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82" r:id="rId5"/>
    <p:sldId id="29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302" r:id="rId20"/>
    <p:sldId id="297" r:id="rId21"/>
    <p:sldId id="298" r:id="rId22"/>
    <p:sldId id="300" r:id="rId23"/>
    <p:sldId id="299" r:id="rId24"/>
    <p:sldId id="30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09:02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6" name="Picture 71">
            <a:extLst>
              <a:ext uri="{FF2B5EF4-FFF2-40B4-BE49-F238E27FC236}">
                <a16:creationId xmlns:a16="http://schemas.microsoft.com/office/drawing/2014/main" id="{546D3ACD-99B3-433B-B99D-5B0C79DAF6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903" t="9123" r="2332" b="4955"/>
          <a:stretch>
            <a:fillRect/>
          </a:stretch>
        </p:blipFill>
        <p:spPr bwMode="auto">
          <a:xfrm>
            <a:off x="0" y="6270203"/>
            <a:ext cx="639580" cy="587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RESSOURCES/01_PROTEGER_AR.mp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SSOURCES/02-DEGAGEMENT_URGENT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hyperlink" Target="RESSOURCES/04_DEGAGEMENT.mp4" TargetMode="External"/><Relationship Id="rId4" Type="http://schemas.openxmlformats.org/officeDocument/2006/relationships/hyperlink" Target="RESSOURCES/03_DEGAGEMENT_AUTO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RESSOURC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RESSOURCES/01_PROTEGER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PROTEGER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956" y="4777380"/>
            <a:ext cx="475239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EVITER UN SUR-ACCIDENT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546925-324C-4832-B89F-96863EFAC766}"/>
              </a:ext>
            </a:extLst>
          </p:cNvPr>
          <p:cNvSpPr/>
          <p:nvPr/>
        </p:nvSpPr>
        <p:spPr>
          <a:xfrm>
            <a:off x="700146" y="2832479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Hors 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7A4E6-0884-427F-8F24-79EDB7502330}"/>
              </a:ext>
            </a:extLst>
          </p:cNvPr>
          <p:cNvSpPr/>
          <p:nvPr/>
        </p:nvSpPr>
        <p:spPr>
          <a:xfrm>
            <a:off x="1012371" y="0"/>
            <a:ext cx="1117962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4BA1EF66-1586-49C9-A904-7054A713A1ED}"/>
              </a:ext>
            </a:extLst>
          </p:cNvPr>
          <p:cNvGrpSpPr>
            <a:grpSpLocks/>
          </p:cNvGrpSpPr>
          <p:nvPr/>
        </p:nvGrpSpPr>
        <p:grpSpPr bwMode="auto">
          <a:xfrm>
            <a:off x="2797458" y="283255"/>
            <a:ext cx="7915672" cy="6048276"/>
            <a:chOff x="33" y="-17"/>
            <a:chExt cx="5656" cy="4336"/>
          </a:xfrm>
        </p:grpSpPr>
        <p:sp>
          <p:nvSpPr>
            <p:cNvPr id="4" name="Line 2">
              <a:extLst>
                <a:ext uri="{FF2B5EF4-FFF2-40B4-BE49-F238E27FC236}">
                  <a16:creationId xmlns:a16="http://schemas.microsoft.com/office/drawing/2014/main" id="{B88F4F00-0D0F-4B56-8C66-F0EDD3B2F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0241B85F-2594-45B3-BC30-9E99AC7D5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097FF2F8-4A2B-47BF-817A-C47C76413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A69D9-A4E5-4A4F-B337-C9DED3D60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28BEA9-1CA5-40AF-9332-F8398A616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39E5F-5794-4E13-81E0-040AF6D7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B1D5CF-5635-49C5-A33D-7E13EE41E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BB80A0-DE0E-4173-B80E-E18BCE4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1D8E8A-54E4-4C11-968F-D0E256229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DA30A3-142A-48A9-8816-5F11EC861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328385-F1AE-4E94-9475-B52F64FAE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E48F2F-781C-4F24-B3F2-DCE58D47A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0BDAF4-C705-4E68-A20E-B9193BC30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575243-8E8A-41FB-888D-8117DB935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00BDCB-29B2-452D-B9F3-457F1E9E6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8A8A27-DDFC-4D63-9836-86F35E96F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61C5DA-C829-4823-A42F-BF5719403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AC5B64-5CA6-4130-A5B6-F8B56EAC9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850FAE-A0B8-4647-B6D7-B21CB2CB8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AC9750-DCAB-448F-BBFA-4D8BB5034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EE0634-83D9-4845-8C55-F03B74C75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D53C1D-227E-4FD9-B7E4-BFD5011D7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A5A7B8-1804-41DA-A1BB-C856BBC5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0AA307-2F33-4DAE-863D-84EFB29F4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1E97EA-AD47-4272-A447-9B9B956E1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87D2B2-E874-4DA8-832F-5F3FAD121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11FCD4-400E-4146-B039-ED637A24B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5D17EF-3A80-4FE2-8CED-FB8D47E8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040EB4-6AE9-41A6-813B-0FE03BA90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B9A85B-DC9D-425A-AF05-9B2423B82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A5A9F8E-6E28-40C2-A53C-A85CB4233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EE6B8B9A-438B-4865-92CA-6E3DDB0A8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8434C81D-ABA2-47F5-AA57-1B5D93D3A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FC08F7D-6169-4056-8434-C64B04A26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E2CBE202-FBC0-4F8A-BC8A-0E20D2AE7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FDE38E13-6867-4D33-A2D3-721141ACD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0A839FD9-7082-491B-98B3-F2D0A21FC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A2CD5737-9A77-4D7A-8E46-33073241B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2F041A32-75C3-485B-8A23-A52053A05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141F912B-E2A2-4ADD-BF74-49E9B60EA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9AE71E55-DFD4-469E-BD09-AAFD703EB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4FF7AE99-44AB-462D-8EEF-4B61C228D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5C916769-C9A4-47D7-9890-4A6E1C947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BF184871-C548-4038-A160-5BCDC114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FFF5BB40-D4C0-4B59-8C3D-B2E56352E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A91CFECE-550B-467E-B080-4F24574FF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E37DCF72-5D15-4FB8-9E57-C54DB87E6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49">
              <a:extLst>
                <a:ext uri="{FF2B5EF4-FFF2-40B4-BE49-F238E27FC236}">
                  <a16:creationId xmlns:a16="http://schemas.microsoft.com/office/drawing/2014/main" id="{03244A88-DDE7-47C0-959A-467C03D88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CC0EA3BA-4D41-4CB5-91E4-5D86CF7B7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39888DBE-8606-45F5-8A57-F46036F86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392637F0-D572-400C-A5CA-F6DCE5FEC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70113327-C727-4457-980C-65A697564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181DE509-D883-4A24-A876-EC73A3CFE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6A290675-EF6F-4189-82D2-55FAFF754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50656DF2-DCAF-4113-A1C4-35532A462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13F66DA4-BD36-4F71-AA19-53C0CC733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5C279381-5483-4C64-BEF0-C55F89B3A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48B5E9B7-6227-45B6-A2F6-C258F8B12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36C69005-2145-405E-AD60-C323C71B1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D23B361F-5939-4CD1-9257-D49DCF884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9904B7D7-28BB-4153-A372-2113A9B03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308AE4E8-9B85-444F-B5BE-5AC4B330D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4">
              <a:extLst>
                <a:ext uri="{FF2B5EF4-FFF2-40B4-BE49-F238E27FC236}">
                  <a16:creationId xmlns:a16="http://schemas.microsoft.com/office/drawing/2014/main" id="{5B28EDBE-19AF-45AE-9965-AEB527AED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5">
              <a:extLst>
                <a:ext uri="{FF2B5EF4-FFF2-40B4-BE49-F238E27FC236}">
                  <a16:creationId xmlns:a16="http://schemas.microsoft.com/office/drawing/2014/main" id="{90C89F61-197B-4F5D-90F2-B1F4F6595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66">
              <a:extLst>
                <a:ext uri="{FF2B5EF4-FFF2-40B4-BE49-F238E27FC236}">
                  <a16:creationId xmlns:a16="http://schemas.microsoft.com/office/drawing/2014/main" id="{EA8EB8D6-21EE-44B9-A29D-048DC5A42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Text Box 67">
              <a:extLst>
                <a:ext uri="{FF2B5EF4-FFF2-40B4-BE49-F238E27FC236}">
                  <a16:creationId xmlns:a16="http://schemas.microsoft.com/office/drawing/2014/main" id="{27193257-FD81-4818-B5F8-299721AEF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70" name="Picture 68">
            <a:extLst>
              <a:ext uri="{FF2B5EF4-FFF2-40B4-BE49-F238E27FC236}">
                <a16:creationId xmlns:a16="http://schemas.microsoft.com/office/drawing/2014/main" id="{4C6D726A-7643-47AA-8163-385C99B4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522"/>
          <a:stretch>
            <a:fillRect/>
          </a:stretch>
        </p:blipFill>
        <p:spPr bwMode="auto">
          <a:xfrm>
            <a:off x="4237618" y="3739242"/>
            <a:ext cx="612989" cy="572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69">
            <a:extLst>
              <a:ext uri="{FF2B5EF4-FFF2-40B4-BE49-F238E27FC236}">
                <a16:creationId xmlns:a16="http://schemas.microsoft.com/office/drawing/2014/main" id="{4C37ECA3-5F08-4103-83C4-D2451D49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8033" b="9787"/>
          <a:stretch>
            <a:fillRect/>
          </a:stretch>
        </p:blipFill>
        <p:spPr bwMode="auto">
          <a:xfrm>
            <a:off x="4237618" y="2299082"/>
            <a:ext cx="645177" cy="550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0">
            <a:extLst>
              <a:ext uri="{FF2B5EF4-FFF2-40B4-BE49-F238E27FC236}">
                <a16:creationId xmlns:a16="http://schemas.microsoft.com/office/drawing/2014/main" id="{F6C44057-B18B-4A86-84F7-7252E3A7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498" y="3739242"/>
            <a:ext cx="635381" cy="633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1">
            <a:extLst>
              <a:ext uri="{FF2B5EF4-FFF2-40B4-BE49-F238E27FC236}">
                <a16:creationId xmlns:a16="http://schemas.microsoft.com/office/drawing/2014/main" id="{258E2821-A984-4777-8804-4751B420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903" t="9123" r="2332" b="4955"/>
          <a:stretch>
            <a:fillRect/>
          </a:stretch>
        </p:blipFill>
        <p:spPr bwMode="auto">
          <a:xfrm>
            <a:off x="3661554" y="930930"/>
            <a:ext cx="639580" cy="587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2">
            <a:extLst>
              <a:ext uri="{FF2B5EF4-FFF2-40B4-BE49-F238E27FC236}">
                <a16:creationId xmlns:a16="http://schemas.microsoft.com/office/drawing/2014/main" id="{5F7B75B4-2633-49DC-B20A-054BEF6E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383" t="25197"/>
          <a:stretch>
            <a:fillRect/>
          </a:stretch>
        </p:blipFill>
        <p:spPr bwMode="auto">
          <a:xfrm>
            <a:off x="3164591" y="2299082"/>
            <a:ext cx="640979" cy="538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34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B8AB7C-2C3D-4D98-A0EF-119B83E34EFE}"/>
              </a:ext>
            </a:extLst>
          </p:cNvPr>
          <p:cNvSpPr txBox="1"/>
          <p:nvPr/>
        </p:nvSpPr>
        <p:spPr>
          <a:xfrm>
            <a:off x="1616528" y="489857"/>
            <a:ext cx="8670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fois l’analyse terminée, s’il reste des dangers persistants, il faut passer à l’</a:t>
            </a:r>
            <a:r>
              <a:rPr lang="fr-FR" sz="3200" b="1" dirty="0"/>
              <a:t>action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Quel est le meilleur moyen de protection?</a:t>
            </a:r>
          </a:p>
        </p:txBody>
      </p:sp>
      <p:pic>
        <p:nvPicPr>
          <p:cNvPr id="3" name="Picture 47" descr="C:\Documents and Settings\iufm\Mes documents\Paul\pictos-SST\disjoncteur.png">
            <a:extLst>
              <a:ext uri="{FF2B5EF4-FFF2-40B4-BE49-F238E27FC236}">
                <a16:creationId xmlns:a16="http://schemas.microsoft.com/office/drawing/2014/main" id="{E00E28CC-5CED-4E13-8ADE-FB611808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56" y="4435690"/>
            <a:ext cx="2110030" cy="199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3138F1-7B38-4B64-9F50-658BB789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371" y="3686345"/>
            <a:ext cx="6253843" cy="149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fr-FR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SUPPRESSION DU DANGER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endParaRPr lang="fr-FR" sz="1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r-FR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Action immédiate, totale et permanente</a:t>
            </a:r>
            <a:endParaRPr lang="fr-FR" sz="3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02FAF2-B3BD-49CE-BB8C-E4448C8D4E5E}"/>
              </a:ext>
            </a:extLst>
          </p:cNvPr>
          <p:cNvSpPr txBox="1"/>
          <p:nvPr/>
        </p:nvSpPr>
        <p:spPr>
          <a:xfrm>
            <a:off x="1616528" y="489857"/>
            <a:ext cx="8670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S’il est impossible de supprimer le danger!</a:t>
            </a:r>
          </a:p>
          <a:p>
            <a:endParaRPr lang="fr-FR" sz="3200" dirty="0"/>
          </a:p>
          <a:p>
            <a:r>
              <a:rPr lang="fr-FR" sz="3200" dirty="0"/>
              <a:t>Que doit-on faire?</a:t>
            </a:r>
          </a:p>
        </p:txBody>
      </p:sp>
      <p:pic>
        <p:nvPicPr>
          <p:cNvPr id="4" name="Picture 42" descr="C:\Documents and Settings\iufm\Mes documents\Paul\pictos-SST\borne.png">
            <a:extLst>
              <a:ext uri="{FF2B5EF4-FFF2-40B4-BE49-F238E27FC236}">
                <a16:creationId xmlns:a16="http://schemas.microsoft.com/office/drawing/2014/main" id="{B2FF6CA1-37F7-4127-91FD-0594E808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2" y="1950968"/>
            <a:ext cx="2159014" cy="20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FBC69-42DE-466F-B0A3-CC76F681A72D}"/>
              </a:ext>
            </a:extLst>
          </p:cNvPr>
          <p:cNvSpPr/>
          <p:nvPr/>
        </p:nvSpPr>
        <p:spPr>
          <a:xfrm>
            <a:off x="2471460" y="2826835"/>
            <a:ext cx="6521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fr-FR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ISOLER LE DANGER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endParaRPr lang="fr-FR" sz="1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r-FR" sz="4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Personnes, balisage, …</a:t>
            </a:r>
            <a:endParaRPr lang="fr-FR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8E0162-972A-459F-9ACF-4B26D6AFD4E9}"/>
              </a:ext>
            </a:extLst>
          </p:cNvPr>
          <p:cNvSpPr txBox="1"/>
          <p:nvPr/>
        </p:nvSpPr>
        <p:spPr>
          <a:xfrm>
            <a:off x="4581922" y="5188794"/>
            <a:ext cx="715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Une petite vidéo sur une protection suite à un problème sur la route est disponible au besoin.</a:t>
            </a:r>
          </a:p>
          <a:p>
            <a:endParaRPr lang="fr-FR" sz="2000" dirty="0"/>
          </a:p>
          <a:p>
            <a:r>
              <a:rPr lang="fr-FR" sz="2000" dirty="0">
                <a:hlinkClick r:id="rId3" action="ppaction://hlinkfile"/>
              </a:rPr>
              <a:t>10_BOITE_PROTEGER/RESSOURCES/ 01_PROTEGER_AR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940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FCD0A9-8409-4E17-95B3-98FEFDF3258E}"/>
              </a:ext>
            </a:extLst>
          </p:cNvPr>
          <p:cNvSpPr txBox="1"/>
          <p:nvPr/>
        </p:nvSpPr>
        <p:spPr>
          <a:xfrm>
            <a:off x="1616528" y="489857"/>
            <a:ext cx="8670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S’il est impossible de supprimer ou d’isoler le danger!</a:t>
            </a:r>
          </a:p>
          <a:p>
            <a:endParaRPr lang="fr-FR" sz="3200" dirty="0"/>
          </a:p>
          <a:p>
            <a:r>
              <a:rPr lang="fr-FR" sz="3200" dirty="0"/>
              <a:t>Que doit-on faire sans se mettre en danger soi-même?</a:t>
            </a:r>
          </a:p>
        </p:txBody>
      </p:sp>
      <p:pic>
        <p:nvPicPr>
          <p:cNvPr id="3" name="Picture 51" descr="C:\Documents and Settings\iufm\Mes documents\Paul\pictos-SST\extraction.png">
            <a:extLst>
              <a:ext uri="{FF2B5EF4-FFF2-40B4-BE49-F238E27FC236}">
                <a16:creationId xmlns:a16="http://schemas.microsoft.com/office/drawing/2014/main" id="{ADF0E690-2D27-4732-9CFB-380534AF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68" y="2642112"/>
            <a:ext cx="1871441" cy="17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ED354F-7167-4125-9709-BA31A039DB3F}"/>
              </a:ext>
            </a:extLst>
          </p:cNvPr>
          <p:cNvSpPr/>
          <p:nvPr/>
        </p:nvSpPr>
        <p:spPr>
          <a:xfrm>
            <a:off x="1616528" y="3429000"/>
            <a:ext cx="6573677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fr-FR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DÉGAGEMENT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fr-FR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ja-JP" altLang="fr-FR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fr-FR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URGENCE DE LA VICTIME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endParaRPr lang="fr-FR" sz="1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r-FR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Si obligatoire et sans risque</a:t>
            </a:r>
            <a:endParaRPr lang="fr-FR" sz="3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15E5FB-46F0-424D-B796-34BB4625761B}"/>
              </a:ext>
            </a:extLst>
          </p:cNvPr>
          <p:cNvSpPr txBox="1"/>
          <p:nvPr/>
        </p:nvSpPr>
        <p:spPr>
          <a:xfrm>
            <a:off x="4420483" y="5257193"/>
            <a:ext cx="7539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 BESOIN: VIDEOS SUR LE DEGAGEMENT D’URGENCE</a:t>
            </a:r>
          </a:p>
          <a:p>
            <a:endParaRPr lang="fr-FR" dirty="0"/>
          </a:p>
          <a:p>
            <a:r>
              <a:rPr lang="fr-FR" dirty="0">
                <a:hlinkClick r:id="rId3" action="ppaction://hlinkfile"/>
              </a:rPr>
              <a:t>10_BOITE_PROTEGER/RESSOURCES/02_DEGAGEMENT_URGENCE</a:t>
            </a:r>
            <a:endParaRPr lang="fr-FR" dirty="0"/>
          </a:p>
          <a:p>
            <a:r>
              <a:rPr lang="fr-FR" dirty="0">
                <a:hlinkClick r:id="rId4" action="ppaction://hlinkfile"/>
              </a:rPr>
              <a:t>10_BOITE_PROTEGER/RESSOURCES/03_DEGAGEMENT_AUTO</a:t>
            </a:r>
            <a:endParaRPr lang="fr-FR" dirty="0"/>
          </a:p>
          <a:p>
            <a:r>
              <a:rPr lang="fr-FR" dirty="0">
                <a:hlinkClick r:id="rId5" action="ppaction://hlinkfile"/>
              </a:rPr>
              <a:t>10_BOITE_PROTEGER/RESSOURCES/04_DEGAGEMENT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43D57-9429-409B-AB06-BE2118A2756E}"/>
              </a:ext>
            </a:extLst>
          </p:cNvPr>
          <p:cNvSpPr/>
          <p:nvPr/>
        </p:nvSpPr>
        <p:spPr>
          <a:xfrm>
            <a:off x="1691680" y="260648"/>
            <a:ext cx="5922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Démonstration en temps réel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54A233-F727-40FD-9216-54363D39C5B0}"/>
              </a:ext>
            </a:extLst>
          </p:cNvPr>
          <p:cNvSpPr/>
          <p:nvPr/>
        </p:nvSpPr>
        <p:spPr>
          <a:xfrm>
            <a:off x="1691679" y="2815715"/>
            <a:ext cx="94117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Lors d’une alerte incendie au lycée, nous évacuons et en passant devant une salle de cours enfumée...</a:t>
            </a:r>
          </a:p>
          <a:p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me faut un volontaire pour faire la victime!</a:t>
            </a:r>
          </a:p>
        </p:txBody>
      </p:sp>
    </p:spTree>
    <p:extLst>
      <p:ext uri="{BB962C8B-B14F-4D97-AF65-F5344CB8AC3E}">
        <p14:creationId xmlns:p14="http://schemas.microsoft.com/office/powerpoint/2010/main" val="17196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ficher l'image d'origine">
            <a:extLst>
              <a:ext uri="{FF2B5EF4-FFF2-40B4-BE49-F238E27FC236}">
                <a16:creationId xmlns:a16="http://schemas.microsoft.com/office/drawing/2014/main" id="{90DACD9C-46AC-4751-8655-18766CC7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2564" r="35480"/>
          <a:stretch>
            <a:fillRect/>
          </a:stretch>
        </p:blipFill>
        <p:spPr bwMode="auto">
          <a:xfrm>
            <a:off x="4065813" y="0"/>
            <a:ext cx="7102929" cy="6962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18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F21ABC-36AC-438C-A018-7F439B24DF56}"/>
              </a:ext>
            </a:extLst>
          </p:cNvPr>
          <p:cNvSpPr/>
          <p:nvPr/>
        </p:nvSpPr>
        <p:spPr>
          <a:xfrm>
            <a:off x="1691680" y="260648"/>
            <a:ext cx="5922415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Démonstration Commentée</a:t>
            </a:r>
          </a:p>
          <a:p>
            <a:pPr algn="ctr"/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fr-FR" sz="36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Et justifiée</a:t>
            </a:r>
          </a:p>
        </p:txBody>
      </p:sp>
    </p:spTree>
    <p:extLst>
      <p:ext uri="{BB962C8B-B14F-4D97-AF65-F5344CB8AC3E}">
        <p14:creationId xmlns:p14="http://schemas.microsoft.com/office/powerpoint/2010/main" val="147181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FFB4AD-C5EC-4822-ACD3-9168A85D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1172294"/>
            <a:ext cx="5191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5B7D37-A47A-41D1-8D50-8E873F5D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2656"/>
            <a:ext cx="4519324" cy="5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s’entraine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A5125F-1369-4ED2-9B39-59BCE9235C57}"/>
              </a:ext>
            </a:extLst>
          </p:cNvPr>
          <p:cNvSpPr txBox="1"/>
          <p:nvPr/>
        </p:nvSpPr>
        <p:spPr>
          <a:xfrm>
            <a:off x="6629401" y="1681843"/>
            <a:ext cx="5339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 il n’est pas possible de faire un entrainement ou pour toutes autres raisons, il y a plusieurs vidéos dans le dossier:</a:t>
            </a:r>
          </a:p>
          <a:p>
            <a:endParaRPr lang="fr-FR" sz="2400" dirty="0"/>
          </a:p>
          <a:p>
            <a:r>
              <a:rPr lang="fr-FR" sz="2400" dirty="0">
                <a:hlinkClick r:id="rId3" action="ppaction://hlinkfile"/>
              </a:rPr>
              <a:t>10_BOITE_PROTEGER/RESSOURCES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988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6E38EDB-B76E-4B1F-B3AE-6FDC2F8B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614" y="213093"/>
            <a:ext cx="4607649" cy="525401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PROTÉGER: EN RESUME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EA1D7AC-2C34-41D5-92CC-FDC52BE2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579" y="930558"/>
            <a:ext cx="3190875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B21370A-D8F7-46BC-909B-FFD54F1D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39545"/>
            <a:ext cx="2762250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Éviter le sur-accident !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F727C0C-3FBB-47BD-8CEB-363714AE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614" y="1431435"/>
            <a:ext cx="1988343" cy="37151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Première partie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B3204BE-1D5D-4C5A-BB36-384C46D8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523" y="1740183"/>
            <a:ext cx="1798637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En analysant 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E69E490-4D34-4BE9-967E-2B1EFC28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889" y="1932313"/>
            <a:ext cx="2384425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 s’est-il passé ?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F1825E0-8F1A-43D6-A86E-266DF9D5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334" y="2090722"/>
            <a:ext cx="3892550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Persiste-t-il un ou des dangers 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0D395D3-CAE0-4F5C-B568-6E8F51A8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0048" y="2183182"/>
            <a:ext cx="1133475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5842290B-4FAD-43FC-BDF3-0FB198FA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76" y="3017530"/>
            <a:ext cx="1223962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Qui ?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0D8C785B-8C60-4502-8EA0-3472883B4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038" y="3449330"/>
            <a:ext cx="1655763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C581A94F-ECC0-4A01-BC3A-290FC15D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198" y="3017530"/>
            <a:ext cx="1295400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De quoi ?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6AF017A2-4624-4437-AE44-EFAC6E72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3477" b="10176"/>
          <a:stretch>
            <a:fillRect/>
          </a:stretch>
        </p:blipFill>
        <p:spPr bwMode="auto">
          <a:xfrm>
            <a:off x="6469430" y="4673292"/>
            <a:ext cx="1590675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35CEFD34-9152-4FB6-B4E5-6E69FED5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649" t="30225" r="2393" b="7043"/>
          <a:stretch>
            <a:fillRect/>
          </a:stretch>
        </p:blipFill>
        <p:spPr bwMode="auto">
          <a:xfrm>
            <a:off x="4389118" y="3517592"/>
            <a:ext cx="1468437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27C52296-59CC-4FF0-A627-27C921E0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830" t="2234" r="3352" b="3445"/>
          <a:stretch>
            <a:fillRect/>
          </a:stretch>
        </p:blipFill>
        <p:spPr bwMode="auto">
          <a:xfrm>
            <a:off x="4500243" y="4817755"/>
            <a:ext cx="1039812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16D6934B-4249-4788-BCFC-18290ABE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252" t="24701" b="12416"/>
          <a:stretch>
            <a:fillRect/>
          </a:stretch>
        </p:blipFill>
        <p:spPr bwMode="auto">
          <a:xfrm>
            <a:off x="6469430" y="3504892"/>
            <a:ext cx="1590675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id="{0D9C08A0-4BA7-47EF-979E-6571FCFE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959" y="3017530"/>
            <a:ext cx="1511300" cy="3683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Comment ?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5BA58ECA-7B07-4C7F-BE8D-1C280FA2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3493" t="9482" r="3850" b="15793"/>
          <a:stretch>
            <a:fillRect/>
          </a:stretch>
        </p:blipFill>
        <p:spPr bwMode="auto">
          <a:xfrm>
            <a:off x="9384759" y="3592205"/>
            <a:ext cx="93503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BC86CC67-7FFD-4BEC-8F84-F26B36CC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t="9215" b="16034"/>
          <a:stretch>
            <a:fillRect/>
          </a:stretch>
        </p:blipFill>
        <p:spPr bwMode="auto">
          <a:xfrm>
            <a:off x="9311734" y="5465455"/>
            <a:ext cx="1368425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1EEF6DF5-D377-4D6B-934D-12F8C9CC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8961" t="5984" r="7318" b="4312"/>
          <a:stretch>
            <a:fillRect/>
          </a:stretch>
        </p:blipFill>
        <p:spPr bwMode="auto">
          <a:xfrm>
            <a:off x="9456196" y="4528830"/>
            <a:ext cx="80803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" name="Line 22">
            <a:extLst>
              <a:ext uri="{FF2B5EF4-FFF2-40B4-BE49-F238E27FC236}">
                <a16:creationId xmlns:a16="http://schemas.microsoft.com/office/drawing/2014/main" id="{ADD11027-9415-472C-A307-D74073584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8701" y="2800042"/>
            <a:ext cx="1587" cy="3933825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C19A636E-5BE5-459F-935E-7AEF8701F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8496" y="2800042"/>
            <a:ext cx="1588" cy="3933825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D52859E-A2AB-4D3B-9C9B-4E79CB3F2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458" y="2459022"/>
            <a:ext cx="2098949" cy="37151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Deuxième partie</a:t>
            </a:r>
          </a:p>
        </p:txBody>
      </p:sp>
    </p:spTree>
    <p:extLst>
      <p:ext uri="{BB962C8B-B14F-4D97-AF65-F5344CB8AC3E}">
        <p14:creationId xmlns:p14="http://schemas.microsoft.com/office/powerpoint/2010/main" val="37483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28A71A-6E50-4160-A784-2FB68E02C91A}"/>
              </a:ext>
            </a:extLst>
          </p:cNvPr>
          <p:cNvSpPr txBox="1"/>
          <p:nvPr/>
        </p:nvSpPr>
        <p:spPr>
          <a:xfrm>
            <a:off x="2188030" y="1551214"/>
            <a:ext cx="8392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Une petite vidéo sur une protection suite à un problème sur la route est disponible au besoin.</a:t>
            </a:r>
          </a:p>
          <a:p>
            <a:endParaRPr lang="fr-FR" sz="2800" dirty="0"/>
          </a:p>
          <a:p>
            <a:r>
              <a:rPr lang="fr-FR" sz="2800" dirty="0">
                <a:hlinkClick r:id="rId2" action="ppaction://hlinkfile"/>
              </a:rPr>
              <a:t>10_BOITE_PROTEGER/RESSOURCES/PROTEGER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209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14338" y="995567"/>
            <a:ext cx="9709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Appel au vécu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Comment réaliser une protection efficace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Démonstration en temps réel.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Démonstration commentée.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Entrainement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Résumé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Evaluation formative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fr-FR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522208" y="4757643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B02DE-583B-4992-B71D-912E2174BEB2}"/>
              </a:ext>
            </a:extLst>
          </p:cNvPr>
          <p:cNvSpPr/>
          <p:nvPr/>
        </p:nvSpPr>
        <p:spPr>
          <a:xfrm>
            <a:off x="2706788" y="1862471"/>
            <a:ext cx="726673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Analyse de situations</a:t>
            </a:r>
          </a:p>
          <a:p>
            <a:pPr algn="ctr"/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fr-FR" sz="48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Evaluation formative</a:t>
            </a:r>
          </a:p>
        </p:txBody>
      </p:sp>
    </p:spTree>
    <p:extLst>
      <p:ext uri="{BB962C8B-B14F-4D97-AF65-F5344CB8AC3E}">
        <p14:creationId xmlns:p14="http://schemas.microsoft.com/office/powerpoint/2010/main" val="19478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276E80-329C-4CC0-8241-7B3DBA6C2486}"/>
              </a:ext>
            </a:extLst>
          </p:cNvPr>
          <p:cNvSpPr/>
          <p:nvPr/>
        </p:nvSpPr>
        <p:spPr>
          <a:xfrm>
            <a:off x="1012371" y="1911456"/>
            <a:ext cx="10287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Désigner un stagiaire qui se place devant le tableau et qui simule son </a:t>
            </a:r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ntervention</a:t>
            </a:r>
            <a:endParaRPr lang="fr-FR" sz="4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42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F\CF_travail\Secourisme\images\sst_3.jpg">
            <a:extLst>
              <a:ext uri="{FF2B5EF4-FFF2-40B4-BE49-F238E27FC236}">
                <a16:creationId xmlns:a16="http://schemas.microsoft.com/office/drawing/2014/main" id="{25AE4663-3B4B-426B-A293-50EFBAE8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" y="0"/>
            <a:ext cx="9629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E1D503-F73F-40F4-8F3A-87DBDA66A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4606" r="3565" b="4969"/>
          <a:stretch/>
        </p:blipFill>
        <p:spPr>
          <a:xfrm>
            <a:off x="728634" y="0"/>
            <a:ext cx="967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21DEB0-68DF-497B-9434-EE667F150596}"/>
              </a:ext>
            </a:extLst>
          </p:cNvPr>
          <p:cNvSpPr/>
          <p:nvPr/>
        </p:nvSpPr>
        <p:spPr>
          <a:xfrm>
            <a:off x="1012371" y="0"/>
            <a:ext cx="1117962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FAFD9-9264-4208-A333-11E26AF88926}"/>
              </a:ext>
            </a:extLst>
          </p:cNvPr>
          <p:cNvSpPr/>
          <p:nvPr/>
        </p:nvSpPr>
        <p:spPr>
          <a:xfrm rot="20479957">
            <a:off x="2339862" y="270475"/>
            <a:ext cx="231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/>
              <a:t>« PROTEGER »</a:t>
            </a: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192D6385-B552-4CE8-81BF-93409F1FE0C3}"/>
              </a:ext>
            </a:extLst>
          </p:cNvPr>
          <p:cNvGrpSpPr>
            <a:grpSpLocks/>
          </p:cNvGrpSpPr>
          <p:nvPr/>
        </p:nvGrpSpPr>
        <p:grpSpPr bwMode="auto">
          <a:xfrm>
            <a:off x="2791205" y="-13494"/>
            <a:ext cx="8275712" cy="6884987"/>
            <a:chOff x="33" y="-17"/>
            <a:chExt cx="5656" cy="4336"/>
          </a:xfrm>
        </p:grpSpPr>
        <p:sp>
          <p:nvSpPr>
            <p:cNvPr id="16" name="Line 2">
              <a:extLst>
                <a:ext uri="{FF2B5EF4-FFF2-40B4-BE49-F238E27FC236}">
                  <a16:creationId xmlns:a16="http://schemas.microsoft.com/office/drawing/2014/main" id="{2ECB2B3B-8E74-4EAB-84AB-BE9C1CE0D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3">
              <a:extLst>
                <a:ext uri="{FF2B5EF4-FFF2-40B4-BE49-F238E27FC236}">
                  <a16:creationId xmlns:a16="http://schemas.microsoft.com/office/drawing/2014/main" id="{BF86EDFF-86E1-4C13-92DA-00046D485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2BC031E5-B431-4F68-88C8-AE37A89D3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7E2794-8774-4CE6-81A0-058FCCCE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62C5CA-C17F-42FA-A364-9F2CD855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05A7C0-45B5-4F6F-9010-C5DCAD9C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2905BB-8630-4486-8DA0-91BD63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CCC8FF-0577-42C3-A36C-9F31CC1EC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013E76-EDB0-459F-828F-1E407B2B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21326A-EB36-44FA-BD6F-496CF332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02BAC7-95C2-4867-881D-CDC292815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FDADEC-9076-4402-98FB-5E0026A12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D8E270-419E-43C6-A831-993D511CC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F01012-1B6F-4D21-8179-9B2160CA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5C2BEB-C44D-4728-A80F-FCDD98692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06BC07-6360-4887-9A32-40B963BF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35D321-6A4F-4ACA-8FAD-63810BC9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641011-3772-456F-9EE7-5E4CA244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18B615-076D-414C-A2E5-9E41544CB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5B9F56-A4D6-4613-9815-A973DDA1F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9FC85F-961C-4E07-8505-2BB81FBA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792EE-E6DF-4E4D-9BF7-1E6454494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5BB91E-28D3-4707-9E03-C8EC3124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93E425-CB40-4A84-B7AF-CB7E68B4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D8D3E-57B7-4259-8814-FFACE5DFD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7494BB-C961-4519-A4D3-26BDE176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04CF09-FA82-424F-BA24-5C998FE1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605DF5-C8E3-425E-A230-BB5F28CA8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D74BB7-8F89-4F59-8A3B-3701BB1C8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4441BD-6440-4493-9CBB-A51E8E5D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9DC9597-9EE8-4D31-B41E-A5F933D91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08C7615E-AD9E-43AB-91A0-02B40B937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FBDC3C17-D40C-4031-8C6E-23B26647E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7DE19957-5BDD-41CB-9F87-23F9EF693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C301083D-A220-4BB6-B7D5-A59B38124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79476BC0-11A6-45E8-916B-1B2733496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03E05C3F-1864-4475-8C40-49B77EE7E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9E8B522F-AF3B-4771-81A9-E86F99EB8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3096F604-B529-43B2-BD71-BD79F4892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D1E46341-F40A-4999-A806-D896D17D1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45519F1B-8DD9-4E66-ADAF-090A4438E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217A0C2B-25DD-4D3A-AC81-F77569492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B60B2586-ABEF-4A1D-AE80-190FB7C6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690F69BF-4E72-4753-97EA-260CC723C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46">
              <a:extLst>
                <a:ext uri="{FF2B5EF4-FFF2-40B4-BE49-F238E27FC236}">
                  <a16:creationId xmlns:a16="http://schemas.microsoft.com/office/drawing/2014/main" id="{76A77F0C-035D-490B-8889-62C1B06AE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4FC7C516-411B-4F02-8764-E51377C82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B863ECFF-5A65-40A2-9FD0-17C63D047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307B1C9E-C9F8-435E-A181-A8FF3AFDB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50">
              <a:extLst>
                <a:ext uri="{FF2B5EF4-FFF2-40B4-BE49-F238E27FC236}">
                  <a16:creationId xmlns:a16="http://schemas.microsoft.com/office/drawing/2014/main" id="{06762B01-E8C6-4D41-B1C5-5379FBD0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51">
              <a:extLst>
                <a:ext uri="{FF2B5EF4-FFF2-40B4-BE49-F238E27FC236}">
                  <a16:creationId xmlns:a16="http://schemas.microsoft.com/office/drawing/2014/main" id="{F45B8CB5-0047-4C2C-973B-02797161E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52">
              <a:extLst>
                <a:ext uri="{FF2B5EF4-FFF2-40B4-BE49-F238E27FC236}">
                  <a16:creationId xmlns:a16="http://schemas.microsoft.com/office/drawing/2014/main" id="{8B72DBF2-891A-4A3A-83BE-97DF00B77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53">
              <a:extLst>
                <a:ext uri="{FF2B5EF4-FFF2-40B4-BE49-F238E27FC236}">
                  <a16:creationId xmlns:a16="http://schemas.microsoft.com/office/drawing/2014/main" id="{0ACAD480-44DE-45BF-A33F-50E3432A4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54">
              <a:extLst>
                <a:ext uri="{FF2B5EF4-FFF2-40B4-BE49-F238E27FC236}">
                  <a16:creationId xmlns:a16="http://schemas.microsoft.com/office/drawing/2014/main" id="{A5731720-E5FD-48A3-B611-379ED80CB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55">
              <a:extLst>
                <a:ext uri="{FF2B5EF4-FFF2-40B4-BE49-F238E27FC236}">
                  <a16:creationId xmlns:a16="http://schemas.microsoft.com/office/drawing/2014/main" id="{EE4079A9-4CA8-41E7-A332-9C872ADE1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56">
              <a:extLst>
                <a:ext uri="{FF2B5EF4-FFF2-40B4-BE49-F238E27FC236}">
                  <a16:creationId xmlns:a16="http://schemas.microsoft.com/office/drawing/2014/main" id="{78641C42-6430-49EB-B50B-23A520F37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57">
              <a:extLst>
                <a:ext uri="{FF2B5EF4-FFF2-40B4-BE49-F238E27FC236}">
                  <a16:creationId xmlns:a16="http://schemas.microsoft.com/office/drawing/2014/main" id="{0E874008-C917-42EA-9A88-B1EEF3416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58">
              <a:extLst>
                <a:ext uri="{FF2B5EF4-FFF2-40B4-BE49-F238E27FC236}">
                  <a16:creationId xmlns:a16="http://schemas.microsoft.com/office/drawing/2014/main" id="{F8DF5C5B-4055-4352-816D-05482C384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59">
              <a:extLst>
                <a:ext uri="{FF2B5EF4-FFF2-40B4-BE49-F238E27FC236}">
                  <a16:creationId xmlns:a16="http://schemas.microsoft.com/office/drawing/2014/main" id="{7223FA84-E25B-49D8-A8AB-4057EDF07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60">
              <a:extLst>
                <a:ext uri="{FF2B5EF4-FFF2-40B4-BE49-F238E27FC236}">
                  <a16:creationId xmlns:a16="http://schemas.microsoft.com/office/drawing/2014/main" id="{00A022F2-F7A4-4D67-B877-51A5EB4C2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61">
              <a:extLst>
                <a:ext uri="{FF2B5EF4-FFF2-40B4-BE49-F238E27FC236}">
                  <a16:creationId xmlns:a16="http://schemas.microsoft.com/office/drawing/2014/main" id="{FFD8E032-7E21-47B7-99F4-D57E09188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62">
              <a:extLst>
                <a:ext uri="{FF2B5EF4-FFF2-40B4-BE49-F238E27FC236}">
                  <a16:creationId xmlns:a16="http://schemas.microsoft.com/office/drawing/2014/main" id="{B40F2CF0-EF00-42CE-A28D-17B63E8E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63">
              <a:extLst>
                <a:ext uri="{FF2B5EF4-FFF2-40B4-BE49-F238E27FC236}">
                  <a16:creationId xmlns:a16="http://schemas.microsoft.com/office/drawing/2014/main" id="{CA5AC1E1-1546-4A95-94E8-1B0AA5132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64">
              <a:extLst>
                <a:ext uri="{FF2B5EF4-FFF2-40B4-BE49-F238E27FC236}">
                  <a16:creationId xmlns:a16="http://schemas.microsoft.com/office/drawing/2014/main" id="{10E17097-0004-4808-A5BD-FA75DCE72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65">
              <a:extLst>
                <a:ext uri="{FF2B5EF4-FFF2-40B4-BE49-F238E27FC236}">
                  <a16:creationId xmlns:a16="http://schemas.microsoft.com/office/drawing/2014/main" id="{D32675CA-72BC-4530-9764-F2C7AB75C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66">
              <a:extLst>
                <a:ext uri="{FF2B5EF4-FFF2-40B4-BE49-F238E27FC236}">
                  <a16:creationId xmlns:a16="http://schemas.microsoft.com/office/drawing/2014/main" id="{B0897509-B668-456D-935C-C5BEE3BCD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Text Box 67">
              <a:extLst>
                <a:ext uri="{FF2B5EF4-FFF2-40B4-BE49-F238E27FC236}">
                  <a16:creationId xmlns:a16="http://schemas.microsoft.com/office/drawing/2014/main" id="{A1C2EC11-F4C7-42EA-8676-C524025E0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82" name="Picture 68">
            <a:extLst>
              <a:ext uri="{FF2B5EF4-FFF2-40B4-BE49-F238E27FC236}">
                <a16:creationId xmlns:a16="http://schemas.microsoft.com/office/drawing/2014/main" id="{A5259CDE-3C31-48C3-9804-866B10D3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522"/>
          <a:stretch>
            <a:fillRect/>
          </a:stretch>
        </p:blipFill>
        <p:spPr bwMode="auto">
          <a:xfrm>
            <a:off x="4260758" y="3964782"/>
            <a:ext cx="669156" cy="64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69">
            <a:extLst>
              <a:ext uri="{FF2B5EF4-FFF2-40B4-BE49-F238E27FC236}">
                <a16:creationId xmlns:a16="http://schemas.microsoft.com/office/drawing/2014/main" id="{BA969C27-C628-4F8E-AE5E-A80695BA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510" t="9021" r="5315" b="14336"/>
          <a:stretch>
            <a:fillRect/>
          </a:stretch>
        </p:blipFill>
        <p:spPr bwMode="auto">
          <a:xfrm>
            <a:off x="2810047" y="5549107"/>
            <a:ext cx="701238" cy="620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70">
            <a:extLst>
              <a:ext uri="{FF2B5EF4-FFF2-40B4-BE49-F238E27FC236}">
                <a16:creationId xmlns:a16="http://schemas.microsoft.com/office/drawing/2014/main" id="{2814F7B2-1A99-482D-A62E-2D456320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8033" b="9787"/>
          <a:stretch>
            <a:fillRect/>
          </a:stretch>
        </p:blipFill>
        <p:spPr bwMode="auto">
          <a:xfrm>
            <a:off x="4254195" y="2323307"/>
            <a:ext cx="704294" cy="6240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71">
            <a:extLst>
              <a:ext uri="{FF2B5EF4-FFF2-40B4-BE49-F238E27FC236}">
                <a16:creationId xmlns:a16="http://schemas.microsoft.com/office/drawing/2014/main" id="{7BEBC1C6-0389-4AFC-BCF9-729718E8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717" y="3915569"/>
            <a:ext cx="693600" cy="719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72">
            <a:extLst>
              <a:ext uri="{FF2B5EF4-FFF2-40B4-BE49-F238E27FC236}">
                <a16:creationId xmlns:a16="http://schemas.microsoft.com/office/drawing/2014/main" id="{F012F6A9-CE52-4E57-A9E8-3B3A1A72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4778" b="14783"/>
          <a:stretch>
            <a:fillRect/>
          </a:stretch>
        </p:blipFill>
        <p:spPr bwMode="auto">
          <a:xfrm>
            <a:off x="4550459" y="5530057"/>
            <a:ext cx="689018" cy="64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73">
            <a:extLst>
              <a:ext uri="{FF2B5EF4-FFF2-40B4-BE49-F238E27FC236}">
                <a16:creationId xmlns:a16="http://schemas.microsoft.com/office/drawing/2014/main" id="{07D8F1EC-A637-4F9B-B6F4-2084AD45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903" t="9123" r="2332" b="4955"/>
          <a:stretch>
            <a:fillRect/>
          </a:stretch>
        </p:blipFill>
        <p:spPr bwMode="auto">
          <a:xfrm>
            <a:off x="3677198" y="681831"/>
            <a:ext cx="698183" cy="666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74">
            <a:extLst>
              <a:ext uri="{FF2B5EF4-FFF2-40B4-BE49-F238E27FC236}">
                <a16:creationId xmlns:a16="http://schemas.microsoft.com/office/drawing/2014/main" id="{4DFA69D8-967F-40EF-8E1B-340430D1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5383" t="25197"/>
          <a:stretch>
            <a:fillRect/>
          </a:stretch>
        </p:blipFill>
        <p:spPr bwMode="auto">
          <a:xfrm>
            <a:off x="3099605" y="2302668"/>
            <a:ext cx="699712" cy="611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9" name="Picture 75">
            <a:extLst>
              <a:ext uri="{FF2B5EF4-FFF2-40B4-BE49-F238E27FC236}">
                <a16:creationId xmlns:a16="http://schemas.microsoft.com/office/drawing/2014/main" id="{479D4579-7255-4C61-80E7-9D656F1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4823" t="6590" r="38731" b="7773"/>
          <a:stretch>
            <a:fillRect/>
          </a:stretch>
        </p:blipFill>
        <p:spPr bwMode="auto">
          <a:xfrm>
            <a:off x="3727309" y="5487194"/>
            <a:ext cx="554574" cy="728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0" name="Espace réservé du texte 3">
            <a:extLst>
              <a:ext uri="{FF2B5EF4-FFF2-40B4-BE49-F238E27FC236}">
                <a16:creationId xmlns:a16="http://schemas.microsoft.com/office/drawing/2014/main" id="{A58169EB-1AAD-4D71-B101-AF51E58D8E8F}"/>
              </a:ext>
            </a:extLst>
          </p:cNvPr>
          <p:cNvSpPr txBox="1">
            <a:spLocks/>
          </p:cNvSpPr>
          <p:nvPr/>
        </p:nvSpPr>
        <p:spPr>
          <a:xfrm>
            <a:off x="2647189" y="3154462"/>
            <a:ext cx="2664296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Espace réservé du texte 3">
            <a:extLst>
              <a:ext uri="{FF2B5EF4-FFF2-40B4-BE49-F238E27FC236}">
                <a16:creationId xmlns:a16="http://schemas.microsoft.com/office/drawing/2014/main" id="{5C875540-6C5A-459E-912F-AD0B029ED6C1}"/>
              </a:ext>
            </a:extLst>
          </p:cNvPr>
          <p:cNvSpPr txBox="1">
            <a:spLocks/>
          </p:cNvSpPr>
          <p:nvPr/>
        </p:nvSpPr>
        <p:spPr>
          <a:xfrm>
            <a:off x="2719197" y="4882654"/>
            <a:ext cx="2664296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PROTEGER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F6B360-B37F-4EF1-B916-EC7B5FD4503C}"/>
              </a:ext>
            </a:extLst>
          </p:cNvPr>
          <p:cNvSpPr/>
          <p:nvPr/>
        </p:nvSpPr>
        <p:spPr>
          <a:xfrm>
            <a:off x="895433" y="3548362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Hors 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:\Documents and Settings\iufm\Mes documents\Paul\pictos-SST\protection.tif">
            <a:extLst>
              <a:ext uri="{FF2B5EF4-FFF2-40B4-BE49-F238E27FC236}">
                <a16:creationId xmlns:a16="http://schemas.microsoft.com/office/drawing/2014/main" id="{D12633A7-DFA9-48CE-A2DA-ACACE584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45" y="470423"/>
            <a:ext cx="3608110" cy="3341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3674F73-490A-47E1-B17C-DE28ABA5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67" y="4077072"/>
            <a:ext cx="7416824" cy="2310505"/>
          </a:xfrm>
          <a:prstGeom prst="rect">
            <a:avLst/>
          </a:prstGeom>
          <a:solidFill>
            <a:srgbClr val="FFC000"/>
          </a:solidFill>
          <a:ln w="7632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Avez-vous déjà été amené à effectuer une protection lors d’un accident ou avez-vous assisté à une protection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401D8F-61E1-4505-A75C-1AF61715B7E1}"/>
              </a:ext>
            </a:extLst>
          </p:cNvPr>
          <p:cNvSpPr txBox="1"/>
          <p:nvPr/>
        </p:nvSpPr>
        <p:spPr>
          <a:xfrm>
            <a:off x="787585" y="470423"/>
            <a:ext cx="2603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latin typeface="Bookman Old Style" panose="02050604050505020204" pitchFamily="18" charset="0"/>
              </a:rPr>
              <a:t>Appel au vécu</a:t>
            </a:r>
          </a:p>
        </p:txBody>
      </p:sp>
    </p:spTree>
    <p:extLst>
      <p:ext uri="{BB962C8B-B14F-4D97-AF65-F5344CB8AC3E}">
        <p14:creationId xmlns:p14="http://schemas.microsoft.com/office/powerpoint/2010/main" val="24000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B488AF-F4DD-421F-8FF7-CB88B0604490}"/>
              </a:ext>
            </a:extLst>
          </p:cNvPr>
          <p:cNvPicPr/>
          <p:nvPr/>
        </p:nvPicPr>
        <p:blipFill>
          <a:blip r:embed="rId2" cstate="print"/>
          <a:srcRect t="11111"/>
          <a:stretch>
            <a:fillRect/>
          </a:stretch>
        </p:blipFill>
        <p:spPr>
          <a:xfrm>
            <a:off x="6567031" y="2018637"/>
            <a:ext cx="4614041" cy="4087873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D632811-877D-488B-8829-3C469ED45FE5}"/>
              </a:ext>
            </a:extLst>
          </p:cNvPr>
          <p:cNvSpPr txBox="1"/>
          <p:nvPr/>
        </p:nvSpPr>
        <p:spPr>
          <a:xfrm>
            <a:off x="787585" y="470423"/>
            <a:ext cx="57058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latin typeface="Bookman Old Style" panose="02050604050505020204" pitchFamily="18" charset="0"/>
              </a:rPr>
              <a:t>Appel au vécu</a:t>
            </a:r>
          </a:p>
          <a:p>
            <a:pPr lvl="1"/>
            <a:endParaRPr lang="fr-FR" sz="2800" b="1" dirty="0">
              <a:latin typeface="Bookman Old Style" panose="02050604050505020204" pitchFamily="18" charset="0"/>
            </a:endParaRPr>
          </a:p>
          <a:p>
            <a:pPr lvl="1"/>
            <a:r>
              <a:rPr lang="fr-FR" sz="2800" b="1" dirty="0">
                <a:latin typeface="Bookman Old Style" panose="02050604050505020204" pitchFamily="18" charset="0"/>
              </a:rPr>
              <a:t>Schéma mémo-technique</a:t>
            </a:r>
          </a:p>
        </p:txBody>
      </p:sp>
    </p:spTree>
    <p:extLst>
      <p:ext uri="{BB962C8B-B14F-4D97-AF65-F5344CB8AC3E}">
        <p14:creationId xmlns:p14="http://schemas.microsoft.com/office/powerpoint/2010/main" val="827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B2446E2-B83B-406F-B93C-66FC1B84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337" y="936813"/>
            <a:ext cx="7781595" cy="525401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i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Pourquoi réaliser une protection adaptée?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B99A5FD-91CB-467B-BC4D-B9B898D4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150" y="2878931"/>
            <a:ext cx="7153218" cy="833178"/>
          </a:xfrm>
          <a:prstGeom prst="rect">
            <a:avLst/>
          </a:prstGeom>
          <a:solidFill>
            <a:srgbClr val="FFC000"/>
          </a:solidFill>
          <a:ln w="7632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Éviter le sur-accident !</a:t>
            </a:r>
          </a:p>
        </p:txBody>
      </p:sp>
    </p:spTree>
    <p:extLst>
      <p:ext uri="{BB962C8B-B14F-4D97-AF65-F5344CB8AC3E}">
        <p14:creationId xmlns:p14="http://schemas.microsoft.com/office/powerpoint/2010/main" val="23202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89CDFC-AFE9-43BE-A05E-3868E374B62C}"/>
              </a:ext>
            </a:extLst>
          </p:cNvPr>
          <p:cNvSpPr/>
          <p:nvPr/>
        </p:nvSpPr>
        <p:spPr>
          <a:xfrm>
            <a:off x="1287689" y="342900"/>
            <a:ext cx="6647997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Etre capable de réaliser une protection adaptée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74D15-2136-4FA5-B775-897AE49A3832}"/>
              </a:ext>
            </a:extLst>
          </p:cNvPr>
          <p:cNvSpPr/>
          <p:nvPr/>
        </p:nvSpPr>
        <p:spPr>
          <a:xfrm>
            <a:off x="1287689" y="1666929"/>
            <a:ext cx="7716851" cy="936104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000" b="1" dirty="0">
                <a:solidFill>
                  <a:schemeClr val="bg1"/>
                </a:solidFill>
              </a:rPr>
              <a:t>Reconnaître sans s’exposer soi-même, les dangers persistants éventuels qui menacent la victime de l’accident et/ou son environnement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E78F839-2ACE-446A-8558-00DD6894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689" y="2730654"/>
            <a:ext cx="2817812" cy="64293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PROTÉGER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9160016-3553-4992-9B4E-41ECDF21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454" y="2933769"/>
            <a:ext cx="1492250" cy="642937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u="sng" dirty="0">
                <a:solidFill>
                  <a:srgbClr val="FF3333"/>
                </a:solidFill>
                <a:latin typeface="Tahoma" pitchFamily="32" charset="0"/>
                <a:cs typeface="Tahoma" pitchFamily="32" charset="0"/>
              </a:rPr>
              <a:t>Qui ?</a:t>
            </a: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</a:p>
        </p:txBody>
      </p:sp>
      <p:pic>
        <p:nvPicPr>
          <p:cNvPr id="8" name="Picture 37" descr="C:\Documents and Settings\iufm\Mes documents\Paul\pictos-SST\protection.tif">
            <a:extLst>
              <a:ext uri="{FF2B5EF4-FFF2-40B4-BE49-F238E27FC236}">
                <a16:creationId xmlns:a16="http://schemas.microsoft.com/office/drawing/2014/main" id="{2AF9B379-B05C-454B-803A-77B892D3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4" y="3005777"/>
            <a:ext cx="3968150" cy="3341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er 8">
            <a:extLst>
              <a:ext uri="{FF2B5EF4-FFF2-40B4-BE49-F238E27FC236}">
                <a16:creationId xmlns:a16="http://schemas.microsoft.com/office/drawing/2014/main" id="{90A2697C-8415-4747-8629-EC32A64FF85B}"/>
              </a:ext>
            </a:extLst>
          </p:cNvPr>
          <p:cNvGrpSpPr/>
          <p:nvPr/>
        </p:nvGrpSpPr>
        <p:grpSpPr>
          <a:xfrm>
            <a:off x="8829558" y="5454049"/>
            <a:ext cx="2690443" cy="671062"/>
            <a:chOff x="6384523" y="4247116"/>
            <a:chExt cx="2690443" cy="671062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49FA97F3-53B8-47F1-B547-AFC84DAE795B}"/>
                </a:ext>
              </a:extLst>
            </p:cNvPr>
            <p:cNvCxnSpPr/>
            <p:nvPr/>
          </p:nvCxnSpPr>
          <p:spPr>
            <a:xfrm>
              <a:off x="6384523" y="4247116"/>
              <a:ext cx="1296144" cy="504056"/>
            </a:xfrm>
            <a:prstGeom prst="straightConnector1">
              <a:avLst/>
            </a:prstGeom>
            <a:ln>
              <a:solidFill>
                <a:srgbClr val="0D0D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7031211-3804-42A9-A99A-DFD8559C2FC4}"/>
                </a:ext>
              </a:extLst>
            </p:cNvPr>
            <p:cNvSpPr txBox="1"/>
            <p:nvPr/>
          </p:nvSpPr>
          <p:spPr>
            <a:xfrm>
              <a:off x="7680667" y="4535148"/>
              <a:ext cx="1394299" cy="3830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La victime</a:t>
              </a:r>
            </a:p>
          </p:txBody>
        </p:sp>
      </p:grpSp>
      <p:grpSp>
        <p:nvGrpSpPr>
          <p:cNvPr id="12" name="Grouper 18">
            <a:extLst>
              <a:ext uri="{FF2B5EF4-FFF2-40B4-BE49-F238E27FC236}">
                <a16:creationId xmlns:a16="http://schemas.microsoft.com/office/drawing/2014/main" id="{71B98539-B9FC-4519-900C-B6101C8B163A}"/>
              </a:ext>
            </a:extLst>
          </p:cNvPr>
          <p:cNvGrpSpPr/>
          <p:nvPr/>
        </p:nvGrpSpPr>
        <p:grpSpPr>
          <a:xfrm>
            <a:off x="9333614" y="3005777"/>
            <a:ext cx="2523731" cy="1152128"/>
            <a:chOff x="6390081" y="3527907"/>
            <a:chExt cx="2523731" cy="1152128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FDA4575-98E9-49AD-975E-19F190634C5B}"/>
                </a:ext>
              </a:extLst>
            </p:cNvPr>
            <p:cNvSpPr txBox="1"/>
            <p:nvPr/>
          </p:nvSpPr>
          <p:spPr>
            <a:xfrm>
              <a:off x="7166033" y="3527907"/>
              <a:ext cx="174777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Le secouriste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25153820-3F4C-4F6C-93C7-807663977FA7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6390081" y="3712573"/>
              <a:ext cx="775952" cy="967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r 17">
            <a:extLst>
              <a:ext uri="{FF2B5EF4-FFF2-40B4-BE49-F238E27FC236}">
                <a16:creationId xmlns:a16="http://schemas.microsoft.com/office/drawing/2014/main" id="{5F693001-E378-406C-820C-E7EFD4DD137C}"/>
              </a:ext>
            </a:extLst>
          </p:cNvPr>
          <p:cNvGrpSpPr/>
          <p:nvPr/>
        </p:nvGrpSpPr>
        <p:grpSpPr>
          <a:xfrm>
            <a:off x="4509079" y="3437825"/>
            <a:ext cx="3744415" cy="646331"/>
            <a:chOff x="453547" y="2395748"/>
            <a:chExt cx="4793577" cy="64633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DFB978C-2CA8-43EA-9AAD-BD5AEBACF59D}"/>
                </a:ext>
              </a:extLst>
            </p:cNvPr>
            <p:cNvSpPr txBox="1"/>
            <p:nvPr/>
          </p:nvSpPr>
          <p:spPr>
            <a:xfrm>
              <a:off x="453547" y="2395748"/>
              <a:ext cx="2120236" cy="646331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Le témoin</a:t>
              </a:r>
            </a:p>
            <a:p>
              <a:pPr algn="ctr"/>
              <a:r>
                <a:rPr lang="fr-FR" b="1" dirty="0"/>
                <a:t>appelant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19FED6CA-9779-4A0E-B6F8-2729F83B1FD8}"/>
                </a:ext>
              </a:extLst>
            </p:cNvPr>
            <p:cNvCxnSpPr>
              <a:endCxn id="16" idx="3"/>
            </p:cNvCxnSpPr>
            <p:nvPr/>
          </p:nvCxnSpPr>
          <p:spPr>
            <a:xfrm flipH="1" flipV="1">
              <a:off x="2573782" y="2718914"/>
              <a:ext cx="2673342" cy="25289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25">
            <a:extLst>
              <a:ext uri="{FF2B5EF4-FFF2-40B4-BE49-F238E27FC236}">
                <a16:creationId xmlns:a16="http://schemas.microsoft.com/office/drawing/2014/main" id="{A9F24193-B7BF-49AF-AAC4-C5423C603EFE}"/>
              </a:ext>
            </a:extLst>
          </p:cNvPr>
          <p:cNvGrpSpPr/>
          <p:nvPr/>
        </p:nvGrpSpPr>
        <p:grpSpPr>
          <a:xfrm>
            <a:off x="3080902" y="4533246"/>
            <a:ext cx="4236488" cy="646331"/>
            <a:chOff x="191496" y="4092373"/>
            <a:chExt cx="4236488" cy="64633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8E555CB-BF71-41A8-8C69-4FD3D84E36EA}"/>
                </a:ext>
              </a:extLst>
            </p:cNvPr>
            <p:cNvSpPr txBox="1"/>
            <p:nvPr/>
          </p:nvSpPr>
          <p:spPr>
            <a:xfrm>
              <a:off x="191496" y="4092373"/>
              <a:ext cx="2633471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/>
                <a:t>Le badaud (promeneur curieux) 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0C016B74-86B7-48CE-90B1-EB22B7540BB6}"/>
                </a:ext>
              </a:extLst>
            </p:cNvPr>
            <p:cNvCxnSpPr/>
            <p:nvPr/>
          </p:nvCxnSpPr>
          <p:spPr>
            <a:xfrm flipH="1">
              <a:off x="2751515" y="4149080"/>
              <a:ext cx="1676469" cy="4775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50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995FC-453C-48E2-818D-867641C037AC}"/>
              </a:ext>
            </a:extLst>
          </p:cNvPr>
          <p:cNvSpPr/>
          <p:nvPr/>
        </p:nvSpPr>
        <p:spPr>
          <a:xfrm>
            <a:off x="1030012" y="299596"/>
            <a:ext cx="10496551" cy="64171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Surtout pas de précipitations :</a:t>
            </a:r>
          </a:p>
          <a:p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Prendre quelques secondes pour analyser la scène de l’accident de loin est primordiale et ne changera rien à la situation.</a:t>
            </a:r>
          </a:p>
          <a:p>
            <a:pPr lvl="2"/>
            <a:endParaRPr lang="fr-FR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faut tenter de comprendre ce qu’il s’est passé.</a:t>
            </a:r>
          </a:p>
          <a:p>
            <a:pPr lvl="2"/>
            <a:endParaRPr lang="fr-F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faut repérer s’il y a des dangers persistants qui risquent de provoquer des dommages aux secouristes, au témoins et badaud et la ou les victimes.</a:t>
            </a:r>
          </a:p>
          <a:p>
            <a:pPr lvl="2"/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aucun danger est repéré, il est possible de rejoindre la victime, autrement, il faut supprimer ces dangers persistants avant d’intervenir.</a:t>
            </a:r>
          </a:p>
        </p:txBody>
      </p:sp>
    </p:spTree>
    <p:extLst>
      <p:ext uri="{BB962C8B-B14F-4D97-AF65-F5344CB8AC3E}">
        <p14:creationId xmlns:p14="http://schemas.microsoft.com/office/powerpoint/2010/main" val="2180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19354-8BB2-442D-B7BF-E712C5F2CBEA}"/>
              </a:ext>
            </a:extLst>
          </p:cNvPr>
          <p:cNvSpPr/>
          <p:nvPr/>
        </p:nvSpPr>
        <p:spPr>
          <a:xfrm>
            <a:off x="1012371" y="0"/>
            <a:ext cx="1117962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FC00A6-827B-4A5B-9DAB-7B5CEEA76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07"/>
          <a:stretch/>
        </p:blipFill>
        <p:spPr>
          <a:xfrm>
            <a:off x="2627613" y="1594564"/>
            <a:ext cx="8070631" cy="5054715"/>
          </a:xfrm>
          <a:prstGeom prst="rect">
            <a:avLst/>
          </a:prstGeom>
        </p:spPr>
      </p:pic>
      <p:grpSp>
        <p:nvGrpSpPr>
          <p:cNvPr id="4" name="Grouper 8">
            <a:extLst>
              <a:ext uri="{FF2B5EF4-FFF2-40B4-BE49-F238E27FC236}">
                <a16:creationId xmlns:a16="http://schemas.microsoft.com/office/drawing/2014/main" id="{F58DA27F-E74E-4986-A6D1-0AEB90544B30}"/>
              </a:ext>
            </a:extLst>
          </p:cNvPr>
          <p:cNvGrpSpPr/>
          <p:nvPr/>
        </p:nvGrpSpPr>
        <p:grpSpPr>
          <a:xfrm>
            <a:off x="1515415" y="1195755"/>
            <a:ext cx="3589269" cy="3670159"/>
            <a:chOff x="-738773" y="1327684"/>
            <a:chExt cx="3503467" cy="36701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434DE-9370-4A31-BD90-0077934F4620}"/>
                </a:ext>
              </a:extLst>
            </p:cNvPr>
            <p:cNvSpPr/>
            <p:nvPr/>
          </p:nvSpPr>
          <p:spPr>
            <a:xfrm>
              <a:off x="445567" y="1830639"/>
              <a:ext cx="2319127" cy="316720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DFDE09-888D-4157-A33A-C0612414BF24}"/>
                </a:ext>
              </a:extLst>
            </p:cNvPr>
            <p:cNvSpPr txBox="1"/>
            <p:nvPr/>
          </p:nvSpPr>
          <p:spPr>
            <a:xfrm rot="20473780">
              <a:off x="-738773" y="1327684"/>
              <a:ext cx="2811465" cy="461665"/>
            </a:xfrm>
            <a:prstGeom prst="rect">
              <a:avLst/>
            </a:prstGeom>
            <a:noFill/>
            <a:ln>
              <a:solidFill>
                <a:srgbClr val="0D0D0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« PROTEGER »</a:t>
              </a:r>
            </a:p>
          </p:txBody>
        </p:sp>
      </p:grpSp>
      <p:pic>
        <p:nvPicPr>
          <p:cNvPr id="7" name="Picture 37" descr="C:\Documents and Settings\iufm\Mes documents\Paul\pictos-SST\protection.tif">
            <a:extLst>
              <a:ext uri="{FF2B5EF4-FFF2-40B4-BE49-F238E27FC236}">
                <a16:creationId xmlns:a16="http://schemas.microsoft.com/office/drawing/2014/main" id="{1A9EBEF7-19D9-484F-89EE-429A2A6F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44" y="1920464"/>
            <a:ext cx="551013" cy="46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70CFAC8E-E3F9-49A7-A447-AC0EDB8B7124}"/>
              </a:ext>
            </a:extLst>
          </p:cNvPr>
          <p:cNvSpPr txBox="1">
            <a:spLocks/>
          </p:cNvSpPr>
          <p:nvPr/>
        </p:nvSpPr>
        <p:spPr>
          <a:xfrm>
            <a:off x="2597852" y="3552935"/>
            <a:ext cx="2664296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880B2-0619-47D5-92EB-49F4B766C060}"/>
              </a:ext>
            </a:extLst>
          </p:cNvPr>
          <p:cNvSpPr/>
          <p:nvPr/>
        </p:nvSpPr>
        <p:spPr>
          <a:xfrm>
            <a:off x="5162169" y="168559"/>
            <a:ext cx="6647997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Etre capable de réaliser une protection adaptée</a:t>
            </a:r>
          </a:p>
        </p:txBody>
      </p:sp>
    </p:spTree>
    <p:extLst>
      <p:ext uri="{BB962C8B-B14F-4D97-AF65-F5344CB8AC3E}">
        <p14:creationId xmlns:p14="http://schemas.microsoft.com/office/powerpoint/2010/main" val="33812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0FA1194-5D05-4B1A-A9FF-4CBC5D6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56" y="188640"/>
            <a:ext cx="2817812" cy="64293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PROTÉGER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9269DEB-9924-4CB1-9C2F-6C9D77DE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756" y="909365"/>
            <a:ext cx="2460625" cy="64293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u="sng">
                <a:solidFill>
                  <a:srgbClr val="FF3333"/>
                </a:solidFill>
                <a:latin typeface="Tahoma" pitchFamily="32" charset="0"/>
                <a:cs typeface="Tahoma" pitchFamily="32" charset="0"/>
              </a:rPr>
              <a:t>De quoi ?</a:t>
            </a:r>
            <a:r>
              <a:rPr lang="fr-FR" altLang="fr-FR" sz="36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50A46FB-EB70-4B5F-BDC7-DAE5FFAD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406" y="909365"/>
            <a:ext cx="3448050" cy="64293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Des dangers :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5D32220-2A90-40A0-8074-6B1B52F8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93" y="1917428"/>
            <a:ext cx="4330700" cy="7953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509588" indent="-509588"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AutoNum type="arabicPeriod"/>
              <a:defRPr/>
            </a:pPr>
            <a:r>
              <a:rPr lang="fr-FR" altLang="fr-FR" sz="2800" b="1">
                <a:latin typeface="Tahoma" pitchFamily="32" charset="0"/>
                <a:ea typeface="+mn-ea"/>
                <a:cs typeface="Tahoma" pitchFamily="32" charset="0"/>
              </a:rPr>
              <a:t>D’origine Mécanique</a:t>
            </a:r>
          </a:p>
          <a:p>
            <a:pPr marL="512763">
              <a:buClrTx/>
              <a:buFontTx/>
              <a:buNone/>
              <a:defRPr/>
            </a:pPr>
            <a:r>
              <a:rPr lang="fr-FR" altLang="fr-FR" b="1">
                <a:latin typeface="Tahoma" pitchFamily="32" charset="0"/>
                <a:ea typeface="+mn-ea"/>
                <a:cs typeface="Tahoma" pitchFamily="32" charset="0"/>
              </a:rPr>
              <a:t> pouvant provoquer….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65FC04B-7EB9-4ED4-B6F6-FF25781C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93" y="3050903"/>
            <a:ext cx="4200525" cy="7953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509588" indent="-509588"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AutoNum type="arabicPeriod" startAt="2"/>
              <a:defRPr/>
            </a:pPr>
            <a:r>
              <a:rPr lang="fr-FR" altLang="fr-FR" sz="2800" b="1">
                <a:latin typeface="Tahoma" pitchFamily="32" charset="0"/>
                <a:ea typeface="+mn-ea"/>
                <a:cs typeface="Tahoma" pitchFamily="32" charset="0"/>
              </a:rPr>
              <a:t>D’origine Électrique</a:t>
            </a:r>
          </a:p>
          <a:p>
            <a:pPr marL="512763">
              <a:buClrTx/>
              <a:buFontTx/>
              <a:buNone/>
              <a:defRPr/>
            </a:pPr>
            <a:r>
              <a:rPr lang="fr-FR" altLang="fr-FR" b="1">
                <a:latin typeface="Tahoma" pitchFamily="32" charset="0"/>
                <a:ea typeface="+mn-ea"/>
                <a:cs typeface="Tahoma" pitchFamily="32" charset="0"/>
              </a:rPr>
              <a:t>pouvant provoquer ….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9CDACB1-7F68-46CE-BD1F-108B857A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93" y="4274865"/>
            <a:ext cx="4429125" cy="795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509588" indent="-509588"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AutoNum type="arabicPeriod" startAt="3"/>
              <a:defRPr/>
            </a:pPr>
            <a:r>
              <a:rPr lang="fr-FR" altLang="fr-FR" sz="2800" b="1">
                <a:latin typeface="Tahoma" pitchFamily="32" charset="0"/>
                <a:ea typeface="+mn-ea"/>
                <a:cs typeface="Tahoma" pitchFamily="32" charset="0"/>
              </a:rPr>
              <a:t>D’origine Thermique </a:t>
            </a:r>
          </a:p>
          <a:p>
            <a:pPr marL="512763">
              <a:buClrTx/>
              <a:buFontTx/>
              <a:buNone/>
              <a:defRPr/>
            </a:pPr>
            <a:r>
              <a:rPr lang="fr-FR" altLang="fr-FR" b="1">
                <a:latin typeface="Tahoma" pitchFamily="32" charset="0"/>
                <a:ea typeface="+mn-ea"/>
                <a:cs typeface="Tahoma" pitchFamily="32" charset="0"/>
              </a:rPr>
              <a:t>pouvant provoquer ...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7762321-DB08-48CE-8B29-A840EAA1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93" y="5472754"/>
            <a:ext cx="5257800" cy="9477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09588" indent="-509588"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AutoNum type="arabicPeriod" startAt="4"/>
              <a:defRPr/>
            </a:pPr>
            <a:r>
              <a:rPr lang="fr-FR" altLang="fr-FR" sz="2800" b="1" dirty="0">
                <a:latin typeface="Tahoma" pitchFamily="32" charset="0"/>
                <a:ea typeface="+mn-ea"/>
                <a:cs typeface="Tahoma" pitchFamily="32" charset="0"/>
              </a:rPr>
              <a:t>Dus à une atmosphère</a:t>
            </a:r>
          </a:p>
          <a:p>
            <a:pPr marL="514350">
              <a:buClrTx/>
              <a:buFontTx/>
              <a:buNone/>
              <a:defRPr/>
            </a:pPr>
            <a:r>
              <a:rPr lang="fr-FR" altLang="fr-FR" sz="2800" b="1" dirty="0">
                <a:latin typeface="Tahoma" pitchFamily="32" charset="0"/>
                <a:ea typeface="+mn-ea"/>
                <a:cs typeface="Tahoma" pitchFamily="32" charset="0"/>
              </a:rPr>
              <a:t>      toxique ou irrespirable :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3BB24E1-6D7B-49B3-80ED-514EB21F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475" b="10173"/>
          <a:stretch>
            <a:fillRect/>
          </a:stretch>
        </p:blipFill>
        <p:spPr bwMode="auto">
          <a:xfrm>
            <a:off x="6975991" y="5198178"/>
            <a:ext cx="1871663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3CF4662-41E9-4F26-B02E-1A8EFC0A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666" t="30241" r="2362" b="7028"/>
          <a:stretch>
            <a:fillRect/>
          </a:stretch>
        </p:blipFill>
        <p:spPr bwMode="auto">
          <a:xfrm>
            <a:off x="5839593" y="1630090"/>
            <a:ext cx="1727200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984ADDA-686C-4D85-8657-2F1171B0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812" t="2243" r="3352" b="3432"/>
          <a:stretch>
            <a:fillRect/>
          </a:stretch>
        </p:blipFill>
        <p:spPr bwMode="auto">
          <a:xfrm>
            <a:off x="5877100" y="3895612"/>
            <a:ext cx="1223963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B2EEFA3-E7F5-4FFE-9E69-69B5E5B7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245" t="24706" b="12419"/>
          <a:stretch>
            <a:fillRect/>
          </a:stretch>
        </p:blipFill>
        <p:spPr bwMode="auto">
          <a:xfrm>
            <a:off x="7654420" y="2869655"/>
            <a:ext cx="1873250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7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612</Words>
  <Application>Microsoft Office PowerPoint</Application>
  <PresentationFormat>Grand écran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Century Gothic</vt:lpstr>
      <vt:lpstr>Eras Light ITC</vt:lpstr>
      <vt:lpstr>Tahoma</vt:lpstr>
      <vt:lpstr>Times New Roman</vt:lpstr>
      <vt:lpstr>Wingdings</vt:lpstr>
      <vt:lpstr>Wingdings 3</vt:lpstr>
      <vt:lpstr>Ion</vt:lpstr>
      <vt:lpstr>PROTEGER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PROTEGER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23</cp:revision>
  <dcterms:created xsi:type="dcterms:W3CDTF">2021-01-13T13:36:51Z</dcterms:created>
  <dcterms:modified xsi:type="dcterms:W3CDTF">2023-10-24T07:04:17Z</dcterms:modified>
</cp:coreProperties>
</file>