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3" r:id="rId15"/>
    <p:sldId id="292" r:id="rId16"/>
    <p:sldId id="294" r:id="rId17"/>
    <p:sldId id="295" r:id="rId18"/>
    <p:sldId id="296" r:id="rId19"/>
    <p:sldId id="297" r:id="rId20"/>
    <p:sldId id="298" r:id="rId21"/>
    <p:sldId id="300" r:id="rId22"/>
    <p:sldId id="299" r:id="rId23"/>
    <p:sldId id="280" r:id="rId24"/>
  </p:sldIdLst>
  <p:sldSz cx="12192000" cy="6858000"/>
  <p:notesSz cx="6858000" cy="9144000"/>
  <p:embeddedFontLst>
    <p:embeddedFont>
      <p:font typeface="Bookman Old Style" panose="02050604050505020204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Eras Light ITC" panose="020B0402030504020804" pitchFamily="34" charset="0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Wingdings 3" panose="05040102010807070707" pitchFamily="18" charset="2"/>
      <p:regular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" initials="L" lastIdx="3" clrIdx="0">
    <p:extLst>
      <p:ext uri="{19B8F6BF-5375-455C-9EA6-DF929625EA0E}">
        <p15:presenceInfo xmlns:p15="http://schemas.microsoft.com/office/powerpoint/2012/main" userId="d6e3ed102db701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5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0T15:23:45.421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0T15:53:07.219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FA5E4-F534-4872-BB3F-0CC6B304193E}" type="datetimeFigureOut">
              <a:rPr lang="fr-FR" smtClean="0"/>
              <a:t>24/10/2023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88741-B8D6-4397-A8B2-C0D6CFD8E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49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6C6B5C-EBCC-4618-B5FB-0C7D5FDED5AB}"/>
              </a:ext>
            </a:extLst>
          </p:cNvPr>
          <p:cNvSpPr/>
          <p:nvPr userDrawn="1"/>
        </p:nvSpPr>
        <p:spPr>
          <a:xfrm rot="16200000">
            <a:off x="-2291489" y="3473963"/>
            <a:ext cx="50866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58A995F5-0E37-46A9-A070-A4BEA87C79FE}" type="datetime8">
              <a:rPr lang="fr-FR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24/10/2023 08:50</a:t>
            </a:fld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     </a:t>
            </a:r>
            <a:r>
              <a:rPr lang="fr-FR" sz="18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ras Light ITC" panose="020B0402030504020804" pitchFamily="34" charset="0"/>
                <a:cs typeface="Arabic Typesetting" panose="020B0604020202020204" pitchFamily="66" charset="-78"/>
              </a:rPr>
              <a:t>L.L.</a:t>
            </a:r>
            <a:endParaRPr lang="fr-FR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ras Light ITC" panose="020B0402030504020804" pitchFamily="34" charset="0"/>
              <a:cs typeface="Arabic Typesetting" panose="020B0604020202020204" pitchFamily="66" charset="-78"/>
            </a:endParaRPr>
          </a:p>
        </p:txBody>
      </p:sp>
      <p:pic>
        <p:nvPicPr>
          <p:cNvPr id="5" name="Image 4" descr="Une image contenant signe, assis, vert, rue&#10;&#10;Description générée automatiquement">
            <a:extLst>
              <a:ext uri="{FF2B5EF4-FFF2-40B4-BE49-F238E27FC236}">
                <a16:creationId xmlns:a16="http://schemas.microsoft.com/office/drawing/2014/main" id="{C6D130B5-046F-4E28-8761-E7A6E6048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500" y="400050"/>
            <a:ext cx="609600" cy="609600"/>
          </a:xfrm>
          <a:prstGeom prst="rect">
            <a:avLst/>
          </a:prstGeom>
        </p:spPr>
      </p:pic>
      <p:pic>
        <p:nvPicPr>
          <p:cNvPr id="9" name="Picture 72">
            <a:extLst>
              <a:ext uri="{FF2B5EF4-FFF2-40B4-BE49-F238E27FC236}">
                <a16:creationId xmlns:a16="http://schemas.microsoft.com/office/drawing/2014/main" id="{27688D01-6C71-435A-A1B6-7CB131896F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 l="961" t="5305" b="5305"/>
          <a:stretch>
            <a:fillRect/>
          </a:stretch>
        </p:blipFill>
        <p:spPr bwMode="auto">
          <a:xfrm>
            <a:off x="63639" y="6309675"/>
            <a:ext cx="480585" cy="483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RESSOURCES/01.Contr&#244;le_respiration_adulte.mov" TargetMode="External"/><Relationship Id="rId7" Type="http://schemas.openxmlformats.org/officeDocument/2006/relationships/hyperlink" Target="RESSOURCES/03.GASPS.mov" TargetMode="External"/><Relationship Id="rId2" Type="http://schemas.openxmlformats.org/officeDocument/2006/relationships/hyperlink" Target="file:///C:\Users\bossv\Documents\BOULOT\DDE_1_PRP\05_SST\EDUSCOL\11_BOITE_EXAMINER\RESSOURCES\10_EXAMEN_COVID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hyperlink" Target="RESSOURCES/02.Contr&#244;le_respiration_nourrisson.mov" TargetMode="Externa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9.png"/><Relationship Id="rId5" Type="http://schemas.openxmlformats.org/officeDocument/2006/relationships/hyperlink" Target="file:///C:\Users\bossv\Documents\BOULOT\DDE_1_PRP\05_SST\EDUSCOL\11_BOITE_EXAMINER\RESSOURCES\04.Retournement_victime.mov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2330AA-E11E-458E-8798-12C7F7738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A6BDC1B0-0C91-4230-BFEB-9C8ED19B9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8E0A26E-4EA8-4E6C-97A2-7B6C1C13F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814824" y="480824"/>
            <a:ext cx="6858001" cy="5896352"/>
          </a:xfrm>
          <a:custGeom>
            <a:avLst/>
            <a:gdLst>
              <a:gd name="connsiteX0" fmla="*/ 6858001 w 6858001"/>
              <a:gd name="connsiteY0" fmla="*/ 1177 h 5896352"/>
              <a:gd name="connsiteX1" fmla="*/ 6858001 w 6858001"/>
              <a:gd name="connsiteY1" fmla="*/ 1344715 h 5896352"/>
              <a:gd name="connsiteX2" fmla="*/ 6858000 w 6858001"/>
              <a:gd name="connsiteY2" fmla="*/ 1344715 h 5896352"/>
              <a:gd name="connsiteX3" fmla="*/ 6858000 w 6858001"/>
              <a:gd name="connsiteY3" fmla="*/ 5896352 h 5896352"/>
              <a:gd name="connsiteX4" fmla="*/ 0 w 6858001"/>
              <a:gd name="connsiteY4" fmla="*/ 5896351 h 5896352"/>
              <a:gd name="connsiteX5" fmla="*/ 0 w 6858001"/>
              <a:gd name="connsiteY5" fmla="*/ 904459 h 5896352"/>
              <a:gd name="connsiteX6" fmla="*/ 1 w 6858001"/>
              <a:gd name="connsiteY6" fmla="*/ 904459 h 5896352"/>
              <a:gd name="connsiteX7" fmla="*/ 1 w 6858001"/>
              <a:gd name="connsiteY7" fmla="*/ 0 h 5896352"/>
              <a:gd name="connsiteX8" fmla="*/ 40463 w 6858001"/>
              <a:gd name="connsiteY8" fmla="*/ 5883 h 5896352"/>
              <a:gd name="connsiteX9" fmla="*/ 159107 w 6858001"/>
              <a:gd name="connsiteY9" fmla="*/ 23196 h 5896352"/>
              <a:gd name="connsiteX10" fmla="*/ 245518 w 6858001"/>
              <a:gd name="connsiteY10" fmla="*/ 35299 h 5896352"/>
              <a:gd name="connsiteX11" fmla="*/ 348388 w 6858001"/>
              <a:gd name="connsiteY11" fmla="*/ 48073 h 5896352"/>
              <a:gd name="connsiteX12" fmla="*/ 470460 w 6858001"/>
              <a:gd name="connsiteY12" fmla="*/ 63369 h 5896352"/>
              <a:gd name="connsiteX13" fmla="*/ 605563 w 6858001"/>
              <a:gd name="connsiteY13" fmla="*/ 79506 h 5896352"/>
              <a:gd name="connsiteX14" fmla="*/ 757810 w 6858001"/>
              <a:gd name="connsiteY14" fmla="*/ 96483 h 5896352"/>
              <a:gd name="connsiteX15" fmla="*/ 923774 w 6858001"/>
              <a:gd name="connsiteY15" fmla="*/ 114469 h 5896352"/>
              <a:gd name="connsiteX16" fmla="*/ 1104139 w 6858001"/>
              <a:gd name="connsiteY16" fmla="*/ 132454 h 5896352"/>
              <a:gd name="connsiteX17" fmla="*/ 1296163 w 6858001"/>
              <a:gd name="connsiteY17" fmla="*/ 150776 h 5896352"/>
              <a:gd name="connsiteX18" fmla="*/ 1503275 w 6858001"/>
              <a:gd name="connsiteY18" fmla="*/ 167753 h 5896352"/>
              <a:gd name="connsiteX19" fmla="*/ 1719988 w 6858001"/>
              <a:gd name="connsiteY19" fmla="*/ 184058 h 5896352"/>
              <a:gd name="connsiteX20" fmla="*/ 1949045 w 6858001"/>
              <a:gd name="connsiteY20" fmla="*/ 198849 h 5896352"/>
              <a:gd name="connsiteX21" fmla="*/ 2187703 w 6858001"/>
              <a:gd name="connsiteY21" fmla="*/ 212969 h 5896352"/>
              <a:gd name="connsiteX22" fmla="*/ 2436649 w 6858001"/>
              <a:gd name="connsiteY22" fmla="*/ 226248 h 5896352"/>
              <a:gd name="connsiteX23" fmla="*/ 2564208 w 6858001"/>
              <a:gd name="connsiteY23" fmla="*/ 230955 h 5896352"/>
              <a:gd name="connsiteX24" fmla="*/ 2694509 w 6858001"/>
              <a:gd name="connsiteY24" fmla="*/ 236165 h 5896352"/>
              <a:gd name="connsiteX25" fmla="*/ 2826868 w 6858001"/>
              <a:gd name="connsiteY25" fmla="*/ 241040 h 5896352"/>
              <a:gd name="connsiteX26" fmla="*/ 2959914 w 6858001"/>
              <a:gd name="connsiteY26" fmla="*/ 244234 h 5896352"/>
              <a:gd name="connsiteX27" fmla="*/ 3095702 w 6858001"/>
              <a:gd name="connsiteY27" fmla="*/ 247091 h 5896352"/>
              <a:gd name="connsiteX28" fmla="*/ 3232862 w 6858001"/>
              <a:gd name="connsiteY28" fmla="*/ 250117 h 5896352"/>
              <a:gd name="connsiteX29" fmla="*/ 3372765 w 6858001"/>
              <a:gd name="connsiteY29" fmla="*/ 252134 h 5896352"/>
              <a:gd name="connsiteX30" fmla="*/ 3514040 w 6858001"/>
              <a:gd name="connsiteY30" fmla="*/ 252134 h 5896352"/>
              <a:gd name="connsiteX31" fmla="*/ 3656686 w 6858001"/>
              <a:gd name="connsiteY31" fmla="*/ 253142 h 5896352"/>
              <a:gd name="connsiteX32" fmla="*/ 3800704 w 6858001"/>
              <a:gd name="connsiteY32" fmla="*/ 252134 h 5896352"/>
              <a:gd name="connsiteX33" fmla="*/ 3946780 w 6858001"/>
              <a:gd name="connsiteY33" fmla="*/ 250117 h 5896352"/>
              <a:gd name="connsiteX34" fmla="*/ 4092855 w 6858001"/>
              <a:gd name="connsiteY34" fmla="*/ 248268 h 5896352"/>
              <a:gd name="connsiteX35" fmla="*/ 4240988 w 6858001"/>
              <a:gd name="connsiteY35" fmla="*/ 244234 h 5896352"/>
              <a:gd name="connsiteX36" fmla="*/ 4390492 w 6858001"/>
              <a:gd name="connsiteY36" fmla="*/ 240032 h 5896352"/>
              <a:gd name="connsiteX37" fmla="*/ 4539997 w 6858001"/>
              <a:gd name="connsiteY37" fmla="*/ 235157 h 5896352"/>
              <a:gd name="connsiteX38" fmla="*/ 4690873 w 6858001"/>
              <a:gd name="connsiteY38" fmla="*/ 228266 h 5896352"/>
              <a:gd name="connsiteX39" fmla="*/ 4843120 w 6858001"/>
              <a:gd name="connsiteY39" fmla="*/ 220029 h 5896352"/>
              <a:gd name="connsiteX40" fmla="*/ 4996054 w 6858001"/>
              <a:gd name="connsiteY40" fmla="*/ 212129 h 5896352"/>
              <a:gd name="connsiteX41" fmla="*/ 5148987 w 6858001"/>
              <a:gd name="connsiteY41" fmla="*/ 202044 h 5896352"/>
              <a:gd name="connsiteX42" fmla="*/ 5303978 w 6858001"/>
              <a:gd name="connsiteY42" fmla="*/ 189941 h 5896352"/>
              <a:gd name="connsiteX43" fmla="*/ 5456911 w 6858001"/>
              <a:gd name="connsiteY43" fmla="*/ 177839 h 5896352"/>
              <a:gd name="connsiteX44" fmla="*/ 5612588 w 6858001"/>
              <a:gd name="connsiteY44" fmla="*/ 163887 h 5896352"/>
              <a:gd name="connsiteX45" fmla="*/ 5768950 w 6858001"/>
              <a:gd name="connsiteY45" fmla="*/ 148591 h 5896352"/>
              <a:gd name="connsiteX46" fmla="*/ 5923255 w 6858001"/>
              <a:gd name="connsiteY46" fmla="*/ 132455 h 5896352"/>
              <a:gd name="connsiteX47" fmla="*/ 6079618 w 6858001"/>
              <a:gd name="connsiteY47" fmla="*/ 113629 h 5896352"/>
              <a:gd name="connsiteX48" fmla="*/ 6235294 w 6858001"/>
              <a:gd name="connsiteY48" fmla="*/ 93458 h 5896352"/>
              <a:gd name="connsiteX49" fmla="*/ 6391657 w 6858001"/>
              <a:gd name="connsiteY49" fmla="*/ 73455 h 5896352"/>
              <a:gd name="connsiteX50" fmla="*/ 6547333 w 6858001"/>
              <a:gd name="connsiteY50" fmla="*/ 50091 h 5896352"/>
              <a:gd name="connsiteX51" fmla="*/ 6702324 w 6858001"/>
              <a:gd name="connsiteY51" fmla="*/ 26222 h 589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896352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896352"/>
                </a:lnTo>
                <a:lnTo>
                  <a:pt x="0" y="5896351"/>
                </a:lnTo>
                <a:lnTo>
                  <a:pt x="0" y="904459"/>
                </a:lnTo>
                <a:lnTo>
                  <a:pt x="1" y="904459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841CC0-B7A9-4828-B82F-9C6B433BD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E05919-D800-40FD-A3BD-4B9CC40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428412" cy="6858000"/>
            <a:chOff x="0" y="0"/>
            <a:chExt cx="11428412" cy="68580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E70C79C-8688-4786-8FCD-43A4B5D5B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"/>
            <a:stretch/>
          </p:blipFill>
          <p:spPr>
            <a:xfrm>
              <a:off x="0" y="2669685"/>
              <a:ext cx="4037012" cy="418831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6338A0-2BDA-4E79-A762-AAD8608C0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0"/>
            <a:stretch/>
          </p:blipFill>
          <p:spPr>
            <a:xfrm>
              <a:off x="0" y="2892347"/>
              <a:ext cx="1522412" cy="2365453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685624D-3645-4129-9FF6-0C59DBF23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alpha val="7000"/>
                    <a:lumMod val="60000"/>
                    <a:lumOff val="40000"/>
                  </a:schemeClr>
                </a:gs>
                <a:gs pos="69000">
                  <a:schemeClr val="tx2">
                    <a:alpha val="0"/>
                    <a:lumMod val="60000"/>
                    <a:lumOff val="40000"/>
                  </a:schemeClr>
                </a:gs>
                <a:gs pos="36000">
                  <a:schemeClr val="tx2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3F24C1B-E4C1-43E7-84B3-DD476F383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3"/>
            <a:stretch/>
          </p:blipFill>
          <p:spPr>
            <a:xfrm>
              <a:off x="7999412" y="0"/>
              <a:ext cx="1603387" cy="114140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725CE5D-088A-4522-9817-4B485D6E7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20"/>
            <a:stretch/>
          </p:blipFill>
          <p:spPr>
            <a:xfrm>
              <a:off x="8605878" y="6096000"/>
              <a:ext cx="993734" cy="762000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D3710D8-53ED-49E5-A8BC-23C26E0E59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540" y="662152"/>
            <a:ext cx="7175448" cy="17748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dirty="0">
                <a:solidFill>
                  <a:srgbClr val="EBEBEB"/>
                </a:solidFill>
              </a:rPr>
              <a:t>E</a:t>
            </a:r>
            <a: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XAMINER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B707F3-56E9-474B-B11E-9E03F165785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90130" y="5049752"/>
            <a:ext cx="5945124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cap="all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Objectif : Déceler une urgence vitale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9C8474-D39B-43AF-AD59-F003D10A4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185" y="5566725"/>
            <a:ext cx="2110436" cy="1058547"/>
          </a:xfrm>
          <a:prstGeom prst="rect">
            <a:avLst/>
          </a:prstGeom>
        </p:spPr>
      </p:pic>
      <p:pic>
        <p:nvPicPr>
          <p:cNvPr id="5" name="Image 4" descr="Une image contenant signe, dessin, horloge, rue&#10;&#10;Description générée automatiquement">
            <a:extLst>
              <a:ext uri="{FF2B5EF4-FFF2-40B4-BE49-F238E27FC236}">
                <a16:creationId xmlns:a16="http://schemas.microsoft.com/office/drawing/2014/main" id="{E9AF5489-0C67-4E21-A946-4BF21A934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686" y="1640841"/>
            <a:ext cx="3996052" cy="39960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E079B2-A4B8-4E44-8FC9-13B5A9A3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6185" y="152400"/>
            <a:ext cx="3188552" cy="12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05C948-38F7-4A83-8501-168254A75C2B}"/>
              </a:ext>
            </a:extLst>
          </p:cNvPr>
          <p:cNvSpPr txBox="1"/>
          <p:nvPr/>
        </p:nvSpPr>
        <p:spPr bwMode="auto">
          <a:xfrm>
            <a:off x="1328952" y="1533010"/>
            <a:ext cx="5400600" cy="2864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Démonstration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Commentée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600" b="1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600" b="1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b="1" i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Justifiée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6508F88-2C77-4071-B0A5-2B62711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952" y="313199"/>
            <a:ext cx="2817812" cy="6429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EXAMINER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A6691A-9CD8-4EB5-A0C2-F45E692051D6}"/>
              </a:ext>
            </a:extLst>
          </p:cNvPr>
          <p:cNvSpPr txBox="1"/>
          <p:nvPr/>
        </p:nvSpPr>
        <p:spPr>
          <a:xfrm>
            <a:off x="6923305" y="1596750"/>
            <a:ext cx="29272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COVID ou autres:</a:t>
            </a:r>
          </a:p>
          <a:p>
            <a:pPr algn="r"/>
            <a:r>
              <a:rPr lang="fr-FR" dirty="0"/>
              <a:t>EXAMEN_COVID</a:t>
            </a:r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r>
              <a:rPr lang="fr-FR" dirty="0"/>
              <a:t>HORS COVID</a:t>
            </a:r>
          </a:p>
          <a:p>
            <a:pPr algn="r"/>
            <a:r>
              <a:rPr lang="fr-FR" dirty="0"/>
              <a:t>Contrôle respiration adulte</a:t>
            </a:r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r>
              <a:rPr lang="fr-FR" dirty="0"/>
              <a:t>Contrôle respiration nourrisson</a:t>
            </a:r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r>
              <a:rPr lang="fr-FR" dirty="0"/>
              <a:t>ATTENTION AUX GASPS</a:t>
            </a:r>
          </a:p>
        </p:txBody>
      </p:sp>
      <p:sp>
        <p:nvSpPr>
          <p:cNvPr id="5" name="Bouton d’action : vidéo 4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30339F44-8D13-4804-AFC1-118142830854}"/>
              </a:ext>
            </a:extLst>
          </p:cNvPr>
          <p:cNvSpPr/>
          <p:nvPr/>
        </p:nvSpPr>
        <p:spPr>
          <a:xfrm>
            <a:off x="10476784" y="1596750"/>
            <a:ext cx="1366345" cy="916734"/>
          </a:xfrm>
          <a:prstGeom prst="actionButtonMovi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FA18A0-AE9B-4D63-B82D-CA8A47BFC2DA}"/>
              </a:ext>
            </a:extLst>
          </p:cNvPr>
          <p:cNvSpPr txBox="1"/>
          <p:nvPr/>
        </p:nvSpPr>
        <p:spPr>
          <a:xfrm>
            <a:off x="1271607" y="5751733"/>
            <a:ext cx="502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VIDEO DISPONIBLE SUR:</a:t>
            </a:r>
          </a:p>
          <a:p>
            <a:r>
              <a:rPr lang="fr-FR" dirty="0"/>
              <a:t>11_BOITE_EXAMINEE/RESSOURCES/…</a:t>
            </a:r>
          </a:p>
        </p:txBody>
      </p:sp>
      <p:pic>
        <p:nvPicPr>
          <p:cNvPr id="8" name="Image 7">
            <a:hlinkClick r:id="rId3" action="ppaction://hlinkfile"/>
            <a:extLst>
              <a:ext uri="{FF2B5EF4-FFF2-40B4-BE49-F238E27FC236}">
                <a16:creationId xmlns:a16="http://schemas.microsoft.com/office/drawing/2014/main" id="{35984258-7077-4980-B3FA-1C9EBB367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563" y="2963598"/>
            <a:ext cx="1828566" cy="1174777"/>
          </a:xfrm>
          <a:prstGeom prst="rect">
            <a:avLst/>
          </a:prstGeom>
        </p:spPr>
      </p:pic>
      <p:pic>
        <p:nvPicPr>
          <p:cNvPr id="1026" name="Picture 2" descr="Mort subite du nourrisson : les moniteurs de surveillance respiratoire  sont-ils efficaces ? : Femme Actuelle Le MAG">
            <a:hlinkClick r:id="rId5" action="ppaction://hlinkfile"/>
            <a:extLst>
              <a:ext uri="{FF2B5EF4-FFF2-40B4-BE49-F238E27FC236}">
                <a16:creationId xmlns:a16="http://schemas.microsoft.com/office/drawing/2014/main" id="{1A5D264E-AB0A-4DD1-B7D1-ADE2FCD41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5" b="8625"/>
          <a:stretch/>
        </p:blipFill>
        <p:spPr bwMode="auto">
          <a:xfrm>
            <a:off x="10012904" y="4397513"/>
            <a:ext cx="1830225" cy="9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ours et prévention en situation de travail (SST) - Outil d'initiation  pour l'intervenant à domicile">
            <a:hlinkClick r:id="rId7" action="ppaction://hlinkfile"/>
            <a:extLst>
              <a:ext uri="{FF2B5EF4-FFF2-40B4-BE49-F238E27FC236}">
                <a16:creationId xmlns:a16="http://schemas.microsoft.com/office/drawing/2014/main" id="{008A6BE7-0BFB-4A04-9070-E526A95B9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-1" b="3502"/>
          <a:stretch/>
        </p:blipFill>
        <p:spPr bwMode="auto">
          <a:xfrm>
            <a:off x="10735968" y="5596698"/>
            <a:ext cx="1132421" cy="93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13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12">
            <a:extLst>
              <a:ext uri="{FF2B5EF4-FFF2-40B4-BE49-F238E27FC236}">
                <a16:creationId xmlns:a16="http://schemas.microsoft.com/office/drawing/2014/main" id="{0E3D3B20-FA3F-49CC-86E2-1A1532FFB638}"/>
              </a:ext>
            </a:extLst>
          </p:cNvPr>
          <p:cNvSpPr txBox="1"/>
          <p:nvPr/>
        </p:nvSpPr>
        <p:spPr>
          <a:xfrm>
            <a:off x="1043608" y="188640"/>
            <a:ext cx="6840897" cy="100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Font typeface="Tahoma"/>
              <a:buNone/>
            </a:pPr>
            <a:r>
              <a:rPr lang="fr-FR" sz="3200" b="1" i="1" u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Cas particulier</a:t>
            </a:r>
            <a:endParaRPr sz="3200" i="1" dirty="0">
              <a:solidFill>
                <a:srgbClr val="FFFF00"/>
              </a:solidFill>
            </a:endParaRPr>
          </a:p>
        </p:txBody>
      </p:sp>
      <p:sp>
        <p:nvSpPr>
          <p:cNvPr id="3" name="Shape 413">
            <a:extLst>
              <a:ext uri="{FF2B5EF4-FFF2-40B4-BE49-F238E27FC236}">
                <a16:creationId xmlns:a16="http://schemas.microsoft.com/office/drawing/2014/main" id="{9FB3F5E7-DDDD-440E-99C9-7FAE9CE050AC}"/>
              </a:ext>
            </a:extLst>
          </p:cNvPr>
          <p:cNvSpPr txBox="1"/>
          <p:nvPr/>
        </p:nvSpPr>
        <p:spPr>
          <a:xfrm>
            <a:off x="1043607" y="1268760"/>
            <a:ext cx="6840897" cy="791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457200" lvl="0" indent="-457200">
              <a:buClr>
                <a:srgbClr val="FF3333"/>
              </a:buClr>
            </a:pPr>
            <a:r>
              <a:rPr lang="fr-FR" sz="3200" b="1" i="1" dirty="0">
                <a:latin typeface="Tahoma"/>
                <a:ea typeface="Tahoma"/>
                <a:cs typeface="Tahoma"/>
                <a:sym typeface="Tahoma"/>
              </a:rPr>
              <a:t>La victime est sur le ventre</a:t>
            </a:r>
            <a:endParaRPr lang="fr-FR" sz="2800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2481C2A-FBB1-49D2-B9E4-79FDE35F4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4" t="40766" r="27356" b="13717"/>
          <a:stretch/>
        </p:blipFill>
        <p:spPr>
          <a:xfrm>
            <a:off x="3249441" y="2270234"/>
            <a:ext cx="6462117" cy="43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64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FC690DC4-2A2B-4C15-9736-E21CFD15E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951" y="270745"/>
            <a:ext cx="8725763" cy="648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EXAMINER une victime sur le ventre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98CF37-AAF3-4AF2-AB66-E88E63549F01}"/>
              </a:ext>
            </a:extLst>
          </p:cNvPr>
          <p:cNvSpPr txBox="1"/>
          <p:nvPr/>
        </p:nvSpPr>
        <p:spPr bwMode="auto">
          <a:xfrm>
            <a:off x="1253951" y="1182576"/>
            <a:ext cx="4178469" cy="2864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Démonstration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Commentée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600" b="1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600" b="1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b="1" i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Justifiée</a:t>
            </a:r>
          </a:p>
        </p:txBody>
      </p:sp>
      <p:pic>
        <p:nvPicPr>
          <p:cNvPr id="4" name="04.Retournement_victime">
            <a:hlinkClick r:id="" action="ppaction://media"/>
            <a:extLst>
              <a:ext uri="{FF2B5EF4-FFF2-40B4-BE49-F238E27FC236}">
                <a16:creationId xmlns:a16="http://schemas.microsoft.com/office/drawing/2014/main" id="{15DEEFD2-859F-4A91-A071-4233235C4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789979"/>
            <a:ext cx="5853095" cy="32923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586102B-77F9-4CAB-B5F5-2C791A63CE9A}"/>
              </a:ext>
            </a:extLst>
          </p:cNvPr>
          <p:cNvSpPr txBox="1"/>
          <p:nvPr/>
        </p:nvSpPr>
        <p:spPr>
          <a:xfrm>
            <a:off x="6644172" y="1968496"/>
            <a:ext cx="509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</a:t>
            </a:r>
            <a:r>
              <a:rPr lang="fr-FR" dirty="0" err="1"/>
              <a:t>DCj</a:t>
            </a:r>
            <a:r>
              <a:rPr lang="fr-FR" dirty="0"/>
              <a:t> impossible</a:t>
            </a:r>
          </a:p>
          <a:p>
            <a:r>
              <a:rPr lang="fr-FR" dirty="0"/>
              <a:t>Vidéo retournement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D6D94D-18AB-4564-8BA0-B0255B159CB8}"/>
              </a:ext>
            </a:extLst>
          </p:cNvPr>
          <p:cNvSpPr txBox="1"/>
          <p:nvPr/>
        </p:nvSpPr>
        <p:spPr>
          <a:xfrm>
            <a:off x="3983421" y="6171683"/>
            <a:ext cx="808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VIDEO DISPONIBLE SUR:</a:t>
            </a:r>
          </a:p>
          <a:p>
            <a:r>
              <a:rPr lang="fr-FR" dirty="0"/>
              <a:t>11_BOITE_EXAMINEE/RESSOURCES/04_RETOURNEMENT…</a:t>
            </a:r>
          </a:p>
        </p:txBody>
      </p:sp>
      <p:sp>
        <p:nvSpPr>
          <p:cNvPr id="7" name="Bouton d’action : vidéo 6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9A271E61-C137-4A3A-8BA4-E50CACBB4C27}"/>
              </a:ext>
            </a:extLst>
          </p:cNvPr>
          <p:cNvSpPr/>
          <p:nvPr/>
        </p:nvSpPr>
        <p:spPr>
          <a:xfrm>
            <a:off x="9385738" y="1783907"/>
            <a:ext cx="1366345" cy="916734"/>
          </a:xfrm>
          <a:prstGeom prst="actionButtonMovi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dessin au trait, graphiques vectoriels&#10;&#10;Description générée automatiquement">
            <a:extLst>
              <a:ext uri="{FF2B5EF4-FFF2-40B4-BE49-F238E27FC236}">
                <a16:creationId xmlns:a16="http://schemas.microsoft.com/office/drawing/2014/main" id="{4B621D57-D91F-4A99-AB1D-FFC6762F7D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517" b="33616"/>
          <a:stretch/>
        </p:blipFill>
        <p:spPr>
          <a:xfrm>
            <a:off x="1253951" y="4310398"/>
            <a:ext cx="4178469" cy="11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0221006-209C-4B33-B642-FFEF8531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0822" y="1237193"/>
            <a:ext cx="4428660" cy="487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FF8BB8-08AE-4531-9F37-392B721A90DD}"/>
              </a:ext>
            </a:extLst>
          </p:cNvPr>
          <p:cNvSpPr txBox="1"/>
          <p:nvPr/>
        </p:nvSpPr>
        <p:spPr bwMode="auto">
          <a:xfrm>
            <a:off x="1207353" y="320818"/>
            <a:ext cx="6696744" cy="648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On s’entraine!!!</a:t>
            </a: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F40F28EB-CA3C-424A-AFE7-EDD8FC30B763}"/>
              </a:ext>
            </a:extLst>
          </p:cNvPr>
          <p:cNvSpPr txBox="1"/>
          <p:nvPr/>
        </p:nvSpPr>
        <p:spPr>
          <a:xfrm>
            <a:off x="4268436" y="6214016"/>
            <a:ext cx="436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Les fiches sont disponibles dans la « BOITE05_FICHES_APPRENTISSAGES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6FD0CC-B8A7-B9E4-55DD-B8C35817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1237193"/>
            <a:ext cx="3904703" cy="49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0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7B3054C-BFDE-44F9-94D8-41FE2FCD0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595" y="2027925"/>
            <a:ext cx="4519324" cy="57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 résume…</a:t>
            </a:r>
          </a:p>
        </p:txBody>
      </p:sp>
      <p:pic>
        <p:nvPicPr>
          <p:cNvPr id="3" name="Image 2" descr="Une image contenant terrain, personne, pieds&#10;&#10;Description générée automatiquement">
            <a:extLst>
              <a:ext uri="{FF2B5EF4-FFF2-40B4-BE49-F238E27FC236}">
                <a16:creationId xmlns:a16="http://schemas.microsoft.com/office/drawing/2014/main" id="{85721AF9-70AE-404C-889F-0A0B37C07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74" b="14309"/>
          <a:stretch/>
        </p:blipFill>
        <p:spPr>
          <a:xfrm>
            <a:off x="3104085" y="2874145"/>
            <a:ext cx="6105229" cy="31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9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F18B7E0-0AA4-4B5C-B2A3-90597F7D3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361" y="1506359"/>
            <a:ext cx="6491893" cy="111709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/>
            <a:r>
              <a:rPr lang="fr-FR" b="1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La victime saigne abondamment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F571D29-7E89-4080-9460-BF8680DAB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90" y="271504"/>
            <a:ext cx="6208525" cy="771955"/>
          </a:xfrm>
          <a:prstGeom prst="rect">
            <a:avLst/>
          </a:prstGeom>
          <a:solidFill>
            <a:srgbClr val="1B955B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3600" kern="0" dirty="0">
                <a:latin typeface="Arial" panose="020B0604020202020204" pitchFamily="34" charset="0"/>
                <a:cs typeface="Arial" panose="020B0604020202020204" pitchFamily="34" charset="0"/>
              </a:rPr>
              <a:t>Fonctions vitales dans l’ordre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18C58D-9C17-CB9B-25E6-F5C4111BEF92}"/>
              </a:ext>
            </a:extLst>
          </p:cNvPr>
          <p:cNvSpPr txBox="1"/>
          <p:nvPr/>
        </p:nvSpPr>
        <p:spPr>
          <a:xfrm>
            <a:off x="6613235" y="2845632"/>
            <a:ext cx="4073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En respectant la position de la victime et en lui parlant :</a:t>
            </a:r>
          </a:p>
          <a:p>
            <a:r>
              <a:rPr lang="fr-FR" sz="2400" b="1" dirty="0"/>
              <a:t>Observer la victime et son environnement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73A1EA-6B48-6FFD-6C32-B91865DF20A7}"/>
              </a:ext>
            </a:extLst>
          </p:cNvPr>
          <p:cNvSpPr txBox="1"/>
          <p:nvPr/>
        </p:nvSpPr>
        <p:spPr>
          <a:xfrm>
            <a:off x="6613235" y="5532720"/>
            <a:ext cx="4073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Si besoin en écartant les vêtements.</a:t>
            </a:r>
          </a:p>
        </p:txBody>
      </p:sp>
      <p:pic>
        <p:nvPicPr>
          <p:cNvPr id="5" name="Image 4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07AF8F72-EE90-6EEE-6895-06369AABC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1" t="17645" r="6829" b="14028"/>
          <a:stretch/>
        </p:blipFill>
        <p:spPr>
          <a:xfrm>
            <a:off x="1041361" y="3206339"/>
            <a:ext cx="4433454" cy="27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7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663EEA1-079D-44AB-8CB3-F01DC2833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361" y="1491406"/>
            <a:ext cx="6491893" cy="751116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/>
            <a:r>
              <a:rPr lang="fr-FR" b="1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 victime s’étouffe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4523674-9E0F-43A0-8A7B-3165C8607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90" y="271504"/>
            <a:ext cx="6208525" cy="771955"/>
          </a:xfrm>
          <a:prstGeom prst="rect">
            <a:avLst/>
          </a:prstGeom>
          <a:solidFill>
            <a:srgbClr val="1B955B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3600" kern="0" dirty="0">
                <a:latin typeface="Arial" panose="020B0604020202020204" pitchFamily="34" charset="0"/>
                <a:cs typeface="Arial" panose="020B0604020202020204" pitchFamily="34" charset="0"/>
              </a:rPr>
              <a:t>Fonctions vitales dans l’ordre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57E89D-8F69-D739-80B8-3EF49B8BB7E7}"/>
              </a:ext>
            </a:extLst>
          </p:cNvPr>
          <p:cNvSpPr txBox="1"/>
          <p:nvPr/>
        </p:nvSpPr>
        <p:spPr>
          <a:xfrm>
            <a:off x="7077402" y="2242522"/>
            <a:ext cx="4073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Repérer le comportement de la victime.</a:t>
            </a:r>
          </a:p>
          <a:p>
            <a:pPr marL="342900" indent="-342900">
              <a:buFontTx/>
              <a:buChar char="-"/>
            </a:pPr>
            <a:r>
              <a:rPr lang="fr-FR" sz="2400" b="1" dirty="0"/>
              <a:t>Main à la gorge.</a:t>
            </a:r>
          </a:p>
          <a:p>
            <a:pPr marL="342900" indent="-342900">
              <a:buFontTx/>
              <a:buChar char="-"/>
            </a:pPr>
            <a:r>
              <a:rPr lang="fr-FR" sz="2400" b="1" dirty="0"/>
              <a:t>Bouche ouverte</a:t>
            </a:r>
          </a:p>
          <a:p>
            <a:pPr marL="342900" indent="-342900">
              <a:buFontTx/>
              <a:buChar char="-"/>
            </a:pPr>
            <a:r>
              <a:rPr lang="fr-FR" sz="2400" b="1" dirty="0"/>
              <a:t>Couleur de la peau</a:t>
            </a:r>
          </a:p>
          <a:p>
            <a:pPr marL="342900" indent="-342900">
              <a:buFontTx/>
              <a:buChar char="-"/>
            </a:pPr>
            <a:r>
              <a:rPr lang="fr-FR" sz="2400" b="1" dirty="0"/>
              <a:t>Yeux ouverts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4F82DD-8076-A6F7-CD96-A830B2F117F8}"/>
              </a:ext>
            </a:extLst>
          </p:cNvPr>
          <p:cNvSpPr txBox="1"/>
          <p:nvPr/>
        </p:nvSpPr>
        <p:spPr>
          <a:xfrm>
            <a:off x="7077402" y="4936142"/>
            <a:ext cx="4073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Demander: « Est-ce que vous vous étouffer ? »</a:t>
            </a:r>
          </a:p>
        </p:txBody>
      </p:sp>
      <p:pic>
        <p:nvPicPr>
          <p:cNvPr id="4" name="Image 3" descr="Une image contenant personne, habits, Visage humain, épaule&#10;&#10;Description générée automatiquement">
            <a:extLst>
              <a:ext uri="{FF2B5EF4-FFF2-40B4-BE49-F238E27FC236}">
                <a16:creationId xmlns:a16="http://schemas.microsoft.com/office/drawing/2014/main" id="{CF0D903E-9C03-8EFA-C4F1-5B193DF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61" y="2930359"/>
            <a:ext cx="4331670" cy="28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F3D11C8-385F-4D78-B51B-BD718A08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90" y="1524983"/>
            <a:ext cx="6491893" cy="77195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/>
            <a:r>
              <a:rPr lang="fr-FR" b="1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La victime répond, </a:t>
            </a:r>
            <a:r>
              <a:rPr lang="fr-FR" sz="3600" b="1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réagit</a:t>
            </a:r>
            <a:endParaRPr lang="fr-FR" b="1" kern="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80C95A-E8D7-4ED6-B7C1-057351561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90" y="271504"/>
            <a:ext cx="6208525" cy="771955"/>
          </a:xfrm>
          <a:prstGeom prst="rect">
            <a:avLst/>
          </a:prstGeom>
          <a:solidFill>
            <a:srgbClr val="1B955B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3600" kern="0" dirty="0">
                <a:latin typeface="Arial" panose="020B0604020202020204" pitchFamily="34" charset="0"/>
                <a:cs typeface="Arial" panose="020B0604020202020204" pitchFamily="34" charset="0"/>
              </a:rPr>
              <a:t>Fonctions vitales dans l’ordre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F7E19D-4206-514B-2FC5-46CEBA772826}"/>
              </a:ext>
            </a:extLst>
          </p:cNvPr>
          <p:cNvSpPr txBox="1"/>
          <p:nvPr/>
        </p:nvSpPr>
        <p:spPr>
          <a:xfrm>
            <a:off x="7832435" y="1524983"/>
            <a:ext cx="4207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Poser une ou des questions:</a:t>
            </a:r>
          </a:p>
          <a:p>
            <a:pPr marL="342900" indent="-342900">
              <a:buFontTx/>
              <a:buChar char="-"/>
            </a:pPr>
            <a:r>
              <a:rPr lang="fr-FR" sz="2400" b="1" dirty="0"/>
              <a:t>Que s’est-il passé ?</a:t>
            </a:r>
          </a:p>
          <a:p>
            <a:pPr marL="342900" indent="-342900">
              <a:buFontTx/>
              <a:buChar char="-"/>
            </a:pPr>
            <a:r>
              <a:rPr lang="fr-FR" sz="2400" b="1" dirty="0"/>
              <a:t>Comment ça va ?</a:t>
            </a:r>
          </a:p>
          <a:p>
            <a:pPr marL="342900" indent="-342900">
              <a:buFontTx/>
              <a:buChar char="-"/>
            </a:pPr>
            <a:r>
              <a:rPr lang="fr-FR" sz="2400" b="1" dirty="0"/>
              <a:t>Vous m’entendez ?</a:t>
            </a:r>
          </a:p>
          <a:p>
            <a:pPr marL="342900" indent="-342900">
              <a:buFontTx/>
              <a:buChar char="-"/>
            </a:pPr>
            <a:r>
              <a:rPr lang="fr-FR" sz="2400" b="1" dirty="0"/>
              <a:t>Où avez-vous mal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7DED38-0DD4-0B38-2871-C05BCD6E7D49}"/>
              </a:ext>
            </a:extLst>
          </p:cNvPr>
          <p:cNvSpPr txBox="1"/>
          <p:nvPr/>
        </p:nvSpPr>
        <p:spPr>
          <a:xfrm>
            <a:off x="7832435" y="4046347"/>
            <a:ext cx="40732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En cas de non-réponse, secouer doucement une épaule de la victime ou lui prendre la main en lui demandant d’exécuter un ordre simple (ouvrer les yeux)</a:t>
            </a:r>
          </a:p>
        </p:txBody>
      </p:sp>
      <p:pic>
        <p:nvPicPr>
          <p:cNvPr id="4" name="Image 3" descr="Une image contenant sol, personne&#10;&#10;Description générée automatiquement">
            <a:extLst>
              <a:ext uri="{FF2B5EF4-FFF2-40B4-BE49-F238E27FC236}">
                <a16:creationId xmlns:a16="http://schemas.microsoft.com/office/drawing/2014/main" id="{376E43B8-4CBA-762E-4F08-5AB2F845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28" y="2505074"/>
            <a:ext cx="5315960" cy="39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FB04AB-3C9E-4DA7-8E17-E08962D8E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90" y="1199861"/>
            <a:ext cx="6491893" cy="64250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/>
            <a:r>
              <a:rPr lang="fr-FR" b="1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La victime est sur le ventre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5F35C6-41B5-4908-9392-862AB46A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19" y="3593735"/>
            <a:ext cx="4167588" cy="126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DAA1E2E-E3C7-42D1-A3F6-4E13A60E7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90" y="271504"/>
            <a:ext cx="6208525" cy="771955"/>
          </a:xfrm>
          <a:prstGeom prst="rect">
            <a:avLst/>
          </a:prstGeom>
          <a:solidFill>
            <a:srgbClr val="1B955B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3600" kern="0" dirty="0">
                <a:latin typeface="Arial" panose="020B0604020202020204" pitchFamily="34" charset="0"/>
                <a:cs typeface="Arial" panose="020B0604020202020204" pitchFamily="34" charset="0"/>
              </a:rPr>
              <a:t>Fonctions vitales dans l’ordre</a:t>
            </a:r>
          </a:p>
        </p:txBody>
      </p:sp>
      <p:pic>
        <p:nvPicPr>
          <p:cNvPr id="7" name="Image 6" descr="Une image contenant texte, sport&#10;&#10;Description générée automatiquement">
            <a:extLst>
              <a:ext uri="{FF2B5EF4-FFF2-40B4-BE49-F238E27FC236}">
                <a16:creationId xmlns:a16="http://schemas.microsoft.com/office/drawing/2014/main" id="{1F7D997C-E33C-CA98-48EB-0B1C437E4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764" y="2260053"/>
            <a:ext cx="4294909" cy="26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5D641E-D2B1-401B-BF46-86B89C4A8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90" y="1152535"/>
            <a:ext cx="6208525" cy="69850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/>
            <a:r>
              <a:rPr lang="fr-FR" b="1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La victime respire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101C620-9487-417F-9C75-34C6EB81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42" y="2233993"/>
            <a:ext cx="3140792" cy="13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7BB0382-8DE5-4B14-8595-B4447CD3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78" y="4869958"/>
            <a:ext cx="3806845" cy="158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3556B19-1930-45ED-9496-A445CC26F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90" y="271504"/>
            <a:ext cx="6208525" cy="771955"/>
          </a:xfrm>
          <a:prstGeom prst="rect">
            <a:avLst/>
          </a:prstGeom>
          <a:solidFill>
            <a:srgbClr val="1B955B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3600" kern="0" dirty="0">
                <a:latin typeface="Arial" panose="020B0604020202020204" pitchFamily="34" charset="0"/>
                <a:cs typeface="Arial" panose="020B0604020202020204" pitchFamily="34" charset="0"/>
              </a:rPr>
              <a:t>Fonctions vitales dans l’ordre</a:t>
            </a:r>
          </a:p>
        </p:txBody>
      </p:sp>
      <p:pic>
        <p:nvPicPr>
          <p:cNvPr id="9" name="Image 8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3421EABB-97B7-1AA4-93AF-55ADB5C79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026" y="1900160"/>
            <a:ext cx="2027534" cy="3046841"/>
          </a:xfrm>
          <a:prstGeom prst="rect">
            <a:avLst/>
          </a:prstGeom>
        </p:spPr>
      </p:pic>
      <p:pic>
        <p:nvPicPr>
          <p:cNvPr id="11" name="Image 10" descr="Une image contenant texte, carte, dessin&#10;&#10;Description générée automatiquement">
            <a:extLst>
              <a:ext uri="{FF2B5EF4-FFF2-40B4-BE49-F238E27FC236}">
                <a16:creationId xmlns:a16="http://schemas.microsoft.com/office/drawing/2014/main" id="{6F278A0D-5612-5B60-64B4-49BDCC6AC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621" y="3205018"/>
            <a:ext cx="2800225" cy="31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D70EEA6-C03B-47EB-B118-3FCDA97C7CD1}"/>
              </a:ext>
            </a:extLst>
          </p:cNvPr>
          <p:cNvSpPr txBox="1"/>
          <p:nvPr/>
        </p:nvSpPr>
        <p:spPr>
          <a:xfrm>
            <a:off x="1214338" y="995567"/>
            <a:ext cx="97094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Bookman Old Style" panose="02050604050505020204" pitchFamily="18" charset="0"/>
              </a:rPr>
              <a:t>SOMMAIRE:</a:t>
            </a:r>
            <a:endParaRPr lang="fr-FR" sz="4000" i="1" dirty="0">
              <a:latin typeface="Bookman Old Style" panose="02050604050505020204" pitchFamily="18" charset="0"/>
            </a:endParaRPr>
          </a:p>
          <a:p>
            <a:endParaRPr lang="fr-FR" sz="3200" dirty="0">
              <a:latin typeface="Bookman Old Style" panose="020506040505050202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sz="3200" dirty="0">
                <a:latin typeface="Bookman Old Style" panose="02050604050505020204" pitchFamily="18" charset="0"/>
              </a:rPr>
              <a:t>Appel au vécu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sz="3200" dirty="0">
                <a:latin typeface="Bookman Old Style" panose="02050604050505020204" pitchFamily="18" charset="0"/>
              </a:rPr>
              <a:t>Définition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sz="3200" dirty="0">
                <a:latin typeface="Bookman Old Style" panose="02050604050505020204" pitchFamily="18" charset="0"/>
              </a:rPr>
              <a:t>Démonstration en temps réel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sz="3200" dirty="0">
                <a:latin typeface="Bookman Old Style" panose="02050604050505020204" pitchFamily="18" charset="0"/>
              </a:rPr>
              <a:t>Démonstration commentée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sz="3200" dirty="0">
                <a:latin typeface="Bookman Old Style" panose="02050604050505020204" pitchFamily="18" charset="0"/>
              </a:rPr>
              <a:t>Retournement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sz="3200" dirty="0">
                <a:latin typeface="Bookman Old Style" panose="02050604050505020204" pitchFamily="18" charset="0"/>
              </a:rPr>
              <a:t>Résumé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sz="3200" dirty="0">
                <a:latin typeface="Bookman Old Style" panose="02050604050505020204" pitchFamily="18" charset="0"/>
              </a:rPr>
              <a:t>Evaluation formative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fr-FR" sz="3200" dirty="0">
              <a:latin typeface="Bookman Old Style" panose="02050604050505020204" pitchFamily="18" charset="0"/>
            </a:endParaRPr>
          </a:p>
          <a:p>
            <a:pPr marL="342900" indent="-342900">
              <a:buAutoNum type="arabicParenR"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35008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650226A-54F4-47A5-AE3A-AF169ED3B128}"/>
              </a:ext>
            </a:extLst>
          </p:cNvPr>
          <p:cNvSpPr txBox="1"/>
          <p:nvPr/>
        </p:nvSpPr>
        <p:spPr bwMode="auto">
          <a:xfrm>
            <a:off x="1874235" y="881878"/>
            <a:ext cx="6696744" cy="648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Evaluation certificative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C66711-1FC1-412C-83EF-0F5BAEF57475}"/>
              </a:ext>
            </a:extLst>
          </p:cNvPr>
          <p:cNvSpPr txBox="1"/>
          <p:nvPr/>
        </p:nvSpPr>
        <p:spPr>
          <a:xfrm>
            <a:off x="1874235" y="2005804"/>
            <a:ext cx="83094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Une entreprise extérieure vient faire des travaux de modification dans les sanitaires.</a:t>
            </a:r>
          </a:p>
          <a:p>
            <a:endParaRPr lang="fr-FR" sz="2800" dirty="0"/>
          </a:p>
          <a:p>
            <a:r>
              <a:rPr lang="fr-FR" sz="2800" dirty="0"/>
              <a:t>Un apprenti arrive en courant et affolé: Il vient de trouver son patron au sol derrière le véhicule.</a:t>
            </a:r>
          </a:p>
          <a:p>
            <a:endParaRPr lang="fr-FR" sz="2800" dirty="0"/>
          </a:p>
          <a:p>
            <a:r>
              <a:rPr lang="fr-FR" sz="2800" dirty="0"/>
              <a:t>Projection de l’image ci-contre en fond de plan </a:t>
            </a:r>
            <a:r>
              <a:rPr lang="fr-FR" sz="2400" i="1" dirty="0"/>
              <a:t>(diapo suivante)</a:t>
            </a:r>
            <a:endParaRPr lang="fr-FR" sz="2800" i="1" dirty="0"/>
          </a:p>
        </p:txBody>
      </p:sp>
      <p:pic>
        <p:nvPicPr>
          <p:cNvPr id="4" name="Image 3" descr="Une image contenant texte, véhicule&#10;&#10;Description générée automatiquement">
            <a:extLst>
              <a:ext uri="{FF2B5EF4-FFF2-40B4-BE49-F238E27FC236}">
                <a16:creationId xmlns:a16="http://schemas.microsoft.com/office/drawing/2014/main" id="{3EBD8FED-347E-4DB8-A55D-DA6485677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221" y="5228948"/>
            <a:ext cx="1304912" cy="130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8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éhicule&#10;&#10;Description générée automatiquement">
            <a:extLst>
              <a:ext uri="{FF2B5EF4-FFF2-40B4-BE49-F238E27FC236}">
                <a16:creationId xmlns:a16="http://schemas.microsoft.com/office/drawing/2014/main" id="{9C903F58-77F3-4D86-B3FD-9257F13C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5" y="-10885"/>
            <a:ext cx="6988628" cy="69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81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775C68-FD04-4DDB-832B-91242767C8FF}"/>
              </a:ext>
            </a:extLst>
          </p:cNvPr>
          <p:cNvGrpSpPr>
            <a:grpSpLocks/>
          </p:cNvGrpSpPr>
          <p:nvPr/>
        </p:nvGrpSpPr>
        <p:grpSpPr bwMode="auto">
          <a:xfrm>
            <a:off x="1886136" y="491157"/>
            <a:ext cx="8419728" cy="5875685"/>
            <a:chOff x="33" y="-17"/>
            <a:chExt cx="5656" cy="4336"/>
          </a:xfrm>
        </p:grpSpPr>
        <p:sp>
          <p:nvSpPr>
            <p:cNvPr id="3" name="Line 2">
              <a:extLst>
                <a:ext uri="{FF2B5EF4-FFF2-40B4-BE49-F238E27FC236}">
                  <a16:creationId xmlns:a16="http://schemas.microsoft.com/office/drawing/2014/main" id="{D5978E0E-C406-4588-86D2-36E88669CD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5" y="628"/>
              <a:ext cx="3431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 type="triangle" w="lg" len="lg"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C5057C8C-1C2E-46ED-AF88-5044ACF00D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" y="1642"/>
              <a:ext cx="1640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1E19C69B-95ED-4BD4-A86B-E70D664F17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" y="2690"/>
              <a:ext cx="1646" cy="6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859E4A-F70F-44A2-A403-0100CF3FA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" y="378"/>
              <a:ext cx="496" cy="495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BCB1C1-75F5-4B3E-BA5F-CE9DA8AB6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FF7B8-0CB5-4F3A-9AE5-A5A97A854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394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97AF27-05E7-4379-B9B1-3F53F124C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1394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5B75BE-0D90-410B-A43F-5DCADF969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2AA3A9-0AFE-47C8-B081-0D8F47671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2437"/>
              <a:ext cx="495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31CF95-897C-4C91-B86B-74CDAE11D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A4C29E-8306-4B61-96D2-25B7B2E24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319F81-F698-4109-B69E-7678D0D7D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AB2CC1-E963-4F56-A7C5-4A12AFDF5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E596A-0FE0-4391-97D9-035BB17D1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27D990-CD4F-43B8-9B77-BA9604140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B2E3EB-393E-47AB-ACE0-A399A14BB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3430"/>
              <a:ext cx="495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8655E9-226B-408F-86F7-81FF82983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A01D8C-F2E2-4997-8796-03C5363D6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E0CD8F-FD9C-4D41-8D14-4D90E8EA1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EA7A20-1558-494D-843F-0316D0297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30C34A-885B-4AE5-AD9C-B100B009F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D1E682-1593-49FC-8E35-5B7DA8EB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4AFF889-8846-431B-ACC8-0F4D12A2A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119FCA-F0B5-4E89-AC65-6A5F65FC8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2432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43C5B6-DA13-4959-ABD8-9E37EA282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FD0F9E-6E09-43D7-A18F-A05F63E24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1389"/>
              <a:ext cx="495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2A6B292-2582-4613-8E68-90A7F0BAA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1394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811327-5CAC-4A7A-9ADD-9A4FD5192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378"/>
              <a:ext cx="756" cy="495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C7AFD1F-DAD1-4772-A3F6-235A7C886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383"/>
              <a:ext cx="496" cy="495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4CF7D1-9554-459A-865E-2D1BA9C2A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78"/>
              <a:ext cx="496" cy="495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B53B72-FA5D-47E0-83A6-F9A79EC9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" y="4020"/>
              <a:ext cx="5100" cy="297"/>
            </a:xfrm>
            <a:prstGeom prst="rect">
              <a:avLst/>
            </a:prstGeom>
            <a:solidFill>
              <a:srgbClr val="00B050"/>
            </a:solidFill>
            <a:ln w="2556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altLang="fr-FR" sz="2400" b="1">
                  <a:solidFill>
                    <a:srgbClr val="FFFFFF"/>
                  </a:solidFill>
                  <a:latin typeface="Tahoma" pitchFamily="32" charset="0"/>
                  <a:cs typeface="Tahoma" pitchFamily="32" charset="0"/>
                </a:rPr>
                <a:t>MOINS DE TROIS MINUTES POUR AGIR</a:t>
              </a:r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D73182F2-639D-49E5-80C7-A6474508A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7" y="3778"/>
              <a:ext cx="0" cy="541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E44BA254-F65C-4369-B363-5030E0CCE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" y="3778"/>
              <a:ext cx="0" cy="541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54C45869-3302-468C-B7D3-8EB6C52D9B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5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C3A08165-AAC6-4AC9-AB93-C7E9568E1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5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8F427987-D84E-432D-8A2B-7552F76744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6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B303BF15-4453-482A-99AC-F01A26549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1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6417BF20-E7F0-4E59-A8F9-F3B601DB7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3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589C0E82-291E-4961-B74A-20F2508FE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3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1BC6F85E-6FD7-4F0F-BE6E-6DCD8A35B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5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BF203E00-782D-4571-ADCB-60DC972B88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" y="1630"/>
              <a:ext cx="0" cy="179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DCA0610B-8F98-4D92-A4E1-DB7675C50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3" y="3160"/>
              <a:ext cx="0" cy="26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FE673FCB-AA05-46C1-91CF-A9F9B254F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3158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6977BDC1-9B86-4378-8896-A77D258F1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3" y="2165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F572F43F-C282-4B3C-A5F7-161494432D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8" y="2167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47">
              <a:extLst>
                <a:ext uri="{FF2B5EF4-FFF2-40B4-BE49-F238E27FC236}">
                  <a16:creationId xmlns:a16="http://schemas.microsoft.com/office/drawing/2014/main" id="{3A0CB85D-A5DF-4D8B-BB64-B7999D2C9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0" y="2165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8">
              <a:extLst>
                <a:ext uri="{FF2B5EF4-FFF2-40B4-BE49-F238E27FC236}">
                  <a16:creationId xmlns:a16="http://schemas.microsoft.com/office/drawing/2014/main" id="{8C409A46-E3C2-4DD8-B9F0-2CBDF87C43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0" y="2160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49">
              <a:extLst>
                <a:ext uri="{FF2B5EF4-FFF2-40B4-BE49-F238E27FC236}">
                  <a16:creationId xmlns:a16="http://schemas.microsoft.com/office/drawing/2014/main" id="{AB65E5D2-DA0F-4583-B7C9-F5FB041C0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1" y="2167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50">
              <a:extLst>
                <a:ext uri="{FF2B5EF4-FFF2-40B4-BE49-F238E27FC236}">
                  <a16:creationId xmlns:a16="http://schemas.microsoft.com/office/drawing/2014/main" id="{50014F2B-EE2E-45BD-AC28-37ECC49BB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7" y="2167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51">
              <a:extLst>
                <a:ext uri="{FF2B5EF4-FFF2-40B4-BE49-F238E27FC236}">
                  <a16:creationId xmlns:a16="http://schemas.microsoft.com/office/drawing/2014/main" id="{2275347C-71D1-4040-A32F-BA15DB9A43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2" y="2165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Line 52">
              <a:extLst>
                <a:ext uri="{FF2B5EF4-FFF2-40B4-BE49-F238E27FC236}">
                  <a16:creationId xmlns:a16="http://schemas.microsoft.com/office/drawing/2014/main" id="{28281759-734E-42C1-943C-3758A34A54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0" y="1119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53">
              <a:extLst>
                <a:ext uri="{FF2B5EF4-FFF2-40B4-BE49-F238E27FC236}">
                  <a16:creationId xmlns:a16="http://schemas.microsoft.com/office/drawing/2014/main" id="{08A7DE93-528E-43DF-8D73-7DB518B97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0" y="1119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Line 54">
              <a:extLst>
                <a:ext uri="{FF2B5EF4-FFF2-40B4-BE49-F238E27FC236}">
                  <a16:creationId xmlns:a16="http://schemas.microsoft.com/office/drawing/2014/main" id="{B3855EE1-F752-4F4D-9C35-F207D8D65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876"/>
              <a:ext cx="0" cy="26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55">
              <a:extLst>
                <a:ext uri="{FF2B5EF4-FFF2-40B4-BE49-F238E27FC236}">
                  <a16:creationId xmlns:a16="http://schemas.microsoft.com/office/drawing/2014/main" id="{E701F96A-5BD2-4D4C-BD6C-42569A640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892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56">
              <a:extLst>
                <a:ext uri="{FF2B5EF4-FFF2-40B4-BE49-F238E27FC236}">
                  <a16:creationId xmlns:a16="http://schemas.microsoft.com/office/drawing/2014/main" id="{987E7785-0900-436B-872F-61B31B13F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9" y="1895"/>
              <a:ext cx="0" cy="26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57">
              <a:extLst>
                <a:ext uri="{FF2B5EF4-FFF2-40B4-BE49-F238E27FC236}">
                  <a16:creationId xmlns:a16="http://schemas.microsoft.com/office/drawing/2014/main" id="{77CA4932-2058-4B51-B8E6-D760A29BE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0" y="1890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54F87C1E-C024-4E30-9CFD-21DA4AF550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6" y="2182"/>
              <a:ext cx="579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59">
              <a:extLst>
                <a:ext uri="{FF2B5EF4-FFF2-40B4-BE49-F238E27FC236}">
                  <a16:creationId xmlns:a16="http://schemas.microsoft.com/office/drawing/2014/main" id="{CD1DFF73-DA12-4A14-B8C0-EDF870B9FF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2" y="2177"/>
              <a:ext cx="572" cy="5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60">
              <a:extLst>
                <a:ext uri="{FF2B5EF4-FFF2-40B4-BE49-F238E27FC236}">
                  <a16:creationId xmlns:a16="http://schemas.microsoft.com/office/drawing/2014/main" id="{E482A9E0-C253-4562-89A7-3ACA164BB5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91" y="2182"/>
              <a:ext cx="1166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61">
              <a:extLst>
                <a:ext uri="{FF2B5EF4-FFF2-40B4-BE49-F238E27FC236}">
                  <a16:creationId xmlns:a16="http://schemas.microsoft.com/office/drawing/2014/main" id="{A1008371-7851-48F2-A14A-65F6AB5BAE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0" y="3171"/>
              <a:ext cx="1132" cy="6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D497D632-7DC1-4BD9-81E4-BB76391E47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" y="1142"/>
              <a:ext cx="1664" cy="1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Line 63">
              <a:extLst>
                <a:ext uri="{FF2B5EF4-FFF2-40B4-BE49-F238E27FC236}">
                  <a16:creationId xmlns:a16="http://schemas.microsoft.com/office/drawing/2014/main" id="{DBF4B33A-D32F-4701-8372-83C9333B31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0" y="1130"/>
              <a:ext cx="11" cy="157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96C054CB-B64F-48D9-BE66-37F740CB5B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" y="1133"/>
              <a:ext cx="8" cy="1575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65">
              <a:extLst>
                <a:ext uri="{FF2B5EF4-FFF2-40B4-BE49-F238E27FC236}">
                  <a16:creationId xmlns:a16="http://schemas.microsoft.com/office/drawing/2014/main" id="{5C5C4947-7332-44E4-B666-5D53D40C5B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132"/>
              <a:ext cx="2575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66">
              <a:extLst>
                <a:ext uri="{FF2B5EF4-FFF2-40B4-BE49-F238E27FC236}">
                  <a16:creationId xmlns:a16="http://schemas.microsoft.com/office/drawing/2014/main" id="{8B57C87A-DE33-45BB-83DE-541317CA7E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3" y="1133"/>
              <a:ext cx="5" cy="1061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Text Box 67">
              <a:extLst>
                <a:ext uri="{FF2B5EF4-FFF2-40B4-BE49-F238E27FC236}">
                  <a16:creationId xmlns:a16="http://schemas.microsoft.com/office/drawing/2014/main" id="{8454E411-6FD8-43CA-8762-1E5BC2027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-17"/>
              <a:ext cx="2998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altLang="fr-FR" sz="2400" b="1" i="1">
                  <a:solidFill>
                    <a:srgbClr val="000000"/>
                  </a:solidFill>
                  <a:latin typeface="Tahoma" pitchFamily="32" charset="0"/>
                  <a:cs typeface="Tahoma" pitchFamily="32" charset="0"/>
                </a:rPr>
                <a:t>PLAN D’INTERVENTION S.S.T.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4A85E55-8D3E-41F8-BA8E-83AFF51A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3522"/>
          <a:stretch>
            <a:fillRect/>
          </a:stretch>
        </p:blipFill>
        <p:spPr bwMode="auto">
          <a:xfrm>
            <a:off x="3398304" y="3892697"/>
            <a:ext cx="652023" cy="608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F3A079D-7B1A-4B6B-B117-31E93CC3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510" t="9021" r="5315" b="14336"/>
          <a:stretch>
            <a:fillRect/>
          </a:stretch>
        </p:blipFill>
        <p:spPr bwMode="auto">
          <a:xfrm>
            <a:off x="2030152" y="5260849"/>
            <a:ext cx="683284" cy="5820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7F2D522-3147-43C0-882C-3E28D9AE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8033" b="9787"/>
          <a:stretch>
            <a:fillRect/>
          </a:stretch>
        </p:blipFill>
        <p:spPr bwMode="auto">
          <a:xfrm>
            <a:off x="3398304" y="2452537"/>
            <a:ext cx="686261" cy="5850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9A2C3A0-9305-4468-9483-C07CB228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6176" y="3820689"/>
            <a:ext cx="675841" cy="674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62D6EBE-4EF3-44D4-AA1B-93F747DC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4778" b="14783"/>
          <a:stretch>
            <a:fillRect/>
          </a:stretch>
        </p:blipFill>
        <p:spPr bwMode="auto">
          <a:xfrm>
            <a:off x="3686336" y="5260849"/>
            <a:ext cx="671376" cy="608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3A24658-53A2-465B-8271-19EE610D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903" t="9123" r="2332" b="4955"/>
          <a:stretch>
            <a:fillRect/>
          </a:stretch>
        </p:blipFill>
        <p:spPr bwMode="auto">
          <a:xfrm>
            <a:off x="2822240" y="1084385"/>
            <a:ext cx="680307" cy="625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D92E58A-B290-4FE7-BEE6-0A1C122D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5383" t="25197"/>
          <a:stretch>
            <a:fillRect/>
          </a:stretch>
        </p:blipFill>
        <p:spPr bwMode="auto">
          <a:xfrm>
            <a:off x="2246176" y="2452537"/>
            <a:ext cx="681796" cy="5731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96957E0-78C3-45BB-A96B-2EFDFDCB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4823" t="6590" r="38731" b="7773"/>
          <a:stretch>
            <a:fillRect/>
          </a:stretch>
        </p:blipFill>
        <p:spPr bwMode="auto">
          <a:xfrm>
            <a:off x="2966256" y="5188841"/>
            <a:ext cx="540375" cy="6832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7" name="Picture 10">
            <a:extLst>
              <a:ext uri="{FF2B5EF4-FFF2-40B4-BE49-F238E27FC236}">
                <a16:creationId xmlns:a16="http://schemas.microsoft.com/office/drawing/2014/main" id="{376EBF59-E0B0-4B94-BBB0-F625300E5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56189">
            <a:off x="6085173" y="1033439"/>
            <a:ext cx="660491" cy="6604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39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710D8-53ED-49E5-A8BC-23C26E0E59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5263" y="1447800"/>
            <a:ext cx="7175448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EXAMINER</a:t>
            </a:r>
            <a:b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FIN</a:t>
            </a:r>
            <a:b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6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9C8474-D39B-43AF-AD59-F003D10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185" y="5566725"/>
            <a:ext cx="2110436" cy="1058547"/>
          </a:xfrm>
          <a:prstGeom prst="rect">
            <a:avLst/>
          </a:prstGeom>
        </p:spPr>
      </p:pic>
      <p:pic>
        <p:nvPicPr>
          <p:cNvPr id="5" name="Image 4" descr="Une image contenant signe, dessin, horloge, rue&#10;&#10;Description générée automatiquement">
            <a:extLst>
              <a:ext uri="{FF2B5EF4-FFF2-40B4-BE49-F238E27FC236}">
                <a16:creationId xmlns:a16="http://schemas.microsoft.com/office/drawing/2014/main" id="{E9AF5489-0C67-4E21-A946-4BF21A934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686" y="1640841"/>
            <a:ext cx="3996052" cy="39960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E079B2-A4B8-4E44-8FC9-13B5A9A3C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185" y="152400"/>
            <a:ext cx="3188552" cy="12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7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4AB6A6-E59C-4989-8AE6-68389B3FD622}"/>
              </a:ext>
            </a:extLst>
          </p:cNvPr>
          <p:cNvGrpSpPr>
            <a:grpSpLocks/>
          </p:cNvGrpSpPr>
          <p:nvPr/>
        </p:nvGrpSpPr>
        <p:grpSpPr bwMode="auto">
          <a:xfrm>
            <a:off x="2135560" y="699571"/>
            <a:ext cx="8419728" cy="5875685"/>
            <a:chOff x="33" y="-17"/>
            <a:chExt cx="5656" cy="4336"/>
          </a:xfrm>
        </p:grpSpPr>
        <p:sp>
          <p:nvSpPr>
            <p:cNvPr id="3" name="Line 2">
              <a:extLst>
                <a:ext uri="{FF2B5EF4-FFF2-40B4-BE49-F238E27FC236}">
                  <a16:creationId xmlns:a16="http://schemas.microsoft.com/office/drawing/2014/main" id="{26FBC1C6-5269-4538-B10A-4B741452B5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5" y="628"/>
              <a:ext cx="3431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 type="triangle" w="lg" len="lg"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593F79B2-7288-447B-8917-6F2A774121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" y="1642"/>
              <a:ext cx="1640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95E51953-168E-423A-83FA-52EBB3D8FC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" y="2690"/>
              <a:ext cx="1646" cy="6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17C05D-FD5F-41B2-BF37-F5DF5AD5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" y="378"/>
              <a:ext cx="496" cy="495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07BC43-2FA3-4FD0-8C05-30E0DD628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C8CCD6-A80A-4A93-905A-B159ABD4F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394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BFDA88-0EAC-482B-911F-DCB16A9B6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1394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157501-C9DE-4E5C-AD94-C20BF1199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F13E3C-12F5-428E-8591-CEEB64C28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2437"/>
              <a:ext cx="495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61F1CA-5B59-4F1D-9725-67FC8601F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49E5F9-9AA1-4D63-AA3D-C225A0C50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69FFEC-29A4-4276-AC9D-1017B1F12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2E0DC2-8024-43EF-AC76-2D4A0F9D2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2DB577-7F94-45BF-ADDA-7DB08C87C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14DD5D-8144-4884-BACC-FE5F94CEA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D79ECF-F01F-41C9-A352-5DDD2D744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3430"/>
              <a:ext cx="495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649B74-6D1A-4EC9-8E4F-B9532E932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71C8D5-5FFD-4178-AE6D-F6F3A2936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2692C9-3914-4679-BDC6-90F74D67A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E82351-4C39-4694-926C-484308CF0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49A7DF-9090-4EC5-8110-6C90776A3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6A3514E-F236-40EF-9E76-4AAC98A33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3430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B07B419-DF4E-45C0-95F4-474054BE2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3C8C08-3616-4171-BEE7-E7B53D3CA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2432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E5A8B4-85A9-4406-92B1-2D9152347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2437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98EE9-7CDF-4F9A-B3FF-2CD5D20D9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1389"/>
              <a:ext cx="495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CF70ED0-5419-4A4E-AEF5-979EA69ED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1394"/>
              <a:ext cx="496" cy="496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3193856-3255-4C92-B27D-F2A1498C9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378"/>
              <a:ext cx="756" cy="495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FB4ABA-FF92-4E20-ABE2-CA030A147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383"/>
              <a:ext cx="496" cy="495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918112E-ACA3-4E6C-B26A-E963019C0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78"/>
              <a:ext cx="496" cy="495"/>
            </a:xfrm>
            <a:prstGeom prst="rect">
              <a:avLst/>
            </a:prstGeom>
            <a:solidFill>
              <a:srgbClr val="FFFFFF"/>
            </a:solidFill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446FEC-C46F-4A1E-90A0-F7C8D030F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" y="4020"/>
              <a:ext cx="5100" cy="297"/>
            </a:xfrm>
            <a:prstGeom prst="rect">
              <a:avLst/>
            </a:prstGeom>
            <a:solidFill>
              <a:srgbClr val="00B050"/>
            </a:solidFill>
            <a:ln w="2556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altLang="fr-FR" sz="2400" b="1">
                  <a:solidFill>
                    <a:srgbClr val="FFFFFF"/>
                  </a:solidFill>
                  <a:latin typeface="Tahoma" pitchFamily="32" charset="0"/>
                  <a:cs typeface="Tahoma" pitchFamily="32" charset="0"/>
                </a:rPr>
                <a:t>MOINS DE TROIS MINUTES POUR AGIR</a:t>
              </a:r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8CFF360F-8343-46DD-96EC-41F5F5AB2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7" y="3778"/>
              <a:ext cx="0" cy="541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81FB7BB2-132C-4C21-B0BE-8EA547D8B0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" y="3778"/>
              <a:ext cx="0" cy="541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9A9181DE-BEF7-48CE-BB8E-B29DEC8B2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5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75BBE35C-3500-4AC8-8E5E-0D72E0DBB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5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EE7383D2-BE13-4EDF-8FC7-19F1AE4BD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6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BB9326D0-B60E-40B3-BDF7-06A7BC0C9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1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E69B9E47-F4A2-4058-A725-D07C4AF9EB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3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42AB7C29-1E11-4AFD-8E51-FC5D806D16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3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1015E471-AE01-47A2-BD0A-00CD13663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5" y="2931"/>
              <a:ext cx="1" cy="49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45504CAB-770A-428A-8F1D-9F17F2C73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" y="1630"/>
              <a:ext cx="0" cy="179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D0FCF0BD-EFE7-4358-ACBF-CDD419DC7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3" y="3160"/>
              <a:ext cx="0" cy="26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C18FE908-A4B0-4E5A-94F4-E508BA7C6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3158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06E975F5-8A38-4227-B21E-1EF62DBC6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3" y="2165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A314E9AC-3A9B-4694-B8BF-17261532A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8" y="2167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47">
              <a:extLst>
                <a:ext uri="{FF2B5EF4-FFF2-40B4-BE49-F238E27FC236}">
                  <a16:creationId xmlns:a16="http://schemas.microsoft.com/office/drawing/2014/main" id="{C05ABEDB-EAB5-4E05-A232-6BCE7F658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0" y="2165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8">
              <a:extLst>
                <a:ext uri="{FF2B5EF4-FFF2-40B4-BE49-F238E27FC236}">
                  <a16:creationId xmlns:a16="http://schemas.microsoft.com/office/drawing/2014/main" id="{EF971F0C-63A4-4370-BEA5-64B15649C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0" y="2160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49">
              <a:extLst>
                <a:ext uri="{FF2B5EF4-FFF2-40B4-BE49-F238E27FC236}">
                  <a16:creationId xmlns:a16="http://schemas.microsoft.com/office/drawing/2014/main" id="{8561875F-7511-4F00-918D-DCFB51F30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1" y="2167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50">
              <a:extLst>
                <a:ext uri="{FF2B5EF4-FFF2-40B4-BE49-F238E27FC236}">
                  <a16:creationId xmlns:a16="http://schemas.microsoft.com/office/drawing/2014/main" id="{4AC9D70B-6CA4-4576-BEF5-1B4FFA4DC2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7" y="2167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51">
              <a:extLst>
                <a:ext uri="{FF2B5EF4-FFF2-40B4-BE49-F238E27FC236}">
                  <a16:creationId xmlns:a16="http://schemas.microsoft.com/office/drawing/2014/main" id="{602622B1-4471-45B0-9BCA-06E4284D2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2" y="2165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Line 52">
              <a:extLst>
                <a:ext uri="{FF2B5EF4-FFF2-40B4-BE49-F238E27FC236}">
                  <a16:creationId xmlns:a16="http://schemas.microsoft.com/office/drawing/2014/main" id="{9F609830-035A-4A40-916D-9A881CFEB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0" y="1119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53">
              <a:extLst>
                <a:ext uri="{FF2B5EF4-FFF2-40B4-BE49-F238E27FC236}">
                  <a16:creationId xmlns:a16="http://schemas.microsoft.com/office/drawing/2014/main" id="{42E2F9FC-425D-4BAC-8537-D249FF653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0" y="1119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Line 54">
              <a:extLst>
                <a:ext uri="{FF2B5EF4-FFF2-40B4-BE49-F238E27FC236}">
                  <a16:creationId xmlns:a16="http://schemas.microsoft.com/office/drawing/2014/main" id="{C4DB119A-3CD4-451D-A892-4F9529EC6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876"/>
              <a:ext cx="0" cy="26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55">
              <a:extLst>
                <a:ext uri="{FF2B5EF4-FFF2-40B4-BE49-F238E27FC236}">
                  <a16:creationId xmlns:a16="http://schemas.microsoft.com/office/drawing/2014/main" id="{9EE79BB2-5A97-4590-A139-7EC71E549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892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56">
              <a:extLst>
                <a:ext uri="{FF2B5EF4-FFF2-40B4-BE49-F238E27FC236}">
                  <a16:creationId xmlns:a16="http://schemas.microsoft.com/office/drawing/2014/main" id="{A9BABFF3-B2BD-42F4-9052-141B8E61A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9" y="1895"/>
              <a:ext cx="0" cy="26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57">
              <a:extLst>
                <a:ext uri="{FF2B5EF4-FFF2-40B4-BE49-F238E27FC236}">
                  <a16:creationId xmlns:a16="http://schemas.microsoft.com/office/drawing/2014/main" id="{FA632A59-7448-4494-B31D-5E83B93459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0" y="1890"/>
              <a:ext cx="0" cy="267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DF34ACFD-EED9-46B1-B631-0DEF1D7965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6" y="2182"/>
              <a:ext cx="579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59">
              <a:extLst>
                <a:ext uri="{FF2B5EF4-FFF2-40B4-BE49-F238E27FC236}">
                  <a16:creationId xmlns:a16="http://schemas.microsoft.com/office/drawing/2014/main" id="{D9D6D5FD-454C-4BA4-A3E8-854E0459BC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2" y="2177"/>
              <a:ext cx="572" cy="5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60">
              <a:extLst>
                <a:ext uri="{FF2B5EF4-FFF2-40B4-BE49-F238E27FC236}">
                  <a16:creationId xmlns:a16="http://schemas.microsoft.com/office/drawing/2014/main" id="{81BD2D4E-B3CC-4F57-BEA4-E2FF4A9019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91" y="2182"/>
              <a:ext cx="1166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61">
              <a:extLst>
                <a:ext uri="{FF2B5EF4-FFF2-40B4-BE49-F238E27FC236}">
                  <a16:creationId xmlns:a16="http://schemas.microsoft.com/office/drawing/2014/main" id="{82A741BF-5A48-45E5-81AE-3DA92DEC7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0" y="3171"/>
              <a:ext cx="1132" cy="6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F004038E-2384-4ECC-ACEC-201C80E568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" y="1142"/>
              <a:ext cx="1664" cy="1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Line 63">
              <a:extLst>
                <a:ext uri="{FF2B5EF4-FFF2-40B4-BE49-F238E27FC236}">
                  <a16:creationId xmlns:a16="http://schemas.microsoft.com/office/drawing/2014/main" id="{DEDE4B90-C429-4B56-BF0B-0ADE9FC5F0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0" y="1130"/>
              <a:ext cx="11" cy="1578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31C30FC4-2B66-4B2A-B09A-BEC5B8187C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" y="1133"/>
              <a:ext cx="8" cy="1575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65">
              <a:extLst>
                <a:ext uri="{FF2B5EF4-FFF2-40B4-BE49-F238E27FC236}">
                  <a16:creationId xmlns:a16="http://schemas.microsoft.com/office/drawing/2014/main" id="{69045011-B278-4DAE-9332-4BA20E7AEE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132"/>
              <a:ext cx="2575" cy="0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66">
              <a:extLst>
                <a:ext uri="{FF2B5EF4-FFF2-40B4-BE49-F238E27FC236}">
                  <a16:creationId xmlns:a16="http://schemas.microsoft.com/office/drawing/2014/main" id="{CCBABCEE-4C4C-4DAB-92F7-8FECEE53F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3" y="1133"/>
              <a:ext cx="5" cy="1061"/>
            </a:xfrm>
            <a:prstGeom prst="line">
              <a:avLst/>
            </a:prstGeom>
            <a:noFill/>
            <a:ln w="57240" cap="sq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Text Box 67">
              <a:extLst>
                <a:ext uri="{FF2B5EF4-FFF2-40B4-BE49-F238E27FC236}">
                  <a16:creationId xmlns:a16="http://schemas.microsoft.com/office/drawing/2014/main" id="{755FC416-4170-476D-AF35-5289F2E47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-17"/>
              <a:ext cx="2998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altLang="fr-FR" sz="2400" b="1" i="1" dirty="0">
                  <a:solidFill>
                    <a:srgbClr val="000000"/>
                  </a:solidFill>
                  <a:latin typeface="Tahoma" pitchFamily="32" charset="0"/>
                  <a:cs typeface="Tahoma" pitchFamily="32" charset="0"/>
                </a:rPr>
                <a:t>PLAN D’INTERVENTION S.S.T.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36D25751-4F9D-49AE-97C1-6C277ADF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3522"/>
          <a:stretch>
            <a:fillRect/>
          </a:stretch>
        </p:blipFill>
        <p:spPr bwMode="auto">
          <a:xfrm>
            <a:off x="3647728" y="4101111"/>
            <a:ext cx="652023" cy="608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BD9E661-34CD-4C59-A46F-12FB0A0A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510" t="9021" r="5315" b="14336"/>
          <a:stretch>
            <a:fillRect/>
          </a:stretch>
        </p:blipFill>
        <p:spPr bwMode="auto">
          <a:xfrm>
            <a:off x="2279576" y="5469263"/>
            <a:ext cx="683284" cy="5820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6205AE4-53F8-4A03-A370-6FD5D575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8033" b="9787"/>
          <a:stretch>
            <a:fillRect/>
          </a:stretch>
        </p:blipFill>
        <p:spPr bwMode="auto">
          <a:xfrm>
            <a:off x="3647728" y="2660951"/>
            <a:ext cx="686261" cy="5850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7991A63-214F-401A-93A4-C15BF191C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600" y="4029103"/>
            <a:ext cx="675841" cy="674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AF0813C-296D-43E6-9054-888E4E96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4778" b="14783"/>
          <a:stretch>
            <a:fillRect/>
          </a:stretch>
        </p:blipFill>
        <p:spPr bwMode="auto">
          <a:xfrm>
            <a:off x="3935760" y="5469263"/>
            <a:ext cx="671376" cy="608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D2A7EC5C-9C6E-4ECB-B672-2D1FDCFDC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903" t="9123" r="2332" b="4955"/>
          <a:stretch>
            <a:fillRect/>
          </a:stretch>
        </p:blipFill>
        <p:spPr bwMode="auto">
          <a:xfrm>
            <a:off x="3071664" y="1292799"/>
            <a:ext cx="680307" cy="625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282061B-77D9-401A-81D8-DC1207E3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5383" t="25197"/>
          <a:stretch>
            <a:fillRect/>
          </a:stretch>
        </p:blipFill>
        <p:spPr bwMode="auto">
          <a:xfrm>
            <a:off x="2495600" y="2660951"/>
            <a:ext cx="681796" cy="5731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3BD60F4-549C-4DB3-AD0B-877A2026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4823" t="6590" r="38731" b="7773"/>
          <a:stretch>
            <a:fillRect/>
          </a:stretch>
        </p:blipFill>
        <p:spPr bwMode="auto">
          <a:xfrm>
            <a:off x="3215680" y="5397255"/>
            <a:ext cx="540375" cy="6832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6587F304-6B35-4186-A897-AF32942A85B1}"/>
              </a:ext>
            </a:extLst>
          </p:cNvPr>
          <p:cNvSpPr txBox="1"/>
          <p:nvPr/>
        </p:nvSpPr>
        <p:spPr>
          <a:xfrm>
            <a:off x="292790" y="123239"/>
            <a:ext cx="9771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Une fois la protection assurée, il faut </a:t>
            </a:r>
            <a:r>
              <a:rPr lang="fr-FR" sz="3200" b="1" dirty="0"/>
              <a:t>EXAMINER </a:t>
            </a:r>
            <a:r>
              <a:rPr lang="fr-FR" sz="2400" dirty="0"/>
              <a:t>la victime</a:t>
            </a:r>
          </a:p>
        </p:txBody>
      </p:sp>
      <p:pic>
        <p:nvPicPr>
          <p:cNvPr id="78" name="Picture 10">
            <a:extLst>
              <a:ext uri="{FF2B5EF4-FFF2-40B4-BE49-F238E27FC236}">
                <a16:creationId xmlns:a16="http://schemas.microsoft.com/office/drawing/2014/main" id="{59AB015A-1310-4E86-AC07-888EBDA5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623112">
            <a:off x="4233635" y="1760563"/>
            <a:ext cx="3678562" cy="3678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251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F45ECBE8-9758-4DE1-84B0-592FC3F97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520" y="1016552"/>
            <a:ext cx="2817812" cy="6429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EXAMINER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88B0725-16B4-4E95-8654-CEBABABD7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2567336"/>
            <a:ext cx="82089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Est-ce que vous avez déjà examiné une victime ou avez-vous déjà assister à l’examen d’une victime ?</a:t>
            </a:r>
            <a:endParaRPr kumimoji="0" lang="fr-FR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05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VECU_EXAMINER.jpg">
            <a:extLst>
              <a:ext uri="{FF2B5EF4-FFF2-40B4-BE49-F238E27FC236}">
                <a16:creationId xmlns:a16="http://schemas.microsoft.com/office/drawing/2014/main" id="{3C463C5E-1923-4711-83C6-DC9095049E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4506" y="1486346"/>
            <a:ext cx="3688804" cy="33691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3E0180-FCC2-49DF-BA19-ADEED11B2004}"/>
              </a:ext>
            </a:extLst>
          </p:cNvPr>
          <p:cNvSpPr txBox="1"/>
          <p:nvPr/>
        </p:nvSpPr>
        <p:spPr bwMode="auto">
          <a:xfrm>
            <a:off x="3868442" y="694258"/>
            <a:ext cx="5112568" cy="648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Fonction cérébrale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6F9034-5630-4D38-87D0-21469AF7195F}"/>
              </a:ext>
            </a:extLst>
          </p:cNvPr>
          <p:cNvSpPr txBox="1"/>
          <p:nvPr/>
        </p:nvSpPr>
        <p:spPr bwMode="auto">
          <a:xfrm>
            <a:off x="8212457" y="2827745"/>
            <a:ext cx="2483768" cy="12025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Fonction cardiaque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AD1DFC-A6F7-4344-BE82-350CE87CEEE2}"/>
              </a:ext>
            </a:extLst>
          </p:cNvPr>
          <p:cNvSpPr txBox="1"/>
          <p:nvPr/>
        </p:nvSpPr>
        <p:spPr bwMode="auto">
          <a:xfrm>
            <a:off x="1269015" y="4119460"/>
            <a:ext cx="3096344" cy="12025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Fonction respiratoire</a:t>
            </a:r>
          </a:p>
        </p:txBody>
      </p:sp>
    </p:spTree>
    <p:extLst>
      <p:ext uri="{BB962C8B-B14F-4D97-AF65-F5344CB8AC3E}">
        <p14:creationId xmlns:p14="http://schemas.microsoft.com/office/powerpoint/2010/main" val="933449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569E30-F635-410E-B9D0-B449F2ECCB98}"/>
              </a:ext>
            </a:extLst>
          </p:cNvPr>
          <p:cNvSpPr/>
          <p:nvPr/>
        </p:nvSpPr>
        <p:spPr>
          <a:xfrm>
            <a:off x="3287688" y="1884284"/>
            <a:ext cx="7622050" cy="2358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4400" dirty="0">
                <a:ea typeface="Times New Roman"/>
                <a:cs typeface="Arial"/>
              </a:rPr>
              <a:t>Rechercher des signes indiquant que la vie de la victime est menacée. </a:t>
            </a:r>
            <a:endParaRPr lang="fr-FR" sz="4000" dirty="0">
              <a:ea typeface="Calibri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8094AB-1F29-4590-9A68-5859FFAABEE9}"/>
              </a:ext>
            </a:extLst>
          </p:cNvPr>
          <p:cNvSpPr/>
          <p:nvPr/>
        </p:nvSpPr>
        <p:spPr>
          <a:xfrm>
            <a:off x="959810" y="332656"/>
            <a:ext cx="75103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Pouvez-vous me donner une définition de </a:t>
            </a:r>
          </a:p>
          <a:p>
            <a:pPr algn="ctr"/>
            <a:r>
              <a:rPr lang="fr-FR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EXAMINER </a:t>
            </a:r>
            <a:r>
              <a:rPr lang="fr-FR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 SST?</a:t>
            </a:r>
          </a:p>
        </p:txBody>
      </p:sp>
    </p:spTree>
    <p:extLst>
      <p:ext uri="{BB962C8B-B14F-4D97-AF65-F5344CB8AC3E}">
        <p14:creationId xmlns:p14="http://schemas.microsoft.com/office/powerpoint/2010/main" val="299774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4F9F9C2D-B175-4E08-8745-23DD22586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3" y="775655"/>
            <a:ext cx="2817812" cy="6429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EXAMINER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0965606-27E0-4E35-BB71-6FEA05538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539" y="1927783"/>
            <a:ext cx="698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Quel résultat doit</a:t>
            </a:r>
            <a:r>
              <a:rPr lang="fr-FR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-on atteindre?</a:t>
            </a:r>
            <a:endParaRPr kumimoji="0" lang="fr-FR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63ED00-759E-4626-B432-4F7F60237C44}"/>
              </a:ext>
            </a:extLst>
          </p:cNvPr>
          <p:cNvSpPr txBox="1"/>
          <p:nvPr/>
        </p:nvSpPr>
        <p:spPr bwMode="auto">
          <a:xfrm>
            <a:off x="1936547" y="3295935"/>
            <a:ext cx="6840760" cy="648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Déceler une urgence vitale!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78512F8-57D5-4DBE-BA0B-8B8B7491A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691" y="4088023"/>
            <a:ext cx="5940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Pour: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F5D2682-E19C-4A51-A812-8EDF90CAA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540" y="4796636"/>
            <a:ext cx="101803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Faire les gestes de secours appropriés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Avoir les informations pour alerter </a:t>
            </a:r>
          </a:p>
        </p:txBody>
      </p:sp>
    </p:spTree>
    <p:extLst>
      <p:ext uri="{BB962C8B-B14F-4D97-AF65-F5344CB8AC3E}">
        <p14:creationId xmlns:p14="http://schemas.microsoft.com/office/powerpoint/2010/main" val="5169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1_MACHINE_BRIQUETTIC.JPG">
            <a:extLst>
              <a:ext uri="{FF2B5EF4-FFF2-40B4-BE49-F238E27FC236}">
                <a16:creationId xmlns:a16="http://schemas.microsoft.com/office/drawing/2014/main" id="{AE788F02-1E1D-4D88-BAF1-0157B4BA2C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340768"/>
            <a:ext cx="2771800" cy="15591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55E256-B419-4EFC-9EA6-B38B5806D9FD}"/>
              </a:ext>
            </a:extLst>
          </p:cNvPr>
          <p:cNvSpPr txBox="1"/>
          <p:nvPr/>
        </p:nvSpPr>
        <p:spPr bwMode="auto">
          <a:xfrm>
            <a:off x="1187624" y="260648"/>
            <a:ext cx="7128792" cy="648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 b="1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Une démonstration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662B39-0BC5-4CBC-ADD4-4984BE373151}"/>
              </a:ext>
            </a:extLst>
          </p:cNvPr>
          <p:cNvSpPr/>
          <p:nvPr/>
        </p:nvSpPr>
        <p:spPr>
          <a:xfrm>
            <a:off x="4447713" y="3543592"/>
            <a:ext cx="72796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Nous sommes dans un atelier, à côté d’une machine hydraulique. 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9468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1_MACHINE_BRIQUETTIC.JPG">
            <a:extLst>
              <a:ext uri="{FF2B5EF4-FFF2-40B4-BE49-F238E27FC236}">
                <a16:creationId xmlns:a16="http://schemas.microsoft.com/office/drawing/2014/main" id="{0BAF7FA6-0A46-46AC-8FA7-4A0CEDB483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" y="0"/>
            <a:ext cx="12191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3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8D1EE42-5E6D-44B4-84FE-873F0B1E5DB3}" vid="{E6E6FDFB-F125-401B-8933-BEE34E7B567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MODELE_SST</Template>
  <TotalTime>0</TotalTime>
  <Words>444</Words>
  <Application>Microsoft Office PowerPoint</Application>
  <PresentationFormat>Grand écran</PresentationFormat>
  <Paragraphs>102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Bookman Old Style</vt:lpstr>
      <vt:lpstr>Century Gothic</vt:lpstr>
      <vt:lpstr>Eras Light ITC</vt:lpstr>
      <vt:lpstr>Wingdings</vt:lpstr>
      <vt:lpstr>Verdana</vt:lpstr>
      <vt:lpstr>Arial</vt:lpstr>
      <vt:lpstr>Calibri</vt:lpstr>
      <vt:lpstr>Tahoma</vt:lpstr>
      <vt:lpstr>Wingdings 3</vt:lpstr>
      <vt:lpstr>Ion</vt:lpstr>
      <vt:lpstr>EXAMINER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EXAMINER FIN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PROTEGER</dc:title>
  <dc:creator>L</dc:creator>
  <cp:lastModifiedBy>L L</cp:lastModifiedBy>
  <cp:revision>49</cp:revision>
  <dcterms:created xsi:type="dcterms:W3CDTF">2021-01-13T13:36:51Z</dcterms:created>
  <dcterms:modified xsi:type="dcterms:W3CDTF">2023-10-24T07:02:00Z</dcterms:modified>
</cp:coreProperties>
</file>