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handoutMasterIdLst>
    <p:handoutMasterId r:id="rId7"/>
  </p:handoutMasterIdLst>
  <p:sldIdLst>
    <p:sldId id="271" r:id="rId2"/>
    <p:sldId id="258" r:id="rId3"/>
    <p:sldId id="259" r:id="rId4"/>
    <p:sldId id="272" r:id="rId5"/>
    <p:sldId id="260"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114"/>
      </p:cViewPr>
      <p:guideLst>
        <p:guide orient="horz" pos="2160"/>
        <p:guide pos="3840"/>
      </p:guideLst>
    </p:cSldViewPr>
  </p:slideViewPr>
  <p:notesTextViewPr>
    <p:cViewPr>
      <p:scale>
        <a:sx n="1" d="1"/>
        <a:sy n="1" d="1"/>
      </p:scale>
      <p:origin x="0" y="0"/>
    </p:cViewPr>
  </p:notesTextViewPr>
  <p:notesViewPr>
    <p:cSldViewPr snapToGrid="0">
      <p:cViewPr varScale="1">
        <p:scale>
          <a:sx n="85" d="100"/>
          <a:sy n="85" d="100"/>
        </p:scale>
        <p:origin x="305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12F53F6-FDAF-430C-9597-F0E367CB6E47}" type="datetimeFigureOut">
              <a:rPr lang="fr-FR" smtClean="0"/>
              <a:t>21/11/2020</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36FF680-3EC8-42AF-A78C-52BAB06E2004}" type="slidenum">
              <a:rPr lang="fr-FR" smtClean="0"/>
              <a:t>‹N°›</a:t>
            </a:fld>
            <a:endParaRPr lang="fr-FR"/>
          </a:p>
        </p:txBody>
      </p:sp>
    </p:spTree>
    <p:extLst>
      <p:ext uri="{BB962C8B-B14F-4D97-AF65-F5344CB8AC3E}">
        <p14:creationId xmlns:p14="http://schemas.microsoft.com/office/powerpoint/2010/main" val="86154588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de sous-partie">
    <p:spTree>
      <p:nvGrpSpPr>
        <p:cNvPr id="1" name=""/>
        <p:cNvGrpSpPr/>
        <p:nvPr/>
      </p:nvGrpSpPr>
      <p:grpSpPr>
        <a:xfrm>
          <a:off x="0" y="0"/>
          <a:ext cx="0" cy="0"/>
          <a:chOff x="0" y="0"/>
          <a:chExt cx="0" cy="0"/>
        </a:xfrm>
      </p:grpSpPr>
      <p:sp>
        <p:nvSpPr>
          <p:cNvPr id="2" name="Titre 1"/>
          <p:cNvSpPr>
            <a:spLocks noGrp="1"/>
          </p:cNvSpPr>
          <p:nvPr>
            <p:ph type="title"/>
          </p:nvPr>
        </p:nvSpPr>
        <p:spPr>
          <a:xfrm>
            <a:off x="1460246" y="697997"/>
            <a:ext cx="10375596" cy="2006323"/>
          </a:xfrm>
          <a:prstGeom prst="rect">
            <a:avLst/>
          </a:prstGeom>
        </p:spPr>
        <p:txBody>
          <a:bodyPr/>
          <a:lstStyle>
            <a:lvl1pPr>
              <a:defRPr baseline="0">
                <a:solidFill>
                  <a:srgbClr val="407CC9"/>
                </a:solidFill>
              </a:defRPr>
            </a:lvl1pPr>
          </a:lstStyle>
          <a:p>
            <a:r>
              <a:rPr lang="fr-FR" dirty="0"/>
              <a:t>Cliquez et modifiez le titre</a:t>
            </a:r>
          </a:p>
        </p:txBody>
      </p:sp>
      <p:sp>
        <p:nvSpPr>
          <p:cNvPr id="8" name="Espace réservé du texte 7"/>
          <p:cNvSpPr>
            <a:spLocks noGrp="1"/>
          </p:cNvSpPr>
          <p:nvPr>
            <p:ph type="body" sz="quarter" idx="13"/>
          </p:nvPr>
        </p:nvSpPr>
        <p:spPr>
          <a:xfrm>
            <a:off x="1460500" y="4121152"/>
            <a:ext cx="10007600" cy="1814513"/>
          </a:xfrm>
          <a:prstGeom prst="rect">
            <a:avLst/>
          </a:prstGeom>
        </p:spPr>
        <p:txBody>
          <a:bodyPr>
            <a:normAutofit/>
          </a:bodyPr>
          <a:lstStyle>
            <a:lvl1pPr>
              <a:defRPr sz="2000"/>
            </a:lvl1pPr>
            <a:lvl2pPr marL="609585" indent="-609585">
              <a:buNone/>
              <a:defRPr sz="2000"/>
            </a:lvl2pPr>
            <a:lvl3pPr marL="609585" indent="-609585">
              <a:buNone/>
              <a:defRPr sz="2000"/>
            </a:lvl3pPr>
            <a:lvl4pPr marL="609585" indent="-609585">
              <a:buNone/>
              <a:defRPr sz="2000"/>
            </a:lvl4pPr>
            <a:lvl5pPr marL="609585" indent="-609585">
              <a:buNone/>
              <a:defRPr sz="2000"/>
            </a:lvl5pPr>
          </a:lstStyle>
          <a:p>
            <a:pPr lvl="0"/>
            <a:r>
              <a:rPr lang="fr-FR" dirty="0"/>
              <a:t>Cliquez pour modifier les styles du texte du masque</a:t>
            </a:r>
          </a:p>
        </p:txBody>
      </p:sp>
      <p:sp>
        <p:nvSpPr>
          <p:cNvPr id="10" name="Espace réservé du texte 9"/>
          <p:cNvSpPr>
            <a:spLocks noGrp="1"/>
          </p:cNvSpPr>
          <p:nvPr>
            <p:ph type="body" sz="quarter" idx="14"/>
          </p:nvPr>
        </p:nvSpPr>
        <p:spPr>
          <a:xfrm>
            <a:off x="1460500" y="2705102"/>
            <a:ext cx="10007600" cy="1156980"/>
          </a:xfrm>
          <a:prstGeom prst="rect">
            <a:avLst/>
          </a:prstGeom>
        </p:spPr>
        <p:txBody>
          <a:bodyPr>
            <a:noAutofit/>
          </a:bodyPr>
          <a:lstStyle>
            <a:lvl1pPr marL="0" indent="0">
              <a:buFont typeface="Arial"/>
              <a:buNone/>
              <a:defRPr sz="4000"/>
            </a:lvl1pPr>
            <a:lvl2pPr marL="0" indent="0">
              <a:buNone/>
              <a:defRPr sz="4000"/>
            </a:lvl2pPr>
            <a:lvl3pPr marL="0" indent="0">
              <a:buNone/>
              <a:defRPr sz="4000"/>
            </a:lvl3pPr>
            <a:lvl4pPr marL="0" indent="0">
              <a:buNone/>
              <a:defRPr sz="4000"/>
            </a:lvl4pPr>
            <a:lvl5pPr marL="0" indent="0">
              <a:buNone/>
              <a:defRPr sz="4000"/>
            </a:lvl5pPr>
          </a:lstStyle>
          <a:p>
            <a:pPr lvl="0"/>
            <a:r>
              <a:rPr lang="fr-FR" dirty="0"/>
              <a:t>Cliquez pour modifier les styles du texte du masque</a:t>
            </a:r>
          </a:p>
        </p:txBody>
      </p:sp>
    </p:spTree>
    <p:extLst>
      <p:ext uri="{BB962C8B-B14F-4D97-AF65-F5344CB8AC3E}">
        <p14:creationId xmlns:p14="http://schemas.microsoft.com/office/powerpoint/2010/main" val="90157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e de présentation ou de parti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1454147" y="976322"/>
            <a:ext cx="10526183" cy="2433895"/>
          </a:xfrm>
        </p:spPr>
        <p:txBody>
          <a:bodyPr/>
          <a:lstStyle/>
          <a:p>
            <a:r>
              <a:rPr lang="fr-FR" dirty="0"/>
              <a:t>CLIQUEZ ET MODIFIEZ LE TITRE</a:t>
            </a:r>
          </a:p>
        </p:txBody>
      </p:sp>
      <p:sp>
        <p:nvSpPr>
          <p:cNvPr id="3" name="Sous-titre 2"/>
          <p:cNvSpPr>
            <a:spLocks noGrp="1"/>
          </p:cNvSpPr>
          <p:nvPr>
            <p:ph type="subTitle" idx="1"/>
          </p:nvPr>
        </p:nvSpPr>
        <p:spPr>
          <a:xfrm>
            <a:off x="1454145" y="3472208"/>
            <a:ext cx="10128253" cy="1752600"/>
          </a:xfrm>
        </p:spPr>
        <p:txBody>
          <a:bodyPr/>
          <a:lstStyle>
            <a:lvl1pPr marL="0" indent="0" algn="l">
              <a:buNone/>
              <a:defRPr baseline="0">
                <a:solidFill>
                  <a:srgbClr val="407CC9"/>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fr-FR" dirty="0"/>
              <a:t>Cliquez pour modifier le style des sous-titres du masque</a:t>
            </a:r>
          </a:p>
        </p:txBody>
      </p:sp>
    </p:spTree>
    <p:extLst>
      <p:ext uri="{BB962C8B-B14F-4D97-AF65-F5344CB8AC3E}">
        <p14:creationId xmlns:p14="http://schemas.microsoft.com/office/powerpoint/2010/main" val="3751125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page de fin - Contact">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463315" y="3283200"/>
            <a:ext cx="7863635" cy="2108160"/>
          </a:xfrm>
        </p:spPr>
        <p:txBody>
          <a:bodyPr anchor="t" anchorCtr="0">
            <a:normAutofit/>
          </a:bodyPr>
          <a:lstStyle>
            <a:lvl1pPr>
              <a:defRPr sz="2000" baseline="0"/>
            </a:lvl1pPr>
          </a:lstStyle>
          <a:p>
            <a:r>
              <a:rPr lang="fr-FR" dirty="0"/>
              <a:t>Contacts :</a:t>
            </a:r>
          </a:p>
        </p:txBody>
      </p:sp>
    </p:spTree>
    <p:extLst>
      <p:ext uri="{BB962C8B-B14F-4D97-AF65-F5344CB8AC3E}">
        <p14:creationId xmlns:p14="http://schemas.microsoft.com/office/powerpoint/2010/main" val="2821789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re et contenu">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35817" y="140534"/>
            <a:ext cx="10075084" cy="568529"/>
          </a:xfrm>
        </p:spPr>
        <p:txBody>
          <a:bodyPr/>
          <a:lstStyle>
            <a:lvl1pPr>
              <a:defRPr baseline="0"/>
            </a:lvl1pPr>
          </a:lstStyle>
          <a:p>
            <a:r>
              <a:rPr lang="fr-FR" dirty="0"/>
              <a:t>U52 – Conduite de projet/chantier</a:t>
            </a:r>
            <a:endParaRPr dirty="0"/>
          </a:p>
        </p:txBody>
      </p:sp>
      <p:sp>
        <p:nvSpPr>
          <p:cNvPr id="3" name="Content Placeholder 2"/>
          <p:cNvSpPr>
            <a:spLocks noGrp="1"/>
          </p:cNvSpPr>
          <p:nvPr>
            <p:ph idx="1"/>
          </p:nvPr>
        </p:nvSpPr>
        <p:spPr>
          <a:xfrm>
            <a:off x="366923" y="1088068"/>
            <a:ext cx="10075084" cy="3860435"/>
          </a:xfrm>
        </p:spPr>
        <p:txBody>
          <a:bodyPr/>
          <a:lstStyle>
            <a:lvl5pP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dirty="0"/>
          </a:p>
        </p:txBody>
      </p:sp>
    </p:spTree>
    <p:extLst>
      <p:ext uri="{BB962C8B-B14F-4D97-AF65-F5344CB8AC3E}">
        <p14:creationId xmlns:p14="http://schemas.microsoft.com/office/powerpoint/2010/main" val="2937592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tête de sec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25373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15" name="Connecteur droit 14"/>
          <p:cNvCxnSpPr/>
          <p:nvPr userDrawn="1"/>
        </p:nvCxnSpPr>
        <p:spPr>
          <a:xfrm>
            <a:off x="231853" y="6033597"/>
            <a:ext cx="8387644" cy="0"/>
          </a:xfrm>
          <a:prstGeom prst="line">
            <a:avLst/>
          </a:prstGeom>
          <a:ln w="31750" cap="rnd" cmpd="sng">
            <a:solidFill>
              <a:srgbClr val="3D7CC9"/>
            </a:solidFill>
            <a:roun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userDrawn="1"/>
        </p:nvCxnSpPr>
        <p:spPr>
          <a:xfrm flipV="1">
            <a:off x="231852" y="194555"/>
            <a:ext cx="0" cy="5839043"/>
          </a:xfrm>
          <a:prstGeom prst="line">
            <a:avLst/>
          </a:prstGeom>
          <a:ln w="31750" cap="rnd" cmpd="sng">
            <a:solidFill>
              <a:srgbClr val="3D7CC9"/>
            </a:solidFill>
            <a:round/>
          </a:ln>
          <a:effectLst/>
        </p:spPr>
        <p:style>
          <a:lnRef idx="2">
            <a:schemeClr val="accent1"/>
          </a:lnRef>
          <a:fillRef idx="0">
            <a:schemeClr val="accent1"/>
          </a:fillRef>
          <a:effectRef idx="1">
            <a:schemeClr val="accent1"/>
          </a:effectRef>
          <a:fontRef idx="minor">
            <a:schemeClr val="tx1"/>
          </a:fontRef>
        </p:style>
      </p:cxnSp>
      <p:pic>
        <p:nvPicPr>
          <p:cNvPr id="10" name="Picture 2"/>
          <p:cNvPicPr>
            <a:picLocks noChangeAspect="1" noChangeArrowheads="1"/>
          </p:cNvPicPr>
          <p:nvPr userDrawn="1"/>
        </p:nvPicPr>
        <p:blipFill rotWithShape="1">
          <a:blip r:embed="rId7" cstate="print">
            <a:extLst>
              <a:ext uri="{28A0092B-C50C-407E-A947-70E740481C1C}">
                <a14:useLocalDpi xmlns:a14="http://schemas.microsoft.com/office/drawing/2010/main" val="0"/>
              </a:ext>
            </a:extLst>
          </a:blip>
          <a:srcRect l="64057" t="-1" b="4465"/>
          <a:stretch/>
        </p:blipFill>
        <p:spPr bwMode="auto">
          <a:xfrm>
            <a:off x="103762" y="6184215"/>
            <a:ext cx="2299789" cy="495448"/>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p:cNvSpPr txBox="1"/>
          <p:nvPr userDrawn="1"/>
        </p:nvSpPr>
        <p:spPr>
          <a:xfrm>
            <a:off x="3843245" y="6247273"/>
            <a:ext cx="6896092" cy="338554"/>
          </a:xfrm>
          <a:prstGeom prst="rect">
            <a:avLst/>
          </a:prstGeom>
          <a:noFill/>
        </p:spPr>
        <p:txBody>
          <a:bodyPr wrap="square" rtlCol="0">
            <a:spAutoFit/>
          </a:bodyPr>
          <a:lstStyle/>
          <a:p>
            <a:r>
              <a:rPr lang="fr-FR" sz="1600" b="0" dirty="0">
                <a:solidFill>
                  <a:srgbClr val="3D7CC9"/>
                </a:solidFill>
              </a:rPr>
              <a:t>Séminaire rénovation du BTS électrotechnique à distance le 27 novembre 2020</a:t>
            </a:r>
          </a:p>
        </p:txBody>
      </p:sp>
    </p:spTree>
    <p:extLst>
      <p:ext uri="{BB962C8B-B14F-4D97-AF65-F5344CB8AC3E}">
        <p14:creationId xmlns:p14="http://schemas.microsoft.com/office/powerpoint/2010/main" val="4272705322"/>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70" r:id="rId4"/>
    <p:sldLayoutId id="2147483664" r:id="rId5"/>
  </p:sldLayoutIdLst>
  <p:hf hdr="0"/>
  <p:txStyles>
    <p:titleStyle>
      <a:lvl1pPr algn="l" defTabSz="609585" rtl="0" eaLnBrk="1" latinLnBrk="0" hangingPunct="1">
        <a:spcBef>
          <a:spcPct val="0"/>
        </a:spcBef>
        <a:buNone/>
        <a:defRPr sz="5867" kern="1200">
          <a:solidFill>
            <a:srgbClr val="1A86D0"/>
          </a:solidFill>
          <a:latin typeface="+mj-lt"/>
          <a:ea typeface="+mj-ea"/>
          <a:cs typeface="+mj-cs"/>
        </a:defRPr>
      </a:lvl1pPr>
    </p:titleStyle>
    <p:bodyStyle>
      <a:lvl1pPr marL="0" indent="0" algn="l" defTabSz="609585" rtl="0" eaLnBrk="1" latinLnBrk="0" hangingPunct="1">
        <a:spcBef>
          <a:spcPct val="20000"/>
        </a:spcBef>
        <a:buFont typeface="Arial"/>
        <a:buNone/>
        <a:defRPr sz="4000"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33"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667"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fr-FR"/>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documents/Fiche%20Exemple%20CO%20STI-Ang%20seq%201%20Rowing%20machine/rowing%20machine%20scheme.pdf" TargetMode="External"/><Relationship Id="rId2" Type="http://schemas.openxmlformats.org/officeDocument/2006/relationships/hyperlink" Target="documents/Fiche%20Exemple%20CO%20STI-Ang%20seq%201%20Rowing%20machine/rowing%20machine.pdf" TargetMode="External"/><Relationship Id="rId1" Type="http://schemas.openxmlformats.org/officeDocument/2006/relationships/slideLayout" Target="../slideLayouts/slideLayout4.xml"/><Relationship Id="rId4" Type="http://schemas.openxmlformats.org/officeDocument/2006/relationships/hyperlink" Target="documents/Fiche%20Exemple%20CO%20STI-Ang%20seq%202%20Industrial%20networks/industrial%20network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6">
            <a:extLst>
              <a:ext uri="{FF2B5EF4-FFF2-40B4-BE49-F238E27FC236}">
                <a16:creationId xmlns:a16="http://schemas.microsoft.com/office/drawing/2014/main" id="{453124C9-30A1-45EF-93F5-B31EA21B5B76}"/>
              </a:ext>
            </a:extLst>
          </p:cNvPr>
          <p:cNvSpPr>
            <a:spLocks noGrp="1"/>
          </p:cNvSpPr>
          <p:nvPr>
            <p:ph type="ctrTitle"/>
          </p:nvPr>
        </p:nvSpPr>
        <p:spPr>
          <a:xfrm>
            <a:off x="1031873" y="380695"/>
            <a:ext cx="10526713" cy="2433637"/>
          </a:xfrm>
        </p:spPr>
        <p:txBody>
          <a:bodyPr/>
          <a:lstStyle/>
          <a:p>
            <a:r>
              <a:rPr lang="fr-FR" sz="5400" b="1" dirty="0"/>
              <a:t>Séminaire rénovation </a:t>
            </a:r>
            <a:br>
              <a:rPr lang="fr-FR" sz="5400" b="1" dirty="0"/>
            </a:br>
            <a:r>
              <a:rPr lang="fr-FR" sz="5400" b="1" dirty="0"/>
              <a:t>BTS électrotechnique</a:t>
            </a:r>
          </a:p>
        </p:txBody>
      </p:sp>
      <p:sp>
        <p:nvSpPr>
          <p:cNvPr id="11" name="Sous-titre 10">
            <a:extLst>
              <a:ext uri="{FF2B5EF4-FFF2-40B4-BE49-F238E27FC236}">
                <a16:creationId xmlns:a16="http://schemas.microsoft.com/office/drawing/2014/main" id="{9A015FE4-6B66-4AB4-96F1-6A102DEB5CD0}"/>
              </a:ext>
            </a:extLst>
          </p:cNvPr>
          <p:cNvSpPr>
            <a:spLocks noGrp="1"/>
          </p:cNvSpPr>
          <p:nvPr>
            <p:ph type="subTitle" idx="1"/>
          </p:nvPr>
        </p:nvSpPr>
        <p:spPr>
          <a:xfrm>
            <a:off x="1031873" y="2398417"/>
            <a:ext cx="10128253" cy="2570398"/>
          </a:xfrm>
        </p:spPr>
        <p:txBody>
          <a:bodyPr/>
          <a:lstStyle/>
          <a:p>
            <a:pPr algn="l"/>
            <a:r>
              <a:rPr lang="fr-FR" sz="4400" b="1" dirty="0">
                <a:solidFill>
                  <a:schemeClr val="tx1"/>
                </a:solidFill>
                <a:latin typeface="Arial" panose="020B0604020202020204" pitchFamily="34" charset="0"/>
                <a:cs typeface="Arial" panose="020B0604020202020204" pitchFamily="34" charset="0"/>
              </a:rPr>
              <a:t>Co-enseignement STI/Anglais</a:t>
            </a:r>
          </a:p>
          <a:p>
            <a:endParaRPr lang="fr-FR" sz="700" b="1" dirty="0">
              <a:solidFill>
                <a:schemeClr val="tx1"/>
              </a:solidFill>
              <a:latin typeface="Arial" panose="020B0604020202020204" pitchFamily="34" charset="0"/>
              <a:cs typeface="Arial" panose="020B0604020202020204" pitchFamily="34" charset="0"/>
            </a:endParaRPr>
          </a:p>
          <a:p>
            <a:pPr marL="819150" lvl="1" indent="-361950" algn="l">
              <a:buFont typeface="Arial" panose="020B0604020202020204" pitchFamily="34" charset="0"/>
              <a:buChar char="•"/>
            </a:pPr>
            <a:r>
              <a:rPr lang="fr-FR" sz="2800" dirty="0">
                <a:solidFill>
                  <a:schemeClr val="tx1"/>
                </a:solidFill>
                <a:latin typeface="Arial" panose="020B0604020202020204" pitchFamily="34" charset="0"/>
                <a:cs typeface="Arial" panose="020B0604020202020204" pitchFamily="34" charset="0"/>
              </a:rPr>
              <a:t>Organisation;</a:t>
            </a:r>
          </a:p>
          <a:p>
            <a:pPr marL="819150" lvl="1" indent="-361950" algn="l">
              <a:buFont typeface="Arial" panose="020B0604020202020204" pitchFamily="34" charset="0"/>
              <a:buChar char="•"/>
            </a:pPr>
            <a:r>
              <a:rPr lang="fr-FR" sz="2800" dirty="0">
                <a:solidFill>
                  <a:schemeClr val="tx1"/>
                </a:solidFill>
                <a:latin typeface="Arial" panose="020B0604020202020204" pitchFamily="34" charset="0"/>
                <a:cs typeface="Arial" panose="020B0604020202020204" pitchFamily="34" charset="0"/>
              </a:rPr>
              <a:t>Objectifs</a:t>
            </a:r>
          </a:p>
          <a:p>
            <a:pPr marL="819150" lvl="1" indent="-361950" algn="l">
              <a:buFont typeface="Arial" panose="020B0604020202020204" pitchFamily="34" charset="0"/>
              <a:buChar char="•"/>
            </a:pPr>
            <a:r>
              <a:rPr lang="fr-FR" sz="2800" dirty="0">
                <a:solidFill>
                  <a:schemeClr val="tx1"/>
                </a:solidFill>
                <a:latin typeface="Arial" panose="020B0604020202020204" pitchFamily="34" charset="0"/>
                <a:cs typeface="Arial" panose="020B0604020202020204" pitchFamily="34" charset="0"/>
              </a:rPr>
              <a:t>Contenus.</a:t>
            </a:r>
          </a:p>
          <a:p>
            <a:endParaRPr lang="fr-FR" dirty="0"/>
          </a:p>
        </p:txBody>
      </p:sp>
    </p:spTree>
    <p:extLst>
      <p:ext uri="{BB962C8B-B14F-4D97-AF65-F5344CB8AC3E}">
        <p14:creationId xmlns:p14="http://schemas.microsoft.com/office/powerpoint/2010/main" val="513529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35817" y="140534"/>
            <a:ext cx="10075084" cy="1015406"/>
          </a:xfrm>
        </p:spPr>
        <p:txBody>
          <a:bodyPr/>
          <a:lstStyle/>
          <a:p>
            <a:r>
              <a:rPr lang="fr-FR" b="1" dirty="0"/>
              <a:t>Co-enseignement STI - Anglais</a:t>
            </a:r>
          </a:p>
        </p:txBody>
      </p:sp>
      <p:sp>
        <p:nvSpPr>
          <p:cNvPr id="3" name="Espace réservé du contenu 2"/>
          <p:cNvSpPr>
            <a:spLocks noGrp="1"/>
          </p:cNvSpPr>
          <p:nvPr>
            <p:ph idx="1"/>
          </p:nvPr>
        </p:nvSpPr>
        <p:spPr>
          <a:xfrm>
            <a:off x="730522" y="1155940"/>
            <a:ext cx="10075084" cy="3946255"/>
          </a:xfrm>
        </p:spPr>
        <p:txBody>
          <a:bodyPr>
            <a:normAutofit lnSpcReduction="10000"/>
          </a:bodyPr>
          <a:lstStyle/>
          <a:p>
            <a:r>
              <a:rPr lang="fr-FR" sz="2900" dirty="0"/>
              <a:t>Activité professionnelle 8 : communication</a:t>
            </a:r>
          </a:p>
          <a:p>
            <a:pPr lvl="1">
              <a:buFont typeface="Symbol" panose="05050102010706020507" pitchFamily="18" charset="2"/>
              <a:buChar char=""/>
            </a:pPr>
            <a:r>
              <a:rPr lang="fr-FR" sz="1800" dirty="0"/>
              <a:t>T 8.1 : constituer et mettre à jour les dossiers du projet/chantier </a:t>
            </a:r>
          </a:p>
          <a:p>
            <a:pPr lvl="1">
              <a:buFont typeface="Symbol" panose="05050102010706020507" pitchFamily="18" charset="2"/>
              <a:buChar char=""/>
            </a:pPr>
            <a:r>
              <a:rPr lang="fr-FR" sz="1800" dirty="0"/>
              <a:t>T 8.2 : échanger, </a:t>
            </a:r>
            <a:r>
              <a:rPr lang="fr-FR" sz="1800" b="1" dirty="0"/>
              <a:t>y compris en langue anglaise</a:t>
            </a:r>
            <a:r>
              <a:rPr lang="fr-FR" sz="1800" dirty="0"/>
              <a:t>, avec les parties prenantes du projet/chantier</a:t>
            </a:r>
          </a:p>
          <a:p>
            <a:pPr lvl="1">
              <a:buFont typeface="Symbol" panose="05050102010706020507" pitchFamily="18" charset="2"/>
              <a:buChar char=""/>
            </a:pPr>
            <a:r>
              <a:rPr lang="fr-FR" sz="1800" dirty="0"/>
              <a:t>T 8.3 : expliquer, </a:t>
            </a:r>
            <a:r>
              <a:rPr lang="fr-FR" sz="1800" b="1" dirty="0"/>
              <a:t>y compris en langue anglaise</a:t>
            </a:r>
            <a:r>
              <a:rPr lang="fr-FR" sz="1800" dirty="0"/>
              <a:t>, le fonctionnement de l’installation et former le client/utilisateur à son utilisation</a:t>
            </a:r>
          </a:p>
          <a:p>
            <a:pPr lvl="1">
              <a:buFont typeface="Symbol" panose="05050102010706020507" pitchFamily="18" charset="2"/>
              <a:buChar char=""/>
            </a:pPr>
            <a:r>
              <a:rPr lang="fr-FR" sz="1800" dirty="0"/>
              <a:t>T 8.4 : préparer et animer des réunions</a:t>
            </a:r>
          </a:p>
          <a:p>
            <a:pPr lvl="1">
              <a:buFont typeface="Symbol" panose="05050102010706020507" pitchFamily="18" charset="2"/>
              <a:buChar char=""/>
            </a:pPr>
            <a:r>
              <a:rPr lang="fr-FR" sz="1800" dirty="0"/>
              <a:t>T 8.5 : présenter et argumenter, </a:t>
            </a:r>
            <a:r>
              <a:rPr lang="fr-FR" sz="1800" b="1" dirty="0"/>
              <a:t>y compris en langue anglaise</a:t>
            </a:r>
            <a:r>
              <a:rPr lang="fr-FR" sz="1800" dirty="0"/>
              <a:t>, une offre à un client/utilisateur</a:t>
            </a:r>
          </a:p>
          <a:p>
            <a:pPr lvl="1">
              <a:buFont typeface="Symbol" panose="05050102010706020507" pitchFamily="18" charset="2"/>
              <a:buChar char=""/>
            </a:pPr>
            <a:endParaRPr lang="fr-FR" sz="1800" dirty="0"/>
          </a:p>
          <a:p>
            <a:pPr indent="-380990"/>
            <a:r>
              <a:rPr lang="fr-FR" sz="2800" dirty="0"/>
              <a:t>Compétence professionnelleC4 :</a:t>
            </a:r>
          </a:p>
          <a:p>
            <a:pPr lvl="1">
              <a:buFont typeface="Symbol" panose="05050102010706020507" pitchFamily="18" charset="2"/>
              <a:buChar char=""/>
            </a:pPr>
            <a:r>
              <a:rPr lang="fr-FR" sz="1800" dirty="0"/>
              <a:t>Communiquer de manière adaptée à l'oral, à l'écrit, </a:t>
            </a:r>
            <a:r>
              <a:rPr lang="fr-FR" sz="1800" b="1" dirty="0"/>
              <a:t>y compris en langue anglaise</a:t>
            </a:r>
            <a:r>
              <a:rPr lang="fr-FR" sz="1800" dirty="0"/>
              <a:t> </a:t>
            </a:r>
          </a:p>
          <a:p>
            <a:pPr marL="609585" lvl="1" indent="0">
              <a:buNone/>
            </a:pPr>
            <a:r>
              <a:rPr lang="fr-FR" sz="1800" dirty="0"/>
              <a:t> </a:t>
            </a:r>
          </a:p>
          <a:p>
            <a:endParaRPr lang="fr-FR" dirty="0"/>
          </a:p>
        </p:txBody>
      </p:sp>
      <p:sp>
        <p:nvSpPr>
          <p:cNvPr id="5" name="ZoneTexte 4"/>
          <p:cNvSpPr txBox="1"/>
          <p:nvPr/>
        </p:nvSpPr>
        <p:spPr>
          <a:xfrm>
            <a:off x="1230377" y="4668249"/>
            <a:ext cx="10075084" cy="954107"/>
          </a:xfrm>
          <a:prstGeom prst="rect">
            <a:avLst/>
          </a:prstGeom>
          <a:noFill/>
        </p:spPr>
        <p:txBody>
          <a:bodyPr wrap="square" rtlCol="0">
            <a:spAutoFit/>
          </a:bodyPr>
          <a:lstStyle/>
          <a:p>
            <a:r>
              <a:rPr lang="fr-FR" sz="2800" dirty="0">
                <a:solidFill>
                  <a:srgbClr val="FF0000"/>
                </a:solidFill>
              </a:rPr>
              <a:t>Le RAP insiste sur la nécessité pour les titulaires du BTS ELT</a:t>
            </a:r>
          </a:p>
          <a:p>
            <a:r>
              <a:rPr lang="fr-FR" sz="2800" dirty="0">
                <a:solidFill>
                  <a:srgbClr val="FF0000"/>
                </a:solidFill>
              </a:rPr>
              <a:t>de maîtriser la communication technique en langue anglaise…</a:t>
            </a:r>
          </a:p>
        </p:txBody>
      </p:sp>
    </p:spTree>
    <p:extLst>
      <p:ext uri="{BB962C8B-B14F-4D97-AF65-F5344CB8AC3E}">
        <p14:creationId xmlns:p14="http://schemas.microsoft.com/office/powerpoint/2010/main" val="824929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Co-enseignement STI - Anglais</a:t>
            </a:r>
          </a:p>
        </p:txBody>
      </p:sp>
      <p:sp>
        <p:nvSpPr>
          <p:cNvPr id="3" name="Espace réservé du contenu 2"/>
          <p:cNvSpPr>
            <a:spLocks noGrp="1"/>
          </p:cNvSpPr>
          <p:nvPr>
            <p:ph idx="1"/>
          </p:nvPr>
        </p:nvSpPr>
        <p:spPr>
          <a:xfrm>
            <a:off x="710760" y="1604712"/>
            <a:ext cx="10075084" cy="3648575"/>
          </a:xfrm>
        </p:spPr>
        <p:txBody>
          <a:bodyPr>
            <a:normAutofit fontScale="25000" lnSpcReduction="20000"/>
          </a:bodyPr>
          <a:lstStyle/>
          <a:p>
            <a:pPr marL="0" indent="0">
              <a:buNone/>
            </a:pPr>
            <a:r>
              <a:rPr lang="fr-FR" sz="9600" b="1" dirty="0"/>
              <a:t>Organisation du Co-enseignement:</a:t>
            </a:r>
          </a:p>
          <a:p>
            <a:pPr marL="0" indent="0">
              <a:buNone/>
            </a:pPr>
            <a:endParaRPr lang="fr-FR" sz="5800" dirty="0"/>
          </a:p>
          <a:p>
            <a:pPr marL="1077913" lvl="1" indent="-361950">
              <a:buFont typeface="Symbol" panose="05050102010706020507" pitchFamily="18" charset="2"/>
              <a:buChar char=""/>
            </a:pPr>
            <a:r>
              <a:rPr lang="fr-FR" sz="7200" dirty="0"/>
              <a:t>Une heure hebdomadaire sur les 2 années de formation (ou autre organisation: 2h/quinzaine…);</a:t>
            </a:r>
          </a:p>
          <a:p>
            <a:pPr marL="1077913" lvl="1" indent="-361950">
              <a:buFont typeface="Symbol" panose="05050102010706020507" pitchFamily="18" charset="2"/>
              <a:buChar char=""/>
            </a:pPr>
            <a:r>
              <a:rPr lang="fr-FR" sz="7200" dirty="0"/>
              <a:t>Encadrement par 2 enseignants (STI et Anglais), quel que soit l’effectif de la division;</a:t>
            </a:r>
          </a:p>
          <a:p>
            <a:pPr marL="1077913" lvl="1" indent="-361950">
              <a:buFont typeface="Symbol" panose="05050102010706020507" pitchFamily="18" charset="2"/>
              <a:buChar char=""/>
            </a:pPr>
            <a:r>
              <a:rPr lang="fr-FR" sz="7200" dirty="0"/>
              <a:t>Certification DNL non exigée pour l’enseignant STI.</a:t>
            </a:r>
          </a:p>
          <a:p>
            <a:pPr marL="1077913" lvl="1" indent="-361950">
              <a:buFont typeface="Symbol" panose="05050102010706020507" pitchFamily="18" charset="2"/>
              <a:buChar char=""/>
            </a:pPr>
            <a:endParaRPr lang="fr-FR" dirty="0"/>
          </a:p>
          <a:p>
            <a:r>
              <a:rPr lang="fr-FR" sz="9600" b="1" dirty="0"/>
              <a:t>Objectifs du Co-enseignement:</a:t>
            </a:r>
          </a:p>
          <a:p>
            <a:endParaRPr lang="fr-FR" sz="7400" dirty="0"/>
          </a:p>
          <a:p>
            <a:pPr marL="1077913" lvl="1" indent="-361950">
              <a:buFont typeface="Symbol" panose="05050102010706020507" pitchFamily="18" charset="2"/>
              <a:buChar char=""/>
            </a:pPr>
            <a:r>
              <a:rPr lang="fr-FR" sz="7200" dirty="0"/>
              <a:t>Faire acquérir ou consolider des compétences et connaissances du domaine professionnel, par la mise en activité des étudiants sur des supports et avec des restitutions en langue anglaise ;</a:t>
            </a:r>
          </a:p>
          <a:p>
            <a:pPr marL="1077913" lvl="1" indent="-361950">
              <a:buFont typeface="Symbol" panose="05050102010706020507" pitchFamily="18" charset="2"/>
              <a:buChar char=""/>
            </a:pPr>
            <a:r>
              <a:rPr lang="fr-FR" sz="7200" dirty="0"/>
              <a:t>Préparer les étudiants à l’épreuve E2 de langue vivante étrangère.</a:t>
            </a:r>
          </a:p>
          <a:p>
            <a:endParaRPr lang="fr-FR" dirty="0"/>
          </a:p>
        </p:txBody>
      </p:sp>
    </p:spTree>
    <p:extLst>
      <p:ext uri="{BB962C8B-B14F-4D97-AF65-F5344CB8AC3E}">
        <p14:creationId xmlns:p14="http://schemas.microsoft.com/office/powerpoint/2010/main" val="2932959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Co-enseignement STI - Anglais</a:t>
            </a:r>
          </a:p>
        </p:txBody>
      </p:sp>
      <p:sp>
        <p:nvSpPr>
          <p:cNvPr id="5" name="ZoneTexte 4">
            <a:extLst>
              <a:ext uri="{FF2B5EF4-FFF2-40B4-BE49-F238E27FC236}">
                <a16:creationId xmlns:a16="http://schemas.microsoft.com/office/drawing/2014/main" id="{FE9BAB44-7F12-4325-9826-195864A9E671}"/>
              </a:ext>
            </a:extLst>
          </p:cNvPr>
          <p:cNvSpPr txBox="1"/>
          <p:nvPr/>
        </p:nvSpPr>
        <p:spPr>
          <a:xfrm>
            <a:off x="624298" y="1806799"/>
            <a:ext cx="10267719" cy="3970318"/>
          </a:xfrm>
          <a:prstGeom prst="rect">
            <a:avLst/>
          </a:prstGeom>
          <a:noFill/>
        </p:spPr>
        <p:txBody>
          <a:bodyPr wrap="square" rtlCol="0">
            <a:spAutoFit/>
          </a:bodyPr>
          <a:lstStyle/>
          <a:p>
            <a:pPr marL="285750" indent="-285750">
              <a:buFont typeface="Symbol" panose="05050102010706020507" pitchFamily="18" charset="2"/>
              <a:buChar char=""/>
            </a:pPr>
            <a:r>
              <a:rPr lang="fr-FR" dirty="0"/>
              <a:t>Les deux enseignants sont complémentaires, leurs domaines de responsabilité se chevauchent.</a:t>
            </a:r>
          </a:p>
          <a:p>
            <a:pPr marL="285750" indent="-285750">
              <a:buFont typeface="Symbol" panose="05050102010706020507" pitchFamily="18" charset="2"/>
              <a:buChar char=""/>
            </a:pPr>
            <a:endParaRPr lang="fr-FR" dirty="0"/>
          </a:p>
          <a:p>
            <a:pPr marL="285750" indent="-285750">
              <a:buFont typeface="Symbol" panose="05050102010706020507" pitchFamily="18" charset="2"/>
              <a:buChar char=""/>
            </a:pPr>
            <a:r>
              <a:rPr lang="fr-FR" dirty="0"/>
              <a:t>Le professeur de discipline technologique ne propose pas de modèle linguistique, mais le fait qu’il fasse l’effort de communiquer en anglais propose un modèle en termes d’implication et dédramatise l’erreur pour les étudiants.</a:t>
            </a:r>
          </a:p>
          <a:p>
            <a:pPr marL="285750" indent="-285750">
              <a:buFont typeface="Symbol" panose="05050102010706020507" pitchFamily="18" charset="2"/>
              <a:buChar char=""/>
            </a:pPr>
            <a:endParaRPr lang="fr-FR" dirty="0"/>
          </a:p>
          <a:p>
            <a:pPr marL="285750" indent="-285750">
              <a:buFont typeface="Symbol" panose="05050102010706020507" pitchFamily="18" charset="2"/>
              <a:buChar char=""/>
            </a:pPr>
            <a:r>
              <a:rPr lang="fr-FR" dirty="0"/>
              <a:t>Pas de cours magistral mais mise en activité des élèves sur un support de nature technique favorisant l’échange et la communication.</a:t>
            </a:r>
          </a:p>
          <a:p>
            <a:pPr marL="285750" indent="-285750">
              <a:buFont typeface="Symbol" panose="05050102010706020507" pitchFamily="18" charset="2"/>
              <a:buChar char=""/>
            </a:pPr>
            <a:endParaRPr lang="fr-FR" dirty="0"/>
          </a:p>
          <a:p>
            <a:pPr marL="285750" indent="-285750">
              <a:buFont typeface="Symbol" panose="05050102010706020507" pitchFamily="18" charset="2"/>
              <a:buChar char=""/>
            </a:pPr>
            <a:r>
              <a:rPr lang="fr-FR" dirty="0"/>
              <a:t>Chaque séquence vise à une production de groupe ou individuelle répondant à une problématique technique.</a:t>
            </a:r>
          </a:p>
          <a:p>
            <a:pPr marL="285750" indent="-285750">
              <a:buFont typeface="Symbol" panose="05050102010706020507" pitchFamily="18" charset="2"/>
              <a:buChar char=""/>
            </a:pPr>
            <a:endParaRPr lang="fr-FR" dirty="0"/>
          </a:p>
          <a:p>
            <a:pPr marL="285750" indent="-285750">
              <a:buFont typeface="Symbol" panose="05050102010706020507" pitchFamily="18" charset="2"/>
              <a:buChar char=""/>
            </a:pPr>
            <a:r>
              <a:rPr lang="fr-FR" dirty="0"/>
              <a:t>L’erreur n’est pas stigmatisée ni du point de vue technologique ni du point de vue de la langue. Le but est d’aboutir à une communication compréhensible par un technicien anglo-saxon.</a:t>
            </a:r>
          </a:p>
        </p:txBody>
      </p:sp>
      <p:sp>
        <p:nvSpPr>
          <p:cNvPr id="6" name="Espace réservé du contenu 5">
            <a:extLst>
              <a:ext uri="{FF2B5EF4-FFF2-40B4-BE49-F238E27FC236}">
                <a16:creationId xmlns:a16="http://schemas.microsoft.com/office/drawing/2014/main" id="{5AAFF679-F117-4999-A3FE-9C7217CF39D7}"/>
              </a:ext>
            </a:extLst>
          </p:cNvPr>
          <p:cNvSpPr>
            <a:spLocks noGrp="1"/>
          </p:cNvSpPr>
          <p:nvPr>
            <p:ph idx="1"/>
          </p:nvPr>
        </p:nvSpPr>
        <p:spPr>
          <a:xfrm>
            <a:off x="624298" y="1286476"/>
            <a:ext cx="6639144" cy="615214"/>
          </a:xfrm>
        </p:spPr>
        <p:txBody>
          <a:bodyPr/>
          <a:lstStyle/>
          <a:p>
            <a:r>
              <a:rPr lang="fr-FR" sz="2400" b="1" dirty="0"/>
              <a:t>Mise en Œuvre du Co-enseignement</a:t>
            </a:r>
          </a:p>
        </p:txBody>
      </p:sp>
    </p:spTree>
    <p:extLst>
      <p:ext uri="{BB962C8B-B14F-4D97-AF65-F5344CB8AC3E}">
        <p14:creationId xmlns:p14="http://schemas.microsoft.com/office/powerpoint/2010/main" val="1876283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453132-C454-4380-ADF5-0A1FCF834866}"/>
              </a:ext>
            </a:extLst>
          </p:cNvPr>
          <p:cNvSpPr>
            <a:spLocks noGrp="1"/>
          </p:cNvSpPr>
          <p:nvPr>
            <p:ph type="title"/>
          </p:nvPr>
        </p:nvSpPr>
        <p:spPr/>
        <p:txBody>
          <a:bodyPr/>
          <a:lstStyle/>
          <a:p>
            <a:r>
              <a:rPr lang="fr-FR" b="1" dirty="0"/>
              <a:t>Co-enseignement STI - Anglais</a:t>
            </a:r>
          </a:p>
        </p:txBody>
      </p:sp>
      <p:sp>
        <p:nvSpPr>
          <p:cNvPr id="5" name="Espace réservé du contenu 2">
            <a:extLst>
              <a:ext uri="{FF2B5EF4-FFF2-40B4-BE49-F238E27FC236}">
                <a16:creationId xmlns:a16="http://schemas.microsoft.com/office/drawing/2014/main" id="{A2AE0095-CFE4-4F40-B223-BE853B2160E1}"/>
              </a:ext>
            </a:extLst>
          </p:cNvPr>
          <p:cNvSpPr>
            <a:spLocks noGrp="1"/>
          </p:cNvSpPr>
          <p:nvPr>
            <p:ph idx="1"/>
          </p:nvPr>
        </p:nvSpPr>
        <p:spPr>
          <a:xfrm>
            <a:off x="576774" y="1268006"/>
            <a:ext cx="10075084" cy="4638239"/>
          </a:xfrm>
        </p:spPr>
        <p:txBody>
          <a:bodyPr>
            <a:normAutofit/>
          </a:bodyPr>
          <a:lstStyle/>
          <a:p>
            <a:pPr marL="0" indent="0">
              <a:buNone/>
            </a:pPr>
            <a:r>
              <a:rPr lang="fr-FR" sz="2400" b="1" dirty="0"/>
              <a:t>Exemples de séquences pédagogiques:</a:t>
            </a:r>
          </a:p>
          <a:p>
            <a:r>
              <a:rPr lang="fr-FR" sz="1900" dirty="0"/>
              <a:t>Un dispositif expérimental a été testé dans un établissement durant les deux années de formation, avec le même horaire que celui du </a:t>
            </a:r>
            <a:r>
              <a:rPr lang="fr-FR" sz="1900" dirty="0" err="1"/>
              <a:t>co</a:t>
            </a:r>
            <a:r>
              <a:rPr lang="fr-FR" sz="1900" dirty="0"/>
              <a:t>-enseignement dans le référentiel 2020.</a:t>
            </a:r>
          </a:p>
          <a:p>
            <a:r>
              <a:rPr lang="fr-FR" sz="1900" dirty="0"/>
              <a:t>Le repère pour la formation propose à titre d’exemple tous les documents pédagogiques relatifs à 2 séquences.</a:t>
            </a:r>
          </a:p>
          <a:p>
            <a:pPr lvl="1">
              <a:buFont typeface="Symbol" panose="05050102010706020507" pitchFamily="18" charset="2"/>
              <a:buChar char=""/>
            </a:pPr>
            <a:r>
              <a:rPr lang="fr-FR" sz="1800" dirty="0"/>
              <a:t>En première année: « Rowing machine » (vidéo associée: « Toaster man »)</a:t>
            </a:r>
          </a:p>
          <a:p>
            <a:pPr marL="228600" lvl="1" indent="0">
              <a:buNone/>
            </a:pPr>
            <a:r>
              <a:rPr lang="en-US" sz="1800" dirty="0">
                <a:hlinkClick r:id="rId2" action="ppaction://hlinkfile"/>
              </a:rPr>
              <a:t>documents\Fiche </a:t>
            </a:r>
            <a:r>
              <a:rPr lang="en-US" sz="1800" dirty="0" err="1">
                <a:hlinkClick r:id="rId2" action="ppaction://hlinkfile"/>
              </a:rPr>
              <a:t>Exemple</a:t>
            </a:r>
            <a:r>
              <a:rPr lang="en-US" sz="1800" dirty="0">
                <a:hlinkClick r:id="rId2" action="ppaction://hlinkfile"/>
              </a:rPr>
              <a:t> CO STI-Ang seq 1 Rowing machine\rowing machine.pdf</a:t>
            </a:r>
            <a:endParaRPr lang="en-US" sz="1800" dirty="0"/>
          </a:p>
          <a:p>
            <a:pPr marL="228600" lvl="1" indent="0">
              <a:buNone/>
            </a:pPr>
            <a:r>
              <a:rPr lang="fr-FR" sz="1800" dirty="0">
                <a:hlinkClick r:id="rId3" action="ppaction://hlinkfile"/>
              </a:rPr>
              <a:t>documents\Fiche Exemple CO STI-Ang </a:t>
            </a:r>
            <a:r>
              <a:rPr lang="fr-FR" sz="1800" dirty="0" err="1">
                <a:hlinkClick r:id="rId3" action="ppaction://hlinkfile"/>
              </a:rPr>
              <a:t>seq</a:t>
            </a:r>
            <a:r>
              <a:rPr lang="fr-FR" sz="1800" dirty="0">
                <a:hlinkClick r:id="rId3" action="ppaction://hlinkfile"/>
              </a:rPr>
              <a:t> 1 Rowing machine\rowing machine scheme.pdf</a:t>
            </a:r>
            <a:endParaRPr lang="fr-FR" sz="1800" dirty="0"/>
          </a:p>
          <a:p>
            <a:pPr marL="228600" lvl="1" indent="0">
              <a:buNone/>
            </a:pPr>
            <a:endParaRPr lang="fr-FR" sz="1800" dirty="0"/>
          </a:p>
          <a:p>
            <a:pPr lvl="1">
              <a:buFont typeface="Symbol" panose="05050102010706020507" pitchFamily="18" charset="2"/>
              <a:buChar char=""/>
            </a:pPr>
            <a:r>
              <a:rPr lang="fr-FR" sz="1800" dirty="0"/>
              <a:t>En deuxième année: « </a:t>
            </a:r>
            <a:r>
              <a:rPr lang="fr-FR" sz="1800" dirty="0" err="1"/>
              <a:t>Industrial</a:t>
            </a:r>
            <a:r>
              <a:rPr lang="fr-FR" sz="1800" dirty="0"/>
              <a:t> Networks» (vidéos associées :   « </a:t>
            </a:r>
            <a:r>
              <a:rPr lang="fr-FR" sz="1800" dirty="0" err="1"/>
              <a:t>what</a:t>
            </a:r>
            <a:r>
              <a:rPr lang="fr-FR" sz="1800" dirty="0"/>
              <a:t> </a:t>
            </a:r>
            <a:r>
              <a:rPr lang="fr-FR" sz="1800" dirty="0" err="1"/>
              <a:t>is</a:t>
            </a:r>
            <a:r>
              <a:rPr lang="fr-FR" sz="1800" dirty="0"/>
              <a:t> a </a:t>
            </a:r>
            <a:r>
              <a:rPr lang="fr-FR" sz="1800" dirty="0" err="1"/>
              <a:t>lan</a:t>
            </a:r>
            <a:r>
              <a:rPr lang="fr-FR" sz="1800" dirty="0"/>
              <a:t>? », « </a:t>
            </a:r>
            <a:r>
              <a:rPr lang="fr-FR" sz="1800" dirty="0" err="1"/>
              <a:t>subnet</a:t>
            </a:r>
            <a:r>
              <a:rPr lang="fr-FR" sz="1800" dirty="0"/>
              <a:t> </a:t>
            </a:r>
            <a:r>
              <a:rPr lang="fr-FR" sz="1800" dirty="0" err="1"/>
              <a:t>mask</a:t>
            </a:r>
            <a:r>
              <a:rPr lang="fr-FR" sz="1800" dirty="0"/>
              <a:t> », « </a:t>
            </a:r>
            <a:r>
              <a:rPr lang="fr-FR" sz="1800" dirty="0" err="1"/>
              <a:t>lan</a:t>
            </a:r>
            <a:r>
              <a:rPr lang="fr-FR" sz="1800" dirty="0"/>
              <a:t> and </a:t>
            </a:r>
            <a:r>
              <a:rPr lang="fr-FR" sz="1800" dirty="0" err="1"/>
              <a:t>remote</a:t>
            </a:r>
            <a:r>
              <a:rPr lang="fr-FR" sz="1800" dirty="0"/>
              <a:t> communication », « </a:t>
            </a:r>
            <a:r>
              <a:rPr lang="fr-FR" sz="1800" dirty="0" err="1"/>
              <a:t>hmi</a:t>
            </a:r>
            <a:r>
              <a:rPr lang="fr-FR" sz="1800" dirty="0"/>
              <a:t> »)</a:t>
            </a:r>
          </a:p>
          <a:p>
            <a:pPr marL="228600" lvl="1" indent="0">
              <a:buNone/>
            </a:pPr>
            <a:r>
              <a:rPr lang="en-US" sz="1800" dirty="0">
                <a:hlinkClick r:id="rId4" action="ppaction://hlinkfile"/>
              </a:rPr>
              <a:t>documents\Fiche </a:t>
            </a:r>
            <a:r>
              <a:rPr lang="en-US" sz="1800" dirty="0" err="1">
                <a:hlinkClick r:id="rId4" action="ppaction://hlinkfile"/>
              </a:rPr>
              <a:t>Exemple</a:t>
            </a:r>
            <a:r>
              <a:rPr lang="en-US" sz="1800" dirty="0">
                <a:hlinkClick r:id="rId4" action="ppaction://hlinkfile"/>
              </a:rPr>
              <a:t> CO STI-Ang seq 2 Industrial networks\industrial networks.pdf</a:t>
            </a:r>
            <a:endParaRPr lang="fr-FR" sz="1800" dirty="0"/>
          </a:p>
          <a:p>
            <a:pPr lvl="1"/>
            <a:endParaRPr lang="fr-FR" dirty="0"/>
          </a:p>
          <a:p>
            <a:endParaRPr lang="fr-FR" dirty="0"/>
          </a:p>
        </p:txBody>
      </p:sp>
    </p:spTree>
    <p:extLst>
      <p:ext uri="{BB962C8B-B14F-4D97-AF65-F5344CB8AC3E}">
        <p14:creationId xmlns:p14="http://schemas.microsoft.com/office/powerpoint/2010/main" val="3884978594"/>
      </p:ext>
    </p:extLst>
  </p:cSld>
  <p:clrMapOvr>
    <a:masterClrMapping/>
  </p:clrMapOvr>
</p:sld>
</file>

<file path=ppt/theme/theme1.xml><?xml version="1.0" encoding="utf-8"?>
<a:theme xmlns:a="http://schemas.openxmlformats.org/drawingml/2006/main" name="page de sous-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1269</TotalTime>
  <Words>521</Words>
  <Application>Microsoft Office PowerPoint</Application>
  <PresentationFormat>Grand écran</PresentationFormat>
  <Paragraphs>51</Paragraphs>
  <Slides>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vt:i4>
      </vt:variant>
    </vt:vector>
  </HeadingPairs>
  <TitlesOfParts>
    <vt:vector size="9" baseType="lpstr">
      <vt:lpstr>Arial</vt:lpstr>
      <vt:lpstr>Calibri</vt:lpstr>
      <vt:lpstr>Symbol</vt:lpstr>
      <vt:lpstr>page de sous-partie</vt:lpstr>
      <vt:lpstr>Séminaire rénovation  BTS électrotechnique</vt:lpstr>
      <vt:lpstr>Co-enseignement STI - Anglais</vt:lpstr>
      <vt:lpstr>Co-enseignement STI - Anglais</vt:lpstr>
      <vt:lpstr>Co-enseignement STI - Anglais</vt:lpstr>
      <vt:lpstr>Co-enseignement STI - Anglais</vt:lpstr>
    </vt:vector>
  </TitlesOfParts>
  <Company>cormontaigne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pback1</dc:creator>
  <cp:lastModifiedBy>richard nael</cp:lastModifiedBy>
  <cp:revision>63</cp:revision>
  <dcterms:created xsi:type="dcterms:W3CDTF">2020-03-03T08:51:26Z</dcterms:created>
  <dcterms:modified xsi:type="dcterms:W3CDTF">2020-11-21T15:04:08Z</dcterms:modified>
</cp:coreProperties>
</file>