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532" r:id="rId4"/>
    <p:sldId id="533" r:id="rId5"/>
    <p:sldId id="550" r:id="rId6"/>
    <p:sldId id="536" r:id="rId7"/>
    <p:sldId id="541" r:id="rId8"/>
    <p:sldId id="539" r:id="rId9"/>
    <p:sldId id="542" r:id="rId10"/>
    <p:sldId id="543" r:id="rId11"/>
    <p:sldId id="544" r:id="rId12"/>
    <p:sldId id="538" r:id="rId13"/>
    <p:sldId id="545" r:id="rId14"/>
    <p:sldId id="546" r:id="rId15"/>
    <p:sldId id="547" r:id="rId16"/>
    <p:sldId id="548" r:id="rId17"/>
    <p:sldId id="551" r:id="rId18"/>
    <p:sldId id="540" r:id="rId19"/>
    <p:sldId id="549" r:id="rId20"/>
    <p:sldId id="552" r:id="rId21"/>
    <p:sldId id="554" r:id="rId22"/>
    <p:sldId id="553" r:id="rId23"/>
    <p:sldId id="555" r:id="rId24"/>
    <p:sldId id="556" r:id="rId25"/>
    <p:sldId id="557" r:id="rId26"/>
    <p:sldId id="558" r:id="rId27"/>
    <p:sldId id="559" r:id="rId28"/>
    <p:sldId id="565" r:id="rId29"/>
    <p:sldId id="563" r:id="rId30"/>
    <p:sldId id="566" r:id="rId31"/>
    <p:sldId id="567" r:id="rId32"/>
    <p:sldId id="534" r:id="rId33"/>
    <p:sldId id="278" r:id="rId34"/>
    <p:sldId id="575" r:id="rId35"/>
    <p:sldId id="576" r:id="rId36"/>
    <p:sldId id="279" r:id="rId37"/>
    <p:sldId id="568" r:id="rId38"/>
    <p:sldId id="569" r:id="rId39"/>
    <p:sldId id="570" r:id="rId40"/>
    <p:sldId id="571" r:id="rId41"/>
    <p:sldId id="573" r:id="rId42"/>
    <p:sldId id="577" r:id="rId43"/>
    <p:sldId id="572" r:id="rId44"/>
    <p:sldId id="574" r:id="rId45"/>
    <p:sldId id="578" r:id="rId46"/>
    <p:sldId id="28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" initials="L" lastIdx="1" clrIdx="0">
    <p:extLst>
      <p:ext uri="{19B8F6BF-5375-455C-9EA6-DF929625EA0E}">
        <p15:presenceInfo xmlns:p15="http://schemas.microsoft.com/office/powerpoint/2012/main" userId="d6e3ed102db701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A5E4-F534-4872-BB3F-0CC6B304193E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8741-B8D6-4397-A8B2-C0D6CFD8E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6C6B5C-EBCC-4618-B5FB-0C7D5FDED5AB}"/>
              </a:ext>
            </a:extLst>
          </p:cNvPr>
          <p:cNvSpPr/>
          <p:nvPr userDrawn="1"/>
        </p:nvSpPr>
        <p:spPr>
          <a:xfrm rot="16200000">
            <a:off x="-2291489" y="3473963"/>
            <a:ext cx="508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58A995F5-0E37-46A9-A070-A4BEA87C79FE}" type="datetime8">
              <a:rPr lang="fr-FR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24/10/2023 09:34</a:t>
            </a:fld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     </a:t>
            </a:r>
            <a:r>
              <a:rPr lang="fr-FR" sz="1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  <a:cs typeface="Arabic Typesetting" panose="020B0604020202020204" pitchFamily="66" charset="-78"/>
              </a:rPr>
              <a:t>L.L.</a:t>
            </a:r>
            <a:endParaRPr lang="fr-FR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Light ITC" panose="020B04020305040208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9" name="Image 8" descr="Une image contenant dessin, signe, rue, trafic&#10;&#10;Description générée automatiquement">
            <a:extLst>
              <a:ext uri="{FF2B5EF4-FFF2-40B4-BE49-F238E27FC236}">
                <a16:creationId xmlns:a16="http://schemas.microsoft.com/office/drawing/2014/main" id="{E159B1A9-FB63-4ED5-A282-67AF979DC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25091"/>
            <a:ext cx="503673" cy="432909"/>
          </a:xfrm>
          <a:prstGeom prst="rect">
            <a:avLst/>
          </a:prstGeom>
        </p:spPr>
      </p:pic>
      <p:pic>
        <p:nvPicPr>
          <p:cNvPr id="5" name="Image 4" descr="Une image contenant signe, assis, vert, rue&#10;&#10;Description générée automatiquement">
            <a:extLst>
              <a:ext uri="{FF2B5EF4-FFF2-40B4-BE49-F238E27FC236}">
                <a16:creationId xmlns:a16="http://schemas.microsoft.com/office/drawing/2014/main" id="{C6D130B5-046F-4E28-8761-E7A6E60480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7500" y="400050"/>
            <a:ext cx="609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30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263" y="1447800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PREVENTION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B707F3-56E9-474B-B11E-9E03F16578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54956" y="4777380"/>
            <a:ext cx="475239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fr-FR" sz="32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Objectif : Déterminer le rôle du secouriste dans la prévention</a:t>
            </a:r>
            <a:r>
              <a:rPr lang="fr-FR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
</a:t>
            </a: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  <p:pic>
        <p:nvPicPr>
          <p:cNvPr id="23" name="Image 22" descr="ACTEUR_PREVENTION.png">
            <a:extLst>
              <a:ext uri="{FF2B5EF4-FFF2-40B4-BE49-F238E27FC236}">
                <a16:creationId xmlns:a16="http://schemas.microsoft.com/office/drawing/2014/main" id="{3023F0F6-DD71-4502-B237-5D40DA23278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471593">
            <a:off x="4004709" y="755345"/>
            <a:ext cx="1520966" cy="151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505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9452" y="1020586"/>
            <a:ext cx="3330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/>
              <a:t>Repérer les dangers dans une situation de travail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E566D4-0D99-46CF-B180-AD99D9C871D7}"/>
              </a:ext>
            </a:extLst>
          </p:cNvPr>
          <p:cNvSpPr txBox="1"/>
          <p:nvPr/>
        </p:nvSpPr>
        <p:spPr>
          <a:xfrm>
            <a:off x="331494" y="1890117"/>
            <a:ext cx="515490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/>
              <a:t>Evènement déclencheur</a:t>
            </a:r>
          </a:p>
          <a:p>
            <a:endParaRPr lang="fr-FR" sz="12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3600" dirty="0">
                <a:latin typeface="Calibri" panose="020F0502020204030204" pitchFamily="34" charset="0"/>
              </a:rPr>
              <a:t>C’est l’évènement susceptible de causer un dommage</a:t>
            </a:r>
            <a:endParaRPr lang="fr-FR" sz="36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D3CEFC-FDA1-46C0-93CD-42EA5E3F7DC9}"/>
              </a:ext>
            </a:extLst>
          </p:cNvPr>
          <p:cNvSpPr/>
          <p:nvPr/>
        </p:nvSpPr>
        <p:spPr>
          <a:xfrm>
            <a:off x="692727" y="5157481"/>
            <a:ext cx="103262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Exemple : L’employer glisse n’ayant pas vu le panneau absorbé par la lecture de ses documents en marchant </a:t>
            </a:r>
            <a:r>
              <a:rPr lang="fr-FR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(ou de son téléphone portable aujourd’hui).</a:t>
            </a:r>
          </a:p>
        </p:txBody>
      </p:sp>
      <p:pic>
        <p:nvPicPr>
          <p:cNvPr id="2050" name="Picture 2" descr="La sécurité en cinq minutes – Glissades, trébuchements et chutes – The  Guard | Le Gardien">
            <a:extLst>
              <a:ext uri="{FF2B5EF4-FFF2-40B4-BE49-F238E27FC236}">
                <a16:creationId xmlns:a16="http://schemas.microsoft.com/office/drawing/2014/main" id="{A4FFC1F5-5F37-4402-9F2E-8641507A6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37" y="1176995"/>
            <a:ext cx="5992843" cy="39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C979E9D-ED82-414A-AEAE-63D2E833AF7A}"/>
              </a:ext>
            </a:extLst>
          </p:cNvPr>
          <p:cNvSpPr txBox="1"/>
          <p:nvPr/>
        </p:nvSpPr>
        <p:spPr>
          <a:xfrm>
            <a:off x="3953092" y="287269"/>
            <a:ext cx="15512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P.A.D.</a:t>
            </a:r>
          </a:p>
        </p:txBody>
      </p:sp>
    </p:spTree>
    <p:extLst>
      <p:ext uri="{BB962C8B-B14F-4D97-AF65-F5344CB8AC3E}">
        <p14:creationId xmlns:p14="http://schemas.microsoft.com/office/powerpoint/2010/main" val="131270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9452" y="1020586"/>
            <a:ext cx="3330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/>
              <a:t>Repérer les dangers dans une situation de travail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E566D4-0D99-46CF-B180-AD99D9C871D7}"/>
              </a:ext>
            </a:extLst>
          </p:cNvPr>
          <p:cNvSpPr txBox="1"/>
          <p:nvPr/>
        </p:nvSpPr>
        <p:spPr>
          <a:xfrm>
            <a:off x="189452" y="1960684"/>
            <a:ext cx="44627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Dommage</a:t>
            </a:r>
          </a:p>
          <a:p>
            <a:endParaRPr lang="fr-FR" sz="40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4000" dirty="0">
                <a:latin typeface="Calibri" panose="020F0502020204030204" pitchFamily="34" charset="0"/>
              </a:rPr>
              <a:t>C’est la lésion </a:t>
            </a:r>
            <a:r>
              <a:rPr lang="fr-FR" sz="3600" i="1" dirty="0">
                <a:latin typeface="Calibri" panose="020F0502020204030204" pitchFamily="34" charset="0"/>
              </a:rPr>
              <a:t>(Accident du travail)</a:t>
            </a:r>
            <a:r>
              <a:rPr lang="fr-FR" sz="4000" dirty="0">
                <a:latin typeface="Calibri" panose="020F0502020204030204" pitchFamily="34" charset="0"/>
              </a:rPr>
              <a:t> ou l’atteinte à la santé </a:t>
            </a:r>
            <a:r>
              <a:rPr lang="fr-FR" sz="3600" i="1" dirty="0">
                <a:latin typeface="Calibri" panose="020F0502020204030204" pitchFamily="34" charset="0"/>
              </a:rPr>
              <a:t>(maladie professionnelle)</a:t>
            </a:r>
            <a:r>
              <a:rPr lang="fr-FR" sz="4000" dirty="0">
                <a:latin typeface="Calibri" panose="020F0502020204030204" pitchFamily="34" charset="0"/>
              </a:rPr>
              <a:t>.</a:t>
            </a:r>
            <a:endParaRPr lang="fr-FR" sz="40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D3CEFC-FDA1-46C0-93CD-42EA5E3F7DC9}"/>
              </a:ext>
            </a:extLst>
          </p:cNvPr>
          <p:cNvSpPr/>
          <p:nvPr/>
        </p:nvSpPr>
        <p:spPr>
          <a:xfrm>
            <a:off x="8060926" y="1540605"/>
            <a:ext cx="34383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Exemple : Fracture </a:t>
            </a:r>
            <a:r>
              <a:rPr lang="fr-FR" sz="2400" i="1" dirty="0">
                <a:latin typeface="Calibri" panose="020F0502020204030204" pitchFamily="34" charset="0"/>
              </a:rPr>
              <a:t>(Accident du travail)</a:t>
            </a:r>
            <a:endParaRPr lang="fr-FR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D74C5F4-AFED-49B9-AC07-7A9A9AF50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24" y="309728"/>
            <a:ext cx="2994701" cy="29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miante. Effets sur la santé - Risques - INRS">
            <a:extLst>
              <a:ext uri="{FF2B5EF4-FFF2-40B4-BE49-F238E27FC236}">
                <a16:creationId xmlns:a16="http://schemas.microsoft.com/office/drawing/2014/main" id="{EC2FF0B4-84C8-49C7-8B9F-BBFA3DF6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99" y="3429000"/>
            <a:ext cx="3065827" cy="22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FA0BBB-44F5-4CD8-963F-F364018F8E55}"/>
              </a:ext>
            </a:extLst>
          </p:cNvPr>
          <p:cNvSpPr/>
          <p:nvPr/>
        </p:nvSpPr>
        <p:spPr>
          <a:xfrm>
            <a:off x="8314926" y="3978568"/>
            <a:ext cx="34383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Exemple : Lésion pulmonaire (amiante) </a:t>
            </a:r>
          </a:p>
          <a:p>
            <a:r>
              <a:rPr lang="fr-FR" sz="2400" i="1" dirty="0">
                <a:latin typeface="Calibri" panose="020F0502020204030204" pitchFamily="34" charset="0"/>
              </a:rPr>
              <a:t>(maladie professionnelle)</a:t>
            </a:r>
            <a:endParaRPr lang="fr-FR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68F53D2-03E4-4DF6-AC0E-2092B61289D9}"/>
              </a:ext>
            </a:extLst>
          </p:cNvPr>
          <p:cNvSpPr txBox="1"/>
          <p:nvPr/>
        </p:nvSpPr>
        <p:spPr>
          <a:xfrm>
            <a:off x="3695639" y="203723"/>
            <a:ext cx="15512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P.A.D.</a:t>
            </a:r>
          </a:p>
        </p:txBody>
      </p:sp>
    </p:spTree>
    <p:extLst>
      <p:ext uri="{BB962C8B-B14F-4D97-AF65-F5344CB8AC3E}">
        <p14:creationId xmlns:p14="http://schemas.microsoft.com/office/powerpoint/2010/main" val="71151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452802" y="112108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En résumé: P.A.D.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1FF704-0570-442E-A706-33F86770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85" y="1435047"/>
            <a:ext cx="5196037" cy="4574520"/>
          </a:xfrm>
          <a:prstGeom prst="rect">
            <a:avLst/>
          </a:prstGeom>
        </p:spPr>
      </p:pic>
      <p:pic>
        <p:nvPicPr>
          <p:cNvPr id="8" name="Image 7" descr="Une image contenant extérieur, skiant, neige, homme&#10;&#10;Description générée automatiquement">
            <a:extLst>
              <a:ext uri="{FF2B5EF4-FFF2-40B4-BE49-F238E27FC236}">
                <a16:creationId xmlns:a16="http://schemas.microsoft.com/office/drawing/2014/main" id="{90B59CCA-489D-4BCE-97BD-885C5526D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1911927"/>
            <a:ext cx="5797454" cy="385794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9887A5-1053-4722-8EDC-29EA849282FB}"/>
              </a:ext>
            </a:extLst>
          </p:cNvPr>
          <p:cNvSpPr txBox="1"/>
          <p:nvPr/>
        </p:nvSpPr>
        <p:spPr>
          <a:xfrm>
            <a:off x="7483876" y="3228945"/>
            <a:ext cx="141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HAUTEUR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209805-5DE8-4D4C-B3DF-7FF7BDB83449}"/>
              </a:ext>
            </a:extLst>
          </p:cNvPr>
          <p:cNvSpPr txBox="1"/>
          <p:nvPr/>
        </p:nvSpPr>
        <p:spPr>
          <a:xfrm>
            <a:off x="9623394" y="3228945"/>
            <a:ext cx="156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Technicien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94EE2B-34B2-4FB1-B3E3-110FB59DCE85}"/>
              </a:ext>
            </a:extLst>
          </p:cNvPr>
          <p:cNvSpPr txBox="1"/>
          <p:nvPr/>
        </p:nvSpPr>
        <p:spPr>
          <a:xfrm>
            <a:off x="6695022" y="1911927"/>
            <a:ext cx="254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Travail sur échelle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6D76ED8-9389-4001-92BF-1E786C16C196}"/>
              </a:ext>
            </a:extLst>
          </p:cNvPr>
          <p:cNvSpPr txBox="1"/>
          <p:nvPr/>
        </p:nvSpPr>
        <p:spPr>
          <a:xfrm>
            <a:off x="9623394" y="1824854"/>
            <a:ext cx="2246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Perte d’équilibre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2CD704-9BAF-49B4-80C4-0A27B1B83564}"/>
              </a:ext>
            </a:extLst>
          </p:cNvPr>
          <p:cNvSpPr txBox="1"/>
          <p:nvPr/>
        </p:nvSpPr>
        <p:spPr>
          <a:xfrm>
            <a:off x="8291744" y="4715067"/>
            <a:ext cx="186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traumatismes</a:t>
            </a:r>
          </a:p>
        </p:txBody>
      </p:sp>
    </p:spTree>
    <p:extLst>
      <p:ext uri="{BB962C8B-B14F-4D97-AF65-F5344CB8AC3E}">
        <p14:creationId xmlns:p14="http://schemas.microsoft.com/office/powerpoint/2010/main" val="54293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452802" y="112108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En résumé: P.A.D.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1FF704-0570-442E-A706-33F86770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85" y="1435047"/>
            <a:ext cx="5196037" cy="45745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9887A5-1053-4722-8EDC-29EA849282FB}"/>
              </a:ext>
            </a:extLst>
          </p:cNvPr>
          <p:cNvSpPr txBox="1"/>
          <p:nvPr/>
        </p:nvSpPr>
        <p:spPr>
          <a:xfrm>
            <a:off x="7483876" y="3228945"/>
            <a:ext cx="141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Flammes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209805-5DE8-4D4C-B3DF-7FF7BDB83449}"/>
              </a:ext>
            </a:extLst>
          </p:cNvPr>
          <p:cNvSpPr txBox="1"/>
          <p:nvPr/>
        </p:nvSpPr>
        <p:spPr>
          <a:xfrm>
            <a:off x="9623394" y="3228945"/>
            <a:ext cx="156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Cuisinier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94EE2B-34B2-4FB1-B3E3-110FB59DCE85}"/>
              </a:ext>
            </a:extLst>
          </p:cNvPr>
          <p:cNvSpPr txBox="1"/>
          <p:nvPr/>
        </p:nvSpPr>
        <p:spPr>
          <a:xfrm>
            <a:off x="7191542" y="1942878"/>
            <a:ext cx="192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Flambage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6D76ED8-9389-4001-92BF-1E786C16C196}"/>
              </a:ext>
            </a:extLst>
          </p:cNvPr>
          <p:cNvSpPr txBox="1"/>
          <p:nvPr/>
        </p:nvSpPr>
        <p:spPr>
          <a:xfrm>
            <a:off x="9623394" y="1824854"/>
            <a:ext cx="2246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La poêle tombe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2CD704-9BAF-49B4-80C4-0A27B1B83564}"/>
              </a:ext>
            </a:extLst>
          </p:cNvPr>
          <p:cNvSpPr txBox="1"/>
          <p:nvPr/>
        </p:nvSpPr>
        <p:spPr>
          <a:xfrm>
            <a:off x="8291744" y="4715067"/>
            <a:ext cx="186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Brulures</a:t>
            </a:r>
          </a:p>
        </p:txBody>
      </p:sp>
      <p:pic>
        <p:nvPicPr>
          <p:cNvPr id="15" name="Picture 2" descr="Jouer Avec Le Feu Dans La Cuisine. Quel Alcool Choisir ?">
            <a:extLst>
              <a:ext uri="{FF2B5EF4-FFF2-40B4-BE49-F238E27FC236}">
                <a16:creationId xmlns:a16="http://schemas.microsoft.com/office/drawing/2014/main" id="{85281257-143B-4D5F-8274-15A97E6F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3" y="2005379"/>
            <a:ext cx="6518157" cy="32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452802" y="112108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En résumé: P.A.D.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1FF704-0570-442E-A706-33F86770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85" y="1435047"/>
            <a:ext cx="5196037" cy="45745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9887A5-1053-4722-8EDC-29EA849282FB}"/>
              </a:ext>
            </a:extLst>
          </p:cNvPr>
          <p:cNvSpPr txBox="1"/>
          <p:nvPr/>
        </p:nvSpPr>
        <p:spPr>
          <a:xfrm>
            <a:off x="7377344" y="2762130"/>
            <a:ext cx="141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Masse de la poêle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209805-5DE8-4D4C-B3DF-7FF7BDB83449}"/>
              </a:ext>
            </a:extLst>
          </p:cNvPr>
          <p:cNvSpPr txBox="1"/>
          <p:nvPr/>
        </p:nvSpPr>
        <p:spPr>
          <a:xfrm>
            <a:off x="9623394" y="3228945"/>
            <a:ext cx="156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Cuisinier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94EE2B-34B2-4FB1-B3E3-110FB59DCE85}"/>
              </a:ext>
            </a:extLst>
          </p:cNvPr>
          <p:cNvSpPr txBox="1"/>
          <p:nvPr/>
        </p:nvSpPr>
        <p:spPr>
          <a:xfrm>
            <a:off x="6854191" y="1941289"/>
            <a:ext cx="2246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Port de charge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6D76ED8-9389-4001-92BF-1E786C16C196}"/>
              </a:ext>
            </a:extLst>
          </p:cNvPr>
          <p:cNvSpPr txBox="1"/>
          <p:nvPr/>
        </p:nvSpPr>
        <p:spPr>
          <a:xfrm>
            <a:off x="9569104" y="1488268"/>
            <a:ext cx="2467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 cuisinier réalise très souvent ce geste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2CD704-9BAF-49B4-80C4-0A27B1B83564}"/>
              </a:ext>
            </a:extLst>
          </p:cNvPr>
          <p:cNvSpPr txBox="1"/>
          <p:nvPr/>
        </p:nvSpPr>
        <p:spPr>
          <a:xfrm>
            <a:off x="8349621" y="4311479"/>
            <a:ext cx="2467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TMS au coude/poignet</a:t>
            </a:r>
          </a:p>
        </p:txBody>
      </p:sp>
      <p:pic>
        <p:nvPicPr>
          <p:cNvPr id="15" name="Picture 2" descr="Jouer Avec Le Feu Dans La Cuisine. Quel Alcool Choisir ?">
            <a:extLst>
              <a:ext uri="{FF2B5EF4-FFF2-40B4-BE49-F238E27FC236}">
                <a16:creationId xmlns:a16="http://schemas.microsoft.com/office/drawing/2014/main" id="{85281257-143B-4D5F-8274-15A97E6F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5" y="669533"/>
            <a:ext cx="5361435" cy="26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E7ACB0B-4A8E-41F5-B903-A1EBEDD759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821" t="44105" b="21462"/>
          <a:stretch/>
        </p:blipFill>
        <p:spPr>
          <a:xfrm>
            <a:off x="143534" y="3629055"/>
            <a:ext cx="6311636" cy="26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1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452802" y="112108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En résumé: P.A.D.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1FF704-0570-442E-A706-33F86770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85" y="1435047"/>
            <a:ext cx="5196037" cy="45745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9887A5-1053-4722-8EDC-29EA849282FB}"/>
              </a:ext>
            </a:extLst>
          </p:cNvPr>
          <p:cNvSpPr txBox="1"/>
          <p:nvPr/>
        </p:nvSpPr>
        <p:spPr>
          <a:xfrm>
            <a:off x="7262503" y="3228945"/>
            <a:ext cx="166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Sol humide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209805-5DE8-4D4C-B3DF-7FF7BDB83449}"/>
              </a:ext>
            </a:extLst>
          </p:cNvPr>
          <p:cNvSpPr txBox="1"/>
          <p:nvPr/>
        </p:nvSpPr>
        <p:spPr>
          <a:xfrm>
            <a:off x="9623394" y="3228945"/>
            <a:ext cx="156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Employé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94EE2B-34B2-4FB1-B3E3-110FB59DCE85}"/>
              </a:ext>
            </a:extLst>
          </p:cNvPr>
          <p:cNvSpPr txBox="1"/>
          <p:nvPr/>
        </p:nvSpPr>
        <p:spPr>
          <a:xfrm>
            <a:off x="6678406" y="1531619"/>
            <a:ext cx="2546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L’employé marche sur le sol humide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6D76ED8-9389-4001-92BF-1E786C16C196}"/>
              </a:ext>
            </a:extLst>
          </p:cNvPr>
          <p:cNvSpPr txBox="1"/>
          <p:nvPr/>
        </p:nvSpPr>
        <p:spPr>
          <a:xfrm>
            <a:off x="9623394" y="1824854"/>
            <a:ext cx="2246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Glissade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2CD704-9BAF-49B4-80C4-0A27B1B83564}"/>
              </a:ext>
            </a:extLst>
          </p:cNvPr>
          <p:cNvSpPr txBox="1"/>
          <p:nvPr/>
        </p:nvSpPr>
        <p:spPr>
          <a:xfrm>
            <a:off x="8291744" y="4715067"/>
            <a:ext cx="186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traumatismes</a:t>
            </a:r>
          </a:p>
        </p:txBody>
      </p:sp>
      <p:pic>
        <p:nvPicPr>
          <p:cNvPr id="15" name="Picture 2" descr="La sécurité en cinq minutes – Glissades, trébuchements et chutes – The  Guard | Le Gardien">
            <a:extLst>
              <a:ext uri="{FF2B5EF4-FFF2-40B4-BE49-F238E27FC236}">
                <a16:creationId xmlns:a16="http://schemas.microsoft.com/office/drawing/2014/main" id="{655944D1-057E-40C4-824C-A0EDCD4D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2" y="1638812"/>
            <a:ext cx="5992843" cy="39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9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452802" y="112108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En résumé: P.A.D.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B576E8-4B43-4E1D-99EC-435F0019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6350"/>
            <a:ext cx="12192000" cy="51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82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71593">
            <a:off x="548105" y="540813"/>
            <a:ext cx="14716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4006850" y="0"/>
            <a:ext cx="6337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200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9217" y="1185678"/>
            <a:ext cx="8208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fr-FR" sz="3600" dirty="0">
                <a:solidFill>
                  <a:srgbClr val="FFFF00"/>
                </a:solidFill>
              </a:rPr>
              <a:t> </a:t>
            </a:r>
            <a:r>
              <a:rPr lang="fr-FR" sz="3600" b="1" dirty="0">
                <a:solidFill>
                  <a:srgbClr val="FFFF00"/>
                </a:solidFill>
              </a:rPr>
              <a:t>Contribuer</a:t>
            </a:r>
            <a:r>
              <a:rPr lang="fr-FR" sz="3600" dirty="0">
                <a:solidFill>
                  <a:srgbClr val="FFFF00"/>
                </a:solidFill>
              </a:rPr>
              <a:t> à la mise en œuvre d’actions de prévention.</a:t>
            </a:r>
          </a:p>
        </p:txBody>
      </p:sp>
      <p:sp>
        <p:nvSpPr>
          <p:cNvPr id="17415" name="ZoneTexte 9"/>
          <p:cNvSpPr txBox="1">
            <a:spLocks noChangeArrowheads="1"/>
          </p:cNvSpPr>
          <p:nvPr/>
        </p:nvSpPr>
        <p:spPr bwMode="auto">
          <a:xfrm>
            <a:off x="1038903" y="2637253"/>
            <a:ext cx="10883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9600" dirty="0"/>
              <a:t>Le P.A.P.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0A73A3-95AD-43A7-904C-976E7DADF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7286">
            <a:off x="7666984" y="3682684"/>
            <a:ext cx="1371638" cy="21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5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15728" y="155359"/>
            <a:ext cx="5264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/>
              <a:t>Repérer les dangers dans une situation de travail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462038" y="1728472"/>
            <a:ext cx="53528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/>
              <a:t>Outil 2:</a:t>
            </a:r>
          </a:p>
          <a:p>
            <a:endParaRPr lang="fr-FR" sz="4400" dirty="0"/>
          </a:p>
          <a:p>
            <a:r>
              <a:rPr lang="fr-FR" sz="4400" dirty="0"/>
              <a:t>Le P</a:t>
            </a:r>
            <a:r>
              <a:rPr lang="fr-FR" sz="4400" b="0" i="0" u="none" strike="noStrike" baseline="0" dirty="0">
                <a:latin typeface="Calibri" panose="020F0502020204030204" pitchFamily="34" charset="0"/>
              </a:rPr>
              <a:t>lan d’Actions Prévention </a:t>
            </a:r>
          </a:p>
          <a:p>
            <a:endParaRPr lang="fr-FR" sz="4400" dirty="0">
              <a:latin typeface="Calibri" panose="020F0502020204030204" pitchFamily="34" charset="0"/>
            </a:endParaRPr>
          </a:p>
          <a:p>
            <a:pPr algn="ctr"/>
            <a:r>
              <a:rPr lang="fr-FR" sz="44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379" y="1272714"/>
            <a:ext cx="3512873" cy="54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72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3818871" y="841979"/>
            <a:ext cx="6326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SIGNIFICATION DES 11 PICTOGRAMMES ET ELEMENTS DE CONTENU </a:t>
            </a:r>
            <a:r>
              <a:rPr lang="fr-FR" sz="2400" b="0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682795-4360-414D-B435-50DA3F975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501" y="2302889"/>
            <a:ext cx="9929720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3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70EEA6-C03B-47EB-B118-3FCDA97C7CD1}"/>
              </a:ext>
            </a:extLst>
          </p:cNvPr>
          <p:cNvSpPr txBox="1"/>
          <p:nvPr/>
        </p:nvSpPr>
        <p:spPr>
          <a:xfrm>
            <a:off x="2716567" y="1518082"/>
            <a:ext cx="83183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ookman Old Style" panose="02050604050505020204" pitchFamily="18" charset="0"/>
              </a:rPr>
              <a:t>SOMMAIRE:</a:t>
            </a:r>
            <a:endParaRPr lang="fr-FR" sz="4000" i="1" dirty="0">
              <a:latin typeface="Bookman Old Style" panose="02050604050505020204" pitchFamily="18" charset="0"/>
            </a:endParaRPr>
          </a:p>
          <a:p>
            <a:endParaRPr lang="fr-FR" sz="32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Être acteurs de la prévention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Le SST au service de la prévention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Rôle du SST avant, pendant, après l’accident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32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3200" dirty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3500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3818871" y="841979"/>
            <a:ext cx="6326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SIGNIFICATION DES 11 PICTOGRAMMES ET ELEMENTS DE CONTENU </a:t>
            </a:r>
            <a:r>
              <a:rPr lang="fr-FR" sz="2400" b="0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27049B-44F2-4661-99BE-7A1BF5EFC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328" y="2777944"/>
            <a:ext cx="9845893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3818871" y="841979"/>
            <a:ext cx="6326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SIGNIFICATION DES 11 PICTOGRAMMES ET ELEMENTS DE CONTENU </a:t>
            </a:r>
            <a:r>
              <a:rPr lang="fr-FR" sz="2400" b="0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DD9CBB-77A7-456C-ABED-C74F68C81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328" y="2797192"/>
            <a:ext cx="9845893" cy="20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6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3818871" y="841979"/>
            <a:ext cx="6326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SIGNIFICATION DES 11 PICTOGRAMMES ET ELEMENTS DE CONTENU </a:t>
            </a:r>
            <a:r>
              <a:rPr lang="fr-FR" sz="2400" b="0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91663E-2518-4857-966D-FD06F5AA4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72" y="2258791"/>
            <a:ext cx="9571549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3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3818871" y="841979"/>
            <a:ext cx="6326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SIGNIFICATION DES 11 PICTOGRAMMES ET ELEMENTS DE CONTENU </a:t>
            </a:r>
            <a:r>
              <a:rPr lang="fr-FR" sz="2400" b="0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8599D7-6FEB-4573-9A1F-8C9F280C8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44" y="2707040"/>
            <a:ext cx="9655377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51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3818871" y="841979"/>
            <a:ext cx="6326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SIGNIFICATION DES 11 PICTOGRAMMES ET ELEMENTS DE CONTENU </a:t>
            </a:r>
            <a:r>
              <a:rPr lang="fr-FR" sz="2400" b="0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0E1A9A-8BB0-41EC-8130-819A6C5B3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672" y="1992208"/>
            <a:ext cx="9792549" cy="44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03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3818871" y="841979"/>
            <a:ext cx="6326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SIGNIFICATION DES 11 PICTOGRAMMES ET ELEMENTS DE CONTENU </a:t>
            </a:r>
            <a:r>
              <a:rPr lang="fr-FR" sz="2400" b="0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152642-0AA0-4D8B-932A-EB82BE848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638" y="1805269"/>
            <a:ext cx="9731583" cy="47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43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3818871" y="841979"/>
            <a:ext cx="6326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UTILISATION DE L’OUTIL</a:t>
            </a:r>
          </a:p>
          <a:p>
            <a:endParaRPr lang="fr-FR" sz="2400" b="1" i="0" u="none" strike="noStrike" baseline="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L’ordre d’analyse</a:t>
            </a:r>
            <a:r>
              <a:rPr lang="fr-FR" sz="2400" b="0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5CE558-7685-47B7-AA7C-EA2976587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659" y="2095913"/>
            <a:ext cx="7918125" cy="45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1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3818871" y="841979"/>
            <a:ext cx="68787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UTILISATION DE L’OUTIL</a:t>
            </a:r>
          </a:p>
          <a:p>
            <a:endParaRPr lang="fr-FR" sz="2400" b="1" i="0" u="none" strike="noStrike" baseline="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2800" b="1" i="0" u="none" strike="noStrike" baseline="0" dirty="0">
                <a:solidFill>
                  <a:srgbClr val="FFC000"/>
                </a:solidFill>
              </a:rPr>
              <a:t>9 principes généraux de prévention 	</a:t>
            </a:r>
            <a:r>
              <a:rPr lang="fr-FR" sz="2400" b="0" i="0" u="none" strike="noStrike" baseline="0" dirty="0">
                <a:solidFill>
                  <a:srgbClr val="FFC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24E268-DE65-456B-A69A-53F2407C2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06" y="2258791"/>
            <a:ext cx="10660215" cy="438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7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773830" y="1895665"/>
            <a:ext cx="3514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Position des pictogrammes</a:t>
            </a:r>
            <a:endParaRPr lang="fr-FR" sz="2400" b="0" i="0" u="none" strike="noStrike" baseline="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902B32-552D-4FC1-91AF-F22CAAF4F2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73"/>
          <a:stretch/>
        </p:blipFill>
        <p:spPr>
          <a:xfrm>
            <a:off x="6631158" y="203599"/>
            <a:ext cx="3632764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96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773830" y="1895665"/>
            <a:ext cx="3514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Position des pictogrammes</a:t>
            </a:r>
            <a:endParaRPr lang="fr-FR" sz="2400" b="0" i="0" u="none" strike="noStrike" baseline="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36266E-E1AC-4AF7-882F-AC0E13DF26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05"/>
          <a:stretch/>
        </p:blipFill>
        <p:spPr>
          <a:xfrm>
            <a:off x="6055328" y="142043"/>
            <a:ext cx="4208948" cy="65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5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71593">
            <a:off x="1433813" y="3792151"/>
            <a:ext cx="24955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47729" y="188640"/>
            <a:ext cx="624792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pictogramme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063750" y="1124745"/>
            <a:ext cx="7200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/>
              <a:t>Etre acteur de la prévention des risques professionnels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485503" y="2410162"/>
            <a:ext cx="678797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sz="2800" b="1" dirty="0"/>
              <a:t>Contribuer</a:t>
            </a:r>
            <a:r>
              <a:rPr lang="fr-FR" sz="2800" dirty="0"/>
              <a:t> à la mise en œuvre d’actions de prévention.</a:t>
            </a:r>
          </a:p>
          <a:p>
            <a:pPr>
              <a:buFontTx/>
              <a:buChar char="-"/>
            </a:pPr>
            <a:r>
              <a:rPr lang="fr-FR" sz="2800" dirty="0"/>
              <a:t> </a:t>
            </a:r>
            <a:r>
              <a:rPr lang="fr-FR" sz="2800" b="1" dirty="0"/>
              <a:t>Informer</a:t>
            </a:r>
            <a:r>
              <a:rPr lang="fr-FR" sz="2800" dirty="0"/>
              <a:t> les personnes en charge de la prévention dans l’entreprise des situation dangereuses repérées.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78EEEC-FF55-4043-9182-B7486D4F64D0}"/>
              </a:ext>
            </a:extLst>
          </p:cNvPr>
          <p:cNvSpPr/>
          <p:nvPr/>
        </p:nvSpPr>
        <p:spPr>
          <a:xfrm>
            <a:off x="3846479" y="4710410"/>
            <a:ext cx="24641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</a:rPr>
              <a:t>Secouriste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0DA1E0-4D7A-42D2-874F-A7CFB6E3BB77}"/>
              </a:ext>
            </a:extLst>
          </p:cNvPr>
          <p:cNvSpPr/>
          <p:nvPr/>
        </p:nvSpPr>
        <p:spPr>
          <a:xfrm>
            <a:off x="0" y="2624656"/>
            <a:ext cx="31381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Membre du personnel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AC7DDD-948A-4EB6-A39F-96EF7170868A}"/>
              </a:ext>
            </a:extLst>
          </p:cNvPr>
          <p:cNvSpPr/>
          <p:nvPr/>
        </p:nvSpPr>
        <p:spPr>
          <a:xfrm>
            <a:off x="1760041" y="5679343"/>
            <a:ext cx="46547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 de victime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773830" y="1895665"/>
            <a:ext cx="3514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Position des pictogrammes</a:t>
            </a:r>
            <a:endParaRPr lang="fr-FR" sz="2400" b="0" i="0" u="none" strike="noStrike" baseline="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D862C9-5C8A-4002-B95A-F89A0EAB6A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614"/>
          <a:stretch/>
        </p:blipFill>
        <p:spPr>
          <a:xfrm>
            <a:off x="6198351" y="123697"/>
            <a:ext cx="4109961" cy="66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44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08" y="920667"/>
            <a:ext cx="31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/>
              <a:t>Repérer les dangers dans une situation de travail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823525" y="203599"/>
            <a:ext cx="4109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baseline="0" dirty="0">
                <a:latin typeface="Calibri" panose="020F0502020204030204" pitchFamily="34" charset="0"/>
              </a:rPr>
              <a:t>P.A.P.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B06C5-367E-4EDE-AE1C-F04F5387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1341">
            <a:off x="11064614" y="693878"/>
            <a:ext cx="870597" cy="1345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D2ED2F-26B1-490D-88FF-8EA7417FD758}"/>
              </a:ext>
            </a:extLst>
          </p:cNvPr>
          <p:cNvSpPr txBox="1"/>
          <p:nvPr/>
        </p:nvSpPr>
        <p:spPr>
          <a:xfrm>
            <a:off x="773830" y="1895665"/>
            <a:ext cx="3514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Position des pictogrammes</a:t>
            </a:r>
            <a:endParaRPr lang="fr-FR" sz="2400" b="0" i="0" u="none" strike="noStrike" baseline="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7AE7E7-E328-4C93-99B9-8D37FB739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5406093" y="111060"/>
            <a:ext cx="4946203" cy="66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11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281561" y="1312384"/>
            <a:ext cx="82326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fr-FR" sz="3600" dirty="0">
                <a:solidFill>
                  <a:srgbClr val="FFFF00"/>
                </a:solidFill>
              </a:rPr>
              <a:t> </a:t>
            </a:r>
            <a:r>
              <a:rPr lang="fr-FR" sz="3600" b="1" dirty="0">
                <a:solidFill>
                  <a:srgbClr val="FFFF00"/>
                </a:solidFill>
              </a:rPr>
              <a:t>Informer</a:t>
            </a:r>
            <a:r>
              <a:rPr lang="fr-FR" sz="3600" dirty="0">
                <a:solidFill>
                  <a:srgbClr val="FFFF00"/>
                </a:solidFill>
              </a:rPr>
              <a:t> les personnes en charge de la prévention dans l’entreprise des situation dangereuses repérées.</a:t>
            </a:r>
          </a:p>
        </p:txBody>
      </p:sp>
      <p:sp>
        <p:nvSpPr>
          <p:cNvPr id="18439" name="ZoneTexte 9"/>
          <p:cNvSpPr txBox="1">
            <a:spLocks noChangeArrowheads="1"/>
          </p:cNvSpPr>
          <p:nvPr/>
        </p:nvSpPr>
        <p:spPr bwMode="auto">
          <a:xfrm>
            <a:off x="692457" y="3506558"/>
            <a:ext cx="1085739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/>
              <a:t>Face à une situation de travail, le sauveteur secouriste du travail est capable de :</a:t>
            </a:r>
          </a:p>
          <a:p>
            <a:endParaRPr lang="fr-FR" sz="2800" b="1" dirty="0"/>
          </a:p>
          <a:p>
            <a:pPr lvl="1">
              <a:buFont typeface="Arial" charset="0"/>
              <a:buChar char="•"/>
            </a:pPr>
            <a:r>
              <a:rPr lang="fr-FR" sz="2800" dirty="0"/>
              <a:t> D’informer son responsable hiérarchique et/ou la (les) personne(s) chargée(s) de prévention dans l’entreprise, de la / des situation(s) dangereuse(s) repérée(s).</a:t>
            </a:r>
          </a:p>
        </p:txBody>
      </p:sp>
      <p:pic>
        <p:nvPicPr>
          <p:cNvPr id="9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71593">
            <a:off x="477083" y="463549"/>
            <a:ext cx="14716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6">
            <a:extLst>
              <a:ext uri="{FF2B5EF4-FFF2-40B4-BE49-F238E27FC236}">
                <a16:creationId xmlns:a16="http://schemas.microsoft.com/office/drawing/2014/main" id="{732F48DF-7561-494F-8BC1-6348E4FCD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19061"/>
            <a:ext cx="6337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200" b="1" i="1" dirty="0" err="1"/>
              <a:t>Etre</a:t>
            </a:r>
            <a:r>
              <a:rPr lang="fr-FR" sz="3200" b="1" i="1" dirty="0"/>
              <a:t> acteur de la prévention des risques professionnels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r" defTabSz="914400">
              <a:spcBef>
                <a:spcPct val="0"/>
              </a:spcBef>
              <a:defRPr/>
            </a:pPr>
            <a:r>
              <a:rPr lang="fr-FR" sz="4400" b="1">
                <a:latin typeface="Arial Black" pitchFamily="34" charset="0"/>
                <a:ea typeface="+mj-ea"/>
                <a:cs typeface="+mj-cs"/>
              </a:rPr>
              <a:t>Le SST au service </a:t>
            </a:r>
            <a:br>
              <a:rPr lang="fr-FR" sz="4400" b="1">
                <a:latin typeface="Arial Black" pitchFamily="34" charset="0"/>
                <a:ea typeface="+mj-ea"/>
                <a:cs typeface="+mj-cs"/>
              </a:rPr>
            </a:br>
            <a:r>
              <a:rPr lang="fr-FR" sz="4400" b="1">
                <a:latin typeface="Arial Black" pitchFamily="34" charset="0"/>
                <a:ea typeface="+mj-ea"/>
                <a:cs typeface="+mj-cs"/>
              </a:rPr>
              <a:t>de la prévention</a:t>
            </a:r>
            <a:endParaRPr lang="fr-FR" sz="4400" b="1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279576" y="1600200"/>
            <a:ext cx="7931224" cy="470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 defTabSz="914400">
              <a:spcBef>
                <a:spcPct val="20000"/>
              </a:spcBef>
              <a:defRPr/>
            </a:pPr>
            <a:r>
              <a:rPr lang="fr-FR" sz="2800" b="1" dirty="0">
                <a:latin typeface="Arial" pitchFamily="34" charset="0"/>
                <a:cs typeface="Arial" pitchFamily="34" charset="0"/>
              </a:rPr>
              <a:t>	Le SST</a:t>
            </a:r>
            <a:r>
              <a:rPr lang="fr-FR" sz="3500" b="1" dirty="0">
                <a:latin typeface="Arial" pitchFamily="34" charset="0"/>
                <a:cs typeface="Arial" pitchFamily="34" charset="0"/>
              </a:rPr>
              <a:t> peut aider à la rédaction</a:t>
            </a:r>
          </a:p>
          <a:p>
            <a:pPr marL="342900" indent="-342900" algn="just" defTabSz="914400">
              <a:spcBef>
                <a:spcPct val="20000"/>
              </a:spcBef>
              <a:defRPr/>
            </a:pPr>
            <a:r>
              <a:rPr lang="fr-FR" sz="3500" b="1" dirty="0">
                <a:latin typeface="Arial" pitchFamily="34" charset="0"/>
                <a:cs typeface="Arial" pitchFamily="34" charset="0"/>
              </a:rPr>
              <a:t>   du document unique et faire</a:t>
            </a:r>
          </a:p>
          <a:p>
            <a:pPr marL="342900" indent="-342900" algn="just" defTabSz="914400">
              <a:spcBef>
                <a:spcPct val="20000"/>
              </a:spcBef>
              <a:defRPr/>
            </a:pPr>
            <a:r>
              <a:rPr lang="fr-FR" sz="3500" b="1" dirty="0">
                <a:latin typeface="Arial" pitchFamily="34" charset="0"/>
                <a:cs typeface="Arial" pitchFamily="34" charset="0"/>
              </a:rPr>
              <a:t>   remonter les informations </a:t>
            </a:r>
          </a:p>
          <a:p>
            <a:pPr marL="342900" indent="-342900" algn="just" defTabSz="914400">
              <a:spcBef>
                <a:spcPct val="20000"/>
              </a:spcBef>
              <a:defRPr/>
            </a:pPr>
            <a:r>
              <a:rPr lang="fr-FR" sz="3500" b="1" dirty="0">
                <a:latin typeface="Arial" pitchFamily="34" charset="0"/>
                <a:cs typeface="Arial" pitchFamily="34" charset="0"/>
              </a:rPr>
              <a:t>   nécessaires à  son actualisation.</a:t>
            </a:r>
          </a:p>
          <a:p>
            <a:pPr marL="342900" indent="-342900" algn="just" defTabSz="914400">
              <a:spcBef>
                <a:spcPct val="20000"/>
              </a:spcBef>
              <a:defRPr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defTabSz="914400">
              <a:spcBef>
                <a:spcPct val="20000"/>
              </a:spcBef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indent="-342900" algn="just" defTabSz="914400">
              <a:spcBef>
                <a:spcPct val="20000"/>
              </a:spcBef>
              <a:defRPr/>
            </a:pP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ww.petite-entreprise.net/donnees/cms/originales/prevention-risques-professionn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4273" y="4293096"/>
            <a:ext cx="1484783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thumb/7/7c/A14.svg/220px-A14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4625" y="4251667"/>
            <a:ext cx="2095500" cy="1847851"/>
          </a:xfrm>
          <a:prstGeom prst="rect">
            <a:avLst/>
          </a:prstGeom>
          <a:noFill/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DD32F81-9822-4AA2-8438-982C6AA03AD9}"/>
              </a:ext>
            </a:extLst>
          </p:cNvPr>
          <p:cNvSpPr txBox="1">
            <a:spLocks/>
          </p:cNvSpPr>
          <p:nvPr/>
        </p:nvSpPr>
        <p:spPr>
          <a:xfrm>
            <a:off x="411370" y="274637"/>
            <a:ext cx="5423338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Le rôle du S.S.T.</a:t>
            </a:r>
            <a:b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fr-FR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8B8241-A965-4B16-85F4-8749EE22502A}"/>
              </a:ext>
            </a:extLst>
          </p:cNvPr>
          <p:cNvSpPr txBox="1"/>
          <p:nvPr/>
        </p:nvSpPr>
        <p:spPr>
          <a:xfrm>
            <a:off x="2873828" y="201424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fr-FR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Avant l’accident</a:t>
            </a:r>
          </a:p>
          <a:p>
            <a:pPr marL="571500" indent="-571500">
              <a:buFontTx/>
              <a:buChar char="-"/>
            </a:pPr>
            <a:r>
              <a:rPr lang="fr-FR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Pendant l’accident</a:t>
            </a:r>
          </a:p>
          <a:p>
            <a:pPr marL="571500" indent="-571500">
              <a:buFontTx/>
              <a:buChar char="-"/>
            </a:pPr>
            <a:r>
              <a:rPr lang="fr-FR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Après l’accident.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257575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85FDAE-7E54-4D5C-A6B2-F6440D251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3060">
            <a:off x="3753769" y="1984281"/>
            <a:ext cx="4684460" cy="26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73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Le rôle du S.S.T.</a:t>
            </a:r>
            <a:b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avant l’accident</a:t>
            </a:r>
            <a:endParaRPr lang="fr-FR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411369" y="1037528"/>
            <a:ext cx="9536671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3600" b="1" dirty="0">
              <a:solidFill>
                <a:srgbClr val="FFC000"/>
              </a:solidFill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Le SST travaille dans l’entreprise, il doit connaitre les risques propres à son entreprise. Ainsi,  il peut donc intervenir en amont sur: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- les dangers,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- les moyens matériels,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- les moyens humains.</a:t>
            </a:r>
          </a:p>
        </p:txBody>
      </p:sp>
      <p:pic>
        <p:nvPicPr>
          <p:cNvPr id="5" name="Picture 2" descr="https://upload.wikimedia.org/wikipedia/commons/thumb/7/7c/A14.svg/220px-A14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4625" y="4251667"/>
            <a:ext cx="2095500" cy="1847851"/>
          </a:xfrm>
          <a:prstGeom prst="rect">
            <a:avLst/>
          </a:prstGeom>
          <a:noFill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4927096-2FFA-4CBC-A342-668530914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3060">
            <a:off x="562266" y="382703"/>
            <a:ext cx="1994338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703789" y="218282"/>
            <a:ext cx="5423338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Le rôle du S.S.T.</a:t>
            </a:r>
            <a:b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avant l’accident</a:t>
            </a:r>
            <a:endParaRPr lang="fr-FR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411370" y="1037528"/>
            <a:ext cx="6099790" cy="4525963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20000"/>
              </a:spcBef>
              <a:defRPr/>
            </a:pPr>
            <a:endParaRPr lang="fr-FR" sz="3600" b="1" dirty="0">
              <a:solidFill>
                <a:srgbClr val="FFC000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FFC000"/>
                </a:solidFill>
              </a:rPr>
              <a:t>Pour cela, il doit être en relation avec les agents de sécurité, les gardiens, …, L’infirmerie…</a:t>
            </a:r>
          </a:p>
          <a:p>
            <a:pPr defTabSz="914400">
              <a:spcBef>
                <a:spcPct val="20000"/>
              </a:spcBef>
              <a:defRPr/>
            </a:pPr>
            <a:endParaRPr lang="fr-FR" sz="3600" b="1" dirty="0">
              <a:solidFill>
                <a:srgbClr val="FFC000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FFC000"/>
                </a:solidFill>
              </a:rPr>
              <a:t>Mais il doit aussi être connu et reconnu.</a:t>
            </a:r>
          </a:p>
        </p:txBody>
      </p:sp>
      <p:pic>
        <p:nvPicPr>
          <p:cNvPr id="5" name="Picture 2" descr="https://upload.wikimedia.org/wikipedia/commons/thumb/7/7c/A14.svg/220px-A14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4625" y="4251667"/>
            <a:ext cx="2095500" cy="1847851"/>
          </a:xfrm>
          <a:prstGeom prst="rect">
            <a:avLst/>
          </a:prstGeom>
          <a:noFill/>
        </p:spPr>
      </p:pic>
      <p:pic>
        <p:nvPicPr>
          <p:cNvPr id="6" name="Image 5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8940B0F8-43D7-43D3-A64D-059D0B4A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029" y="3300509"/>
            <a:ext cx="5345956" cy="3557491"/>
          </a:xfrm>
          <a:prstGeom prst="rect">
            <a:avLst/>
          </a:prstGeom>
        </p:spPr>
      </p:pic>
      <p:pic>
        <p:nvPicPr>
          <p:cNvPr id="2050" name="Picture 2" descr="Autocollant SST pour casque de chantier">
            <a:extLst>
              <a:ext uri="{FF2B5EF4-FFF2-40B4-BE49-F238E27FC236}">
                <a16:creationId xmlns:a16="http://schemas.microsoft.com/office/drawing/2014/main" id="{391A0943-D38B-4969-BB5F-CAEEDA6C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13" y="22225"/>
            <a:ext cx="5355987" cy="31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EC954B9-5382-4788-9C9B-361758FA1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33060">
            <a:off x="60410" y="206095"/>
            <a:ext cx="199433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7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Le rôle du S.S.T.</a:t>
            </a:r>
            <a:b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avant l’accident</a:t>
            </a:r>
            <a:endParaRPr lang="fr-FR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411369" y="1037528"/>
            <a:ext cx="9536671" cy="4525963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20000"/>
              </a:spcBef>
              <a:defRPr/>
            </a:pPr>
            <a:endParaRPr lang="fr-FR" sz="3600" b="1" dirty="0">
              <a:solidFill>
                <a:srgbClr val="FFC000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endParaRPr lang="fr-FR" sz="3600" b="1" dirty="0">
              <a:solidFill>
                <a:srgbClr val="FFC000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FFC000"/>
                </a:solidFill>
              </a:rPr>
              <a:t>Il doit connaitre l’emplacement du matériel de secours.</a:t>
            </a:r>
          </a:p>
        </p:txBody>
      </p:sp>
      <p:pic>
        <p:nvPicPr>
          <p:cNvPr id="5" name="Picture 2" descr="https://upload.wikimedia.org/wikipedia/commons/thumb/7/7c/A14.svg/220px-A14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5131" y="1294509"/>
            <a:ext cx="2095500" cy="1847851"/>
          </a:xfrm>
          <a:prstGeom prst="rect">
            <a:avLst/>
          </a:prstGeom>
          <a:noFill/>
        </p:spPr>
      </p:pic>
      <p:pic>
        <p:nvPicPr>
          <p:cNvPr id="6" name="Image 5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F4F1A7BB-9134-4941-8E15-76E87EF2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81" y="3956393"/>
            <a:ext cx="2143125" cy="2143125"/>
          </a:xfrm>
          <a:prstGeom prst="rect">
            <a:avLst/>
          </a:prstGeom>
        </p:spPr>
      </p:pic>
      <p:pic>
        <p:nvPicPr>
          <p:cNvPr id="1026" name="Picture 2" descr="Trousse de Secours P55 - STAR aid, location de défibrillateurs à La Réunion">
            <a:extLst>
              <a:ext uri="{FF2B5EF4-FFF2-40B4-BE49-F238E27FC236}">
                <a16:creationId xmlns:a16="http://schemas.microsoft.com/office/drawing/2014/main" id="{771A8B38-4BD2-4759-BD5D-57FA5811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18" y="3993971"/>
            <a:ext cx="2268407" cy="21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itiers AIVIA/PYRESCOM pour un usage intérieur ou extérieur">
            <a:extLst>
              <a:ext uri="{FF2B5EF4-FFF2-40B4-BE49-F238E27FC236}">
                <a16:creationId xmlns:a16="http://schemas.microsoft.com/office/drawing/2014/main" id="{1B634FA0-3014-4433-8CFD-985EAE7E7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75" y="4029772"/>
            <a:ext cx="2069746" cy="20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uches de sécurité et rince-yeux | Gelis">
            <a:extLst>
              <a:ext uri="{FF2B5EF4-FFF2-40B4-BE49-F238E27FC236}">
                <a16:creationId xmlns:a16="http://schemas.microsoft.com/office/drawing/2014/main" id="{792E20DC-3769-4F96-8BFC-A72F813DB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31" y="4029771"/>
            <a:ext cx="3449575" cy="20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38AEDF-C86D-4712-AE32-33CAC4EED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33060">
            <a:off x="562266" y="382703"/>
            <a:ext cx="199433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80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759567" y="288019"/>
            <a:ext cx="5806966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Le rôle du S.S.T.</a:t>
            </a:r>
            <a:b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avant l’accident</a:t>
            </a:r>
            <a:endParaRPr lang="fr-FR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561875" y="1417638"/>
            <a:ext cx="6320507" cy="4525963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20000"/>
              </a:spcBef>
              <a:defRPr/>
            </a:pPr>
            <a:endParaRPr lang="fr-FR" sz="3600" b="1" dirty="0">
              <a:solidFill>
                <a:srgbClr val="FFC000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endParaRPr lang="fr-FR" sz="3600" b="1" dirty="0">
              <a:solidFill>
                <a:srgbClr val="FFC000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FFC000"/>
                </a:solidFill>
              </a:rPr>
              <a:t>Il doit connaitre l’emplacement du registre d’hygiène et de sécurité </a:t>
            </a:r>
            <a:r>
              <a:rPr lang="fr-FR" sz="3600" b="1" i="1" dirty="0">
                <a:solidFill>
                  <a:srgbClr val="FFC000"/>
                </a:solidFill>
              </a:rPr>
              <a:t>(pour les entreprises).</a:t>
            </a:r>
          </a:p>
        </p:txBody>
      </p:sp>
      <p:pic>
        <p:nvPicPr>
          <p:cNvPr id="5" name="Picture 2" descr="https://upload.wikimedia.org/wikipedia/commons/thumb/7/7c/A14.svg/220px-A14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4625" y="4251667"/>
            <a:ext cx="2095500" cy="1847851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D1B152-AAAE-486B-93A0-21810496E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32" y="1488"/>
            <a:ext cx="4845268" cy="68565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5B5FF6-3196-416A-8DFF-FB32A5CC6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3060">
            <a:off x="119450" y="254333"/>
            <a:ext cx="199433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71593">
            <a:off x="548105" y="540813"/>
            <a:ext cx="14716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4006850" y="0"/>
            <a:ext cx="6337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200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9217" y="1185678"/>
            <a:ext cx="8208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fr-FR" sz="3600" dirty="0">
                <a:solidFill>
                  <a:srgbClr val="FFFF00"/>
                </a:solidFill>
              </a:rPr>
              <a:t> </a:t>
            </a:r>
            <a:r>
              <a:rPr lang="fr-FR" sz="3600" b="1" dirty="0">
                <a:solidFill>
                  <a:srgbClr val="FFFF00"/>
                </a:solidFill>
              </a:rPr>
              <a:t>Contribuer</a:t>
            </a:r>
            <a:r>
              <a:rPr lang="fr-FR" sz="3600" dirty="0">
                <a:solidFill>
                  <a:srgbClr val="FFFF00"/>
                </a:solidFill>
              </a:rPr>
              <a:t> à la mise en œuvre d’actions de prévention.</a:t>
            </a:r>
          </a:p>
        </p:txBody>
      </p:sp>
      <p:sp>
        <p:nvSpPr>
          <p:cNvPr id="17415" name="ZoneTexte 9"/>
          <p:cNvSpPr txBox="1">
            <a:spLocks noChangeArrowheads="1"/>
          </p:cNvSpPr>
          <p:nvPr/>
        </p:nvSpPr>
        <p:spPr bwMode="auto">
          <a:xfrm>
            <a:off x="1038903" y="2637253"/>
            <a:ext cx="107097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/>
              <a:t>Face à une situation de travail, le sauveteur secouriste du travail est capable de:</a:t>
            </a:r>
          </a:p>
          <a:p>
            <a:endParaRPr lang="fr-FR" sz="1200" b="1" dirty="0"/>
          </a:p>
          <a:p>
            <a:pPr lvl="1">
              <a:buFont typeface="Arial" charset="0"/>
              <a:buChar char="•"/>
            </a:pPr>
            <a:r>
              <a:rPr lang="fr-FR" sz="2800" dirty="0"/>
              <a:t> Repérer les dangers dans une situation de travail.</a:t>
            </a:r>
          </a:p>
          <a:p>
            <a:pPr lvl="1"/>
            <a:endParaRPr lang="fr-FR" sz="1200" dirty="0"/>
          </a:p>
          <a:p>
            <a:pPr lvl="1">
              <a:buFont typeface="Arial" charset="0"/>
              <a:buChar char="•"/>
            </a:pPr>
            <a:r>
              <a:rPr lang="fr-FR" sz="2800" dirty="0"/>
              <a:t> Supprimer ou faire supprimer des dangers dans une situation de travail dangereuse, </a:t>
            </a:r>
            <a:r>
              <a:rPr lang="fr-FR" sz="2400" i="1" dirty="0"/>
              <a:t>dans la limite de son champ de compétence, de son autonomie et dans le respect de l’organisation de l’entreprise et des procédures spécifiques fixées en matière de prévention</a:t>
            </a:r>
            <a:r>
              <a:rPr lang="fr-FR" sz="2800" dirty="0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776248" y="266247"/>
            <a:ext cx="5806966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Le rôle du S.S.T.</a:t>
            </a:r>
            <a:b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avant l’accident</a:t>
            </a:r>
            <a:endParaRPr lang="fr-FR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561875" y="1417638"/>
            <a:ext cx="6320507" cy="4525963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20000"/>
              </a:spcBef>
              <a:defRPr/>
            </a:pPr>
            <a:endParaRPr lang="fr-FR" sz="3600" b="1" dirty="0">
              <a:solidFill>
                <a:srgbClr val="FFC000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FFC000"/>
                </a:solidFill>
              </a:rPr>
              <a:t>Il doit connaitre l’emplacement du registre de santé et de sécurité au travail: RSST 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fr-FR" sz="3600" b="1" i="1" dirty="0">
                <a:solidFill>
                  <a:srgbClr val="FFC000"/>
                </a:solidFill>
              </a:rPr>
              <a:t>(Pour les services administratifs et les établissement scolaire).</a:t>
            </a:r>
          </a:p>
        </p:txBody>
      </p:sp>
      <p:pic>
        <p:nvPicPr>
          <p:cNvPr id="5" name="Picture 2" descr="https://upload.wikimedia.org/wikipedia/commons/thumb/7/7c/A14.svg/220px-A14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4625" y="4251667"/>
            <a:ext cx="2095500" cy="1847851"/>
          </a:xfrm>
          <a:prstGeom prst="rect">
            <a:avLst/>
          </a:prstGeom>
          <a:noFill/>
        </p:spPr>
      </p:pic>
      <p:pic>
        <p:nvPicPr>
          <p:cNvPr id="6" name="Picture 2" descr="http://www.maprevention.com/boutique/images_produits/rsst1-z.jpg">
            <a:extLst>
              <a:ext uri="{FF2B5EF4-FFF2-40B4-BE49-F238E27FC236}">
                <a16:creationId xmlns:a16="http://schemas.microsoft.com/office/drawing/2014/main" id="{78F3CD3D-4D0B-4AA2-B769-BF71A24BB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0405" y="0"/>
            <a:ext cx="4855029" cy="6858000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7AECFF-42FF-4C3F-A3A6-A2824467C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3060">
            <a:off x="119450" y="254333"/>
            <a:ext cx="199433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18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447064" y="1651667"/>
            <a:ext cx="5713522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Le rôle du S.S.T.</a:t>
            </a:r>
            <a:b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avant l’accident</a:t>
            </a:r>
            <a:endParaRPr lang="fr-FR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454912" y="1766871"/>
            <a:ext cx="4282651" cy="5091129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20000"/>
              </a:spcBef>
              <a:defRPr/>
            </a:pPr>
            <a:endParaRPr lang="fr-FR" sz="3600" b="1" dirty="0">
              <a:solidFill>
                <a:srgbClr val="FFC000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endParaRPr lang="fr-FR" sz="3600" b="1" dirty="0">
              <a:solidFill>
                <a:srgbClr val="FFC000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FFC000"/>
                </a:solidFill>
              </a:rPr>
              <a:t>Il doit faire remonter ces observations à l’encadrement et aux instances de la prévention.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6F38D31-5C1B-4B3E-9655-B26C25CE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199" y="0"/>
            <a:ext cx="7328801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FF039D-2296-4D68-B187-2813ACB67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3060">
            <a:off x="119450" y="254333"/>
            <a:ext cx="199433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25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77D5F4-CBF2-4E3B-A9E3-6D2A79DA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9973">
            <a:off x="3822984" y="2508365"/>
            <a:ext cx="4546032" cy="18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20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D14C1-051E-4C35-B388-2F01EAA8AEB0}"/>
              </a:ext>
            </a:extLst>
          </p:cNvPr>
          <p:cNvSpPr txBox="1">
            <a:spLocks/>
          </p:cNvSpPr>
          <p:nvPr/>
        </p:nvSpPr>
        <p:spPr>
          <a:xfrm>
            <a:off x="0" y="176666"/>
            <a:ext cx="10287751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Le rôle du S.S.T. Pendant l’accident</a:t>
            </a:r>
            <a:endParaRPr lang="fr-FR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49A43306-D385-461C-9C1D-1AF56C37C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70774"/>
              </p:ext>
            </p:extLst>
          </p:nvPr>
        </p:nvGraphicFramePr>
        <p:xfrm>
          <a:off x="1055914" y="909396"/>
          <a:ext cx="11136086" cy="5948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1269">
                  <a:extLst>
                    <a:ext uri="{9D8B030D-6E8A-4147-A177-3AD203B41FA5}">
                      <a16:colId xmlns:a16="http://schemas.microsoft.com/office/drawing/2014/main" val="3977872775"/>
                    </a:ext>
                  </a:extLst>
                </a:gridCol>
                <a:gridCol w="7374817">
                  <a:extLst>
                    <a:ext uri="{9D8B030D-6E8A-4147-A177-3AD203B41FA5}">
                      <a16:colId xmlns:a16="http://schemas.microsoft.com/office/drawing/2014/main" val="1793295981"/>
                    </a:ext>
                  </a:extLst>
                </a:gridCol>
              </a:tblGrid>
              <a:tr h="1098531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PROTEGER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Pour éviter le sur-accident, mais sans se mettre en danger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46876"/>
                  </a:ext>
                </a:extLst>
              </a:tr>
              <a:tr h="1098531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EXAMINER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Pour transmettre un message efficace et gagner du temps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254538"/>
                  </a:ext>
                </a:extLst>
              </a:tr>
              <a:tr h="1098531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SECOURIR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Moins de trois minutes pour agir! </a:t>
                      </a:r>
                      <a:br>
                        <a:rPr lang="fr-FR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</a:br>
                      <a:r>
                        <a:rPr lang="fr-FR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En utilisant les gestes de premiers secours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184836"/>
                  </a:ext>
                </a:extLst>
              </a:tr>
              <a:tr h="1098531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Alerter, faire alerter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Prendre contact avec un professionnel de santé rapidement.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48284"/>
                  </a:ext>
                </a:extLst>
              </a:tr>
              <a:tr h="1098531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SURVEILLER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Jusqu’à l’arrivée d’un professionnel de santé.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81964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F695EE71-1582-4BDE-9EBE-BDF4B8A8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38033">
            <a:off x="-80067" y="1261017"/>
            <a:ext cx="1946445" cy="7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63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64D9FE-64A3-4772-AE68-56C8871F8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31106">
            <a:off x="4388063" y="2508365"/>
            <a:ext cx="3415873" cy="18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64288" y="335991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Le rôle du S.S.T.</a:t>
            </a:r>
            <a:b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fr-FR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après l’accident</a:t>
            </a:r>
            <a:endParaRPr lang="fr-FR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411370" y="1037528"/>
            <a:ext cx="7012688" cy="4525963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20000"/>
              </a:spcBef>
              <a:defRPr/>
            </a:pPr>
            <a:endParaRPr lang="fr-FR" sz="3600" b="1" dirty="0">
              <a:solidFill>
                <a:srgbClr val="FFC000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FFC000"/>
                </a:solidFill>
              </a:rPr>
              <a:t>Il doit participer à l’analyse de l’accident.</a:t>
            </a:r>
          </a:p>
          <a:p>
            <a:pPr defTabSz="914400">
              <a:spcBef>
                <a:spcPct val="20000"/>
              </a:spcBef>
              <a:defRPr/>
            </a:pPr>
            <a:endParaRPr lang="fr-FR" sz="3600" b="1" dirty="0">
              <a:solidFill>
                <a:srgbClr val="FFC000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FFC000"/>
                </a:solidFill>
              </a:rPr>
              <a:t>Il doit participer à la mise en place de mesures de prévention pour éviter un autre accident.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8E9750-D6C8-4C5B-B657-344C6C06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31106">
            <a:off x="428710" y="400954"/>
            <a:ext cx="1651784" cy="89036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D1E6B70-A73B-42E1-AE55-024B5373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23" y="424777"/>
            <a:ext cx="3569154" cy="28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1BBB7C7-A949-4910-844D-FE2F7E9D1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864" y="3449191"/>
            <a:ext cx="3569154" cy="30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93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263" y="1447800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PREVENTION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FIN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  <p:pic>
        <p:nvPicPr>
          <p:cNvPr id="6" name="Image 5" descr="ACTEUR_PREVENTION.png">
            <a:extLst>
              <a:ext uri="{FF2B5EF4-FFF2-40B4-BE49-F238E27FC236}">
                <a16:creationId xmlns:a16="http://schemas.microsoft.com/office/drawing/2014/main" id="{B5DABE07-CE6A-440F-BBDB-F8F10A44CDD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29464">
            <a:off x="1588360" y="4810112"/>
            <a:ext cx="1520966" cy="151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4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71593">
            <a:off x="548105" y="540813"/>
            <a:ext cx="14716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4006850" y="0"/>
            <a:ext cx="6337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200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9217" y="1185678"/>
            <a:ext cx="8208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fr-FR" sz="3600" dirty="0">
                <a:solidFill>
                  <a:srgbClr val="FFFF00"/>
                </a:solidFill>
              </a:rPr>
              <a:t> </a:t>
            </a:r>
            <a:r>
              <a:rPr lang="fr-FR" sz="3600" b="1" dirty="0">
                <a:solidFill>
                  <a:srgbClr val="FFFF00"/>
                </a:solidFill>
              </a:rPr>
              <a:t>Contribuer</a:t>
            </a:r>
            <a:r>
              <a:rPr lang="fr-FR" sz="3600" dirty="0">
                <a:solidFill>
                  <a:srgbClr val="FFFF00"/>
                </a:solidFill>
              </a:rPr>
              <a:t> à la mise en œuvre d’actions de prévention.</a:t>
            </a:r>
          </a:p>
        </p:txBody>
      </p:sp>
      <p:sp>
        <p:nvSpPr>
          <p:cNvPr id="17415" name="ZoneTexte 9"/>
          <p:cNvSpPr txBox="1">
            <a:spLocks noChangeArrowheads="1"/>
          </p:cNvSpPr>
          <p:nvPr/>
        </p:nvSpPr>
        <p:spPr bwMode="auto">
          <a:xfrm>
            <a:off x="1038903" y="2637253"/>
            <a:ext cx="10883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9600" dirty="0"/>
              <a:t>Le P.A.D.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D72B75-3367-4C71-98D5-541038E20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128" y="3879542"/>
            <a:ext cx="2127687" cy="18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6851" y="143548"/>
            <a:ext cx="5264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/>
              <a:t>Repérer les dangers dans une situation de travail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22E17-E05F-4D97-9D4A-1E9F09FA30CC}"/>
              </a:ext>
            </a:extLst>
          </p:cNvPr>
          <p:cNvSpPr txBox="1"/>
          <p:nvPr/>
        </p:nvSpPr>
        <p:spPr>
          <a:xfrm>
            <a:off x="213064" y="1728472"/>
            <a:ext cx="5164624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/>
              <a:t>Outil 1:</a:t>
            </a:r>
          </a:p>
          <a:p>
            <a:endParaRPr lang="fr-FR" sz="1050" dirty="0"/>
          </a:p>
          <a:p>
            <a:r>
              <a:rPr lang="fr-FR" sz="3600" dirty="0"/>
              <a:t>Le</a:t>
            </a:r>
          </a:p>
          <a:p>
            <a:r>
              <a:rPr lang="fr-FR" sz="3600" dirty="0"/>
              <a:t>Mécanisme/Processus d'Apparition du Dommage</a:t>
            </a:r>
          </a:p>
          <a:p>
            <a:endParaRPr lang="fr-FR" sz="3600" dirty="0"/>
          </a:p>
          <a:p>
            <a:pPr algn="ctr"/>
            <a:r>
              <a:rPr lang="fr-FR" sz="3600" dirty="0"/>
              <a:t>P.A.D.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1FF704-0570-442E-A706-33F86770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673" y="1393793"/>
            <a:ext cx="5717533" cy="50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8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9452" y="1020586"/>
            <a:ext cx="3330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/>
              <a:t>Repérer les dangers dans une situation de travail</a:t>
            </a:r>
            <a:endParaRPr lang="fr-FR" sz="2000" dirty="0">
              <a:solidFill>
                <a:srgbClr val="FFFF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ECF4F2-DE21-4AC2-A98D-69482876E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321" y="0"/>
            <a:ext cx="6498238" cy="685632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6E566D4-0D99-46CF-B180-AD99D9C871D7}"/>
              </a:ext>
            </a:extLst>
          </p:cNvPr>
          <p:cNvSpPr txBox="1"/>
          <p:nvPr/>
        </p:nvSpPr>
        <p:spPr>
          <a:xfrm>
            <a:off x="488272" y="2031654"/>
            <a:ext cx="48294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Danger</a:t>
            </a:r>
          </a:p>
          <a:p>
            <a:endParaRPr lang="fr-FR" sz="2800" dirty="0"/>
          </a:p>
          <a:p>
            <a:r>
              <a:rPr lang="fr-FR" sz="2800" dirty="0"/>
              <a:t>Pour repérer les dangers d’une situation de travail, on peut utiliser la liste des risques, </a:t>
            </a:r>
            <a:r>
              <a:rPr lang="fr-FR" sz="2400" i="1" dirty="0"/>
              <a:t>répertoriés par l’INRS</a:t>
            </a:r>
            <a:r>
              <a:rPr lang="fr-FR" sz="2800" dirty="0"/>
              <a:t>, qui peuvent engendrer des accidents du travail mais aussi des maladies professionnelles.</a:t>
            </a:r>
            <a:endParaRPr lang="fr-FR" sz="2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15C804-F10A-4BD0-AFAE-9C1D489EDEE9}"/>
              </a:ext>
            </a:extLst>
          </p:cNvPr>
          <p:cNvSpPr txBox="1"/>
          <p:nvPr/>
        </p:nvSpPr>
        <p:spPr>
          <a:xfrm>
            <a:off x="3953092" y="287269"/>
            <a:ext cx="15512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P.A.D.</a:t>
            </a:r>
          </a:p>
        </p:txBody>
      </p:sp>
    </p:spTree>
    <p:extLst>
      <p:ext uri="{BB962C8B-B14F-4D97-AF65-F5344CB8AC3E}">
        <p14:creationId xmlns:p14="http://schemas.microsoft.com/office/powerpoint/2010/main" val="186598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9452" y="1020586"/>
            <a:ext cx="3330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/>
              <a:t>Repérer les dangers dans une situation de travail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E566D4-0D99-46CF-B180-AD99D9C871D7}"/>
              </a:ext>
            </a:extLst>
          </p:cNvPr>
          <p:cNvSpPr txBox="1"/>
          <p:nvPr/>
        </p:nvSpPr>
        <p:spPr>
          <a:xfrm>
            <a:off x="488272" y="2031654"/>
            <a:ext cx="39267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Opérateur</a:t>
            </a:r>
          </a:p>
          <a:p>
            <a:endParaRPr lang="fr-FR" sz="40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4000" dirty="0">
                <a:latin typeface="Calibri" panose="020F0502020204030204" pitchFamily="34" charset="0"/>
              </a:rPr>
              <a:t>C’est la personne qui est exposé au danger</a:t>
            </a:r>
            <a:endParaRPr lang="fr-FR" sz="40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6" name="Image 5" descr="Une image contenant extérieur, skiant, neige, homme&#10;&#10;Description générée automatiquement">
            <a:extLst>
              <a:ext uri="{FF2B5EF4-FFF2-40B4-BE49-F238E27FC236}">
                <a16:creationId xmlns:a16="http://schemas.microsoft.com/office/drawing/2014/main" id="{0EDCA5CC-82BA-4B5A-BE0D-1BF727CC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099" y="1538403"/>
            <a:ext cx="5682122" cy="3781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4441B6-54EE-483B-8388-6B1213EFBADC}"/>
              </a:ext>
            </a:extLst>
          </p:cNvPr>
          <p:cNvSpPr/>
          <p:nvPr/>
        </p:nvSpPr>
        <p:spPr>
          <a:xfrm>
            <a:off x="5257137" y="5416099"/>
            <a:ext cx="62790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Exemple : technicien exposé à un travail en hauteur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FB62D92-123F-43E0-87DB-20B902A1D182}"/>
              </a:ext>
            </a:extLst>
          </p:cNvPr>
          <p:cNvSpPr txBox="1"/>
          <p:nvPr/>
        </p:nvSpPr>
        <p:spPr>
          <a:xfrm>
            <a:off x="3953092" y="287269"/>
            <a:ext cx="15512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P.A.D.</a:t>
            </a:r>
          </a:p>
        </p:txBody>
      </p:sp>
    </p:spTree>
    <p:extLst>
      <p:ext uri="{BB962C8B-B14F-4D97-AF65-F5344CB8AC3E}">
        <p14:creationId xmlns:p14="http://schemas.microsoft.com/office/powerpoint/2010/main" val="82817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9741" y="430568"/>
            <a:ext cx="615480" cy="6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6442" y="142043"/>
            <a:ext cx="3330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9452" y="1020586"/>
            <a:ext cx="3330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/>
              <a:t>Repérer les dangers dans une situation de travail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E566D4-0D99-46CF-B180-AD99D9C871D7}"/>
              </a:ext>
            </a:extLst>
          </p:cNvPr>
          <p:cNvSpPr txBox="1"/>
          <p:nvPr/>
        </p:nvSpPr>
        <p:spPr>
          <a:xfrm>
            <a:off x="488272" y="1882066"/>
            <a:ext cx="5057068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/>
              <a:t>Situation dangereuse</a:t>
            </a:r>
          </a:p>
          <a:p>
            <a:endParaRPr lang="fr-FR" sz="11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3600" dirty="0">
                <a:latin typeface="Calibri" panose="020F0502020204030204" pitchFamily="34" charset="0"/>
              </a:rPr>
              <a:t>C’est toute situation dans laquelle une personne est soumise à un ou plusieurs dangers</a:t>
            </a:r>
            <a:endParaRPr lang="fr-FR" sz="36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Jouer Avec Le Feu Dans La Cuisine. Quel Alcool Choisir ?">
            <a:extLst>
              <a:ext uri="{FF2B5EF4-FFF2-40B4-BE49-F238E27FC236}">
                <a16:creationId xmlns:a16="http://schemas.microsoft.com/office/drawing/2014/main" id="{044D8D8B-DE20-458C-98BC-65CFB02D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40" y="1537559"/>
            <a:ext cx="6252838" cy="31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D3CEFC-FDA1-46C0-93CD-42EA5E3F7DC9}"/>
              </a:ext>
            </a:extLst>
          </p:cNvPr>
          <p:cNvSpPr/>
          <p:nvPr/>
        </p:nvSpPr>
        <p:spPr>
          <a:xfrm>
            <a:off x="692727" y="5157481"/>
            <a:ext cx="103262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Exemple : Cuisinier en présence de deux dangers</a:t>
            </a:r>
          </a:p>
          <a:p>
            <a:pPr marL="914400" lvl="1" indent="-457200">
              <a:buFontTx/>
              <a:buChar char="-"/>
            </a:pPr>
            <a:r>
              <a:rPr lang="fr-FR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Danger thermique</a:t>
            </a:r>
          </a:p>
          <a:p>
            <a:pPr marL="914400" lvl="1" indent="-457200">
              <a:buFontTx/>
              <a:buChar char="-"/>
            </a:pPr>
            <a:r>
              <a:rPr lang="fr-FR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Port de charges répétées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835156-D046-4F99-9E82-A3C575836990}"/>
              </a:ext>
            </a:extLst>
          </p:cNvPr>
          <p:cNvSpPr txBox="1"/>
          <p:nvPr/>
        </p:nvSpPr>
        <p:spPr>
          <a:xfrm>
            <a:off x="3953092" y="287269"/>
            <a:ext cx="15512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P.A.D.</a:t>
            </a:r>
          </a:p>
        </p:txBody>
      </p:sp>
    </p:spTree>
    <p:extLst>
      <p:ext uri="{BB962C8B-B14F-4D97-AF65-F5344CB8AC3E}">
        <p14:creationId xmlns:p14="http://schemas.microsoft.com/office/powerpoint/2010/main" val="1682998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8D1EE42-5E6D-44B4-84FE-873F0B1E5DB3}" vid="{E6E6FDFB-F125-401B-8933-BEE34E7B56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MODELE_SST</Template>
  <TotalTime>0</TotalTime>
  <Words>1466</Words>
  <Application>Microsoft Office PowerPoint</Application>
  <PresentationFormat>Grand écran</PresentationFormat>
  <Paragraphs>226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5" baseType="lpstr">
      <vt:lpstr>Arial</vt:lpstr>
      <vt:lpstr>Arial Black</vt:lpstr>
      <vt:lpstr>Bookman Old Style</vt:lpstr>
      <vt:lpstr>Calibri</vt:lpstr>
      <vt:lpstr>Century Gothic</vt:lpstr>
      <vt:lpstr>Eras Light ITC</vt:lpstr>
      <vt:lpstr>Wingdings</vt:lpstr>
      <vt:lpstr>Wingdings 3</vt:lpstr>
      <vt:lpstr>Ion</vt:lpstr>
      <vt:lpstr>PREVENTION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PREVENTION 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</dc:title>
  <dc:creator>L</dc:creator>
  <cp:lastModifiedBy>L L</cp:lastModifiedBy>
  <cp:revision>39</cp:revision>
  <dcterms:created xsi:type="dcterms:W3CDTF">2020-11-19T08:24:59Z</dcterms:created>
  <dcterms:modified xsi:type="dcterms:W3CDTF">2023-10-24T07:37:03Z</dcterms:modified>
</cp:coreProperties>
</file>