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heme/theme2.xml" ContentType="application/vnd.openxmlformats-officedocument.them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1.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notesSlides/notesSlide2.xml" ContentType="application/vnd.openxmlformats-officedocument.presentationml.notesSlide+xml"/>
  <Override PartName="/ppt/tags/tag18.xml" ContentType="application/vnd.openxmlformats-officedocument.presentationml.tags+xml"/>
  <Override PartName="/ppt/notesSlides/notesSlide3.xml" ContentType="application/vnd.openxmlformats-officedocument.presentationml.notesSlide+xml"/>
  <Override PartName="/ppt/tags/tag19.xml" ContentType="application/vnd.openxmlformats-officedocument.presentationml.tags+xml"/>
  <Override PartName="/ppt/notesSlides/notesSlide4.xml" ContentType="application/vnd.openxmlformats-officedocument.presentationml.notesSlide+xml"/>
  <Override PartName="/ppt/tags/tag20.xml" ContentType="application/vnd.openxmlformats-officedocument.presentationml.tags+xml"/>
  <Override PartName="/ppt/notesSlides/notesSlide5.xml" ContentType="application/vnd.openxmlformats-officedocument.presentationml.notesSlide+xml"/>
  <Override PartName="/ppt/tags/tag21.xml" ContentType="application/vnd.openxmlformats-officedocument.presentationml.tags+xml"/>
  <Override PartName="/ppt/notesSlides/notesSlide6.xml" ContentType="application/vnd.openxmlformats-officedocument.presentationml.notesSlide+xml"/>
  <Override PartName="/ppt/tags/tag22.xml" ContentType="application/vnd.openxmlformats-officedocument.presentationml.tags+xml"/>
  <Override PartName="/ppt/notesSlides/notesSlide7.xml" ContentType="application/vnd.openxmlformats-officedocument.presentationml.notesSlide+xml"/>
  <Override PartName="/ppt/tags/tag23.xml" ContentType="application/vnd.openxmlformats-officedocument.presentationml.tags+xml"/>
  <Override PartName="/ppt/notesSlides/notesSlide8.xml" ContentType="application/vnd.openxmlformats-officedocument.presentationml.notesSlide+xml"/>
  <Override PartName="/ppt/tags/tag24.xml" ContentType="application/vnd.openxmlformats-officedocument.presentationml.tags+xml"/>
  <Override PartName="/ppt/notesSlides/notesSlide9.xml" ContentType="application/vnd.openxmlformats-officedocument.presentationml.notesSlide+xml"/>
  <Override PartName="/ppt/tags/tag25.xml" ContentType="application/vnd.openxmlformats-officedocument.presentationml.tags+xml"/>
  <Override PartName="/ppt/notesSlides/notesSlide10.xml" ContentType="application/vnd.openxmlformats-officedocument.presentationml.notesSlide+xml"/>
  <Override PartName="/ppt/tags/tag26.xml" ContentType="application/vnd.openxmlformats-officedocument.presentationml.tags+xml"/>
  <Override PartName="/ppt/notesSlides/notesSlide11.xml" ContentType="application/vnd.openxmlformats-officedocument.presentationml.notesSlide+xml"/>
  <Override PartName="/ppt/tags/tag27.xml" ContentType="application/vnd.openxmlformats-officedocument.presentationml.tags+xml"/>
  <Override PartName="/ppt/notesSlides/notesSlide12.xml" ContentType="application/vnd.openxmlformats-officedocument.presentationml.notesSlide+xml"/>
  <Override PartName="/ppt/tags/tag28.xml" ContentType="application/vnd.openxmlformats-officedocument.presentationml.tags+xml"/>
  <Override PartName="/ppt/notesSlides/notesSlide13.xml" ContentType="application/vnd.openxmlformats-officedocument.presentationml.notesSlide+xml"/>
  <Override PartName="/ppt/tags/tag29.xml" ContentType="application/vnd.openxmlformats-officedocument.presentationml.tags+xml"/>
  <Override PartName="/ppt/notesSlides/notesSlide14.xml" ContentType="application/vnd.openxmlformats-officedocument.presentationml.notesSlide+xml"/>
  <Override PartName="/ppt/tags/tag30.xml" ContentType="application/vnd.openxmlformats-officedocument.presentationml.tags+xml"/>
  <Override PartName="/ppt/notesSlides/notesSlide15.xml" ContentType="application/vnd.openxmlformats-officedocument.presentationml.notesSlide+xml"/>
  <Override PartName="/ppt/tags/tag31.xml" ContentType="application/vnd.openxmlformats-officedocument.presentationml.tags+xml"/>
  <Override PartName="/ppt/notesSlides/notesSlide16.xml" ContentType="application/vnd.openxmlformats-officedocument.presentationml.notesSlide+xml"/>
  <Override PartName="/ppt/tags/tag32.xml" ContentType="application/vnd.openxmlformats-officedocument.presentationml.tags+xml"/>
  <Override PartName="/ppt/notesSlides/notesSlide17.xml" ContentType="application/vnd.openxmlformats-officedocument.presentationml.notesSlide+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64.xml" ContentType="application/vnd.openxmlformats-officedocument.presentationml.tags+xml"/>
  <Override PartName="/ppt/tags/tag65.xml" ContentType="application/vnd.openxmlformats-officedocument.presentationml.tags+xml"/>
  <Override PartName="/ppt/notesSlides/notesSlide18.xml" ContentType="application/vnd.openxmlformats-officedocument.presentationml.notesSlide+xml"/>
  <Override PartName="/ppt/tags/tag66.xml" ContentType="application/vnd.openxmlformats-officedocument.presentationml.tags+xml"/>
  <Override PartName="/ppt/notesSlides/notesSlide19.xml" ContentType="application/vnd.openxmlformats-officedocument.presentationml.notesSlide+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notesSlides/notesSlide20.xml" ContentType="application/vnd.openxmlformats-officedocument.presentationml.notesSlide+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notesSlides/notesSlide21.xml" ContentType="application/vnd.openxmlformats-officedocument.presentationml.notesSlide+xml"/>
  <Override PartName="/ppt/tags/tag99.xml" ContentType="application/vnd.openxmlformats-officedocument.presentationml.tags+xml"/>
  <Override PartName="/ppt/notesSlides/notesSlide22.xml" ContentType="application/vnd.openxmlformats-officedocument.presentationml.notesSlide+xml"/>
  <Override PartName="/ppt/tags/tag100.xml" ContentType="application/vnd.openxmlformats-officedocument.presentationml.tags+xml"/>
  <Override PartName="/ppt/notesSlides/notesSlide23.xml" ContentType="application/vnd.openxmlformats-officedocument.presentationml.notesSlide+xml"/>
  <Override PartName="/ppt/tags/tag101.xml" ContentType="application/vnd.openxmlformats-officedocument.presentationml.tags+xml"/>
  <Override PartName="/ppt/tags/tag102.xml" ContentType="application/vnd.openxmlformats-officedocument.presentationml.tags+xml"/>
  <Override PartName="/ppt/notesSlides/notesSlide24.xml" ContentType="application/vnd.openxmlformats-officedocument.presentationml.notesSlide+xml"/>
  <Override PartName="/ppt/tags/tag103.xml" ContentType="application/vnd.openxmlformats-officedocument.presentationml.tags+xml"/>
  <Override PartName="/ppt/tags/tag104.xml" ContentType="application/vnd.openxmlformats-officedocument.presentationml.tags+xml"/>
  <Override PartName="/ppt/notesSlides/notesSlide25.xml" ContentType="application/vnd.openxmlformats-officedocument.presentationml.notesSlide+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notesSlides/notesSlide26.xml" ContentType="application/vnd.openxmlformats-officedocument.presentationml.notesSlide+xml"/>
  <Override PartName="/ppt/charts/chart1.xml" ContentType="application/vnd.openxmlformats-officedocument.drawingml.chart+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tags/tag121.xml" ContentType="application/vnd.openxmlformats-officedocument.presentationml.tags+xml"/>
  <Override PartName="/ppt/tags/tag122.xml" ContentType="application/vnd.openxmlformats-officedocument.presentationml.tags+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tags/tag123.xml" ContentType="application/vnd.openxmlformats-officedocument.presentationml.tags+xml"/>
  <Override PartName="/ppt/tags/tag124.xml" ContentType="application/vnd.openxmlformats-officedocument.presentationml.tags+xml"/>
  <Override PartName="/ppt/notesSlides/notesSlide27.xml" ContentType="application/vnd.openxmlformats-officedocument.presentationml.notesSlide+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notesSlides/notesSlide28.xml" ContentType="application/vnd.openxmlformats-officedocument.presentationml.notesSlide+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notesSlides/notesSlide29.xml" ContentType="application/vnd.openxmlformats-officedocument.presentationml.notesSlide+xml"/>
  <Override PartName="/ppt/tags/tag144.xml" ContentType="application/vnd.openxmlformats-officedocument.presentationml.tags+xml"/>
  <Override PartName="/ppt/notesSlides/notesSlide30.xml" ContentType="application/vnd.openxmlformats-officedocument.presentationml.notesSlide+xml"/>
  <Override PartName="/ppt/tags/tag145.xml" ContentType="application/vnd.openxmlformats-officedocument.presentationml.tags+xml"/>
  <Override PartName="/ppt/notesSlides/notesSlide31.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notesSlides/notesSlide32.xml" ContentType="application/vnd.openxmlformats-officedocument.presentationml.notesSlide+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7"/>
  </p:notesMasterIdLst>
  <p:sldIdLst>
    <p:sldId id="256" r:id="rId2"/>
    <p:sldId id="362" r:id="rId3"/>
    <p:sldId id="325" r:id="rId4"/>
    <p:sldId id="302" r:id="rId5"/>
    <p:sldId id="304" r:id="rId6"/>
    <p:sldId id="305" r:id="rId7"/>
    <p:sldId id="307" r:id="rId8"/>
    <p:sldId id="308" r:id="rId9"/>
    <p:sldId id="309" r:id="rId10"/>
    <p:sldId id="310" r:id="rId11"/>
    <p:sldId id="311" r:id="rId12"/>
    <p:sldId id="312" r:id="rId13"/>
    <p:sldId id="313" r:id="rId14"/>
    <p:sldId id="314" r:id="rId15"/>
    <p:sldId id="315" r:id="rId16"/>
    <p:sldId id="316" r:id="rId17"/>
    <p:sldId id="317" r:id="rId18"/>
    <p:sldId id="320" r:id="rId19"/>
    <p:sldId id="321" r:id="rId20"/>
    <p:sldId id="322" r:id="rId21"/>
    <p:sldId id="323" r:id="rId22"/>
    <p:sldId id="324" r:id="rId23"/>
    <p:sldId id="326" r:id="rId24"/>
    <p:sldId id="421" r:id="rId25"/>
    <p:sldId id="258" r:id="rId26"/>
    <p:sldId id="259" r:id="rId27"/>
    <p:sldId id="260" r:id="rId28"/>
    <p:sldId id="422" r:id="rId29"/>
    <p:sldId id="423" r:id="rId30"/>
    <p:sldId id="278" r:id="rId31"/>
    <p:sldId id="455" r:id="rId32"/>
    <p:sldId id="456" r:id="rId33"/>
    <p:sldId id="424" r:id="rId34"/>
    <p:sldId id="425" r:id="rId35"/>
    <p:sldId id="426" r:id="rId36"/>
    <p:sldId id="427" r:id="rId37"/>
    <p:sldId id="428" r:id="rId38"/>
    <p:sldId id="429" r:id="rId39"/>
    <p:sldId id="265" r:id="rId40"/>
    <p:sldId id="430" r:id="rId41"/>
    <p:sldId id="431" r:id="rId42"/>
    <p:sldId id="432" r:id="rId43"/>
    <p:sldId id="433" r:id="rId44"/>
    <p:sldId id="434" r:id="rId45"/>
    <p:sldId id="435" r:id="rId46"/>
    <p:sldId id="279" r:id="rId47"/>
    <p:sldId id="280" r:id="rId48"/>
    <p:sldId id="436" r:id="rId49"/>
    <p:sldId id="437" r:id="rId50"/>
    <p:sldId id="438" r:id="rId51"/>
    <p:sldId id="439" r:id="rId52"/>
    <p:sldId id="441" r:id="rId53"/>
    <p:sldId id="442" r:id="rId54"/>
    <p:sldId id="443" r:id="rId55"/>
    <p:sldId id="445" r:id="rId56"/>
    <p:sldId id="287" r:id="rId57"/>
    <p:sldId id="446" r:id="rId58"/>
    <p:sldId id="448" r:id="rId59"/>
    <p:sldId id="361" r:id="rId60"/>
    <p:sldId id="363" r:id="rId61"/>
    <p:sldId id="416" r:id="rId62"/>
    <p:sldId id="364" r:id="rId63"/>
    <p:sldId id="372" r:id="rId64"/>
    <p:sldId id="373" r:id="rId65"/>
    <p:sldId id="385" r:id="rId66"/>
    <p:sldId id="386" r:id="rId67"/>
    <p:sldId id="387" r:id="rId68"/>
    <p:sldId id="390" r:id="rId69"/>
    <p:sldId id="391" r:id="rId70"/>
    <p:sldId id="394" r:id="rId71"/>
    <p:sldId id="398" r:id="rId72"/>
    <p:sldId id="400" r:id="rId73"/>
    <p:sldId id="414" r:id="rId74"/>
    <p:sldId id="402" r:id="rId75"/>
    <p:sldId id="415" r:id="rId76"/>
    <p:sldId id="404" r:id="rId77"/>
    <p:sldId id="406" r:id="rId78"/>
    <p:sldId id="410" r:id="rId79"/>
    <p:sldId id="411" r:id="rId80"/>
    <p:sldId id="412" r:id="rId81"/>
    <p:sldId id="413" r:id="rId82"/>
    <p:sldId id="299" r:id="rId83"/>
    <p:sldId id="257" r:id="rId84"/>
    <p:sldId id="262" r:id="rId85"/>
    <p:sldId id="263" r:id="rId86"/>
    <p:sldId id="274" r:id="rId87"/>
    <p:sldId id="266" r:id="rId88"/>
    <p:sldId id="267" r:id="rId89"/>
    <p:sldId id="268" r:id="rId90"/>
    <p:sldId id="275" r:id="rId91"/>
    <p:sldId id="269" r:id="rId92"/>
    <p:sldId id="270" r:id="rId93"/>
    <p:sldId id="271" r:id="rId94"/>
    <p:sldId id="273" r:id="rId95"/>
    <p:sldId id="276" r:id="rId96"/>
    <p:sldId id="281" r:id="rId97"/>
    <p:sldId id="282" r:id="rId98"/>
    <p:sldId id="283" r:id="rId99"/>
    <p:sldId id="284" r:id="rId100"/>
    <p:sldId id="285" r:id="rId101"/>
    <p:sldId id="286" r:id="rId102"/>
    <p:sldId id="288" r:id="rId103"/>
    <p:sldId id="289" r:id="rId104"/>
    <p:sldId id="290" r:id="rId105"/>
    <p:sldId id="291" r:id="rId106"/>
    <p:sldId id="292" r:id="rId107"/>
    <p:sldId id="293" r:id="rId108"/>
    <p:sldId id="294" r:id="rId109"/>
    <p:sldId id="295" r:id="rId110"/>
    <p:sldId id="297" r:id="rId111"/>
    <p:sldId id="298" r:id="rId112"/>
    <p:sldId id="264" r:id="rId113"/>
    <p:sldId id="418" r:id="rId114"/>
    <p:sldId id="420" r:id="rId115"/>
    <p:sldId id="449" r:id="rId116"/>
    <p:sldId id="450" r:id="rId117"/>
    <p:sldId id="451" r:id="rId118"/>
    <p:sldId id="452" r:id="rId119"/>
    <p:sldId id="453" r:id="rId120"/>
    <p:sldId id="454" r:id="rId121"/>
    <p:sldId id="457" r:id="rId122"/>
    <p:sldId id="458" r:id="rId123"/>
    <p:sldId id="459" r:id="rId124"/>
    <p:sldId id="460" r:id="rId125"/>
    <p:sldId id="461" r:id="rId126"/>
    <p:sldId id="345" r:id="rId127"/>
    <p:sldId id="346" r:id="rId128"/>
    <p:sldId id="462" r:id="rId129"/>
    <p:sldId id="388" r:id="rId130"/>
    <p:sldId id="464" r:id="rId131"/>
    <p:sldId id="392" r:id="rId132"/>
    <p:sldId id="465" r:id="rId133"/>
    <p:sldId id="393" r:id="rId134"/>
    <p:sldId id="466" r:id="rId135"/>
    <p:sldId id="395" r:id="rId136"/>
    <p:sldId id="467" r:id="rId137"/>
    <p:sldId id="396" r:id="rId138"/>
    <p:sldId id="468" r:id="rId139"/>
    <p:sldId id="399" r:id="rId140"/>
    <p:sldId id="470" r:id="rId141"/>
    <p:sldId id="471" r:id="rId142"/>
    <p:sldId id="272" r:id="rId143"/>
    <p:sldId id="472" r:id="rId144"/>
    <p:sldId id="473" r:id="rId145"/>
    <p:sldId id="277" r:id="rId146"/>
  </p:sldIdLst>
  <p:sldSz cx="9144000" cy="6858000" type="screen4x3"/>
  <p:notesSz cx="6858000" cy="9144000"/>
  <p:custDataLst>
    <p:tags r:id="rId148"/>
  </p:custData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5" d="100"/>
          <a:sy n="105" d="100"/>
        </p:scale>
        <p:origin x="1716" y="11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presProps" Target="pres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viewProps" Target="viewProps.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tags" Target="tags/tag1.xml"/><Relationship Id="rId15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oleObject" Target="file:///M:\__BTS%20MS%20New%20Topics__\Sources\S9%20-%20Strat&#233;gie%20et%20organisation%20de%20la%20maintenance\05%20-%20Indicateurs%20en%20maintenance\Applications\2%20-%20Analyse%20NT\Correction\Etiqueteuse.xls"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depthPercent val="100"/>
      <c:rAngAx val="1"/>
    </c:view3D>
    <c:floor>
      <c:thickness val="0"/>
    </c:floor>
    <c:sideWall>
      <c:thickness val="0"/>
    </c:sideWall>
    <c:backWall>
      <c:thickness val="0"/>
    </c:backWall>
    <c:plotArea>
      <c:layout/>
      <c:bar3DChart>
        <c:barDir val="col"/>
        <c:grouping val="clustered"/>
        <c:varyColors val="0"/>
        <c:ser>
          <c:idx val="0"/>
          <c:order val="0"/>
          <c:tx>
            <c:v>Non disponibilité</c:v>
          </c:tx>
          <c:invertIfNegative val="0"/>
          <c:cat>
            <c:strRef>
              <c:f>Graphes!$A$2:$A$6</c:f>
              <c:strCache>
                <c:ptCount val="5"/>
                <c:pt idx="0">
                  <c:v>E</c:v>
                </c:pt>
                <c:pt idx="1">
                  <c:v>A</c:v>
                </c:pt>
                <c:pt idx="2">
                  <c:v>B</c:v>
                </c:pt>
                <c:pt idx="3">
                  <c:v>C</c:v>
                </c:pt>
                <c:pt idx="4">
                  <c:v>D</c:v>
                </c:pt>
              </c:strCache>
            </c:strRef>
          </c:cat>
          <c:val>
            <c:numRef>
              <c:f>Graphes!$C$2:$C$6</c:f>
              <c:numCache>
                <c:formatCode>General</c:formatCode>
                <c:ptCount val="5"/>
                <c:pt idx="0">
                  <c:v>27.7</c:v>
                </c:pt>
                <c:pt idx="1">
                  <c:v>23.099999999999998</c:v>
                </c:pt>
                <c:pt idx="2">
                  <c:v>19.399999999999999</c:v>
                </c:pt>
                <c:pt idx="3">
                  <c:v>11.5</c:v>
                </c:pt>
                <c:pt idx="4">
                  <c:v>7.8</c:v>
                </c:pt>
              </c:numCache>
            </c:numRef>
          </c:val>
          <c:extLst>
            <c:ext xmlns:c16="http://schemas.microsoft.com/office/drawing/2014/chart" uri="{C3380CC4-5D6E-409C-BE32-E72D297353CC}">
              <c16:uniqueId val="{00000000-221D-4DD4-99B5-71BDC4E6BBCB}"/>
            </c:ext>
          </c:extLst>
        </c:ser>
        <c:ser>
          <c:idx val="1"/>
          <c:order val="1"/>
          <c:tx>
            <c:v>Non fiabilité</c:v>
          </c:tx>
          <c:invertIfNegative val="0"/>
          <c:cat>
            <c:strRef>
              <c:f>Graphes!$A$2:$A$6</c:f>
              <c:strCache>
                <c:ptCount val="5"/>
                <c:pt idx="0">
                  <c:v>E</c:v>
                </c:pt>
                <c:pt idx="1">
                  <c:v>A</c:v>
                </c:pt>
                <c:pt idx="2">
                  <c:v>B</c:v>
                </c:pt>
                <c:pt idx="3">
                  <c:v>C</c:v>
                </c:pt>
                <c:pt idx="4">
                  <c:v>D</c:v>
                </c:pt>
              </c:strCache>
            </c:strRef>
          </c:cat>
          <c:val>
            <c:numRef>
              <c:f>Graphes!$B$2:$B$6</c:f>
              <c:numCache>
                <c:formatCode>General</c:formatCode>
                <c:ptCount val="5"/>
                <c:pt idx="0">
                  <c:v>8</c:v>
                </c:pt>
                <c:pt idx="1">
                  <c:v>9</c:v>
                </c:pt>
                <c:pt idx="2">
                  <c:v>6</c:v>
                </c:pt>
                <c:pt idx="3">
                  <c:v>4</c:v>
                </c:pt>
                <c:pt idx="4">
                  <c:v>3</c:v>
                </c:pt>
              </c:numCache>
            </c:numRef>
          </c:val>
          <c:extLst>
            <c:ext xmlns:c16="http://schemas.microsoft.com/office/drawing/2014/chart" uri="{C3380CC4-5D6E-409C-BE32-E72D297353CC}">
              <c16:uniqueId val="{00000001-221D-4DD4-99B5-71BDC4E6BBCB}"/>
            </c:ext>
          </c:extLst>
        </c:ser>
        <c:ser>
          <c:idx val="2"/>
          <c:order val="2"/>
          <c:tx>
            <c:v>Non maintenabilité</c:v>
          </c:tx>
          <c:invertIfNegative val="0"/>
          <c:cat>
            <c:strRef>
              <c:f>Graphes!$A$2:$A$6</c:f>
              <c:strCache>
                <c:ptCount val="5"/>
                <c:pt idx="0">
                  <c:v>E</c:v>
                </c:pt>
                <c:pt idx="1">
                  <c:v>A</c:v>
                </c:pt>
                <c:pt idx="2">
                  <c:v>B</c:v>
                </c:pt>
                <c:pt idx="3">
                  <c:v>C</c:v>
                </c:pt>
                <c:pt idx="4">
                  <c:v>D</c:v>
                </c:pt>
              </c:strCache>
            </c:strRef>
          </c:cat>
          <c:val>
            <c:numRef>
              <c:f>Graphes!$D$2:$D$6</c:f>
              <c:numCache>
                <c:formatCode>0.00</c:formatCode>
                <c:ptCount val="5"/>
                <c:pt idx="0">
                  <c:v>3.4624999999999999</c:v>
                </c:pt>
                <c:pt idx="1">
                  <c:v>2.5666666666666664</c:v>
                </c:pt>
                <c:pt idx="2">
                  <c:v>3.2333333333333329</c:v>
                </c:pt>
                <c:pt idx="3">
                  <c:v>2.875</c:v>
                </c:pt>
                <c:pt idx="4">
                  <c:v>2.6</c:v>
                </c:pt>
              </c:numCache>
            </c:numRef>
          </c:val>
          <c:extLst>
            <c:ext xmlns:c16="http://schemas.microsoft.com/office/drawing/2014/chart" uri="{C3380CC4-5D6E-409C-BE32-E72D297353CC}">
              <c16:uniqueId val="{00000002-221D-4DD4-99B5-71BDC4E6BBCB}"/>
            </c:ext>
          </c:extLst>
        </c:ser>
        <c:dLbls>
          <c:showLegendKey val="0"/>
          <c:showVal val="0"/>
          <c:showCatName val="0"/>
          <c:showSerName val="0"/>
          <c:showPercent val="0"/>
          <c:showBubbleSize val="0"/>
        </c:dLbls>
        <c:gapWidth val="150"/>
        <c:shape val="box"/>
        <c:axId val="94991488"/>
        <c:axId val="94993024"/>
        <c:axId val="0"/>
      </c:bar3DChart>
      <c:catAx>
        <c:axId val="94991488"/>
        <c:scaling>
          <c:orientation val="minMax"/>
        </c:scaling>
        <c:delete val="0"/>
        <c:axPos val="b"/>
        <c:numFmt formatCode="General" sourceLinked="1"/>
        <c:majorTickMark val="out"/>
        <c:minorTickMark val="none"/>
        <c:tickLblPos val="nextTo"/>
        <c:crossAx val="94993024"/>
        <c:crosses val="autoZero"/>
        <c:auto val="1"/>
        <c:lblAlgn val="ctr"/>
        <c:lblOffset val="100"/>
        <c:noMultiLvlLbl val="0"/>
      </c:catAx>
      <c:valAx>
        <c:axId val="94993024"/>
        <c:scaling>
          <c:orientation val="minMax"/>
        </c:scaling>
        <c:delete val="0"/>
        <c:axPos val="l"/>
        <c:majorGridlines/>
        <c:numFmt formatCode="General" sourceLinked="1"/>
        <c:majorTickMark val="out"/>
        <c:minorTickMark val="none"/>
        <c:tickLblPos val="nextTo"/>
        <c:crossAx val="94991488"/>
        <c:crosses val="autoZero"/>
        <c:crossBetween val="between"/>
      </c:valAx>
      <c:spPr>
        <a:noFill/>
        <a:ln w="25400">
          <a:noFill/>
        </a:ln>
      </c:spPr>
    </c:plotArea>
    <c:legend>
      <c:legendPos val="r"/>
      <c:overlay val="0"/>
    </c:legend>
    <c:plotVisOnly val="1"/>
    <c:dispBlanksAs val="gap"/>
    <c:showDLblsOverMax val="0"/>
  </c:chart>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7DB37F8-F600-411A-9D8C-4D6A6A2D9751}" type="doc">
      <dgm:prSet loTypeId="urn:microsoft.com/office/officeart/2005/8/layout/chevron2" loCatId="process" qsTypeId="urn:microsoft.com/office/officeart/2005/8/quickstyle/3d5" qsCatId="3D" csTypeId="urn:microsoft.com/office/officeart/2005/8/colors/accent2_2" csCatId="accent2" phldr="1"/>
      <dgm:spPr/>
      <dgm:t>
        <a:bodyPr/>
        <a:lstStyle/>
        <a:p>
          <a:endParaRPr lang="fr-FR"/>
        </a:p>
      </dgm:t>
    </dgm:pt>
    <dgm:pt modelId="{5D52529B-E272-496E-8D54-D67C2E301654}">
      <dgm:prSet phldrT="[Texte]"/>
      <dgm:spPr/>
      <dgm:t>
        <a:bodyPr/>
        <a:lstStyle/>
        <a:p>
          <a:r>
            <a:rPr lang="fr-FR" dirty="0"/>
            <a:t>Constructeur</a:t>
          </a:r>
        </a:p>
      </dgm:t>
    </dgm:pt>
    <dgm:pt modelId="{A454BB64-E88A-46DC-972D-32C88F6E979B}" type="parTrans" cxnId="{3EB7B7F7-369A-4CCE-8032-8A51524E3ED3}">
      <dgm:prSet/>
      <dgm:spPr/>
      <dgm:t>
        <a:bodyPr/>
        <a:lstStyle/>
        <a:p>
          <a:endParaRPr lang="fr-FR"/>
        </a:p>
      </dgm:t>
    </dgm:pt>
    <dgm:pt modelId="{31933D9F-D287-4ED8-8A82-44972328EBE2}" type="sibTrans" cxnId="{3EB7B7F7-369A-4CCE-8032-8A51524E3ED3}">
      <dgm:prSet/>
      <dgm:spPr/>
      <dgm:t>
        <a:bodyPr/>
        <a:lstStyle/>
        <a:p>
          <a:endParaRPr lang="fr-FR"/>
        </a:p>
      </dgm:t>
    </dgm:pt>
    <dgm:pt modelId="{47E3DED8-80AC-4F7D-97D6-F077B66A6F54}">
      <dgm:prSet phldrT="[Texte]"/>
      <dgm:spPr/>
      <dgm:t>
        <a:bodyPr/>
        <a:lstStyle/>
        <a:p>
          <a:r>
            <a:rPr lang="fr-FR" dirty="0"/>
            <a:t>Fiabilité Intrinsèque</a:t>
          </a:r>
        </a:p>
      </dgm:t>
    </dgm:pt>
    <dgm:pt modelId="{841D7D0E-6AE3-424B-9A5A-F3D4EC428707}" type="parTrans" cxnId="{C0287575-7300-4785-94C4-23FEB32C8301}">
      <dgm:prSet/>
      <dgm:spPr/>
      <dgm:t>
        <a:bodyPr/>
        <a:lstStyle/>
        <a:p>
          <a:endParaRPr lang="fr-FR"/>
        </a:p>
      </dgm:t>
    </dgm:pt>
    <dgm:pt modelId="{C789D48A-EB8C-4F08-B9D7-6DCBE8CF4B4A}" type="sibTrans" cxnId="{C0287575-7300-4785-94C4-23FEB32C8301}">
      <dgm:prSet/>
      <dgm:spPr/>
      <dgm:t>
        <a:bodyPr/>
        <a:lstStyle/>
        <a:p>
          <a:endParaRPr lang="fr-FR"/>
        </a:p>
      </dgm:t>
    </dgm:pt>
    <dgm:pt modelId="{E05EF9E2-D774-4777-8C38-D0783C19E59E}">
      <dgm:prSet phldrT="[Texte]"/>
      <dgm:spPr/>
      <dgm:t>
        <a:bodyPr/>
        <a:lstStyle/>
        <a:p>
          <a:r>
            <a:rPr lang="fr-FR" dirty="0"/>
            <a:t>Maintenabilité Intrinsèque</a:t>
          </a:r>
        </a:p>
      </dgm:t>
    </dgm:pt>
    <dgm:pt modelId="{0213D483-61F6-4424-915B-7AA1043577C8}" type="parTrans" cxnId="{B68DB723-64F2-4279-8F9C-5E940704CE3F}">
      <dgm:prSet/>
      <dgm:spPr/>
      <dgm:t>
        <a:bodyPr/>
        <a:lstStyle/>
        <a:p>
          <a:endParaRPr lang="fr-FR"/>
        </a:p>
      </dgm:t>
    </dgm:pt>
    <dgm:pt modelId="{BE43020A-11A2-425D-89F1-673536DDE387}" type="sibTrans" cxnId="{B68DB723-64F2-4279-8F9C-5E940704CE3F}">
      <dgm:prSet/>
      <dgm:spPr/>
      <dgm:t>
        <a:bodyPr/>
        <a:lstStyle/>
        <a:p>
          <a:endParaRPr lang="fr-FR"/>
        </a:p>
      </dgm:t>
    </dgm:pt>
    <dgm:pt modelId="{F7ECAE5B-5D32-4080-8AE2-A7A91E3C29FF}">
      <dgm:prSet phldrT="[Texte]"/>
      <dgm:spPr/>
      <dgm:t>
        <a:bodyPr/>
        <a:lstStyle/>
        <a:p>
          <a:r>
            <a:rPr lang="fr-FR" dirty="0"/>
            <a:t> Donne</a:t>
          </a:r>
        </a:p>
      </dgm:t>
    </dgm:pt>
    <dgm:pt modelId="{4E6C37FC-BA7C-4C32-B79F-5AF074842D9E}" type="parTrans" cxnId="{A2EF5931-B824-4029-8FC7-0533DC19362F}">
      <dgm:prSet/>
      <dgm:spPr/>
      <dgm:t>
        <a:bodyPr/>
        <a:lstStyle/>
        <a:p>
          <a:endParaRPr lang="fr-FR"/>
        </a:p>
      </dgm:t>
    </dgm:pt>
    <dgm:pt modelId="{1F31902F-E7E0-41C9-B264-F7A882567D6A}" type="sibTrans" cxnId="{A2EF5931-B824-4029-8FC7-0533DC19362F}">
      <dgm:prSet/>
      <dgm:spPr/>
      <dgm:t>
        <a:bodyPr/>
        <a:lstStyle/>
        <a:p>
          <a:endParaRPr lang="fr-FR"/>
        </a:p>
      </dgm:t>
    </dgm:pt>
    <dgm:pt modelId="{8F7F4D7F-64F6-4D14-A5FE-1552ED6C3D9F}">
      <dgm:prSet phldrT="[Texte]"/>
      <dgm:spPr/>
      <dgm:t>
        <a:bodyPr/>
        <a:lstStyle/>
        <a:p>
          <a:r>
            <a:rPr lang="fr-FR" dirty="0"/>
            <a:t>DISPONIBILITE INTRINSEQUE</a:t>
          </a:r>
        </a:p>
      </dgm:t>
    </dgm:pt>
    <dgm:pt modelId="{551D60EB-CBA1-4DED-A400-3C0700AFC17E}" type="parTrans" cxnId="{EB6EA1D2-DB3C-43C9-AEA9-20FACAB10B96}">
      <dgm:prSet/>
      <dgm:spPr/>
      <dgm:t>
        <a:bodyPr/>
        <a:lstStyle/>
        <a:p>
          <a:endParaRPr lang="fr-FR"/>
        </a:p>
      </dgm:t>
    </dgm:pt>
    <dgm:pt modelId="{775A05C1-068A-4E8A-8682-2EC8C4D59D17}" type="sibTrans" cxnId="{EB6EA1D2-DB3C-43C9-AEA9-20FACAB10B96}">
      <dgm:prSet/>
      <dgm:spPr/>
      <dgm:t>
        <a:bodyPr/>
        <a:lstStyle/>
        <a:p>
          <a:endParaRPr lang="fr-FR"/>
        </a:p>
      </dgm:t>
    </dgm:pt>
    <dgm:pt modelId="{745786BB-51F1-4926-9867-D70FA9E5FD16}">
      <dgm:prSet phldrT="[Texte]"/>
      <dgm:spPr/>
      <dgm:t>
        <a:bodyPr/>
        <a:lstStyle/>
        <a:p>
          <a:r>
            <a:rPr lang="fr-FR" dirty="0"/>
            <a:t>Utilisateur</a:t>
          </a:r>
        </a:p>
      </dgm:t>
    </dgm:pt>
    <dgm:pt modelId="{1CC49A62-CDB1-441A-8456-AE9DE5D32FEA}" type="parTrans" cxnId="{CC5EFAD4-79AD-4FCB-9ADF-88D31C7D1D46}">
      <dgm:prSet/>
      <dgm:spPr/>
      <dgm:t>
        <a:bodyPr/>
        <a:lstStyle/>
        <a:p>
          <a:endParaRPr lang="fr-FR"/>
        </a:p>
      </dgm:t>
    </dgm:pt>
    <dgm:pt modelId="{B1CDEAAB-438F-402C-BEE1-9F2E091386C3}" type="sibTrans" cxnId="{CC5EFAD4-79AD-4FCB-9ADF-88D31C7D1D46}">
      <dgm:prSet/>
      <dgm:spPr/>
      <dgm:t>
        <a:bodyPr/>
        <a:lstStyle/>
        <a:p>
          <a:endParaRPr lang="fr-FR"/>
        </a:p>
      </dgm:t>
    </dgm:pt>
    <dgm:pt modelId="{93E54709-6635-4D75-9D07-C870D3827023}">
      <dgm:prSet phldrT="[Texte]"/>
      <dgm:spPr/>
      <dgm:t>
        <a:bodyPr/>
        <a:lstStyle/>
        <a:p>
          <a:r>
            <a:rPr lang="fr-FR" dirty="0"/>
            <a:t>Exploite sa machine</a:t>
          </a:r>
        </a:p>
      </dgm:t>
    </dgm:pt>
    <dgm:pt modelId="{AA827CFE-466F-44FA-A042-0665A3104798}" type="parTrans" cxnId="{D8F30976-1896-4281-8029-D2B18D0EA45C}">
      <dgm:prSet/>
      <dgm:spPr/>
      <dgm:t>
        <a:bodyPr/>
        <a:lstStyle/>
        <a:p>
          <a:endParaRPr lang="fr-FR"/>
        </a:p>
      </dgm:t>
    </dgm:pt>
    <dgm:pt modelId="{9F999B44-C58C-4D85-9C79-B92C399556C5}" type="sibTrans" cxnId="{D8F30976-1896-4281-8029-D2B18D0EA45C}">
      <dgm:prSet/>
      <dgm:spPr/>
      <dgm:t>
        <a:bodyPr/>
        <a:lstStyle/>
        <a:p>
          <a:endParaRPr lang="fr-FR"/>
        </a:p>
      </dgm:t>
    </dgm:pt>
    <dgm:pt modelId="{F90D667B-2611-47B4-BB3A-D95BC545C7A4}">
      <dgm:prSet phldrT="[Texte]"/>
      <dgm:spPr/>
      <dgm:t>
        <a:bodyPr/>
        <a:lstStyle/>
        <a:p>
          <a:r>
            <a:rPr lang="fr-FR" dirty="0"/>
            <a:t>Dans des conditions réelles</a:t>
          </a:r>
        </a:p>
      </dgm:t>
    </dgm:pt>
    <dgm:pt modelId="{2C13FE90-DBE6-4CB6-A036-9667D346DCF8}" type="parTrans" cxnId="{F7001B1F-91A8-4F93-9D8A-8D4518FAC31B}">
      <dgm:prSet/>
      <dgm:spPr/>
      <dgm:t>
        <a:bodyPr/>
        <a:lstStyle/>
        <a:p>
          <a:endParaRPr lang="fr-FR"/>
        </a:p>
      </dgm:t>
    </dgm:pt>
    <dgm:pt modelId="{C357DEA0-00A7-464E-BBB4-8B1398FCABBF}" type="sibTrans" cxnId="{F7001B1F-91A8-4F93-9D8A-8D4518FAC31B}">
      <dgm:prSet/>
      <dgm:spPr/>
      <dgm:t>
        <a:bodyPr/>
        <a:lstStyle/>
        <a:p>
          <a:endParaRPr lang="fr-FR"/>
        </a:p>
      </dgm:t>
    </dgm:pt>
    <dgm:pt modelId="{697D74AA-77A0-4A42-87D6-CD0EF0FAB680}">
      <dgm:prSet phldrT="[Texte]"/>
      <dgm:spPr/>
      <dgm:t>
        <a:bodyPr/>
        <a:lstStyle/>
        <a:p>
          <a:r>
            <a:rPr lang="fr-FR" dirty="0"/>
            <a:t>Basées sur des conditions idéales d’exploitation et de maintenance</a:t>
          </a:r>
        </a:p>
      </dgm:t>
    </dgm:pt>
    <dgm:pt modelId="{E94A3F2C-5091-443C-9561-89284B88C535}" type="parTrans" cxnId="{84B3B9E0-E0E6-4D47-B373-3559CFED01E2}">
      <dgm:prSet/>
      <dgm:spPr/>
      <dgm:t>
        <a:bodyPr/>
        <a:lstStyle/>
        <a:p>
          <a:endParaRPr lang="fr-FR"/>
        </a:p>
      </dgm:t>
    </dgm:pt>
    <dgm:pt modelId="{6E1789CD-6BD3-40BF-A550-FAC27CF7A730}" type="sibTrans" cxnId="{84B3B9E0-E0E6-4D47-B373-3559CFED01E2}">
      <dgm:prSet/>
      <dgm:spPr/>
      <dgm:t>
        <a:bodyPr/>
        <a:lstStyle/>
        <a:p>
          <a:endParaRPr lang="fr-FR"/>
        </a:p>
      </dgm:t>
    </dgm:pt>
    <dgm:pt modelId="{26447206-256D-4975-A96E-CFD908B6DBF0}">
      <dgm:prSet phldrT="[Texte]"/>
      <dgm:spPr/>
      <dgm:t>
        <a:bodyPr/>
        <a:lstStyle/>
        <a:p>
          <a:r>
            <a:rPr lang="fr-FR" dirty="0"/>
            <a:t>Disponibilité (idéale) vers laquelle on doit tendre</a:t>
          </a:r>
        </a:p>
      </dgm:t>
    </dgm:pt>
    <dgm:pt modelId="{76ACBB20-9E7D-48EB-A821-0735088814F0}" type="parTrans" cxnId="{C5335B6A-D962-4095-AD22-0526B6A05A18}">
      <dgm:prSet/>
      <dgm:spPr/>
      <dgm:t>
        <a:bodyPr/>
        <a:lstStyle/>
        <a:p>
          <a:endParaRPr lang="fr-FR"/>
        </a:p>
      </dgm:t>
    </dgm:pt>
    <dgm:pt modelId="{679FE1F5-DA5E-4018-8B45-63F5D0459FC8}" type="sibTrans" cxnId="{C5335B6A-D962-4095-AD22-0526B6A05A18}">
      <dgm:prSet/>
      <dgm:spPr/>
      <dgm:t>
        <a:bodyPr/>
        <a:lstStyle/>
        <a:p>
          <a:endParaRPr lang="fr-FR"/>
        </a:p>
      </dgm:t>
    </dgm:pt>
    <dgm:pt modelId="{F91C43BD-5D34-46A3-BFFF-6B55F459C00E}">
      <dgm:prSet phldrT="[Texte]"/>
      <dgm:spPr/>
      <dgm:t>
        <a:bodyPr/>
        <a:lstStyle/>
        <a:p>
          <a:r>
            <a:rPr lang="fr-FR" dirty="0"/>
            <a:t>Effectue la maintenance</a:t>
          </a:r>
        </a:p>
      </dgm:t>
    </dgm:pt>
    <dgm:pt modelId="{CAA812AB-6B97-4393-A57C-6DA169622A9F}" type="parTrans" cxnId="{0211F69E-A013-4FB2-AB37-EF20B483DDAE}">
      <dgm:prSet/>
      <dgm:spPr/>
      <dgm:t>
        <a:bodyPr/>
        <a:lstStyle/>
        <a:p>
          <a:endParaRPr lang="fr-FR"/>
        </a:p>
      </dgm:t>
    </dgm:pt>
    <dgm:pt modelId="{6BAA63C4-A487-4026-81B6-DD78B395BD35}" type="sibTrans" cxnId="{0211F69E-A013-4FB2-AB37-EF20B483DDAE}">
      <dgm:prSet/>
      <dgm:spPr/>
      <dgm:t>
        <a:bodyPr/>
        <a:lstStyle/>
        <a:p>
          <a:endParaRPr lang="fr-FR"/>
        </a:p>
      </dgm:t>
    </dgm:pt>
    <dgm:pt modelId="{DF56738A-9C46-49E7-B05C-DB9DCA4A8C0F}">
      <dgm:prSet phldrT="[Texte]"/>
      <dgm:spPr/>
      <dgm:t>
        <a:bodyPr/>
        <a:lstStyle/>
        <a:p>
          <a:r>
            <a:rPr lang="fr-FR" dirty="0"/>
            <a:t>DISPONIBILITE OPERATIONNELLE</a:t>
          </a:r>
        </a:p>
      </dgm:t>
    </dgm:pt>
    <dgm:pt modelId="{91229E8F-833B-4CA5-9590-1035A6B9BAE3}" type="parTrans" cxnId="{74615905-7425-4D41-B016-18EF9025803A}">
      <dgm:prSet/>
      <dgm:spPr/>
      <dgm:t>
        <a:bodyPr/>
        <a:lstStyle/>
        <a:p>
          <a:endParaRPr lang="fr-FR"/>
        </a:p>
      </dgm:t>
    </dgm:pt>
    <dgm:pt modelId="{D01AFA0F-6073-4C4D-BB6A-65DCBA16FC67}" type="sibTrans" cxnId="{74615905-7425-4D41-B016-18EF9025803A}">
      <dgm:prSet/>
      <dgm:spPr/>
      <dgm:t>
        <a:bodyPr/>
        <a:lstStyle/>
        <a:p>
          <a:endParaRPr lang="fr-FR"/>
        </a:p>
      </dgm:t>
    </dgm:pt>
    <dgm:pt modelId="{08A9562C-41C9-4F93-B8CF-A49EE1C6B15C}">
      <dgm:prSet phldrT="[Texte]"/>
      <dgm:spPr/>
      <dgm:t>
        <a:bodyPr/>
        <a:lstStyle/>
        <a:p>
          <a:r>
            <a:rPr lang="fr-FR" dirty="0"/>
            <a:t>Vérifie</a:t>
          </a:r>
        </a:p>
      </dgm:t>
    </dgm:pt>
    <dgm:pt modelId="{63EAD1EE-91E2-4061-85E2-6147FAC1DEB0}" type="parTrans" cxnId="{F2433504-CF08-4B29-829B-17174995B0ED}">
      <dgm:prSet/>
      <dgm:spPr/>
      <dgm:t>
        <a:bodyPr/>
        <a:lstStyle/>
        <a:p>
          <a:endParaRPr lang="fr-FR"/>
        </a:p>
      </dgm:t>
    </dgm:pt>
    <dgm:pt modelId="{26D0D84F-7BA7-474C-A0E4-6E60A7795F52}" type="sibTrans" cxnId="{F2433504-CF08-4B29-829B-17174995B0ED}">
      <dgm:prSet/>
      <dgm:spPr/>
      <dgm:t>
        <a:bodyPr/>
        <a:lstStyle/>
        <a:p>
          <a:endParaRPr lang="fr-FR"/>
        </a:p>
      </dgm:t>
    </dgm:pt>
    <dgm:pt modelId="{D50D9555-EA28-4E35-A1A4-E62DD6519DB8}">
      <dgm:prSet phldrT="[Texte]"/>
      <dgm:spPr/>
      <dgm:t>
        <a:bodyPr/>
        <a:lstStyle/>
        <a:p>
          <a:r>
            <a:rPr lang="fr-FR" dirty="0"/>
            <a:t>Disponibilité réelle (qui intéresse les responsables) et qui doit tendre vers la disponibilité intrinsèque</a:t>
          </a:r>
        </a:p>
      </dgm:t>
    </dgm:pt>
    <dgm:pt modelId="{9D672B64-081E-4F28-B791-B4F1619FDFF1}" type="parTrans" cxnId="{89A540CD-25DA-4189-9431-9501BB3786C6}">
      <dgm:prSet/>
      <dgm:spPr/>
      <dgm:t>
        <a:bodyPr/>
        <a:lstStyle/>
        <a:p>
          <a:endParaRPr lang="fr-FR"/>
        </a:p>
      </dgm:t>
    </dgm:pt>
    <dgm:pt modelId="{C2940EE9-836E-48E6-9C70-CD448620AE33}" type="sibTrans" cxnId="{89A540CD-25DA-4189-9431-9501BB3786C6}">
      <dgm:prSet/>
      <dgm:spPr/>
      <dgm:t>
        <a:bodyPr/>
        <a:lstStyle/>
        <a:p>
          <a:endParaRPr lang="fr-FR"/>
        </a:p>
      </dgm:t>
    </dgm:pt>
    <dgm:pt modelId="{AB96A6D3-77F2-4B49-BDE1-73AB8384627E}" type="pres">
      <dgm:prSet presAssocID="{87DB37F8-F600-411A-9D8C-4D6A6A2D9751}" presName="linearFlow" presStyleCnt="0">
        <dgm:presLayoutVars>
          <dgm:dir/>
          <dgm:animLvl val="lvl"/>
          <dgm:resizeHandles val="exact"/>
        </dgm:presLayoutVars>
      </dgm:prSet>
      <dgm:spPr/>
    </dgm:pt>
    <dgm:pt modelId="{B4278727-EAF3-45F3-A891-1AB3EA00EBD7}" type="pres">
      <dgm:prSet presAssocID="{5D52529B-E272-496E-8D54-D67C2E301654}" presName="composite" presStyleCnt="0"/>
      <dgm:spPr/>
    </dgm:pt>
    <dgm:pt modelId="{D013C295-BA43-492E-8B7F-1B045288C79B}" type="pres">
      <dgm:prSet presAssocID="{5D52529B-E272-496E-8D54-D67C2E301654}" presName="parentText" presStyleLbl="alignNode1" presStyleIdx="0" presStyleCnt="4" custScaleX="95445">
        <dgm:presLayoutVars>
          <dgm:chMax val="1"/>
          <dgm:bulletEnabled val="1"/>
        </dgm:presLayoutVars>
      </dgm:prSet>
      <dgm:spPr/>
    </dgm:pt>
    <dgm:pt modelId="{005C1D8E-D145-430E-A810-C101AE33773A}" type="pres">
      <dgm:prSet presAssocID="{5D52529B-E272-496E-8D54-D67C2E301654}" presName="descendantText" presStyleLbl="alignAcc1" presStyleIdx="0" presStyleCnt="4">
        <dgm:presLayoutVars>
          <dgm:bulletEnabled val="1"/>
        </dgm:presLayoutVars>
      </dgm:prSet>
      <dgm:spPr/>
    </dgm:pt>
    <dgm:pt modelId="{16E4B2EA-13DD-428F-8BE1-8D681F91BE7C}" type="pres">
      <dgm:prSet presAssocID="{31933D9F-D287-4ED8-8A82-44972328EBE2}" presName="sp" presStyleCnt="0"/>
      <dgm:spPr/>
    </dgm:pt>
    <dgm:pt modelId="{153674F1-9333-4113-BDDA-ECC2BDCA6C61}" type="pres">
      <dgm:prSet presAssocID="{F7ECAE5B-5D32-4080-8AE2-A7A91E3C29FF}" presName="composite" presStyleCnt="0"/>
      <dgm:spPr/>
    </dgm:pt>
    <dgm:pt modelId="{5B97D2C5-0D2F-4449-8B21-AACEBF7895B1}" type="pres">
      <dgm:prSet presAssocID="{F7ECAE5B-5D32-4080-8AE2-A7A91E3C29FF}" presName="parentText" presStyleLbl="alignNode1" presStyleIdx="1" presStyleCnt="4">
        <dgm:presLayoutVars>
          <dgm:chMax val="1"/>
          <dgm:bulletEnabled val="1"/>
        </dgm:presLayoutVars>
      </dgm:prSet>
      <dgm:spPr/>
    </dgm:pt>
    <dgm:pt modelId="{595B966B-F16C-459E-A17C-569729D03D91}" type="pres">
      <dgm:prSet presAssocID="{F7ECAE5B-5D32-4080-8AE2-A7A91E3C29FF}" presName="descendantText" presStyleLbl="alignAcc1" presStyleIdx="1" presStyleCnt="4">
        <dgm:presLayoutVars>
          <dgm:bulletEnabled val="1"/>
        </dgm:presLayoutVars>
      </dgm:prSet>
      <dgm:spPr/>
    </dgm:pt>
    <dgm:pt modelId="{EC1BCCBC-F6A8-43A9-966C-80403265C55F}" type="pres">
      <dgm:prSet presAssocID="{1F31902F-E7E0-41C9-B264-F7A882567D6A}" presName="sp" presStyleCnt="0"/>
      <dgm:spPr/>
    </dgm:pt>
    <dgm:pt modelId="{A7E55A3F-0974-41DE-9762-A9620DAC9C21}" type="pres">
      <dgm:prSet presAssocID="{745786BB-51F1-4926-9867-D70FA9E5FD16}" presName="composite" presStyleCnt="0"/>
      <dgm:spPr/>
    </dgm:pt>
    <dgm:pt modelId="{8E7FBF9B-49D1-4433-8645-5456A737824D}" type="pres">
      <dgm:prSet presAssocID="{745786BB-51F1-4926-9867-D70FA9E5FD16}" presName="parentText" presStyleLbl="alignNode1" presStyleIdx="2" presStyleCnt="4">
        <dgm:presLayoutVars>
          <dgm:chMax val="1"/>
          <dgm:bulletEnabled val="1"/>
        </dgm:presLayoutVars>
      </dgm:prSet>
      <dgm:spPr/>
    </dgm:pt>
    <dgm:pt modelId="{A40DD42B-6FC4-4587-8893-8AD16B7AE076}" type="pres">
      <dgm:prSet presAssocID="{745786BB-51F1-4926-9867-D70FA9E5FD16}" presName="descendantText" presStyleLbl="alignAcc1" presStyleIdx="2" presStyleCnt="4">
        <dgm:presLayoutVars>
          <dgm:bulletEnabled val="1"/>
        </dgm:presLayoutVars>
      </dgm:prSet>
      <dgm:spPr/>
    </dgm:pt>
    <dgm:pt modelId="{C75FD510-72F3-42D4-87DB-EAAE2018E936}" type="pres">
      <dgm:prSet presAssocID="{B1CDEAAB-438F-402C-BEE1-9F2E091386C3}" presName="sp" presStyleCnt="0"/>
      <dgm:spPr/>
    </dgm:pt>
    <dgm:pt modelId="{D8FDCC5F-3D17-40B8-8DFB-05D27B83AAFD}" type="pres">
      <dgm:prSet presAssocID="{08A9562C-41C9-4F93-B8CF-A49EE1C6B15C}" presName="composite" presStyleCnt="0"/>
      <dgm:spPr/>
    </dgm:pt>
    <dgm:pt modelId="{967184AD-54CA-4A6A-BB93-CB574DFAB018}" type="pres">
      <dgm:prSet presAssocID="{08A9562C-41C9-4F93-B8CF-A49EE1C6B15C}" presName="parentText" presStyleLbl="alignNode1" presStyleIdx="3" presStyleCnt="4">
        <dgm:presLayoutVars>
          <dgm:chMax val="1"/>
          <dgm:bulletEnabled val="1"/>
        </dgm:presLayoutVars>
      </dgm:prSet>
      <dgm:spPr/>
    </dgm:pt>
    <dgm:pt modelId="{7768F190-2661-4779-9FDB-7C49012A37BF}" type="pres">
      <dgm:prSet presAssocID="{08A9562C-41C9-4F93-B8CF-A49EE1C6B15C}" presName="descendantText" presStyleLbl="alignAcc1" presStyleIdx="3" presStyleCnt="4">
        <dgm:presLayoutVars>
          <dgm:bulletEnabled val="1"/>
        </dgm:presLayoutVars>
      </dgm:prSet>
      <dgm:spPr/>
    </dgm:pt>
  </dgm:ptLst>
  <dgm:cxnLst>
    <dgm:cxn modelId="{3CC18802-1A69-48DA-B987-E678636B4284}" type="presOf" srcId="{DF56738A-9C46-49E7-B05C-DB9DCA4A8C0F}" destId="{7768F190-2661-4779-9FDB-7C49012A37BF}" srcOrd="0" destOrd="0" presId="urn:microsoft.com/office/officeart/2005/8/layout/chevron2"/>
    <dgm:cxn modelId="{F2433504-CF08-4B29-829B-17174995B0ED}" srcId="{87DB37F8-F600-411A-9D8C-4D6A6A2D9751}" destId="{08A9562C-41C9-4F93-B8CF-A49EE1C6B15C}" srcOrd="3" destOrd="0" parTransId="{63EAD1EE-91E2-4061-85E2-6147FAC1DEB0}" sibTransId="{26D0D84F-7BA7-474C-A0E4-6E60A7795F52}"/>
    <dgm:cxn modelId="{74615905-7425-4D41-B016-18EF9025803A}" srcId="{08A9562C-41C9-4F93-B8CF-A49EE1C6B15C}" destId="{DF56738A-9C46-49E7-B05C-DB9DCA4A8C0F}" srcOrd="0" destOrd="0" parTransId="{91229E8F-833B-4CA5-9590-1035A6B9BAE3}" sibTransId="{D01AFA0F-6073-4C4D-BB6A-65DCBA16FC67}"/>
    <dgm:cxn modelId="{ADC0D416-E1A2-466D-976B-1E8B69A6F83D}" type="presOf" srcId="{5D52529B-E272-496E-8D54-D67C2E301654}" destId="{D013C295-BA43-492E-8B7F-1B045288C79B}" srcOrd="0" destOrd="0" presId="urn:microsoft.com/office/officeart/2005/8/layout/chevron2"/>
    <dgm:cxn modelId="{5122DC1C-672D-476D-9B88-43A2483D5236}" type="presOf" srcId="{F91C43BD-5D34-46A3-BFFF-6B55F459C00E}" destId="{A40DD42B-6FC4-4587-8893-8AD16B7AE076}" srcOrd="0" destOrd="1" presId="urn:microsoft.com/office/officeart/2005/8/layout/chevron2"/>
    <dgm:cxn modelId="{1B12CE1E-E6CE-4660-8693-265AF28C1167}" type="presOf" srcId="{745786BB-51F1-4926-9867-D70FA9E5FD16}" destId="{8E7FBF9B-49D1-4433-8645-5456A737824D}" srcOrd="0" destOrd="0" presId="urn:microsoft.com/office/officeart/2005/8/layout/chevron2"/>
    <dgm:cxn modelId="{F7001B1F-91A8-4F93-9D8A-8D4518FAC31B}" srcId="{745786BB-51F1-4926-9867-D70FA9E5FD16}" destId="{F90D667B-2611-47B4-BB3A-D95BC545C7A4}" srcOrd="2" destOrd="0" parTransId="{2C13FE90-DBE6-4CB6-A036-9667D346DCF8}" sibTransId="{C357DEA0-00A7-464E-BBB4-8B1398FCABBF}"/>
    <dgm:cxn modelId="{B68DB723-64F2-4279-8F9C-5E940704CE3F}" srcId="{5D52529B-E272-496E-8D54-D67C2E301654}" destId="{E05EF9E2-D774-4777-8C38-D0783C19E59E}" srcOrd="1" destOrd="0" parTransId="{0213D483-61F6-4424-915B-7AA1043577C8}" sibTransId="{BE43020A-11A2-425D-89F1-673536DDE387}"/>
    <dgm:cxn modelId="{A2EF5931-B824-4029-8FC7-0533DC19362F}" srcId="{87DB37F8-F600-411A-9D8C-4D6A6A2D9751}" destId="{F7ECAE5B-5D32-4080-8AE2-A7A91E3C29FF}" srcOrd="1" destOrd="0" parTransId="{4E6C37FC-BA7C-4C32-B79F-5AF074842D9E}" sibTransId="{1F31902F-E7E0-41C9-B264-F7A882567D6A}"/>
    <dgm:cxn modelId="{C19ACE34-C880-4AF0-A33F-A4159A3B6523}" type="presOf" srcId="{E05EF9E2-D774-4777-8C38-D0783C19E59E}" destId="{005C1D8E-D145-430E-A810-C101AE33773A}" srcOrd="0" destOrd="1" presId="urn:microsoft.com/office/officeart/2005/8/layout/chevron2"/>
    <dgm:cxn modelId="{A8699B60-4C1D-42B5-A7B5-E7E2954B4FC2}" type="presOf" srcId="{F90D667B-2611-47B4-BB3A-D95BC545C7A4}" destId="{A40DD42B-6FC4-4587-8893-8AD16B7AE076}" srcOrd="0" destOrd="2" presId="urn:microsoft.com/office/officeart/2005/8/layout/chevron2"/>
    <dgm:cxn modelId="{C10F4861-FF84-4FA2-B065-BDD46ADE818F}" type="presOf" srcId="{87DB37F8-F600-411A-9D8C-4D6A6A2D9751}" destId="{AB96A6D3-77F2-4B49-BDE1-73AB8384627E}" srcOrd="0" destOrd="0" presId="urn:microsoft.com/office/officeart/2005/8/layout/chevron2"/>
    <dgm:cxn modelId="{371F8A61-5D23-4547-86BC-A39FF333FF2C}" type="presOf" srcId="{F7ECAE5B-5D32-4080-8AE2-A7A91E3C29FF}" destId="{5B97D2C5-0D2F-4449-8B21-AACEBF7895B1}" srcOrd="0" destOrd="0" presId="urn:microsoft.com/office/officeart/2005/8/layout/chevron2"/>
    <dgm:cxn modelId="{C5335B6A-D962-4095-AD22-0526B6A05A18}" srcId="{F7ECAE5B-5D32-4080-8AE2-A7A91E3C29FF}" destId="{26447206-256D-4975-A96E-CFD908B6DBF0}" srcOrd="1" destOrd="0" parTransId="{76ACBB20-9E7D-48EB-A821-0735088814F0}" sibTransId="{679FE1F5-DA5E-4018-8B45-63F5D0459FC8}"/>
    <dgm:cxn modelId="{2CA92D71-63A0-457B-B19D-65DA520A5B69}" type="presOf" srcId="{8F7F4D7F-64F6-4D14-A5FE-1552ED6C3D9F}" destId="{595B966B-F16C-459E-A17C-569729D03D91}" srcOrd="0" destOrd="0" presId="urn:microsoft.com/office/officeart/2005/8/layout/chevron2"/>
    <dgm:cxn modelId="{C0287575-7300-4785-94C4-23FEB32C8301}" srcId="{5D52529B-E272-496E-8D54-D67C2E301654}" destId="{47E3DED8-80AC-4F7D-97D6-F077B66A6F54}" srcOrd="0" destOrd="0" parTransId="{841D7D0E-6AE3-424B-9A5A-F3D4EC428707}" sibTransId="{C789D48A-EB8C-4F08-B9D7-6DCBE8CF4B4A}"/>
    <dgm:cxn modelId="{D8F30976-1896-4281-8029-D2B18D0EA45C}" srcId="{745786BB-51F1-4926-9867-D70FA9E5FD16}" destId="{93E54709-6635-4D75-9D07-C870D3827023}" srcOrd="0" destOrd="0" parTransId="{AA827CFE-466F-44FA-A042-0665A3104798}" sibTransId="{9F999B44-C58C-4D85-9C79-B92C399556C5}"/>
    <dgm:cxn modelId="{0211F69E-A013-4FB2-AB37-EF20B483DDAE}" srcId="{745786BB-51F1-4926-9867-D70FA9E5FD16}" destId="{F91C43BD-5D34-46A3-BFFF-6B55F459C00E}" srcOrd="1" destOrd="0" parTransId="{CAA812AB-6B97-4393-A57C-6DA169622A9F}" sibTransId="{6BAA63C4-A487-4026-81B6-DD78B395BD35}"/>
    <dgm:cxn modelId="{8FAB08A8-BE5E-485D-BC62-97D8F4CAB943}" type="presOf" srcId="{697D74AA-77A0-4A42-87D6-CD0EF0FAB680}" destId="{005C1D8E-D145-430E-A810-C101AE33773A}" srcOrd="0" destOrd="2" presId="urn:microsoft.com/office/officeart/2005/8/layout/chevron2"/>
    <dgm:cxn modelId="{89A540CD-25DA-4189-9431-9501BB3786C6}" srcId="{08A9562C-41C9-4F93-B8CF-A49EE1C6B15C}" destId="{D50D9555-EA28-4E35-A1A4-E62DD6519DB8}" srcOrd="1" destOrd="0" parTransId="{9D672B64-081E-4F28-B791-B4F1619FDFF1}" sibTransId="{C2940EE9-836E-48E6-9C70-CD448620AE33}"/>
    <dgm:cxn modelId="{EB6EA1D2-DB3C-43C9-AEA9-20FACAB10B96}" srcId="{F7ECAE5B-5D32-4080-8AE2-A7A91E3C29FF}" destId="{8F7F4D7F-64F6-4D14-A5FE-1552ED6C3D9F}" srcOrd="0" destOrd="0" parTransId="{551D60EB-CBA1-4DED-A400-3C0700AFC17E}" sibTransId="{775A05C1-068A-4E8A-8682-2EC8C4D59D17}"/>
    <dgm:cxn modelId="{DAD0EDD4-9FB4-4F31-B855-38F91F467A40}" type="presOf" srcId="{93E54709-6635-4D75-9D07-C870D3827023}" destId="{A40DD42B-6FC4-4587-8893-8AD16B7AE076}" srcOrd="0" destOrd="0" presId="urn:microsoft.com/office/officeart/2005/8/layout/chevron2"/>
    <dgm:cxn modelId="{CC5EFAD4-79AD-4FCB-9ADF-88D31C7D1D46}" srcId="{87DB37F8-F600-411A-9D8C-4D6A6A2D9751}" destId="{745786BB-51F1-4926-9867-D70FA9E5FD16}" srcOrd="2" destOrd="0" parTransId="{1CC49A62-CDB1-441A-8456-AE9DE5D32FEA}" sibTransId="{B1CDEAAB-438F-402C-BEE1-9F2E091386C3}"/>
    <dgm:cxn modelId="{84B3B9E0-E0E6-4D47-B373-3559CFED01E2}" srcId="{5D52529B-E272-496E-8D54-D67C2E301654}" destId="{697D74AA-77A0-4A42-87D6-CD0EF0FAB680}" srcOrd="2" destOrd="0" parTransId="{E94A3F2C-5091-443C-9561-89284B88C535}" sibTransId="{6E1789CD-6BD3-40BF-A550-FAC27CF7A730}"/>
    <dgm:cxn modelId="{068BD2E8-9EB2-4A55-A9B0-AAABE263E26F}" type="presOf" srcId="{26447206-256D-4975-A96E-CFD908B6DBF0}" destId="{595B966B-F16C-459E-A17C-569729D03D91}" srcOrd="0" destOrd="1" presId="urn:microsoft.com/office/officeart/2005/8/layout/chevron2"/>
    <dgm:cxn modelId="{76B2BCE9-A88E-4D7A-8B55-0E1F7180A406}" type="presOf" srcId="{08A9562C-41C9-4F93-B8CF-A49EE1C6B15C}" destId="{967184AD-54CA-4A6A-BB93-CB574DFAB018}" srcOrd="0" destOrd="0" presId="urn:microsoft.com/office/officeart/2005/8/layout/chevron2"/>
    <dgm:cxn modelId="{17A24EF3-5177-4810-A4BD-9DCF26F742FA}" type="presOf" srcId="{D50D9555-EA28-4E35-A1A4-E62DD6519DB8}" destId="{7768F190-2661-4779-9FDB-7C49012A37BF}" srcOrd="0" destOrd="1" presId="urn:microsoft.com/office/officeart/2005/8/layout/chevron2"/>
    <dgm:cxn modelId="{3EB7B7F7-369A-4CCE-8032-8A51524E3ED3}" srcId="{87DB37F8-F600-411A-9D8C-4D6A6A2D9751}" destId="{5D52529B-E272-496E-8D54-D67C2E301654}" srcOrd="0" destOrd="0" parTransId="{A454BB64-E88A-46DC-972D-32C88F6E979B}" sibTransId="{31933D9F-D287-4ED8-8A82-44972328EBE2}"/>
    <dgm:cxn modelId="{39CFFCF8-6661-470E-945F-ABA5817A6023}" type="presOf" srcId="{47E3DED8-80AC-4F7D-97D6-F077B66A6F54}" destId="{005C1D8E-D145-430E-A810-C101AE33773A}" srcOrd="0" destOrd="0" presId="urn:microsoft.com/office/officeart/2005/8/layout/chevron2"/>
    <dgm:cxn modelId="{6053AD9C-F13F-437F-B634-FE3B6A76A239}" type="presParOf" srcId="{AB96A6D3-77F2-4B49-BDE1-73AB8384627E}" destId="{B4278727-EAF3-45F3-A891-1AB3EA00EBD7}" srcOrd="0" destOrd="0" presId="urn:microsoft.com/office/officeart/2005/8/layout/chevron2"/>
    <dgm:cxn modelId="{F3C03776-13A5-4DBD-90A5-57E77F1CA725}" type="presParOf" srcId="{B4278727-EAF3-45F3-A891-1AB3EA00EBD7}" destId="{D013C295-BA43-492E-8B7F-1B045288C79B}" srcOrd="0" destOrd="0" presId="urn:microsoft.com/office/officeart/2005/8/layout/chevron2"/>
    <dgm:cxn modelId="{381BADA0-D354-4F10-9C01-5B6703C6DA69}" type="presParOf" srcId="{B4278727-EAF3-45F3-A891-1AB3EA00EBD7}" destId="{005C1D8E-D145-430E-A810-C101AE33773A}" srcOrd="1" destOrd="0" presId="urn:microsoft.com/office/officeart/2005/8/layout/chevron2"/>
    <dgm:cxn modelId="{E050E503-22DA-4DD0-A38A-C5AACD7B91BB}" type="presParOf" srcId="{AB96A6D3-77F2-4B49-BDE1-73AB8384627E}" destId="{16E4B2EA-13DD-428F-8BE1-8D681F91BE7C}" srcOrd="1" destOrd="0" presId="urn:microsoft.com/office/officeart/2005/8/layout/chevron2"/>
    <dgm:cxn modelId="{8B6A2E3A-D4C4-4592-85B4-9693757424D3}" type="presParOf" srcId="{AB96A6D3-77F2-4B49-BDE1-73AB8384627E}" destId="{153674F1-9333-4113-BDDA-ECC2BDCA6C61}" srcOrd="2" destOrd="0" presId="urn:microsoft.com/office/officeart/2005/8/layout/chevron2"/>
    <dgm:cxn modelId="{20247615-03AA-43D5-B169-E1163FFD4DE6}" type="presParOf" srcId="{153674F1-9333-4113-BDDA-ECC2BDCA6C61}" destId="{5B97D2C5-0D2F-4449-8B21-AACEBF7895B1}" srcOrd="0" destOrd="0" presId="urn:microsoft.com/office/officeart/2005/8/layout/chevron2"/>
    <dgm:cxn modelId="{37BDE2A0-60CE-4E44-A38C-82946BD53D50}" type="presParOf" srcId="{153674F1-9333-4113-BDDA-ECC2BDCA6C61}" destId="{595B966B-F16C-459E-A17C-569729D03D91}" srcOrd="1" destOrd="0" presId="urn:microsoft.com/office/officeart/2005/8/layout/chevron2"/>
    <dgm:cxn modelId="{4AE0A131-001D-4AB5-B2F0-836B483D56BF}" type="presParOf" srcId="{AB96A6D3-77F2-4B49-BDE1-73AB8384627E}" destId="{EC1BCCBC-F6A8-43A9-966C-80403265C55F}" srcOrd="3" destOrd="0" presId="urn:microsoft.com/office/officeart/2005/8/layout/chevron2"/>
    <dgm:cxn modelId="{753A2691-BE3B-4098-A817-2B9DD564C3C4}" type="presParOf" srcId="{AB96A6D3-77F2-4B49-BDE1-73AB8384627E}" destId="{A7E55A3F-0974-41DE-9762-A9620DAC9C21}" srcOrd="4" destOrd="0" presId="urn:microsoft.com/office/officeart/2005/8/layout/chevron2"/>
    <dgm:cxn modelId="{C4F4D054-B230-4D6D-81C4-0A530DC74F6F}" type="presParOf" srcId="{A7E55A3F-0974-41DE-9762-A9620DAC9C21}" destId="{8E7FBF9B-49D1-4433-8645-5456A737824D}" srcOrd="0" destOrd="0" presId="urn:microsoft.com/office/officeart/2005/8/layout/chevron2"/>
    <dgm:cxn modelId="{F4C5E41C-0A00-40D4-BCE4-37772ABD2BBA}" type="presParOf" srcId="{A7E55A3F-0974-41DE-9762-A9620DAC9C21}" destId="{A40DD42B-6FC4-4587-8893-8AD16B7AE076}" srcOrd="1" destOrd="0" presId="urn:microsoft.com/office/officeart/2005/8/layout/chevron2"/>
    <dgm:cxn modelId="{88FD6C44-1807-4A18-96B2-E71DE816487F}" type="presParOf" srcId="{AB96A6D3-77F2-4B49-BDE1-73AB8384627E}" destId="{C75FD510-72F3-42D4-87DB-EAAE2018E936}" srcOrd="5" destOrd="0" presId="urn:microsoft.com/office/officeart/2005/8/layout/chevron2"/>
    <dgm:cxn modelId="{5B19DF63-F3CC-4504-B7DE-E2D5E3FAC128}" type="presParOf" srcId="{AB96A6D3-77F2-4B49-BDE1-73AB8384627E}" destId="{D8FDCC5F-3D17-40B8-8DFB-05D27B83AAFD}" srcOrd="6" destOrd="0" presId="urn:microsoft.com/office/officeart/2005/8/layout/chevron2"/>
    <dgm:cxn modelId="{5883B8DF-F70D-4B9D-BC4A-63DDF3080570}" type="presParOf" srcId="{D8FDCC5F-3D17-40B8-8DFB-05D27B83AAFD}" destId="{967184AD-54CA-4A6A-BB93-CB574DFAB018}" srcOrd="0" destOrd="0" presId="urn:microsoft.com/office/officeart/2005/8/layout/chevron2"/>
    <dgm:cxn modelId="{E47A15F5-1C71-4C5D-AACA-8638F45084E9}" type="presParOf" srcId="{D8FDCC5F-3D17-40B8-8DFB-05D27B83AAFD}" destId="{7768F190-2661-4779-9FDB-7C49012A37BF}"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FD1F37F-B065-43C2-8C57-7768C98CED32}" type="doc">
      <dgm:prSet loTypeId="urn:microsoft.com/office/officeart/2005/8/layout/StepDownProcess" loCatId="process" qsTypeId="urn:microsoft.com/office/officeart/2005/8/quickstyle/simple1" qsCatId="simple" csTypeId="urn:microsoft.com/office/officeart/2005/8/colors/accent1_2" csCatId="accent1" phldr="1"/>
      <dgm:spPr/>
      <dgm:t>
        <a:bodyPr/>
        <a:lstStyle/>
        <a:p>
          <a:endParaRPr lang="fr-FR"/>
        </a:p>
      </dgm:t>
    </dgm:pt>
    <dgm:pt modelId="{9A4CB48B-5EB2-46CD-9835-36E20A1A89F1}">
      <dgm:prSet phldrT="[Texte]" custT="1"/>
      <dgm:spPr/>
      <dgm:t>
        <a:bodyPr/>
        <a:lstStyle/>
        <a:p>
          <a:r>
            <a:rPr lang="fr-FR" sz="1400" dirty="0"/>
            <a:t>Cout actuel de maintenance</a:t>
          </a:r>
        </a:p>
      </dgm:t>
    </dgm:pt>
    <dgm:pt modelId="{7FBF3B85-3961-4B00-9E21-0CAFAD40B390}" type="parTrans" cxnId="{19EB1D33-A93A-45E2-BE92-00E465A6D533}">
      <dgm:prSet/>
      <dgm:spPr/>
      <dgm:t>
        <a:bodyPr/>
        <a:lstStyle/>
        <a:p>
          <a:endParaRPr lang="fr-FR"/>
        </a:p>
      </dgm:t>
    </dgm:pt>
    <dgm:pt modelId="{75B2A7C9-DCC3-474C-A7FC-5D591A7237B9}" type="sibTrans" cxnId="{19EB1D33-A93A-45E2-BE92-00E465A6D533}">
      <dgm:prSet/>
      <dgm:spPr/>
      <dgm:t>
        <a:bodyPr/>
        <a:lstStyle/>
        <a:p>
          <a:endParaRPr lang="fr-FR"/>
        </a:p>
      </dgm:t>
    </dgm:pt>
    <dgm:pt modelId="{015A3F9E-F441-46E2-8790-B12A252E2E18}">
      <dgm:prSet phldrT="[Texte]" custT="1"/>
      <dgm:spPr/>
      <dgm:t>
        <a:bodyPr/>
        <a:lstStyle/>
        <a:p>
          <a:r>
            <a:rPr lang="fr-FR" sz="1800" dirty="0"/>
            <a:t>Cout actuel = Cout Maint. corrective = C1</a:t>
          </a:r>
        </a:p>
      </dgm:t>
    </dgm:pt>
    <dgm:pt modelId="{E79CC956-D4A9-41AD-86AE-4F568CA2C84A}" type="parTrans" cxnId="{7783E0C1-3DED-40A2-BE26-C14BA51B3CC5}">
      <dgm:prSet/>
      <dgm:spPr/>
      <dgm:t>
        <a:bodyPr/>
        <a:lstStyle/>
        <a:p>
          <a:endParaRPr lang="fr-FR"/>
        </a:p>
      </dgm:t>
    </dgm:pt>
    <dgm:pt modelId="{6A0DD936-1375-4506-B99C-04EB132E23A8}" type="sibTrans" cxnId="{7783E0C1-3DED-40A2-BE26-C14BA51B3CC5}">
      <dgm:prSet/>
      <dgm:spPr/>
      <dgm:t>
        <a:bodyPr/>
        <a:lstStyle/>
        <a:p>
          <a:endParaRPr lang="fr-FR"/>
        </a:p>
      </dgm:t>
    </dgm:pt>
    <dgm:pt modelId="{9721C239-EDBF-4138-B09D-E76B050303C3}">
      <dgm:prSet phldrT="[Texte]" custT="1"/>
      <dgm:spPr/>
      <dgm:t>
        <a:bodyPr/>
        <a:lstStyle/>
        <a:p>
          <a:r>
            <a:rPr lang="fr-FR" sz="1400" dirty="0"/>
            <a:t>Cout de maintenance envisagé après amélioration</a:t>
          </a:r>
        </a:p>
      </dgm:t>
    </dgm:pt>
    <dgm:pt modelId="{591A0C95-8CE1-4A9F-8F4F-1B61C0EE2469}" type="parTrans" cxnId="{0889F693-DDF4-4A5D-95CB-CE04E922EB65}">
      <dgm:prSet/>
      <dgm:spPr/>
      <dgm:t>
        <a:bodyPr/>
        <a:lstStyle/>
        <a:p>
          <a:endParaRPr lang="fr-FR"/>
        </a:p>
      </dgm:t>
    </dgm:pt>
    <dgm:pt modelId="{0AE879F3-6286-4224-947F-1C6DC02F912A}" type="sibTrans" cxnId="{0889F693-DDF4-4A5D-95CB-CE04E922EB65}">
      <dgm:prSet/>
      <dgm:spPr/>
      <dgm:t>
        <a:bodyPr/>
        <a:lstStyle/>
        <a:p>
          <a:endParaRPr lang="fr-FR"/>
        </a:p>
      </dgm:t>
    </dgm:pt>
    <dgm:pt modelId="{4922A339-D498-4789-89A4-26BDDD8AED65}">
      <dgm:prSet phldrT="[Texte]" custT="1"/>
      <dgm:spPr/>
      <dgm:t>
        <a:bodyPr/>
        <a:lstStyle/>
        <a:p>
          <a:r>
            <a:rPr lang="fr-FR" sz="1800" dirty="0"/>
            <a:t>C2 (C2 &lt; C1)</a:t>
          </a:r>
        </a:p>
      </dgm:t>
    </dgm:pt>
    <dgm:pt modelId="{6EFC828B-89BA-458A-B26B-8DC202534B3E}" type="parTrans" cxnId="{16177C37-C6F8-4192-83F7-CF01A2270538}">
      <dgm:prSet/>
      <dgm:spPr/>
      <dgm:t>
        <a:bodyPr/>
        <a:lstStyle/>
        <a:p>
          <a:endParaRPr lang="fr-FR"/>
        </a:p>
      </dgm:t>
    </dgm:pt>
    <dgm:pt modelId="{1423944F-5179-4414-BC4F-A0426DD7BE25}" type="sibTrans" cxnId="{16177C37-C6F8-4192-83F7-CF01A2270538}">
      <dgm:prSet/>
      <dgm:spPr/>
      <dgm:t>
        <a:bodyPr/>
        <a:lstStyle/>
        <a:p>
          <a:endParaRPr lang="fr-FR"/>
        </a:p>
      </dgm:t>
    </dgm:pt>
    <dgm:pt modelId="{04FF1F7D-3AF5-4E4C-80CB-8F610D71BAF9}">
      <dgm:prSet phldrT="[Texte]" custT="1"/>
      <dgm:spPr/>
      <dgm:t>
        <a:bodyPr/>
        <a:lstStyle/>
        <a:p>
          <a:r>
            <a:rPr lang="fr-FR" sz="1400" dirty="0"/>
            <a:t>Gain obtenu grâce à la modification</a:t>
          </a:r>
        </a:p>
      </dgm:t>
    </dgm:pt>
    <dgm:pt modelId="{019B0AD7-F499-4059-ACA2-B41DDF247C43}" type="parTrans" cxnId="{A5009341-50B2-497D-A664-A2CC86F0E019}">
      <dgm:prSet/>
      <dgm:spPr/>
      <dgm:t>
        <a:bodyPr/>
        <a:lstStyle/>
        <a:p>
          <a:endParaRPr lang="fr-FR"/>
        </a:p>
      </dgm:t>
    </dgm:pt>
    <dgm:pt modelId="{F26F7895-F8C9-43A2-ABA1-F1FFCC12C502}" type="sibTrans" cxnId="{A5009341-50B2-497D-A664-A2CC86F0E019}">
      <dgm:prSet/>
      <dgm:spPr/>
      <dgm:t>
        <a:bodyPr/>
        <a:lstStyle/>
        <a:p>
          <a:endParaRPr lang="fr-FR"/>
        </a:p>
      </dgm:t>
    </dgm:pt>
    <dgm:pt modelId="{BBF80855-261B-4C77-80E9-61670AF21CD8}">
      <dgm:prSet phldrT="[Texte]" custT="1"/>
      <dgm:spPr/>
      <dgm:t>
        <a:bodyPr/>
        <a:lstStyle/>
        <a:p>
          <a:r>
            <a:rPr lang="fr-FR" sz="1800" dirty="0"/>
            <a:t>G = C1 – C2</a:t>
          </a:r>
        </a:p>
      </dgm:t>
    </dgm:pt>
    <dgm:pt modelId="{A865461C-6555-4ED4-A464-52365C9D49D4}" type="parTrans" cxnId="{C8A59738-4C73-4384-ABF7-9F1C4079F38B}">
      <dgm:prSet/>
      <dgm:spPr/>
      <dgm:t>
        <a:bodyPr/>
        <a:lstStyle/>
        <a:p>
          <a:endParaRPr lang="fr-FR"/>
        </a:p>
      </dgm:t>
    </dgm:pt>
    <dgm:pt modelId="{9EA08273-7948-4BBF-9A55-C0533DB5847C}" type="sibTrans" cxnId="{C8A59738-4C73-4384-ABF7-9F1C4079F38B}">
      <dgm:prSet/>
      <dgm:spPr/>
      <dgm:t>
        <a:bodyPr/>
        <a:lstStyle/>
        <a:p>
          <a:endParaRPr lang="fr-FR"/>
        </a:p>
      </dgm:t>
    </dgm:pt>
    <dgm:pt modelId="{EF869ABD-CF4D-400B-B42D-E17605836AC4}">
      <dgm:prSet phldrT="[Texte]" custT="1"/>
      <dgm:spPr/>
      <dgm:t>
        <a:bodyPr/>
        <a:lstStyle/>
        <a:p>
          <a:r>
            <a:rPr lang="fr-FR" sz="1400" dirty="0"/>
            <a:t>Investissement envisagé pour réaliser la modification</a:t>
          </a:r>
        </a:p>
      </dgm:t>
    </dgm:pt>
    <dgm:pt modelId="{018CEC8E-A5CF-438D-8C2E-8E4DC1BA2414}" type="parTrans" cxnId="{DD0FF040-81CE-42A9-A253-7D738FA3BBD9}">
      <dgm:prSet/>
      <dgm:spPr/>
      <dgm:t>
        <a:bodyPr/>
        <a:lstStyle/>
        <a:p>
          <a:endParaRPr lang="fr-FR"/>
        </a:p>
      </dgm:t>
    </dgm:pt>
    <dgm:pt modelId="{3F32EF98-26CB-4C64-8916-A4A01F722E5F}" type="sibTrans" cxnId="{DD0FF040-81CE-42A9-A253-7D738FA3BBD9}">
      <dgm:prSet/>
      <dgm:spPr/>
      <dgm:t>
        <a:bodyPr/>
        <a:lstStyle/>
        <a:p>
          <a:endParaRPr lang="fr-FR"/>
        </a:p>
      </dgm:t>
    </dgm:pt>
    <dgm:pt modelId="{F2A0B536-B1C9-45CF-A595-9813275ADA67}">
      <dgm:prSet phldrT="[Texte]" custT="1"/>
      <dgm:spPr/>
      <dgm:t>
        <a:bodyPr/>
        <a:lstStyle/>
        <a:p>
          <a:r>
            <a:rPr lang="fr-FR" sz="1800" dirty="0"/>
            <a:t>I</a:t>
          </a:r>
        </a:p>
      </dgm:t>
    </dgm:pt>
    <dgm:pt modelId="{F79C20ED-5D47-4D95-AAE3-CCF3CE7E2F7E}" type="parTrans" cxnId="{4D5AB723-7FB3-43F7-9099-35B05B63C7BE}">
      <dgm:prSet/>
      <dgm:spPr/>
      <dgm:t>
        <a:bodyPr/>
        <a:lstStyle/>
        <a:p>
          <a:endParaRPr lang="fr-FR"/>
        </a:p>
      </dgm:t>
    </dgm:pt>
    <dgm:pt modelId="{89ECBC10-C143-4D5F-9C4B-F48528A957A6}" type="sibTrans" cxnId="{4D5AB723-7FB3-43F7-9099-35B05B63C7BE}">
      <dgm:prSet/>
      <dgm:spPr/>
      <dgm:t>
        <a:bodyPr/>
        <a:lstStyle/>
        <a:p>
          <a:endParaRPr lang="fr-FR"/>
        </a:p>
      </dgm:t>
    </dgm:pt>
    <dgm:pt modelId="{B5DEA54A-9848-4597-8B42-C6E62890711A}">
      <dgm:prSet phldrT="[Texte]" custT="1"/>
      <dgm:spPr/>
      <dgm:t>
        <a:bodyPr/>
        <a:lstStyle/>
        <a:p>
          <a:r>
            <a:rPr lang="fr-FR" sz="1400" dirty="0"/>
            <a:t>Seuil de rentabilité</a:t>
          </a:r>
        </a:p>
      </dgm:t>
    </dgm:pt>
    <dgm:pt modelId="{29E7084B-0427-4790-8706-76233DE52034}" type="parTrans" cxnId="{D91B754A-721C-4372-AF5A-23525C666C31}">
      <dgm:prSet/>
      <dgm:spPr/>
      <dgm:t>
        <a:bodyPr/>
        <a:lstStyle/>
        <a:p>
          <a:endParaRPr lang="fr-FR"/>
        </a:p>
      </dgm:t>
    </dgm:pt>
    <dgm:pt modelId="{A4BE3621-2885-4877-BF9F-8002061FADF4}" type="sibTrans" cxnId="{D91B754A-721C-4372-AF5A-23525C666C31}">
      <dgm:prSet/>
      <dgm:spPr/>
      <dgm:t>
        <a:bodyPr/>
        <a:lstStyle/>
        <a:p>
          <a:endParaRPr lang="fr-FR"/>
        </a:p>
      </dgm:t>
    </dgm:pt>
    <dgm:pt modelId="{6905BE97-3043-41BC-9A8D-E6D3280F1CD3}">
      <dgm:prSet phldrT="[Texte]" custT="1"/>
      <dgm:spPr>
        <a:ln w="92075">
          <a:solidFill>
            <a:srgbClr val="CC3300"/>
          </a:solidFill>
        </a:ln>
      </dgm:spPr>
      <dgm:t>
        <a:bodyPr/>
        <a:lstStyle/>
        <a:p>
          <a:r>
            <a:rPr lang="fr-FR" sz="2000" b="1" dirty="0">
              <a:solidFill>
                <a:srgbClr val="FF7C80"/>
              </a:solidFill>
            </a:rPr>
            <a:t>R = I / G</a:t>
          </a:r>
        </a:p>
      </dgm:t>
    </dgm:pt>
    <dgm:pt modelId="{AF080EAF-9E6F-4315-96A3-63E8575BB169}" type="parTrans" cxnId="{DD17604A-91B5-46FB-9BAF-BFE20B3A0FD0}">
      <dgm:prSet/>
      <dgm:spPr/>
      <dgm:t>
        <a:bodyPr/>
        <a:lstStyle/>
        <a:p>
          <a:endParaRPr lang="fr-FR"/>
        </a:p>
      </dgm:t>
    </dgm:pt>
    <dgm:pt modelId="{7765CA3B-2710-40A8-A84E-3FEF6E25559C}" type="sibTrans" cxnId="{DD17604A-91B5-46FB-9BAF-BFE20B3A0FD0}">
      <dgm:prSet/>
      <dgm:spPr/>
      <dgm:t>
        <a:bodyPr/>
        <a:lstStyle/>
        <a:p>
          <a:endParaRPr lang="fr-FR"/>
        </a:p>
      </dgm:t>
    </dgm:pt>
    <dgm:pt modelId="{8B2B6025-F04C-4D55-A9C7-4321539F0E60}" type="pres">
      <dgm:prSet presAssocID="{FFD1F37F-B065-43C2-8C57-7768C98CED32}" presName="rootnode" presStyleCnt="0">
        <dgm:presLayoutVars>
          <dgm:chMax/>
          <dgm:chPref/>
          <dgm:dir/>
          <dgm:animLvl val="lvl"/>
        </dgm:presLayoutVars>
      </dgm:prSet>
      <dgm:spPr/>
    </dgm:pt>
    <dgm:pt modelId="{2594239F-EFFC-4381-8842-7A2CD0F0C7B9}" type="pres">
      <dgm:prSet presAssocID="{9A4CB48B-5EB2-46CD-9835-36E20A1A89F1}" presName="composite" presStyleCnt="0"/>
      <dgm:spPr/>
    </dgm:pt>
    <dgm:pt modelId="{68C5A82C-6983-48BC-8520-5C340B252B2C}" type="pres">
      <dgm:prSet presAssocID="{9A4CB48B-5EB2-46CD-9835-36E20A1A89F1}" presName="bentUpArrow1" presStyleLbl="alignImgPlace1" presStyleIdx="0" presStyleCnt="4" custLinFactNeighborX="-2215" custLinFactNeighborY="12066"/>
      <dgm:spPr/>
    </dgm:pt>
    <dgm:pt modelId="{5EA518E0-3C09-4481-85D4-0ED91B5F2A36}" type="pres">
      <dgm:prSet presAssocID="{9A4CB48B-5EB2-46CD-9835-36E20A1A89F1}" presName="ParentText" presStyleLbl="node1" presStyleIdx="0" presStyleCnt="5" custScaleX="117472" custLinFactNeighborX="1431">
        <dgm:presLayoutVars>
          <dgm:chMax val="1"/>
          <dgm:chPref val="1"/>
          <dgm:bulletEnabled val="1"/>
        </dgm:presLayoutVars>
      </dgm:prSet>
      <dgm:spPr/>
    </dgm:pt>
    <dgm:pt modelId="{92591636-0443-4077-A9F2-B245D65BBE98}" type="pres">
      <dgm:prSet presAssocID="{9A4CB48B-5EB2-46CD-9835-36E20A1A89F1}" presName="ChildText" presStyleLbl="revTx" presStyleIdx="0" presStyleCnt="5" custScaleX="403925" custLinFactX="76711" custLinFactNeighborX="100000" custLinFactNeighborY="9489">
        <dgm:presLayoutVars>
          <dgm:chMax val="0"/>
          <dgm:chPref val="0"/>
          <dgm:bulletEnabled val="1"/>
        </dgm:presLayoutVars>
      </dgm:prSet>
      <dgm:spPr/>
    </dgm:pt>
    <dgm:pt modelId="{0DCB3D75-F04F-4920-8EA2-456EB223F5F6}" type="pres">
      <dgm:prSet presAssocID="{75B2A7C9-DCC3-474C-A7FC-5D591A7237B9}" presName="sibTrans" presStyleCnt="0"/>
      <dgm:spPr/>
    </dgm:pt>
    <dgm:pt modelId="{B6DEAD02-09C8-468F-8175-A68B42D8497A}" type="pres">
      <dgm:prSet presAssocID="{9721C239-EDBF-4138-B09D-E76B050303C3}" presName="composite" presStyleCnt="0"/>
      <dgm:spPr/>
    </dgm:pt>
    <dgm:pt modelId="{865695D6-19F7-4783-A79E-B19B54033FC3}" type="pres">
      <dgm:prSet presAssocID="{9721C239-EDBF-4138-B09D-E76B050303C3}" presName="bentUpArrow1" presStyleLbl="alignImgPlace1" presStyleIdx="1" presStyleCnt="4" custLinFactNeighborX="-59225" custLinFactNeighborY="27698"/>
      <dgm:spPr/>
    </dgm:pt>
    <dgm:pt modelId="{99994B85-119F-41BE-9CDD-848F50A6A912}" type="pres">
      <dgm:prSet presAssocID="{9721C239-EDBF-4138-B09D-E76B050303C3}" presName="ParentText" presStyleLbl="node1" presStyleIdx="1" presStyleCnt="5" custScaleX="126665" custScaleY="108570" custLinFactNeighborX="-40240" custLinFactNeighborY="8611">
        <dgm:presLayoutVars>
          <dgm:chMax val="1"/>
          <dgm:chPref val="1"/>
          <dgm:bulletEnabled val="1"/>
        </dgm:presLayoutVars>
      </dgm:prSet>
      <dgm:spPr/>
    </dgm:pt>
    <dgm:pt modelId="{7C36B35C-5A64-4EF5-AED2-543EFB6720F4}" type="pres">
      <dgm:prSet presAssocID="{9721C239-EDBF-4138-B09D-E76B050303C3}" presName="ChildText" presStyleLbl="revTx" presStyleIdx="1" presStyleCnt="5" custScaleX="330065" custLinFactNeighborX="82777" custLinFactNeighborY="8196">
        <dgm:presLayoutVars>
          <dgm:chMax val="0"/>
          <dgm:chPref val="0"/>
          <dgm:bulletEnabled val="1"/>
        </dgm:presLayoutVars>
      </dgm:prSet>
      <dgm:spPr/>
    </dgm:pt>
    <dgm:pt modelId="{445999C9-B05E-4723-B386-FEAA7B545A73}" type="pres">
      <dgm:prSet presAssocID="{0AE879F3-6286-4224-947F-1C6DC02F912A}" presName="sibTrans" presStyleCnt="0"/>
      <dgm:spPr/>
    </dgm:pt>
    <dgm:pt modelId="{A3B16323-FA5D-4B48-A75F-FF111798F050}" type="pres">
      <dgm:prSet presAssocID="{04FF1F7D-3AF5-4E4C-80CB-8F610D71BAF9}" presName="composite" presStyleCnt="0"/>
      <dgm:spPr/>
    </dgm:pt>
    <dgm:pt modelId="{67308CB5-BB91-42D9-ADD8-CEDF75AE4E90}" type="pres">
      <dgm:prSet presAssocID="{04FF1F7D-3AF5-4E4C-80CB-8F610D71BAF9}" presName="bentUpArrow1" presStyleLbl="alignImgPlace1" presStyleIdx="2" presStyleCnt="4" custLinFactX="-15064" custLinFactNeighborX="-100000" custLinFactNeighborY="41301"/>
      <dgm:spPr/>
    </dgm:pt>
    <dgm:pt modelId="{1B1054A8-F4DC-4BE5-96E2-9DFBF128208C}" type="pres">
      <dgm:prSet presAssocID="{04FF1F7D-3AF5-4E4C-80CB-8F610D71BAF9}" presName="ParentText" presStyleLbl="node1" presStyleIdx="2" presStyleCnt="5" custScaleX="123247" custLinFactNeighborX="-78357" custLinFactNeighborY="22143">
        <dgm:presLayoutVars>
          <dgm:chMax val="1"/>
          <dgm:chPref val="1"/>
          <dgm:bulletEnabled val="1"/>
        </dgm:presLayoutVars>
      </dgm:prSet>
      <dgm:spPr/>
    </dgm:pt>
    <dgm:pt modelId="{477DF4FE-5300-497F-8B77-445862DC9B31}" type="pres">
      <dgm:prSet presAssocID="{04FF1F7D-3AF5-4E4C-80CB-8F610D71BAF9}" presName="ChildText" presStyleLbl="revTx" presStyleIdx="2" presStyleCnt="5" custScaleX="277023" custLinFactNeighborX="5651" custLinFactNeighborY="28918">
        <dgm:presLayoutVars>
          <dgm:chMax val="0"/>
          <dgm:chPref val="0"/>
          <dgm:bulletEnabled val="1"/>
        </dgm:presLayoutVars>
      </dgm:prSet>
      <dgm:spPr/>
    </dgm:pt>
    <dgm:pt modelId="{1545E0CB-AA59-42CD-A0B1-9F7AC493AEC9}" type="pres">
      <dgm:prSet presAssocID="{F26F7895-F8C9-43A2-ABA1-F1FFCC12C502}" presName="sibTrans" presStyleCnt="0"/>
      <dgm:spPr/>
    </dgm:pt>
    <dgm:pt modelId="{957730D9-85C4-461F-8C87-1FBF637787B6}" type="pres">
      <dgm:prSet presAssocID="{EF869ABD-CF4D-400B-B42D-E17605836AC4}" presName="composite" presStyleCnt="0"/>
      <dgm:spPr/>
    </dgm:pt>
    <dgm:pt modelId="{480CFD32-C283-4D1A-A327-FA3DF6804D79}" type="pres">
      <dgm:prSet presAssocID="{EF869ABD-CF4D-400B-B42D-E17605836AC4}" presName="bentUpArrow1" presStyleLbl="alignImgPlace1" presStyleIdx="3" presStyleCnt="4" custLinFactX="-100000" custLinFactNeighborX="-113026" custLinFactNeighborY="54347"/>
      <dgm:spPr/>
    </dgm:pt>
    <dgm:pt modelId="{94F79A0E-7450-41F7-8425-50D9B005CB5A}" type="pres">
      <dgm:prSet presAssocID="{EF869ABD-CF4D-400B-B42D-E17605836AC4}" presName="ParentText" presStyleLbl="node1" presStyleIdx="3" presStyleCnt="5" custScaleX="210976" custLinFactX="-17966" custLinFactNeighborX="-100000" custLinFactNeighborY="31984">
        <dgm:presLayoutVars>
          <dgm:chMax val="1"/>
          <dgm:chPref val="1"/>
          <dgm:bulletEnabled val="1"/>
        </dgm:presLayoutVars>
      </dgm:prSet>
      <dgm:spPr/>
    </dgm:pt>
    <dgm:pt modelId="{78A8AA50-BD73-4138-A90D-1F2C467896DB}" type="pres">
      <dgm:prSet presAssocID="{EF869ABD-CF4D-400B-B42D-E17605836AC4}" presName="ChildText" presStyleLbl="revTx" presStyleIdx="3" presStyleCnt="5" custLinFactNeighborX="-72732" custLinFactNeighborY="39619">
        <dgm:presLayoutVars>
          <dgm:chMax val="0"/>
          <dgm:chPref val="0"/>
          <dgm:bulletEnabled val="1"/>
        </dgm:presLayoutVars>
      </dgm:prSet>
      <dgm:spPr/>
    </dgm:pt>
    <dgm:pt modelId="{9AAEECA4-5E91-4D1A-8CA2-998125AB2C6D}" type="pres">
      <dgm:prSet presAssocID="{3F32EF98-26CB-4C64-8916-A4A01F722E5F}" presName="sibTrans" presStyleCnt="0"/>
      <dgm:spPr/>
    </dgm:pt>
    <dgm:pt modelId="{E5D1786E-4D80-4261-B91D-1D1BC20E844A}" type="pres">
      <dgm:prSet presAssocID="{B5DEA54A-9848-4597-8B42-C6E62890711A}" presName="composite" presStyleCnt="0"/>
      <dgm:spPr/>
    </dgm:pt>
    <dgm:pt modelId="{314FC8D4-C48C-4466-A285-164F54033D7E}" type="pres">
      <dgm:prSet presAssocID="{B5DEA54A-9848-4597-8B42-C6E62890711A}" presName="ParentText" presStyleLbl="node1" presStyleIdx="4" presStyleCnt="5" custLinFactX="-38632" custLinFactNeighborX="-100000" custLinFactNeighborY="43055">
        <dgm:presLayoutVars>
          <dgm:chMax val="1"/>
          <dgm:chPref val="1"/>
          <dgm:bulletEnabled val="1"/>
        </dgm:presLayoutVars>
      </dgm:prSet>
      <dgm:spPr/>
    </dgm:pt>
    <dgm:pt modelId="{8CA9A51E-9ACA-4BEC-8B28-22A6F14C80B1}" type="pres">
      <dgm:prSet presAssocID="{B5DEA54A-9848-4597-8B42-C6E62890711A}" presName="FinalChildText" presStyleLbl="revTx" presStyleIdx="4" presStyleCnt="5" custScaleX="205825" custLinFactX="-28229" custLinFactNeighborX="-100000" custLinFactNeighborY="58309">
        <dgm:presLayoutVars>
          <dgm:chMax val="0"/>
          <dgm:chPref val="0"/>
          <dgm:bulletEnabled val="1"/>
        </dgm:presLayoutVars>
      </dgm:prSet>
      <dgm:spPr/>
    </dgm:pt>
  </dgm:ptLst>
  <dgm:cxnLst>
    <dgm:cxn modelId="{33E2E122-3E63-4A42-A6EE-EE4E1D4C5604}" type="presOf" srcId="{4922A339-D498-4789-89A4-26BDDD8AED65}" destId="{7C36B35C-5A64-4EF5-AED2-543EFB6720F4}" srcOrd="0" destOrd="0" presId="urn:microsoft.com/office/officeart/2005/8/layout/StepDownProcess"/>
    <dgm:cxn modelId="{4D5AB723-7FB3-43F7-9099-35B05B63C7BE}" srcId="{EF869ABD-CF4D-400B-B42D-E17605836AC4}" destId="{F2A0B536-B1C9-45CF-A595-9813275ADA67}" srcOrd="0" destOrd="0" parTransId="{F79C20ED-5D47-4D95-AAE3-CCF3CE7E2F7E}" sibTransId="{89ECBC10-C143-4D5F-9C4B-F48528A957A6}"/>
    <dgm:cxn modelId="{B6B8192C-0067-47C3-AF02-90393A23D63E}" type="presOf" srcId="{EF869ABD-CF4D-400B-B42D-E17605836AC4}" destId="{94F79A0E-7450-41F7-8425-50D9B005CB5A}" srcOrd="0" destOrd="0" presId="urn:microsoft.com/office/officeart/2005/8/layout/StepDownProcess"/>
    <dgm:cxn modelId="{19EB1D33-A93A-45E2-BE92-00E465A6D533}" srcId="{FFD1F37F-B065-43C2-8C57-7768C98CED32}" destId="{9A4CB48B-5EB2-46CD-9835-36E20A1A89F1}" srcOrd="0" destOrd="0" parTransId="{7FBF3B85-3961-4B00-9E21-0CAFAD40B390}" sibTransId="{75B2A7C9-DCC3-474C-A7FC-5D591A7237B9}"/>
    <dgm:cxn modelId="{16177C37-C6F8-4192-83F7-CF01A2270538}" srcId="{9721C239-EDBF-4138-B09D-E76B050303C3}" destId="{4922A339-D498-4789-89A4-26BDDD8AED65}" srcOrd="0" destOrd="0" parTransId="{6EFC828B-89BA-458A-B26B-8DC202534B3E}" sibTransId="{1423944F-5179-4414-BC4F-A0426DD7BE25}"/>
    <dgm:cxn modelId="{C8A59738-4C73-4384-ABF7-9F1C4079F38B}" srcId="{04FF1F7D-3AF5-4E4C-80CB-8F610D71BAF9}" destId="{BBF80855-261B-4C77-80E9-61670AF21CD8}" srcOrd="0" destOrd="0" parTransId="{A865461C-6555-4ED4-A464-52365C9D49D4}" sibTransId="{9EA08273-7948-4BBF-9A55-C0533DB5847C}"/>
    <dgm:cxn modelId="{F9C5363E-6C31-491A-BF80-3BB644949628}" type="presOf" srcId="{9A4CB48B-5EB2-46CD-9835-36E20A1A89F1}" destId="{5EA518E0-3C09-4481-85D4-0ED91B5F2A36}" srcOrd="0" destOrd="0" presId="urn:microsoft.com/office/officeart/2005/8/layout/StepDownProcess"/>
    <dgm:cxn modelId="{DD0FF040-81CE-42A9-A253-7D738FA3BBD9}" srcId="{FFD1F37F-B065-43C2-8C57-7768C98CED32}" destId="{EF869ABD-CF4D-400B-B42D-E17605836AC4}" srcOrd="3" destOrd="0" parTransId="{018CEC8E-A5CF-438D-8C2E-8E4DC1BA2414}" sibTransId="{3F32EF98-26CB-4C64-8916-A4A01F722E5F}"/>
    <dgm:cxn modelId="{A5009341-50B2-497D-A664-A2CC86F0E019}" srcId="{FFD1F37F-B065-43C2-8C57-7768C98CED32}" destId="{04FF1F7D-3AF5-4E4C-80CB-8F610D71BAF9}" srcOrd="2" destOrd="0" parTransId="{019B0AD7-F499-4059-ACA2-B41DDF247C43}" sibTransId="{F26F7895-F8C9-43A2-ABA1-F1FFCC12C502}"/>
    <dgm:cxn modelId="{DD17604A-91B5-46FB-9BAF-BFE20B3A0FD0}" srcId="{B5DEA54A-9848-4597-8B42-C6E62890711A}" destId="{6905BE97-3043-41BC-9A8D-E6D3280F1CD3}" srcOrd="0" destOrd="0" parTransId="{AF080EAF-9E6F-4315-96A3-63E8575BB169}" sibTransId="{7765CA3B-2710-40A8-A84E-3FEF6E25559C}"/>
    <dgm:cxn modelId="{D91B754A-721C-4372-AF5A-23525C666C31}" srcId="{FFD1F37F-B065-43C2-8C57-7768C98CED32}" destId="{B5DEA54A-9848-4597-8B42-C6E62890711A}" srcOrd="4" destOrd="0" parTransId="{29E7084B-0427-4790-8706-76233DE52034}" sibTransId="{A4BE3621-2885-4877-BF9F-8002061FADF4}"/>
    <dgm:cxn modelId="{128B7D72-2B13-42D2-9AC8-AEC17CDE3097}" type="presOf" srcId="{9721C239-EDBF-4138-B09D-E76B050303C3}" destId="{99994B85-119F-41BE-9CDD-848F50A6A912}" srcOrd="0" destOrd="0" presId="urn:microsoft.com/office/officeart/2005/8/layout/StepDownProcess"/>
    <dgm:cxn modelId="{27F22789-AF48-4861-86BE-6382AA61917E}" type="presOf" srcId="{04FF1F7D-3AF5-4E4C-80CB-8F610D71BAF9}" destId="{1B1054A8-F4DC-4BE5-96E2-9DFBF128208C}" srcOrd="0" destOrd="0" presId="urn:microsoft.com/office/officeart/2005/8/layout/StepDownProcess"/>
    <dgm:cxn modelId="{0889F693-DDF4-4A5D-95CB-CE04E922EB65}" srcId="{FFD1F37F-B065-43C2-8C57-7768C98CED32}" destId="{9721C239-EDBF-4138-B09D-E76B050303C3}" srcOrd="1" destOrd="0" parTransId="{591A0C95-8CE1-4A9F-8F4F-1B61C0EE2469}" sibTransId="{0AE879F3-6286-4224-947F-1C6DC02F912A}"/>
    <dgm:cxn modelId="{B2319AAB-8772-4497-BF5D-6D73493054E0}" type="presOf" srcId="{FFD1F37F-B065-43C2-8C57-7768C98CED32}" destId="{8B2B6025-F04C-4D55-A9C7-4321539F0E60}" srcOrd="0" destOrd="0" presId="urn:microsoft.com/office/officeart/2005/8/layout/StepDownProcess"/>
    <dgm:cxn modelId="{4A1D3EB4-FB2C-454E-A915-9F7CA7D3EAF3}" type="presOf" srcId="{F2A0B536-B1C9-45CF-A595-9813275ADA67}" destId="{78A8AA50-BD73-4138-A90D-1F2C467896DB}" srcOrd="0" destOrd="0" presId="urn:microsoft.com/office/officeart/2005/8/layout/StepDownProcess"/>
    <dgm:cxn modelId="{8D6692BF-DC66-47A1-9D23-3B18A672A82F}" type="presOf" srcId="{6905BE97-3043-41BC-9A8D-E6D3280F1CD3}" destId="{8CA9A51E-9ACA-4BEC-8B28-22A6F14C80B1}" srcOrd="0" destOrd="0" presId="urn:microsoft.com/office/officeart/2005/8/layout/StepDownProcess"/>
    <dgm:cxn modelId="{7783E0C1-3DED-40A2-BE26-C14BA51B3CC5}" srcId="{9A4CB48B-5EB2-46CD-9835-36E20A1A89F1}" destId="{015A3F9E-F441-46E2-8790-B12A252E2E18}" srcOrd="0" destOrd="0" parTransId="{E79CC956-D4A9-41AD-86AE-4F568CA2C84A}" sibTransId="{6A0DD936-1375-4506-B99C-04EB132E23A8}"/>
    <dgm:cxn modelId="{867B87C2-9E6D-4532-9726-CA9A1CB52058}" type="presOf" srcId="{B5DEA54A-9848-4597-8B42-C6E62890711A}" destId="{314FC8D4-C48C-4466-A285-164F54033D7E}" srcOrd="0" destOrd="0" presId="urn:microsoft.com/office/officeart/2005/8/layout/StepDownProcess"/>
    <dgm:cxn modelId="{2ECB0EE3-153E-4CB3-AF24-ACBFE9EBF6BF}" type="presOf" srcId="{015A3F9E-F441-46E2-8790-B12A252E2E18}" destId="{92591636-0443-4077-A9F2-B245D65BBE98}" srcOrd="0" destOrd="0" presId="urn:microsoft.com/office/officeart/2005/8/layout/StepDownProcess"/>
    <dgm:cxn modelId="{878776FA-ADDD-4BB4-8ABC-51F12B083F60}" type="presOf" srcId="{BBF80855-261B-4C77-80E9-61670AF21CD8}" destId="{477DF4FE-5300-497F-8B77-445862DC9B31}" srcOrd="0" destOrd="0" presId="urn:microsoft.com/office/officeart/2005/8/layout/StepDownProcess"/>
    <dgm:cxn modelId="{B2AD8304-C6F2-43DB-9764-1EB2114980D3}" type="presParOf" srcId="{8B2B6025-F04C-4D55-A9C7-4321539F0E60}" destId="{2594239F-EFFC-4381-8842-7A2CD0F0C7B9}" srcOrd="0" destOrd="0" presId="urn:microsoft.com/office/officeart/2005/8/layout/StepDownProcess"/>
    <dgm:cxn modelId="{BE0EF3DF-57E9-481B-8121-617B13B3CB3E}" type="presParOf" srcId="{2594239F-EFFC-4381-8842-7A2CD0F0C7B9}" destId="{68C5A82C-6983-48BC-8520-5C340B252B2C}" srcOrd="0" destOrd="0" presId="urn:microsoft.com/office/officeart/2005/8/layout/StepDownProcess"/>
    <dgm:cxn modelId="{4D9B8E82-74F4-4F1B-BA4C-D6FF5057277D}" type="presParOf" srcId="{2594239F-EFFC-4381-8842-7A2CD0F0C7B9}" destId="{5EA518E0-3C09-4481-85D4-0ED91B5F2A36}" srcOrd="1" destOrd="0" presId="urn:microsoft.com/office/officeart/2005/8/layout/StepDownProcess"/>
    <dgm:cxn modelId="{F25358F2-76A2-422E-B183-40C7D4E7A707}" type="presParOf" srcId="{2594239F-EFFC-4381-8842-7A2CD0F0C7B9}" destId="{92591636-0443-4077-A9F2-B245D65BBE98}" srcOrd="2" destOrd="0" presId="urn:microsoft.com/office/officeart/2005/8/layout/StepDownProcess"/>
    <dgm:cxn modelId="{915614B0-5F19-421C-9AF7-27669EC86326}" type="presParOf" srcId="{8B2B6025-F04C-4D55-A9C7-4321539F0E60}" destId="{0DCB3D75-F04F-4920-8EA2-456EB223F5F6}" srcOrd="1" destOrd="0" presId="urn:microsoft.com/office/officeart/2005/8/layout/StepDownProcess"/>
    <dgm:cxn modelId="{EF06CA78-F648-4511-86C2-8C48E7F98875}" type="presParOf" srcId="{8B2B6025-F04C-4D55-A9C7-4321539F0E60}" destId="{B6DEAD02-09C8-468F-8175-A68B42D8497A}" srcOrd="2" destOrd="0" presId="urn:microsoft.com/office/officeart/2005/8/layout/StepDownProcess"/>
    <dgm:cxn modelId="{A6415616-7883-493B-B6C7-782742DEA494}" type="presParOf" srcId="{B6DEAD02-09C8-468F-8175-A68B42D8497A}" destId="{865695D6-19F7-4783-A79E-B19B54033FC3}" srcOrd="0" destOrd="0" presId="urn:microsoft.com/office/officeart/2005/8/layout/StepDownProcess"/>
    <dgm:cxn modelId="{F0097F15-986F-4247-A06F-0D2034686644}" type="presParOf" srcId="{B6DEAD02-09C8-468F-8175-A68B42D8497A}" destId="{99994B85-119F-41BE-9CDD-848F50A6A912}" srcOrd="1" destOrd="0" presId="urn:microsoft.com/office/officeart/2005/8/layout/StepDownProcess"/>
    <dgm:cxn modelId="{5C22E147-BF4E-4DFB-8D0E-9410B66F0ADC}" type="presParOf" srcId="{B6DEAD02-09C8-468F-8175-A68B42D8497A}" destId="{7C36B35C-5A64-4EF5-AED2-543EFB6720F4}" srcOrd="2" destOrd="0" presId="urn:microsoft.com/office/officeart/2005/8/layout/StepDownProcess"/>
    <dgm:cxn modelId="{F4A4FBE5-037A-4795-ACD0-88C97EC3AED2}" type="presParOf" srcId="{8B2B6025-F04C-4D55-A9C7-4321539F0E60}" destId="{445999C9-B05E-4723-B386-FEAA7B545A73}" srcOrd="3" destOrd="0" presId="urn:microsoft.com/office/officeart/2005/8/layout/StepDownProcess"/>
    <dgm:cxn modelId="{EDDD1E69-7770-494F-8865-713849356A11}" type="presParOf" srcId="{8B2B6025-F04C-4D55-A9C7-4321539F0E60}" destId="{A3B16323-FA5D-4B48-A75F-FF111798F050}" srcOrd="4" destOrd="0" presId="urn:microsoft.com/office/officeart/2005/8/layout/StepDownProcess"/>
    <dgm:cxn modelId="{F51565EA-0E4B-4CB7-9426-1771D3C0959D}" type="presParOf" srcId="{A3B16323-FA5D-4B48-A75F-FF111798F050}" destId="{67308CB5-BB91-42D9-ADD8-CEDF75AE4E90}" srcOrd="0" destOrd="0" presId="urn:microsoft.com/office/officeart/2005/8/layout/StepDownProcess"/>
    <dgm:cxn modelId="{747DFB71-826D-43F7-9894-6472326F11A4}" type="presParOf" srcId="{A3B16323-FA5D-4B48-A75F-FF111798F050}" destId="{1B1054A8-F4DC-4BE5-96E2-9DFBF128208C}" srcOrd="1" destOrd="0" presId="urn:microsoft.com/office/officeart/2005/8/layout/StepDownProcess"/>
    <dgm:cxn modelId="{4E4BDB71-95AF-459C-B94E-8F9D47D4A2BC}" type="presParOf" srcId="{A3B16323-FA5D-4B48-A75F-FF111798F050}" destId="{477DF4FE-5300-497F-8B77-445862DC9B31}" srcOrd="2" destOrd="0" presId="urn:microsoft.com/office/officeart/2005/8/layout/StepDownProcess"/>
    <dgm:cxn modelId="{23FFA48F-4863-4D09-895B-A0799C7D7295}" type="presParOf" srcId="{8B2B6025-F04C-4D55-A9C7-4321539F0E60}" destId="{1545E0CB-AA59-42CD-A0B1-9F7AC493AEC9}" srcOrd="5" destOrd="0" presId="urn:microsoft.com/office/officeart/2005/8/layout/StepDownProcess"/>
    <dgm:cxn modelId="{3F1C71AD-503E-4BBF-A558-2B03E65300ED}" type="presParOf" srcId="{8B2B6025-F04C-4D55-A9C7-4321539F0E60}" destId="{957730D9-85C4-461F-8C87-1FBF637787B6}" srcOrd="6" destOrd="0" presId="urn:microsoft.com/office/officeart/2005/8/layout/StepDownProcess"/>
    <dgm:cxn modelId="{69EA8863-FB3F-4A22-A5A6-DC6C96A24E0B}" type="presParOf" srcId="{957730D9-85C4-461F-8C87-1FBF637787B6}" destId="{480CFD32-C283-4D1A-A327-FA3DF6804D79}" srcOrd="0" destOrd="0" presId="urn:microsoft.com/office/officeart/2005/8/layout/StepDownProcess"/>
    <dgm:cxn modelId="{DD503CB2-2C2A-431F-B449-BB051F0BB78A}" type="presParOf" srcId="{957730D9-85C4-461F-8C87-1FBF637787B6}" destId="{94F79A0E-7450-41F7-8425-50D9B005CB5A}" srcOrd="1" destOrd="0" presId="urn:microsoft.com/office/officeart/2005/8/layout/StepDownProcess"/>
    <dgm:cxn modelId="{E0516A1C-E2B3-4ED5-BB6A-C9EE5D0ED652}" type="presParOf" srcId="{957730D9-85C4-461F-8C87-1FBF637787B6}" destId="{78A8AA50-BD73-4138-A90D-1F2C467896DB}" srcOrd="2" destOrd="0" presId="urn:microsoft.com/office/officeart/2005/8/layout/StepDownProcess"/>
    <dgm:cxn modelId="{8B9014DE-3177-4DF9-B66A-E8AD607A31EF}" type="presParOf" srcId="{8B2B6025-F04C-4D55-A9C7-4321539F0E60}" destId="{9AAEECA4-5E91-4D1A-8CA2-998125AB2C6D}" srcOrd="7" destOrd="0" presId="urn:microsoft.com/office/officeart/2005/8/layout/StepDownProcess"/>
    <dgm:cxn modelId="{27AF5613-98BA-4EE7-933B-F6A91289C40D}" type="presParOf" srcId="{8B2B6025-F04C-4D55-A9C7-4321539F0E60}" destId="{E5D1786E-4D80-4261-B91D-1D1BC20E844A}" srcOrd="8" destOrd="0" presId="urn:microsoft.com/office/officeart/2005/8/layout/StepDownProcess"/>
    <dgm:cxn modelId="{B67A856B-5E2F-4419-A7A2-1B7F56A4EAF3}" type="presParOf" srcId="{E5D1786E-4D80-4261-B91D-1D1BC20E844A}" destId="{314FC8D4-C48C-4466-A285-164F54033D7E}" srcOrd="0" destOrd="0" presId="urn:microsoft.com/office/officeart/2005/8/layout/StepDownProcess"/>
    <dgm:cxn modelId="{0E60083D-8C64-4B33-836C-F1B25A75FEDD}" type="presParOf" srcId="{E5D1786E-4D80-4261-B91D-1D1BC20E844A}" destId="{8CA9A51E-9ACA-4BEC-8B28-22A6F14C80B1}" srcOrd="1" destOrd="0" presId="urn:microsoft.com/office/officeart/2005/8/layout/StepDown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1119D39-AFBD-4AAB-AC57-E3D3AF5C7105}" type="doc">
      <dgm:prSet loTypeId="urn:microsoft.com/office/officeart/2005/8/layout/hierarchy5" loCatId="hierarchy" qsTypeId="urn:microsoft.com/office/officeart/2005/8/quickstyle/simple1" qsCatId="simple" csTypeId="urn:microsoft.com/office/officeart/2005/8/colors/colorful2" csCatId="colorful" phldr="1"/>
      <dgm:spPr/>
      <dgm:t>
        <a:bodyPr/>
        <a:lstStyle/>
        <a:p>
          <a:endParaRPr lang="fr-FR"/>
        </a:p>
      </dgm:t>
    </dgm:pt>
    <dgm:pt modelId="{D423F327-2F86-42AE-A261-2DFB3808B83A}">
      <dgm:prSet phldrT="[Texte]"/>
      <dgm:spPr/>
      <dgm:t>
        <a:bodyPr/>
        <a:lstStyle/>
        <a:p>
          <a:r>
            <a:rPr lang="fr-FR" dirty="0"/>
            <a:t>Problème de disponibilité</a:t>
          </a:r>
        </a:p>
      </dgm:t>
    </dgm:pt>
    <dgm:pt modelId="{81345383-A3AE-4B01-AD24-18D4E9BDDFDF}" type="parTrans" cxnId="{F188A71C-A488-426D-8EBB-6CA6109803C3}">
      <dgm:prSet/>
      <dgm:spPr/>
      <dgm:t>
        <a:bodyPr/>
        <a:lstStyle/>
        <a:p>
          <a:endParaRPr lang="fr-FR"/>
        </a:p>
      </dgm:t>
    </dgm:pt>
    <dgm:pt modelId="{78161F0C-F4FA-470E-8ADB-9DC462D47A04}" type="sibTrans" cxnId="{F188A71C-A488-426D-8EBB-6CA6109803C3}">
      <dgm:prSet/>
      <dgm:spPr/>
      <dgm:t>
        <a:bodyPr/>
        <a:lstStyle/>
        <a:p>
          <a:endParaRPr lang="fr-FR"/>
        </a:p>
      </dgm:t>
    </dgm:pt>
    <dgm:pt modelId="{E8E62D3A-1514-4BAA-ABF4-DC026CDA0C4A}">
      <dgm:prSet phldrT="[Texte]"/>
      <dgm:spPr/>
      <dgm:t>
        <a:bodyPr/>
        <a:lstStyle/>
        <a:p>
          <a:r>
            <a:rPr lang="fr-FR" dirty="0"/>
            <a:t>Fiabilité ?</a:t>
          </a:r>
        </a:p>
      </dgm:t>
    </dgm:pt>
    <dgm:pt modelId="{574355A8-4EDA-40C7-ABA3-A78573ED1F88}" type="parTrans" cxnId="{C765398F-4497-4839-AD11-E3441DC29E9D}">
      <dgm:prSet/>
      <dgm:spPr/>
      <dgm:t>
        <a:bodyPr/>
        <a:lstStyle/>
        <a:p>
          <a:endParaRPr lang="fr-FR"/>
        </a:p>
      </dgm:t>
    </dgm:pt>
    <dgm:pt modelId="{57CB39F9-8D6E-4C5E-AFEB-5264912BAC4D}" type="sibTrans" cxnId="{C765398F-4497-4839-AD11-E3441DC29E9D}">
      <dgm:prSet/>
      <dgm:spPr/>
      <dgm:t>
        <a:bodyPr/>
        <a:lstStyle/>
        <a:p>
          <a:endParaRPr lang="fr-FR"/>
        </a:p>
      </dgm:t>
    </dgm:pt>
    <dgm:pt modelId="{5EA1480A-55E8-4F7C-B379-4AF3CA16E495}">
      <dgm:prSet phldrT="[Texte]"/>
      <dgm:spPr/>
      <dgm:t>
        <a:bodyPr/>
        <a:lstStyle/>
        <a:p>
          <a:r>
            <a:rPr lang="fr-FR" dirty="0"/>
            <a:t>Graphe en N</a:t>
          </a:r>
        </a:p>
      </dgm:t>
    </dgm:pt>
    <dgm:pt modelId="{6062E5AE-2891-47F7-B0B0-E5C7BD747FC3}" type="parTrans" cxnId="{62B8FA9A-FB39-4529-AAD9-1038EC24CE70}">
      <dgm:prSet/>
      <dgm:spPr/>
      <dgm:t>
        <a:bodyPr/>
        <a:lstStyle/>
        <a:p>
          <a:endParaRPr lang="fr-FR"/>
        </a:p>
      </dgm:t>
    </dgm:pt>
    <dgm:pt modelId="{B302B2F1-3BD4-4C69-ADBC-71B47C1469EE}" type="sibTrans" cxnId="{62B8FA9A-FB39-4529-AAD9-1038EC24CE70}">
      <dgm:prSet/>
      <dgm:spPr/>
      <dgm:t>
        <a:bodyPr/>
        <a:lstStyle/>
        <a:p>
          <a:endParaRPr lang="fr-FR"/>
        </a:p>
      </dgm:t>
    </dgm:pt>
    <dgm:pt modelId="{40966CB9-03DC-441B-932B-AA7499C947FB}">
      <dgm:prSet phldrT="[Texte]"/>
      <dgm:spPr/>
      <dgm:t>
        <a:bodyPr/>
        <a:lstStyle/>
        <a:p>
          <a:r>
            <a:rPr lang="fr-FR" dirty="0"/>
            <a:t>Maintenabilité ?</a:t>
          </a:r>
        </a:p>
      </dgm:t>
    </dgm:pt>
    <dgm:pt modelId="{E8657E7F-0DE4-4FA8-B713-714D52BCA18B}" type="parTrans" cxnId="{E601A3DB-FAFE-4E99-A777-D38A741B48AA}">
      <dgm:prSet/>
      <dgm:spPr/>
      <dgm:t>
        <a:bodyPr/>
        <a:lstStyle/>
        <a:p>
          <a:endParaRPr lang="fr-FR"/>
        </a:p>
      </dgm:t>
    </dgm:pt>
    <dgm:pt modelId="{DA94C1C4-33D7-41A8-BC27-B19CDB8A2B92}" type="sibTrans" cxnId="{E601A3DB-FAFE-4E99-A777-D38A741B48AA}">
      <dgm:prSet/>
      <dgm:spPr/>
      <dgm:t>
        <a:bodyPr/>
        <a:lstStyle/>
        <a:p>
          <a:endParaRPr lang="fr-FR"/>
        </a:p>
      </dgm:t>
    </dgm:pt>
    <dgm:pt modelId="{DB63729E-6019-433D-886D-AA4F7C2EAB1C}">
      <dgm:prSet phldrT="[Texte]"/>
      <dgm:spPr/>
      <dgm:t>
        <a:bodyPr/>
        <a:lstStyle/>
        <a:p>
          <a:r>
            <a:rPr lang="fr-FR" dirty="0"/>
            <a:t>Graphe en /T</a:t>
          </a:r>
        </a:p>
      </dgm:t>
    </dgm:pt>
    <dgm:pt modelId="{DF1EAD2F-9C56-4ECC-9556-D4DC65C2A9F9}" type="parTrans" cxnId="{8BC43513-A3A7-48A2-A320-E99D69C00D85}">
      <dgm:prSet/>
      <dgm:spPr/>
      <dgm:t>
        <a:bodyPr/>
        <a:lstStyle/>
        <a:p>
          <a:endParaRPr lang="fr-FR"/>
        </a:p>
      </dgm:t>
    </dgm:pt>
    <dgm:pt modelId="{775B4A4F-0DC0-4638-9506-234A3F37E4A2}" type="sibTrans" cxnId="{8BC43513-A3A7-48A2-A320-E99D69C00D85}">
      <dgm:prSet/>
      <dgm:spPr/>
      <dgm:t>
        <a:bodyPr/>
        <a:lstStyle/>
        <a:p>
          <a:endParaRPr lang="fr-FR"/>
        </a:p>
      </dgm:t>
    </dgm:pt>
    <dgm:pt modelId="{5484194F-2606-4271-AC0A-9BD5BEBCAB6D}">
      <dgm:prSet phldrT="[Texte]"/>
      <dgm:spPr/>
      <dgm:t>
        <a:bodyPr/>
        <a:lstStyle/>
        <a:p>
          <a:r>
            <a:rPr lang="fr-FR" dirty="0"/>
            <a:t>Graphe</a:t>
          </a:r>
        </a:p>
        <a:p>
          <a:r>
            <a:rPr lang="fr-FR" dirty="0"/>
            <a:t>en N./T</a:t>
          </a:r>
        </a:p>
      </dgm:t>
    </dgm:pt>
    <dgm:pt modelId="{4FE77399-51FE-42F0-AC91-31BB22053EE5}" type="parTrans" cxnId="{884EA919-17F6-4DC4-AC05-F0231BC1377B}">
      <dgm:prSet/>
      <dgm:spPr/>
      <dgm:t>
        <a:bodyPr/>
        <a:lstStyle/>
        <a:p>
          <a:endParaRPr lang="fr-FR"/>
        </a:p>
      </dgm:t>
    </dgm:pt>
    <dgm:pt modelId="{571F5834-E038-4D69-BA9E-8F51AC18E7C6}" type="sibTrans" cxnId="{884EA919-17F6-4DC4-AC05-F0231BC1377B}">
      <dgm:prSet/>
      <dgm:spPr/>
      <dgm:t>
        <a:bodyPr/>
        <a:lstStyle/>
        <a:p>
          <a:endParaRPr lang="fr-FR"/>
        </a:p>
      </dgm:t>
    </dgm:pt>
    <dgm:pt modelId="{B5AE262C-5B33-43AB-9DB0-55C231FD151C}">
      <dgm:prSet phldrT="[Texte]"/>
      <dgm:spPr/>
      <dgm:t>
        <a:bodyPr/>
        <a:lstStyle/>
        <a:p>
          <a:r>
            <a:rPr lang="fr-FR" dirty="0"/>
            <a:t>Origine du problème</a:t>
          </a:r>
        </a:p>
      </dgm:t>
    </dgm:pt>
    <dgm:pt modelId="{75643FC0-04C4-4E5F-86E6-0D40A21E45A3}" type="parTrans" cxnId="{DE3D84A8-DEAC-47C0-B025-30DE6539DD1A}">
      <dgm:prSet/>
      <dgm:spPr/>
      <dgm:t>
        <a:bodyPr/>
        <a:lstStyle/>
        <a:p>
          <a:endParaRPr lang="fr-FR"/>
        </a:p>
      </dgm:t>
    </dgm:pt>
    <dgm:pt modelId="{1F908E00-20FD-419B-923F-D709CB3F343E}" type="sibTrans" cxnId="{DE3D84A8-DEAC-47C0-B025-30DE6539DD1A}">
      <dgm:prSet/>
      <dgm:spPr/>
      <dgm:t>
        <a:bodyPr/>
        <a:lstStyle/>
        <a:p>
          <a:endParaRPr lang="fr-FR"/>
        </a:p>
      </dgm:t>
    </dgm:pt>
    <dgm:pt modelId="{7BE0BCA7-4867-40B7-9BCE-F95923EA32E2}">
      <dgm:prSet phldrT="[Texte]"/>
      <dgm:spPr/>
      <dgm:t>
        <a:bodyPr/>
        <a:lstStyle/>
        <a:p>
          <a:r>
            <a:rPr lang="fr-FR" dirty="0"/>
            <a:t>Graphe à analyser</a:t>
          </a:r>
        </a:p>
      </dgm:t>
    </dgm:pt>
    <dgm:pt modelId="{8ADE487C-6F3C-4325-ADCF-F6F4BADCEB04}" type="parTrans" cxnId="{E8DCD8A2-A9A6-49DB-9019-9BA1A803ACB9}">
      <dgm:prSet/>
      <dgm:spPr/>
      <dgm:t>
        <a:bodyPr/>
        <a:lstStyle/>
        <a:p>
          <a:endParaRPr lang="fr-FR"/>
        </a:p>
      </dgm:t>
    </dgm:pt>
    <dgm:pt modelId="{8F908E04-3AB8-4CA7-944A-F4AE50318D74}" type="sibTrans" cxnId="{E8DCD8A2-A9A6-49DB-9019-9BA1A803ACB9}">
      <dgm:prSet/>
      <dgm:spPr/>
      <dgm:t>
        <a:bodyPr/>
        <a:lstStyle/>
        <a:p>
          <a:endParaRPr lang="fr-FR"/>
        </a:p>
      </dgm:t>
    </dgm:pt>
    <dgm:pt modelId="{BC2BF3C7-4860-481A-A02C-E21A6FBE686C}">
      <dgm:prSet phldrT="[Texte]"/>
      <dgm:spPr/>
      <dgm:t>
        <a:bodyPr/>
        <a:lstStyle/>
        <a:p>
          <a:r>
            <a:rPr lang="fr-FR" dirty="0"/>
            <a:t>Ou les 2 ?</a:t>
          </a:r>
        </a:p>
      </dgm:t>
    </dgm:pt>
    <dgm:pt modelId="{826BD092-AD75-49A6-90E4-529F6DC9CBBB}" type="parTrans" cxnId="{0C7E25BC-6CDF-4082-88F3-B3BE36040615}">
      <dgm:prSet/>
      <dgm:spPr/>
      <dgm:t>
        <a:bodyPr/>
        <a:lstStyle/>
        <a:p>
          <a:endParaRPr lang="fr-FR"/>
        </a:p>
      </dgm:t>
    </dgm:pt>
    <dgm:pt modelId="{4BC84B31-4120-40D6-A2E5-7F41EA88A5CC}" type="sibTrans" cxnId="{0C7E25BC-6CDF-4082-88F3-B3BE36040615}">
      <dgm:prSet/>
      <dgm:spPr/>
      <dgm:t>
        <a:bodyPr/>
        <a:lstStyle/>
        <a:p>
          <a:endParaRPr lang="fr-FR"/>
        </a:p>
      </dgm:t>
    </dgm:pt>
    <dgm:pt modelId="{30C575D3-614A-4479-978C-30BDAB5EA7D2}" type="pres">
      <dgm:prSet presAssocID="{C1119D39-AFBD-4AAB-AC57-E3D3AF5C7105}" presName="mainComposite" presStyleCnt="0">
        <dgm:presLayoutVars>
          <dgm:chPref val="1"/>
          <dgm:dir/>
          <dgm:animOne val="branch"/>
          <dgm:animLvl val="lvl"/>
          <dgm:resizeHandles val="exact"/>
        </dgm:presLayoutVars>
      </dgm:prSet>
      <dgm:spPr/>
    </dgm:pt>
    <dgm:pt modelId="{B6E1B435-5E98-4DAA-BAB2-99E6EBFF3F1B}" type="pres">
      <dgm:prSet presAssocID="{C1119D39-AFBD-4AAB-AC57-E3D3AF5C7105}" presName="hierFlow" presStyleCnt="0"/>
      <dgm:spPr/>
    </dgm:pt>
    <dgm:pt modelId="{0F20ECFA-2F84-4A1F-9D5E-48FB8AA4EFE2}" type="pres">
      <dgm:prSet presAssocID="{C1119D39-AFBD-4AAB-AC57-E3D3AF5C7105}" presName="firstBuf" presStyleCnt="0"/>
      <dgm:spPr/>
    </dgm:pt>
    <dgm:pt modelId="{5612D34D-2E89-417B-A2A5-22C80EDFDC41}" type="pres">
      <dgm:prSet presAssocID="{C1119D39-AFBD-4AAB-AC57-E3D3AF5C7105}" presName="hierChild1" presStyleCnt="0">
        <dgm:presLayoutVars>
          <dgm:chPref val="1"/>
          <dgm:animOne val="branch"/>
          <dgm:animLvl val="lvl"/>
        </dgm:presLayoutVars>
      </dgm:prSet>
      <dgm:spPr/>
    </dgm:pt>
    <dgm:pt modelId="{C90CEC3E-D78A-411E-9165-6DBF398613B4}" type="pres">
      <dgm:prSet presAssocID="{D423F327-2F86-42AE-A261-2DFB3808B83A}" presName="Name17" presStyleCnt="0"/>
      <dgm:spPr/>
    </dgm:pt>
    <dgm:pt modelId="{66F8D35F-5BD1-41D9-A461-AD3EBC1C8782}" type="pres">
      <dgm:prSet presAssocID="{D423F327-2F86-42AE-A261-2DFB3808B83A}" presName="level1Shape" presStyleLbl="node0" presStyleIdx="0" presStyleCnt="1">
        <dgm:presLayoutVars>
          <dgm:chPref val="3"/>
        </dgm:presLayoutVars>
      </dgm:prSet>
      <dgm:spPr/>
    </dgm:pt>
    <dgm:pt modelId="{BDE150CA-CB50-409A-9E74-74757BAA1C2F}" type="pres">
      <dgm:prSet presAssocID="{D423F327-2F86-42AE-A261-2DFB3808B83A}" presName="hierChild2" presStyleCnt="0"/>
      <dgm:spPr/>
    </dgm:pt>
    <dgm:pt modelId="{96EF67EF-93C2-46C0-B5DD-6864B403C69E}" type="pres">
      <dgm:prSet presAssocID="{574355A8-4EDA-40C7-ABA3-A78573ED1F88}" presName="Name25" presStyleLbl="parChTrans1D2" presStyleIdx="0" presStyleCnt="3"/>
      <dgm:spPr/>
    </dgm:pt>
    <dgm:pt modelId="{5BF15C40-4145-4C34-8D2A-6BDFDC6F89D3}" type="pres">
      <dgm:prSet presAssocID="{574355A8-4EDA-40C7-ABA3-A78573ED1F88}" presName="connTx" presStyleLbl="parChTrans1D2" presStyleIdx="0" presStyleCnt="3"/>
      <dgm:spPr/>
    </dgm:pt>
    <dgm:pt modelId="{3F8D413F-C1F3-4F50-9BD3-704D4D2F98E9}" type="pres">
      <dgm:prSet presAssocID="{E8E62D3A-1514-4BAA-ABF4-DC026CDA0C4A}" presName="Name30" presStyleCnt="0"/>
      <dgm:spPr/>
    </dgm:pt>
    <dgm:pt modelId="{5187BB7B-B832-4053-A8D1-A53D2A43D734}" type="pres">
      <dgm:prSet presAssocID="{E8E62D3A-1514-4BAA-ABF4-DC026CDA0C4A}" presName="level2Shape" presStyleLbl="node2" presStyleIdx="0" presStyleCnt="3"/>
      <dgm:spPr/>
    </dgm:pt>
    <dgm:pt modelId="{081286DF-136E-4B4A-8529-C87C57B6C2A7}" type="pres">
      <dgm:prSet presAssocID="{E8E62D3A-1514-4BAA-ABF4-DC026CDA0C4A}" presName="hierChild3" presStyleCnt="0"/>
      <dgm:spPr/>
    </dgm:pt>
    <dgm:pt modelId="{EC7379B3-FCCA-4633-95D5-5ADE42FEC5C6}" type="pres">
      <dgm:prSet presAssocID="{6062E5AE-2891-47F7-B0B0-E5C7BD747FC3}" presName="Name25" presStyleLbl="parChTrans1D3" presStyleIdx="0" presStyleCnt="2"/>
      <dgm:spPr/>
    </dgm:pt>
    <dgm:pt modelId="{D70D6BF5-1DDD-41CD-AE99-EE57B75FB181}" type="pres">
      <dgm:prSet presAssocID="{6062E5AE-2891-47F7-B0B0-E5C7BD747FC3}" presName="connTx" presStyleLbl="parChTrans1D3" presStyleIdx="0" presStyleCnt="2"/>
      <dgm:spPr/>
    </dgm:pt>
    <dgm:pt modelId="{C74109FF-1FBA-463C-ADFB-2940CD55F317}" type="pres">
      <dgm:prSet presAssocID="{5EA1480A-55E8-4F7C-B379-4AF3CA16E495}" presName="Name30" presStyleCnt="0"/>
      <dgm:spPr/>
    </dgm:pt>
    <dgm:pt modelId="{69B5D08D-5BCC-4A2D-A6DE-8AEF258DBBF2}" type="pres">
      <dgm:prSet presAssocID="{5EA1480A-55E8-4F7C-B379-4AF3CA16E495}" presName="level2Shape" presStyleLbl="node3" presStyleIdx="0" presStyleCnt="2" custLinFactNeighborX="17338"/>
      <dgm:spPr/>
    </dgm:pt>
    <dgm:pt modelId="{E1F84A35-D758-4749-9987-7A85009938DC}" type="pres">
      <dgm:prSet presAssocID="{5EA1480A-55E8-4F7C-B379-4AF3CA16E495}" presName="hierChild3" presStyleCnt="0"/>
      <dgm:spPr/>
    </dgm:pt>
    <dgm:pt modelId="{4625286A-C37E-41D2-86D0-DED62733419C}" type="pres">
      <dgm:prSet presAssocID="{E8657E7F-0DE4-4FA8-B713-714D52BCA18B}" presName="Name25" presStyleLbl="parChTrans1D2" presStyleIdx="1" presStyleCnt="3"/>
      <dgm:spPr/>
    </dgm:pt>
    <dgm:pt modelId="{69F0690E-B1FA-419F-B09C-6F1EEB7AB1EA}" type="pres">
      <dgm:prSet presAssocID="{E8657E7F-0DE4-4FA8-B713-714D52BCA18B}" presName="connTx" presStyleLbl="parChTrans1D2" presStyleIdx="1" presStyleCnt="3"/>
      <dgm:spPr/>
    </dgm:pt>
    <dgm:pt modelId="{016660C8-82B3-42BC-9B32-6E2F935CC3C1}" type="pres">
      <dgm:prSet presAssocID="{40966CB9-03DC-441B-932B-AA7499C947FB}" presName="Name30" presStyleCnt="0"/>
      <dgm:spPr/>
    </dgm:pt>
    <dgm:pt modelId="{222A0F35-34AD-4ADB-A724-9711C59448DA}" type="pres">
      <dgm:prSet presAssocID="{40966CB9-03DC-441B-932B-AA7499C947FB}" presName="level2Shape" presStyleLbl="node2" presStyleIdx="1" presStyleCnt="3" custScaleX="113101"/>
      <dgm:spPr/>
    </dgm:pt>
    <dgm:pt modelId="{93F82D3D-0E54-4FD1-944E-4621B8ADC0E3}" type="pres">
      <dgm:prSet presAssocID="{40966CB9-03DC-441B-932B-AA7499C947FB}" presName="hierChild3" presStyleCnt="0"/>
      <dgm:spPr/>
    </dgm:pt>
    <dgm:pt modelId="{B5529372-30EA-4119-994A-1697E6F91A24}" type="pres">
      <dgm:prSet presAssocID="{DF1EAD2F-9C56-4ECC-9556-D4DC65C2A9F9}" presName="Name25" presStyleLbl="parChTrans1D3" presStyleIdx="1" presStyleCnt="2"/>
      <dgm:spPr/>
    </dgm:pt>
    <dgm:pt modelId="{7A2FBF7B-E6FC-4E2C-B2FC-59627864523C}" type="pres">
      <dgm:prSet presAssocID="{DF1EAD2F-9C56-4ECC-9556-D4DC65C2A9F9}" presName="connTx" presStyleLbl="parChTrans1D3" presStyleIdx="1" presStyleCnt="2"/>
      <dgm:spPr/>
    </dgm:pt>
    <dgm:pt modelId="{7BF2A343-25FF-41F1-8D21-5DAE8D5E13DE}" type="pres">
      <dgm:prSet presAssocID="{DB63729E-6019-433D-886D-AA4F7C2EAB1C}" presName="Name30" presStyleCnt="0"/>
      <dgm:spPr/>
    </dgm:pt>
    <dgm:pt modelId="{AA8649B0-F1E7-497E-A465-166F249B01D4}" type="pres">
      <dgm:prSet presAssocID="{DB63729E-6019-433D-886D-AA4F7C2EAB1C}" presName="level2Shape" presStyleLbl="node3" presStyleIdx="1" presStyleCnt="2" custLinFactNeighborX="4237"/>
      <dgm:spPr/>
    </dgm:pt>
    <dgm:pt modelId="{198B460E-FD0C-4412-919E-80BEF690E00B}" type="pres">
      <dgm:prSet presAssocID="{DB63729E-6019-433D-886D-AA4F7C2EAB1C}" presName="hierChild3" presStyleCnt="0"/>
      <dgm:spPr/>
    </dgm:pt>
    <dgm:pt modelId="{FDA11CA1-0976-47BE-834B-2CFF7EEB8F80}" type="pres">
      <dgm:prSet presAssocID="{826BD092-AD75-49A6-90E4-529F6DC9CBBB}" presName="Name25" presStyleLbl="parChTrans1D2" presStyleIdx="2" presStyleCnt="3"/>
      <dgm:spPr/>
    </dgm:pt>
    <dgm:pt modelId="{D37D03A4-FAF1-4A80-A6F3-BC130FC527E0}" type="pres">
      <dgm:prSet presAssocID="{826BD092-AD75-49A6-90E4-529F6DC9CBBB}" presName="connTx" presStyleLbl="parChTrans1D2" presStyleIdx="2" presStyleCnt="3"/>
      <dgm:spPr/>
    </dgm:pt>
    <dgm:pt modelId="{7F1397CA-1392-4CC6-ACEF-1770EDA32629}" type="pres">
      <dgm:prSet presAssocID="{BC2BF3C7-4860-481A-A02C-E21A6FBE686C}" presName="Name30" presStyleCnt="0"/>
      <dgm:spPr/>
    </dgm:pt>
    <dgm:pt modelId="{463D3341-A70A-4BF8-A763-AA76DC0A8B77}" type="pres">
      <dgm:prSet presAssocID="{BC2BF3C7-4860-481A-A02C-E21A6FBE686C}" presName="level2Shape" presStyleLbl="node2" presStyleIdx="2" presStyleCnt="3"/>
      <dgm:spPr/>
    </dgm:pt>
    <dgm:pt modelId="{464C1C69-0CD3-44FA-A5AD-32C02BD7C90C}" type="pres">
      <dgm:prSet presAssocID="{BC2BF3C7-4860-481A-A02C-E21A6FBE686C}" presName="hierChild3" presStyleCnt="0"/>
      <dgm:spPr/>
    </dgm:pt>
    <dgm:pt modelId="{6B14A542-C109-4B0A-A01A-8307227BA8E6}" type="pres">
      <dgm:prSet presAssocID="{C1119D39-AFBD-4AAB-AC57-E3D3AF5C7105}" presName="bgShapesFlow" presStyleCnt="0"/>
      <dgm:spPr/>
    </dgm:pt>
    <dgm:pt modelId="{44E167F6-4D42-49C4-B93A-E1C8DF77846B}" type="pres">
      <dgm:prSet presAssocID="{5484194F-2606-4271-AC0A-9BD5BEBCAB6D}" presName="rectComp" presStyleCnt="0"/>
      <dgm:spPr/>
    </dgm:pt>
    <dgm:pt modelId="{C031FF60-3806-4E83-9DF6-E9FA1CB68F65}" type="pres">
      <dgm:prSet presAssocID="{5484194F-2606-4271-AC0A-9BD5BEBCAB6D}" presName="bgRect" presStyleLbl="bgShp" presStyleIdx="0" presStyleCnt="3"/>
      <dgm:spPr/>
    </dgm:pt>
    <dgm:pt modelId="{FBA3EE23-7AC6-4D6D-8D06-9143E3678555}" type="pres">
      <dgm:prSet presAssocID="{5484194F-2606-4271-AC0A-9BD5BEBCAB6D}" presName="bgRectTx" presStyleLbl="bgShp" presStyleIdx="0" presStyleCnt="3">
        <dgm:presLayoutVars>
          <dgm:bulletEnabled val="1"/>
        </dgm:presLayoutVars>
      </dgm:prSet>
      <dgm:spPr/>
    </dgm:pt>
    <dgm:pt modelId="{276054E6-10BF-4486-AA77-68ADCA0EE35A}" type="pres">
      <dgm:prSet presAssocID="{5484194F-2606-4271-AC0A-9BD5BEBCAB6D}" presName="spComp" presStyleCnt="0"/>
      <dgm:spPr/>
    </dgm:pt>
    <dgm:pt modelId="{B64AB913-2990-4DF9-87CD-990C5E32B675}" type="pres">
      <dgm:prSet presAssocID="{5484194F-2606-4271-AC0A-9BD5BEBCAB6D}" presName="hSp" presStyleCnt="0"/>
      <dgm:spPr/>
    </dgm:pt>
    <dgm:pt modelId="{FBB5E106-D7EB-47CB-B28A-956970CA7292}" type="pres">
      <dgm:prSet presAssocID="{B5AE262C-5B33-43AB-9DB0-55C231FD151C}" presName="rectComp" presStyleCnt="0"/>
      <dgm:spPr/>
    </dgm:pt>
    <dgm:pt modelId="{86FBA1D5-B9F6-49E1-BF59-C71803DA49D0}" type="pres">
      <dgm:prSet presAssocID="{B5AE262C-5B33-43AB-9DB0-55C231FD151C}" presName="bgRect" presStyleLbl="bgShp" presStyleIdx="1" presStyleCnt="3" custScaleX="115685"/>
      <dgm:spPr/>
    </dgm:pt>
    <dgm:pt modelId="{D4FAEAA6-0096-4E60-BCA5-95A6676162CA}" type="pres">
      <dgm:prSet presAssocID="{B5AE262C-5B33-43AB-9DB0-55C231FD151C}" presName="bgRectTx" presStyleLbl="bgShp" presStyleIdx="1" presStyleCnt="3">
        <dgm:presLayoutVars>
          <dgm:bulletEnabled val="1"/>
        </dgm:presLayoutVars>
      </dgm:prSet>
      <dgm:spPr/>
    </dgm:pt>
    <dgm:pt modelId="{DA9F8C2E-C5C7-4E57-8CF3-208D52AE0E13}" type="pres">
      <dgm:prSet presAssocID="{B5AE262C-5B33-43AB-9DB0-55C231FD151C}" presName="spComp" presStyleCnt="0"/>
      <dgm:spPr/>
    </dgm:pt>
    <dgm:pt modelId="{0E30C673-AFE9-4772-8E2E-6D7557080EE7}" type="pres">
      <dgm:prSet presAssocID="{B5AE262C-5B33-43AB-9DB0-55C231FD151C}" presName="hSp" presStyleCnt="0"/>
      <dgm:spPr/>
    </dgm:pt>
    <dgm:pt modelId="{AF01F996-D204-474D-81E4-8C1E61E55B3D}" type="pres">
      <dgm:prSet presAssocID="{7BE0BCA7-4867-40B7-9BCE-F95923EA32E2}" presName="rectComp" presStyleCnt="0"/>
      <dgm:spPr/>
    </dgm:pt>
    <dgm:pt modelId="{10ED484B-F3F1-4F49-856C-31907EE5232A}" type="pres">
      <dgm:prSet presAssocID="{7BE0BCA7-4867-40B7-9BCE-F95923EA32E2}" presName="bgRect" presStyleLbl="bgShp" presStyleIdx="2" presStyleCnt="3"/>
      <dgm:spPr/>
    </dgm:pt>
    <dgm:pt modelId="{976BD374-F7C5-4021-B174-467BD3D33EF9}" type="pres">
      <dgm:prSet presAssocID="{7BE0BCA7-4867-40B7-9BCE-F95923EA32E2}" presName="bgRectTx" presStyleLbl="bgShp" presStyleIdx="2" presStyleCnt="3">
        <dgm:presLayoutVars>
          <dgm:bulletEnabled val="1"/>
        </dgm:presLayoutVars>
      </dgm:prSet>
      <dgm:spPr/>
    </dgm:pt>
  </dgm:ptLst>
  <dgm:cxnLst>
    <dgm:cxn modelId="{E4FE5509-C7B4-4EDD-85EB-2458FD38CC04}" type="presOf" srcId="{E8657E7F-0DE4-4FA8-B713-714D52BCA18B}" destId="{4625286A-C37E-41D2-86D0-DED62733419C}" srcOrd="0" destOrd="0" presId="urn:microsoft.com/office/officeart/2005/8/layout/hierarchy5"/>
    <dgm:cxn modelId="{8BC43513-A3A7-48A2-A320-E99D69C00D85}" srcId="{40966CB9-03DC-441B-932B-AA7499C947FB}" destId="{DB63729E-6019-433D-886D-AA4F7C2EAB1C}" srcOrd="0" destOrd="0" parTransId="{DF1EAD2F-9C56-4ECC-9556-D4DC65C2A9F9}" sibTransId="{775B4A4F-0DC0-4638-9506-234A3F37E4A2}"/>
    <dgm:cxn modelId="{65D0DA15-1F9F-4502-8F3B-FFC22854723C}" type="presOf" srcId="{BC2BF3C7-4860-481A-A02C-E21A6FBE686C}" destId="{463D3341-A70A-4BF8-A763-AA76DC0A8B77}" srcOrd="0" destOrd="0" presId="urn:microsoft.com/office/officeart/2005/8/layout/hierarchy5"/>
    <dgm:cxn modelId="{884EA919-17F6-4DC4-AC05-F0231BC1377B}" srcId="{C1119D39-AFBD-4AAB-AC57-E3D3AF5C7105}" destId="{5484194F-2606-4271-AC0A-9BD5BEBCAB6D}" srcOrd="1" destOrd="0" parTransId="{4FE77399-51FE-42F0-AC91-31BB22053EE5}" sibTransId="{571F5834-E038-4D69-BA9E-8F51AC18E7C6}"/>
    <dgm:cxn modelId="{F188A71C-A488-426D-8EBB-6CA6109803C3}" srcId="{C1119D39-AFBD-4AAB-AC57-E3D3AF5C7105}" destId="{D423F327-2F86-42AE-A261-2DFB3808B83A}" srcOrd="0" destOrd="0" parTransId="{81345383-A3AE-4B01-AD24-18D4E9BDDFDF}" sibTransId="{78161F0C-F4FA-470E-8ADB-9DC462D47A04}"/>
    <dgm:cxn modelId="{5EE49925-3E48-4983-8AEE-B21CDC548A70}" type="presOf" srcId="{6062E5AE-2891-47F7-B0B0-E5C7BD747FC3}" destId="{EC7379B3-FCCA-4633-95D5-5ADE42FEC5C6}" srcOrd="0" destOrd="0" presId="urn:microsoft.com/office/officeart/2005/8/layout/hierarchy5"/>
    <dgm:cxn modelId="{F975D128-2A8F-4DAC-9348-D3B9A645D641}" type="presOf" srcId="{574355A8-4EDA-40C7-ABA3-A78573ED1F88}" destId="{5BF15C40-4145-4C34-8D2A-6BDFDC6F89D3}" srcOrd="1" destOrd="0" presId="urn:microsoft.com/office/officeart/2005/8/layout/hierarchy5"/>
    <dgm:cxn modelId="{8A4A1E30-8627-41D0-821B-65804AD46B19}" type="presOf" srcId="{826BD092-AD75-49A6-90E4-529F6DC9CBBB}" destId="{FDA11CA1-0976-47BE-834B-2CFF7EEB8F80}" srcOrd="0" destOrd="0" presId="urn:microsoft.com/office/officeart/2005/8/layout/hierarchy5"/>
    <dgm:cxn modelId="{10AF5B32-BF0A-47BC-806F-35027EAD8325}" type="presOf" srcId="{826BD092-AD75-49A6-90E4-529F6DC9CBBB}" destId="{D37D03A4-FAF1-4A80-A6F3-BC130FC527E0}" srcOrd="1" destOrd="0" presId="urn:microsoft.com/office/officeart/2005/8/layout/hierarchy5"/>
    <dgm:cxn modelId="{B4198539-6F3F-4DEB-96B3-81FE4E6FB48D}" type="presOf" srcId="{DF1EAD2F-9C56-4ECC-9556-D4DC65C2A9F9}" destId="{7A2FBF7B-E6FC-4E2C-B2FC-59627864523C}" srcOrd="1" destOrd="0" presId="urn:microsoft.com/office/officeart/2005/8/layout/hierarchy5"/>
    <dgm:cxn modelId="{A085BA64-F88C-4AB5-BEA9-DF379219370B}" type="presOf" srcId="{7BE0BCA7-4867-40B7-9BCE-F95923EA32E2}" destId="{10ED484B-F3F1-4F49-856C-31907EE5232A}" srcOrd="0" destOrd="0" presId="urn:microsoft.com/office/officeart/2005/8/layout/hierarchy5"/>
    <dgm:cxn modelId="{5E039A46-0FD4-4615-991C-66EC109219D8}" type="presOf" srcId="{7BE0BCA7-4867-40B7-9BCE-F95923EA32E2}" destId="{976BD374-F7C5-4021-B174-467BD3D33EF9}" srcOrd="1" destOrd="0" presId="urn:microsoft.com/office/officeart/2005/8/layout/hierarchy5"/>
    <dgm:cxn modelId="{AB58974F-F3B6-4896-ADAD-9582B4F19638}" type="presOf" srcId="{DB63729E-6019-433D-886D-AA4F7C2EAB1C}" destId="{AA8649B0-F1E7-497E-A465-166F249B01D4}" srcOrd="0" destOrd="0" presId="urn:microsoft.com/office/officeart/2005/8/layout/hierarchy5"/>
    <dgm:cxn modelId="{D6E5937A-32CF-4039-8279-83F958DA29E1}" type="presOf" srcId="{DF1EAD2F-9C56-4ECC-9556-D4DC65C2A9F9}" destId="{B5529372-30EA-4119-994A-1697E6F91A24}" srcOrd="0" destOrd="0" presId="urn:microsoft.com/office/officeart/2005/8/layout/hierarchy5"/>
    <dgm:cxn modelId="{C765398F-4497-4839-AD11-E3441DC29E9D}" srcId="{D423F327-2F86-42AE-A261-2DFB3808B83A}" destId="{E8E62D3A-1514-4BAA-ABF4-DC026CDA0C4A}" srcOrd="0" destOrd="0" parTransId="{574355A8-4EDA-40C7-ABA3-A78573ED1F88}" sibTransId="{57CB39F9-8D6E-4C5E-AFEB-5264912BAC4D}"/>
    <dgm:cxn modelId="{62B8FA9A-FB39-4529-AAD9-1038EC24CE70}" srcId="{E8E62D3A-1514-4BAA-ABF4-DC026CDA0C4A}" destId="{5EA1480A-55E8-4F7C-B379-4AF3CA16E495}" srcOrd="0" destOrd="0" parTransId="{6062E5AE-2891-47F7-B0B0-E5C7BD747FC3}" sibTransId="{B302B2F1-3BD4-4C69-ADBC-71B47C1469EE}"/>
    <dgm:cxn modelId="{9D8DD29F-6638-4786-83E3-869E4D790A33}" type="presOf" srcId="{C1119D39-AFBD-4AAB-AC57-E3D3AF5C7105}" destId="{30C575D3-614A-4479-978C-30BDAB5EA7D2}" srcOrd="0" destOrd="0" presId="urn:microsoft.com/office/officeart/2005/8/layout/hierarchy5"/>
    <dgm:cxn modelId="{A2C841A2-421E-472E-AD17-AD2D930D1BC1}" type="presOf" srcId="{B5AE262C-5B33-43AB-9DB0-55C231FD151C}" destId="{86FBA1D5-B9F6-49E1-BF59-C71803DA49D0}" srcOrd="0" destOrd="0" presId="urn:microsoft.com/office/officeart/2005/8/layout/hierarchy5"/>
    <dgm:cxn modelId="{E8DCD8A2-A9A6-49DB-9019-9BA1A803ACB9}" srcId="{C1119D39-AFBD-4AAB-AC57-E3D3AF5C7105}" destId="{7BE0BCA7-4867-40B7-9BCE-F95923EA32E2}" srcOrd="3" destOrd="0" parTransId="{8ADE487C-6F3C-4325-ADCF-F6F4BADCEB04}" sibTransId="{8F908E04-3AB8-4CA7-944A-F4AE50318D74}"/>
    <dgm:cxn modelId="{22D135A4-4C24-4EB0-9213-2DD5729EB3EA}" type="presOf" srcId="{E8E62D3A-1514-4BAA-ABF4-DC026CDA0C4A}" destId="{5187BB7B-B832-4053-A8D1-A53D2A43D734}" srcOrd="0" destOrd="0" presId="urn:microsoft.com/office/officeart/2005/8/layout/hierarchy5"/>
    <dgm:cxn modelId="{DE3D84A8-DEAC-47C0-B025-30DE6539DD1A}" srcId="{C1119D39-AFBD-4AAB-AC57-E3D3AF5C7105}" destId="{B5AE262C-5B33-43AB-9DB0-55C231FD151C}" srcOrd="2" destOrd="0" parTransId="{75643FC0-04C4-4E5F-86E6-0D40A21E45A3}" sibTransId="{1F908E00-20FD-419B-923F-D709CB3F343E}"/>
    <dgm:cxn modelId="{725643AB-DFE4-4ACB-8796-B89079DC2748}" type="presOf" srcId="{40966CB9-03DC-441B-932B-AA7499C947FB}" destId="{222A0F35-34AD-4ADB-A724-9711C59448DA}" srcOrd="0" destOrd="0" presId="urn:microsoft.com/office/officeart/2005/8/layout/hierarchy5"/>
    <dgm:cxn modelId="{0C7E25BC-6CDF-4082-88F3-B3BE36040615}" srcId="{D423F327-2F86-42AE-A261-2DFB3808B83A}" destId="{BC2BF3C7-4860-481A-A02C-E21A6FBE686C}" srcOrd="2" destOrd="0" parTransId="{826BD092-AD75-49A6-90E4-529F6DC9CBBB}" sibTransId="{4BC84B31-4120-40D6-A2E5-7F41EA88A5CC}"/>
    <dgm:cxn modelId="{5B0DECC1-F2BF-4E5A-8D15-6D54CDD13FE1}" type="presOf" srcId="{574355A8-4EDA-40C7-ABA3-A78573ED1F88}" destId="{96EF67EF-93C2-46C0-B5DD-6864B403C69E}" srcOrd="0" destOrd="0" presId="urn:microsoft.com/office/officeart/2005/8/layout/hierarchy5"/>
    <dgm:cxn modelId="{8BE4C6D8-555C-4594-8CA0-3FD1CF550ADD}" type="presOf" srcId="{6062E5AE-2891-47F7-B0B0-E5C7BD747FC3}" destId="{D70D6BF5-1DDD-41CD-AE99-EE57B75FB181}" srcOrd="1" destOrd="0" presId="urn:microsoft.com/office/officeart/2005/8/layout/hierarchy5"/>
    <dgm:cxn modelId="{E601A3DB-FAFE-4E99-A777-D38A741B48AA}" srcId="{D423F327-2F86-42AE-A261-2DFB3808B83A}" destId="{40966CB9-03DC-441B-932B-AA7499C947FB}" srcOrd="1" destOrd="0" parTransId="{E8657E7F-0DE4-4FA8-B713-714D52BCA18B}" sibTransId="{DA94C1C4-33D7-41A8-BC27-B19CDB8A2B92}"/>
    <dgm:cxn modelId="{2A7917E6-D5B6-4C78-8FA1-05AB18EC04CA}" type="presOf" srcId="{D423F327-2F86-42AE-A261-2DFB3808B83A}" destId="{66F8D35F-5BD1-41D9-A461-AD3EBC1C8782}" srcOrd="0" destOrd="0" presId="urn:microsoft.com/office/officeart/2005/8/layout/hierarchy5"/>
    <dgm:cxn modelId="{A01F84E9-1FCD-4F1D-9B5D-8EC636495F24}" type="presOf" srcId="{5484194F-2606-4271-AC0A-9BD5BEBCAB6D}" destId="{FBA3EE23-7AC6-4D6D-8D06-9143E3678555}" srcOrd="1" destOrd="0" presId="urn:microsoft.com/office/officeart/2005/8/layout/hierarchy5"/>
    <dgm:cxn modelId="{0A362EEF-E6F6-4A93-9435-26E22CACAFC2}" type="presOf" srcId="{5484194F-2606-4271-AC0A-9BD5BEBCAB6D}" destId="{C031FF60-3806-4E83-9DF6-E9FA1CB68F65}" srcOrd="0" destOrd="0" presId="urn:microsoft.com/office/officeart/2005/8/layout/hierarchy5"/>
    <dgm:cxn modelId="{CC37C4EF-711D-4513-8BD4-FFD356658F67}" type="presOf" srcId="{B5AE262C-5B33-43AB-9DB0-55C231FD151C}" destId="{D4FAEAA6-0096-4E60-BCA5-95A6676162CA}" srcOrd="1" destOrd="0" presId="urn:microsoft.com/office/officeart/2005/8/layout/hierarchy5"/>
    <dgm:cxn modelId="{585D8FF2-9FC2-4187-BC5B-D6924A92BD5E}" type="presOf" srcId="{5EA1480A-55E8-4F7C-B379-4AF3CA16E495}" destId="{69B5D08D-5BCC-4A2D-A6DE-8AEF258DBBF2}" srcOrd="0" destOrd="0" presId="urn:microsoft.com/office/officeart/2005/8/layout/hierarchy5"/>
    <dgm:cxn modelId="{01E4E4FE-485D-4153-97F5-45DDFFB00B7C}" type="presOf" srcId="{E8657E7F-0DE4-4FA8-B713-714D52BCA18B}" destId="{69F0690E-B1FA-419F-B09C-6F1EEB7AB1EA}" srcOrd="1" destOrd="0" presId="urn:microsoft.com/office/officeart/2005/8/layout/hierarchy5"/>
    <dgm:cxn modelId="{D762A722-D680-4A3C-AF57-B2555185E6F9}" type="presParOf" srcId="{30C575D3-614A-4479-978C-30BDAB5EA7D2}" destId="{B6E1B435-5E98-4DAA-BAB2-99E6EBFF3F1B}" srcOrd="0" destOrd="0" presId="urn:microsoft.com/office/officeart/2005/8/layout/hierarchy5"/>
    <dgm:cxn modelId="{1CA4247C-F733-4AE3-8BA8-BB6E4B891F28}" type="presParOf" srcId="{B6E1B435-5E98-4DAA-BAB2-99E6EBFF3F1B}" destId="{0F20ECFA-2F84-4A1F-9D5E-48FB8AA4EFE2}" srcOrd="0" destOrd="0" presId="urn:microsoft.com/office/officeart/2005/8/layout/hierarchy5"/>
    <dgm:cxn modelId="{80BF7C26-14E3-4893-8E10-1EAE4DBE4880}" type="presParOf" srcId="{B6E1B435-5E98-4DAA-BAB2-99E6EBFF3F1B}" destId="{5612D34D-2E89-417B-A2A5-22C80EDFDC41}" srcOrd="1" destOrd="0" presId="urn:microsoft.com/office/officeart/2005/8/layout/hierarchy5"/>
    <dgm:cxn modelId="{C7157C6C-D72C-428F-8CD9-3AC23158C7C1}" type="presParOf" srcId="{5612D34D-2E89-417B-A2A5-22C80EDFDC41}" destId="{C90CEC3E-D78A-411E-9165-6DBF398613B4}" srcOrd="0" destOrd="0" presId="urn:microsoft.com/office/officeart/2005/8/layout/hierarchy5"/>
    <dgm:cxn modelId="{78AB959F-960E-4465-9DEC-28E18B5E7670}" type="presParOf" srcId="{C90CEC3E-D78A-411E-9165-6DBF398613B4}" destId="{66F8D35F-5BD1-41D9-A461-AD3EBC1C8782}" srcOrd="0" destOrd="0" presId="urn:microsoft.com/office/officeart/2005/8/layout/hierarchy5"/>
    <dgm:cxn modelId="{7D061B82-3F1C-450C-9852-7D91D73F133D}" type="presParOf" srcId="{C90CEC3E-D78A-411E-9165-6DBF398613B4}" destId="{BDE150CA-CB50-409A-9E74-74757BAA1C2F}" srcOrd="1" destOrd="0" presId="urn:microsoft.com/office/officeart/2005/8/layout/hierarchy5"/>
    <dgm:cxn modelId="{A7EF9092-9B48-4E72-9C1D-26A88E7295A3}" type="presParOf" srcId="{BDE150CA-CB50-409A-9E74-74757BAA1C2F}" destId="{96EF67EF-93C2-46C0-B5DD-6864B403C69E}" srcOrd="0" destOrd="0" presId="urn:microsoft.com/office/officeart/2005/8/layout/hierarchy5"/>
    <dgm:cxn modelId="{2B0EBEF0-922C-4CC2-8FFD-558417ECF256}" type="presParOf" srcId="{96EF67EF-93C2-46C0-B5DD-6864B403C69E}" destId="{5BF15C40-4145-4C34-8D2A-6BDFDC6F89D3}" srcOrd="0" destOrd="0" presId="urn:microsoft.com/office/officeart/2005/8/layout/hierarchy5"/>
    <dgm:cxn modelId="{858A10BE-EFC1-47B8-ACB6-55ED25F12B9B}" type="presParOf" srcId="{BDE150CA-CB50-409A-9E74-74757BAA1C2F}" destId="{3F8D413F-C1F3-4F50-9BD3-704D4D2F98E9}" srcOrd="1" destOrd="0" presId="urn:microsoft.com/office/officeart/2005/8/layout/hierarchy5"/>
    <dgm:cxn modelId="{A8D4BD0E-3587-4AF9-922A-668873923361}" type="presParOf" srcId="{3F8D413F-C1F3-4F50-9BD3-704D4D2F98E9}" destId="{5187BB7B-B832-4053-A8D1-A53D2A43D734}" srcOrd="0" destOrd="0" presId="urn:microsoft.com/office/officeart/2005/8/layout/hierarchy5"/>
    <dgm:cxn modelId="{A14E3E73-4609-46B6-B80E-746350CEA7F2}" type="presParOf" srcId="{3F8D413F-C1F3-4F50-9BD3-704D4D2F98E9}" destId="{081286DF-136E-4B4A-8529-C87C57B6C2A7}" srcOrd="1" destOrd="0" presId="urn:microsoft.com/office/officeart/2005/8/layout/hierarchy5"/>
    <dgm:cxn modelId="{2E0D9167-4F27-43AF-A26E-97926BA48B9F}" type="presParOf" srcId="{081286DF-136E-4B4A-8529-C87C57B6C2A7}" destId="{EC7379B3-FCCA-4633-95D5-5ADE42FEC5C6}" srcOrd="0" destOrd="0" presId="urn:microsoft.com/office/officeart/2005/8/layout/hierarchy5"/>
    <dgm:cxn modelId="{8BC3942D-AC9F-4095-AE64-2C568F07CC57}" type="presParOf" srcId="{EC7379B3-FCCA-4633-95D5-5ADE42FEC5C6}" destId="{D70D6BF5-1DDD-41CD-AE99-EE57B75FB181}" srcOrd="0" destOrd="0" presId="urn:microsoft.com/office/officeart/2005/8/layout/hierarchy5"/>
    <dgm:cxn modelId="{5F89DAAA-04E7-4E96-A0A2-0943D13F5430}" type="presParOf" srcId="{081286DF-136E-4B4A-8529-C87C57B6C2A7}" destId="{C74109FF-1FBA-463C-ADFB-2940CD55F317}" srcOrd="1" destOrd="0" presId="urn:microsoft.com/office/officeart/2005/8/layout/hierarchy5"/>
    <dgm:cxn modelId="{2DAE52B8-C838-4679-90A1-3FCDFDDDDE7C}" type="presParOf" srcId="{C74109FF-1FBA-463C-ADFB-2940CD55F317}" destId="{69B5D08D-5BCC-4A2D-A6DE-8AEF258DBBF2}" srcOrd="0" destOrd="0" presId="urn:microsoft.com/office/officeart/2005/8/layout/hierarchy5"/>
    <dgm:cxn modelId="{0A4E04E8-983B-44E8-A17F-41D3E6299621}" type="presParOf" srcId="{C74109FF-1FBA-463C-ADFB-2940CD55F317}" destId="{E1F84A35-D758-4749-9987-7A85009938DC}" srcOrd="1" destOrd="0" presId="urn:microsoft.com/office/officeart/2005/8/layout/hierarchy5"/>
    <dgm:cxn modelId="{DB4D5373-1A56-409C-A277-6D15DBB300D5}" type="presParOf" srcId="{BDE150CA-CB50-409A-9E74-74757BAA1C2F}" destId="{4625286A-C37E-41D2-86D0-DED62733419C}" srcOrd="2" destOrd="0" presId="urn:microsoft.com/office/officeart/2005/8/layout/hierarchy5"/>
    <dgm:cxn modelId="{FC3B8A07-D3DA-4FDE-8397-2E6AAFD78D69}" type="presParOf" srcId="{4625286A-C37E-41D2-86D0-DED62733419C}" destId="{69F0690E-B1FA-419F-B09C-6F1EEB7AB1EA}" srcOrd="0" destOrd="0" presId="urn:microsoft.com/office/officeart/2005/8/layout/hierarchy5"/>
    <dgm:cxn modelId="{0C10F5C4-201A-4B06-B3D1-419955CC903E}" type="presParOf" srcId="{BDE150CA-CB50-409A-9E74-74757BAA1C2F}" destId="{016660C8-82B3-42BC-9B32-6E2F935CC3C1}" srcOrd="3" destOrd="0" presId="urn:microsoft.com/office/officeart/2005/8/layout/hierarchy5"/>
    <dgm:cxn modelId="{2A047F95-1F11-47D4-9A47-638B1669C125}" type="presParOf" srcId="{016660C8-82B3-42BC-9B32-6E2F935CC3C1}" destId="{222A0F35-34AD-4ADB-A724-9711C59448DA}" srcOrd="0" destOrd="0" presId="urn:microsoft.com/office/officeart/2005/8/layout/hierarchy5"/>
    <dgm:cxn modelId="{2F884FD9-D4DB-44E7-9D5D-9A7E499E6F9E}" type="presParOf" srcId="{016660C8-82B3-42BC-9B32-6E2F935CC3C1}" destId="{93F82D3D-0E54-4FD1-944E-4621B8ADC0E3}" srcOrd="1" destOrd="0" presId="urn:microsoft.com/office/officeart/2005/8/layout/hierarchy5"/>
    <dgm:cxn modelId="{F08FAD52-7A5D-431A-B8C3-25866F2DE7DF}" type="presParOf" srcId="{93F82D3D-0E54-4FD1-944E-4621B8ADC0E3}" destId="{B5529372-30EA-4119-994A-1697E6F91A24}" srcOrd="0" destOrd="0" presId="urn:microsoft.com/office/officeart/2005/8/layout/hierarchy5"/>
    <dgm:cxn modelId="{EC29EE55-FC16-4237-B101-8530B56E38AD}" type="presParOf" srcId="{B5529372-30EA-4119-994A-1697E6F91A24}" destId="{7A2FBF7B-E6FC-4E2C-B2FC-59627864523C}" srcOrd="0" destOrd="0" presId="urn:microsoft.com/office/officeart/2005/8/layout/hierarchy5"/>
    <dgm:cxn modelId="{263841A7-487A-4144-8204-4B121AAF722D}" type="presParOf" srcId="{93F82D3D-0E54-4FD1-944E-4621B8ADC0E3}" destId="{7BF2A343-25FF-41F1-8D21-5DAE8D5E13DE}" srcOrd="1" destOrd="0" presId="urn:microsoft.com/office/officeart/2005/8/layout/hierarchy5"/>
    <dgm:cxn modelId="{6279C636-7BDA-4473-9508-8F23AB31B702}" type="presParOf" srcId="{7BF2A343-25FF-41F1-8D21-5DAE8D5E13DE}" destId="{AA8649B0-F1E7-497E-A465-166F249B01D4}" srcOrd="0" destOrd="0" presId="urn:microsoft.com/office/officeart/2005/8/layout/hierarchy5"/>
    <dgm:cxn modelId="{3CEB6E70-0121-432D-AEF2-549C2193773B}" type="presParOf" srcId="{7BF2A343-25FF-41F1-8D21-5DAE8D5E13DE}" destId="{198B460E-FD0C-4412-919E-80BEF690E00B}" srcOrd="1" destOrd="0" presId="urn:microsoft.com/office/officeart/2005/8/layout/hierarchy5"/>
    <dgm:cxn modelId="{92100DDE-0434-406A-8CF0-C753FB8A2D62}" type="presParOf" srcId="{BDE150CA-CB50-409A-9E74-74757BAA1C2F}" destId="{FDA11CA1-0976-47BE-834B-2CFF7EEB8F80}" srcOrd="4" destOrd="0" presId="urn:microsoft.com/office/officeart/2005/8/layout/hierarchy5"/>
    <dgm:cxn modelId="{44685A96-C3C8-4AA5-A62E-99516BB6D2CC}" type="presParOf" srcId="{FDA11CA1-0976-47BE-834B-2CFF7EEB8F80}" destId="{D37D03A4-FAF1-4A80-A6F3-BC130FC527E0}" srcOrd="0" destOrd="0" presId="urn:microsoft.com/office/officeart/2005/8/layout/hierarchy5"/>
    <dgm:cxn modelId="{82D39AF8-C1DD-4EB4-BCA9-62B4540A0D71}" type="presParOf" srcId="{BDE150CA-CB50-409A-9E74-74757BAA1C2F}" destId="{7F1397CA-1392-4CC6-ACEF-1770EDA32629}" srcOrd="5" destOrd="0" presId="urn:microsoft.com/office/officeart/2005/8/layout/hierarchy5"/>
    <dgm:cxn modelId="{9774EAB0-5139-4666-BE36-12263B849ECC}" type="presParOf" srcId="{7F1397CA-1392-4CC6-ACEF-1770EDA32629}" destId="{463D3341-A70A-4BF8-A763-AA76DC0A8B77}" srcOrd="0" destOrd="0" presId="urn:microsoft.com/office/officeart/2005/8/layout/hierarchy5"/>
    <dgm:cxn modelId="{203FB001-5F50-43F7-9CD8-33D6F9D417AB}" type="presParOf" srcId="{7F1397CA-1392-4CC6-ACEF-1770EDA32629}" destId="{464C1C69-0CD3-44FA-A5AD-32C02BD7C90C}" srcOrd="1" destOrd="0" presId="urn:microsoft.com/office/officeart/2005/8/layout/hierarchy5"/>
    <dgm:cxn modelId="{BB2E05F9-4E1B-40CA-B5CD-2BB427F77332}" type="presParOf" srcId="{30C575D3-614A-4479-978C-30BDAB5EA7D2}" destId="{6B14A542-C109-4B0A-A01A-8307227BA8E6}" srcOrd="1" destOrd="0" presId="urn:microsoft.com/office/officeart/2005/8/layout/hierarchy5"/>
    <dgm:cxn modelId="{6B61964F-1D0B-44E1-B59D-933A4472003F}" type="presParOf" srcId="{6B14A542-C109-4B0A-A01A-8307227BA8E6}" destId="{44E167F6-4D42-49C4-B93A-E1C8DF77846B}" srcOrd="0" destOrd="0" presId="urn:microsoft.com/office/officeart/2005/8/layout/hierarchy5"/>
    <dgm:cxn modelId="{2AC26781-8E4D-4CDA-96E7-16205028D527}" type="presParOf" srcId="{44E167F6-4D42-49C4-B93A-E1C8DF77846B}" destId="{C031FF60-3806-4E83-9DF6-E9FA1CB68F65}" srcOrd="0" destOrd="0" presId="urn:microsoft.com/office/officeart/2005/8/layout/hierarchy5"/>
    <dgm:cxn modelId="{641D395F-8CD4-45E5-80B2-7C80FB6D56AA}" type="presParOf" srcId="{44E167F6-4D42-49C4-B93A-E1C8DF77846B}" destId="{FBA3EE23-7AC6-4D6D-8D06-9143E3678555}" srcOrd="1" destOrd="0" presId="urn:microsoft.com/office/officeart/2005/8/layout/hierarchy5"/>
    <dgm:cxn modelId="{9FDE98BF-B557-4214-925A-F4D59516CBAC}" type="presParOf" srcId="{6B14A542-C109-4B0A-A01A-8307227BA8E6}" destId="{276054E6-10BF-4486-AA77-68ADCA0EE35A}" srcOrd="1" destOrd="0" presId="urn:microsoft.com/office/officeart/2005/8/layout/hierarchy5"/>
    <dgm:cxn modelId="{92CFFD43-384A-444C-9556-F28F2DB6E721}" type="presParOf" srcId="{276054E6-10BF-4486-AA77-68ADCA0EE35A}" destId="{B64AB913-2990-4DF9-87CD-990C5E32B675}" srcOrd="0" destOrd="0" presId="urn:microsoft.com/office/officeart/2005/8/layout/hierarchy5"/>
    <dgm:cxn modelId="{2F24DB08-0E86-4D27-9CA2-C767432C5773}" type="presParOf" srcId="{6B14A542-C109-4B0A-A01A-8307227BA8E6}" destId="{FBB5E106-D7EB-47CB-B28A-956970CA7292}" srcOrd="2" destOrd="0" presId="urn:microsoft.com/office/officeart/2005/8/layout/hierarchy5"/>
    <dgm:cxn modelId="{434DAA8C-E820-4847-B298-795A86A7960A}" type="presParOf" srcId="{FBB5E106-D7EB-47CB-B28A-956970CA7292}" destId="{86FBA1D5-B9F6-49E1-BF59-C71803DA49D0}" srcOrd="0" destOrd="0" presId="urn:microsoft.com/office/officeart/2005/8/layout/hierarchy5"/>
    <dgm:cxn modelId="{0240E4EA-07D9-4A2C-9791-41663D2F5AAC}" type="presParOf" srcId="{FBB5E106-D7EB-47CB-B28A-956970CA7292}" destId="{D4FAEAA6-0096-4E60-BCA5-95A6676162CA}" srcOrd="1" destOrd="0" presId="urn:microsoft.com/office/officeart/2005/8/layout/hierarchy5"/>
    <dgm:cxn modelId="{5A8145B5-8DD7-4E07-A71E-DC410BDAE790}" type="presParOf" srcId="{6B14A542-C109-4B0A-A01A-8307227BA8E6}" destId="{DA9F8C2E-C5C7-4E57-8CF3-208D52AE0E13}" srcOrd="3" destOrd="0" presId="urn:microsoft.com/office/officeart/2005/8/layout/hierarchy5"/>
    <dgm:cxn modelId="{825072A1-DE57-4022-8673-3C3833211869}" type="presParOf" srcId="{DA9F8C2E-C5C7-4E57-8CF3-208D52AE0E13}" destId="{0E30C673-AFE9-4772-8E2E-6D7557080EE7}" srcOrd="0" destOrd="0" presId="urn:microsoft.com/office/officeart/2005/8/layout/hierarchy5"/>
    <dgm:cxn modelId="{4FDC5377-AA1A-499C-8276-6F7224D38BF2}" type="presParOf" srcId="{6B14A542-C109-4B0A-A01A-8307227BA8E6}" destId="{AF01F996-D204-474D-81E4-8C1E61E55B3D}" srcOrd="4" destOrd="0" presId="urn:microsoft.com/office/officeart/2005/8/layout/hierarchy5"/>
    <dgm:cxn modelId="{9E625004-8289-44AB-8CA5-068A0AA8294B}" type="presParOf" srcId="{AF01F996-D204-474D-81E4-8C1E61E55B3D}" destId="{10ED484B-F3F1-4F49-856C-31907EE5232A}" srcOrd="0" destOrd="0" presId="urn:microsoft.com/office/officeart/2005/8/layout/hierarchy5"/>
    <dgm:cxn modelId="{395D8F4E-AA89-48C4-B44D-A320DC25AE85}" type="presParOf" srcId="{AF01F996-D204-474D-81E4-8C1E61E55B3D}" destId="{976BD374-F7C5-4021-B174-467BD3D33EF9}" srcOrd="1" destOrd="0" presId="urn:microsoft.com/office/officeart/2005/8/layout/hierarchy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1119D39-AFBD-4AAB-AC57-E3D3AF5C7105}" type="doc">
      <dgm:prSet loTypeId="urn:microsoft.com/office/officeart/2005/8/layout/hierarchy5" loCatId="hierarchy" qsTypeId="urn:microsoft.com/office/officeart/2005/8/quickstyle/simple1" qsCatId="simple" csTypeId="urn:microsoft.com/office/officeart/2005/8/colors/colorful2" csCatId="colorful" phldr="1"/>
      <dgm:spPr/>
      <dgm:t>
        <a:bodyPr/>
        <a:lstStyle/>
        <a:p>
          <a:endParaRPr lang="fr-FR"/>
        </a:p>
      </dgm:t>
    </dgm:pt>
    <dgm:pt modelId="{D423F327-2F86-42AE-A261-2DFB3808B83A}">
      <dgm:prSet phldrT="[Texte]" custT="1"/>
      <dgm:spPr/>
      <dgm:t>
        <a:bodyPr/>
        <a:lstStyle/>
        <a:p>
          <a:r>
            <a:rPr lang="fr-FR" sz="1600" dirty="0"/>
            <a:t>Problème de fiabilité</a:t>
          </a:r>
        </a:p>
      </dgm:t>
    </dgm:pt>
    <dgm:pt modelId="{81345383-A3AE-4B01-AD24-18D4E9BDDFDF}" type="parTrans" cxnId="{F188A71C-A488-426D-8EBB-6CA6109803C3}">
      <dgm:prSet/>
      <dgm:spPr/>
      <dgm:t>
        <a:bodyPr/>
        <a:lstStyle/>
        <a:p>
          <a:endParaRPr lang="fr-FR"/>
        </a:p>
      </dgm:t>
    </dgm:pt>
    <dgm:pt modelId="{78161F0C-F4FA-470E-8ADB-9DC462D47A04}" type="sibTrans" cxnId="{F188A71C-A488-426D-8EBB-6CA6109803C3}">
      <dgm:prSet/>
      <dgm:spPr/>
      <dgm:t>
        <a:bodyPr/>
        <a:lstStyle/>
        <a:p>
          <a:endParaRPr lang="fr-FR"/>
        </a:p>
      </dgm:t>
    </dgm:pt>
    <dgm:pt modelId="{E8E62D3A-1514-4BAA-ABF4-DC026CDA0C4A}">
      <dgm:prSet phldrT="[Texte]" custT="1"/>
      <dgm:spPr/>
      <dgm:t>
        <a:bodyPr/>
        <a:lstStyle/>
        <a:p>
          <a:r>
            <a:rPr lang="fr-FR" sz="1800" dirty="0"/>
            <a:t>Maintenance améliorative</a:t>
          </a:r>
        </a:p>
      </dgm:t>
    </dgm:pt>
    <dgm:pt modelId="{574355A8-4EDA-40C7-ABA3-A78573ED1F88}" type="parTrans" cxnId="{C765398F-4497-4839-AD11-E3441DC29E9D}">
      <dgm:prSet/>
      <dgm:spPr/>
      <dgm:t>
        <a:bodyPr/>
        <a:lstStyle/>
        <a:p>
          <a:endParaRPr lang="fr-FR"/>
        </a:p>
      </dgm:t>
    </dgm:pt>
    <dgm:pt modelId="{57CB39F9-8D6E-4C5E-AFEB-5264912BAC4D}" type="sibTrans" cxnId="{C765398F-4497-4839-AD11-E3441DC29E9D}">
      <dgm:prSet/>
      <dgm:spPr/>
      <dgm:t>
        <a:bodyPr/>
        <a:lstStyle/>
        <a:p>
          <a:endParaRPr lang="fr-FR"/>
        </a:p>
      </dgm:t>
    </dgm:pt>
    <dgm:pt modelId="{5484194F-2606-4271-AC0A-9BD5BEBCAB6D}">
      <dgm:prSet phldrT="[Texte]"/>
      <dgm:spPr/>
      <dgm:t>
        <a:bodyPr/>
        <a:lstStyle/>
        <a:p>
          <a:r>
            <a:rPr lang="fr-FR" dirty="0"/>
            <a:t>Graphe</a:t>
          </a:r>
        </a:p>
        <a:p>
          <a:r>
            <a:rPr lang="fr-FR" dirty="0"/>
            <a:t>en N</a:t>
          </a:r>
        </a:p>
      </dgm:t>
    </dgm:pt>
    <dgm:pt modelId="{4FE77399-51FE-42F0-AC91-31BB22053EE5}" type="parTrans" cxnId="{884EA919-17F6-4DC4-AC05-F0231BC1377B}">
      <dgm:prSet/>
      <dgm:spPr/>
      <dgm:t>
        <a:bodyPr/>
        <a:lstStyle/>
        <a:p>
          <a:endParaRPr lang="fr-FR"/>
        </a:p>
      </dgm:t>
    </dgm:pt>
    <dgm:pt modelId="{571F5834-E038-4D69-BA9E-8F51AC18E7C6}" type="sibTrans" cxnId="{884EA919-17F6-4DC4-AC05-F0231BC1377B}">
      <dgm:prSet/>
      <dgm:spPr/>
      <dgm:t>
        <a:bodyPr/>
        <a:lstStyle/>
        <a:p>
          <a:endParaRPr lang="fr-FR"/>
        </a:p>
      </dgm:t>
    </dgm:pt>
    <dgm:pt modelId="{B5AE262C-5B33-43AB-9DB0-55C231FD151C}">
      <dgm:prSet phldrT="[Texte]"/>
      <dgm:spPr/>
      <dgm:t>
        <a:bodyPr/>
        <a:lstStyle/>
        <a:p>
          <a:r>
            <a:rPr lang="fr-FR" dirty="0"/>
            <a:t>Pistes de solutions</a:t>
          </a:r>
        </a:p>
      </dgm:t>
    </dgm:pt>
    <dgm:pt modelId="{75643FC0-04C4-4E5F-86E6-0D40A21E45A3}" type="parTrans" cxnId="{DE3D84A8-DEAC-47C0-B025-30DE6539DD1A}">
      <dgm:prSet/>
      <dgm:spPr/>
      <dgm:t>
        <a:bodyPr/>
        <a:lstStyle/>
        <a:p>
          <a:endParaRPr lang="fr-FR"/>
        </a:p>
      </dgm:t>
    </dgm:pt>
    <dgm:pt modelId="{1F908E00-20FD-419B-923F-D709CB3F343E}" type="sibTrans" cxnId="{DE3D84A8-DEAC-47C0-B025-30DE6539DD1A}">
      <dgm:prSet/>
      <dgm:spPr/>
      <dgm:t>
        <a:bodyPr/>
        <a:lstStyle/>
        <a:p>
          <a:endParaRPr lang="fr-FR"/>
        </a:p>
      </dgm:t>
    </dgm:pt>
    <dgm:pt modelId="{BC2BF3C7-4860-481A-A02C-E21A6FBE686C}">
      <dgm:prSet phldrT="[Texte]" custT="1"/>
      <dgm:spPr/>
      <dgm:t>
        <a:bodyPr/>
        <a:lstStyle/>
        <a:p>
          <a:r>
            <a:rPr lang="fr-FR" sz="1800" dirty="0"/>
            <a:t>Consignes de conduite</a:t>
          </a:r>
        </a:p>
      </dgm:t>
    </dgm:pt>
    <dgm:pt modelId="{826BD092-AD75-49A6-90E4-529F6DC9CBBB}" type="parTrans" cxnId="{0C7E25BC-6CDF-4082-88F3-B3BE36040615}">
      <dgm:prSet/>
      <dgm:spPr/>
      <dgm:t>
        <a:bodyPr/>
        <a:lstStyle/>
        <a:p>
          <a:endParaRPr lang="fr-FR"/>
        </a:p>
      </dgm:t>
    </dgm:pt>
    <dgm:pt modelId="{4BC84B31-4120-40D6-A2E5-7F41EA88A5CC}" type="sibTrans" cxnId="{0C7E25BC-6CDF-4082-88F3-B3BE36040615}">
      <dgm:prSet/>
      <dgm:spPr/>
      <dgm:t>
        <a:bodyPr/>
        <a:lstStyle/>
        <a:p>
          <a:endParaRPr lang="fr-FR"/>
        </a:p>
      </dgm:t>
    </dgm:pt>
    <dgm:pt modelId="{E0075534-6CE5-4500-8887-2CE93DDADCF2}">
      <dgm:prSet phldrT="[Texte]" custT="1"/>
      <dgm:spPr/>
      <dgm:t>
        <a:bodyPr/>
        <a:lstStyle/>
        <a:p>
          <a:r>
            <a:rPr lang="fr-FR" sz="2000" dirty="0" err="1"/>
            <a:t>Etc</a:t>
          </a:r>
          <a:r>
            <a:rPr lang="fr-FR" sz="2000" dirty="0"/>
            <a:t>,</a:t>
          </a:r>
        </a:p>
      </dgm:t>
    </dgm:pt>
    <dgm:pt modelId="{74A1A10E-B3E7-46F4-A2D8-E4A3C8750A32}" type="parTrans" cxnId="{FC9C26A6-9735-4281-8598-FA6309F8AC1F}">
      <dgm:prSet/>
      <dgm:spPr/>
      <dgm:t>
        <a:bodyPr/>
        <a:lstStyle/>
        <a:p>
          <a:endParaRPr lang="fr-FR"/>
        </a:p>
      </dgm:t>
    </dgm:pt>
    <dgm:pt modelId="{7BFAF07F-F2D2-4A08-B72B-2DDA6E5BCD3E}" type="sibTrans" cxnId="{FC9C26A6-9735-4281-8598-FA6309F8AC1F}">
      <dgm:prSet/>
      <dgm:spPr/>
      <dgm:t>
        <a:bodyPr/>
        <a:lstStyle/>
        <a:p>
          <a:endParaRPr lang="fr-FR"/>
        </a:p>
      </dgm:t>
    </dgm:pt>
    <dgm:pt modelId="{8BBE8C73-1D64-471C-BEA9-30F0CC4BE503}">
      <dgm:prSet phldrT="[Texte]"/>
      <dgm:spPr/>
      <dgm:t>
        <a:bodyPr/>
        <a:lstStyle/>
        <a:p>
          <a:r>
            <a:rPr lang="fr-FR" dirty="0"/>
            <a:t>Exemples</a:t>
          </a:r>
        </a:p>
      </dgm:t>
    </dgm:pt>
    <dgm:pt modelId="{913082C0-F710-4FDE-ADA2-B20BAAF27D41}" type="parTrans" cxnId="{292FAF58-2A65-44C7-9637-1EDC226E0355}">
      <dgm:prSet/>
      <dgm:spPr/>
      <dgm:t>
        <a:bodyPr/>
        <a:lstStyle/>
        <a:p>
          <a:endParaRPr lang="fr-FR"/>
        </a:p>
      </dgm:t>
    </dgm:pt>
    <dgm:pt modelId="{385B2209-4C4A-47B4-A53E-7426EBA36EA6}" type="sibTrans" cxnId="{292FAF58-2A65-44C7-9637-1EDC226E0355}">
      <dgm:prSet/>
      <dgm:spPr/>
      <dgm:t>
        <a:bodyPr/>
        <a:lstStyle/>
        <a:p>
          <a:endParaRPr lang="fr-FR"/>
        </a:p>
      </dgm:t>
    </dgm:pt>
    <dgm:pt modelId="{96EC9278-BD2C-4895-ABD2-430662EAAE90}">
      <dgm:prSet phldrT="[Texte]" custT="1"/>
      <dgm:spPr/>
      <dgm:t>
        <a:bodyPr/>
        <a:lstStyle/>
        <a:p>
          <a:r>
            <a:rPr lang="fr-FR" sz="1600" dirty="0"/>
            <a:t>Modifications techniques</a:t>
          </a:r>
        </a:p>
      </dgm:t>
    </dgm:pt>
    <dgm:pt modelId="{35F3C1D3-257D-4DE4-B5C9-97B4C6DB799F}" type="parTrans" cxnId="{ED109060-BF43-4625-B0BF-23E3B33469A5}">
      <dgm:prSet/>
      <dgm:spPr/>
      <dgm:t>
        <a:bodyPr/>
        <a:lstStyle/>
        <a:p>
          <a:endParaRPr lang="fr-FR"/>
        </a:p>
      </dgm:t>
    </dgm:pt>
    <dgm:pt modelId="{98DE4D16-C2FA-4E4D-A9F1-8372E7F9A9EE}" type="sibTrans" cxnId="{ED109060-BF43-4625-B0BF-23E3B33469A5}">
      <dgm:prSet/>
      <dgm:spPr/>
      <dgm:t>
        <a:bodyPr/>
        <a:lstStyle/>
        <a:p>
          <a:endParaRPr lang="fr-FR"/>
        </a:p>
      </dgm:t>
    </dgm:pt>
    <dgm:pt modelId="{8D7503CC-38B1-4081-A621-981316D8B435}">
      <dgm:prSet phldrT="[Texte]" custT="1"/>
      <dgm:spPr/>
      <dgm:t>
        <a:bodyPr/>
        <a:lstStyle/>
        <a:p>
          <a:r>
            <a:rPr lang="fr-FR" sz="1600" dirty="0"/>
            <a:t>Composants plus fiables</a:t>
          </a:r>
        </a:p>
      </dgm:t>
    </dgm:pt>
    <dgm:pt modelId="{B34148DE-3075-446D-A88D-2CF90481ACED}" type="parTrans" cxnId="{1A725266-84AD-4E90-A262-DBBE56B4575C}">
      <dgm:prSet/>
      <dgm:spPr/>
      <dgm:t>
        <a:bodyPr/>
        <a:lstStyle/>
        <a:p>
          <a:endParaRPr lang="fr-FR"/>
        </a:p>
      </dgm:t>
    </dgm:pt>
    <dgm:pt modelId="{2BEB62BC-9F1A-4860-9322-E66E226AAFC0}" type="sibTrans" cxnId="{1A725266-84AD-4E90-A262-DBBE56B4575C}">
      <dgm:prSet/>
      <dgm:spPr/>
      <dgm:t>
        <a:bodyPr/>
        <a:lstStyle/>
        <a:p>
          <a:endParaRPr lang="fr-FR"/>
        </a:p>
      </dgm:t>
    </dgm:pt>
    <dgm:pt modelId="{16FBF741-C452-485C-8165-F1F959C14CB6}">
      <dgm:prSet phldrT="[Texte]" custT="1"/>
      <dgm:spPr/>
      <dgm:t>
        <a:bodyPr/>
        <a:lstStyle/>
        <a:p>
          <a:r>
            <a:rPr lang="fr-FR" sz="1800" dirty="0"/>
            <a:t>Maintenance préventive</a:t>
          </a:r>
        </a:p>
      </dgm:t>
    </dgm:pt>
    <dgm:pt modelId="{B90B7771-E674-4FF1-ACC2-7AC486995953}" type="parTrans" cxnId="{2BE751EF-739E-40A0-ABC3-E507ED778C1E}">
      <dgm:prSet/>
      <dgm:spPr/>
      <dgm:t>
        <a:bodyPr/>
        <a:lstStyle/>
        <a:p>
          <a:endParaRPr lang="fr-FR"/>
        </a:p>
      </dgm:t>
    </dgm:pt>
    <dgm:pt modelId="{EB242E05-C2AB-4A04-B4AB-CEDC15D6207B}" type="sibTrans" cxnId="{2BE751EF-739E-40A0-ABC3-E507ED778C1E}">
      <dgm:prSet/>
      <dgm:spPr/>
      <dgm:t>
        <a:bodyPr/>
        <a:lstStyle/>
        <a:p>
          <a:endParaRPr lang="fr-FR"/>
        </a:p>
      </dgm:t>
    </dgm:pt>
    <dgm:pt modelId="{07E5C420-A9DF-4577-A92E-19EC46776509}">
      <dgm:prSet phldrT="[Texte]" custT="1"/>
      <dgm:spPr/>
      <dgm:t>
        <a:bodyPr/>
        <a:lstStyle/>
        <a:p>
          <a:r>
            <a:rPr lang="fr-FR" sz="1800" dirty="0"/>
            <a:t>Plan de maintenance</a:t>
          </a:r>
        </a:p>
      </dgm:t>
    </dgm:pt>
    <dgm:pt modelId="{393AA0EF-6872-4081-8277-DC451FADD6D1}" type="parTrans" cxnId="{54B549FD-0A0F-4DD1-BB38-64944AB18674}">
      <dgm:prSet/>
      <dgm:spPr/>
      <dgm:t>
        <a:bodyPr/>
        <a:lstStyle/>
        <a:p>
          <a:endParaRPr lang="fr-FR"/>
        </a:p>
      </dgm:t>
    </dgm:pt>
    <dgm:pt modelId="{08CA0C01-B096-48AE-8F06-75EB85B7A274}" type="sibTrans" cxnId="{54B549FD-0A0F-4DD1-BB38-64944AB18674}">
      <dgm:prSet/>
      <dgm:spPr/>
      <dgm:t>
        <a:bodyPr/>
        <a:lstStyle/>
        <a:p>
          <a:endParaRPr lang="fr-FR"/>
        </a:p>
      </dgm:t>
    </dgm:pt>
    <dgm:pt modelId="{28B6DDC8-84A8-4ED7-9EF6-77338867859F}">
      <dgm:prSet phldrT="[Texte]" custT="1"/>
      <dgm:spPr/>
      <dgm:t>
        <a:bodyPr/>
        <a:lstStyle/>
        <a:p>
          <a:r>
            <a:rPr lang="fr-FR" sz="1400" dirty="0"/>
            <a:t>Maintenance conditionnelle</a:t>
          </a:r>
        </a:p>
      </dgm:t>
    </dgm:pt>
    <dgm:pt modelId="{3A8B2DB5-205C-4198-B0FD-5017A8A6DD6B}" type="parTrans" cxnId="{B6B5511A-12B0-49A6-80D0-1F4CDA970A34}">
      <dgm:prSet/>
      <dgm:spPr/>
      <dgm:t>
        <a:bodyPr/>
        <a:lstStyle/>
        <a:p>
          <a:endParaRPr lang="fr-FR"/>
        </a:p>
      </dgm:t>
    </dgm:pt>
    <dgm:pt modelId="{00B311EA-C72E-4D68-9FD1-06BD99C82177}" type="sibTrans" cxnId="{B6B5511A-12B0-49A6-80D0-1F4CDA970A34}">
      <dgm:prSet/>
      <dgm:spPr/>
      <dgm:t>
        <a:bodyPr/>
        <a:lstStyle/>
        <a:p>
          <a:endParaRPr lang="fr-FR"/>
        </a:p>
      </dgm:t>
    </dgm:pt>
    <dgm:pt modelId="{30C575D3-614A-4479-978C-30BDAB5EA7D2}" type="pres">
      <dgm:prSet presAssocID="{C1119D39-AFBD-4AAB-AC57-E3D3AF5C7105}" presName="mainComposite" presStyleCnt="0">
        <dgm:presLayoutVars>
          <dgm:chPref val="1"/>
          <dgm:dir/>
          <dgm:animOne val="branch"/>
          <dgm:animLvl val="lvl"/>
          <dgm:resizeHandles val="exact"/>
        </dgm:presLayoutVars>
      </dgm:prSet>
      <dgm:spPr/>
    </dgm:pt>
    <dgm:pt modelId="{B6E1B435-5E98-4DAA-BAB2-99E6EBFF3F1B}" type="pres">
      <dgm:prSet presAssocID="{C1119D39-AFBD-4AAB-AC57-E3D3AF5C7105}" presName="hierFlow" presStyleCnt="0"/>
      <dgm:spPr/>
    </dgm:pt>
    <dgm:pt modelId="{0F20ECFA-2F84-4A1F-9D5E-48FB8AA4EFE2}" type="pres">
      <dgm:prSet presAssocID="{C1119D39-AFBD-4AAB-AC57-E3D3AF5C7105}" presName="firstBuf" presStyleCnt="0"/>
      <dgm:spPr/>
    </dgm:pt>
    <dgm:pt modelId="{5612D34D-2E89-417B-A2A5-22C80EDFDC41}" type="pres">
      <dgm:prSet presAssocID="{C1119D39-AFBD-4AAB-AC57-E3D3AF5C7105}" presName="hierChild1" presStyleCnt="0">
        <dgm:presLayoutVars>
          <dgm:chPref val="1"/>
          <dgm:animOne val="branch"/>
          <dgm:animLvl val="lvl"/>
        </dgm:presLayoutVars>
      </dgm:prSet>
      <dgm:spPr/>
    </dgm:pt>
    <dgm:pt modelId="{C90CEC3E-D78A-411E-9165-6DBF398613B4}" type="pres">
      <dgm:prSet presAssocID="{D423F327-2F86-42AE-A261-2DFB3808B83A}" presName="Name17" presStyleCnt="0"/>
      <dgm:spPr/>
    </dgm:pt>
    <dgm:pt modelId="{66F8D35F-5BD1-41D9-A461-AD3EBC1C8782}" type="pres">
      <dgm:prSet presAssocID="{D423F327-2F86-42AE-A261-2DFB3808B83A}" presName="level1Shape" presStyleLbl="node0" presStyleIdx="0" presStyleCnt="1" custScaleY="329951" custLinFactY="-32197" custLinFactNeighborX="-42850" custLinFactNeighborY="-100000">
        <dgm:presLayoutVars>
          <dgm:chPref val="3"/>
        </dgm:presLayoutVars>
      </dgm:prSet>
      <dgm:spPr/>
    </dgm:pt>
    <dgm:pt modelId="{BDE150CA-CB50-409A-9E74-74757BAA1C2F}" type="pres">
      <dgm:prSet presAssocID="{D423F327-2F86-42AE-A261-2DFB3808B83A}" presName="hierChild2" presStyleCnt="0"/>
      <dgm:spPr/>
    </dgm:pt>
    <dgm:pt modelId="{96EF67EF-93C2-46C0-B5DD-6864B403C69E}" type="pres">
      <dgm:prSet presAssocID="{574355A8-4EDA-40C7-ABA3-A78573ED1F88}" presName="Name25" presStyleLbl="parChTrans1D2" presStyleIdx="0" presStyleCnt="4"/>
      <dgm:spPr/>
    </dgm:pt>
    <dgm:pt modelId="{5BF15C40-4145-4C34-8D2A-6BDFDC6F89D3}" type="pres">
      <dgm:prSet presAssocID="{574355A8-4EDA-40C7-ABA3-A78573ED1F88}" presName="connTx" presStyleLbl="parChTrans1D2" presStyleIdx="0" presStyleCnt="4"/>
      <dgm:spPr/>
    </dgm:pt>
    <dgm:pt modelId="{3F8D413F-C1F3-4F50-9BD3-704D4D2F98E9}" type="pres">
      <dgm:prSet presAssocID="{E8E62D3A-1514-4BAA-ABF4-DC026CDA0C4A}" presName="Name30" presStyleCnt="0"/>
      <dgm:spPr/>
    </dgm:pt>
    <dgm:pt modelId="{5187BB7B-B832-4053-A8D1-A53D2A43D734}" type="pres">
      <dgm:prSet presAssocID="{E8E62D3A-1514-4BAA-ABF4-DC026CDA0C4A}" presName="level2Shape" presStyleLbl="node2" presStyleIdx="0" presStyleCnt="4" custScaleX="246688" custScaleY="203001" custLinFactY="-12298" custLinFactNeighborX="5726" custLinFactNeighborY="-100000"/>
      <dgm:spPr/>
    </dgm:pt>
    <dgm:pt modelId="{081286DF-136E-4B4A-8529-C87C57B6C2A7}" type="pres">
      <dgm:prSet presAssocID="{E8E62D3A-1514-4BAA-ABF4-DC026CDA0C4A}" presName="hierChild3" presStyleCnt="0"/>
      <dgm:spPr/>
    </dgm:pt>
    <dgm:pt modelId="{AFD237F6-FEF0-4C22-871E-DE35EA8789B3}" type="pres">
      <dgm:prSet presAssocID="{35F3C1D3-257D-4DE4-B5C9-97B4C6DB799F}" presName="Name25" presStyleLbl="parChTrans1D3" presStyleIdx="0" presStyleCnt="4"/>
      <dgm:spPr/>
    </dgm:pt>
    <dgm:pt modelId="{AFCE388C-6F69-4F78-BE30-20500AA94CA6}" type="pres">
      <dgm:prSet presAssocID="{35F3C1D3-257D-4DE4-B5C9-97B4C6DB799F}" presName="connTx" presStyleLbl="parChTrans1D3" presStyleIdx="0" presStyleCnt="4"/>
      <dgm:spPr/>
    </dgm:pt>
    <dgm:pt modelId="{B1C9347B-1FF1-4182-89D4-0690F9AAFEC4}" type="pres">
      <dgm:prSet presAssocID="{96EC9278-BD2C-4895-ABD2-430662EAAE90}" presName="Name30" presStyleCnt="0"/>
      <dgm:spPr/>
    </dgm:pt>
    <dgm:pt modelId="{FCC1229C-807F-4E93-9731-97B8AEF2B823}" type="pres">
      <dgm:prSet presAssocID="{96EC9278-BD2C-4895-ABD2-430662EAAE90}" presName="level2Shape" presStyleLbl="node3" presStyleIdx="0" presStyleCnt="4" custScaleX="239605" custLinFactNeighborX="76404" custLinFactNeighborY="-67548"/>
      <dgm:spPr/>
    </dgm:pt>
    <dgm:pt modelId="{AF0F37F1-8535-412C-B58F-BEA0C4E97F78}" type="pres">
      <dgm:prSet presAssocID="{96EC9278-BD2C-4895-ABD2-430662EAAE90}" presName="hierChild3" presStyleCnt="0"/>
      <dgm:spPr/>
    </dgm:pt>
    <dgm:pt modelId="{952E6743-096B-4338-8F3B-6AC722F322CB}" type="pres">
      <dgm:prSet presAssocID="{B34148DE-3075-446D-A88D-2CF90481ACED}" presName="Name25" presStyleLbl="parChTrans1D3" presStyleIdx="1" presStyleCnt="4"/>
      <dgm:spPr/>
    </dgm:pt>
    <dgm:pt modelId="{30684B58-3F6F-486C-B292-B3D685A28B7B}" type="pres">
      <dgm:prSet presAssocID="{B34148DE-3075-446D-A88D-2CF90481ACED}" presName="connTx" presStyleLbl="parChTrans1D3" presStyleIdx="1" presStyleCnt="4"/>
      <dgm:spPr/>
    </dgm:pt>
    <dgm:pt modelId="{9EC7A49C-DEE5-431A-99F1-D2F7F550AFA0}" type="pres">
      <dgm:prSet presAssocID="{8D7503CC-38B1-4081-A621-981316D8B435}" presName="Name30" presStyleCnt="0"/>
      <dgm:spPr/>
    </dgm:pt>
    <dgm:pt modelId="{82DA6B7A-7B21-4861-9EE8-FA5E130BF647}" type="pres">
      <dgm:prSet presAssocID="{8D7503CC-38B1-4081-A621-981316D8B435}" presName="level2Shape" presStyleLbl="node3" presStyleIdx="1" presStyleCnt="4" custScaleX="233292" custLinFactNeighborX="76786" custLinFactNeighborY="-51148"/>
      <dgm:spPr/>
    </dgm:pt>
    <dgm:pt modelId="{95050C0C-79CB-4DDB-9BCF-BEFEC703830F}" type="pres">
      <dgm:prSet presAssocID="{8D7503CC-38B1-4081-A621-981316D8B435}" presName="hierChild3" presStyleCnt="0"/>
      <dgm:spPr/>
    </dgm:pt>
    <dgm:pt modelId="{26E578D5-71DF-4255-9633-5E9812B51E8B}" type="pres">
      <dgm:prSet presAssocID="{B90B7771-E674-4FF1-ACC2-7AC486995953}" presName="Name25" presStyleLbl="parChTrans1D2" presStyleIdx="1" presStyleCnt="4"/>
      <dgm:spPr/>
    </dgm:pt>
    <dgm:pt modelId="{69AACC13-0631-46D8-8E95-AB678360EA62}" type="pres">
      <dgm:prSet presAssocID="{B90B7771-E674-4FF1-ACC2-7AC486995953}" presName="connTx" presStyleLbl="parChTrans1D2" presStyleIdx="1" presStyleCnt="4"/>
      <dgm:spPr/>
    </dgm:pt>
    <dgm:pt modelId="{07100719-4C31-4093-90AF-8125D43D900E}" type="pres">
      <dgm:prSet presAssocID="{16FBF741-C452-485C-8165-F1F959C14CB6}" presName="Name30" presStyleCnt="0"/>
      <dgm:spPr/>
    </dgm:pt>
    <dgm:pt modelId="{AFAE77D1-0FFF-4096-9A67-C2602E1F0542}" type="pres">
      <dgm:prSet presAssocID="{16FBF741-C452-485C-8165-F1F959C14CB6}" presName="level2Shape" presStyleLbl="node2" presStyleIdx="1" presStyleCnt="4" custScaleX="256104"/>
      <dgm:spPr/>
    </dgm:pt>
    <dgm:pt modelId="{7EF60306-5127-4624-B618-2438CDA34753}" type="pres">
      <dgm:prSet presAssocID="{16FBF741-C452-485C-8165-F1F959C14CB6}" presName="hierChild3" presStyleCnt="0"/>
      <dgm:spPr/>
    </dgm:pt>
    <dgm:pt modelId="{51F3E955-8317-42B7-81E9-92246147F3E3}" type="pres">
      <dgm:prSet presAssocID="{393AA0EF-6872-4081-8277-DC451FADD6D1}" presName="Name25" presStyleLbl="parChTrans1D3" presStyleIdx="2" presStyleCnt="4"/>
      <dgm:spPr/>
    </dgm:pt>
    <dgm:pt modelId="{5229B065-162B-45C1-9A3D-23018BA820A6}" type="pres">
      <dgm:prSet presAssocID="{393AA0EF-6872-4081-8277-DC451FADD6D1}" presName="connTx" presStyleLbl="parChTrans1D3" presStyleIdx="2" presStyleCnt="4"/>
      <dgm:spPr/>
    </dgm:pt>
    <dgm:pt modelId="{B1074C57-4978-42CA-AE00-9A0D90C7F52E}" type="pres">
      <dgm:prSet presAssocID="{07E5C420-A9DF-4577-A92E-19EC46776509}" presName="Name30" presStyleCnt="0"/>
      <dgm:spPr/>
    </dgm:pt>
    <dgm:pt modelId="{27E8FDF9-2D6D-4651-96B6-6A32D17F7645}" type="pres">
      <dgm:prSet presAssocID="{07E5C420-A9DF-4577-A92E-19EC46776509}" presName="level2Shape" presStyleLbl="node3" presStyleIdx="2" presStyleCnt="4" custScaleX="235795" custLinFactNeighborX="69836"/>
      <dgm:spPr/>
    </dgm:pt>
    <dgm:pt modelId="{EA7EEA25-350C-4BA2-AD7A-7DA265CEA704}" type="pres">
      <dgm:prSet presAssocID="{07E5C420-A9DF-4577-A92E-19EC46776509}" presName="hierChild3" presStyleCnt="0"/>
      <dgm:spPr/>
    </dgm:pt>
    <dgm:pt modelId="{585EBF05-6C79-4922-A641-FC17D9F465E2}" type="pres">
      <dgm:prSet presAssocID="{3A8B2DB5-205C-4198-B0FD-5017A8A6DD6B}" presName="Name25" presStyleLbl="parChTrans1D3" presStyleIdx="3" presStyleCnt="4"/>
      <dgm:spPr/>
    </dgm:pt>
    <dgm:pt modelId="{C9128EE0-6A83-41A6-91F3-B96C36E9AC76}" type="pres">
      <dgm:prSet presAssocID="{3A8B2DB5-205C-4198-B0FD-5017A8A6DD6B}" presName="connTx" presStyleLbl="parChTrans1D3" presStyleIdx="3" presStyleCnt="4"/>
      <dgm:spPr/>
    </dgm:pt>
    <dgm:pt modelId="{824A6CB3-51B2-4089-9D07-BCD68E6F60FC}" type="pres">
      <dgm:prSet presAssocID="{28B6DDC8-84A8-4ED7-9EF6-77338867859F}" presName="Name30" presStyleCnt="0"/>
      <dgm:spPr/>
    </dgm:pt>
    <dgm:pt modelId="{EB918E44-FBCC-4E18-8348-4BE174C67993}" type="pres">
      <dgm:prSet presAssocID="{28B6DDC8-84A8-4ED7-9EF6-77338867859F}" presName="level2Shape" presStyleLbl="node3" presStyleIdx="3" presStyleCnt="4" custScaleX="235795" custLinFactNeighborX="71286" custLinFactNeighborY="13054"/>
      <dgm:spPr/>
    </dgm:pt>
    <dgm:pt modelId="{3734B66A-4728-41B9-9098-EE80D753485C}" type="pres">
      <dgm:prSet presAssocID="{28B6DDC8-84A8-4ED7-9EF6-77338867859F}" presName="hierChild3" presStyleCnt="0"/>
      <dgm:spPr/>
    </dgm:pt>
    <dgm:pt modelId="{FDA11CA1-0976-47BE-834B-2CFF7EEB8F80}" type="pres">
      <dgm:prSet presAssocID="{826BD092-AD75-49A6-90E4-529F6DC9CBBB}" presName="Name25" presStyleLbl="parChTrans1D2" presStyleIdx="2" presStyleCnt="4"/>
      <dgm:spPr/>
    </dgm:pt>
    <dgm:pt modelId="{D37D03A4-FAF1-4A80-A6F3-BC130FC527E0}" type="pres">
      <dgm:prSet presAssocID="{826BD092-AD75-49A6-90E4-529F6DC9CBBB}" presName="connTx" presStyleLbl="parChTrans1D2" presStyleIdx="2" presStyleCnt="4"/>
      <dgm:spPr/>
    </dgm:pt>
    <dgm:pt modelId="{7F1397CA-1392-4CC6-ACEF-1770EDA32629}" type="pres">
      <dgm:prSet presAssocID="{BC2BF3C7-4860-481A-A02C-E21A6FBE686C}" presName="Name30" presStyleCnt="0"/>
      <dgm:spPr/>
    </dgm:pt>
    <dgm:pt modelId="{463D3341-A70A-4BF8-A763-AA76DC0A8B77}" type="pres">
      <dgm:prSet presAssocID="{BC2BF3C7-4860-481A-A02C-E21A6FBE686C}" presName="level2Shape" presStyleLbl="node2" presStyleIdx="2" presStyleCnt="4" custScaleX="259374"/>
      <dgm:spPr/>
    </dgm:pt>
    <dgm:pt modelId="{464C1C69-0CD3-44FA-A5AD-32C02BD7C90C}" type="pres">
      <dgm:prSet presAssocID="{BC2BF3C7-4860-481A-A02C-E21A6FBE686C}" presName="hierChild3" presStyleCnt="0"/>
      <dgm:spPr/>
    </dgm:pt>
    <dgm:pt modelId="{AA51B711-6D7A-4133-9689-C5F353CFB0C4}" type="pres">
      <dgm:prSet presAssocID="{74A1A10E-B3E7-46F4-A2D8-E4A3C8750A32}" presName="Name25" presStyleLbl="parChTrans1D2" presStyleIdx="3" presStyleCnt="4"/>
      <dgm:spPr/>
    </dgm:pt>
    <dgm:pt modelId="{E46134C4-C1A6-453A-90F4-3861DE2E0852}" type="pres">
      <dgm:prSet presAssocID="{74A1A10E-B3E7-46F4-A2D8-E4A3C8750A32}" presName="connTx" presStyleLbl="parChTrans1D2" presStyleIdx="3" presStyleCnt="4"/>
      <dgm:spPr/>
    </dgm:pt>
    <dgm:pt modelId="{377B8683-EA6C-4DDC-AC46-FA8C672B01D0}" type="pres">
      <dgm:prSet presAssocID="{E0075534-6CE5-4500-8887-2CE93DDADCF2}" presName="Name30" presStyleCnt="0"/>
      <dgm:spPr/>
    </dgm:pt>
    <dgm:pt modelId="{2215C9C8-2A26-49F0-837E-A6871A61A7D2}" type="pres">
      <dgm:prSet presAssocID="{E0075534-6CE5-4500-8887-2CE93DDADCF2}" presName="level2Shape" presStyleLbl="node2" presStyleIdx="3" presStyleCnt="4"/>
      <dgm:spPr/>
    </dgm:pt>
    <dgm:pt modelId="{605F104B-1F6A-40EA-A6CA-495579920042}" type="pres">
      <dgm:prSet presAssocID="{E0075534-6CE5-4500-8887-2CE93DDADCF2}" presName="hierChild3" presStyleCnt="0"/>
      <dgm:spPr/>
    </dgm:pt>
    <dgm:pt modelId="{6B14A542-C109-4B0A-A01A-8307227BA8E6}" type="pres">
      <dgm:prSet presAssocID="{C1119D39-AFBD-4AAB-AC57-E3D3AF5C7105}" presName="bgShapesFlow" presStyleCnt="0"/>
      <dgm:spPr/>
    </dgm:pt>
    <dgm:pt modelId="{44E167F6-4D42-49C4-B93A-E1C8DF77846B}" type="pres">
      <dgm:prSet presAssocID="{5484194F-2606-4271-AC0A-9BD5BEBCAB6D}" presName="rectComp" presStyleCnt="0"/>
      <dgm:spPr/>
    </dgm:pt>
    <dgm:pt modelId="{C031FF60-3806-4E83-9DF6-E9FA1CB68F65}" type="pres">
      <dgm:prSet presAssocID="{5484194F-2606-4271-AC0A-9BD5BEBCAB6D}" presName="bgRect" presStyleLbl="bgShp" presStyleIdx="0" presStyleCnt="3" custLinFactNeighborX="-38025"/>
      <dgm:spPr/>
    </dgm:pt>
    <dgm:pt modelId="{FBA3EE23-7AC6-4D6D-8D06-9143E3678555}" type="pres">
      <dgm:prSet presAssocID="{5484194F-2606-4271-AC0A-9BD5BEBCAB6D}" presName="bgRectTx" presStyleLbl="bgShp" presStyleIdx="0" presStyleCnt="3">
        <dgm:presLayoutVars>
          <dgm:bulletEnabled val="1"/>
        </dgm:presLayoutVars>
      </dgm:prSet>
      <dgm:spPr/>
    </dgm:pt>
    <dgm:pt modelId="{276054E6-10BF-4486-AA77-68ADCA0EE35A}" type="pres">
      <dgm:prSet presAssocID="{5484194F-2606-4271-AC0A-9BD5BEBCAB6D}" presName="spComp" presStyleCnt="0"/>
      <dgm:spPr/>
    </dgm:pt>
    <dgm:pt modelId="{B64AB913-2990-4DF9-87CD-990C5E32B675}" type="pres">
      <dgm:prSet presAssocID="{5484194F-2606-4271-AC0A-9BD5BEBCAB6D}" presName="hSp" presStyleCnt="0"/>
      <dgm:spPr/>
    </dgm:pt>
    <dgm:pt modelId="{FBB5E106-D7EB-47CB-B28A-956970CA7292}" type="pres">
      <dgm:prSet presAssocID="{B5AE262C-5B33-43AB-9DB0-55C231FD151C}" presName="rectComp" presStyleCnt="0"/>
      <dgm:spPr/>
    </dgm:pt>
    <dgm:pt modelId="{86FBA1D5-B9F6-49E1-BF59-C71803DA49D0}" type="pres">
      <dgm:prSet presAssocID="{B5AE262C-5B33-43AB-9DB0-55C231FD151C}" presName="bgRect" presStyleLbl="bgShp" presStyleIdx="1" presStyleCnt="3" custScaleX="246376"/>
      <dgm:spPr/>
    </dgm:pt>
    <dgm:pt modelId="{D4FAEAA6-0096-4E60-BCA5-95A6676162CA}" type="pres">
      <dgm:prSet presAssocID="{B5AE262C-5B33-43AB-9DB0-55C231FD151C}" presName="bgRectTx" presStyleLbl="bgShp" presStyleIdx="1" presStyleCnt="3">
        <dgm:presLayoutVars>
          <dgm:bulletEnabled val="1"/>
        </dgm:presLayoutVars>
      </dgm:prSet>
      <dgm:spPr/>
    </dgm:pt>
    <dgm:pt modelId="{CB86E2C0-E412-4E56-A56E-F8721077EDCB}" type="pres">
      <dgm:prSet presAssocID="{B5AE262C-5B33-43AB-9DB0-55C231FD151C}" presName="spComp" presStyleCnt="0"/>
      <dgm:spPr/>
    </dgm:pt>
    <dgm:pt modelId="{F22CBFBB-5178-4B6C-BC42-96CF2AD8AC7C}" type="pres">
      <dgm:prSet presAssocID="{B5AE262C-5B33-43AB-9DB0-55C231FD151C}" presName="hSp" presStyleCnt="0"/>
      <dgm:spPr/>
    </dgm:pt>
    <dgm:pt modelId="{63418925-BFDA-460A-A9D5-A7822545DB2D}" type="pres">
      <dgm:prSet presAssocID="{8BBE8C73-1D64-471C-BEA9-30F0CC4BE503}" presName="rectComp" presStyleCnt="0"/>
      <dgm:spPr/>
    </dgm:pt>
    <dgm:pt modelId="{A53B6D51-3FF4-4306-9BFA-754DC1AE4B2D}" type="pres">
      <dgm:prSet presAssocID="{8BBE8C73-1D64-471C-BEA9-30F0CC4BE503}" presName="bgRect" presStyleLbl="bgShp" presStyleIdx="2" presStyleCnt="3" custScaleX="222543" custLinFactNeighborX="37761"/>
      <dgm:spPr/>
    </dgm:pt>
    <dgm:pt modelId="{97E54E4E-7172-4042-AC2C-B0948DE9C844}" type="pres">
      <dgm:prSet presAssocID="{8BBE8C73-1D64-471C-BEA9-30F0CC4BE503}" presName="bgRectTx" presStyleLbl="bgShp" presStyleIdx="2" presStyleCnt="3">
        <dgm:presLayoutVars>
          <dgm:bulletEnabled val="1"/>
        </dgm:presLayoutVars>
      </dgm:prSet>
      <dgm:spPr/>
    </dgm:pt>
  </dgm:ptLst>
  <dgm:cxnLst>
    <dgm:cxn modelId="{65D0DA15-1F9F-4502-8F3B-FFC22854723C}" type="presOf" srcId="{BC2BF3C7-4860-481A-A02C-E21A6FBE686C}" destId="{463D3341-A70A-4BF8-A763-AA76DC0A8B77}" srcOrd="0" destOrd="0" presId="urn:microsoft.com/office/officeart/2005/8/layout/hierarchy5"/>
    <dgm:cxn modelId="{86B10316-F0D1-4832-963F-EE4900BB8F9E}" type="presOf" srcId="{393AA0EF-6872-4081-8277-DC451FADD6D1}" destId="{51F3E955-8317-42B7-81E9-92246147F3E3}" srcOrd="0" destOrd="0" presId="urn:microsoft.com/office/officeart/2005/8/layout/hierarchy5"/>
    <dgm:cxn modelId="{884EA919-17F6-4DC4-AC05-F0231BC1377B}" srcId="{C1119D39-AFBD-4AAB-AC57-E3D3AF5C7105}" destId="{5484194F-2606-4271-AC0A-9BD5BEBCAB6D}" srcOrd="1" destOrd="0" parTransId="{4FE77399-51FE-42F0-AC91-31BB22053EE5}" sibTransId="{571F5834-E038-4D69-BA9E-8F51AC18E7C6}"/>
    <dgm:cxn modelId="{E377CF19-85B8-4C6C-BEE9-C2E629F2A03A}" type="presOf" srcId="{07E5C420-A9DF-4577-A92E-19EC46776509}" destId="{27E8FDF9-2D6D-4651-96B6-6A32D17F7645}" srcOrd="0" destOrd="0" presId="urn:microsoft.com/office/officeart/2005/8/layout/hierarchy5"/>
    <dgm:cxn modelId="{B6B5511A-12B0-49A6-80D0-1F4CDA970A34}" srcId="{16FBF741-C452-485C-8165-F1F959C14CB6}" destId="{28B6DDC8-84A8-4ED7-9EF6-77338867859F}" srcOrd="1" destOrd="0" parTransId="{3A8B2DB5-205C-4198-B0FD-5017A8A6DD6B}" sibTransId="{00B311EA-C72E-4D68-9FD1-06BD99C82177}"/>
    <dgm:cxn modelId="{F188A71C-A488-426D-8EBB-6CA6109803C3}" srcId="{C1119D39-AFBD-4AAB-AC57-E3D3AF5C7105}" destId="{D423F327-2F86-42AE-A261-2DFB3808B83A}" srcOrd="0" destOrd="0" parTransId="{81345383-A3AE-4B01-AD24-18D4E9BDDFDF}" sibTransId="{78161F0C-F4FA-470E-8ADB-9DC462D47A04}"/>
    <dgm:cxn modelId="{27DE401E-9625-4947-B472-08CE10459493}" type="presOf" srcId="{3A8B2DB5-205C-4198-B0FD-5017A8A6DD6B}" destId="{C9128EE0-6A83-41A6-91F3-B96C36E9AC76}" srcOrd="1" destOrd="0" presId="urn:microsoft.com/office/officeart/2005/8/layout/hierarchy5"/>
    <dgm:cxn modelId="{28DBE21E-5BE8-40E9-8345-CE8850280874}" type="presOf" srcId="{3A8B2DB5-205C-4198-B0FD-5017A8A6DD6B}" destId="{585EBF05-6C79-4922-A641-FC17D9F465E2}" srcOrd="0" destOrd="0" presId="urn:microsoft.com/office/officeart/2005/8/layout/hierarchy5"/>
    <dgm:cxn modelId="{E0B3B823-8D61-4F7F-9969-E102B6D66372}" type="presOf" srcId="{E0075534-6CE5-4500-8887-2CE93DDADCF2}" destId="{2215C9C8-2A26-49F0-837E-A6871A61A7D2}" srcOrd="0" destOrd="0" presId="urn:microsoft.com/office/officeart/2005/8/layout/hierarchy5"/>
    <dgm:cxn modelId="{A9013C28-7E9A-4AA6-825F-3E6668214F67}" type="presOf" srcId="{35F3C1D3-257D-4DE4-B5C9-97B4C6DB799F}" destId="{AFD237F6-FEF0-4C22-871E-DE35EA8789B3}" srcOrd="0" destOrd="0" presId="urn:microsoft.com/office/officeart/2005/8/layout/hierarchy5"/>
    <dgm:cxn modelId="{F975D128-2A8F-4DAC-9348-D3B9A645D641}" type="presOf" srcId="{574355A8-4EDA-40C7-ABA3-A78573ED1F88}" destId="{5BF15C40-4145-4C34-8D2A-6BDFDC6F89D3}" srcOrd="1" destOrd="0" presId="urn:microsoft.com/office/officeart/2005/8/layout/hierarchy5"/>
    <dgm:cxn modelId="{8A4A1E30-8627-41D0-821B-65804AD46B19}" type="presOf" srcId="{826BD092-AD75-49A6-90E4-529F6DC9CBBB}" destId="{FDA11CA1-0976-47BE-834B-2CFF7EEB8F80}" srcOrd="0" destOrd="0" presId="urn:microsoft.com/office/officeart/2005/8/layout/hierarchy5"/>
    <dgm:cxn modelId="{10AF5B32-BF0A-47BC-806F-35027EAD8325}" type="presOf" srcId="{826BD092-AD75-49A6-90E4-529F6DC9CBBB}" destId="{D37D03A4-FAF1-4A80-A6F3-BC130FC527E0}" srcOrd="1" destOrd="0" presId="urn:microsoft.com/office/officeart/2005/8/layout/hierarchy5"/>
    <dgm:cxn modelId="{ED109060-BF43-4625-B0BF-23E3B33469A5}" srcId="{E8E62D3A-1514-4BAA-ABF4-DC026CDA0C4A}" destId="{96EC9278-BD2C-4895-ABD2-430662EAAE90}" srcOrd="0" destOrd="0" parTransId="{35F3C1D3-257D-4DE4-B5C9-97B4C6DB799F}" sibTransId="{98DE4D16-C2FA-4E4D-A9F1-8372E7F9A9EE}"/>
    <dgm:cxn modelId="{799E9E65-65F6-4EE2-82F1-B3DB30122EB7}" type="presOf" srcId="{8BBE8C73-1D64-471C-BEA9-30F0CC4BE503}" destId="{97E54E4E-7172-4042-AC2C-B0948DE9C844}" srcOrd="1" destOrd="0" presId="urn:microsoft.com/office/officeart/2005/8/layout/hierarchy5"/>
    <dgm:cxn modelId="{1A725266-84AD-4E90-A262-DBBE56B4575C}" srcId="{E8E62D3A-1514-4BAA-ABF4-DC026CDA0C4A}" destId="{8D7503CC-38B1-4081-A621-981316D8B435}" srcOrd="1" destOrd="0" parTransId="{B34148DE-3075-446D-A88D-2CF90481ACED}" sibTransId="{2BEB62BC-9F1A-4860-9322-E66E226AAFC0}"/>
    <dgm:cxn modelId="{972A2E6A-F0C4-4640-9B48-9CEBE1B0AE41}" type="presOf" srcId="{B34148DE-3075-446D-A88D-2CF90481ACED}" destId="{30684B58-3F6F-486C-B292-B3D685A28B7B}" srcOrd="1" destOrd="0" presId="urn:microsoft.com/office/officeart/2005/8/layout/hierarchy5"/>
    <dgm:cxn modelId="{51FE544A-C9D5-48E6-8B13-4771C047CA6A}" type="presOf" srcId="{35F3C1D3-257D-4DE4-B5C9-97B4C6DB799F}" destId="{AFCE388C-6F69-4F78-BE30-20500AA94CA6}" srcOrd="1" destOrd="0" presId="urn:microsoft.com/office/officeart/2005/8/layout/hierarchy5"/>
    <dgm:cxn modelId="{0E6FCE50-6F40-468C-B7F1-F9E273B53FAF}" type="presOf" srcId="{8D7503CC-38B1-4081-A621-981316D8B435}" destId="{82DA6B7A-7B21-4861-9EE8-FA5E130BF647}" srcOrd="0" destOrd="0" presId="urn:microsoft.com/office/officeart/2005/8/layout/hierarchy5"/>
    <dgm:cxn modelId="{292FAF58-2A65-44C7-9637-1EDC226E0355}" srcId="{C1119D39-AFBD-4AAB-AC57-E3D3AF5C7105}" destId="{8BBE8C73-1D64-471C-BEA9-30F0CC4BE503}" srcOrd="3" destOrd="0" parTransId="{913082C0-F710-4FDE-ADA2-B20BAAF27D41}" sibTransId="{385B2209-4C4A-47B4-A53E-7426EBA36EA6}"/>
    <dgm:cxn modelId="{CB8A897F-3E44-4444-8FBD-A545421F79FD}" type="presOf" srcId="{B90B7771-E674-4FF1-ACC2-7AC486995953}" destId="{69AACC13-0631-46D8-8E95-AB678360EA62}" srcOrd="1" destOrd="0" presId="urn:microsoft.com/office/officeart/2005/8/layout/hierarchy5"/>
    <dgm:cxn modelId="{CC942289-3A0B-4379-98A1-6A39717EDF37}" type="presOf" srcId="{28B6DDC8-84A8-4ED7-9EF6-77338867859F}" destId="{EB918E44-FBCC-4E18-8348-4BE174C67993}" srcOrd="0" destOrd="0" presId="urn:microsoft.com/office/officeart/2005/8/layout/hierarchy5"/>
    <dgm:cxn modelId="{C765398F-4497-4839-AD11-E3441DC29E9D}" srcId="{D423F327-2F86-42AE-A261-2DFB3808B83A}" destId="{E8E62D3A-1514-4BAA-ABF4-DC026CDA0C4A}" srcOrd="0" destOrd="0" parTransId="{574355A8-4EDA-40C7-ABA3-A78573ED1F88}" sibTransId="{57CB39F9-8D6E-4C5E-AFEB-5264912BAC4D}"/>
    <dgm:cxn modelId="{F1B5F099-7376-45D9-B9D8-3087EE0F6EA7}" type="presOf" srcId="{16FBF741-C452-485C-8165-F1F959C14CB6}" destId="{AFAE77D1-0FFF-4096-9A67-C2602E1F0542}" srcOrd="0" destOrd="0" presId="urn:microsoft.com/office/officeart/2005/8/layout/hierarchy5"/>
    <dgm:cxn modelId="{9D8DD29F-6638-4786-83E3-869E4D790A33}" type="presOf" srcId="{C1119D39-AFBD-4AAB-AC57-E3D3AF5C7105}" destId="{30C575D3-614A-4479-978C-30BDAB5EA7D2}" srcOrd="0" destOrd="0" presId="urn:microsoft.com/office/officeart/2005/8/layout/hierarchy5"/>
    <dgm:cxn modelId="{A2C841A2-421E-472E-AD17-AD2D930D1BC1}" type="presOf" srcId="{B5AE262C-5B33-43AB-9DB0-55C231FD151C}" destId="{86FBA1D5-B9F6-49E1-BF59-C71803DA49D0}" srcOrd="0" destOrd="0" presId="urn:microsoft.com/office/officeart/2005/8/layout/hierarchy5"/>
    <dgm:cxn modelId="{22D135A4-4C24-4EB0-9213-2DD5729EB3EA}" type="presOf" srcId="{E8E62D3A-1514-4BAA-ABF4-DC026CDA0C4A}" destId="{5187BB7B-B832-4053-A8D1-A53D2A43D734}" srcOrd="0" destOrd="0" presId="urn:microsoft.com/office/officeart/2005/8/layout/hierarchy5"/>
    <dgm:cxn modelId="{FC9C26A6-9735-4281-8598-FA6309F8AC1F}" srcId="{D423F327-2F86-42AE-A261-2DFB3808B83A}" destId="{E0075534-6CE5-4500-8887-2CE93DDADCF2}" srcOrd="3" destOrd="0" parTransId="{74A1A10E-B3E7-46F4-A2D8-E4A3C8750A32}" sibTransId="{7BFAF07F-F2D2-4A08-B72B-2DDA6E5BCD3E}"/>
    <dgm:cxn modelId="{DE3D84A8-DEAC-47C0-B025-30DE6539DD1A}" srcId="{C1119D39-AFBD-4AAB-AC57-E3D3AF5C7105}" destId="{B5AE262C-5B33-43AB-9DB0-55C231FD151C}" srcOrd="2" destOrd="0" parTransId="{75643FC0-04C4-4E5F-86E6-0D40A21E45A3}" sibTransId="{1F908E00-20FD-419B-923F-D709CB3F343E}"/>
    <dgm:cxn modelId="{955467AA-0542-48A7-AFA1-366C349C90D0}" type="presOf" srcId="{393AA0EF-6872-4081-8277-DC451FADD6D1}" destId="{5229B065-162B-45C1-9A3D-23018BA820A6}" srcOrd="1" destOrd="0" presId="urn:microsoft.com/office/officeart/2005/8/layout/hierarchy5"/>
    <dgm:cxn modelId="{0C7E25BC-6CDF-4082-88F3-B3BE36040615}" srcId="{D423F327-2F86-42AE-A261-2DFB3808B83A}" destId="{BC2BF3C7-4860-481A-A02C-E21A6FBE686C}" srcOrd="2" destOrd="0" parTransId="{826BD092-AD75-49A6-90E4-529F6DC9CBBB}" sibTransId="{4BC84B31-4120-40D6-A2E5-7F41EA88A5CC}"/>
    <dgm:cxn modelId="{C27506BD-760B-456A-9A2D-37BE384D60C6}" type="presOf" srcId="{8BBE8C73-1D64-471C-BEA9-30F0CC4BE503}" destId="{A53B6D51-3FF4-4306-9BFA-754DC1AE4B2D}" srcOrd="0" destOrd="0" presId="urn:microsoft.com/office/officeart/2005/8/layout/hierarchy5"/>
    <dgm:cxn modelId="{5B0DECC1-F2BF-4E5A-8D15-6D54CDD13FE1}" type="presOf" srcId="{574355A8-4EDA-40C7-ABA3-A78573ED1F88}" destId="{96EF67EF-93C2-46C0-B5DD-6864B403C69E}" srcOrd="0" destOrd="0" presId="urn:microsoft.com/office/officeart/2005/8/layout/hierarchy5"/>
    <dgm:cxn modelId="{F1A6CBC3-5EFE-42A1-BCFA-0B8D87ADB516}" type="presOf" srcId="{B90B7771-E674-4FF1-ACC2-7AC486995953}" destId="{26E578D5-71DF-4255-9633-5E9812B51E8B}" srcOrd="0" destOrd="0" presId="urn:microsoft.com/office/officeart/2005/8/layout/hierarchy5"/>
    <dgm:cxn modelId="{2CCEF6D2-706F-40F8-8190-FA36CCBDC7DC}" type="presOf" srcId="{96EC9278-BD2C-4895-ABD2-430662EAAE90}" destId="{FCC1229C-807F-4E93-9731-97B8AEF2B823}" srcOrd="0" destOrd="0" presId="urn:microsoft.com/office/officeart/2005/8/layout/hierarchy5"/>
    <dgm:cxn modelId="{2A7917E6-D5B6-4C78-8FA1-05AB18EC04CA}" type="presOf" srcId="{D423F327-2F86-42AE-A261-2DFB3808B83A}" destId="{66F8D35F-5BD1-41D9-A461-AD3EBC1C8782}" srcOrd="0" destOrd="0" presId="urn:microsoft.com/office/officeart/2005/8/layout/hierarchy5"/>
    <dgm:cxn modelId="{A01F84E9-1FCD-4F1D-9B5D-8EC636495F24}" type="presOf" srcId="{5484194F-2606-4271-AC0A-9BD5BEBCAB6D}" destId="{FBA3EE23-7AC6-4D6D-8D06-9143E3678555}" srcOrd="1" destOrd="0" presId="urn:microsoft.com/office/officeart/2005/8/layout/hierarchy5"/>
    <dgm:cxn modelId="{0A362EEF-E6F6-4A93-9435-26E22CACAFC2}" type="presOf" srcId="{5484194F-2606-4271-AC0A-9BD5BEBCAB6D}" destId="{C031FF60-3806-4E83-9DF6-E9FA1CB68F65}" srcOrd="0" destOrd="0" presId="urn:microsoft.com/office/officeart/2005/8/layout/hierarchy5"/>
    <dgm:cxn modelId="{B2673CEF-59F7-4BDD-BDCB-C78F59592624}" type="presOf" srcId="{74A1A10E-B3E7-46F4-A2D8-E4A3C8750A32}" destId="{E46134C4-C1A6-453A-90F4-3861DE2E0852}" srcOrd="1" destOrd="0" presId="urn:microsoft.com/office/officeart/2005/8/layout/hierarchy5"/>
    <dgm:cxn modelId="{2BE751EF-739E-40A0-ABC3-E507ED778C1E}" srcId="{D423F327-2F86-42AE-A261-2DFB3808B83A}" destId="{16FBF741-C452-485C-8165-F1F959C14CB6}" srcOrd="1" destOrd="0" parTransId="{B90B7771-E674-4FF1-ACC2-7AC486995953}" sibTransId="{EB242E05-C2AB-4A04-B4AB-CEDC15D6207B}"/>
    <dgm:cxn modelId="{CC37C4EF-711D-4513-8BD4-FFD356658F67}" type="presOf" srcId="{B5AE262C-5B33-43AB-9DB0-55C231FD151C}" destId="{D4FAEAA6-0096-4E60-BCA5-95A6676162CA}" srcOrd="1" destOrd="0" presId="urn:microsoft.com/office/officeart/2005/8/layout/hierarchy5"/>
    <dgm:cxn modelId="{CADD83F9-67FE-4E81-891B-5A8B34E15EE0}" type="presOf" srcId="{74A1A10E-B3E7-46F4-A2D8-E4A3C8750A32}" destId="{AA51B711-6D7A-4133-9689-C5F353CFB0C4}" srcOrd="0" destOrd="0" presId="urn:microsoft.com/office/officeart/2005/8/layout/hierarchy5"/>
    <dgm:cxn modelId="{0162D7F9-9139-4A0E-8B7A-B840734042AA}" type="presOf" srcId="{B34148DE-3075-446D-A88D-2CF90481ACED}" destId="{952E6743-096B-4338-8F3B-6AC722F322CB}" srcOrd="0" destOrd="0" presId="urn:microsoft.com/office/officeart/2005/8/layout/hierarchy5"/>
    <dgm:cxn modelId="{54B549FD-0A0F-4DD1-BB38-64944AB18674}" srcId="{16FBF741-C452-485C-8165-F1F959C14CB6}" destId="{07E5C420-A9DF-4577-A92E-19EC46776509}" srcOrd="0" destOrd="0" parTransId="{393AA0EF-6872-4081-8277-DC451FADD6D1}" sibTransId="{08CA0C01-B096-48AE-8F06-75EB85B7A274}"/>
    <dgm:cxn modelId="{D762A722-D680-4A3C-AF57-B2555185E6F9}" type="presParOf" srcId="{30C575D3-614A-4479-978C-30BDAB5EA7D2}" destId="{B6E1B435-5E98-4DAA-BAB2-99E6EBFF3F1B}" srcOrd="0" destOrd="0" presId="urn:microsoft.com/office/officeart/2005/8/layout/hierarchy5"/>
    <dgm:cxn modelId="{1CA4247C-F733-4AE3-8BA8-BB6E4B891F28}" type="presParOf" srcId="{B6E1B435-5E98-4DAA-BAB2-99E6EBFF3F1B}" destId="{0F20ECFA-2F84-4A1F-9D5E-48FB8AA4EFE2}" srcOrd="0" destOrd="0" presId="urn:microsoft.com/office/officeart/2005/8/layout/hierarchy5"/>
    <dgm:cxn modelId="{80BF7C26-14E3-4893-8E10-1EAE4DBE4880}" type="presParOf" srcId="{B6E1B435-5E98-4DAA-BAB2-99E6EBFF3F1B}" destId="{5612D34D-2E89-417B-A2A5-22C80EDFDC41}" srcOrd="1" destOrd="0" presId="urn:microsoft.com/office/officeart/2005/8/layout/hierarchy5"/>
    <dgm:cxn modelId="{C7157C6C-D72C-428F-8CD9-3AC23158C7C1}" type="presParOf" srcId="{5612D34D-2E89-417B-A2A5-22C80EDFDC41}" destId="{C90CEC3E-D78A-411E-9165-6DBF398613B4}" srcOrd="0" destOrd="0" presId="urn:microsoft.com/office/officeart/2005/8/layout/hierarchy5"/>
    <dgm:cxn modelId="{78AB959F-960E-4465-9DEC-28E18B5E7670}" type="presParOf" srcId="{C90CEC3E-D78A-411E-9165-6DBF398613B4}" destId="{66F8D35F-5BD1-41D9-A461-AD3EBC1C8782}" srcOrd="0" destOrd="0" presId="urn:microsoft.com/office/officeart/2005/8/layout/hierarchy5"/>
    <dgm:cxn modelId="{7D061B82-3F1C-450C-9852-7D91D73F133D}" type="presParOf" srcId="{C90CEC3E-D78A-411E-9165-6DBF398613B4}" destId="{BDE150CA-CB50-409A-9E74-74757BAA1C2F}" srcOrd="1" destOrd="0" presId="urn:microsoft.com/office/officeart/2005/8/layout/hierarchy5"/>
    <dgm:cxn modelId="{A7EF9092-9B48-4E72-9C1D-26A88E7295A3}" type="presParOf" srcId="{BDE150CA-CB50-409A-9E74-74757BAA1C2F}" destId="{96EF67EF-93C2-46C0-B5DD-6864B403C69E}" srcOrd="0" destOrd="0" presId="urn:microsoft.com/office/officeart/2005/8/layout/hierarchy5"/>
    <dgm:cxn modelId="{2B0EBEF0-922C-4CC2-8FFD-558417ECF256}" type="presParOf" srcId="{96EF67EF-93C2-46C0-B5DD-6864B403C69E}" destId="{5BF15C40-4145-4C34-8D2A-6BDFDC6F89D3}" srcOrd="0" destOrd="0" presId="urn:microsoft.com/office/officeart/2005/8/layout/hierarchy5"/>
    <dgm:cxn modelId="{858A10BE-EFC1-47B8-ACB6-55ED25F12B9B}" type="presParOf" srcId="{BDE150CA-CB50-409A-9E74-74757BAA1C2F}" destId="{3F8D413F-C1F3-4F50-9BD3-704D4D2F98E9}" srcOrd="1" destOrd="0" presId="urn:microsoft.com/office/officeart/2005/8/layout/hierarchy5"/>
    <dgm:cxn modelId="{A8D4BD0E-3587-4AF9-922A-668873923361}" type="presParOf" srcId="{3F8D413F-C1F3-4F50-9BD3-704D4D2F98E9}" destId="{5187BB7B-B832-4053-A8D1-A53D2A43D734}" srcOrd="0" destOrd="0" presId="urn:microsoft.com/office/officeart/2005/8/layout/hierarchy5"/>
    <dgm:cxn modelId="{A14E3E73-4609-46B6-B80E-746350CEA7F2}" type="presParOf" srcId="{3F8D413F-C1F3-4F50-9BD3-704D4D2F98E9}" destId="{081286DF-136E-4B4A-8529-C87C57B6C2A7}" srcOrd="1" destOrd="0" presId="urn:microsoft.com/office/officeart/2005/8/layout/hierarchy5"/>
    <dgm:cxn modelId="{D6DFDA43-926B-444B-AD76-513178740E8C}" type="presParOf" srcId="{081286DF-136E-4B4A-8529-C87C57B6C2A7}" destId="{AFD237F6-FEF0-4C22-871E-DE35EA8789B3}" srcOrd="0" destOrd="0" presId="urn:microsoft.com/office/officeart/2005/8/layout/hierarchy5"/>
    <dgm:cxn modelId="{7E9E51E0-0277-4C37-B16C-E6EC00E8960D}" type="presParOf" srcId="{AFD237F6-FEF0-4C22-871E-DE35EA8789B3}" destId="{AFCE388C-6F69-4F78-BE30-20500AA94CA6}" srcOrd="0" destOrd="0" presId="urn:microsoft.com/office/officeart/2005/8/layout/hierarchy5"/>
    <dgm:cxn modelId="{0F441750-3B47-4805-BACD-90B941761C4B}" type="presParOf" srcId="{081286DF-136E-4B4A-8529-C87C57B6C2A7}" destId="{B1C9347B-1FF1-4182-89D4-0690F9AAFEC4}" srcOrd="1" destOrd="0" presId="urn:microsoft.com/office/officeart/2005/8/layout/hierarchy5"/>
    <dgm:cxn modelId="{0E225216-56D3-4652-A206-111B1F767D1B}" type="presParOf" srcId="{B1C9347B-1FF1-4182-89D4-0690F9AAFEC4}" destId="{FCC1229C-807F-4E93-9731-97B8AEF2B823}" srcOrd="0" destOrd="0" presId="urn:microsoft.com/office/officeart/2005/8/layout/hierarchy5"/>
    <dgm:cxn modelId="{69D6DE4E-A064-44C5-8541-ACBA2BA5B997}" type="presParOf" srcId="{B1C9347B-1FF1-4182-89D4-0690F9AAFEC4}" destId="{AF0F37F1-8535-412C-B58F-BEA0C4E97F78}" srcOrd="1" destOrd="0" presId="urn:microsoft.com/office/officeart/2005/8/layout/hierarchy5"/>
    <dgm:cxn modelId="{43498703-8732-435E-BC79-02EAA34AF37F}" type="presParOf" srcId="{081286DF-136E-4B4A-8529-C87C57B6C2A7}" destId="{952E6743-096B-4338-8F3B-6AC722F322CB}" srcOrd="2" destOrd="0" presId="urn:microsoft.com/office/officeart/2005/8/layout/hierarchy5"/>
    <dgm:cxn modelId="{6DC0F5DD-48C6-4A46-A731-5DFC2D7FC6A6}" type="presParOf" srcId="{952E6743-096B-4338-8F3B-6AC722F322CB}" destId="{30684B58-3F6F-486C-B292-B3D685A28B7B}" srcOrd="0" destOrd="0" presId="urn:microsoft.com/office/officeart/2005/8/layout/hierarchy5"/>
    <dgm:cxn modelId="{72AFEE7E-0684-4EED-AA3B-1553B3ED6CD5}" type="presParOf" srcId="{081286DF-136E-4B4A-8529-C87C57B6C2A7}" destId="{9EC7A49C-DEE5-431A-99F1-D2F7F550AFA0}" srcOrd="3" destOrd="0" presId="urn:microsoft.com/office/officeart/2005/8/layout/hierarchy5"/>
    <dgm:cxn modelId="{E5ED133C-874D-4072-803F-5268FD76538A}" type="presParOf" srcId="{9EC7A49C-DEE5-431A-99F1-D2F7F550AFA0}" destId="{82DA6B7A-7B21-4861-9EE8-FA5E130BF647}" srcOrd="0" destOrd="0" presId="urn:microsoft.com/office/officeart/2005/8/layout/hierarchy5"/>
    <dgm:cxn modelId="{E0B78D22-9DB6-47D9-AD1D-C95580B69F8F}" type="presParOf" srcId="{9EC7A49C-DEE5-431A-99F1-D2F7F550AFA0}" destId="{95050C0C-79CB-4DDB-9BCF-BEFEC703830F}" srcOrd="1" destOrd="0" presId="urn:microsoft.com/office/officeart/2005/8/layout/hierarchy5"/>
    <dgm:cxn modelId="{14B4B392-305F-4B9F-8475-CB795DBA6525}" type="presParOf" srcId="{BDE150CA-CB50-409A-9E74-74757BAA1C2F}" destId="{26E578D5-71DF-4255-9633-5E9812B51E8B}" srcOrd="2" destOrd="0" presId="urn:microsoft.com/office/officeart/2005/8/layout/hierarchy5"/>
    <dgm:cxn modelId="{B717A05B-CCEA-4AC8-A78C-21724B96D3AF}" type="presParOf" srcId="{26E578D5-71DF-4255-9633-5E9812B51E8B}" destId="{69AACC13-0631-46D8-8E95-AB678360EA62}" srcOrd="0" destOrd="0" presId="urn:microsoft.com/office/officeart/2005/8/layout/hierarchy5"/>
    <dgm:cxn modelId="{E0B98506-4149-4882-9054-D1EB49E717F1}" type="presParOf" srcId="{BDE150CA-CB50-409A-9E74-74757BAA1C2F}" destId="{07100719-4C31-4093-90AF-8125D43D900E}" srcOrd="3" destOrd="0" presId="urn:microsoft.com/office/officeart/2005/8/layout/hierarchy5"/>
    <dgm:cxn modelId="{1B419D31-A556-4487-8282-BE87F478CECF}" type="presParOf" srcId="{07100719-4C31-4093-90AF-8125D43D900E}" destId="{AFAE77D1-0FFF-4096-9A67-C2602E1F0542}" srcOrd="0" destOrd="0" presId="urn:microsoft.com/office/officeart/2005/8/layout/hierarchy5"/>
    <dgm:cxn modelId="{C42B85BB-BF7F-4AF7-B4E7-5111577828AC}" type="presParOf" srcId="{07100719-4C31-4093-90AF-8125D43D900E}" destId="{7EF60306-5127-4624-B618-2438CDA34753}" srcOrd="1" destOrd="0" presId="urn:microsoft.com/office/officeart/2005/8/layout/hierarchy5"/>
    <dgm:cxn modelId="{51AE37A7-55DA-4FFA-9803-B4DEE06837AF}" type="presParOf" srcId="{7EF60306-5127-4624-B618-2438CDA34753}" destId="{51F3E955-8317-42B7-81E9-92246147F3E3}" srcOrd="0" destOrd="0" presId="urn:microsoft.com/office/officeart/2005/8/layout/hierarchy5"/>
    <dgm:cxn modelId="{88E7C43F-01E4-4AD2-B6FE-0EE3A55F1DA4}" type="presParOf" srcId="{51F3E955-8317-42B7-81E9-92246147F3E3}" destId="{5229B065-162B-45C1-9A3D-23018BA820A6}" srcOrd="0" destOrd="0" presId="urn:microsoft.com/office/officeart/2005/8/layout/hierarchy5"/>
    <dgm:cxn modelId="{1BB71B58-5C21-4DD4-B79D-43B86C372F6C}" type="presParOf" srcId="{7EF60306-5127-4624-B618-2438CDA34753}" destId="{B1074C57-4978-42CA-AE00-9A0D90C7F52E}" srcOrd="1" destOrd="0" presId="urn:microsoft.com/office/officeart/2005/8/layout/hierarchy5"/>
    <dgm:cxn modelId="{C748E26E-DF31-4054-9367-DC213723C191}" type="presParOf" srcId="{B1074C57-4978-42CA-AE00-9A0D90C7F52E}" destId="{27E8FDF9-2D6D-4651-96B6-6A32D17F7645}" srcOrd="0" destOrd="0" presId="urn:microsoft.com/office/officeart/2005/8/layout/hierarchy5"/>
    <dgm:cxn modelId="{8463CCEC-7770-4696-BCF5-9911A100ADE6}" type="presParOf" srcId="{B1074C57-4978-42CA-AE00-9A0D90C7F52E}" destId="{EA7EEA25-350C-4BA2-AD7A-7DA265CEA704}" srcOrd="1" destOrd="0" presId="urn:microsoft.com/office/officeart/2005/8/layout/hierarchy5"/>
    <dgm:cxn modelId="{17972F81-021B-4384-94B1-0D2C5D9274EA}" type="presParOf" srcId="{7EF60306-5127-4624-B618-2438CDA34753}" destId="{585EBF05-6C79-4922-A641-FC17D9F465E2}" srcOrd="2" destOrd="0" presId="urn:microsoft.com/office/officeart/2005/8/layout/hierarchy5"/>
    <dgm:cxn modelId="{B71069D3-A275-461E-903A-2A8DCB079F55}" type="presParOf" srcId="{585EBF05-6C79-4922-A641-FC17D9F465E2}" destId="{C9128EE0-6A83-41A6-91F3-B96C36E9AC76}" srcOrd="0" destOrd="0" presId="urn:microsoft.com/office/officeart/2005/8/layout/hierarchy5"/>
    <dgm:cxn modelId="{3CD53246-BB56-4591-81C2-32CC427DA958}" type="presParOf" srcId="{7EF60306-5127-4624-B618-2438CDA34753}" destId="{824A6CB3-51B2-4089-9D07-BCD68E6F60FC}" srcOrd="3" destOrd="0" presId="urn:microsoft.com/office/officeart/2005/8/layout/hierarchy5"/>
    <dgm:cxn modelId="{174B1D6B-1537-4EC6-8EF3-20494140238B}" type="presParOf" srcId="{824A6CB3-51B2-4089-9D07-BCD68E6F60FC}" destId="{EB918E44-FBCC-4E18-8348-4BE174C67993}" srcOrd="0" destOrd="0" presId="urn:microsoft.com/office/officeart/2005/8/layout/hierarchy5"/>
    <dgm:cxn modelId="{6628289D-43E0-467F-9F98-583910DA2252}" type="presParOf" srcId="{824A6CB3-51B2-4089-9D07-BCD68E6F60FC}" destId="{3734B66A-4728-41B9-9098-EE80D753485C}" srcOrd="1" destOrd="0" presId="urn:microsoft.com/office/officeart/2005/8/layout/hierarchy5"/>
    <dgm:cxn modelId="{92100DDE-0434-406A-8CF0-C753FB8A2D62}" type="presParOf" srcId="{BDE150CA-CB50-409A-9E74-74757BAA1C2F}" destId="{FDA11CA1-0976-47BE-834B-2CFF7EEB8F80}" srcOrd="4" destOrd="0" presId="urn:microsoft.com/office/officeart/2005/8/layout/hierarchy5"/>
    <dgm:cxn modelId="{44685A96-C3C8-4AA5-A62E-99516BB6D2CC}" type="presParOf" srcId="{FDA11CA1-0976-47BE-834B-2CFF7EEB8F80}" destId="{D37D03A4-FAF1-4A80-A6F3-BC130FC527E0}" srcOrd="0" destOrd="0" presId="urn:microsoft.com/office/officeart/2005/8/layout/hierarchy5"/>
    <dgm:cxn modelId="{82D39AF8-C1DD-4EB4-BCA9-62B4540A0D71}" type="presParOf" srcId="{BDE150CA-CB50-409A-9E74-74757BAA1C2F}" destId="{7F1397CA-1392-4CC6-ACEF-1770EDA32629}" srcOrd="5" destOrd="0" presId="urn:microsoft.com/office/officeart/2005/8/layout/hierarchy5"/>
    <dgm:cxn modelId="{9774EAB0-5139-4666-BE36-12263B849ECC}" type="presParOf" srcId="{7F1397CA-1392-4CC6-ACEF-1770EDA32629}" destId="{463D3341-A70A-4BF8-A763-AA76DC0A8B77}" srcOrd="0" destOrd="0" presId="urn:microsoft.com/office/officeart/2005/8/layout/hierarchy5"/>
    <dgm:cxn modelId="{203FB001-5F50-43F7-9CD8-33D6F9D417AB}" type="presParOf" srcId="{7F1397CA-1392-4CC6-ACEF-1770EDA32629}" destId="{464C1C69-0CD3-44FA-A5AD-32C02BD7C90C}" srcOrd="1" destOrd="0" presId="urn:microsoft.com/office/officeart/2005/8/layout/hierarchy5"/>
    <dgm:cxn modelId="{1803365E-7866-45A8-9B98-F274AECF6DE1}" type="presParOf" srcId="{BDE150CA-CB50-409A-9E74-74757BAA1C2F}" destId="{AA51B711-6D7A-4133-9689-C5F353CFB0C4}" srcOrd="6" destOrd="0" presId="urn:microsoft.com/office/officeart/2005/8/layout/hierarchy5"/>
    <dgm:cxn modelId="{94E1956A-A5B3-4BAD-BF45-1B6DEC3C9BA3}" type="presParOf" srcId="{AA51B711-6D7A-4133-9689-C5F353CFB0C4}" destId="{E46134C4-C1A6-453A-90F4-3861DE2E0852}" srcOrd="0" destOrd="0" presId="urn:microsoft.com/office/officeart/2005/8/layout/hierarchy5"/>
    <dgm:cxn modelId="{4CC0B9FC-2571-42F8-A7A1-FAF0E5F6BAE6}" type="presParOf" srcId="{BDE150CA-CB50-409A-9E74-74757BAA1C2F}" destId="{377B8683-EA6C-4DDC-AC46-FA8C672B01D0}" srcOrd="7" destOrd="0" presId="urn:microsoft.com/office/officeart/2005/8/layout/hierarchy5"/>
    <dgm:cxn modelId="{2CDDB2EA-B855-43A8-BF02-1DFAECA9C423}" type="presParOf" srcId="{377B8683-EA6C-4DDC-AC46-FA8C672B01D0}" destId="{2215C9C8-2A26-49F0-837E-A6871A61A7D2}" srcOrd="0" destOrd="0" presId="urn:microsoft.com/office/officeart/2005/8/layout/hierarchy5"/>
    <dgm:cxn modelId="{DA7C40A7-698A-446C-BA26-DE5B27A222FD}" type="presParOf" srcId="{377B8683-EA6C-4DDC-AC46-FA8C672B01D0}" destId="{605F104B-1F6A-40EA-A6CA-495579920042}" srcOrd="1" destOrd="0" presId="urn:microsoft.com/office/officeart/2005/8/layout/hierarchy5"/>
    <dgm:cxn modelId="{BB2E05F9-4E1B-40CA-B5CD-2BB427F77332}" type="presParOf" srcId="{30C575D3-614A-4479-978C-30BDAB5EA7D2}" destId="{6B14A542-C109-4B0A-A01A-8307227BA8E6}" srcOrd="1" destOrd="0" presId="urn:microsoft.com/office/officeart/2005/8/layout/hierarchy5"/>
    <dgm:cxn modelId="{6B61964F-1D0B-44E1-B59D-933A4472003F}" type="presParOf" srcId="{6B14A542-C109-4B0A-A01A-8307227BA8E6}" destId="{44E167F6-4D42-49C4-B93A-E1C8DF77846B}" srcOrd="0" destOrd="0" presId="urn:microsoft.com/office/officeart/2005/8/layout/hierarchy5"/>
    <dgm:cxn modelId="{2AC26781-8E4D-4CDA-96E7-16205028D527}" type="presParOf" srcId="{44E167F6-4D42-49C4-B93A-E1C8DF77846B}" destId="{C031FF60-3806-4E83-9DF6-E9FA1CB68F65}" srcOrd="0" destOrd="0" presId="urn:microsoft.com/office/officeart/2005/8/layout/hierarchy5"/>
    <dgm:cxn modelId="{641D395F-8CD4-45E5-80B2-7C80FB6D56AA}" type="presParOf" srcId="{44E167F6-4D42-49C4-B93A-E1C8DF77846B}" destId="{FBA3EE23-7AC6-4D6D-8D06-9143E3678555}" srcOrd="1" destOrd="0" presId="urn:microsoft.com/office/officeart/2005/8/layout/hierarchy5"/>
    <dgm:cxn modelId="{9FDE98BF-B557-4214-925A-F4D59516CBAC}" type="presParOf" srcId="{6B14A542-C109-4B0A-A01A-8307227BA8E6}" destId="{276054E6-10BF-4486-AA77-68ADCA0EE35A}" srcOrd="1" destOrd="0" presId="urn:microsoft.com/office/officeart/2005/8/layout/hierarchy5"/>
    <dgm:cxn modelId="{92CFFD43-384A-444C-9556-F28F2DB6E721}" type="presParOf" srcId="{276054E6-10BF-4486-AA77-68ADCA0EE35A}" destId="{B64AB913-2990-4DF9-87CD-990C5E32B675}" srcOrd="0" destOrd="0" presId="urn:microsoft.com/office/officeart/2005/8/layout/hierarchy5"/>
    <dgm:cxn modelId="{2F24DB08-0E86-4D27-9CA2-C767432C5773}" type="presParOf" srcId="{6B14A542-C109-4B0A-A01A-8307227BA8E6}" destId="{FBB5E106-D7EB-47CB-B28A-956970CA7292}" srcOrd="2" destOrd="0" presId="urn:microsoft.com/office/officeart/2005/8/layout/hierarchy5"/>
    <dgm:cxn modelId="{434DAA8C-E820-4847-B298-795A86A7960A}" type="presParOf" srcId="{FBB5E106-D7EB-47CB-B28A-956970CA7292}" destId="{86FBA1D5-B9F6-49E1-BF59-C71803DA49D0}" srcOrd="0" destOrd="0" presId="urn:microsoft.com/office/officeart/2005/8/layout/hierarchy5"/>
    <dgm:cxn modelId="{0240E4EA-07D9-4A2C-9791-41663D2F5AAC}" type="presParOf" srcId="{FBB5E106-D7EB-47CB-B28A-956970CA7292}" destId="{D4FAEAA6-0096-4E60-BCA5-95A6676162CA}" srcOrd="1" destOrd="0" presId="urn:microsoft.com/office/officeart/2005/8/layout/hierarchy5"/>
    <dgm:cxn modelId="{D53E62EE-7F76-43BC-9D71-1187F0863ED1}" type="presParOf" srcId="{6B14A542-C109-4B0A-A01A-8307227BA8E6}" destId="{CB86E2C0-E412-4E56-A56E-F8721077EDCB}" srcOrd="3" destOrd="0" presId="urn:microsoft.com/office/officeart/2005/8/layout/hierarchy5"/>
    <dgm:cxn modelId="{F9A4D3B8-764B-4A58-B664-52837C84EAC4}" type="presParOf" srcId="{CB86E2C0-E412-4E56-A56E-F8721077EDCB}" destId="{F22CBFBB-5178-4B6C-BC42-96CF2AD8AC7C}" srcOrd="0" destOrd="0" presId="urn:microsoft.com/office/officeart/2005/8/layout/hierarchy5"/>
    <dgm:cxn modelId="{67AE0ABC-57EE-452D-97EC-B5E32DF52A0C}" type="presParOf" srcId="{6B14A542-C109-4B0A-A01A-8307227BA8E6}" destId="{63418925-BFDA-460A-A9D5-A7822545DB2D}" srcOrd="4" destOrd="0" presId="urn:microsoft.com/office/officeart/2005/8/layout/hierarchy5"/>
    <dgm:cxn modelId="{384A073C-AA62-4CB5-B179-EAC1ABB6DF94}" type="presParOf" srcId="{63418925-BFDA-460A-A9D5-A7822545DB2D}" destId="{A53B6D51-3FF4-4306-9BFA-754DC1AE4B2D}" srcOrd="0" destOrd="0" presId="urn:microsoft.com/office/officeart/2005/8/layout/hierarchy5"/>
    <dgm:cxn modelId="{EEB2C3F3-8E71-453C-987F-E2025C0583F1}" type="presParOf" srcId="{63418925-BFDA-460A-A9D5-A7822545DB2D}" destId="{97E54E4E-7172-4042-AC2C-B0948DE9C844}" srcOrd="1" destOrd="0" presId="urn:microsoft.com/office/officeart/2005/8/layout/hierarchy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1119D39-AFBD-4AAB-AC57-E3D3AF5C7105}" type="doc">
      <dgm:prSet loTypeId="urn:microsoft.com/office/officeart/2005/8/layout/hierarchy5" loCatId="hierarchy" qsTypeId="urn:microsoft.com/office/officeart/2005/8/quickstyle/simple1" qsCatId="simple" csTypeId="urn:microsoft.com/office/officeart/2005/8/colors/colorful2" csCatId="colorful" phldr="1"/>
      <dgm:spPr/>
      <dgm:t>
        <a:bodyPr/>
        <a:lstStyle/>
        <a:p>
          <a:endParaRPr lang="fr-FR"/>
        </a:p>
      </dgm:t>
    </dgm:pt>
    <dgm:pt modelId="{D423F327-2F86-42AE-A261-2DFB3808B83A}">
      <dgm:prSet phldrT="[Texte]" custT="1"/>
      <dgm:spPr/>
      <dgm:t>
        <a:bodyPr/>
        <a:lstStyle/>
        <a:p>
          <a:r>
            <a:rPr lang="fr-FR" sz="1600" dirty="0"/>
            <a:t>Problème de maintenabilité</a:t>
          </a:r>
        </a:p>
      </dgm:t>
    </dgm:pt>
    <dgm:pt modelId="{81345383-A3AE-4B01-AD24-18D4E9BDDFDF}" type="parTrans" cxnId="{F188A71C-A488-426D-8EBB-6CA6109803C3}">
      <dgm:prSet/>
      <dgm:spPr/>
      <dgm:t>
        <a:bodyPr/>
        <a:lstStyle/>
        <a:p>
          <a:endParaRPr lang="fr-FR"/>
        </a:p>
      </dgm:t>
    </dgm:pt>
    <dgm:pt modelId="{78161F0C-F4FA-470E-8ADB-9DC462D47A04}" type="sibTrans" cxnId="{F188A71C-A488-426D-8EBB-6CA6109803C3}">
      <dgm:prSet/>
      <dgm:spPr/>
      <dgm:t>
        <a:bodyPr/>
        <a:lstStyle/>
        <a:p>
          <a:endParaRPr lang="fr-FR"/>
        </a:p>
      </dgm:t>
    </dgm:pt>
    <dgm:pt modelId="{E8E62D3A-1514-4BAA-ABF4-DC026CDA0C4A}">
      <dgm:prSet phldrT="[Texte]" custT="1"/>
      <dgm:spPr/>
      <dgm:t>
        <a:bodyPr/>
        <a:lstStyle/>
        <a:p>
          <a:r>
            <a:rPr lang="fr-FR" sz="1800" dirty="0"/>
            <a:t>Logistique de maintenance</a:t>
          </a:r>
        </a:p>
      </dgm:t>
    </dgm:pt>
    <dgm:pt modelId="{574355A8-4EDA-40C7-ABA3-A78573ED1F88}" type="parTrans" cxnId="{C765398F-4497-4839-AD11-E3441DC29E9D}">
      <dgm:prSet/>
      <dgm:spPr/>
      <dgm:t>
        <a:bodyPr/>
        <a:lstStyle/>
        <a:p>
          <a:endParaRPr lang="fr-FR"/>
        </a:p>
      </dgm:t>
    </dgm:pt>
    <dgm:pt modelId="{57CB39F9-8D6E-4C5E-AFEB-5264912BAC4D}" type="sibTrans" cxnId="{C765398F-4497-4839-AD11-E3441DC29E9D}">
      <dgm:prSet/>
      <dgm:spPr/>
      <dgm:t>
        <a:bodyPr/>
        <a:lstStyle/>
        <a:p>
          <a:endParaRPr lang="fr-FR"/>
        </a:p>
      </dgm:t>
    </dgm:pt>
    <dgm:pt modelId="{5484194F-2606-4271-AC0A-9BD5BEBCAB6D}">
      <dgm:prSet phldrT="[Texte]"/>
      <dgm:spPr/>
      <dgm:t>
        <a:bodyPr/>
        <a:lstStyle/>
        <a:p>
          <a:r>
            <a:rPr lang="fr-FR" dirty="0"/>
            <a:t>Graphe</a:t>
          </a:r>
        </a:p>
        <a:p>
          <a:r>
            <a:rPr lang="fr-FR" dirty="0"/>
            <a:t>en /T</a:t>
          </a:r>
        </a:p>
      </dgm:t>
    </dgm:pt>
    <dgm:pt modelId="{4FE77399-51FE-42F0-AC91-31BB22053EE5}" type="parTrans" cxnId="{884EA919-17F6-4DC4-AC05-F0231BC1377B}">
      <dgm:prSet/>
      <dgm:spPr/>
      <dgm:t>
        <a:bodyPr/>
        <a:lstStyle/>
        <a:p>
          <a:endParaRPr lang="fr-FR"/>
        </a:p>
      </dgm:t>
    </dgm:pt>
    <dgm:pt modelId="{571F5834-E038-4D69-BA9E-8F51AC18E7C6}" type="sibTrans" cxnId="{884EA919-17F6-4DC4-AC05-F0231BC1377B}">
      <dgm:prSet/>
      <dgm:spPr/>
      <dgm:t>
        <a:bodyPr/>
        <a:lstStyle/>
        <a:p>
          <a:endParaRPr lang="fr-FR"/>
        </a:p>
      </dgm:t>
    </dgm:pt>
    <dgm:pt modelId="{B5AE262C-5B33-43AB-9DB0-55C231FD151C}">
      <dgm:prSet phldrT="[Texte]"/>
      <dgm:spPr/>
      <dgm:t>
        <a:bodyPr/>
        <a:lstStyle/>
        <a:p>
          <a:r>
            <a:rPr lang="fr-FR" dirty="0"/>
            <a:t>Pistes de solutions</a:t>
          </a:r>
        </a:p>
      </dgm:t>
    </dgm:pt>
    <dgm:pt modelId="{75643FC0-04C4-4E5F-86E6-0D40A21E45A3}" type="parTrans" cxnId="{DE3D84A8-DEAC-47C0-B025-30DE6539DD1A}">
      <dgm:prSet/>
      <dgm:spPr/>
      <dgm:t>
        <a:bodyPr/>
        <a:lstStyle/>
        <a:p>
          <a:endParaRPr lang="fr-FR"/>
        </a:p>
      </dgm:t>
    </dgm:pt>
    <dgm:pt modelId="{1F908E00-20FD-419B-923F-D709CB3F343E}" type="sibTrans" cxnId="{DE3D84A8-DEAC-47C0-B025-30DE6539DD1A}">
      <dgm:prSet/>
      <dgm:spPr/>
      <dgm:t>
        <a:bodyPr/>
        <a:lstStyle/>
        <a:p>
          <a:endParaRPr lang="fr-FR"/>
        </a:p>
      </dgm:t>
    </dgm:pt>
    <dgm:pt modelId="{E0075534-6CE5-4500-8887-2CE93DDADCF2}">
      <dgm:prSet phldrT="[Texte]" custT="1"/>
      <dgm:spPr/>
      <dgm:t>
        <a:bodyPr/>
        <a:lstStyle/>
        <a:p>
          <a:r>
            <a:rPr lang="fr-FR" sz="2000" dirty="0" err="1"/>
            <a:t>Etc</a:t>
          </a:r>
          <a:r>
            <a:rPr lang="fr-FR" sz="2000" dirty="0"/>
            <a:t>,</a:t>
          </a:r>
        </a:p>
      </dgm:t>
    </dgm:pt>
    <dgm:pt modelId="{74A1A10E-B3E7-46F4-A2D8-E4A3C8750A32}" type="parTrans" cxnId="{FC9C26A6-9735-4281-8598-FA6309F8AC1F}">
      <dgm:prSet/>
      <dgm:spPr/>
      <dgm:t>
        <a:bodyPr/>
        <a:lstStyle/>
        <a:p>
          <a:endParaRPr lang="fr-FR"/>
        </a:p>
      </dgm:t>
    </dgm:pt>
    <dgm:pt modelId="{7BFAF07F-F2D2-4A08-B72B-2DDA6E5BCD3E}" type="sibTrans" cxnId="{FC9C26A6-9735-4281-8598-FA6309F8AC1F}">
      <dgm:prSet/>
      <dgm:spPr/>
      <dgm:t>
        <a:bodyPr/>
        <a:lstStyle/>
        <a:p>
          <a:endParaRPr lang="fr-FR"/>
        </a:p>
      </dgm:t>
    </dgm:pt>
    <dgm:pt modelId="{8BBE8C73-1D64-471C-BEA9-30F0CC4BE503}">
      <dgm:prSet phldrT="[Texte]"/>
      <dgm:spPr/>
      <dgm:t>
        <a:bodyPr/>
        <a:lstStyle/>
        <a:p>
          <a:r>
            <a:rPr lang="fr-FR" dirty="0"/>
            <a:t>Exemples</a:t>
          </a:r>
        </a:p>
      </dgm:t>
    </dgm:pt>
    <dgm:pt modelId="{913082C0-F710-4FDE-ADA2-B20BAAF27D41}" type="parTrans" cxnId="{292FAF58-2A65-44C7-9637-1EDC226E0355}">
      <dgm:prSet/>
      <dgm:spPr/>
      <dgm:t>
        <a:bodyPr/>
        <a:lstStyle/>
        <a:p>
          <a:endParaRPr lang="fr-FR"/>
        </a:p>
      </dgm:t>
    </dgm:pt>
    <dgm:pt modelId="{385B2209-4C4A-47B4-A53E-7426EBA36EA6}" type="sibTrans" cxnId="{292FAF58-2A65-44C7-9637-1EDC226E0355}">
      <dgm:prSet/>
      <dgm:spPr/>
      <dgm:t>
        <a:bodyPr/>
        <a:lstStyle/>
        <a:p>
          <a:endParaRPr lang="fr-FR"/>
        </a:p>
      </dgm:t>
    </dgm:pt>
    <dgm:pt modelId="{96EC9278-BD2C-4895-ABD2-430662EAAE90}">
      <dgm:prSet phldrT="[Texte]" custT="1"/>
      <dgm:spPr/>
      <dgm:t>
        <a:bodyPr/>
        <a:lstStyle/>
        <a:p>
          <a:r>
            <a:rPr lang="fr-FR" sz="1600" dirty="0"/>
            <a:t>Pièces de rechange</a:t>
          </a:r>
        </a:p>
      </dgm:t>
    </dgm:pt>
    <dgm:pt modelId="{35F3C1D3-257D-4DE4-B5C9-97B4C6DB799F}" type="parTrans" cxnId="{ED109060-BF43-4625-B0BF-23E3B33469A5}">
      <dgm:prSet/>
      <dgm:spPr/>
      <dgm:t>
        <a:bodyPr/>
        <a:lstStyle/>
        <a:p>
          <a:endParaRPr lang="fr-FR"/>
        </a:p>
      </dgm:t>
    </dgm:pt>
    <dgm:pt modelId="{98DE4D16-C2FA-4E4D-A9F1-8372E7F9A9EE}" type="sibTrans" cxnId="{ED109060-BF43-4625-B0BF-23E3B33469A5}">
      <dgm:prSet/>
      <dgm:spPr/>
      <dgm:t>
        <a:bodyPr/>
        <a:lstStyle/>
        <a:p>
          <a:endParaRPr lang="fr-FR"/>
        </a:p>
      </dgm:t>
    </dgm:pt>
    <dgm:pt modelId="{8D7503CC-38B1-4081-A621-981316D8B435}">
      <dgm:prSet phldrT="[Texte]" custT="1"/>
      <dgm:spPr/>
      <dgm:t>
        <a:bodyPr/>
        <a:lstStyle/>
        <a:p>
          <a:r>
            <a:rPr lang="fr-FR" sz="1600" dirty="0"/>
            <a:t>Aides au diagnostic</a:t>
          </a:r>
        </a:p>
      </dgm:t>
    </dgm:pt>
    <dgm:pt modelId="{B34148DE-3075-446D-A88D-2CF90481ACED}" type="parTrans" cxnId="{1A725266-84AD-4E90-A262-DBBE56B4575C}">
      <dgm:prSet/>
      <dgm:spPr/>
      <dgm:t>
        <a:bodyPr/>
        <a:lstStyle/>
        <a:p>
          <a:endParaRPr lang="fr-FR"/>
        </a:p>
      </dgm:t>
    </dgm:pt>
    <dgm:pt modelId="{2BEB62BC-9F1A-4860-9322-E66E226AAFC0}" type="sibTrans" cxnId="{1A725266-84AD-4E90-A262-DBBE56B4575C}">
      <dgm:prSet/>
      <dgm:spPr/>
      <dgm:t>
        <a:bodyPr/>
        <a:lstStyle/>
        <a:p>
          <a:endParaRPr lang="fr-FR"/>
        </a:p>
      </dgm:t>
    </dgm:pt>
    <dgm:pt modelId="{16FBF741-C452-485C-8165-F1F959C14CB6}">
      <dgm:prSet phldrT="[Texte]" custT="1"/>
      <dgm:spPr/>
      <dgm:t>
        <a:bodyPr/>
        <a:lstStyle/>
        <a:p>
          <a:r>
            <a:rPr lang="fr-FR" sz="1800" dirty="0"/>
            <a:t>Organisation</a:t>
          </a:r>
        </a:p>
      </dgm:t>
    </dgm:pt>
    <dgm:pt modelId="{B90B7771-E674-4FF1-ACC2-7AC486995953}" type="parTrans" cxnId="{2BE751EF-739E-40A0-ABC3-E507ED778C1E}">
      <dgm:prSet/>
      <dgm:spPr/>
      <dgm:t>
        <a:bodyPr/>
        <a:lstStyle/>
        <a:p>
          <a:endParaRPr lang="fr-FR"/>
        </a:p>
      </dgm:t>
    </dgm:pt>
    <dgm:pt modelId="{EB242E05-C2AB-4A04-B4AB-CEDC15D6207B}" type="sibTrans" cxnId="{2BE751EF-739E-40A0-ABC3-E507ED778C1E}">
      <dgm:prSet/>
      <dgm:spPr/>
      <dgm:t>
        <a:bodyPr/>
        <a:lstStyle/>
        <a:p>
          <a:endParaRPr lang="fr-FR"/>
        </a:p>
      </dgm:t>
    </dgm:pt>
    <dgm:pt modelId="{07E5C420-A9DF-4577-A92E-19EC46776509}">
      <dgm:prSet phldrT="[Texte]" custT="1"/>
      <dgm:spPr/>
      <dgm:t>
        <a:bodyPr/>
        <a:lstStyle/>
        <a:p>
          <a:r>
            <a:rPr lang="fr-FR" sz="1800" dirty="0"/>
            <a:t>Gammes de travail</a:t>
          </a:r>
        </a:p>
      </dgm:t>
    </dgm:pt>
    <dgm:pt modelId="{393AA0EF-6872-4081-8277-DC451FADD6D1}" type="parTrans" cxnId="{54B549FD-0A0F-4DD1-BB38-64944AB18674}">
      <dgm:prSet/>
      <dgm:spPr/>
      <dgm:t>
        <a:bodyPr/>
        <a:lstStyle/>
        <a:p>
          <a:endParaRPr lang="fr-FR"/>
        </a:p>
      </dgm:t>
    </dgm:pt>
    <dgm:pt modelId="{08CA0C01-B096-48AE-8F06-75EB85B7A274}" type="sibTrans" cxnId="{54B549FD-0A0F-4DD1-BB38-64944AB18674}">
      <dgm:prSet/>
      <dgm:spPr/>
      <dgm:t>
        <a:bodyPr/>
        <a:lstStyle/>
        <a:p>
          <a:endParaRPr lang="fr-FR"/>
        </a:p>
      </dgm:t>
    </dgm:pt>
    <dgm:pt modelId="{28B6DDC8-84A8-4ED7-9EF6-77338867859F}">
      <dgm:prSet phldrT="[Texte]" custT="1"/>
      <dgm:spPr/>
      <dgm:t>
        <a:bodyPr/>
        <a:lstStyle/>
        <a:p>
          <a:r>
            <a:rPr lang="fr-FR" sz="1800" dirty="0"/>
            <a:t>Analyse des temps</a:t>
          </a:r>
        </a:p>
      </dgm:t>
    </dgm:pt>
    <dgm:pt modelId="{3A8B2DB5-205C-4198-B0FD-5017A8A6DD6B}" type="parTrans" cxnId="{B6B5511A-12B0-49A6-80D0-1F4CDA970A34}">
      <dgm:prSet/>
      <dgm:spPr/>
      <dgm:t>
        <a:bodyPr/>
        <a:lstStyle/>
        <a:p>
          <a:endParaRPr lang="fr-FR"/>
        </a:p>
      </dgm:t>
    </dgm:pt>
    <dgm:pt modelId="{00B311EA-C72E-4D68-9FD1-06BD99C82177}" type="sibTrans" cxnId="{B6B5511A-12B0-49A6-80D0-1F4CDA970A34}">
      <dgm:prSet/>
      <dgm:spPr/>
      <dgm:t>
        <a:bodyPr/>
        <a:lstStyle/>
        <a:p>
          <a:endParaRPr lang="fr-FR"/>
        </a:p>
      </dgm:t>
    </dgm:pt>
    <dgm:pt modelId="{30C575D3-614A-4479-978C-30BDAB5EA7D2}" type="pres">
      <dgm:prSet presAssocID="{C1119D39-AFBD-4AAB-AC57-E3D3AF5C7105}" presName="mainComposite" presStyleCnt="0">
        <dgm:presLayoutVars>
          <dgm:chPref val="1"/>
          <dgm:dir/>
          <dgm:animOne val="branch"/>
          <dgm:animLvl val="lvl"/>
          <dgm:resizeHandles val="exact"/>
        </dgm:presLayoutVars>
      </dgm:prSet>
      <dgm:spPr/>
    </dgm:pt>
    <dgm:pt modelId="{B6E1B435-5E98-4DAA-BAB2-99E6EBFF3F1B}" type="pres">
      <dgm:prSet presAssocID="{C1119D39-AFBD-4AAB-AC57-E3D3AF5C7105}" presName="hierFlow" presStyleCnt="0"/>
      <dgm:spPr/>
    </dgm:pt>
    <dgm:pt modelId="{0F20ECFA-2F84-4A1F-9D5E-48FB8AA4EFE2}" type="pres">
      <dgm:prSet presAssocID="{C1119D39-AFBD-4AAB-AC57-E3D3AF5C7105}" presName="firstBuf" presStyleCnt="0"/>
      <dgm:spPr/>
    </dgm:pt>
    <dgm:pt modelId="{5612D34D-2E89-417B-A2A5-22C80EDFDC41}" type="pres">
      <dgm:prSet presAssocID="{C1119D39-AFBD-4AAB-AC57-E3D3AF5C7105}" presName="hierChild1" presStyleCnt="0">
        <dgm:presLayoutVars>
          <dgm:chPref val="1"/>
          <dgm:animOne val="branch"/>
          <dgm:animLvl val="lvl"/>
        </dgm:presLayoutVars>
      </dgm:prSet>
      <dgm:spPr/>
    </dgm:pt>
    <dgm:pt modelId="{C90CEC3E-D78A-411E-9165-6DBF398613B4}" type="pres">
      <dgm:prSet presAssocID="{D423F327-2F86-42AE-A261-2DFB3808B83A}" presName="Name17" presStyleCnt="0"/>
      <dgm:spPr/>
    </dgm:pt>
    <dgm:pt modelId="{66F8D35F-5BD1-41D9-A461-AD3EBC1C8782}" type="pres">
      <dgm:prSet presAssocID="{D423F327-2F86-42AE-A261-2DFB3808B83A}" presName="level1Shape" presStyleLbl="node0" presStyleIdx="0" presStyleCnt="1" custScaleX="146988" custScaleY="329951" custLinFactY="-32197" custLinFactNeighborX="-42850" custLinFactNeighborY="-100000">
        <dgm:presLayoutVars>
          <dgm:chPref val="3"/>
        </dgm:presLayoutVars>
      </dgm:prSet>
      <dgm:spPr/>
    </dgm:pt>
    <dgm:pt modelId="{BDE150CA-CB50-409A-9E74-74757BAA1C2F}" type="pres">
      <dgm:prSet presAssocID="{D423F327-2F86-42AE-A261-2DFB3808B83A}" presName="hierChild2" presStyleCnt="0"/>
      <dgm:spPr/>
    </dgm:pt>
    <dgm:pt modelId="{96EF67EF-93C2-46C0-B5DD-6864B403C69E}" type="pres">
      <dgm:prSet presAssocID="{574355A8-4EDA-40C7-ABA3-A78573ED1F88}" presName="Name25" presStyleLbl="parChTrans1D2" presStyleIdx="0" presStyleCnt="3"/>
      <dgm:spPr/>
    </dgm:pt>
    <dgm:pt modelId="{5BF15C40-4145-4C34-8D2A-6BDFDC6F89D3}" type="pres">
      <dgm:prSet presAssocID="{574355A8-4EDA-40C7-ABA3-A78573ED1F88}" presName="connTx" presStyleLbl="parChTrans1D2" presStyleIdx="0" presStyleCnt="3"/>
      <dgm:spPr/>
    </dgm:pt>
    <dgm:pt modelId="{3F8D413F-C1F3-4F50-9BD3-704D4D2F98E9}" type="pres">
      <dgm:prSet presAssocID="{E8E62D3A-1514-4BAA-ABF4-DC026CDA0C4A}" presName="Name30" presStyleCnt="0"/>
      <dgm:spPr/>
    </dgm:pt>
    <dgm:pt modelId="{5187BB7B-B832-4053-A8D1-A53D2A43D734}" type="pres">
      <dgm:prSet presAssocID="{E8E62D3A-1514-4BAA-ABF4-DC026CDA0C4A}" presName="level2Shape" presStyleLbl="node2" presStyleIdx="0" presStyleCnt="3" custScaleX="246688" custScaleY="203001" custLinFactNeighborX="5726" custLinFactNeighborY="-82803"/>
      <dgm:spPr/>
    </dgm:pt>
    <dgm:pt modelId="{081286DF-136E-4B4A-8529-C87C57B6C2A7}" type="pres">
      <dgm:prSet presAssocID="{E8E62D3A-1514-4BAA-ABF4-DC026CDA0C4A}" presName="hierChild3" presStyleCnt="0"/>
      <dgm:spPr/>
    </dgm:pt>
    <dgm:pt modelId="{AFD237F6-FEF0-4C22-871E-DE35EA8789B3}" type="pres">
      <dgm:prSet presAssocID="{35F3C1D3-257D-4DE4-B5C9-97B4C6DB799F}" presName="Name25" presStyleLbl="parChTrans1D3" presStyleIdx="0" presStyleCnt="4"/>
      <dgm:spPr/>
    </dgm:pt>
    <dgm:pt modelId="{AFCE388C-6F69-4F78-BE30-20500AA94CA6}" type="pres">
      <dgm:prSet presAssocID="{35F3C1D3-257D-4DE4-B5C9-97B4C6DB799F}" presName="connTx" presStyleLbl="parChTrans1D3" presStyleIdx="0" presStyleCnt="4"/>
      <dgm:spPr/>
    </dgm:pt>
    <dgm:pt modelId="{B1C9347B-1FF1-4182-89D4-0690F9AAFEC4}" type="pres">
      <dgm:prSet presAssocID="{96EC9278-BD2C-4895-ABD2-430662EAAE90}" presName="Name30" presStyleCnt="0"/>
      <dgm:spPr/>
    </dgm:pt>
    <dgm:pt modelId="{FCC1229C-807F-4E93-9731-97B8AEF2B823}" type="pres">
      <dgm:prSet presAssocID="{96EC9278-BD2C-4895-ABD2-430662EAAE90}" presName="level2Shape" presStyleLbl="node3" presStyleIdx="0" presStyleCnt="4" custScaleX="239605" custLinFactNeighborX="14344" custLinFactNeighborY="-67548"/>
      <dgm:spPr/>
    </dgm:pt>
    <dgm:pt modelId="{AF0F37F1-8535-412C-B58F-BEA0C4E97F78}" type="pres">
      <dgm:prSet presAssocID="{96EC9278-BD2C-4895-ABD2-430662EAAE90}" presName="hierChild3" presStyleCnt="0"/>
      <dgm:spPr/>
    </dgm:pt>
    <dgm:pt modelId="{952E6743-096B-4338-8F3B-6AC722F322CB}" type="pres">
      <dgm:prSet presAssocID="{B34148DE-3075-446D-A88D-2CF90481ACED}" presName="Name25" presStyleLbl="parChTrans1D3" presStyleIdx="1" presStyleCnt="4"/>
      <dgm:spPr/>
    </dgm:pt>
    <dgm:pt modelId="{30684B58-3F6F-486C-B292-B3D685A28B7B}" type="pres">
      <dgm:prSet presAssocID="{B34148DE-3075-446D-A88D-2CF90481ACED}" presName="connTx" presStyleLbl="parChTrans1D3" presStyleIdx="1" presStyleCnt="4"/>
      <dgm:spPr/>
    </dgm:pt>
    <dgm:pt modelId="{9EC7A49C-DEE5-431A-99F1-D2F7F550AFA0}" type="pres">
      <dgm:prSet presAssocID="{8D7503CC-38B1-4081-A621-981316D8B435}" presName="Name30" presStyleCnt="0"/>
      <dgm:spPr/>
    </dgm:pt>
    <dgm:pt modelId="{82DA6B7A-7B21-4861-9EE8-FA5E130BF647}" type="pres">
      <dgm:prSet presAssocID="{8D7503CC-38B1-4081-A621-981316D8B435}" presName="level2Shape" presStyleLbl="node3" presStyleIdx="1" presStyleCnt="4" custScaleX="233292" custLinFactNeighborX="20657" custLinFactNeighborY="-51148"/>
      <dgm:spPr/>
    </dgm:pt>
    <dgm:pt modelId="{95050C0C-79CB-4DDB-9BCF-BEFEC703830F}" type="pres">
      <dgm:prSet presAssocID="{8D7503CC-38B1-4081-A621-981316D8B435}" presName="hierChild3" presStyleCnt="0"/>
      <dgm:spPr/>
    </dgm:pt>
    <dgm:pt modelId="{26E578D5-71DF-4255-9633-5E9812B51E8B}" type="pres">
      <dgm:prSet presAssocID="{B90B7771-E674-4FF1-ACC2-7AC486995953}" presName="Name25" presStyleLbl="parChTrans1D2" presStyleIdx="1" presStyleCnt="3"/>
      <dgm:spPr/>
    </dgm:pt>
    <dgm:pt modelId="{69AACC13-0631-46D8-8E95-AB678360EA62}" type="pres">
      <dgm:prSet presAssocID="{B90B7771-E674-4FF1-ACC2-7AC486995953}" presName="connTx" presStyleLbl="parChTrans1D2" presStyleIdx="1" presStyleCnt="3"/>
      <dgm:spPr/>
    </dgm:pt>
    <dgm:pt modelId="{07100719-4C31-4093-90AF-8125D43D900E}" type="pres">
      <dgm:prSet presAssocID="{16FBF741-C452-485C-8165-F1F959C14CB6}" presName="Name30" presStyleCnt="0"/>
      <dgm:spPr/>
    </dgm:pt>
    <dgm:pt modelId="{AFAE77D1-0FFF-4096-9A67-C2602E1F0542}" type="pres">
      <dgm:prSet presAssocID="{16FBF741-C452-485C-8165-F1F959C14CB6}" presName="level2Shape" presStyleLbl="node2" presStyleIdx="1" presStyleCnt="3" custScaleX="256104"/>
      <dgm:spPr/>
    </dgm:pt>
    <dgm:pt modelId="{7EF60306-5127-4624-B618-2438CDA34753}" type="pres">
      <dgm:prSet presAssocID="{16FBF741-C452-485C-8165-F1F959C14CB6}" presName="hierChild3" presStyleCnt="0"/>
      <dgm:spPr/>
    </dgm:pt>
    <dgm:pt modelId="{51F3E955-8317-42B7-81E9-92246147F3E3}" type="pres">
      <dgm:prSet presAssocID="{393AA0EF-6872-4081-8277-DC451FADD6D1}" presName="Name25" presStyleLbl="parChTrans1D3" presStyleIdx="2" presStyleCnt="4"/>
      <dgm:spPr/>
    </dgm:pt>
    <dgm:pt modelId="{5229B065-162B-45C1-9A3D-23018BA820A6}" type="pres">
      <dgm:prSet presAssocID="{393AA0EF-6872-4081-8277-DC451FADD6D1}" presName="connTx" presStyleLbl="parChTrans1D3" presStyleIdx="2" presStyleCnt="4"/>
      <dgm:spPr/>
    </dgm:pt>
    <dgm:pt modelId="{B1074C57-4978-42CA-AE00-9A0D90C7F52E}" type="pres">
      <dgm:prSet presAssocID="{07E5C420-A9DF-4577-A92E-19EC46776509}" presName="Name30" presStyleCnt="0"/>
      <dgm:spPr/>
    </dgm:pt>
    <dgm:pt modelId="{27E8FDF9-2D6D-4651-96B6-6A32D17F7645}" type="pres">
      <dgm:prSet presAssocID="{07E5C420-A9DF-4577-A92E-19EC46776509}" presName="level2Shape" presStyleLbl="node3" presStyleIdx="2" presStyleCnt="4" custScaleX="235795" custLinFactNeighborX="8738"/>
      <dgm:spPr/>
    </dgm:pt>
    <dgm:pt modelId="{EA7EEA25-350C-4BA2-AD7A-7DA265CEA704}" type="pres">
      <dgm:prSet presAssocID="{07E5C420-A9DF-4577-A92E-19EC46776509}" presName="hierChild3" presStyleCnt="0"/>
      <dgm:spPr/>
    </dgm:pt>
    <dgm:pt modelId="{585EBF05-6C79-4922-A641-FC17D9F465E2}" type="pres">
      <dgm:prSet presAssocID="{3A8B2DB5-205C-4198-B0FD-5017A8A6DD6B}" presName="Name25" presStyleLbl="parChTrans1D3" presStyleIdx="3" presStyleCnt="4"/>
      <dgm:spPr/>
    </dgm:pt>
    <dgm:pt modelId="{C9128EE0-6A83-41A6-91F3-B96C36E9AC76}" type="pres">
      <dgm:prSet presAssocID="{3A8B2DB5-205C-4198-B0FD-5017A8A6DD6B}" presName="connTx" presStyleLbl="parChTrans1D3" presStyleIdx="3" presStyleCnt="4"/>
      <dgm:spPr/>
    </dgm:pt>
    <dgm:pt modelId="{824A6CB3-51B2-4089-9D07-BCD68E6F60FC}" type="pres">
      <dgm:prSet presAssocID="{28B6DDC8-84A8-4ED7-9EF6-77338867859F}" presName="Name30" presStyleCnt="0"/>
      <dgm:spPr/>
    </dgm:pt>
    <dgm:pt modelId="{EB918E44-FBCC-4E18-8348-4BE174C67993}" type="pres">
      <dgm:prSet presAssocID="{28B6DDC8-84A8-4ED7-9EF6-77338867859F}" presName="level2Shape" presStyleLbl="node3" presStyleIdx="3" presStyleCnt="4" custScaleX="235795" custLinFactNeighborX="8738" custLinFactNeighborY="13054"/>
      <dgm:spPr/>
    </dgm:pt>
    <dgm:pt modelId="{3734B66A-4728-41B9-9098-EE80D753485C}" type="pres">
      <dgm:prSet presAssocID="{28B6DDC8-84A8-4ED7-9EF6-77338867859F}" presName="hierChild3" presStyleCnt="0"/>
      <dgm:spPr/>
    </dgm:pt>
    <dgm:pt modelId="{AA51B711-6D7A-4133-9689-C5F353CFB0C4}" type="pres">
      <dgm:prSet presAssocID="{74A1A10E-B3E7-46F4-A2D8-E4A3C8750A32}" presName="Name25" presStyleLbl="parChTrans1D2" presStyleIdx="2" presStyleCnt="3"/>
      <dgm:spPr/>
    </dgm:pt>
    <dgm:pt modelId="{E46134C4-C1A6-453A-90F4-3861DE2E0852}" type="pres">
      <dgm:prSet presAssocID="{74A1A10E-B3E7-46F4-A2D8-E4A3C8750A32}" presName="connTx" presStyleLbl="parChTrans1D2" presStyleIdx="2" presStyleCnt="3"/>
      <dgm:spPr/>
    </dgm:pt>
    <dgm:pt modelId="{377B8683-EA6C-4DDC-AC46-FA8C672B01D0}" type="pres">
      <dgm:prSet presAssocID="{E0075534-6CE5-4500-8887-2CE93DDADCF2}" presName="Name30" presStyleCnt="0"/>
      <dgm:spPr/>
    </dgm:pt>
    <dgm:pt modelId="{2215C9C8-2A26-49F0-837E-A6871A61A7D2}" type="pres">
      <dgm:prSet presAssocID="{E0075534-6CE5-4500-8887-2CE93DDADCF2}" presName="level2Shape" presStyleLbl="node2" presStyleIdx="2" presStyleCnt="3"/>
      <dgm:spPr/>
    </dgm:pt>
    <dgm:pt modelId="{605F104B-1F6A-40EA-A6CA-495579920042}" type="pres">
      <dgm:prSet presAssocID="{E0075534-6CE5-4500-8887-2CE93DDADCF2}" presName="hierChild3" presStyleCnt="0"/>
      <dgm:spPr/>
    </dgm:pt>
    <dgm:pt modelId="{6B14A542-C109-4B0A-A01A-8307227BA8E6}" type="pres">
      <dgm:prSet presAssocID="{C1119D39-AFBD-4AAB-AC57-E3D3AF5C7105}" presName="bgShapesFlow" presStyleCnt="0"/>
      <dgm:spPr/>
    </dgm:pt>
    <dgm:pt modelId="{44E167F6-4D42-49C4-B93A-E1C8DF77846B}" type="pres">
      <dgm:prSet presAssocID="{5484194F-2606-4271-AC0A-9BD5BEBCAB6D}" presName="rectComp" presStyleCnt="0"/>
      <dgm:spPr/>
    </dgm:pt>
    <dgm:pt modelId="{C031FF60-3806-4E83-9DF6-E9FA1CB68F65}" type="pres">
      <dgm:prSet presAssocID="{5484194F-2606-4271-AC0A-9BD5BEBCAB6D}" presName="bgRect" presStyleLbl="bgShp" presStyleIdx="0" presStyleCnt="3" custScaleX="133100" custLinFactNeighborX="-38025"/>
      <dgm:spPr/>
    </dgm:pt>
    <dgm:pt modelId="{FBA3EE23-7AC6-4D6D-8D06-9143E3678555}" type="pres">
      <dgm:prSet presAssocID="{5484194F-2606-4271-AC0A-9BD5BEBCAB6D}" presName="bgRectTx" presStyleLbl="bgShp" presStyleIdx="0" presStyleCnt="3">
        <dgm:presLayoutVars>
          <dgm:bulletEnabled val="1"/>
        </dgm:presLayoutVars>
      </dgm:prSet>
      <dgm:spPr/>
    </dgm:pt>
    <dgm:pt modelId="{276054E6-10BF-4486-AA77-68ADCA0EE35A}" type="pres">
      <dgm:prSet presAssocID="{5484194F-2606-4271-AC0A-9BD5BEBCAB6D}" presName="spComp" presStyleCnt="0"/>
      <dgm:spPr/>
    </dgm:pt>
    <dgm:pt modelId="{B64AB913-2990-4DF9-87CD-990C5E32B675}" type="pres">
      <dgm:prSet presAssocID="{5484194F-2606-4271-AC0A-9BD5BEBCAB6D}" presName="hSp" presStyleCnt="0"/>
      <dgm:spPr/>
    </dgm:pt>
    <dgm:pt modelId="{FBB5E106-D7EB-47CB-B28A-956970CA7292}" type="pres">
      <dgm:prSet presAssocID="{B5AE262C-5B33-43AB-9DB0-55C231FD151C}" presName="rectComp" presStyleCnt="0"/>
      <dgm:spPr/>
    </dgm:pt>
    <dgm:pt modelId="{86FBA1D5-B9F6-49E1-BF59-C71803DA49D0}" type="pres">
      <dgm:prSet presAssocID="{B5AE262C-5B33-43AB-9DB0-55C231FD151C}" presName="bgRect" presStyleLbl="bgShp" presStyleIdx="1" presStyleCnt="3" custScaleX="246376" custLinFactNeighborX="-388"/>
      <dgm:spPr/>
    </dgm:pt>
    <dgm:pt modelId="{D4FAEAA6-0096-4E60-BCA5-95A6676162CA}" type="pres">
      <dgm:prSet presAssocID="{B5AE262C-5B33-43AB-9DB0-55C231FD151C}" presName="bgRectTx" presStyleLbl="bgShp" presStyleIdx="1" presStyleCnt="3">
        <dgm:presLayoutVars>
          <dgm:bulletEnabled val="1"/>
        </dgm:presLayoutVars>
      </dgm:prSet>
      <dgm:spPr/>
    </dgm:pt>
    <dgm:pt modelId="{CB86E2C0-E412-4E56-A56E-F8721077EDCB}" type="pres">
      <dgm:prSet presAssocID="{B5AE262C-5B33-43AB-9DB0-55C231FD151C}" presName="spComp" presStyleCnt="0"/>
      <dgm:spPr/>
    </dgm:pt>
    <dgm:pt modelId="{F22CBFBB-5178-4B6C-BC42-96CF2AD8AC7C}" type="pres">
      <dgm:prSet presAssocID="{B5AE262C-5B33-43AB-9DB0-55C231FD151C}" presName="hSp" presStyleCnt="0"/>
      <dgm:spPr/>
    </dgm:pt>
    <dgm:pt modelId="{63418925-BFDA-460A-A9D5-A7822545DB2D}" type="pres">
      <dgm:prSet presAssocID="{8BBE8C73-1D64-471C-BEA9-30F0CC4BE503}" presName="rectComp" presStyleCnt="0"/>
      <dgm:spPr/>
    </dgm:pt>
    <dgm:pt modelId="{A53B6D51-3FF4-4306-9BFA-754DC1AE4B2D}" type="pres">
      <dgm:prSet presAssocID="{8BBE8C73-1D64-471C-BEA9-30F0CC4BE503}" presName="bgRect" presStyleLbl="bgShp" presStyleIdx="2" presStyleCnt="3" custScaleX="222543" custLinFactNeighborX="37761"/>
      <dgm:spPr/>
    </dgm:pt>
    <dgm:pt modelId="{97E54E4E-7172-4042-AC2C-B0948DE9C844}" type="pres">
      <dgm:prSet presAssocID="{8BBE8C73-1D64-471C-BEA9-30F0CC4BE503}" presName="bgRectTx" presStyleLbl="bgShp" presStyleIdx="2" presStyleCnt="3">
        <dgm:presLayoutVars>
          <dgm:bulletEnabled val="1"/>
        </dgm:presLayoutVars>
      </dgm:prSet>
      <dgm:spPr/>
    </dgm:pt>
  </dgm:ptLst>
  <dgm:cxnLst>
    <dgm:cxn modelId="{86B10316-F0D1-4832-963F-EE4900BB8F9E}" type="presOf" srcId="{393AA0EF-6872-4081-8277-DC451FADD6D1}" destId="{51F3E955-8317-42B7-81E9-92246147F3E3}" srcOrd="0" destOrd="0" presId="urn:microsoft.com/office/officeart/2005/8/layout/hierarchy5"/>
    <dgm:cxn modelId="{884EA919-17F6-4DC4-AC05-F0231BC1377B}" srcId="{C1119D39-AFBD-4AAB-AC57-E3D3AF5C7105}" destId="{5484194F-2606-4271-AC0A-9BD5BEBCAB6D}" srcOrd="1" destOrd="0" parTransId="{4FE77399-51FE-42F0-AC91-31BB22053EE5}" sibTransId="{571F5834-E038-4D69-BA9E-8F51AC18E7C6}"/>
    <dgm:cxn modelId="{E377CF19-85B8-4C6C-BEE9-C2E629F2A03A}" type="presOf" srcId="{07E5C420-A9DF-4577-A92E-19EC46776509}" destId="{27E8FDF9-2D6D-4651-96B6-6A32D17F7645}" srcOrd="0" destOrd="0" presId="urn:microsoft.com/office/officeart/2005/8/layout/hierarchy5"/>
    <dgm:cxn modelId="{B6B5511A-12B0-49A6-80D0-1F4CDA970A34}" srcId="{16FBF741-C452-485C-8165-F1F959C14CB6}" destId="{28B6DDC8-84A8-4ED7-9EF6-77338867859F}" srcOrd="1" destOrd="0" parTransId="{3A8B2DB5-205C-4198-B0FD-5017A8A6DD6B}" sibTransId="{00B311EA-C72E-4D68-9FD1-06BD99C82177}"/>
    <dgm:cxn modelId="{F188A71C-A488-426D-8EBB-6CA6109803C3}" srcId="{C1119D39-AFBD-4AAB-AC57-E3D3AF5C7105}" destId="{D423F327-2F86-42AE-A261-2DFB3808B83A}" srcOrd="0" destOrd="0" parTransId="{81345383-A3AE-4B01-AD24-18D4E9BDDFDF}" sibTransId="{78161F0C-F4FA-470E-8ADB-9DC462D47A04}"/>
    <dgm:cxn modelId="{27DE401E-9625-4947-B472-08CE10459493}" type="presOf" srcId="{3A8B2DB5-205C-4198-B0FD-5017A8A6DD6B}" destId="{C9128EE0-6A83-41A6-91F3-B96C36E9AC76}" srcOrd="1" destOrd="0" presId="urn:microsoft.com/office/officeart/2005/8/layout/hierarchy5"/>
    <dgm:cxn modelId="{28DBE21E-5BE8-40E9-8345-CE8850280874}" type="presOf" srcId="{3A8B2DB5-205C-4198-B0FD-5017A8A6DD6B}" destId="{585EBF05-6C79-4922-A641-FC17D9F465E2}" srcOrd="0" destOrd="0" presId="urn:microsoft.com/office/officeart/2005/8/layout/hierarchy5"/>
    <dgm:cxn modelId="{E0B3B823-8D61-4F7F-9969-E102B6D66372}" type="presOf" srcId="{E0075534-6CE5-4500-8887-2CE93DDADCF2}" destId="{2215C9C8-2A26-49F0-837E-A6871A61A7D2}" srcOrd="0" destOrd="0" presId="urn:microsoft.com/office/officeart/2005/8/layout/hierarchy5"/>
    <dgm:cxn modelId="{A9013C28-7E9A-4AA6-825F-3E6668214F67}" type="presOf" srcId="{35F3C1D3-257D-4DE4-B5C9-97B4C6DB799F}" destId="{AFD237F6-FEF0-4C22-871E-DE35EA8789B3}" srcOrd="0" destOrd="0" presId="urn:microsoft.com/office/officeart/2005/8/layout/hierarchy5"/>
    <dgm:cxn modelId="{F975D128-2A8F-4DAC-9348-D3B9A645D641}" type="presOf" srcId="{574355A8-4EDA-40C7-ABA3-A78573ED1F88}" destId="{5BF15C40-4145-4C34-8D2A-6BDFDC6F89D3}" srcOrd="1" destOrd="0" presId="urn:microsoft.com/office/officeart/2005/8/layout/hierarchy5"/>
    <dgm:cxn modelId="{ED109060-BF43-4625-B0BF-23E3B33469A5}" srcId="{E8E62D3A-1514-4BAA-ABF4-DC026CDA0C4A}" destId="{96EC9278-BD2C-4895-ABD2-430662EAAE90}" srcOrd="0" destOrd="0" parTransId="{35F3C1D3-257D-4DE4-B5C9-97B4C6DB799F}" sibTransId="{98DE4D16-C2FA-4E4D-A9F1-8372E7F9A9EE}"/>
    <dgm:cxn modelId="{799E9E65-65F6-4EE2-82F1-B3DB30122EB7}" type="presOf" srcId="{8BBE8C73-1D64-471C-BEA9-30F0CC4BE503}" destId="{97E54E4E-7172-4042-AC2C-B0948DE9C844}" srcOrd="1" destOrd="0" presId="urn:microsoft.com/office/officeart/2005/8/layout/hierarchy5"/>
    <dgm:cxn modelId="{1A725266-84AD-4E90-A262-DBBE56B4575C}" srcId="{E8E62D3A-1514-4BAA-ABF4-DC026CDA0C4A}" destId="{8D7503CC-38B1-4081-A621-981316D8B435}" srcOrd="1" destOrd="0" parTransId="{B34148DE-3075-446D-A88D-2CF90481ACED}" sibTransId="{2BEB62BC-9F1A-4860-9322-E66E226AAFC0}"/>
    <dgm:cxn modelId="{972A2E6A-F0C4-4640-9B48-9CEBE1B0AE41}" type="presOf" srcId="{B34148DE-3075-446D-A88D-2CF90481ACED}" destId="{30684B58-3F6F-486C-B292-B3D685A28B7B}" srcOrd="1" destOrd="0" presId="urn:microsoft.com/office/officeart/2005/8/layout/hierarchy5"/>
    <dgm:cxn modelId="{51FE544A-C9D5-48E6-8B13-4771C047CA6A}" type="presOf" srcId="{35F3C1D3-257D-4DE4-B5C9-97B4C6DB799F}" destId="{AFCE388C-6F69-4F78-BE30-20500AA94CA6}" srcOrd="1" destOrd="0" presId="urn:microsoft.com/office/officeart/2005/8/layout/hierarchy5"/>
    <dgm:cxn modelId="{0E6FCE50-6F40-468C-B7F1-F9E273B53FAF}" type="presOf" srcId="{8D7503CC-38B1-4081-A621-981316D8B435}" destId="{82DA6B7A-7B21-4861-9EE8-FA5E130BF647}" srcOrd="0" destOrd="0" presId="urn:microsoft.com/office/officeart/2005/8/layout/hierarchy5"/>
    <dgm:cxn modelId="{292FAF58-2A65-44C7-9637-1EDC226E0355}" srcId="{C1119D39-AFBD-4AAB-AC57-E3D3AF5C7105}" destId="{8BBE8C73-1D64-471C-BEA9-30F0CC4BE503}" srcOrd="3" destOrd="0" parTransId="{913082C0-F710-4FDE-ADA2-B20BAAF27D41}" sibTransId="{385B2209-4C4A-47B4-A53E-7426EBA36EA6}"/>
    <dgm:cxn modelId="{CB8A897F-3E44-4444-8FBD-A545421F79FD}" type="presOf" srcId="{B90B7771-E674-4FF1-ACC2-7AC486995953}" destId="{69AACC13-0631-46D8-8E95-AB678360EA62}" srcOrd="1" destOrd="0" presId="urn:microsoft.com/office/officeart/2005/8/layout/hierarchy5"/>
    <dgm:cxn modelId="{CC942289-3A0B-4379-98A1-6A39717EDF37}" type="presOf" srcId="{28B6DDC8-84A8-4ED7-9EF6-77338867859F}" destId="{EB918E44-FBCC-4E18-8348-4BE174C67993}" srcOrd="0" destOrd="0" presId="urn:microsoft.com/office/officeart/2005/8/layout/hierarchy5"/>
    <dgm:cxn modelId="{C765398F-4497-4839-AD11-E3441DC29E9D}" srcId="{D423F327-2F86-42AE-A261-2DFB3808B83A}" destId="{E8E62D3A-1514-4BAA-ABF4-DC026CDA0C4A}" srcOrd="0" destOrd="0" parTransId="{574355A8-4EDA-40C7-ABA3-A78573ED1F88}" sibTransId="{57CB39F9-8D6E-4C5E-AFEB-5264912BAC4D}"/>
    <dgm:cxn modelId="{F1B5F099-7376-45D9-B9D8-3087EE0F6EA7}" type="presOf" srcId="{16FBF741-C452-485C-8165-F1F959C14CB6}" destId="{AFAE77D1-0FFF-4096-9A67-C2602E1F0542}" srcOrd="0" destOrd="0" presId="urn:microsoft.com/office/officeart/2005/8/layout/hierarchy5"/>
    <dgm:cxn modelId="{9D8DD29F-6638-4786-83E3-869E4D790A33}" type="presOf" srcId="{C1119D39-AFBD-4AAB-AC57-E3D3AF5C7105}" destId="{30C575D3-614A-4479-978C-30BDAB5EA7D2}" srcOrd="0" destOrd="0" presId="urn:microsoft.com/office/officeart/2005/8/layout/hierarchy5"/>
    <dgm:cxn modelId="{A2C841A2-421E-472E-AD17-AD2D930D1BC1}" type="presOf" srcId="{B5AE262C-5B33-43AB-9DB0-55C231FD151C}" destId="{86FBA1D5-B9F6-49E1-BF59-C71803DA49D0}" srcOrd="0" destOrd="0" presId="urn:microsoft.com/office/officeart/2005/8/layout/hierarchy5"/>
    <dgm:cxn modelId="{22D135A4-4C24-4EB0-9213-2DD5729EB3EA}" type="presOf" srcId="{E8E62D3A-1514-4BAA-ABF4-DC026CDA0C4A}" destId="{5187BB7B-B832-4053-A8D1-A53D2A43D734}" srcOrd="0" destOrd="0" presId="urn:microsoft.com/office/officeart/2005/8/layout/hierarchy5"/>
    <dgm:cxn modelId="{FC9C26A6-9735-4281-8598-FA6309F8AC1F}" srcId="{D423F327-2F86-42AE-A261-2DFB3808B83A}" destId="{E0075534-6CE5-4500-8887-2CE93DDADCF2}" srcOrd="2" destOrd="0" parTransId="{74A1A10E-B3E7-46F4-A2D8-E4A3C8750A32}" sibTransId="{7BFAF07F-F2D2-4A08-B72B-2DDA6E5BCD3E}"/>
    <dgm:cxn modelId="{DE3D84A8-DEAC-47C0-B025-30DE6539DD1A}" srcId="{C1119D39-AFBD-4AAB-AC57-E3D3AF5C7105}" destId="{B5AE262C-5B33-43AB-9DB0-55C231FD151C}" srcOrd="2" destOrd="0" parTransId="{75643FC0-04C4-4E5F-86E6-0D40A21E45A3}" sibTransId="{1F908E00-20FD-419B-923F-D709CB3F343E}"/>
    <dgm:cxn modelId="{955467AA-0542-48A7-AFA1-366C349C90D0}" type="presOf" srcId="{393AA0EF-6872-4081-8277-DC451FADD6D1}" destId="{5229B065-162B-45C1-9A3D-23018BA820A6}" srcOrd="1" destOrd="0" presId="urn:microsoft.com/office/officeart/2005/8/layout/hierarchy5"/>
    <dgm:cxn modelId="{C27506BD-760B-456A-9A2D-37BE384D60C6}" type="presOf" srcId="{8BBE8C73-1D64-471C-BEA9-30F0CC4BE503}" destId="{A53B6D51-3FF4-4306-9BFA-754DC1AE4B2D}" srcOrd="0" destOrd="0" presId="urn:microsoft.com/office/officeart/2005/8/layout/hierarchy5"/>
    <dgm:cxn modelId="{5B0DECC1-F2BF-4E5A-8D15-6D54CDD13FE1}" type="presOf" srcId="{574355A8-4EDA-40C7-ABA3-A78573ED1F88}" destId="{96EF67EF-93C2-46C0-B5DD-6864B403C69E}" srcOrd="0" destOrd="0" presId="urn:microsoft.com/office/officeart/2005/8/layout/hierarchy5"/>
    <dgm:cxn modelId="{F1A6CBC3-5EFE-42A1-BCFA-0B8D87ADB516}" type="presOf" srcId="{B90B7771-E674-4FF1-ACC2-7AC486995953}" destId="{26E578D5-71DF-4255-9633-5E9812B51E8B}" srcOrd="0" destOrd="0" presId="urn:microsoft.com/office/officeart/2005/8/layout/hierarchy5"/>
    <dgm:cxn modelId="{2CCEF6D2-706F-40F8-8190-FA36CCBDC7DC}" type="presOf" srcId="{96EC9278-BD2C-4895-ABD2-430662EAAE90}" destId="{FCC1229C-807F-4E93-9731-97B8AEF2B823}" srcOrd="0" destOrd="0" presId="urn:microsoft.com/office/officeart/2005/8/layout/hierarchy5"/>
    <dgm:cxn modelId="{2A7917E6-D5B6-4C78-8FA1-05AB18EC04CA}" type="presOf" srcId="{D423F327-2F86-42AE-A261-2DFB3808B83A}" destId="{66F8D35F-5BD1-41D9-A461-AD3EBC1C8782}" srcOrd="0" destOrd="0" presId="urn:microsoft.com/office/officeart/2005/8/layout/hierarchy5"/>
    <dgm:cxn modelId="{A01F84E9-1FCD-4F1D-9B5D-8EC636495F24}" type="presOf" srcId="{5484194F-2606-4271-AC0A-9BD5BEBCAB6D}" destId="{FBA3EE23-7AC6-4D6D-8D06-9143E3678555}" srcOrd="1" destOrd="0" presId="urn:microsoft.com/office/officeart/2005/8/layout/hierarchy5"/>
    <dgm:cxn modelId="{0A362EEF-E6F6-4A93-9435-26E22CACAFC2}" type="presOf" srcId="{5484194F-2606-4271-AC0A-9BD5BEBCAB6D}" destId="{C031FF60-3806-4E83-9DF6-E9FA1CB68F65}" srcOrd="0" destOrd="0" presId="urn:microsoft.com/office/officeart/2005/8/layout/hierarchy5"/>
    <dgm:cxn modelId="{B2673CEF-59F7-4BDD-BDCB-C78F59592624}" type="presOf" srcId="{74A1A10E-B3E7-46F4-A2D8-E4A3C8750A32}" destId="{E46134C4-C1A6-453A-90F4-3861DE2E0852}" srcOrd="1" destOrd="0" presId="urn:microsoft.com/office/officeart/2005/8/layout/hierarchy5"/>
    <dgm:cxn modelId="{2BE751EF-739E-40A0-ABC3-E507ED778C1E}" srcId="{D423F327-2F86-42AE-A261-2DFB3808B83A}" destId="{16FBF741-C452-485C-8165-F1F959C14CB6}" srcOrd="1" destOrd="0" parTransId="{B90B7771-E674-4FF1-ACC2-7AC486995953}" sibTransId="{EB242E05-C2AB-4A04-B4AB-CEDC15D6207B}"/>
    <dgm:cxn modelId="{CC37C4EF-711D-4513-8BD4-FFD356658F67}" type="presOf" srcId="{B5AE262C-5B33-43AB-9DB0-55C231FD151C}" destId="{D4FAEAA6-0096-4E60-BCA5-95A6676162CA}" srcOrd="1" destOrd="0" presId="urn:microsoft.com/office/officeart/2005/8/layout/hierarchy5"/>
    <dgm:cxn modelId="{CADD83F9-67FE-4E81-891B-5A8B34E15EE0}" type="presOf" srcId="{74A1A10E-B3E7-46F4-A2D8-E4A3C8750A32}" destId="{AA51B711-6D7A-4133-9689-C5F353CFB0C4}" srcOrd="0" destOrd="0" presId="urn:microsoft.com/office/officeart/2005/8/layout/hierarchy5"/>
    <dgm:cxn modelId="{0162D7F9-9139-4A0E-8B7A-B840734042AA}" type="presOf" srcId="{B34148DE-3075-446D-A88D-2CF90481ACED}" destId="{952E6743-096B-4338-8F3B-6AC722F322CB}" srcOrd="0" destOrd="0" presId="urn:microsoft.com/office/officeart/2005/8/layout/hierarchy5"/>
    <dgm:cxn modelId="{54B549FD-0A0F-4DD1-BB38-64944AB18674}" srcId="{16FBF741-C452-485C-8165-F1F959C14CB6}" destId="{07E5C420-A9DF-4577-A92E-19EC46776509}" srcOrd="0" destOrd="0" parTransId="{393AA0EF-6872-4081-8277-DC451FADD6D1}" sibTransId="{08CA0C01-B096-48AE-8F06-75EB85B7A274}"/>
    <dgm:cxn modelId="{D762A722-D680-4A3C-AF57-B2555185E6F9}" type="presParOf" srcId="{30C575D3-614A-4479-978C-30BDAB5EA7D2}" destId="{B6E1B435-5E98-4DAA-BAB2-99E6EBFF3F1B}" srcOrd="0" destOrd="0" presId="urn:microsoft.com/office/officeart/2005/8/layout/hierarchy5"/>
    <dgm:cxn modelId="{1CA4247C-F733-4AE3-8BA8-BB6E4B891F28}" type="presParOf" srcId="{B6E1B435-5E98-4DAA-BAB2-99E6EBFF3F1B}" destId="{0F20ECFA-2F84-4A1F-9D5E-48FB8AA4EFE2}" srcOrd="0" destOrd="0" presId="urn:microsoft.com/office/officeart/2005/8/layout/hierarchy5"/>
    <dgm:cxn modelId="{80BF7C26-14E3-4893-8E10-1EAE4DBE4880}" type="presParOf" srcId="{B6E1B435-5E98-4DAA-BAB2-99E6EBFF3F1B}" destId="{5612D34D-2E89-417B-A2A5-22C80EDFDC41}" srcOrd="1" destOrd="0" presId="urn:microsoft.com/office/officeart/2005/8/layout/hierarchy5"/>
    <dgm:cxn modelId="{C7157C6C-D72C-428F-8CD9-3AC23158C7C1}" type="presParOf" srcId="{5612D34D-2E89-417B-A2A5-22C80EDFDC41}" destId="{C90CEC3E-D78A-411E-9165-6DBF398613B4}" srcOrd="0" destOrd="0" presId="urn:microsoft.com/office/officeart/2005/8/layout/hierarchy5"/>
    <dgm:cxn modelId="{78AB959F-960E-4465-9DEC-28E18B5E7670}" type="presParOf" srcId="{C90CEC3E-D78A-411E-9165-6DBF398613B4}" destId="{66F8D35F-5BD1-41D9-A461-AD3EBC1C8782}" srcOrd="0" destOrd="0" presId="urn:microsoft.com/office/officeart/2005/8/layout/hierarchy5"/>
    <dgm:cxn modelId="{7D061B82-3F1C-450C-9852-7D91D73F133D}" type="presParOf" srcId="{C90CEC3E-D78A-411E-9165-6DBF398613B4}" destId="{BDE150CA-CB50-409A-9E74-74757BAA1C2F}" srcOrd="1" destOrd="0" presId="urn:microsoft.com/office/officeart/2005/8/layout/hierarchy5"/>
    <dgm:cxn modelId="{A7EF9092-9B48-4E72-9C1D-26A88E7295A3}" type="presParOf" srcId="{BDE150CA-CB50-409A-9E74-74757BAA1C2F}" destId="{96EF67EF-93C2-46C0-B5DD-6864B403C69E}" srcOrd="0" destOrd="0" presId="urn:microsoft.com/office/officeart/2005/8/layout/hierarchy5"/>
    <dgm:cxn modelId="{2B0EBEF0-922C-4CC2-8FFD-558417ECF256}" type="presParOf" srcId="{96EF67EF-93C2-46C0-B5DD-6864B403C69E}" destId="{5BF15C40-4145-4C34-8D2A-6BDFDC6F89D3}" srcOrd="0" destOrd="0" presId="urn:microsoft.com/office/officeart/2005/8/layout/hierarchy5"/>
    <dgm:cxn modelId="{858A10BE-EFC1-47B8-ACB6-55ED25F12B9B}" type="presParOf" srcId="{BDE150CA-CB50-409A-9E74-74757BAA1C2F}" destId="{3F8D413F-C1F3-4F50-9BD3-704D4D2F98E9}" srcOrd="1" destOrd="0" presId="urn:microsoft.com/office/officeart/2005/8/layout/hierarchy5"/>
    <dgm:cxn modelId="{A8D4BD0E-3587-4AF9-922A-668873923361}" type="presParOf" srcId="{3F8D413F-C1F3-4F50-9BD3-704D4D2F98E9}" destId="{5187BB7B-B832-4053-A8D1-A53D2A43D734}" srcOrd="0" destOrd="0" presId="urn:microsoft.com/office/officeart/2005/8/layout/hierarchy5"/>
    <dgm:cxn modelId="{A14E3E73-4609-46B6-B80E-746350CEA7F2}" type="presParOf" srcId="{3F8D413F-C1F3-4F50-9BD3-704D4D2F98E9}" destId="{081286DF-136E-4B4A-8529-C87C57B6C2A7}" srcOrd="1" destOrd="0" presId="urn:microsoft.com/office/officeart/2005/8/layout/hierarchy5"/>
    <dgm:cxn modelId="{D6DFDA43-926B-444B-AD76-513178740E8C}" type="presParOf" srcId="{081286DF-136E-4B4A-8529-C87C57B6C2A7}" destId="{AFD237F6-FEF0-4C22-871E-DE35EA8789B3}" srcOrd="0" destOrd="0" presId="urn:microsoft.com/office/officeart/2005/8/layout/hierarchy5"/>
    <dgm:cxn modelId="{7E9E51E0-0277-4C37-B16C-E6EC00E8960D}" type="presParOf" srcId="{AFD237F6-FEF0-4C22-871E-DE35EA8789B3}" destId="{AFCE388C-6F69-4F78-BE30-20500AA94CA6}" srcOrd="0" destOrd="0" presId="urn:microsoft.com/office/officeart/2005/8/layout/hierarchy5"/>
    <dgm:cxn modelId="{0F441750-3B47-4805-BACD-90B941761C4B}" type="presParOf" srcId="{081286DF-136E-4B4A-8529-C87C57B6C2A7}" destId="{B1C9347B-1FF1-4182-89D4-0690F9AAFEC4}" srcOrd="1" destOrd="0" presId="urn:microsoft.com/office/officeart/2005/8/layout/hierarchy5"/>
    <dgm:cxn modelId="{0E225216-56D3-4652-A206-111B1F767D1B}" type="presParOf" srcId="{B1C9347B-1FF1-4182-89D4-0690F9AAFEC4}" destId="{FCC1229C-807F-4E93-9731-97B8AEF2B823}" srcOrd="0" destOrd="0" presId="urn:microsoft.com/office/officeart/2005/8/layout/hierarchy5"/>
    <dgm:cxn modelId="{69D6DE4E-A064-44C5-8541-ACBA2BA5B997}" type="presParOf" srcId="{B1C9347B-1FF1-4182-89D4-0690F9AAFEC4}" destId="{AF0F37F1-8535-412C-B58F-BEA0C4E97F78}" srcOrd="1" destOrd="0" presId="urn:microsoft.com/office/officeart/2005/8/layout/hierarchy5"/>
    <dgm:cxn modelId="{43498703-8732-435E-BC79-02EAA34AF37F}" type="presParOf" srcId="{081286DF-136E-4B4A-8529-C87C57B6C2A7}" destId="{952E6743-096B-4338-8F3B-6AC722F322CB}" srcOrd="2" destOrd="0" presId="urn:microsoft.com/office/officeart/2005/8/layout/hierarchy5"/>
    <dgm:cxn modelId="{6DC0F5DD-48C6-4A46-A731-5DFC2D7FC6A6}" type="presParOf" srcId="{952E6743-096B-4338-8F3B-6AC722F322CB}" destId="{30684B58-3F6F-486C-B292-B3D685A28B7B}" srcOrd="0" destOrd="0" presId="urn:microsoft.com/office/officeart/2005/8/layout/hierarchy5"/>
    <dgm:cxn modelId="{72AFEE7E-0684-4EED-AA3B-1553B3ED6CD5}" type="presParOf" srcId="{081286DF-136E-4B4A-8529-C87C57B6C2A7}" destId="{9EC7A49C-DEE5-431A-99F1-D2F7F550AFA0}" srcOrd="3" destOrd="0" presId="urn:microsoft.com/office/officeart/2005/8/layout/hierarchy5"/>
    <dgm:cxn modelId="{E5ED133C-874D-4072-803F-5268FD76538A}" type="presParOf" srcId="{9EC7A49C-DEE5-431A-99F1-D2F7F550AFA0}" destId="{82DA6B7A-7B21-4861-9EE8-FA5E130BF647}" srcOrd="0" destOrd="0" presId="urn:microsoft.com/office/officeart/2005/8/layout/hierarchy5"/>
    <dgm:cxn modelId="{E0B78D22-9DB6-47D9-AD1D-C95580B69F8F}" type="presParOf" srcId="{9EC7A49C-DEE5-431A-99F1-D2F7F550AFA0}" destId="{95050C0C-79CB-4DDB-9BCF-BEFEC703830F}" srcOrd="1" destOrd="0" presId="urn:microsoft.com/office/officeart/2005/8/layout/hierarchy5"/>
    <dgm:cxn modelId="{14B4B392-305F-4B9F-8475-CB795DBA6525}" type="presParOf" srcId="{BDE150CA-CB50-409A-9E74-74757BAA1C2F}" destId="{26E578D5-71DF-4255-9633-5E9812B51E8B}" srcOrd="2" destOrd="0" presId="urn:microsoft.com/office/officeart/2005/8/layout/hierarchy5"/>
    <dgm:cxn modelId="{B717A05B-CCEA-4AC8-A78C-21724B96D3AF}" type="presParOf" srcId="{26E578D5-71DF-4255-9633-5E9812B51E8B}" destId="{69AACC13-0631-46D8-8E95-AB678360EA62}" srcOrd="0" destOrd="0" presId="urn:microsoft.com/office/officeart/2005/8/layout/hierarchy5"/>
    <dgm:cxn modelId="{E0B98506-4149-4882-9054-D1EB49E717F1}" type="presParOf" srcId="{BDE150CA-CB50-409A-9E74-74757BAA1C2F}" destId="{07100719-4C31-4093-90AF-8125D43D900E}" srcOrd="3" destOrd="0" presId="urn:microsoft.com/office/officeart/2005/8/layout/hierarchy5"/>
    <dgm:cxn modelId="{1B419D31-A556-4487-8282-BE87F478CECF}" type="presParOf" srcId="{07100719-4C31-4093-90AF-8125D43D900E}" destId="{AFAE77D1-0FFF-4096-9A67-C2602E1F0542}" srcOrd="0" destOrd="0" presId="urn:microsoft.com/office/officeart/2005/8/layout/hierarchy5"/>
    <dgm:cxn modelId="{C42B85BB-BF7F-4AF7-B4E7-5111577828AC}" type="presParOf" srcId="{07100719-4C31-4093-90AF-8125D43D900E}" destId="{7EF60306-5127-4624-B618-2438CDA34753}" srcOrd="1" destOrd="0" presId="urn:microsoft.com/office/officeart/2005/8/layout/hierarchy5"/>
    <dgm:cxn modelId="{51AE37A7-55DA-4FFA-9803-B4DEE06837AF}" type="presParOf" srcId="{7EF60306-5127-4624-B618-2438CDA34753}" destId="{51F3E955-8317-42B7-81E9-92246147F3E3}" srcOrd="0" destOrd="0" presId="urn:microsoft.com/office/officeart/2005/8/layout/hierarchy5"/>
    <dgm:cxn modelId="{88E7C43F-01E4-4AD2-B6FE-0EE3A55F1DA4}" type="presParOf" srcId="{51F3E955-8317-42B7-81E9-92246147F3E3}" destId="{5229B065-162B-45C1-9A3D-23018BA820A6}" srcOrd="0" destOrd="0" presId="urn:microsoft.com/office/officeart/2005/8/layout/hierarchy5"/>
    <dgm:cxn modelId="{1BB71B58-5C21-4DD4-B79D-43B86C372F6C}" type="presParOf" srcId="{7EF60306-5127-4624-B618-2438CDA34753}" destId="{B1074C57-4978-42CA-AE00-9A0D90C7F52E}" srcOrd="1" destOrd="0" presId="urn:microsoft.com/office/officeart/2005/8/layout/hierarchy5"/>
    <dgm:cxn modelId="{C748E26E-DF31-4054-9367-DC213723C191}" type="presParOf" srcId="{B1074C57-4978-42CA-AE00-9A0D90C7F52E}" destId="{27E8FDF9-2D6D-4651-96B6-6A32D17F7645}" srcOrd="0" destOrd="0" presId="urn:microsoft.com/office/officeart/2005/8/layout/hierarchy5"/>
    <dgm:cxn modelId="{8463CCEC-7770-4696-BCF5-9911A100ADE6}" type="presParOf" srcId="{B1074C57-4978-42CA-AE00-9A0D90C7F52E}" destId="{EA7EEA25-350C-4BA2-AD7A-7DA265CEA704}" srcOrd="1" destOrd="0" presId="urn:microsoft.com/office/officeart/2005/8/layout/hierarchy5"/>
    <dgm:cxn modelId="{17972F81-021B-4384-94B1-0D2C5D9274EA}" type="presParOf" srcId="{7EF60306-5127-4624-B618-2438CDA34753}" destId="{585EBF05-6C79-4922-A641-FC17D9F465E2}" srcOrd="2" destOrd="0" presId="urn:microsoft.com/office/officeart/2005/8/layout/hierarchy5"/>
    <dgm:cxn modelId="{B71069D3-A275-461E-903A-2A8DCB079F55}" type="presParOf" srcId="{585EBF05-6C79-4922-A641-FC17D9F465E2}" destId="{C9128EE0-6A83-41A6-91F3-B96C36E9AC76}" srcOrd="0" destOrd="0" presId="urn:microsoft.com/office/officeart/2005/8/layout/hierarchy5"/>
    <dgm:cxn modelId="{3CD53246-BB56-4591-81C2-32CC427DA958}" type="presParOf" srcId="{7EF60306-5127-4624-B618-2438CDA34753}" destId="{824A6CB3-51B2-4089-9D07-BCD68E6F60FC}" srcOrd="3" destOrd="0" presId="urn:microsoft.com/office/officeart/2005/8/layout/hierarchy5"/>
    <dgm:cxn modelId="{174B1D6B-1537-4EC6-8EF3-20494140238B}" type="presParOf" srcId="{824A6CB3-51B2-4089-9D07-BCD68E6F60FC}" destId="{EB918E44-FBCC-4E18-8348-4BE174C67993}" srcOrd="0" destOrd="0" presId="urn:microsoft.com/office/officeart/2005/8/layout/hierarchy5"/>
    <dgm:cxn modelId="{6628289D-43E0-467F-9F98-583910DA2252}" type="presParOf" srcId="{824A6CB3-51B2-4089-9D07-BCD68E6F60FC}" destId="{3734B66A-4728-41B9-9098-EE80D753485C}" srcOrd="1" destOrd="0" presId="urn:microsoft.com/office/officeart/2005/8/layout/hierarchy5"/>
    <dgm:cxn modelId="{1803365E-7866-45A8-9B98-F274AECF6DE1}" type="presParOf" srcId="{BDE150CA-CB50-409A-9E74-74757BAA1C2F}" destId="{AA51B711-6D7A-4133-9689-C5F353CFB0C4}" srcOrd="4" destOrd="0" presId="urn:microsoft.com/office/officeart/2005/8/layout/hierarchy5"/>
    <dgm:cxn modelId="{94E1956A-A5B3-4BAD-BF45-1B6DEC3C9BA3}" type="presParOf" srcId="{AA51B711-6D7A-4133-9689-C5F353CFB0C4}" destId="{E46134C4-C1A6-453A-90F4-3861DE2E0852}" srcOrd="0" destOrd="0" presId="urn:microsoft.com/office/officeart/2005/8/layout/hierarchy5"/>
    <dgm:cxn modelId="{4CC0B9FC-2571-42F8-A7A1-FAF0E5F6BAE6}" type="presParOf" srcId="{BDE150CA-CB50-409A-9E74-74757BAA1C2F}" destId="{377B8683-EA6C-4DDC-AC46-FA8C672B01D0}" srcOrd="5" destOrd="0" presId="urn:microsoft.com/office/officeart/2005/8/layout/hierarchy5"/>
    <dgm:cxn modelId="{2CDDB2EA-B855-43A8-BF02-1DFAECA9C423}" type="presParOf" srcId="{377B8683-EA6C-4DDC-AC46-FA8C672B01D0}" destId="{2215C9C8-2A26-49F0-837E-A6871A61A7D2}" srcOrd="0" destOrd="0" presId="urn:microsoft.com/office/officeart/2005/8/layout/hierarchy5"/>
    <dgm:cxn modelId="{DA7C40A7-698A-446C-BA26-DE5B27A222FD}" type="presParOf" srcId="{377B8683-EA6C-4DDC-AC46-FA8C672B01D0}" destId="{605F104B-1F6A-40EA-A6CA-495579920042}" srcOrd="1" destOrd="0" presId="urn:microsoft.com/office/officeart/2005/8/layout/hierarchy5"/>
    <dgm:cxn modelId="{BB2E05F9-4E1B-40CA-B5CD-2BB427F77332}" type="presParOf" srcId="{30C575D3-614A-4479-978C-30BDAB5EA7D2}" destId="{6B14A542-C109-4B0A-A01A-8307227BA8E6}" srcOrd="1" destOrd="0" presId="urn:microsoft.com/office/officeart/2005/8/layout/hierarchy5"/>
    <dgm:cxn modelId="{6B61964F-1D0B-44E1-B59D-933A4472003F}" type="presParOf" srcId="{6B14A542-C109-4B0A-A01A-8307227BA8E6}" destId="{44E167F6-4D42-49C4-B93A-E1C8DF77846B}" srcOrd="0" destOrd="0" presId="urn:microsoft.com/office/officeart/2005/8/layout/hierarchy5"/>
    <dgm:cxn modelId="{2AC26781-8E4D-4CDA-96E7-16205028D527}" type="presParOf" srcId="{44E167F6-4D42-49C4-B93A-E1C8DF77846B}" destId="{C031FF60-3806-4E83-9DF6-E9FA1CB68F65}" srcOrd="0" destOrd="0" presId="urn:microsoft.com/office/officeart/2005/8/layout/hierarchy5"/>
    <dgm:cxn modelId="{641D395F-8CD4-45E5-80B2-7C80FB6D56AA}" type="presParOf" srcId="{44E167F6-4D42-49C4-B93A-E1C8DF77846B}" destId="{FBA3EE23-7AC6-4D6D-8D06-9143E3678555}" srcOrd="1" destOrd="0" presId="urn:microsoft.com/office/officeart/2005/8/layout/hierarchy5"/>
    <dgm:cxn modelId="{9FDE98BF-B557-4214-925A-F4D59516CBAC}" type="presParOf" srcId="{6B14A542-C109-4B0A-A01A-8307227BA8E6}" destId="{276054E6-10BF-4486-AA77-68ADCA0EE35A}" srcOrd="1" destOrd="0" presId="urn:microsoft.com/office/officeart/2005/8/layout/hierarchy5"/>
    <dgm:cxn modelId="{92CFFD43-384A-444C-9556-F28F2DB6E721}" type="presParOf" srcId="{276054E6-10BF-4486-AA77-68ADCA0EE35A}" destId="{B64AB913-2990-4DF9-87CD-990C5E32B675}" srcOrd="0" destOrd="0" presId="urn:microsoft.com/office/officeart/2005/8/layout/hierarchy5"/>
    <dgm:cxn modelId="{2F24DB08-0E86-4D27-9CA2-C767432C5773}" type="presParOf" srcId="{6B14A542-C109-4B0A-A01A-8307227BA8E6}" destId="{FBB5E106-D7EB-47CB-B28A-956970CA7292}" srcOrd="2" destOrd="0" presId="urn:microsoft.com/office/officeart/2005/8/layout/hierarchy5"/>
    <dgm:cxn modelId="{434DAA8C-E820-4847-B298-795A86A7960A}" type="presParOf" srcId="{FBB5E106-D7EB-47CB-B28A-956970CA7292}" destId="{86FBA1D5-B9F6-49E1-BF59-C71803DA49D0}" srcOrd="0" destOrd="0" presId="urn:microsoft.com/office/officeart/2005/8/layout/hierarchy5"/>
    <dgm:cxn modelId="{0240E4EA-07D9-4A2C-9791-41663D2F5AAC}" type="presParOf" srcId="{FBB5E106-D7EB-47CB-B28A-956970CA7292}" destId="{D4FAEAA6-0096-4E60-BCA5-95A6676162CA}" srcOrd="1" destOrd="0" presId="urn:microsoft.com/office/officeart/2005/8/layout/hierarchy5"/>
    <dgm:cxn modelId="{D53E62EE-7F76-43BC-9D71-1187F0863ED1}" type="presParOf" srcId="{6B14A542-C109-4B0A-A01A-8307227BA8E6}" destId="{CB86E2C0-E412-4E56-A56E-F8721077EDCB}" srcOrd="3" destOrd="0" presId="urn:microsoft.com/office/officeart/2005/8/layout/hierarchy5"/>
    <dgm:cxn modelId="{F9A4D3B8-764B-4A58-B664-52837C84EAC4}" type="presParOf" srcId="{CB86E2C0-E412-4E56-A56E-F8721077EDCB}" destId="{F22CBFBB-5178-4B6C-BC42-96CF2AD8AC7C}" srcOrd="0" destOrd="0" presId="urn:microsoft.com/office/officeart/2005/8/layout/hierarchy5"/>
    <dgm:cxn modelId="{67AE0ABC-57EE-452D-97EC-B5E32DF52A0C}" type="presParOf" srcId="{6B14A542-C109-4B0A-A01A-8307227BA8E6}" destId="{63418925-BFDA-460A-A9D5-A7822545DB2D}" srcOrd="4" destOrd="0" presId="urn:microsoft.com/office/officeart/2005/8/layout/hierarchy5"/>
    <dgm:cxn modelId="{384A073C-AA62-4CB5-B179-EAC1ABB6DF94}" type="presParOf" srcId="{63418925-BFDA-460A-A9D5-A7822545DB2D}" destId="{A53B6D51-3FF4-4306-9BFA-754DC1AE4B2D}" srcOrd="0" destOrd="0" presId="urn:microsoft.com/office/officeart/2005/8/layout/hierarchy5"/>
    <dgm:cxn modelId="{EEB2C3F3-8E71-453C-987F-E2025C0583F1}" type="presParOf" srcId="{63418925-BFDA-460A-A9D5-A7822545DB2D}" destId="{97E54E4E-7172-4042-AC2C-B0948DE9C844}" srcOrd="1" destOrd="0" presId="urn:microsoft.com/office/officeart/2005/8/layout/hierarchy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A84583D-E11E-4BFB-8297-60C1AC1ABD3D}" type="doc">
      <dgm:prSet loTypeId="urn:microsoft.com/office/officeart/2005/8/layout/hierarchy3" loCatId="hierarchy" qsTypeId="urn:microsoft.com/office/officeart/2005/8/quickstyle/simple2" qsCatId="simple" csTypeId="urn:microsoft.com/office/officeart/2005/8/colors/colorful3" csCatId="colorful" phldr="1"/>
      <dgm:spPr/>
      <dgm:t>
        <a:bodyPr/>
        <a:lstStyle/>
        <a:p>
          <a:endParaRPr lang="fr-FR"/>
        </a:p>
      </dgm:t>
    </dgm:pt>
    <dgm:pt modelId="{26173A39-A1E9-4162-847D-68442D2F8D86}">
      <dgm:prSet phldrT="[Texte]" custT="1"/>
      <dgm:spPr/>
      <dgm:t>
        <a:bodyPr/>
        <a:lstStyle/>
        <a:p>
          <a:r>
            <a:rPr lang="fr-FR" sz="2400" dirty="0"/>
            <a:t>Analyse d’indicateurs à partir d’historiques</a:t>
          </a:r>
        </a:p>
      </dgm:t>
    </dgm:pt>
    <dgm:pt modelId="{B7A55C5B-58FE-40BE-94A2-E4A3837D5FB5}" type="parTrans" cxnId="{B6CB7969-08FB-4967-82FB-DDE825E43D9E}">
      <dgm:prSet/>
      <dgm:spPr/>
      <dgm:t>
        <a:bodyPr/>
        <a:lstStyle/>
        <a:p>
          <a:endParaRPr lang="fr-FR"/>
        </a:p>
      </dgm:t>
    </dgm:pt>
    <dgm:pt modelId="{4F00FB1E-9E8A-4009-86B3-798E2F15AAF2}" type="sibTrans" cxnId="{B6CB7969-08FB-4967-82FB-DDE825E43D9E}">
      <dgm:prSet/>
      <dgm:spPr/>
      <dgm:t>
        <a:bodyPr/>
        <a:lstStyle/>
        <a:p>
          <a:endParaRPr lang="fr-FR"/>
        </a:p>
      </dgm:t>
    </dgm:pt>
    <dgm:pt modelId="{FB0FB474-90DB-4443-A103-03F7FA560715}">
      <dgm:prSet phldrT="[Texte]" custT="1"/>
      <dgm:spPr/>
      <dgm:t>
        <a:bodyPr/>
        <a:lstStyle/>
        <a:p>
          <a:r>
            <a:rPr lang="fr-FR" sz="1600" dirty="0"/>
            <a:t>Analyse de défaillances (FMD)</a:t>
          </a:r>
        </a:p>
      </dgm:t>
    </dgm:pt>
    <dgm:pt modelId="{B507B7BC-DF81-450A-872F-A7BF9E890937}" type="parTrans" cxnId="{B13C6305-24D8-4510-8D97-D94B477B5D6D}">
      <dgm:prSet/>
      <dgm:spPr/>
      <dgm:t>
        <a:bodyPr/>
        <a:lstStyle/>
        <a:p>
          <a:endParaRPr lang="fr-FR"/>
        </a:p>
      </dgm:t>
    </dgm:pt>
    <dgm:pt modelId="{9BB1D874-784C-461E-B523-E074EAEB96D4}" type="sibTrans" cxnId="{B13C6305-24D8-4510-8D97-D94B477B5D6D}">
      <dgm:prSet/>
      <dgm:spPr/>
      <dgm:t>
        <a:bodyPr/>
        <a:lstStyle/>
        <a:p>
          <a:endParaRPr lang="fr-FR"/>
        </a:p>
      </dgm:t>
    </dgm:pt>
    <dgm:pt modelId="{CD0A0E93-B313-409B-B8FB-38DC84A2A4A9}">
      <dgm:prSet phldrT="[Texte]" custT="1"/>
      <dgm:spPr/>
      <dgm:t>
        <a:bodyPr/>
        <a:lstStyle/>
        <a:p>
          <a:r>
            <a:rPr lang="fr-FR" sz="1600" dirty="0"/>
            <a:t>Recherche d’éléments pénalisants en fonction d’un critère donné</a:t>
          </a:r>
        </a:p>
      </dgm:t>
    </dgm:pt>
    <dgm:pt modelId="{E89073A2-6A1A-435F-9D3E-097C909FC834}" type="parTrans" cxnId="{F9BD076E-90B2-4C05-8F1D-6191948744DD}">
      <dgm:prSet/>
      <dgm:spPr/>
      <dgm:t>
        <a:bodyPr/>
        <a:lstStyle/>
        <a:p>
          <a:endParaRPr lang="fr-FR"/>
        </a:p>
      </dgm:t>
    </dgm:pt>
    <dgm:pt modelId="{19BD7254-EC91-4241-BD65-03CEA14AC331}" type="sibTrans" cxnId="{F9BD076E-90B2-4C05-8F1D-6191948744DD}">
      <dgm:prSet/>
      <dgm:spPr/>
      <dgm:t>
        <a:bodyPr/>
        <a:lstStyle/>
        <a:p>
          <a:endParaRPr lang="fr-FR"/>
        </a:p>
      </dgm:t>
    </dgm:pt>
    <dgm:pt modelId="{45B3333A-B759-44AF-AF40-00296092358B}">
      <dgm:prSet phldrT="[Texte]" custT="1"/>
      <dgm:spPr/>
      <dgm:t>
        <a:bodyPr/>
        <a:lstStyle/>
        <a:p>
          <a:r>
            <a:rPr lang="fr-FR" sz="1400" dirty="0"/>
            <a:t>Analyse en N./T</a:t>
          </a:r>
        </a:p>
      </dgm:t>
    </dgm:pt>
    <dgm:pt modelId="{251F9658-D356-43F5-9D66-7EBB56EE3968}" type="parTrans" cxnId="{FBFC9E29-EF0C-4E2F-A2AC-0BBEA071BD1F}">
      <dgm:prSet/>
      <dgm:spPr/>
      <dgm:t>
        <a:bodyPr/>
        <a:lstStyle/>
        <a:p>
          <a:endParaRPr lang="fr-FR"/>
        </a:p>
      </dgm:t>
    </dgm:pt>
    <dgm:pt modelId="{E678E1BA-BA4F-4446-B47E-941B2529E9C6}" type="sibTrans" cxnId="{FBFC9E29-EF0C-4E2F-A2AC-0BBEA071BD1F}">
      <dgm:prSet/>
      <dgm:spPr/>
      <dgm:t>
        <a:bodyPr/>
        <a:lstStyle/>
        <a:p>
          <a:endParaRPr lang="fr-FR"/>
        </a:p>
      </dgm:t>
    </dgm:pt>
    <dgm:pt modelId="{CF85B657-98E1-4E72-825D-DE9BBE03AD30}">
      <dgm:prSet phldrT="[Texte]" custT="1"/>
      <dgm:spPr/>
      <dgm:t>
        <a:bodyPr/>
        <a:lstStyle/>
        <a:p>
          <a:r>
            <a:rPr lang="fr-FR" sz="1400" dirty="0"/>
            <a:t>Analyse par PARETO</a:t>
          </a:r>
        </a:p>
      </dgm:t>
    </dgm:pt>
    <dgm:pt modelId="{E7ADEEE2-0670-49A2-BAAA-EA47852B6994}" type="parTrans" cxnId="{1B997FD6-DA42-4039-A8A9-1DE9A5260F23}">
      <dgm:prSet/>
      <dgm:spPr/>
      <dgm:t>
        <a:bodyPr/>
        <a:lstStyle/>
        <a:p>
          <a:endParaRPr lang="fr-FR"/>
        </a:p>
      </dgm:t>
    </dgm:pt>
    <dgm:pt modelId="{62AB42CA-14F2-47FD-9576-6382D484A2C7}" type="sibTrans" cxnId="{1B997FD6-DA42-4039-A8A9-1DE9A5260F23}">
      <dgm:prSet/>
      <dgm:spPr/>
      <dgm:t>
        <a:bodyPr/>
        <a:lstStyle/>
        <a:p>
          <a:endParaRPr lang="fr-FR"/>
        </a:p>
      </dgm:t>
    </dgm:pt>
    <dgm:pt modelId="{1E663004-AD01-4254-B63B-3FDB22CD7188}">
      <dgm:prSet phldrT="[Texte]" custT="1"/>
      <dgm:spPr/>
      <dgm:t>
        <a:bodyPr/>
        <a:lstStyle/>
        <a:p>
          <a:r>
            <a:rPr lang="fr-FR" sz="1400" dirty="0"/>
            <a:t>Déterminer le paramètre d’étude</a:t>
          </a:r>
        </a:p>
      </dgm:t>
    </dgm:pt>
    <dgm:pt modelId="{698EFF4D-EEC3-48C8-AE78-9B0F4612E91B}" type="parTrans" cxnId="{3EAC4E64-7B6E-4EDC-9D7B-CA591D789093}">
      <dgm:prSet/>
      <dgm:spPr/>
      <dgm:t>
        <a:bodyPr/>
        <a:lstStyle/>
        <a:p>
          <a:endParaRPr lang="fr-FR"/>
        </a:p>
      </dgm:t>
    </dgm:pt>
    <dgm:pt modelId="{AD9492C6-CC67-46EA-8E81-7251C311C619}" type="sibTrans" cxnId="{3EAC4E64-7B6E-4EDC-9D7B-CA591D789093}">
      <dgm:prSet/>
      <dgm:spPr/>
      <dgm:t>
        <a:bodyPr/>
        <a:lstStyle/>
        <a:p>
          <a:endParaRPr lang="fr-FR"/>
        </a:p>
      </dgm:t>
    </dgm:pt>
    <dgm:pt modelId="{AE3B384D-B80D-44D9-A795-BBA5C97D248E}">
      <dgm:prSet phldrT="[Texte]" custT="1"/>
      <dgm:spPr/>
      <dgm:t>
        <a:bodyPr/>
        <a:lstStyle/>
        <a:p>
          <a:r>
            <a:rPr lang="fr-FR" sz="1400" dirty="0"/>
            <a:t>Déterminer le critère à analyser</a:t>
          </a:r>
        </a:p>
      </dgm:t>
    </dgm:pt>
    <dgm:pt modelId="{8A567A94-FB3D-410F-AD63-55877AD82D60}" type="parTrans" cxnId="{30519D1A-CD9D-4EDC-A2E1-08926416488B}">
      <dgm:prSet/>
      <dgm:spPr/>
      <dgm:t>
        <a:bodyPr/>
        <a:lstStyle/>
        <a:p>
          <a:endParaRPr lang="fr-FR"/>
        </a:p>
      </dgm:t>
    </dgm:pt>
    <dgm:pt modelId="{DEBB4251-3D8F-47D5-8FF9-9BCCEDEA59EC}" type="sibTrans" cxnId="{30519D1A-CD9D-4EDC-A2E1-08926416488B}">
      <dgm:prSet/>
      <dgm:spPr/>
      <dgm:t>
        <a:bodyPr/>
        <a:lstStyle/>
        <a:p>
          <a:endParaRPr lang="fr-FR"/>
        </a:p>
      </dgm:t>
    </dgm:pt>
    <dgm:pt modelId="{ABF29F70-8015-453E-B207-7801C1F730FC}">
      <dgm:prSet phldrT="[Texte]" custT="1"/>
      <dgm:spPr/>
      <dgm:t>
        <a:bodyPr/>
        <a:lstStyle/>
        <a:p>
          <a:r>
            <a:rPr lang="fr-FR" sz="1400" dirty="0"/>
            <a:t>Trier les données par ordre décroissant du critère</a:t>
          </a:r>
        </a:p>
      </dgm:t>
    </dgm:pt>
    <dgm:pt modelId="{6F4A6E4A-89AC-4FF9-BAC1-D7AB83EAD4BB}" type="parTrans" cxnId="{715E623D-3BF5-4080-B7A7-6EF7D865A238}">
      <dgm:prSet/>
      <dgm:spPr/>
      <dgm:t>
        <a:bodyPr/>
        <a:lstStyle/>
        <a:p>
          <a:endParaRPr lang="fr-FR"/>
        </a:p>
      </dgm:t>
    </dgm:pt>
    <dgm:pt modelId="{3BDF63AB-7319-42C4-83E1-6D49D2AE3253}" type="sibTrans" cxnId="{715E623D-3BF5-4080-B7A7-6EF7D865A238}">
      <dgm:prSet/>
      <dgm:spPr/>
      <dgm:t>
        <a:bodyPr/>
        <a:lstStyle/>
        <a:p>
          <a:endParaRPr lang="fr-FR"/>
        </a:p>
      </dgm:t>
    </dgm:pt>
    <dgm:pt modelId="{FEEB208C-9455-4240-8B48-C65A531F0427}">
      <dgm:prSet phldrT="[Texte]" custT="1"/>
      <dgm:spPr/>
      <dgm:t>
        <a:bodyPr/>
        <a:lstStyle/>
        <a:p>
          <a:r>
            <a:rPr lang="fr-FR" sz="1400" dirty="0"/>
            <a:t>Cumuler le critère</a:t>
          </a:r>
        </a:p>
      </dgm:t>
    </dgm:pt>
    <dgm:pt modelId="{87E7D235-C521-47BF-8110-A65182A4918F}" type="parTrans" cxnId="{0AE000E4-7FE5-42C3-AF6C-664D621673DA}">
      <dgm:prSet/>
      <dgm:spPr/>
      <dgm:t>
        <a:bodyPr/>
        <a:lstStyle/>
        <a:p>
          <a:endParaRPr lang="fr-FR"/>
        </a:p>
      </dgm:t>
    </dgm:pt>
    <dgm:pt modelId="{EAC3580E-74B8-454F-A5AF-6DAFD843E36E}" type="sibTrans" cxnId="{0AE000E4-7FE5-42C3-AF6C-664D621673DA}">
      <dgm:prSet/>
      <dgm:spPr/>
      <dgm:t>
        <a:bodyPr/>
        <a:lstStyle/>
        <a:p>
          <a:endParaRPr lang="fr-FR"/>
        </a:p>
      </dgm:t>
    </dgm:pt>
    <dgm:pt modelId="{0485181C-1AC9-4777-B52C-746936402DEC}">
      <dgm:prSet phldrT="[Texte]" custT="1"/>
      <dgm:spPr/>
      <dgm:t>
        <a:bodyPr/>
        <a:lstStyle/>
        <a:p>
          <a:r>
            <a:rPr lang="fr-FR" sz="1400" dirty="0"/>
            <a:t>Calculer les % cumulés</a:t>
          </a:r>
        </a:p>
      </dgm:t>
    </dgm:pt>
    <dgm:pt modelId="{BC044626-638F-4A86-A751-901B965910AF}" type="parTrans" cxnId="{00DDF4AF-2E58-4D19-A44E-AE9F36E50B67}">
      <dgm:prSet/>
      <dgm:spPr/>
      <dgm:t>
        <a:bodyPr/>
        <a:lstStyle/>
        <a:p>
          <a:endParaRPr lang="fr-FR"/>
        </a:p>
      </dgm:t>
    </dgm:pt>
    <dgm:pt modelId="{9F0F8B8E-5652-4C6C-AA6B-840B4421C62A}" type="sibTrans" cxnId="{00DDF4AF-2E58-4D19-A44E-AE9F36E50B67}">
      <dgm:prSet/>
      <dgm:spPr/>
      <dgm:t>
        <a:bodyPr/>
        <a:lstStyle/>
        <a:p>
          <a:endParaRPr lang="fr-FR"/>
        </a:p>
      </dgm:t>
    </dgm:pt>
    <dgm:pt modelId="{6E9DF7B4-D8FC-4D45-96FA-53A83A446540}">
      <dgm:prSet phldrT="[Texte]" custT="1"/>
      <dgm:spPr/>
      <dgm:t>
        <a:bodyPr/>
        <a:lstStyle/>
        <a:p>
          <a:r>
            <a:rPr lang="fr-FR" sz="1400" dirty="0"/>
            <a:t>Tracer la courbe</a:t>
          </a:r>
        </a:p>
      </dgm:t>
    </dgm:pt>
    <dgm:pt modelId="{717E33E7-3EDD-4503-90FA-B49396A91AC2}" type="parTrans" cxnId="{EBD58026-8EB8-4935-B738-40F060C6FD5A}">
      <dgm:prSet/>
      <dgm:spPr/>
      <dgm:t>
        <a:bodyPr/>
        <a:lstStyle/>
        <a:p>
          <a:endParaRPr lang="fr-FR"/>
        </a:p>
      </dgm:t>
    </dgm:pt>
    <dgm:pt modelId="{A33E1A8C-20D3-48FB-B859-E32293F36D51}" type="sibTrans" cxnId="{EBD58026-8EB8-4935-B738-40F060C6FD5A}">
      <dgm:prSet/>
      <dgm:spPr/>
      <dgm:t>
        <a:bodyPr/>
        <a:lstStyle/>
        <a:p>
          <a:endParaRPr lang="fr-FR"/>
        </a:p>
      </dgm:t>
    </dgm:pt>
    <dgm:pt modelId="{3D5055BE-1E5C-4477-9E60-C51799B73A21}">
      <dgm:prSet phldrT="[Texte]" custT="1"/>
      <dgm:spPr/>
      <dgm:t>
        <a:bodyPr/>
        <a:lstStyle/>
        <a:p>
          <a:r>
            <a:rPr lang="fr-FR" sz="1400" dirty="0"/>
            <a:t>Analyser la courbe</a:t>
          </a:r>
        </a:p>
      </dgm:t>
    </dgm:pt>
    <dgm:pt modelId="{02B4A33C-40D9-46A6-9AA1-B2C4A2FA6428}" type="parTrans" cxnId="{7AAD0554-38FF-4456-BCF5-FC0DA0C8B535}">
      <dgm:prSet/>
      <dgm:spPr/>
      <dgm:t>
        <a:bodyPr/>
        <a:lstStyle/>
        <a:p>
          <a:endParaRPr lang="fr-FR"/>
        </a:p>
      </dgm:t>
    </dgm:pt>
    <dgm:pt modelId="{0386C9E5-6D2C-43C8-A263-7884D68D9300}" type="sibTrans" cxnId="{7AAD0554-38FF-4456-BCF5-FC0DA0C8B535}">
      <dgm:prSet/>
      <dgm:spPr/>
      <dgm:t>
        <a:bodyPr/>
        <a:lstStyle/>
        <a:p>
          <a:endParaRPr lang="fr-FR"/>
        </a:p>
      </dgm:t>
    </dgm:pt>
    <dgm:pt modelId="{526FE16D-062C-40A2-9B89-2663CDF46DF3}">
      <dgm:prSet phldrT="[Texte]" custT="1"/>
      <dgm:spPr/>
      <dgm:t>
        <a:bodyPr/>
        <a:lstStyle/>
        <a:p>
          <a:r>
            <a:rPr lang="fr-FR" sz="1400" dirty="0"/>
            <a:t>Conclure en proposant des solutions</a:t>
          </a:r>
        </a:p>
      </dgm:t>
    </dgm:pt>
    <dgm:pt modelId="{0F91E9C6-414D-467F-9FCF-CC7FA5843637}" type="parTrans" cxnId="{208F1596-3D74-46FB-94F9-4EECB078697E}">
      <dgm:prSet/>
      <dgm:spPr/>
      <dgm:t>
        <a:bodyPr/>
        <a:lstStyle/>
        <a:p>
          <a:endParaRPr lang="fr-FR"/>
        </a:p>
      </dgm:t>
    </dgm:pt>
    <dgm:pt modelId="{A91177E6-56FC-45B6-9E2E-81887DAE30F6}" type="sibTrans" cxnId="{208F1596-3D74-46FB-94F9-4EECB078697E}">
      <dgm:prSet/>
      <dgm:spPr/>
      <dgm:t>
        <a:bodyPr/>
        <a:lstStyle/>
        <a:p>
          <a:endParaRPr lang="fr-FR"/>
        </a:p>
      </dgm:t>
    </dgm:pt>
    <dgm:pt modelId="{7DF15229-B41B-4DB7-9738-CE31611B8154}">
      <dgm:prSet phldrT="[Texte]" custT="1"/>
      <dgm:spPr/>
      <dgm:t>
        <a:bodyPr/>
        <a:lstStyle/>
        <a:p>
          <a:r>
            <a:rPr lang="fr-FR" sz="1400" dirty="0"/>
            <a:t>Déterminer les temps d’arrêt T (ou TTR ou TA) par sous-ensemble</a:t>
          </a:r>
        </a:p>
      </dgm:t>
    </dgm:pt>
    <dgm:pt modelId="{9E682DF5-11F7-4A8C-8D72-1F33517E957B}" type="parTrans" cxnId="{676BA043-301C-4D2D-8559-8AD71DC02140}">
      <dgm:prSet/>
      <dgm:spPr/>
      <dgm:t>
        <a:bodyPr/>
        <a:lstStyle/>
        <a:p>
          <a:endParaRPr lang="fr-FR"/>
        </a:p>
      </dgm:t>
    </dgm:pt>
    <dgm:pt modelId="{2DFC926B-A9F5-4D15-B520-9508A43C8671}" type="sibTrans" cxnId="{676BA043-301C-4D2D-8559-8AD71DC02140}">
      <dgm:prSet/>
      <dgm:spPr/>
      <dgm:t>
        <a:bodyPr/>
        <a:lstStyle/>
        <a:p>
          <a:endParaRPr lang="fr-FR"/>
        </a:p>
      </dgm:t>
    </dgm:pt>
    <dgm:pt modelId="{11051CD0-C3FC-44C7-9D5A-D36C7A3E977A}">
      <dgm:prSet phldrT="[Texte]" custT="1"/>
      <dgm:spPr/>
      <dgm:t>
        <a:bodyPr/>
        <a:lstStyle/>
        <a:p>
          <a:r>
            <a:rPr lang="fr-FR" sz="1400" dirty="0"/>
            <a:t>Déterminer le nombre de pannes (N) par sous ensemble</a:t>
          </a:r>
        </a:p>
      </dgm:t>
    </dgm:pt>
    <dgm:pt modelId="{BF144E05-A2BB-46DC-93D0-CD32F6656FCB}" type="parTrans" cxnId="{4AEE54C6-3B66-4FAC-A052-2BBB526275FA}">
      <dgm:prSet/>
      <dgm:spPr/>
      <dgm:t>
        <a:bodyPr/>
        <a:lstStyle/>
        <a:p>
          <a:endParaRPr lang="fr-FR"/>
        </a:p>
      </dgm:t>
    </dgm:pt>
    <dgm:pt modelId="{56CAA536-DA7E-4978-A136-2B6F58606C10}" type="sibTrans" cxnId="{4AEE54C6-3B66-4FAC-A052-2BBB526275FA}">
      <dgm:prSet/>
      <dgm:spPr/>
      <dgm:t>
        <a:bodyPr/>
        <a:lstStyle/>
        <a:p>
          <a:endParaRPr lang="fr-FR"/>
        </a:p>
      </dgm:t>
    </dgm:pt>
    <dgm:pt modelId="{386D04F6-84EF-40F7-9054-5ED445485D82}">
      <dgm:prSet phldrT="[Texte]" custT="1"/>
      <dgm:spPr/>
      <dgm:t>
        <a:bodyPr/>
        <a:lstStyle/>
        <a:p>
          <a:r>
            <a:rPr lang="fr-FR" sz="1400" dirty="0"/>
            <a:t>Calculer /T = T/N</a:t>
          </a:r>
        </a:p>
      </dgm:t>
    </dgm:pt>
    <dgm:pt modelId="{50451BF2-EF0D-4709-A01A-B65BCDC5FF5B}" type="parTrans" cxnId="{2ECF50C8-F7FF-4E9A-ABEA-CAA3E1ABE467}">
      <dgm:prSet/>
      <dgm:spPr/>
      <dgm:t>
        <a:bodyPr/>
        <a:lstStyle/>
        <a:p>
          <a:endParaRPr lang="fr-FR"/>
        </a:p>
      </dgm:t>
    </dgm:pt>
    <dgm:pt modelId="{0B82326C-46ED-4FE0-9F79-90B892249227}" type="sibTrans" cxnId="{2ECF50C8-F7FF-4E9A-ABEA-CAA3E1ABE467}">
      <dgm:prSet/>
      <dgm:spPr/>
      <dgm:t>
        <a:bodyPr/>
        <a:lstStyle/>
        <a:p>
          <a:endParaRPr lang="fr-FR"/>
        </a:p>
      </dgm:t>
    </dgm:pt>
    <dgm:pt modelId="{45913E32-6EB8-4BA3-B513-C445DDEEAB08}">
      <dgm:prSet phldrT="[Texte]" custT="1"/>
      <dgm:spPr/>
      <dgm:t>
        <a:bodyPr/>
        <a:lstStyle/>
        <a:p>
          <a:r>
            <a:rPr lang="fr-FR" sz="1400" dirty="0"/>
            <a:t>Trier l’ensemble des données par ordre décroissant de T</a:t>
          </a:r>
        </a:p>
      </dgm:t>
    </dgm:pt>
    <dgm:pt modelId="{44A4B373-F3F4-4C25-9298-5D96BD35EC6F}" type="parTrans" cxnId="{F40AF7B4-D558-41A5-917D-A51DDD7EF22B}">
      <dgm:prSet/>
      <dgm:spPr/>
      <dgm:t>
        <a:bodyPr/>
        <a:lstStyle/>
        <a:p>
          <a:endParaRPr lang="fr-FR"/>
        </a:p>
      </dgm:t>
    </dgm:pt>
    <dgm:pt modelId="{EC96AD47-E915-4BC0-A883-0C4948D0B1F7}" type="sibTrans" cxnId="{F40AF7B4-D558-41A5-917D-A51DDD7EF22B}">
      <dgm:prSet/>
      <dgm:spPr/>
      <dgm:t>
        <a:bodyPr/>
        <a:lstStyle/>
        <a:p>
          <a:endParaRPr lang="fr-FR"/>
        </a:p>
      </dgm:t>
    </dgm:pt>
    <dgm:pt modelId="{596B461B-DACB-496C-A800-A6CB03BC79E6}">
      <dgm:prSet phldrT="[Texte]" custT="1"/>
      <dgm:spPr/>
      <dgm:t>
        <a:bodyPr/>
        <a:lstStyle/>
        <a:p>
          <a:r>
            <a:rPr lang="fr-FR" sz="1400" dirty="0"/>
            <a:t>Tracer sur le même graphe T, N et /T</a:t>
          </a:r>
        </a:p>
      </dgm:t>
    </dgm:pt>
    <dgm:pt modelId="{1FA9806D-E5BD-4D59-89F8-71DE2C992F4F}" type="parTrans" cxnId="{69D99604-F32A-48A1-9BC6-BA2B81B487B2}">
      <dgm:prSet/>
      <dgm:spPr/>
      <dgm:t>
        <a:bodyPr/>
        <a:lstStyle/>
        <a:p>
          <a:endParaRPr lang="fr-FR"/>
        </a:p>
      </dgm:t>
    </dgm:pt>
    <dgm:pt modelId="{287CA3B4-0E69-4007-A425-D91DBCFBA968}" type="sibTrans" cxnId="{69D99604-F32A-48A1-9BC6-BA2B81B487B2}">
      <dgm:prSet/>
      <dgm:spPr/>
      <dgm:t>
        <a:bodyPr/>
        <a:lstStyle/>
        <a:p>
          <a:endParaRPr lang="fr-FR"/>
        </a:p>
      </dgm:t>
    </dgm:pt>
    <dgm:pt modelId="{519562FC-8D0D-4A08-AC24-9D515AB723D8}">
      <dgm:prSet phldrT="[Texte]" custT="1"/>
      <dgm:spPr/>
      <dgm:t>
        <a:bodyPr/>
        <a:lstStyle/>
        <a:p>
          <a:r>
            <a:rPr lang="fr-FR" sz="1400" dirty="0"/>
            <a:t>Déterminer les sous-ensembles qui pénalisent T (non disponibilité)</a:t>
          </a:r>
        </a:p>
      </dgm:t>
    </dgm:pt>
    <dgm:pt modelId="{26C3DF17-55B2-4FFA-B551-BFE20EEAFF76}" type="parTrans" cxnId="{D9E675DE-C10E-407A-B1AF-55779AACB6BA}">
      <dgm:prSet/>
      <dgm:spPr/>
      <dgm:t>
        <a:bodyPr/>
        <a:lstStyle/>
        <a:p>
          <a:endParaRPr lang="fr-FR"/>
        </a:p>
      </dgm:t>
    </dgm:pt>
    <dgm:pt modelId="{DB09069F-B605-4268-BB6E-92492E200FC7}" type="sibTrans" cxnId="{D9E675DE-C10E-407A-B1AF-55779AACB6BA}">
      <dgm:prSet/>
      <dgm:spPr/>
      <dgm:t>
        <a:bodyPr/>
        <a:lstStyle/>
        <a:p>
          <a:endParaRPr lang="fr-FR"/>
        </a:p>
      </dgm:t>
    </dgm:pt>
    <dgm:pt modelId="{01678284-9269-4CCB-8FDC-4CE896E3972D}">
      <dgm:prSet phldrT="[Texte]" custT="1"/>
      <dgm:spPr/>
      <dgm:t>
        <a:bodyPr/>
        <a:lstStyle/>
        <a:p>
          <a:r>
            <a:rPr lang="fr-FR" sz="1400" dirty="0"/>
            <a:t>Déterminer ceux qui posent des problèmes de fiabilité (graphe en N)</a:t>
          </a:r>
        </a:p>
      </dgm:t>
    </dgm:pt>
    <dgm:pt modelId="{F62FF824-EA46-417C-8B0A-BCD892DF065C}" type="parTrans" cxnId="{6C47BFCB-E85B-481B-B679-E95870DA8738}">
      <dgm:prSet/>
      <dgm:spPr/>
      <dgm:t>
        <a:bodyPr/>
        <a:lstStyle/>
        <a:p>
          <a:endParaRPr lang="fr-FR"/>
        </a:p>
      </dgm:t>
    </dgm:pt>
    <dgm:pt modelId="{85ED73E4-FC3C-47B6-BA73-00AE65D0DA80}" type="sibTrans" cxnId="{6C47BFCB-E85B-481B-B679-E95870DA8738}">
      <dgm:prSet/>
      <dgm:spPr/>
      <dgm:t>
        <a:bodyPr/>
        <a:lstStyle/>
        <a:p>
          <a:endParaRPr lang="fr-FR"/>
        </a:p>
      </dgm:t>
    </dgm:pt>
    <dgm:pt modelId="{12961D41-2854-41BF-924B-A8B1B72699AB}">
      <dgm:prSet phldrT="[Texte]" custT="1"/>
      <dgm:spPr/>
      <dgm:t>
        <a:bodyPr/>
        <a:lstStyle/>
        <a:p>
          <a:r>
            <a:rPr lang="fr-FR" sz="1400" dirty="0"/>
            <a:t>Déterminer ceux qui posent des problèmes de maintenabilité (graphe en /T)</a:t>
          </a:r>
        </a:p>
      </dgm:t>
    </dgm:pt>
    <dgm:pt modelId="{0CA0EB16-FA0A-4C24-B41D-524B181D3549}" type="parTrans" cxnId="{9871C8B3-8FAC-4191-9496-DD89BB4BCB20}">
      <dgm:prSet/>
      <dgm:spPr/>
      <dgm:t>
        <a:bodyPr/>
        <a:lstStyle/>
        <a:p>
          <a:endParaRPr lang="fr-FR"/>
        </a:p>
      </dgm:t>
    </dgm:pt>
    <dgm:pt modelId="{476B89E6-DB9A-4204-89F4-2A01D4456A42}" type="sibTrans" cxnId="{9871C8B3-8FAC-4191-9496-DD89BB4BCB20}">
      <dgm:prSet/>
      <dgm:spPr/>
      <dgm:t>
        <a:bodyPr/>
        <a:lstStyle/>
        <a:p>
          <a:endParaRPr lang="fr-FR"/>
        </a:p>
      </dgm:t>
    </dgm:pt>
    <dgm:pt modelId="{35891932-5572-4897-BEE7-B70E7AD09576}">
      <dgm:prSet phldrT="[Texte]" custT="1"/>
      <dgm:spPr/>
      <dgm:t>
        <a:bodyPr/>
        <a:lstStyle/>
        <a:p>
          <a:r>
            <a:rPr lang="fr-FR" sz="1400" dirty="0"/>
            <a:t>Proposer des pistes de solutions</a:t>
          </a:r>
        </a:p>
      </dgm:t>
    </dgm:pt>
    <dgm:pt modelId="{9DD67E68-59BF-42C8-B7DA-B340B3C3D87B}" type="parTrans" cxnId="{BA83D586-D9BD-4C2A-93FB-AB250511E3F2}">
      <dgm:prSet/>
      <dgm:spPr/>
      <dgm:t>
        <a:bodyPr/>
        <a:lstStyle/>
        <a:p>
          <a:endParaRPr lang="fr-FR"/>
        </a:p>
      </dgm:t>
    </dgm:pt>
    <dgm:pt modelId="{8E171929-58F9-443F-B130-6BCD59E1135D}" type="sibTrans" cxnId="{BA83D586-D9BD-4C2A-93FB-AB250511E3F2}">
      <dgm:prSet/>
      <dgm:spPr/>
      <dgm:t>
        <a:bodyPr/>
        <a:lstStyle/>
        <a:p>
          <a:endParaRPr lang="fr-FR"/>
        </a:p>
      </dgm:t>
    </dgm:pt>
    <dgm:pt modelId="{FDBCDC7E-A762-47E2-A183-8458B643EFB9}" type="pres">
      <dgm:prSet presAssocID="{FA84583D-E11E-4BFB-8297-60C1AC1ABD3D}" presName="diagram" presStyleCnt="0">
        <dgm:presLayoutVars>
          <dgm:chPref val="1"/>
          <dgm:dir/>
          <dgm:animOne val="branch"/>
          <dgm:animLvl val="lvl"/>
          <dgm:resizeHandles/>
        </dgm:presLayoutVars>
      </dgm:prSet>
      <dgm:spPr/>
    </dgm:pt>
    <dgm:pt modelId="{46998B42-9877-456D-A103-B385795EAB57}" type="pres">
      <dgm:prSet presAssocID="{26173A39-A1E9-4162-847D-68442D2F8D86}" presName="root" presStyleCnt="0"/>
      <dgm:spPr/>
    </dgm:pt>
    <dgm:pt modelId="{9D41CE1B-4FDD-4CF2-85BB-351A8AEAD7A6}" type="pres">
      <dgm:prSet presAssocID="{26173A39-A1E9-4162-847D-68442D2F8D86}" presName="rootComposite" presStyleCnt="0"/>
      <dgm:spPr/>
    </dgm:pt>
    <dgm:pt modelId="{02C85B79-839C-4655-AB67-C610B66B93E8}" type="pres">
      <dgm:prSet presAssocID="{26173A39-A1E9-4162-847D-68442D2F8D86}" presName="rootText" presStyleLbl="node1" presStyleIdx="0" presStyleCnt="1" custScaleY="53817"/>
      <dgm:spPr/>
    </dgm:pt>
    <dgm:pt modelId="{E252D904-5CEA-4649-B141-5FAE5C224A6B}" type="pres">
      <dgm:prSet presAssocID="{26173A39-A1E9-4162-847D-68442D2F8D86}" presName="rootConnector" presStyleLbl="node1" presStyleIdx="0" presStyleCnt="1"/>
      <dgm:spPr/>
    </dgm:pt>
    <dgm:pt modelId="{5CB68F63-6215-4EB5-9ED4-A3C55CFFD5DA}" type="pres">
      <dgm:prSet presAssocID="{26173A39-A1E9-4162-847D-68442D2F8D86}" presName="childShape" presStyleCnt="0"/>
      <dgm:spPr/>
    </dgm:pt>
    <dgm:pt modelId="{8D16F950-5215-4FAD-BA91-E2F25D8CF5C0}" type="pres">
      <dgm:prSet presAssocID="{B507B7BC-DF81-450A-872F-A7BF9E890937}" presName="Name13" presStyleLbl="parChTrans1D2" presStyleIdx="0" presStyleCnt="2"/>
      <dgm:spPr/>
    </dgm:pt>
    <dgm:pt modelId="{D5A218D7-F480-44A3-8FEE-1FAB89A67B35}" type="pres">
      <dgm:prSet presAssocID="{FB0FB474-90DB-4443-A103-03F7FA560715}" presName="childText" presStyleLbl="bgAcc1" presStyleIdx="0" presStyleCnt="2" custScaleX="313842" custScaleY="177156">
        <dgm:presLayoutVars>
          <dgm:bulletEnabled val="1"/>
        </dgm:presLayoutVars>
      </dgm:prSet>
      <dgm:spPr/>
    </dgm:pt>
    <dgm:pt modelId="{CFEAC263-E6B4-4549-B328-00D77D2CA161}" type="pres">
      <dgm:prSet presAssocID="{E89073A2-6A1A-435F-9D3E-097C909FC834}" presName="Name13" presStyleLbl="parChTrans1D2" presStyleIdx="1" presStyleCnt="2"/>
      <dgm:spPr/>
    </dgm:pt>
    <dgm:pt modelId="{5687F64A-B6DB-4E30-9805-C089894DDE46}" type="pres">
      <dgm:prSet presAssocID="{CD0A0E93-B313-409B-B8FB-38DC84A2A4A9}" presName="childText" presStyleLbl="bgAcc1" presStyleIdx="1" presStyleCnt="2" custScaleX="308248" custScaleY="161051">
        <dgm:presLayoutVars>
          <dgm:bulletEnabled val="1"/>
        </dgm:presLayoutVars>
      </dgm:prSet>
      <dgm:spPr/>
    </dgm:pt>
  </dgm:ptLst>
  <dgm:cxnLst>
    <dgm:cxn modelId="{69D99604-F32A-48A1-9BC6-BA2B81B487B2}" srcId="{45B3333A-B759-44AF-AF40-00296092358B}" destId="{596B461B-DACB-496C-A800-A6CB03BC79E6}" srcOrd="4" destOrd="0" parTransId="{1FA9806D-E5BD-4D59-89F8-71DE2C992F4F}" sibTransId="{287CA3B4-0E69-4007-A425-D91DBCFBA968}"/>
    <dgm:cxn modelId="{C9671F05-136C-4F3A-91F7-2F64C423F08F}" type="presOf" srcId="{B507B7BC-DF81-450A-872F-A7BF9E890937}" destId="{8D16F950-5215-4FAD-BA91-E2F25D8CF5C0}" srcOrd="0" destOrd="0" presId="urn:microsoft.com/office/officeart/2005/8/layout/hierarchy3"/>
    <dgm:cxn modelId="{B13C6305-24D8-4510-8D97-D94B477B5D6D}" srcId="{26173A39-A1E9-4162-847D-68442D2F8D86}" destId="{FB0FB474-90DB-4443-A103-03F7FA560715}" srcOrd="0" destOrd="0" parTransId="{B507B7BC-DF81-450A-872F-A7BF9E890937}" sibTransId="{9BB1D874-784C-461E-B523-E074EAEB96D4}"/>
    <dgm:cxn modelId="{24199E05-4A0C-4565-86B2-473CB8BAD181}" type="presOf" srcId="{CF85B657-98E1-4E72-825D-DE9BBE03AD30}" destId="{5687F64A-B6DB-4E30-9805-C089894DDE46}" srcOrd="0" destOrd="1" presId="urn:microsoft.com/office/officeart/2005/8/layout/hierarchy3"/>
    <dgm:cxn modelId="{1EF1C009-D5A9-42AC-A3C3-9E3A3232C6D3}" type="presOf" srcId="{596B461B-DACB-496C-A800-A6CB03BC79E6}" destId="{D5A218D7-F480-44A3-8FEE-1FAB89A67B35}" srcOrd="0" destOrd="6" presId="urn:microsoft.com/office/officeart/2005/8/layout/hierarchy3"/>
    <dgm:cxn modelId="{30519D1A-CD9D-4EDC-A2E1-08926416488B}" srcId="{CF85B657-98E1-4E72-825D-DE9BBE03AD30}" destId="{AE3B384D-B80D-44D9-A795-BBA5C97D248E}" srcOrd="1" destOrd="0" parTransId="{8A567A94-FB3D-410F-AD63-55877AD82D60}" sibTransId="{DEBB4251-3D8F-47D5-8FF9-9BCCEDEA59EC}"/>
    <dgm:cxn modelId="{8E52921F-9019-46B3-96C7-4EB15F5B67AB}" type="presOf" srcId="{45913E32-6EB8-4BA3-B513-C445DDEEAB08}" destId="{D5A218D7-F480-44A3-8FEE-1FAB89A67B35}" srcOrd="0" destOrd="5" presId="urn:microsoft.com/office/officeart/2005/8/layout/hierarchy3"/>
    <dgm:cxn modelId="{EBD58026-8EB8-4935-B738-40F060C6FD5A}" srcId="{CF85B657-98E1-4E72-825D-DE9BBE03AD30}" destId="{6E9DF7B4-D8FC-4D45-96FA-53A83A446540}" srcOrd="5" destOrd="0" parTransId="{717E33E7-3EDD-4503-90FA-B49396A91AC2}" sibTransId="{A33E1A8C-20D3-48FB-B859-E32293F36D51}"/>
    <dgm:cxn modelId="{FBFC9E29-EF0C-4E2F-A2AC-0BBEA071BD1F}" srcId="{FB0FB474-90DB-4443-A103-03F7FA560715}" destId="{45B3333A-B759-44AF-AF40-00296092358B}" srcOrd="0" destOrd="0" parTransId="{251F9658-D356-43F5-9D66-7EBB56EE3968}" sibTransId="{E678E1BA-BA4F-4446-B47E-941B2529E9C6}"/>
    <dgm:cxn modelId="{473F822B-E613-4DC5-BD41-69C5CDD90D00}" type="presOf" srcId="{45B3333A-B759-44AF-AF40-00296092358B}" destId="{D5A218D7-F480-44A3-8FEE-1FAB89A67B35}" srcOrd="0" destOrd="1" presId="urn:microsoft.com/office/officeart/2005/8/layout/hierarchy3"/>
    <dgm:cxn modelId="{099B772E-92DE-4605-A6FA-9F6A28836C77}" type="presOf" srcId="{35891932-5572-4897-BEE7-B70E7AD09576}" destId="{D5A218D7-F480-44A3-8FEE-1FAB89A67B35}" srcOrd="0" destOrd="10" presId="urn:microsoft.com/office/officeart/2005/8/layout/hierarchy3"/>
    <dgm:cxn modelId="{A7145334-7234-48F0-95F8-728D244ECFF2}" type="presOf" srcId="{CD0A0E93-B313-409B-B8FB-38DC84A2A4A9}" destId="{5687F64A-B6DB-4E30-9805-C089894DDE46}" srcOrd="0" destOrd="0" presId="urn:microsoft.com/office/officeart/2005/8/layout/hierarchy3"/>
    <dgm:cxn modelId="{715E623D-3BF5-4080-B7A7-6EF7D865A238}" srcId="{CF85B657-98E1-4E72-825D-DE9BBE03AD30}" destId="{ABF29F70-8015-453E-B207-7801C1F730FC}" srcOrd="2" destOrd="0" parTransId="{6F4A6E4A-89AC-4FF9-BAC1-D7AB83EAD4BB}" sibTransId="{3BDF63AB-7319-42C4-83E1-6D49D2AE3253}"/>
    <dgm:cxn modelId="{D5710C5B-3DB2-48D9-853D-8FBDF05B976D}" type="presOf" srcId="{1E663004-AD01-4254-B63B-3FDB22CD7188}" destId="{5687F64A-B6DB-4E30-9805-C089894DDE46}" srcOrd="0" destOrd="2" presId="urn:microsoft.com/office/officeart/2005/8/layout/hierarchy3"/>
    <dgm:cxn modelId="{260BC15B-0B5B-4207-BA5B-2513519E5B4B}" type="presOf" srcId="{519562FC-8D0D-4A08-AC24-9D515AB723D8}" destId="{D5A218D7-F480-44A3-8FEE-1FAB89A67B35}" srcOrd="0" destOrd="7" presId="urn:microsoft.com/office/officeart/2005/8/layout/hierarchy3"/>
    <dgm:cxn modelId="{7544AA5C-A34F-4B41-8D42-C088E475063F}" type="presOf" srcId="{FA84583D-E11E-4BFB-8297-60C1AC1ABD3D}" destId="{FDBCDC7E-A762-47E2-A183-8458B643EFB9}" srcOrd="0" destOrd="0" presId="urn:microsoft.com/office/officeart/2005/8/layout/hierarchy3"/>
    <dgm:cxn modelId="{676BA043-301C-4D2D-8559-8AD71DC02140}" srcId="{45B3333A-B759-44AF-AF40-00296092358B}" destId="{7DF15229-B41B-4DB7-9738-CE31611B8154}" srcOrd="0" destOrd="0" parTransId="{9E682DF5-11F7-4A8C-8D72-1F33517E957B}" sibTransId="{2DFC926B-A9F5-4D15-B520-9508A43C8671}"/>
    <dgm:cxn modelId="{3EAC4E64-7B6E-4EDC-9D7B-CA591D789093}" srcId="{CF85B657-98E1-4E72-825D-DE9BBE03AD30}" destId="{1E663004-AD01-4254-B63B-3FDB22CD7188}" srcOrd="0" destOrd="0" parTransId="{698EFF4D-EEC3-48C8-AE78-9B0F4612E91B}" sibTransId="{AD9492C6-CC67-46EA-8E81-7251C311C619}"/>
    <dgm:cxn modelId="{19017565-8A7C-40FD-B99D-28160DEA43C2}" type="presOf" srcId="{FEEB208C-9455-4240-8B48-C65A531F0427}" destId="{5687F64A-B6DB-4E30-9805-C089894DDE46}" srcOrd="0" destOrd="5" presId="urn:microsoft.com/office/officeart/2005/8/layout/hierarchy3"/>
    <dgm:cxn modelId="{7BAA4847-7615-4BD0-9F84-7A74BC8C7071}" type="presOf" srcId="{FB0FB474-90DB-4443-A103-03F7FA560715}" destId="{D5A218D7-F480-44A3-8FEE-1FAB89A67B35}" srcOrd="0" destOrd="0" presId="urn:microsoft.com/office/officeart/2005/8/layout/hierarchy3"/>
    <dgm:cxn modelId="{B6CB7969-08FB-4967-82FB-DDE825E43D9E}" srcId="{FA84583D-E11E-4BFB-8297-60C1AC1ABD3D}" destId="{26173A39-A1E9-4162-847D-68442D2F8D86}" srcOrd="0" destOrd="0" parTransId="{B7A55C5B-58FE-40BE-94A2-E4A3837D5FB5}" sibTransId="{4F00FB1E-9E8A-4009-86B3-798E2F15AAF2}"/>
    <dgm:cxn modelId="{BA9B336B-9535-4A18-B91E-C6B1B426F8EF}" type="presOf" srcId="{7DF15229-B41B-4DB7-9738-CE31611B8154}" destId="{D5A218D7-F480-44A3-8FEE-1FAB89A67B35}" srcOrd="0" destOrd="2" presId="urn:microsoft.com/office/officeart/2005/8/layout/hierarchy3"/>
    <dgm:cxn modelId="{F9BD076E-90B2-4C05-8F1D-6191948744DD}" srcId="{26173A39-A1E9-4162-847D-68442D2F8D86}" destId="{CD0A0E93-B313-409B-B8FB-38DC84A2A4A9}" srcOrd="1" destOrd="0" parTransId="{E89073A2-6A1A-435F-9D3E-097C909FC834}" sibTransId="{19BD7254-EC91-4241-BD65-03CEA14AC331}"/>
    <dgm:cxn modelId="{7AAD0554-38FF-4456-BCF5-FC0DA0C8B535}" srcId="{CF85B657-98E1-4E72-825D-DE9BBE03AD30}" destId="{3D5055BE-1E5C-4477-9E60-C51799B73A21}" srcOrd="6" destOrd="0" parTransId="{02B4A33C-40D9-46A6-9AA1-B2C4A2FA6428}" sibTransId="{0386C9E5-6D2C-43C8-A263-7884D68D9300}"/>
    <dgm:cxn modelId="{BA83D586-D9BD-4C2A-93FB-AB250511E3F2}" srcId="{45B3333A-B759-44AF-AF40-00296092358B}" destId="{35891932-5572-4897-BEE7-B70E7AD09576}" srcOrd="8" destOrd="0" parTransId="{9DD67E68-59BF-42C8-B7DA-B340B3C3D87B}" sibTransId="{8E171929-58F9-443F-B130-6BCD59E1135D}"/>
    <dgm:cxn modelId="{3F373489-7C36-40EF-9CA9-F8AEB3400723}" type="presOf" srcId="{526FE16D-062C-40A2-9B89-2663CDF46DF3}" destId="{5687F64A-B6DB-4E30-9805-C089894DDE46}" srcOrd="0" destOrd="9" presId="urn:microsoft.com/office/officeart/2005/8/layout/hierarchy3"/>
    <dgm:cxn modelId="{489F978D-1EB6-463E-A248-A7FD96F7DA33}" type="presOf" srcId="{26173A39-A1E9-4162-847D-68442D2F8D86}" destId="{02C85B79-839C-4655-AB67-C610B66B93E8}" srcOrd="0" destOrd="0" presId="urn:microsoft.com/office/officeart/2005/8/layout/hierarchy3"/>
    <dgm:cxn modelId="{208F1596-3D74-46FB-94F9-4EECB078697E}" srcId="{CF85B657-98E1-4E72-825D-DE9BBE03AD30}" destId="{526FE16D-062C-40A2-9B89-2663CDF46DF3}" srcOrd="7" destOrd="0" parTransId="{0F91E9C6-414D-467F-9FCF-CC7FA5843637}" sibTransId="{A91177E6-56FC-45B6-9E2E-81887DAE30F6}"/>
    <dgm:cxn modelId="{7EDDB29A-00BC-4855-813D-8C8193537A18}" type="presOf" srcId="{26173A39-A1E9-4162-847D-68442D2F8D86}" destId="{E252D904-5CEA-4649-B141-5FAE5C224A6B}" srcOrd="1" destOrd="0" presId="urn:microsoft.com/office/officeart/2005/8/layout/hierarchy3"/>
    <dgm:cxn modelId="{717E36A8-03CB-498F-82FB-D5A4BB64D530}" type="presOf" srcId="{AE3B384D-B80D-44D9-A795-BBA5C97D248E}" destId="{5687F64A-B6DB-4E30-9805-C089894DDE46}" srcOrd="0" destOrd="3" presId="urn:microsoft.com/office/officeart/2005/8/layout/hierarchy3"/>
    <dgm:cxn modelId="{00DDF4AF-2E58-4D19-A44E-AE9F36E50B67}" srcId="{CF85B657-98E1-4E72-825D-DE9BBE03AD30}" destId="{0485181C-1AC9-4777-B52C-746936402DEC}" srcOrd="4" destOrd="0" parTransId="{BC044626-638F-4A86-A751-901B965910AF}" sibTransId="{9F0F8B8E-5652-4C6C-AA6B-840B4421C62A}"/>
    <dgm:cxn modelId="{5F6A0AB3-EE94-4A9B-8BD5-478D65AAF8B2}" type="presOf" srcId="{12961D41-2854-41BF-924B-A8B1B72699AB}" destId="{D5A218D7-F480-44A3-8FEE-1FAB89A67B35}" srcOrd="0" destOrd="9" presId="urn:microsoft.com/office/officeart/2005/8/layout/hierarchy3"/>
    <dgm:cxn modelId="{9871C8B3-8FAC-4191-9496-DD89BB4BCB20}" srcId="{45B3333A-B759-44AF-AF40-00296092358B}" destId="{12961D41-2854-41BF-924B-A8B1B72699AB}" srcOrd="7" destOrd="0" parTransId="{0CA0EB16-FA0A-4C24-B41D-524B181D3549}" sibTransId="{476B89E6-DB9A-4204-89F4-2A01D4456A42}"/>
    <dgm:cxn modelId="{F40AF7B4-D558-41A5-917D-A51DDD7EF22B}" srcId="{45B3333A-B759-44AF-AF40-00296092358B}" destId="{45913E32-6EB8-4BA3-B513-C445DDEEAB08}" srcOrd="3" destOrd="0" parTransId="{44A4B373-F3F4-4C25-9298-5D96BD35EC6F}" sibTransId="{EC96AD47-E915-4BC0-A883-0C4948D0B1F7}"/>
    <dgm:cxn modelId="{A48031B7-28F5-476F-868E-16BCF7A01E46}" type="presOf" srcId="{386D04F6-84EF-40F7-9054-5ED445485D82}" destId="{D5A218D7-F480-44A3-8FEE-1FAB89A67B35}" srcOrd="0" destOrd="4" presId="urn:microsoft.com/office/officeart/2005/8/layout/hierarchy3"/>
    <dgm:cxn modelId="{969082BB-B298-4298-9958-2DAE917DFCDF}" type="presOf" srcId="{ABF29F70-8015-453E-B207-7801C1F730FC}" destId="{5687F64A-B6DB-4E30-9805-C089894DDE46}" srcOrd="0" destOrd="4" presId="urn:microsoft.com/office/officeart/2005/8/layout/hierarchy3"/>
    <dgm:cxn modelId="{BF4EBEC2-2442-4B84-9A65-DA6DB9140D86}" type="presOf" srcId="{E89073A2-6A1A-435F-9D3E-097C909FC834}" destId="{CFEAC263-E6B4-4549-B328-00D77D2CA161}" srcOrd="0" destOrd="0" presId="urn:microsoft.com/office/officeart/2005/8/layout/hierarchy3"/>
    <dgm:cxn modelId="{4AEE54C6-3B66-4FAC-A052-2BBB526275FA}" srcId="{45B3333A-B759-44AF-AF40-00296092358B}" destId="{11051CD0-C3FC-44C7-9D5A-D36C7A3E977A}" srcOrd="1" destOrd="0" parTransId="{BF144E05-A2BB-46DC-93D0-CD32F6656FCB}" sibTransId="{56CAA536-DA7E-4978-A136-2B6F58606C10}"/>
    <dgm:cxn modelId="{2ECF50C8-F7FF-4E9A-ABEA-CAA3E1ABE467}" srcId="{45B3333A-B759-44AF-AF40-00296092358B}" destId="{386D04F6-84EF-40F7-9054-5ED445485D82}" srcOrd="2" destOrd="0" parTransId="{50451BF2-EF0D-4709-A01A-B65BCDC5FF5B}" sibTransId="{0B82326C-46ED-4FE0-9F79-90B892249227}"/>
    <dgm:cxn modelId="{6C47BFCB-E85B-481B-B679-E95870DA8738}" srcId="{45B3333A-B759-44AF-AF40-00296092358B}" destId="{01678284-9269-4CCB-8FDC-4CE896E3972D}" srcOrd="6" destOrd="0" parTransId="{F62FF824-EA46-417C-8B0A-BCD892DF065C}" sibTransId="{85ED73E4-FC3C-47B6-BA73-00AE65D0DA80}"/>
    <dgm:cxn modelId="{1B997FD6-DA42-4039-A8A9-1DE9A5260F23}" srcId="{CD0A0E93-B313-409B-B8FB-38DC84A2A4A9}" destId="{CF85B657-98E1-4E72-825D-DE9BBE03AD30}" srcOrd="0" destOrd="0" parTransId="{E7ADEEE2-0670-49A2-BAAA-EA47852B6994}" sibTransId="{62AB42CA-14F2-47FD-9576-6382D484A2C7}"/>
    <dgm:cxn modelId="{D9E675DE-C10E-407A-B1AF-55779AACB6BA}" srcId="{45B3333A-B759-44AF-AF40-00296092358B}" destId="{519562FC-8D0D-4A08-AC24-9D515AB723D8}" srcOrd="5" destOrd="0" parTransId="{26C3DF17-55B2-4FFA-B551-BFE20EEAFF76}" sibTransId="{DB09069F-B605-4268-BB6E-92492E200FC7}"/>
    <dgm:cxn modelId="{3388F8DF-9A9A-418D-B739-CF21F3E92839}" type="presOf" srcId="{0485181C-1AC9-4777-B52C-746936402DEC}" destId="{5687F64A-B6DB-4E30-9805-C089894DDE46}" srcOrd="0" destOrd="6" presId="urn:microsoft.com/office/officeart/2005/8/layout/hierarchy3"/>
    <dgm:cxn modelId="{0AE000E4-7FE5-42C3-AF6C-664D621673DA}" srcId="{CF85B657-98E1-4E72-825D-DE9BBE03AD30}" destId="{FEEB208C-9455-4240-8B48-C65A531F0427}" srcOrd="3" destOrd="0" parTransId="{87E7D235-C521-47BF-8110-A65182A4918F}" sibTransId="{EAC3580E-74B8-454F-A5AF-6DAFD843E36E}"/>
    <dgm:cxn modelId="{837D59EA-98A5-4602-BD35-2C0C2C793F98}" type="presOf" srcId="{3D5055BE-1E5C-4477-9E60-C51799B73A21}" destId="{5687F64A-B6DB-4E30-9805-C089894DDE46}" srcOrd="0" destOrd="8" presId="urn:microsoft.com/office/officeart/2005/8/layout/hierarchy3"/>
    <dgm:cxn modelId="{6DD983EC-DE48-4BBE-8B2B-9A903F1E080F}" type="presOf" srcId="{11051CD0-C3FC-44C7-9D5A-D36C7A3E977A}" destId="{D5A218D7-F480-44A3-8FEE-1FAB89A67B35}" srcOrd="0" destOrd="3" presId="urn:microsoft.com/office/officeart/2005/8/layout/hierarchy3"/>
    <dgm:cxn modelId="{B3639FEC-E932-4C84-8237-BF11D5A9B736}" type="presOf" srcId="{6E9DF7B4-D8FC-4D45-96FA-53A83A446540}" destId="{5687F64A-B6DB-4E30-9805-C089894DDE46}" srcOrd="0" destOrd="7" presId="urn:microsoft.com/office/officeart/2005/8/layout/hierarchy3"/>
    <dgm:cxn modelId="{F66EB4FA-152C-4880-A506-4F2593D6516B}" type="presOf" srcId="{01678284-9269-4CCB-8FDC-4CE896E3972D}" destId="{D5A218D7-F480-44A3-8FEE-1FAB89A67B35}" srcOrd="0" destOrd="8" presId="urn:microsoft.com/office/officeart/2005/8/layout/hierarchy3"/>
    <dgm:cxn modelId="{F18044A6-A1A9-4CE6-AD42-4C482A37DBFE}" type="presParOf" srcId="{FDBCDC7E-A762-47E2-A183-8458B643EFB9}" destId="{46998B42-9877-456D-A103-B385795EAB57}" srcOrd="0" destOrd="0" presId="urn:microsoft.com/office/officeart/2005/8/layout/hierarchy3"/>
    <dgm:cxn modelId="{CD941A88-D708-4116-9EDB-A0188A6304E8}" type="presParOf" srcId="{46998B42-9877-456D-A103-B385795EAB57}" destId="{9D41CE1B-4FDD-4CF2-85BB-351A8AEAD7A6}" srcOrd="0" destOrd="0" presId="urn:microsoft.com/office/officeart/2005/8/layout/hierarchy3"/>
    <dgm:cxn modelId="{EAF70B66-29E9-49F0-9C2A-2618C0E8CB66}" type="presParOf" srcId="{9D41CE1B-4FDD-4CF2-85BB-351A8AEAD7A6}" destId="{02C85B79-839C-4655-AB67-C610B66B93E8}" srcOrd="0" destOrd="0" presId="urn:microsoft.com/office/officeart/2005/8/layout/hierarchy3"/>
    <dgm:cxn modelId="{575BF5CE-D7E8-4F79-9827-F48A3944A1B3}" type="presParOf" srcId="{9D41CE1B-4FDD-4CF2-85BB-351A8AEAD7A6}" destId="{E252D904-5CEA-4649-B141-5FAE5C224A6B}" srcOrd="1" destOrd="0" presId="urn:microsoft.com/office/officeart/2005/8/layout/hierarchy3"/>
    <dgm:cxn modelId="{3B87F3A6-70CD-44D6-A025-7DCB9EB51B20}" type="presParOf" srcId="{46998B42-9877-456D-A103-B385795EAB57}" destId="{5CB68F63-6215-4EB5-9ED4-A3C55CFFD5DA}" srcOrd="1" destOrd="0" presId="urn:microsoft.com/office/officeart/2005/8/layout/hierarchy3"/>
    <dgm:cxn modelId="{3A937EB7-D9E5-480B-B55B-69661C873EC5}" type="presParOf" srcId="{5CB68F63-6215-4EB5-9ED4-A3C55CFFD5DA}" destId="{8D16F950-5215-4FAD-BA91-E2F25D8CF5C0}" srcOrd="0" destOrd="0" presId="urn:microsoft.com/office/officeart/2005/8/layout/hierarchy3"/>
    <dgm:cxn modelId="{18D61500-6013-4A15-8D34-ABFB5FE1D990}" type="presParOf" srcId="{5CB68F63-6215-4EB5-9ED4-A3C55CFFD5DA}" destId="{D5A218D7-F480-44A3-8FEE-1FAB89A67B35}" srcOrd="1" destOrd="0" presId="urn:microsoft.com/office/officeart/2005/8/layout/hierarchy3"/>
    <dgm:cxn modelId="{A657C2CE-06E2-493A-A901-FB5FAA4BF4B0}" type="presParOf" srcId="{5CB68F63-6215-4EB5-9ED4-A3C55CFFD5DA}" destId="{CFEAC263-E6B4-4549-B328-00D77D2CA161}" srcOrd="2" destOrd="0" presId="urn:microsoft.com/office/officeart/2005/8/layout/hierarchy3"/>
    <dgm:cxn modelId="{CDAA1245-BBA9-45EC-B3F2-FF4269A9066F}" type="presParOf" srcId="{5CB68F63-6215-4EB5-9ED4-A3C55CFFD5DA}" destId="{5687F64A-B6DB-4E30-9805-C089894DDE46}" srcOrd="3"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3A31FED-9DD4-4710-8ED7-98914E0FE7D5}" type="doc">
      <dgm:prSet loTypeId="urn:microsoft.com/office/officeart/2005/8/layout/hProcess9" loCatId="process" qsTypeId="urn:microsoft.com/office/officeart/2009/2/quickstyle/3d8" qsCatId="3D" csTypeId="urn:microsoft.com/office/officeart/2005/8/colors/colorful5" csCatId="colorful" phldr="1"/>
      <dgm:spPr/>
      <dgm:t>
        <a:bodyPr/>
        <a:lstStyle/>
        <a:p>
          <a:endParaRPr lang="fr-FR"/>
        </a:p>
      </dgm:t>
    </dgm:pt>
    <dgm:pt modelId="{B09C47FB-CD38-465A-B660-8AC35B4AAD1F}">
      <dgm:prSet/>
      <dgm:spPr/>
      <dgm:t>
        <a:bodyPr/>
        <a:lstStyle/>
        <a:p>
          <a:r>
            <a:rPr lang="fr-FR" b="1"/>
            <a:t>Définir clairement l’effet sur lequel on souhaite directement agir</a:t>
          </a:r>
          <a:endParaRPr lang="fr-FR"/>
        </a:p>
      </dgm:t>
    </dgm:pt>
    <dgm:pt modelId="{8EE45D9A-04E4-4A1E-9AD2-C7B3F71A3271}" type="parTrans" cxnId="{971F10B4-0FCF-486D-86BD-84C8D522AB13}">
      <dgm:prSet/>
      <dgm:spPr/>
      <dgm:t>
        <a:bodyPr/>
        <a:lstStyle/>
        <a:p>
          <a:endParaRPr lang="fr-FR"/>
        </a:p>
      </dgm:t>
    </dgm:pt>
    <dgm:pt modelId="{09DC5F4F-AA1C-46AB-AFD1-A16B3B8D9E75}" type="sibTrans" cxnId="{971F10B4-0FCF-486D-86BD-84C8D522AB13}">
      <dgm:prSet/>
      <dgm:spPr/>
      <dgm:t>
        <a:bodyPr/>
        <a:lstStyle/>
        <a:p>
          <a:endParaRPr lang="fr-FR"/>
        </a:p>
      </dgm:t>
    </dgm:pt>
    <dgm:pt modelId="{AC94E295-DC72-4F0E-B1CB-3023E4217187}">
      <dgm:prSet/>
      <dgm:spPr/>
      <dgm:t>
        <a:bodyPr/>
        <a:lstStyle/>
        <a:p>
          <a:r>
            <a:rPr lang="fr-FR" dirty="0"/>
            <a:t>IDENTIFIER LES CAUSES (BRAINSTORMING)</a:t>
          </a:r>
        </a:p>
      </dgm:t>
    </dgm:pt>
    <dgm:pt modelId="{5D5230BE-AAC3-4C11-AA4B-61A550E44B98}" type="parTrans" cxnId="{2FBCA256-9FB7-4F78-968C-BC77D2580701}">
      <dgm:prSet/>
      <dgm:spPr/>
      <dgm:t>
        <a:bodyPr/>
        <a:lstStyle/>
        <a:p>
          <a:endParaRPr lang="fr-FR"/>
        </a:p>
      </dgm:t>
    </dgm:pt>
    <dgm:pt modelId="{8727DD1C-CD44-4A33-B0E8-AA967B714470}" type="sibTrans" cxnId="{2FBCA256-9FB7-4F78-968C-BC77D2580701}">
      <dgm:prSet/>
      <dgm:spPr/>
      <dgm:t>
        <a:bodyPr/>
        <a:lstStyle/>
        <a:p>
          <a:endParaRPr lang="fr-FR"/>
        </a:p>
      </dgm:t>
    </dgm:pt>
    <dgm:pt modelId="{CD9EBEB3-699C-45B0-BC1E-35225FCB9A75}">
      <dgm:prSet/>
      <dgm:spPr/>
      <dgm:t>
        <a:bodyPr/>
        <a:lstStyle/>
        <a:p>
          <a:r>
            <a:rPr lang="fr-FR"/>
            <a:t>TROUVER LES MOTS CLES</a:t>
          </a:r>
        </a:p>
      </dgm:t>
    </dgm:pt>
    <dgm:pt modelId="{FB80B928-4F05-44F1-AAAE-6509DE8AB1BD}" type="parTrans" cxnId="{E9F0D466-4DE2-4323-8FE1-2379455ACF18}">
      <dgm:prSet/>
      <dgm:spPr/>
      <dgm:t>
        <a:bodyPr/>
        <a:lstStyle/>
        <a:p>
          <a:endParaRPr lang="fr-FR"/>
        </a:p>
      </dgm:t>
    </dgm:pt>
    <dgm:pt modelId="{94CDC084-E3D0-42DD-A5C1-796537699B7F}" type="sibTrans" cxnId="{E9F0D466-4DE2-4323-8FE1-2379455ACF18}">
      <dgm:prSet/>
      <dgm:spPr/>
      <dgm:t>
        <a:bodyPr/>
        <a:lstStyle/>
        <a:p>
          <a:endParaRPr lang="fr-FR"/>
        </a:p>
      </dgm:t>
    </dgm:pt>
    <dgm:pt modelId="{DB2A15C7-AD54-49F5-8B02-02088E8ECF2B}">
      <dgm:prSet/>
      <dgm:spPr/>
      <dgm:t>
        <a:bodyPr/>
        <a:lstStyle/>
        <a:p>
          <a:r>
            <a:rPr lang="fr-FR"/>
            <a:t>DETERMINER LES PRINCIPALES     FAMILLES DE CAUSES</a:t>
          </a:r>
        </a:p>
      </dgm:t>
    </dgm:pt>
    <dgm:pt modelId="{DB919435-2DE7-46BB-A65B-34C1013D3C47}" type="parTrans" cxnId="{D92E84C9-FFE9-4EA3-B82A-1E94B39295C9}">
      <dgm:prSet/>
      <dgm:spPr/>
      <dgm:t>
        <a:bodyPr/>
        <a:lstStyle/>
        <a:p>
          <a:endParaRPr lang="fr-FR"/>
        </a:p>
      </dgm:t>
    </dgm:pt>
    <dgm:pt modelId="{3EC29D11-BECC-40B4-9A17-9B95FB7806A4}" type="sibTrans" cxnId="{D92E84C9-FFE9-4EA3-B82A-1E94B39295C9}">
      <dgm:prSet/>
      <dgm:spPr/>
      <dgm:t>
        <a:bodyPr/>
        <a:lstStyle/>
        <a:p>
          <a:endParaRPr lang="fr-FR"/>
        </a:p>
      </dgm:t>
    </dgm:pt>
    <dgm:pt modelId="{B95E6C95-DCF1-44EF-9DB2-735C48009708}">
      <dgm:prSet/>
      <dgm:spPr/>
      <dgm:t>
        <a:bodyPr/>
        <a:lstStyle/>
        <a:p>
          <a:r>
            <a:rPr lang="fr-FR"/>
            <a:t>TRACER LE DIAGRAMME</a:t>
          </a:r>
        </a:p>
      </dgm:t>
    </dgm:pt>
    <dgm:pt modelId="{BDF509D9-3C85-46BE-BBE3-79676445A76E}" type="parTrans" cxnId="{A23AB553-E239-4795-86E5-D4F3AAACC765}">
      <dgm:prSet/>
      <dgm:spPr/>
      <dgm:t>
        <a:bodyPr/>
        <a:lstStyle/>
        <a:p>
          <a:endParaRPr lang="fr-FR"/>
        </a:p>
      </dgm:t>
    </dgm:pt>
    <dgm:pt modelId="{046EB48E-15E0-4E06-927A-9868FFFFC66A}" type="sibTrans" cxnId="{A23AB553-E239-4795-86E5-D4F3AAACC765}">
      <dgm:prSet/>
      <dgm:spPr/>
      <dgm:t>
        <a:bodyPr/>
        <a:lstStyle/>
        <a:p>
          <a:endParaRPr lang="fr-FR"/>
        </a:p>
      </dgm:t>
    </dgm:pt>
    <dgm:pt modelId="{AF625A4B-85E7-4CE3-BC6E-FC6C074DE5FA}" type="pres">
      <dgm:prSet presAssocID="{B3A31FED-9DD4-4710-8ED7-98914E0FE7D5}" presName="CompostProcess" presStyleCnt="0">
        <dgm:presLayoutVars>
          <dgm:dir/>
          <dgm:resizeHandles val="exact"/>
        </dgm:presLayoutVars>
      </dgm:prSet>
      <dgm:spPr/>
    </dgm:pt>
    <dgm:pt modelId="{8A33CDA2-1101-424B-BCA1-B248506D0E5C}" type="pres">
      <dgm:prSet presAssocID="{B3A31FED-9DD4-4710-8ED7-98914E0FE7D5}" presName="arrow" presStyleLbl="bgShp" presStyleIdx="0" presStyleCnt="1"/>
      <dgm:spPr/>
    </dgm:pt>
    <dgm:pt modelId="{95A9258D-F491-4E51-BC43-0C46367F7394}" type="pres">
      <dgm:prSet presAssocID="{B3A31FED-9DD4-4710-8ED7-98914E0FE7D5}" presName="linearProcess" presStyleCnt="0"/>
      <dgm:spPr/>
    </dgm:pt>
    <dgm:pt modelId="{146A4277-93FC-4567-ACC7-8C4F0DCCA07E}" type="pres">
      <dgm:prSet presAssocID="{B09C47FB-CD38-465A-B660-8AC35B4AAD1F}" presName="textNode" presStyleLbl="node1" presStyleIdx="0" presStyleCnt="5">
        <dgm:presLayoutVars>
          <dgm:bulletEnabled val="1"/>
        </dgm:presLayoutVars>
      </dgm:prSet>
      <dgm:spPr/>
    </dgm:pt>
    <dgm:pt modelId="{006D04CB-8912-4AD6-95F7-9783CCD74F2A}" type="pres">
      <dgm:prSet presAssocID="{09DC5F4F-AA1C-46AB-AFD1-A16B3B8D9E75}" presName="sibTrans" presStyleCnt="0"/>
      <dgm:spPr/>
    </dgm:pt>
    <dgm:pt modelId="{87BE3405-0A52-455B-A65E-B237DEB6746D}" type="pres">
      <dgm:prSet presAssocID="{AC94E295-DC72-4F0E-B1CB-3023E4217187}" presName="textNode" presStyleLbl="node1" presStyleIdx="1" presStyleCnt="5">
        <dgm:presLayoutVars>
          <dgm:bulletEnabled val="1"/>
        </dgm:presLayoutVars>
      </dgm:prSet>
      <dgm:spPr/>
    </dgm:pt>
    <dgm:pt modelId="{19D88027-7F5D-4FC1-9AEF-C1AC0B8518E4}" type="pres">
      <dgm:prSet presAssocID="{8727DD1C-CD44-4A33-B0E8-AA967B714470}" presName="sibTrans" presStyleCnt="0"/>
      <dgm:spPr/>
    </dgm:pt>
    <dgm:pt modelId="{DAC6C9FF-11CC-4FED-AB9C-E323F7BC27BC}" type="pres">
      <dgm:prSet presAssocID="{CD9EBEB3-699C-45B0-BC1E-35225FCB9A75}" presName="textNode" presStyleLbl="node1" presStyleIdx="2" presStyleCnt="5">
        <dgm:presLayoutVars>
          <dgm:bulletEnabled val="1"/>
        </dgm:presLayoutVars>
      </dgm:prSet>
      <dgm:spPr/>
    </dgm:pt>
    <dgm:pt modelId="{396BC6B3-EF37-4EFF-BAC6-26C5AA992DCE}" type="pres">
      <dgm:prSet presAssocID="{94CDC084-E3D0-42DD-A5C1-796537699B7F}" presName="sibTrans" presStyleCnt="0"/>
      <dgm:spPr/>
    </dgm:pt>
    <dgm:pt modelId="{3A2AC5B6-24C0-41BE-B207-09ADE7E3424B}" type="pres">
      <dgm:prSet presAssocID="{DB2A15C7-AD54-49F5-8B02-02088E8ECF2B}" presName="textNode" presStyleLbl="node1" presStyleIdx="3" presStyleCnt="5">
        <dgm:presLayoutVars>
          <dgm:bulletEnabled val="1"/>
        </dgm:presLayoutVars>
      </dgm:prSet>
      <dgm:spPr/>
    </dgm:pt>
    <dgm:pt modelId="{3A71E288-E81F-4798-9C20-EB496EE2350C}" type="pres">
      <dgm:prSet presAssocID="{3EC29D11-BECC-40B4-9A17-9B95FB7806A4}" presName="sibTrans" presStyleCnt="0"/>
      <dgm:spPr/>
    </dgm:pt>
    <dgm:pt modelId="{9F57B152-07ED-4E4A-9710-A12B48D4DF54}" type="pres">
      <dgm:prSet presAssocID="{B95E6C95-DCF1-44EF-9DB2-735C48009708}" presName="textNode" presStyleLbl="node1" presStyleIdx="4" presStyleCnt="5">
        <dgm:presLayoutVars>
          <dgm:bulletEnabled val="1"/>
        </dgm:presLayoutVars>
      </dgm:prSet>
      <dgm:spPr/>
    </dgm:pt>
  </dgm:ptLst>
  <dgm:cxnLst>
    <dgm:cxn modelId="{F595EB1D-5579-4AAC-93BF-AFFE7EF7B820}" type="presOf" srcId="{B95E6C95-DCF1-44EF-9DB2-735C48009708}" destId="{9F57B152-07ED-4E4A-9710-A12B48D4DF54}" srcOrd="0" destOrd="0" presId="urn:microsoft.com/office/officeart/2005/8/layout/hProcess9"/>
    <dgm:cxn modelId="{3B6C1C1E-459F-4A8C-BC7E-3F5B50FC05D1}" type="presOf" srcId="{B09C47FB-CD38-465A-B660-8AC35B4AAD1F}" destId="{146A4277-93FC-4567-ACC7-8C4F0DCCA07E}" srcOrd="0" destOrd="0" presId="urn:microsoft.com/office/officeart/2005/8/layout/hProcess9"/>
    <dgm:cxn modelId="{E9F0D466-4DE2-4323-8FE1-2379455ACF18}" srcId="{B3A31FED-9DD4-4710-8ED7-98914E0FE7D5}" destId="{CD9EBEB3-699C-45B0-BC1E-35225FCB9A75}" srcOrd="2" destOrd="0" parTransId="{FB80B928-4F05-44F1-AAAE-6509DE8AB1BD}" sibTransId="{94CDC084-E3D0-42DD-A5C1-796537699B7F}"/>
    <dgm:cxn modelId="{F80B796E-1969-4438-AF9A-5328BFF03A37}" type="presOf" srcId="{B3A31FED-9DD4-4710-8ED7-98914E0FE7D5}" destId="{AF625A4B-85E7-4CE3-BC6E-FC6C074DE5FA}" srcOrd="0" destOrd="0" presId="urn:microsoft.com/office/officeart/2005/8/layout/hProcess9"/>
    <dgm:cxn modelId="{A23AB553-E239-4795-86E5-D4F3AAACC765}" srcId="{B3A31FED-9DD4-4710-8ED7-98914E0FE7D5}" destId="{B95E6C95-DCF1-44EF-9DB2-735C48009708}" srcOrd="4" destOrd="0" parTransId="{BDF509D9-3C85-46BE-BBE3-79676445A76E}" sibTransId="{046EB48E-15E0-4E06-927A-9868FFFFC66A}"/>
    <dgm:cxn modelId="{2FBCA256-9FB7-4F78-968C-BC77D2580701}" srcId="{B3A31FED-9DD4-4710-8ED7-98914E0FE7D5}" destId="{AC94E295-DC72-4F0E-B1CB-3023E4217187}" srcOrd="1" destOrd="0" parTransId="{5D5230BE-AAC3-4C11-AA4B-61A550E44B98}" sibTransId="{8727DD1C-CD44-4A33-B0E8-AA967B714470}"/>
    <dgm:cxn modelId="{B13EF289-378F-4804-93BD-67AA3089B260}" type="presOf" srcId="{CD9EBEB3-699C-45B0-BC1E-35225FCB9A75}" destId="{DAC6C9FF-11CC-4FED-AB9C-E323F7BC27BC}" srcOrd="0" destOrd="0" presId="urn:microsoft.com/office/officeart/2005/8/layout/hProcess9"/>
    <dgm:cxn modelId="{58072199-D8AB-4B00-9DB3-0139BFDBF4FC}" type="presOf" srcId="{AC94E295-DC72-4F0E-B1CB-3023E4217187}" destId="{87BE3405-0A52-455B-A65E-B237DEB6746D}" srcOrd="0" destOrd="0" presId="urn:microsoft.com/office/officeart/2005/8/layout/hProcess9"/>
    <dgm:cxn modelId="{D7062A9B-A6DD-4967-9486-C56A754B5F69}" type="presOf" srcId="{DB2A15C7-AD54-49F5-8B02-02088E8ECF2B}" destId="{3A2AC5B6-24C0-41BE-B207-09ADE7E3424B}" srcOrd="0" destOrd="0" presId="urn:microsoft.com/office/officeart/2005/8/layout/hProcess9"/>
    <dgm:cxn modelId="{971F10B4-0FCF-486D-86BD-84C8D522AB13}" srcId="{B3A31FED-9DD4-4710-8ED7-98914E0FE7D5}" destId="{B09C47FB-CD38-465A-B660-8AC35B4AAD1F}" srcOrd="0" destOrd="0" parTransId="{8EE45D9A-04E4-4A1E-9AD2-C7B3F71A3271}" sibTransId="{09DC5F4F-AA1C-46AB-AFD1-A16B3B8D9E75}"/>
    <dgm:cxn modelId="{D92E84C9-FFE9-4EA3-B82A-1E94B39295C9}" srcId="{B3A31FED-9DD4-4710-8ED7-98914E0FE7D5}" destId="{DB2A15C7-AD54-49F5-8B02-02088E8ECF2B}" srcOrd="3" destOrd="0" parTransId="{DB919435-2DE7-46BB-A65B-34C1013D3C47}" sibTransId="{3EC29D11-BECC-40B4-9A17-9B95FB7806A4}"/>
    <dgm:cxn modelId="{DE8F49E4-D3AF-40BA-8910-C8E31949FD1B}" type="presParOf" srcId="{AF625A4B-85E7-4CE3-BC6E-FC6C074DE5FA}" destId="{8A33CDA2-1101-424B-BCA1-B248506D0E5C}" srcOrd="0" destOrd="0" presId="urn:microsoft.com/office/officeart/2005/8/layout/hProcess9"/>
    <dgm:cxn modelId="{14D20743-60BF-4E76-9C4E-9340E14C304A}" type="presParOf" srcId="{AF625A4B-85E7-4CE3-BC6E-FC6C074DE5FA}" destId="{95A9258D-F491-4E51-BC43-0C46367F7394}" srcOrd="1" destOrd="0" presId="urn:microsoft.com/office/officeart/2005/8/layout/hProcess9"/>
    <dgm:cxn modelId="{8326BE53-05EF-485D-9546-F95546F2674E}" type="presParOf" srcId="{95A9258D-F491-4E51-BC43-0C46367F7394}" destId="{146A4277-93FC-4567-ACC7-8C4F0DCCA07E}" srcOrd="0" destOrd="0" presId="urn:microsoft.com/office/officeart/2005/8/layout/hProcess9"/>
    <dgm:cxn modelId="{914C6D34-A1E0-4A9B-BB31-06BDB4ED2DF9}" type="presParOf" srcId="{95A9258D-F491-4E51-BC43-0C46367F7394}" destId="{006D04CB-8912-4AD6-95F7-9783CCD74F2A}" srcOrd="1" destOrd="0" presId="urn:microsoft.com/office/officeart/2005/8/layout/hProcess9"/>
    <dgm:cxn modelId="{7807C14B-2119-4A07-A1BF-0CD53BBB633D}" type="presParOf" srcId="{95A9258D-F491-4E51-BC43-0C46367F7394}" destId="{87BE3405-0A52-455B-A65E-B237DEB6746D}" srcOrd="2" destOrd="0" presId="urn:microsoft.com/office/officeart/2005/8/layout/hProcess9"/>
    <dgm:cxn modelId="{DCB9080E-06B3-4F99-AD9F-F9A722C45628}" type="presParOf" srcId="{95A9258D-F491-4E51-BC43-0C46367F7394}" destId="{19D88027-7F5D-4FC1-9AEF-C1AC0B8518E4}" srcOrd="3" destOrd="0" presId="urn:microsoft.com/office/officeart/2005/8/layout/hProcess9"/>
    <dgm:cxn modelId="{A6DE0946-0629-42A2-BD39-93A7AA50C9B3}" type="presParOf" srcId="{95A9258D-F491-4E51-BC43-0C46367F7394}" destId="{DAC6C9FF-11CC-4FED-AB9C-E323F7BC27BC}" srcOrd="4" destOrd="0" presId="urn:microsoft.com/office/officeart/2005/8/layout/hProcess9"/>
    <dgm:cxn modelId="{334B788C-5ADD-4A97-87EB-61F7B87A3939}" type="presParOf" srcId="{95A9258D-F491-4E51-BC43-0C46367F7394}" destId="{396BC6B3-EF37-4EFF-BAC6-26C5AA992DCE}" srcOrd="5" destOrd="0" presId="urn:microsoft.com/office/officeart/2005/8/layout/hProcess9"/>
    <dgm:cxn modelId="{9FA07501-F7F5-4BD3-8F63-570E132CA7C6}" type="presParOf" srcId="{95A9258D-F491-4E51-BC43-0C46367F7394}" destId="{3A2AC5B6-24C0-41BE-B207-09ADE7E3424B}" srcOrd="6" destOrd="0" presId="urn:microsoft.com/office/officeart/2005/8/layout/hProcess9"/>
    <dgm:cxn modelId="{DE036133-7EA7-4B9B-B16B-16C8E7DDBB0D}" type="presParOf" srcId="{95A9258D-F491-4E51-BC43-0C46367F7394}" destId="{3A71E288-E81F-4798-9C20-EB496EE2350C}" srcOrd="7" destOrd="0" presId="urn:microsoft.com/office/officeart/2005/8/layout/hProcess9"/>
    <dgm:cxn modelId="{4CDD907B-99D4-4E20-963B-F8B3AD82759C}" type="presParOf" srcId="{95A9258D-F491-4E51-BC43-0C46367F7394}" destId="{9F57B152-07ED-4E4A-9710-A12B48D4DF54}" srcOrd="8" destOrd="0" presId="urn:microsoft.com/office/officeart/2005/8/layout/hProcess9"/>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013C295-BA43-492E-8B7F-1B045288C79B}">
      <dsp:nvSpPr>
        <dsp:cNvPr id="0" name=""/>
        <dsp:cNvSpPr/>
      </dsp:nvSpPr>
      <dsp:spPr>
        <a:xfrm rot="5400000">
          <a:off x="-238132" y="240333"/>
          <a:ext cx="1314494" cy="838230"/>
        </a:xfrm>
        <a:prstGeom prst="chevron">
          <a:avLst/>
        </a:prstGeom>
        <a:solidFill>
          <a:schemeClr val="accent2">
            <a:hueOff val="0"/>
            <a:satOff val="0"/>
            <a:lumOff val="0"/>
            <a:alphaOff val="0"/>
          </a:schemeClr>
        </a:solidFill>
        <a:ln w="9525" cap="flat" cmpd="sng" algn="ctr">
          <a:solidFill>
            <a:schemeClr val="accent2">
              <a:hueOff val="0"/>
              <a:satOff val="0"/>
              <a:lumOff val="0"/>
              <a:alphaOff val="0"/>
            </a:schemeClr>
          </a:solidFill>
          <a:prstDash val="solid"/>
        </a:ln>
        <a:effectLst/>
        <a:sp3d extrusionH="381000" contourW="38100" prstMaterial="matte">
          <a:contourClr>
            <a:schemeClr val="lt1"/>
          </a:contourClr>
        </a:sp3d>
      </dsp:spPr>
      <dsp:style>
        <a:lnRef idx="1">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fr-FR" sz="1100" kern="1200" dirty="0"/>
            <a:t>Constructeur</a:t>
          </a:r>
        </a:p>
      </dsp:txBody>
      <dsp:txXfrm rot="-5400000">
        <a:off x="0" y="421316"/>
        <a:ext cx="838230" cy="476264"/>
      </dsp:txXfrm>
    </dsp:sp>
    <dsp:sp modelId="{005C1D8E-D145-430E-A810-C101AE33773A}">
      <dsp:nvSpPr>
        <dsp:cNvPr id="0" name=""/>
        <dsp:cNvSpPr/>
      </dsp:nvSpPr>
      <dsp:spPr>
        <a:xfrm rot="5400000">
          <a:off x="4103118" y="-3222683"/>
          <a:ext cx="875377" cy="7325147"/>
        </a:xfrm>
        <a:prstGeom prst="round2Same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a:sp3d z="-60000" extrusionH="63500" prstMaterial="matte"/>
      </dsp:spPr>
      <dsp:style>
        <a:lnRef idx="1">
          <a:scrgbClr r="0" g="0" b="0"/>
        </a:lnRef>
        <a:fillRef idx="1">
          <a:scrgbClr r="0" g="0" b="0"/>
        </a:fillRef>
        <a:effectRef idx="0">
          <a:scrgbClr r="0" g="0" b="0"/>
        </a:effectRef>
        <a:fontRef idx="minor"/>
      </dsp:style>
      <dsp:txBody>
        <a:bodyPr spcFirstLastPara="0" vert="horz" wrap="square" lIns="120904" tIns="10795" rIns="10795" bIns="10795" numCol="1" spcCol="1270" anchor="ctr" anchorCtr="0">
          <a:noAutofit/>
        </a:bodyPr>
        <a:lstStyle/>
        <a:p>
          <a:pPr marL="171450" lvl="1" indent="-171450" algn="l" defTabSz="755650">
            <a:lnSpc>
              <a:spcPct val="90000"/>
            </a:lnSpc>
            <a:spcBef>
              <a:spcPct val="0"/>
            </a:spcBef>
            <a:spcAft>
              <a:spcPct val="15000"/>
            </a:spcAft>
            <a:buChar char="•"/>
          </a:pPr>
          <a:r>
            <a:rPr lang="fr-FR" sz="1700" kern="1200" dirty="0"/>
            <a:t>Fiabilité Intrinsèque</a:t>
          </a:r>
        </a:p>
        <a:p>
          <a:pPr marL="171450" lvl="1" indent="-171450" algn="l" defTabSz="755650">
            <a:lnSpc>
              <a:spcPct val="90000"/>
            </a:lnSpc>
            <a:spcBef>
              <a:spcPct val="0"/>
            </a:spcBef>
            <a:spcAft>
              <a:spcPct val="15000"/>
            </a:spcAft>
            <a:buChar char="•"/>
          </a:pPr>
          <a:r>
            <a:rPr lang="fr-FR" sz="1700" kern="1200" dirty="0"/>
            <a:t>Maintenabilité Intrinsèque</a:t>
          </a:r>
        </a:p>
        <a:p>
          <a:pPr marL="171450" lvl="1" indent="-171450" algn="l" defTabSz="755650">
            <a:lnSpc>
              <a:spcPct val="90000"/>
            </a:lnSpc>
            <a:spcBef>
              <a:spcPct val="0"/>
            </a:spcBef>
            <a:spcAft>
              <a:spcPct val="15000"/>
            </a:spcAft>
            <a:buChar char="•"/>
          </a:pPr>
          <a:r>
            <a:rPr lang="fr-FR" sz="1700" kern="1200" dirty="0"/>
            <a:t>Basées sur des conditions idéales d’exploitation et de maintenance</a:t>
          </a:r>
        </a:p>
      </dsp:txBody>
      <dsp:txXfrm rot="-5400000">
        <a:off x="878233" y="44934"/>
        <a:ext cx="7282415" cy="789913"/>
      </dsp:txXfrm>
    </dsp:sp>
    <dsp:sp modelId="{5B97D2C5-0D2F-4449-8B21-AACEBF7895B1}">
      <dsp:nvSpPr>
        <dsp:cNvPr id="0" name=""/>
        <dsp:cNvSpPr/>
      </dsp:nvSpPr>
      <dsp:spPr>
        <a:xfrm rot="5400000">
          <a:off x="-218130" y="1388874"/>
          <a:ext cx="1314494" cy="878233"/>
        </a:xfrm>
        <a:prstGeom prst="chevron">
          <a:avLst/>
        </a:prstGeom>
        <a:solidFill>
          <a:schemeClr val="accent2">
            <a:hueOff val="0"/>
            <a:satOff val="0"/>
            <a:lumOff val="0"/>
            <a:alphaOff val="0"/>
          </a:schemeClr>
        </a:solidFill>
        <a:ln w="9525" cap="flat" cmpd="sng" algn="ctr">
          <a:solidFill>
            <a:schemeClr val="accent2">
              <a:hueOff val="0"/>
              <a:satOff val="0"/>
              <a:lumOff val="0"/>
              <a:alphaOff val="0"/>
            </a:schemeClr>
          </a:solidFill>
          <a:prstDash val="solid"/>
        </a:ln>
        <a:effectLst/>
        <a:sp3d extrusionH="381000" contourW="38100" prstMaterial="matte">
          <a:contourClr>
            <a:schemeClr val="lt1"/>
          </a:contourClr>
        </a:sp3d>
      </dsp:spPr>
      <dsp:style>
        <a:lnRef idx="1">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fr-FR" sz="1100" kern="1200" dirty="0"/>
            <a:t> Donne</a:t>
          </a:r>
        </a:p>
      </dsp:txBody>
      <dsp:txXfrm rot="-5400000">
        <a:off x="1" y="1609861"/>
        <a:ext cx="878233" cy="436261"/>
      </dsp:txXfrm>
    </dsp:sp>
    <dsp:sp modelId="{595B966B-F16C-459E-A17C-569729D03D91}">
      <dsp:nvSpPr>
        <dsp:cNvPr id="0" name=""/>
        <dsp:cNvSpPr/>
      </dsp:nvSpPr>
      <dsp:spPr>
        <a:xfrm rot="5400000">
          <a:off x="4103118" y="-2054140"/>
          <a:ext cx="875377" cy="7325147"/>
        </a:xfrm>
        <a:prstGeom prst="round2Same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a:sp3d z="-60000" extrusionH="63500" prstMaterial="matte"/>
      </dsp:spPr>
      <dsp:style>
        <a:lnRef idx="1">
          <a:scrgbClr r="0" g="0" b="0"/>
        </a:lnRef>
        <a:fillRef idx="1">
          <a:scrgbClr r="0" g="0" b="0"/>
        </a:fillRef>
        <a:effectRef idx="0">
          <a:scrgbClr r="0" g="0" b="0"/>
        </a:effectRef>
        <a:fontRef idx="minor"/>
      </dsp:style>
      <dsp:txBody>
        <a:bodyPr spcFirstLastPara="0" vert="horz" wrap="square" lIns="120904" tIns="10795" rIns="10795" bIns="10795" numCol="1" spcCol="1270" anchor="ctr" anchorCtr="0">
          <a:noAutofit/>
        </a:bodyPr>
        <a:lstStyle/>
        <a:p>
          <a:pPr marL="171450" lvl="1" indent="-171450" algn="l" defTabSz="755650">
            <a:lnSpc>
              <a:spcPct val="90000"/>
            </a:lnSpc>
            <a:spcBef>
              <a:spcPct val="0"/>
            </a:spcBef>
            <a:spcAft>
              <a:spcPct val="15000"/>
            </a:spcAft>
            <a:buChar char="•"/>
          </a:pPr>
          <a:r>
            <a:rPr lang="fr-FR" sz="1700" kern="1200" dirty="0"/>
            <a:t>DISPONIBILITE INTRINSEQUE</a:t>
          </a:r>
        </a:p>
        <a:p>
          <a:pPr marL="171450" lvl="1" indent="-171450" algn="l" defTabSz="755650">
            <a:lnSpc>
              <a:spcPct val="90000"/>
            </a:lnSpc>
            <a:spcBef>
              <a:spcPct val="0"/>
            </a:spcBef>
            <a:spcAft>
              <a:spcPct val="15000"/>
            </a:spcAft>
            <a:buChar char="•"/>
          </a:pPr>
          <a:r>
            <a:rPr lang="fr-FR" sz="1700" kern="1200" dirty="0"/>
            <a:t>Disponibilité (idéale) vers laquelle on doit tendre</a:t>
          </a:r>
        </a:p>
      </dsp:txBody>
      <dsp:txXfrm rot="-5400000">
        <a:off x="878233" y="1213477"/>
        <a:ext cx="7282415" cy="789913"/>
      </dsp:txXfrm>
    </dsp:sp>
    <dsp:sp modelId="{8E7FBF9B-49D1-4433-8645-5456A737824D}">
      <dsp:nvSpPr>
        <dsp:cNvPr id="0" name=""/>
        <dsp:cNvSpPr/>
      </dsp:nvSpPr>
      <dsp:spPr>
        <a:xfrm rot="5400000">
          <a:off x="-218130" y="2557417"/>
          <a:ext cx="1314494" cy="878233"/>
        </a:xfrm>
        <a:prstGeom prst="chevron">
          <a:avLst/>
        </a:prstGeom>
        <a:solidFill>
          <a:schemeClr val="accent2">
            <a:hueOff val="0"/>
            <a:satOff val="0"/>
            <a:lumOff val="0"/>
            <a:alphaOff val="0"/>
          </a:schemeClr>
        </a:solidFill>
        <a:ln w="9525" cap="flat" cmpd="sng" algn="ctr">
          <a:solidFill>
            <a:schemeClr val="accent2">
              <a:hueOff val="0"/>
              <a:satOff val="0"/>
              <a:lumOff val="0"/>
              <a:alphaOff val="0"/>
            </a:schemeClr>
          </a:solidFill>
          <a:prstDash val="solid"/>
        </a:ln>
        <a:effectLst/>
        <a:sp3d extrusionH="381000" contourW="38100" prstMaterial="matte">
          <a:contourClr>
            <a:schemeClr val="lt1"/>
          </a:contourClr>
        </a:sp3d>
      </dsp:spPr>
      <dsp:style>
        <a:lnRef idx="1">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fr-FR" sz="1100" kern="1200" dirty="0"/>
            <a:t>Utilisateur</a:t>
          </a:r>
        </a:p>
      </dsp:txBody>
      <dsp:txXfrm rot="-5400000">
        <a:off x="1" y="2778404"/>
        <a:ext cx="878233" cy="436261"/>
      </dsp:txXfrm>
    </dsp:sp>
    <dsp:sp modelId="{A40DD42B-6FC4-4587-8893-8AD16B7AE076}">
      <dsp:nvSpPr>
        <dsp:cNvPr id="0" name=""/>
        <dsp:cNvSpPr/>
      </dsp:nvSpPr>
      <dsp:spPr>
        <a:xfrm rot="5400000">
          <a:off x="4103118" y="-885598"/>
          <a:ext cx="875377" cy="7325147"/>
        </a:xfrm>
        <a:prstGeom prst="round2Same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a:sp3d z="-60000" extrusionH="63500" prstMaterial="matte"/>
      </dsp:spPr>
      <dsp:style>
        <a:lnRef idx="1">
          <a:scrgbClr r="0" g="0" b="0"/>
        </a:lnRef>
        <a:fillRef idx="1">
          <a:scrgbClr r="0" g="0" b="0"/>
        </a:fillRef>
        <a:effectRef idx="0">
          <a:scrgbClr r="0" g="0" b="0"/>
        </a:effectRef>
        <a:fontRef idx="minor"/>
      </dsp:style>
      <dsp:txBody>
        <a:bodyPr spcFirstLastPara="0" vert="horz" wrap="square" lIns="120904" tIns="10795" rIns="10795" bIns="10795" numCol="1" spcCol="1270" anchor="ctr" anchorCtr="0">
          <a:noAutofit/>
        </a:bodyPr>
        <a:lstStyle/>
        <a:p>
          <a:pPr marL="171450" lvl="1" indent="-171450" algn="l" defTabSz="755650">
            <a:lnSpc>
              <a:spcPct val="90000"/>
            </a:lnSpc>
            <a:spcBef>
              <a:spcPct val="0"/>
            </a:spcBef>
            <a:spcAft>
              <a:spcPct val="15000"/>
            </a:spcAft>
            <a:buChar char="•"/>
          </a:pPr>
          <a:r>
            <a:rPr lang="fr-FR" sz="1700" kern="1200" dirty="0"/>
            <a:t>Exploite sa machine</a:t>
          </a:r>
        </a:p>
        <a:p>
          <a:pPr marL="171450" lvl="1" indent="-171450" algn="l" defTabSz="755650">
            <a:lnSpc>
              <a:spcPct val="90000"/>
            </a:lnSpc>
            <a:spcBef>
              <a:spcPct val="0"/>
            </a:spcBef>
            <a:spcAft>
              <a:spcPct val="15000"/>
            </a:spcAft>
            <a:buChar char="•"/>
          </a:pPr>
          <a:r>
            <a:rPr lang="fr-FR" sz="1700" kern="1200" dirty="0"/>
            <a:t>Effectue la maintenance</a:t>
          </a:r>
        </a:p>
        <a:p>
          <a:pPr marL="171450" lvl="1" indent="-171450" algn="l" defTabSz="755650">
            <a:lnSpc>
              <a:spcPct val="90000"/>
            </a:lnSpc>
            <a:spcBef>
              <a:spcPct val="0"/>
            </a:spcBef>
            <a:spcAft>
              <a:spcPct val="15000"/>
            </a:spcAft>
            <a:buChar char="•"/>
          </a:pPr>
          <a:r>
            <a:rPr lang="fr-FR" sz="1700" kern="1200" dirty="0"/>
            <a:t>Dans des conditions réelles</a:t>
          </a:r>
        </a:p>
      </dsp:txBody>
      <dsp:txXfrm rot="-5400000">
        <a:off x="878233" y="2382019"/>
        <a:ext cx="7282415" cy="789913"/>
      </dsp:txXfrm>
    </dsp:sp>
    <dsp:sp modelId="{967184AD-54CA-4A6A-BB93-CB574DFAB018}">
      <dsp:nvSpPr>
        <dsp:cNvPr id="0" name=""/>
        <dsp:cNvSpPr/>
      </dsp:nvSpPr>
      <dsp:spPr>
        <a:xfrm rot="5400000">
          <a:off x="-218130" y="3725959"/>
          <a:ext cx="1314494" cy="878233"/>
        </a:xfrm>
        <a:prstGeom prst="chevron">
          <a:avLst/>
        </a:prstGeom>
        <a:solidFill>
          <a:schemeClr val="accent2">
            <a:hueOff val="0"/>
            <a:satOff val="0"/>
            <a:lumOff val="0"/>
            <a:alphaOff val="0"/>
          </a:schemeClr>
        </a:solidFill>
        <a:ln w="9525" cap="flat" cmpd="sng" algn="ctr">
          <a:solidFill>
            <a:schemeClr val="accent2">
              <a:hueOff val="0"/>
              <a:satOff val="0"/>
              <a:lumOff val="0"/>
              <a:alphaOff val="0"/>
            </a:schemeClr>
          </a:solidFill>
          <a:prstDash val="solid"/>
        </a:ln>
        <a:effectLst/>
        <a:sp3d extrusionH="381000" contourW="38100" prstMaterial="matte">
          <a:contourClr>
            <a:schemeClr val="lt1"/>
          </a:contourClr>
        </a:sp3d>
      </dsp:spPr>
      <dsp:style>
        <a:lnRef idx="1">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fr-FR" sz="1100" kern="1200" dirty="0"/>
            <a:t>Vérifie</a:t>
          </a:r>
        </a:p>
      </dsp:txBody>
      <dsp:txXfrm rot="-5400000">
        <a:off x="1" y="3946946"/>
        <a:ext cx="878233" cy="436261"/>
      </dsp:txXfrm>
    </dsp:sp>
    <dsp:sp modelId="{7768F190-2661-4779-9FDB-7C49012A37BF}">
      <dsp:nvSpPr>
        <dsp:cNvPr id="0" name=""/>
        <dsp:cNvSpPr/>
      </dsp:nvSpPr>
      <dsp:spPr>
        <a:xfrm rot="5400000">
          <a:off x="4103118" y="282944"/>
          <a:ext cx="875377" cy="7325147"/>
        </a:xfrm>
        <a:prstGeom prst="round2Same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a:sp3d z="-60000" extrusionH="63500" prstMaterial="matte"/>
      </dsp:spPr>
      <dsp:style>
        <a:lnRef idx="1">
          <a:scrgbClr r="0" g="0" b="0"/>
        </a:lnRef>
        <a:fillRef idx="1">
          <a:scrgbClr r="0" g="0" b="0"/>
        </a:fillRef>
        <a:effectRef idx="0">
          <a:scrgbClr r="0" g="0" b="0"/>
        </a:effectRef>
        <a:fontRef idx="minor"/>
      </dsp:style>
      <dsp:txBody>
        <a:bodyPr spcFirstLastPara="0" vert="horz" wrap="square" lIns="120904" tIns="10795" rIns="10795" bIns="10795" numCol="1" spcCol="1270" anchor="ctr" anchorCtr="0">
          <a:noAutofit/>
        </a:bodyPr>
        <a:lstStyle/>
        <a:p>
          <a:pPr marL="171450" lvl="1" indent="-171450" algn="l" defTabSz="755650">
            <a:lnSpc>
              <a:spcPct val="90000"/>
            </a:lnSpc>
            <a:spcBef>
              <a:spcPct val="0"/>
            </a:spcBef>
            <a:spcAft>
              <a:spcPct val="15000"/>
            </a:spcAft>
            <a:buChar char="•"/>
          </a:pPr>
          <a:r>
            <a:rPr lang="fr-FR" sz="1700" kern="1200" dirty="0"/>
            <a:t>DISPONIBILITE OPERATIONNELLE</a:t>
          </a:r>
        </a:p>
        <a:p>
          <a:pPr marL="171450" lvl="1" indent="-171450" algn="l" defTabSz="755650">
            <a:lnSpc>
              <a:spcPct val="90000"/>
            </a:lnSpc>
            <a:spcBef>
              <a:spcPct val="0"/>
            </a:spcBef>
            <a:spcAft>
              <a:spcPct val="15000"/>
            </a:spcAft>
            <a:buChar char="•"/>
          </a:pPr>
          <a:r>
            <a:rPr lang="fr-FR" sz="1700" kern="1200" dirty="0"/>
            <a:t>Disponibilité réelle (qui intéresse les responsables) et qui doit tendre vers la disponibilité intrinsèque</a:t>
          </a:r>
        </a:p>
      </dsp:txBody>
      <dsp:txXfrm rot="-5400000">
        <a:off x="878233" y="3550561"/>
        <a:ext cx="7282415" cy="78991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C5A82C-6983-48BC-8520-5C340B252B2C}">
      <dsp:nvSpPr>
        <dsp:cNvPr id="0" name=""/>
        <dsp:cNvSpPr/>
      </dsp:nvSpPr>
      <dsp:spPr>
        <a:xfrm rot="5400000">
          <a:off x="244236" y="1268522"/>
          <a:ext cx="576533" cy="656363"/>
        </a:xfrm>
        <a:prstGeom prst="bentUpArrow">
          <a:avLst>
            <a:gd name="adj1" fmla="val 32840"/>
            <a:gd name="adj2" fmla="val 25000"/>
            <a:gd name="adj3" fmla="val 35780"/>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EA518E0-3C09-4481-85D4-0ED91B5F2A36}">
      <dsp:nvSpPr>
        <dsp:cNvPr id="0" name=""/>
        <dsp:cNvSpPr/>
      </dsp:nvSpPr>
      <dsp:spPr>
        <a:xfrm>
          <a:off x="35130" y="559858"/>
          <a:ext cx="1140116" cy="679348"/>
        </a:xfrm>
        <a:prstGeom prst="roundRect">
          <a:avLst>
            <a:gd name="adj" fmla="val 166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fr-FR" sz="1400" kern="1200" dirty="0"/>
            <a:t>Cout actuel de maintenance</a:t>
          </a:r>
        </a:p>
      </dsp:txBody>
      <dsp:txXfrm>
        <a:off x="68299" y="593027"/>
        <a:ext cx="1073778" cy="613010"/>
      </dsp:txXfrm>
    </dsp:sp>
    <dsp:sp modelId="{92591636-0443-4077-A9F2-B245D65BBE98}">
      <dsp:nvSpPr>
        <dsp:cNvPr id="0" name=""/>
        <dsp:cNvSpPr/>
      </dsp:nvSpPr>
      <dsp:spPr>
        <a:xfrm>
          <a:off x="1251266" y="676752"/>
          <a:ext cx="2851228" cy="5490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ctr" anchorCtr="0">
          <a:noAutofit/>
        </a:bodyPr>
        <a:lstStyle/>
        <a:p>
          <a:pPr marL="171450" lvl="1" indent="-171450" algn="l" defTabSz="800100">
            <a:lnSpc>
              <a:spcPct val="90000"/>
            </a:lnSpc>
            <a:spcBef>
              <a:spcPct val="0"/>
            </a:spcBef>
            <a:spcAft>
              <a:spcPct val="15000"/>
            </a:spcAft>
            <a:buChar char="•"/>
          </a:pPr>
          <a:r>
            <a:rPr lang="fr-FR" sz="1800" kern="1200" dirty="0"/>
            <a:t>Cout actuel = Cout Maint. corrective = C1</a:t>
          </a:r>
        </a:p>
      </dsp:txBody>
      <dsp:txXfrm>
        <a:off x="1251266" y="676752"/>
        <a:ext cx="2851228" cy="549079"/>
      </dsp:txXfrm>
    </dsp:sp>
    <dsp:sp modelId="{865695D6-19F7-4783-A79E-B19B54033FC3}">
      <dsp:nvSpPr>
        <dsp:cNvPr id="0" name=""/>
        <dsp:cNvSpPr/>
      </dsp:nvSpPr>
      <dsp:spPr>
        <a:xfrm rot="5400000">
          <a:off x="1265900" y="2150889"/>
          <a:ext cx="576533" cy="656363"/>
        </a:xfrm>
        <a:prstGeom prst="bentUpArrow">
          <a:avLst>
            <a:gd name="adj1" fmla="val 32840"/>
            <a:gd name="adj2" fmla="val 25000"/>
            <a:gd name="adj3" fmla="val 35780"/>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9994B85-119F-41BE-9CDD-848F50A6A912}">
      <dsp:nvSpPr>
        <dsp:cNvPr id="0" name=""/>
        <dsp:cNvSpPr/>
      </dsp:nvSpPr>
      <dsp:spPr>
        <a:xfrm>
          <a:off x="981940" y="1381490"/>
          <a:ext cx="1229338" cy="737568"/>
        </a:xfrm>
        <a:prstGeom prst="roundRect">
          <a:avLst>
            <a:gd name="adj" fmla="val 166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fr-FR" sz="1400" kern="1200" dirty="0"/>
            <a:t>Cout de maintenance envisagé après amélioration</a:t>
          </a:r>
        </a:p>
      </dsp:txBody>
      <dsp:txXfrm>
        <a:off x="1017952" y="1417502"/>
        <a:ext cx="1157314" cy="665544"/>
      </dsp:txXfrm>
    </dsp:sp>
    <dsp:sp modelId="{7C36B35C-5A64-4EF5-AED2-543EFB6720F4}">
      <dsp:nvSpPr>
        <dsp:cNvPr id="0" name=""/>
        <dsp:cNvSpPr/>
      </dsp:nvSpPr>
      <dsp:spPr>
        <a:xfrm>
          <a:off x="2244742" y="1461895"/>
          <a:ext cx="2329865" cy="5490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ctr" anchorCtr="0">
          <a:noAutofit/>
        </a:bodyPr>
        <a:lstStyle/>
        <a:p>
          <a:pPr marL="171450" lvl="1" indent="-171450" algn="l" defTabSz="800100">
            <a:lnSpc>
              <a:spcPct val="90000"/>
            </a:lnSpc>
            <a:spcBef>
              <a:spcPct val="0"/>
            </a:spcBef>
            <a:spcAft>
              <a:spcPct val="15000"/>
            </a:spcAft>
            <a:buChar char="•"/>
          </a:pPr>
          <a:r>
            <a:rPr lang="fr-FR" sz="1800" kern="1200" dirty="0"/>
            <a:t>C2 (C2 &lt; C1)</a:t>
          </a:r>
        </a:p>
      </dsp:txBody>
      <dsp:txXfrm>
        <a:off x="2244742" y="1461895"/>
        <a:ext cx="2329865" cy="549079"/>
      </dsp:txXfrm>
    </dsp:sp>
    <dsp:sp modelId="{67308CB5-BB91-42D9-ADD8-CEDF75AE4E90}">
      <dsp:nvSpPr>
        <dsp:cNvPr id="0" name=""/>
        <dsp:cNvSpPr/>
      </dsp:nvSpPr>
      <dsp:spPr>
        <a:xfrm rot="5400000">
          <a:off x="2251396" y="2992447"/>
          <a:ext cx="576533" cy="656363"/>
        </a:xfrm>
        <a:prstGeom prst="bentUpArrow">
          <a:avLst>
            <a:gd name="adj1" fmla="val 32840"/>
            <a:gd name="adj2" fmla="val 25000"/>
            <a:gd name="adj3" fmla="val 35780"/>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B1054A8-F4DC-4BE5-96E2-9DFBF128208C}">
      <dsp:nvSpPr>
        <dsp:cNvPr id="0" name=""/>
        <dsp:cNvSpPr/>
      </dsp:nvSpPr>
      <dsp:spPr>
        <a:xfrm>
          <a:off x="1980588" y="2265662"/>
          <a:ext cx="1196165" cy="679348"/>
        </a:xfrm>
        <a:prstGeom prst="roundRect">
          <a:avLst>
            <a:gd name="adj" fmla="val 166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fr-FR" sz="1400" kern="1200" dirty="0"/>
            <a:t>Gain obtenu grâce à la modification</a:t>
          </a:r>
        </a:p>
      </dsp:txBody>
      <dsp:txXfrm>
        <a:off x="2013757" y="2298831"/>
        <a:ext cx="1129827" cy="613010"/>
      </dsp:txXfrm>
    </dsp:sp>
    <dsp:sp modelId="{477DF4FE-5300-497F-8B77-445862DC9B31}">
      <dsp:nvSpPr>
        <dsp:cNvPr id="0" name=""/>
        <dsp:cNvSpPr/>
      </dsp:nvSpPr>
      <dsp:spPr>
        <a:xfrm>
          <a:off x="3239535" y="2338808"/>
          <a:ext cx="1955451" cy="5490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ctr" anchorCtr="0">
          <a:noAutofit/>
        </a:bodyPr>
        <a:lstStyle/>
        <a:p>
          <a:pPr marL="171450" lvl="1" indent="-171450" algn="l" defTabSz="800100">
            <a:lnSpc>
              <a:spcPct val="90000"/>
            </a:lnSpc>
            <a:spcBef>
              <a:spcPct val="0"/>
            </a:spcBef>
            <a:spcAft>
              <a:spcPct val="15000"/>
            </a:spcAft>
            <a:buChar char="•"/>
          </a:pPr>
          <a:r>
            <a:rPr lang="fr-FR" sz="1800" kern="1200" dirty="0"/>
            <a:t>G = C1 – C2</a:t>
          </a:r>
        </a:p>
      </dsp:txBody>
      <dsp:txXfrm>
        <a:off x="3239535" y="2338808"/>
        <a:ext cx="1955451" cy="549079"/>
      </dsp:txXfrm>
    </dsp:sp>
    <dsp:sp modelId="{480CFD32-C283-4D1A-A327-FA3DF6804D79}">
      <dsp:nvSpPr>
        <dsp:cNvPr id="0" name=""/>
        <dsp:cNvSpPr/>
      </dsp:nvSpPr>
      <dsp:spPr>
        <a:xfrm rot="5400000">
          <a:off x="3402723" y="3830795"/>
          <a:ext cx="576533" cy="656363"/>
        </a:xfrm>
        <a:prstGeom prst="bentUpArrow">
          <a:avLst>
            <a:gd name="adj1" fmla="val 32840"/>
            <a:gd name="adj2" fmla="val 25000"/>
            <a:gd name="adj3" fmla="val 35780"/>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4F79A0E-7450-41F7-8425-50D9B005CB5A}">
      <dsp:nvSpPr>
        <dsp:cNvPr id="0" name=""/>
        <dsp:cNvSpPr/>
      </dsp:nvSpPr>
      <dsp:spPr>
        <a:xfrm>
          <a:off x="2964755" y="3095650"/>
          <a:ext cx="2047613" cy="679348"/>
        </a:xfrm>
        <a:prstGeom prst="roundRect">
          <a:avLst>
            <a:gd name="adj" fmla="val 166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fr-FR" sz="1400" kern="1200" dirty="0"/>
            <a:t>Investissement envisagé pour réaliser la modification</a:t>
          </a:r>
        </a:p>
      </dsp:txBody>
      <dsp:txXfrm>
        <a:off x="2997924" y="3128819"/>
        <a:ext cx="1981275" cy="613010"/>
      </dsp:txXfrm>
    </dsp:sp>
    <dsp:sp modelId="{78A8AA50-BD73-4138-A90D-1F2C467896DB}">
      <dsp:nvSpPr>
        <dsp:cNvPr id="0" name=""/>
        <dsp:cNvSpPr/>
      </dsp:nvSpPr>
      <dsp:spPr>
        <a:xfrm>
          <a:off x="5105343" y="3160698"/>
          <a:ext cx="705880" cy="5490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ctr" anchorCtr="0">
          <a:noAutofit/>
        </a:bodyPr>
        <a:lstStyle/>
        <a:p>
          <a:pPr marL="171450" lvl="1" indent="-171450" algn="l" defTabSz="800100">
            <a:lnSpc>
              <a:spcPct val="90000"/>
            </a:lnSpc>
            <a:spcBef>
              <a:spcPct val="0"/>
            </a:spcBef>
            <a:spcAft>
              <a:spcPct val="15000"/>
            </a:spcAft>
            <a:buChar char="•"/>
          </a:pPr>
          <a:r>
            <a:rPr lang="fr-FR" sz="1800" kern="1200" dirty="0"/>
            <a:t>I</a:t>
          </a:r>
        </a:p>
      </dsp:txBody>
      <dsp:txXfrm>
        <a:off x="5105343" y="3160698"/>
        <a:ext cx="705880" cy="549079"/>
      </dsp:txXfrm>
    </dsp:sp>
    <dsp:sp modelId="{314FC8D4-C48C-4466-A285-164F54033D7E}">
      <dsp:nvSpPr>
        <dsp:cNvPr id="0" name=""/>
        <dsp:cNvSpPr/>
      </dsp:nvSpPr>
      <dsp:spPr>
        <a:xfrm>
          <a:off x="4132772" y="3933993"/>
          <a:ext cx="970543" cy="679348"/>
        </a:xfrm>
        <a:prstGeom prst="roundRect">
          <a:avLst>
            <a:gd name="adj" fmla="val 166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fr-FR" sz="1400" kern="1200" dirty="0"/>
            <a:t>Seuil de rentabilité</a:t>
          </a:r>
        </a:p>
      </dsp:txBody>
      <dsp:txXfrm>
        <a:off x="4165941" y="3967162"/>
        <a:ext cx="904205" cy="613010"/>
      </dsp:txXfrm>
    </dsp:sp>
    <dsp:sp modelId="{8CA9A51E-9ACA-4BEC-8B28-22A6F14C80B1}">
      <dsp:nvSpPr>
        <dsp:cNvPr id="0" name=""/>
        <dsp:cNvSpPr/>
      </dsp:nvSpPr>
      <dsp:spPr>
        <a:xfrm>
          <a:off x="5170156" y="4026454"/>
          <a:ext cx="1452878" cy="549079"/>
        </a:xfrm>
        <a:prstGeom prst="rect">
          <a:avLst/>
        </a:prstGeom>
        <a:noFill/>
        <a:ln w="92075">
          <a:solidFill>
            <a:srgbClr val="CC3300"/>
          </a:solid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ctr" anchorCtr="0">
          <a:noAutofit/>
        </a:bodyPr>
        <a:lstStyle/>
        <a:p>
          <a:pPr marL="228600" lvl="1" indent="-228600" algn="l" defTabSz="889000">
            <a:lnSpc>
              <a:spcPct val="90000"/>
            </a:lnSpc>
            <a:spcBef>
              <a:spcPct val="0"/>
            </a:spcBef>
            <a:spcAft>
              <a:spcPct val="15000"/>
            </a:spcAft>
            <a:buChar char="•"/>
          </a:pPr>
          <a:r>
            <a:rPr lang="fr-FR" sz="2000" b="1" kern="1200" dirty="0">
              <a:solidFill>
                <a:srgbClr val="FF7C80"/>
              </a:solidFill>
            </a:rPr>
            <a:t>R = I / G</a:t>
          </a:r>
        </a:p>
      </dsp:txBody>
      <dsp:txXfrm>
        <a:off x="5170156" y="4026454"/>
        <a:ext cx="1452878" cy="54907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ED484B-F3F1-4F49-856C-31907EE5232A}">
      <dsp:nvSpPr>
        <dsp:cNvPr id="0" name=""/>
        <dsp:cNvSpPr/>
      </dsp:nvSpPr>
      <dsp:spPr>
        <a:xfrm>
          <a:off x="4954930" y="0"/>
          <a:ext cx="1528008" cy="3184127"/>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fr-FR" sz="2000" kern="1200" dirty="0"/>
            <a:t>Graphe à analyser</a:t>
          </a:r>
        </a:p>
      </dsp:txBody>
      <dsp:txXfrm>
        <a:off x="4954930" y="0"/>
        <a:ext cx="1528008" cy="955238"/>
      </dsp:txXfrm>
    </dsp:sp>
    <dsp:sp modelId="{86FBA1D5-B9F6-49E1-BF59-C71803DA49D0}">
      <dsp:nvSpPr>
        <dsp:cNvPr id="0" name=""/>
        <dsp:cNvSpPr/>
      </dsp:nvSpPr>
      <dsp:spPr>
        <a:xfrm>
          <a:off x="2932585" y="0"/>
          <a:ext cx="1767676" cy="3184127"/>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fr-FR" sz="2000" kern="1200" dirty="0"/>
            <a:t>Origine du problème</a:t>
          </a:r>
        </a:p>
      </dsp:txBody>
      <dsp:txXfrm>
        <a:off x="2932585" y="0"/>
        <a:ext cx="1767676" cy="955238"/>
      </dsp:txXfrm>
    </dsp:sp>
    <dsp:sp modelId="{C031FF60-3806-4E83-9DF6-E9FA1CB68F65}">
      <dsp:nvSpPr>
        <dsp:cNvPr id="0" name=""/>
        <dsp:cNvSpPr/>
      </dsp:nvSpPr>
      <dsp:spPr>
        <a:xfrm>
          <a:off x="1149909" y="0"/>
          <a:ext cx="1528008" cy="3184127"/>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fr-FR" sz="2000" kern="1200" dirty="0"/>
            <a:t>Graphe</a:t>
          </a:r>
        </a:p>
        <a:p>
          <a:pPr marL="0" lvl="0" indent="0" algn="ctr" defTabSz="889000">
            <a:lnSpc>
              <a:spcPct val="90000"/>
            </a:lnSpc>
            <a:spcBef>
              <a:spcPct val="0"/>
            </a:spcBef>
            <a:spcAft>
              <a:spcPct val="35000"/>
            </a:spcAft>
            <a:buNone/>
          </a:pPr>
          <a:r>
            <a:rPr lang="fr-FR" sz="2000" kern="1200" dirty="0"/>
            <a:t>en N./T</a:t>
          </a:r>
        </a:p>
      </dsp:txBody>
      <dsp:txXfrm>
        <a:off x="1149909" y="0"/>
        <a:ext cx="1528008" cy="955238"/>
      </dsp:txXfrm>
    </dsp:sp>
    <dsp:sp modelId="{66F8D35F-5BD1-41D9-A461-AD3EBC1C8782}">
      <dsp:nvSpPr>
        <dsp:cNvPr id="0" name=""/>
        <dsp:cNvSpPr/>
      </dsp:nvSpPr>
      <dsp:spPr>
        <a:xfrm>
          <a:off x="1277243" y="1687665"/>
          <a:ext cx="1273340" cy="63667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fr-FR" sz="1700" kern="1200" dirty="0"/>
            <a:t>Problème de disponibilité</a:t>
          </a:r>
        </a:p>
      </dsp:txBody>
      <dsp:txXfrm>
        <a:off x="1295890" y="1706312"/>
        <a:ext cx="1236046" cy="599376"/>
      </dsp:txXfrm>
    </dsp:sp>
    <dsp:sp modelId="{96EF67EF-93C2-46C0-B5DD-6864B403C69E}">
      <dsp:nvSpPr>
        <dsp:cNvPr id="0" name=""/>
        <dsp:cNvSpPr/>
      </dsp:nvSpPr>
      <dsp:spPr>
        <a:xfrm rot="18289469">
          <a:off x="2359298" y="1621919"/>
          <a:ext cx="891906" cy="35991"/>
        </a:xfrm>
        <a:custGeom>
          <a:avLst/>
          <a:gdLst/>
          <a:ahLst/>
          <a:cxnLst/>
          <a:rect l="0" t="0" r="0" b="0"/>
          <a:pathLst>
            <a:path>
              <a:moveTo>
                <a:pt x="0" y="17995"/>
              </a:moveTo>
              <a:lnTo>
                <a:pt x="891906" y="17995"/>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fr-FR" sz="500" kern="1200"/>
        </a:p>
      </dsp:txBody>
      <dsp:txXfrm>
        <a:off x="2782954" y="1617617"/>
        <a:ext cx="44595" cy="44595"/>
      </dsp:txXfrm>
    </dsp:sp>
    <dsp:sp modelId="{5187BB7B-B832-4053-A8D1-A53D2A43D734}">
      <dsp:nvSpPr>
        <dsp:cNvPr id="0" name=""/>
        <dsp:cNvSpPr/>
      </dsp:nvSpPr>
      <dsp:spPr>
        <a:xfrm>
          <a:off x="3059919" y="955494"/>
          <a:ext cx="1273340" cy="636670"/>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fr-FR" sz="1700" kern="1200" dirty="0"/>
            <a:t>Fiabilité ?</a:t>
          </a:r>
        </a:p>
      </dsp:txBody>
      <dsp:txXfrm>
        <a:off x="3078566" y="974141"/>
        <a:ext cx="1236046" cy="599376"/>
      </dsp:txXfrm>
    </dsp:sp>
    <dsp:sp modelId="{EC7379B3-FCCA-4633-95D5-5ADE42FEC5C6}">
      <dsp:nvSpPr>
        <dsp:cNvPr id="0" name=""/>
        <dsp:cNvSpPr/>
      </dsp:nvSpPr>
      <dsp:spPr>
        <a:xfrm>
          <a:off x="4333260" y="1255834"/>
          <a:ext cx="730107" cy="35991"/>
        </a:xfrm>
        <a:custGeom>
          <a:avLst/>
          <a:gdLst/>
          <a:ahLst/>
          <a:cxnLst/>
          <a:rect l="0" t="0" r="0" b="0"/>
          <a:pathLst>
            <a:path>
              <a:moveTo>
                <a:pt x="0" y="17995"/>
              </a:moveTo>
              <a:lnTo>
                <a:pt x="730107" y="17995"/>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fr-FR" sz="500" kern="1200"/>
        </a:p>
      </dsp:txBody>
      <dsp:txXfrm>
        <a:off x="4680061" y="1255577"/>
        <a:ext cx="36505" cy="36505"/>
      </dsp:txXfrm>
    </dsp:sp>
    <dsp:sp modelId="{69B5D08D-5BCC-4A2D-A6DE-8AEF258DBBF2}">
      <dsp:nvSpPr>
        <dsp:cNvPr id="0" name=""/>
        <dsp:cNvSpPr/>
      </dsp:nvSpPr>
      <dsp:spPr>
        <a:xfrm>
          <a:off x="5063367" y="955494"/>
          <a:ext cx="1273340" cy="636670"/>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fr-FR" sz="1700" kern="1200" dirty="0"/>
            <a:t>Graphe en N</a:t>
          </a:r>
        </a:p>
      </dsp:txBody>
      <dsp:txXfrm>
        <a:off x="5082014" y="974141"/>
        <a:ext cx="1236046" cy="599376"/>
      </dsp:txXfrm>
    </dsp:sp>
    <dsp:sp modelId="{4625286A-C37E-41D2-86D0-DED62733419C}">
      <dsp:nvSpPr>
        <dsp:cNvPr id="0" name=""/>
        <dsp:cNvSpPr/>
      </dsp:nvSpPr>
      <dsp:spPr>
        <a:xfrm>
          <a:off x="2550583" y="1988005"/>
          <a:ext cx="509336" cy="35991"/>
        </a:xfrm>
        <a:custGeom>
          <a:avLst/>
          <a:gdLst/>
          <a:ahLst/>
          <a:cxnLst/>
          <a:rect l="0" t="0" r="0" b="0"/>
          <a:pathLst>
            <a:path>
              <a:moveTo>
                <a:pt x="0" y="17995"/>
              </a:moveTo>
              <a:lnTo>
                <a:pt x="509336" y="17995"/>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fr-FR" sz="500" kern="1200"/>
        </a:p>
      </dsp:txBody>
      <dsp:txXfrm>
        <a:off x="2792518" y="1993267"/>
        <a:ext cx="25466" cy="25466"/>
      </dsp:txXfrm>
    </dsp:sp>
    <dsp:sp modelId="{222A0F35-34AD-4ADB-A724-9711C59448DA}">
      <dsp:nvSpPr>
        <dsp:cNvPr id="0" name=""/>
        <dsp:cNvSpPr/>
      </dsp:nvSpPr>
      <dsp:spPr>
        <a:xfrm>
          <a:off x="3059919" y="1687665"/>
          <a:ext cx="1440160" cy="636670"/>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fr-FR" sz="1700" kern="1200" dirty="0"/>
            <a:t>Maintenabilité ?</a:t>
          </a:r>
        </a:p>
      </dsp:txBody>
      <dsp:txXfrm>
        <a:off x="3078566" y="1706312"/>
        <a:ext cx="1402866" cy="599376"/>
      </dsp:txXfrm>
    </dsp:sp>
    <dsp:sp modelId="{B5529372-30EA-4119-994A-1697E6F91A24}">
      <dsp:nvSpPr>
        <dsp:cNvPr id="0" name=""/>
        <dsp:cNvSpPr/>
      </dsp:nvSpPr>
      <dsp:spPr>
        <a:xfrm>
          <a:off x="4500080" y="1988005"/>
          <a:ext cx="563287" cy="35991"/>
        </a:xfrm>
        <a:custGeom>
          <a:avLst/>
          <a:gdLst/>
          <a:ahLst/>
          <a:cxnLst/>
          <a:rect l="0" t="0" r="0" b="0"/>
          <a:pathLst>
            <a:path>
              <a:moveTo>
                <a:pt x="0" y="17995"/>
              </a:moveTo>
              <a:lnTo>
                <a:pt x="563287" y="17995"/>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fr-FR" sz="500" kern="1200"/>
        </a:p>
      </dsp:txBody>
      <dsp:txXfrm>
        <a:off x="4767641" y="1991918"/>
        <a:ext cx="28164" cy="28164"/>
      </dsp:txXfrm>
    </dsp:sp>
    <dsp:sp modelId="{AA8649B0-F1E7-497E-A465-166F249B01D4}">
      <dsp:nvSpPr>
        <dsp:cNvPr id="0" name=""/>
        <dsp:cNvSpPr/>
      </dsp:nvSpPr>
      <dsp:spPr>
        <a:xfrm>
          <a:off x="5063367" y="1687665"/>
          <a:ext cx="1273340" cy="636670"/>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fr-FR" sz="1700" kern="1200" dirty="0"/>
            <a:t>Graphe en /T</a:t>
          </a:r>
        </a:p>
      </dsp:txBody>
      <dsp:txXfrm>
        <a:off x="5082014" y="1706312"/>
        <a:ext cx="1236046" cy="599376"/>
      </dsp:txXfrm>
    </dsp:sp>
    <dsp:sp modelId="{FDA11CA1-0976-47BE-834B-2CFF7EEB8F80}">
      <dsp:nvSpPr>
        <dsp:cNvPr id="0" name=""/>
        <dsp:cNvSpPr/>
      </dsp:nvSpPr>
      <dsp:spPr>
        <a:xfrm rot="3310531">
          <a:off x="2359298" y="2354090"/>
          <a:ext cx="891906" cy="35991"/>
        </a:xfrm>
        <a:custGeom>
          <a:avLst/>
          <a:gdLst/>
          <a:ahLst/>
          <a:cxnLst/>
          <a:rect l="0" t="0" r="0" b="0"/>
          <a:pathLst>
            <a:path>
              <a:moveTo>
                <a:pt x="0" y="17995"/>
              </a:moveTo>
              <a:lnTo>
                <a:pt x="891906" y="17995"/>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fr-FR" sz="500" kern="1200"/>
        </a:p>
      </dsp:txBody>
      <dsp:txXfrm>
        <a:off x="2782954" y="2349788"/>
        <a:ext cx="44595" cy="44595"/>
      </dsp:txXfrm>
    </dsp:sp>
    <dsp:sp modelId="{463D3341-A70A-4BF8-A763-AA76DC0A8B77}">
      <dsp:nvSpPr>
        <dsp:cNvPr id="0" name=""/>
        <dsp:cNvSpPr/>
      </dsp:nvSpPr>
      <dsp:spPr>
        <a:xfrm>
          <a:off x="3059919" y="2419836"/>
          <a:ext cx="1273340" cy="636670"/>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fr-FR" sz="1700" kern="1200" dirty="0"/>
            <a:t>Ou les 2 ?</a:t>
          </a:r>
        </a:p>
      </dsp:txBody>
      <dsp:txXfrm>
        <a:off x="3078566" y="2438483"/>
        <a:ext cx="1236046" cy="59937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3B6D51-3FF4-4306-9BFA-754DC1AE4B2D}">
      <dsp:nvSpPr>
        <dsp:cNvPr id="0" name=""/>
        <dsp:cNvSpPr/>
      </dsp:nvSpPr>
      <dsp:spPr>
        <a:xfrm>
          <a:off x="5040559" y="0"/>
          <a:ext cx="2341525" cy="4104456"/>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fr-FR" sz="1600" kern="1200" dirty="0"/>
            <a:t>Exemples</a:t>
          </a:r>
        </a:p>
      </dsp:txBody>
      <dsp:txXfrm>
        <a:off x="5040559" y="0"/>
        <a:ext cx="2341525" cy="1231336"/>
      </dsp:txXfrm>
    </dsp:sp>
    <dsp:sp modelId="{86FBA1D5-B9F6-49E1-BF59-C71803DA49D0}">
      <dsp:nvSpPr>
        <dsp:cNvPr id="0" name=""/>
        <dsp:cNvSpPr/>
      </dsp:nvSpPr>
      <dsp:spPr>
        <a:xfrm>
          <a:off x="1875600" y="0"/>
          <a:ext cx="2592288" cy="4104456"/>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fr-FR" sz="1600" kern="1200" dirty="0"/>
            <a:t>Pistes de solutions</a:t>
          </a:r>
        </a:p>
      </dsp:txBody>
      <dsp:txXfrm>
        <a:off x="1875600" y="0"/>
        <a:ext cx="2592288" cy="1231336"/>
      </dsp:txXfrm>
    </dsp:sp>
    <dsp:sp modelId="{C031FF60-3806-4E83-9DF6-E9FA1CB68F65}">
      <dsp:nvSpPr>
        <dsp:cNvPr id="0" name=""/>
        <dsp:cNvSpPr/>
      </dsp:nvSpPr>
      <dsp:spPr>
        <a:xfrm>
          <a:off x="247985" y="0"/>
          <a:ext cx="1052167" cy="4104456"/>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fr-FR" sz="1600" kern="1200" dirty="0"/>
            <a:t>Graphe</a:t>
          </a:r>
        </a:p>
        <a:p>
          <a:pPr marL="0" lvl="0" indent="0" algn="ctr" defTabSz="711200">
            <a:lnSpc>
              <a:spcPct val="90000"/>
            </a:lnSpc>
            <a:spcBef>
              <a:spcPct val="0"/>
            </a:spcBef>
            <a:spcAft>
              <a:spcPct val="35000"/>
            </a:spcAft>
            <a:buNone/>
          </a:pPr>
          <a:r>
            <a:rPr lang="fr-FR" sz="1600" kern="1200" dirty="0"/>
            <a:t>en N</a:t>
          </a:r>
        </a:p>
      </dsp:txBody>
      <dsp:txXfrm>
        <a:off x="247985" y="0"/>
        <a:ext cx="1052167" cy="1231336"/>
      </dsp:txXfrm>
    </dsp:sp>
    <dsp:sp modelId="{66F8D35F-5BD1-41D9-A461-AD3EBC1C8782}">
      <dsp:nvSpPr>
        <dsp:cNvPr id="0" name=""/>
        <dsp:cNvSpPr/>
      </dsp:nvSpPr>
      <dsp:spPr>
        <a:xfrm>
          <a:off x="360040" y="1296144"/>
          <a:ext cx="876806" cy="144651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kern="1200" dirty="0"/>
            <a:t>Problème de fiabilité</a:t>
          </a:r>
        </a:p>
      </dsp:txBody>
      <dsp:txXfrm>
        <a:off x="385721" y="1321825"/>
        <a:ext cx="825444" cy="1395153"/>
      </dsp:txXfrm>
    </dsp:sp>
    <dsp:sp modelId="{96EF67EF-93C2-46C0-B5DD-6864B403C69E}">
      <dsp:nvSpPr>
        <dsp:cNvPr id="0" name=""/>
        <dsp:cNvSpPr/>
      </dsp:nvSpPr>
      <dsp:spPr>
        <a:xfrm rot="18831552">
          <a:off x="1064730" y="1605689"/>
          <a:ext cx="1120873" cy="19226"/>
        </a:xfrm>
        <a:custGeom>
          <a:avLst/>
          <a:gdLst/>
          <a:ahLst/>
          <a:cxnLst/>
          <a:rect l="0" t="0" r="0" b="0"/>
          <a:pathLst>
            <a:path>
              <a:moveTo>
                <a:pt x="0" y="9613"/>
              </a:moveTo>
              <a:lnTo>
                <a:pt x="1120873" y="9613"/>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fr-FR" sz="500" kern="1200"/>
        </a:p>
      </dsp:txBody>
      <dsp:txXfrm>
        <a:off x="1597145" y="1587280"/>
        <a:ext cx="56043" cy="56043"/>
      </dsp:txXfrm>
    </dsp:sp>
    <dsp:sp modelId="{5187BB7B-B832-4053-A8D1-A53D2A43D734}">
      <dsp:nvSpPr>
        <dsp:cNvPr id="0" name=""/>
        <dsp:cNvSpPr/>
      </dsp:nvSpPr>
      <dsp:spPr>
        <a:xfrm>
          <a:off x="2013487" y="766221"/>
          <a:ext cx="2162976" cy="889962"/>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fr-FR" sz="1800" kern="1200" dirty="0"/>
            <a:t>Maintenance améliorative</a:t>
          </a:r>
        </a:p>
      </dsp:txBody>
      <dsp:txXfrm>
        <a:off x="2039553" y="792287"/>
        <a:ext cx="2110844" cy="837830"/>
      </dsp:txXfrm>
    </dsp:sp>
    <dsp:sp modelId="{AFD237F6-FEF0-4C22-871E-DE35EA8789B3}">
      <dsp:nvSpPr>
        <dsp:cNvPr id="0" name=""/>
        <dsp:cNvSpPr/>
      </dsp:nvSpPr>
      <dsp:spPr>
        <a:xfrm rot="21402206">
          <a:off x="4175659" y="1173641"/>
          <a:ext cx="972040" cy="19226"/>
        </a:xfrm>
        <a:custGeom>
          <a:avLst/>
          <a:gdLst/>
          <a:ahLst/>
          <a:cxnLst/>
          <a:rect l="0" t="0" r="0" b="0"/>
          <a:pathLst>
            <a:path>
              <a:moveTo>
                <a:pt x="0" y="9613"/>
              </a:moveTo>
              <a:lnTo>
                <a:pt x="972040" y="9613"/>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fr-FR" sz="500" kern="1200"/>
        </a:p>
      </dsp:txBody>
      <dsp:txXfrm>
        <a:off x="4637378" y="1158953"/>
        <a:ext cx="48602" cy="48602"/>
      </dsp:txXfrm>
    </dsp:sp>
    <dsp:sp modelId="{FCC1229C-807F-4E93-9731-97B8AEF2B823}">
      <dsp:nvSpPr>
        <dsp:cNvPr id="0" name=""/>
        <dsp:cNvSpPr/>
      </dsp:nvSpPr>
      <dsp:spPr>
        <a:xfrm>
          <a:off x="5146895" y="936104"/>
          <a:ext cx="2100871" cy="438403"/>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kern="1200" dirty="0"/>
            <a:t>Modifications techniques</a:t>
          </a:r>
        </a:p>
      </dsp:txBody>
      <dsp:txXfrm>
        <a:off x="5159735" y="948944"/>
        <a:ext cx="2075191" cy="412723"/>
      </dsp:txXfrm>
    </dsp:sp>
    <dsp:sp modelId="{952E6743-096B-4338-8F3B-6AC722F322CB}">
      <dsp:nvSpPr>
        <dsp:cNvPr id="0" name=""/>
        <dsp:cNvSpPr/>
      </dsp:nvSpPr>
      <dsp:spPr>
        <a:xfrm rot="1686590">
          <a:off x="4111352" y="1461672"/>
          <a:ext cx="1104002" cy="19226"/>
        </a:xfrm>
        <a:custGeom>
          <a:avLst/>
          <a:gdLst/>
          <a:ahLst/>
          <a:cxnLst/>
          <a:rect l="0" t="0" r="0" b="0"/>
          <a:pathLst>
            <a:path>
              <a:moveTo>
                <a:pt x="0" y="9613"/>
              </a:moveTo>
              <a:lnTo>
                <a:pt x="1104002" y="9613"/>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fr-FR" sz="500" kern="1200"/>
        </a:p>
      </dsp:txBody>
      <dsp:txXfrm>
        <a:off x="4635754" y="1443685"/>
        <a:ext cx="55200" cy="55200"/>
      </dsp:txXfrm>
    </dsp:sp>
    <dsp:sp modelId="{82DA6B7A-7B21-4861-9EE8-FA5E130BF647}">
      <dsp:nvSpPr>
        <dsp:cNvPr id="0" name=""/>
        <dsp:cNvSpPr/>
      </dsp:nvSpPr>
      <dsp:spPr>
        <a:xfrm>
          <a:off x="5150244" y="1512166"/>
          <a:ext cx="2045519" cy="438403"/>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kern="1200" dirty="0"/>
            <a:t>Composants plus fiables</a:t>
          </a:r>
        </a:p>
      </dsp:txBody>
      <dsp:txXfrm>
        <a:off x="5163084" y="1525006"/>
        <a:ext cx="2019839" cy="412723"/>
      </dsp:txXfrm>
    </dsp:sp>
    <dsp:sp modelId="{26E578D5-71DF-4255-9633-5E9812B51E8B}">
      <dsp:nvSpPr>
        <dsp:cNvPr id="0" name=""/>
        <dsp:cNvSpPr/>
      </dsp:nvSpPr>
      <dsp:spPr>
        <a:xfrm rot="2617667">
          <a:off x="1098270" y="2356012"/>
          <a:ext cx="1003587" cy="19226"/>
        </a:xfrm>
        <a:custGeom>
          <a:avLst/>
          <a:gdLst/>
          <a:ahLst/>
          <a:cxnLst/>
          <a:rect l="0" t="0" r="0" b="0"/>
          <a:pathLst>
            <a:path>
              <a:moveTo>
                <a:pt x="0" y="9613"/>
              </a:moveTo>
              <a:lnTo>
                <a:pt x="1003587" y="9613"/>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fr-FR" sz="500" kern="1200"/>
        </a:p>
      </dsp:txBody>
      <dsp:txXfrm>
        <a:off x="1574974" y="2340535"/>
        <a:ext cx="50179" cy="50179"/>
      </dsp:txXfrm>
    </dsp:sp>
    <dsp:sp modelId="{AFAE77D1-0FFF-4096-9A67-C2602E1F0542}">
      <dsp:nvSpPr>
        <dsp:cNvPr id="0" name=""/>
        <dsp:cNvSpPr/>
      </dsp:nvSpPr>
      <dsp:spPr>
        <a:xfrm>
          <a:off x="1963281" y="2492646"/>
          <a:ext cx="2245536" cy="438403"/>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fr-FR" sz="1800" kern="1200" dirty="0"/>
            <a:t>Maintenance préventive</a:t>
          </a:r>
        </a:p>
      </dsp:txBody>
      <dsp:txXfrm>
        <a:off x="1976121" y="2505486"/>
        <a:ext cx="2219856" cy="412723"/>
      </dsp:txXfrm>
    </dsp:sp>
    <dsp:sp modelId="{51F3E955-8317-42B7-81E9-92246147F3E3}">
      <dsp:nvSpPr>
        <dsp:cNvPr id="0" name=""/>
        <dsp:cNvSpPr/>
      </dsp:nvSpPr>
      <dsp:spPr>
        <a:xfrm rot="20719902">
          <a:off x="4192595" y="2576194"/>
          <a:ext cx="995494" cy="19226"/>
        </a:xfrm>
        <a:custGeom>
          <a:avLst/>
          <a:gdLst/>
          <a:ahLst/>
          <a:cxnLst/>
          <a:rect l="0" t="0" r="0" b="0"/>
          <a:pathLst>
            <a:path>
              <a:moveTo>
                <a:pt x="0" y="9613"/>
              </a:moveTo>
              <a:lnTo>
                <a:pt x="995494" y="9613"/>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fr-FR" sz="500" kern="1200"/>
        </a:p>
      </dsp:txBody>
      <dsp:txXfrm>
        <a:off x="4665454" y="2560919"/>
        <a:ext cx="49774" cy="49774"/>
      </dsp:txXfrm>
    </dsp:sp>
    <dsp:sp modelId="{27E8FDF9-2D6D-4651-96B6-6A32D17F7645}">
      <dsp:nvSpPr>
        <dsp:cNvPr id="0" name=""/>
        <dsp:cNvSpPr/>
      </dsp:nvSpPr>
      <dsp:spPr>
        <a:xfrm>
          <a:off x="5171866" y="2240564"/>
          <a:ext cx="2067465" cy="438403"/>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fr-FR" sz="1800" kern="1200" dirty="0"/>
            <a:t>Plan de maintenance</a:t>
          </a:r>
        </a:p>
      </dsp:txBody>
      <dsp:txXfrm>
        <a:off x="5184706" y="2253404"/>
        <a:ext cx="2041785" cy="412723"/>
      </dsp:txXfrm>
    </dsp:sp>
    <dsp:sp modelId="{585EBF05-6C79-4922-A641-FC17D9F465E2}">
      <dsp:nvSpPr>
        <dsp:cNvPr id="0" name=""/>
        <dsp:cNvSpPr/>
      </dsp:nvSpPr>
      <dsp:spPr>
        <a:xfrm rot="1055298">
          <a:off x="4184891" y="2856890"/>
          <a:ext cx="1023614" cy="19226"/>
        </a:xfrm>
        <a:custGeom>
          <a:avLst/>
          <a:gdLst/>
          <a:ahLst/>
          <a:cxnLst/>
          <a:rect l="0" t="0" r="0" b="0"/>
          <a:pathLst>
            <a:path>
              <a:moveTo>
                <a:pt x="0" y="9613"/>
              </a:moveTo>
              <a:lnTo>
                <a:pt x="1023614" y="9613"/>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fr-FR" sz="500" kern="1200"/>
        </a:p>
      </dsp:txBody>
      <dsp:txXfrm>
        <a:off x="4671108" y="2840913"/>
        <a:ext cx="51180" cy="51180"/>
      </dsp:txXfrm>
    </dsp:sp>
    <dsp:sp modelId="{EB918E44-FBCC-4E18-8348-4BE174C67993}">
      <dsp:nvSpPr>
        <dsp:cNvPr id="0" name=""/>
        <dsp:cNvSpPr/>
      </dsp:nvSpPr>
      <dsp:spPr>
        <a:xfrm>
          <a:off x="5184580" y="2801957"/>
          <a:ext cx="2067465" cy="438403"/>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fr-FR" sz="1400" kern="1200" dirty="0"/>
            <a:t>Maintenance conditionnelle</a:t>
          </a:r>
        </a:p>
      </dsp:txBody>
      <dsp:txXfrm>
        <a:off x="5197420" y="2814797"/>
        <a:ext cx="2041785" cy="412723"/>
      </dsp:txXfrm>
    </dsp:sp>
    <dsp:sp modelId="{FDA11CA1-0976-47BE-834B-2CFF7EEB8F80}">
      <dsp:nvSpPr>
        <dsp:cNvPr id="0" name=""/>
        <dsp:cNvSpPr/>
      </dsp:nvSpPr>
      <dsp:spPr>
        <a:xfrm rot="3524342">
          <a:off x="900139" y="2608094"/>
          <a:ext cx="1399850" cy="19226"/>
        </a:xfrm>
        <a:custGeom>
          <a:avLst/>
          <a:gdLst/>
          <a:ahLst/>
          <a:cxnLst/>
          <a:rect l="0" t="0" r="0" b="0"/>
          <a:pathLst>
            <a:path>
              <a:moveTo>
                <a:pt x="0" y="9613"/>
              </a:moveTo>
              <a:lnTo>
                <a:pt x="1399850" y="9613"/>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fr-FR" sz="500" kern="1200"/>
        </a:p>
      </dsp:txBody>
      <dsp:txXfrm>
        <a:off x="1565068" y="2582710"/>
        <a:ext cx="69992" cy="69992"/>
      </dsp:txXfrm>
    </dsp:sp>
    <dsp:sp modelId="{463D3341-A70A-4BF8-A763-AA76DC0A8B77}">
      <dsp:nvSpPr>
        <dsp:cNvPr id="0" name=""/>
        <dsp:cNvSpPr/>
      </dsp:nvSpPr>
      <dsp:spPr>
        <a:xfrm>
          <a:off x="1963281" y="2996810"/>
          <a:ext cx="2274207" cy="438403"/>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fr-FR" sz="1800" kern="1200" dirty="0"/>
            <a:t>Consignes de conduite</a:t>
          </a:r>
        </a:p>
      </dsp:txBody>
      <dsp:txXfrm>
        <a:off x="1976121" y="3009650"/>
        <a:ext cx="2248527" cy="412723"/>
      </dsp:txXfrm>
    </dsp:sp>
    <dsp:sp modelId="{AA51B711-6D7A-4133-9689-C5F353CFB0C4}">
      <dsp:nvSpPr>
        <dsp:cNvPr id="0" name=""/>
        <dsp:cNvSpPr/>
      </dsp:nvSpPr>
      <dsp:spPr>
        <a:xfrm rot="4012302">
          <a:off x="675356" y="2860175"/>
          <a:ext cx="1849414" cy="19226"/>
        </a:xfrm>
        <a:custGeom>
          <a:avLst/>
          <a:gdLst/>
          <a:ahLst/>
          <a:cxnLst/>
          <a:rect l="0" t="0" r="0" b="0"/>
          <a:pathLst>
            <a:path>
              <a:moveTo>
                <a:pt x="0" y="9613"/>
              </a:moveTo>
              <a:lnTo>
                <a:pt x="1849414" y="9613"/>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fr-FR" sz="600" kern="1200"/>
        </a:p>
      </dsp:txBody>
      <dsp:txXfrm>
        <a:off x="1553828" y="2823553"/>
        <a:ext cx="92470" cy="92470"/>
      </dsp:txXfrm>
    </dsp:sp>
    <dsp:sp modelId="{2215C9C8-2A26-49F0-837E-A6871A61A7D2}">
      <dsp:nvSpPr>
        <dsp:cNvPr id="0" name=""/>
        <dsp:cNvSpPr/>
      </dsp:nvSpPr>
      <dsp:spPr>
        <a:xfrm>
          <a:off x="1963281" y="3500973"/>
          <a:ext cx="876806" cy="438403"/>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fr-FR" sz="2000" kern="1200" dirty="0" err="1"/>
            <a:t>Etc</a:t>
          </a:r>
          <a:r>
            <a:rPr lang="fr-FR" sz="2000" kern="1200" dirty="0"/>
            <a:t>,</a:t>
          </a:r>
        </a:p>
      </dsp:txBody>
      <dsp:txXfrm>
        <a:off x="1976121" y="3513813"/>
        <a:ext cx="851126" cy="41272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3B6D51-3FF4-4306-9BFA-754DC1AE4B2D}">
      <dsp:nvSpPr>
        <dsp:cNvPr id="0" name=""/>
        <dsp:cNvSpPr/>
      </dsp:nvSpPr>
      <dsp:spPr>
        <a:xfrm>
          <a:off x="4964716" y="0"/>
          <a:ext cx="2668131" cy="4104456"/>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fr-FR" sz="1900" kern="1200" dirty="0"/>
            <a:t>Exemples</a:t>
          </a:r>
        </a:p>
      </dsp:txBody>
      <dsp:txXfrm>
        <a:off x="4964716" y="0"/>
        <a:ext cx="2668131" cy="1231336"/>
      </dsp:txXfrm>
    </dsp:sp>
    <dsp:sp modelId="{86FBA1D5-B9F6-49E1-BF59-C71803DA49D0}">
      <dsp:nvSpPr>
        <dsp:cNvPr id="0" name=""/>
        <dsp:cNvSpPr/>
      </dsp:nvSpPr>
      <dsp:spPr>
        <a:xfrm>
          <a:off x="1798657" y="0"/>
          <a:ext cx="2953872" cy="4104456"/>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fr-FR" sz="1900" kern="1200" dirty="0"/>
            <a:t>Pistes de solutions</a:t>
          </a:r>
        </a:p>
      </dsp:txBody>
      <dsp:txXfrm>
        <a:off x="1798657" y="0"/>
        <a:ext cx="2953872" cy="1231336"/>
      </dsp:txXfrm>
    </dsp:sp>
    <dsp:sp modelId="{C031FF60-3806-4E83-9DF6-E9FA1CB68F65}">
      <dsp:nvSpPr>
        <dsp:cNvPr id="0" name=""/>
        <dsp:cNvSpPr/>
      </dsp:nvSpPr>
      <dsp:spPr>
        <a:xfrm>
          <a:off x="0" y="0"/>
          <a:ext cx="1595774" cy="4104456"/>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fr-FR" sz="1900" kern="1200" dirty="0"/>
            <a:t>Graphe</a:t>
          </a:r>
        </a:p>
        <a:p>
          <a:pPr marL="0" lvl="0" indent="0" algn="ctr" defTabSz="844550">
            <a:lnSpc>
              <a:spcPct val="90000"/>
            </a:lnSpc>
            <a:spcBef>
              <a:spcPct val="0"/>
            </a:spcBef>
            <a:spcAft>
              <a:spcPct val="35000"/>
            </a:spcAft>
            <a:buNone/>
          </a:pPr>
          <a:r>
            <a:rPr lang="fr-FR" sz="1900" kern="1200" dirty="0"/>
            <a:t>en /T</a:t>
          </a:r>
        </a:p>
      </dsp:txBody>
      <dsp:txXfrm>
        <a:off x="0" y="0"/>
        <a:ext cx="1595774" cy="1231336"/>
      </dsp:txXfrm>
    </dsp:sp>
    <dsp:sp modelId="{66F8D35F-5BD1-41D9-A461-AD3EBC1C8782}">
      <dsp:nvSpPr>
        <dsp:cNvPr id="0" name=""/>
        <dsp:cNvSpPr/>
      </dsp:nvSpPr>
      <dsp:spPr>
        <a:xfrm>
          <a:off x="0" y="1076533"/>
          <a:ext cx="1508264" cy="169283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kern="1200" dirty="0"/>
            <a:t>Problème de maintenabilité</a:t>
          </a:r>
        </a:p>
      </dsp:txBody>
      <dsp:txXfrm>
        <a:off x="44176" y="1120709"/>
        <a:ext cx="1419912" cy="1604484"/>
      </dsp:txXfrm>
    </dsp:sp>
    <dsp:sp modelId="{96EF67EF-93C2-46C0-B5DD-6864B403C69E}">
      <dsp:nvSpPr>
        <dsp:cNvPr id="0" name=""/>
        <dsp:cNvSpPr/>
      </dsp:nvSpPr>
      <dsp:spPr>
        <a:xfrm rot="19138596">
          <a:off x="1414830" y="1661956"/>
          <a:ext cx="760992" cy="22500"/>
        </a:xfrm>
        <a:custGeom>
          <a:avLst/>
          <a:gdLst/>
          <a:ahLst/>
          <a:cxnLst/>
          <a:rect l="0" t="0" r="0" b="0"/>
          <a:pathLst>
            <a:path>
              <a:moveTo>
                <a:pt x="0" y="11250"/>
              </a:moveTo>
              <a:lnTo>
                <a:pt x="760992" y="1125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fr-FR" sz="500" kern="1200"/>
        </a:p>
      </dsp:txBody>
      <dsp:txXfrm>
        <a:off x="1776301" y="1654181"/>
        <a:ext cx="38049" cy="38049"/>
      </dsp:txXfrm>
    </dsp:sp>
    <dsp:sp modelId="{5187BB7B-B832-4053-A8D1-A53D2A43D734}">
      <dsp:nvSpPr>
        <dsp:cNvPr id="0" name=""/>
        <dsp:cNvSpPr/>
      </dsp:nvSpPr>
      <dsp:spPr>
        <a:xfrm>
          <a:off x="2082388" y="902705"/>
          <a:ext cx="2531300" cy="1041510"/>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fr-FR" sz="1800" kern="1200" dirty="0"/>
            <a:t>Logistique de maintenance</a:t>
          </a:r>
        </a:p>
      </dsp:txBody>
      <dsp:txXfrm>
        <a:off x="2112893" y="933210"/>
        <a:ext cx="2470290" cy="980500"/>
      </dsp:txXfrm>
    </dsp:sp>
    <dsp:sp modelId="{AFD237F6-FEF0-4C22-871E-DE35EA8789B3}">
      <dsp:nvSpPr>
        <dsp:cNvPr id="0" name=""/>
        <dsp:cNvSpPr/>
      </dsp:nvSpPr>
      <dsp:spPr>
        <a:xfrm rot="20191023">
          <a:off x="4591164" y="1303840"/>
          <a:ext cx="543924" cy="22500"/>
        </a:xfrm>
        <a:custGeom>
          <a:avLst/>
          <a:gdLst/>
          <a:ahLst/>
          <a:cxnLst/>
          <a:rect l="0" t="0" r="0" b="0"/>
          <a:pathLst>
            <a:path>
              <a:moveTo>
                <a:pt x="0" y="11250"/>
              </a:moveTo>
              <a:lnTo>
                <a:pt x="543924" y="1125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fr-FR" sz="500" kern="1200"/>
        </a:p>
      </dsp:txBody>
      <dsp:txXfrm>
        <a:off x="4849528" y="1301492"/>
        <a:ext cx="27196" cy="27196"/>
      </dsp:txXfrm>
    </dsp:sp>
    <dsp:sp modelId="{FCC1229C-807F-4E93-9731-97B8AEF2B823}">
      <dsp:nvSpPr>
        <dsp:cNvPr id="0" name=""/>
        <dsp:cNvSpPr/>
      </dsp:nvSpPr>
      <dsp:spPr>
        <a:xfrm>
          <a:off x="5112565" y="950191"/>
          <a:ext cx="2458620" cy="513057"/>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kern="1200" dirty="0"/>
            <a:t>Pièces de rechange</a:t>
          </a:r>
        </a:p>
      </dsp:txBody>
      <dsp:txXfrm>
        <a:off x="5127592" y="965218"/>
        <a:ext cx="2428566" cy="483003"/>
      </dsp:txXfrm>
    </dsp:sp>
    <dsp:sp modelId="{952E6743-096B-4338-8F3B-6AC722F322CB}">
      <dsp:nvSpPr>
        <dsp:cNvPr id="0" name=""/>
        <dsp:cNvSpPr/>
      </dsp:nvSpPr>
      <dsp:spPr>
        <a:xfrm rot="2343597">
          <a:off x="4532564" y="1640919"/>
          <a:ext cx="725903" cy="22500"/>
        </a:xfrm>
        <a:custGeom>
          <a:avLst/>
          <a:gdLst/>
          <a:ahLst/>
          <a:cxnLst/>
          <a:rect l="0" t="0" r="0" b="0"/>
          <a:pathLst>
            <a:path>
              <a:moveTo>
                <a:pt x="0" y="11250"/>
              </a:moveTo>
              <a:lnTo>
                <a:pt x="725903" y="1125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fr-FR" sz="500" kern="1200"/>
        </a:p>
      </dsp:txBody>
      <dsp:txXfrm>
        <a:off x="4877368" y="1634021"/>
        <a:ext cx="36295" cy="36295"/>
      </dsp:txXfrm>
    </dsp:sp>
    <dsp:sp modelId="{82DA6B7A-7B21-4861-9EE8-FA5E130BF647}">
      <dsp:nvSpPr>
        <dsp:cNvPr id="0" name=""/>
        <dsp:cNvSpPr/>
      </dsp:nvSpPr>
      <dsp:spPr>
        <a:xfrm>
          <a:off x="5177343" y="1624348"/>
          <a:ext cx="2393841" cy="513057"/>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kern="1200" dirty="0"/>
            <a:t>Aides au diagnostic</a:t>
          </a:r>
        </a:p>
      </dsp:txBody>
      <dsp:txXfrm>
        <a:off x="5192370" y="1639375"/>
        <a:ext cx="2363787" cy="483003"/>
      </dsp:txXfrm>
    </dsp:sp>
    <dsp:sp modelId="{26E578D5-71DF-4255-9633-5E9812B51E8B}">
      <dsp:nvSpPr>
        <dsp:cNvPr id="0" name=""/>
        <dsp:cNvSpPr/>
      </dsp:nvSpPr>
      <dsp:spPr>
        <a:xfrm rot="3900184">
          <a:off x="1156145" y="2464385"/>
          <a:ext cx="1219607" cy="22500"/>
        </a:xfrm>
        <a:custGeom>
          <a:avLst/>
          <a:gdLst/>
          <a:ahLst/>
          <a:cxnLst/>
          <a:rect l="0" t="0" r="0" b="0"/>
          <a:pathLst>
            <a:path>
              <a:moveTo>
                <a:pt x="0" y="11250"/>
              </a:moveTo>
              <a:lnTo>
                <a:pt x="1219607" y="1125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fr-FR" sz="500" kern="1200"/>
        </a:p>
      </dsp:txBody>
      <dsp:txXfrm>
        <a:off x="1735458" y="2445145"/>
        <a:ext cx="60980" cy="60980"/>
      </dsp:txXfrm>
    </dsp:sp>
    <dsp:sp modelId="{AFAE77D1-0FFF-4096-9A67-C2602E1F0542}">
      <dsp:nvSpPr>
        <dsp:cNvPr id="0" name=""/>
        <dsp:cNvSpPr/>
      </dsp:nvSpPr>
      <dsp:spPr>
        <a:xfrm>
          <a:off x="2023633" y="2771790"/>
          <a:ext cx="2627918" cy="513057"/>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fr-FR" sz="1800" kern="1200" dirty="0"/>
            <a:t>Organisation</a:t>
          </a:r>
        </a:p>
      </dsp:txBody>
      <dsp:txXfrm>
        <a:off x="2038660" y="2786817"/>
        <a:ext cx="2597864" cy="483003"/>
      </dsp:txXfrm>
    </dsp:sp>
    <dsp:sp modelId="{51F3E955-8317-42B7-81E9-92246147F3E3}">
      <dsp:nvSpPr>
        <dsp:cNvPr id="0" name=""/>
        <dsp:cNvSpPr/>
      </dsp:nvSpPr>
      <dsp:spPr>
        <a:xfrm rot="19767847">
          <a:off x="4611288" y="2869565"/>
          <a:ext cx="580635" cy="22500"/>
        </a:xfrm>
        <a:custGeom>
          <a:avLst/>
          <a:gdLst/>
          <a:ahLst/>
          <a:cxnLst/>
          <a:rect l="0" t="0" r="0" b="0"/>
          <a:pathLst>
            <a:path>
              <a:moveTo>
                <a:pt x="0" y="11250"/>
              </a:moveTo>
              <a:lnTo>
                <a:pt x="580635" y="1125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fr-FR" sz="500" kern="1200"/>
        </a:p>
      </dsp:txBody>
      <dsp:txXfrm>
        <a:off x="4887090" y="2866299"/>
        <a:ext cx="29031" cy="29031"/>
      </dsp:txXfrm>
    </dsp:sp>
    <dsp:sp modelId="{27E8FDF9-2D6D-4651-96B6-6A32D17F7645}">
      <dsp:nvSpPr>
        <dsp:cNvPr id="0" name=""/>
        <dsp:cNvSpPr/>
      </dsp:nvSpPr>
      <dsp:spPr>
        <a:xfrm>
          <a:off x="5151660" y="2476782"/>
          <a:ext cx="2419525" cy="513057"/>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fr-FR" sz="1800" kern="1200" dirty="0"/>
            <a:t>Gammes de travail</a:t>
          </a:r>
        </a:p>
      </dsp:txBody>
      <dsp:txXfrm>
        <a:off x="5166687" y="2491809"/>
        <a:ext cx="2389471" cy="483003"/>
      </dsp:txXfrm>
    </dsp:sp>
    <dsp:sp modelId="{585EBF05-6C79-4922-A641-FC17D9F465E2}">
      <dsp:nvSpPr>
        <dsp:cNvPr id="0" name=""/>
        <dsp:cNvSpPr/>
      </dsp:nvSpPr>
      <dsp:spPr>
        <a:xfrm rot="2153841">
          <a:off x="4592924" y="3198060"/>
          <a:ext cx="617364" cy="22500"/>
        </a:xfrm>
        <a:custGeom>
          <a:avLst/>
          <a:gdLst/>
          <a:ahLst/>
          <a:cxnLst/>
          <a:rect l="0" t="0" r="0" b="0"/>
          <a:pathLst>
            <a:path>
              <a:moveTo>
                <a:pt x="0" y="11250"/>
              </a:moveTo>
              <a:lnTo>
                <a:pt x="617364" y="1125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fr-FR" sz="500" kern="1200"/>
        </a:p>
      </dsp:txBody>
      <dsp:txXfrm>
        <a:off x="4886172" y="3193875"/>
        <a:ext cx="30868" cy="30868"/>
      </dsp:txXfrm>
    </dsp:sp>
    <dsp:sp modelId="{EB918E44-FBCC-4E18-8348-4BE174C67993}">
      <dsp:nvSpPr>
        <dsp:cNvPr id="0" name=""/>
        <dsp:cNvSpPr/>
      </dsp:nvSpPr>
      <dsp:spPr>
        <a:xfrm>
          <a:off x="5151660" y="3133772"/>
          <a:ext cx="2419525" cy="513057"/>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fr-FR" sz="1800" kern="1200" dirty="0"/>
            <a:t>Analyse des temps</a:t>
          </a:r>
        </a:p>
      </dsp:txBody>
      <dsp:txXfrm>
        <a:off x="5166687" y="3148799"/>
        <a:ext cx="2389471" cy="483003"/>
      </dsp:txXfrm>
    </dsp:sp>
    <dsp:sp modelId="{AA51B711-6D7A-4133-9689-C5F353CFB0C4}">
      <dsp:nvSpPr>
        <dsp:cNvPr id="0" name=""/>
        <dsp:cNvSpPr/>
      </dsp:nvSpPr>
      <dsp:spPr>
        <a:xfrm rot="4385494">
          <a:off x="879956" y="2759393"/>
          <a:ext cx="1771984" cy="22500"/>
        </a:xfrm>
        <a:custGeom>
          <a:avLst/>
          <a:gdLst/>
          <a:ahLst/>
          <a:cxnLst/>
          <a:rect l="0" t="0" r="0" b="0"/>
          <a:pathLst>
            <a:path>
              <a:moveTo>
                <a:pt x="0" y="11250"/>
              </a:moveTo>
              <a:lnTo>
                <a:pt x="1771984" y="1125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fr-FR" sz="600" kern="1200"/>
        </a:p>
      </dsp:txBody>
      <dsp:txXfrm>
        <a:off x="1721649" y="2726343"/>
        <a:ext cx="88599" cy="88599"/>
      </dsp:txXfrm>
    </dsp:sp>
    <dsp:sp modelId="{2215C9C8-2A26-49F0-837E-A6871A61A7D2}">
      <dsp:nvSpPr>
        <dsp:cNvPr id="0" name=""/>
        <dsp:cNvSpPr/>
      </dsp:nvSpPr>
      <dsp:spPr>
        <a:xfrm>
          <a:off x="2023633" y="3361805"/>
          <a:ext cx="1026114" cy="513057"/>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fr-FR" sz="2000" kern="1200" dirty="0" err="1"/>
            <a:t>Etc</a:t>
          </a:r>
          <a:r>
            <a:rPr lang="fr-FR" sz="2000" kern="1200" dirty="0"/>
            <a:t>,</a:t>
          </a:r>
        </a:p>
      </dsp:txBody>
      <dsp:txXfrm>
        <a:off x="2038660" y="3376832"/>
        <a:ext cx="996060" cy="48300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2C85B79-839C-4655-AB67-C610B66B93E8}">
      <dsp:nvSpPr>
        <dsp:cNvPr id="0" name=""/>
        <dsp:cNvSpPr/>
      </dsp:nvSpPr>
      <dsp:spPr>
        <a:xfrm>
          <a:off x="2696" y="49532"/>
          <a:ext cx="2920050" cy="785741"/>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a:outerShdw blurRad="63500" dist="25400" dir="5400000" rotWithShape="0">
            <a:srgbClr val="000000">
              <a:alpha val="43137"/>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fr-FR" sz="2400" kern="1200" dirty="0"/>
            <a:t>Analyse d’indicateurs à partir d’historiques</a:t>
          </a:r>
        </a:p>
      </dsp:txBody>
      <dsp:txXfrm>
        <a:off x="25710" y="72546"/>
        <a:ext cx="2874022" cy="739713"/>
      </dsp:txXfrm>
    </dsp:sp>
    <dsp:sp modelId="{8D16F950-5215-4FAD-BA91-E2F25D8CF5C0}">
      <dsp:nvSpPr>
        <dsp:cNvPr id="0" name=""/>
        <dsp:cNvSpPr/>
      </dsp:nvSpPr>
      <dsp:spPr>
        <a:xfrm>
          <a:off x="294701" y="835274"/>
          <a:ext cx="292005" cy="1658267"/>
        </a:xfrm>
        <a:custGeom>
          <a:avLst/>
          <a:gdLst/>
          <a:ahLst/>
          <a:cxnLst/>
          <a:rect l="0" t="0" r="0" b="0"/>
          <a:pathLst>
            <a:path>
              <a:moveTo>
                <a:pt x="0" y="0"/>
              </a:moveTo>
              <a:lnTo>
                <a:pt x="0" y="1658267"/>
              </a:lnTo>
              <a:lnTo>
                <a:pt x="292005" y="1658267"/>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5A218D7-F480-44A3-8FEE-1FAB89A67B35}">
      <dsp:nvSpPr>
        <dsp:cNvPr id="0" name=""/>
        <dsp:cNvSpPr/>
      </dsp:nvSpPr>
      <dsp:spPr>
        <a:xfrm>
          <a:off x="586706" y="1200280"/>
          <a:ext cx="7331477" cy="2586522"/>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t" anchorCtr="0">
          <a:noAutofit/>
        </a:bodyPr>
        <a:lstStyle/>
        <a:p>
          <a:pPr marL="0" lvl="0" indent="0" algn="l" defTabSz="711200">
            <a:lnSpc>
              <a:spcPct val="90000"/>
            </a:lnSpc>
            <a:spcBef>
              <a:spcPct val="0"/>
            </a:spcBef>
            <a:spcAft>
              <a:spcPct val="35000"/>
            </a:spcAft>
            <a:buNone/>
          </a:pPr>
          <a:r>
            <a:rPr lang="fr-FR" sz="1600" kern="1200" dirty="0"/>
            <a:t>Analyse de défaillances (FMD)</a:t>
          </a:r>
        </a:p>
        <a:p>
          <a:pPr marL="114300" lvl="1" indent="-114300" algn="l" defTabSz="622300">
            <a:lnSpc>
              <a:spcPct val="90000"/>
            </a:lnSpc>
            <a:spcBef>
              <a:spcPct val="0"/>
            </a:spcBef>
            <a:spcAft>
              <a:spcPct val="15000"/>
            </a:spcAft>
            <a:buChar char="•"/>
          </a:pPr>
          <a:r>
            <a:rPr lang="fr-FR" sz="1400" kern="1200" dirty="0"/>
            <a:t>Analyse en N./T</a:t>
          </a:r>
        </a:p>
        <a:p>
          <a:pPr marL="228600" lvl="2" indent="-114300" algn="l" defTabSz="622300">
            <a:lnSpc>
              <a:spcPct val="90000"/>
            </a:lnSpc>
            <a:spcBef>
              <a:spcPct val="0"/>
            </a:spcBef>
            <a:spcAft>
              <a:spcPct val="15000"/>
            </a:spcAft>
            <a:buChar char="•"/>
          </a:pPr>
          <a:r>
            <a:rPr lang="fr-FR" sz="1400" kern="1200" dirty="0"/>
            <a:t>Déterminer les temps d’arrêt T (ou TTR ou TA) par sous-ensemble</a:t>
          </a:r>
        </a:p>
        <a:p>
          <a:pPr marL="228600" lvl="2" indent="-114300" algn="l" defTabSz="622300">
            <a:lnSpc>
              <a:spcPct val="90000"/>
            </a:lnSpc>
            <a:spcBef>
              <a:spcPct val="0"/>
            </a:spcBef>
            <a:spcAft>
              <a:spcPct val="15000"/>
            </a:spcAft>
            <a:buChar char="•"/>
          </a:pPr>
          <a:r>
            <a:rPr lang="fr-FR" sz="1400" kern="1200" dirty="0"/>
            <a:t>Déterminer le nombre de pannes (N) par sous ensemble</a:t>
          </a:r>
        </a:p>
        <a:p>
          <a:pPr marL="228600" lvl="2" indent="-114300" algn="l" defTabSz="622300">
            <a:lnSpc>
              <a:spcPct val="90000"/>
            </a:lnSpc>
            <a:spcBef>
              <a:spcPct val="0"/>
            </a:spcBef>
            <a:spcAft>
              <a:spcPct val="15000"/>
            </a:spcAft>
            <a:buChar char="•"/>
          </a:pPr>
          <a:r>
            <a:rPr lang="fr-FR" sz="1400" kern="1200" dirty="0"/>
            <a:t>Calculer /T = T/N</a:t>
          </a:r>
        </a:p>
        <a:p>
          <a:pPr marL="228600" lvl="2" indent="-114300" algn="l" defTabSz="622300">
            <a:lnSpc>
              <a:spcPct val="90000"/>
            </a:lnSpc>
            <a:spcBef>
              <a:spcPct val="0"/>
            </a:spcBef>
            <a:spcAft>
              <a:spcPct val="15000"/>
            </a:spcAft>
            <a:buChar char="•"/>
          </a:pPr>
          <a:r>
            <a:rPr lang="fr-FR" sz="1400" kern="1200" dirty="0"/>
            <a:t>Trier l’ensemble des données par ordre décroissant de T</a:t>
          </a:r>
        </a:p>
        <a:p>
          <a:pPr marL="228600" lvl="2" indent="-114300" algn="l" defTabSz="622300">
            <a:lnSpc>
              <a:spcPct val="90000"/>
            </a:lnSpc>
            <a:spcBef>
              <a:spcPct val="0"/>
            </a:spcBef>
            <a:spcAft>
              <a:spcPct val="15000"/>
            </a:spcAft>
            <a:buChar char="•"/>
          </a:pPr>
          <a:r>
            <a:rPr lang="fr-FR" sz="1400" kern="1200" dirty="0"/>
            <a:t>Tracer sur le même graphe T, N et /T</a:t>
          </a:r>
        </a:p>
        <a:p>
          <a:pPr marL="228600" lvl="2" indent="-114300" algn="l" defTabSz="622300">
            <a:lnSpc>
              <a:spcPct val="90000"/>
            </a:lnSpc>
            <a:spcBef>
              <a:spcPct val="0"/>
            </a:spcBef>
            <a:spcAft>
              <a:spcPct val="15000"/>
            </a:spcAft>
            <a:buChar char="•"/>
          </a:pPr>
          <a:r>
            <a:rPr lang="fr-FR" sz="1400" kern="1200" dirty="0"/>
            <a:t>Déterminer les sous-ensembles qui pénalisent T (non disponibilité)</a:t>
          </a:r>
        </a:p>
        <a:p>
          <a:pPr marL="228600" lvl="2" indent="-114300" algn="l" defTabSz="622300">
            <a:lnSpc>
              <a:spcPct val="90000"/>
            </a:lnSpc>
            <a:spcBef>
              <a:spcPct val="0"/>
            </a:spcBef>
            <a:spcAft>
              <a:spcPct val="15000"/>
            </a:spcAft>
            <a:buChar char="•"/>
          </a:pPr>
          <a:r>
            <a:rPr lang="fr-FR" sz="1400" kern="1200" dirty="0"/>
            <a:t>Déterminer ceux qui posent des problèmes de fiabilité (graphe en N)</a:t>
          </a:r>
        </a:p>
        <a:p>
          <a:pPr marL="228600" lvl="2" indent="-114300" algn="l" defTabSz="622300">
            <a:lnSpc>
              <a:spcPct val="90000"/>
            </a:lnSpc>
            <a:spcBef>
              <a:spcPct val="0"/>
            </a:spcBef>
            <a:spcAft>
              <a:spcPct val="15000"/>
            </a:spcAft>
            <a:buChar char="•"/>
          </a:pPr>
          <a:r>
            <a:rPr lang="fr-FR" sz="1400" kern="1200" dirty="0"/>
            <a:t>Déterminer ceux qui posent des problèmes de maintenabilité (graphe en /T)</a:t>
          </a:r>
        </a:p>
        <a:p>
          <a:pPr marL="228600" lvl="2" indent="-114300" algn="l" defTabSz="622300">
            <a:lnSpc>
              <a:spcPct val="90000"/>
            </a:lnSpc>
            <a:spcBef>
              <a:spcPct val="0"/>
            </a:spcBef>
            <a:spcAft>
              <a:spcPct val="15000"/>
            </a:spcAft>
            <a:buChar char="•"/>
          </a:pPr>
          <a:r>
            <a:rPr lang="fr-FR" sz="1400" kern="1200" dirty="0"/>
            <a:t>Proposer des pistes de solutions</a:t>
          </a:r>
        </a:p>
      </dsp:txBody>
      <dsp:txXfrm>
        <a:off x="662463" y="1276037"/>
        <a:ext cx="7179963" cy="2435008"/>
      </dsp:txXfrm>
    </dsp:sp>
    <dsp:sp modelId="{CFEAC263-E6B4-4549-B328-00D77D2CA161}">
      <dsp:nvSpPr>
        <dsp:cNvPr id="0" name=""/>
        <dsp:cNvSpPr/>
      </dsp:nvSpPr>
      <dsp:spPr>
        <a:xfrm>
          <a:off x="294701" y="835274"/>
          <a:ext cx="292005" cy="4492228"/>
        </a:xfrm>
        <a:custGeom>
          <a:avLst/>
          <a:gdLst/>
          <a:ahLst/>
          <a:cxnLst/>
          <a:rect l="0" t="0" r="0" b="0"/>
          <a:pathLst>
            <a:path>
              <a:moveTo>
                <a:pt x="0" y="0"/>
              </a:moveTo>
              <a:lnTo>
                <a:pt x="0" y="4492228"/>
              </a:lnTo>
              <a:lnTo>
                <a:pt x="292005" y="4492228"/>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687F64A-B6DB-4E30-9805-C089894DDE46}">
      <dsp:nvSpPr>
        <dsp:cNvPr id="0" name=""/>
        <dsp:cNvSpPr/>
      </dsp:nvSpPr>
      <dsp:spPr>
        <a:xfrm>
          <a:off x="586706" y="4151809"/>
          <a:ext cx="7200798" cy="2351385"/>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16826440"/>
              <a:satOff val="-8652"/>
              <a:lumOff val="-372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t" anchorCtr="0">
          <a:noAutofit/>
        </a:bodyPr>
        <a:lstStyle/>
        <a:p>
          <a:pPr marL="0" lvl="0" indent="0" algn="l" defTabSz="711200">
            <a:lnSpc>
              <a:spcPct val="90000"/>
            </a:lnSpc>
            <a:spcBef>
              <a:spcPct val="0"/>
            </a:spcBef>
            <a:spcAft>
              <a:spcPct val="35000"/>
            </a:spcAft>
            <a:buNone/>
          </a:pPr>
          <a:r>
            <a:rPr lang="fr-FR" sz="1600" kern="1200" dirty="0"/>
            <a:t>Recherche d’éléments pénalisants en fonction d’un critère donné</a:t>
          </a:r>
        </a:p>
        <a:p>
          <a:pPr marL="114300" lvl="1" indent="-114300" algn="l" defTabSz="622300">
            <a:lnSpc>
              <a:spcPct val="90000"/>
            </a:lnSpc>
            <a:spcBef>
              <a:spcPct val="0"/>
            </a:spcBef>
            <a:spcAft>
              <a:spcPct val="15000"/>
            </a:spcAft>
            <a:buChar char="•"/>
          </a:pPr>
          <a:r>
            <a:rPr lang="fr-FR" sz="1400" kern="1200" dirty="0"/>
            <a:t>Analyse par PARETO</a:t>
          </a:r>
        </a:p>
        <a:p>
          <a:pPr marL="228600" lvl="2" indent="-114300" algn="l" defTabSz="622300">
            <a:lnSpc>
              <a:spcPct val="90000"/>
            </a:lnSpc>
            <a:spcBef>
              <a:spcPct val="0"/>
            </a:spcBef>
            <a:spcAft>
              <a:spcPct val="15000"/>
            </a:spcAft>
            <a:buChar char="•"/>
          </a:pPr>
          <a:r>
            <a:rPr lang="fr-FR" sz="1400" kern="1200" dirty="0"/>
            <a:t>Déterminer le paramètre d’étude</a:t>
          </a:r>
        </a:p>
        <a:p>
          <a:pPr marL="228600" lvl="2" indent="-114300" algn="l" defTabSz="622300">
            <a:lnSpc>
              <a:spcPct val="90000"/>
            </a:lnSpc>
            <a:spcBef>
              <a:spcPct val="0"/>
            </a:spcBef>
            <a:spcAft>
              <a:spcPct val="15000"/>
            </a:spcAft>
            <a:buChar char="•"/>
          </a:pPr>
          <a:r>
            <a:rPr lang="fr-FR" sz="1400" kern="1200" dirty="0"/>
            <a:t>Déterminer le critère à analyser</a:t>
          </a:r>
        </a:p>
        <a:p>
          <a:pPr marL="228600" lvl="2" indent="-114300" algn="l" defTabSz="622300">
            <a:lnSpc>
              <a:spcPct val="90000"/>
            </a:lnSpc>
            <a:spcBef>
              <a:spcPct val="0"/>
            </a:spcBef>
            <a:spcAft>
              <a:spcPct val="15000"/>
            </a:spcAft>
            <a:buChar char="•"/>
          </a:pPr>
          <a:r>
            <a:rPr lang="fr-FR" sz="1400" kern="1200" dirty="0"/>
            <a:t>Trier les données par ordre décroissant du critère</a:t>
          </a:r>
        </a:p>
        <a:p>
          <a:pPr marL="228600" lvl="2" indent="-114300" algn="l" defTabSz="622300">
            <a:lnSpc>
              <a:spcPct val="90000"/>
            </a:lnSpc>
            <a:spcBef>
              <a:spcPct val="0"/>
            </a:spcBef>
            <a:spcAft>
              <a:spcPct val="15000"/>
            </a:spcAft>
            <a:buChar char="•"/>
          </a:pPr>
          <a:r>
            <a:rPr lang="fr-FR" sz="1400" kern="1200" dirty="0"/>
            <a:t>Cumuler le critère</a:t>
          </a:r>
        </a:p>
        <a:p>
          <a:pPr marL="228600" lvl="2" indent="-114300" algn="l" defTabSz="622300">
            <a:lnSpc>
              <a:spcPct val="90000"/>
            </a:lnSpc>
            <a:spcBef>
              <a:spcPct val="0"/>
            </a:spcBef>
            <a:spcAft>
              <a:spcPct val="15000"/>
            </a:spcAft>
            <a:buChar char="•"/>
          </a:pPr>
          <a:r>
            <a:rPr lang="fr-FR" sz="1400" kern="1200" dirty="0"/>
            <a:t>Calculer les % cumulés</a:t>
          </a:r>
        </a:p>
        <a:p>
          <a:pPr marL="228600" lvl="2" indent="-114300" algn="l" defTabSz="622300">
            <a:lnSpc>
              <a:spcPct val="90000"/>
            </a:lnSpc>
            <a:spcBef>
              <a:spcPct val="0"/>
            </a:spcBef>
            <a:spcAft>
              <a:spcPct val="15000"/>
            </a:spcAft>
            <a:buChar char="•"/>
          </a:pPr>
          <a:r>
            <a:rPr lang="fr-FR" sz="1400" kern="1200" dirty="0"/>
            <a:t>Tracer la courbe</a:t>
          </a:r>
        </a:p>
        <a:p>
          <a:pPr marL="228600" lvl="2" indent="-114300" algn="l" defTabSz="622300">
            <a:lnSpc>
              <a:spcPct val="90000"/>
            </a:lnSpc>
            <a:spcBef>
              <a:spcPct val="0"/>
            </a:spcBef>
            <a:spcAft>
              <a:spcPct val="15000"/>
            </a:spcAft>
            <a:buChar char="•"/>
          </a:pPr>
          <a:r>
            <a:rPr lang="fr-FR" sz="1400" kern="1200" dirty="0"/>
            <a:t>Analyser la courbe</a:t>
          </a:r>
        </a:p>
        <a:p>
          <a:pPr marL="228600" lvl="2" indent="-114300" algn="l" defTabSz="622300">
            <a:lnSpc>
              <a:spcPct val="90000"/>
            </a:lnSpc>
            <a:spcBef>
              <a:spcPct val="0"/>
            </a:spcBef>
            <a:spcAft>
              <a:spcPct val="15000"/>
            </a:spcAft>
            <a:buChar char="•"/>
          </a:pPr>
          <a:r>
            <a:rPr lang="fr-FR" sz="1400" kern="1200" dirty="0"/>
            <a:t>Conclure en proposant des solutions</a:t>
          </a:r>
        </a:p>
      </dsp:txBody>
      <dsp:txXfrm>
        <a:off x="655576" y="4220679"/>
        <a:ext cx="7063058" cy="2213645"/>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33CDA2-1101-424B-BCA1-B248506D0E5C}">
      <dsp:nvSpPr>
        <dsp:cNvPr id="0" name=""/>
        <dsp:cNvSpPr/>
      </dsp:nvSpPr>
      <dsp:spPr>
        <a:xfrm>
          <a:off x="698702" y="0"/>
          <a:ext cx="7918629" cy="4501247"/>
        </a:xfrm>
        <a:prstGeom prst="rightArrow">
          <a:avLst/>
        </a:prstGeom>
        <a:solidFill>
          <a:schemeClr val="accent5">
            <a:tint val="40000"/>
            <a:hueOff val="0"/>
            <a:satOff val="0"/>
            <a:lumOff val="0"/>
            <a:alphaOff val="0"/>
          </a:schemeClr>
        </a:solidFill>
        <a:ln>
          <a:noFill/>
        </a:ln>
        <a:effectLst/>
        <a:sp3d z="-152400" extrusionH="63500" prstMaterial="matte">
          <a:bevelT w="44450" h="6350" prst="relaxedInset"/>
          <a:contourClr>
            <a:schemeClr val="bg1"/>
          </a:contourClr>
        </a:sp3d>
      </dsp:spPr>
      <dsp:style>
        <a:lnRef idx="0">
          <a:scrgbClr r="0" g="0" b="0"/>
        </a:lnRef>
        <a:fillRef idx="1">
          <a:scrgbClr r="0" g="0" b="0"/>
        </a:fillRef>
        <a:effectRef idx="0">
          <a:scrgbClr r="0" g="0" b="0"/>
        </a:effectRef>
        <a:fontRef idx="minor"/>
      </dsp:style>
    </dsp:sp>
    <dsp:sp modelId="{146A4277-93FC-4567-ACC7-8C4F0DCCA07E}">
      <dsp:nvSpPr>
        <dsp:cNvPr id="0" name=""/>
        <dsp:cNvSpPr/>
      </dsp:nvSpPr>
      <dsp:spPr>
        <a:xfrm>
          <a:off x="4093" y="1350374"/>
          <a:ext cx="1789970" cy="1800498"/>
        </a:xfrm>
        <a:prstGeom prst="roundRect">
          <a:avLst/>
        </a:prstGeom>
        <a:solidFill>
          <a:schemeClr val="accent5">
            <a:hueOff val="0"/>
            <a:satOff val="0"/>
            <a:lumOff val="0"/>
            <a:alphaOff val="0"/>
          </a:schemeClr>
        </a:solidFill>
        <a:ln>
          <a:noFill/>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fr-FR" sz="1300" b="1" kern="1200"/>
            <a:t>Définir clairement l’effet sur lequel on souhaite directement agir</a:t>
          </a:r>
          <a:endParaRPr lang="fr-FR" sz="1300" kern="1200"/>
        </a:p>
      </dsp:txBody>
      <dsp:txXfrm>
        <a:off x="91472" y="1437753"/>
        <a:ext cx="1615212" cy="1625740"/>
      </dsp:txXfrm>
    </dsp:sp>
    <dsp:sp modelId="{87BE3405-0A52-455B-A65E-B237DEB6746D}">
      <dsp:nvSpPr>
        <dsp:cNvPr id="0" name=""/>
        <dsp:cNvSpPr/>
      </dsp:nvSpPr>
      <dsp:spPr>
        <a:xfrm>
          <a:off x="1883563" y="1350374"/>
          <a:ext cx="1789970" cy="1800498"/>
        </a:xfrm>
        <a:prstGeom prst="roundRect">
          <a:avLst/>
        </a:prstGeom>
        <a:solidFill>
          <a:schemeClr val="accent5">
            <a:hueOff val="2970924"/>
            <a:satOff val="-15130"/>
            <a:lumOff val="2794"/>
            <a:alphaOff val="0"/>
          </a:schemeClr>
        </a:solidFill>
        <a:ln>
          <a:noFill/>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fr-FR" sz="1300" kern="1200" dirty="0"/>
            <a:t>IDENTIFIER LES CAUSES (BRAINSTORMING)</a:t>
          </a:r>
        </a:p>
      </dsp:txBody>
      <dsp:txXfrm>
        <a:off x="1970942" y="1437753"/>
        <a:ext cx="1615212" cy="1625740"/>
      </dsp:txXfrm>
    </dsp:sp>
    <dsp:sp modelId="{DAC6C9FF-11CC-4FED-AB9C-E323F7BC27BC}">
      <dsp:nvSpPr>
        <dsp:cNvPr id="0" name=""/>
        <dsp:cNvSpPr/>
      </dsp:nvSpPr>
      <dsp:spPr>
        <a:xfrm>
          <a:off x="3763032" y="1350374"/>
          <a:ext cx="1789970" cy="1800498"/>
        </a:xfrm>
        <a:prstGeom prst="roundRect">
          <a:avLst/>
        </a:prstGeom>
        <a:solidFill>
          <a:schemeClr val="accent5">
            <a:hueOff val="5941847"/>
            <a:satOff val="-30260"/>
            <a:lumOff val="5588"/>
            <a:alphaOff val="0"/>
          </a:schemeClr>
        </a:solidFill>
        <a:ln>
          <a:noFill/>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fr-FR" sz="1300" kern="1200"/>
            <a:t>TROUVER LES MOTS CLES</a:t>
          </a:r>
        </a:p>
      </dsp:txBody>
      <dsp:txXfrm>
        <a:off x="3850411" y="1437753"/>
        <a:ext cx="1615212" cy="1625740"/>
      </dsp:txXfrm>
    </dsp:sp>
    <dsp:sp modelId="{3A2AC5B6-24C0-41BE-B207-09ADE7E3424B}">
      <dsp:nvSpPr>
        <dsp:cNvPr id="0" name=""/>
        <dsp:cNvSpPr/>
      </dsp:nvSpPr>
      <dsp:spPr>
        <a:xfrm>
          <a:off x="5642501" y="1350374"/>
          <a:ext cx="1789970" cy="1800498"/>
        </a:xfrm>
        <a:prstGeom prst="roundRect">
          <a:avLst/>
        </a:prstGeom>
        <a:solidFill>
          <a:schemeClr val="accent5">
            <a:hueOff val="8912770"/>
            <a:satOff val="-45390"/>
            <a:lumOff val="8381"/>
            <a:alphaOff val="0"/>
          </a:schemeClr>
        </a:solidFill>
        <a:ln>
          <a:noFill/>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fr-FR" sz="1300" kern="1200"/>
            <a:t>DETERMINER LES PRINCIPALES     FAMILLES DE CAUSES</a:t>
          </a:r>
        </a:p>
      </dsp:txBody>
      <dsp:txXfrm>
        <a:off x="5729880" y="1437753"/>
        <a:ext cx="1615212" cy="1625740"/>
      </dsp:txXfrm>
    </dsp:sp>
    <dsp:sp modelId="{9F57B152-07ED-4E4A-9710-A12B48D4DF54}">
      <dsp:nvSpPr>
        <dsp:cNvPr id="0" name=""/>
        <dsp:cNvSpPr/>
      </dsp:nvSpPr>
      <dsp:spPr>
        <a:xfrm>
          <a:off x="7521970" y="1350374"/>
          <a:ext cx="1789970" cy="1800498"/>
        </a:xfrm>
        <a:prstGeom prst="roundRect">
          <a:avLst/>
        </a:prstGeom>
        <a:solidFill>
          <a:schemeClr val="accent5">
            <a:hueOff val="11883694"/>
            <a:satOff val="-60520"/>
            <a:lumOff val="11175"/>
            <a:alphaOff val="0"/>
          </a:schemeClr>
        </a:solidFill>
        <a:ln>
          <a:noFill/>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fr-FR" sz="1300" kern="1200"/>
            <a:t>TRACER LE DIAGRAMME</a:t>
          </a:r>
        </a:p>
      </dsp:txBody>
      <dsp:txXfrm>
        <a:off x="7609349" y="1437753"/>
        <a:ext cx="1615212" cy="1625740"/>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5">
  <dgm:title val=""/>
  <dgm:desc val=""/>
  <dgm:catLst>
    <dgm:cat type="hierarchy" pri="6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resOf/>
    <dgm:shape xmlns:r="http://schemas.openxmlformats.org/officeDocument/2006/relationships" r:blip="">
      <dgm:adjLst/>
    </dgm:shape>
    <dgm:choose name="Name0">
      <dgm:if name="Name1" axis="ch" ptType="node" func="cnt" op="gte" val="2">
        <dgm:choose name="Name2">
          <dgm:if name="Name3" func="var" arg="dir" op="equ" val="norm">
            <dgm:constrLst>
              <dgm:constr type="l" for="ch" forName="hierFlow"/>
              <dgm:constr type="t" for="ch" forName="hierFlow" refType="h" fact="0.3"/>
              <dgm:constr type="r" for="ch" forName="hierFlow" refType="w" fact="0.98"/>
              <dgm:constr type="b" for="ch" forName="hierFlow" refType="h" fact="0.96"/>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if>
          <dgm:else name="Name4">
            <dgm:constrLst>
              <dgm:constr type="l" for="ch" forName="hierFlow" refType="w" fact="0.02"/>
              <dgm:constr type="t" for="ch" forName="hierFlow" refType="h" fact="0.3"/>
              <dgm:constr type="r" for="ch" forName="hierFlow" refType="w"/>
              <dgm:constr type="b" for="ch" forName="hierFlow" refType="h" fact="0.96"/>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else>
    </dgm:choose>
    <dgm:ruleLst/>
    <dgm:layoutNode name="hierFlow">
      <dgm:choose name="Name6">
        <dgm:if name="Name7" func="var" arg="dir" op="equ" val="norm">
          <dgm:alg type="lin">
            <dgm:param type="linDir" val="fromL"/>
            <dgm:param type="nodeVertAlign" val="mid"/>
            <dgm:param type="vertAlign" val="mid"/>
            <dgm:param type="nodeHorzAlign" val="l"/>
            <dgm:param type="horzAlign" val="l"/>
            <dgm:param type="fallback" val="2D"/>
          </dgm:alg>
        </dgm:if>
        <dgm:else name="Name8">
          <dgm:alg type="lin">
            <dgm:param type="linDir" val="fromR"/>
            <dgm:param type="nodeVertAlign" val="mid"/>
            <dgm:param type="vertAlign" val="mid"/>
            <dgm:param type="nodeHorzAlign" val="r"/>
            <dgm:param type="horzAlign" val="r"/>
            <dgm:param type="fallback" val="2D"/>
          </dgm:alg>
        </dgm:else>
      </dgm:choose>
      <dgm:shape xmlns:r="http://schemas.openxmlformats.org/officeDocument/2006/relationships" r:blip="">
        <dgm:adjLst/>
      </dgm:shape>
      <dgm:presOf/>
      <dgm:constrLst>
        <dgm:constr type="primFontSz" for="des" ptType="node" op="equ" val="65"/>
        <dgm:constr type="primFontSz" for="des" forName="connTx" op="equ" val="55"/>
        <dgm:constr type="primFontSz" for="des" forName="connTx" refType="primFontSz" refFor="des" refPtType="node" op="lte" fact="0.8"/>
      </dgm:constrLst>
      <dgm:ruleLst/>
      <dgm:choose name="Name9">
        <dgm:if name="Name10" axis="ch" ptType="node" func="cnt" op="gte" val="2">
          <dgm:layoutNode name="firstBuf">
            <dgm:alg type="sp"/>
            <dgm:shape xmlns:r="http://schemas.openxmlformats.org/officeDocument/2006/relationships" r:blip="">
              <dgm:adjLst/>
            </dgm:shape>
            <dgm:presOf/>
            <dgm:constrLst/>
            <dgm:ruleLst/>
          </dgm:layoutNode>
        </dgm:if>
        <dgm:else name="Name11"/>
      </dgm:choose>
      <dgm:layoutNode name="hierChild1">
        <dgm:varLst>
          <dgm:chPref val="1"/>
          <dgm:animOne val="branch"/>
          <dgm:animLvl val="lvl"/>
        </dgm:varLst>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constrLst/>
        <dgm:ruleLst/>
        <dgm:forEach name="Name15" axis="ch" cnt="3">
          <dgm:forEach name="Name16" axis="self" ptType="node">
            <dgm:layoutNode name="Name17">
              <dgm:choose name="Name18">
                <dgm:if name="Name19" func="var" arg="dir" op="equ" val="norm">
                  <dgm:alg type="hierRoot">
                    <dgm:param type="hierAlign" val="lCtrCh"/>
                  </dgm:alg>
                </dgm:if>
                <dgm:else name="Name20">
                  <dgm:alg type="hierRoot">
                    <dgm:param type="hierAlign" val="rCtrCh"/>
                  </dgm:alg>
                </dgm:else>
              </dgm:choose>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hierChild2">
                <dgm:choose name="Name21">
                  <dgm:if name="Name22" func="var" arg="dir" op="equ" val="norm">
                    <dgm:alg type="hierChild">
                      <dgm:param type="linDir" val="fromT"/>
                      <dgm:param type="chAlign" val="l"/>
                    </dgm:alg>
                  </dgm:if>
                  <dgm:else name="Name23">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24" axis="self" ptType="parTrans" cnt="1">
                    <dgm:layoutNode name="Name25">
                      <dgm:choose name="Name26">
                        <dgm:if name="Name27" func="var" arg="dir" op="equ" val="norm">
                          <dgm:alg type="conn">
                            <dgm:param type="dim" val="1D"/>
                            <dgm:param type="begPts" val="midR"/>
                            <dgm:param type="endPts" val="midL"/>
                            <dgm:param type="endSty" val="noArr"/>
                          </dgm:alg>
                        </dgm:if>
                        <dgm:else name="Name28">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29" axis="self" ptType="node">
                    <dgm:layoutNode name="Name30">
                      <dgm:choose name="Name31">
                        <dgm:if name="Name32" func="var" arg="dir" op="equ" val="norm">
                          <dgm:alg type="hierRoot">
                            <dgm:param type="hierAlign" val="lCtrCh"/>
                          </dgm:alg>
                        </dgm:if>
                        <dgm:else name="Name33">
                          <dgm:alg type="hierRoot">
                            <dgm:param type="hierAlign" val="rCtrCh"/>
                          </dgm:alg>
                        </dgm:else>
                      </dgm:choose>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hierChild3">
                        <dgm:choose name="Name34">
                          <dgm:if name="Name35" func="var" arg="dir" op="equ" val="norm">
                            <dgm:alg type="hierChild">
                              <dgm:param type="linDir" val="fromT"/>
                              <dgm:param type="chAlign" val="l"/>
                            </dgm:alg>
                          </dgm:if>
                          <dgm:else name="Name36">
                            <dgm:alg type="hierChild">
                              <dgm:param type="linDir" val="fromT"/>
                              <dgm:param type="chAlign" val="r"/>
                            </dgm:alg>
                          </dgm:else>
                        </dgm:choose>
                        <dgm:shape xmlns:r="http://schemas.openxmlformats.org/officeDocument/2006/relationships" r:blip="">
                          <dgm:adjLst/>
                        </dgm:shape>
                        <dgm:presOf/>
                        <dgm:constrLst/>
                        <dgm:ruleLst/>
                        <dgm:forEach name="Name37" ref="repeat"/>
                      </dgm:layoutNode>
                    </dgm:layoutNode>
                  </dgm:forEach>
                </dgm:forEach>
              </dgm:layoutNode>
            </dgm:layoutNode>
          </dgm:forEach>
        </dgm:forEach>
      </dgm:layoutNode>
    </dgm:layoutNode>
    <dgm:layoutNode name="bgShapesFlow">
      <dgm:choose name="Name38">
        <dgm:if name="Name39" func="var" arg="dir" op="equ" val="norm">
          <dgm:alg type="lin">
            <dgm:param type="linDir" val="fromL"/>
            <dgm:param type="nodeVertAlign" val="mid"/>
            <dgm:param type="vertAlign" val="mid"/>
            <dgm:param type="nodeHorzAlign" val="l"/>
            <dgm:param type="horzAlign" val="l"/>
          </dgm:alg>
        </dgm:if>
        <dgm:else name="Name40">
          <dgm:alg type="lin">
            <dgm:param type="linDir" val="fromR"/>
            <dgm:param type="nodeVertAlign" val="mid"/>
            <dgm:param type="vertAlign" val="mid"/>
            <dgm:param type="nodeHorzAlign" val="r"/>
            <dgm:param type="horzAlign" val="r"/>
          </dgm:alg>
        </dgm:else>
      </dgm:choose>
      <dgm:shape xmlns:r="http://schemas.openxmlformats.org/officeDocument/2006/relationships" r:blip="">
        <dgm:adjLst/>
      </dgm:shape>
      <dgm:presOf/>
      <dgm:constrLst>
        <dgm:constr type="w" for="ch" forName="rectComp" refType="w"/>
        <dgm:constr type="h" for="ch" forName="rectComp" refType="h"/>
        <dgm:constr type="h" for="des" forName="bgRect" refType="h"/>
        <dgm:constr type="primFontSz" for="des" forName="bgRectTx" op="equ" val="65"/>
      </dgm:constrLst>
      <dgm:ruleLst/>
      <dgm:forEach name="Name41" axis="ch" ptType="node" st="2">
        <dgm:layoutNode name="rectComp">
          <dgm:alg type="composite"/>
          <dgm:shape xmlns:r="http://schemas.openxmlformats.org/officeDocument/2006/relationships" r:blip="">
            <dgm:adjLst/>
          </dgm:shape>
          <dgm:presOf/>
          <dgm:constrLst>
            <dgm:constr type="userA"/>
            <dgm:constr type="l" for="ch" forName="bgRect"/>
            <dgm:constr type="t" for="ch" forName="bgRect"/>
            <dgm:constr type="w" for="ch" forName="bgRect" refType="userA" fact="1.2"/>
            <dgm:constr type="l" for="ch" forName="bgRectTx"/>
            <dgm:constr type="t" for="ch" forName="bgRectTx"/>
            <dgm:constr type="h" for="ch" forName="bgRectTx" refType="h" refFor="ch" refForName="bgRect" fact="0.3"/>
            <dgm:constr type="w" for="ch" forName="bgRectTx" refType="w" refFor="ch" refForName="bgRect" op="equ"/>
          </dgm:constrLst>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shape xmlns:r="http://schemas.openxmlformats.org/officeDocument/2006/relationships" type="rect" r:blip="" zOrderOff="-999" hideGeom="1">
              <dgm:adjLst/>
            </dgm:shape>
            <dgm:presOf axis="desOrSelf" ptType="node"/>
            <dgm:constrLst/>
            <dgm:ruleLst>
              <dgm:rule type="primFontSz" val="5" fact="NaN" max="NaN"/>
            </dgm:ruleLst>
          </dgm:layoutNode>
        </dgm:layoutNode>
        <dgm:choose name="Name42">
          <dgm:if name="Name43" axis="self" ptType="node" func="revPos" op="gte" val="2">
            <dgm:layoutNode name="spComp">
              <dgm:alg type="composite"/>
              <dgm:shape xmlns:r="http://schemas.openxmlformats.org/officeDocument/2006/relationships" r:blip="">
                <dgm:adjLst/>
              </dgm:shape>
              <dgm:presOf/>
              <dgm:constrLst>
                <dgm:constr type="userA"/>
                <dgm:constr type="userB"/>
                <dgm:constr type="l" for="ch" forName="hSp"/>
                <dgm:constr type="t" for="ch" forName="hSp"/>
                <dgm:constr type="w" for="ch" forName="hSp" refType="userB"/>
                <dgm:constr type="wOff" for="ch" forName="hSp" refType="userA" fact="-0.2"/>
              </dgm:constrLst>
              <dgm:ruleLst/>
              <dgm:layoutNode name="hSp">
                <dgm:alg type="sp"/>
                <dgm:shape xmlns:r="http://schemas.openxmlformats.org/officeDocument/2006/relationships" r:blip="">
                  <dgm:adjLst/>
                </dgm:shape>
                <dgm:presOf/>
                <dgm:constrLst/>
                <dgm:ruleLst/>
              </dgm:layoutNode>
            </dgm:layoutNode>
          </dgm:if>
          <dgm:else name="Name44"/>
        </dgm:choos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ierarchy5">
  <dgm:title val=""/>
  <dgm:desc val=""/>
  <dgm:catLst>
    <dgm:cat type="hierarchy" pri="6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resOf/>
    <dgm:shape xmlns:r="http://schemas.openxmlformats.org/officeDocument/2006/relationships" r:blip="">
      <dgm:adjLst/>
    </dgm:shape>
    <dgm:choose name="Name0">
      <dgm:if name="Name1" axis="ch" ptType="node" func="cnt" op="gte" val="2">
        <dgm:choose name="Name2">
          <dgm:if name="Name3" func="var" arg="dir" op="equ" val="norm">
            <dgm:constrLst>
              <dgm:constr type="l" for="ch" forName="hierFlow"/>
              <dgm:constr type="t" for="ch" forName="hierFlow" refType="h" fact="0.3"/>
              <dgm:constr type="r" for="ch" forName="hierFlow" refType="w" fact="0.98"/>
              <dgm:constr type="b" for="ch" forName="hierFlow" refType="h" fact="0.96"/>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if>
          <dgm:else name="Name4">
            <dgm:constrLst>
              <dgm:constr type="l" for="ch" forName="hierFlow" refType="w" fact="0.02"/>
              <dgm:constr type="t" for="ch" forName="hierFlow" refType="h" fact="0.3"/>
              <dgm:constr type="r" for="ch" forName="hierFlow" refType="w"/>
              <dgm:constr type="b" for="ch" forName="hierFlow" refType="h" fact="0.96"/>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else>
    </dgm:choose>
    <dgm:ruleLst/>
    <dgm:layoutNode name="hierFlow">
      <dgm:choose name="Name6">
        <dgm:if name="Name7" func="var" arg="dir" op="equ" val="norm">
          <dgm:alg type="lin">
            <dgm:param type="linDir" val="fromL"/>
            <dgm:param type="nodeVertAlign" val="mid"/>
            <dgm:param type="vertAlign" val="mid"/>
            <dgm:param type="nodeHorzAlign" val="l"/>
            <dgm:param type="horzAlign" val="l"/>
            <dgm:param type="fallback" val="2D"/>
          </dgm:alg>
        </dgm:if>
        <dgm:else name="Name8">
          <dgm:alg type="lin">
            <dgm:param type="linDir" val="fromR"/>
            <dgm:param type="nodeVertAlign" val="mid"/>
            <dgm:param type="vertAlign" val="mid"/>
            <dgm:param type="nodeHorzAlign" val="r"/>
            <dgm:param type="horzAlign" val="r"/>
            <dgm:param type="fallback" val="2D"/>
          </dgm:alg>
        </dgm:else>
      </dgm:choose>
      <dgm:shape xmlns:r="http://schemas.openxmlformats.org/officeDocument/2006/relationships" r:blip="">
        <dgm:adjLst/>
      </dgm:shape>
      <dgm:presOf/>
      <dgm:constrLst>
        <dgm:constr type="primFontSz" for="des" ptType="node" op="equ" val="65"/>
        <dgm:constr type="primFontSz" for="des" forName="connTx" op="equ" val="55"/>
        <dgm:constr type="primFontSz" for="des" forName="connTx" refType="primFontSz" refFor="des" refPtType="node" op="lte" fact="0.8"/>
      </dgm:constrLst>
      <dgm:ruleLst/>
      <dgm:choose name="Name9">
        <dgm:if name="Name10" axis="ch" ptType="node" func="cnt" op="gte" val="2">
          <dgm:layoutNode name="firstBuf">
            <dgm:alg type="sp"/>
            <dgm:shape xmlns:r="http://schemas.openxmlformats.org/officeDocument/2006/relationships" r:blip="">
              <dgm:adjLst/>
            </dgm:shape>
            <dgm:presOf/>
            <dgm:constrLst/>
            <dgm:ruleLst/>
          </dgm:layoutNode>
        </dgm:if>
        <dgm:else name="Name11"/>
      </dgm:choose>
      <dgm:layoutNode name="hierChild1">
        <dgm:varLst>
          <dgm:chPref val="1"/>
          <dgm:animOne val="branch"/>
          <dgm:animLvl val="lvl"/>
        </dgm:varLst>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constrLst/>
        <dgm:ruleLst/>
        <dgm:forEach name="Name15" axis="ch" cnt="3">
          <dgm:forEach name="Name16" axis="self" ptType="node">
            <dgm:layoutNode name="Name17">
              <dgm:choose name="Name18">
                <dgm:if name="Name19" func="var" arg="dir" op="equ" val="norm">
                  <dgm:alg type="hierRoot">
                    <dgm:param type="hierAlign" val="lCtrCh"/>
                  </dgm:alg>
                </dgm:if>
                <dgm:else name="Name20">
                  <dgm:alg type="hierRoot">
                    <dgm:param type="hierAlign" val="rCtrCh"/>
                  </dgm:alg>
                </dgm:else>
              </dgm:choose>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hierChild2">
                <dgm:choose name="Name21">
                  <dgm:if name="Name22" func="var" arg="dir" op="equ" val="norm">
                    <dgm:alg type="hierChild">
                      <dgm:param type="linDir" val="fromT"/>
                      <dgm:param type="chAlign" val="l"/>
                    </dgm:alg>
                  </dgm:if>
                  <dgm:else name="Name23">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24" axis="self" ptType="parTrans" cnt="1">
                    <dgm:layoutNode name="Name25">
                      <dgm:choose name="Name26">
                        <dgm:if name="Name27" func="var" arg="dir" op="equ" val="norm">
                          <dgm:alg type="conn">
                            <dgm:param type="dim" val="1D"/>
                            <dgm:param type="begPts" val="midR"/>
                            <dgm:param type="endPts" val="midL"/>
                            <dgm:param type="endSty" val="noArr"/>
                          </dgm:alg>
                        </dgm:if>
                        <dgm:else name="Name28">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29" axis="self" ptType="node">
                    <dgm:layoutNode name="Name30">
                      <dgm:choose name="Name31">
                        <dgm:if name="Name32" func="var" arg="dir" op="equ" val="norm">
                          <dgm:alg type="hierRoot">
                            <dgm:param type="hierAlign" val="lCtrCh"/>
                          </dgm:alg>
                        </dgm:if>
                        <dgm:else name="Name33">
                          <dgm:alg type="hierRoot">
                            <dgm:param type="hierAlign" val="rCtrCh"/>
                          </dgm:alg>
                        </dgm:else>
                      </dgm:choose>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hierChild3">
                        <dgm:choose name="Name34">
                          <dgm:if name="Name35" func="var" arg="dir" op="equ" val="norm">
                            <dgm:alg type="hierChild">
                              <dgm:param type="linDir" val="fromT"/>
                              <dgm:param type="chAlign" val="l"/>
                            </dgm:alg>
                          </dgm:if>
                          <dgm:else name="Name36">
                            <dgm:alg type="hierChild">
                              <dgm:param type="linDir" val="fromT"/>
                              <dgm:param type="chAlign" val="r"/>
                            </dgm:alg>
                          </dgm:else>
                        </dgm:choose>
                        <dgm:shape xmlns:r="http://schemas.openxmlformats.org/officeDocument/2006/relationships" r:blip="">
                          <dgm:adjLst/>
                        </dgm:shape>
                        <dgm:presOf/>
                        <dgm:constrLst/>
                        <dgm:ruleLst/>
                        <dgm:forEach name="Name37" ref="repeat"/>
                      </dgm:layoutNode>
                    </dgm:layoutNode>
                  </dgm:forEach>
                </dgm:forEach>
              </dgm:layoutNode>
            </dgm:layoutNode>
          </dgm:forEach>
        </dgm:forEach>
      </dgm:layoutNode>
    </dgm:layoutNode>
    <dgm:layoutNode name="bgShapesFlow">
      <dgm:choose name="Name38">
        <dgm:if name="Name39" func="var" arg="dir" op="equ" val="norm">
          <dgm:alg type="lin">
            <dgm:param type="linDir" val="fromL"/>
            <dgm:param type="nodeVertAlign" val="mid"/>
            <dgm:param type="vertAlign" val="mid"/>
            <dgm:param type="nodeHorzAlign" val="l"/>
            <dgm:param type="horzAlign" val="l"/>
          </dgm:alg>
        </dgm:if>
        <dgm:else name="Name40">
          <dgm:alg type="lin">
            <dgm:param type="linDir" val="fromR"/>
            <dgm:param type="nodeVertAlign" val="mid"/>
            <dgm:param type="vertAlign" val="mid"/>
            <dgm:param type="nodeHorzAlign" val="r"/>
            <dgm:param type="horzAlign" val="r"/>
          </dgm:alg>
        </dgm:else>
      </dgm:choose>
      <dgm:shape xmlns:r="http://schemas.openxmlformats.org/officeDocument/2006/relationships" r:blip="">
        <dgm:adjLst/>
      </dgm:shape>
      <dgm:presOf/>
      <dgm:constrLst>
        <dgm:constr type="w" for="ch" forName="rectComp" refType="w"/>
        <dgm:constr type="h" for="ch" forName="rectComp" refType="h"/>
        <dgm:constr type="h" for="des" forName="bgRect" refType="h"/>
        <dgm:constr type="primFontSz" for="des" forName="bgRectTx" op="equ" val="65"/>
      </dgm:constrLst>
      <dgm:ruleLst/>
      <dgm:forEach name="Name41" axis="ch" ptType="node" st="2">
        <dgm:layoutNode name="rectComp">
          <dgm:alg type="composite"/>
          <dgm:shape xmlns:r="http://schemas.openxmlformats.org/officeDocument/2006/relationships" r:blip="">
            <dgm:adjLst/>
          </dgm:shape>
          <dgm:presOf/>
          <dgm:constrLst>
            <dgm:constr type="userA"/>
            <dgm:constr type="l" for="ch" forName="bgRect"/>
            <dgm:constr type="t" for="ch" forName="bgRect"/>
            <dgm:constr type="w" for="ch" forName="bgRect" refType="userA" fact="1.2"/>
            <dgm:constr type="l" for="ch" forName="bgRectTx"/>
            <dgm:constr type="t" for="ch" forName="bgRectTx"/>
            <dgm:constr type="h" for="ch" forName="bgRectTx" refType="h" refFor="ch" refForName="bgRect" fact="0.3"/>
            <dgm:constr type="w" for="ch" forName="bgRectTx" refType="w" refFor="ch" refForName="bgRect" op="equ"/>
          </dgm:constrLst>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shape xmlns:r="http://schemas.openxmlformats.org/officeDocument/2006/relationships" type="rect" r:blip="" zOrderOff="-999" hideGeom="1">
              <dgm:adjLst/>
            </dgm:shape>
            <dgm:presOf axis="desOrSelf" ptType="node"/>
            <dgm:constrLst/>
            <dgm:ruleLst>
              <dgm:rule type="primFontSz" val="5" fact="NaN" max="NaN"/>
            </dgm:ruleLst>
          </dgm:layoutNode>
        </dgm:layoutNode>
        <dgm:choose name="Name42">
          <dgm:if name="Name43" axis="self" ptType="node" func="revPos" op="gte" val="2">
            <dgm:layoutNode name="spComp">
              <dgm:alg type="composite"/>
              <dgm:shape xmlns:r="http://schemas.openxmlformats.org/officeDocument/2006/relationships" r:blip="">
                <dgm:adjLst/>
              </dgm:shape>
              <dgm:presOf/>
              <dgm:constrLst>
                <dgm:constr type="userA"/>
                <dgm:constr type="userB"/>
                <dgm:constr type="l" for="ch" forName="hSp"/>
                <dgm:constr type="t" for="ch" forName="hSp"/>
                <dgm:constr type="w" for="ch" forName="hSp" refType="userB"/>
                <dgm:constr type="wOff" for="ch" forName="hSp" refType="userA" fact="-0.2"/>
              </dgm:constrLst>
              <dgm:ruleLst/>
              <dgm:layoutNode name="hSp">
                <dgm:alg type="sp"/>
                <dgm:shape xmlns:r="http://schemas.openxmlformats.org/officeDocument/2006/relationships" r:blip="">
                  <dgm:adjLst/>
                </dgm:shape>
                <dgm:presOf/>
                <dgm:constrLst/>
                <dgm:ruleLst/>
              </dgm:layoutNode>
            </dgm:layoutNode>
          </dgm:if>
          <dgm:else name="Name44"/>
        </dgm:choose>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ierarchy5">
  <dgm:title val=""/>
  <dgm:desc val=""/>
  <dgm:catLst>
    <dgm:cat type="hierarchy" pri="6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resOf/>
    <dgm:shape xmlns:r="http://schemas.openxmlformats.org/officeDocument/2006/relationships" r:blip="">
      <dgm:adjLst/>
    </dgm:shape>
    <dgm:choose name="Name0">
      <dgm:if name="Name1" axis="ch" ptType="node" func="cnt" op="gte" val="2">
        <dgm:choose name="Name2">
          <dgm:if name="Name3" func="var" arg="dir" op="equ" val="norm">
            <dgm:constrLst>
              <dgm:constr type="l" for="ch" forName="hierFlow"/>
              <dgm:constr type="t" for="ch" forName="hierFlow" refType="h" fact="0.3"/>
              <dgm:constr type="r" for="ch" forName="hierFlow" refType="w" fact="0.98"/>
              <dgm:constr type="b" for="ch" forName="hierFlow" refType="h" fact="0.96"/>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if>
          <dgm:else name="Name4">
            <dgm:constrLst>
              <dgm:constr type="l" for="ch" forName="hierFlow" refType="w" fact="0.02"/>
              <dgm:constr type="t" for="ch" forName="hierFlow" refType="h" fact="0.3"/>
              <dgm:constr type="r" for="ch" forName="hierFlow" refType="w"/>
              <dgm:constr type="b" for="ch" forName="hierFlow" refType="h" fact="0.96"/>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else>
    </dgm:choose>
    <dgm:ruleLst/>
    <dgm:layoutNode name="hierFlow">
      <dgm:choose name="Name6">
        <dgm:if name="Name7" func="var" arg="dir" op="equ" val="norm">
          <dgm:alg type="lin">
            <dgm:param type="linDir" val="fromL"/>
            <dgm:param type="nodeVertAlign" val="mid"/>
            <dgm:param type="vertAlign" val="mid"/>
            <dgm:param type="nodeHorzAlign" val="l"/>
            <dgm:param type="horzAlign" val="l"/>
            <dgm:param type="fallback" val="2D"/>
          </dgm:alg>
        </dgm:if>
        <dgm:else name="Name8">
          <dgm:alg type="lin">
            <dgm:param type="linDir" val="fromR"/>
            <dgm:param type="nodeVertAlign" val="mid"/>
            <dgm:param type="vertAlign" val="mid"/>
            <dgm:param type="nodeHorzAlign" val="r"/>
            <dgm:param type="horzAlign" val="r"/>
            <dgm:param type="fallback" val="2D"/>
          </dgm:alg>
        </dgm:else>
      </dgm:choose>
      <dgm:shape xmlns:r="http://schemas.openxmlformats.org/officeDocument/2006/relationships" r:blip="">
        <dgm:adjLst/>
      </dgm:shape>
      <dgm:presOf/>
      <dgm:constrLst>
        <dgm:constr type="primFontSz" for="des" ptType="node" op="equ" val="65"/>
        <dgm:constr type="primFontSz" for="des" forName="connTx" op="equ" val="55"/>
        <dgm:constr type="primFontSz" for="des" forName="connTx" refType="primFontSz" refFor="des" refPtType="node" op="lte" fact="0.8"/>
      </dgm:constrLst>
      <dgm:ruleLst/>
      <dgm:choose name="Name9">
        <dgm:if name="Name10" axis="ch" ptType="node" func="cnt" op="gte" val="2">
          <dgm:layoutNode name="firstBuf">
            <dgm:alg type="sp"/>
            <dgm:shape xmlns:r="http://schemas.openxmlformats.org/officeDocument/2006/relationships" r:blip="">
              <dgm:adjLst/>
            </dgm:shape>
            <dgm:presOf/>
            <dgm:constrLst/>
            <dgm:ruleLst/>
          </dgm:layoutNode>
        </dgm:if>
        <dgm:else name="Name11"/>
      </dgm:choose>
      <dgm:layoutNode name="hierChild1">
        <dgm:varLst>
          <dgm:chPref val="1"/>
          <dgm:animOne val="branch"/>
          <dgm:animLvl val="lvl"/>
        </dgm:varLst>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constrLst/>
        <dgm:ruleLst/>
        <dgm:forEach name="Name15" axis="ch" cnt="3">
          <dgm:forEach name="Name16" axis="self" ptType="node">
            <dgm:layoutNode name="Name17">
              <dgm:choose name="Name18">
                <dgm:if name="Name19" func="var" arg="dir" op="equ" val="norm">
                  <dgm:alg type="hierRoot">
                    <dgm:param type="hierAlign" val="lCtrCh"/>
                  </dgm:alg>
                </dgm:if>
                <dgm:else name="Name20">
                  <dgm:alg type="hierRoot">
                    <dgm:param type="hierAlign" val="rCtrCh"/>
                  </dgm:alg>
                </dgm:else>
              </dgm:choose>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hierChild2">
                <dgm:choose name="Name21">
                  <dgm:if name="Name22" func="var" arg="dir" op="equ" val="norm">
                    <dgm:alg type="hierChild">
                      <dgm:param type="linDir" val="fromT"/>
                      <dgm:param type="chAlign" val="l"/>
                    </dgm:alg>
                  </dgm:if>
                  <dgm:else name="Name23">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24" axis="self" ptType="parTrans" cnt="1">
                    <dgm:layoutNode name="Name25">
                      <dgm:choose name="Name26">
                        <dgm:if name="Name27" func="var" arg="dir" op="equ" val="norm">
                          <dgm:alg type="conn">
                            <dgm:param type="dim" val="1D"/>
                            <dgm:param type="begPts" val="midR"/>
                            <dgm:param type="endPts" val="midL"/>
                            <dgm:param type="endSty" val="noArr"/>
                          </dgm:alg>
                        </dgm:if>
                        <dgm:else name="Name28">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29" axis="self" ptType="node">
                    <dgm:layoutNode name="Name30">
                      <dgm:choose name="Name31">
                        <dgm:if name="Name32" func="var" arg="dir" op="equ" val="norm">
                          <dgm:alg type="hierRoot">
                            <dgm:param type="hierAlign" val="lCtrCh"/>
                          </dgm:alg>
                        </dgm:if>
                        <dgm:else name="Name33">
                          <dgm:alg type="hierRoot">
                            <dgm:param type="hierAlign" val="rCtrCh"/>
                          </dgm:alg>
                        </dgm:else>
                      </dgm:choose>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hierChild3">
                        <dgm:choose name="Name34">
                          <dgm:if name="Name35" func="var" arg="dir" op="equ" val="norm">
                            <dgm:alg type="hierChild">
                              <dgm:param type="linDir" val="fromT"/>
                              <dgm:param type="chAlign" val="l"/>
                            </dgm:alg>
                          </dgm:if>
                          <dgm:else name="Name36">
                            <dgm:alg type="hierChild">
                              <dgm:param type="linDir" val="fromT"/>
                              <dgm:param type="chAlign" val="r"/>
                            </dgm:alg>
                          </dgm:else>
                        </dgm:choose>
                        <dgm:shape xmlns:r="http://schemas.openxmlformats.org/officeDocument/2006/relationships" r:blip="">
                          <dgm:adjLst/>
                        </dgm:shape>
                        <dgm:presOf/>
                        <dgm:constrLst/>
                        <dgm:ruleLst/>
                        <dgm:forEach name="Name37" ref="repeat"/>
                      </dgm:layoutNode>
                    </dgm:layoutNode>
                  </dgm:forEach>
                </dgm:forEach>
              </dgm:layoutNode>
            </dgm:layoutNode>
          </dgm:forEach>
        </dgm:forEach>
      </dgm:layoutNode>
    </dgm:layoutNode>
    <dgm:layoutNode name="bgShapesFlow">
      <dgm:choose name="Name38">
        <dgm:if name="Name39" func="var" arg="dir" op="equ" val="norm">
          <dgm:alg type="lin">
            <dgm:param type="linDir" val="fromL"/>
            <dgm:param type="nodeVertAlign" val="mid"/>
            <dgm:param type="vertAlign" val="mid"/>
            <dgm:param type="nodeHorzAlign" val="l"/>
            <dgm:param type="horzAlign" val="l"/>
          </dgm:alg>
        </dgm:if>
        <dgm:else name="Name40">
          <dgm:alg type="lin">
            <dgm:param type="linDir" val="fromR"/>
            <dgm:param type="nodeVertAlign" val="mid"/>
            <dgm:param type="vertAlign" val="mid"/>
            <dgm:param type="nodeHorzAlign" val="r"/>
            <dgm:param type="horzAlign" val="r"/>
          </dgm:alg>
        </dgm:else>
      </dgm:choose>
      <dgm:shape xmlns:r="http://schemas.openxmlformats.org/officeDocument/2006/relationships" r:blip="">
        <dgm:adjLst/>
      </dgm:shape>
      <dgm:presOf/>
      <dgm:constrLst>
        <dgm:constr type="w" for="ch" forName="rectComp" refType="w"/>
        <dgm:constr type="h" for="ch" forName="rectComp" refType="h"/>
        <dgm:constr type="h" for="des" forName="bgRect" refType="h"/>
        <dgm:constr type="primFontSz" for="des" forName="bgRectTx" op="equ" val="65"/>
      </dgm:constrLst>
      <dgm:ruleLst/>
      <dgm:forEach name="Name41" axis="ch" ptType="node" st="2">
        <dgm:layoutNode name="rectComp">
          <dgm:alg type="composite"/>
          <dgm:shape xmlns:r="http://schemas.openxmlformats.org/officeDocument/2006/relationships" r:blip="">
            <dgm:adjLst/>
          </dgm:shape>
          <dgm:presOf/>
          <dgm:constrLst>
            <dgm:constr type="userA"/>
            <dgm:constr type="l" for="ch" forName="bgRect"/>
            <dgm:constr type="t" for="ch" forName="bgRect"/>
            <dgm:constr type="w" for="ch" forName="bgRect" refType="userA" fact="1.2"/>
            <dgm:constr type="l" for="ch" forName="bgRectTx"/>
            <dgm:constr type="t" for="ch" forName="bgRectTx"/>
            <dgm:constr type="h" for="ch" forName="bgRectTx" refType="h" refFor="ch" refForName="bgRect" fact="0.3"/>
            <dgm:constr type="w" for="ch" forName="bgRectTx" refType="w" refFor="ch" refForName="bgRect" op="equ"/>
          </dgm:constrLst>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shape xmlns:r="http://schemas.openxmlformats.org/officeDocument/2006/relationships" type="rect" r:blip="" zOrderOff="-999" hideGeom="1">
              <dgm:adjLst/>
            </dgm:shape>
            <dgm:presOf axis="desOrSelf" ptType="node"/>
            <dgm:constrLst/>
            <dgm:ruleLst>
              <dgm:rule type="primFontSz" val="5" fact="NaN" max="NaN"/>
            </dgm:ruleLst>
          </dgm:layoutNode>
        </dgm:layoutNode>
        <dgm:choose name="Name42">
          <dgm:if name="Name43" axis="self" ptType="node" func="revPos" op="gte" val="2">
            <dgm:layoutNode name="spComp">
              <dgm:alg type="composite"/>
              <dgm:shape xmlns:r="http://schemas.openxmlformats.org/officeDocument/2006/relationships" r:blip="">
                <dgm:adjLst/>
              </dgm:shape>
              <dgm:presOf/>
              <dgm:constrLst>
                <dgm:constr type="userA"/>
                <dgm:constr type="userB"/>
                <dgm:constr type="l" for="ch" forName="hSp"/>
                <dgm:constr type="t" for="ch" forName="hSp"/>
                <dgm:constr type="w" for="ch" forName="hSp" refType="userB"/>
                <dgm:constr type="wOff" for="ch" forName="hSp" refType="userA" fact="-0.2"/>
              </dgm:constrLst>
              <dgm:ruleLst/>
              <dgm:layoutNode name="hSp">
                <dgm:alg type="sp"/>
                <dgm:shape xmlns:r="http://schemas.openxmlformats.org/officeDocument/2006/relationships" r:blip="">
                  <dgm:adjLst/>
                </dgm:shape>
                <dgm:presOf/>
                <dgm:constrLst/>
                <dgm:ruleLst/>
              </dgm:layoutNode>
            </dgm:layoutNode>
          </dgm:if>
          <dgm:else name="Name44"/>
        </dgm:choose>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9/2/quickstyle/3d8">
  <dgm:title val=""/>
  <dgm:desc val=""/>
  <dgm:catLst>
    <dgm:cat type="3D" pri="11800"/>
  </dgm:catLst>
  <dgm:scene3d>
    <a:camera prst="perspectiveHeroicExtremeRightFacing" zoom="82000">
      <a:rot lat="21300000" lon="20400000" rev="180000"/>
    </a:camera>
    <a:lightRig rig="morning" dir="t">
      <a:rot lat="0" lon="0" rev="20400000"/>
    </a:lightRig>
  </dgm:scene3d>
  <dgm:styleLbl name="node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0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60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635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152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conF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90500" prstMaterial="matte">
      <a:bevelT w="120650" h="38100"/>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solid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9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image" Target="../media/image23.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28.wmf"/><Relationship Id="rId1" Type="http://schemas.openxmlformats.org/officeDocument/2006/relationships/image" Target="../media/image27.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1.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9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CA7EA64-99F9-43D6-922A-C0D131508AEA}" type="datetimeFigureOut">
              <a:rPr lang="fr-FR" smtClean="0"/>
              <a:t>27/04/2019</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A7D537-4EDD-4901-9629-D56F3A69564C}" type="slidenum">
              <a:rPr lang="fr-FR" smtClean="0"/>
              <a:t>‹N°›</a:t>
            </a:fld>
            <a:endParaRPr lang="fr-FR"/>
          </a:p>
        </p:txBody>
      </p:sp>
    </p:spTree>
    <p:extLst>
      <p:ext uri="{BB962C8B-B14F-4D97-AF65-F5344CB8AC3E}">
        <p14:creationId xmlns:p14="http://schemas.microsoft.com/office/powerpoint/2010/main" val="28807108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a:extLst>
              <a:ext uri="{FF2B5EF4-FFF2-40B4-BE49-F238E27FC236}">
                <a16:creationId xmlns:a16="http://schemas.microsoft.com/office/drawing/2014/main" id="{3FAA6E3C-599F-478F-A3E0-903AB723851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kumimoji="1" sz="1200">
                <a:solidFill>
                  <a:schemeClr val="tx1"/>
                </a:solidFill>
                <a:latin typeface="Times New Roman" panose="02020603050405020304" pitchFamily="18" charset="0"/>
              </a:defRPr>
            </a:lvl1pPr>
            <a:lvl2pPr marL="742950" indent="-285750" eaLnBrk="0" hangingPunct="0">
              <a:spcBef>
                <a:spcPct val="30000"/>
              </a:spcBef>
              <a:defRPr kumimoji="1" sz="1200">
                <a:solidFill>
                  <a:schemeClr val="tx1"/>
                </a:solidFill>
                <a:latin typeface="Times New Roman" panose="02020603050405020304" pitchFamily="18" charset="0"/>
              </a:defRPr>
            </a:lvl2pPr>
            <a:lvl3pPr marL="1143000" indent="-228600" eaLnBrk="0" hangingPunct="0">
              <a:spcBef>
                <a:spcPct val="30000"/>
              </a:spcBef>
              <a:defRPr kumimoji="1" sz="1200">
                <a:solidFill>
                  <a:schemeClr val="tx1"/>
                </a:solidFill>
                <a:latin typeface="Times New Roman" panose="02020603050405020304" pitchFamily="18" charset="0"/>
              </a:defRPr>
            </a:lvl3pPr>
            <a:lvl4pPr marL="1600200" indent="-228600" eaLnBrk="0" hangingPunct="0">
              <a:spcBef>
                <a:spcPct val="30000"/>
              </a:spcBef>
              <a:defRPr kumimoji="1" sz="1200">
                <a:solidFill>
                  <a:schemeClr val="tx1"/>
                </a:solidFill>
                <a:latin typeface="Times New Roman" panose="02020603050405020304" pitchFamily="18" charset="0"/>
              </a:defRPr>
            </a:lvl4pPr>
            <a:lvl5pPr marL="2057400" indent="-228600" eaLnBrk="0" hangingPunct="0">
              <a:spcBef>
                <a:spcPct val="30000"/>
              </a:spcBef>
              <a:defRPr kumimoji="1"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spcBef>
                <a:spcPct val="0"/>
              </a:spcBef>
            </a:pPr>
            <a:fld id="{E826AD45-D25F-4597-B341-3150D1F37FAC}" type="slidenum">
              <a:rPr kumimoji="0" lang="fr-FR" altLang="fr-FR"/>
              <a:pPr>
                <a:spcBef>
                  <a:spcPct val="0"/>
                </a:spcBef>
              </a:pPr>
              <a:t>4</a:t>
            </a:fld>
            <a:endParaRPr kumimoji="0" lang="fr-FR" altLang="fr-FR"/>
          </a:p>
        </p:txBody>
      </p:sp>
      <p:sp>
        <p:nvSpPr>
          <p:cNvPr id="50179" name="Rectangle 2">
            <a:extLst>
              <a:ext uri="{FF2B5EF4-FFF2-40B4-BE49-F238E27FC236}">
                <a16:creationId xmlns:a16="http://schemas.microsoft.com/office/drawing/2014/main" id="{5EEB63EB-F2C0-42C1-B02C-1F86B88FFA71}"/>
              </a:ext>
            </a:extLst>
          </p:cNvPr>
          <p:cNvSpPr>
            <a:spLocks noGrp="1" noRot="1" noChangeAspect="1" noChangeArrowheads="1" noTextEdit="1"/>
          </p:cNvSpPr>
          <p:nvPr>
            <p:ph type="sldImg"/>
          </p:nvPr>
        </p:nvSpPr>
        <p:spPr>
          <a:xfrm>
            <a:off x="1143000" y="685800"/>
            <a:ext cx="4573588" cy="3429000"/>
          </a:xfrm>
          <a:ln/>
        </p:spPr>
      </p:sp>
      <p:sp>
        <p:nvSpPr>
          <p:cNvPr id="50180" name="Rectangle 3">
            <a:extLst>
              <a:ext uri="{FF2B5EF4-FFF2-40B4-BE49-F238E27FC236}">
                <a16:creationId xmlns:a16="http://schemas.microsoft.com/office/drawing/2014/main" id="{E66EAAD6-6564-43A6-9663-55C6657EE6C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fr-F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a:extLst>
              <a:ext uri="{FF2B5EF4-FFF2-40B4-BE49-F238E27FC236}">
                <a16:creationId xmlns:a16="http://schemas.microsoft.com/office/drawing/2014/main" id="{14B8E9B6-04AD-47D1-9EA4-D6D0666E648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kumimoji="1" sz="1200">
                <a:solidFill>
                  <a:schemeClr val="tx1"/>
                </a:solidFill>
                <a:latin typeface="Times New Roman" panose="02020603050405020304" pitchFamily="18" charset="0"/>
              </a:defRPr>
            </a:lvl1pPr>
            <a:lvl2pPr marL="742950" indent="-285750" eaLnBrk="0" hangingPunct="0">
              <a:spcBef>
                <a:spcPct val="30000"/>
              </a:spcBef>
              <a:defRPr kumimoji="1" sz="1200">
                <a:solidFill>
                  <a:schemeClr val="tx1"/>
                </a:solidFill>
                <a:latin typeface="Times New Roman" panose="02020603050405020304" pitchFamily="18" charset="0"/>
              </a:defRPr>
            </a:lvl2pPr>
            <a:lvl3pPr marL="1143000" indent="-228600" eaLnBrk="0" hangingPunct="0">
              <a:spcBef>
                <a:spcPct val="30000"/>
              </a:spcBef>
              <a:defRPr kumimoji="1" sz="1200">
                <a:solidFill>
                  <a:schemeClr val="tx1"/>
                </a:solidFill>
                <a:latin typeface="Times New Roman" panose="02020603050405020304" pitchFamily="18" charset="0"/>
              </a:defRPr>
            </a:lvl3pPr>
            <a:lvl4pPr marL="1600200" indent="-228600" eaLnBrk="0" hangingPunct="0">
              <a:spcBef>
                <a:spcPct val="30000"/>
              </a:spcBef>
              <a:defRPr kumimoji="1" sz="1200">
                <a:solidFill>
                  <a:schemeClr val="tx1"/>
                </a:solidFill>
                <a:latin typeface="Times New Roman" panose="02020603050405020304" pitchFamily="18" charset="0"/>
              </a:defRPr>
            </a:lvl4pPr>
            <a:lvl5pPr marL="2057400" indent="-228600" eaLnBrk="0" hangingPunct="0">
              <a:spcBef>
                <a:spcPct val="30000"/>
              </a:spcBef>
              <a:defRPr kumimoji="1"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spcBef>
                <a:spcPct val="0"/>
              </a:spcBef>
            </a:pPr>
            <a:fld id="{C8787A2D-160E-42E8-B991-5416F7CFE08C}" type="slidenum">
              <a:rPr kumimoji="0" lang="fr-FR" altLang="fr-FR"/>
              <a:pPr>
                <a:spcBef>
                  <a:spcPct val="0"/>
                </a:spcBef>
              </a:pPr>
              <a:t>14</a:t>
            </a:fld>
            <a:endParaRPr kumimoji="0" lang="fr-FR" altLang="fr-FR"/>
          </a:p>
        </p:txBody>
      </p:sp>
      <p:sp>
        <p:nvSpPr>
          <p:cNvPr id="66563" name="Rectangle 2">
            <a:extLst>
              <a:ext uri="{FF2B5EF4-FFF2-40B4-BE49-F238E27FC236}">
                <a16:creationId xmlns:a16="http://schemas.microsoft.com/office/drawing/2014/main" id="{4DCFBEC2-8CA7-4880-B7F4-3399DCD0C5C4}"/>
              </a:ext>
            </a:extLst>
          </p:cNvPr>
          <p:cNvSpPr>
            <a:spLocks noGrp="1" noRot="1" noChangeAspect="1" noChangeArrowheads="1" noTextEdit="1"/>
          </p:cNvSpPr>
          <p:nvPr>
            <p:ph type="sldImg"/>
          </p:nvPr>
        </p:nvSpPr>
        <p:spPr>
          <a:xfrm>
            <a:off x="1143000" y="685800"/>
            <a:ext cx="4573588" cy="3429000"/>
          </a:xfrm>
          <a:ln/>
        </p:spPr>
      </p:sp>
      <p:sp>
        <p:nvSpPr>
          <p:cNvPr id="66564" name="Rectangle 3">
            <a:extLst>
              <a:ext uri="{FF2B5EF4-FFF2-40B4-BE49-F238E27FC236}">
                <a16:creationId xmlns:a16="http://schemas.microsoft.com/office/drawing/2014/main" id="{C9EF78CF-8625-4D17-98FD-C1E91621B7A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fr-F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a:extLst>
              <a:ext uri="{FF2B5EF4-FFF2-40B4-BE49-F238E27FC236}">
                <a16:creationId xmlns:a16="http://schemas.microsoft.com/office/drawing/2014/main" id="{8C539869-7EEA-479C-8AA6-E24EA82EBEA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kumimoji="1" sz="1200">
                <a:solidFill>
                  <a:schemeClr val="tx1"/>
                </a:solidFill>
                <a:latin typeface="Times New Roman" panose="02020603050405020304" pitchFamily="18" charset="0"/>
              </a:defRPr>
            </a:lvl1pPr>
            <a:lvl2pPr marL="742950" indent="-285750" eaLnBrk="0" hangingPunct="0">
              <a:spcBef>
                <a:spcPct val="30000"/>
              </a:spcBef>
              <a:defRPr kumimoji="1" sz="1200">
                <a:solidFill>
                  <a:schemeClr val="tx1"/>
                </a:solidFill>
                <a:latin typeface="Times New Roman" panose="02020603050405020304" pitchFamily="18" charset="0"/>
              </a:defRPr>
            </a:lvl2pPr>
            <a:lvl3pPr marL="1143000" indent="-228600" eaLnBrk="0" hangingPunct="0">
              <a:spcBef>
                <a:spcPct val="30000"/>
              </a:spcBef>
              <a:defRPr kumimoji="1" sz="1200">
                <a:solidFill>
                  <a:schemeClr val="tx1"/>
                </a:solidFill>
                <a:latin typeface="Times New Roman" panose="02020603050405020304" pitchFamily="18" charset="0"/>
              </a:defRPr>
            </a:lvl3pPr>
            <a:lvl4pPr marL="1600200" indent="-228600" eaLnBrk="0" hangingPunct="0">
              <a:spcBef>
                <a:spcPct val="30000"/>
              </a:spcBef>
              <a:defRPr kumimoji="1" sz="1200">
                <a:solidFill>
                  <a:schemeClr val="tx1"/>
                </a:solidFill>
                <a:latin typeface="Times New Roman" panose="02020603050405020304" pitchFamily="18" charset="0"/>
              </a:defRPr>
            </a:lvl4pPr>
            <a:lvl5pPr marL="2057400" indent="-228600" eaLnBrk="0" hangingPunct="0">
              <a:spcBef>
                <a:spcPct val="30000"/>
              </a:spcBef>
              <a:defRPr kumimoji="1"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spcBef>
                <a:spcPct val="0"/>
              </a:spcBef>
            </a:pPr>
            <a:fld id="{B4BF8CA3-CC63-443D-99DE-57AA219C2371}" type="slidenum">
              <a:rPr kumimoji="0" lang="fr-FR" altLang="fr-FR"/>
              <a:pPr>
                <a:spcBef>
                  <a:spcPct val="0"/>
                </a:spcBef>
              </a:pPr>
              <a:t>15</a:t>
            </a:fld>
            <a:endParaRPr kumimoji="0" lang="fr-FR" altLang="fr-FR"/>
          </a:p>
        </p:txBody>
      </p:sp>
      <p:sp>
        <p:nvSpPr>
          <p:cNvPr id="67587" name="Rectangle 2">
            <a:extLst>
              <a:ext uri="{FF2B5EF4-FFF2-40B4-BE49-F238E27FC236}">
                <a16:creationId xmlns:a16="http://schemas.microsoft.com/office/drawing/2014/main" id="{79EBA9A9-CD81-4BB7-A302-6D0D763BF014}"/>
              </a:ext>
            </a:extLst>
          </p:cNvPr>
          <p:cNvSpPr>
            <a:spLocks noGrp="1" noRot="1" noChangeAspect="1" noChangeArrowheads="1" noTextEdit="1"/>
          </p:cNvSpPr>
          <p:nvPr>
            <p:ph type="sldImg"/>
          </p:nvPr>
        </p:nvSpPr>
        <p:spPr>
          <a:xfrm>
            <a:off x="1143000" y="685800"/>
            <a:ext cx="4573588" cy="3429000"/>
          </a:xfrm>
          <a:ln/>
        </p:spPr>
      </p:sp>
      <p:sp>
        <p:nvSpPr>
          <p:cNvPr id="67588" name="Rectangle 3">
            <a:extLst>
              <a:ext uri="{FF2B5EF4-FFF2-40B4-BE49-F238E27FC236}">
                <a16:creationId xmlns:a16="http://schemas.microsoft.com/office/drawing/2014/main" id="{3EFB7737-FBE6-47F9-9001-BCDCC15FF67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fr-F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a:extLst>
              <a:ext uri="{FF2B5EF4-FFF2-40B4-BE49-F238E27FC236}">
                <a16:creationId xmlns:a16="http://schemas.microsoft.com/office/drawing/2014/main" id="{292367A4-F01B-495E-84BF-AF86E6DBB05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kumimoji="1" sz="1200">
                <a:solidFill>
                  <a:schemeClr val="tx1"/>
                </a:solidFill>
                <a:latin typeface="Times New Roman" panose="02020603050405020304" pitchFamily="18" charset="0"/>
              </a:defRPr>
            </a:lvl1pPr>
            <a:lvl2pPr marL="742950" indent="-285750" eaLnBrk="0" hangingPunct="0">
              <a:spcBef>
                <a:spcPct val="30000"/>
              </a:spcBef>
              <a:defRPr kumimoji="1" sz="1200">
                <a:solidFill>
                  <a:schemeClr val="tx1"/>
                </a:solidFill>
                <a:latin typeface="Times New Roman" panose="02020603050405020304" pitchFamily="18" charset="0"/>
              </a:defRPr>
            </a:lvl2pPr>
            <a:lvl3pPr marL="1143000" indent="-228600" eaLnBrk="0" hangingPunct="0">
              <a:spcBef>
                <a:spcPct val="30000"/>
              </a:spcBef>
              <a:defRPr kumimoji="1" sz="1200">
                <a:solidFill>
                  <a:schemeClr val="tx1"/>
                </a:solidFill>
                <a:latin typeface="Times New Roman" panose="02020603050405020304" pitchFamily="18" charset="0"/>
              </a:defRPr>
            </a:lvl3pPr>
            <a:lvl4pPr marL="1600200" indent="-228600" eaLnBrk="0" hangingPunct="0">
              <a:spcBef>
                <a:spcPct val="30000"/>
              </a:spcBef>
              <a:defRPr kumimoji="1" sz="1200">
                <a:solidFill>
                  <a:schemeClr val="tx1"/>
                </a:solidFill>
                <a:latin typeface="Times New Roman" panose="02020603050405020304" pitchFamily="18" charset="0"/>
              </a:defRPr>
            </a:lvl4pPr>
            <a:lvl5pPr marL="2057400" indent="-228600" eaLnBrk="0" hangingPunct="0">
              <a:spcBef>
                <a:spcPct val="30000"/>
              </a:spcBef>
              <a:defRPr kumimoji="1"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spcBef>
                <a:spcPct val="0"/>
              </a:spcBef>
            </a:pPr>
            <a:fld id="{560A1A6E-B0FA-452D-B87B-29497857C6E2}" type="slidenum">
              <a:rPr kumimoji="0" lang="fr-FR" altLang="fr-FR"/>
              <a:pPr>
                <a:spcBef>
                  <a:spcPct val="0"/>
                </a:spcBef>
              </a:pPr>
              <a:t>16</a:t>
            </a:fld>
            <a:endParaRPr kumimoji="0" lang="fr-FR" altLang="fr-FR"/>
          </a:p>
        </p:txBody>
      </p:sp>
      <p:sp>
        <p:nvSpPr>
          <p:cNvPr id="68611" name="Rectangle 2">
            <a:extLst>
              <a:ext uri="{FF2B5EF4-FFF2-40B4-BE49-F238E27FC236}">
                <a16:creationId xmlns:a16="http://schemas.microsoft.com/office/drawing/2014/main" id="{8DB08812-E357-4750-8B09-B28BC9526C2D}"/>
              </a:ext>
            </a:extLst>
          </p:cNvPr>
          <p:cNvSpPr>
            <a:spLocks noGrp="1" noRot="1" noChangeAspect="1" noChangeArrowheads="1" noTextEdit="1"/>
          </p:cNvSpPr>
          <p:nvPr>
            <p:ph type="sldImg"/>
          </p:nvPr>
        </p:nvSpPr>
        <p:spPr>
          <a:xfrm>
            <a:off x="1143000" y="685800"/>
            <a:ext cx="4573588" cy="3429000"/>
          </a:xfrm>
          <a:ln/>
        </p:spPr>
      </p:sp>
      <p:sp>
        <p:nvSpPr>
          <p:cNvPr id="68612" name="Rectangle 3">
            <a:extLst>
              <a:ext uri="{FF2B5EF4-FFF2-40B4-BE49-F238E27FC236}">
                <a16:creationId xmlns:a16="http://schemas.microsoft.com/office/drawing/2014/main" id="{F3DA7E81-6AD3-4D66-BC80-CC9AB74C92C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fr-F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a:extLst>
              <a:ext uri="{FF2B5EF4-FFF2-40B4-BE49-F238E27FC236}">
                <a16:creationId xmlns:a16="http://schemas.microsoft.com/office/drawing/2014/main" id="{39698B7A-79C5-42E2-9B2D-90DF22F298F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kumimoji="1" sz="1200">
                <a:solidFill>
                  <a:schemeClr val="tx1"/>
                </a:solidFill>
                <a:latin typeface="Times New Roman" panose="02020603050405020304" pitchFamily="18" charset="0"/>
              </a:defRPr>
            </a:lvl1pPr>
            <a:lvl2pPr marL="742950" indent="-285750" eaLnBrk="0" hangingPunct="0">
              <a:spcBef>
                <a:spcPct val="30000"/>
              </a:spcBef>
              <a:defRPr kumimoji="1" sz="1200">
                <a:solidFill>
                  <a:schemeClr val="tx1"/>
                </a:solidFill>
                <a:latin typeface="Times New Roman" panose="02020603050405020304" pitchFamily="18" charset="0"/>
              </a:defRPr>
            </a:lvl2pPr>
            <a:lvl3pPr marL="1143000" indent="-228600" eaLnBrk="0" hangingPunct="0">
              <a:spcBef>
                <a:spcPct val="30000"/>
              </a:spcBef>
              <a:defRPr kumimoji="1" sz="1200">
                <a:solidFill>
                  <a:schemeClr val="tx1"/>
                </a:solidFill>
                <a:latin typeface="Times New Roman" panose="02020603050405020304" pitchFamily="18" charset="0"/>
              </a:defRPr>
            </a:lvl3pPr>
            <a:lvl4pPr marL="1600200" indent="-228600" eaLnBrk="0" hangingPunct="0">
              <a:spcBef>
                <a:spcPct val="30000"/>
              </a:spcBef>
              <a:defRPr kumimoji="1" sz="1200">
                <a:solidFill>
                  <a:schemeClr val="tx1"/>
                </a:solidFill>
                <a:latin typeface="Times New Roman" panose="02020603050405020304" pitchFamily="18" charset="0"/>
              </a:defRPr>
            </a:lvl4pPr>
            <a:lvl5pPr marL="2057400" indent="-228600" eaLnBrk="0" hangingPunct="0">
              <a:spcBef>
                <a:spcPct val="30000"/>
              </a:spcBef>
              <a:defRPr kumimoji="1"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spcBef>
                <a:spcPct val="0"/>
              </a:spcBef>
            </a:pPr>
            <a:fld id="{A8256781-5CC8-49C0-8D8C-ABC72B67FEDD}" type="slidenum">
              <a:rPr kumimoji="0" lang="fr-FR" altLang="fr-FR"/>
              <a:pPr>
                <a:spcBef>
                  <a:spcPct val="0"/>
                </a:spcBef>
              </a:pPr>
              <a:t>17</a:t>
            </a:fld>
            <a:endParaRPr kumimoji="0" lang="fr-FR" altLang="fr-FR"/>
          </a:p>
        </p:txBody>
      </p:sp>
      <p:sp>
        <p:nvSpPr>
          <p:cNvPr id="69635" name="Rectangle 2">
            <a:extLst>
              <a:ext uri="{FF2B5EF4-FFF2-40B4-BE49-F238E27FC236}">
                <a16:creationId xmlns:a16="http://schemas.microsoft.com/office/drawing/2014/main" id="{B9B0B7DA-6C4C-4069-86A0-673649CE6B00}"/>
              </a:ext>
            </a:extLst>
          </p:cNvPr>
          <p:cNvSpPr>
            <a:spLocks noGrp="1" noRot="1" noChangeAspect="1" noChangeArrowheads="1" noTextEdit="1"/>
          </p:cNvSpPr>
          <p:nvPr>
            <p:ph type="sldImg"/>
          </p:nvPr>
        </p:nvSpPr>
        <p:spPr>
          <a:ln/>
        </p:spPr>
      </p:sp>
      <p:sp>
        <p:nvSpPr>
          <p:cNvPr id="69636" name="Rectangle 3">
            <a:extLst>
              <a:ext uri="{FF2B5EF4-FFF2-40B4-BE49-F238E27FC236}">
                <a16:creationId xmlns:a16="http://schemas.microsoft.com/office/drawing/2014/main" id="{C8ADB9B6-A592-4068-B03E-A7FC399A1DA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fr-F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a:extLst>
              <a:ext uri="{FF2B5EF4-FFF2-40B4-BE49-F238E27FC236}">
                <a16:creationId xmlns:a16="http://schemas.microsoft.com/office/drawing/2014/main" id="{942A6F01-8BFC-4C38-8F59-4455C25A2DF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kumimoji="1" sz="1200">
                <a:solidFill>
                  <a:schemeClr val="tx1"/>
                </a:solidFill>
                <a:latin typeface="Times New Roman" panose="02020603050405020304" pitchFamily="18" charset="0"/>
              </a:defRPr>
            </a:lvl1pPr>
            <a:lvl2pPr marL="742950" indent="-285750" eaLnBrk="0" hangingPunct="0">
              <a:spcBef>
                <a:spcPct val="30000"/>
              </a:spcBef>
              <a:defRPr kumimoji="1" sz="1200">
                <a:solidFill>
                  <a:schemeClr val="tx1"/>
                </a:solidFill>
                <a:latin typeface="Times New Roman" panose="02020603050405020304" pitchFamily="18" charset="0"/>
              </a:defRPr>
            </a:lvl2pPr>
            <a:lvl3pPr marL="1143000" indent="-228600" eaLnBrk="0" hangingPunct="0">
              <a:spcBef>
                <a:spcPct val="30000"/>
              </a:spcBef>
              <a:defRPr kumimoji="1" sz="1200">
                <a:solidFill>
                  <a:schemeClr val="tx1"/>
                </a:solidFill>
                <a:latin typeface="Times New Roman" panose="02020603050405020304" pitchFamily="18" charset="0"/>
              </a:defRPr>
            </a:lvl3pPr>
            <a:lvl4pPr marL="1600200" indent="-228600" eaLnBrk="0" hangingPunct="0">
              <a:spcBef>
                <a:spcPct val="30000"/>
              </a:spcBef>
              <a:defRPr kumimoji="1" sz="1200">
                <a:solidFill>
                  <a:schemeClr val="tx1"/>
                </a:solidFill>
                <a:latin typeface="Times New Roman" panose="02020603050405020304" pitchFamily="18" charset="0"/>
              </a:defRPr>
            </a:lvl4pPr>
            <a:lvl5pPr marL="2057400" indent="-228600" eaLnBrk="0" hangingPunct="0">
              <a:spcBef>
                <a:spcPct val="30000"/>
              </a:spcBef>
              <a:defRPr kumimoji="1"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spcBef>
                <a:spcPct val="0"/>
              </a:spcBef>
            </a:pPr>
            <a:fld id="{8020086E-1612-47F1-BA1C-F7A72B7A4838}" type="slidenum">
              <a:rPr kumimoji="0" lang="fr-FR" altLang="fr-FR"/>
              <a:pPr>
                <a:spcBef>
                  <a:spcPct val="0"/>
                </a:spcBef>
              </a:pPr>
              <a:t>18</a:t>
            </a:fld>
            <a:endParaRPr kumimoji="0" lang="fr-FR" altLang="fr-FR"/>
          </a:p>
        </p:txBody>
      </p:sp>
      <p:sp>
        <p:nvSpPr>
          <p:cNvPr id="72707" name="Rectangle 2">
            <a:extLst>
              <a:ext uri="{FF2B5EF4-FFF2-40B4-BE49-F238E27FC236}">
                <a16:creationId xmlns:a16="http://schemas.microsoft.com/office/drawing/2014/main" id="{066AC29C-2D66-452F-A640-8E838720D49D}"/>
              </a:ext>
            </a:extLst>
          </p:cNvPr>
          <p:cNvSpPr>
            <a:spLocks noGrp="1" noRot="1" noChangeAspect="1" noChangeArrowheads="1" noTextEdit="1"/>
          </p:cNvSpPr>
          <p:nvPr>
            <p:ph type="sldImg"/>
          </p:nvPr>
        </p:nvSpPr>
        <p:spPr>
          <a:ln/>
        </p:spPr>
      </p:sp>
      <p:sp>
        <p:nvSpPr>
          <p:cNvPr id="72708" name="Rectangle 3">
            <a:extLst>
              <a:ext uri="{FF2B5EF4-FFF2-40B4-BE49-F238E27FC236}">
                <a16:creationId xmlns:a16="http://schemas.microsoft.com/office/drawing/2014/main" id="{C7D691FB-A3DB-4838-B429-4061CED02E4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fr-F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a:extLst>
              <a:ext uri="{FF2B5EF4-FFF2-40B4-BE49-F238E27FC236}">
                <a16:creationId xmlns:a16="http://schemas.microsoft.com/office/drawing/2014/main" id="{F18E5106-86A5-41D0-8773-9894FDE5F0A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kumimoji="1" sz="1200">
                <a:solidFill>
                  <a:schemeClr val="tx1"/>
                </a:solidFill>
                <a:latin typeface="Times New Roman" panose="02020603050405020304" pitchFamily="18" charset="0"/>
              </a:defRPr>
            </a:lvl1pPr>
            <a:lvl2pPr marL="742950" indent="-285750" eaLnBrk="0" hangingPunct="0">
              <a:spcBef>
                <a:spcPct val="30000"/>
              </a:spcBef>
              <a:defRPr kumimoji="1" sz="1200">
                <a:solidFill>
                  <a:schemeClr val="tx1"/>
                </a:solidFill>
                <a:latin typeface="Times New Roman" panose="02020603050405020304" pitchFamily="18" charset="0"/>
              </a:defRPr>
            </a:lvl2pPr>
            <a:lvl3pPr marL="1143000" indent="-228600" eaLnBrk="0" hangingPunct="0">
              <a:spcBef>
                <a:spcPct val="30000"/>
              </a:spcBef>
              <a:defRPr kumimoji="1" sz="1200">
                <a:solidFill>
                  <a:schemeClr val="tx1"/>
                </a:solidFill>
                <a:latin typeface="Times New Roman" panose="02020603050405020304" pitchFamily="18" charset="0"/>
              </a:defRPr>
            </a:lvl3pPr>
            <a:lvl4pPr marL="1600200" indent="-228600" eaLnBrk="0" hangingPunct="0">
              <a:spcBef>
                <a:spcPct val="30000"/>
              </a:spcBef>
              <a:defRPr kumimoji="1" sz="1200">
                <a:solidFill>
                  <a:schemeClr val="tx1"/>
                </a:solidFill>
                <a:latin typeface="Times New Roman" panose="02020603050405020304" pitchFamily="18" charset="0"/>
              </a:defRPr>
            </a:lvl4pPr>
            <a:lvl5pPr marL="2057400" indent="-228600" eaLnBrk="0" hangingPunct="0">
              <a:spcBef>
                <a:spcPct val="30000"/>
              </a:spcBef>
              <a:defRPr kumimoji="1"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spcBef>
                <a:spcPct val="0"/>
              </a:spcBef>
            </a:pPr>
            <a:fld id="{A5E8847D-B4FC-4FE7-B1E7-D0B1315AC1AA}" type="slidenum">
              <a:rPr kumimoji="0" lang="fr-FR" altLang="fr-FR"/>
              <a:pPr>
                <a:spcBef>
                  <a:spcPct val="0"/>
                </a:spcBef>
              </a:pPr>
              <a:t>19</a:t>
            </a:fld>
            <a:endParaRPr kumimoji="0" lang="fr-FR" altLang="fr-FR"/>
          </a:p>
        </p:txBody>
      </p:sp>
      <p:sp>
        <p:nvSpPr>
          <p:cNvPr id="74755" name="Rectangle 2">
            <a:extLst>
              <a:ext uri="{FF2B5EF4-FFF2-40B4-BE49-F238E27FC236}">
                <a16:creationId xmlns:a16="http://schemas.microsoft.com/office/drawing/2014/main" id="{E0AD04F1-45B2-41CF-BA68-BC30615CC6C7}"/>
              </a:ext>
            </a:extLst>
          </p:cNvPr>
          <p:cNvSpPr>
            <a:spLocks noGrp="1" noRot="1" noChangeAspect="1" noChangeArrowheads="1" noTextEdit="1"/>
          </p:cNvSpPr>
          <p:nvPr>
            <p:ph type="sldImg"/>
          </p:nvPr>
        </p:nvSpPr>
        <p:spPr>
          <a:ln/>
        </p:spPr>
      </p:sp>
      <p:sp>
        <p:nvSpPr>
          <p:cNvPr id="74756" name="Rectangle 3">
            <a:extLst>
              <a:ext uri="{FF2B5EF4-FFF2-40B4-BE49-F238E27FC236}">
                <a16:creationId xmlns:a16="http://schemas.microsoft.com/office/drawing/2014/main" id="{B87FE8D8-93C9-42A0-A60C-AA9614801F6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fr-F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a:extLst>
              <a:ext uri="{FF2B5EF4-FFF2-40B4-BE49-F238E27FC236}">
                <a16:creationId xmlns:a16="http://schemas.microsoft.com/office/drawing/2014/main" id="{874C4D4F-E296-4307-A785-45AFA13972B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kumimoji="1" sz="1200">
                <a:solidFill>
                  <a:schemeClr val="tx1"/>
                </a:solidFill>
                <a:latin typeface="Times New Roman" panose="02020603050405020304" pitchFamily="18" charset="0"/>
              </a:defRPr>
            </a:lvl1pPr>
            <a:lvl2pPr marL="742950" indent="-285750" eaLnBrk="0" hangingPunct="0">
              <a:spcBef>
                <a:spcPct val="30000"/>
              </a:spcBef>
              <a:defRPr kumimoji="1" sz="1200">
                <a:solidFill>
                  <a:schemeClr val="tx1"/>
                </a:solidFill>
                <a:latin typeface="Times New Roman" panose="02020603050405020304" pitchFamily="18" charset="0"/>
              </a:defRPr>
            </a:lvl2pPr>
            <a:lvl3pPr marL="1143000" indent="-228600" eaLnBrk="0" hangingPunct="0">
              <a:spcBef>
                <a:spcPct val="30000"/>
              </a:spcBef>
              <a:defRPr kumimoji="1" sz="1200">
                <a:solidFill>
                  <a:schemeClr val="tx1"/>
                </a:solidFill>
                <a:latin typeface="Times New Roman" panose="02020603050405020304" pitchFamily="18" charset="0"/>
              </a:defRPr>
            </a:lvl3pPr>
            <a:lvl4pPr marL="1600200" indent="-228600" eaLnBrk="0" hangingPunct="0">
              <a:spcBef>
                <a:spcPct val="30000"/>
              </a:spcBef>
              <a:defRPr kumimoji="1" sz="1200">
                <a:solidFill>
                  <a:schemeClr val="tx1"/>
                </a:solidFill>
                <a:latin typeface="Times New Roman" panose="02020603050405020304" pitchFamily="18" charset="0"/>
              </a:defRPr>
            </a:lvl4pPr>
            <a:lvl5pPr marL="2057400" indent="-228600" eaLnBrk="0" hangingPunct="0">
              <a:spcBef>
                <a:spcPct val="30000"/>
              </a:spcBef>
              <a:defRPr kumimoji="1"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spcBef>
                <a:spcPct val="0"/>
              </a:spcBef>
            </a:pPr>
            <a:fld id="{01E33331-5ACF-40F5-A44B-688C84692F7B}" type="slidenum">
              <a:rPr kumimoji="0" lang="fr-FR" altLang="fr-FR"/>
              <a:pPr>
                <a:spcBef>
                  <a:spcPct val="0"/>
                </a:spcBef>
              </a:pPr>
              <a:t>20</a:t>
            </a:fld>
            <a:endParaRPr kumimoji="0" lang="fr-FR" altLang="fr-FR"/>
          </a:p>
        </p:txBody>
      </p:sp>
      <p:sp>
        <p:nvSpPr>
          <p:cNvPr id="75779" name="Rectangle 2">
            <a:extLst>
              <a:ext uri="{FF2B5EF4-FFF2-40B4-BE49-F238E27FC236}">
                <a16:creationId xmlns:a16="http://schemas.microsoft.com/office/drawing/2014/main" id="{7A231ADF-98CC-42CC-B7ED-ACFC70480FF1}"/>
              </a:ext>
            </a:extLst>
          </p:cNvPr>
          <p:cNvSpPr>
            <a:spLocks noGrp="1" noRot="1" noChangeAspect="1" noChangeArrowheads="1" noTextEdit="1"/>
          </p:cNvSpPr>
          <p:nvPr>
            <p:ph type="sldImg"/>
          </p:nvPr>
        </p:nvSpPr>
        <p:spPr>
          <a:ln/>
        </p:spPr>
      </p:sp>
      <p:sp>
        <p:nvSpPr>
          <p:cNvPr id="75780" name="Rectangle 3">
            <a:extLst>
              <a:ext uri="{FF2B5EF4-FFF2-40B4-BE49-F238E27FC236}">
                <a16:creationId xmlns:a16="http://schemas.microsoft.com/office/drawing/2014/main" id="{BD78A791-C242-4AB1-ADEA-31DA3BAA3F5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fr-F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a:extLst>
              <a:ext uri="{FF2B5EF4-FFF2-40B4-BE49-F238E27FC236}">
                <a16:creationId xmlns:a16="http://schemas.microsoft.com/office/drawing/2014/main" id="{55D2C359-2F43-4399-9CC7-441373EF36A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kumimoji="1" sz="1200">
                <a:solidFill>
                  <a:schemeClr val="tx1"/>
                </a:solidFill>
                <a:latin typeface="Times New Roman" panose="02020603050405020304" pitchFamily="18" charset="0"/>
              </a:defRPr>
            </a:lvl1pPr>
            <a:lvl2pPr marL="742950" indent="-285750" eaLnBrk="0" hangingPunct="0">
              <a:spcBef>
                <a:spcPct val="30000"/>
              </a:spcBef>
              <a:defRPr kumimoji="1" sz="1200">
                <a:solidFill>
                  <a:schemeClr val="tx1"/>
                </a:solidFill>
                <a:latin typeface="Times New Roman" panose="02020603050405020304" pitchFamily="18" charset="0"/>
              </a:defRPr>
            </a:lvl2pPr>
            <a:lvl3pPr marL="1143000" indent="-228600" eaLnBrk="0" hangingPunct="0">
              <a:spcBef>
                <a:spcPct val="30000"/>
              </a:spcBef>
              <a:defRPr kumimoji="1" sz="1200">
                <a:solidFill>
                  <a:schemeClr val="tx1"/>
                </a:solidFill>
                <a:latin typeface="Times New Roman" panose="02020603050405020304" pitchFamily="18" charset="0"/>
              </a:defRPr>
            </a:lvl3pPr>
            <a:lvl4pPr marL="1600200" indent="-228600" eaLnBrk="0" hangingPunct="0">
              <a:spcBef>
                <a:spcPct val="30000"/>
              </a:spcBef>
              <a:defRPr kumimoji="1" sz="1200">
                <a:solidFill>
                  <a:schemeClr val="tx1"/>
                </a:solidFill>
                <a:latin typeface="Times New Roman" panose="02020603050405020304" pitchFamily="18" charset="0"/>
              </a:defRPr>
            </a:lvl4pPr>
            <a:lvl5pPr marL="2057400" indent="-228600" eaLnBrk="0" hangingPunct="0">
              <a:spcBef>
                <a:spcPct val="30000"/>
              </a:spcBef>
              <a:defRPr kumimoji="1"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spcBef>
                <a:spcPct val="0"/>
              </a:spcBef>
            </a:pPr>
            <a:fld id="{391FC048-F5A0-453D-8443-92AB766C196F}" type="slidenum">
              <a:rPr kumimoji="0" lang="fr-FR" altLang="fr-FR"/>
              <a:pPr>
                <a:spcBef>
                  <a:spcPct val="0"/>
                </a:spcBef>
              </a:pPr>
              <a:t>21</a:t>
            </a:fld>
            <a:endParaRPr kumimoji="0" lang="fr-FR" altLang="fr-FR"/>
          </a:p>
        </p:txBody>
      </p:sp>
      <p:sp>
        <p:nvSpPr>
          <p:cNvPr id="76803" name="Rectangle 2">
            <a:extLst>
              <a:ext uri="{FF2B5EF4-FFF2-40B4-BE49-F238E27FC236}">
                <a16:creationId xmlns:a16="http://schemas.microsoft.com/office/drawing/2014/main" id="{660E7F4E-BF4C-445E-A6D9-E14D5FBD9FAD}"/>
              </a:ext>
            </a:extLst>
          </p:cNvPr>
          <p:cNvSpPr>
            <a:spLocks noGrp="1" noRot="1" noChangeAspect="1" noChangeArrowheads="1" noTextEdit="1"/>
          </p:cNvSpPr>
          <p:nvPr>
            <p:ph type="sldImg"/>
          </p:nvPr>
        </p:nvSpPr>
        <p:spPr>
          <a:ln/>
        </p:spPr>
      </p:sp>
      <p:sp>
        <p:nvSpPr>
          <p:cNvPr id="76804" name="Rectangle 3">
            <a:extLst>
              <a:ext uri="{FF2B5EF4-FFF2-40B4-BE49-F238E27FC236}">
                <a16:creationId xmlns:a16="http://schemas.microsoft.com/office/drawing/2014/main" id="{0DCE2E99-8177-4C67-A2BE-BB236C369AD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fr-F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193CCE2E-975F-4E57-A9A3-DAC9ED79E83A}"/>
              </a:ext>
            </a:extLst>
          </p:cNvPr>
          <p:cNvSpPr>
            <a:spLocks noGrp="1" noChangeArrowheads="1"/>
          </p:cNvSpPr>
          <p:nvPr>
            <p:ph type="sldNum" sz="quarter" idx="5"/>
          </p:nvPr>
        </p:nvSpPr>
        <p:spPr>
          <a:ln/>
        </p:spPr>
        <p:txBody>
          <a:bodyPr/>
          <a:lstStyle/>
          <a:p>
            <a:fld id="{24B2E040-1411-495B-B72F-DA17994CB1BA}" type="slidenum">
              <a:rPr lang="fr-FR" altLang="fr-FR"/>
              <a:pPr/>
              <a:t>54</a:t>
            </a:fld>
            <a:endParaRPr lang="fr-FR" altLang="fr-FR"/>
          </a:p>
        </p:txBody>
      </p:sp>
      <p:sp>
        <p:nvSpPr>
          <p:cNvPr id="63490" name="Rectangle 2">
            <a:extLst>
              <a:ext uri="{FF2B5EF4-FFF2-40B4-BE49-F238E27FC236}">
                <a16:creationId xmlns:a16="http://schemas.microsoft.com/office/drawing/2014/main" id="{6028616F-0309-4933-A780-7D46A4740562}"/>
              </a:ext>
            </a:extLst>
          </p:cNvPr>
          <p:cNvSpPr>
            <a:spLocks noGrp="1" noRot="1" noChangeAspect="1" noChangeArrowheads="1" noTextEdit="1"/>
          </p:cNvSpPr>
          <p:nvPr>
            <p:ph type="sldImg"/>
          </p:nvPr>
        </p:nvSpPr>
        <p:spPr>
          <a:ln/>
        </p:spPr>
      </p:sp>
      <p:sp>
        <p:nvSpPr>
          <p:cNvPr id="63491" name="Rectangle 3">
            <a:extLst>
              <a:ext uri="{FF2B5EF4-FFF2-40B4-BE49-F238E27FC236}">
                <a16:creationId xmlns:a16="http://schemas.microsoft.com/office/drawing/2014/main" id="{A51BF7B3-74FF-4A41-B077-7CD964AE4BFA}"/>
              </a:ext>
            </a:extLst>
          </p:cNvPr>
          <p:cNvSpPr>
            <a:spLocks noGrp="1" noChangeArrowheads="1"/>
          </p:cNvSpPr>
          <p:nvPr>
            <p:ph type="body" idx="1"/>
          </p:nvPr>
        </p:nvSpPr>
        <p:spPr/>
        <p:txBody>
          <a:bodyPr/>
          <a:lstStyle/>
          <a:p>
            <a:endParaRPr lang="fr-FR" altLang="fr-F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57A20B49-5ABF-420C-BE50-8D14DC6F2A37}"/>
              </a:ext>
            </a:extLst>
          </p:cNvPr>
          <p:cNvSpPr>
            <a:spLocks noGrp="1" noChangeArrowheads="1"/>
          </p:cNvSpPr>
          <p:nvPr>
            <p:ph type="sldNum" sz="quarter" idx="5"/>
          </p:nvPr>
        </p:nvSpPr>
        <p:spPr>
          <a:ln/>
        </p:spPr>
        <p:txBody>
          <a:bodyPr/>
          <a:lstStyle/>
          <a:p>
            <a:fld id="{A535FFB6-3B07-4267-A5DF-0635C965C932}" type="slidenum">
              <a:rPr lang="fr-FR" altLang="fr-FR"/>
              <a:pPr/>
              <a:t>55</a:t>
            </a:fld>
            <a:endParaRPr lang="fr-FR" altLang="fr-FR"/>
          </a:p>
        </p:txBody>
      </p:sp>
      <p:sp>
        <p:nvSpPr>
          <p:cNvPr id="67586" name="Rectangle 2">
            <a:extLst>
              <a:ext uri="{FF2B5EF4-FFF2-40B4-BE49-F238E27FC236}">
                <a16:creationId xmlns:a16="http://schemas.microsoft.com/office/drawing/2014/main" id="{1699E2FA-8153-47E3-BCB8-CFC1000DC1B1}"/>
              </a:ext>
            </a:extLst>
          </p:cNvPr>
          <p:cNvSpPr>
            <a:spLocks noGrp="1" noRot="1" noChangeAspect="1" noChangeArrowheads="1" noTextEdit="1"/>
          </p:cNvSpPr>
          <p:nvPr>
            <p:ph type="sldImg"/>
          </p:nvPr>
        </p:nvSpPr>
        <p:spPr>
          <a:ln/>
        </p:spPr>
      </p:sp>
      <p:sp>
        <p:nvSpPr>
          <p:cNvPr id="67587" name="Rectangle 3">
            <a:extLst>
              <a:ext uri="{FF2B5EF4-FFF2-40B4-BE49-F238E27FC236}">
                <a16:creationId xmlns:a16="http://schemas.microsoft.com/office/drawing/2014/main" id="{3214104A-94F7-4EB3-89AC-3A4BCD764FDC}"/>
              </a:ext>
            </a:extLst>
          </p:cNvPr>
          <p:cNvSpPr>
            <a:spLocks noGrp="1" noChangeArrowheads="1"/>
          </p:cNvSpPr>
          <p:nvPr>
            <p:ph type="body" idx="1"/>
          </p:nvPr>
        </p:nvSpPr>
        <p:spPr/>
        <p:txBody>
          <a:bodyPr/>
          <a:lstStyle/>
          <a:p>
            <a:endParaRPr lang="fr-FR" altLang="fr-F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a:extLst>
              <a:ext uri="{FF2B5EF4-FFF2-40B4-BE49-F238E27FC236}">
                <a16:creationId xmlns:a16="http://schemas.microsoft.com/office/drawing/2014/main" id="{2EE46BEA-2BE2-4D71-B557-662F8874D88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kumimoji="1" sz="1200">
                <a:solidFill>
                  <a:schemeClr val="tx1"/>
                </a:solidFill>
                <a:latin typeface="Times New Roman" panose="02020603050405020304" pitchFamily="18" charset="0"/>
              </a:defRPr>
            </a:lvl1pPr>
            <a:lvl2pPr marL="742950" indent="-285750" eaLnBrk="0" hangingPunct="0">
              <a:spcBef>
                <a:spcPct val="30000"/>
              </a:spcBef>
              <a:defRPr kumimoji="1" sz="1200">
                <a:solidFill>
                  <a:schemeClr val="tx1"/>
                </a:solidFill>
                <a:latin typeface="Times New Roman" panose="02020603050405020304" pitchFamily="18" charset="0"/>
              </a:defRPr>
            </a:lvl2pPr>
            <a:lvl3pPr marL="1143000" indent="-228600" eaLnBrk="0" hangingPunct="0">
              <a:spcBef>
                <a:spcPct val="30000"/>
              </a:spcBef>
              <a:defRPr kumimoji="1" sz="1200">
                <a:solidFill>
                  <a:schemeClr val="tx1"/>
                </a:solidFill>
                <a:latin typeface="Times New Roman" panose="02020603050405020304" pitchFamily="18" charset="0"/>
              </a:defRPr>
            </a:lvl3pPr>
            <a:lvl4pPr marL="1600200" indent="-228600" eaLnBrk="0" hangingPunct="0">
              <a:spcBef>
                <a:spcPct val="30000"/>
              </a:spcBef>
              <a:defRPr kumimoji="1" sz="1200">
                <a:solidFill>
                  <a:schemeClr val="tx1"/>
                </a:solidFill>
                <a:latin typeface="Times New Roman" panose="02020603050405020304" pitchFamily="18" charset="0"/>
              </a:defRPr>
            </a:lvl4pPr>
            <a:lvl5pPr marL="2057400" indent="-228600" eaLnBrk="0" hangingPunct="0">
              <a:spcBef>
                <a:spcPct val="30000"/>
              </a:spcBef>
              <a:defRPr kumimoji="1"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spcBef>
                <a:spcPct val="0"/>
              </a:spcBef>
            </a:pPr>
            <a:fld id="{A3E7D538-5556-4F5C-8E4F-64FF9F0DC675}" type="slidenum">
              <a:rPr kumimoji="0" lang="fr-FR" altLang="fr-FR"/>
              <a:pPr>
                <a:spcBef>
                  <a:spcPct val="0"/>
                </a:spcBef>
              </a:pPr>
              <a:t>6</a:t>
            </a:fld>
            <a:endParaRPr kumimoji="0" lang="fr-FR" altLang="fr-FR"/>
          </a:p>
        </p:txBody>
      </p:sp>
      <p:sp>
        <p:nvSpPr>
          <p:cNvPr id="55299" name="Rectangle 2">
            <a:extLst>
              <a:ext uri="{FF2B5EF4-FFF2-40B4-BE49-F238E27FC236}">
                <a16:creationId xmlns:a16="http://schemas.microsoft.com/office/drawing/2014/main" id="{CBF74D35-4CBD-4D0B-952A-0064CD1070A0}"/>
              </a:ext>
            </a:extLst>
          </p:cNvPr>
          <p:cNvSpPr>
            <a:spLocks noGrp="1" noRot="1" noChangeAspect="1" noChangeArrowheads="1" noTextEdit="1"/>
          </p:cNvSpPr>
          <p:nvPr>
            <p:ph type="sldImg"/>
          </p:nvPr>
        </p:nvSpPr>
        <p:spPr>
          <a:xfrm>
            <a:off x="1143000" y="685800"/>
            <a:ext cx="4573588" cy="3429000"/>
          </a:xfrm>
          <a:ln/>
        </p:spPr>
      </p:sp>
      <p:sp>
        <p:nvSpPr>
          <p:cNvPr id="55300" name="Rectangle 3">
            <a:extLst>
              <a:ext uri="{FF2B5EF4-FFF2-40B4-BE49-F238E27FC236}">
                <a16:creationId xmlns:a16="http://schemas.microsoft.com/office/drawing/2014/main" id="{43221C52-6840-4941-AB4F-B764B36F6B1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fr-F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fr-F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0DD6986-6F93-4D44-927D-E7A430ECE1FD}" type="slidenum">
              <a:rPr lang="fr-FR"/>
              <a:pPr/>
              <a:t>87</a:t>
            </a:fld>
            <a:endParaRPr lang="fr-FR"/>
          </a:p>
        </p:txBody>
      </p:sp>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p:txBody>
          <a:bodyPr/>
          <a:lstStyle/>
          <a:p>
            <a:endParaRPr lang="fr-F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B240CA6-0CEF-4CDC-9D1F-942F16C8F763}" type="slidenum">
              <a:rPr lang="fr-FR"/>
              <a:pPr/>
              <a:t>88</a:t>
            </a:fld>
            <a:endParaRPr lang="fr-FR"/>
          </a:p>
        </p:txBody>
      </p:sp>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p:txBody>
          <a:bodyPr/>
          <a:lstStyle/>
          <a:p>
            <a:endParaRPr lang="fr-F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A5A918D-7F65-4490-B838-BCDCBDC9FF03}" type="slidenum">
              <a:rPr lang="fr-FR"/>
              <a:pPr/>
              <a:t>89</a:t>
            </a:fld>
            <a:endParaRPr lang="fr-FR"/>
          </a:p>
        </p:txBody>
      </p:sp>
      <p:sp>
        <p:nvSpPr>
          <p:cNvPr id="30722" name="Rectangle 2"/>
          <p:cNvSpPr>
            <a:spLocks noGrp="1" noRot="1" noChangeAspect="1" noChangeArrowheads="1" noTextEdit="1"/>
          </p:cNvSpPr>
          <p:nvPr>
            <p:ph type="sldImg"/>
          </p:nvPr>
        </p:nvSpPr>
        <p:spPr>
          <a:ln/>
        </p:spPr>
      </p:sp>
      <p:sp>
        <p:nvSpPr>
          <p:cNvPr id="30723" name="Rectangle 3"/>
          <p:cNvSpPr>
            <a:spLocks noGrp="1" noChangeArrowheads="1"/>
          </p:cNvSpPr>
          <p:nvPr>
            <p:ph type="body" idx="1"/>
          </p:nvPr>
        </p:nvSpPr>
        <p:spPr/>
        <p:txBody>
          <a:bodyPr/>
          <a:lstStyle/>
          <a:p>
            <a:endParaRPr lang="fr-F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144FAB8-E41F-4240-A7A3-4943EA98E663}" type="slidenum">
              <a:rPr lang="fr-FR"/>
              <a:pPr/>
              <a:t>91</a:t>
            </a:fld>
            <a:endParaRPr lang="fr-FR"/>
          </a:p>
        </p:txBody>
      </p:sp>
      <p:sp>
        <p:nvSpPr>
          <p:cNvPr id="31746" name="Rectangle 2"/>
          <p:cNvSpPr>
            <a:spLocks noGrp="1" noRot="1" noChangeAspect="1" noChangeArrowheads="1" noTextEdit="1"/>
          </p:cNvSpPr>
          <p:nvPr>
            <p:ph type="sldImg"/>
          </p:nvPr>
        </p:nvSpPr>
        <p:spPr>
          <a:ln/>
        </p:spPr>
      </p:sp>
      <p:sp>
        <p:nvSpPr>
          <p:cNvPr id="31747" name="Rectangle 3"/>
          <p:cNvSpPr>
            <a:spLocks noGrp="1" noChangeArrowheads="1"/>
          </p:cNvSpPr>
          <p:nvPr>
            <p:ph type="body" idx="1"/>
          </p:nvPr>
        </p:nvSpPr>
        <p:spPr/>
        <p:txBody>
          <a:bodyPr/>
          <a:lstStyle/>
          <a:p>
            <a:endParaRPr lang="fr-F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EF77834-76F6-43D2-8DD4-6DC10CF56E98}" type="slidenum">
              <a:rPr lang="fr-FR"/>
              <a:pPr/>
              <a:t>93</a:t>
            </a:fld>
            <a:endParaRPr lang="fr-FR"/>
          </a:p>
        </p:txBody>
      </p:sp>
      <p:sp>
        <p:nvSpPr>
          <p:cNvPr id="32770" name="Rectangle 2"/>
          <p:cNvSpPr>
            <a:spLocks noGrp="1" noRot="1" noChangeAspect="1" noChangeArrowheads="1" noTextEdit="1"/>
          </p:cNvSpPr>
          <p:nvPr>
            <p:ph type="sldImg"/>
          </p:nvPr>
        </p:nvSpPr>
        <p:spPr>
          <a:ln/>
        </p:spPr>
      </p:sp>
      <p:sp>
        <p:nvSpPr>
          <p:cNvPr id="32771" name="Rectangle 3"/>
          <p:cNvSpPr>
            <a:spLocks noGrp="1" noChangeArrowheads="1"/>
          </p:cNvSpPr>
          <p:nvPr>
            <p:ph type="body" idx="1"/>
          </p:nvPr>
        </p:nvSpPr>
        <p:spPr/>
        <p:txBody>
          <a:bodyPr/>
          <a:lstStyle/>
          <a:p>
            <a:endParaRPr lang="fr-F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0DD6986-6F93-4D44-927D-E7A430ECE1FD}" type="slidenum">
              <a:rPr lang="fr-FR"/>
              <a:pPr/>
              <a:t>97</a:t>
            </a:fld>
            <a:endParaRPr lang="fr-FR"/>
          </a:p>
        </p:txBody>
      </p:sp>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p:txBody>
          <a:bodyPr/>
          <a:lstStyle/>
          <a:p>
            <a:endParaRPr lang="fr-FR"/>
          </a:p>
        </p:txBody>
      </p:sp>
    </p:spTree>
    <p:extLst>
      <p:ext uri="{BB962C8B-B14F-4D97-AF65-F5344CB8AC3E}">
        <p14:creationId xmlns:p14="http://schemas.microsoft.com/office/powerpoint/2010/main" val="8729764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a:extLst>
              <a:ext uri="{FF2B5EF4-FFF2-40B4-BE49-F238E27FC236}">
                <a16:creationId xmlns:a16="http://schemas.microsoft.com/office/drawing/2014/main" id="{4FC8DD3A-46F1-4F1E-87A7-A869C131884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fld id="{A7CE449E-B10B-493F-8099-76F63902A298}" type="slidenum">
              <a:rPr lang="fr-FR" altLang="fr-FR">
                <a:latin typeface="Times New Roman" panose="02020603050405020304" pitchFamily="18" charset="0"/>
              </a:rPr>
              <a:pPr eaLnBrk="1" hangingPunct="1"/>
              <a:t>113</a:t>
            </a:fld>
            <a:endParaRPr lang="fr-FR" altLang="fr-FR">
              <a:latin typeface="Times New Roman" panose="02020603050405020304" pitchFamily="18" charset="0"/>
            </a:endParaRPr>
          </a:p>
        </p:txBody>
      </p:sp>
      <p:sp>
        <p:nvSpPr>
          <p:cNvPr id="13315" name="Rectangle 2">
            <a:extLst>
              <a:ext uri="{FF2B5EF4-FFF2-40B4-BE49-F238E27FC236}">
                <a16:creationId xmlns:a16="http://schemas.microsoft.com/office/drawing/2014/main" id="{2EB0C626-EF38-463B-8C12-17073E431581}"/>
              </a:ext>
            </a:extLst>
          </p:cNvPr>
          <p:cNvSpPr>
            <a:spLocks noGrp="1" noRot="1" noChangeAspect="1" noChangeArrowheads="1" noTextEdit="1"/>
          </p:cNvSpPr>
          <p:nvPr>
            <p:ph type="sldImg"/>
          </p:nvPr>
        </p:nvSpPr>
        <p:spPr>
          <a:ln/>
        </p:spPr>
      </p:sp>
      <p:sp>
        <p:nvSpPr>
          <p:cNvPr id="13316" name="Rectangle 3">
            <a:extLst>
              <a:ext uri="{FF2B5EF4-FFF2-40B4-BE49-F238E27FC236}">
                <a16:creationId xmlns:a16="http://schemas.microsoft.com/office/drawing/2014/main" id="{8C412209-FFC1-42D1-9425-E0C4ECEE008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fr-F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a:extLst>
              <a:ext uri="{FF2B5EF4-FFF2-40B4-BE49-F238E27FC236}">
                <a16:creationId xmlns:a16="http://schemas.microsoft.com/office/drawing/2014/main" id="{DEB72668-68A6-42F1-9051-C4C8BC82511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kumimoji="1" sz="1200">
                <a:solidFill>
                  <a:schemeClr val="tx1"/>
                </a:solidFill>
                <a:latin typeface="Times New Roman" panose="02020603050405020304" pitchFamily="18" charset="0"/>
              </a:defRPr>
            </a:lvl1pPr>
            <a:lvl2pPr marL="742950" indent="-285750" eaLnBrk="0" hangingPunct="0">
              <a:spcBef>
                <a:spcPct val="30000"/>
              </a:spcBef>
              <a:defRPr kumimoji="1" sz="1200">
                <a:solidFill>
                  <a:schemeClr val="tx1"/>
                </a:solidFill>
                <a:latin typeface="Times New Roman" panose="02020603050405020304" pitchFamily="18" charset="0"/>
              </a:defRPr>
            </a:lvl2pPr>
            <a:lvl3pPr marL="1143000" indent="-228600" eaLnBrk="0" hangingPunct="0">
              <a:spcBef>
                <a:spcPct val="30000"/>
              </a:spcBef>
              <a:defRPr kumimoji="1" sz="1200">
                <a:solidFill>
                  <a:schemeClr val="tx1"/>
                </a:solidFill>
                <a:latin typeface="Times New Roman" panose="02020603050405020304" pitchFamily="18" charset="0"/>
              </a:defRPr>
            </a:lvl3pPr>
            <a:lvl4pPr marL="1600200" indent="-228600" eaLnBrk="0" hangingPunct="0">
              <a:spcBef>
                <a:spcPct val="30000"/>
              </a:spcBef>
              <a:defRPr kumimoji="1" sz="1200">
                <a:solidFill>
                  <a:schemeClr val="tx1"/>
                </a:solidFill>
                <a:latin typeface="Times New Roman" panose="02020603050405020304" pitchFamily="18" charset="0"/>
              </a:defRPr>
            </a:lvl4pPr>
            <a:lvl5pPr marL="2057400" indent="-228600" eaLnBrk="0" hangingPunct="0">
              <a:spcBef>
                <a:spcPct val="30000"/>
              </a:spcBef>
              <a:defRPr kumimoji="1"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spcBef>
                <a:spcPct val="0"/>
              </a:spcBef>
            </a:pPr>
            <a:fld id="{E5E9E349-24B4-4C86-902B-3DEBACD89FBD}" type="slidenum">
              <a:rPr kumimoji="0" lang="fr-FR" altLang="fr-FR"/>
              <a:pPr>
                <a:spcBef>
                  <a:spcPct val="0"/>
                </a:spcBef>
              </a:pPr>
              <a:t>123</a:t>
            </a:fld>
            <a:endParaRPr kumimoji="0" lang="fr-FR" altLang="fr-FR"/>
          </a:p>
        </p:txBody>
      </p:sp>
      <p:sp>
        <p:nvSpPr>
          <p:cNvPr id="57347" name="Rectangle 2">
            <a:extLst>
              <a:ext uri="{FF2B5EF4-FFF2-40B4-BE49-F238E27FC236}">
                <a16:creationId xmlns:a16="http://schemas.microsoft.com/office/drawing/2014/main" id="{3017E11F-6A9A-4D1C-83F6-020057BF9143}"/>
              </a:ext>
            </a:extLst>
          </p:cNvPr>
          <p:cNvSpPr>
            <a:spLocks noGrp="1" noRot="1" noChangeAspect="1" noChangeArrowheads="1" noTextEdit="1"/>
          </p:cNvSpPr>
          <p:nvPr>
            <p:ph type="sldImg"/>
          </p:nvPr>
        </p:nvSpPr>
        <p:spPr>
          <a:xfrm>
            <a:off x="996950" y="730250"/>
            <a:ext cx="4865688" cy="3651250"/>
          </a:xfrm>
          <a:ln/>
        </p:spPr>
      </p:sp>
      <p:sp>
        <p:nvSpPr>
          <p:cNvPr id="57348" name="Rectangle 3">
            <a:extLst>
              <a:ext uri="{FF2B5EF4-FFF2-40B4-BE49-F238E27FC236}">
                <a16:creationId xmlns:a16="http://schemas.microsoft.com/office/drawing/2014/main" id="{E31D91B7-1707-4BF3-8EC8-1950C3FFE36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fr-F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4C92256-63BC-4E5F-93EB-765C5D1E1B06}" type="slidenum">
              <a:rPr lang="fr-FR"/>
              <a:pPr/>
              <a:t>132</a:t>
            </a:fld>
            <a:endParaRPr lang="fr-FR"/>
          </a:p>
        </p:txBody>
      </p:sp>
      <p:sp>
        <p:nvSpPr>
          <p:cNvPr id="33794" name="Rectangle 2"/>
          <p:cNvSpPr>
            <a:spLocks noGrp="1" noRot="1" noChangeAspect="1" noChangeArrowheads="1" noTextEdit="1"/>
          </p:cNvSpPr>
          <p:nvPr>
            <p:ph type="sldImg"/>
          </p:nvPr>
        </p:nvSpPr>
        <p:spPr>
          <a:ln/>
        </p:spPr>
      </p:sp>
      <p:sp>
        <p:nvSpPr>
          <p:cNvPr id="33795" name="Rectangle 3"/>
          <p:cNvSpPr>
            <a:spLocks noGrp="1" noChangeArrowheads="1"/>
          </p:cNvSpPr>
          <p:nvPr>
            <p:ph type="body" idx="1"/>
          </p:nvPr>
        </p:nvSpPr>
        <p:spPr/>
        <p:txBody>
          <a:bodyPr/>
          <a:lstStyle/>
          <a:p>
            <a:endParaRPr 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a:extLst>
              <a:ext uri="{FF2B5EF4-FFF2-40B4-BE49-F238E27FC236}">
                <a16:creationId xmlns:a16="http://schemas.microsoft.com/office/drawing/2014/main" id="{DEB72668-68A6-42F1-9051-C4C8BC82511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kumimoji="1" sz="1200">
                <a:solidFill>
                  <a:schemeClr val="tx1"/>
                </a:solidFill>
                <a:latin typeface="Times New Roman" panose="02020603050405020304" pitchFamily="18" charset="0"/>
              </a:defRPr>
            </a:lvl1pPr>
            <a:lvl2pPr marL="742950" indent="-285750" eaLnBrk="0" hangingPunct="0">
              <a:spcBef>
                <a:spcPct val="30000"/>
              </a:spcBef>
              <a:defRPr kumimoji="1" sz="1200">
                <a:solidFill>
                  <a:schemeClr val="tx1"/>
                </a:solidFill>
                <a:latin typeface="Times New Roman" panose="02020603050405020304" pitchFamily="18" charset="0"/>
              </a:defRPr>
            </a:lvl2pPr>
            <a:lvl3pPr marL="1143000" indent="-228600" eaLnBrk="0" hangingPunct="0">
              <a:spcBef>
                <a:spcPct val="30000"/>
              </a:spcBef>
              <a:defRPr kumimoji="1" sz="1200">
                <a:solidFill>
                  <a:schemeClr val="tx1"/>
                </a:solidFill>
                <a:latin typeface="Times New Roman" panose="02020603050405020304" pitchFamily="18" charset="0"/>
              </a:defRPr>
            </a:lvl3pPr>
            <a:lvl4pPr marL="1600200" indent="-228600" eaLnBrk="0" hangingPunct="0">
              <a:spcBef>
                <a:spcPct val="30000"/>
              </a:spcBef>
              <a:defRPr kumimoji="1" sz="1200">
                <a:solidFill>
                  <a:schemeClr val="tx1"/>
                </a:solidFill>
                <a:latin typeface="Times New Roman" panose="02020603050405020304" pitchFamily="18" charset="0"/>
              </a:defRPr>
            </a:lvl4pPr>
            <a:lvl5pPr marL="2057400" indent="-228600" eaLnBrk="0" hangingPunct="0">
              <a:spcBef>
                <a:spcPct val="30000"/>
              </a:spcBef>
              <a:defRPr kumimoji="1"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spcBef>
                <a:spcPct val="0"/>
              </a:spcBef>
            </a:pPr>
            <a:fld id="{E5E9E349-24B4-4C86-902B-3DEBACD89FBD}" type="slidenum">
              <a:rPr kumimoji="0" lang="fr-FR" altLang="fr-FR"/>
              <a:pPr>
                <a:spcBef>
                  <a:spcPct val="0"/>
                </a:spcBef>
              </a:pPr>
              <a:t>7</a:t>
            </a:fld>
            <a:endParaRPr kumimoji="0" lang="fr-FR" altLang="fr-FR"/>
          </a:p>
        </p:txBody>
      </p:sp>
      <p:sp>
        <p:nvSpPr>
          <p:cNvPr id="57347" name="Rectangle 2">
            <a:extLst>
              <a:ext uri="{FF2B5EF4-FFF2-40B4-BE49-F238E27FC236}">
                <a16:creationId xmlns:a16="http://schemas.microsoft.com/office/drawing/2014/main" id="{3017E11F-6A9A-4D1C-83F6-020057BF9143}"/>
              </a:ext>
            </a:extLst>
          </p:cNvPr>
          <p:cNvSpPr>
            <a:spLocks noGrp="1" noRot="1" noChangeAspect="1" noChangeArrowheads="1" noTextEdit="1"/>
          </p:cNvSpPr>
          <p:nvPr>
            <p:ph type="sldImg"/>
          </p:nvPr>
        </p:nvSpPr>
        <p:spPr>
          <a:xfrm>
            <a:off x="1143000" y="685800"/>
            <a:ext cx="4573588" cy="3429000"/>
          </a:xfrm>
          <a:ln/>
        </p:spPr>
      </p:sp>
      <p:sp>
        <p:nvSpPr>
          <p:cNvPr id="57348" name="Rectangle 3">
            <a:extLst>
              <a:ext uri="{FF2B5EF4-FFF2-40B4-BE49-F238E27FC236}">
                <a16:creationId xmlns:a16="http://schemas.microsoft.com/office/drawing/2014/main" id="{E31D91B7-1707-4BF3-8EC8-1950C3FFE36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fr-F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4C92256-63BC-4E5F-93EB-765C5D1E1B06}" type="slidenum">
              <a:rPr lang="fr-FR"/>
              <a:pPr/>
              <a:t>133</a:t>
            </a:fld>
            <a:endParaRPr lang="fr-FR"/>
          </a:p>
        </p:txBody>
      </p:sp>
      <p:sp>
        <p:nvSpPr>
          <p:cNvPr id="33794" name="Rectangle 2"/>
          <p:cNvSpPr>
            <a:spLocks noGrp="1" noRot="1" noChangeAspect="1" noChangeArrowheads="1" noTextEdit="1"/>
          </p:cNvSpPr>
          <p:nvPr>
            <p:ph type="sldImg"/>
          </p:nvPr>
        </p:nvSpPr>
        <p:spPr>
          <a:ln/>
        </p:spPr>
      </p:sp>
      <p:sp>
        <p:nvSpPr>
          <p:cNvPr id="33795" name="Rectangle 3"/>
          <p:cNvSpPr>
            <a:spLocks noGrp="1" noChangeArrowheads="1"/>
          </p:cNvSpPr>
          <p:nvPr>
            <p:ph type="body" idx="1"/>
          </p:nvPr>
        </p:nvSpPr>
        <p:spPr/>
        <p:txBody>
          <a:bodyPr/>
          <a:lstStyle/>
          <a:p>
            <a:endParaRPr lang="fr-FR"/>
          </a:p>
        </p:txBody>
      </p:sp>
    </p:spTree>
    <p:extLst>
      <p:ext uri="{BB962C8B-B14F-4D97-AF65-F5344CB8AC3E}">
        <p14:creationId xmlns:p14="http://schemas.microsoft.com/office/powerpoint/2010/main" val="393677314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1D5539A-4745-4EAC-BDD6-5D3A8D62944A}" type="slidenum">
              <a:rPr lang="fr-FR"/>
              <a:pPr/>
              <a:t>134</a:t>
            </a:fld>
            <a:endParaRPr lang="fr-FR"/>
          </a:p>
        </p:txBody>
      </p:sp>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p:txBody>
          <a:bodyPr/>
          <a:lstStyle/>
          <a:p>
            <a:endParaRPr lang="fr-F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30230E9-310B-424B-BC5C-C8F934BF42B1}" type="slidenum">
              <a:rPr lang="fr-FR"/>
              <a:pPr/>
              <a:t>138</a:t>
            </a:fld>
            <a:endParaRPr lang="fr-FR"/>
          </a:p>
        </p:txBody>
      </p:sp>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p:txBody>
          <a:bodyPr/>
          <a:lstStyle/>
          <a:p>
            <a:endParaRPr lang="fr-F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a:extLst>
              <a:ext uri="{FF2B5EF4-FFF2-40B4-BE49-F238E27FC236}">
                <a16:creationId xmlns:a16="http://schemas.microsoft.com/office/drawing/2014/main" id="{73A3E981-5EC3-4358-99A0-618E6439BE2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kumimoji="1" sz="1200">
                <a:solidFill>
                  <a:schemeClr val="tx1"/>
                </a:solidFill>
                <a:latin typeface="Times New Roman" panose="02020603050405020304" pitchFamily="18" charset="0"/>
              </a:defRPr>
            </a:lvl1pPr>
            <a:lvl2pPr marL="742950" indent="-285750" eaLnBrk="0" hangingPunct="0">
              <a:spcBef>
                <a:spcPct val="30000"/>
              </a:spcBef>
              <a:defRPr kumimoji="1" sz="1200">
                <a:solidFill>
                  <a:schemeClr val="tx1"/>
                </a:solidFill>
                <a:latin typeface="Times New Roman" panose="02020603050405020304" pitchFamily="18" charset="0"/>
              </a:defRPr>
            </a:lvl2pPr>
            <a:lvl3pPr marL="1143000" indent="-228600" eaLnBrk="0" hangingPunct="0">
              <a:spcBef>
                <a:spcPct val="30000"/>
              </a:spcBef>
              <a:defRPr kumimoji="1" sz="1200">
                <a:solidFill>
                  <a:schemeClr val="tx1"/>
                </a:solidFill>
                <a:latin typeface="Times New Roman" panose="02020603050405020304" pitchFamily="18" charset="0"/>
              </a:defRPr>
            </a:lvl3pPr>
            <a:lvl4pPr marL="1600200" indent="-228600" eaLnBrk="0" hangingPunct="0">
              <a:spcBef>
                <a:spcPct val="30000"/>
              </a:spcBef>
              <a:defRPr kumimoji="1" sz="1200">
                <a:solidFill>
                  <a:schemeClr val="tx1"/>
                </a:solidFill>
                <a:latin typeface="Times New Roman" panose="02020603050405020304" pitchFamily="18" charset="0"/>
              </a:defRPr>
            </a:lvl4pPr>
            <a:lvl5pPr marL="2057400" indent="-228600" eaLnBrk="0" hangingPunct="0">
              <a:spcBef>
                <a:spcPct val="30000"/>
              </a:spcBef>
              <a:defRPr kumimoji="1"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spcBef>
                <a:spcPct val="0"/>
              </a:spcBef>
            </a:pPr>
            <a:fld id="{ED9AC385-A2DC-4986-95B3-80A083359107}" type="slidenum">
              <a:rPr kumimoji="0" lang="fr-FR" altLang="fr-FR"/>
              <a:pPr>
                <a:spcBef>
                  <a:spcPct val="0"/>
                </a:spcBef>
              </a:pPr>
              <a:t>8</a:t>
            </a:fld>
            <a:endParaRPr kumimoji="0" lang="fr-FR" altLang="fr-FR"/>
          </a:p>
        </p:txBody>
      </p:sp>
      <p:sp>
        <p:nvSpPr>
          <p:cNvPr id="58371" name="Rectangle 2">
            <a:extLst>
              <a:ext uri="{FF2B5EF4-FFF2-40B4-BE49-F238E27FC236}">
                <a16:creationId xmlns:a16="http://schemas.microsoft.com/office/drawing/2014/main" id="{8722B06F-A7B4-4913-B8AF-4C7BDAAD79AA}"/>
              </a:ext>
            </a:extLst>
          </p:cNvPr>
          <p:cNvSpPr>
            <a:spLocks noGrp="1" noRot="1" noChangeAspect="1" noChangeArrowheads="1" noTextEdit="1"/>
          </p:cNvSpPr>
          <p:nvPr>
            <p:ph type="sldImg"/>
          </p:nvPr>
        </p:nvSpPr>
        <p:spPr>
          <a:xfrm>
            <a:off x="1143000" y="685800"/>
            <a:ext cx="4573588" cy="3429000"/>
          </a:xfrm>
          <a:ln/>
        </p:spPr>
      </p:sp>
      <p:sp>
        <p:nvSpPr>
          <p:cNvPr id="58372" name="Rectangle 3">
            <a:extLst>
              <a:ext uri="{FF2B5EF4-FFF2-40B4-BE49-F238E27FC236}">
                <a16:creationId xmlns:a16="http://schemas.microsoft.com/office/drawing/2014/main" id="{218C3DC2-D387-4215-AF86-BDEC3E13AA6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fr-F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a:extLst>
              <a:ext uri="{FF2B5EF4-FFF2-40B4-BE49-F238E27FC236}">
                <a16:creationId xmlns:a16="http://schemas.microsoft.com/office/drawing/2014/main" id="{DCDBEE57-BA89-4EB9-A446-D9B2D2C1CB2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kumimoji="1" sz="1200">
                <a:solidFill>
                  <a:schemeClr val="tx1"/>
                </a:solidFill>
                <a:latin typeface="Times New Roman" panose="02020603050405020304" pitchFamily="18" charset="0"/>
              </a:defRPr>
            </a:lvl1pPr>
            <a:lvl2pPr marL="742950" indent="-285750" eaLnBrk="0" hangingPunct="0">
              <a:spcBef>
                <a:spcPct val="30000"/>
              </a:spcBef>
              <a:defRPr kumimoji="1" sz="1200">
                <a:solidFill>
                  <a:schemeClr val="tx1"/>
                </a:solidFill>
                <a:latin typeface="Times New Roman" panose="02020603050405020304" pitchFamily="18" charset="0"/>
              </a:defRPr>
            </a:lvl2pPr>
            <a:lvl3pPr marL="1143000" indent="-228600" eaLnBrk="0" hangingPunct="0">
              <a:spcBef>
                <a:spcPct val="30000"/>
              </a:spcBef>
              <a:defRPr kumimoji="1" sz="1200">
                <a:solidFill>
                  <a:schemeClr val="tx1"/>
                </a:solidFill>
                <a:latin typeface="Times New Roman" panose="02020603050405020304" pitchFamily="18" charset="0"/>
              </a:defRPr>
            </a:lvl3pPr>
            <a:lvl4pPr marL="1600200" indent="-228600" eaLnBrk="0" hangingPunct="0">
              <a:spcBef>
                <a:spcPct val="30000"/>
              </a:spcBef>
              <a:defRPr kumimoji="1" sz="1200">
                <a:solidFill>
                  <a:schemeClr val="tx1"/>
                </a:solidFill>
                <a:latin typeface="Times New Roman" panose="02020603050405020304" pitchFamily="18" charset="0"/>
              </a:defRPr>
            </a:lvl4pPr>
            <a:lvl5pPr marL="2057400" indent="-228600" eaLnBrk="0" hangingPunct="0">
              <a:spcBef>
                <a:spcPct val="30000"/>
              </a:spcBef>
              <a:defRPr kumimoji="1"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spcBef>
                <a:spcPct val="0"/>
              </a:spcBef>
            </a:pPr>
            <a:fld id="{5BB22646-6A29-4C4F-A085-195904EA911A}" type="slidenum">
              <a:rPr kumimoji="0" lang="fr-FR" altLang="fr-FR"/>
              <a:pPr>
                <a:spcBef>
                  <a:spcPct val="0"/>
                </a:spcBef>
              </a:pPr>
              <a:t>9</a:t>
            </a:fld>
            <a:endParaRPr kumimoji="0" lang="fr-FR" altLang="fr-FR"/>
          </a:p>
        </p:txBody>
      </p:sp>
      <p:sp>
        <p:nvSpPr>
          <p:cNvPr id="59395" name="Rectangle 2">
            <a:extLst>
              <a:ext uri="{FF2B5EF4-FFF2-40B4-BE49-F238E27FC236}">
                <a16:creationId xmlns:a16="http://schemas.microsoft.com/office/drawing/2014/main" id="{4709BC0A-BE8E-40B8-B203-067584A654FA}"/>
              </a:ext>
            </a:extLst>
          </p:cNvPr>
          <p:cNvSpPr>
            <a:spLocks noGrp="1" noRot="1" noChangeAspect="1" noChangeArrowheads="1" noTextEdit="1"/>
          </p:cNvSpPr>
          <p:nvPr>
            <p:ph type="sldImg"/>
          </p:nvPr>
        </p:nvSpPr>
        <p:spPr>
          <a:xfrm>
            <a:off x="1143000" y="685800"/>
            <a:ext cx="4573588" cy="3429000"/>
          </a:xfrm>
          <a:ln/>
        </p:spPr>
      </p:sp>
      <p:sp>
        <p:nvSpPr>
          <p:cNvPr id="59396" name="Rectangle 3">
            <a:extLst>
              <a:ext uri="{FF2B5EF4-FFF2-40B4-BE49-F238E27FC236}">
                <a16:creationId xmlns:a16="http://schemas.microsoft.com/office/drawing/2014/main" id="{3F8401AF-176A-4F24-8C06-C7DE19505B5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fr-F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a:extLst>
              <a:ext uri="{FF2B5EF4-FFF2-40B4-BE49-F238E27FC236}">
                <a16:creationId xmlns:a16="http://schemas.microsoft.com/office/drawing/2014/main" id="{A69DE375-C732-4C94-B048-50995059DE9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kumimoji="1" sz="1200">
                <a:solidFill>
                  <a:schemeClr val="tx1"/>
                </a:solidFill>
                <a:latin typeface="Times New Roman" panose="02020603050405020304" pitchFamily="18" charset="0"/>
              </a:defRPr>
            </a:lvl1pPr>
            <a:lvl2pPr marL="742950" indent="-285750" eaLnBrk="0" hangingPunct="0">
              <a:spcBef>
                <a:spcPct val="30000"/>
              </a:spcBef>
              <a:defRPr kumimoji="1" sz="1200">
                <a:solidFill>
                  <a:schemeClr val="tx1"/>
                </a:solidFill>
                <a:latin typeface="Times New Roman" panose="02020603050405020304" pitchFamily="18" charset="0"/>
              </a:defRPr>
            </a:lvl2pPr>
            <a:lvl3pPr marL="1143000" indent="-228600" eaLnBrk="0" hangingPunct="0">
              <a:spcBef>
                <a:spcPct val="30000"/>
              </a:spcBef>
              <a:defRPr kumimoji="1" sz="1200">
                <a:solidFill>
                  <a:schemeClr val="tx1"/>
                </a:solidFill>
                <a:latin typeface="Times New Roman" panose="02020603050405020304" pitchFamily="18" charset="0"/>
              </a:defRPr>
            </a:lvl3pPr>
            <a:lvl4pPr marL="1600200" indent="-228600" eaLnBrk="0" hangingPunct="0">
              <a:spcBef>
                <a:spcPct val="30000"/>
              </a:spcBef>
              <a:defRPr kumimoji="1" sz="1200">
                <a:solidFill>
                  <a:schemeClr val="tx1"/>
                </a:solidFill>
                <a:latin typeface="Times New Roman" panose="02020603050405020304" pitchFamily="18" charset="0"/>
              </a:defRPr>
            </a:lvl4pPr>
            <a:lvl5pPr marL="2057400" indent="-228600" eaLnBrk="0" hangingPunct="0">
              <a:spcBef>
                <a:spcPct val="30000"/>
              </a:spcBef>
              <a:defRPr kumimoji="1"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spcBef>
                <a:spcPct val="0"/>
              </a:spcBef>
            </a:pPr>
            <a:fld id="{F0E68F1C-5EC0-4CB0-9BE3-4639398E9197}" type="slidenum">
              <a:rPr kumimoji="0" lang="fr-FR" altLang="fr-FR"/>
              <a:pPr>
                <a:spcBef>
                  <a:spcPct val="0"/>
                </a:spcBef>
              </a:pPr>
              <a:t>10</a:t>
            </a:fld>
            <a:endParaRPr kumimoji="0" lang="fr-FR" altLang="fr-FR"/>
          </a:p>
        </p:txBody>
      </p:sp>
      <p:sp>
        <p:nvSpPr>
          <p:cNvPr id="61443" name="Rectangle 2">
            <a:extLst>
              <a:ext uri="{FF2B5EF4-FFF2-40B4-BE49-F238E27FC236}">
                <a16:creationId xmlns:a16="http://schemas.microsoft.com/office/drawing/2014/main" id="{FACB0D36-7098-4D0E-A933-29781EBD7BFB}"/>
              </a:ext>
            </a:extLst>
          </p:cNvPr>
          <p:cNvSpPr>
            <a:spLocks noGrp="1" noRot="1" noChangeAspect="1" noChangeArrowheads="1" noTextEdit="1"/>
          </p:cNvSpPr>
          <p:nvPr>
            <p:ph type="sldImg"/>
          </p:nvPr>
        </p:nvSpPr>
        <p:spPr>
          <a:xfrm>
            <a:off x="1143000" y="685800"/>
            <a:ext cx="4573588" cy="3429000"/>
          </a:xfrm>
          <a:ln/>
        </p:spPr>
      </p:sp>
      <p:sp>
        <p:nvSpPr>
          <p:cNvPr id="61444" name="Rectangle 3">
            <a:extLst>
              <a:ext uri="{FF2B5EF4-FFF2-40B4-BE49-F238E27FC236}">
                <a16:creationId xmlns:a16="http://schemas.microsoft.com/office/drawing/2014/main" id="{5293CDA0-7F9A-432E-B3ED-EF156A79505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fr-F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a:extLst>
              <a:ext uri="{FF2B5EF4-FFF2-40B4-BE49-F238E27FC236}">
                <a16:creationId xmlns:a16="http://schemas.microsoft.com/office/drawing/2014/main" id="{61B5A332-671B-4007-9869-44F918EAF84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kumimoji="1" sz="1200">
                <a:solidFill>
                  <a:schemeClr val="tx1"/>
                </a:solidFill>
                <a:latin typeface="Times New Roman" panose="02020603050405020304" pitchFamily="18" charset="0"/>
              </a:defRPr>
            </a:lvl1pPr>
            <a:lvl2pPr marL="742950" indent="-285750" eaLnBrk="0" hangingPunct="0">
              <a:spcBef>
                <a:spcPct val="30000"/>
              </a:spcBef>
              <a:defRPr kumimoji="1" sz="1200">
                <a:solidFill>
                  <a:schemeClr val="tx1"/>
                </a:solidFill>
                <a:latin typeface="Times New Roman" panose="02020603050405020304" pitchFamily="18" charset="0"/>
              </a:defRPr>
            </a:lvl2pPr>
            <a:lvl3pPr marL="1143000" indent="-228600" eaLnBrk="0" hangingPunct="0">
              <a:spcBef>
                <a:spcPct val="30000"/>
              </a:spcBef>
              <a:defRPr kumimoji="1" sz="1200">
                <a:solidFill>
                  <a:schemeClr val="tx1"/>
                </a:solidFill>
                <a:latin typeface="Times New Roman" panose="02020603050405020304" pitchFamily="18" charset="0"/>
              </a:defRPr>
            </a:lvl3pPr>
            <a:lvl4pPr marL="1600200" indent="-228600" eaLnBrk="0" hangingPunct="0">
              <a:spcBef>
                <a:spcPct val="30000"/>
              </a:spcBef>
              <a:defRPr kumimoji="1" sz="1200">
                <a:solidFill>
                  <a:schemeClr val="tx1"/>
                </a:solidFill>
                <a:latin typeface="Times New Roman" panose="02020603050405020304" pitchFamily="18" charset="0"/>
              </a:defRPr>
            </a:lvl4pPr>
            <a:lvl5pPr marL="2057400" indent="-228600" eaLnBrk="0" hangingPunct="0">
              <a:spcBef>
                <a:spcPct val="30000"/>
              </a:spcBef>
              <a:defRPr kumimoji="1"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spcBef>
                <a:spcPct val="0"/>
              </a:spcBef>
            </a:pPr>
            <a:fld id="{CBBEF860-0D2D-4186-8136-41BAF9DC84A2}" type="slidenum">
              <a:rPr kumimoji="0" lang="fr-FR" altLang="fr-FR"/>
              <a:pPr>
                <a:spcBef>
                  <a:spcPct val="0"/>
                </a:spcBef>
              </a:pPr>
              <a:t>11</a:t>
            </a:fld>
            <a:endParaRPr kumimoji="0" lang="fr-FR" altLang="fr-FR"/>
          </a:p>
        </p:txBody>
      </p:sp>
      <p:sp>
        <p:nvSpPr>
          <p:cNvPr id="62467" name="Rectangle 2">
            <a:extLst>
              <a:ext uri="{FF2B5EF4-FFF2-40B4-BE49-F238E27FC236}">
                <a16:creationId xmlns:a16="http://schemas.microsoft.com/office/drawing/2014/main" id="{085CFAAA-EE0F-4B41-8DCF-47455089BDD3}"/>
              </a:ext>
            </a:extLst>
          </p:cNvPr>
          <p:cNvSpPr>
            <a:spLocks noGrp="1" noRot="1" noChangeAspect="1" noChangeArrowheads="1" noTextEdit="1"/>
          </p:cNvSpPr>
          <p:nvPr>
            <p:ph type="sldImg"/>
          </p:nvPr>
        </p:nvSpPr>
        <p:spPr>
          <a:xfrm>
            <a:off x="1143000" y="685800"/>
            <a:ext cx="4573588" cy="3429000"/>
          </a:xfrm>
          <a:ln/>
        </p:spPr>
      </p:sp>
      <p:sp>
        <p:nvSpPr>
          <p:cNvPr id="62468" name="Rectangle 3">
            <a:extLst>
              <a:ext uri="{FF2B5EF4-FFF2-40B4-BE49-F238E27FC236}">
                <a16:creationId xmlns:a16="http://schemas.microsoft.com/office/drawing/2014/main" id="{8A8F87D0-3D60-4844-AEF4-FD0EC0A9E11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fr-F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a:extLst>
              <a:ext uri="{FF2B5EF4-FFF2-40B4-BE49-F238E27FC236}">
                <a16:creationId xmlns:a16="http://schemas.microsoft.com/office/drawing/2014/main" id="{8C795C93-5EC1-4BEE-AE6A-D53F89A8224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kumimoji="1" sz="1200">
                <a:solidFill>
                  <a:schemeClr val="tx1"/>
                </a:solidFill>
                <a:latin typeface="Times New Roman" panose="02020603050405020304" pitchFamily="18" charset="0"/>
              </a:defRPr>
            </a:lvl1pPr>
            <a:lvl2pPr marL="742950" indent="-285750" eaLnBrk="0" hangingPunct="0">
              <a:spcBef>
                <a:spcPct val="30000"/>
              </a:spcBef>
              <a:defRPr kumimoji="1" sz="1200">
                <a:solidFill>
                  <a:schemeClr val="tx1"/>
                </a:solidFill>
                <a:latin typeface="Times New Roman" panose="02020603050405020304" pitchFamily="18" charset="0"/>
              </a:defRPr>
            </a:lvl2pPr>
            <a:lvl3pPr marL="1143000" indent="-228600" eaLnBrk="0" hangingPunct="0">
              <a:spcBef>
                <a:spcPct val="30000"/>
              </a:spcBef>
              <a:defRPr kumimoji="1" sz="1200">
                <a:solidFill>
                  <a:schemeClr val="tx1"/>
                </a:solidFill>
                <a:latin typeface="Times New Roman" panose="02020603050405020304" pitchFamily="18" charset="0"/>
              </a:defRPr>
            </a:lvl3pPr>
            <a:lvl4pPr marL="1600200" indent="-228600" eaLnBrk="0" hangingPunct="0">
              <a:spcBef>
                <a:spcPct val="30000"/>
              </a:spcBef>
              <a:defRPr kumimoji="1" sz="1200">
                <a:solidFill>
                  <a:schemeClr val="tx1"/>
                </a:solidFill>
                <a:latin typeface="Times New Roman" panose="02020603050405020304" pitchFamily="18" charset="0"/>
              </a:defRPr>
            </a:lvl4pPr>
            <a:lvl5pPr marL="2057400" indent="-228600" eaLnBrk="0" hangingPunct="0">
              <a:spcBef>
                <a:spcPct val="30000"/>
              </a:spcBef>
              <a:defRPr kumimoji="1"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spcBef>
                <a:spcPct val="0"/>
              </a:spcBef>
            </a:pPr>
            <a:fld id="{3544EBA7-D320-48CB-94F8-F1EC1E333377}" type="slidenum">
              <a:rPr kumimoji="0" lang="fr-FR" altLang="fr-FR"/>
              <a:pPr>
                <a:spcBef>
                  <a:spcPct val="0"/>
                </a:spcBef>
              </a:pPr>
              <a:t>12</a:t>
            </a:fld>
            <a:endParaRPr kumimoji="0" lang="fr-FR" altLang="fr-FR"/>
          </a:p>
        </p:txBody>
      </p:sp>
      <p:sp>
        <p:nvSpPr>
          <p:cNvPr id="64515" name="Rectangle 2">
            <a:extLst>
              <a:ext uri="{FF2B5EF4-FFF2-40B4-BE49-F238E27FC236}">
                <a16:creationId xmlns:a16="http://schemas.microsoft.com/office/drawing/2014/main" id="{A5643508-A9D2-4BD2-841A-70A6DA1241AA}"/>
              </a:ext>
            </a:extLst>
          </p:cNvPr>
          <p:cNvSpPr>
            <a:spLocks noGrp="1" noRot="1" noChangeAspect="1" noChangeArrowheads="1" noTextEdit="1"/>
          </p:cNvSpPr>
          <p:nvPr>
            <p:ph type="sldImg"/>
          </p:nvPr>
        </p:nvSpPr>
        <p:spPr>
          <a:xfrm>
            <a:off x="1143000" y="685800"/>
            <a:ext cx="4573588" cy="3429000"/>
          </a:xfrm>
          <a:ln/>
        </p:spPr>
      </p:sp>
      <p:sp>
        <p:nvSpPr>
          <p:cNvPr id="64516" name="Rectangle 3">
            <a:extLst>
              <a:ext uri="{FF2B5EF4-FFF2-40B4-BE49-F238E27FC236}">
                <a16:creationId xmlns:a16="http://schemas.microsoft.com/office/drawing/2014/main" id="{A3B99371-A3CD-4D7C-A1D1-1E15C9626FF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fr-F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a:extLst>
              <a:ext uri="{FF2B5EF4-FFF2-40B4-BE49-F238E27FC236}">
                <a16:creationId xmlns:a16="http://schemas.microsoft.com/office/drawing/2014/main" id="{C6F3BA35-7322-4C5C-BC2E-73857B842C4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kumimoji="1" sz="1200">
                <a:solidFill>
                  <a:schemeClr val="tx1"/>
                </a:solidFill>
                <a:latin typeface="Times New Roman" panose="02020603050405020304" pitchFamily="18" charset="0"/>
              </a:defRPr>
            </a:lvl1pPr>
            <a:lvl2pPr marL="742950" indent="-285750" eaLnBrk="0" hangingPunct="0">
              <a:spcBef>
                <a:spcPct val="30000"/>
              </a:spcBef>
              <a:defRPr kumimoji="1" sz="1200">
                <a:solidFill>
                  <a:schemeClr val="tx1"/>
                </a:solidFill>
                <a:latin typeface="Times New Roman" panose="02020603050405020304" pitchFamily="18" charset="0"/>
              </a:defRPr>
            </a:lvl2pPr>
            <a:lvl3pPr marL="1143000" indent="-228600" eaLnBrk="0" hangingPunct="0">
              <a:spcBef>
                <a:spcPct val="30000"/>
              </a:spcBef>
              <a:defRPr kumimoji="1" sz="1200">
                <a:solidFill>
                  <a:schemeClr val="tx1"/>
                </a:solidFill>
                <a:latin typeface="Times New Roman" panose="02020603050405020304" pitchFamily="18" charset="0"/>
              </a:defRPr>
            </a:lvl3pPr>
            <a:lvl4pPr marL="1600200" indent="-228600" eaLnBrk="0" hangingPunct="0">
              <a:spcBef>
                <a:spcPct val="30000"/>
              </a:spcBef>
              <a:defRPr kumimoji="1" sz="1200">
                <a:solidFill>
                  <a:schemeClr val="tx1"/>
                </a:solidFill>
                <a:latin typeface="Times New Roman" panose="02020603050405020304" pitchFamily="18" charset="0"/>
              </a:defRPr>
            </a:lvl4pPr>
            <a:lvl5pPr marL="2057400" indent="-228600" eaLnBrk="0" hangingPunct="0">
              <a:spcBef>
                <a:spcPct val="30000"/>
              </a:spcBef>
              <a:defRPr kumimoji="1"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kumimoji="1"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kumimoji="1"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kumimoji="1"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kumimoji="1" sz="1200">
                <a:solidFill>
                  <a:schemeClr val="tx1"/>
                </a:solidFill>
                <a:latin typeface="Times New Roman" panose="02020603050405020304" pitchFamily="18" charset="0"/>
              </a:defRPr>
            </a:lvl9pPr>
          </a:lstStyle>
          <a:p>
            <a:pPr>
              <a:spcBef>
                <a:spcPct val="0"/>
              </a:spcBef>
            </a:pPr>
            <a:fld id="{3B39276C-939B-4D45-BA18-8D899B4DD9B5}" type="slidenum">
              <a:rPr kumimoji="0" lang="fr-FR" altLang="fr-FR"/>
              <a:pPr>
                <a:spcBef>
                  <a:spcPct val="0"/>
                </a:spcBef>
              </a:pPr>
              <a:t>13</a:t>
            </a:fld>
            <a:endParaRPr kumimoji="0" lang="fr-FR" altLang="fr-FR"/>
          </a:p>
        </p:txBody>
      </p:sp>
      <p:sp>
        <p:nvSpPr>
          <p:cNvPr id="65539" name="Rectangle 2">
            <a:extLst>
              <a:ext uri="{FF2B5EF4-FFF2-40B4-BE49-F238E27FC236}">
                <a16:creationId xmlns:a16="http://schemas.microsoft.com/office/drawing/2014/main" id="{3431A9EE-5C53-4382-AEE6-6EF99DFE609E}"/>
              </a:ext>
            </a:extLst>
          </p:cNvPr>
          <p:cNvSpPr>
            <a:spLocks noGrp="1" noRot="1" noChangeAspect="1" noChangeArrowheads="1" noTextEdit="1"/>
          </p:cNvSpPr>
          <p:nvPr>
            <p:ph type="sldImg"/>
          </p:nvPr>
        </p:nvSpPr>
        <p:spPr>
          <a:xfrm>
            <a:off x="1143000" y="685800"/>
            <a:ext cx="4573588" cy="3429000"/>
          </a:xfrm>
          <a:ln/>
        </p:spPr>
      </p:sp>
      <p:sp>
        <p:nvSpPr>
          <p:cNvPr id="65540" name="Rectangle 3">
            <a:extLst>
              <a:ext uri="{FF2B5EF4-FFF2-40B4-BE49-F238E27FC236}">
                <a16:creationId xmlns:a16="http://schemas.microsoft.com/office/drawing/2014/main" id="{22FF3DAC-2839-404D-9F81-7D08CDECABD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fr-F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14" name="Titre 13"/>
          <p:cNvSpPr>
            <a:spLocks noGrp="1"/>
          </p:cNvSpPr>
          <p:nvPr>
            <p:ph type="ctrTitle"/>
          </p:nvPr>
        </p:nvSpPr>
        <p:spPr>
          <a:xfrm>
            <a:off x="1432560" y="359898"/>
            <a:ext cx="7406640" cy="1472184"/>
          </a:xfrm>
        </p:spPr>
        <p:txBody>
          <a:bodyPr anchor="b"/>
          <a:lstStyle>
            <a:lvl1pPr algn="l">
              <a:defRPr/>
            </a:lvl1pPr>
            <a:extLst/>
          </a:lstStyle>
          <a:p>
            <a:r>
              <a:rPr kumimoji="0" lang="fr-FR"/>
              <a:t>Modifiez le style du titre</a:t>
            </a:r>
            <a:endParaRPr kumimoji="0" lang="en-US"/>
          </a:p>
        </p:txBody>
      </p:sp>
      <p:sp>
        <p:nvSpPr>
          <p:cNvPr id="22" name="Sous-titr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fr-FR"/>
              <a:t>Modifiez le style des sous-titres du masque</a:t>
            </a:r>
            <a:endParaRPr kumimoji="0" lang="en-US"/>
          </a:p>
        </p:txBody>
      </p:sp>
      <p:sp>
        <p:nvSpPr>
          <p:cNvPr id="7" name="Espace réservé de la date 6"/>
          <p:cNvSpPr>
            <a:spLocks noGrp="1"/>
          </p:cNvSpPr>
          <p:nvPr>
            <p:ph type="dt" sz="half" idx="10"/>
          </p:nvPr>
        </p:nvSpPr>
        <p:spPr/>
        <p:txBody>
          <a:bodyPr/>
          <a:lstStyle/>
          <a:p>
            <a:fld id="{E2603485-78CE-48F5-BBF5-835BD543F425}" type="datetimeFigureOut">
              <a:rPr lang="fr-FR" smtClean="0"/>
              <a:t>27/04/2019</a:t>
            </a:fld>
            <a:endParaRPr lang="fr-FR"/>
          </a:p>
        </p:txBody>
      </p:sp>
      <p:sp>
        <p:nvSpPr>
          <p:cNvPr id="20" name="Espace réservé du pied de page 19"/>
          <p:cNvSpPr>
            <a:spLocks noGrp="1"/>
          </p:cNvSpPr>
          <p:nvPr>
            <p:ph type="ftr" sz="quarter" idx="11"/>
          </p:nvPr>
        </p:nvSpPr>
        <p:spPr/>
        <p:txBody>
          <a:bodyPr/>
          <a:lstStyle/>
          <a:p>
            <a:endParaRPr lang="fr-FR"/>
          </a:p>
        </p:txBody>
      </p:sp>
      <p:sp>
        <p:nvSpPr>
          <p:cNvPr id="10" name="Espace réservé du numéro de diapositive 9"/>
          <p:cNvSpPr>
            <a:spLocks noGrp="1"/>
          </p:cNvSpPr>
          <p:nvPr>
            <p:ph type="sldNum" sz="quarter" idx="12"/>
          </p:nvPr>
        </p:nvSpPr>
        <p:spPr/>
        <p:txBody>
          <a:bodyPr/>
          <a:lstStyle/>
          <a:p>
            <a:fld id="{066B8FEF-AA48-4863-A89D-186E72819C05}" type="slidenum">
              <a:rPr lang="fr-FR" smtClean="0"/>
              <a:t>‹N°›</a:t>
            </a:fld>
            <a:endParaRPr lang="fr-FR"/>
          </a:p>
        </p:txBody>
      </p:sp>
      <p:sp>
        <p:nvSpPr>
          <p:cNvPr id="8" name="Ellipse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Ellipse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Tree>
    <p:custDataLst>
      <p:tags r:id="rId1"/>
    </p:custData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a:t>Modifiez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a:t>Modifiez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
        <p:nvSpPr>
          <p:cNvPr id="4" name="Espace réservé de la date 3"/>
          <p:cNvSpPr>
            <a:spLocks noGrp="1"/>
          </p:cNvSpPr>
          <p:nvPr>
            <p:ph type="dt" sz="half" idx="10"/>
          </p:nvPr>
        </p:nvSpPr>
        <p:spPr/>
        <p:txBody>
          <a:bodyPr/>
          <a:lstStyle/>
          <a:p>
            <a:fld id="{E2603485-78CE-48F5-BBF5-835BD543F425}" type="datetimeFigureOut">
              <a:rPr lang="fr-FR" smtClean="0"/>
              <a:t>27/04/2019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066B8FEF-AA48-4863-A89D-186E72819C05}" type="slidenum">
              <a:rPr lang="fr-FR" smtClean="0"/>
              <a:t>‹N°›</a:t>
            </a:fld>
            <a:endParaRPr lang="fr-FR"/>
          </a:p>
        </p:txBody>
      </p:sp>
    </p:spTree>
    <p:custDataLst>
      <p:tags r:id="rId1"/>
    </p:custData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858000" y="274639"/>
            <a:ext cx="1828800" cy="5851525"/>
          </a:xfrm>
        </p:spPr>
        <p:txBody>
          <a:bodyPr vert="eaVert"/>
          <a:lstStyle/>
          <a:p>
            <a:r>
              <a:rPr kumimoji="0" lang="fr-FR"/>
              <a:t>Modifiez le style du titre</a:t>
            </a:r>
            <a:endParaRPr kumimoji="0" lang="en-US"/>
          </a:p>
        </p:txBody>
      </p:sp>
      <p:sp>
        <p:nvSpPr>
          <p:cNvPr id="3" name="Espace réservé du texte vertical 2"/>
          <p:cNvSpPr>
            <a:spLocks noGrp="1"/>
          </p:cNvSpPr>
          <p:nvPr>
            <p:ph type="body" orient="vert" idx="1"/>
          </p:nvPr>
        </p:nvSpPr>
        <p:spPr>
          <a:xfrm>
            <a:off x="1143000" y="274640"/>
            <a:ext cx="5562600" cy="5851525"/>
          </a:xfrm>
        </p:spPr>
        <p:txBody>
          <a:bodyPr vert="eaVert"/>
          <a:lstStyle/>
          <a:p>
            <a:pPr lvl="0" eaLnBrk="1" latinLnBrk="0" hangingPunct="1"/>
            <a:r>
              <a:rPr lang="fr-FR"/>
              <a:t>Modifiez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
        <p:nvSpPr>
          <p:cNvPr id="4" name="Espace réservé de la date 3"/>
          <p:cNvSpPr>
            <a:spLocks noGrp="1"/>
          </p:cNvSpPr>
          <p:nvPr>
            <p:ph type="dt" sz="half" idx="10"/>
          </p:nvPr>
        </p:nvSpPr>
        <p:spPr/>
        <p:txBody>
          <a:bodyPr/>
          <a:lstStyle/>
          <a:p>
            <a:fld id="{E2603485-78CE-48F5-BBF5-835BD543F425}" type="datetimeFigureOut">
              <a:rPr lang="fr-FR" smtClean="0"/>
              <a:t>27/04/2019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066B8FEF-AA48-4863-A89D-186E72819C05}" type="slidenum">
              <a:rPr lang="fr-FR" smtClean="0"/>
              <a:t>‹N°›</a:t>
            </a:fld>
            <a:endParaRPr lang="fr-FR"/>
          </a:p>
        </p:txBody>
      </p:sp>
    </p:spTree>
    <p:custDataLst>
      <p:tags r:id="rId1"/>
    </p:custData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re et tableau">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p>
            <a:r>
              <a:rPr lang="fr-FR"/>
              <a:t>Cliquez pour modifier le style du titre</a:t>
            </a:r>
          </a:p>
        </p:txBody>
      </p:sp>
      <p:sp>
        <p:nvSpPr>
          <p:cNvPr id="3" name="Espace réservé du tableau 2"/>
          <p:cNvSpPr>
            <a:spLocks noGrp="1"/>
          </p:cNvSpPr>
          <p:nvPr>
            <p:ph type="tbl" idx="1"/>
          </p:nvPr>
        </p:nvSpPr>
        <p:spPr>
          <a:xfrm>
            <a:off x="457200" y="1600200"/>
            <a:ext cx="8229600" cy="4533900"/>
          </a:xfrm>
        </p:spPr>
        <p:txBody>
          <a:bodyPr/>
          <a:lstStyle/>
          <a:p>
            <a:endParaRPr lang="fr-FR"/>
          </a:p>
        </p:txBody>
      </p:sp>
      <p:sp>
        <p:nvSpPr>
          <p:cNvPr id="4" name="Espace réservé du numéro de diapositive 3"/>
          <p:cNvSpPr>
            <a:spLocks noGrp="1"/>
          </p:cNvSpPr>
          <p:nvPr>
            <p:ph type="sldNum" sz="quarter" idx="10"/>
          </p:nvPr>
        </p:nvSpPr>
        <p:spPr>
          <a:xfrm>
            <a:off x="6553200" y="6243638"/>
            <a:ext cx="2133600" cy="457200"/>
          </a:xfrm>
        </p:spPr>
        <p:txBody>
          <a:bodyPr/>
          <a:lstStyle>
            <a:lvl1pPr>
              <a:defRPr/>
            </a:lvl1pPr>
          </a:lstStyle>
          <a:p>
            <a:fld id="{690EC82F-0B0A-42A0-AA60-3E9B184A3747}" type="slidenum">
              <a:rPr lang="fr-FR"/>
              <a:pPr/>
              <a:t>‹N°›</a:t>
            </a:fld>
            <a:endParaRPr lang="fr-FR"/>
          </a:p>
        </p:txBody>
      </p:sp>
      <p:sp>
        <p:nvSpPr>
          <p:cNvPr id="5" name="Espace réservé de la date 4"/>
          <p:cNvSpPr>
            <a:spLocks noGrp="1"/>
          </p:cNvSpPr>
          <p:nvPr>
            <p:ph type="dt" sz="half" idx="11"/>
          </p:nvPr>
        </p:nvSpPr>
        <p:spPr>
          <a:xfrm>
            <a:off x="457200" y="6243638"/>
            <a:ext cx="2133600" cy="457200"/>
          </a:xfrm>
        </p:spPr>
        <p:txBody>
          <a:bodyPr/>
          <a:lstStyle>
            <a:lvl1pPr>
              <a:defRPr/>
            </a:lvl1pPr>
          </a:lstStyle>
          <a:p>
            <a:endParaRPr lang="fr-FR"/>
          </a:p>
        </p:txBody>
      </p:sp>
      <p:sp>
        <p:nvSpPr>
          <p:cNvPr id="6" name="Espace réservé du pied de page 5"/>
          <p:cNvSpPr>
            <a:spLocks noGrp="1"/>
          </p:cNvSpPr>
          <p:nvPr>
            <p:ph type="ftr" sz="quarter" idx="12"/>
          </p:nvPr>
        </p:nvSpPr>
        <p:spPr>
          <a:xfrm>
            <a:off x="3124200" y="6243638"/>
            <a:ext cx="2895600" cy="457200"/>
          </a:xfrm>
        </p:spPr>
        <p:txBody>
          <a:bodyPr/>
          <a:lstStyle>
            <a:lvl1pPr>
              <a:defRPr/>
            </a:lvl1pPr>
          </a:lstStyle>
          <a:p>
            <a:endParaRPr lang="fr-FR"/>
          </a:p>
        </p:txBody>
      </p:sp>
    </p:spTree>
    <p:extLst>
      <p:ext uri="{BB962C8B-B14F-4D97-AF65-F5344CB8AC3E}">
        <p14:creationId xmlns:p14="http://schemas.microsoft.com/office/powerpoint/2010/main" val="40854377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cSld name="Contenu">
    <p:spTree>
      <p:nvGrpSpPr>
        <p:cNvPr id="1" name=""/>
        <p:cNvGrpSpPr/>
        <p:nvPr/>
      </p:nvGrpSpPr>
      <p:grpSpPr>
        <a:xfrm>
          <a:off x="0" y="0"/>
          <a:ext cx="0" cy="0"/>
          <a:chOff x="0" y="0"/>
          <a:chExt cx="0" cy="0"/>
        </a:xfrm>
      </p:grpSpPr>
      <p:sp>
        <p:nvSpPr>
          <p:cNvPr id="2" name="Espace réservé du contenu 1"/>
          <p:cNvSpPr>
            <a:spLocks noGrp="1"/>
          </p:cNvSpPr>
          <p:nvPr>
            <p:ph/>
          </p:nvPr>
        </p:nvSpPr>
        <p:spPr>
          <a:xfrm>
            <a:off x="566738" y="304800"/>
            <a:ext cx="8008937" cy="5715000"/>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3" name="Rectangle 6">
            <a:extLst>
              <a:ext uri="{FF2B5EF4-FFF2-40B4-BE49-F238E27FC236}">
                <a16:creationId xmlns:a16="http://schemas.microsoft.com/office/drawing/2014/main" id="{8D9C62BE-5D71-4FC4-8E81-ADCEB7D73E8E}"/>
              </a:ext>
            </a:extLst>
          </p:cNvPr>
          <p:cNvSpPr>
            <a:spLocks noGrp="1" noChangeArrowheads="1"/>
          </p:cNvSpPr>
          <p:nvPr>
            <p:ph type="dt" sz="half" idx="10"/>
          </p:nvPr>
        </p:nvSpPr>
        <p:spPr>
          <a:ln/>
        </p:spPr>
        <p:txBody>
          <a:bodyPr/>
          <a:lstStyle>
            <a:lvl1pPr>
              <a:defRPr/>
            </a:lvl1pPr>
          </a:lstStyle>
          <a:p>
            <a:pPr>
              <a:defRPr/>
            </a:pPr>
            <a:endParaRPr lang="fr-FR"/>
          </a:p>
        </p:txBody>
      </p:sp>
      <p:sp>
        <p:nvSpPr>
          <p:cNvPr id="4" name="Rectangle 7">
            <a:extLst>
              <a:ext uri="{FF2B5EF4-FFF2-40B4-BE49-F238E27FC236}">
                <a16:creationId xmlns:a16="http://schemas.microsoft.com/office/drawing/2014/main" id="{21DE909E-8D11-482F-B657-982EDB35078D}"/>
              </a:ext>
            </a:extLst>
          </p:cNvPr>
          <p:cNvSpPr>
            <a:spLocks noGrp="1" noChangeArrowheads="1"/>
          </p:cNvSpPr>
          <p:nvPr>
            <p:ph type="ftr" sz="quarter" idx="11"/>
          </p:nvPr>
        </p:nvSpPr>
        <p:spPr>
          <a:ln/>
        </p:spPr>
        <p:txBody>
          <a:bodyPr/>
          <a:lstStyle>
            <a:lvl1pPr>
              <a:defRPr/>
            </a:lvl1pPr>
          </a:lstStyle>
          <a:p>
            <a:pPr>
              <a:defRPr/>
            </a:pPr>
            <a:r>
              <a:rPr lang="fr-FR"/>
              <a:t>DECK TECK 2005 jpV</a:t>
            </a:r>
          </a:p>
        </p:txBody>
      </p:sp>
      <p:sp>
        <p:nvSpPr>
          <p:cNvPr id="5" name="Rectangle 8">
            <a:extLst>
              <a:ext uri="{FF2B5EF4-FFF2-40B4-BE49-F238E27FC236}">
                <a16:creationId xmlns:a16="http://schemas.microsoft.com/office/drawing/2014/main" id="{1DFB9F4D-A7D8-435B-B61D-6B3756272853}"/>
              </a:ext>
            </a:extLst>
          </p:cNvPr>
          <p:cNvSpPr>
            <a:spLocks noGrp="1" noChangeArrowheads="1"/>
          </p:cNvSpPr>
          <p:nvPr>
            <p:ph type="sldNum" sz="quarter" idx="12"/>
          </p:nvPr>
        </p:nvSpPr>
        <p:spPr>
          <a:ln/>
        </p:spPr>
        <p:txBody>
          <a:bodyPr/>
          <a:lstStyle>
            <a:lvl1pPr>
              <a:defRPr/>
            </a:lvl1pPr>
          </a:lstStyle>
          <a:p>
            <a:fld id="{6B508748-272C-431D-8C8D-601B1679A5CC}" type="slidenum">
              <a:rPr lang="fr-FR" altLang="fr-FR"/>
              <a:pPr/>
              <a:t>‹N°›</a:t>
            </a:fld>
            <a:endParaRPr lang="fr-FR" altLang="fr-FR"/>
          </a:p>
        </p:txBody>
      </p:sp>
    </p:spTree>
    <p:extLst>
      <p:ext uri="{BB962C8B-B14F-4D97-AF65-F5344CB8AC3E}">
        <p14:creationId xmlns:p14="http://schemas.microsoft.com/office/powerpoint/2010/main" val="31865661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OverObj">
  <p:cSld name="Titre et texte sur contenu">
    <p:spTree>
      <p:nvGrpSpPr>
        <p:cNvPr id="1" name=""/>
        <p:cNvGrpSpPr/>
        <p:nvPr/>
      </p:nvGrpSpPr>
      <p:grpSpPr>
        <a:xfrm>
          <a:off x="0" y="0"/>
          <a:ext cx="0" cy="0"/>
          <a:chOff x="0" y="0"/>
          <a:chExt cx="0" cy="0"/>
        </a:xfrm>
      </p:grpSpPr>
      <p:sp>
        <p:nvSpPr>
          <p:cNvPr id="2" name="Titre 1"/>
          <p:cNvSpPr>
            <a:spLocks noGrp="1"/>
          </p:cNvSpPr>
          <p:nvPr>
            <p:ph type="title"/>
          </p:nvPr>
        </p:nvSpPr>
        <p:spPr>
          <a:xfrm>
            <a:off x="1370013" y="609600"/>
            <a:ext cx="7772400" cy="1143000"/>
          </a:xfrm>
        </p:spPr>
        <p:txBody>
          <a:bodyPr/>
          <a:lstStyle/>
          <a:p>
            <a:r>
              <a:rPr lang="fr-FR"/>
              <a:t>Cliquez pour modifier le style du titre</a:t>
            </a:r>
          </a:p>
        </p:txBody>
      </p:sp>
      <p:sp>
        <p:nvSpPr>
          <p:cNvPr id="3" name="Espace réservé du texte 2"/>
          <p:cNvSpPr>
            <a:spLocks noGrp="1"/>
          </p:cNvSpPr>
          <p:nvPr>
            <p:ph type="body" sz="half" idx="1"/>
          </p:nvPr>
        </p:nvSpPr>
        <p:spPr>
          <a:xfrm>
            <a:off x="1370013" y="1981200"/>
            <a:ext cx="7772400" cy="1981200"/>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1370013" y="4114800"/>
            <a:ext cx="7772400" cy="1981200"/>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Rectangle 14">
            <a:extLst>
              <a:ext uri="{FF2B5EF4-FFF2-40B4-BE49-F238E27FC236}">
                <a16:creationId xmlns:a16="http://schemas.microsoft.com/office/drawing/2014/main" id="{8E77F4AC-6CBA-4217-9B02-0111A5C059D7}"/>
              </a:ext>
            </a:extLst>
          </p:cNvPr>
          <p:cNvSpPr>
            <a:spLocks noGrp="1" noChangeArrowheads="1"/>
          </p:cNvSpPr>
          <p:nvPr>
            <p:ph type="dt" sz="half" idx="10"/>
          </p:nvPr>
        </p:nvSpPr>
        <p:spPr>
          <a:ln/>
        </p:spPr>
        <p:txBody>
          <a:bodyPr/>
          <a:lstStyle>
            <a:lvl1pPr>
              <a:defRPr/>
            </a:lvl1pPr>
          </a:lstStyle>
          <a:p>
            <a:pPr>
              <a:defRPr/>
            </a:pPr>
            <a:endParaRPr lang="fr-FR"/>
          </a:p>
        </p:txBody>
      </p:sp>
      <p:sp>
        <p:nvSpPr>
          <p:cNvPr id="6" name="Rectangle 15">
            <a:extLst>
              <a:ext uri="{FF2B5EF4-FFF2-40B4-BE49-F238E27FC236}">
                <a16:creationId xmlns:a16="http://schemas.microsoft.com/office/drawing/2014/main" id="{32184F3C-1E8A-433D-993A-7FE69232AF14}"/>
              </a:ext>
            </a:extLst>
          </p:cNvPr>
          <p:cNvSpPr>
            <a:spLocks noGrp="1" noChangeArrowheads="1"/>
          </p:cNvSpPr>
          <p:nvPr>
            <p:ph type="ftr" sz="quarter" idx="11"/>
          </p:nvPr>
        </p:nvSpPr>
        <p:spPr>
          <a:ln/>
        </p:spPr>
        <p:txBody>
          <a:bodyPr/>
          <a:lstStyle>
            <a:lvl1pPr>
              <a:defRPr/>
            </a:lvl1pPr>
          </a:lstStyle>
          <a:p>
            <a:pPr>
              <a:defRPr/>
            </a:pPr>
            <a:endParaRPr lang="fr-FR"/>
          </a:p>
        </p:txBody>
      </p:sp>
      <p:sp>
        <p:nvSpPr>
          <p:cNvPr id="7" name="Rectangle 16">
            <a:extLst>
              <a:ext uri="{FF2B5EF4-FFF2-40B4-BE49-F238E27FC236}">
                <a16:creationId xmlns:a16="http://schemas.microsoft.com/office/drawing/2014/main" id="{F6563206-C940-41F8-B694-C300B15D4A58}"/>
              </a:ext>
            </a:extLst>
          </p:cNvPr>
          <p:cNvSpPr>
            <a:spLocks noGrp="1" noChangeArrowheads="1"/>
          </p:cNvSpPr>
          <p:nvPr>
            <p:ph type="sldNum" sz="quarter" idx="12"/>
          </p:nvPr>
        </p:nvSpPr>
        <p:spPr>
          <a:ln/>
        </p:spPr>
        <p:txBody>
          <a:bodyPr/>
          <a:lstStyle>
            <a:lvl1pPr>
              <a:defRPr/>
            </a:lvl1pPr>
          </a:lstStyle>
          <a:p>
            <a:fld id="{048EE5B6-65AF-49C5-ADF1-2B27CC4A1C8E}" type="slidenum">
              <a:rPr lang="fr-FR" altLang="fr-FR"/>
              <a:pPr/>
              <a:t>‹N°›</a:t>
            </a:fld>
            <a:endParaRPr lang="fr-FR" altLang="fr-FR"/>
          </a:p>
        </p:txBody>
      </p:sp>
    </p:spTree>
    <p:extLst>
      <p:ext uri="{BB962C8B-B14F-4D97-AF65-F5344CB8AC3E}">
        <p14:creationId xmlns:p14="http://schemas.microsoft.com/office/powerpoint/2010/main" val="13356567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a:t>Modifiez le style du titre</a:t>
            </a:r>
            <a:endParaRPr kumimoji="0" lang="en-US"/>
          </a:p>
        </p:txBody>
      </p:sp>
      <p:sp>
        <p:nvSpPr>
          <p:cNvPr id="3" name="Espace réservé du contenu 2"/>
          <p:cNvSpPr>
            <a:spLocks noGrp="1"/>
          </p:cNvSpPr>
          <p:nvPr>
            <p:ph idx="1"/>
          </p:nvPr>
        </p:nvSpPr>
        <p:spPr/>
        <p:txBody>
          <a:bodyPr/>
          <a:lstStyle/>
          <a:p>
            <a:pPr lvl="0" eaLnBrk="1" latinLnBrk="0" hangingPunct="1"/>
            <a:r>
              <a:rPr lang="fr-FR"/>
              <a:t>Modifiez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
        <p:nvSpPr>
          <p:cNvPr id="4" name="Espace réservé de la date 3"/>
          <p:cNvSpPr>
            <a:spLocks noGrp="1"/>
          </p:cNvSpPr>
          <p:nvPr>
            <p:ph type="dt" sz="half" idx="10"/>
          </p:nvPr>
        </p:nvSpPr>
        <p:spPr/>
        <p:txBody>
          <a:bodyPr/>
          <a:lstStyle/>
          <a:p>
            <a:fld id="{E2603485-78CE-48F5-BBF5-835BD543F425}" type="datetimeFigureOut">
              <a:rPr lang="fr-FR" smtClean="0"/>
              <a:t>27/04/2019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066B8FEF-AA48-4863-A89D-186E72819C05}" type="slidenum">
              <a:rPr lang="fr-FR" smtClean="0"/>
              <a:t>‹N°›</a:t>
            </a:fld>
            <a:endParaRPr lang="fr-FR"/>
          </a:p>
        </p:txBody>
      </p:sp>
    </p:spTree>
    <p:custDataLst>
      <p:tags r:id="rId1"/>
    </p:custData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r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fr-FR"/>
              <a:t>Modifiez le style du titre</a:t>
            </a:r>
            <a:endParaRPr kumimoji="0" lang="en-US"/>
          </a:p>
        </p:txBody>
      </p:sp>
      <p:sp>
        <p:nvSpPr>
          <p:cNvPr id="3" name="Espace réservé du texte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fr-FR"/>
              <a:t>Modifiez les styles du texte du masque</a:t>
            </a:r>
          </a:p>
        </p:txBody>
      </p:sp>
      <p:sp>
        <p:nvSpPr>
          <p:cNvPr id="4" name="Espace réservé de la date 3"/>
          <p:cNvSpPr>
            <a:spLocks noGrp="1"/>
          </p:cNvSpPr>
          <p:nvPr>
            <p:ph type="dt" sz="half" idx="10"/>
          </p:nvPr>
        </p:nvSpPr>
        <p:spPr/>
        <p:txBody>
          <a:bodyPr/>
          <a:lstStyle/>
          <a:p>
            <a:fld id="{E2603485-78CE-48F5-BBF5-835BD543F425}" type="datetimeFigureOut">
              <a:rPr lang="fr-FR" smtClean="0"/>
              <a:t>27/04/2019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066B8FEF-AA48-4863-A89D-186E72819C05}" type="slidenum">
              <a:rPr lang="fr-FR" smtClean="0"/>
              <a:t>‹N°›</a:t>
            </a:fld>
            <a:endParaRPr lang="fr-FR"/>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Ellipse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Ellipse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11" name="Bouton d’action : accueil 10">
            <a:hlinkClick r:id="" action="ppaction://hlinkshowjump?jump=firstslide" highlightClick="1"/>
            <a:extLst>
              <a:ext uri="{FF2B5EF4-FFF2-40B4-BE49-F238E27FC236}">
                <a16:creationId xmlns:a16="http://schemas.microsoft.com/office/drawing/2014/main" id="{0B62BDC4-99E3-4C37-AA89-82D98219B999}"/>
              </a:ext>
            </a:extLst>
          </p:cNvPr>
          <p:cNvSpPr/>
          <p:nvPr userDrawn="1"/>
        </p:nvSpPr>
        <p:spPr>
          <a:xfrm>
            <a:off x="179512" y="6305550"/>
            <a:ext cx="648072" cy="476250"/>
          </a:xfrm>
          <a:prstGeom prst="actionButtonHom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Tree>
    <p:custDataLst>
      <p:tags r:id="rId1"/>
    </p:custData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1435608" y="274320"/>
            <a:ext cx="7498080" cy="1143000"/>
          </a:xfrm>
        </p:spPr>
        <p:txBody>
          <a:bodyPr/>
          <a:lstStyle/>
          <a:p>
            <a:r>
              <a:rPr kumimoji="0" lang="fr-FR"/>
              <a:t>Modifiez le style du titre</a:t>
            </a:r>
            <a:endParaRPr kumimoji="0" lang="en-US"/>
          </a:p>
        </p:txBody>
      </p:sp>
      <p:sp>
        <p:nvSpPr>
          <p:cNvPr id="3" name="Espace réservé du contenu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fr-FR"/>
              <a:t>Modifiez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
        <p:nvSpPr>
          <p:cNvPr id="4" name="Espace réservé du contenu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fr-FR"/>
              <a:t>Modifiez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
        <p:nvSpPr>
          <p:cNvPr id="5" name="Espace réservé de la date 4"/>
          <p:cNvSpPr>
            <a:spLocks noGrp="1"/>
          </p:cNvSpPr>
          <p:nvPr>
            <p:ph type="dt" sz="half" idx="10"/>
          </p:nvPr>
        </p:nvSpPr>
        <p:spPr/>
        <p:txBody>
          <a:bodyPr/>
          <a:lstStyle/>
          <a:p>
            <a:fld id="{E2603485-78CE-48F5-BBF5-835BD543F425}" type="datetimeFigureOut">
              <a:rPr lang="fr-FR" smtClean="0"/>
              <a:t>27/04/2019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066B8FEF-AA48-4863-A89D-186E72819C05}" type="slidenum">
              <a:rPr lang="fr-FR" smtClean="0"/>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fr-FR"/>
              <a:t>Modifiez le style du titre</a:t>
            </a:r>
            <a:endParaRPr kumimoji="0" lang="en-US"/>
          </a:p>
        </p:txBody>
      </p:sp>
      <p:sp>
        <p:nvSpPr>
          <p:cNvPr id="3" name="Espace réservé du texte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fr-FR"/>
              <a:t>Modifiez les styles du texte du masque</a:t>
            </a:r>
          </a:p>
        </p:txBody>
      </p:sp>
      <p:sp>
        <p:nvSpPr>
          <p:cNvPr id="4" name="Espace réservé du texte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fr-FR"/>
              <a:t>Modifiez les styles du texte du masque</a:t>
            </a:r>
          </a:p>
        </p:txBody>
      </p:sp>
      <p:sp>
        <p:nvSpPr>
          <p:cNvPr id="5" name="Espace réservé du contenu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fr-FR"/>
              <a:t>Modifiez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
        <p:nvSpPr>
          <p:cNvPr id="6" name="Espace réservé du contenu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fr-FR"/>
              <a:t>Modifiez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
        <p:nvSpPr>
          <p:cNvPr id="7" name="Espace réservé de la date 6"/>
          <p:cNvSpPr>
            <a:spLocks noGrp="1"/>
          </p:cNvSpPr>
          <p:nvPr>
            <p:ph type="dt" sz="half" idx="10"/>
          </p:nvPr>
        </p:nvSpPr>
        <p:spPr/>
        <p:txBody>
          <a:bodyPr/>
          <a:lstStyle/>
          <a:p>
            <a:fld id="{E2603485-78CE-48F5-BBF5-835BD543F425}" type="datetimeFigureOut">
              <a:rPr lang="fr-FR" smtClean="0"/>
              <a:t>27/04/2019</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066B8FEF-AA48-4863-A89D-186E72819C05}" type="slidenum">
              <a:rPr lang="fr-FR" smtClean="0"/>
              <a:t>‹N°›</a:t>
            </a:fld>
            <a:endParaRPr lang="fr-FR"/>
          </a:p>
        </p:txBody>
      </p:sp>
      <p:sp>
        <p:nvSpPr>
          <p:cNvPr id="10" name="Bouton d’action : accueil 9">
            <a:hlinkClick r:id="" action="ppaction://hlinkshowjump?jump=firstslide" highlightClick="1"/>
            <a:extLst>
              <a:ext uri="{FF2B5EF4-FFF2-40B4-BE49-F238E27FC236}">
                <a16:creationId xmlns:a16="http://schemas.microsoft.com/office/drawing/2014/main" id="{4F9C0748-9780-44DF-8339-2902856202B1}"/>
              </a:ext>
            </a:extLst>
          </p:cNvPr>
          <p:cNvSpPr/>
          <p:nvPr userDrawn="1"/>
        </p:nvSpPr>
        <p:spPr>
          <a:xfrm>
            <a:off x="179512" y="6305550"/>
            <a:ext cx="648072" cy="476250"/>
          </a:xfrm>
          <a:prstGeom prst="actionButtonHom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Tree>
    <p:custDataLst>
      <p:tags r:id="rId1"/>
    </p:custData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1435608" y="274320"/>
            <a:ext cx="7498080" cy="1143000"/>
          </a:xfrm>
        </p:spPr>
        <p:txBody>
          <a:bodyPr anchor="ctr"/>
          <a:lstStyle/>
          <a:p>
            <a:r>
              <a:rPr kumimoji="0" lang="fr-FR"/>
              <a:t>Modifiez le style du titre</a:t>
            </a:r>
            <a:endParaRPr kumimoji="0" lang="en-US"/>
          </a:p>
        </p:txBody>
      </p:sp>
      <p:sp>
        <p:nvSpPr>
          <p:cNvPr id="3" name="Espace réservé de la date 2"/>
          <p:cNvSpPr>
            <a:spLocks noGrp="1"/>
          </p:cNvSpPr>
          <p:nvPr>
            <p:ph type="dt" sz="half" idx="10"/>
          </p:nvPr>
        </p:nvSpPr>
        <p:spPr/>
        <p:txBody>
          <a:bodyPr/>
          <a:lstStyle/>
          <a:p>
            <a:fld id="{E2603485-78CE-48F5-BBF5-835BD543F425}" type="datetimeFigureOut">
              <a:rPr lang="fr-FR" smtClean="0"/>
              <a:t>27/04/2019</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066B8FEF-AA48-4863-A89D-186E72819C05}" type="slidenum">
              <a:rPr lang="fr-FR" smtClean="0"/>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Espace réservé de la date 1"/>
          <p:cNvSpPr>
            <a:spLocks noGrp="1"/>
          </p:cNvSpPr>
          <p:nvPr>
            <p:ph type="dt" sz="half" idx="10"/>
          </p:nvPr>
        </p:nvSpPr>
        <p:spPr/>
        <p:txBody>
          <a:bodyPr/>
          <a:lstStyle/>
          <a:p>
            <a:fld id="{E2603485-78CE-48F5-BBF5-835BD543F425}" type="datetimeFigureOut">
              <a:rPr lang="fr-FR" smtClean="0"/>
              <a:t>27/04/2019</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066B8FEF-AA48-4863-A89D-186E72819C05}" type="slidenum">
              <a:rPr lang="fr-FR" smtClean="0"/>
              <a:t>‹N°›</a:t>
            </a:fld>
            <a:endParaRPr lang="fr-FR"/>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Bouton d’action : accueil 6">
            <a:hlinkClick r:id="" action="ppaction://hlinkshowjump?jump=firstslide" highlightClick="1"/>
            <a:extLst>
              <a:ext uri="{FF2B5EF4-FFF2-40B4-BE49-F238E27FC236}">
                <a16:creationId xmlns:a16="http://schemas.microsoft.com/office/drawing/2014/main" id="{A1079151-1045-4EF2-AC5B-4A2E7469A2CB}"/>
              </a:ext>
            </a:extLst>
          </p:cNvPr>
          <p:cNvSpPr/>
          <p:nvPr userDrawn="1"/>
        </p:nvSpPr>
        <p:spPr>
          <a:xfrm>
            <a:off x="179512" y="6305550"/>
            <a:ext cx="648072" cy="476250"/>
          </a:xfrm>
          <a:prstGeom prst="actionButtonHom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Tree>
    <p:custDataLst>
      <p:tags r:id="rId1"/>
    </p:custData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fr-FR"/>
              <a:t>Modifiez le style du titre</a:t>
            </a:r>
            <a:endParaRPr kumimoji="0" lang="en-US"/>
          </a:p>
        </p:txBody>
      </p:sp>
      <p:sp>
        <p:nvSpPr>
          <p:cNvPr id="3" name="Espace réservé du texte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fr-FR"/>
              <a:t>Modifiez les styles du texte du masque</a:t>
            </a:r>
          </a:p>
        </p:txBody>
      </p:sp>
      <p:sp>
        <p:nvSpPr>
          <p:cNvPr id="4" name="Espace réservé du contenu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fr-FR"/>
              <a:t>Modifiez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
        <p:nvSpPr>
          <p:cNvPr id="5" name="Espace réservé de la date 4"/>
          <p:cNvSpPr>
            <a:spLocks noGrp="1"/>
          </p:cNvSpPr>
          <p:nvPr>
            <p:ph type="dt" sz="half" idx="10"/>
          </p:nvPr>
        </p:nvSpPr>
        <p:spPr/>
        <p:txBody>
          <a:bodyPr/>
          <a:lstStyle/>
          <a:p>
            <a:fld id="{E2603485-78CE-48F5-BBF5-835BD543F425}" type="datetimeFigureOut">
              <a:rPr lang="fr-FR" smtClean="0"/>
              <a:t>27/04/2019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066B8FEF-AA48-4863-A89D-186E72819C05}" type="slidenum">
              <a:rPr lang="fr-FR" smtClean="0"/>
              <a:t>‹N°›</a:t>
            </a:fld>
            <a:endParaRPr lang="fr-FR"/>
          </a:p>
        </p:txBody>
      </p:sp>
    </p:spTree>
    <p:custDataLst>
      <p:tags r:id="rId1"/>
    </p:custData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fr-FR"/>
              <a:t>Modifiez le style du titre</a:t>
            </a:r>
            <a:endParaRPr kumimoji="0" lang="en-US"/>
          </a:p>
        </p:txBody>
      </p:sp>
      <p:sp>
        <p:nvSpPr>
          <p:cNvPr id="5" name="Espace réservé de la date 4"/>
          <p:cNvSpPr>
            <a:spLocks noGrp="1"/>
          </p:cNvSpPr>
          <p:nvPr>
            <p:ph type="dt" sz="half" idx="10"/>
          </p:nvPr>
        </p:nvSpPr>
        <p:spPr/>
        <p:txBody>
          <a:bodyPr/>
          <a:lstStyle/>
          <a:p>
            <a:fld id="{E2603485-78CE-48F5-BBF5-835BD543F425}" type="datetimeFigureOut">
              <a:rPr lang="fr-FR" smtClean="0"/>
              <a:t>27/04/2019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066B8FEF-AA48-4863-A89D-186E72819C05}" type="slidenum">
              <a:rPr lang="fr-FR" smtClean="0"/>
              <a:t>‹N°›</a:t>
            </a:fld>
            <a:endParaRPr lang="fr-FR"/>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Espace réservé pour une image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fr-FR"/>
              <a:t>Cliquez sur l'icône pour ajouter une image</a:t>
            </a:r>
            <a:endParaRPr kumimoji="0" lang="en-US" dirty="0"/>
          </a:p>
        </p:txBody>
      </p:sp>
      <p:sp>
        <p:nvSpPr>
          <p:cNvPr id="9" name="Organigramme : Processu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Organigramme : Processu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 name="Espace réservé du texte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fr-FR"/>
              <a:t>Modifiez les styles du texte du masque</a:t>
            </a:r>
          </a:p>
        </p:txBody>
      </p:sp>
    </p:spTree>
    <p:custDataLst>
      <p:tags r:id="rId1"/>
    </p:custData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ecteurs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Ellipse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Bouée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5" name="Espace réservé du titre 4"/>
          <p:cNvSpPr>
            <a:spLocks noGrp="1"/>
          </p:cNvSpPr>
          <p:nvPr>
            <p:ph type="title"/>
          </p:nvPr>
        </p:nvSpPr>
        <p:spPr>
          <a:xfrm>
            <a:off x="1435608" y="274638"/>
            <a:ext cx="7498080" cy="1143000"/>
          </a:xfrm>
          <a:prstGeom prst="rect">
            <a:avLst/>
          </a:prstGeom>
        </p:spPr>
        <p:txBody>
          <a:bodyPr anchor="ctr">
            <a:normAutofit/>
          </a:bodyPr>
          <a:lstStyle/>
          <a:p>
            <a:r>
              <a:rPr kumimoji="0" lang="fr-FR"/>
              <a:t>Modifiez le style du titre</a:t>
            </a:r>
            <a:endParaRPr kumimoji="0" lang="en-US"/>
          </a:p>
        </p:txBody>
      </p:sp>
      <p:sp>
        <p:nvSpPr>
          <p:cNvPr id="9" name="Espace réservé du texte 8"/>
          <p:cNvSpPr>
            <a:spLocks noGrp="1"/>
          </p:cNvSpPr>
          <p:nvPr>
            <p:ph type="body" idx="1"/>
          </p:nvPr>
        </p:nvSpPr>
        <p:spPr>
          <a:xfrm>
            <a:off x="1435608" y="1447800"/>
            <a:ext cx="7498080" cy="4800600"/>
          </a:xfrm>
          <a:prstGeom prst="rect">
            <a:avLst/>
          </a:prstGeom>
        </p:spPr>
        <p:txBody>
          <a:bodyPr>
            <a:normAutofit/>
          </a:bodyPr>
          <a:lstStyle/>
          <a:p>
            <a:pPr lvl="0" eaLnBrk="1" latinLnBrk="0" hangingPunct="1"/>
            <a:r>
              <a:rPr kumimoji="0" lang="fr-FR"/>
              <a:t>Modifiez les styles du texte du masque</a:t>
            </a:r>
          </a:p>
          <a:p>
            <a:pPr lvl="1" eaLnBrk="1" latinLnBrk="0" hangingPunct="1"/>
            <a:r>
              <a:rPr kumimoji="0" lang="fr-FR"/>
              <a:t>Deuxième niveau</a:t>
            </a:r>
          </a:p>
          <a:p>
            <a:pPr lvl="2" eaLnBrk="1" latinLnBrk="0" hangingPunct="1"/>
            <a:r>
              <a:rPr kumimoji="0" lang="fr-FR"/>
              <a:t>Troisième niveau</a:t>
            </a:r>
          </a:p>
          <a:p>
            <a:pPr lvl="3" eaLnBrk="1" latinLnBrk="0" hangingPunct="1"/>
            <a:r>
              <a:rPr kumimoji="0" lang="fr-FR"/>
              <a:t>Quatrième niveau</a:t>
            </a:r>
          </a:p>
          <a:p>
            <a:pPr lvl="4" eaLnBrk="1" latinLnBrk="0" hangingPunct="1"/>
            <a:r>
              <a:rPr kumimoji="0" lang="fr-FR"/>
              <a:t>Cinquième niveau</a:t>
            </a:r>
            <a:endParaRPr kumimoji="0" lang="en-US"/>
          </a:p>
        </p:txBody>
      </p:sp>
      <p:sp>
        <p:nvSpPr>
          <p:cNvPr id="24" name="Espace réservé de la date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E2603485-78CE-48F5-BBF5-835BD543F425}" type="datetimeFigureOut">
              <a:rPr lang="fr-FR" smtClean="0"/>
              <a:t>27/04/2019</a:t>
            </a:fld>
            <a:endParaRPr lang="fr-FR"/>
          </a:p>
        </p:txBody>
      </p:sp>
      <p:sp>
        <p:nvSpPr>
          <p:cNvPr id="10" name="Espace réservé du pied de page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fr-FR"/>
          </a:p>
        </p:txBody>
      </p:sp>
      <p:sp>
        <p:nvSpPr>
          <p:cNvPr id="22" name="Espace réservé du numéro de diapositive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066B8FEF-AA48-4863-A89D-186E72819C05}" type="slidenum">
              <a:rPr lang="fr-FR" smtClean="0"/>
              <a:t>‹N°›</a:t>
            </a:fld>
            <a:endParaRPr lang="fr-FR"/>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Bouton d’action : accueil 12">
            <a:hlinkClick r:id="" action="ppaction://hlinkshowjump?jump=firstslide" highlightClick="1"/>
            <a:extLst>
              <a:ext uri="{FF2B5EF4-FFF2-40B4-BE49-F238E27FC236}">
                <a16:creationId xmlns:a16="http://schemas.microsoft.com/office/drawing/2014/main" id="{83B3B8CC-7F1B-40EE-811C-B1AA6401D1D0}"/>
              </a:ext>
            </a:extLst>
          </p:cNvPr>
          <p:cNvSpPr/>
          <p:nvPr userDrawn="1"/>
        </p:nvSpPr>
        <p:spPr>
          <a:xfrm>
            <a:off x="179512" y="6305550"/>
            <a:ext cx="648072" cy="476250"/>
          </a:xfrm>
          <a:prstGeom prst="actionButtonHom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Tree>
    <p:custDataLst>
      <p:tags r:id="rId16"/>
    </p:custData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xml"/><Relationship Id="rId1" Type="http://schemas.openxmlformats.org/officeDocument/2006/relationships/tags" Target="../tags/tag1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21.xml"/></Relationships>
</file>

<file path=ppt/slides/_rels/slide10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slideLayout" Target="../slideLayouts/slideLayout2.xml"/><Relationship Id="rId1" Type="http://schemas.openxmlformats.org/officeDocument/2006/relationships/tags" Target="../tags/tag111.xml"/></Relationships>
</file>

<file path=ppt/slides/_rels/slide10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slideLayout" Target="../slideLayouts/slideLayout2.xml"/><Relationship Id="rId1" Type="http://schemas.openxmlformats.org/officeDocument/2006/relationships/tags" Target="../tags/tag112.xml"/></Relationships>
</file>

<file path=ppt/slides/_rels/slide10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slideLayout" Target="../slideLayouts/slideLayout2.xml"/><Relationship Id="rId1" Type="http://schemas.openxmlformats.org/officeDocument/2006/relationships/tags" Target="../tags/tag113.xml"/><Relationship Id="rId4" Type="http://schemas.openxmlformats.org/officeDocument/2006/relationships/image" Target="../media/image76.png"/></Relationships>
</file>

<file path=ppt/slides/_rels/slide10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slideLayout" Target="../slideLayouts/slideLayout2.xml"/><Relationship Id="rId1" Type="http://schemas.openxmlformats.org/officeDocument/2006/relationships/tags" Target="../tags/tag11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0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slideLayout" Target="../slideLayouts/slideLayout2.xml"/><Relationship Id="rId1" Type="http://schemas.openxmlformats.org/officeDocument/2006/relationships/tags" Target="../tags/tag115.xml"/></Relationships>
</file>

<file path=ppt/slides/_rels/slide105.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slideLayout" Target="../slideLayouts/slideLayout2.xml"/><Relationship Id="rId1" Type="http://schemas.openxmlformats.org/officeDocument/2006/relationships/tags" Target="../tags/tag116.xml"/><Relationship Id="rId4" Type="http://schemas.openxmlformats.org/officeDocument/2006/relationships/image" Target="../media/image78.png"/></Relationships>
</file>

<file path=ppt/slides/_rels/slide10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slideLayout" Target="../slideLayouts/slideLayout2.xml"/><Relationship Id="rId1" Type="http://schemas.openxmlformats.org/officeDocument/2006/relationships/tags" Target="../tags/tag11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07.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slideLayout" Target="../slideLayouts/slideLayout2.xml"/><Relationship Id="rId1" Type="http://schemas.openxmlformats.org/officeDocument/2006/relationships/tags" Target="../tags/tag118.xml"/></Relationships>
</file>

<file path=ppt/slides/_rels/slide10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slideLayout" Target="../slideLayouts/slideLayout2.xml"/><Relationship Id="rId1" Type="http://schemas.openxmlformats.org/officeDocument/2006/relationships/tags" Target="../tags/tag119.xml"/><Relationship Id="rId4" Type="http://schemas.openxmlformats.org/officeDocument/2006/relationships/image" Target="../media/image80.png"/></Relationships>
</file>

<file path=ppt/slides/_rels/slide109.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slideLayout" Target="../slideLayouts/slideLayout2.xml"/><Relationship Id="rId1" Type="http://schemas.openxmlformats.org/officeDocument/2006/relationships/tags" Target="../tags/tag120.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22.xml"/></Relationships>
</file>

<file path=ppt/slides/_rels/slide110.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slideLayout" Target="../slideLayouts/slideLayout1.xml"/><Relationship Id="rId1" Type="http://schemas.openxmlformats.org/officeDocument/2006/relationships/tags" Target="../tags/tag121.xml"/></Relationships>
</file>

<file path=ppt/slides/_rels/slide111.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slideLayout" Target="../slideLayouts/slideLayout2.xml"/><Relationship Id="rId1" Type="http://schemas.openxmlformats.org/officeDocument/2006/relationships/tags" Target="../tags/tag12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12.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slideLayout" Target="../slideLayouts/slideLayout2.xml"/><Relationship Id="rId1" Type="http://schemas.openxmlformats.org/officeDocument/2006/relationships/tags" Target="../tags/tag123.xml"/></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tags" Target="../tags/tag124.xml"/><Relationship Id="rId4" Type="http://schemas.openxmlformats.org/officeDocument/2006/relationships/image" Target="../media/image83.png"/></Relationships>
</file>

<file path=ppt/slides/_rels/slide114.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slideLayout" Target="../slideLayouts/slideLayout2.xml"/><Relationship Id="rId1" Type="http://schemas.openxmlformats.org/officeDocument/2006/relationships/tags" Target="../tags/tag125.xml"/><Relationship Id="rId4" Type="http://schemas.openxmlformats.org/officeDocument/2006/relationships/image" Target="../media/image84.jpeg"/></Relationships>
</file>

<file path=ppt/slides/_rels/slide115.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slideLayout" Target="../slideLayouts/slideLayout2.xml"/><Relationship Id="rId1" Type="http://schemas.openxmlformats.org/officeDocument/2006/relationships/tags" Target="../tags/tag126.xml"/></Relationships>
</file>

<file path=ppt/slides/_rels/slide1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27.xml"/></Relationships>
</file>

<file path=ppt/slides/_rels/slide1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28.xml"/></Relationships>
</file>

<file path=ppt/slides/_rels/slide1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29.xml"/></Relationships>
</file>

<file path=ppt/slides/_rels/slide1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30.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23.xml"/></Relationships>
</file>

<file path=ppt/slides/_rels/slide120.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slideLayout" Target="../slideLayouts/slideLayout7.xml"/><Relationship Id="rId1" Type="http://schemas.openxmlformats.org/officeDocument/2006/relationships/tags" Target="../tags/tag131.xml"/></Relationships>
</file>

<file path=ppt/slides/_rels/slide121.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slideLayout" Target="../slideLayouts/slideLayout7.xml"/><Relationship Id="rId1" Type="http://schemas.openxmlformats.org/officeDocument/2006/relationships/tags" Target="../tags/tag132.xml"/></Relationships>
</file>

<file path=ppt/slides/_rels/slide122.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slideLayout" Target="../slideLayouts/slideLayout6.xml"/><Relationship Id="rId1" Type="http://schemas.openxmlformats.org/officeDocument/2006/relationships/tags" Target="../tags/tag133.xml"/><Relationship Id="rId4" Type="http://schemas.openxmlformats.org/officeDocument/2006/relationships/image" Target="../media/image89.jpg"/></Relationships>
</file>

<file path=ppt/slides/_rels/slide123.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tags" Target="../tags/tag134.xml"/></Relationships>
</file>

<file path=ppt/slides/_rels/slide1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35.xml"/></Relationships>
</file>

<file path=ppt/slides/_rels/slide1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36.xml"/><Relationship Id="rId1" Type="http://schemas.openxmlformats.org/officeDocument/2006/relationships/vmlDrawing" Target="../drawings/vmlDrawing9.vml"/><Relationship Id="rId5" Type="http://schemas.openxmlformats.org/officeDocument/2006/relationships/image" Target="../media/image90.emf"/><Relationship Id="rId4" Type="http://schemas.openxmlformats.org/officeDocument/2006/relationships/oleObject" Target="../embeddings/oleObject11.bin"/></Relationships>
</file>

<file path=ppt/slides/_rels/slide1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37.xml"/><Relationship Id="rId1" Type="http://schemas.openxmlformats.org/officeDocument/2006/relationships/vmlDrawing" Target="../drawings/vmlDrawing10.vml"/><Relationship Id="rId5" Type="http://schemas.openxmlformats.org/officeDocument/2006/relationships/image" Target="../media/image91.wmf"/><Relationship Id="rId4" Type="http://schemas.openxmlformats.org/officeDocument/2006/relationships/oleObject" Target="../embeddings/oleObject12.bin"/></Relationships>
</file>

<file path=ppt/slides/_rels/slide1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8.xml"/></Relationships>
</file>

<file path=ppt/slides/_rels/slide128.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slideLayout" Target="../slideLayouts/slideLayout6.xml"/><Relationship Id="rId1" Type="http://schemas.openxmlformats.org/officeDocument/2006/relationships/tags" Target="../tags/tag139.xml"/></Relationships>
</file>

<file path=ppt/slides/_rels/slide129.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slideLayout" Target="../slideLayouts/slideLayout6.xml"/><Relationship Id="rId1" Type="http://schemas.openxmlformats.org/officeDocument/2006/relationships/tags" Target="../tags/tag140.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24.xml"/></Relationships>
</file>

<file path=ppt/slides/_rels/slide130.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slideLayout" Target="../slideLayouts/slideLayout6.xml"/><Relationship Id="rId1" Type="http://schemas.openxmlformats.org/officeDocument/2006/relationships/tags" Target="../tags/tag141.xml"/></Relationships>
</file>

<file path=ppt/slides/_rels/slide131.xml.rels><?xml version="1.0" encoding="UTF-8" standalone="yes"?>
<Relationships xmlns="http://schemas.openxmlformats.org/package/2006/relationships"><Relationship Id="rId3" Type="http://schemas.openxmlformats.org/officeDocument/2006/relationships/image" Target="../media/image95.jpg"/><Relationship Id="rId2" Type="http://schemas.openxmlformats.org/officeDocument/2006/relationships/slideLayout" Target="../slideLayouts/slideLayout6.xml"/><Relationship Id="rId1" Type="http://schemas.openxmlformats.org/officeDocument/2006/relationships/tags" Target="../tags/tag142.xml"/></Relationships>
</file>

<file path=ppt/slides/_rels/slide132.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143.xml"/><Relationship Id="rId4" Type="http://schemas.openxmlformats.org/officeDocument/2006/relationships/image" Target="../media/image96.png"/></Relationships>
</file>

<file path=ppt/slides/_rels/slide133.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144.xml"/><Relationship Id="rId5" Type="http://schemas.openxmlformats.org/officeDocument/2006/relationships/image" Target="../media/image98.png"/><Relationship Id="rId4" Type="http://schemas.openxmlformats.org/officeDocument/2006/relationships/image" Target="../media/image97.jpg"/></Relationships>
</file>

<file path=ppt/slides/_rels/slide134.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notesSlide" Target="../notesSlides/notesSlide31.xml"/><Relationship Id="rId7" Type="http://schemas.openxmlformats.org/officeDocument/2006/relationships/diagramColors" Target="../diagrams/colors7.xml"/><Relationship Id="rId2" Type="http://schemas.openxmlformats.org/officeDocument/2006/relationships/slideLayout" Target="../slideLayouts/slideLayout2.xml"/><Relationship Id="rId1" Type="http://schemas.openxmlformats.org/officeDocument/2006/relationships/tags" Target="../tags/tag145.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s>
</file>

<file path=ppt/slides/_rels/slide13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46.xml"/></Relationships>
</file>

<file path=ppt/slides/_rels/slide136.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slideLayout" Target="../slideLayouts/slideLayout6.xml"/><Relationship Id="rId1" Type="http://schemas.openxmlformats.org/officeDocument/2006/relationships/tags" Target="../tags/tag147.xml"/></Relationships>
</file>

<file path=ppt/slides/_rels/slide137.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slideLayout" Target="../slideLayouts/slideLayout6.xml"/><Relationship Id="rId1" Type="http://schemas.openxmlformats.org/officeDocument/2006/relationships/tags" Target="../tags/tag148.xml"/></Relationships>
</file>

<file path=ppt/slides/_rels/slide138.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149.xml"/><Relationship Id="rId4" Type="http://schemas.openxmlformats.org/officeDocument/2006/relationships/image" Target="../media/image101.png"/></Relationships>
</file>

<file path=ppt/slides/_rels/slide139.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slideLayout" Target="../slideLayouts/slideLayout6.xml"/><Relationship Id="rId1" Type="http://schemas.openxmlformats.org/officeDocument/2006/relationships/tags" Target="../tags/tag150.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25.xml"/></Relationships>
</file>

<file path=ppt/slides/_rels/slide1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51.xml"/></Relationships>
</file>

<file path=ppt/slides/_rels/slide1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52.xml"/></Relationships>
</file>

<file path=ppt/slides/_rels/slide1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53.xml"/></Relationships>
</file>

<file path=ppt/slides/_rels/slide1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54.xml"/></Relationships>
</file>

<file path=ppt/slides/_rels/slide144.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slideLayout" Target="../slideLayouts/slideLayout7.xml"/><Relationship Id="rId1" Type="http://schemas.openxmlformats.org/officeDocument/2006/relationships/tags" Target="../tags/tag155.xml"/></Relationships>
</file>

<file path=ppt/slides/_rels/slide145.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slideLayout" Target="../slideLayouts/slideLayout2.xml"/><Relationship Id="rId1" Type="http://schemas.openxmlformats.org/officeDocument/2006/relationships/tags" Target="../tags/tag156.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26.xml"/><Relationship Id="rId4" Type="http://schemas.openxmlformats.org/officeDocument/2006/relationships/hyperlink" Target="file:///F:\__Maintenance__\BTS%20MI\__%20A%20VOIR%20__\__Maintenance__\JPV\CD1\TPM\conf&#233;rence%20Decktech\maintenance%20pr&#233;visionnelle.ppt" TargetMode="Externa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2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2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29.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30.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8" Type="http://schemas.openxmlformats.org/officeDocument/2006/relationships/slide" Target="slide72.xml"/><Relationship Id="rId13" Type="http://schemas.openxmlformats.org/officeDocument/2006/relationships/slide" Target="slide112.xml"/><Relationship Id="rId3" Type="http://schemas.openxmlformats.org/officeDocument/2006/relationships/slide" Target="slide3.xml"/><Relationship Id="rId7" Type="http://schemas.openxmlformats.org/officeDocument/2006/relationships/slide" Target="slide68.xml"/><Relationship Id="rId12" Type="http://schemas.openxmlformats.org/officeDocument/2006/relationships/slide" Target="slide111.xml"/><Relationship Id="rId2" Type="http://schemas.openxmlformats.org/officeDocument/2006/relationships/slideLayout" Target="../slideLayouts/slideLayout2.xml"/><Relationship Id="rId16" Type="http://schemas.openxmlformats.org/officeDocument/2006/relationships/slide" Target="slide121.xml"/><Relationship Id="rId1" Type="http://schemas.openxmlformats.org/officeDocument/2006/relationships/tags" Target="../tags/tag13.xml"/><Relationship Id="rId6" Type="http://schemas.openxmlformats.org/officeDocument/2006/relationships/slide" Target="slide62.xml"/><Relationship Id="rId11" Type="http://schemas.openxmlformats.org/officeDocument/2006/relationships/slide" Target="slide97.xml"/><Relationship Id="rId5" Type="http://schemas.openxmlformats.org/officeDocument/2006/relationships/slide" Target="slide59.xml"/><Relationship Id="rId15" Type="http://schemas.openxmlformats.org/officeDocument/2006/relationships/slide" Target="slide120.xml"/><Relationship Id="rId10" Type="http://schemas.openxmlformats.org/officeDocument/2006/relationships/slide" Target="slide87.xml"/><Relationship Id="rId4" Type="http://schemas.openxmlformats.org/officeDocument/2006/relationships/slide" Target="slide23.xml"/><Relationship Id="rId9" Type="http://schemas.openxmlformats.org/officeDocument/2006/relationships/slide" Target="slide82.xml"/><Relationship Id="rId14" Type="http://schemas.openxmlformats.org/officeDocument/2006/relationships/slide" Target="slide115.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3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ags" Target="../tags/tag32.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33.xml"/></Relationships>
</file>

<file path=ppt/slides/_rels/slide2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1.xml"/><Relationship Id="rId1" Type="http://schemas.openxmlformats.org/officeDocument/2006/relationships/tags" Target="../tags/tag34.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5.xml"/></Relationships>
</file>

<file path=ppt/slides/_rels/slide25.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slideLayout" Target="../slideLayouts/slideLayout2.xml"/><Relationship Id="rId1" Type="http://schemas.openxmlformats.org/officeDocument/2006/relationships/tags" Target="../tags/tag36.xml"/><Relationship Id="rId6" Type="http://schemas.openxmlformats.org/officeDocument/2006/relationships/image" Target="../media/image11.wmf"/><Relationship Id="rId5" Type="http://schemas.openxmlformats.org/officeDocument/2006/relationships/image" Target="../media/image10.wmf"/><Relationship Id="rId4" Type="http://schemas.openxmlformats.org/officeDocument/2006/relationships/image" Target="../media/image9.wmf"/></Relationships>
</file>

<file path=ppt/slides/_rels/slide26.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slideLayout" Target="../slideLayouts/slideLayout2.xml"/><Relationship Id="rId1" Type="http://schemas.openxmlformats.org/officeDocument/2006/relationships/tags" Target="../tags/tag37.xml"/><Relationship Id="rId4" Type="http://schemas.openxmlformats.org/officeDocument/2006/relationships/image" Target="../media/image13.wmf"/></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38.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9.xml"/><Relationship Id="rId1" Type="http://schemas.openxmlformats.org/officeDocument/2006/relationships/vmlDrawing" Target="../drawings/vmlDrawing2.vml"/><Relationship Id="rId5" Type="http://schemas.openxmlformats.org/officeDocument/2006/relationships/image" Target="../media/image15.wmf"/><Relationship Id="rId4" Type="http://schemas.openxmlformats.org/officeDocument/2006/relationships/oleObject" Target="../embeddings/oleObject2.bin"/></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0.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2.xml"/><Relationship Id="rId1" Type="http://schemas.openxmlformats.org/officeDocument/2006/relationships/tags" Target="../tags/tag41.xml"/><Relationship Id="rId4" Type="http://schemas.openxmlformats.org/officeDocument/2006/relationships/image" Target="../media/image17.png"/></Relationships>
</file>

<file path=ppt/slides/_rels/slide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2.xml"/><Relationship Id="rId1" Type="http://schemas.openxmlformats.org/officeDocument/2006/relationships/tags" Target="../tags/tag42.xml"/><Relationship Id="rId4" Type="http://schemas.openxmlformats.org/officeDocument/2006/relationships/image" Target="../media/image18.png"/></Relationships>
</file>

<file path=ppt/slides/_rels/slide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2.xml"/><Relationship Id="rId1" Type="http://schemas.openxmlformats.org/officeDocument/2006/relationships/tags" Target="../tags/tag43.xml"/><Relationship Id="rId4" Type="http://schemas.openxmlformats.org/officeDocument/2006/relationships/image" Target="../media/image19.png"/></Relationships>
</file>

<file path=ppt/slides/_rels/slide3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slideLayout" Target="../slideLayouts/slideLayout2.xml"/><Relationship Id="rId1" Type="http://schemas.openxmlformats.org/officeDocument/2006/relationships/tags" Target="../tags/tag44.xml"/></Relationships>
</file>

<file path=ppt/slides/_rels/slide3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slideLayout" Target="../slideLayouts/slideLayout2.xml"/><Relationship Id="rId1" Type="http://schemas.openxmlformats.org/officeDocument/2006/relationships/tags" Target="../tags/tag45.xml"/></Relationships>
</file>

<file path=ppt/slides/_rels/slide3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Layout" Target="../slideLayouts/slideLayout2.xml"/><Relationship Id="rId1" Type="http://schemas.openxmlformats.org/officeDocument/2006/relationships/tags" Target="../tags/tag46.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24.wmf"/><Relationship Id="rId2" Type="http://schemas.openxmlformats.org/officeDocument/2006/relationships/tags" Target="../tags/tag47.xml"/><Relationship Id="rId1" Type="http://schemas.openxmlformats.org/officeDocument/2006/relationships/vmlDrawing" Target="../drawings/vmlDrawing3.vml"/><Relationship Id="rId6" Type="http://schemas.openxmlformats.org/officeDocument/2006/relationships/oleObject" Target="../embeddings/oleObject4.bin"/><Relationship Id="rId5" Type="http://schemas.openxmlformats.org/officeDocument/2006/relationships/image" Target="../media/image23.wmf"/><Relationship Id="rId4" Type="http://schemas.openxmlformats.org/officeDocument/2006/relationships/oleObject" Target="../embeddings/oleObject3.bin"/></Relationships>
</file>

<file path=ppt/slides/_rels/slide3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Layout" Target="../slideLayouts/slideLayout2.xml"/><Relationship Id="rId1" Type="http://schemas.openxmlformats.org/officeDocument/2006/relationships/tags" Target="../tags/tag48.xml"/><Relationship Id="rId5" Type="http://schemas.openxmlformats.org/officeDocument/2006/relationships/image" Target="../media/image250.png"/><Relationship Id="rId4" Type="http://schemas.openxmlformats.org/officeDocument/2006/relationships/image" Target="../media/image21.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9.xml"/></Relationships>
</file>

<file path=ppt/slides/_rels/slide39.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slideLayout" Target="../slideLayouts/slideLayout2.xml"/><Relationship Id="rId1" Type="http://schemas.openxmlformats.org/officeDocument/2006/relationships/tags" Target="../tags/tag50.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tags" Target="../tags/tag15.xml"/><Relationship Id="rId4" Type="http://schemas.openxmlformats.org/officeDocument/2006/relationships/hyperlink" Target="file:///F:\__Maintenance__\BTS%20MI\__%20A%20VOIR%20__\__Maintenance__\JPV\CD1\TPM\conf&#233;rence%20Decktech\cycle%20de%20vie%20d'un%20bien.ppt"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2.xml"/><Relationship Id="rId1" Type="http://schemas.openxmlformats.org/officeDocument/2006/relationships/tags" Target="../tags/tag51.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28.wmf"/><Relationship Id="rId2" Type="http://schemas.openxmlformats.org/officeDocument/2006/relationships/tags" Target="../tags/tag52.xml"/><Relationship Id="rId1" Type="http://schemas.openxmlformats.org/officeDocument/2006/relationships/vmlDrawing" Target="../drawings/vmlDrawing4.vml"/><Relationship Id="rId6" Type="http://schemas.openxmlformats.org/officeDocument/2006/relationships/oleObject" Target="../embeddings/oleObject6.bin"/><Relationship Id="rId5" Type="http://schemas.openxmlformats.org/officeDocument/2006/relationships/image" Target="../media/image27.wmf"/><Relationship Id="rId4" Type="http://schemas.openxmlformats.org/officeDocument/2006/relationships/oleObject" Target="../embeddings/oleObject5.bin"/></Relationships>
</file>

<file path=ppt/slides/_rels/slide42.xml.rels><?xml version="1.0" encoding="UTF-8" standalone="yes"?>
<Relationships xmlns="http://schemas.openxmlformats.org/package/2006/relationships"><Relationship Id="rId3" Type="http://schemas.openxmlformats.org/officeDocument/2006/relationships/image" Target="../media/image260.png"/><Relationship Id="rId2" Type="http://schemas.openxmlformats.org/officeDocument/2006/relationships/slideLayout" Target="../slideLayouts/slideLayout2.xml"/><Relationship Id="rId1" Type="http://schemas.openxmlformats.org/officeDocument/2006/relationships/tags" Target="../tags/tag53.xml"/><Relationship Id="rId5" Type="http://schemas.openxmlformats.org/officeDocument/2006/relationships/image" Target="../media/image29.wmf"/><Relationship Id="rId4" Type="http://schemas.openxmlformats.org/officeDocument/2006/relationships/image" Target="../media/image29.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4.xml"/></Relationships>
</file>

<file path=ppt/slides/_rels/slide4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Layout" Target="../slideLayouts/slideLayout2.xml"/><Relationship Id="rId1" Type="http://schemas.openxmlformats.org/officeDocument/2006/relationships/tags" Target="../tags/tag55.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6.xml"/></Relationships>
</file>

<file path=ppt/slides/_rels/slide46.xml.rels><?xml version="1.0" encoding="UTF-8" standalone="yes"?>
<Relationships xmlns="http://schemas.openxmlformats.org/package/2006/relationships"><Relationship Id="rId3" Type="http://schemas.openxmlformats.org/officeDocument/2006/relationships/image" Target="../media/image300.png"/><Relationship Id="rId2" Type="http://schemas.openxmlformats.org/officeDocument/2006/relationships/slideLayout" Target="../slideLayouts/slideLayout2.xml"/><Relationship Id="rId1" Type="http://schemas.openxmlformats.org/officeDocument/2006/relationships/tags" Target="../tags/tag57.xml"/><Relationship Id="rId4" Type="http://schemas.openxmlformats.org/officeDocument/2006/relationships/image" Target="../media/image310.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8.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9.xml"/><Relationship Id="rId1" Type="http://schemas.openxmlformats.org/officeDocument/2006/relationships/vmlDrawing" Target="../drawings/vmlDrawing5.vml"/><Relationship Id="rId5" Type="http://schemas.openxmlformats.org/officeDocument/2006/relationships/image" Target="../media/image31.wmf"/><Relationship Id="rId4" Type="http://schemas.openxmlformats.org/officeDocument/2006/relationships/oleObject" Target="../embeddings/oleObject7.bin"/></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0.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6.xml"/><Relationship Id="rId1" Type="http://schemas.openxmlformats.org/officeDocument/2006/relationships/vmlDrawing" Target="../drawings/vmlDrawing1.vml"/><Relationship Id="rId5" Type="http://schemas.openxmlformats.org/officeDocument/2006/relationships/image" Target="../media/image4.emf"/><Relationship Id="rId4" Type="http://schemas.openxmlformats.org/officeDocument/2006/relationships/oleObject" Target="../embeddings/oleObject1.bin"/></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1.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2.xml"/></Relationships>
</file>

<file path=ppt/slides/_rels/slide5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slideLayout" Target="../slideLayouts/slideLayout2.xml"/><Relationship Id="rId1" Type="http://schemas.openxmlformats.org/officeDocument/2006/relationships/tags" Target="../tags/tag6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4.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32.emf"/><Relationship Id="rId2" Type="http://schemas.openxmlformats.org/officeDocument/2006/relationships/tags" Target="../tags/tag65.xml"/><Relationship Id="rId1" Type="http://schemas.openxmlformats.org/officeDocument/2006/relationships/vmlDrawing" Target="../drawings/vmlDrawing6.vml"/><Relationship Id="rId6" Type="http://schemas.openxmlformats.org/officeDocument/2006/relationships/oleObject" Target="../embeddings/oleObject8.bin"/><Relationship Id="rId5" Type="http://schemas.openxmlformats.org/officeDocument/2006/relationships/image" Target="../media/image1.jpeg"/><Relationship Id="rId4" Type="http://schemas.openxmlformats.org/officeDocument/2006/relationships/notesSlide" Target="../notesSlides/notesSlide18.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6.xml"/><Relationship Id="rId1" Type="http://schemas.openxmlformats.org/officeDocument/2006/relationships/vmlDrawing" Target="../drawings/vmlDrawing7.vml"/><Relationship Id="rId6" Type="http://schemas.openxmlformats.org/officeDocument/2006/relationships/image" Target="../media/image33.emf"/><Relationship Id="rId5" Type="http://schemas.openxmlformats.org/officeDocument/2006/relationships/oleObject" Target="../embeddings/oleObject9.bin"/><Relationship Id="rId4" Type="http://schemas.openxmlformats.org/officeDocument/2006/relationships/notesSlide" Target="../notesSlides/notesSlide19.xml"/></Relationships>
</file>

<file path=ppt/slides/_rels/slide56.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slideLayout" Target="../slideLayouts/slideLayout2.xml"/><Relationship Id="rId1" Type="http://schemas.openxmlformats.org/officeDocument/2006/relationships/tags" Target="../tags/tag67.xml"/></Relationships>
</file>

<file path=ppt/slides/_rels/slide57.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slideLayout" Target="../slideLayouts/slideLayout13.xml"/><Relationship Id="rId1" Type="http://schemas.openxmlformats.org/officeDocument/2006/relationships/tags" Target="../tags/tag68.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9.xml"/><Relationship Id="rId1" Type="http://schemas.openxmlformats.org/officeDocument/2006/relationships/vmlDrawing" Target="../drawings/vmlDrawing8.vml"/><Relationship Id="rId5" Type="http://schemas.openxmlformats.org/officeDocument/2006/relationships/image" Target="../media/image36.emf"/><Relationship Id="rId4" Type="http://schemas.openxmlformats.org/officeDocument/2006/relationships/oleObject" Target="../embeddings/oleObject10.bin"/></Relationships>
</file>

<file path=ppt/slides/_rels/slide5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Layout" Target="../slideLayouts/slideLayout2.xml"/><Relationship Id="rId1" Type="http://schemas.openxmlformats.org/officeDocument/2006/relationships/tags" Target="../tags/tag70.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17.xml"/></Relationships>
</file>

<file path=ppt/slides/_rels/slide6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slideLayout" Target="../slideLayouts/slideLayout2.xml"/><Relationship Id="rId1" Type="http://schemas.openxmlformats.org/officeDocument/2006/relationships/tags" Target="../tags/tag71.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2.xml"/></Relationships>
</file>

<file path=ppt/slides/_rels/slide6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1.xml"/><Relationship Id="rId1" Type="http://schemas.openxmlformats.org/officeDocument/2006/relationships/tags" Target="../tags/tag73.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4.xml"/></Relationships>
</file>

<file path=ppt/slides/_rels/slide6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slideLayout" Target="../slideLayouts/slideLayout2.xml"/><Relationship Id="rId1" Type="http://schemas.openxmlformats.org/officeDocument/2006/relationships/tags" Target="../tags/tag75.xml"/></Relationships>
</file>

<file path=ppt/slides/_rels/slide6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slideLayout" Target="../slideLayouts/slideLayout2.xml"/><Relationship Id="rId1" Type="http://schemas.openxmlformats.org/officeDocument/2006/relationships/tags" Target="../tags/tag76.xml"/></Relationships>
</file>

<file path=ppt/slides/_rels/slide6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slideLayout" Target="../slideLayouts/slideLayout2.xml"/><Relationship Id="rId1" Type="http://schemas.openxmlformats.org/officeDocument/2006/relationships/tags" Target="../tags/tag77.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8.xml"/></Relationships>
</file>

<file path=ppt/slides/_rels/slide6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slideLayout" Target="../slideLayouts/slideLayout2.xml"/><Relationship Id="rId1" Type="http://schemas.openxmlformats.org/officeDocument/2006/relationships/tags" Target="../tags/tag79.xml"/></Relationships>
</file>

<file path=ppt/slides/_rels/slide6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slideLayout" Target="../slideLayouts/slideLayout2.xml"/><Relationship Id="rId1" Type="http://schemas.openxmlformats.org/officeDocument/2006/relationships/tags" Target="../tags/tag80.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18.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81.xml"/></Relationships>
</file>

<file path=ppt/slides/_rels/slide71.xml.rels><?xml version="1.0" encoding="UTF-8" standalone="yes"?>
<Relationships xmlns="http://schemas.openxmlformats.org/package/2006/relationships"><Relationship Id="rId3" Type="http://schemas.openxmlformats.org/officeDocument/2006/relationships/image" Target="../media/image44.wmf"/><Relationship Id="rId2" Type="http://schemas.openxmlformats.org/officeDocument/2006/relationships/slideLayout" Target="../slideLayouts/slideLayout2.xml"/><Relationship Id="rId1" Type="http://schemas.openxmlformats.org/officeDocument/2006/relationships/tags" Target="../tags/tag82.xml"/></Relationships>
</file>

<file path=ppt/slides/_rels/slide72.xml.rels><?xml version="1.0" encoding="UTF-8" standalone="yes"?>
<Relationships xmlns="http://schemas.openxmlformats.org/package/2006/relationships"><Relationship Id="rId3" Type="http://schemas.openxmlformats.org/officeDocument/2006/relationships/image" Target="../media/image45.wmf"/><Relationship Id="rId7" Type="http://schemas.openxmlformats.org/officeDocument/2006/relationships/image" Target="../media/image49.wmf"/><Relationship Id="rId2" Type="http://schemas.openxmlformats.org/officeDocument/2006/relationships/slideLayout" Target="../slideLayouts/slideLayout6.xml"/><Relationship Id="rId1" Type="http://schemas.openxmlformats.org/officeDocument/2006/relationships/tags" Target="../tags/tag83.xml"/><Relationship Id="rId6" Type="http://schemas.openxmlformats.org/officeDocument/2006/relationships/image" Target="../media/image48.wmf"/><Relationship Id="rId5" Type="http://schemas.openxmlformats.org/officeDocument/2006/relationships/image" Target="../media/image47.wmf"/><Relationship Id="rId4" Type="http://schemas.openxmlformats.org/officeDocument/2006/relationships/image" Target="../media/image46.gif"/></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84.xml"/></Relationships>
</file>

<file path=ppt/slides/_rels/slide74.xml.rels><?xml version="1.0" encoding="UTF-8" standalone="yes"?>
<Relationships xmlns="http://schemas.openxmlformats.org/package/2006/relationships"><Relationship Id="rId3" Type="http://schemas.openxmlformats.org/officeDocument/2006/relationships/image" Target="../media/image50.wmf"/><Relationship Id="rId2" Type="http://schemas.openxmlformats.org/officeDocument/2006/relationships/slideLayout" Target="../slideLayouts/slideLayout6.xml"/><Relationship Id="rId1" Type="http://schemas.openxmlformats.org/officeDocument/2006/relationships/tags" Target="../tags/tag85.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51.wmf"/></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86.xml"/></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87.xml"/></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8.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4.xml"/><Relationship Id="rId1" Type="http://schemas.openxmlformats.org/officeDocument/2006/relationships/tags" Target="../tags/tag89.xml"/><Relationship Id="rId4" Type="http://schemas.openxmlformats.org/officeDocument/2006/relationships/image" Target="../media/image54.png"/></Relationships>
</file>

<file path=ppt/slides/_rels/slide7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slideLayout" Target="../slideLayouts/slideLayout14.xml"/><Relationship Id="rId1" Type="http://schemas.openxmlformats.org/officeDocument/2006/relationships/tags" Target="../tags/tag90.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19.xml"/></Relationships>
</file>

<file path=ppt/slides/_rels/slide8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4.xml"/><Relationship Id="rId1" Type="http://schemas.openxmlformats.org/officeDocument/2006/relationships/tags" Target="../tags/tag91.xml"/></Relationships>
</file>

<file path=ppt/slides/_rels/slide8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slideLayout" Target="../slideLayouts/slideLayout14.xml"/><Relationship Id="rId1" Type="http://schemas.openxmlformats.org/officeDocument/2006/relationships/tags" Target="../tags/tag9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slideLayout" Target="../slideLayouts/slideLayout1.xml"/><Relationship Id="rId1" Type="http://schemas.openxmlformats.org/officeDocument/2006/relationships/tags" Target="../tags/tag93.xml"/></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4.xml"/></Relationships>
</file>

<file path=ppt/slides/_rels/slide8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5.xml"/></Relationships>
</file>

<file path=ppt/slides/_rels/slide85.xml.rels><?xml version="1.0" encoding="UTF-8" standalone="yes"?>
<Relationships xmlns="http://schemas.openxmlformats.org/package/2006/relationships"><Relationship Id="rId3" Type="http://schemas.openxmlformats.org/officeDocument/2006/relationships/image" Target="../media/image57.wmf"/><Relationship Id="rId2" Type="http://schemas.openxmlformats.org/officeDocument/2006/relationships/slideLayout" Target="../slideLayouts/slideLayout2.xml"/><Relationship Id="rId1" Type="http://schemas.openxmlformats.org/officeDocument/2006/relationships/tags" Target="../tags/tag96.xml"/></Relationships>
</file>

<file path=ppt/slides/_rels/slide8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slideLayout" Target="../slideLayouts/slideLayout1.xml"/><Relationship Id="rId1" Type="http://schemas.openxmlformats.org/officeDocument/2006/relationships/tags" Target="../tags/tag97.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98.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99.xml"/><Relationship Id="rId4" Type="http://schemas.openxmlformats.org/officeDocument/2006/relationships/image" Target="../media/image62.jpeg"/></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100.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9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slideLayout" Target="../slideLayouts/slideLayout2.xml"/><Relationship Id="rId1" Type="http://schemas.openxmlformats.org/officeDocument/2006/relationships/tags" Target="../tags/tag101.xml"/></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2.xml"/><Relationship Id="rId1" Type="http://schemas.openxmlformats.org/officeDocument/2006/relationships/tags" Target="../tags/tag102.xml"/><Relationship Id="rId6" Type="http://schemas.openxmlformats.org/officeDocument/2006/relationships/image" Target="../media/image66.emf"/><Relationship Id="rId5" Type="http://schemas.openxmlformats.org/officeDocument/2006/relationships/image" Target="../media/image65.emf"/><Relationship Id="rId4" Type="http://schemas.openxmlformats.org/officeDocument/2006/relationships/image" Target="../media/image64.emf"/></Relationships>
</file>

<file path=ppt/slides/_rels/slide92.xml.rels><?xml version="1.0" encoding="UTF-8" standalone="yes"?>
<Relationships xmlns="http://schemas.openxmlformats.org/package/2006/relationships"><Relationship Id="rId3" Type="http://schemas.openxmlformats.org/officeDocument/2006/relationships/image" Target="../media/image67.emf"/><Relationship Id="rId2" Type="http://schemas.openxmlformats.org/officeDocument/2006/relationships/slideLayout" Target="../slideLayouts/slideLayout12.xml"/><Relationship Id="rId1" Type="http://schemas.openxmlformats.org/officeDocument/2006/relationships/tags" Target="../tags/tag103.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104.xml"/><Relationship Id="rId4" Type="http://schemas.openxmlformats.org/officeDocument/2006/relationships/image" Target="../media/image68.png"/></Relationships>
</file>

<file path=ppt/slides/_rels/slide9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slideLayout" Target="../slideLayouts/slideLayout2.xml"/><Relationship Id="rId1" Type="http://schemas.openxmlformats.org/officeDocument/2006/relationships/tags" Target="../tags/tag105.xml"/></Relationships>
</file>

<file path=ppt/slides/_rels/slide95.xml.rels><?xml version="1.0" encoding="UTF-8" standalone="yes"?>
<Relationships xmlns="http://schemas.openxmlformats.org/package/2006/relationships"><Relationship Id="rId3" Type="http://schemas.openxmlformats.org/officeDocument/2006/relationships/image" Target="../media/image67.emf"/><Relationship Id="rId2" Type="http://schemas.openxmlformats.org/officeDocument/2006/relationships/slideLayout" Target="../slideLayouts/slideLayout2.xml"/><Relationship Id="rId1" Type="http://schemas.openxmlformats.org/officeDocument/2006/relationships/tags" Target="../tags/tag106.xml"/></Relationships>
</file>

<file path=ppt/slides/_rels/slide96.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slideLayout" Target="../slideLayouts/slideLayout2.xml"/><Relationship Id="rId1" Type="http://schemas.openxmlformats.org/officeDocument/2006/relationships/tags" Target="../tags/tag107.xml"/></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108.xml"/><Relationship Id="rId4" Type="http://schemas.openxmlformats.org/officeDocument/2006/relationships/chart" Target="../charts/chart1.xml"/></Relationships>
</file>

<file path=ppt/slides/_rels/slide9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slideLayout" Target="../slideLayouts/slideLayout2.xml"/><Relationship Id="rId1" Type="http://schemas.openxmlformats.org/officeDocument/2006/relationships/tags" Target="../tags/tag109.xml"/></Relationships>
</file>

<file path=ppt/slides/_rels/slide9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slideLayout" Target="../slideLayouts/slideLayout2.xml"/><Relationship Id="rId1" Type="http://schemas.openxmlformats.org/officeDocument/2006/relationships/tags" Target="../tags/tag1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043608" y="188640"/>
            <a:ext cx="7795592" cy="1268902"/>
          </a:xfrm>
        </p:spPr>
        <p:txBody>
          <a:bodyPr>
            <a:normAutofit/>
          </a:bodyPr>
          <a:lstStyle/>
          <a:p>
            <a:r>
              <a:rPr lang="fr-FR" sz="3600" dirty="0"/>
              <a:t>ORGANISATION DE MAINTENANCE</a:t>
            </a:r>
            <a:br>
              <a:rPr lang="fr-FR" sz="3600" dirty="0"/>
            </a:br>
            <a:r>
              <a:rPr lang="fr-FR" sz="3600" dirty="0"/>
              <a:t>AIDES POUR LE CCF E52</a:t>
            </a:r>
          </a:p>
        </p:txBody>
      </p:sp>
      <p:pic>
        <p:nvPicPr>
          <p:cNvPr id="3" name="Picture 2" descr="http://www.lyceemarcelcallo.org/upload/tinyMCE/2014_02_24_10_39_0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329" y="1700808"/>
            <a:ext cx="9020175" cy="4991101"/>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6033863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Espace réservé du numéro de diapositive 3">
            <a:extLst>
              <a:ext uri="{FF2B5EF4-FFF2-40B4-BE49-F238E27FC236}">
                <a16:creationId xmlns:a16="http://schemas.microsoft.com/office/drawing/2014/main" id="{6033A4BD-473E-46E7-8187-7EE1ACB4FA9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defRPr>
            </a:lvl1pPr>
            <a:lvl2pPr marL="742950" indent="-285750" eaLnBrk="0" hangingPunct="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defRPr>
            </a:lvl2pPr>
            <a:lvl3pPr marL="1143000" indent="-228600" eaLnBrk="0" hangingPunct="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defRPr>
            </a:lvl3pPr>
            <a:lvl4pPr marL="1600200" indent="-228600" eaLnBrk="0" hangingPunct="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defRPr>
            </a:lvl4pPr>
            <a:lvl5pPr marL="2057400" indent="-228600" eaLnBrk="0" hangingPunct="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9pPr>
          </a:lstStyle>
          <a:p>
            <a:pPr eaLnBrk="1" hangingPunct="1">
              <a:spcBef>
                <a:spcPct val="0"/>
              </a:spcBef>
              <a:buClrTx/>
              <a:buFontTx/>
              <a:buNone/>
            </a:pPr>
            <a:fld id="{913CD879-FF99-46D6-BE44-AEB418AA2FAD}" type="slidenum">
              <a:rPr lang="fr-FR" altLang="fr-FR" sz="1200"/>
              <a:pPr eaLnBrk="1" hangingPunct="1">
                <a:spcBef>
                  <a:spcPct val="0"/>
                </a:spcBef>
                <a:buClrTx/>
                <a:buFontTx/>
                <a:buNone/>
              </a:pPr>
              <a:t>10</a:t>
            </a:fld>
            <a:endParaRPr lang="fr-FR" altLang="fr-FR" sz="1200"/>
          </a:p>
        </p:txBody>
      </p:sp>
      <p:sp>
        <p:nvSpPr>
          <p:cNvPr id="33796" name="Text Box 4">
            <a:extLst>
              <a:ext uri="{FF2B5EF4-FFF2-40B4-BE49-F238E27FC236}">
                <a16:creationId xmlns:a16="http://schemas.microsoft.com/office/drawing/2014/main" id="{8BF3A72A-57D1-4DCA-A58C-BA275FF80C39}"/>
              </a:ext>
            </a:extLst>
          </p:cNvPr>
          <p:cNvSpPr txBox="1">
            <a:spLocks noChangeArrowheads="1"/>
          </p:cNvSpPr>
          <p:nvPr/>
        </p:nvSpPr>
        <p:spPr bwMode="auto">
          <a:xfrm>
            <a:off x="395288" y="836613"/>
            <a:ext cx="8353425" cy="4781550"/>
          </a:xfrm>
          <a:prstGeom prst="rect">
            <a:avLst/>
          </a:prstGeom>
          <a:noFill/>
          <a:ln w="9525">
            <a:noFill/>
            <a:miter lim="800000"/>
            <a:headEnd/>
            <a:tailEnd/>
          </a:ln>
          <a:effectLst/>
        </p:spPr>
        <p:txBody>
          <a:bodyPr>
            <a:spAutoFit/>
          </a:bodyPr>
          <a:lstStyle/>
          <a:p>
            <a:pPr algn="ctr">
              <a:defRPr/>
            </a:pPr>
            <a:r>
              <a:rPr lang="fr-FR" sz="4400" b="1">
                <a:solidFill>
                  <a:srgbClr val="00CC00"/>
                </a:solidFill>
                <a:effectLst>
                  <a:outerShdw blurRad="38100" dist="38100" dir="2700000" algn="tl">
                    <a:srgbClr val="C0C0C0"/>
                  </a:outerShdw>
                </a:effectLst>
                <a:latin typeface="Arial Narrow" pitchFamily="34" charset="0"/>
              </a:rPr>
              <a:t>Maintenance systématique</a:t>
            </a:r>
          </a:p>
          <a:p>
            <a:pPr algn="ctr">
              <a:defRPr/>
            </a:pPr>
            <a:r>
              <a:rPr lang="fr-FR" sz="4400" b="1">
                <a:solidFill>
                  <a:srgbClr val="000099"/>
                </a:solidFill>
                <a:effectLst/>
                <a:latin typeface="Arial Narrow" pitchFamily="34" charset="0"/>
              </a:rPr>
              <a:t> </a:t>
            </a:r>
            <a:endParaRPr lang="fr-FR" sz="4400">
              <a:solidFill>
                <a:srgbClr val="000099"/>
              </a:solidFill>
              <a:effectLst/>
              <a:latin typeface="Arial Narrow" pitchFamily="34" charset="0"/>
            </a:endParaRPr>
          </a:p>
          <a:p>
            <a:pPr algn="ctr">
              <a:defRPr/>
            </a:pPr>
            <a:r>
              <a:rPr lang="fr-FR" sz="4400">
                <a:solidFill>
                  <a:srgbClr val="000099"/>
                </a:solidFill>
                <a:effectLst/>
                <a:latin typeface="Arial Narrow" pitchFamily="34" charset="0"/>
              </a:rPr>
              <a:t>Maintenance préventive exécutée à des </a:t>
            </a:r>
            <a:r>
              <a:rPr lang="fr-FR" sz="4400" b="1" i="1">
                <a:solidFill>
                  <a:srgbClr val="990000"/>
                </a:solidFill>
                <a:effectLst>
                  <a:outerShdw blurRad="38100" dist="38100" dir="2700000" algn="tl">
                    <a:srgbClr val="C0C0C0"/>
                  </a:outerShdw>
                </a:effectLst>
                <a:latin typeface="Arial Narrow" pitchFamily="34" charset="0"/>
              </a:rPr>
              <a:t>intervalles de temps préétablis</a:t>
            </a:r>
            <a:r>
              <a:rPr lang="fr-FR" sz="4400">
                <a:solidFill>
                  <a:srgbClr val="000099"/>
                </a:solidFill>
                <a:effectLst/>
                <a:latin typeface="Arial Narrow" pitchFamily="34" charset="0"/>
              </a:rPr>
              <a:t> ou selon un nombre défini </a:t>
            </a:r>
            <a:r>
              <a:rPr lang="fr-FR" sz="4400" b="1" i="1">
                <a:solidFill>
                  <a:srgbClr val="990000"/>
                </a:solidFill>
                <a:effectLst>
                  <a:outerShdw blurRad="38100" dist="38100" dir="2700000" algn="tl">
                    <a:srgbClr val="C0C0C0"/>
                  </a:outerShdw>
                </a:effectLst>
                <a:latin typeface="Arial Narrow" pitchFamily="34" charset="0"/>
              </a:rPr>
              <a:t>d'unités d'usage</a:t>
            </a:r>
            <a:r>
              <a:rPr lang="fr-FR" sz="4400">
                <a:solidFill>
                  <a:srgbClr val="000099"/>
                </a:solidFill>
                <a:effectLst/>
                <a:latin typeface="Arial Narrow" pitchFamily="34" charset="0"/>
              </a:rPr>
              <a:t> mais </a:t>
            </a:r>
            <a:r>
              <a:rPr lang="fr-FR" sz="4400" b="1" i="1">
                <a:solidFill>
                  <a:srgbClr val="990000"/>
                </a:solidFill>
                <a:effectLst>
                  <a:outerShdw blurRad="38100" dist="38100" dir="2700000" algn="tl">
                    <a:srgbClr val="C0C0C0"/>
                  </a:outerShdw>
                </a:effectLst>
                <a:latin typeface="Arial Narrow" pitchFamily="34" charset="0"/>
              </a:rPr>
              <a:t>sans contrôle</a:t>
            </a:r>
            <a:r>
              <a:rPr lang="fr-FR" sz="4400">
                <a:solidFill>
                  <a:srgbClr val="000099"/>
                </a:solidFill>
                <a:effectLst/>
                <a:latin typeface="Arial Narrow" pitchFamily="34" charset="0"/>
              </a:rPr>
              <a:t> préalable de l'état du bien</a:t>
            </a:r>
            <a:r>
              <a:rPr lang="fr-FR" sz="4000">
                <a:solidFill>
                  <a:srgbClr val="000099"/>
                </a:solidFill>
                <a:effectLst/>
                <a:latin typeface="Arial Narrow" pitchFamily="34" charset="0"/>
              </a:rPr>
              <a:t>.</a:t>
            </a:r>
          </a:p>
        </p:txBody>
      </p:sp>
    </p:spTree>
    <p:custDataLst>
      <p:tags r:id="rId1"/>
    </p:custDataLst>
    <p:extLst>
      <p:ext uri="{BB962C8B-B14F-4D97-AF65-F5344CB8AC3E}">
        <p14:creationId xmlns:p14="http://schemas.microsoft.com/office/powerpoint/2010/main" val="3669068476"/>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92E7A6F2-3801-48D9-AFB3-77A8A4EC9C4F}"/>
              </a:ext>
            </a:extLst>
          </p:cNvPr>
          <p:cNvSpPr>
            <a:spLocks noGrp="1" noChangeArrowheads="1"/>
          </p:cNvSpPr>
          <p:nvPr>
            <p:ph type="title"/>
          </p:nvPr>
        </p:nvSpPr>
        <p:spPr>
          <a:xfrm>
            <a:off x="1435608" y="44624"/>
            <a:ext cx="7498080" cy="1143000"/>
          </a:xfrm>
        </p:spPr>
        <p:txBody>
          <a:bodyPr>
            <a:normAutofit/>
          </a:bodyPr>
          <a:lstStyle/>
          <a:p>
            <a:r>
              <a:rPr lang="fr-FR" sz="4000" dirty="0"/>
              <a:t>Analyse en N./T : construction</a:t>
            </a:r>
          </a:p>
        </p:txBody>
      </p:sp>
      <p:pic>
        <p:nvPicPr>
          <p:cNvPr id="3" name="Image 2">
            <a:extLst>
              <a:ext uri="{FF2B5EF4-FFF2-40B4-BE49-F238E27FC236}">
                <a16:creationId xmlns:a16="http://schemas.microsoft.com/office/drawing/2014/main" id="{7B8ECBA8-78F9-4FD2-9578-C570C7BE7A77}"/>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1331640" y="1052735"/>
            <a:ext cx="7632848" cy="5696155"/>
          </a:xfrm>
          <a:prstGeom prst="rect">
            <a:avLst/>
          </a:prstGeom>
        </p:spPr>
      </p:pic>
    </p:spTree>
    <p:custDataLst>
      <p:tags r:id="rId1"/>
    </p:custDataLst>
    <p:extLst>
      <p:ext uri="{BB962C8B-B14F-4D97-AF65-F5344CB8AC3E}">
        <p14:creationId xmlns:p14="http://schemas.microsoft.com/office/powerpoint/2010/main" val="3495472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heel(1)">
                                      <p:cBhvr>
                                        <p:cTn id="1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92E7A6F2-3801-48D9-AFB3-77A8A4EC9C4F}"/>
              </a:ext>
            </a:extLst>
          </p:cNvPr>
          <p:cNvSpPr>
            <a:spLocks noGrp="1" noChangeArrowheads="1"/>
          </p:cNvSpPr>
          <p:nvPr>
            <p:ph type="title"/>
          </p:nvPr>
        </p:nvSpPr>
        <p:spPr>
          <a:xfrm>
            <a:off x="1435608" y="44624"/>
            <a:ext cx="7498080" cy="1143000"/>
          </a:xfrm>
        </p:spPr>
        <p:txBody>
          <a:bodyPr>
            <a:normAutofit/>
          </a:bodyPr>
          <a:lstStyle/>
          <a:p>
            <a:r>
              <a:rPr lang="fr-FR" sz="4000" dirty="0"/>
              <a:t>Analyse en N./T : Interprétation</a:t>
            </a:r>
          </a:p>
        </p:txBody>
      </p:sp>
      <p:sp>
        <p:nvSpPr>
          <p:cNvPr id="2" name="ZoneTexte 1">
            <a:extLst>
              <a:ext uri="{FF2B5EF4-FFF2-40B4-BE49-F238E27FC236}">
                <a16:creationId xmlns:a16="http://schemas.microsoft.com/office/drawing/2014/main" id="{A398356D-7F98-4F19-A033-30A865726745}"/>
              </a:ext>
            </a:extLst>
          </p:cNvPr>
          <p:cNvSpPr txBox="1"/>
          <p:nvPr/>
        </p:nvSpPr>
        <p:spPr>
          <a:xfrm>
            <a:off x="1547665" y="3789040"/>
            <a:ext cx="7386024" cy="2585323"/>
          </a:xfrm>
          <a:prstGeom prst="rect">
            <a:avLst/>
          </a:prstGeom>
          <a:noFill/>
        </p:spPr>
        <p:txBody>
          <a:bodyPr wrap="square" rtlCol="0">
            <a:spAutoFit/>
          </a:bodyPr>
          <a:lstStyle/>
          <a:p>
            <a:r>
              <a:rPr lang="fr-FR" b="1" i="1" dirty="0"/>
              <a:t>Graphe en N./T :</a:t>
            </a:r>
          </a:p>
          <a:p>
            <a:pPr marL="285750" indent="-285750">
              <a:buFont typeface="Arial" panose="020B0604020202020204" pitchFamily="34" charset="0"/>
              <a:buChar char="•"/>
            </a:pPr>
            <a:r>
              <a:rPr lang="fr-FR" dirty="0"/>
              <a:t>Il estime la perte de disponibilité (INDISPONIBILITE) due à chaque famille</a:t>
            </a:r>
          </a:p>
          <a:p>
            <a:pPr marL="285750" indent="-285750">
              <a:buFont typeface="Arial" panose="020B0604020202020204" pitchFamily="34" charset="0"/>
              <a:buChar char="•"/>
            </a:pPr>
            <a:r>
              <a:rPr lang="fr-FR" dirty="0"/>
              <a:t>Il permet de sélectionner l’ordre de prise en compte des types de défaillance en fonction de leur criticité (= importance)</a:t>
            </a:r>
          </a:p>
          <a:p>
            <a:pPr marL="285750" indent="-285750">
              <a:buFont typeface="Arial" panose="020B0604020202020204" pitchFamily="34" charset="0"/>
              <a:buChar char="•"/>
            </a:pPr>
            <a:r>
              <a:rPr lang="fr-FR" dirty="0"/>
              <a:t>Il a pour objectif l’amélioration de la disponibilité d’un équipement par action sur les sous-ensembles qui pénalisent la performance globale de la machine</a:t>
            </a:r>
          </a:p>
          <a:p>
            <a:pPr marL="285750" indent="-285750">
              <a:buFont typeface="Arial" panose="020B0604020202020204" pitchFamily="34" charset="0"/>
              <a:buChar char="•"/>
            </a:pPr>
            <a:r>
              <a:rPr lang="fr-FR" dirty="0"/>
              <a:t>Ce graphe permet de déterminer objectivement les problèmes à analyser afin de les réduire et de voir leur impact sur la disponibilité  </a:t>
            </a:r>
          </a:p>
        </p:txBody>
      </p:sp>
      <p:pic>
        <p:nvPicPr>
          <p:cNvPr id="7" name="Image 6">
            <a:extLst>
              <a:ext uri="{FF2B5EF4-FFF2-40B4-BE49-F238E27FC236}">
                <a16:creationId xmlns:a16="http://schemas.microsoft.com/office/drawing/2014/main" id="{3847C4A8-D279-4F61-A580-832AD185B792}"/>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915816" y="991939"/>
            <a:ext cx="4378360" cy="2797101"/>
          </a:xfrm>
          <a:prstGeom prst="rect">
            <a:avLst/>
          </a:prstGeom>
        </p:spPr>
      </p:pic>
    </p:spTree>
    <p:custDataLst>
      <p:tags r:id="rId1"/>
    </p:custDataLst>
    <p:extLst>
      <p:ext uri="{BB962C8B-B14F-4D97-AF65-F5344CB8AC3E}">
        <p14:creationId xmlns:p14="http://schemas.microsoft.com/office/powerpoint/2010/main" val="1397394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4" presetClass="entr" presetSubtype="10" fill="hold" nodeType="with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randombar(horizontal)">
                                      <p:cBhvr>
                                        <p:cTn id="15" dur="500"/>
                                        <p:tgtEl>
                                          <p:spTgt spid="2">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2">
                                            <p:txEl>
                                              <p:pRg st="1" end="1"/>
                                            </p:txEl>
                                          </p:spTgt>
                                        </p:tgtEl>
                                        <p:attrNameLst>
                                          <p:attrName>style.visibility</p:attrName>
                                        </p:attrNameLst>
                                      </p:cBhvr>
                                      <p:to>
                                        <p:strVal val="visible"/>
                                      </p:to>
                                    </p:set>
                                    <p:anim calcmode="lin" valueType="num">
                                      <p:cBhvr additive="base">
                                        <p:cTn id="20"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2">
                                            <p:txEl>
                                              <p:pRg st="2" end="2"/>
                                            </p:txEl>
                                          </p:spTgt>
                                        </p:tgtEl>
                                        <p:attrNameLst>
                                          <p:attrName>style.visibility</p:attrName>
                                        </p:attrNameLst>
                                      </p:cBhvr>
                                      <p:to>
                                        <p:strVal val="visible"/>
                                      </p:to>
                                    </p:set>
                                    <p:anim calcmode="lin" valueType="num">
                                      <p:cBhvr additive="base">
                                        <p:cTn id="26"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2">
                                            <p:txEl>
                                              <p:pRg st="3" end="3"/>
                                            </p:txEl>
                                          </p:spTgt>
                                        </p:tgtEl>
                                        <p:attrNameLst>
                                          <p:attrName>style.visibility</p:attrName>
                                        </p:attrNameLst>
                                      </p:cBhvr>
                                      <p:to>
                                        <p:strVal val="visible"/>
                                      </p:to>
                                    </p:set>
                                    <p:anim calcmode="lin" valueType="num">
                                      <p:cBhvr additive="base">
                                        <p:cTn id="32"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2">
                                            <p:txEl>
                                              <p:pRg st="4" end="4"/>
                                            </p:txEl>
                                          </p:spTgt>
                                        </p:tgtEl>
                                        <p:attrNameLst>
                                          <p:attrName>style.visibility</p:attrName>
                                        </p:attrNameLst>
                                      </p:cBhvr>
                                      <p:to>
                                        <p:strVal val="visible"/>
                                      </p:to>
                                    </p:set>
                                    <p:anim calcmode="lin" valueType="num">
                                      <p:cBhvr additive="base">
                                        <p:cTn id="38"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92E7A6F2-3801-48D9-AFB3-77A8A4EC9C4F}"/>
              </a:ext>
            </a:extLst>
          </p:cNvPr>
          <p:cNvSpPr>
            <a:spLocks noGrp="1" noChangeArrowheads="1"/>
          </p:cNvSpPr>
          <p:nvPr>
            <p:ph type="title"/>
          </p:nvPr>
        </p:nvSpPr>
        <p:spPr>
          <a:xfrm>
            <a:off x="1435608" y="44624"/>
            <a:ext cx="7498080" cy="1143000"/>
          </a:xfrm>
        </p:spPr>
        <p:txBody>
          <a:bodyPr>
            <a:normAutofit/>
          </a:bodyPr>
          <a:lstStyle/>
          <a:p>
            <a:r>
              <a:rPr lang="fr-FR" sz="4000" dirty="0"/>
              <a:t>Analyse en N./T : Interprétation</a:t>
            </a:r>
          </a:p>
        </p:txBody>
      </p:sp>
      <p:sp>
        <p:nvSpPr>
          <p:cNvPr id="2" name="ZoneTexte 1">
            <a:extLst>
              <a:ext uri="{FF2B5EF4-FFF2-40B4-BE49-F238E27FC236}">
                <a16:creationId xmlns:a16="http://schemas.microsoft.com/office/drawing/2014/main" id="{A398356D-7F98-4F19-A033-30A865726745}"/>
              </a:ext>
            </a:extLst>
          </p:cNvPr>
          <p:cNvSpPr txBox="1"/>
          <p:nvPr/>
        </p:nvSpPr>
        <p:spPr>
          <a:xfrm>
            <a:off x="1547665" y="3789040"/>
            <a:ext cx="7386024" cy="2585323"/>
          </a:xfrm>
          <a:prstGeom prst="rect">
            <a:avLst/>
          </a:prstGeom>
          <a:noFill/>
        </p:spPr>
        <p:txBody>
          <a:bodyPr wrap="square" rtlCol="0">
            <a:spAutoFit/>
          </a:bodyPr>
          <a:lstStyle/>
          <a:p>
            <a:r>
              <a:rPr lang="fr-FR" b="1" i="1" dirty="0"/>
              <a:t>Graphe en N./T :</a:t>
            </a:r>
          </a:p>
          <a:p>
            <a:pPr marL="285750" indent="-285750">
              <a:buFont typeface="Arial" panose="020B0604020202020204" pitchFamily="34" charset="0"/>
              <a:buChar char="•"/>
            </a:pPr>
            <a:r>
              <a:rPr lang="fr-FR" dirty="0"/>
              <a:t>Il estime la perte de disponibilité (INDISPONIBILITE) due à chaque famille</a:t>
            </a:r>
          </a:p>
          <a:p>
            <a:pPr marL="285750" indent="-285750">
              <a:buFont typeface="Arial" panose="020B0604020202020204" pitchFamily="34" charset="0"/>
              <a:buChar char="•"/>
            </a:pPr>
            <a:r>
              <a:rPr lang="fr-FR" dirty="0"/>
              <a:t>Il permet de sélectionner l’ordre de prise en compte des types de défaillance en fonction de leur criticité (= importance)</a:t>
            </a:r>
          </a:p>
          <a:p>
            <a:pPr marL="285750" indent="-285750">
              <a:buFont typeface="Arial" panose="020B0604020202020204" pitchFamily="34" charset="0"/>
              <a:buChar char="•"/>
            </a:pPr>
            <a:r>
              <a:rPr lang="fr-FR" dirty="0"/>
              <a:t>Il a pour objectif l’amélioration de la disponibilité d’un équipement par action sur les sous-ensembles qui pénalisent la performance globale de la machine</a:t>
            </a:r>
          </a:p>
          <a:p>
            <a:pPr marL="285750" indent="-285750">
              <a:buFont typeface="Arial" panose="020B0604020202020204" pitchFamily="34" charset="0"/>
              <a:buChar char="•"/>
            </a:pPr>
            <a:r>
              <a:rPr lang="fr-FR" dirty="0"/>
              <a:t>Ce graphe permet de déterminer objectivement les problèmes à analyser afin de les réduire et de voir leur impact sur la disponibilité  </a:t>
            </a:r>
          </a:p>
        </p:txBody>
      </p:sp>
      <p:pic>
        <p:nvPicPr>
          <p:cNvPr id="6" name="Image 5">
            <a:extLst>
              <a:ext uri="{FF2B5EF4-FFF2-40B4-BE49-F238E27FC236}">
                <a16:creationId xmlns:a16="http://schemas.microsoft.com/office/drawing/2014/main" id="{643FD0FF-CA82-42F1-940A-075495E41659}"/>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3008429" y="1124744"/>
            <a:ext cx="4464496" cy="2664296"/>
          </a:xfrm>
          <a:prstGeom prst="rect">
            <a:avLst/>
          </a:prstGeom>
        </p:spPr>
      </p:pic>
      <p:pic>
        <p:nvPicPr>
          <p:cNvPr id="3" name="Image 2">
            <a:extLst>
              <a:ext uri="{FF2B5EF4-FFF2-40B4-BE49-F238E27FC236}">
                <a16:creationId xmlns:a16="http://schemas.microsoft.com/office/drawing/2014/main" id="{6ACC4668-3EAA-4162-A437-601FD6105EB8}"/>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a:stretch/>
        </p:blipFill>
        <p:spPr>
          <a:xfrm>
            <a:off x="1290538" y="987693"/>
            <a:ext cx="7604373" cy="5465643"/>
          </a:xfrm>
          <a:prstGeom prst="rect">
            <a:avLst/>
          </a:prstGeom>
        </p:spPr>
      </p:pic>
    </p:spTree>
    <p:custDataLst>
      <p:tags r:id="rId1"/>
    </p:custDataLst>
    <p:extLst>
      <p:ext uri="{BB962C8B-B14F-4D97-AF65-F5344CB8AC3E}">
        <p14:creationId xmlns:p14="http://schemas.microsoft.com/office/powerpoint/2010/main" val="3690899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F4A057C-C691-4FF2-A2BD-6897016A86CC}"/>
              </a:ext>
            </a:extLst>
          </p:cNvPr>
          <p:cNvSpPr>
            <a:spLocks noGrp="1"/>
          </p:cNvSpPr>
          <p:nvPr>
            <p:ph type="title"/>
          </p:nvPr>
        </p:nvSpPr>
        <p:spPr/>
        <p:txBody>
          <a:bodyPr/>
          <a:lstStyle/>
          <a:p>
            <a:r>
              <a:rPr lang="fr-FR" dirty="0"/>
              <a:t>Analyse en N./T : Interprétation</a:t>
            </a:r>
          </a:p>
        </p:txBody>
      </p:sp>
      <p:sp>
        <p:nvSpPr>
          <p:cNvPr id="3" name="Espace réservé du contenu 2">
            <a:extLst>
              <a:ext uri="{FF2B5EF4-FFF2-40B4-BE49-F238E27FC236}">
                <a16:creationId xmlns:a16="http://schemas.microsoft.com/office/drawing/2014/main" id="{7AFFE38A-2364-4C4D-BC08-3BF49D7F6D47}"/>
              </a:ext>
            </a:extLst>
          </p:cNvPr>
          <p:cNvSpPr>
            <a:spLocks noGrp="1"/>
          </p:cNvSpPr>
          <p:nvPr>
            <p:ph idx="1"/>
          </p:nvPr>
        </p:nvSpPr>
        <p:spPr>
          <a:xfrm>
            <a:off x="1435608" y="1447800"/>
            <a:ext cx="7498080" cy="4800600"/>
          </a:xfrm>
        </p:spPr>
        <p:txBody>
          <a:bodyPr/>
          <a:lstStyle/>
          <a:p>
            <a:r>
              <a:rPr lang="fr-FR" dirty="0"/>
              <a:t>Constat </a:t>
            </a:r>
            <a:r>
              <a:rPr lang="fr-FR" dirty="0">
                <a:sym typeface="Wingdings" panose="05000000000000000000" pitchFamily="2" charset="2"/>
              </a:rPr>
              <a:t> Familles C et F posent problèmes</a:t>
            </a:r>
          </a:p>
          <a:p>
            <a:r>
              <a:rPr lang="fr-FR" dirty="0">
                <a:sym typeface="Wingdings" panose="05000000000000000000" pitchFamily="2" charset="2"/>
              </a:rPr>
              <a:t>C et F pénalisent le plus la disponibilité</a:t>
            </a:r>
            <a:endParaRPr lang="fr-FR" dirty="0"/>
          </a:p>
        </p:txBody>
      </p:sp>
      <p:graphicFrame>
        <p:nvGraphicFramePr>
          <p:cNvPr id="4" name="Diagramme 3">
            <a:extLst>
              <a:ext uri="{FF2B5EF4-FFF2-40B4-BE49-F238E27FC236}">
                <a16:creationId xmlns:a16="http://schemas.microsoft.com/office/drawing/2014/main" id="{97E45A42-E017-4F1E-B6A7-32047582094B}"/>
              </a:ext>
            </a:extLst>
          </p:cNvPr>
          <p:cNvGraphicFramePr/>
          <p:nvPr>
            <p:extLst>
              <p:ext uri="{D42A27DB-BD31-4B8C-83A1-F6EECF244321}">
                <p14:modId xmlns:p14="http://schemas.microsoft.com/office/powerpoint/2010/main" val="1567751122"/>
              </p:ext>
            </p:extLst>
          </p:nvPr>
        </p:nvGraphicFramePr>
        <p:xfrm>
          <a:off x="1187624" y="3212976"/>
          <a:ext cx="7632848" cy="31841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ustDataLst>
      <p:tags r:id="rId1"/>
    </p:custDataLst>
    <p:extLst>
      <p:ext uri="{BB962C8B-B14F-4D97-AF65-F5344CB8AC3E}">
        <p14:creationId xmlns:p14="http://schemas.microsoft.com/office/powerpoint/2010/main" val="3676326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4" grpId="0">
        <p:bldAsOne/>
      </p:bldGraphic>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92E7A6F2-3801-48D9-AFB3-77A8A4EC9C4F}"/>
              </a:ext>
            </a:extLst>
          </p:cNvPr>
          <p:cNvSpPr>
            <a:spLocks noGrp="1" noChangeArrowheads="1"/>
          </p:cNvSpPr>
          <p:nvPr>
            <p:ph type="title"/>
          </p:nvPr>
        </p:nvSpPr>
        <p:spPr>
          <a:xfrm>
            <a:off x="1435608" y="44624"/>
            <a:ext cx="7498080" cy="1143000"/>
          </a:xfrm>
        </p:spPr>
        <p:txBody>
          <a:bodyPr>
            <a:normAutofit/>
          </a:bodyPr>
          <a:lstStyle/>
          <a:p>
            <a:r>
              <a:rPr lang="fr-FR" sz="4000" dirty="0"/>
              <a:t>Analyse en N./T : Interprétation</a:t>
            </a:r>
          </a:p>
        </p:txBody>
      </p:sp>
      <p:sp>
        <p:nvSpPr>
          <p:cNvPr id="2" name="ZoneTexte 1">
            <a:extLst>
              <a:ext uri="{FF2B5EF4-FFF2-40B4-BE49-F238E27FC236}">
                <a16:creationId xmlns:a16="http://schemas.microsoft.com/office/drawing/2014/main" id="{A398356D-7F98-4F19-A033-30A865726745}"/>
              </a:ext>
            </a:extLst>
          </p:cNvPr>
          <p:cNvSpPr txBox="1"/>
          <p:nvPr/>
        </p:nvSpPr>
        <p:spPr>
          <a:xfrm>
            <a:off x="1547665" y="3789040"/>
            <a:ext cx="7386024" cy="1754326"/>
          </a:xfrm>
          <a:prstGeom prst="rect">
            <a:avLst/>
          </a:prstGeom>
          <a:noFill/>
        </p:spPr>
        <p:txBody>
          <a:bodyPr wrap="square" rtlCol="0">
            <a:spAutoFit/>
          </a:bodyPr>
          <a:lstStyle/>
          <a:p>
            <a:r>
              <a:rPr lang="fr-FR" b="1" i="1" dirty="0"/>
              <a:t>Graphe en N :</a:t>
            </a:r>
          </a:p>
          <a:p>
            <a:pPr marL="285750" indent="-285750">
              <a:buFont typeface="Arial" panose="020B0604020202020204" pitchFamily="34" charset="0"/>
              <a:buChar char="•"/>
            </a:pPr>
            <a:r>
              <a:rPr lang="fr-FR" dirty="0"/>
              <a:t>Il estime la perte de fiabilité due à chaque famille</a:t>
            </a:r>
          </a:p>
          <a:p>
            <a:pPr marL="285750" indent="-285750">
              <a:buFont typeface="Arial" panose="020B0604020202020204" pitchFamily="34" charset="0"/>
              <a:buChar char="•"/>
            </a:pPr>
            <a:r>
              <a:rPr lang="fr-FR" dirty="0"/>
              <a:t>Il a pour objectif l’amélioration de la fiabilité d’un équipement par action sur les sous-ensembles qui tombent le plus souvent en panne</a:t>
            </a:r>
          </a:p>
          <a:p>
            <a:pPr marL="285750" indent="-285750">
              <a:buFont typeface="Arial" panose="020B0604020202020204" pitchFamily="34" charset="0"/>
              <a:buChar char="•"/>
            </a:pPr>
            <a:r>
              <a:rPr lang="fr-FR" dirty="0"/>
              <a:t>Ce graphe permet de déterminer objectivement les pannes à analyser afin de les réduire et de voir leur impact sur la disponibilité  </a:t>
            </a:r>
          </a:p>
        </p:txBody>
      </p:sp>
      <p:pic>
        <p:nvPicPr>
          <p:cNvPr id="3" name="Image 2">
            <a:extLst>
              <a:ext uri="{FF2B5EF4-FFF2-40B4-BE49-F238E27FC236}">
                <a16:creationId xmlns:a16="http://schemas.microsoft.com/office/drawing/2014/main" id="{5A52E474-0DC8-4152-9415-77A86492ECAC}"/>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916396" y="975159"/>
            <a:ext cx="4536504" cy="2826902"/>
          </a:xfrm>
          <a:prstGeom prst="rect">
            <a:avLst/>
          </a:prstGeom>
        </p:spPr>
      </p:pic>
    </p:spTree>
    <p:custDataLst>
      <p:tags r:id="rId1"/>
    </p:custDataLst>
    <p:extLst>
      <p:ext uri="{BB962C8B-B14F-4D97-AF65-F5344CB8AC3E}">
        <p14:creationId xmlns:p14="http://schemas.microsoft.com/office/powerpoint/2010/main" val="3174134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4" presetClass="entr" presetSubtype="10" fill="hold" nodeType="with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randombar(horizontal)">
                                      <p:cBhvr>
                                        <p:cTn id="15" dur="500"/>
                                        <p:tgtEl>
                                          <p:spTgt spid="2">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2">
                                            <p:txEl>
                                              <p:pRg st="1" end="1"/>
                                            </p:txEl>
                                          </p:spTgt>
                                        </p:tgtEl>
                                        <p:attrNameLst>
                                          <p:attrName>style.visibility</p:attrName>
                                        </p:attrNameLst>
                                      </p:cBhvr>
                                      <p:to>
                                        <p:strVal val="visible"/>
                                      </p:to>
                                    </p:set>
                                    <p:anim calcmode="lin" valueType="num">
                                      <p:cBhvr additive="base">
                                        <p:cTn id="20"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2">
                                            <p:txEl>
                                              <p:pRg st="2" end="2"/>
                                            </p:txEl>
                                          </p:spTgt>
                                        </p:tgtEl>
                                        <p:attrNameLst>
                                          <p:attrName>style.visibility</p:attrName>
                                        </p:attrNameLst>
                                      </p:cBhvr>
                                      <p:to>
                                        <p:strVal val="visible"/>
                                      </p:to>
                                    </p:set>
                                    <p:anim calcmode="lin" valueType="num">
                                      <p:cBhvr additive="base">
                                        <p:cTn id="26"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2">
                                            <p:txEl>
                                              <p:pRg st="3" end="3"/>
                                            </p:txEl>
                                          </p:spTgt>
                                        </p:tgtEl>
                                        <p:attrNameLst>
                                          <p:attrName>style.visibility</p:attrName>
                                        </p:attrNameLst>
                                      </p:cBhvr>
                                      <p:to>
                                        <p:strVal val="visible"/>
                                      </p:to>
                                    </p:set>
                                    <p:anim calcmode="lin" valueType="num">
                                      <p:cBhvr additive="base">
                                        <p:cTn id="32"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92E7A6F2-3801-48D9-AFB3-77A8A4EC9C4F}"/>
              </a:ext>
            </a:extLst>
          </p:cNvPr>
          <p:cNvSpPr>
            <a:spLocks noGrp="1" noChangeArrowheads="1"/>
          </p:cNvSpPr>
          <p:nvPr>
            <p:ph type="title"/>
          </p:nvPr>
        </p:nvSpPr>
        <p:spPr>
          <a:xfrm>
            <a:off x="1435608" y="44624"/>
            <a:ext cx="7498080" cy="1143000"/>
          </a:xfrm>
        </p:spPr>
        <p:txBody>
          <a:bodyPr>
            <a:normAutofit/>
          </a:bodyPr>
          <a:lstStyle/>
          <a:p>
            <a:r>
              <a:rPr lang="fr-FR" sz="4000" dirty="0"/>
              <a:t>Analyse en N./T : Interprétation</a:t>
            </a:r>
          </a:p>
        </p:txBody>
      </p:sp>
      <p:sp>
        <p:nvSpPr>
          <p:cNvPr id="2" name="ZoneTexte 1">
            <a:extLst>
              <a:ext uri="{FF2B5EF4-FFF2-40B4-BE49-F238E27FC236}">
                <a16:creationId xmlns:a16="http://schemas.microsoft.com/office/drawing/2014/main" id="{A398356D-7F98-4F19-A033-30A865726745}"/>
              </a:ext>
            </a:extLst>
          </p:cNvPr>
          <p:cNvSpPr txBox="1"/>
          <p:nvPr/>
        </p:nvSpPr>
        <p:spPr>
          <a:xfrm>
            <a:off x="1547665" y="3789040"/>
            <a:ext cx="7386024" cy="1754326"/>
          </a:xfrm>
          <a:prstGeom prst="rect">
            <a:avLst/>
          </a:prstGeom>
          <a:noFill/>
        </p:spPr>
        <p:txBody>
          <a:bodyPr wrap="square" rtlCol="0">
            <a:spAutoFit/>
          </a:bodyPr>
          <a:lstStyle/>
          <a:p>
            <a:r>
              <a:rPr lang="fr-FR" b="1" i="1" dirty="0"/>
              <a:t>Graphe en N :</a:t>
            </a:r>
          </a:p>
          <a:p>
            <a:pPr marL="285750" indent="-285750">
              <a:buFont typeface="Arial" panose="020B0604020202020204" pitchFamily="34" charset="0"/>
              <a:buChar char="•"/>
            </a:pPr>
            <a:r>
              <a:rPr lang="fr-FR" dirty="0"/>
              <a:t>Il estime la perte fiabilité due à chaque famille</a:t>
            </a:r>
          </a:p>
          <a:p>
            <a:pPr marL="285750" indent="-285750">
              <a:buFont typeface="Arial" panose="020B0604020202020204" pitchFamily="34" charset="0"/>
              <a:buChar char="•"/>
            </a:pPr>
            <a:r>
              <a:rPr lang="fr-FR" dirty="0"/>
              <a:t>Il a pour objectif l’amélioration de la fiabilité d’un équipement par action sur les sous-ensembles qui tombent le plus souvent en panne</a:t>
            </a:r>
          </a:p>
          <a:p>
            <a:pPr marL="285750" indent="-285750">
              <a:buFont typeface="Arial" panose="020B0604020202020204" pitchFamily="34" charset="0"/>
              <a:buChar char="•"/>
            </a:pPr>
            <a:r>
              <a:rPr lang="fr-FR" dirty="0"/>
              <a:t>Ce graphe permet de déterminer objectivement les pannes à analyser afin de les réduire et de voir leur impact sur la disponibilité  </a:t>
            </a:r>
          </a:p>
        </p:txBody>
      </p:sp>
      <p:pic>
        <p:nvPicPr>
          <p:cNvPr id="3" name="Image 2">
            <a:extLst>
              <a:ext uri="{FF2B5EF4-FFF2-40B4-BE49-F238E27FC236}">
                <a16:creationId xmlns:a16="http://schemas.microsoft.com/office/drawing/2014/main" id="{5A52E474-0DC8-4152-9415-77A86492ECAC}"/>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916396" y="975159"/>
            <a:ext cx="4536504" cy="2826902"/>
          </a:xfrm>
          <a:prstGeom prst="rect">
            <a:avLst/>
          </a:prstGeom>
        </p:spPr>
      </p:pic>
      <p:pic>
        <p:nvPicPr>
          <p:cNvPr id="4" name="Image 3">
            <a:extLst>
              <a:ext uri="{FF2B5EF4-FFF2-40B4-BE49-F238E27FC236}">
                <a16:creationId xmlns:a16="http://schemas.microsoft.com/office/drawing/2014/main" id="{8BB46110-7271-459C-BD6A-AA85BF4BF4D9}"/>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a:stretch/>
        </p:blipFill>
        <p:spPr>
          <a:xfrm>
            <a:off x="1153095" y="975159"/>
            <a:ext cx="7739385" cy="5314907"/>
          </a:xfrm>
          <a:prstGeom prst="rect">
            <a:avLst/>
          </a:prstGeom>
        </p:spPr>
      </p:pic>
    </p:spTree>
    <p:custDataLst>
      <p:tags r:id="rId1"/>
    </p:custDataLst>
    <p:extLst>
      <p:ext uri="{BB962C8B-B14F-4D97-AF65-F5344CB8AC3E}">
        <p14:creationId xmlns:p14="http://schemas.microsoft.com/office/powerpoint/2010/main" val="2657373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F4A057C-C691-4FF2-A2BD-6897016A86CC}"/>
              </a:ext>
            </a:extLst>
          </p:cNvPr>
          <p:cNvSpPr>
            <a:spLocks noGrp="1"/>
          </p:cNvSpPr>
          <p:nvPr>
            <p:ph type="title"/>
          </p:nvPr>
        </p:nvSpPr>
        <p:spPr/>
        <p:txBody>
          <a:bodyPr/>
          <a:lstStyle/>
          <a:p>
            <a:r>
              <a:rPr lang="fr-FR" dirty="0"/>
              <a:t>Analyse en N./T : Interprétation</a:t>
            </a:r>
          </a:p>
        </p:txBody>
      </p:sp>
      <p:sp>
        <p:nvSpPr>
          <p:cNvPr id="3" name="Espace réservé du contenu 2">
            <a:extLst>
              <a:ext uri="{FF2B5EF4-FFF2-40B4-BE49-F238E27FC236}">
                <a16:creationId xmlns:a16="http://schemas.microsoft.com/office/drawing/2014/main" id="{7AFFE38A-2364-4C4D-BC08-3BF49D7F6D47}"/>
              </a:ext>
            </a:extLst>
          </p:cNvPr>
          <p:cNvSpPr>
            <a:spLocks noGrp="1"/>
          </p:cNvSpPr>
          <p:nvPr>
            <p:ph idx="1"/>
          </p:nvPr>
        </p:nvSpPr>
        <p:spPr>
          <a:xfrm>
            <a:off x="1435608" y="1447800"/>
            <a:ext cx="7498080" cy="5293568"/>
          </a:xfrm>
        </p:spPr>
        <p:txBody>
          <a:bodyPr/>
          <a:lstStyle/>
          <a:p>
            <a:r>
              <a:rPr lang="fr-FR" dirty="0"/>
              <a:t>Constat </a:t>
            </a:r>
            <a:r>
              <a:rPr lang="fr-FR" dirty="0">
                <a:sym typeface="Wingdings" panose="05000000000000000000" pitchFamily="2" charset="2"/>
              </a:rPr>
              <a:t> Famille C a le plus de pannes</a:t>
            </a:r>
          </a:p>
          <a:p>
            <a:r>
              <a:rPr lang="fr-FR" dirty="0">
                <a:sym typeface="Wingdings" panose="05000000000000000000" pitchFamily="2" charset="2"/>
              </a:rPr>
              <a:t>C pénalise le plus la fiabilité</a:t>
            </a:r>
            <a:endParaRPr lang="fr-FR" dirty="0"/>
          </a:p>
        </p:txBody>
      </p:sp>
      <p:graphicFrame>
        <p:nvGraphicFramePr>
          <p:cNvPr id="4" name="Diagramme 3">
            <a:extLst>
              <a:ext uri="{FF2B5EF4-FFF2-40B4-BE49-F238E27FC236}">
                <a16:creationId xmlns:a16="http://schemas.microsoft.com/office/drawing/2014/main" id="{97E45A42-E017-4F1E-B6A7-32047582094B}"/>
              </a:ext>
            </a:extLst>
          </p:cNvPr>
          <p:cNvGraphicFramePr/>
          <p:nvPr>
            <p:extLst>
              <p:ext uri="{D42A27DB-BD31-4B8C-83A1-F6EECF244321}">
                <p14:modId xmlns:p14="http://schemas.microsoft.com/office/powerpoint/2010/main" val="2655227741"/>
              </p:ext>
            </p:extLst>
          </p:nvPr>
        </p:nvGraphicFramePr>
        <p:xfrm>
          <a:off x="1187624" y="2636912"/>
          <a:ext cx="7632848" cy="41044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ustDataLst>
      <p:tags r:id="rId1"/>
    </p:custDataLst>
    <p:extLst>
      <p:ext uri="{BB962C8B-B14F-4D97-AF65-F5344CB8AC3E}">
        <p14:creationId xmlns:p14="http://schemas.microsoft.com/office/powerpoint/2010/main" val="2614369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4" grpId="0">
        <p:bldAsOne/>
      </p:bldGraphic>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92E7A6F2-3801-48D9-AFB3-77A8A4EC9C4F}"/>
              </a:ext>
            </a:extLst>
          </p:cNvPr>
          <p:cNvSpPr>
            <a:spLocks noGrp="1" noChangeArrowheads="1"/>
          </p:cNvSpPr>
          <p:nvPr>
            <p:ph type="title"/>
          </p:nvPr>
        </p:nvSpPr>
        <p:spPr>
          <a:xfrm>
            <a:off x="1435608" y="44624"/>
            <a:ext cx="7498080" cy="1143000"/>
          </a:xfrm>
        </p:spPr>
        <p:txBody>
          <a:bodyPr>
            <a:normAutofit/>
          </a:bodyPr>
          <a:lstStyle/>
          <a:p>
            <a:r>
              <a:rPr lang="fr-FR" sz="4000" dirty="0"/>
              <a:t>Analyse en N./T : Interprétation</a:t>
            </a:r>
          </a:p>
        </p:txBody>
      </p:sp>
      <p:sp>
        <p:nvSpPr>
          <p:cNvPr id="2" name="ZoneTexte 1">
            <a:extLst>
              <a:ext uri="{FF2B5EF4-FFF2-40B4-BE49-F238E27FC236}">
                <a16:creationId xmlns:a16="http://schemas.microsoft.com/office/drawing/2014/main" id="{A398356D-7F98-4F19-A033-30A865726745}"/>
              </a:ext>
            </a:extLst>
          </p:cNvPr>
          <p:cNvSpPr txBox="1"/>
          <p:nvPr/>
        </p:nvSpPr>
        <p:spPr>
          <a:xfrm>
            <a:off x="1547665" y="3789040"/>
            <a:ext cx="7386024" cy="2031325"/>
          </a:xfrm>
          <a:prstGeom prst="rect">
            <a:avLst/>
          </a:prstGeom>
          <a:noFill/>
        </p:spPr>
        <p:txBody>
          <a:bodyPr wrap="square" rtlCol="0">
            <a:spAutoFit/>
          </a:bodyPr>
          <a:lstStyle/>
          <a:p>
            <a:r>
              <a:rPr lang="fr-FR" b="1" i="1" dirty="0"/>
              <a:t>Graphe en /T :</a:t>
            </a:r>
          </a:p>
          <a:p>
            <a:pPr marL="285750" indent="-285750">
              <a:buFont typeface="Arial" panose="020B0604020202020204" pitchFamily="34" charset="0"/>
              <a:buChar char="•"/>
            </a:pPr>
            <a:r>
              <a:rPr lang="fr-FR" dirty="0"/>
              <a:t>Il estime la non maintenabilité due à chaque famille</a:t>
            </a:r>
          </a:p>
          <a:p>
            <a:pPr marL="285750" indent="-285750">
              <a:buFont typeface="Arial" panose="020B0604020202020204" pitchFamily="34" charset="0"/>
              <a:buChar char="•"/>
            </a:pPr>
            <a:r>
              <a:rPr lang="fr-FR" dirty="0"/>
              <a:t>Il a pour objectif l’amélioration de la maintenabilité d’un équipement par action sur les sous-ensembles qui ont une MTTR élevée</a:t>
            </a:r>
          </a:p>
          <a:p>
            <a:pPr marL="285750" indent="-285750">
              <a:buFont typeface="Arial" panose="020B0604020202020204" pitchFamily="34" charset="0"/>
              <a:buChar char="•"/>
            </a:pPr>
            <a:r>
              <a:rPr lang="fr-FR" dirty="0"/>
              <a:t>Ce graphe permet de déterminer objectivement sous-ensembles à analyser afin de réduire leur MTTR et de voir leur impact sur la disponibilité  </a:t>
            </a:r>
          </a:p>
        </p:txBody>
      </p:sp>
      <p:pic>
        <p:nvPicPr>
          <p:cNvPr id="4" name="Image 3">
            <a:extLst>
              <a:ext uri="{FF2B5EF4-FFF2-40B4-BE49-F238E27FC236}">
                <a16:creationId xmlns:a16="http://schemas.microsoft.com/office/drawing/2014/main" id="{30C6AE15-04FA-4641-81C1-A8198AFF8574}"/>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699792" y="1321525"/>
            <a:ext cx="4369663" cy="2452489"/>
          </a:xfrm>
          <a:prstGeom prst="rect">
            <a:avLst/>
          </a:prstGeom>
        </p:spPr>
      </p:pic>
    </p:spTree>
    <p:custDataLst>
      <p:tags r:id="rId1"/>
    </p:custDataLst>
    <p:extLst>
      <p:ext uri="{BB962C8B-B14F-4D97-AF65-F5344CB8AC3E}">
        <p14:creationId xmlns:p14="http://schemas.microsoft.com/office/powerpoint/2010/main" val="2950461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4" presetClass="entr" presetSubtype="10" fill="hold" nodeType="with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randombar(horizontal)">
                                      <p:cBhvr>
                                        <p:cTn id="15" dur="500"/>
                                        <p:tgtEl>
                                          <p:spTgt spid="2">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2">
                                            <p:txEl>
                                              <p:pRg st="1" end="1"/>
                                            </p:txEl>
                                          </p:spTgt>
                                        </p:tgtEl>
                                        <p:attrNameLst>
                                          <p:attrName>style.visibility</p:attrName>
                                        </p:attrNameLst>
                                      </p:cBhvr>
                                      <p:to>
                                        <p:strVal val="visible"/>
                                      </p:to>
                                    </p:set>
                                    <p:anim calcmode="lin" valueType="num">
                                      <p:cBhvr additive="base">
                                        <p:cTn id="20"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2">
                                            <p:txEl>
                                              <p:pRg st="2" end="2"/>
                                            </p:txEl>
                                          </p:spTgt>
                                        </p:tgtEl>
                                        <p:attrNameLst>
                                          <p:attrName>style.visibility</p:attrName>
                                        </p:attrNameLst>
                                      </p:cBhvr>
                                      <p:to>
                                        <p:strVal val="visible"/>
                                      </p:to>
                                    </p:set>
                                    <p:anim calcmode="lin" valueType="num">
                                      <p:cBhvr additive="base">
                                        <p:cTn id="26"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2">
                                            <p:txEl>
                                              <p:pRg st="3" end="3"/>
                                            </p:txEl>
                                          </p:spTgt>
                                        </p:tgtEl>
                                        <p:attrNameLst>
                                          <p:attrName>style.visibility</p:attrName>
                                        </p:attrNameLst>
                                      </p:cBhvr>
                                      <p:to>
                                        <p:strVal val="visible"/>
                                      </p:to>
                                    </p:set>
                                    <p:anim calcmode="lin" valueType="num">
                                      <p:cBhvr additive="base">
                                        <p:cTn id="32"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92E7A6F2-3801-48D9-AFB3-77A8A4EC9C4F}"/>
              </a:ext>
            </a:extLst>
          </p:cNvPr>
          <p:cNvSpPr>
            <a:spLocks noGrp="1" noChangeArrowheads="1"/>
          </p:cNvSpPr>
          <p:nvPr>
            <p:ph type="title"/>
          </p:nvPr>
        </p:nvSpPr>
        <p:spPr>
          <a:xfrm>
            <a:off x="1435608" y="44624"/>
            <a:ext cx="7498080" cy="1143000"/>
          </a:xfrm>
        </p:spPr>
        <p:txBody>
          <a:bodyPr>
            <a:normAutofit/>
          </a:bodyPr>
          <a:lstStyle/>
          <a:p>
            <a:r>
              <a:rPr lang="fr-FR" sz="4000" dirty="0"/>
              <a:t>Analyse en N./T : Interprétation</a:t>
            </a:r>
          </a:p>
        </p:txBody>
      </p:sp>
      <p:sp>
        <p:nvSpPr>
          <p:cNvPr id="2" name="ZoneTexte 1">
            <a:extLst>
              <a:ext uri="{FF2B5EF4-FFF2-40B4-BE49-F238E27FC236}">
                <a16:creationId xmlns:a16="http://schemas.microsoft.com/office/drawing/2014/main" id="{A398356D-7F98-4F19-A033-30A865726745}"/>
              </a:ext>
            </a:extLst>
          </p:cNvPr>
          <p:cNvSpPr txBox="1"/>
          <p:nvPr/>
        </p:nvSpPr>
        <p:spPr>
          <a:xfrm>
            <a:off x="1547665" y="3789040"/>
            <a:ext cx="7386024" cy="2031325"/>
          </a:xfrm>
          <a:prstGeom prst="rect">
            <a:avLst/>
          </a:prstGeom>
          <a:noFill/>
        </p:spPr>
        <p:txBody>
          <a:bodyPr wrap="square" rtlCol="0">
            <a:spAutoFit/>
          </a:bodyPr>
          <a:lstStyle/>
          <a:p>
            <a:r>
              <a:rPr lang="fr-FR" b="1" i="1" dirty="0"/>
              <a:t>Graphe en /T :</a:t>
            </a:r>
          </a:p>
          <a:p>
            <a:pPr marL="285750" indent="-285750">
              <a:buFont typeface="Arial" panose="020B0604020202020204" pitchFamily="34" charset="0"/>
              <a:buChar char="•"/>
            </a:pPr>
            <a:r>
              <a:rPr lang="fr-FR" dirty="0"/>
              <a:t>Il estime la non maintenabilité due à chaque famille</a:t>
            </a:r>
          </a:p>
          <a:p>
            <a:pPr marL="285750" indent="-285750">
              <a:buFont typeface="Arial" panose="020B0604020202020204" pitchFamily="34" charset="0"/>
              <a:buChar char="•"/>
            </a:pPr>
            <a:r>
              <a:rPr lang="fr-FR" dirty="0"/>
              <a:t>Il a pour objectif l’amélioration de la maintenabilité d’un équipement par action sur les sous-ensembles qui ont une MTTR élevée</a:t>
            </a:r>
          </a:p>
          <a:p>
            <a:pPr marL="285750" indent="-285750">
              <a:buFont typeface="Arial" panose="020B0604020202020204" pitchFamily="34" charset="0"/>
              <a:buChar char="•"/>
            </a:pPr>
            <a:r>
              <a:rPr lang="fr-FR" dirty="0"/>
              <a:t>Ce graphe permet de déterminer objectivement sous-ensembles à analyser afin de réduire leur MTTR et de voir leur impact sur la disponibilité  </a:t>
            </a:r>
          </a:p>
        </p:txBody>
      </p:sp>
      <p:pic>
        <p:nvPicPr>
          <p:cNvPr id="4" name="Image 3">
            <a:extLst>
              <a:ext uri="{FF2B5EF4-FFF2-40B4-BE49-F238E27FC236}">
                <a16:creationId xmlns:a16="http://schemas.microsoft.com/office/drawing/2014/main" id="{30C6AE15-04FA-4641-81C1-A8198AFF8574}"/>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699792" y="1321525"/>
            <a:ext cx="4369663" cy="2452489"/>
          </a:xfrm>
          <a:prstGeom prst="rect">
            <a:avLst/>
          </a:prstGeom>
        </p:spPr>
      </p:pic>
      <p:pic>
        <p:nvPicPr>
          <p:cNvPr id="3" name="Image 2">
            <a:extLst>
              <a:ext uri="{FF2B5EF4-FFF2-40B4-BE49-F238E27FC236}">
                <a16:creationId xmlns:a16="http://schemas.microsoft.com/office/drawing/2014/main" id="{522E3061-07F8-41AE-9063-96EAB51D7206}"/>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a:stretch/>
        </p:blipFill>
        <p:spPr>
          <a:xfrm>
            <a:off x="1187623" y="1196752"/>
            <a:ext cx="7823753" cy="5256584"/>
          </a:xfrm>
          <a:prstGeom prst="rect">
            <a:avLst/>
          </a:prstGeom>
        </p:spPr>
      </p:pic>
    </p:spTree>
    <p:custDataLst>
      <p:tags r:id="rId1"/>
    </p:custDataLst>
    <p:extLst>
      <p:ext uri="{BB962C8B-B14F-4D97-AF65-F5344CB8AC3E}">
        <p14:creationId xmlns:p14="http://schemas.microsoft.com/office/powerpoint/2010/main" val="933470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F4A057C-C691-4FF2-A2BD-6897016A86CC}"/>
              </a:ext>
            </a:extLst>
          </p:cNvPr>
          <p:cNvSpPr>
            <a:spLocks noGrp="1"/>
          </p:cNvSpPr>
          <p:nvPr>
            <p:ph type="title"/>
          </p:nvPr>
        </p:nvSpPr>
        <p:spPr/>
        <p:txBody>
          <a:bodyPr/>
          <a:lstStyle/>
          <a:p>
            <a:r>
              <a:rPr lang="fr-FR" dirty="0"/>
              <a:t>Analyse en N./T : Interprétation</a:t>
            </a:r>
          </a:p>
        </p:txBody>
      </p:sp>
      <p:sp>
        <p:nvSpPr>
          <p:cNvPr id="3" name="Espace réservé du contenu 2">
            <a:extLst>
              <a:ext uri="{FF2B5EF4-FFF2-40B4-BE49-F238E27FC236}">
                <a16:creationId xmlns:a16="http://schemas.microsoft.com/office/drawing/2014/main" id="{7AFFE38A-2364-4C4D-BC08-3BF49D7F6D47}"/>
              </a:ext>
            </a:extLst>
          </p:cNvPr>
          <p:cNvSpPr>
            <a:spLocks noGrp="1"/>
          </p:cNvSpPr>
          <p:nvPr>
            <p:ph idx="1"/>
          </p:nvPr>
        </p:nvSpPr>
        <p:spPr>
          <a:xfrm>
            <a:off x="1435608" y="1087760"/>
            <a:ext cx="7498080" cy="5293568"/>
          </a:xfrm>
        </p:spPr>
        <p:txBody>
          <a:bodyPr/>
          <a:lstStyle/>
          <a:p>
            <a:r>
              <a:rPr lang="fr-FR" dirty="0"/>
              <a:t>Constat </a:t>
            </a:r>
            <a:r>
              <a:rPr lang="fr-FR" dirty="0">
                <a:sym typeface="Wingdings" panose="05000000000000000000" pitchFamily="2" charset="2"/>
              </a:rPr>
              <a:t> Famille F a la plus grande MTTR</a:t>
            </a:r>
          </a:p>
          <a:p>
            <a:r>
              <a:rPr lang="fr-FR" dirty="0">
                <a:sym typeface="Wingdings" panose="05000000000000000000" pitchFamily="2" charset="2"/>
              </a:rPr>
              <a:t>F pénalise le plus la maintenabilité</a:t>
            </a:r>
            <a:endParaRPr lang="fr-FR" dirty="0"/>
          </a:p>
        </p:txBody>
      </p:sp>
      <p:graphicFrame>
        <p:nvGraphicFramePr>
          <p:cNvPr id="6" name="Diagramme 5">
            <a:extLst>
              <a:ext uri="{FF2B5EF4-FFF2-40B4-BE49-F238E27FC236}">
                <a16:creationId xmlns:a16="http://schemas.microsoft.com/office/drawing/2014/main" id="{32BABC06-7CC5-41EB-854D-5444F31E5748}"/>
              </a:ext>
            </a:extLst>
          </p:cNvPr>
          <p:cNvGraphicFramePr/>
          <p:nvPr>
            <p:extLst>
              <p:ext uri="{D42A27DB-BD31-4B8C-83A1-F6EECF244321}">
                <p14:modId xmlns:p14="http://schemas.microsoft.com/office/powerpoint/2010/main" val="2275716908"/>
              </p:ext>
            </p:extLst>
          </p:nvPr>
        </p:nvGraphicFramePr>
        <p:xfrm>
          <a:off x="1187624" y="2636912"/>
          <a:ext cx="7632848" cy="41044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ustDataLst>
      <p:tags r:id="rId1"/>
    </p:custDataLst>
    <p:extLst>
      <p:ext uri="{BB962C8B-B14F-4D97-AF65-F5344CB8AC3E}">
        <p14:creationId xmlns:p14="http://schemas.microsoft.com/office/powerpoint/2010/main" val="865599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6" grpId="0">
        <p:bldAsOne/>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Espace réservé du numéro de diapositive 3">
            <a:extLst>
              <a:ext uri="{FF2B5EF4-FFF2-40B4-BE49-F238E27FC236}">
                <a16:creationId xmlns:a16="http://schemas.microsoft.com/office/drawing/2014/main" id="{E644677C-E649-46DB-B58C-378AD8A4EC03}"/>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defRPr>
            </a:lvl1pPr>
            <a:lvl2pPr marL="742950" indent="-285750" eaLnBrk="0" hangingPunct="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defRPr>
            </a:lvl2pPr>
            <a:lvl3pPr marL="1143000" indent="-228600" eaLnBrk="0" hangingPunct="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defRPr>
            </a:lvl3pPr>
            <a:lvl4pPr marL="1600200" indent="-228600" eaLnBrk="0" hangingPunct="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defRPr>
            </a:lvl4pPr>
            <a:lvl5pPr marL="2057400" indent="-228600" eaLnBrk="0" hangingPunct="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9pPr>
          </a:lstStyle>
          <a:p>
            <a:pPr eaLnBrk="1" hangingPunct="1">
              <a:spcBef>
                <a:spcPct val="0"/>
              </a:spcBef>
              <a:buClrTx/>
              <a:buFontTx/>
              <a:buNone/>
            </a:pPr>
            <a:fld id="{C77A74B5-5EDB-48A4-AAA7-891F1DE26F17}" type="slidenum">
              <a:rPr lang="fr-FR" altLang="fr-FR" sz="1200"/>
              <a:pPr eaLnBrk="1" hangingPunct="1">
                <a:spcBef>
                  <a:spcPct val="0"/>
                </a:spcBef>
                <a:buClrTx/>
                <a:buFontTx/>
                <a:buNone/>
              </a:pPr>
              <a:t>11</a:t>
            </a:fld>
            <a:endParaRPr lang="fr-FR" altLang="fr-FR" sz="1200"/>
          </a:p>
        </p:txBody>
      </p:sp>
      <p:sp>
        <p:nvSpPr>
          <p:cNvPr id="116739" name="Text Box 3">
            <a:extLst>
              <a:ext uri="{FF2B5EF4-FFF2-40B4-BE49-F238E27FC236}">
                <a16:creationId xmlns:a16="http://schemas.microsoft.com/office/drawing/2014/main" id="{0C9D2D16-0AEF-4160-B8BB-0FC4EC743DA9}"/>
              </a:ext>
            </a:extLst>
          </p:cNvPr>
          <p:cNvSpPr txBox="1">
            <a:spLocks noChangeArrowheads="1"/>
          </p:cNvSpPr>
          <p:nvPr/>
        </p:nvSpPr>
        <p:spPr bwMode="auto">
          <a:xfrm>
            <a:off x="3932238" y="1412875"/>
            <a:ext cx="1909762" cy="700088"/>
          </a:xfrm>
          <a:prstGeom prst="rect">
            <a:avLst/>
          </a:prstGeom>
          <a:solidFill>
            <a:srgbClr val="FFFFFF"/>
          </a:solidFill>
          <a:ln w="9525">
            <a:solidFill>
              <a:srgbClr val="000000"/>
            </a:solidFill>
            <a:miter lim="800000"/>
            <a:headEnd/>
            <a:tailEnd/>
          </a:ln>
          <a:effectLst>
            <a:outerShdw dist="35921" dir="2700000" algn="ctr" rotWithShape="0">
              <a:srgbClr val="808080"/>
            </a:outerShdw>
          </a:effectLst>
        </p:spPr>
        <p:txBody>
          <a:bodyPr/>
          <a:lstStyle/>
          <a:p>
            <a:pPr algn="ctr">
              <a:defRPr/>
            </a:pPr>
            <a:r>
              <a:rPr lang="fr-FR">
                <a:effectLst>
                  <a:outerShdw blurRad="38100" dist="38100" dir="2700000" algn="tl">
                    <a:srgbClr val="C0C0C0"/>
                  </a:outerShdw>
                </a:effectLst>
                <a:latin typeface="Arial Narrow" pitchFamily="34" charset="0"/>
              </a:rPr>
              <a:t>État normal</a:t>
            </a:r>
            <a:endParaRPr lang="fr-FR">
              <a:effectLst>
                <a:outerShdw blurRad="38100" dist="38100" dir="2700000" algn="tl">
                  <a:srgbClr val="C0C0C0"/>
                </a:outerShdw>
              </a:effectLst>
            </a:endParaRPr>
          </a:p>
        </p:txBody>
      </p:sp>
      <p:sp>
        <p:nvSpPr>
          <p:cNvPr id="116740" name="Text Box 4">
            <a:extLst>
              <a:ext uri="{FF2B5EF4-FFF2-40B4-BE49-F238E27FC236}">
                <a16:creationId xmlns:a16="http://schemas.microsoft.com/office/drawing/2014/main" id="{8DE78F83-B833-4E9D-9E55-A922931509B7}"/>
              </a:ext>
            </a:extLst>
          </p:cNvPr>
          <p:cNvSpPr txBox="1">
            <a:spLocks noChangeArrowheads="1"/>
          </p:cNvSpPr>
          <p:nvPr/>
        </p:nvSpPr>
        <p:spPr bwMode="auto">
          <a:xfrm>
            <a:off x="3932238" y="3744913"/>
            <a:ext cx="1909762" cy="547687"/>
          </a:xfrm>
          <a:prstGeom prst="rect">
            <a:avLst/>
          </a:prstGeom>
          <a:solidFill>
            <a:srgbClr val="FFFFFF"/>
          </a:solidFill>
          <a:ln w="9525">
            <a:solidFill>
              <a:srgbClr val="000080"/>
            </a:solidFill>
            <a:miter lim="800000"/>
            <a:headEnd/>
            <a:tailEnd/>
          </a:ln>
          <a:effectLst>
            <a:outerShdw dist="35921" dir="2700000" algn="ctr" rotWithShape="0">
              <a:srgbClr val="808080"/>
            </a:outerShdw>
          </a:effectLst>
        </p:spPr>
        <p:txBody>
          <a:bodyPr/>
          <a:lstStyle/>
          <a:p>
            <a:pPr algn="ctr">
              <a:defRPr/>
            </a:pPr>
            <a:r>
              <a:rPr lang="fr-FR" b="1">
                <a:solidFill>
                  <a:srgbClr val="003399"/>
                </a:solidFill>
                <a:effectLst>
                  <a:outerShdw blurRad="38100" dist="38100" dir="2700000" algn="tl">
                    <a:srgbClr val="C0C0C0"/>
                  </a:outerShdw>
                </a:effectLst>
                <a:latin typeface="Arial Narrow" pitchFamily="34" charset="0"/>
              </a:rPr>
              <a:t>Arrêt programmé</a:t>
            </a:r>
            <a:endParaRPr lang="fr-FR" b="1">
              <a:solidFill>
                <a:srgbClr val="003399"/>
              </a:solidFill>
              <a:effectLst>
                <a:outerShdw blurRad="38100" dist="38100" dir="2700000" algn="tl">
                  <a:srgbClr val="C0C0C0"/>
                </a:outerShdw>
              </a:effectLst>
            </a:endParaRPr>
          </a:p>
        </p:txBody>
      </p:sp>
      <p:sp>
        <p:nvSpPr>
          <p:cNvPr id="116741" name="Text Box 5">
            <a:extLst>
              <a:ext uri="{FF2B5EF4-FFF2-40B4-BE49-F238E27FC236}">
                <a16:creationId xmlns:a16="http://schemas.microsoft.com/office/drawing/2014/main" id="{E5B5B8A1-CEEB-43AE-A842-C02E564A2B81}"/>
              </a:ext>
            </a:extLst>
          </p:cNvPr>
          <p:cNvSpPr txBox="1">
            <a:spLocks noChangeArrowheads="1"/>
          </p:cNvSpPr>
          <p:nvPr/>
        </p:nvSpPr>
        <p:spPr bwMode="auto">
          <a:xfrm>
            <a:off x="1258888" y="2276475"/>
            <a:ext cx="1909762" cy="1001713"/>
          </a:xfrm>
          <a:prstGeom prst="rect">
            <a:avLst/>
          </a:prstGeom>
          <a:solidFill>
            <a:srgbClr val="FFFFFF"/>
          </a:solidFill>
          <a:ln w="9525">
            <a:solidFill>
              <a:srgbClr val="000000"/>
            </a:solidFill>
            <a:miter lim="800000"/>
            <a:headEnd/>
            <a:tailEnd/>
          </a:ln>
          <a:effectLst>
            <a:outerShdw dist="35921" dir="2700000" algn="ctr" rotWithShape="0">
              <a:srgbClr val="808080"/>
            </a:outerShdw>
          </a:effectLst>
        </p:spPr>
        <p:txBody>
          <a:bodyPr/>
          <a:lstStyle/>
          <a:p>
            <a:pPr algn="ctr">
              <a:defRPr/>
            </a:pPr>
            <a:r>
              <a:rPr lang="fr-FR">
                <a:solidFill>
                  <a:srgbClr val="FF3300"/>
                </a:solidFill>
                <a:effectLst>
                  <a:outerShdw blurRad="38100" dist="38100" dir="2700000" algn="tl">
                    <a:srgbClr val="C0C0C0"/>
                  </a:outerShdw>
                </a:effectLst>
                <a:latin typeface="Arial Narrow" pitchFamily="34" charset="0"/>
              </a:rPr>
              <a:t>Remplacement systématique d’un organe</a:t>
            </a:r>
            <a:endParaRPr lang="fr-FR">
              <a:solidFill>
                <a:srgbClr val="FF3300"/>
              </a:solidFill>
              <a:effectLst>
                <a:outerShdw blurRad="38100" dist="38100" dir="2700000" algn="tl">
                  <a:srgbClr val="C0C0C0"/>
                </a:outerShdw>
              </a:effectLst>
            </a:endParaRPr>
          </a:p>
        </p:txBody>
      </p:sp>
      <p:sp>
        <p:nvSpPr>
          <p:cNvPr id="116742" name="Text Box 6">
            <a:extLst>
              <a:ext uri="{FF2B5EF4-FFF2-40B4-BE49-F238E27FC236}">
                <a16:creationId xmlns:a16="http://schemas.microsoft.com/office/drawing/2014/main" id="{F8D56040-5C72-4DC4-A66D-D6F56757E99C}"/>
              </a:ext>
            </a:extLst>
          </p:cNvPr>
          <p:cNvSpPr txBox="1">
            <a:spLocks noChangeArrowheads="1"/>
          </p:cNvSpPr>
          <p:nvPr/>
        </p:nvSpPr>
        <p:spPr bwMode="auto">
          <a:xfrm>
            <a:off x="1258888" y="4910138"/>
            <a:ext cx="1909762" cy="1111250"/>
          </a:xfrm>
          <a:prstGeom prst="rect">
            <a:avLst/>
          </a:prstGeom>
          <a:solidFill>
            <a:srgbClr val="FFFFFF"/>
          </a:solidFill>
          <a:ln w="9525">
            <a:solidFill>
              <a:srgbClr val="000000"/>
            </a:solidFill>
            <a:miter lim="800000"/>
            <a:headEnd/>
            <a:tailEnd/>
          </a:ln>
          <a:effectLst>
            <a:outerShdw dist="35921" dir="2700000" algn="ctr" rotWithShape="0">
              <a:srgbClr val="808080"/>
            </a:outerShdw>
          </a:effectLst>
        </p:spPr>
        <p:txBody>
          <a:bodyPr/>
          <a:lstStyle/>
          <a:p>
            <a:pPr algn="ctr">
              <a:defRPr/>
            </a:pPr>
            <a:r>
              <a:rPr lang="fr-FR" b="1">
                <a:solidFill>
                  <a:srgbClr val="003399"/>
                </a:solidFill>
                <a:effectLst>
                  <a:outerShdw blurRad="38100" dist="38100" dir="2700000" algn="tl">
                    <a:srgbClr val="C0C0C0"/>
                  </a:outerShdw>
                </a:effectLst>
                <a:latin typeface="Arial Narrow" pitchFamily="34" charset="0"/>
              </a:rPr>
              <a:t>Analyse</a:t>
            </a:r>
            <a:r>
              <a:rPr lang="fr-FR">
                <a:effectLst/>
                <a:latin typeface="Arial Narrow" pitchFamily="34" charset="0"/>
              </a:rPr>
              <a:t> des organes remplacés</a:t>
            </a:r>
            <a:endParaRPr lang="fr-FR">
              <a:effectLst/>
            </a:endParaRPr>
          </a:p>
        </p:txBody>
      </p:sp>
      <p:sp>
        <p:nvSpPr>
          <p:cNvPr id="116743" name="Text Box 7">
            <a:extLst>
              <a:ext uri="{FF2B5EF4-FFF2-40B4-BE49-F238E27FC236}">
                <a16:creationId xmlns:a16="http://schemas.microsoft.com/office/drawing/2014/main" id="{ECE63C8A-60E2-40AD-8857-72A2AA2C37AC}"/>
              </a:ext>
            </a:extLst>
          </p:cNvPr>
          <p:cNvSpPr txBox="1">
            <a:spLocks noChangeArrowheads="1"/>
          </p:cNvSpPr>
          <p:nvPr/>
        </p:nvSpPr>
        <p:spPr bwMode="auto">
          <a:xfrm>
            <a:off x="5461000" y="4910138"/>
            <a:ext cx="1909763" cy="1111250"/>
          </a:xfrm>
          <a:prstGeom prst="rect">
            <a:avLst/>
          </a:prstGeom>
          <a:solidFill>
            <a:srgbClr val="FFFFFF"/>
          </a:solidFill>
          <a:ln w="9525">
            <a:solidFill>
              <a:srgbClr val="000000"/>
            </a:solidFill>
            <a:miter lim="800000"/>
            <a:headEnd/>
            <a:tailEnd/>
          </a:ln>
          <a:effectLst>
            <a:outerShdw dist="35921" dir="2700000" algn="ctr" rotWithShape="0">
              <a:srgbClr val="808080"/>
            </a:outerShdw>
          </a:effectLst>
        </p:spPr>
        <p:txBody>
          <a:bodyPr/>
          <a:lstStyle/>
          <a:p>
            <a:pPr algn="ctr">
              <a:defRPr/>
            </a:pPr>
            <a:endParaRPr lang="fr-FR" sz="1800">
              <a:effectLst/>
              <a:latin typeface="Arial Narrow" pitchFamily="34" charset="0"/>
            </a:endParaRPr>
          </a:p>
          <a:p>
            <a:pPr algn="ctr">
              <a:defRPr/>
            </a:pPr>
            <a:r>
              <a:rPr lang="fr-FR" b="1">
                <a:solidFill>
                  <a:srgbClr val="000099"/>
                </a:solidFill>
                <a:effectLst>
                  <a:outerShdw blurRad="38100" dist="38100" dir="2700000" algn="tl">
                    <a:srgbClr val="C0C0C0"/>
                  </a:outerShdw>
                </a:effectLst>
                <a:latin typeface="Arial Narrow" pitchFamily="34" charset="0"/>
              </a:rPr>
              <a:t>Optimisation</a:t>
            </a:r>
            <a:r>
              <a:rPr lang="fr-FR">
                <a:solidFill>
                  <a:srgbClr val="000099"/>
                </a:solidFill>
                <a:effectLst>
                  <a:outerShdw blurRad="38100" dist="38100" dir="2700000" algn="tl">
                    <a:srgbClr val="C0C0C0"/>
                  </a:outerShdw>
                </a:effectLst>
                <a:latin typeface="Arial Narrow" pitchFamily="34" charset="0"/>
              </a:rPr>
              <a:t> </a:t>
            </a:r>
            <a:r>
              <a:rPr lang="fr-FR">
                <a:effectLst/>
                <a:latin typeface="Arial Narrow" pitchFamily="34" charset="0"/>
              </a:rPr>
              <a:t>de la périodicité</a:t>
            </a:r>
            <a:endParaRPr lang="fr-FR">
              <a:effectLst/>
            </a:endParaRPr>
          </a:p>
        </p:txBody>
      </p:sp>
      <p:sp>
        <p:nvSpPr>
          <p:cNvPr id="116744" name="Line 8">
            <a:extLst>
              <a:ext uri="{FF2B5EF4-FFF2-40B4-BE49-F238E27FC236}">
                <a16:creationId xmlns:a16="http://schemas.microsoft.com/office/drawing/2014/main" id="{A0A3B143-983A-439A-85F1-60707E353696}"/>
              </a:ext>
            </a:extLst>
          </p:cNvPr>
          <p:cNvSpPr>
            <a:spLocks noChangeShapeType="1"/>
          </p:cNvSpPr>
          <p:nvPr/>
        </p:nvSpPr>
        <p:spPr bwMode="auto">
          <a:xfrm>
            <a:off x="4887913" y="2112963"/>
            <a:ext cx="0" cy="1631950"/>
          </a:xfrm>
          <a:prstGeom prst="line">
            <a:avLst/>
          </a:prstGeom>
          <a:noFill/>
          <a:ln w="9525">
            <a:solidFill>
              <a:srgbClr val="000000"/>
            </a:solidFill>
            <a:round/>
            <a:headEnd/>
            <a:tailEnd type="stealth" w="lg" len="lg"/>
          </a:ln>
        </p:spPr>
        <p:txBody>
          <a:bodyPr/>
          <a:lstStyle/>
          <a:p>
            <a:pPr>
              <a:defRPr/>
            </a:pPr>
            <a:endParaRPr lang="fr-FR"/>
          </a:p>
        </p:txBody>
      </p:sp>
      <p:sp>
        <p:nvSpPr>
          <p:cNvPr id="116745" name="Freeform 9">
            <a:extLst>
              <a:ext uri="{FF2B5EF4-FFF2-40B4-BE49-F238E27FC236}">
                <a16:creationId xmlns:a16="http://schemas.microsoft.com/office/drawing/2014/main" id="{EF74FB4D-9908-47D2-831D-1157C54023E0}"/>
              </a:ext>
            </a:extLst>
          </p:cNvPr>
          <p:cNvSpPr>
            <a:spLocks/>
          </p:cNvSpPr>
          <p:nvPr/>
        </p:nvSpPr>
        <p:spPr bwMode="auto">
          <a:xfrm>
            <a:off x="2405063" y="3278188"/>
            <a:ext cx="1527175" cy="814387"/>
          </a:xfrm>
          <a:custGeom>
            <a:avLst/>
            <a:gdLst/>
            <a:ahLst/>
            <a:cxnLst>
              <a:cxn ang="0">
                <a:pos x="1448" y="543"/>
              </a:cxn>
              <a:cxn ang="0">
                <a:pos x="362" y="543"/>
              </a:cxn>
              <a:cxn ang="0">
                <a:pos x="0" y="0"/>
              </a:cxn>
            </a:cxnLst>
            <a:rect l="0" t="0" r="r" b="b"/>
            <a:pathLst>
              <a:path w="1448" h="633">
                <a:moveTo>
                  <a:pt x="1448" y="543"/>
                </a:moveTo>
                <a:cubicBezTo>
                  <a:pt x="1025" y="588"/>
                  <a:pt x="603" y="633"/>
                  <a:pt x="362" y="543"/>
                </a:cubicBezTo>
                <a:cubicBezTo>
                  <a:pt x="121" y="453"/>
                  <a:pt x="60" y="226"/>
                  <a:pt x="0" y="0"/>
                </a:cubicBezTo>
              </a:path>
            </a:pathLst>
          </a:custGeom>
          <a:noFill/>
          <a:ln w="9525">
            <a:solidFill>
              <a:srgbClr val="000000"/>
            </a:solidFill>
            <a:round/>
            <a:headEnd/>
            <a:tailEnd type="stealth" w="lg" len="lg"/>
          </a:ln>
        </p:spPr>
        <p:txBody>
          <a:bodyPr/>
          <a:lstStyle/>
          <a:p>
            <a:pPr>
              <a:defRPr/>
            </a:pPr>
            <a:endParaRPr lang="fr-FR"/>
          </a:p>
        </p:txBody>
      </p:sp>
      <p:sp>
        <p:nvSpPr>
          <p:cNvPr id="116746" name="Freeform 10">
            <a:extLst>
              <a:ext uri="{FF2B5EF4-FFF2-40B4-BE49-F238E27FC236}">
                <a16:creationId xmlns:a16="http://schemas.microsoft.com/office/drawing/2014/main" id="{F07C04C8-20C8-4800-B2FA-1B7CE232A2A8}"/>
              </a:ext>
            </a:extLst>
          </p:cNvPr>
          <p:cNvSpPr>
            <a:spLocks/>
          </p:cNvSpPr>
          <p:nvPr/>
        </p:nvSpPr>
        <p:spPr bwMode="auto">
          <a:xfrm>
            <a:off x="2214563" y="1646238"/>
            <a:ext cx="1717675" cy="698500"/>
          </a:xfrm>
          <a:custGeom>
            <a:avLst/>
            <a:gdLst/>
            <a:ahLst/>
            <a:cxnLst>
              <a:cxn ang="0">
                <a:pos x="0" y="543"/>
              </a:cxn>
              <a:cxn ang="0">
                <a:pos x="362" y="181"/>
              </a:cxn>
              <a:cxn ang="0">
                <a:pos x="1629" y="0"/>
              </a:cxn>
            </a:cxnLst>
            <a:rect l="0" t="0" r="r" b="b"/>
            <a:pathLst>
              <a:path w="1629" h="543">
                <a:moveTo>
                  <a:pt x="0" y="543"/>
                </a:moveTo>
                <a:cubicBezTo>
                  <a:pt x="45" y="407"/>
                  <a:pt x="90" y="272"/>
                  <a:pt x="362" y="181"/>
                </a:cubicBezTo>
                <a:cubicBezTo>
                  <a:pt x="634" y="90"/>
                  <a:pt x="1131" y="45"/>
                  <a:pt x="1629" y="0"/>
                </a:cubicBezTo>
              </a:path>
            </a:pathLst>
          </a:custGeom>
          <a:noFill/>
          <a:ln w="9525">
            <a:solidFill>
              <a:srgbClr val="000000"/>
            </a:solidFill>
            <a:round/>
            <a:headEnd/>
            <a:tailEnd type="stealth" w="lg" len="lg"/>
          </a:ln>
        </p:spPr>
        <p:txBody>
          <a:bodyPr/>
          <a:lstStyle/>
          <a:p>
            <a:pPr>
              <a:defRPr/>
            </a:pPr>
            <a:endParaRPr lang="fr-FR"/>
          </a:p>
        </p:txBody>
      </p:sp>
      <p:sp>
        <p:nvSpPr>
          <p:cNvPr id="116747" name="Line 11">
            <a:extLst>
              <a:ext uri="{FF2B5EF4-FFF2-40B4-BE49-F238E27FC236}">
                <a16:creationId xmlns:a16="http://schemas.microsoft.com/office/drawing/2014/main" id="{71AB60B6-7AE2-4D49-A62C-B76AADAE7ECF}"/>
              </a:ext>
            </a:extLst>
          </p:cNvPr>
          <p:cNvSpPr>
            <a:spLocks noChangeShapeType="1"/>
          </p:cNvSpPr>
          <p:nvPr/>
        </p:nvSpPr>
        <p:spPr bwMode="auto">
          <a:xfrm>
            <a:off x="2024063" y="3278188"/>
            <a:ext cx="0" cy="1631950"/>
          </a:xfrm>
          <a:prstGeom prst="line">
            <a:avLst/>
          </a:prstGeom>
          <a:noFill/>
          <a:ln w="9525">
            <a:solidFill>
              <a:srgbClr val="000000"/>
            </a:solidFill>
            <a:round/>
            <a:headEnd/>
            <a:tailEnd type="stealth" w="lg" len="lg"/>
          </a:ln>
        </p:spPr>
        <p:txBody>
          <a:bodyPr/>
          <a:lstStyle/>
          <a:p>
            <a:pPr>
              <a:defRPr/>
            </a:pPr>
            <a:endParaRPr lang="fr-FR"/>
          </a:p>
        </p:txBody>
      </p:sp>
      <p:sp>
        <p:nvSpPr>
          <p:cNvPr id="116748" name="Line 12">
            <a:extLst>
              <a:ext uri="{FF2B5EF4-FFF2-40B4-BE49-F238E27FC236}">
                <a16:creationId xmlns:a16="http://schemas.microsoft.com/office/drawing/2014/main" id="{0074151F-52F2-46AF-A87C-B1B6C4F2B701}"/>
              </a:ext>
            </a:extLst>
          </p:cNvPr>
          <p:cNvSpPr>
            <a:spLocks noChangeShapeType="1"/>
          </p:cNvSpPr>
          <p:nvPr/>
        </p:nvSpPr>
        <p:spPr bwMode="auto">
          <a:xfrm>
            <a:off x="3168650" y="5608638"/>
            <a:ext cx="2292350" cy="0"/>
          </a:xfrm>
          <a:prstGeom prst="line">
            <a:avLst/>
          </a:prstGeom>
          <a:noFill/>
          <a:ln w="9525">
            <a:solidFill>
              <a:srgbClr val="000000"/>
            </a:solidFill>
            <a:round/>
            <a:headEnd/>
            <a:tailEnd type="stealth" w="lg" len="lg"/>
          </a:ln>
        </p:spPr>
        <p:txBody>
          <a:bodyPr/>
          <a:lstStyle/>
          <a:p>
            <a:pPr>
              <a:defRPr/>
            </a:pPr>
            <a:endParaRPr lang="fr-FR"/>
          </a:p>
        </p:txBody>
      </p:sp>
      <p:sp>
        <p:nvSpPr>
          <p:cNvPr id="116749" name="Freeform 13">
            <a:extLst>
              <a:ext uri="{FF2B5EF4-FFF2-40B4-BE49-F238E27FC236}">
                <a16:creationId xmlns:a16="http://schemas.microsoft.com/office/drawing/2014/main" id="{78899080-9881-4810-9E99-4D6709D0BC86}"/>
              </a:ext>
            </a:extLst>
          </p:cNvPr>
          <p:cNvSpPr>
            <a:spLocks/>
          </p:cNvSpPr>
          <p:nvPr/>
        </p:nvSpPr>
        <p:spPr bwMode="auto">
          <a:xfrm>
            <a:off x="5846763" y="3976688"/>
            <a:ext cx="3117850" cy="1631950"/>
          </a:xfrm>
          <a:custGeom>
            <a:avLst/>
            <a:gdLst/>
            <a:ahLst/>
            <a:cxnLst>
              <a:cxn ang="0">
                <a:pos x="1448" y="1267"/>
              </a:cxn>
              <a:cxn ang="0">
                <a:pos x="2715" y="543"/>
              </a:cxn>
              <a:cxn ang="0">
                <a:pos x="0" y="0"/>
              </a:cxn>
            </a:cxnLst>
            <a:rect l="0" t="0" r="r" b="b"/>
            <a:pathLst>
              <a:path w="2956" h="1267">
                <a:moveTo>
                  <a:pt x="1448" y="1267"/>
                </a:moveTo>
                <a:cubicBezTo>
                  <a:pt x="2202" y="1010"/>
                  <a:pt x="2956" y="754"/>
                  <a:pt x="2715" y="543"/>
                </a:cubicBezTo>
                <a:cubicBezTo>
                  <a:pt x="2474" y="332"/>
                  <a:pt x="1237" y="166"/>
                  <a:pt x="0" y="0"/>
                </a:cubicBezTo>
              </a:path>
            </a:pathLst>
          </a:custGeom>
          <a:noFill/>
          <a:ln w="9525">
            <a:solidFill>
              <a:srgbClr val="000000"/>
            </a:solidFill>
            <a:round/>
            <a:headEnd/>
            <a:tailEnd type="stealth" w="lg" len="lg"/>
          </a:ln>
        </p:spPr>
        <p:txBody>
          <a:bodyPr/>
          <a:lstStyle/>
          <a:p>
            <a:pPr>
              <a:defRPr/>
            </a:pPr>
            <a:endParaRPr lang="fr-FR"/>
          </a:p>
        </p:txBody>
      </p:sp>
      <p:sp>
        <p:nvSpPr>
          <p:cNvPr id="116750" name="Text Box 14">
            <a:extLst>
              <a:ext uri="{FF2B5EF4-FFF2-40B4-BE49-F238E27FC236}">
                <a16:creationId xmlns:a16="http://schemas.microsoft.com/office/drawing/2014/main" id="{F1291CD5-56D5-4B18-8FF2-01ADBF20DC3E}"/>
              </a:ext>
            </a:extLst>
          </p:cNvPr>
          <p:cNvSpPr txBox="1">
            <a:spLocks noChangeArrowheads="1"/>
          </p:cNvSpPr>
          <p:nvPr/>
        </p:nvSpPr>
        <p:spPr bwMode="auto">
          <a:xfrm>
            <a:off x="1042988" y="333375"/>
            <a:ext cx="7561262" cy="457200"/>
          </a:xfrm>
          <a:prstGeom prst="rect">
            <a:avLst/>
          </a:prstGeom>
          <a:noFill/>
          <a:ln w="9525">
            <a:noFill/>
            <a:miter lim="800000"/>
            <a:headEnd/>
            <a:tailEnd/>
          </a:ln>
          <a:effectLst/>
        </p:spPr>
        <p:txBody>
          <a:bodyPr>
            <a:spAutoFit/>
          </a:bodyPr>
          <a:lstStyle/>
          <a:p>
            <a:pPr algn="ctr">
              <a:spcBef>
                <a:spcPct val="50000"/>
              </a:spcBef>
              <a:defRPr/>
            </a:pPr>
            <a:r>
              <a:rPr lang="fr-FR" sz="2400" b="1">
                <a:solidFill>
                  <a:srgbClr val="00CC00"/>
                </a:solidFill>
                <a:effectLst>
                  <a:outerShdw blurRad="38100" dist="38100" dir="2700000" algn="tl">
                    <a:srgbClr val="C0C0C0"/>
                  </a:outerShdw>
                </a:effectLst>
                <a:latin typeface="Arial Narrow" pitchFamily="34" charset="0"/>
              </a:rPr>
              <a:t>MAINTENANCE PREVENTIVE SYSTEMATIQUE</a:t>
            </a:r>
          </a:p>
        </p:txBody>
      </p:sp>
      <p:sp>
        <p:nvSpPr>
          <p:cNvPr id="116751" name="AutoShape 15">
            <a:extLst>
              <a:ext uri="{FF2B5EF4-FFF2-40B4-BE49-F238E27FC236}">
                <a16:creationId xmlns:a16="http://schemas.microsoft.com/office/drawing/2014/main" id="{CBA7FD92-C55B-428E-81A4-6F072768F552}"/>
              </a:ext>
            </a:extLst>
          </p:cNvPr>
          <p:cNvSpPr>
            <a:spLocks noChangeArrowheads="1"/>
          </p:cNvSpPr>
          <p:nvPr/>
        </p:nvSpPr>
        <p:spPr bwMode="auto">
          <a:xfrm>
            <a:off x="323850" y="1628775"/>
            <a:ext cx="1295400" cy="1152525"/>
          </a:xfrm>
          <a:prstGeom prst="irregularSeal2">
            <a:avLst/>
          </a:prstGeom>
          <a:solidFill>
            <a:srgbClr val="CCFFCC"/>
          </a:solidFill>
          <a:ln w="9525">
            <a:solidFill>
              <a:schemeClr val="tx1"/>
            </a:solidFill>
            <a:miter lim="800000"/>
            <a:headEnd/>
            <a:tailEnd/>
          </a:ln>
          <a:effectLst/>
        </p:spPr>
        <p:txBody>
          <a:bodyPr wrap="none" anchor="ctr"/>
          <a:lstStyle/>
          <a:p>
            <a:pPr algn="ctr">
              <a:defRPr/>
            </a:pPr>
            <a:r>
              <a:rPr lang="fr-FR" sz="1200" b="1">
                <a:solidFill>
                  <a:srgbClr val="FF0000"/>
                </a:solidFill>
                <a:effectLst>
                  <a:outerShdw blurRad="38100" dist="38100" dir="2700000" algn="tl">
                    <a:srgbClr val="000000"/>
                  </a:outerShdw>
                </a:effectLst>
                <a:latin typeface="Arial Narrow" pitchFamily="34" charset="0"/>
              </a:rPr>
              <a:t>Sans contrôle</a:t>
            </a:r>
          </a:p>
        </p:txBody>
      </p:sp>
    </p:spTree>
    <p:custDataLst>
      <p:tags r:id="rId1"/>
    </p:custDataLst>
    <p:extLst>
      <p:ext uri="{BB962C8B-B14F-4D97-AF65-F5344CB8AC3E}">
        <p14:creationId xmlns:p14="http://schemas.microsoft.com/office/powerpoint/2010/main" val="418854386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16739"/>
                                        </p:tgtEl>
                                        <p:attrNameLst>
                                          <p:attrName>style.visibility</p:attrName>
                                        </p:attrNameLst>
                                      </p:cBhvr>
                                      <p:to>
                                        <p:strVal val="visible"/>
                                      </p:to>
                                    </p:set>
                                    <p:animEffect transition="in" filter="checkerboard(across)">
                                      <p:cBhvr>
                                        <p:cTn id="7" dur="500"/>
                                        <p:tgtEl>
                                          <p:spTgt spid="11673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116744"/>
                                        </p:tgtEl>
                                        <p:attrNameLst>
                                          <p:attrName>style.visibility</p:attrName>
                                        </p:attrNameLst>
                                      </p:cBhvr>
                                      <p:to>
                                        <p:strVal val="visible"/>
                                      </p:to>
                                    </p:set>
                                    <p:anim calcmode="lin" valueType="num">
                                      <p:cBhvr additive="base">
                                        <p:cTn id="12" dur="500" fill="hold"/>
                                        <p:tgtEl>
                                          <p:spTgt spid="116744"/>
                                        </p:tgtEl>
                                        <p:attrNameLst>
                                          <p:attrName>ppt_x</p:attrName>
                                        </p:attrNameLst>
                                      </p:cBhvr>
                                      <p:tavLst>
                                        <p:tav tm="0">
                                          <p:val>
                                            <p:strVal val="#ppt_x"/>
                                          </p:val>
                                        </p:tav>
                                        <p:tav tm="100000">
                                          <p:val>
                                            <p:strVal val="#ppt_x"/>
                                          </p:val>
                                        </p:tav>
                                      </p:tavLst>
                                    </p:anim>
                                    <p:anim calcmode="lin" valueType="num">
                                      <p:cBhvr additive="base">
                                        <p:cTn id="13" dur="500" fill="hold"/>
                                        <p:tgtEl>
                                          <p:spTgt spid="116744"/>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116740"/>
                                        </p:tgtEl>
                                        <p:attrNameLst>
                                          <p:attrName>style.visibility</p:attrName>
                                        </p:attrNameLst>
                                      </p:cBhvr>
                                      <p:to>
                                        <p:strVal val="visible"/>
                                      </p:to>
                                    </p:set>
                                    <p:anim calcmode="lin" valueType="num">
                                      <p:cBhvr additive="base">
                                        <p:cTn id="16" dur="500" fill="hold"/>
                                        <p:tgtEl>
                                          <p:spTgt spid="116740"/>
                                        </p:tgtEl>
                                        <p:attrNameLst>
                                          <p:attrName>ppt_x</p:attrName>
                                        </p:attrNameLst>
                                      </p:cBhvr>
                                      <p:tavLst>
                                        <p:tav tm="0">
                                          <p:val>
                                            <p:strVal val="#ppt_x"/>
                                          </p:val>
                                        </p:tav>
                                        <p:tav tm="100000">
                                          <p:val>
                                            <p:strVal val="#ppt_x"/>
                                          </p:val>
                                        </p:tav>
                                      </p:tavLst>
                                    </p:anim>
                                    <p:anim calcmode="lin" valueType="num">
                                      <p:cBhvr additive="base">
                                        <p:cTn id="17" dur="500" fill="hold"/>
                                        <p:tgtEl>
                                          <p:spTgt spid="116740"/>
                                        </p:tgtEl>
                                        <p:attrNameLst>
                                          <p:attrName>ppt_y</p:attrName>
                                        </p:attrNameLst>
                                      </p:cBhvr>
                                      <p:tavLst>
                                        <p:tav tm="0">
                                          <p:val>
                                            <p:strVal val="1+#ppt_h/2"/>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16745"/>
                                        </p:tgtEl>
                                        <p:attrNameLst>
                                          <p:attrName>style.visibility</p:attrName>
                                        </p:attrNameLst>
                                      </p:cBhvr>
                                      <p:to>
                                        <p:strVal val="visible"/>
                                      </p:to>
                                    </p:set>
                                    <p:animEffect transition="in" filter="blinds(horizontal)">
                                      <p:cBhvr>
                                        <p:cTn id="22" dur="500"/>
                                        <p:tgtEl>
                                          <p:spTgt spid="116745"/>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16741"/>
                                        </p:tgtEl>
                                        <p:attrNameLst>
                                          <p:attrName>style.visibility</p:attrName>
                                        </p:attrNameLst>
                                      </p:cBhvr>
                                      <p:to>
                                        <p:strVal val="visible"/>
                                      </p:to>
                                    </p:set>
                                    <p:animEffect transition="in" filter="blinds(horizontal)">
                                      <p:cBhvr>
                                        <p:cTn id="25" dur="500"/>
                                        <p:tgtEl>
                                          <p:spTgt spid="116741"/>
                                        </p:tgtEl>
                                      </p:cBhvr>
                                    </p:animEffect>
                                  </p:childTnLst>
                                </p:cTn>
                              </p:par>
                              <p:par>
                                <p:cTn id="26" presetID="3" presetClass="entr" presetSubtype="10" fill="hold" nodeType="withEffect">
                                  <p:stCondLst>
                                    <p:cond delay="0"/>
                                  </p:stCondLst>
                                  <p:childTnLst>
                                    <p:set>
                                      <p:cBhvr>
                                        <p:cTn id="27" dur="1" fill="hold">
                                          <p:stCondLst>
                                            <p:cond delay="0"/>
                                          </p:stCondLst>
                                        </p:cTn>
                                        <p:tgtEl>
                                          <p:spTgt spid="116746"/>
                                        </p:tgtEl>
                                        <p:attrNameLst>
                                          <p:attrName>style.visibility</p:attrName>
                                        </p:attrNameLst>
                                      </p:cBhvr>
                                      <p:to>
                                        <p:strVal val="visible"/>
                                      </p:to>
                                    </p:set>
                                    <p:animEffect transition="in" filter="blinds(horizontal)">
                                      <p:cBhvr>
                                        <p:cTn id="28" dur="500"/>
                                        <p:tgtEl>
                                          <p:spTgt spid="116746"/>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8" fill="hold" grpId="0" nodeType="clickEffect">
                                  <p:stCondLst>
                                    <p:cond delay="0"/>
                                  </p:stCondLst>
                                  <p:childTnLst>
                                    <p:set>
                                      <p:cBhvr>
                                        <p:cTn id="32" dur="1" fill="hold">
                                          <p:stCondLst>
                                            <p:cond delay="0"/>
                                          </p:stCondLst>
                                        </p:cTn>
                                        <p:tgtEl>
                                          <p:spTgt spid="116751"/>
                                        </p:tgtEl>
                                        <p:attrNameLst>
                                          <p:attrName>style.visibility</p:attrName>
                                        </p:attrNameLst>
                                      </p:cBhvr>
                                      <p:to>
                                        <p:strVal val="visible"/>
                                      </p:to>
                                    </p:set>
                                    <p:anim calcmode="lin" valueType="num">
                                      <p:cBhvr additive="base">
                                        <p:cTn id="33" dur="500" fill="hold"/>
                                        <p:tgtEl>
                                          <p:spTgt spid="116751"/>
                                        </p:tgtEl>
                                        <p:attrNameLst>
                                          <p:attrName>ppt_x</p:attrName>
                                        </p:attrNameLst>
                                      </p:cBhvr>
                                      <p:tavLst>
                                        <p:tav tm="0">
                                          <p:val>
                                            <p:strVal val="0-#ppt_w/2"/>
                                          </p:val>
                                        </p:tav>
                                        <p:tav tm="100000">
                                          <p:val>
                                            <p:strVal val="#ppt_x"/>
                                          </p:val>
                                        </p:tav>
                                      </p:tavLst>
                                    </p:anim>
                                    <p:anim calcmode="lin" valueType="num">
                                      <p:cBhvr additive="base">
                                        <p:cTn id="34" dur="500" fill="hold"/>
                                        <p:tgtEl>
                                          <p:spTgt spid="116751"/>
                                        </p:tgtEl>
                                        <p:attrNameLst>
                                          <p:attrName>ppt_y</p:attrName>
                                        </p:attrNameLst>
                                      </p:cBhvr>
                                      <p:tavLst>
                                        <p:tav tm="0">
                                          <p:val>
                                            <p:strVal val="#ppt_y"/>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2" presetClass="entr" presetSubtype="4" fill="hold" nodeType="clickEffect">
                                  <p:stCondLst>
                                    <p:cond delay="0"/>
                                  </p:stCondLst>
                                  <p:childTnLst>
                                    <p:set>
                                      <p:cBhvr>
                                        <p:cTn id="38" dur="1" fill="hold">
                                          <p:stCondLst>
                                            <p:cond delay="0"/>
                                          </p:stCondLst>
                                        </p:cTn>
                                        <p:tgtEl>
                                          <p:spTgt spid="116747"/>
                                        </p:tgtEl>
                                        <p:attrNameLst>
                                          <p:attrName>style.visibility</p:attrName>
                                        </p:attrNameLst>
                                      </p:cBhvr>
                                      <p:to>
                                        <p:strVal val="visible"/>
                                      </p:to>
                                    </p:set>
                                    <p:anim calcmode="lin" valueType="num">
                                      <p:cBhvr additive="base">
                                        <p:cTn id="39" dur="500" fill="hold"/>
                                        <p:tgtEl>
                                          <p:spTgt spid="116747"/>
                                        </p:tgtEl>
                                        <p:attrNameLst>
                                          <p:attrName>ppt_x</p:attrName>
                                        </p:attrNameLst>
                                      </p:cBhvr>
                                      <p:tavLst>
                                        <p:tav tm="0">
                                          <p:val>
                                            <p:strVal val="#ppt_x"/>
                                          </p:val>
                                        </p:tav>
                                        <p:tav tm="100000">
                                          <p:val>
                                            <p:strVal val="#ppt_x"/>
                                          </p:val>
                                        </p:tav>
                                      </p:tavLst>
                                    </p:anim>
                                    <p:anim calcmode="lin" valueType="num">
                                      <p:cBhvr additive="base">
                                        <p:cTn id="40" dur="500" fill="hold"/>
                                        <p:tgtEl>
                                          <p:spTgt spid="11674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16742"/>
                                        </p:tgtEl>
                                        <p:attrNameLst>
                                          <p:attrName>style.visibility</p:attrName>
                                        </p:attrNameLst>
                                      </p:cBhvr>
                                      <p:to>
                                        <p:strVal val="visible"/>
                                      </p:to>
                                    </p:set>
                                    <p:anim calcmode="lin" valueType="num">
                                      <p:cBhvr additive="base">
                                        <p:cTn id="43" dur="500" fill="hold"/>
                                        <p:tgtEl>
                                          <p:spTgt spid="116742"/>
                                        </p:tgtEl>
                                        <p:attrNameLst>
                                          <p:attrName>ppt_x</p:attrName>
                                        </p:attrNameLst>
                                      </p:cBhvr>
                                      <p:tavLst>
                                        <p:tav tm="0">
                                          <p:val>
                                            <p:strVal val="#ppt_x"/>
                                          </p:val>
                                        </p:tav>
                                        <p:tav tm="100000">
                                          <p:val>
                                            <p:strVal val="#ppt_x"/>
                                          </p:val>
                                        </p:tav>
                                      </p:tavLst>
                                    </p:anim>
                                    <p:anim calcmode="lin" valueType="num">
                                      <p:cBhvr additive="base">
                                        <p:cTn id="44" dur="500" fill="hold"/>
                                        <p:tgtEl>
                                          <p:spTgt spid="116742"/>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5" presetClass="entr" presetSubtype="10" fill="hold" nodeType="clickEffect">
                                  <p:stCondLst>
                                    <p:cond delay="0"/>
                                  </p:stCondLst>
                                  <p:childTnLst>
                                    <p:set>
                                      <p:cBhvr>
                                        <p:cTn id="48" dur="1" fill="hold">
                                          <p:stCondLst>
                                            <p:cond delay="0"/>
                                          </p:stCondLst>
                                        </p:cTn>
                                        <p:tgtEl>
                                          <p:spTgt spid="116748"/>
                                        </p:tgtEl>
                                        <p:attrNameLst>
                                          <p:attrName>style.visibility</p:attrName>
                                        </p:attrNameLst>
                                      </p:cBhvr>
                                      <p:to>
                                        <p:strVal val="visible"/>
                                      </p:to>
                                    </p:set>
                                    <p:animEffect transition="in" filter="checkerboard(across)">
                                      <p:cBhvr>
                                        <p:cTn id="49" dur="500"/>
                                        <p:tgtEl>
                                          <p:spTgt spid="116748"/>
                                        </p:tgtEl>
                                      </p:cBhvr>
                                    </p:animEffect>
                                  </p:childTnLst>
                                </p:cTn>
                              </p:par>
                              <p:par>
                                <p:cTn id="50" presetID="5" presetClass="entr" presetSubtype="10" fill="hold" grpId="0" nodeType="withEffect">
                                  <p:stCondLst>
                                    <p:cond delay="0"/>
                                  </p:stCondLst>
                                  <p:childTnLst>
                                    <p:set>
                                      <p:cBhvr>
                                        <p:cTn id="51" dur="1" fill="hold">
                                          <p:stCondLst>
                                            <p:cond delay="0"/>
                                          </p:stCondLst>
                                        </p:cTn>
                                        <p:tgtEl>
                                          <p:spTgt spid="116743"/>
                                        </p:tgtEl>
                                        <p:attrNameLst>
                                          <p:attrName>style.visibility</p:attrName>
                                        </p:attrNameLst>
                                      </p:cBhvr>
                                      <p:to>
                                        <p:strVal val="visible"/>
                                      </p:to>
                                    </p:set>
                                    <p:animEffect transition="in" filter="checkerboard(across)">
                                      <p:cBhvr>
                                        <p:cTn id="52" dur="500"/>
                                        <p:tgtEl>
                                          <p:spTgt spid="116743"/>
                                        </p:tgtEl>
                                      </p:cBhvr>
                                    </p:animEffect>
                                  </p:childTnLst>
                                </p:cTn>
                              </p:par>
                              <p:par>
                                <p:cTn id="53" presetID="5" presetClass="entr" presetSubtype="10" fill="hold" nodeType="withEffect">
                                  <p:stCondLst>
                                    <p:cond delay="0"/>
                                  </p:stCondLst>
                                  <p:childTnLst>
                                    <p:set>
                                      <p:cBhvr>
                                        <p:cTn id="54" dur="1" fill="hold">
                                          <p:stCondLst>
                                            <p:cond delay="0"/>
                                          </p:stCondLst>
                                        </p:cTn>
                                        <p:tgtEl>
                                          <p:spTgt spid="116749"/>
                                        </p:tgtEl>
                                        <p:attrNameLst>
                                          <p:attrName>style.visibility</p:attrName>
                                        </p:attrNameLst>
                                      </p:cBhvr>
                                      <p:to>
                                        <p:strVal val="visible"/>
                                      </p:to>
                                    </p:set>
                                    <p:animEffect transition="in" filter="checkerboard(across)">
                                      <p:cBhvr>
                                        <p:cTn id="55" dur="500"/>
                                        <p:tgtEl>
                                          <p:spTgt spid="1167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39" grpId="0" animBg="1"/>
      <p:bldP spid="116740" grpId="0" animBg="1"/>
      <p:bldP spid="116741" grpId="0" animBg="1"/>
      <p:bldP spid="116742" grpId="0" animBg="1"/>
      <p:bldP spid="116743" grpId="0" animBg="1"/>
      <p:bldP spid="116751"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1B83CC8-F4FD-4DFE-BE96-7B9F812C585E}"/>
              </a:ext>
            </a:extLst>
          </p:cNvPr>
          <p:cNvSpPr>
            <a:spLocks noGrp="1"/>
          </p:cNvSpPr>
          <p:nvPr>
            <p:ph type="ctrTitle"/>
          </p:nvPr>
        </p:nvSpPr>
        <p:spPr/>
        <p:txBody>
          <a:bodyPr/>
          <a:lstStyle/>
          <a:p>
            <a:r>
              <a:rPr lang="fr-FR" dirty="0"/>
              <a:t>Démarches d’analyse</a:t>
            </a:r>
          </a:p>
        </p:txBody>
      </p:sp>
      <p:pic>
        <p:nvPicPr>
          <p:cNvPr id="4" name="Image 3">
            <a:extLst>
              <a:ext uri="{FF2B5EF4-FFF2-40B4-BE49-F238E27FC236}">
                <a16:creationId xmlns:a16="http://schemas.microsoft.com/office/drawing/2014/main" id="{4F100EE9-97F3-46F5-8E39-8F1186D455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62018" y="1988840"/>
            <a:ext cx="6877182" cy="4680520"/>
          </a:xfrm>
          <a:prstGeom prst="rect">
            <a:avLst/>
          </a:prstGeom>
        </p:spPr>
      </p:pic>
      <p:sp>
        <p:nvSpPr>
          <p:cNvPr id="5" name="Rectangle : coins arrondis 4">
            <a:extLst>
              <a:ext uri="{FF2B5EF4-FFF2-40B4-BE49-F238E27FC236}">
                <a16:creationId xmlns:a16="http://schemas.microsoft.com/office/drawing/2014/main" id="{1286EDA0-96C9-413C-8D8A-FB51E2C89E50}"/>
              </a:ext>
            </a:extLst>
          </p:cNvPr>
          <p:cNvSpPr/>
          <p:nvPr/>
        </p:nvSpPr>
        <p:spPr>
          <a:xfrm>
            <a:off x="3995936" y="5949280"/>
            <a:ext cx="2160240" cy="648072"/>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fr-FR" dirty="0"/>
              <a:t>Analyse de tableaux de bord</a:t>
            </a:r>
          </a:p>
        </p:txBody>
      </p:sp>
    </p:spTree>
    <p:custDataLst>
      <p:tags r:id="rId1"/>
    </p:custDataLst>
    <p:extLst>
      <p:ext uri="{BB962C8B-B14F-4D97-AF65-F5344CB8AC3E}">
        <p14:creationId xmlns:p14="http://schemas.microsoft.com/office/powerpoint/2010/main" val="3623920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4.72222E-6 -4.81481E-6 L -0.01562 -0.32037 " pathEditMode="relative" rAng="0" ptsTypes="AA">
                                      <p:cBhvr>
                                        <p:cTn id="6" dur="2000" fill="hold"/>
                                        <p:tgtEl>
                                          <p:spTgt spid="5"/>
                                        </p:tgtEl>
                                        <p:attrNameLst>
                                          <p:attrName>ppt_x</p:attrName>
                                          <p:attrName>ppt_y</p:attrName>
                                        </p:attrNameLst>
                                      </p:cBhvr>
                                      <p:rCtr x="-781" y="-16019"/>
                                    </p:animMotion>
                                  </p:childTnLst>
                                </p:cTn>
                              </p:par>
                              <p:par>
                                <p:cTn id="7" presetID="10" presetClass="exit" presetSubtype="0" fill="hold" nodeType="withEffect">
                                  <p:stCondLst>
                                    <p:cond delay="0"/>
                                  </p:stCondLst>
                                  <p:childTnLst>
                                    <p:animEffect transition="out" filter="fade">
                                      <p:cBhvr>
                                        <p:cTn id="8" dur="2000"/>
                                        <p:tgtEl>
                                          <p:spTgt spid="4"/>
                                        </p:tgtEl>
                                      </p:cBhvr>
                                    </p:animEffect>
                                    <p:set>
                                      <p:cBhvr>
                                        <p:cTn id="9" dur="1" fill="hold">
                                          <p:stCondLst>
                                            <p:cond delay="1999"/>
                                          </p:stCondLst>
                                        </p:cTn>
                                        <p:tgtEl>
                                          <p:spTgt spid="4"/>
                                        </p:tgtEl>
                                        <p:attrNameLst>
                                          <p:attrName>style.visibility</p:attrName>
                                        </p:attrNameLst>
                                      </p:cBhvr>
                                      <p:to>
                                        <p:strVal val="hidden"/>
                                      </p:to>
                                    </p:set>
                                  </p:childTnLst>
                                </p:cTn>
                              </p:par>
                            </p:childTnLst>
                          </p:cTn>
                        </p:par>
                        <p:par>
                          <p:cTn id="10" fill="hold">
                            <p:stCondLst>
                              <p:cond delay="2000"/>
                            </p:stCondLst>
                            <p:childTnLst>
                              <p:par>
                                <p:cTn id="11" presetID="6" presetClass="emph" presetSubtype="0" fill="hold" grpId="1" nodeType="afterEffect">
                                  <p:stCondLst>
                                    <p:cond delay="0"/>
                                  </p:stCondLst>
                                  <p:childTnLst>
                                    <p:animScale>
                                      <p:cBhvr>
                                        <p:cTn id="12" dur="2000" fill="hold"/>
                                        <p:tgtEl>
                                          <p:spTgt spid="5"/>
                                        </p:tgtEl>
                                      </p:cBhvr>
                                      <p:by x="300000" y="3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me 3">
            <a:extLst>
              <a:ext uri="{FF2B5EF4-FFF2-40B4-BE49-F238E27FC236}">
                <a16:creationId xmlns:a16="http://schemas.microsoft.com/office/drawing/2014/main" id="{D25DBC9C-7B0B-4C45-8F68-61797580D370}"/>
              </a:ext>
            </a:extLst>
          </p:cNvPr>
          <p:cNvGraphicFramePr/>
          <p:nvPr>
            <p:extLst>
              <p:ext uri="{D42A27DB-BD31-4B8C-83A1-F6EECF244321}">
                <p14:modId xmlns:p14="http://schemas.microsoft.com/office/powerpoint/2010/main" val="2424815154"/>
              </p:ext>
            </p:extLst>
          </p:nvPr>
        </p:nvGraphicFramePr>
        <p:xfrm>
          <a:off x="1115616" y="188640"/>
          <a:ext cx="7920880" cy="65527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ustDataLst>
      <p:tags r:id="rId1"/>
    </p:custDataLst>
    <p:extLst>
      <p:ext uri="{BB962C8B-B14F-4D97-AF65-F5344CB8AC3E}">
        <p14:creationId xmlns:p14="http://schemas.microsoft.com/office/powerpoint/2010/main" val="41825968"/>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0FF37AF-B4B2-46AE-A3CD-5F2E2C984E86}"/>
              </a:ext>
            </a:extLst>
          </p:cNvPr>
          <p:cNvSpPr>
            <a:spLocks noGrp="1"/>
          </p:cNvSpPr>
          <p:nvPr>
            <p:ph type="title"/>
          </p:nvPr>
        </p:nvSpPr>
        <p:spPr/>
        <p:txBody>
          <a:bodyPr>
            <a:normAutofit fontScale="90000"/>
          </a:bodyPr>
          <a:lstStyle/>
          <a:p>
            <a:pPr fontAlgn="auto">
              <a:spcAft>
                <a:spcPts val="0"/>
              </a:spcAft>
              <a:defRPr/>
            </a:pPr>
            <a:r>
              <a:rPr lang="fr-FR" dirty="0"/>
              <a:t>Les processus opératoires de démontage / remontage</a:t>
            </a:r>
          </a:p>
        </p:txBody>
      </p:sp>
      <p:sp>
        <p:nvSpPr>
          <p:cNvPr id="4099" name="AutoShape 2" descr="https://image.slidesharecdn.com/6053422t906-2indcdossiermtcecorrectivearbrelent-091017052620-phpapp01/95/6053422-t906-2-ind-c-dossier-mtce-corrective-arbre-lent-4-728.jpg?cb=1434721168">
            <a:extLst>
              <a:ext uri="{FF2B5EF4-FFF2-40B4-BE49-F238E27FC236}">
                <a16:creationId xmlns:a16="http://schemas.microsoft.com/office/drawing/2014/main" id="{0AD34F4A-2EC1-4144-A0E6-91D7F575A445}"/>
              </a:ext>
            </a:extLst>
          </p:cNvPr>
          <p:cNvSpPr>
            <a:spLocks noChangeAspect="1" noChangeArrowheads="1"/>
          </p:cNvSpPr>
          <p:nvPr/>
        </p:nvSpPr>
        <p:spPr bwMode="auto">
          <a:xfrm>
            <a:off x="163513" y="-4152900"/>
            <a:ext cx="6115050" cy="865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fr-FR" altLang="fr-FR"/>
          </a:p>
        </p:txBody>
      </p:sp>
      <p:sp>
        <p:nvSpPr>
          <p:cNvPr id="4100" name="AutoShape 4" descr="https://image.slidesharecdn.com/6053422t906-2indcdossiermtcecorrectivearbrelent-091017052620-phpapp01/95/6053422-t906-2-ind-c-dossier-mtce-corrective-arbre-lent-4-728.jpg?cb=1434721168">
            <a:extLst>
              <a:ext uri="{FF2B5EF4-FFF2-40B4-BE49-F238E27FC236}">
                <a16:creationId xmlns:a16="http://schemas.microsoft.com/office/drawing/2014/main" id="{5D73064A-A859-4A90-AD81-D65E145C8478}"/>
              </a:ext>
            </a:extLst>
          </p:cNvPr>
          <p:cNvSpPr>
            <a:spLocks noChangeAspect="1" noChangeArrowheads="1"/>
          </p:cNvSpPr>
          <p:nvPr/>
        </p:nvSpPr>
        <p:spPr bwMode="auto">
          <a:xfrm>
            <a:off x="315913" y="-4000500"/>
            <a:ext cx="6115050" cy="865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fr-FR" altLang="fr-FR"/>
          </a:p>
        </p:txBody>
      </p:sp>
      <p:pic>
        <p:nvPicPr>
          <p:cNvPr id="4101" name="Image 5">
            <a:extLst>
              <a:ext uri="{FF2B5EF4-FFF2-40B4-BE49-F238E27FC236}">
                <a16:creationId xmlns:a16="http://schemas.microsoft.com/office/drawing/2014/main" id="{AC2BECF1-AEC7-43B8-8857-993B47ADF35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92388" y="1449388"/>
            <a:ext cx="3765550" cy="532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4" name="Group 2">
            <a:extLst>
              <a:ext uri="{FF2B5EF4-FFF2-40B4-BE49-F238E27FC236}">
                <a16:creationId xmlns:a16="http://schemas.microsoft.com/office/drawing/2014/main" id="{8F320A08-437F-4CE6-AC04-A48145CD1C80}"/>
              </a:ext>
            </a:extLst>
          </p:cNvPr>
          <p:cNvGrpSpPr>
            <a:grpSpLocks noChangeAspect="1"/>
          </p:cNvGrpSpPr>
          <p:nvPr/>
        </p:nvGrpSpPr>
        <p:grpSpPr bwMode="auto">
          <a:xfrm>
            <a:off x="2744788" y="63500"/>
            <a:ext cx="4692650" cy="6754813"/>
            <a:chOff x="1599" y="173"/>
            <a:chExt cx="2561" cy="3686"/>
          </a:xfrm>
        </p:grpSpPr>
        <p:sp>
          <p:nvSpPr>
            <p:cNvPr id="8204" name="AutoShape 3">
              <a:extLst>
                <a:ext uri="{FF2B5EF4-FFF2-40B4-BE49-F238E27FC236}">
                  <a16:creationId xmlns:a16="http://schemas.microsoft.com/office/drawing/2014/main" id="{DDC4C174-6EEC-4760-83D1-FFBC87ED8644}"/>
                </a:ext>
              </a:extLst>
            </p:cNvPr>
            <p:cNvSpPr>
              <a:spLocks noChangeAspect="1" noChangeArrowheads="1" noTextEdit="1"/>
            </p:cNvSpPr>
            <p:nvPr/>
          </p:nvSpPr>
          <p:spPr bwMode="auto">
            <a:xfrm>
              <a:off x="1600" y="173"/>
              <a:ext cx="2560" cy="3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sp>
          <p:nvSpPr>
            <p:cNvPr id="8205" name="Rectangle 4">
              <a:extLst>
                <a:ext uri="{FF2B5EF4-FFF2-40B4-BE49-F238E27FC236}">
                  <a16:creationId xmlns:a16="http://schemas.microsoft.com/office/drawing/2014/main" id="{0CC23FD4-1AAE-40E8-9827-1F353EF687EF}"/>
                </a:ext>
              </a:extLst>
            </p:cNvPr>
            <p:cNvSpPr>
              <a:spLocks noChangeArrowheads="1"/>
            </p:cNvSpPr>
            <p:nvPr/>
          </p:nvSpPr>
          <p:spPr bwMode="auto">
            <a:xfrm>
              <a:off x="1603" y="181"/>
              <a:ext cx="2547" cy="3672"/>
            </a:xfrm>
            <a:prstGeom prst="rect">
              <a:avLst/>
            </a:prstGeom>
            <a:solidFill>
              <a:srgbClr val="F0F0F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fr-FR" altLang="fr-FR"/>
            </a:p>
          </p:txBody>
        </p:sp>
        <p:sp>
          <p:nvSpPr>
            <p:cNvPr id="8206" name="Freeform 5">
              <a:extLst>
                <a:ext uri="{FF2B5EF4-FFF2-40B4-BE49-F238E27FC236}">
                  <a16:creationId xmlns:a16="http://schemas.microsoft.com/office/drawing/2014/main" id="{63EE09D3-C9A1-4E8F-8CE1-6BDE9CD3E4A3}"/>
                </a:ext>
              </a:extLst>
            </p:cNvPr>
            <p:cNvSpPr>
              <a:spLocks/>
            </p:cNvSpPr>
            <p:nvPr/>
          </p:nvSpPr>
          <p:spPr bwMode="auto">
            <a:xfrm>
              <a:off x="1599" y="176"/>
              <a:ext cx="2554" cy="3681"/>
            </a:xfrm>
            <a:custGeom>
              <a:avLst/>
              <a:gdLst>
                <a:gd name="T0" fmla="*/ 4 w 2554"/>
                <a:gd name="T1" fmla="*/ 0 h 3681"/>
                <a:gd name="T2" fmla="*/ 3 w 2554"/>
                <a:gd name="T3" fmla="*/ 0 h 3681"/>
                <a:gd name="T4" fmla="*/ 2 w 2554"/>
                <a:gd name="T5" fmla="*/ 2 h 3681"/>
                <a:gd name="T6" fmla="*/ 1 w 2554"/>
                <a:gd name="T7" fmla="*/ 2 h 3681"/>
                <a:gd name="T8" fmla="*/ 1 w 2554"/>
                <a:gd name="T9" fmla="*/ 3 h 3681"/>
                <a:gd name="T10" fmla="*/ 0 w 2554"/>
                <a:gd name="T11" fmla="*/ 4 h 3681"/>
                <a:gd name="T12" fmla="*/ 0 w 2554"/>
                <a:gd name="T13" fmla="*/ 3677 h 3681"/>
                <a:gd name="T14" fmla="*/ 1 w 2554"/>
                <a:gd name="T15" fmla="*/ 3678 h 3681"/>
                <a:gd name="T16" fmla="*/ 1 w 2554"/>
                <a:gd name="T17" fmla="*/ 3680 h 3681"/>
                <a:gd name="T18" fmla="*/ 2 w 2554"/>
                <a:gd name="T19" fmla="*/ 3680 h 3681"/>
                <a:gd name="T20" fmla="*/ 3 w 2554"/>
                <a:gd name="T21" fmla="*/ 3681 h 3681"/>
                <a:gd name="T22" fmla="*/ 2551 w 2554"/>
                <a:gd name="T23" fmla="*/ 3681 h 3681"/>
                <a:gd name="T24" fmla="*/ 2552 w 2554"/>
                <a:gd name="T25" fmla="*/ 3680 h 3681"/>
                <a:gd name="T26" fmla="*/ 2553 w 2554"/>
                <a:gd name="T27" fmla="*/ 3680 h 3681"/>
                <a:gd name="T28" fmla="*/ 2553 w 2554"/>
                <a:gd name="T29" fmla="*/ 3678 h 3681"/>
                <a:gd name="T30" fmla="*/ 2554 w 2554"/>
                <a:gd name="T31" fmla="*/ 3677 h 3681"/>
                <a:gd name="T32" fmla="*/ 2554 w 2554"/>
                <a:gd name="T33" fmla="*/ 4 h 3681"/>
                <a:gd name="T34" fmla="*/ 2553 w 2554"/>
                <a:gd name="T35" fmla="*/ 3 h 3681"/>
                <a:gd name="T36" fmla="*/ 2553 w 2554"/>
                <a:gd name="T37" fmla="*/ 2 h 3681"/>
                <a:gd name="T38" fmla="*/ 2552 w 2554"/>
                <a:gd name="T39" fmla="*/ 2 h 3681"/>
                <a:gd name="T40" fmla="*/ 2551 w 2554"/>
                <a:gd name="T41" fmla="*/ 0 h 3681"/>
                <a:gd name="T42" fmla="*/ 2549 w 2554"/>
                <a:gd name="T43" fmla="*/ 0 h 3681"/>
                <a:gd name="T44" fmla="*/ 4 w 2554"/>
                <a:gd name="T45" fmla="*/ 0 h 3681"/>
                <a:gd name="T46" fmla="*/ 9 w 2554"/>
                <a:gd name="T47" fmla="*/ 10 h 3681"/>
                <a:gd name="T48" fmla="*/ 2545 w 2554"/>
                <a:gd name="T49" fmla="*/ 10 h 3681"/>
                <a:gd name="T50" fmla="*/ 2545 w 2554"/>
                <a:gd name="T51" fmla="*/ 3671 h 3681"/>
                <a:gd name="T52" fmla="*/ 9 w 2554"/>
                <a:gd name="T53" fmla="*/ 3671 h 3681"/>
                <a:gd name="T54" fmla="*/ 9 w 2554"/>
                <a:gd name="T55" fmla="*/ 10 h 3681"/>
                <a:gd name="T56" fmla="*/ 4 w 2554"/>
                <a:gd name="T57" fmla="*/ 0 h 36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554"/>
                <a:gd name="T88" fmla="*/ 0 h 3681"/>
                <a:gd name="T89" fmla="*/ 2554 w 2554"/>
                <a:gd name="T90" fmla="*/ 3681 h 368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554" h="3681">
                  <a:moveTo>
                    <a:pt x="4" y="0"/>
                  </a:moveTo>
                  <a:lnTo>
                    <a:pt x="3" y="0"/>
                  </a:lnTo>
                  <a:lnTo>
                    <a:pt x="2" y="2"/>
                  </a:lnTo>
                  <a:lnTo>
                    <a:pt x="1" y="2"/>
                  </a:lnTo>
                  <a:lnTo>
                    <a:pt x="1" y="3"/>
                  </a:lnTo>
                  <a:lnTo>
                    <a:pt x="0" y="4"/>
                  </a:lnTo>
                  <a:lnTo>
                    <a:pt x="0" y="3677"/>
                  </a:lnTo>
                  <a:lnTo>
                    <a:pt x="1" y="3678"/>
                  </a:lnTo>
                  <a:lnTo>
                    <a:pt x="1" y="3680"/>
                  </a:lnTo>
                  <a:lnTo>
                    <a:pt x="2" y="3680"/>
                  </a:lnTo>
                  <a:lnTo>
                    <a:pt x="3" y="3681"/>
                  </a:lnTo>
                  <a:lnTo>
                    <a:pt x="2551" y="3681"/>
                  </a:lnTo>
                  <a:lnTo>
                    <a:pt x="2552" y="3680"/>
                  </a:lnTo>
                  <a:lnTo>
                    <a:pt x="2553" y="3680"/>
                  </a:lnTo>
                  <a:lnTo>
                    <a:pt x="2553" y="3678"/>
                  </a:lnTo>
                  <a:lnTo>
                    <a:pt x="2554" y="3677"/>
                  </a:lnTo>
                  <a:lnTo>
                    <a:pt x="2554" y="4"/>
                  </a:lnTo>
                  <a:lnTo>
                    <a:pt x="2553" y="3"/>
                  </a:lnTo>
                  <a:lnTo>
                    <a:pt x="2553" y="2"/>
                  </a:lnTo>
                  <a:lnTo>
                    <a:pt x="2552" y="2"/>
                  </a:lnTo>
                  <a:lnTo>
                    <a:pt x="2551" y="0"/>
                  </a:lnTo>
                  <a:lnTo>
                    <a:pt x="2549" y="0"/>
                  </a:lnTo>
                  <a:lnTo>
                    <a:pt x="4" y="0"/>
                  </a:lnTo>
                  <a:lnTo>
                    <a:pt x="9" y="10"/>
                  </a:lnTo>
                  <a:lnTo>
                    <a:pt x="2545" y="10"/>
                  </a:lnTo>
                  <a:lnTo>
                    <a:pt x="2545" y="3671"/>
                  </a:lnTo>
                  <a:lnTo>
                    <a:pt x="9" y="3671"/>
                  </a:lnTo>
                  <a:lnTo>
                    <a:pt x="9" y="10"/>
                  </a:ln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07" name="Freeform 6">
              <a:extLst>
                <a:ext uri="{FF2B5EF4-FFF2-40B4-BE49-F238E27FC236}">
                  <a16:creationId xmlns:a16="http://schemas.microsoft.com/office/drawing/2014/main" id="{2F0F3EB9-B82C-4C94-B45F-37567179DA00}"/>
                </a:ext>
              </a:extLst>
            </p:cNvPr>
            <p:cNvSpPr>
              <a:spLocks/>
            </p:cNvSpPr>
            <p:nvPr/>
          </p:nvSpPr>
          <p:spPr bwMode="auto">
            <a:xfrm>
              <a:off x="2459" y="1888"/>
              <a:ext cx="10" cy="1062"/>
            </a:xfrm>
            <a:custGeom>
              <a:avLst/>
              <a:gdLst>
                <a:gd name="T0" fmla="*/ 10 w 10"/>
                <a:gd name="T1" fmla="*/ 5 h 1062"/>
                <a:gd name="T2" fmla="*/ 10 w 10"/>
                <a:gd name="T3" fmla="*/ 4 h 1062"/>
                <a:gd name="T4" fmla="*/ 9 w 10"/>
                <a:gd name="T5" fmla="*/ 3 h 1062"/>
                <a:gd name="T6" fmla="*/ 9 w 10"/>
                <a:gd name="T7" fmla="*/ 2 h 1062"/>
                <a:gd name="T8" fmla="*/ 7 w 10"/>
                <a:gd name="T9" fmla="*/ 2 h 1062"/>
                <a:gd name="T10" fmla="*/ 6 w 10"/>
                <a:gd name="T11" fmla="*/ 0 h 1062"/>
                <a:gd name="T12" fmla="*/ 4 w 10"/>
                <a:gd name="T13" fmla="*/ 0 h 1062"/>
                <a:gd name="T14" fmla="*/ 3 w 10"/>
                <a:gd name="T15" fmla="*/ 2 h 1062"/>
                <a:gd name="T16" fmla="*/ 2 w 10"/>
                <a:gd name="T17" fmla="*/ 2 h 1062"/>
                <a:gd name="T18" fmla="*/ 2 w 10"/>
                <a:gd name="T19" fmla="*/ 3 h 1062"/>
                <a:gd name="T20" fmla="*/ 0 w 10"/>
                <a:gd name="T21" fmla="*/ 4 h 1062"/>
                <a:gd name="T22" fmla="*/ 0 w 10"/>
                <a:gd name="T23" fmla="*/ 1058 h 1062"/>
                <a:gd name="T24" fmla="*/ 2 w 10"/>
                <a:gd name="T25" fmla="*/ 1060 h 1062"/>
                <a:gd name="T26" fmla="*/ 2 w 10"/>
                <a:gd name="T27" fmla="*/ 1061 h 1062"/>
                <a:gd name="T28" fmla="*/ 3 w 10"/>
                <a:gd name="T29" fmla="*/ 1061 h 1062"/>
                <a:gd name="T30" fmla="*/ 4 w 10"/>
                <a:gd name="T31" fmla="*/ 1062 h 1062"/>
                <a:gd name="T32" fmla="*/ 6 w 10"/>
                <a:gd name="T33" fmla="*/ 1062 h 1062"/>
                <a:gd name="T34" fmla="*/ 7 w 10"/>
                <a:gd name="T35" fmla="*/ 1061 h 1062"/>
                <a:gd name="T36" fmla="*/ 9 w 10"/>
                <a:gd name="T37" fmla="*/ 1061 h 1062"/>
                <a:gd name="T38" fmla="*/ 9 w 10"/>
                <a:gd name="T39" fmla="*/ 1060 h 1062"/>
                <a:gd name="T40" fmla="*/ 10 w 10"/>
                <a:gd name="T41" fmla="*/ 1058 h 1062"/>
                <a:gd name="T42" fmla="*/ 10 w 10"/>
                <a:gd name="T43" fmla="*/ 1057 h 1062"/>
                <a:gd name="T44" fmla="*/ 10 w 10"/>
                <a:gd name="T45" fmla="*/ 5 h 10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
                <a:gd name="T70" fmla="*/ 0 h 1062"/>
                <a:gd name="T71" fmla="*/ 10 w 10"/>
                <a:gd name="T72" fmla="*/ 1062 h 106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 h="1062">
                  <a:moveTo>
                    <a:pt x="10" y="5"/>
                  </a:moveTo>
                  <a:lnTo>
                    <a:pt x="10" y="4"/>
                  </a:lnTo>
                  <a:lnTo>
                    <a:pt x="9" y="3"/>
                  </a:lnTo>
                  <a:lnTo>
                    <a:pt x="9" y="2"/>
                  </a:lnTo>
                  <a:lnTo>
                    <a:pt x="7" y="2"/>
                  </a:lnTo>
                  <a:lnTo>
                    <a:pt x="6" y="0"/>
                  </a:lnTo>
                  <a:lnTo>
                    <a:pt x="4" y="0"/>
                  </a:lnTo>
                  <a:lnTo>
                    <a:pt x="3" y="2"/>
                  </a:lnTo>
                  <a:lnTo>
                    <a:pt x="2" y="2"/>
                  </a:lnTo>
                  <a:lnTo>
                    <a:pt x="2" y="3"/>
                  </a:lnTo>
                  <a:lnTo>
                    <a:pt x="0" y="4"/>
                  </a:lnTo>
                  <a:lnTo>
                    <a:pt x="0" y="1058"/>
                  </a:lnTo>
                  <a:lnTo>
                    <a:pt x="2" y="1060"/>
                  </a:lnTo>
                  <a:lnTo>
                    <a:pt x="2" y="1061"/>
                  </a:lnTo>
                  <a:lnTo>
                    <a:pt x="3" y="1061"/>
                  </a:lnTo>
                  <a:lnTo>
                    <a:pt x="4" y="1062"/>
                  </a:lnTo>
                  <a:lnTo>
                    <a:pt x="6" y="1062"/>
                  </a:lnTo>
                  <a:lnTo>
                    <a:pt x="7" y="1061"/>
                  </a:lnTo>
                  <a:lnTo>
                    <a:pt x="9" y="1061"/>
                  </a:lnTo>
                  <a:lnTo>
                    <a:pt x="9" y="1060"/>
                  </a:lnTo>
                  <a:lnTo>
                    <a:pt x="10" y="1058"/>
                  </a:lnTo>
                  <a:lnTo>
                    <a:pt x="10" y="1057"/>
                  </a:lnTo>
                  <a:lnTo>
                    <a:pt x="1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08" name="Rectangle 7">
              <a:extLst>
                <a:ext uri="{FF2B5EF4-FFF2-40B4-BE49-F238E27FC236}">
                  <a16:creationId xmlns:a16="http://schemas.microsoft.com/office/drawing/2014/main" id="{5752BB88-A0CD-4E6F-AE04-E642BFEFD6E4}"/>
                </a:ext>
              </a:extLst>
            </p:cNvPr>
            <p:cNvSpPr>
              <a:spLocks noChangeArrowheads="1"/>
            </p:cNvSpPr>
            <p:nvPr/>
          </p:nvSpPr>
          <p:spPr bwMode="auto">
            <a:xfrm>
              <a:off x="1606" y="178"/>
              <a:ext cx="2547" cy="395"/>
            </a:xfrm>
            <a:prstGeom prst="rect">
              <a:avLst/>
            </a:prstGeom>
            <a:solidFill>
              <a:srgbClr val="FFFF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fr-FR" altLang="fr-FR"/>
            </a:p>
          </p:txBody>
        </p:sp>
        <p:sp>
          <p:nvSpPr>
            <p:cNvPr id="8209" name="Freeform 8">
              <a:extLst>
                <a:ext uri="{FF2B5EF4-FFF2-40B4-BE49-F238E27FC236}">
                  <a16:creationId xmlns:a16="http://schemas.microsoft.com/office/drawing/2014/main" id="{CB814785-422A-4A6B-8D0C-19F4B114D1E2}"/>
                </a:ext>
              </a:extLst>
            </p:cNvPr>
            <p:cNvSpPr>
              <a:spLocks/>
            </p:cNvSpPr>
            <p:nvPr/>
          </p:nvSpPr>
          <p:spPr bwMode="auto">
            <a:xfrm>
              <a:off x="1601" y="173"/>
              <a:ext cx="2556" cy="403"/>
            </a:xfrm>
            <a:custGeom>
              <a:avLst/>
              <a:gdLst>
                <a:gd name="T0" fmla="*/ 0 w 2556"/>
                <a:gd name="T1" fmla="*/ 0 h 403"/>
                <a:gd name="T2" fmla="*/ 0 w 2556"/>
                <a:gd name="T3" fmla="*/ 403 h 403"/>
                <a:gd name="T4" fmla="*/ 2556 w 2556"/>
                <a:gd name="T5" fmla="*/ 403 h 403"/>
                <a:gd name="T6" fmla="*/ 2556 w 2556"/>
                <a:gd name="T7" fmla="*/ 0 h 403"/>
                <a:gd name="T8" fmla="*/ 0 w 2556"/>
                <a:gd name="T9" fmla="*/ 0 h 403"/>
                <a:gd name="T10" fmla="*/ 9 w 2556"/>
                <a:gd name="T11" fmla="*/ 9 h 403"/>
                <a:gd name="T12" fmla="*/ 2546 w 2556"/>
                <a:gd name="T13" fmla="*/ 9 h 403"/>
                <a:gd name="T14" fmla="*/ 2546 w 2556"/>
                <a:gd name="T15" fmla="*/ 394 h 403"/>
                <a:gd name="T16" fmla="*/ 9 w 2556"/>
                <a:gd name="T17" fmla="*/ 394 h 403"/>
                <a:gd name="T18" fmla="*/ 9 w 2556"/>
                <a:gd name="T19" fmla="*/ 9 h 403"/>
                <a:gd name="T20" fmla="*/ 0 w 2556"/>
                <a:gd name="T21" fmla="*/ 0 h 4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556"/>
                <a:gd name="T34" fmla="*/ 0 h 403"/>
                <a:gd name="T35" fmla="*/ 2556 w 2556"/>
                <a:gd name="T36" fmla="*/ 403 h 40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556" h="403">
                  <a:moveTo>
                    <a:pt x="0" y="0"/>
                  </a:moveTo>
                  <a:lnTo>
                    <a:pt x="0" y="403"/>
                  </a:lnTo>
                  <a:lnTo>
                    <a:pt x="2556" y="403"/>
                  </a:lnTo>
                  <a:lnTo>
                    <a:pt x="2556" y="0"/>
                  </a:lnTo>
                  <a:lnTo>
                    <a:pt x="0" y="0"/>
                  </a:lnTo>
                  <a:lnTo>
                    <a:pt x="9" y="9"/>
                  </a:lnTo>
                  <a:lnTo>
                    <a:pt x="2546" y="9"/>
                  </a:lnTo>
                  <a:lnTo>
                    <a:pt x="2546" y="394"/>
                  </a:lnTo>
                  <a:lnTo>
                    <a:pt x="9" y="394"/>
                  </a:lnTo>
                  <a:lnTo>
                    <a:pt x="9" y="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pic>
          <p:nvPicPr>
            <p:cNvPr id="8210" name="Picture 9">
              <a:extLst>
                <a:ext uri="{FF2B5EF4-FFF2-40B4-BE49-F238E27FC236}">
                  <a16:creationId xmlns:a16="http://schemas.microsoft.com/office/drawing/2014/main" id="{CDD4941D-A8E0-4ECA-AE2F-F951AC95714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35" y="212"/>
              <a:ext cx="1"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11" name="Rectangle 10">
              <a:extLst>
                <a:ext uri="{FF2B5EF4-FFF2-40B4-BE49-F238E27FC236}">
                  <a16:creationId xmlns:a16="http://schemas.microsoft.com/office/drawing/2014/main" id="{7984CFBC-F5AD-4A7B-9EAC-25BF9DCF5ABB}"/>
                </a:ext>
              </a:extLst>
            </p:cNvPr>
            <p:cNvSpPr>
              <a:spLocks noChangeArrowheads="1"/>
            </p:cNvSpPr>
            <p:nvPr/>
          </p:nvSpPr>
          <p:spPr bwMode="auto">
            <a:xfrm>
              <a:off x="2000" y="225"/>
              <a:ext cx="1"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endParaRPr lang="fr-FR" altLang="fr-FR">
                <a:latin typeface="Arial" panose="020B0604020202020204" pitchFamily="34" charset="0"/>
              </a:endParaRPr>
            </a:p>
          </p:txBody>
        </p:sp>
        <p:sp>
          <p:nvSpPr>
            <p:cNvPr id="8212" name="Rectangle 11">
              <a:extLst>
                <a:ext uri="{FF2B5EF4-FFF2-40B4-BE49-F238E27FC236}">
                  <a16:creationId xmlns:a16="http://schemas.microsoft.com/office/drawing/2014/main" id="{3B530318-E224-4EAF-BCAE-087E9824F656}"/>
                </a:ext>
              </a:extLst>
            </p:cNvPr>
            <p:cNvSpPr>
              <a:spLocks noChangeArrowheads="1"/>
            </p:cNvSpPr>
            <p:nvPr/>
          </p:nvSpPr>
          <p:spPr bwMode="auto">
            <a:xfrm>
              <a:off x="3900" y="226"/>
              <a:ext cx="1"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endParaRPr lang="fr-FR" altLang="fr-FR">
                <a:latin typeface="Arial" panose="020B0604020202020204" pitchFamily="34" charset="0"/>
              </a:endParaRPr>
            </a:p>
          </p:txBody>
        </p:sp>
        <p:sp>
          <p:nvSpPr>
            <p:cNvPr id="8213" name="Rectangle 12">
              <a:extLst>
                <a:ext uri="{FF2B5EF4-FFF2-40B4-BE49-F238E27FC236}">
                  <a16:creationId xmlns:a16="http://schemas.microsoft.com/office/drawing/2014/main" id="{B52F118F-5C36-4F75-A97E-93ACA9576B9A}"/>
                </a:ext>
              </a:extLst>
            </p:cNvPr>
            <p:cNvSpPr>
              <a:spLocks noChangeArrowheads="1"/>
            </p:cNvSpPr>
            <p:nvPr/>
          </p:nvSpPr>
          <p:spPr bwMode="auto">
            <a:xfrm>
              <a:off x="3156" y="215"/>
              <a:ext cx="1" cy="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endParaRPr lang="fr-FR" altLang="fr-FR">
                <a:latin typeface="Arial" panose="020B0604020202020204" pitchFamily="34" charset="0"/>
              </a:endParaRPr>
            </a:p>
          </p:txBody>
        </p:sp>
        <p:sp>
          <p:nvSpPr>
            <p:cNvPr id="8214" name="Freeform 13">
              <a:extLst>
                <a:ext uri="{FF2B5EF4-FFF2-40B4-BE49-F238E27FC236}">
                  <a16:creationId xmlns:a16="http://schemas.microsoft.com/office/drawing/2014/main" id="{0A3BC843-7367-42FC-9014-13827F7010D5}"/>
                </a:ext>
              </a:extLst>
            </p:cNvPr>
            <p:cNvSpPr>
              <a:spLocks/>
            </p:cNvSpPr>
            <p:nvPr/>
          </p:nvSpPr>
          <p:spPr bwMode="auto">
            <a:xfrm>
              <a:off x="3273" y="450"/>
              <a:ext cx="74" cy="86"/>
            </a:xfrm>
            <a:custGeom>
              <a:avLst/>
              <a:gdLst>
                <a:gd name="T0" fmla="*/ 11 w 74"/>
                <a:gd name="T1" fmla="*/ 0 h 86"/>
                <a:gd name="T2" fmla="*/ 10 w 74"/>
                <a:gd name="T3" fmla="*/ 1 h 86"/>
                <a:gd name="T4" fmla="*/ 9 w 74"/>
                <a:gd name="T5" fmla="*/ 3 h 86"/>
                <a:gd name="T6" fmla="*/ 8 w 74"/>
                <a:gd name="T7" fmla="*/ 4 h 86"/>
                <a:gd name="T8" fmla="*/ 7 w 74"/>
                <a:gd name="T9" fmla="*/ 5 h 86"/>
                <a:gd name="T10" fmla="*/ 6 w 74"/>
                <a:gd name="T11" fmla="*/ 7 h 86"/>
                <a:gd name="T12" fmla="*/ 4 w 74"/>
                <a:gd name="T13" fmla="*/ 9 h 86"/>
                <a:gd name="T14" fmla="*/ 3 w 74"/>
                <a:gd name="T15" fmla="*/ 13 h 86"/>
                <a:gd name="T16" fmla="*/ 2 w 74"/>
                <a:gd name="T17" fmla="*/ 18 h 86"/>
                <a:gd name="T18" fmla="*/ 1 w 74"/>
                <a:gd name="T19" fmla="*/ 20 h 86"/>
                <a:gd name="T20" fmla="*/ 0 w 74"/>
                <a:gd name="T21" fmla="*/ 28 h 86"/>
                <a:gd name="T22" fmla="*/ 1 w 74"/>
                <a:gd name="T23" fmla="*/ 64 h 86"/>
                <a:gd name="T24" fmla="*/ 2 w 74"/>
                <a:gd name="T25" fmla="*/ 67 h 86"/>
                <a:gd name="T26" fmla="*/ 3 w 74"/>
                <a:gd name="T27" fmla="*/ 72 h 86"/>
                <a:gd name="T28" fmla="*/ 4 w 74"/>
                <a:gd name="T29" fmla="*/ 75 h 86"/>
                <a:gd name="T30" fmla="*/ 6 w 74"/>
                <a:gd name="T31" fmla="*/ 78 h 86"/>
                <a:gd name="T32" fmla="*/ 7 w 74"/>
                <a:gd name="T33" fmla="*/ 80 h 86"/>
                <a:gd name="T34" fmla="*/ 8 w 74"/>
                <a:gd name="T35" fmla="*/ 81 h 86"/>
                <a:gd name="T36" fmla="*/ 9 w 74"/>
                <a:gd name="T37" fmla="*/ 82 h 86"/>
                <a:gd name="T38" fmla="*/ 10 w 74"/>
                <a:gd name="T39" fmla="*/ 83 h 86"/>
                <a:gd name="T40" fmla="*/ 11 w 74"/>
                <a:gd name="T41" fmla="*/ 85 h 86"/>
                <a:gd name="T42" fmla="*/ 12 w 74"/>
                <a:gd name="T43" fmla="*/ 86 h 86"/>
                <a:gd name="T44" fmla="*/ 59 w 74"/>
                <a:gd name="T45" fmla="*/ 85 h 86"/>
                <a:gd name="T46" fmla="*/ 62 w 74"/>
                <a:gd name="T47" fmla="*/ 83 h 86"/>
                <a:gd name="T48" fmla="*/ 63 w 74"/>
                <a:gd name="T49" fmla="*/ 82 h 86"/>
                <a:gd name="T50" fmla="*/ 64 w 74"/>
                <a:gd name="T51" fmla="*/ 81 h 86"/>
                <a:gd name="T52" fmla="*/ 66 w 74"/>
                <a:gd name="T53" fmla="*/ 80 h 86"/>
                <a:gd name="T54" fmla="*/ 67 w 74"/>
                <a:gd name="T55" fmla="*/ 79 h 86"/>
                <a:gd name="T56" fmla="*/ 68 w 74"/>
                <a:gd name="T57" fmla="*/ 76 h 86"/>
                <a:gd name="T58" fmla="*/ 69 w 74"/>
                <a:gd name="T59" fmla="*/ 74 h 86"/>
                <a:gd name="T60" fmla="*/ 70 w 74"/>
                <a:gd name="T61" fmla="*/ 71 h 86"/>
                <a:gd name="T62" fmla="*/ 71 w 74"/>
                <a:gd name="T63" fmla="*/ 63 h 86"/>
                <a:gd name="T64" fmla="*/ 73 w 74"/>
                <a:gd name="T65" fmla="*/ 51 h 86"/>
                <a:gd name="T66" fmla="*/ 74 w 74"/>
                <a:gd name="T67" fmla="*/ 31 h 86"/>
                <a:gd name="T68" fmla="*/ 73 w 74"/>
                <a:gd name="T69" fmla="*/ 20 h 86"/>
                <a:gd name="T70" fmla="*/ 71 w 74"/>
                <a:gd name="T71" fmla="*/ 16 h 86"/>
                <a:gd name="T72" fmla="*/ 70 w 74"/>
                <a:gd name="T73" fmla="*/ 14 h 86"/>
                <a:gd name="T74" fmla="*/ 69 w 74"/>
                <a:gd name="T75" fmla="*/ 12 h 86"/>
                <a:gd name="T76" fmla="*/ 68 w 74"/>
                <a:gd name="T77" fmla="*/ 9 h 86"/>
                <a:gd name="T78" fmla="*/ 66 w 74"/>
                <a:gd name="T79" fmla="*/ 6 h 86"/>
                <a:gd name="T80" fmla="*/ 64 w 74"/>
                <a:gd name="T81" fmla="*/ 5 h 86"/>
                <a:gd name="T82" fmla="*/ 63 w 74"/>
                <a:gd name="T83" fmla="*/ 4 h 86"/>
                <a:gd name="T84" fmla="*/ 61 w 74"/>
                <a:gd name="T85" fmla="*/ 3 h 86"/>
                <a:gd name="T86" fmla="*/ 60 w 74"/>
                <a:gd name="T87" fmla="*/ 1 h 86"/>
                <a:gd name="T88" fmla="*/ 58 w 74"/>
                <a:gd name="T89" fmla="*/ 0 h 8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74"/>
                <a:gd name="T136" fmla="*/ 0 h 86"/>
                <a:gd name="T137" fmla="*/ 74 w 74"/>
                <a:gd name="T138" fmla="*/ 86 h 8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74" h="86">
                  <a:moveTo>
                    <a:pt x="56" y="0"/>
                  </a:moveTo>
                  <a:lnTo>
                    <a:pt x="11" y="0"/>
                  </a:lnTo>
                  <a:lnTo>
                    <a:pt x="11" y="1"/>
                  </a:lnTo>
                  <a:lnTo>
                    <a:pt x="10" y="1"/>
                  </a:lnTo>
                  <a:lnTo>
                    <a:pt x="10" y="3"/>
                  </a:lnTo>
                  <a:lnTo>
                    <a:pt x="9" y="3"/>
                  </a:lnTo>
                  <a:lnTo>
                    <a:pt x="9" y="4"/>
                  </a:lnTo>
                  <a:lnTo>
                    <a:pt x="8" y="4"/>
                  </a:lnTo>
                  <a:lnTo>
                    <a:pt x="8" y="5"/>
                  </a:lnTo>
                  <a:lnTo>
                    <a:pt x="7" y="5"/>
                  </a:lnTo>
                  <a:lnTo>
                    <a:pt x="7" y="7"/>
                  </a:lnTo>
                  <a:lnTo>
                    <a:pt x="6" y="7"/>
                  </a:lnTo>
                  <a:lnTo>
                    <a:pt x="6" y="9"/>
                  </a:lnTo>
                  <a:lnTo>
                    <a:pt x="4" y="9"/>
                  </a:lnTo>
                  <a:lnTo>
                    <a:pt x="4" y="12"/>
                  </a:lnTo>
                  <a:lnTo>
                    <a:pt x="3" y="13"/>
                  </a:lnTo>
                  <a:lnTo>
                    <a:pt x="3" y="16"/>
                  </a:lnTo>
                  <a:lnTo>
                    <a:pt x="2" y="18"/>
                  </a:lnTo>
                  <a:lnTo>
                    <a:pt x="2" y="20"/>
                  </a:lnTo>
                  <a:lnTo>
                    <a:pt x="1" y="20"/>
                  </a:lnTo>
                  <a:lnTo>
                    <a:pt x="1" y="28"/>
                  </a:lnTo>
                  <a:lnTo>
                    <a:pt x="0" y="28"/>
                  </a:lnTo>
                  <a:lnTo>
                    <a:pt x="0" y="63"/>
                  </a:lnTo>
                  <a:lnTo>
                    <a:pt x="1" y="64"/>
                  </a:lnTo>
                  <a:lnTo>
                    <a:pt x="1" y="66"/>
                  </a:lnTo>
                  <a:lnTo>
                    <a:pt x="2" y="67"/>
                  </a:lnTo>
                  <a:lnTo>
                    <a:pt x="2" y="71"/>
                  </a:lnTo>
                  <a:lnTo>
                    <a:pt x="3" y="72"/>
                  </a:lnTo>
                  <a:lnTo>
                    <a:pt x="3" y="74"/>
                  </a:lnTo>
                  <a:lnTo>
                    <a:pt x="4" y="75"/>
                  </a:lnTo>
                  <a:lnTo>
                    <a:pt x="4" y="76"/>
                  </a:lnTo>
                  <a:lnTo>
                    <a:pt x="6" y="78"/>
                  </a:lnTo>
                  <a:lnTo>
                    <a:pt x="6" y="79"/>
                  </a:lnTo>
                  <a:lnTo>
                    <a:pt x="7" y="80"/>
                  </a:lnTo>
                  <a:lnTo>
                    <a:pt x="7" y="81"/>
                  </a:lnTo>
                  <a:lnTo>
                    <a:pt x="8" y="81"/>
                  </a:lnTo>
                  <a:lnTo>
                    <a:pt x="8" y="82"/>
                  </a:lnTo>
                  <a:lnTo>
                    <a:pt x="9" y="82"/>
                  </a:lnTo>
                  <a:lnTo>
                    <a:pt x="9" y="83"/>
                  </a:lnTo>
                  <a:lnTo>
                    <a:pt x="10" y="83"/>
                  </a:lnTo>
                  <a:lnTo>
                    <a:pt x="10" y="85"/>
                  </a:lnTo>
                  <a:lnTo>
                    <a:pt x="11" y="85"/>
                  </a:lnTo>
                  <a:lnTo>
                    <a:pt x="11" y="86"/>
                  </a:lnTo>
                  <a:lnTo>
                    <a:pt x="12" y="86"/>
                  </a:lnTo>
                  <a:lnTo>
                    <a:pt x="59" y="86"/>
                  </a:lnTo>
                  <a:lnTo>
                    <a:pt x="59" y="85"/>
                  </a:lnTo>
                  <a:lnTo>
                    <a:pt x="61" y="85"/>
                  </a:lnTo>
                  <a:lnTo>
                    <a:pt x="62" y="83"/>
                  </a:lnTo>
                  <a:lnTo>
                    <a:pt x="63" y="83"/>
                  </a:lnTo>
                  <a:lnTo>
                    <a:pt x="63" y="82"/>
                  </a:lnTo>
                  <a:lnTo>
                    <a:pt x="64" y="82"/>
                  </a:lnTo>
                  <a:lnTo>
                    <a:pt x="64" y="81"/>
                  </a:lnTo>
                  <a:lnTo>
                    <a:pt x="66" y="81"/>
                  </a:lnTo>
                  <a:lnTo>
                    <a:pt x="66" y="80"/>
                  </a:lnTo>
                  <a:lnTo>
                    <a:pt x="67" y="80"/>
                  </a:lnTo>
                  <a:lnTo>
                    <a:pt x="67" y="79"/>
                  </a:lnTo>
                  <a:lnTo>
                    <a:pt x="68" y="79"/>
                  </a:lnTo>
                  <a:lnTo>
                    <a:pt x="68" y="76"/>
                  </a:lnTo>
                  <a:lnTo>
                    <a:pt x="69" y="76"/>
                  </a:lnTo>
                  <a:lnTo>
                    <a:pt x="69" y="74"/>
                  </a:lnTo>
                  <a:lnTo>
                    <a:pt x="70" y="74"/>
                  </a:lnTo>
                  <a:lnTo>
                    <a:pt x="70" y="71"/>
                  </a:lnTo>
                  <a:lnTo>
                    <a:pt x="71" y="70"/>
                  </a:lnTo>
                  <a:lnTo>
                    <a:pt x="71" y="63"/>
                  </a:lnTo>
                  <a:lnTo>
                    <a:pt x="73" y="61"/>
                  </a:lnTo>
                  <a:lnTo>
                    <a:pt x="73" y="51"/>
                  </a:lnTo>
                  <a:lnTo>
                    <a:pt x="74" y="50"/>
                  </a:lnTo>
                  <a:lnTo>
                    <a:pt x="74" y="31"/>
                  </a:lnTo>
                  <a:lnTo>
                    <a:pt x="73" y="30"/>
                  </a:lnTo>
                  <a:lnTo>
                    <a:pt x="73" y="20"/>
                  </a:lnTo>
                  <a:lnTo>
                    <a:pt x="71" y="20"/>
                  </a:lnTo>
                  <a:lnTo>
                    <a:pt x="71" y="16"/>
                  </a:lnTo>
                  <a:lnTo>
                    <a:pt x="70" y="16"/>
                  </a:lnTo>
                  <a:lnTo>
                    <a:pt x="70" y="14"/>
                  </a:lnTo>
                  <a:lnTo>
                    <a:pt x="69" y="13"/>
                  </a:lnTo>
                  <a:lnTo>
                    <a:pt x="69" y="12"/>
                  </a:lnTo>
                  <a:lnTo>
                    <a:pt x="68" y="11"/>
                  </a:lnTo>
                  <a:lnTo>
                    <a:pt x="68" y="9"/>
                  </a:lnTo>
                  <a:lnTo>
                    <a:pt x="66" y="7"/>
                  </a:lnTo>
                  <a:lnTo>
                    <a:pt x="66" y="6"/>
                  </a:lnTo>
                  <a:lnTo>
                    <a:pt x="64" y="6"/>
                  </a:lnTo>
                  <a:lnTo>
                    <a:pt x="64" y="5"/>
                  </a:lnTo>
                  <a:lnTo>
                    <a:pt x="63" y="5"/>
                  </a:lnTo>
                  <a:lnTo>
                    <a:pt x="63" y="4"/>
                  </a:lnTo>
                  <a:lnTo>
                    <a:pt x="62" y="4"/>
                  </a:lnTo>
                  <a:lnTo>
                    <a:pt x="61" y="3"/>
                  </a:lnTo>
                  <a:lnTo>
                    <a:pt x="60" y="3"/>
                  </a:lnTo>
                  <a:lnTo>
                    <a:pt x="60" y="1"/>
                  </a:lnTo>
                  <a:lnTo>
                    <a:pt x="59" y="1"/>
                  </a:lnTo>
                  <a:lnTo>
                    <a:pt x="58" y="0"/>
                  </a:lnTo>
                  <a:lnTo>
                    <a:pt x="56" y="0"/>
                  </a:lnTo>
                  <a:close/>
                </a:path>
              </a:pathLst>
            </a:custGeom>
            <a:solidFill>
              <a:srgbClr val="80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15" name="Freeform 14">
              <a:extLst>
                <a:ext uri="{FF2B5EF4-FFF2-40B4-BE49-F238E27FC236}">
                  <a16:creationId xmlns:a16="http://schemas.microsoft.com/office/drawing/2014/main" id="{54FFE52D-1AFB-489C-A16E-49777B8B3B46}"/>
                </a:ext>
              </a:extLst>
            </p:cNvPr>
            <p:cNvSpPr>
              <a:spLocks/>
            </p:cNvSpPr>
            <p:nvPr/>
          </p:nvSpPr>
          <p:spPr bwMode="auto">
            <a:xfrm>
              <a:off x="3269" y="447"/>
              <a:ext cx="81" cy="92"/>
            </a:xfrm>
            <a:custGeom>
              <a:avLst/>
              <a:gdLst>
                <a:gd name="T0" fmla="*/ 14 w 81"/>
                <a:gd name="T1" fmla="*/ 1 h 92"/>
                <a:gd name="T2" fmla="*/ 12 w 81"/>
                <a:gd name="T3" fmla="*/ 2 h 92"/>
                <a:gd name="T4" fmla="*/ 8 w 81"/>
                <a:gd name="T5" fmla="*/ 6 h 92"/>
                <a:gd name="T6" fmla="*/ 7 w 81"/>
                <a:gd name="T7" fmla="*/ 8 h 92"/>
                <a:gd name="T8" fmla="*/ 8 w 81"/>
                <a:gd name="T9" fmla="*/ 11 h 92"/>
                <a:gd name="T10" fmla="*/ 4 w 81"/>
                <a:gd name="T11" fmla="*/ 18 h 92"/>
                <a:gd name="T12" fmla="*/ 1 w 81"/>
                <a:gd name="T13" fmla="*/ 22 h 92"/>
                <a:gd name="T14" fmla="*/ 0 w 81"/>
                <a:gd name="T15" fmla="*/ 68 h 92"/>
                <a:gd name="T16" fmla="*/ 4 w 81"/>
                <a:gd name="T17" fmla="*/ 79 h 92"/>
                <a:gd name="T18" fmla="*/ 7 w 81"/>
                <a:gd name="T19" fmla="*/ 86 h 92"/>
                <a:gd name="T20" fmla="*/ 8 w 81"/>
                <a:gd name="T21" fmla="*/ 88 h 92"/>
                <a:gd name="T22" fmla="*/ 10 w 81"/>
                <a:gd name="T23" fmla="*/ 89 h 92"/>
                <a:gd name="T24" fmla="*/ 11 w 81"/>
                <a:gd name="T25" fmla="*/ 90 h 92"/>
                <a:gd name="T26" fmla="*/ 12 w 81"/>
                <a:gd name="T27" fmla="*/ 91 h 92"/>
                <a:gd name="T28" fmla="*/ 66 w 81"/>
                <a:gd name="T29" fmla="*/ 89 h 92"/>
                <a:gd name="T30" fmla="*/ 70 w 81"/>
                <a:gd name="T31" fmla="*/ 89 h 92"/>
                <a:gd name="T32" fmla="*/ 72 w 81"/>
                <a:gd name="T33" fmla="*/ 88 h 92"/>
                <a:gd name="T34" fmla="*/ 73 w 81"/>
                <a:gd name="T35" fmla="*/ 84 h 92"/>
                <a:gd name="T36" fmla="*/ 72 w 81"/>
                <a:gd name="T37" fmla="*/ 85 h 92"/>
                <a:gd name="T38" fmla="*/ 73 w 81"/>
                <a:gd name="T39" fmla="*/ 83 h 92"/>
                <a:gd name="T40" fmla="*/ 74 w 81"/>
                <a:gd name="T41" fmla="*/ 81 h 92"/>
                <a:gd name="T42" fmla="*/ 79 w 81"/>
                <a:gd name="T43" fmla="*/ 67 h 92"/>
                <a:gd name="T44" fmla="*/ 80 w 81"/>
                <a:gd name="T45" fmla="*/ 22 h 92"/>
                <a:gd name="T46" fmla="*/ 79 w 81"/>
                <a:gd name="T47" fmla="*/ 18 h 92"/>
                <a:gd name="T48" fmla="*/ 78 w 81"/>
                <a:gd name="T49" fmla="*/ 16 h 92"/>
                <a:gd name="T50" fmla="*/ 73 w 81"/>
                <a:gd name="T51" fmla="*/ 8 h 92"/>
                <a:gd name="T52" fmla="*/ 72 w 81"/>
                <a:gd name="T53" fmla="*/ 7 h 92"/>
                <a:gd name="T54" fmla="*/ 71 w 81"/>
                <a:gd name="T55" fmla="*/ 6 h 92"/>
                <a:gd name="T56" fmla="*/ 66 w 81"/>
                <a:gd name="T57" fmla="*/ 4 h 92"/>
                <a:gd name="T58" fmla="*/ 64 w 81"/>
                <a:gd name="T59" fmla="*/ 0 h 92"/>
                <a:gd name="T60" fmla="*/ 63 w 81"/>
                <a:gd name="T61" fmla="*/ 8 h 92"/>
                <a:gd name="T62" fmla="*/ 64 w 81"/>
                <a:gd name="T63" fmla="*/ 9 h 92"/>
                <a:gd name="T64" fmla="*/ 65 w 81"/>
                <a:gd name="T65" fmla="*/ 10 h 92"/>
                <a:gd name="T66" fmla="*/ 66 w 81"/>
                <a:gd name="T67" fmla="*/ 11 h 92"/>
                <a:gd name="T68" fmla="*/ 67 w 81"/>
                <a:gd name="T69" fmla="*/ 12 h 92"/>
                <a:gd name="T70" fmla="*/ 71 w 81"/>
                <a:gd name="T71" fmla="*/ 22 h 92"/>
                <a:gd name="T72" fmla="*/ 72 w 81"/>
                <a:gd name="T73" fmla="*/ 25 h 92"/>
                <a:gd name="T74" fmla="*/ 73 w 81"/>
                <a:gd name="T75" fmla="*/ 36 h 92"/>
                <a:gd name="T76" fmla="*/ 72 w 81"/>
                <a:gd name="T77" fmla="*/ 71 h 92"/>
                <a:gd name="T78" fmla="*/ 70 w 81"/>
                <a:gd name="T79" fmla="*/ 76 h 92"/>
                <a:gd name="T80" fmla="*/ 68 w 81"/>
                <a:gd name="T81" fmla="*/ 79 h 92"/>
                <a:gd name="T82" fmla="*/ 70 w 81"/>
                <a:gd name="T83" fmla="*/ 82 h 92"/>
                <a:gd name="T84" fmla="*/ 68 w 81"/>
                <a:gd name="T85" fmla="*/ 81 h 92"/>
                <a:gd name="T86" fmla="*/ 66 w 81"/>
                <a:gd name="T87" fmla="*/ 82 h 92"/>
                <a:gd name="T88" fmla="*/ 64 w 81"/>
                <a:gd name="T89" fmla="*/ 84 h 92"/>
                <a:gd name="T90" fmla="*/ 19 w 81"/>
                <a:gd name="T91" fmla="*/ 88 h 92"/>
                <a:gd name="T92" fmla="*/ 18 w 81"/>
                <a:gd name="T93" fmla="*/ 86 h 92"/>
                <a:gd name="T94" fmla="*/ 16 w 81"/>
                <a:gd name="T95" fmla="*/ 85 h 92"/>
                <a:gd name="T96" fmla="*/ 15 w 81"/>
                <a:gd name="T97" fmla="*/ 84 h 92"/>
                <a:gd name="T98" fmla="*/ 14 w 81"/>
                <a:gd name="T99" fmla="*/ 83 h 92"/>
                <a:gd name="T100" fmla="*/ 11 w 81"/>
                <a:gd name="T101" fmla="*/ 76 h 92"/>
                <a:gd name="T102" fmla="*/ 7 w 81"/>
                <a:gd name="T103" fmla="*/ 64 h 92"/>
                <a:gd name="T104" fmla="*/ 8 w 81"/>
                <a:gd name="T105" fmla="*/ 31 h 92"/>
                <a:gd name="T106" fmla="*/ 10 w 81"/>
                <a:gd name="T107" fmla="*/ 22 h 92"/>
                <a:gd name="T108" fmla="*/ 10 w 81"/>
                <a:gd name="T109" fmla="*/ 16 h 92"/>
                <a:gd name="T110" fmla="*/ 11 w 81"/>
                <a:gd name="T111" fmla="*/ 14 h 92"/>
                <a:gd name="T112" fmla="*/ 12 w 81"/>
                <a:gd name="T113" fmla="*/ 11 h 92"/>
                <a:gd name="T114" fmla="*/ 15 w 81"/>
                <a:gd name="T115" fmla="*/ 10 h 92"/>
                <a:gd name="T116" fmla="*/ 16 w 81"/>
                <a:gd name="T117" fmla="*/ 8 h 92"/>
                <a:gd name="T118" fmla="*/ 19 w 81"/>
                <a:gd name="T119" fmla="*/ 7 h 9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1"/>
                <a:gd name="T181" fmla="*/ 0 h 92"/>
                <a:gd name="T182" fmla="*/ 81 w 81"/>
                <a:gd name="T183" fmla="*/ 92 h 9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1" h="92">
                  <a:moveTo>
                    <a:pt x="15" y="0"/>
                  </a:moveTo>
                  <a:lnTo>
                    <a:pt x="14" y="0"/>
                  </a:lnTo>
                  <a:lnTo>
                    <a:pt x="12" y="2"/>
                  </a:lnTo>
                  <a:lnTo>
                    <a:pt x="12" y="3"/>
                  </a:lnTo>
                  <a:lnTo>
                    <a:pt x="14" y="3"/>
                  </a:lnTo>
                  <a:lnTo>
                    <a:pt x="14" y="1"/>
                  </a:lnTo>
                  <a:lnTo>
                    <a:pt x="13" y="1"/>
                  </a:lnTo>
                  <a:lnTo>
                    <a:pt x="11" y="3"/>
                  </a:lnTo>
                  <a:lnTo>
                    <a:pt x="11" y="4"/>
                  </a:lnTo>
                  <a:lnTo>
                    <a:pt x="13" y="4"/>
                  </a:lnTo>
                  <a:lnTo>
                    <a:pt x="13" y="2"/>
                  </a:lnTo>
                  <a:lnTo>
                    <a:pt x="12" y="2"/>
                  </a:lnTo>
                  <a:lnTo>
                    <a:pt x="10" y="4"/>
                  </a:lnTo>
                  <a:lnTo>
                    <a:pt x="10" y="6"/>
                  </a:lnTo>
                  <a:lnTo>
                    <a:pt x="12" y="6"/>
                  </a:lnTo>
                  <a:lnTo>
                    <a:pt x="12" y="3"/>
                  </a:lnTo>
                  <a:lnTo>
                    <a:pt x="11" y="3"/>
                  </a:lnTo>
                  <a:lnTo>
                    <a:pt x="8" y="6"/>
                  </a:lnTo>
                  <a:lnTo>
                    <a:pt x="8" y="7"/>
                  </a:lnTo>
                  <a:lnTo>
                    <a:pt x="11" y="7"/>
                  </a:lnTo>
                  <a:lnTo>
                    <a:pt x="11" y="4"/>
                  </a:lnTo>
                  <a:lnTo>
                    <a:pt x="10" y="4"/>
                  </a:lnTo>
                  <a:lnTo>
                    <a:pt x="7" y="7"/>
                  </a:lnTo>
                  <a:lnTo>
                    <a:pt x="7" y="8"/>
                  </a:lnTo>
                  <a:lnTo>
                    <a:pt x="10" y="9"/>
                  </a:lnTo>
                  <a:lnTo>
                    <a:pt x="10" y="7"/>
                  </a:lnTo>
                  <a:lnTo>
                    <a:pt x="8" y="7"/>
                  </a:lnTo>
                  <a:lnTo>
                    <a:pt x="6" y="9"/>
                  </a:lnTo>
                  <a:lnTo>
                    <a:pt x="6" y="10"/>
                  </a:lnTo>
                  <a:lnTo>
                    <a:pt x="8" y="11"/>
                  </a:lnTo>
                  <a:lnTo>
                    <a:pt x="8" y="9"/>
                  </a:lnTo>
                  <a:lnTo>
                    <a:pt x="7" y="9"/>
                  </a:lnTo>
                  <a:lnTo>
                    <a:pt x="5" y="11"/>
                  </a:lnTo>
                  <a:lnTo>
                    <a:pt x="5" y="14"/>
                  </a:lnTo>
                  <a:lnTo>
                    <a:pt x="4" y="15"/>
                  </a:lnTo>
                  <a:lnTo>
                    <a:pt x="4" y="18"/>
                  </a:lnTo>
                  <a:lnTo>
                    <a:pt x="3" y="19"/>
                  </a:lnTo>
                  <a:lnTo>
                    <a:pt x="3" y="21"/>
                  </a:lnTo>
                  <a:lnTo>
                    <a:pt x="5" y="22"/>
                  </a:lnTo>
                  <a:lnTo>
                    <a:pt x="5" y="19"/>
                  </a:lnTo>
                  <a:lnTo>
                    <a:pt x="4" y="19"/>
                  </a:lnTo>
                  <a:lnTo>
                    <a:pt x="1" y="22"/>
                  </a:lnTo>
                  <a:lnTo>
                    <a:pt x="1" y="23"/>
                  </a:lnTo>
                  <a:lnTo>
                    <a:pt x="4" y="30"/>
                  </a:lnTo>
                  <a:lnTo>
                    <a:pt x="4" y="27"/>
                  </a:lnTo>
                  <a:lnTo>
                    <a:pt x="3" y="27"/>
                  </a:lnTo>
                  <a:lnTo>
                    <a:pt x="0" y="30"/>
                  </a:lnTo>
                  <a:lnTo>
                    <a:pt x="0" y="68"/>
                  </a:lnTo>
                  <a:lnTo>
                    <a:pt x="1" y="68"/>
                  </a:lnTo>
                  <a:lnTo>
                    <a:pt x="1" y="71"/>
                  </a:lnTo>
                  <a:lnTo>
                    <a:pt x="3" y="71"/>
                  </a:lnTo>
                  <a:lnTo>
                    <a:pt x="3" y="76"/>
                  </a:lnTo>
                  <a:lnTo>
                    <a:pt x="4" y="76"/>
                  </a:lnTo>
                  <a:lnTo>
                    <a:pt x="4" y="79"/>
                  </a:lnTo>
                  <a:lnTo>
                    <a:pt x="5" y="79"/>
                  </a:lnTo>
                  <a:lnTo>
                    <a:pt x="5" y="82"/>
                  </a:lnTo>
                  <a:lnTo>
                    <a:pt x="6" y="82"/>
                  </a:lnTo>
                  <a:lnTo>
                    <a:pt x="6" y="84"/>
                  </a:lnTo>
                  <a:lnTo>
                    <a:pt x="7" y="84"/>
                  </a:lnTo>
                  <a:lnTo>
                    <a:pt x="7" y="86"/>
                  </a:lnTo>
                  <a:lnTo>
                    <a:pt x="8" y="86"/>
                  </a:lnTo>
                  <a:lnTo>
                    <a:pt x="10" y="88"/>
                  </a:lnTo>
                  <a:lnTo>
                    <a:pt x="11" y="88"/>
                  </a:lnTo>
                  <a:lnTo>
                    <a:pt x="11" y="86"/>
                  </a:lnTo>
                  <a:lnTo>
                    <a:pt x="8" y="85"/>
                  </a:lnTo>
                  <a:lnTo>
                    <a:pt x="8" y="88"/>
                  </a:lnTo>
                  <a:lnTo>
                    <a:pt x="10" y="88"/>
                  </a:lnTo>
                  <a:lnTo>
                    <a:pt x="11" y="89"/>
                  </a:lnTo>
                  <a:lnTo>
                    <a:pt x="12" y="89"/>
                  </a:lnTo>
                  <a:lnTo>
                    <a:pt x="12" y="88"/>
                  </a:lnTo>
                  <a:lnTo>
                    <a:pt x="10" y="86"/>
                  </a:lnTo>
                  <a:lnTo>
                    <a:pt x="10" y="89"/>
                  </a:lnTo>
                  <a:lnTo>
                    <a:pt x="11" y="89"/>
                  </a:lnTo>
                  <a:lnTo>
                    <a:pt x="12" y="90"/>
                  </a:lnTo>
                  <a:lnTo>
                    <a:pt x="13" y="90"/>
                  </a:lnTo>
                  <a:lnTo>
                    <a:pt x="13" y="89"/>
                  </a:lnTo>
                  <a:lnTo>
                    <a:pt x="11" y="88"/>
                  </a:lnTo>
                  <a:lnTo>
                    <a:pt x="11" y="90"/>
                  </a:lnTo>
                  <a:lnTo>
                    <a:pt x="12" y="90"/>
                  </a:lnTo>
                  <a:lnTo>
                    <a:pt x="13" y="91"/>
                  </a:lnTo>
                  <a:lnTo>
                    <a:pt x="14" y="91"/>
                  </a:lnTo>
                  <a:lnTo>
                    <a:pt x="14" y="90"/>
                  </a:lnTo>
                  <a:lnTo>
                    <a:pt x="12" y="89"/>
                  </a:lnTo>
                  <a:lnTo>
                    <a:pt x="12" y="91"/>
                  </a:lnTo>
                  <a:lnTo>
                    <a:pt x="13" y="91"/>
                  </a:lnTo>
                  <a:lnTo>
                    <a:pt x="14" y="92"/>
                  </a:lnTo>
                  <a:lnTo>
                    <a:pt x="65" y="92"/>
                  </a:lnTo>
                  <a:lnTo>
                    <a:pt x="65" y="91"/>
                  </a:lnTo>
                  <a:lnTo>
                    <a:pt x="66" y="91"/>
                  </a:lnTo>
                  <a:lnTo>
                    <a:pt x="66" y="89"/>
                  </a:lnTo>
                  <a:lnTo>
                    <a:pt x="65" y="90"/>
                  </a:lnTo>
                  <a:lnTo>
                    <a:pt x="65" y="91"/>
                  </a:lnTo>
                  <a:lnTo>
                    <a:pt x="67" y="91"/>
                  </a:lnTo>
                  <a:lnTo>
                    <a:pt x="67" y="90"/>
                  </a:lnTo>
                  <a:lnTo>
                    <a:pt x="70" y="90"/>
                  </a:lnTo>
                  <a:lnTo>
                    <a:pt x="70" y="89"/>
                  </a:lnTo>
                  <a:lnTo>
                    <a:pt x="71" y="89"/>
                  </a:lnTo>
                  <a:lnTo>
                    <a:pt x="71" y="86"/>
                  </a:lnTo>
                  <a:lnTo>
                    <a:pt x="68" y="89"/>
                  </a:lnTo>
                  <a:lnTo>
                    <a:pt x="71" y="89"/>
                  </a:lnTo>
                  <a:lnTo>
                    <a:pt x="71" y="88"/>
                  </a:lnTo>
                  <a:lnTo>
                    <a:pt x="72" y="88"/>
                  </a:lnTo>
                  <a:lnTo>
                    <a:pt x="72" y="85"/>
                  </a:lnTo>
                  <a:lnTo>
                    <a:pt x="70" y="88"/>
                  </a:lnTo>
                  <a:lnTo>
                    <a:pt x="72" y="88"/>
                  </a:lnTo>
                  <a:lnTo>
                    <a:pt x="72" y="86"/>
                  </a:lnTo>
                  <a:lnTo>
                    <a:pt x="73" y="86"/>
                  </a:lnTo>
                  <a:lnTo>
                    <a:pt x="73" y="84"/>
                  </a:lnTo>
                  <a:lnTo>
                    <a:pt x="71" y="86"/>
                  </a:lnTo>
                  <a:lnTo>
                    <a:pt x="73" y="86"/>
                  </a:lnTo>
                  <a:lnTo>
                    <a:pt x="73" y="85"/>
                  </a:lnTo>
                  <a:lnTo>
                    <a:pt x="74" y="85"/>
                  </a:lnTo>
                  <a:lnTo>
                    <a:pt x="74" y="83"/>
                  </a:lnTo>
                  <a:lnTo>
                    <a:pt x="72" y="85"/>
                  </a:lnTo>
                  <a:lnTo>
                    <a:pt x="74" y="85"/>
                  </a:lnTo>
                  <a:lnTo>
                    <a:pt x="74" y="84"/>
                  </a:lnTo>
                  <a:lnTo>
                    <a:pt x="75" y="84"/>
                  </a:lnTo>
                  <a:lnTo>
                    <a:pt x="75" y="82"/>
                  </a:lnTo>
                  <a:lnTo>
                    <a:pt x="74" y="82"/>
                  </a:lnTo>
                  <a:lnTo>
                    <a:pt x="73" y="83"/>
                  </a:lnTo>
                  <a:lnTo>
                    <a:pt x="75" y="83"/>
                  </a:lnTo>
                  <a:lnTo>
                    <a:pt x="75" y="82"/>
                  </a:lnTo>
                  <a:lnTo>
                    <a:pt x="77" y="82"/>
                  </a:lnTo>
                  <a:lnTo>
                    <a:pt x="77" y="79"/>
                  </a:lnTo>
                  <a:lnTo>
                    <a:pt x="75" y="79"/>
                  </a:lnTo>
                  <a:lnTo>
                    <a:pt x="74" y="81"/>
                  </a:lnTo>
                  <a:lnTo>
                    <a:pt x="77" y="81"/>
                  </a:lnTo>
                  <a:lnTo>
                    <a:pt x="77" y="79"/>
                  </a:lnTo>
                  <a:lnTo>
                    <a:pt x="78" y="79"/>
                  </a:lnTo>
                  <a:lnTo>
                    <a:pt x="78" y="75"/>
                  </a:lnTo>
                  <a:lnTo>
                    <a:pt x="79" y="75"/>
                  </a:lnTo>
                  <a:lnTo>
                    <a:pt x="79" y="67"/>
                  </a:lnTo>
                  <a:lnTo>
                    <a:pt x="80" y="67"/>
                  </a:lnTo>
                  <a:lnTo>
                    <a:pt x="80" y="55"/>
                  </a:lnTo>
                  <a:lnTo>
                    <a:pt x="81" y="55"/>
                  </a:lnTo>
                  <a:lnTo>
                    <a:pt x="81" y="33"/>
                  </a:lnTo>
                  <a:lnTo>
                    <a:pt x="80" y="32"/>
                  </a:lnTo>
                  <a:lnTo>
                    <a:pt x="80" y="22"/>
                  </a:lnTo>
                  <a:lnTo>
                    <a:pt x="79" y="21"/>
                  </a:lnTo>
                  <a:lnTo>
                    <a:pt x="79" y="19"/>
                  </a:lnTo>
                  <a:lnTo>
                    <a:pt x="77" y="19"/>
                  </a:lnTo>
                  <a:lnTo>
                    <a:pt x="78" y="22"/>
                  </a:lnTo>
                  <a:lnTo>
                    <a:pt x="79" y="19"/>
                  </a:lnTo>
                  <a:lnTo>
                    <a:pt x="79" y="18"/>
                  </a:lnTo>
                  <a:lnTo>
                    <a:pt x="78" y="17"/>
                  </a:lnTo>
                  <a:lnTo>
                    <a:pt x="78" y="16"/>
                  </a:lnTo>
                  <a:lnTo>
                    <a:pt x="75" y="16"/>
                  </a:lnTo>
                  <a:lnTo>
                    <a:pt x="77" y="18"/>
                  </a:lnTo>
                  <a:lnTo>
                    <a:pt x="78" y="17"/>
                  </a:lnTo>
                  <a:lnTo>
                    <a:pt x="78" y="16"/>
                  </a:lnTo>
                  <a:lnTo>
                    <a:pt x="77" y="15"/>
                  </a:lnTo>
                  <a:lnTo>
                    <a:pt x="77" y="14"/>
                  </a:lnTo>
                  <a:lnTo>
                    <a:pt x="75" y="12"/>
                  </a:lnTo>
                  <a:lnTo>
                    <a:pt x="75" y="11"/>
                  </a:lnTo>
                  <a:lnTo>
                    <a:pt x="73" y="9"/>
                  </a:lnTo>
                  <a:lnTo>
                    <a:pt x="73" y="8"/>
                  </a:lnTo>
                  <a:lnTo>
                    <a:pt x="72" y="7"/>
                  </a:lnTo>
                  <a:lnTo>
                    <a:pt x="72" y="6"/>
                  </a:lnTo>
                  <a:lnTo>
                    <a:pt x="70" y="6"/>
                  </a:lnTo>
                  <a:lnTo>
                    <a:pt x="71" y="8"/>
                  </a:lnTo>
                  <a:lnTo>
                    <a:pt x="72" y="8"/>
                  </a:lnTo>
                  <a:lnTo>
                    <a:pt x="72" y="7"/>
                  </a:lnTo>
                  <a:lnTo>
                    <a:pt x="71" y="6"/>
                  </a:lnTo>
                  <a:lnTo>
                    <a:pt x="71" y="4"/>
                  </a:lnTo>
                  <a:lnTo>
                    <a:pt x="68" y="4"/>
                  </a:lnTo>
                  <a:lnTo>
                    <a:pt x="70" y="7"/>
                  </a:lnTo>
                  <a:lnTo>
                    <a:pt x="71" y="7"/>
                  </a:lnTo>
                  <a:lnTo>
                    <a:pt x="71" y="6"/>
                  </a:lnTo>
                  <a:lnTo>
                    <a:pt x="70" y="4"/>
                  </a:lnTo>
                  <a:lnTo>
                    <a:pt x="70" y="3"/>
                  </a:lnTo>
                  <a:lnTo>
                    <a:pt x="67" y="3"/>
                  </a:lnTo>
                  <a:lnTo>
                    <a:pt x="67" y="2"/>
                  </a:lnTo>
                  <a:lnTo>
                    <a:pt x="65" y="2"/>
                  </a:lnTo>
                  <a:lnTo>
                    <a:pt x="66" y="4"/>
                  </a:lnTo>
                  <a:lnTo>
                    <a:pt x="67" y="4"/>
                  </a:lnTo>
                  <a:lnTo>
                    <a:pt x="67" y="3"/>
                  </a:lnTo>
                  <a:lnTo>
                    <a:pt x="66" y="2"/>
                  </a:lnTo>
                  <a:lnTo>
                    <a:pt x="66" y="1"/>
                  </a:lnTo>
                  <a:lnTo>
                    <a:pt x="64" y="1"/>
                  </a:lnTo>
                  <a:lnTo>
                    <a:pt x="64" y="0"/>
                  </a:lnTo>
                  <a:lnTo>
                    <a:pt x="62" y="0"/>
                  </a:lnTo>
                  <a:lnTo>
                    <a:pt x="15" y="0"/>
                  </a:lnTo>
                  <a:lnTo>
                    <a:pt x="18" y="6"/>
                  </a:lnTo>
                  <a:lnTo>
                    <a:pt x="60" y="7"/>
                  </a:lnTo>
                  <a:lnTo>
                    <a:pt x="62" y="8"/>
                  </a:lnTo>
                  <a:lnTo>
                    <a:pt x="63" y="8"/>
                  </a:lnTo>
                  <a:lnTo>
                    <a:pt x="63" y="7"/>
                  </a:lnTo>
                  <a:lnTo>
                    <a:pt x="60" y="6"/>
                  </a:lnTo>
                  <a:lnTo>
                    <a:pt x="60" y="8"/>
                  </a:lnTo>
                  <a:lnTo>
                    <a:pt x="62" y="8"/>
                  </a:lnTo>
                  <a:lnTo>
                    <a:pt x="63" y="9"/>
                  </a:lnTo>
                  <a:lnTo>
                    <a:pt x="64" y="9"/>
                  </a:lnTo>
                  <a:lnTo>
                    <a:pt x="65" y="10"/>
                  </a:lnTo>
                  <a:lnTo>
                    <a:pt x="66" y="10"/>
                  </a:lnTo>
                  <a:lnTo>
                    <a:pt x="66" y="9"/>
                  </a:lnTo>
                  <a:lnTo>
                    <a:pt x="64" y="8"/>
                  </a:lnTo>
                  <a:lnTo>
                    <a:pt x="64" y="10"/>
                  </a:lnTo>
                  <a:lnTo>
                    <a:pt x="65" y="10"/>
                  </a:lnTo>
                  <a:lnTo>
                    <a:pt x="66" y="11"/>
                  </a:lnTo>
                  <a:lnTo>
                    <a:pt x="67" y="11"/>
                  </a:lnTo>
                  <a:lnTo>
                    <a:pt x="67" y="10"/>
                  </a:lnTo>
                  <a:lnTo>
                    <a:pt x="65" y="9"/>
                  </a:lnTo>
                  <a:lnTo>
                    <a:pt x="65" y="11"/>
                  </a:lnTo>
                  <a:lnTo>
                    <a:pt x="66" y="11"/>
                  </a:lnTo>
                  <a:lnTo>
                    <a:pt x="67" y="12"/>
                  </a:lnTo>
                  <a:lnTo>
                    <a:pt x="68" y="12"/>
                  </a:lnTo>
                  <a:lnTo>
                    <a:pt x="68" y="11"/>
                  </a:lnTo>
                  <a:lnTo>
                    <a:pt x="66" y="10"/>
                  </a:lnTo>
                  <a:lnTo>
                    <a:pt x="66" y="12"/>
                  </a:lnTo>
                  <a:lnTo>
                    <a:pt x="67" y="12"/>
                  </a:lnTo>
                  <a:lnTo>
                    <a:pt x="68" y="14"/>
                  </a:lnTo>
                  <a:lnTo>
                    <a:pt x="68" y="16"/>
                  </a:lnTo>
                  <a:lnTo>
                    <a:pt x="70" y="16"/>
                  </a:lnTo>
                  <a:lnTo>
                    <a:pt x="70" y="18"/>
                  </a:lnTo>
                  <a:lnTo>
                    <a:pt x="71" y="18"/>
                  </a:lnTo>
                  <a:lnTo>
                    <a:pt x="71" y="22"/>
                  </a:lnTo>
                  <a:lnTo>
                    <a:pt x="72" y="22"/>
                  </a:lnTo>
                  <a:lnTo>
                    <a:pt x="73" y="23"/>
                  </a:lnTo>
                  <a:lnTo>
                    <a:pt x="74" y="23"/>
                  </a:lnTo>
                  <a:lnTo>
                    <a:pt x="74" y="22"/>
                  </a:lnTo>
                  <a:lnTo>
                    <a:pt x="72" y="23"/>
                  </a:lnTo>
                  <a:lnTo>
                    <a:pt x="72" y="25"/>
                  </a:lnTo>
                  <a:lnTo>
                    <a:pt x="73" y="25"/>
                  </a:lnTo>
                  <a:lnTo>
                    <a:pt x="74" y="26"/>
                  </a:lnTo>
                  <a:lnTo>
                    <a:pt x="75" y="26"/>
                  </a:lnTo>
                  <a:lnTo>
                    <a:pt x="75" y="25"/>
                  </a:lnTo>
                  <a:lnTo>
                    <a:pt x="73" y="33"/>
                  </a:lnTo>
                  <a:lnTo>
                    <a:pt x="73" y="36"/>
                  </a:lnTo>
                  <a:lnTo>
                    <a:pt x="74" y="36"/>
                  </a:lnTo>
                  <a:lnTo>
                    <a:pt x="74" y="52"/>
                  </a:lnTo>
                  <a:lnTo>
                    <a:pt x="73" y="53"/>
                  </a:lnTo>
                  <a:lnTo>
                    <a:pt x="73" y="63"/>
                  </a:lnTo>
                  <a:lnTo>
                    <a:pt x="72" y="64"/>
                  </a:lnTo>
                  <a:lnTo>
                    <a:pt x="72" y="71"/>
                  </a:lnTo>
                  <a:lnTo>
                    <a:pt x="71" y="73"/>
                  </a:lnTo>
                  <a:lnTo>
                    <a:pt x="71" y="74"/>
                  </a:lnTo>
                  <a:lnTo>
                    <a:pt x="73" y="76"/>
                  </a:lnTo>
                  <a:lnTo>
                    <a:pt x="73" y="74"/>
                  </a:lnTo>
                  <a:lnTo>
                    <a:pt x="72" y="74"/>
                  </a:lnTo>
                  <a:lnTo>
                    <a:pt x="70" y="76"/>
                  </a:lnTo>
                  <a:lnTo>
                    <a:pt x="70" y="77"/>
                  </a:lnTo>
                  <a:lnTo>
                    <a:pt x="72" y="78"/>
                  </a:lnTo>
                  <a:lnTo>
                    <a:pt x="72" y="76"/>
                  </a:lnTo>
                  <a:lnTo>
                    <a:pt x="71" y="76"/>
                  </a:lnTo>
                  <a:lnTo>
                    <a:pt x="68" y="78"/>
                  </a:lnTo>
                  <a:lnTo>
                    <a:pt x="68" y="79"/>
                  </a:lnTo>
                  <a:lnTo>
                    <a:pt x="71" y="81"/>
                  </a:lnTo>
                  <a:lnTo>
                    <a:pt x="71" y="78"/>
                  </a:lnTo>
                  <a:lnTo>
                    <a:pt x="70" y="78"/>
                  </a:lnTo>
                  <a:lnTo>
                    <a:pt x="67" y="81"/>
                  </a:lnTo>
                  <a:lnTo>
                    <a:pt x="67" y="82"/>
                  </a:lnTo>
                  <a:lnTo>
                    <a:pt x="70" y="82"/>
                  </a:lnTo>
                  <a:lnTo>
                    <a:pt x="70" y="79"/>
                  </a:lnTo>
                  <a:lnTo>
                    <a:pt x="68" y="79"/>
                  </a:lnTo>
                  <a:lnTo>
                    <a:pt x="66" y="82"/>
                  </a:lnTo>
                  <a:lnTo>
                    <a:pt x="66" y="83"/>
                  </a:lnTo>
                  <a:lnTo>
                    <a:pt x="68" y="83"/>
                  </a:lnTo>
                  <a:lnTo>
                    <a:pt x="68" y="81"/>
                  </a:lnTo>
                  <a:lnTo>
                    <a:pt x="67" y="81"/>
                  </a:lnTo>
                  <a:lnTo>
                    <a:pt x="65" y="83"/>
                  </a:lnTo>
                  <a:lnTo>
                    <a:pt x="65" y="84"/>
                  </a:lnTo>
                  <a:lnTo>
                    <a:pt x="67" y="84"/>
                  </a:lnTo>
                  <a:lnTo>
                    <a:pt x="67" y="82"/>
                  </a:lnTo>
                  <a:lnTo>
                    <a:pt x="66" y="82"/>
                  </a:lnTo>
                  <a:lnTo>
                    <a:pt x="64" y="84"/>
                  </a:lnTo>
                  <a:lnTo>
                    <a:pt x="64" y="85"/>
                  </a:lnTo>
                  <a:lnTo>
                    <a:pt x="66" y="85"/>
                  </a:lnTo>
                  <a:lnTo>
                    <a:pt x="66" y="83"/>
                  </a:lnTo>
                  <a:lnTo>
                    <a:pt x="65" y="83"/>
                  </a:lnTo>
                  <a:lnTo>
                    <a:pt x="64" y="84"/>
                  </a:lnTo>
                  <a:lnTo>
                    <a:pt x="62" y="84"/>
                  </a:lnTo>
                  <a:lnTo>
                    <a:pt x="59" y="86"/>
                  </a:lnTo>
                  <a:lnTo>
                    <a:pt x="59" y="88"/>
                  </a:lnTo>
                  <a:lnTo>
                    <a:pt x="62" y="88"/>
                  </a:lnTo>
                  <a:lnTo>
                    <a:pt x="18" y="88"/>
                  </a:lnTo>
                  <a:lnTo>
                    <a:pt x="19" y="88"/>
                  </a:lnTo>
                  <a:lnTo>
                    <a:pt x="19" y="86"/>
                  </a:lnTo>
                  <a:lnTo>
                    <a:pt x="18" y="85"/>
                  </a:lnTo>
                  <a:lnTo>
                    <a:pt x="18" y="84"/>
                  </a:lnTo>
                  <a:lnTo>
                    <a:pt x="15" y="84"/>
                  </a:lnTo>
                  <a:lnTo>
                    <a:pt x="16" y="86"/>
                  </a:lnTo>
                  <a:lnTo>
                    <a:pt x="18" y="86"/>
                  </a:lnTo>
                  <a:lnTo>
                    <a:pt x="18" y="85"/>
                  </a:lnTo>
                  <a:lnTo>
                    <a:pt x="16" y="84"/>
                  </a:lnTo>
                  <a:lnTo>
                    <a:pt x="16" y="83"/>
                  </a:lnTo>
                  <a:lnTo>
                    <a:pt x="14" y="83"/>
                  </a:lnTo>
                  <a:lnTo>
                    <a:pt x="15" y="85"/>
                  </a:lnTo>
                  <a:lnTo>
                    <a:pt x="16" y="85"/>
                  </a:lnTo>
                  <a:lnTo>
                    <a:pt x="16" y="84"/>
                  </a:lnTo>
                  <a:lnTo>
                    <a:pt x="15" y="83"/>
                  </a:lnTo>
                  <a:lnTo>
                    <a:pt x="15" y="82"/>
                  </a:lnTo>
                  <a:lnTo>
                    <a:pt x="13" y="82"/>
                  </a:lnTo>
                  <a:lnTo>
                    <a:pt x="14" y="84"/>
                  </a:lnTo>
                  <a:lnTo>
                    <a:pt x="15" y="84"/>
                  </a:lnTo>
                  <a:lnTo>
                    <a:pt x="15" y="83"/>
                  </a:lnTo>
                  <a:lnTo>
                    <a:pt x="14" y="82"/>
                  </a:lnTo>
                  <a:lnTo>
                    <a:pt x="14" y="81"/>
                  </a:lnTo>
                  <a:lnTo>
                    <a:pt x="12" y="81"/>
                  </a:lnTo>
                  <a:lnTo>
                    <a:pt x="13" y="83"/>
                  </a:lnTo>
                  <a:lnTo>
                    <a:pt x="14" y="83"/>
                  </a:lnTo>
                  <a:lnTo>
                    <a:pt x="14" y="82"/>
                  </a:lnTo>
                  <a:lnTo>
                    <a:pt x="13" y="81"/>
                  </a:lnTo>
                  <a:lnTo>
                    <a:pt x="13" y="79"/>
                  </a:lnTo>
                  <a:lnTo>
                    <a:pt x="12" y="78"/>
                  </a:lnTo>
                  <a:lnTo>
                    <a:pt x="12" y="77"/>
                  </a:lnTo>
                  <a:lnTo>
                    <a:pt x="11" y="76"/>
                  </a:lnTo>
                  <a:lnTo>
                    <a:pt x="11" y="74"/>
                  </a:lnTo>
                  <a:lnTo>
                    <a:pt x="10" y="73"/>
                  </a:lnTo>
                  <a:lnTo>
                    <a:pt x="10" y="69"/>
                  </a:lnTo>
                  <a:lnTo>
                    <a:pt x="8" y="68"/>
                  </a:lnTo>
                  <a:lnTo>
                    <a:pt x="8" y="66"/>
                  </a:lnTo>
                  <a:lnTo>
                    <a:pt x="7" y="64"/>
                  </a:lnTo>
                  <a:lnTo>
                    <a:pt x="6" y="33"/>
                  </a:lnTo>
                  <a:lnTo>
                    <a:pt x="5" y="34"/>
                  </a:lnTo>
                  <a:lnTo>
                    <a:pt x="7" y="34"/>
                  </a:lnTo>
                  <a:lnTo>
                    <a:pt x="7" y="33"/>
                  </a:lnTo>
                  <a:lnTo>
                    <a:pt x="8" y="33"/>
                  </a:lnTo>
                  <a:lnTo>
                    <a:pt x="8" y="31"/>
                  </a:lnTo>
                  <a:lnTo>
                    <a:pt x="7" y="25"/>
                  </a:lnTo>
                  <a:lnTo>
                    <a:pt x="6" y="26"/>
                  </a:lnTo>
                  <a:lnTo>
                    <a:pt x="8" y="26"/>
                  </a:lnTo>
                  <a:lnTo>
                    <a:pt x="8" y="25"/>
                  </a:lnTo>
                  <a:lnTo>
                    <a:pt x="10" y="25"/>
                  </a:lnTo>
                  <a:lnTo>
                    <a:pt x="10" y="22"/>
                  </a:lnTo>
                  <a:lnTo>
                    <a:pt x="11" y="22"/>
                  </a:lnTo>
                  <a:lnTo>
                    <a:pt x="11" y="17"/>
                  </a:lnTo>
                  <a:lnTo>
                    <a:pt x="12" y="17"/>
                  </a:lnTo>
                  <a:lnTo>
                    <a:pt x="12" y="15"/>
                  </a:lnTo>
                  <a:lnTo>
                    <a:pt x="11" y="15"/>
                  </a:lnTo>
                  <a:lnTo>
                    <a:pt x="10" y="16"/>
                  </a:lnTo>
                  <a:lnTo>
                    <a:pt x="12" y="16"/>
                  </a:lnTo>
                  <a:lnTo>
                    <a:pt x="12" y="15"/>
                  </a:lnTo>
                  <a:lnTo>
                    <a:pt x="13" y="15"/>
                  </a:lnTo>
                  <a:lnTo>
                    <a:pt x="13" y="12"/>
                  </a:lnTo>
                  <a:lnTo>
                    <a:pt x="12" y="12"/>
                  </a:lnTo>
                  <a:lnTo>
                    <a:pt x="11" y="14"/>
                  </a:lnTo>
                  <a:lnTo>
                    <a:pt x="13" y="14"/>
                  </a:lnTo>
                  <a:lnTo>
                    <a:pt x="13" y="12"/>
                  </a:lnTo>
                  <a:lnTo>
                    <a:pt x="14" y="12"/>
                  </a:lnTo>
                  <a:lnTo>
                    <a:pt x="14" y="10"/>
                  </a:lnTo>
                  <a:lnTo>
                    <a:pt x="13" y="10"/>
                  </a:lnTo>
                  <a:lnTo>
                    <a:pt x="12" y="11"/>
                  </a:lnTo>
                  <a:lnTo>
                    <a:pt x="14" y="11"/>
                  </a:lnTo>
                  <a:lnTo>
                    <a:pt x="14" y="10"/>
                  </a:lnTo>
                  <a:lnTo>
                    <a:pt x="15" y="10"/>
                  </a:lnTo>
                  <a:lnTo>
                    <a:pt x="15" y="8"/>
                  </a:lnTo>
                  <a:lnTo>
                    <a:pt x="13" y="10"/>
                  </a:lnTo>
                  <a:lnTo>
                    <a:pt x="15" y="10"/>
                  </a:lnTo>
                  <a:lnTo>
                    <a:pt x="15" y="9"/>
                  </a:lnTo>
                  <a:lnTo>
                    <a:pt x="16" y="9"/>
                  </a:lnTo>
                  <a:lnTo>
                    <a:pt x="16" y="7"/>
                  </a:lnTo>
                  <a:lnTo>
                    <a:pt x="14" y="9"/>
                  </a:lnTo>
                  <a:lnTo>
                    <a:pt x="16" y="9"/>
                  </a:lnTo>
                  <a:lnTo>
                    <a:pt x="16" y="8"/>
                  </a:lnTo>
                  <a:lnTo>
                    <a:pt x="18" y="8"/>
                  </a:lnTo>
                  <a:lnTo>
                    <a:pt x="18" y="6"/>
                  </a:lnTo>
                  <a:lnTo>
                    <a:pt x="15" y="8"/>
                  </a:lnTo>
                  <a:lnTo>
                    <a:pt x="18" y="8"/>
                  </a:lnTo>
                  <a:lnTo>
                    <a:pt x="18" y="7"/>
                  </a:lnTo>
                  <a:lnTo>
                    <a:pt x="19" y="7"/>
                  </a:lnTo>
                  <a:lnTo>
                    <a:pt x="19" y="4"/>
                  </a:lnTo>
                  <a:lnTo>
                    <a:pt x="18" y="6"/>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16" name="Freeform 15">
              <a:extLst>
                <a:ext uri="{FF2B5EF4-FFF2-40B4-BE49-F238E27FC236}">
                  <a16:creationId xmlns:a16="http://schemas.microsoft.com/office/drawing/2014/main" id="{4E6B8825-9DFB-4DFE-8674-B7B47B7B40A0}"/>
                </a:ext>
              </a:extLst>
            </p:cNvPr>
            <p:cNvSpPr>
              <a:spLocks/>
            </p:cNvSpPr>
            <p:nvPr/>
          </p:nvSpPr>
          <p:spPr bwMode="auto">
            <a:xfrm>
              <a:off x="3324" y="383"/>
              <a:ext cx="131" cy="155"/>
            </a:xfrm>
            <a:custGeom>
              <a:avLst/>
              <a:gdLst>
                <a:gd name="T0" fmla="*/ 115 w 131"/>
                <a:gd name="T1" fmla="*/ 65 h 155"/>
                <a:gd name="T2" fmla="*/ 121 w 131"/>
                <a:gd name="T3" fmla="*/ 67 h 155"/>
                <a:gd name="T4" fmla="*/ 123 w 131"/>
                <a:gd name="T5" fmla="*/ 74 h 155"/>
                <a:gd name="T6" fmla="*/ 124 w 131"/>
                <a:gd name="T7" fmla="*/ 81 h 155"/>
                <a:gd name="T8" fmla="*/ 121 w 131"/>
                <a:gd name="T9" fmla="*/ 85 h 155"/>
                <a:gd name="T10" fmla="*/ 129 w 131"/>
                <a:gd name="T11" fmla="*/ 90 h 155"/>
                <a:gd name="T12" fmla="*/ 131 w 131"/>
                <a:gd name="T13" fmla="*/ 100 h 155"/>
                <a:gd name="T14" fmla="*/ 128 w 131"/>
                <a:gd name="T15" fmla="*/ 103 h 155"/>
                <a:gd name="T16" fmla="*/ 127 w 131"/>
                <a:gd name="T17" fmla="*/ 108 h 155"/>
                <a:gd name="T18" fmla="*/ 129 w 131"/>
                <a:gd name="T19" fmla="*/ 117 h 155"/>
                <a:gd name="T20" fmla="*/ 124 w 131"/>
                <a:gd name="T21" fmla="*/ 124 h 155"/>
                <a:gd name="T22" fmla="*/ 122 w 131"/>
                <a:gd name="T23" fmla="*/ 128 h 155"/>
                <a:gd name="T24" fmla="*/ 123 w 131"/>
                <a:gd name="T25" fmla="*/ 138 h 155"/>
                <a:gd name="T26" fmla="*/ 121 w 131"/>
                <a:gd name="T27" fmla="*/ 142 h 155"/>
                <a:gd name="T28" fmla="*/ 116 w 131"/>
                <a:gd name="T29" fmla="*/ 145 h 155"/>
                <a:gd name="T30" fmla="*/ 111 w 131"/>
                <a:gd name="T31" fmla="*/ 148 h 155"/>
                <a:gd name="T32" fmla="*/ 97 w 131"/>
                <a:gd name="T33" fmla="*/ 150 h 155"/>
                <a:gd name="T34" fmla="*/ 75 w 131"/>
                <a:gd name="T35" fmla="*/ 154 h 155"/>
                <a:gd name="T36" fmla="*/ 41 w 131"/>
                <a:gd name="T37" fmla="*/ 154 h 155"/>
                <a:gd name="T38" fmla="*/ 35 w 131"/>
                <a:gd name="T39" fmla="*/ 150 h 155"/>
                <a:gd name="T40" fmla="*/ 30 w 131"/>
                <a:gd name="T41" fmla="*/ 148 h 155"/>
                <a:gd name="T42" fmla="*/ 26 w 131"/>
                <a:gd name="T43" fmla="*/ 145 h 155"/>
                <a:gd name="T44" fmla="*/ 20 w 131"/>
                <a:gd name="T45" fmla="*/ 141 h 155"/>
                <a:gd name="T46" fmla="*/ 11 w 131"/>
                <a:gd name="T47" fmla="*/ 140 h 155"/>
                <a:gd name="T48" fmla="*/ 7 w 131"/>
                <a:gd name="T49" fmla="*/ 138 h 155"/>
                <a:gd name="T50" fmla="*/ 4 w 131"/>
                <a:gd name="T51" fmla="*/ 134 h 155"/>
                <a:gd name="T52" fmla="*/ 1 w 131"/>
                <a:gd name="T53" fmla="*/ 125 h 155"/>
                <a:gd name="T54" fmla="*/ 1 w 131"/>
                <a:gd name="T55" fmla="*/ 94 h 155"/>
                <a:gd name="T56" fmla="*/ 4 w 131"/>
                <a:gd name="T57" fmla="*/ 82 h 155"/>
                <a:gd name="T58" fmla="*/ 7 w 131"/>
                <a:gd name="T59" fmla="*/ 76 h 155"/>
                <a:gd name="T60" fmla="*/ 12 w 131"/>
                <a:gd name="T61" fmla="*/ 73 h 155"/>
                <a:gd name="T62" fmla="*/ 18 w 131"/>
                <a:gd name="T63" fmla="*/ 73 h 155"/>
                <a:gd name="T64" fmla="*/ 20 w 131"/>
                <a:gd name="T65" fmla="*/ 70 h 155"/>
                <a:gd name="T66" fmla="*/ 24 w 131"/>
                <a:gd name="T67" fmla="*/ 67 h 155"/>
                <a:gd name="T68" fmla="*/ 27 w 131"/>
                <a:gd name="T69" fmla="*/ 64 h 155"/>
                <a:gd name="T70" fmla="*/ 33 w 131"/>
                <a:gd name="T71" fmla="*/ 61 h 155"/>
                <a:gd name="T72" fmla="*/ 37 w 131"/>
                <a:gd name="T73" fmla="*/ 58 h 155"/>
                <a:gd name="T74" fmla="*/ 41 w 131"/>
                <a:gd name="T75" fmla="*/ 56 h 155"/>
                <a:gd name="T76" fmla="*/ 45 w 131"/>
                <a:gd name="T77" fmla="*/ 51 h 155"/>
                <a:gd name="T78" fmla="*/ 48 w 131"/>
                <a:gd name="T79" fmla="*/ 49 h 155"/>
                <a:gd name="T80" fmla="*/ 50 w 131"/>
                <a:gd name="T81" fmla="*/ 43 h 155"/>
                <a:gd name="T82" fmla="*/ 54 w 131"/>
                <a:gd name="T83" fmla="*/ 38 h 155"/>
                <a:gd name="T84" fmla="*/ 56 w 131"/>
                <a:gd name="T85" fmla="*/ 30 h 155"/>
                <a:gd name="T86" fmla="*/ 60 w 131"/>
                <a:gd name="T87" fmla="*/ 19 h 155"/>
                <a:gd name="T88" fmla="*/ 60 w 131"/>
                <a:gd name="T89" fmla="*/ 0 h 155"/>
                <a:gd name="T90" fmla="*/ 74 w 131"/>
                <a:gd name="T91" fmla="*/ 3 h 155"/>
                <a:gd name="T92" fmla="*/ 78 w 131"/>
                <a:gd name="T93" fmla="*/ 7 h 155"/>
                <a:gd name="T94" fmla="*/ 80 w 131"/>
                <a:gd name="T95" fmla="*/ 16 h 155"/>
                <a:gd name="T96" fmla="*/ 84 w 131"/>
                <a:gd name="T97" fmla="*/ 31 h 155"/>
                <a:gd name="T98" fmla="*/ 80 w 131"/>
                <a:gd name="T99" fmla="*/ 41 h 155"/>
                <a:gd name="T100" fmla="*/ 78 w 131"/>
                <a:gd name="T101" fmla="*/ 59 h 15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31"/>
                <a:gd name="T154" fmla="*/ 0 h 155"/>
                <a:gd name="T155" fmla="*/ 131 w 131"/>
                <a:gd name="T156" fmla="*/ 155 h 155"/>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31" h="155">
                  <a:moveTo>
                    <a:pt x="80" y="63"/>
                  </a:moveTo>
                  <a:lnTo>
                    <a:pt x="111" y="63"/>
                  </a:lnTo>
                  <a:lnTo>
                    <a:pt x="112" y="64"/>
                  </a:lnTo>
                  <a:lnTo>
                    <a:pt x="115" y="64"/>
                  </a:lnTo>
                  <a:lnTo>
                    <a:pt x="115" y="65"/>
                  </a:lnTo>
                  <a:lnTo>
                    <a:pt x="117" y="65"/>
                  </a:lnTo>
                  <a:lnTo>
                    <a:pt x="119" y="66"/>
                  </a:lnTo>
                  <a:lnTo>
                    <a:pt x="120" y="66"/>
                  </a:lnTo>
                  <a:lnTo>
                    <a:pt x="120" y="67"/>
                  </a:lnTo>
                  <a:lnTo>
                    <a:pt x="121" y="67"/>
                  </a:lnTo>
                  <a:lnTo>
                    <a:pt x="121" y="70"/>
                  </a:lnTo>
                  <a:lnTo>
                    <a:pt x="122" y="70"/>
                  </a:lnTo>
                  <a:lnTo>
                    <a:pt x="122" y="71"/>
                  </a:lnTo>
                  <a:lnTo>
                    <a:pt x="123" y="71"/>
                  </a:lnTo>
                  <a:lnTo>
                    <a:pt x="123" y="74"/>
                  </a:lnTo>
                  <a:lnTo>
                    <a:pt x="124" y="74"/>
                  </a:lnTo>
                  <a:lnTo>
                    <a:pt x="124" y="78"/>
                  </a:lnTo>
                  <a:lnTo>
                    <a:pt x="126" y="79"/>
                  </a:lnTo>
                  <a:lnTo>
                    <a:pt x="124" y="80"/>
                  </a:lnTo>
                  <a:lnTo>
                    <a:pt x="124" y="81"/>
                  </a:lnTo>
                  <a:lnTo>
                    <a:pt x="123" y="81"/>
                  </a:lnTo>
                  <a:lnTo>
                    <a:pt x="123" y="82"/>
                  </a:lnTo>
                  <a:lnTo>
                    <a:pt x="122" y="82"/>
                  </a:lnTo>
                  <a:lnTo>
                    <a:pt x="122" y="85"/>
                  </a:lnTo>
                  <a:lnTo>
                    <a:pt x="121" y="85"/>
                  </a:lnTo>
                  <a:lnTo>
                    <a:pt x="123" y="87"/>
                  </a:lnTo>
                  <a:lnTo>
                    <a:pt x="124" y="87"/>
                  </a:lnTo>
                  <a:lnTo>
                    <a:pt x="126" y="88"/>
                  </a:lnTo>
                  <a:lnTo>
                    <a:pt x="127" y="88"/>
                  </a:lnTo>
                  <a:lnTo>
                    <a:pt x="129" y="90"/>
                  </a:lnTo>
                  <a:lnTo>
                    <a:pt x="129" y="91"/>
                  </a:lnTo>
                  <a:lnTo>
                    <a:pt x="130" y="91"/>
                  </a:lnTo>
                  <a:lnTo>
                    <a:pt x="130" y="96"/>
                  </a:lnTo>
                  <a:lnTo>
                    <a:pt x="131" y="96"/>
                  </a:lnTo>
                  <a:lnTo>
                    <a:pt x="131" y="100"/>
                  </a:lnTo>
                  <a:lnTo>
                    <a:pt x="130" y="100"/>
                  </a:lnTo>
                  <a:lnTo>
                    <a:pt x="130" y="102"/>
                  </a:lnTo>
                  <a:lnTo>
                    <a:pt x="129" y="102"/>
                  </a:lnTo>
                  <a:lnTo>
                    <a:pt x="129" y="103"/>
                  </a:lnTo>
                  <a:lnTo>
                    <a:pt x="128" y="103"/>
                  </a:lnTo>
                  <a:lnTo>
                    <a:pt x="128" y="104"/>
                  </a:lnTo>
                  <a:lnTo>
                    <a:pt x="127" y="105"/>
                  </a:lnTo>
                  <a:lnTo>
                    <a:pt x="127" y="108"/>
                  </a:lnTo>
                  <a:lnTo>
                    <a:pt x="126" y="108"/>
                  </a:lnTo>
                  <a:lnTo>
                    <a:pt x="127" y="108"/>
                  </a:lnTo>
                  <a:lnTo>
                    <a:pt x="127" y="111"/>
                  </a:lnTo>
                  <a:lnTo>
                    <a:pt x="128" y="111"/>
                  </a:lnTo>
                  <a:lnTo>
                    <a:pt x="128" y="113"/>
                  </a:lnTo>
                  <a:lnTo>
                    <a:pt x="129" y="115"/>
                  </a:lnTo>
                  <a:lnTo>
                    <a:pt x="129" y="117"/>
                  </a:lnTo>
                  <a:lnTo>
                    <a:pt x="128" y="117"/>
                  </a:lnTo>
                  <a:lnTo>
                    <a:pt x="128" y="123"/>
                  </a:lnTo>
                  <a:lnTo>
                    <a:pt x="127" y="123"/>
                  </a:lnTo>
                  <a:lnTo>
                    <a:pt x="127" y="124"/>
                  </a:lnTo>
                  <a:lnTo>
                    <a:pt x="124" y="124"/>
                  </a:lnTo>
                  <a:lnTo>
                    <a:pt x="124" y="125"/>
                  </a:lnTo>
                  <a:lnTo>
                    <a:pt x="123" y="125"/>
                  </a:lnTo>
                  <a:lnTo>
                    <a:pt x="123" y="127"/>
                  </a:lnTo>
                  <a:lnTo>
                    <a:pt x="122" y="127"/>
                  </a:lnTo>
                  <a:lnTo>
                    <a:pt x="122" y="128"/>
                  </a:lnTo>
                  <a:lnTo>
                    <a:pt x="123" y="128"/>
                  </a:lnTo>
                  <a:lnTo>
                    <a:pt x="123" y="134"/>
                  </a:lnTo>
                  <a:lnTo>
                    <a:pt x="124" y="134"/>
                  </a:lnTo>
                  <a:lnTo>
                    <a:pt x="124" y="137"/>
                  </a:lnTo>
                  <a:lnTo>
                    <a:pt x="123" y="138"/>
                  </a:lnTo>
                  <a:lnTo>
                    <a:pt x="123" y="140"/>
                  </a:lnTo>
                  <a:lnTo>
                    <a:pt x="122" y="140"/>
                  </a:lnTo>
                  <a:lnTo>
                    <a:pt x="122" y="141"/>
                  </a:lnTo>
                  <a:lnTo>
                    <a:pt x="121" y="141"/>
                  </a:lnTo>
                  <a:lnTo>
                    <a:pt x="121" y="142"/>
                  </a:lnTo>
                  <a:lnTo>
                    <a:pt x="120" y="142"/>
                  </a:lnTo>
                  <a:lnTo>
                    <a:pt x="120" y="143"/>
                  </a:lnTo>
                  <a:lnTo>
                    <a:pt x="119" y="143"/>
                  </a:lnTo>
                  <a:lnTo>
                    <a:pt x="117" y="145"/>
                  </a:lnTo>
                  <a:lnTo>
                    <a:pt x="116" y="145"/>
                  </a:lnTo>
                  <a:lnTo>
                    <a:pt x="116" y="146"/>
                  </a:lnTo>
                  <a:lnTo>
                    <a:pt x="114" y="146"/>
                  </a:lnTo>
                  <a:lnTo>
                    <a:pt x="114" y="147"/>
                  </a:lnTo>
                  <a:lnTo>
                    <a:pt x="112" y="147"/>
                  </a:lnTo>
                  <a:lnTo>
                    <a:pt x="111" y="148"/>
                  </a:lnTo>
                  <a:lnTo>
                    <a:pt x="108" y="148"/>
                  </a:lnTo>
                  <a:lnTo>
                    <a:pt x="108" y="149"/>
                  </a:lnTo>
                  <a:lnTo>
                    <a:pt x="104" y="149"/>
                  </a:lnTo>
                  <a:lnTo>
                    <a:pt x="104" y="150"/>
                  </a:lnTo>
                  <a:lnTo>
                    <a:pt x="97" y="150"/>
                  </a:lnTo>
                  <a:lnTo>
                    <a:pt x="95" y="152"/>
                  </a:lnTo>
                  <a:lnTo>
                    <a:pt x="89" y="152"/>
                  </a:lnTo>
                  <a:lnTo>
                    <a:pt x="87" y="153"/>
                  </a:lnTo>
                  <a:lnTo>
                    <a:pt x="76" y="153"/>
                  </a:lnTo>
                  <a:lnTo>
                    <a:pt x="75" y="154"/>
                  </a:lnTo>
                  <a:lnTo>
                    <a:pt x="59" y="154"/>
                  </a:lnTo>
                  <a:lnTo>
                    <a:pt x="57" y="155"/>
                  </a:lnTo>
                  <a:lnTo>
                    <a:pt x="49" y="155"/>
                  </a:lnTo>
                  <a:lnTo>
                    <a:pt x="48" y="154"/>
                  </a:lnTo>
                  <a:lnTo>
                    <a:pt x="41" y="154"/>
                  </a:lnTo>
                  <a:lnTo>
                    <a:pt x="40" y="153"/>
                  </a:lnTo>
                  <a:lnTo>
                    <a:pt x="38" y="153"/>
                  </a:lnTo>
                  <a:lnTo>
                    <a:pt x="38" y="152"/>
                  </a:lnTo>
                  <a:lnTo>
                    <a:pt x="35" y="152"/>
                  </a:lnTo>
                  <a:lnTo>
                    <a:pt x="35" y="150"/>
                  </a:lnTo>
                  <a:lnTo>
                    <a:pt x="33" y="150"/>
                  </a:lnTo>
                  <a:lnTo>
                    <a:pt x="33" y="149"/>
                  </a:lnTo>
                  <a:lnTo>
                    <a:pt x="32" y="149"/>
                  </a:lnTo>
                  <a:lnTo>
                    <a:pt x="32" y="148"/>
                  </a:lnTo>
                  <a:lnTo>
                    <a:pt x="30" y="148"/>
                  </a:lnTo>
                  <a:lnTo>
                    <a:pt x="30" y="147"/>
                  </a:lnTo>
                  <a:lnTo>
                    <a:pt x="28" y="147"/>
                  </a:lnTo>
                  <a:lnTo>
                    <a:pt x="27" y="146"/>
                  </a:lnTo>
                  <a:lnTo>
                    <a:pt x="26" y="146"/>
                  </a:lnTo>
                  <a:lnTo>
                    <a:pt x="26" y="145"/>
                  </a:lnTo>
                  <a:lnTo>
                    <a:pt x="25" y="145"/>
                  </a:lnTo>
                  <a:lnTo>
                    <a:pt x="25" y="142"/>
                  </a:lnTo>
                  <a:lnTo>
                    <a:pt x="24" y="142"/>
                  </a:lnTo>
                  <a:lnTo>
                    <a:pt x="23" y="141"/>
                  </a:lnTo>
                  <a:lnTo>
                    <a:pt x="20" y="141"/>
                  </a:lnTo>
                  <a:lnTo>
                    <a:pt x="20" y="142"/>
                  </a:lnTo>
                  <a:lnTo>
                    <a:pt x="15" y="142"/>
                  </a:lnTo>
                  <a:lnTo>
                    <a:pt x="13" y="141"/>
                  </a:lnTo>
                  <a:lnTo>
                    <a:pt x="11" y="141"/>
                  </a:lnTo>
                  <a:lnTo>
                    <a:pt x="11" y="140"/>
                  </a:lnTo>
                  <a:lnTo>
                    <a:pt x="9" y="140"/>
                  </a:lnTo>
                  <a:lnTo>
                    <a:pt x="9" y="139"/>
                  </a:lnTo>
                  <a:lnTo>
                    <a:pt x="8" y="139"/>
                  </a:lnTo>
                  <a:lnTo>
                    <a:pt x="8" y="138"/>
                  </a:lnTo>
                  <a:lnTo>
                    <a:pt x="7" y="138"/>
                  </a:lnTo>
                  <a:lnTo>
                    <a:pt x="7" y="137"/>
                  </a:lnTo>
                  <a:lnTo>
                    <a:pt x="5" y="137"/>
                  </a:lnTo>
                  <a:lnTo>
                    <a:pt x="5" y="135"/>
                  </a:lnTo>
                  <a:lnTo>
                    <a:pt x="4" y="135"/>
                  </a:lnTo>
                  <a:lnTo>
                    <a:pt x="4" y="134"/>
                  </a:lnTo>
                  <a:lnTo>
                    <a:pt x="3" y="133"/>
                  </a:lnTo>
                  <a:lnTo>
                    <a:pt x="3" y="131"/>
                  </a:lnTo>
                  <a:lnTo>
                    <a:pt x="2" y="131"/>
                  </a:lnTo>
                  <a:lnTo>
                    <a:pt x="2" y="125"/>
                  </a:lnTo>
                  <a:lnTo>
                    <a:pt x="1" y="125"/>
                  </a:lnTo>
                  <a:lnTo>
                    <a:pt x="1" y="113"/>
                  </a:lnTo>
                  <a:lnTo>
                    <a:pt x="0" y="112"/>
                  </a:lnTo>
                  <a:lnTo>
                    <a:pt x="0" y="104"/>
                  </a:lnTo>
                  <a:lnTo>
                    <a:pt x="1" y="104"/>
                  </a:lnTo>
                  <a:lnTo>
                    <a:pt x="1" y="94"/>
                  </a:lnTo>
                  <a:lnTo>
                    <a:pt x="2" y="94"/>
                  </a:lnTo>
                  <a:lnTo>
                    <a:pt x="2" y="87"/>
                  </a:lnTo>
                  <a:lnTo>
                    <a:pt x="3" y="86"/>
                  </a:lnTo>
                  <a:lnTo>
                    <a:pt x="3" y="82"/>
                  </a:lnTo>
                  <a:lnTo>
                    <a:pt x="4" y="82"/>
                  </a:lnTo>
                  <a:lnTo>
                    <a:pt x="4" y="79"/>
                  </a:lnTo>
                  <a:lnTo>
                    <a:pt x="5" y="79"/>
                  </a:lnTo>
                  <a:lnTo>
                    <a:pt x="5" y="78"/>
                  </a:lnTo>
                  <a:lnTo>
                    <a:pt x="7" y="78"/>
                  </a:lnTo>
                  <a:lnTo>
                    <a:pt x="7" y="76"/>
                  </a:lnTo>
                  <a:lnTo>
                    <a:pt x="8" y="75"/>
                  </a:lnTo>
                  <a:lnTo>
                    <a:pt x="9" y="75"/>
                  </a:lnTo>
                  <a:lnTo>
                    <a:pt x="9" y="74"/>
                  </a:lnTo>
                  <a:lnTo>
                    <a:pt x="12" y="74"/>
                  </a:lnTo>
                  <a:lnTo>
                    <a:pt x="12" y="73"/>
                  </a:lnTo>
                  <a:lnTo>
                    <a:pt x="18" y="73"/>
                  </a:lnTo>
                  <a:lnTo>
                    <a:pt x="18" y="72"/>
                  </a:lnTo>
                  <a:lnTo>
                    <a:pt x="18" y="73"/>
                  </a:lnTo>
                  <a:lnTo>
                    <a:pt x="17" y="73"/>
                  </a:lnTo>
                  <a:lnTo>
                    <a:pt x="18" y="73"/>
                  </a:lnTo>
                  <a:lnTo>
                    <a:pt x="18" y="72"/>
                  </a:lnTo>
                  <a:lnTo>
                    <a:pt x="19" y="72"/>
                  </a:lnTo>
                  <a:lnTo>
                    <a:pt x="19" y="71"/>
                  </a:lnTo>
                  <a:lnTo>
                    <a:pt x="20" y="71"/>
                  </a:lnTo>
                  <a:lnTo>
                    <a:pt x="20" y="70"/>
                  </a:lnTo>
                  <a:lnTo>
                    <a:pt x="22" y="70"/>
                  </a:lnTo>
                  <a:lnTo>
                    <a:pt x="22" y="68"/>
                  </a:lnTo>
                  <a:lnTo>
                    <a:pt x="23" y="68"/>
                  </a:lnTo>
                  <a:lnTo>
                    <a:pt x="23" y="67"/>
                  </a:lnTo>
                  <a:lnTo>
                    <a:pt x="24" y="67"/>
                  </a:lnTo>
                  <a:lnTo>
                    <a:pt x="24" y="66"/>
                  </a:lnTo>
                  <a:lnTo>
                    <a:pt x="26" y="66"/>
                  </a:lnTo>
                  <a:lnTo>
                    <a:pt x="26" y="65"/>
                  </a:lnTo>
                  <a:lnTo>
                    <a:pt x="27" y="65"/>
                  </a:lnTo>
                  <a:lnTo>
                    <a:pt x="27" y="64"/>
                  </a:lnTo>
                  <a:lnTo>
                    <a:pt x="30" y="64"/>
                  </a:lnTo>
                  <a:lnTo>
                    <a:pt x="30" y="63"/>
                  </a:lnTo>
                  <a:lnTo>
                    <a:pt x="31" y="63"/>
                  </a:lnTo>
                  <a:lnTo>
                    <a:pt x="31" y="61"/>
                  </a:lnTo>
                  <a:lnTo>
                    <a:pt x="33" y="61"/>
                  </a:lnTo>
                  <a:lnTo>
                    <a:pt x="33" y="60"/>
                  </a:lnTo>
                  <a:lnTo>
                    <a:pt x="35" y="60"/>
                  </a:lnTo>
                  <a:lnTo>
                    <a:pt x="35" y="59"/>
                  </a:lnTo>
                  <a:lnTo>
                    <a:pt x="37" y="59"/>
                  </a:lnTo>
                  <a:lnTo>
                    <a:pt x="37" y="58"/>
                  </a:lnTo>
                  <a:lnTo>
                    <a:pt x="39" y="58"/>
                  </a:lnTo>
                  <a:lnTo>
                    <a:pt x="39" y="57"/>
                  </a:lnTo>
                  <a:lnTo>
                    <a:pt x="40" y="57"/>
                  </a:lnTo>
                  <a:lnTo>
                    <a:pt x="40" y="56"/>
                  </a:lnTo>
                  <a:lnTo>
                    <a:pt x="41" y="56"/>
                  </a:lnTo>
                  <a:lnTo>
                    <a:pt x="42" y="55"/>
                  </a:lnTo>
                  <a:lnTo>
                    <a:pt x="44" y="55"/>
                  </a:lnTo>
                  <a:lnTo>
                    <a:pt x="44" y="52"/>
                  </a:lnTo>
                  <a:lnTo>
                    <a:pt x="45" y="52"/>
                  </a:lnTo>
                  <a:lnTo>
                    <a:pt x="45" y="51"/>
                  </a:lnTo>
                  <a:lnTo>
                    <a:pt x="46" y="51"/>
                  </a:lnTo>
                  <a:lnTo>
                    <a:pt x="46" y="50"/>
                  </a:lnTo>
                  <a:lnTo>
                    <a:pt x="47" y="50"/>
                  </a:lnTo>
                  <a:lnTo>
                    <a:pt x="47" y="49"/>
                  </a:lnTo>
                  <a:lnTo>
                    <a:pt x="48" y="49"/>
                  </a:lnTo>
                  <a:lnTo>
                    <a:pt x="48" y="46"/>
                  </a:lnTo>
                  <a:lnTo>
                    <a:pt x="49" y="46"/>
                  </a:lnTo>
                  <a:lnTo>
                    <a:pt x="49" y="45"/>
                  </a:lnTo>
                  <a:lnTo>
                    <a:pt x="50" y="45"/>
                  </a:lnTo>
                  <a:lnTo>
                    <a:pt x="50" y="43"/>
                  </a:lnTo>
                  <a:lnTo>
                    <a:pt x="52" y="43"/>
                  </a:lnTo>
                  <a:lnTo>
                    <a:pt x="52" y="41"/>
                  </a:lnTo>
                  <a:lnTo>
                    <a:pt x="53" y="41"/>
                  </a:lnTo>
                  <a:lnTo>
                    <a:pt x="53" y="40"/>
                  </a:lnTo>
                  <a:lnTo>
                    <a:pt x="54" y="38"/>
                  </a:lnTo>
                  <a:lnTo>
                    <a:pt x="54" y="37"/>
                  </a:lnTo>
                  <a:lnTo>
                    <a:pt x="55" y="37"/>
                  </a:lnTo>
                  <a:lnTo>
                    <a:pt x="55" y="34"/>
                  </a:lnTo>
                  <a:lnTo>
                    <a:pt x="56" y="34"/>
                  </a:lnTo>
                  <a:lnTo>
                    <a:pt x="56" y="30"/>
                  </a:lnTo>
                  <a:lnTo>
                    <a:pt x="57" y="30"/>
                  </a:lnTo>
                  <a:lnTo>
                    <a:pt x="57" y="26"/>
                  </a:lnTo>
                  <a:lnTo>
                    <a:pt x="59" y="26"/>
                  </a:lnTo>
                  <a:lnTo>
                    <a:pt x="59" y="19"/>
                  </a:lnTo>
                  <a:lnTo>
                    <a:pt x="60" y="19"/>
                  </a:lnTo>
                  <a:lnTo>
                    <a:pt x="60" y="14"/>
                  </a:lnTo>
                  <a:lnTo>
                    <a:pt x="59" y="14"/>
                  </a:lnTo>
                  <a:lnTo>
                    <a:pt x="59" y="1"/>
                  </a:lnTo>
                  <a:lnTo>
                    <a:pt x="60" y="1"/>
                  </a:lnTo>
                  <a:lnTo>
                    <a:pt x="60" y="0"/>
                  </a:lnTo>
                  <a:lnTo>
                    <a:pt x="69" y="0"/>
                  </a:lnTo>
                  <a:lnTo>
                    <a:pt x="69" y="1"/>
                  </a:lnTo>
                  <a:lnTo>
                    <a:pt x="71" y="1"/>
                  </a:lnTo>
                  <a:lnTo>
                    <a:pt x="72" y="3"/>
                  </a:lnTo>
                  <a:lnTo>
                    <a:pt x="74" y="3"/>
                  </a:lnTo>
                  <a:lnTo>
                    <a:pt x="74" y="4"/>
                  </a:lnTo>
                  <a:lnTo>
                    <a:pt x="75" y="4"/>
                  </a:lnTo>
                  <a:lnTo>
                    <a:pt x="77" y="6"/>
                  </a:lnTo>
                  <a:lnTo>
                    <a:pt x="77" y="7"/>
                  </a:lnTo>
                  <a:lnTo>
                    <a:pt x="78" y="7"/>
                  </a:lnTo>
                  <a:lnTo>
                    <a:pt x="78" y="9"/>
                  </a:lnTo>
                  <a:lnTo>
                    <a:pt x="79" y="9"/>
                  </a:lnTo>
                  <a:lnTo>
                    <a:pt x="79" y="12"/>
                  </a:lnTo>
                  <a:lnTo>
                    <a:pt x="80" y="13"/>
                  </a:lnTo>
                  <a:lnTo>
                    <a:pt x="80" y="16"/>
                  </a:lnTo>
                  <a:lnTo>
                    <a:pt x="82" y="16"/>
                  </a:lnTo>
                  <a:lnTo>
                    <a:pt x="82" y="21"/>
                  </a:lnTo>
                  <a:lnTo>
                    <a:pt x="83" y="21"/>
                  </a:lnTo>
                  <a:lnTo>
                    <a:pt x="83" y="30"/>
                  </a:lnTo>
                  <a:lnTo>
                    <a:pt x="84" y="31"/>
                  </a:lnTo>
                  <a:lnTo>
                    <a:pt x="83" y="31"/>
                  </a:lnTo>
                  <a:lnTo>
                    <a:pt x="83" y="37"/>
                  </a:lnTo>
                  <a:lnTo>
                    <a:pt x="82" y="37"/>
                  </a:lnTo>
                  <a:lnTo>
                    <a:pt x="82" y="41"/>
                  </a:lnTo>
                  <a:lnTo>
                    <a:pt x="80" y="41"/>
                  </a:lnTo>
                  <a:lnTo>
                    <a:pt x="80" y="43"/>
                  </a:lnTo>
                  <a:lnTo>
                    <a:pt x="79" y="43"/>
                  </a:lnTo>
                  <a:lnTo>
                    <a:pt x="79" y="45"/>
                  </a:lnTo>
                  <a:lnTo>
                    <a:pt x="78" y="45"/>
                  </a:lnTo>
                  <a:lnTo>
                    <a:pt x="78" y="59"/>
                  </a:lnTo>
                  <a:lnTo>
                    <a:pt x="79" y="59"/>
                  </a:lnTo>
                  <a:lnTo>
                    <a:pt x="79" y="60"/>
                  </a:lnTo>
                  <a:lnTo>
                    <a:pt x="80" y="63"/>
                  </a:lnTo>
                  <a:close/>
                </a:path>
              </a:pathLst>
            </a:custGeom>
            <a:solidFill>
              <a:srgbClr val="FFC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17" name="Freeform 16">
              <a:extLst>
                <a:ext uri="{FF2B5EF4-FFF2-40B4-BE49-F238E27FC236}">
                  <a16:creationId xmlns:a16="http://schemas.microsoft.com/office/drawing/2014/main" id="{F6EE3A4B-CA5C-4877-B1C9-500638AF946F}"/>
                </a:ext>
              </a:extLst>
            </p:cNvPr>
            <p:cNvSpPr>
              <a:spLocks/>
            </p:cNvSpPr>
            <p:nvPr/>
          </p:nvSpPr>
          <p:spPr bwMode="auto">
            <a:xfrm>
              <a:off x="3336" y="442"/>
              <a:ext cx="123" cy="99"/>
            </a:xfrm>
            <a:custGeom>
              <a:avLst/>
              <a:gdLst>
                <a:gd name="T0" fmla="*/ 100 w 123"/>
                <a:gd name="T1" fmla="*/ 8 h 99"/>
                <a:gd name="T2" fmla="*/ 105 w 123"/>
                <a:gd name="T3" fmla="*/ 11 h 99"/>
                <a:gd name="T4" fmla="*/ 109 w 123"/>
                <a:gd name="T5" fmla="*/ 13 h 99"/>
                <a:gd name="T6" fmla="*/ 109 w 123"/>
                <a:gd name="T7" fmla="*/ 17 h 99"/>
                <a:gd name="T8" fmla="*/ 109 w 123"/>
                <a:gd name="T9" fmla="*/ 20 h 99"/>
                <a:gd name="T10" fmla="*/ 109 w 123"/>
                <a:gd name="T11" fmla="*/ 20 h 99"/>
                <a:gd name="T12" fmla="*/ 109 w 123"/>
                <a:gd name="T13" fmla="*/ 30 h 99"/>
                <a:gd name="T14" fmla="*/ 117 w 123"/>
                <a:gd name="T15" fmla="*/ 35 h 99"/>
                <a:gd name="T16" fmla="*/ 115 w 123"/>
                <a:gd name="T17" fmla="*/ 41 h 99"/>
                <a:gd name="T18" fmla="*/ 112 w 123"/>
                <a:gd name="T19" fmla="*/ 43 h 99"/>
                <a:gd name="T20" fmla="*/ 114 w 123"/>
                <a:gd name="T21" fmla="*/ 56 h 99"/>
                <a:gd name="T22" fmla="*/ 112 w 123"/>
                <a:gd name="T23" fmla="*/ 58 h 99"/>
                <a:gd name="T24" fmla="*/ 109 w 123"/>
                <a:gd name="T25" fmla="*/ 64 h 99"/>
                <a:gd name="T26" fmla="*/ 109 w 123"/>
                <a:gd name="T27" fmla="*/ 65 h 99"/>
                <a:gd name="T28" fmla="*/ 109 w 123"/>
                <a:gd name="T29" fmla="*/ 78 h 99"/>
                <a:gd name="T30" fmla="*/ 109 w 123"/>
                <a:gd name="T31" fmla="*/ 78 h 99"/>
                <a:gd name="T32" fmla="*/ 108 w 123"/>
                <a:gd name="T33" fmla="*/ 80 h 99"/>
                <a:gd name="T34" fmla="*/ 101 w 123"/>
                <a:gd name="T35" fmla="*/ 84 h 99"/>
                <a:gd name="T36" fmla="*/ 99 w 123"/>
                <a:gd name="T37" fmla="*/ 84 h 99"/>
                <a:gd name="T38" fmla="*/ 88 w 123"/>
                <a:gd name="T39" fmla="*/ 90 h 99"/>
                <a:gd name="T40" fmla="*/ 45 w 123"/>
                <a:gd name="T41" fmla="*/ 91 h 99"/>
                <a:gd name="T42" fmla="*/ 29 w 123"/>
                <a:gd name="T43" fmla="*/ 91 h 99"/>
                <a:gd name="T44" fmla="*/ 23 w 123"/>
                <a:gd name="T45" fmla="*/ 88 h 99"/>
                <a:gd name="T46" fmla="*/ 23 w 123"/>
                <a:gd name="T47" fmla="*/ 88 h 99"/>
                <a:gd name="T48" fmla="*/ 18 w 123"/>
                <a:gd name="T49" fmla="*/ 84 h 99"/>
                <a:gd name="T50" fmla="*/ 15 w 123"/>
                <a:gd name="T51" fmla="*/ 84 h 99"/>
                <a:gd name="T52" fmla="*/ 5 w 123"/>
                <a:gd name="T53" fmla="*/ 82 h 99"/>
                <a:gd name="T54" fmla="*/ 12 w 123"/>
                <a:gd name="T55" fmla="*/ 86 h 99"/>
                <a:gd name="T56" fmla="*/ 12 w 123"/>
                <a:gd name="T57" fmla="*/ 89 h 99"/>
                <a:gd name="T58" fmla="*/ 16 w 123"/>
                <a:gd name="T59" fmla="*/ 91 h 99"/>
                <a:gd name="T60" fmla="*/ 16 w 123"/>
                <a:gd name="T61" fmla="*/ 93 h 99"/>
                <a:gd name="T62" fmla="*/ 21 w 123"/>
                <a:gd name="T63" fmla="*/ 95 h 99"/>
                <a:gd name="T64" fmla="*/ 22 w 123"/>
                <a:gd name="T65" fmla="*/ 96 h 99"/>
                <a:gd name="T66" fmla="*/ 65 w 123"/>
                <a:gd name="T67" fmla="*/ 98 h 99"/>
                <a:gd name="T68" fmla="*/ 95 w 123"/>
                <a:gd name="T69" fmla="*/ 91 h 99"/>
                <a:gd name="T70" fmla="*/ 101 w 123"/>
                <a:gd name="T71" fmla="*/ 93 h 99"/>
                <a:gd name="T72" fmla="*/ 107 w 123"/>
                <a:gd name="T73" fmla="*/ 89 h 99"/>
                <a:gd name="T74" fmla="*/ 111 w 123"/>
                <a:gd name="T75" fmla="*/ 84 h 99"/>
                <a:gd name="T76" fmla="*/ 114 w 123"/>
                <a:gd name="T77" fmla="*/ 84 h 99"/>
                <a:gd name="T78" fmla="*/ 115 w 123"/>
                <a:gd name="T79" fmla="*/ 73 h 99"/>
                <a:gd name="T80" fmla="*/ 112 w 123"/>
                <a:gd name="T81" fmla="*/ 68 h 99"/>
                <a:gd name="T82" fmla="*/ 115 w 123"/>
                <a:gd name="T83" fmla="*/ 69 h 99"/>
                <a:gd name="T84" fmla="*/ 118 w 123"/>
                <a:gd name="T85" fmla="*/ 65 h 99"/>
                <a:gd name="T86" fmla="*/ 119 w 123"/>
                <a:gd name="T87" fmla="*/ 60 h 99"/>
                <a:gd name="T88" fmla="*/ 118 w 123"/>
                <a:gd name="T89" fmla="*/ 49 h 99"/>
                <a:gd name="T90" fmla="*/ 117 w 123"/>
                <a:gd name="T91" fmla="*/ 52 h 99"/>
                <a:gd name="T92" fmla="*/ 120 w 123"/>
                <a:gd name="T93" fmla="*/ 46 h 99"/>
                <a:gd name="T94" fmla="*/ 122 w 123"/>
                <a:gd name="T95" fmla="*/ 44 h 99"/>
                <a:gd name="T96" fmla="*/ 122 w 123"/>
                <a:gd name="T97" fmla="*/ 31 h 99"/>
                <a:gd name="T98" fmla="*/ 117 w 123"/>
                <a:gd name="T99" fmla="*/ 26 h 99"/>
                <a:gd name="T100" fmla="*/ 114 w 123"/>
                <a:gd name="T101" fmla="*/ 26 h 99"/>
                <a:gd name="T102" fmla="*/ 115 w 123"/>
                <a:gd name="T103" fmla="*/ 24 h 99"/>
                <a:gd name="T104" fmla="*/ 112 w 123"/>
                <a:gd name="T105" fmla="*/ 12 h 99"/>
                <a:gd name="T106" fmla="*/ 114 w 123"/>
                <a:gd name="T107" fmla="*/ 9 h 99"/>
                <a:gd name="T108" fmla="*/ 109 w 123"/>
                <a:gd name="T109" fmla="*/ 5 h 99"/>
                <a:gd name="T110" fmla="*/ 105 w 123"/>
                <a:gd name="T111" fmla="*/ 5 h 99"/>
                <a:gd name="T112" fmla="*/ 65 w 123"/>
                <a:gd name="T113" fmla="*/ 5 h 9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23"/>
                <a:gd name="T172" fmla="*/ 0 h 99"/>
                <a:gd name="T173" fmla="*/ 123 w 123"/>
                <a:gd name="T174" fmla="*/ 99 h 9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23" h="99">
                  <a:moveTo>
                    <a:pt x="65" y="5"/>
                  </a:moveTo>
                  <a:lnTo>
                    <a:pt x="66" y="6"/>
                  </a:lnTo>
                  <a:lnTo>
                    <a:pt x="66" y="7"/>
                  </a:lnTo>
                  <a:lnTo>
                    <a:pt x="97" y="7"/>
                  </a:lnTo>
                  <a:lnTo>
                    <a:pt x="99" y="8"/>
                  </a:lnTo>
                  <a:lnTo>
                    <a:pt x="100" y="8"/>
                  </a:lnTo>
                  <a:lnTo>
                    <a:pt x="102" y="7"/>
                  </a:lnTo>
                  <a:lnTo>
                    <a:pt x="100" y="6"/>
                  </a:lnTo>
                  <a:lnTo>
                    <a:pt x="100" y="8"/>
                  </a:lnTo>
                  <a:lnTo>
                    <a:pt x="101" y="8"/>
                  </a:lnTo>
                  <a:lnTo>
                    <a:pt x="102" y="9"/>
                  </a:lnTo>
                  <a:lnTo>
                    <a:pt x="104" y="9"/>
                  </a:lnTo>
                  <a:lnTo>
                    <a:pt x="105" y="11"/>
                  </a:lnTo>
                  <a:lnTo>
                    <a:pt x="107" y="11"/>
                  </a:lnTo>
                  <a:lnTo>
                    <a:pt x="107" y="9"/>
                  </a:lnTo>
                  <a:lnTo>
                    <a:pt x="104" y="8"/>
                  </a:lnTo>
                  <a:lnTo>
                    <a:pt x="104" y="11"/>
                  </a:lnTo>
                  <a:lnTo>
                    <a:pt x="105" y="11"/>
                  </a:lnTo>
                  <a:lnTo>
                    <a:pt x="107" y="12"/>
                  </a:lnTo>
                  <a:lnTo>
                    <a:pt x="108" y="12"/>
                  </a:lnTo>
                  <a:lnTo>
                    <a:pt x="108" y="11"/>
                  </a:lnTo>
                  <a:lnTo>
                    <a:pt x="105" y="11"/>
                  </a:lnTo>
                  <a:lnTo>
                    <a:pt x="105" y="13"/>
                  </a:lnTo>
                  <a:lnTo>
                    <a:pt x="107" y="13"/>
                  </a:lnTo>
                  <a:lnTo>
                    <a:pt x="108" y="14"/>
                  </a:lnTo>
                  <a:lnTo>
                    <a:pt x="109" y="14"/>
                  </a:lnTo>
                  <a:lnTo>
                    <a:pt x="109" y="13"/>
                  </a:lnTo>
                  <a:lnTo>
                    <a:pt x="107" y="12"/>
                  </a:lnTo>
                  <a:lnTo>
                    <a:pt x="107" y="14"/>
                  </a:lnTo>
                  <a:lnTo>
                    <a:pt x="108" y="14"/>
                  </a:lnTo>
                  <a:lnTo>
                    <a:pt x="109" y="15"/>
                  </a:lnTo>
                  <a:lnTo>
                    <a:pt x="110" y="15"/>
                  </a:lnTo>
                  <a:lnTo>
                    <a:pt x="110" y="14"/>
                  </a:lnTo>
                  <a:lnTo>
                    <a:pt x="108" y="15"/>
                  </a:lnTo>
                  <a:lnTo>
                    <a:pt x="108" y="17"/>
                  </a:lnTo>
                  <a:lnTo>
                    <a:pt x="109" y="17"/>
                  </a:lnTo>
                  <a:lnTo>
                    <a:pt x="110" y="19"/>
                  </a:lnTo>
                  <a:lnTo>
                    <a:pt x="111" y="19"/>
                  </a:lnTo>
                  <a:lnTo>
                    <a:pt x="111" y="17"/>
                  </a:lnTo>
                  <a:lnTo>
                    <a:pt x="109" y="19"/>
                  </a:lnTo>
                  <a:lnTo>
                    <a:pt x="109" y="21"/>
                  </a:lnTo>
                  <a:lnTo>
                    <a:pt x="110" y="21"/>
                  </a:lnTo>
                  <a:lnTo>
                    <a:pt x="111" y="20"/>
                  </a:lnTo>
                  <a:lnTo>
                    <a:pt x="110" y="19"/>
                  </a:lnTo>
                  <a:lnTo>
                    <a:pt x="109" y="20"/>
                  </a:lnTo>
                  <a:lnTo>
                    <a:pt x="109" y="21"/>
                  </a:lnTo>
                  <a:lnTo>
                    <a:pt x="111" y="21"/>
                  </a:lnTo>
                  <a:lnTo>
                    <a:pt x="111" y="19"/>
                  </a:lnTo>
                  <a:lnTo>
                    <a:pt x="110" y="19"/>
                  </a:lnTo>
                  <a:lnTo>
                    <a:pt x="108" y="21"/>
                  </a:lnTo>
                  <a:lnTo>
                    <a:pt x="108" y="22"/>
                  </a:lnTo>
                  <a:lnTo>
                    <a:pt x="110" y="22"/>
                  </a:lnTo>
                  <a:lnTo>
                    <a:pt x="110" y="20"/>
                  </a:lnTo>
                  <a:lnTo>
                    <a:pt x="109" y="20"/>
                  </a:lnTo>
                  <a:lnTo>
                    <a:pt x="107" y="22"/>
                  </a:lnTo>
                  <a:lnTo>
                    <a:pt x="107" y="23"/>
                  </a:lnTo>
                  <a:lnTo>
                    <a:pt x="109" y="24"/>
                  </a:lnTo>
                  <a:lnTo>
                    <a:pt x="109" y="22"/>
                  </a:lnTo>
                  <a:lnTo>
                    <a:pt x="108" y="22"/>
                  </a:lnTo>
                  <a:lnTo>
                    <a:pt x="105" y="24"/>
                  </a:lnTo>
                  <a:lnTo>
                    <a:pt x="105" y="28"/>
                  </a:lnTo>
                  <a:lnTo>
                    <a:pt x="107" y="28"/>
                  </a:lnTo>
                  <a:lnTo>
                    <a:pt x="109" y="30"/>
                  </a:lnTo>
                  <a:lnTo>
                    <a:pt x="110" y="31"/>
                  </a:lnTo>
                  <a:lnTo>
                    <a:pt x="111" y="31"/>
                  </a:lnTo>
                  <a:lnTo>
                    <a:pt x="112" y="32"/>
                  </a:lnTo>
                  <a:lnTo>
                    <a:pt x="114" y="32"/>
                  </a:lnTo>
                  <a:lnTo>
                    <a:pt x="114" y="35"/>
                  </a:lnTo>
                  <a:lnTo>
                    <a:pt x="115" y="35"/>
                  </a:lnTo>
                  <a:lnTo>
                    <a:pt x="116" y="36"/>
                  </a:lnTo>
                  <a:lnTo>
                    <a:pt x="117" y="36"/>
                  </a:lnTo>
                  <a:lnTo>
                    <a:pt x="117" y="35"/>
                  </a:lnTo>
                  <a:lnTo>
                    <a:pt x="115" y="37"/>
                  </a:lnTo>
                  <a:lnTo>
                    <a:pt x="115" y="39"/>
                  </a:lnTo>
                  <a:lnTo>
                    <a:pt x="116" y="39"/>
                  </a:lnTo>
                  <a:lnTo>
                    <a:pt x="117" y="41"/>
                  </a:lnTo>
                  <a:lnTo>
                    <a:pt x="118" y="41"/>
                  </a:lnTo>
                  <a:lnTo>
                    <a:pt x="118" y="37"/>
                  </a:lnTo>
                  <a:lnTo>
                    <a:pt x="117" y="37"/>
                  </a:lnTo>
                  <a:lnTo>
                    <a:pt x="115" y="39"/>
                  </a:lnTo>
                  <a:lnTo>
                    <a:pt x="115" y="41"/>
                  </a:lnTo>
                  <a:lnTo>
                    <a:pt x="117" y="42"/>
                  </a:lnTo>
                  <a:lnTo>
                    <a:pt x="117" y="39"/>
                  </a:lnTo>
                  <a:lnTo>
                    <a:pt x="116" y="39"/>
                  </a:lnTo>
                  <a:lnTo>
                    <a:pt x="114" y="42"/>
                  </a:lnTo>
                  <a:lnTo>
                    <a:pt x="114" y="43"/>
                  </a:lnTo>
                  <a:lnTo>
                    <a:pt x="116" y="43"/>
                  </a:lnTo>
                  <a:lnTo>
                    <a:pt x="116" y="41"/>
                  </a:lnTo>
                  <a:lnTo>
                    <a:pt x="115" y="41"/>
                  </a:lnTo>
                  <a:lnTo>
                    <a:pt x="112" y="43"/>
                  </a:lnTo>
                  <a:lnTo>
                    <a:pt x="112" y="44"/>
                  </a:lnTo>
                  <a:lnTo>
                    <a:pt x="111" y="45"/>
                  </a:lnTo>
                  <a:lnTo>
                    <a:pt x="111" y="46"/>
                  </a:lnTo>
                  <a:lnTo>
                    <a:pt x="114" y="48"/>
                  </a:lnTo>
                  <a:lnTo>
                    <a:pt x="114" y="51"/>
                  </a:lnTo>
                  <a:lnTo>
                    <a:pt x="111" y="52"/>
                  </a:lnTo>
                  <a:lnTo>
                    <a:pt x="111" y="54"/>
                  </a:lnTo>
                  <a:lnTo>
                    <a:pt x="112" y="54"/>
                  </a:lnTo>
                  <a:lnTo>
                    <a:pt x="114" y="56"/>
                  </a:lnTo>
                  <a:lnTo>
                    <a:pt x="115" y="56"/>
                  </a:lnTo>
                  <a:lnTo>
                    <a:pt x="115" y="54"/>
                  </a:lnTo>
                  <a:lnTo>
                    <a:pt x="112" y="54"/>
                  </a:lnTo>
                  <a:lnTo>
                    <a:pt x="112" y="57"/>
                  </a:lnTo>
                  <a:lnTo>
                    <a:pt x="116" y="57"/>
                  </a:lnTo>
                  <a:lnTo>
                    <a:pt x="116" y="54"/>
                  </a:lnTo>
                  <a:lnTo>
                    <a:pt x="115" y="54"/>
                  </a:lnTo>
                  <a:lnTo>
                    <a:pt x="112" y="57"/>
                  </a:lnTo>
                  <a:lnTo>
                    <a:pt x="112" y="58"/>
                  </a:lnTo>
                  <a:lnTo>
                    <a:pt x="115" y="63"/>
                  </a:lnTo>
                  <a:lnTo>
                    <a:pt x="115" y="60"/>
                  </a:lnTo>
                  <a:lnTo>
                    <a:pt x="114" y="60"/>
                  </a:lnTo>
                  <a:lnTo>
                    <a:pt x="111" y="63"/>
                  </a:lnTo>
                  <a:lnTo>
                    <a:pt x="111" y="64"/>
                  </a:lnTo>
                  <a:lnTo>
                    <a:pt x="114" y="64"/>
                  </a:lnTo>
                  <a:lnTo>
                    <a:pt x="112" y="61"/>
                  </a:lnTo>
                  <a:lnTo>
                    <a:pt x="111" y="61"/>
                  </a:lnTo>
                  <a:lnTo>
                    <a:pt x="109" y="64"/>
                  </a:lnTo>
                  <a:lnTo>
                    <a:pt x="109" y="65"/>
                  </a:lnTo>
                  <a:lnTo>
                    <a:pt x="111" y="65"/>
                  </a:lnTo>
                  <a:lnTo>
                    <a:pt x="111" y="63"/>
                  </a:lnTo>
                  <a:lnTo>
                    <a:pt x="110" y="63"/>
                  </a:lnTo>
                  <a:lnTo>
                    <a:pt x="108" y="65"/>
                  </a:lnTo>
                  <a:lnTo>
                    <a:pt x="108" y="66"/>
                  </a:lnTo>
                  <a:lnTo>
                    <a:pt x="110" y="67"/>
                  </a:lnTo>
                  <a:lnTo>
                    <a:pt x="110" y="65"/>
                  </a:lnTo>
                  <a:lnTo>
                    <a:pt x="109" y="65"/>
                  </a:lnTo>
                  <a:lnTo>
                    <a:pt x="107" y="67"/>
                  </a:lnTo>
                  <a:lnTo>
                    <a:pt x="107" y="72"/>
                  </a:lnTo>
                  <a:lnTo>
                    <a:pt x="108" y="72"/>
                  </a:lnTo>
                  <a:lnTo>
                    <a:pt x="109" y="73"/>
                  </a:lnTo>
                  <a:lnTo>
                    <a:pt x="110" y="73"/>
                  </a:lnTo>
                  <a:lnTo>
                    <a:pt x="110" y="72"/>
                  </a:lnTo>
                  <a:lnTo>
                    <a:pt x="108" y="75"/>
                  </a:lnTo>
                  <a:lnTo>
                    <a:pt x="108" y="78"/>
                  </a:lnTo>
                  <a:lnTo>
                    <a:pt x="109" y="78"/>
                  </a:lnTo>
                  <a:lnTo>
                    <a:pt x="110" y="79"/>
                  </a:lnTo>
                  <a:lnTo>
                    <a:pt x="111" y="79"/>
                  </a:lnTo>
                  <a:lnTo>
                    <a:pt x="111" y="78"/>
                  </a:lnTo>
                  <a:lnTo>
                    <a:pt x="109" y="76"/>
                  </a:lnTo>
                  <a:lnTo>
                    <a:pt x="108" y="78"/>
                  </a:lnTo>
                  <a:lnTo>
                    <a:pt x="108" y="79"/>
                  </a:lnTo>
                  <a:lnTo>
                    <a:pt x="110" y="80"/>
                  </a:lnTo>
                  <a:lnTo>
                    <a:pt x="110" y="78"/>
                  </a:lnTo>
                  <a:lnTo>
                    <a:pt x="109" y="78"/>
                  </a:lnTo>
                  <a:lnTo>
                    <a:pt x="107" y="80"/>
                  </a:lnTo>
                  <a:lnTo>
                    <a:pt x="107" y="81"/>
                  </a:lnTo>
                  <a:lnTo>
                    <a:pt x="109" y="81"/>
                  </a:lnTo>
                  <a:lnTo>
                    <a:pt x="109" y="79"/>
                  </a:lnTo>
                  <a:lnTo>
                    <a:pt x="108" y="79"/>
                  </a:lnTo>
                  <a:lnTo>
                    <a:pt x="105" y="81"/>
                  </a:lnTo>
                  <a:lnTo>
                    <a:pt x="105" y="82"/>
                  </a:lnTo>
                  <a:lnTo>
                    <a:pt x="108" y="82"/>
                  </a:lnTo>
                  <a:lnTo>
                    <a:pt x="108" y="80"/>
                  </a:lnTo>
                  <a:lnTo>
                    <a:pt x="107" y="80"/>
                  </a:lnTo>
                  <a:lnTo>
                    <a:pt x="104" y="82"/>
                  </a:lnTo>
                  <a:lnTo>
                    <a:pt x="104" y="83"/>
                  </a:lnTo>
                  <a:lnTo>
                    <a:pt x="107" y="83"/>
                  </a:lnTo>
                  <a:lnTo>
                    <a:pt x="107" y="81"/>
                  </a:lnTo>
                  <a:lnTo>
                    <a:pt x="105" y="81"/>
                  </a:lnTo>
                  <a:lnTo>
                    <a:pt x="104" y="82"/>
                  </a:lnTo>
                  <a:lnTo>
                    <a:pt x="103" y="82"/>
                  </a:lnTo>
                  <a:lnTo>
                    <a:pt x="101" y="84"/>
                  </a:lnTo>
                  <a:lnTo>
                    <a:pt x="101" y="86"/>
                  </a:lnTo>
                  <a:lnTo>
                    <a:pt x="103" y="86"/>
                  </a:lnTo>
                  <a:lnTo>
                    <a:pt x="102" y="83"/>
                  </a:lnTo>
                  <a:lnTo>
                    <a:pt x="101" y="83"/>
                  </a:lnTo>
                  <a:lnTo>
                    <a:pt x="99" y="86"/>
                  </a:lnTo>
                  <a:lnTo>
                    <a:pt x="99" y="87"/>
                  </a:lnTo>
                  <a:lnTo>
                    <a:pt x="101" y="87"/>
                  </a:lnTo>
                  <a:lnTo>
                    <a:pt x="100" y="84"/>
                  </a:lnTo>
                  <a:lnTo>
                    <a:pt x="99" y="84"/>
                  </a:lnTo>
                  <a:lnTo>
                    <a:pt x="97" y="86"/>
                  </a:lnTo>
                  <a:lnTo>
                    <a:pt x="95" y="86"/>
                  </a:lnTo>
                  <a:lnTo>
                    <a:pt x="93" y="88"/>
                  </a:lnTo>
                  <a:lnTo>
                    <a:pt x="93" y="89"/>
                  </a:lnTo>
                  <a:lnTo>
                    <a:pt x="95" y="89"/>
                  </a:lnTo>
                  <a:lnTo>
                    <a:pt x="92" y="87"/>
                  </a:lnTo>
                  <a:lnTo>
                    <a:pt x="90" y="87"/>
                  </a:lnTo>
                  <a:lnTo>
                    <a:pt x="88" y="89"/>
                  </a:lnTo>
                  <a:lnTo>
                    <a:pt x="88" y="90"/>
                  </a:lnTo>
                  <a:lnTo>
                    <a:pt x="90" y="90"/>
                  </a:lnTo>
                  <a:lnTo>
                    <a:pt x="85" y="88"/>
                  </a:lnTo>
                  <a:lnTo>
                    <a:pt x="83" y="88"/>
                  </a:lnTo>
                  <a:lnTo>
                    <a:pt x="82" y="89"/>
                  </a:lnTo>
                  <a:lnTo>
                    <a:pt x="75" y="89"/>
                  </a:lnTo>
                  <a:lnTo>
                    <a:pt x="74" y="90"/>
                  </a:lnTo>
                  <a:lnTo>
                    <a:pt x="63" y="90"/>
                  </a:lnTo>
                  <a:lnTo>
                    <a:pt x="62" y="91"/>
                  </a:lnTo>
                  <a:lnTo>
                    <a:pt x="45" y="91"/>
                  </a:lnTo>
                  <a:lnTo>
                    <a:pt x="44" y="93"/>
                  </a:lnTo>
                  <a:lnTo>
                    <a:pt x="38" y="93"/>
                  </a:lnTo>
                  <a:lnTo>
                    <a:pt x="38" y="91"/>
                  </a:lnTo>
                  <a:lnTo>
                    <a:pt x="30" y="91"/>
                  </a:lnTo>
                  <a:lnTo>
                    <a:pt x="30" y="90"/>
                  </a:lnTo>
                  <a:lnTo>
                    <a:pt x="28" y="90"/>
                  </a:lnTo>
                  <a:lnTo>
                    <a:pt x="28" y="93"/>
                  </a:lnTo>
                  <a:lnTo>
                    <a:pt x="29" y="93"/>
                  </a:lnTo>
                  <a:lnTo>
                    <a:pt x="29" y="91"/>
                  </a:lnTo>
                  <a:lnTo>
                    <a:pt x="28" y="90"/>
                  </a:lnTo>
                  <a:lnTo>
                    <a:pt x="28" y="89"/>
                  </a:lnTo>
                  <a:lnTo>
                    <a:pt x="26" y="89"/>
                  </a:lnTo>
                  <a:lnTo>
                    <a:pt x="26" y="91"/>
                  </a:lnTo>
                  <a:lnTo>
                    <a:pt x="27" y="91"/>
                  </a:lnTo>
                  <a:lnTo>
                    <a:pt x="27" y="90"/>
                  </a:lnTo>
                  <a:lnTo>
                    <a:pt x="26" y="89"/>
                  </a:lnTo>
                  <a:lnTo>
                    <a:pt x="26" y="88"/>
                  </a:lnTo>
                  <a:lnTo>
                    <a:pt x="23" y="88"/>
                  </a:lnTo>
                  <a:lnTo>
                    <a:pt x="23" y="90"/>
                  </a:lnTo>
                  <a:lnTo>
                    <a:pt x="25" y="90"/>
                  </a:lnTo>
                  <a:lnTo>
                    <a:pt x="25" y="89"/>
                  </a:lnTo>
                  <a:lnTo>
                    <a:pt x="23" y="88"/>
                  </a:lnTo>
                  <a:lnTo>
                    <a:pt x="23" y="87"/>
                  </a:lnTo>
                  <a:lnTo>
                    <a:pt x="21" y="87"/>
                  </a:lnTo>
                  <a:lnTo>
                    <a:pt x="22" y="89"/>
                  </a:lnTo>
                  <a:lnTo>
                    <a:pt x="23" y="89"/>
                  </a:lnTo>
                  <a:lnTo>
                    <a:pt x="23" y="88"/>
                  </a:lnTo>
                  <a:lnTo>
                    <a:pt x="22" y="87"/>
                  </a:lnTo>
                  <a:lnTo>
                    <a:pt x="22" y="86"/>
                  </a:lnTo>
                  <a:lnTo>
                    <a:pt x="20" y="86"/>
                  </a:lnTo>
                  <a:lnTo>
                    <a:pt x="20" y="88"/>
                  </a:lnTo>
                  <a:lnTo>
                    <a:pt x="21" y="88"/>
                  </a:lnTo>
                  <a:lnTo>
                    <a:pt x="21" y="87"/>
                  </a:lnTo>
                  <a:lnTo>
                    <a:pt x="20" y="86"/>
                  </a:lnTo>
                  <a:lnTo>
                    <a:pt x="20" y="84"/>
                  </a:lnTo>
                  <a:lnTo>
                    <a:pt x="18" y="84"/>
                  </a:lnTo>
                  <a:lnTo>
                    <a:pt x="18" y="83"/>
                  </a:lnTo>
                  <a:lnTo>
                    <a:pt x="15" y="83"/>
                  </a:lnTo>
                  <a:lnTo>
                    <a:pt x="16" y="86"/>
                  </a:lnTo>
                  <a:lnTo>
                    <a:pt x="18" y="86"/>
                  </a:lnTo>
                  <a:lnTo>
                    <a:pt x="18" y="84"/>
                  </a:lnTo>
                  <a:lnTo>
                    <a:pt x="16" y="83"/>
                  </a:lnTo>
                  <a:lnTo>
                    <a:pt x="16" y="82"/>
                  </a:lnTo>
                  <a:lnTo>
                    <a:pt x="14" y="82"/>
                  </a:lnTo>
                  <a:lnTo>
                    <a:pt x="15" y="84"/>
                  </a:lnTo>
                  <a:lnTo>
                    <a:pt x="16" y="83"/>
                  </a:lnTo>
                  <a:lnTo>
                    <a:pt x="16" y="82"/>
                  </a:lnTo>
                  <a:lnTo>
                    <a:pt x="15" y="81"/>
                  </a:lnTo>
                  <a:lnTo>
                    <a:pt x="15" y="80"/>
                  </a:lnTo>
                  <a:lnTo>
                    <a:pt x="13" y="80"/>
                  </a:lnTo>
                  <a:lnTo>
                    <a:pt x="13" y="79"/>
                  </a:lnTo>
                  <a:lnTo>
                    <a:pt x="7" y="79"/>
                  </a:lnTo>
                  <a:lnTo>
                    <a:pt x="5" y="81"/>
                  </a:lnTo>
                  <a:lnTo>
                    <a:pt x="5" y="82"/>
                  </a:lnTo>
                  <a:lnTo>
                    <a:pt x="7" y="82"/>
                  </a:lnTo>
                  <a:lnTo>
                    <a:pt x="4" y="80"/>
                  </a:lnTo>
                  <a:lnTo>
                    <a:pt x="4" y="79"/>
                  </a:lnTo>
                  <a:lnTo>
                    <a:pt x="3" y="79"/>
                  </a:lnTo>
                  <a:lnTo>
                    <a:pt x="0" y="86"/>
                  </a:lnTo>
                  <a:lnTo>
                    <a:pt x="1" y="87"/>
                  </a:lnTo>
                  <a:lnTo>
                    <a:pt x="11" y="87"/>
                  </a:lnTo>
                  <a:lnTo>
                    <a:pt x="11" y="86"/>
                  </a:lnTo>
                  <a:lnTo>
                    <a:pt x="12" y="86"/>
                  </a:lnTo>
                  <a:lnTo>
                    <a:pt x="12" y="83"/>
                  </a:lnTo>
                  <a:lnTo>
                    <a:pt x="10" y="86"/>
                  </a:lnTo>
                  <a:lnTo>
                    <a:pt x="11" y="87"/>
                  </a:lnTo>
                  <a:lnTo>
                    <a:pt x="12" y="87"/>
                  </a:lnTo>
                  <a:lnTo>
                    <a:pt x="12" y="86"/>
                  </a:lnTo>
                  <a:lnTo>
                    <a:pt x="10" y="86"/>
                  </a:lnTo>
                  <a:lnTo>
                    <a:pt x="10" y="88"/>
                  </a:lnTo>
                  <a:lnTo>
                    <a:pt x="11" y="88"/>
                  </a:lnTo>
                  <a:lnTo>
                    <a:pt x="12" y="89"/>
                  </a:lnTo>
                  <a:lnTo>
                    <a:pt x="13" y="89"/>
                  </a:lnTo>
                  <a:lnTo>
                    <a:pt x="13" y="88"/>
                  </a:lnTo>
                  <a:lnTo>
                    <a:pt x="11" y="87"/>
                  </a:lnTo>
                  <a:lnTo>
                    <a:pt x="11" y="89"/>
                  </a:lnTo>
                  <a:lnTo>
                    <a:pt x="12" y="89"/>
                  </a:lnTo>
                  <a:lnTo>
                    <a:pt x="13" y="90"/>
                  </a:lnTo>
                  <a:lnTo>
                    <a:pt x="14" y="90"/>
                  </a:lnTo>
                  <a:lnTo>
                    <a:pt x="15" y="91"/>
                  </a:lnTo>
                  <a:lnTo>
                    <a:pt x="16" y="91"/>
                  </a:lnTo>
                  <a:lnTo>
                    <a:pt x="16" y="90"/>
                  </a:lnTo>
                  <a:lnTo>
                    <a:pt x="14" y="89"/>
                  </a:lnTo>
                  <a:lnTo>
                    <a:pt x="14" y="91"/>
                  </a:lnTo>
                  <a:lnTo>
                    <a:pt x="15" y="91"/>
                  </a:lnTo>
                  <a:lnTo>
                    <a:pt x="16" y="93"/>
                  </a:lnTo>
                  <a:lnTo>
                    <a:pt x="18" y="93"/>
                  </a:lnTo>
                  <a:lnTo>
                    <a:pt x="19" y="91"/>
                  </a:lnTo>
                  <a:lnTo>
                    <a:pt x="16" y="90"/>
                  </a:lnTo>
                  <a:lnTo>
                    <a:pt x="16" y="93"/>
                  </a:lnTo>
                  <a:lnTo>
                    <a:pt x="18" y="93"/>
                  </a:lnTo>
                  <a:lnTo>
                    <a:pt x="19" y="94"/>
                  </a:lnTo>
                  <a:lnTo>
                    <a:pt x="20" y="94"/>
                  </a:lnTo>
                  <a:lnTo>
                    <a:pt x="20" y="93"/>
                  </a:lnTo>
                  <a:lnTo>
                    <a:pt x="18" y="91"/>
                  </a:lnTo>
                  <a:lnTo>
                    <a:pt x="18" y="94"/>
                  </a:lnTo>
                  <a:lnTo>
                    <a:pt x="19" y="94"/>
                  </a:lnTo>
                  <a:lnTo>
                    <a:pt x="20" y="95"/>
                  </a:lnTo>
                  <a:lnTo>
                    <a:pt x="21" y="95"/>
                  </a:lnTo>
                  <a:lnTo>
                    <a:pt x="22" y="94"/>
                  </a:lnTo>
                  <a:lnTo>
                    <a:pt x="20" y="93"/>
                  </a:lnTo>
                  <a:lnTo>
                    <a:pt x="20" y="95"/>
                  </a:lnTo>
                  <a:lnTo>
                    <a:pt x="21" y="95"/>
                  </a:lnTo>
                  <a:lnTo>
                    <a:pt x="22" y="96"/>
                  </a:lnTo>
                  <a:lnTo>
                    <a:pt x="23" y="96"/>
                  </a:lnTo>
                  <a:lnTo>
                    <a:pt x="25" y="95"/>
                  </a:lnTo>
                  <a:lnTo>
                    <a:pt x="22" y="94"/>
                  </a:lnTo>
                  <a:lnTo>
                    <a:pt x="22" y="96"/>
                  </a:lnTo>
                  <a:lnTo>
                    <a:pt x="23" y="96"/>
                  </a:lnTo>
                  <a:lnTo>
                    <a:pt x="25" y="97"/>
                  </a:lnTo>
                  <a:lnTo>
                    <a:pt x="27" y="97"/>
                  </a:lnTo>
                  <a:lnTo>
                    <a:pt x="28" y="98"/>
                  </a:lnTo>
                  <a:lnTo>
                    <a:pt x="35" y="98"/>
                  </a:lnTo>
                  <a:lnTo>
                    <a:pt x="36" y="99"/>
                  </a:lnTo>
                  <a:lnTo>
                    <a:pt x="48" y="99"/>
                  </a:lnTo>
                  <a:lnTo>
                    <a:pt x="48" y="98"/>
                  </a:lnTo>
                  <a:lnTo>
                    <a:pt x="65" y="98"/>
                  </a:lnTo>
                  <a:lnTo>
                    <a:pt x="65" y="97"/>
                  </a:lnTo>
                  <a:lnTo>
                    <a:pt x="78" y="97"/>
                  </a:lnTo>
                  <a:lnTo>
                    <a:pt x="78" y="96"/>
                  </a:lnTo>
                  <a:lnTo>
                    <a:pt x="86" y="96"/>
                  </a:lnTo>
                  <a:lnTo>
                    <a:pt x="86" y="95"/>
                  </a:lnTo>
                  <a:lnTo>
                    <a:pt x="94" y="95"/>
                  </a:lnTo>
                  <a:lnTo>
                    <a:pt x="94" y="94"/>
                  </a:lnTo>
                  <a:lnTo>
                    <a:pt x="95" y="94"/>
                  </a:lnTo>
                  <a:lnTo>
                    <a:pt x="95" y="91"/>
                  </a:lnTo>
                  <a:lnTo>
                    <a:pt x="94" y="93"/>
                  </a:lnTo>
                  <a:lnTo>
                    <a:pt x="96" y="94"/>
                  </a:lnTo>
                  <a:lnTo>
                    <a:pt x="99" y="94"/>
                  </a:lnTo>
                  <a:lnTo>
                    <a:pt x="99" y="93"/>
                  </a:lnTo>
                  <a:lnTo>
                    <a:pt x="100" y="93"/>
                  </a:lnTo>
                  <a:lnTo>
                    <a:pt x="100" y="90"/>
                  </a:lnTo>
                  <a:lnTo>
                    <a:pt x="99" y="91"/>
                  </a:lnTo>
                  <a:lnTo>
                    <a:pt x="99" y="93"/>
                  </a:lnTo>
                  <a:lnTo>
                    <a:pt x="101" y="93"/>
                  </a:lnTo>
                  <a:lnTo>
                    <a:pt x="101" y="91"/>
                  </a:lnTo>
                  <a:lnTo>
                    <a:pt x="104" y="91"/>
                  </a:lnTo>
                  <a:lnTo>
                    <a:pt x="104" y="90"/>
                  </a:lnTo>
                  <a:lnTo>
                    <a:pt x="105" y="90"/>
                  </a:lnTo>
                  <a:lnTo>
                    <a:pt x="105" y="88"/>
                  </a:lnTo>
                  <a:lnTo>
                    <a:pt x="104" y="89"/>
                  </a:lnTo>
                  <a:lnTo>
                    <a:pt x="104" y="90"/>
                  </a:lnTo>
                  <a:lnTo>
                    <a:pt x="107" y="90"/>
                  </a:lnTo>
                  <a:lnTo>
                    <a:pt x="107" y="89"/>
                  </a:lnTo>
                  <a:lnTo>
                    <a:pt x="108" y="89"/>
                  </a:lnTo>
                  <a:lnTo>
                    <a:pt x="108" y="87"/>
                  </a:lnTo>
                  <a:lnTo>
                    <a:pt x="105" y="89"/>
                  </a:lnTo>
                  <a:lnTo>
                    <a:pt x="108" y="89"/>
                  </a:lnTo>
                  <a:lnTo>
                    <a:pt x="108" y="88"/>
                  </a:lnTo>
                  <a:lnTo>
                    <a:pt x="110" y="88"/>
                  </a:lnTo>
                  <a:lnTo>
                    <a:pt x="110" y="87"/>
                  </a:lnTo>
                  <a:lnTo>
                    <a:pt x="111" y="87"/>
                  </a:lnTo>
                  <a:lnTo>
                    <a:pt x="111" y="84"/>
                  </a:lnTo>
                  <a:lnTo>
                    <a:pt x="109" y="87"/>
                  </a:lnTo>
                  <a:lnTo>
                    <a:pt x="111" y="87"/>
                  </a:lnTo>
                  <a:lnTo>
                    <a:pt x="111" y="86"/>
                  </a:lnTo>
                  <a:lnTo>
                    <a:pt x="112" y="86"/>
                  </a:lnTo>
                  <a:lnTo>
                    <a:pt x="112" y="83"/>
                  </a:lnTo>
                  <a:lnTo>
                    <a:pt x="110" y="86"/>
                  </a:lnTo>
                  <a:lnTo>
                    <a:pt x="112" y="86"/>
                  </a:lnTo>
                  <a:lnTo>
                    <a:pt x="112" y="84"/>
                  </a:lnTo>
                  <a:lnTo>
                    <a:pt x="114" y="84"/>
                  </a:lnTo>
                  <a:lnTo>
                    <a:pt x="114" y="82"/>
                  </a:lnTo>
                  <a:lnTo>
                    <a:pt x="111" y="84"/>
                  </a:lnTo>
                  <a:lnTo>
                    <a:pt x="114" y="84"/>
                  </a:lnTo>
                  <a:lnTo>
                    <a:pt x="114" y="83"/>
                  </a:lnTo>
                  <a:lnTo>
                    <a:pt x="115" y="83"/>
                  </a:lnTo>
                  <a:lnTo>
                    <a:pt x="115" y="80"/>
                  </a:lnTo>
                  <a:lnTo>
                    <a:pt x="116" y="80"/>
                  </a:lnTo>
                  <a:lnTo>
                    <a:pt x="116" y="74"/>
                  </a:lnTo>
                  <a:lnTo>
                    <a:pt x="115" y="73"/>
                  </a:lnTo>
                  <a:lnTo>
                    <a:pt x="115" y="72"/>
                  </a:lnTo>
                  <a:lnTo>
                    <a:pt x="112" y="72"/>
                  </a:lnTo>
                  <a:lnTo>
                    <a:pt x="114" y="74"/>
                  </a:lnTo>
                  <a:lnTo>
                    <a:pt x="115" y="69"/>
                  </a:lnTo>
                  <a:lnTo>
                    <a:pt x="115" y="68"/>
                  </a:lnTo>
                  <a:lnTo>
                    <a:pt x="114" y="67"/>
                  </a:lnTo>
                  <a:lnTo>
                    <a:pt x="114" y="66"/>
                  </a:lnTo>
                  <a:lnTo>
                    <a:pt x="111" y="66"/>
                  </a:lnTo>
                  <a:lnTo>
                    <a:pt x="112" y="68"/>
                  </a:lnTo>
                  <a:lnTo>
                    <a:pt x="112" y="71"/>
                  </a:lnTo>
                  <a:lnTo>
                    <a:pt x="111" y="72"/>
                  </a:lnTo>
                  <a:lnTo>
                    <a:pt x="114" y="72"/>
                  </a:lnTo>
                  <a:lnTo>
                    <a:pt x="114" y="71"/>
                  </a:lnTo>
                  <a:lnTo>
                    <a:pt x="115" y="71"/>
                  </a:lnTo>
                  <a:lnTo>
                    <a:pt x="115" y="68"/>
                  </a:lnTo>
                  <a:lnTo>
                    <a:pt x="114" y="68"/>
                  </a:lnTo>
                  <a:lnTo>
                    <a:pt x="112" y="69"/>
                  </a:lnTo>
                  <a:lnTo>
                    <a:pt x="115" y="69"/>
                  </a:lnTo>
                  <a:lnTo>
                    <a:pt x="115" y="68"/>
                  </a:lnTo>
                  <a:lnTo>
                    <a:pt x="116" y="68"/>
                  </a:lnTo>
                  <a:lnTo>
                    <a:pt x="116" y="66"/>
                  </a:lnTo>
                  <a:lnTo>
                    <a:pt x="115" y="67"/>
                  </a:lnTo>
                  <a:lnTo>
                    <a:pt x="115" y="68"/>
                  </a:lnTo>
                  <a:lnTo>
                    <a:pt x="117" y="68"/>
                  </a:lnTo>
                  <a:lnTo>
                    <a:pt x="117" y="67"/>
                  </a:lnTo>
                  <a:lnTo>
                    <a:pt x="118" y="67"/>
                  </a:lnTo>
                  <a:lnTo>
                    <a:pt x="118" y="65"/>
                  </a:lnTo>
                  <a:lnTo>
                    <a:pt x="116" y="67"/>
                  </a:lnTo>
                  <a:lnTo>
                    <a:pt x="118" y="67"/>
                  </a:lnTo>
                  <a:lnTo>
                    <a:pt x="118" y="66"/>
                  </a:lnTo>
                  <a:lnTo>
                    <a:pt x="119" y="66"/>
                  </a:lnTo>
                  <a:lnTo>
                    <a:pt x="119" y="64"/>
                  </a:lnTo>
                  <a:lnTo>
                    <a:pt x="118" y="60"/>
                  </a:lnTo>
                  <a:lnTo>
                    <a:pt x="117" y="61"/>
                  </a:lnTo>
                  <a:lnTo>
                    <a:pt x="119" y="61"/>
                  </a:lnTo>
                  <a:lnTo>
                    <a:pt x="119" y="60"/>
                  </a:lnTo>
                  <a:lnTo>
                    <a:pt x="120" y="60"/>
                  </a:lnTo>
                  <a:lnTo>
                    <a:pt x="120" y="54"/>
                  </a:lnTo>
                  <a:lnTo>
                    <a:pt x="119" y="53"/>
                  </a:lnTo>
                  <a:lnTo>
                    <a:pt x="119" y="51"/>
                  </a:lnTo>
                  <a:lnTo>
                    <a:pt x="118" y="50"/>
                  </a:lnTo>
                  <a:lnTo>
                    <a:pt x="118" y="49"/>
                  </a:lnTo>
                  <a:lnTo>
                    <a:pt x="116" y="49"/>
                  </a:lnTo>
                  <a:lnTo>
                    <a:pt x="117" y="51"/>
                  </a:lnTo>
                  <a:lnTo>
                    <a:pt x="118" y="49"/>
                  </a:lnTo>
                  <a:lnTo>
                    <a:pt x="118" y="48"/>
                  </a:lnTo>
                  <a:lnTo>
                    <a:pt x="117" y="46"/>
                  </a:lnTo>
                  <a:lnTo>
                    <a:pt x="117" y="45"/>
                  </a:lnTo>
                  <a:lnTo>
                    <a:pt x="112" y="45"/>
                  </a:lnTo>
                  <a:lnTo>
                    <a:pt x="110" y="48"/>
                  </a:lnTo>
                  <a:lnTo>
                    <a:pt x="110" y="51"/>
                  </a:lnTo>
                  <a:lnTo>
                    <a:pt x="111" y="51"/>
                  </a:lnTo>
                  <a:lnTo>
                    <a:pt x="112" y="52"/>
                  </a:lnTo>
                  <a:lnTo>
                    <a:pt x="117" y="52"/>
                  </a:lnTo>
                  <a:lnTo>
                    <a:pt x="117" y="51"/>
                  </a:lnTo>
                  <a:lnTo>
                    <a:pt x="118" y="51"/>
                  </a:lnTo>
                  <a:lnTo>
                    <a:pt x="118" y="48"/>
                  </a:lnTo>
                  <a:lnTo>
                    <a:pt x="119" y="48"/>
                  </a:lnTo>
                  <a:lnTo>
                    <a:pt x="119" y="45"/>
                  </a:lnTo>
                  <a:lnTo>
                    <a:pt x="117" y="48"/>
                  </a:lnTo>
                  <a:lnTo>
                    <a:pt x="119" y="48"/>
                  </a:lnTo>
                  <a:lnTo>
                    <a:pt x="119" y="46"/>
                  </a:lnTo>
                  <a:lnTo>
                    <a:pt x="120" y="46"/>
                  </a:lnTo>
                  <a:lnTo>
                    <a:pt x="120" y="44"/>
                  </a:lnTo>
                  <a:lnTo>
                    <a:pt x="118" y="46"/>
                  </a:lnTo>
                  <a:lnTo>
                    <a:pt x="120" y="46"/>
                  </a:lnTo>
                  <a:lnTo>
                    <a:pt x="120" y="45"/>
                  </a:lnTo>
                  <a:lnTo>
                    <a:pt x="122" y="45"/>
                  </a:lnTo>
                  <a:lnTo>
                    <a:pt x="122" y="43"/>
                  </a:lnTo>
                  <a:lnTo>
                    <a:pt x="120" y="43"/>
                  </a:lnTo>
                  <a:lnTo>
                    <a:pt x="119" y="44"/>
                  </a:lnTo>
                  <a:lnTo>
                    <a:pt x="122" y="44"/>
                  </a:lnTo>
                  <a:lnTo>
                    <a:pt x="122" y="43"/>
                  </a:lnTo>
                  <a:lnTo>
                    <a:pt x="123" y="43"/>
                  </a:lnTo>
                  <a:lnTo>
                    <a:pt x="123" y="36"/>
                  </a:lnTo>
                  <a:lnTo>
                    <a:pt x="122" y="35"/>
                  </a:lnTo>
                  <a:lnTo>
                    <a:pt x="122" y="34"/>
                  </a:lnTo>
                  <a:lnTo>
                    <a:pt x="119" y="34"/>
                  </a:lnTo>
                  <a:lnTo>
                    <a:pt x="120" y="36"/>
                  </a:lnTo>
                  <a:lnTo>
                    <a:pt x="122" y="32"/>
                  </a:lnTo>
                  <a:lnTo>
                    <a:pt x="122" y="31"/>
                  </a:lnTo>
                  <a:lnTo>
                    <a:pt x="120" y="30"/>
                  </a:lnTo>
                  <a:lnTo>
                    <a:pt x="120" y="29"/>
                  </a:lnTo>
                  <a:lnTo>
                    <a:pt x="118" y="29"/>
                  </a:lnTo>
                  <a:lnTo>
                    <a:pt x="119" y="31"/>
                  </a:lnTo>
                  <a:lnTo>
                    <a:pt x="120" y="31"/>
                  </a:lnTo>
                  <a:lnTo>
                    <a:pt x="120" y="30"/>
                  </a:lnTo>
                  <a:lnTo>
                    <a:pt x="119" y="29"/>
                  </a:lnTo>
                  <a:lnTo>
                    <a:pt x="117" y="27"/>
                  </a:lnTo>
                  <a:lnTo>
                    <a:pt x="117" y="26"/>
                  </a:lnTo>
                  <a:lnTo>
                    <a:pt x="115" y="26"/>
                  </a:lnTo>
                  <a:lnTo>
                    <a:pt x="115" y="24"/>
                  </a:lnTo>
                  <a:lnTo>
                    <a:pt x="112" y="24"/>
                  </a:lnTo>
                  <a:lnTo>
                    <a:pt x="110" y="26"/>
                  </a:lnTo>
                  <a:lnTo>
                    <a:pt x="110" y="29"/>
                  </a:lnTo>
                  <a:lnTo>
                    <a:pt x="112" y="29"/>
                  </a:lnTo>
                  <a:lnTo>
                    <a:pt x="112" y="28"/>
                  </a:lnTo>
                  <a:lnTo>
                    <a:pt x="114" y="28"/>
                  </a:lnTo>
                  <a:lnTo>
                    <a:pt x="114" y="26"/>
                  </a:lnTo>
                  <a:lnTo>
                    <a:pt x="112" y="26"/>
                  </a:lnTo>
                  <a:lnTo>
                    <a:pt x="111" y="27"/>
                  </a:lnTo>
                  <a:lnTo>
                    <a:pt x="114" y="27"/>
                  </a:lnTo>
                  <a:lnTo>
                    <a:pt x="114" y="26"/>
                  </a:lnTo>
                  <a:lnTo>
                    <a:pt x="115" y="26"/>
                  </a:lnTo>
                  <a:lnTo>
                    <a:pt x="115" y="23"/>
                  </a:lnTo>
                  <a:lnTo>
                    <a:pt x="112" y="26"/>
                  </a:lnTo>
                  <a:lnTo>
                    <a:pt x="115" y="26"/>
                  </a:lnTo>
                  <a:lnTo>
                    <a:pt x="115" y="24"/>
                  </a:lnTo>
                  <a:lnTo>
                    <a:pt x="116" y="24"/>
                  </a:lnTo>
                  <a:lnTo>
                    <a:pt x="116" y="22"/>
                  </a:lnTo>
                  <a:lnTo>
                    <a:pt x="117" y="22"/>
                  </a:lnTo>
                  <a:lnTo>
                    <a:pt x="117" y="19"/>
                  </a:lnTo>
                  <a:lnTo>
                    <a:pt x="116" y="17"/>
                  </a:lnTo>
                  <a:lnTo>
                    <a:pt x="116" y="14"/>
                  </a:lnTo>
                  <a:lnTo>
                    <a:pt x="115" y="13"/>
                  </a:lnTo>
                  <a:lnTo>
                    <a:pt x="115" y="12"/>
                  </a:lnTo>
                  <a:lnTo>
                    <a:pt x="112" y="12"/>
                  </a:lnTo>
                  <a:lnTo>
                    <a:pt x="114" y="14"/>
                  </a:lnTo>
                  <a:lnTo>
                    <a:pt x="115" y="12"/>
                  </a:lnTo>
                  <a:lnTo>
                    <a:pt x="115" y="11"/>
                  </a:lnTo>
                  <a:lnTo>
                    <a:pt x="114" y="9"/>
                  </a:lnTo>
                  <a:lnTo>
                    <a:pt x="114" y="8"/>
                  </a:lnTo>
                  <a:lnTo>
                    <a:pt x="111" y="8"/>
                  </a:lnTo>
                  <a:lnTo>
                    <a:pt x="112" y="11"/>
                  </a:lnTo>
                  <a:lnTo>
                    <a:pt x="114" y="11"/>
                  </a:lnTo>
                  <a:lnTo>
                    <a:pt x="114" y="9"/>
                  </a:lnTo>
                  <a:lnTo>
                    <a:pt x="112" y="8"/>
                  </a:lnTo>
                  <a:lnTo>
                    <a:pt x="112" y="7"/>
                  </a:lnTo>
                  <a:lnTo>
                    <a:pt x="110" y="7"/>
                  </a:lnTo>
                  <a:lnTo>
                    <a:pt x="111" y="9"/>
                  </a:lnTo>
                  <a:lnTo>
                    <a:pt x="112" y="8"/>
                  </a:lnTo>
                  <a:lnTo>
                    <a:pt x="112" y="7"/>
                  </a:lnTo>
                  <a:lnTo>
                    <a:pt x="111" y="6"/>
                  </a:lnTo>
                  <a:lnTo>
                    <a:pt x="111" y="5"/>
                  </a:lnTo>
                  <a:lnTo>
                    <a:pt x="109" y="5"/>
                  </a:lnTo>
                  <a:lnTo>
                    <a:pt x="110" y="7"/>
                  </a:lnTo>
                  <a:lnTo>
                    <a:pt x="111" y="7"/>
                  </a:lnTo>
                  <a:lnTo>
                    <a:pt x="111" y="6"/>
                  </a:lnTo>
                  <a:lnTo>
                    <a:pt x="110" y="5"/>
                  </a:lnTo>
                  <a:lnTo>
                    <a:pt x="110" y="4"/>
                  </a:lnTo>
                  <a:lnTo>
                    <a:pt x="108" y="4"/>
                  </a:lnTo>
                  <a:lnTo>
                    <a:pt x="108" y="2"/>
                  </a:lnTo>
                  <a:lnTo>
                    <a:pt x="105" y="2"/>
                  </a:lnTo>
                  <a:lnTo>
                    <a:pt x="105" y="5"/>
                  </a:lnTo>
                  <a:lnTo>
                    <a:pt x="107" y="5"/>
                  </a:lnTo>
                  <a:lnTo>
                    <a:pt x="107" y="4"/>
                  </a:lnTo>
                  <a:lnTo>
                    <a:pt x="105" y="2"/>
                  </a:lnTo>
                  <a:lnTo>
                    <a:pt x="105" y="1"/>
                  </a:lnTo>
                  <a:lnTo>
                    <a:pt x="101" y="1"/>
                  </a:lnTo>
                  <a:lnTo>
                    <a:pt x="101" y="0"/>
                  </a:lnTo>
                  <a:lnTo>
                    <a:pt x="99" y="0"/>
                  </a:lnTo>
                  <a:lnTo>
                    <a:pt x="70" y="1"/>
                  </a:lnTo>
                  <a:lnTo>
                    <a:pt x="65"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18" name="Freeform 17">
              <a:extLst>
                <a:ext uri="{FF2B5EF4-FFF2-40B4-BE49-F238E27FC236}">
                  <a16:creationId xmlns:a16="http://schemas.microsoft.com/office/drawing/2014/main" id="{8BB5D79E-3D2F-4DC0-BB96-5C4CA3EA5FE6}"/>
                </a:ext>
              </a:extLst>
            </p:cNvPr>
            <p:cNvSpPr>
              <a:spLocks/>
            </p:cNvSpPr>
            <p:nvPr/>
          </p:nvSpPr>
          <p:spPr bwMode="auto">
            <a:xfrm>
              <a:off x="3320" y="398"/>
              <a:ext cx="66" cy="130"/>
            </a:xfrm>
            <a:custGeom>
              <a:avLst/>
              <a:gdLst>
                <a:gd name="T0" fmla="*/ 15 w 66"/>
                <a:gd name="T1" fmla="*/ 124 h 130"/>
                <a:gd name="T2" fmla="*/ 14 w 66"/>
                <a:gd name="T3" fmla="*/ 120 h 130"/>
                <a:gd name="T4" fmla="*/ 12 w 66"/>
                <a:gd name="T5" fmla="*/ 120 h 130"/>
                <a:gd name="T6" fmla="*/ 11 w 66"/>
                <a:gd name="T7" fmla="*/ 117 h 130"/>
                <a:gd name="T8" fmla="*/ 8 w 66"/>
                <a:gd name="T9" fmla="*/ 107 h 130"/>
                <a:gd name="T10" fmla="*/ 7 w 66"/>
                <a:gd name="T11" fmla="*/ 92 h 130"/>
                <a:gd name="T12" fmla="*/ 11 w 66"/>
                <a:gd name="T13" fmla="*/ 73 h 130"/>
                <a:gd name="T14" fmla="*/ 9 w 66"/>
                <a:gd name="T15" fmla="*/ 67 h 130"/>
                <a:gd name="T16" fmla="*/ 14 w 66"/>
                <a:gd name="T17" fmla="*/ 63 h 130"/>
                <a:gd name="T18" fmla="*/ 19 w 66"/>
                <a:gd name="T19" fmla="*/ 61 h 130"/>
                <a:gd name="T20" fmla="*/ 22 w 66"/>
                <a:gd name="T21" fmla="*/ 57 h 130"/>
                <a:gd name="T22" fmla="*/ 26 w 66"/>
                <a:gd name="T23" fmla="*/ 60 h 130"/>
                <a:gd name="T24" fmla="*/ 26 w 66"/>
                <a:gd name="T25" fmla="*/ 58 h 130"/>
                <a:gd name="T26" fmla="*/ 30 w 66"/>
                <a:gd name="T27" fmla="*/ 53 h 130"/>
                <a:gd name="T28" fmla="*/ 32 w 66"/>
                <a:gd name="T29" fmla="*/ 53 h 130"/>
                <a:gd name="T30" fmla="*/ 34 w 66"/>
                <a:gd name="T31" fmla="*/ 52 h 130"/>
                <a:gd name="T32" fmla="*/ 38 w 66"/>
                <a:gd name="T33" fmla="*/ 48 h 130"/>
                <a:gd name="T34" fmla="*/ 42 w 66"/>
                <a:gd name="T35" fmla="*/ 49 h 130"/>
                <a:gd name="T36" fmla="*/ 43 w 66"/>
                <a:gd name="T37" fmla="*/ 45 h 130"/>
                <a:gd name="T38" fmla="*/ 48 w 66"/>
                <a:gd name="T39" fmla="*/ 44 h 130"/>
                <a:gd name="T40" fmla="*/ 50 w 66"/>
                <a:gd name="T41" fmla="*/ 40 h 130"/>
                <a:gd name="T42" fmla="*/ 53 w 66"/>
                <a:gd name="T43" fmla="*/ 38 h 130"/>
                <a:gd name="T44" fmla="*/ 54 w 66"/>
                <a:gd name="T45" fmla="*/ 36 h 130"/>
                <a:gd name="T46" fmla="*/ 54 w 66"/>
                <a:gd name="T47" fmla="*/ 34 h 130"/>
                <a:gd name="T48" fmla="*/ 59 w 66"/>
                <a:gd name="T49" fmla="*/ 30 h 130"/>
                <a:gd name="T50" fmla="*/ 61 w 66"/>
                <a:gd name="T51" fmla="*/ 23 h 130"/>
                <a:gd name="T52" fmla="*/ 63 w 66"/>
                <a:gd name="T53" fmla="*/ 21 h 130"/>
                <a:gd name="T54" fmla="*/ 64 w 66"/>
                <a:gd name="T55" fmla="*/ 13 h 130"/>
                <a:gd name="T56" fmla="*/ 63 w 66"/>
                <a:gd name="T57" fmla="*/ 3 h 130"/>
                <a:gd name="T58" fmla="*/ 58 w 66"/>
                <a:gd name="T59" fmla="*/ 11 h 130"/>
                <a:gd name="T60" fmla="*/ 56 w 66"/>
                <a:gd name="T61" fmla="*/ 18 h 130"/>
                <a:gd name="T62" fmla="*/ 56 w 66"/>
                <a:gd name="T63" fmla="*/ 25 h 130"/>
                <a:gd name="T64" fmla="*/ 51 w 66"/>
                <a:gd name="T65" fmla="*/ 28 h 130"/>
                <a:gd name="T66" fmla="*/ 49 w 66"/>
                <a:gd name="T67" fmla="*/ 30 h 130"/>
                <a:gd name="T68" fmla="*/ 49 w 66"/>
                <a:gd name="T69" fmla="*/ 31 h 130"/>
                <a:gd name="T70" fmla="*/ 48 w 66"/>
                <a:gd name="T71" fmla="*/ 34 h 130"/>
                <a:gd name="T72" fmla="*/ 41 w 66"/>
                <a:gd name="T73" fmla="*/ 40 h 130"/>
                <a:gd name="T74" fmla="*/ 39 w 66"/>
                <a:gd name="T75" fmla="*/ 40 h 130"/>
                <a:gd name="T76" fmla="*/ 37 w 66"/>
                <a:gd name="T77" fmla="*/ 42 h 130"/>
                <a:gd name="T78" fmla="*/ 34 w 66"/>
                <a:gd name="T79" fmla="*/ 46 h 130"/>
                <a:gd name="T80" fmla="*/ 28 w 66"/>
                <a:gd name="T81" fmla="*/ 49 h 130"/>
                <a:gd name="T82" fmla="*/ 24 w 66"/>
                <a:gd name="T83" fmla="*/ 50 h 130"/>
                <a:gd name="T84" fmla="*/ 24 w 66"/>
                <a:gd name="T85" fmla="*/ 50 h 130"/>
                <a:gd name="T86" fmla="*/ 23 w 66"/>
                <a:gd name="T87" fmla="*/ 52 h 130"/>
                <a:gd name="T88" fmla="*/ 21 w 66"/>
                <a:gd name="T89" fmla="*/ 57 h 130"/>
                <a:gd name="T90" fmla="*/ 26 w 66"/>
                <a:gd name="T91" fmla="*/ 60 h 130"/>
                <a:gd name="T92" fmla="*/ 15 w 66"/>
                <a:gd name="T93" fmla="*/ 55 h 130"/>
                <a:gd name="T94" fmla="*/ 12 w 66"/>
                <a:gd name="T95" fmla="*/ 57 h 130"/>
                <a:gd name="T96" fmla="*/ 6 w 66"/>
                <a:gd name="T97" fmla="*/ 63 h 130"/>
                <a:gd name="T98" fmla="*/ 4 w 66"/>
                <a:gd name="T99" fmla="*/ 66 h 130"/>
                <a:gd name="T100" fmla="*/ 4 w 66"/>
                <a:gd name="T101" fmla="*/ 88 h 130"/>
                <a:gd name="T102" fmla="*/ 5 w 66"/>
                <a:gd name="T103" fmla="*/ 113 h 130"/>
                <a:gd name="T104" fmla="*/ 4 w 66"/>
                <a:gd name="T105" fmla="*/ 120 h 130"/>
                <a:gd name="T106" fmla="*/ 7 w 66"/>
                <a:gd name="T107" fmla="*/ 124 h 130"/>
                <a:gd name="T108" fmla="*/ 11 w 66"/>
                <a:gd name="T109" fmla="*/ 125 h 130"/>
                <a:gd name="T110" fmla="*/ 11 w 66"/>
                <a:gd name="T111" fmla="*/ 127 h 130"/>
                <a:gd name="T112" fmla="*/ 19 w 66"/>
                <a:gd name="T113" fmla="*/ 123 h 13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66"/>
                <a:gd name="T172" fmla="*/ 0 h 130"/>
                <a:gd name="T173" fmla="*/ 66 w 66"/>
                <a:gd name="T174" fmla="*/ 130 h 13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66" h="130">
                  <a:moveTo>
                    <a:pt x="19" y="123"/>
                  </a:moveTo>
                  <a:lnTo>
                    <a:pt x="17" y="123"/>
                  </a:lnTo>
                  <a:lnTo>
                    <a:pt x="17" y="125"/>
                  </a:lnTo>
                  <a:lnTo>
                    <a:pt x="19" y="125"/>
                  </a:lnTo>
                  <a:lnTo>
                    <a:pt x="19" y="124"/>
                  </a:lnTo>
                  <a:lnTo>
                    <a:pt x="17" y="123"/>
                  </a:lnTo>
                  <a:lnTo>
                    <a:pt x="17" y="122"/>
                  </a:lnTo>
                  <a:lnTo>
                    <a:pt x="15" y="122"/>
                  </a:lnTo>
                  <a:lnTo>
                    <a:pt x="15" y="124"/>
                  </a:lnTo>
                  <a:lnTo>
                    <a:pt x="16" y="124"/>
                  </a:lnTo>
                  <a:lnTo>
                    <a:pt x="16" y="123"/>
                  </a:lnTo>
                  <a:lnTo>
                    <a:pt x="15" y="122"/>
                  </a:lnTo>
                  <a:lnTo>
                    <a:pt x="15" y="120"/>
                  </a:lnTo>
                  <a:lnTo>
                    <a:pt x="13" y="120"/>
                  </a:lnTo>
                  <a:lnTo>
                    <a:pt x="14" y="123"/>
                  </a:lnTo>
                  <a:lnTo>
                    <a:pt x="15" y="123"/>
                  </a:lnTo>
                  <a:lnTo>
                    <a:pt x="15" y="122"/>
                  </a:lnTo>
                  <a:lnTo>
                    <a:pt x="14" y="120"/>
                  </a:lnTo>
                  <a:lnTo>
                    <a:pt x="14" y="119"/>
                  </a:lnTo>
                  <a:lnTo>
                    <a:pt x="12" y="119"/>
                  </a:lnTo>
                  <a:lnTo>
                    <a:pt x="13" y="122"/>
                  </a:lnTo>
                  <a:lnTo>
                    <a:pt x="14" y="122"/>
                  </a:lnTo>
                  <a:lnTo>
                    <a:pt x="14" y="120"/>
                  </a:lnTo>
                  <a:lnTo>
                    <a:pt x="13" y="119"/>
                  </a:lnTo>
                  <a:lnTo>
                    <a:pt x="13" y="118"/>
                  </a:lnTo>
                  <a:lnTo>
                    <a:pt x="11" y="118"/>
                  </a:lnTo>
                  <a:lnTo>
                    <a:pt x="12" y="120"/>
                  </a:lnTo>
                  <a:lnTo>
                    <a:pt x="13" y="120"/>
                  </a:lnTo>
                  <a:lnTo>
                    <a:pt x="13" y="119"/>
                  </a:lnTo>
                  <a:lnTo>
                    <a:pt x="12" y="118"/>
                  </a:lnTo>
                  <a:lnTo>
                    <a:pt x="12" y="117"/>
                  </a:lnTo>
                  <a:lnTo>
                    <a:pt x="9" y="117"/>
                  </a:lnTo>
                  <a:lnTo>
                    <a:pt x="11" y="119"/>
                  </a:lnTo>
                  <a:lnTo>
                    <a:pt x="12" y="119"/>
                  </a:lnTo>
                  <a:lnTo>
                    <a:pt x="12" y="118"/>
                  </a:lnTo>
                  <a:lnTo>
                    <a:pt x="11" y="117"/>
                  </a:lnTo>
                  <a:lnTo>
                    <a:pt x="11" y="115"/>
                  </a:lnTo>
                  <a:lnTo>
                    <a:pt x="9" y="113"/>
                  </a:lnTo>
                  <a:lnTo>
                    <a:pt x="9" y="112"/>
                  </a:lnTo>
                  <a:lnTo>
                    <a:pt x="7" y="112"/>
                  </a:lnTo>
                  <a:lnTo>
                    <a:pt x="8" y="115"/>
                  </a:lnTo>
                  <a:lnTo>
                    <a:pt x="9" y="110"/>
                  </a:lnTo>
                  <a:lnTo>
                    <a:pt x="9" y="109"/>
                  </a:lnTo>
                  <a:lnTo>
                    <a:pt x="8" y="108"/>
                  </a:lnTo>
                  <a:lnTo>
                    <a:pt x="8" y="107"/>
                  </a:lnTo>
                  <a:lnTo>
                    <a:pt x="6" y="107"/>
                  </a:lnTo>
                  <a:lnTo>
                    <a:pt x="7" y="109"/>
                  </a:lnTo>
                  <a:lnTo>
                    <a:pt x="8" y="98"/>
                  </a:lnTo>
                  <a:lnTo>
                    <a:pt x="8" y="97"/>
                  </a:lnTo>
                  <a:lnTo>
                    <a:pt x="7" y="96"/>
                  </a:lnTo>
                  <a:lnTo>
                    <a:pt x="6" y="92"/>
                  </a:lnTo>
                  <a:lnTo>
                    <a:pt x="5" y="93"/>
                  </a:lnTo>
                  <a:lnTo>
                    <a:pt x="7" y="93"/>
                  </a:lnTo>
                  <a:lnTo>
                    <a:pt x="7" y="92"/>
                  </a:lnTo>
                  <a:lnTo>
                    <a:pt x="8" y="92"/>
                  </a:lnTo>
                  <a:lnTo>
                    <a:pt x="8" y="89"/>
                  </a:lnTo>
                  <a:lnTo>
                    <a:pt x="7" y="81"/>
                  </a:lnTo>
                  <a:lnTo>
                    <a:pt x="6" y="82"/>
                  </a:lnTo>
                  <a:lnTo>
                    <a:pt x="8" y="82"/>
                  </a:lnTo>
                  <a:lnTo>
                    <a:pt x="8" y="81"/>
                  </a:lnTo>
                  <a:lnTo>
                    <a:pt x="9" y="81"/>
                  </a:lnTo>
                  <a:lnTo>
                    <a:pt x="9" y="73"/>
                  </a:lnTo>
                  <a:lnTo>
                    <a:pt x="11" y="73"/>
                  </a:lnTo>
                  <a:lnTo>
                    <a:pt x="11" y="71"/>
                  </a:lnTo>
                  <a:lnTo>
                    <a:pt x="9" y="70"/>
                  </a:lnTo>
                  <a:lnTo>
                    <a:pt x="8" y="71"/>
                  </a:lnTo>
                  <a:lnTo>
                    <a:pt x="11" y="71"/>
                  </a:lnTo>
                  <a:lnTo>
                    <a:pt x="11" y="70"/>
                  </a:lnTo>
                  <a:lnTo>
                    <a:pt x="12" y="70"/>
                  </a:lnTo>
                  <a:lnTo>
                    <a:pt x="12" y="67"/>
                  </a:lnTo>
                  <a:lnTo>
                    <a:pt x="11" y="66"/>
                  </a:lnTo>
                  <a:lnTo>
                    <a:pt x="9" y="67"/>
                  </a:lnTo>
                  <a:lnTo>
                    <a:pt x="12" y="67"/>
                  </a:lnTo>
                  <a:lnTo>
                    <a:pt x="12" y="66"/>
                  </a:lnTo>
                  <a:lnTo>
                    <a:pt x="13" y="66"/>
                  </a:lnTo>
                  <a:lnTo>
                    <a:pt x="13" y="64"/>
                  </a:lnTo>
                  <a:lnTo>
                    <a:pt x="11" y="66"/>
                  </a:lnTo>
                  <a:lnTo>
                    <a:pt x="13" y="66"/>
                  </a:lnTo>
                  <a:lnTo>
                    <a:pt x="13" y="65"/>
                  </a:lnTo>
                  <a:lnTo>
                    <a:pt x="14" y="65"/>
                  </a:lnTo>
                  <a:lnTo>
                    <a:pt x="14" y="63"/>
                  </a:lnTo>
                  <a:lnTo>
                    <a:pt x="13" y="64"/>
                  </a:lnTo>
                  <a:lnTo>
                    <a:pt x="15" y="64"/>
                  </a:lnTo>
                  <a:lnTo>
                    <a:pt x="15" y="63"/>
                  </a:lnTo>
                  <a:lnTo>
                    <a:pt x="16" y="63"/>
                  </a:lnTo>
                  <a:lnTo>
                    <a:pt x="16" y="60"/>
                  </a:lnTo>
                  <a:lnTo>
                    <a:pt x="15" y="61"/>
                  </a:lnTo>
                  <a:lnTo>
                    <a:pt x="16" y="63"/>
                  </a:lnTo>
                  <a:lnTo>
                    <a:pt x="19" y="63"/>
                  </a:lnTo>
                  <a:lnTo>
                    <a:pt x="19" y="61"/>
                  </a:lnTo>
                  <a:lnTo>
                    <a:pt x="20" y="61"/>
                  </a:lnTo>
                  <a:lnTo>
                    <a:pt x="20" y="59"/>
                  </a:lnTo>
                  <a:lnTo>
                    <a:pt x="19" y="60"/>
                  </a:lnTo>
                  <a:lnTo>
                    <a:pt x="22" y="61"/>
                  </a:lnTo>
                  <a:lnTo>
                    <a:pt x="24" y="61"/>
                  </a:lnTo>
                  <a:lnTo>
                    <a:pt x="24" y="60"/>
                  </a:lnTo>
                  <a:lnTo>
                    <a:pt x="26" y="60"/>
                  </a:lnTo>
                  <a:lnTo>
                    <a:pt x="26" y="58"/>
                  </a:lnTo>
                  <a:lnTo>
                    <a:pt x="22" y="57"/>
                  </a:lnTo>
                  <a:lnTo>
                    <a:pt x="21" y="57"/>
                  </a:lnTo>
                  <a:lnTo>
                    <a:pt x="21" y="58"/>
                  </a:lnTo>
                  <a:lnTo>
                    <a:pt x="22" y="61"/>
                  </a:lnTo>
                  <a:lnTo>
                    <a:pt x="24" y="61"/>
                  </a:lnTo>
                  <a:lnTo>
                    <a:pt x="24" y="60"/>
                  </a:lnTo>
                  <a:lnTo>
                    <a:pt x="26" y="60"/>
                  </a:lnTo>
                  <a:lnTo>
                    <a:pt x="26" y="58"/>
                  </a:lnTo>
                  <a:lnTo>
                    <a:pt x="23" y="60"/>
                  </a:lnTo>
                  <a:lnTo>
                    <a:pt x="26" y="60"/>
                  </a:lnTo>
                  <a:lnTo>
                    <a:pt x="26" y="59"/>
                  </a:lnTo>
                  <a:lnTo>
                    <a:pt x="27" y="59"/>
                  </a:lnTo>
                  <a:lnTo>
                    <a:pt x="27" y="57"/>
                  </a:lnTo>
                  <a:lnTo>
                    <a:pt x="24" y="59"/>
                  </a:lnTo>
                  <a:lnTo>
                    <a:pt x="27" y="59"/>
                  </a:lnTo>
                  <a:lnTo>
                    <a:pt x="27" y="58"/>
                  </a:lnTo>
                  <a:lnTo>
                    <a:pt x="28" y="58"/>
                  </a:lnTo>
                  <a:lnTo>
                    <a:pt x="28" y="56"/>
                  </a:lnTo>
                  <a:lnTo>
                    <a:pt x="26" y="58"/>
                  </a:lnTo>
                  <a:lnTo>
                    <a:pt x="28" y="58"/>
                  </a:lnTo>
                  <a:lnTo>
                    <a:pt x="28" y="57"/>
                  </a:lnTo>
                  <a:lnTo>
                    <a:pt x="29" y="57"/>
                  </a:lnTo>
                  <a:lnTo>
                    <a:pt x="29" y="55"/>
                  </a:lnTo>
                  <a:lnTo>
                    <a:pt x="27" y="57"/>
                  </a:lnTo>
                  <a:lnTo>
                    <a:pt x="29" y="57"/>
                  </a:lnTo>
                  <a:lnTo>
                    <a:pt x="29" y="56"/>
                  </a:lnTo>
                  <a:lnTo>
                    <a:pt x="30" y="56"/>
                  </a:lnTo>
                  <a:lnTo>
                    <a:pt x="30" y="53"/>
                  </a:lnTo>
                  <a:lnTo>
                    <a:pt x="28" y="56"/>
                  </a:lnTo>
                  <a:lnTo>
                    <a:pt x="30" y="56"/>
                  </a:lnTo>
                  <a:lnTo>
                    <a:pt x="30" y="55"/>
                  </a:lnTo>
                  <a:lnTo>
                    <a:pt x="31" y="55"/>
                  </a:lnTo>
                  <a:lnTo>
                    <a:pt x="31" y="52"/>
                  </a:lnTo>
                  <a:lnTo>
                    <a:pt x="30" y="53"/>
                  </a:lnTo>
                  <a:lnTo>
                    <a:pt x="30" y="55"/>
                  </a:lnTo>
                  <a:lnTo>
                    <a:pt x="32" y="55"/>
                  </a:lnTo>
                  <a:lnTo>
                    <a:pt x="32" y="53"/>
                  </a:lnTo>
                  <a:lnTo>
                    <a:pt x="34" y="53"/>
                  </a:lnTo>
                  <a:lnTo>
                    <a:pt x="34" y="51"/>
                  </a:lnTo>
                  <a:lnTo>
                    <a:pt x="31" y="53"/>
                  </a:lnTo>
                  <a:lnTo>
                    <a:pt x="34" y="53"/>
                  </a:lnTo>
                  <a:lnTo>
                    <a:pt x="34" y="52"/>
                  </a:lnTo>
                  <a:lnTo>
                    <a:pt x="35" y="52"/>
                  </a:lnTo>
                  <a:lnTo>
                    <a:pt x="35" y="50"/>
                  </a:lnTo>
                  <a:lnTo>
                    <a:pt x="34" y="51"/>
                  </a:lnTo>
                  <a:lnTo>
                    <a:pt x="34" y="52"/>
                  </a:lnTo>
                  <a:lnTo>
                    <a:pt x="36" y="52"/>
                  </a:lnTo>
                  <a:lnTo>
                    <a:pt x="36" y="51"/>
                  </a:lnTo>
                  <a:lnTo>
                    <a:pt x="37" y="51"/>
                  </a:lnTo>
                  <a:lnTo>
                    <a:pt x="37" y="49"/>
                  </a:lnTo>
                  <a:lnTo>
                    <a:pt x="35" y="51"/>
                  </a:lnTo>
                  <a:lnTo>
                    <a:pt x="37" y="51"/>
                  </a:lnTo>
                  <a:lnTo>
                    <a:pt x="37" y="50"/>
                  </a:lnTo>
                  <a:lnTo>
                    <a:pt x="38" y="50"/>
                  </a:lnTo>
                  <a:lnTo>
                    <a:pt x="38" y="48"/>
                  </a:lnTo>
                  <a:lnTo>
                    <a:pt x="37" y="49"/>
                  </a:lnTo>
                  <a:lnTo>
                    <a:pt x="37" y="50"/>
                  </a:lnTo>
                  <a:lnTo>
                    <a:pt x="39" y="50"/>
                  </a:lnTo>
                  <a:lnTo>
                    <a:pt x="39" y="49"/>
                  </a:lnTo>
                  <a:lnTo>
                    <a:pt x="41" y="49"/>
                  </a:lnTo>
                  <a:lnTo>
                    <a:pt x="41" y="46"/>
                  </a:lnTo>
                  <a:lnTo>
                    <a:pt x="39" y="48"/>
                  </a:lnTo>
                  <a:lnTo>
                    <a:pt x="39" y="49"/>
                  </a:lnTo>
                  <a:lnTo>
                    <a:pt x="42" y="49"/>
                  </a:lnTo>
                  <a:lnTo>
                    <a:pt x="42" y="48"/>
                  </a:lnTo>
                  <a:lnTo>
                    <a:pt x="43" y="48"/>
                  </a:lnTo>
                  <a:lnTo>
                    <a:pt x="43" y="45"/>
                  </a:lnTo>
                  <a:lnTo>
                    <a:pt x="41" y="48"/>
                  </a:lnTo>
                  <a:lnTo>
                    <a:pt x="43" y="48"/>
                  </a:lnTo>
                  <a:lnTo>
                    <a:pt x="43" y="46"/>
                  </a:lnTo>
                  <a:lnTo>
                    <a:pt x="44" y="46"/>
                  </a:lnTo>
                  <a:lnTo>
                    <a:pt x="44" y="44"/>
                  </a:lnTo>
                  <a:lnTo>
                    <a:pt x="43" y="45"/>
                  </a:lnTo>
                  <a:lnTo>
                    <a:pt x="43" y="46"/>
                  </a:lnTo>
                  <a:lnTo>
                    <a:pt x="45" y="46"/>
                  </a:lnTo>
                  <a:lnTo>
                    <a:pt x="45" y="45"/>
                  </a:lnTo>
                  <a:lnTo>
                    <a:pt x="46" y="45"/>
                  </a:lnTo>
                  <a:lnTo>
                    <a:pt x="46" y="43"/>
                  </a:lnTo>
                  <a:lnTo>
                    <a:pt x="44" y="45"/>
                  </a:lnTo>
                  <a:lnTo>
                    <a:pt x="46" y="45"/>
                  </a:lnTo>
                  <a:lnTo>
                    <a:pt x="46" y="44"/>
                  </a:lnTo>
                  <a:lnTo>
                    <a:pt x="48" y="44"/>
                  </a:lnTo>
                  <a:lnTo>
                    <a:pt x="48" y="42"/>
                  </a:lnTo>
                  <a:lnTo>
                    <a:pt x="45" y="44"/>
                  </a:lnTo>
                  <a:lnTo>
                    <a:pt x="48" y="44"/>
                  </a:lnTo>
                  <a:lnTo>
                    <a:pt x="48" y="43"/>
                  </a:lnTo>
                  <a:lnTo>
                    <a:pt x="50" y="43"/>
                  </a:lnTo>
                  <a:lnTo>
                    <a:pt x="50" y="42"/>
                  </a:lnTo>
                  <a:lnTo>
                    <a:pt x="51" y="42"/>
                  </a:lnTo>
                  <a:lnTo>
                    <a:pt x="51" y="40"/>
                  </a:lnTo>
                  <a:lnTo>
                    <a:pt x="50" y="40"/>
                  </a:lnTo>
                  <a:lnTo>
                    <a:pt x="49" y="41"/>
                  </a:lnTo>
                  <a:lnTo>
                    <a:pt x="51" y="41"/>
                  </a:lnTo>
                  <a:lnTo>
                    <a:pt x="51" y="40"/>
                  </a:lnTo>
                  <a:lnTo>
                    <a:pt x="52" y="40"/>
                  </a:lnTo>
                  <a:lnTo>
                    <a:pt x="52" y="37"/>
                  </a:lnTo>
                  <a:lnTo>
                    <a:pt x="50" y="40"/>
                  </a:lnTo>
                  <a:lnTo>
                    <a:pt x="52" y="40"/>
                  </a:lnTo>
                  <a:lnTo>
                    <a:pt x="52" y="38"/>
                  </a:lnTo>
                  <a:lnTo>
                    <a:pt x="53" y="38"/>
                  </a:lnTo>
                  <a:lnTo>
                    <a:pt x="53" y="36"/>
                  </a:lnTo>
                  <a:lnTo>
                    <a:pt x="51" y="38"/>
                  </a:lnTo>
                  <a:lnTo>
                    <a:pt x="53" y="38"/>
                  </a:lnTo>
                  <a:lnTo>
                    <a:pt x="53" y="37"/>
                  </a:lnTo>
                  <a:lnTo>
                    <a:pt x="54" y="37"/>
                  </a:lnTo>
                  <a:lnTo>
                    <a:pt x="54" y="35"/>
                  </a:lnTo>
                  <a:lnTo>
                    <a:pt x="52" y="37"/>
                  </a:lnTo>
                  <a:lnTo>
                    <a:pt x="54" y="37"/>
                  </a:lnTo>
                  <a:lnTo>
                    <a:pt x="54" y="36"/>
                  </a:lnTo>
                  <a:lnTo>
                    <a:pt x="56" y="36"/>
                  </a:lnTo>
                  <a:lnTo>
                    <a:pt x="56" y="34"/>
                  </a:lnTo>
                  <a:lnTo>
                    <a:pt x="54" y="34"/>
                  </a:lnTo>
                  <a:lnTo>
                    <a:pt x="53" y="35"/>
                  </a:lnTo>
                  <a:lnTo>
                    <a:pt x="56" y="35"/>
                  </a:lnTo>
                  <a:lnTo>
                    <a:pt x="56" y="34"/>
                  </a:lnTo>
                  <a:lnTo>
                    <a:pt x="57" y="34"/>
                  </a:lnTo>
                  <a:lnTo>
                    <a:pt x="57" y="31"/>
                  </a:lnTo>
                  <a:lnTo>
                    <a:pt x="54" y="34"/>
                  </a:lnTo>
                  <a:lnTo>
                    <a:pt x="57" y="34"/>
                  </a:lnTo>
                  <a:lnTo>
                    <a:pt x="57" y="33"/>
                  </a:lnTo>
                  <a:lnTo>
                    <a:pt x="58" y="33"/>
                  </a:lnTo>
                  <a:lnTo>
                    <a:pt x="58" y="30"/>
                  </a:lnTo>
                  <a:lnTo>
                    <a:pt x="57" y="30"/>
                  </a:lnTo>
                  <a:lnTo>
                    <a:pt x="56" y="31"/>
                  </a:lnTo>
                  <a:lnTo>
                    <a:pt x="58" y="31"/>
                  </a:lnTo>
                  <a:lnTo>
                    <a:pt x="58" y="30"/>
                  </a:lnTo>
                  <a:lnTo>
                    <a:pt x="59" y="30"/>
                  </a:lnTo>
                  <a:lnTo>
                    <a:pt x="59" y="28"/>
                  </a:lnTo>
                  <a:lnTo>
                    <a:pt x="58" y="28"/>
                  </a:lnTo>
                  <a:lnTo>
                    <a:pt x="57" y="29"/>
                  </a:lnTo>
                  <a:lnTo>
                    <a:pt x="59" y="29"/>
                  </a:lnTo>
                  <a:lnTo>
                    <a:pt x="59" y="28"/>
                  </a:lnTo>
                  <a:lnTo>
                    <a:pt x="60" y="28"/>
                  </a:lnTo>
                  <a:lnTo>
                    <a:pt x="60" y="26"/>
                  </a:lnTo>
                  <a:lnTo>
                    <a:pt x="61" y="26"/>
                  </a:lnTo>
                  <a:lnTo>
                    <a:pt x="61" y="23"/>
                  </a:lnTo>
                  <a:lnTo>
                    <a:pt x="59" y="26"/>
                  </a:lnTo>
                  <a:lnTo>
                    <a:pt x="61" y="26"/>
                  </a:lnTo>
                  <a:lnTo>
                    <a:pt x="61" y="25"/>
                  </a:lnTo>
                  <a:lnTo>
                    <a:pt x="63" y="25"/>
                  </a:lnTo>
                  <a:lnTo>
                    <a:pt x="63" y="22"/>
                  </a:lnTo>
                  <a:lnTo>
                    <a:pt x="61" y="21"/>
                  </a:lnTo>
                  <a:lnTo>
                    <a:pt x="60" y="22"/>
                  </a:lnTo>
                  <a:lnTo>
                    <a:pt x="63" y="22"/>
                  </a:lnTo>
                  <a:lnTo>
                    <a:pt x="63" y="21"/>
                  </a:lnTo>
                  <a:lnTo>
                    <a:pt x="64" y="21"/>
                  </a:lnTo>
                  <a:lnTo>
                    <a:pt x="64" y="19"/>
                  </a:lnTo>
                  <a:lnTo>
                    <a:pt x="63" y="18"/>
                  </a:lnTo>
                  <a:lnTo>
                    <a:pt x="61" y="19"/>
                  </a:lnTo>
                  <a:lnTo>
                    <a:pt x="64" y="19"/>
                  </a:lnTo>
                  <a:lnTo>
                    <a:pt x="64" y="18"/>
                  </a:lnTo>
                  <a:lnTo>
                    <a:pt x="65" y="18"/>
                  </a:lnTo>
                  <a:lnTo>
                    <a:pt x="65" y="15"/>
                  </a:lnTo>
                  <a:lnTo>
                    <a:pt x="64" y="13"/>
                  </a:lnTo>
                  <a:lnTo>
                    <a:pt x="63" y="14"/>
                  </a:lnTo>
                  <a:lnTo>
                    <a:pt x="65" y="14"/>
                  </a:lnTo>
                  <a:lnTo>
                    <a:pt x="65" y="13"/>
                  </a:lnTo>
                  <a:lnTo>
                    <a:pt x="66" y="13"/>
                  </a:lnTo>
                  <a:lnTo>
                    <a:pt x="66" y="11"/>
                  </a:lnTo>
                  <a:lnTo>
                    <a:pt x="65" y="6"/>
                  </a:lnTo>
                  <a:lnTo>
                    <a:pt x="64" y="7"/>
                  </a:lnTo>
                  <a:lnTo>
                    <a:pt x="65" y="7"/>
                  </a:lnTo>
                  <a:lnTo>
                    <a:pt x="63" y="3"/>
                  </a:lnTo>
                  <a:lnTo>
                    <a:pt x="63" y="0"/>
                  </a:lnTo>
                  <a:lnTo>
                    <a:pt x="61" y="0"/>
                  </a:lnTo>
                  <a:lnTo>
                    <a:pt x="59" y="3"/>
                  </a:lnTo>
                  <a:lnTo>
                    <a:pt x="59" y="4"/>
                  </a:lnTo>
                  <a:lnTo>
                    <a:pt x="61" y="9"/>
                  </a:lnTo>
                  <a:lnTo>
                    <a:pt x="61" y="7"/>
                  </a:lnTo>
                  <a:lnTo>
                    <a:pt x="60" y="7"/>
                  </a:lnTo>
                  <a:lnTo>
                    <a:pt x="58" y="9"/>
                  </a:lnTo>
                  <a:lnTo>
                    <a:pt x="58" y="11"/>
                  </a:lnTo>
                  <a:lnTo>
                    <a:pt x="60" y="14"/>
                  </a:lnTo>
                  <a:lnTo>
                    <a:pt x="60" y="12"/>
                  </a:lnTo>
                  <a:lnTo>
                    <a:pt x="59" y="12"/>
                  </a:lnTo>
                  <a:lnTo>
                    <a:pt x="57" y="14"/>
                  </a:lnTo>
                  <a:lnTo>
                    <a:pt x="57" y="15"/>
                  </a:lnTo>
                  <a:lnTo>
                    <a:pt x="59" y="18"/>
                  </a:lnTo>
                  <a:lnTo>
                    <a:pt x="59" y="15"/>
                  </a:lnTo>
                  <a:lnTo>
                    <a:pt x="58" y="15"/>
                  </a:lnTo>
                  <a:lnTo>
                    <a:pt x="56" y="18"/>
                  </a:lnTo>
                  <a:lnTo>
                    <a:pt x="56" y="19"/>
                  </a:lnTo>
                  <a:lnTo>
                    <a:pt x="58" y="21"/>
                  </a:lnTo>
                  <a:lnTo>
                    <a:pt x="58" y="19"/>
                  </a:lnTo>
                  <a:lnTo>
                    <a:pt x="57" y="19"/>
                  </a:lnTo>
                  <a:lnTo>
                    <a:pt x="54" y="21"/>
                  </a:lnTo>
                  <a:lnTo>
                    <a:pt x="54" y="22"/>
                  </a:lnTo>
                  <a:lnTo>
                    <a:pt x="53" y="23"/>
                  </a:lnTo>
                  <a:lnTo>
                    <a:pt x="53" y="25"/>
                  </a:lnTo>
                  <a:lnTo>
                    <a:pt x="56" y="25"/>
                  </a:lnTo>
                  <a:lnTo>
                    <a:pt x="56" y="22"/>
                  </a:lnTo>
                  <a:lnTo>
                    <a:pt x="54" y="22"/>
                  </a:lnTo>
                  <a:lnTo>
                    <a:pt x="52" y="25"/>
                  </a:lnTo>
                  <a:lnTo>
                    <a:pt x="52" y="26"/>
                  </a:lnTo>
                  <a:lnTo>
                    <a:pt x="54" y="27"/>
                  </a:lnTo>
                  <a:lnTo>
                    <a:pt x="54" y="25"/>
                  </a:lnTo>
                  <a:lnTo>
                    <a:pt x="53" y="25"/>
                  </a:lnTo>
                  <a:lnTo>
                    <a:pt x="51" y="27"/>
                  </a:lnTo>
                  <a:lnTo>
                    <a:pt x="51" y="28"/>
                  </a:lnTo>
                  <a:lnTo>
                    <a:pt x="53" y="29"/>
                  </a:lnTo>
                  <a:lnTo>
                    <a:pt x="53" y="27"/>
                  </a:lnTo>
                  <a:lnTo>
                    <a:pt x="52" y="27"/>
                  </a:lnTo>
                  <a:lnTo>
                    <a:pt x="50" y="29"/>
                  </a:lnTo>
                  <a:lnTo>
                    <a:pt x="50" y="30"/>
                  </a:lnTo>
                  <a:lnTo>
                    <a:pt x="52" y="30"/>
                  </a:lnTo>
                  <a:lnTo>
                    <a:pt x="52" y="28"/>
                  </a:lnTo>
                  <a:lnTo>
                    <a:pt x="51" y="28"/>
                  </a:lnTo>
                  <a:lnTo>
                    <a:pt x="49" y="30"/>
                  </a:lnTo>
                  <a:lnTo>
                    <a:pt x="49" y="31"/>
                  </a:lnTo>
                  <a:lnTo>
                    <a:pt x="51" y="33"/>
                  </a:lnTo>
                  <a:lnTo>
                    <a:pt x="51" y="30"/>
                  </a:lnTo>
                  <a:lnTo>
                    <a:pt x="50" y="30"/>
                  </a:lnTo>
                  <a:lnTo>
                    <a:pt x="48" y="33"/>
                  </a:lnTo>
                  <a:lnTo>
                    <a:pt x="48" y="34"/>
                  </a:lnTo>
                  <a:lnTo>
                    <a:pt x="50" y="34"/>
                  </a:lnTo>
                  <a:lnTo>
                    <a:pt x="50" y="31"/>
                  </a:lnTo>
                  <a:lnTo>
                    <a:pt x="49" y="31"/>
                  </a:lnTo>
                  <a:lnTo>
                    <a:pt x="46" y="34"/>
                  </a:lnTo>
                  <a:lnTo>
                    <a:pt x="46" y="35"/>
                  </a:lnTo>
                  <a:lnTo>
                    <a:pt x="49" y="35"/>
                  </a:lnTo>
                  <a:lnTo>
                    <a:pt x="49" y="33"/>
                  </a:lnTo>
                  <a:lnTo>
                    <a:pt x="48" y="33"/>
                  </a:lnTo>
                  <a:lnTo>
                    <a:pt x="45" y="35"/>
                  </a:lnTo>
                  <a:lnTo>
                    <a:pt x="45" y="36"/>
                  </a:lnTo>
                  <a:lnTo>
                    <a:pt x="48" y="36"/>
                  </a:lnTo>
                  <a:lnTo>
                    <a:pt x="48" y="34"/>
                  </a:lnTo>
                  <a:lnTo>
                    <a:pt x="46" y="34"/>
                  </a:lnTo>
                  <a:lnTo>
                    <a:pt x="44" y="36"/>
                  </a:lnTo>
                  <a:lnTo>
                    <a:pt x="44" y="37"/>
                  </a:lnTo>
                  <a:lnTo>
                    <a:pt x="46" y="38"/>
                  </a:lnTo>
                  <a:lnTo>
                    <a:pt x="46" y="36"/>
                  </a:lnTo>
                  <a:lnTo>
                    <a:pt x="45" y="36"/>
                  </a:lnTo>
                  <a:lnTo>
                    <a:pt x="44" y="37"/>
                  </a:lnTo>
                  <a:lnTo>
                    <a:pt x="43" y="37"/>
                  </a:lnTo>
                  <a:lnTo>
                    <a:pt x="41" y="40"/>
                  </a:lnTo>
                  <a:lnTo>
                    <a:pt x="41" y="41"/>
                  </a:lnTo>
                  <a:lnTo>
                    <a:pt x="43" y="41"/>
                  </a:lnTo>
                  <a:lnTo>
                    <a:pt x="43" y="38"/>
                  </a:lnTo>
                  <a:lnTo>
                    <a:pt x="42" y="38"/>
                  </a:lnTo>
                  <a:lnTo>
                    <a:pt x="39" y="41"/>
                  </a:lnTo>
                  <a:lnTo>
                    <a:pt x="39" y="42"/>
                  </a:lnTo>
                  <a:lnTo>
                    <a:pt x="42" y="42"/>
                  </a:lnTo>
                  <a:lnTo>
                    <a:pt x="41" y="40"/>
                  </a:lnTo>
                  <a:lnTo>
                    <a:pt x="39" y="40"/>
                  </a:lnTo>
                  <a:lnTo>
                    <a:pt x="37" y="42"/>
                  </a:lnTo>
                  <a:lnTo>
                    <a:pt x="37" y="43"/>
                  </a:lnTo>
                  <a:lnTo>
                    <a:pt x="39" y="43"/>
                  </a:lnTo>
                  <a:lnTo>
                    <a:pt x="39" y="41"/>
                  </a:lnTo>
                  <a:lnTo>
                    <a:pt x="38" y="41"/>
                  </a:lnTo>
                  <a:lnTo>
                    <a:pt x="36" y="43"/>
                  </a:lnTo>
                  <a:lnTo>
                    <a:pt x="36" y="44"/>
                  </a:lnTo>
                  <a:lnTo>
                    <a:pt x="38" y="44"/>
                  </a:lnTo>
                  <a:lnTo>
                    <a:pt x="37" y="42"/>
                  </a:lnTo>
                  <a:lnTo>
                    <a:pt x="36" y="42"/>
                  </a:lnTo>
                  <a:lnTo>
                    <a:pt x="34" y="44"/>
                  </a:lnTo>
                  <a:lnTo>
                    <a:pt x="34" y="45"/>
                  </a:lnTo>
                  <a:lnTo>
                    <a:pt x="36" y="45"/>
                  </a:lnTo>
                  <a:lnTo>
                    <a:pt x="35" y="43"/>
                  </a:lnTo>
                  <a:lnTo>
                    <a:pt x="34" y="43"/>
                  </a:lnTo>
                  <a:lnTo>
                    <a:pt x="31" y="45"/>
                  </a:lnTo>
                  <a:lnTo>
                    <a:pt x="31" y="46"/>
                  </a:lnTo>
                  <a:lnTo>
                    <a:pt x="34" y="46"/>
                  </a:lnTo>
                  <a:lnTo>
                    <a:pt x="34" y="44"/>
                  </a:lnTo>
                  <a:lnTo>
                    <a:pt x="32" y="44"/>
                  </a:lnTo>
                  <a:lnTo>
                    <a:pt x="30" y="46"/>
                  </a:lnTo>
                  <a:lnTo>
                    <a:pt x="30" y="48"/>
                  </a:lnTo>
                  <a:lnTo>
                    <a:pt x="32" y="48"/>
                  </a:lnTo>
                  <a:lnTo>
                    <a:pt x="31" y="45"/>
                  </a:lnTo>
                  <a:lnTo>
                    <a:pt x="30" y="45"/>
                  </a:lnTo>
                  <a:lnTo>
                    <a:pt x="28" y="48"/>
                  </a:lnTo>
                  <a:lnTo>
                    <a:pt x="28" y="49"/>
                  </a:lnTo>
                  <a:lnTo>
                    <a:pt x="30" y="49"/>
                  </a:lnTo>
                  <a:lnTo>
                    <a:pt x="30" y="46"/>
                  </a:lnTo>
                  <a:lnTo>
                    <a:pt x="29" y="46"/>
                  </a:lnTo>
                  <a:lnTo>
                    <a:pt x="27" y="49"/>
                  </a:lnTo>
                  <a:lnTo>
                    <a:pt x="27" y="50"/>
                  </a:lnTo>
                  <a:lnTo>
                    <a:pt x="29" y="50"/>
                  </a:lnTo>
                  <a:lnTo>
                    <a:pt x="28" y="48"/>
                  </a:lnTo>
                  <a:lnTo>
                    <a:pt x="27" y="48"/>
                  </a:lnTo>
                  <a:lnTo>
                    <a:pt x="24" y="50"/>
                  </a:lnTo>
                  <a:lnTo>
                    <a:pt x="24" y="51"/>
                  </a:lnTo>
                  <a:lnTo>
                    <a:pt x="27" y="51"/>
                  </a:lnTo>
                  <a:lnTo>
                    <a:pt x="27" y="49"/>
                  </a:lnTo>
                  <a:lnTo>
                    <a:pt x="26" y="49"/>
                  </a:lnTo>
                  <a:lnTo>
                    <a:pt x="23" y="51"/>
                  </a:lnTo>
                  <a:lnTo>
                    <a:pt x="23" y="52"/>
                  </a:lnTo>
                  <a:lnTo>
                    <a:pt x="26" y="52"/>
                  </a:lnTo>
                  <a:lnTo>
                    <a:pt x="26" y="50"/>
                  </a:lnTo>
                  <a:lnTo>
                    <a:pt x="24" y="50"/>
                  </a:lnTo>
                  <a:lnTo>
                    <a:pt x="22" y="52"/>
                  </a:lnTo>
                  <a:lnTo>
                    <a:pt x="22" y="53"/>
                  </a:lnTo>
                  <a:lnTo>
                    <a:pt x="24" y="53"/>
                  </a:lnTo>
                  <a:lnTo>
                    <a:pt x="24" y="51"/>
                  </a:lnTo>
                  <a:lnTo>
                    <a:pt x="23" y="51"/>
                  </a:lnTo>
                  <a:lnTo>
                    <a:pt x="21" y="53"/>
                  </a:lnTo>
                  <a:lnTo>
                    <a:pt x="21" y="55"/>
                  </a:lnTo>
                  <a:lnTo>
                    <a:pt x="23" y="55"/>
                  </a:lnTo>
                  <a:lnTo>
                    <a:pt x="23" y="52"/>
                  </a:lnTo>
                  <a:lnTo>
                    <a:pt x="22" y="52"/>
                  </a:lnTo>
                  <a:lnTo>
                    <a:pt x="20" y="55"/>
                  </a:lnTo>
                  <a:lnTo>
                    <a:pt x="20" y="56"/>
                  </a:lnTo>
                  <a:lnTo>
                    <a:pt x="22" y="56"/>
                  </a:lnTo>
                  <a:lnTo>
                    <a:pt x="22" y="53"/>
                  </a:lnTo>
                  <a:lnTo>
                    <a:pt x="21" y="53"/>
                  </a:lnTo>
                  <a:lnTo>
                    <a:pt x="19" y="56"/>
                  </a:lnTo>
                  <a:lnTo>
                    <a:pt x="19" y="57"/>
                  </a:lnTo>
                  <a:lnTo>
                    <a:pt x="21" y="57"/>
                  </a:lnTo>
                  <a:lnTo>
                    <a:pt x="21" y="55"/>
                  </a:lnTo>
                  <a:lnTo>
                    <a:pt x="20" y="55"/>
                  </a:lnTo>
                  <a:lnTo>
                    <a:pt x="17" y="57"/>
                  </a:lnTo>
                  <a:lnTo>
                    <a:pt x="17" y="60"/>
                  </a:lnTo>
                  <a:lnTo>
                    <a:pt x="19" y="60"/>
                  </a:lnTo>
                  <a:lnTo>
                    <a:pt x="20" y="61"/>
                  </a:lnTo>
                  <a:lnTo>
                    <a:pt x="24" y="61"/>
                  </a:lnTo>
                  <a:lnTo>
                    <a:pt x="24" y="60"/>
                  </a:lnTo>
                  <a:lnTo>
                    <a:pt x="26" y="60"/>
                  </a:lnTo>
                  <a:lnTo>
                    <a:pt x="26" y="56"/>
                  </a:lnTo>
                  <a:lnTo>
                    <a:pt x="24" y="55"/>
                  </a:lnTo>
                  <a:lnTo>
                    <a:pt x="24" y="53"/>
                  </a:lnTo>
                  <a:lnTo>
                    <a:pt x="21" y="53"/>
                  </a:lnTo>
                  <a:lnTo>
                    <a:pt x="19" y="56"/>
                  </a:lnTo>
                  <a:lnTo>
                    <a:pt x="19" y="57"/>
                  </a:lnTo>
                  <a:lnTo>
                    <a:pt x="21" y="57"/>
                  </a:lnTo>
                  <a:lnTo>
                    <a:pt x="16" y="55"/>
                  </a:lnTo>
                  <a:lnTo>
                    <a:pt x="15" y="55"/>
                  </a:lnTo>
                  <a:lnTo>
                    <a:pt x="13" y="57"/>
                  </a:lnTo>
                  <a:lnTo>
                    <a:pt x="13" y="58"/>
                  </a:lnTo>
                  <a:lnTo>
                    <a:pt x="15" y="58"/>
                  </a:lnTo>
                  <a:lnTo>
                    <a:pt x="13" y="56"/>
                  </a:lnTo>
                  <a:lnTo>
                    <a:pt x="12" y="56"/>
                  </a:lnTo>
                  <a:lnTo>
                    <a:pt x="9" y="58"/>
                  </a:lnTo>
                  <a:lnTo>
                    <a:pt x="9" y="59"/>
                  </a:lnTo>
                  <a:lnTo>
                    <a:pt x="12" y="59"/>
                  </a:lnTo>
                  <a:lnTo>
                    <a:pt x="12" y="57"/>
                  </a:lnTo>
                  <a:lnTo>
                    <a:pt x="11" y="57"/>
                  </a:lnTo>
                  <a:lnTo>
                    <a:pt x="9" y="58"/>
                  </a:lnTo>
                  <a:lnTo>
                    <a:pt x="7" y="60"/>
                  </a:lnTo>
                  <a:lnTo>
                    <a:pt x="7" y="61"/>
                  </a:lnTo>
                  <a:lnTo>
                    <a:pt x="9" y="61"/>
                  </a:lnTo>
                  <a:lnTo>
                    <a:pt x="9" y="59"/>
                  </a:lnTo>
                  <a:lnTo>
                    <a:pt x="8" y="59"/>
                  </a:lnTo>
                  <a:lnTo>
                    <a:pt x="6" y="61"/>
                  </a:lnTo>
                  <a:lnTo>
                    <a:pt x="6" y="63"/>
                  </a:lnTo>
                  <a:lnTo>
                    <a:pt x="8" y="63"/>
                  </a:lnTo>
                  <a:lnTo>
                    <a:pt x="8" y="60"/>
                  </a:lnTo>
                  <a:lnTo>
                    <a:pt x="7" y="60"/>
                  </a:lnTo>
                  <a:lnTo>
                    <a:pt x="5" y="63"/>
                  </a:lnTo>
                  <a:lnTo>
                    <a:pt x="5" y="64"/>
                  </a:lnTo>
                  <a:lnTo>
                    <a:pt x="7" y="66"/>
                  </a:lnTo>
                  <a:lnTo>
                    <a:pt x="7" y="64"/>
                  </a:lnTo>
                  <a:lnTo>
                    <a:pt x="6" y="64"/>
                  </a:lnTo>
                  <a:lnTo>
                    <a:pt x="4" y="66"/>
                  </a:lnTo>
                  <a:lnTo>
                    <a:pt x="4" y="70"/>
                  </a:lnTo>
                  <a:lnTo>
                    <a:pt x="2" y="71"/>
                  </a:lnTo>
                  <a:lnTo>
                    <a:pt x="2" y="72"/>
                  </a:lnTo>
                  <a:lnTo>
                    <a:pt x="5" y="78"/>
                  </a:lnTo>
                  <a:lnTo>
                    <a:pt x="5" y="75"/>
                  </a:lnTo>
                  <a:lnTo>
                    <a:pt x="4" y="75"/>
                  </a:lnTo>
                  <a:lnTo>
                    <a:pt x="1" y="78"/>
                  </a:lnTo>
                  <a:lnTo>
                    <a:pt x="1" y="79"/>
                  </a:lnTo>
                  <a:lnTo>
                    <a:pt x="4" y="88"/>
                  </a:lnTo>
                  <a:lnTo>
                    <a:pt x="4" y="86"/>
                  </a:lnTo>
                  <a:lnTo>
                    <a:pt x="2" y="86"/>
                  </a:lnTo>
                  <a:lnTo>
                    <a:pt x="0" y="88"/>
                  </a:lnTo>
                  <a:lnTo>
                    <a:pt x="0" y="100"/>
                  </a:lnTo>
                  <a:lnTo>
                    <a:pt x="1" y="100"/>
                  </a:lnTo>
                  <a:lnTo>
                    <a:pt x="1" y="112"/>
                  </a:lnTo>
                  <a:lnTo>
                    <a:pt x="2" y="112"/>
                  </a:lnTo>
                  <a:lnTo>
                    <a:pt x="4" y="113"/>
                  </a:lnTo>
                  <a:lnTo>
                    <a:pt x="5" y="113"/>
                  </a:lnTo>
                  <a:lnTo>
                    <a:pt x="5" y="112"/>
                  </a:lnTo>
                  <a:lnTo>
                    <a:pt x="2" y="116"/>
                  </a:lnTo>
                  <a:lnTo>
                    <a:pt x="2" y="118"/>
                  </a:lnTo>
                  <a:lnTo>
                    <a:pt x="4" y="118"/>
                  </a:lnTo>
                  <a:lnTo>
                    <a:pt x="5" y="119"/>
                  </a:lnTo>
                  <a:lnTo>
                    <a:pt x="6" y="119"/>
                  </a:lnTo>
                  <a:lnTo>
                    <a:pt x="6" y="118"/>
                  </a:lnTo>
                  <a:lnTo>
                    <a:pt x="4" y="118"/>
                  </a:lnTo>
                  <a:lnTo>
                    <a:pt x="4" y="120"/>
                  </a:lnTo>
                  <a:lnTo>
                    <a:pt x="5" y="120"/>
                  </a:lnTo>
                  <a:lnTo>
                    <a:pt x="5" y="123"/>
                  </a:lnTo>
                  <a:lnTo>
                    <a:pt x="6" y="123"/>
                  </a:lnTo>
                  <a:lnTo>
                    <a:pt x="7" y="124"/>
                  </a:lnTo>
                  <a:lnTo>
                    <a:pt x="8" y="124"/>
                  </a:lnTo>
                  <a:lnTo>
                    <a:pt x="8" y="123"/>
                  </a:lnTo>
                  <a:lnTo>
                    <a:pt x="6" y="122"/>
                  </a:lnTo>
                  <a:lnTo>
                    <a:pt x="6" y="124"/>
                  </a:lnTo>
                  <a:lnTo>
                    <a:pt x="7" y="124"/>
                  </a:lnTo>
                  <a:lnTo>
                    <a:pt x="8" y="125"/>
                  </a:lnTo>
                  <a:lnTo>
                    <a:pt x="9" y="125"/>
                  </a:lnTo>
                  <a:lnTo>
                    <a:pt x="9" y="124"/>
                  </a:lnTo>
                  <a:lnTo>
                    <a:pt x="7" y="123"/>
                  </a:lnTo>
                  <a:lnTo>
                    <a:pt x="7" y="125"/>
                  </a:lnTo>
                  <a:lnTo>
                    <a:pt x="8" y="125"/>
                  </a:lnTo>
                  <a:lnTo>
                    <a:pt x="9" y="126"/>
                  </a:lnTo>
                  <a:lnTo>
                    <a:pt x="11" y="126"/>
                  </a:lnTo>
                  <a:lnTo>
                    <a:pt x="11" y="125"/>
                  </a:lnTo>
                  <a:lnTo>
                    <a:pt x="8" y="124"/>
                  </a:lnTo>
                  <a:lnTo>
                    <a:pt x="8" y="126"/>
                  </a:lnTo>
                  <a:lnTo>
                    <a:pt x="9" y="126"/>
                  </a:lnTo>
                  <a:lnTo>
                    <a:pt x="11" y="127"/>
                  </a:lnTo>
                  <a:lnTo>
                    <a:pt x="12" y="127"/>
                  </a:lnTo>
                  <a:lnTo>
                    <a:pt x="12" y="126"/>
                  </a:lnTo>
                  <a:lnTo>
                    <a:pt x="9" y="125"/>
                  </a:lnTo>
                  <a:lnTo>
                    <a:pt x="9" y="127"/>
                  </a:lnTo>
                  <a:lnTo>
                    <a:pt x="11" y="127"/>
                  </a:lnTo>
                  <a:lnTo>
                    <a:pt x="12" y="128"/>
                  </a:lnTo>
                  <a:lnTo>
                    <a:pt x="13" y="128"/>
                  </a:lnTo>
                  <a:lnTo>
                    <a:pt x="14" y="127"/>
                  </a:lnTo>
                  <a:lnTo>
                    <a:pt x="12" y="126"/>
                  </a:lnTo>
                  <a:lnTo>
                    <a:pt x="12" y="128"/>
                  </a:lnTo>
                  <a:lnTo>
                    <a:pt x="13" y="128"/>
                  </a:lnTo>
                  <a:lnTo>
                    <a:pt x="14" y="130"/>
                  </a:lnTo>
                  <a:lnTo>
                    <a:pt x="16" y="130"/>
                  </a:lnTo>
                  <a:lnTo>
                    <a:pt x="19" y="1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19" name="Freeform 18">
              <a:extLst>
                <a:ext uri="{FF2B5EF4-FFF2-40B4-BE49-F238E27FC236}">
                  <a16:creationId xmlns:a16="http://schemas.microsoft.com/office/drawing/2014/main" id="{24FB3B2B-CDD8-4AD2-90A2-10907D5AE143}"/>
                </a:ext>
              </a:extLst>
            </p:cNvPr>
            <p:cNvSpPr>
              <a:spLocks/>
            </p:cNvSpPr>
            <p:nvPr/>
          </p:nvSpPr>
          <p:spPr bwMode="auto">
            <a:xfrm>
              <a:off x="3379" y="380"/>
              <a:ext cx="32" cy="67"/>
            </a:xfrm>
            <a:custGeom>
              <a:avLst/>
              <a:gdLst>
                <a:gd name="T0" fmla="*/ 7 w 32"/>
                <a:gd name="T1" fmla="*/ 24 h 67"/>
                <a:gd name="T2" fmla="*/ 7 w 32"/>
                <a:gd name="T3" fmla="*/ 15 h 67"/>
                <a:gd name="T4" fmla="*/ 6 w 32"/>
                <a:gd name="T5" fmla="*/ 16 h 67"/>
                <a:gd name="T6" fmla="*/ 7 w 32"/>
                <a:gd name="T7" fmla="*/ 8 h 67"/>
                <a:gd name="T8" fmla="*/ 8 w 32"/>
                <a:gd name="T9" fmla="*/ 4 h 67"/>
                <a:gd name="T10" fmla="*/ 10 w 32"/>
                <a:gd name="T11" fmla="*/ 4 h 67"/>
                <a:gd name="T12" fmla="*/ 13 w 32"/>
                <a:gd name="T13" fmla="*/ 8 h 67"/>
                <a:gd name="T14" fmla="*/ 17 w 32"/>
                <a:gd name="T15" fmla="*/ 9 h 67"/>
                <a:gd name="T16" fmla="*/ 15 w 32"/>
                <a:gd name="T17" fmla="*/ 9 h 67"/>
                <a:gd name="T18" fmla="*/ 19 w 32"/>
                <a:gd name="T19" fmla="*/ 10 h 67"/>
                <a:gd name="T20" fmla="*/ 21 w 32"/>
                <a:gd name="T21" fmla="*/ 14 h 67"/>
                <a:gd name="T22" fmla="*/ 20 w 32"/>
                <a:gd name="T23" fmla="*/ 12 h 67"/>
                <a:gd name="T24" fmla="*/ 22 w 32"/>
                <a:gd name="T25" fmla="*/ 16 h 67"/>
                <a:gd name="T26" fmla="*/ 21 w 32"/>
                <a:gd name="T27" fmla="*/ 15 h 67"/>
                <a:gd name="T28" fmla="*/ 22 w 32"/>
                <a:gd name="T29" fmla="*/ 22 h 67"/>
                <a:gd name="T30" fmla="*/ 25 w 32"/>
                <a:gd name="T31" fmla="*/ 23 h 67"/>
                <a:gd name="T32" fmla="*/ 23 w 32"/>
                <a:gd name="T33" fmla="*/ 26 h 67"/>
                <a:gd name="T34" fmla="*/ 27 w 32"/>
                <a:gd name="T35" fmla="*/ 27 h 67"/>
                <a:gd name="T36" fmla="*/ 24 w 32"/>
                <a:gd name="T37" fmla="*/ 36 h 67"/>
                <a:gd name="T38" fmla="*/ 28 w 32"/>
                <a:gd name="T39" fmla="*/ 31 h 67"/>
                <a:gd name="T40" fmla="*/ 24 w 32"/>
                <a:gd name="T41" fmla="*/ 34 h 67"/>
                <a:gd name="T42" fmla="*/ 25 w 32"/>
                <a:gd name="T43" fmla="*/ 37 h 67"/>
                <a:gd name="T44" fmla="*/ 25 w 32"/>
                <a:gd name="T45" fmla="*/ 43 h 67"/>
                <a:gd name="T46" fmla="*/ 22 w 32"/>
                <a:gd name="T47" fmla="*/ 43 h 67"/>
                <a:gd name="T48" fmla="*/ 24 w 32"/>
                <a:gd name="T49" fmla="*/ 43 h 67"/>
                <a:gd name="T50" fmla="*/ 21 w 32"/>
                <a:gd name="T51" fmla="*/ 46 h 67"/>
                <a:gd name="T52" fmla="*/ 22 w 32"/>
                <a:gd name="T53" fmla="*/ 45 h 67"/>
                <a:gd name="T54" fmla="*/ 21 w 32"/>
                <a:gd name="T55" fmla="*/ 64 h 67"/>
                <a:gd name="T56" fmla="*/ 23 w 32"/>
                <a:gd name="T57" fmla="*/ 64 h 67"/>
                <a:gd name="T58" fmla="*/ 22 w 32"/>
                <a:gd name="T59" fmla="*/ 67 h 67"/>
                <a:gd name="T60" fmla="*/ 28 w 32"/>
                <a:gd name="T61" fmla="*/ 61 h 67"/>
                <a:gd name="T62" fmla="*/ 24 w 32"/>
                <a:gd name="T63" fmla="*/ 59 h 67"/>
                <a:gd name="T64" fmla="*/ 24 w 32"/>
                <a:gd name="T65" fmla="*/ 52 h 67"/>
                <a:gd name="T66" fmla="*/ 28 w 32"/>
                <a:gd name="T67" fmla="*/ 51 h 67"/>
                <a:gd name="T68" fmla="*/ 25 w 32"/>
                <a:gd name="T69" fmla="*/ 49 h 67"/>
                <a:gd name="T70" fmla="*/ 29 w 32"/>
                <a:gd name="T71" fmla="*/ 48 h 67"/>
                <a:gd name="T72" fmla="*/ 27 w 32"/>
                <a:gd name="T73" fmla="*/ 47 h 67"/>
                <a:gd name="T74" fmla="*/ 30 w 32"/>
                <a:gd name="T75" fmla="*/ 46 h 67"/>
                <a:gd name="T76" fmla="*/ 28 w 32"/>
                <a:gd name="T77" fmla="*/ 44 h 67"/>
                <a:gd name="T78" fmla="*/ 31 w 32"/>
                <a:gd name="T79" fmla="*/ 43 h 67"/>
                <a:gd name="T80" fmla="*/ 29 w 32"/>
                <a:gd name="T81" fmla="*/ 38 h 67"/>
                <a:gd name="T82" fmla="*/ 32 w 32"/>
                <a:gd name="T83" fmla="*/ 37 h 67"/>
                <a:gd name="T84" fmla="*/ 31 w 32"/>
                <a:gd name="T85" fmla="*/ 23 h 67"/>
                <a:gd name="T86" fmla="*/ 28 w 32"/>
                <a:gd name="T87" fmla="*/ 21 h 67"/>
                <a:gd name="T88" fmla="*/ 30 w 32"/>
                <a:gd name="T89" fmla="*/ 18 h 67"/>
                <a:gd name="T90" fmla="*/ 27 w 32"/>
                <a:gd name="T91" fmla="*/ 16 h 67"/>
                <a:gd name="T92" fmla="*/ 29 w 32"/>
                <a:gd name="T93" fmla="*/ 15 h 67"/>
                <a:gd name="T94" fmla="*/ 27 w 32"/>
                <a:gd name="T95" fmla="*/ 10 h 67"/>
                <a:gd name="T96" fmla="*/ 25 w 32"/>
                <a:gd name="T97" fmla="*/ 11 h 67"/>
                <a:gd name="T98" fmla="*/ 25 w 32"/>
                <a:gd name="T99" fmla="*/ 8 h 67"/>
                <a:gd name="T100" fmla="*/ 24 w 32"/>
                <a:gd name="T101" fmla="*/ 9 h 67"/>
                <a:gd name="T102" fmla="*/ 24 w 32"/>
                <a:gd name="T103" fmla="*/ 7 h 67"/>
                <a:gd name="T104" fmla="*/ 20 w 32"/>
                <a:gd name="T105" fmla="*/ 3 h 67"/>
                <a:gd name="T106" fmla="*/ 22 w 32"/>
                <a:gd name="T107" fmla="*/ 4 h 67"/>
                <a:gd name="T108" fmla="*/ 19 w 32"/>
                <a:gd name="T109" fmla="*/ 2 h 67"/>
                <a:gd name="T110" fmla="*/ 16 w 32"/>
                <a:gd name="T111" fmla="*/ 3 h 67"/>
                <a:gd name="T112" fmla="*/ 16 w 32"/>
                <a:gd name="T113" fmla="*/ 1 h 67"/>
                <a:gd name="T114" fmla="*/ 1 w 32"/>
                <a:gd name="T115" fmla="*/ 2 h 67"/>
                <a:gd name="T116" fmla="*/ 4 w 32"/>
                <a:gd name="T117" fmla="*/ 1 h 67"/>
                <a:gd name="T118" fmla="*/ 0 w 32"/>
                <a:gd name="T119" fmla="*/ 19 h 67"/>
                <a:gd name="T120" fmla="*/ 4 w 32"/>
                <a:gd name="T121" fmla="*/ 21 h 67"/>
                <a:gd name="T122" fmla="*/ 6 w 32"/>
                <a:gd name="T123" fmla="*/ 25 h 6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2"/>
                <a:gd name="T187" fmla="*/ 0 h 67"/>
                <a:gd name="T188" fmla="*/ 32 w 32"/>
                <a:gd name="T189" fmla="*/ 67 h 6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2" h="67">
                  <a:moveTo>
                    <a:pt x="6" y="25"/>
                  </a:moveTo>
                  <a:lnTo>
                    <a:pt x="7" y="25"/>
                  </a:lnTo>
                  <a:lnTo>
                    <a:pt x="7" y="24"/>
                  </a:lnTo>
                  <a:lnTo>
                    <a:pt x="8" y="24"/>
                  </a:lnTo>
                  <a:lnTo>
                    <a:pt x="8" y="16"/>
                  </a:lnTo>
                  <a:lnTo>
                    <a:pt x="7" y="15"/>
                  </a:lnTo>
                  <a:lnTo>
                    <a:pt x="7" y="14"/>
                  </a:lnTo>
                  <a:lnTo>
                    <a:pt x="5" y="14"/>
                  </a:lnTo>
                  <a:lnTo>
                    <a:pt x="6" y="16"/>
                  </a:lnTo>
                  <a:lnTo>
                    <a:pt x="6" y="7"/>
                  </a:lnTo>
                  <a:lnTo>
                    <a:pt x="5" y="8"/>
                  </a:lnTo>
                  <a:lnTo>
                    <a:pt x="7" y="8"/>
                  </a:lnTo>
                  <a:lnTo>
                    <a:pt x="7" y="7"/>
                  </a:lnTo>
                  <a:lnTo>
                    <a:pt x="8" y="7"/>
                  </a:lnTo>
                  <a:lnTo>
                    <a:pt x="8" y="4"/>
                  </a:lnTo>
                  <a:lnTo>
                    <a:pt x="7" y="6"/>
                  </a:lnTo>
                  <a:lnTo>
                    <a:pt x="13" y="6"/>
                  </a:lnTo>
                  <a:lnTo>
                    <a:pt x="10" y="4"/>
                  </a:lnTo>
                  <a:lnTo>
                    <a:pt x="10" y="7"/>
                  </a:lnTo>
                  <a:lnTo>
                    <a:pt x="12" y="7"/>
                  </a:lnTo>
                  <a:lnTo>
                    <a:pt x="13" y="8"/>
                  </a:lnTo>
                  <a:lnTo>
                    <a:pt x="15" y="8"/>
                  </a:lnTo>
                  <a:lnTo>
                    <a:pt x="16" y="9"/>
                  </a:lnTo>
                  <a:lnTo>
                    <a:pt x="17" y="9"/>
                  </a:lnTo>
                  <a:lnTo>
                    <a:pt x="17" y="8"/>
                  </a:lnTo>
                  <a:lnTo>
                    <a:pt x="15" y="7"/>
                  </a:lnTo>
                  <a:lnTo>
                    <a:pt x="15" y="9"/>
                  </a:lnTo>
                  <a:lnTo>
                    <a:pt x="16" y="9"/>
                  </a:lnTo>
                  <a:lnTo>
                    <a:pt x="17" y="10"/>
                  </a:lnTo>
                  <a:lnTo>
                    <a:pt x="19" y="10"/>
                  </a:lnTo>
                  <a:lnTo>
                    <a:pt x="19" y="12"/>
                  </a:lnTo>
                  <a:lnTo>
                    <a:pt x="20" y="12"/>
                  </a:lnTo>
                  <a:lnTo>
                    <a:pt x="21" y="14"/>
                  </a:lnTo>
                  <a:lnTo>
                    <a:pt x="22" y="14"/>
                  </a:lnTo>
                  <a:lnTo>
                    <a:pt x="22" y="12"/>
                  </a:lnTo>
                  <a:lnTo>
                    <a:pt x="20" y="12"/>
                  </a:lnTo>
                  <a:lnTo>
                    <a:pt x="20" y="15"/>
                  </a:lnTo>
                  <a:lnTo>
                    <a:pt x="21" y="15"/>
                  </a:lnTo>
                  <a:lnTo>
                    <a:pt x="22" y="16"/>
                  </a:lnTo>
                  <a:lnTo>
                    <a:pt x="23" y="16"/>
                  </a:lnTo>
                  <a:lnTo>
                    <a:pt x="23" y="15"/>
                  </a:lnTo>
                  <a:lnTo>
                    <a:pt x="21" y="15"/>
                  </a:lnTo>
                  <a:lnTo>
                    <a:pt x="21" y="17"/>
                  </a:lnTo>
                  <a:lnTo>
                    <a:pt x="22" y="17"/>
                  </a:lnTo>
                  <a:lnTo>
                    <a:pt x="22" y="22"/>
                  </a:lnTo>
                  <a:lnTo>
                    <a:pt x="23" y="22"/>
                  </a:lnTo>
                  <a:lnTo>
                    <a:pt x="24" y="23"/>
                  </a:lnTo>
                  <a:lnTo>
                    <a:pt x="25" y="23"/>
                  </a:lnTo>
                  <a:lnTo>
                    <a:pt x="25" y="22"/>
                  </a:lnTo>
                  <a:lnTo>
                    <a:pt x="23" y="24"/>
                  </a:lnTo>
                  <a:lnTo>
                    <a:pt x="23" y="26"/>
                  </a:lnTo>
                  <a:lnTo>
                    <a:pt x="24" y="26"/>
                  </a:lnTo>
                  <a:lnTo>
                    <a:pt x="25" y="27"/>
                  </a:lnTo>
                  <a:lnTo>
                    <a:pt x="27" y="27"/>
                  </a:lnTo>
                  <a:lnTo>
                    <a:pt x="27" y="26"/>
                  </a:lnTo>
                  <a:lnTo>
                    <a:pt x="24" y="33"/>
                  </a:lnTo>
                  <a:lnTo>
                    <a:pt x="24" y="36"/>
                  </a:lnTo>
                  <a:lnTo>
                    <a:pt x="25" y="36"/>
                  </a:lnTo>
                  <a:lnTo>
                    <a:pt x="28" y="34"/>
                  </a:lnTo>
                  <a:lnTo>
                    <a:pt x="28" y="31"/>
                  </a:lnTo>
                  <a:lnTo>
                    <a:pt x="27" y="31"/>
                  </a:lnTo>
                  <a:lnTo>
                    <a:pt x="24" y="33"/>
                  </a:lnTo>
                  <a:lnTo>
                    <a:pt x="24" y="34"/>
                  </a:lnTo>
                  <a:lnTo>
                    <a:pt x="27" y="39"/>
                  </a:lnTo>
                  <a:lnTo>
                    <a:pt x="27" y="37"/>
                  </a:lnTo>
                  <a:lnTo>
                    <a:pt x="25" y="37"/>
                  </a:lnTo>
                  <a:lnTo>
                    <a:pt x="23" y="39"/>
                  </a:lnTo>
                  <a:lnTo>
                    <a:pt x="23" y="40"/>
                  </a:lnTo>
                  <a:lnTo>
                    <a:pt x="25" y="43"/>
                  </a:lnTo>
                  <a:lnTo>
                    <a:pt x="25" y="40"/>
                  </a:lnTo>
                  <a:lnTo>
                    <a:pt x="24" y="40"/>
                  </a:lnTo>
                  <a:lnTo>
                    <a:pt x="22" y="43"/>
                  </a:lnTo>
                  <a:lnTo>
                    <a:pt x="22" y="44"/>
                  </a:lnTo>
                  <a:lnTo>
                    <a:pt x="24" y="45"/>
                  </a:lnTo>
                  <a:lnTo>
                    <a:pt x="24" y="43"/>
                  </a:lnTo>
                  <a:lnTo>
                    <a:pt x="23" y="43"/>
                  </a:lnTo>
                  <a:lnTo>
                    <a:pt x="21" y="45"/>
                  </a:lnTo>
                  <a:lnTo>
                    <a:pt x="21" y="46"/>
                  </a:lnTo>
                  <a:lnTo>
                    <a:pt x="23" y="47"/>
                  </a:lnTo>
                  <a:lnTo>
                    <a:pt x="23" y="45"/>
                  </a:lnTo>
                  <a:lnTo>
                    <a:pt x="22" y="45"/>
                  </a:lnTo>
                  <a:lnTo>
                    <a:pt x="20" y="47"/>
                  </a:lnTo>
                  <a:lnTo>
                    <a:pt x="20" y="64"/>
                  </a:lnTo>
                  <a:lnTo>
                    <a:pt x="21" y="64"/>
                  </a:lnTo>
                  <a:lnTo>
                    <a:pt x="22" y="66"/>
                  </a:lnTo>
                  <a:lnTo>
                    <a:pt x="23" y="66"/>
                  </a:lnTo>
                  <a:lnTo>
                    <a:pt x="23" y="64"/>
                  </a:lnTo>
                  <a:lnTo>
                    <a:pt x="21" y="63"/>
                  </a:lnTo>
                  <a:lnTo>
                    <a:pt x="21" y="64"/>
                  </a:lnTo>
                  <a:lnTo>
                    <a:pt x="22" y="67"/>
                  </a:lnTo>
                  <a:lnTo>
                    <a:pt x="27" y="63"/>
                  </a:lnTo>
                  <a:lnTo>
                    <a:pt x="28" y="62"/>
                  </a:lnTo>
                  <a:lnTo>
                    <a:pt x="28" y="61"/>
                  </a:lnTo>
                  <a:lnTo>
                    <a:pt x="27" y="60"/>
                  </a:lnTo>
                  <a:lnTo>
                    <a:pt x="27" y="59"/>
                  </a:lnTo>
                  <a:lnTo>
                    <a:pt x="24" y="59"/>
                  </a:lnTo>
                  <a:lnTo>
                    <a:pt x="25" y="61"/>
                  </a:lnTo>
                  <a:lnTo>
                    <a:pt x="25" y="51"/>
                  </a:lnTo>
                  <a:lnTo>
                    <a:pt x="24" y="52"/>
                  </a:lnTo>
                  <a:lnTo>
                    <a:pt x="27" y="52"/>
                  </a:lnTo>
                  <a:lnTo>
                    <a:pt x="27" y="51"/>
                  </a:lnTo>
                  <a:lnTo>
                    <a:pt x="28" y="51"/>
                  </a:lnTo>
                  <a:lnTo>
                    <a:pt x="28" y="48"/>
                  </a:lnTo>
                  <a:lnTo>
                    <a:pt x="27" y="48"/>
                  </a:lnTo>
                  <a:lnTo>
                    <a:pt x="25" y="49"/>
                  </a:lnTo>
                  <a:lnTo>
                    <a:pt x="28" y="49"/>
                  </a:lnTo>
                  <a:lnTo>
                    <a:pt x="28" y="48"/>
                  </a:lnTo>
                  <a:lnTo>
                    <a:pt x="29" y="48"/>
                  </a:lnTo>
                  <a:lnTo>
                    <a:pt x="29" y="46"/>
                  </a:lnTo>
                  <a:lnTo>
                    <a:pt x="28" y="46"/>
                  </a:lnTo>
                  <a:lnTo>
                    <a:pt x="27" y="47"/>
                  </a:lnTo>
                  <a:lnTo>
                    <a:pt x="29" y="47"/>
                  </a:lnTo>
                  <a:lnTo>
                    <a:pt x="29" y="46"/>
                  </a:lnTo>
                  <a:lnTo>
                    <a:pt x="30" y="46"/>
                  </a:lnTo>
                  <a:lnTo>
                    <a:pt x="30" y="44"/>
                  </a:lnTo>
                  <a:lnTo>
                    <a:pt x="29" y="43"/>
                  </a:lnTo>
                  <a:lnTo>
                    <a:pt x="28" y="44"/>
                  </a:lnTo>
                  <a:lnTo>
                    <a:pt x="30" y="44"/>
                  </a:lnTo>
                  <a:lnTo>
                    <a:pt x="30" y="43"/>
                  </a:lnTo>
                  <a:lnTo>
                    <a:pt x="31" y="43"/>
                  </a:lnTo>
                  <a:lnTo>
                    <a:pt x="31" y="40"/>
                  </a:lnTo>
                  <a:lnTo>
                    <a:pt x="30" y="37"/>
                  </a:lnTo>
                  <a:lnTo>
                    <a:pt x="29" y="38"/>
                  </a:lnTo>
                  <a:lnTo>
                    <a:pt x="31" y="38"/>
                  </a:lnTo>
                  <a:lnTo>
                    <a:pt x="31" y="37"/>
                  </a:lnTo>
                  <a:lnTo>
                    <a:pt x="32" y="37"/>
                  </a:lnTo>
                  <a:lnTo>
                    <a:pt x="32" y="33"/>
                  </a:lnTo>
                  <a:lnTo>
                    <a:pt x="31" y="32"/>
                  </a:lnTo>
                  <a:lnTo>
                    <a:pt x="31" y="23"/>
                  </a:lnTo>
                  <a:lnTo>
                    <a:pt x="30" y="22"/>
                  </a:lnTo>
                  <a:lnTo>
                    <a:pt x="30" y="21"/>
                  </a:lnTo>
                  <a:lnTo>
                    <a:pt x="28" y="21"/>
                  </a:lnTo>
                  <a:lnTo>
                    <a:pt x="29" y="23"/>
                  </a:lnTo>
                  <a:lnTo>
                    <a:pt x="30" y="19"/>
                  </a:lnTo>
                  <a:lnTo>
                    <a:pt x="30" y="18"/>
                  </a:lnTo>
                  <a:lnTo>
                    <a:pt x="29" y="17"/>
                  </a:lnTo>
                  <a:lnTo>
                    <a:pt x="29" y="16"/>
                  </a:lnTo>
                  <a:lnTo>
                    <a:pt x="27" y="16"/>
                  </a:lnTo>
                  <a:lnTo>
                    <a:pt x="28" y="18"/>
                  </a:lnTo>
                  <a:lnTo>
                    <a:pt x="29" y="16"/>
                  </a:lnTo>
                  <a:lnTo>
                    <a:pt x="29" y="15"/>
                  </a:lnTo>
                  <a:lnTo>
                    <a:pt x="28" y="14"/>
                  </a:lnTo>
                  <a:lnTo>
                    <a:pt x="28" y="11"/>
                  </a:lnTo>
                  <a:lnTo>
                    <a:pt x="27" y="10"/>
                  </a:lnTo>
                  <a:lnTo>
                    <a:pt x="27" y="9"/>
                  </a:lnTo>
                  <a:lnTo>
                    <a:pt x="24" y="9"/>
                  </a:lnTo>
                  <a:lnTo>
                    <a:pt x="25" y="11"/>
                  </a:lnTo>
                  <a:lnTo>
                    <a:pt x="27" y="10"/>
                  </a:lnTo>
                  <a:lnTo>
                    <a:pt x="27" y="9"/>
                  </a:lnTo>
                  <a:lnTo>
                    <a:pt x="25" y="8"/>
                  </a:lnTo>
                  <a:lnTo>
                    <a:pt x="25" y="7"/>
                  </a:lnTo>
                  <a:lnTo>
                    <a:pt x="23" y="7"/>
                  </a:lnTo>
                  <a:lnTo>
                    <a:pt x="24" y="9"/>
                  </a:lnTo>
                  <a:lnTo>
                    <a:pt x="25" y="9"/>
                  </a:lnTo>
                  <a:lnTo>
                    <a:pt x="25" y="8"/>
                  </a:lnTo>
                  <a:lnTo>
                    <a:pt x="24" y="7"/>
                  </a:lnTo>
                  <a:lnTo>
                    <a:pt x="22" y="4"/>
                  </a:lnTo>
                  <a:lnTo>
                    <a:pt x="22" y="3"/>
                  </a:lnTo>
                  <a:lnTo>
                    <a:pt x="20" y="3"/>
                  </a:lnTo>
                  <a:lnTo>
                    <a:pt x="21" y="6"/>
                  </a:lnTo>
                  <a:lnTo>
                    <a:pt x="22" y="6"/>
                  </a:lnTo>
                  <a:lnTo>
                    <a:pt x="22" y="4"/>
                  </a:lnTo>
                  <a:lnTo>
                    <a:pt x="21" y="3"/>
                  </a:lnTo>
                  <a:lnTo>
                    <a:pt x="21" y="2"/>
                  </a:lnTo>
                  <a:lnTo>
                    <a:pt x="19" y="2"/>
                  </a:lnTo>
                  <a:lnTo>
                    <a:pt x="19" y="1"/>
                  </a:lnTo>
                  <a:lnTo>
                    <a:pt x="16" y="1"/>
                  </a:lnTo>
                  <a:lnTo>
                    <a:pt x="16" y="3"/>
                  </a:lnTo>
                  <a:lnTo>
                    <a:pt x="17" y="3"/>
                  </a:lnTo>
                  <a:lnTo>
                    <a:pt x="17" y="2"/>
                  </a:lnTo>
                  <a:lnTo>
                    <a:pt x="16" y="1"/>
                  </a:lnTo>
                  <a:lnTo>
                    <a:pt x="16" y="0"/>
                  </a:lnTo>
                  <a:lnTo>
                    <a:pt x="4" y="0"/>
                  </a:lnTo>
                  <a:lnTo>
                    <a:pt x="1" y="2"/>
                  </a:lnTo>
                  <a:lnTo>
                    <a:pt x="1" y="3"/>
                  </a:lnTo>
                  <a:lnTo>
                    <a:pt x="4" y="3"/>
                  </a:lnTo>
                  <a:lnTo>
                    <a:pt x="4" y="1"/>
                  </a:lnTo>
                  <a:lnTo>
                    <a:pt x="2" y="1"/>
                  </a:lnTo>
                  <a:lnTo>
                    <a:pt x="0" y="3"/>
                  </a:lnTo>
                  <a:lnTo>
                    <a:pt x="0" y="19"/>
                  </a:lnTo>
                  <a:lnTo>
                    <a:pt x="1" y="19"/>
                  </a:lnTo>
                  <a:lnTo>
                    <a:pt x="2" y="21"/>
                  </a:lnTo>
                  <a:lnTo>
                    <a:pt x="4" y="21"/>
                  </a:lnTo>
                  <a:lnTo>
                    <a:pt x="4" y="19"/>
                  </a:lnTo>
                  <a:lnTo>
                    <a:pt x="4" y="21"/>
                  </a:lnTo>
                  <a:lnTo>
                    <a:pt x="6" y="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20" name="Freeform 19">
              <a:extLst>
                <a:ext uri="{FF2B5EF4-FFF2-40B4-BE49-F238E27FC236}">
                  <a16:creationId xmlns:a16="http://schemas.microsoft.com/office/drawing/2014/main" id="{DBD51C01-06F2-477F-9FE6-31469BBBF34C}"/>
                </a:ext>
              </a:extLst>
            </p:cNvPr>
            <p:cNvSpPr>
              <a:spLocks/>
            </p:cNvSpPr>
            <p:nvPr/>
          </p:nvSpPr>
          <p:spPr bwMode="auto">
            <a:xfrm>
              <a:off x="3336" y="470"/>
              <a:ext cx="8" cy="26"/>
            </a:xfrm>
            <a:custGeom>
              <a:avLst/>
              <a:gdLst>
                <a:gd name="T0" fmla="*/ 7 w 8"/>
                <a:gd name="T1" fmla="*/ 3 h 26"/>
                <a:gd name="T2" fmla="*/ 7 w 8"/>
                <a:gd name="T3" fmla="*/ 2 h 26"/>
                <a:gd name="T4" fmla="*/ 6 w 8"/>
                <a:gd name="T5" fmla="*/ 1 h 26"/>
                <a:gd name="T6" fmla="*/ 6 w 8"/>
                <a:gd name="T7" fmla="*/ 0 h 26"/>
                <a:gd name="T8" fmla="*/ 3 w 8"/>
                <a:gd name="T9" fmla="*/ 0 h 26"/>
                <a:gd name="T10" fmla="*/ 0 w 8"/>
                <a:gd name="T11" fmla="*/ 2 h 26"/>
                <a:gd name="T12" fmla="*/ 0 w 8"/>
                <a:gd name="T13" fmla="*/ 22 h 26"/>
                <a:gd name="T14" fmla="*/ 1 w 8"/>
                <a:gd name="T15" fmla="*/ 22 h 26"/>
                <a:gd name="T16" fmla="*/ 3 w 8"/>
                <a:gd name="T17" fmla="*/ 23 h 26"/>
                <a:gd name="T18" fmla="*/ 4 w 8"/>
                <a:gd name="T19" fmla="*/ 23 h 26"/>
                <a:gd name="T20" fmla="*/ 4 w 8"/>
                <a:gd name="T21" fmla="*/ 22 h 26"/>
                <a:gd name="T22" fmla="*/ 1 w 8"/>
                <a:gd name="T23" fmla="*/ 23 h 26"/>
                <a:gd name="T24" fmla="*/ 1 w 8"/>
                <a:gd name="T25" fmla="*/ 25 h 26"/>
                <a:gd name="T26" fmla="*/ 3 w 8"/>
                <a:gd name="T27" fmla="*/ 25 h 26"/>
                <a:gd name="T28" fmla="*/ 4 w 8"/>
                <a:gd name="T29" fmla="*/ 26 h 26"/>
                <a:gd name="T30" fmla="*/ 7 w 8"/>
                <a:gd name="T31" fmla="*/ 26 h 26"/>
                <a:gd name="T32" fmla="*/ 7 w 8"/>
                <a:gd name="T33" fmla="*/ 25 h 26"/>
                <a:gd name="T34" fmla="*/ 8 w 8"/>
                <a:gd name="T35" fmla="*/ 25 h 26"/>
                <a:gd name="T36" fmla="*/ 8 w 8"/>
                <a:gd name="T37" fmla="*/ 23 h 26"/>
                <a:gd name="T38" fmla="*/ 8 w 8"/>
                <a:gd name="T39" fmla="*/ 20 h 26"/>
                <a:gd name="T40" fmla="*/ 8 w 8"/>
                <a:gd name="T41" fmla="*/ 18 h 26"/>
                <a:gd name="T42" fmla="*/ 7 w 8"/>
                <a:gd name="T43" fmla="*/ 17 h 26"/>
                <a:gd name="T44" fmla="*/ 7 w 8"/>
                <a:gd name="T45" fmla="*/ 16 h 26"/>
                <a:gd name="T46" fmla="*/ 5 w 8"/>
                <a:gd name="T47" fmla="*/ 16 h 26"/>
                <a:gd name="T48" fmla="*/ 6 w 8"/>
                <a:gd name="T49" fmla="*/ 18 h 26"/>
                <a:gd name="T50" fmla="*/ 7 w 8"/>
                <a:gd name="T51" fmla="*/ 3 h 2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
                <a:gd name="T79" fmla="*/ 0 h 26"/>
                <a:gd name="T80" fmla="*/ 8 w 8"/>
                <a:gd name="T81" fmla="*/ 26 h 2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 h="26">
                  <a:moveTo>
                    <a:pt x="7" y="3"/>
                  </a:moveTo>
                  <a:lnTo>
                    <a:pt x="7" y="2"/>
                  </a:lnTo>
                  <a:lnTo>
                    <a:pt x="6" y="1"/>
                  </a:lnTo>
                  <a:lnTo>
                    <a:pt x="6" y="0"/>
                  </a:lnTo>
                  <a:lnTo>
                    <a:pt x="3" y="0"/>
                  </a:lnTo>
                  <a:lnTo>
                    <a:pt x="0" y="2"/>
                  </a:lnTo>
                  <a:lnTo>
                    <a:pt x="0" y="22"/>
                  </a:lnTo>
                  <a:lnTo>
                    <a:pt x="1" y="22"/>
                  </a:lnTo>
                  <a:lnTo>
                    <a:pt x="3" y="23"/>
                  </a:lnTo>
                  <a:lnTo>
                    <a:pt x="4" y="23"/>
                  </a:lnTo>
                  <a:lnTo>
                    <a:pt x="4" y="22"/>
                  </a:lnTo>
                  <a:lnTo>
                    <a:pt x="1" y="23"/>
                  </a:lnTo>
                  <a:lnTo>
                    <a:pt x="1" y="25"/>
                  </a:lnTo>
                  <a:lnTo>
                    <a:pt x="3" y="25"/>
                  </a:lnTo>
                  <a:lnTo>
                    <a:pt x="4" y="26"/>
                  </a:lnTo>
                  <a:lnTo>
                    <a:pt x="7" y="26"/>
                  </a:lnTo>
                  <a:lnTo>
                    <a:pt x="7" y="25"/>
                  </a:lnTo>
                  <a:lnTo>
                    <a:pt x="8" y="25"/>
                  </a:lnTo>
                  <a:lnTo>
                    <a:pt x="8" y="23"/>
                  </a:lnTo>
                  <a:lnTo>
                    <a:pt x="8" y="20"/>
                  </a:lnTo>
                  <a:lnTo>
                    <a:pt x="8" y="18"/>
                  </a:lnTo>
                  <a:lnTo>
                    <a:pt x="7" y="17"/>
                  </a:lnTo>
                  <a:lnTo>
                    <a:pt x="7" y="16"/>
                  </a:lnTo>
                  <a:lnTo>
                    <a:pt x="5" y="16"/>
                  </a:lnTo>
                  <a:lnTo>
                    <a:pt x="6" y="18"/>
                  </a:lnTo>
                  <a:lnTo>
                    <a:pt x="7"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21" name="Freeform 20">
              <a:extLst>
                <a:ext uri="{FF2B5EF4-FFF2-40B4-BE49-F238E27FC236}">
                  <a16:creationId xmlns:a16="http://schemas.microsoft.com/office/drawing/2014/main" id="{ACD20FFE-A153-4BBE-86FB-0C6892A46440}"/>
                </a:ext>
              </a:extLst>
            </p:cNvPr>
            <p:cNvSpPr>
              <a:spLocks/>
            </p:cNvSpPr>
            <p:nvPr/>
          </p:nvSpPr>
          <p:spPr bwMode="auto">
            <a:xfrm>
              <a:off x="3388" y="413"/>
              <a:ext cx="21" cy="11"/>
            </a:xfrm>
            <a:custGeom>
              <a:avLst/>
              <a:gdLst>
                <a:gd name="T0" fmla="*/ 18 w 21"/>
                <a:gd name="T1" fmla="*/ 7 h 11"/>
                <a:gd name="T2" fmla="*/ 20 w 21"/>
                <a:gd name="T3" fmla="*/ 7 h 11"/>
                <a:gd name="T4" fmla="*/ 20 w 21"/>
                <a:gd name="T5" fmla="*/ 6 h 11"/>
                <a:gd name="T6" fmla="*/ 21 w 21"/>
                <a:gd name="T7" fmla="*/ 6 h 11"/>
                <a:gd name="T8" fmla="*/ 21 w 21"/>
                <a:gd name="T9" fmla="*/ 3 h 11"/>
                <a:gd name="T10" fmla="*/ 20 w 21"/>
                <a:gd name="T11" fmla="*/ 1 h 11"/>
                <a:gd name="T12" fmla="*/ 20 w 21"/>
                <a:gd name="T13" fmla="*/ 0 h 11"/>
                <a:gd name="T14" fmla="*/ 15 w 21"/>
                <a:gd name="T15" fmla="*/ 0 h 11"/>
                <a:gd name="T16" fmla="*/ 13 w 21"/>
                <a:gd name="T17" fmla="*/ 3 h 11"/>
                <a:gd name="T18" fmla="*/ 13 w 21"/>
                <a:gd name="T19" fmla="*/ 4 h 11"/>
                <a:gd name="T20" fmla="*/ 15 w 21"/>
                <a:gd name="T21" fmla="*/ 4 h 11"/>
                <a:gd name="T22" fmla="*/ 15 w 21"/>
                <a:gd name="T23" fmla="*/ 1 h 11"/>
                <a:gd name="T24" fmla="*/ 14 w 21"/>
                <a:gd name="T25" fmla="*/ 1 h 11"/>
                <a:gd name="T26" fmla="*/ 12 w 21"/>
                <a:gd name="T27" fmla="*/ 4 h 11"/>
                <a:gd name="T28" fmla="*/ 12 w 21"/>
                <a:gd name="T29" fmla="*/ 5 h 11"/>
                <a:gd name="T30" fmla="*/ 14 w 21"/>
                <a:gd name="T31" fmla="*/ 5 h 11"/>
                <a:gd name="T32" fmla="*/ 13 w 21"/>
                <a:gd name="T33" fmla="*/ 3 h 11"/>
                <a:gd name="T34" fmla="*/ 12 w 21"/>
                <a:gd name="T35" fmla="*/ 3 h 11"/>
                <a:gd name="T36" fmla="*/ 11 w 21"/>
                <a:gd name="T37" fmla="*/ 4 h 11"/>
                <a:gd name="T38" fmla="*/ 3 w 21"/>
                <a:gd name="T39" fmla="*/ 4 h 11"/>
                <a:gd name="T40" fmla="*/ 0 w 21"/>
                <a:gd name="T41" fmla="*/ 6 h 11"/>
                <a:gd name="T42" fmla="*/ 0 w 21"/>
                <a:gd name="T43" fmla="*/ 10 h 11"/>
                <a:gd name="T44" fmla="*/ 1 w 21"/>
                <a:gd name="T45" fmla="*/ 10 h 11"/>
                <a:gd name="T46" fmla="*/ 3 w 21"/>
                <a:gd name="T47" fmla="*/ 11 h 11"/>
                <a:gd name="T48" fmla="*/ 4 w 21"/>
                <a:gd name="T49" fmla="*/ 11 h 11"/>
                <a:gd name="T50" fmla="*/ 12 w 21"/>
                <a:gd name="T51" fmla="*/ 11 h 11"/>
                <a:gd name="T52" fmla="*/ 14 w 21"/>
                <a:gd name="T53" fmla="*/ 11 h 11"/>
                <a:gd name="T54" fmla="*/ 14 w 21"/>
                <a:gd name="T55" fmla="*/ 10 h 11"/>
                <a:gd name="T56" fmla="*/ 18 w 21"/>
                <a:gd name="T57" fmla="*/ 10 h 11"/>
                <a:gd name="T58" fmla="*/ 18 w 21"/>
                <a:gd name="T59" fmla="*/ 8 h 11"/>
                <a:gd name="T60" fmla="*/ 19 w 21"/>
                <a:gd name="T61" fmla="*/ 8 h 11"/>
                <a:gd name="T62" fmla="*/ 19 w 21"/>
                <a:gd name="T63" fmla="*/ 6 h 11"/>
                <a:gd name="T64" fmla="*/ 16 w 21"/>
                <a:gd name="T65" fmla="*/ 8 h 11"/>
                <a:gd name="T66" fmla="*/ 19 w 21"/>
                <a:gd name="T67" fmla="*/ 8 h 11"/>
                <a:gd name="T68" fmla="*/ 19 w 21"/>
                <a:gd name="T69" fmla="*/ 7 h 11"/>
                <a:gd name="T70" fmla="*/ 20 w 21"/>
                <a:gd name="T71" fmla="*/ 7 h 11"/>
                <a:gd name="T72" fmla="*/ 20 w 21"/>
                <a:gd name="T73" fmla="*/ 5 h 11"/>
                <a:gd name="T74" fmla="*/ 19 w 21"/>
                <a:gd name="T75" fmla="*/ 6 h 11"/>
                <a:gd name="T76" fmla="*/ 18 w 21"/>
                <a:gd name="T77" fmla="*/ 7 h 1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1"/>
                <a:gd name="T118" fmla="*/ 0 h 11"/>
                <a:gd name="T119" fmla="*/ 21 w 21"/>
                <a:gd name="T120" fmla="*/ 11 h 1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1" h="11">
                  <a:moveTo>
                    <a:pt x="18" y="7"/>
                  </a:moveTo>
                  <a:lnTo>
                    <a:pt x="20" y="7"/>
                  </a:lnTo>
                  <a:lnTo>
                    <a:pt x="20" y="6"/>
                  </a:lnTo>
                  <a:lnTo>
                    <a:pt x="21" y="6"/>
                  </a:lnTo>
                  <a:lnTo>
                    <a:pt x="21" y="3"/>
                  </a:lnTo>
                  <a:lnTo>
                    <a:pt x="20" y="1"/>
                  </a:lnTo>
                  <a:lnTo>
                    <a:pt x="20" y="0"/>
                  </a:lnTo>
                  <a:lnTo>
                    <a:pt x="15" y="0"/>
                  </a:lnTo>
                  <a:lnTo>
                    <a:pt x="13" y="3"/>
                  </a:lnTo>
                  <a:lnTo>
                    <a:pt x="13" y="4"/>
                  </a:lnTo>
                  <a:lnTo>
                    <a:pt x="15" y="4"/>
                  </a:lnTo>
                  <a:lnTo>
                    <a:pt x="15" y="1"/>
                  </a:lnTo>
                  <a:lnTo>
                    <a:pt x="14" y="1"/>
                  </a:lnTo>
                  <a:lnTo>
                    <a:pt x="12" y="4"/>
                  </a:lnTo>
                  <a:lnTo>
                    <a:pt x="12" y="5"/>
                  </a:lnTo>
                  <a:lnTo>
                    <a:pt x="14" y="5"/>
                  </a:lnTo>
                  <a:lnTo>
                    <a:pt x="13" y="3"/>
                  </a:lnTo>
                  <a:lnTo>
                    <a:pt x="12" y="3"/>
                  </a:lnTo>
                  <a:lnTo>
                    <a:pt x="11" y="4"/>
                  </a:lnTo>
                  <a:lnTo>
                    <a:pt x="3" y="4"/>
                  </a:lnTo>
                  <a:lnTo>
                    <a:pt x="0" y="6"/>
                  </a:lnTo>
                  <a:lnTo>
                    <a:pt x="0" y="10"/>
                  </a:lnTo>
                  <a:lnTo>
                    <a:pt x="1" y="10"/>
                  </a:lnTo>
                  <a:lnTo>
                    <a:pt x="3" y="11"/>
                  </a:lnTo>
                  <a:lnTo>
                    <a:pt x="4" y="11"/>
                  </a:lnTo>
                  <a:lnTo>
                    <a:pt x="12" y="11"/>
                  </a:lnTo>
                  <a:lnTo>
                    <a:pt x="14" y="11"/>
                  </a:lnTo>
                  <a:lnTo>
                    <a:pt x="14" y="10"/>
                  </a:lnTo>
                  <a:lnTo>
                    <a:pt x="18" y="10"/>
                  </a:lnTo>
                  <a:lnTo>
                    <a:pt x="18" y="8"/>
                  </a:lnTo>
                  <a:lnTo>
                    <a:pt x="19" y="8"/>
                  </a:lnTo>
                  <a:lnTo>
                    <a:pt x="19" y="6"/>
                  </a:lnTo>
                  <a:lnTo>
                    <a:pt x="16" y="8"/>
                  </a:lnTo>
                  <a:lnTo>
                    <a:pt x="19" y="8"/>
                  </a:lnTo>
                  <a:lnTo>
                    <a:pt x="19" y="7"/>
                  </a:lnTo>
                  <a:lnTo>
                    <a:pt x="20" y="7"/>
                  </a:lnTo>
                  <a:lnTo>
                    <a:pt x="20" y="5"/>
                  </a:lnTo>
                  <a:lnTo>
                    <a:pt x="19" y="6"/>
                  </a:lnTo>
                  <a:lnTo>
                    <a:pt x="18"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22" name="Freeform 21">
              <a:extLst>
                <a:ext uri="{FF2B5EF4-FFF2-40B4-BE49-F238E27FC236}">
                  <a16:creationId xmlns:a16="http://schemas.microsoft.com/office/drawing/2014/main" id="{C5F85FAD-8F5E-43AA-97B4-E2DB39F6A63C}"/>
                </a:ext>
              </a:extLst>
            </p:cNvPr>
            <p:cNvSpPr>
              <a:spLocks/>
            </p:cNvSpPr>
            <p:nvPr/>
          </p:nvSpPr>
          <p:spPr bwMode="auto">
            <a:xfrm>
              <a:off x="3384" y="436"/>
              <a:ext cx="17" cy="11"/>
            </a:xfrm>
            <a:custGeom>
              <a:avLst/>
              <a:gdLst>
                <a:gd name="T0" fmla="*/ 3 w 17"/>
                <a:gd name="T1" fmla="*/ 4 h 11"/>
                <a:gd name="T2" fmla="*/ 2 w 17"/>
                <a:gd name="T3" fmla="*/ 4 h 11"/>
                <a:gd name="T4" fmla="*/ 0 w 17"/>
                <a:gd name="T5" fmla="*/ 6 h 11"/>
                <a:gd name="T6" fmla="*/ 0 w 17"/>
                <a:gd name="T7" fmla="*/ 10 h 11"/>
                <a:gd name="T8" fmla="*/ 1 w 17"/>
                <a:gd name="T9" fmla="*/ 10 h 11"/>
                <a:gd name="T10" fmla="*/ 2 w 17"/>
                <a:gd name="T11" fmla="*/ 11 h 11"/>
                <a:gd name="T12" fmla="*/ 9 w 17"/>
                <a:gd name="T13" fmla="*/ 11 h 11"/>
                <a:gd name="T14" fmla="*/ 9 w 17"/>
                <a:gd name="T15" fmla="*/ 10 h 11"/>
                <a:gd name="T16" fmla="*/ 10 w 17"/>
                <a:gd name="T17" fmla="*/ 10 h 11"/>
                <a:gd name="T18" fmla="*/ 10 w 17"/>
                <a:gd name="T19" fmla="*/ 7 h 11"/>
                <a:gd name="T20" fmla="*/ 9 w 17"/>
                <a:gd name="T21" fmla="*/ 8 h 11"/>
                <a:gd name="T22" fmla="*/ 10 w 17"/>
                <a:gd name="T23" fmla="*/ 10 h 11"/>
                <a:gd name="T24" fmla="*/ 12 w 17"/>
                <a:gd name="T25" fmla="*/ 10 h 11"/>
                <a:gd name="T26" fmla="*/ 12 w 17"/>
                <a:gd name="T27" fmla="*/ 8 h 11"/>
                <a:gd name="T28" fmla="*/ 14 w 17"/>
                <a:gd name="T29" fmla="*/ 8 h 11"/>
                <a:gd name="T30" fmla="*/ 14 w 17"/>
                <a:gd name="T31" fmla="*/ 6 h 11"/>
                <a:gd name="T32" fmla="*/ 12 w 17"/>
                <a:gd name="T33" fmla="*/ 7 h 11"/>
                <a:gd name="T34" fmla="*/ 12 w 17"/>
                <a:gd name="T35" fmla="*/ 8 h 11"/>
                <a:gd name="T36" fmla="*/ 15 w 17"/>
                <a:gd name="T37" fmla="*/ 8 h 11"/>
                <a:gd name="T38" fmla="*/ 15 w 17"/>
                <a:gd name="T39" fmla="*/ 7 h 11"/>
                <a:gd name="T40" fmla="*/ 16 w 17"/>
                <a:gd name="T41" fmla="*/ 7 h 11"/>
                <a:gd name="T42" fmla="*/ 16 w 17"/>
                <a:gd name="T43" fmla="*/ 5 h 11"/>
                <a:gd name="T44" fmla="*/ 14 w 17"/>
                <a:gd name="T45" fmla="*/ 7 h 11"/>
                <a:gd name="T46" fmla="*/ 16 w 17"/>
                <a:gd name="T47" fmla="*/ 7 h 11"/>
                <a:gd name="T48" fmla="*/ 16 w 17"/>
                <a:gd name="T49" fmla="*/ 6 h 11"/>
                <a:gd name="T50" fmla="*/ 17 w 17"/>
                <a:gd name="T51" fmla="*/ 6 h 11"/>
                <a:gd name="T52" fmla="*/ 17 w 17"/>
                <a:gd name="T53" fmla="*/ 3 h 11"/>
                <a:gd name="T54" fmla="*/ 16 w 17"/>
                <a:gd name="T55" fmla="*/ 2 h 11"/>
                <a:gd name="T56" fmla="*/ 16 w 17"/>
                <a:gd name="T57" fmla="*/ 0 h 11"/>
                <a:gd name="T58" fmla="*/ 14 w 17"/>
                <a:gd name="T59" fmla="*/ 0 h 11"/>
                <a:gd name="T60" fmla="*/ 12 w 17"/>
                <a:gd name="T61" fmla="*/ 0 h 11"/>
                <a:gd name="T62" fmla="*/ 11 w 17"/>
                <a:gd name="T63" fmla="*/ 0 h 11"/>
                <a:gd name="T64" fmla="*/ 9 w 17"/>
                <a:gd name="T65" fmla="*/ 3 h 11"/>
                <a:gd name="T66" fmla="*/ 9 w 17"/>
                <a:gd name="T67" fmla="*/ 4 h 11"/>
                <a:gd name="T68" fmla="*/ 11 w 17"/>
                <a:gd name="T69" fmla="*/ 4 h 11"/>
                <a:gd name="T70" fmla="*/ 10 w 17"/>
                <a:gd name="T71" fmla="*/ 2 h 11"/>
                <a:gd name="T72" fmla="*/ 9 w 17"/>
                <a:gd name="T73" fmla="*/ 2 h 11"/>
                <a:gd name="T74" fmla="*/ 7 w 17"/>
                <a:gd name="T75" fmla="*/ 4 h 11"/>
                <a:gd name="T76" fmla="*/ 7 w 17"/>
                <a:gd name="T77" fmla="*/ 5 h 11"/>
                <a:gd name="T78" fmla="*/ 9 w 17"/>
                <a:gd name="T79" fmla="*/ 5 h 11"/>
                <a:gd name="T80" fmla="*/ 7 w 17"/>
                <a:gd name="T81" fmla="*/ 3 h 11"/>
                <a:gd name="T82" fmla="*/ 5 w 17"/>
                <a:gd name="T83" fmla="*/ 3 h 11"/>
                <a:gd name="T84" fmla="*/ 3 w 17"/>
                <a:gd name="T85" fmla="*/ 5 h 11"/>
                <a:gd name="T86" fmla="*/ 3 w 17"/>
                <a:gd name="T87" fmla="*/ 6 h 11"/>
                <a:gd name="T88" fmla="*/ 5 w 17"/>
                <a:gd name="T89" fmla="*/ 6 h 11"/>
                <a:gd name="T90" fmla="*/ 3 w 17"/>
                <a:gd name="T91" fmla="*/ 4 h 1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7"/>
                <a:gd name="T139" fmla="*/ 0 h 11"/>
                <a:gd name="T140" fmla="*/ 17 w 17"/>
                <a:gd name="T141" fmla="*/ 11 h 1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7" h="11">
                  <a:moveTo>
                    <a:pt x="3" y="4"/>
                  </a:moveTo>
                  <a:lnTo>
                    <a:pt x="2" y="4"/>
                  </a:lnTo>
                  <a:lnTo>
                    <a:pt x="0" y="6"/>
                  </a:lnTo>
                  <a:lnTo>
                    <a:pt x="0" y="10"/>
                  </a:lnTo>
                  <a:lnTo>
                    <a:pt x="1" y="10"/>
                  </a:lnTo>
                  <a:lnTo>
                    <a:pt x="2" y="11"/>
                  </a:lnTo>
                  <a:lnTo>
                    <a:pt x="9" y="11"/>
                  </a:lnTo>
                  <a:lnTo>
                    <a:pt x="9" y="10"/>
                  </a:lnTo>
                  <a:lnTo>
                    <a:pt x="10" y="10"/>
                  </a:lnTo>
                  <a:lnTo>
                    <a:pt x="10" y="7"/>
                  </a:lnTo>
                  <a:lnTo>
                    <a:pt x="9" y="8"/>
                  </a:lnTo>
                  <a:lnTo>
                    <a:pt x="10" y="10"/>
                  </a:lnTo>
                  <a:lnTo>
                    <a:pt x="12" y="10"/>
                  </a:lnTo>
                  <a:lnTo>
                    <a:pt x="12" y="8"/>
                  </a:lnTo>
                  <a:lnTo>
                    <a:pt x="14" y="8"/>
                  </a:lnTo>
                  <a:lnTo>
                    <a:pt x="14" y="6"/>
                  </a:lnTo>
                  <a:lnTo>
                    <a:pt x="12" y="7"/>
                  </a:lnTo>
                  <a:lnTo>
                    <a:pt x="12" y="8"/>
                  </a:lnTo>
                  <a:lnTo>
                    <a:pt x="15" y="8"/>
                  </a:lnTo>
                  <a:lnTo>
                    <a:pt x="15" y="7"/>
                  </a:lnTo>
                  <a:lnTo>
                    <a:pt x="16" y="7"/>
                  </a:lnTo>
                  <a:lnTo>
                    <a:pt x="16" y="5"/>
                  </a:lnTo>
                  <a:lnTo>
                    <a:pt x="14" y="7"/>
                  </a:lnTo>
                  <a:lnTo>
                    <a:pt x="16" y="7"/>
                  </a:lnTo>
                  <a:lnTo>
                    <a:pt x="16" y="6"/>
                  </a:lnTo>
                  <a:lnTo>
                    <a:pt x="17" y="6"/>
                  </a:lnTo>
                  <a:lnTo>
                    <a:pt x="17" y="3"/>
                  </a:lnTo>
                  <a:lnTo>
                    <a:pt x="16" y="2"/>
                  </a:lnTo>
                  <a:lnTo>
                    <a:pt x="16" y="0"/>
                  </a:lnTo>
                  <a:lnTo>
                    <a:pt x="14" y="0"/>
                  </a:lnTo>
                  <a:lnTo>
                    <a:pt x="12" y="0"/>
                  </a:lnTo>
                  <a:lnTo>
                    <a:pt x="11" y="0"/>
                  </a:lnTo>
                  <a:lnTo>
                    <a:pt x="9" y="3"/>
                  </a:lnTo>
                  <a:lnTo>
                    <a:pt x="9" y="4"/>
                  </a:lnTo>
                  <a:lnTo>
                    <a:pt x="11" y="4"/>
                  </a:lnTo>
                  <a:lnTo>
                    <a:pt x="10" y="2"/>
                  </a:lnTo>
                  <a:lnTo>
                    <a:pt x="9" y="2"/>
                  </a:lnTo>
                  <a:lnTo>
                    <a:pt x="7" y="4"/>
                  </a:lnTo>
                  <a:lnTo>
                    <a:pt x="7" y="5"/>
                  </a:lnTo>
                  <a:lnTo>
                    <a:pt x="9" y="5"/>
                  </a:lnTo>
                  <a:lnTo>
                    <a:pt x="7" y="3"/>
                  </a:lnTo>
                  <a:lnTo>
                    <a:pt x="5" y="3"/>
                  </a:lnTo>
                  <a:lnTo>
                    <a:pt x="3" y="5"/>
                  </a:lnTo>
                  <a:lnTo>
                    <a:pt x="3" y="6"/>
                  </a:lnTo>
                  <a:lnTo>
                    <a:pt x="5" y="6"/>
                  </a:lnTo>
                  <a:lnTo>
                    <a:pt x="3"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23" name="Freeform 22">
              <a:extLst>
                <a:ext uri="{FF2B5EF4-FFF2-40B4-BE49-F238E27FC236}">
                  <a16:creationId xmlns:a16="http://schemas.microsoft.com/office/drawing/2014/main" id="{35E6E333-1F35-4313-87CE-2B1802381661}"/>
                </a:ext>
              </a:extLst>
            </p:cNvPr>
            <p:cNvSpPr>
              <a:spLocks/>
            </p:cNvSpPr>
            <p:nvPr/>
          </p:nvSpPr>
          <p:spPr bwMode="auto">
            <a:xfrm>
              <a:off x="3393" y="436"/>
              <a:ext cx="8" cy="15"/>
            </a:xfrm>
            <a:custGeom>
              <a:avLst/>
              <a:gdLst>
                <a:gd name="T0" fmla="*/ 0 w 8"/>
                <a:gd name="T1" fmla="*/ 12 h 15"/>
                <a:gd name="T2" fmla="*/ 0 w 8"/>
                <a:gd name="T3" fmla="*/ 14 h 15"/>
                <a:gd name="T4" fmla="*/ 1 w 8"/>
                <a:gd name="T5" fmla="*/ 14 h 15"/>
                <a:gd name="T6" fmla="*/ 2 w 8"/>
                <a:gd name="T7" fmla="*/ 15 h 15"/>
                <a:gd name="T8" fmla="*/ 6 w 8"/>
                <a:gd name="T9" fmla="*/ 15 h 15"/>
                <a:gd name="T10" fmla="*/ 6 w 8"/>
                <a:gd name="T11" fmla="*/ 14 h 15"/>
                <a:gd name="T12" fmla="*/ 7 w 8"/>
                <a:gd name="T13" fmla="*/ 14 h 15"/>
                <a:gd name="T14" fmla="*/ 7 w 8"/>
                <a:gd name="T15" fmla="*/ 12 h 15"/>
                <a:gd name="T16" fmla="*/ 6 w 8"/>
                <a:gd name="T17" fmla="*/ 8 h 15"/>
                <a:gd name="T18" fmla="*/ 5 w 8"/>
                <a:gd name="T19" fmla="*/ 10 h 15"/>
                <a:gd name="T20" fmla="*/ 7 w 8"/>
                <a:gd name="T21" fmla="*/ 10 h 15"/>
                <a:gd name="T22" fmla="*/ 7 w 8"/>
                <a:gd name="T23" fmla="*/ 8 h 15"/>
                <a:gd name="T24" fmla="*/ 8 w 8"/>
                <a:gd name="T25" fmla="*/ 8 h 15"/>
                <a:gd name="T26" fmla="*/ 8 w 8"/>
                <a:gd name="T27" fmla="*/ 3 h 15"/>
                <a:gd name="T28" fmla="*/ 7 w 8"/>
                <a:gd name="T29" fmla="*/ 2 h 15"/>
                <a:gd name="T30" fmla="*/ 7 w 8"/>
                <a:gd name="T31" fmla="*/ 0 h 15"/>
                <a:gd name="T32" fmla="*/ 3 w 8"/>
                <a:gd name="T33" fmla="*/ 0 h 15"/>
                <a:gd name="T34" fmla="*/ 1 w 8"/>
                <a:gd name="T35" fmla="*/ 3 h 15"/>
                <a:gd name="T36" fmla="*/ 1 w 8"/>
                <a:gd name="T37" fmla="*/ 4 h 15"/>
                <a:gd name="T38" fmla="*/ 3 w 8"/>
                <a:gd name="T39" fmla="*/ 5 h 15"/>
                <a:gd name="T40" fmla="*/ 3 w 8"/>
                <a:gd name="T41" fmla="*/ 3 h 15"/>
                <a:gd name="T42" fmla="*/ 2 w 8"/>
                <a:gd name="T43" fmla="*/ 3 h 15"/>
                <a:gd name="T44" fmla="*/ 0 w 8"/>
                <a:gd name="T45" fmla="*/ 5 h 15"/>
                <a:gd name="T46" fmla="*/ 0 w 8"/>
                <a:gd name="T47" fmla="*/ 6 h 15"/>
                <a:gd name="T48" fmla="*/ 0 w 8"/>
                <a:gd name="T49" fmla="*/ 12 h 1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
                <a:gd name="T76" fmla="*/ 0 h 15"/>
                <a:gd name="T77" fmla="*/ 8 w 8"/>
                <a:gd name="T78" fmla="*/ 15 h 1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 h="15">
                  <a:moveTo>
                    <a:pt x="0" y="12"/>
                  </a:moveTo>
                  <a:lnTo>
                    <a:pt x="0" y="14"/>
                  </a:lnTo>
                  <a:lnTo>
                    <a:pt x="1" y="14"/>
                  </a:lnTo>
                  <a:lnTo>
                    <a:pt x="2" y="15"/>
                  </a:lnTo>
                  <a:lnTo>
                    <a:pt x="6" y="15"/>
                  </a:lnTo>
                  <a:lnTo>
                    <a:pt x="6" y="14"/>
                  </a:lnTo>
                  <a:lnTo>
                    <a:pt x="7" y="14"/>
                  </a:lnTo>
                  <a:lnTo>
                    <a:pt x="7" y="12"/>
                  </a:lnTo>
                  <a:lnTo>
                    <a:pt x="6" y="8"/>
                  </a:lnTo>
                  <a:lnTo>
                    <a:pt x="5" y="10"/>
                  </a:lnTo>
                  <a:lnTo>
                    <a:pt x="7" y="10"/>
                  </a:lnTo>
                  <a:lnTo>
                    <a:pt x="7" y="8"/>
                  </a:lnTo>
                  <a:lnTo>
                    <a:pt x="8" y="8"/>
                  </a:lnTo>
                  <a:lnTo>
                    <a:pt x="8" y="3"/>
                  </a:lnTo>
                  <a:lnTo>
                    <a:pt x="7" y="2"/>
                  </a:lnTo>
                  <a:lnTo>
                    <a:pt x="7" y="0"/>
                  </a:lnTo>
                  <a:lnTo>
                    <a:pt x="3" y="0"/>
                  </a:lnTo>
                  <a:lnTo>
                    <a:pt x="1" y="3"/>
                  </a:lnTo>
                  <a:lnTo>
                    <a:pt x="1" y="4"/>
                  </a:lnTo>
                  <a:lnTo>
                    <a:pt x="3" y="5"/>
                  </a:lnTo>
                  <a:lnTo>
                    <a:pt x="3" y="3"/>
                  </a:lnTo>
                  <a:lnTo>
                    <a:pt x="2" y="3"/>
                  </a:lnTo>
                  <a:lnTo>
                    <a:pt x="0" y="5"/>
                  </a:lnTo>
                  <a:lnTo>
                    <a:pt x="0" y="6"/>
                  </a:lnTo>
                  <a:lnTo>
                    <a:pt x="0"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24" name="Freeform 23">
              <a:extLst>
                <a:ext uri="{FF2B5EF4-FFF2-40B4-BE49-F238E27FC236}">
                  <a16:creationId xmlns:a16="http://schemas.microsoft.com/office/drawing/2014/main" id="{E5D3F4A7-A9FA-49BC-B83A-71E3829F56DF}"/>
                </a:ext>
              </a:extLst>
            </p:cNvPr>
            <p:cNvSpPr>
              <a:spLocks/>
            </p:cNvSpPr>
            <p:nvPr/>
          </p:nvSpPr>
          <p:spPr bwMode="auto">
            <a:xfrm>
              <a:off x="3389" y="446"/>
              <a:ext cx="58" cy="28"/>
            </a:xfrm>
            <a:custGeom>
              <a:avLst/>
              <a:gdLst>
                <a:gd name="T0" fmla="*/ 29 w 58"/>
                <a:gd name="T1" fmla="*/ 7 h 28"/>
                <a:gd name="T2" fmla="*/ 30 w 58"/>
                <a:gd name="T3" fmla="*/ 5 h 28"/>
                <a:gd name="T4" fmla="*/ 29 w 58"/>
                <a:gd name="T5" fmla="*/ 1 h 28"/>
                <a:gd name="T6" fmla="*/ 20 w 58"/>
                <a:gd name="T7" fmla="*/ 0 h 28"/>
                <a:gd name="T8" fmla="*/ 13 w 58"/>
                <a:gd name="T9" fmla="*/ 1 h 28"/>
                <a:gd name="T10" fmla="*/ 11 w 58"/>
                <a:gd name="T11" fmla="*/ 4 h 28"/>
                <a:gd name="T12" fmla="*/ 10 w 58"/>
                <a:gd name="T13" fmla="*/ 2 h 28"/>
                <a:gd name="T14" fmla="*/ 6 w 58"/>
                <a:gd name="T15" fmla="*/ 4 h 28"/>
                <a:gd name="T16" fmla="*/ 9 w 58"/>
                <a:gd name="T17" fmla="*/ 5 h 28"/>
                <a:gd name="T18" fmla="*/ 5 w 58"/>
                <a:gd name="T19" fmla="*/ 3 h 28"/>
                <a:gd name="T20" fmla="*/ 3 w 58"/>
                <a:gd name="T21" fmla="*/ 7 h 28"/>
                <a:gd name="T22" fmla="*/ 5 w 58"/>
                <a:gd name="T23" fmla="*/ 4 h 28"/>
                <a:gd name="T24" fmla="*/ 2 w 58"/>
                <a:gd name="T25" fmla="*/ 7 h 28"/>
                <a:gd name="T26" fmla="*/ 4 w 58"/>
                <a:gd name="T27" fmla="*/ 10 h 28"/>
                <a:gd name="T28" fmla="*/ 3 w 58"/>
                <a:gd name="T29" fmla="*/ 8 h 28"/>
                <a:gd name="T30" fmla="*/ 0 w 58"/>
                <a:gd name="T31" fmla="*/ 15 h 28"/>
                <a:gd name="T32" fmla="*/ 2 w 58"/>
                <a:gd name="T33" fmla="*/ 24 h 28"/>
                <a:gd name="T34" fmla="*/ 4 w 58"/>
                <a:gd name="T35" fmla="*/ 25 h 28"/>
                <a:gd name="T36" fmla="*/ 5 w 58"/>
                <a:gd name="T37" fmla="*/ 24 h 28"/>
                <a:gd name="T38" fmla="*/ 3 w 58"/>
                <a:gd name="T39" fmla="*/ 26 h 28"/>
                <a:gd name="T40" fmla="*/ 5 w 58"/>
                <a:gd name="T41" fmla="*/ 27 h 28"/>
                <a:gd name="T42" fmla="*/ 7 w 58"/>
                <a:gd name="T43" fmla="*/ 28 h 28"/>
                <a:gd name="T44" fmla="*/ 37 w 58"/>
                <a:gd name="T45" fmla="*/ 27 h 28"/>
                <a:gd name="T46" fmla="*/ 39 w 58"/>
                <a:gd name="T47" fmla="*/ 25 h 28"/>
                <a:gd name="T48" fmla="*/ 49 w 58"/>
                <a:gd name="T49" fmla="*/ 27 h 28"/>
                <a:gd name="T50" fmla="*/ 51 w 58"/>
                <a:gd name="T51" fmla="*/ 26 h 28"/>
                <a:gd name="T52" fmla="*/ 52 w 58"/>
                <a:gd name="T53" fmla="*/ 24 h 28"/>
                <a:gd name="T54" fmla="*/ 55 w 58"/>
                <a:gd name="T55" fmla="*/ 26 h 28"/>
                <a:gd name="T56" fmla="*/ 57 w 58"/>
                <a:gd name="T57" fmla="*/ 25 h 28"/>
                <a:gd name="T58" fmla="*/ 58 w 58"/>
                <a:gd name="T59" fmla="*/ 22 h 28"/>
                <a:gd name="T60" fmla="*/ 57 w 58"/>
                <a:gd name="T61" fmla="*/ 19 h 28"/>
                <a:gd name="T62" fmla="*/ 49 w 58"/>
                <a:gd name="T63" fmla="*/ 19 h 28"/>
                <a:gd name="T64" fmla="*/ 46 w 58"/>
                <a:gd name="T65" fmla="*/ 22 h 28"/>
                <a:gd name="T66" fmla="*/ 48 w 58"/>
                <a:gd name="T67" fmla="*/ 23 h 28"/>
                <a:gd name="T68" fmla="*/ 34 w 58"/>
                <a:gd name="T69" fmla="*/ 20 h 28"/>
                <a:gd name="T70" fmla="*/ 32 w 58"/>
                <a:gd name="T71" fmla="*/ 24 h 28"/>
                <a:gd name="T72" fmla="*/ 10 w 58"/>
                <a:gd name="T73" fmla="*/ 22 h 28"/>
                <a:gd name="T74" fmla="*/ 7 w 58"/>
                <a:gd name="T75" fmla="*/ 20 h 28"/>
                <a:gd name="T76" fmla="*/ 10 w 58"/>
                <a:gd name="T77" fmla="*/ 22 h 28"/>
                <a:gd name="T78" fmla="*/ 9 w 58"/>
                <a:gd name="T79" fmla="*/ 19 h 28"/>
                <a:gd name="T80" fmla="*/ 6 w 58"/>
                <a:gd name="T81" fmla="*/ 18 h 28"/>
                <a:gd name="T82" fmla="*/ 9 w 58"/>
                <a:gd name="T83" fmla="*/ 13 h 28"/>
                <a:gd name="T84" fmla="*/ 7 w 58"/>
                <a:gd name="T85" fmla="*/ 11 h 28"/>
                <a:gd name="T86" fmla="*/ 5 w 58"/>
                <a:gd name="T87" fmla="*/ 15 h 28"/>
                <a:gd name="T88" fmla="*/ 7 w 58"/>
                <a:gd name="T89" fmla="*/ 13 h 28"/>
                <a:gd name="T90" fmla="*/ 9 w 58"/>
                <a:gd name="T91" fmla="*/ 11 h 28"/>
                <a:gd name="T92" fmla="*/ 6 w 58"/>
                <a:gd name="T93" fmla="*/ 11 h 28"/>
                <a:gd name="T94" fmla="*/ 9 w 58"/>
                <a:gd name="T95" fmla="*/ 10 h 28"/>
                <a:gd name="T96" fmla="*/ 10 w 58"/>
                <a:gd name="T97" fmla="*/ 8 h 28"/>
                <a:gd name="T98" fmla="*/ 10 w 58"/>
                <a:gd name="T99" fmla="*/ 10 h 28"/>
                <a:gd name="T100" fmla="*/ 12 w 58"/>
                <a:gd name="T101" fmla="*/ 9 h 28"/>
                <a:gd name="T102" fmla="*/ 13 w 58"/>
                <a:gd name="T103" fmla="*/ 7 h 28"/>
                <a:gd name="T104" fmla="*/ 14 w 58"/>
                <a:gd name="T105" fmla="*/ 9 h 28"/>
                <a:gd name="T106" fmla="*/ 17 w 58"/>
                <a:gd name="T107" fmla="*/ 8 h 28"/>
                <a:gd name="T108" fmla="*/ 18 w 58"/>
                <a:gd name="T109" fmla="*/ 5 h 28"/>
                <a:gd name="T110" fmla="*/ 20 w 58"/>
                <a:gd name="T111" fmla="*/ 8 h 28"/>
                <a:gd name="T112" fmla="*/ 22 w 58"/>
                <a:gd name="T113" fmla="*/ 7 h 2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8"/>
                <a:gd name="T172" fmla="*/ 0 h 28"/>
                <a:gd name="T173" fmla="*/ 58 w 58"/>
                <a:gd name="T174" fmla="*/ 28 h 2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8" h="28">
                  <a:moveTo>
                    <a:pt x="27" y="7"/>
                  </a:moveTo>
                  <a:lnTo>
                    <a:pt x="29" y="7"/>
                  </a:lnTo>
                  <a:lnTo>
                    <a:pt x="29" y="5"/>
                  </a:lnTo>
                  <a:lnTo>
                    <a:pt x="30" y="5"/>
                  </a:lnTo>
                  <a:lnTo>
                    <a:pt x="30" y="2"/>
                  </a:lnTo>
                  <a:lnTo>
                    <a:pt x="29" y="1"/>
                  </a:lnTo>
                  <a:lnTo>
                    <a:pt x="29" y="0"/>
                  </a:lnTo>
                  <a:lnTo>
                    <a:pt x="20" y="0"/>
                  </a:lnTo>
                  <a:lnTo>
                    <a:pt x="19" y="1"/>
                  </a:lnTo>
                  <a:lnTo>
                    <a:pt x="13" y="1"/>
                  </a:lnTo>
                  <a:lnTo>
                    <a:pt x="11" y="3"/>
                  </a:lnTo>
                  <a:lnTo>
                    <a:pt x="11" y="4"/>
                  </a:lnTo>
                  <a:lnTo>
                    <a:pt x="13" y="4"/>
                  </a:lnTo>
                  <a:lnTo>
                    <a:pt x="10" y="2"/>
                  </a:lnTo>
                  <a:lnTo>
                    <a:pt x="9" y="2"/>
                  </a:lnTo>
                  <a:lnTo>
                    <a:pt x="6" y="4"/>
                  </a:lnTo>
                  <a:lnTo>
                    <a:pt x="6" y="5"/>
                  </a:lnTo>
                  <a:lnTo>
                    <a:pt x="9" y="5"/>
                  </a:lnTo>
                  <a:lnTo>
                    <a:pt x="6" y="3"/>
                  </a:lnTo>
                  <a:lnTo>
                    <a:pt x="5" y="3"/>
                  </a:lnTo>
                  <a:lnTo>
                    <a:pt x="3" y="5"/>
                  </a:lnTo>
                  <a:lnTo>
                    <a:pt x="3" y="7"/>
                  </a:lnTo>
                  <a:lnTo>
                    <a:pt x="5" y="7"/>
                  </a:lnTo>
                  <a:lnTo>
                    <a:pt x="5" y="4"/>
                  </a:lnTo>
                  <a:lnTo>
                    <a:pt x="4" y="4"/>
                  </a:lnTo>
                  <a:lnTo>
                    <a:pt x="2" y="7"/>
                  </a:lnTo>
                  <a:lnTo>
                    <a:pt x="2" y="8"/>
                  </a:lnTo>
                  <a:lnTo>
                    <a:pt x="4" y="10"/>
                  </a:lnTo>
                  <a:lnTo>
                    <a:pt x="4" y="8"/>
                  </a:lnTo>
                  <a:lnTo>
                    <a:pt x="3" y="8"/>
                  </a:lnTo>
                  <a:lnTo>
                    <a:pt x="0" y="10"/>
                  </a:lnTo>
                  <a:lnTo>
                    <a:pt x="0" y="15"/>
                  </a:lnTo>
                  <a:lnTo>
                    <a:pt x="2" y="15"/>
                  </a:lnTo>
                  <a:lnTo>
                    <a:pt x="2" y="24"/>
                  </a:lnTo>
                  <a:lnTo>
                    <a:pt x="3" y="24"/>
                  </a:lnTo>
                  <a:lnTo>
                    <a:pt x="4" y="25"/>
                  </a:lnTo>
                  <a:lnTo>
                    <a:pt x="5" y="25"/>
                  </a:lnTo>
                  <a:lnTo>
                    <a:pt x="5" y="24"/>
                  </a:lnTo>
                  <a:lnTo>
                    <a:pt x="3" y="24"/>
                  </a:lnTo>
                  <a:lnTo>
                    <a:pt x="3" y="26"/>
                  </a:lnTo>
                  <a:lnTo>
                    <a:pt x="4" y="26"/>
                  </a:lnTo>
                  <a:lnTo>
                    <a:pt x="5" y="27"/>
                  </a:lnTo>
                  <a:lnTo>
                    <a:pt x="6" y="27"/>
                  </a:lnTo>
                  <a:lnTo>
                    <a:pt x="7" y="28"/>
                  </a:lnTo>
                  <a:lnTo>
                    <a:pt x="37" y="28"/>
                  </a:lnTo>
                  <a:lnTo>
                    <a:pt x="37" y="27"/>
                  </a:lnTo>
                  <a:lnTo>
                    <a:pt x="39" y="27"/>
                  </a:lnTo>
                  <a:lnTo>
                    <a:pt x="39" y="25"/>
                  </a:lnTo>
                  <a:lnTo>
                    <a:pt x="37" y="26"/>
                  </a:lnTo>
                  <a:lnTo>
                    <a:pt x="49" y="27"/>
                  </a:lnTo>
                  <a:lnTo>
                    <a:pt x="51" y="27"/>
                  </a:lnTo>
                  <a:lnTo>
                    <a:pt x="51" y="26"/>
                  </a:lnTo>
                  <a:lnTo>
                    <a:pt x="52" y="26"/>
                  </a:lnTo>
                  <a:lnTo>
                    <a:pt x="52" y="24"/>
                  </a:lnTo>
                  <a:lnTo>
                    <a:pt x="51" y="25"/>
                  </a:lnTo>
                  <a:lnTo>
                    <a:pt x="55" y="26"/>
                  </a:lnTo>
                  <a:lnTo>
                    <a:pt x="57" y="26"/>
                  </a:lnTo>
                  <a:lnTo>
                    <a:pt x="57" y="25"/>
                  </a:lnTo>
                  <a:lnTo>
                    <a:pt x="58" y="25"/>
                  </a:lnTo>
                  <a:lnTo>
                    <a:pt x="58" y="22"/>
                  </a:lnTo>
                  <a:lnTo>
                    <a:pt x="57" y="20"/>
                  </a:lnTo>
                  <a:lnTo>
                    <a:pt x="57" y="19"/>
                  </a:lnTo>
                  <a:lnTo>
                    <a:pt x="55" y="19"/>
                  </a:lnTo>
                  <a:lnTo>
                    <a:pt x="49" y="19"/>
                  </a:lnTo>
                  <a:lnTo>
                    <a:pt x="48" y="19"/>
                  </a:lnTo>
                  <a:lnTo>
                    <a:pt x="46" y="22"/>
                  </a:lnTo>
                  <a:lnTo>
                    <a:pt x="46" y="23"/>
                  </a:lnTo>
                  <a:lnTo>
                    <a:pt x="48" y="23"/>
                  </a:lnTo>
                  <a:lnTo>
                    <a:pt x="35" y="20"/>
                  </a:lnTo>
                  <a:lnTo>
                    <a:pt x="34" y="20"/>
                  </a:lnTo>
                  <a:lnTo>
                    <a:pt x="32" y="23"/>
                  </a:lnTo>
                  <a:lnTo>
                    <a:pt x="32" y="24"/>
                  </a:lnTo>
                  <a:lnTo>
                    <a:pt x="34" y="24"/>
                  </a:lnTo>
                  <a:lnTo>
                    <a:pt x="10" y="22"/>
                  </a:lnTo>
                  <a:lnTo>
                    <a:pt x="10" y="20"/>
                  </a:lnTo>
                  <a:lnTo>
                    <a:pt x="7" y="20"/>
                  </a:lnTo>
                  <a:lnTo>
                    <a:pt x="9" y="23"/>
                  </a:lnTo>
                  <a:lnTo>
                    <a:pt x="10" y="22"/>
                  </a:lnTo>
                  <a:lnTo>
                    <a:pt x="10" y="20"/>
                  </a:lnTo>
                  <a:lnTo>
                    <a:pt x="9" y="19"/>
                  </a:lnTo>
                  <a:lnTo>
                    <a:pt x="9" y="18"/>
                  </a:lnTo>
                  <a:lnTo>
                    <a:pt x="6" y="18"/>
                  </a:lnTo>
                  <a:lnTo>
                    <a:pt x="7" y="20"/>
                  </a:lnTo>
                  <a:lnTo>
                    <a:pt x="9" y="13"/>
                  </a:lnTo>
                  <a:lnTo>
                    <a:pt x="9" y="12"/>
                  </a:lnTo>
                  <a:lnTo>
                    <a:pt x="7" y="11"/>
                  </a:lnTo>
                  <a:lnTo>
                    <a:pt x="6" y="13"/>
                  </a:lnTo>
                  <a:lnTo>
                    <a:pt x="5" y="15"/>
                  </a:lnTo>
                  <a:lnTo>
                    <a:pt x="7" y="15"/>
                  </a:lnTo>
                  <a:lnTo>
                    <a:pt x="7" y="13"/>
                  </a:lnTo>
                  <a:lnTo>
                    <a:pt x="9" y="13"/>
                  </a:lnTo>
                  <a:lnTo>
                    <a:pt x="9" y="11"/>
                  </a:lnTo>
                  <a:lnTo>
                    <a:pt x="7" y="10"/>
                  </a:lnTo>
                  <a:lnTo>
                    <a:pt x="6" y="11"/>
                  </a:lnTo>
                  <a:lnTo>
                    <a:pt x="9" y="11"/>
                  </a:lnTo>
                  <a:lnTo>
                    <a:pt x="9" y="10"/>
                  </a:lnTo>
                  <a:lnTo>
                    <a:pt x="10" y="10"/>
                  </a:lnTo>
                  <a:lnTo>
                    <a:pt x="10" y="8"/>
                  </a:lnTo>
                  <a:lnTo>
                    <a:pt x="9" y="9"/>
                  </a:lnTo>
                  <a:lnTo>
                    <a:pt x="10" y="10"/>
                  </a:lnTo>
                  <a:lnTo>
                    <a:pt x="12" y="10"/>
                  </a:lnTo>
                  <a:lnTo>
                    <a:pt x="12" y="9"/>
                  </a:lnTo>
                  <a:lnTo>
                    <a:pt x="13" y="9"/>
                  </a:lnTo>
                  <a:lnTo>
                    <a:pt x="13" y="7"/>
                  </a:lnTo>
                  <a:lnTo>
                    <a:pt x="12" y="8"/>
                  </a:lnTo>
                  <a:lnTo>
                    <a:pt x="14" y="9"/>
                  </a:lnTo>
                  <a:lnTo>
                    <a:pt x="17" y="9"/>
                  </a:lnTo>
                  <a:lnTo>
                    <a:pt x="17" y="8"/>
                  </a:lnTo>
                  <a:lnTo>
                    <a:pt x="18" y="8"/>
                  </a:lnTo>
                  <a:lnTo>
                    <a:pt x="18" y="5"/>
                  </a:lnTo>
                  <a:lnTo>
                    <a:pt x="17" y="7"/>
                  </a:lnTo>
                  <a:lnTo>
                    <a:pt x="20" y="8"/>
                  </a:lnTo>
                  <a:lnTo>
                    <a:pt x="22" y="8"/>
                  </a:lnTo>
                  <a:lnTo>
                    <a:pt x="22" y="7"/>
                  </a:lnTo>
                  <a:lnTo>
                    <a:pt x="2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25" name="Freeform 24">
              <a:extLst>
                <a:ext uri="{FF2B5EF4-FFF2-40B4-BE49-F238E27FC236}">
                  <a16:creationId xmlns:a16="http://schemas.microsoft.com/office/drawing/2014/main" id="{835529BA-A1EF-4AC5-B9C0-B69F60C38C2E}"/>
                </a:ext>
              </a:extLst>
            </p:cNvPr>
            <p:cNvSpPr>
              <a:spLocks/>
            </p:cNvSpPr>
            <p:nvPr/>
          </p:nvSpPr>
          <p:spPr bwMode="auto">
            <a:xfrm>
              <a:off x="3391" y="472"/>
              <a:ext cx="59" cy="27"/>
            </a:xfrm>
            <a:custGeom>
              <a:avLst/>
              <a:gdLst>
                <a:gd name="T0" fmla="*/ 57 w 59"/>
                <a:gd name="T1" fmla="*/ 23 h 27"/>
                <a:gd name="T2" fmla="*/ 59 w 59"/>
                <a:gd name="T3" fmla="*/ 22 h 27"/>
                <a:gd name="T4" fmla="*/ 57 w 59"/>
                <a:gd name="T5" fmla="*/ 18 h 27"/>
                <a:gd name="T6" fmla="*/ 48 w 59"/>
                <a:gd name="T7" fmla="*/ 16 h 27"/>
                <a:gd name="T8" fmla="*/ 33 w 59"/>
                <a:gd name="T9" fmla="*/ 18 h 27"/>
                <a:gd name="T10" fmla="*/ 31 w 59"/>
                <a:gd name="T11" fmla="*/ 21 h 27"/>
                <a:gd name="T12" fmla="*/ 17 w 59"/>
                <a:gd name="T13" fmla="*/ 19 h 27"/>
                <a:gd name="T14" fmla="*/ 13 w 59"/>
                <a:gd name="T15" fmla="*/ 21 h 27"/>
                <a:gd name="T16" fmla="*/ 16 w 59"/>
                <a:gd name="T17" fmla="*/ 22 h 27"/>
                <a:gd name="T18" fmla="*/ 12 w 59"/>
                <a:gd name="T19" fmla="*/ 19 h 27"/>
                <a:gd name="T20" fmla="*/ 10 w 59"/>
                <a:gd name="T21" fmla="*/ 21 h 27"/>
                <a:gd name="T22" fmla="*/ 11 w 59"/>
                <a:gd name="T23" fmla="*/ 20 h 27"/>
                <a:gd name="T24" fmla="*/ 10 w 59"/>
                <a:gd name="T25" fmla="*/ 18 h 27"/>
                <a:gd name="T26" fmla="*/ 8 w 59"/>
                <a:gd name="T27" fmla="*/ 16 h 27"/>
                <a:gd name="T28" fmla="*/ 5 w 59"/>
                <a:gd name="T29" fmla="*/ 8 h 27"/>
                <a:gd name="T30" fmla="*/ 7 w 59"/>
                <a:gd name="T31" fmla="*/ 9 h 27"/>
                <a:gd name="T32" fmla="*/ 8 w 59"/>
                <a:gd name="T33" fmla="*/ 8 h 27"/>
                <a:gd name="T34" fmla="*/ 5 w 59"/>
                <a:gd name="T35" fmla="*/ 8 h 27"/>
                <a:gd name="T36" fmla="*/ 8 w 59"/>
                <a:gd name="T37" fmla="*/ 7 h 27"/>
                <a:gd name="T38" fmla="*/ 9 w 59"/>
                <a:gd name="T39" fmla="*/ 5 h 27"/>
                <a:gd name="T40" fmla="*/ 9 w 59"/>
                <a:gd name="T41" fmla="*/ 7 h 27"/>
                <a:gd name="T42" fmla="*/ 11 w 59"/>
                <a:gd name="T43" fmla="*/ 6 h 27"/>
                <a:gd name="T44" fmla="*/ 12 w 59"/>
                <a:gd name="T45" fmla="*/ 2 h 27"/>
                <a:gd name="T46" fmla="*/ 11 w 59"/>
                <a:gd name="T47" fmla="*/ 0 h 27"/>
                <a:gd name="T48" fmla="*/ 5 w 59"/>
                <a:gd name="T49" fmla="*/ 0 h 27"/>
                <a:gd name="T50" fmla="*/ 2 w 59"/>
                <a:gd name="T51" fmla="*/ 2 h 27"/>
                <a:gd name="T52" fmla="*/ 4 w 59"/>
                <a:gd name="T53" fmla="*/ 4 h 27"/>
                <a:gd name="T54" fmla="*/ 3 w 59"/>
                <a:gd name="T55" fmla="*/ 1 h 27"/>
                <a:gd name="T56" fmla="*/ 1 w 59"/>
                <a:gd name="T57" fmla="*/ 5 h 27"/>
                <a:gd name="T58" fmla="*/ 3 w 59"/>
                <a:gd name="T59" fmla="*/ 2 h 27"/>
                <a:gd name="T60" fmla="*/ 0 w 59"/>
                <a:gd name="T61" fmla="*/ 5 h 27"/>
                <a:gd name="T62" fmla="*/ 1 w 59"/>
                <a:gd name="T63" fmla="*/ 19 h 27"/>
                <a:gd name="T64" fmla="*/ 2 w 59"/>
                <a:gd name="T65" fmla="*/ 21 h 27"/>
                <a:gd name="T66" fmla="*/ 5 w 59"/>
                <a:gd name="T67" fmla="*/ 24 h 27"/>
                <a:gd name="T68" fmla="*/ 7 w 59"/>
                <a:gd name="T69" fmla="*/ 23 h 27"/>
                <a:gd name="T70" fmla="*/ 4 w 59"/>
                <a:gd name="T71" fmla="*/ 24 h 27"/>
                <a:gd name="T72" fmla="*/ 7 w 59"/>
                <a:gd name="T73" fmla="*/ 26 h 27"/>
                <a:gd name="T74" fmla="*/ 10 w 59"/>
                <a:gd name="T75" fmla="*/ 27 h 27"/>
                <a:gd name="T76" fmla="*/ 19 w 59"/>
                <a:gd name="T77" fmla="*/ 26 h 27"/>
                <a:gd name="T78" fmla="*/ 20 w 59"/>
                <a:gd name="T79" fmla="*/ 23 h 27"/>
                <a:gd name="T80" fmla="*/ 34 w 59"/>
                <a:gd name="T81" fmla="*/ 26 h 27"/>
                <a:gd name="T82" fmla="*/ 37 w 59"/>
                <a:gd name="T83" fmla="*/ 24 h 27"/>
                <a:gd name="T84" fmla="*/ 38 w 59"/>
                <a:gd name="T85" fmla="*/ 22 h 27"/>
                <a:gd name="T86" fmla="*/ 48 w 59"/>
                <a:gd name="T87" fmla="*/ 24 h 27"/>
                <a:gd name="T88" fmla="*/ 50 w 59"/>
                <a:gd name="T89" fmla="*/ 23 h 2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9"/>
                <a:gd name="T136" fmla="*/ 0 h 27"/>
                <a:gd name="T137" fmla="*/ 59 w 59"/>
                <a:gd name="T138" fmla="*/ 27 h 2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9" h="27">
                  <a:moveTo>
                    <a:pt x="55" y="23"/>
                  </a:moveTo>
                  <a:lnTo>
                    <a:pt x="57" y="23"/>
                  </a:lnTo>
                  <a:lnTo>
                    <a:pt x="57" y="22"/>
                  </a:lnTo>
                  <a:lnTo>
                    <a:pt x="59" y="22"/>
                  </a:lnTo>
                  <a:lnTo>
                    <a:pt x="59" y="19"/>
                  </a:lnTo>
                  <a:lnTo>
                    <a:pt x="57" y="18"/>
                  </a:lnTo>
                  <a:lnTo>
                    <a:pt x="57" y="16"/>
                  </a:lnTo>
                  <a:lnTo>
                    <a:pt x="48" y="16"/>
                  </a:lnTo>
                  <a:lnTo>
                    <a:pt x="47" y="18"/>
                  </a:lnTo>
                  <a:lnTo>
                    <a:pt x="33" y="18"/>
                  </a:lnTo>
                  <a:lnTo>
                    <a:pt x="31" y="20"/>
                  </a:lnTo>
                  <a:lnTo>
                    <a:pt x="31" y="21"/>
                  </a:lnTo>
                  <a:lnTo>
                    <a:pt x="33" y="21"/>
                  </a:lnTo>
                  <a:lnTo>
                    <a:pt x="17" y="19"/>
                  </a:lnTo>
                  <a:lnTo>
                    <a:pt x="16" y="19"/>
                  </a:lnTo>
                  <a:lnTo>
                    <a:pt x="13" y="21"/>
                  </a:lnTo>
                  <a:lnTo>
                    <a:pt x="13" y="22"/>
                  </a:lnTo>
                  <a:lnTo>
                    <a:pt x="16" y="22"/>
                  </a:lnTo>
                  <a:lnTo>
                    <a:pt x="12" y="20"/>
                  </a:lnTo>
                  <a:lnTo>
                    <a:pt x="12" y="19"/>
                  </a:lnTo>
                  <a:lnTo>
                    <a:pt x="10" y="19"/>
                  </a:lnTo>
                  <a:lnTo>
                    <a:pt x="10" y="21"/>
                  </a:lnTo>
                  <a:lnTo>
                    <a:pt x="11" y="21"/>
                  </a:lnTo>
                  <a:lnTo>
                    <a:pt x="11" y="20"/>
                  </a:lnTo>
                  <a:lnTo>
                    <a:pt x="10" y="19"/>
                  </a:lnTo>
                  <a:lnTo>
                    <a:pt x="10" y="18"/>
                  </a:lnTo>
                  <a:lnTo>
                    <a:pt x="8" y="18"/>
                  </a:lnTo>
                  <a:lnTo>
                    <a:pt x="8" y="16"/>
                  </a:lnTo>
                  <a:lnTo>
                    <a:pt x="7" y="15"/>
                  </a:lnTo>
                  <a:lnTo>
                    <a:pt x="5" y="8"/>
                  </a:lnTo>
                  <a:lnTo>
                    <a:pt x="4" y="9"/>
                  </a:lnTo>
                  <a:lnTo>
                    <a:pt x="7" y="9"/>
                  </a:lnTo>
                  <a:lnTo>
                    <a:pt x="7" y="8"/>
                  </a:lnTo>
                  <a:lnTo>
                    <a:pt x="8" y="8"/>
                  </a:lnTo>
                  <a:lnTo>
                    <a:pt x="8" y="6"/>
                  </a:lnTo>
                  <a:lnTo>
                    <a:pt x="5" y="8"/>
                  </a:lnTo>
                  <a:lnTo>
                    <a:pt x="8" y="8"/>
                  </a:lnTo>
                  <a:lnTo>
                    <a:pt x="8" y="7"/>
                  </a:lnTo>
                  <a:lnTo>
                    <a:pt x="9" y="7"/>
                  </a:lnTo>
                  <a:lnTo>
                    <a:pt x="9" y="5"/>
                  </a:lnTo>
                  <a:lnTo>
                    <a:pt x="8" y="6"/>
                  </a:lnTo>
                  <a:lnTo>
                    <a:pt x="9" y="7"/>
                  </a:lnTo>
                  <a:lnTo>
                    <a:pt x="11" y="7"/>
                  </a:lnTo>
                  <a:lnTo>
                    <a:pt x="11" y="6"/>
                  </a:lnTo>
                  <a:lnTo>
                    <a:pt x="12" y="6"/>
                  </a:lnTo>
                  <a:lnTo>
                    <a:pt x="12" y="2"/>
                  </a:lnTo>
                  <a:lnTo>
                    <a:pt x="11" y="1"/>
                  </a:lnTo>
                  <a:lnTo>
                    <a:pt x="11" y="0"/>
                  </a:lnTo>
                  <a:lnTo>
                    <a:pt x="9" y="0"/>
                  </a:lnTo>
                  <a:lnTo>
                    <a:pt x="5" y="0"/>
                  </a:lnTo>
                  <a:lnTo>
                    <a:pt x="4" y="0"/>
                  </a:lnTo>
                  <a:lnTo>
                    <a:pt x="2" y="2"/>
                  </a:lnTo>
                  <a:lnTo>
                    <a:pt x="2" y="4"/>
                  </a:lnTo>
                  <a:lnTo>
                    <a:pt x="4" y="4"/>
                  </a:lnTo>
                  <a:lnTo>
                    <a:pt x="4" y="1"/>
                  </a:lnTo>
                  <a:lnTo>
                    <a:pt x="3" y="1"/>
                  </a:lnTo>
                  <a:lnTo>
                    <a:pt x="1" y="4"/>
                  </a:lnTo>
                  <a:lnTo>
                    <a:pt x="1" y="5"/>
                  </a:lnTo>
                  <a:lnTo>
                    <a:pt x="3" y="5"/>
                  </a:lnTo>
                  <a:lnTo>
                    <a:pt x="3" y="2"/>
                  </a:lnTo>
                  <a:lnTo>
                    <a:pt x="2" y="2"/>
                  </a:lnTo>
                  <a:lnTo>
                    <a:pt x="0" y="5"/>
                  </a:lnTo>
                  <a:lnTo>
                    <a:pt x="0" y="19"/>
                  </a:lnTo>
                  <a:lnTo>
                    <a:pt x="1" y="19"/>
                  </a:lnTo>
                  <a:lnTo>
                    <a:pt x="1" y="21"/>
                  </a:lnTo>
                  <a:lnTo>
                    <a:pt x="2" y="21"/>
                  </a:lnTo>
                  <a:lnTo>
                    <a:pt x="4" y="23"/>
                  </a:lnTo>
                  <a:lnTo>
                    <a:pt x="5" y="24"/>
                  </a:lnTo>
                  <a:lnTo>
                    <a:pt x="7" y="24"/>
                  </a:lnTo>
                  <a:lnTo>
                    <a:pt x="7" y="23"/>
                  </a:lnTo>
                  <a:lnTo>
                    <a:pt x="4" y="22"/>
                  </a:lnTo>
                  <a:lnTo>
                    <a:pt x="4" y="24"/>
                  </a:lnTo>
                  <a:lnTo>
                    <a:pt x="5" y="24"/>
                  </a:lnTo>
                  <a:lnTo>
                    <a:pt x="7" y="26"/>
                  </a:lnTo>
                  <a:lnTo>
                    <a:pt x="9" y="26"/>
                  </a:lnTo>
                  <a:lnTo>
                    <a:pt x="10" y="27"/>
                  </a:lnTo>
                  <a:lnTo>
                    <a:pt x="19" y="27"/>
                  </a:lnTo>
                  <a:lnTo>
                    <a:pt x="19" y="26"/>
                  </a:lnTo>
                  <a:lnTo>
                    <a:pt x="20" y="26"/>
                  </a:lnTo>
                  <a:lnTo>
                    <a:pt x="20" y="23"/>
                  </a:lnTo>
                  <a:lnTo>
                    <a:pt x="19" y="24"/>
                  </a:lnTo>
                  <a:lnTo>
                    <a:pt x="34" y="26"/>
                  </a:lnTo>
                  <a:lnTo>
                    <a:pt x="37" y="26"/>
                  </a:lnTo>
                  <a:lnTo>
                    <a:pt x="37" y="24"/>
                  </a:lnTo>
                  <a:lnTo>
                    <a:pt x="38" y="24"/>
                  </a:lnTo>
                  <a:lnTo>
                    <a:pt x="38" y="22"/>
                  </a:lnTo>
                  <a:lnTo>
                    <a:pt x="37" y="23"/>
                  </a:lnTo>
                  <a:lnTo>
                    <a:pt x="48" y="24"/>
                  </a:lnTo>
                  <a:lnTo>
                    <a:pt x="50" y="24"/>
                  </a:lnTo>
                  <a:lnTo>
                    <a:pt x="50" y="23"/>
                  </a:lnTo>
                  <a:lnTo>
                    <a:pt x="55" y="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26" name="Freeform 25">
              <a:extLst>
                <a:ext uri="{FF2B5EF4-FFF2-40B4-BE49-F238E27FC236}">
                  <a16:creationId xmlns:a16="http://schemas.microsoft.com/office/drawing/2014/main" id="{B4588CBC-573F-41E5-A89B-8617C8476212}"/>
                </a:ext>
              </a:extLst>
            </p:cNvPr>
            <p:cNvSpPr>
              <a:spLocks/>
            </p:cNvSpPr>
            <p:nvPr/>
          </p:nvSpPr>
          <p:spPr bwMode="auto">
            <a:xfrm>
              <a:off x="3378" y="501"/>
              <a:ext cx="21" cy="28"/>
            </a:xfrm>
            <a:custGeom>
              <a:avLst/>
              <a:gdLst>
                <a:gd name="T0" fmla="*/ 0 w 21"/>
                <a:gd name="T1" fmla="*/ 27 h 28"/>
                <a:gd name="T2" fmla="*/ 2 w 21"/>
                <a:gd name="T3" fmla="*/ 28 h 28"/>
                <a:gd name="T4" fmla="*/ 6 w 21"/>
                <a:gd name="T5" fmla="*/ 27 h 28"/>
                <a:gd name="T6" fmla="*/ 7 w 21"/>
                <a:gd name="T7" fmla="*/ 21 h 28"/>
                <a:gd name="T8" fmla="*/ 8 w 21"/>
                <a:gd name="T9" fmla="*/ 19 h 28"/>
                <a:gd name="T10" fmla="*/ 6 w 21"/>
                <a:gd name="T11" fmla="*/ 20 h 28"/>
                <a:gd name="T12" fmla="*/ 8 w 21"/>
                <a:gd name="T13" fmla="*/ 19 h 28"/>
                <a:gd name="T14" fmla="*/ 9 w 21"/>
                <a:gd name="T15" fmla="*/ 16 h 28"/>
                <a:gd name="T16" fmla="*/ 7 w 21"/>
                <a:gd name="T17" fmla="*/ 17 h 28"/>
                <a:gd name="T18" fmla="*/ 9 w 21"/>
                <a:gd name="T19" fmla="*/ 16 h 28"/>
                <a:gd name="T20" fmla="*/ 10 w 21"/>
                <a:gd name="T21" fmla="*/ 14 h 28"/>
                <a:gd name="T22" fmla="*/ 8 w 21"/>
                <a:gd name="T23" fmla="*/ 15 h 28"/>
                <a:gd name="T24" fmla="*/ 10 w 21"/>
                <a:gd name="T25" fmla="*/ 14 h 28"/>
                <a:gd name="T26" fmla="*/ 11 w 21"/>
                <a:gd name="T27" fmla="*/ 12 h 28"/>
                <a:gd name="T28" fmla="*/ 11 w 21"/>
                <a:gd name="T29" fmla="*/ 14 h 28"/>
                <a:gd name="T30" fmla="*/ 13 w 21"/>
                <a:gd name="T31" fmla="*/ 13 h 28"/>
                <a:gd name="T32" fmla="*/ 10 w 21"/>
                <a:gd name="T33" fmla="*/ 13 h 28"/>
                <a:gd name="T34" fmla="*/ 13 w 21"/>
                <a:gd name="T35" fmla="*/ 12 h 28"/>
                <a:gd name="T36" fmla="*/ 14 w 21"/>
                <a:gd name="T37" fmla="*/ 9 h 28"/>
                <a:gd name="T38" fmla="*/ 14 w 21"/>
                <a:gd name="T39" fmla="*/ 12 h 28"/>
                <a:gd name="T40" fmla="*/ 15 w 21"/>
                <a:gd name="T41" fmla="*/ 10 h 28"/>
                <a:gd name="T42" fmla="*/ 13 w 21"/>
                <a:gd name="T43" fmla="*/ 10 h 28"/>
                <a:gd name="T44" fmla="*/ 15 w 21"/>
                <a:gd name="T45" fmla="*/ 9 h 28"/>
                <a:gd name="T46" fmla="*/ 16 w 21"/>
                <a:gd name="T47" fmla="*/ 7 h 28"/>
                <a:gd name="T48" fmla="*/ 16 w 21"/>
                <a:gd name="T49" fmla="*/ 9 h 28"/>
                <a:gd name="T50" fmla="*/ 18 w 21"/>
                <a:gd name="T51" fmla="*/ 8 h 28"/>
                <a:gd name="T52" fmla="*/ 20 w 21"/>
                <a:gd name="T53" fmla="*/ 7 h 28"/>
                <a:gd name="T54" fmla="*/ 17 w 21"/>
                <a:gd name="T55" fmla="*/ 7 h 28"/>
                <a:gd name="T56" fmla="*/ 20 w 21"/>
                <a:gd name="T57" fmla="*/ 6 h 28"/>
                <a:gd name="T58" fmla="*/ 21 w 21"/>
                <a:gd name="T59" fmla="*/ 2 h 28"/>
                <a:gd name="T60" fmla="*/ 20 w 21"/>
                <a:gd name="T61" fmla="*/ 0 h 28"/>
                <a:gd name="T62" fmla="*/ 16 w 21"/>
                <a:gd name="T63" fmla="*/ 0 h 28"/>
                <a:gd name="T64" fmla="*/ 13 w 21"/>
                <a:gd name="T65" fmla="*/ 2 h 28"/>
                <a:gd name="T66" fmla="*/ 15 w 21"/>
                <a:gd name="T67" fmla="*/ 4 h 28"/>
                <a:gd name="T68" fmla="*/ 14 w 21"/>
                <a:gd name="T69" fmla="*/ 1 h 28"/>
                <a:gd name="T70" fmla="*/ 11 w 21"/>
                <a:gd name="T71" fmla="*/ 2 h 28"/>
                <a:gd name="T72" fmla="*/ 9 w 21"/>
                <a:gd name="T73" fmla="*/ 6 h 28"/>
                <a:gd name="T74" fmla="*/ 11 w 21"/>
                <a:gd name="T75" fmla="*/ 4 h 28"/>
                <a:gd name="T76" fmla="*/ 8 w 21"/>
                <a:gd name="T77" fmla="*/ 6 h 28"/>
                <a:gd name="T78" fmla="*/ 10 w 21"/>
                <a:gd name="T79" fmla="*/ 7 h 28"/>
                <a:gd name="T80" fmla="*/ 9 w 21"/>
                <a:gd name="T81" fmla="*/ 5 h 28"/>
                <a:gd name="T82" fmla="*/ 7 w 21"/>
                <a:gd name="T83" fmla="*/ 8 h 28"/>
                <a:gd name="T84" fmla="*/ 9 w 21"/>
                <a:gd name="T85" fmla="*/ 6 h 28"/>
                <a:gd name="T86" fmla="*/ 6 w 21"/>
                <a:gd name="T87" fmla="*/ 8 h 28"/>
                <a:gd name="T88" fmla="*/ 8 w 21"/>
                <a:gd name="T89" fmla="*/ 9 h 28"/>
                <a:gd name="T90" fmla="*/ 7 w 21"/>
                <a:gd name="T91" fmla="*/ 7 h 28"/>
                <a:gd name="T92" fmla="*/ 5 w 21"/>
                <a:gd name="T93" fmla="*/ 10 h 28"/>
                <a:gd name="T94" fmla="*/ 7 w 21"/>
                <a:gd name="T95" fmla="*/ 8 h 28"/>
                <a:gd name="T96" fmla="*/ 3 w 21"/>
                <a:gd name="T97" fmla="*/ 10 h 28"/>
                <a:gd name="T98" fmla="*/ 6 w 21"/>
                <a:gd name="T99" fmla="*/ 13 h 28"/>
                <a:gd name="T100" fmla="*/ 5 w 21"/>
                <a:gd name="T101" fmla="*/ 10 h 28"/>
                <a:gd name="T102" fmla="*/ 2 w 21"/>
                <a:gd name="T103" fmla="*/ 14 h 28"/>
                <a:gd name="T104" fmla="*/ 5 w 21"/>
                <a:gd name="T105" fmla="*/ 13 h 28"/>
                <a:gd name="T106" fmla="*/ 1 w 21"/>
                <a:gd name="T107" fmla="*/ 15 h 28"/>
                <a:gd name="T108" fmla="*/ 0 w 21"/>
                <a:gd name="T109" fmla="*/ 19 h 28"/>
                <a:gd name="T110" fmla="*/ 0 w 21"/>
                <a:gd name="T111" fmla="*/ 24 h 2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1"/>
                <a:gd name="T169" fmla="*/ 0 h 28"/>
                <a:gd name="T170" fmla="*/ 21 w 21"/>
                <a:gd name="T171" fmla="*/ 28 h 2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1" h="28">
                  <a:moveTo>
                    <a:pt x="0" y="24"/>
                  </a:moveTo>
                  <a:lnTo>
                    <a:pt x="0" y="27"/>
                  </a:lnTo>
                  <a:lnTo>
                    <a:pt x="1" y="27"/>
                  </a:lnTo>
                  <a:lnTo>
                    <a:pt x="2" y="28"/>
                  </a:lnTo>
                  <a:lnTo>
                    <a:pt x="6" y="28"/>
                  </a:lnTo>
                  <a:lnTo>
                    <a:pt x="6" y="27"/>
                  </a:lnTo>
                  <a:lnTo>
                    <a:pt x="7" y="27"/>
                  </a:lnTo>
                  <a:lnTo>
                    <a:pt x="7" y="21"/>
                  </a:lnTo>
                  <a:lnTo>
                    <a:pt x="8" y="21"/>
                  </a:lnTo>
                  <a:lnTo>
                    <a:pt x="8" y="19"/>
                  </a:lnTo>
                  <a:lnTo>
                    <a:pt x="7" y="19"/>
                  </a:lnTo>
                  <a:lnTo>
                    <a:pt x="6" y="20"/>
                  </a:lnTo>
                  <a:lnTo>
                    <a:pt x="8" y="20"/>
                  </a:lnTo>
                  <a:lnTo>
                    <a:pt x="8" y="19"/>
                  </a:lnTo>
                  <a:lnTo>
                    <a:pt x="9" y="19"/>
                  </a:lnTo>
                  <a:lnTo>
                    <a:pt x="9" y="16"/>
                  </a:lnTo>
                  <a:lnTo>
                    <a:pt x="8" y="16"/>
                  </a:lnTo>
                  <a:lnTo>
                    <a:pt x="7" y="17"/>
                  </a:lnTo>
                  <a:lnTo>
                    <a:pt x="9" y="17"/>
                  </a:lnTo>
                  <a:lnTo>
                    <a:pt x="9" y="16"/>
                  </a:lnTo>
                  <a:lnTo>
                    <a:pt x="10" y="16"/>
                  </a:lnTo>
                  <a:lnTo>
                    <a:pt x="10" y="14"/>
                  </a:lnTo>
                  <a:lnTo>
                    <a:pt x="9" y="14"/>
                  </a:lnTo>
                  <a:lnTo>
                    <a:pt x="8" y="15"/>
                  </a:lnTo>
                  <a:lnTo>
                    <a:pt x="10" y="15"/>
                  </a:lnTo>
                  <a:lnTo>
                    <a:pt x="10" y="14"/>
                  </a:lnTo>
                  <a:lnTo>
                    <a:pt x="11" y="14"/>
                  </a:lnTo>
                  <a:lnTo>
                    <a:pt x="11" y="12"/>
                  </a:lnTo>
                  <a:lnTo>
                    <a:pt x="9" y="14"/>
                  </a:lnTo>
                  <a:lnTo>
                    <a:pt x="11" y="14"/>
                  </a:lnTo>
                  <a:lnTo>
                    <a:pt x="11" y="13"/>
                  </a:lnTo>
                  <a:lnTo>
                    <a:pt x="13" y="13"/>
                  </a:lnTo>
                  <a:lnTo>
                    <a:pt x="13" y="10"/>
                  </a:lnTo>
                  <a:lnTo>
                    <a:pt x="10" y="13"/>
                  </a:lnTo>
                  <a:lnTo>
                    <a:pt x="13" y="13"/>
                  </a:lnTo>
                  <a:lnTo>
                    <a:pt x="13" y="12"/>
                  </a:lnTo>
                  <a:lnTo>
                    <a:pt x="14" y="12"/>
                  </a:lnTo>
                  <a:lnTo>
                    <a:pt x="14" y="9"/>
                  </a:lnTo>
                  <a:lnTo>
                    <a:pt x="11" y="12"/>
                  </a:lnTo>
                  <a:lnTo>
                    <a:pt x="14" y="12"/>
                  </a:lnTo>
                  <a:lnTo>
                    <a:pt x="14" y="10"/>
                  </a:lnTo>
                  <a:lnTo>
                    <a:pt x="15" y="10"/>
                  </a:lnTo>
                  <a:lnTo>
                    <a:pt x="15" y="8"/>
                  </a:lnTo>
                  <a:lnTo>
                    <a:pt x="13" y="10"/>
                  </a:lnTo>
                  <a:lnTo>
                    <a:pt x="15" y="10"/>
                  </a:lnTo>
                  <a:lnTo>
                    <a:pt x="15" y="9"/>
                  </a:lnTo>
                  <a:lnTo>
                    <a:pt x="16" y="9"/>
                  </a:lnTo>
                  <a:lnTo>
                    <a:pt x="16" y="7"/>
                  </a:lnTo>
                  <a:lnTo>
                    <a:pt x="14" y="9"/>
                  </a:lnTo>
                  <a:lnTo>
                    <a:pt x="16" y="9"/>
                  </a:lnTo>
                  <a:lnTo>
                    <a:pt x="16" y="8"/>
                  </a:lnTo>
                  <a:lnTo>
                    <a:pt x="18" y="8"/>
                  </a:lnTo>
                  <a:lnTo>
                    <a:pt x="18" y="7"/>
                  </a:lnTo>
                  <a:lnTo>
                    <a:pt x="20" y="7"/>
                  </a:lnTo>
                  <a:lnTo>
                    <a:pt x="20" y="5"/>
                  </a:lnTo>
                  <a:lnTo>
                    <a:pt x="17" y="7"/>
                  </a:lnTo>
                  <a:lnTo>
                    <a:pt x="20" y="7"/>
                  </a:lnTo>
                  <a:lnTo>
                    <a:pt x="20" y="6"/>
                  </a:lnTo>
                  <a:lnTo>
                    <a:pt x="21" y="6"/>
                  </a:lnTo>
                  <a:lnTo>
                    <a:pt x="21" y="2"/>
                  </a:lnTo>
                  <a:lnTo>
                    <a:pt x="20" y="1"/>
                  </a:lnTo>
                  <a:lnTo>
                    <a:pt x="20" y="0"/>
                  </a:lnTo>
                  <a:lnTo>
                    <a:pt x="17" y="0"/>
                  </a:lnTo>
                  <a:lnTo>
                    <a:pt x="16" y="0"/>
                  </a:lnTo>
                  <a:lnTo>
                    <a:pt x="15" y="0"/>
                  </a:lnTo>
                  <a:lnTo>
                    <a:pt x="13" y="2"/>
                  </a:lnTo>
                  <a:lnTo>
                    <a:pt x="13" y="4"/>
                  </a:lnTo>
                  <a:lnTo>
                    <a:pt x="15" y="4"/>
                  </a:lnTo>
                  <a:lnTo>
                    <a:pt x="15" y="1"/>
                  </a:lnTo>
                  <a:lnTo>
                    <a:pt x="14" y="1"/>
                  </a:lnTo>
                  <a:lnTo>
                    <a:pt x="13" y="2"/>
                  </a:lnTo>
                  <a:lnTo>
                    <a:pt x="11" y="2"/>
                  </a:lnTo>
                  <a:lnTo>
                    <a:pt x="9" y="5"/>
                  </a:lnTo>
                  <a:lnTo>
                    <a:pt x="9" y="6"/>
                  </a:lnTo>
                  <a:lnTo>
                    <a:pt x="11" y="6"/>
                  </a:lnTo>
                  <a:lnTo>
                    <a:pt x="11" y="4"/>
                  </a:lnTo>
                  <a:lnTo>
                    <a:pt x="10" y="4"/>
                  </a:lnTo>
                  <a:lnTo>
                    <a:pt x="8" y="6"/>
                  </a:lnTo>
                  <a:lnTo>
                    <a:pt x="8" y="7"/>
                  </a:lnTo>
                  <a:lnTo>
                    <a:pt x="10" y="7"/>
                  </a:lnTo>
                  <a:lnTo>
                    <a:pt x="10" y="5"/>
                  </a:lnTo>
                  <a:lnTo>
                    <a:pt x="9" y="5"/>
                  </a:lnTo>
                  <a:lnTo>
                    <a:pt x="7" y="7"/>
                  </a:lnTo>
                  <a:lnTo>
                    <a:pt x="7" y="8"/>
                  </a:lnTo>
                  <a:lnTo>
                    <a:pt x="9" y="8"/>
                  </a:lnTo>
                  <a:lnTo>
                    <a:pt x="9" y="6"/>
                  </a:lnTo>
                  <a:lnTo>
                    <a:pt x="8" y="6"/>
                  </a:lnTo>
                  <a:lnTo>
                    <a:pt x="6" y="8"/>
                  </a:lnTo>
                  <a:lnTo>
                    <a:pt x="6" y="9"/>
                  </a:lnTo>
                  <a:lnTo>
                    <a:pt x="8" y="9"/>
                  </a:lnTo>
                  <a:lnTo>
                    <a:pt x="8" y="7"/>
                  </a:lnTo>
                  <a:lnTo>
                    <a:pt x="7" y="7"/>
                  </a:lnTo>
                  <a:lnTo>
                    <a:pt x="5" y="9"/>
                  </a:lnTo>
                  <a:lnTo>
                    <a:pt x="5" y="10"/>
                  </a:lnTo>
                  <a:lnTo>
                    <a:pt x="7" y="10"/>
                  </a:lnTo>
                  <a:lnTo>
                    <a:pt x="7" y="8"/>
                  </a:lnTo>
                  <a:lnTo>
                    <a:pt x="6" y="8"/>
                  </a:lnTo>
                  <a:lnTo>
                    <a:pt x="3" y="10"/>
                  </a:lnTo>
                  <a:lnTo>
                    <a:pt x="3" y="12"/>
                  </a:lnTo>
                  <a:lnTo>
                    <a:pt x="6" y="13"/>
                  </a:lnTo>
                  <a:lnTo>
                    <a:pt x="6" y="10"/>
                  </a:lnTo>
                  <a:lnTo>
                    <a:pt x="5" y="10"/>
                  </a:lnTo>
                  <a:lnTo>
                    <a:pt x="2" y="13"/>
                  </a:lnTo>
                  <a:lnTo>
                    <a:pt x="2" y="14"/>
                  </a:lnTo>
                  <a:lnTo>
                    <a:pt x="5" y="15"/>
                  </a:lnTo>
                  <a:lnTo>
                    <a:pt x="5" y="13"/>
                  </a:lnTo>
                  <a:lnTo>
                    <a:pt x="3" y="13"/>
                  </a:lnTo>
                  <a:lnTo>
                    <a:pt x="1" y="15"/>
                  </a:lnTo>
                  <a:lnTo>
                    <a:pt x="1" y="17"/>
                  </a:lnTo>
                  <a:lnTo>
                    <a:pt x="0" y="19"/>
                  </a:lnTo>
                  <a:lnTo>
                    <a:pt x="0" y="20"/>
                  </a:lnTo>
                  <a:lnTo>
                    <a:pt x="0"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27" name="Freeform 26">
              <a:extLst>
                <a:ext uri="{FF2B5EF4-FFF2-40B4-BE49-F238E27FC236}">
                  <a16:creationId xmlns:a16="http://schemas.microsoft.com/office/drawing/2014/main" id="{32C8816A-89E4-41F4-8036-D2CE6F40AF69}"/>
                </a:ext>
              </a:extLst>
            </p:cNvPr>
            <p:cNvSpPr>
              <a:spLocks/>
            </p:cNvSpPr>
            <p:nvPr/>
          </p:nvSpPr>
          <p:spPr bwMode="auto">
            <a:xfrm>
              <a:off x="3395" y="493"/>
              <a:ext cx="52" cy="25"/>
            </a:xfrm>
            <a:custGeom>
              <a:avLst/>
              <a:gdLst>
                <a:gd name="T0" fmla="*/ 15 w 52"/>
                <a:gd name="T1" fmla="*/ 7 h 25"/>
                <a:gd name="T2" fmla="*/ 16 w 52"/>
                <a:gd name="T3" fmla="*/ 6 h 25"/>
                <a:gd name="T4" fmla="*/ 15 w 52"/>
                <a:gd name="T5" fmla="*/ 1 h 25"/>
                <a:gd name="T6" fmla="*/ 8 w 52"/>
                <a:gd name="T7" fmla="*/ 0 h 25"/>
                <a:gd name="T8" fmla="*/ 6 w 52"/>
                <a:gd name="T9" fmla="*/ 3 h 25"/>
                <a:gd name="T10" fmla="*/ 7 w 52"/>
                <a:gd name="T11" fmla="*/ 1 h 25"/>
                <a:gd name="T12" fmla="*/ 5 w 52"/>
                <a:gd name="T13" fmla="*/ 2 h 25"/>
                <a:gd name="T14" fmla="*/ 1 w 52"/>
                <a:gd name="T15" fmla="*/ 5 h 25"/>
                <a:gd name="T16" fmla="*/ 4 w 52"/>
                <a:gd name="T17" fmla="*/ 6 h 25"/>
                <a:gd name="T18" fmla="*/ 3 w 52"/>
                <a:gd name="T19" fmla="*/ 3 h 25"/>
                <a:gd name="T20" fmla="*/ 0 w 52"/>
                <a:gd name="T21" fmla="*/ 17 h 25"/>
                <a:gd name="T22" fmla="*/ 1 w 52"/>
                <a:gd name="T23" fmla="*/ 20 h 25"/>
                <a:gd name="T24" fmla="*/ 5 w 52"/>
                <a:gd name="T25" fmla="*/ 22 h 25"/>
                <a:gd name="T26" fmla="*/ 7 w 52"/>
                <a:gd name="T27" fmla="*/ 23 h 25"/>
                <a:gd name="T28" fmla="*/ 9 w 52"/>
                <a:gd name="T29" fmla="*/ 22 h 25"/>
                <a:gd name="T30" fmla="*/ 7 w 52"/>
                <a:gd name="T31" fmla="*/ 23 h 25"/>
                <a:gd name="T32" fmla="*/ 9 w 52"/>
                <a:gd name="T33" fmla="*/ 24 h 25"/>
                <a:gd name="T34" fmla="*/ 16 w 52"/>
                <a:gd name="T35" fmla="*/ 23 h 25"/>
                <a:gd name="T36" fmla="*/ 14 w 52"/>
                <a:gd name="T37" fmla="*/ 24 h 25"/>
                <a:gd name="T38" fmla="*/ 16 w 52"/>
                <a:gd name="T39" fmla="*/ 25 h 25"/>
                <a:gd name="T40" fmla="*/ 30 w 52"/>
                <a:gd name="T41" fmla="*/ 24 h 25"/>
                <a:gd name="T42" fmla="*/ 31 w 52"/>
                <a:gd name="T43" fmla="*/ 22 h 25"/>
                <a:gd name="T44" fmla="*/ 37 w 52"/>
                <a:gd name="T45" fmla="*/ 24 h 25"/>
                <a:gd name="T46" fmla="*/ 40 w 52"/>
                <a:gd name="T47" fmla="*/ 23 h 25"/>
                <a:gd name="T48" fmla="*/ 48 w 52"/>
                <a:gd name="T49" fmla="*/ 22 h 25"/>
                <a:gd name="T50" fmla="*/ 51 w 52"/>
                <a:gd name="T51" fmla="*/ 21 h 25"/>
                <a:gd name="T52" fmla="*/ 52 w 52"/>
                <a:gd name="T53" fmla="*/ 17 h 25"/>
                <a:gd name="T54" fmla="*/ 51 w 52"/>
                <a:gd name="T55" fmla="*/ 15 h 25"/>
                <a:gd name="T56" fmla="*/ 46 w 52"/>
                <a:gd name="T57" fmla="*/ 15 h 25"/>
                <a:gd name="T58" fmla="*/ 44 w 52"/>
                <a:gd name="T59" fmla="*/ 16 h 25"/>
                <a:gd name="T60" fmla="*/ 36 w 52"/>
                <a:gd name="T61" fmla="*/ 17 h 25"/>
                <a:gd name="T62" fmla="*/ 24 w 52"/>
                <a:gd name="T63" fmla="*/ 20 h 25"/>
                <a:gd name="T64" fmla="*/ 27 w 52"/>
                <a:gd name="T65" fmla="*/ 21 h 25"/>
                <a:gd name="T66" fmla="*/ 21 w 52"/>
                <a:gd name="T67" fmla="*/ 21 h 25"/>
                <a:gd name="T68" fmla="*/ 20 w 52"/>
                <a:gd name="T69" fmla="*/ 18 h 25"/>
                <a:gd name="T70" fmla="*/ 18 w 52"/>
                <a:gd name="T71" fmla="*/ 17 h 25"/>
                <a:gd name="T72" fmla="*/ 14 w 52"/>
                <a:gd name="T73" fmla="*/ 20 h 25"/>
                <a:gd name="T74" fmla="*/ 13 w 52"/>
                <a:gd name="T75" fmla="*/ 17 h 25"/>
                <a:gd name="T76" fmla="*/ 9 w 52"/>
                <a:gd name="T77" fmla="*/ 16 h 25"/>
                <a:gd name="T78" fmla="*/ 7 w 52"/>
                <a:gd name="T79" fmla="*/ 15 h 25"/>
                <a:gd name="T80" fmla="*/ 8 w 52"/>
                <a:gd name="T81" fmla="*/ 15 h 25"/>
                <a:gd name="T82" fmla="*/ 6 w 52"/>
                <a:gd name="T83" fmla="*/ 9 h 25"/>
                <a:gd name="T84" fmla="*/ 7 w 52"/>
                <a:gd name="T85" fmla="*/ 10 h 25"/>
                <a:gd name="T86" fmla="*/ 8 w 52"/>
                <a:gd name="T87" fmla="*/ 9 h 25"/>
                <a:gd name="T88" fmla="*/ 6 w 52"/>
                <a:gd name="T89" fmla="*/ 9 h 25"/>
                <a:gd name="T90" fmla="*/ 8 w 52"/>
                <a:gd name="T91" fmla="*/ 8 h 25"/>
                <a:gd name="T92" fmla="*/ 12 w 52"/>
                <a:gd name="T93" fmla="*/ 7 h 25"/>
                <a:gd name="T94" fmla="*/ 13 w 52"/>
                <a:gd name="T95" fmla="*/ 5 h 25"/>
                <a:gd name="T96" fmla="*/ 13 w 52"/>
                <a:gd name="T97" fmla="*/ 7 h 2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2"/>
                <a:gd name="T148" fmla="*/ 0 h 25"/>
                <a:gd name="T149" fmla="*/ 52 w 52"/>
                <a:gd name="T150" fmla="*/ 25 h 2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2" h="25">
                  <a:moveTo>
                    <a:pt x="13" y="7"/>
                  </a:moveTo>
                  <a:lnTo>
                    <a:pt x="15" y="7"/>
                  </a:lnTo>
                  <a:lnTo>
                    <a:pt x="15" y="6"/>
                  </a:lnTo>
                  <a:lnTo>
                    <a:pt x="16" y="6"/>
                  </a:lnTo>
                  <a:lnTo>
                    <a:pt x="16" y="2"/>
                  </a:lnTo>
                  <a:lnTo>
                    <a:pt x="15" y="1"/>
                  </a:lnTo>
                  <a:lnTo>
                    <a:pt x="15" y="0"/>
                  </a:lnTo>
                  <a:lnTo>
                    <a:pt x="8" y="0"/>
                  </a:lnTo>
                  <a:lnTo>
                    <a:pt x="6" y="2"/>
                  </a:lnTo>
                  <a:lnTo>
                    <a:pt x="6" y="3"/>
                  </a:lnTo>
                  <a:lnTo>
                    <a:pt x="8" y="3"/>
                  </a:lnTo>
                  <a:lnTo>
                    <a:pt x="7" y="1"/>
                  </a:lnTo>
                  <a:lnTo>
                    <a:pt x="6" y="1"/>
                  </a:lnTo>
                  <a:lnTo>
                    <a:pt x="5" y="2"/>
                  </a:lnTo>
                  <a:lnTo>
                    <a:pt x="4" y="2"/>
                  </a:lnTo>
                  <a:lnTo>
                    <a:pt x="1" y="5"/>
                  </a:lnTo>
                  <a:lnTo>
                    <a:pt x="1" y="6"/>
                  </a:lnTo>
                  <a:lnTo>
                    <a:pt x="4" y="6"/>
                  </a:lnTo>
                  <a:lnTo>
                    <a:pt x="4" y="3"/>
                  </a:lnTo>
                  <a:lnTo>
                    <a:pt x="3" y="3"/>
                  </a:lnTo>
                  <a:lnTo>
                    <a:pt x="0" y="6"/>
                  </a:lnTo>
                  <a:lnTo>
                    <a:pt x="0" y="17"/>
                  </a:lnTo>
                  <a:lnTo>
                    <a:pt x="1" y="17"/>
                  </a:lnTo>
                  <a:lnTo>
                    <a:pt x="1" y="20"/>
                  </a:lnTo>
                  <a:lnTo>
                    <a:pt x="3" y="20"/>
                  </a:lnTo>
                  <a:lnTo>
                    <a:pt x="5" y="22"/>
                  </a:lnTo>
                  <a:lnTo>
                    <a:pt x="6" y="22"/>
                  </a:lnTo>
                  <a:lnTo>
                    <a:pt x="7" y="23"/>
                  </a:lnTo>
                  <a:lnTo>
                    <a:pt x="8" y="23"/>
                  </a:lnTo>
                  <a:lnTo>
                    <a:pt x="9" y="22"/>
                  </a:lnTo>
                  <a:lnTo>
                    <a:pt x="7" y="21"/>
                  </a:lnTo>
                  <a:lnTo>
                    <a:pt x="7" y="23"/>
                  </a:lnTo>
                  <a:lnTo>
                    <a:pt x="8" y="23"/>
                  </a:lnTo>
                  <a:lnTo>
                    <a:pt x="9" y="24"/>
                  </a:lnTo>
                  <a:lnTo>
                    <a:pt x="11" y="24"/>
                  </a:lnTo>
                  <a:lnTo>
                    <a:pt x="16" y="23"/>
                  </a:lnTo>
                  <a:lnTo>
                    <a:pt x="14" y="22"/>
                  </a:lnTo>
                  <a:lnTo>
                    <a:pt x="14" y="24"/>
                  </a:lnTo>
                  <a:lnTo>
                    <a:pt x="15" y="24"/>
                  </a:lnTo>
                  <a:lnTo>
                    <a:pt x="16" y="25"/>
                  </a:lnTo>
                  <a:lnTo>
                    <a:pt x="30" y="25"/>
                  </a:lnTo>
                  <a:lnTo>
                    <a:pt x="30" y="24"/>
                  </a:lnTo>
                  <a:lnTo>
                    <a:pt x="31" y="24"/>
                  </a:lnTo>
                  <a:lnTo>
                    <a:pt x="31" y="22"/>
                  </a:lnTo>
                  <a:lnTo>
                    <a:pt x="30" y="23"/>
                  </a:lnTo>
                  <a:lnTo>
                    <a:pt x="37" y="24"/>
                  </a:lnTo>
                  <a:lnTo>
                    <a:pt x="40" y="24"/>
                  </a:lnTo>
                  <a:lnTo>
                    <a:pt x="40" y="23"/>
                  </a:lnTo>
                  <a:lnTo>
                    <a:pt x="48" y="23"/>
                  </a:lnTo>
                  <a:lnTo>
                    <a:pt x="48" y="22"/>
                  </a:lnTo>
                  <a:lnTo>
                    <a:pt x="51" y="22"/>
                  </a:lnTo>
                  <a:lnTo>
                    <a:pt x="51" y="21"/>
                  </a:lnTo>
                  <a:lnTo>
                    <a:pt x="52" y="21"/>
                  </a:lnTo>
                  <a:lnTo>
                    <a:pt x="52" y="17"/>
                  </a:lnTo>
                  <a:lnTo>
                    <a:pt x="51" y="16"/>
                  </a:lnTo>
                  <a:lnTo>
                    <a:pt x="51" y="15"/>
                  </a:lnTo>
                  <a:lnTo>
                    <a:pt x="49" y="15"/>
                  </a:lnTo>
                  <a:lnTo>
                    <a:pt x="46" y="15"/>
                  </a:lnTo>
                  <a:lnTo>
                    <a:pt x="45" y="15"/>
                  </a:lnTo>
                  <a:lnTo>
                    <a:pt x="44" y="16"/>
                  </a:lnTo>
                  <a:lnTo>
                    <a:pt x="37" y="16"/>
                  </a:lnTo>
                  <a:lnTo>
                    <a:pt x="36" y="17"/>
                  </a:lnTo>
                  <a:lnTo>
                    <a:pt x="27" y="17"/>
                  </a:lnTo>
                  <a:lnTo>
                    <a:pt x="24" y="20"/>
                  </a:lnTo>
                  <a:lnTo>
                    <a:pt x="24" y="21"/>
                  </a:lnTo>
                  <a:lnTo>
                    <a:pt x="27" y="21"/>
                  </a:lnTo>
                  <a:lnTo>
                    <a:pt x="20" y="21"/>
                  </a:lnTo>
                  <a:lnTo>
                    <a:pt x="21" y="21"/>
                  </a:lnTo>
                  <a:lnTo>
                    <a:pt x="21" y="20"/>
                  </a:lnTo>
                  <a:lnTo>
                    <a:pt x="20" y="18"/>
                  </a:lnTo>
                  <a:lnTo>
                    <a:pt x="20" y="17"/>
                  </a:lnTo>
                  <a:lnTo>
                    <a:pt x="18" y="17"/>
                  </a:lnTo>
                  <a:lnTo>
                    <a:pt x="13" y="20"/>
                  </a:lnTo>
                  <a:lnTo>
                    <a:pt x="14" y="20"/>
                  </a:lnTo>
                  <a:lnTo>
                    <a:pt x="14" y="18"/>
                  </a:lnTo>
                  <a:lnTo>
                    <a:pt x="13" y="17"/>
                  </a:lnTo>
                  <a:lnTo>
                    <a:pt x="13" y="16"/>
                  </a:lnTo>
                  <a:lnTo>
                    <a:pt x="9" y="16"/>
                  </a:lnTo>
                  <a:lnTo>
                    <a:pt x="9" y="15"/>
                  </a:lnTo>
                  <a:lnTo>
                    <a:pt x="7" y="15"/>
                  </a:lnTo>
                  <a:lnTo>
                    <a:pt x="8" y="16"/>
                  </a:lnTo>
                  <a:lnTo>
                    <a:pt x="8" y="15"/>
                  </a:lnTo>
                  <a:lnTo>
                    <a:pt x="7" y="14"/>
                  </a:lnTo>
                  <a:lnTo>
                    <a:pt x="6" y="9"/>
                  </a:lnTo>
                  <a:lnTo>
                    <a:pt x="5" y="10"/>
                  </a:lnTo>
                  <a:lnTo>
                    <a:pt x="7" y="10"/>
                  </a:lnTo>
                  <a:lnTo>
                    <a:pt x="7" y="9"/>
                  </a:lnTo>
                  <a:lnTo>
                    <a:pt x="8" y="9"/>
                  </a:lnTo>
                  <a:lnTo>
                    <a:pt x="8" y="7"/>
                  </a:lnTo>
                  <a:lnTo>
                    <a:pt x="6" y="9"/>
                  </a:lnTo>
                  <a:lnTo>
                    <a:pt x="8" y="9"/>
                  </a:lnTo>
                  <a:lnTo>
                    <a:pt x="8" y="8"/>
                  </a:lnTo>
                  <a:lnTo>
                    <a:pt x="12" y="8"/>
                  </a:lnTo>
                  <a:lnTo>
                    <a:pt x="12" y="7"/>
                  </a:lnTo>
                  <a:lnTo>
                    <a:pt x="13" y="7"/>
                  </a:lnTo>
                  <a:lnTo>
                    <a:pt x="13" y="5"/>
                  </a:lnTo>
                  <a:lnTo>
                    <a:pt x="12" y="6"/>
                  </a:lnTo>
                  <a:lnTo>
                    <a:pt x="13"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28" name="Freeform 27">
              <a:extLst>
                <a:ext uri="{FF2B5EF4-FFF2-40B4-BE49-F238E27FC236}">
                  <a16:creationId xmlns:a16="http://schemas.microsoft.com/office/drawing/2014/main" id="{DD1F2590-0792-40C8-95FB-63545AC219C5}"/>
                </a:ext>
              </a:extLst>
            </p:cNvPr>
            <p:cNvSpPr>
              <a:spLocks/>
            </p:cNvSpPr>
            <p:nvPr/>
          </p:nvSpPr>
          <p:spPr bwMode="auto">
            <a:xfrm>
              <a:off x="3403" y="513"/>
              <a:ext cx="22" cy="24"/>
            </a:xfrm>
            <a:custGeom>
              <a:avLst/>
              <a:gdLst>
                <a:gd name="T0" fmla="*/ 21 w 22"/>
                <a:gd name="T1" fmla="*/ 24 h 24"/>
                <a:gd name="T2" fmla="*/ 22 w 22"/>
                <a:gd name="T3" fmla="*/ 23 h 24"/>
                <a:gd name="T4" fmla="*/ 21 w 22"/>
                <a:gd name="T5" fmla="*/ 18 h 24"/>
                <a:gd name="T6" fmla="*/ 19 w 22"/>
                <a:gd name="T7" fmla="*/ 17 h 24"/>
                <a:gd name="T8" fmla="*/ 18 w 22"/>
                <a:gd name="T9" fmla="*/ 19 h 24"/>
                <a:gd name="T10" fmla="*/ 16 w 22"/>
                <a:gd name="T11" fmla="*/ 17 h 24"/>
                <a:gd name="T12" fmla="*/ 14 w 22"/>
                <a:gd name="T13" fmla="*/ 16 h 24"/>
                <a:gd name="T14" fmla="*/ 13 w 22"/>
                <a:gd name="T15" fmla="*/ 18 h 24"/>
                <a:gd name="T16" fmla="*/ 12 w 22"/>
                <a:gd name="T17" fmla="*/ 16 h 24"/>
                <a:gd name="T18" fmla="*/ 10 w 22"/>
                <a:gd name="T19" fmla="*/ 15 h 24"/>
                <a:gd name="T20" fmla="*/ 7 w 22"/>
                <a:gd name="T21" fmla="*/ 13 h 24"/>
                <a:gd name="T22" fmla="*/ 10 w 22"/>
                <a:gd name="T23" fmla="*/ 16 h 24"/>
                <a:gd name="T24" fmla="*/ 8 w 22"/>
                <a:gd name="T25" fmla="*/ 13 h 24"/>
                <a:gd name="T26" fmla="*/ 6 w 22"/>
                <a:gd name="T27" fmla="*/ 12 h 24"/>
                <a:gd name="T28" fmla="*/ 8 w 22"/>
                <a:gd name="T29" fmla="*/ 13 h 24"/>
                <a:gd name="T30" fmla="*/ 7 w 22"/>
                <a:gd name="T31" fmla="*/ 11 h 24"/>
                <a:gd name="T32" fmla="*/ 5 w 22"/>
                <a:gd name="T33" fmla="*/ 10 h 24"/>
                <a:gd name="T34" fmla="*/ 7 w 22"/>
                <a:gd name="T35" fmla="*/ 9 h 24"/>
                <a:gd name="T36" fmla="*/ 8 w 22"/>
                <a:gd name="T37" fmla="*/ 7 h 24"/>
                <a:gd name="T38" fmla="*/ 6 w 22"/>
                <a:gd name="T39" fmla="*/ 8 h 24"/>
                <a:gd name="T40" fmla="*/ 8 w 22"/>
                <a:gd name="T41" fmla="*/ 7 h 24"/>
                <a:gd name="T42" fmla="*/ 10 w 22"/>
                <a:gd name="T43" fmla="*/ 2 h 24"/>
                <a:gd name="T44" fmla="*/ 8 w 22"/>
                <a:gd name="T45" fmla="*/ 0 h 24"/>
                <a:gd name="T46" fmla="*/ 3 w 22"/>
                <a:gd name="T47" fmla="*/ 2 h 24"/>
                <a:gd name="T48" fmla="*/ 5 w 22"/>
                <a:gd name="T49" fmla="*/ 3 h 24"/>
                <a:gd name="T50" fmla="*/ 4 w 22"/>
                <a:gd name="T51" fmla="*/ 1 h 24"/>
                <a:gd name="T52" fmla="*/ 1 w 22"/>
                <a:gd name="T53" fmla="*/ 4 h 24"/>
                <a:gd name="T54" fmla="*/ 4 w 22"/>
                <a:gd name="T55" fmla="*/ 3 h 24"/>
                <a:gd name="T56" fmla="*/ 0 w 22"/>
                <a:gd name="T57" fmla="*/ 5 h 24"/>
                <a:gd name="T58" fmla="*/ 1 w 22"/>
                <a:gd name="T59" fmla="*/ 15 h 24"/>
                <a:gd name="T60" fmla="*/ 3 w 22"/>
                <a:gd name="T61" fmla="*/ 18 h 24"/>
                <a:gd name="T62" fmla="*/ 5 w 22"/>
                <a:gd name="T63" fmla="*/ 19 h 24"/>
                <a:gd name="T64" fmla="*/ 3 w 22"/>
                <a:gd name="T65" fmla="*/ 17 h 24"/>
                <a:gd name="T66" fmla="*/ 4 w 22"/>
                <a:gd name="T67" fmla="*/ 19 h 24"/>
                <a:gd name="T68" fmla="*/ 6 w 22"/>
                <a:gd name="T69" fmla="*/ 20 h 24"/>
                <a:gd name="T70" fmla="*/ 8 w 22"/>
                <a:gd name="T71" fmla="*/ 22 h 24"/>
                <a:gd name="T72" fmla="*/ 6 w 22"/>
                <a:gd name="T73" fmla="*/ 19 h 24"/>
                <a:gd name="T74" fmla="*/ 7 w 22"/>
                <a:gd name="T75" fmla="*/ 22 h 24"/>
                <a:gd name="T76" fmla="*/ 10 w 22"/>
                <a:gd name="T77" fmla="*/ 23 h 24"/>
                <a:gd name="T78" fmla="*/ 11 w 22"/>
                <a:gd name="T79" fmla="*/ 20 h 24"/>
                <a:gd name="T80" fmla="*/ 12 w 22"/>
                <a:gd name="T81" fmla="*/ 23 h 24"/>
                <a:gd name="T82" fmla="*/ 14 w 22"/>
                <a:gd name="T83" fmla="*/ 24 h 2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2"/>
                <a:gd name="T127" fmla="*/ 0 h 24"/>
                <a:gd name="T128" fmla="*/ 22 w 22"/>
                <a:gd name="T129" fmla="*/ 24 h 2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2" h="24">
                  <a:moveTo>
                    <a:pt x="19" y="24"/>
                  </a:moveTo>
                  <a:lnTo>
                    <a:pt x="21" y="24"/>
                  </a:lnTo>
                  <a:lnTo>
                    <a:pt x="21" y="23"/>
                  </a:lnTo>
                  <a:lnTo>
                    <a:pt x="22" y="23"/>
                  </a:lnTo>
                  <a:lnTo>
                    <a:pt x="22" y="19"/>
                  </a:lnTo>
                  <a:lnTo>
                    <a:pt x="21" y="18"/>
                  </a:lnTo>
                  <a:lnTo>
                    <a:pt x="21" y="17"/>
                  </a:lnTo>
                  <a:lnTo>
                    <a:pt x="19" y="17"/>
                  </a:lnTo>
                  <a:lnTo>
                    <a:pt x="16" y="19"/>
                  </a:lnTo>
                  <a:lnTo>
                    <a:pt x="18" y="19"/>
                  </a:lnTo>
                  <a:lnTo>
                    <a:pt x="18" y="18"/>
                  </a:lnTo>
                  <a:lnTo>
                    <a:pt x="16" y="17"/>
                  </a:lnTo>
                  <a:lnTo>
                    <a:pt x="16" y="16"/>
                  </a:lnTo>
                  <a:lnTo>
                    <a:pt x="14" y="16"/>
                  </a:lnTo>
                  <a:lnTo>
                    <a:pt x="12" y="18"/>
                  </a:lnTo>
                  <a:lnTo>
                    <a:pt x="13" y="18"/>
                  </a:lnTo>
                  <a:lnTo>
                    <a:pt x="13" y="17"/>
                  </a:lnTo>
                  <a:lnTo>
                    <a:pt x="12" y="16"/>
                  </a:lnTo>
                  <a:lnTo>
                    <a:pt x="12" y="15"/>
                  </a:lnTo>
                  <a:lnTo>
                    <a:pt x="10" y="15"/>
                  </a:lnTo>
                  <a:lnTo>
                    <a:pt x="10" y="13"/>
                  </a:lnTo>
                  <a:lnTo>
                    <a:pt x="7" y="13"/>
                  </a:lnTo>
                  <a:lnTo>
                    <a:pt x="8" y="16"/>
                  </a:lnTo>
                  <a:lnTo>
                    <a:pt x="10" y="16"/>
                  </a:lnTo>
                  <a:lnTo>
                    <a:pt x="10" y="15"/>
                  </a:lnTo>
                  <a:lnTo>
                    <a:pt x="8" y="13"/>
                  </a:lnTo>
                  <a:lnTo>
                    <a:pt x="8" y="12"/>
                  </a:lnTo>
                  <a:lnTo>
                    <a:pt x="6" y="12"/>
                  </a:lnTo>
                  <a:lnTo>
                    <a:pt x="7" y="15"/>
                  </a:lnTo>
                  <a:lnTo>
                    <a:pt x="8" y="13"/>
                  </a:lnTo>
                  <a:lnTo>
                    <a:pt x="8" y="12"/>
                  </a:lnTo>
                  <a:lnTo>
                    <a:pt x="7" y="11"/>
                  </a:lnTo>
                  <a:lnTo>
                    <a:pt x="6" y="9"/>
                  </a:lnTo>
                  <a:lnTo>
                    <a:pt x="5" y="10"/>
                  </a:lnTo>
                  <a:lnTo>
                    <a:pt x="7" y="10"/>
                  </a:lnTo>
                  <a:lnTo>
                    <a:pt x="7" y="9"/>
                  </a:lnTo>
                  <a:lnTo>
                    <a:pt x="8" y="9"/>
                  </a:lnTo>
                  <a:lnTo>
                    <a:pt x="8" y="7"/>
                  </a:lnTo>
                  <a:lnTo>
                    <a:pt x="7" y="7"/>
                  </a:lnTo>
                  <a:lnTo>
                    <a:pt x="6" y="8"/>
                  </a:lnTo>
                  <a:lnTo>
                    <a:pt x="8" y="8"/>
                  </a:lnTo>
                  <a:lnTo>
                    <a:pt x="8" y="7"/>
                  </a:lnTo>
                  <a:lnTo>
                    <a:pt x="10" y="7"/>
                  </a:lnTo>
                  <a:lnTo>
                    <a:pt x="10" y="2"/>
                  </a:lnTo>
                  <a:lnTo>
                    <a:pt x="8" y="1"/>
                  </a:lnTo>
                  <a:lnTo>
                    <a:pt x="8" y="0"/>
                  </a:lnTo>
                  <a:lnTo>
                    <a:pt x="5" y="0"/>
                  </a:lnTo>
                  <a:lnTo>
                    <a:pt x="3" y="2"/>
                  </a:lnTo>
                  <a:lnTo>
                    <a:pt x="3" y="3"/>
                  </a:lnTo>
                  <a:lnTo>
                    <a:pt x="5" y="3"/>
                  </a:lnTo>
                  <a:lnTo>
                    <a:pt x="5" y="1"/>
                  </a:lnTo>
                  <a:lnTo>
                    <a:pt x="4" y="1"/>
                  </a:lnTo>
                  <a:lnTo>
                    <a:pt x="1" y="3"/>
                  </a:lnTo>
                  <a:lnTo>
                    <a:pt x="1" y="4"/>
                  </a:lnTo>
                  <a:lnTo>
                    <a:pt x="4" y="5"/>
                  </a:lnTo>
                  <a:lnTo>
                    <a:pt x="4" y="3"/>
                  </a:lnTo>
                  <a:lnTo>
                    <a:pt x="3" y="3"/>
                  </a:lnTo>
                  <a:lnTo>
                    <a:pt x="0" y="5"/>
                  </a:lnTo>
                  <a:lnTo>
                    <a:pt x="0" y="15"/>
                  </a:lnTo>
                  <a:lnTo>
                    <a:pt x="1" y="15"/>
                  </a:lnTo>
                  <a:lnTo>
                    <a:pt x="1" y="18"/>
                  </a:lnTo>
                  <a:lnTo>
                    <a:pt x="3" y="18"/>
                  </a:lnTo>
                  <a:lnTo>
                    <a:pt x="4" y="19"/>
                  </a:lnTo>
                  <a:lnTo>
                    <a:pt x="5" y="19"/>
                  </a:lnTo>
                  <a:lnTo>
                    <a:pt x="5" y="18"/>
                  </a:lnTo>
                  <a:lnTo>
                    <a:pt x="3" y="17"/>
                  </a:lnTo>
                  <a:lnTo>
                    <a:pt x="3" y="19"/>
                  </a:lnTo>
                  <a:lnTo>
                    <a:pt x="4" y="19"/>
                  </a:lnTo>
                  <a:lnTo>
                    <a:pt x="5" y="20"/>
                  </a:lnTo>
                  <a:lnTo>
                    <a:pt x="6" y="20"/>
                  </a:lnTo>
                  <a:lnTo>
                    <a:pt x="7" y="22"/>
                  </a:lnTo>
                  <a:lnTo>
                    <a:pt x="8" y="22"/>
                  </a:lnTo>
                  <a:lnTo>
                    <a:pt x="8" y="20"/>
                  </a:lnTo>
                  <a:lnTo>
                    <a:pt x="6" y="19"/>
                  </a:lnTo>
                  <a:lnTo>
                    <a:pt x="6" y="22"/>
                  </a:lnTo>
                  <a:lnTo>
                    <a:pt x="7" y="22"/>
                  </a:lnTo>
                  <a:lnTo>
                    <a:pt x="8" y="23"/>
                  </a:lnTo>
                  <a:lnTo>
                    <a:pt x="10" y="23"/>
                  </a:lnTo>
                  <a:lnTo>
                    <a:pt x="13" y="22"/>
                  </a:lnTo>
                  <a:lnTo>
                    <a:pt x="11" y="20"/>
                  </a:lnTo>
                  <a:lnTo>
                    <a:pt x="11" y="23"/>
                  </a:lnTo>
                  <a:lnTo>
                    <a:pt x="12" y="23"/>
                  </a:lnTo>
                  <a:lnTo>
                    <a:pt x="13" y="24"/>
                  </a:lnTo>
                  <a:lnTo>
                    <a:pt x="14" y="24"/>
                  </a:lnTo>
                  <a:lnTo>
                    <a:pt x="19"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29" name="Freeform 28">
              <a:extLst>
                <a:ext uri="{FF2B5EF4-FFF2-40B4-BE49-F238E27FC236}">
                  <a16:creationId xmlns:a16="http://schemas.microsoft.com/office/drawing/2014/main" id="{C83317AE-2F36-48A8-8341-D90902FDF921}"/>
                </a:ext>
              </a:extLst>
            </p:cNvPr>
            <p:cNvSpPr>
              <a:spLocks/>
            </p:cNvSpPr>
            <p:nvPr/>
          </p:nvSpPr>
          <p:spPr bwMode="auto">
            <a:xfrm>
              <a:off x="3393" y="521"/>
              <a:ext cx="8" cy="14"/>
            </a:xfrm>
            <a:custGeom>
              <a:avLst/>
              <a:gdLst>
                <a:gd name="T0" fmla="*/ 8 w 8"/>
                <a:gd name="T1" fmla="*/ 3 h 14"/>
                <a:gd name="T2" fmla="*/ 8 w 8"/>
                <a:gd name="T3" fmla="*/ 2 h 14"/>
                <a:gd name="T4" fmla="*/ 7 w 8"/>
                <a:gd name="T5" fmla="*/ 1 h 14"/>
                <a:gd name="T6" fmla="*/ 7 w 8"/>
                <a:gd name="T7" fmla="*/ 0 h 14"/>
                <a:gd name="T8" fmla="*/ 3 w 8"/>
                <a:gd name="T9" fmla="*/ 0 h 14"/>
                <a:gd name="T10" fmla="*/ 1 w 8"/>
                <a:gd name="T11" fmla="*/ 2 h 14"/>
                <a:gd name="T12" fmla="*/ 1 w 8"/>
                <a:gd name="T13" fmla="*/ 3 h 14"/>
                <a:gd name="T14" fmla="*/ 3 w 8"/>
                <a:gd name="T15" fmla="*/ 8 h 14"/>
                <a:gd name="T16" fmla="*/ 3 w 8"/>
                <a:gd name="T17" fmla="*/ 5 h 14"/>
                <a:gd name="T18" fmla="*/ 2 w 8"/>
                <a:gd name="T19" fmla="*/ 5 h 14"/>
                <a:gd name="T20" fmla="*/ 0 w 8"/>
                <a:gd name="T21" fmla="*/ 8 h 14"/>
                <a:gd name="T22" fmla="*/ 0 w 8"/>
                <a:gd name="T23" fmla="*/ 12 h 14"/>
                <a:gd name="T24" fmla="*/ 1 w 8"/>
                <a:gd name="T25" fmla="*/ 12 h 14"/>
                <a:gd name="T26" fmla="*/ 2 w 8"/>
                <a:gd name="T27" fmla="*/ 14 h 14"/>
                <a:gd name="T28" fmla="*/ 6 w 8"/>
                <a:gd name="T29" fmla="*/ 14 h 14"/>
                <a:gd name="T30" fmla="*/ 6 w 8"/>
                <a:gd name="T31" fmla="*/ 12 h 14"/>
                <a:gd name="T32" fmla="*/ 7 w 8"/>
                <a:gd name="T33" fmla="*/ 12 h 14"/>
                <a:gd name="T34" fmla="*/ 7 w 8"/>
                <a:gd name="T35" fmla="*/ 10 h 14"/>
                <a:gd name="T36" fmla="*/ 6 w 8"/>
                <a:gd name="T37" fmla="*/ 11 h 14"/>
                <a:gd name="T38" fmla="*/ 5 w 8"/>
                <a:gd name="T39" fmla="*/ 12 h 14"/>
                <a:gd name="T40" fmla="*/ 7 w 8"/>
                <a:gd name="T41" fmla="*/ 12 h 14"/>
                <a:gd name="T42" fmla="*/ 7 w 8"/>
                <a:gd name="T43" fmla="*/ 11 h 14"/>
                <a:gd name="T44" fmla="*/ 8 w 8"/>
                <a:gd name="T45" fmla="*/ 11 h 14"/>
                <a:gd name="T46" fmla="*/ 8 w 8"/>
                <a:gd name="T47" fmla="*/ 9 h 14"/>
                <a:gd name="T48" fmla="*/ 8 w 8"/>
                <a:gd name="T49" fmla="*/ 3 h 1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
                <a:gd name="T76" fmla="*/ 0 h 14"/>
                <a:gd name="T77" fmla="*/ 8 w 8"/>
                <a:gd name="T78" fmla="*/ 14 h 1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 h="14">
                  <a:moveTo>
                    <a:pt x="8" y="3"/>
                  </a:moveTo>
                  <a:lnTo>
                    <a:pt x="8" y="2"/>
                  </a:lnTo>
                  <a:lnTo>
                    <a:pt x="7" y="1"/>
                  </a:lnTo>
                  <a:lnTo>
                    <a:pt x="7" y="0"/>
                  </a:lnTo>
                  <a:lnTo>
                    <a:pt x="3" y="0"/>
                  </a:lnTo>
                  <a:lnTo>
                    <a:pt x="1" y="2"/>
                  </a:lnTo>
                  <a:lnTo>
                    <a:pt x="1" y="3"/>
                  </a:lnTo>
                  <a:lnTo>
                    <a:pt x="3" y="8"/>
                  </a:lnTo>
                  <a:lnTo>
                    <a:pt x="3" y="5"/>
                  </a:lnTo>
                  <a:lnTo>
                    <a:pt x="2" y="5"/>
                  </a:lnTo>
                  <a:lnTo>
                    <a:pt x="0" y="8"/>
                  </a:lnTo>
                  <a:lnTo>
                    <a:pt x="0" y="12"/>
                  </a:lnTo>
                  <a:lnTo>
                    <a:pt x="1" y="12"/>
                  </a:lnTo>
                  <a:lnTo>
                    <a:pt x="2" y="14"/>
                  </a:lnTo>
                  <a:lnTo>
                    <a:pt x="6" y="14"/>
                  </a:lnTo>
                  <a:lnTo>
                    <a:pt x="6" y="12"/>
                  </a:lnTo>
                  <a:lnTo>
                    <a:pt x="7" y="12"/>
                  </a:lnTo>
                  <a:lnTo>
                    <a:pt x="7" y="10"/>
                  </a:lnTo>
                  <a:lnTo>
                    <a:pt x="6" y="11"/>
                  </a:lnTo>
                  <a:lnTo>
                    <a:pt x="5" y="12"/>
                  </a:lnTo>
                  <a:lnTo>
                    <a:pt x="7" y="12"/>
                  </a:lnTo>
                  <a:lnTo>
                    <a:pt x="7" y="11"/>
                  </a:lnTo>
                  <a:lnTo>
                    <a:pt x="8" y="11"/>
                  </a:lnTo>
                  <a:lnTo>
                    <a:pt x="8" y="9"/>
                  </a:lnTo>
                  <a:lnTo>
                    <a:pt x="8"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30" name="Freeform 29">
              <a:extLst>
                <a:ext uri="{FF2B5EF4-FFF2-40B4-BE49-F238E27FC236}">
                  <a16:creationId xmlns:a16="http://schemas.microsoft.com/office/drawing/2014/main" id="{BACCEB4A-41A2-45A3-83FB-2868D1157EF8}"/>
                </a:ext>
              </a:extLst>
            </p:cNvPr>
            <p:cNvSpPr>
              <a:spLocks/>
            </p:cNvSpPr>
            <p:nvPr/>
          </p:nvSpPr>
          <p:spPr bwMode="auto">
            <a:xfrm>
              <a:off x="3321" y="493"/>
              <a:ext cx="14" cy="39"/>
            </a:xfrm>
            <a:custGeom>
              <a:avLst/>
              <a:gdLst>
                <a:gd name="T0" fmla="*/ 11 w 14"/>
                <a:gd name="T1" fmla="*/ 39 h 39"/>
                <a:gd name="T2" fmla="*/ 13 w 14"/>
                <a:gd name="T3" fmla="*/ 39 h 39"/>
                <a:gd name="T4" fmla="*/ 13 w 14"/>
                <a:gd name="T5" fmla="*/ 38 h 39"/>
                <a:gd name="T6" fmla="*/ 14 w 14"/>
                <a:gd name="T7" fmla="*/ 38 h 39"/>
                <a:gd name="T8" fmla="*/ 14 w 14"/>
                <a:gd name="T9" fmla="*/ 35 h 39"/>
                <a:gd name="T10" fmla="*/ 13 w 14"/>
                <a:gd name="T11" fmla="*/ 33 h 39"/>
                <a:gd name="T12" fmla="*/ 13 w 14"/>
                <a:gd name="T13" fmla="*/ 32 h 39"/>
                <a:gd name="T14" fmla="*/ 11 w 14"/>
                <a:gd name="T15" fmla="*/ 32 h 39"/>
                <a:gd name="T16" fmla="*/ 10 w 14"/>
                <a:gd name="T17" fmla="*/ 35 h 39"/>
                <a:gd name="T18" fmla="*/ 11 w 14"/>
                <a:gd name="T19" fmla="*/ 35 h 39"/>
                <a:gd name="T20" fmla="*/ 11 w 14"/>
                <a:gd name="T21" fmla="*/ 33 h 39"/>
                <a:gd name="T22" fmla="*/ 10 w 14"/>
                <a:gd name="T23" fmla="*/ 32 h 39"/>
                <a:gd name="T24" fmla="*/ 10 w 14"/>
                <a:gd name="T25" fmla="*/ 31 h 39"/>
                <a:gd name="T26" fmla="*/ 7 w 14"/>
                <a:gd name="T27" fmla="*/ 31 h 39"/>
                <a:gd name="T28" fmla="*/ 8 w 14"/>
                <a:gd name="T29" fmla="*/ 33 h 39"/>
                <a:gd name="T30" fmla="*/ 10 w 14"/>
                <a:gd name="T31" fmla="*/ 32 h 39"/>
                <a:gd name="T32" fmla="*/ 10 w 14"/>
                <a:gd name="T33" fmla="*/ 31 h 39"/>
                <a:gd name="T34" fmla="*/ 8 w 14"/>
                <a:gd name="T35" fmla="*/ 30 h 39"/>
                <a:gd name="T36" fmla="*/ 8 w 14"/>
                <a:gd name="T37" fmla="*/ 29 h 39"/>
                <a:gd name="T38" fmla="*/ 6 w 14"/>
                <a:gd name="T39" fmla="*/ 29 h 39"/>
                <a:gd name="T40" fmla="*/ 7 w 14"/>
                <a:gd name="T41" fmla="*/ 31 h 39"/>
                <a:gd name="T42" fmla="*/ 8 w 14"/>
                <a:gd name="T43" fmla="*/ 27 h 39"/>
                <a:gd name="T44" fmla="*/ 8 w 14"/>
                <a:gd name="T45" fmla="*/ 25 h 39"/>
                <a:gd name="T46" fmla="*/ 7 w 14"/>
                <a:gd name="T47" fmla="*/ 24 h 39"/>
                <a:gd name="T48" fmla="*/ 7 w 14"/>
                <a:gd name="T49" fmla="*/ 23 h 39"/>
                <a:gd name="T50" fmla="*/ 5 w 14"/>
                <a:gd name="T51" fmla="*/ 23 h 39"/>
                <a:gd name="T52" fmla="*/ 6 w 14"/>
                <a:gd name="T53" fmla="*/ 25 h 39"/>
                <a:gd name="T54" fmla="*/ 7 w 14"/>
                <a:gd name="T55" fmla="*/ 3 h 39"/>
                <a:gd name="T56" fmla="*/ 7 w 14"/>
                <a:gd name="T57" fmla="*/ 2 h 39"/>
                <a:gd name="T58" fmla="*/ 6 w 14"/>
                <a:gd name="T59" fmla="*/ 1 h 39"/>
                <a:gd name="T60" fmla="*/ 6 w 14"/>
                <a:gd name="T61" fmla="*/ 0 h 39"/>
                <a:gd name="T62" fmla="*/ 3 w 14"/>
                <a:gd name="T63" fmla="*/ 0 h 39"/>
                <a:gd name="T64" fmla="*/ 0 w 14"/>
                <a:gd name="T65" fmla="*/ 2 h 39"/>
                <a:gd name="T66" fmla="*/ 0 w 14"/>
                <a:gd name="T67" fmla="*/ 3 h 39"/>
                <a:gd name="T68" fmla="*/ 0 w 14"/>
                <a:gd name="T69" fmla="*/ 27 h 39"/>
                <a:gd name="T70" fmla="*/ 0 w 14"/>
                <a:gd name="T71" fmla="*/ 29 h 39"/>
                <a:gd name="T72" fmla="*/ 1 w 14"/>
                <a:gd name="T73" fmla="*/ 29 h 39"/>
                <a:gd name="T74" fmla="*/ 3 w 14"/>
                <a:gd name="T75" fmla="*/ 30 h 39"/>
                <a:gd name="T76" fmla="*/ 4 w 14"/>
                <a:gd name="T77" fmla="*/ 30 h 39"/>
                <a:gd name="T78" fmla="*/ 4 w 14"/>
                <a:gd name="T79" fmla="*/ 29 h 39"/>
                <a:gd name="T80" fmla="*/ 1 w 14"/>
                <a:gd name="T81" fmla="*/ 32 h 39"/>
                <a:gd name="T82" fmla="*/ 1 w 14"/>
                <a:gd name="T83" fmla="*/ 35 h 39"/>
                <a:gd name="T84" fmla="*/ 3 w 14"/>
                <a:gd name="T85" fmla="*/ 35 h 39"/>
                <a:gd name="T86" fmla="*/ 4 w 14"/>
                <a:gd name="T87" fmla="*/ 36 h 39"/>
                <a:gd name="T88" fmla="*/ 5 w 14"/>
                <a:gd name="T89" fmla="*/ 36 h 39"/>
                <a:gd name="T90" fmla="*/ 5 w 14"/>
                <a:gd name="T91" fmla="*/ 35 h 39"/>
                <a:gd name="T92" fmla="*/ 3 w 14"/>
                <a:gd name="T93" fmla="*/ 35 h 39"/>
                <a:gd name="T94" fmla="*/ 3 w 14"/>
                <a:gd name="T95" fmla="*/ 37 h 39"/>
                <a:gd name="T96" fmla="*/ 4 w 14"/>
                <a:gd name="T97" fmla="*/ 37 h 39"/>
                <a:gd name="T98" fmla="*/ 5 w 14"/>
                <a:gd name="T99" fmla="*/ 38 h 39"/>
                <a:gd name="T100" fmla="*/ 6 w 14"/>
                <a:gd name="T101" fmla="*/ 38 h 39"/>
                <a:gd name="T102" fmla="*/ 6 w 14"/>
                <a:gd name="T103" fmla="*/ 37 h 39"/>
                <a:gd name="T104" fmla="*/ 4 w 14"/>
                <a:gd name="T105" fmla="*/ 36 h 39"/>
                <a:gd name="T106" fmla="*/ 4 w 14"/>
                <a:gd name="T107" fmla="*/ 38 h 39"/>
                <a:gd name="T108" fmla="*/ 5 w 14"/>
                <a:gd name="T109" fmla="*/ 38 h 39"/>
                <a:gd name="T110" fmla="*/ 6 w 14"/>
                <a:gd name="T111" fmla="*/ 39 h 39"/>
                <a:gd name="T112" fmla="*/ 7 w 14"/>
                <a:gd name="T113" fmla="*/ 39 h 39"/>
                <a:gd name="T114" fmla="*/ 11 w 14"/>
                <a:gd name="T115" fmla="*/ 39 h 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4"/>
                <a:gd name="T175" fmla="*/ 0 h 39"/>
                <a:gd name="T176" fmla="*/ 14 w 14"/>
                <a:gd name="T177" fmla="*/ 39 h 3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4" h="39">
                  <a:moveTo>
                    <a:pt x="11" y="39"/>
                  </a:moveTo>
                  <a:lnTo>
                    <a:pt x="13" y="39"/>
                  </a:lnTo>
                  <a:lnTo>
                    <a:pt x="13" y="38"/>
                  </a:lnTo>
                  <a:lnTo>
                    <a:pt x="14" y="38"/>
                  </a:lnTo>
                  <a:lnTo>
                    <a:pt x="14" y="35"/>
                  </a:lnTo>
                  <a:lnTo>
                    <a:pt x="13" y="33"/>
                  </a:lnTo>
                  <a:lnTo>
                    <a:pt x="13" y="32"/>
                  </a:lnTo>
                  <a:lnTo>
                    <a:pt x="11" y="32"/>
                  </a:lnTo>
                  <a:lnTo>
                    <a:pt x="10" y="35"/>
                  </a:lnTo>
                  <a:lnTo>
                    <a:pt x="11" y="35"/>
                  </a:lnTo>
                  <a:lnTo>
                    <a:pt x="11" y="33"/>
                  </a:lnTo>
                  <a:lnTo>
                    <a:pt x="10" y="32"/>
                  </a:lnTo>
                  <a:lnTo>
                    <a:pt x="10" y="31"/>
                  </a:lnTo>
                  <a:lnTo>
                    <a:pt x="7" y="31"/>
                  </a:lnTo>
                  <a:lnTo>
                    <a:pt x="8" y="33"/>
                  </a:lnTo>
                  <a:lnTo>
                    <a:pt x="10" y="32"/>
                  </a:lnTo>
                  <a:lnTo>
                    <a:pt x="10" y="31"/>
                  </a:lnTo>
                  <a:lnTo>
                    <a:pt x="8" y="30"/>
                  </a:lnTo>
                  <a:lnTo>
                    <a:pt x="8" y="29"/>
                  </a:lnTo>
                  <a:lnTo>
                    <a:pt x="6" y="29"/>
                  </a:lnTo>
                  <a:lnTo>
                    <a:pt x="7" y="31"/>
                  </a:lnTo>
                  <a:lnTo>
                    <a:pt x="8" y="27"/>
                  </a:lnTo>
                  <a:lnTo>
                    <a:pt x="8" y="25"/>
                  </a:lnTo>
                  <a:lnTo>
                    <a:pt x="7" y="24"/>
                  </a:lnTo>
                  <a:lnTo>
                    <a:pt x="7" y="23"/>
                  </a:lnTo>
                  <a:lnTo>
                    <a:pt x="5" y="23"/>
                  </a:lnTo>
                  <a:lnTo>
                    <a:pt x="6" y="25"/>
                  </a:lnTo>
                  <a:lnTo>
                    <a:pt x="7" y="3"/>
                  </a:lnTo>
                  <a:lnTo>
                    <a:pt x="7" y="2"/>
                  </a:lnTo>
                  <a:lnTo>
                    <a:pt x="6" y="1"/>
                  </a:lnTo>
                  <a:lnTo>
                    <a:pt x="6" y="0"/>
                  </a:lnTo>
                  <a:lnTo>
                    <a:pt x="3" y="0"/>
                  </a:lnTo>
                  <a:lnTo>
                    <a:pt x="0" y="2"/>
                  </a:lnTo>
                  <a:lnTo>
                    <a:pt x="0" y="3"/>
                  </a:lnTo>
                  <a:lnTo>
                    <a:pt x="0" y="27"/>
                  </a:lnTo>
                  <a:lnTo>
                    <a:pt x="0" y="29"/>
                  </a:lnTo>
                  <a:lnTo>
                    <a:pt x="1" y="29"/>
                  </a:lnTo>
                  <a:lnTo>
                    <a:pt x="3" y="30"/>
                  </a:lnTo>
                  <a:lnTo>
                    <a:pt x="4" y="30"/>
                  </a:lnTo>
                  <a:lnTo>
                    <a:pt x="4" y="29"/>
                  </a:lnTo>
                  <a:lnTo>
                    <a:pt x="1" y="32"/>
                  </a:lnTo>
                  <a:lnTo>
                    <a:pt x="1" y="35"/>
                  </a:lnTo>
                  <a:lnTo>
                    <a:pt x="3" y="35"/>
                  </a:lnTo>
                  <a:lnTo>
                    <a:pt x="4" y="36"/>
                  </a:lnTo>
                  <a:lnTo>
                    <a:pt x="5" y="36"/>
                  </a:lnTo>
                  <a:lnTo>
                    <a:pt x="5" y="35"/>
                  </a:lnTo>
                  <a:lnTo>
                    <a:pt x="3" y="35"/>
                  </a:lnTo>
                  <a:lnTo>
                    <a:pt x="3" y="37"/>
                  </a:lnTo>
                  <a:lnTo>
                    <a:pt x="4" y="37"/>
                  </a:lnTo>
                  <a:lnTo>
                    <a:pt x="5" y="38"/>
                  </a:lnTo>
                  <a:lnTo>
                    <a:pt x="6" y="38"/>
                  </a:lnTo>
                  <a:lnTo>
                    <a:pt x="6" y="37"/>
                  </a:lnTo>
                  <a:lnTo>
                    <a:pt x="4" y="36"/>
                  </a:lnTo>
                  <a:lnTo>
                    <a:pt x="4" y="38"/>
                  </a:lnTo>
                  <a:lnTo>
                    <a:pt x="5" y="38"/>
                  </a:lnTo>
                  <a:lnTo>
                    <a:pt x="6" y="39"/>
                  </a:lnTo>
                  <a:lnTo>
                    <a:pt x="7" y="39"/>
                  </a:lnTo>
                  <a:lnTo>
                    <a:pt x="11" y="3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31" name="Freeform 30">
              <a:extLst>
                <a:ext uri="{FF2B5EF4-FFF2-40B4-BE49-F238E27FC236}">
                  <a16:creationId xmlns:a16="http://schemas.microsoft.com/office/drawing/2014/main" id="{4F74BF73-8C09-47A0-8C81-9E1657974240}"/>
                </a:ext>
              </a:extLst>
            </p:cNvPr>
            <p:cNvSpPr>
              <a:spLocks/>
            </p:cNvSpPr>
            <p:nvPr/>
          </p:nvSpPr>
          <p:spPr bwMode="auto">
            <a:xfrm>
              <a:off x="3340" y="503"/>
              <a:ext cx="9" cy="15"/>
            </a:xfrm>
            <a:custGeom>
              <a:avLst/>
              <a:gdLst>
                <a:gd name="T0" fmla="*/ 2 w 9"/>
                <a:gd name="T1" fmla="*/ 13 h 15"/>
                <a:gd name="T2" fmla="*/ 2 w 9"/>
                <a:gd name="T3" fmla="*/ 14 h 15"/>
                <a:gd name="T4" fmla="*/ 3 w 9"/>
                <a:gd name="T5" fmla="*/ 14 h 15"/>
                <a:gd name="T6" fmla="*/ 4 w 9"/>
                <a:gd name="T7" fmla="*/ 15 h 15"/>
                <a:gd name="T8" fmla="*/ 8 w 9"/>
                <a:gd name="T9" fmla="*/ 15 h 15"/>
                <a:gd name="T10" fmla="*/ 8 w 9"/>
                <a:gd name="T11" fmla="*/ 14 h 15"/>
                <a:gd name="T12" fmla="*/ 9 w 9"/>
                <a:gd name="T13" fmla="*/ 13 h 15"/>
                <a:gd name="T14" fmla="*/ 9 w 9"/>
                <a:gd name="T15" fmla="*/ 11 h 15"/>
                <a:gd name="T16" fmla="*/ 7 w 9"/>
                <a:gd name="T17" fmla="*/ 3 h 15"/>
                <a:gd name="T18" fmla="*/ 7 w 9"/>
                <a:gd name="T19" fmla="*/ 2 h 15"/>
                <a:gd name="T20" fmla="*/ 6 w 9"/>
                <a:gd name="T21" fmla="*/ 2 h 15"/>
                <a:gd name="T22" fmla="*/ 4 w 9"/>
                <a:gd name="T23" fmla="*/ 0 h 15"/>
                <a:gd name="T24" fmla="*/ 1 w 9"/>
                <a:gd name="T25" fmla="*/ 0 h 15"/>
                <a:gd name="T26" fmla="*/ 1 w 9"/>
                <a:gd name="T27" fmla="*/ 2 h 15"/>
                <a:gd name="T28" fmla="*/ 0 w 9"/>
                <a:gd name="T29" fmla="*/ 3 h 15"/>
                <a:gd name="T30" fmla="*/ 0 w 9"/>
                <a:gd name="T31" fmla="*/ 5 h 15"/>
                <a:gd name="T32" fmla="*/ 2 w 9"/>
                <a:gd name="T33" fmla="*/ 13 h 1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
                <a:gd name="T52" fmla="*/ 0 h 15"/>
                <a:gd name="T53" fmla="*/ 9 w 9"/>
                <a:gd name="T54" fmla="*/ 15 h 1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 h="15">
                  <a:moveTo>
                    <a:pt x="2" y="13"/>
                  </a:moveTo>
                  <a:lnTo>
                    <a:pt x="2" y="14"/>
                  </a:lnTo>
                  <a:lnTo>
                    <a:pt x="3" y="14"/>
                  </a:lnTo>
                  <a:lnTo>
                    <a:pt x="4" y="15"/>
                  </a:lnTo>
                  <a:lnTo>
                    <a:pt x="8" y="15"/>
                  </a:lnTo>
                  <a:lnTo>
                    <a:pt x="8" y="14"/>
                  </a:lnTo>
                  <a:lnTo>
                    <a:pt x="9" y="13"/>
                  </a:lnTo>
                  <a:lnTo>
                    <a:pt x="9" y="11"/>
                  </a:lnTo>
                  <a:lnTo>
                    <a:pt x="7" y="3"/>
                  </a:lnTo>
                  <a:lnTo>
                    <a:pt x="7" y="2"/>
                  </a:lnTo>
                  <a:lnTo>
                    <a:pt x="6" y="2"/>
                  </a:lnTo>
                  <a:lnTo>
                    <a:pt x="4" y="0"/>
                  </a:lnTo>
                  <a:lnTo>
                    <a:pt x="1" y="0"/>
                  </a:lnTo>
                  <a:lnTo>
                    <a:pt x="1" y="2"/>
                  </a:lnTo>
                  <a:lnTo>
                    <a:pt x="0" y="3"/>
                  </a:lnTo>
                  <a:lnTo>
                    <a:pt x="0" y="5"/>
                  </a:lnTo>
                  <a:lnTo>
                    <a:pt x="2"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32" name="Freeform 31">
              <a:extLst>
                <a:ext uri="{FF2B5EF4-FFF2-40B4-BE49-F238E27FC236}">
                  <a16:creationId xmlns:a16="http://schemas.microsoft.com/office/drawing/2014/main" id="{6B97314C-DE59-4721-80A0-D641852C410B}"/>
                </a:ext>
              </a:extLst>
            </p:cNvPr>
            <p:cNvSpPr>
              <a:spLocks/>
            </p:cNvSpPr>
            <p:nvPr/>
          </p:nvSpPr>
          <p:spPr bwMode="auto">
            <a:xfrm>
              <a:off x="3365" y="487"/>
              <a:ext cx="30" cy="31"/>
            </a:xfrm>
            <a:custGeom>
              <a:avLst/>
              <a:gdLst>
                <a:gd name="T0" fmla="*/ 30 w 30"/>
                <a:gd name="T1" fmla="*/ 3 h 31"/>
                <a:gd name="T2" fmla="*/ 29 w 30"/>
                <a:gd name="T3" fmla="*/ 0 h 31"/>
                <a:gd name="T4" fmla="*/ 23 w 30"/>
                <a:gd name="T5" fmla="*/ 3 h 31"/>
                <a:gd name="T6" fmla="*/ 26 w 30"/>
                <a:gd name="T7" fmla="*/ 6 h 31"/>
                <a:gd name="T8" fmla="*/ 24 w 30"/>
                <a:gd name="T9" fmla="*/ 4 h 31"/>
                <a:gd name="T10" fmla="*/ 22 w 30"/>
                <a:gd name="T11" fmla="*/ 7 h 31"/>
                <a:gd name="T12" fmla="*/ 24 w 30"/>
                <a:gd name="T13" fmla="*/ 7 h 31"/>
                <a:gd name="T14" fmla="*/ 21 w 30"/>
                <a:gd name="T15" fmla="*/ 9 h 31"/>
                <a:gd name="T16" fmla="*/ 23 w 30"/>
                <a:gd name="T17" fmla="*/ 12 h 31"/>
                <a:gd name="T18" fmla="*/ 22 w 30"/>
                <a:gd name="T19" fmla="*/ 9 h 31"/>
                <a:gd name="T20" fmla="*/ 20 w 30"/>
                <a:gd name="T21" fmla="*/ 13 h 31"/>
                <a:gd name="T22" fmla="*/ 22 w 30"/>
                <a:gd name="T23" fmla="*/ 12 h 31"/>
                <a:gd name="T24" fmla="*/ 19 w 30"/>
                <a:gd name="T25" fmla="*/ 14 h 31"/>
                <a:gd name="T26" fmla="*/ 21 w 30"/>
                <a:gd name="T27" fmla="*/ 15 h 31"/>
                <a:gd name="T28" fmla="*/ 20 w 30"/>
                <a:gd name="T29" fmla="*/ 13 h 31"/>
                <a:gd name="T30" fmla="*/ 18 w 30"/>
                <a:gd name="T31" fmla="*/ 16 h 31"/>
                <a:gd name="T32" fmla="*/ 15 w 30"/>
                <a:gd name="T33" fmla="*/ 18 h 31"/>
                <a:gd name="T34" fmla="*/ 13 w 30"/>
                <a:gd name="T35" fmla="*/ 21 h 31"/>
                <a:gd name="T36" fmla="*/ 15 w 30"/>
                <a:gd name="T37" fmla="*/ 19 h 31"/>
                <a:gd name="T38" fmla="*/ 12 w 30"/>
                <a:gd name="T39" fmla="*/ 21 h 31"/>
                <a:gd name="T40" fmla="*/ 14 w 30"/>
                <a:gd name="T41" fmla="*/ 22 h 31"/>
                <a:gd name="T42" fmla="*/ 12 w 30"/>
                <a:gd name="T43" fmla="*/ 20 h 31"/>
                <a:gd name="T44" fmla="*/ 9 w 30"/>
                <a:gd name="T45" fmla="*/ 23 h 31"/>
                <a:gd name="T46" fmla="*/ 12 w 30"/>
                <a:gd name="T47" fmla="*/ 21 h 31"/>
                <a:gd name="T48" fmla="*/ 9 w 30"/>
                <a:gd name="T49" fmla="*/ 22 h 31"/>
                <a:gd name="T50" fmla="*/ 5 w 30"/>
                <a:gd name="T51" fmla="*/ 24 h 31"/>
                <a:gd name="T52" fmla="*/ 7 w 30"/>
                <a:gd name="T53" fmla="*/ 26 h 31"/>
                <a:gd name="T54" fmla="*/ 5 w 30"/>
                <a:gd name="T55" fmla="*/ 23 h 31"/>
                <a:gd name="T56" fmla="*/ 3 w 30"/>
                <a:gd name="T57" fmla="*/ 24 h 31"/>
                <a:gd name="T58" fmla="*/ 0 w 30"/>
                <a:gd name="T59" fmla="*/ 30 h 31"/>
                <a:gd name="T60" fmla="*/ 3 w 30"/>
                <a:gd name="T61" fmla="*/ 31 h 31"/>
                <a:gd name="T62" fmla="*/ 5 w 30"/>
                <a:gd name="T63" fmla="*/ 31 h 31"/>
                <a:gd name="T64" fmla="*/ 7 w 30"/>
                <a:gd name="T65" fmla="*/ 30 h 31"/>
                <a:gd name="T66" fmla="*/ 11 w 30"/>
                <a:gd name="T67" fmla="*/ 29 h 31"/>
                <a:gd name="T68" fmla="*/ 12 w 30"/>
                <a:gd name="T69" fmla="*/ 27 h 31"/>
                <a:gd name="T70" fmla="*/ 11 w 30"/>
                <a:gd name="T71" fmla="*/ 29 h 31"/>
                <a:gd name="T72" fmla="*/ 13 w 30"/>
                <a:gd name="T73" fmla="*/ 28 h 31"/>
                <a:gd name="T74" fmla="*/ 15 w 30"/>
                <a:gd name="T75" fmla="*/ 27 h 31"/>
                <a:gd name="T76" fmla="*/ 16 w 30"/>
                <a:gd name="T77" fmla="*/ 24 h 31"/>
                <a:gd name="T78" fmla="*/ 15 w 30"/>
                <a:gd name="T79" fmla="*/ 27 h 31"/>
                <a:gd name="T80" fmla="*/ 18 w 30"/>
                <a:gd name="T81" fmla="*/ 26 h 31"/>
                <a:gd name="T82" fmla="*/ 19 w 30"/>
                <a:gd name="T83" fmla="*/ 23 h 31"/>
                <a:gd name="T84" fmla="*/ 19 w 30"/>
                <a:gd name="T85" fmla="*/ 26 h 31"/>
                <a:gd name="T86" fmla="*/ 20 w 30"/>
                <a:gd name="T87" fmla="*/ 24 h 31"/>
                <a:gd name="T88" fmla="*/ 18 w 30"/>
                <a:gd name="T89" fmla="*/ 24 h 31"/>
                <a:gd name="T90" fmla="*/ 20 w 30"/>
                <a:gd name="T91" fmla="*/ 23 h 31"/>
                <a:gd name="T92" fmla="*/ 24 w 30"/>
                <a:gd name="T93" fmla="*/ 20 h 31"/>
                <a:gd name="T94" fmla="*/ 22 w 30"/>
                <a:gd name="T95" fmla="*/ 20 h 31"/>
                <a:gd name="T96" fmla="*/ 24 w 30"/>
                <a:gd name="T97" fmla="*/ 19 h 31"/>
                <a:gd name="T98" fmla="*/ 26 w 30"/>
                <a:gd name="T99" fmla="*/ 16 h 31"/>
                <a:gd name="T100" fmla="*/ 26 w 30"/>
                <a:gd name="T101" fmla="*/ 19 h 31"/>
                <a:gd name="T102" fmla="*/ 27 w 30"/>
                <a:gd name="T103" fmla="*/ 18 h 31"/>
                <a:gd name="T104" fmla="*/ 26 w 30"/>
                <a:gd name="T105" fmla="*/ 15 h 31"/>
                <a:gd name="T106" fmla="*/ 27 w 30"/>
                <a:gd name="T107" fmla="*/ 16 h 31"/>
                <a:gd name="T108" fmla="*/ 28 w 30"/>
                <a:gd name="T109" fmla="*/ 15 h 31"/>
                <a:gd name="T110" fmla="*/ 27 w 30"/>
                <a:gd name="T111" fmla="*/ 13 h 31"/>
                <a:gd name="T112" fmla="*/ 28 w 30"/>
                <a:gd name="T113" fmla="*/ 14 h 31"/>
                <a:gd name="T114" fmla="*/ 29 w 30"/>
                <a:gd name="T115" fmla="*/ 13 h 31"/>
                <a:gd name="T116" fmla="*/ 28 w 30"/>
                <a:gd name="T117" fmla="*/ 9 h 31"/>
                <a:gd name="T118" fmla="*/ 29 w 30"/>
                <a:gd name="T119" fmla="*/ 11 h 31"/>
                <a:gd name="T120" fmla="*/ 30 w 30"/>
                <a:gd name="T121" fmla="*/ 9 h 31"/>
                <a:gd name="T122" fmla="*/ 30 w 30"/>
                <a:gd name="T123" fmla="*/ 4 h 3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0"/>
                <a:gd name="T187" fmla="*/ 0 h 31"/>
                <a:gd name="T188" fmla="*/ 30 w 30"/>
                <a:gd name="T189" fmla="*/ 31 h 3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0" h="31">
                  <a:moveTo>
                    <a:pt x="30" y="4"/>
                  </a:moveTo>
                  <a:lnTo>
                    <a:pt x="30" y="3"/>
                  </a:lnTo>
                  <a:lnTo>
                    <a:pt x="29" y="1"/>
                  </a:lnTo>
                  <a:lnTo>
                    <a:pt x="29" y="0"/>
                  </a:lnTo>
                  <a:lnTo>
                    <a:pt x="26" y="0"/>
                  </a:lnTo>
                  <a:lnTo>
                    <a:pt x="23" y="3"/>
                  </a:lnTo>
                  <a:lnTo>
                    <a:pt x="23" y="4"/>
                  </a:lnTo>
                  <a:lnTo>
                    <a:pt x="26" y="6"/>
                  </a:lnTo>
                  <a:lnTo>
                    <a:pt x="26" y="4"/>
                  </a:lnTo>
                  <a:lnTo>
                    <a:pt x="24" y="4"/>
                  </a:lnTo>
                  <a:lnTo>
                    <a:pt x="22" y="6"/>
                  </a:lnTo>
                  <a:lnTo>
                    <a:pt x="22" y="7"/>
                  </a:lnTo>
                  <a:lnTo>
                    <a:pt x="24" y="9"/>
                  </a:lnTo>
                  <a:lnTo>
                    <a:pt x="24" y="7"/>
                  </a:lnTo>
                  <a:lnTo>
                    <a:pt x="23" y="7"/>
                  </a:lnTo>
                  <a:lnTo>
                    <a:pt x="21" y="9"/>
                  </a:lnTo>
                  <a:lnTo>
                    <a:pt x="21" y="11"/>
                  </a:lnTo>
                  <a:lnTo>
                    <a:pt x="23" y="12"/>
                  </a:lnTo>
                  <a:lnTo>
                    <a:pt x="23" y="9"/>
                  </a:lnTo>
                  <a:lnTo>
                    <a:pt x="22" y="9"/>
                  </a:lnTo>
                  <a:lnTo>
                    <a:pt x="20" y="12"/>
                  </a:lnTo>
                  <a:lnTo>
                    <a:pt x="20" y="13"/>
                  </a:lnTo>
                  <a:lnTo>
                    <a:pt x="22" y="14"/>
                  </a:lnTo>
                  <a:lnTo>
                    <a:pt x="22" y="12"/>
                  </a:lnTo>
                  <a:lnTo>
                    <a:pt x="21" y="12"/>
                  </a:lnTo>
                  <a:lnTo>
                    <a:pt x="19" y="14"/>
                  </a:lnTo>
                  <a:lnTo>
                    <a:pt x="19" y="15"/>
                  </a:lnTo>
                  <a:lnTo>
                    <a:pt x="21" y="15"/>
                  </a:lnTo>
                  <a:lnTo>
                    <a:pt x="21" y="13"/>
                  </a:lnTo>
                  <a:lnTo>
                    <a:pt x="20" y="13"/>
                  </a:lnTo>
                  <a:lnTo>
                    <a:pt x="18" y="15"/>
                  </a:lnTo>
                  <a:lnTo>
                    <a:pt x="18" y="16"/>
                  </a:lnTo>
                  <a:lnTo>
                    <a:pt x="16" y="18"/>
                  </a:lnTo>
                  <a:lnTo>
                    <a:pt x="15" y="18"/>
                  </a:lnTo>
                  <a:lnTo>
                    <a:pt x="13" y="20"/>
                  </a:lnTo>
                  <a:lnTo>
                    <a:pt x="13" y="21"/>
                  </a:lnTo>
                  <a:lnTo>
                    <a:pt x="15" y="21"/>
                  </a:lnTo>
                  <a:lnTo>
                    <a:pt x="15" y="19"/>
                  </a:lnTo>
                  <a:lnTo>
                    <a:pt x="14" y="19"/>
                  </a:lnTo>
                  <a:lnTo>
                    <a:pt x="12" y="21"/>
                  </a:lnTo>
                  <a:lnTo>
                    <a:pt x="12" y="22"/>
                  </a:lnTo>
                  <a:lnTo>
                    <a:pt x="14" y="22"/>
                  </a:lnTo>
                  <a:lnTo>
                    <a:pt x="13" y="20"/>
                  </a:lnTo>
                  <a:lnTo>
                    <a:pt x="12" y="20"/>
                  </a:lnTo>
                  <a:lnTo>
                    <a:pt x="9" y="22"/>
                  </a:lnTo>
                  <a:lnTo>
                    <a:pt x="9" y="23"/>
                  </a:lnTo>
                  <a:lnTo>
                    <a:pt x="12" y="23"/>
                  </a:lnTo>
                  <a:lnTo>
                    <a:pt x="12" y="21"/>
                  </a:lnTo>
                  <a:lnTo>
                    <a:pt x="11" y="21"/>
                  </a:lnTo>
                  <a:lnTo>
                    <a:pt x="9" y="22"/>
                  </a:lnTo>
                  <a:lnTo>
                    <a:pt x="7" y="22"/>
                  </a:lnTo>
                  <a:lnTo>
                    <a:pt x="5" y="24"/>
                  </a:lnTo>
                  <a:lnTo>
                    <a:pt x="5" y="26"/>
                  </a:lnTo>
                  <a:lnTo>
                    <a:pt x="7" y="26"/>
                  </a:lnTo>
                  <a:lnTo>
                    <a:pt x="6" y="23"/>
                  </a:lnTo>
                  <a:lnTo>
                    <a:pt x="5" y="23"/>
                  </a:lnTo>
                  <a:lnTo>
                    <a:pt x="4" y="24"/>
                  </a:lnTo>
                  <a:lnTo>
                    <a:pt x="3" y="24"/>
                  </a:lnTo>
                  <a:lnTo>
                    <a:pt x="0" y="27"/>
                  </a:lnTo>
                  <a:lnTo>
                    <a:pt x="0" y="30"/>
                  </a:lnTo>
                  <a:lnTo>
                    <a:pt x="1" y="30"/>
                  </a:lnTo>
                  <a:lnTo>
                    <a:pt x="3" y="31"/>
                  </a:lnTo>
                  <a:lnTo>
                    <a:pt x="4" y="31"/>
                  </a:lnTo>
                  <a:lnTo>
                    <a:pt x="5" y="31"/>
                  </a:lnTo>
                  <a:lnTo>
                    <a:pt x="7" y="31"/>
                  </a:lnTo>
                  <a:lnTo>
                    <a:pt x="7" y="30"/>
                  </a:lnTo>
                  <a:lnTo>
                    <a:pt x="11" y="30"/>
                  </a:lnTo>
                  <a:lnTo>
                    <a:pt x="11" y="29"/>
                  </a:lnTo>
                  <a:lnTo>
                    <a:pt x="12" y="29"/>
                  </a:lnTo>
                  <a:lnTo>
                    <a:pt x="12" y="27"/>
                  </a:lnTo>
                  <a:lnTo>
                    <a:pt x="11" y="28"/>
                  </a:lnTo>
                  <a:lnTo>
                    <a:pt x="11" y="29"/>
                  </a:lnTo>
                  <a:lnTo>
                    <a:pt x="13" y="29"/>
                  </a:lnTo>
                  <a:lnTo>
                    <a:pt x="13" y="28"/>
                  </a:lnTo>
                  <a:lnTo>
                    <a:pt x="15" y="28"/>
                  </a:lnTo>
                  <a:lnTo>
                    <a:pt x="15" y="27"/>
                  </a:lnTo>
                  <a:lnTo>
                    <a:pt x="16" y="27"/>
                  </a:lnTo>
                  <a:lnTo>
                    <a:pt x="16" y="24"/>
                  </a:lnTo>
                  <a:lnTo>
                    <a:pt x="15" y="26"/>
                  </a:lnTo>
                  <a:lnTo>
                    <a:pt x="15" y="27"/>
                  </a:lnTo>
                  <a:lnTo>
                    <a:pt x="18" y="27"/>
                  </a:lnTo>
                  <a:lnTo>
                    <a:pt x="18" y="26"/>
                  </a:lnTo>
                  <a:lnTo>
                    <a:pt x="19" y="26"/>
                  </a:lnTo>
                  <a:lnTo>
                    <a:pt x="19" y="23"/>
                  </a:lnTo>
                  <a:lnTo>
                    <a:pt x="16" y="26"/>
                  </a:lnTo>
                  <a:lnTo>
                    <a:pt x="19" y="26"/>
                  </a:lnTo>
                  <a:lnTo>
                    <a:pt x="19" y="24"/>
                  </a:lnTo>
                  <a:lnTo>
                    <a:pt x="20" y="24"/>
                  </a:lnTo>
                  <a:lnTo>
                    <a:pt x="20" y="22"/>
                  </a:lnTo>
                  <a:lnTo>
                    <a:pt x="18" y="24"/>
                  </a:lnTo>
                  <a:lnTo>
                    <a:pt x="20" y="24"/>
                  </a:lnTo>
                  <a:lnTo>
                    <a:pt x="20" y="23"/>
                  </a:lnTo>
                  <a:lnTo>
                    <a:pt x="23" y="20"/>
                  </a:lnTo>
                  <a:lnTo>
                    <a:pt x="24" y="20"/>
                  </a:lnTo>
                  <a:lnTo>
                    <a:pt x="24" y="18"/>
                  </a:lnTo>
                  <a:lnTo>
                    <a:pt x="22" y="20"/>
                  </a:lnTo>
                  <a:lnTo>
                    <a:pt x="24" y="20"/>
                  </a:lnTo>
                  <a:lnTo>
                    <a:pt x="24" y="19"/>
                  </a:lnTo>
                  <a:lnTo>
                    <a:pt x="26" y="19"/>
                  </a:lnTo>
                  <a:lnTo>
                    <a:pt x="26" y="16"/>
                  </a:lnTo>
                  <a:lnTo>
                    <a:pt x="23" y="19"/>
                  </a:lnTo>
                  <a:lnTo>
                    <a:pt x="26" y="19"/>
                  </a:lnTo>
                  <a:lnTo>
                    <a:pt x="26" y="18"/>
                  </a:lnTo>
                  <a:lnTo>
                    <a:pt x="27" y="18"/>
                  </a:lnTo>
                  <a:lnTo>
                    <a:pt x="27" y="15"/>
                  </a:lnTo>
                  <a:lnTo>
                    <a:pt x="26" y="15"/>
                  </a:lnTo>
                  <a:lnTo>
                    <a:pt x="24" y="16"/>
                  </a:lnTo>
                  <a:lnTo>
                    <a:pt x="27" y="16"/>
                  </a:lnTo>
                  <a:lnTo>
                    <a:pt x="27" y="15"/>
                  </a:lnTo>
                  <a:lnTo>
                    <a:pt x="28" y="15"/>
                  </a:lnTo>
                  <a:lnTo>
                    <a:pt x="28" y="13"/>
                  </a:lnTo>
                  <a:lnTo>
                    <a:pt x="27" y="13"/>
                  </a:lnTo>
                  <a:lnTo>
                    <a:pt x="26" y="14"/>
                  </a:lnTo>
                  <a:lnTo>
                    <a:pt x="28" y="14"/>
                  </a:lnTo>
                  <a:lnTo>
                    <a:pt x="28" y="13"/>
                  </a:lnTo>
                  <a:lnTo>
                    <a:pt x="29" y="13"/>
                  </a:lnTo>
                  <a:lnTo>
                    <a:pt x="29" y="11"/>
                  </a:lnTo>
                  <a:lnTo>
                    <a:pt x="28" y="9"/>
                  </a:lnTo>
                  <a:lnTo>
                    <a:pt x="27" y="11"/>
                  </a:lnTo>
                  <a:lnTo>
                    <a:pt x="29" y="11"/>
                  </a:lnTo>
                  <a:lnTo>
                    <a:pt x="29" y="9"/>
                  </a:lnTo>
                  <a:lnTo>
                    <a:pt x="30" y="9"/>
                  </a:lnTo>
                  <a:lnTo>
                    <a:pt x="30" y="7"/>
                  </a:lnTo>
                  <a:lnTo>
                    <a:pt x="3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33" name="Rectangle 32">
              <a:extLst>
                <a:ext uri="{FF2B5EF4-FFF2-40B4-BE49-F238E27FC236}">
                  <a16:creationId xmlns:a16="http://schemas.microsoft.com/office/drawing/2014/main" id="{4815F944-76A7-4820-BB03-B1F261C8DF16}"/>
                </a:ext>
              </a:extLst>
            </p:cNvPr>
            <p:cNvSpPr>
              <a:spLocks noChangeArrowheads="1"/>
            </p:cNvSpPr>
            <p:nvPr/>
          </p:nvSpPr>
          <p:spPr bwMode="auto">
            <a:xfrm>
              <a:off x="2234" y="372"/>
              <a:ext cx="893" cy="17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fr-FR" altLang="fr-FR"/>
            </a:p>
          </p:txBody>
        </p:sp>
        <p:sp>
          <p:nvSpPr>
            <p:cNvPr id="8234" name="Freeform 33">
              <a:extLst>
                <a:ext uri="{FF2B5EF4-FFF2-40B4-BE49-F238E27FC236}">
                  <a16:creationId xmlns:a16="http://schemas.microsoft.com/office/drawing/2014/main" id="{7E609862-7FD5-4095-839E-5058C338A27F}"/>
                </a:ext>
              </a:extLst>
            </p:cNvPr>
            <p:cNvSpPr>
              <a:spLocks/>
            </p:cNvSpPr>
            <p:nvPr/>
          </p:nvSpPr>
          <p:spPr bwMode="auto">
            <a:xfrm>
              <a:off x="2232" y="369"/>
              <a:ext cx="896" cy="181"/>
            </a:xfrm>
            <a:custGeom>
              <a:avLst/>
              <a:gdLst>
                <a:gd name="T0" fmla="*/ 2 w 896"/>
                <a:gd name="T1" fmla="*/ 0 h 181"/>
                <a:gd name="T2" fmla="*/ 1 w 896"/>
                <a:gd name="T3" fmla="*/ 0 h 181"/>
                <a:gd name="T4" fmla="*/ 1 w 896"/>
                <a:gd name="T5" fmla="*/ 2 h 181"/>
                <a:gd name="T6" fmla="*/ 0 w 896"/>
                <a:gd name="T7" fmla="*/ 2 h 181"/>
                <a:gd name="T8" fmla="*/ 0 w 896"/>
                <a:gd name="T9" fmla="*/ 179 h 181"/>
                <a:gd name="T10" fmla="*/ 1 w 896"/>
                <a:gd name="T11" fmla="*/ 179 h 181"/>
                <a:gd name="T12" fmla="*/ 1 w 896"/>
                <a:gd name="T13" fmla="*/ 181 h 181"/>
                <a:gd name="T14" fmla="*/ 895 w 896"/>
                <a:gd name="T15" fmla="*/ 181 h 181"/>
                <a:gd name="T16" fmla="*/ 895 w 896"/>
                <a:gd name="T17" fmla="*/ 179 h 181"/>
                <a:gd name="T18" fmla="*/ 896 w 896"/>
                <a:gd name="T19" fmla="*/ 179 h 181"/>
                <a:gd name="T20" fmla="*/ 896 w 896"/>
                <a:gd name="T21" fmla="*/ 2 h 181"/>
                <a:gd name="T22" fmla="*/ 895 w 896"/>
                <a:gd name="T23" fmla="*/ 2 h 181"/>
                <a:gd name="T24" fmla="*/ 895 w 896"/>
                <a:gd name="T25" fmla="*/ 0 h 181"/>
                <a:gd name="T26" fmla="*/ 894 w 896"/>
                <a:gd name="T27" fmla="*/ 0 h 181"/>
                <a:gd name="T28" fmla="*/ 2 w 896"/>
                <a:gd name="T29" fmla="*/ 0 h 181"/>
                <a:gd name="T30" fmla="*/ 5 w 896"/>
                <a:gd name="T31" fmla="*/ 5 h 181"/>
                <a:gd name="T32" fmla="*/ 892 w 896"/>
                <a:gd name="T33" fmla="*/ 5 h 181"/>
                <a:gd name="T34" fmla="*/ 892 w 896"/>
                <a:gd name="T35" fmla="*/ 176 h 181"/>
                <a:gd name="T36" fmla="*/ 5 w 896"/>
                <a:gd name="T37" fmla="*/ 176 h 181"/>
                <a:gd name="T38" fmla="*/ 5 w 896"/>
                <a:gd name="T39" fmla="*/ 5 h 181"/>
                <a:gd name="T40" fmla="*/ 2 w 896"/>
                <a:gd name="T41" fmla="*/ 0 h 1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96"/>
                <a:gd name="T64" fmla="*/ 0 h 181"/>
                <a:gd name="T65" fmla="*/ 896 w 896"/>
                <a:gd name="T66" fmla="*/ 181 h 18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96" h="181">
                  <a:moveTo>
                    <a:pt x="2" y="0"/>
                  </a:moveTo>
                  <a:lnTo>
                    <a:pt x="1" y="0"/>
                  </a:lnTo>
                  <a:lnTo>
                    <a:pt x="1" y="2"/>
                  </a:lnTo>
                  <a:lnTo>
                    <a:pt x="0" y="2"/>
                  </a:lnTo>
                  <a:lnTo>
                    <a:pt x="0" y="179"/>
                  </a:lnTo>
                  <a:lnTo>
                    <a:pt x="1" y="179"/>
                  </a:lnTo>
                  <a:lnTo>
                    <a:pt x="1" y="181"/>
                  </a:lnTo>
                  <a:lnTo>
                    <a:pt x="895" y="181"/>
                  </a:lnTo>
                  <a:lnTo>
                    <a:pt x="895" y="179"/>
                  </a:lnTo>
                  <a:lnTo>
                    <a:pt x="896" y="179"/>
                  </a:lnTo>
                  <a:lnTo>
                    <a:pt x="896" y="2"/>
                  </a:lnTo>
                  <a:lnTo>
                    <a:pt x="895" y="2"/>
                  </a:lnTo>
                  <a:lnTo>
                    <a:pt x="895" y="0"/>
                  </a:lnTo>
                  <a:lnTo>
                    <a:pt x="894" y="0"/>
                  </a:lnTo>
                  <a:lnTo>
                    <a:pt x="2" y="0"/>
                  </a:lnTo>
                  <a:lnTo>
                    <a:pt x="5" y="5"/>
                  </a:lnTo>
                  <a:lnTo>
                    <a:pt x="892" y="5"/>
                  </a:lnTo>
                  <a:lnTo>
                    <a:pt x="892" y="176"/>
                  </a:lnTo>
                  <a:lnTo>
                    <a:pt x="5" y="176"/>
                  </a:lnTo>
                  <a:lnTo>
                    <a:pt x="5" y="5"/>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35" name="Rectangle 34">
              <a:extLst>
                <a:ext uri="{FF2B5EF4-FFF2-40B4-BE49-F238E27FC236}">
                  <a16:creationId xmlns:a16="http://schemas.microsoft.com/office/drawing/2014/main" id="{6EACEB15-CCB3-406B-961A-B797215E74A2}"/>
                </a:ext>
              </a:extLst>
            </p:cNvPr>
            <p:cNvSpPr>
              <a:spLocks noChangeArrowheads="1"/>
            </p:cNvSpPr>
            <p:nvPr/>
          </p:nvSpPr>
          <p:spPr bwMode="auto">
            <a:xfrm>
              <a:off x="2210" y="354"/>
              <a:ext cx="893" cy="17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fr-FR" altLang="fr-FR"/>
            </a:p>
          </p:txBody>
        </p:sp>
        <p:sp>
          <p:nvSpPr>
            <p:cNvPr id="8236" name="Freeform 35">
              <a:extLst>
                <a:ext uri="{FF2B5EF4-FFF2-40B4-BE49-F238E27FC236}">
                  <a16:creationId xmlns:a16="http://schemas.microsoft.com/office/drawing/2014/main" id="{EC400A02-EE8C-4DB0-91D3-BD21792B03E0}"/>
                </a:ext>
              </a:extLst>
            </p:cNvPr>
            <p:cNvSpPr>
              <a:spLocks/>
            </p:cNvSpPr>
            <p:nvPr/>
          </p:nvSpPr>
          <p:spPr bwMode="auto">
            <a:xfrm>
              <a:off x="2208" y="352"/>
              <a:ext cx="896" cy="181"/>
            </a:xfrm>
            <a:custGeom>
              <a:avLst/>
              <a:gdLst>
                <a:gd name="T0" fmla="*/ 2 w 896"/>
                <a:gd name="T1" fmla="*/ 0 h 181"/>
                <a:gd name="T2" fmla="*/ 1 w 896"/>
                <a:gd name="T3" fmla="*/ 0 h 181"/>
                <a:gd name="T4" fmla="*/ 1 w 896"/>
                <a:gd name="T5" fmla="*/ 1 h 181"/>
                <a:gd name="T6" fmla="*/ 0 w 896"/>
                <a:gd name="T7" fmla="*/ 1 h 181"/>
                <a:gd name="T8" fmla="*/ 0 w 896"/>
                <a:gd name="T9" fmla="*/ 180 h 181"/>
                <a:gd name="T10" fmla="*/ 1 w 896"/>
                <a:gd name="T11" fmla="*/ 180 h 181"/>
                <a:gd name="T12" fmla="*/ 1 w 896"/>
                <a:gd name="T13" fmla="*/ 181 h 181"/>
                <a:gd name="T14" fmla="*/ 895 w 896"/>
                <a:gd name="T15" fmla="*/ 181 h 181"/>
                <a:gd name="T16" fmla="*/ 895 w 896"/>
                <a:gd name="T17" fmla="*/ 180 h 181"/>
                <a:gd name="T18" fmla="*/ 896 w 896"/>
                <a:gd name="T19" fmla="*/ 180 h 181"/>
                <a:gd name="T20" fmla="*/ 896 w 896"/>
                <a:gd name="T21" fmla="*/ 1 h 181"/>
                <a:gd name="T22" fmla="*/ 895 w 896"/>
                <a:gd name="T23" fmla="*/ 1 h 181"/>
                <a:gd name="T24" fmla="*/ 895 w 896"/>
                <a:gd name="T25" fmla="*/ 0 h 181"/>
                <a:gd name="T26" fmla="*/ 894 w 896"/>
                <a:gd name="T27" fmla="*/ 0 h 181"/>
                <a:gd name="T28" fmla="*/ 2 w 896"/>
                <a:gd name="T29" fmla="*/ 0 h 181"/>
                <a:gd name="T30" fmla="*/ 4 w 896"/>
                <a:gd name="T31" fmla="*/ 5 h 181"/>
                <a:gd name="T32" fmla="*/ 891 w 896"/>
                <a:gd name="T33" fmla="*/ 5 h 181"/>
                <a:gd name="T34" fmla="*/ 891 w 896"/>
                <a:gd name="T35" fmla="*/ 177 h 181"/>
                <a:gd name="T36" fmla="*/ 4 w 896"/>
                <a:gd name="T37" fmla="*/ 177 h 181"/>
                <a:gd name="T38" fmla="*/ 4 w 896"/>
                <a:gd name="T39" fmla="*/ 5 h 181"/>
                <a:gd name="T40" fmla="*/ 2 w 896"/>
                <a:gd name="T41" fmla="*/ 0 h 1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96"/>
                <a:gd name="T64" fmla="*/ 0 h 181"/>
                <a:gd name="T65" fmla="*/ 896 w 896"/>
                <a:gd name="T66" fmla="*/ 181 h 18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96" h="181">
                  <a:moveTo>
                    <a:pt x="2" y="0"/>
                  </a:moveTo>
                  <a:lnTo>
                    <a:pt x="1" y="0"/>
                  </a:lnTo>
                  <a:lnTo>
                    <a:pt x="1" y="1"/>
                  </a:lnTo>
                  <a:lnTo>
                    <a:pt x="0" y="1"/>
                  </a:lnTo>
                  <a:lnTo>
                    <a:pt x="0" y="180"/>
                  </a:lnTo>
                  <a:lnTo>
                    <a:pt x="1" y="180"/>
                  </a:lnTo>
                  <a:lnTo>
                    <a:pt x="1" y="181"/>
                  </a:lnTo>
                  <a:lnTo>
                    <a:pt x="895" y="181"/>
                  </a:lnTo>
                  <a:lnTo>
                    <a:pt x="895" y="180"/>
                  </a:lnTo>
                  <a:lnTo>
                    <a:pt x="896" y="180"/>
                  </a:lnTo>
                  <a:lnTo>
                    <a:pt x="896" y="1"/>
                  </a:lnTo>
                  <a:lnTo>
                    <a:pt x="895" y="1"/>
                  </a:lnTo>
                  <a:lnTo>
                    <a:pt x="895" y="0"/>
                  </a:lnTo>
                  <a:lnTo>
                    <a:pt x="894" y="0"/>
                  </a:lnTo>
                  <a:lnTo>
                    <a:pt x="2" y="0"/>
                  </a:lnTo>
                  <a:lnTo>
                    <a:pt x="4" y="5"/>
                  </a:lnTo>
                  <a:lnTo>
                    <a:pt x="891" y="5"/>
                  </a:lnTo>
                  <a:lnTo>
                    <a:pt x="891" y="177"/>
                  </a:lnTo>
                  <a:lnTo>
                    <a:pt x="4" y="177"/>
                  </a:lnTo>
                  <a:lnTo>
                    <a:pt x="4" y="5"/>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37" name="Rectangle 36">
              <a:extLst>
                <a:ext uri="{FF2B5EF4-FFF2-40B4-BE49-F238E27FC236}">
                  <a16:creationId xmlns:a16="http://schemas.microsoft.com/office/drawing/2014/main" id="{6AAD99E7-1E42-46A1-BC2D-2616F67A952D}"/>
                </a:ext>
              </a:extLst>
            </p:cNvPr>
            <p:cNvSpPr>
              <a:spLocks noChangeArrowheads="1"/>
            </p:cNvSpPr>
            <p:nvPr/>
          </p:nvSpPr>
          <p:spPr bwMode="auto">
            <a:xfrm>
              <a:off x="2308" y="384"/>
              <a:ext cx="763"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fr-FR" altLang="fr-FR" sz="700" b="1">
                  <a:solidFill>
                    <a:srgbClr val="000000"/>
                  </a:solidFill>
                  <a:latin typeface="Times New Roman" panose="02020603050405020304" pitchFamily="18" charset="0"/>
                </a:rPr>
                <a:t>FILOGRAMME DE DEMONTAGE</a:t>
              </a:r>
              <a:endParaRPr lang="fr-FR" altLang="fr-FR">
                <a:latin typeface="Arial" panose="020B0604020202020204" pitchFamily="34" charset="0"/>
              </a:endParaRPr>
            </a:p>
          </p:txBody>
        </p:sp>
        <p:sp>
          <p:nvSpPr>
            <p:cNvPr id="8238" name="Rectangle 37">
              <a:extLst>
                <a:ext uri="{FF2B5EF4-FFF2-40B4-BE49-F238E27FC236}">
                  <a16:creationId xmlns:a16="http://schemas.microsoft.com/office/drawing/2014/main" id="{32D622D3-1AE9-44E8-A798-EAF924D31245}"/>
                </a:ext>
              </a:extLst>
            </p:cNvPr>
            <p:cNvSpPr>
              <a:spLocks noChangeArrowheads="1"/>
            </p:cNvSpPr>
            <p:nvPr/>
          </p:nvSpPr>
          <p:spPr bwMode="auto">
            <a:xfrm>
              <a:off x="1703" y="2382"/>
              <a:ext cx="544" cy="208"/>
            </a:xfrm>
            <a:prstGeom prst="rect">
              <a:avLst/>
            </a:prstGeom>
            <a:solidFill>
              <a:srgbClr val="E0E0E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fr-FR" altLang="fr-FR"/>
            </a:p>
          </p:txBody>
        </p:sp>
        <p:sp>
          <p:nvSpPr>
            <p:cNvPr id="8239" name="Freeform 38">
              <a:extLst>
                <a:ext uri="{FF2B5EF4-FFF2-40B4-BE49-F238E27FC236}">
                  <a16:creationId xmlns:a16="http://schemas.microsoft.com/office/drawing/2014/main" id="{B6C7BCC8-6F29-4763-9015-3E6F98E6AABE}"/>
                </a:ext>
              </a:extLst>
            </p:cNvPr>
            <p:cNvSpPr>
              <a:spLocks/>
            </p:cNvSpPr>
            <p:nvPr/>
          </p:nvSpPr>
          <p:spPr bwMode="auto">
            <a:xfrm>
              <a:off x="1698" y="2377"/>
              <a:ext cx="552" cy="216"/>
            </a:xfrm>
            <a:custGeom>
              <a:avLst/>
              <a:gdLst>
                <a:gd name="T0" fmla="*/ 5 w 552"/>
                <a:gd name="T1" fmla="*/ 0 h 216"/>
                <a:gd name="T2" fmla="*/ 4 w 552"/>
                <a:gd name="T3" fmla="*/ 0 h 216"/>
                <a:gd name="T4" fmla="*/ 3 w 552"/>
                <a:gd name="T5" fmla="*/ 1 h 216"/>
                <a:gd name="T6" fmla="*/ 1 w 552"/>
                <a:gd name="T7" fmla="*/ 1 h 216"/>
                <a:gd name="T8" fmla="*/ 1 w 552"/>
                <a:gd name="T9" fmla="*/ 2 h 216"/>
                <a:gd name="T10" fmla="*/ 0 w 552"/>
                <a:gd name="T11" fmla="*/ 3 h 216"/>
                <a:gd name="T12" fmla="*/ 0 w 552"/>
                <a:gd name="T13" fmla="*/ 213 h 216"/>
                <a:gd name="T14" fmla="*/ 1 w 552"/>
                <a:gd name="T15" fmla="*/ 214 h 216"/>
                <a:gd name="T16" fmla="*/ 1 w 552"/>
                <a:gd name="T17" fmla="*/ 215 h 216"/>
                <a:gd name="T18" fmla="*/ 3 w 552"/>
                <a:gd name="T19" fmla="*/ 215 h 216"/>
                <a:gd name="T20" fmla="*/ 4 w 552"/>
                <a:gd name="T21" fmla="*/ 216 h 216"/>
                <a:gd name="T22" fmla="*/ 549 w 552"/>
                <a:gd name="T23" fmla="*/ 216 h 216"/>
                <a:gd name="T24" fmla="*/ 550 w 552"/>
                <a:gd name="T25" fmla="*/ 215 h 216"/>
                <a:gd name="T26" fmla="*/ 551 w 552"/>
                <a:gd name="T27" fmla="*/ 215 h 216"/>
                <a:gd name="T28" fmla="*/ 551 w 552"/>
                <a:gd name="T29" fmla="*/ 214 h 216"/>
                <a:gd name="T30" fmla="*/ 552 w 552"/>
                <a:gd name="T31" fmla="*/ 213 h 216"/>
                <a:gd name="T32" fmla="*/ 552 w 552"/>
                <a:gd name="T33" fmla="*/ 3 h 216"/>
                <a:gd name="T34" fmla="*/ 551 w 552"/>
                <a:gd name="T35" fmla="*/ 2 h 216"/>
                <a:gd name="T36" fmla="*/ 551 w 552"/>
                <a:gd name="T37" fmla="*/ 1 h 216"/>
                <a:gd name="T38" fmla="*/ 550 w 552"/>
                <a:gd name="T39" fmla="*/ 1 h 216"/>
                <a:gd name="T40" fmla="*/ 549 w 552"/>
                <a:gd name="T41" fmla="*/ 0 h 216"/>
                <a:gd name="T42" fmla="*/ 548 w 552"/>
                <a:gd name="T43" fmla="*/ 0 h 216"/>
                <a:gd name="T44" fmla="*/ 5 w 552"/>
                <a:gd name="T45" fmla="*/ 0 h 216"/>
                <a:gd name="T46" fmla="*/ 9 w 552"/>
                <a:gd name="T47" fmla="*/ 9 h 216"/>
                <a:gd name="T48" fmla="*/ 543 w 552"/>
                <a:gd name="T49" fmla="*/ 9 h 216"/>
                <a:gd name="T50" fmla="*/ 543 w 552"/>
                <a:gd name="T51" fmla="*/ 207 h 216"/>
                <a:gd name="T52" fmla="*/ 9 w 552"/>
                <a:gd name="T53" fmla="*/ 207 h 216"/>
                <a:gd name="T54" fmla="*/ 9 w 552"/>
                <a:gd name="T55" fmla="*/ 9 h 216"/>
                <a:gd name="T56" fmla="*/ 5 w 552"/>
                <a:gd name="T57" fmla="*/ 0 h 21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52"/>
                <a:gd name="T88" fmla="*/ 0 h 216"/>
                <a:gd name="T89" fmla="*/ 552 w 552"/>
                <a:gd name="T90" fmla="*/ 216 h 21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52" h="216">
                  <a:moveTo>
                    <a:pt x="5" y="0"/>
                  </a:moveTo>
                  <a:lnTo>
                    <a:pt x="4" y="0"/>
                  </a:lnTo>
                  <a:lnTo>
                    <a:pt x="3" y="1"/>
                  </a:lnTo>
                  <a:lnTo>
                    <a:pt x="1" y="1"/>
                  </a:lnTo>
                  <a:lnTo>
                    <a:pt x="1" y="2"/>
                  </a:lnTo>
                  <a:lnTo>
                    <a:pt x="0" y="3"/>
                  </a:lnTo>
                  <a:lnTo>
                    <a:pt x="0" y="213"/>
                  </a:lnTo>
                  <a:lnTo>
                    <a:pt x="1" y="214"/>
                  </a:lnTo>
                  <a:lnTo>
                    <a:pt x="1" y="215"/>
                  </a:lnTo>
                  <a:lnTo>
                    <a:pt x="3" y="215"/>
                  </a:lnTo>
                  <a:lnTo>
                    <a:pt x="4" y="216"/>
                  </a:lnTo>
                  <a:lnTo>
                    <a:pt x="549" y="216"/>
                  </a:lnTo>
                  <a:lnTo>
                    <a:pt x="550" y="215"/>
                  </a:lnTo>
                  <a:lnTo>
                    <a:pt x="551" y="215"/>
                  </a:lnTo>
                  <a:lnTo>
                    <a:pt x="551" y="214"/>
                  </a:lnTo>
                  <a:lnTo>
                    <a:pt x="552" y="213"/>
                  </a:lnTo>
                  <a:lnTo>
                    <a:pt x="552" y="3"/>
                  </a:lnTo>
                  <a:lnTo>
                    <a:pt x="551" y="2"/>
                  </a:lnTo>
                  <a:lnTo>
                    <a:pt x="551" y="1"/>
                  </a:lnTo>
                  <a:lnTo>
                    <a:pt x="550" y="1"/>
                  </a:lnTo>
                  <a:lnTo>
                    <a:pt x="549" y="0"/>
                  </a:lnTo>
                  <a:lnTo>
                    <a:pt x="548" y="0"/>
                  </a:lnTo>
                  <a:lnTo>
                    <a:pt x="5" y="0"/>
                  </a:lnTo>
                  <a:lnTo>
                    <a:pt x="9" y="9"/>
                  </a:lnTo>
                  <a:lnTo>
                    <a:pt x="543" y="9"/>
                  </a:lnTo>
                  <a:lnTo>
                    <a:pt x="543" y="207"/>
                  </a:lnTo>
                  <a:lnTo>
                    <a:pt x="9" y="207"/>
                  </a:lnTo>
                  <a:lnTo>
                    <a:pt x="9" y="9"/>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40" name="Rectangle 39">
              <a:extLst>
                <a:ext uri="{FF2B5EF4-FFF2-40B4-BE49-F238E27FC236}">
                  <a16:creationId xmlns:a16="http://schemas.microsoft.com/office/drawing/2014/main" id="{C716580D-575B-4DBC-8567-2298A0A65E6A}"/>
                </a:ext>
              </a:extLst>
            </p:cNvPr>
            <p:cNvSpPr>
              <a:spLocks noChangeArrowheads="1"/>
            </p:cNvSpPr>
            <p:nvPr/>
          </p:nvSpPr>
          <p:spPr bwMode="auto">
            <a:xfrm>
              <a:off x="1748" y="2410"/>
              <a:ext cx="399" cy="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r>
                <a:rPr lang="fr-FR" altLang="fr-FR" sz="1500" b="1">
                  <a:solidFill>
                    <a:srgbClr val="000000"/>
                  </a:solidFill>
                  <a:latin typeface="Times New Roman" panose="02020603050405020304" pitchFamily="18" charset="0"/>
                </a:rPr>
                <a:t>TREUIL</a:t>
              </a:r>
            </a:p>
          </p:txBody>
        </p:sp>
        <p:sp>
          <p:nvSpPr>
            <p:cNvPr id="8241" name="Freeform 40">
              <a:extLst>
                <a:ext uri="{FF2B5EF4-FFF2-40B4-BE49-F238E27FC236}">
                  <a16:creationId xmlns:a16="http://schemas.microsoft.com/office/drawing/2014/main" id="{7A86EAF3-65BF-4D37-AACE-5FA59FCCE48C}"/>
                </a:ext>
              </a:extLst>
            </p:cNvPr>
            <p:cNvSpPr>
              <a:spLocks/>
            </p:cNvSpPr>
            <p:nvPr/>
          </p:nvSpPr>
          <p:spPr bwMode="auto">
            <a:xfrm>
              <a:off x="2072" y="917"/>
              <a:ext cx="273" cy="10"/>
            </a:xfrm>
            <a:custGeom>
              <a:avLst/>
              <a:gdLst>
                <a:gd name="T0" fmla="*/ 5 w 273"/>
                <a:gd name="T1" fmla="*/ 1 h 10"/>
                <a:gd name="T2" fmla="*/ 4 w 273"/>
                <a:gd name="T3" fmla="*/ 1 h 10"/>
                <a:gd name="T4" fmla="*/ 3 w 273"/>
                <a:gd name="T5" fmla="*/ 2 h 10"/>
                <a:gd name="T6" fmla="*/ 2 w 273"/>
                <a:gd name="T7" fmla="*/ 2 h 10"/>
                <a:gd name="T8" fmla="*/ 2 w 273"/>
                <a:gd name="T9" fmla="*/ 3 h 10"/>
                <a:gd name="T10" fmla="*/ 0 w 273"/>
                <a:gd name="T11" fmla="*/ 5 h 10"/>
                <a:gd name="T12" fmla="*/ 0 w 273"/>
                <a:gd name="T13" fmla="*/ 7 h 10"/>
                <a:gd name="T14" fmla="*/ 2 w 273"/>
                <a:gd name="T15" fmla="*/ 8 h 10"/>
                <a:gd name="T16" fmla="*/ 2 w 273"/>
                <a:gd name="T17" fmla="*/ 9 h 10"/>
                <a:gd name="T18" fmla="*/ 3 w 273"/>
                <a:gd name="T19" fmla="*/ 9 h 10"/>
                <a:gd name="T20" fmla="*/ 4 w 273"/>
                <a:gd name="T21" fmla="*/ 10 h 10"/>
                <a:gd name="T22" fmla="*/ 5 w 273"/>
                <a:gd name="T23" fmla="*/ 10 h 10"/>
                <a:gd name="T24" fmla="*/ 269 w 273"/>
                <a:gd name="T25" fmla="*/ 9 h 10"/>
                <a:gd name="T26" fmla="*/ 270 w 273"/>
                <a:gd name="T27" fmla="*/ 9 h 10"/>
                <a:gd name="T28" fmla="*/ 271 w 273"/>
                <a:gd name="T29" fmla="*/ 8 h 10"/>
                <a:gd name="T30" fmla="*/ 272 w 273"/>
                <a:gd name="T31" fmla="*/ 8 h 10"/>
                <a:gd name="T32" fmla="*/ 272 w 273"/>
                <a:gd name="T33" fmla="*/ 7 h 10"/>
                <a:gd name="T34" fmla="*/ 273 w 273"/>
                <a:gd name="T35" fmla="*/ 6 h 10"/>
                <a:gd name="T36" fmla="*/ 273 w 273"/>
                <a:gd name="T37" fmla="*/ 3 h 10"/>
                <a:gd name="T38" fmla="*/ 272 w 273"/>
                <a:gd name="T39" fmla="*/ 2 h 10"/>
                <a:gd name="T40" fmla="*/ 272 w 273"/>
                <a:gd name="T41" fmla="*/ 1 h 10"/>
                <a:gd name="T42" fmla="*/ 271 w 273"/>
                <a:gd name="T43" fmla="*/ 1 h 10"/>
                <a:gd name="T44" fmla="*/ 270 w 273"/>
                <a:gd name="T45" fmla="*/ 0 h 10"/>
                <a:gd name="T46" fmla="*/ 269 w 273"/>
                <a:gd name="T47" fmla="*/ 0 h 10"/>
                <a:gd name="T48" fmla="*/ 5 w 273"/>
                <a:gd name="T49" fmla="*/ 1 h 1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73"/>
                <a:gd name="T76" fmla="*/ 0 h 10"/>
                <a:gd name="T77" fmla="*/ 273 w 273"/>
                <a:gd name="T78" fmla="*/ 10 h 1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73" h="10">
                  <a:moveTo>
                    <a:pt x="5" y="1"/>
                  </a:moveTo>
                  <a:lnTo>
                    <a:pt x="4" y="1"/>
                  </a:lnTo>
                  <a:lnTo>
                    <a:pt x="3" y="2"/>
                  </a:lnTo>
                  <a:lnTo>
                    <a:pt x="2" y="2"/>
                  </a:lnTo>
                  <a:lnTo>
                    <a:pt x="2" y="3"/>
                  </a:lnTo>
                  <a:lnTo>
                    <a:pt x="0" y="5"/>
                  </a:lnTo>
                  <a:lnTo>
                    <a:pt x="0" y="7"/>
                  </a:lnTo>
                  <a:lnTo>
                    <a:pt x="2" y="8"/>
                  </a:lnTo>
                  <a:lnTo>
                    <a:pt x="2" y="9"/>
                  </a:lnTo>
                  <a:lnTo>
                    <a:pt x="3" y="9"/>
                  </a:lnTo>
                  <a:lnTo>
                    <a:pt x="4" y="10"/>
                  </a:lnTo>
                  <a:lnTo>
                    <a:pt x="5" y="10"/>
                  </a:lnTo>
                  <a:lnTo>
                    <a:pt x="269" y="9"/>
                  </a:lnTo>
                  <a:lnTo>
                    <a:pt x="270" y="9"/>
                  </a:lnTo>
                  <a:lnTo>
                    <a:pt x="271" y="8"/>
                  </a:lnTo>
                  <a:lnTo>
                    <a:pt x="272" y="8"/>
                  </a:lnTo>
                  <a:lnTo>
                    <a:pt x="272" y="7"/>
                  </a:lnTo>
                  <a:lnTo>
                    <a:pt x="273" y="6"/>
                  </a:lnTo>
                  <a:lnTo>
                    <a:pt x="273" y="3"/>
                  </a:lnTo>
                  <a:lnTo>
                    <a:pt x="272" y="2"/>
                  </a:lnTo>
                  <a:lnTo>
                    <a:pt x="272" y="1"/>
                  </a:lnTo>
                  <a:lnTo>
                    <a:pt x="271" y="1"/>
                  </a:lnTo>
                  <a:lnTo>
                    <a:pt x="270" y="0"/>
                  </a:lnTo>
                  <a:lnTo>
                    <a:pt x="269" y="0"/>
                  </a:lnTo>
                  <a:lnTo>
                    <a:pt x="5"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42" name="Oval 41">
              <a:extLst>
                <a:ext uri="{FF2B5EF4-FFF2-40B4-BE49-F238E27FC236}">
                  <a16:creationId xmlns:a16="http://schemas.microsoft.com/office/drawing/2014/main" id="{636AD29E-0E5E-4F72-843A-3CC62F632EB6}"/>
                </a:ext>
              </a:extLst>
            </p:cNvPr>
            <p:cNvSpPr>
              <a:spLocks noChangeArrowheads="1"/>
            </p:cNvSpPr>
            <p:nvPr/>
          </p:nvSpPr>
          <p:spPr bwMode="auto">
            <a:xfrm>
              <a:off x="2060" y="907"/>
              <a:ext cx="34" cy="33"/>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fr-FR" altLang="fr-FR"/>
            </a:p>
          </p:txBody>
        </p:sp>
        <p:sp>
          <p:nvSpPr>
            <p:cNvPr id="8243" name="Freeform 42">
              <a:extLst>
                <a:ext uri="{FF2B5EF4-FFF2-40B4-BE49-F238E27FC236}">
                  <a16:creationId xmlns:a16="http://schemas.microsoft.com/office/drawing/2014/main" id="{8EDDD3E9-5E92-4E5B-A498-CFAE364EF055}"/>
                </a:ext>
              </a:extLst>
            </p:cNvPr>
            <p:cNvSpPr>
              <a:spLocks/>
            </p:cNvSpPr>
            <p:nvPr/>
          </p:nvSpPr>
          <p:spPr bwMode="auto">
            <a:xfrm>
              <a:off x="2055" y="902"/>
              <a:ext cx="43" cy="41"/>
            </a:xfrm>
            <a:custGeom>
              <a:avLst/>
              <a:gdLst>
                <a:gd name="T0" fmla="*/ 0 w 43"/>
                <a:gd name="T1" fmla="*/ 20 h 41"/>
                <a:gd name="T2" fmla="*/ 0 w 43"/>
                <a:gd name="T3" fmla="*/ 22 h 41"/>
                <a:gd name="T4" fmla="*/ 1 w 43"/>
                <a:gd name="T5" fmla="*/ 29 h 41"/>
                <a:gd name="T6" fmla="*/ 1 w 43"/>
                <a:gd name="T7" fmla="*/ 30 h 41"/>
                <a:gd name="T8" fmla="*/ 2 w 43"/>
                <a:gd name="T9" fmla="*/ 30 h 41"/>
                <a:gd name="T10" fmla="*/ 6 w 43"/>
                <a:gd name="T11" fmla="*/ 35 h 41"/>
                <a:gd name="T12" fmla="*/ 7 w 43"/>
                <a:gd name="T13" fmla="*/ 36 h 41"/>
                <a:gd name="T14" fmla="*/ 12 w 43"/>
                <a:gd name="T15" fmla="*/ 39 h 41"/>
                <a:gd name="T16" fmla="*/ 13 w 43"/>
                <a:gd name="T17" fmla="*/ 40 h 41"/>
                <a:gd name="T18" fmla="*/ 20 w 43"/>
                <a:gd name="T19" fmla="*/ 41 h 41"/>
                <a:gd name="T20" fmla="*/ 22 w 43"/>
                <a:gd name="T21" fmla="*/ 41 h 41"/>
                <a:gd name="T22" fmla="*/ 29 w 43"/>
                <a:gd name="T23" fmla="*/ 40 h 41"/>
                <a:gd name="T24" fmla="*/ 30 w 43"/>
                <a:gd name="T25" fmla="*/ 40 h 41"/>
                <a:gd name="T26" fmla="*/ 30 w 43"/>
                <a:gd name="T27" fmla="*/ 39 h 41"/>
                <a:gd name="T28" fmla="*/ 36 w 43"/>
                <a:gd name="T29" fmla="*/ 36 h 41"/>
                <a:gd name="T30" fmla="*/ 37 w 43"/>
                <a:gd name="T31" fmla="*/ 36 h 41"/>
                <a:gd name="T32" fmla="*/ 37 w 43"/>
                <a:gd name="T33" fmla="*/ 35 h 41"/>
                <a:gd name="T34" fmla="*/ 41 w 43"/>
                <a:gd name="T35" fmla="*/ 30 h 41"/>
                <a:gd name="T36" fmla="*/ 42 w 43"/>
                <a:gd name="T37" fmla="*/ 29 h 41"/>
                <a:gd name="T38" fmla="*/ 43 w 43"/>
                <a:gd name="T39" fmla="*/ 22 h 41"/>
                <a:gd name="T40" fmla="*/ 43 w 43"/>
                <a:gd name="T41" fmla="*/ 20 h 41"/>
                <a:gd name="T42" fmla="*/ 42 w 43"/>
                <a:gd name="T43" fmla="*/ 13 h 41"/>
                <a:gd name="T44" fmla="*/ 42 w 43"/>
                <a:gd name="T45" fmla="*/ 11 h 41"/>
                <a:gd name="T46" fmla="*/ 41 w 43"/>
                <a:gd name="T47" fmla="*/ 11 h 41"/>
                <a:gd name="T48" fmla="*/ 37 w 43"/>
                <a:gd name="T49" fmla="*/ 7 h 41"/>
                <a:gd name="T50" fmla="*/ 36 w 43"/>
                <a:gd name="T51" fmla="*/ 6 h 41"/>
                <a:gd name="T52" fmla="*/ 30 w 43"/>
                <a:gd name="T53" fmla="*/ 2 h 41"/>
                <a:gd name="T54" fmla="*/ 29 w 43"/>
                <a:gd name="T55" fmla="*/ 1 h 41"/>
                <a:gd name="T56" fmla="*/ 22 w 43"/>
                <a:gd name="T57" fmla="*/ 0 h 41"/>
                <a:gd name="T58" fmla="*/ 20 w 43"/>
                <a:gd name="T59" fmla="*/ 0 h 41"/>
                <a:gd name="T60" fmla="*/ 13 w 43"/>
                <a:gd name="T61" fmla="*/ 1 h 41"/>
                <a:gd name="T62" fmla="*/ 12 w 43"/>
                <a:gd name="T63" fmla="*/ 1 h 41"/>
                <a:gd name="T64" fmla="*/ 12 w 43"/>
                <a:gd name="T65" fmla="*/ 2 h 41"/>
                <a:gd name="T66" fmla="*/ 7 w 43"/>
                <a:gd name="T67" fmla="*/ 6 h 41"/>
                <a:gd name="T68" fmla="*/ 6 w 43"/>
                <a:gd name="T69" fmla="*/ 7 h 41"/>
                <a:gd name="T70" fmla="*/ 2 w 43"/>
                <a:gd name="T71" fmla="*/ 11 h 41"/>
                <a:gd name="T72" fmla="*/ 1 w 43"/>
                <a:gd name="T73" fmla="*/ 13 h 41"/>
                <a:gd name="T74" fmla="*/ 0 w 43"/>
                <a:gd name="T75" fmla="*/ 20 h 41"/>
                <a:gd name="T76" fmla="*/ 9 w 43"/>
                <a:gd name="T77" fmla="*/ 21 h 41"/>
                <a:gd name="T78" fmla="*/ 11 w 43"/>
                <a:gd name="T79" fmla="*/ 16 h 41"/>
                <a:gd name="T80" fmla="*/ 13 w 43"/>
                <a:gd name="T81" fmla="*/ 13 h 41"/>
                <a:gd name="T82" fmla="*/ 16 w 43"/>
                <a:gd name="T83" fmla="*/ 10 h 41"/>
                <a:gd name="T84" fmla="*/ 21 w 43"/>
                <a:gd name="T85" fmla="*/ 9 h 41"/>
                <a:gd name="T86" fmla="*/ 27 w 43"/>
                <a:gd name="T87" fmla="*/ 10 h 41"/>
                <a:gd name="T88" fmla="*/ 30 w 43"/>
                <a:gd name="T89" fmla="*/ 13 h 41"/>
                <a:gd name="T90" fmla="*/ 33 w 43"/>
                <a:gd name="T91" fmla="*/ 16 h 41"/>
                <a:gd name="T92" fmla="*/ 34 w 43"/>
                <a:gd name="T93" fmla="*/ 21 h 41"/>
                <a:gd name="T94" fmla="*/ 33 w 43"/>
                <a:gd name="T95" fmla="*/ 25 h 41"/>
                <a:gd name="T96" fmla="*/ 30 w 43"/>
                <a:gd name="T97" fmla="*/ 29 h 41"/>
                <a:gd name="T98" fmla="*/ 27 w 43"/>
                <a:gd name="T99" fmla="*/ 31 h 41"/>
                <a:gd name="T100" fmla="*/ 21 w 43"/>
                <a:gd name="T101" fmla="*/ 32 h 41"/>
                <a:gd name="T102" fmla="*/ 16 w 43"/>
                <a:gd name="T103" fmla="*/ 31 h 41"/>
                <a:gd name="T104" fmla="*/ 13 w 43"/>
                <a:gd name="T105" fmla="*/ 29 h 41"/>
                <a:gd name="T106" fmla="*/ 11 w 43"/>
                <a:gd name="T107" fmla="*/ 25 h 41"/>
                <a:gd name="T108" fmla="*/ 9 w 43"/>
                <a:gd name="T109" fmla="*/ 21 h 41"/>
                <a:gd name="T110" fmla="*/ 0 w 43"/>
                <a:gd name="T111" fmla="*/ 20 h 4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3"/>
                <a:gd name="T169" fmla="*/ 0 h 41"/>
                <a:gd name="T170" fmla="*/ 43 w 43"/>
                <a:gd name="T171" fmla="*/ 41 h 41"/>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3" h="41">
                  <a:moveTo>
                    <a:pt x="0" y="20"/>
                  </a:moveTo>
                  <a:lnTo>
                    <a:pt x="0" y="22"/>
                  </a:lnTo>
                  <a:lnTo>
                    <a:pt x="1" y="29"/>
                  </a:lnTo>
                  <a:lnTo>
                    <a:pt x="1" y="30"/>
                  </a:lnTo>
                  <a:lnTo>
                    <a:pt x="2" y="30"/>
                  </a:lnTo>
                  <a:lnTo>
                    <a:pt x="6" y="35"/>
                  </a:lnTo>
                  <a:lnTo>
                    <a:pt x="7" y="36"/>
                  </a:lnTo>
                  <a:lnTo>
                    <a:pt x="12" y="39"/>
                  </a:lnTo>
                  <a:lnTo>
                    <a:pt x="13" y="40"/>
                  </a:lnTo>
                  <a:lnTo>
                    <a:pt x="20" y="41"/>
                  </a:lnTo>
                  <a:lnTo>
                    <a:pt x="22" y="41"/>
                  </a:lnTo>
                  <a:lnTo>
                    <a:pt x="29" y="40"/>
                  </a:lnTo>
                  <a:lnTo>
                    <a:pt x="30" y="40"/>
                  </a:lnTo>
                  <a:lnTo>
                    <a:pt x="30" y="39"/>
                  </a:lnTo>
                  <a:lnTo>
                    <a:pt x="36" y="36"/>
                  </a:lnTo>
                  <a:lnTo>
                    <a:pt x="37" y="36"/>
                  </a:lnTo>
                  <a:lnTo>
                    <a:pt x="37" y="35"/>
                  </a:lnTo>
                  <a:lnTo>
                    <a:pt x="41" y="30"/>
                  </a:lnTo>
                  <a:lnTo>
                    <a:pt x="42" y="29"/>
                  </a:lnTo>
                  <a:lnTo>
                    <a:pt x="43" y="22"/>
                  </a:lnTo>
                  <a:lnTo>
                    <a:pt x="43" y="20"/>
                  </a:lnTo>
                  <a:lnTo>
                    <a:pt x="42" y="13"/>
                  </a:lnTo>
                  <a:lnTo>
                    <a:pt x="42" y="11"/>
                  </a:lnTo>
                  <a:lnTo>
                    <a:pt x="41" y="11"/>
                  </a:lnTo>
                  <a:lnTo>
                    <a:pt x="37" y="7"/>
                  </a:lnTo>
                  <a:lnTo>
                    <a:pt x="36" y="6"/>
                  </a:lnTo>
                  <a:lnTo>
                    <a:pt x="30" y="2"/>
                  </a:lnTo>
                  <a:lnTo>
                    <a:pt x="29" y="1"/>
                  </a:lnTo>
                  <a:lnTo>
                    <a:pt x="22" y="0"/>
                  </a:lnTo>
                  <a:lnTo>
                    <a:pt x="20" y="0"/>
                  </a:lnTo>
                  <a:lnTo>
                    <a:pt x="13" y="1"/>
                  </a:lnTo>
                  <a:lnTo>
                    <a:pt x="12" y="1"/>
                  </a:lnTo>
                  <a:lnTo>
                    <a:pt x="12" y="2"/>
                  </a:lnTo>
                  <a:lnTo>
                    <a:pt x="7" y="6"/>
                  </a:lnTo>
                  <a:lnTo>
                    <a:pt x="6" y="7"/>
                  </a:lnTo>
                  <a:lnTo>
                    <a:pt x="2" y="11"/>
                  </a:lnTo>
                  <a:lnTo>
                    <a:pt x="1" y="13"/>
                  </a:lnTo>
                  <a:lnTo>
                    <a:pt x="0" y="20"/>
                  </a:lnTo>
                  <a:lnTo>
                    <a:pt x="9" y="21"/>
                  </a:lnTo>
                  <a:lnTo>
                    <a:pt x="11" y="16"/>
                  </a:lnTo>
                  <a:lnTo>
                    <a:pt x="13" y="13"/>
                  </a:lnTo>
                  <a:lnTo>
                    <a:pt x="16" y="10"/>
                  </a:lnTo>
                  <a:lnTo>
                    <a:pt x="21" y="9"/>
                  </a:lnTo>
                  <a:lnTo>
                    <a:pt x="27" y="10"/>
                  </a:lnTo>
                  <a:lnTo>
                    <a:pt x="30" y="13"/>
                  </a:lnTo>
                  <a:lnTo>
                    <a:pt x="33" y="16"/>
                  </a:lnTo>
                  <a:lnTo>
                    <a:pt x="34" y="21"/>
                  </a:lnTo>
                  <a:lnTo>
                    <a:pt x="33" y="25"/>
                  </a:lnTo>
                  <a:lnTo>
                    <a:pt x="30" y="29"/>
                  </a:lnTo>
                  <a:lnTo>
                    <a:pt x="27" y="31"/>
                  </a:lnTo>
                  <a:lnTo>
                    <a:pt x="21" y="32"/>
                  </a:lnTo>
                  <a:lnTo>
                    <a:pt x="16" y="31"/>
                  </a:lnTo>
                  <a:lnTo>
                    <a:pt x="13" y="29"/>
                  </a:lnTo>
                  <a:lnTo>
                    <a:pt x="11" y="25"/>
                  </a:lnTo>
                  <a:lnTo>
                    <a:pt x="9" y="21"/>
                  </a:lnTo>
                  <a:lnTo>
                    <a:pt x="0"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44" name="Freeform 43">
              <a:extLst>
                <a:ext uri="{FF2B5EF4-FFF2-40B4-BE49-F238E27FC236}">
                  <a16:creationId xmlns:a16="http://schemas.microsoft.com/office/drawing/2014/main" id="{5702431A-A2FC-456F-8A43-D8CD11F2505E}"/>
                </a:ext>
              </a:extLst>
            </p:cNvPr>
            <p:cNvSpPr>
              <a:spLocks/>
            </p:cNvSpPr>
            <p:nvPr/>
          </p:nvSpPr>
          <p:spPr bwMode="auto">
            <a:xfrm>
              <a:off x="2332" y="908"/>
              <a:ext cx="12" cy="29"/>
            </a:xfrm>
            <a:custGeom>
              <a:avLst/>
              <a:gdLst>
                <a:gd name="T0" fmla="*/ 0 w 12"/>
                <a:gd name="T1" fmla="*/ 0 h 29"/>
                <a:gd name="T2" fmla="*/ 0 w 12"/>
                <a:gd name="T3" fmla="*/ 29 h 29"/>
                <a:gd name="T4" fmla="*/ 12 w 12"/>
                <a:gd name="T5" fmla="*/ 14 h 29"/>
                <a:gd name="T6" fmla="*/ 0 w 12"/>
                <a:gd name="T7" fmla="*/ 0 h 29"/>
                <a:gd name="T8" fmla="*/ 0 60000 65536"/>
                <a:gd name="T9" fmla="*/ 0 60000 65536"/>
                <a:gd name="T10" fmla="*/ 0 60000 65536"/>
                <a:gd name="T11" fmla="*/ 0 60000 65536"/>
                <a:gd name="T12" fmla="*/ 0 w 12"/>
                <a:gd name="T13" fmla="*/ 0 h 29"/>
                <a:gd name="T14" fmla="*/ 12 w 12"/>
                <a:gd name="T15" fmla="*/ 29 h 29"/>
              </a:gdLst>
              <a:ahLst/>
              <a:cxnLst>
                <a:cxn ang="T8">
                  <a:pos x="T0" y="T1"/>
                </a:cxn>
                <a:cxn ang="T9">
                  <a:pos x="T2" y="T3"/>
                </a:cxn>
                <a:cxn ang="T10">
                  <a:pos x="T4" y="T5"/>
                </a:cxn>
                <a:cxn ang="T11">
                  <a:pos x="T6" y="T7"/>
                </a:cxn>
              </a:cxnLst>
              <a:rect l="T12" t="T13" r="T14" b="T15"/>
              <a:pathLst>
                <a:path w="12" h="29">
                  <a:moveTo>
                    <a:pt x="0" y="0"/>
                  </a:moveTo>
                  <a:lnTo>
                    <a:pt x="0" y="29"/>
                  </a:lnTo>
                  <a:lnTo>
                    <a:pt x="12" y="1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45" name="Freeform 44">
              <a:extLst>
                <a:ext uri="{FF2B5EF4-FFF2-40B4-BE49-F238E27FC236}">
                  <a16:creationId xmlns:a16="http://schemas.microsoft.com/office/drawing/2014/main" id="{ED9F1973-7C29-4BB6-BDA3-77A10162B446}"/>
                </a:ext>
              </a:extLst>
            </p:cNvPr>
            <p:cNvSpPr>
              <a:spLocks/>
            </p:cNvSpPr>
            <p:nvPr/>
          </p:nvSpPr>
          <p:spPr bwMode="auto">
            <a:xfrm>
              <a:off x="2328" y="905"/>
              <a:ext cx="32" cy="34"/>
            </a:xfrm>
            <a:custGeom>
              <a:avLst/>
              <a:gdLst>
                <a:gd name="T0" fmla="*/ 0 w 32"/>
                <a:gd name="T1" fmla="*/ 0 h 34"/>
                <a:gd name="T2" fmla="*/ 32 w 32"/>
                <a:gd name="T3" fmla="*/ 17 h 34"/>
                <a:gd name="T4" fmla="*/ 0 w 32"/>
                <a:gd name="T5" fmla="*/ 34 h 34"/>
                <a:gd name="T6" fmla="*/ 16 w 32"/>
                <a:gd name="T7" fmla="*/ 17 h 34"/>
                <a:gd name="T8" fmla="*/ 0 w 32"/>
                <a:gd name="T9" fmla="*/ 0 h 34"/>
                <a:gd name="T10" fmla="*/ 0 60000 65536"/>
                <a:gd name="T11" fmla="*/ 0 60000 65536"/>
                <a:gd name="T12" fmla="*/ 0 60000 65536"/>
                <a:gd name="T13" fmla="*/ 0 60000 65536"/>
                <a:gd name="T14" fmla="*/ 0 60000 65536"/>
                <a:gd name="T15" fmla="*/ 0 w 32"/>
                <a:gd name="T16" fmla="*/ 0 h 34"/>
                <a:gd name="T17" fmla="*/ 32 w 32"/>
                <a:gd name="T18" fmla="*/ 34 h 34"/>
              </a:gdLst>
              <a:ahLst/>
              <a:cxnLst>
                <a:cxn ang="T10">
                  <a:pos x="T0" y="T1"/>
                </a:cxn>
                <a:cxn ang="T11">
                  <a:pos x="T2" y="T3"/>
                </a:cxn>
                <a:cxn ang="T12">
                  <a:pos x="T4" y="T5"/>
                </a:cxn>
                <a:cxn ang="T13">
                  <a:pos x="T6" y="T7"/>
                </a:cxn>
                <a:cxn ang="T14">
                  <a:pos x="T8" y="T9"/>
                </a:cxn>
              </a:cxnLst>
              <a:rect l="T15" t="T16" r="T17" b="T18"/>
              <a:pathLst>
                <a:path w="32" h="34">
                  <a:moveTo>
                    <a:pt x="0" y="0"/>
                  </a:moveTo>
                  <a:lnTo>
                    <a:pt x="32" y="17"/>
                  </a:lnTo>
                  <a:lnTo>
                    <a:pt x="0" y="34"/>
                  </a:lnTo>
                  <a:lnTo>
                    <a:pt x="16" y="17"/>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46" name="Freeform 45">
              <a:extLst>
                <a:ext uri="{FF2B5EF4-FFF2-40B4-BE49-F238E27FC236}">
                  <a16:creationId xmlns:a16="http://schemas.microsoft.com/office/drawing/2014/main" id="{9D438E1E-5A90-498D-9BED-9B2FEFCCE64F}"/>
                </a:ext>
              </a:extLst>
            </p:cNvPr>
            <p:cNvSpPr>
              <a:spLocks/>
            </p:cNvSpPr>
            <p:nvPr/>
          </p:nvSpPr>
          <p:spPr bwMode="auto">
            <a:xfrm>
              <a:off x="2323" y="901"/>
              <a:ext cx="42" cy="42"/>
            </a:xfrm>
            <a:custGeom>
              <a:avLst/>
              <a:gdLst>
                <a:gd name="T0" fmla="*/ 28 w 42"/>
                <a:gd name="T1" fmla="*/ 22 h 42"/>
                <a:gd name="T2" fmla="*/ 27 w 42"/>
                <a:gd name="T3" fmla="*/ 21 h 42"/>
                <a:gd name="T4" fmla="*/ 24 w 42"/>
                <a:gd name="T5" fmla="*/ 24 h 42"/>
                <a:gd name="T6" fmla="*/ 26 w 42"/>
                <a:gd name="T7" fmla="*/ 23 h 42"/>
                <a:gd name="T8" fmla="*/ 26 w 42"/>
                <a:gd name="T9" fmla="*/ 19 h 42"/>
                <a:gd name="T10" fmla="*/ 24 w 42"/>
                <a:gd name="T11" fmla="*/ 18 h 42"/>
                <a:gd name="T12" fmla="*/ 24 w 42"/>
                <a:gd name="T13" fmla="*/ 17 h 42"/>
                <a:gd name="T14" fmla="*/ 28 w 42"/>
                <a:gd name="T15" fmla="*/ 22 h 42"/>
                <a:gd name="T16" fmla="*/ 1 w 42"/>
                <a:gd name="T17" fmla="*/ 8 h 42"/>
                <a:gd name="T18" fmla="*/ 14 w 42"/>
                <a:gd name="T19" fmla="*/ 21 h 42"/>
                <a:gd name="T20" fmla="*/ 1 w 42"/>
                <a:gd name="T21" fmla="*/ 34 h 42"/>
                <a:gd name="T22" fmla="*/ 1 w 42"/>
                <a:gd name="T23" fmla="*/ 36 h 42"/>
                <a:gd name="T24" fmla="*/ 0 w 42"/>
                <a:gd name="T25" fmla="*/ 37 h 42"/>
                <a:gd name="T26" fmla="*/ 0 w 42"/>
                <a:gd name="T27" fmla="*/ 40 h 42"/>
                <a:gd name="T28" fmla="*/ 1 w 42"/>
                <a:gd name="T29" fmla="*/ 41 h 42"/>
                <a:gd name="T30" fmla="*/ 2 w 42"/>
                <a:gd name="T31" fmla="*/ 41 h 42"/>
                <a:gd name="T32" fmla="*/ 4 w 42"/>
                <a:gd name="T33" fmla="*/ 42 h 42"/>
                <a:gd name="T34" fmla="*/ 7 w 42"/>
                <a:gd name="T35" fmla="*/ 42 h 42"/>
                <a:gd name="T36" fmla="*/ 39 w 42"/>
                <a:gd name="T37" fmla="*/ 25 h 42"/>
                <a:gd name="T38" fmla="*/ 39 w 42"/>
                <a:gd name="T39" fmla="*/ 24 h 42"/>
                <a:gd name="T40" fmla="*/ 41 w 42"/>
                <a:gd name="T41" fmla="*/ 24 h 42"/>
                <a:gd name="T42" fmla="*/ 42 w 42"/>
                <a:gd name="T43" fmla="*/ 23 h 42"/>
                <a:gd name="T44" fmla="*/ 42 w 42"/>
                <a:gd name="T45" fmla="*/ 19 h 42"/>
                <a:gd name="T46" fmla="*/ 41 w 42"/>
                <a:gd name="T47" fmla="*/ 18 h 42"/>
                <a:gd name="T48" fmla="*/ 41 w 42"/>
                <a:gd name="T49" fmla="*/ 17 h 42"/>
                <a:gd name="T50" fmla="*/ 39 w 42"/>
                <a:gd name="T51" fmla="*/ 16 h 42"/>
                <a:gd name="T52" fmla="*/ 7 w 42"/>
                <a:gd name="T53" fmla="*/ 0 h 42"/>
                <a:gd name="T54" fmla="*/ 4 w 42"/>
                <a:gd name="T55" fmla="*/ 0 h 42"/>
                <a:gd name="T56" fmla="*/ 2 w 42"/>
                <a:gd name="T57" fmla="*/ 1 h 42"/>
                <a:gd name="T58" fmla="*/ 1 w 42"/>
                <a:gd name="T59" fmla="*/ 1 h 42"/>
                <a:gd name="T60" fmla="*/ 1 w 42"/>
                <a:gd name="T61" fmla="*/ 2 h 42"/>
                <a:gd name="T62" fmla="*/ 0 w 42"/>
                <a:gd name="T63" fmla="*/ 3 h 42"/>
                <a:gd name="T64" fmla="*/ 0 w 42"/>
                <a:gd name="T65" fmla="*/ 6 h 42"/>
                <a:gd name="T66" fmla="*/ 1 w 42"/>
                <a:gd name="T67" fmla="*/ 7 h 42"/>
                <a:gd name="T68" fmla="*/ 1 w 42"/>
                <a:gd name="T69" fmla="*/ 8 h 42"/>
                <a:gd name="T70" fmla="*/ 28 w 42"/>
                <a:gd name="T71" fmla="*/ 22 h 4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2"/>
                <a:gd name="T109" fmla="*/ 0 h 42"/>
                <a:gd name="T110" fmla="*/ 42 w 42"/>
                <a:gd name="T111" fmla="*/ 42 h 4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2" h="42">
                  <a:moveTo>
                    <a:pt x="28" y="22"/>
                  </a:moveTo>
                  <a:lnTo>
                    <a:pt x="27" y="21"/>
                  </a:lnTo>
                  <a:lnTo>
                    <a:pt x="24" y="24"/>
                  </a:lnTo>
                  <a:lnTo>
                    <a:pt x="26" y="23"/>
                  </a:lnTo>
                  <a:lnTo>
                    <a:pt x="26" y="19"/>
                  </a:lnTo>
                  <a:lnTo>
                    <a:pt x="24" y="18"/>
                  </a:lnTo>
                  <a:lnTo>
                    <a:pt x="24" y="17"/>
                  </a:lnTo>
                  <a:lnTo>
                    <a:pt x="28" y="22"/>
                  </a:lnTo>
                  <a:lnTo>
                    <a:pt x="1" y="8"/>
                  </a:lnTo>
                  <a:lnTo>
                    <a:pt x="14" y="21"/>
                  </a:lnTo>
                  <a:lnTo>
                    <a:pt x="1" y="34"/>
                  </a:lnTo>
                  <a:lnTo>
                    <a:pt x="1" y="36"/>
                  </a:lnTo>
                  <a:lnTo>
                    <a:pt x="0" y="37"/>
                  </a:lnTo>
                  <a:lnTo>
                    <a:pt x="0" y="40"/>
                  </a:lnTo>
                  <a:lnTo>
                    <a:pt x="1" y="41"/>
                  </a:lnTo>
                  <a:lnTo>
                    <a:pt x="2" y="41"/>
                  </a:lnTo>
                  <a:lnTo>
                    <a:pt x="4" y="42"/>
                  </a:lnTo>
                  <a:lnTo>
                    <a:pt x="7" y="42"/>
                  </a:lnTo>
                  <a:lnTo>
                    <a:pt x="39" y="25"/>
                  </a:lnTo>
                  <a:lnTo>
                    <a:pt x="39" y="24"/>
                  </a:lnTo>
                  <a:lnTo>
                    <a:pt x="41" y="24"/>
                  </a:lnTo>
                  <a:lnTo>
                    <a:pt x="42" y="23"/>
                  </a:lnTo>
                  <a:lnTo>
                    <a:pt x="42" y="19"/>
                  </a:lnTo>
                  <a:lnTo>
                    <a:pt x="41" y="18"/>
                  </a:lnTo>
                  <a:lnTo>
                    <a:pt x="41" y="17"/>
                  </a:lnTo>
                  <a:lnTo>
                    <a:pt x="39" y="16"/>
                  </a:lnTo>
                  <a:lnTo>
                    <a:pt x="7" y="0"/>
                  </a:lnTo>
                  <a:lnTo>
                    <a:pt x="4" y="0"/>
                  </a:lnTo>
                  <a:lnTo>
                    <a:pt x="2" y="1"/>
                  </a:lnTo>
                  <a:lnTo>
                    <a:pt x="1" y="1"/>
                  </a:lnTo>
                  <a:lnTo>
                    <a:pt x="1" y="2"/>
                  </a:lnTo>
                  <a:lnTo>
                    <a:pt x="0" y="3"/>
                  </a:lnTo>
                  <a:lnTo>
                    <a:pt x="0" y="6"/>
                  </a:lnTo>
                  <a:lnTo>
                    <a:pt x="1" y="7"/>
                  </a:lnTo>
                  <a:lnTo>
                    <a:pt x="1" y="8"/>
                  </a:lnTo>
                  <a:lnTo>
                    <a:pt x="28"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47" name="Rectangle 46">
              <a:extLst>
                <a:ext uri="{FF2B5EF4-FFF2-40B4-BE49-F238E27FC236}">
                  <a16:creationId xmlns:a16="http://schemas.microsoft.com/office/drawing/2014/main" id="{4D8B0F24-04B9-4409-B242-78D8AF21775C}"/>
                </a:ext>
              </a:extLst>
            </p:cNvPr>
            <p:cNvSpPr>
              <a:spLocks noChangeArrowheads="1"/>
            </p:cNvSpPr>
            <p:nvPr/>
          </p:nvSpPr>
          <p:spPr bwMode="auto">
            <a:xfrm>
              <a:off x="2361" y="833"/>
              <a:ext cx="174" cy="173"/>
            </a:xfrm>
            <a:prstGeom prst="rect">
              <a:avLst/>
            </a:prstGeom>
            <a:solidFill>
              <a:srgbClr val="E0E0E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fr-FR" altLang="fr-FR"/>
            </a:p>
          </p:txBody>
        </p:sp>
        <p:sp>
          <p:nvSpPr>
            <p:cNvPr id="8248" name="Freeform 47">
              <a:extLst>
                <a:ext uri="{FF2B5EF4-FFF2-40B4-BE49-F238E27FC236}">
                  <a16:creationId xmlns:a16="http://schemas.microsoft.com/office/drawing/2014/main" id="{0A0ADD05-DE84-43AC-A894-66C4F2586C55}"/>
                </a:ext>
              </a:extLst>
            </p:cNvPr>
            <p:cNvSpPr>
              <a:spLocks/>
            </p:cNvSpPr>
            <p:nvPr/>
          </p:nvSpPr>
          <p:spPr bwMode="auto">
            <a:xfrm>
              <a:off x="2357" y="828"/>
              <a:ext cx="181" cy="181"/>
            </a:xfrm>
            <a:custGeom>
              <a:avLst/>
              <a:gdLst>
                <a:gd name="T0" fmla="*/ 4 w 181"/>
                <a:gd name="T1" fmla="*/ 0 h 181"/>
                <a:gd name="T2" fmla="*/ 3 w 181"/>
                <a:gd name="T3" fmla="*/ 0 h 181"/>
                <a:gd name="T4" fmla="*/ 2 w 181"/>
                <a:gd name="T5" fmla="*/ 1 h 181"/>
                <a:gd name="T6" fmla="*/ 1 w 181"/>
                <a:gd name="T7" fmla="*/ 1 h 181"/>
                <a:gd name="T8" fmla="*/ 1 w 181"/>
                <a:gd name="T9" fmla="*/ 2 h 181"/>
                <a:gd name="T10" fmla="*/ 0 w 181"/>
                <a:gd name="T11" fmla="*/ 3 h 181"/>
                <a:gd name="T12" fmla="*/ 0 w 181"/>
                <a:gd name="T13" fmla="*/ 178 h 181"/>
                <a:gd name="T14" fmla="*/ 1 w 181"/>
                <a:gd name="T15" fmla="*/ 179 h 181"/>
                <a:gd name="T16" fmla="*/ 1 w 181"/>
                <a:gd name="T17" fmla="*/ 180 h 181"/>
                <a:gd name="T18" fmla="*/ 2 w 181"/>
                <a:gd name="T19" fmla="*/ 180 h 181"/>
                <a:gd name="T20" fmla="*/ 3 w 181"/>
                <a:gd name="T21" fmla="*/ 181 h 181"/>
                <a:gd name="T22" fmla="*/ 178 w 181"/>
                <a:gd name="T23" fmla="*/ 181 h 181"/>
                <a:gd name="T24" fmla="*/ 179 w 181"/>
                <a:gd name="T25" fmla="*/ 180 h 181"/>
                <a:gd name="T26" fmla="*/ 180 w 181"/>
                <a:gd name="T27" fmla="*/ 180 h 181"/>
                <a:gd name="T28" fmla="*/ 180 w 181"/>
                <a:gd name="T29" fmla="*/ 179 h 181"/>
                <a:gd name="T30" fmla="*/ 181 w 181"/>
                <a:gd name="T31" fmla="*/ 178 h 181"/>
                <a:gd name="T32" fmla="*/ 181 w 181"/>
                <a:gd name="T33" fmla="*/ 3 h 181"/>
                <a:gd name="T34" fmla="*/ 180 w 181"/>
                <a:gd name="T35" fmla="*/ 2 h 181"/>
                <a:gd name="T36" fmla="*/ 180 w 181"/>
                <a:gd name="T37" fmla="*/ 1 h 181"/>
                <a:gd name="T38" fmla="*/ 179 w 181"/>
                <a:gd name="T39" fmla="*/ 1 h 181"/>
                <a:gd name="T40" fmla="*/ 178 w 181"/>
                <a:gd name="T41" fmla="*/ 0 h 181"/>
                <a:gd name="T42" fmla="*/ 176 w 181"/>
                <a:gd name="T43" fmla="*/ 0 h 181"/>
                <a:gd name="T44" fmla="*/ 4 w 181"/>
                <a:gd name="T45" fmla="*/ 0 h 181"/>
                <a:gd name="T46" fmla="*/ 9 w 181"/>
                <a:gd name="T47" fmla="*/ 9 h 181"/>
                <a:gd name="T48" fmla="*/ 172 w 181"/>
                <a:gd name="T49" fmla="*/ 9 h 181"/>
                <a:gd name="T50" fmla="*/ 172 w 181"/>
                <a:gd name="T51" fmla="*/ 172 h 181"/>
                <a:gd name="T52" fmla="*/ 9 w 181"/>
                <a:gd name="T53" fmla="*/ 172 h 181"/>
                <a:gd name="T54" fmla="*/ 9 w 181"/>
                <a:gd name="T55" fmla="*/ 9 h 181"/>
                <a:gd name="T56" fmla="*/ 4 w 181"/>
                <a:gd name="T57" fmla="*/ 0 h 1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81"/>
                <a:gd name="T88" fmla="*/ 0 h 181"/>
                <a:gd name="T89" fmla="*/ 181 w 181"/>
                <a:gd name="T90" fmla="*/ 181 h 18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81" h="181">
                  <a:moveTo>
                    <a:pt x="4" y="0"/>
                  </a:moveTo>
                  <a:lnTo>
                    <a:pt x="3" y="0"/>
                  </a:lnTo>
                  <a:lnTo>
                    <a:pt x="2" y="1"/>
                  </a:lnTo>
                  <a:lnTo>
                    <a:pt x="1" y="1"/>
                  </a:lnTo>
                  <a:lnTo>
                    <a:pt x="1" y="2"/>
                  </a:lnTo>
                  <a:lnTo>
                    <a:pt x="0" y="3"/>
                  </a:lnTo>
                  <a:lnTo>
                    <a:pt x="0" y="178"/>
                  </a:lnTo>
                  <a:lnTo>
                    <a:pt x="1" y="179"/>
                  </a:lnTo>
                  <a:lnTo>
                    <a:pt x="1" y="180"/>
                  </a:lnTo>
                  <a:lnTo>
                    <a:pt x="2" y="180"/>
                  </a:lnTo>
                  <a:lnTo>
                    <a:pt x="3" y="181"/>
                  </a:lnTo>
                  <a:lnTo>
                    <a:pt x="178" y="181"/>
                  </a:lnTo>
                  <a:lnTo>
                    <a:pt x="179" y="180"/>
                  </a:lnTo>
                  <a:lnTo>
                    <a:pt x="180" y="180"/>
                  </a:lnTo>
                  <a:lnTo>
                    <a:pt x="180" y="179"/>
                  </a:lnTo>
                  <a:lnTo>
                    <a:pt x="181" y="178"/>
                  </a:lnTo>
                  <a:lnTo>
                    <a:pt x="181" y="3"/>
                  </a:lnTo>
                  <a:lnTo>
                    <a:pt x="180" y="2"/>
                  </a:lnTo>
                  <a:lnTo>
                    <a:pt x="180" y="1"/>
                  </a:lnTo>
                  <a:lnTo>
                    <a:pt x="179" y="1"/>
                  </a:lnTo>
                  <a:lnTo>
                    <a:pt x="178" y="0"/>
                  </a:lnTo>
                  <a:lnTo>
                    <a:pt x="176" y="0"/>
                  </a:lnTo>
                  <a:lnTo>
                    <a:pt x="4" y="0"/>
                  </a:lnTo>
                  <a:lnTo>
                    <a:pt x="9" y="9"/>
                  </a:lnTo>
                  <a:lnTo>
                    <a:pt x="172" y="9"/>
                  </a:lnTo>
                  <a:lnTo>
                    <a:pt x="172" y="172"/>
                  </a:lnTo>
                  <a:lnTo>
                    <a:pt x="9" y="172"/>
                  </a:lnTo>
                  <a:lnTo>
                    <a:pt x="9" y="9"/>
                  </a:ln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49" name="Rectangle 48">
              <a:extLst>
                <a:ext uri="{FF2B5EF4-FFF2-40B4-BE49-F238E27FC236}">
                  <a16:creationId xmlns:a16="http://schemas.microsoft.com/office/drawing/2014/main" id="{FE79CB11-0EC8-4CEA-B910-5CF53CA30512}"/>
                </a:ext>
              </a:extLst>
            </p:cNvPr>
            <p:cNvSpPr>
              <a:spLocks noChangeArrowheads="1"/>
            </p:cNvSpPr>
            <p:nvPr/>
          </p:nvSpPr>
          <p:spPr bwMode="auto">
            <a:xfrm>
              <a:off x="2399" y="867"/>
              <a:ext cx="83"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fr-FR" altLang="fr-FR" sz="1200" b="1">
                  <a:solidFill>
                    <a:srgbClr val="000000"/>
                  </a:solidFill>
                  <a:latin typeface="Times New Roman" panose="02020603050405020304" pitchFamily="18" charset="0"/>
                </a:rPr>
                <a:t>46</a:t>
              </a:r>
              <a:endParaRPr lang="fr-FR" altLang="fr-FR">
                <a:latin typeface="Arial" panose="020B0604020202020204" pitchFamily="34" charset="0"/>
              </a:endParaRPr>
            </a:p>
          </p:txBody>
        </p:sp>
        <p:sp>
          <p:nvSpPr>
            <p:cNvPr id="8250" name="Freeform 49">
              <a:extLst>
                <a:ext uri="{FF2B5EF4-FFF2-40B4-BE49-F238E27FC236}">
                  <a16:creationId xmlns:a16="http://schemas.microsoft.com/office/drawing/2014/main" id="{C23C644F-E161-4628-A584-74362DE0E491}"/>
                </a:ext>
              </a:extLst>
            </p:cNvPr>
            <p:cNvSpPr>
              <a:spLocks/>
            </p:cNvSpPr>
            <p:nvPr/>
          </p:nvSpPr>
          <p:spPr bwMode="auto">
            <a:xfrm>
              <a:off x="2075" y="1131"/>
              <a:ext cx="272" cy="9"/>
            </a:xfrm>
            <a:custGeom>
              <a:avLst/>
              <a:gdLst>
                <a:gd name="T0" fmla="*/ 4 w 272"/>
                <a:gd name="T1" fmla="*/ 0 h 9"/>
                <a:gd name="T2" fmla="*/ 3 w 272"/>
                <a:gd name="T3" fmla="*/ 0 h 9"/>
                <a:gd name="T4" fmla="*/ 2 w 272"/>
                <a:gd name="T5" fmla="*/ 1 h 9"/>
                <a:gd name="T6" fmla="*/ 1 w 272"/>
                <a:gd name="T7" fmla="*/ 1 h 9"/>
                <a:gd name="T8" fmla="*/ 1 w 272"/>
                <a:gd name="T9" fmla="*/ 2 h 9"/>
                <a:gd name="T10" fmla="*/ 0 w 272"/>
                <a:gd name="T11" fmla="*/ 3 h 9"/>
                <a:gd name="T12" fmla="*/ 0 w 272"/>
                <a:gd name="T13" fmla="*/ 5 h 9"/>
                <a:gd name="T14" fmla="*/ 1 w 272"/>
                <a:gd name="T15" fmla="*/ 7 h 9"/>
                <a:gd name="T16" fmla="*/ 1 w 272"/>
                <a:gd name="T17" fmla="*/ 8 h 9"/>
                <a:gd name="T18" fmla="*/ 2 w 272"/>
                <a:gd name="T19" fmla="*/ 8 h 9"/>
                <a:gd name="T20" fmla="*/ 3 w 272"/>
                <a:gd name="T21" fmla="*/ 9 h 9"/>
                <a:gd name="T22" fmla="*/ 269 w 272"/>
                <a:gd name="T23" fmla="*/ 9 h 9"/>
                <a:gd name="T24" fmla="*/ 270 w 272"/>
                <a:gd name="T25" fmla="*/ 8 h 9"/>
                <a:gd name="T26" fmla="*/ 271 w 272"/>
                <a:gd name="T27" fmla="*/ 8 h 9"/>
                <a:gd name="T28" fmla="*/ 271 w 272"/>
                <a:gd name="T29" fmla="*/ 7 h 9"/>
                <a:gd name="T30" fmla="*/ 272 w 272"/>
                <a:gd name="T31" fmla="*/ 5 h 9"/>
                <a:gd name="T32" fmla="*/ 272 w 272"/>
                <a:gd name="T33" fmla="*/ 3 h 9"/>
                <a:gd name="T34" fmla="*/ 271 w 272"/>
                <a:gd name="T35" fmla="*/ 2 h 9"/>
                <a:gd name="T36" fmla="*/ 271 w 272"/>
                <a:gd name="T37" fmla="*/ 1 h 9"/>
                <a:gd name="T38" fmla="*/ 270 w 272"/>
                <a:gd name="T39" fmla="*/ 1 h 9"/>
                <a:gd name="T40" fmla="*/ 269 w 272"/>
                <a:gd name="T41" fmla="*/ 0 h 9"/>
                <a:gd name="T42" fmla="*/ 268 w 272"/>
                <a:gd name="T43" fmla="*/ 0 h 9"/>
                <a:gd name="T44" fmla="*/ 4 w 272"/>
                <a:gd name="T45" fmla="*/ 0 h 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72"/>
                <a:gd name="T70" fmla="*/ 0 h 9"/>
                <a:gd name="T71" fmla="*/ 272 w 272"/>
                <a:gd name="T72" fmla="*/ 9 h 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72" h="9">
                  <a:moveTo>
                    <a:pt x="4" y="0"/>
                  </a:moveTo>
                  <a:lnTo>
                    <a:pt x="3" y="0"/>
                  </a:lnTo>
                  <a:lnTo>
                    <a:pt x="2" y="1"/>
                  </a:lnTo>
                  <a:lnTo>
                    <a:pt x="1" y="1"/>
                  </a:lnTo>
                  <a:lnTo>
                    <a:pt x="1" y="2"/>
                  </a:lnTo>
                  <a:lnTo>
                    <a:pt x="0" y="3"/>
                  </a:lnTo>
                  <a:lnTo>
                    <a:pt x="0" y="5"/>
                  </a:lnTo>
                  <a:lnTo>
                    <a:pt x="1" y="7"/>
                  </a:lnTo>
                  <a:lnTo>
                    <a:pt x="1" y="8"/>
                  </a:lnTo>
                  <a:lnTo>
                    <a:pt x="2" y="8"/>
                  </a:lnTo>
                  <a:lnTo>
                    <a:pt x="3" y="9"/>
                  </a:lnTo>
                  <a:lnTo>
                    <a:pt x="269" y="9"/>
                  </a:lnTo>
                  <a:lnTo>
                    <a:pt x="270" y="8"/>
                  </a:lnTo>
                  <a:lnTo>
                    <a:pt x="271" y="8"/>
                  </a:lnTo>
                  <a:lnTo>
                    <a:pt x="271" y="7"/>
                  </a:lnTo>
                  <a:lnTo>
                    <a:pt x="272" y="5"/>
                  </a:lnTo>
                  <a:lnTo>
                    <a:pt x="272" y="3"/>
                  </a:lnTo>
                  <a:lnTo>
                    <a:pt x="271" y="2"/>
                  </a:lnTo>
                  <a:lnTo>
                    <a:pt x="271" y="1"/>
                  </a:lnTo>
                  <a:lnTo>
                    <a:pt x="270" y="1"/>
                  </a:lnTo>
                  <a:lnTo>
                    <a:pt x="269" y="0"/>
                  </a:lnTo>
                  <a:lnTo>
                    <a:pt x="268" y="0"/>
                  </a:ln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51" name="Oval 50">
              <a:extLst>
                <a:ext uri="{FF2B5EF4-FFF2-40B4-BE49-F238E27FC236}">
                  <a16:creationId xmlns:a16="http://schemas.microsoft.com/office/drawing/2014/main" id="{60E29168-D244-41E2-97EB-B9FAEC03FB52}"/>
                </a:ext>
              </a:extLst>
            </p:cNvPr>
            <p:cNvSpPr>
              <a:spLocks noChangeArrowheads="1"/>
            </p:cNvSpPr>
            <p:nvPr/>
          </p:nvSpPr>
          <p:spPr bwMode="auto">
            <a:xfrm>
              <a:off x="2063" y="1119"/>
              <a:ext cx="34" cy="34"/>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fr-FR" altLang="fr-FR"/>
            </a:p>
          </p:txBody>
        </p:sp>
        <p:sp>
          <p:nvSpPr>
            <p:cNvPr id="8252" name="Freeform 51">
              <a:extLst>
                <a:ext uri="{FF2B5EF4-FFF2-40B4-BE49-F238E27FC236}">
                  <a16:creationId xmlns:a16="http://schemas.microsoft.com/office/drawing/2014/main" id="{524FEF92-FA32-4BCE-A338-11633749E7F2}"/>
                </a:ext>
              </a:extLst>
            </p:cNvPr>
            <p:cNvSpPr>
              <a:spLocks/>
            </p:cNvSpPr>
            <p:nvPr/>
          </p:nvSpPr>
          <p:spPr bwMode="auto">
            <a:xfrm>
              <a:off x="2059" y="1114"/>
              <a:ext cx="41" cy="42"/>
            </a:xfrm>
            <a:custGeom>
              <a:avLst/>
              <a:gdLst>
                <a:gd name="T0" fmla="*/ 0 w 41"/>
                <a:gd name="T1" fmla="*/ 20 h 42"/>
                <a:gd name="T2" fmla="*/ 0 w 41"/>
                <a:gd name="T3" fmla="*/ 22 h 42"/>
                <a:gd name="T4" fmla="*/ 1 w 41"/>
                <a:gd name="T5" fmla="*/ 29 h 42"/>
                <a:gd name="T6" fmla="*/ 1 w 41"/>
                <a:gd name="T7" fmla="*/ 30 h 42"/>
                <a:gd name="T8" fmla="*/ 2 w 41"/>
                <a:gd name="T9" fmla="*/ 30 h 42"/>
                <a:gd name="T10" fmla="*/ 5 w 41"/>
                <a:gd name="T11" fmla="*/ 35 h 42"/>
                <a:gd name="T12" fmla="*/ 7 w 41"/>
                <a:gd name="T13" fmla="*/ 36 h 42"/>
                <a:gd name="T14" fmla="*/ 11 w 41"/>
                <a:gd name="T15" fmla="*/ 40 h 42"/>
                <a:gd name="T16" fmla="*/ 12 w 41"/>
                <a:gd name="T17" fmla="*/ 41 h 42"/>
                <a:gd name="T18" fmla="*/ 19 w 41"/>
                <a:gd name="T19" fmla="*/ 42 h 42"/>
                <a:gd name="T20" fmla="*/ 22 w 41"/>
                <a:gd name="T21" fmla="*/ 42 h 42"/>
                <a:gd name="T22" fmla="*/ 29 w 41"/>
                <a:gd name="T23" fmla="*/ 41 h 42"/>
                <a:gd name="T24" fmla="*/ 30 w 41"/>
                <a:gd name="T25" fmla="*/ 41 h 42"/>
                <a:gd name="T26" fmla="*/ 30 w 41"/>
                <a:gd name="T27" fmla="*/ 40 h 42"/>
                <a:gd name="T28" fmla="*/ 34 w 41"/>
                <a:gd name="T29" fmla="*/ 36 h 42"/>
                <a:gd name="T30" fmla="*/ 35 w 41"/>
                <a:gd name="T31" fmla="*/ 35 h 42"/>
                <a:gd name="T32" fmla="*/ 39 w 41"/>
                <a:gd name="T33" fmla="*/ 30 h 42"/>
                <a:gd name="T34" fmla="*/ 40 w 41"/>
                <a:gd name="T35" fmla="*/ 29 h 42"/>
                <a:gd name="T36" fmla="*/ 41 w 41"/>
                <a:gd name="T37" fmla="*/ 22 h 42"/>
                <a:gd name="T38" fmla="*/ 41 w 41"/>
                <a:gd name="T39" fmla="*/ 20 h 42"/>
                <a:gd name="T40" fmla="*/ 40 w 41"/>
                <a:gd name="T41" fmla="*/ 13 h 42"/>
                <a:gd name="T42" fmla="*/ 40 w 41"/>
                <a:gd name="T43" fmla="*/ 12 h 42"/>
                <a:gd name="T44" fmla="*/ 39 w 41"/>
                <a:gd name="T45" fmla="*/ 12 h 42"/>
                <a:gd name="T46" fmla="*/ 35 w 41"/>
                <a:gd name="T47" fmla="*/ 7 h 42"/>
                <a:gd name="T48" fmla="*/ 34 w 41"/>
                <a:gd name="T49" fmla="*/ 6 h 42"/>
                <a:gd name="T50" fmla="*/ 30 w 41"/>
                <a:gd name="T51" fmla="*/ 3 h 42"/>
                <a:gd name="T52" fmla="*/ 29 w 41"/>
                <a:gd name="T53" fmla="*/ 2 h 42"/>
                <a:gd name="T54" fmla="*/ 22 w 41"/>
                <a:gd name="T55" fmla="*/ 0 h 42"/>
                <a:gd name="T56" fmla="*/ 19 w 41"/>
                <a:gd name="T57" fmla="*/ 0 h 42"/>
                <a:gd name="T58" fmla="*/ 12 w 41"/>
                <a:gd name="T59" fmla="*/ 2 h 42"/>
                <a:gd name="T60" fmla="*/ 11 w 41"/>
                <a:gd name="T61" fmla="*/ 2 h 42"/>
                <a:gd name="T62" fmla="*/ 11 w 41"/>
                <a:gd name="T63" fmla="*/ 3 h 42"/>
                <a:gd name="T64" fmla="*/ 7 w 41"/>
                <a:gd name="T65" fmla="*/ 6 h 42"/>
                <a:gd name="T66" fmla="*/ 5 w 41"/>
                <a:gd name="T67" fmla="*/ 7 h 42"/>
                <a:gd name="T68" fmla="*/ 2 w 41"/>
                <a:gd name="T69" fmla="*/ 12 h 42"/>
                <a:gd name="T70" fmla="*/ 1 w 41"/>
                <a:gd name="T71" fmla="*/ 13 h 42"/>
                <a:gd name="T72" fmla="*/ 0 w 41"/>
                <a:gd name="T73" fmla="*/ 20 h 42"/>
                <a:gd name="T74" fmla="*/ 9 w 41"/>
                <a:gd name="T75" fmla="*/ 21 h 42"/>
                <a:gd name="T76" fmla="*/ 10 w 41"/>
                <a:gd name="T77" fmla="*/ 17 h 42"/>
                <a:gd name="T78" fmla="*/ 12 w 41"/>
                <a:gd name="T79" fmla="*/ 13 h 42"/>
                <a:gd name="T80" fmla="*/ 16 w 41"/>
                <a:gd name="T81" fmla="*/ 11 h 42"/>
                <a:gd name="T82" fmla="*/ 20 w 41"/>
                <a:gd name="T83" fmla="*/ 10 h 42"/>
                <a:gd name="T84" fmla="*/ 25 w 41"/>
                <a:gd name="T85" fmla="*/ 11 h 42"/>
                <a:gd name="T86" fmla="*/ 29 w 41"/>
                <a:gd name="T87" fmla="*/ 13 h 42"/>
                <a:gd name="T88" fmla="*/ 31 w 41"/>
                <a:gd name="T89" fmla="*/ 17 h 42"/>
                <a:gd name="T90" fmla="*/ 32 w 41"/>
                <a:gd name="T91" fmla="*/ 21 h 42"/>
                <a:gd name="T92" fmla="*/ 31 w 41"/>
                <a:gd name="T93" fmla="*/ 26 h 42"/>
                <a:gd name="T94" fmla="*/ 29 w 41"/>
                <a:gd name="T95" fmla="*/ 29 h 42"/>
                <a:gd name="T96" fmla="*/ 25 w 41"/>
                <a:gd name="T97" fmla="*/ 32 h 42"/>
                <a:gd name="T98" fmla="*/ 20 w 41"/>
                <a:gd name="T99" fmla="*/ 33 h 42"/>
                <a:gd name="T100" fmla="*/ 16 w 41"/>
                <a:gd name="T101" fmla="*/ 32 h 42"/>
                <a:gd name="T102" fmla="*/ 12 w 41"/>
                <a:gd name="T103" fmla="*/ 29 h 42"/>
                <a:gd name="T104" fmla="*/ 10 w 41"/>
                <a:gd name="T105" fmla="*/ 26 h 42"/>
                <a:gd name="T106" fmla="*/ 9 w 41"/>
                <a:gd name="T107" fmla="*/ 21 h 42"/>
                <a:gd name="T108" fmla="*/ 0 w 41"/>
                <a:gd name="T109" fmla="*/ 20 h 4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1"/>
                <a:gd name="T166" fmla="*/ 0 h 42"/>
                <a:gd name="T167" fmla="*/ 41 w 41"/>
                <a:gd name="T168" fmla="*/ 42 h 4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1" h="42">
                  <a:moveTo>
                    <a:pt x="0" y="20"/>
                  </a:moveTo>
                  <a:lnTo>
                    <a:pt x="0" y="22"/>
                  </a:lnTo>
                  <a:lnTo>
                    <a:pt x="1" y="29"/>
                  </a:lnTo>
                  <a:lnTo>
                    <a:pt x="1" y="30"/>
                  </a:lnTo>
                  <a:lnTo>
                    <a:pt x="2" y="30"/>
                  </a:lnTo>
                  <a:lnTo>
                    <a:pt x="5" y="35"/>
                  </a:lnTo>
                  <a:lnTo>
                    <a:pt x="7" y="36"/>
                  </a:lnTo>
                  <a:lnTo>
                    <a:pt x="11" y="40"/>
                  </a:lnTo>
                  <a:lnTo>
                    <a:pt x="12" y="41"/>
                  </a:lnTo>
                  <a:lnTo>
                    <a:pt x="19" y="42"/>
                  </a:lnTo>
                  <a:lnTo>
                    <a:pt x="22" y="42"/>
                  </a:lnTo>
                  <a:lnTo>
                    <a:pt x="29" y="41"/>
                  </a:lnTo>
                  <a:lnTo>
                    <a:pt x="30" y="41"/>
                  </a:lnTo>
                  <a:lnTo>
                    <a:pt x="30" y="40"/>
                  </a:lnTo>
                  <a:lnTo>
                    <a:pt x="34" y="36"/>
                  </a:lnTo>
                  <a:lnTo>
                    <a:pt x="35" y="35"/>
                  </a:lnTo>
                  <a:lnTo>
                    <a:pt x="39" y="30"/>
                  </a:lnTo>
                  <a:lnTo>
                    <a:pt x="40" y="29"/>
                  </a:lnTo>
                  <a:lnTo>
                    <a:pt x="41" y="22"/>
                  </a:lnTo>
                  <a:lnTo>
                    <a:pt x="41" y="20"/>
                  </a:lnTo>
                  <a:lnTo>
                    <a:pt x="40" y="13"/>
                  </a:lnTo>
                  <a:lnTo>
                    <a:pt x="40" y="12"/>
                  </a:lnTo>
                  <a:lnTo>
                    <a:pt x="39" y="12"/>
                  </a:lnTo>
                  <a:lnTo>
                    <a:pt x="35" y="7"/>
                  </a:lnTo>
                  <a:lnTo>
                    <a:pt x="34" y="6"/>
                  </a:lnTo>
                  <a:lnTo>
                    <a:pt x="30" y="3"/>
                  </a:lnTo>
                  <a:lnTo>
                    <a:pt x="29" y="2"/>
                  </a:lnTo>
                  <a:lnTo>
                    <a:pt x="22" y="0"/>
                  </a:lnTo>
                  <a:lnTo>
                    <a:pt x="19" y="0"/>
                  </a:lnTo>
                  <a:lnTo>
                    <a:pt x="12" y="2"/>
                  </a:lnTo>
                  <a:lnTo>
                    <a:pt x="11" y="2"/>
                  </a:lnTo>
                  <a:lnTo>
                    <a:pt x="11" y="3"/>
                  </a:lnTo>
                  <a:lnTo>
                    <a:pt x="7" y="6"/>
                  </a:lnTo>
                  <a:lnTo>
                    <a:pt x="5" y="7"/>
                  </a:lnTo>
                  <a:lnTo>
                    <a:pt x="2" y="12"/>
                  </a:lnTo>
                  <a:lnTo>
                    <a:pt x="1" y="13"/>
                  </a:lnTo>
                  <a:lnTo>
                    <a:pt x="0" y="20"/>
                  </a:lnTo>
                  <a:lnTo>
                    <a:pt x="9" y="21"/>
                  </a:lnTo>
                  <a:lnTo>
                    <a:pt x="10" y="17"/>
                  </a:lnTo>
                  <a:lnTo>
                    <a:pt x="12" y="13"/>
                  </a:lnTo>
                  <a:lnTo>
                    <a:pt x="16" y="11"/>
                  </a:lnTo>
                  <a:lnTo>
                    <a:pt x="20" y="10"/>
                  </a:lnTo>
                  <a:lnTo>
                    <a:pt x="25" y="11"/>
                  </a:lnTo>
                  <a:lnTo>
                    <a:pt x="29" y="13"/>
                  </a:lnTo>
                  <a:lnTo>
                    <a:pt x="31" y="17"/>
                  </a:lnTo>
                  <a:lnTo>
                    <a:pt x="32" y="21"/>
                  </a:lnTo>
                  <a:lnTo>
                    <a:pt x="31" y="26"/>
                  </a:lnTo>
                  <a:lnTo>
                    <a:pt x="29" y="29"/>
                  </a:lnTo>
                  <a:lnTo>
                    <a:pt x="25" y="32"/>
                  </a:lnTo>
                  <a:lnTo>
                    <a:pt x="20" y="33"/>
                  </a:lnTo>
                  <a:lnTo>
                    <a:pt x="16" y="32"/>
                  </a:lnTo>
                  <a:lnTo>
                    <a:pt x="12" y="29"/>
                  </a:lnTo>
                  <a:lnTo>
                    <a:pt x="10" y="26"/>
                  </a:lnTo>
                  <a:lnTo>
                    <a:pt x="9" y="21"/>
                  </a:lnTo>
                  <a:lnTo>
                    <a:pt x="0"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53" name="Freeform 52">
              <a:extLst>
                <a:ext uri="{FF2B5EF4-FFF2-40B4-BE49-F238E27FC236}">
                  <a16:creationId xmlns:a16="http://schemas.microsoft.com/office/drawing/2014/main" id="{D540207E-1379-45EA-B742-1D31603D8575}"/>
                </a:ext>
              </a:extLst>
            </p:cNvPr>
            <p:cNvSpPr>
              <a:spLocks/>
            </p:cNvSpPr>
            <p:nvPr/>
          </p:nvSpPr>
          <p:spPr bwMode="auto">
            <a:xfrm>
              <a:off x="2334" y="1120"/>
              <a:ext cx="12" cy="29"/>
            </a:xfrm>
            <a:custGeom>
              <a:avLst/>
              <a:gdLst>
                <a:gd name="T0" fmla="*/ 0 w 12"/>
                <a:gd name="T1" fmla="*/ 0 h 29"/>
                <a:gd name="T2" fmla="*/ 0 w 12"/>
                <a:gd name="T3" fmla="*/ 29 h 29"/>
                <a:gd name="T4" fmla="*/ 1 w 12"/>
                <a:gd name="T5" fmla="*/ 29 h 29"/>
                <a:gd name="T6" fmla="*/ 12 w 12"/>
                <a:gd name="T7" fmla="*/ 15 h 29"/>
                <a:gd name="T8" fmla="*/ 1 w 12"/>
                <a:gd name="T9" fmla="*/ 0 h 29"/>
                <a:gd name="T10" fmla="*/ 0 w 12"/>
                <a:gd name="T11" fmla="*/ 0 h 29"/>
                <a:gd name="T12" fmla="*/ 0 60000 65536"/>
                <a:gd name="T13" fmla="*/ 0 60000 65536"/>
                <a:gd name="T14" fmla="*/ 0 60000 65536"/>
                <a:gd name="T15" fmla="*/ 0 60000 65536"/>
                <a:gd name="T16" fmla="*/ 0 60000 65536"/>
                <a:gd name="T17" fmla="*/ 0 60000 65536"/>
                <a:gd name="T18" fmla="*/ 0 w 12"/>
                <a:gd name="T19" fmla="*/ 0 h 29"/>
                <a:gd name="T20" fmla="*/ 12 w 12"/>
                <a:gd name="T21" fmla="*/ 29 h 29"/>
              </a:gdLst>
              <a:ahLst/>
              <a:cxnLst>
                <a:cxn ang="T12">
                  <a:pos x="T0" y="T1"/>
                </a:cxn>
                <a:cxn ang="T13">
                  <a:pos x="T2" y="T3"/>
                </a:cxn>
                <a:cxn ang="T14">
                  <a:pos x="T4" y="T5"/>
                </a:cxn>
                <a:cxn ang="T15">
                  <a:pos x="T6" y="T7"/>
                </a:cxn>
                <a:cxn ang="T16">
                  <a:pos x="T8" y="T9"/>
                </a:cxn>
                <a:cxn ang="T17">
                  <a:pos x="T10" y="T11"/>
                </a:cxn>
              </a:cxnLst>
              <a:rect l="T18" t="T19" r="T20" b="T21"/>
              <a:pathLst>
                <a:path w="12" h="29">
                  <a:moveTo>
                    <a:pt x="0" y="0"/>
                  </a:moveTo>
                  <a:lnTo>
                    <a:pt x="0" y="29"/>
                  </a:lnTo>
                  <a:lnTo>
                    <a:pt x="1" y="29"/>
                  </a:lnTo>
                  <a:lnTo>
                    <a:pt x="12" y="15"/>
                  </a:lnTo>
                  <a:lnTo>
                    <a:pt x="1"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54" name="Freeform 53">
              <a:extLst>
                <a:ext uri="{FF2B5EF4-FFF2-40B4-BE49-F238E27FC236}">
                  <a16:creationId xmlns:a16="http://schemas.microsoft.com/office/drawing/2014/main" id="{ECBAB238-2251-4C4F-99A4-E7AF780A1D32}"/>
                </a:ext>
              </a:extLst>
            </p:cNvPr>
            <p:cNvSpPr>
              <a:spLocks/>
            </p:cNvSpPr>
            <p:nvPr/>
          </p:nvSpPr>
          <p:spPr bwMode="auto">
            <a:xfrm>
              <a:off x="2330" y="1119"/>
              <a:ext cx="32" cy="32"/>
            </a:xfrm>
            <a:custGeom>
              <a:avLst/>
              <a:gdLst>
                <a:gd name="T0" fmla="*/ 0 w 32"/>
                <a:gd name="T1" fmla="*/ 0 h 32"/>
                <a:gd name="T2" fmla="*/ 32 w 32"/>
                <a:gd name="T3" fmla="*/ 16 h 32"/>
                <a:gd name="T4" fmla="*/ 0 w 32"/>
                <a:gd name="T5" fmla="*/ 32 h 32"/>
                <a:gd name="T6" fmla="*/ 16 w 32"/>
                <a:gd name="T7" fmla="*/ 16 h 32"/>
                <a:gd name="T8" fmla="*/ 0 w 32"/>
                <a:gd name="T9" fmla="*/ 0 h 32"/>
                <a:gd name="T10" fmla="*/ 0 60000 65536"/>
                <a:gd name="T11" fmla="*/ 0 60000 65536"/>
                <a:gd name="T12" fmla="*/ 0 60000 65536"/>
                <a:gd name="T13" fmla="*/ 0 60000 65536"/>
                <a:gd name="T14" fmla="*/ 0 60000 65536"/>
                <a:gd name="T15" fmla="*/ 0 w 32"/>
                <a:gd name="T16" fmla="*/ 0 h 32"/>
                <a:gd name="T17" fmla="*/ 32 w 32"/>
                <a:gd name="T18" fmla="*/ 32 h 32"/>
              </a:gdLst>
              <a:ahLst/>
              <a:cxnLst>
                <a:cxn ang="T10">
                  <a:pos x="T0" y="T1"/>
                </a:cxn>
                <a:cxn ang="T11">
                  <a:pos x="T2" y="T3"/>
                </a:cxn>
                <a:cxn ang="T12">
                  <a:pos x="T4" y="T5"/>
                </a:cxn>
                <a:cxn ang="T13">
                  <a:pos x="T6" y="T7"/>
                </a:cxn>
                <a:cxn ang="T14">
                  <a:pos x="T8" y="T9"/>
                </a:cxn>
              </a:cxnLst>
              <a:rect l="T15" t="T16" r="T17" b="T18"/>
              <a:pathLst>
                <a:path w="32" h="32">
                  <a:moveTo>
                    <a:pt x="0" y="0"/>
                  </a:moveTo>
                  <a:lnTo>
                    <a:pt x="32" y="16"/>
                  </a:lnTo>
                  <a:lnTo>
                    <a:pt x="0" y="32"/>
                  </a:lnTo>
                  <a:lnTo>
                    <a:pt x="16" y="16"/>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55" name="Freeform 54">
              <a:extLst>
                <a:ext uri="{FF2B5EF4-FFF2-40B4-BE49-F238E27FC236}">
                  <a16:creationId xmlns:a16="http://schemas.microsoft.com/office/drawing/2014/main" id="{CC61D771-97DF-4EAE-A259-FE38B5C58D7E}"/>
                </a:ext>
              </a:extLst>
            </p:cNvPr>
            <p:cNvSpPr>
              <a:spLocks/>
            </p:cNvSpPr>
            <p:nvPr/>
          </p:nvSpPr>
          <p:spPr bwMode="auto">
            <a:xfrm>
              <a:off x="2325" y="1114"/>
              <a:ext cx="42" cy="42"/>
            </a:xfrm>
            <a:custGeom>
              <a:avLst/>
              <a:gdLst>
                <a:gd name="T0" fmla="*/ 28 w 42"/>
                <a:gd name="T1" fmla="*/ 22 h 42"/>
                <a:gd name="T2" fmla="*/ 27 w 42"/>
                <a:gd name="T3" fmla="*/ 21 h 42"/>
                <a:gd name="T4" fmla="*/ 28 w 42"/>
                <a:gd name="T5" fmla="*/ 20 h 42"/>
                <a:gd name="T6" fmla="*/ 25 w 42"/>
                <a:gd name="T7" fmla="*/ 25 h 42"/>
                <a:gd name="T8" fmla="*/ 25 w 42"/>
                <a:gd name="T9" fmla="*/ 24 h 42"/>
                <a:gd name="T10" fmla="*/ 26 w 42"/>
                <a:gd name="T11" fmla="*/ 22 h 42"/>
                <a:gd name="T12" fmla="*/ 26 w 42"/>
                <a:gd name="T13" fmla="*/ 20 h 42"/>
                <a:gd name="T14" fmla="*/ 25 w 42"/>
                <a:gd name="T15" fmla="*/ 19 h 42"/>
                <a:gd name="T16" fmla="*/ 25 w 42"/>
                <a:gd name="T17" fmla="*/ 18 h 42"/>
                <a:gd name="T18" fmla="*/ 28 w 42"/>
                <a:gd name="T19" fmla="*/ 22 h 42"/>
                <a:gd name="T20" fmla="*/ 2 w 42"/>
                <a:gd name="T21" fmla="*/ 9 h 42"/>
                <a:gd name="T22" fmla="*/ 14 w 42"/>
                <a:gd name="T23" fmla="*/ 21 h 42"/>
                <a:gd name="T24" fmla="*/ 2 w 42"/>
                <a:gd name="T25" fmla="*/ 34 h 42"/>
                <a:gd name="T26" fmla="*/ 2 w 42"/>
                <a:gd name="T27" fmla="*/ 35 h 42"/>
                <a:gd name="T28" fmla="*/ 0 w 42"/>
                <a:gd name="T29" fmla="*/ 36 h 42"/>
                <a:gd name="T30" fmla="*/ 0 w 42"/>
                <a:gd name="T31" fmla="*/ 40 h 42"/>
                <a:gd name="T32" fmla="*/ 2 w 42"/>
                <a:gd name="T33" fmla="*/ 41 h 42"/>
                <a:gd name="T34" fmla="*/ 3 w 42"/>
                <a:gd name="T35" fmla="*/ 41 h 42"/>
                <a:gd name="T36" fmla="*/ 4 w 42"/>
                <a:gd name="T37" fmla="*/ 42 h 42"/>
                <a:gd name="T38" fmla="*/ 7 w 42"/>
                <a:gd name="T39" fmla="*/ 42 h 42"/>
                <a:gd name="T40" fmla="*/ 40 w 42"/>
                <a:gd name="T41" fmla="*/ 26 h 42"/>
                <a:gd name="T42" fmla="*/ 40 w 42"/>
                <a:gd name="T43" fmla="*/ 25 h 42"/>
                <a:gd name="T44" fmla="*/ 41 w 42"/>
                <a:gd name="T45" fmla="*/ 25 h 42"/>
                <a:gd name="T46" fmla="*/ 42 w 42"/>
                <a:gd name="T47" fmla="*/ 24 h 42"/>
                <a:gd name="T48" fmla="*/ 42 w 42"/>
                <a:gd name="T49" fmla="*/ 20 h 42"/>
                <a:gd name="T50" fmla="*/ 41 w 42"/>
                <a:gd name="T51" fmla="*/ 19 h 42"/>
                <a:gd name="T52" fmla="*/ 41 w 42"/>
                <a:gd name="T53" fmla="*/ 18 h 42"/>
                <a:gd name="T54" fmla="*/ 40 w 42"/>
                <a:gd name="T55" fmla="*/ 17 h 42"/>
                <a:gd name="T56" fmla="*/ 7 w 42"/>
                <a:gd name="T57" fmla="*/ 0 h 42"/>
                <a:gd name="T58" fmla="*/ 4 w 42"/>
                <a:gd name="T59" fmla="*/ 0 h 42"/>
                <a:gd name="T60" fmla="*/ 3 w 42"/>
                <a:gd name="T61" fmla="*/ 2 h 42"/>
                <a:gd name="T62" fmla="*/ 2 w 42"/>
                <a:gd name="T63" fmla="*/ 2 h 42"/>
                <a:gd name="T64" fmla="*/ 2 w 42"/>
                <a:gd name="T65" fmla="*/ 3 h 42"/>
                <a:gd name="T66" fmla="*/ 0 w 42"/>
                <a:gd name="T67" fmla="*/ 4 h 42"/>
                <a:gd name="T68" fmla="*/ 0 w 42"/>
                <a:gd name="T69" fmla="*/ 6 h 42"/>
                <a:gd name="T70" fmla="*/ 2 w 42"/>
                <a:gd name="T71" fmla="*/ 7 h 42"/>
                <a:gd name="T72" fmla="*/ 2 w 42"/>
                <a:gd name="T73" fmla="*/ 9 h 42"/>
                <a:gd name="T74" fmla="*/ 28 w 42"/>
                <a:gd name="T75" fmla="*/ 22 h 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2"/>
                <a:gd name="T115" fmla="*/ 0 h 42"/>
                <a:gd name="T116" fmla="*/ 42 w 42"/>
                <a:gd name="T117" fmla="*/ 42 h 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2" h="42">
                  <a:moveTo>
                    <a:pt x="28" y="22"/>
                  </a:moveTo>
                  <a:lnTo>
                    <a:pt x="27" y="21"/>
                  </a:lnTo>
                  <a:lnTo>
                    <a:pt x="28" y="20"/>
                  </a:lnTo>
                  <a:lnTo>
                    <a:pt x="25" y="25"/>
                  </a:lnTo>
                  <a:lnTo>
                    <a:pt x="25" y="24"/>
                  </a:lnTo>
                  <a:lnTo>
                    <a:pt x="26" y="22"/>
                  </a:lnTo>
                  <a:lnTo>
                    <a:pt x="26" y="20"/>
                  </a:lnTo>
                  <a:lnTo>
                    <a:pt x="25" y="19"/>
                  </a:lnTo>
                  <a:lnTo>
                    <a:pt x="25" y="18"/>
                  </a:lnTo>
                  <a:lnTo>
                    <a:pt x="28" y="22"/>
                  </a:lnTo>
                  <a:lnTo>
                    <a:pt x="2" y="9"/>
                  </a:lnTo>
                  <a:lnTo>
                    <a:pt x="14" y="21"/>
                  </a:lnTo>
                  <a:lnTo>
                    <a:pt x="2" y="34"/>
                  </a:lnTo>
                  <a:lnTo>
                    <a:pt x="2" y="35"/>
                  </a:lnTo>
                  <a:lnTo>
                    <a:pt x="0" y="36"/>
                  </a:lnTo>
                  <a:lnTo>
                    <a:pt x="0" y="40"/>
                  </a:lnTo>
                  <a:lnTo>
                    <a:pt x="2" y="41"/>
                  </a:lnTo>
                  <a:lnTo>
                    <a:pt x="3" y="41"/>
                  </a:lnTo>
                  <a:lnTo>
                    <a:pt x="4" y="42"/>
                  </a:lnTo>
                  <a:lnTo>
                    <a:pt x="7" y="42"/>
                  </a:lnTo>
                  <a:lnTo>
                    <a:pt x="40" y="26"/>
                  </a:lnTo>
                  <a:lnTo>
                    <a:pt x="40" y="25"/>
                  </a:lnTo>
                  <a:lnTo>
                    <a:pt x="41" y="25"/>
                  </a:lnTo>
                  <a:lnTo>
                    <a:pt x="42" y="24"/>
                  </a:lnTo>
                  <a:lnTo>
                    <a:pt x="42" y="20"/>
                  </a:lnTo>
                  <a:lnTo>
                    <a:pt x="41" y="19"/>
                  </a:lnTo>
                  <a:lnTo>
                    <a:pt x="41" y="18"/>
                  </a:lnTo>
                  <a:lnTo>
                    <a:pt x="40" y="17"/>
                  </a:lnTo>
                  <a:lnTo>
                    <a:pt x="7" y="0"/>
                  </a:lnTo>
                  <a:lnTo>
                    <a:pt x="4" y="0"/>
                  </a:lnTo>
                  <a:lnTo>
                    <a:pt x="3" y="2"/>
                  </a:lnTo>
                  <a:lnTo>
                    <a:pt x="2" y="2"/>
                  </a:lnTo>
                  <a:lnTo>
                    <a:pt x="2" y="3"/>
                  </a:lnTo>
                  <a:lnTo>
                    <a:pt x="0" y="4"/>
                  </a:lnTo>
                  <a:lnTo>
                    <a:pt x="0" y="6"/>
                  </a:lnTo>
                  <a:lnTo>
                    <a:pt x="2" y="7"/>
                  </a:lnTo>
                  <a:lnTo>
                    <a:pt x="2" y="9"/>
                  </a:lnTo>
                  <a:lnTo>
                    <a:pt x="28"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56" name="Rectangle 55">
              <a:extLst>
                <a:ext uri="{FF2B5EF4-FFF2-40B4-BE49-F238E27FC236}">
                  <a16:creationId xmlns:a16="http://schemas.microsoft.com/office/drawing/2014/main" id="{5B4396A0-9F7A-44C8-A029-A9383650F44F}"/>
                </a:ext>
              </a:extLst>
            </p:cNvPr>
            <p:cNvSpPr>
              <a:spLocks noChangeArrowheads="1"/>
            </p:cNvSpPr>
            <p:nvPr/>
          </p:nvSpPr>
          <p:spPr bwMode="auto">
            <a:xfrm>
              <a:off x="2364" y="1045"/>
              <a:ext cx="173" cy="173"/>
            </a:xfrm>
            <a:prstGeom prst="rect">
              <a:avLst/>
            </a:prstGeom>
            <a:solidFill>
              <a:srgbClr val="E0E0E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fr-FR" altLang="fr-FR"/>
            </a:p>
          </p:txBody>
        </p:sp>
        <p:sp>
          <p:nvSpPr>
            <p:cNvPr id="8257" name="Freeform 56">
              <a:extLst>
                <a:ext uri="{FF2B5EF4-FFF2-40B4-BE49-F238E27FC236}">
                  <a16:creationId xmlns:a16="http://schemas.microsoft.com/office/drawing/2014/main" id="{A32165A4-170B-4B0F-86CC-E5C3455FB3B1}"/>
                </a:ext>
              </a:extLst>
            </p:cNvPr>
            <p:cNvSpPr>
              <a:spLocks/>
            </p:cNvSpPr>
            <p:nvPr/>
          </p:nvSpPr>
          <p:spPr bwMode="auto">
            <a:xfrm>
              <a:off x="2359" y="1040"/>
              <a:ext cx="181" cy="182"/>
            </a:xfrm>
            <a:custGeom>
              <a:avLst/>
              <a:gdLst>
                <a:gd name="T0" fmla="*/ 5 w 181"/>
                <a:gd name="T1" fmla="*/ 0 h 182"/>
                <a:gd name="T2" fmla="*/ 3 w 181"/>
                <a:gd name="T3" fmla="*/ 0 h 182"/>
                <a:gd name="T4" fmla="*/ 2 w 181"/>
                <a:gd name="T5" fmla="*/ 2 h 182"/>
                <a:gd name="T6" fmla="*/ 1 w 181"/>
                <a:gd name="T7" fmla="*/ 2 h 182"/>
                <a:gd name="T8" fmla="*/ 1 w 181"/>
                <a:gd name="T9" fmla="*/ 3 h 182"/>
                <a:gd name="T10" fmla="*/ 0 w 181"/>
                <a:gd name="T11" fmla="*/ 4 h 182"/>
                <a:gd name="T12" fmla="*/ 0 w 181"/>
                <a:gd name="T13" fmla="*/ 178 h 182"/>
                <a:gd name="T14" fmla="*/ 1 w 181"/>
                <a:gd name="T15" fmla="*/ 180 h 182"/>
                <a:gd name="T16" fmla="*/ 1 w 181"/>
                <a:gd name="T17" fmla="*/ 181 h 182"/>
                <a:gd name="T18" fmla="*/ 2 w 181"/>
                <a:gd name="T19" fmla="*/ 181 h 182"/>
                <a:gd name="T20" fmla="*/ 3 w 181"/>
                <a:gd name="T21" fmla="*/ 182 h 182"/>
                <a:gd name="T22" fmla="*/ 178 w 181"/>
                <a:gd name="T23" fmla="*/ 182 h 182"/>
                <a:gd name="T24" fmla="*/ 179 w 181"/>
                <a:gd name="T25" fmla="*/ 181 h 182"/>
                <a:gd name="T26" fmla="*/ 180 w 181"/>
                <a:gd name="T27" fmla="*/ 181 h 182"/>
                <a:gd name="T28" fmla="*/ 180 w 181"/>
                <a:gd name="T29" fmla="*/ 180 h 182"/>
                <a:gd name="T30" fmla="*/ 181 w 181"/>
                <a:gd name="T31" fmla="*/ 178 h 182"/>
                <a:gd name="T32" fmla="*/ 181 w 181"/>
                <a:gd name="T33" fmla="*/ 4 h 182"/>
                <a:gd name="T34" fmla="*/ 180 w 181"/>
                <a:gd name="T35" fmla="*/ 3 h 182"/>
                <a:gd name="T36" fmla="*/ 180 w 181"/>
                <a:gd name="T37" fmla="*/ 2 h 182"/>
                <a:gd name="T38" fmla="*/ 179 w 181"/>
                <a:gd name="T39" fmla="*/ 2 h 182"/>
                <a:gd name="T40" fmla="*/ 178 w 181"/>
                <a:gd name="T41" fmla="*/ 0 h 182"/>
                <a:gd name="T42" fmla="*/ 177 w 181"/>
                <a:gd name="T43" fmla="*/ 0 h 182"/>
                <a:gd name="T44" fmla="*/ 5 w 181"/>
                <a:gd name="T45" fmla="*/ 0 h 182"/>
                <a:gd name="T46" fmla="*/ 9 w 181"/>
                <a:gd name="T47" fmla="*/ 10 h 182"/>
                <a:gd name="T48" fmla="*/ 172 w 181"/>
                <a:gd name="T49" fmla="*/ 10 h 182"/>
                <a:gd name="T50" fmla="*/ 172 w 181"/>
                <a:gd name="T51" fmla="*/ 173 h 182"/>
                <a:gd name="T52" fmla="*/ 9 w 181"/>
                <a:gd name="T53" fmla="*/ 173 h 182"/>
                <a:gd name="T54" fmla="*/ 9 w 181"/>
                <a:gd name="T55" fmla="*/ 10 h 182"/>
                <a:gd name="T56" fmla="*/ 5 w 181"/>
                <a:gd name="T57" fmla="*/ 0 h 18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81"/>
                <a:gd name="T88" fmla="*/ 0 h 182"/>
                <a:gd name="T89" fmla="*/ 181 w 181"/>
                <a:gd name="T90" fmla="*/ 182 h 18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81" h="182">
                  <a:moveTo>
                    <a:pt x="5" y="0"/>
                  </a:moveTo>
                  <a:lnTo>
                    <a:pt x="3" y="0"/>
                  </a:lnTo>
                  <a:lnTo>
                    <a:pt x="2" y="2"/>
                  </a:lnTo>
                  <a:lnTo>
                    <a:pt x="1" y="2"/>
                  </a:lnTo>
                  <a:lnTo>
                    <a:pt x="1" y="3"/>
                  </a:lnTo>
                  <a:lnTo>
                    <a:pt x="0" y="4"/>
                  </a:lnTo>
                  <a:lnTo>
                    <a:pt x="0" y="178"/>
                  </a:lnTo>
                  <a:lnTo>
                    <a:pt x="1" y="180"/>
                  </a:lnTo>
                  <a:lnTo>
                    <a:pt x="1" y="181"/>
                  </a:lnTo>
                  <a:lnTo>
                    <a:pt x="2" y="181"/>
                  </a:lnTo>
                  <a:lnTo>
                    <a:pt x="3" y="182"/>
                  </a:lnTo>
                  <a:lnTo>
                    <a:pt x="178" y="182"/>
                  </a:lnTo>
                  <a:lnTo>
                    <a:pt x="179" y="181"/>
                  </a:lnTo>
                  <a:lnTo>
                    <a:pt x="180" y="181"/>
                  </a:lnTo>
                  <a:lnTo>
                    <a:pt x="180" y="180"/>
                  </a:lnTo>
                  <a:lnTo>
                    <a:pt x="181" y="178"/>
                  </a:lnTo>
                  <a:lnTo>
                    <a:pt x="181" y="4"/>
                  </a:lnTo>
                  <a:lnTo>
                    <a:pt x="180" y="3"/>
                  </a:lnTo>
                  <a:lnTo>
                    <a:pt x="180" y="2"/>
                  </a:lnTo>
                  <a:lnTo>
                    <a:pt x="179" y="2"/>
                  </a:lnTo>
                  <a:lnTo>
                    <a:pt x="178" y="0"/>
                  </a:lnTo>
                  <a:lnTo>
                    <a:pt x="177" y="0"/>
                  </a:lnTo>
                  <a:lnTo>
                    <a:pt x="5" y="0"/>
                  </a:lnTo>
                  <a:lnTo>
                    <a:pt x="9" y="10"/>
                  </a:lnTo>
                  <a:lnTo>
                    <a:pt x="172" y="10"/>
                  </a:lnTo>
                  <a:lnTo>
                    <a:pt x="172" y="173"/>
                  </a:lnTo>
                  <a:lnTo>
                    <a:pt x="9" y="173"/>
                  </a:lnTo>
                  <a:lnTo>
                    <a:pt x="9" y="10"/>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58" name="Rectangle 57">
              <a:extLst>
                <a:ext uri="{FF2B5EF4-FFF2-40B4-BE49-F238E27FC236}">
                  <a16:creationId xmlns:a16="http://schemas.microsoft.com/office/drawing/2014/main" id="{75EA7AAD-E253-4B16-B6DF-E8698504C957}"/>
                </a:ext>
              </a:extLst>
            </p:cNvPr>
            <p:cNvSpPr>
              <a:spLocks noChangeArrowheads="1"/>
            </p:cNvSpPr>
            <p:nvPr/>
          </p:nvSpPr>
          <p:spPr bwMode="auto">
            <a:xfrm>
              <a:off x="2401" y="1080"/>
              <a:ext cx="83"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fr-FR" altLang="fr-FR" sz="1200" b="1">
                  <a:solidFill>
                    <a:srgbClr val="000000"/>
                  </a:solidFill>
                  <a:latin typeface="Times New Roman" panose="02020603050405020304" pitchFamily="18" charset="0"/>
                </a:rPr>
                <a:t>13</a:t>
              </a:r>
              <a:endParaRPr lang="fr-FR" altLang="fr-FR">
                <a:latin typeface="Arial" panose="020B0604020202020204" pitchFamily="34" charset="0"/>
              </a:endParaRPr>
            </a:p>
          </p:txBody>
        </p:sp>
        <p:sp>
          <p:nvSpPr>
            <p:cNvPr id="8259" name="Rectangle 58">
              <a:extLst>
                <a:ext uri="{FF2B5EF4-FFF2-40B4-BE49-F238E27FC236}">
                  <a16:creationId xmlns:a16="http://schemas.microsoft.com/office/drawing/2014/main" id="{C15BEADF-7FB7-4B64-9897-11BA6F878E71}"/>
                </a:ext>
              </a:extLst>
            </p:cNvPr>
            <p:cNvSpPr>
              <a:spLocks noChangeArrowheads="1"/>
            </p:cNvSpPr>
            <p:nvPr/>
          </p:nvSpPr>
          <p:spPr bwMode="auto">
            <a:xfrm>
              <a:off x="2565" y="1045"/>
              <a:ext cx="173" cy="173"/>
            </a:xfrm>
            <a:prstGeom prst="rect">
              <a:avLst/>
            </a:prstGeom>
            <a:solidFill>
              <a:srgbClr val="E0E0E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fr-FR" altLang="fr-FR"/>
            </a:p>
          </p:txBody>
        </p:sp>
        <p:sp>
          <p:nvSpPr>
            <p:cNvPr id="8260" name="Freeform 59">
              <a:extLst>
                <a:ext uri="{FF2B5EF4-FFF2-40B4-BE49-F238E27FC236}">
                  <a16:creationId xmlns:a16="http://schemas.microsoft.com/office/drawing/2014/main" id="{15B94F24-C76B-420E-B598-823E54455003}"/>
                </a:ext>
              </a:extLst>
            </p:cNvPr>
            <p:cNvSpPr>
              <a:spLocks/>
            </p:cNvSpPr>
            <p:nvPr/>
          </p:nvSpPr>
          <p:spPr bwMode="auto">
            <a:xfrm>
              <a:off x="2560" y="1040"/>
              <a:ext cx="181" cy="182"/>
            </a:xfrm>
            <a:custGeom>
              <a:avLst/>
              <a:gdLst>
                <a:gd name="T0" fmla="*/ 5 w 181"/>
                <a:gd name="T1" fmla="*/ 0 h 182"/>
                <a:gd name="T2" fmla="*/ 3 w 181"/>
                <a:gd name="T3" fmla="*/ 0 h 182"/>
                <a:gd name="T4" fmla="*/ 2 w 181"/>
                <a:gd name="T5" fmla="*/ 2 h 182"/>
                <a:gd name="T6" fmla="*/ 1 w 181"/>
                <a:gd name="T7" fmla="*/ 2 h 182"/>
                <a:gd name="T8" fmla="*/ 1 w 181"/>
                <a:gd name="T9" fmla="*/ 3 h 182"/>
                <a:gd name="T10" fmla="*/ 0 w 181"/>
                <a:gd name="T11" fmla="*/ 4 h 182"/>
                <a:gd name="T12" fmla="*/ 0 w 181"/>
                <a:gd name="T13" fmla="*/ 178 h 182"/>
                <a:gd name="T14" fmla="*/ 1 w 181"/>
                <a:gd name="T15" fmla="*/ 180 h 182"/>
                <a:gd name="T16" fmla="*/ 1 w 181"/>
                <a:gd name="T17" fmla="*/ 181 h 182"/>
                <a:gd name="T18" fmla="*/ 2 w 181"/>
                <a:gd name="T19" fmla="*/ 181 h 182"/>
                <a:gd name="T20" fmla="*/ 3 w 181"/>
                <a:gd name="T21" fmla="*/ 182 h 182"/>
                <a:gd name="T22" fmla="*/ 178 w 181"/>
                <a:gd name="T23" fmla="*/ 182 h 182"/>
                <a:gd name="T24" fmla="*/ 179 w 181"/>
                <a:gd name="T25" fmla="*/ 181 h 182"/>
                <a:gd name="T26" fmla="*/ 180 w 181"/>
                <a:gd name="T27" fmla="*/ 181 h 182"/>
                <a:gd name="T28" fmla="*/ 180 w 181"/>
                <a:gd name="T29" fmla="*/ 180 h 182"/>
                <a:gd name="T30" fmla="*/ 181 w 181"/>
                <a:gd name="T31" fmla="*/ 178 h 182"/>
                <a:gd name="T32" fmla="*/ 181 w 181"/>
                <a:gd name="T33" fmla="*/ 4 h 182"/>
                <a:gd name="T34" fmla="*/ 180 w 181"/>
                <a:gd name="T35" fmla="*/ 3 h 182"/>
                <a:gd name="T36" fmla="*/ 180 w 181"/>
                <a:gd name="T37" fmla="*/ 2 h 182"/>
                <a:gd name="T38" fmla="*/ 179 w 181"/>
                <a:gd name="T39" fmla="*/ 2 h 182"/>
                <a:gd name="T40" fmla="*/ 178 w 181"/>
                <a:gd name="T41" fmla="*/ 0 h 182"/>
                <a:gd name="T42" fmla="*/ 177 w 181"/>
                <a:gd name="T43" fmla="*/ 0 h 182"/>
                <a:gd name="T44" fmla="*/ 5 w 181"/>
                <a:gd name="T45" fmla="*/ 0 h 182"/>
                <a:gd name="T46" fmla="*/ 9 w 181"/>
                <a:gd name="T47" fmla="*/ 10 h 182"/>
                <a:gd name="T48" fmla="*/ 172 w 181"/>
                <a:gd name="T49" fmla="*/ 10 h 182"/>
                <a:gd name="T50" fmla="*/ 172 w 181"/>
                <a:gd name="T51" fmla="*/ 173 h 182"/>
                <a:gd name="T52" fmla="*/ 9 w 181"/>
                <a:gd name="T53" fmla="*/ 173 h 182"/>
                <a:gd name="T54" fmla="*/ 9 w 181"/>
                <a:gd name="T55" fmla="*/ 10 h 182"/>
                <a:gd name="T56" fmla="*/ 5 w 181"/>
                <a:gd name="T57" fmla="*/ 0 h 18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81"/>
                <a:gd name="T88" fmla="*/ 0 h 182"/>
                <a:gd name="T89" fmla="*/ 181 w 181"/>
                <a:gd name="T90" fmla="*/ 182 h 18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81" h="182">
                  <a:moveTo>
                    <a:pt x="5" y="0"/>
                  </a:moveTo>
                  <a:lnTo>
                    <a:pt x="3" y="0"/>
                  </a:lnTo>
                  <a:lnTo>
                    <a:pt x="2" y="2"/>
                  </a:lnTo>
                  <a:lnTo>
                    <a:pt x="1" y="2"/>
                  </a:lnTo>
                  <a:lnTo>
                    <a:pt x="1" y="3"/>
                  </a:lnTo>
                  <a:lnTo>
                    <a:pt x="0" y="4"/>
                  </a:lnTo>
                  <a:lnTo>
                    <a:pt x="0" y="178"/>
                  </a:lnTo>
                  <a:lnTo>
                    <a:pt x="1" y="180"/>
                  </a:lnTo>
                  <a:lnTo>
                    <a:pt x="1" y="181"/>
                  </a:lnTo>
                  <a:lnTo>
                    <a:pt x="2" y="181"/>
                  </a:lnTo>
                  <a:lnTo>
                    <a:pt x="3" y="182"/>
                  </a:lnTo>
                  <a:lnTo>
                    <a:pt x="178" y="182"/>
                  </a:lnTo>
                  <a:lnTo>
                    <a:pt x="179" y="181"/>
                  </a:lnTo>
                  <a:lnTo>
                    <a:pt x="180" y="181"/>
                  </a:lnTo>
                  <a:lnTo>
                    <a:pt x="180" y="180"/>
                  </a:lnTo>
                  <a:lnTo>
                    <a:pt x="181" y="178"/>
                  </a:lnTo>
                  <a:lnTo>
                    <a:pt x="181" y="4"/>
                  </a:lnTo>
                  <a:lnTo>
                    <a:pt x="180" y="3"/>
                  </a:lnTo>
                  <a:lnTo>
                    <a:pt x="180" y="2"/>
                  </a:lnTo>
                  <a:lnTo>
                    <a:pt x="179" y="2"/>
                  </a:lnTo>
                  <a:lnTo>
                    <a:pt x="178" y="0"/>
                  </a:lnTo>
                  <a:lnTo>
                    <a:pt x="177" y="0"/>
                  </a:lnTo>
                  <a:lnTo>
                    <a:pt x="5" y="0"/>
                  </a:lnTo>
                  <a:lnTo>
                    <a:pt x="9" y="10"/>
                  </a:lnTo>
                  <a:lnTo>
                    <a:pt x="172" y="10"/>
                  </a:lnTo>
                  <a:lnTo>
                    <a:pt x="172" y="173"/>
                  </a:lnTo>
                  <a:lnTo>
                    <a:pt x="9" y="173"/>
                  </a:lnTo>
                  <a:lnTo>
                    <a:pt x="9" y="10"/>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61" name="Rectangle 60">
              <a:extLst>
                <a:ext uri="{FF2B5EF4-FFF2-40B4-BE49-F238E27FC236}">
                  <a16:creationId xmlns:a16="http://schemas.microsoft.com/office/drawing/2014/main" id="{B21B8812-2589-48B8-BC9A-A7988FF660BE}"/>
                </a:ext>
              </a:extLst>
            </p:cNvPr>
            <p:cNvSpPr>
              <a:spLocks noChangeArrowheads="1"/>
            </p:cNvSpPr>
            <p:nvPr/>
          </p:nvSpPr>
          <p:spPr bwMode="auto">
            <a:xfrm>
              <a:off x="2603" y="1080"/>
              <a:ext cx="83"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fr-FR" altLang="fr-FR" sz="1200" b="1">
                  <a:solidFill>
                    <a:srgbClr val="000000"/>
                  </a:solidFill>
                  <a:latin typeface="Times New Roman" panose="02020603050405020304" pitchFamily="18" charset="0"/>
                </a:rPr>
                <a:t>14</a:t>
              </a:r>
              <a:endParaRPr lang="fr-FR" altLang="fr-FR">
                <a:latin typeface="Arial" panose="020B0604020202020204" pitchFamily="34" charset="0"/>
              </a:endParaRPr>
            </a:p>
          </p:txBody>
        </p:sp>
        <p:sp>
          <p:nvSpPr>
            <p:cNvPr id="8262" name="Freeform 61">
              <a:extLst>
                <a:ext uri="{FF2B5EF4-FFF2-40B4-BE49-F238E27FC236}">
                  <a16:creationId xmlns:a16="http://schemas.microsoft.com/office/drawing/2014/main" id="{17BAEF22-13E6-4F61-8EFC-781577577166}"/>
                </a:ext>
              </a:extLst>
            </p:cNvPr>
            <p:cNvSpPr>
              <a:spLocks/>
            </p:cNvSpPr>
            <p:nvPr/>
          </p:nvSpPr>
          <p:spPr bwMode="auto">
            <a:xfrm>
              <a:off x="2070" y="770"/>
              <a:ext cx="12" cy="1615"/>
            </a:xfrm>
            <a:custGeom>
              <a:avLst/>
              <a:gdLst>
                <a:gd name="T0" fmla="*/ 12 w 12"/>
                <a:gd name="T1" fmla="*/ 5 h 1615"/>
                <a:gd name="T2" fmla="*/ 12 w 12"/>
                <a:gd name="T3" fmla="*/ 4 h 1615"/>
                <a:gd name="T4" fmla="*/ 11 w 12"/>
                <a:gd name="T5" fmla="*/ 3 h 1615"/>
                <a:gd name="T6" fmla="*/ 11 w 12"/>
                <a:gd name="T7" fmla="*/ 1 h 1615"/>
                <a:gd name="T8" fmla="*/ 9 w 12"/>
                <a:gd name="T9" fmla="*/ 1 h 1615"/>
                <a:gd name="T10" fmla="*/ 8 w 12"/>
                <a:gd name="T11" fmla="*/ 0 h 1615"/>
                <a:gd name="T12" fmla="*/ 6 w 12"/>
                <a:gd name="T13" fmla="*/ 0 h 1615"/>
                <a:gd name="T14" fmla="*/ 5 w 12"/>
                <a:gd name="T15" fmla="*/ 1 h 1615"/>
                <a:gd name="T16" fmla="*/ 4 w 12"/>
                <a:gd name="T17" fmla="*/ 1 h 1615"/>
                <a:gd name="T18" fmla="*/ 4 w 12"/>
                <a:gd name="T19" fmla="*/ 3 h 1615"/>
                <a:gd name="T20" fmla="*/ 2 w 12"/>
                <a:gd name="T21" fmla="*/ 4 h 1615"/>
                <a:gd name="T22" fmla="*/ 2 w 12"/>
                <a:gd name="T23" fmla="*/ 5 h 1615"/>
                <a:gd name="T24" fmla="*/ 0 w 12"/>
                <a:gd name="T25" fmla="*/ 1610 h 1615"/>
                <a:gd name="T26" fmla="*/ 0 w 12"/>
                <a:gd name="T27" fmla="*/ 1612 h 1615"/>
                <a:gd name="T28" fmla="*/ 1 w 12"/>
                <a:gd name="T29" fmla="*/ 1613 h 1615"/>
                <a:gd name="T30" fmla="*/ 1 w 12"/>
                <a:gd name="T31" fmla="*/ 1614 h 1615"/>
                <a:gd name="T32" fmla="*/ 2 w 12"/>
                <a:gd name="T33" fmla="*/ 1614 h 1615"/>
                <a:gd name="T34" fmla="*/ 4 w 12"/>
                <a:gd name="T35" fmla="*/ 1615 h 1615"/>
                <a:gd name="T36" fmla="*/ 6 w 12"/>
                <a:gd name="T37" fmla="*/ 1615 h 1615"/>
                <a:gd name="T38" fmla="*/ 7 w 12"/>
                <a:gd name="T39" fmla="*/ 1614 h 1615"/>
                <a:gd name="T40" fmla="*/ 8 w 12"/>
                <a:gd name="T41" fmla="*/ 1614 h 1615"/>
                <a:gd name="T42" fmla="*/ 8 w 12"/>
                <a:gd name="T43" fmla="*/ 1613 h 1615"/>
                <a:gd name="T44" fmla="*/ 9 w 12"/>
                <a:gd name="T45" fmla="*/ 1612 h 1615"/>
                <a:gd name="T46" fmla="*/ 9 w 12"/>
                <a:gd name="T47" fmla="*/ 1610 h 1615"/>
                <a:gd name="T48" fmla="*/ 12 w 12"/>
                <a:gd name="T49" fmla="*/ 5 h 161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2"/>
                <a:gd name="T76" fmla="*/ 0 h 1615"/>
                <a:gd name="T77" fmla="*/ 12 w 12"/>
                <a:gd name="T78" fmla="*/ 1615 h 161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2" h="1615">
                  <a:moveTo>
                    <a:pt x="12" y="5"/>
                  </a:moveTo>
                  <a:lnTo>
                    <a:pt x="12" y="4"/>
                  </a:lnTo>
                  <a:lnTo>
                    <a:pt x="11" y="3"/>
                  </a:lnTo>
                  <a:lnTo>
                    <a:pt x="11" y="1"/>
                  </a:lnTo>
                  <a:lnTo>
                    <a:pt x="9" y="1"/>
                  </a:lnTo>
                  <a:lnTo>
                    <a:pt x="8" y="0"/>
                  </a:lnTo>
                  <a:lnTo>
                    <a:pt x="6" y="0"/>
                  </a:lnTo>
                  <a:lnTo>
                    <a:pt x="5" y="1"/>
                  </a:lnTo>
                  <a:lnTo>
                    <a:pt x="4" y="1"/>
                  </a:lnTo>
                  <a:lnTo>
                    <a:pt x="4" y="3"/>
                  </a:lnTo>
                  <a:lnTo>
                    <a:pt x="2" y="4"/>
                  </a:lnTo>
                  <a:lnTo>
                    <a:pt x="2" y="5"/>
                  </a:lnTo>
                  <a:lnTo>
                    <a:pt x="0" y="1610"/>
                  </a:lnTo>
                  <a:lnTo>
                    <a:pt x="0" y="1612"/>
                  </a:lnTo>
                  <a:lnTo>
                    <a:pt x="1" y="1613"/>
                  </a:lnTo>
                  <a:lnTo>
                    <a:pt x="1" y="1614"/>
                  </a:lnTo>
                  <a:lnTo>
                    <a:pt x="2" y="1614"/>
                  </a:lnTo>
                  <a:lnTo>
                    <a:pt x="4" y="1615"/>
                  </a:lnTo>
                  <a:lnTo>
                    <a:pt x="6" y="1615"/>
                  </a:lnTo>
                  <a:lnTo>
                    <a:pt x="7" y="1614"/>
                  </a:lnTo>
                  <a:lnTo>
                    <a:pt x="8" y="1614"/>
                  </a:lnTo>
                  <a:lnTo>
                    <a:pt x="8" y="1613"/>
                  </a:lnTo>
                  <a:lnTo>
                    <a:pt x="9" y="1612"/>
                  </a:lnTo>
                  <a:lnTo>
                    <a:pt x="9" y="1610"/>
                  </a:lnTo>
                  <a:lnTo>
                    <a:pt x="12"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63" name="Freeform 62">
              <a:extLst>
                <a:ext uri="{FF2B5EF4-FFF2-40B4-BE49-F238E27FC236}">
                  <a16:creationId xmlns:a16="http://schemas.microsoft.com/office/drawing/2014/main" id="{6BCF0CD2-3AD6-49F2-AA38-688D2803997C}"/>
                </a:ext>
              </a:extLst>
            </p:cNvPr>
            <p:cNvSpPr>
              <a:spLocks/>
            </p:cNvSpPr>
            <p:nvPr/>
          </p:nvSpPr>
          <p:spPr bwMode="auto">
            <a:xfrm>
              <a:off x="2071" y="1363"/>
              <a:ext cx="272" cy="10"/>
            </a:xfrm>
            <a:custGeom>
              <a:avLst/>
              <a:gdLst>
                <a:gd name="T0" fmla="*/ 5 w 272"/>
                <a:gd name="T1" fmla="*/ 1 h 10"/>
                <a:gd name="T2" fmla="*/ 4 w 272"/>
                <a:gd name="T3" fmla="*/ 1 h 10"/>
                <a:gd name="T4" fmla="*/ 3 w 272"/>
                <a:gd name="T5" fmla="*/ 2 h 10"/>
                <a:gd name="T6" fmla="*/ 1 w 272"/>
                <a:gd name="T7" fmla="*/ 2 h 10"/>
                <a:gd name="T8" fmla="*/ 1 w 272"/>
                <a:gd name="T9" fmla="*/ 3 h 10"/>
                <a:gd name="T10" fmla="*/ 0 w 272"/>
                <a:gd name="T11" fmla="*/ 4 h 10"/>
                <a:gd name="T12" fmla="*/ 0 w 272"/>
                <a:gd name="T13" fmla="*/ 7 h 10"/>
                <a:gd name="T14" fmla="*/ 1 w 272"/>
                <a:gd name="T15" fmla="*/ 8 h 10"/>
                <a:gd name="T16" fmla="*/ 1 w 272"/>
                <a:gd name="T17" fmla="*/ 9 h 10"/>
                <a:gd name="T18" fmla="*/ 3 w 272"/>
                <a:gd name="T19" fmla="*/ 9 h 10"/>
                <a:gd name="T20" fmla="*/ 4 w 272"/>
                <a:gd name="T21" fmla="*/ 10 h 10"/>
                <a:gd name="T22" fmla="*/ 5 w 272"/>
                <a:gd name="T23" fmla="*/ 10 h 10"/>
                <a:gd name="T24" fmla="*/ 267 w 272"/>
                <a:gd name="T25" fmla="*/ 9 h 10"/>
                <a:gd name="T26" fmla="*/ 268 w 272"/>
                <a:gd name="T27" fmla="*/ 9 h 10"/>
                <a:gd name="T28" fmla="*/ 270 w 272"/>
                <a:gd name="T29" fmla="*/ 8 h 10"/>
                <a:gd name="T30" fmla="*/ 271 w 272"/>
                <a:gd name="T31" fmla="*/ 8 h 10"/>
                <a:gd name="T32" fmla="*/ 271 w 272"/>
                <a:gd name="T33" fmla="*/ 7 h 10"/>
                <a:gd name="T34" fmla="*/ 272 w 272"/>
                <a:gd name="T35" fmla="*/ 6 h 10"/>
                <a:gd name="T36" fmla="*/ 272 w 272"/>
                <a:gd name="T37" fmla="*/ 3 h 10"/>
                <a:gd name="T38" fmla="*/ 271 w 272"/>
                <a:gd name="T39" fmla="*/ 2 h 10"/>
                <a:gd name="T40" fmla="*/ 271 w 272"/>
                <a:gd name="T41" fmla="*/ 1 h 10"/>
                <a:gd name="T42" fmla="*/ 270 w 272"/>
                <a:gd name="T43" fmla="*/ 1 h 10"/>
                <a:gd name="T44" fmla="*/ 268 w 272"/>
                <a:gd name="T45" fmla="*/ 0 h 10"/>
                <a:gd name="T46" fmla="*/ 267 w 272"/>
                <a:gd name="T47" fmla="*/ 0 h 10"/>
                <a:gd name="T48" fmla="*/ 5 w 272"/>
                <a:gd name="T49" fmla="*/ 1 h 1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72"/>
                <a:gd name="T76" fmla="*/ 0 h 10"/>
                <a:gd name="T77" fmla="*/ 272 w 272"/>
                <a:gd name="T78" fmla="*/ 10 h 1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72" h="10">
                  <a:moveTo>
                    <a:pt x="5" y="1"/>
                  </a:moveTo>
                  <a:lnTo>
                    <a:pt x="4" y="1"/>
                  </a:lnTo>
                  <a:lnTo>
                    <a:pt x="3" y="2"/>
                  </a:lnTo>
                  <a:lnTo>
                    <a:pt x="1" y="2"/>
                  </a:lnTo>
                  <a:lnTo>
                    <a:pt x="1" y="3"/>
                  </a:lnTo>
                  <a:lnTo>
                    <a:pt x="0" y="4"/>
                  </a:lnTo>
                  <a:lnTo>
                    <a:pt x="0" y="7"/>
                  </a:lnTo>
                  <a:lnTo>
                    <a:pt x="1" y="8"/>
                  </a:lnTo>
                  <a:lnTo>
                    <a:pt x="1" y="9"/>
                  </a:lnTo>
                  <a:lnTo>
                    <a:pt x="3" y="9"/>
                  </a:lnTo>
                  <a:lnTo>
                    <a:pt x="4" y="10"/>
                  </a:lnTo>
                  <a:lnTo>
                    <a:pt x="5" y="10"/>
                  </a:lnTo>
                  <a:lnTo>
                    <a:pt x="267" y="9"/>
                  </a:lnTo>
                  <a:lnTo>
                    <a:pt x="268" y="9"/>
                  </a:lnTo>
                  <a:lnTo>
                    <a:pt x="270" y="8"/>
                  </a:lnTo>
                  <a:lnTo>
                    <a:pt x="271" y="8"/>
                  </a:lnTo>
                  <a:lnTo>
                    <a:pt x="271" y="7"/>
                  </a:lnTo>
                  <a:lnTo>
                    <a:pt x="272" y="6"/>
                  </a:lnTo>
                  <a:lnTo>
                    <a:pt x="272" y="3"/>
                  </a:lnTo>
                  <a:lnTo>
                    <a:pt x="271" y="2"/>
                  </a:lnTo>
                  <a:lnTo>
                    <a:pt x="271" y="1"/>
                  </a:lnTo>
                  <a:lnTo>
                    <a:pt x="270" y="1"/>
                  </a:lnTo>
                  <a:lnTo>
                    <a:pt x="268" y="0"/>
                  </a:lnTo>
                  <a:lnTo>
                    <a:pt x="267" y="0"/>
                  </a:lnTo>
                  <a:lnTo>
                    <a:pt x="5"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64" name="Oval 63">
              <a:extLst>
                <a:ext uri="{FF2B5EF4-FFF2-40B4-BE49-F238E27FC236}">
                  <a16:creationId xmlns:a16="http://schemas.microsoft.com/office/drawing/2014/main" id="{2F30DFC1-D430-4889-B236-E210DBF5555A}"/>
                </a:ext>
              </a:extLst>
            </p:cNvPr>
            <p:cNvSpPr>
              <a:spLocks noChangeArrowheads="1"/>
            </p:cNvSpPr>
            <p:nvPr/>
          </p:nvSpPr>
          <p:spPr bwMode="auto">
            <a:xfrm>
              <a:off x="2059" y="1351"/>
              <a:ext cx="34" cy="3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fr-FR" altLang="fr-FR"/>
            </a:p>
          </p:txBody>
        </p:sp>
        <p:sp>
          <p:nvSpPr>
            <p:cNvPr id="8265" name="Freeform 64">
              <a:extLst>
                <a:ext uri="{FF2B5EF4-FFF2-40B4-BE49-F238E27FC236}">
                  <a16:creationId xmlns:a16="http://schemas.microsoft.com/office/drawing/2014/main" id="{EB99B9F7-AA97-412E-9DA2-EC073D23705F}"/>
                </a:ext>
              </a:extLst>
            </p:cNvPr>
            <p:cNvSpPr>
              <a:spLocks/>
            </p:cNvSpPr>
            <p:nvPr/>
          </p:nvSpPr>
          <p:spPr bwMode="auto">
            <a:xfrm>
              <a:off x="2054" y="1347"/>
              <a:ext cx="43" cy="42"/>
            </a:xfrm>
            <a:custGeom>
              <a:avLst/>
              <a:gdLst>
                <a:gd name="T0" fmla="*/ 0 w 43"/>
                <a:gd name="T1" fmla="*/ 19 h 42"/>
                <a:gd name="T2" fmla="*/ 0 w 43"/>
                <a:gd name="T3" fmla="*/ 22 h 42"/>
                <a:gd name="T4" fmla="*/ 1 w 43"/>
                <a:gd name="T5" fmla="*/ 28 h 42"/>
                <a:gd name="T6" fmla="*/ 1 w 43"/>
                <a:gd name="T7" fmla="*/ 30 h 42"/>
                <a:gd name="T8" fmla="*/ 2 w 43"/>
                <a:gd name="T9" fmla="*/ 30 h 42"/>
                <a:gd name="T10" fmla="*/ 6 w 43"/>
                <a:gd name="T11" fmla="*/ 35 h 42"/>
                <a:gd name="T12" fmla="*/ 6 w 43"/>
                <a:gd name="T13" fmla="*/ 37 h 42"/>
                <a:gd name="T14" fmla="*/ 7 w 43"/>
                <a:gd name="T15" fmla="*/ 37 h 42"/>
                <a:gd name="T16" fmla="*/ 12 w 43"/>
                <a:gd name="T17" fmla="*/ 40 h 42"/>
                <a:gd name="T18" fmla="*/ 13 w 43"/>
                <a:gd name="T19" fmla="*/ 41 h 42"/>
                <a:gd name="T20" fmla="*/ 20 w 43"/>
                <a:gd name="T21" fmla="*/ 42 h 42"/>
                <a:gd name="T22" fmla="*/ 22 w 43"/>
                <a:gd name="T23" fmla="*/ 42 h 42"/>
                <a:gd name="T24" fmla="*/ 29 w 43"/>
                <a:gd name="T25" fmla="*/ 41 h 42"/>
                <a:gd name="T26" fmla="*/ 30 w 43"/>
                <a:gd name="T27" fmla="*/ 41 h 42"/>
                <a:gd name="T28" fmla="*/ 30 w 43"/>
                <a:gd name="T29" fmla="*/ 40 h 42"/>
                <a:gd name="T30" fmla="*/ 36 w 43"/>
                <a:gd name="T31" fmla="*/ 37 h 42"/>
                <a:gd name="T32" fmla="*/ 37 w 43"/>
                <a:gd name="T33" fmla="*/ 37 h 42"/>
                <a:gd name="T34" fmla="*/ 37 w 43"/>
                <a:gd name="T35" fmla="*/ 35 h 42"/>
                <a:gd name="T36" fmla="*/ 40 w 43"/>
                <a:gd name="T37" fmla="*/ 30 h 42"/>
                <a:gd name="T38" fmla="*/ 42 w 43"/>
                <a:gd name="T39" fmla="*/ 28 h 42"/>
                <a:gd name="T40" fmla="*/ 43 w 43"/>
                <a:gd name="T41" fmla="*/ 22 h 42"/>
                <a:gd name="T42" fmla="*/ 43 w 43"/>
                <a:gd name="T43" fmla="*/ 19 h 42"/>
                <a:gd name="T44" fmla="*/ 42 w 43"/>
                <a:gd name="T45" fmla="*/ 12 h 42"/>
                <a:gd name="T46" fmla="*/ 42 w 43"/>
                <a:gd name="T47" fmla="*/ 11 h 42"/>
                <a:gd name="T48" fmla="*/ 40 w 43"/>
                <a:gd name="T49" fmla="*/ 11 h 42"/>
                <a:gd name="T50" fmla="*/ 37 w 43"/>
                <a:gd name="T51" fmla="*/ 7 h 42"/>
                <a:gd name="T52" fmla="*/ 36 w 43"/>
                <a:gd name="T53" fmla="*/ 5 h 42"/>
                <a:gd name="T54" fmla="*/ 30 w 43"/>
                <a:gd name="T55" fmla="*/ 2 h 42"/>
                <a:gd name="T56" fmla="*/ 29 w 43"/>
                <a:gd name="T57" fmla="*/ 1 h 42"/>
                <a:gd name="T58" fmla="*/ 22 w 43"/>
                <a:gd name="T59" fmla="*/ 0 h 42"/>
                <a:gd name="T60" fmla="*/ 20 w 43"/>
                <a:gd name="T61" fmla="*/ 0 h 42"/>
                <a:gd name="T62" fmla="*/ 13 w 43"/>
                <a:gd name="T63" fmla="*/ 1 h 42"/>
                <a:gd name="T64" fmla="*/ 12 w 43"/>
                <a:gd name="T65" fmla="*/ 1 h 42"/>
                <a:gd name="T66" fmla="*/ 12 w 43"/>
                <a:gd name="T67" fmla="*/ 2 h 42"/>
                <a:gd name="T68" fmla="*/ 7 w 43"/>
                <a:gd name="T69" fmla="*/ 5 h 42"/>
                <a:gd name="T70" fmla="*/ 6 w 43"/>
                <a:gd name="T71" fmla="*/ 7 h 42"/>
                <a:gd name="T72" fmla="*/ 2 w 43"/>
                <a:gd name="T73" fmla="*/ 11 h 42"/>
                <a:gd name="T74" fmla="*/ 1 w 43"/>
                <a:gd name="T75" fmla="*/ 12 h 42"/>
                <a:gd name="T76" fmla="*/ 0 w 43"/>
                <a:gd name="T77" fmla="*/ 19 h 42"/>
                <a:gd name="T78" fmla="*/ 9 w 43"/>
                <a:gd name="T79" fmla="*/ 20 h 42"/>
                <a:gd name="T80" fmla="*/ 10 w 43"/>
                <a:gd name="T81" fmla="*/ 16 h 42"/>
                <a:gd name="T82" fmla="*/ 13 w 43"/>
                <a:gd name="T83" fmla="*/ 12 h 42"/>
                <a:gd name="T84" fmla="*/ 16 w 43"/>
                <a:gd name="T85" fmla="*/ 10 h 42"/>
                <a:gd name="T86" fmla="*/ 21 w 43"/>
                <a:gd name="T87" fmla="*/ 9 h 42"/>
                <a:gd name="T88" fmla="*/ 27 w 43"/>
                <a:gd name="T89" fmla="*/ 10 h 42"/>
                <a:gd name="T90" fmla="*/ 30 w 43"/>
                <a:gd name="T91" fmla="*/ 12 h 42"/>
                <a:gd name="T92" fmla="*/ 32 w 43"/>
                <a:gd name="T93" fmla="*/ 16 h 42"/>
                <a:gd name="T94" fmla="*/ 34 w 43"/>
                <a:gd name="T95" fmla="*/ 20 h 42"/>
                <a:gd name="T96" fmla="*/ 32 w 43"/>
                <a:gd name="T97" fmla="*/ 26 h 42"/>
                <a:gd name="T98" fmla="*/ 30 w 43"/>
                <a:gd name="T99" fmla="*/ 30 h 42"/>
                <a:gd name="T100" fmla="*/ 27 w 43"/>
                <a:gd name="T101" fmla="*/ 32 h 42"/>
                <a:gd name="T102" fmla="*/ 21 w 43"/>
                <a:gd name="T103" fmla="*/ 33 h 42"/>
                <a:gd name="T104" fmla="*/ 16 w 43"/>
                <a:gd name="T105" fmla="*/ 32 h 42"/>
                <a:gd name="T106" fmla="*/ 13 w 43"/>
                <a:gd name="T107" fmla="*/ 30 h 42"/>
                <a:gd name="T108" fmla="*/ 10 w 43"/>
                <a:gd name="T109" fmla="*/ 26 h 42"/>
                <a:gd name="T110" fmla="*/ 9 w 43"/>
                <a:gd name="T111" fmla="*/ 20 h 42"/>
                <a:gd name="T112" fmla="*/ 0 w 43"/>
                <a:gd name="T113" fmla="*/ 19 h 4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3"/>
                <a:gd name="T172" fmla="*/ 0 h 42"/>
                <a:gd name="T173" fmla="*/ 43 w 43"/>
                <a:gd name="T174" fmla="*/ 42 h 4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3" h="42">
                  <a:moveTo>
                    <a:pt x="0" y="19"/>
                  </a:moveTo>
                  <a:lnTo>
                    <a:pt x="0" y="22"/>
                  </a:lnTo>
                  <a:lnTo>
                    <a:pt x="1" y="28"/>
                  </a:lnTo>
                  <a:lnTo>
                    <a:pt x="1" y="30"/>
                  </a:lnTo>
                  <a:lnTo>
                    <a:pt x="2" y="30"/>
                  </a:lnTo>
                  <a:lnTo>
                    <a:pt x="6" y="35"/>
                  </a:lnTo>
                  <a:lnTo>
                    <a:pt x="6" y="37"/>
                  </a:lnTo>
                  <a:lnTo>
                    <a:pt x="7" y="37"/>
                  </a:lnTo>
                  <a:lnTo>
                    <a:pt x="12" y="40"/>
                  </a:lnTo>
                  <a:lnTo>
                    <a:pt x="13" y="41"/>
                  </a:lnTo>
                  <a:lnTo>
                    <a:pt x="20" y="42"/>
                  </a:lnTo>
                  <a:lnTo>
                    <a:pt x="22" y="42"/>
                  </a:lnTo>
                  <a:lnTo>
                    <a:pt x="29" y="41"/>
                  </a:lnTo>
                  <a:lnTo>
                    <a:pt x="30" y="41"/>
                  </a:lnTo>
                  <a:lnTo>
                    <a:pt x="30" y="40"/>
                  </a:lnTo>
                  <a:lnTo>
                    <a:pt x="36" y="37"/>
                  </a:lnTo>
                  <a:lnTo>
                    <a:pt x="37" y="37"/>
                  </a:lnTo>
                  <a:lnTo>
                    <a:pt x="37" y="35"/>
                  </a:lnTo>
                  <a:lnTo>
                    <a:pt x="40" y="30"/>
                  </a:lnTo>
                  <a:lnTo>
                    <a:pt x="42" y="28"/>
                  </a:lnTo>
                  <a:lnTo>
                    <a:pt x="43" y="22"/>
                  </a:lnTo>
                  <a:lnTo>
                    <a:pt x="43" y="19"/>
                  </a:lnTo>
                  <a:lnTo>
                    <a:pt x="42" y="12"/>
                  </a:lnTo>
                  <a:lnTo>
                    <a:pt x="42" y="11"/>
                  </a:lnTo>
                  <a:lnTo>
                    <a:pt x="40" y="11"/>
                  </a:lnTo>
                  <a:lnTo>
                    <a:pt x="37" y="7"/>
                  </a:lnTo>
                  <a:lnTo>
                    <a:pt x="36" y="5"/>
                  </a:lnTo>
                  <a:lnTo>
                    <a:pt x="30" y="2"/>
                  </a:lnTo>
                  <a:lnTo>
                    <a:pt x="29" y="1"/>
                  </a:lnTo>
                  <a:lnTo>
                    <a:pt x="22" y="0"/>
                  </a:lnTo>
                  <a:lnTo>
                    <a:pt x="20" y="0"/>
                  </a:lnTo>
                  <a:lnTo>
                    <a:pt x="13" y="1"/>
                  </a:lnTo>
                  <a:lnTo>
                    <a:pt x="12" y="1"/>
                  </a:lnTo>
                  <a:lnTo>
                    <a:pt x="12" y="2"/>
                  </a:lnTo>
                  <a:lnTo>
                    <a:pt x="7" y="5"/>
                  </a:lnTo>
                  <a:lnTo>
                    <a:pt x="6" y="7"/>
                  </a:lnTo>
                  <a:lnTo>
                    <a:pt x="2" y="11"/>
                  </a:lnTo>
                  <a:lnTo>
                    <a:pt x="1" y="12"/>
                  </a:lnTo>
                  <a:lnTo>
                    <a:pt x="0" y="19"/>
                  </a:lnTo>
                  <a:lnTo>
                    <a:pt x="9" y="20"/>
                  </a:lnTo>
                  <a:lnTo>
                    <a:pt x="10" y="16"/>
                  </a:lnTo>
                  <a:lnTo>
                    <a:pt x="13" y="12"/>
                  </a:lnTo>
                  <a:lnTo>
                    <a:pt x="16" y="10"/>
                  </a:lnTo>
                  <a:lnTo>
                    <a:pt x="21" y="9"/>
                  </a:lnTo>
                  <a:lnTo>
                    <a:pt x="27" y="10"/>
                  </a:lnTo>
                  <a:lnTo>
                    <a:pt x="30" y="12"/>
                  </a:lnTo>
                  <a:lnTo>
                    <a:pt x="32" y="16"/>
                  </a:lnTo>
                  <a:lnTo>
                    <a:pt x="34" y="20"/>
                  </a:lnTo>
                  <a:lnTo>
                    <a:pt x="32" y="26"/>
                  </a:lnTo>
                  <a:lnTo>
                    <a:pt x="30" y="30"/>
                  </a:lnTo>
                  <a:lnTo>
                    <a:pt x="27" y="32"/>
                  </a:lnTo>
                  <a:lnTo>
                    <a:pt x="21" y="33"/>
                  </a:lnTo>
                  <a:lnTo>
                    <a:pt x="16" y="32"/>
                  </a:lnTo>
                  <a:lnTo>
                    <a:pt x="13" y="30"/>
                  </a:lnTo>
                  <a:lnTo>
                    <a:pt x="10" y="26"/>
                  </a:lnTo>
                  <a:lnTo>
                    <a:pt x="9" y="20"/>
                  </a:lnTo>
                  <a:lnTo>
                    <a:pt x="0"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66" name="Freeform 65">
              <a:extLst>
                <a:ext uri="{FF2B5EF4-FFF2-40B4-BE49-F238E27FC236}">
                  <a16:creationId xmlns:a16="http://schemas.microsoft.com/office/drawing/2014/main" id="{A5C2C805-7B44-47C4-B163-1B52C6B9743D}"/>
                </a:ext>
              </a:extLst>
            </p:cNvPr>
            <p:cNvSpPr>
              <a:spLocks/>
            </p:cNvSpPr>
            <p:nvPr/>
          </p:nvSpPr>
          <p:spPr bwMode="auto">
            <a:xfrm>
              <a:off x="2330" y="1354"/>
              <a:ext cx="12" cy="27"/>
            </a:xfrm>
            <a:custGeom>
              <a:avLst/>
              <a:gdLst>
                <a:gd name="T0" fmla="*/ 0 w 12"/>
                <a:gd name="T1" fmla="*/ 0 h 27"/>
                <a:gd name="T2" fmla="*/ 0 w 12"/>
                <a:gd name="T3" fmla="*/ 27 h 27"/>
                <a:gd name="T4" fmla="*/ 12 w 12"/>
                <a:gd name="T5" fmla="*/ 13 h 27"/>
                <a:gd name="T6" fmla="*/ 0 w 12"/>
                <a:gd name="T7" fmla="*/ 0 h 27"/>
                <a:gd name="T8" fmla="*/ 0 60000 65536"/>
                <a:gd name="T9" fmla="*/ 0 60000 65536"/>
                <a:gd name="T10" fmla="*/ 0 60000 65536"/>
                <a:gd name="T11" fmla="*/ 0 60000 65536"/>
                <a:gd name="T12" fmla="*/ 0 w 12"/>
                <a:gd name="T13" fmla="*/ 0 h 27"/>
                <a:gd name="T14" fmla="*/ 12 w 12"/>
                <a:gd name="T15" fmla="*/ 27 h 27"/>
              </a:gdLst>
              <a:ahLst/>
              <a:cxnLst>
                <a:cxn ang="T8">
                  <a:pos x="T0" y="T1"/>
                </a:cxn>
                <a:cxn ang="T9">
                  <a:pos x="T2" y="T3"/>
                </a:cxn>
                <a:cxn ang="T10">
                  <a:pos x="T4" y="T5"/>
                </a:cxn>
                <a:cxn ang="T11">
                  <a:pos x="T6" y="T7"/>
                </a:cxn>
              </a:cxnLst>
              <a:rect l="T12" t="T13" r="T14" b="T15"/>
              <a:pathLst>
                <a:path w="12" h="27">
                  <a:moveTo>
                    <a:pt x="0" y="0"/>
                  </a:moveTo>
                  <a:lnTo>
                    <a:pt x="0" y="27"/>
                  </a:lnTo>
                  <a:lnTo>
                    <a:pt x="12" y="1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67" name="Freeform 66">
              <a:extLst>
                <a:ext uri="{FF2B5EF4-FFF2-40B4-BE49-F238E27FC236}">
                  <a16:creationId xmlns:a16="http://schemas.microsoft.com/office/drawing/2014/main" id="{55B69521-46AE-4069-B3C8-E2D78747DF23}"/>
                </a:ext>
              </a:extLst>
            </p:cNvPr>
            <p:cNvSpPr>
              <a:spLocks/>
            </p:cNvSpPr>
            <p:nvPr/>
          </p:nvSpPr>
          <p:spPr bwMode="auto">
            <a:xfrm>
              <a:off x="2325" y="1351"/>
              <a:ext cx="34" cy="33"/>
            </a:xfrm>
            <a:custGeom>
              <a:avLst/>
              <a:gdLst>
                <a:gd name="T0" fmla="*/ 0 w 34"/>
                <a:gd name="T1" fmla="*/ 0 h 33"/>
                <a:gd name="T2" fmla="*/ 34 w 34"/>
                <a:gd name="T3" fmla="*/ 16 h 33"/>
                <a:gd name="T4" fmla="*/ 0 w 34"/>
                <a:gd name="T5" fmla="*/ 33 h 33"/>
                <a:gd name="T6" fmla="*/ 17 w 34"/>
                <a:gd name="T7" fmla="*/ 16 h 33"/>
                <a:gd name="T8" fmla="*/ 0 w 34"/>
                <a:gd name="T9" fmla="*/ 0 h 33"/>
                <a:gd name="T10" fmla="*/ 0 60000 65536"/>
                <a:gd name="T11" fmla="*/ 0 60000 65536"/>
                <a:gd name="T12" fmla="*/ 0 60000 65536"/>
                <a:gd name="T13" fmla="*/ 0 60000 65536"/>
                <a:gd name="T14" fmla="*/ 0 60000 65536"/>
                <a:gd name="T15" fmla="*/ 0 w 34"/>
                <a:gd name="T16" fmla="*/ 0 h 33"/>
                <a:gd name="T17" fmla="*/ 34 w 34"/>
                <a:gd name="T18" fmla="*/ 33 h 33"/>
              </a:gdLst>
              <a:ahLst/>
              <a:cxnLst>
                <a:cxn ang="T10">
                  <a:pos x="T0" y="T1"/>
                </a:cxn>
                <a:cxn ang="T11">
                  <a:pos x="T2" y="T3"/>
                </a:cxn>
                <a:cxn ang="T12">
                  <a:pos x="T4" y="T5"/>
                </a:cxn>
                <a:cxn ang="T13">
                  <a:pos x="T6" y="T7"/>
                </a:cxn>
                <a:cxn ang="T14">
                  <a:pos x="T8" y="T9"/>
                </a:cxn>
              </a:cxnLst>
              <a:rect l="T15" t="T16" r="T17" b="T18"/>
              <a:pathLst>
                <a:path w="34" h="33">
                  <a:moveTo>
                    <a:pt x="0" y="0"/>
                  </a:moveTo>
                  <a:lnTo>
                    <a:pt x="34" y="16"/>
                  </a:lnTo>
                  <a:lnTo>
                    <a:pt x="0" y="33"/>
                  </a:lnTo>
                  <a:lnTo>
                    <a:pt x="17" y="16"/>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68" name="Freeform 67">
              <a:extLst>
                <a:ext uri="{FF2B5EF4-FFF2-40B4-BE49-F238E27FC236}">
                  <a16:creationId xmlns:a16="http://schemas.microsoft.com/office/drawing/2014/main" id="{CF46775F-99E5-4992-92DA-D7EF22CA49D6}"/>
                </a:ext>
              </a:extLst>
            </p:cNvPr>
            <p:cNvSpPr>
              <a:spLocks/>
            </p:cNvSpPr>
            <p:nvPr/>
          </p:nvSpPr>
          <p:spPr bwMode="auto">
            <a:xfrm>
              <a:off x="2321" y="1347"/>
              <a:ext cx="43" cy="41"/>
            </a:xfrm>
            <a:custGeom>
              <a:avLst/>
              <a:gdLst>
                <a:gd name="T0" fmla="*/ 28 w 43"/>
                <a:gd name="T1" fmla="*/ 20 h 41"/>
                <a:gd name="T2" fmla="*/ 24 w 43"/>
                <a:gd name="T3" fmla="*/ 24 h 41"/>
                <a:gd name="T4" fmla="*/ 24 w 43"/>
                <a:gd name="T5" fmla="*/ 23 h 41"/>
                <a:gd name="T6" fmla="*/ 25 w 43"/>
                <a:gd name="T7" fmla="*/ 22 h 41"/>
                <a:gd name="T8" fmla="*/ 25 w 43"/>
                <a:gd name="T9" fmla="*/ 19 h 41"/>
                <a:gd name="T10" fmla="*/ 24 w 43"/>
                <a:gd name="T11" fmla="*/ 18 h 41"/>
                <a:gd name="T12" fmla="*/ 24 w 43"/>
                <a:gd name="T13" fmla="*/ 17 h 41"/>
                <a:gd name="T14" fmla="*/ 28 w 43"/>
                <a:gd name="T15" fmla="*/ 20 h 41"/>
                <a:gd name="T16" fmla="*/ 1 w 43"/>
                <a:gd name="T17" fmla="*/ 8 h 41"/>
                <a:gd name="T18" fmla="*/ 14 w 43"/>
                <a:gd name="T19" fmla="*/ 20 h 41"/>
                <a:gd name="T20" fmla="*/ 1 w 43"/>
                <a:gd name="T21" fmla="*/ 33 h 41"/>
                <a:gd name="T22" fmla="*/ 1 w 43"/>
                <a:gd name="T23" fmla="*/ 34 h 41"/>
                <a:gd name="T24" fmla="*/ 0 w 43"/>
                <a:gd name="T25" fmla="*/ 35 h 41"/>
                <a:gd name="T26" fmla="*/ 0 w 43"/>
                <a:gd name="T27" fmla="*/ 39 h 41"/>
                <a:gd name="T28" fmla="*/ 1 w 43"/>
                <a:gd name="T29" fmla="*/ 40 h 41"/>
                <a:gd name="T30" fmla="*/ 2 w 43"/>
                <a:gd name="T31" fmla="*/ 40 h 41"/>
                <a:gd name="T32" fmla="*/ 3 w 43"/>
                <a:gd name="T33" fmla="*/ 41 h 41"/>
                <a:gd name="T34" fmla="*/ 7 w 43"/>
                <a:gd name="T35" fmla="*/ 41 h 41"/>
                <a:gd name="T36" fmla="*/ 40 w 43"/>
                <a:gd name="T37" fmla="*/ 25 h 41"/>
                <a:gd name="T38" fmla="*/ 40 w 43"/>
                <a:gd name="T39" fmla="*/ 24 h 41"/>
                <a:gd name="T40" fmla="*/ 41 w 43"/>
                <a:gd name="T41" fmla="*/ 24 h 41"/>
                <a:gd name="T42" fmla="*/ 43 w 43"/>
                <a:gd name="T43" fmla="*/ 23 h 41"/>
                <a:gd name="T44" fmla="*/ 43 w 43"/>
                <a:gd name="T45" fmla="*/ 19 h 41"/>
                <a:gd name="T46" fmla="*/ 41 w 43"/>
                <a:gd name="T47" fmla="*/ 18 h 41"/>
                <a:gd name="T48" fmla="*/ 41 w 43"/>
                <a:gd name="T49" fmla="*/ 17 h 41"/>
                <a:gd name="T50" fmla="*/ 40 w 43"/>
                <a:gd name="T51" fmla="*/ 16 h 41"/>
                <a:gd name="T52" fmla="*/ 7 w 43"/>
                <a:gd name="T53" fmla="*/ 0 h 41"/>
                <a:gd name="T54" fmla="*/ 3 w 43"/>
                <a:gd name="T55" fmla="*/ 0 h 41"/>
                <a:gd name="T56" fmla="*/ 2 w 43"/>
                <a:gd name="T57" fmla="*/ 1 h 41"/>
                <a:gd name="T58" fmla="*/ 1 w 43"/>
                <a:gd name="T59" fmla="*/ 1 h 41"/>
                <a:gd name="T60" fmla="*/ 1 w 43"/>
                <a:gd name="T61" fmla="*/ 2 h 41"/>
                <a:gd name="T62" fmla="*/ 0 w 43"/>
                <a:gd name="T63" fmla="*/ 3 h 41"/>
                <a:gd name="T64" fmla="*/ 0 w 43"/>
                <a:gd name="T65" fmla="*/ 5 h 41"/>
                <a:gd name="T66" fmla="*/ 1 w 43"/>
                <a:gd name="T67" fmla="*/ 7 h 41"/>
                <a:gd name="T68" fmla="*/ 1 w 43"/>
                <a:gd name="T69" fmla="*/ 8 h 41"/>
                <a:gd name="T70" fmla="*/ 28 w 43"/>
                <a:gd name="T71" fmla="*/ 20 h 4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3"/>
                <a:gd name="T109" fmla="*/ 0 h 41"/>
                <a:gd name="T110" fmla="*/ 43 w 43"/>
                <a:gd name="T111" fmla="*/ 41 h 4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3" h="41">
                  <a:moveTo>
                    <a:pt x="28" y="20"/>
                  </a:moveTo>
                  <a:lnTo>
                    <a:pt x="24" y="24"/>
                  </a:lnTo>
                  <a:lnTo>
                    <a:pt x="24" y="23"/>
                  </a:lnTo>
                  <a:lnTo>
                    <a:pt x="25" y="22"/>
                  </a:lnTo>
                  <a:lnTo>
                    <a:pt x="25" y="19"/>
                  </a:lnTo>
                  <a:lnTo>
                    <a:pt x="24" y="18"/>
                  </a:lnTo>
                  <a:lnTo>
                    <a:pt x="24" y="17"/>
                  </a:lnTo>
                  <a:lnTo>
                    <a:pt x="28" y="20"/>
                  </a:lnTo>
                  <a:lnTo>
                    <a:pt x="1" y="8"/>
                  </a:lnTo>
                  <a:lnTo>
                    <a:pt x="14" y="20"/>
                  </a:lnTo>
                  <a:lnTo>
                    <a:pt x="1" y="33"/>
                  </a:lnTo>
                  <a:lnTo>
                    <a:pt x="1" y="34"/>
                  </a:lnTo>
                  <a:lnTo>
                    <a:pt x="0" y="35"/>
                  </a:lnTo>
                  <a:lnTo>
                    <a:pt x="0" y="39"/>
                  </a:lnTo>
                  <a:lnTo>
                    <a:pt x="1" y="40"/>
                  </a:lnTo>
                  <a:lnTo>
                    <a:pt x="2" y="40"/>
                  </a:lnTo>
                  <a:lnTo>
                    <a:pt x="3" y="41"/>
                  </a:lnTo>
                  <a:lnTo>
                    <a:pt x="7" y="41"/>
                  </a:lnTo>
                  <a:lnTo>
                    <a:pt x="40" y="25"/>
                  </a:lnTo>
                  <a:lnTo>
                    <a:pt x="40" y="24"/>
                  </a:lnTo>
                  <a:lnTo>
                    <a:pt x="41" y="24"/>
                  </a:lnTo>
                  <a:lnTo>
                    <a:pt x="43" y="23"/>
                  </a:lnTo>
                  <a:lnTo>
                    <a:pt x="43" y="19"/>
                  </a:lnTo>
                  <a:lnTo>
                    <a:pt x="41" y="18"/>
                  </a:lnTo>
                  <a:lnTo>
                    <a:pt x="41" y="17"/>
                  </a:lnTo>
                  <a:lnTo>
                    <a:pt x="40" y="16"/>
                  </a:lnTo>
                  <a:lnTo>
                    <a:pt x="7" y="0"/>
                  </a:lnTo>
                  <a:lnTo>
                    <a:pt x="3" y="0"/>
                  </a:lnTo>
                  <a:lnTo>
                    <a:pt x="2" y="1"/>
                  </a:lnTo>
                  <a:lnTo>
                    <a:pt x="1" y="1"/>
                  </a:lnTo>
                  <a:lnTo>
                    <a:pt x="1" y="2"/>
                  </a:lnTo>
                  <a:lnTo>
                    <a:pt x="0" y="3"/>
                  </a:lnTo>
                  <a:lnTo>
                    <a:pt x="0" y="5"/>
                  </a:lnTo>
                  <a:lnTo>
                    <a:pt x="1" y="7"/>
                  </a:lnTo>
                  <a:lnTo>
                    <a:pt x="1" y="8"/>
                  </a:lnTo>
                  <a:lnTo>
                    <a:pt x="28"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69" name="Rectangle 68">
              <a:extLst>
                <a:ext uri="{FF2B5EF4-FFF2-40B4-BE49-F238E27FC236}">
                  <a16:creationId xmlns:a16="http://schemas.microsoft.com/office/drawing/2014/main" id="{17194CBE-7EAA-489C-A762-A4567F868905}"/>
                </a:ext>
              </a:extLst>
            </p:cNvPr>
            <p:cNvSpPr>
              <a:spLocks noChangeArrowheads="1"/>
            </p:cNvSpPr>
            <p:nvPr/>
          </p:nvSpPr>
          <p:spPr bwMode="auto">
            <a:xfrm>
              <a:off x="2360" y="1278"/>
              <a:ext cx="173" cy="174"/>
            </a:xfrm>
            <a:prstGeom prst="rect">
              <a:avLst/>
            </a:prstGeom>
            <a:solidFill>
              <a:srgbClr val="E0E0E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fr-FR" altLang="fr-FR"/>
            </a:p>
          </p:txBody>
        </p:sp>
        <p:sp>
          <p:nvSpPr>
            <p:cNvPr id="8270" name="Freeform 69">
              <a:extLst>
                <a:ext uri="{FF2B5EF4-FFF2-40B4-BE49-F238E27FC236}">
                  <a16:creationId xmlns:a16="http://schemas.microsoft.com/office/drawing/2014/main" id="{6BCF5F89-BB53-4F53-B803-EF7BC772DD9B}"/>
                </a:ext>
              </a:extLst>
            </p:cNvPr>
            <p:cNvSpPr>
              <a:spLocks/>
            </p:cNvSpPr>
            <p:nvPr/>
          </p:nvSpPr>
          <p:spPr bwMode="auto">
            <a:xfrm>
              <a:off x="2356" y="1274"/>
              <a:ext cx="181" cy="181"/>
            </a:xfrm>
            <a:custGeom>
              <a:avLst/>
              <a:gdLst>
                <a:gd name="T0" fmla="*/ 4 w 181"/>
                <a:gd name="T1" fmla="*/ 0 h 181"/>
                <a:gd name="T2" fmla="*/ 3 w 181"/>
                <a:gd name="T3" fmla="*/ 0 h 181"/>
                <a:gd name="T4" fmla="*/ 2 w 181"/>
                <a:gd name="T5" fmla="*/ 1 h 181"/>
                <a:gd name="T6" fmla="*/ 1 w 181"/>
                <a:gd name="T7" fmla="*/ 1 h 181"/>
                <a:gd name="T8" fmla="*/ 1 w 181"/>
                <a:gd name="T9" fmla="*/ 2 h 181"/>
                <a:gd name="T10" fmla="*/ 0 w 181"/>
                <a:gd name="T11" fmla="*/ 3 h 181"/>
                <a:gd name="T12" fmla="*/ 0 w 181"/>
                <a:gd name="T13" fmla="*/ 178 h 181"/>
                <a:gd name="T14" fmla="*/ 1 w 181"/>
                <a:gd name="T15" fmla="*/ 179 h 181"/>
                <a:gd name="T16" fmla="*/ 1 w 181"/>
                <a:gd name="T17" fmla="*/ 180 h 181"/>
                <a:gd name="T18" fmla="*/ 2 w 181"/>
                <a:gd name="T19" fmla="*/ 180 h 181"/>
                <a:gd name="T20" fmla="*/ 3 w 181"/>
                <a:gd name="T21" fmla="*/ 181 h 181"/>
                <a:gd name="T22" fmla="*/ 177 w 181"/>
                <a:gd name="T23" fmla="*/ 181 h 181"/>
                <a:gd name="T24" fmla="*/ 179 w 181"/>
                <a:gd name="T25" fmla="*/ 180 h 181"/>
                <a:gd name="T26" fmla="*/ 180 w 181"/>
                <a:gd name="T27" fmla="*/ 180 h 181"/>
                <a:gd name="T28" fmla="*/ 180 w 181"/>
                <a:gd name="T29" fmla="*/ 179 h 181"/>
                <a:gd name="T30" fmla="*/ 181 w 181"/>
                <a:gd name="T31" fmla="*/ 178 h 181"/>
                <a:gd name="T32" fmla="*/ 181 w 181"/>
                <a:gd name="T33" fmla="*/ 3 h 181"/>
                <a:gd name="T34" fmla="*/ 180 w 181"/>
                <a:gd name="T35" fmla="*/ 2 h 181"/>
                <a:gd name="T36" fmla="*/ 180 w 181"/>
                <a:gd name="T37" fmla="*/ 1 h 181"/>
                <a:gd name="T38" fmla="*/ 179 w 181"/>
                <a:gd name="T39" fmla="*/ 1 h 181"/>
                <a:gd name="T40" fmla="*/ 177 w 181"/>
                <a:gd name="T41" fmla="*/ 0 h 181"/>
                <a:gd name="T42" fmla="*/ 176 w 181"/>
                <a:gd name="T43" fmla="*/ 0 h 181"/>
                <a:gd name="T44" fmla="*/ 4 w 181"/>
                <a:gd name="T45" fmla="*/ 0 h 181"/>
                <a:gd name="T46" fmla="*/ 9 w 181"/>
                <a:gd name="T47" fmla="*/ 9 h 181"/>
                <a:gd name="T48" fmla="*/ 172 w 181"/>
                <a:gd name="T49" fmla="*/ 9 h 181"/>
                <a:gd name="T50" fmla="*/ 172 w 181"/>
                <a:gd name="T51" fmla="*/ 172 h 181"/>
                <a:gd name="T52" fmla="*/ 9 w 181"/>
                <a:gd name="T53" fmla="*/ 172 h 181"/>
                <a:gd name="T54" fmla="*/ 9 w 181"/>
                <a:gd name="T55" fmla="*/ 9 h 181"/>
                <a:gd name="T56" fmla="*/ 4 w 181"/>
                <a:gd name="T57" fmla="*/ 0 h 1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81"/>
                <a:gd name="T88" fmla="*/ 0 h 181"/>
                <a:gd name="T89" fmla="*/ 181 w 181"/>
                <a:gd name="T90" fmla="*/ 181 h 18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81" h="181">
                  <a:moveTo>
                    <a:pt x="4" y="0"/>
                  </a:moveTo>
                  <a:lnTo>
                    <a:pt x="3" y="0"/>
                  </a:lnTo>
                  <a:lnTo>
                    <a:pt x="2" y="1"/>
                  </a:lnTo>
                  <a:lnTo>
                    <a:pt x="1" y="1"/>
                  </a:lnTo>
                  <a:lnTo>
                    <a:pt x="1" y="2"/>
                  </a:lnTo>
                  <a:lnTo>
                    <a:pt x="0" y="3"/>
                  </a:lnTo>
                  <a:lnTo>
                    <a:pt x="0" y="178"/>
                  </a:lnTo>
                  <a:lnTo>
                    <a:pt x="1" y="179"/>
                  </a:lnTo>
                  <a:lnTo>
                    <a:pt x="1" y="180"/>
                  </a:lnTo>
                  <a:lnTo>
                    <a:pt x="2" y="180"/>
                  </a:lnTo>
                  <a:lnTo>
                    <a:pt x="3" y="181"/>
                  </a:lnTo>
                  <a:lnTo>
                    <a:pt x="177" y="181"/>
                  </a:lnTo>
                  <a:lnTo>
                    <a:pt x="179" y="180"/>
                  </a:lnTo>
                  <a:lnTo>
                    <a:pt x="180" y="180"/>
                  </a:lnTo>
                  <a:lnTo>
                    <a:pt x="180" y="179"/>
                  </a:lnTo>
                  <a:lnTo>
                    <a:pt x="181" y="178"/>
                  </a:lnTo>
                  <a:lnTo>
                    <a:pt x="181" y="3"/>
                  </a:lnTo>
                  <a:lnTo>
                    <a:pt x="180" y="2"/>
                  </a:lnTo>
                  <a:lnTo>
                    <a:pt x="180" y="1"/>
                  </a:lnTo>
                  <a:lnTo>
                    <a:pt x="179" y="1"/>
                  </a:lnTo>
                  <a:lnTo>
                    <a:pt x="177" y="0"/>
                  </a:lnTo>
                  <a:lnTo>
                    <a:pt x="176" y="0"/>
                  </a:lnTo>
                  <a:lnTo>
                    <a:pt x="4" y="0"/>
                  </a:lnTo>
                  <a:lnTo>
                    <a:pt x="9" y="9"/>
                  </a:lnTo>
                  <a:lnTo>
                    <a:pt x="172" y="9"/>
                  </a:lnTo>
                  <a:lnTo>
                    <a:pt x="172" y="172"/>
                  </a:lnTo>
                  <a:lnTo>
                    <a:pt x="9" y="172"/>
                  </a:lnTo>
                  <a:lnTo>
                    <a:pt x="9" y="9"/>
                  </a:ln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71" name="Rectangle 70">
              <a:extLst>
                <a:ext uri="{FF2B5EF4-FFF2-40B4-BE49-F238E27FC236}">
                  <a16:creationId xmlns:a16="http://schemas.microsoft.com/office/drawing/2014/main" id="{D6F3CF7A-E613-491E-82DC-7EF45ABF4B48}"/>
                </a:ext>
              </a:extLst>
            </p:cNvPr>
            <p:cNvSpPr>
              <a:spLocks noChangeArrowheads="1"/>
            </p:cNvSpPr>
            <p:nvPr/>
          </p:nvSpPr>
          <p:spPr bwMode="auto">
            <a:xfrm>
              <a:off x="2418" y="1313"/>
              <a:ext cx="41"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fr-FR" altLang="fr-FR" sz="1200" b="1">
                  <a:solidFill>
                    <a:srgbClr val="000000"/>
                  </a:solidFill>
                  <a:latin typeface="Times New Roman" panose="02020603050405020304" pitchFamily="18" charset="0"/>
                </a:rPr>
                <a:t>9</a:t>
              </a:r>
              <a:endParaRPr lang="fr-FR" altLang="fr-FR">
                <a:latin typeface="Arial" panose="020B0604020202020204" pitchFamily="34" charset="0"/>
              </a:endParaRPr>
            </a:p>
          </p:txBody>
        </p:sp>
        <p:sp>
          <p:nvSpPr>
            <p:cNvPr id="8272" name="Rectangle 71">
              <a:extLst>
                <a:ext uri="{FF2B5EF4-FFF2-40B4-BE49-F238E27FC236}">
                  <a16:creationId xmlns:a16="http://schemas.microsoft.com/office/drawing/2014/main" id="{ECA3C225-A33F-40A4-A8EB-DC44F105D918}"/>
                </a:ext>
              </a:extLst>
            </p:cNvPr>
            <p:cNvSpPr>
              <a:spLocks noChangeArrowheads="1"/>
            </p:cNvSpPr>
            <p:nvPr/>
          </p:nvSpPr>
          <p:spPr bwMode="auto">
            <a:xfrm>
              <a:off x="2568" y="1278"/>
              <a:ext cx="470" cy="174"/>
            </a:xfrm>
            <a:prstGeom prst="rect">
              <a:avLst/>
            </a:prstGeom>
            <a:solidFill>
              <a:srgbClr val="E0E0E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fr-FR" altLang="fr-FR"/>
            </a:p>
          </p:txBody>
        </p:sp>
        <p:sp>
          <p:nvSpPr>
            <p:cNvPr id="8273" name="Freeform 72">
              <a:extLst>
                <a:ext uri="{FF2B5EF4-FFF2-40B4-BE49-F238E27FC236}">
                  <a16:creationId xmlns:a16="http://schemas.microsoft.com/office/drawing/2014/main" id="{C3F59913-0AD1-44B1-87EE-5CFF7B8501D1}"/>
                </a:ext>
              </a:extLst>
            </p:cNvPr>
            <p:cNvSpPr>
              <a:spLocks/>
            </p:cNvSpPr>
            <p:nvPr/>
          </p:nvSpPr>
          <p:spPr bwMode="auto">
            <a:xfrm>
              <a:off x="2563" y="1274"/>
              <a:ext cx="479" cy="181"/>
            </a:xfrm>
            <a:custGeom>
              <a:avLst/>
              <a:gdLst>
                <a:gd name="T0" fmla="*/ 5 w 479"/>
                <a:gd name="T1" fmla="*/ 0 h 181"/>
                <a:gd name="T2" fmla="*/ 4 w 479"/>
                <a:gd name="T3" fmla="*/ 0 h 181"/>
                <a:gd name="T4" fmla="*/ 3 w 479"/>
                <a:gd name="T5" fmla="*/ 1 h 181"/>
                <a:gd name="T6" fmla="*/ 2 w 479"/>
                <a:gd name="T7" fmla="*/ 1 h 181"/>
                <a:gd name="T8" fmla="*/ 2 w 479"/>
                <a:gd name="T9" fmla="*/ 2 h 181"/>
                <a:gd name="T10" fmla="*/ 0 w 479"/>
                <a:gd name="T11" fmla="*/ 3 h 181"/>
                <a:gd name="T12" fmla="*/ 0 w 479"/>
                <a:gd name="T13" fmla="*/ 178 h 181"/>
                <a:gd name="T14" fmla="*/ 2 w 479"/>
                <a:gd name="T15" fmla="*/ 179 h 181"/>
                <a:gd name="T16" fmla="*/ 2 w 479"/>
                <a:gd name="T17" fmla="*/ 180 h 181"/>
                <a:gd name="T18" fmla="*/ 3 w 479"/>
                <a:gd name="T19" fmla="*/ 180 h 181"/>
                <a:gd name="T20" fmla="*/ 4 w 479"/>
                <a:gd name="T21" fmla="*/ 181 h 181"/>
                <a:gd name="T22" fmla="*/ 475 w 479"/>
                <a:gd name="T23" fmla="*/ 181 h 181"/>
                <a:gd name="T24" fmla="*/ 476 w 479"/>
                <a:gd name="T25" fmla="*/ 180 h 181"/>
                <a:gd name="T26" fmla="*/ 478 w 479"/>
                <a:gd name="T27" fmla="*/ 180 h 181"/>
                <a:gd name="T28" fmla="*/ 478 w 479"/>
                <a:gd name="T29" fmla="*/ 179 h 181"/>
                <a:gd name="T30" fmla="*/ 479 w 479"/>
                <a:gd name="T31" fmla="*/ 178 h 181"/>
                <a:gd name="T32" fmla="*/ 479 w 479"/>
                <a:gd name="T33" fmla="*/ 3 h 181"/>
                <a:gd name="T34" fmla="*/ 478 w 479"/>
                <a:gd name="T35" fmla="*/ 2 h 181"/>
                <a:gd name="T36" fmla="*/ 478 w 479"/>
                <a:gd name="T37" fmla="*/ 1 h 181"/>
                <a:gd name="T38" fmla="*/ 476 w 479"/>
                <a:gd name="T39" fmla="*/ 1 h 181"/>
                <a:gd name="T40" fmla="*/ 475 w 479"/>
                <a:gd name="T41" fmla="*/ 0 h 181"/>
                <a:gd name="T42" fmla="*/ 474 w 479"/>
                <a:gd name="T43" fmla="*/ 0 h 181"/>
                <a:gd name="T44" fmla="*/ 5 w 479"/>
                <a:gd name="T45" fmla="*/ 0 h 181"/>
                <a:gd name="T46" fmla="*/ 10 w 479"/>
                <a:gd name="T47" fmla="*/ 9 h 181"/>
                <a:gd name="T48" fmla="*/ 469 w 479"/>
                <a:gd name="T49" fmla="*/ 9 h 181"/>
                <a:gd name="T50" fmla="*/ 469 w 479"/>
                <a:gd name="T51" fmla="*/ 172 h 181"/>
                <a:gd name="T52" fmla="*/ 10 w 479"/>
                <a:gd name="T53" fmla="*/ 172 h 181"/>
                <a:gd name="T54" fmla="*/ 10 w 479"/>
                <a:gd name="T55" fmla="*/ 9 h 181"/>
                <a:gd name="T56" fmla="*/ 5 w 479"/>
                <a:gd name="T57" fmla="*/ 0 h 1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79"/>
                <a:gd name="T88" fmla="*/ 0 h 181"/>
                <a:gd name="T89" fmla="*/ 479 w 479"/>
                <a:gd name="T90" fmla="*/ 181 h 18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79" h="181">
                  <a:moveTo>
                    <a:pt x="5" y="0"/>
                  </a:moveTo>
                  <a:lnTo>
                    <a:pt x="4" y="0"/>
                  </a:lnTo>
                  <a:lnTo>
                    <a:pt x="3" y="1"/>
                  </a:lnTo>
                  <a:lnTo>
                    <a:pt x="2" y="1"/>
                  </a:lnTo>
                  <a:lnTo>
                    <a:pt x="2" y="2"/>
                  </a:lnTo>
                  <a:lnTo>
                    <a:pt x="0" y="3"/>
                  </a:lnTo>
                  <a:lnTo>
                    <a:pt x="0" y="178"/>
                  </a:lnTo>
                  <a:lnTo>
                    <a:pt x="2" y="179"/>
                  </a:lnTo>
                  <a:lnTo>
                    <a:pt x="2" y="180"/>
                  </a:lnTo>
                  <a:lnTo>
                    <a:pt x="3" y="180"/>
                  </a:lnTo>
                  <a:lnTo>
                    <a:pt x="4" y="181"/>
                  </a:lnTo>
                  <a:lnTo>
                    <a:pt x="475" y="181"/>
                  </a:lnTo>
                  <a:lnTo>
                    <a:pt x="476" y="180"/>
                  </a:lnTo>
                  <a:lnTo>
                    <a:pt x="478" y="180"/>
                  </a:lnTo>
                  <a:lnTo>
                    <a:pt x="478" y="179"/>
                  </a:lnTo>
                  <a:lnTo>
                    <a:pt x="479" y="178"/>
                  </a:lnTo>
                  <a:lnTo>
                    <a:pt x="479" y="3"/>
                  </a:lnTo>
                  <a:lnTo>
                    <a:pt x="478" y="2"/>
                  </a:lnTo>
                  <a:lnTo>
                    <a:pt x="478" y="1"/>
                  </a:lnTo>
                  <a:lnTo>
                    <a:pt x="476" y="1"/>
                  </a:lnTo>
                  <a:lnTo>
                    <a:pt x="475" y="0"/>
                  </a:lnTo>
                  <a:lnTo>
                    <a:pt x="474" y="0"/>
                  </a:lnTo>
                  <a:lnTo>
                    <a:pt x="5" y="0"/>
                  </a:lnTo>
                  <a:lnTo>
                    <a:pt x="10" y="9"/>
                  </a:lnTo>
                  <a:lnTo>
                    <a:pt x="469" y="9"/>
                  </a:lnTo>
                  <a:lnTo>
                    <a:pt x="469" y="172"/>
                  </a:lnTo>
                  <a:lnTo>
                    <a:pt x="10" y="172"/>
                  </a:lnTo>
                  <a:lnTo>
                    <a:pt x="10" y="9"/>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74" name="Rectangle 73">
              <a:extLst>
                <a:ext uri="{FF2B5EF4-FFF2-40B4-BE49-F238E27FC236}">
                  <a16:creationId xmlns:a16="http://schemas.microsoft.com/office/drawing/2014/main" id="{CCB02E5F-A5A7-46E8-A1C9-3FCBA7226488}"/>
                </a:ext>
              </a:extLst>
            </p:cNvPr>
            <p:cNvSpPr>
              <a:spLocks noChangeArrowheads="1"/>
            </p:cNvSpPr>
            <p:nvPr/>
          </p:nvSpPr>
          <p:spPr bwMode="auto">
            <a:xfrm>
              <a:off x="2634" y="1312"/>
              <a:ext cx="271"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fr-FR" altLang="fr-FR" sz="1200" b="1">
                  <a:solidFill>
                    <a:srgbClr val="000000"/>
                  </a:solidFill>
                  <a:latin typeface="Times New Roman" panose="02020603050405020304" pitchFamily="18" charset="0"/>
                </a:rPr>
                <a:t>5.6.8.12</a:t>
              </a:r>
              <a:endParaRPr lang="fr-FR" altLang="fr-FR">
                <a:latin typeface="Arial" panose="020B0604020202020204" pitchFamily="34" charset="0"/>
              </a:endParaRPr>
            </a:p>
          </p:txBody>
        </p:sp>
        <p:sp>
          <p:nvSpPr>
            <p:cNvPr id="8275" name="Freeform 74">
              <a:extLst>
                <a:ext uri="{FF2B5EF4-FFF2-40B4-BE49-F238E27FC236}">
                  <a16:creationId xmlns:a16="http://schemas.microsoft.com/office/drawing/2014/main" id="{F180604F-E63D-4788-93FB-270C07ADE38D}"/>
                </a:ext>
              </a:extLst>
            </p:cNvPr>
            <p:cNvSpPr>
              <a:spLocks/>
            </p:cNvSpPr>
            <p:nvPr/>
          </p:nvSpPr>
          <p:spPr bwMode="auto">
            <a:xfrm>
              <a:off x="2071" y="1597"/>
              <a:ext cx="317" cy="10"/>
            </a:xfrm>
            <a:custGeom>
              <a:avLst/>
              <a:gdLst>
                <a:gd name="T0" fmla="*/ 5 w 317"/>
                <a:gd name="T1" fmla="*/ 0 h 10"/>
                <a:gd name="T2" fmla="*/ 4 w 317"/>
                <a:gd name="T3" fmla="*/ 0 h 10"/>
                <a:gd name="T4" fmla="*/ 3 w 317"/>
                <a:gd name="T5" fmla="*/ 1 h 10"/>
                <a:gd name="T6" fmla="*/ 1 w 317"/>
                <a:gd name="T7" fmla="*/ 1 h 10"/>
                <a:gd name="T8" fmla="*/ 1 w 317"/>
                <a:gd name="T9" fmla="*/ 3 h 10"/>
                <a:gd name="T10" fmla="*/ 0 w 317"/>
                <a:gd name="T11" fmla="*/ 4 h 10"/>
                <a:gd name="T12" fmla="*/ 0 w 317"/>
                <a:gd name="T13" fmla="*/ 6 h 10"/>
                <a:gd name="T14" fmla="*/ 1 w 317"/>
                <a:gd name="T15" fmla="*/ 7 h 10"/>
                <a:gd name="T16" fmla="*/ 1 w 317"/>
                <a:gd name="T17" fmla="*/ 8 h 10"/>
                <a:gd name="T18" fmla="*/ 3 w 317"/>
                <a:gd name="T19" fmla="*/ 8 h 10"/>
                <a:gd name="T20" fmla="*/ 4 w 317"/>
                <a:gd name="T21" fmla="*/ 10 h 10"/>
                <a:gd name="T22" fmla="*/ 313 w 317"/>
                <a:gd name="T23" fmla="*/ 10 h 10"/>
                <a:gd name="T24" fmla="*/ 315 w 317"/>
                <a:gd name="T25" fmla="*/ 8 h 10"/>
                <a:gd name="T26" fmla="*/ 316 w 317"/>
                <a:gd name="T27" fmla="*/ 8 h 10"/>
                <a:gd name="T28" fmla="*/ 316 w 317"/>
                <a:gd name="T29" fmla="*/ 7 h 10"/>
                <a:gd name="T30" fmla="*/ 317 w 317"/>
                <a:gd name="T31" fmla="*/ 6 h 10"/>
                <a:gd name="T32" fmla="*/ 317 w 317"/>
                <a:gd name="T33" fmla="*/ 4 h 10"/>
                <a:gd name="T34" fmla="*/ 316 w 317"/>
                <a:gd name="T35" fmla="*/ 3 h 10"/>
                <a:gd name="T36" fmla="*/ 316 w 317"/>
                <a:gd name="T37" fmla="*/ 1 h 10"/>
                <a:gd name="T38" fmla="*/ 315 w 317"/>
                <a:gd name="T39" fmla="*/ 1 h 10"/>
                <a:gd name="T40" fmla="*/ 313 w 317"/>
                <a:gd name="T41" fmla="*/ 0 h 10"/>
                <a:gd name="T42" fmla="*/ 312 w 317"/>
                <a:gd name="T43" fmla="*/ 0 h 10"/>
                <a:gd name="T44" fmla="*/ 5 w 317"/>
                <a:gd name="T45" fmla="*/ 0 h 1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17"/>
                <a:gd name="T70" fmla="*/ 0 h 10"/>
                <a:gd name="T71" fmla="*/ 317 w 317"/>
                <a:gd name="T72" fmla="*/ 10 h 1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17" h="10">
                  <a:moveTo>
                    <a:pt x="5" y="0"/>
                  </a:moveTo>
                  <a:lnTo>
                    <a:pt x="4" y="0"/>
                  </a:lnTo>
                  <a:lnTo>
                    <a:pt x="3" y="1"/>
                  </a:lnTo>
                  <a:lnTo>
                    <a:pt x="1" y="1"/>
                  </a:lnTo>
                  <a:lnTo>
                    <a:pt x="1" y="3"/>
                  </a:lnTo>
                  <a:lnTo>
                    <a:pt x="0" y="4"/>
                  </a:lnTo>
                  <a:lnTo>
                    <a:pt x="0" y="6"/>
                  </a:lnTo>
                  <a:lnTo>
                    <a:pt x="1" y="7"/>
                  </a:lnTo>
                  <a:lnTo>
                    <a:pt x="1" y="8"/>
                  </a:lnTo>
                  <a:lnTo>
                    <a:pt x="3" y="8"/>
                  </a:lnTo>
                  <a:lnTo>
                    <a:pt x="4" y="10"/>
                  </a:lnTo>
                  <a:lnTo>
                    <a:pt x="313" y="10"/>
                  </a:lnTo>
                  <a:lnTo>
                    <a:pt x="315" y="8"/>
                  </a:lnTo>
                  <a:lnTo>
                    <a:pt x="316" y="8"/>
                  </a:lnTo>
                  <a:lnTo>
                    <a:pt x="316" y="7"/>
                  </a:lnTo>
                  <a:lnTo>
                    <a:pt x="317" y="6"/>
                  </a:lnTo>
                  <a:lnTo>
                    <a:pt x="317" y="4"/>
                  </a:lnTo>
                  <a:lnTo>
                    <a:pt x="316" y="3"/>
                  </a:lnTo>
                  <a:lnTo>
                    <a:pt x="316" y="1"/>
                  </a:lnTo>
                  <a:lnTo>
                    <a:pt x="315" y="1"/>
                  </a:lnTo>
                  <a:lnTo>
                    <a:pt x="313" y="0"/>
                  </a:lnTo>
                  <a:lnTo>
                    <a:pt x="312" y="0"/>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76" name="Oval 75">
              <a:extLst>
                <a:ext uri="{FF2B5EF4-FFF2-40B4-BE49-F238E27FC236}">
                  <a16:creationId xmlns:a16="http://schemas.microsoft.com/office/drawing/2014/main" id="{8F2D6C0E-78E2-4813-8E5A-B190B22E8550}"/>
                </a:ext>
              </a:extLst>
            </p:cNvPr>
            <p:cNvSpPr>
              <a:spLocks noChangeArrowheads="1"/>
            </p:cNvSpPr>
            <p:nvPr/>
          </p:nvSpPr>
          <p:spPr bwMode="auto">
            <a:xfrm>
              <a:off x="2060" y="1585"/>
              <a:ext cx="33" cy="34"/>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fr-FR" altLang="fr-FR"/>
            </a:p>
          </p:txBody>
        </p:sp>
        <p:sp>
          <p:nvSpPr>
            <p:cNvPr id="8277" name="Freeform 76">
              <a:extLst>
                <a:ext uri="{FF2B5EF4-FFF2-40B4-BE49-F238E27FC236}">
                  <a16:creationId xmlns:a16="http://schemas.microsoft.com/office/drawing/2014/main" id="{4C12E31D-DDAD-44A4-A95C-2F4752962882}"/>
                </a:ext>
              </a:extLst>
            </p:cNvPr>
            <p:cNvSpPr>
              <a:spLocks/>
            </p:cNvSpPr>
            <p:nvPr/>
          </p:nvSpPr>
          <p:spPr bwMode="auto">
            <a:xfrm>
              <a:off x="2055" y="1580"/>
              <a:ext cx="42" cy="43"/>
            </a:xfrm>
            <a:custGeom>
              <a:avLst/>
              <a:gdLst>
                <a:gd name="T0" fmla="*/ 0 w 42"/>
                <a:gd name="T1" fmla="*/ 20 h 43"/>
                <a:gd name="T2" fmla="*/ 0 w 42"/>
                <a:gd name="T3" fmla="*/ 22 h 43"/>
                <a:gd name="T4" fmla="*/ 1 w 42"/>
                <a:gd name="T5" fmla="*/ 29 h 43"/>
                <a:gd name="T6" fmla="*/ 1 w 42"/>
                <a:gd name="T7" fmla="*/ 30 h 43"/>
                <a:gd name="T8" fmla="*/ 2 w 42"/>
                <a:gd name="T9" fmla="*/ 30 h 43"/>
                <a:gd name="T10" fmla="*/ 6 w 42"/>
                <a:gd name="T11" fmla="*/ 36 h 43"/>
                <a:gd name="T12" fmla="*/ 6 w 42"/>
                <a:gd name="T13" fmla="*/ 37 h 43"/>
                <a:gd name="T14" fmla="*/ 7 w 42"/>
                <a:gd name="T15" fmla="*/ 37 h 43"/>
                <a:gd name="T16" fmla="*/ 12 w 42"/>
                <a:gd name="T17" fmla="*/ 40 h 43"/>
                <a:gd name="T18" fmla="*/ 13 w 42"/>
                <a:gd name="T19" fmla="*/ 42 h 43"/>
                <a:gd name="T20" fmla="*/ 20 w 42"/>
                <a:gd name="T21" fmla="*/ 43 h 43"/>
                <a:gd name="T22" fmla="*/ 22 w 42"/>
                <a:gd name="T23" fmla="*/ 43 h 43"/>
                <a:gd name="T24" fmla="*/ 29 w 42"/>
                <a:gd name="T25" fmla="*/ 42 h 43"/>
                <a:gd name="T26" fmla="*/ 30 w 42"/>
                <a:gd name="T27" fmla="*/ 42 h 43"/>
                <a:gd name="T28" fmla="*/ 30 w 42"/>
                <a:gd name="T29" fmla="*/ 40 h 43"/>
                <a:gd name="T30" fmla="*/ 35 w 42"/>
                <a:gd name="T31" fmla="*/ 37 h 43"/>
                <a:gd name="T32" fmla="*/ 36 w 42"/>
                <a:gd name="T33" fmla="*/ 36 h 43"/>
                <a:gd name="T34" fmla="*/ 39 w 42"/>
                <a:gd name="T35" fmla="*/ 30 h 43"/>
                <a:gd name="T36" fmla="*/ 41 w 42"/>
                <a:gd name="T37" fmla="*/ 29 h 43"/>
                <a:gd name="T38" fmla="*/ 42 w 42"/>
                <a:gd name="T39" fmla="*/ 22 h 43"/>
                <a:gd name="T40" fmla="*/ 42 w 42"/>
                <a:gd name="T41" fmla="*/ 20 h 43"/>
                <a:gd name="T42" fmla="*/ 41 w 42"/>
                <a:gd name="T43" fmla="*/ 13 h 43"/>
                <a:gd name="T44" fmla="*/ 41 w 42"/>
                <a:gd name="T45" fmla="*/ 11 h 43"/>
                <a:gd name="T46" fmla="*/ 39 w 42"/>
                <a:gd name="T47" fmla="*/ 11 h 43"/>
                <a:gd name="T48" fmla="*/ 36 w 42"/>
                <a:gd name="T49" fmla="*/ 7 h 43"/>
                <a:gd name="T50" fmla="*/ 35 w 42"/>
                <a:gd name="T51" fmla="*/ 6 h 43"/>
                <a:gd name="T52" fmla="*/ 30 w 42"/>
                <a:gd name="T53" fmla="*/ 2 h 43"/>
                <a:gd name="T54" fmla="*/ 29 w 42"/>
                <a:gd name="T55" fmla="*/ 1 h 43"/>
                <a:gd name="T56" fmla="*/ 22 w 42"/>
                <a:gd name="T57" fmla="*/ 0 h 43"/>
                <a:gd name="T58" fmla="*/ 20 w 42"/>
                <a:gd name="T59" fmla="*/ 0 h 43"/>
                <a:gd name="T60" fmla="*/ 13 w 42"/>
                <a:gd name="T61" fmla="*/ 1 h 43"/>
                <a:gd name="T62" fmla="*/ 12 w 42"/>
                <a:gd name="T63" fmla="*/ 1 h 43"/>
                <a:gd name="T64" fmla="*/ 12 w 42"/>
                <a:gd name="T65" fmla="*/ 2 h 43"/>
                <a:gd name="T66" fmla="*/ 7 w 42"/>
                <a:gd name="T67" fmla="*/ 6 h 43"/>
                <a:gd name="T68" fmla="*/ 6 w 42"/>
                <a:gd name="T69" fmla="*/ 7 h 43"/>
                <a:gd name="T70" fmla="*/ 2 w 42"/>
                <a:gd name="T71" fmla="*/ 11 h 43"/>
                <a:gd name="T72" fmla="*/ 1 w 42"/>
                <a:gd name="T73" fmla="*/ 13 h 43"/>
                <a:gd name="T74" fmla="*/ 0 w 42"/>
                <a:gd name="T75" fmla="*/ 20 h 43"/>
                <a:gd name="T76" fmla="*/ 9 w 42"/>
                <a:gd name="T77" fmla="*/ 21 h 43"/>
                <a:gd name="T78" fmla="*/ 11 w 42"/>
                <a:gd name="T79" fmla="*/ 16 h 43"/>
                <a:gd name="T80" fmla="*/ 13 w 42"/>
                <a:gd name="T81" fmla="*/ 13 h 43"/>
                <a:gd name="T82" fmla="*/ 16 w 42"/>
                <a:gd name="T83" fmla="*/ 10 h 43"/>
                <a:gd name="T84" fmla="*/ 21 w 42"/>
                <a:gd name="T85" fmla="*/ 9 h 43"/>
                <a:gd name="T86" fmla="*/ 26 w 42"/>
                <a:gd name="T87" fmla="*/ 10 h 43"/>
                <a:gd name="T88" fmla="*/ 29 w 42"/>
                <a:gd name="T89" fmla="*/ 13 h 43"/>
                <a:gd name="T90" fmla="*/ 31 w 42"/>
                <a:gd name="T91" fmla="*/ 16 h 43"/>
                <a:gd name="T92" fmla="*/ 33 w 42"/>
                <a:gd name="T93" fmla="*/ 21 h 43"/>
                <a:gd name="T94" fmla="*/ 31 w 42"/>
                <a:gd name="T95" fmla="*/ 27 h 43"/>
                <a:gd name="T96" fmla="*/ 29 w 42"/>
                <a:gd name="T97" fmla="*/ 30 h 43"/>
                <a:gd name="T98" fmla="*/ 26 w 42"/>
                <a:gd name="T99" fmla="*/ 32 h 43"/>
                <a:gd name="T100" fmla="*/ 21 w 42"/>
                <a:gd name="T101" fmla="*/ 33 h 43"/>
                <a:gd name="T102" fmla="*/ 16 w 42"/>
                <a:gd name="T103" fmla="*/ 32 h 43"/>
                <a:gd name="T104" fmla="*/ 13 w 42"/>
                <a:gd name="T105" fmla="*/ 30 h 43"/>
                <a:gd name="T106" fmla="*/ 11 w 42"/>
                <a:gd name="T107" fmla="*/ 27 h 43"/>
                <a:gd name="T108" fmla="*/ 9 w 42"/>
                <a:gd name="T109" fmla="*/ 21 h 43"/>
                <a:gd name="T110" fmla="*/ 0 w 42"/>
                <a:gd name="T111" fmla="*/ 20 h 4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2"/>
                <a:gd name="T169" fmla="*/ 0 h 43"/>
                <a:gd name="T170" fmla="*/ 42 w 42"/>
                <a:gd name="T171" fmla="*/ 43 h 43"/>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2" h="43">
                  <a:moveTo>
                    <a:pt x="0" y="20"/>
                  </a:moveTo>
                  <a:lnTo>
                    <a:pt x="0" y="22"/>
                  </a:lnTo>
                  <a:lnTo>
                    <a:pt x="1" y="29"/>
                  </a:lnTo>
                  <a:lnTo>
                    <a:pt x="1" y="30"/>
                  </a:lnTo>
                  <a:lnTo>
                    <a:pt x="2" y="30"/>
                  </a:lnTo>
                  <a:lnTo>
                    <a:pt x="6" y="36"/>
                  </a:lnTo>
                  <a:lnTo>
                    <a:pt x="6" y="37"/>
                  </a:lnTo>
                  <a:lnTo>
                    <a:pt x="7" y="37"/>
                  </a:lnTo>
                  <a:lnTo>
                    <a:pt x="12" y="40"/>
                  </a:lnTo>
                  <a:lnTo>
                    <a:pt x="13" y="42"/>
                  </a:lnTo>
                  <a:lnTo>
                    <a:pt x="20" y="43"/>
                  </a:lnTo>
                  <a:lnTo>
                    <a:pt x="22" y="43"/>
                  </a:lnTo>
                  <a:lnTo>
                    <a:pt x="29" y="42"/>
                  </a:lnTo>
                  <a:lnTo>
                    <a:pt x="30" y="42"/>
                  </a:lnTo>
                  <a:lnTo>
                    <a:pt x="30" y="40"/>
                  </a:lnTo>
                  <a:lnTo>
                    <a:pt x="35" y="37"/>
                  </a:lnTo>
                  <a:lnTo>
                    <a:pt x="36" y="36"/>
                  </a:lnTo>
                  <a:lnTo>
                    <a:pt x="39" y="30"/>
                  </a:lnTo>
                  <a:lnTo>
                    <a:pt x="41" y="29"/>
                  </a:lnTo>
                  <a:lnTo>
                    <a:pt x="42" y="22"/>
                  </a:lnTo>
                  <a:lnTo>
                    <a:pt x="42" y="20"/>
                  </a:lnTo>
                  <a:lnTo>
                    <a:pt x="41" y="13"/>
                  </a:lnTo>
                  <a:lnTo>
                    <a:pt x="41" y="11"/>
                  </a:lnTo>
                  <a:lnTo>
                    <a:pt x="39" y="11"/>
                  </a:lnTo>
                  <a:lnTo>
                    <a:pt x="36" y="7"/>
                  </a:lnTo>
                  <a:lnTo>
                    <a:pt x="35" y="6"/>
                  </a:lnTo>
                  <a:lnTo>
                    <a:pt x="30" y="2"/>
                  </a:lnTo>
                  <a:lnTo>
                    <a:pt x="29" y="1"/>
                  </a:lnTo>
                  <a:lnTo>
                    <a:pt x="22" y="0"/>
                  </a:lnTo>
                  <a:lnTo>
                    <a:pt x="20" y="0"/>
                  </a:lnTo>
                  <a:lnTo>
                    <a:pt x="13" y="1"/>
                  </a:lnTo>
                  <a:lnTo>
                    <a:pt x="12" y="1"/>
                  </a:lnTo>
                  <a:lnTo>
                    <a:pt x="12" y="2"/>
                  </a:lnTo>
                  <a:lnTo>
                    <a:pt x="7" y="6"/>
                  </a:lnTo>
                  <a:lnTo>
                    <a:pt x="6" y="7"/>
                  </a:lnTo>
                  <a:lnTo>
                    <a:pt x="2" y="11"/>
                  </a:lnTo>
                  <a:lnTo>
                    <a:pt x="1" y="13"/>
                  </a:lnTo>
                  <a:lnTo>
                    <a:pt x="0" y="20"/>
                  </a:lnTo>
                  <a:lnTo>
                    <a:pt x="9" y="21"/>
                  </a:lnTo>
                  <a:lnTo>
                    <a:pt x="11" y="16"/>
                  </a:lnTo>
                  <a:lnTo>
                    <a:pt x="13" y="13"/>
                  </a:lnTo>
                  <a:lnTo>
                    <a:pt x="16" y="10"/>
                  </a:lnTo>
                  <a:lnTo>
                    <a:pt x="21" y="9"/>
                  </a:lnTo>
                  <a:lnTo>
                    <a:pt x="26" y="10"/>
                  </a:lnTo>
                  <a:lnTo>
                    <a:pt x="29" y="13"/>
                  </a:lnTo>
                  <a:lnTo>
                    <a:pt x="31" y="16"/>
                  </a:lnTo>
                  <a:lnTo>
                    <a:pt x="33" y="21"/>
                  </a:lnTo>
                  <a:lnTo>
                    <a:pt x="31" y="27"/>
                  </a:lnTo>
                  <a:lnTo>
                    <a:pt x="29" y="30"/>
                  </a:lnTo>
                  <a:lnTo>
                    <a:pt x="26" y="32"/>
                  </a:lnTo>
                  <a:lnTo>
                    <a:pt x="21" y="33"/>
                  </a:lnTo>
                  <a:lnTo>
                    <a:pt x="16" y="32"/>
                  </a:lnTo>
                  <a:lnTo>
                    <a:pt x="13" y="30"/>
                  </a:lnTo>
                  <a:lnTo>
                    <a:pt x="11" y="27"/>
                  </a:lnTo>
                  <a:lnTo>
                    <a:pt x="9" y="21"/>
                  </a:lnTo>
                  <a:lnTo>
                    <a:pt x="0"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78" name="Freeform 77">
              <a:extLst>
                <a:ext uri="{FF2B5EF4-FFF2-40B4-BE49-F238E27FC236}">
                  <a16:creationId xmlns:a16="http://schemas.microsoft.com/office/drawing/2014/main" id="{06F1E653-F378-49A8-944E-330CA0814D8D}"/>
                </a:ext>
              </a:extLst>
            </p:cNvPr>
            <p:cNvSpPr>
              <a:spLocks/>
            </p:cNvSpPr>
            <p:nvPr/>
          </p:nvSpPr>
          <p:spPr bwMode="auto">
            <a:xfrm>
              <a:off x="2375" y="1587"/>
              <a:ext cx="12" cy="29"/>
            </a:xfrm>
            <a:custGeom>
              <a:avLst/>
              <a:gdLst>
                <a:gd name="T0" fmla="*/ 0 w 12"/>
                <a:gd name="T1" fmla="*/ 0 h 29"/>
                <a:gd name="T2" fmla="*/ 0 w 12"/>
                <a:gd name="T3" fmla="*/ 29 h 29"/>
                <a:gd name="T4" fmla="*/ 12 w 12"/>
                <a:gd name="T5" fmla="*/ 15 h 29"/>
                <a:gd name="T6" fmla="*/ 0 w 12"/>
                <a:gd name="T7" fmla="*/ 0 h 29"/>
                <a:gd name="T8" fmla="*/ 0 60000 65536"/>
                <a:gd name="T9" fmla="*/ 0 60000 65536"/>
                <a:gd name="T10" fmla="*/ 0 60000 65536"/>
                <a:gd name="T11" fmla="*/ 0 60000 65536"/>
                <a:gd name="T12" fmla="*/ 0 w 12"/>
                <a:gd name="T13" fmla="*/ 0 h 29"/>
                <a:gd name="T14" fmla="*/ 12 w 12"/>
                <a:gd name="T15" fmla="*/ 29 h 29"/>
              </a:gdLst>
              <a:ahLst/>
              <a:cxnLst>
                <a:cxn ang="T8">
                  <a:pos x="T0" y="T1"/>
                </a:cxn>
                <a:cxn ang="T9">
                  <a:pos x="T2" y="T3"/>
                </a:cxn>
                <a:cxn ang="T10">
                  <a:pos x="T4" y="T5"/>
                </a:cxn>
                <a:cxn ang="T11">
                  <a:pos x="T6" y="T7"/>
                </a:cxn>
              </a:cxnLst>
              <a:rect l="T12" t="T13" r="T14" b="T15"/>
              <a:pathLst>
                <a:path w="12" h="29">
                  <a:moveTo>
                    <a:pt x="0" y="0"/>
                  </a:moveTo>
                  <a:lnTo>
                    <a:pt x="0" y="29"/>
                  </a:lnTo>
                  <a:lnTo>
                    <a:pt x="12" y="1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79" name="Freeform 78">
              <a:extLst>
                <a:ext uri="{FF2B5EF4-FFF2-40B4-BE49-F238E27FC236}">
                  <a16:creationId xmlns:a16="http://schemas.microsoft.com/office/drawing/2014/main" id="{8BAECDE6-4534-4671-9C75-85806BC4E054}"/>
                </a:ext>
              </a:extLst>
            </p:cNvPr>
            <p:cNvSpPr>
              <a:spLocks/>
            </p:cNvSpPr>
            <p:nvPr/>
          </p:nvSpPr>
          <p:spPr bwMode="auto">
            <a:xfrm>
              <a:off x="2371" y="1585"/>
              <a:ext cx="33" cy="33"/>
            </a:xfrm>
            <a:custGeom>
              <a:avLst/>
              <a:gdLst>
                <a:gd name="T0" fmla="*/ 0 w 33"/>
                <a:gd name="T1" fmla="*/ 0 h 33"/>
                <a:gd name="T2" fmla="*/ 33 w 33"/>
                <a:gd name="T3" fmla="*/ 17 h 33"/>
                <a:gd name="T4" fmla="*/ 0 w 33"/>
                <a:gd name="T5" fmla="*/ 33 h 33"/>
                <a:gd name="T6" fmla="*/ 16 w 33"/>
                <a:gd name="T7" fmla="*/ 17 h 33"/>
                <a:gd name="T8" fmla="*/ 0 w 33"/>
                <a:gd name="T9" fmla="*/ 0 h 33"/>
                <a:gd name="T10" fmla="*/ 0 60000 65536"/>
                <a:gd name="T11" fmla="*/ 0 60000 65536"/>
                <a:gd name="T12" fmla="*/ 0 60000 65536"/>
                <a:gd name="T13" fmla="*/ 0 60000 65536"/>
                <a:gd name="T14" fmla="*/ 0 60000 65536"/>
                <a:gd name="T15" fmla="*/ 0 w 33"/>
                <a:gd name="T16" fmla="*/ 0 h 33"/>
                <a:gd name="T17" fmla="*/ 33 w 33"/>
                <a:gd name="T18" fmla="*/ 33 h 33"/>
              </a:gdLst>
              <a:ahLst/>
              <a:cxnLst>
                <a:cxn ang="T10">
                  <a:pos x="T0" y="T1"/>
                </a:cxn>
                <a:cxn ang="T11">
                  <a:pos x="T2" y="T3"/>
                </a:cxn>
                <a:cxn ang="T12">
                  <a:pos x="T4" y="T5"/>
                </a:cxn>
                <a:cxn ang="T13">
                  <a:pos x="T6" y="T7"/>
                </a:cxn>
                <a:cxn ang="T14">
                  <a:pos x="T8" y="T9"/>
                </a:cxn>
              </a:cxnLst>
              <a:rect l="T15" t="T16" r="T17" b="T18"/>
              <a:pathLst>
                <a:path w="33" h="33">
                  <a:moveTo>
                    <a:pt x="0" y="0"/>
                  </a:moveTo>
                  <a:lnTo>
                    <a:pt x="33" y="17"/>
                  </a:lnTo>
                  <a:lnTo>
                    <a:pt x="0" y="33"/>
                  </a:lnTo>
                  <a:lnTo>
                    <a:pt x="16" y="17"/>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80" name="Freeform 79">
              <a:extLst>
                <a:ext uri="{FF2B5EF4-FFF2-40B4-BE49-F238E27FC236}">
                  <a16:creationId xmlns:a16="http://schemas.microsoft.com/office/drawing/2014/main" id="{412BD996-67D8-4C77-9FCC-5746DCEB99D3}"/>
                </a:ext>
              </a:extLst>
            </p:cNvPr>
            <p:cNvSpPr>
              <a:spLocks/>
            </p:cNvSpPr>
            <p:nvPr/>
          </p:nvSpPr>
          <p:spPr bwMode="auto">
            <a:xfrm>
              <a:off x="2366" y="1580"/>
              <a:ext cx="43" cy="43"/>
            </a:xfrm>
            <a:custGeom>
              <a:avLst/>
              <a:gdLst>
                <a:gd name="T0" fmla="*/ 26 w 43"/>
                <a:gd name="T1" fmla="*/ 21 h 43"/>
                <a:gd name="T2" fmla="*/ 28 w 43"/>
                <a:gd name="T3" fmla="*/ 22 h 43"/>
                <a:gd name="T4" fmla="*/ 24 w 43"/>
                <a:gd name="T5" fmla="*/ 25 h 43"/>
                <a:gd name="T6" fmla="*/ 24 w 43"/>
                <a:gd name="T7" fmla="*/ 24 h 43"/>
                <a:gd name="T8" fmla="*/ 25 w 43"/>
                <a:gd name="T9" fmla="*/ 23 h 43"/>
                <a:gd name="T10" fmla="*/ 25 w 43"/>
                <a:gd name="T11" fmla="*/ 21 h 43"/>
                <a:gd name="T12" fmla="*/ 24 w 43"/>
                <a:gd name="T13" fmla="*/ 20 h 43"/>
                <a:gd name="T14" fmla="*/ 24 w 43"/>
                <a:gd name="T15" fmla="*/ 18 h 43"/>
                <a:gd name="T16" fmla="*/ 26 w 43"/>
                <a:gd name="T17" fmla="*/ 21 h 43"/>
                <a:gd name="T18" fmla="*/ 1 w 43"/>
                <a:gd name="T19" fmla="*/ 8 h 43"/>
                <a:gd name="T20" fmla="*/ 14 w 43"/>
                <a:gd name="T21" fmla="*/ 22 h 43"/>
                <a:gd name="T22" fmla="*/ 1 w 43"/>
                <a:gd name="T23" fmla="*/ 35 h 43"/>
                <a:gd name="T24" fmla="*/ 1 w 43"/>
                <a:gd name="T25" fmla="*/ 36 h 43"/>
                <a:gd name="T26" fmla="*/ 0 w 43"/>
                <a:gd name="T27" fmla="*/ 37 h 43"/>
                <a:gd name="T28" fmla="*/ 0 w 43"/>
                <a:gd name="T29" fmla="*/ 40 h 43"/>
                <a:gd name="T30" fmla="*/ 1 w 43"/>
                <a:gd name="T31" fmla="*/ 42 h 43"/>
                <a:gd name="T32" fmla="*/ 2 w 43"/>
                <a:gd name="T33" fmla="*/ 42 h 43"/>
                <a:gd name="T34" fmla="*/ 3 w 43"/>
                <a:gd name="T35" fmla="*/ 43 h 43"/>
                <a:gd name="T36" fmla="*/ 7 w 43"/>
                <a:gd name="T37" fmla="*/ 43 h 43"/>
                <a:gd name="T38" fmla="*/ 40 w 43"/>
                <a:gd name="T39" fmla="*/ 27 h 43"/>
                <a:gd name="T40" fmla="*/ 40 w 43"/>
                <a:gd name="T41" fmla="*/ 25 h 43"/>
                <a:gd name="T42" fmla="*/ 42 w 43"/>
                <a:gd name="T43" fmla="*/ 25 h 43"/>
                <a:gd name="T44" fmla="*/ 43 w 43"/>
                <a:gd name="T45" fmla="*/ 24 h 43"/>
                <a:gd name="T46" fmla="*/ 43 w 43"/>
                <a:gd name="T47" fmla="*/ 21 h 43"/>
                <a:gd name="T48" fmla="*/ 42 w 43"/>
                <a:gd name="T49" fmla="*/ 20 h 43"/>
                <a:gd name="T50" fmla="*/ 42 w 43"/>
                <a:gd name="T51" fmla="*/ 18 h 43"/>
                <a:gd name="T52" fmla="*/ 40 w 43"/>
                <a:gd name="T53" fmla="*/ 17 h 43"/>
                <a:gd name="T54" fmla="*/ 7 w 43"/>
                <a:gd name="T55" fmla="*/ 0 h 43"/>
                <a:gd name="T56" fmla="*/ 2 w 43"/>
                <a:gd name="T57" fmla="*/ 0 h 43"/>
                <a:gd name="T58" fmla="*/ 1 w 43"/>
                <a:gd name="T59" fmla="*/ 1 h 43"/>
                <a:gd name="T60" fmla="*/ 1 w 43"/>
                <a:gd name="T61" fmla="*/ 2 h 43"/>
                <a:gd name="T62" fmla="*/ 0 w 43"/>
                <a:gd name="T63" fmla="*/ 3 h 43"/>
                <a:gd name="T64" fmla="*/ 0 w 43"/>
                <a:gd name="T65" fmla="*/ 7 h 43"/>
                <a:gd name="T66" fmla="*/ 1 w 43"/>
                <a:gd name="T67" fmla="*/ 8 h 43"/>
                <a:gd name="T68" fmla="*/ 26 w 43"/>
                <a:gd name="T69" fmla="*/ 21 h 4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3"/>
                <a:gd name="T106" fmla="*/ 0 h 43"/>
                <a:gd name="T107" fmla="*/ 43 w 43"/>
                <a:gd name="T108" fmla="*/ 43 h 4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3" h="43">
                  <a:moveTo>
                    <a:pt x="26" y="21"/>
                  </a:moveTo>
                  <a:lnTo>
                    <a:pt x="28" y="22"/>
                  </a:lnTo>
                  <a:lnTo>
                    <a:pt x="24" y="25"/>
                  </a:lnTo>
                  <a:lnTo>
                    <a:pt x="24" y="24"/>
                  </a:lnTo>
                  <a:lnTo>
                    <a:pt x="25" y="23"/>
                  </a:lnTo>
                  <a:lnTo>
                    <a:pt x="25" y="21"/>
                  </a:lnTo>
                  <a:lnTo>
                    <a:pt x="24" y="20"/>
                  </a:lnTo>
                  <a:lnTo>
                    <a:pt x="24" y="18"/>
                  </a:lnTo>
                  <a:lnTo>
                    <a:pt x="26" y="21"/>
                  </a:lnTo>
                  <a:lnTo>
                    <a:pt x="1" y="8"/>
                  </a:lnTo>
                  <a:lnTo>
                    <a:pt x="14" y="22"/>
                  </a:lnTo>
                  <a:lnTo>
                    <a:pt x="1" y="35"/>
                  </a:lnTo>
                  <a:lnTo>
                    <a:pt x="1" y="36"/>
                  </a:lnTo>
                  <a:lnTo>
                    <a:pt x="0" y="37"/>
                  </a:lnTo>
                  <a:lnTo>
                    <a:pt x="0" y="40"/>
                  </a:lnTo>
                  <a:lnTo>
                    <a:pt x="1" y="42"/>
                  </a:lnTo>
                  <a:lnTo>
                    <a:pt x="2" y="42"/>
                  </a:lnTo>
                  <a:lnTo>
                    <a:pt x="3" y="43"/>
                  </a:lnTo>
                  <a:lnTo>
                    <a:pt x="7" y="43"/>
                  </a:lnTo>
                  <a:lnTo>
                    <a:pt x="40" y="27"/>
                  </a:lnTo>
                  <a:lnTo>
                    <a:pt x="40" y="25"/>
                  </a:lnTo>
                  <a:lnTo>
                    <a:pt x="42" y="25"/>
                  </a:lnTo>
                  <a:lnTo>
                    <a:pt x="43" y="24"/>
                  </a:lnTo>
                  <a:lnTo>
                    <a:pt x="43" y="21"/>
                  </a:lnTo>
                  <a:lnTo>
                    <a:pt x="42" y="20"/>
                  </a:lnTo>
                  <a:lnTo>
                    <a:pt x="42" y="18"/>
                  </a:lnTo>
                  <a:lnTo>
                    <a:pt x="40" y="17"/>
                  </a:lnTo>
                  <a:lnTo>
                    <a:pt x="7" y="0"/>
                  </a:lnTo>
                  <a:lnTo>
                    <a:pt x="2" y="0"/>
                  </a:lnTo>
                  <a:lnTo>
                    <a:pt x="1" y="1"/>
                  </a:lnTo>
                  <a:lnTo>
                    <a:pt x="1" y="2"/>
                  </a:lnTo>
                  <a:lnTo>
                    <a:pt x="0" y="3"/>
                  </a:lnTo>
                  <a:lnTo>
                    <a:pt x="0" y="7"/>
                  </a:lnTo>
                  <a:lnTo>
                    <a:pt x="1" y="8"/>
                  </a:lnTo>
                  <a:lnTo>
                    <a:pt x="26"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81" name="Rectangle 80">
              <a:extLst>
                <a:ext uri="{FF2B5EF4-FFF2-40B4-BE49-F238E27FC236}">
                  <a16:creationId xmlns:a16="http://schemas.microsoft.com/office/drawing/2014/main" id="{8E52492B-AF4C-4919-8A5D-DF868C5597A7}"/>
                </a:ext>
              </a:extLst>
            </p:cNvPr>
            <p:cNvSpPr>
              <a:spLocks noChangeArrowheads="1"/>
            </p:cNvSpPr>
            <p:nvPr/>
          </p:nvSpPr>
          <p:spPr bwMode="auto">
            <a:xfrm>
              <a:off x="2361" y="1512"/>
              <a:ext cx="737" cy="172"/>
            </a:xfrm>
            <a:prstGeom prst="rect">
              <a:avLst/>
            </a:prstGeom>
            <a:solidFill>
              <a:srgbClr val="E0E0E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fr-FR" altLang="fr-FR"/>
            </a:p>
          </p:txBody>
        </p:sp>
        <p:sp>
          <p:nvSpPr>
            <p:cNvPr id="8282" name="Freeform 81">
              <a:extLst>
                <a:ext uri="{FF2B5EF4-FFF2-40B4-BE49-F238E27FC236}">
                  <a16:creationId xmlns:a16="http://schemas.microsoft.com/office/drawing/2014/main" id="{774315B9-1713-477C-A41E-AB40721EDAEB}"/>
                </a:ext>
              </a:extLst>
            </p:cNvPr>
            <p:cNvSpPr>
              <a:spLocks/>
            </p:cNvSpPr>
            <p:nvPr/>
          </p:nvSpPr>
          <p:spPr bwMode="auto">
            <a:xfrm>
              <a:off x="2357" y="1507"/>
              <a:ext cx="745" cy="180"/>
            </a:xfrm>
            <a:custGeom>
              <a:avLst/>
              <a:gdLst>
                <a:gd name="T0" fmla="*/ 4 w 745"/>
                <a:gd name="T1" fmla="*/ 0 h 180"/>
                <a:gd name="T2" fmla="*/ 3 w 745"/>
                <a:gd name="T3" fmla="*/ 0 h 180"/>
                <a:gd name="T4" fmla="*/ 2 w 745"/>
                <a:gd name="T5" fmla="*/ 1 h 180"/>
                <a:gd name="T6" fmla="*/ 1 w 745"/>
                <a:gd name="T7" fmla="*/ 1 h 180"/>
                <a:gd name="T8" fmla="*/ 1 w 745"/>
                <a:gd name="T9" fmla="*/ 2 h 180"/>
                <a:gd name="T10" fmla="*/ 0 w 745"/>
                <a:gd name="T11" fmla="*/ 4 h 180"/>
                <a:gd name="T12" fmla="*/ 0 w 745"/>
                <a:gd name="T13" fmla="*/ 177 h 180"/>
                <a:gd name="T14" fmla="*/ 1 w 745"/>
                <a:gd name="T15" fmla="*/ 178 h 180"/>
                <a:gd name="T16" fmla="*/ 1 w 745"/>
                <a:gd name="T17" fmla="*/ 179 h 180"/>
                <a:gd name="T18" fmla="*/ 2 w 745"/>
                <a:gd name="T19" fmla="*/ 179 h 180"/>
                <a:gd name="T20" fmla="*/ 3 w 745"/>
                <a:gd name="T21" fmla="*/ 180 h 180"/>
                <a:gd name="T22" fmla="*/ 741 w 745"/>
                <a:gd name="T23" fmla="*/ 180 h 180"/>
                <a:gd name="T24" fmla="*/ 742 w 745"/>
                <a:gd name="T25" fmla="*/ 179 h 180"/>
                <a:gd name="T26" fmla="*/ 744 w 745"/>
                <a:gd name="T27" fmla="*/ 179 h 180"/>
                <a:gd name="T28" fmla="*/ 744 w 745"/>
                <a:gd name="T29" fmla="*/ 178 h 180"/>
                <a:gd name="T30" fmla="*/ 745 w 745"/>
                <a:gd name="T31" fmla="*/ 177 h 180"/>
                <a:gd name="T32" fmla="*/ 745 w 745"/>
                <a:gd name="T33" fmla="*/ 4 h 180"/>
                <a:gd name="T34" fmla="*/ 744 w 745"/>
                <a:gd name="T35" fmla="*/ 2 h 180"/>
                <a:gd name="T36" fmla="*/ 744 w 745"/>
                <a:gd name="T37" fmla="*/ 1 h 180"/>
                <a:gd name="T38" fmla="*/ 742 w 745"/>
                <a:gd name="T39" fmla="*/ 1 h 180"/>
                <a:gd name="T40" fmla="*/ 741 w 745"/>
                <a:gd name="T41" fmla="*/ 0 h 180"/>
                <a:gd name="T42" fmla="*/ 740 w 745"/>
                <a:gd name="T43" fmla="*/ 0 h 180"/>
                <a:gd name="T44" fmla="*/ 4 w 745"/>
                <a:gd name="T45" fmla="*/ 0 h 180"/>
                <a:gd name="T46" fmla="*/ 9 w 745"/>
                <a:gd name="T47" fmla="*/ 9 h 180"/>
                <a:gd name="T48" fmla="*/ 736 w 745"/>
                <a:gd name="T49" fmla="*/ 9 h 180"/>
                <a:gd name="T50" fmla="*/ 736 w 745"/>
                <a:gd name="T51" fmla="*/ 171 h 180"/>
                <a:gd name="T52" fmla="*/ 9 w 745"/>
                <a:gd name="T53" fmla="*/ 171 h 180"/>
                <a:gd name="T54" fmla="*/ 9 w 745"/>
                <a:gd name="T55" fmla="*/ 9 h 180"/>
                <a:gd name="T56" fmla="*/ 4 w 745"/>
                <a:gd name="T57" fmla="*/ 0 h 18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745"/>
                <a:gd name="T88" fmla="*/ 0 h 180"/>
                <a:gd name="T89" fmla="*/ 745 w 745"/>
                <a:gd name="T90" fmla="*/ 180 h 18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745" h="180">
                  <a:moveTo>
                    <a:pt x="4" y="0"/>
                  </a:moveTo>
                  <a:lnTo>
                    <a:pt x="3" y="0"/>
                  </a:lnTo>
                  <a:lnTo>
                    <a:pt x="2" y="1"/>
                  </a:lnTo>
                  <a:lnTo>
                    <a:pt x="1" y="1"/>
                  </a:lnTo>
                  <a:lnTo>
                    <a:pt x="1" y="2"/>
                  </a:lnTo>
                  <a:lnTo>
                    <a:pt x="0" y="4"/>
                  </a:lnTo>
                  <a:lnTo>
                    <a:pt x="0" y="177"/>
                  </a:lnTo>
                  <a:lnTo>
                    <a:pt x="1" y="178"/>
                  </a:lnTo>
                  <a:lnTo>
                    <a:pt x="1" y="179"/>
                  </a:lnTo>
                  <a:lnTo>
                    <a:pt x="2" y="179"/>
                  </a:lnTo>
                  <a:lnTo>
                    <a:pt x="3" y="180"/>
                  </a:lnTo>
                  <a:lnTo>
                    <a:pt x="741" y="180"/>
                  </a:lnTo>
                  <a:lnTo>
                    <a:pt x="742" y="179"/>
                  </a:lnTo>
                  <a:lnTo>
                    <a:pt x="744" y="179"/>
                  </a:lnTo>
                  <a:lnTo>
                    <a:pt x="744" y="178"/>
                  </a:lnTo>
                  <a:lnTo>
                    <a:pt x="745" y="177"/>
                  </a:lnTo>
                  <a:lnTo>
                    <a:pt x="745" y="4"/>
                  </a:lnTo>
                  <a:lnTo>
                    <a:pt x="744" y="2"/>
                  </a:lnTo>
                  <a:lnTo>
                    <a:pt x="744" y="1"/>
                  </a:lnTo>
                  <a:lnTo>
                    <a:pt x="742" y="1"/>
                  </a:lnTo>
                  <a:lnTo>
                    <a:pt x="741" y="0"/>
                  </a:lnTo>
                  <a:lnTo>
                    <a:pt x="740" y="0"/>
                  </a:lnTo>
                  <a:lnTo>
                    <a:pt x="4" y="0"/>
                  </a:lnTo>
                  <a:lnTo>
                    <a:pt x="9" y="9"/>
                  </a:lnTo>
                  <a:lnTo>
                    <a:pt x="736" y="9"/>
                  </a:lnTo>
                  <a:lnTo>
                    <a:pt x="736" y="171"/>
                  </a:lnTo>
                  <a:lnTo>
                    <a:pt x="9" y="171"/>
                  </a:lnTo>
                  <a:lnTo>
                    <a:pt x="9" y="9"/>
                  </a:ln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83" name="Rectangle 82">
              <a:extLst>
                <a:ext uri="{FF2B5EF4-FFF2-40B4-BE49-F238E27FC236}">
                  <a16:creationId xmlns:a16="http://schemas.microsoft.com/office/drawing/2014/main" id="{0F3B831D-577D-413C-85C0-83EA5BE0B2A2}"/>
                </a:ext>
              </a:extLst>
            </p:cNvPr>
            <p:cNvSpPr>
              <a:spLocks noChangeArrowheads="1"/>
            </p:cNvSpPr>
            <p:nvPr/>
          </p:nvSpPr>
          <p:spPr bwMode="auto">
            <a:xfrm>
              <a:off x="2429" y="1523"/>
              <a:ext cx="495"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fr-FR" altLang="fr-FR" sz="800" b="1">
                  <a:solidFill>
                    <a:srgbClr val="0000C2"/>
                  </a:solidFill>
                  <a:latin typeface="Times New Roman" panose="02020603050405020304" pitchFamily="18" charset="0"/>
                </a:rPr>
                <a:t>Soulever la languette</a:t>
              </a:r>
              <a:endParaRPr lang="fr-FR" altLang="fr-FR">
                <a:latin typeface="Arial" panose="020B0604020202020204" pitchFamily="34" charset="0"/>
              </a:endParaRPr>
            </a:p>
          </p:txBody>
        </p:sp>
        <p:sp>
          <p:nvSpPr>
            <p:cNvPr id="8284" name="Rectangle 83">
              <a:extLst>
                <a:ext uri="{FF2B5EF4-FFF2-40B4-BE49-F238E27FC236}">
                  <a16:creationId xmlns:a16="http://schemas.microsoft.com/office/drawing/2014/main" id="{513D2BF9-B31D-428E-BC65-B6FDEA93BD46}"/>
                </a:ext>
              </a:extLst>
            </p:cNvPr>
            <p:cNvSpPr>
              <a:spLocks noChangeArrowheads="1"/>
            </p:cNvSpPr>
            <p:nvPr/>
          </p:nvSpPr>
          <p:spPr bwMode="auto">
            <a:xfrm>
              <a:off x="2429" y="1594"/>
              <a:ext cx="517"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fr-FR" altLang="fr-FR" sz="800" b="1">
                  <a:solidFill>
                    <a:srgbClr val="0000C2"/>
                  </a:solidFill>
                  <a:latin typeface="Times New Roman" panose="02020603050405020304" pitchFamily="18" charset="0"/>
                </a:rPr>
                <a:t>de la rondelle frein 32</a:t>
              </a:r>
              <a:endParaRPr lang="fr-FR" altLang="fr-FR">
                <a:latin typeface="Arial" panose="020B0604020202020204" pitchFamily="34" charset="0"/>
              </a:endParaRPr>
            </a:p>
          </p:txBody>
        </p:sp>
        <p:sp>
          <p:nvSpPr>
            <p:cNvPr id="8285" name="Freeform 84">
              <a:extLst>
                <a:ext uri="{FF2B5EF4-FFF2-40B4-BE49-F238E27FC236}">
                  <a16:creationId xmlns:a16="http://schemas.microsoft.com/office/drawing/2014/main" id="{93902A6B-5105-477B-AA1A-A874E87BA2C6}"/>
                </a:ext>
              </a:extLst>
            </p:cNvPr>
            <p:cNvSpPr>
              <a:spLocks/>
            </p:cNvSpPr>
            <p:nvPr/>
          </p:nvSpPr>
          <p:spPr bwMode="auto">
            <a:xfrm>
              <a:off x="2071" y="1940"/>
              <a:ext cx="272" cy="10"/>
            </a:xfrm>
            <a:custGeom>
              <a:avLst/>
              <a:gdLst>
                <a:gd name="T0" fmla="*/ 5 w 272"/>
                <a:gd name="T1" fmla="*/ 0 h 10"/>
                <a:gd name="T2" fmla="*/ 4 w 272"/>
                <a:gd name="T3" fmla="*/ 0 h 10"/>
                <a:gd name="T4" fmla="*/ 3 w 272"/>
                <a:gd name="T5" fmla="*/ 1 h 10"/>
                <a:gd name="T6" fmla="*/ 1 w 272"/>
                <a:gd name="T7" fmla="*/ 1 h 10"/>
                <a:gd name="T8" fmla="*/ 1 w 272"/>
                <a:gd name="T9" fmla="*/ 3 h 10"/>
                <a:gd name="T10" fmla="*/ 0 w 272"/>
                <a:gd name="T11" fmla="*/ 4 h 10"/>
                <a:gd name="T12" fmla="*/ 0 w 272"/>
                <a:gd name="T13" fmla="*/ 6 h 10"/>
                <a:gd name="T14" fmla="*/ 1 w 272"/>
                <a:gd name="T15" fmla="*/ 7 h 10"/>
                <a:gd name="T16" fmla="*/ 1 w 272"/>
                <a:gd name="T17" fmla="*/ 8 h 10"/>
                <a:gd name="T18" fmla="*/ 3 w 272"/>
                <a:gd name="T19" fmla="*/ 8 h 10"/>
                <a:gd name="T20" fmla="*/ 4 w 272"/>
                <a:gd name="T21" fmla="*/ 10 h 10"/>
                <a:gd name="T22" fmla="*/ 268 w 272"/>
                <a:gd name="T23" fmla="*/ 10 h 10"/>
                <a:gd name="T24" fmla="*/ 270 w 272"/>
                <a:gd name="T25" fmla="*/ 8 h 10"/>
                <a:gd name="T26" fmla="*/ 271 w 272"/>
                <a:gd name="T27" fmla="*/ 8 h 10"/>
                <a:gd name="T28" fmla="*/ 271 w 272"/>
                <a:gd name="T29" fmla="*/ 7 h 10"/>
                <a:gd name="T30" fmla="*/ 272 w 272"/>
                <a:gd name="T31" fmla="*/ 6 h 10"/>
                <a:gd name="T32" fmla="*/ 272 w 272"/>
                <a:gd name="T33" fmla="*/ 4 h 10"/>
                <a:gd name="T34" fmla="*/ 271 w 272"/>
                <a:gd name="T35" fmla="*/ 3 h 10"/>
                <a:gd name="T36" fmla="*/ 271 w 272"/>
                <a:gd name="T37" fmla="*/ 1 h 10"/>
                <a:gd name="T38" fmla="*/ 270 w 272"/>
                <a:gd name="T39" fmla="*/ 1 h 10"/>
                <a:gd name="T40" fmla="*/ 268 w 272"/>
                <a:gd name="T41" fmla="*/ 0 h 10"/>
                <a:gd name="T42" fmla="*/ 267 w 272"/>
                <a:gd name="T43" fmla="*/ 0 h 10"/>
                <a:gd name="T44" fmla="*/ 5 w 272"/>
                <a:gd name="T45" fmla="*/ 0 h 1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72"/>
                <a:gd name="T70" fmla="*/ 0 h 10"/>
                <a:gd name="T71" fmla="*/ 272 w 272"/>
                <a:gd name="T72" fmla="*/ 10 h 1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72" h="10">
                  <a:moveTo>
                    <a:pt x="5" y="0"/>
                  </a:moveTo>
                  <a:lnTo>
                    <a:pt x="4" y="0"/>
                  </a:lnTo>
                  <a:lnTo>
                    <a:pt x="3" y="1"/>
                  </a:lnTo>
                  <a:lnTo>
                    <a:pt x="1" y="1"/>
                  </a:lnTo>
                  <a:lnTo>
                    <a:pt x="1" y="3"/>
                  </a:lnTo>
                  <a:lnTo>
                    <a:pt x="0" y="4"/>
                  </a:lnTo>
                  <a:lnTo>
                    <a:pt x="0" y="6"/>
                  </a:lnTo>
                  <a:lnTo>
                    <a:pt x="1" y="7"/>
                  </a:lnTo>
                  <a:lnTo>
                    <a:pt x="1" y="8"/>
                  </a:lnTo>
                  <a:lnTo>
                    <a:pt x="3" y="8"/>
                  </a:lnTo>
                  <a:lnTo>
                    <a:pt x="4" y="10"/>
                  </a:lnTo>
                  <a:lnTo>
                    <a:pt x="268" y="10"/>
                  </a:lnTo>
                  <a:lnTo>
                    <a:pt x="270" y="8"/>
                  </a:lnTo>
                  <a:lnTo>
                    <a:pt x="271" y="8"/>
                  </a:lnTo>
                  <a:lnTo>
                    <a:pt x="271" y="7"/>
                  </a:lnTo>
                  <a:lnTo>
                    <a:pt x="272" y="6"/>
                  </a:lnTo>
                  <a:lnTo>
                    <a:pt x="272" y="4"/>
                  </a:lnTo>
                  <a:lnTo>
                    <a:pt x="271" y="3"/>
                  </a:lnTo>
                  <a:lnTo>
                    <a:pt x="271" y="1"/>
                  </a:lnTo>
                  <a:lnTo>
                    <a:pt x="270" y="1"/>
                  </a:lnTo>
                  <a:lnTo>
                    <a:pt x="268" y="0"/>
                  </a:lnTo>
                  <a:lnTo>
                    <a:pt x="267" y="0"/>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86" name="Oval 85">
              <a:extLst>
                <a:ext uri="{FF2B5EF4-FFF2-40B4-BE49-F238E27FC236}">
                  <a16:creationId xmlns:a16="http://schemas.microsoft.com/office/drawing/2014/main" id="{62A8EDF5-2DD6-4E30-83F0-7B641E721F60}"/>
                </a:ext>
              </a:extLst>
            </p:cNvPr>
            <p:cNvSpPr>
              <a:spLocks noChangeArrowheads="1"/>
            </p:cNvSpPr>
            <p:nvPr/>
          </p:nvSpPr>
          <p:spPr bwMode="auto">
            <a:xfrm>
              <a:off x="2059" y="1929"/>
              <a:ext cx="34" cy="33"/>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fr-FR" altLang="fr-FR"/>
            </a:p>
          </p:txBody>
        </p:sp>
        <p:sp>
          <p:nvSpPr>
            <p:cNvPr id="8287" name="Freeform 86">
              <a:extLst>
                <a:ext uri="{FF2B5EF4-FFF2-40B4-BE49-F238E27FC236}">
                  <a16:creationId xmlns:a16="http://schemas.microsoft.com/office/drawing/2014/main" id="{366C932B-DCA2-4488-A32E-C607541743C6}"/>
                </a:ext>
              </a:extLst>
            </p:cNvPr>
            <p:cNvSpPr>
              <a:spLocks/>
            </p:cNvSpPr>
            <p:nvPr/>
          </p:nvSpPr>
          <p:spPr bwMode="auto">
            <a:xfrm>
              <a:off x="2054" y="1924"/>
              <a:ext cx="43" cy="42"/>
            </a:xfrm>
            <a:custGeom>
              <a:avLst/>
              <a:gdLst>
                <a:gd name="T0" fmla="*/ 0 w 43"/>
                <a:gd name="T1" fmla="*/ 20 h 42"/>
                <a:gd name="T2" fmla="*/ 0 w 43"/>
                <a:gd name="T3" fmla="*/ 22 h 42"/>
                <a:gd name="T4" fmla="*/ 1 w 43"/>
                <a:gd name="T5" fmla="*/ 29 h 42"/>
                <a:gd name="T6" fmla="*/ 1 w 43"/>
                <a:gd name="T7" fmla="*/ 30 h 42"/>
                <a:gd name="T8" fmla="*/ 2 w 43"/>
                <a:gd name="T9" fmla="*/ 30 h 42"/>
                <a:gd name="T10" fmla="*/ 6 w 43"/>
                <a:gd name="T11" fmla="*/ 35 h 42"/>
                <a:gd name="T12" fmla="*/ 7 w 43"/>
                <a:gd name="T13" fmla="*/ 36 h 42"/>
                <a:gd name="T14" fmla="*/ 12 w 43"/>
                <a:gd name="T15" fmla="*/ 39 h 42"/>
                <a:gd name="T16" fmla="*/ 13 w 43"/>
                <a:gd name="T17" fmla="*/ 41 h 42"/>
                <a:gd name="T18" fmla="*/ 20 w 43"/>
                <a:gd name="T19" fmla="*/ 42 h 42"/>
                <a:gd name="T20" fmla="*/ 22 w 43"/>
                <a:gd name="T21" fmla="*/ 42 h 42"/>
                <a:gd name="T22" fmla="*/ 29 w 43"/>
                <a:gd name="T23" fmla="*/ 41 h 42"/>
                <a:gd name="T24" fmla="*/ 30 w 43"/>
                <a:gd name="T25" fmla="*/ 41 h 42"/>
                <a:gd name="T26" fmla="*/ 30 w 43"/>
                <a:gd name="T27" fmla="*/ 39 h 42"/>
                <a:gd name="T28" fmla="*/ 36 w 43"/>
                <a:gd name="T29" fmla="*/ 36 h 42"/>
                <a:gd name="T30" fmla="*/ 37 w 43"/>
                <a:gd name="T31" fmla="*/ 36 h 42"/>
                <a:gd name="T32" fmla="*/ 37 w 43"/>
                <a:gd name="T33" fmla="*/ 35 h 42"/>
                <a:gd name="T34" fmla="*/ 40 w 43"/>
                <a:gd name="T35" fmla="*/ 30 h 42"/>
                <a:gd name="T36" fmla="*/ 42 w 43"/>
                <a:gd name="T37" fmla="*/ 29 h 42"/>
                <a:gd name="T38" fmla="*/ 43 w 43"/>
                <a:gd name="T39" fmla="*/ 22 h 42"/>
                <a:gd name="T40" fmla="*/ 43 w 43"/>
                <a:gd name="T41" fmla="*/ 20 h 42"/>
                <a:gd name="T42" fmla="*/ 42 w 43"/>
                <a:gd name="T43" fmla="*/ 13 h 42"/>
                <a:gd name="T44" fmla="*/ 42 w 43"/>
                <a:gd name="T45" fmla="*/ 12 h 42"/>
                <a:gd name="T46" fmla="*/ 40 w 43"/>
                <a:gd name="T47" fmla="*/ 12 h 42"/>
                <a:gd name="T48" fmla="*/ 37 w 43"/>
                <a:gd name="T49" fmla="*/ 7 h 42"/>
                <a:gd name="T50" fmla="*/ 36 w 43"/>
                <a:gd name="T51" fmla="*/ 6 h 42"/>
                <a:gd name="T52" fmla="*/ 30 w 43"/>
                <a:gd name="T53" fmla="*/ 2 h 42"/>
                <a:gd name="T54" fmla="*/ 29 w 43"/>
                <a:gd name="T55" fmla="*/ 1 h 42"/>
                <a:gd name="T56" fmla="*/ 22 w 43"/>
                <a:gd name="T57" fmla="*/ 0 h 42"/>
                <a:gd name="T58" fmla="*/ 20 w 43"/>
                <a:gd name="T59" fmla="*/ 0 h 42"/>
                <a:gd name="T60" fmla="*/ 13 w 43"/>
                <a:gd name="T61" fmla="*/ 1 h 42"/>
                <a:gd name="T62" fmla="*/ 12 w 43"/>
                <a:gd name="T63" fmla="*/ 1 h 42"/>
                <a:gd name="T64" fmla="*/ 12 w 43"/>
                <a:gd name="T65" fmla="*/ 2 h 42"/>
                <a:gd name="T66" fmla="*/ 7 w 43"/>
                <a:gd name="T67" fmla="*/ 6 h 42"/>
                <a:gd name="T68" fmla="*/ 6 w 43"/>
                <a:gd name="T69" fmla="*/ 7 h 42"/>
                <a:gd name="T70" fmla="*/ 2 w 43"/>
                <a:gd name="T71" fmla="*/ 12 h 42"/>
                <a:gd name="T72" fmla="*/ 1 w 43"/>
                <a:gd name="T73" fmla="*/ 13 h 42"/>
                <a:gd name="T74" fmla="*/ 0 w 43"/>
                <a:gd name="T75" fmla="*/ 20 h 42"/>
                <a:gd name="T76" fmla="*/ 9 w 43"/>
                <a:gd name="T77" fmla="*/ 21 h 42"/>
                <a:gd name="T78" fmla="*/ 10 w 43"/>
                <a:gd name="T79" fmla="*/ 16 h 42"/>
                <a:gd name="T80" fmla="*/ 13 w 43"/>
                <a:gd name="T81" fmla="*/ 13 h 42"/>
                <a:gd name="T82" fmla="*/ 16 w 43"/>
                <a:gd name="T83" fmla="*/ 11 h 42"/>
                <a:gd name="T84" fmla="*/ 21 w 43"/>
                <a:gd name="T85" fmla="*/ 9 h 42"/>
                <a:gd name="T86" fmla="*/ 27 w 43"/>
                <a:gd name="T87" fmla="*/ 11 h 42"/>
                <a:gd name="T88" fmla="*/ 30 w 43"/>
                <a:gd name="T89" fmla="*/ 13 h 42"/>
                <a:gd name="T90" fmla="*/ 32 w 43"/>
                <a:gd name="T91" fmla="*/ 16 h 42"/>
                <a:gd name="T92" fmla="*/ 34 w 43"/>
                <a:gd name="T93" fmla="*/ 21 h 42"/>
                <a:gd name="T94" fmla="*/ 32 w 43"/>
                <a:gd name="T95" fmla="*/ 26 h 42"/>
                <a:gd name="T96" fmla="*/ 30 w 43"/>
                <a:gd name="T97" fmla="*/ 29 h 42"/>
                <a:gd name="T98" fmla="*/ 27 w 43"/>
                <a:gd name="T99" fmla="*/ 31 h 42"/>
                <a:gd name="T100" fmla="*/ 21 w 43"/>
                <a:gd name="T101" fmla="*/ 33 h 42"/>
                <a:gd name="T102" fmla="*/ 16 w 43"/>
                <a:gd name="T103" fmla="*/ 31 h 42"/>
                <a:gd name="T104" fmla="*/ 13 w 43"/>
                <a:gd name="T105" fmla="*/ 29 h 42"/>
                <a:gd name="T106" fmla="*/ 10 w 43"/>
                <a:gd name="T107" fmla="*/ 26 h 42"/>
                <a:gd name="T108" fmla="*/ 9 w 43"/>
                <a:gd name="T109" fmla="*/ 21 h 42"/>
                <a:gd name="T110" fmla="*/ 0 w 43"/>
                <a:gd name="T111" fmla="*/ 20 h 4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3"/>
                <a:gd name="T169" fmla="*/ 0 h 42"/>
                <a:gd name="T170" fmla="*/ 43 w 43"/>
                <a:gd name="T171" fmla="*/ 42 h 4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3" h="42">
                  <a:moveTo>
                    <a:pt x="0" y="20"/>
                  </a:moveTo>
                  <a:lnTo>
                    <a:pt x="0" y="22"/>
                  </a:lnTo>
                  <a:lnTo>
                    <a:pt x="1" y="29"/>
                  </a:lnTo>
                  <a:lnTo>
                    <a:pt x="1" y="30"/>
                  </a:lnTo>
                  <a:lnTo>
                    <a:pt x="2" y="30"/>
                  </a:lnTo>
                  <a:lnTo>
                    <a:pt x="6" y="35"/>
                  </a:lnTo>
                  <a:lnTo>
                    <a:pt x="7" y="36"/>
                  </a:lnTo>
                  <a:lnTo>
                    <a:pt x="12" y="39"/>
                  </a:lnTo>
                  <a:lnTo>
                    <a:pt x="13" y="41"/>
                  </a:lnTo>
                  <a:lnTo>
                    <a:pt x="20" y="42"/>
                  </a:lnTo>
                  <a:lnTo>
                    <a:pt x="22" y="42"/>
                  </a:lnTo>
                  <a:lnTo>
                    <a:pt x="29" y="41"/>
                  </a:lnTo>
                  <a:lnTo>
                    <a:pt x="30" y="41"/>
                  </a:lnTo>
                  <a:lnTo>
                    <a:pt x="30" y="39"/>
                  </a:lnTo>
                  <a:lnTo>
                    <a:pt x="36" y="36"/>
                  </a:lnTo>
                  <a:lnTo>
                    <a:pt x="37" y="36"/>
                  </a:lnTo>
                  <a:lnTo>
                    <a:pt x="37" y="35"/>
                  </a:lnTo>
                  <a:lnTo>
                    <a:pt x="40" y="30"/>
                  </a:lnTo>
                  <a:lnTo>
                    <a:pt x="42" y="29"/>
                  </a:lnTo>
                  <a:lnTo>
                    <a:pt x="43" y="22"/>
                  </a:lnTo>
                  <a:lnTo>
                    <a:pt x="43" y="20"/>
                  </a:lnTo>
                  <a:lnTo>
                    <a:pt x="42" y="13"/>
                  </a:lnTo>
                  <a:lnTo>
                    <a:pt x="42" y="12"/>
                  </a:lnTo>
                  <a:lnTo>
                    <a:pt x="40" y="12"/>
                  </a:lnTo>
                  <a:lnTo>
                    <a:pt x="37" y="7"/>
                  </a:lnTo>
                  <a:lnTo>
                    <a:pt x="36" y="6"/>
                  </a:lnTo>
                  <a:lnTo>
                    <a:pt x="30" y="2"/>
                  </a:lnTo>
                  <a:lnTo>
                    <a:pt x="29" y="1"/>
                  </a:lnTo>
                  <a:lnTo>
                    <a:pt x="22" y="0"/>
                  </a:lnTo>
                  <a:lnTo>
                    <a:pt x="20" y="0"/>
                  </a:lnTo>
                  <a:lnTo>
                    <a:pt x="13" y="1"/>
                  </a:lnTo>
                  <a:lnTo>
                    <a:pt x="12" y="1"/>
                  </a:lnTo>
                  <a:lnTo>
                    <a:pt x="12" y="2"/>
                  </a:lnTo>
                  <a:lnTo>
                    <a:pt x="7" y="6"/>
                  </a:lnTo>
                  <a:lnTo>
                    <a:pt x="6" y="7"/>
                  </a:lnTo>
                  <a:lnTo>
                    <a:pt x="2" y="12"/>
                  </a:lnTo>
                  <a:lnTo>
                    <a:pt x="1" y="13"/>
                  </a:lnTo>
                  <a:lnTo>
                    <a:pt x="0" y="20"/>
                  </a:lnTo>
                  <a:lnTo>
                    <a:pt x="9" y="21"/>
                  </a:lnTo>
                  <a:lnTo>
                    <a:pt x="10" y="16"/>
                  </a:lnTo>
                  <a:lnTo>
                    <a:pt x="13" y="13"/>
                  </a:lnTo>
                  <a:lnTo>
                    <a:pt x="16" y="11"/>
                  </a:lnTo>
                  <a:lnTo>
                    <a:pt x="21" y="9"/>
                  </a:lnTo>
                  <a:lnTo>
                    <a:pt x="27" y="11"/>
                  </a:lnTo>
                  <a:lnTo>
                    <a:pt x="30" y="13"/>
                  </a:lnTo>
                  <a:lnTo>
                    <a:pt x="32" y="16"/>
                  </a:lnTo>
                  <a:lnTo>
                    <a:pt x="34" y="21"/>
                  </a:lnTo>
                  <a:lnTo>
                    <a:pt x="32" y="26"/>
                  </a:lnTo>
                  <a:lnTo>
                    <a:pt x="30" y="29"/>
                  </a:lnTo>
                  <a:lnTo>
                    <a:pt x="27" y="31"/>
                  </a:lnTo>
                  <a:lnTo>
                    <a:pt x="21" y="33"/>
                  </a:lnTo>
                  <a:lnTo>
                    <a:pt x="16" y="31"/>
                  </a:lnTo>
                  <a:lnTo>
                    <a:pt x="13" y="29"/>
                  </a:lnTo>
                  <a:lnTo>
                    <a:pt x="10" y="26"/>
                  </a:lnTo>
                  <a:lnTo>
                    <a:pt x="9" y="21"/>
                  </a:lnTo>
                  <a:lnTo>
                    <a:pt x="0"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88" name="Freeform 87">
              <a:extLst>
                <a:ext uri="{FF2B5EF4-FFF2-40B4-BE49-F238E27FC236}">
                  <a16:creationId xmlns:a16="http://schemas.microsoft.com/office/drawing/2014/main" id="{6A7DEA8A-C52B-467E-8E69-74A16C29F014}"/>
                </a:ext>
              </a:extLst>
            </p:cNvPr>
            <p:cNvSpPr>
              <a:spLocks/>
            </p:cNvSpPr>
            <p:nvPr/>
          </p:nvSpPr>
          <p:spPr bwMode="auto">
            <a:xfrm>
              <a:off x="2330" y="1930"/>
              <a:ext cx="12" cy="29"/>
            </a:xfrm>
            <a:custGeom>
              <a:avLst/>
              <a:gdLst>
                <a:gd name="T0" fmla="*/ 0 w 12"/>
                <a:gd name="T1" fmla="*/ 0 h 29"/>
                <a:gd name="T2" fmla="*/ 0 w 12"/>
                <a:gd name="T3" fmla="*/ 29 h 29"/>
                <a:gd name="T4" fmla="*/ 12 w 12"/>
                <a:gd name="T5" fmla="*/ 15 h 29"/>
                <a:gd name="T6" fmla="*/ 0 w 12"/>
                <a:gd name="T7" fmla="*/ 0 h 29"/>
                <a:gd name="T8" fmla="*/ 0 60000 65536"/>
                <a:gd name="T9" fmla="*/ 0 60000 65536"/>
                <a:gd name="T10" fmla="*/ 0 60000 65536"/>
                <a:gd name="T11" fmla="*/ 0 60000 65536"/>
                <a:gd name="T12" fmla="*/ 0 w 12"/>
                <a:gd name="T13" fmla="*/ 0 h 29"/>
                <a:gd name="T14" fmla="*/ 12 w 12"/>
                <a:gd name="T15" fmla="*/ 29 h 29"/>
              </a:gdLst>
              <a:ahLst/>
              <a:cxnLst>
                <a:cxn ang="T8">
                  <a:pos x="T0" y="T1"/>
                </a:cxn>
                <a:cxn ang="T9">
                  <a:pos x="T2" y="T3"/>
                </a:cxn>
                <a:cxn ang="T10">
                  <a:pos x="T4" y="T5"/>
                </a:cxn>
                <a:cxn ang="T11">
                  <a:pos x="T6" y="T7"/>
                </a:cxn>
              </a:cxnLst>
              <a:rect l="T12" t="T13" r="T14" b="T15"/>
              <a:pathLst>
                <a:path w="12" h="29">
                  <a:moveTo>
                    <a:pt x="0" y="0"/>
                  </a:moveTo>
                  <a:lnTo>
                    <a:pt x="0" y="29"/>
                  </a:lnTo>
                  <a:lnTo>
                    <a:pt x="12" y="1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89" name="Freeform 88">
              <a:extLst>
                <a:ext uri="{FF2B5EF4-FFF2-40B4-BE49-F238E27FC236}">
                  <a16:creationId xmlns:a16="http://schemas.microsoft.com/office/drawing/2014/main" id="{91D59D35-CE83-414D-8563-B53DF1BDF82D}"/>
                </a:ext>
              </a:extLst>
            </p:cNvPr>
            <p:cNvSpPr>
              <a:spLocks/>
            </p:cNvSpPr>
            <p:nvPr/>
          </p:nvSpPr>
          <p:spPr bwMode="auto">
            <a:xfrm>
              <a:off x="2325" y="1929"/>
              <a:ext cx="34" cy="32"/>
            </a:xfrm>
            <a:custGeom>
              <a:avLst/>
              <a:gdLst>
                <a:gd name="T0" fmla="*/ 0 w 34"/>
                <a:gd name="T1" fmla="*/ 0 h 32"/>
                <a:gd name="T2" fmla="*/ 34 w 34"/>
                <a:gd name="T3" fmla="*/ 16 h 32"/>
                <a:gd name="T4" fmla="*/ 0 w 34"/>
                <a:gd name="T5" fmla="*/ 32 h 32"/>
                <a:gd name="T6" fmla="*/ 17 w 34"/>
                <a:gd name="T7" fmla="*/ 16 h 32"/>
                <a:gd name="T8" fmla="*/ 0 w 34"/>
                <a:gd name="T9" fmla="*/ 0 h 32"/>
                <a:gd name="T10" fmla="*/ 0 60000 65536"/>
                <a:gd name="T11" fmla="*/ 0 60000 65536"/>
                <a:gd name="T12" fmla="*/ 0 60000 65536"/>
                <a:gd name="T13" fmla="*/ 0 60000 65536"/>
                <a:gd name="T14" fmla="*/ 0 60000 65536"/>
                <a:gd name="T15" fmla="*/ 0 w 34"/>
                <a:gd name="T16" fmla="*/ 0 h 32"/>
                <a:gd name="T17" fmla="*/ 34 w 34"/>
                <a:gd name="T18" fmla="*/ 32 h 32"/>
              </a:gdLst>
              <a:ahLst/>
              <a:cxnLst>
                <a:cxn ang="T10">
                  <a:pos x="T0" y="T1"/>
                </a:cxn>
                <a:cxn ang="T11">
                  <a:pos x="T2" y="T3"/>
                </a:cxn>
                <a:cxn ang="T12">
                  <a:pos x="T4" y="T5"/>
                </a:cxn>
                <a:cxn ang="T13">
                  <a:pos x="T6" y="T7"/>
                </a:cxn>
                <a:cxn ang="T14">
                  <a:pos x="T8" y="T9"/>
                </a:cxn>
              </a:cxnLst>
              <a:rect l="T15" t="T16" r="T17" b="T18"/>
              <a:pathLst>
                <a:path w="34" h="32">
                  <a:moveTo>
                    <a:pt x="0" y="0"/>
                  </a:moveTo>
                  <a:lnTo>
                    <a:pt x="34" y="16"/>
                  </a:lnTo>
                  <a:lnTo>
                    <a:pt x="0" y="32"/>
                  </a:lnTo>
                  <a:lnTo>
                    <a:pt x="17" y="16"/>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90" name="Freeform 89">
              <a:extLst>
                <a:ext uri="{FF2B5EF4-FFF2-40B4-BE49-F238E27FC236}">
                  <a16:creationId xmlns:a16="http://schemas.microsoft.com/office/drawing/2014/main" id="{8AA90FD9-FAC1-41BA-994F-5E0D5CA6E982}"/>
                </a:ext>
              </a:extLst>
            </p:cNvPr>
            <p:cNvSpPr>
              <a:spLocks/>
            </p:cNvSpPr>
            <p:nvPr/>
          </p:nvSpPr>
          <p:spPr bwMode="auto">
            <a:xfrm>
              <a:off x="2321" y="1924"/>
              <a:ext cx="43" cy="42"/>
            </a:xfrm>
            <a:custGeom>
              <a:avLst/>
              <a:gdLst>
                <a:gd name="T0" fmla="*/ 28 w 43"/>
                <a:gd name="T1" fmla="*/ 21 h 42"/>
                <a:gd name="T2" fmla="*/ 24 w 43"/>
                <a:gd name="T3" fmla="*/ 24 h 42"/>
                <a:gd name="T4" fmla="*/ 24 w 43"/>
                <a:gd name="T5" fmla="*/ 23 h 42"/>
                <a:gd name="T6" fmla="*/ 25 w 43"/>
                <a:gd name="T7" fmla="*/ 22 h 42"/>
                <a:gd name="T8" fmla="*/ 25 w 43"/>
                <a:gd name="T9" fmla="*/ 20 h 42"/>
                <a:gd name="T10" fmla="*/ 24 w 43"/>
                <a:gd name="T11" fmla="*/ 19 h 42"/>
                <a:gd name="T12" fmla="*/ 24 w 43"/>
                <a:gd name="T13" fmla="*/ 17 h 42"/>
                <a:gd name="T14" fmla="*/ 28 w 43"/>
                <a:gd name="T15" fmla="*/ 21 h 42"/>
                <a:gd name="T16" fmla="*/ 1 w 43"/>
                <a:gd name="T17" fmla="*/ 8 h 42"/>
                <a:gd name="T18" fmla="*/ 14 w 43"/>
                <a:gd name="T19" fmla="*/ 21 h 42"/>
                <a:gd name="T20" fmla="*/ 1 w 43"/>
                <a:gd name="T21" fmla="*/ 34 h 42"/>
                <a:gd name="T22" fmla="*/ 1 w 43"/>
                <a:gd name="T23" fmla="*/ 35 h 42"/>
                <a:gd name="T24" fmla="*/ 0 w 43"/>
                <a:gd name="T25" fmla="*/ 36 h 42"/>
                <a:gd name="T26" fmla="*/ 0 w 43"/>
                <a:gd name="T27" fmla="*/ 39 h 42"/>
                <a:gd name="T28" fmla="*/ 1 w 43"/>
                <a:gd name="T29" fmla="*/ 41 h 42"/>
                <a:gd name="T30" fmla="*/ 2 w 43"/>
                <a:gd name="T31" fmla="*/ 41 h 42"/>
                <a:gd name="T32" fmla="*/ 3 w 43"/>
                <a:gd name="T33" fmla="*/ 42 h 42"/>
                <a:gd name="T34" fmla="*/ 7 w 43"/>
                <a:gd name="T35" fmla="*/ 42 h 42"/>
                <a:gd name="T36" fmla="*/ 40 w 43"/>
                <a:gd name="T37" fmla="*/ 26 h 42"/>
                <a:gd name="T38" fmla="*/ 40 w 43"/>
                <a:gd name="T39" fmla="*/ 24 h 42"/>
                <a:gd name="T40" fmla="*/ 41 w 43"/>
                <a:gd name="T41" fmla="*/ 24 h 42"/>
                <a:gd name="T42" fmla="*/ 43 w 43"/>
                <a:gd name="T43" fmla="*/ 23 h 42"/>
                <a:gd name="T44" fmla="*/ 43 w 43"/>
                <a:gd name="T45" fmla="*/ 20 h 42"/>
                <a:gd name="T46" fmla="*/ 41 w 43"/>
                <a:gd name="T47" fmla="*/ 19 h 42"/>
                <a:gd name="T48" fmla="*/ 41 w 43"/>
                <a:gd name="T49" fmla="*/ 17 h 42"/>
                <a:gd name="T50" fmla="*/ 40 w 43"/>
                <a:gd name="T51" fmla="*/ 16 h 42"/>
                <a:gd name="T52" fmla="*/ 7 w 43"/>
                <a:gd name="T53" fmla="*/ 0 h 42"/>
                <a:gd name="T54" fmla="*/ 3 w 43"/>
                <a:gd name="T55" fmla="*/ 0 h 42"/>
                <a:gd name="T56" fmla="*/ 2 w 43"/>
                <a:gd name="T57" fmla="*/ 1 h 42"/>
                <a:gd name="T58" fmla="*/ 1 w 43"/>
                <a:gd name="T59" fmla="*/ 1 h 42"/>
                <a:gd name="T60" fmla="*/ 1 w 43"/>
                <a:gd name="T61" fmla="*/ 2 h 42"/>
                <a:gd name="T62" fmla="*/ 0 w 43"/>
                <a:gd name="T63" fmla="*/ 4 h 42"/>
                <a:gd name="T64" fmla="*/ 0 w 43"/>
                <a:gd name="T65" fmla="*/ 6 h 42"/>
                <a:gd name="T66" fmla="*/ 1 w 43"/>
                <a:gd name="T67" fmla="*/ 7 h 42"/>
                <a:gd name="T68" fmla="*/ 1 w 43"/>
                <a:gd name="T69" fmla="*/ 8 h 42"/>
                <a:gd name="T70" fmla="*/ 28 w 43"/>
                <a:gd name="T71" fmla="*/ 21 h 4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3"/>
                <a:gd name="T109" fmla="*/ 0 h 42"/>
                <a:gd name="T110" fmla="*/ 43 w 43"/>
                <a:gd name="T111" fmla="*/ 42 h 4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3" h="42">
                  <a:moveTo>
                    <a:pt x="28" y="21"/>
                  </a:moveTo>
                  <a:lnTo>
                    <a:pt x="24" y="24"/>
                  </a:lnTo>
                  <a:lnTo>
                    <a:pt x="24" y="23"/>
                  </a:lnTo>
                  <a:lnTo>
                    <a:pt x="25" y="22"/>
                  </a:lnTo>
                  <a:lnTo>
                    <a:pt x="25" y="20"/>
                  </a:lnTo>
                  <a:lnTo>
                    <a:pt x="24" y="19"/>
                  </a:lnTo>
                  <a:lnTo>
                    <a:pt x="24" y="17"/>
                  </a:lnTo>
                  <a:lnTo>
                    <a:pt x="28" y="21"/>
                  </a:lnTo>
                  <a:lnTo>
                    <a:pt x="1" y="8"/>
                  </a:lnTo>
                  <a:lnTo>
                    <a:pt x="14" y="21"/>
                  </a:lnTo>
                  <a:lnTo>
                    <a:pt x="1" y="34"/>
                  </a:lnTo>
                  <a:lnTo>
                    <a:pt x="1" y="35"/>
                  </a:lnTo>
                  <a:lnTo>
                    <a:pt x="0" y="36"/>
                  </a:lnTo>
                  <a:lnTo>
                    <a:pt x="0" y="39"/>
                  </a:lnTo>
                  <a:lnTo>
                    <a:pt x="1" y="41"/>
                  </a:lnTo>
                  <a:lnTo>
                    <a:pt x="2" y="41"/>
                  </a:lnTo>
                  <a:lnTo>
                    <a:pt x="3" y="42"/>
                  </a:lnTo>
                  <a:lnTo>
                    <a:pt x="7" y="42"/>
                  </a:lnTo>
                  <a:lnTo>
                    <a:pt x="40" y="26"/>
                  </a:lnTo>
                  <a:lnTo>
                    <a:pt x="40" y="24"/>
                  </a:lnTo>
                  <a:lnTo>
                    <a:pt x="41" y="24"/>
                  </a:lnTo>
                  <a:lnTo>
                    <a:pt x="43" y="23"/>
                  </a:lnTo>
                  <a:lnTo>
                    <a:pt x="43" y="20"/>
                  </a:lnTo>
                  <a:lnTo>
                    <a:pt x="41" y="19"/>
                  </a:lnTo>
                  <a:lnTo>
                    <a:pt x="41" y="17"/>
                  </a:lnTo>
                  <a:lnTo>
                    <a:pt x="40" y="16"/>
                  </a:lnTo>
                  <a:lnTo>
                    <a:pt x="7" y="0"/>
                  </a:lnTo>
                  <a:lnTo>
                    <a:pt x="3" y="0"/>
                  </a:lnTo>
                  <a:lnTo>
                    <a:pt x="2" y="1"/>
                  </a:lnTo>
                  <a:lnTo>
                    <a:pt x="1" y="1"/>
                  </a:lnTo>
                  <a:lnTo>
                    <a:pt x="1" y="2"/>
                  </a:lnTo>
                  <a:lnTo>
                    <a:pt x="0" y="4"/>
                  </a:lnTo>
                  <a:lnTo>
                    <a:pt x="0" y="6"/>
                  </a:lnTo>
                  <a:lnTo>
                    <a:pt x="1" y="7"/>
                  </a:lnTo>
                  <a:lnTo>
                    <a:pt x="1" y="8"/>
                  </a:lnTo>
                  <a:lnTo>
                    <a:pt x="28"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91" name="Rectangle 90">
              <a:extLst>
                <a:ext uri="{FF2B5EF4-FFF2-40B4-BE49-F238E27FC236}">
                  <a16:creationId xmlns:a16="http://schemas.microsoft.com/office/drawing/2014/main" id="{1140B8AC-B416-4718-9BFE-B4D560351402}"/>
                </a:ext>
              </a:extLst>
            </p:cNvPr>
            <p:cNvSpPr>
              <a:spLocks noChangeArrowheads="1"/>
            </p:cNvSpPr>
            <p:nvPr/>
          </p:nvSpPr>
          <p:spPr bwMode="auto">
            <a:xfrm>
              <a:off x="2360" y="1855"/>
              <a:ext cx="173" cy="173"/>
            </a:xfrm>
            <a:prstGeom prst="rect">
              <a:avLst/>
            </a:prstGeom>
            <a:solidFill>
              <a:srgbClr val="E0E0E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fr-FR" altLang="fr-FR"/>
            </a:p>
          </p:txBody>
        </p:sp>
        <p:sp>
          <p:nvSpPr>
            <p:cNvPr id="8292" name="Freeform 91">
              <a:extLst>
                <a:ext uri="{FF2B5EF4-FFF2-40B4-BE49-F238E27FC236}">
                  <a16:creationId xmlns:a16="http://schemas.microsoft.com/office/drawing/2014/main" id="{30CB0D5E-FAC0-42F8-ACA1-851BCE22A6A9}"/>
                </a:ext>
              </a:extLst>
            </p:cNvPr>
            <p:cNvSpPr>
              <a:spLocks/>
            </p:cNvSpPr>
            <p:nvPr/>
          </p:nvSpPr>
          <p:spPr bwMode="auto">
            <a:xfrm>
              <a:off x="2356" y="1850"/>
              <a:ext cx="181" cy="182"/>
            </a:xfrm>
            <a:custGeom>
              <a:avLst/>
              <a:gdLst>
                <a:gd name="T0" fmla="*/ 4 w 181"/>
                <a:gd name="T1" fmla="*/ 0 h 182"/>
                <a:gd name="T2" fmla="*/ 3 w 181"/>
                <a:gd name="T3" fmla="*/ 0 h 182"/>
                <a:gd name="T4" fmla="*/ 2 w 181"/>
                <a:gd name="T5" fmla="*/ 1 h 182"/>
                <a:gd name="T6" fmla="*/ 1 w 181"/>
                <a:gd name="T7" fmla="*/ 1 h 182"/>
                <a:gd name="T8" fmla="*/ 1 w 181"/>
                <a:gd name="T9" fmla="*/ 3 h 182"/>
                <a:gd name="T10" fmla="*/ 0 w 181"/>
                <a:gd name="T11" fmla="*/ 4 h 182"/>
                <a:gd name="T12" fmla="*/ 0 w 181"/>
                <a:gd name="T13" fmla="*/ 178 h 182"/>
                <a:gd name="T14" fmla="*/ 1 w 181"/>
                <a:gd name="T15" fmla="*/ 179 h 182"/>
                <a:gd name="T16" fmla="*/ 1 w 181"/>
                <a:gd name="T17" fmla="*/ 180 h 182"/>
                <a:gd name="T18" fmla="*/ 2 w 181"/>
                <a:gd name="T19" fmla="*/ 180 h 182"/>
                <a:gd name="T20" fmla="*/ 3 w 181"/>
                <a:gd name="T21" fmla="*/ 182 h 182"/>
                <a:gd name="T22" fmla="*/ 177 w 181"/>
                <a:gd name="T23" fmla="*/ 182 h 182"/>
                <a:gd name="T24" fmla="*/ 179 w 181"/>
                <a:gd name="T25" fmla="*/ 180 h 182"/>
                <a:gd name="T26" fmla="*/ 180 w 181"/>
                <a:gd name="T27" fmla="*/ 180 h 182"/>
                <a:gd name="T28" fmla="*/ 180 w 181"/>
                <a:gd name="T29" fmla="*/ 179 h 182"/>
                <a:gd name="T30" fmla="*/ 181 w 181"/>
                <a:gd name="T31" fmla="*/ 178 h 182"/>
                <a:gd name="T32" fmla="*/ 181 w 181"/>
                <a:gd name="T33" fmla="*/ 4 h 182"/>
                <a:gd name="T34" fmla="*/ 180 w 181"/>
                <a:gd name="T35" fmla="*/ 3 h 182"/>
                <a:gd name="T36" fmla="*/ 180 w 181"/>
                <a:gd name="T37" fmla="*/ 1 h 182"/>
                <a:gd name="T38" fmla="*/ 179 w 181"/>
                <a:gd name="T39" fmla="*/ 1 h 182"/>
                <a:gd name="T40" fmla="*/ 177 w 181"/>
                <a:gd name="T41" fmla="*/ 0 h 182"/>
                <a:gd name="T42" fmla="*/ 176 w 181"/>
                <a:gd name="T43" fmla="*/ 0 h 182"/>
                <a:gd name="T44" fmla="*/ 4 w 181"/>
                <a:gd name="T45" fmla="*/ 0 h 182"/>
                <a:gd name="T46" fmla="*/ 9 w 181"/>
                <a:gd name="T47" fmla="*/ 9 h 182"/>
                <a:gd name="T48" fmla="*/ 172 w 181"/>
                <a:gd name="T49" fmla="*/ 9 h 182"/>
                <a:gd name="T50" fmla="*/ 172 w 181"/>
                <a:gd name="T51" fmla="*/ 172 h 182"/>
                <a:gd name="T52" fmla="*/ 9 w 181"/>
                <a:gd name="T53" fmla="*/ 172 h 182"/>
                <a:gd name="T54" fmla="*/ 9 w 181"/>
                <a:gd name="T55" fmla="*/ 9 h 182"/>
                <a:gd name="T56" fmla="*/ 4 w 181"/>
                <a:gd name="T57" fmla="*/ 0 h 18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81"/>
                <a:gd name="T88" fmla="*/ 0 h 182"/>
                <a:gd name="T89" fmla="*/ 181 w 181"/>
                <a:gd name="T90" fmla="*/ 182 h 18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81" h="182">
                  <a:moveTo>
                    <a:pt x="4" y="0"/>
                  </a:moveTo>
                  <a:lnTo>
                    <a:pt x="3" y="0"/>
                  </a:lnTo>
                  <a:lnTo>
                    <a:pt x="2" y="1"/>
                  </a:lnTo>
                  <a:lnTo>
                    <a:pt x="1" y="1"/>
                  </a:lnTo>
                  <a:lnTo>
                    <a:pt x="1" y="3"/>
                  </a:lnTo>
                  <a:lnTo>
                    <a:pt x="0" y="4"/>
                  </a:lnTo>
                  <a:lnTo>
                    <a:pt x="0" y="178"/>
                  </a:lnTo>
                  <a:lnTo>
                    <a:pt x="1" y="179"/>
                  </a:lnTo>
                  <a:lnTo>
                    <a:pt x="1" y="180"/>
                  </a:lnTo>
                  <a:lnTo>
                    <a:pt x="2" y="180"/>
                  </a:lnTo>
                  <a:lnTo>
                    <a:pt x="3" y="182"/>
                  </a:lnTo>
                  <a:lnTo>
                    <a:pt x="177" y="182"/>
                  </a:lnTo>
                  <a:lnTo>
                    <a:pt x="179" y="180"/>
                  </a:lnTo>
                  <a:lnTo>
                    <a:pt x="180" y="180"/>
                  </a:lnTo>
                  <a:lnTo>
                    <a:pt x="180" y="179"/>
                  </a:lnTo>
                  <a:lnTo>
                    <a:pt x="181" y="178"/>
                  </a:lnTo>
                  <a:lnTo>
                    <a:pt x="181" y="4"/>
                  </a:lnTo>
                  <a:lnTo>
                    <a:pt x="180" y="3"/>
                  </a:lnTo>
                  <a:lnTo>
                    <a:pt x="180" y="1"/>
                  </a:lnTo>
                  <a:lnTo>
                    <a:pt x="179" y="1"/>
                  </a:lnTo>
                  <a:lnTo>
                    <a:pt x="177" y="0"/>
                  </a:lnTo>
                  <a:lnTo>
                    <a:pt x="176" y="0"/>
                  </a:lnTo>
                  <a:lnTo>
                    <a:pt x="4" y="0"/>
                  </a:lnTo>
                  <a:lnTo>
                    <a:pt x="9" y="9"/>
                  </a:lnTo>
                  <a:lnTo>
                    <a:pt x="172" y="9"/>
                  </a:lnTo>
                  <a:lnTo>
                    <a:pt x="172" y="172"/>
                  </a:lnTo>
                  <a:lnTo>
                    <a:pt x="9" y="172"/>
                  </a:lnTo>
                  <a:lnTo>
                    <a:pt x="9" y="9"/>
                  </a:ln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93" name="Rectangle 92">
              <a:extLst>
                <a:ext uri="{FF2B5EF4-FFF2-40B4-BE49-F238E27FC236}">
                  <a16:creationId xmlns:a16="http://schemas.microsoft.com/office/drawing/2014/main" id="{3D559404-7BBF-4AD1-8723-209484C8D5C8}"/>
                </a:ext>
              </a:extLst>
            </p:cNvPr>
            <p:cNvSpPr>
              <a:spLocks noChangeArrowheads="1"/>
            </p:cNvSpPr>
            <p:nvPr/>
          </p:nvSpPr>
          <p:spPr bwMode="auto">
            <a:xfrm>
              <a:off x="2418" y="1890"/>
              <a:ext cx="41"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fr-FR" altLang="fr-FR" sz="1200" b="1">
                  <a:solidFill>
                    <a:srgbClr val="C20000"/>
                  </a:solidFill>
                  <a:latin typeface="Times New Roman" panose="02020603050405020304" pitchFamily="18" charset="0"/>
                </a:rPr>
                <a:t>7</a:t>
              </a:r>
              <a:endParaRPr lang="fr-FR" altLang="fr-FR">
                <a:latin typeface="Arial" panose="020B0604020202020204" pitchFamily="34" charset="0"/>
              </a:endParaRPr>
            </a:p>
          </p:txBody>
        </p:sp>
        <p:sp>
          <p:nvSpPr>
            <p:cNvPr id="8294" name="Rectangle 93">
              <a:extLst>
                <a:ext uri="{FF2B5EF4-FFF2-40B4-BE49-F238E27FC236}">
                  <a16:creationId xmlns:a16="http://schemas.microsoft.com/office/drawing/2014/main" id="{E906996E-3C6B-4125-8860-D2C8964C212F}"/>
                </a:ext>
              </a:extLst>
            </p:cNvPr>
            <p:cNvSpPr>
              <a:spLocks noChangeArrowheads="1"/>
            </p:cNvSpPr>
            <p:nvPr/>
          </p:nvSpPr>
          <p:spPr bwMode="auto">
            <a:xfrm>
              <a:off x="2532" y="1855"/>
              <a:ext cx="785" cy="173"/>
            </a:xfrm>
            <a:prstGeom prst="rect">
              <a:avLst/>
            </a:prstGeom>
            <a:solidFill>
              <a:srgbClr val="E0E0E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fr-FR" altLang="fr-FR"/>
            </a:p>
          </p:txBody>
        </p:sp>
        <p:sp>
          <p:nvSpPr>
            <p:cNvPr id="8295" name="Freeform 94">
              <a:extLst>
                <a:ext uri="{FF2B5EF4-FFF2-40B4-BE49-F238E27FC236}">
                  <a16:creationId xmlns:a16="http://schemas.microsoft.com/office/drawing/2014/main" id="{5CE1B0F7-2D06-4B96-83B1-58E834879D9A}"/>
                </a:ext>
              </a:extLst>
            </p:cNvPr>
            <p:cNvSpPr>
              <a:spLocks/>
            </p:cNvSpPr>
            <p:nvPr/>
          </p:nvSpPr>
          <p:spPr bwMode="auto">
            <a:xfrm>
              <a:off x="2528" y="1850"/>
              <a:ext cx="792" cy="182"/>
            </a:xfrm>
            <a:custGeom>
              <a:avLst/>
              <a:gdLst>
                <a:gd name="T0" fmla="*/ 4 w 792"/>
                <a:gd name="T1" fmla="*/ 0 h 182"/>
                <a:gd name="T2" fmla="*/ 3 w 792"/>
                <a:gd name="T3" fmla="*/ 0 h 182"/>
                <a:gd name="T4" fmla="*/ 2 w 792"/>
                <a:gd name="T5" fmla="*/ 1 h 182"/>
                <a:gd name="T6" fmla="*/ 1 w 792"/>
                <a:gd name="T7" fmla="*/ 1 h 182"/>
                <a:gd name="T8" fmla="*/ 1 w 792"/>
                <a:gd name="T9" fmla="*/ 3 h 182"/>
                <a:gd name="T10" fmla="*/ 0 w 792"/>
                <a:gd name="T11" fmla="*/ 4 h 182"/>
                <a:gd name="T12" fmla="*/ 0 w 792"/>
                <a:gd name="T13" fmla="*/ 178 h 182"/>
                <a:gd name="T14" fmla="*/ 1 w 792"/>
                <a:gd name="T15" fmla="*/ 179 h 182"/>
                <a:gd name="T16" fmla="*/ 1 w 792"/>
                <a:gd name="T17" fmla="*/ 180 h 182"/>
                <a:gd name="T18" fmla="*/ 2 w 792"/>
                <a:gd name="T19" fmla="*/ 180 h 182"/>
                <a:gd name="T20" fmla="*/ 3 w 792"/>
                <a:gd name="T21" fmla="*/ 182 h 182"/>
                <a:gd name="T22" fmla="*/ 789 w 792"/>
                <a:gd name="T23" fmla="*/ 182 h 182"/>
                <a:gd name="T24" fmla="*/ 790 w 792"/>
                <a:gd name="T25" fmla="*/ 180 h 182"/>
                <a:gd name="T26" fmla="*/ 791 w 792"/>
                <a:gd name="T27" fmla="*/ 180 h 182"/>
                <a:gd name="T28" fmla="*/ 791 w 792"/>
                <a:gd name="T29" fmla="*/ 179 h 182"/>
                <a:gd name="T30" fmla="*/ 792 w 792"/>
                <a:gd name="T31" fmla="*/ 178 h 182"/>
                <a:gd name="T32" fmla="*/ 792 w 792"/>
                <a:gd name="T33" fmla="*/ 4 h 182"/>
                <a:gd name="T34" fmla="*/ 791 w 792"/>
                <a:gd name="T35" fmla="*/ 3 h 182"/>
                <a:gd name="T36" fmla="*/ 791 w 792"/>
                <a:gd name="T37" fmla="*/ 1 h 182"/>
                <a:gd name="T38" fmla="*/ 790 w 792"/>
                <a:gd name="T39" fmla="*/ 1 h 182"/>
                <a:gd name="T40" fmla="*/ 789 w 792"/>
                <a:gd name="T41" fmla="*/ 0 h 182"/>
                <a:gd name="T42" fmla="*/ 788 w 792"/>
                <a:gd name="T43" fmla="*/ 0 h 182"/>
                <a:gd name="T44" fmla="*/ 4 w 792"/>
                <a:gd name="T45" fmla="*/ 0 h 182"/>
                <a:gd name="T46" fmla="*/ 9 w 792"/>
                <a:gd name="T47" fmla="*/ 9 h 182"/>
                <a:gd name="T48" fmla="*/ 783 w 792"/>
                <a:gd name="T49" fmla="*/ 9 h 182"/>
                <a:gd name="T50" fmla="*/ 783 w 792"/>
                <a:gd name="T51" fmla="*/ 172 h 182"/>
                <a:gd name="T52" fmla="*/ 9 w 792"/>
                <a:gd name="T53" fmla="*/ 172 h 182"/>
                <a:gd name="T54" fmla="*/ 9 w 792"/>
                <a:gd name="T55" fmla="*/ 9 h 182"/>
                <a:gd name="T56" fmla="*/ 4 w 792"/>
                <a:gd name="T57" fmla="*/ 0 h 18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792"/>
                <a:gd name="T88" fmla="*/ 0 h 182"/>
                <a:gd name="T89" fmla="*/ 792 w 792"/>
                <a:gd name="T90" fmla="*/ 182 h 18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792" h="182">
                  <a:moveTo>
                    <a:pt x="4" y="0"/>
                  </a:moveTo>
                  <a:lnTo>
                    <a:pt x="3" y="0"/>
                  </a:lnTo>
                  <a:lnTo>
                    <a:pt x="2" y="1"/>
                  </a:lnTo>
                  <a:lnTo>
                    <a:pt x="1" y="1"/>
                  </a:lnTo>
                  <a:lnTo>
                    <a:pt x="1" y="3"/>
                  </a:lnTo>
                  <a:lnTo>
                    <a:pt x="0" y="4"/>
                  </a:lnTo>
                  <a:lnTo>
                    <a:pt x="0" y="178"/>
                  </a:lnTo>
                  <a:lnTo>
                    <a:pt x="1" y="179"/>
                  </a:lnTo>
                  <a:lnTo>
                    <a:pt x="1" y="180"/>
                  </a:lnTo>
                  <a:lnTo>
                    <a:pt x="2" y="180"/>
                  </a:lnTo>
                  <a:lnTo>
                    <a:pt x="3" y="182"/>
                  </a:lnTo>
                  <a:lnTo>
                    <a:pt x="789" y="182"/>
                  </a:lnTo>
                  <a:lnTo>
                    <a:pt x="790" y="180"/>
                  </a:lnTo>
                  <a:lnTo>
                    <a:pt x="791" y="180"/>
                  </a:lnTo>
                  <a:lnTo>
                    <a:pt x="791" y="179"/>
                  </a:lnTo>
                  <a:lnTo>
                    <a:pt x="792" y="178"/>
                  </a:lnTo>
                  <a:lnTo>
                    <a:pt x="792" y="4"/>
                  </a:lnTo>
                  <a:lnTo>
                    <a:pt x="791" y="3"/>
                  </a:lnTo>
                  <a:lnTo>
                    <a:pt x="791" y="1"/>
                  </a:lnTo>
                  <a:lnTo>
                    <a:pt x="790" y="1"/>
                  </a:lnTo>
                  <a:lnTo>
                    <a:pt x="789" y="0"/>
                  </a:lnTo>
                  <a:lnTo>
                    <a:pt x="788" y="0"/>
                  </a:lnTo>
                  <a:lnTo>
                    <a:pt x="4" y="0"/>
                  </a:lnTo>
                  <a:lnTo>
                    <a:pt x="9" y="9"/>
                  </a:lnTo>
                  <a:lnTo>
                    <a:pt x="783" y="9"/>
                  </a:lnTo>
                  <a:lnTo>
                    <a:pt x="783" y="172"/>
                  </a:lnTo>
                  <a:lnTo>
                    <a:pt x="9" y="172"/>
                  </a:lnTo>
                  <a:lnTo>
                    <a:pt x="9" y="9"/>
                  </a:ln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96" name="Rectangle 95">
              <a:extLst>
                <a:ext uri="{FF2B5EF4-FFF2-40B4-BE49-F238E27FC236}">
                  <a16:creationId xmlns:a16="http://schemas.microsoft.com/office/drawing/2014/main" id="{DC385695-3E03-4065-B50A-FD1516A22324}"/>
                </a:ext>
              </a:extLst>
            </p:cNvPr>
            <p:cNvSpPr>
              <a:spLocks noChangeArrowheads="1"/>
            </p:cNvSpPr>
            <p:nvPr/>
          </p:nvSpPr>
          <p:spPr bwMode="auto">
            <a:xfrm>
              <a:off x="2598" y="1890"/>
              <a:ext cx="312"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fr-FR" altLang="fr-FR" sz="1200" b="1">
                  <a:solidFill>
                    <a:srgbClr val="000000"/>
                  </a:solidFill>
                  <a:latin typeface="Times New Roman" panose="02020603050405020304" pitchFamily="18" charset="0"/>
                </a:rPr>
                <a:t>27.28.39.</a:t>
              </a:r>
              <a:endParaRPr lang="fr-FR" altLang="fr-FR">
                <a:latin typeface="Arial" panose="020B0604020202020204" pitchFamily="34" charset="0"/>
              </a:endParaRPr>
            </a:p>
          </p:txBody>
        </p:sp>
        <p:sp>
          <p:nvSpPr>
            <p:cNvPr id="8297" name="Rectangle 96">
              <a:extLst>
                <a:ext uri="{FF2B5EF4-FFF2-40B4-BE49-F238E27FC236}">
                  <a16:creationId xmlns:a16="http://schemas.microsoft.com/office/drawing/2014/main" id="{6903586B-5712-4C54-A09B-A423C6DE6FBB}"/>
                </a:ext>
              </a:extLst>
            </p:cNvPr>
            <p:cNvSpPr>
              <a:spLocks noChangeArrowheads="1"/>
            </p:cNvSpPr>
            <p:nvPr/>
          </p:nvSpPr>
          <p:spPr bwMode="auto">
            <a:xfrm>
              <a:off x="2971" y="1890"/>
              <a:ext cx="250"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fr-FR" altLang="fr-FR" sz="1200" b="1">
                  <a:solidFill>
                    <a:srgbClr val="C20000"/>
                  </a:solidFill>
                  <a:latin typeface="Times New Roman" panose="02020603050405020304" pitchFamily="18" charset="0"/>
                </a:rPr>
                <a:t>23.44.6</a:t>
              </a:r>
              <a:endParaRPr lang="fr-FR" altLang="fr-FR">
                <a:latin typeface="Arial" panose="020B0604020202020204" pitchFamily="34" charset="0"/>
              </a:endParaRPr>
            </a:p>
          </p:txBody>
        </p:sp>
        <p:sp>
          <p:nvSpPr>
            <p:cNvPr id="8298" name="Freeform 97">
              <a:extLst>
                <a:ext uri="{FF2B5EF4-FFF2-40B4-BE49-F238E27FC236}">
                  <a16:creationId xmlns:a16="http://schemas.microsoft.com/office/drawing/2014/main" id="{C9C2876F-C1DB-4D9F-B746-716805302AE8}"/>
                </a:ext>
              </a:extLst>
            </p:cNvPr>
            <p:cNvSpPr>
              <a:spLocks/>
            </p:cNvSpPr>
            <p:nvPr/>
          </p:nvSpPr>
          <p:spPr bwMode="auto">
            <a:xfrm>
              <a:off x="2456" y="2315"/>
              <a:ext cx="273" cy="10"/>
            </a:xfrm>
            <a:custGeom>
              <a:avLst/>
              <a:gdLst>
                <a:gd name="T0" fmla="*/ 5 w 273"/>
                <a:gd name="T1" fmla="*/ 1 h 10"/>
                <a:gd name="T2" fmla="*/ 3 w 273"/>
                <a:gd name="T3" fmla="*/ 1 h 10"/>
                <a:gd name="T4" fmla="*/ 2 w 273"/>
                <a:gd name="T5" fmla="*/ 2 h 10"/>
                <a:gd name="T6" fmla="*/ 1 w 273"/>
                <a:gd name="T7" fmla="*/ 2 h 10"/>
                <a:gd name="T8" fmla="*/ 1 w 273"/>
                <a:gd name="T9" fmla="*/ 3 h 10"/>
                <a:gd name="T10" fmla="*/ 0 w 273"/>
                <a:gd name="T11" fmla="*/ 4 h 10"/>
                <a:gd name="T12" fmla="*/ 0 w 273"/>
                <a:gd name="T13" fmla="*/ 7 h 10"/>
                <a:gd name="T14" fmla="*/ 1 w 273"/>
                <a:gd name="T15" fmla="*/ 8 h 10"/>
                <a:gd name="T16" fmla="*/ 1 w 273"/>
                <a:gd name="T17" fmla="*/ 9 h 10"/>
                <a:gd name="T18" fmla="*/ 2 w 273"/>
                <a:gd name="T19" fmla="*/ 9 h 10"/>
                <a:gd name="T20" fmla="*/ 3 w 273"/>
                <a:gd name="T21" fmla="*/ 10 h 10"/>
                <a:gd name="T22" fmla="*/ 5 w 273"/>
                <a:gd name="T23" fmla="*/ 10 h 10"/>
                <a:gd name="T24" fmla="*/ 268 w 273"/>
                <a:gd name="T25" fmla="*/ 9 h 10"/>
                <a:gd name="T26" fmla="*/ 269 w 273"/>
                <a:gd name="T27" fmla="*/ 9 h 10"/>
                <a:gd name="T28" fmla="*/ 270 w 273"/>
                <a:gd name="T29" fmla="*/ 8 h 10"/>
                <a:gd name="T30" fmla="*/ 272 w 273"/>
                <a:gd name="T31" fmla="*/ 8 h 10"/>
                <a:gd name="T32" fmla="*/ 272 w 273"/>
                <a:gd name="T33" fmla="*/ 7 h 10"/>
                <a:gd name="T34" fmla="*/ 273 w 273"/>
                <a:gd name="T35" fmla="*/ 5 h 10"/>
                <a:gd name="T36" fmla="*/ 273 w 273"/>
                <a:gd name="T37" fmla="*/ 3 h 10"/>
                <a:gd name="T38" fmla="*/ 272 w 273"/>
                <a:gd name="T39" fmla="*/ 2 h 10"/>
                <a:gd name="T40" fmla="*/ 272 w 273"/>
                <a:gd name="T41" fmla="*/ 1 h 10"/>
                <a:gd name="T42" fmla="*/ 270 w 273"/>
                <a:gd name="T43" fmla="*/ 1 h 10"/>
                <a:gd name="T44" fmla="*/ 269 w 273"/>
                <a:gd name="T45" fmla="*/ 0 h 10"/>
                <a:gd name="T46" fmla="*/ 268 w 273"/>
                <a:gd name="T47" fmla="*/ 0 h 10"/>
                <a:gd name="T48" fmla="*/ 5 w 273"/>
                <a:gd name="T49" fmla="*/ 1 h 1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73"/>
                <a:gd name="T76" fmla="*/ 0 h 10"/>
                <a:gd name="T77" fmla="*/ 273 w 273"/>
                <a:gd name="T78" fmla="*/ 10 h 1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73" h="10">
                  <a:moveTo>
                    <a:pt x="5" y="1"/>
                  </a:moveTo>
                  <a:lnTo>
                    <a:pt x="3" y="1"/>
                  </a:lnTo>
                  <a:lnTo>
                    <a:pt x="2" y="2"/>
                  </a:lnTo>
                  <a:lnTo>
                    <a:pt x="1" y="2"/>
                  </a:lnTo>
                  <a:lnTo>
                    <a:pt x="1" y="3"/>
                  </a:lnTo>
                  <a:lnTo>
                    <a:pt x="0" y="4"/>
                  </a:lnTo>
                  <a:lnTo>
                    <a:pt x="0" y="7"/>
                  </a:lnTo>
                  <a:lnTo>
                    <a:pt x="1" y="8"/>
                  </a:lnTo>
                  <a:lnTo>
                    <a:pt x="1" y="9"/>
                  </a:lnTo>
                  <a:lnTo>
                    <a:pt x="2" y="9"/>
                  </a:lnTo>
                  <a:lnTo>
                    <a:pt x="3" y="10"/>
                  </a:lnTo>
                  <a:lnTo>
                    <a:pt x="5" y="10"/>
                  </a:lnTo>
                  <a:lnTo>
                    <a:pt x="268" y="9"/>
                  </a:lnTo>
                  <a:lnTo>
                    <a:pt x="269" y="9"/>
                  </a:lnTo>
                  <a:lnTo>
                    <a:pt x="270" y="8"/>
                  </a:lnTo>
                  <a:lnTo>
                    <a:pt x="272" y="8"/>
                  </a:lnTo>
                  <a:lnTo>
                    <a:pt x="272" y="7"/>
                  </a:lnTo>
                  <a:lnTo>
                    <a:pt x="273" y="5"/>
                  </a:lnTo>
                  <a:lnTo>
                    <a:pt x="273" y="3"/>
                  </a:lnTo>
                  <a:lnTo>
                    <a:pt x="272" y="2"/>
                  </a:lnTo>
                  <a:lnTo>
                    <a:pt x="272" y="1"/>
                  </a:lnTo>
                  <a:lnTo>
                    <a:pt x="270" y="1"/>
                  </a:lnTo>
                  <a:lnTo>
                    <a:pt x="269" y="0"/>
                  </a:lnTo>
                  <a:lnTo>
                    <a:pt x="268" y="0"/>
                  </a:lnTo>
                  <a:lnTo>
                    <a:pt x="5"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299" name="Oval 98">
              <a:extLst>
                <a:ext uri="{FF2B5EF4-FFF2-40B4-BE49-F238E27FC236}">
                  <a16:creationId xmlns:a16="http://schemas.microsoft.com/office/drawing/2014/main" id="{0316C57C-BCC4-4715-8D79-8D5C95B445AD}"/>
                </a:ext>
              </a:extLst>
            </p:cNvPr>
            <p:cNvSpPr>
              <a:spLocks noChangeArrowheads="1"/>
            </p:cNvSpPr>
            <p:nvPr/>
          </p:nvSpPr>
          <p:spPr bwMode="auto">
            <a:xfrm>
              <a:off x="2443" y="2304"/>
              <a:ext cx="35" cy="34"/>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fr-FR" altLang="fr-FR"/>
            </a:p>
          </p:txBody>
        </p:sp>
        <p:sp>
          <p:nvSpPr>
            <p:cNvPr id="8300" name="Freeform 99">
              <a:extLst>
                <a:ext uri="{FF2B5EF4-FFF2-40B4-BE49-F238E27FC236}">
                  <a16:creationId xmlns:a16="http://schemas.microsoft.com/office/drawing/2014/main" id="{324F4D17-FD67-4DAE-9C01-F2481368ED18}"/>
                </a:ext>
              </a:extLst>
            </p:cNvPr>
            <p:cNvSpPr>
              <a:spLocks/>
            </p:cNvSpPr>
            <p:nvPr/>
          </p:nvSpPr>
          <p:spPr bwMode="auto">
            <a:xfrm>
              <a:off x="2439" y="2300"/>
              <a:ext cx="42" cy="41"/>
            </a:xfrm>
            <a:custGeom>
              <a:avLst/>
              <a:gdLst>
                <a:gd name="T0" fmla="*/ 0 w 42"/>
                <a:gd name="T1" fmla="*/ 19 h 41"/>
                <a:gd name="T2" fmla="*/ 0 w 42"/>
                <a:gd name="T3" fmla="*/ 22 h 41"/>
                <a:gd name="T4" fmla="*/ 1 w 42"/>
                <a:gd name="T5" fmla="*/ 28 h 41"/>
                <a:gd name="T6" fmla="*/ 1 w 42"/>
                <a:gd name="T7" fmla="*/ 30 h 41"/>
                <a:gd name="T8" fmla="*/ 2 w 42"/>
                <a:gd name="T9" fmla="*/ 30 h 41"/>
                <a:gd name="T10" fmla="*/ 5 w 42"/>
                <a:gd name="T11" fmla="*/ 34 h 41"/>
                <a:gd name="T12" fmla="*/ 7 w 42"/>
                <a:gd name="T13" fmla="*/ 35 h 41"/>
                <a:gd name="T14" fmla="*/ 11 w 42"/>
                <a:gd name="T15" fmla="*/ 39 h 41"/>
                <a:gd name="T16" fmla="*/ 12 w 42"/>
                <a:gd name="T17" fmla="*/ 40 h 41"/>
                <a:gd name="T18" fmla="*/ 19 w 42"/>
                <a:gd name="T19" fmla="*/ 41 h 41"/>
                <a:gd name="T20" fmla="*/ 22 w 42"/>
                <a:gd name="T21" fmla="*/ 41 h 41"/>
                <a:gd name="T22" fmla="*/ 29 w 42"/>
                <a:gd name="T23" fmla="*/ 40 h 41"/>
                <a:gd name="T24" fmla="*/ 30 w 42"/>
                <a:gd name="T25" fmla="*/ 40 h 41"/>
                <a:gd name="T26" fmla="*/ 30 w 42"/>
                <a:gd name="T27" fmla="*/ 39 h 41"/>
                <a:gd name="T28" fmla="*/ 36 w 42"/>
                <a:gd name="T29" fmla="*/ 35 h 41"/>
                <a:gd name="T30" fmla="*/ 37 w 42"/>
                <a:gd name="T31" fmla="*/ 35 h 41"/>
                <a:gd name="T32" fmla="*/ 37 w 42"/>
                <a:gd name="T33" fmla="*/ 34 h 41"/>
                <a:gd name="T34" fmla="*/ 40 w 42"/>
                <a:gd name="T35" fmla="*/ 30 h 41"/>
                <a:gd name="T36" fmla="*/ 41 w 42"/>
                <a:gd name="T37" fmla="*/ 28 h 41"/>
                <a:gd name="T38" fmla="*/ 42 w 42"/>
                <a:gd name="T39" fmla="*/ 22 h 41"/>
                <a:gd name="T40" fmla="*/ 42 w 42"/>
                <a:gd name="T41" fmla="*/ 19 h 41"/>
                <a:gd name="T42" fmla="*/ 41 w 42"/>
                <a:gd name="T43" fmla="*/ 12 h 41"/>
                <a:gd name="T44" fmla="*/ 41 w 42"/>
                <a:gd name="T45" fmla="*/ 11 h 41"/>
                <a:gd name="T46" fmla="*/ 40 w 42"/>
                <a:gd name="T47" fmla="*/ 11 h 41"/>
                <a:gd name="T48" fmla="*/ 37 w 42"/>
                <a:gd name="T49" fmla="*/ 7 h 41"/>
                <a:gd name="T50" fmla="*/ 36 w 42"/>
                <a:gd name="T51" fmla="*/ 5 h 41"/>
                <a:gd name="T52" fmla="*/ 30 w 42"/>
                <a:gd name="T53" fmla="*/ 2 h 41"/>
                <a:gd name="T54" fmla="*/ 29 w 42"/>
                <a:gd name="T55" fmla="*/ 1 h 41"/>
                <a:gd name="T56" fmla="*/ 22 w 42"/>
                <a:gd name="T57" fmla="*/ 0 h 41"/>
                <a:gd name="T58" fmla="*/ 19 w 42"/>
                <a:gd name="T59" fmla="*/ 0 h 41"/>
                <a:gd name="T60" fmla="*/ 12 w 42"/>
                <a:gd name="T61" fmla="*/ 1 h 41"/>
                <a:gd name="T62" fmla="*/ 11 w 42"/>
                <a:gd name="T63" fmla="*/ 1 h 41"/>
                <a:gd name="T64" fmla="*/ 11 w 42"/>
                <a:gd name="T65" fmla="*/ 2 h 41"/>
                <a:gd name="T66" fmla="*/ 7 w 42"/>
                <a:gd name="T67" fmla="*/ 5 h 41"/>
                <a:gd name="T68" fmla="*/ 5 w 42"/>
                <a:gd name="T69" fmla="*/ 7 h 41"/>
                <a:gd name="T70" fmla="*/ 2 w 42"/>
                <a:gd name="T71" fmla="*/ 11 h 41"/>
                <a:gd name="T72" fmla="*/ 1 w 42"/>
                <a:gd name="T73" fmla="*/ 12 h 41"/>
                <a:gd name="T74" fmla="*/ 0 w 42"/>
                <a:gd name="T75" fmla="*/ 19 h 41"/>
                <a:gd name="T76" fmla="*/ 9 w 42"/>
                <a:gd name="T77" fmla="*/ 20 h 41"/>
                <a:gd name="T78" fmla="*/ 10 w 42"/>
                <a:gd name="T79" fmla="*/ 16 h 41"/>
                <a:gd name="T80" fmla="*/ 12 w 42"/>
                <a:gd name="T81" fmla="*/ 12 h 41"/>
                <a:gd name="T82" fmla="*/ 16 w 42"/>
                <a:gd name="T83" fmla="*/ 10 h 41"/>
                <a:gd name="T84" fmla="*/ 20 w 42"/>
                <a:gd name="T85" fmla="*/ 9 h 41"/>
                <a:gd name="T86" fmla="*/ 26 w 42"/>
                <a:gd name="T87" fmla="*/ 10 h 41"/>
                <a:gd name="T88" fmla="*/ 30 w 42"/>
                <a:gd name="T89" fmla="*/ 12 h 41"/>
                <a:gd name="T90" fmla="*/ 32 w 42"/>
                <a:gd name="T91" fmla="*/ 16 h 41"/>
                <a:gd name="T92" fmla="*/ 33 w 42"/>
                <a:gd name="T93" fmla="*/ 20 h 41"/>
                <a:gd name="T94" fmla="*/ 32 w 42"/>
                <a:gd name="T95" fmla="*/ 25 h 41"/>
                <a:gd name="T96" fmla="*/ 30 w 42"/>
                <a:gd name="T97" fmla="*/ 28 h 41"/>
                <a:gd name="T98" fmla="*/ 26 w 42"/>
                <a:gd name="T99" fmla="*/ 31 h 41"/>
                <a:gd name="T100" fmla="*/ 20 w 42"/>
                <a:gd name="T101" fmla="*/ 32 h 41"/>
                <a:gd name="T102" fmla="*/ 16 w 42"/>
                <a:gd name="T103" fmla="*/ 31 h 41"/>
                <a:gd name="T104" fmla="*/ 12 w 42"/>
                <a:gd name="T105" fmla="*/ 28 h 41"/>
                <a:gd name="T106" fmla="*/ 10 w 42"/>
                <a:gd name="T107" fmla="*/ 25 h 41"/>
                <a:gd name="T108" fmla="*/ 9 w 42"/>
                <a:gd name="T109" fmla="*/ 20 h 41"/>
                <a:gd name="T110" fmla="*/ 0 w 42"/>
                <a:gd name="T111" fmla="*/ 19 h 4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2"/>
                <a:gd name="T169" fmla="*/ 0 h 41"/>
                <a:gd name="T170" fmla="*/ 42 w 42"/>
                <a:gd name="T171" fmla="*/ 41 h 41"/>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2" h="41">
                  <a:moveTo>
                    <a:pt x="0" y="19"/>
                  </a:moveTo>
                  <a:lnTo>
                    <a:pt x="0" y="22"/>
                  </a:lnTo>
                  <a:lnTo>
                    <a:pt x="1" y="28"/>
                  </a:lnTo>
                  <a:lnTo>
                    <a:pt x="1" y="30"/>
                  </a:lnTo>
                  <a:lnTo>
                    <a:pt x="2" y="30"/>
                  </a:lnTo>
                  <a:lnTo>
                    <a:pt x="5" y="34"/>
                  </a:lnTo>
                  <a:lnTo>
                    <a:pt x="7" y="35"/>
                  </a:lnTo>
                  <a:lnTo>
                    <a:pt x="11" y="39"/>
                  </a:lnTo>
                  <a:lnTo>
                    <a:pt x="12" y="40"/>
                  </a:lnTo>
                  <a:lnTo>
                    <a:pt x="19" y="41"/>
                  </a:lnTo>
                  <a:lnTo>
                    <a:pt x="22" y="41"/>
                  </a:lnTo>
                  <a:lnTo>
                    <a:pt x="29" y="40"/>
                  </a:lnTo>
                  <a:lnTo>
                    <a:pt x="30" y="40"/>
                  </a:lnTo>
                  <a:lnTo>
                    <a:pt x="30" y="39"/>
                  </a:lnTo>
                  <a:lnTo>
                    <a:pt x="36" y="35"/>
                  </a:lnTo>
                  <a:lnTo>
                    <a:pt x="37" y="35"/>
                  </a:lnTo>
                  <a:lnTo>
                    <a:pt x="37" y="34"/>
                  </a:lnTo>
                  <a:lnTo>
                    <a:pt x="40" y="30"/>
                  </a:lnTo>
                  <a:lnTo>
                    <a:pt x="41" y="28"/>
                  </a:lnTo>
                  <a:lnTo>
                    <a:pt x="42" y="22"/>
                  </a:lnTo>
                  <a:lnTo>
                    <a:pt x="42" y="19"/>
                  </a:lnTo>
                  <a:lnTo>
                    <a:pt x="41" y="12"/>
                  </a:lnTo>
                  <a:lnTo>
                    <a:pt x="41" y="11"/>
                  </a:lnTo>
                  <a:lnTo>
                    <a:pt x="40" y="11"/>
                  </a:lnTo>
                  <a:lnTo>
                    <a:pt x="37" y="7"/>
                  </a:lnTo>
                  <a:lnTo>
                    <a:pt x="36" y="5"/>
                  </a:lnTo>
                  <a:lnTo>
                    <a:pt x="30" y="2"/>
                  </a:lnTo>
                  <a:lnTo>
                    <a:pt x="29" y="1"/>
                  </a:lnTo>
                  <a:lnTo>
                    <a:pt x="22" y="0"/>
                  </a:lnTo>
                  <a:lnTo>
                    <a:pt x="19" y="0"/>
                  </a:lnTo>
                  <a:lnTo>
                    <a:pt x="12" y="1"/>
                  </a:lnTo>
                  <a:lnTo>
                    <a:pt x="11" y="1"/>
                  </a:lnTo>
                  <a:lnTo>
                    <a:pt x="11" y="2"/>
                  </a:lnTo>
                  <a:lnTo>
                    <a:pt x="7" y="5"/>
                  </a:lnTo>
                  <a:lnTo>
                    <a:pt x="5" y="7"/>
                  </a:lnTo>
                  <a:lnTo>
                    <a:pt x="2" y="11"/>
                  </a:lnTo>
                  <a:lnTo>
                    <a:pt x="1" y="12"/>
                  </a:lnTo>
                  <a:lnTo>
                    <a:pt x="0" y="19"/>
                  </a:lnTo>
                  <a:lnTo>
                    <a:pt x="9" y="20"/>
                  </a:lnTo>
                  <a:lnTo>
                    <a:pt x="10" y="16"/>
                  </a:lnTo>
                  <a:lnTo>
                    <a:pt x="12" y="12"/>
                  </a:lnTo>
                  <a:lnTo>
                    <a:pt x="16" y="10"/>
                  </a:lnTo>
                  <a:lnTo>
                    <a:pt x="20" y="9"/>
                  </a:lnTo>
                  <a:lnTo>
                    <a:pt x="26" y="10"/>
                  </a:lnTo>
                  <a:lnTo>
                    <a:pt x="30" y="12"/>
                  </a:lnTo>
                  <a:lnTo>
                    <a:pt x="32" y="16"/>
                  </a:lnTo>
                  <a:lnTo>
                    <a:pt x="33" y="20"/>
                  </a:lnTo>
                  <a:lnTo>
                    <a:pt x="32" y="25"/>
                  </a:lnTo>
                  <a:lnTo>
                    <a:pt x="30" y="28"/>
                  </a:lnTo>
                  <a:lnTo>
                    <a:pt x="26" y="31"/>
                  </a:lnTo>
                  <a:lnTo>
                    <a:pt x="20" y="32"/>
                  </a:lnTo>
                  <a:lnTo>
                    <a:pt x="16" y="31"/>
                  </a:lnTo>
                  <a:lnTo>
                    <a:pt x="12" y="28"/>
                  </a:lnTo>
                  <a:lnTo>
                    <a:pt x="10" y="25"/>
                  </a:lnTo>
                  <a:lnTo>
                    <a:pt x="9" y="20"/>
                  </a:lnTo>
                  <a:lnTo>
                    <a:pt x="0"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301" name="Freeform 100">
              <a:extLst>
                <a:ext uri="{FF2B5EF4-FFF2-40B4-BE49-F238E27FC236}">
                  <a16:creationId xmlns:a16="http://schemas.microsoft.com/office/drawing/2014/main" id="{A87B77D3-7A6D-4B89-B214-392021E274ED}"/>
                </a:ext>
              </a:extLst>
            </p:cNvPr>
            <p:cNvSpPr>
              <a:spLocks/>
            </p:cNvSpPr>
            <p:nvPr/>
          </p:nvSpPr>
          <p:spPr bwMode="auto">
            <a:xfrm>
              <a:off x="2716" y="2305"/>
              <a:ext cx="12" cy="29"/>
            </a:xfrm>
            <a:custGeom>
              <a:avLst/>
              <a:gdLst>
                <a:gd name="T0" fmla="*/ 0 w 12"/>
                <a:gd name="T1" fmla="*/ 0 h 29"/>
                <a:gd name="T2" fmla="*/ 0 w 12"/>
                <a:gd name="T3" fmla="*/ 29 h 29"/>
                <a:gd name="T4" fmla="*/ 12 w 12"/>
                <a:gd name="T5" fmla="*/ 14 h 29"/>
                <a:gd name="T6" fmla="*/ 0 w 12"/>
                <a:gd name="T7" fmla="*/ 0 h 29"/>
                <a:gd name="T8" fmla="*/ 0 60000 65536"/>
                <a:gd name="T9" fmla="*/ 0 60000 65536"/>
                <a:gd name="T10" fmla="*/ 0 60000 65536"/>
                <a:gd name="T11" fmla="*/ 0 60000 65536"/>
                <a:gd name="T12" fmla="*/ 0 w 12"/>
                <a:gd name="T13" fmla="*/ 0 h 29"/>
                <a:gd name="T14" fmla="*/ 12 w 12"/>
                <a:gd name="T15" fmla="*/ 29 h 29"/>
              </a:gdLst>
              <a:ahLst/>
              <a:cxnLst>
                <a:cxn ang="T8">
                  <a:pos x="T0" y="T1"/>
                </a:cxn>
                <a:cxn ang="T9">
                  <a:pos x="T2" y="T3"/>
                </a:cxn>
                <a:cxn ang="T10">
                  <a:pos x="T4" y="T5"/>
                </a:cxn>
                <a:cxn ang="T11">
                  <a:pos x="T6" y="T7"/>
                </a:cxn>
              </a:cxnLst>
              <a:rect l="T12" t="T13" r="T14" b="T15"/>
              <a:pathLst>
                <a:path w="12" h="29">
                  <a:moveTo>
                    <a:pt x="0" y="0"/>
                  </a:moveTo>
                  <a:lnTo>
                    <a:pt x="0" y="29"/>
                  </a:lnTo>
                  <a:lnTo>
                    <a:pt x="12" y="1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302" name="Freeform 101">
              <a:extLst>
                <a:ext uri="{FF2B5EF4-FFF2-40B4-BE49-F238E27FC236}">
                  <a16:creationId xmlns:a16="http://schemas.microsoft.com/office/drawing/2014/main" id="{6CC35B17-EE3C-4A70-AD62-DD79B9B5D1AB}"/>
                </a:ext>
              </a:extLst>
            </p:cNvPr>
            <p:cNvSpPr>
              <a:spLocks/>
            </p:cNvSpPr>
            <p:nvPr/>
          </p:nvSpPr>
          <p:spPr bwMode="auto">
            <a:xfrm>
              <a:off x="2711" y="2303"/>
              <a:ext cx="33" cy="34"/>
            </a:xfrm>
            <a:custGeom>
              <a:avLst/>
              <a:gdLst>
                <a:gd name="T0" fmla="*/ 0 w 33"/>
                <a:gd name="T1" fmla="*/ 0 h 34"/>
                <a:gd name="T2" fmla="*/ 33 w 33"/>
                <a:gd name="T3" fmla="*/ 16 h 34"/>
                <a:gd name="T4" fmla="*/ 0 w 33"/>
                <a:gd name="T5" fmla="*/ 34 h 34"/>
                <a:gd name="T6" fmla="*/ 17 w 33"/>
                <a:gd name="T7" fmla="*/ 16 h 34"/>
                <a:gd name="T8" fmla="*/ 0 w 33"/>
                <a:gd name="T9" fmla="*/ 0 h 34"/>
                <a:gd name="T10" fmla="*/ 0 60000 65536"/>
                <a:gd name="T11" fmla="*/ 0 60000 65536"/>
                <a:gd name="T12" fmla="*/ 0 60000 65536"/>
                <a:gd name="T13" fmla="*/ 0 60000 65536"/>
                <a:gd name="T14" fmla="*/ 0 60000 65536"/>
                <a:gd name="T15" fmla="*/ 0 w 33"/>
                <a:gd name="T16" fmla="*/ 0 h 34"/>
                <a:gd name="T17" fmla="*/ 33 w 33"/>
                <a:gd name="T18" fmla="*/ 34 h 34"/>
              </a:gdLst>
              <a:ahLst/>
              <a:cxnLst>
                <a:cxn ang="T10">
                  <a:pos x="T0" y="T1"/>
                </a:cxn>
                <a:cxn ang="T11">
                  <a:pos x="T2" y="T3"/>
                </a:cxn>
                <a:cxn ang="T12">
                  <a:pos x="T4" y="T5"/>
                </a:cxn>
                <a:cxn ang="T13">
                  <a:pos x="T6" y="T7"/>
                </a:cxn>
                <a:cxn ang="T14">
                  <a:pos x="T8" y="T9"/>
                </a:cxn>
              </a:cxnLst>
              <a:rect l="T15" t="T16" r="T17" b="T18"/>
              <a:pathLst>
                <a:path w="33" h="34">
                  <a:moveTo>
                    <a:pt x="0" y="0"/>
                  </a:moveTo>
                  <a:lnTo>
                    <a:pt x="33" y="16"/>
                  </a:lnTo>
                  <a:lnTo>
                    <a:pt x="0" y="34"/>
                  </a:lnTo>
                  <a:lnTo>
                    <a:pt x="17" y="16"/>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303" name="Freeform 102">
              <a:extLst>
                <a:ext uri="{FF2B5EF4-FFF2-40B4-BE49-F238E27FC236}">
                  <a16:creationId xmlns:a16="http://schemas.microsoft.com/office/drawing/2014/main" id="{ABF52B9E-D211-4CB1-9949-6664B9B5AE3C}"/>
                </a:ext>
              </a:extLst>
            </p:cNvPr>
            <p:cNvSpPr>
              <a:spLocks/>
            </p:cNvSpPr>
            <p:nvPr/>
          </p:nvSpPr>
          <p:spPr bwMode="auto">
            <a:xfrm>
              <a:off x="2707" y="2298"/>
              <a:ext cx="41" cy="43"/>
            </a:xfrm>
            <a:custGeom>
              <a:avLst/>
              <a:gdLst>
                <a:gd name="T0" fmla="*/ 27 w 41"/>
                <a:gd name="T1" fmla="*/ 22 h 43"/>
                <a:gd name="T2" fmla="*/ 26 w 41"/>
                <a:gd name="T3" fmla="*/ 21 h 43"/>
                <a:gd name="T4" fmla="*/ 24 w 41"/>
                <a:gd name="T5" fmla="*/ 25 h 43"/>
                <a:gd name="T6" fmla="*/ 25 w 41"/>
                <a:gd name="T7" fmla="*/ 24 h 43"/>
                <a:gd name="T8" fmla="*/ 25 w 41"/>
                <a:gd name="T9" fmla="*/ 20 h 43"/>
                <a:gd name="T10" fmla="*/ 24 w 41"/>
                <a:gd name="T11" fmla="*/ 19 h 43"/>
                <a:gd name="T12" fmla="*/ 24 w 41"/>
                <a:gd name="T13" fmla="*/ 18 h 43"/>
                <a:gd name="T14" fmla="*/ 27 w 41"/>
                <a:gd name="T15" fmla="*/ 22 h 43"/>
                <a:gd name="T16" fmla="*/ 1 w 41"/>
                <a:gd name="T17" fmla="*/ 9 h 43"/>
                <a:gd name="T18" fmla="*/ 14 w 41"/>
                <a:gd name="T19" fmla="*/ 21 h 43"/>
                <a:gd name="T20" fmla="*/ 1 w 41"/>
                <a:gd name="T21" fmla="*/ 35 h 43"/>
                <a:gd name="T22" fmla="*/ 1 w 41"/>
                <a:gd name="T23" fmla="*/ 36 h 43"/>
                <a:gd name="T24" fmla="*/ 0 w 41"/>
                <a:gd name="T25" fmla="*/ 37 h 43"/>
                <a:gd name="T26" fmla="*/ 0 w 41"/>
                <a:gd name="T27" fmla="*/ 41 h 43"/>
                <a:gd name="T28" fmla="*/ 1 w 41"/>
                <a:gd name="T29" fmla="*/ 42 h 43"/>
                <a:gd name="T30" fmla="*/ 2 w 41"/>
                <a:gd name="T31" fmla="*/ 42 h 43"/>
                <a:gd name="T32" fmla="*/ 3 w 41"/>
                <a:gd name="T33" fmla="*/ 43 h 43"/>
                <a:gd name="T34" fmla="*/ 7 w 41"/>
                <a:gd name="T35" fmla="*/ 43 h 43"/>
                <a:gd name="T36" fmla="*/ 39 w 41"/>
                <a:gd name="T37" fmla="*/ 26 h 43"/>
                <a:gd name="T38" fmla="*/ 39 w 41"/>
                <a:gd name="T39" fmla="*/ 25 h 43"/>
                <a:gd name="T40" fmla="*/ 40 w 41"/>
                <a:gd name="T41" fmla="*/ 25 h 43"/>
                <a:gd name="T42" fmla="*/ 41 w 41"/>
                <a:gd name="T43" fmla="*/ 24 h 43"/>
                <a:gd name="T44" fmla="*/ 41 w 41"/>
                <a:gd name="T45" fmla="*/ 20 h 43"/>
                <a:gd name="T46" fmla="*/ 40 w 41"/>
                <a:gd name="T47" fmla="*/ 19 h 43"/>
                <a:gd name="T48" fmla="*/ 40 w 41"/>
                <a:gd name="T49" fmla="*/ 18 h 43"/>
                <a:gd name="T50" fmla="*/ 39 w 41"/>
                <a:gd name="T51" fmla="*/ 17 h 43"/>
                <a:gd name="T52" fmla="*/ 7 w 41"/>
                <a:gd name="T53" fmla="*/ 0 h 43"/>
                <a:gd name="T54" fmla="*/ 3 w 41"/>
                <a:gd name="T55" fmla="*/ 0 h 43"/>
                <a:gd name="T56" fmla="*/ 2 w 41"/>
                <a:gd name="T57" fmla="*/ 2 h 43"/>
                <a:gd name="T58" fmla="*/ 1 w 41"/>
                <a:gd name="T59" fmla="*/ 2 h 43"/>
                <a:gd name="T60" fmla="*/ 1 w 41"/>
                <a:gd name="T61" fmla="*/ 3 h 43"/>
                <a:gd name="T62" fmla="*/ 0 w 41"/>
                <a:gd name="T63" fmla="*/ 4 h 43"/>
                <a:gd name="T64" fmla="*/ 0 w 41"/>
                <a:gd name="T65" fmla="*/ 6 h 43"/>
                <a:gd name="T66" fmla="*/ 1 w 41"/>
                <a:gd name="T67" fmla="*/ 7 h 43"/>
                <a:gd name="T68" fmla="*/ 1 w 41"/>
                <a:gd name="T69" fmla="*/ 9 h 43"/>
                <a:gd name="T70" fmla="*/ 27 w 41"/>
                <a:gd name="T71" fmla="*/ 22 h 4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1"/>
                <a:gd name="T109" fmla="*/ 0 h 43"/>
                <a:gd name="T110" fmla="*/ 41 w 41"/>
                <a:gd name="T111" fmla="*/ 43 h 4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1" h="43">
                  <a:moveTo>
                    <a:pt x="27" y="22"/>
                  </a:moveTo>
                  <a:lnTo>
                    <a:pt x="26" y="21"/>
                  </a:lnTo>
                  <a:lnTo>
                    <a:pt x="24" y="25"/>
                  </a:lnTo>
                  <a:lnTo>
                    <a:pt x="25" y="24"/>
                  </a:lnTo>
                  <a:lnTo>
                    <a:pt x="25" y="20"/>
                  </a:lnTo>
                  <a:lnTo>
                    <a:pt x="24" y="19"/>
                  </a:lnTo>
                  <a:lnTo>
                    <a:pt x="24" y="18"/>
                  </a:lnTo>
                  <a:lnTo>
                    <a:pt x="27" y="22"/>
                  </a:lnTo>
                  <a:lnTo>
                    <a:pt x="1" y="9"/>
                  </a:lnTo>
                  <a:lnTo>
                    <a:pt x="14" y="21"/>
                  </a:lnTo>
                  <a:lnTo>
                    <a:pt x="1" y="35"/>
                  </a:lnTo>
                  <a:lnTo>
                    <a:pt x="1" y="36"/>
                  </a:lnTo>
                  <a:lnTo>
                    <a:pt x="0" y="37"/>
                  </a:lnTo>
                  <a:lnTo>
                    <a:pt x="0" y="41"/>
                  </a:lnTo>
                  <a:lnTo>
                    <a:pt x="1" y="42"/>
                  </a:lnTo>
                  <a:lnTo>
                    <a:pt x="2" y="42"/>
                  </a:lnTo>
                  <a:lnTo>
                    <a:pt x="3" y="43"/>
                  </a:lnTo>
                  <a:lnTo>
                    <a:pt x="7" y="43"/>
                  </a:lnTo>
                  <a:lnTo>
                    <a:pt x="39" y="26"/>
                  </a:lnTo>
                  <a:lnTo>
                    <a:pt x="39" y="25"/>
                  </a:lnTo>
                  <a:lnTo>
                    <a:pt x="40" y="25"/>
                  </a:lnTo>
                  <a:lnTo>
                    <a:pt x="41" y="24"/>
                  </a:lnTo>
                  <a:lnTo>
                    <a:pt x="41" y="20"/>
                  </a:lnTo>
                  <a:lnTo>
                    <a:pt x="40" y="19"/>
                  </a:lnTo>
                  <a:lnTo>
                    <a:pt x="40" y="18"/>
                  </a:lnTo>
                  <a:lnTo>
                    <a:pt x="39" y="17"/>
                  </a:lnTo>
                  <a:lnTo>
                    <a:pt x="7" y="0"/>
                  </a:lnTo>
                  <a:lnTo>
                    <a:pt x="3" y="0"/>
                  </a:lnTo>
                  <a:lnTo>
                    <a:pt x="2" y="2"/>
                  </a:lnTo>
                  <a:lnTo>
                    <a:pt x="1" y="2"/>
                  </a:lnTo>
                  <a:lnTo>
                    <a:pt x="1" y="3"/>
                  </a:lnTo>
                  <a:lnTo>
                    <a:pt x="0" y="4"/>
                  </a:lnTo>
                  <a:lnTo>
                    <a:pt x="0" y="6"/>
                  </a:lnTo>
                  <a:lnTo>
                    <a:pt x="1" y="7"/>
                  </a:lnTo>
                  <a:lnTo>
                    <a:pt x="1" y="9"/>
                  </a:lnTo>
                  <a:lnTo>
                    <a:pt x="27"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304" name="Rectangle 103">
              <a:extLst>
                <a:ext uri="{FF2B5EF4-FFF2-40B4-BE49-F238E27FC236}">
                  <a16:creationId xmlns:a16="http://schemas.microsoft.com/office/drawing/2014/main" id="{EBB6ED4F-E549-438C-9AD4-B97175C78879}"/>
                </a:ext>
              </a:extLst>
            </p:cNvPr>
            <p:cNvSpPr>
              <a:spLocks noChangeArrowheads="1"/>
            </p:cNvSpPr>
            <p:nvPr/>
          </p:nvSpPr>
          <p:spPr bwMode="auto">
            <a:xfrm>
              <a:off x="2745" y="2230"/>
              <a:ext cx="173" cy="174"/>
            </a:xfrm>
            <a:prstGeom prst="rect">
              <a:avLst/>
            </a:prstGeom>
            <a:solidFill>
              <a:srgbClr val="E0E0E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fr-FR" altLang="fr-FR"/>
            </a:p>
          </p:txBody>
        </p:sp>
        <p:sp>
          <p:nvSpPr>
            <p:cNvPr id="8305" name="Freeform 104">
              <a:extLst>
                <a:ext uri="{FF2B5EF4-FFF2-40B4-BE49-F238E27FC236}">
                  <a16:creationId xmlns:a16="http://schemas.microsoft.com/office/drawing/2014/main" id="{D2E23B71-53E4-42EF-B967-601A5DF347DF}"/>
                </a:ext>
              </a:extLst>
            </p:cNvPr>
            <p:cNvSpPr>
              <a:spLocks/>
            </p:cNvSpPr>
            <p:nvPr/>
          </p:nvSpPr>
          <p:spPr bwMode="auto">
            <a:xfrm>
              <a:off x="2740" y="2226"/>
              <a:ext cx="182" cy="181"/>
            </a:xfrm>
            <a:custGeom>
              <a:avLst/>
              <a:gdLst>
                <a:gd name="T0" fmla="*/ 5 w 182"/>
                <a:gd name="T1" fmla="*/ 0 h 181"/>
                <a:gd name="T2" fmla="*/ 4 w 182"/>
                <a:gd name="T3" fmla="*/ 0 h 181"/>
                <a:gd name="T4" fmla="*/ 3 w 182"/>
                <a:gd name="T5" fmla="*/ 1 h 181"/>
                <a:gd name="T6" fmla="*/ 1 w 182"/>
                <a:gd name="T7" fmla="*/ 1 h 181"/>
                <a:gd name="T8" fmla="*/ 1 w 182"/>
                <a:gd name="T9" fmla="*/ 2 h 181"/>
                <a:gd name="T10" fmla="*/ 0 w 182"/>
                <a:gd name="T11" fmla="*/ 3 h 181"/>
                <a:gd name="T12" fmla="*/ 0 w 182"/>
                <a:gd name="T13" fmla="*/ 178 h 181"/>
                <a:gd name="T14" fmla="*/ 1 w 182"/>
                <a:gd name="T15" fmla="*/ 179 h 181"/>
                <a:gd name="T16" fmla="*/ 1 w 182"/>
                <a:gd name="T17" fmla="*/ 180 h 181"/>
                <a:gd name="T18" fmla="*/ 3 w 182"/>
                <a:gd name="T19" fmla="*/ 180 h 181"/>
                <a:gd name="T20" fmla="*/ 4 w 182"/>
                <a:gd name="T21" fmla="*/ 181 h 181"/>
                <a:gd name="T22" fmla="*/ 178 w 182"/>
                <a:gd name="T23" fmla="*/ 181 h 181"/>
                <a:gd name="T24" fmla="*/ 179 w 182"/>
                <a:gd name="T25" fmla="*/ 180 h 181"/>
                <a:gd name="T26" fmla="*/ 180 w 182"/>
                <a:gd name="T27" fmla="*/ 180 h 181"/>
                <a:gd name="T28" fmla="*/ 180 w 182"/>
                <a:gd name="T29" fmla="*/ 179 h 181"/>
                <a:gd name="T30" fmla="*/ 182 w 182"/>
                <a:gd name="T31" fmla="*/ 178 h 181"/>
                <a:gd name="T32" fmla="*/ 182 w 182"/>
                <a:gd name="T33" fmla="*/ 3 h 181"/>
                <a:gd name="T34" fmla="*/ 180 w 182"/>
                <a:gd name="T35" fmla="*/ 2 h 181"/>
                <a:gd name="T36" fmla="*/ 180 w 182"/>
                <a:gd name="T37" fmla="*/ 1 h 181"/>
                <a:gd name="T38" fmla="*/ 179 w 182"/>
                <a:gd name="T39" fmla="*/ 1 h 181"/>
                <a:gd name="T40" fmla="*/ 178 w 182"/>
                <a:gd name="T41" fmla="*/ 0 h 181"/>
                <a:gd name="T42" fmla="*/ 177 w 182"/>
                <a:gd name="T43" fmla="*/ 0 h 181"/>
                <a:gd name="T44" fmla="*/ 5 w 182"/>
                <a:gd name="T45" fmla="*/ 0 h 181"/>
                <a:gd name="T46" fmla="*/ 9 w 182"/>
                <a:gd name="T47" fmla="*/ 9 h 181"/>
                <a:gd name="T48" fmla="*/ 172 w 182"/>
                <a:gd name="T49" fmla="*/ 9 h 181"/>
                <a:gd name="T50" fmla="*/ 172 w 182"/>
                <a:gd name="T51" fmla="*/ 172 h 181"/>
                <a:gd name="T52" fmla="*/ 9 w 182"/>
                <a:gd name="T53" fmla="*/ 172 h 181"/>
                <a:gd name="T54" fmla="*/ 9 w 182"/>
                <a:gd name="T55" fmla="*/ 9 h 181"/>
                <a:gd name="T56" fmla="*/ 5 w 182"/>
                <a:gd name="T57" fmla="*/ 0 h 1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82"/>
                <a:gd name="T88" fmla="*/ 0 h 181"/>
                <a:gd name="T89" fmla="*/ 182 w 182"/>
                <a:gd name="T90" fmla="*/ 181 h 18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82" h="181">
                  <a:moveTo>
                    <a:pt x="5" y="0"/>
                  </a:moveTo>
                  <a:lnTo>
                    <a:pt x="4" y="0"/>
                  </a:lnTo>
                  <a:lnTo>
                    <a:pt x="3" y="1"/>
                  </a:lnTo>
                  <a:lnTo>
                    <a:pt x="1" y="1"/>
                  </a:lnTo>
                  <a:lnTo>
                    <a:pt x="1" y="2"/>
                  </a:lnTo>
                  <a:lnTo>
                    <a:pt x="0" y="3"/>
                  </a:lnTo>
                  <a:lnTo>
                    <a:pt x="0" y="178"/>
                  </a:lnTo>
                  <a:lnTo>
                    <a:pt x="1" y="179"/>
                  </a:lnTo>
                  <a:lnTo>
                    <a:pt x="1" y="180"/>
                  </a:lnTo>
                  <a:lnTo>
                    <a:pt x="3" y="180"/>
                  </a:lnTo>
                  <a:lnTo>
                    <a:pt x="4" y="181"/>
                  </a:lnTo>
                  <a:lnTo>
                    <a:pt x="178" y="181"/>
                  </a:lnTo>
                  <a:lnTo>
                    <a:pt x="179" y="180"/>
                  </a:lnTo>
                  <a:lnTo>
                    <a:pt x="180" y="180"/>
                  </a:lnTo>
                  <a:lnTo>
                    <a:pt x="180" y="179"/>
                  </a:lnTo>
                  <a:lnTo>
                    <a:pt x="182" y="178"/>
                  </a:lnTo>
                  <a:lnTo>
                    <a:pt x="182" y="3"/>
                  </a:lnTo>
                  <a:lnTo>
                    <a:pt x="180" y="2"/>
                  </a:lnTo>
                  <a:lnTo>
                    <a:pt x="180" y="1"/>
                  </a:lnTo>
                  <a:lnTo>
                    <a:pt x="179" y="1"/>
                  </a:lnTo>
                  <a:lnTo>
                    <a:pt x="178" y="0"/>
                  </a:lnTo>
                  <a:lnTo>
                    <a:pt x="177" y="0"/>
                  </a:lnTo>
                  <a:lnTo>
                    <a:pt x="5" y="0"/>
                  </a:lnTo>
                  <a:lnTo>
                    <a:pt x="9" y="9"/>
                  </a:lnTo>
                  <a:lnTo>
                    <a:pt x="172" y="9"/>
                  </a:lnTo>
                  <a:lnTo>
                    <a:pt x="172" y="172"/>
                  </a:lnTo>
                  <a:lnTo>
                    <a:pt x="9" y="172"/>
                  </a:lnTo>
                  <a:lnTo>
                    <a:pt x="9" y="9"/>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306" name="Rectangle 105">
              <a:extLst>
                <a:ext uri="{FF2B5EF4-FFF2-40B4-BE49-F238E27FC236}">
                  <a16:creationId xmlns:a16="http://schemas.microsoft.com/office/drawing/2014/main" id="{CCF34EB1-7007-4E1C-BCC0-0ED5C2015FE4}"/>
                </a:ext>
              </a:extLst>
            </p:cNvPr>
            <p:cNvSpPr>
              <a:spLocks noChangeArrowheads="1"/>
            </p:cNvSpPr>
            <p:nvPr/>
          </p:nvSpPr>
          <p:spPr bwMode="auto">
            <a:xfrm>
              <a:off x="2783" y="2265"/>
              <a:ext cx="83"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fr-FR" altLang="fr-FR" sz="1200" b="1">
                  <a:solidFill>
                    <a:srgbClr val="000000"/>
                  </a:solidFill>
                  <a:latin typeface="Times New Roman" panose="02020603050405020304" pitchFamily="18" charset="0"/>
                </a:rPr>
                <a:t>27</a:t>
              </a:r>
              <a:endParaRPr lang="fr-FR" altLang="fr-FR">
                <a:latin typeface="Arial" panose="020B0604020202020204" pitchFamily="34" charset="0"/>
              </a:endParaRPr>
            </a:p>
          </p:txBody>
        </p:sp>
        <p:sp>
          <p:nvSpPr>
            <p:cNvPr id="8307" name="Freeform 106">
              <a:extLst>
                <a:ext uri="{FF2B5EF4-FFF2-40B4-BE49-F238E27FC236}">
                  <a16:creationId xmlns:a16="http://schemas.microsoft.com/office/drawing/2014/main" id="{0A3ABE77-B8D3-4B2D-A727-96DBE564D19B}"/>
                </a:ext>
              </a:extLst>
            </p:cNvPr>
            <p:cNvSpPr>
              <a:spLocks/>
            </p:cNvSpPr>
            <p:nvPr/>
          </p:nvSpPr>
          <p:spPr bwMode="auto">
            <a:xfrm>
              <a:off x="2458" y="2523"/>
              <a:ext cx="273" cy="10"/>
            </a:xfrm>
            <a:custGeom>
              <a:avLst/>
              <a:gdLst>
                <a:gd name="T0" fmla="*/ 5 w 273"/>
                <a:gd name="T1" fmla="*/ 1 h 10"/>
                <a:gd name="T2" fmla="*/ 4 w 273"/>
                <a:gd name="T3" fmla="*/ 1 h 10"/>
                <a:gd name="T4" fmla="*/ 3 w 273"/>
                <a:gd name="T5" fmla="*/ 2 h 10"/>
                <a:gd name="T6" fmla="*/ 1 w 273"/>
                <a:gd name="T7" fmla="*/ 2 h 10"/>
                <a:gd name="T8" fmla="*/ 1 w 273"/>
                <a:gd name="T9" fmla="*/ 3 h 10"/>
                <a:gd name="T10" fmla="*/ 0 w 273"/>
                <a:gd name="T11" fmla="*/ 4 h 10"/>
                <a:gd name="T12" fmla="*/ 0 w 273"/>
                <a:gd name="T13" fmla="*/ 6 h 10"/>
                <a:gd name="T14" fmla="*/ 1 w 273"/>
                <a:gd name="T15" fmla="*/ 8 h 10"/>
                <a:gd name="T16" fmla="*/ 1 w 273"/>
                <a:gd name="T17" fmla="*/ 9 h 10"/>
                <a:gd name="T18" fmla="*/ 3 w 273"/>
                <a:gd name="T19" fmla="*/ 9 h 10"/>
                <a:gd name="T20" fmla="*/ 4 w 273"/>
                <a:gd name="T21" fmla="*/ 10 h 10"/>
                <a:gd name="T22" fmla="*/ 5 w 273"/>
                <a:gd name="T23" fmla="*/ 10 h 10"/>
                <a:gd name="T24" fmla="*/ 268 w 273"/>
                <a:gd name="T25" fmla="*/ 9 h 10"/>
                <a:gd name="T26" fmla="*/ 270 w 273"/>
                <a:gd name="T27" fmla="*/ 9 h 10"/>
                <a:gd name="T28" fmla="*/ 271 w 273"/>
                <a:gd name="T29" fmla="*/ 8 h 10"/>
                <a:gd name="T30" fmla="*/ 272 w 273"/>
                <a:gd name="T31" fmla="*/ 8 h 10"/>
                <a:gd name="T32" fmla="*/ 272 w 273"/>
                <a:gd name="T33" fmla="*/ 6 h 10"/>
                <a:gd name="T34" fmla="*/ 273 w 273"/>
                <a:gd name="T35" fmla="*/ 5 h 10"/>
                <a:gd name="T36" fmla="*/ 273 w 273"/>
                <a:gd name="T37" fmla="*/ 3 h 10"/>
                <a:gd name="T38" fmla="*/ 272 w 273"/>
                <a:gd name="T39" fmla="*/ 2 h 10"/>
                <a:gd name="T40" fmla="*/ 272 w 273"/>
                <a:gd name="T41" fmla="*/ 1 h 10"/>
                <a:gd name="T42" fmla="*/ 271 w 273"/>
                <a:gd name="T43" fmla="*/ 1 h 10"/>
                <a:gd name="T44" fmla="*/ 270 w 273"/>
                <a:gd name="T45" fmla="*/ 0 h 10"/>
                <a:gd name="T46" fmla="*/ 268 w 273"/>
                <a:gd name="T47" fmla="*/ 0 h 10"/>
                <a:gd name="T48" fmla="*/ 5 w 273"/>
                <a:gd name="T49" fmla="*/ 1 h 1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73"/>
                <a:gd name="T76" fmla="*/ 0 h 10"/>
                <a:gd name="T77" fmla="*/ 273 w 273"/>
                <a:gd name="T78" fmla="*/ 10 h 1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73" h="10">
                  <a:moveTo>
                    <a:pt x="5" y="1"/>
                  </a:moveTo>
                  <a:lnTo>
                    <a:pt x="4" y="1"/>
                  </a:lnTo>
                  <a:lnTo>
                    <a:pt x="3" y="2"/>
                  </a:lnTo>
                  <a:lnTo>
                    <a:pt x="1" y="2"/>
                  </a:lnTo>
                  <a:lnTo>
                    <a:pt x="1" y="3"/>
                  </a:lnTo>
                  <a:lnTo>
                    <a:pt x="0" y="4"/>
                  </a:lnTo>
                  <a:lnTo>
                    <a:pt x="0" y="6"/>
                  </a:lnTo>
                  <a:lnTo>
                    <a:pt x="1" y="8"/>
                  </a:lnTo>
                  <a:lnTo>
                    <a:pt x="1" y="9"/>
                  </a:lnTo>
                  <a:lnTo>
                    <a:pt x="3" y="9"/>
                  </a:lnTo>
                  <a:lnTo>
                    <a:pt x="4" y="10"/>
                  </a:lnTo>
                  <a:lnTo>
                    <a:pt x="5" y="10"/>
                  </a:lnTo>
                  <a:lnTo>
                    <a:pt x="268" y="9"/>
                  </a:lnTo>
                  <a:lnTo>
                    <a:pt x="270" y="9"/>
                  </a:lnTo>
                  <a:lnTo>
                    <a:pt x="271" y="8"/>
                  </a:lnTo>
                  <a:lnTo>
                    <a:pt x="272" y="8"/>
                  </a:lnTo>
                  <a:lnTo>
                    <a:pt x="272" y="6"/>
                  </a:lnTo>
                  <a:lnTo>
                    <a:pt x="273" y="5"/>
                  </a:lnTo>
                  <a:lnTo>
                    <a:pt x="273" y="3"/>
                  </a:lnTo>
                  <a:lnTo>
                    <a:pt x="272" y="2"/>
                  </a:lnTo>
                  <a:lnTo>
                    <a:pt x="272" y="1"/>
                  </a:lnTo>
                  <a:lnTo>
                    <a:pt x="271" y="1"/>
                  </a:lnTo>
                  <a:lnTo>
                    <a:pt x="270" y="0"/>
                  </a:lnTo>
                  <a:lnTo>
                    <a:pt x="268" y="0"/>
                  </a:lnTo>
                  <a:lnTo>
                    <a:pt x="5"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308" name="Oval 107">
              <a:extLst>
                <a:ext uri="{FF2B5EF4-FFF2-40B4-BE49-F238E27FC236}">
                  <a16:creationId xmlns:a16="http://schemas.microsoft.com/office/drawing/2014/main" id="{2DE8F13C-32F9-41EE-B740-81F671060176}"/>
                </a:ext>
              </a:extLst>
            </p:cNvPr>
            <p:cNvSpPr>
              <a:spLocks noChangeArrowheads="1"/>
            </p:cNvSpPr>
            <p:nvPr/>
          </p:nvSpPr>
          <p:spPr bwMode="auto">
            <a:xfrm>
              <a:off x="2447" y="2511"/>
              <a:ext cx="33" cy="3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fr-FR" altLang="fr-FR"/>
            </a:p>
          </p:txBody>
        </p:sp>
        <p:sp>
          <p:nvSpPr>
            <p:cNvPr id="8309" name="Freeform 108">
              <a:extLst>
                <a:ext uri="{FF2B5EF4-FFF2-40B4-BE49-F238E27FC236}">
                  <a16:creationId xmlns:a16="http://schemas.microsoft.com/office/drawing/2014/main" id="{EDE6A79B-53AF-47D6-AF31-3068E2DA4051}"/>
                </a:ext>
              </a:extLst>
            </p:cNvPr>
            <p:cNvSpPr>
              <a:spLocks/>
            </p:cNvSpPr>
            <p:nvPr/>
          </p:nvSpPr>
          <p:spPr bwMode="auto">
            <a:xfrm>
              <a:off x="2442" y="2506"/>
              <a:ext cx="42" cy="43"/>
            </a:xfrm>
            <a:custGeom>
              <a:avLst/>
              <a:gdLst>
                <a:gd name="T0" fmla="*/ 0 w 42"/>
                <a:gd name="T1" fmla="*/ 20 h 43"/>
                <a:gd name="T2" fmla="*/ 0 w 42"/>
                <a:gd name="T3" fmla="*/ 22 h 43"/>
                <a:gd name="T4" fmla="*/ 1 w 42"/>
                <a:gd name="T5" fmla="*/ 29 h 43"/>
                <a:gd name="T6" fmla="*/ 1 w 42"/>
                <a:gd name="T7" fmla="*/ 30 h 43"/>
                <a:gd name="T8" fmla="*/ 2 w 42"/>
                <a:gd name="T9" fmla="*/ 30 h 43"/>
                <a:gd name="T10" fmla="*/ 6 w 42"/>
                <a:gd name="T11" fmla="*/ 36 h 43"/>
                <a:gd name="T12" fmla="*/ 6 w 42"/>
                <a:gd name="T13" fmla="*/ 37 h 43"/>
                <a:gd name="T14" fmla="*/ 7 w 42"/>
                <a:gd name="T15" fmla="*/ 37 h 43"/>
                <a:gd name="T16" fmla="*/ 12 w 42"/>
                <a:gd name="T17" fmla="*/ 41 h 43"/>
                <a:gd name="T18" fmla="*/ 13 w 42"/>
                <a:gd name="T19" fmla="*/ 42 h 43"/>
                <a:gd name="T20" fmla="*/ 20 w 42"/>
                <a:gd name="T21" fmla="*/ 43 h 43"/>
                <a:gd name="T22" fmla="*/ 22 w 42"/>
                <a:gd name="T23" fmla="*/ 43 h 43"/>
                <a:gd name="T24" fmla="*/ 29 w 42"/>
                <a:gd name="T25" fmla="*/ 42 h 43"/>
                <a:gd name="T26" fmla="*/ 30 w 42"/>
                <a:gd name="T27" fmla="*/ 42 h 43"/>
                <a:gd name="T28" fmla="*/ 30 w 42"/>
                <a:gd name="T29" fmla="*/ 41 h 43"/>
                <a:gd name="T30" fmla="*/ 35 w 42"/>
                <a:gd name="T31" fmla="*/ 37 h 43"/>
                <a:gd name="T32" fmla="*/ 36 w 42"/>
                <a:gd name="T33" fmla="*/ 36 h 43"/>
                <a:gd name="T34" fmla="*/ 39 w 42"/>
                <a:gd name="T35" fmla="*/ 30 h 43"/>
                <a:gd name="T36" fmla="*/ 41 w 42"/>
                <a:gd name="T37" fmla="*/ 29 h 43"/>
                <a:gd name="T38" fmla="*/ 42 w 42"/>
                <a:gd name="T39" fmla="*/ 22 h 43"/>
                <a:gd name="T40" fmla="*/ 42 w 42"/>
                <a:gd name="T41" fmla="*/ 20 h 43"/>
                <a:gd name="T42" fmla="*/ 41 w 42"/>
                <a:gd name="T43" fmla="*/ 13 h 43"/>
                <a:gd name="T44" fmla="*/ 41 w 42"/>
                <a:gd name="T45" fmla="*/ 12 h 43"/>
                <a:gd name="T46" fmla="*/ 39 w 42"/>
                <a:gd name="T47" fmla="*/ 12 h 43"/>
                <a:gd name="T48" fmla="*/ 36 w 42"/>
                <a:gd name="T49" fmla="*/ 7 h 43"/>
                <a:gd name="T50" fmla="*/ 35 w 42"/>
                <a:gd name="T51" fmla="*/ 6 h 43"/>
                <a:gd name="T52" fmla="*/ 30 w 42"/>
                <a:gd name="T53" fmla="*/ 3 h 43"/>
                <a:gd name="T54" fmla="*/ 29 w 42"/>
                <a:gd name="T55" fmla="*/ 2 h 43"/>
                <a:gd name="T56" fmla="*/ 22 w 42"/>
                <a:gd name="T57" fmla="*/ 0 h 43"/>
                <a:gd name="T58" fmla="*/ 20 w 42"/>
                <a:gd name="T59" fmla="*/ 0 h 43"/>
                <a:gd name="T60" fmla="*/ 13 w 42"/>
                <a:gd name="T61" fmla="*/ 2 h 43"/>
                <a:gd name="T62" fmla="*/ 12 w 42"/>
                <a:gd name="T63" fmla="*/ 2 h 43"/>
                <a:gd name="T64" fmla="*/ 12 w 42"/>
                <a:gd name="T65" fmla="*/ 3 h 43"/>
                <a:gd name="T66" fmla="*/ 7 w 42"/>
                <a:gd name="T67" fmla="*/ 6 h 43"/>
                <a:gd name="T68" fmla="*/ 6 w 42"/>
                <a:gd name="T69" fmla="*/ 7 h 43"/>
                <a:gd name="T70" fmla="*/ 2 w 42"/>
                <a:gd name="T71" fmla="*/ 12 h 43"/>
                <a:gd name="T72" fmla="*/ 1 w 42"/>
                <a:gd name="T73" fmla="*/ 13 h 43"/>
                <a:gd name="T74" fmla="*/ 0 w 42"/>
                <a:gd name="T75" fmla="*/ 20 h 43"/>
                <a:gd name="T76" fmla="*/ 9 w 42"/>
                <a:gd name="T77" fmla="*/ 21 h 43"/>
                <a:gd name="T78" fmla="*/ 11 w 42"/>
                <a:gd name="T79" fmla="*/ 17 h 43"/>
                <a:gd name="T80" fmla="*/ 13 w 42"/>
                <a:gd name="T81" fmla="*/ 13 h 43"/>
                <a:gd name="T82" fmla="*/ 16 w 42"/>
                <a:gd name="T83" fmla="*/ 11 h 43"/>
                <a:gd name="T84" fmla="*/ 21 w 42"/>
                <a:gd name="T85" fmla="*/ 10 h 43"/>
                <a:gd name="T86" fmla="*/ 26 w 42"/>
                <a:gd name="T87" fmla="*/ 11 h 43"/>
                <a:gd name="T88" fmla="*/ 29 w 42"/>
                <a:gd name="T89" fmla="*/ 13 h 43"/>
                <a:gd name="T90" fmla="*/ 31 w 42"/>
                <a:gd name="T91" fmla="*/ 17 h 43"/>
                <a:gd name="T92" fmla="*/ 33 w 42"/>
                <a:gd name="T93" fmla="*/ 21 h 43"/>
                <a:gd name="T94" fmla="*/ 31 w 42"/>
                <a:gd name="T95" fmla="*/ 27 h 43"/>
                <a:gd name="T96" fmla="*/ 29 w 42"/>
                <a:gd name="T97" fmla="*/ 30 h 43"/>
                <a:gd name="T98" fmla="*/ 26 w 42"/>
                <a:gd name="T99" fmla="*/ 33 h 43"/>
                <a:gd name="T100" fmla="*/ 21 w 42"/>
                <a:gd name="T101" fmla="*/ 34 h 43"/>
                <a:gd name="T102" fmla="*/ 16 w 42"/>
                <a:gd name="T103" fmla="*/ 33 h 43"/>
                <a:gd name="T104" fmla="*/ 13 w 42"/>
                <a:gd name="T105" fmla="*/ 30 h 43"/>
                <a:gd name="T106" fmla="*/ 11 w 42"/>
                <a:gd name="T107" fmla="*/ 27 h 43"/>
                <a:gd name="T108" fmla="*/ 9 w 42"/>
                <a:gd name="T109" fmla="*/ 21 h 43"/>
                <a:gd name="T110" fmla="*/ 0 w 42"/>
                <a:gd name="T111" fmla="*/ 20 h 4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2"/>
                <a:gd name="T169" fmla="*/ 0 h 43"/>
                <a:gd name="T170" fmla="*/ 42 w 42"/>
                <a:gd name="T171" fmla="*/ 43 h 43"/>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2" h="43">
                  <a:moveTo>
                    <a:pt x="0" y="20"/>
                  </a:moveTo>
                  <a:lnTo>
                    <a:pt x="0" y="22"/>
                  </a:lnTo>
                  <a:lnTo>
                    <a:pt x="1" y="29"/>
                  </a:lnTo>
                  <a:lnTo>
                    <a:pt x="1" y="30"/>
                  </a:lnTo>
                  <a:lnTo>
                    <a:pt x="2" y="30"/>
                  </a:lnTo>
                  <a:lnTo>
                    <a:pt x="6" y="36"/>
                  </a:lnTo>
                  <a:lnTo>
                    <a:pt x="6" y="37"/>
                  </a:lnTo>
                  <a:lnTo>
                    <a:pt x="7" y="37"/>
                  </a:lnTo>
                  <a:lnTo>
                    <a:pt x="12" y="41"/>
                  </a:lnTo>
                  <a:lnTo>
                    <a:pt x="13" y="42"/>
                  </a:lnTo>
                  <a:lnTo>
                    <a:pt x="20" y="43"/>
                  </a:lnTo>
                  <a:lnTo>
                    <a:pt x="22" y="43"/>
                  </a:lnTo>
                  <a:lnTo>
                    <a:pt x="29" y="42"/>
                  </a:lnTo>
                  <a:lnTo>
                    <a:pt x="30" y="42"/>
                  </a:lnTo>
                  <a:lnTo>
                    <a:pt x="30" y="41"/>
                  </a:lnTo>
                  <a:lnTo>
                    <a:pt x="35" y="37"/>
                  </a:lnTo>
                  <a:lnTo>
                    <a:pt x="36" y="36"/>
                  </a:lnTo>
                  <a:lnTo>
                    <a:pt x="39" y="30"/>
                  </a:lnTo>
                  <a:lnTo>
                    <a:pt x="41" y="29"/>
                  </a:lnTo>
                  <a:lnTo>
                    <a:pt x="42" y="22"/>
                  </a:lnTo>
                  <a:lnTo>
                    <a:pt x="42" y="20"/>
                  </a:lnTo>
                  <a:lnTo>
                    <a:pt x="41" y="13"/>
                  </a:lnTo>
                  <a:lnTo>
                    <a:pt x="41" y="12"/>
                  </a:lnTo>
                  <a:lnTo>
                    <a:pt x="39" y="12"/>
                  </a:lnTo>
                  <a:lnTo>
                    <a:pt x="36" y="7"/>
                  </a:lnTo>
                  <a:lnTo>
                    <a:pt x="35" y="6"/>
                  </a:lnTo>
                  <a:lnTo>
                    <a:pt x="30" y="3"/>
                  </a:lnTo>
                  <a:lnTo>
                    <a:pt x="29" y="2"/>
                  </a:lnTo>
                  <a:lnTo>
                    <a:pt x="22" y="0"/>
                  </a:lnTo>
                  <a:lnTo>
                    <a:pt x="20" y="0"/>
                  </a:lnTo>
                  <a:lnTo>
                    <a:pt x="13" y="2"/>
                  </a:lnTo>
                  <a:lnTo>
                    <a:pt x="12" y="2"/>
                  </a:lnTo>
                  <a:lnTo>
                    <a:pt x="12" y="3"/>
                  </a:lnTo>
                  <a:lnTo>
                    <a:pt x="7" y="6"/>
                  </a:lnTo>
                  <a:lnTo>
                    <a:pt x="6" y="7"/>
                  </a:lnTo>
                  <a:lnTo>
                    <a:pt x="2" y="12"/>
                  </a:lnTo>
                  <a:lnTo>
                    <a:pt x="1" y="13"/>
                  </a:lnTo>
                  <a:lnTo>
                    <a:pt x="0" y="20"/>
                  </a:lnTo>
                  <a:lnTo>
                    <a:pt x="9" y="21"/>
                  </a:lnTo>
                  <a:lnTo>
                    <a:pt x="11" y="17"/>
                  </a:lnTo>
                  <a:lnTo>
                    <a:pt x="13" y="13"/>
                  </a:lnTo>
                  <a:lnTo>
                    <a:pt x="16" y="11"/>
                  </a:lnTo>
                  <a:lnTo>
                    <a:pt x="21" y="10"/>
                  </a:lnTo>
                  <a:lnTo>
                    <a:pt x="26" y="11"/>
                  </a:lnTo>
                  <a:lnTo>
                    <a:pt x="29" y="13"/>
                  </a:lnTo>
                  <a:lnTo>
                    <a:pt x="31" y="17"/>
                  </a:lnTo>
                  <a:lnTo>
                    <a:pt x="33" y="21"/>
                  </a:lnTo>
                  <a:lnTo>
                    <a:pt x="31" y="27"/>
                  </a:lnTo>
                  <a:lnTo>
                    <a:pt x="29" y="30"/>
                  </a:lnTo>
                  <a:lnTo>
                    <a:pt x="26" y="33"/>
                  </a:lnTo>
                  <a:lnTo>
                    <a:pt x="21" y="34"/>
                  </a:lnTo>
                  <a:lnTo>
                    <a:pt x="16" y="33"/>
                  </a:lnTo>
                  <a:lnTo>
                    <a:pt x="13" y="30"/>
                  </a:lnTo>
                  <a:lnTo>
                    <a:pt x="11" y="27"/>
                  </a:lnTo>
                  <a:lnTo>
                    <a:pt x="9" y="21"/>
                  </a:lnTo>
                  <a:lnTo>
                    <a:pt x="0"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310" name="Freeform 109">
              <a:extLst>
                <a:ext uri="{FF2B5EF4-FFF2-40B4-BE49-F238E27FC236}">
                  <a16:creationId xmlns:a16="http://schemas.microsoft.com/office/drawing/2014/main" id="{F92F8C27-7B2E-4339-8BF0-DD2DBE052D9B}"/>
                </a:ext>
              </a:extLst>
            </p:cNvPr>
            <p:cNvSpPr>
              <a:spLocks/>
            </p:cNvSpPr>
            <p:nvPr/>
          </p:nvSpPr>
          <p:spPr bwMode="auto">
            <a:xfrm>
              <a:off x="2718" y="2513"/>
              <a:ext cx="12" cy="28"/>
            </a:xfrm>
            <a:custGeom>
              <a:avLst/>
              <a:gdLst>
                <a:gd name="T0" fmla="*/ 0 w 12"/>
                <a:gd name="T1" fmla="*/ 0 h 28"/>
                <a:gd name="T2" fmla="*/ 0 w 12"/>
                <a:gd name="T3" fmla="*/ 28 h 28"/>
                <a:gd name="T4" fmla="*/ 12 w 12"/>
                <a:gd name="T5" fmla="*/ 14 h 28"/>
                <a:gd name="T6" fmla="*/ 0 w 12"/>
                <a:gd name="T7" fmla="*/ 0 h 28"/>
                <a:gd name="T8" fmla="*/ 0 60000 65536"/>
                <a:gd name="T9" fmla="*/ 0 60000 65536"/>
                <a:gd name="T10" fmla="*/ 0 60000 65536"/>
                <a:gd name="T11" fmla="*/ 0 60000 65536"/>
                <a:gd name="T12" fmla="*/ 0 w 12"/>
                <a:gd name="T13" fmla="*/ 0 h 28"/>
                <a:gd name="T14" fmla="*/ 12 w 12"/>
                <a:gd name="T15" fmla="*/ 28 h 28"/>
              </a:gdLst>
              <a:ahLst/>
              <a:cxnLst>
                <a:cxn ang="T8">
                  <a:pos x="T0" y="T1"/>
                </a:cxn>
                <a:cxn ang="T9">
                  <a:pos x="T2" y="T3"/>
                </a:cxn>
                <a:cxn ang="T10">
                  <a:pos x="T4" y="T5"/>
                </a:cxn>
                <a:cxn ang="T11">
                  <a:pos x="T6" y="T7"/>
                </a:cxn>
              </a:cxnLst>
              <a:rect l="T12" t="T13" r="T14" b="T15"/>
              <a:pathLst>
                <a:path w="12" h="28">
                  <a:moveTo>
                    <a:pt x="0" y="0"/>
                  </a:moveTo>
                  <a:lnTo>
                    <a:pt x="0" y="28"/>
                  </a:lnTo>
                  <a:lnTo>
                    <a:pt x="12" y="1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311" name="Freeform 110">
              <a:extLst>
                <a:ext uri="{FF2B5EF4-FFF2-40B4-BE49-F238E27FC236}">
                  <a16:creationId xmlns:a16="http://schemas.microsoft.com/office/drawing/2014/main" id="{3433754B-FCD5-4CA1-BEEF-AF3D6AD6ECB6}"/>
                </a:ext>
              </a:extLst>
            </p:cNvPr>
            <p:cNvSpPr>
              <a:spLocks/>
            </p:cNvSpPr>
            <p:nvPr/>
          </p:nvSpPr>
          <p:spPr bwMode="auto">
            <a:xfrm>
              <a:off x="2714" y="2511"/>
              <a:ext cx="33" cy="32"/>
            </a:xfrm>
            <a:custGeom>
              <a:avLst/>
              <a:gdLst>
                <a:gd name="T0" fmla="*/ 0 w 33"/>
                <a:gd name="T1" fmla="*/ 0 h 32"/>
                <a:gd name="T2" fmla="*/ 33 w 33"/>
                <a:gd name="T3" fmla="*/ 16 h 32"/>
                <a:gd name="T4" fmla="*/ 0 w 33"/>
                <a:gd name="T5" fmla="*/ 32 h 32"/>
                <a:gd name="T6" fmla="*/ 16 w 33"/>
                <a:gd name="T7" fmla="*/ 16 h 32"/>
                <a:gd name="T8" fmla="*/ 0 w 33"/>
                <a:gd name="T9" fmla="*/ 0 h 32"/>
                <a:gd name="T10" fmla="*/ 0 60000 65536"/>
                <a:gd name="T11" fmla="*/ 0 60000 65536"/>
                <a:gd name="T12" fmla="*/ 0 60000 65536"/>
                <a:gd name="T13" fmla="*/ 0 60000 65536"/>
                <a:gd name="T14" fmla="*/ 0 60000 65536"/>
                <a:gd name="T15" fmla="*/ 0 w 33"/>
                <a:gd name="T16" fmla="*/ 0 h 32"/>
                <a:gd name="T17" fmla="*/ 33 w 33"/>
                <a:gd name="T18" fmla="*/ 32 h 32"/>
              </a:gdLst>
              <a:ahLst/>
              <a:cxnLst>
                <a:cxn ang="T10">
                  <a:pos x="T0" y="T1"/>
                </a:cxn>
                <a:cxn ang="T11">
                  <a:pos x="T2" y="T3"/>
                </a:cxn>
                <a:cxn ang="T12">
                  <a:pos x="T4" y="T5"/>
                </a:cxn>
                <a:cxn ang="T13">
                  <a:pos x="T6" y="T7"/>
                </a:cxn>
                <a:cxn ang="T14">
                  <a:pos x="T8" y="T9"/>
                </a:cxn>
              </a:cxnLst>
              <a:rect l="T15" t="T16" r="T17" b="T18"/>
              <a:pathLst>
                <a:path w="33" h="32">
                  <a:moveTo>
                    <a:pt x="0" y="0"/>
                  </a:moveTo>
                  <a:lnTo>
                    <a:pt x="33" y="16"/>
                  </a:lnTo>
                  <a:lnTo>
                    <a:pt x="0" y="32"/>
                  </a:lnTo>
                  <a:lnTo>
                    <a:pt x="16" y="16"/>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312" name="Freeform 111">
              <a:extLst>
                <a:ext uri="{FF2B5EF4-FFF2-40B4-BE49-F238E27FC236}">
                  <a16:creationId xmlns:a16="http://schemas.microsoft.com/office/drawing/2014/main" id="{600C34E9-BD12-4547-9BB5-0D1804FE3243}"/>
                </a:ext>
              </a:extLst>
            </p:cNvPr>
            <p:cNvSpPr>
              <a:spLocks/>
            </p:cNvSpPr>
            <p:nvPr/>
          </p:nvSpPr>
          <p:spPr bwMode="auto">
            <a:xfrm>
              <a:off x="2709" y="2506"/>
              <a:ext cx="43" cy="42"/>
            </a:xfrm>
            <a:custGeom>
              <a:avLst/>
              <a:gdLst>
                <a:gd name="T0" fmla="*/ 28 w 43"/>
                <a:gd name="T1" fmla="*/ 21 h 42"/>
                <a:gd name="T2" fmla="*/ 24 w 43"/>
                <a:gd name="T3" fmla="*/ 25 h 42"/>
                <a:gd name="T4" fmla="*/ 24 w 43"/>
                <a:gd name="T5" fmla="*/ 23 h 42"/>
                <a:gd name="T6" fmla="*/ 25 w 43"/>
                <a:gd name="T7" fmla="*/ 22 h 42"/>
                <a:gd name="T8" fmla="*/ 25 w 43"/>
                <a:gd name="T9" fmla="*/ 20 h 42"/>
                <a:gd name="T10" fmla="*/ 24 w 43"/>
                <a:gd name="T11" fmla="*/ 19 h 42"/>
                <a:gd name="T12" fmla="*/ 24 w 43"/>
                <a:gd name="T13" fmla="*/ 18 h 42"/>
                <a:gd name="T14" fmla="*/ 28 w 43"/>
                <a:gd name="T15" fmla="*/ 21 h 42"/>
                <a:gd name="T16" fmla="*/ 1 w 43"/>
                <a:gd name="T17" fmla="*/ 8 h 42"/>
                <a:gd name="T18" fmla="*/ 14 w 43"/>
                <a:gd name="T19" fmla="*/ 21 h 42"/>
                <a:gd name="T20" fmla="*/ 1 w 43"/>
                <a:gd name="T21" fmla="*/ 34 h 42"/>
                <a:gd name="T22" fmla="*/ 1 w 43"/>
                <a:gd name="T23" fmla="*/ 35 h 42"/>
                <a:gd name="T24" fmla="*/ 0 w 43"/>
                <a:gd name="T25" fmla="*/ 36 h 42"/>
                <a:gd name="T26" fmla="*/ 0 w 43"/>
                <a:gd name="T27" fmla="*/ 40 h 42"/>
                <a:gd name="T28" fmla="*/ 1 w 43"/>
                <a:gd name="T29" fmla="*/ 41 h 42"/>
                <a:gd name="T30" fmla="*/ 2 w 43"/>
                <a:gd name="T31" fmla="*/ 41 h 42"/>
                <a:gd name="T32" fmla="*/ 3 w 43"/>
                <a:gd name="T33" fmla="*/ 42 h 42"/>
                <a:gd name="T34" fmla="*/ 7 w 43"/>
                <a:gd name="T35" fmla="*/ 42 h 42"/>
                <a:gd name="T36" fmla="*/ 40 w 43"/>
                <a:gd name="T37" fmla="*/ 26 h 42"/>
                <a:gd name="T38" fmla="*/ 40 w 43"/>
                <a:gd name="T39" fmla="*/ 25 h 42"/>
                <a:gd name="T40" fmla="*/ 42 w 43"/>
                <a:gd name="T41" fmla="*/ 25 h 42"/>
                <a:gd name="T42" fmla="*/ 43 w 43"/>
                <a:gd name="T43" fmla="*/ 23 h 42"/>
                <a:gd name="T44" fmla="*/ 43 w 43"/>
                <a:gd name="T45" fmla="*/ 20 h 42"/>
                <a:gd name="T46" fmla="*/ 42 w 43"/>
                <a:gd name="T47" fmla="*/ 19 h 42"/>
                <a:gd name="T48" fmla="*/ 42 w 43"/>
                <a:gd name="T49" fmla="*/ 18 h 42"/>
                <a:gd name="T50" fmla="*/ 40 w 43"/>
                <a:gd name="T51" fmla="*/ 17 h 42"/>
                <a:gd name="T52" fmla="*/ 7 w 43"/>
                <a:gd name="T53" fmla="*/ 0 h 42"/>
                <a:gd name="T54" fmla="*/ 3 w 43"/>
                <a:gd name="T55" fmla="*/ 0 h 42"/>
                <a:gd name="T56" fmla="*/ 2 w 43"/>
                <a:gd name="T57" fmla="*/ 2 h 42"/>
                <a:gd name="T58" fmla="*/ 1 w 43"/>
                <a:gd name="T59" fmla="*/ 2 h 42"/>
                <a:gd name="T60" fmla="*/ 1 w 43"/>
                <a:gd name="T61" fmla="*/ 3 h 42"/>
                <a:gd name="T62" fmla="*/ 0 w 43"/>
                <a:gd name="T63" fmla="*/ 4 h 42"/>
                <a:gd name="T64" fmla="*/ 0 w 43"/>
                <a:gd name="T65" fmla="*/ 6 h 42"/>
                <a:gd name="T66" fmla="*/ 1 w 43"/>
                <a:gd name="T67" fmla="*/ 7 h 42"/>
                <a:gd name="T68" fmla="*/ 1 w 43"/>
                <a:gd name="T69" fmla="*/ 8 h 42"/>
                <a:gd name="T70" fmla="*/ 28 w 43"/>
                <a:gd name="T71" fmla="*/ 21 h 4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3"/>
                <a:gd name="T109" fmla="*/ 0 h 42"/>
                <a:gd name="T110" fmla="*/ 43 w 43"/>
                <a:gd name="T111" fmla="*/ 42 h 4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3" h="42">
                  <a:moveTo>
                    <a:pt x="28" y="21"/>
                  </a:moveTo>
                  <a:lnTo>
                    <a:pt x="24" y="25"/>
                  </a:lnTo>
                  <a:lnTo>
                    <a:pt x="24" y="23"/>
                  </a:lnTo>
                  <a:lnTo>
                    <a:pt x="25" y="22"/>
                  </a:lnTo>
                  <a:lnTo>
                    <a:pt x="25" y="20"/>
                  </a:lnTo>
                  <a:lnTo>
                    <a:pt x="24" y="19"/>
                  </a:lnTo>
                  <a:lnTo>
                    <a:pt x="24" y="18"/>
                  </a:lnTo>
                  <a:lnTo>
                    <a:pt x="28" y="21"/>
                  </a:lnTo>
                  <a:lnTo>
                    <a:pt x="1" y="8"/>
                  </a:lnTo>
                  <a:lnTo>
                    <a:pt x="14" y="21"/>
                  </a:lnTo>
                  <a:lnTo>
                    <a:pt x="1" y="34"/>
                  </a:lnTo>
                  <a:lnTo>
                    <a:pt x="1" y="35"/>
                  </a:lnTo>
                  <a:lnTo>
                    <a:pt x="0" y="36"/>
                  </a:lnTo>
                  <a:lnTo>
                    <a:pt x="0" y="40"/>
                  </a:lnTo>
                  <a:lnTo>
                    <a:pt x="1" y="41"/>
                  </a:lnTo>
                  <a:lnTo>
                    <a:pt x="2" y="41"/>
                  </a:lnTo>
                  <a:lnTo>
                    <a:pt x="3" y="42"/>
                  </a:lnTo>
                  <a:lnTo>
                    <a:pt x="7" y="42"/>
                  </a:lnTo>
                  <a:lnTo>
                    <a:pt x="40" y="26"/>
                  </a:lnTo>
                  <a:lnTo>
                    <a:pt x="40" y="25"/>
                  </a:lnTo>
                  <a:lnTo>
                    <a:pt x="42" y="25"/>
                  </a:lnTo>
                  <a:lnTo>
                    <a:pt x="43" y="23"/>
                  </a:lnTo>
                  <a:lnTo>
                    <a:pt x="43" y="20"/>
                  </a:lnTo>
                  <a:lnTo>
                    <a:pt x="42" y="19"/>
                  </a:lnTo>
                  <a:lnTo>
                    <a:pt x="42" y="18"/>
                  </a:lnTo>
                  <a:lnTo>
                    <a:pt x="40" y="17"/>
                  </a:lnTo>
                  <a:lnTo>
                    <a:pt x="7" y="0"/>
                  </a:lnTo>
                  <a:lnTo>
                    <a:pt x="3" y="0"/>
                  </a:lnTo>
                  <a:lnTo>
                    <a:pt x="2" y="2"/>
                  </a:lnTo>
                  <a:lnTo>
                    <a:pt x="1" y="2"/>
                  </a:lnTo>
                  <a:lnTo>
                    <a:pt x="1" y="3"/>
                  </a:lnTo>
                  <a:lnTo>
                    <a:pt x="0" y="4"/>
                  </a:lnTo>
                  <a:lnTo>
                    <a:pt x="0" y="6"/>
                  </a:lnTo>
                  <a:lnTo>
                    <a:pt x="1" y="7"/>
                  </a:lnTo>
                  <a:lnTo>
                    <a:pt x="1" y="8"/>
                  </a:lnTo>
                  <a:lnTo>
                    <a:pt x="28"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313" name="Rectangle 112">
              <a:extLst>
                <a:ext uri="{FF2B5EF4-FFF2-40B4-BE49-F238E27FC236}">
                  <a16:creationId xmlns:a16="http://schemas.microsoft.com/office/drawing/2014/main" id="{8D04D3C8-2324-4460-88C5-9203AF88BBB5}"/>
                </a:ext>
              </a:extLst>
            </p:cNvPr>
            <p:cNvSpPr>
              <a:spLocks noChangeArrowheads="1"/>
            </p:cNvSpPr>
            <p:nvPr/>
          </p:nvSpPr>
          <p:spPr bwMode="auto">
            <a:xfrm>
              <a:off x="2748" y="2438"/>
              <a:ext cx="174" cy="172"/>
            </a:xfrm>
            <a:prstGeom prst="rect">
              <a:avLst/>
            </a:prstGeom>
            <a:solidFill>
              <a:srgbClr val="E0E0E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fr-FR" altLang="fr-FR"/>
            </a:p>
          </p:txBody>
        </p:sp>
        <p:sp>
          <p:nvSpPr>
            <p:cNvPr id="8314" name="Freeform 113">
              <a:extLst>
                <a:ext uri="{FF2B5EF4-FFF2-40B4-BE49-F238E27FC236}">
                  <a16:creationId xmlns:a16="http://schemas.microsoft.com/office/drawing/2014/main" id="{C1DB231E-D654-4CF2-BCED-4AF431AED199}"/>
                </a:ext>
              </a:extLst>
            </p:cNvPr>
            <p:cNvSpPr>
              <a:spLocks/>
            </p:cNvSpPr>
            <p:nvPr/>
          </p:nvSpPr>
          <p:spPr bwMode="auto">
            <a:xfrm>
              <a:off x="2744" y="2434"/>
              <a:ext cx="181" cy="180"/>
            </a:xfrm>
            <a:custGeom>
              <a:avLst/>
              <a:gdLst>
                <a:gd name="T0" fmla="*/ 4 w 181"/>
                <a:gd name="T1" fmla="*/ 0 h 180"/>
                <a:gd name="T2" fmla="*/ 3 w 181"/>
                <a:gd name="T3" fmla="*/ 0 h 180"/>
                <a:gd name="T4" fmla="*/ 2 w 181"/>
                <a:gd name="T5" fmla="*/ 1 h 180"/>
                <a:gd name="T6" fmla="*/ 1 w 181"/>
                <a:gd name="T7" fmla="*/ 1 h 180"/>
                <a:gd name="T8" fmla="*/ 1 w 181"/>
                <a:gd name="T9" fmla="*/ 2 h 180"/>
                <a:gd name="T10" fmla="*/ 0 w 181"/>
                <a:gd name="T11" fmla="*/ 3 h 180"/>
                <a:gd name="T12" fmla="*/ 0 w 181"/>
                <a:gd name="T13" fmla="*/ 176 h 180"/>
                <a:gd name="T14" fmla="*/ 1 w 181"/>
                <a:gd name="T15" fmla="*/ 177 h 180"/>
                <a:gd name="T16" fmla="*/ 1 w 181"/>
                <a:gd name="T17" fmla="*/ 179 h 180"/>
                <a:gd name="T18" fmla="*/ 2 w 181"/>
                <a:gd name="T19" fmla="*/ 179 h 180"/>
                <a:gd name="T20" fmla="*/ 3 w 181"/>
                <a:gd name="T21" fmla="*/ 180 h 180"/>
                <a:gd name="T22" fmla="*/ 178 w 181"/>
                <a:gd name="T23" fmla="*/ 180 h 180"/>
                <a:gd name="T24" fmla="*/ 179 w 181"/>
                <a:gd name="T25" fmla="*/ 179 h 180"/>
                <a:gd name="T26" fmla="*/ 180 w 181"/>
                <a:gd name="T27" fmla="*/ 179 h 180"/>
                <a:gd name="T28" fmla="*/ 180 w 181"/>
                <a:gd name="T29" fmla="*/ 177 h 180"/>
                <a:gd name="T30" fmla="*/ 181 w 181"/>
                <a:gd name="T31" fmla="*/ 176 h 180"/>
                <a:gd name="T32" fmla="*/ 181 w 181"/>
                <a:gd name="T33" fmla="*/ 3 h 180"/>
                <a:gd name="T34" fmla="*/ 180 w 181"/>
                <a:gd name="T35" fmla="*/ 2 h 180"/>
                <a:gd name="T36" fmla="*/ 180 w 181"/>
                <a:gd name="T37" fmla="*/ 1 h 180"/>
                <a:gd name="T38" fmla="*/ 179 w 181"/>
                <a:gd name="T39" fmla="*/ 1 h 180"/>
                <a:gd name="T40" fmla="*/ 178 w 181"/>
                <a:gd name="T41" fmla="*/ 0 h 180"/>
                <a:gd name="T42" fmla="*/ 176 w 181"/>
                <a:gd name="T43" fmla="*/ 0 h 180"/>
                <a:gd name="T44" fmla="*/ 4 w 181"/>
                <a:gd name="T45" fmla="*/ 0 h 180"/>
                <a:gd name="T46" fmla="*/ 9 w 181"/>
                <a:gd name="T47" fmla="*/ 9 h 180"/>
                <a:gd name="T48" fmla="*/ 172 w 181"/>
                <a:gd name="T49" fmla="*/ 9 h 180"/>
                <a:gd name="T50" fmla="*/ 172 w 181"/>
                <a:gd name="T51" fmla="*/ 171 h 180"/>
                <a:gd name="T52" fmla="*/ 9 w 181"/>
                <a:gd name="T53" fmla="*/ 171 h 180"/>
                <a:gd name="T54" fmla="*/ 9 w 181"/>
                <a:gd name="T55" fmla="*/ 9 h 180"/>
                <a:gd name="T56" fmla="*/ 4 w 181"/>
                <a:gd name="T57" fmla="*/ 0 h 18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81"/>
                <a:gd name="T88" fmla="*/ 0 h 180"/>
                <a:gd name="T89" fmla="*/ 181 w 181"/>
                <a:gd name="T90" fmla="*/ 180 h 18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81" h="180">
                  <a:moveTo>
                    <a:pt x="4" y="0"/>
                  </a:moveTo>
                  <a:lnTo>
                    <a:pt x="3" y="0"/>
                  </a:lnTo>
                  <a:lnTo>
                    <a:pt x="2" y="1"/>
                  </a:lnTo>
                  <a:lnTo>
                    <a:pt x="1" y="1"/>
                  </a:lnTo>
                  <a:lnTo>
                    <a:pt x="1" y="2"/>
                  </a:lnTo>
                  <a:lnTo>
                    <a:pt x="0" y="3"/>
                  </a:lnTo>
                  <a:lnTo>
                    <a:pt x="0" y="176"/>
                  </a:lnTo>
                  <a:lnTo>
                    <a:pt x="1" y="177"/>
                  </a:lnTo>
                  <a:lnTo>
                    <a:pt x="1" y="179"/>
                  </a:lnTo>
                  <a:lnTo>
                    <a:pt x="2" y="179"/>
                  </a:lnTo>
                  <a:lnTo>
                    <a:pt x="3" y="180"/>
                  </a:lnTo>
                  <a:lnTo>
                    <a:pt x="178" y="180"/>
                  </a:lnTo>
                  <a:lnTo>
                    <a:pt x="179" y="179"/>
                  </a:lnTo>
                  <a:lnTo>
                    <a:pt x="180" y="179"/>
                  </a:lnTo>
                  <a:lnTo>
                    <a:pt x="180" y="177"/>
                  </a:lnTo>
                  <a:lnTo>
                    <a:pt x="181" y="176"/>
                  </a:lnTo>
                  <a:lnTo>
                    <a:pt x="181" y="3"/>
                  </a:lnTo>
                  <a:lnTo>
                    <a:pt x="180" y="2"/>
                  </a:lnTo>
                  <a:lnTo>
                    <a:pt x="180" y="1"/>
                  </a:lnTo>
                  <a:lnTo>
                    <a:pt x="179" y="1"/>
                  </a:lnTo>
                  <a:lnTo>
                    <a:pt x="178" y="0"/>
                  </a:lnTo>
                  <a:lnTo>
                    <a:pt x="176" y="0"/>
                  </a:lnTo>
                  <a:lnTo>
                    <a:pt x="4" y="0"/>
                  </a:lnTo>
                  <a:lnTo>
                    <a:pt x="9" y="9"/>
                  </a:lnTo>
                  <a:lnTo>
                    <a:pt x="172" y="9"/>
                  </a:lnTo>
                  <a:lnTo>
                    <a:pt x="172" y="171"/>
                  </a:lnTo>
                  <a:lnTo>
                    <a:pt x="9" y="171"/>
                  </a:lnTo>
                  <a:lnTo>
                    <a:pt x="9" y="9"/>
                  </a:ln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315" name="Rectangle 114">
              <a:extLst>
                <a:ext uri="{FF2B5EF4-FFF2-40B4-BE49-F238E27FC236}">
                  <a16:creationId xmlns:a16="http://schemas.microsoft.com/office/drawing/2014/main" id="{76170EA1-08F5-4556-80D3-829430F565B3}"/>
                </a:ext>
              </a:extLst>
            </p:cNvPr>
            <p:cNvSpPr>
              <a:spLocks noChangeArrowheads="1"/>
            </p:cNvSpPr>
            <p:nvPr/>
          </p:nvSpPr>
          <p:spPr bwMode="auto">
            <a:xfrm>
              <a:off x="2785" y="2472"/>
              <a:ext cx="83"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fr-FR" altLang="fr-FR" sz="1200" b="1">
                  <a:solidFill>
                    <a:srgbClr val="000000"/>
                  </a:solidFill>
                  <a:latin typeface="Times New Roman" panose="02020603050405020304" pitchFamily="18" charset="0"/>
                </a:rPr>
                <a:t>39</a:t>
              </a:r>
              <a:endParaRPr lang="fr-FR" altLang="fr-FR">
                <a:latin typeface="Arial" panose="020B0604020202020204" pitchFamily="34" charset="0"/>
              </a:endParaRPr>
            </a:p>
          </p:txBody>
        </p:sp>
        <p:sp>
          <p:nvSpPr>
            <p:cNvPr id="8316" name="Freeform 115">
              <a:extLst>
                <a:ext uri="{FF2B5EF4-FFF2-40B4-BE49-F238E27FC236}">
                  <a16:creationId xmlns:a16="http://schemas.microsoft.com/office/drawing/2014/main" id="{AE04791E-7C63-4570-91D0-B20547B8DA08}"/>
                </a:ext>
              </a:extLst>
            </p:cNvPr>
            <p:cNvSpPr>
              <a:spLocks/>
            </p:cNvSpPr>
            <p:nvPr/>
          </p:nvSpPr>
          <p:spPr bwMode="auto">
            <a:xfrm>
              <a:off x="2458" y="2730"/>
              <a:ext cx="273" cy="10"/>
            </a:xfrm>
            <a:custGeom>
              <a:avLst/>
              <a:gdLst>
                <a:gd name="T0" fmla="*/ 5 w 273"/>
                <a:gd name="T1" fmla="*/ 0 h 10"/>
                <a:gd name="T2" fmla="*/ 4 w 273"/>
                <a:gd name="T3" fmla="*/ 0 h 10"/>
                <a:gd name="T4" fmla="*/ 3 w 273"/>
                <a:gd name="T5" fmla="*/ 2 h 10"/>
                <a:gd name="T6" fmla="*/ 1 w 273"/>
                <a:gd name="T7" fmla="*/ 2 h 10"/>
                <a:gd name="T8" fmla="*/ 1 w 273"/>
                <a:gd name="T9" fmla="*/ 3 h 10"/>
                <a:gd name="T10" fmla="*/ 0 w 273"/>
                <a:gd name="T11" fmla="*/ 4 h 10"/>
                <a:gd name="T12" fmla="*/ 0 w 273"/>
                <a:gd name="T13" fmla="*/ 6 h 10"/>
                <a:gd name="T14" fmla="*/ 1 w 273"/>
                <a:gd name="T15" fmla="*/ 7 h 10"/>
                <a:gd name="T16" fmla="*/ 1 w 273"/>
                <a:gd name="T17" fmla="*/ 9 h 10"/>
                <a:gd name="T18" fmla="*/ 3 w 273"/>
                <a:gd name="T19" fmla="*/ 9 h 10"/>
                <a:gd name="T20" fmla="*/ 4 w 273"/>
                <a:gd name="T21" fmla="*/ 10 h 10"/>
                <a:gd name="T22" fmla="*/ 270 w 273"/>
                <a:gd name="T23" fmla="*/ 10 h 10"/>
                <a:gd name="T24" fmla="*/ 271 w 273"/>
                <a:gd name="T25" fmla="*/ 9 h 10"/>
                <a:gd name="T26" fmla="*/ 272 w 273"/>
                <a:gd name="T27" fmla="*/ 9 h 10"/>
                <a:gd name="T28" fmla="*/ 272 w 273"/>
                <a:gd name="T29" fmla="*/ 7 h 10"/>
                <a:gd name="T30" fmla="*/ 273 w 273"/>
                <a:gd name="T31" fmla="*/ 6 h 10"/>
                <a:gd name="T32" fmla="*/ 273 w 273"/>
                <a:gd name="T33" fmla="*/ 4 h 10"/>
                <a:gd name="T34" fmla="*/ 272 w 273"/>
                <a:gd name="T35" fmla="*/ 3 h 10"/>
                <a:gd name="T36" fmla="*/ 272 w 273"/>
                <a:gd name="T37" fmla="*/ 2 h 10"/>
                <a:gd name="T38" fmla="*/ 271 w 273"/>
                <a:gd name="T39" fmla="*/ 2 h 10"/>
                <a:gd name="T40" fmla="*/ 270 w 273"/>
                <a:gd name="T41" fmla="*/ 0 h 10"/>
                <a:gd name="T42" fmla="*/ 268 w 273"/>
                <a:gd name="T43" fmla="*/ 0 h 10"/>
                <a:gd name="T44" fmla="*/ 5 w 273"/>
                <a:gd name="T45" fmla="*/ 0 h 1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73"/>
                <a:gd name="T70" fmla="*/ 0 h 10"/>
                <a:gd name="T71" fmla="*/ 273 w 273"/>
                <a:gd name="T72" fmla="*/ 10 h 1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73" h="10">
                  <a:moveTo>
                    <a:pt x="5" y="0"/>
                  </a:moveTo>
                  <a:lnTo>
                    <a:pt x="4" y="0"/>
                  </a:lnTo>
                  <a:lnTo>
                    <a:pt x="3" y="2"/>
                  </a:lnTo>
                  <a:lnTo>
                    <a:pt x="1" y="2"/>
                  </a:lnTo>
                  <a:lnTo>
                    <a:pt x="1" y="3"/>
                  </a:lnTo>
                  <a:lnTo>
                    <a:pt x="0" y="4"/>
                  </a:lnTo>
                  <a:lnTo>
                    <a:pt x="0" y="6"/>
                  </a:lnTo>
                  <a:lnTo>
                    <a:pt x="1" y="7"/>
                  </a:lnTo>
                  <a:lnTo>
                    <a:pt x="1" y="9"/>
                  </a:lnTo>
                  <a:lnTo>
                    <a:pt x="3" y="9"/>
                  </a:lnTo>
                  <a:lnTo>
                    <a:pt x="4" y="10"/>
                  </a:lnTo>
                  <a:lnTo>
                    <a:pt x="270" y="10"/>
                  </a:lnTo>
                  <a:lnTo>
                    <a:pt x="271" y="9"/>
                  </a:lnTo>
                  <a:lnTo>
                    <a:pt x="272" y="9"/>
                  </a:lnTo>
                  <a:lnTo>
                    <a:pt x="272" y="7"/>
                  </a:lnTo>
                  <a:lnTo>
                    <a:pt x="273" y="6"/>
                  </a:lnTo>
                  <a:lnTo>
                    <a:pt x="273" y="4"/>
                  </a:lnTo>
                  <a:lnTo>
                    <a:pt x="272" y="3"/>
                  </a:lnTo>
                  <a:lnTo>
                    <a:pt x="272" y="2"/>
                  </a:lnTo>
                  <a:lnTo>
                    <a:pt x="271" y="2"/>
                  </a:lnTo>
                  <a:lnTo>
                    <a:pt x="270" y="0"/>
                  </a:lnTo>
                  <a:lnTo>
                    <a:pt x="268" y="0"/>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317" name="Oval 116">
              <a:extLst>
                <a:ext uri="{FF2B5EF4-FFF2-40B4-BE49-F238E27FC236}">
                  <a16:creationId xmlns:a16="http://schemas.microsoft.com/office/drawing/2014/main" id="{CDA2B6EC-0CF2-457D-A7EB-F4DF7A13E8D4}"/>
                </a:ext>
              </a:extLst>
            </p:cNvPr>
            <p:cNvSpPr>
              <a:spLocks noChangeArrowheads="1"/>
            </p:cNvSpPr>
            <p:nvPr/>
          </p:nvSpPr>
          <p:spPr bwMode="auto">
            <a:xfrm>
              <a:off x="2447" y="2719"/>
              <a:ext cx="33" cy="33"/>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fr-FR" altLang="fr-FR"/>
            </a:p>
          </p:txBody>
        </p:sp>
        <p:sp>
          <p:nvSpPr>
            <p:cNvPr id="8318" name="Freeform 117">
              <a:extLst>
                <a:ext uri="{FF2B5EF4-FFF2-40B4-BE49-F238E27FC236}">
                  <a16:creationId xmlns:a16="http://schemas.microsoft.com/office/drawing/2014/main" id="{0FC44FF6-3869-49DD-B9CE-58218B7B3150}"/>
                </a:ext>
              </a:extLst>
            </p:cNvPr>
            <p:cNvSpPr>
              <a:spLocks/>
            </p:cNvSpPr>
            <p:nvPr/>
          </p:nvSpPr>
          <p:spPr bwMode="auto">
            <a:xfrm>
              <a:off x="2442" y="2714"/>
              <a:ext cx="42" cy="42"/>
            </a:xfrm>
            <a:custGeom>
              <a:avLst/>
              <a:gdLst>
                <a:gd name="T0" fmla="*/ 0 w 42"/>
                <a:gd name="T1" fmla="*/ 20 h 42"/>
                <a:gd name="T2" fmla="*/ 0 w 42"/>
                <a:gd name="T3" fmla="*/ 22 h 42"/>
                <a:gd name="T4" fmla="*/ 1 w 42"/>
                <a:gd name="T5" fmla="*/ 29 h 42"/>
                <a:gd name="T6" fmla="*/ 1 w 42"/>
                <a:gd name="T7" fmla="*/ 30 h 42"/>
                <a:gd name="T8" fmla="*/ 2 w 42"/>
                <a:gd name="T9" fmla="*/ 30 h 42"/>
                <a:gd name="T10" fmla="*/ 6 w 42"/>
                <a:gd name="T11" fmla="*/ 35 h 42"/>
                <a:gd name="T12" fmla="*/ 7 w 42"/>
                <a:gd name="T13" fmla="*/ 36 h 42"/>
                <a:gd name="T14" fmla="*/ 12 w 42"/>
                <a:gd name="T15" fmla="*/ 40 h 42"/>
                <a:gd name="T16" fmla="*/ 13 w 42"/>
                <a:gd name="T17" fmla="*/ 41 h 42"/>
                <a:gd name="T18" fmla="*/ 20 w 42"/>
                <a:gd name="T19" fmla="*/ 42 h 42"/>
                <a:gd name="T20" fmla="*/ 22 w 42"/>
                <a:gd name="T21" fmla="*/ 42 h 42"/>
                <a:gd name="T22" fmla="*/ 29 w 42"/>
                <a:gd name="T23" fmla="*/ 41 h 42"/>
                <a:gd name="T24" fmla="*/ 30 w 42"/>
                <a:gd name="T25" fmla="*/ 41 h 42"/>
                <a:gd name="T26" fmla="*/ 30 w 42"/>
                <a:gd name="T27" fmla="*/ 40 h 42"/>
                <a:gd name="T28" fmla="*/ 35 w 42"/>
                <a:gd name="T29" fmla="*/ 36 h 42"/>
                <a:gd name="T30" fmla="*/ 36 w 42"/>
                <a:gd name="T31" fmla="*/ 35 h 42"/>
                <a:gd name="T32" fmla="*/ 39 w 42"/>
                <a:gd name="T33" fmla="*/ 30 h 42"/>
                <a:gd name="T34" fmla="*/ 41 w 42"/>
                <a:gd name="T35" fmla="*/ 29 h 42"/>
                <a:gd name="T36" fmla="*/ 42 w 42"/>
                <a:gd name="T37" fmla="*/ 22 h 42"/>
                <a:gd name="T38" fmla="*/ 42 w 42"/>
                <a:gd name="T39" fmla="*/ 20 h 42"/>
                <a:gd name="T40" fmla="*/ 41 w 42"/>
                <a:gd name="T41" fmla="*/ 13 h 42"/>
                <a:gd name="T42" fmla="*/ 41 w 42"/>
                <a:gd name="T43" fmla="*/ 12 h 42"/>
                <a:gd name="T44" fmla="*/ 39 w 42"/>
                <a:gd name="T45" fmla="*/ 12 h 42"/>
                <a:gd name="T46" fmla="*/ 36 w 42"/>
                <a:gd name="T47" fmla="*/ 7 h 42"/>
                <a:gd name="T48" fmla="*/ 35 w 42"/>
                <a:gd name="T49" fmla="*/ 6 h 42"/>
                <a:gd name="T50" fmla="*/ 30 w 42"/>
                <a:gd name="T51" fmla="*/ 3 h 42"/>
                <a:gd name="T52" fmla="*/ 29 w 42"/>
                <a:gd name="T53" fmla="*/ 1 h 42"/>
                <a:gd name="T54" fmla="*/ 22 w 42"/>
                <a:gd name="T55" fmla="*/ 0 h 42"/>
                <a:gd name="T56" fmla="*/ 20 w 42"/>
                <a:gd name="T57" fmla="*/ 0 h 42"/>
                <a:gd name="T58" fmla="*/ 13 w 42"/>
                <a:gd name="T59" fmla="*/ 1 h 42"/>
                <a:gd name="T60" fmla="*/ 12 w 42"/>
                <a:gd name="T61" fmla="*/ 1 h 42"/>
                <a:gd name="T62" fmla="*/ 12 w 42"/>
                <a:gd name="T63" fmla="*/ 3 h 42"/>
                <a:gd name="T64" fmla="*/ 7 w 42"/>
                <a:gd name="T65" fmla="*/ 6 h 42"/>
                <a:gd name="T66" fmla="*/ 6 w 42"/>
                <a:gd name="T67" fmla="*/ 7 h 42"/>
                <a:gd name="T68" fmla="*/ 2 w 42"/>
                <a:gd name="T69" fmla="*/ 12 h 42"/>
                <a:gd name="T70" fmla="*/ 1 w 42"/>
                <a:gd name="T71" fmla="*/ 13 h 42"/>
                <a:gd name="T72" fmla="*/ 0 w 42"/>
                <a:gd name="T73" fmla="*/ 20 h 42"/>
                <a:gd name="T74" fmla="*/ 9 w 42"/>
                <a:gd name="T75" fmla="*/ 21 h 42"/>
                <a:gd name="T76" fmla="*/ 11 w 42"/>
                <a:gd name="T77" fmla="*/ 16 h 42"/>
                <a:gd name="T78" fmla="*/ 13 w 42"/>
                <a:gd name="T79" fmla="*/ 13 h 42"/>
                <a:gd name="T80" fmla="*/ 16 w 42"/>
                <a:gd name="T81" fmla="*/ 11 h 42"/>
                <a:gd name="T82" fmla="*/ 21 w 42"/>
                <a:gd name="T83" fmla="*/ 10 h 42"/>
                <a:gd name="T84" fmla="*/ 26 w 42"/>
                <a:gd name="T85" fmla="*/ 11 h 42"/>
                <a:gd name="T86" fmla="*/ 29 w 42"/>
                <a:gd name="T87" fmla="*/ 13 h 42"/>
                <a:gd name="T88" fmla="*/ 31 w 42"/>
                <a:gd name="T89" fmla="*/ 16 h 42"/>
                <a:gd name="T90" fmla="*/ 33 w 42"/>
                <a:gd name="T91" fmla="*/ 21 h 42"/>
                <a:gd name="T92" fmla="*/ 31 w 42"/>
                <a:gd name="T93" fmla="*/ 26 h 42"/>
                <a:gd name="T94" fmla="*/ 29 w 42"/>
                <a:gd name="T95" fmla="*/ 29 h 42"/>
                <a:gd name="T96" fmla="*/ 26 w 42"/>
                <a:gd name="T97" fmla="*/ 31 h 42"/>
                <a:gd name="T98" fmla="*/ 21 w 42"/>
                <a:gd name="T99" fmla="*/ 33 h 42"/>
                <a:gd name="T100" fmla="*/ 16 w 42"/>
                <a:gd name="T101" fmla="*/ 31 h 42"/>
                <a:gd name="T102" fmla="*/ 13 w 42"/>
                <a:gd name="T103" fmla="*/ 29 h 42"/>
                <a:gd name="T104" fmla="*/ 11 w 42"/>
                <a:gd name="T105" fmla="*/ 26 h 42"/>
                <a:gd name="T106" fmla="*/ 9 w 42"/>
                <a:gd name="T107" fmla="*/ 21 h 42"/>
                <a:gd name="T108" fmla="*/ 0 w 42"/>
                <a:gd name="T109" fmla="*/ 20 h 4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2"/>
                <a:gd name="T166" fmla="*/ 0 h 42"/>
                <a:gd name="T167" fmla="*/ 42 w 42"/>
                <a:gd name="T168" fmla="*/ 42 h 4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2" h="42">
                  <a:moveTo>
                    <a:pt x="0" y="20"/>
                  </a:moveTo>
                  <a:lnTo>
                    <a:pt x="0" y="22"/>
                  </a:lnTo>
                  <a:lnTo>
                    <a:pt x="1" y="29"/>
                  </a:lnTo>
                  <a:lnTo>
                    <a:pt x="1" y="30"/>
                  </a:lnTo>
                  <a:lnTo>
                    <a:pt x="2" y="30"/>
                  </a:lnTo>
                  <a:lnTo>
                    <a:pt x="6" y="35"/>
                  </a:lnTo>
                  <a:lnTo>
                    <a:pt x="7" y="36"/>
                  </a:lnTo>
                  <a:lnTo>
                    <a:pt x="12" y="40"/>
                  </a:lnTo>
                  <a:lnTo>
                    <a:pt x="13" y="41"/>
                  </a:lnTo>
                  <a:lnTo>
                    <a:pt x="20" y="42"/>
                  </a:lnTo>
                  <a:lnTo>
                    <a:pt x="22" y="42"/>
                  </a:lnTo>
                  <a:lnTo>
                    <a:pt x="29" y="41"/>
                  </a:lnTo>
                  <a:lnTo>
                    <a:pt x="30" y="41"/>
                  </a:lnTo>
                  <a:lnTo>
                    <a:pt x="30" y="40"/>
                  </a:lnTo>
                  <a:lnTo>
                    <a:pt x="35" y="36"/>
                  </a:lnTo>
                  <a:lnTo>
                    <a:pt x="36" y="35"/>
                  </a:lnTo>
                  <a:lnTo>
                    <a:pt x="39" y="30"/>
                  </a:lnTo>
                  <a:lnTo>
                    <a:pt x="41" y="29"/>
                  </a:lnTo>
                  <a:lnTo>
                    <a:pt x="42" y="22"/>
                  </a:lnTo>
                  <a:lnTo>
                    <a:pt x="42" y="20"/>
                  </a:lnTo>
                  <a:lnTo>
                    <a:pt x="41" y="13"/>
                  </a:lnTo>
                  <a:lnTo>
                    <a:pt x="41" y="12"/>
                  </a:lnTo>
                  <a:lnTo>
                    <a:pt x="39" y="12"/>
                  </a:lnTo>
                  <a:lnTo>
                    <a:pt x="36" y="7"/>
                  </a:lnTo>
                  <a:lnTo>
                    <a:pt x="35" y="6"/>
                  </a:lnTo>
                  <a:lnTo>
                    <a:pt x="30" y="3"/>
                  </a:lnTo>
                  <a:lnTo>
                    <a:pt x="29" y="1"/>
                  </a:lnTo>
                  <a:lnTo>
                    <a:pt x="22" y="0"/>
                  </a:lnTo>
                  <a:lnTo>
                    <a:pt x="20" y="0"/>
                  </a:lnTo>
                  <a:lnTo>
                    <a:pt x="13" y="1"/>
                  </a:lnTo>
                  <a:lnTo>
                    <a:pt x="12" y="1"/>
                  </a:lnTo>
                  <a:lnTo>
                    <a:pt x="12" y="3"/>
                  </a:lnTo>
                  <a:lnTo>
                    <a:pt x="7" y="6"/>
                  </a:lnTo>
                  <a:lnTo>
                    <a:pt x="6" y="7"/>
                  </a:lnTo>
                  <a:lnTo>
                    <a:pt x="2" y="12"/>
                  </a:lnTo>
                  <a:lnTo>
                    <a:pt x="1" y="13"/>
                  </a:lnTo>
                  <a:lnTo>
                    <a:pt x="0" y="20"/>
                  </a:lnTo>
                  <a:lnTo>
                    <a:pt x="9" y="21"/>
                  </a:lnTo>
                  <a:lnTo>
                    <a:pt x="11" y="16"/>
                  </a:lnTo>
                  <a:lnTo>
                    <a:pt x="13" y="13"/>
                  </a:lnTo>
                  <a:lnTo>
                    <a:pt x="16" y="11"/>
                  </a:lnTo>
                  <a:lnTo>
                    <a:pt x="21" y="10"/>
                  </a:lnTo>
                  <a:lnTo>
                    <a:pt x="26" y="11"/>
                  </a:lnTo>
                  <a:lnTo>
                    <a:pt x="29" y="13"/>
                  </a:lnTo>
                  <a:lnTo>
                    <a:pt x="31" y="16"/>
                  </a:lnTo>
                  <a:lnTo>
                    <a:pt x="33" y="21"/>
                  </a:lnTo>
                  <a:lnTo>
                    <a:pt x="31" y="26"/>
                  </a:lnTo>
                  <a:lnTo>
                    <a:pt x="29" y="29"/>
                  </a:lnTo>
                  <a:lnTo>
                    <a:pt x="26" y="31"/>
                  </a:lnTo>
                  <a:lnTo>
                    <a:pt x="21" y="33"/>
                  </a:lnTo>
                  <a:lnTo>
                    <a:pt x="16" y="31"/>
                  </a:lnTo>
                  <a:lnTo>
                    <a:pt x="13" y="29"/>
                  </a:lnTo>
                  <a:lnTo>
                    <a:pt x="11" y="26"/>
                  </a:lnTo>
                  <a:lnTo>
                    <a:pt x="9" y="21"/>
                  </a:lnTo>
                  <a:lnTo>
                    <a:pt x="0"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319" name="Freeform 118">
              <a:extLst>
                <a:ext uri="{FF2B5EF4-FFF2-40B4-BE49-F238E27FC236}">
                  <a16:creationId xmlns:a16="http://schemas.microsoft.com/office/drawing/2014/main" id="{34C8F414-8732-4FF4-B699-2F9486E6C2B6}"/>
                </a:ext>
              </a:extLst>
            </p:cNvPr>
            <p:cNvSpPr>
              <a:spLocks/>
            </p:cNvSpPr>
            <p:nvPr/>
          </p:nvSpPr>
          <p:spPr bwMode="auto">
            <a:xfrm>
              <a:off x="2718" y="2720"/>
              <a:ext cx="12" cy="29"/>
            </a:xfrm>
            <a:custGeom>
              <a:avLst/>
              <a:gdLst>
                <a:gd name="T0" fmla="*/ 0 w 12"/>
                <a:gd name="T1" fmla="*/ 0 h 29"/>
                <a:gd name="T2" fmla="*/ 0 w 12"/>
                <a:gd name="T3" fmla="*/ 29 h 29"/>
                <a:gd name="T4" fmla="*/ 12 w 12"/>
                <a:gd name="T5" fmla="*/ 15 h 29"/>
                <a:gd name="T6" fmla="*/ 0 w 12"/>
                <a:gd name="T7" fmla="*/ 0 h 29"/>
                <a:gd name="T8" fmla="*/ 0 60000 65536"/>
                <a:gd name="T9" fmla="*/ 0 60000 65536"/>
                <a:gd name="T10" fmla="*/ 0 60000 65536"/>
                <a:gd name="T11" fmla="*/ 0 60000 65536"/>
                <a:gd name="T12" fmla="*/ 0 w 12"/>
                <a:gd name="T13" fmla="*/ 0 h 29"/>
                <a:gd name="T14" fmla="*/ 12 w 12"/>
                <a:gd name="T15" fmla="*/ 29 h 29"/>
              </a:gdLst>
              <a:ahLst/>
              <a:cxnLst>
                <a:cxn ang="T8">
                  <a:pos x="T0" y="T1"/>
                </a:cxn>
                <a:cxn ang="T9">
                  <a:pos x="T2" y="T3"/>
                </a:cxn>
                <a:cxn ang="T10">
                  <a:pos x="T4" y="T5"/>
                </a:cxn>
                <a:cxn ang="T11">
                  <a:pos x="T6" y="T7"/>
                </a:cxn>
              </a:cxnLst>
              <a:rect l="T12" t="T13" r="T14" b="T15"/>
              <a:pathLst>
                <a:path w="12" h="29">
                  <a:moveTo>
                    <a:pt x="0" y="0"/>
                  </a:moveTo>
                  <a:lnTo>
                    <a:pt x="0" y="29"/>
                  </a:lnTo>
                  <a:lnTo>
                    <a:pt x="12" y="1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320" name="Freeform 119">
              <a:extLst>
                <a:ext uri="{FF2B5EF4-FFF2-40B4-BE49-F238E27FC236}">
                  <a16:creationId xmlns:a16="http://schemas.microsoft.com/office/drawing/2014/main" id="{CA125B43-72BD-4E7C-A0F5-B0E8F834EDB4}"/>
                </a:ext>
              </a:extLst>
            </p:cNvPr>
            <p:cNvSpPr>
              <a:spLocks/>
            </p:cNvSpPr>
            <p:nvPr/>
          </p:nvSpPr>
          <p:spPr bwMode="auto">
            <a:xfrm>
              <a:off x="2714" y="2718"/>
              <a:ext cx="33" cy="33"/>
            </a:xfrm>
            <a:custGeom>
              <a:avLst/>
              <a:gdLst>
                <a:gd name="T0" fmla="*/ 0 w 33"/>
                <a:gd name="T1" fmla="*/ 0 h 33"/>
                <a:gd name="T2" fmla="*/ 33 w 33"/>
                <a:gd name="T3" fmla="*/ 16 h 33"/>
                <a:gd name="T4" fmla="*/ 0 w 33"/>
                <a:gd name="T5" fmla="*/ 33 h 33"/>
                <a:gd name="T6" fmla="*/ 16 w 33"/>
                <a:gd name="T7" fmla="*/ 17 h 33"/>
                <a:gd name="T8" fmla="*/ 0 w 33"/>
                <a:gd name="T9" fmla="*/ 0 h 33"/>
                <a:gd name="T10" fmla="*/ 0 60000 65536"/>
                <a:gd name="T11" fmla="*/ 0 60000 65536"/>
                <a:gd name="T12" fmla="*/ 0 60000 65536"/>
                <a:gd name="T13" fmla="*/ 0 60000 65536"/>
                <a:gd name="T14" fmla="*/ 0 60000 65536"/>
                <a:gd name="T15" fmla="*/ 0 w 33"/>
                <a:gd name="T16" fmla="*/ 0 h 33"/>
                <a:gd name="T17" fmla="*/ 33 w 33"/>
                <a:gd name="T18" fmla="*/ 33 h 33"/>
              </a:gdLst>
              <a:ahLst/>
              <a:cxnLst>
                <a:cxn ang="T10">
                  <a:pos x="T0" y="T1"/>
                </a:cxn>
                <a:cxn ang="T11">
                  <a:pos x="T2" y="T3"/>
                </a:cxn>
                <a:cxn ang="T12">
                  <a:pos x="T4" y="T5"/>
                </a:cxn>
                <a:cxn ang="T13">
                  <a:pos x="T6" y="T7"/>
                </a:cxn>
                <a:cxn ang="T14">
                  <a:pos x="T8" y="T9"/>
                </a:cxn>
              </a:cxnLst>
              <a:rect l="T15" t="T16" r="T17" b="T18"/>
              <a:pathLst>
                <a:path w="33" h="33">
                  <a:moveTo>
                    <a:pt x="0" y="0"/>
                  </a:moveTo>
                  <a:lnTo>
                    <a:pt x="33" y="16"/>
                  </a:lnTo>
                  <a:lnTo>
                    <a:pt x="0" y="33"/>
                  </a:lnTo>
                  <a:lnTo>
                    <a:pt x="16" y="17"/>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321" name="Freeform 120">
              <a:extLst>
                <a:ext uri="{FF2B5EF4-FFF2-40B4-BE49-F238E27FC236}">
                  <a16:creationId xmlns:a16="http://schemas.microsoft.com/office/drawing/2014/main" id="{5D1455F9-18F2-4196-ABFC-1FF07C40616D}"/>
                </a:ext>
              </a:extLst>
            </p:cNvPr>
            <p:cNvSpPr>
              <a:spLocks/>
            </p:cNvSpPr>
            <p:nvPr/>
          </p:nvSpPr>
          <p:spPr bwMode="auto">
            <a:xfrm>
              <a:off x="2709" y="2713"/>
              <a:ext cx="43" cy="43"/>
            </a:xfrm>
            <a:custGeom>
              <a:avLst/>
              <a:gdLst>
                <a:gd name="T0" fmla="*/ 25 w 43"/>
                <a:gd name="T1" fmla="*/ 20 h 43"/>
                <a:gd name="T2" fmla="*/ 28 w 43"/>
                <a:gd name="T3" fmla="*/ 21 h 43"/>
                <a:gd name="T4" fmla="*/ 29 w 43"/>
                <a:gd name="T5" fmla="*/ 21 h 43"/>
                <a:gd name="T6" fmla="*/ 24 w 43"/>
                <a:gd name="T7" fmla="*/ 26 h 43"/>
                <a:gd name="T8" fmla="*/ 24 w 43"/>
                <a:gd name="T9" fmla="*/ 24 h 43"/>
                <a:gd name="T10" fmla="*/ 25 w 43"/>
                <a:gd name="T11" fmla="*/ 23 h 43"/>
                <a:gd name="T12" fmla="*/ 25 w 43"/>
                <a:gd name="T13" fmla="*/ 21 h 43"/>
                <a:gd name="T14" fmla="*/ 24 w 43"/>
                <a:gd name="T15" fmla="*/ 20 h 43"/>
                <a:gd name="T16" fmla="*/ 24 w 43"/>
                <a:gd name="T17" fmla="*/ 19 h 43"/>
                <a:gd name="T18" fmla="*/ 25 w 43"/>
                <a:gd name="T19" fmla="*/ 20 h 43"/>
                <a:gd name="T20" fmla="*/ 1 w 43"/>
                <a:gd name="T21" fmla="*/ 8 h 43"/>
                <a:gd name="T22" fmla="*/ 14 w 43"/>
                <a:gd name="T23" fmla="*/ 22 h 43"/>
                <a:gd name="T24" fmla="*/ 1 w 43"/>
                <a:gd name="T25" fmla="*/ 35 h 43"/>
                <a:gd name="T26" fmla="*/ 1 w 43"/>
                <a:gd name="T27" fmla="*/ 36 h 43"/>
                <a:gd name="T28" fmla="*/ 0 w 43"/>
                <a:gd name="T29" fmla="*/ 37 h 43"/>
                <a:gd name="T30" fmla="*/ 0 w 43"/>
                <a:gd name="T31" fmla="*/ 41 h 43"/>
                <a:gd name="T32" fmla="*/ 1 w 43"/>
                <a:gd name="T33" fmla="*/ 42 h 43"/>
                <a:gd name="T34" fmla="*/ 2 w 43"/>
                <a:gd name="T35" fmla="*/ 42 h 43"/>
                <a:gd name="T36" fmla="*/ 3 w 43"/>
                <a:gd name="T37" fmla="*/ 43 h 43"/>
                <a:gd name="T38" fmla="*/ 7 w 43"/>
                <a:gd name="T39" fmla="*/ 43 h 43"/>
                <a:gd name="T40" fmla="*/ 40 w 43"/>
                <a:gd name="T41" fmla="*/ 26 h 43"/>
                <a:gd name="T42" fmla="*/ 40 w 43"/>
                <a:gd name="T43" fmla="*/ 24 h 43"/>
                <a:gd name="T44" fmla="*/ 42 w 43"/>
                <a:gd name="T45" fmla="*/ 24 h 43"/>
                <a:gd name="T46" fmla="*/ 43 w 43"/>
                <a:gd name="T47" fmla="*/ 23 h 43"/>
                <a:gd name="T48" fmla="*/ 43 w 43"/>
                <a:gd name="T49" fmla="*/ 20 h 43"/>
                <a:gd name="T50" fmla="*/ 42 w 43"/>
                <a:gd name="T51" fmla="*/ 19 h 43"/>
                <a:gd name="T52" fmla="*/ 42 w 43"/>
                <a:gd name="T53" fmla="*/ 17 h 43"/>
                <a:gd name="T54" fmla="*/ 40 w 43"/>
                <a:gd name="T55" fmla="*/ 16 h 43"/>
                <a:gd name="T56" fmla="*/ 7 w 43"/>
                <a:gd name="T57" fmla="*/ 0 h 43"/>
                <a:gd name="T58" fmla="*/ 2 w 43"/>
                <a:gd name="T59" fmla="*/ 0 h 43"/>
                <a:gd name="T60" fmla="*/ 1 w 43"/>
                <a:gd name="T61" fmla="*/ 1 h 43"/>
                <a:gd name="T62" fmla="*/ 1 w 43"/>
                <a:gd name="T63" fmla="*/ 2 h 43"/>
                <a:gd name="T64" fmla="*/ 0 w 43"/>
                <a:gd name="T65" fmla="*/ 4 h 43"/>
                <a:gd name="T66" fmla="*/ 0 w 43"/>
                <a:gd name="T67" fmla="*/ 7 h 43"/>
                <a:gd name="T68" fmla="*/ 1 w 43"/>
                <a:gd name="T69" fmla="*/ 8 h 43"/>
                <a:gd name="T70" fmla="*/ 25 w 43"/>
                <a:gd name="T71" fmla="*/ 20 h 4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3"/>
                <a:gd name="T109" fmla="*/ 0 h 43"/>
                <a:gd name="T110" fmla="*/ 43 w 43"/>
                <a:gd name="T111" fmla="*/ 43 h 4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3" h="43">
                  <a:moveTo>
                    <a:pt x="25" y="20"/>
                  </a:moveTo>
                  <a:lnTo>
                    <a:pt x="28" y="21"/>
                  </a:lnTo>
                  <a:lnTo>
                    <a:pt x="29" y="21"/>
                  </a:lnTo>
                  <a:lnTo>
                    <a:pt x="24" y="26"/>
                  </a:lnTo>
                  <a:lnTo>
                    <a:pt x="24" y="24"/>
                  </a:lnTo>
                  <a:lnTo>
                    <a:pt x="25" y="23"/>
                  </a:lnTo>
                  <a:lnTo>
                    <a:pt x="25" y="21"/>
                  </a:lnTo>
                  <a:lnTo>
                    <a:pt x="24" y="20"/>
                  </a:lnTo>
                  <a:lnTo>
                    <a:pt x="24" y="19"/>
                  </a:lnTo>
                  <a:lnTo>
                    <a:pt x="25" y="20"/>
                  </a:lnTo>
                  <a:lnTo>
                    <a:pt x="1" y="8"/>
                  </a:lnTo>
                  <a:lnTo>
                    <a:pt x="14" y="22"/>
                  </a:lnTo>
                  <a:lnTo>
                    <a:pt x="1" y="35"/>
                  </a:lnTo>
                  <a:lnTo>
                    <a:pt x="1" y="36"/>
                  </a:lnTo>
                  <a:lnTo>
                    <a:pt x="0" y="37"/>
                  </a:lnTo>
                  <a:lnTo>
                    <a:pt x="0" y="41"/>
                  </a:lnTo>
                  <a:lnTo>
                    <a:pt x="1" y="42"/>
                  </a:lnTo>
                  <a:lnTo>
                    <a:pt x="2" y="42"/>
                  </a:lnTo>
                  <a:lnTo>
                    <a:pt x="3" y="43"/>
                  </a:lnTo>
                  <a:lnTo>
                    <a:pt x="7" y="43"/>
                  </a:lnTo>
                  <a:lnTo>
                    <a:pt x="40" y="26"/>
                  </a:lnTo>
                  <a:lnTo>
                    <a:pt x="40" y="24"/>
                  </a:lnTo>
                  <a:lnTo>
                    <a:pt x="42" y="24"/>
                  </a:lnTo>
                  <a:lnTo>
                    <a:pt x="43" y="23"/>
                  </a:lnTo>
                  <a:lnTo>
                    <a:pt x="43" y="20"/>
                  </a:lnTo>
                  <a:lnTo>
                    <a:pt x="42" y="19"/>
                  </a:lnTo>
                  <a:lnTo>
                    <a:pt x="42" y="17"/>
                  </a:lnTo>
                  <a:lnTo>
                    <a:pt x="40" y="16"/>
                  </a:lnTo>
                  <a:lnTo>
                    <a:pt x="7" y="0"/>
                  </a:lnTo>
                  <a:lnTo>
                    <a:pt x="2" y="0"/>
                  </a:lnTo>
                  <a:lnTo>
                    <a:pt x="1" y="1"/>
                  </a:lnTo>
                  <a:lnTo>
                    <a:pt x="1" y="2"/>
                  </a:lnTo>
                  <a:lnTo>
                    <a:pt x="0" y="4"/>
                  </a:lnTo>
                  <a:lnTo>
                    <a:pt x="0" y="7"/>
                  </a:lnTo>
                  <a:lnTo>
                    <a:pt x="1" y="8"/>
                  </a:lnTo>
                  <a:lnTo>
                    <a:pt x="25"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322" name="Rectangle 121">
              <a:extLst>
                <a:ext uri="{FF2B5EF4-FFF2-40B4-BE49-F238E27FC236}">
                  <a16:creationId xmlns:a16="http://schemas.microsoft.com/office/drawing/2014/main" id="{218436B3-DE4E-4F95-9D29-EBB3F4F5839B}"/>
                </a:ext>
              </a:extLst>
            </p:cNvPr>
            <p:cNvSpPr>
              <a:spLocks noChangeArrowheads="1"/>
            </p:cNvSpPr>
            <p:nvPr/>
          </p:nvSpPr>
          <p:spPr bwMode="auto">
            <a:xfrm>
              <a:off x="2748" y="2645"/>
              <a:ext cx="174" cy="173"/>
            </a:xfrm>
            <a:prstGeom prst="rect">
              <a:avLst/>
            </a:prstGeom>
            <a:solidFill>
              <a:srgbClr val="E0E0E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fr-FR" altLang="fr-FR"/>
            </a:p>
          </p:txBody>
        </p:sp>
        <p:sp>
          <p:nvSpPr>
            <p:cNvPr id="8323" name="Freeform 122">
              <a:extLst>
                <a:ext uri="{FF2B5EF4-FFF2-40B4-BE49-F238E27FC236}">
                  <a16:creationId xmlns:a16="http://schemas.microsoft.com/office/drawing/2014/main" id="{4EA1ACE0-C4AB-4139-B64B-F2D5CC52EEF3}"/>
                </a:ext>
              </a:extLst>
            </p:cNvPr>
            <p:cNvSpPr>
              <a:spLocks/>
            </p:cNvSpPr>
            <p:nvPr/>
          </p:nvSpPr>
          <p:spPr bwMode="auto">
            <a:xfrm>
              <a:off x="2744" y="2640"/>
              <a:ext cx="181" cy="182"/>
            </a:xfrm>
            <a:custGeom>
              <a:avLst/>
              <a:gdLst>
                <a:gd name="T0" fmla="*/ 4 w 181"/>
                <a:gd name="T1" fmla="*/ 0 h 182"/>
                <a:gd name="T2" fmla="*/ 3 w 181"/>
                <a:gd name="T3" fmla="*/ 0 h 182"/>
                <a:gd name="T4" fmla="*/ 2 w 181"/>
                <a:gd name="T5" fmla="*/ 1 h 182"/>
                <a:gd name="T6" fmla="*/ 1 w 181"/>
                <a:gd name="T7" fmla="*/ 1 h 182"/>
                <a:gd name="T8" fmla="*/ 1 w 181"/>
                <a:gd name="T9" fmla="*/ 3 h 182"/>
                <a:gd name="T10" fmla="*/ 0 w 181"/>
                <a:gd name="T11" fmla="*/ 4 h 182"/>
                <a:gd name="T12" fmla="*/ 0 w 181"/>
                <a:gd name="T13" fmla="*/ 178 h 182"/>
                <a:gd name="T14" fmla="*/ 1 w 181"/>
                <a:gd name="T15" fmla="*/ 179 h 182"/>
                <a:gd name="T16" fmla="*/ 1 w 181"/>
                <a:gd name="T17" fmla="*/ 181 h 182"/>
                <a:gd name="T18" fmla="*/ 2 w 181"/>
                <a:gd name="T19" fmla="*/ 181 h 182"/>
                <a:gd name="T20" fmla="*/ 3 w 181"/>
                <a:gd name="T21" fmla="*/ 182 h 182"/>
                <a:gd name="T22" fmla="*/ 178 w 181"/>
                <a:gd name="T23" fmla="*/ 182 h 182"/>
                <a:gd name="T24" fmla="*/ 179 w 181"/>
                <a:gd name="T25" fmla="*/ 181 h 182"/>
                <a:gd name="T26" fmla="*/ 180 w 181"/>
                <a:gd name="T27" fmla="*/ 181 h 182"/>
                <a:gd name="T28" fmla="*/ 180 w 181"/>
                <a:gd name="T29" fmla="*/ 179 h 182"/>
                <a:gd name="T30" fmla="*/ 181 w 181"/>
                <a:gd name="T31" fmla="*/ 178 h 182"/>
                <a:gd name="T32" fmla="*/ 181 w 181"/>
                <a:gd name="T33" fmla="*/ 4 h 182"/>
                <a:gd name="T34" fmla="*/ 180 w 181"/>
                <a:gd name="T35" fmla="*/ 3 h 182"/>
                <a:gd name="T36" fmla="*/ 180 w 181"/>
                <a:gd name="T37" fmla="*/ 1 h 182"/>
                <a:gd name="T38" fmla="*/ 179 w 181"/>
                <a:gd name="T39" fmla="*/ 1 h 182"/>
                <a:gd name="T40" fmla="*/ 178 w 181"/>
                <a:gd name="T41" fmla="*/ 0 h 182"/>
                <a:gd name="T42" fmla="*/ 176 w 181"/>
                <a:gd name="T43" fmla="*/ 0 h 182"/>
                <a:gd name="T44" fmla="*/ 4 w 181"/>
                <a:gd name="T45" fmla="*/ 0 h 182"/>
                <a:gd name="T46" fmla="*/ 9 w 181"/>
                <a:gd name="T47" fmla="*/ 10 h 182"/>
                <a:gd name="T48" fmla="*/ 172 w 181"/>
                <a:gd name="T49" fmla="*/ 10 h 182"/>
                <a:gd name="T50" fmla="*/ 172 w 181"/>
                <a:gd name="T51" fmla="*/ 172 h 182"/>
                <a:gd name="T52" fmla="*/ 9 w 181"/>
                <a:gd name="T53" fmla="*/ 172 h 182"/>
                <a:gd name="T54" fmla="*/ 9 w 181"/>
                <a:gd name="T55" fmla="*/ 10 h 182"/>
                <a:gd name="T56" fmla="*/ 4 w 181"/>
                <a:gd name="T57" fmla="*/ 0 h 18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81"/>
                <a:gd name="T88" fmla="*/ 0 h 182"/>
                <a:gd name="T89" fmla="*/ 181 w 181"/>
                <a:gd name="T90" fmla="*/ 182 h 18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81" h="182">
                  <a:moveTo>
                    <a:pt x="4" y="0"/>
                  </a:moveTo>
                  <a:lnTo>
                    <a:pt x="3" y="0"/>
                  </a:lnTo>
                  <a:lnTo>
                    <a:pt x="2" y="1"/>
                  </a:lnTo>
                  <a:lnTo>
                    <a:pt x="1" y="1"/>
                  </a:lnTo>
                  <a:lnTo>
                    <a:pt x="1" y="3"/>
                  </a:lnTo>
                  <a:lnTo>
                    <a:pt x="0" y="4"/>
                  </a:lnTo>
                  <a:lnTo>
                    <a:pt x="0" y="178"/>
                  </a:lnTo>
                  <a:lnTo>
                    <a:pt x="1" y="179"/>
                  </a:lnTo>
                  <a:lnTo>
                    <a:pt x="1" y="181"/>
                  </a:lnTo>
                  <a:lnTo>
                    <a:pt x="2" y="181"/>
                  </a:lnTo>
                  <a:lnTo>
                    <a:pt x="3" y="182"/>
                  </a:lnTo>
                  <a:lnTo>
                    <a:pt x="178" y="182"/>
                  </a:lnTo>
                  <a:lnTo>
                    <a:pt x="179" y="181"/>
                  </a:lnTo>
                  <a:lnTo>
                    <a:pt x="180" y="181"/>
                  </a:lnTo>
                  <a:lnTo>
                    <a:pt x="180" y="179"/>
                  </a:lnTo>
                  <a:lnTo>
                    <a:pt x="181" y="178"/>
                  </a:lnTo>
                  <a:lnTo>
                    <a:pt x="181" y="4"/>
                  </a:lnTo>
                  <a:lnTo>
                    <a:pt x="180" y="3"/>
                  </a:lnTo>
                  <a:lnTo>
                    <a:pt x="180" y="1"/>
                  </a:lnTo>
                  <a:lnTo>
                    <a:pt x="179" y="1"/>
                  </a:lnTo>
                  <a:lnTo>
                    <a:pt x="178" y="0"/>
                  </a:lnTo>
                  <a:lnTo>
                    <a:pt x="176" y="0"/>
                  </a:lnTo>
                  <a:lnTo>
                    <a:pt x="4" y="0"/>
                  </a:lnTo>
                  <a:lnTo>
                    <a:pt x="9" y="10"/>
                  </a:lnTo>
                  <a:lnTo>
                    <a:pt x="172" y="10"/>
                  </a:lnTo>
                  <a:lnTo>
                    <a:pt x="172" y="172"/>
                  </a:lnTo>
                  <a:lnTo>
                    <a:pt x="9" y="172"/>
                  </a:lnTo>
                  <a:lnTo>
                    <a:pt x="9" y="10"/>
                  </a:ln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324" name="Rectangle 123">
              <a:extLst>
                <a:ext uri="{FF2B5EF4-FFF2-40B4-BE49-F238E27FC236}">
                  <a16:creationId xmlns:a16="http://schemas.microsoft.com/office/drawing/2014/main" id="{A1B238C5-A380-492E-8EB6-9399FE74E01B}"/>
                </a:ext>
              </a:extLst>
            </p:cNvPr>
            <p:cNvSpPr>
              <a:spLocks noChangeArrowheads="1"/>
            </p:cNvSpPr>
            <p:nvPr/>
          </p:nvSpPr>
          <p:spPr bwMode="auto">
            <a:xfrm>
              <a:off x="2785" y="2680"/>
              <a:ext cx="83"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fr-FR" altLang="fr-FR" sz="1200" b="1">
                  <a:solidFill>
                    <a:srgbClr val="000000"/>
                  </a:solidFill>
                  <a:latin typeface="Times New Roman" panose="02020603050405020304" pitchFamily="18" charset="0"/>
                </a:rPr>
                <a:t>28</a:t>
              </a:r>
              <a:endParaRPr lang="fr-FR" altLang="fr-FR">
                <a:latin typeface="Arial" panose="020B0604020202020204" pitchFamily="34" charset="0"/>
              </a:endParaRPr>
            </a:p>
          </p:txBody>
        </p:sp>
        <p:sp>
          <p:nvSpPr>
            <p:cNvPr id="8325" name="Rectangle 124">
              <a:extLst>
                <a:ext uri="{FF2B5EF4-FFF2-40B4-BE49-F238E27FC236}">
                  <a16:creationId xmlns:a16="http://schemas.microsoft.com/office/drawing/2014/main" id="{331A9D9B-05F6-471B-B9E1-96D96B26EA4D}"/>
                </a:ext>
              </a:extLst>
            </p:cNvPr>
            <p:cNvSpPr>
              <a:spLocks noChangeArrowheads="1"/>
            </p:cNvSpPr>
            <p:nvPr/>
          </p:nvSpPr>
          <p:spPr bwMode="auto">
            <a:xfrm>
              <a:off x="2272" y="2931"/>
              <a:ext cx="486" cy="174"/>
            </a:xfrm>
            <a:prstGeom prst="rect">
              <a:avLst/>
            </a:prstGeom>
            <a:solidFill>
              <a:srgbClr val="E0E0E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fr-FR" altLang="fr-FR"/>
            </a:p>
          </p:txBody>
        </p:sp>
        <p:sp>
          <p:nvSpPr>
            <p:cNvPr id="8326" name="Freeform 125">
              <a:extLst>
                <a:ext uri="{FF2B5EF4-FFF2-40B4-BE49-F238E27FC236}">
                  <a16:creationId xmlns:a16="http://schemas.microsoft.com/office/drawing/2014/main" id="{C2297285-EDE8-4279-A4DE-EF9F6F39329C}"/>
                </a:ext>
              </a:extLst>
            </p:cNvPr>
            <p:cNvSpPr>
              <a:spLocks/>
            </p:cNvSpPr>
            <p:nvPr/>
          </p:nvSpPr>
          <p:spPr bwMode="auto">
            <a:xfrm>
              <a:off x="2268" y="2927"/>
              <a:ext cx="493" cy="181"/>
            </a:xfrm>
            <a:custGeom>
              <a:avLst/>
              <a:gdLst>
                <a:gd name="T0" fmla="*/ 4 w 493"/>
                <a:gd name="T1" fmla="*/ 0 h 181"/>
                <a:gd name="T2" fmla="*/ 3 w 493"/>
                <a:gd name="T3" fmla="*/ 0 h 181"/>
                <a:gd name="T4" fmla="*/ 2 w 493"/>
                <a:gd name="T5" fmla="*/ 1 h 181"/>
                <a:gd name="T6" fmla="*/ 1 w 493"/>
                <a:gd name="T7" fmla="*/ 1 h 181"/>
                <a:gd name="T8" fmla="*/ 1 w 493"/>
                <a:gd name="T9" fmla="*/ 2 h 181"/>
                <a:gd name="T10" fmla="*/ 0 w 493"/>
                <a:gd name="T11" fmla="*/ 3 h 181"/>
                <a:gd name="T12" fmla="*/ 0 w 493"/>
                <a:gd name="T13" fmla="*/ 178 h 181"/>
                <a:gd name="T14" fmla="*/ 1 w 493"/>
                <a:gd name="T15" fmla="*/ 179 h 181"/>
                <a:gd name="T16" fmla="*/ 1 w 493"/>
                <a:gd name="T17" fmla="*/ 180 h 181"/>
                <a:gd name="T18" fmla="*/ 2 w 493"/>
                <a:gd name="T19" fmla="*/ 180 h 181"/>
                <a:gd name="T20" fmla="*/ 3 w 493"/>
                <a:gd name="T21" fmla="*/ 181 h 181"/>
                <a:gd name="T22" fmla="*/ 490 w 493"/>
                <a:gd name="T23" fmla="*/ 181 h 181"/>
                <a:gd name="T24" fmla="*/ 491 w 493"/>
                <a:gd name="T25" fmla="*/ 180 h 181"/>
                <a:gd name="T26" fmla="*/ 492 w 493"/>
                <a:gd name="T27" fmla="*/ 180 h 181"/>
                <a:gd name="T28" fmla="*/ 492 w 493"/>
                <a:gd name="T29" fmla="*/ 179 h 181"/>
                <a:gd name="T30" fmla="*/ 493 w 493"/>
                <a:gd name="T31" fmla="*/ 178 h 181"/>
                <a:gd name="T32" fmla="*/ 493 w 493"/>
                <a:gd name="T33" fmla="*/ 3 h 181"/>
                <a:gd name="T34" fmla="*/ 492 w 493"/>
                <a:gd name="T35" fmla="*/ 2 h 181"/>
                <a:gd name="T36" fmla="*/ 492 w 493"/>
                <a:gd name="T37" fmla="*/ 1 h 181"/>
                <a:gd name="T38" fmla="*/ 491 w 493"/>
                <a:gd name="T39" fmla="*/ 1 h 181"/>
                <a:gd name="T40" fmla="*/ 490 w 493"/>
                <a:gd name="T41" fmla="*/ 0 h 181"/>
                <a:gd name="T42" fmla="*/ 488 w 493"/>
                <a:gd name="T43" fmla="*/ 0 h 181"/>
                <a:gd name="T44" fmla="*/ 4 w 493"/>
                <a:gd name="T45" fmla="*/ 0 h 181"/>
                <a:gd name="T46" fmla="*/ 9 w 493"/>
                <a:gd name="T47" fmla="*/ 9 h 181"/>
                <a:gd name="T48" fmla="*/ 484 w 493"/>
                <a:gd name="T49" fmla="*/ 9 h 181"/>
                <a:gd name="T50" fmla="*/ 484 w 493"/>
                <a:gd name="T51" fmla="*/ 172 h 181"/>
                <a:gd name="T52" fmla="*/ 9 w 493"/>
                <a:gd name="T53" fmla="*/ 172 h 181"/>
                <a:gd name="T54" fmla="*/ 9 w 493"/>
                <a:gd name="T55" fmla="*/ 9 h 181"/>
                <a:gd name="T56" fmla="*/ 4 w 493"/>
                <a:gd name="T57" fmla="*/ 0 h 1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93"/>
                <a:gd name="T88" fmla="*/ 0 h 181"/>
                <a:gd name="T89" fmla="*/ 493 w 493"/>
                <a:gd name="T90" fmla="*/ 181 h 18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93" h="181">
                  <a:moveTo>
                    <a:pt x="4" y="0"/>
                  </a:moveTo>
                  <a:lnTo>
                    <a:pt x="3" y="0"/>
                  </a:lnTo>
                  <a:lnTo>
                    <a:pt x="2" y="1"/>
                  </a:lnTo>
                  <a:lnTo>
                    <a:pt x="1" y="1"/>
                  </a:lnTo>
                  <a:lnTo>
                    <a:pt x="1" y="2"/>
                  </a:lnTo>
                  <a:lnTo>
                    <a:pt x="0" y="3"/>
                  </a:lnTo>
                  <a:lnTo>
                    <a:pt x="0" y="178"/>
                  </a:lnTo>
                  <a:lnTo>
                    <a:pt x="1" y="179"/>
                  </a:lnTo>
                  <a:lnTo>
                    <a:pt x="1" y="180"/>
                  </a:lnTo>
                  <a:lnTo>
                    <a:pt x="2" y="180"/>
                  </a:lnTo>
                  <a:lnTo>
                    <a:pt x="3" y="181"/>
                  </a:lnTo>
                  <a:lnTo>
                    <a:pt x="490" y="181"/>
                  </a:lnTo>
                  <a:lnTo>
                    <a:pt x="491" y="180"/>
                  </a:lnTo>
                  <a:lnTo>
                    <a:pt x="492" y="180"/>
                  </a:lnTo>
                  <a:lnTo>
                    <a:pt x="492" y="179"/>
                  </a:lnTo>
                  <a:lnTo>
                    <a:pt x="493" y="178"/>
                  </a:lnTo>
                  <a:lnTo>
                    <a:pt x="493" y="3"/>
                  </a:lnTo>
                  <a:lnTo>
                    <a:pt x="492" y="2"/>
                  </a:lnTo>
                  <a:lnTo>
                    <a:pt x="492" y="1"/>
                  </a:lnTo>
                  <a:lnTo>
                    <a:pt x="491" y="1"/>
                  </a:lnTo>
                  <a:lnTo>
                    <a:pt x="490" y="0"/>
                  </a:lnTo>
                  <a:lnTo>
                    <a:pt x="488" y="0"/>
                  </a:lnTo>
                  <a:lnTo>
                    <a:pt x="4" y="0"/>
                  </a:lnTo>
                  <a:lnTo>
                    <a:pt x="9" y="9"/>
                  </a:lnTo>
                  <a:lnTo>
                    <a:pt x="484" y="9"/>
                  </a:lnTo>
                  <a:lnTo>
                    <a:pt x="484" y="172"/>
                  </a:lnTo>
                  <a:lnTo>
                    <a:pt x="9" y="172"/>
                  </a:lnTo>
                  <a:lnTo>
                    <a:pt x="9" y="9"/>
                  </a:ln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327" name="Rectangle 126">
              <a:extLst>
                <a:ext uri="{FF2B5EF4-FFF2-40B4-BE49-F238E27FC236}">
                  <a16:creationId xmlns:a16="http://schemas.microsoft.com/office/drawing/2014/main" id="{04513D1B-18EB-465E-B4FF-18216A78ED87}"/>
                </a:ext>
              </a:extLst>
            </p:cNvPr>
            <p:cNvSpPr>
              <a:spLocks noChangeArrowheads="1"/>
            </p:cNvSpPr>
            <p:nvPr/>
          </p:nvSpPr>
          <p:spPr bwMode="auto">
            <a:xfrm>
              <a:off x="2338" y="2966"/>
              <a:ext cx="31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fr-FR" altLang="fr-FR" sz="1200" b="1">
                  <a:solidFill>
                    <a:srgbClr val="C20000"/>
                  </a:solidFill>
                  <a:latin typeface="Times New Roman" panose="02020603050405020304" pitchFamily="18" charset="0"/>
                </a:rPr>
                <a:t>7.6.23.44</a:t>
              </a:r>
              <a:endParaRPr lang="fr-FR" altLang="fr-FR">
                <a:latin typeface="Arial" panose="020B0604020202020204" pitchFamily="34" charset="0"/>
              </a:endParaRPr>
            </a:p>
          </p:txBody>
        </p:sp>
        <p:sp>
          <p:nvSpPr>
            <p:cNvPr id="8328" name="Rectangle 127">
              <a:extLst>
                <a:ext uri="{FF2B5EF4-FFF2-40B4-BE49-F238E27FC236}">
                  <a16:creationId xmlns:a16="http://schemas.microsoft.com/office/drawing/2014/main" id="{FC1BCC19-8F7A-4126-86ED-DADDAFDB2A4A}"/>
                </a:ext>
              </a:extLst>
            </p:cNvPr>
            <p:cNvSpPr>
              <a:spLocks noChangeArrowheads="1"/>
            </p:cNvSpPr>
            <p:nvPr/>
          </p:nvSpPr>
          <p:spPr bwMode="auto">
            <a:xfrm>
              <a:off x="1712" y="613"/>
              <a:ext cx="778" cy="173"/>
            </a:xfrm>
            <a:prstGeom prst="rect">
              <a:avLst/>
            </a:prstGeom>
            <a:solidFill>
              <a:srgbClr val="E0E0E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fr-FR" altLang="fr-FR"/>
            </a:p>
          </p:txBody>
        </p:sp>
        <p:sp>
          <p:nvSpPr>
            <p:cNvPr id="8329" name="Freeform 128">
              <a:extLst>
                <a:ext uri="{FF2B5EF4-FFF2-40B4-BE49-F238E27FC236}">
                  <a16:creationId xmlns:a16="http://schemas.microsoft.com/office/drawing/2014/main" id="{A2101A25-36FE-4636-8960-4ED1735F82A9}"/>
                </a:ext>
              </a:extLst>
            </p:cNvPr>
            <p:cNvSpPr>
              <a:spLocks/>
            </p:cNvSpPr>
            <p:nvPr/>
          </p:nvSpPr>
          <p:spPr bwMode="auto">
            <a:xfrm>
              <a:off x="1707" y="608"/>
              <a:ext cx="786" cy="182"/>
            </a:xfrm>
            <a:custGeom>
              <a:avLst/>
              <a:gdLst>
                <a:gd name="T0" fmla="*/ 5 w 786"/>
                <a:gd name="T1" fmla="*/ 0 h 182"/>
                <a:gd name="T2" fmla="*/ 4 w 786"/>
                <a:gd name="T3" fmla="*/ 0 h 182"/>
                <a:gd name="T4" fmla="*/ 3 w 786"/>
                <a:gd name="T5" fmla="*/ 2 h 182"/>
                <a:gd name="T6" fmla="*/ 2 w 786"/>
                <a:gd name="T7" fmla="*/ 2 h 182"/>
                <a:gd name="T8" fmla="*/ 2 w 786"/>
                <a:gd name="T9" fmla="*/ 3 h 182"/>
                <a:gd name="T10" fmla="*/ 0 w 786"/>
                <a:gd name="T11" fmla="*/ 4 h 182"/>
                <a:gd name="T12" fmla="*/ 0 w 786"/>
                <a:gd name="T13" fmla="*/ 178 h 182"/>
                <a:gd name="T14" fmla="*/ 2 w 786"/>
                <a:gd name="T15" fmla="*/ 180 h 182"/>
                <a:gd name="T16" fmla="*/ 2 w 786"/>
                <a:gd name="T17" fmla="*/ 181 h 182"/>
                <a:gd name="T18" fmla="*/ 3 w 786"/>
                <a:gd name="T19" fmla="*/ 181 h 182"/>
                <a:gd name="T20" fmla="*/ 4 w 786"/>
                <a:gd name="T21" fmla="*/ 182 h 182"/>
                <a:gd name="T22" fmla="*/ 783 w 786"/>
                <a:gd name="T23" fmla="*/ 182 h 182"/>
                <a:gd name="T24" fmla="*/ 784 w 786"/>
                <a:gd name="T25" fmla="*/ 181 h 182"/>
                <a:gd name="T26" fmla="*/ 785 w 786"/>
                <a:gd name="T27" fmla="*/ 181 h 182"/>
                <a:gd name="T28" fmla="*/ 785 w 786"/>
                <a:gd name="T29" fmla="*/ 180 h 182"/>
                <a:gd name="T30" fmla="*/ 786 w 786"/>
                <a:gd name="T31" fmla="*/ 178 h 182"/>
                <a:gd name="T32" fmla="*/ 786 w 786"/>
                <a:gd name="T33" fmla="*/ 4 h 182"/>
                <a:gd name="T34" fmla="*/ 785 w 786"/>
                <a:gd name="T35" fmla="*/ 3 h 182"/>
                <a:gd name="T36" fmla="*/ 785 w 786"/>
                <a:gd name="T37" fmla="*/ 2 h 182"/>
                <a:gd name="T38" fmla="*/ 784 w 786"/>
                <a:gd name="T39" fmla="*/ 2 h 182"/>
                <a:gd name="T40" fmla="*/ 783 w 786"/>
                <a:gd name="T41" fmla="*/ 0 h 182"/>
                <a:gd name="T42" fmla="*/ 781 w 786"/>
                <a:gd name="T43" fmla="*/ 0 h 182"/>
                <a:gd name="T44" fmla="*/ 5 w 786"/>
                <a:gd name="T45" fmla="*/ 0 h 182"/>
                <a:gd name="T46" fmla="*/ 10 w 786"/>
                <a:gd name="T47" fmla="*/ 10 h 182"/>
                <a:gd name="T48" fmla="*/ 777 w 786"/>
                <a:gd name="T49" fmla="*/ 10 h 182"/>
                <a:gd name="T50" fmla="*/ 777 w 786"/>
                <a:gd name="T51" fmla="*/ 173 h 182"/>
                <a:gd name="T52" fmla="*/ 10 w 786"/>
                <a:gd name="T53" fmla="*/ 173 h 182"/>
                <a:gd name="T54" fmla="*/ 10 w 786"/>
                <a:gd name="T55" fmla="*/ 10 h 182"/>
                <a:gd name="T56" fmla="*/ 5 w 786"/>
                <a:gd name="T57" fmla="*/ 0 h 18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786"/>
                <a:gd name="T88" fmla="*/ 0 h 182"/>
                <a:gd name="T89" fmla="*/ 786 w 786"/>
                <a:gd name="T90" fmla="*/ 182 h 18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786" h="182">
                  <a:moveTo>
                    <a:pt x="5" y="0"/>
                  </a:moveTo>
                  <a:lnTo>
                    <a:pt x="4" y="0"/>
                  </a:lnTo>
                  <a:lnTo>
                    <a:pt x="3" y="2"/>
                  </a:lnTo>
                  <a:lnTo>
                    <a:pt x="2" y="2"/>
                  </a:lnTo>
                  <a:lnTo>
                    <a:pt x="2" y="3"/>
                  </a:lnTo>
                  <a:lnTo>
                    <a:pt x="0" y="4"/>
                  </a:lnTo>
                  <a:lnTo>
                    <a:pt x="0" y="178"/>
                  </a:lnTo>
                  <a:lnTo>
                    <a:pt x="2" y="180"/>
                  </a:lnTo>
                  <a:lnTo>
                    <a:pt x="2" y="181"/>
                  </a:lnTo>
                  <a:lnTo>
                    <a:pt x="3" y="181"/>
                  </a:lnTo>
                  <a:lnTo>
                    <a:pt x="4" y="182"/>
                  </a:lnTo>
                  <a:lnTo>
                    <a:pt x="783" y="182"/>
                  </a:lnTo>
                  <a:lnTo>
                    <a:pt x="784" y="181"/>
                  </a:lnTo>
                  <a:lnTo>
                    <a:pt x="785" y="181"/>
                  </a:lnTo>
                  <a:lnTo>
                    <a:pt x="785" y="180"/>
                  </a:lnTo>
                  <a:lnTo>
                    <a:pt x="786" y="178"/>
                  </a:lnTo>
                  <a:lnTo>
                    <a:pt x="786" y="4"/>
                  </a:lnTo>
                  <a:lnTo>
                    <a:pt x="785" y="3"/>
                  </a:lnTo>
                  <a:lnTo>
                    <a:pt x="785" y="2"/>
                  </a:lnTo>
                  <a:lnTo>
                    <a:pt x="784" y="2"/>
                  </a:lnTo>
                  <a:lnTo>
                    <a:pt x="783" y="0"/>
                  </a:lnTo>
                  <a:lnTo>
                    <a:pt x="781" y="0"/>
                  </a:lnTo>
                  <a:lnTo>
                    <a:pt x="5" y="0"/>
                  </a:lnTo>
                  <a:lnTo>
                    <a:pt x="10" y="10"/>
                  </a:lnTo>
                  <a:lnTo>
                    <a:pt x="777" y="10"/>
                  </a:lnTo>
                  <a:lnTo>
                    <a:pt x="777" y="173"/>
                  </a:lnTo>
                  <a:lnTo>
                    <a:pt x="10" y="173"/>
                  </a:lnTo>
                  <a:lnTo>
                    <a:pt x="10" y="10"/>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330" name="Rectangle 129">
              <a:extLst>
                <a:ext uri="{FF2B5EF4-FFF2-40B4-BE49-F238E27FC236}">
                  <a16:creationId xmlns:a16="http://schemas.microsoft.com/office/drawing/2014/main" id="{24B396F9-3FB4-4B37-A88C-6AC2331D5C2B}"/>
                </a:ext>
              </a:extLst>
            </p:cNvPr>
            <p:cNvSpPr>
              <a:spLocks noChangeArrowheads="1"/>
            </p:cNvSpPr>
            <p:nvPr/>
          </p:nvSpPr>
          <p:spPr bwMode="auto">
            <a:xfrm>
              <a:off x="1786" y="625"/>
              <a:ext cx="516" cy="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fr-FR" altLang="fr-FR" sz="800" b="1">
                  <a:solidFill>
                    <a:srgbClr val="000000"/>
                  </a:solidFill>
                  <a:latin typeface="Times New Roman" panose="02020603050405020304" pitchFamily="18" charset="0"/>
                </a:rPr>
                <a:t>Sous-ensemble - Pièce</a:t>
              </a:r>
              <a:endParaRPr lang="fr-FR" altLang="fr-FR">
                <a:latin typeface="Arial" panose="020B0604020202020204" pitchFamily="34" charset="0"/>
              </a:endParaRPr>
            </a:p>
          </p:txBody>
        </p:sp>
        <p:sp>
          <p:nvSpPr>
            <p:cNvPr id="8331" name="Rectangle 130">
              <a:extLst>
                <a:ext uri="{FF2B5EF4-FFF2-40B4-BE49-F238E27FC236}">
                  <a16:creationId xmlns:a16="http://schemas.microsoft.com/office/drawing/2014/main" id="{0494685E-A287-4201-87FE-7EA8AA5EE2BA}"/>
                </a:ext>
              </a:extLst>
            </p:cNvPr>
            <p:cNvSpPr>
              <a:spLocks noChangeArrowheads="1"/>
            </p:cNvSpPr>
            <p:nvPr/>
          </p:nvSpPr>
          <p:spPr bwMode="auto">
            <a:xfrm>
              <a:off x="1893" y="695"/>
              <a:ext cx="318" cy="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fr-FR" altLang="fr-FR" sz="800" b="1">
                  <a:solidFill>
                    <a:srgbClr val="C20000"/>
                  </a:solidFill>
                  <a:latin typeface="Times New Roman" panose="02020603050405020304" pitchFamily="18" charset="0"/>
                </a:rPr>
                <a:t>" - - - - - - - -"</a:t>
              </a:r>
              <a:endParaRPr lang="fr-FR" altLang="fr-FR">
                <a:latin typeface="Arial" panose="020B0604020202020204" pitchFamily="34" charset="0"/>
              </a:endParaRPr>
            </a:p>
          </p:txBody>
        </p:sp>
        <p:sp>
          <p:nvSpPr>
            <p:cNvPr id="8332" name="Rectangle 131">
              <a:extLst>
                <a:ext uri="{FF2B5EF4-FFF2-40B4-BE49-F238E27FC236}">
                  <a16:creationId xmlns:a16="http://schemas.microsoft.com/office/drawing/2014/main" id="{81D1FBD9-2B0F-42EE-887E-F1CFEB457D87}"/>
                </a:ext>
              </a:extLst>
            </p:cNvPr>
            <p:cNvSpPr>
              <a:spLocks noChangeArrowheads="1"/>
            </p:cNvSpPr>
            <p:nvPr/>
          </p:nvSpPr>
          <p:spPr bwMode="auto">
            <a:xfrm>
              <a:off x="2001" y="874"/>
              <a:ext cx="31" cy="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fr-FR" altLang="fr-FR" sz="900" b="1">
                  <a:solidFill>
                    <a:srgbClr val="FF0000"/>
                  </a:solidFill>
                  <a:latin typeface="Times New Roman" panose="02020603050405020304" pitchFamily="18" charset="0"/>
                </a:rPr>
                <a:t>1</a:t>
              </a:r>
              <a:endParaRPr lang="fr-FR" altLang="fr-FR">
                <a:latin typeface="Arial" panose="020B0604020202020204" pitchFamily="34" charset="0"/>
              </a:endParaRPr>
            </a:p>
          </p:txBody>
        </p:sp>
        <p:sp>
          <p:nvSpPr>
            <p:cNvPr id="8333" name="Rectangle 132">
              <a:extLst>
                <a:ext uri="{FF2B5EF4-FFF2-40B4-BE49-F238E27FC236}">
                  <a16:creationId xmlns:a16="http://schemas.microsoft.com/office/drawing/2014/main" id="{8E7F4521-9593-4557-BB14-71A993035F78}"/>
                </a:ext>
              </a:extLst>
            </p:cNvPr>
            <p:cNvSpPr>
              <a:spLocks noChangeArrowheads="1"/>
            </p:cNvSpPr>
            <p:nvPr/>
          </p:nvSpPr>
          <p:spPr bwMode="auto">
            <a:xfrm>
              <a:off x="2002" y="1080"/>
              <a:ext cx="31" cy="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fr-FR" altLang="fr-FR" sz="900" b="1">
                  <a:solidFill>
                    <a:srgbClr val="FF0000"/>
                  </a:solidFill>
                  <a:latin typeface="Times New Roman" panose="02020603050405020304" pitchFamily="18" charset="0"/>
                </a:rPr>
                <a:t>2</a:t>
              </a:r>
              <a:endParaRPr lang="fr-FR" altLang="fr-FR">
                <a:latin typeface="Arial" panose="020B0604020202020204" pitchFamily="34" charset="0"/>
              </a:endParaRPr>
            </a:p>
          </p:txBody>
        </p:sp>
        <p:sp>
          <p:nvSpPr>
            <p:cNvPr id="8334" name="Rectangle 133">
              <a:extLst>
                <a:ext uri="{FF2B5EF4-FFF2-40B4-BE49-F238E27FC236}">
                  <a16:creationId xmlns:a16="http://schemas.microsoft.com/office/drawing/2014/main" id="{033EDD92-7A81-45EB-ABE3-0077AC46EA03}"/>
                </a:ext>
              </a:extLst>
            </p:cNvPr>
            <p:cNvSpPr>
              <a:spLocks noChangeArrowheads="1"/>
            </p:cNvSpPr>
            <p:nvPr/>
          </p:nvSpPr>
          <p:spPr bwMode="auto">
            <a:xfrm>
              <a:off x="1999" y="1324"/>
              <a:ext cx="31" cy="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fr-FR" altLang="fr-FR" sz="900" b="1">
                  <a:solidFill>
                    <a:srgbClr val="FF0000"/>
                  </a:solidFill>
                  <a:latin typeface="Times New Roman" panose="02020603050405020304" pitchFamily="18" charset="0"/>
                </a:rPr>
                <a:t>4</a:t>
              </a:r>
              <a:endParaRPr lang="fr-FR" altLang="fr-FR">
                <a:latin typeface="Arial" panose="020B0604020202020204" pitchFamily="34" charset="0"/>
              </a:endParaRPr>
            </a:p>
          </p:txBody>
        </p:sp>
        <p:sp>
          <p:nvSpPr>
            <p:cNvPr id="8335" name="Rectangle 134">
              <a:extLst>
                <a:ext uri="{FF2B5EF4-FFF2-40B4-BE49-F238E27FC236}">
                  <a16:creationId xmlns:a16="http://schemas.microsoft.com/office/drawing/2014/main" id="{2C6396A7-C1C4-4356-BA33-426354C321B0}"/>
                </a:ext>
              </a:extLst>
            </p:cNvPr>
            <p:cNvSpPr>
              <a:spLocks noChangeArrowheads="1"/>
            </p:cNvSpPr>
            <p:nvPr/>
          </p:nvSpPr>
          <p:spPr bwMode="auto">
            <a:xfrm>
              <a:off x="2002" y="1561"/>
              <a:ext cx="31" cy="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fr-FR" altLang="fr-FR" sz="900" b="1">
                  <a:solidFill>
                    <a:srgbClr val="FF0000"/>
                  </a:solidFill>
                  <a:latin typeface="Times New Roman" panose="02020603050405020304" pitchFamily="18" charset="0"/>
                </a:rPr>
                <a:t>5</a:t>
              </a:r>
              <a:endParaRPr lang="fr-FR" altLang="fr-FR">
                <a:latin typeface="Arial" panose="020B0604020202020204" pitchFamily="34" charset="0"/>
              </a:endParaRPr>
            </a:p>
          </p:txBody>
        </p:sp>
        <p:sp>
          <p:nvSpPr>
            <p:cNvPr id="8336" name="Rectangle 135">
              <a:extLst>
                <a:ext uri="{FF2B5EF4-FFF2-40B4-BE49-F238E27FC236}">
                  <a16:creationId xmlns:a16="http://schemas.microsoft.com/office/drawing/2014/main" id="{0D92459C-1278-4D8C-BA92-8D093669660E}"/>
                </a:ext>
              </a:extLst>
            </p:cNvPr>
            <p:cNvSpPr>
              <a:spLocks noChangeArrowheads="1"/>
            </p:cNvSpPr>
            <p:nvPr/>
          </p:nvSpPr>
          <p:spPr bwMode="auto">
            <a:xfrm>
              <a:off x="2007" y="1901"/>
              <a:ext cx="31" cy="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fr-FR" altLang="fr-FR" sz="900" b="1">
                  <a:solidFill>
                    <a:srgbClr val="FF0000"/>
                  </a:solidFill>
                  <a:latin typeface="Times New Roman" panose="02020603050405020304" pitchFamily="18" charset="0"/>
                </a:rPr>
                <a:t>9</a:t>
              </a:r>
              <a:endParaRPr lang="fr-FR" altLang="fr-FR">
                <a:latin typeface="Arial" panose="020B0604020202020204" pitchFamily="34" charset="0"/>
              </a:endParaRPr>
            </a:p>
          </p:txBody>
        </p:sp>
        <p:sp>
          <p:nvSpPr>
            <p:cNvPr id="8337" name="Rectangle 136">
              <a:extLst>
                <a:ext uri="{FF2B5EF4-FFF2-40B4-BE49-F238E27FC236}">
                  <a16:creationId xmlns:a16="http://schemas.microsoft.com/office/drawing/2014/main" id="{4212C805-5297-4B4D-A855-6A0A6323FCDD}"/>
                </a:ext>
              </a:extLst>
            </p:cNvPr>
            <p:cNvSpPr>
              <a:spLocks noChangeArrowheads="1"/>
            </p:cNvSpPr>
            <p:nvPr/>
          </p:nvSpPr>
          <p:spPr bwMode="auto">
            <a:xfrm>
              <a:off x="2330" y="2283"/>
              <a:ext cx="78" cy="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fr-FR" altLang="fr-FR" sz="900" b="1">
                  <a:solidFill>
                    <a:srgbClr val="FF0000"/>
                  </a:solidFill>
                  <a:latin typeface="Times New Roman" panose="02020603050405020304" pitchFamily="18" charset="0"/>
                </a:rPr>
                <a:t>9.1</a:t>
              </a:r>
              <a:endParaRPr lang="fr-FR" altLang="fr-FR">
                <a:latin typeface="Arial" panose="020B0604020202020204" pitchFamily="34" charset="0"/>
              </a:endParaRPr>
            </a:p>
          </p:txBody>
        </p:sp>
        <p:sp>
          <p:nvSpPr>
            <p:cNvPr id="8338" name="Rectangle 137">
              <a:extLst>
                <a:ext uri="{FF2B5EF4-FFF2-40B4-BE49-F238E27FC236}">
                  <a16:creationId xmlns:a16="http://schemas.microsoft.com/office/drawing/2014/main" id="{6D793179-93F0-4F5A-98D6-834669D62902}"/>
                </a:ext>
              </a:extLst>
            </p:cNvPr>
            <p:cNvSpPr>
              <a:spLocks noChangeArrowheads="1"/>
            </p:cNvSpPr>
            <p:nvPr/>
          </p:nvSpPr>
          <p:spPr bwMode="auto">
            <a:xfrm>
              <a:off x="2335" y="2483"/>
              <a:ext cx="78" cy="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fr-FR" altLang="fr-FR" sz="900" b="1">
                  <a:solidFill>
                    <a:srgbClr val="FF0000"/>
                  </a:solidFill>
                  <a:latin typeface="Times New Roman" panose="02020603050405020304" pitchFamily="18" charset="0"/>
                </a:rPr>
                <a:t>9.2</a:t>
              </a:r>
              <a:endParaRPr lang="fr-FR" altLang="fr-FR">
                <a:latin typeface="Arial" panose="020B0604020202020204" pitchFamily="34" charset="0"/>
              </a:endParaRPr>
            </a:p>
          </p:txBody>
        </p:sp>
        <p:sp>
          <p:nvSpPr>
            <p:cNvPr id="8339" name="Rectangle 138">
              <a:extLst>
                <a:ext uri="{FF2B5EF4-FFF2-40B4-BE49-F238E27FC236}">
                  <a16:creationId xmlns:a16="http://schemas.microsoft.com/office/drawing/2014/main" id="{64AB7026-6D87-4DB4-946C-0D550D9F3633}"/>
                </a:ext>
              </a:extLst>
            </p:cNvPr>
            <p:cNvSpPr>
              <a:spLocks noChangeArrowheads="1"/>
            </p:cNvSpPr>
            <p:nvPr/>
          </p:nvSpPr>
          <p:spPr bwMode="auto">
            <a:xfrm>
              <a:off x="2349" y="2721"/>
              <a:ext cx="78" cy="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fr-FR" altLang="fr-FR" sz="900" b="1">
                  <a:solidFill>
                    <a:srgbClr val="FF0000"/>
                  </a:solidFill>
                  <a:latin typeface="Times New Roman" panose="02020603050405020304" pitchFamily="18" charset="0"/>
                </a:rPr>
                <a:t>9.3</a:t>
              </a:r>
              <a:endParaRPr lang="fr-FR" altLang="fr-FR">
                <a:latin typeface="Arial" panose="020B0604020202020204" pitchFamily="34" charset="0"/>
              </a:endParaRPr>
            </a:p>
          </p:txBody>
        </p:sp>
        <p:sp>
          <p:nvSpPr>
            <p:cNvPr id="8340" name="Rectangle 139">
              <a:extLst>
                <a:ext uri="{FF2B5EF4-FFF2-40B4-BE49-F238E27FC236}">
                  <a16:creationId xmlns:a16="http://schemas.microsoft.com/office/drawing/2014/main" id="{770AB0F2-F101-48E9-A3DE-96366579350D}"/>
                </a:ext>
              </a:extLst>
            </p:cNvPr>
            <p:cNvSpPr>
              <a:spLocks noChangeArrowheads="1"/>
            </p:cNvSpPr>
            <p:nvPr/>
          </p:nvSpPr>
          <p:spPr bwMode="auto">
            <a:xfrm>
              <a:off x="1639" y="3240"/>
              <a:ext cx="349" cy="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fr-FR" altLang="fr-FR" sz="900">
                  <a:solidFill>
                    <a:srgbClr val="000000"/>
                  </a:solidFill>
                  <a:latin typeface="Comic Sans MS" panose="030F0702030302020204" pitchFamily="66" charset="0"/>
                </a:rPr>
                <a:t>On ajoutera</a:t>
              </a:r>
              <a:endParaRPr lang="fr-FR" altLang="fr-FR">
                <a:latin typeface="Arial" panose="020B0604020202020204" pitchFamily="34" charset="0"/>
              </a:endParaRPr>
            </a:p>
          </p:txBody>
        </p:sp>
        <p:sp>
          <p:nvSpPr>
            <p:cNvPr id="8341" name="Rectangle 140">
              <a:extLst>
                <a:ext uri="{FF2B5EF4-FFF2-40B4-BE49-F238E27FC236}">
                  <a16:creationId xmlns:a16="http://schemas.microsoft.com/office/drawing/2014/main" id="{5B971C5E-4531-4FCD-92C3-6DF0F5453B21}"/>
                </a:ext>
              </a:extLst>
            </p:cNvPr>
            <p:cNvSpPr>
              <a:spLocks noChangeArrowheads="1"/>
            </p:cNvSpPr>
            <p:nvPr/>
          </p:nvSpPr>
          <p:spPr bwMode="auto">
            <a:xfrm>
              <a:off x="2041" y="3240"/>
              <a:ext cx="338" cy="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fr-FR" altLang="fr-FR" sz="900" b="1">
                  <a:solidFill>
                    <a:srgbClr val="000000"/>
                  </a:solidFill>
                  <a:latin typeface="Comic Sans MS" panose="030F0702030302020204" pitchFamily="66" charset="0"/>
                </a:rPr>
                <a:t> 2 colonnes</a:t>
              </a:r>
              <a:endParaRPr lang="fr-FR" altLang="fr-FR">
                <a:latin typeface="Arial" panose="020B0604020202020204" pitchFamily="34" charset="0"/>
              </a:endParaRPr>
            </a:p>
          </p:txBody>
        </p:sp>
        <p:sp>
          <p:nvSpPr>
            <p:cNvPr id="8342" name="Rectangle 141">
              <a:extLst>
                <a:ext uri="{FF2B5EF4-FFF2-40B4-BE49-F238E27FC236}">
                  <a16:creationId xmlns:a16="http://schemas.microsoft.com/office/drawing/2014/main" id="{C4B17B08-1553-468B-84C0-C5D19D190D4E}"/>
                </a:ext>
              </a:extLst>
            </p:cNvPr>
            <p:cNvSpPr>
              <a:spLocks noChangeArrowheads="1"/>
            </p:cNvSpPr>
            <p:nvPr/>
          </p:nvSpPr>
          <p:spPr bwMode="auto">
            <a:xfrm>
              <a:off x="2429" y="3240"/>
              <a:ext cx="702" cy="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fr-FR" altLang="fr-FR" sz="900">
                  <a:solidFill>
                    <a:srgbClr val="000000"/>
                  </a:solidFill>
                  <a:latin typeface="Comic Sans MS" panose="030F0702030302020204" pitchFamily="66" charset="0"/>
                </a:rPr>
                <a:t> à droite du filogramme:</a:t>
              </a:r>
              <a:endParaRPr lang="fr-FR" altLang="fr-FR">
                <a:latin typeface="Arial" panose="020B0604020202020204" pitchFamily="34" charset="0"/>
              </a:endParaRPr>
            </a:p>
          </p:txBody>
        </p:sp>
        <p:sp>
          <p:nvSpPr>
            <p:cNvPr id="8343" name="Rectangle 142">
              <a:extLst>
                <a:ext uri="{FF2B5EF4-FFF2-40B4-BE49-F238E27FC236}">
                  <a16:creationId xmlns:a16="http://schemas.microsoft.com/office/drawing/2014/main" id="{81164AF8-B121-469C-AF07-5BA4EB0CF309}"/>
                </a:ext>
              </a:extLst>
            </p:cNvPr>
            <p:cNvSpPr>
              <a:spLocks noChangeArrowheads="1"/>
            </p:cNvSpPr>
            <p:nvPr/>
          </p:nvSpPr>
          <p:spPr bwMode="auto">
            <a:xfrm>
              <a:off x="1639" y="3340"/>
              <a:ext cx="60" cy="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fr-FR" altLang="fr-FR" sz="900" b="1">
                  <a:solidFill>
                    <a:srgbClr val="000000"/>
                  </a:solidFill>
                  <a:latin typeface="Comic Sans MS" panose="030F0702030302020204" pitchFamily="66" charset="0"/>
                </a:rPr>
                <a:t>* </a:t>
              </a:r>
              <a:endParaRPr lang="fr-FR" altLang="fr-FR">
                <a:latin typeface="Arial" panose="020B0604020202020204" pitchFamily="34" charset="0"/>
              </a:endParaRPr>
            </a:p>
          </p:txBody>
        </p:sp>
        <p:sp>
          <p:nvSpPr>
            <p:cNvPr id="8344" name="Rectangle 143">
              <a:extLst>
                <a:ext uri="{FF2B5EF4-FFF2-40B4-BE49-F238E27FC236}">
                  <a16:creationId xmlns:a16="http://schemas.microsoft.com/office/drawing/2014/main" id="{2069A9A9-A443-4FEA-842B-C457D6BED74D}"/>
                </a:ext>
              </a:extLst>
            </p:cNvPr>
            <p:cNvSpPr>
              <a:spLocks noChangeArrowheads="1"/>
            </p:cNvSpPr>
            <p:nvPr/>
          </p:nvSpPr>
          <p:spPr bwMode="auto">
            <a:xfrm>
              <a:off x="1709" y="3340"/>
              <a:ext cx="76" cy="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fr-FR" altLang="fr-FR" sz="900">
                  <a:solidFill>
                    <a:srgbClr val="000000"/>
                  </a:solidFill>
                  <a:latin typeface="Comic Sans MS" panose="030F0702030302020204" pitchFamily="66" charset="0"/>
                </a:rPr>
                <a:t>    </a:t>
              </a:r>
              <a:endParaRPr lang="fr-FR" altLang="fr-FR">
                <a:latin typeface="Arial" panose="020B0604020202020204" pitchFamily="34" charset="0"/>
              </a:endParaRPr>
            </a:p>
          </p:txBody>
        </p:sp>
        <p:sp>
          <p:nvSpPr>
            <p:cNvPr id="8345" name="Rectangle 144">
              <a:extLst>
                <a:ext uri="{FF2B5EF4-FFF2-40B4-BE49-F238E27FC236}">
                  <a16:creationId xmlns:a16="http://schemas.microsoft.com/office/drawing/2014/main" id="{1F18AA40-CCC6-49CC-9B19-86C1F662E36A}"/>
                </a:ext>
              </a:extLst>
            </p:cNvPr>
            <p:cNvSpPr>
              <a:spLocks noChangeArrowheads="1"/>
            </p:cNvSpPr>
            <p:nvPr/>
          </p:nvSpPr>
          <p:spPr bwMode="auto">
            <a:xfrm>
              <a:off x="1794" y="3433"/>
              <a:ext cx="339" cy="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fr-FR" altLang="fr-FR"/>
            </a:p>
          </p:txBody>
        </p:sp>
        <p:sp>
          <p:nvSpPr>
            <p:cNvPr id="8346" name="Rectangle 145">
              <a:extLst>
                <a:ext uri="{FF2B5EF4-FFF2-40B4-BE49-F238E27FC236}">
                  <a16:creationId xmlns:a16="http://schemas.microsoft.com/office/drawing/2014/main" id="{175FC029-9400-4610-BC95-13EFDE871306}"/>
                </a:ext>
              </a:extLst>
            </p:cNvPr>
            <p:cNvSpPr>
              <a:spLocks noChangeArrowheads="1"/>
            </p:cNvSpPr>
            <p:nvPr/>
          </p:nvSpPr>
          <p:spPr bwMode="auto">
            <a:xfrm>
              <a:off x="1794" y="3340"/>
              <a:ext cx="292" cy="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fr-FR" altLang="fr-FR" sz="900" b="1">
                  <a:solidFill>
                    <a:srgbClr val="000000"/>
                  </a:solidFill>
                  <a:latin typeface="Comic Sans MS" panose="030F0702030302020204" pitchFamily="66" charset="0"/>
                </a:rPr>
                <a:t>Outillage:</a:t>
              </a:r>
              <a:endParaRPr lang="fr-FR" altLang="fr-FR">
                <a:latin typeface="Arial" panose="020B0604020202020204" pitchFamily="34" charset="0"/>
              </a:endParaRPr>
            </a:p>
          </p:txBody>
        </p:sp>
        <p:sp>
          <p:nvSpPr>
            <p:cNvPr id="8347" name="Rectangle 146">
              <a:extLst>
                <a:ext uri="{FF2B5EF4-FFF2-40B4-BE49-F238E27FC236}">
                  <a16:creationId xmlns:a16="http://schemas.microsoft.com/office/drawing/2014/main" id="{F4607921-D069-41D7-93BD-CF00C9ECFEDA}"/>
                </a:ext>
              </a:extLst>
            </p:cNvPr>
            <p:cNvSpPr>
              <a:spLocks noChangeArrowheads="1"/>
            </p:cNvSpPr>
            <p:nvPr/>
          </p:nvSpPr>
          <p:spPr bwMode="auto">
            <a:xfrm>
              <a:off x="2131" y="3340"/>
              <a:ext cx="27" cy="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fr-FR" altLang="fr-FR" sz="900" b="1">
                  <a:solidFill>
                    <a:srgbClr val="000000"/>
                  </a:solidFill>
                  <a:latin typeface="Comic Sans MS" panose="030F0702030302020204" pitchFamily="66" charset="0"/>
                </a:rPr>
                <a:t> </a:t>
              </a:r>
              <a:endParaRPr lang="fr-FR" altLang="fr-FR">
                <a:latin typeface="Arial" panose="020B0604020202020204" pitchFamily="34" charset="0"/>
              </a:endParaRPr>
            </a:p>
          </p:txBody>
        </p:sp>
        <p:sp>
          <p:nvSpPr>
            <p:cNvPr id="8348" name="Rectangle 147">
              <a:extLst>
                <a:ext uri="{FF2B5EF4-FFF2-40B4-BE49-F238E27FC236}">
                  <a16:creationId xmlns:a16="http://schemas.microsoft.com/office/drawing/2014/main" id="{A3F4C721-C3D6-4E1F-8046-EC63A4C92ECA}"/>
                </a:ext>
              </a:extLst>
            </p:cNvPr>
            <p:cNvSpPr>
              <a:spLocks noChangeArrowheads="1"/>
            </p:cNvSpPr>
            <p:nvPr/>
          </p:nvSpPr>
          <p:spPr bwMode="auto">
            <a:xfrm>
              <a:off x="2163" y="3340"/>
              <a:ext cx="1683" cy="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fr-FR" altLang="fr-FR" sz="900" i="1">
                  <a:solidFill>
                    <a:srgbClr val="000000"/>
                  </a:solidFill>
                  <a:latin typeface="Comic Sans MS" panose="030F0702030302020204" pitchFamily="66" charset="0"/>
                </a:rPr>
                <a:t>liste des outils nécessaires à chaque action de démontage.</a:t>
              </a:r>
              <a:endParaRPr lang="fr-FR" altLang="fr-FR">
                <a:latin typeface="Arial" panose="020B0604020202020204" pitchFamily="34" charset="0"/>
              </a:endParaRPr>
            </a:p>
          </p:txBody>
        </p:sp>
        <p:sp>
          <p:nvSpPr>
            <p:cNvPr id="8349" name="Rectangle 148">
              <a:extLst>
                <a:ext uri="{FF2B5EF4-FFF2-40B4-BE49-F238E27FC236}">
                  <a16:creationId xmlns:a16="http://schemas.microsoft.com/office/drawing/2014/main" id="{42D2E9C3-6D2B-4DDE-B4C7-604DA25676F0}"/>
                </a:ext>
              </a:extLst>
            </p:cNvPr>
            <p:cNvSpPr>
              <a:spLocks noChangeArrowheads="1"/>
            </p:cNvSpPr>
            <p:nvPr/>
          </p:nvSpPr>
          <p:spPr bwMode="auto">
            <a:xfrm>
              <a:off x="1639" y="3441"/>
              <a:ext cx="1156" cy="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fr-FR" altLang="fr-FR" sz="900" i="1" dirty="0">
                  <a:solidFill>
                    <a:srgbClr val="000000"/>
                  </a:solidFill>
                  <a:latin typeface="Comic Sans MS" panose="030F0702030302020204" pitchFamily="66" charset="0"/>
                </a:rPr>
                <a:t>Si aucun outil, on note "action manuelle"</a:t>
              </a:r>
              <a:endParaRPr lang="fr-FR" altLang="fr-FR" dirty="0">
                <a:latin typeface="Arial" panose="020B0604020202020204" pitchFamily="34" charset="0"/>
              </a:endParaRPr>
            </a:p>
          </p:txBody>
        </p:sp>
        <p:sp>
          <p:nvSpPr>
            <p:cNvPr id="8350" name="Rectangle 149">
              <a:extLst>
                <a:ext uri="{FF2B5EF4-FFF2-40B4-BE49-F238E27FC236}">
                  <a16:creationId xmlns:a16="http://schemas.microsoft.com/office/drawing/2014/main" id="{7A243C01-3B0B-4945-950C-82CB53173783}"/>
                </a:ext>
              </a:extLst>
            </p:cNvPr>
            <p:cNvSpPr>
              <a:spLocks noChangeArrowheads="1"/>
            </p:cNvSpPr>
            <p:nvPr/>
          </p:nvSpPr>
          <p:spPr bwMode="auto">
            <a:xfrm>
              <a:off x="1639" y="3541"/>
              <a:ext cx="140" cy="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fr-FR" altLang="fr-FR" sz="900" b="1">
                  <a:solidFill>
                    <a:srgbClr val="000000"/>
                  </a:solidFill>
                  <a:latin typeface="Comic Sans MS" panose="030F0702030302020204" pitchFamily="66" charset="0"/>
                </a:rPr>
                <a:t>*    </a:t>
              </a:r>
              <a:endParaRPr lang="fr-FR" altLang="fr-FR">
                <a:latin typeface="Arial" panose="020B0604020202020204" pitchFamily="34" charset="0"/>
              </a:endParaRPr>
            </a:p>
          </p:txBody>
        </p:sp>
        <p:sp>
          <p:nvSpPr>
            <p:cNvPr id="8351" name="Rectangle 150">
              <a:extLst>
                <a:ext uri="{FF2B5EF4-FFF2-40B4-BE49-F238E27FC236}">
                  <a16:creationId xmlns:a16="http://schemas.microsoft.com/office/drawing/2014/main" id="{0FDDA549-6F4D-4B42-B334-E9354B5E37D9}"/>
                </a:ext>
              </a:extLst>
            </p:cNvPr>
            <p:cNvSpPr>
              <a:spLocks noChangeArrowheads="1"/>
            </p:cNvSpPr>
            <p:nvPr/>
          </p:nvSpPr>
          <p:spPr bwMode="auto">
            <a:xfrm>
              <a:off x="1802" y="3634"/>
              <a:ext cx="481" cy="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endParaRPr lang="fr-FR" altLang="fr-FR"/>
            </a:p>
          </p:txBody>
        </p:sp>
        <p:sp>
          <p:nvSpPr>
            <p:cNvPr id="8352" name="Rectangle 151">
              <a:extLst>
                <a:ext uri="{FF2B5EF4-FFF2-40B4-BE49-F238E27FC236}">
                  <a16:creationId xmlns:a16="http://schemas.microsoft.com/office/drawing/2014/main" id="{0B36D654-16C4-40A5-81B5-B0E5EDB998E0}"/>
                </a:ext>
              </a:extLst>
            </p:cNvPr>
            <p:cNvSpPr>
              <a:spLocks noChangeArrowheads="1"/>
            </p:cNvSpPr>
            <p:nvPr/>
          </p:nvSpPr>
          <p:spPr bwMode="auto">
            <a:xfrm>
              <a:off x="1802" y="3541"/>
              <a:ext cx="416" cy="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fr-FR" altLang="fr-FR" sz="900" b="1">
                  <a:solidFill>
                    <a:srgbClr val="000000"/>
                  </a:solidFill>
                  <a:latin typeface="Comic Sans MS" panose="030F0702030302020204" pitchFamily="66" charset="0"/>
                </a:rPr>
                <a:t>Observations:</a:t>
              </a:r>
              <a:endParaRPr lang="fr-FR" altLang="fr-FR">
                <a:latin typeface="Arial" panose="020B0604020202020204" pitchFamily="34" charset="0"/>
              </a:endParaRPr>
            </a:p>
          </p:txBody>
        </p:sp>
        <p:sp>
          <p:nvSpPr>
            <p:cNvPr id="8353" name="Rectangle 152">
              <a:extLst>
                <a:ext uri="{FF2B5EF4-FFF2-40B4-BE49-F238E27FC236}">
                  <a16:creationId xmlns:a16="http://schemas.microsoft.com/office/drawing/2014/main" id="{28E54D74-8F76-4122-9C2D-0E6D9E2C6CA2}"/>
                </a:ext>
              </a:extLst>
            </p:cNvPr>
            <p:cNvSpPr>
              <a:spLocks noChangeArrowheads="1"/>
            </p:cNvSpPr>
            <p:nvPr/>
          </p:nvSpPr>
          <p:spPr bwMode="auto">
            <a:xfrm>
              <a:off x="2282" y="3541"/>
              <a:ext cx="19" cy="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fr-FR" altLang="fr-FR" sz="900">
                  <a:solidFill>
                    <a:srgbClr val="000000"/>
                  </a:solidFill>
                  <a:latin typeface="Comic Sans MS" panose="030F0702030302020204" pitchFamily="66" charset="0"/>
                </a:rPr>
                <a:t> </a:t>
              </a:r>
              <a:endParaRPr lang="fr-FR" altLang="fr-FR">
                <a:latin typeface="Arial" panose="020B0604020202020204" pitchFamily="34" charset="0"/>
              </a:endParaRPr>
            </a:p>
          </p:txBody>
        </p:sp>
        <p:sp>
          <p:nvSpPr>
            <p:cNvPr id="8354" name="Rectangle 153">
              <a:extLst>
                <a:ext uri="{FF2B5EF4-FFF2-40B4-BE49-F238E27FC236}">
                  <a16:creationId xmlns:a16="http://schemas.microsoft.com/office/drawing/2014/main" id="{C81B1D97-B07F-4C2D-9C49-30716B315CA5}"/>
                </a:ext>
              </a:extLst>
            </p:cNvPr>
            <p:cNvSpPr>
              <a:spLocks noChangeArrowheads="1"/>
            </p:cNvSpPr>
            <p:nvPr/>
          </p:nvSpPr>
          <p:spPr bwMode="auto">
            <a:xfrm>
              <a:off x="2304" y="3541"/>
              <a:ext cx="1596" cy="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fr-FR" altLang="fr-FR" sz="900" i="1">
                  <a:solidFill>
                    <a:srgbClr val="000000"/>
                  </a:solidFill>
                  <a:latin typeface="Comic Sans MS" panose="030F0702030302020204" pitchFamily="66" charset="0"/>
                </a:rPr>
                <a:t>Renseignements complémentaires utiles au démontage. </a:t>
              </a:r>
              <a:endParaRPr lang="fr-FR" altLang="fr-FR">
                <a:latin typeface="Arial" panose="020B0604020202020204" pitchFamily="34" charset="0"/>
              </a:endParaRPr>
            </a:p>
          </p:txBody>
        </p:sp>
      </p:grpSp>
      <p:sp>
        <p:nvSpPr>
          <p:cNvPr id="24730" name="AutoShape 154">
            <a:extLst>
              <a:ext uri="{FF2B5EF4-FFF2-40B4-BE49-F238E27FC236}">
                <a16:creationId xmlns:a16="http://schemas.microsoft.com/office/drawing/2014/main" id="{2C97AAB0-0FB8-4918-B19E-DCFDBA2559CA}"/>
              </a:ext>
            </a:extLst>
          </p:cNvPr>
          <p:cNvSpPr>
            <a:spLocks noChangeArrowheads="1"/>
          </p:cNvSpPr>
          <p:nvPr/>
        </p:nvSpPr>
        <p:spPr bwMode="auto">
          <a:xfrm>
            <a:off x="161925" y="1014413"/>
            <a:ext cx="2560638" cy="638175"/>
          </a:xfrm>
          <a:prstGeom prst="wedgeEllipseCallout">
            <a:avLst>
              <a:gd name="adj1" fmla="val 59051"/>
              <a:gd name="adj2" fmla="val -45773"/>
            </a:avLst>
          </a:prstGeom>
          <a:solidFill>
            <a:srgbClr val="CCFF33"/>
          </a:solidFill>
          <a:ln w="9525">
            <a:solidFill>
              <a:schemeClr val="tx1"/>
            </a:solidFill>
            <a:miter lim="800000"/>
            <a:headEnd/>
            <a:tailEnd/>
          </a:ln>
        </p:spPr>
        <p:txBody>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r>
              <a:rPr lang="fr-FR" altLang="fr-FR" sz="1000" b="1">
                <a:solidFill>
                  <a:srgbClr val="000000"/>
                </a:solidFill>
                <a:latin typeface="Comic Sans MS" panose="030F0702030302020204" pitchFamily="66" charset="0"/>
              </a:rPr>
              <a:t>Désignation de la pièce ou du sous-ensemble à démonter</a:t>
            </a:r>
          </a:p>
        </p:txBody>
      </p:sp>
      <p:sp>
        <p:nvSpPr>
          <p:cNvPr id="24732" name="AutoShape 156">
            <a:extLst>
              <a:ext uri="{FF2B5EF4-FFF2-40B4-BE49-F238E27FC236}">
                <a16:creationId xmlns:a16="http://schemas.microsoft.com/office/drawing/2014/main" id="{B6DDED2F-66A1-4B74-BAD8-B14BF23E4A72}"/>
              </a:ext>
            </a:extLst>
          </p:cNvPr>
          <p:cNvSpPr>
            <a:spLocks noChangeArrowheads="1"/>
          </p:cNvSpPr>
          <p:nvPr/>
        </p:nvSpPr>
        <p:spPr bwMode="auto">
          <a:xfrm>
            <a:off x="1062038" y="1792288"/>
            <a:ext cx="1079500" cy="434975"/>
          </a:xfrm>
          <a:prstGeom prst="wedgeEllipseCallout">
            <a:avLst>
              <a:gd name="adj1" fmla="val 170440"/>
              <a:gd name="adj2" fmla="val -129199"/>
            </a:avLst>
          </a:prstGeom>
          <a:solidFill>
            <a:schemeClr val="accent6">
              <a:lumMod val="40000"/>
              <a:lumOff val="60000"/>
            </a:schemeClr>
          </a:solidFill>
          <a:ln w="9525">
            <a:solidFill>
              <a:schemeClr val="tx1"/>
            </a:solidFill>
            <a:miter lim="800000"/>
            <a:headEnd/>
            <a:tailEnd/>
          </a:ln>
        </p:spPr>
        <p:txBody>
          <a:bodyPr/>
          <a:lstStyle/>
          <a:p>
            <a:pPr algn="ctr" eaLnBrk="0" hangingPunct="0">
              <a:defRPr/>
            </a:pPr>
            <a:r>
              <a:rPr lang="fr-FR" sz="1000" b="1">
                <a:solidFill>
                  <a:srgbClr val="800000"/>
                </a:solidFill>
                <a:latin typeface="Comic Sans MS" pitchFamily="66" charset="0"/>
              </a:rPr>
              <a:t>Repère d’ordre</a:t>
            </a:r>
          </a:p>
        </p:txBody>
      </p:sp>
      <p:sp>
        <p:nvSpPr>
          <p:cNvPr id="24733" name="AutoShape 157">
            <a:extLst>
              <a:ext uri="{FF2B5EF4-FFF2-40B4-BE49-F238E27FC236}">
                <a16:creationId xmlns:a16="http://schemas.microsoft.com/office/drawing/2014/main" id="{C77B9CB3-0996-433B-8A07-6A7857A767C2}"/>
              </a:ext>
            </a:extLst>
          </p:cNvPr>
          <p:cNvSpPr>
            <a:spLocks noChangeArrowheads="1"/>
          </p:cNvSpPr>
          <p:nvPr/>
        </p:nvSpPr>
        <p:spPr bwMode="auto">
          <a:xfrm>
            <a:off x="263525" y="2473325"/>
            <a:ext cx="1597025" cy="434975"/>
          </a:xfrm>
          <a:prstGeom prst="wedgeEllipseCallout">
            <a:avLst>
              <a:gd name="adj1" fmla="val 187574"/>
              <a:gd name="adj2" fmla="val -194889"/>
            </a:avLst>
          </a:prstGeom>
          <a:solidFill>
            <a:schemeClr val="accent6">
              <a:lumMod val="40000"/>
              <a:lumOff val="60000"/>
            </a:schemeClr>
          </a:solidFill>
          <a:ln w="9525">
            <a:solidFill>
              <a:schemeClr val="tx1"/>
            </a:solidFill>
            <a:miter lim="800000"/>
            <a:headEnd/>
            <a:tailEnd/>
          </a:ln>
        </p:spPr>
        <p:txBody>
          <a:bodyPr/>
          <a:lstStyle/>
          <a:p>
            <a:pPr algn="ctr" eaLnBrk="0" hangingPunct="0">
              <a:defRPr/>
            </a:pPr>
            <a:r>
              <a:rPr lang="fr-FR" sz="1000" b="1">
                <a:solidFill>
                  <a:srgbClr val="800000"/>
                </a:solidFill>
                <a:latin typeface="Comic Sans MS" pitchFamily="66" charset="0"/>
              </a:rPr>
              <a:t>Action de démontage</a:t>
            </a:r>
          </a:p>
        </p:txBody>
      </p:sp>
      <p:sp>
        <p:nvSpPr>
          <p:cNvPr id="24734" name="AutoShape 158">
            <a:extLst>
              <a:ext uri="{FF2B5EF4-FFF2-40B4-BE49-F238E27FC236}">
                <a16:creationId xmlns:a16="http://schemas.microsoft.com/office/drawing/2014/main" id="{0867FFDA-F565-460D-9B89-21147B8D8548}"/>
              </a:ext>
            </a:extLst>
          </p:cNvPr>
          <p:cNvSpPr>
            <a:spLocks noChangeArrowheads="1"/>
          </p:cNvSpPr>
          <p:nvPr/>
        </p:nvSpPr>
        <p:spPr bwMode="auto">
          <a:xfrm>
            <a:off x="184150" y="3084513"/>
            <a:ext cx="2362200" cy="434975"/>
          </a:xfrm>
          <a:prstGeom prst="wedgeEllipseCallout">
            <a:avLst>
              <a:gd name="adj1" fmla="val 115458"/>
              <a:gd name="adj2" fmla="val -132847"/>
            </a:avLst>
          </a:prstGeom>
          <a:solidFill>
            <a:schemeClr val="accent6">
              <a:lumMod val="40000"/>
              <a:lumOff val="60000"/>
            </a:schemeClr>
          </a:solidFill>
          <a:ln w="9525">
            <a:solidFill>
              <a:schemeClr val="tx1"/>
            </a:solidFill>
            <a:miter lim="800000"/>
            <a:headEnd/>
            <a:tailEnd/>
          </a:ln>
        </p:spPr>
        <p:txBody>
          <a:bodyPr/>
          <a:lstStyle/>
          <a:p>
            <a:pPr algn="ctr" eaLnBrk="0" hangingPunct="0">
              <a:defRPr/>
            </a:pPr>
            <a:r>
              <a:rPr lang="fr-FR" sz="1000" b="1">
                <a:solidFill>
                  <a:srgbClr val="800000"/>
                </a:solidFill>
                <a:latin typeface="Comic Sans MS" pitchFamily="66" charset="0"/>
              </a:rPr>
              <a:t>Action n’entraînant pas de démontage de pièce</a:t>
            </a:r>
          </a:p>
        </p:txBody>
      </p:sp>
      <p:sp>
        <p:nvSpPr>
          <p:cNvPr id="24735" name="AutoShape 159">
            <a:extLst>
              <a:ext uri="{FF2B5EF4-FFF2-40B4-BE49-F238E27FC236}">
                <a16:creationId xmlns:a16="http://schemas.microsoft.com/office/drawing/2014/main" id="{ECD1EF1F-05F8-4094-B16B-8E4FDF4425F2}"/>
              </a:ext>
            </a:extLst>
          </p:cNvPr>
          <p:cNvSpPr>
            <a:spLocks noChangeArrowheads="1"/>
          </p:cNvSpPr>
          <p:nvPr/>
        </p:nvSpPr>
        <p:spPr bwMode="auto">
          <a:xfrm>
            <a:off x="6049963" y="1697038"/>
            <a:ext cx="3600450" cy="1016000"/>
          </a:xfrm>
          <a:prstGeom prst="wedgeEllipseCallout">
            <a:avLst>
              <a:gd name="adj1" fmla="val -83949"/>
              <a:gd name="adj2" fmla="val -40157"/>
            </a:avLst>
          </a:prstGeom>
          <a:solidFill>
            <a:srgbClr val="CCFF33"/>
          </a:solidFill>
          <a:ln w="9525">
            <a:solidFill>
              <a:schemeClr val="tx1"/>
            </a:solidFill>
            <a:miter lim="800000"/>
            <a:headEnd/>
            <a:tailEnd/>
          </a:ln>
        </p:spPr>
        <p:txBody>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r>
              <a:rPr lang="fr-FR" altLang="fr-FR" sz="1000" b="1">
                <a:solidFill>
                  <a:srgbClr val="000000"/>
                </a:solidFill>
                <a:latin typeface="Comic Sans MS" panose="030F0702030302020204" pitchFamily="66" charset="0"/>
              </a:rPr>
              <a:t>Dépose  de plusieurs pièces. Le démontage de la pièce 13 entraîne la dépose de la pièce 14. Les pièces sont séparées (</a:t>
            </a:r>
            <a:r>
              <a:rPr lang="fr-FR" altLang="fr-FR" sz="1000" b="1" i="1">
                <a:solidFill>
                  <a:srgbClr val="000000"/>
                </a:solidFill>
                <a:latin typeface="Comic Sans MS" panose="030F0702030302020204" pitchFamily="66" charset="0"/>
              </a:rPr>
              <a:t>vis et rondelle</a:t>
            </a:r>
            <a:r>
              <a:rPr lang="fr-FR" altLang="fr-FR" sz="1000" b="1">
                <a:solidFill>
                  <a:srgbClr val="000000"/>
                </a:solidFill>
                <a:latin typeface="Comic Sans MS" panose="030F0702030302020204" pitchFamily="66" charset="0"/>
              </a:rPr>
              <a:t>)</a:t>
            </a:r>
          </a:p>
        </p:txBody>
      </p:sp>
      <p:sp>
        <p:nvSpPr>
          <p:cNvPr id="24736" name="AutoShape 160">
            <a:extLst>
              <a:ext uri="{FF2B5EF4-FFF2-40B4-BE49-F238E27FC236}">
                <a16:creationId xmlns:a16="http://schemas.microsoft.com/office/drawing/2014/main" id="{D04CC5FC-580D-4CC8-8341-324A40D61858}"/>
              </a:ext>
            </a:extLst>
          </p:cNvPr>
          <p:cNvSpPr>
            <a:spLocks noChangeArrowheads="1"/>
          </p:cNvSpPr>
          <p:nvPr/>
        </p:nvSpPr>
        <p:spPr bwMode="auto">
          <a:xfrm>
            <a:off x="5935663" y="3825875"/>
            <a:ext cx="3600450" cy="892175"/>
          </a:xfrm>
          <a:prstGeom prst="wedgeEllipseCallout">
            <a:avLst>
              <a:gd name="adj1" fmla="val -64991"/>
              <a:gd name="adj2" fmla="val -224199"/>
            </a:avLst>
          </a:prstGeom>
          <a:solidFill>
            <a:srgbClr val="CCFF33"/>
          </a:solidFill>
          <a:ln w="9525">
            <a:solidFill>
              <a:schemeClr val="tx1"/>
            </a:solidFill>
            <a:miter lim="800000"/>
            <a:headEnd/>
            <a:tailEnd/>
          </a:ln>
        </p:spPr>
        <p:txBody>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r>
              <a:rPr lang="fr-FR" altLang="fr-FR" sz="1000" b="1">
                <a:solidFill>
                  <a:srgbClr val="000000"/>
                </a:solidFill>
                <a:latin typeface="Comic Sans MS" panose="030F0702030302020204" pitchFamily="66" charset="0"/>
              </a:rPr>
              <a:t>Dépose  d’un sous-ensemble. L’action sur la pièce 9 entraîne la dépose des autres pièces. </a:t>
            </a:r>
            <a:r>
              <a:rPr lang="fr-FR" altLang="fr-FR" sz="1000" b="1" i="1">
                <a:solidFill>
                  <a:srgbClr val="000000"/>
                </a:solidFill>
                <a:latin typeface="Comic Sans MS" panose="030F0702030302020204" pitchFamily="66" charset="0"/>
              </a:rPr>
              <a:t>Les pièces (5.6.8.12) restent assemblées</a:t>
            </a:r>
          </a:p>
        </p:txBody>
      </p:sp>
      <p:sp>
        <p:nvSpPr>
          <p:cNvPr id="24737" name="AutoShape 161">
            <a:extLst>
              <a:ext uri="{FF2B5EF4-FFF2-40B4-BE49-F238E27FC236}">
                <a16:creationId xmlns:a16="http://schemas.microsoft.com/office/drawing/2014/main" id="{B6C92EAD-2870-4F3A-B613-957767AABEE1}"/>
              </a:ext>
            </a:extLst>
          </p:cNvPr>
          <p:cNvSpPr>
            <a:spLocks noChangeArrowheads="1"/>
          </p:cNvSpPr>
          <p:nvPr/>
        </p:nvSpPr>
        <p:spPr bwMode="auto">
          <a:xfrm>
            <a:off x="161925" y="4022725"/>
            <a:ext cx="2582863" cy="1339850"/>
          </a:xfrm>
          <a:prstGeom prst="wedgeEllipseCallout">
            <a:avLst>
              <a:gd name="adj1" fmla="val 110171"/>
              <a:gd name="adj2" fmla="val -80449"/>
            </a:avLst>
          </a:prstGeom>
          <a:solidFill>
            <a:schemeClr val="accent6">
              <a:lumMod val="40000"/>
              <a:lumOff val="60000"/>
            </a:schemeClr>
          </a:solidFill>
          <a:ln w="9525">
            <a:solidFill>
              <a:schemeClr val="tx1"/>
            </a:solidFill>
            <a:miter lim="800000"/>
            <a:headEnd/>
            <a:tailEnd/>
          </a:ln>
        </p:spPr>
        <p:txBody>
          <a:bodyPr/>
          <a:lstStyle/>
          <a:p>
            <a:pPr algn="ctr" eaLnBrk="0" hangingPunct="0">
              <a:defRPr/>
            </a:pPr>
            <a:r>
              <a:rPr lang="fr-FR" sz="1000" b="1" dirty="0">
                <a:solidFill>
                  <a:srgbClr val="800000"/>
                </a:solidFill>
                <a:latin typeface="Comic Sans MS" pitchFamily="66" charset="0"/>
              </a:rPr>
              <a:t>Divergence d’obtention de  sous-ensemble(s) distinct(s)                  7 permet le démontage mais reste sur le Sous-ensemble (27. 28 . . . .6)</a:t>
            </a:r>
          </a:p>
        </p:txBody>
      </p:sp>
      <p:sp>
        <p:nvSpPr>
          <p:cNvPr id="24731" name="AutoShape 155">
            <a:extLst>
              <a:ext uri="{FF2B5EF4-FFF2-40B4-BE49-F238E27FC236}">
                <a16:creationId xmlns:a16="http://schemas.microsoft.com/office/drawing/2014/main" id="{53860150-79CB-4C68-9178-1DAB3766D31B}"/>
              </a:ext>
            </a:extLst>
          </p:cNvPr>
          <p:cNvSpPr>
            <a:spLocks noChangeArrowheads="1"/>
          </p:cNvSpPr>
          <p:nvPr/>
        </p:nvSpPr>
        <p:spPr bwMode="auto">
          <a:xfrm>
            <a:off x="6153150" y="366713"/>
            <a:ext cx="869950" cy="858837"/>
          </a:xfrm>
          <a:prstGeom prst="wedgeEllipseCallout">
            <a:avLst>
              <a:gd name="adj1" fmla="val -239417"/>
              <a:gd name="adj2" fmla="val 70704"/>
            </a:avLst>
          </a:prstGeom>
          <a:solidFill>
            <a:srgbClr val="CCFF33"/>
          </a:solidFill>
          <a:ln w="9525">
            <a:solidFill>
              <a:schemeClr val="tx1"/>
            </a:solidFill>
            <a:miter lim="800000"/>
            <a:headEnd/>
            <a:tailEnd/>
          </a:ln>
        </p:spPr>
        <p:txBody>
          <a:bodyPr/>
          <a:lstStyle>
            <a:lvl1pPr eaLnBrk="0" hangingPunct="0">
              <a:defRPr>
                <a:solidFill>
                  <a:schemeClr val="tx1"/>
                </a:solidFill>
                <a:latin typeface="Tahoma" panose="020B0604030504040204" pitchFamily="34" charset="0"/>
              </a:defRPr>
            </a:lvl1pPr>
            <a:lvl2pPr marL="742950" indent="-285750" eaLnBrk="0" hangingPunct="0">
              <a:defRPr>
                <a:solidFill>
                  <a:schemeClr val="tx1"/>
                </a:solidFill>
                <a:latin typeface="Tahoma" panose="020B0604030504040204" pitchFamily="34" charset="0"/>
              </a:defRPr>
            </a:lvl2pPr>
            <a:lvl3pPr marL="1143000" indent="-228600" eaLnBrk="0" hangingPunct="0">
              <a:defRPr>
                <a:solidFill>
                  <a:schemeClr val="tx1"/>
                </a:solidFill>
                <a:latin typeface="Tahoma" panose="020B0604030504040204" pitchFamily="34" charset="0"/>
              </a:defRPr>
            </a:lvl3pPr>
            <a:lvl4pPr marL="1600200" indent="-228600" eaLnBrk="0" hangingPunct="0">
              <a:defRPr>
                <a:solidFill>
                  <a:schemeClr val="tx1"/>
                </a:solidFill>
                <a:latin typeface="Tahoma" panose="020B0604030504040204" pitchFamily="34" charset="0"/>
              </a:defRPr>
            </a:lvl4pPr>
            <a:lvl5pPr marL="2057400" indent="-228600" eaLnBrk="0" hangingPunct="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r>
              <a:rPr lang="fr-FR" altLang="fr-FR" sz="1000" b="1">
                <a:solidFill>
                  <a:srgbClr val="000000"/>
                </a:solidFill>
                <a:latin typeface="Comic Sans MS" panose="030F0702030302020204" pitchFamily="66" charset="0"/>
              </a:rPr>
              <a:t>Dépose  de la pièce 46</a:t>
            </a:r>
          </a:p>
        </p:txBody>
      </p:sp>
      <p:sp>
        <p:nvSpPr>
          <p:cNvPr id="163" name="Rectangle 2">
            <a:extLst>
              <a:ext uri="{FF2B5EF4-FFF2-40B4-BE49-F238E27FC236}">
                <a16:creationId xmlns:a16="http://schemas.microsoft.com/office/drawing/2014/main" id="{6D1061CF-51E1-483A-9034-40635587CBD6}"/>
              </a:ext>
            </a:extLst>
          </p:cNvPr>
          <p:cNvSpPr>
            <a:spLocks noGrp="1" noChangeArrowheads="1"/>
          </p:cNvSpPr>
          <p:nvPr>
            <p:ph type="title"/>
          </p:nvPr>
        </p:nvSpPr>
        <p:spPr>
          <a:xfrm>
            <a:off x="-55859" y="-29895"/>
            <a:ext cx="4411283" cy="999294"/>
          </a:xfrm>
        </p:spPr>
        <p:txBody>
          <a:bodyPr>
            <a:normAutofit/>
          </a:bodyPr>
          <a:lstStyle/>
          <a:p>
            <a:pPr fontAlgn="auto">
              <a:spcAft>
                <a:spcPts val="0"/>
              </a:spcAft>
              <a:defRPr/>
            </a:pPr>
            <a:r>
              <a:rPr lang="fr-FR" sz="2800" dirty="0"/>
              <a:t>La Gamme de Démontage</a:t>
            </a:r>
            <a:br>
              <a:rPr lang="fr-FR" sz="2800" dirty="0"/>
            </a:br>
            <a:r>
              <a:rPr lang="fr-FR" sz="2800" dirty="0"/>
              <a:t>FILOGRAMME</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childTnLst>
                                </p:cTn>
                              </p:par>
                              <p:par>
                                <p:cTn id="7" presetID="10" presetClass="exit" presetSubtype="0" fill="hold" grpId="0" nodeType="withEffect">
                                  <p:stCondLst>
                                    <p:cond delay="0"/>
                                  </p:stCondLst>
                                  <p:childTnLst>
                                    <p:animEffect transition="out" filter="fade">
                                      <p:cBhvr>
                                        <p:cTn id="8" dur="500"/>
                                        <p:tgtEl>
                                          <p:spTgt spid="163"/>
                                        </p:tgtEl>
                                      </p:cBhvr>
                                    </p:animEffect>
                                    <p:set>
                                      <p:cBhvr>
                                        <p:cTn id="9" dur="1" fill="hold">
                                          <p:stCondLst>
                                            <p:cond delay="499"/>
                                          </p:stCondLst>
                                        </p:cTn>
                                        <p:tgtEl>
                                          <p:spTgt spid="163"/>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24730"/>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24732"/>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24731"/>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4733"/>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24735"/>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24736"/>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24734"/>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247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730" grpId="0" animBg="1"/>
      <p:bldP spid="24732" grpId="0" animBg="1"/>
      <p:bldP spid="24733" grpId="0" animBg="1"/>
      <p:bldP spid="24734" grpId="0" animBg="1"/>
      <p:bldP spid="24735" grpId="0" animBg="1"/>
      <p:bldP spid="24736" grpId="0" animBg="1"/>
      <p:bldP spid="24737" grpId="0" animBg="1"/>
      <p:bldP spid="24731" grpId="0" animBg="1"/>
      <p:bldP spid="163"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11">
            <a:extLst>
              <a:ext uri="{FF2B5EF4-FFF2-40B4-BE49-F238E27FC236}">
                <a16:creationId xmlns:a16="http://schemas.microsoft.com/office/drawing/2014/main" id="{F3898C13-CA88-4127-A1CF-74598614506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91075" y="134938"/>
            <a:ext cx="1587" cy="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Image 3">
            <a:extLst>
              <a:ext uri="{FF2B5EF4-FFF2-40B4-BE49-F238E27FC236}">
                <a16:creationId xmlns:a16="http://schemas.microsoft.com/office/drawing/2014/main" id="{22F3819C-7095-4571-99FB-0813B32297E7}"/>
              </a:ext>
            </a:extLst>
          </p:cNvPr>
          <p:cNvPicPr>
            <a:picLocks noChangeAspect="1"/>
          </p:cNvPicPr>
          <p:nvPr/>
        </p:nvPicPr>
        <p:blipFill>
          <a:blip r:embed="rId4">
            <a:extLst>
              <a:ext uri="{28A0092B-C50C-407E-A947-70E740481C1C}">
                <a14:useLocalDpi xmlns:a14="http://schemas.microsoft.com/office/drawing/2010/main" val="0"/>
              </a:ext>
            </a:extLst>
          </a:blip>
          <a:srcRect l="10037" t="9209" r="4897" b="8427"/>
          <a:stretch>
            <a:fillRect/>
          </a:stretch>
        </p:blipFill>
        <p:spPr bwMode="auto">
          <a:xfrm>
            <a:off x="4138612" y="0"/>
            <a:ext cx="50053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AutoShape 158">
            <a:extLst>
              <a:ext uri="{FF2B5EF4-FFF2-40B4-BE49-F238E27FC236}">
                <a16:creationId xmlns:a16="http://schemas.microsoft.com/office/drawing/2014/main" id="{37F0E8F2-D733-42C7-BC31-026D28541B4D}"/>
              </a:ext>
            </a:extLst>
          </p:cNvPr>
          <p:cNvSpPr>
            <a:spLocks noChangeArrowheads="1"/>
          </p:cNvSpPr>
          <p:nvPr/>
        </p:nvSpPr>
        <p:spPr bwMode="auto">
          <a:xfrm>
            <a:off x="1979612" y="2674938"/>
            <a:ext cx="2362200" cy="609600"/>
          </a:xfrm>
          <a:prstGeom prst="wedgeEllipseCallout">
            <a:avLst>
              <a:gd name="adj1" fmla="val 49098"/>
              <a:gd name="adj2" fmla="val -123209"/>
            </a:avLst>
          </a:prstGeom>
          <a:solidFill>
            <a:schemeClr val="accent6">
              <a:lumMod val="40000"/>
              <a:lumOff val="60000"/>
            </a:schemeClr>
          </a:solidFill>
          <a:ln w="9525">
            <a:solidFill>
              <a:schemeClr val="tx1"/>
            </a:solidFill>
            <a:miter lim="800000"/>
            <a:headEnd/>
            <a:tailEnd/>
          </a:ln>
        </p:spPr>
        <p:txBody>
          <a:bodyPr/>
          <a:lstStyle/>
          <a:p>
            <a:pPr algn="ctr" eaLnBrk="0" hangingPunct="0">
              <a:defRPr/>
            </a:pPr>
            <a:r>
              <a:rPr lang="fr-FR" sz="1200" b="1" dirty="0">
                <a:solidFill>
                  <a:srgbClr val="800000"/>
                </a:solidFill>
                <a:latin typeface="Comic Sans MS" pitchFamily="66" charset="0"/>
              </a:rPr>
              <a:t>Ordre chronologique des opérations</a:t>
            </a:r>
          </a:p>
        </p:txBody>
      </p:sp>
      <p:sp>
        <p:nvSpPr>
          <p:cNvPr id="7" name="AutoShape 158">
            <a:extLst>
              <a:ext uri="{FF2B5EF4-FFF2-40B4-BE49-F238E27FC236}">
                <a16:creationId xmlns:a16="http://schemas.microsoft.com/office/drawing/2014/main" id="{EB68B2CE-1C57-4677-BF87-DA1D2201778E}"/>
              </a:ext>
            </a:extLst>
          </p:cNvPr>
          <p:cNvSpPr>
            <a:spLocks noChangeArrowheads="1"/>
          </p:cNvSpPr>
          <p:nvPr/>
        </p:nvSpPr>
        <p:spPr bwMode="auto">
          <a:xfrm>
            <a:off x="1990725" y="3789363"/>
            <a:ext cx="2362200" cy="609600"/>
          </a:xfrm>
          <a:prstGeom prst="wedgeEllipseCallout">
            <a:avLst>
              <a:gd name="adj1" fmla="val 76748"/>
              <a:gd name="adj2" fmla="val -89318"/>
            </a:avLst>
          </a:prstGeom>
          <a:solidFill>
            <a:schemeClr val="accent6">
              <a:lumMod val="40000"/>
              <a:lumOff val="60000"/>
            </a:schemeClr>
          </a:solidFill>
          <a:ln w="9525">
            <a:solidFill>
              <a:schemeClr val="tx1"/>
            </a:solidFill>
            <a:miter lim="800000"/>
            <a:headEnd/>
            <a:tailEnd/>
          </a:ln>
        </p:spPr>
        <p:txBody>
          <a:bodyPr/>
          <a:lstStyle/>
          <a:p>
            <a:pPr algn="ctr" eaLnBrk="0" hangingPunct="0">
              <a:defRPr/>
            </a:pPr>
            <a:r>
              <a:rPr lang="fr-FR" sz="1200" b="1" dirty="0">
                <a:solidFill>
                  <a:srgbClr val="800000"/>
                </a:solidFill>
                <a:latin typeface="Comic Sans MS" pitchFamily="66" charset="0"/>
              </a:rPr>
              <a:t>Opération à réaliser</a:t>
            </a:r>
          </a:p>
        </p:txBody>
      </p:sp>
      <p:sp>
        <p:nvSpPr>
          <p:cNvPr id="8" name="AutoShape 158">
            <a:extLst>
              <a:ext uri="{FF2B5EF4-FFF2-40B4-BE49-F238E27FC236}">
                <a16:creationId xmlns:a16="http://schemas.microsoft.com/office/drawing/2014/main" id="{1D300DD8-1E96-4455-A24E-4D23361DF046}"/>
              </a:ext>
            </a:extLst>
          </p:cNvPr>
          <p:cNvSpPr>
            <a:spLocks noChangeArrowheads="1"/>
          </p:cNvSpPr>
          <p:nvPr/>
        </p:nvSpPr>
        <p:spPr bwMode="auto">
          <a:xfrm>
            <a:off x="1973262" y="4724400"/>
            <a:ext cx="2362200" cy="865188"/>
          </a:xfrm>
          <a:prstGeom prst="wedgeEllipseCallout">
            <a:avLst>
              <a:gd name="adj1" fmla="val 141725"/>
              <a:gd name="adj2" fmla="val -157178"/>
            </a:avLst>
          </a:prstGeom>
          <a:solidFill>
            <a:schemeClr val="accent6">
              <a:lumMod val="40000"/>
              <a:lumOff val="60000"/>
            </a:schemeClr>
          </a:solidFill>
          <a:ln w="9525">
            <a:solidFill>
              <a:schemeClr val="tx1"/>
            </a:solidFill>
            <a:miter lim="800000"/>
            <a:headEnd/>
            <a:tailEnd/>
          </a:ln>
        </p:spPr>
        <p:txBody>
          <a:bodyPr/>
          <a:lstStyle/>
          <a:p>
            <a:pPr algn="ctr" eaLnBrk="0" hangingPunct="0">
              <a:defRPr/>
            </a:pPr>
            <a:r>
              <a:rPr lang="fr-FR" sz="1200" b="1" dirty="0">
                <a:solidFill>
                  <a:srgbClr val="800000"/>
                </a:solidFill>
                <a:latin typeface="Comic Sans MS" pitchFamily="66" charset="0"/>
              </a:rPr>
              <a:t>Mode opératoire particulier, outillage, </a:t>
            </a:r>
            <a:r>
              <a:rPr lang="fr-FR" sz="1200" b="1" dirty="0" err="1">
                <a:solidFill>
                  <a:srgbClr val="800000"/>
                </a:solidFill>
                <a:latin typeface="Comic Sans MS" pitchFamily="66" charset="0"/>
              </a:rPr>
              <a:t>etc</a:t>
            </a:r>
            <a:r>
              <a:rPr lang="fr-FR" sz="1200" b="1" dirty="0">
                <a:solidFill>
                  <a:srgbClr val="800000"/>
                </a:solidFill>
                <a:latin typeface="Comic Sans MS" pitchFamily="66" charset="0"/>
              </a:rPr>
              <a:t>,</a:t>
            </a:r>
          </a:p>
        </p:txBody>
      </p:sp>
      <p:sp>
        <p:nvSpPr>
          <p:cNvPr id="9" name="AutoShape 158">
            <a:extLst>
              <a:ext uri="{FF2B5EF4-FFF2-40B4-BE49-F238E27FC236}">
                <a16:creationId xmlns:a16="http://schemas.microsoft.com/office/drawing/2014/main" id="{68912590-6BD1-4881-9E16-007EFA25A3EE}"/>
              </a:ext>
            </a:extLst>
          </p:cNvPr>
          <p:cNvSpPr>
            <a:spLocks noChangeArrowheads="1"/>
          </p:cNvSpPr>
          <p:nvPr/>
        </p:nvSpPr>
        <p:spPr bwMode="auto">
          <a:xfrm>
            <a:off x="1973262" y="5842000"/>
            <a:ext cx="2362200" cy="863600"/>
          </a:xfrm>
          <a:prstGeom prst="wedgeEllipseCallout">
            <a:avLst>
              <a:gd name="adj1" fmla="val 214536"/>
              <a:gd name="adj2" fmla="val -193712"/>
            </a:avLst>
          </a:prstGeom>
          <a:solidFill>
            <a:schemeClr val="accent6">
              <a:lumMod val="40000"/>
              <a:lumOff val="60000"/>
            </a:schemeClr>
          </a:solidFill>
          <a:ln w="9525">
            <a:solidFill>
              <a:schemeClr val="tx1"/>
            </a:solidFill>
            <a:miter lim="800000"/>
            <a:headEnd/>
            <a:tailEnd/>
          </a:ln>
        </p:spPr>
        <p:txBody>
          <a:bodyPr/>
          <a:lstStyle/>
          <a:p>
            <a:pPr algn="ctr" eaLnBrk="0" hangingPunct="0">
              <a:defRPr/>
            </a:pPr>
            <a:r>
              <a:rPr lang="fr-FR" sz="1200" b="1" dirty="0">
                <a:solidFill>
                  <a:srgbClr val="800000"/>
                </a:solidFill>
                <a:latin typeface="Comic Sans MS" pitchFamily="66" charset="0"/>
              </a:rPr>
              <a:t>Photo détaillant l’opération</a:t>
            </a:r>
          </a:p>
        </p:txBody>
      </p:sp>
      <p:sp>
        <p:nvSpPr>
          <p:cNvPr id="10" name="Rectangle 2">
            <a:extLst>
              <a:ext uri="{FF2B5EF4-FFF2-40B4-BE49-F238E27FC236}">
                <a16:creationId xmlns:a16="http://schemas.microsoft.com/office/drawing/2014/main" id="{4E2A8B7A-1F4F-4AF4-950E-FE3921C313EF}"/>
              </a:ext>
            </a:extLst>
          </p:cNvPr>
          <p:cNvSpPr>
            <a:spLocks noGrp="1" noChangeArrowheads="1"/>
          </p:cNvSpPr>
          <p:nvPr>
            <p:ph type="title"/>
          </p:nvPr>
        </p:nvSpPr>
        <p:spPr>
          <a:xfrm rot="16200000">
            <a:off x="-1904108" y="1649468"/>
            <a:ext cx="4687690" cy="1462174"/>
          </a:xfrm>
        </p:spPr>
        <p:txBody>
          <a:bodyPr>
            <a:normAutofit/>
          </a:bodyPr>
          <a:lstStyle/>
          <a:p>
            <a:pPr fontAlgn="auto">
              <a:spcAft>
                <a:spcPts val="0"/>
              </a:spcAft>
              <a:defRPr/>
            </a:pPr>
            <a:r>
              <a:rPr lang="fr-FR" sz="3200" dirty="0"/>
              <a:t>La Gamme de Démontage</a:t>
            </a:r>
            <a:br>
              <a:rPr lang="fr-FR" sz="3200" dirty="0"/>
            </a:br>
            <a:r>
              <a:rPr lang="fr-FR" sz="3200" dirty="0"/>
              <a:t>Photos et nomenclature</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243"/>
                                        </p:tgtEl>
                                        <p:attrNameLst>
                                          <p:attrName>style.visibility</p:attrName>
                                        </p:attrNameLst>
                                      </p:cBhvr>
                                      <p:to>
                                        <p:strVal val="visible"/>
                                      </p:to>
                                    </p:set>
                                  </p:childTnLst>
                                </p:cTn>
                              </p:par>
                              <p:par>
                                <p:cTn id="7" presetID="10" presetClass="exit" presetSubtype="0" fill="hold" grpId="0" nodeType="withEffect">
                                  <p:stCondLst>
                                    <p:cond delay="0"/>
                                  </p:stCondLst>
                                  <p:childTnLst>
                                    <p:animEffect transition="out" filter="fade">
                                      <p:cBhvr>
                                        <p:cTn id="8" dur="500"/>
                                        <p:tgtEl>
                                          <p:spTgt spid="10"/>
                                        </p:tgtEl>
                                      </p:cBhvr>
                                    </p:animEffect>
                                    <p:set>
                                      <p:cBhvr>
                                        <p:cTn id="9" dur="1" fill="hold">
                                          <p:stCondLst>
                                            <p:cond delay="499"/>
                                          </p:stCondLst>
                                        </p:cTn>
                                        <p:tgtEl>
                                          <p:spTgt spid="10"/>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94BF568-0897-4A64-9B3C-04A88736CED7}"/>
              </a:ext>
            </a:extLst>
          </p:cNvPr>
          <p:cNvSpPr>
            <a:spLocks noGrp="1"/>
          </p:cNvSpPr>
          <p:nvPr>
            <p:ph type="title"/>
          </p:nvPr>
        </p:nvSpPr>
        <p:spPr/>
        <p:txBody>
          <a:bodyPr>
            <a:normAutofit fontScale="90000"/>
          </a:bodyPr>
          <a:lstStyle/>
          <a:p>
            <a:r>
              <a:rPr lang="fr-FR" dirty="0"/>
              <a:t>GESTION DES INTERVENTIONS</a:t>
            </a:r>
          </a:p>
        </p:txBody>
      </p:sp>
      <p:pic>
        <p:nvPicPr>
          <p:cNvPr id="5" name="Image 4" descr="Une image contenant intérieur, équipement électronique&#10;&#10;Description générée automatiquement">
            <a:extLst>
              <a:ext uri="{FF2B5EF4-FFF2-40B4-BE49-F238E27FC236}">
                <a16:creationId xmlns:a16="http://schemas.microsoft.com/office/drawing/2014/main" id="{EF33D492-E67A-49AF-8C8D-C061772A80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30350" y="1417638"/>
            <a:ext cx="6858000" cy="4572000"/>
          </a:xfrm>
          <a:prstGeom prst="rect">
            <a:avLst/>
          </a:prstGeom>
        </p:spPr>
      </p:pic>
    </p:spTree>
    <p:custDataLst>
      <p:tags r:id="rId1"/>
    </p:custDataLst>
    <p:extLst>
      <p:ext uri="{BB962C8B-B14F-4D97-AF65-F5344CB8AC3E}">
        <p14:creationId xmlns:p14="http://schemas.microsoft.com/office/powerpoint/2010/main" val="681762549"/>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 Box 4">
            <a:extLst>
              <a:ext uri="{FF2B5EF4-FFF2-40B4-BE49-F238E27FC236}">
                <a16:creationId xmlns:a16="http://schemas.microsoft.com/office/drawing/2014/main" id="{98FA2DF8-EF72-4787-A611-1B2739CD090E}"/>
              </a:ext>
            </a:extLst>
          </p:cNvPr>
          <p:cNvSpPr txBox="1">
            <a:spLocks noChangeArrowheads="1"/>
          </p:cNvSpPr>
          <p:nvPr/>
        </p:nvSpPr>
        <p:spPr bwMode="auto">
          <a:xfrm>
            <a:off x="0" y="0"/>
            <a:ext cx="9144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i="1" dirty="0"/>
              <a:t>Description du système de communication relatif à une intervention corrective, entre le moment de l’apparition d’une défaillance et la remise à niveau de l’équipement défaillant.</a:t>
            </a:r>
          </a:p>
        </p:txBody>
      </p:sp>
      <p:sp>
        <p:nvSpPr>
          <p:cNvPr id="2051" name="Text Box 5">
            <a:extLst>
              <a:ext uri="{FF2B5EF4-FFF2-40B4-BE49-F238E27FC236}">
                <a16:creationId xmlns:a16="http://schemas.microsoft.com/office/drawing/2014/main" id="{06C91C7F-634F-489F-A48C-99E81401271D}"/>
              </a:ext>
            </a:extLst>
          </p:cNvPr>
          <p:cNvSpPr txBox="1">
            <a:spLocks noChangeArrowheads="1"/>
          </p:cNvSpPr>
          <p:nvPr/>
        </p:nvSpPr>
        <p:spPr bwMode="auto">
          <a:xfrm>
            <a:off x="0" y="1410941"/>
            <a:ext cx="9144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endParaRPr lang="fr-FR" altLang="fr-FR"/>
          </a:p>
        </p:txBody>
      </p:sp>
      <p:sp>
        <p:nvSpPr>
          <p:cNvPr id="2052" name="Text Box 7">
            <a:extLst>
              <a:ext uri="{FF2B5EF4-FFF2-40B4-BE49-F238E27FC236}">
                <a16:creationId xmlns:a16="http://schemas.microsoft.com/office/drawing/2014/main" id="{F14BAA90-62D4-40BC-B2E9-FFA6BF291CE6}"/>
              </a:ext>
            </a:extLst>
          </p:cNvPr>
          <p:cNvSpPr txBox="1">
            <a:spLocks noChangeArrowheads="1"/>
          </p:cNvSpPr>
          <p:nvPr/>
        </p:nvSpPr>
        <p:spPr bwMode="auto">
          <a:xfrm>
            <a:off x="360363" y="1193453"/>
            <a:ext cx="878363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endParaRPr lang="fr-FR" altLang="fr-FR"/>
          </a:p>
        </p:txBody>
      </p:sp>
      <p:sp>
        <p:nvSpPr>
          <p:cNvPr id="2053" name="Rectangle 29">
            <a:extLst>
              <a:ext uri="{FF2B5EF4-FFF2-40B4-BE49-F238E27FC236}">
                <a16:creationId xmlns:a16="http://schemas.microsoft.com/office/drawing/2014/main" id="{57490C88-4497-4233-99C0-49533EEE3511}"/>
              </a:ext>
            </a:extLst>
          </p:cNvPr>
          <p:cNvSpPr>
            <a:spLocks noChangeArrowheads="1"/>
          </p:cNvSpPr>
          <p:nvPr/>
        </p:nvSpPr>
        <p:spPr bwMode="auto">
          <a:xfrm>
            <a:off x="0" y="995016"/>
            <a:ext cx="3335338" cy="5116512"/>
          </a:xfrm>
          <a:prstGeom prst="rect">
            <a:avLst/>
          </a:prstGeom>
          <a:solidFill>
            <a:srgbClr val="FF0000">
              <a:alpha val="30196"/>
            </a:srgbClr>
          </a:solidFill>
          <a:ln w="28575">
            <a:solidFill>
              <a:srgbClr val="000000"/>
            </a:solidFill>
            <a:prstDash val="sysDot"/>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2054" name="Rectangle 30">
            <a:extLst>
              <a:ext uri="{FF2B5EF4-FFF2-40B4-BE49-F238E27FC236}">
                <a16:creationId xmlns:a16="http://schemas.microsoft.com/office/drawing/2014/main" id="{EE09B009-1FA7-4A3E-86F6-0EB7EAC1E1F5}"/>
              </a:ext>
            </a:extLst>
          </p:cNvPr>
          <p:cNvSpPr>
            <a:spLocks noChangeArrowheads="1"/>
          </p:cNvSpPr>
          <p:nvPr/>
        </p:nvSpPr>
        <p:spPr bwMode="auto">
          <a:xfrm>
            <a:off x="3586163" y="980728"/>
            <a:ext cx="5557837" cy="5116513"/>
          </a:xfrm>
          <a:prstGeom prst="rect">
            <a:avLst/>
          </a:prstGeom>
          <a:solidFill>
            <a:schemeClr val="hlink">
              <a:alpha val="30196"/>
            </a:schemeClr>
          </a:solidFill>
          <a:ln w="38100">
            <a:solidFill>
              <a:srgbClr val="000000"/>
            </a:solidFill>
            <a:prstDash val="sysDot"/>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2055" name="Oval 31">
            <a:extLst>
              <a:ext uri="{FF2B5EF4-FFF2-40B4-BE49-F238E27FC236}">
                <a16:creationId xmlns:a16="http://schemas.microsoft.com/office/drawing/2014/main" id="{3BEADE3B-D0D7-4750-B121-7D4343303CC8}"/>
              </a:ext>
            </a:extLst>
          </p:cNvPr>
          <p:cNvSpPr>
            <a:spLocks noChangeArrowheads="1"/>
          </p:cNvSpPr>
          <p:nvPr/>
        </p:nvSpPr>
        <p:spPr bwMode="auto">
          <a:xfrm>
            <a:off x="415925" y="2755553"/>
            <a:ext cx="2430463" cy="1033463"/>
          </a:xfrm>
          <a:prstGeom prst="ellipse">
            <a:avLst/>
          </a:prstGeom>
          <a:solidFill>
            <a:srgbClr val="FFFFFF"/>
          </a:solidFill>
          <a:ln w="19050">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2056" name="Oval 32">
            <a:extLst>
              <a:ext uri="{FF2B5EF4-FFF2-40B4-BE49-F238E27FC236}">
                <a16:creationId xmlns:a16="http://schemas.microsoft.com/office/drawing/2014/main" id="{C39ABF62-D6E8-45F4-9D17-28AC4C6547AB}"/>
              </a:ext>
            </a:extLst>
          </p:cNvPr>
          <p:cNvSpPr>
            <a:spLocks noChangeArrowheads="1"/>
          </p:cNvSpPr>
          <p:nvPr/>
        </p:nvSpPr>
        <p:spPr bwMode="auto">
          <a:xfrm>
            <a:off x="4565650" y="2531716"/>
            <a:ext cx="3125788" cy="1509712"/>
          </a:xfrm>
          <a:prstGeom prst="ellipse">
            <a:avLst/>
          </a:prstGeom>
          <a:solidFill>
            <a:srgbClr val="FFFFFF"/>
          </a:solidFill>
          <a:ln w="19050">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2057" name="Oval 33">
            <a:extLst>
              <a:ext uri="{FF2B5EF4-FFF2-40B4-BE49-F238E27FC236}">
                <a16:creationId xmlns:a16="http://schemas.microsoft.com/office/drawing/2014/main" id="{13CA6ED4-D78B-44BC-8A80-32BFBE1BC5A7}"/>
              </a:ext>
            </a:extLst>
          </p:cNvPr>
          <p:cNvSpPr>
            <a:spLocks noChangeArrowheads="1"/>
          </p:cNvSpPr>
          <p:nvPr/>
        </p:nvSpPr>
        <p:spPr bwMode="auto">
          <a:xfrm>
            <a:off x="6756400" y="1245841"/>
            <a:ext cx="2032000" cy="966787"/>
          </a:xfrm>
          <a:prstGeom prst="ellipse">
            <a:avLst/>
          </a:prstGeom>
          <a:solidFill>
            <a:srgbClr val="FFFFFF"/>
          </a:solidFill>
          <a:ln w="9525">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2058" name="Oval 34">
            <a:extLst>
              <a:ext uri="{FF2B5EF4-FFF2-40B4-BE49-F238E27FC236}">
                <a16:creationId xmlns:a16="http://schemas.microsoft.com/office/drawing/2014/main" id="{BE8DC289-79CE-4B20-9799-E7C2918B961B}"/>
              </a:ext>
            </a:extLst>
          </p:cNvPr>
          <p:cNvSpPr>
            <a:spLocks noChangeArrowheads="1"/>
          </p:cNvSpPr>
          <p:nvPr/>
        </p:nvSpPr>
        <p:spPr bwMode="auto">
          <a:xfrm>
            <a:off x="4252913" y="4908203"/>
            <a:ext cx="1943100" cy="811213"/>
          </a:xfrm>
          <a:prstGeom prst="ellipse">
            <a:avLst/>
          </a:prstGeom>
          <a:solidFill>
            <a:srgbClr val="FFFFFF"/>
          </a:solidFill>
          <a:ln w="9525">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2059" name="Oval 35">
            <a:extLst>
              <a:ext uri="{FF2B5EF4-FFF2-40B4-BE49-F238E27FC236}">
                <a16:creationId xmlns:a16="http://schemas.microsoft.com/office/drawing/2014/main" id="{4DB7A464-19FB-4876-97DF-4D0F00099D6D}"/>
              </a:ext>
            </a:extLst>
          </p:cNvPr>
          <p:cNvSpPr>
            <a:spLocks noChangeArrowheads="1"/>
          </p:cNvSpPr>
          <p:nvPr/>
        </p:nvSpPr>
        <p:spPr bwMode="auto">
          <a:xfrm>
            <a:off x="7216775" y="4487516"/>
            <a:ext cx="1731963" cy="811212"/>
          </a:xfrm>
          <a:prstGeom prst="ellipse">
            <a:avLst/>
          </a:prstGeom>
          <a:solidFill>
            <a:srgbClr val="FFFFFF"/>
          </a:solidFill>
          <a:ln w="9525">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2060" name="Text Box 36">
            <a:extLst>
              <a:ext uri="{FF2B5EF4-FFF2-40B4-BE49-F238E27FC236}">
                <a16:creationId xmlns:a16="http://schemas.microsoft.com/office/drawing/2014/main" id="{8BDFB5E6-16C5-4971-8B14-CAF033E5BF3C}"/>
              </a:ext>
            </a:extLst>
          </p:cNvPr>
          <p:cNvSpPr txBox="1">
            <a:spLocks noChangeArrowheads="1"/>
          </p:cNvSpPr>
          <p:nvPr/>
        </p:nvSpPr>
        <p:spPr bwMode="auto">
          <a:xfrm>
            <a:off x="341313" y="1022003"/>
            <a:ext cx="2489200" cy="3222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1200" b="1">
                <a:latin typeface="Comic Sans MS" panose="030F0702030302020204" pitchFamily="66" charset="0"/>
              </a:rPr>
              <a:t>SERVICE PRODUCTION</a:t>
            </a:r>
            <a:endParaRPr lang="fr-FR" altLang="fr-FR" b="1"/>
          </a:p>
        </p:txBody>
      </p:sp>
      <p:sp>
        <p:nvSpPr>
          <p:cNvPr id="2061" name="Text Box 37">
            <a:extLst>
              <a:ext uri="{FF2B5EF4-FFF2-40B4-BE49-F238E27FC236}">
                <a16:creationId xmlns:a16="http://schemas.microsoft.com/office/drawing/2014/main" id="{AB13E854-DCF5-41D3-808C-9659DF4C35A4}"/>
              </a:ext>
            </a:extLst>
          </p:cNvPr>
          <p:cNvSpPr txBox="1">
            <a:spLocks noChangeArrowheads="1"/>
          </p:cNvSpPr>
          <p:nvPr/>
        </p:nvSpPr>
        <p:spPr bwMode="auto">
          <a:xfrm>
            <a:off x="3659188" y="1026766"/>
            <a:ext cx="2520950" cy="3095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1200" b="1">
                <a:latin typeface="Comic Sans MS" panose="030F0702030302020204" pitchFamily="66" charset="0"/>
              </a:rPr>
              <a:t>SERVICE MAINTENANCE</a:t>
            </a:r>
            <a:endParaRPr lang="fr-FR" altLang="fr-FR" b="1"/>
          </a:p>
        </p:txBody>
      </p:sp>
      <p:sp>
        <p:nvSpPr>
          <p:cNvPr id="2062" name="Text Box 38">
            <a:extLst>
              <a:ext uri="{FF2B5EF4-FFF2-40B4-BE49-F238E27FC236}">
                <a16:creationId xmlns:a16="http://schemas.microsoft.com/office/drawing/2014/main" id="{C2C312BD-1624-4B9B-ACCD-9F42F6960B8F}"/>
              </a:ext>
            </a:extLst>
          </p:cNvPr>
          <p:cNvSpPr txBox="1">
            <a:spLocks noChangeArrowheads="1"/>
          </p:cNvSpPr>
          <p:nvPr/>
        </p:nvSpPr>
        <p:spPr bwMode="auto">
          <a:xfrm>
            <a:off x="846138" y="2896841"/>
            <a:ext cx="1527175" cy="3222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1600" b="1"/>
              <a:t>MACHINE</a:t>
            </a:r>
            <a:endParaRPr lang="fr-FR" altLang="fr-FR" sz="1600"/>
          </a:p>
        </p:txBody>
      </p:sp>
      <p:sp>
        <p:nvSpPr>
          <p:cNvPr id="2063" name="Text Box 39">
            <a:extLst>
              <a:ext uri="{FF2B5EF4-FFF2-40B4-BE49-F238E27FC236}">
                <a16:creationId xmlns:a16="http://schemas.microsoft.com/office/drawing/2014/main" id="{4E572962-1808-4594-B069-A6DB3A759335}"/>
              </a:ext>
            </a:extLst>
          </p:cNvPr>
          <p:cNvSpPr txBox="1">
            <a:spLocks noChangeArrowheads="1"/>
          </p:cNvSpPr>
          <p:nvPr/>
        </p:nvSpPr>
        <p:spPr bwMode="auto">
          <a:xfrm>
            <a:off x="4833938" y="3104803"/>
            <a:ext cx="2505075" cy="4492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1600" b="1"/>
              <a:t>ORDONNANCEMENT</a:t>
            </a:r>
          </a:p>
        </p:txBody>
      </p:sp>
      <p:sp>
        <p:nvSpPr>
          <p:cNvPr id="2064" name="Text Box 40">
            <a:extLst>
              <a:ext uri="{FF2B5EF4-FFF2-40B4-BE49-F238E27FC236}">
                <a16:creationId xmlns:a16="http://schemas.microsoft.com/office/drawing/2014/main" id="{BC4927E2-F0A4-4D39-A756-663D81DB222D}"/>
              </a:ext>
            </a:extLst>
          </p:cNvPr>
          <p:cNvSpPr txBox="1">
            <a:spLocks noChangeArrowheads="1"/>
          </p:cNvSpPr>
          <p:nvPr/>
        </p:nvSpPr>
        <p:spPr bwMode="auto">
          <a:xfrm>
            <a:off x="7008813" y="1428403"/>
            <a:ext cx="1498600" cy="5318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1600" b="1"/>
              <a:t>Bureau des</a:t>
            </a:r>
          </a:p>
          <a:p>
            <a:pPr algn="ctr" eaLnBrk="1" hangingPunct="1"/>
            <a:r>
              <a:rPr lang="fr-FR" altLang="fr-FR" sz="1600" b="1"/>
              <a:t>METHODES</a:t>
            </a:r>
            <a:endParaRPr lang="fr-FR" altLang="fr-FR" sz="1600"/>
          </a:p>
        </p:txBody>
      </p:sp>
      <p:sp>
        <p:nvSpPr>
          <p:cNvPr id="2065" name="Text Box 41">
            <a:extLst>
              <a:ext uri="{FF2B5EF4-FFF2-40B4-BE49-F238E27FC236}">
                <a16:creationId xmlns:a16="http://schemas.microsoft.com/office/drawing/2014/main" id="{A84E2BFA-08AA-4031-8063-99C313869A09}"/>
              </a:ext>
            </a:extLst>
          </p:cNvPr>
          <p:cNvSpPr txBox="1">
            <a:spLocks noChangeArrowheads="1"/>
          </p:cNvSpPr>
          <p:nvPr/>
        </p:nvSpPr>
        <p:spPr bwMode="auto">
          <a:xfrm>
            <a:off x="4549775" y="5136803"/>
            <a:ext cx="1350963" cy="4048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1600" b="1"/>
              <a:t>MAGASIN</a:t>
            </a:r>
            <a:endParaRPr lang="fr-FR" altLang="fr-FR" sz="1600"/>
          </a:p>
        </p:txBody>
      </p:sp>
      <p:sp>
        <p:nvSpPr>
          <p:cNvPr id="8235" name="Text Box 43">
            <a:extLst>
              <a:ext uri="{FF2B5EF4-FFF2-40B4-BE49-F238E27FC236}">
                <a16:creationId xmlns:a16="http://schemas.microsoft.com/office/drawing/2014/main" id="{19551EE5-56FD-454C-BEA4-0F33B000F5E6}"/>
              </a:ext>
            </a:extLst>
          </p:cNvPr>
          <p:cNvSpPr txBox="1">
            <a:spLocks noChangeArrowheads="1"/>
          </p:cNvSpPr>
          <p:nvPr/>
        </p:nvSpPr>
        <p:spPr bwMode="auto">
          <a:xfrm>
            <a:off x="989013" y="3292128"/>
            <a:ext cx="1176337" cy="3143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1200" b="1"/>
              <a:t>défaillance</a:t>
            </a:r>
          </a:p>
        </p:txBody>
      </p:sp>
      <p:sp>
        <p:nvSpPr>
          <p:cNvPr id="8236" name="AutoShape 44">
            <a:extLst>
              <a:ext uri="{FF2B5EF4-FFF2-40B4-BE49-F238E27FC236}">
                <a16:creationId xmlns:a16="http://schemas.microsoft.com/office/drawing/2014/main" id="{26A8D53E-4F29-4BD0-9FDE-47ED9998C304}"/>
              </a:ext>
            </a:extLst>
          </p:cNvPr>
          <p:cNvSpPr>
            <a:spLocks noChangeArrowheads="1"/>
          </p:cNvSpPr>
          <p:nvPr/>
        </p:nvSpPr>
        <p:spPr bwMode="auto">
          <a:xfrm>
            <a:off x="1911350" y="3296891"/>
            <a:ext cx="236538" cy="250825"/>
          </a:xfrm>
          <a:prstGeom prst="star4">
            <a:avLst>
              <a:gd name="adj" fmla="val 12500"/>
            </a:avLst>
          </a:prstGeom>
          <a:solidFill>
            <a:srgbClr val="FF0000"/>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2068" name="Text Box 45">
            <a:extLst>
              <a:ext uri="{FF2B5EF4-FFF2-40B4-BE49-F238E27FC236}">
                <a16:creationId xmlns:a16="http://schemas.microsoft.com/office/drawing/2014/main" id="{2F0316D2-D203-47D8-BA6D-9F3DA7D9860D}"/>
              </a:ext>
            </a:extLst>
          </p:cNvPr>
          <p:cNvSpPr txBox="1">
            <a:spLocks noChangeArrowheads="1"/>
          </p:cNvSpPr>
          <p:nvPr/>
        </p:nvSpPr>
        <p:spPr bwMode="auto">
          <a:xfrm>
            <a:off x="5548313" y="2561878"/>
            <a:ext cx="1273175" cy="338138"/>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1000" b="1"/>
              <a:t>Programmation</a:t>
            </a:r>
          </a:p>
        </p:txBody>
      </p:sp>
      <p:sp>
        <p:nvSpPr>
          <p:cNvPr id="2069" name="Text Box 46">
            <a:extLst>
              <a:ext uri="{FF2B5EF4-FFF2-40B4-BE49-F238E27FC236}">
                <a16:creationId xmlns:a16="http://schemas.microsoft.com/office/drawing/2014/main" id="{BF7FCFF9-6B8E-49FD-BB2F-4EA51B0158D3}"/>
              </a:ext>
            </a:extLst>
          </p:cNvPr>
          <p:cNvSpPr txBox="1">
            <a:spLocks noChangeArrowheads="1"/>
          </p:cNvSpPr>
          <p:nvPr/>
        </p:nvSpPr>
        <p:spPr bwMode="auto">
          <a:xfrm>
            <a:off x="4862513" y="2722216"/>
            <a:ext cx="1198562" cy="376237"/>
          </a:xfrm>
          <a:prstGeom prst="rect">
            <a:avLst/>
          </a:prstGeom>
          <a:solidFill>
            <a:srgbClr val="FFFFFF">
              <a:alpha val="196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1000" b="1"/>
              <a:t>Enregistrement</a:t>
            </a:r>
          </a:p>
        </p:txBody>
      </p:sp>
      <p:sp>
        <p:nvSpPr>
          <p:cNvPr id="2070" name="Text Box 47">
            <a:extLst>
              <a:ext uri="{FF2B5EF4-FFF2-40B4-BE49-F238E27FC236}">
                <a16:creationId xmlns:a16="http://schemas.microsoft.com/office/drawing/2014/main" id="{285A195A-CFBA-41CD-B53F-620F90EB81CD}"/>
              </a:ext>
            </a:extLst>
          </p:cNvPr>
          <p:cNvSpPr txBox="1">
            <a:spLocks noChangeArrowheads="1"/>
          </p:cNvSpPr>
          <p:nvPr/>
        </p:nvSpPr>
        <p:spPr bwMode="auto">
          <a:xfrm>
            <a:off x="6146800" y="3550891"/>
            <a:ext cx="904875" cy="36195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1000" b="1"/>
              <a:t>Lancement</a:t>
            </a:r>
          </a:p>
        </p:txBody>
      </p:sp>
      <p:sp>
        <p:nvSpPr>
          <p:cNvPr id="2071" name="Text Box 42">
            <a:extLst>
              <a:ext uri="{FF2B5EF4-FFF2-40B4-BE49-F238E27FC236}">
                <a16:creationId xmlns:a16="http://schemas.microsoft.com/office/drawing/2014/main" id="{8A24E6BB-1DC7-4CDE-B2E3-FEE8BECD84AB}"/>
              </a:ext>
            </a:extLst>
          </p:cNvPr>
          <p:cNvSpPr txBox="1">
            <a:spLocks noChangeArrowheads="1"/>
          </p:cNvSpPr>
          <p:nvPr/>
        </p:nvSpPr>
        <p:spPr bwMode="auto">
          <a:xfrm>
            <a:off x="7273925" y="4490691"/>
            <a:ext cx="1585913" cy="684212"/>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1400" b="1"/>
              <a:t>Equipe</a:t>
            </a:r>
          </a:p>
          <a:p>
            <a:pPr algn="ctr" eaLnBrk="1" hangingPunct="1"/>
            <a:r>
              <a:rPr lang="fr-FR" altLang="fr-FR" sz="1400" b="1"/>
              <a:t> d’intervention</a:t>
            </a:r>
          </a:p>
          <a:p>
            <a:pPr algn="ctr" eaLnBrk="1" hangingPunct="1"/>
            <a:r>
              <a:rPr lang="fr-FR" altLang="fr-FR" sz="1400" b="1"/>
              <a:t>REALISATION</a:t>
            </a:r>
            <a:endParaRPr lang="fr-FR" altLang="fr-FR" sz="1400"/>
          </a:p>
        </p:txBody>
      </p:sp>
      <p:sp>
        <p:nvSpPr>
          <p:cNvPr id="8240" name="Line 48">
            <a:extLst>
              <a:ext uri="{FF2B5EF4-FFF2-40B4-BE49-F238E27FC236}">
                <a16:creationId xmlns:a16="http://schemas.microsoft.com/office/drawing/2014/main" id="{D8619A9A-C150-40D9-9A8A-2169888F50AD}"/>
              </a:ext>
            </a:extLst>
          </p:cNvPr>
          <p:cNvSpPr>
            <a:spLocks noChangeShapeType="1"/>
          </p:cNvSpPr>
          <p:nvPr/>
        </p:nvSpPr>
        <p:spPr bwMode="auto">
          <a:xfrm flipV="1">
            <a:off x="2095500" y="2485678"/>
            <a:ext cx="482600" cy="863600"/>
          </a:xfrm>
          <a:prstGeom prst="line">
            <a:avLst/>
          </a:prstGeom>
          <a:noFill/>
          <a:ln w="38100">
            <a:solidFill>
              <a:srgbClr val="660066"/>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8241" name="Line 49">
            <a:extLst>
              <a:ext uri="{FF2B5EF4-FFF2-40B4-BE49-F238E27FC236}">
                <a16:creationId xmlns:a16="http://schemas.microsoft.com/office/drawing/2014/main" id="{2F9BDE5C-91B9-4708-B111-A1385BD8717B}"/>
              </a:ext>
            </a:extLst>
          </p:cNvPr>
          <p:cNvSpPr>
            <a:spLocks noChangeShapeType="1"/>
          </p:cNvSpPr>
          <p:nvPr/>
        </p:nvSpPr>
        <p:spPr bwMode="auto">
          <a:xfrm>
            <a:off x="2571750" y="2492028"/>
            <a:ext cx="1733550" cy="0"/>
          </a:xfrm>
          <a:prstGeom prst="line">
            <a:avLst/>
          </a:prstGeom>
          <a:noFill/>
          <a:ln w="38100">
            <a:solidFill>
              <a:srgbClr val="660066"/>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8242" name="Line 50">
            <a:extLst>
              <a:ext uri="{FF2B5EF4-FFF2-40B4-BE49-F238E27FC236}">
                <a16:creationId xmlns:a16="http://schemas.microsoft.com/office/drawing/2014/main" id="{1DDA4266-E0A7-4797-BD8A-BA03875336A8}"/>
              </a:ext>
            </a:extLst>
          </p:cNvPr>
          <p:cNvSpPr>
            <a:spLocks noChangeShapeType="1"/>
          </p:cNvSpPr>
          <p:nvPr/>
        </p:nvSpPr>
        <p:spPr bwMode="auto">
          <a:xfrm>
            <a:off x="4286250" y="2492028"/>
            <a:ext cx="628650" cy="304800"/>
          </a:xfrm>
          <a:prstGeom prst="line">
            <a:avLst/>
          </a:prstGeom>
          <a:noFill/>
          <a:ln w="38100">
            <a:solidFill>
              <a:srgbClr val="660066"/>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8243" name="Text Box 51">
            <a:extLst>
              <a:ext uri="{FF2B5EF4-FFF2-40B4-BE49-F238E27FC236}">
                <a16:creationId xmlns:a16="http://schemas.microsoft.com/office/drawing/2014/main" id="{23DA66FE-F1B4-4918-B92E-094357AC9370}"/>
              </a:ext>
            </a:extLst>
          </p:cNvPr>
          <p:cNvSpPr txBox="1">
            <a:spLocks noChangeArrowheads="1"/>
          </p:cNvSpPr>
          <p:nvPr/>
        </p:nvSpPr>
        <p:spPr bwMode="auto">
          <a:xfrm>
            <a:off x="2781300" y="2130078"/>
            <a:ext cx="1333500" cy="314325"/>
          </a:xfrm>
          <a:prstGeom prst="rect">
            <a:avLst/>
          </a:prstGeom>
          <a:solidFill>
            <a:srgbClr val="660066"/>
          </a:solidFill>
          <a:ln w="9525">
            <a:solidFill>
              <a:srgbClr val="660066"/>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fr-FR" altLang="fr-FR" sz="1400" b="1">
                <a:solidFill>
                  <a:schemeClr val="bg1"/>
                </a:solidFill>
              </a:rPr>
              <a:t>Emission D.I.</a:t>
            </a:r>
          </a:p>
        </p:txBody>
      </p:sp>
      <p:sp>
        <p:nvSpPr>
          <p:cNvPr id="8244" name="Line 52">
            <a:extLst>
              <a:ext uri="{FF2B5EF4-FFF2-40B4-BE49-F238E27FC236}">
                <a16:creationId xmlns:a16="http://schemas.microsoft.com/office/drawing/2014/main" id="{1C40A1F7-19F3-4526-AC5C-D8ADEF90660C}"/>
              </a:ext>
            </a:extLst>
          </p:cNvPr>
          <p:cNvSpPr>
            <a:spLocks noChangeShapeType="1"/>
          </p:cNvSpPr>
          <p:nvPr/>
        </p:nvSpPr>
        <p:spPr bwMode="auto">
          <a:xfrm flipV="1">
            <a:off x="5353050" y="1818928"/>
            <a:ext cx="0" cy="97155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8245" name="Line 53">
            <a:extLst>
              <a:ext uri="{FF2B5EF4-FFF2-40B4-BE49-F238E27FC236}">
                <a16:creationId xmlns:a16="http://schemas.microsoft.com/office/drawing/2014/main" id="{E27AE0C2-5E2F-4452-B9A9-0F79BA94A562}"/>
              </a:ext>
            </a:extLst>
          </p:cNvPr>
          <p:cNvSpPr>
            <a:spLocks noChangeShapeType="1"/>
          </p:cNvSpPr>
          <p:nvPr/>
        </p:nvSpPr>
        <p:spPr bwMode="auto">
          <a:xfrm>
            <a:off x="5353050" y="1818928"/>
            <a:ext cx="1390650" cy="0"/>
          </a:xfrm>
          <a:prstGeom prst="line">
            <a:avLst/>
          </a:prstGeom>
          <a:noFill/>
          <a:ln w="38100">
            <a:solidFill>
              <a:schemeClr val="accent2"/>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8246" name="Line 54">
            <a:extLst>
              <a:ext uri="{FF2B5EF4-FFF2-40B4-BE49-F238E27FC236}">
                <a16:creationId xmlns:a16="http://schemas.microsoft.com/office/drawing/2014/main" id="{A99C73D3-1E7F-490F-9BBB-0935346E1719}"/>
              </a:ext>
            </a:extLst>
          </p:cNvPr>
          <p:cNvSpPr>
            <a:spLocks noChangeShapeType="1"/>
          </p:cNvSpPr>
          <p:nvPr/>
        </p:nvSpPr>
        <p:spPr bwMode="auto">
          <a:xfrm flipH="1">
            <a:off x="6286500" y="2028478"/>
            <a:ext cx="660400" cy="520700"/>
          </a:xfrm>
          <a:prstGeom prst="line">
            <a:avLst/>
          </a:prstGeom>
          <a:noFill/>
          <a:ln w="38100">
            <a:solidFill>
              <a:srgbClr val="800000"/>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8248" name="Line 56">
            <a:extLst>
              <a:ext uri="{FF2B5EF4-FFF2-40B4-BE49-F238E27FC236}">
                <a16:creationId xmlns:a16="http://schemas.microsoft.com/office/drawing/2014/main" id="{3FF6673E-1A09-40F8-A0DB-CDB68D7EDF98}"/>
              </a:ext>
            </a:extLst>
          </p:cNvPr>
          <p:cNvSpPr>
            <a:spLocks noChangeShapeType="1"/>
          </p:cNvSpPr>
          <p:nvPr/>
        </p:nvSpPr>
        <p:spPr bwMode="auto">
          <a:xfrm>
            <a:off x="7981950" y="2206278"/>
            <a:ext cx="0" cy="2286000"/>
          </a:xfrm>
          <a:prstGeom prst="line">
            <a:avLst/>
          </a:prstGeom>
          <a:noFill/>
          <a:ln w="38100">
            <a:solidFill>
              <a:srgbClr val="800000"/>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8249" name="Line 57">
            <a:extLst>
              <a:ext uri="{FF2B5EF4-FFF2-40B4-BE49-F238E27FC236}">
                <a16:creationId xmlns:a16="http://schemas.microsoft.com/office/drawing/2014/main" id="{ACBCF1A7-1E45-49FE-86A6-DC47E680E48B}"/>
              </a:ext>
            </a:extLst>
          </p:cNvPr>
          <p:cNvSpPr>
            <a:spLocks noChangeShapeType="1"/>
          </p:cNvSpPr>
          <p:nvPr/>
        </p:nvSpPr>
        <p:spPr bwMode="auto">
          <a:xfrm flipV="1">
            <a:off x="8458200" y="2072928"/>
            <a:ext cx="0" cy="2444750"/>
          </a:xfrm>
          <a:prstGeom prst="line">
            <a:avLst/>
          </a:prstGeom>
          <a:noFill/>
          <a:ln w="38100">
            <a:solidFill>
              <a:srgbClr val="FF9900"/>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8250" name="Line 58">
            <a:extLst>
              <a:ext uri="{FF2B5EF4-FFF2-40B4-BE49-F238E27FC236}">
                <a16:creationId xmlns:a16="http://schemas.microsoft.com/office/drawing/2014/main" id="{EC922EFA-CB69-4C3E-AE09-039653B8E844}"/>
              </a:ext>
            </a:extLst>
          </p:cNvPr>
          <p:cNvSpPr>
            <a:spLocks noChangeShapeType="1"/>
          </p:cNvSpPr>
          <p:nvPr/>
        </p:nvSpPr>
        <p:spPr bwMode="auto">
          <a:xfrm>
            <a:off x="6991350" y="3692178"/>
            <a:ext cx="666750" cy="0"/>
          </a:xfrm>
          <a:prstGeom prst="line">
            <a:avLst/>
          </a:prstGeom>
          <a:noFill/>
          <a:ln w="38100">
            <a:solidFill>
              <a:srgbClr val="6633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8251" name="Line 59">
            <a:extLst>
              <a:ext uri="{FF2B5EF4-FFF2-40B4-BE49-F238E27FC236}">
                <a16:creationId xmlns:a16="http://schemas.microsoft.com/office/drawing/2014/main" id="{9516C320-DE14-40C6-820F-472A5A24136F}"/>
              </a:ext>
            </a:extLst>
          </p:cNvPr>
          <p:cNvSpPr>
            <a:spLocks noChangeShapeType="1"/>
          </p:cNvSpPr>
          <p:nvPr/>
        </p:nvSpPr>
        <p:spPr bwMode="auto">
          <a:xfrm>
            <a:off x="7658100" y="3692178"/>
            <a:ext cx="0" cy="838200"/>
          </a:xfrm>
          <a:prstGeom prst="line">
            <a:avLst/>
          </a:prstGeom>
          <a:noFill/>
          <a:ln w="38100">
            <a:solidFill>
              <a:srgbClr val="663300"/>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8252" name="Line 60">
            <a:extLst>
              <a:ext uri="{FF2B5EF4-FFF2-40B4-BE49-F238E27FC236}">
                <a16:creationId xmlns:a16="http://schemas.microsoft.com/office/drawing/2014/main" id="{7303BE5C-0F08-4864-96C2-4A1D15E83303}"/>
              </a:ext>
            </a:extLst>
          </p:cNvPr>
          <p:cNvSpPr>
            <a:spLocks noChangeShapeType="1"/>
          </p:cNvSpPr>
          <p:nvPr/>
        </p:nvSpPr>
        <p:spPr bwMode="auto">
          <a:xfrm flipH="1">
            <a:off x="4406900" y="2701578"/>
            <a:ext cx="1181100" cy="0"/>
          </a:xfrm>
          <a:prstGeom prst="line">
            <a:avLst/>
          </a:prstGeom>
          <a:noFill/>
          <a:ln w="38100">
            <a:solidFill>
              <a:srgbClr val="6633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8253" name="Line 61">
            <a:extLst>
              <a:ext uri="{FF2B5EF4-FFF2-40B4-BE49-F238E27FC236}">
                <a16:creationId xmlns:a16="http://schemas.microsoft.com/office/drawing/2014/main" id="{7BE6E5A0-2667-4FBA-9311-2C14DD2B321E}"/>
              </a:ext>
            </a:extLst>
          </p:cNvPr>
          <p:cNvSpPr>
            <a:spLocks noChangeShapeType="1"/>
          </p:cNvSpPr>
          <p:nvPr/>
        </p:nvSpPr>
        <p:spPr bwMode="auto">
          <a:xfrm>
            <a:off x="4394200" y="2688878"/>
            <a:ext cx="0" cy="1727200"/>
          </a:xfrm>
          <a:prstGeom prst="line">
            <a:avLst/>
          </a:prstGeom>
          <a:noFill/>
          <a:ln w="38100">
            <a:solidFill>
              <a:srgbClr val="6633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8254" name="Line 62">
            <a:extLst>
              <a:ext uri="{FF2B5EF4-FFF2-40B4-BE49-F238E27FC236}">
                <a16:creationId xmlns:a16="http://schemas.microsoft.com/office/drawing/2014/main" id="{1F220BAE-4500-4A02-90EB-B7F4F6FB1BD6}"/>
              </a:ext>
            </a:extLst>
          </p:cNvPr>
          <p:cNvSpPr>
            <a:spLocks noChangeShapeType="1"/>
          </p:cNvSpPr>
          <p:nvPr/>
        </p:nvSpPr>
        <p:spPr bwMode="auto">
          <a:xfrm flipH="1">
            <a:off x="2070100" y="4771678"/>
            <a:ext cx="5162550" cy="0"/>
          </a:xfrm>
          <a:prstGeom prst="line">
            <a:avLst/>
          </a:prstGeom>
          <a:noFill/>
          <a:ln w="38100">
            <a:solidFill>
              <a:srgbClr val="00CC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8255" name="Line 63">
            <a:extLst>
              <a:ext uri="{FF2B5EF4-FFF2-40B4-BE49-F238E27FC236}">
                <a16:creationId xmlns:a16="http://schemas.microsoft.com/office/drawing/2014/main" id="{BD3940BD-5BD5-4C0D-9042-538D04CC0C86}"/>
              </a:ext>
            </a:extLst>
          </p:cNvPr>
          <p:cNvSpPr>
            <a:spLocks noChangeShapeType="1"/>
          </p:cNvSpPr>
          <p:nvPr/>
        </p:nvSpPr>
        <p:spPr bwMode="auto">
          <a:xfrm flipV="1">
            <a:off x="2057400" y="3577878"/>
            <a:ext cx="0" cy="1193800"/>
          </a:xfrm>
          <a:prstGeom prst="line">
            <a:avLst/>
          </a:prstGeom>
          <a:noFill/>
          <a:ln w="38100">
            <a:solidFill>
              <a:srgbClr val="00CC00"/>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8256" name="Line 64">
            <a:extLst>
              <a:ext uri="{FF2B5EF4-FFF2-40B4-BE49-F238E27FC236}">
                <a16:creationId xmlns:a16="http://schemas.microsoft.com/office/drawing/2014/main" id="{04F569B1-40A5-441F-9B9A-0FAB8D7375CC}"/>
              </a:ext>
            </a:extLst>
          </p:cNvPr>
          <p:cNvSpPr>
            <a:spLocks noChangeShapeType="1"/>
          </p:cNvSpPr>
          <p:nvPr/>
        </p:nvSpPr>
        <p:spPr bwMode="auto">
          <a:xfrm>
            <a:off x="1885950" y="3577878"/>
            <a:ext cx="0" cy="2266950"/>
          </a:xfrm>
          <a:prstGeom prst="line">
            <a:avLst/>
          </a:prstGeom>
          <a:noFill/>
          <a:ln w="38100">
            <a:solidFill>
              <a:srgbClr val="FF33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8257" name="Line 65">
            <a:extLst>
              <a:ext uri="{FF2B5EF4-FFF2-40B4-BE49-F238E27FC236}">
                <a16:creationId xmlns:a16="http://schemas.microsoft.com/office/drawing/2014/main" id="{76A36567-E357-4E2E-906B-EBA9028A5251}"/>
              </a:ext>
            </a:extLst>
          </p:cNvPr>
          <p:cNvSpPr>
            <a:spLocks noChangeShapeType="1"/>
          </p:cNvSpPr>
          <p:nvPr/>
        </p:nvSpPr>
        <p:spPr bwMode="auto">
          <a:xfrm>
            <a:off x="1885950" y="5863878"/>
            <a:ext cx="6381750" cy="0"/>
          </a:xfrm>
          <a:prstGeom prst="line">
            <a:avLst/>
          </a:prstGeom>
          <a:noFill/>
          <a:ln w="38100">
            <a:solidFill>
              <a:srgbClr val="FF33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8258" name="Line 66">
            <a:extLst>
              <a:ext uri="{FF2B5EF4-FFF2-40B4-BE49-F238E27FC236}">
                <a16:creationId xmlns:a16="http://schemas.microsoft.com/office/drawing/2014/main" id="{2BD747BA-3063-461C-B805-417029947D67}"/>
              </a:ext>
            </a:extLst>
          </p:cNvPr>
          <p:cNvSpPr>
            <a:spLocks noChangeShapeType="1"/>
          </p:cNvSpPr>
          <p:nvPr/>
        </p:nvSpPr>
        <p:spPr bwMode="auto">
          <a:xfrm flipV="1">
            <a:off x="8267700" y="5273328"/>
            <a:ext cx="0" cy="584200"/>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8259" name="Line 67">
            <a:extLst>
              <a:ext uri="{FF2B5EF4-FFF2-40B4-BE49-F238E27FC236}">
                <a16:creationId xmlns:a16="http://schemas.microsoft.com/office/drawing/2014/main" id="{0A207FD4-6C2C-4DB0-81A2-62633DFDDFC1}"/>
              </a:ext>
            </a:extLst>
          </p:cNvPr>
          <p:cNvSpPr>
            <a:spLocks noChangeShapeType="1"/>
          </p:cNvSpPr>
          <p:nvPr/>
        </p:nvSpPr>
        <p:spPr bwMode="auto">
          <a:xfrm>
            <a:off x="6191250" y="5311428"/>
            <a:ext cx="11049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8260" name="Line 68">
            <a:extLst>
              <a:ext uri="{FF2B5EF4-FFF2-40B4-BE49-F238E27FC236}">
                <a16:creationId xmlns:a16="http://schemas.microsoft.com/office/drawing/2014/main" id="{730264C8-D734-4B06-92EC-D50DBC799A13}"/>
              </a:ext>
            </a:extLst>
          </p:cNvPr>
          <p:cNvSpPr>
            <a:spLocks noChangeShapeType="1"/>
          </p:cNvSpPr>
          <p:nvPr/>
        </p:nvSpPr>
        <p:spPr bwMode="auto">
          <a:xfrm flipV="1">
            <a:off x="7296150" y="5159028"/>
            <a:ext cx="133350" cy="1524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8261" name="Line 69">
            <a:extLst>
              <a:ext uri="{FF2B5EF4-FFF2-40B4-BE49-F238E27FC236}">
                <a16:creationId xmlns:a16="http://schemas.microsoft.com/office/drawing/2014/main" id="{09889496-22E0-49A7-A76B-5B60CAEA5575}"/>
              </a:ext>
            </a:extLst>
          </p:cNvPr>
          <p:cNvSpPr>
            <a:spLocks noChangeShapeType="1"/>
          </p:cNvSpPr>
          <p:nvPr/>
        </p:nvSpPr>
        <p:spPr bwMode="auto">
          <a:xfrm>
            <a:off x="2825750" y="3247678"/>
            <a:ext cx="1744663" cy="14288"/>
          </a:xfrm>
          <a:prstGeom prst="line">
            <a:avLst/>
          </a:prstGeom>
          <a:noFill/>
          <a:ln w="38100" cmpd="dbl">
            <a:solidFill>
              <a:srgbClr val="00808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8262" name="Text Box 70">
            <a:extLst>
              <a:ext uri="{FF2B5EF4-FFF2-40B4-BE49-F238E27FC236}">
                <a16:creationId xmlns:a16="http://schemas.microsoft.com/office/drawing/2014/main" id="{296A9212-EA13-47E8-B767-B07F427C5DDF}"/>
              </a:ext>
            </a:extLst>
          </p:cNvPr>
          <p:cNvSpPr txBox="1">
            <a:spLocks noChangeArrowheads="1"/>
          </p:cNvSpPr>
          <p:nvPr/>
        </p:nvSpPr>
        <p:spPr bwMode="auto">
          <a:xfrm>
            <a:off x="5029200" y="1418878"/>
            <a:ext cx="1498600" cy="342900"/>
          </a:xfrm>
          <a:prstGeom prst="rect">
            <a:avLst/>
          </a:prstGeom>
          <a:solidFill>
            <a:schemeClr val="accent2"/>
          </a:solidFill>
          <a:ln w="38100">
            <a:solidFill>
              <a:schemeClr val="accent2"/>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fr-FR" altLang="fr-FR" sz="1400" b="1">
                <a:solidFill>
                  <a:schemeClr val="bg1"/>
                </a:solidFill>
              </a:rPr>
              <a:t>D.I. transmise</a:t>
            </a:r>
          </a:p>
        </p:txBody>
      </p:sp>
      <p:sp>
        <p:nvSpPr>
          <p:cNvPr id="8263" name="Text Box 71">
            <a:extLst>
              <a:ext uri="{FF2B5EF4-FFF2-40B4-BE49-F238E27FC236}">
                <a16:creationId xmlns:a16="http://schemas.microsoft.com/office/drawing/2014/main" id="{37E92B29-0310-43D0-AA38-9E4517FA17E4}"/>
              </a:ext>
            </a:extLst>
          </p:cNvPr>
          <p:cNvSpPr txBox="1">
            <a:spLocks noChangeArrowheads="1"/>
          </p:cNvSpPr>
          <p:nvPr/>
        </p:nvSpPr>
        <p:spPr bwMode="auto">
          <a:xfrm>
            <a:off x="6070600" y="1977678"/>
            <a:ext cx="635000" cy="314325"/>
          </a:xfrm>
          <a:prstGeom prst="rect">
            <a:avLst/>
          </a:prstGeom>
          <a:solidFill>
            <a:srgbClr val="800000"/>
          </a:solidFill>
          <a:ln w="9525">
            <a:solidFill>
              <a:srgbClr val="800000"/>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fr-FR" altLang="fr-FR" sz="1400" b="1">
                <a:solidFill>
                  <a:schemeClr val="bg1"/>
                </a:solidFill>
              </a:rPr>
              <a:t>B.T.</a:t>
            </a:r>
          </a:p>
        </p:txBody>
      </p:sp>
      <p:sp>
        <p:nvSpPr>
          <p:cNvPr id="8264" name="Text Box 72">
            <a:extLst>
              <a:ext uri="{FF2B5EF4-FFF2-40B4-BE49-F238E27FC236}">
                <a16:creationId xmlns:a16="http://schemas.microsoft.com/office/drawing/2014/main" id="{F0A6A5FD-3E47-4ECB-A3D1-97CEB3502E61}"/>
              </a:ext>
            </a:extLst>
          </p:cNvPr>
          <p:cNvSpPr txBox="1">
            <a:spLocks noChangeArrowheads="1"/>
          </p:cNvSpPr>
          <p:nvPr/>
        </p:nvSpPr>
        <p:spPr bwMode="auto">
          <a:xfrm>
            <a:off x="6238875" y="4028827"/>
            <a:ext cx="1368425" cy="307777"/>
          </a:xfrm>
          <a:prstGeom prst="rect">
            <a:avLst/>
          </a:prstGeom>
          <a:solidFill>
            <a:srgbClr val="6633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fr-FR" altLang="fr-FR" sz="1400" b="1" dirty="0" err="1">
                <a:solidFill>
                  <a:schemeClr val="bg1"/>
                </a:solidFill>
              </a:rPr>
              <a:t>Ordre.Travail</a:t>
            </a:r>
            <a:r>
              <a:rPr lang="fr-FR" altLang="fr-FR" sz="1400" b="1" dirty="0">
                <a:solidFill>
                  <a:schemeClr val="bg1"/>
                </a:solidFill>
              </a:rPr>
              <a:t>.</a:t>
            </a:r>
          </a:p>
        </p:txBody>
      </p:sp>
      <p:sp>
        <p:nvSpPr>
          <p:cNvPr id="8265" name="Line 73">
            <a:extLst>
              <a:ext uri="{FF2B5EF4-FFF2-40B4-BE49-F238E27FC236}">
                <a16:creationId xmlns:a16="http://schemas.microsoft.com/office/drawing/2014/main" id="{DFBC14F7-9126-45A5-93F8-788358EEBFE8}"/>
              </a:ext>
            </a:extLst>
          </p:cNvPr>
          <p:cNvSpPr>
            <a:spLocks noChangeShapeType="1"/>
          </p:cNvSpPr>
          <p:nvPr/>
        </p:nvSpPr>
        <p:spPr bwMode="auto">
          <a:xfrm>
            <a:off x="4394200" y="4403378"/>
            <a:ext cx="266700" cy="571500"/>
          </a:xfrm>
          <a:prstGeom prst="line">
            <a:avLst/>
          </a:prstGeom>
          <a:noFill/>
          <a:ln w="38100">
            <a:solidFill>
              <a:srgbClr val="663300"/>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8266" name="Text Box 74">
            <a:extLst>
              <a:ext uri="{FF2B5EF4-FFF2-40B4-BE49-F238E27FC236}">
                <a16:creationId xmlns:a16="http://schemas.microsoft.com/office/drawing/2014/main" id="{FA27EF18-9F40-479E-9960-272624FDC4EA}"/>
              </a:ext>
            </a:extLst>
          </p:cNvPr>
          <p:cNvSpPr txBox="1">
            <a:spLocks noChangeArrowheads="1"/>
          </p:cNvSpPr>
          <p:nvPr/>
        </p:nvSpPr>
        <p:spPr bwMode="auto">
          <a:xfrm>
            <a:off x="4445000" y="4047778"/>
            <a:ext cx="1701800" cy="523220"/>
          </a:xfrm>
          <a:prstGeom prst="rect">
            <a:avLst/>
          </a:prstGeom>
          <a:solidFill>
            <a:srgbClr val="6633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fr-FR" altLang="fr-FR" sz="1400" b="1" dirty="0" err="1">
                <a:solidFill>
                  <a:schemeClr val="bg1"/>
                </a:solidFill>
              </a:rPr>
              <a:t>Demande.Approvi-sionnement</a:t>
            </a:r>
            <a:r>
              <a:rPr lang="fr-FR" altLang="fr-FR" sz="1400" b="1" dirty="0">
                <a:solidFill>
                  <a:schemeClr val="bg1"/>
                </a:solidFill>
              </a:rPr>
              <a:t>.</a:t>
            </a:r>
          </a:p>
        </p:txBody>
      </p:sp>
      <p:sp>
        <p:nvSpPr>
          <p:cNvPr id="8267" name="Text Box 75">
            <a:extLst>
              <a:ext uri="{FF2B5EF4-FFF2-40B4-BE49-F238E27FC236}">
                <a16:creationId xmlns:a16="http://schemas.microsoft.com/office/drawing/2014/main" id="{6966E535-B12A-4A95-8842-4A6DF815AFC2}"/>
              </a:ext>
            </a:extLst>
          </p:cNvPr>
          <p:cNvSpPr txBox="1">
            <a:spLocks noChangeArrowheads="1"/>
          </p:cNvSpPr>
          <p:nvPr/>
        </p:nvSpPr>
        <p:spPr bwMode="auto">
          <a:xfrm>
            <a:off x="7442200" y="2384078"/>
            <a:ext cx="1193800" cy="517525"/>
          </a:xfrm>
          <a:prstGeom prst="rect">
            <a:avLst/>
          </a:prstGeom>
          <a:solidFill>
            <a:srgbClr val="8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fr-FR" altLang="fr-FR" sz="1400" b="1">
                <a:solidFill>
                  <a:schemeClr val="bg1"/>
                </a:solidFill>
              </a:rPr>
              <a:t>Dossier de préparation</a:t>
            </a:r>
          </a:p>
        </p:txBody>
      </p:sp>
      <p:sp>
        <p:nvSpPr>
          <p:cNvPr id="8268" name="Text Box 76">
            <a:extLst>
              <a:ext uri="{FF2B5EF4-FFF2-40B4-BE49-F238E27FC236}">
                <a16:creationId xmlns:a16="http://schemas.microsoft.com/office/drawing/2014/main" id="{2189C9AC-6029-492A-A613-CAAD6D6B84CD}"/>
              </a:ext>
            </a:extLst>
          </p:cNvPr>
          <p:cNvSpPr txBox="1">
            <a:spLocks noChangeArrowheads="1"/>
          </p:cNvSpPr>
          <p:nvPr/>
        </p:nvSpPr>
        <p:spPr bwMode="auto">
          <a:xfrm>
            <a:off x="6188393" y="5364708"/>
            <a:ext cx="1943097" cy="307777"/>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fr-FR" altLang="fr-FR" sz="1400" b="1" dirty="0" err="1">
                <a:solidFill>
                  <a:schemeClr val="bg1"/>
                </a:solidFill>
              </a:rPr>
              <a:t>Bon.Sortie.Matériel</a:t>
            </a:r>
            <a:r>
              <a:rPr lang="fr-FR" altLang="fr-FR" sz="1400" b="1" dirty="0">
                <a:solidFill>
                  <a:schemeClr val="bg1"/>
                </a:solidFill>
              </a:rPr>
              <a:t>.</a:t>
            </a:r>
          </a:p>
        </p:txBody>
      </p:sp>
      <p:sp>
        <p:nvSpPr>
          <p:cNvPr id="8269" name="Text Box 77">
            <a:extLst>
              <a:ext uri="{FF2B5EF4-FFF2-40B4-BE49-F238E27FC236}">
                <a16:creationId xmlns:a16="http://schemas.microsoft.com/office/drawing/2014/main" id="{F1657AB6-5282-4DBB-BBC9-B5C479893EAF}"/>
              </a:ext>
            </a:extLst>
          </p:cNvPr>
          <p:cNvSpPr txBox="1">
            <a:spLocks noChangeArrowheads="1"/>
          </p:cNvSpPr>
          <p:nvPr/>
        </p:nvSpPr>
        <p:spPr bwMode="auto">
          <a:xfrm>
            <a:off x="2552700" y="4416078"/>
            <a:ext cx="1409700" cy="304800"/>
          </a:xfrm>
          <a:prstGeom prst="rect">
            <a:avLst/>
          </a:prstGeom>
          <a:solidFill>
            <a:srgbClr val="00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fr-FR" altLang="fr-FR" sz="1400" b="1">
                <a:solidFill>
                  <a:schemeClr val="bg1"/>
                </a:solidFill>
              </a:rPr>
              <a:t>Intervention</a:t>
            </a:r>
          </a:p>
        </p:txBody>
      </p:sp>
      <p:sp>
        <p:nvSpPr>
          <p:cNvPr id="8270" name="Text Box 78">
            <a:extLst>
              <a:ext uri="{FF2B5EF4-FFF2-40B4-BE49-F238E27FC236}">
                <a16:creationId xmlns:a16="http://schemas.microsoft.com/office/drawing/2014/main" id="{E5512D68-C5EA-46A9-ACBD-EDEC0333B851}"/>
              </a:ext>
            </a:extLst>
          </p:cNvPr>
          <p:cNvSpPr txBox="1">
            <a:spLocks noChangeArrowheads="1"/>
          </p:cNvSpPr>
          <p:nvPr/>
        </p:nvSpPr>
        <p:spPr bwMode="auto">
          <a:xfrm>
            <a:off x="2017713" y="5198716"/>
            <a:ext cx="1476375" cy="623887"/>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fr-FR" altLang="fr-FR" sz="1400" b="1">
                <a:solidFill>
                  <a:schemeClr val="bg1"/>
                </a:solidFill>
              </a:rPr>
              <a:t>Rapport</a:t>
            </a:r>
          </a:p>
          <a:p>
            <a:pPr algn="ctr" eaLnBrk="1" hangingPunct="1">
              <a:spcBef>
                <a:spcPct val="50000"/>
              </a:spcBef>
            </a:pPr>
            <a:r>
              <a:rPr lang="fr-FR" altLang="fr-FR" sz="1400" b="1">
                <a:solidFill>
                  <a:schemeClr val="bg1"/>
                </a:solidFill>
              </a:rPr>
              <a:t>d’intervention</a:t>
            </a:r>
          </a:p>
        </p:txBody>
      </p:sp>
      <p:sp>
        <p:nvSpPr>
          <p:cNvPr id="8271" name="Text Box 79">
            <a:extLst>
              <a:ext uri="{FF2B5EF4-FFF2-40B4-BE49-F238E27FC236}">
                <a16:creationId xmlns:a16="http://schemas.microsoft.com/office/drawing/2014/main" id="{81A01771-5E38-49C3-87D5-0ABD215B0160}"/>
              </a:ext>
            </a:extLst>
          </p:cNvPr>
          <p:cNvSpPr txBox="1">
            <a:spLocks noChangeArrowheads="1"/>
          </p:cNvSpPr>
          <p:nvPr/>
        </p:nvSpPr>
        <p:spPr bwMode="auto">
          <a:xfrm>
            <a:off x="3079750" y="2961928"/>
            <a:ext cx="1270000" cy="606425"/>
          </a:xfrm>
          <a:prstGeom prst="rect">
            <a:avLst/>
          </a:prstGeom>
          <a:solidFill>
            <a:srgbClr val="008080"/>
          </a:solidFill>
          <a:ln w="57150" cmpd="thinThick">
            <a:solidFill>
              <a:srgbClr val="008080"/>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fr-FR" altLang="fr-FR" sz="1200" b="1">
                <a:solidFill>
                  <a:schemeClr val="bg1"/>
                </a:solidFill>
                <a:latin typeface="Comic Sans MS" panose="030F0702030302020204" pitchFamily="66" charset="0"/>
              </a:rPr>
              <a:t>Concertation</a:t>
            </a:r>
          </a:p>
          <a:p>
            <a:pPr algn="ctr" eaLnBrk="1" hangingPunct="1">
              <a:spcBef>
                <a:spcPct val="50000"/>
              </a:spcBef>
            </a:pPr>
            <a:r>
              <a:rPr lang="fr-FR" altLang="fr-FR" sz="1200" b="1">
                <a:solidFill>
                  <a:schemeClr val="bg1"/>
                </a:solidFill>
                <a:latin typeface="Comic Sans MS" panose="030F0702030302020204" pitchFamily="66" charset="0"/>
              </a:rPr>
              <a:t>Date ?</a:t>
            </a:r>
          </a:p>
        </p:txBody>
      </p:sp>
      <p:sp>
        <p:nvSpPr>
          <p:cNvPr id="8272" name="Text Box 80">
            <a:extLst>
              <a:ext uri="{FF2B5EF4-FFF2-40B4-BE49-F238E27FC236}">
                <a16:creationId xmlns:a16="http://schemas.microsoft.com/office/drawing/2014/main" id="{20A62BBA-908B-4CC4-8671-72F841F0721A}"/>
              </a:ext>
            </a:extLst>
          </p:cNvPr>
          <p:cNvSpPr txBox="1">
            <a:spLocks noChangeArrowheads="1"/>
          </p:cNvSpPr>
          <p:nvPr/>
        </p:nvSpPr>
        <p:spPr bwMode="auto">
          <a:xfrm rot="16200000">
            <a:off x="7781295" y="3288551"/>
            <a:ext cx="1391910" cy="738664"/>
          </a:xfrm>
          <a:prstGeom prst="rect">
            <a:avLst/>
          </a:prstGeom>
          <a:solidFill>
            <a:srgbClr val="FF9900"/>
          </a:solidFill>
          <a:ln w="9525">
            <a:solidFill>
              <a:srgbClr val="FF9900"/>
            </a:solidFill>
            <a:miter lim="800000"/>
            <a:headEnd/>
            <a:tailEnd/>
          </a:ln>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fr-FR" altLang="fr-FR" sz="1400" b="1" dirty="0">
                <a:solidFill>
                  <a:schemeClr val="bg1"/>
                </a:solidFill>
              </a:rPr>
              <a:t>Compte-rendu Intervention</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8236"/>
                                        </p:tgtEl>
                                        <p:attrNameLst>
                                          <p:attrName>style.visibility</p:attrName>
                                        </p:attrNameLst>
                                      </p:cBhvr>
                                      <p:to>
                                        <p:strVal val="visible"/>
                                      </p:to>
                                    </p:set>
                                    <p:animEffect transition="in" filter="checkerboard(across)">
                                      <p:cBhvr>
                                        <p:cTn id="11" dur="2000"/>
                                        <p:tgtEl>
                                          <p:spTgt spid="8236"/>
                                        </p:tgtEl>
                                      </p:cBhvr>
                                    </p:animEffect>
                                  </p:childTnLst>
                                </p:cTn>
                              </p:par>
                              <p:par>
                                <p:cTn id="12" presetID="5" presetClass="entr" presetSubtype="10" fill="hold" grpId="0" nodeType="withEffect">
                                  <p:stCondLst>
                                    <p:cond delay="0"/>
                                  </p:stCondLst>
                                  <p:childTnLst>
                                    <p:set>
                                      <p:cBhvr>
                                        <p:cTn id="13" dur="1" fill="hold">
                                          <p:stCondLst>
                                            <p:cond delay="0"/>
                                          </p:stCondLst>
                                        </p:cTn>
                                        <p:tgtEl>
                                          <p:spTgt spid="8235"/>
                                        </p:tgtEl>
                                        <p:attrNameLst>
                                          <p:attrName>style.visibility</p:attrName>
                                        </p:attrNameLst>
                                      </p:cBhvr>
                                      <p:to>
                                        <p:strVal val="visible"/>
                                      </p:to>
                                    </p:set>
                                    <p:animEffect transition="in" filter="checkerboard(across)">
                                      <p:cBhvr>
                                        <p:cTn id="14" dur="2000"/>
                                        <p:tgtEl>
                                          <p:spTgt spid="8235"/>
                                        </p:tgtEl>
                                      </p:cBhvr>
                                    </p:animEffect>
                                  </p:childTnLst>
                                </p:cTn>
                              </p:par>
                            </p:childTnLst>
                          </p:cTn>
                        </p:par>
                        <p:par>
                          <p:cTn id="15" fill="hold">
                            <p:stCondLst>
                              <p:cond delay="2500"/>
                            </p:stCondLst>
                            <p:childTnLst>
                              <p:par>
                                <p:cTn id="16" presetID="53" presetClass="entr" presetSubtype="0" fill="hold" nodeType="afterEffect">
                                  <p:stCondLst>
                                    <p:cond delay="0"/>
                                  </p:stCondLst>
                                  <p:childTnLst>
                                    <p:set>
                                      <p:cBhvr>
                                        <p:cTn id="17" dur="1" fill="hold">
                                          <p:stCondLst>
                                            <p:cond delay="0"/>
                                          </p:stCondLst>
                                        </p:cTn>
                                        <p:tgtEl>
                                          <p:spTgt spid="8240"/>
                                        </p:tgtEl>
                                        <p:attrNameLst>
                                          <p:attrName>style.visibility</p:attrName>
                                        </p:attrNameLst>
                                      </p:cBhvr>
                                      <p:to>
                                        <p:strVal val="visible"/>
                                      </p:to>
                                    </p:set>
                                    <p:anim calcmode="lin" valueType="num">
                                      <p:cBhvr>
                                        <p:cTn id="18" dur="2000" fill="hold"/>
                                        <p:tgtEl>
                                          <p:spTgt spid="8240"/>
                                        </p:tgtEl>
                                        <p:attrNameLst>
                                          <p:attrName>ppt_w</p:attrName>
                                        </p:attrNameLst>
                                      </p:cBhvr>
                                      <p:tavLst>
                                        <p:tav tm="0">
                                          <p:val>
                                            <p:fltVal val="0"/>
                                          </p:val>
                                        </p:tav>
                                        <p:tav tm="100000">
                                          <p:val>
                                            <p:strVal val="#ppt_w"/>
                                          </p:val>
                                        </p:tav>
                                      </p:tavLst>
                                    </p:anim>
                                    <p:anim calcmode="lin" valueType="num">
                                      <p:cBhvr>
                                        <p:cTn id="19" dur="2000" fill="hold"/>
                                        <p:tgtEl>
                                          <p:spTgt spid="8240"/>
                                        </p:tgtEl>
                                        <p:attrNameLst>
                                          <p:attrName>ppt_h</p:attrName>
                                        </p:attrNameLst>
                                      </p:cBhvr>
                                      <p:tavLst>
                                        <p:tav tm="0">
                                          <p:val>
                                            <p:fltVal val="0"/>
                                          </p:val>
                                        </p:tav>
                                        <p:tav tm="100000">
                                          <p:val>
                                            <p:strVal val="#ppt_h"/>
                                          </p:val>
                                        </p:tav>
                                      </p:tavLst>
                                    </p:anim>
                                    <p:animEffect transition="in" filter="fade">
                                      <p:cBhvr>
                                        <p:cTn id="20" dur="2000"/>
                                        <p:tgtEl>
                                          <p:spTgt spid="8240"/>
                                        </p:tgtEl>
                                      </p:cBhvr>
                                    </p:animEffect>
                                  </p:childTnLst>
                                </p:cTn>
                              </p:par>
                              <p:par>
                                <p:cTn id="21" presetID="53" presetClass="entr" presetSubtype="0" fill="hold" nodeType="withEffect">
                                  <p:stCondLst>
                                    <p:cond delay="0"/>
                                  </p:stCondLst>
                                  <p:childTnLst>
                                    <p:set>
                                      <p:cBhvr>
                                        <p:cTn id="22" dur="1" fill="hold">
                                          <p:stCondLst>
                                            <p:cond delay="0"/>
                                          </p:stCondLst>
                                        </p:cTn>
                                        <p:tgtEl>
                                          <p:spTgt spid="8241"/>
                                        </p:tgtEl>
                                        <p:attrNameLst>
                                          <p:attrName>style.visibility</p:attrName>
                                        </p:attrNameLst>
                                      </p:cBhvr>
                                      <p:to>
                                        <p:strVal val="visible"/>
                                      </p:to>
                                    </p:set>
                                    <p:anim calcmode="lin" valueType="num">
                                      <p:cBhvr>
                                        <p:cTn id="23" dur="2000" fill="hold"/>
                                        <p:tgtEl>
                                          <p:spTgt spid="8241"/>
                                        </p:tgtEl>
                                        <p:attrNameLst>
                                          <p:attrName>ppt_w</p:attrName>
                                        </p:attrNameLst>
                                      </p:cBhvr>
                                      <p:tavLst>
                                        <p:tav tm="0">
                                          <p:val>
                                            <p:fltVal val="0"/>
                                          </p:val>
                                        </p:tav>
                                        <p:tav tm="100000">
                                          <p:val>
                                            <p:strVal val="#ppt_w"/>
                                          </p:val>
                                        </p:tav>
                                      </p:tavLst>
                                    </p:anim>
                                    <p:anim calcmode="lin" valueType="num">
                                      <p:cBhvr>
                                        <p:cTn id="24" dur="2000" fill="hold"/>
                                        <p:tgtEl>
                                          <p:spTgt spid="8241"/>
                                        </p:tgtEl>
                                        <p:attrNameLst>
                                          <p:attrName>ppt_h</p:attrName>
                                        </p:attrNameLst>
                                      </p:cBhvr>
                                      <p:tavLst>
                                        <p:tav tm="0">
                                          <p:val>
                                            <p:fltVal val="0"/>
                                          </p:val>
                                        </p:tav>
                                        <p:tav tm="100000">
                                          <p:val>
                                            <p:strVal val="#ppt_h"/>
                                          </p:val>
                                        </p:tav>
                                      </p:tavLst>
                                    </p:anim>
                                    <p:animEffect transition="in" filter="fade">
                                      <p:cBhvr>
                                        <p:cTn id="25" dur="2000"/>
                                        <p:tgtEl>
                                          <p:spTgt spid="8241"/>
                                        </p:tgtEl>
                                      </p:cBhvr>
                                    </p:animEffect>
                                  </p:childTnLst>
                                </p:cTn>
                              </p:par>
                              <p:par>
                                <p:cTn id="26" presetID="53" presetClass="entr" presetSubtype="0" fill="hold" grpId="0" nodeType="withEffect">
                                  <p:stCondLst>
                                    <p:cond delay="0"/>
                                  </p:stCondLst>
                                  <p:childTnLst>
                                    <p:set>
                                      <p:cBhvr>
                                        <p:cTn id="27" dur="1" fill="hold">
                                          <p:stCondLst>
                                            <p:cond delay="0"/>
                                          </p:stCondLst>
                                        </p:cTn>
                                        <p:tgtEl>
                                          <p:spTgt spid="8243"/>
                                        </p:tgtEl>
                                        <p:attrNameLst>
                                          <p:attrName>style.visibility</p:attrName>
                                        </p:attrNameLst>
                                      </p:cBhvr>
                                      <p:to>
                                        <p:strVal val="visible"/>
                                      </p:to>
                                    </p:set>
                                    <p:anim calcmode="lin" valueType="num">
                                      <p:cBhvr>
                                        <p:cTn id="28" dur="2000" fill="hold"/>
                                        <p:tgtEl>
                                          <p:spTgt spid="8243"/>
                                        </p:tgtEl>
                                        <p:attrNameLst>
                                          <p:attrName>ppt_w</p:attrName>
                                        </p:attrNameLst>
                                      </p:cBhvr>
                                      <p:tavLst>
                                        <p:tav tm="0">
                                          <p:val>
                                            <p:fltVal val="0"/>
                                          </p:val>
                                        </p:tav>
                                        <p:tav tm="100000">
                                          <p:val>
                                            <p:strVal val="#ppt_w"/>
                                          </p:val>
                                        </p:tav>
                                      </p:tavLst>
                                    </p:anim>
                                    <p:anim calcmode="lin" valueType="num">
                                      <p:cBhvr>
                                        <p:cTn id="29" dur="2000" fill="hold"/>
                                        <p:tgtEl>
                                          <p:spTgt spid="8243"/>
                                        </p:tgtEl>
                                        <p:attrNameLst>
                                          <p:attrName>ppt_h</p:attrName>
                                        </p:attrNameLst>
                                      </p:cBhvr>
                                      <p:tavLst>
                                        <p:tav tm="0">
                                          <p:val>
                                            <p:fltVal val="0"/>
                                          </p:val>
                                        </p:tav>
                                        <p:tav tm="100000">
                                          <p:val>
                                            <p:strVal val="#ppt_h"/>
                                          </p:val>
                                        </p:tav>
                                      </p:tavLst>
                                    </p:anim>
                                    <p:animEffect transition="in" filter="fade">
                                      <p:cBhvr>
                                        <p:cTn id="30" dur="2000"/>
                                        <p:tgtEl>
                                          <p:spTgt spid="8243"/>
                                        </p:tgtEl>
                                      </p:cBhvr>
                                    </p:animEffect>
                                  </p:childTnLst>
                                </p:cTn>
                              </p:par>
                              <p:par>
                                <p:cTn id="31" presetID="53" presetClass="entr" presetSubtype="0" fill="hold" nodeType="withEffect">
                                  <p:stCondLst>
                                    <p:cond delay="0"/>
                                  </p:stCondLst>
                                  <p:childTnLst>
                                    <p:set>
                                      <p:cBhvr>
                                        <p:cTn id="32" dur="1" fill="hold">
                                          <p:stCondLst>
                                            <p:cond delay="0"/>
                                          </p:stCondLst>
                                        </p:cTn>
                                        <p:tgtEl>
                                          <p:spTgt spid="8242"/>
                                        </p:tgtEl>
                                        <p:attrNameLst>
                                          <p:attrName>style.visibility</p:attrName>
                                        </p:attrNameLst>
                                      </p:cBhvr>
                                      <p:to>
                                        <p:strVal val="visible"/>
                                      </p:to>
                                    </p:set>
                                    <p:anim calcmode="lin" valueType="num">
                                      <p:cBhvr>
                                        <p:cTn id="33" dur="2000" fill="hold"/>
                                        <p:tgtEl>
                                          <p:spTgt spid="8242"/>
                                        </p:tgtEl>
                                        <p:attrNameLst>
                                          <p:attrName>ppt_w</p:attrName>
                                        </p:attrNameLst>
                                      </p:cBhvr>
                                      <p:tavLst>
                                        <p:tav tm="0">
                                          <p:val>
                                            <p:fltVal val="0"/>
                                          </p:val>
                                        </p:tav>
                                        <p:tav tm="100000">
                                          <p:val>
                                            <p:strVal val="#ppt_w"/>
                                          </p:val>
                                        </p:tav>
                                      </p:tavLst>
                                    </p:anim>
                                    <p:anim calcmode="lin" valueType="num">
                                      <p:cBhvr>
                                        <p:cTn id="34" dur="2000" fill="hold"/>
                                        <p:tgtEl>
                                          <p:spTgt spid="8242"/>
                                        </p:tgtEl>
                                        <p:attrNameLst>
                                          <p:attrName>ppt_h</p:attrName>
                                        </p:attrNameLst>
                                      </p:cBhvr>
                                      <p:tavLst>
                                        <p:tav tm="0">
                                          <p:val>
                                            <p:fltVal val="0"/>
                                          </p:val>
                                        </p:tav>
                                        <p:tav tm="100000">
                                          <p:val>
                                            <p:strVal val="#ppt_h"/>
                                          </p:val>
                                        </p:tav>
                                      </p:tavLst>
                                    </p:anim>
                                    <p:animEffect transition="in" filter="fade">
                                      <p:cBhvr>
                                        <p:cTn id="35" dur="2000"/>
                                        <p:tgtEl>
                                          <p:spTgt spid="8242"/>
                                        </p:tgtEl>
                                      </p:cBhvr>
                                    </p:animEffect>
                                  </p:childTnLst>
                                </p:cTn>
                              </p:par>
                            </p:childTnLst>
                          </p:cTn>
                        </p:par>
                        <p:par>
                          <p:cTn id="36" fill="hold">
                            <p:stCondLst>
                              <p:cond delay="4500"/>
                            </p:stCondLst>
                            <p:childTnLst>
                              <p:par>
                                <p:cTn id="37" presetID="53" presetClass="entr" presetSubtype="0" fill="hold" nodeType="afterEffect">
                                  <p:stCondLst>
                                    <p:cond delay="0"/>
                                  </p:stCondLst>
                                  <p:childTnLst>
                                    <p:set>
                                      <p:cBhvr>
                                        <p:cTn id="38" dur="1" fill="hold">
                                          <p:stCondLst>
                                            <p:cond delay="0"/>
                                          </p:stCondLst>
                                        </p:cTn>
                                        <p:tgtEl>
                                          <p:spTgt spid="8244"/>
                                        </p:tgtEl>
                                        <p:attrNameLst>
                                          <p:attrName>style.visibility</p:attrName>
                                        </p:attrNameLst>
                                      </p:cBhvr>
                                      <p:to>
                                        <p:strVal val="visible"/>
                                      </p:to>
                                    </p:set>
                                    <p:anim calcmode="lin" valueType="num">
                                      <p:cBhvr>
                                        <p:cTn id="39" dur="2000" fill="hold"/>
                                        <p:tgtEl>
                                          <p:spTgt spid="8244"/>
                                        </p:tgtEl>
                                        <p:attrNameLst>
                                          <p:attrName>ppt_w</p:attrName>
                                        </p:attrNameLst>
                                      </p:cBhvr>
                                      <p:tavLst>
                                        <p:tav tm="0">
                                          <p:val>
                                            <p:fltVal val="0"/>
                                          </p:val>
                                        </p:tav>
                                        <p:tav tm="100000">
                                          <p:val>
                                            <p:strVal val="#ppt_w"/>
                                          </p:val>
                                        </p:tav>
                                      </p:tavLst>
                                    </p:anim>
                                    <p:anim calcmode="lin" valueType="num">
                                      <p:cBhvr>
                                        <p:cTn id="40" dur="2000" fill="hold"/>
                                        <p:tgtEl>
                                          <p:spTgt spid="8244"/>
                                        </p:tgtEl>
                                        <p:attrNameLst>
                                          <p:attrName>ppt_h</p:attrName>
                                        </p:attrNameLst>
                                      </p:cBhvr>
                                      <p:tavLst>
                                        <p:tav tm="0">
                                          <p:val>
                                            <p:fltVal val="0"/>
                                          </p:val>
                                        </p:tav>
                                        <p:tav tm="100000">
                                          <p:val>
                                            <p:strVal val="#ppt_h"/>
                                          </p:val>
                                        </p:tav>
                                      </p:tavLst>
                                    </p:anim>
                                    <p:animEffect transition="in" filter="fade">
                                      <p:cBhvr>
                                        <p:cTn id="41" dur="2000"/>
                                        <p:tgtEl>
                                          <p:spTgt spid="8244"/>
                                        </p:tgtEl>
                                      </p:cBhvr>
                                    </p:animEffect>
                                  </p:childTnLst>
                                </p:cTn>
                              </p:par>
                              <p:par>
                                <p:cTn id="42" presetID="53" presetClass="entr" presetSubtype="0" fill="hold" nodeType="withEffect">
                                  <p:stCondLst>
                                    <p:cond delay="0"/>
                                  </p:stCondLst>
                                  <p:childTnLst>
                                    <p:set>
                                      <p:cBhvr>
                                        <p:cTn id="43" dur="1" fill="hold">
                                          <p:stCondLst>
                                            <p:cond delay="0"/>
                                          </p:stCondLst>
                                        </p:cTn>
                                        <p:tgtEl>
                                          <p:spTgt spid="8245"/>
                                        </p:tgtEl>
                                        <p:attrNameLst>
                                          <p:attrName>style.visibility</p:attrName>
                                        </p:attrNameLst>
                                      </p:cBhvr>
                                      <p:to>
                                        <p:strVal val="visible"/>
                                      </p:to>
                                    </p:set>
                                    <p:anim calcmode="lin" valueType="num">
                                      <p:cBhvr>
                                        <p:cTn id="44" dur="2000" fill="hold"/>
                                        <p:tgtEl>
                                          <p:spTgt spid="8245"/>
                                        </p:tgtEl>
                                        <p:attrNameLst>
                                          <p:attrName>ppt_w</p:attrName>
                                        </p:attrNameLst>
                                      </p:cBhvr>
                                      <p:tavLst>
                                        <p:tav tm="0">
                                          <p:val>
                                            <p:fltVal val="0"/>
                                          </p:val>
                                        </p:tav>
                                        <p:tav tm="100000">
                                          <p:val>
                                            <p:strVal val="#ppt_w"/>
                                          </p:val>
                                        </p:tav>
                                      </p:tavLst>
                                    </p:anim>
                                    <p:anim calcmode="lin" valueType="num">
                                      <p:cBhvr>
                                        <p:cTn id="45" dur="2000" fill="hold"/>
                                        <p:tgtEl>
                                          <p:spTgt spid="8245"/>
                                        </p:tgtEl>
                                        <p:attrNameLst>
                                          <p:attrName>ppt_h</p:attrName>
                                        </p:attrNameLst>
                                      </p:cBhvr>
                                      <p:tavLst>
                                        <p:tav tm="0">
                                          <p:val>
                                            <p:fltVal val="0"/>
                                          </p:val>
                                        </p:tav>
                                        <p:tav tm="100000">
                                          <p:val>
                                            <p:strVal val="#ppt_h"/>
                                          </p:val>
                                        </p:tav>
                                      </p:tavLst>
                                    </p:anim>
                                    <p:animEffect transition="in" filter="fade">
                                      <p:cBhvr>
                                        <p:cTn id="46" dur="2000"/>
                                        <p:tgtEl>
                                          <p:spTgt spid="8245"/>
                                        </p:tgtEl>
                                      </p:cBhvr>
                                    </p:animEffect>
                                  </p:childTnLst>
                                </p:cTn>
                              </p:par>
                              <p:par>
                                <p:cTn id="47" presetID="53" presetClass="entr" presetSubtype="0" fill="hold" grpId="0" nodeType="withEffect">
                                  <p:stCondLst>
                                    <p:cond delay="0"/>
                                  </p:stCondLst>
                                  <p:childTnLst>
                                    <p:set>
                                      <p:cBhvr>
                                        <p:cTn id="48" dur="1" fill="hold">
                                          <p:stCondLst>
                                            <p:cond delay="0"/>
                                          </p:stCondLst>
                                        </p:cTn>
                                        <p:tgtEl>
                                          <p:spTgt spid="8262"/>
                                        </p:tgtEl>
                                        <p:attrNameLst>
                                          <p:attrName>style.visibility</p:attrName>
                                        </p:attrNameLst>
                                      </p:cBhvr>
                                      <p:to>
                                        <p:strVal val="visible"/>
                                      </p:to>
                                    </p:set>
                                    <p:anim calcmode="lin" valueType="num">
                                      <p:cBhvr>
                                        <p:cTn id="49" dur="2000" fill="hold"/>
                                        <p:tgtEl>
                                          <p:spTgt spid="8262"/>
                                        </p:tgtEl>
                                        <p:attrNameLst>
                                          <p:attrName>ppt_w</p:attrName>
                                        </p:attrNameLst>
                                      </p:cBhvr>
                                      <p:tavLst>
                                        <p:tav tm="0">
                                          <p:val>
                                            <p:fltVal val="0"/>
                                          </p:val>
                                        </p:tav>
                                        <p:tav tm="100000">
                                          <p:val>
                                            <p:strVal val="#ppt_w"/>
                                          </p:val>
                                        </p:tav>
                                      </p:tavLst>
                                    </p:anim>
                                    <p:anim calcmode="lin" valueType="num">
                                      <p:cBhvr>
                                        <p:cTn id="50" dur="2000" fill="hold"/>
                                        <p:tgtEl>
                                          <p:spTgt spid="8262"/>
                                        </p:tgtEl>
                                        <p:attrNameLst>
                                          <p:attrName>ppt_h</p:attrName>
                                        </p:attrNameLst>
                                      </p:cBhvr>
                                      <p:tavLst>
                                        <p:tav tm="0">
                                          <p:val>
                                            <p:fltVal val="0"/>
                                          </p:val>
                                        </p:tav>
                                        <p:tav tm="100000">
                                          <p:val>
                                            <p:strVal val="#ppt_h"/>
                                          </p:val>
                                        </p:tav>
                                      </p:tavLst>
                                    </p:anim>
                                    <p:animEffect transition="in" filter="fade">
                                      <p:cBhvr>
                                        <p:cTn id="51" dur="2000"/>
                                        <p:tgtEl>
                                          <p:spTgt spid="8262"/>
                                        </p:tgtEl>
                                      </p:cBhvr>
                                    </p:animEffect>
                                  </p:childTnLst>
                                </p:cTn>
                              </p:par>
                            </p:childTnLst>
                          </p:cTn>
                        </p:par>
                        <p:par>
                          <p:cTn id="52" fill="hold">
                            <p:stCondLst>
                              <p:cond delay="6500"/>
                            </p:stCondLst>
                            <p:childTnLst>
                              <p:par>
                                <p:cTn id="53" presetID="53" presetClass="entr" presetSubtype="0" fill="hold" grpId="0" nodeType="afterEffect">
                                  <p:stCondLst>
                                    <p:cond delay="0"/>
                                  </p:stCondLst>
                                  <p:childTnLst>
                                    <p:set>
                                      <p:cBhvr>
                                        <p:cTn id="54" dur="1" fill="hold">
                                          <p:stCondLst>
                                            <p:cond delay="0"/>
                                          </p:stCondLst>
                                        </p:cTn>
                                        <p:tgtEl>
                                          <p:spTgt spid="8263"/>
                                        </p:tgtEl>
                                        <p:attrNameLst>
                                          <p:attrName>style.visibility</p:attrName>
                                        </p:attrNameLst>
                                      </p:cBhvr>
                                      <p:to>
                                        <p:strVal val="visible"/>
                                      </p:to>
                                    </p:set>
                                    <p:anim calcmode="lin" valueType="num">
                                      <p:cBhvr>
                                        <p:cTn id="55" dur="2000" fill="hold"/>
                                        <p:tgtEl>
                                          <p:spTgt spid="8263"/>
                                        </p:tgtEl>
                                        <p:attrNameLst>
                                          <p:attrName>ppt_w</p:attrName>
                                        </p:attrNameLst>
                                      </p:cBhvr>
                                      <p:tavLst>
                                        <p:tav tm="0">
                                          <p:val>
                                            <p:fltVal val="0"/>
                                          </p:val>
                                        </p:tav>
                                        <p:tav tm="100000">
                                          <p:val>
                                            <p:strVal val="#ppt_w"/>
                                          </p:val>
                                        </p:tav>
                                      </p:tavLst>
                                    </p:anim>
                                    <p:anim calcmode="lin" valueType="num">
                                      <p:cBhvr>
                                        <p:cTn id="56" dur="2000" fill="hold"/>
                                        <p:tgtEl>
                                          <p:spTgt spid="8263"/>
                                        </p:tgtEl>
                                        <p:attrNameLst>
                                          <p:attrName>ppt_h</p:attrName>
                                        </p:attrNameLst>
                                      </p:cBhvr>
                                      <p:tavLst>
                                        <p:tav tm="0">
                                          <p:val>
                                            <p:fltVal val="0"/>
                                          </p:val>
                                        </p:tav>
                                        <p:tav tm="100000">
                                          <p:val>
                                            <p:strVal val="#ppt_h"/>
                                          </p:val>
                                        </p:tav>
                                      </p:tavLst>
                                    </p:anim>
                                    <p:animEffect transition="in" filter="fade">
                                      <p:cBhvr>
                                        <p:cTn id="57" dur="2000"/>
                                        <p:tgtEl>
                                          <p:spTgt spid="8263"/>
                                        </p:tgtEl>
                                      </p:cBhvr>
                                    </p:animEffect>
                                  </p:childTnLst>
                                </p:cTn>
                              </p:par>
                              <p:par>
                                <p:cTn id="58" presetID="53" presetClass="entr" presetSubtype="0" fill="hold" nodeType="withEffect">
                                  <p:stCondLst>
                                    <p:cond delay="0"/>
                                  </p:stCondLst>
                                  <p:childTnLst>
                                    <p:set>
                                      <p:cBhvr>
                                        <p:cTn id="59" dur="1" fill="hold">
                                          <p:stCondLst>
                                            <p:cond delay="0"/>
                                          </p:stCondLst>
                                        </p:cTn>
                                        <p:tgtEl>
                                          <p:spTgt spid="8246"/>
                                        </p:tgtEl>
                                        <p:attrNameLst>
                                          <p:attrName>style.visibility</p:attrName>
                                        </p:attrNameLst>
                                      </p:cBhvr>
                                      <p:to>
                                        <p:strVal val="visible"/>
                                      </p:to>
                                    </p:set>
                                    <p:anim calcmode="lin" valueType="num">
                                      <p:cBhvr>
                                        <p:cTn id="60" dur="2000" fill="hold"/>
                                        <p:tgtEl>
                                          <p:spTgt spid="8246"/>
                                        </p:tgtEl>
                                        <p:attrNameLst>
                                          <p:attrName>ppt_w</p:attrName>
                                        </p:attrNameLst>
                                      </p:cBhvr>
                                      <p:tavLst>
                                        <p:tav tm="0">
                                          <p:val>
                                            <p:fltVal val="0"/>
                                          </p:val>
                                        </p:tav>
                                        <p:tav tm="100000">
                                          <p:val>
                                            <p:strVal val="#ppt_w"/>
                                          </p:val>
                                        </p:tav>
                                      </p:tavLst>
                                    </p:anim>
                                    <p:anim calcmode="lin" valueType="num">
                                      <p:cBhvr>
                                        <p:cTn id="61" dur="2000" fill="hold"/>
                                        <p:tgtEl>
                                          <p:spTgt spid="8246"/>
                                        </p:tgtEl>
                                        <p:attrNameLst>
                                          <p:attrName>ppt_h</p:attrName>
                                        </p:attrNameLst>
                                      </p:cBhvr>
                                      <p:tavLst>
                                        <p:tav tm="0">
                                          <p:val>
                                            <p:fltVal val="0"/>
                                          </p:val>
                                        </p:tav>
                                        <p:tav tm="100000">
                                          <p:val>
                                            <p:strVal val="#ppt_h"/>
                                          </p:val>
                                        </p:tav>
                                      </p:tavLst>
                                    </p:anim>
                                    <p:animEffect transition="in" filter="fade">
                                      <p:cBhvr>
                                        <p:cTn id="62" dur="2000"/>
                                        <p:tgtEl>
                                          <p:spTgt spid="8246"/>
                                        </p:tgtEl>
                                      </p:cBhvr>
                                    </p:animEffect>
                                  </p:childTnLst>
                                </p:cTn>
                              </p:par>
                              <p:par>
                                <p:cTn id="63" presetID="53" presetClass="entr" presetSubtype="0" fill="hold" grpId="0" nodeType="withEffect">
                                  <p:stCondLst>
                                    <p:cond delay="0"/>
                                  </p:stCondLst>
                                  <p:childTnLst>
                                    <p:set>
                                      <p:cBhvr>
                                        <p:cTn id="64" dur="1" fill="hold">
                                          <p:stCondLst>
                                            <p:cond delay="0"/>
                                          </p:stCondLst>
                                        </p:cTn>
                                        <p:tgtEl>
                                          <p:spTgt spid="8267"/>
                                        </p:tgtEl>
                                        <p:attrNameLst>
                                          <p:attrName>style.visibility</p:attrName>
                                        </p:attrNameLst>
                                      </p:cBhvr>
                                      <p:to>
                                        <p:strVal val="visible"/>
                                      </p:to>
                                    </p:set>
                                    <p:anim calcmode="lin" valueType="num">
                                      <p:cBhvr>
                                        <p:cTn id="65" dur="2000" fill="hold"/>
                                        <p:tgtEl>
                                          <p:spTgt spid="8267"/>
                                        </p:tgtEl>
                                        <p:attrNameLst>
                                          <p:attrName>ppt_w</p:attrName>
                                        </p:attrNameLst>
                                      </p:cBhvr>
                                      <p:tavLst>
                                        <p:tav tm="0">
                                          <p:val>
                                            <p:fltVal val="0"/>
                                          </p:val>
                                        </p:tav>
                                        <p:tav tm="100000">
                                          <p:val>
                                            <p:strVal val="#ppt_w"/>
                                          </p:val>
                                        </p:tav>
                                      </p:tavLst>
                                    </p:anim>
                                    <p:anim calcmode="lin" valueType="num">
                                      <p:cBhvr>
                                        <p:cTn id="66" dur="2000" fill="hold"/>
                                        <p:tgtEl>
                                          <p:spTgt spid="8267"/>
                                        </p:tgtEl>
                                        <p:attrNameLst>
                                          <p:attrName>ppt_h</p:attrName>
                                        </p:attrNameLst>
                                      </p:cBhvr>
                                      <p:tavLst>
                                        <p:tav tm="0">
                                          <p:val>
                                            <p:fltVal val="0"/>
                                          </p:val>
                                        </p:tav>
                                        <p:tav tm="100000">
                                          <p:val>
                                            <p:strVal val="#ppt_h"/>
                                          </p:val>
                                        </p:tav>
                                      </p:tavLst>
                                    </p:anim>
                                    <p:animEffect transition="in" filter="fade">
                                      <p:cBhvr>
                                        <p:cTn id="67" dur="2000"/>
                                        <p:tgtEl>
                                          <p:spTgt spid="8267"/>
                                        </p:tgtEl>
                                      </p:cBhvr>
                                    </p:animEffect>
                                  </p:childTnLst>
                                </p:cTn>
                              </p:par>
                              <p:par>
                                <p:cTn id="68" presetID="53" presetClass="entr" presetSubtype="0" fill="hold" nodeType="withEffect">
                                  <p:stCondLst>
                                    <p:cond delay="0"/>
                                  </p:stCondLst>
                                  <p:childTnLst>
                                    <p:set>
                                      <p:cBhvr>
                                        <p:cTn id="69" dur="1" fill="hold">
                                          <p:stCondLst>
                                            <p:cond delay="0"/>
                                          </p:stCondLst>
                                        </p:cTn>
                                        <p:tgtEl>
                                          <p:spTgt spid="8248"/>
                                        </p:tgtEl>
                                        <p:attrNameLst>
                                          <p:attrName>style.visibility</p:attrName>
                                        </p:attrNameLst>
                                      </p:cBhvr>
                                      <p:to>
                                        <p:strVal val="visible"/>
                                      </p:to>
                                    </p:set>
                                    <p:anim calcmode="lin" valueType="num">
                                      <p:cBhvr>
                                        <p:cTn id="70" dur="2000" fill="hold"/>
                                        <p:tgtEl>
                                          <p:spTgt spid="8248"/>
                                        </p:tgtEl>
                                        <p:attrNameLst>
                                          <p:attrName>ppt_w</p:attrName>
                                        </p:attrNameLst>
                                      </p:cBhvr>
                                      <p:tavLst>
                                        <p:tav tm="0">
                                          <p:val>
                                            <p:fltVal val="0"/>
                                          </p:val>
                                        </p:tav>
                                        <p:tav tm="100000">
                                          <p:val>
                                            <p:strVal val="#ppt_w"/>
                                          </p:val>
                                        </p:tav>
                                      </p:tavLst>
                                    </p:anim>
                                    <p:anim calcmode="lin" valueType="num">
                                      <p:cBhvr>
                                        <p:cTn id="71" dur="2000" fill="hold"/>
                                        <p:tgtEl>
                                          <p:spTgt spid="8248"/>
                                        </p:tgtEl>
                                        <p:attrNameLst>
                                          <p:attrName>ppt_h</p:attrName>
                                        </p:attrNameLst>
                                      </p:cBhvr>
                                      <p:tavLst>
                                        <p:tav tm="0">
                                          <p:val>
                                            <p:fltVal val="0"/>
                                          </p:val>
                                        </p:tav>
                                        <p:tav tm="100000">
                                          <p:val>
                                            <p:strVal val="#ppt_h"/>
                                          </p:val>
                                        </p:tav>
                                      </p:tavLst>
                                    </p:anim>
                                    <p:animEffect transition="in" filter="fade">
                                      <p:cBhvr>
                                        <p:cTn id="72" dur="2000"/>
                                        <p:tgtEl>
                                          <p:spTgt spid="8248"/>
                                        </p:tgtEl>
                                      </p:cBhvr>
                                    </p:animEffect>
                                  </p:childTnLst>
                                </p:cTn>
                              </p:par>
                            </p:childTnLst>
                          </p:cTn>
                        </p:par>
                        <p:par>
                          <p:cTn id="73" fill="hold">
                            <p:stCondLst>
                              <p:cond delay="8500"/>
                            </p:stCondLst>
                            <p:childTnLst>
                              <p:par>
                                <p:cTn id="74" presetID="53" presetClass="entr" presetSubtype="0" fill="hold" grpId="0" nodeType="afterEffect">
                                  <p:stCondLst>
                                    <p:cond delay="0"/>
                                  </p:stCondLst>
                                  <p:childTnLst>
                                    <p:set>
                                      <p:cBhvr>
                                        <p:cTn id="75" dur="1" fill="hold">
                                          <p:stCondLst>
                                            <p:cond delay="0"/>
                                          </p:stCondLst>
                                        </p:cTn>
                                        <p:tgtEl>
                                          <p:spTgt spid="8271"/>
                                        </p:tgtEl>
                                        <p:attrNameLst>
                                          <p:attrName>style.visibility</p:attrName>
                                        </p:attrNameLst>
                                      </p:cBhvr>
                                      <p:to>
                                        <p:strVal val="visible"/>
                                      </p:to>
                                    </p:set>
                                    <p:anim calcmode="lin" valueType="num">
                                      <p:cBhvr>
                                        <p:cTn id="76" dur="2000" fill="hold"/>
                                        <p:tgtEl>
                                          <p:spTgt spid="8271"/>
                                        </p:tgtEl>
                                        <p:attrNameLst>
                                          <p:attrName>ppt_w</p:attrName>
                                        </p:attrNameLst>
                                      </p:cBhvr>
                                      <p:tavLst>
                                        <p:tav tm="0">
                                          <p:val>
                                            <p:fltVal val="0"/>
                                          </p:val>
                                        </p:tav>
                                        <p:tav tm="100000">
                                          <p:val>
                                            <p:strVal val="#ppt_w"/>
                                          </p:val>
                                        </p:tav>
                                      </p:tavLst>
                                    </p:anim>
                                    <p:anim calcmode="lin" valueType="num">
                                      <p:cBhvr>
                                        <p:cTn id="77" dur="2000" fill="hold"/>
                                        <p:tgtEl>
                                          <p:spTgt spid="8271"/>
                                        </p:tgtEl>
                                        <p:attrNameLst>
                                          <p:attrName>ppt_h</p:attrName>
                                        </p:attrNameLst>
                                      </p:cBhvr>
                                      <p:tavLst>
                                        <p:tav tm="0">
                                          <p:val>
                                            <p:fltVal val="0"/>
                                          </p:val>
                                        </p:tav>
                                        <p:tav tm="100000">
                                          <p:val>
                                            <p:strVal val="#ppt_h"/>
                                          </p:val>
                                        </p:tav>
                                      </p:tavLst>
                                    </p:anim>
                                    <p:animEffect transition="in" filter="fade">
                                      <p:cBhvr>
                                        <p:cTn id="78" dur="2000"/>
                                        <p:tgtEl>
                                          <p:spTgt spid="8271"/>
                                        </p:tgtEl>
                                      </p:cBhvr>
                                    </p:animEffect>
                                  </p:childTnLst>
                                </p:cTn>
                              </p:par>
                              <p:par>
                                <p:cTn id="79" presetID="53" presetClass="entr" presetSubtype="0" fill="hold" nodeType="withEffect">
                                  <p:stCondLst>
                                    <p:cond delay="0"/>
                                  </p:stCondLst>
                                  <p:childTnLst>
                                    <p:set>
                                      <p:cBhvr>
                                        <p:cTn id="80" dur="1" fill="hold">
                                          <p:stCondLst>
                                            <p:cond delay="0"/>
                                          </p:stCondLst>
                                        </p:cTn>
                                        <p:tgtEl>
                                          <p:spTgt spid="8261"/>
                                        </p:tgtEl>
                                        <p:attrNameLst>
                                          <p:attrName>style.visibility</p:attrName>
                                        </p:attrNameLst>
                                      </p:cBhvr>
                                      <p:to>
                                        <p:strVal val="visible"/>
                                      </p:to>
                                    </p:set>
                                    <p:anim calcmode="lin" valueType="num">
                                      <p:cBhvr>
                                        <p:cTn id="81" dur="2000" fill="hold"/>
                                        <p:tgtEl>
                                          <p:spTgt spid="8261"/>
                                        </p:tgtEl>
                                        <p:attrNameLst>
                                          <p:attrName>ppt_w</p:attrName>
                                        </p:attrNameLst>
                                      </p:cBhvr>
                                      <p:tavLst>
                                        <p:tav tm="0">
                                          <p:val>
                                            <p:fltVal val="0"/>
                                          </p:val>
                                        </p:tav>
                                        <p:tav tm="100000">
                                          <p:val>
                                            <p:strVal val="#ppt_w"/>
                                          </p:val>
                                        </p:tav>
                                      </p:tavLst>
                                    </p:anim>
                                    <p:anim calcmode="lin" valueType="num">
                                      <p:cBhvr>
                                        <p:cTn id="82" dur="2000" fill="hold"/>
                                        <p:tgtEl>
                                          <p:spTgt spid="8261"/>
                                        </p:tgtEl>
                                        <p:attrNameLst>
                                          <p:attrName>ppt_h</p:attrName>
                                        </p:attrNameLst>
                                      </p:cBhvr>
                                      <p:tavLst>
                                        <p:tav tm="0">
                                          <p:val>
                                            <p:fltVal val="0"/>
                                          </p:val>
                                        </p:tav>
                                        <p:tav tm="100000">
                                          <p:val>
                                            <p:strVal val="#ppt_h"/>
                                          </p:val>
                                        </p:tav>
                                      </p:tavLst>
                                    </p:anim>
                                    <p:animEffect transition="in" filter="fade">
                                      <p:cBhvr>
                                        <p:cTn id="83" dur="2000"/>
                                        <p:tgtEl>
                                          <p:spTgt spid="8261"/>
                                        </p:tgtEl>
                                      </p:cBhvr>
                                    </p:animEffect>
                                  </p:childTnLst>
                                </p:cTn>
                              </p:par>
                            </p:childTnLst>
                          </p:cTn>
                        </p:par>
                        <p:par>
                          <p:cTn id="84" fill="hold">
                            <p:stCondLst>
                              <p:cond delay="10500"/>
                            </p:stCondLst>
                            <p:childTnLst>
                              <p:par>
                                <p:cTn id="85" presetID="53" presetClass="entr" presetSubtype="0" fill="hold" nodeType="afterEffect">
                                  <p:stCondLst>
                                    <p:cond delay="0"/>
                                  </p:stCondLst>
                                  <p:childTnLst>
                                    <p:set>
                                      <p:cBhvr>
                                        <p:cTn id="86" dur="1" fill="hold">
                                          <p:stCondLst>
                                            <p:cond delay="0"/>
                                          </p:stCondLst>
                                        </p:cTn>
                                        <p:tgtEl>
                                          <p:spTgt spid="8252"/>
                                        </p:tgtEl>
                                        <p:attrNameLst>
                                          <p:attrName>style.visibility</p:attrName>
                                        </p:attrNameLst>
                                      </p:cBhvr>
                                      <p:to>
                                        <p:strVal val="visible"/>
                                      </p:to>
                                    </p:set>
                                    <p:anim calcmode="lin" valueType="num">
                                      <p:cBhvr>
                                        <p:cTn id="87" dur="2000" fill="hold"/>
                                        <p:tgtEl>
                                          <p:spTgt spid="8252"/>
                                        </p:tgtEl>
                                        <p:attrNameLst>
                                          <p:attrName>ppt_w</p:attrName>
                                        </p:attrNameLst>
                                      </p:cBhvr>
                                      <p:tavLst>
                                        <p:tav tm="0">
                                          <p:val>
                                            <p:fltVal val="0"/>
                                          </p:val>
                                        </p:tav>
                                        <p:tav tm="100000">
                                          <p:val>
                                            <p:strVal val="#ppt_w"/>
                                          </p:val>
                                        </p:tav>
                                      </p:tavLst>
                                    </p:anim>
                                    <p:anim calcmode="lin" valueType="num">
                                      <p:cBhvr>
                                        <p:cTn id="88" dur="2000" fill="hold"/>
                                        <p:tgtEl>
                                          <p:spTgt spid="8252"/>
                                        </p:tgtEl>
                                        <p:attrNameLst>
                                          <p:attrName>ppt_h</p:attrName>
                                        </p:attrNameLst>
                                      </p:cBhvr>
                                      <p:tavLst>
                                        <p:tav tm="0">
                                          <p:val>
                                            <p:fltVal val="0"/>
                                          </p:val>
                                        </p:tav>
                                        <p:tav tm="100000">
                                          <p:val>
                                            <p:strVal val="#ppt_h"/>
                                          </p:val>
                                        </p:tav>
                                      </p:tavLst>
                                    </p:anim>
                                    <p:animEffect transition="in" filter="fade">
                                      <p:cBhvr>
                                        <p:cTn id="89" dur="2000"/>
                                        <p:tgtEl>
                                          <p:spTgt spid="8252"/>
                                        </p:tgtEl>
                                      </p:cBhvr>
                                    </p:animEffect>
                                  </p:childTnLst>
                                </p:cTn>
                              </p:par>
                              <p:par>
                                <p:cTn id="90" presetID="53" presetClass="entr" presetSubtype="0" fill="hold" nodeType="withEffect">
                                  <p:stCondLst>
                                    <p:cond delay="0"/>
                                  </p:stCondLst>
                                  <p:childTnLst>
                                    <p:set>
                                      <p:cBhvr>
                                        <p:cTn id="91" dur="1" fill="hold">
                                          <p:stCondLst>
                                            <p:cond delay="0"/>
                                          </p:stCondLst>
                                        </p:cTn>
                                        <p:tgtEl>
                                          <p:spTgt spid="8253"/>
                                        </p:tgtEl>
                                        <p:attrNameLst>
                                          <p:attrName>style.visibility</p:attrName>
                                        </p:attrNameLst>
                                      </p:cBhvr>
                                      <p:to>
                                        <p:strVal val="visible"/>
                                      </p:to>
                                    </p:set>
                                    <p:anim calcmode="lin" valueType="num">
                                      <p:cBhvr>
                                        <p:cTn id="92" dur="2000" fill="hold"/>
                                        <p:tgtEl>
                                          <p:spTgt spid="8253"/>
                                        </p:tgtEl>
                                        <p:attrNameLst>
                                          <p:attrName>ppt_w</p:attrName>
                                        </p:attrNameLst>
                                      </p:cBhvr>
                                      <p:tavLst>
                                        <p:tav tm="0">
                                          <p:val>
                                            <p:fltVal val="0"/>
                                          </p:val>
                                        </p:tav>
                                        <p:tav tm="100000">
                                          <p:val>
                                            <p:strVal val="#ppt_w"/>
                                          </p:val>
                                        </p:tav>
                                      </p:tavLst>
                                    </p:anim>
                                    <p:anim calcmode="lin" valueType="num">
                                      <p:cBhvr>
                                        <p:cTn id="93" dur="2000" fill="hold"/>
                                        <p:tgtEl>
                                          <p:spTgt spid="8253"/>
                                        </p:tgtEl>
                                        <p:attrNameLst>
                                          <p:attrName>ppt_h</p:attrName>
                                        </p:attrNameLst>
                                      </p:cBhvr>
                                      <p:tavLst>
                                        <p:tav tm="0">
                                          <p:val>
                                            <p:fltVal val="0"/>
                                          </p:val>
                                        </p:tav>
                                        <p:tav tm="100000">
                                          <p:val>
                                            <p:strVal val="#ppt_h"/>
                                          </p:val>
                                        </p:tav>
                                      </p:tavLst>
                                    </p:anim>
                                    <p:animEffect transition="in" filter="fade">
                                      <p:cBhvr>
                                        <p:cTn id="94" dur="2000"/>
                                        <p:tgtEl>
                                          <p:spTgt spid="8253"/>
                                        </p:tgtEl>
                                      </p:cBhvr>
                                    </p:animEffect>
                                  </p:childTnLst>
                                </p:cTn>
                              </p:par>
                              <p:par>
                                <p:cTn id="95" presetID="53" presetClass="entr" presetSubtype="0" fill="hold" grpId="0" nodeType="withEffect">
                                  <p:stCondLst>
                                    <p:cond delay="0"/>
                                  </p:stCondLst>
                                  <p:childTnLst>
                                    <p:set>
                                      <p:cBhvr>
                                        <p:cTn id="96" dur="1" fill="hold">
                                          <p:stCondLst>
                                            <p:cond delay="0"/>
                                          </p:stCondLst>
                                        </p:cTn>
                                        <p:tgtEl>
                                          <p:spTgt spid="8266"/>
                                        </p:tgtEl>
                                        <p:attrNameLst>
                                          <p:attrName>style.visibility</p:attrName>
                                        </p:attrNameLst>
                                      </p:cBhvr>
                                      <p:to>
                                        <p:strVal val="visible"/>
                                      </p:to>
                                    </p:set>
                                    <p:anim calcmode="lin" valueType="num">
                                      <p:cBhvr>
                                        <p:cTn id="97" dur="2000" fill="hold"/>
                                        <p:tgtEl>
                                          <p:spTgt spid="8266"/>
                                        </p:tgtEl>
                                        <p:attrNameLst>
                                          <p:attrName>ppt_w</p:attrName>
                                        </p:attrNameLst>
                                      </p:cBhvr>
                                      <p:tavLst>
                                        <p:tav tm="0">
                                          <p:val>
                                            <p:fltVal val="0"/>
                                          </p:val>
                                        </p:tav>
                                        <p:tav tm="100000">
                                          <p:val>
                                            <p:strVal val="#ppt_w"/>
                                          </p:val>
                                        </p:tav>
                                      </p:tavLst>
                                    </p:anim>
                                    <p:anim calcmode="lin" valueType="num">
                                      <p:cBhvr>
                                        <p:cTn id="98" dur="2000" fill="hold"/>
                                        <p:tgtEl>
                                          <p:spTgt spid="8266"/>
                                        </p:tgtEl>
                                        <p:attrNameLst>
                                          <p:attrName>ppt_h</p:attrName>
                                        </p:attrNameLst>
                                      </p:cBhvr>
                                      <p:tavLst>
                                        <p:tav tm="0">
                                          <p:val>
                                            <p:fltVal val="0"/>
                                          </p:val>
                                        </p:tav>
                                        <p:tav tm="100000">
                                          <p:val>
                                            <p:strVal val="#ppt_h"/>
                                          </p:val>
                                        </p:tav>
                                      </p:tavLst>
                                    </p:anim>
                                    <p:animEffect transition="in" filter="fade">
                                      <p:cBhvr>
                                        <p:cTn id="99" dur="2000"/>
                                        <p:tgtEl>
                                          <p:spTgt spid="8266"/>
                                        </p:tgtEl>
                                      </p:cBhvr>
                                    </p:animEffect>
                                  </p:childTnLst>
                                </p:cTn>
                              </p:par>
                              <p:par>
                                <p:cTn id="100" presetID="53" presetClass="entr" presetSubtype="0" fill="hold" nodeType="withEffect">
                                  <p:stCondLst>
                                    <p:cond delay="0"/>
                                  </p:stCondLst>
                                  <p:childTnLst>
                                    <p:set>
                                      <p:cBhvr>
                                        <p:cTn id="101" dur="1" fill="hold">
                                          <p:stCondLst>
                                            <p:cond delay="0"/>
                                          </p:stCondLst>
                                        </p:cTn>
                                        <p:tgtEl>
                                          <p:spTgt spid="8265"/>
                                        </p:tgtEl>
                                        <p:attrNameLst>
                                          <p:attrName>style.visibility</p:attrName>
                                        </p:attrNameLst>
                                      </p:cBhvr>
                                      <p:to>
                                        <p:strVal val="visible"/>
                                      </p:to>
                                    </p:set>
                                    <p:anim calcmode="lin" valueType="num">
                                      <p:cBhvr>
                                        <p:cTn id="102" dur="2000" fill="hold"/>
                                        <p:tgtEl>
                                          <p:spTgt spid="8265"/>
                                        </p:tgtEl>
                                        <p:attrNameLst>
                                          <p:attrName>ppt_w</p:attrName>
                                        </p:attrNameLst>
                                      </p:cBhvr>
                                      <p:tavLst>
                                        <p:tav tm="0">
                                          <p:val>
                                            <p:fltVal val="0"/>
                                          </p:val>
                                        </p:tav>
                                        <p:tav tm="100000">
                                          <p:val>
                                            <p:strVal val="#ppt_w"/>
                                          </p:val>
                                        </p:tav>
                                      </p:tavLst>
                                    </p:anim>
                                    <p:anim calcmode="lin" valueType="num">
                                      <p:cBhvr>
                                        <p:cTn id="103" dur="2000" fill="hold"/>
                                        <p:tgtEl>
                                          <p:spTgt spid="8265"/>
                                        </p:tgtEl>
                                        <p:attrNameLst>
                                          <p:attrName>ppt_h</p:attrName>
                                        </p:attrNameLst>
                                      </p:cBhvr>
                                      <p:tavLst>
                                        <p:tav tm="0">
                                          <p:val>
                                            <p:fltVal val="0"/>
                                          </p:val>
                                        </p:tav>
                                        <p:tav tm="100000">
                                          <p:val>
                                            <p:strVal val="#ppt_h"/>
                                          </p:val>
                                        </p:tav>
                                      </p:tavLst>
                                    </p:anim>
                                    <p:animEffect transition="in" filter="fade">
                                      <p:cBhvr>
                                        <p:cTn id="104" dur="2000"/>
                                        <p:tgtEl>
                                          <p:spTgt spid="8265"/>
                                        </p:tgtEl>
                                      </p:cBhvr>
                                    </p:animEffect>
                                  </p:childTnLst>
                                </p:cTn>
                              </p:par>
                              <p:par>
                                <p:cTn id="105" presetID="53" presetClass="entr" presetSubtype="0" fill="hold" nodeType="withEffect">
                                  <p:stCondLst>
                                    <p:cond delay="0"/>
                                  </p:stCondLst>
                                  <p:childTnLst>
                                    <p:set>
                                      <p:cBhvr>
                                        <p:cTn id="106" dur="1" fill="hold">
                                          <p:stCondLst>
                                            <p:cond delay="0"/>
                                          </p:stCondLst>
                                        </p:cTn>
                                        <p:tgtEl>
                                          <p:spTgt spid="8250"/>
                                        </p:tgtEl>
                                        <p:attrNameLst>
                                          <p:attrName>style.visibility</p:attrName>
                                        </p:attrNameLst>
                                      </p:cBhvr>
                                      <p:to>
                                        <p:strVal val="visible"/>
                                      </p:to>
                                    </p:set>
                                    <p:anim calcmode="lin" valueType="num">
                                      <p:cBhvr>
                                        <p:cTn id="107" dur="2000" fill="hold"/>
                                        <p:tgtEl>
                                          <p:spTgt spid="8250"/>
                                        </p:tgtEl>
                                        <p:attrNameLst>
                                          <p:attrName>ppt_w</p:attrName>
                                        </p:attrNameLst>
                                      </p:cBhvr>
                                      <p:tavLst>
                                        <p:tav tm="0">
                                          <p:val>
                                            <p:fltVal val="0"/>
                                          </p:val>
                                        </p:tav>
                                        <p:tav tm="100000">
                                          <p:val>
                                            <p:strVal val="#ppt_w"/>
                                          </p:val>
                                        </p:tav>
                                      </p:tavLst>
                                    </p:anim>
                                    <p:anim calcmode="lin" valueType="num">
                                      <p:cBhvr>
                                        <p:cTn id="108" dur="2000" fill="hold"/>
                                        <p:tgtEl>
                                          <p:spTgt spid="8250"/>
                                        </p:tgtEl>
                                        <p:attrNameLst>
                                          <p:attrName>ppt_h</p:attrName>
                                        </p:attrNameLst>
                                      </p:cBhvr>
                                      <p:tavLst>
                                        <p:tav tm="0">
                                          <p:val>
                                            <p:fltVal val="0"/>
                                          </p:val>
                                        </p:tav>
                                        <p:tav tm="100000">
                                          <p:val>
                                            <p:strVal val="#ppt_h"/>
                                          </p:val>
                                        </p:tav>
                                      </p:tavLst>
                                    </p:anim>
                                    <p:animEffect transition="in" filter="fade">
                                      <p:cBhvr>
                                        <p:cTn id="109" dur="2000"/>
                                        <p:tgtEl>
                                          <p:spTgt spid="8250"/>
                                        </p:tgtEl>
                                      </p:cBhvr>
                                    </p:animEffect>
                                  </p:childTnLst>
                                </p:cTn>
                              </p:par>
                              <p:par>
                                <p:cTn id="110" presetID="53" presetClass="entr" presetSubtype="0" fill="hold" nodeType="withEffect">
                                  <p:stCondLst>
                                    <p:cond delay="0"/>
                                  </p:stCondLst>
                                  <p:childTnLst>
                                    <p:set>
                                      <p:cBhvr>
                                        <p:cTn id="111" dur="1" fill="hold">
                                          <p:stCondLst>
                                            <p:cond delay="0"/>
                                          </p:stCondLst>
                                        </p:cTn>
                                        <p:tgtEl>
                                          <p:spTgt spid="8251"/>
                                        </p:tgtEl>
                                        <p:attrNameLst>
                                          <p:attrName>style.visibility</p:attrName>
                                        </p:attrNameLst>
                                      </p:cBhvr>
                                      <p:to>
                                        <p:strVal val="visible"/>
                                      </p:to>
                                    </p:set>
                                    <p:anim calcmode="lin" valueType="num">
                                      <p:cBhvr>
                                        <p:cTn id="112" dur="2000" fill="hold"/>
                                        <p:tgtEl>
                                          <p:spTgt spid="8251"/>
                                        </p:tgtEl>
                                        <p:attrNameLst>
                                          <p:attrName>ppt_w</p:attrName>
                                        </p:attrNameLst>
                                      </p:cBhvr>
                                      <p:tavLst>
                                        <p:tav tm="0">
                                          <p:val>
                                            <p:fltVal val="0"/>
                                          </p:val>
                                        </p:tav>
                                        <p:tav tm="100000">
                                          <p:val>
                                            <p:strVal val="#ppt_w"/>
                                          </p:val>
                                        </p:tav>
                                      </p:tavLst>
                                    </p:anim>
                                    <p:anim calcmode="lin" valueType="num">
                                      <p:cBhvr>
                                        <p:cTn id="113" dur="2000" fill="hold"/>
                                        <p:tgtEl>
                                          <p:spTgt spid="8251"/>
                                        </p:tgtEl>
                                        <p:attrNameLst>
                                          <p:attrName>ppt_h</p:attrName>
                                        </p:attrNameLst>
                                      </p:cBhvr>
                                      <p:tavLst>
                                        <p:tav tm="0">
                                          <p:val>
                                            <p:fltVal val="0"/>
                                          </p:val>
                                        </p:tav>
                                        <p:tav tm="100000">
                                          <p:val>
                                            <p:strVal val="#ppt_h"/>
                                          </p:val>
                                        </p:tav>
                                      </p:tavLst>
                                    </p:anim>
                                    <p:animEffect transition="in" filter="fade">
                                      <p:cBhvr>
                                        <p:cTn id="114" dur="2000"/>
                                        <p:tgtEl>
                                          <p:spTgt spid="8251"/>
                                        </p:tgtEl>
                                      </p:cBhvr>
                                    </p:animEffect>
                                  </p:childTnLst>
                                </p:cTn>
                              </p:par>
                              <p:par>
                                <p:cTn id="115" presetID="53" presetClass="entr" presetSubtype="0" fill="hold" grpId="0" nodeType="withEffect">
                                  <p:stCondLst>
                                    <p:cond delay="0"/>
                                  </p:stCondLst>
                                  <p:childTnLst>
                                    <p:set>
                                      <p:cBhvr>
                                        <p:cTn id="116" dur="1" fill="hold">
                                          <p:stCondLst>
                                            <p:cond delay="0"/>
                                          </p:stCondLst>
                                        </p:cTn>
                                        <p:tgtEl>
                                          <p:spTgt spid="8264"/>
                                        </p:tgtEl>
                                        <p:attrNameLst>
                                          <p:attrName>style.visibility</p:attrName>
                                        </p:attrNameLst>
                                      </p:cBhvr>
                                      <p:to>
                                        <p:strVal val="visible"/>
                                      </p:to>
                                    </p:set>
                                    <p:anim calcmode="lin" valueType="num">
                                      <p:cBhvr>
                                        <p:cTn id="117" dur="2000" fill="hold"/>
                                        <p:tgtEl>
                                          <p:spTgt spid="8264"/>
                                        </p:tgtEl>
                                        <p:attrNameLst>
                                          <p:attrName>ppt_w</p:attrName>
                                        </p:attrNameLst>
                                      </p:cBhvr>
                                      <p:tavLst>
                                        <p:tav tm="0">
                                          <p:val>
                                            <p:fltVal val="0"/>
                                          </p:val>
                                        </p:tav>
                                        <p:tav tm="100000">
                                          <p:val>
                                            <p:strVal val="#ppt_w"/>
                                          </p:val>
                                        </p:tav>
                                      </p:tavLst>
                                    </p:anim>
                                    <p:anim calcmode="lin" valueType="num">
                                      <p:cBhvr>
                                        <p:cTn id="118" dur="2000" fill="hold"/>
                                        <p:tgtEl>
                                          <p:spTgt spid="8264"/>
                                        </p:tgtEl>
                                        <p:attrNameLst>
                                          <p:attrName>ppt_h</p:attrName>
                                        </p:attrNameLst>
                                      </p:cBhvr>
                                      <p:tavLst>
                                        <p:tav tm="0">
                                          <p:val>
                                            <p:fltVal val="0"/>
                                          </p:val>
                                        </p:tav>
                                        <p:tav tm="100000">
                                          <p:val>
                                            <p:strVal val="#ppt_h"/>
                                          </p:val>
                                        </p:tav>
                                      </p:tavLst>
                                    </p:anim>
                                    <p:animEffect transition="in" filter="fade">
                                      <p:cBhvr>
                                        <p:cTn id="119" dur="2000"/>
                                        <p:tgtEl>
                                          <p:spTgt spid="8264"/>
                                        </p:tgtEl>
                                      </p:cBhvr>
                                    </p:animEffect>
                                  </p:childTnLst>
                                </p:cTn>
                              </p:par>
                            </p:childTnLst>
                          </p:cTn>
                        </p:par>
                        <p:par>
                          <p:cTn id="120" fill="hold">
                            <p:stCondLst>
                              <p:cond delay="12500"/>
                            </p:stCondLst>
                            <p:childTnLst>
                              <p:par>
                                <p:cTn id="121" presetID="53" presetClass="entr" presetSubtype="0" fill="hold" nodeType="afterEffect">
                                  <p:stCondLst>
                                    <p:cond delay="0"/>
                                  </p:stCondLst>
                                  <p:childTnLst>
                                    <p:set>
                                      <p:cBhvr>
                                        <p:cTn id="122" dur="1" fill="hold">
                                          <p:stCondLst>
                                            <p:cond delay="0"/>
                                          </p:stCondLst>
                                        </p:cTn>
                                        <p:tgtEl>
                                          <p:spTgt spid="8259"/>
                                        </p:tgtEl>
                                        <p:attrNameLst>
                                          <p:attrName>style.visibility</p:attrName>
                                        </p:attrNameLst>
                                      </p:cBhvr>
                                      <p:to>
                                        <p:strVal val="visible"/>
                                      </p:to>
                                    </p:set>
                                    <p:anim calcmode="lin" valueType="num">
                                      <p:cBhvr>
                                        <p:cTn id="123" dur="2000" fill="hold"/>
                                        <p:tgtEl>
                                          <p:spTgt spid="8259"/>
                                        </p:tgtEl>
                                        <p:attrNameLst>
                                          <p:attrName>ppt_w</p:attrName>
                                        </p:attrNameLst>
                                      </p:cBhvr>
                                      <p:tavLst>
                                        <p:tav tm="0">
                                          <p:val>
                                            <p:fltVal val="0"/>
                                          </p:val>
                                        </p:tav>
                                        <p:tav tm="100000">
                                          <p:val>
                                            <p:strVal val="#ppt_w"/>
                                          </p:val>
                                        </p:tav>
                                      </p:tavLst>
                                    </p:anim>
                                    <p:anim calcmode="lin" valueType="num">
                                      <p:cBhvr>
                                        <p:cTn id="124" dur="2000" fill="hold"/>
                                        <p:tgtEl>
                                          <p:spTgt spid="8259"/>
                                        </p:tgtEl>
                                        <p:attrNameLst>
                                          <p:attrName>ppt_h</p:attrName>
                                        </p:attrNameLst>
                                      </p:cBhvr>
                                      <p:tavLst>
                                        <p:tav tm="0">
                                          <p:val>
                                            <p:fltVal val="0"/>
                                          </p:val>
                                        </p:tav>
                                        <p:tav tm="100000">
                                          <p:val>
                                            <p:strVal val="#ppt_h"/>
                                          </p:val>
                                        </p:tav>
                                      </p:tavLst>
                                    </p:anim>
                                    <p:animEffect transition="in" filter="fade">
                                      <p:cBhvr>
                                        <p:cTn id="125" dur="2000"/>
                                        <p:tgtEl>
                                          <p:spTgt spid="8259"/>
                                        </p:tgtEl>
                                      </p:cBhvr>
                                    </p:animEffect>
                                  </p:childTnLst>
                                </p:cTn>
                              </p:par>
                              <p:par>
                                <p:cTn id="126" presetID="53" presetClass="entr" presetSubtype="0" fill="hold" nodeType="withEffect">
                                  <p:stCondLst>
                                    <p:cond delay="0"/>
                                  </p:stCondLst>
                                  <p:childTnLst>
                                    <p:set>
                                      <p:cBhvr>
                                        <p:cTn id="127" dur="1" fill="hold">
                                          <p:stCondLst>
                                            <p:cond delay="0"/>
                                          </p:stCondLst>
                                        </p:cTn>
                                        <p:tgtEl>
                                          <p:spTgt spid="8260"/>
                                        </p:tgtEl>
                                        <p:attrNameLst>
                                          <p:attrName>style.visibility</p:attrName>
                                        </p:attrNameLst>
                                      </p:cBhvr>
                                      <p:to>
                                        <p:strVal val="visible"/>
                                      </p:to>
                                    </p:set>
                                    <p:anim calcmode="lin" valueType="num">
                                      <p:cBhvr>
                                        <p:cTn id="128" dur="2000" fill="hold"/>
                                        <p:tgtEl>
                                          <p:spTgt spid="8260"/>
                                        </p:tgtEl>
                                        <p:attrNameLst>
                                          <p:attrName>ppt_w</p:attrName>
                                        </p:attrNameLst>
                                      </p:cBhvr>
                                      <p:tavLst>
                                        <p:tav tm="0">
                                          <p:val>
                                            <p:fltVal val="0"/>
                                          </p:val>
                                        </p:tav>
                                        <p:tav tm="100000">
                                          <p:val>
                                            <p:strVal val="#ppt_w"/>
                                          </p:val>
                                        </p:tav>
                                      </p:tavLst>
                                    </p:anim>
                                    <p:anim calcmode="lin" valueType="num">
                                      <p:cBhvr>
                                        <p:cTn id="129" dur="2000" fill="hold"/>
                                        <p:tgtEl>
                                          <p:spTgt spid="8260"/>
                                        </p:tgtEl>
                                        <p:attrNameLst>
                                          <p:attrName>ppt_h</p:attrName>
                                        </p:attrNameLst>
                                      </p:cBhvr>
                                      <p:tavLst>
                                        <p:tav tm="0">
                                          <p:val>
                                            <p:fltVal val="0"/>
                                          </p:val>
                                        </p:tav>
                                        <p:tav tm="100000">
                                          <p:val>
                                            <p:strVal val="#ppt_h"/>
                                          </p:val>
                                        </p:tav>
                                      </p:tavLst>
                                    </p:anim>
                                    <p:animEffect transition="in" filter="fade">
                                      <p:cBhvr>
                                        <p:cTn id="130" dur="2000"/>
                                        <p:tgtEl>
                                          <p:spTgt spid="8260"/>
                                        </p:tgtEl>
                                      </p:cBhvr>
                                    </p:animEffect>
                                  </p:childTnLst>
                                </p:cTn>
                              </p:par>
                              <p:par>
                                <p:cTn id="131" presetID="53" presetClass="entr" presetSubtype="0" fill="hold" grpId="0" nodeType="withEffect">
                                  <p:stCondLst>
                                    <p:cond delay="0"/>
                                  </p:stCondLst>
                                  <p:childTnLst>
                                    <p:set>
                                      <p:cBhvr>
                                        <p:cTn id="132" dur="1" fill="hold">
                                          <p:stCondLst>
                                            <p:cond delay="0"/>
                                          </p:stCondLst>
                                        </p:cTn>
                                        <p:tgtEl>
                                          <p:spTgt spid="8268"/>
                                        </p:tgtEl>
                                        <p:attrNameLst>
                                          <p:attrName>style.visibility</p:attrName>
                                        </p:attrNameLst>
                                      </p:cBhvr>
                                      <p:to>
                                        <p:strVal val="visible"/>
                                      </p:to>
                                    </p:set>
                                    <p:anim calcmode="lin" valueType="num">
                                      <p:cBhvr>
                                        <p:cTn id="133" dur="2000" fill="hold"/>
                                        <p:tgtEl>
                                          <p:spTgt spid="8268"/>
                                        </p:tgtEl>
                                        <p:attrNameLst>
                                          <p:attrName>ppt_w</p:attrName>
                                        </p:attrNameLst>
                                      </p:cBhvr>
                                      <p:tavLst>
                                        <p:tav tm="0">
                                          <p:val>
                                            <p:fltVal val="0"/>
                                          </p:val>
                                        </p:tav>
                                        <p:tav tm="100000">
                                          <p:val>
                                            <p:strVal val="#ppt_w"/>
                                          </p:val>
                                        </p:tav>
                                      </p:tavLst>
                                    </p:anim>
                                    <p:anim calcmode="lin" valueType="num">
                                      <p:cBhvr>
                                        <p:cTn id="134" dur="2000" fill="hold"/>
                                        <p:tgtEl>
                                          <p:spTgt spid="8268"/>
                                        </p:tgtEl>
                                        <p:attrNameLst>
                                          <p:attrName>ppt_h</p:attrName>
                                        </p:attrNameLst>
                                      </p:cBhvr>
                                      <p:tavLst>
                                        <p:tav tm="0">
                                          <p:val>
                                            <p:fltVal val="0"/>
                                          </p:val>
                                        </p:tav>
                                        <p:tav tm="100000">
                                          <p:val>
                                            <p:strVal val="#ppt_h"/>
                                          </p:val>
                                        </p:tav>
                                      </p:tavLst>
                                    </p:anim>
                                    <p:animEffect transition="in" filter="fade">
                                      <p:cBhvr>
                                        <p:cTn id="135" dur="2000"/>
                                        <p:tgtEl>
                                          <p:spTgt spid="8268"/>
                                        </p:tgtEl>
                                      </p:cBhvr>
                                    </p:animEffect>
                                  </p:childTnLst>
                                </p:cTn>
                              </p:par>
                            </p:childTnLst>
                          </p:cTn>
                        </p:par>
                        <p:par>
                          <p:cTn id="136" fill="hold">
                            <p:stCondLst>
                              <p:cond delay="14500"/>
                            </p:stCondLst>
                            <p:childTnLst>
                              <p:par>
                                <p:cTn id="137" presetID="53" presetClass="entr" presetSubtype="0" fill="hold" nodeType="afterEffect">
                                  <p:stCondLst>
                                    <p:cond delay="0"/>
                                  </p:stCondLst>
                                  <p:childTnLst>
                                    <p:set>
                                      <p:cBhvr>
                                        <p:cTn id="138" dur="1" fill="hold">
                                          <p:stCondLst>
                                            <p:cond delay="0"/>
                                          </p:stCondLst>
                                        </p:cTn>
                                        <p:tgtEl>
                                          <p:spTgt spid="8254"/>
                                        </p:tgtEl>
                                        <p:attrNameLst>
                                          <p:attrName>style.visibility</p:attrName>
                                        </p:attrNameLst>
                                      </p:cBhvr>
                                      <p:to>
                                        <p:strVal val="visible"/>
                                      </p:to>
                                    </p:set>
                                    <p:anim calcmode="lin" valueType="num">
                                      <p:cBhvr>
                                        <p:cTn id="139" dur="2000" fill="hold"/>
                                        <p:tgtEl>
                                          <p:spTgt spid="8254"/>
                                        </p:tgtEl>
                                        <p:attrNameLst>
                                          <p:attrName>ppt_w</p:attrName>
                                        </p:attrNameLst>
                                      </p:cBhvr>
                                      <p:tavLst>
                                        <p:tav tm="0">
                                          <p:val>
                                            <p:fltVal val="0"/>
                                          </p:val>
                                        </p:tav>
                                        <p:tav tm="100000">
                                          <p:val>
                                            <p:strVal val="#ppt_w"/>
                                          </p:val>
                                        </p:tav>
                                      </p:tavLst>
                                    </p:anim>
                                    <p:anim calcmode="lin" valueType="num">
                                      <p:cBhvr>
                                        <p:cTn id="140" dur="2000" fill="hold"/>
                                        <p:tgtEl>
                                          <p:spTgt spid="8254"/>
                                        </p:tgtEl>
                                        <p:attrNameLst>
                                          <p:attrName>ppt_h</p:attrName>
                                        </p:attrNameLst>
                                      </p:cBhvr>
                                      <p:tavLst>
                                        <p:tav tm="0">
                                          <p:val>
                                            <p:fltVal val="0"/>
                                          </p:val>
                                        </p:tav>
                                        <p:tav tm="100000">
                                          <p:val>
                                            <p:strVal val="#ppt_h"/>
                                          </p:val>
                                        </p:tav>
                                      </p:tavLst>
                                    </p:anim>
                                    <p:animEffect transition="in" filter="fade">
                                      <p:cBhvr>
                                        <p:cTn id="141" dur="2000"/>
                                        <p:tgtEl>
                                          <p:spTgt spid="8254"/>
                                        </p:tgtEl>
                                      </p:cBhvr>
                                    </p:animEffect>
                                  </p:childTnLst>
                                </p:cTn>
                              </p:par>
                              <p:par>
                                <p:cTn id="142" presetID="53" presetClass="entr" presetSubtype="0" fill="hold" nodeType="withEffect">
                                  <p:stCondLst>
                                    <p:cond delay="0"/>
                                  </p:stCondLst>
                                  <p:childTnLst>
                                    <p:set>
                                      <p:cBhvr>
                                        <p:cTn id="143" dur="1" fill="hold">
                                          <p:stCondLst>
                                            <p:cond delay="0"/>
                                          </p:stCondLst>
                                        </p:cTn>
                                        <p:tgtEl>
                                          <p:spTgt spid="8255"/>
                                        </p:tgtEl>
                                        <p:attrNameLst>
                                          <p:attrName>style.visibility</p:attrName>
                                        </p:attrNameLst>
                                      </p:cBhvr>
                                      <p:to>
                                        <p:strVal val="visible"/>
                                      </p:to>
                                    </p:set>
                                    <p:anim calcmode="lin" valueType="num">
                                      <p:cBhvr>
                                        <p:cTn id="144" dur="2000" fill="hold"/>
                                        <p:tgtEl>
                                          <p:spTgt spid="8255"/>
                                        </p:tgtEl>
                                        <p:attrNameLst>
                                          <p:attrName>ppt_w</p:attrName>
                                        </p:attrNameLst>
                                      </p:cBhvr>
                                      <p:tavLst>
                                        <p:tav tm="0">
                                          <p:val>
                                            <p:fltVal val="0"/>
                                          </p:val>
                                        </p:tav>
                                        <p:tav tm="100000">
                                          <p:val>
                                            <p:strVal val="#ppt_w"/>
                                          </p:val>
                                        </p:tav>
                                      </p:tavLst>
                                    </p:anim>
                                    <p:anim calcmode="lin" valueType="num">
                                      <p:cBhvr>
                                        <p:cTn id="145" dur="2000" fill="hold"/>
                                        <p:tgtEl>
                                          <p:spTgt spid="8255"/>
                                        </p:tgtEl>
                                        <p:attrNameLst>
                                          <p:attrName>ppt_h</p:attrName>
                                        </p:attrNameLst>
                                      </p:cBhvr>
                                      <p:tavLst>
                                        <p:tav tm="0">
                                          <p:val>
                                            <p:fltVal val="0"/>
                                          </p:val>
                                        </p:tav>
                                        <p:tav tm="100000">
                                          <p:val>
                                            <p:strVal val="#ppt_h"/>
                                          </p:val>
                                        </p:tav>
                                      </p:tavLst>
                                    </p:anim>
                                    <p:animEffect transition="in" filter="fade">
                                      <p:cBhvr>
                                        <p:cTn id="146" dur="2000"/>
                                        <p:tgtEl>
                                          <p:spTgt spid="8255"/>
                                        </p:tgtEl>
                                      </p:cBhvr>
                                    </p:animEffect>
                                  </p:childTnLst>
                                </p:cTn>
                              </p:par>
                              <p:par>
                                <p:cTn id="147" presetID="53" presetClass="entr" presetSubtype="0" fill="hold" grpId="0" nodeType="withEffect">
                                  <p:stCondLst>
                                    <p:cond delay="0"/>
                                  </p:stCondLst>
                                  <p:childTnLst>
                                    <p:set>
                                      <p:cBhvr>
                                        <p:cTn id="148" dur="1" fill="hold">
                                          <p:stCondLst>
                                            <p:cond delay="0"/>
                                          </p:stCondLst>
                                        </p:cTn>
                                        <p:tgtEl>
                                          <p:spTgt spid="8269"/>
                                        </p:tgtEl>
                                        <p:attrNameLst>
                                          <p:attrName>style.visibility</p:attrName>
                                        </p:attrNameLst>
                                      </p:cBhvr>
                                      <p:to>
                                        <p:strVal val="visible"/>
                                      </p:to>
                                    </p:set>
                                    <p:anim calcmode="lin" valueType="num">
                                      <p:cBhvr>
                                        <p:cTn id="149" dur="2000" fill="hold"/>
                                        <p:tgtEl>
                                          <p:spTgt spid="8269"/>
                                        </p:tgtEl>
                                        <p:attrNameLst>
                                          <p:attrName>ppt_w</p:attrName>
                                        </p:attrNameLst>
                                      </p:cBhvr>
                                      <p:tavLst>
                                        <p:tav tm="0">
                                          <p:val>
                                            <p:fltVal val="0"/>
                                          </p:val>
                                        </p:tav>
                                        <p:tav tm="100000">
                                          <p:val>
                                            <p:strVal val="#ppt_w"/>
                                          </p:val>
                                        </p:tav>
                                      </p:tavLst>
                                    </p:anim>
                                    <p:anim calcmode="lin" valueType="num">
                                      <p:cBhvr>
                                        <p:cTn id="150" dur="2000" fill="hold"/>
                                        <p:tgtEl>
                                          <p:spTgt spid="8269"/>
                                        </p:tgtEl>
                                        <p:attrNameLst>
                                          <p:attrName>ppt_h</p:attrName>
                                        </p:attrNameLst>
                                      </p:cBhvr>
                                      <p:tavLst>
                                        <p:tav tm="0">
                                          <p:val>
                                            <p:fltVal val="0"/>
                                          </p:val>
                                        </p:tav>
                                        <p:tav tm="100000">
                                          <p:val>
                                            <p:strVal val="#ppt_h"/>
                                          </p:val>
                                        </p:tav>
                                      </p:tavLst>
                                    </p:anim>
                                    <p:animEffect transition="in" filter="fade">
                                      <p:cBhvr>
                                        <p:cTn id="151" dur="2000"/>
                                        <p:tgtEl>
                                          <p:spTgt spid="8269"/>
                                        </p:tgtEl>
                                      </p:cBhvr>
                                    </p:animEffect>
                                  </p:childTnLst>
                                </p:cTn>
                              </p:par>
                            </p:childTnLst>
                          </p:cTn>
                        </p:par>
                        <p:par>
                          <p:cTn id="152" fill="hold">
                            <p:stCondLst>
                              <p:cond delay="16500"/>
                            </p:stCondLst>
                            <p:childTnLst>
                              <p:par>
                                <p:cTn id="153" presetID="53" presetClass="entr" presetSubtype="0" fill="hold" nodeType="afterEffect">
                                  <p:stCondLst>
                                    <p:cond delay="0"/>
                                  </p:stCondLst>
                                  <p:childTnLst>
                                    <p:set>
                                      <p:cBhvr>
                                        <p:cTn id="154" dur="1" fill="hold">
                                          <p:stCondLst>
                                            <p:cond delay="0"/>
                                          </p:stCondLst>
                                        </p:cTn>
                                        <p:tgtEl>
                                          <p:spTgt spid="8256"/>
                                        </p:tgtEl>
                                        <p:attrNameLst>
                                          <p:attrName>style.visibility</p:attrName>
                                        </p:attrNameLst>
                                      </p:cBhvr>
                                      <p:to>
                                        <p:strVal val="visible"/>
                                      </p:to>
                                    </p:set>
                                    <p:anim calcmode="lin" valueType="num">
                                      <p:cBhvr>
                                        <p:cTn id="155" dur="2000" fill="hold"/>
                                        <p:tgtEl>
                                          <p:spTgt spid="8256"/>
                                        </p:tgtEl>
                                        <p:attrNameLst>
                                          <p:attrName>ppt_w</p:attrName>
                                        </p:attrNameLst>
                                      </p:cBhvr>
                                      <p:tavLst>
                                        <p:tav tm="0">
                                          <p:val>
                                            <p:fltVal val="0"/>
                                          </p:val>
                                        </p:tav>
                                        <p:tav tm="100000">
                                          <p:val>
                                            <p:strVal val="#ppt_w"/>
                                          </p:val>
                                        </p:tav>
                                      </p:tavLst>
                                    </p:anim>
                                    <p:anim calcmode="lin" valueType="num">
                                      <p:cBhvr>
                                        <p:cTn id="156" dur="2000" fill="hold"/>
                                        <p:tgtEl>
                                          <p:spTgt spid="8256"/>
                                        </p:tgtEl>
                                        <p:attrNameLst>
                                          <p:attrName>ppt_h</p:attrName>
                                        </p:attrNameLst>
                                      </p:cBhvr>
                                      <p:tavLst>
                                        <p:tav tm="0">
                                          <p:val>
                                            <p:fltVal val="0"/>
                                          </p:val>
                                        </p:tav>
                                        <p:tav tm="100000">
                                          <p:val>
                                            <p:strVal val="#ppt_h"/>
                                          </p:val>
                                        </p:tav>
                                      </p:tavLst>
                                    </p:anim>
                                    <p:animEffect transition="in" filter="fade">
                                      <p:cBhvr>
                                        <p:cTn id="157" dur="2000"/>
                                        <p:tgtEl>
                                          <p:spTgt spid="8256"/>
                                        </p:tgtEl>
                                      </p:cBhvr>
                                    </p:animEffect>
                                  </p:childTnLst>
                                </p:cTn>
                              </p:par>
                              <p:par>
                                <p:cTn id="158" presetID="53" presetClass="entr" presetSubtype="0" fill="hold" nodeType="withEffect">
                                  <p:stCondLst>
                                    <p:cond delay="0"/>
                                  </p:stCondLst>
                                  <p:childTnLst>
                                    <p:set>
                                      <p:cBhvr>
                                        <p:cTn id="159" dur="1" fill="hold">
                                          <p:stCondLst>
                                            <p:cond delay="0"/>
                                          </p:stCondLst>
                                        </p:cTn>
                                        <p:tgtEl>
                                          <p:spTgt spid="8257"/>
                                        </p:tgtEl>
                                        <p:attrNameLst>
                                          <p:attrName>style.visibility</p:attrName>
                                        </p:attrNameLst>
                                      </p:cBhvr>
                                      <p:to>
                                        <p:strVal val="visible"/>
                                      </p:to>
                                    </p:set>
                                    <p:anim calcmode="lin" valueType="num">
                                      <p:cBhvr>
                                        <p:cTn id="160" dur="2000" fill="hold"/>
                                        <p:tgtEl>
                                          <p:spTgt spid="8257"/>
                                        </p:tgtEl>
                                        <p:attrNameLst>
                                          <p:attrName>ppt_w</p:attrName>
                                        </p:attrNameLst>
                                      </p:cBhvr>
                                      <p:tavLst>
                                        <p:tav tm="0">
                                          <p:val>
                                            <p:fltVal val="0"/>
                                          </p:val>
                                        </p:tav>
                                        <p:tav tm="100000">
                                          <p:val>
                                            <p:strVal val="#ppt_w"/>
                                          </p:val>
                                        </p:tav>
                                      </p:tavLst>
                                    </p:anim>
                                    <p:anim calcmode="lin" valueType="num">
                                      <p:cBhvr>
                                        <p:cTn id="161" dur="2000" fill="hold"/>
                                        <p:tgtEl>
                                          <p:spTgt spid="8257"/>
                                        </p:tgtEl>
                                        <p:attrNameLst>
                                          <p:attrName>ppt_h</p:attrName>
                                        </p:attrNameLst>
                                      </p:cBhvr>
                                      <p:tavLst>
                                        <p:tav tm="0">
                                          <p:val>
                                            <p:fltVal val="0"/>
                                          </p:val>
                                        </p:tav>
                                        <p:tav tm="100000">
                                          <p:val>
                                            <p:strVal val="#ppt_h"/>
                                          </p:val>
                                        </p:tav>
                                      </p:tavLst>
                                    </p:anim>
                                    <p:animEffect transition="in" filter="fade">
                                      <p:cBhvr>
                                        <p:cTn id="162" dur="2000"/>
                                        <p:tgtEl>
                                          <p:spTgt spid="8257"/>
                                        </p:tgtEl>
                                      </p:cBhvr>
                                    </p:animEffect>
                                  </p:childTnLst>
                                </p:cTn>
                              </p:par>
                              <p:par>
                                <p:cTn id="163" presetID="53" presetClass="entr" presetSubtype="0" fill="hold" grpId="0" nodeType="withEffect">
                                  <p:stCondLst>
                                    <p:cond delay="0"/>
                                  </p:stCondLst>
                                  <p:childTnLst>
                                    <p:set>
                                      <p:cBhvr>
                                        <p:cTn id="164" dur="1" fill="hold">
                                          <p:stCondLst>
                                            <p:cond delay="0"/>
                                          </p:stCondLst>
                                        </p:cTn>
                                        <p:tgtEl>
                                          <p:spTgt spid="8270"/>
                                        </p:tgtEl>
                                        <p:attrNameLst>
                                          <p:attrName>style.visibility</p:attrName>
                                        </p:attrNameLst>
                                      </p:cBhvr>
                                      <p:to>
                                        <p:strVal val="visible"/>
                                      </p:to>
                                    </p:set>
                                    <p:anim calcmode="lin" valueType="num">
                                      <p:cBhvr>
                                        <p:cTn id="165" dur="2000" fill="hold"/>
                                        <p:tgtEl>
                                          <p:spTgt spid="8270"/>
                                        </p:tgtEl>
                                        <p:attrNameLst>
                                          <p:attrName>ppt_w</p:attrName>
                                        </p:attrNameLst>
                                      </p:cBhvr>
                                      <p:tavLst>
                                        <p:tav tm="0">
                                          <p:val>
                                            <p:fltVal val="0"/>
                                          </p:val>
                                        </p:tav>
                                        <p:tav tm="100000">
                                          <p:val>
                                            <p:strVal val="#ppt_w"/>
                                          </p:val>
                                        </p:tav>
                                      </p:tavLst>
                                    </p:anim>
                                    <p:anim calcmode="lin" valueType="num">
                                      <p:cBhvr>
                                        <p:cTn id="166" dur="2000" fill="hold"/>
                                        <p:tgtEl>
                                          <p:spTgt spid="8270"/>
                                        </p:tgtEl>
                                        <p:attrNameLst>
                                          <p:attrName>ppt_h</p:attrName>
                                        </p:attrNameLst>
                                      </p:cBhvr>
                                      <p:tavLst>
                                        <p:tav tm="0">
                                          <p:val>
                                            <p:fltVal val="0"/>
                                          </p:val>
                                        </p:tav>
                                        <p:tav tm="100000">
                                          <p:val>
                                            <p:strVal val="#ppt_h"/>
                                          </p:val>
                                        </p:tav>
                                      </p:tavLst>
                                    </p:anim>
                                    <p:animEffect transition="in" filter="fade">
                                      <p:cBhvr>
                                        <p:cTn id="167" dur="2000"/>
                                        <p:tgtEl>
                                          <p:spTgt spid="8270"/>
                                        </p:tgtEl>
                                      </p:cBhvr>
                                    </p:animEffect>
                                  </p:childTnLst>
                                </p:cTn>
                              </p:par>
                              <p:par>
                                <p:cTn id="168" presetID="53" presetClass="entr" presetSubtype="0" fill="hold" nodeType="withEffect">
                                  <p:stCondLst>
                                    <p:cond delay="0"/>
                                  </p:stCondLst>
                                  <p:childTnLst>
                                    <p:set>
                                      <p:cBhvr>
                                        <p:cTn id="169" dur="1" fill="hold">
                                          <p:stCondLst>
                                            <p:cond delay="0"/>
                                          </p:stCondLst>
                                        </p:cTn>
                                        <p:tgtEl>
                                          <p:spTgt spid="8258"/>
                                        </p:tgtEl>
                                        <p:attrNameLst>
                                          <p:attrName>style.visibility</p:attrName>
                                        </p:attrNameLst>
                                      </p:cBhvr>
                                      <p:to>
                                        <p:strVal val="visible"/>
                                      </p:to>
                                    </p:set>
                                    <p:anim calcmode="lin" valueType="num">
                                      <p:cBhvr>
                                        <p:cTn id="170" dur="2000" fill="hold"/>
                                        <p:tgtEl>
                                          <p:spTgt spid="8258"/>
                                        </p:tgtEl>
                                        <p:attrNameLst>
                                          <p:attrName>ppt_w</p:attrName>
                                        </p:attrNameLst>
                                      </p:cBhvr>
                                      <p:tavLst>
                                        <p:tav tm="0">
                                          <p:val>
                                            <p:fltVal val="0"/>
                                          </p:val>
                                        </p:tav>
                                        <p:tav tm="100000">
                                          <p:val>
                                            <p:strVal val="#ppt_w"/>
                                          </p:val>
                                        </p:tav>
                                      </p:tavLst>
                                    </p:anim>
                                    <p:anim calcmode="lin" valueType="num">
                                      <p:cBhvr>
                                        <p:cTn id="171" dur="2000" fill="hold"/>
                                        <p:tgtEl>
                                          <p:spTgt spid="8258"/>
                                        </p:tgtEl>
                                        <p:attrNameLst>
                                          <p:attrName>ppt_h</p:attrName>
                                        </p:attrNameLst>
                                      </p:cBhvr>
                                      <p:tavLst>
                                        <p:tav tm="0">
                                          <p:val>
                                            <p:fltVal val="0"/>
                                          </p:val>
                                        </p:tav>
                                        <p:tav tm="100000">
                                          <p:val>
                                            <p:strVal val="#ppt_h"/>
                                          </p:val>
                                        </p:tav>
                                      </p:tavLst>
                                    </p:anim>
                                    <p:animEffect transition="in" filter="fade">
                                      <p:cBhvr>
                                        <p:cTn id="172" dur="2000"/>
                                        <p:tgtEl>
                                          <p:spTgt spid="8258"/>
                                        </p:tgtEl>
                                      </p:cBhvr>
                                    </p:animEffect>
                                  </p:childTnLst>
                                </p:cTn>
                              </p:par>
                            </p:childTnLst>
                          </p:cTn>
                        </p:par>
                        <p:par>
                          <p:cTn id="173" fill="hold">
                            <p:stCondLst>
                              <p:cond delay="18500"/>
                            </p:stCondLst>
                            <p:childTnLst>
                              <p:par>
                                <p:cTn id="174" presetID="53" presetClass="entr" presetSubtype="0" fill="hold" nodeType="afterEffect">
                                  <p:stCondLst>
                                    <p:cond delay="0"/>
                                  </p:stCondLst>
                                  <p:childTnLst>
                                    <p:set>
                                      <p:cBhvr>
                                        <p:cTn id="175" dur="1" fill="hold">
                                          <p:stCondLst>
                                            <p:cond delay="0"/>
                                          </p:stCondLst>
                                        </p:cTn>
                                        <p:tgtEl>
                                          <p:spTgt spid="8249"/>
                                        </p:tgtEl>
                                        <p:attrNameLst>
                                          <p:attrName>style.visibility</p:attrName>
                                        </p:attrNameLst>
                                      </p:cBhvr>
                                      <p:to>
                                        <p:strVal val="visible"/>
                                      </p:to>
                                    </p:set>
                                    <p:anim calcmode="lin" valueType="num">
                                      <p:cBhvr>
                                        <p:cTn id="176" dur="2000" fill="hold"/>
                                        <p:tgtEl>
                                          <p:spTgt spid="8249"/>
                                        </p:tgtEl>
                                        <p:attrNameLst>
                                          <p:attrName>ppt_w</p:attrName>
                                        </p:attrNameLst>
                                      </p:cBhvr>
                                      <p:tavLst>
                                        <p:tav tm="0">
                                          <p:val>
                                            <p:fltVal val="0"/>
                                          </p:val>
                                        </p:tav>
                                        <p:tav tm="100000">
                                          <p:val>
                                            <p:strVal val="#ppt_w"/>
                                          </p:val>
                                        </p:tav>
                                      </p:tavLst>
                                    </p:anim>
                                    <p:anim calcmode="lin" valueType="num">
                                      <p:cBhvr>
                                        <p:cTn id="177" dur="2000" fill="hold"/>
                                        <p:tgtEl>
                                          <p:spTgt spid="8249"/>
                                        </p:tgtEl>
                                        <p:attrNameLst>
                                          <p:attrName>ppt_h</p:attrName>
                                        </p:attrNameLst>
                                      </p:cBhvr>
                                      <p:tavLst>
                                        <p:tav tm="0">
                                          <p:val>
                                            <p:fltVal val="0"/>
                                          </p:val>
                                        </p:tav>
                                        <p:tav tm="100000">
                                          <p:val>
                                            <p:strVal val="#ppt_h"/>
                                          </p:val>
                                        </p:tav>
                                      </p:tavLst>
                                    </p:anim>
                                    <p:animEffect transition="in" filter="fade">
                                      <p:cBhvr>
                                        <p:cTn id="178" dur="2000"/>
                                        <p:tgtEl>
                                          <p:spTgt spid="8249"/>
                                        </p:tgtEl>
                                      </p:cBhvr>
                                    </p:animEffect>
                                  </p:childTnLst>
                                </p:cTn>
                              </p:par>
                              <p:par>
                                <p:cTn id="179" presetID="53" presetClass="entr" presetSubtype="0" fill="hold" grpId="0" nodeType="withEffect">
                                  <p:stCondLst>
                                    <p:cond delay="0"/>
                                  </p:stCondLst>
                                  <p:childTnLst>
                                    <p:set>
                                      <p:cBhvr>
                                        <p:cTn id="180" dur="1" fill="hold">
                                          <p:stCondLst>
                                            <p:cond delay="0"/>
                                          </p:stCondLst>
                                        </p:cTn>
                                        <p:tgtEl>
                                          <p:spTgt spid="8272"/>
                                        </p:tgtEl>
                                        <p:attrNameLst>
                                          <p:attrName>style.visibility</p:attrName>
                                        </p:attrNameLst>
                                      </p:cBhvr>
                                      <p:to>
                                        <p:strVal val="visible"/>
                                      </p:to>
                                    </p:set>
                                    <p:anim calcmode="lin" valueType="num">
                                      <p:cBhvr>
                                        <p:cTn id="181" dur="2000" fill="hold"/>
                                        <p:tgtEl>
                                          <p:spTgt spid="8272"/>
                                        </p:tgtEl>
                                        <p:attrNameLst>
                                          <p:attrName>ppt_w</p:attrName>
                                        </p:attrNameLst>
                                      </p:cBhvr>
                                      <p:tavLst>
                                        <p:tav tm="0">
                                          <p:val>
                                            <p:fltVal val="0"/>
                                          </p:val>
                                        </p:tav>
                                        <p:tav tm="100000">
                                          <p:val>
                                            <p:strVal val="#ppt_w"/>
                                          </p:val>
                                        </p:tav>
                                      </p:tavLst>
                                    </p:anim>
                                    <p:anim calcmode="lin" valueType="num">
                                      <p:cBhvr>
                                        <p:cTn id="182" dur="2000" fill="hold"/>
                                        <p:tgtEl>
                                          <p:spTgt spid="8272"/>
                                        </p:tgtEl>
                                        <p:attrNameLst>
                                          <p:attrName>ppt_h</p:attrName>
                                        </p:attrNameLst>
                                      </p:cBhvr>
                                      <p:tavLst>
                                        <p:tav tm="0">
                                          <p:val>
                                            <p:fltVal val="0"/>
                                          </p:val>
                                        </p:tav>
                                        <p:tav tm="100000">
                                          <p:val>
                                            <p:strVal val="#ppt_h"/>
                                          </p:val>
                                        </p:tav>
                                      </p:tavLst>
                                    </p:anim>
                                    <p:animEffect transition="in" filter="fade">
                                      <p:cBhvr>
                                        <p:cTn id="183" dur="2000"/>
                                        <p:tgtEl>
                                          <p:spTgt spid="82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35" grpId="0" animBg="1"/>
      <p:bldP spid="8236" grpId="0" animBg="1"/>
      <p:bldP spid="8243" grpId="0" animBg="1"/>
      <p:bldP spid="8262" grpId="0" animBg="1"/>
      <p:bldP spid="8263" grpId="0" animBg="1"/>
      <p:bldP spid="8264" grpId="0" animBg="1"/>
      <p:bldP spid="8266" grpId="0" animBg="1"/>
      <p:bldP spid="8267" grpId="0" animBg="1"/>
      <p:bldP spid="8268" grpId="0" animBg="1"/>
      <p:bldP spid="8269" grpId="0" animBg="1"/>
      <p:bldP spid="8270" grpId="0" animBg="1"/>
      <p:bldP spid="8271" grpId="0" animBg="1"/>
      <p:bldP spid="8272" grpId="0" animBg="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4">
            <a:extLst>
              <a:ext uri="{FF2B5EF4-FFF2-40B4-BE49-F238E27FC236}">
                <a16:creationId xmlns:a16="http://schemas.microsoft.com/office/drawing/2014/main" id="{D5799E53-56DA-4D1C-8624-F29AA8737234}"/>
              </a:ext>
            </a:extLst>
          </p:cNvPr>
          <p:cNvSpPr txBox="1">
            <a:spLocks noChangeArrowheads="1"/>
          </p:cNvSpPr>
          <p:nvPr/>
        </p:nvSpPr>
        <p:spPr bwMode="auto">
          <a:xfrm>
            <a:off x="0" y="0"/>
            <a:ext cx="9144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i="1" dirty="0"/>
              <a:t>Description du système de communication relatif à une intervention préventive systématique, entre le moment où la périodicité est atteinte et la remise à disposition de l’équipement.</a:t>
            </a:r>
          </a:p>
        </p:txBody>
      </p:sp>
      <p:sp>
        <p:nvSpPr>
          <p:cNvPr id="3075" name="Text Box 5">
            <a:extLst>
              <a:ext uri="{FF2B5EF4-FFF2-40B4-BE49-F238E27FC236}">
                <a16:creationId xmlns:a16="http://schemas.microsoft.com/office/drawing/2014/main" id="{29E84DA7-53E3-439C-ABDF-B5E724607E06}"/>
              </a:ext>
            </a:extLst>
          </p:cNvPr>
          <p:cNvSpPr txBox="1">
            <a:spLocks noChangeArrowheads="1"/>
          </p:cNvSpPr>
          <p:nvPr/>
        </p:nvSpPr>
        <p:spPr bwMode="auto">
          <a:xfrm>
            <a:off x="0" y="1410941"/>
            <a:ext cx="9144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endParaRPr lang="fr-FR" altLang="fr-FR"/>
          </a:p>
        </p:txBody>
      </p:sp>
      <p:sp>
        <p:nvSpPr>
          <p:cNvPr id="3076" name="Text Box 7">
            <a:extLst>
              <a:ext uri="{FF2B5EF4-FFF2-40B4-BE49-F238E27FC236}">
                <a16:creationId xmlns:a16="http://schemas.microsoft.com/office/drawing/2014/main" id="{A3AE4BBB-5F97-4206-9573-8ADD7C707700}"/>
              </a:ext>
            </a:extLst>
          </p:cNvPr>
          <p:cNvSpPr txBox="1">
            <a:spLocks noChangeArrowheads="1"/>
          </p:cNvSpPr>
          <p:nvPr/>
        </p:nvSpPr>
        <p:spPr bwMode="auto">
          <a:xfrm>
            <a:off x="360363" y="1193453"/>
            <a:ext cx="878363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endParaRPr lang="fr-FR" altLang="fr-FR"/>
          </a:p>
        </p:txBody>
      </p:sp>
      <p:sp>
        <p:nvSpPr>
          <p:cNvPr id="3077" name="Rectangle 29">
            <a:extLst>
              <a:ext uri="{FF2B5EF4-FFF2-40B4-BE49-F238E27FC236}">
                <a16:creationId xmlns:a16="http://schemas.microsoft.com/office/drawing/2014/main" id="{CCA44DF1-6DF3-4A31-9F11-70D5459679B7}"/>
              </a:ext>
            </a:extLst>
          </p:cNvPr>
          <p:cNvSpPr>
            <a:spLocks noChangeArrowheads="1"/>
          </p:cNvSpPr>
          <p:nvPr/>
        </p:nvSpPr>
        <p:spPr bwMode="auto">
          <a:xfrm>
            <a:off x="0" y="995016"/>
            <a:ext cx="3335338" cy="5116512"/>
          </a:xfrm>
          <a:prstGeom prst="rect">
            <a:avLst/>
          </a:prstGeom>
          <a:solidFill>
            <a:srgbClr val="FF0000">
              <a:alpha val="30196"/>
            </a:srgbClr>
          </a:solidFill>
          <a:ln w="28575">
            <a:solidFill>
              <a:srgbClr val="000000"/>
            </a:solidFill>
            <a:prstDash val="sysDot"/>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3078" name="Rectangle 30">
            <a:extLst>
              <a:ext uri="{FF2B5EF4-FFF2-40B4-BE49-F238E27FC236}">
                <a16:creationId xmlns:a16="http://schemas.microsoft.com/office/drawing/2014/main" id="{95A96438-FDD3-4A16-8A04-75005DE5184B}"/>
              </a:ext>
            </a:extLst>
          </p:cNvPr>
          <p:cNvSpPr>
            <a:spLocks noChangeArrowheads="1"/>
          </p:cNvSpPr>
          <p:nvPr/>
        </p:nvSpPr>
        <p:spPr bwMode="auto">
          <a:xfrm>
            <a:off x="3586163" y="980728"/>
            <a:ext cx="5557837" cy="5116513"/>
          </a:xfrm>
          <a:prstGeom prst="rect">
            <a:avLst/>
          </a:prstGeom>
          <a:solidFill>
            <a:schemeClr val="hlink">
              <a:alpha val="30196"/>
            </a:schemeClr>
          </a:solidFill>
          <a:ln w="38100">
            <a:solidFill>
              <a:srgbClr val="000000"/>
            </a:solidFill>
            <a:prstDash val="sysDot"/>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3079" name="Oval 31">
            <a:extLst>
              <a:ext uri="{FF2B5EF4-FFF2-40B4-BE49-F238E27FC236}">
                <a16:creationId xmlns:a16="http://schemas.microsoft.com/office/drawing/2014/main" id="{C4FDE50C-FB43-4017-9E79-C23477E9D999}"/>
              </a:ext>
            </a:extLst>
          </p:cNvPr>
          <p:cNvSpPr>
            <a:spLocks noChangeArrowheads="1"/>
          </p:cNvSpPr>
          <p:nvPr/>
        </p:nvSpPr>
        <p:spPr bwMode="auto">
          <a:xfrm>
            <a:off x="415925" y="2755553"/>
            <a:ext cx="2430463" cy="1033463"/>
          </a:xfrm>
          <a:prstGeom prst="ellipse">
            <a:avLst/>
          </a:prstGeom>
          <a:solidFill>
            <a:srgbClr val="FFFFFF"/>
          </a:solidFill>
          <a:ln w="19050">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3080" name="Oval 32">
            <a:extLst>
              <a:ext uri="{FF2B5EF4-FFF2-40B4-BE49-F238E27FC236}">
                <a16:creationId xmlns:a16="http://schemas.microsoft.com/office/drawing/2014/main" id="{539A6EF7-B0B6-4E5B-B72C-FCB935CF2E19}"/>
              </a:ext>
            </a:extLst>
          </p:cNvPr>
          <p:cNvSpPr>
            <a:spLocks noChangeArrowheads="1"/>
          </p:cNvSpPr>
          <p:nvPr/>
        </p:nvSpPr>
        <p:spPr bwMode="auto">
          <a:xfrm>
            <a:off x="4565650" y="2531716"/>
            <a:ext cx="3125788" cy="1509712"/>
          </a:xfrm>
          <a:prstGeom prst="ellipse">
            <a:avLst/>
          </a:prstGeom>
          <a:solidFill>
            <a:srgbClr val="FFFFFF"/>
          </a:solidFill>
          <a:ln w="19050">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3081" name="Oval 33">
            <a:extLst>
              <a:ext uri="{FF2B5EF4-FFF2-40B4-BE49-F238E27FC236}">
                <a16:creationId xmlns:a16="http://schemas.microsoft.com/office/drawing/2014/main" id="{434D358F-5D76-404B-8C28-8FF8851FCFBF}"/>
              </a:ext>
            </a:extLst>
          </p:cNvPr>
          <p:cNvSpPr>
            <a:spLocks noChangeArrowheads="1"/>
          </p:cNvSpPr>
          <p:nvPr/>
        </p:nvSpPr>
        <p:spPr bwMode="auto">
          <a:xfrm>
            <a:off x="6756400" y="1245841"/>
            <a:ext cx="2032000" cy="966787"/>
          </a:xfrm>
          <a:prstGeom prst="ellipse">
            <a:avLst/>
          </a:prstGeom>
          <a:solidFill>
            <a:srgbClr val="FFFFFF"/>
          </a:solidFill>
          <a:ln w="9525">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3082" name="Oval 34">
            <a:extLst>
              <a:ext uri="{FF2B5EF4-FFF2-40B4-BE49-F238E27FC236}">
                <a16:creationId xmlns:a16="http://schemas.microsoft.com/office/drawing/2014/main" id="{C9704955-CB40-4DC8-ADFF-CBECCD1C94B1}"/>
              </a:ext>
            </a:extLst>
          </p:cNvPr>
          <p:cNvSpPr>
            <a:spLocks noChangeArrowheads="1"/>
          </p:cNvSpPr>
          <p:nvPr/>
        </p:nvSpPr>
        <p:spPr bwMode="auto">
          <a:xfrm>
            <a:off x="4252913" y="4908203"/>
            <a:ext cx="1943100" cy="811213"/>
          </a:xfrm>
          <a:prstGeom prst="ellipse">
            <a:avLst/>
          </a:prstGeom>
          <a:solidFill>
            <a:srgbClr val="FFFFFF"/>
          </a:solidFill>
          <a:ln w="9525">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3083" name="Oval 35">
            <a:extLst>
              <a:ext uri="{FF2B5EF4-FFF2-40B4-BE49-F238E27FC236}">
                <a16:creationId xmlns:a16="http://schemas.microsoft.com/office/drawing/2014/main" id="{0A567ABE-333E-4E1C-B4F3-4C4A0A094434}"/>
              </a:ext>
            </a:extLst>
          </p:cNvPr>
          <p:cNvSpPr>
            <a:spLocks noChangeArrowheads="1"/>
          </p:cNvSpPr>
          <p:nvPr/>
        </p:nvSpPr>
        <p:spPr bwMode="auto">
          <a:xfrm>
            <a:off x="7216775" y="4487516"/>
            <a:ext cx="1731963" cy="811212"/>
          </a:xfrm>
          <a:prstGeom prst="ellipse">
            <a:avLst/>
          </a:prstGeom>
          <a:solidFill>
            <a:srgbClr val="FFFFFF"/>
          </a:solidFill>
          <a:ln w="9525">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3084" name="Text Box 36">
            <a:extLst>
              <a:ext uri="{FF2B5EF4-FFF2-40B4-BE49-F238E27FC236}">
                <a16:creationId xmlns:a16="http://schemas.microsoft.com/office/drawing/2014/main" id="{8048632F-6692-4C15-B9D4-B2A8F23D01C0}"/>
              </a:ext>
            </a:extLst>
          </p:cNvPr>
          <p:cNvSpPr txBox="1">
            <a:spLocks noChangeArrowheads="1"/>
          </p:cNvSpPr>
          <p:nvPr/>
        </p:nvSpPr>
        <p:spPr bwMode="auto">
          <a:xfrm>
            <a:off x="341313" y="1022003"/>
            <a:ext cx="2489200" cy="3222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1200" b="1">
                <a:latin typeface="Comic Sans MS" panose="030F0702030302020204" pitchFamily="66" charset="0"/>
              </a:rPr>
              <a:t>SERVICE PRODUCTION</a:t>
            </a:r>
            <a:endParaRPr lang="fr-FR" altLang="fr-FR" b="1"/>
          </a:p>
        </p:txBody>
      </p:sp>
      <p:sp>
        <p:nvSpPr>
          <p:cNvPr id="3085" name="Text Box 37">
            <a:extLst>
              <a:ext uri="{FF2B5EF4-FFF2-40B4-BE49-F238E27FC236}">
                <a16:creationId xmlns:a16="http://schemas.microsoft.com/office/drawing/2014/main" id="{3688C515-BC6B-4091-8D99-8A3A7073EC76}"/>
              </a:ext>
            </a:extLst>
          </p:cNvPr>
          <p:cNvSpPr txBox="1">
            <a:spLocks noChangeArrowheads="1"/>
          </p:cNvSpPr>
          <p:nvPr/>
        </p:nvSpPr>
        <p:spPr bwMode="auto">
          <a:xfrm>
            <a:off x="3659188" y="1026766"/>
            <a:ext cx="2520950" cy="3095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1200" b="1">
                <a:latin typeface="Comic Sans MS" panose="030F0702030302020204" pitchFamily="66" charset="0"/>
              </a:rPr>
              <a:t>SERVICE MAINTENANCE</a:t>
            </a:r>
            <a:endParaRPr lang="fr-FR" altLang="fr-FR" b="1"/>
          </a:p>
        </p:txBody>
      </p:sp>
      <p:sp>
        <p:nvSpPr>
          <p:cNvPr id="3086" name="Text Box 38">
            <a:extLst>
              <a:ext uri="{FF2B5EF4-FFF2-40B4-BE49-F238E27FC236}">
                <a16:creationId xmlns:a16="http://schemas.microsoft.com/office/drawing/2014/main" id="{49B6AEA0-2DB6-4793-A74F-21B6E9198D5D}"/>
              </a:ext>
            </a:extLst>
          </p:cNvPr>
          <p:cNvSpPr txBox="1">
            <a:spLocks noChangeArrowheads="1"/>
          </p:cNvSpPr>
          <p:nvPr/>
        </p:nvSpPr>
        <p:spPr bwMode="auto">
          <a:xfrm>
            <a:off x="846138" y="2896841"/>
            <a:ext cx="1527175" cy="3222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1600" b="1"/>
              <a:t>MACHINE</a:t>
            </a:r>
            <a:endParaRPr lang="fr-FR" altLang="fr-FR" sz="1600"/>
          </a:p>
        </p:txBody>
      </p:sp>
      <p:sp>
        <p:nvSpPr>
          <p:cNvPr id="3087" name="Text Box 39">
            <a:extLst>
              <a:ext uri="{FF2B5EF4-FFF2-40B4-BE49-F238E27FC236}">
                <a16:creationId xmlns:a16="http://schemas.microsoft.com/office/drawing/2014/main" id="{D13465DE-477F-4D04-B874-9482EAFD5496}"/>
              </a:ext>
            </a:extLst>
          </p:cNvPr>
          <p:cNvSpPr txBox="1">
            <a:spLocks noChangeArrowheads="1"/>
          </p:cNvSpPr>
          <p:nvPr/>
        </p:nvSpPr>
        <p:spPr bwMode="auto">
          <a:xfrm>
            <a:off x="4833938" y="3104803"/>
            <a:ext cx="2505075" cy="4492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1600" b="1"/>
              <a:t>ORDONNANCEMENT</a:t>
            </a:r>
          </a:p>
        </p:txBody>
      </p:sp>
      <p:sp>
        <p:nvSpPr>
          <p:cNvPr id="3088" name="Text Box 40">
            <a:extLst>
              <a:ext uri="{FF2B5EF4-FFF2-40B4-BE49-F238E27FC236}">
                <a16:creationId xmlns:a16="http://schemas.microsoft.com/office/drawing/2014/main" id="{897829B1-5EB1-4A93-80F5-93E7B6D2640F}"/>
              </a:ext>
            </a:extLst>
          </p:cNvPr>
          <p:cNvSpPr txBox="1">
            <a:spLocks noChangeArrowheads="1"/>
          </p:cNvSpPr>
          <p:nvPr/>
        </p:nvSpPr>
        <p:spPr bwMode="auto">
          <a:xfrm>
            <a:off x="7008813" y="1428403"/>
            <a:ext cx="1498600" cy="5318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1600" b="1"/>
              <a:t>Bureau des</a:t>
            </a:r>
          </a:p>
          <a:p>
            <a:pPr algn="ctr" eaLnBrk="1" hangingPunct="1"/>
            <a:r>
              <a:rPr lang="fr-FR" altLang="fr-FR" sz="1600" b="1"/>
              <a:t>METHODES</a:t>
            </a:r>
            <a:endParaRPr lang="fr-FR" altLang="fr-FR" sz="1600"/>
          </a:p>
        </p:txBody>
      </p:sp>
      <p:sp>
        <p:nvSpPr>
          <p:cNvPr id="3089" name="Text Box 41">
            <a:extLst>
              <a:ext uri="{FF2B5EF4-FFF2-40B4-BE49-F238E27FC236}">
                <a16:creationId xmlns:a16="http://schemas.microsoft.com/office/drawing/2014/main" id="{FF5257F5-A7B9-4DE2-BC83-1753BB4E8688}"/>
              </a:ext>
            </a:extLst>
          </p:cNvPr>
          <p:cNvSpPr txBox="1">
            <a:spLocks noChangeArrowheads="1"/>
          </p:cNvSpPr>
          <p:nvPr/>
        </p:nvSpPr>
        <p:spPr bwMode="auto">
          <a:xfrm>
            <a:off x="4549775" y="5136803"/>
            <a:ext cx="1350963" cy="4048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1600" b="1"/>
              <a:t>MAGASIN</a:t>
            </a:r>
            <a:endParaRPr lang="fr-FR" altLang="fr-FR" sz="1600"/>
          </a:p>
        </p:txBody>
      </p:sp>
      <p:sp>
        <p:nvSpPr>
          <p:cNvPr id="8235" name="Text Box 43">
            <a:extLst>
              <a:ext uri="{FF2B5EF4-FFF2-40B4-BE49-F238E27FC236}">
                <a16:creationId xmlns:a16="http://schemas.microsoft.com/office/drawing/2014/main" id="{49443366-5F9C-4BAD-993D-BD27E9D137A8}"/>
              </a:ext>
            </a:extLst>
          </p:cNvPr>
          <p:cNvSpPr txBox="1">
            <a:spLocks noChangeArrowheads="1"/>
          </p:cNvSpPr>
          <p:nvPr/>
        </p:nvSpPr>
        <p:spPr bwMode="auto">
          <a:xfrm>
            <a:off x="5240338" y="3420716"/>
            <a:ext cx="1176337" cy="4921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1200" b="1"/>
              <a:t>Périodicité atteinte</a:t>
            </a:r>
          </a:p>
        </p:txBody>
      </p:sp>
      <p:sp>
        <p:nvSpPr>
          <p:cNvPr id="8236" name="AutoShape 44">
            <a:extLst>
              <a:ext uri="{FF2B5EF4-FFF2-40B4-BE49-F238E27FC236}">
                <a16:creationId xmlns:a16="http://schemas.microsoft.com/office/drawing/2014/main" id="{945373C7-07A5-46A3-B97D-54BACEA80FDE}"/>
              </a:ext>
            </a:extLst>
          </p:cNvPr>
          <p:cNvSpPr>
            <a:spLocks noChangeArrowheads="1"/>
          </p:cNvSpPr>
          <p:nvPr/>
        </p:nvSpPr>
        <p:spPr bwMode="auto">
          <a:xfrm>
            <a:off x="5857875" y="3617566"/>
            <a:ext cx="236538" cy="250825"/>
          </a:xfrm>
          <a:prstGeom prst="star4">
            <a:avLst>
              <a:gd name="adj" fmla="val 12500"/>
            </a:avLst>
          </a:prstGeom>
          <a:solidFill>
            <a:srgbClr val="FF0000"/>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a:p>
        </p:txBody>
      </p:sp>
      <p:sp>
        <p:nvSpPr>
          <p:cNvPr id="3092" name="Text Box 45">
            <a:extLst>
              <a:ext uri="{FF2B5EF4-FFF2-40B4-BE49-F238E27FC236}">
                <a16:creationId xmlns:a16="http://schemas.microsoft.com/office/drawing/2014/main" id="{2C0F14C4-7688-4CC6-B061-D0BC2B123B9B}"/>
              </a:ext>
            </a:extLst>
          </p:cNvPr>
          <p:cNvSpPr txBox="1">
            <a:spLocks noChangeArrowheads="1"/>
          </p:cNvSpPr>
          <p:nvPr/>
        </p:nvSpPr>
        <p:spPr bwMode="auto">
          <a:xfrm>
            <a:off x="5548313" y="2561878"/>
            <a:ext cx="1273175" cy="338138"/>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1000" b="1"/>
              <a:t>Programmation</a:t>
            </a:r>
          </a:p>
        </p:txBody>
      </p:sp>
      <p:sp>
        <p:nvSpPr>
          <p:cNvPr id="3093" name="Text Box 46">
            <a:extLst>
              <a:ext uri="{FF2B5EF4-FFF2-40B4-BE49-F238E27FC236}">
                <a16:creationId xmlns:a16="http://schemas.microsoft.com/office/drawing/2014/main" id="{1AF73211-7963-4710-8C34-D3FB2A2B0F8E}"/>
              </a:ext>
            </a:extLst>
          </p:cNvPr>
          <p:cNvSpPr txBox="1">
            <a:spLocks noChangeArrowheads="1"/>
          </p:cNvSpPr>
          <p:nvPr/>
        </p:nvSpPr>
        <p:spPr bwMode="auto">
          <a:xfrm>
            <a:off x="4862513" y="2722216"/>
            <a:ext cx="1198562" cy="376237"/>
          </a:xfrm>
          <a:prstGeom prst="rect">
            <a:avLst/>
          </a:prstGeom>
          <a:solidFill>
            <a:srgbClr val="FFFFFF">
              <a:alpha val="196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1000" b="1"/>
              <a:t>Enregistrement</a:t>
            </a:r>
          </a:p>
        </p:txBody>
      </p:sp>
      <p:sp>
        <p:nvSpPr>
          <p:cNvPr id="3094" name="Text Box 47">
            <a:extLst>
              <a:ext uri="{FF2B5EF4-FFF2-40B4-BE49-F238E27FC236}">
                <a16:creationId xmlns:a16="http://schemas.microsoft.com/office/drawing/2014/main" id="{70C44C18-D958-4615-AD5D-D1FF39AAB2E6}"/>
              </a:ext>
            </a:extLst>
          </p:cNvPr>
          <p:cNvSpPr txBox="1">
            <a:spLocks noChangeArrowheads="1"/>
          </p:cNvSpPr>
          <p:nvPr/>
        </p:nvSpPr>
        <p:spPr bwMode="auto">
          <a:xfrm>
            <a:off x="6146800" y="3550891"/>
            <a:ext cx="904875" cy="36195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1000" b="1"/>
              <a:t>Lancement</a:t>
            </a:r>
          </a:p>
        </p:txBody>
      </p:sp>
      <p:sp>
        <p:nvSpPr>
          <p:cNvPr id="3095" name="Text Box 42">
            <a:extLst>
              <a:ext uri="{FF2B5EF4-FFF2-40B4-BE49-F238E27FC236}">
                <a16:creationId xmlns:a16="http://schemas.microsoft.com/office/drawing/2014/main" id="{6DF5C032-0692-498B-BDCA-B6DF8AAD846D}"/>
              </a:ext>
            </a:extLst>
          </p:cNvPr>
          <p:cNvSpPr txBox="1">
            <a:spLocks noChangeArrowheads="1"/>
          </p:cNvSpPr>
          <p:nvPr/>
        </p:nvSpPr>
        <p:spPr bwMode="auto">
          <a:xfrm>
            <a:off x="7273925" y="4490691"/>
            <a:ext cx="1585913" cy="684212"/>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1400" b="1"/>
              <a:t>Equipe</a:t>
            </a:r>
          </a:p>
          <a:p>
            <a:pPr algn="ctr" eaLnBrk="1" hangingPunct="1"/>
            <a:r>
              <a:rPr lang="fr-FR" altLang="fr-FR" sz="1400" b="1"/>
              <a:t> d’intervention</a:t>
            </a:r>
          </a:p>
          <a:p>
            <a:pPr algn="ctr" eaLnBrk="1" hangingPunct="1"/>
            <a:r>
              <a:rPr lang="fr-FR" altLang="fr-FR" sz="1400" b="1"/>
              <a:t>REALISATION</a:t>
            </a:r>
            <a:endParaRPr lang="fr-FR" altLang="fr-FR" sz="1400"/>
          </a:p>
        </p:txBody>
      </p:sp>
      <p:sp>
        <p:nvSpPr>
          <p:cNvPr id="8244" name="Line 52">
            <a:extLst>
              <a:ext uri="{FF2B5EF4-FFF2-40B4-BE49-F238E27FC236}">
                <a16:creationId xmlns:a16="http://schemas.microsoft.com/office/drawing/2014/main" id="{BDB89CC4-D87A-421D-9BE3-AD1B2B19E35E}"/>
              </a:ext>
            </a:extLst>
          </p:cNvPr>
          <p:cNvSpPr>
            <a:spLocks noChangeShapeType="1"/>
          </p:cNvSpPr>
          <p:nvPr/>
        </p:nvSpPr>
        <p:spPr bwMode="auto">
          <a:xfrm flipV="1">
            <a:off x="5353050" y="1818928"/>
            <a:ext cx="0" cy="97155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8245" name="Line 53">
            <a:extLst>
              <a:ext uri="{FF2B5EF4-FFF2-40B4-BE49-F238E27FC236}">
                <a16:creationId xmlns:a16="http://schemas.microsoft.com/office/drawing/2014/main" id="{A67FD755-0613-4D56-8B1A-8CD31FD09D14}"/>
              </a:ext>
            </a:extLst>
          </p:cNvPr>
          <p:cNvSpPr>
            <a:spLocks noChangeShapeType="1"/>
          </p:cNvSpPr>
          <p:nvPr/>
        </p:nvSpPr>
        <p:spPr bwMode="auto">
          <a:xfrm>
            <a:off x="5353050" y="1818928"/>
            <a:ext cx="1390650" cy="0"/>
          </a:xfrm>
          <a:prstGeom prst="line">
            <a:avLst/>
          </a:prstGeom>
          <a:noFill/>
          <a:ln w="38100">
            <a:solidFill>
              <a:schemeClr val="accent2"/>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8246" name="Line 54">
            <a:extLst>
              <a:ext uri="{FF2B5EF4-FFF2-40B4-BE49-F238E27FC236}">
                <a16:creationId xmlns:a16="http://schemas.microsoft.com/office/drawing/2014/main" id="{4A72DD0E-9FF6-46DF-A00D-CD04DA63A341}"/>
              </a:ext>
            </a:extLst>
          </p:cNvPr>
          <p:cNvSpPr>
            <a:spLocks noChangeShapeType="1"/>
          </p:cNvSpPr>
          <p:nvPr/>
        </p:nvSpPr>
        <p:spPr bwMode="auto">
          <a:xfrm flipH="1">
            <a:off x="6286500" y="2028478"/>
            <a:ext cx="660400" cy="520700"/>
          </a:xfrm>
          <a:prstGeom prst="line">
            <a:avLst/>
          </a:prstGeom>
          <a:noFill/>
          <a:ln w="38100">
            <a:solidFill>
              <a:srgbClr val="800000"/>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8248" name="Line 56">
            <a:extLst>
              <a:ext uri="{FF2B5EF4-FFF2-40B4-BE49-F238E27FC236}">
                <a16:creationId xmlns:a16="http://schemas.microsoft.com/office/drawing/2014/main" id="{F2549708-B87B-4118-A323-2408526AD47F}"/>
              </a:ext>
            </a:extLst>
          </p:cNvPr>
          <p:cNvSpPr>
            <a:spLocks noChangeShapeType="1"/>
          </p:cNvSpPr>
          <p:nvPr/>
        </p:nvSpPr>
        <p:spPr bwMode="auto">
          <a:xfrm>
            <a:off x="7981950" y="2206278"/>
            <a:ext cx="0" cy="2286000"/>
          </a:xfrm>
          <a:prstGeom prst="line">
            <a:avLst/>
          </a:prstGeom>
          <a:noFill/>
          <a:ln w="38100">
            <a:solidFill>
              <a:srgbClr val="800000"/>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8249" name="Line 57">
            <a:extLst>
              <a:ext uri="{FF2B5EF4-FFF2-40B4-BE49-F238E27FC236}">
                <a16:creationId xmlns:a16="http://schemas.microsoft.com/office/drawing/2014/main" id="{EDD6C648-FE4F-4D29-BC2A-FF19722B0332}"/>
              </a:ext>
            </a:extLst>
          </p:cNvPr>
          <p:cNvSpPr>
            <a:spLocks noChangeShapeType="1"/>
          </p:cNvSpPr>
          <p:nvPr/>
        </p:nvSpPr>
        <p:spPr bwMode="auto">
          <a:xfrm flipV="1">
            <a:off x="8458200" y="2072928"/>
            <a:ext cx="0" cy="2444750"/>
          </a:xfrm>
          <a:prstGeom prst="line">
            <a:avLst/>
          </a:prstGeom>
          <a:noFill/>
          <a:ln w="38100">
            <a:solidFill>
              <a:srgbClr val="FF9900"/>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8250" name="Line 58">
            <a:extLst>
              <a:ext uri="{FF2B5EF4-FFF2-40B4-BE49-F238E27FC236}">
                <a16:creationId xmlns:a16="http://schemas.microsoft.com/office/drawing/2014/main" id="{499BC05C-1BAA-4C0F-8920-A3F1C53D152C}"/>
              </a:ext>
            </a:extLst>
          </p:cNvPr>
          <p:cNvSpPr>
            <a:spLocks noChangeShapeType="1"/>
          </p:cNvSpPr>
          <p:nvPr/>
        </p:nvSpPr>
        <p:spPr bwMode="auto">
          <a:xfrm>
            <a:off x="6991350" y="3692178"/>
            <a:ext cx="666750" cy="0"/>
          </a:xfrm>
          <a:prstGeom prst="line">
            <a:avLst/>
          </a:prstGeom>
          <a:noFill/>
          <a:ln w="38100">
            <a:solidFill>
              <a:srgbClr val="6633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8251" name="Line 59">
            <a:extLst>
              <a:ext uri="{FF2B5EF4-FFF2-40B4-BE49-F238E27FC236}">
                <a16:creationId xmlns:a16="http://schemas.microsoft.com/office/drawing/2014/main" id="{957FECFF-5987-45C3-A616-B53C2FC9744E}"/>
              </a:ext>
            </a:extLst>
          </p:cNvPr>
          <p:cNvSpPr>
            <a:spLocks noChangeShapeType="1"/>
          </p:cNvSpPr>
          <p:nvPr/>
        </p:nvSpPr>
        <p:spPr bwMode="auto">
          <a:xfrm>
            <a:off x="7658100" y="3692178"/>
            <a:ext cx="0" cy="838200"/>
          </a:xfrm>
          <a:prstGeom prst="line">
            <a:avLst/>
          </a:prstGeom>
          <a:noFill/>
          <a:ln w="38100">
            <a:solidFill>
              <a:srgbClr val="663300"/>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8252" name="Line 60">
            <a:extLst>
              <a:ext uri="{FF2B5EF4-FFF2-40B4-BE49-F238E27FC236}">
                <a16:creationId xmlns:a16="http://schemas.microsoft.com/office/drawing/2014/main" id="{34E3A637-35C4-46F0-8175-DFF13D63C249}"/>
              </a:ext>
            </a:extLst>
          </p:cNvPr>
          <p:cNvSpPr>
            <a:spLocks noChangeShapeType="1"/>
          </p:cNvSpPr>
          <p:nvPr/>
        </p:nvSpPr>
        <p:spPr bwMode="auto">
          <a:xfrm flipH="1">
            <a:off x="4406900" y="2701578"/>
            <a:ext cx="1181100" cy="0"/>
          </a:xfrm>
          <a:prstGeom prst="line">
            <a:avLst/>
          </a:prstGeom>
          <a:noFill/>
          <a:ln w="38100">
            <a:solidFill>
              <a:srgbClr val="6633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8253" name="Line 61">
            <a:extLst>
              <a:ext uri="{FF2B5EF4-FFF2-40B4-BE49-F238E27FC236}">
                <a16:creationId xmlns:a16="http://schemas.microsoft.com/office/drawing/2014/main" id="{B8F07595-8A7F-43BA-A34C-25B1E58B1B84}"/>
              </a:ext>
            </a:extLst>
          </p:cNvPr>
          <p:cNvSpPr>
            <a:spLocks noChangeShapeType="1"/>
          </p:cNvSpPr>
          <p:nvPr/>
        </p:nvSpPr>
        <p:spPr bwMode="auto">
          <a:xfrm>
            <a:off x="4394200" y="2688878"/>
            <a:ext cx="0" cy="1727200"/>
          </a:xfrm>
          <a:prstGeom prst="line">
            <a:avLst/>
          </a:prstGeom>
          <a:noFill/>
          <a:ln w="38100">
            <a:solidFill>
              <a:srgbClr val="6633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8254" name="Line 62">
            <a:extLst>
              <a:ext uri="{FF2B5EF4-FFF2-40B4-BE49-F238E27FC236}">
                <a16:creationId xmlns:a16="http://schemas.microsoft.com/office/drawing/2014/main" id="{8B2804F7-5598-4AC2-B697-7DB78F401581}"/>
              </a:ext>
            </a:extLst>
          </p:cNvPr>
          <p:cNvSpPr>
            <a:spLocks noChangeShapeType="1"/>
          </p:cNvSpPr>
          <p:nvPr/>
        </p:nvSpPr>
        <p:spPr bwMode="auto">
          <a:xfrm flipH="1">
            <a:off x="2070100" y="4771678"/>
            <a:ext cx="5162550" cy="0"/>
          </a:xfrm>
          <a:prstGeom prst="line">
            <a:avLst/>
          </a:prstGeom>
          <a:noFill/>
          <a:ln w="38100">
            <a:solidFill>
              <a:srgbClr val="00CC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8255" name="Line 63">
            <a:extLst>
              <a:ext uri="{FF2B5EF4-FFF2-40B4-BE49-F238E27FC236}">
                <a16:creationId xmlns:a16="http://schemas.microsoft.com/office/drawing/2014/main" id="{B14EABEA-6892-4A50-B2EF-57EE4961FB00}"/>
              </a:ext>
            </a:extLst>
          </p:cNvPr>
          <p:cNvSpPr>
            <a:spLocks noChangeShapeType="1"/>
          </p:cNvSpPr>
          <p:nvPr/>
        </p:nvSpPr>
        <p:spPr bwMode="auto">
          <a:xfrm flipV="1">
            <a:off x="2057400" y="3577878"/>
            <a:ext cx="0" cy="1193800"/>
          </a:xfrm>
          <a:prstGeom prst="line">
            <a:avLst/>
          </a:prstGeom>
          <a:noFill/>
          <a:ln w="38100">
            <a:solidFill>
              <a:srgbClr val="00CC00"/>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8256" name="Line 64">
            <a:extLst>
              <a:ext uri="{FF2B5EF4-FFF2-40B4-BE49-F238E27FC236}">
                <a16:creationId xmlns:a16="http://schemas.microsoft.com/office/drawing/2014/main" id="{2B30F292-FE07-48C6-B5AC-DC313E63A7E0}"/>
              </a:ext>
            </a:extLst>
          </p:cNvPr>
          <p:cNvSpPr>
            <a:spLocks noChangeShapeType="1"/>
          </p:cNvSpPr>
          <p:nvPr/>
        </p:nvSpPr>
        <p:spPr bwMode="auto">
          <a:xfrm>
            <a:off x="1885950" y="3577878"/>
            <a:ext cx="0" cy="2266950"/>
          </a:xfrm>
          <a:prstGeom prst="line">
            <a:avLst/>
          </a:prstGeom>
          <a:noFill/>
          <a:ln w="38100">
            <a:solidFill>
              <a:srgbClr val="FF33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8257" name="Line 65">
            <a:extLst>
              <a:ext uri="{FF2B5EF4-FFF2-40B4-BE49-F238E27FC236}">
                <a16:creationId xmlns:a16="http://schemas.microsoft.com/office/drawing/2014/main" id="{F426867E-A2A1-4CCE-B914-FF1079E2A6AA}"/>
              </a:ext>
            </a:extLst>
          </p:cNvPr>
          <p:cNvSpPr>
            <a:spLocks noChangeShapeType="1"/>
          </p:cNvSpPr>
          <p:nvPr/>
        </p:nvSpPr>
        <p:spPr bwMode="auto">
          <a:xfrm>
            <a:off x="1885950" y="5863878"/>
            <a:ext cx="6381750" cy="0"/>
          </a:xfrm>
          <a:prstGeom prst="line">
            <a:avLst/>
          </a:prstGeom>
          <a:noFill/>
          <a:ln w="38100">
            <a:solidFill>
              <a:srgbClr val="FF33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8258" name="Line 66">
            <a:extLst>
              <a:ext uri="{FF2B5EF4-FFF2-40B4-BE49-F238E27FC236}">
                <a16:creationId xmlns:a16="http://schemas.microsoft.com/office/drawing/2014/main" id="{697E98F7-894E-4C53-9E02-C5381C842988}"/>
              </a:ext>
            </a:extLst>
          </p:cNvPr>
          <p:cNvSpPr>
            <a:spLocks noChangeShapeType="1"/>
          </p:cNvSpPr>
          <p:nvPr/>
        </p:nvSpPr>
        <p:spPr bwMode="auto">
          <a:xfrm flipV="1">
            <a:off x="8267700" y="5273328"/>
            <a:ext cx="0" cy="584200"/>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8259" name="Line 67">
            <a:extLst>
              <a:ext uri="{FF2B5EF4-FFF2-40B4-BE49-F238E27FC236}">
                <a16:creationId xmlns:a16="http://schemas.microsoft.com/office/drawing/2014/main" id="{096F4E0A-4E01-42F6-8DA5-0DED1F884072}"/>
              </a:ext>
            </a:extLst>
          </p:cNvPr>
          <p:cNvSpPr>
            <a:spLocks noChangeShapeType="1"/>
          </p:cNvSpPr>
          <p:nvPr/>
        </p:nvSpPr>
        <p:spPr bwMode="auto">
          <a:xfrm>
            <a:off x="6191250" y="5311428"/>
            <a:ext cx="11049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8260" name="Line 68">
            <a:extLst>
              <a:ext uri="{FF2B5EF4-FFF2-40B4-BE49-F238E27FC236}">
                <a16:creationId xmlns:a16="http://schemas.microsoft.com/office/drawing/2014/main" id="{59A18F13-C4A7-4334-98C9-5DEB4D1AB24B}"/>
              </a:ext>
            </a:extLst>
          </p:cNvPr>
          <p:cNvSpPr>
            <a:spLocks noChangeShapeType="1"/>
          </p:cNvSpPr>
          <p:nvPr/>
        </p:nvSpPr>
        <p:spPr bwMode="auto">
          <a:xfrm flipV="1">
            <a:off x="7296150" y="5159028"/>
            <a:ext cx="133350" cy="1524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8261" name="Line 69">
            <a:extLst>
              <a:ext uri="{FF2B5EF4-FFF2-40B4-BE49-F238E27FC236}">
                <a16:creationId xmlns:a16="http://schemas.microsoft.com/office/drawing/2014/main" id="{2C2270ED-6DCA-4FD6-AFFA-30D44F04B9EE}"/>
              </a:ext>
            </a:extLst>
          </p:cNvPr>
          <p:cNvSpPr>
            <a:spLocks noChangeShapeType="1"/>
          </p:cNvSpPr>
          <p:nvPr/>
        </p:nvSpPr>
        <p:spPr bwMode="auto">
          <a:xfrm>
            <a:off x="2825750" y="3247678"/>
            <a:ext cx="1744663" cy="14288"/>
          </a:xfrm>
          <a:prstGeom prst="line">
            <a:avLst/>
          </a:prstGeom>
          <a:noFill/>
          <a:ln w="38100" cmpd="dbl">
            <a:solidFill>
              <a:srgbClr val="00808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8262" name="Text Box 70">
            <a:extLst>
              <a:ext uri="{FF2B5EF4-FFF2-40B4-BE49-F238E27FC236}">
                <a16:creationId xmlns:a16="http://schemas.microsoft.com/office/drawing/2014/main" id="{744F062D-0D36-4422-AA17-5254C4FB50B4}"/>
              </a:ext>
            </a:extLst>
          </p:cNvPr>
          <p:cNvSpPr txBox="1">
            <a:spLocks noChangeArrowheads="1"/>
          </p:cNvSpPr>
          <p:nvPr/>
        </p:nvSpPr>
        <p:spPr bwMode="auto">
          <a:xfrm>
            <a:off x="5029200" y="1418878"/>
            <a:ext cx="1498600" cy="342900"/>
          </a:xfrm>
          <a:prstGeom prst="rect">
            <a:avLst/>
          </a:prstGeom>
          <a:solidFill>
            <a:schemeClr val="accent2"/>
          </a:solidFill>
          <a:ln w="38100">
            <a:solidFill>
              <a:schemeClr val="accent2"/>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fr-FR" altLang="fr-FR" sz="1400" b="1">
                <a:solidFill>
                  <a:schemeClr val="bg1"/>
                </a:solidFill>
              </a:rPr>
              <a:t>D.I. transmise</a:t>
            </a:r>
          </a:p>
        </p:txBody>
      </p:sp>
      <p:sp>
        <p:nvSpPr>
          <p:cNvPr id="8263" name="Text Box 71">
            <a:extLst>
              <a:ext uri="{FF2B5EF4-FFF2-40B4-BE49-F238E27FC236}">
                <a16:creationId xmlns:a16="http://schemas.microsoft.com/office/drawing/2014/main" id="{7372760C-14FD-40A5-996A-B559C0C568C8}"/>
              </a:ext>
            </a:extLst>
          </p:cNvPr>
          <p:cNvSpPr txBox="1">
            <a:spLocks noChangeArrowheads="1"/>
          </p:cNvSpPr>
          <p:nvPr/>
        </p:nvSpPr>
        <p:spPr bwMode="auto">
          <a:xfrm>
            <a:off x="6070600" y="1977678"/>
            <a:ext cx="635000" cy="314325"/>
          </a:xfrm>
          <a:prstGeom prst="rect">
            <a:avLst/>
          </a:prstGeom>
          <a:solidFill>
            <a:srgbClr val="800000"/>
          </a:solidFill>
          <a:ln w="9525">
            <a:solidFill>
              <a:srgbClr val="800000"/>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fr-FR" altLang="fr-FR" sz="1400" b="1">
                <a:solidFill>
                  <a:schemeClr val="bg1"/>
                </a:solidFill>
              </a:rPr>
              <a:t>B.T.</a:t>
            </a:r>
          </a:p>
        </p:txBody>
      </p:sp>
      <p:sp>
        <p:nvSpPr>
          <p:cNvPr id="8264" name="Text Box 72">
            <a:extLst>
              <a:ext uri="{FF2B5EF4-FFF2-40B4-BE49-F238E27FC236}">
                <a16:creationId xmlns:a16="http://schemas.microsoft.com/office/drawing/2014/main" id="{C7562AA4-EA50-47A4-831A-C2C8C7A97685}"/>
              </a:ext>
            </a:extLst>
          </p:cNvPr>
          <p:cNvSpPr txBox="1">
            <a:spLocks noChangeArrowheads="1"/>
          </p:cNvSpPr>
          <p:nvPr/>
        </p:nvSpPr>
        <p:spPr bwMode="auto">
          <a:xfrm>
            <a:off x="7010400" y="3946178"/>
            <a:ext cx="596900" cy="304800"/>
          </a:xfrm>
          <a:prstGeom prst="rect">
            <a:avLst/>
          </a:prstGeom>
          <a:solidFill>
            <a:srgbClr val="6633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fr-FR" altLang="fr-FR" sz="1400" b="1">
                <a:solidFill>
                  <a:schemeClr val="bg1"/>
                </a:solidFill>
              </a:rPr>
              <a:t>O.T.</a:t>
            </a:r>
          </a:p>
        </p:txBody>
      </p:sp>
      <p:sp>
        <p:nvSpPr>
          <p:cNvPr id="8265" name="Line 73">
            <a:extLst>
              <a:ext uri="{FF2B5EF4-FFF2-40B4-BE49-F238E27FC236}">
                <a16:creationId xmlns:a16="http://schemas.microsoft.com/office/drawing/2014/main" id="{19D51665-D387-4ED1-A6C5-50D6B2AD6601}"/>
              </a:ext>
            </a:extLst>
          </p:cNvPr>
          <p:cNvSpPr>
            <a:spLocks noChangeShapeType="1"/>
          </p:cNvSpPr>
          <p:nvPr/>
        </p:nvSpPr>
        <p:spPr bwMode="auto">
          <a:xfrm>
            <a:off x="4394200" y="4403378"/>
            <a:ext cx="266700" cy="571500"/>
          </a:xfrm>
          <a:prstGeom prst="line">
            <a:avLst/>
          </a:prstGeom>
          <a:noFill/>
          <a:ln w="38100">
            <a:solidFill>
              <a:srgbClr val="663300"/>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8266" name="Text Box 74">
            <a:extLst>
              <a:ext uri="{FF2B5EF4-FFF2-40B4-BE49-F238E27FC236}">
                <a16:creationId xmlns:a16="http://schemas.microsoft.com/office/drawing/2014/main" id="{A8BF93C1-0EC7-43BB-8485-E678E98F158B}"/>
              </a:ext>
            </a:extLst>
          </p:cNvPr>
          <p:cNvSpPr txBox="1">
            <a:spLocks noChangeArrowheads="1"/>
          </p:cNvSpPr>
          <p:nvPr/>
        </p:nvSpPr>
        <p:spPr bwMode="auto">
          <a:xfrm>
            <a:off x="4445000" y="4047778"/>
            <a:ext cx="622300" cy="304800"/>
          </a:xfrm>
          <a:prstGeom prst="rect">
            <a:avLst/>
          </a:prstGeom>
          <a:solidFill>
            <a:srgbClr val="6633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fr-FR" altLang="fr-FR" sz="1400" b="1">
                <a:solidFill>
                  <a:schemeClr val="bg1"/>
                </a:solidFill>
              </a:rPr>
              <a:t>D.A.</a:t>
            </a:r>
          </a:p>
        </p:txBody>
      </p:sp>
      <p:sp>
        <p:nvSpPr>
          <p:cNvPr id="8267" name="Text Box 75">
            <a:extLst>
              <a:ext uri="{FF2B5EF4-FFF2-40B4-BE49-F238E27FC236}">
                <a16:creationId xmlns:a16="http://schemas.microsoft.com/office/drawing/2014/main" id="{C3275546-15CE-44B8-9730-3ABBCF544ED8}"/>
              </a:ext>
            </a:extLst>
          </p:cNvPr>
          <p:cNvSpPr txBox="1">
            <a:spLocks noChangeArrowheads="1"/>
          </p:cNvSpPr>
          <p:nvPr/>
        </p:nvSpPr>
        <p:spPr bwMode="auto">
          <a:xfrm>
            <a:off x="7442200" y="2384078"/>
            <a:ext cx="1193800" cy="517525"/>
          </a:xfrm>
          <a:prstGeom prst="rect">
            <a:avLst/>
          </a:prstGeom>
          <a:solidFill>
            <a:srgbClr val="8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fr-FR" altLang="fr-FR" sz="1400" b="1">
                <a:solidFill>
                  <a:schemeClr val="bg1"/>
                </a:solidFill>
              </a:rPr>
              <a:t>Dossier de préparation</a:t>
            </a:r>
          </a:p>
        </p:txBody>
      </p:sp>
      <p:sp>
        <p:nvSpPr>
          <p:cNvPr id="8268" name="Text Box 76">
            <a:extLst>
              <a:ext uri="{FF2B5EF4-FFF2-40B4-BE49-F238E27FC236}">
                <a16:creationId xmlns:a16="http://schemas.microsoft.com/office/drawing/2014/main" id="{A24A67B4-84F7-4FED-BB3E-98A98CB43A2F}"/>
              </a:ext>
            </a:extLst>
          </p:cNvPr>
          <p:cNvSpPr txBox="1">
            <a:spLocks noChangeArrowheads="1"/>
          </p:cNvSpPr>
          <p:nvPr/>
        </p:nvSpPr>
        <p:spPr bwMode="auto">
          <a:xfrm>
            <a:off x="6350000" y="4962178"/>
            <a:ext cx="812800" cy="30480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fr-FR" altLang="fr-FR" sz="1400" b="1">
                <a:solidFill>
                  <a:schemeClr val="bg1"/>
                </a:solidFill>
              </a:rPr>
              <a:t>B.S.M.</a:t>
            </a:r>
          </a:p>
        </p:txBody>
      </p:sp>
      <p:sp>
        <p:nvSpPr>
          <p:cNvPr id="8269" name="Text Box 77">
            <a:extLst>
              <a:ext uri="{FF2B5EF4-FFF2-40B4-BE49-F238E27FC236}">
                <a16:creationId xmlns:a16="http://schemas.microsoft.com/office/drawing/2014/main" id="{CDB74CE0-09A2-4CF4-9473-49F5F3FC4080}"/>
              </a:ext>
            </a:extLst>
          </p:cNvPr>
          <p:cNvSpPr txBox="1">
            <a:spLocks noChangeArrowheads="1"/>
          </p:cNvSpPr>
          <p:nvPr/>
        </p:nvSpPr>
        <p:spPr bwMode="auto">
          <a:xfrm>
            <a:off x="2552700" y="4416078"/>
            <a:ext cx="1409700" cy="304800"/>
          </a:xfrm>
          <a:prstGeom prst="rect">
            <a:avLst/>
          </a:prstGeom>
          <a:solidFill>
            <a:srgbClr val="00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fr-FR" altLang="fr-FR" sz="1400" b="1">
                <a:solidFill>
                  <a:schemeClr val="bg1"/>
                </a:solidFill>
              </a:rPr>
              <a:t>Intervention</a:t>
            </a:r>
          </a:p>
        </p:txBody>
      </p:sp>
      <p:sp>
        <p:nvSpPr>
          <p:cNvPr id="8270" name="Text Box 78">
            <a:extLst>
              <a:ext uri="{FF2B5EF4-FFF2-40B4-BE49-F238E27FC236}">
                <a16:creationId xmlns:a16="http://schemas.microsoft.com/office/drawing/2014/main" id="{03A0C829-0B70-4C70-95B5-9D23E1C0E3D7}"/>
              </a:ext>
            </a:extLst>
          </p:cNvPr>
          <p:cNvSpPr txBox="1">
            <a:spLocks noChangeArrowheads="1"/>
          </p:cNvSpPr>
          <p:nvPr/>
        </p:nvSpPr>
        <p:spPr bwMode="auto">
          <a:xfrm>
            <a:off x="2017713" y="5198716"/>
            <a:ext cx="1476375" cy="623887"/>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fr-FR" altLang="fr-FR" sz="1400" b="1">
                <a:solidFill>
                  <a:schemeClr val="bg1"/>
                </a:solidFill>
              </a:rPr>
              <a:t>Rapport</a:t>
            </a:r>
          </a:p>
          <a:p>
            <a:pPr algn="ctr" eaLnBrk="1" hangingPunct="1">
              <a:spcBef>
                <a:spcPct val="50000"/>
              </a:spcBef>
            </a:pPr>
            <a:r>
              <a:rPr lang="fr-FR" altLang="fr-FR" sz="1400" b="1">
                <a:solidFill>
                  <a:schemeClr val="bg1"/>
                </a:solidFill>
              </a:rPr>
              <a:t>d’intervention</a:t>
            </a:r>
          </a:p>
        </p:txBody>
      </p:sp>
      <p:sp>
        <p:nvSpPr>
          <p:cNvPr id="8271" name="Text Box 79">
            <a:extLst>
              <a:ext uri="{FF2B5EF4-FFF2-40B4-BE49-F238E27FC236}">
                <a16:creationId xmlns:a16="http://schemas.microsoft.com/office/drawing/2014/main" id="{E3EAD539-8D8C-4867-A1BD-921C2829579C}"/>
              </a:ext>
            </a:extLst>
          </p:cNvPr>
          <p:cNvSpPr txBox="1">
            <a:spLocks noChangeArrowheads="1"/>
          </p:cNvSpPr>
          <p:nvPr/>
        </p:nvSpPr>
        <p:spPr bwMode="auto">
          <a:xfrm>
            <a:off x="3079750" y="2961928"/>
            <a:ext cx="1270000" cy="606425"/>
          </a:xfrm>
          <a:prstGeom prst="rect">
            <a:avLst/>
          </a:prstGeom>
          <a:solidFill>
            <a:srgbClr val="008080"/>
          </a:solidFill>
          <a:ln w="57150" cmpd="thinThick">
            <a:solidFill>
              <a:srgbClr val="008080"/>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fr-FR" altLang="fr-FR" sz="1200" b="1">
                <a:solidFill>
                  <a:schemeClr val="bg1"/>
                </a:solidFill>
                <a:latin typeface="Comic Sans MS" panose="030F0702030302020204" pitchFamily="66" charset="0"/>
              </a:rPr>
              <a:t>Concertation</a:t>
            </a:r>
          </a:p>
          <a:p>
            <a:pPr algn="ctr" eaLnBrk="1" hangingPunct="1">
              <a:spcBef>
                <a:spcPct val="50000"/>
              </a:spcBef>
            </a:pPr>
            <a:r>
              <a:rPr lang="fr-FR" altLang="fr-FR" sz="1200" b="1">
                <a:solidFill>
                  <a:schemeClr val="bg1"/>
                </a:solidFill>
                <a:latin typeface="Comic Sans MS" panose="030F0702030302020204" pitchFamily="66" charset="0"/>
              </a:rPr>
              <a:t>Date ?</a:t>
            </a:r>
          </a:p>
        </p:txBody>
      </p:sp>
      <p:sp>
        <p:nvSpPr>
          <p:cNvPr id="8272" name="Text Box 80">
            <a:extLst>
              <a:ext uri="{FF2B5EF4-FFF2-40B4-BE49-F238E27FC236}">
                <a16:creationId xmlns:a16="http://schemas.microsoft.com/office/drawing/2014/main" id="{B462DB7F-7B71-47AF-A39D-B93817A57EE4}"/>
              </a:ext>
            </a:extLst>
          </p:cNvPr>
          <p:cNvSpPr txBox="1">
            <a:spLocks noChangeArrowheads="1"/>
          </p:cNvSpPr>
          <p:nvPr/>
        </p:nvSpPr>
        <p:spPr bwMode="auto">
          <a:xfrm>
            <a:off x="8089900" y="3704878"/>
            <a:ext cx="774700" cy="314325"/>
          </a:xfrm>
          <a:prstGeom prst="rect">
            <a:avLst/>
          </a:prstGeom>
          <a:solidFill>
            <a:srgbClr val="FF9900"/>
          </a:solidFill>
          <a:ln w="9525">
            <a:solidFill>
              <a:srgbClr val="FF9900"/>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fr-FR" altLang="fr-FR" sz="1400" b="1" dirty="0">
                <a:solidFill>
                  <a:schemeClr val="bg1"/>
                </a:solidFill>
              </a:rPr>
              <a:t>C.R.I.</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8236"/>
                                        </p:tgtEl>
                                        <p:attrNameLst>
                                          <p:attrName>style.visibility</p:attrName>
                                        </p:attrNameLst>
                                      </p:cBhvr>
                                      <p:to>
                                        <p:strVal val="visible"/>
                                      </p:to>
                                    </p:set>
                                    <p:animEffect transition="in" filter="checkerboard(across)">
                                      <p:cBhvr>
                                        <p:cTn id="11" dur="2000"/>
                                        <p:tgtEl>
                                          <p:spTgt spid="8236"/>
                                        </p:tgtEl>
                                      </p:cBhvr>
                                    </p:animEffect>
                                  </p:childTnLst>
                                </p:cTn>
                              </p:par>
                              <p:par>
                                <p:cTn id="12" presetID="5" presetClass="entr" presetSubtype="10" fill="hold" grpId="0" nodeType="withEffect">
                                  <p:stCondLst>
                                    <p:cond delay="0"/>
                                  </p:stCondLst>
                                  <p:childTnLst>
                                    <p:set>
                                      <p:cBhvr>
                                        <p:cTn id="13" dur="1" fill="hold">
                                          <p:stCondLst>
                                            <p:cond delay="0"/>
                                          </p:stCondLst>
                                        </p:cTn>
                                        <p:tgtEl>
                                          <p:spTgt spid="8235"/>
                                        </p:tgtEl>
                                        <p:attrNameLst>
                                          <p:attrName>style.visibility</p:attrName>
                                        </p:attrNameLst>
                                      </p:cBhvr>
                                      <p:to>
                                        <p:strVal val="visible"/>
                                      </p:to>
                                    </p:set>
                                    <p:animEffect transition="in" filter="checkerboard(across)">
                                      <p:cBhvr>
                                        <p:cTn id="14" dur="2000"/>
                                        <p:tgtEl>
                                          <p:spTgt spid="8235"/>
                                        </p:tgtEl>
                                      </p:cBhvr>
                                    </p:animEffect>
                                  </p:childTnLst>
                                </p:cTn>
                              </p:par>
                            </p:childTnLst>
                          </p:cTn>
                        </p:par>
                        <p:par>
                          <p:cTn id="15" fill="hold">
                            <p:stCondLst>
                              <p:cond delay="2500"/>
                            </p:stCondLst>
                            <p:childTnLst>
                              <p:par>
                                <p:cTn id="16" presetID="53" presetClass="entr" presetSubtype="0" fill="hold" nodeType="afterEffect">
                                  <p:stCondLst>
                                    <p:cond delay="0"/>
                                  </p:stCondLst>
                                  <p:childTnLst>
                                    <p:set>
                                      <p:cBhvr>
                                        <p:cTn id="17" dur="1" fill="hold">
                                          <p:stCondLst>
                                            <p:cond delay="0"/>
                                          </p:stCondLst>
                                        </p:cTn>
                                        <p:tgtEl>
                                          <p:spTgt spid="8244"/>
                                        </p:tgtEl>
                                        <p:attrNameLst>
                                          <p:attrName>style.visibility</p:attrName>
                                        </p:attrNameLst>
                                      </p:cBhvr>
                                      <p:to>
                                        <p:strVal val="visible"/>
                                      </p:to>
                                    </p:set>
                                    <p:anim calcmode="lin" valueType="num">
                                      <p:cBhvr>
                                        <p:cTn id="18" dur="2000" fill="hold"/>
                                        <p:tgtEl>
                                          <p:spTgt spid="8244"/>
                                        </p:tgtEl>
                                        <p:attrNameLst>
                                          <p:attrName>ppt_w</p:attrName>
                                        </p:attrNameLst>
                                      </p:cBhvr>
                                      <p:tavLst>
                                        <p:tav tm="0">
                                          <p:val>
                                            <p:fltVal val="0"/>
                                          </p:val>
                                        </p:tav>
                                        <p:tav tm="100000">
                                          <p:val>
                                            <p:strVal val="#ppt_w"/>
                                          </p:val>
                                        </p:tav>
                                      </p:tavLst>
                                    </p:anim>
                                    <p:anim calcmode="lin" valueType="num">
                                      <p:cBhvr>
                                        <p:cTn id="19" dur="2000" fill="hold"/>
                                        <p:tgtEl>
                                          <p:spTgt spid="8244"/>
                                        </p:tgtEl>
                                        <p:attrNameLst>
                                          <p:attrName>ppt_h</p:attrName>
                                        </p:attrNameLst>
                                      </p:cBhvr>
                                      <p:tavLst>
                                        <p:tav tm="0">
                                          <p:val>
                                            <p:fltVal val="0"/>
                                          </p:val>
                                        </p:tav>
                                        <p:tav tm="100000">
                                          <p:val>
                                            <p:strVal val="#ppt_h"/>
                                          </p:val>
                                        </p:tav>
                                      </p:tavLst>
                                    </p:anim>
                                    <p:animEffect transition="in" filter="fade">
                                      <p:cBhvr>
                                        <p:cTn id="20" dur="2000"/>
                                        <p:tgtEl>
                                          <p:spTgt spid="8244"/>
                                        </p:tgtEl>
                                      </p:cBhvr>
                                    </p:animEffect>
                                  </p:childTnLst>
                                </p:cTn>
                              </p:par>
                              <p:par>
                                <p:cTn id="21" presetID="53" presetClass="entr" presetSubtype="0" fill="hold" nodeType="withEffect">
                                  <p:stCondLst>
                                    <p:cond delay="0"/>
                                  </p:stCondLst>
                                  <p:childTnLst>
                                    <p:set>
                                      <p:cBhvr>
                                        <p:cTn id="22" dur="1" fill="hold">
                                          <p:stCondLst>
                                            <p:cond delay="0"/>
                                          </p:stCondLst>
                                        </p:cTn>
                                        <p:tgtEl>
                                          <p:spTgt spid="8245"/>
                                        </p:tgtEl>
                                        <p:attrNameLst>
                                          <p:attrName>style.visibility</p:attrName>
                                        </p:attrNameLst>
                                      </p:cBhvr>
                                      <p:to>
                                        <p:strVal val="visible"/>
                                      </p:to>
                                    </p:set>
                                    <p:anim calcmode="lin" valueType="num">
                                      <p:cBhvr>
                                        <p:cTn id="23" dur="2000" fill="hold"/>
                                        <p:tgtEl>
                                          <p:spTgt spid="8245"/>
                                        </p:tgtEl>
                                        <p:attrNameLst>
                                          <p:attrName>ppt_w</p:attrName>
                                        </p:attrNameLst>
                                      </p:cBhvr>
                                      <p:tavLst>
                                        <p:tav tm="0">
                                          <p:val>
                                            <p:fltVal val="0"/>
                                          </p:val>
                                        </p:tav>
                                        <p:tav tm="100000">
                                          <p:val>
                                            <p:strVal val="#ppt_w"/>
                                          </p:val>
                                        </p:tav>
                                      </p:tavLst>
                                    </p:anim>
                                    <p:anim calcmode="lin" valueType="num">
                                      <p:cBhvr>
                                        <p:cTn id="24" dur="2000" fill="hold"/>
                                        <p:tgtEl>
                                          <p:spTgt spid="8245"/>
                                        </p:tgtEl>
                                        <p:attrNameLst>
                                          <p:attrName>ppt_h</p:attrName>
                                        </p:attrNameLst>
                                      </p:cBhvr>
                                      <p:tavLst>
                                        <p:tav tm="0">
                                          <p:val>
                                            <p:fltVal val="0"/>
                                          </p:val>
                                        </p:tav>
                                        <p:tav tm="100000">
                                          <p:val>
                                            <p:strVal val="#ppt_h"/>
                                          </p:val>
                                        </p:tav>
                                      </p:tavLst>
                                    </p:anim>
                                    <p:animEffect transition="in" filter="fade">
                                      <p:cBhvr>
                                        <p:cTn id="25" dur="2000"/>
                                        <p:tgtEl>
                                          <p:spTgt spid="8245"/>
                                        </p:tgtEl>
                                      </p:cBhvr>
                                    </p:animEffect>
                                  </p:childTnLst>
                                </p:cTn>
                              </p:par>
                              <p:par>
                                <p:cTn id="26" presetID="53" presetClass="entr" presetSubtype="0" fill="hold" grpId="0" nodeType="withEffect">
                                  <p:stCondLst>
                                    <p:cond delay="0"/>
                                  </p:stCondLst>
                                  <p:childTnLst>
                                    <p:set>
                                      <p:cBhvr>
                                        <p:cTn id="27" dur="1" fill="hold">
                                          <p:stCondLst>
                                            <p:cond delay="0"/>
                                          </p:stCondLst>
                                        </p:cTn>
                                        <p:tgtEl>
                                          <p:spTgt spid="8262"/>
                                        </p:tgtEl>
                                        <p:attrNameLst>
                                          <p:attrName>style.visibility</p:attrName>
                                        </p:attrNameLst>
                                      </p:cBhvr>
                                      <p:to>
                                        <p:strVal val="visible"/>
                                      </p:to>
                                    </p:set>
                                    <p:anim calcmode="lin" valueType="num">
                                      <p:cBhvr>
                                        <p:cTn id="28" dur="2000" fill="hold"/>
                                        <p:tgtEl>
                                          <p:spTgt spid="8262"/>
                                        </p:tgtEl>
                                        <p:attrNameLst>
                                          <p:attrName>ppt_w</p:attrName>
                                        </p:attrNameLst>
                                      </p:cBhvr>
                                      <p:tavLst>
                                        <p:tav tm="0">
                                          <p:val>
                                            <p:fltVal val="0"/>
                                          </p:val>
                                        </p:tav>
                                        <p:tav tm="100000">
                                          <p:val>
                                            <p:strVal val="#ppt_w"/>
                                          </p:val>
                                        </p:tav>
                                      </p:tavLst>
                                    </p:anim>
                                    <p:anim calcmode="lin" valueType="num">
                                      <p:cBhvr>
                                        <p:cTn id="29" dur="2000" fill="hold"/>
                                        <p:tgtEl>
                                          <p:spTgt spid="8262"/>
                                        </p:tgtEl>
                                        <p:attrNameLst>
                                          <p:attrName>ppt_h</p:attrName>
                                        </p:attrNameLst>
                                      </p:cBhvr>
                                      <p:tavLst>
                                        <p:tav tm="0">
                                          <p:val>
                                            <p:fltVal val="0"/>
                                          </p:val>
                                        </p:tav>
                                        <p:tav tm="100000">
                                          <p:val>
                                            <p:strVal val="#ppt_h"/>
                                          </p:val>
                                        </p:tav>
                                      </p:tavLst>
                                    </p:anim>
                                    <p:animEffect transition="in" filter="fade">
                                      <p:cBhvr>
                                        <p:cTn id="30" dur="2000"/>
                                        <p:tgtEl>
                                          <p:spTgt spid="8262"/>
                                        </p:tgtEl>
                                      </p:cBhvr>
                                    </p:animEffect>
                                  </p:childTnLst>
                                </p:cTn>
                              </p:par>
                            </p:childTnLst>
                          </p:cTn>
                        </p:par>
                        <p:par>
                          <p:cTn id="31" fill="hold">
                            <p:stCondLst>
                              <p:cond delay="4500"/>
                            </p:stCondLst>
                            <p:childTnLst>
                              <p:par>
                                <p:cTn id="32" presetID="53" presetClass="entr" presetSubtype="0" fill="hold" grpId="0" nodeType="afterEffect">
                                  <p:stCondLst>
                                    <p:cond delay="0"/>
                                  </p:stCondLst>
                                  <p:childTnLst>
                                    <p:set>
                                      <p:cBhvr>
                                        <p:cTn id="33" dur="1" fill="hold">
                                          <p:stCondLst>
                                            <p:cond delay="0"/>
                                          </p:stCondLst>
                                        </p:cTn>
                                        <p:tgtEl>
                                          <p:spTgt spid="8263"/>
                                        </p:tgtEl>
                                        <p:attrNameLst>
                                          <p:attrName>style.visibility</p:attrName>
                                        </p:attrNameLst>
                                      </p:cBhvr>
                                      <p:to>
                                        <p:strVal val="visible"/>
                                      </p:to>
                                    </p:set>
                                    <p:anim calcmode="lin" valueType="num">
                                      <p:cBhvr>
                                        <p:cTn id="34" dur="2000" fill="hold"/>
                                        <p:tgtEl>
                                          <p:spTgt spid="8263"/>
                                        </p:tgtEl>
                                        <p:attrNameLst>
                                          <p:attrName>ppt_w</p:attrName>
                                        </p:attrNameLst>
                                      </p:cBhvr>
                                      <p:tavLst>
                                        <p:tav tm="0">
                                          <p:val>
                                            <p:fltVal val="0"/>
                                          </p:val>
                                        </p:tav>
                                        <p:tav tm="100000">
                                          <p:val>
                                            <p:strVal val="#ppt_w"/>
                                          </p:val>
                                        </p:tav>
                                      </p:tavLst>
                                    </p:anim>
                                    <p:anim calcmode="lin" valueType="num">
                                      <p:cBhvr>
                                        <p:cTn id="35" dur="2000" fill="hold"/>
                                        <p:tgtEl>
                                          <p:spTgt spid="8263"/>
                                        </p:tgtEl>
                                        <p:attrNameLst>
                                          <p:attrName>ppt_h</p:attrName>
                                        </p:attrNameLst>
                                      </p:cBhvr>
                                      <p:tavLst>
                                        <p:tav tm="0">
                                          <p:val>
                                            <p:fltVal val="0"/>
                                          </p:val>
                                        </p:tav>
                                        <p:tav tm="100000">
                                          <p:val>
                                            <p:strVal val="#ppt_h"/>
                                          </p:val>
                                        </p:tav>
                                      </p:tavLst>
                                    </p:anim>
                                    <p:animEffect transition="in" filter="fade">
                                      <p:cBhvr>
                                        <p:cTn id="36" dur="2000"/>
                                        <p:tgtEl>
                                          <p:spTgt spid="8263"/>
                                        </p:tgtEl>
                                      </p:cBhvr>
                                    </p:animEffect>
                                  </p:childTnLst>
                                </p:cTn>
                              </p:par>
                              <p:par>
                                <p:cTn id="37" presetID="53" presetClass="entr" presetSubtype="0" fill="hold" nodeType="withEffect">
                                  <p:stCondLst>
                                    <p:cond delay="0"/>
                                  </p:stCondLst>
                                  <p:childTnLst>
                                    <p:set>
                                      <p:cBhvr>
                                        <p:cTn id="38" dur="1" fill="hold">
                                          <p:stCondLst>
                                            <p:cond delay="0"/>
                                          </p:stCondLst>
                                        </p:cTn>
                                        <p:tgtEl>
                                          <p:spTgt spid="8246"/>
                                        </p:tgtEl>
                                        <p:attrNameLst>
                                          <p:attrName>style.visibility</p:attrName>
                                        </p:attrNameLst>
                                      </p:cBhvr>
                                      <p:to>
                                        <p:strVal val="visible"/>
                                      </p:to>
                                    </p:set>
                                    <p:anim calcmode="lin" valueType="num">
                                      <p:cBhvr>
                                        <p:cTn id="39" dur="2000" fill="hold"/>
                                        <p:tgtEl>
                                          <p:spTgt spid="8246"/>
                                        </p:tgtEl>
                                        <p:attrNameLst>
                                          <p:attrName>ppt_w</p:attrName>
                                        </p:attrNameLst>
                                      </p:cBhvr>
                                      <p:tavLst>
                                        <p:tav tm="0">
                                          <p:val>
                                            <p:fltVal val="0"/>
                                          </p:val>
                                        </p:tav>
                                        <p:tav tm="100000">
                                          <p:val>
                                            <p:strVal val="#ppt_w"/>
                                          </p:val>
                                        </p:tav>
                                      </p:tavLst>
                                    </p:anim>
                                    <p:anim calcmode="lin" valueType="num">
                                      <p:cBhvr>
                                        <p:cTn id="40" dur="2000" fill="hold"/>
                                        <p:tgtEl>
                                          <p:spTgt spid="8246"/>
                                        </p:tgtEl>
                                        <p:attrNameLst>
                                          <p:attrName>ppt_h</p:attrName>
                                        </p:attrNameLst>
                                      </p:cBhvr>
                                      <p:tavLst>
                                        <p:tav tm="0">
                                          <p:val>
                                            <p:fltVal val="0"/>
                                          </p:val>
                                        </p:tav>
                                        <p:tav tm="100000">
                                          <p:val>
                                            <p:strVal val="#ppt_h"/>
                                          </p:val>
                                        </p:tav>
                                      </p:tavLst>
                                    </p:anim>
                                    <p:animEffect transition="in" filter="fade">
                                      <p:cBhvr>
                                        <p:cTn id="41" dur="2000"/>
                                        <p:tgtEl>
                                          <p:spTgt spid="8246"/>
                                        </p:tgtEl>
                                      </p:cBhvr>
                                    </p:animEffect>
                                  </p:childTnLst>
                                </p:cTn>
                              </p:par>
                              <p:par>
                                <p:cTn id="42" presetID="53" presetClass="entr" presetSubtype="0" fill="hold" grpId="0" nodeType="withEffect">
                                  <p:stCondLst>
                                    <p:cond delay="0"/>
                                  </p:stCondLst>
                                  <p:childTnLst>
                                    <p:set>
                                      <p:cBhvr>
                                        <p:cTn id="43" dur="1" fill="hold">
                                          <p:stCondLst>
                                            <p:cond delay="0"/>
                                          </p:stCondLst>
                                        </p:cTn>
                                        <p:tgtEl>
                                          <p:spTgt spid="8267"/>
                                        </p:tgtEl>
                                        <p:attrNameLst>
                                          <p:attrName>style.visibility</p:attrName>
                                        </p:attrNameLst>
                                      </p:cBhvr>
                                      <p:to>
                                        <p:strVal val="visible"/>
                                      </p:to>
                                    </p:set>
                                    <p:anim calcmode="lin" valueType="num">
                                      <p:cBhvr>
                                        <p:cTn id="44" dur="2000" fill="hold"/>
                                        <p:tgtEl>
                                          <p:spTgt spid="8267"/>
                                        </p:tgtEl>
                                        <p:attrNameLst>
                                          <p:attrName>ppt_w</p:attrName>
                                        </p:attrNameLst>
                                      </p:cBhvr>
                                      <p:tavLst>
                                        <p:tav tm="0">
                                          <p:val>
                                            <p:fltVal val="0"/>
                                          </p:val>
                                        </p:tav>
                                        <p:tav tm="100000">
                                          <p:val>
                                            <p:strVal val="#ppt_w"/>
                                          </p:val>
                                        </p:tav>
                                      </p:tavLst>
                                    </p:anim>
                                    <p:anim calcmode="lin" valueType="num">
                                      <p:cBhvr>
                                        <p:cTn id="45" dur="2000" fill="hold"/>
                                        <p:tgtEl>
                                          <p:spTgt spid="8267"/>
                                        </p:tgtEl>
                                        <p:attrNameLst>
                                          <p:attrName>ppt_h</p:attrName>
                                        </p:attrNameLst>
                                      </p:cBhvr>
                                      <p:tavLst>
                                        <p:tav tm="0">
                                          <p:val>
                                            <p:fltVal val="0"/>
                                          </p:val>
                                        </p:tav>
                                        <p:tav tm="100000">
                                          <p:val>
                                            <p:strVal val="#ppt_h"/>
                                          </p:val>
                                        </p:tav>
                                      </p:tavLst>
                                    </p:anim>
                                    <p:animEffect transition="in" filter="fade">
                                      <p:cBhvr>
                                        <p:cTn id="46" dur="2000"/>
                                        <p:tgtEl>
                                          <p:spTgt spid="8267"/>
                                        </p:tgtEl>
                                      </p:cBhvr>
                                    </p:animEffect>
                                  </p:childTnLst>
                                </p:cTn>
                              </p:par>
                              <p:par>
                                <p:cTn id="47" presetID="53" presetClass="entr" presetSubtype="0" fill="hold" nodeType="withEffect">
                                  <p:stCondLst>
                                    <p:cond delay="0"/>
                                  </p:stCondLst>
                                  <p:childTnLst>
                                    <p:set>
                                      <p:cBhvr>
                                        <p:cTn id="48" dur="1" fill="hold">
                                          <p:stCondLst>
                                            <p:cond delay="0"/>
                                          </p:stCondLst>
                                        </p:cTn>
                                        <p:tgtEl>
                                          <p:spTgt spid="8248"/>
                                        </p:tgtEl>
                                        <p:attrNameLst>
                                          <p:attrName>style.visibility</p:attrName>
                                        </p:attrNameLst>
                                      </p:cBhvr>
                                      <p:to>
                                        <p:strVal val="visible"/>
                                      </p:to>
                                    </p:set>
                                    <p:anim calcmode="lin" valueType="num">
                                      <p:cBhvr>
                                        <p:cTn id="49" dur="2000" fill="hold"/>
                                        <p:tgtEl>
                                          <p:spTgt spid="8248"/>
                                        </p:tgtEl>
                                        <p:attrNameLst>
                                          <p:attrName>ppt_w</p:attrName>
                                        </p:attrNameLst>
                                      </p:cBhvr>
                                      <p:tavLst>
                                        <p:tav tm="0">
                                          <p:val>
                                            <p:fltVal val="0"/>
                                          </p:val>
                                        </p:tav>
                                        <p:tav tm="100000">
                                          <p:val>
                                            <p:strVal val="#ppt_w"/>
                                          </p:val>
                                        </p:tav>
                                      </p:tavLst>
                                    </p:anim>
                                    <p:anim calcmode="lin" valueType="num">
                                      <p:cBhvr>
                                        <p:cTn id="50" dur="2000" fill="hold"/>
                                        <p:tgtEl>
                                          <p:spTgt spid="8248"/>
                                        </p:tgtEl>
                                        <p:attrNameLst>
                                          <p:attrName>ppt_h</p:attrName>
                                        </p:attrNameLst>
                                      </p:cBhvr>
                                      <p:tavLst>
                                        <p:tav tm="0">
                                          <p:val>
                                            <p:fltVal val="0"/>
                                          </p:val>
                                        </p:tav>
                                        <p:tav tm="100000">
                                          <p:val>
                                            <p:strVal val="#ppt_h"/>
                                          </p:val>
                                        </p:tav>
                                      </p:tavLst>
                                    </p:anim>
                                    <p:animEffect transition="in" filter="fade">
                                      <p:cBhvr>
                                        <p:cTn id="51" dur="2000"/>
                                        <p:tgtEl>
                                          <p:spTgt spid="8248"/>
                                        </p:tgtEl>
                                      </p:cBhvr>
                                    </p:animEffect>
                                  </p:childTnLst>
                                </p:cTn>
                              </p:par>
                            </p:childTnLst>
                          </p:cTn>
                        </p:par>
                        <p:par>
                          <p:cTn id="52" fill="hold">
                            <p:stCondLst>
                              <p:cond delay="6500"/>
                            </p:stCondLst>
                            <p:childTnLst>
                              <p:par>
                                <p:cTn id="53" presetID="53" presetClass="entr" presetSubtype="0" fill="hold" grpId="0" nodeType="afterEffect">
                                  <p:stCondLst>
                                    <p:cond delay="0"/>
                                  </p:stCondLst>
                                  <p:childTnLst>
                                    <p:set>
                                      <p:cBhvr>
                                        <p:cTn id="54" dur="1" fill="hold">
                                          <p:stCondLst>
                                            <p:cond delay="0"/>
                                          </p:stCondLst>
                                        </p:cTn>
                                        <p:tgtEl>
                                          <p:spTgt spid="8271"/>
                                        </p:tgtEl>
                                        <p:attrNameLst>
                                          <p:attrName>style.visibility</p:attrName>
                                        </p:attrNameLst>
                                      </p:cBhvr>
                                      <p:to>
                                        <p:strVal val="visible"/>
                                      </p:to>
                                    </p:set>
                                    <p:anim calcmode="lin" valueType="num">
                                      <p:cBhvr>
                                        <p:cTn id="55" dur="2000" fill="hold"/>
                                        <p:tgtEl>
                                          <p:spTgt spid="8271"/>
                                        </p:tgtEl>
                                        <p:attrNameLst>
                                          <p:attrName>ppt_w</p:attrName>
                                        </p:attrNameLst>
                                      </p:cBhvr>
                                      <p:tavLst>
                                        <p:tav tm="0">
                                          <p:val>
                                            <p:fltVal val="0"/>
                                          </p:val>
                                        </p:tav>
                                        <p:tav tm="100000">
                                          <p:val>
                                            <p:strVal val="#ppt_w"/>
                                          </p:val>
                                        </p:tav>
                                      </p:tavLst>
                                    </p:anim>
                                    <p:anim calcmode="lin" valueType="num">
                                      <p:cBhvr>
                                        <p:cTn id="56" dur="2000" fill="hold"/>
                                        <p:tgtEl>
                                          <p:spTgt spid="8271"/>
                                        </p:tgtEl>
                                        <p:attrNameLst>
                                          <p:attrName>ppt_h</p:attrName>
                                        </p:attrNameLst>
                                      </p:cBhvr>
                                      <p:tavLst>
                                        <p:tav tm="0">
                                          <p:val>
                                            <p:fltVal val="0"/>
                                          </p:val>
                                        </p:tav>
                                        <p:tav tm="100000">
                                          <p:val>
                                            <p:strVal val="#ppt_h"/>
                                          </p:val>
                                        </p:tav>
                                      </p:tavLst>
                                    </p:anim>
                                    <p:animEffect transition="in" filter="fade">
                                      <p:cBhvr>
                                        <p:cTn id="57" dur="2000"/>
                                        <p:tgtEl>
                                          <p:spTgt spid="8271"/>
                                        </p:tgtEl>
                                      </p:cBhvr>
                                    </p:animEffect>
                                  </p:childTnLst>
                                </p:cTn>
                              </p:par>
                              <p:par>
                                <p:cTn id="58" presetID="53" presetClass="entr" presetSubtype="0" fill="hold" nodeType="withEffect">
                                  <p:stCondLst>
                                    <p:cond delay="0"/>
                                  </p:stCondLst>
                                  <p:childTnLst>
                                    <p:set>
                                      <p:cBhvr>
                                        <p:cTn id="59" dur="1" fill="hold">
                                          <p:stCondLst>
                                            <p:cond delay="0"/>
                                          </p:stCondLst>
                                        </p:cTn>
                                        <p:tgtEl>
                                          <p:spTgt spid="8261"/>
                                        </p:tgtEl>
                                        <p:attrNameLst>
                                          <p:attrName>style.visibility</p:attrName>
                                        </p:attrNameLst>
                                      </p:cBhvr>
                                      <p:to>
                                        <p:strVal val="visible"/>
                                      </p:to>
                                    </p:set>
                                    <p:anim calcmode="lin" valueType="num">
                                      <p:cBhvr>
                                        <p:cTn id="60" dur="2000" fill="hold"/>
                                        <p:tgtEl>
                                          <p:spTgt spid="8261"/>
                                        </p:tgtEl>
                                        <p:attrNameLst>
                                          <p:attrName>ppt_w</p:attrName>
                                        </p:attrNameLst>
                                      </p:cBhvr>
                                      <p:tavLst>
                                        <p:tav tm="0">
                                          <p:val>
                                            <p:fltVal val="0"/>
                                          </p:val>
                                        </p:tav>
                                        <p:tav tm="100000">
                                          <p:val>
                                            <p:strVal val="#ppt_w"/>
                                          </p:val>
                                        </p:tav>
                                      </p:tavLst>
                                    </p:anim>
                                    <p:anim calcmode="lin" valueType="num">
                                      <p:cBhvr>
                                        <p:cTn id="61" dur="2000" fill="hold"/>
                                        <p:tgtEl>
                                          <p:spTgt spid="8261"/>
                                        </p:tgtEl>
                                        <p:attrNameLst>
                                          <p:attrName>ppt_h</p:attrName>
                                        </p:attrNameLst>
                                      </p:cBhvr>
                                      <p:tavLst>
                                        <p:tav tm="0">
                                          <p:val>
                                            <p:fltVal val="0"/>
                                          </p:val>
                                        </p:tav>
                                        <p:tav tm="100000">
                                          <p:val>
                                            <p:strVal val="#ppt_h"/>
                                          </p:val>
                                        </p:tav>
                                      </p:tavLst>
                                    </p:anim>
                                    <p:animEffect transition="in" filter="fade">
                                      <p:cBhvr>
                                        <p:cTn id="62" dur="2000"/>
                                        <p:tgtEl>
                                          <p:spTgt spid="8261"/>
                                        </p:tgtEl>
                                      </p:cBhvr>
                                    </p:animEffect>
                                  </p:childTnLst>
                                </p:cTn>
                              </p:par>
                            </p:childTnLst>
                          </p:cTn>
                        </p:par>
                        <p:par>
                          <p:cTn id="63" fill="hold">
                            <p:stCondLst>
                              <p:cond delay="8500"/>
                            </p:stCondLst>
                            <p:childTnLst>
                              <p:par>
                                <p:cTn id="64" presetID="53" presetClass="entr" presetSubtype="0" fill="hold" nodeType="afterEffect">
                                  <p:stCondLst>
                                    <p:cond delay="0"/>
                                  </p:stCondLst>
                                  <p:childTnLst>
                                    <p:set>
                                      <p:cBhvr>
                                        <p:cTn id="65" dur="1" fill="hold">
                                          <p:stCondLst>
                                            <p:cond delay="0"/>
                                          </p:stCondLst>
                                        </p:cTn>
                                        <p:tgtEl>
                                          <p:spTgt spid="8252"/>
                                        </p:tgtEl>
                                        <p:attrNameLst>
                                          <p:attrName>style.visibility</p:attrName>
                                        </p:attrNameLst>
                                      </p:cBhvr>
                                      <p:to>
                                        <p:strVal val="visible"/>
                                      </p:to>
                                    </p:set>
                                    <p:anim calcmode="lin" valueType="num">
                                      <p:cBhvr>
                                        <p:cTn id="66" dur="2000" fill="hold"/>
                                        <p:tgtEl>
                                          <p:spTgt spid="8252"/>
                                        </p:tgtEl>
                                        <p:attrNameLst>
                                          <p:attrName>ppt_w</p:attrName>
                                        </p:attrNameLst>
                                      </p:cBhvr>
                                      <p:tavLst>
                                        <p:tav tm="0">
                                          <p:val>
                                            <p:fltVal val="0"/>
                                          </p:val>
                                        </p:tav>
                                        <p:tav tm="100000">
                                          <p:val>
                                            <p:strVal val="#ppt_w"/>
                                          </p:val>
                                        </p:tav>
                                      </p:tavLst>
                                    </p:anim>
                                    <p:anim calcmode="lin" valueType="num">
                                      <p:cBhvr>
                                        <p:cTn id="67" dur="2000" fill="hold"/>
                                        <p:tgtEl>
                                          <p:spTgt spid="8252"/>
                                        </p:tgtEl>
                                        <p:attrNameLst>
                                          <p:attrName>ppt_h</p:attrName>
                                        </p:attrNameLst>
                                      </p:cBhvr>
                                      <p:tavLst>
                                        <p:tav tm="0">
                                          <p:val>
                                            <p:fltVal val="0"/>
                                          </p:val>
                                        </p:tav>
                                        <p:tav tm="100000">
                                          <p:val>
                                            <p:strVal val="#ppt_h"/>
                                          </p:val>
                                        </p:tav>
                                      </p:tavLst>
                                    </p:anim>
                                    <p:animEffect transition="in" filter="fade">
                                      <p:cBhvr>
                                        <p:cTn id="68" dur="2000"/>
                                        <p:tgtEl>
                                          <p:spTgt spid="8252"/>
                                        </p:tgtEl>
                                      </p:cBhvr>
                                    </p:animEffect>
                                  </p:childTnLst>
                                </p:cTn>
                              </p:par>
                              <p:par>
                                <p:cTn id="69" presetID="53" presetClass="entr" presetSubtype="0" fill="hold" nodeType="withEffect">
                                  <p:stCondLst>
                                    <p:cond delay="0"/>
                                  </p:stCondLst>
                                  <p:childTnLst>
                                    <p:set>
                                      <p:cBhvr>
                                        <p:cTn id="70" dur="1" fill="hold">
                                          <p:stCondLst>
                                            <p:cond delay="0"/>
                                          </p:stCondLst>
                                        </p:cTn>
                                        <p:tgtEl>
                                          <p:spTgt spid="8253"/>
                                        </p:tgtEl>
                                        <p:attrNameLst>
                                          <p:attrName>style.visibility</p:attrName>
                                        </p:attrNameLst>
                                      </p:cBhvr>
                                      <p:to>
                                        <p:strVal val="visible"/>
                                      </p:to>
                                    </p:set>
                                    <p:anim calcmode="lin" valueType="num">
                                      <p:cBhvr>
                                        <p:cTn id="71" dur="2000" fill="hold"/>
                                        <p:tgtEl>
                                          <p:spTgt spid="8253"/>
                                        </p:tgtEl>
                                        <p:attrNameLst>
                                          <p:attrName>ppt_w</p:attrName>
                                        </p:attrNameLst>
                                      </p:cBhvr>
                                      <p:tavLst>
                                        <p:tav tm="0">
                                          <p:val>
                                            <p:fltVal val="0"/>
                                          </p:val>
                                        </p:tav>
                                        <p:tav tm="100000">
                                          <p:val>
                                            <p:strVal val="#ppt_w"/>
                                          </p:val>
                                        </p:tav>
                                      </p:tavLst>
                                    </p:anim>
                                    <p:anim calcmode="lin" valueType="num">
                                      <p:cBhvr>
                                        <p:cTn id="72" dur="2000" fill="hold"/>
                                        <p:tgtEl>
                                          <p:spTgt spid="8253"/>
                                        </p:tgtEl>
                                        <p:attrNameLst>
                                          <p:attrName>ppt_h</p:attrName>
                                        </p:attrNameLst>
                                      </p:cBhvr>
                                      <p:tavLst>
                                        <p:tav tm="0">
                                          <p:val>
                                            <p:fltVal val="0"/>
                                          </p:val>
                                        </p:tav>
                                        <p:tav tm="100000">
                                          <p:val>
                                            <p:strVal val="#ppt_h"/>
                                          </p:val>
                                        </p:tav>
                                      </p:tavLst>
                                    </p:anim>
                                    <p:animEffect transition="in" filter="fade">
                                      <p:cBhvr>
                                        <p:cTn id="73" dur="2000"/>
                                        <p:tgtEl>
                                          <p:spTgt spid="8253"/>
                                        </p:tgtEl>
                                      </p:cBhvr>
                                    </p:animEffect>
                                  </p:childTnLst>
                                </p:cTn>
                              </p:par>
                              <p:par>
                                <p:cTn id="74" presetID="53" presetClass="entr" presetSubtype="0" fill="hold" grpId="0" nodeType="withEffect">
                                  <p:stCondLst>
                                    <p:cond delay="0"/>
                                  </p:stCondLst>
                                  <p:childTnLst>
                                    <p:set>
                                      <p:cBhvr>
                                        <p:cTn id="75" dur="1" fill="hold">
                                          <p:stCondLst>
                                            <p:cond delay="0"/>
                                          </p:stCondLst>
                                        </p:cTn>
                                        <p:tgtEl>
                                          <p:spTgt spid="8266"/>
                                        </p:tgtEl>
                                        <p:attrNameLst>
                                          <p:attrName>style.visibility</p:attrName>
                                        </p:attrNameLst>
                                      </p:cBhvr>
                                      <p:to>
                                        <p:strVal val="visible"/>
                                      </p:to>
                                    </p:set>
                                    <p:anim calcmode="lin" valueType="num">
                                      <p:cBhvr>
                                        <p:cTn id="76" dur="2000" fill="hold"/>
                                        <p:tgtEl>
                                          <p:spTgt spid="8266"/>
                                        </p:tgtEl>
                                        <p:attrNameLst>
                                          <p:attrName>ppt_w</p:attrName>
                                        </p:attrNameLst>
                                      </p:cBhvr>
                                      <p:tavLst>
                                        <p:tav tm="0">
                                          <p:val>
                                            <p:fltVal val="0"/>
                                          </p:val>
                                        </p:tav>
                                        <p:tav tm="100000">
                                          <p:val>
                                            <p:strVal val="#ppt_w"/>
                                          </p:val>
                                        </p:tav>
                                      </p:tavLst>
                                    </p:anim>
                                    <p:anim calcmode="lin" valueType="num">
                                      <p:cBhvr>
                                        <p:cTn id="77" dur="2000" fill="hold"/>
                                        <p:tgtEl>
                                          <p:spTgt spid="8266"/>
                                        </p:tgtEl>
                                        <p:attrNameLst>
                                          <p:attrName>ppt_h</p:attrName>
                                        </p:attrNameLst>
                                      </p:cBhvr>
                                      <p:tavLst>
                                        <p:tav tm="0">
                                          <p:val>
                                            <p:fltVal val="0"/>
                                          </p:val>
                                        </p:tav>
                                        <p:tav tm="100000">
                                          <p:val>
                                            <p:strVal val="#ppt_h"/>
                                          </p:val>
                                        </p:tav>
                                      </p:tavLst>
                                    </p:anim>
                                    <p:animEffect transition="in" filter="fade">
                                      <p:cBhvr>
                                        <p:cTn id="78" dur="2000"/>
                                        <p:tgtEl>
                                          <p:spTgt spid="8266"/>
                                        </p:tgtEl>
                                      </p:cBhvr>
                                    </p:animEffect>
                                  </p:childTnLst>
                                </p:cTn>
                              </p:par>
                              <p:par>
                                <p:cTn id="79" presetID="53" presetClass="entr" presetSubtype="0" fill="hold" nodeType="withEffect">
                                  <p:stCondLst>
                                    <p:cond delay="0"/>
                                  </p:stCondLst>
                                  <p:childTnLst>
                                    <p:set>
                                      <p:cBhvr>
                                        <p:cTn id="80" dur="1" fill="hold">
                                          <p:stCondLst>
                                            <p:cond delay="0"/>
                                          </p:stCondLst>
                                        </p:cTn>
                                        <p:tgtEl>
                                          <p:spTgt spid="8265"/>
                                        </p:tgtEl>
                                        <p:attrNameLst>
                                          <p:attrName>style.visibility</p:attrName>
                                        </p:attrNameLst>
                                      </p:cBhvr>
                                      <p:to>
                                        <p:strVal val="visible"/>
                                      </p:to>
                                    </p:set>
                                    <p:anim calcmode="lin" valueType="num">
                                      <p:cBhvr>
                                        <p:cTn id="81" dur="2000" fill="hold"/>
                                        <p:tgtEl>
                                          <p:spTgt spid="8265"/>
                                        </p:tgtEl>
                                        <p:attrNameLst>
                                          <p:attrName>ppt_w</p:attrName>
                                        </p:attrNameLst>
                                      </p:cBhvr>
                                      <p:tavLst>
                                        <p:tav tm="0">
                                          <p:val>
                                            <p:fltVal val="0"/>
                                          </p:val>
                                        </p:tav>
                                        <p:tav tm="100000">
                                          <p:val>
                                            <p:strVal val="#ppt_w"/>
                                          </p:val>
                                        </p:tav>
                                      </p:tavLst>
                                    </p:anim>
                                    <p:anim calcmode="lin" valueType="num">
                                      <p:cBhvr>
                                        <p:cTn id="82" dur="2000" fill="hold"/>
                                        <p:tgtEl>
                                          <p:spTgt spid="8265"/>
                                        </p:tgtEl>
                                        <p:attrNameLst>
                                          <p:attrName>ppt_h</p:attrName>
                                        </p:attrNameLst>
                                      </p:cBhvr>
                                      <p:tavLst>
                                        <p:tav tm="0">
                                          <p:val>
                                            <p:fltVal val="0"/>
                                          </p:val>
                                        </p:tav>
                                        <p:tav tm="100000">
                                          <p:val>
                                            <p:strVal val="#ppt_h"/>
                                          </p:val>
                                        </p:tav>
                                      </p:tavLst>
                                    </p:anim>
                                    <p:animEffect transition="in" filter="fade">
                                      <p:cBhvr>
                                        <p:cTn id="83" dur="2000"/>
                                        <p:tgtEl>
                                          <p:spTgt spid="8265"/>
                                        </p:tgtEl>
                                      </p:cBhvr>
                                    </p:animEffect>
                                  </p:childTnLst>
                                </p:cTn>
                              </p:par>
                              <p:par>
                                <p:cTn id="84" presetID="53" presetClass="entr" presetSubtype="0" fill="hold" nodeType="withEffect">
                                  <p:stCondLst>
                                    <p:cond delay="0"/>
                                  </p:stCondLst>
                                  <p:childTnLst>
                                    <p:set>
                                      <p:cBhvr>
                                        <p:cTn id="85" dur="1" fill="hold">
                                          <p:stCondLst>
                                            <p:cond delay="0"/>
                                          </p:stCondLst>
                                        </p:cTn>
                                        <p:tgtEl>
                                          <p:spTgt spid="8250"/>
                                        </p:tgtEl>
                                        <p:attrNameLst>
                                          <p:attrName>style.visibility</p:attrName>
                                        </p:attrNameLst>
                                      </p:cBhvr>
                                      <p:to>
                                        <p:strVal val="visible"/>
                                      </p:to>
                                    </p:set>
                                    <p:anim calcmode="lin" valueType="num">
                                      <p:cBhvr>
                                        <p:cTn id="86" dur="2000" fill="hold"/>
                                        <p:tgtEl>
                                          <p:spTgt spid="8250"/>
                                        </p:tgtEl>
                                        <p:attrNameLst>
                                          <p:attrName>ppt_w</p:attrName>
                                        </p:attrNameLst>
                                      </p:cBhvr>
                                      <p:tavLst>
                                        <p:tav tm="0">
                                          <p:val>
                                            <p:fltVal val="0"/>
                                          </p:val>
                                        </p:tav>
                                        <p:tav tm="100000">
                                          <p:val>
                                            <p:strVal val="#ppt_w"/>
                                          </p:val>
                                        </p:tav>
                                      </p:tavLst>
                                    </p:anim>
                                    <p:anim calcmode="lin" valueType="num">
                                      <p:cBhvr>
                                        <p:cTn id="87" dur="2000" fill="hold"/>
                                        <p:tgtEl>
                                          <p:spTgt spid="8250"/>
                                        </p:tgtEl>
                                        <p:attrNameLst>
                                          <p:attrName>ppt_h</p:attrName>
                                        </p:attrNameLst>
                                      </p:cBhvr>
                                      <p:tavLst>
                                        <p:tav tm="0">
                                          <p:val>
                                            <p:fltVal val="0"/>
                                          </p:val>
                                        </p:tav>
                                        <p:tav tm="100000">
                                          <p:val>
                                            <p:strVal val="#ppt_h"/>
                                          </p:val>
                                        </p:tav>
                                      </p:tavLst>
                                    </p:anim>
                                    <p:animEffect transition="in" filter="fade">
                                      <p:cBhvr>
                                        <p:cTn id="88" dur="2000"/>
                                        <p:tgtEl>
                                          <p:spTgt spid="8250"/>
                                        </p:tgtEl>
                                      </p:cBhvr>
                                    </p:animEffect>
                                  </p:childTnLst>
                                </p:cTn>
                              </p:par>
                              <p:par>
                                <p:cTn id="89" presetID="53" presetClass="entr" presetSubtype="0" fill="hold" nodeType="withEffect">
                                  <p:stCondLst>
                                    <p:cond delay="0"/>
                                  </p:stCondLst>
                                  <p:childTnLst>
                                    <p:set>
                                      <p:cBhvr>
                                        <p:cTn id="90" dur="1" fill="hold">
                                          <p:stCondLst>
                                            <p:cond delay="0"/>
                                          </p:stCondLst>
                                        </p:cTn>
                                        <p:tgtEl>
                                          <p:spTgt spid="8251"/>
                                        </p:tgtEl>
                                        <p:attrNameLst>
                                          <p:attrName>style.visibility</p:attrName>
                                        </p:attrNameLst>
                                      </p:cBhvr>
                                      <p:to>
                                        <p:strVal val="visible"/>
                                      </p:to>
                                    </p:set>
                                    <p:anim calcmode="lin" valueType="num">
                                      <p:cBhvr>
                                        <p:cTn id="91" dur="2000" fill="hold"/>
                                        <p:tgtEl>
                                          <p:spTgt spid="8251"/>
                                        </p:tgtEl>
                                        <p:attrNameLst>
                                          <p:attrName>ppt_w</p:attrName>
                                        </p:attrNameLst>
                                      </p:cBhvr>
                                      <p:tavLst>
                                        <p:tav tm="0">
                                          <p:val>
                                            <p:fltVal val="0"/>
                                          </p:val>
                                        </p:tav>
                                        <p:tav tm="100000">
                                          <p:val>
                                            <p:strVal val="#ppt_w"/>
                                          </p:val>
                                        </p:tav>
                                      </p:tavLst>
                                    </p:anim>
                                    <p:anim calcmode="lin" valueType="num">
                                      <p:cBhvr>
                                        <p:cTn id="92" dur="2000" fill="hold"/>
                                        <p:tgtEl>
                                          <p:spTgt spid="8251"/>
                                        </p:tgtEl>
                                        <p:attrNameLst>
                                          <p:attrName>ppt_h</p:attrName>
                                        </p:attrNameLst>
                                      </p:cBhvr>
                                      <p:tavLst>
                                        <p:tav tm="0">
                                          <p:val>
                                            <p:fltVal val="0"/>
                                          </p:val>
                                        </p:tav>
                                        <p:tav tm="100000">
                                          <p:val>
                                            <p:strVal val="#ppt_h"/>
                                          </p:val>
                                        </p:tav>
                                      </p:tavLst>
                                    </p:anim>
                                    <p:animEffect transition="in" filter="fade">
                                      <p:cBhvr>
                                        <p:cTn id="93" dur="2000"/>
                                        <p:tgtEl>
                                          <p:spTgt spid="8251"/>
                                        </p:tgtEl>
                                      </p:cBhvr>
                                    </p:animEffect>
                                  </p:childTnLst>
                                </p:cTn>
                              </p:par>
                              <p:par>
                                <p:cTn id="94" presetID="53" presetClass="entr" presetSubtype="0" fill="hold" grpId="0" nodeType="withEffect">
                                  <p:stCondLst>
                                    <p:cond delay="0"/>
                                  </p:stCondLst>
                                  <p:childTnLst>
                                    <p:set>
                                      <p:cBhvr>
                                        <p:cTn id="95" dur="1" fill="hold">
                                          <p:stCondLst>
                                            <p:cond delay="0"/>
                                          </p:stCondLst>
                                        </p:cTn>
                                        <p:tgtEl>
                                          <p:spTgt spid="8264"/>
                                        </p:tgtEl>
                                        <p:attrNameLst>
                                          <p:attrName>style.visibility</p:attrName>
                                        </p:attrNameLst>
                                      </p:cBhvr>
                                      <p:to>
                                        <p:strVal val="visible"/>
                                      </p:to>
                                    </p:set>
                                    <p:anim calcmode="lin" valueType="num">
                                      <p:cBhvr>
                                        <p:cTn id="96" dur="2000" fill="hold"/>
                                        <p:tgtEl>
                                          <p:spTgt spid="8264"/>
                                        </p:tgtEl>
                                        <p:attrNameLst>
                                          <p:attrName>ppt_w</p:attrName>
                                        </p:attrNameLst>
                                      </p:cBhvr>
                                      <p:tavLst>
                                        <p:tav tm="0">
                                          <p:val>
                                            <p:fltVal val="0"/>
                                          </p:val>
                                        </p:tav>
                                        <p:tav tm="100000">
                                          <p:val>
                                            <p:strVal val="#ppt_w"/>
                                          </p:val>
                                        </p:tav>
                                      </p:tavLst>
                                    </p:anim>
                                    <p:anim calcmode="lin" valueType="num">
                                      <p:cBhvr>
                                        <p:cTn id="97" dur="2000" fill="hold"/>
                                        <p:tgtEl>
                                          <p:spTgt spid="8264"/>
                                        </p:tgtEl>
                                        <p:attrNameLst>
                                          <p:attrName>ppt_h</p:attrName>
                                        </p:attrNameLst>
                                      </p:cBhvr>
                                      <p:tavLst>
                                        <p:tav tm="0">
                                          <p:val>
                                            <p:fltVal val="0"/>
                                          </p:val>
                                        </p:tav>
                                        <p:tav tm="100000">
                                          <p:val>
                                            <p:strVal val="#ppt_h"/>
                                          </p:val>
                                        </p:tav>
                                      </p:tavLst>
                                    </p:anim>
                                    <p:animEffect transition="in" filter="fade">
                                      <p:cBhvr>
                                        <p:cTn id="98" dur="2000"/>
                                        <p:tgtEl>
                                          <p:spTgt spid="8264"/>
                                        </p:tgtEl>
                                      </p:cBhvr>
                                    </p:animEffect>
                                  </p:childTnLst>
                                </p:cTn>
                              </p:par>
                            </p:childTnLst>
                          </p:cTn>
                        </p:par>
                        <p:par>
                          <p:cTn id="99" fill="hold">
                            <p:stCondLst>
                              <p:cond delay="10500"/>
                            </p:stCondLst>
                            <p:childTnLst>
                              <p:par>
                                <p:cTn id="100" presetID="53" presetClass="entr" presetSubtype="0" fill="hold" nodeType="afterEffect">
                                  <p:stCondLst>
                                    <p:cond delay="0"/>
                                  </p:stCondLst>
                                  <p:childTnLst>
                                    <p:set>
                                      <p:cBhvr>
                                        <p:cTn id="101" dur="1" fill="hold">
                                          <p:stCondLst>
                                            <p:cond delay="0"/>
                                          </p:stCondLst>
                                        </p:cTn>
                                        <p:tgtEl>
                                          <p:spTgt spid="8259"/>
                                        </p:tgtEl>
                                        <p:attrNameLst>
                                          <p:attrName>style.visibility</p:attrName>
                                        </p:attrNameLst>
                                      </p:cBhvr>
                                      <p:to>
                                        <p:strVal val="visible"/>
                                      </p:to>
                                    </p:set>
                                    <p:anim calcmode="lin" valueType="num">
                                      <p:cBhvr>
                                        <p:cTn id="102" dur="2000" fill="hold"/>
                                        <p:tgtEl>
                                          <p:spTgt spid="8259"/>
                                        </p:tgtEl>
                                        <p:attrNameLst>
                                          <p:attrName>ppt_w</p:attrName>
                                        </p:attrNameLst>
                                      </p:cBhvr>
                                      <p:tavLst>
                                        <p:tav tm="0">
                                          <p:val>
                                            <p:fltVal val="0"/>
                                          </p:val>
                                        </p:tav>
                                        <p:tav tm="100000">
                                          <p:val>
                                            <p:strVal val="#ppt_w"/>
                                          </p:val>
                                        </p:tav>
                                      </p:tavLst>
                                    </p:anim>
                                    <p:anim calcmode="lin" valueType="num">
                                      <p:cBhvr>
                                        <p:cTn id="103" dur="2000" fill="hold"/>
                                        <p:tgtEl>
                                          <p:spTgt spid="8259"/>
                                        </p:tgtEl>
                                        <p:attrNameLst>
                                          <p:attrName>ppt_h</p:attrName>
                                        </p:attrNameLst>
                                      </p:cBhvr>
                                      <p:tavLst>
                                        <p:tav tm="0">
                                          <p:val>
                                            <p:fltVal val="0"/>
                                          </p:val>
                                        </p:tav>
                                        <p:tav tm="100000">
                                          <p:val>
                                            <p:strVal val="#ppt_h"/>
                                          </p:val>
                                        </p:tav>
                                      </p:tavLst>
                                    </p:anim>
                                    <p:animEffect transition="in" filter="fade">
                                      <p:cBhvr>
                                        <p:cTn id="104" dur="2000"/>
                                        <p:tgtEl>
                                          <p:spTgt spid="8259"/>
                                        </p:tgtEl>
                                      </p:cBhvr>
                                    </p:animEffect>
                                  </p:childTnLst>
                                </p:cTn>
                              </p:par>
                              <p:par>
                                <p:cTn id="105" presetID="53" presetClass="entr" presetSubtype="0" fill="hold" nodeType="withEffect">
                                  <p:stCondLst>
                                    <p:cond delay="0"/>
                                  </p:stCondLst>
                                  <p:childTnLst>
                                    <p:set>
                                      <p:cBhvr>
                                        <p:cTn id="106" dur="1" fill="hold">
                                          <p:stCondLst>
                                            <p:cond delay="0"/>
                                          </p:stCondLst>
                                        </p:cTn>
                                        <p:tgtEl>
                                          <p:spTgt spid="8260"/>
                                        </p:tgtEl>
                                        <p:attrNameLst>
                                          <p:attrName>style.visibility</p:attrName>
                                        </p:attrNameLst>
                                      </p:cBhvr>
                                      <p:to>
                                        <p:strVal val="visible"/>
                                      </p:to>
                                    </p:set>
                                    <p:anim calcmode="lin" valueType="num">
                                      <p:cBhvr>
                                        <p:cTn id="107" dur="2000" fill="hold"/>
                                        <p:tgtEl>
                                          <p:spTgt spid="8260"/>
                                        </p:tgtEl>
                                        <p:attrNameLst>
                                          <p:attrName>ppt_w</p:attrName>
                                        </p:attrNameLst>
                                      </p:cBhvr>
                                      <p:tavLst>
                                        <p:tav tm="0">
                                          <p:val>
                                            <p:fltVal val="0"/>
                                          </p:val>
                                        </p:tav>
                                        <p:tav tm="100000">
                                          <p:val>
                                            <p:strVal val="#ppt_w"/>
                                          </p:val>
                                        </p:tav>
                                      </p:tavLst>
                                    </p:anim>
                                    <p:anim calcmode="lin" valueType="num">
                                      <p:cBhvr>
                                        <p:cTn id="108" dur="2000" fill="hold"/>
                                        <p:tgtEl>
                                          <p:spTgt spid="8260"/>
                                        </p:tgtEl>
                                        <p:attrNameLst>
                                          <p:attrName>ppt_h</p:attrName>
                                        </p:attrNameLst>
                                      </p:cBhvr>
                                      <p:tavLst>
                                        <p:tav tm="0">
                                          <p:val>
                                            <p:fltVal val="0"/>
                                          </p:val>
                                        </p:tav>
                                        <p:tav tm="100000">
                                          <p:val>
                                            <p:strVal val="#ppt_h"/>
                                          </p:val>
                                        </p:tav>
                                      </p:tavLst>
                                    </p:anim>
                                    <p:animEffect transition="in" filter="fade">
                                      <p:cBhvr>
                                        <p:cTn id="109" dur="2000"/>
                                        <p:tgtEl>
                                          <p:spTgt spid="8260"/>
                                        </p:tgtEl>
                                      </p:cBhvr>
                                    </p:animEffect>
                                  </p:childTnLst>
                                </p:cTn>
                              </p:par>
                              <p:par>
                                <p:cTn id="110" presetID="53" presetClass="entr" presetSubtype="0" fill="hold" grpId="0" nodeType="withEffect">
                                  <p:stCondLst>
                                    <p:cond delay="0"/>
                                  </p:stCondLst>
                                  <p:childTnLst>
                                    <p:set>
                                      <p:cBhvr>
                                        <p:cTn id="111" dur="1" fill="hold">
                                          <p:stCondLst>
                                            <p:cond delay="0"/>
                                          </p:stCondLst>
                                        </p:cTn>
                                        <p:tgtEl>
                                          <p:spTgt spid="8268"/>
                                        </p:tgtEl>
                                        <p:attrNameLst>
                                          <p:attrName>style.visibility</p:attrName>
                                        </p:attrNameLst>
                                      </p:cBhvr>
                                      <p:to>
                                        <p:strVal val="visible"/>
                                      </p:to>
                                    </p:set>
                                    <p:anim calcmode="lin" valueType="num">
                                      <p:cBhvr>
                                        <p:cTn id="112" dur="2000" fill="hold"/>
                                        <p:tgtEl>
                                          <p:spTgt spid="8268"/>
                                        </p:tgtEl>
                                        <p:attrNameLst>
                                          <p:attrName>ppt_w</p:attrName>
                                        </p:attrNameLst>
                                      </p:cBhvr>
                                      <p:tavLst>
                                        <p:tav tm="0">
                                          <p:val>
                                            <p:fltVal val="0"/>
                                          </p:val>
                                        </p:tav>
                                        <p:tav tm="100000">
                                          <p:val>
                                            <p:strVal val="#ppt_w"/>
                                          </p:val>
                                        </p:tav>
                                      </p:tavLst>
                                    </p:anim>
                                    <p:anim calcmode="lin" valueType="num">
                                      <p:cBhvr>
                                        <p:cTn id="113" dur="2000" fill="hold"/>
                                        <p:tgtEl>
                                          <p:spTgt spid="8268"/>
                                        </p:tgtEl>
                                        <p:attrNameLst>
                                          <p:attrName>ppt_h</p:attrName>
                                        </p:attrNameLst>
                                      </p:cBhvr>
                                      <p:tavLst>
                                        <p:tav tm="0">
                                          <p:val>
                                            <p:fltVal val="0"/>
                                          </p:val>
                                        </p:tav>
                                        <p:tav tm="100000">
                                          <p:val>
                                            <p:strVal val="#ppt_h"/>
                                          </p:val>
                                        </p:tav>
                                      </p:tavLst>
                                    </p:anim>
                                    <p:animEffect transition="in" filter="fade">
                                      <p:cBhvr>
                                        <p:cTn id="114" dur="2000"/>
                                        <p:tgtEl>
                                          <p:spTgt spid="8268"/>
                                        </p:tgtEl>
                                      </p:cBhvr>
                                    </p:animEffect>
                                  </p:childTnLst>
                                </p:cTn>
                              </p:par>
                            </p:childTnLst>
                          </p:cTn>
                        </p:par>
                        <p:par>
                          <p:cTn id="115" fill="hold">
                            <p:stCondLst>
                              <p:cond delay="12500"/>
                            </p:stCondLst>
                            <p:childTnLst>
                              <p:par>
                                <p:cTn id="116" presetID="53" presetClass="entr" presetSubtype="0" fill="hold" nodeType="afterEffect">
                                  <p:stCondLst>
                                    <p:cond delay="0"/>
                                  </p:stCondLst>
                                  <p:childTnLst>
                                    <p:set>
                                      <p:cBhvr>
                                        <p:cTn id="117" dur="1" fill="hold">
                                          <p:stCondLst>
                                            <p:cond delay="0"/>
                                          </p:stCondLst>
                                        </p:cTn>
                                        <p:tgtEl>
                                          <p:spTgt spid="8254"/>
                                        </p:tgtEl>
                                        <p:attrNameLst>
                                          <p:attrName>style.visibility</p:attrName>
                                        </p:attrNameLst>
                                      </p:cBhvr>
                                      <p:to>
                                        <p:strVal val="visible"/>
                                      </p:to>
                                    </p:set>
                                    <p:anim calcmode="lin" valueType="num">
                                      <p:cBhvr>
                                        <p:cTn id="118" dur="2000" fill="hold"/>
                                        <p:tgtEl>
                                          <p:spTgt spid="8254"/>
                                        </p:tgtEl>
                                        <p:attrNameLst>
                                          <p:attrName>ppt_w</p:attrName>
                                        </p:attrNameLst>
                                      </p:cBhvr>
                                      <p:tavLst>
                                        <p:tav tm="0">
                                          <p:val>
                                            <p:fltVal val="0"/>
                                          </p:val>
                                        </p:tav>
                                        <p:tav tm="100000">
                                          <p:val>
                                            <p:strVal val="#ppt_w"/>
                                          </p:val>
                                        </p:tav>
                                      </p:tavLst>
                                    </p:anim>
                                    <p:anim calcmode="lin" valueType="num">
                                      <p:cBhvr>
                                        <p:cTn id="119" dur="2000" fill="hold"/>
                                        <p:tgtEl>
                                          <p:spTgt spid="8254"/>
                                        </p:tgtEl>
                                        <p:attrNameLst>
                                          <p:attrName>ppt_h</p:attrName>
                                        </p:attrNameLst>
                                      </p:cBhvr>
                                      <p:tavLst>
                                        <p:tav tm="0">
                                          <p:val>
                                            <p:fltVal val="0"/>
                                          </p:val>
                                        </p:tav>
                                        <p:tav tm="100000">
                                          <p:val>
                                            <p:strVal val="#ppt_h"/>
                                          </p:val>
                                        </p:tav>
                                      </p:tavLst>
                                    </p:anim>
                                    <p:animEffect transition="in" filter="fade">
                                      <p:cBhvr>
                                        <p:cTn id="120" dur="2000"/>
                                        <p:tgtEl>
                                          <p:spTgt spid="8254"/>
                                        </p:tgtEl>
                                      </p:cBhvr>
                                    </p:animEffect>
                                  </p:childTnLst>
                                </p:cTn>
                              </p:par>
                              <p:par>
                                <p:cTn id="121" presetID="53" presetClass="entr" presetSubtype="0" fill="hold" nodeType="withEffect">
                                  <p:stCondLst>
                                    <p:cond delay="0"/>
                                  </p:stCondLst>
                                  <p:childTnLst>
                                    <p:set>
                                      <p:cBhvr>
                                        <p:cTn id="122" dur="1" fill="hold">
                                          <p:stCondLst>
                                            <p:cond delay="0"/>
                                          </p:stCondLst>
                                        </p:cTn>
                                        <p:tgtEl>
                                          <p:spTgt spid="8255"/>
                                        </p:tgtEl>
                                        <p:attrNameLst>
                                          <p:attrName>style.visibility</p:attrName>
                                        </p:attrNameLst>
                                      </p:cBhvr>
                                      <p:to>
                                        <p:strVal val="visible"/>
                                      </p:to>
                                    </p:set>
                                    <p:anim calcmode="lin" valueType="num">
                                      <p:cBhvr>
                                        <p:cTn id="123" dur="2000" fill="hold"/>
                                        <p:tgtEl>
                                          <p:spTgt spid="8255"/>
                                        </p:tgtEl>
                                        <p:attrNameLst>
                                          <p:attrName>ppt_w</p:attrName>
                                        </p:attrNameLst>
                                      </p:cBhvr>
                                      <p:tavLst>
                                        <p:tav tm="0">
                                          <p:val>
                                            <p:fltVal val="0"/>
                                          </p:val>
                                        </p:tav>
                                        <p:tav tm="100000">
                                          <p:val>
                                            <p:strVal val="#ppt_w"/>
                                          </p:val>
                                        </p:tav>
                                      </p:tavLst>
                                    </p:anim>
                                    <p:anim calcmode="lin" valueType="num">
                                      <p:cBhvr>
                                        <p:cTn id="124" dur="2000" fill="hold"/>
                                        <p:tgtEl>
                                          <p:spTgt spid="8255"/>
                                        </p:tgtEl>
                                        <p:attrNameLst>
                                          <p:attrName>ppt_h</p:attrName>
                                        </p:attrNameLst>
                                      </p:cBhvr>
                                      <p:tavLst>
                                        <p:tav tm="0">
                                          <p:val>
                                            <p:fltVal val="0"/>
                                          </p:val>
                                        </p:tav>
                                        <p:tav tm="100000">
                                          <p:val>
                                            <p:strVal val="#ppt_h"/>
                                          </p:val>
                                        </p:tav>
                                      </p:tavLst>
                                    </p:anim>
                                    <p:animEffect transition="in" filter="fade">
                                      <p:cBhvr>
                                        <p:cTn id="125" dur="2000"/>
                                        <p:tgtEl>
                                          <p:spTgt spid="8255"/>
                                        </p:tgtEl>
                                      </p:cBhvr>
                                    </p:animEffect>
                                  </p:childTnLst>
                                </p:cTn>
                              </p:par>
                              <p:par>
                                <p:cTn id="126" presetID="53" presetClass="entr" presetSubtype="0" fill="hold" grpId="0" nodeType="withEffect">
                                  <p:stCondLst>
                                    <p:cond delay="0"/>
                                  </p:stCondLst>
                                  <p:childTnLst>
                                    <p:set>
                                      <p:cBhvr>
                                        <p:cTn id="127" dur="1" fill="hold">
                                          <p:stCondLst>
                                            <p:cond delay="0"/>
                                          </p:stCondLst>
                                        </p:cTn>
                                        <p:tgtEl>
                                          <p:spTgt spid="8269"/>
                                        </p:tgtEl>
                                        <p:attrNameLst>
                                          <p:attrName>style.visibility</p:attrName>
                                        </p:attrNameLst>
                                      </p:cBhvr>
                                      <p:to>
                                        <p:strVal val="visible"/>
                                      </p:to>
                                    </p:set>
                                    <p:anim calcmode="lin" valueType="num">
                                      <p:cBhvr>
                                        <p:cTn id="128" dur="2000" fill="hold"/>
                                        <p:tgtEl>
                                          <p:spTgt spid="8269"/>
                                        </p:tgtEl>
                                        <p:attrNameLst>
                                          <p:attrName>ppt_w</p:attrName>
                                        </p:attrNameLst>
                                      </p:cBhvr>
                                      <p:tavLst>
                                        <p:tav tm="0">
                                          <p:val>
                                            <p:fltVal val="0"/>
                                          </p:val>
                                        </p:tav>
                                        <p:tav tm="100000">
                                          <p:val>
                                            <p:strVal val="#ppt_w"/>
                                          </p:val>
                                        </p:tav>
                                      </p:tavLst>
                                    </p:anim>
                                    <p:anim calcmode="lin" valueType="num">
                                      <p:cBhvr>
                                        <p:cTn id="129" dur="2000" fill="hold"/>
                                        <p:tgtEl>
                                          <p:spTgt spid="8269"/>
                                        </p:tgtEl>
                                        <p:attrNameLst>
                                          <p:attrName>ppt_h</p:attrName>
                                        </p:attrNameLst>
                                      </p:cBhvr>
                                      <p:tavLst>
                                        <p:tav tm="0">
                                          <p:val>
                                            <p:fltVal val="0"/>
                                          </p:val>
                                        </p:tav>
                                        <p:tav tm="100000">
                                          <p:val>
                                            <p:strVal val="#ppt_h"/>
                                          </p:val>
                                        </p:tav>
                                      </p:tavLst>
                                    </p:anim>
                                    <p:animEffect transition="in" filter="fade">
                                      <p:cBhvr>
                                        <p:cTn id="130" dur="2000"/>
                                        <p:tgtEl>
                                          <p:spTgt spid="8269"/>
                                        </p:tgtEl>
                                      </p:cBhvr>
                                    </p:animEffect>
                                  </p:childTnLst>
                                </p:cTn>
                              </p:par>
                            </p:childTnLst>
                          </p:cTn>
                        </p:par>
                        <p:par>
                          <p:cTn id="131" fill="hold">
                            <p:stCondLst>
                              <p:cond delay="14500"/>
                            </p:stCondLst>
                            <p:childTnLst>
                              <p:par>
                                <p:cTn id="132" presetID="53" presetClass="entr" presetSubtype="0" fill="hold" nodeType="afterEffect">
                                  <p:stCondLst>
                                    <p:cond delay="0"/>
                                  </p:stCondLst>
                                  <p:childTnLst>
                                    <p:set>
                                      <p:cBhvr>
                                        <p:cTn id="133" dur="1" fill="hold">
                                          <p:stCondLst>
                                            <p:cond delay="0"/>
                                          </p:stCondLst>
                                        </p:cTn>
                                        <p:tgtEl>
                                          <p:spTgt spid="8256"/>
                                        </p:tgtEl>
                                        <p:attrNameLst>
                                          <p:attrName>style.visibility</p:attrName>
                                        </p:attrNameLst>
                                      </p:cBhvr>
                                      <p:to>
                                        <p:strVal val="visible"/>
                                      </p:to>
                                    </p:set>
                                    <p:anim calcmode="lin" valueType="num">
                                      <p:cBhvr>
                                        <p:cTn id="134" dur="2000" fill="hold"/>
                                        <p:tgtEl>
                                          <p:spTgt spid="8256"/>
                                        </p:tgtEl>
                                        <p:attrNameLst>
                                          <p:attrName>ppt_w</p:attrName>
                                        </p:attrNameLst>
                                      </p:cBhvr>
                                      <p:tavLst>
                                        <p:tav tm="0">
                                          <p:val>
                                            <p:fltVal val="0"/>
                                          </p:val>
                                        </p:tav>
                                        <p:tav tm="100000">
                                          <p:val>
                                            <p:strVal val="#ppt_w"/>
                                          </p:val>
                                        </p:tav>
                                      </p:tavLst>
                                    </p:anim>
                                    <p:anim calcmode="lin" valueType="num">
                                      <p:cBhvr>
                                        <p:cTn id="135" dur="2000" fill="hold"/>
                                        <p:tgtEl>
                                          <p:spTgt spid="8256"/>
                                        </p:tgtEl>
                                        <p:attrNameLst>
                                          <p:attrName>ppt_h</p:attrName>
                                        </p:attrNameLst>
                                      </p:cBhvr>
                                      <p:tavLst>
                                        <p:tav tm="0">
                                          <p:val>
                                            <p:fltVal val="0"/>
                                          </p:val>
                                        </p:tav>
                                        <p:tav tm="100000">
                                          <p:val>
                                            <p:strVal val="#ppt_h"/>
                                          </p:val>
                                        </p:tav>
                                      </p:tavLst>
                                    </p:anim>
                                    <p:animEffect transition="in" filter="fade">
                                      <p:cBhvr>
                                        <p:cTn id="136" dur="2000"/>
                                        <p:tgtEl>
                                          <p:spTgt spid="8256"/>
                                        </p:tgtEl>
                                      </p:cBhvr>
                                    </p:animEffect>
                                  </p:childTnLst>
                                </p:cTn>
                              </p:par>
                              <p:par>
                                <p:cTn id="137" presetID="53" presetClass="entr" presetSubtype="0" fill="hold" nodeType="withEffect">
                                  <p:stCondLst>
                                    <p:cond delay="0"/>
                                  </p:stCondLst>
                                  <p:childTnLst>
                                    <p:set>
                                      <p:cBhvr>
                                        <p:cTn id="138" dur="1" fill="hold">
                                          <p:stCondLst>
                                            <p:cond delay="0"/>
                                          </p:stCondLst>
                                        </p:cTn>
                                        <p:tgtEl>
                                          <p:spTgt spid="8257"/>
                                        </p:tgtEl>
                                        <p:attrNameLst>
                                          <p:attrName>style.visibility</p:attrName>
                                        </p:attrNameLst>
                                      </p:cBhvr>
                                      <p:to>
                                        <p:strVal val="visible"/>
                                      </p:to>
                                    </p:set>
                                    <p:anim calcmode="lin" valueType="num">
                                      <p:cBhvr>
                                        <p:cTn id="139" dur="2000" fill="hold"/>
                                        <p:tgtEl>
                                          <p:spTgt spid="8257"/>
                                        </p:tgtEl>
                                        <p:attrNameLst>
                                          <p:attrName>ppt_w</p:attrName>
                                        </p:attrNameLst>
                                      </p:cBhvr>
                                      <p:tavLst>
                                        <p:tav tm="0">
                                          <p:val>
                                            <p:fltVal val="0"/>
                                          </p:val>
                                        </p:tav>
                                        <p:tav tm="100000">
                                          <p:val>
                                            <p:strVal val="#ppt_w"/>
                                          </p:val>
                                        </p:tav>
                                      </p:tavLst>
                                    </p:anim>
                                    <p:anim calcmode="lin" valueType="num">
                                      <p:cBhvr>
                                        <p:cTn id="140" dur="2000" fill="hold"/>
                                        <p:tgtEl>
                                          <p:spTgt spid="8257"/>
                                        </p:tgtEl>
                                        <p:attrNameLst>
                                          <p:attrName>ppt_h</p:attrName>
                                        </p:attrNameLst>
                                      </p:cBhvr>
                                      <p:tavLst>
                                        <p:tav tm="0">
                                          <p:val>
                                            <p:fltVal val="0"/>
                                          </p:val>
                                        </p:tav>
                                        <p:tav tm="100000">
                                          <p:val>
                                            <p:strVal val="#ppt_h"/>
                                          </p:val>
                                        </p:tav>
                                      </p:tavLst>
                                    </p:anim>
                                    <p:animEffect transition="in" filter="fade">
                                      <p:cBhvr>
                                        <p:cTn id="141" dur="2000"/>
                                        <p:tgtEl>
                                          <p:spTgt spid="8257"/>
                                        </p:tgtEl>
                                      </p:cBhvr>
                                    </p:animEffect>
                                  </p:childTnLst>
                                </p:cTn>
                              </p:par>
                              <p:par>
                                <p:cTn id="142" presetID="53" presetClass="entr" presetSubtype="0" fill="hold" grpId="0" nodeType="withEffect">
                                  <p:stCondLst>
                                    <p:cond delay="0"/>
                                  </p:stCondLst>
                                  <p:childTnLst>
                                    <p:set>
                                      <p:cBhvr>
                                        <p:cTn id="143" dur="1" fill="hold">
                                          <p:stCondLst>
                                            <p:cond delay="0"/>
                                          </p:stCondLst>
                                        </p:cTn>
                                        <p:tgtEl>
                                          <p:spTgt spid="8270"/>
                                        </p:tgtEl>
                                        <p:attrNameLst>
                                          <p:attrName>style.visibility</p:attrName>
                                        </p:attrNameLst>
                                      </p:cBhvr>
                                      <p:to>
                                        <p:strVal val="visible"/>
                                      </p:to>
                                    </p:set>
                                    <p:anim calcmode="lin" valueType="num">
                                      <p:cBhvr>
                                        <p:cTn id="144" dur="2000" fill="hold"/>
                                        <p:tgtEl>
                                          <p:spTgt spid="8270"/>
                                        </p:tgtEl>
                                        <p:attrNameLst>
                                          <p:attrName>ppt_w</p:attrName>
                                        </p:attrNameLst>
                                      </p:cBhvr>
                                      <p:tavLst>
                                        <p:tav tm="0">
                                          <p:val>
                                            <p:fltVal val="0"/>
                                          </p:val>
                                        </p:tav>
                                        <p:tav tm="100000">
                                          <p:val>
                                            <p:strVal val="#ppt_w"/>
                                          </p:val>
                                        </p:tav>
                                      </p:tavLst>
                                    </p:anim>
                                    <p:anim calcmode="lin" valueType="num">
                                      <p:cBhvr>
                                        <p:cTn id="145" dur="2000" fill="hold"/>
                                        <p:tgtEl>
                                          <p:spTgt spid="8270"/>
                                        </p:tgtEl>
                                        <p:attrNameLst>
                                          <p:attrName>ppt_h</p:attrName>
                                        </p:attrNameLst>
                                      </p:cBhvr>
                                      <p:tavLst>
                                        <p:tav tm="0">
                                          <p:val>
                                            <p:fltVal val="0"/>
                                          </p:val>
                                        </p:tav>
                                        <p:tav tm="100000">
                                          <p:val>
                                            <p:strVal val="#ppt_h"/>
                                          </p:val>
                                        </p:tav>
                                      </p:tavLst>
                                    </p:anim>
                                    <p:animEffect transition="in" filter="fade">
                                      <p:cBhvr>
                                        <p:cTn id="146" dur="2000"/>
                                        <p:tgtEl>
                                          <p:spTgt spid="8270"/>
                                        </p:tgtEl>
                                      </p:cBhvr>
                                    </p:animEffect>
                                  </p:childTnLst>
                                </p:cTn>
                              </p:par>
                              <p:par>
                                <p:cTn id="147" presetID="53" presetClass="entr" presetSubtype="0" fill="hold" nodeType="withEffect">
                                  <p:stCondLst>
                                    <p:cond delay="0"/>
                                  </p:stCondLst>
                                  <p:childTnLst>
                                    <p:set>
                                      <p:cBhvr>
                                        <p:cTn id="148" dur="1" fill="hold">
                                          <p:stCondLst>
                                            <p:cond delay="0"/>
                                          </p:stCondLst>
                                        </p:cTn>
                                        <p:tgtEl>
                                          <p:spTgt spid="8258"/>
                                        </p:tgtEl>
                                        <p:attrNameLst>
                                          <p:attrName>style.visibility</p:attrName>
                                        </p:attrNameLst>
                                      </p:cBhvr>
                                      <p:to>
                                        <p:strVal val="visible"/>
                                      </p:to>
                                    </p:set>
                                    <p:anim calcmode="lin" valueType="num">
                                      <p:cBhvr>
                                        <p:cTn id="149" dur="2000" fill="hold"/>
                                        <p:tgtEl>
                                          <p:spTgt spid="8258"/>
                                        </p:tgtEl>
                                        <p:attrNameLst>
                                          <p:attrName>ppt_w</p:attrName>
                                        </p:attrNameLst>
                                      </p:cBhvr>
                                      <p:tavLst>
                                        <p:tav tm="0">
                                          <p:val>
                                            <p:fltVal val="0"/>
                                          </p:val>
                                        </p:tav>
                                        <p:tav tm="100000">
                                          <p:val>
                                            <p:strVal val="#ppt_w"/>
                                          </p:val>
                                        </p:tav>
                                      </p:tavLst>
                                    </p:anim>
                                    <p:anim calcmode="lin" valueType="num">
                                      <p:cBhvr>
                                        <p:cTn id="150" dur="2000" fill="hold"/>
                                        <p:tgtEl>
                                          <p:spTgt spid="8258"/>
                                        </p:tgtEl>
                                        <p:attrNameLst>
                                          <p:attrName>ppt_h</p:attrName>
                                        </p:attrNameLst>
                                      </p:cBhvr>
                                      <p:tavLst>
                                        <p:tav tm="0">
                                          <p:val>
                                            <p:fltVal val="0"/>
                                          </p:val>
                                        </p:tav>
                                        <p:tav tm="100000">
                                          <p:val>
                                            <p:strVal val="#ppt_h"/>
                                          </p:val>
                                        </p:tav>
                                      </p:tavLst>
                                    </p:anim>
                                    <p:animEffect transition="in" filter="fade">
                                      <p:cBhvr>
                                        <p:cTn id="151" dur="2000"/>
                                        <p:tgtEl>
                                          <p:spTgt spid="8258"/>
                                        </p:tgtEl>
                                      </p:cBhvr>
                                    </p:animEffect>
                                  </p:childTnLst>
                                </p:cTn>
                              </p:par>
                            </p:childTnLst>
                          </p:cTn>
                        </p:par>
                        <p:par>
                          <p:cTn id="152" fill="hold">
                            <p:stCondLst>
                              <p:cond delay="16500"/>
                            </p:stCondLst>
                            <p:childTnLst>
                              <p:par>
                                <p:cTn id="153" presetID="53" presetClass="entr" presetSubtype="0" fill="hold" nodeType="afterEffect">
                                  <p:stCondLst>
                                    <p:cond delay="0"/>
                                  </p:stCondLst>
                                  <p:childTnLst>
                                    <p:set>
                                      <p:cBhvr>
                                        <p:cTn id="154" dur="1" fill="hold">
                                          <p:stCondLst>
                                            <p:cond delay="0"/>
                                          </p:stCondLst>
                                        </p:cTn>
                                        <p:tgtEl>
                                          <p:spTgt spid="8249"/>
                                        </p:tgtEl>
                                        <p:attrNameLst>
                                          <p:attrName>style.visibility</p:attrName>
                                        </p:attrNameLst>
                                      </p:cBhvr>
                                      <p:to>
                                        <p:strVal val="visible"/>
                                      </p:to>
                                    </p:set>
                                    <p:anim calcmode="lin" valueType="num">
                                      <p:cBhvr>
                                        <p:cTn id="155" dur="2000" fill="hold"/>
                                        <p:tgtEl>
                                          <p:spTgt spid="8249"/>
                                        </p:tgtEl>
                                        <p:attrNameLst>
                                          <p:attrName>ppt_w</p:attrName>
                                        </p:attrNameLst>
                                      </p:cBhvr>
                                      <p:tavLst>
                                        <p:tav tm="0">
                                          <p:val>
                                            <p:fltVal val="0"/>
                                          </p:val>
                                        </p:tav>
                                        <p:tav tm="100000">
                                          <p:val>
                                            <p:strVal val="#ppt_w"/>
                                          </p:val>
                                        </p:tav>
                                      </p:tavLst>
                                    </p:anim>
                                    <p:anim calcmode="lin" valueType="num">
                                      <p:cBhvr>
                                        <p:cTn id="156" dur="2000" fill="hold"/>
                                        <p:tgtEl>
                                          <p:spTgt spid="8249"/>
                                        </p:tgtEl>
                                        <p:attrNameLst>
                                          <p:attrName>ppt_h</p:attrName>
                                        </p:attrNameLst>
                                      </p:cBhvr>
                                      <p:tavLst>
                                        <p:tav tm="0">
                                          <p:val>
                                            <p:fltVal val="0"/>
                                          </p:val>
                                        </p:tav>
                                        <p:tav tm="100000">
                                          <p:val>
                                            <p:strVal val="#ppt_h"/>
                                          </p:val>
                                        </p:tav>
                                      </p:tavLst>
                                    </p:anim>
                                    <p:animEffect transition="in" filter="fade">
                                      <p:cBhvr>
                                        <p:cTn id="157" dur="2000"/>
                                        <p:tgtEl>
                                          <p:spTgt spid="8249"/>
                                        </p:tgtEl>
                                      </p:cBhvr>
                                    </p:animEffect>
                                  </p:childTnLst>
                                </p:cTn>
                              </p:par>
                              <p:par>
                                <p:cTn id="158" presetID="53" presetClass="entr" presetSubtype="0" fill="hold" grpId="0" nodeType="withEffect">
                                  <p:stCondLst>
                                    <p:cond delay="0"/>
                                  </p:stCondLst>
                                  <p:childTnLst>
                                    <p:set>
                                      <p:cBhvr>
                                        <p:cTn id="159" dur="1" fill="hold">
                                          <p:stCondLst>
                                            <p:cond delay="0"/>
                                          </p:stCondLst>
                                        </p:cTn>
                                        <p:tgtEl>
                                          <p:spTgt spid="8272"/>
                                        </p:tgtEl>
                                        <p:attrNameLst>
                                          <p:attrName>style.visibility</p:attrName>
                                        </p:attrNameLst>
                                      </p:cBhvr>
                                      <p:to>
                                        <p:strVal val="visible"/>
                                      </p:to>
                                    </p:set>
                                    <p:anim calcmode="lin" valueType="num">
                                      <p:cBhvr>
                                        <p:cTn id="160" dur="2000" fill="hold"/>
                                        <p:tgtEl>
                                          <p:spTgt spid="8272"/>
                                        </p:tgtEl>
                                        <p:attrNameLst>
                                          <p:attrName>ppt_w</p:attrName>
                                        </p:attrNameLst>
                                      </p:cBhvr>
                                      <p:tavLst>
                                        <p:tav tm="0">
                                          <p:val>
                                            <p:fltVal val="0"/>
                                          </p:val>
                                        </p:tav>
                                        <p:tav tm="100000">
                                          <p:val>
                                            <p:strVal val="#ppt_w"/>
                                          </p:val>
                                        </p:tav>
                                      </p:tavLst>
                                    </p:anim>
                                    <p:anim calcmode="lin" valueType="num">
                                      <p:cBhvr>
                                        <p:cTn id="161" dur="2000" fill="hold"/>
                                        <p:tgtEl>
                                          <p:spTgt spid="8272"/>
                                        </p:tgtEl>
                                        <p:attrNameLst>
                                          <p:attrName>ppt_h</p:attrName>
                                        </p:attrNameLst>
                                      </p:cBhvr>
                                      <p:tavLst>
                                        <p:tav tm="0">
                                          <p:val>
                                            <p:fltVal val="0"/>
                                          </p:val>
                                        </p:tav>
                                        <p:tav tm="100000">
                                          <p:val>
                                            <p:strVal val="#ppt_h"/>
                                          </p:val>
                                        </p:tav>
                                      </p:tavLst>
                                    </p:anim>
                                    <p:animEffect transition="in" filter="fade">
                                      <p:cBhvr>
                                        <p:cTn id="162" dur="2000"/>
                                        <p:tgtEl>
                                          <p:spTgt spid="82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p:bldP spid="8235" grpId="0" animBg="1"/>
      <p:bldP spid="8236" grpId="0" animBg="1"/>
      <p:bldP spid="8262" grpId="0" animBg="1"/>
      <p:bldP spid="8263" grpId="0" animBg="1"/>
      <p:bldP spid="8264" grpId="0" animBg="1"/>
      <p:bldP spid="8266" grpId="0" animBg="1"/>
      <p:bldP spid="8267" grpId="0" animBg="1"/>
      <p:bldP spid="8268" grpId="0" animBg="1"/>
      <p:bldP spid="8269" grpId="0" animBg="1"/>
      <p:bldP spid="8270" grpId="0" animBg="1"/>
      <p:bldP spid="8271" grpId="0" animBg="1"/>
      <p:bldP spid="8272" grpId="0" animBg="1"/>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3" name="Text Box 7">
            <a:extLst>
              <a:ext uri="{FF2B5EF4-FFF2-40B4-BE49-F238E27FC236}">
                <a16:creationId xmlns:a16="http://schemas.microsoft.com/office/drawing/2014/main" id="{8D686A9C-E0E4-4F78-9DA3-86D628F1F3DA}"/>
              </a:ext>
            </a:extLst>
          </p:cNvPr>
          <p:cNvSpPr txBox="1">
            <a:spLocks noChangeArrowheads="1"/>
          </p:cNvSpPr>
          <p:nvPr/>
        </p:nvSpPr>
        <p:spPr bwMode="auto">
          <a:xfrm>
            <a:off x="288925" y="1628800"/>
            <a:ext cx="8469313" cy="1978025"/>
          </a:xfrm>
          <a:prstGeom prst="rect">
            <a:avLst/>
          </a:prstGeom>
          <a:solidFill>
            <a:srgbClr val="FF3300"/>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2400" b="1" u="sng">
                <a:solidFill>
                  <a:schemeClr val="bg1"/>
                </a:solidFill>
                <a:latin typeface="Comic Sans MS" panose="030F0702030302020204" pitchFamily="66" charset="0"/>
                <a:cs typeface="Times New Roman" panose="02020603050405020304" pitchFamily="18" charset="0"/>
              </a:rPr>
              <a:t>Niveau d’urgence 1</a:t>
            </a:r>
            <a:r>
              <a:rPr lang="fr-FR" altLang="fr-FR" sz="2400" b="1">
                <a:solidFill>
                  <a:schemeClr val="bg1"/>
                </a:solidFill>
                <a:latin typeface="Comic Sans MS" panose="030F0702030302020204" pitchFamily="66" charset="0"/>
                <a:cs typeface="Times New Roman" panose="02020603050405020304" pitchFamily="18" charset="0"/>
              </a:rPr>
              <a:t> :</a:t>
            </a:r>
          </a:p>
          <a:p>
            <a:pPr algn="ctr" eaLnBrk="1" hangingPunct="1"/>
            <a:endParaRPr lang="fr-FR" altLang="fr-FR" sz="2400" b="1">
              <a:solidFill>
                <a:schemeClr val="bg1"/>
              </a:solidFill>
              <a:latin typeface="Comic Sans MS" panose="030F0702030302020204" pitchFamily="66" charset="0"/>
              <a:cs typeface="Times New Roman" panose="02020603050405020304" pitchFamily="18" charset="0"/>
            </a:endParaRPr>
          </a:p>
          <a:p>
            <a:pPr algn="just" eaLnBrk="1" hangingPunct="1"/>
            <a:r>
              <a:rPr lang="fr-FR" altLang="fr-FR" sz="2400" b="1">
                <a:solidFill>
                  <a:schemeClr val="bg1"/>
                </a:solidFill>
                <a:cs typeface="Times New Roman" panose="02020603050405020304" pitchFamily="18" charset="0"/>
              </a:rPr>
              <a:t>Dépannage urgent, alerte téléphonique à l’agent des méthodes qui répercute sur l’équipe d’intervention ; Pas d’ordonnancement.</a:t>
            </a:r>
            <a:endParaRPr lang="fr-FR" altLang="fr-FR" sz="2400" b="1">
              <a:solidFill>
                <a:schemeClr val="bg1"/>
              </a:solidFill>
            </a:endParaRPr>
          </a:p>
        </p:txBody>
      </p:sp>
      <p:sp>
        <p:nvSpPr>
          <p:cNvPr id="9222" name="Text Box 6">
            <a:extLst>
              <a:ext uri="{FF2B5EF4-FFF2-40B4-BE49-F238E27FC236}">
                <a16:creationId xmlns:a16="http://schemas.microsoft.com/office/drawing/2014/main" id="{49AD9C1D-84C6-44B9-A64B-7FF47F40D55C}"/>
              </a:ext>
            </a:extLst>
          </p:cNvPr>
          <p:cNvSpPr txBox="1">
            <a:spLocks noChangeArrowheads="1"/>
          </p:cNvSpPr>
          <p:nvPr/>
        </p:nvSpPr>
        <p:spPr bwMode="auto">
          <a:xfrm>
            <a:off x="371475" y="4283100"/>
            <a:ext cx="8367713" cy="1744662"/>
          </a:xfrm>
          <a:prstGeom prst="rect">
            <a:avLst/>
          </a:prstGeom>
          <a:solidFill>
            <a:srgbClr val="FF9900"/>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fr-FR" altLang="fr-FR" sz="2400" b="1" u="sng">
                <a:solidFill>
                  <a:schemeClr val="bg1"/>
                </a:solidFill>
                <a:latin typeface="Comic Sans MS" panose="030F0702030302020204" pitchFamily="66" charset="0"/>
                <a:cs typeface="Times New Roman" panose="02020603050405020304" pitchFamily="18" charset="0"/>
              </a:rPr>
              <a:t>Niveau d’urgence 2</a:t>
            </a:r>
            <a:r>
              <a:rPr lang="fr-FR" altLang="fr-FR" sz="2400" b="1">
                <a:solidFill>
                  <a:schemeClr val="bg1"/>
                </a:solidFill>
                <a:latin typeface="Comic Sans MS" panose="030F0702030302020204" pitchFamily="66" charset="0"/>
                <a:cs typeface="Times New Roman" panose="02020603050405020304" pitchFamily="18" charset="0"/>
              </a:rPr>
              <a:t> :</a:t>
            </a:r>
          </a:p>
          <a:p>
            <a:endParaRPr lang="fr-FR" altLang="fr-FR" sz="2400">
              <a:latin typeface="Comic Sans MS" panose="030F0702030302020204" pitchFamily="66" charset="0"/>
              <a:cs typeface="Times New Roman" panose="02020603050405020304" pitchFamily="18" charset="0"/>
            </a:endParaRPr>
          </a:p>
          <a:p>
            <a:pPr algn="just"/>
            <a:r>
              <a:rPr lang="fr-FR" altLang="fr-FR" sz="2400" b="1">
                <a:solidFill>
                  <a:schemeClr val="bg1"/>
                </a:solidFill>
                <a:cs typeface="Times New Roman" panose="02020603050405020304" pitchFamily="18" charset="0"/>
              </a:rPr>
              <a:t>Délai de quelques jours ; Préparation si rentable ; Intervention dès disponibilité de l’équipe concernée.</a:t>
            </a:r>
            <a:endParaRPr lang="fr-FR" altLang="fr-FR" sz="2400" b="1">
              <a:solidFill>
                <a:schemeClr val="bg1"/>
              </a:solidFill>
            </a:endParaRPr>
          </a:p>
        </p:txBody>
      </p:sp>
      <p:sp>
        <p:nvSpPr>
          <p:cNvPr id="4100" name="Rectangle 8">
            <a:extLst>
              <a:ext uri="{FF2B5EF4-FFF2-40B4-BE49-F238E27FC236}">
                <a16:creationId xmlns:a16="http://schemas.microsoft.com/office/drawing/2014/main" id="{15280478-FE3A-4845-BF22-EDAA957CD658}"/>
              </a:ext>
            </a:extLst>
          </p:cNvPr>
          <p:cNvSpPr>
            <a:spLocks noChangeArrowheads="1"/>
          </p:cNvSpPr>
          <p:nvPr/>
        </p:nvSpPr>
        <p:spPr bwMode="auto">
          <a:xfrm>
            <a:off x="-48419" y="322173"/>
            <a:ext cx="91440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Tx/>
              <a:buChar char="-"/>
            </a:pPr>
            <a:r>
              <a:rPr lang="fr-FR" altLang="fr-FR" sz="2400" b="1" dirty="0">
                <a:latin typeface="Comic Sans MS" panose="030F0702030302020204" pitchFamily="66" charset="0"/>
                <a:ea typeface="Times New Roman" panose="02020603050405020304" pitchFamily="18" charset="0"/>
                <a:cs typeface="Arial" panose="020B0604020202020204" pitchFamily="34" charset="0"/>
              </a:rPr>
              <a:t> </a:t>
            </a:r>
            <a:r>
              <a:rPr lang="fr-FR" altLang="fr-FR" sz="2400" b="1" u="sng" dirty="0">
                <a:latin typeface="Comic Sans MS" panose="030F0702030302020204" pitchFamily="66" charset="0"/>
                <a:ea typeface="Times New Roman" panose="02020603050405020304" pitchFamily="18" charset="0"/>
                <a:cs typeface="Arial" panose="020B0604020202020204" pitchFamily="34" charset="0"/>
              </a:rPr>
              <a:t>Les niveaux d’urgence</a:t>
            </a:r>
            <a:r>
              <a:rPr lang="fr-FR" altLang="fr-FR" sz="2400" b="1" dirty="0">
                <a:latin typeface="Comic Sans MS" panose="030F0702030302020204" pitchFamily="66" charset="0"/>
                <a:ea typeface="Times New Roman" panose="02020603050405020304" pitchFamily="18" charset="0"/>
                <a:cs typeface="Arial" panose="020B0604020202020204" pitchFamily="34" charset="0"/>
              </a:rPr>
              <a:t> :</a:t>
            </a:r>
            <a:r>
              <a:rPr lang="fr-FR" altLang="fr-FR" sz="2400" dirty="0">
                <a:latin typeface="Comic Sans MS" panose="030F0702030302020204" pitchFamily="66" charset="0"/>
                <a:ea typeface="Times New Roman" panose="02020603050405020304" pitchFamily="18" charset="0"/>
                <a:cs typeface="Arial" panose="020B0604020202020204" pitchFamily="34" charset="0"/>
              </a:rPr>
              <a:t> </a:t>
            </a:r>
          </a:p>
          <a:p>
            <a:pPr lvl="1" eaLnBrk="1" hangingPunct="1">
              <a:buFontTx/>
              <a:buChar char="-"/>
            </a:pPr>
            <a:r>
              <a:rPr lang="fr-FR" altLang="fr-FR" sz="2400" i="1" dirty="0">
                <a:latin typeface="Comic Sans MS" panose="030F0702030302020204" pitchFamily="66" charset="0"/>
                <a:ea typeface="Times New Roman" panose="02020603050405020304" pitchFamily="18" charset="0"/>
                <a:cs typeface="Arial" panose="020B0604020202020204" pitchFamily="34" charset="0"/>
              </a:rPr>
              <a:t>Plusieurs circuits existent en fonction de l’urgence donnée à l’intervention</a:t>
            </a:r>
            <a:r>
              <a:rPr lang="fr-FR" altLang="fr-FR" sz="2400" dirty="0">
                <a:latin typeface="Comic Sans MS" panose="030F0702030302020204" pitchFamily="66" charset="0"/>
                <a:ea typeface="Times New Roman" panose="02020603050405020304" pitchFamily="18" charset="0"/>
                <a:cs typeface="Arial" panose="020B0604020202020204" pitchFamily="34" charset="0"/>
              </a:rPr>
              <a:t>.</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100"/>
                                        </p:tgtEl>
                                        <p:attrNameLst>
                                          <p:attrName>style.visibility</p:attrName>
                                        </p:attrNameLst>
                                      </p:cBhvr>
                                      <p:to>
                                        <p:strVal val="visible"/>
                                      </p:to>
                                    </p:set>
                                    <p:animEffect transition="in" filter="fade">
                                      <p:cBhvr>
                                        <p:cTn id="7" dur="500"/>
                                        <p:tgtEl>
                                          <p:spTgt spid="4100"/>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9223"/>
                                        </p:tgtEl>
                                        <p:attrNameLst>
                                          <p:attrName>style.visibility</p:attrName>
                                        </p:attrNameLst>
                                      </p:cBhvr>
                                      <p:to>
                                        <p:strVal val="visible"/>
                                      </p:to>
                                    </p:set>
                                    <p:animEffect transition="in" filter="checkerboard(across)">
                                      <p:cBhvr>
                                        <p:cTn id="11" dur="500"/>
                                        <p:tgtEl>
                                          <p:spTgt spid="9223"/>
                                        </p:tgtEl>
                                      </p:cBhvr>
                                    </p:animEffect>
                                  </p:childTnLst>
                                </p:cTn>
                              </p:par>
                            </p:childTnLst>
                          </p:cTn>
                        </p:par>
                        <p:par>
                          <p:cTn id="12" fill="hold">
                            <p:stCondLst>
                              <p:cond delay="1000"/>
                            </p:stCondLst>
                            <p:childTnLst>
                              <p:par>
                                <p:cTn id="13" presetID="5" presetClass="entr" presetSubtype="10" fill="hold" grpId="0" nodeType="afterEffect">
                                  <p:stCondLst>
                                    <p:cond delay="0"/>
                                  </p:stCondLst>
                                  <p:childTnLst>
                                    <p:set>
                                      <p:cBhvr>
                                        <p:cTn id="14" dur="1" fill="hold">
                                          <p:stCondLst>
                                            <p:cond delay="0"/>
                                          </p:stCondLst>
                                        </p:cTn>
                                        <p:tgtEl>
                                          <p:spTgt spid="9222"/>
                                        </p:tgtEl>
                                        <p:attrNameLst>
                                          <p:attrName>style.visibility</p:attrName>
                                        </p:attrNameLst>
                                      </p:cBhvr>
                                      <p:to>
                                        <p:strVal val="visible"/>
                                      </p:to>
                                    </p:set>
                                    <p:animEffect transition="in" filter="checkerboard(across)">
                                      <p:cBhvr>
                                        <p:cTn id="15" dur="500"/>
                                        <p:tgtEl>
                                          <p:spTgt spid="92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3" grpId="0" animBg="1"/>
      <p:bldP spid="9222" grpId="0" animBg="1"/>
      <p:bldP spid="4100"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Text Box 4">
            <a:extLst>
              <a:ext uri="{FF2B5EF4-FFF2-40B4-BE49-F238E27FC236}">
                <a16:creationId xmlns:a16="http://schemas.microsoft.com/office/drawing/2014/main" id="{801C75AE-E25E-4D65-B6FD-3F95B7A1DE16}"/>
              </a:ext>
            </a:extLst>
          </p:cNvPr>
          <p:cNvSpPr txBox="1">
            <a:spLocks noChangeArrowheads="1"/>
          </p:cNvSpPr>
          <p:nvPr/>
        </p:nvSpPr>
        <p:spPr bwMode="auto">
          <a:xfrm>
            <a:off x="390525" y="1060450"/>
            <a:ext cx="8377238" cy="2047875"/>
          </a:xfrm>
          <a:prstGeom prst="rect">
            <a:avLst/>
          </a:prstGeom>
          <a:solidFill>
            <a:srgbClr val="FFFF00"/>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sz="800">
              <a:cs typeface="Times New Roman" panose="02020603050405020304" pitchFamily="18" charset="0"/>
            </a:endParaRPr>
          </a:p>
          <a:p>
            <a:pPr algn="ctr"/>
            <a:r>
              <a:rPr lang="fr-FR" altLang="fr-FR" sz="2400" b="1" u="sng">
                <a:latin typeface="Comic Sans MS" panose="030F0702030302020204" pitchFamily="66" charset="0"/>
                <a:cs typeface="Times New Roman" panose="02020603050405020304" pitchFamily="18" charset="0"/>
              </a:rPr>
              <a:t>Niveau d’urgence 3</a:t>
            </a:r>
            <a:r>
              <a:rPr lang="fr-FR" altLang="fr-FR" sz="2400" b="1">
                <a:latin typeface="Comic Sans MS" panose="030F0702030302020204" pitchFamily="66" charset="0"/>
                <a:cs typeface="Times New Roman" panose="02020603050405020304" pitchFamily="18" charset="0"/>
              </a:rPr>
              <a:t> :</a:t>
            </a:r>
          </a:p>
          <a:p>
            <a:pPr algn="ctr"/>
            <a:endParaRPr lang="fr-FR" altLang="fr-FR" sz="2400" b="1">
              <a:latin typeface="Comic Sans MS" panose="030F0702030302020204" pitchFamily="66" charset="0"/>
              <a:cs typeface="Times New Roman" panose="02020603050405020304" pitchFamily="18" charset="0"/>
            </a:endParaRPr>
          </a:p>
          <a:p>
            <a:pPr algn="just"/>
            <a:r>
              <a:rPr lang="fr-FR" altLang="fr-FR" sz="2400" b="1">
                <a:cs typeface="Times New Roman" panose="02020603050405020304" pitchFamily="18" charset="0"/>
              </a:rPr>
              <a:t>Interventions à regrouper entre elles à une date déterminée : révisions limitées (actions curatives et préventives).</a:t>
            </a:r>
            <a:endParaRPr lang="fr-FR" altLang="fr-FR" sz="2400" b="1"/>
          </a:p>
        </p:txBody>
      </p:sp>
      <p:sp>
        <p:nvSpPr>
          <p:cNvPr id="10245" name="Text Box 5">
            <a:extLst>
              <a:ext uri="{FF2B5EF4-FFF2-40B4-BE49-F238E27FC236}">
                <a16:creationId xmlns:a16="http://schemas.microsoft.com/office/drawing/2014/main" id="{367054AF-3DAB-40FC-AD36-7DDC44F1D4B8}"/>
              </a:ext>
            </a:extLst>
          </p:cNvPr>
          <p:cNvSpPr txBox="1">
            <a:spLocks noChangeArrowheads="1"/>
          </p:cNvSpPr>
          <p:nvPr/>
        </p:nvSpPr>
        <p:spPr bwMode="auto">
          <a:xfrm>
            <a:off x="384175" y="3956050"/>
            <a:ext cx="8359775" cy="1793875"/>
          </a:xfrm>
          <a:prstGeom prst="rect">
            <a:avLst/>
          </a:prstGeom>
          <a:solidFill>
            <a:srgbClr val="00CC00"/>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sz="800">
              <a:cs typeface="Times New Roman" panose="02020603050405020304" pitchFamily="18" charset="0"/>
            </a:endParaRPr>
          </a:p>
          <a:p>
            <a:pPr algn="ctr" eaLnBrk="1" hangingPunct="1"/>
            <a:r>
              <a:rPr lang="fr-FR" altLang="fr-FR" sz="2400" b="1" u="sng">
                <a:solidFill>
                  <a:schemeClr val="bg1"/>
                </a:solidFill>
                <a:latin typeface="Comic Sans MS" panose="030F0702030302020204" pitchFamily="66" charset="0"/>
                <a:cs typeface="Times New Roman" panose="02020603050405020304" pitchFamily="18" charset="0"/>
              </a:rPr>
              <a:t>Niveau d’urgence 4</a:t>
            </a:r>
            <a:r>
              <a:rPr lang="fr-FR" altLang="fr-FR" sz="2400" b="1">
                <a:solidFill>
                  <a:schemeClr val="bg1"/>
                </a:solidFill>
                <a:latin typeface="Comic Sans MS" panose="030F0702030302020204" pitchFamily="66" charset="0"/>
                <a:cs typeface="Times New Roman" panose="02020603050405020304" pitchFamily="18" charset="0"/>
              </a:rPr>
              <a:t> :</a:t>
            </a:r>
          </a:p>
          <a:p>
            <a:pPr algn="just" eaLnBrk="1" hangingPunct="1"/>
            <a:endParaRPr lang="fr-FR" altLang="fr-FR" sz="2400" b="1">
              <a:solidFill>
                <a:schemeClr val="bg1"/>
              </a:solidFill>
              <a:cs typeface="Times New Roman" panose="02020603050405020304" pitchFamily="18" charset="0"/>
            </a:endParaRPr>
          </a:p>
          <a:p>
            <a:r>
              <a:rPr lang="fr-FR" altLang="fr-FR" sz="2400" b="1">
                <a:solidFill>
                  <a:schemeClr val="bg1"/>
                </a:solidFill>
                <a:cs typeface="Times New Roman" panose="02020603050405020304" pitchFamily="18" charset="0"/>
              </a:rPr>
              <a:t>Interventions à faire lors de l’arrêt général, ou lorsque la disponibilité de l’équipe le permet.</a:t>
            </a:r>
            <a:endParaRPr lang="fr-FR" altLang="fr-FR" sz="2400" b="1">
              <a:solidFill>
                <a:schemeClr val="bg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withEffect">
                                  <p:stCondLst>
                                    <p:cond delay="0"/>
                                  </p:stCondLst>
                                  <p:childTnLst>
                                    <p:set>
                                      <p:cBhvr>
                                        <p:cTn id="6" dur="1" fill="hold">
                                          <p:stCondLst>
                                            <p:cond delay="0"/>
                                          </p:stCondLst>
                                        </p:cTn>
                                        <p:tgtEl>
                                          <p:spTgt spid="10244"/>
                                        </p:tgtEl>
                                        <p:attrNameLst>
                                          <p:attrName>style.visibility</p:attrName>
                                        </p:attrNameLst>
                                      </p:cBhvr>
                                      <p:to>
                                        <p:strVal val="visible"/>
                                      </p:to>
                                    </p:set>
                                    <p:animEffect transition="in" filter="checkerboard(across)">
                                      <p:cBhvr>
                                        <p:cTn id="7" dur="500"/>
                                        <p:tgtEl>
                                          <p:spTgt spid="10244"/>
                                        </p:tgtEl>
                                      </p:cBhvr>
                                    </p:animEffect>
                                  </p:childTnLst>
                                </p:cTn>
                              </p:par>
                            </p:childTnLst>
                          </p:cTn>
                        </p:par>
                        <p:par>
                          <p:cTn id="8" fill="hold" nodeType="withGroup">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10245"/>
                                        </p:tgtEl>
                                        <p:attrNameLst>
                                          <p:attrName>style.visibility</p:attrName>
                                        </p:attrNameLst>
                                      </p:cBhvr>
                                      <p:to>
                                        <p:strVal val="visible"/>
                                      </p:to>
                                    </p:set>
                                    <p:animEffect transition="in" filter="checkerboard(across)">
                                      <p:cBhvr>
                                        <p:cTn id="11" dur="500"/>
                                        <p:tgtEl>
                                          <p:spTgt spid="102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animBg="1"/>
      <p:bldP spid="1024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Espace réservé du numéro de diapositive 3">
            <a:extLst>
              <a:ext uri="{FF2B5EF4-FFF2-40B4-BE49-F238E27FC236}">
                <a16:creationId xmlns:a16="http://schemas.microsoft.com/office/drawing/2014/main" id="{11B4D789-78A6-4479-A80C-8C7F2DC1CB95}"/>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defRPr>
            </a:lvl1pPr>
            <a:lvl2pPr marL="742950" indent="-285750" eaLnBrk="0" hangingPunct="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defRPr>
            </a:lvl2pPr>
            <a:lvl3pPr marL="1143000" indent="-228600" eaLnBrk="0" hangingPunct="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defRPr>
            </a:lvl3pPr>
            <a:lvl4pPr marL="1600200" indent="-228600" eaLnBrk="0" hangingPunct="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defRPr>
            </a:lvl4pPr>
            <a:lvl5pPr marL="2057400" indent="-228600" eaLnBrk="0" hangingPunct="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9pPr>
          </a:lstStyle>
          <a:p>
            <a:pPr eaLnBrk="1" hangingPunct="1">
              <a:spcBef>
                <a:spcPct val="0"/>
              </a:spcBef>
              <a:buClrTx/>
              <a:buFontTx/>
              <a:buNone/>
            </a:pPr>
            <a:fld id="{972D69D7-97EA-4079-8AEA-940AE17DC952}" type="slidenum">
              <a:rPr lang="fr-FR" altLang="fr-FR" sz="1200"/>
              <a:pPr eaLnBrk="1" hangingPunct="1">
                <a:spcBef>
                  <a:spcPct val="0"/>
                </a:spcBef>
                <a:buClrTx/>
                <a:buFontTx/>
                <a:buNone/>
              </a:pPr>
              <a:t>12</a:t>
            </a:fld>
            <a:endParaRPr lang="fr-FR" altLang="fr-FR" sz="1200"/>
          </a:p>
        </p:txBody>
      </p:sp>
      <p:sp>
        <p:nvSpPr>
          <p:cNvPr id="117762" name="Text Box 2">
            <a:extLst>
              <a:ext uri="{FF2B5EF4-FFF2-40B4-BE49-F238E27FC236}">
                <a16:creationId xmlns:a16="http://schemas.microsoft.com/office/drawing/2014/main" id="{E92D3E3F-4F34-4F31-9F94-3A665E0689FE}"/>
              </a:ext>
            </a:extLst>
          </p:cNvPr>
          <p:cNvSpPr txBox="1">
            <a:spLocks noChangeArrowheads="1"/>
          </p:cNvSpPr>
          <p:nvPr/>
        </p:nvSpPr>
        <p:spPr bwMode="auto">
          <a:xfrm>
            <a:off x="323850" y="333375"/>
            <a:ext cx="8424863" cy="5886450"/>
          </a:xfrm>
          <a:prstGeom prst="rect">
            <a:avLst/>
          </a:prstGeom>
          <a:noFill/>
          <a:ln w="9525">
            <a:noFill/>
            <a:miter lim="800000"/>
            <a:headEnd/>
            <a:tailEnd/>
          </a:ln>
          <a:effectLst/>
        </p:spPr>
        <p:txBody>
          <a:bodyPr>
            <a:spAutoFit/>
          </a:bodyPr>
          <a:lstStyle/>
          <a:p>
            <a:pPr algn="ctr">
              <a:defRPr/>
            </a:pPr>
            <a:r>
              <a:rPr lang="fr-FR" sz="4000" b="1" u="sng">
                <a:solidFill>
                  <a:srgbClr val="FF0000"/>
                </a:solidFill>
                <a:effectLst>
                  <a:outerShdw blurRad="38100" dist="38100" dir="2700000" algn="tl">
                    <a:srgbClr val="C0C0C0"/>
                  </a:outerShdw>
                </a:effectLst>
                <a:latin typeface="Arial Narrow" pitchFamily="34" charset="0"/>
              </a:rPr>
              <a:t>MAINTENANCE CONDITIONNELLE</a:t>
            </a:r>
          </a:p>
          <a:p>
            <a:pPr algn="ctr">
              <a:defRPr/>
            </a:pPr>
            <a:r>
              <a:rPr lang="fr-FR" sz="4000" b="1">
                <a:solidFill>
                  <a:schemeClr val="accent2"/>
                </a:solidFill>
                <a:effectLst/>
                <a:latin typeface="Arial Narrow" pitchFamily="34" charset="0"/>
              </a:rPr>
              <a:t> </a:t>
            </a:r>
            <a:r>
              <a:rPr lang="fr-FR" sz="4000" b="1" i="1">
                <a:solidFill>
                  <a:srgbClr val="00CC00"/>
                </a:solidFill>
                <a:effectLst>
                  <a:outerShdw blurRad="38100" dist="38100" dir="2700000" algn="tl">
                    <a:srgbClr val="C0C0C0"/>
                  </a:outerShdw>
                </a:effectLst>
                <a:latin typeface="Arial Narrow" pitchFamily="34" charset="0"/>
              </a:rPr>
              <a:t>Maintenance préventive</a:t>
            </a:r>
            <a:r>
              <a:rPr lang="fr-FR" sz="4000">
                <a:solidFill>
                  <a:schemeClr val="accent2"/>
                </a:solidFill>
                <a:effectLst/>
                <a:latin typeface="Arial Narrow" pitchFamily="34" charset="0"/>
              </a:rPr>
              <a:t> </a:t>
            </a:r>
            <a:r>
              <a:rPr lang="fr-FR" sz="3600">
                <a:solidFill>
                  <a:srgbClr val="003399"/>
                </a:solidFill>
                <a:effectLst/>
                <a:latin typeface="Arial Narrow" pitchFamily="34" charset="0"/>
              </a:rPr>
              <a:t>basée sur :</a:t>
            </a:r>
          </a:p>
          <a:p>
            <a:pPr algn="ctr">
              <a:buFontTx/>
              <a:buChar char="•"/>
              <a:defRPr/>
            </a:pPr>
            <a:r>
              <a:rPr lang="fr-FR" sz="4000">
                <a:solidFill>
                  <a:srgbClr val="003399"/>
                </a:solidFill>
                <a:effectLst/>
                <a:latin typeface="Arial Narrow" pitchFamily="34" charset="0"/>
              </a:rPr>
              <a:t> </a:t>
            </a:r>
            <a:r>
              <a:rPr lang="fr-FR" sz="3600">
                <a:solidFill>
                  <a:srgbClr val="003399"/>
                </a:solidFill>
                <a:effectLst/>
                <a:latin typeface="Arial Narrow" pitchFamily="34" charset="0"/>
              </a:rPr>
              <a:t>une</a:t>
            </a:r>
            <a:r>
              <a:rPr lang="fr-FR" sz="3600">
                <a:solidFill>
                  <a:schemeClr val="accent2"/>
                </a:solidFill>
                <a:effectLst/>
                <a:latin typeface="Arial Narrow" pitchFamily="34" charset="0"/>
              </a:rPr>
              <a:t> </a:t>
            </a:r>
            <a:r>
              <a:rPr lang="fr-FR" sz="3600" b="1" i="1">
                <a:solidFill>
                  <a:srgbClr val="A50021"/>
                </a:solidFill>
                <a:effectLst>
                  <a:outerShdw blurRad="38100" dist="38100" dir="2700000" algn="tl">
                    <a:srgbClr val="C0C0C0"/>
                  </a:outerShdw>
                </a:effectLst>
                <a:latin typeface="Arial Narrow" pitchFamily="34" charset="0"/>
              </a:rPr>
              <a:t>surveillance du fonctionnement</a:t>
            </a:r>
            <a:r>
              <a:rPr lang="fr-FR" sz="3600">
                <a:solidFill>
                  <a:schemeClr val="accent2"/>
                </a:solidFill>
                <a:effectLst/>
                <a:latin typeface="Arial Narrow" pitchFamily="34" charset="0"/>
              </a:rPr>
              <a:t> </a:t>
            </a:r>
            <a:r>
              <a:rPr lang="fr-FR" sz="3600">
                <a:solidFill>
                  <a:srgbClr val="003399"/>
                </a:solidFill>
                <a:effectLst/>
                <a:latin typeface="Arial Narrow" pitchFamily="34" charset="0"/>
              </a:rPr>
              <a:t>du bien,</a:t>
            </a:r>
          </a:p>
          <a:p>
            <a:pPr algn="ctr">
              <a:buFontTx/>
              <a:buChar char="•"/>
              <a:defRPr/>
            </a:pPr>
            <a:r>
              <a:rPr lang="fr-FR" sz="4000">
                <a:solidFill>
                  <a:srgbClr val="003399"/>
                </a:solidFill>
                <a:effectLst/>
                <a:latin typeface="Arial Narrow" pitchFamily="34" charset="0"/>
              </a:rPr>
              <a:t> </a:t>
            </a:r>
            <a:r>
              <a:rPr lang="fr-FR" sz="3600">
                <a:solidFill>
                  <a:srgbClr val="003399"/>
                </a:solidFill>
                <a:effectLst/>
                <a:latin typeface="Arial Narrow" pitchFamily="34" charset="0"/>
              </a:rPr>
              <a:t>et/ou des</a:t>
            </a:r>
            <a:r>
              <a:rPr lang="fr-FR" sz="3600">
                <a:solidFill>
                  <a:schemeClr val="accent2"/>
                </a:solidFill>
                <a:effectLst/>
                <a:latin typeface="Arial Narrow" pitchFamily="34" charset="0"/>
              </a:rPr>
              <a:t> </a:t>
            </a:r>
            <a:r>
              <a:rPr lang="fr-FR" sz="3600" b="1" i="1">
                <a:solidFill>
                  <a:srgbClr val="A50021"/>
                </a:solidFill>
                <a:effectLst>
                  <a:outerShdw blurRad="38100" dist="38100" dir="2700000" algn="tl">
                    <a:srgbClr val="C0C0C0"/>
                  </a:outerShdw>
                </a:effectLst>
                <a:latin typeface="Arial Narrow" pitchFamily="34" charset="0"/>
              </a:rPr>
              <a:t>paramètres significatifs</a:t>
            </a:r>
            <a:r>
              <a:rPr lang="fr-FR" sz="3600">
                <a:solidFill>
                  <a:schemeClr val="accent2"/>
                </a:solidFill>
                <a:effectLst/>
                <a:latin typeface="Arial Narrow" pitchFamily="34" charset="0"/>
              </a:rPr>
              <a:t> </a:t>
            </a:r>
            <a:r>
              <a:rPr lang="fr-FR" sz="3600">
                <a:solidFill>
                  <a:srgbClr val="003399"/>
                </a:solidFill>
                <a:effectLst/>
                <a:latin typeface="Arial Narrow" pitchFamily="34" charset="0"/>
              </a:rPr>
              <a:t>de ce fonctionnement,</a:t>
            </a:r>
          </a:p>
          <a:p>
            <a:pPr algn="ctr">
              <a:buFontTx/>
              <a:buChar char="•"/>
              <a:defRPr/>
            </a:pPr>
            <a:r>
              <a:rPr lang="fr-FR" sz="4000">
                <a:solidFill>
                  <a:srgbClr val="003399"/>
                </a:solidFill>
                <a:effectLst/>
                <a:latin typeface="Arial Narrow" pitchFamily="34" charset="0"/>
              </a:rPr>
              <a:t> </a:t>
            </a:r>
            <a:r>
              <a:rPr lang="fr-FR" sz="3600">
                <a:solidFill>
                  <a:srgbClr val="003399"/>
                </a:solidFill>
                <a:effectLst/>
                <a:latin typeface="Arial Narrow" pitchFamily="34" charset="0"/>
              </a:rPr>
              <a:t>intégrant les actions qui en découlent.</a:t>
            </a:r>
          </a:p>
          <a:p>
            <a:pPr algn="ctr">
              <a:defRPr/>
            </a:pPr>
            <a:r>
              <a:rPr lang="fr-FR" sz="3600">
                <a:solidFill>
                  <a:srgbClr val="003399"/>
                </a:solidFill>
                <a:effectLst/>
                <a:latin typeface="Arial Narrow" pitchFamily="34" charset="0"/>
              </a:rPr>
              <a:t>(La surveillance du fonctionnement et des paramètres peut être exécutée selon un</a:t>
            </a:r>
            <a:r>
              <a:rPr lang="fr-FR" sz="3600">
                <a:solidFill>
                  <a:schemeClr val="accent2"/>
                </a:solidFill>
                <a:effectLst/>
                <a:latin typeface="Arial Narrow" pitchFamily="34" charset="0"/>
              </a:rPr>
              <a:t> </a:t>
            </a:r>
            <a:r>
              <a:rPr lang="fr-FR" sz="3600" b="1" i="1">
                <a:solidFill>
                  <a:srgbClr val="A50021"/>
                </a:solidFill>
                <a:effectLst>
                  <a:outerShdw blurRad="38100" dist="38100" dir="2700000" algn="tl">
                    <a:srgbClr val="C0C0C0"/>
                  </a:outerShdw>
                </a:effectLst>
                <a:latin typeface="Arial Narrow" pitchFamily="34" charset="0"/>
              </a:rPr>
              <a:t>calendrier</a:t>
            </a:r>
            <a:r>
              <a:rPr lang="fr-FR" sz="3600">
                <a:solidFill>
                  <a:schemeClr val="accent2"/>
                </a:solidFill>
                <a:effectLst/>
                <a:latin typeface="Arial Narrow" pitchFamily="34" charset="0"/>
              </a:rPr>
              <a:t>, </a:t>
            </a:r>
            <a:r>
              <a:rPr lang="fr-FR" sz="3600">
                <a:solidFill>
                  <a:srgbClr val="003399"/>
                </a:solidFill>
                <a:effectLst/>
                <a:latin typeface="Arial Narrow" pitchFamily="34" charset="0"/>
              </a:rPr>
              <a:t>ou</a:t>
            </a:r>
            <a:r>
              <a:rPr lang="fr-FR" sz="3600">
                <a:solidFill>
                  <a:schemeClr val="accent2"/>
                </a:solidFill>
                <a:effectLst/>
                <a:latin typeface="Arial Narrow" pitchFamily="34" charset="0"/>
              </a:rPr>
              <a:t> </a:t>
            </a:r>
            <a:r>
              <a:rPr lang="fr-FR" sz="3600" b="1" i="1">
                <a:solidFill>
                  <a:srgbClr val="A50021"/>
                </a:solidFill>
                <a:effectLst>
                  <a:outerShdw blurRad="38100" dist="38100" dir="2700000" algn="tl">
                    <a:srgbClr val="C0C0C0"/>
                  </a:outerShdw>
                </a:effectLst>
                <a:latin typeface="Arial Narrow" pitchFamily="34" charset="0"/>
              </a:rPr>
              <a:t>à la demande</a:t>
            </a:r>
            <a:r>
              <a:rPr lang="fr-FR" sz="3600">
                <a:solidFill>
                  <a:schemeClr val="accent2"/>
                </a:solidFill>
                <a:effectLst/>
                <a:latin typeface="Arial Narrow" pitchFamily="34" charset="0"/>
              </a:rPr>
              <a:t>, </a:t>
            </a:r>
            <a:r>
              <a:rPr lang="fr-FR" sz="3600">
                <a:solidFill>
                  <a:srgbClr val="003399"/>
                </a:solidFill>
                <a:effectLst/>
                <a:latin typeface="Arial Narrow" pitchFamily="34" charset="0"/>
              </a:rPr>
              <a:t>ou</a:t>
            </a:r>
            <a:r>
              <a:rPr lang="fr-FR" sz="3600">
                <a:solidFill>
                  <a:schemeClr val="accent2"/>
                </a:solidFill>
                <a:effectLst/>
                <a:latin typeface="Arial Narrow" pitchFamily="34" charset="0"/>
              </a:rPr>
              <a:t> </a:t>
            </a:r>
            <a:r>
              <a:rPr lang="fr-FR" sz="3600" b="1" i="1">
                <a:solidFill>
                  <a:srgbClr val="A50021"/>
                </a:solidFill>
                <a:effectLst>
                  <a:outerShdw blurRad="38100" dist="38100" dir="2700000" algn="tl">
                    <a:srgbClr val="C0C0C0"/>
                  </a:outerShdw>
                </a:effectLst>
                <a:latin typeface="Arial Narrow" pitchFamily="34" charset="0"/>
              </a:rPr>
              <a:t>de façon continue</a:t>
            </a:r>
            <a:r>
              <a:rPr lang="fr-FR" sz="3600">
                <a:solidFill>
                  <a:schemeClr val="accent2"/>
                </a:solidFill>
                <a:effectLst/>
                <a:latin typeface="Arial Narrow" pitchFamily="34" charset="0"/>
              </a:rPr>
              <a:t>.)</a:t>
            </a:r>
          </a:p>
        </p:txBody>
      </p:sp>
    </p:spTree>
    <p:custDataLst>
      <p:tags r:id="rId1"/>
    </p:custDataLst>
    <p:extLst>
      <p:ext uri="{BB962C8B-B14F-4D97-AF65-F5344CB8AC3E}">
        <p14:creationId xmlns:p14="http://schemas.microsoft.com/office/powerpoint/2010/main" val="106263458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117762">
                                            <p:txEl>
                                              <p:pRg st="2" end="2"/>
                                            </p:txEl>
                                          </p:spTgt>
                                        </p:tgtEl>
                                        <p:attrNameLst>
                                          <p:attrName>style.visibility</p:attrName>
                                        </p:attrNameLst>
                                      </p:cBhvr>
                                      <p:to>
                                        <p:strVal val="visible"/>
                                      </p:to>
                                    </p:set>
                                    <p:anim calcmode="lin" valueType="num">
                                      <p:cBhvr additive="base">
                                        <p:cTn id="7" dur="500" fill="hold"/>
                                        <p:tgtEl>
                                          <p:spTgt spid="117762">
                                            <p:txEl>
                                              <p:pRg st="2" end="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17762">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nodeType="clickEffect">
                                  <p:stCondLst>
                                    <p:cond delay="0"/>
                                  </p:stCondLst>
                                  <p:childTnLst>
                                    <p:set>
                                      <p:cBhvr>
                                        <p:cTn id="12" dur="1" fill="hold">
                                          <p:stCondLst>
                                            <p:cond delay="0"/>
                                          </p:stCondLst>
                                        </p:cTn>
                                        <p:tgtEl>
                                          <p:spTgt spid="117762">
                                            <p:txEl>
                                              <p:pRg st="3" end="3"/>
                                            </p:txEl>
                                          </p:spTgt>
                                        </p:tgtEl>
                                        <p:attrNameLst>
                                          <p:attrName>style.visibility</p:attrName>
                                        </p:attrNameLst>
                                      </p:cBhvr>
                                      <p:to>
                                        <p:strVal val="visible"/>
                                      </p:to>
                                    </p:set>
                                    <p:anim calcmode="lin" valueType="num">
                                      <p:cBhvr additive="base">
                                        <p:cTn id="13" dur="500" fill="hold"/>
                                        <p:tgtEl>
                                          <p:spTgt spid="117762">
                                            <p:txEl>
                                              <p:pRg st="3" end="3"/>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117762">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17762">
                                            <p:txEl>
                                              <p:pRg st="4" end="4"/>
                                            </p:txEl>
                                          </p:spTgt>
                                        </p:tgtEl>
                                        <p:attrNameLst>
                                          <p:attrName>style.visibility</p:attrName>
                                        </p:attrNameLst>
                                      </p:cBhvr>
                                      <p:to>
                                        <p:strVal val="visible"/>
                                      </p:to>
                                    </p:set>
                                    <p:anim calcmode="lin" valueType="num">
                                      <p:cBhvr additive="base">
                                        <p:cTn id="19" dur="500" fill="hold"/>
                                        <p:tgtEl>
                                          <p:spTgt spid="117762">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7762">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17762">
                                            <p:txEl>
                                              <p:pRg st="5" end="5"/>
                                            </p:txEl>
                                          </p:spTgt>
                                        </p:tgtEl>
                                        <p:attrNameLst>
                                          <p:attrName>style.visibility</p:attrName>
                                        </p:attrNameLst>
                                      </p:cBhvr>
                                      <p:to>
                                        <p:strVal val="visible"/>
                                      </p:to>
                                    </p:set>
                                    <p:anim calcmode="lin" valueType="num">
                                      <p:cBhvr additive="base">
                                        <p:cTn id="23" dur="500" fill="hold"/>
                                        <p:tgtEl>
                                          <p:spTgt spid="117762">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1776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8" descr="Rond WinSav 2007">
            <a:extLst>
              <a:ext uri="{FF2B5EF4-FFF2-40B4-BE49-F238E27FC236}">
                <a16:creationId xmlns:a16="http://schemas.microsoft.com/office/drawing/2014/main" id="{4F9B53E2-12D0-4971-AE42-BFC8F413B6F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27784" y="1340768"/>
            <a:ext cx="5329237" cy="532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re 1">
            <a:extLst>
              <a:ext uri="{FF2B5EF4-FFF2-40B4-BE49-F238E27FC236}">
                <a16:creationId xmlns:a16="http://schemas.microsoft.com/office/drawing/2014/main" id="{1DC8826D-F791-4DD6-9D8A-3911C8C9DD11}"/>
              </a:ext>
            </a:extLst>
          </p:cNvPr>
          <p:cNvSpPr txBox="1">
            <a:spLocks/>
          </p:cNvSpPr>
          <p:nvPr/>
        </p:nvSpPr>
        <p:spPr>
          <a:xfrm>
            <a:off x="1435608" y="274638"/>
            <a:ext cx="7498080" cy="1143000"/>
          </a:xfrm>
          <a:prstGeom prst="rect">
            <a:avLst/>
          </a:prstGeom>
        </p:spPr>
        <p:txBody>
          <a:bodyPr>
            <a:normAutofit fontScale="90000" lnSpcReduction="20000"/>
          </a:bodyPr>
          <a:lst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a:lstStyle>
          <a:p>
            <a:r>
              <a:rPr lang="fr-FR" dirty="0"/>
              <a:t>Fonctionnalités attendues d’une GMAO</a:t>
            </a:r>
          </a:p>
        </p:txBody>
      </p:sp>
    </p:spTree>
    <p:custDataLst>
      <p:tags r:id="rId1"/>
    </p:custDataLst>
    <p:extLst>
      <p:ext uri="{BB962C8B-B14F-4D97-AF65-F5344CB8AC3E}">
        <p14:creationId xmlns:p14="http://schemas.microsoft.com/office/powerpoint/2010/main" val="310130398"/>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Une image contenant train, intérieur, fumée, feu&#10;&#10;Description générée avec un niveau de confiance élevé">
            <a:extLst>
              <a:ext uri="{FF2B5EF4-FFF2-40B4-BE49-F238E27FC236}">
                <a16:creationId xmlns:a16="http://schemas.microsoft.com/office/drawing/2014/main" id="{4EBD74FF-B462-4002-BB9D-0C63C622B0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90749" y="1484686"/>
            <a:ext cx="4762500" cy="3448050"/>
          </a:xfrm>
          <a:prstGeom prst="rect">
            <a:avLst/>
          </a:prstGeom>
        </p:spPr>
      </p:pic>
      <p:sp>
        <p:nvSpPr>
          <p:cNvPr id="111621" name="Text Box 5">
            <a:extLst>
              <a:ext uri="{FF2B5EF4-FFF2-40B4-BE49-F238E27FC236}">
                <a16:creationId xmlns:a16="http://schemas.microsoft.com/office/drawing/2014/main" id="{60D360D6-76BE-467B-9F49-753BDAFA1559}"/>
              </a:ext>
            </a:extLst>
          </p:cNvPr>
          <p:cNvSpPr txBox="1">
            <a:spLocks noChangeArrowheads="1"/>
          </p:cNvSpPr>
          <p:nvPr/>
        </p:nvSpPr>
        <p:spPr bwMode="auto">
          <a:xfrm>
            <a:off x="1043608" y="5013176"/>
            <a:ext cx="7992888"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fr-FR" altLang="fr-FR" dirty="0">
                <a:latin typeface="+mn-lt"/>
              </a:rPr>
              <a:t>OBJECTIFS :</a:t>
            </a:r>
          </a:p>
          <a:p>
            <a:pPr>
              <a:spcBef>
                <a:spcPct val="50000"/>
              </a:spcBef>
            </a:pPr>
            <a:r>
              <a:rPr lang="fr-FR" altLang="fr-FR" dirty="0">
                <a:latin typeface="+mn-lt"/>
              </a:rPr>
              <a:t>- Améliorer la maintenance préventive en connaissant les causes de défaillance (AMDEC),</a:t>
            </a:r>
          </a:p>
          <a:p>
            <a:pPr>
              <a:spcBef>
                <a:spcPct val="50000"/>
              </a:spcBef>
            </a:pPr>
            <a:r>
              <a:rPr lang="fr-FR" altLang="fr-FR" dirty="0">
                <a:latin typeface="+mn-lt"/>
              </a:rPr>
              <a:t>- Améliorer la maintenance corrective en liant rapidement les effets constatés aux causes de défaillance.</a:t>
            </a:r>
          </a:p>
        </p:txBody>
      </p:sp>
      <p:sp>
        <p:nvSpPr>
          <p:cNvPr id="8" name="Rectangle 2">
            <a:extLst>
              <a:ext uri="{FF2B5EF4-FFF2-40B4-BE49-F238E27FC236}">
                <a16:creationId xmlns:a16="http://schemas.microsoft.com/office/drawing/2014/main" id="{B418F6BC-A9F6-4EFF-AC88-5C5725111500}"/>
              </a:ext>
            </a:extLst>
          </p:cNvPr>
          <p:cNvSpPr txBox="1">
            <a:spLocks noChangeArrowheads="1"/>
          </p:cNvSpPr>
          <p:nvPr/>
        </p:nvSpPr>
        <p:spPr>
          <a:xfrm>
            <a:off x="457199" y="150883"/>
            <a:ext cx="8229600" cy="1143000"/>
          </a:xfrm>
          <a:prstGeom prst="rect">
            <a:avLst/>
          </a:prstGeom>
        </p:spPr>
        <p:txBody>
          <a:bodyPr/>
          <a:lstStyle>
            <a:lvl1pPr algn="ctr" rtl="0" fontAlgn="base">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a:lstStyle>
          <a:p>
            <a:r>
              <a:rPr lang="fr-FR" sz="4000" kern="0" dirty="0"/>
              <a:t>OUTILS D’ANALYSE DES DEFAILLANCES</a:t>
            </a:r>
          </a:p>
        </p:txBody>
      </p:sp>
    </p:spTree>
    <p:custDataLst>
      <p:tags r:id="rId1"/>
    </p:custDataLst>
    <p:extLst>
      <p:ext uri="{BB962C8B-B14F-4D97-AF65-F5344CB8AC3E}">
        <p14:creationId xmlns:p14="http://schemas.microsoft.com/office/powerpoint/2010/main" val="74009748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1162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11621">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1162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21" grpId="0" uiExpand="1" build="p" autoUpdateAnimBg="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008D044-C536-4598-B8F1-9218738AA6DD}"/>
              </a:ext>
            </a:extLst>
          </p:cNvPr>
          <p:cNvSpPr>
            <a:spLocks noGrp="1"/>
          </p:cNvSpPr>
          <p:nvPr>
            <p:ph type="title"/>
          </p:nvPr>
        </p:nvSpPr>
        <p:spPr>
          <a:xfrm>
            <a:off x="457200" y="164231"/>
            <a:ext cx="8229600" cy="1143000"/>
          </a:xfrm>
        </p:spPr>
        <p:txBody>
          <a:bodyPr/>
          <a:lstStyle/>
          <a:p>
            <a:r>
              <a:rPr lang="fr-FR" dirty="0"/>
              <a:t>DEFAILLANCE</a:t>
            </a:r>
          </a:p>
        </p:txBody>
      </p:sp>
      <p:sp>
        <p:nvSpPr>
          <p:cNvPr id="3" name="ZoneTexte 2">
            <a:extLst>
              <a:ext uri="{FF2B5EF4-FFF2-40B4-BE49-F238E27FC236}">
                <a16:creationId xmlns:a16="http://schemas.microsoft.com/office/drawing/2014/main" id="{E1E2D83B-86D6-420A-9DA7-0F74C2BF391A}"/>
              </a:ext>
            </a:extLst>
          </p:cNvPr>
          <p:cNvSpPr txBox="1"/>
          <p:nvPr/>
        </p:nvSpPr>
        <p:spPr>
          <a:xfrm>
            <a:off x="1736685" y="2213865"/>
            <a:ext cx="184731" cy="369332"/>
          </a:xfrm>
          <a:prstGeom prst="rect">
            <a:avLst/>
          </a:prstGeom>
          <a:noFill/>
        </p:spPr>
        <p:txBody>
          <a:bodyPr wrap="none" rtlCol="0">
            <a:spAutoFit/>
          </a:bodyPr>
          <a:lstStyle/>
          <a:p>
            <a:endParaRPr lang="fr-FR" dirty="0"/>
          </a:p>
        </p:txBody>
      </p:sp>
      <p:sp>
        <p:nvSpPr>
          <p:cNvPr id="4" name="Rectangle 5">
            <a:extLst>
              <a:ext uri="{FF2B5EF4-FFF2-40B4-BE49-F238E27FC236}">
                <a16:creationId xmlns:a16="http://schemas.microsoft.com/office/drawing/2014/main" id="{2A552CCE-B5B2-4CFC-A412-8D663F257467}"/>
              </a:ext>
            </a:extLst>
          </p:cNvPr>
          <p:cNvSpPr>
            <a:spLocks noChangeArrowheads="1"/>
          </p:cNvSpPr>
          <p:nvPr/>
        </p:nvSpPr>
        <p:spPr bwMode="auto">
          <a:xfrm>
            <a:off x="1008605" y="2692834"/>
            <a:ext cx="8027891"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defRPr>
            </a:lvl1pPr>
            <a:lvl2pPr marL="742950" indent="-285750" eaLnBrk="0" hangingPunct="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defRPr>
            </a:lvl2pPr>
            <a:lvl3pPr marL="1143000" indent="-228600" eaLnBrk="0" hangingPunct="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defRPr>
            </a:lvl3pPr>
            <a:lvl4pPr marL="1600200" indent="-228600" eaLnBrk="0" hangingPunct="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defRPr>
            </a:lvl4pPr>
            <a:lvl5pPr marL="2057400" indent="-228600" eaLnBrk="0" hangingPunct="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9pPr>
          </a:lstStyle>
          <a:p>
            <a:pPr eaLnBrk="1" hangingPunct="1">
              <a:spcBef>
                <a:spcPct val="0"/>
              </a:spcBef>
              <a:buClrTx/>
              <a:buFontTx/>
              <a:buNone/>
            </a:pPr>
            <a:r>
              <a:rPr lang="fr-FR" altLang="fr-FR" sz="2400" dirty="0">
                <a:effectLst/>
              </a:rPr>
              <a:t>Définitions (extraits normes NF EN 13306) :</a:t>
            </a:r>
          </a:p>
          <a:p>
            <a:pPr eaLnBrk="1" hangingPunct="1">
              <a:spcBef>
                <a:spcPct val="0"/>
              </a:spcBef>
              <a:buClrTx/>
              <a:buFontTx/>
              <a:buChar char="•"/>
            </a:pPr>
            <a:r>
              <a:rPr lang="fr-FR" altLang="fr-FR" sz="2400" b="1" dirty="0">
                <a:effectLst/>
              </a:rPr>
              <a:t>Défaillance : altération ou cessation de l’aptitude d’un bien à accomplir la fonction requise.</a:t>
            </a:r>
            <a:endParaRPr lang="fr-FR" altLang="fr-FR" sz="2400" dirty="0">
              <a:effectLst/>
            </a:endParaRPr>
          </a:p>
          <a:p>
            <a:pPr eaLnBrk="1" hangingPunct="1">
              <a:spcBef>
                <a:spcPct val="0"/>
              </a:spcBef>
              <a:buClrTx/>
              <a:buFontTx/>
              <a:buNone/>
            </a:pPr>
            <a:endParaRPr lang="fr-FR" altLang="fr-FR" sz="2400" dirty="0">
              <a:effectLst/>
            </a:endParaRPr>
          </a:p>
          <a:p>
            <a:pPr eaLnBrk="1" hangingPunct="1">
              <a:spcBef>
                <a:spcPct val="0"/>
              </a:spcBef>
              <a:buClrTx/>
              <a:buFontTx/>
              <a:buNone/>
            </a:pPr>
            <a:r>
              <a:rPr lang="fr-FR" altLang="fr-FR" sz="2400" dirty="0">
                <a:effectLst/>
              </a:rPr>
              <a:t>Il existe 2 formes de défaillance :</a:t>
            </a:r>
          </a:p>
          <a:p>
            <a:pPr lvl="1" eaLnBrk="1" hangingPunct="1">
              <a:spcBef>
                <a:spcPct val="0"/>
              </a:spcBef>
              <a:buClrTx/>
              <a:buFontTx/>
              <a:buChar char="•"/>
            </a:pPr>
            <a:endParaRPr lang="fr-FR" altLang="fr-FR" sz="2000" b="1" dirty="0">
              <a:effectLst/>
            </a:endParaRPr>
          </a:p>
          <a:p>
            <a:pPr lvl="1" eaLnBrk="1" hangingPunct="1">
              <a:spcBef>
                <a:spcPct val="0"/>
              </a:spcBef>
              <a:buClrTx/>
              <a:buFontTx/>
              <a:buChar char="•"/>
            </a:pPr>
            <a:r>
              <a:rPr lang="fr-FR" altLang="fr-FR" sz="2000" b="1" dirty="0">
                <a:effectLst/>
              </a:rPr>
              <a:t>Défaillance partielle : altération de l’aptitude d’un bien à accomplir la fonction requise.</a:t>
            </a:r>
          </a:p>
          <a:p>
            <a:pPr lvl="1" eaLnBrk="1" hangingPunct="1">
              <a:spcBef>
                <a:spcPct val="0"/>
              </a:spcBef>
              <a:buClrTx/>
              <a:buFontTx/>
              <a:buChar char="•"/>
            </a:pPr>
            <a:endParaRPr lang="fr-FR" altLang="fr-FR" sz="2000" b="1" dirty="0">
              <a:effectLst/>
            </a:endParaRPr>
          </a:p>
          <a:p>
            <a:pPr lvl="1" eaLnBrk="1" hangingPunct="1">
              <a:spcBef>
                <a:spcPct val="0"/>
              </a:spcBef>
              <a:buClrTx/>
              <a:buFontTx/>
              <a:buChar char="•"/>
            </a:pPr>
            <a:r>
              <a:rPr lang="fr-FR" altLang="fr-FR" sz="2000" b="1" dirty="0">
                <a:effectLst/>
              </a:rPr>
              <a:t>Défaillance complète : cessation de l’aptitude d’un bien à accomplir la fonction requise.</a:t>
            </a:r>
            <a:endParaRPr lang="fr-FR" altLang="fr-FR" sz="2000" dirty="0">
              <a:effectLst/>
            </a:endParaRPr>
          </a:p>
        </p:txBody>
      </p:sp>
      <p:pic>
        <p:nvPicPr>
          <p:cNvPr id="6" name="Image 5" descr="Une image contenant tasse, gâteau, chocolat, table&#10;&#10;Description générée automatiquement">
            <a:extLst>
              <a:ext uri="{FF2B5EF4-FFF2-40B4-BE49-F238E27FC236}">
                <a16:creationId xmlns:a16="http://schemas.microsoft.com/office/drawing/2014/main" id="{6A2401E9-8E67-4509-A5AC-FAE146E4A45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39952" y="735731"/>
            <a:ext cx="2348041" cy="1761031"/>
          </a:xfrm>
          <a:prstGeom prst="rect">
            <a:avLst/>
          </a:prstGeom>
        </p:spPr>
      </p:pic>
      <p:pic>
        <p:nvPicPr>
          <p:cNvPr id="8" name="Image 7" descr="Une image contenant intérieur&#10;&#10;Description générée automatiquement">
            <a:extLst>
              <a:ext uri="{FF2B5EF4-FFF2-40B4-BE49-F238E27FC236}">
                <a16:creationId xmlns:a16="http://schemas.microsoft.com/office/drawing/2014/main" id="{94C72482-859C-451C-9135-0909ACA3BE7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47568" y="287149"/>
            <a:ext cx="2317044" cy="1599584"/>
          </a:xfrm>
          <a:prstGeom prst="rect">
            <a:avLst/>
          </a:prstGeom>
        </p:spPr>
      </p:pic>
    </p:spTree>
    <p:custDataLst>
      <p:tags r:id="rId1"/>
    </p:custDataLst>
    <p:extLst>
      <p:ext uri="{BB962C8B-B14F-4D97-AF65-F5344CB8AC3E}">
        <p14:creationId xmlns:p14="http://schemas.microsoft.com/office/powerpoint/2010/main" val="2691171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wipe(down)">
                                      <p:cBhvr>
                                        <p:cTn id="17" dur="500"/>
                                        <p:tgtEl>
                                          <p:spTgt spid="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
                                            <p:txEl>
                                              <p:pRg st="5" end="5"/>
                                            </p:txEl>
                                          </p:spTgt>
                                        </p:tgtEl>
                                        <p:attrNameLst>
                                          <p:attrName>style.visibility</p:attrName>
                                        </p:attrNameLst>
                                      </p:cBhvr>
                                      <p:to>
                                        <p:strVal val="visible"/>
                                      </p:to>
                                    </p:set>
                                    <p:animEffect transition="in" filter="wipe(down)">
                                      <p:cBhvr>
                                        <p:cTn id="22" dur="500"/>
                                        <p:tgtEl>
                                          <p:spTgt spid="4">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4">
                                            <p:txEl>
                                              <p:pRg st="7" end="7"/>
                                            </p:txEl>
                                          </p:spTgt>
                                        </p:tgtEl>
                                        <p:attrNameLst>
                                          <p:attrName>style.visibility</p:attrName>
                                        </p:attrNameLst>
                                      </p:cBhvr>
                                      <p:to>
                                        <p:strVal val="visible"/>
                                      </p:to>
                                    </p:set>
                                    <p:animEffect transition="in" filter="wipe(down)">
                                      <p:cBhvr>
                                        <p:cTn id="27"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e 1">
            <a:extLst>
              <a:ext uri="{FF2B5EF4-FFF2-40B4-BE49-F238E27FC236}">
                <a16:creationId xmlns:a16="http://schemas.microsoft.com/office/drawing/2014/main" id="{74EF55F4-19C2-4B4E-A595-B7F776DB8B11}"/>
              </a:ext>
            </a:extLst>
          </p:cNvPr>
          <p:cNvGrpSpPr/>
          <p:nvPr/>
        </p:nvGrpSpPr>
        <p:grpSpPr>
          <a:xfrm>
            <a:off x="161510" y="1313765"/>
            <a:ext cx="7242175" cy="3498850"/>
            <a:chOff x="1187450" y="2335213"/>
            <a:chExt cx="7242175" cy="3498850"/>
          </a:xfrm>
        </p:grpSpPr>
        <p:sp>
          <p:nvSpPr>
            <p:cNvPr id="122883" name="Text Box 3">
              <a:extLst>
                <a:ext uri="{FF2B5EF4-FFF2-40B4-BE49-F238E27FC236}">
                  <a16:creationId xmlns:a16="http://schemas.microsoft.com/office/drawing/2014/main" id="{0D899B63-0292-40D6-A088-FF943BA77A2A}"/>
                </a:ext>
              </a:extLst>
            </p:cNvPr>
            <p:cNvSpPr txBox="1">
              <a:spLocks noChangeArrowheads="1"/>
            </p:cNvSpPr>
            <p:nvPr/>
          </p:nvSpPr>
          <p:spPr bwMode="auto">
            <a:xfrm>
              <a:off x="3822700" y="2335213"/>
              <a:ext cx="1643063" cy="508000"/>
            </a:xfrm>
            <a:prstGeom prst="rect">
              <a:avLst/>
            </a:prstGeom>
            <a:solidFill>
              <a:srgbClr val="99FF66"/>
            </a:solidFill>
            <a:ln w="9525">
              <a:solidFill>
                <a:srgbClr val="000000"/>
              </a:solidFill>
              <a:miter lim="800000"/>
              <a:headEnd/>
              <a:tailEnd/>
            </a:ln>
            <a:effectLst>
              <a:outerShdw dist="35921" dir="2700000" algn="ctr" rotWithShape="0">
                <a:srgbClr val="808080"/>
              </a:outerShdw>
            </a:effectLst>
          </p:spPr>
          <p:txBody>
            <a:bodyPr/>
            <a:lstStyle>
              <a:lvl1pPr eaLnBrk="0" hangingPunct="0">
                <a:defRPr sz="2000">
                  <a:solidFill>
                    <a:schemeClr val="tx1"/>
                  </a:solidFill>
                  <a:latin typeface="Verdana" panose="020B0604030504040204" pitchFamily="34" charset="0"/>
                </a:defRPr>
              </a:lvl1pPr>
              <a:lvl2pPr marL="742950" indent="-285750" eaLnBrk="0" hangingPunct="0">
                <a:defRPr sz="2000">
                  <a:solidFill>
                    <a:schemeClr val="tx1"/>
                  </a:solidFill>
                  <a:latin typeface="Verdana" panose="020B0604030504040204" pitchFamily="34" charset="0"/>
                </a:defRPr>
              </a:lvl2pPr>
              <a:lvl3pPr marL="1143000" indent="-228600" eaLnBrk="0" hangingPunct="0">
                <a:defRPr sz="2000">
                  <a:solidFill>
                    <a:schemeClr val="tx1"/>
                  </a:solidFill>
                  <a:latin typeface="Verdana" panose="020B0604030504040204" pitchFamily="34" charset="0"/>
                </a:defRPr>
              </a:lvl3pPr>
              <a:lvl4pPr marL="1600200" indent="-228600" eaLnBrk="0" hangingPunct="0">
                <a:defRPr sz="2000">
                  <a:solidFill>
                    <a:schemeClr val="tx1"/>
                  </a:solidFill>
                  <a:latin typeface="Verdana" panose="020B0604030504040204" pitchFamily="34" charset="0"/>
                </a:defRPr>
              </a:lvl4pPr>
              <a:lvl5pPr marL="2057400" indent="-228600" eaLnBrk="0" hangingPunct="0">
                <a:defRPr sz="2000">
                  <a:solidFill>
                    <a:schemeClr val="tx1"/>
                  </a:solidFill>
                  <a:latin typeface="Verdana" panose="020B0604030504040204" pitchFamily="34" charset="0"/>
                </a:defRPr>
              </a:lvl5pPr>
              <a:lvl6pPr marL="2514600" indent="-228600" eaLnBrk="0" fontAlgn="base" hangingPunct="0">
                <a:spcBef>
                  <a:spcPct val="0"/>
                </a:spcBef>
                <a:spcAft>
                  <a:spcPct val="0"/>
                </a:spcAft>
                <a:defRPr sz="2000">
                  <a:solidFill>
                    <a:schemeClr val="tx1"/>
                  </a:solidFill>
                  <a:latin typeface="Verdana" panose="020B0604030504040204" pitchFamily="34" charset="0"/>
                </a:defRPr>
              </a:lvl6pPr>
              <a:lvl7pPr marL="2971800" indent="-228600" eaLnBrk="0" fontAlgn="base" hangingPunct="0">
                <a:spcBef>
                  <a:spcPct val="0"/>
                </a:spcBef>
                <a:spcAft>
                  <a:spcPct val="0"/>
                </a:spcAft>
                <a:defRPr sz="2000">
                  <a:solidFill>
                    <a:schemeClr val="tx1"/>
                  </a:solidFill>
                  <a:latin typeface="Verdana" panose="020B0604030504040204" pitchFamily="34" charset="0"/>
                </a:defRPr>
              </a:lvl7pPr>
              <a:lvl8pPr marL="3429000" indent="-228600" eaLnBrk="0" fontAlgn="base" hangingPunct="0">
                <a:spcBef>
                  <a:spcPct val="0"/>
                </a:spcBef>
                <a:spcAft>
                  <a:spcPct val="0"/>
                </a:spcAft>
                <a:defRPr sz="2000">
                  <a:solidFill>
                    <a:schemeClr val="tx1"/>
                  </a:solidFill>
                  <a:latin typeface="Verdana" panose="020B0604030504040204" pitchFamily="34" charset="0"/>
                </a:defRPr>
              </a:lvl8pPr>
              <a:lvl9pPr marL="3886200" indent="-228600" eaLnBrk="0" fontAlgn="base" hangingPunct="0">
                <a:spcBef>
                  <a:spcPct val="0"/>
                </a:spcBef>
                <a:spcAft>
                  <a:spcPct val="0"/>
                </a:spcAft>
                <a:defRPr sz="2000">
                  <a:solidFill>
                    <a:schemeClr val="tx1"/>
                  </a:solidFill>
                  <a:latin typeface="Verdana" panose="020B0604030504040204" pitchFamily="34" charset="0"/>
                </a:defRPr>
              </a:lvl9pPr>
            </a:lstStyle>
            <a:p>
              <a:pPr algn="ctr" eaLnBrk="1" hangingPunct="1"/>
              <a:r>
                <a:rPr lang="fr-FR" altLang="fr-FR" sz="1800">
                  <a:solidFill>
                    <a:srgbClr val="008000"/>
                  </a:solidFill>
                  <a:effectLst/>
                  <a:latin typeface="Arial Narrow" panose="020B0606020202030204" pitchFamily="34" charset="0"/>
                </a:rPr>
                <a:t>1. État normal</a:t>
              </a:r>
              <a:endParaRPr lang="fr-FR" altLang="fr-FR" sz="1800">
                <a:solidFill>
                  <a:srgbClr val="008000"/>
                </a:solidFill>
                <a:effectLst/>
              </a:endParaRPr>
            </a:p>
          </p:txBody>
        </p:sp>
        <p:sp>
          <p:nvSpPr>
            <p:cNvPr id="122884" name="Text Box 4">
              <a:extLst>
                <a:ext uri="{FF2B5EF4-FFF2-40B4-BE49-F238E27FC236}">
                  <a16:creationId xmlns:a16="http://schemas.microsoft.com/office/drawing/2014/main" id="{CB71E04F-69E2-4AD4-A300-4255D7B49271}"/>
                </a:ext>
              </a:extLst>
            </p:cNvPr>
            <p:cNvSpPr txBox="1">
              <a:spLocks noChangeArrowheads="1"/>
            </p:cNvSpPr>
            <p:nvPr/>
          </p:nvSpPr>
          <p:spPr bwMode="auto">
            <a:xfrm>
              <a:off x="3822700" y="5214937"/>
              <a:ext cx="1643063" cy="619125"/>
            </a:xfrm>
            <a:prstGeom prst="rect">
              <a:avLst/>
            </a:prstGeom>
            <a:solidFill>
              <a:srgbClr val="FF0000"/>
            </a:solidFill>
            <a:ln w="9525">
              <a:solidFill>
                <a:srgbClr val="000000"/>
              </a:solidFill>
              <a:miter lim="800000"/>
              <a:headEnd/>
              <a:tailEnd/>
            </a:ln>
            <a:effectLst>
              <a:outerShdw dist="35921" dir="2700000" algn="ctr" rotWithShape="0">
                <a:srgbClr val="808080"/>
              </a:outerShdw>
            </a:effectLst>
          </p:spPr>
          <p:txBody>
            <a:bodyPr/>
            <a:lstStyle>
              <a:lvl1pPr eaLnBrk="0" hangingPunct="0">
                <a:defRPr sz="2000">
                  <a:solidFill>
                    <a:schemeClr val="tx1"/>
                  </a:solidFill>
                  <a:latin typeface="Verdana" panose="020B0604030504040204" pitchFamily="34" charset="0"/>
                </a:defRPr>
              </a:lvl1pPr>
              <a:lvl2pPr marL="742950" indent="-285750" eaLnBrk="0" hangingPunct="0">
                <a:defRPr sz="2000">
                  <a:solidFill>
                    <a:schemeClr val="tx1"/>
                  </a:solidFill>
                  <a:latin typeface="Verdana" panose="020B0604030504040204" pitchFamily="34" charset="0"/>
                </a:defRPr>
              </a:lvl2pPr>
              <a:lvl3pPr marL="1143000" indent="-228600" eaLnBrk="0" hangingPunct="0">
                <a:defRPr sz="2000">
                  <a:solidFill>
                    <a:schemeClr val="tx1"/>
                  </a:solidFill>
                  <a:latin typeface="Verdana" panose="020B0604030504040204" pitchFamily="34" charset="0"/>
                </a:defRPr>
              </a:lvl3pPr>
              <a:lvl4pPr marL="1600200" indent="-228600" eaLnBrk="0" hangingPunct="0">
                <a:defRPr sz="2000">
                  <a:solidFill>
                    <a:schemeClr val="tx1"/>
                  </a:solidFill>
                  <a:latin typeface="Verdana" panose="020B0604030504040204" pitchFamily="34" charset="0"/>
                </a:defRPr>
              </a:lvl4pPr>
              <a:lvl5pPr marL="2057400" indent="-228600" eaLnBrk="0" hangingPunct="0">
                <a:defRPr sz="2000">
                  <a:solidFill>
                    <a:schemeClr val="tx1"/>
                  </a:solidFill>
                  <a:latin typeface="Verdana" panose="020B0604030504040204" pitchFamily="34" charset="0"/>
                </a:defRPr>
              </a:lvl5pPr>
              <a:lvl6pPr marL="2514600" indent="-228600" eaLnBrk="0" fontAlgn="base" hangingPunct="0">
                <a:spcBef>
                  <a:spcPct val="0"/>
                </a:spcBef>
                <a:spcAft>
                  <a:spcPct val="0"/>
                </a:spcAft>
                <a:defRPr sz="2000">
                  <a:solidFill>
                    <a:schemeClr val="tx1"/>
                  </a:solidFill>
                  <a:latin typeface="Verdana" panose="020B0604030504040204" pitchFamily="34" charset="0"/>
                </a:defRPr>
              </a:lvl6pPr>
              <a:lvl7pPr marL="2971800" indent="-228600" eaLnBrk="0" fontAlgn="base" hangingPunct="0">
                <a:spcBef>
                  <a:spcPct val="0"/>
                </a:spcBef>
                <a:spcAft>
                  <a:spcPct val="0"/>
                </a:spcAft>
                <a:defRPr sz="2000">
                  <a:solidFill>
                    <a:schemeClr val="tx1"/>
                  </a:solidFill>
                  <a:latin typeface="Verdana" panose="020B0604030504040204" pitchFamily="34" charset="0"/>
                </a:defRPr>
              </a:lvl7pPr>
              <a:lvl8pPr marL="3429000" indent="-228600" eaLnBrk="0" fontAlgn="base" hangingPunct="0">
                <a:spcBef>
                  <a:spcPct val="0"/>
                </a:spcBef>
                <a:spcAft>
                  <a:spcPct val="0"/>
                </a:spcAft>
                <a:defRPr sz="2000">
                  <a:solidFill>
                    <a:schemeClr val="tx1"/>
                  </a:solidFill>
                  <a:latin typeface="Verdana" panose="020B0604030504040204" pitchFamily="34" charset="0"/>
                </a:defRPr>
              </a:lvl8pPr>
              <a:lvl9pPr marL="3886200" indent="-228600" eaLnBrk="0" fontAlgn="base" hangingPunct="0">
                <a:spcBef>
                  <a:spcPct val="0"/>
                </a:spcBef>
                <a:spcAft>
                  <a:spcPct val="0"/>
                </a:spcAft>
                <a:defRPr sz="2000">
                  <a:solidFill>
                    <a:schemeClr val="tx1"/>
                  </a:solidFill>
                  <a:latin typeface="Verdana" panose="020B0604030504040204" pitchFamily="34" charset="0"/>
                </a:defRPr>
              </a:lvl9pPr>
            </a:lstStyle>
            <a:p>
              <a:pPr algn="ctr" eaLnBrk="1" hangingPunct="1"/>
              <a:r>
                <a:rPr lang="fr-FR" altLang="fr-FR" sz="1800" dirty="0">
                  <a:effectLst/>
                  <a:latin typeface="Arial Narrow" panose="020B0606020202030204" pitchFamily="34" charset="0"/>
                </a:rPr>
                <a:t>2. État défaillant ou Panne</a:t>
              </a:r>
              <a:endParaRPr lang="fr-FR" altLang="fr-FR" sz="1800" dirty="0">
                <a:effectLst/>
              </a:endParaRPr>
            </a:p>
          </p:txBody>
        </p:sp>
        <p:sp>
          <p:nvSpPr>
            <p:cNvPr id="122885" name="AutoShape 5">
              <a:extLst>
                <a:ext uri="{FF2B5EF4-FFF2-40B4-BE49-F238E27FC236}">
                  <a16:creationId xmlns:a16="http://schemas.microsoft.com/office/drawing/2014/main" id="{CA143527-ED19-4BF4-AA6A-922F89E2EB61}"/>
                </a:ext>
              </a:extLst>
            </p:cNvPr>
            <p:cNvSpPr>
              <a:spLocks noChangeArrowheads="1"/>
            </p:cNvSpPr>
            <p:nvPr/>
          </p:nvSpPr>
          <p:spPr bwMode="auto">
            <a:xfrm>
              <a:off x="5651500" y="3351213"/>
              <a:ext cx="2778125" cy="847725"/>
            </a:xfrm>
            <a:prstGeom prst="irregularSeal2">
              <a:avLst/>
            </a:prstGeom>
            <a:solidFill>
              <a:srgbClr val="FFFFFF"/>
            </a:solidFill>
            <a:ln w="9525">
              <a:solidFill>
                <a:srgbClr val="FF6600"/>
              </a:solidFill>
              <a:miter lim="800000"/>
              <a:headEnd/>
              <a:tailEnd/>
            </a:ln>
          </p:spPr>
          <p:txBody>
            <a:bodyPr/>
            <a:lstStyle/>
            <a:p>
              <a:pPr>
                <a:defRPr/>
              </a:pPr>
              <a:r>
                <a:rPr lang="fr-FR" sz="1800" b="1">
                  <a:solidFill>
                    <a:srgbClr val="FF3300"/>
                  </a:solidFill>
                  <a:effectLst>
                    <a:outerShdw blurRad="38100" dist="38100" dir="2700000" algn="tl">
                      <a:srgbClr val="C0C0C0"/>
                    </a:outerShdw>
                  </a:effectLst>
                  <a:latin typeface="Arial Narrow" pitchFamily="34" charset="0"/>
                </a:rPr>
                <a:t>Défaillance</a:t>
              </a:r>
              <a:endParaRPr lang="fr-FR" sz="1800" b="1">
                <a:solidFill>
                  <a:srgbClr val="FF3300"/>
                </a:solidFill>
                <a:effectLst>
                  <a:outerShdw blurRad="38100" dist="38100" dir="2700000" algn="tl">
                    <a:srgbClr val="C0C0C0"/>
                  </a:outerShdw>
                </a:effectLst>
              </a:endParaRPr>
            </a:p>
          </p:txBody>
        </p:sp>
        <p:sp>
          <p:nvSpPr>
            <p:cNvPr id="122886" name="AutoShape 6">
              <a:extLst>
                <a:ext uri="{FF2B5EF4-FFF2-40B4-BE49-F238E27FC236}">
                  <a16:creationId xmlns:a16="http://schemas.microsoft.com/office/drawing/2014/main" id="{B32A6881-18D8-4F19-88DA-7B3E8DE85DB8}"/>
                </a:ext>
              </a:extLst>
            </p:cNvPr>
            <p:cNvSpPr>
              <a:spLocks noChangeArrowheads="1"/>
            </p:cNvSpPr>
            <p:nvPr/>
          </p:nvSpPr>
          <p:spPr bwMode="auto">
            <a:xfrm>
              <a:off x="1187450" y="3182938"/>
              <a:ext cx="1814513" cy="1016000"/>
            </a:xfrm>
            <a:prstGeom prst="plus">
              <a:avLst>
                <a:gd name="adj" fmla="val 25000"/>
              </a:avLst>
            </a:prstGeom>
            <a:solidFill>
              <a:srgbClr val="FFCC00"/>
            </a:solidFill>
            <a:ln w="9525">
              <a:solidFill>
                <a:srgbClr val="000000"/>
              </a:solidFill>
              <a:miter lim="800000"/>
              <a:headEnd/>
              <a:tailEnd/>
            </a:ln>
            <a:effectLst>
              <a:outerShdw dist="35921" dir="2700000" algn="ctr" rotWithShape="0">
                <a:srgbClr val="808080"/>
              </a:outerShdw>
            </a:effectLst>
          </p:spPr>
          <p:txBody>
            <a:bodyPr/>
            <a:lstStyle>
              <a:lvl1pPr eaLnBrk="0" hangingPunct="0">
                <a:defRPr sz="2000">
                  <a:solidFill>
                    <a:schemeClr val="tx1"/>
                  </a:solidFill>
                  <a:latin typeface="Verdana" panose="020B0604030504040204" pitchFamily="34" charset="0"/>
                </a:defRPr>
              </a:lvl1pPr>
              <a:lvl2pPr marL="742950" indent="-285750" eaLnBrk="0" hangingPunct="0">
                <a:defRPr sz="2000">
                  <a:solidFill>
                    <a:schemeClr val="tx1"/>
                  </a:solidFill>
                  <a:latin typeface="Verdana" panose="020B0604030504040204" pitchFamily="34" charset="0"/>
                </a:defRPr>
              </a:lvl2pPr>
              <a:lvl3pPr marL="1143000" indent="-228600" eaLnBrk="0" hangingPunct="0">
                <a:defRPr sz="2000">
                  <a:solidFill>
                    <a:schemeClr val="tx1"/>
                  </a:solidFill>
                  <a:latin typeface="Verdana" panose="020B0604030504040204" pitchFamily="34" charset="0"/>
                </a:defRPr>
              </a:lvl3pPr>
              <a:lvl4pPr marL="1600200" indent="-228600" eaLnBrk="0" hangingPunct="0">
                <a:defRPr sz="2000">
                  <a:solidFill>
                    <a:schemeClr val="tx1"/>
                  </a:solidFill>
                  <a:latin typeface="Verdana" panose="020B0604030504040204" pitchFamily="34" charset="0"/>
                </a:defRPr>
              </a:lvl4pPr>
              <a:lvl5pPr marL="2057400" indent="-228600" eaLnBrk="0" hangingPunct="0">
                <a:defRPr sz="2000">
                  <a:solidFill>
                    <a:schemeClr val="tx1"/>
                  </a:solidFill>
                  <a:latin typeface="Verdana" panose="020B0604030504040204" pitchFamily="34" charset="0"/>
                </a:defRPr>
              </a:lvl5pPr>
              <a:lvl6pPr marL="2514600" indent="-228600" eaLnBrk="0" fontAlgn="base" hangingPunct="0">
                <a:spcBef>
                  <a:spcPct val="0"/>
                </a:spcBef>
                <a:spcAft>
                  <a:spcPct val="0"/>
                </a:spcAft>
                <a:defRPr sz="2000">
                  <a:solidFill>
                    <a:schemeClr val="tx1"/>
                  </a:solidFill>
                  <a:latin typeface="Verdana" panose="020B0604030504040204" pitchFamily="34" charset="0"/>
                </a:defRPr>
              </a:lvl6pPr>
              <a:lvl7pPr marL="2971800" indent="-228600" eaLnBrk="0" fontAlgn="base" hangingPunct="0">
                <a:spcBef>
                  <a:spcPct val="0"/>
                </a:spcBef>
                <a:spcAft>
                  <a:spcPct val="0"/>
                </a:spcAft>
                <a:defRPr sz="2000">
                  <a:solidFill>
                    <a:schemeClr val="tx1"/>
                  </a:solidFill>
                  <a:latin typeface="Verdana" panose="020B0604030504040204" pitchFamily="34" charset="0"/>
                </a:defRPr>
              </a:lvl7pPr>
              <a:lvl8pPr marL="3429000" indent="-228600" eaLnBrk="0" fontAlgn="base" hangingPunct="0">
                <a:spcBef>
                  <a:spcPct val="0"/>
                </a:spcBef>
                <a:spcAft>
                  <a:spcPct val="0"/>
                </a:spcAft>
                <a:defRPr sz="2000">
                  <a:solidFill>
                    <a:schemeClr val="tx1"/>
                  </a:solidFill>
                  <a:latin typeface="Verdana" panose="020B0604030504040204" pitchFamily="34" charset="0"/>
                </a:defRPr>
              </a:lvl8pPr>
              <a:lvl9pPr marL="3886200" indent="-228600" eaLnBrk="0" fontAlgn="base" hangingPunct="0">
                <a:spcBef>
                  <a:spcPct val="0"/>
                </a:spcBef>
                <a:spcAft>
                  <a:spcPct val="0"/>
                </a:spcAft>
                <a:defRPr sz="2000">
                  <a:solidFill>
                    <a:schemeClr val="tx1"/>
                  </a:solidFill>
                  <a:latin typeface="Verdana" panose="020B0604030504040204" pitchFamily="34" charset="0"/>
                </a:defRPr>
              </a:lvl9pPr>
            </a:lstStyle>
            <a:p>
              <a:pPr eaLnBrk="1" hangingPunct="1"/>
              <a:r>
                <a:rPr lang="fr-FR" altLang="fr-FR" sz="1800">
                  <a:solidFill>
                    <a:schemeClr val="tx2">
                      <a:lumMod val="50000"/>
                    </a:schemeClr>
                  </a:solidFill>
                  <a:effectLst/>
                  <a:latin typeface="Arial Narrow" panose="020B0606020202030204" pitchFamily="34" charset="0"/>
                </a:rPr>
                <a:t>3. Réparation</a:t>
              </a:r>
              <a:endParaRPr lang="fr-FR" altLang="fr-FR" sz="1800">
                <a:solidFill>
                  <a:schemeClr val="tx2">
                    <a:lumMod val="50000"/>
                  </a:schemeClr>
                </a:solidFill>
                <a:effectLst/>
              </a:endParaRPr>
            </a:p>
          </p:txBody>
        </p:sp>
        <p:sp>
          <p:nvSpPr>
            <p:cNvPr id="122887" name="Freeform 7">
              <a:extLst>
                <a:ext uri="{FF2B5EF4-FFF2-40B4-BE49-F238E27FC236}">
                  <a16:creationId xmlns:a16="http://schemas.microsoft.com/office/drawing/2014/main" id="{3B295251-0C93-4A92-9919-3C66AF923564}"/>
                </a:ext>
              </a:extLst>
            </p:cNvPr>
            <p:cNvSpPr>
              <a:spLocks/>
            </p:cNvSpPr>
            <p:nvPr/>
          </p:nvSpPr>
          <p:spPr bwMode="auto">
            <a:xfrm>
              <a:off x="5465763" y="4076700"/>
              <a:ext cx="1724025" cy="1476375"/>
            </a:xfrm>
            <a:custGeom>
              <a:avLst/>
              <a:gdLst/>
              <a:ahLst/>
              <a:cxnLst>
                <a:cxn ang="0">
                  <a:pos x="1629" y="0"/>
                </a:cxn>
                <a:cxn ang="0">
                  <a:pos x="1629" y="543"/>
                </a:cxn>
                <a:cxn ang="0">
                  <a:pos x="0" y="905"/>
                </a:cxn>
              </a:cxnLst>
              <a:rect l="0" t="0" r="r" b="b"/>
              <a:pathLst>
                <a:path w="1901" h="905">
                  <a:moveTo>
                    <a:pt x="1629" y="0"/>
                  </a:moveTo>
                  <a:cubicBezTo>
                    <a:pt x="1765" y="196"/>
                    <a:pt x="1901" y="392"/>
                    <a:pt x="1629" y="543"/>
                  </a:cubicBezTo>
                  <a:cubicBezTo>
                    <a:pt x="1357" y="694"/>
                    <a:pt x="678" y="799"/>
                    <a:pt x="0" y="905"/>
                  </a:cubicBezTo>
                </a:path>
              </a:pathLst>
            </a:custGeom>
            <a:noFill/>
            <a:ln w="9525">
              <a:solidFill>
                <a:srgbClr val="000000"/>
              </a:solidFill>
              <a:round/>
              <a:headEnd/>
              <a:tailEnd type="stealth" w="lg" len="lg"/>
            </a:ln>
          </p:spPr>
          <p:txBody>
            <a:bodyPr/>
            <a:lstStyle/>
            <a:p>
              <a:pPr>
                <a:defRPr/>
              </a:pPr>
              <a:endParaRPr lang="fr-FR"/>
            </a:p>
          </p:txBody>
        </p:sp>
        <p:sp>
          <p:nvSpPr>
            <p:cNvPr id="122888" name="Freeform 8">
              <a:extLst>
                <a:ext uri="{FF2B5EF4-FFF2-40B4-BE49-F238E27FC236}">
                  <a16:creationId xmlns:a16="http://schemas.microsoft.com/office/drawing/2014/main" id="{D42E6862-8A93-40E4-A59E-563DB7B6259F}"/>
                </a:ext>
              </a:extLst>
            </p:cNvPr>
            <p:cNvSpPr>
              <a:spLocks/>
            </p:cNvSpPr>
            <p:nvPr/>
          </p:nvSpPr>
          <p:spPr bwMode="auto">
            <a:xfrm>
              <a:off x="5465763" y="2505075"/>
              <a:ext cx="1411287" cy="923925"/>
            </a:xfrm>
            <a:custGeom>
              <a:avLst/>
              <a:gdLst/>
              <a:ahLst/>
              <a:cxnLst>
                <a:cxn ang="0">
                  <a:pos x="0" y="0"/>
                </a:cxn>
                <a:cxn ang="0">
                  <a:pos x="1267" y="181"/>
                </a:cxn>
                <a:cxn ang="0">
                  <a:pos x="1629" y="905"/>
                </a:cxn>
              </a:cxnLst>
              <a:rect l="0" t="0" r="r" b="b"/>
              <a:pathLst>
                <a:path w="1629" h="905">
                  <a:moveTo>
                    <a:pt x="0" y="0"/>
                  </a:moveTo>
                  <a:cubicBezTo>
                    <a:pt x="497" y="15"/>
                    <a:pt x="995" y="30"/>
                    <a:pt x="1267" y="181"/>
                  </a:cubicBezTo>
                  <a:cubicBezTo>
                    <a:pt x="1539" y="332"/>
                    <a:pt x="1584" y="618"/>
                    <a:pt x="1629" y="905"/>
                  </a:cubicBezTo>
                </a:path>
              </a:pathLst>
            </a:custGeom>
            <a:noFill/>
            <a:ln w="9525">
              <a:solidFill>
                <a:srgbClr val="000000"/>
              </a:solidFill>
              <a:round/>
              <a:headEnd/>
              <a:tailEnd type="stealth" w="lg" len="lg"/>
            </a:ln>
          </p:spPr>
          <p:txBody>
            <a:bodyPr/>
            <a:lstStyle/>
            <a:p>
              <a:pPr>
                <a:defRPr/>
              </a:pPr>
              <a:endParaRPr lang="fr-FR"/>
            </a:p>
          </p:txBody>
        </p:sp>
        <p:sp>
          <p:nvSpPr>
            <p:cNvPr id="122890" name="Freeform 10">
              <a:extLst>
                <a:ext uri="{FF2B5EF4-FFF2-40B4-BE49-F238E27FC236}">
                  <a16:creationId xmlns:a16="http://schemas.microsoft.com/office/drawing/2014/main" id="{2442F6A8-BC68-4CF1-B114-104E03DEFAF4}"/>
                </a:ext>
              </a:extLst>
            </p:cNvPr>
            <p:cNvSpPr>
              <a:spLocks/>
            </p:cNvSpPr>
            <p:nvPr/>
          </p:nvSpPr>
          <p:spPr bwMode="auto">
            <a:xfrm>
              <a:off x="2071688" y="2505075"/>
              <a:ext cx="1751012" cy="677863"/>
            </a:xfrm>
            <a:custGeom>
              <a:avLst/>
              <a:gdLst/>
              <a:ahLst/>
              <a:cxnLst>
                <a:cxn ang="0">
                  <a:pos x="121" y="724"/>
                </a:cxn>
                <a:cxn ang="0">
                  <a:pos x="302" y="181"/>
                </a:cxn>
                <a:cxn ang="0">
                  <a:pos x="1931" y="0"/>
                </a:cxn>
              </a:cxnLst>
              <a:rect l="0" t="0" r="r" b="b"/>
              <a:pathLst>
                <a:path w="1931" h="724">
                  <a:moveTo>
                    <a:pt x="121" y="724"/>
                  </a:moveTo>
                  <a:cubicBezTo>
                    <a:pt x="60" y="513"/>
                    <a:pt x="0" y="302"/>
                    <a:pt x="302" y="181"/>
                  </a:cubicBezTo>
                  <a:cubicBezTo>
                    <a:pt x="604" y="60"/>
                    <a:pt x="1267" y="30"/>
                    <a:pt x="1931" y="0"/>
                  </a:cubicBezTo>
                </a:path>
              </a:pathLst>
            </a:custGeom>
            <a:noFill/>
            <a:ln w="9525">
              <a:solidFill>
                <a:srgbClr val="000000"/>
              </a:solidFill>
              <a:round/>
              <a:headEnd/>
              <a:tailEnd type="stealth" w="lg" len="lg"/>
            </a:ln>
          </p:spPr>
          <p:txBody>
            <a:bodyPr/>
            <a:lstStyle/>
            <a:p>
              <a:pPr>
                <a:defRPr/>
              </a:pPr>
              <a:endParaRPr lang="fr-FR"/>
            </a:p>
          </p:txBody>
        </p:sp>
        <p:sp>
          <p:nvSpPr>
            <p:cNvPr id="122891" name="Oval 11">
              <a:extLst>
                <a:ext uri="{FF2B5EF4-FFF2-40B4-BE49-F238E27FC236}">
                  <a16:creationId xmlns:a16="http://schemas.microsoft.com/office/drawing/2014/main" id="{79C4C29E-8FD6-4192-9A5E-5FCA9BBF24B8}"/>
                </a:ext>
              </a:extLst>
            </p:cNvPr>
            <p:cNvSpPr>
              <a:spLocks noChangeArrowheads="1"/>
            </p:cNvSpPr>
            <p:nvPr/>
          </p:nvSpPr>
          <p:spPr bwMode="auto">
            <a:xfrm>
              <a:off x="1331913" y="5157788"/>
              <a:ext cx="1727200" cy="676275"/>
            </a:xfrm>
            <a:prstGeom prst="ellipse">
              <a:avLst/>
            </a:prstGeom>
            <a:solidFill>
              <a:srgbClr val="FFFFFF"/>
            </a:solidFill>
            <a:ln w="9525">
              <a:solidFill>
                <a:srgbClr val="000000"/>
              </a:solidFill>
              <a:round/>
              <a:headEnd/>
              <a:tailEnd/>
            </a:ln>
          </p:spPr>
          <p:txBody>
            <a:bodyPr/>
            <a:lstStyle/>
            <a:p>
              <a:pPr algn="ctr">
                <a:defRPr/>
              </a:pPr>
              <a:r>
                <a:rPr lang="fr-FR" sz="1800" dirty="0">
                  <a:solidFill>
                    <a:srgbClr val="003399"/>
                  </a:solidFill>
                  <a:effectLst>
                    <a:outerShdw blurRad="38100" dist="38100" dir="2700000" algn="tl">
                      <a:srgbClr val="C0C0C0"/>
                    </a:outerShdw>
                  </a:effectLst>
                  <a:latin typeface="Arial Narrow" pitchFamily="34" charset="0"/>
                </a:rPr>
                <a:t>Localisation</a:t>
              </a:r>
              <a:endParaRPr lang="fr-FR" sz="1800" dirty="0">
                <a:solidFill>
                  <a:srgbClr val="003399"/>
                </a:solidFill>
                <a:effectLst>
                  <a:outerShdw blurRad="38100" dist="38100" dir="2700000" algn="tl">
                    <a:srgbClr val="C0C0C0"/>
                  </a:outerShdw>
                </a:effectLst>
              </a:endParaRPr>
            </a:p>
          </p:txBody>
        </p:sp>
        <p:sp>
          <p:nvSpPr>
            <p:cNvPr id="122893" name="Text Box 13">
              <a:extLst>
                <a:ext uri="{FF2B5EF4-FFF2-40B4-BE49-F238E27FC236}">
                  <a16:creationId xmlns:a16="http://schemas.microsoft.com/office/drawing/2014/main" id="{288646CF-029E-46B7-8FCF-1BE0E0C3C3FB}"/>
                </a:ext>
              </a:extLst>
            </p:cNvPr>
            <p:cNvSpPr txBox="1">
              <a:spLocks noChangeArrowheads="1"/>
            </p:cNvSpPr>
            <p:nvPr/>
          </p:nvSpPr>
          <p:spPr bwMode="auto">
            <a:xfrm>
              <a:off x="1619250" y="4437063"/>
              <a:ext cx="1149350" cy="508000"/>
            </a:xfrm>
            <a:prstGeom prst="rect">
              <a:avLst/>
            </a:prstGeom>
            <a:solidFill>
              <a:srgbClr val="FFFFFF"/>
            </a:solidFill>
            <a:ln w="9525">
              <a:solidFill>
                <a:srgbClr val="000000"/>
              </a:solidFill>
              <a:miter lim="800000"/>
              <a:headEnd/>
              <a:tailEnd/>
            </a:ln>
          </p:spPr>
          <p:txBody>
            <a:bodyPr/>
            <a:lstStyle>
              <a:lvl1pPr eaLnBrk="0" hangingPunct="0">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defRPr>
              </a:lvl1pPr>
              <a:lvl2pPr marL="742950" indent="-285750" eaLnBrk="0" hangingPunct="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defRPr>
              </a:lvl2pPr>
              <a:lvl3pPr marL="1143000" indent="-228600" eaLnBrk="0" hangingPunct="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defRPr>
              </a:lvl3pPr>
              <a:lvl4pPr marL="1600200" indent="-228600" eaLnBrk="0" hangingPunct="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defRPr>
              </a:lvl4pPr>
              <a:lvl5pPr marL="2057400" indent="-228600" eaLnBrk="0" hangingPunct="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9pPr>
            </a:lstStyle>
            <a:p>
              <a:pPr algn="ctr" eaLnBrk="1" hangingPunct="1">
                <a:spcBef>
                  <a:spcPct val="0"/>
                </a:spcBef>
                <a:buClrTx/>
                <a:buFontTx/>
                <a:buNone/>
              </a:pPr>
              <a:r>
                <a:rPr lang="fr-FR" altLang="fr-FR" sz="1800" dirty="0">
                  <a:solidFill>
                    <a:schemeClr val="tx2">
                      <a:lumMod val="50000"/>
                    </a:schemeClr>
                  </a:solidFill>
                  <a:effectLst/>
                  <a:latin typeface="Arial Narrow" panose="020B0606020202030204" pitchFamily="34" charset="0"/>
                </a:rPr>
                <a:t>Diagnostic</a:t>
              </a:r>
              <a:endParaRPr lang="fr-FR" altLang="fr-FR" sz="1800" dirty="0">
                <a:solidFill>
                  <a:schemeClr val="tx2">
                    <a:lumMod val="50000"/>
                  </a:schemeClr>
                </a:solidFill>
                <a:effectLst/>
              </a:endParaRPr>
            </a:p>
          </p:txBody>
        </p:sp>
        <p:sp>
          <p:nvSpPr>
            <p:cNvPr id="122907" name="Line 27">
              <a:extLst>
                <a:ext uri="{FF2B5EF4-FFF2-40B4-BE49-F238E27FC236}">
                  <a16:creationId xmlns:a16="http://schemas.microsoft.com/office/drawing/2014/main" id="{C670A43F-A05D-4646-AA9C-CFD94B5C41C8}"/>
                </a:ext>
              </a:extLst>
            </p:cNvPr>
            <p:cNvSpPr>
              <a:spLocks noChangeShapeType="1"/>
            </p:cNvSpPr>
            <p:nvPr/>
          </p:nvSpPr>
          <p:spPr bwMode="auto">
            <a:xfrm flipV="1">
              <a:off x="2235200" y="4941888"/>
              <a:ext cx="0" cy="215900"/>
            </a:xfrm>
            <a:prstGeom prst="line">
              <a:avLst/>
            </a:prstGeom>
            <a:noFill/>
            <a:ln w="9525">
              <a:solidFill>
                <a:srgbClr val="000000"/>
              </a:solidFill>
              <a:round/>
              <a:headEnd/>
              <a:tailEnd type="stealth" w="lg" len="lg"/>
            </a:ln>
            <a:effectLst/>
          </p:spPr>
          <p:txBody>
            <a:bodyPr wrap="none" anchor="ctr"/>
            <a:lstStyle/>
            <a:p>
              <a:pPr>
                <a:defRPr/>
              </a:pPr>
              <a:endParaRPr lang="fr-FR"/>
            </a:p>
          </p:txBody>
        </p:sp>
        <p:sp>
          <p:nvSpPr>
            <p:cNvPr id="122908" name="Line 28">
              <a:extLst>
                <a:ext uri="{FF2B5EF4-FFF2-40B4-BE49-F238E27FC236}">
                  <a16:creationId xmlns:a16="http://schemas.microsoft.com/office/drawing/2014/main" id="{DC07779E-CA1A-4B11-A459-F5FE2B4266F6}"/>
                </a:ext>
              </a:extLst>
            </p:cNvPr>
            <p:cNvSpPr>
              <a:spLocks noChangeShapeType="1"/>
            </p:cNvSpPr>
            <p:nvPr/>
          </p:nvSpPr>
          <p:spPr bwMode="auto">
            <a:xfrm flipH="1">
              <a:off x="3059113" y="5445125"/>
              <a:ext cx="720725" cy="71438"/>
            </a:xfrm>
            <a:prstGeom prst="line">
              <a:avLst/>
            </a:prstGeom>
            <a:noFill/>
            <a:ln w="9525">
              <a:solidFill>
                <a:srgbClr val="000000"/>
              </a:solidFill>
              <a:round/>
              <a:headEnd/>
              <a:tailEnd type="stealth" w="lg" len="lg"/>
            </a:ln>
            <a:effectLst/>
          </p:spPr>
          <p:txBody>
            <a:bodyPr wrap="none" anchor="ctr"/>
            <a:lstStyle/>
            <a:p>
              <a:pPr>
                <a:defRPr/>
              </a:pPr>
              <a:endParaRPr lang="fr-FR"/>
            </a:p>
          </p:txBody>
        </p:sp>
        <p:sp>
          <p:nvSpPr>
            <p:cNvPr id="122909" name="Line 29">
              <a:extLst>
                <a:ext uri="{FF2B5EF4-FFF2-40B4-BE49-F238E27FC236}">
                  <a16:creationId xmlns:a16="http://schemas.microsoft.com/office/drawing/2014/main" id="{CE8FECC9-58B1-4BCB-A3D9-9C21BCC81863}"/>
                </a:ext>
              </a:extLst>
            </p:cNvPr>
            <p:cNvSpPr>
              <a:spLocks noChangeShapeType="1"/>
            </p:cNvSpPr>
            <p:nvPr/>
          </p:nvSpPr>
          <p:spPr bwMode="auto">
            <a:xfrm flipV="1">
              <a:off x="2195513" y="4173538"/>
              <a:ext cx="0" cy="263525"/>
            </a:xfrm>
            <a:prstGeom prst="line">
              <a:avLst/>
            </a:prstGeom>
            <a:noFill/>
            <a:ln w="9525">
              <a:solidFill>
                <a:srgbClr val="000000"/>
              </a:solidFill>
              <a:round/>
              <a:headEnd/>
              <a:tailEnd type="stealth" w="lg" len="lg"/>
            </a:ln>
            <a:effectLst/>
          </p:spPr>
          <p:txBody>
            <a:bodyPr wrap="none" anchor="ctr"/>
            <a:lstStyle/>
            <a:p>
              <a:pPr>
                <a:defRPr/>
              </a:pPr>
              <a:endParaRPr lang="fr-FR"/>
            </a:p>
          </p:txBody>
        </p:sp>
      </p:grpSp>
      <p:sp>
        <p:nvSpPr>
          <p:cNvPr id="28" name="Titre 1">
            <a:extLst>
              <a:ext uri="{FF2B5EF4-FFF2-40B4-BE49-F238E27FC236}">
                <a16:creationId xmlns:a16="http://schemas.microsoft.com/office/drawing/2014/main" id="{07F7AFA9-475D-4490-B7B0-B6717783C67C}"/>
              </a:ext>
            </a:extLst>
          </p:cNvPr>
          <p:cNvSpPr txBox="1">
            <a:spLocks/>
          </p:cNvSpPr>
          <p:nvPr/>
        </p:nvSpPr>
        <p:spPr>
          <a:xfrm>
            <a:off x="457200" y="164231"/>
            <a:ext cx="8229600" cy="1143000"/>
          </a:xfrm>
          <a:prstGeom prst="rect">
            <a:avLst/>
          </a:prstGeom>
        </p:spPr>
        <p:txBody>
          <a:bodyPr/>
          <a:lstStyle>
            <a:lvl1pPr algn="ctr" rtl="0" fontAlgn="base">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a:lstStyle>
          <a:p>
            <a:r>
              <a:rPr lang="fr-FR" kern="0" dirty="0"/>
              <a:t>DEFAILLANCE</a:t>
            </a:r>
          </a:p>
        </p:txBody>
      </p:sp>
      <p:sp>
        <p:nvSpPr>
          <p:cNvPr id="3" name="Bulle narrative : rectangle 2">
            <a:extLst>
              <a:ext uri="{FF2B5EF4-FFF2-40B4-BE49-F238E27FC236}">
                <a16:creationId xmlns:a16="http://schemas.microsoft.com/office/drawing/2014/main" id="{CD1B8895-35EC-44E5-B642-95A9FD6E1B1C}"/>
              </a:ext>
            </a:extLst>
          </p:cNvPr>
          <p:cNvSpPr/>
          <p:nvPr/>
        </p:nvSpPr>
        <p:spPr>
          <a:xfrm>
            <a:off x="5143231" y="5388624"/>
            <a:ext cx="3870430" cy="1305145"/>
          </a:xfrm>
          <a:prstGeom prst="wedgeRectCallout">
            <a:avLst>
              <a:gd name="adj1" fmla="val -18842"/>
              <a:gd name="adj2" fmla="val -23315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600" b="1" i="1" dirty="0"/>
              <a:t>Après défaillance, un système est en état de panne.</a:t>
            </a:r>
          </a:p>
          <a:p>
            <a:r>
              <a:rPr lang="fr-FR" sz="1600" b="1" i="1" dirty="0"/>
              <a:t>La défaillance est donc le passage d’un état à un autre, par opposition à une panne qui est un état.</a:t>
            </a:r>
            <a:endParaRPr lang="fr-FR" sz="1600"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DD22DF1-F3AA-433E-8BA0-4193E884E65A}"/>
              </a:ext>
            </a:extLst>
          </p:cNvPr>
          <p:cNvSpPr txBox="1">
            <a:spLocks/>
          </p:cNvSpPr>
          <p:nvPr/>
        </p:nvSpPr>
        <p:spPr>
          <a:xfrm>
            <a:off x="457200" y="164231"/>
            <a:ext cx="8229600" cy="1143000"/>
          </a:xfrm>
          <a:prstGeom prst="rect">
            <a:avLst/>
          </a:prstGeom>
        </p:spPr>
        <p:txBody>
          <a:bodyPr/>
          <a:lstStyle>
            <a:lvl1pPr algn="ctr" rtl="0" fontAlgn="base">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a:lstStyle>
          <a:p>
            <a:r>
              <a:rPr lang="fr-FR" kern="0" dirty="0"/>
              <a:t>VOCABULAIRE</a:t>
            </a:r>
          </a:p>
        </p:txBody>
      </p:sp>
      <p:sp>
        <p:nvSpPr>
          <p:cNvPr id="3" name="Rectangle 2">
            <a:extLst>
              <a:ext uri="{FF2B5EF4-FFF2-40B4-BE49-F238E27FC236}">
                <a16:creationId xmlns:a16="http://schemas.microsoft.com/office/drawing/2014/main" id="{5F71FAB1-4F60-4A91-B130-7ACF416963F3}"/>
              </a:ext>
            </a:extLst>
          </p:cNvPr>
          <p:cNvSpPr/>
          <p:nvPr/>
        </p:nvSpPr>
        <p:spPr>
          <a:xfrm>
            <a:off x="161509" y="1115546"/>
            <a:ext cx="8775975" cy="4298613"/>
          </a:xfrm>
          <a:prstGeom prst="rect">
            <a:avLst/>
          </a:prstGeom>
        </p:spPr>
        <p:txBody>
          <a:bodyPr wrap="square">
            <a:spAutoFit/>
          </a:bodyPr>
          <a:lstStyle/>
          <a:p>
            <a:pPr marL="342900" lvl="0" indent="-342900" algn="just">
              <a:spcBef>
                <a:spcPts val="215"/>
              </a:spcBef>
              <a:spcAft>
                <a:spcPts val="0"/>
              </a:spcAft>
              <a:buFont typeface="Symbol" panose="05050102010706020507" pitchFamily="18" charset="2"/>
              <a:buChar char=""/>
              <a:tabLst>
                <a:tab pos="328930" algn="l"/>
              </a:tabLst>
            </a:pPr>
            <a:r>
              <a:rPr lang="fr-FR" sz="2000" b="1" i="1" dirty="0">
                <a:latin typeface="Arial" panose="020B0604020202020204" pitchFamily="34" charset="0"/>
                <a:ea typeface="Times New Roman" panose="02020603050405020304" pitchFamily="18" charset="0"/>
              </a:rPr>
              <a:t>Cause de défaillance :</a:t>
            </a:r>
            <a:r>
              <a:rPr lang="fr-FR" sz="2000" dirty="0">
                <a:latin typeface="Arial" panose="020B0604020202020204" pitchFamily="34" charset="0"/>
                <a:ea typeface="Times New Roman" panose="02020603050405020304" pitchFamily="18" charset="0"/>
              </a:rPr>
              <a:t> circonstances liées à la conception, à la fabrication, à l’installation, à l’utilisation et à la maintenance qui ont conduit à la défaillance.</a:t>
            </a:r>
          </a:p>
          <a:p>
            <a:pPr marL="342900" lvl="0" indent="-342900" algn="just">
              <a:spcBef>
                <a:spcPts val="215"/>
              </a:spcBef>
              <a:spcAft>
                <a:spcPts val="0"/>
              </a:spcAft>
              <a:buFont typeface="Symbol" panose="05050102010706020507" pitchFamily="18" charset="2"/>
              <a:buChar char=""/>
              <a:tabLst>
                <a:tab pos="328930" algn="l"/>
              </a:tabLst>
            </a:pPr>
            <a:endParaRPr lang="fr-FR" sz="2000" dirty="0">
              <a:latin typeface="Arial" panose="020B0604020202020204" pitchFamily="34" charset="0"/>
              <a:ea typeface="Times New Roman" panose="02020603050405020304" pitchFamily="18" charset="0"/>
            </a:endParaRPr>
          </a:p>
          <a:p>
            <a:pPr marL="342900" lvl="0" indent="-342900" algn="just">
              <a:spcBef>
                <a:spcPts val="215"/>
              </a:spcBef>
              <a:spcAft>
                <a:spcPts val="0"/>
              </a:spcAft>
              <a:buFont typeface="Symbol" panose="05050102010706020507" pitchFamily="18" charset="2"/>
              <a:buChar char=""/>
              <a:tabLst>
                <a:tab pos="328930" algn="l"/>
              </a:tabLst>
            </a:pPr>
            <a:r>
              <a:rPr lang="fr-FR" sz="2000" b="1" i="1" dirty="0">
                <a:latin typeface="Arial" panose="020B0604020202020204" pitchFamily="34" charset="0"/>
                <a:ea typeface="Times New Roman" panose="02020603050405020304" pitchFamily="18" charset="0"/>
              </a:rPr>
              <a:t>Mécanisme de défaillance :</a:t>
            </a:r>
            <a:r>
              <a:rPr lang="fr-FR" sz="2000" dirty="0">
                <a:latin typeface="Arial" panose="020B0604020202020204" pitchFamily="34" charset="0"/>
                <a:ea typeface="Times New Roman" panose="02020603050405020304" pitchFamily="18" charset="0"/>
              </a:rPr>
              <a:t> processus physiques, chimiques ou autres qui conduisent ou ont conduit à une défaillance.</a:t>
            </a:r>
          </a:p>
          <a:p>
            <a:pPr marL="342900" lvl="0" indent="-342900" algn="just">
              <a:spcBef>
                <a:spcPts val="215"/>
              </a:spcBef>
              <a:spcAft>
                <a:spcPts val="0"/>
              </a:spcAft>
              <a:buFont typeface="Symbol" panose="05050102010706020507" pitchFamily="18" charset="2"/>
              <a:buChar char=""/>
              <a:tabLst>
                <a:tab pos="328930" algn="l"/>
              </a:tabLst>
            </a:pPr>
            <a:endParaRPr lang="fr-FR" sz="2000" dirty="0">
              <a:latin typeface="Arial" panose="020B0604020202020204" pitchFamily="34" charset="0"/>
              <a:ea typeface="Times New Roman" panose="02020603050405020304" pitchFamily="18" charset="0"/>
            </a:endParaRPr>
          </a:p>
          <a:p>
            <a:pPr marL="342900" lvl="0" indent="-342900" algn="just">
              <a:spcBef>
                <a:spcPts val="215"/>
              </a:spcBef>
              <a:spcAft>
                <a:spcPts val="0"/>
              </a:spcAft>
              <a:buFont typeface="Symbol" panose="05050102010706020507" pitchFamily="18" charset="2"/>
              <a:buChar char=""/>
              <a:tabLst>
                <a:tab pos="328930" algn="l"/>
              </a:tabLst>
            </a:pPr>
            <a:r>
              <a:rPr lang="fr-FR" sz="2000" b="1" i="1" dirty="0">
                <a:latin typeface="Arial" panose="020B0604020202020204" pitchFamily="34" charset="0"/>
                <a:ea typeface="Times New Roman" panose="02020603050405020304" pitchFamily="18" charset="0"/>
              </a:rPr>
              <a:t>Mode de défaillance :</a:t>
            </a:r>
            <a:r>
              <a:rPr lang="fr-FR" sz="2000" dirty="0">
                <a:latin typeface="Arial" panose="020B0604020202020204" pitchFamily="34" charset="0"/>
                <a:ea typeface="Times New Roman" panose="02020603050405020304" pitchFamily="18" charset="0"/>
              </a:rPr>
              <a:t> effet par lequel une défaillance se manifeste.</a:t>
            </a:r>
          </a:p>
          <a:p>
            <a:pPr marL="342900" lvl="0" indent="-342900" algn="just">
              <a:spcBef>
                <a:spcPts val="215"/>
              </a:spcBef>
              <a:spcAft>
                <a:spcPts val="0"/>
              </a:spcAft>
              <a:buFont typeface="Symbol" panose="05050102010706020507" pitchFamily="18" charset="2"/>
              <a:buChar char=""/>
              <a:tabLst>
                <a:tab pos="328930" algn="l"/>
              </a:tabLst>
            </a:pPr>
            <a:endParaRPr lang="fr-FR" sz="2000" dirty="0">
              <a:latin typeface="Arial" panose="020B0604020202020204" pitchFamily="34" charset="0"/>
              <a:ea typeface="Times New Roman" panose="02020603050405020304" pitchFamily="18" charset="0"/>
            </a:endParaRPr>
          </a:p>
          <a:p>
            <a:pPr marL="342900" lvl="0" indent="-342900" algn="just">
              <a:spcBef>
                <a:spcPts val="215"/>
              </a:spcBef>
              <a:spcAft>
                <a:spcPts val="0"/>
              </a:spcAft>
              <a:buFont typeface="Symbol" panose="05050102010706020507" pitchFamily="18" charset="2"/>
              <a:buChar char=""/>
              <a:tabLst>
                <a:tab pos="328930" algn="l"/>
              </a:tabLst>
            </a:pPr>
            <a:r>
              <a:rPr lang="fr-FR" sz="2000" b="1" i="1" dirty="0">
                <a:latin typeface="Arial" panose="020B0604020202020204" pitchFamily="34" charset="0"/>
                <a:ea typeface="Times New Roman" panose="02020603050405020304" pitchFamily="18" charset="0"/>
              </a:rPr>
              <a:t>Panne :</a:t>
            </a:r>
            <a:r>
              <a:rPr lang="fr-FR" sz="2000" dirty="0">
                <a:latin typeface="Arial" panose="020B0604020202020204" pitchFamily="34" charset="0"/>
                <a:ea typeface="Times New Roman" panose="02020603050405020304" pitchFamily="18" charset="0"/>
              </a:rPr>
              <a:t> état d’un bien inapte à accomplir une fonction requise.</a:t>
            </a:r>
          </a:p>
          <a:p>
            <a:pPr marL="342900" lvl="0" indent="-342900" algn="just">
              <a:spcBef>
                <a:spcPts val="215"/>
              </a:spcBef>
              <a:spcAft>
                <a:spcPts val="0"/>
              </a:spcAft>
              <a:buFont typeface="Symbol" panose="05050102010706020507" pitchFamily="18" charset="2"/>
              <a:buChar char=""/>
              <a:tabLst>
                <a:tab pos="328930" algn="l"/>
              </a:tabLst>
            </a:pPr>
            <a:endParaRPr lang="fr-FR" sz="2000" dirty="0">
              <a:latin typeface="Arial" panose="020B0604020202020204" pitchFamily="34" charset="0"/>
              <a:ea typeface="Times New Roman" panose="02020603050405020304" pitchFamily="18" charset="0"/>
            </a:endParaRPr>
          </a:p>
          <a:p>
            <a:pPr marL="342900" lvl="0" indent="-342900" algn="just">
              <a:spcBef>
                <a:spcPts val="215"/>
              </a:spcBef>
              <a:spcAft>
                <a:spcPts val="0"/>
              </a:spcAft>
              <a:buFont typeface="Symbol" panose="05050102010706020507" pitchFamily="18" charset="2"/>
              <a:buChar char=""/>
              <a:tabLst>
                <a:tab pos="328930" algn="l"/>
              </a:tabLst>
            </a:pPr>
            <a:r>
              <a:rPr lang="fr-FR" sz="2000" b="1" i="1" dirty="0">
                <a:latin typeface="Arial" panose="020B0604020202020204" pitchFamily="34" charset="0"/>
                <a:ea typeface="Times New Roman" panose="02020603050405020304" pitchFamily="18" charset="0"/>
              </a:rPr>
              <a:t>Dégradation :</a:t>
            </a:r>
            <a:r>
              <a:rPr lang="fr-FR" sz="2000" dirty="0">
                <a:latin typeface="Arial" panose="020B0604020202020204" pitchFamily="34" charset="0"/>
                <a:ea typeface="Times New Roman" panose="02020603050405020304" pitchFamily="18" charset="0"/>
              </a:rPr>
              <a:t> évolution irréversible des caractéristiques d’un bien liée au temps ou à la durée d’utilisation.</a:t>
            </a:r>
            <a:endParaRPr lang="fr-FR" sz="2000" dirty="0">
              <a:effectLst/>
              <a:latin typeface="Arial" panose="020B0604020202020204" pitchFamily="34" charset="0"/>
              <a:ea typeface="Times New Roman" panose="02020603050405020304" pitchFamily="18" charset="0"/>
            </a:endParaRPr>
          </a:p>
        </p:txBody>
      </p:sp>
    </p:spTree>
    <p:custDataLst>
      <p:tags r:id="rId1"/>
    </p:custDataLst>
    <p:extLst>
      <p:ext uri="{BB962C8B-B14F-4D97-AF65-F5344CB8AC3E}">
        <p14:creationId xmlns:p14="http://schemas.microsoft.com/office/powerpoint/2010/main" val="1011657198"/>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51FF047-5F5B-4C26-B5B3-0013E3A5157A}"/>
              </a:ext>
            </a:extLst>
          </p:cNvPr>
          <p:cNvSpPr>
            <a:spLocks noGrp="1"/>
          </p:cNvSpPr>
          <p:nvPr>
            <p:ph type="title"/>
          </p:nvPr>
        </p:nvSpPr>
        <p:spPr>
          <a:xfrm>
            <a:off x="457200" y="53625"/>
            <a:ext cx="8229600" cy="1143000"/>
          </a:xfrm>
        </p:spPr>
        <p:txBody>
          <a:bodyPr/>
          <a:lstStyle/>
          <a:p>
            <a:r>
              <a:rPr lang="fr-FR" sz="3600" dirty="0"/>
              <a:t>DEFAILLANCES ET CYCLE DE VIE</a:t>
            </a:r>
          </a:p>
        </p:txBody>
      </p:sp>
      <p:sp>
        <p:nvSpPr>
          <p:cNvPr id="3" name="Rectangle 2">
            <a:extLst>
              <a:ext uri="{FF2B5EF4-FFF2-40B4-BE49-F238E27FC236}">
                <a16:creationId xmlns:a16="http://schemas.microsoft.com/office/drawing/2014/main" id="{586EFBD1-EFA3-44C3-BCD1-9635C2E42EF3}"/>
              </a:ext>
            </a:extLst>
          </p:cNvPr>
          <p:cNvSpPr>
            <a:spLocks noChangeArrowheads="1"/>
          </p:cNvSpPr>
          <p:nvPr/>
        </p:nvSpPr>
        <p:spPr bwMode="auto">
          <a:xfrm>
            <a:off x="1061610" y="1268760"/>
            <a:ext cx="1131736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r-FR"/>
          </a:p>
        </p:txBody>
      </p:sp>
      <p:graphicFrame>
        <p:nvGraphicFramePr>
          <p:cNvPr id="4" name="Objet 3">
            <a:extLst>
              <a:ext uri="{FF2B5EF4-FFF2-40B4-BE49-F238E27FC236}">
                <a16:creationId xmlns:a16="http://schemas.microsoft.com/office/drawing/2014/main" id="{EEC0E369-6BD9-4553-A0E2-F3FA2BF9F478}"/>
              </a:ext>
            </a:extLst>
          </p:cNvPr>
          <p:cNvGraphicFramePr>
            <a:graphicFrameLocks noChangeAspect="1"/>
          </p:cNvGraphicFramePr>
          <p:nvPr>
            <p:extLst/>
          </p:nvPr>
        </p:nvGraphicFramePr>
        <p:xfrm>
          <a:off x="109699" y="728700"/>
          <a:ext cx="8924601" cy="3645405"/>
        </p:xfrm>
        <a:graphic>
          <a:graphicData uri="http://schemas.openxmlformats.org/presentationml/2006/ole">
            <mc:AlternateContent xmlns:mc="http://schemas.openxmlformats.org/markup-compatibility/2006">
              <mc:Choice xmlns:v="urn:schemas-microsoft-com:vml" Requires="v">
                <p:oleObj spid="_x0000_s45060" name="Visio" r:id="rId4" imgW="5084516" imgH="2692570" progId="Visio.Drawing.11">
                  <p:embed/>
                </p:oleObj>
              </mc:Choice>
              <mc:Fallback>
                <p:oleObj name="Visio" r:id="rId4" imgW="5084516" imgH="2692570" progId="Visio.Drawing.11">
                  <p:embed/>
                  <p:pic>
                    <p:nvPicPr>
                      <p:cNvPr id="4" name="Objet 3">
                        <a:extLst>
                          <a:ext uri="{FF2B5EF4-FFF2-40B4-BE49-F238E27FC236}">
                            <a16:creationId xmlns:a16="http://schemas.microsoft.com/office/drawing/2014/main" id="{EEC0E369-6BD9-4553-A0E2-F3FA2BF9F47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t="5653" b="2119"/>
                      <a:stretch>
                        <a:fillRect/>
                      </a:stretch>
                    </p:blipFill>
                    <p:spPr bwMode="auto">
                      <a:xfrm>
                        <a:off x="109699" y="728700"/>
                        <a:ext cx="8924601" cy="3645405"/>
                      </a:xfrm>
                      <a:prstGeom prst="rect">
                        <a:avLst/>
                      </a:prstGeom>
                      <a:noFill/>
                    </p:spPr>
                  </p:pic>
                </p:oleObj>
              </mc:Fallback>
            </mc:AlternateContent>
          </a:graphicData>
        </a:graphic>
      </p:graphicFrame>
      <p:sp>
        <p:nvSpPr>
          <p:cNvPr id="5" name="Bulle narrative : rectangle 4">
            <a:extLst>
              <a:ext uri="{FF2B5EF4-FFF2-40B4-BE49-F238E27FC236}">
                <a16:creationId xmlns:a16="http://schemas.microsoft.com/office/drawing/2014/main" id="{7D175CCD-ADD8-4297-A72A-62C9996D3E0A}"/>
              </a:ext>
            </a:extLst>
          </p:cNvPr>
          <p:cNvSpPr/>
          <p:nvPr/>
        </p:nvSpPr>
        <p:spPr>
          <a:xfrm>
            <a:off x="71500" y="5098197"/>
            <a:ext cx="2475275" cy="1620180"/>
          </a:xfrm>
          <a:prstGeom prst="wedgeRectCallout">
            <a:avLst>
              <a:gd name="adj1" fmla="val -12883"/>
              <a:gd name="adj2" fmla="val -134130"/>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i="1" u="sng" dirty="0">
                <a:solidFill>
                  <a:schemeClr val="tx2">
                    <a:lumMod val="50000"/>
                  </a:schemeClr>
                </a:solidFill>
              </a:rPr>
              <a:t>Période de jeunesse :</a:t>
            </a:r>
            <a:r>
              <a:rPr lang="fr-FR" sz="1400" dirty="0">
                <a:solidFill>
                  <a:schemeClr val="tx2">
                    <a:lumMod val="50000"/>
                  </a:schemeClr>
                </a:solidFill>
              </a:rPr>
              <a:t> le taux de défaillance diminue. Les défaillances sont dues à la mise en route du système. </a:t>
            </a:r>
            <a:r>
              <a:rPr lang="fr-FR" sz="1400" b="1" dirty="0">
                <a:solidFill>
                  <a:schemeClr val="tx2">
                    <a:lumMod val="50000"/>
                  </a:schemeClr>
                </a:solidFill>
              </a:rPr>
              <a:t>Seule la maintenance corrective est applicable.</a:t>
            </a:r>
            <a:endParaRPr lang="fr-FR" sz="1400" dirty="0">
              <a:solidFill>
                <a:schemeClr val="tx2">
                  <a:lumMod val="50000"/>
                </a:schemeClr>
              </a:solidFill>
            </a:endParaRPr>
          </a:p>
        </p:txBody>
      </p:sp>
      <p:sp>
        <p:nvSpPr>
          <p:cNvPr id="6" name="Bulle narrative : rectangle 5">
            <a:extLst>
              <a:ext uri="{FF2B5EF4-FFF2-40B4-BE49-F238E27FC236}">
                <a16:creationId xmlns:a16="http://schemas.microsoft.com/office/drawing/2014/main" id="{3D9F79AE-A98E-4ED1-8AEB-B88909DE128F}"/>
              </a:ext>
            </a:extLst>
          </p:cNvPr>
          <p:cNvSpPr/>
          <p:nvPr/>
        </p:nvSpPr>
        <p:spPr>
          <a:xfrm>
            <a:off x="2584975" y="4689140"/>
            <a:ext cx="3742220" cy="2029237"/>
          </a:xfrm>
          <a:prstGeom prst="wedgeRectCallout">
            <a:avLst>
              <a:gd name="adj1" fmla="val -10739"/>
              <a:gd name="adj2" fmla="val -109895"/>
            </a:avLst>
          </a:prstGeom>
          <a:solidFill>
            <a:srgbClr val="00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i="1" u="sng" dirty="0">
                <a:solidFill>
                  <a:schemeClr val="tx2">
                    <a:lumMod val="50000"/>
                  </a:schemeClr>
                </a:solidFill>
              </a:rPr>
              <a:t>Période de maturité :</a:t>
            </a:r>
            <a:r>
              <a:rPr lang="fr-FR" sz="1400" dirty="0">
                <a:solidFill>
                  <a:schemeClr val="tx2">
                    <a:lumMod val="50000"/>
                  </a:schemeClr>
                </a:solidFill>
              </a:rPr>
              <a:t> </a:t>
            </a:r>
          </a:p>
          <a:p>
            <a:pPr algn="ctr"/>
            <a:r>
              <a:rPr lang="fr-FR" sz="1400" dirty="0">
                <a:solidFill>
                  <a:schemeClr val="tx2">
                    <a:lumMod val="50000"/>
                  </a:schemeClr>
                </a:solidFill>
              </a:rPr>
              <a:t>Le taux est constant pour les matériels électroniques dont les défaillances sont de type catalectique : </a:t>
            </a:r>
            <a:r>
              <a:rPr lang="fr-FR" sz="1400" b="1" dirty="0">
                <a:solidFill>
                  <a:schemeClr val="tx2">
                    <a:lumMod val="50000"/>
                  </a:schemeClr>
                </a:solidFill>
              </a:rPr>
              <a:t>seule la maintenance corrective est possible</a:t>
            </a:r>
            <a:r>
              <a:rPr lang="fr-FR" sz="1400" dirty="0">
                <a:solidFill>
                  <a:schemeClr val="tx2">
                    <a:lumMod val="50000"/>
                  </a:schemeClr>
                </a:solidFill>
              </a:rPr>
              <a:t>.</a:t>
            </a:r>
          </a:p>
          <a:p>
            <a:pPr algn="ctr"/>
            <a:r>
              <a:rPr lang="fr-FR" sz="1400" dirty="0">
                <a:solidFill>
                  <a:schemeClr val="tx2">
                    <a:lumMod val="50000"/>
                  </a:schemeClr>
                </a:solidFill>
              </a:rPr>
              <a:t>Pour les matériels mécaniques, le taux est légèrement croissant : </a:t>
            </a:r>
            <a:r>
              <a:rPr lang="fr-FR" sz="1400" b="1" dirty="0">
                <a:solidFill>
                  <a:schemeClr val="tx2">
                    <a:lumMod val="50000"/>
                  </a:schemeClr>
                </a:solidFill>
              </a:rPr>
              <a:t>une maintenance préventive systématique ou conditionnelle est applicable</a:t>
            </a:r>
            <a:r>
              <a:rPr lang="fr-FR" sz="1400" dirty="0">
                <a:solidFill>
                  <a:schemeClr val="tx2">
                    <a:lumMod val="50000"/>
                  </a:schemeClr>
                </a:solidFill>
              </a:rPr>
              <a:t>.</a:t>
            </a:r>
          </a:p>
        </p:txBody>
      </p:sp>
      <p:sp>
        <p:nvSpPr>
          <p:cNvPr id="7" name="Bulle narrative : rectangle 6">
            <a:extLst>
              <a:ext uri="{FF2B5EF4-FFF2-40B4-BE49-F238E27FC236}">
                <a16:creationId xmlns:a16="http://schemas.microsoft.com/office/drawing/2014/main" id="{93804ABD-0C15-40CA-A0DE-045FE97FD36A}"/>
              </a:ext>
            </a:extLst>
          </p:cNvPr>
          <p:cNvSpPr/>
          <p:nvPr/>
        </p:nvSpPr>
        <p:spPr>
          <a:xfrm>
            <a:off x="6327195" y="4391980"/>
            <a:ext cx="2707106" cy="2326397"/>
          </a:xfrm>
          <a:prstGeom prst="wedgeRectCallout">
            <a:avLst>
              <a:gd name="adj1" fmla="val -27176"/>
              <a:gd name="adj2" fmla="val -79858"/>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i="1" u="sng" dirty="0">
                <a:solidFill>
                  <a:schemeClr val="tx2">
                    <a:lumMod val="50000"/>
                  </a:schemeClr>
                </a:solidFill>
              </a:rPr>
              <a:t>Période de vieillesse :</a:t>
            </a:r>
            <a:r>
              <a:rPr lang="fr-FR" sz="1400" dirty="0">
                <a:solidFill>
                  <a:schemeClr val="tx2">
                    <a:lumMod val="50000"/>
                  </a:schemeClr>
                </a:solidFill>
              </a:rPr>
              <a:t> Le taux redevient fortement croissant.  Importants phénomènes de dégradation correspondant à de la fatigue et de l’usure des composants liés à leur vieillissement : une maintenance préventive conditionnelle peut être mise en place.</a:t>
            </a:r>
          </a:p>
        </p:txBody>
      </p:sp>
    </p:spTree>
    <p:custDataLst>
      <p:tags r:id="rId2"/>
    </p:custDataLst>
    <p:extLst>
      <p:ext uri="{BB962C8B-B14F-4D97-AF65-F5344CB8AC3E}">
        <p14:creationId xmlns:p14="http://schemas.microsoft.com/office/powerpoint/2010/main" val="2282800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up)">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1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144391" name="Group 7">
            <a:extLst>
              <a:ext uri="{FF2B5EF4-FFF2-40B4-BE49-F238E27FC236}">
                <a16:creationId xmlns:a16="http://schemas.microsoft.com/office/drawing/2014/main" id="{300DB003-C89F-4D6C-8692-E2A9B0B062EF}"/>
              </a:ext>
            </a:extLst>
          </p:cNvPr>
          <p:cNvGrpSpPr>
            <a:grpSpLocks/>
          </p:cNvGrpSpPr>
          <p:nvPr/>
        </p:nvGrpSpPr>
        <p:grpSpPr bwMode="auto">
          <a:xfrm>
            <a:off x="1066800" y="1524000"/>
            <a:ext cx="6705600" cy="4419600"/>
            <a:chOff x="672" y="960"/>
            <a:chExt cx="4224" cy="2784"/>
          </a:xfrm>
        </p:grpSpPr>
        <p:sp>
          <p:nvSpPr>
            <p:cNvPr id="144389" name="Line 5">
              <a:extLst>
                <a:ext uri="{FF2B5EF4-FFF2-40B4-BE49-F238E27FC236}">
                  <a16:creationId xmlns:a16="http://schemas.microsoft.com/office/drawing/2014/main" id="{A54638B5-3A9E-4834-86D6-7D6E3963905B}"/>
                </a:ext>
              </a:extLst>
            </p:cNvPr>
            <p:cNvSpPr>
              <a:spLocks noChangeShapeType="1"/>
            </p:cNvSpPr>
            <p:nvPr/>
          </p:nvSpPr>
          <p:spPr bwMode="auto">
            <a:xfrm flipV="1">
              <a:off x="816" y="960"/>
              <a:ext cx="0" cy="2784"/>
            </a:xfrm>
            <a:prstGeom prst="line">
              <a:avLst/>
            </a:prstGeom>
            <a:noFill/>
            <a:ln w="38100">
              <a:solidFill>
                <a:srgbClr val="00009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144390" name="Line 6">
              <a:extLst>
                <a:ext uri="{FF2B5EF4-FFF2-40B4-BE49-F238E27FC236}">
                  <a16:creationId xmlns:a16="http://schemas.microsoft.com/office/drawing/2014/main" id="{31F7ACFC-31E9-4465-B808-4817A314D3C2}"/>
                </a:ext>
              </a:extLst>
            </p:cNvPr>
            <p:cNvSpPr>
              <a:spLocks noChangeShapeType="1"/>
            </p:cNvSpPr>
            <p:nvPr/>
          </p:nvSpPr>
          <p:spPr bwMode="auto">
            <a:xfrm>
              <a:off x="672" y="3600"/>
              <a:ext cx="4224" cy="0"/>
            </a:xfrm>
            <a:prstGeom prst="line">
              <a:avLst/>
            </a:prstGeom>
            <a:noFill/>
            <a:ln w="38100">
              <a:solidFill>
                <a:srgbClr val="00009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sp>
        <p:nvSpPr>
          <p:cNvPr id="144392" name="Text Box 8">
            <a:extLst>
              <a:ext uri="{FF2B5EF4-FFF2-40B4-BE49-F238E27FC236}">
                <a16:creationId xmlns:a16="http://schemas.microsoft.com/office/drawing/2014/main" id="{437640DC-63E6-45E3-9236-57BB06B80E8B}"/>
              </a:ext>
            </a:extLst>
          </p:cNvPr>
          <p:cNvSpPr txBox="1">
            <a:spLocks noChangeArrowheads="1"/>
          </p:cNvSpPr>
          <p:nvPr/>
        </p:nvSpPr>
        <p:spPr bwMode="auto">
          <a:xfrm>
            <a:off x="7756525" y="5449888"/>
            <a:ext cx="63350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r-FR" altLang="fr-FR" b="1" dirty="0">
                <a:solidFill>
                  <a:srgbClr val="00B050"/>
                </a:solidFill>
                <a:latin typeface="Arial" panose="020B0604020202020204" pitchFamily="34" charset="0"/>
              </a:rPr>
              <a:t>TBF</a:t>
            </a:r>
          </a:p>
        </p:txBody>
      </p:sp>
      <p:sp>
        <p:nvSpPr>
          <p:cNvPr id="144393" name="Text Box 9">
            <a:extLst>
              <a:ext uri="{FF2B5EF4-FFF2-40B4-BE49-F238E27FC236}">
                <a16:creationId xmlns:a16="http://schemas.microsoft.com/office/drawing/2014/main" id="{73D0590F-2D26-4428-BCFC-BC2D7B2E5F54}"/>
              </a:ext>
            </a:extLst>
          </p:cNvPr>
          <p:cNvSpPr txBox="1">
            <a:spLocks noChangeArrowheads="1"/>
          </p:cNvSpPr>
          <p:nvPr/>
        </p:nvSpPr>
        <p:spPr bwMode="auto">
          <a:xfrm>
            <a:off x="228600" y="1066800"/>
            <a:ext cx="273664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r-FR" altLang="fr-FR" b="1" dirty="0">
                <a:solidFill>
                  <a:srgbClr val="00B050"/>
                </a:solidFill>
                <a:latin typeface="Arial" panose="020B0604020202020204" pitchFamily="34" charset="0"/>
              </a:rPr>
              <a:t>Niveau de performance</a:t>
            </a:r>
          </a:p>
        </p:txBody>
      </p:sp>
      <p:graphicFrame>
        <p:nvGraphicFramePr>
          <p:cNvPr id="144394" name="Object 10">
            <a:extLst>
              <a:ext uri="{FF2B5EF4-FFF2-40B4-BE49-F238E27FC236}">
                <a16:creationId xmlns:a16="http://schemas.microsoft.com/office/drawing/2014/main" id="{7BB504C1-934C-465D-BF86-E65D64629A8F}"/>
              </a:ext>
            </a:extLst>
          </p:cNvPr>
          <p:cNvGraphicFramePr>
            <a:graphicFrameLocks noChangeAspect="1"/>
          </p:cNvGraphicFramePr>
          <p:nvPr/>
        </p:nvGraphicFramePr>
        <p:xfrm>
          <a:off x="1295400" y="2590800"/>
          <a:ext cx="5257800" cy="3122613"/>
        </p:xfrm>
        <a:graphic>
          <a:graphicData uri="http://schemas.openxmlformats.org/presentationml/2006/ole">
            <mc:AlternateContent xmlns:mc="http://schemas.openxmlformats.org/markup-compatibility/2006">
              <mc:Choice xmlns:v="urn:schemas-microsoft-com:vml" Requires="v">
                <p:oleObj spid="_x0000_s46084" name="Micrografx Windows Draw 5.0 (Dessin)" r:id="rId4" imgW="1938960" imgH="1150560" progId="Draw.Document.5">
                  <p:embed/>
                </p:oleObj>
              </mc:Choice>
              <mc:Fallback>
                <p:oleObj name="Micrografx Windows Draw 5.0 (Dessin)" r:id="rId4" imgW="1938960" imgH="1150560" progId="Draw.Document.5">
                  <p:embed/>
                  <p:pic>
                    <p:nvPicPr>
                      <p:cNvPr id="144394" name="Object 10">
                        <a:extLst>
                          <a:ext uri="{FF2B5EF4-FFF2-40B4-BE49-F238E27FC236}">
                            <a16:creationId xmlns:a16="http://schemas.microsoft.com/office/drawing/2014/main" id="{7BB504C1-934C-465D-BF86-E65D64629A8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95400" y="2590800"/>
                        <a:ext cx="5257800" cy="3122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44395" name="Text Box 11">
            <a:extLst>
              <a:ext uri="{FF2B5EF4-FFF2-40B4-BE49-F238E27FC236}">
                <a16:creationId xmlns:a16="http://schemas.microsoft.com/office/drawing/2014/main" id="{C588652B-33D8-47FE-A139-FEA043037FF3}"/>
              </a:ext>
            </a:extLst>
          </p:cNvPr>
          <p:cNvSpPr txBox="1">
            <a:spLocks noChangeArrowheads="1"/>
          </p:cNvSpPr>
          <p:nvPr/>
        </p:nvSpPr>
        <p:spPr bwMode="auto">
          <a:xfrm>
            <a:off x="228600" y="2255838"/>
            <a:ext cx="1017588"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r-FR" altLang="fr-FR" sz="2000" b="1" dirty="0">
                <a:solidFill>
                  <a:srgbClr val="FF6600"/>
                </a:solidFill>
                <a:latin typeface="Arial" panose="020B0604020202020204" pitchFamily="34" charset="0"/>
              </a:rPr>
              <a:t>Niveau</a:t>
            </a:r>
          </a:p>
          <a:p>
            <a:r>
              <a:rPr lang="fr-FR" altLang="fr-FR" sz="2000" b="1" dirty="0">
                <a:solidFill>
                  <a:srgbClr val="FF6600"/>
                </a:solidFill>
                <a:latin typeface="Arial" panose="020B0604020202020204" pitchFamily="34" charset="0"/>
              </a:rPr>
              <a:t> initial</a:t>
            </a:r>
          </a:p>
        </p:txBody>
      </p:sp>
      <p:grpSp>
        <p:nvGrpSpPr>
          <p:cNvPr id="144403" name="Group 19">
            <a:extLst>
              <a:ext uri="{FF2B5EF4-FFF2-40B4-BE49-F238E27FC236}">
                <a16:creationId xmlns:a16="http://schemas.microsoft.com/office/drawing/2014/main" id="{D32AD29B-82C5-4530-A3C8-14E0E2027F42}"/>
              </a:ext>
            </a:extLst>
          </p:cNvPr>
          <p:cNvGrpSpPr>
            <a:grpSpLocks/>
          </p:cNvGrpSpPr>
          <p:nvPr/>
        </p:nvGrpSpPr>
        <p:grpSpPr bwMode="auto">
          <a:xfrm>
            <a:off x="4876801" y="2286000"/>
            <a:ext cx="2522538" cy="1066800"/>
            <a:chOff x="3072" y="1440"/>
            <a:chExt cx="1589" cy="672"/>
          </a:xfrm>
        </p:grpSpPr>
        <p:sp>
          <p:nvSpPr>
            <p:cNvPr id="144396" name="Text Box 12">
              <a:extLst>
                <a:ext uri="{FF2B5EF4-FFF2-40B4-BE49-F238E27FC236}">
                  <a16:creationId xmlns:a16="http://schemas.microsoft.com/office/drawing/2014/main" id="{3F4E28F0-F88E-429F-8B57-B1D23F0107D5}"/>
                </a:ext>
              </a:extLst>
            </p:cNvPr>
            <p:cNvSpPr txBox="1">
              <a:spLocks noChangeArrowheads="1"/>
            </p:cNvSpPr>
            <p:nvPr/>
          </p:nvSpPr>
          <p:spPr bwMode="auto">
            <a:xfrm>
              <a:off x="3696" y="1440"/>
              <a:ext cx="965"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r-FR" altLang="fr-FR" b="1" dirty="0">
                  <a:solidFill>
                    <a:srgbClr val="00B050"/>
                  </a:solidFill>
                  <a:latin typeface="Arial" panose="020B0604020202020204" pitchFamily="34" charset="0"/>
                </a:rPr>
                <a:t>Dégradation</a:t>
              </a:r>
            </a:p>
          </p:txBody>
        </p:sp>
        <p:sp>
          <p:nvSpPr>
            <p:cNvPr id="144397" name="Line 13">
              <a:extLst>
                <a:ext uri="{FF2B5EF4-FFF2-40B4-BE49-F238E27FC236}">
                  <a16:creationId xmlns:a16="http://schemas.microsoft.com/office/drawing/2014/main" id="{1BAE5DFE-BAC9-4FCB-8E68-BF013D8D4D0B}"/>
                </a:ext>
              </a:extLst>
            </p:cNvPr>
            <p:cNvSpPr>
              <a:spLocks noChangeShapeType="1"/>
            </p:cNvSpPr>
            <p:nvPr/>
          </p:nvSpPr>
          <p:spPr bwMode="auto">
            <a:xfrm flipH="1">
              <a:off x="3072" y="1680"/>
              <a:ext cx="672" cy="432"/>
            </a:xfrm>
            <a:prstGeom prst="line">
              <a:avLst/>
            </a:prstGeom>
            <a:noFill/>
            <a:ln w="38100">
              <a:solidFill>
                <a:srgbClr val="99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B050"/>
                </a:solidFill>
              </a:endParaRPr>
            </a:p>
          </p:txBody>
        </p:sp>
      </p:grpSp>
      <p:sp>
        <p:nvSpPr>
          <p:cNvPr id="144398" name="Text Box 14">
            <a:extLst>
              <a:ext uri="{FF2B5EF4-FFF2-40B4-BE49-F238E27FC236}">
                <a16:creationId xmlns:a16="http://schemas.microsoft.com/office/drawing/2014/main" id="{600CBD12-6714-49A2-962D-2F53AF5A89EC}"/>
              </a:ext>
            </a:extLst>
          </p:cNvPr>
          <p:cNvSpPr txBox="1">
            <a:spLocks noChangeArrowheads="1"/>
          </p:cNvSpPr>
          <p:nvPr/>
        </p:nvSpPr>
        <p:spPr bwMode="auto">
          <a:xfrm>
            <a:off x="0" y="4343400"/>
            <a:ext cx="1185863"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r-FR" altLang="fr-FR" sz="2000" b="1" dirty="0">
                <a:solidFill>
                  <a:srgbClr val="FF6600"/>
                </a:solidFill>
                <a:latin typeface="Arial" panose="020B0604020202020204" pitchFamily="34" charset="0"/>
              </a:rPr>
              <a:t>Seuil de</a:t>
            </a:r>
          </a:p>
          <a:p>
            <a:r>
              <a:rPr lang="fr-FR" altLang="fr-FR" sz="2000" b="1" dirty="0">
                <a:solidFill>
                  <a:srgbClr val="FF6600"/>
                </a:solidFill>
                <a:latin typeface="Arial" panose="020B0604020202020204" pitchFamily="34" charset="0"/>
              </a:rPr>
              <a:t>perte de</a:t>
            </a:r>
          </a:p>
          <a:p>
            <a:r>
              <a:rPr lang="fr-FR" altLang="fr-FR" sz="2000" b="1" dirty="0">
                <a:solidFill>
                  <a:srgbClr val="FF6600"/>
                </a:solidFill>
                <a:latin typeface="Arial" panose="020B0604020202020204" pitchFamily="34" charset="0"/>
              </a:rPr>
              <a:t>fonction</a:t>
            </a:r>
          </a:p>
        </p:txBody>
      </p:sp>
      <p:sp>
        <p:nvSpPr>
          <p:cNvPr id="144399" name="Line 15">
            <a:extLst>
              <a:ext uri="{FF2B5EF4-FFF2-40B4-BE49-F238E27FC236}">
                <a16:creationId xmlns:a16="http://schemas.microsoft.com/office/drawing/2014/main" id="{C45E35CB-51A6-4F1A-96B7-9739314D9CF4}"/>
              </a:ext>
            </a:extLst>
          </p:cNvPr>
          <p:cNvSpPr>
            <a:spLocks noChangeShapeType="1"/>
          </p:cNvSpPr>
          <p:nvPr/>
        </p:nvSpPr>
        <p:spPr bwMode="auto">
          <a:xfrm>
            <a:off x="1219200" y="4800600"/>
            <a:ext cx="5029200" cy="0"/>
          </a:xfrm>
          <a:prstGeom prst="line">
            <a:avLst/>
          </a:prstGeom>
          <a:noFill/>
          <a:ln w="38100">
            <a:solidFill>
              <a:srgbClr val="FF66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144400" name="Line 16">
            <a:extLst>
              <a:ext uri="{FF2B5EF4-FFF2-40B4-BE49-F238E27FC236}">
                <a16:creationId xmlns:a16="http://schemas.microsoft.com/office/drawing/2014/main" id="{FD24964B-BDCA-429E-A6E4-8A7349701B79}"/>
              </a:ext>
            </a:extLst>
          </p:cNvPr>
          <p:cNvSpPr>
            <a:spLocks noChangeShapeType="1"/>
          </p:cNvSpPr>
          <p:nvPr/>
        </p:nvSpPr>
        <p:spPr bwMode="auto">
          <a:xfrm>
            <a:off x="6172200" y="4800600"/>
            <a:ext cx="0" cy="914400"/>
          </a:xfrm>
          <a:prstGeom prst="line">
            <a:avLst/>
          </a:prstGeom>
          <a:noFill/>
          <a:ln w="38100">
            <a:solidFill>
              <a:srgbClr val="FF66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144401" name="Text Box 17">
            <a:extLst>
              <a:ext uri="{FF2B5EF4-FFF2-40B4-BE49-F238E27FC236}">
                <a16:creationId xmlns:a16="http://schemas.microsoft.com/office/drawing/2014/main" id="{2EF6B8B2-2B45-4FD8-9BD5-6666E4772304}"/>
              </a:ext>
            </a:extLst>
          </p:cNvPr>
          <p:cNvSpPr txBox="1">
            <a:spLocks noChangeArrowheads="1"/>
          </p:cNvSpPr>
          <p:nvPr/>
        </p:nvSpPr>
        <p:spPr bwMode="auto">
          <a:xfrm>
            <a:off x="2819400" y="5029200"/>
            <a:ext cx="140294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r-FR" altLang="fr-FR" b="1" dirty="0">
                <a:solidFill>
                  <a:srgbClr val="00B050"/>
                </a:solidFill>
                <a:latin typeface="Arial" panose="020B0604020202020204" pitchFamily="34" charset="0"/>
              </a:rPr>
              <a:t>Défaillance</a:t>
            </a:r>
          </a:p>
        </p:txBody>
      </p:sp>
      <p:sp>
        <p:nvSpPr>
          <p:cNvPr id="144402" name="Text Box 18">
            <a:extLst>
              <a:ext uri="{FF2B5EF4-FFF2-40B4-BE49-F238E27FC236}">
                <a16:creationId xmlns:a16="http://schemas.microsoft.com/office/drawing/2014/main" id="{51F8FCFB-5D29-48CB-8A99-EBA251D85494}"/>
              </a:ext>
            </a:extLst>
          </p:cNvPr>
          <p:cNvSpPr txBox="1">
            <a:spLocks noChangeArrowheads="1"/>
          </p:cNvSpPr>
          <p:nvPr/>
        </p:nvSpPr>
        <p:spPr bwMode="auto">
          <a:xfrm>
            <a:off x="5791200" y="5791200"/>
            <a:ext cx="121379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r-FR" altLang="fr-FR" b="1" dirty="0" err="1">
                <a:solidFill>
                  <a:srgbClr val="FF6600"/>
                </a:solidFill>
                <a:latin typeface="Arial" panose="020B0604020202020204" pitchFamily="34" charset="0"/>
              </a:rPr>
              <a:t>T</a:t>
            </a:r>
            <a:r>
              <a:rPr lang="fr-FR" altLang="fr-FR" b="1" baseline="-25000" dirty="0" err="1">
                <a:solidFill>
                  <a:srgbClr val="FF6600"/>
                </a:solidFill>
                <a:latin typeface="Arial" panose="020B0604020202020204" pitchFamily="34" charset="0"/>
              </a:rPr>
              <a:t>lim</a:t>
            </a:r>
            <a:r>
              <a:rPr lang="fr-FR" altLang="fr-FR" b="1" baseline="-25000" dirty="0">
                <a:solidFill>
                  <a:srgbClr val="FF6600"/>
                </a:solidFill>
                <a:latin typeface="Arial" panose="020B0604020202020204" pitchFamily="34" charset="0"/>
              </a:rPr>
              <a:t> </a:t>
            </a:r>
            <a:r>
              <a:rPr lang="fr-FR" altLang="fr-FR" b="1" dirty="0">
                <a:solidFill>
                  <a:srgbClr val="FF6600"/>
                </a:solidFill>
                <a:latin typeface="Arial" panose="020B0604020202020204" pitchFamily="34" charset="0"/>
              </a:rPr>
              <a:t>= TTF</a:t>
            </a:r>
          </a:p>
        </p:txBody>
      </p:sp>
      <p:sp>
        <p:nvSpPr>
          <p:cNvPr id="3" name="Titre 2">
            <a:extLst>
              <a:ext uri="{FF2B5EF4-FFF2-40B4-BE49-F238E27FC236}">
                <a16:creationId xmlns:a16="http://schemas.microsoft.com/office/drawing/2014/main" id="{36747B96-4BD9-42D4-9942-2596B6E2A51C}"/>
              </a:ext>
            </a:extLst>
          </p:cNvPr>
          <p:cNvSpPr>
            <a:spLocks noGrp="1"/>
          </p:cNvSpPr>
          <p:nvPr>
            <p:ph type="title"/>
          </p:nvPr>
        </p:nvSpPr>
        <p:spPr>
          <a:xfrm>
            <a:off x="457200" y="143635"/>
            <a:ext cx="8229600" cy="1143000"/>
          </a:xfrm>
        </p:spPr>
        <p:txBody>
          <a:bodyPr/>
          <a:lstStyle/>
          <a:p>
            <a:r>
              <a:rPr lang="fr-FR" dirty="0"/>
              <a:t>Défaillance Progressive</a:t>
            </a:r>
          </a:p>
        </p:txBody>
      </p:sp>
      <p:sp>
        <p:nvSpPr>
          <p:cNvPr id="4" name="Rectangle 3">
            <a:extLst>
              <a:ext uri="{FF2B5EF4-FFF2-40B4-BE49-F238E27FC236}">
                <a16:creationId xmlns:a16="http://schemas.microsoft.com/office/drawing/2014/main" id="{4B410BFC-F327-4EAA-A55E-6FF72381F8A9}"/>
              </a:ext>
            </a:extLst>
          </p:cNvPr>
          <p:cNvSpPr/>
          <p:nvPr/>
        </p:nvSpPr>
        <p:spPr>
          <a:xfrm>
            <a:off x="2933703" y="1479512"/>
            <a:ext cx="5867395" cy="69857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Modèle caractéristique de dégradation des pièces mécaniques liée à l’usure des composants</a:t>
            </a: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144394"/>
                                        </p:tgtEl>
                                        <p:attrNameLst>
                                          <p:attrName>style.visibility</p:attrName>
                                        </p:attrNameLst>
                                      </p:cBhvr>
                                      <p:to>
                                        <p:strVal val="visible"/>
                                      </p:to>
                                    </p:set>
                                    <p:animEffect transition="in" filter="dissolve">
                                      <p:cBhvr>
                                        <p:cTn id="7" dur="500"/>
                                        <p:tgtEl>
                                          <p:spTgt spid="14439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44395"/>
                                        </p:tgtEl>
                                        <p:attrNameLst>
                                          <p:attrName>style.visibility</p:attrName>
                                        </p:attrNameLst>
                                      </p:cBhvr>
                                      <p:to>
                                        <p:strVal val="visible"/>
                                      </p:to>
                                    </p:set>
                                    <p:animEffect transition="in" filter="wipe(up)">
                                      <p:cBhvr>
                                        <p:cTn id="12" dur="500"/>
                                        <p:tgtEl>
                                          <p:spTgt spid="14439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5" presetClass="entr" presetSubtype="0" fill="hold" nodeType="clickEffect">
                                  <p:stCondLst>
                                    <p:cond delay="0"/>
                                  </p:stCondLst>
                                  <p:childTnLst>
                                    <p:set>
                                      <p:cBhvr>
                                        <p:cTn id="16" dur="1" fill="hold">
                                          <p:stCondLst>
                                            <p:cond delay="0"/>
                                          </p:stCondLst>
                                        </p:cTn>
                                        <p:tgtEl>
                                          <p:spTgt spid="144403"/>
                                        </p:tgtEl>
                                        <p:attrNameLst>
                                          <p:attrName>style.visibility</p:attrName>
                                        </p:attrNameLst>
                                      </p:cBhvr>
                                      <p:to>
                                        <p:strVal val="visible"/>
                                      </p:to>
                                    </p:set>
                                    <p:anim calcmode="lin" valueType="num">
                                      <p:cBhvr>
                                        <p:cTn id="17" dur="1000" fill="hold"/>
                                        <p:tgtEl>
                                          <p:spTgt spid="144403"/>
                                        </p:tgtEl>
                                        <p:attrNameLst>
                                          <p:attrName>ppt_w</p:attrName>
                                        </p:attrNameLst>
                                      </p:cBhvr>
                                      <p:tavLst>
                                        <p:tav tm="0">
                                          <p:val>
                                            <p:fltVal val="0"/>
                                          </p:val>
                                        </p:tav>
                                        <p:tav tm="100000">
                                          <p:val>
                                            <p:strVal val="#ppt_w"/>
                                          </p:val>
                                        </p:tav>
                                      </p:tavLst>
                                    </p:anim>
                                    <p:anim calcmode="lin" valueType="num">
                                      <p:cBhvr>
                                        <p:cTn id="18" dur="1000" fill="hold"/>
                                        <p:tgtEl>
                                          <p:spTgt spid="144403"/>
                                        </p:tgtEl>
                                        <p:attrNameLst>
                                          <p:attrName>ppt_h</p:attrName>
                                        </p:attrNameLst>
                                      </p:cBhvr>
                                      <p:tavLst>
                                        <p:tav tm="0">
                                          <p:val>
                                            <p:fltVal val="0"/>
                                          </p:val>
                                        </p:tav>
                                        <p:tav tm="100000">
                                          <p:val>
                                            <p:strVal val="#ppt_h"/>
                                          </p:val>
                                        </p:tav>
                                      </p:tavLst>
                                    </p:anim>
                                    <p:anim calcmode="lin" valueType="num">
                                      <p:cBhvr>
                                        <p:cTn id="19" dur="1000" fill="hold"/>
                                        <p:tgtEl>
                                          <p:spTgt spid="144403"/>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14440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2" fill="hold" nodeType="clickEffect">
                                  <p:stCondLst>
                                    <p:cond delay="0"/>
                                  </p:stCondLst>
                                  <p:childTnLst>
                                    <p:set>
                                      <p:cBhvr>
                                        <p:cTn id="24" dur="1" fill="hold">
                                          <p:stCondLst>
                                            <p:cond delay="0"/>
                                          </p:stCondLst>
                                        </p:cTn>
                                        <p:tgtEl>
                                          <p:spTgt spid="144399"/>
                                        </p:tgtEl>
                                        <p:attrNameLst>
                                          <p:attrName>style.visibility</p:attrName>
                                        </p:attrNameLst>
                                      </p:cBhvr>
                                      <p:to>
                                        <p:strVal val="visible"/>
                                      </p:to>
                                    </p:set>
                                    <p:animEffect transition="in" filter="wipe(right)">
                                      <p:cBhvr>
                                        <p:cTn id="25" dur="500"/>
                                        <p:tgtEl>
                                          <p:spTgt spid="144399"/>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144398"/>
                                        </p:tgtEl>
                                        <p:attrNameLst>
                                          <p:attrName>style.visibility</p:attrName>
                                        </p:attrNameLst>
                                      </p:cBhvr>
                                      <p:to>
                                        <p:strVal val="visible"/>
                                      </p:to>
                                    </p:set>
                                    <p:animEffect transition="in" filter="wipe(down)">
                                      <p:cBhvr>
                                        <p:cTn id="30" dur="500"/>
                                        <p:tgtEl>
                                          <p:spTgt spid="144398"/>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7" presetClass="entr" presetSubtype="10" fill="hold" grpId="0" nodeType="clickEffect">
                                  <p:stCondLst>
                                    <p:cond delay="0"/>
                                  </p:stCondLst>
                                  <p:childTnLst>
                                    <p:set>
                                      <p:cBhvr>
                                        <p:cTn id="34" dur="1" fill="hold">
                                          <p:stCondLst>
                                            <p:cond delay="0"/>
                                          </p:stCondLst>
                                        </p:cTn>
                                        <p:tgtEl>
                                          <p:spTgt spid="144401"/>
                                        </p:tgtEl>
                                        <p:attrNameLst>
                                          <p:attrName>style.visibility</p:attrName>
                                        </p:attrNameLst>
                                      </p:cBhvr>
                                      <p:to>
                                        <p:strVal val="visible"/>
                                      </p:to>
                                    </p:set>
                                    <p:anim calcmode="lin" valueType="num">
                                      <p:cBhvr>
                                        <p:cTn id="35" dur="500" fill="hold"/>
                                        <p:tgtEl>
                                          <p:spTgt spid="144401"/>
                                        </p:tgtEl>
                                        <p:attrNameLst>
                                          <p:attrName>ppt_w</p:attrName>
                                        </p:attrNameLst>
                                      </p:cBhvr>
                                      <p:tavLst>
                                        <p:tav tm="0">
                                          <p:val>
                                            <p:fltVal val="0"/>
                                          </p:val>
                                        </p:tav>
                                        <p:tav tm="100000">
                                          <p:val>
                                            <p:strVal val="#ppt_w"/>
                                          </p:val>
                                        </p:tav>
                                      </p:tavLst>
                                    </p:anim>
                                    <p:anim calcmode="lin" valueType="num">
                                      <p:cBhvr>
                                        <p:cTn id="36" dur="500" fill="hold"/>
                                        <p:tgtEl>
                                          <p:spTgt spid="144401"/>
                                        </p:tgtEl>
                                        <p:attrNameLst>
                                          <p:attrName>ppt_h</p:attrName>
                                        </p:attrNameLst>
                                      </p:cBhvr>
                                      <p:tavLst>
                                        <p:tav tm="0">
                                          <p:val>
                                            <p:strVal val="#ppt_h"/>
                                          </p:val>
                                        </p:tav>
                                        <p:tav tm="100000">
                                          <p:val>
                                            <p:strVal val="#ppt_h"/>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nodeType="clickEffect">
                                  <p:stCondLst>
                                    <p:cond delay="0"/>
                                  </p:stCondLst>
                                  <p:childTnLst>
                                    <p:set>
                                      <p:cBhvr>
                                        <p:cTn id="40" dur="1" fill="hold">
                                          <p:stCondLst>
                                            <p:cond delay="499"/>
                                          </p:stCondLst>
                                        </p:cTn>
                                        <p:tgtEl>
                                          <p:spTgt spid="144400"/>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9" presetClass="entr" presetSubtype="0" fill="hold" grpId="0" nodeType="clickEffect">
                                  <p:stCondLst>
                                    <p:cond delay="0"/>
                                  </p:stCondLst>
                                  <p:childTnLst>
                                    <p:set>
                                      <p:cBhvr>
                                        <p:cTn id="44" dur="1" fill="hold">
                                          <p:stCondLst>
                                            <p:cond delay="0"/>
                                          </p:stCondLst>
                                        </p:cTn>
                                        <p:tgtEl>
                                          <p:spTgt spid="144402"/>
                                        </p:tgtEl>
                                        <p:attrNameLst>
                                          <p:attrName>style.visibility</p:attrName>
                                        </p:attrNameLst>
                                      </p:cBhvr>
                                      <p:to>
                                        <p:strVal val="visible"/>
                                      </p:to>
                                    </p:set>
                                    <p:animEffect transition="in" filter="dissolve">
                                      <p:cBhvr>
                                        <p:cTn id="45" dur="500"/>
                                        <p:tgtEl>
                                          <p:spTgt spid="144402"/>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fade">
                                      <p:cBhvr>
                                        <p:cTn id="5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395" grpId="0" autoUpdateAnimBg="0"/>
      <p:bldP spid="144398" grpId="0" autoUpdateAnimBg="0"/>
      <p:bldP spid="144401" grpId="0" autoUpdateAnimBg="0"/>
      <p:bldP spid="144402" grpId="0" autoUpdateAnimBg="0"/>
      <p:bldP spid="4" grpId="0" animBg="1"/>
    </p:bldLst>
  </p:timing>
</p:sld>
</file>

<file path=ppt/slides/slide1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145411" name="Group 3">
            <a:extLst>
              <a:ext uri="{FF2B5EF4-FFF2-40B4-BE49-F238E27FC236}">
                <a16:creationId xmlns:a16="http://schemas.microsoft.com/office/drawing/2014/main" id="{4116841C-FB2C-4B3E-8FFA-E5FB997AD536}"/>
              </a:ext>
            </a:extLst>
          </p:cNvPr>
          <p:cNvGrpSpPr>
            <a:grpSpLocks/>
          </p:cNvGrpSpPr>
          <p:nvPr/>
        </p:nvGrpSpPr>
        <p:grpSpPr bwMode="auto">
          <a:xfrm>
            <a:off x="1066800" y="1992108"/>
            <a:ext cx="6705600" cy="4419600"/>
            <a:chOff x="672" y="960"/>
            <a:chExt cx="4224" cy="2784"/>
          </a:xfrm>
        </p:grpSpPr>
        <p:sp>
          <p:nvSpPr>
            <p:cNvPr id="145412" name="Line 4">
              <a:extLst>
                <a:ext uri="{FF2B5EF4-FFF2-40B4-BE49-F238E27FC236}">
                  <a16:creationId xmlns:a16="http://schemas.microsoft.com/office/drawing/2014/main" id="{BB22E16A-C536-49E9-84F2-E178A0EF3CE7}"/>
                </a:ext>
              </a:extLst>
            </p:cNvPr>
            <p:cNvSpPr>
              <a:spLocks noChangeShapeType="1"/>
            </p:cNvSpPr>
            <p:nvPr/>
          </p:nvSpPr>
          <p:spPr bwMode="auto">
            <a:xfrm flipV="1">
              <a:off x="816" y="960"/>
              <a:ext cx="0" cy="2784"/>
            </a:xfrm>
            <a:prstGeom prst="line">
              <a:avLst/>
            </a:prstGeom>
            <a:noFill/>
            <a:ln w="38100">
              <a:solidFill>
                <a:srgbClr val="00009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145413" name="Line 5">
              <a:extLst>
                <a:ext uri="{FF2B5EF4-FFF2-40B4-BE49-F238E27FC236}">
                  <a16:creationId xmlns:a16="http://schemas.microsoft.com/office/drawing/2014/main" id="{62CE342E-D2D6-4AB5-AE79-5101E564B11F}"/>
                </a:ext>
              </a:extLst>
            </p:cNvPr>
            <p:cNvSpPr>
              <a:spLocks noChangeShapeType="1"/>
            </p:cNvSpPr>
            <p:nvPr/>
          </p:nvSpPr>
          <p:spPr bwMode="auto">
            <a:xfrm>
              <a:off x="672" y="3600"/>
              <a:ext cx="4224" cy="0"/>
            </a:xfrm>
            <a:prstGeom prst="line">
              <a:avLst/>
            </a:prstGeom>
            <a:noFill/>
            <a:ln w="38100">
              <a:solidFill>
                <a:srgbClr val="00009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sp>
        <p:nvSpPr>
          <p:cNvPr id="145414" name="Text Box 6">
            <a:extLst>
              <a:ext uri="{FF2B5EF4-FFF2-40B4-BE49-F238E27FC236}">
                <a16:creationId xmlns:a16="http://schemas.microsoft.com/office/drawing/2014/main" id="{008BB4C8-49BF-4188-856C-1E91E26C23A2}"/>
              </a:ext>
            </a:extLst>
          </p:cNvPr>
          <p:cNvSpPr txBox="1">
            <a:spLocks noChangeArrowheads="1"/>
          </p:cNvSpPr>
          <p:nvPr/>
        </p:nvSpPr>
        <p:spPr bwMode="auto">
          <a:xfrm>
            <a:off x="7756525" y="5917996"/>
            <a:ext cx="63350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r-FR" altLang="fr-FR" b="1" dirty="0">
                <a:solidFill>
                  <a:srgbClr val="00B050"/>
                </a:solidFill>
                <a:latin typeface="Arial" panose="020B0604020202020204" pitchFamily="34" charset="0"/>
              </a:rPr>
              <a:t>TBF</a:t>
            </a:r>
          </a:p>
        </p:txBody>
      </p:sp>
      <p:sp>
        <p:nvSpPr>
          <p:cNvPr id="145415" name="Text Box 7">
            <a:extLst>
              <a:ext uri="{FF2B5EF4-FFF2-40B4-BE49-F238E27FC236}">
                <a16:creationId xmlns:a16="http://schemas.microsoft.com/office/drawing/2014/main" id="{6DB2E01F-0F3A-4C05-A254-5FA90AE353E7}"/>
              </a:ext>
            </a:extLst>
          </p:cNvPr>
          <p:cNvSpPr txBox="1">
            <a:spLocks noChangeArrowheads="1"/>
          </p:cNvSpPr>
          <p:nvPr/>
        </p:nvSpPr>
        <p:spPr bwMode="auto">
          <a:xfrm>
            <a:off x="228600" y="1534908"/>
            <a:ext cx="273664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r-FR" altLang="fr-FR" b="1" dirty="0">
                <a:solidFill>
                  <a:srgbClr val="00B050"/>
                </a:solidFill>
                <a:latin typeface="Arial" panose="020B0604020202020204" pitchFamily="34" charset="0"/>
              </a:rPr>
              <a:t>Niveau de performance</a:t>
            </a:r>
          </a:p>
        </p:txBody>
      </p:sp>
      <p:sp>
        <p:nvSpPr>
          <p:cNvPr id="145417" name="Text Box 9">
            <a:extLst>
              <a:ext uri="{FF2B5EF4-FFF2-40B4-BE49-F238E27FC236}">
                <a16:creationId xmlns:a16="http://schemas.microsoft.com/office/drawing/2014/main" id="{831CA498-1D1F-4F8D-9038-B9F52A68DBA9}"/>
              </a:ext>
            </a:extLst>
          </p:cNvPr>
          <p:cNvSpPr txBox="1">
            <a:spLocks noChangeArrowheads="1"/>
          </p:cNvSpPr>
          <p:nvPr/>
        </p:nvSpPr>
        <p:spPr bwMode="auto">
          <a:xfrm>
            <a:off x="228600" y="2723946"/>
            <a:ext cx="1017588"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r-FR" altLang="fr-FR" sz="2000" b="1" dirty="0">
                <a:solidFill>
                  <a:srgbClr val="00B050"/>
                </a:solidFill>
                <a:latin typeface="Arial" panose="020B0604020202020204" pitchFamily="34" charset="0"/>
              </a:rPr>
              <a:t>Niveau</a:t>
            </a:r>
          </a:p>
          <a:p>
            <a:r>
              <a:rPr lang="fr-FR" altLang="fr-FR" sz="2000" b="1" dirty="0">
                <a:solidFill>
                  <a:srgbClr val="00B050"/>
                </a:solidFill>
                <a:latin typeface="Arial" panose="020B0604020202020204" pitchFamily="34" charset="0"/>
              </a:rPr>
              <a:t> initial</a:t>
            </a:r>
          </a:p>
        </p:txBody>
      </p:sp>
      <p:grpSp>
        <p:nvGrpSpPr>
          <p:cNvPr id="145428" name="Group 20">
            <a:extLst>
              <a:ext uri="{FF2B5EF4-FFF2-40B4-BE49-F238E27FC236}">
                <a16:creationId xmlns:a16="http://schemas.microsoft.com/office/drawing/2014/main" id="{0DD9E488-7BE5-4A75-BFB4-488201024E38}"/>
              </a:ext>
            </a:extLst>
          </p:cNvPr>
          <p:cNvGrpSpPr>
            <a:grpSpLocks/>
          </p:cNvGrpSpPr>
          <p:nvPr/>
        </p:nvGrpSpPr>
        <p:grpSpPr bwMode="auto">
          <a:xfrm>
            <a:off x="1295400" y="2931908"/>
            <a:ext cx="4965700" cy="3251200"/>
            <a:chOff x="816" y="1552"/>
            <a:chExt cx="3128" cy="2048"/>
          </a:xfrm>
        </p:grpSpPr>
        <p:sp>
          <p:nvSpPr>
            <p:cNvPr id="145426" name="Line 18">
              <a:extLst>
                <a:ext uri="{FF2B5EF4-FFF2-40B4-BE49-F238E27FC236}">
                  <a16:creationId xmlns:a16="http://schemas.microsoft.com/office/drawing/2014/main" id="{CB6F52FD-6058-417E-9DB7-674971C9886D}"/>
                </a:ext>
              </a:extLst>
            </p:cNvPr>
            <p:cNvSpPr>
              <a:spLocks noChangeShapeType="1"/>
            </p:cNvSpPr>
            <p:nvPr/>
          </p:nvSpPr>
          <p:spPr bwMode="auto">
            <a:xfrm>
              <a:off x="816" y="1632"/>
              <a:ext cx="2880" cy="0"/>
            </a:xfrm>
            <a:prstGeom prst="line">
              <a:avLst/>
            </a:prstGeom>
            <a:noFill/>
            <a:ln w="571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145427" name="Freeform 19">
              <a:extLst>
                <a:ext uri="{FF2B5EF4-FFF2-40B4-BE49-F238E27FC236}">
                  <a16:creationId xmlns:a16="http://schemas.microsoft.com/office/drawing/2014/main" id="{484A884F-24A9-492E-8B4E-10705E069165}"/>
                </a:ext>
              </a:extLst>
            </p:cNvPr>
            <p:cNvSpPr>
              <a:spLocks/>
            </p:cNvSpPr>
            <p:nvPr/>
          </p:nvSpPr>
          <p:spPr bwMode="auto">
            <a:xfrm>
              <a:off x="3696" y="1552"/>
              <a:ext cx="248" cy="2048"/>
            </a:xfrm>
            <a:custGeom>
              <a:avLst/>
              <a:gdLst>
                <a:gd name="T0" fmla="*/ 0 w 248"/>
                <a:gd name="T1" fmla="*/ 80 h 2048"/>
                <a:gd name="T2" fmla="*/ 192 w 248"/>
                <a:gd name="T3" fmla="*/ 128 h 2048"/>
                <a:gd name="T4" fmla="*/ 240 w 248"/>
                <a:gd name="T5" fmla="*/ 320 h 2048"/>
                <a:gd name="T6" fmla="*/ 240 w 248"/>
                <a:gd name="T7" fmla="*/ 2048 h 2048"/>
              </a:gdLst>
              <a:ahLst/>
              <a:cxnLst>
                <a:cxn ang="0">
                  <a:pos x="T0" y="T1"/>
                </a:cxn>
                <a:cxn ang="0">
                  <a:pos x="T2" y="T3"/>
                </a:cxn>
                <a:cxn ang="0">
                  <a:pos x="T4" y="T5"/>
                </a:cxn>
                <a:cxn ang="0">
                  <a:pos x="T6" y="T7"/>
                </a:cxn>
              </a:cxnLst>
              <a:rect l="0" t="0" r="r" b="b"/>
              <a:pathLst>
                <a:path w="248" h="2048">
                  <a:moveTo>
                    <a:pt x="0" y="80"/>
                  </a:moveTo>
                  <a:cubicBezTo>
                    <a:pt x="76" y="84"/>
                    <a:pt x="152" y="88"/>
                    <a:pt x="192" y="128"/>
                  </a:cubicBezTo>
                  <a:cubicBezTo>
                    <a:pt x="232" y="168"/>
                    <a:pt x="232" y="0"/>
                    <a:pt x="240" y="320"/>
                  </a:cubicBezTo>
                  <a:cubicBezTo>
                    <a:pt x="248" y="640"/>
                    <a:pt x="240" y="1760"/>
                    <a:pt x="240" y="2048"/>
                  </a:cubicBezTo>
                </a:path>
              </a:pathLst>
            </a:custGeom>
            <a:noFill/>
            <a:ln w="57150" cmpd="sng">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grpSp>
        <p:nvGrpSpPr>
          <p:cNvPr id="145430" name="Group 22">
            <a:extLst>
              <a:ext uri="{FF2B5EF4-FFF2-40B4-BE49-F238E27FC236}">
                <a16:creationId xmlns:a16="http://schemas.microsoft.com/office/drawing/2014/main" id="{1C14B773-509C-4E9C-BA16-DAF658B7E238}"/>
              </a:ext>
            </a:extLst>
          </p:cNvPr>
          <p:cNvGrpSpPr>
            <a:grpSpLocks/>
          </p:cNvGrpSpPr>
          <p:nvPr/>
        </p:nvGrpSpPr>
        <p:grpSpPr bwMode="auto">
          <a:xfrm>
            <a:off x="6324600" y="2525508"/>
            <a:ext cx="2176463" cy="1006475"/>
            <a:chOff x="3984" y="1296"/>
            <a:chExt cx="1371" cy="634"/>
          </a:xfrm>
        </p:grpSpPr>
        <p:sp>
          <p:nvSpPr>
            <p:cNvPr id="145421" name="Text Box 13">
              <a:extLst>
                <a:ext uri="{FF2B5EF4-FFF2-40B4-BE49-F238E27FC236}">
                  <a16:creationId xmlns:a16="http://schemas.microsoft.com/office/drawing/2014/main" id="{324A0AE5-B94D-4196-9810-C6168612BE42}"/>
                </a:ext>
              </a:extLst>
            </p:cNvPr>
            <p:cNvSpPr txBox="1">
              <a:spLocks noChangeArrowheads="1"/>
            </p:cNvSpPr>
            <p:nvPr/>
          </p:nvSpPr>
          <p:spPr bwMode="auto">
            <a:xfrm>
              <a:off x="4608" y="1296"/>
              <a:ext cx="747" cy="63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r-FR" altLang="fr-FR" sz="2000" b="1" dirty="0">
                  <a:solidFill>
                    <a:srgbClr val="00B050"/>
                  </a:solidFill>
                  <a:latin typeface="Arial" panose="020B0604020202020204" pitchFamily="34" charset="0"/>
                </a:rPr>
                <a:t>Seuil de</a:t>
              </a:r>
            </a:p>
            <a:p>
              <a:r>
                <a:rPr lang="fr-FR" altLang="fr-FR" sz="2000" b="1" dirty="0">
                  <a:solidFill>
                    <a:srgbClr val="00B050"/>
                  </a:solidFill>
                  <a:latin typeface="Arial" panose="020B0604020202020204" pitchFamily="34" charset="0"/>
                </a:rPr>
                <a:t>perte de</a:t>
              </a:r>
            </a:p>
            <a:p>
              <a:r>
                <a:rPr lang="fr-FR" altLang="fr-FR" sz="2000" b="1" dirty="0">
                  <a:solidFill>
                    <a:srgbClr val="00B050"/>
                  </a:solidFill>
                  <a:latin typeface="Arial" panose="020B0604020202020204" pitchFamily="34" charset="0"/>
                </a:rPr>
                <a:t>fonction</a:t>
              </a:r>
            </a:p>
          </p:txBody>
        </p:sp>
        <p:sp>
          <p:nvSpPr>
            <p:cNvPr id="145429" name="Line 21">
              <a:extLst>
                <a:ext uri="{FF2B5EF4-FFF2-40B4-BE49-F238E27FC236}">
                  <a16:creationId xmlns:a16="http://schemas.microsoft.com/office/drawing/2014/main" id="{498D3CDE-EBA3-4991-A551-1B3EEEEF28E0}"/>
                </a:ext>
              </a:extLst>
            </p:cNvPr>
            <p:cNvSpPr>
              <a:spLocks noChangeShapeType="1"/>
            </p:cNvSpPr>
            <p:nvPr/>
          </p:nvSpPr>
          <p:spPr bwMode="auto">
            <a:xfrm flipH="1">
              <a:off x="3984" y="1680"/>
              <a:ext cx="624" cy="0"/>
            </a:xfrm>
            <a:prstGeom prst="line">
              <a:avLst/>
            </a:prstGeom>
            <a:noFill/>
            <a:ln w="38100">
              <a:solidFill>
                <a:srgbClr val="00B05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B050"/>
                </a:solidFill>
              </a:endParaRPr>
            </a:p>
          </p:txBody>
        </p:sp>
      </p:grpSp>
      <p:sp>
        <p:nvSpPr>
          <p:cNvPr id="145435" name="Text Box 27">
            <a:extLst>
              <a:ext uri="{FF2B5EF4-FFF2-40B4-BE49-F238E27FC236}">
                <a16:creationId xmlns:a16="http://schemas.microsoft.com/office/drawing/2014/main" id="{B4157B2A-57F1-4D20-AE00-ED56E6461515}"/>
              </a:ext>
            </a:extLst>
          </p:cNvPr>
          <p:cNvSpPr txBox="1">
            <a:spLocks noChangeArrowheads="1"/>
          </p:cNvSpPr>
          <p:nvPr/>
        </p:nvSpPr>
        <p:spPr bwMode="auto">
          <a:xfrm>
            <a:off x="5867400" y="6345033"/>
            <a:ext cx="60785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r-FR" altLang="fr-FR" b="1" dirty="0">
                <a:solidFill>
                  <a:srgbClr val="00B050"/>
                </a:solidFill>
                <a:latin typeface="Arial" panose="020B0604020202020204" pitchFamily="34" charset="0"/>
              </a:rPr>
              <a:t>TTF</a:t>
            </a:r>
          </a:p>
        </p:txBody>
      </p:sp>
      <p:sp>
        <p:nvSpPr>
          <p:cNvPr id="3" name="Titre 2">
            <a:extLst>
              <a:ext uri="{FF2B5EF4-FFF2-40B4-BE49-F238E27FC236}">
                <a16:creationId xmlns:a16="http://schemas.microsoft.com/office/drawing/2014/main" id="{8C19BA37-E1EB-49EC-87BC-D9A4727145FE}"/>
              </a:ext>
            </a:extLst>
          </p:cNvPr>
          <p:cNvSpPr>
            <a:spLocks noGrp="1"/>
          </p:cNvSpPr>
          <p:nvPr>
            <p:ph type="title"/>
          </p:nvPr>
        </p:nvSpPr>
        <p:spPr>
          <a:xfrm>
            <a:off x="457200" y="53625"/>
            <a:ext cx="8229600" cy="1143000"/>
          </a:xfrm>
        </p:spPr>
        <p:txBody>
          <a:bodyPr/>
          <a:lstStyle/>
          <a:p>
            <a:r>
              <a:rPr lang="fr-FR" dirty="0"/>
              <a:t>Défaillance catalectique</a:t>
            </a:r>
          </a:p>
        </p:txBody>
      </p:sp>
      <p:sp>
        <p:nvSpPr>
          <p:cNvPr id="21" name="Rectangle 20">
            <a:extLst>
              <a:ext uri="{FF2B5EF4-FFF2-40B4-BE49-F238E27FC236}">
                <a16:creationId xmlns:a16="http://schemas.microsoft.com/office/drawing/2014/main" id="{D7A97B20-0802-4310-A2FB-64AFC4E8CC0D}"/>
              </a:ext>
            </a:extLst>
          </p:cNvPr>
          <p:cNvSpPr/>
          <p:nvPr/>
        </p:nvSpPr>
        <p:spPr>
          <a:xfrm>
            <a:off x="3130552" y="1341764"/>
            <a:ext cx="5867395" cy="69857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Modèle caractéristique des composants électriques. La défaillance est soudaine et brutale.</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nodeType="clickEffect">
                                  <p:stCondLst>
                                    <p:cond delay="0"/>
                                  </p:stCondLst>
                                  <p:childTnLst>
                                    <p:set>
                                      <p:cBhvr>
                                        <p:cTn id="6" dur="1" fill="hold">
                                          <p:stCondLst>
                                            <p:cond delay="0"/>
                                          </p:stCondLst>
                                        </p:cTn>
                                        <p:tgtEl>
                                          <p:spTgt spid="145428"/>
                                        </p:tgtEl>
                                        <p:attrNameLst>
                                          <p:attrName>style.visibility</p:attrName>
                                        </p:attrNameLst>
                                      </p:cBhvr>
                                      <p:to>
                                        <p:strVal val="visible"/>
                                      </p:to>
                                    </p:set>
                                    <p:anim calcmode="lin" valueType="num">
                                      <p:cBhvr>
                                        <p:cTn id="7" dur="500" fill="hold"/>
                                        <p:tgtEl>
                                          <p:spTgt spid="145428"/>
                                        </p:tgtEl>
                                        <p:attrNameLst>
                                          <p:attrName>ppt_w</p:attrName>
                                        </p:attrNameLst>
                                      </p:cBhvr>
                                      <p:tavLst>
                                        <p:tav tm="0">
                                          <p:val>
                                            <p:fltVal val="0"/>
                                          </p:val>
                                        </p:tav>
                                        <p:tav tm="100000">
                                          <p:val>
                                            <p:strVal val="#ppt_w"/>
                                          </p:val>
                                        </p:tav>
                                      </p:tavLst>
                                    </p:anim>
                                    <p:anim calcmode="lin" valueType="num">
                                      <p:cBhvr>
                                        <p:cTn id="8" dur="500" fill="hold"/>
                                        <p:tgtEl>
                                          <p:spTgt spid="145428"/>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2" fill="hold" nodeType="clickEffect">
                                  <p:stCondLst>
                                    <p:cond delay="0"/>
                                  </p:stCondLst>
                                  <p:childTnLst>
                                    <p:set>
                                      <p:cBhvr>
                                        <p:cTn id="12" dur="1" fill="hold">
                                          <p:stCondLst>
                                            <p:cond delay="0"/>
                                          </p:stCondLst>
                                        </p:cTn>
                                        <p:tgtEl>
                                          <p:spTgt spid="145430"/>
                                        </p:tgtEl>
                                        <p:attrNameLst>
                                          <p:attrName>style.visibility</p:attrName>
                                        </p:attrNameLst>
                                      </p:cBhvr>
                                      <p:to>
                                        <p:strVal val="visible"/>
                                      </p:to>
                                    </p:set>
                                    <p:animEffect transition="in" filter="wipe(right)">
                                      <p:cBhvr>
                                        <p:cTn id="13" dur="500"/>
                                        <p:tgtEl>
                                          <p:spTgt spid="145430"/>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145435"/>
                                        </p:tgtEl>
                                        <p:attrNameLst>
                                          <p:attrName>style.visibility</p:attrName>
                                        </p:attrNameLst>
                                      </p:cBhvr>
                                      <p:to>
                                        <p:strVal val="visible"/>
                                      </p:to>
                                    </p:set>
                                    <p:animEffect transition="in" filter="dissolve">
                                      <p:cBhvr>
                                        <p:cTn id="18" dur="500"/>
                                        <p:tgtEl>
                                          <p:spTgt spid="14543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35" grpId="0" autoUpdateAnimBg="0"/>
      <p:bldP spid="21" grpId="0" animBg="1"/>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A0B917C-4AE4-4DC8-A43D-D9963E922BD8}"/>
              </a:ext>
            </a:extLst>
          </p:cNvPr>
          <p:cNvSpPr>
            <a:spLocks noGrp="1"/>
          </p:cNvSpPr>
          <p:nvPr>
            <p:ph type="title"/>
          </p:nvPr>
        </p:nvSpPr>
        <p:spPr>
          <a:xfrm>
            <a:off x="457200" y="53625"/>
            <a:ext cx="8229600" cy="1143000"/>
          </a:xfrm>
        </p:spPr>
        <p:txBody>
          <a:bodyPr/>
          <a:lstStyle/>
          <a:p>
            <a:r>
              <a:rPr lang="fr-FR" dirty="0"/>
              <a:t>Mécanisme d’usure</a:t>
            </a:r>
          </a:p>
        </p:txBody>
      </p:sp>
      <p:pic>
        <p:nvPicPr>
          <p:cNvPr id="3074" name="Picture 2" descr="usure">
            <a:extLst>
              <a:ext uri="{FF2B5EF4-FFF2-40B4-BE49-F238E27FC236}">
                <a16:creationId xmlns:a16="http://schemas.microsoft.com/office/drawing/2014/main" id="{DDC63BF5-2447-421B-9315-83D67DB1F0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4432" y="1092327"/>
            <a:ext cx="4950550" cy="3582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Bulle narrative : rectangle 2">
            <a:extLst>
              <a:ext uri="{FF2B5EF4-FFF2-40B4-BE49-F238E27FC236}">
                <a16:creationId xmlns:a16="http://schemas.microsoft.com/office/drawing/2014/main" id="{ED66F884-E30C-4627-A6B9-3ABEEAF606B6}"/>
              </a:ext>
            </a:extLst>
          </p:cNvPr>
          <p:cNvSpPr/>
          <p:nvPr/>
        </p:nvSpPr>
        <p:spPr>
          <a:xfrm>
            <a:off x="701117" y="4859487"/>
            <a:ext cx="2292435" cy="1944888"/>
          </a:xfrm>
          <a:prstGeom prst="wedgeRectCallout">
            <a:avLst>
              <a:gd name="adj1" fmla="val 105103"/>
              <a:gd name="adj2" fmla="val -108956"/>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i="1" u="sng" dirty="0">
                <a:solidFill>
                  <a:schemeClr val="tx2">
                    <a:lumMod val="50000"/>
                  </a:schemeClr>
                </a:solidFill>
              </a:rPr>
              <a:t>Le rodage :</a:t>
            </a:r>
            <a:r>
              <a:rPr lang="fr-FR" dirty="0">
                <a:solidFill>
                  <a:schemeClr val="tx2">
                    <a:lumMod val="50000"/>
                  </a:schemeClr>
                </a:solidFill>
              </a:rPr>
              <a:t> Correspond à un arasage des aspérités (pics) jusqu’à ce que la surface portante soit suffisante.</a:t>
            </a:r>
          </a:p>
        </p:txBody>
      </p:sp>
      <p:sp>
        <p:nvSpPr>
          <p:cNvPr id="5" name="Bulle narrative : rectangle 4">
            <a:extLst>
              <a:ext uri="{FF2B5EF4-FFF2-40B4-BE49-F238E27FC236}">
                <a16:creationId xmlns:a16="http://schemas.microsoft.com/office/drawing/2014/main" id="{03339483-C1CD-4E2A-A6D5-C1242942CA09}"/>
              </a:ext>
            </a:extLst>
          </p:cNvPr>
          <p:cNvSpPr/>
          <p:nvPr/>
        </p:nvSpPr>
        <p:spPr>
          <a:xfrm>
            <a:off x="3022676" y="4859487"/>
            <a:ext cx="3015335" cy="1944888"/>
          </a:xfrm>
          <a:prstGeom prst="wedgeRectCallout">
            <a:avLst>
              <a:gd name="adj1" fmla="val 41329"/>
              <a:gd name="adj2" fmla="val -92971"/>
            </a:avLst>
          </a:prstGeom>
          <a:solidFill>
            <a:srgbClr val="66FF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i="1" u="sng" dirty="0">
                <a:solidFill>
                  <a:schemeClr val="tx2">
                    <a:lumMod val="50000"/>
                  </a:schemeClr>
                </a:solidFill>
              </a:rPr>
              <a:t>L’usure normale :</a:t>
            </a:r>
            <a:r>
              <a:rPr lang="fr-FR" dirty="0">
                <a:solidFill>
                  <a:schemeClr val="tx2">
                    <a:lumMod val="50000"/>
                  </a:schemeClr>
                </a:solidFill>
              </a:rPr>
              <a:t> l’usure devient une fonction linéaire du temps</a:t>
            </a:r>
            <a:endParaRPr lang="fr-FR" sz="1600" dirty="0">
              <a:solidFill>
                <a:schemeClr val="tx2">
                  <a:lumMod val="50000"/>
                </a:schemeClr>
              </a:solidFill>
            </a:endParaRPr>
          </a:p>
        </p:txBody>
      </p:sp>
      <p:sp>
        <p:nvSpPr>
          <p:cNvPr id="6" name="Bulle narrative : rectangle 5">
            <a:extLst>
              <a:ext uri="{FF2B5EF4-FFF2-40B4-BE49-F238E27FC236}">
                <a16:creationId xmlns:a16="http://schemas.microsoft.com/office/drawing/2014/main" id="{A59A285E-3FAA-4858-A4E2-DF599A51C180}"/>
              </a:ext>
            </a:extLst>
          </p:cNvPr>
          <p:cNvSpPr/>
          <p:nvPr/>
        </p:nvSpPr>
        <p:spPr>
          <a:xfrm>
            <a:off x="6057165" y="4859487"/>
            <a:ext cx="3015335" cy="1944888"/>
          </a:xfrm>
          <a:prstGeom prst="wedgeRectCallout">
            <a:avLst>
              <a:gd name="adj1" fmla="val 5243"/>
              <a:gd name="adj2" fmla="val -97203"/>
            </a:avLst>
          </a:prstGeom>
          <a:solidFill>
            <a:srgbClr val="FF99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i="1" u="sng" dirty="0">
                <a:solidFill>
                  <a:schemeClr val="tx2">
                    <a:lumMod val="50000"/>
                  </a:schemeClr>
                </a:solidFill>
              </a:rPr>
              <a:t>Le vieillissement rapide :</a:t>
            </a:r>
            <a:r>
              <a:rPr lang="fr-FR" dirty="0">
                <a:solidFill>
                  <a:schemeClr val="tx2">
                    <a:lumMod val="50000"/>
                  </a:schemeClr>
                </a:solidFill>
              </a:rPr>
              <a:t> il apparaît une dégradation rapide des 2 surfaces (grippage).</a:t>
            </a:r>
            <a:endParaRPr lang="fr-FR" sz="1600" dirty="0">
              <a:solidFill>
                <a:schemeClr val="tx2">
                  <a:lumMod val="50000"/>
                </a:schemeClr>
              </a:solidFill>
            </a:endParaRPr>
          </a:p>
        </p:txBody>
      </p:sp>
      <p:sp>
        <p:nvSpPr>
          <p:cNvPr id="4" name="Rectangle 3">
            <a:extLst>
              <a:ext uri="{FF2B5EF4-FFF2-40B4-BE49-F238E27FC236}">
                <a16:creationId xmlns:a16="http://schemas.microsoft.com/office/drawing/2014/main" id="{747AF67B-CE1B-464D-A45B-C33D9512C23A}"/>
              </a:ext>
            </a:extLst>
          </p:cNvPr>
          <p:cNvSpPr/>
          <p:nvPr/>
        </p:nvSpPr>
        <p:spPr>
          <a:xfrm>
            <a:off x="71500" y="1718810"/>
            <a:ext cx="3735415" cy="1477328"/>
          </a:xfrm>
          <a:prstGeom prst="rect">
            <a:avLst/>
          </a:prstGeom>
        </p:spPr>
        <p:txBody>
          <a:bodyPr wrap="square">
            <a:spAutoFit/>
          </a:bodyPr>
          <a:lstStyle/>
          <a:p>
            <a:pPr algn="just">
              <a:spcBef>
                <a:spcPts val="300"/>
              </a:spcBef>
              <a:spcAft>
                <a:spcPts val="300"/>
              </a:spcAft>
            </a:pPr>
            <a:r>
              <a:rPr lang="fr-FR" b="1" dirty="0">
                <a:solidFill>
                  <a:srgbClr val="FFC000"/>
                </a:solidFill>
                <a:latin typeface="Arial" panose="020B0604020202020204" pitchFamily="34" charset="0"/>
                <a:ea typeface="Times New Roman" panose="02020603050405020304" pitchFamily="18" charset="0"/>
              </a:rPr>
              <a:t>L’usure est une conséquence du phénomène de « frottement » entraînant une émission de débris avec perte de cotes, de formes et de poids.</a:t>
            </a:r>
            <a:endParaRPr lang="fr-FR" sz="1400" dirty="0">
              <a:solidFill>
                <a:srgbClr val="FFC000"/>
              </a:solidFill>
              <a:effectLst/>
              <a:latin typeface="Arial" panose="020B0604020202020204" pitchFamily="34" charset="0"/>
              <a:ea typeface="Times New Roman" panose="02020603050405020304" pitchFamily="18" charset="0"/>
            </a:endParaRPr>
          </a:p>
        </p:txBody>
      </p:sp>
    </p:spTree>
    <p:custDataLst>
      <p:tags r:id="rId1"/>
    </p:custDataLst>
    <p:extLst>
      <p:ext uri="{BB962C8B-B14F-4D97-AF65-F5344CB8AC3E}">
        <p14:creationId xmlns:p14="http://schemas.microsoft.com/office/powerpoint/2010/main" val="3819759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D5DC273-D5CA-44C4-9114-94CC0B8F343C}"/>
              </a:ext>
            </a:extLst>
          </p:cNvPr>
          <p:cNvSpPr>
            <a:spLocks noGrp="1"/>
          </p:cNvSpPr>
          <p:nvPr>
            <p:ph type="title"/>
          </p:nvPr>
        </p:nvSpPr>
        <p:spPr>
          <a:xfrm>
            <a:off x="479701" y="0"/>
            <a:ext cx="8229600" cy="994122"/>
          </a:xfrm>
        </p:spPr>
        <p:txBody>
          <a:bodyPr/>
          <a:lstStyle/>
          <a:p>
            <a:r>
              <a:rPr lang="fr-FR" dirty="0"/>
              <a:t>LOI D’USURE</a:t>
            </a:r>
          </a:p>
        </p:txBody>
      </p:sp>
      <p:pic>
        <p:nvPicPr>
          <p:cNvPr id="4098" name="Picture 2" descr="File0006">
            <a:extLst>
              <a:ext uri="{FF2B5EF4-FFF2-40B4-BE49-F238E27FC236}">
                <a16:creationId xmlns:a16="http://schemas.microsoft.com/office/drawing/2014/main" id="{D6795DB9-362A-447E-8678-F6E7828D20F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713" y="846630"/>
            <a:ext cx="8865985" cy="315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0D73997F-24A1-4462-B828-E9C44BF1E2F1}"/>
              </a:ext>
            </a:extLst>
          </p:cNvPr>
          <p:cNvSpPr/>
          <p:nvPr/>
        </p:nvSpPr>
        <p:spPr>
          <a:xfrm>
            <a:off x="139006" y="4104075"/>
            <a:ext cx="8910989" cy="2539157"/>
          </a:xfrm>
          <a:prstGeom prst="rect">
            <a:avLst/>
          </a:prstGeom>
        </p:spPr>
        <p:txBody>
          <a:bodyPr wrap="square">
            <a:spAutoFit/>
          </a:bodyPr>
          <a:lstStyle/>
          <a:p>
            <a:pPr algn="just">
              <a:spcBef>
                <a:spcPts val="300"/>
              </a:spcBef>
              <a:spcAft>
                <a:spcPts val="300"/>
              </a:spcAft>
            </a:pPr>
            <a:r>
              <a:rPr lang="fr-FR" dirty="0">
                <a:latin typeface="Arial" panose="020B0604020202020204" pitchFamily="34" charset="0"/>
                <a:ea typeface="Times New Roman" panose="02020603050405020304" pitchFamily="18" charset="0"/>
              </a:rPr>
              <a:t>C’est la fonction </a:t>
            </a:r>
            <a:r>
              <a:rPr lang="fr-FR" b="1" dirty="0">
                <a:latin typeface="Arial" panose="020B0604020202020204" pitchFamily="34" charset="0"/>
                <a:ea typeface="Times New Roman" panose="02020603050405020304" pitchFamily="18" charset="0"/>
              </a:rPr>
              <a:t>« paramètres d’usure » = f(temps)</a:t>
            </a:r>
            <a:r>
              <a:rPr lang="fr-FR" dirty="0">
                <a:latin typeface="Arial" panose="020B0604020202020204" pitchFamily="34" charset="0"/>
                <a:ea typeface="Times New Roman" panose="02020603050405020304" pitchFamily="18" charset="0"/>
              </a:rPr>
              <a:t>.</a:t>
            </a:r>
          </a:p>
          <a:p>
            <a:pPr algn="just">
              <a:spcBef>
                <a:spcPts val="300"/>
              </a:spcBef>
              <a:spcAft>
                <a:spcPts val="300"/>
              </a:spcAft>
            </a:pPr>
            <a:r>
              <a:rPr lang="fr-FR" dirty="0">
                <a:latin typeface="Arial" panose="020B0604020202020204" pitchFamily="34" charset="0"/>
                <a:ea typeface="Times New Roman" panose="02020603050405020304" pitchFamily="18" charset="0"/>
              </a:rPr>
              <a:t>Des relevés, observations et mesurent permettent de tracer une représentation graphique de l’évolution de l’usure.</a:t>
            </a:r>
          </a:p>
          <a:p>
            <a:pPr algn="just">
              <a:spcBef>
                <a:spcPts val="300"/>
              </a:spcBef>
              <a:spcAft>
                <a:spcPts val="300"/>
              </a:spcAft>
            </a:pPr>
            <a:r>
              <a:rPr lang="fr-FR" dirty="0">
                <a:latin typeface="Arial" panose="020B0604020202020204" pitchFamily="34" charset="0"/>
                <a:ea typeface="Times New Roman" panose="02020603050405020304" pitchFamily="18" charset="0"/>
              </a:rPr>
              <a:t>La connaissance de la loi d’usure, pour un matériel donné, permet par anticipation d’intervenir avant un seuil prédéterminé afin d’éviter une défaillance.</a:t>
            </a:r>
          </a:p>
          <a:p>
            <a:pPr algn="just">
              <a:spcBef>
                <a:spcPts val="300"/>
              </a:spcBef>
              <a:spcAft>
                <a:spcPts val="300"/>
              </a:spcAft>
            </a:pPr>
            <a:r>
              <a:rPr lang="fr-FR" dirty="0">
                <a:latin typeface="Arial" panose="020B0604020202020204" pitchFamily="34" charset="0"/>
                <a:ea typeface="Times New Roman" panose="02020603050405020304" pitchFamily="18" charset="0"/>
              </a:rPr>
              <a:t>Ce seuil, dit d’alerte et correspondant à « </a:t>
            </a:r>
            <a:r>
              <a:rPr lang="fr-FR" b="1" i="1" dirty="0">
                <a:latin typeface="Arial" panose="020B0604020202020204" pitchFamily="34" charset="0"/>
                <a:ea typeface="Times New Roman" panose="02020603050405020304" pitchFamily="18" charset="0"/>
              </a:rPr>
              <a:t>ta</a:t>
            </a:r>
            <a:r>
              <a:rPr lang="fr-FR" dirty="0">
                <a:latin typeface="Arial" panose="020B0604020202020204" pitchFamily="34" charset="0"/>
                <a:ea typeface="Times New Roman" panose="02020603050405020304" pitchFamily="18" charset="0"/>
              </a:rPr>
              <a:t> », est antérieur au seuil limite d’un temps équivalent au délai nécessaire avant intervention en « </a:t>
            </a:r>
            <a:r>
              <a:rPr lang="fr-FR" b="1" i="1" dirty="0">
                <a:latin typeface="Arial" panose="020B0604020202020204" pitchFamily="34" charset="0"/>
                <a:ea typeface="Times New Roman" panose="02020603050405020304" pitchFamily="18" charset="0"/>
              </a:rPr>
              <a:t>ti</a:t>
            </a:r>
            <a:r>
              <a:rPr lang="fr-FR" dirty="0">
                <a:latin typeface="Arial" panose="020B0604020202020204" pitchFamily="34" charset="0"/>
                <a:ea typeface="Times New Roman" panose="02020603050405020304" pitchFamily="18" charset="0"/>
              </a:rPr>
              <a:t> ». Ces niveau sont fixés par des critères technologiques ou de sécurité (ex : plaquettes de freins).</a:t>
            </a:r>
            <a:endParaRPr lang="fr-FR" sz="1800" dirty="0">
              <a:effectLst/>
              <a:latin typeface="Arial" panose="020B0604020202020204" pitchFamily="34" charset="0"/>
              <a:ea typeface="Times New Roman" panose="02020603050405020304" pitchFamily="18" charset="0"/>
            </a:endParaRPr>
          </a:p>
        </p:txBody>
      </p:sp>
    </p:spTree>
    <p:custDataLst>
      <p:tags r:id="rId1"/>
    </p:custDataLst>
    <p:extLst>
      <p:ext uri="{BB962C8B-B14F-4D97-AF65-F5344CB8AC3E}">
        <p14:creationId xmlns:p14="http://schemas.microsoft.com/office/powerpoint/2010/main" val="6044103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Espace réservé du numéro de diapositive 3">
            <a:extLst>
              <a:ext uri="{FF2B5EF4-FFF2-40B4-BE49-F238E27FC236}">
                <a16:creationId xmlns:a16="http://schemas.microsoft.com/office/drawing/2014/main" id="{ADC2A0CE-D363-403F-A880-E6FB6DB1BC38}"/>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defRPr>
            </a:lvl1pPr>
            <a:lvl2pPr marL="742950" indent="-285750" eaLnBrk="0" hangingPunct="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defRPr>
            </a:lvl2pPr>
            <a:lvl3pPr marL="1143000" indent="-228600" eaLnBrk="0" hangingPunct="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defRPr>
            </a:lvl3pPr>
            <a:lvl4pPr marL="1600200" indent="-228600" eaLnBrk="0" hangingPunct="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defRPr>
            </a:lvl4pPr>
            <a:lvl5pPr marL="2057400" indent="-228600" eaLnBrk="0" hangingPunct="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9pPr>
          </a:lstStyle>
          <a:p>
            <a:pPr eaLnBrk="1" hangingPunct="1">
              <a:spcBef>
                <a:spcPct val="0"/>
              </a:spcBef>
              <a:buClrTx/>
              <a:buFontTx/>
              <a:buNone/>
            </a:pPr>
            <a:fld id="{1B07894D-EAEE-47B2-8BD4-8F9CAD155B51}" type="slidenum">
              <a:rPr lang="fr-FR" altLang="fr-FR" sz="1200"/>
              <a:pPr eaLnBrk="1" hangingPunct="1">
                <a:spcBef>
                  <a:spcPct val="0"/>
                </a:spcBef>
                <a:buClrTx/>
                <a:buFontTx/>
                <a:buNone/>
              </a:pPr>
              <a:t>13</a:t>
            </a:fld>
            <a:endParaRPr lang="fr-FR" altLang="fr-FR" sz="1200"/>
          </a:p>
        </p:txBody>
      </p:sp>
      <p:sp>
        <p:nvSpPr>
          <p:cNvPr id="118786" name="Text Box 2">
            <a:extLst>
              <a:ext uri="{FF2B5EF4-FFF2-40B4-BE49-F238E27FC236}">
                <a16:creationId xmlns:a16="http://schemas.microsoft.com/office/drawing/2014/main" id="{D8B6B9AD-3BF7-44A3-B148-9AC020C4B6F3}"/>
              </a:ext>
            </a:extLst>
          </p:cNvPr>
          <p:cNvSpPr txBox="1">
            <a:spLocks noChangeArrowheads="1"/>
          </p:cNvSpPr>
          <p:nvPr/>
        </p:nvSpPr>
        <p:spPr bwMode="auto">
          <a:xfrm>
            <a:off x="3640138" y="1052513"/>
            <a:ext cx="1958975" cy="762000"/>
          </a:xfrm>
          <a:prstGeom prst="rect">
            <a:avLst/>
          </a:prstGeom>
          <a:solidFill>
            <a:srgbClr val="66FF33"/>
          </a:solidFill>
          <a:ln w="9525">
            <a:solidFill>
              <a:srgbClr val="000000"/>
            </a:solidFill>
            <a:miter lim="800000"/>
            <a:headEnd/>
            <a:tailEnd/>
          </a:ln>
          <a:effectLst>
            <a:outerShdw dist="35921" dir="2700000" algn="ctr" rotWithShape="0">
              <a:srgbClr val="808080"/>
            </a:outerShdw>
          </a:effectLst>
        </p:spPr>
        <p:txBody>
          <a:bodyPr/>
          <a:lstStyle/>
          <a:p>
            <a:pPr algn="ctr">
              <a:defRPr/>
            </a:pPr>
            <a:r>
              <a:rPr lang="fr-FR" sz="2400" b="1">
                <a:solidFill>
                  <a:schemeClr val="bg1"/>
                </a:solidFill>
                <a:effectLst>
                  <a:outerShdw blurRad="38100" dist="38100" dir="2700000" algn="tl">
                    <a:srgbClr val="000000"/>
                  </a:outerShdw>
                </a:effectLst>
                <a:latin typeface="Arial Narrow" pitchFamily="34" charset="0"/>
              </a:rPr>
              <a:t>État normal</a:t>
            </a:r>
            <a:endParaRPr lang="fr-FR" sz="2400" b="1">
              <a:solidFill>
                <a:schemeClr val="bg1"/>
              </a:solidFill>
              <a:effectLst>
                <a:outerShdw blurRad="38100" dist="38100" dir="2700000" algn="tl">
                  <a:srgbClr val="000000"/>
                </a:outerShdw>
              </a:effectLst>
            </a:endParaRPr>
          </a:p>
        </p:txBody>
      </p:sp>
      <p:sp>
        <p:nvSpPr>
          <p:cNvPr id="118787" name="Text Box 3">
            <a:extLst>
              <a:ext uri="{FF2B5EF4-FFF2-40B4-BE49-F238E27FC236}">
                <a16:creationId xmlns:a16="http://schemas.microsoft.com/office/drawing/2014/main" id="{6BA63F03-22B0-4C3F-B897-2252B2ABE00C}"/>
              </a:ext>
            </a:extLst>
          </p:cNvPr>
          <p:cNvSpPr txBox="1">
            <a:spLocks noChangeArrowheads="1"/>
          </p:cNvSpPr>
          <p:nvPr/>
        </p:nvSpPr>
        <p:spPr bwMode="auto">
          <a:xfrm>
            <a:off x="3640138" y="3590925"/>
            <a:ext cx="1958975" cy="558800"/>
          </a:xfrm>
          <a:prstGeom prst="rect">
            <a:avLst/>
          </a:prstGeom>
          <a:solidFill>
            <a:srgbClr val="CCFFFF"/>
          </a:solidFill>
          <a:ln w="9525">
            <a:solidFill>
              <a:srgbClr val="000080"/>
            </a:solidFill>
            <a:miter lim="800000"/>
            <a:headEnd/>
            <a:tailEnd/>
          </a:ln>
          <a:effectLst>
            <a:outerShdw dist="35921" dir="2700000" algn="ctr" rotWithShape="0">
              <a:srgbClr val="808080"/>
            </a:outerShdw>
          </a:effectLst>
        </p:spPr>
        <p:txBody>
          <a:bodyPr/>
          <a:lstStyle/>
          <a:p>
            <a:pPr algn="ctr">
              <a:defRPr/>
            </a:pPr>
            <a:r>
              <a:rPr lang="fr-FR" sz="1800" b="1">
                <a:solidFill>
                  <a:srgbClr val="003399"/>
                </a:solidFill>
                <a:effectLst>
                  <a:outerShdw blurRad="38100" dist="38100" dir="2700000" algn="tl">
                    <a:srgbClr val="000000"/>
                  </a:outerShdw>
                </a:effectLst>
                <a:latin typeface="Arial Narrow" pitchFamily="34" charset="0"/>
              </a:rPr>
              <a:t>Arrêt programmé</a:t>
            </a:r>
            <a:endParaRPr lang="fr-FR" sz="1800" b="1">
              <a:solidFill>
                <a:srgbClr val="003399"/>
              </a:solidFill>
              <a:effectLst>
                <a:outerShdw blurRad="38100" dist="38100" dir="2700000" algn="tl">
                  <a:srgbClr val="000000"/>
                </a:outerShdw>
              </a:effectLst>
            </a:endParaRPr>
          </a:p>
        </p:txBody>
      </p:sp>
      <p:sp>
        <p:nvSpPr>
          <p:cNvPr id="118788" name="Text Box 4">
            <a:extLst>
              <a:ext uri="{FF2B5EF4-FFF2-40B4-BE49-F238E27FC236}">
                <a16:creationId xmlns:a16="http://schemas.microsoft.com/office/drawing/2014/main" id="{0D23FF44-8EB4-4C11-9722-36F9CE75E0F0}"/>
              </a:ext>
            </a:extLst>
          </p:cNvPr>
          <p:cNvSpPr txBox="1">
            <a:spLocks noChangeArrowheads="1"/>
          </p:cNvSpPr>
          <p:nvPr/>
        </p:nvSpPr>
        <p:spPr bwMode="auto">
          <a:xfrm>
            <a:off x="900113" y="2565400"/>
            <a:ext cx="1957387" cy="517525"/>
          </a:xfrm>
          <a:prstGeom prst="rect">
            <a:avLst/>
          </a:prstGeom>
          <a:solidFill>
            <a:srgbClr val="FFFF00"/>
          </a:solidFill>
          <a:ln w="9525">
            <a:solidFill>
              <a:srgbClr val="000000"/>
            </a:solidFill>
            <a:miter lim="800000"/>
            <a:headEnd/>
            <a:tailEnd/>
          </a:ln>
          <a:effectLst>
            <a:outerShdw dist="35921" dir="2700000" algn="ctr" rotWithShape="0">
              <a:srgbClr val="808080"/>
            </a:outerShdw>
          </a:effectLst>
        </p:spPr>
        <p:txBody>
          <a:bodyPr/>
          <a:lstStyle>
            <a:lvl1pPr eaLnBrk="0" hangingPunct="0">
              <a:defRPr sz="2000">
                <a:solidFill>
                  <a:schemeClr val="tx1"/>
                </a:solidFill>
                <a:latin typeface="Verdana" panose="020B0604030504040204" pitchFamily="34" charset="0"/>
              </a:defRPr>
            </a:lvl1pPr>
            <a:lvl2pPr marL="742950" indent="-285750" eaLnBrk="0" hangingPunct="0">
              <a:defRPr sz="2000">
                <a:solidFill>
                  <a:schemeClr val="tx1"/>
                </a:solidFill>
                <a:latin typeface="Verdana" panose="020B0604030504040204" pitchFamily="34" charset="0"/>
              </a:defRPr>
            </a:lvl2pPr>
            <a:lvl3pPr marL="1143000" indent="-228600" eaLnBrk="0" hangingPunct="0">
              <a:defRPr sz="2000">
                <a:solidFill>
                  <a:schemeClr val="tx1"/>
                </a:solidFill>
                <a:latin typeface="Verdana" panose="020B0604030504040204" pitchFamily="34" charset="0"/>
              </a:defRPr>
            </a:lvl3pPr>
            <a:lvl4pPr marL="1600200" indent="-228600" eaLnBrk="0" hangingPunct="0">
              <a:defRPr sz="2000">
                <a:solidFill>
                  <a:schemeClr val="tx1"/>
                </a:solidFill>
                <a:latin typeface="Verdana" panose="020B0604030504040204" pitchFamily="34" charset="0"/>
              </a:defRPr>
            </a:lvl4pPr>
            <a:lvl5pPr marL="2057400" indent="-228600" eaLnBrk="0" hangingPunct="0">
              <a:defRPr sz="2000">
                <a:solidFill>
                  <a:schemeClr val="tx1"/>
                </a:solidFill>
                <a:latin typeface="Verdana" panose="020B0604030504040204" pitchFamily="34" charset="0"/>
              </a:defRPr>
            </a:lvl5pPr>
            <a:lvl6pPr marL="2514600" indent="-228600" eaLnBrk="0" fontAlgn="base" hangingPunct="0">
              <a:spcBef>
                <a:spcPct val="0"/>
              </a:spcBef>
              <a:spcAft>
                <a:spcPct val="0"/>
              </a:spcAft>
              <a:defRPr sz="2000">
                <a:solidFill>
                  <a:schemeClr val="tx1"/>
                </a:solidFill>
                <a:latin typeface="Verdana" panose="020B0604030504040204" pitchFamily="34" charset="0"/>
              </a:defRPr>
            </a:lvl6pPr>
            <a:lvl7pPr marL="2971800" indent="-228600" eaLnBrk="0" fontAlgn="base" hangingPunct="0">
              <a:spcBef>
                <a:spcPct val="0"/>
              </a:spcBef>
              <a:spcAft>
                <a:spcPct val="0"/>
              </a:spcAft>
              <a:defRPr sz="2000">
                <a:solidFill>
                  <a:schemeClr val="tx1"/>
                </a:solidFill>
                <a:latin typeface="Verdana" panose="020B0604030504040204" pitchFamily="34" charset="0"/>
              </a:defRPr>
            </a:lvl7pPr>
            <a:lvl8pPr marL="3429000" indent="-228600" eaLnBrk="0" fontAlgn="base" hangingPunct="0">
              <a:spcBef>
                <a:spcPct val="0"/>
              </a:spcBef>
              <a:spcAft>
                <a:spcPct val="0"/>
              </a:spcAft>
              <a:defRPr sz="2000">
                <a:solidFill>
                  <a:schemeClr val="tx1"/>
                </a:solidFill>
                <a:latin typeface="Verdana" panose="020B0604030504040204" pitchFamily="34" charset="0"/>
              </a:defRPr>
            </a:lvl8pPr>
            <a:lvl9pPr marL="3886200" indent="-228600" eaLnBrk="0" fontAlgn="base" hangingPunct="0">
              <a:spcBef>
                <a:spcPct val="0"/>
              </a:spcBef>
              <a:spcAft>
                <a:spcPct val="0"/>
              </a:spcAft>
              <a:defRPr sz="2000">
                <a:solidFill>
                  <a:schemeClr val="tx1"/>
                </a:solidFill>
                <a:latin typeface="Verdana" panose="020B0604030504040204" pitchFamily="34" charset="0"/>
              </a:defRPr>
            </a:lvl9pPr>
          </a:lstStyle>
          <a:p>
            <a:pPr algn="ctr" eaLnBrk="1" hangingPunct="1"/>
            <a:r>
              <a:rPr lang="fr-FR" altLang="fr-FR" sz="1800">
                <a:effectLst/>
                <a:latin typeface="Arial Narrow" panose="020B0606020202030204" pitchFamily="34" charset="0"/>
              </a:rPr>
              <a:t>Réparation </a:t>
            </a:r>
            <a:endParaRPr lang="fr-FR" altLang="fr-FR" sz="1800">
              <a:effectLst/>
            </a:endParaRPr>
          </a:p>
        </p:txBody>
      </p:sp>
      <p:sp>
        <p:nvSpPr>
          <p:cNvPr id="118789" name="Text Box 5">
            <a:extLst>
              <a:ext uri="{FF2B5EF4-FFF2-40B4-BE49-F238E27FC236}">
                <a16:creationId xmlns:a16="http://schemas.microsoft.com/office/drawing/2014/main" id="{BE2F588F-520C-4C4E-8B24-EC13EC3E8715}"/>
              </a:ext>
            </a:extLst>
          </p:cNvPr>
          <p:cNvSpPr txBox="1">
            <a:spLocks noChangeArrowheads="1"/>
          </p:cNvSpPr>
          <p:nvPr/>
        </p:nvSpPr>
        <p:spPr bwMode="auto">
          <a:xfrm>
            <a:off x="900113" y="5084763"/>
            <a:ext cx="1957387" cy="792162"/>
          </a:xfrm>
          <a:prstGeom prst="rect">
            <a:avLst/>
          </a:prstGeom>
          <a:solidFill>
            <a:srgbClr val="FFFF99"/>
          </a:solidFill>
          <a:ln w="9525">
            <a:solidFill>
              <a:srgbClr val="000000"/>
            </a:solidFill>
            <a:miter lim="800000"/>
            <a:headEnd/>
            <a:tailEnd/>
          </a:ln>
          <a:effectLst>
            <a:outerShdw dist="35921" dir="2700000" algn="ctr" rotWithShape="0">
              <a:srgbClr val="808080"/>
            </a:outerShdw>
          </a:effectLst>
        </p:spPr>
        <p:txBody>
          <a:bodyPr/>
          <a:lstStyle>
            <a:lvl1pPr eaLnBrk="0" hangingPunct="0">
              <a:defRPr sz="2000">
                <a:solidFill>
                  <a:schemeClr val="tx1"/>
                </a:solidFill>
                <a:latin typeface="Verdana" panose="020B0604030504040204" pitchFamily="34" charset="0"/>
              </a:defRPr>
            </a:lvl1pPr>
            <a:lvl2pPr marL="742950" indent="-285750" eaLnBrk="0" hangingPunct="0">
              <a:defRPr sz="2000">
                <a:solidFill>
                  <a:schemeClr val="tx1"/>
                </a:solidFill>
                <a:latin typeface="Verdana" panose="020B0604030504040204" pitchFamily="34" charset="0"/>
              </a:defRPr>
            </a:lvl2pPr>
            <a:lvl3pPr marL="1143000" indent="-228600" eaLnBrk="0" hangingPunct="0">
              <a:defRPr sz="2000">
                <a:solidFill>
                  <a:schemeClr val="tx1"/>
                </a:solidFill>
                <a:latin typeface="Verdana" panose="020B0604030504040204" pitchFamily="34" charset="0"/>
              </a:defRPr>
            </a:lvl3pPr>
            <a:lvl4pPr marL="1600200" indent="-228600" eaLnBrk="0" hangingPunct="0">
              <a:defRPr sz="2000">
                <a:solidFill>
                  <a:schemeClr val="tx1"/>
                </a:solidFill>
                <a:latin typeface="Verdana" panose="020B0604030504040204" pitchFamily="34" charset="0"/>
              </a:defRPr>
            </a:lvl4pPr>
            <a:lvl5pPr marL="2057400" indent="-228600" eaLnBrk="0" hangingPunct="0">
              <a:defRPr sz="2000">
                <a:solidFill>
                  <a:schemeClr val="tx1"/>
                </a:solidFill>
                <a:latin typeface="Verdana" panose="020B0604030504040204" pitchFamily="34" charset="0"/>
              </a:defRPr>
            </a:lvl5pPr>
            <a:lvl6pPr marL="2514600" indent="-228600" eaLnBrk="0" fontAlgn="base" hangingPunct="0">
              <a:spcBef>
                <a:spcPct val="0"/>
              </a:spcBef>
              <a:spcAft>
                <a:spcPct val="0"/>
              </a:spcAft>
              <a:defRPr sz="2000">
                <a:solidFill>
                  <a:schemeClr val="tx1"/>
                </a:solidFill>
                <a:latin typeface="Verdana" panose="020B0604030504040204" pitchFamily="34" charset="0"/>
              </a:defRPr>
            </a:lvl6pPr>
            <a:lvl7pPr marL="2971800" indent="-228600" eaLnBrk="0" fontAlgn="base" hangingPunct="0">
              <a:spcBef>
                <a:spcPct val="0"/>
              </a:spcBef>
              <a:spcAft>
                <a:spcPct val="0"/>
              </a:spcAft>
              <a:defRPr sz="2000">
                <a:solidFill>
                  <a:schemeClr val="tx1"/>
                </a:solidFill>
                <a:latin typeface="Verdana" panose="020B0604030504040204" pitchFamily="34" charset="0"/>
              </a:defRPr>
            </a:lvl7pPr>
            <a:lvl8pPr marL="3429000" indent="-228600" eaLnBrk="0" fontAlgn="base" hangingPunct="0">
              <a:spcBef>
                <a:spcPct val="0"/>
              </a:spcBef>
              <a:spcAft>
                <a:spcPct val="0"/>
              </a:spcAft>
              <a:defRPr sz="2000">
                <a:solidFill>
                  <a:schemeClr val="tx1"/>
                </a:solidFill>
                <a:latin typeface="Verdana" panose="020B0604030504040204" pitchFamily="34" charset="0"/>
              </a:defRPr>
            </a:lvl8pPr>
            <a:lvl9pPr marL="3886200" indent="-228600" eaLnBrk="0" fontAlgn="base" hangingPunct="0">
              <a:spcBef>
                <a:spcPct val="0"/>
              </a:spcBef>
              <a:spcAft>
                <a:spcPct val="0"/>
              </a:spcAft>
              <a:defRPr sz="2000">
                <a:solidFill>
                  <a:schemeClr val="tx1"/>
                </a:solidFill>
                <a:latin typeface="Verdana" panose="020B0604030504040204" pitchFamily="34" charset="0"/>
              </a:defRPr>
            </a:lvl9pPr>
          </a:lstStyle>
          <a:p>
            <a:pPr algn="ctr" eaLnBrk="1" hangingPunct="1"/>
            <a:r>
              <a:rPr lang="fr-FR" altLang="fr-FR" sz="1800">
                <a:effectLst/>
                <a:latin typeface="Arial Narrow" panose="020B0606020202030204" pitchFamily="34" charset="0"/>
              </a:rPr>
              <a:t>Analyse des organes remplacés</a:t>
            </a:r>
            <a:endParaRPr lang="fr-FR" altLang="fr-FR" sz="1800">
              <a:effectLst/>
            </a:endParaRPr>
          </a:p>
        </p:txBody>
      </p:sp>
      <p:sp>
        <p:nvSpPr>
          <p:cNvPr id="118791" name="Freeform 7">
            <a:extLst>
              <a:ext uri="{FF2B5EF4-FFF2-40B4-BE49-F238E27FC236}">
                <a16:creationId xmlns:a16="http://schemas.microsoft.com/office/drawing/2014/main" id="{2EF5CF0C-45D4-4773-8984-C90EC115CADF}"/>
              </a:ext>
            </a:extLst>
          </p:cNvPr>
          <p:cNvSpPr>
            <a:spLocks/>
          </p:cNvSpPr>
          <p:nvPr/>
        </p:nvSpPr>
        <p:spPr bwMode="auto">
          <a:xfrm>
            <a:off x="2074863" y="3082925"/>
            <a:ext cx="1565275" cy="887413"/>
          </a:xfrm>
          <a:custGeom>
            <a:avLst/>
            <a:gdLst/>
            <a:ahLst/>
            <a:cxnLst>
              <a:cxn ang="0">
                <a:pos x="1448" y="543"/>
              </a:cxn>
              <a:cxn ang="0">
                <a:pos x="362" y="543"/>
              </a:cxn>
              <a:cxn ang="0">
                <a:pos x="0" y="0"/>
              </a:cxn>
            </a:cxnLst>
            <a:rect l="0" t="0" r="r" b="b"/>
            <a:pathLst>
              <a:path w="1448" h="633">
                <a:moveTo>
                  <a:pt x="1448" y="543"/>
                </a:moveTo>
                <a:cubicBezTo>
                  <a:pt x="1025" y="588"/>
                  <a:pt x="603" y="633"/>
                  <a:pt x="362" y="543"/>
                </a:cubicBezTo>
                <a:cubicBezTo>
                  <a:pt x="121" y="453"/>
                  <a:pt x="60" y="226"/>
                  <a:pt x="0" y="0"/>
                </a:cubicBezTo>
              </a:path>
            </a:pathLst>
          </a:custGeom>
          <a:noFill/>
          <a:ln w="9525">
            <a:solidFill>
              <a:srgbClr val="000000"/>
            </a:solidFill>
            <a:round/>
            <a:headEnd/>
            <a:tailEnd type="stealth" w="lg" len="lg"/>
          </a:ln>
        </p:spPr>
        <p:txBody>
          <a:bodyPr/>
          <a:lstStyle/>
          <a:p>
            <a:pPr>
              <a:defRPr/>
            </a:pPr>
            <a:endParaRPr lang="fr-FR"/>
          </a:p>
        </p:txBody>
      </p:sp>
      <p:sp>
        <p:nvSpPr>
          <p:cNvPr id="118792" name="Freeform 8">
            <a:extLst>
              <a:ext uri="{FF2B5EF4-FFF2-40B4-BE49-F238E27FC236}">
                <a16:creationId xmlns:a16="http://schemas.microsoft.com/office/drawing/2014/main" id="{35743BBC-2E87-4B44-B735-72CFE7420505}"/>
              </a:ext>
            </a:extLst>
          </p:cNvPr>
          <p:cNvSpPr>
            <a:spLocks/>
          </p:cNvSpPr>
          <p:nvPr/>
        </p:nvSpPr>
        <p:spPr bwMode="auto">
          <a:xfrm>
            <a:off x="1646238" y="1306513"/>
            <a:ext cx="1993900" cy="1252537"/>
          </a:xfrm>
          <a:custGeom>
            <a:avLst/>
            <a:gdLst/>
            <a:ahLst/>
            <a:cxnLst>
              <a:cxn ang="0">
                <a:pos x="0" y="543"/>
              </a:cxn>
              <a:cxn ang="0">
                <a:pos x="362" y="181"/>
              </a:cxn>
              <a:cxn ang="0">
                <a:pos x="1629" y="0"/>
              </a:cxn>
            </a:cxnLst>
            <a:rect l="0" t="0" r="r" b="b"/>
            <a:pathLst>
              <a:path w="1629" h="543">
                <a:moveTo>
                  <a:pt x="0" y="543"/>
                </a:moveTo>
                <a:cubicBezTo>
                  <a:pt x="45" y="407"/>
                  <a:pt x="90" y="272"/>
                  <a:pt x="362" y="181"/>
                </a:cubicBezTo>
                <a:cubicBezTo>
                  <a:pt x="634" y="90"/>
                  <a:pt x="1131" y="45"/>
                  <a:pt x="1629" y="0"/>
                </a:cubicBezTo>
              </a:path>
            </a:pathLst>
          </a:custGeom>
          <a:noFill/>
          <a:ln w="9525">
            <a:solidFill>
              <a:srgbClr val="000000"/>
            </a:solidFill>
            <a:round/>
            <a:headEnd/>
            <a:tailEnd type="stealth" w="lg" len="lg"/>
          </a:ln>
        </p:spPr>
        <p:txBody>
          <a:bodyPr/>
          <a:lstStyle/>
          <a:p>
            <a:pPr>
              <a:defRPr/>
            </a:pPr>
            <a:endParaRPr lang="fr-FR"/>
          </a:p>
        </p:txBody>
      </p:sp>
      <p:sp>
        <p:nvSpPr>
          <p:cNvPr id="118793" name="Line 9">
            <a:extLst>
              <a:ext uri="{FF2B5EF4-FFF2-40B4-BE49-F238E27FC236}">
                <a16:creationId xmlns:a16="http://schemas.microsoft.com/office/drawing/2014/main" id="{0E4206BC-3E39-4064-AF48-58086B7A70E3}"/>
              </a:ext>
            </a:extLst>
          </p:cNvPr>
          <p:cNvSpPr>
            <a:spLocks noChangeShapeType="1"/>
          </p:cNvSpPr>
          <p:nvPr/>
        </p:nvSpPr>
        <p:spPr bwMode="auto">
          <a:xfrm>
            <a:off x="1684338" y="3082925"/>
            <a:ext cx="11112" cy="1984375"/>
          </a:xfrm>
          <a:prstGeom prst="line">
            <a:avLst/>
          </a:prstGeom>
          <a:noFill/>
          <a:ln w="9525">
            <a:solidFill>
              <a:srgbClr val="000000"/>
            </a:solidFill>
            <a:round/>
            <a:headEnd/>
            <a:tailEnd type="stealth" w="lg" len="lg"/>
          </a:ln>
        </p:spPr>
        <p:txBody>
          <a:bodyPr/>
          <a:lstStyle/>
          <a:p>
            <a:pPr>
              <a:defRPr/>
            </a:pPr>
            <a:endParaRPr lang="fr-FR"/>
          </a:p>
        </p:txBody>
      </p:sp>
      <p:sp>
        <p:nvSpPr>
          <p:cNvPr id="118794" name="Text Box 10">
            <a:extLst>
              <a:ext uri="{FF2B5EF4-FFF2-40B4-BE49-F238E27FC236}">
                <a16:creationId xmlns:a16="http://schemas.microsoft.com/office/drawing/2014/main" id="{3F7B34B8-AA64-493A-A70D-ACD77FC4EFAE}"/>
              </a:ext>
            </a:extLst>
          </p:cNvPr>
          <p:cNvSpPr txBox="1">
            <a:spLocks noChangeArrowheads="1"/>
          </p:cNvSpPr>
          <p:nvPr/>
        </p:nvSpPr>
        <p:spPr bwMode="auto">
          <a:xfrm>
            <a:off x="6577013" y="2066925"/>
            <a:ext cx="1955800" cy="1016000"/>
          </a:xfrm>
          <a:prstGeom prst="rect">
            <a:avLst/>
          </a:prstGeom>
          <a:solidFill>
            <a:srgbClr val="FFFFFF"/>
          </a:solidFill>
          <a:ln w="9525">
            <a:solidFill>
              <a:srgbClr val="000000"/>
            </a:solidFill>
            <a:miter lim="800000"/>
            <a:headEnd/>
            <a:tailEnd/>
          </a:ln>
          <a:effectLst>
            <a:outerShdw dist="35921" dir="2700000" algn="ctr" rotWithShape="0">
              <a:srgbClr val="808080"/>
            </a:outerShdw>
          </a:effectLst>
        </p:spPr>
        <p:txBody>
          <a:bodyPr/>
          <a:lstStyle/>
          <a:p>
            <a:pPr algn="ctr">
              <a:defRPr/>
            </a:pPr>
            <a:r>
              <a:rPr lang="fr-FR" sz="1800" b="1">
                <a:solidFill>
                  <a:srgbClr val="FF3300"/>
                </a:solidFill>
                <a:effectLst>
                  <a:outerShdw blurRad="38100" dist="38100" dir="2700000" algn="tl">
                    <a:srgbClr val="C0C0C0"/>
                  </a:outerShdw>
                </a:effectLst>
                <a:latin typeface="Arial Narrow" pitchFamily="34" charset="0"/>
              </a:rPr>
              <a:t>Surveillance, </a:t>
            </a:r>
          </a:p>
          <a:p>
            <a:pPr algn="ctr">
              <a:defRPr/>
            </a:pPr>
            <a:r>
              <a:rPr lang="fr-FR" sz="1800" b="1">
                <a:solidFill>
                  <a:srgbClr val="FF3300"/>
                </a:solidFill>
                <a:effectLst>
                  <a:outerShdw blurRad="38100" dist="38100" dir="2700000" algn="tl">
                    <a:srgbClr val="C0C0C0"/>
                  </a:outerShdw>
                </a:effectLst>
                <a:latin typeface="Arial Narrow" pitchFamily="34" charset="0"/>
              </a:rPr>
              <a:t>signalisation</a:t>
            </a:r>
            <a:r>
              <a:rPr lang="fr-FR" sz="1800">
                <a:effectLst/>
                <a:latin typeface="Arial Narrow" pitchFamily="34" charset="0"/>
              </a:rPr>
              <a:t> </a:t>
            </a:r>
            <a:endParaRPr lang="fr-FR" sz="1800">
              <a:effectLst/>
            </a:endParaRPr>
          </a:p>
        </p:txBody>
      </p:sp>
      <p:sp>
        <p:nvSpPr>
          <p:cNvPr id="118795" name="Text Box 11">
            <a:extLst>
              <a:ext uri="{FF2B5EF4-FFF2-40B4-BE49-F238E27FC236}">
                <a16:creationId xmlns:a16="http://schemas.microsoft.com/office/drawing/2014/main" id="{8630C824-3BD9-439D-950D-54A778CAB9F0}"/>
              </a:ext>
            </a:extLst>
          </p:cNvPr>
          <p:cNvSpPr txBox="1">
            <a:spLocks noChangeArrowheads="1"/>
          </p:cNvSpPr>
          <p:nvPr/>
        </p:nvSpPr>
        <p:spPr bwMode="auto">
          <a:xfrm>
            <a:off x="6577013" y="3590925"/>
            <a:ext cx="1955800" cy="558800"/>
          </a:xfrm>
          <a:prstGeom prst="rect">
            <a:avLst/>
          </a:prstGeom>
          <a:solidFill>
            <a:srgbClr val="FFFFFF"/>
          </a:solidFill>
          <a:ln w="9525">
            <a:solidFill>
              <a:srgbClr val="000000"/>
            </a:solidFill>
            <a:miter lim="800000"/>
            <a:headEnd/>
            <a:tailEnd/>
          </a:ln>
          <a:effectLst>
            <a:outerShdw dist="35921" dir="2700000" algn="ctr" rotWithShape="0">
              <a:srgbClr val="808080"/>
            </a:outerShdw>
          </a:effectLst>
        </p:spPr>
        <p:txBody>
          <a:bodyPr/>
          <a:lstStyle/>
          <a:p>
            <a:pPr algn="ctr">
              <a:defRPr/>
            </a:pPr>
            <a:r>
              <a:rPr lang="fr-FR" sz="1800" b="1">
                <a:solidFill>
                  <a:srgbClr val="FF3300"/>
                </a:solidFill>
                <a:effectLst>
                  <a:outerShdw blurRad="38100" dist="38100" dir="2700000" algn="tl">
                    <a:srgbClr val="C0C0C0"/>
                  </a:outerShdw>
                </a:effectLst>
                <a:latin typeface="Arial Narrow" pitchFamily="34" charset="0"/>
              </a:rPr>
              <a:t>Seuil d’alerte</a:t>
            </a:r>
            <a:endParaRPr lang="fr-FR" sz="1800" b="1">
              <a:solidFill>
                <a:srgbClr val="FF3300"/>
              </a:solidFill>
              <a:effectLst>
                <a:outerShdw blurRad="38100" dist="38100" dir="2700000" algn="tl">
                  <a:srgbClr val="C0C0C0"/>
                </a:outerShdw>
              </a:effectLst>
            </a:endParaRPr>
          </a:p>
        </p:txBody>
      </p:sp>
      <p:sp>
        <p:nvSpPr>
          <p:cNvPr id="118796" name="Line 12">
            <a:extLst>
              <a:ext uri="{FF2B5EF4-FFF2-40B4-BE49-F238E27FC236}">
                <a16:creationId xmlns:a16="http://schemas.microsoft.com/office/drawing/2014/main" id="{E4B813BB-35CC-4E6D-ABC6-A0F5D0BA5DE1}"/>
              </a:ext>
            </a:extLst>
          </p:cNvPr>
          <p:cNvSpPr>
            <a:spLocks noChangeShapeType="1"/>
          </p:cNvSpPr>
          <p:nvPr/>
        </p:nvSpPr>
        <p:spPr bwMode="auto">
          <a:xfrm flipH="1">
            <a:off x="5599113" y="3843338"/>
            <a:ext cx="977900" cy="0"/>
          </a:xfrm>
          <a:prstGeom prst="line">
            <a:avLst/>
          </a:prstGeom>
          <a:noFill/>
          <a:ln w="9525">
            <a:solidFill>
              <a:srgbClr val="000000"/>
            </a:solidFill>
            <a:round/>
            <a:headEnd/>
            <a:tailEnd type="stealth" w="lg" len="lg"/>
          </a:ln>
        </p:spPr>
        <p:txBody>
          <a:bodyPr/>
          <a:lstStyle/>
          <a:p>
            <a:pPr>
              <a:defRPr/>
            </a:pPr>
            <a:endParaRPr lang="fr-FR"/>
          </a:p>
        </p:txBody>
      </p:sp>
      <p:sp>
        <p:nvSpPr>
          <p:cNvPr id="118797" name="Freeform 13">
            <a:extLst>
              <a:ext uri="{FF2B5EF4-FFF2-40B4-BE49-F238E27FC236}">
                <a16:creationId xmlns:a16="http://schemas.microsoft.com/office/drawing/2014/main" id="{D3B6128C-317A-4B0A-86EA-8047C198DD2D}"/>
              </a:ext>
            </a:extLst>
          </p:cNvPr>
          <p:cNvSpPr>
            <a:spLocks/>
          </p:cNvSpPr>
          <p:nvPr/>
        </p:nvSpPr>
        <p:spPr bwMode="auto">
          <a:xfrm>
            <a:off x="5599113" y="1179513"/>
            <a:ext cx="2152650" cy="887412"/>
          </a:xfrm>
          <a:custGeom>
            <a:avLst/>
            <a:gdLst/>
            <a:ahLst/>
            <a:cxnLst>
              <a:cxn ang="0">
                <a:pos x="0" y="90"/>
              </a:cxn>
              <a:cxn ang="0">
                <a:pos x="1629" y="90"/>
              </a:cxn>
              <a:cxn ang="0">
                <a:pos x="1991" y="633"/>
              </a:cxn>
            </a:cxnLst>
            <a:rect l="0" t="0" r="r" b="b"/>
            <a:pathLst>
              <a:path w="1991" h="633">
                <a:moveTo>
                  <a:pt x="0" y="90"/>
                </a:moveTo>
                <a:cubicBezTo>
                  <a:pt x="648" y="45"/>
                  <a:pt x="1297" y="0"/>
                  <a:pt x="1629" y="90"/>
                </a:cubicBezTo>
                <a:cubicBezTo>
                  <a:pt x="1961" y="180"/>
                  <a:pt x="1976" y="406"/>
                  <a:pt x="1991" y="633"/>
                </a:cubicBezTo>
              </a:path>
            </a:pathLst>
          </a:custGeom>
          <a:noFill/>
          <a:ln w="9525">
            <a:solidFill>
              <a:srgbClr val="000000"/>
            </a:solidFill>
            <a:round/>
            <a:headEnd/>
            <a:tailEnd type="stealth" w="lg" len="lg"/>
          </a:ln>
        </p:spPr>
        <p:txBody>
          <a:bodyPr/>
          <a:lstStyle/>
          <a:p>
            <a:pPr>
              <a:defRPr/>
            </a:pPr>
            <a:endParaRPr lang="fr-FR"/>
          </a:p>
        </p:txBody>
      </p:sp>
      <p:sp>
        <p:nvSpPr>
          <p:cNvPr id="118798" name="Line 14">
            <a:extLst>
              <a:ext uri="{FF2B5EF4-FFF2-40B4-BE49-F238E27FC236}">
                <a16:creationId xmlns:a16="http://schemas.microsoft.com/office/drawing/2014/main" id="{E15264FD-7D91-4FB4-91AF-9739492C39FB}"/>
              </a:ext>
            </a:extLst>
          </p:cNvPr>
          <p:cNvSpPr>
            <a:spLocks noChangeShapeType="1"/>
          </p:cNvSpPr>
          <p:nvPr/>
        </p:nvSpPr>
        <p:spPr bwMode="auto">
          <a:xfrm>
            <a:off x="7554913" y="3082925"/>
            <a:ext cx="1587" cy="508000"/>
          </a:xfrm>
          <a:prstGeom prst="line">
            <a:avLst/>
          </a:prstGeom>
          <a:noFill/>
          <a:ln w="9525">
            <a:solidFill>
              <a:srgbClr val="000000"/>
            </a:solidFill>
            <a:round/>
            <a:headEnd/>
            <a:tailEnd type="stealth" w="lg" len="lg"/>
          </a:ln>
        </p:spPr>
        <p:txBody>
          <a:bodyPr/>
          <a:lstStyle/>
          <a:p>
            <a:pPr>
              <a:defRPr/>
            </a:pPr>
            <a:endParaRPr lang="fr-FR"/>
          </a:p>
        </p:txBody>
      </p:sp>
      <p:sp>
        <p:nvSpPr>
          <p:cNvPr id="118799" name="Text Box 15">
            <a:extLst>
              <a:ext uri="{FF2B5EF4-FFF2-40B4-BE49-F238E27FC236}">
                <a16:creationId xmlns:a16="http://schemas.microsoft.com/office/drawing/2014/main" id="{A08F7855-037B-4A4E-9696-D8223872DDC6}"/>
              </a:ext>
            </a:extLst>
          </p:cNvPr>
          <p:cNvSpPr txBox="1">
            <a:spLocks noChangeArrowheads="1"/>
          </p:cNvSpPr>
          <p:nvPr/>
        </p:nvSpPr>
        <p:spPr bwMode="auto">
          <a:xfrm>
            <a:off x="6577013" y="5113338"/>
            <a:ext cx="1955800" cy="763587"/>
          </a:xfrm>
          <a:prstGeom prst="rect">
            <a:avLst/>
          </a:prstGeom>
          <a:solidFill>
            <a:srgbClr val="FFFFFF"/>
          </a:solidFill>
          <a:ln w="9525">
            <a:solidFill>
              <a:srgbClr val="000000"/>
            </a:solidFill>
            <a:miter lim="800000"/>
            <a:headEnd/>
            <a:tailEnd/>
          </a:ln>
          <a:effectLst>
            <a:outerShdw dist="35921" dir="2700000" algn="ctr" rotWithShape="0">
              <a:srgbClr val="808080"/>
            </a:outerShdw>
          </a:effectLst>
        </p:spPr>
        <p:txBody>
          <a:bodyPr/>
          <a:lstStyle>
            <a:lvl1pPr eaLnBrk="0" hangingPunct="0">
              <a:defRPr sz="2000">
                <a:solidFill>
                  <a:schemeClr val="tx1"/>
                </a:solidFill>
                <a:latin typeface="Verdana" panose="020B0604030504040204" pitchFamily="34" charset="0"/>
              </a:defRPr>
            </a:lvl1pPr>
            <a:lvl2pPr marL="742950" indent="-285750" eaLnBrk="0" hangingPunct="0">
              <a:defRPr sz="2000">
                <a:solidFill>
                  <a:schemeClr val="tx1"/>
                </a:solidFill>
                <a:latin typeface="Verdana" panose="020B0604030504040204" pitchFamily="34" charset="0"/>
              </a:defRPr>
            </a:lvl2pPr>
            <a:lvl3pPr marL="1143000" indent="-228600" eaLnBrk="0" hangingPunct="0">
              <a:defRPr sz="2000">
                <a:solidFill>
                  <a:schemeClr val="tx1"/>
                </a:solidFill>
                <a:latin typeface="Verdana" panose="020B0604030504040204" pitchFamily="34" charset="0"/>
              </a:defRPr>
            </a:lvl3pPr>
            <a:lvl4pPr marL="1600200" indent="-228600" eaLnBrk="0" hangingPunct="0">
              <a:defRPr sz="2000">
                <a:solidFill>
                  <a:schemeClr val="tx1"/>
                </a:solidFill>
                <a:latin typeface="Verdana" panose="020B0604030504040204" pitchFamily="34" charset="0"/>
              </a:defRPr>
            </a:lvl4pPr>
            <a:lvl5pPr marL="2057400" indent="-228600" eaLnBrk="0" hangingPunct="0">
              <a:defRPr sz="2000">
                <a:solidFill>
                  <a:schemeClr val="tx1"/>
                </a:solidFill>
                <a:latin typeface="Verdana" panose="020B0604030504040204" pitchFamily="34" charset="0"/>
              </a:defRPr>
            </a:lvl5pPr>
            <a:lvl6pPr marL="2514600" indent="-228600" eaLnBrk="0" fontAlgn="base" hangingPunct="0">
              <a:spcBef>
                <a:spcPct val="0"/>
              </a:spcBef>
              <a:spcAft>
                <a:spcPct val="0"/>
              </a:spcAft>
              <a:defRPr sz="2000">
                <a:solidFill>
                  <a:schemeClr val="tx1"/>
                </a:solidFill>
                <a:latin typeface="Verdana" panose="020B0604030504040204" pitchFamily="34" charset="0"/>
              </a:defRPr>
            </a:lvl6pPr>
            <a:lvl7pPr marL="2971800" indent="-228600" eaLnBrk="0" fontAlgn="base" hangingPunct="0">
              <a:spcBef>
                <a:spcPct val="0"/>
              </a:spcBef>
              <a:spcAft>
                <a:spcPct val="0"/>
              </a:spcAft>
              <a:defRPr sz="2000">
                <a:solidFill>
                  <a:schemeClr val="tx1"/>
                </a:solidFill>
                <a:latin typeface="Verdana" panose="020B0604030504040204" pitchFamily="34" charset="0"/>
              </a:defRPr>
            </a:lvl7pPr>
            <a:lvl8pPr marL="3429000" indent="-228600" eaLnBrk="0" fontAlgn="base" hangingPunct="0">
              <a:spcBef>
                <a:spcPct val="0"/>
              </a:spcBef>
              <a:spcAft>
                <a:spcPct val="0"/>
              </a:spcAft>
              <a:defRPr sz="2000">
                <a:solidFill>
                  <a:schemeClr val="tx1"/>
                </a:solidFill>
                <a:latin typeface="Verdana" panose="020B0604030504040204" pitchFamily="34" charset="0"/>
              </a:defRPr>
            </a:lvl8pPr>
            <a:lvl9pPr marL="3886200" indent="-228600" eaLnBrk="0" fontAlgn="base" hangingPunct="0">
              <a:spcBef>
                <a:spcPct val="0"/>
              </a:spcBef>
              <a:spcAft>
                <a:spcPct val="0"/>
              </a:spcAft>
              <a:defRPr sz="2000">
                <a:solidFill>
                  <a:schemeClr val="tx1"/>
                </a:solidFill>
                <a:latin typeface="Verdana" panose="020B0604030504040204" pitchFamily="34" charset="0"/>
              </a:defRPr>
            </a:lvl9pPr>
          </a:lstStyle>
          <a:p>
            <a:pPr algn="ctr" eaLnBrk="1" hangingPunct="1"/>
            <a:r>
              <a:rPr lang="fr-FR" altLang="fr-FR" sz="1800">
                <a:effectLst/>
                <a:latin typeface="Arial Narrow" panose="020B0606020202030204" pitchFamily="34" charset="0"/>
              </a:rPr>
              <a:t>Optimisation</a:t>
            </a:r>
          </a:p>
          <a:p>
            <a:pPr algn="ctr" eaLnBrk="1" hangingPunct="1"/>
            <a:r>
              <a:rPr lang="fr-FR" altLang="fr-FR" sz="1800">
                <a:effectLst/>
                <a:latin typeface="Arial Narrow" panose="020B0606020202030204" pitchFamily="34" charset="0"/>
              </a:rPr>
              <a:t>du seuil  </a:t>
            </a:r>
            <a:endParaRPr lang="fr-FR" altLang="fr-FR" sz="1800">
              <a:effectLst/>
            </a:endParaRPr>
          </a:p>
        </p:txBody>
      </p:sp>
      <p:sp>
        <p:nvSpPr>
          <p:cNvPr id="118800" name="Line 16">
            <a:extLst>
              <a:ext uri="{FF2B5EF4-FFF2-40B4-BE49-F238E27FC236}">
                <a16:creationId xmlns:a16="http://schemas.microsoft.com/office/drawing/2014/main" id="{39E6653F-9889-4A96-9CC6-CE933D6C32BC}"/>
              </a:ext>
            </a:extLst>
          </p:cNvPr>
          <p:cNvSpPr>
            <a:spLocks noChangeShapeType="1"/>
          </p:cNvSpPr>
          <p:nvPr/>
        </p:nvSpPr>
        <p:spPr bwMode="auto">
          <a:xfrm>
            <a:off x="2843213" y="5516563"/>
            <a:ext cx="3721100" cy="0"/>
          </a:xfrm>
          <a:prstGeom prst="line">
            <a:avLst/>
          </a:prstGeom>
          <a:noFill/>
          <a:ln w="9525">
            <a:solidFill>
              <a:srgbClr val="000000"/>
            </a:solidFill>
            <a:round/>
            <a:headEnd/>
            <a:tailEnd type="stealth" w="lg" len="lg"/>
          </a:ln>
        </p:spPr>
        <p:txBody>
          <a:bodyPr/>
          <a:lstStyle/>
          <a:p>
            <a:pPr>
              <a:defRPr/>
            </a:pPr>
            <a:endParaRPr lang="fr-FR"/>
          </a:p>
        </p:txBody>
      </p:sp>
      <p:sp>
        <p:nvSpPr>
          <p:cNvPr id="118801" name="Line 17">
            <a:extLst>
              <a:ext uri="{FF2B5EF4-FFF2-40B4-BE49-F238E27FC236}">
                <a16:creationId xmlns:a16="http://schemas.microsoft.com/office/drawing/2014/main" id="{0B44742B-3F25-4389-A35F-5C83EBF0538E}"/>
              </a:ext>
            </a:extLst>
          </p:cNvPr>
          <p:cNvSpPr>
            <a:spLocks noChangeShapeType="1"/>
          </p:cNvSpPr>
          <p:nvPr/>
        </p:nvSpPr>
        <p:spPr bwMode="auto">
          <a:xfrm flipH="1" flipV="1">
            <a:off x="7554913" y="4149725"/>
            <a:ext cx="0" cy="963613"/>
          </a:xfrm>
          <a:prstGeom prst="line">
            <a:avLst/>
          </a:prstGeom>
          <a:noFill/>
          <a:ln w="9525">
            <a:solidFill>
              <a:srgbClr val="000000"/>
            </a:solidFill>
            <a:round/>
            <a:headEnd/>
            <a:tailEnd type="stealth" w="lg" len="lg"/>
          </a:ln>
        </p:spPr>
        <p:txBody>
          <a:bodyPr/>
          <a:lstStyle/>
          <a:p>
            <a:pPr>
              <a:defRPr/>
            </a:pPr>
            <a:endParaRPr lang="fr-FR"/>
          </a:p>
        </p:txBody>
      </p:sp>
      <p:sp>
        <p:nvSpPr>
          <p:cNvPr id="27666" name="Text Box 18">
            <a:extLst>
              <a:ext uri="{FF2B5EF4-FFF2-40B4-BE49-F238E27FC236}">
                <a16:creationId xmlns:a16="http://schemas.microsoft.com/office/drawing/2014/main" id="{2D37E522-C778-4985-92DC-631AA3AD0DBF}"/>
              </a:ext>
            </a:extLst>
          </p:cNvPr>
          <p:cNvSpPr txBox="1">
            <a:spLocks noChangeArrowheads="1"/>
          </p:cNvSpPr>
          <p:nvPr/>
        </p:nvSpPr>
        <p:spPr bwMode="auto">
          <a:xfrm>
            <a:off x="1258888" y="188913"/>
            <a:ext cx="70580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defRPr>
            </a:lvl1pPr>
            <a:lvl2pPr marL="742950" indent="-285750" eaLnBrk="0" hangingPunct="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defRPr>
            </a:lvl2pPr>
            <a:lvl3pPr marL="1143000" indent="-228600" eaLnBrk="0" hangingPunct="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defRPr>
            </a:lvl3pPr>
            <a:lvl4pPr marL="1600200" indent="-228600" eaLnBrk="0" hangingPunct="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defRPr>
            </a:lvl4pPr>
            <a:lvl5pPr marL="2057400" indent="-228600" eaLnBrk="0" hangingPunct="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9pPr>
          </a:lstStyle>
          <a:p>
            <a:pPr algn="ctr" eaLnBrk="1" hangingPunct="1">
              <a:spcBef>
                <a:spcPct val="50000"/>
              </a:spcBef>
              <a:buClrTx/>
              <a:buFontTx/>
              <a:buNone/>
            </a:pPr>
            <a:r>
              <a:rPr lang="fr-FR" altLang="fr-FR" sz="2400" b="1">
                <a:solidFill>
                  <a:srgbClr val="00CC00"/>
                </a:solidFill>
                <a:effectLst/>
                <a:latin typeface="Arial Narrow" panose="020B0606020202030204" pitchFamily="34" charset="0"/>
              </a:rPr>
              <a:t>MAINTENANCE PREVENTIVE CONDITIONNELLE</a:t>
            </a:r>
          </a:p>
        </p:txBody>
      </p:sp>
    </p:spTree>
    <p:custDataLst>
      <p:tags r:id="rId1"/>
    </p:custDataLst>
    <p:extLst>
      <p:ext uri="{BB962C8B-B14F-4D97-AF65-F5344CB8AC3E}">
        <p14:creationId xmlns:p14="http://schemas.microsoft.com/office/powerpoint/2010/main" val="230479573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18786"/>
                                        </p:tgtEl>
                                        <p:attrNameLst>
                                          <p:attrName>style.visibility</p:attrName>
                                        </p:attrNameLst>
                                      </p:cBhvr>
                                      <p:to>
                                        <p:strVal val="visible"/>
                                      </p:to>
                                    </p:set>
                                    <p:anim calcmode="lin" valueType="num">
                                      <p:cBhvr additive="base">
                                        <p:cTn id="7" dur="500" fill="hold"/>
                                        <p:tgtEl>
                                          <p:spTgt spid="118786"/>
                                        </p:tgtEl>
                                        <p:attrNameLst>
                                          <p:attrName>ppt_x</p:attrName>
                                        </p:attrNameLst>
                                      </p:cBhvr>
                                      <p:tavLst>
                                        <p:tav tm="0">
                                          <p:val>
                                            <p:strVal val="#ppt_x"/>
                                          </p:val>
                                        </p:tav>
                                        <p:tav tm="100000">
                                          <p:val>
                                            <p:strVal val="#ppt_x"/>
                                          </p:val>
                                        </p:tav>
                                      </p:tavLst>
                                    </p:anim>
                                    <p:anim calcmode="lin" valueType="num">
                                      <p:cBhvr additive="base">
                                        <p:cTn id="8" dur="500" fill="hold"/>
                                        <p:tgtEl>
                                          <p:spTgt spid="118786"/>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nodeType="clickEffect">
                                  <p:stCondLst>
                                    <p:cond delay="0"/>
                                  </p:stCondLst>
                                  <p:childTnLst>
                                    <p:set>
                                      <p:cBhvr>
                                        <p:cTn id="12" dur="1" fill="hold">
                                          <p:stCondLst>
                                            <p:cond delay="0"/>
                                          </p:stCondLst>
                                        </p:cTn>
                                        <p:tgtEl>
                                          <p:spTgt spid="118797"/>
                                        </p:tgtEl>
                                        <p:attrNameLst>
                                          <p:attrName>style.visibility</p:attrName>
                                        </p:attrNameLst>
                                      </p:cBhvr>
                                      <p:to>
                                        <p:strVal val="visible"/>
                                      </p:to>
                                    </p:set>
                                    <p:anim calcmode="lin" valueType="num">
                                      <p:cBhvr additive="base">
                                        <p:cTn id="13" dur="500" fill="hold"/>
                                        <p:tgtEl>
                                          <p:spTgt spid="118797"/>
                                        </p:tgtEl>
                                        <p:attrNameLst>
                                          <p:attrName>ppt_x</p:attrName>
                                        </p:attrNameLst>
                                      </p:cBhvr>
                                      <p:tavLst>
                                        <p:tav tm="0">
                                          <p:val>
                                            <p:strVal val="1+#ppt_w/2"/>
                                          </p:val>
                                        </p:tav>
                                        <p:tav tm="100000">
                                          <p:val>
                                            <p:strVal val="#ppt_x"/>
                                          </p:val>
                                        </p:tav>
                                      </p:tavLst>
                                    </p:anim>
                                    <p:anim calcmode="lin" valueType="num">
                                      <p:cBhvr additive="base">
                                        <p:cTn id="14" dur="500" fill="hold"/>
                                        <p:tgtEl>
                                          <p:spTgt spid="118797"/>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118794"/>
                                        </p:tgtEl>
                                        <p:attrNameLst>
                                          <p:attrName>style.visibility</p:attrName>
                                        </p:attrNameLst>
                                      </p:cBhvr>
                                      <p:to>
                                        <p:strVal val="visible"/>
                                      </p:to>
                                    </p:set>
                                    <p:anim calcmode="lin" valueType="num">
                                      <p:cBhvr additive="base">
                                        <p:cTn id="17" dur="500" fill="hold"/>
                                        <p:tgtEl>
                                          <p:spTgt spid="118794"/>
                                        </p:tgtEl>
                                        <p:attrNameLst>
                                          <p:attrName>ppt_x</p:attrName>
                                        </p:attrNameLst>
                                      </p:cBhvr>
                                      <p:tavLst>
                                        <p:tav tm="0">
                                          <p:val>
                                            <p:strVal val="1+#ppt_w/2"/>
                                          </p:val>
                                        </p:tav>
                                        <p:tav tm="100000">
                                          <p:val>
                                            <p:strVal val="#ppt_x"/>
                                          </p:val>
                                        </p:tav>
                                      </p:tavLst>
                                    </p:anim>
                                    <p:anim calcmode="lin" valueType="num">
                                      <p:cBhvr additive="base">
                                        <p:cTn id="18" dur="500" fill="hold"/>
                                        <p:tgtEl>
                                          <p:spTgt spid="118794"/>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2" fill="hold" nodeType="clickEffect">
                                  <p:stCondLst>
                                    <p:cond delay="0"/>
                                  </p:stCondLst>
                                  <p:childTnLst>
                                    <p:set>
                                      <p:cBhvr>
                                        <p:cTn id="22" dur="1" fill="hold">
                                          <p:stCondLst>
                                            <p:cond delay="0"/>
                                          </p:stCondLst>
                                        </p:cTn>
                                        <p:tgtEl>
                                          <p:spTgt spid="118798"/>
                                        </p:tgtEl>
                                        <p:attrNameLst>
                                          <p:attrName>style.visibility</p:attrName>
                                        </p:attrNameLst>
                                      </p:cBhvr>
                                      <p:to>
                                        <p:strVal val="visible"/>
                                      </p:to>
                                    </p:set>
                                    <p:anim calcmode="lin" valueType="num">
                                      <p:cBhvr additive="base">
                                        <p:cTn id="23" dur="500" fill="hold"/>
                                        <p:tgtEl>
                                          <p:spTgt spid="118798"/>
                                        </p:tgtEl>
                                        <p:attrNameLst>
                                          <p:attrName>ppt_x</p:attrName>
                                        </p:attrNameLst>
                                      </p:cBhvr>
                                      <p:tavLst>
                                        <p:tav tm="0">
                                          <p:val>
                                            <p:strVal val="1+#ppt_w/2"/>
                                          </p:val>
                                        </p:tav>
                                        <p:tav tm="100000">
                                          <p:val>
                                            <p:strVal val="#ppt_x"/>
                                          </p:val>
                                        </p:tav>
                                      </p:tavLst>
                                    </p:anim>
                                    <p:anim calcmode="lin" valueType="num">
                                      <p:cBhvr additive="base">
                                        <p:cTn id="24" dur="500" fill="hold"/>
                                        <p:tgtEl>
                                          <p:spTgt spid="118798"/>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18795"/>
                                        </p:tgtEl>
                                        <p:attrNameLst>
                                          <p:attrName>style.visibility</p:attrName>
                                        </p:attrNameLst>
                                      </p:cBhvr>
                                      <p:to>
                                        <p:strVal val="visible"/>
                                      </p:to>
                                    </p:set>
                                    <p:anim calcmode="lin" valueType="num">
                                      <p:cBhvr additive="base">
                                        <p:cTn id="27" dur="500" fill="hold"/>
                                        <p:tgtEl>
                                          <p:spTgt spid="118795"/>
                                        </p:tgtEl>
                                        <p:attrNameLst>
                                          <p:attrName>ppt_x</p:attrName>
                                        </p:attrNameLst>
                                      </p:cBhvr>
                                      <p:tavLst>
                                        <p:tav tm="0">
                                          <p:val>
                                            <p:strVal val="1+#ppt_w/2"/>
                                          </p:val>
                                        </p:tav>
                                        <p:tav tm="100000">
                                          <p:val>
                                            <p:strVal val="#ppt_x"/>
                                          </p:val>
                                        </p:tav>
                                      </p:tavLst>
                                    </p:anim>
                                    <p:anim calcmode="lin" valueType="num">
                                      <p:cBhvr additive="base">
                                        <p:cTn id="28" dur="500" fill="hold"/>
                                        <p:tgtEl>
                                          <p:spTgt spid="118795"/>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4" fill="hold" nodeType="clickEffect">
                                  <p:stCondLst>
                                    <p:cond delay="0"/>
                                  </p:stCondLst>
                                  <p:childTnLst>
                                    <p:set>
                                      <p:cBhvr>
                                        <p:cTn id="32" dur="1" fill="hold">
                                          <p:stCondLst>
                                            <p:cond delay="0"/>
                                          </p:stCondLst>
                                        </p:cTn>
                                        <p:tgtEl>
                                          <p:spTgt spid="118796"/>
                                        </p:tgtEl>
                                        <p:attrNameLst>
                                          <p:attrName>style.visibility</p:attrName>
                                        </p:attrNameLst>
                                      </p:cBhvr>
                                      <p:to>
                                        <p:strVal val="visible"/>
                                      </p:to>
                                    </p:set>
                                    <p:anim calcmode="lin" valueType="num">
                                      <p:cBhvr additive="base">
                                        <p:cTn id="33" dur="500" fill="hold"/>
                                        <p:tgtEl>
                                          <p:spTgt spid="118796"/>
                                        </p:tgtEl>
                                        <p:attrNameLst>
                                          <p:attrName>ppt_x</p:attrName>
                                        </p:attrNameLst>
                                      </p:cBhvr>
                                      <p:tavLst>
                                        <p:tav tm="0">
                                          <p:val>
                                            <p:strVal val="#ppt_x"/>
                                          </p:val>
                                        </p:tav>
                                        <p:tav tm="100000">
                                          <p:val>
                                            <p:strVal val="#ppt_x"/>
                                          </p:val>
                                        </p:tav>
                                      </p:tavLst>
                                    </p:anim>
                                    <p:anim calcmode="lin" valueType="num">
                                      <p:cBhvr additive="base">
                                        <p:cTn id="34" dur="500" fill="hold"/>
                                        <p:tgtEl>
                                          <p:spTgt spid="118796"/>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18787"/>
                                        </p:tgtEl>
                                        <p:attrNameLst>
                                          <p:attrName>style.visibility</p:attrName>
                                        </p:attrNameLst>
                                      </p:cBhvr>
                                      <p:to>
                                        <p:strVal val="visible"/>
                                      </p:to>
                                    </p:set>
                                    <p:anim calcmode="lin" valueType="num">
                                      <p:cBhvr additive="base">
                                        <p:cTn id="37" dur="500" fill="hold"/>
                                        <p:tgtEl>
                                          <p:spTgt spid="118787"/>
                                        </p:tgtEl>
                                        <p:attrNameLst>
                                          <p:attrName>ppt_x</p:attrName>
                                        </p:attrNameLst>
                                      </p:cBhvr>
                                      <p:tavLst>
                                        <p:tav tm="0">
                                          <p:val>
                                            <p:strVal val="#ppt_x"/>
                                          </p:val>
                                        </p:tav>
                                        <p:tav tm="100000">
                                          <p:val>
                                            <p:strVal val="#ppt_x"/>
                                          </p:val>
                                        </p:tav>
                                      </p:tavLst>
                                    </p:anim>
                                    <p:anim calcmode="lin" valueType="num">
                                      <p:cBhvr additive="base">
                                        <p:cTn id="38" dur="500" fill="hold"/>
                                        <p:tgtEl>
                                          <p:spTgt spid="118787"/>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nodeType="clickEffect">
                                  <p:stCondLst>
                                    <p:cond delay="0"/>
                                  </p:stCondLst>
                                  <p:childTnLst>
                                    <p:set>
                                      <p:cBhvr>
                                        <p:cTn id="42" dur="1" fill="hold">
                                          <p:stCondLst>
                                            <p:cond delay="0"/>
                                          </p:stCondLst>
                                        </p:cTn>
                                        <p:tgtEl>
                                          <p:spTgt spid="118791"/>
                                        </p:tgtEl>
                                        <p:attrNameLst>
                                          <p:attrName>style.visibility</p:attrName>
                                        </p:attrNameLst>
                                      </p:cBhvr>
                                      <p:to>
                                        <p:strVal val="visible"/>
                                      </p:to>
                                    </p:set>
                                    <p:anim calcmode="lin" valueType="num">
                                      <p:cBhvr additive="base">
                                        <p:cTn id="43" dur="500" fill="hold"/>
                                        <p:tgtEl>
                                          <p:spTgt spid="118791"/>
                                        </p:tgtEl>
                                        <p:attrNameLst>
                                          <p:attrName>ppt_x</p:attrName>
                                        </p:attrNameLst>
                                      </p:cBhvr>
                                      <p:tavLst>
                                        <p:tav tm="0">
                                          <p:val>
                                            <p:strVal val="0-#ppt_w/2"/>
                                          </p:val>
                                        </p:tav>
                                        <p:tav tm="100000">
                                          <p:val>
                                            <p:strVal val="#ppt_x"/>
                                          </p:val>
                                        </p:tav>
                                      </p:tavLst>
                                    </p:anim>
                                    <p:anim calcmode="lin" valueType="num">
                                      <p:cBhvr additive="base">
                                        <p:cTn id="44" dur="500" fill="hold"/>
                                        <p:tgtEl>
                                          <p:spTgt spid="118791"/>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118788"/>
                                        </p:tgtEl>
                                        <p:attrNameLst>
                                          <p:attrName>style.visibility</p:attrName>
                                        </p:attrNameLst>
                                      </p:cBhvr>
                                      <p:to>
                                        <p:strVal val="visible"/>
                                      </p:to>
                                    </p:set>
                                    <p:anim calcmode="lin" valueType="num">
                                      <p:cBhvr additive="base">
                                        <p:cTn id="47" dur="500" fill="hold"/>
                                        <p:tgtEl>
                                          <p:spTgt spid="118788"/>
                                        </p:tgtEl>
                                        <p:attrNameLst>
                                          <p:attrName>ppt_x</p:attrName>
                                        </p:attrNameLst>
                                      </p:cBhvr>
                                      <p:tavLst>
                                        <p:tav tm="0">
                                          <p:val>
                                            <p:strVal val="0-#ppt_w/2"/>
                                          </p:val>
                                        </p:tav>
                                        <p:tav tm="100000">
                                          <p:val>
                                            <p:strVal val="#ppt_x"/>
                                          </p:val>
                                        </p:tav>
                                      </p:tavLst>
                                    </p:anim>
                                    <p:anim calcmode="lin" valueType="num">
                                      <p:cBhvr additive="base">
                                        <p:cTn id="48" dur="500" fill="hold"/>
                                        <p:tgtEl>
                                          <p:spTgt spid="118788"/>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0"/>
                                  </p:stCondLst>
                                  <p:childTnLst>
                                    <p:set>
                                      <p:cBhvr>
                                        <p:cTn id="50" dur="1" fill="hold">
                                          <p:stCondLst>
                                            <p:cond delay="0"/>
                                          </p:stCondLst>
                                        </p:cTn>
                                        <p:tgtEl>
                                          <p:spTgt spid="118792"/>
                                        </p:tgtEl>
                                        <p:attrNameLst>
                                          <p:attrName>style.visibility</p:attrName>
                                        </p:attrNameLst>
                                      </p:cBhvr>
                                      <p:to>
                                        <p:strVal val="visible"/>
                                      </p:to>
                                    </p:set>
                                    <p:anim calcmode="lin" valueType="num">
                                      <p:cBhvr additive="base">
                                        <p:cTn id="51" dur="500" fill="hold"/>
                                        <p:tgtEl>
                                          <p:spTgt spid="118792"/>
                                        </p:tgtEl>
                                        <p:attrNameLst>
                                          <p:attrName>ppt_x</p:attrName>
                                        </p:attrNameLst>
                                      </p:cBhvr>
                                      <p:tavLst>
                                        <p:tav tm="0">
                                          <p:val>
                                            <p:strVal val="0-#ppt_w/2"/>
                                          </p:val>
                                        </p:tav>
                                        <p:tav tm="100000">
                                          <p:val>
                                            <p:strVal val="#ppt_x"/>
                                          </p:val>
                                        </p:tav>
                                      </p:tavLst>
                                    </p:anim>
                                    <p:anim calcmode="lin" valueType="num">
                                      <p:cBhvr additive="base">
                                        <p:cTn id="52" dur="500" fill="hold"/>
                                        <p:tgtEl>
                                          <p:spTgt spid="118792"/>
                                        </p:tgtEl>
                                        <p:attrNameLst>
                                          <p:attrName>ppt_y</p:attrName>
                                        </p:attrNameLst>
                                      </p:cBhvr>
                                      <p:tavLst>
                                        <p:tav tm="0">
                                          <p:val>
                                            <p:strVal val="#ppt_y"/>
                                          </p:val>
                                        </p:tav>
                                        <p:tav tm="100000">
                                          <p:val>
                                            <p:strVal val="#ppt_y"/>
                                          </p:val>
                                        </p:tav>
                                      </p:tavLst>
                                    </p:anim>
                                  </p:childTnLst>
                                </p:cTn>
                              </p:par>
                            </p:childTnLst>
                          </p:cTn>
                        </p:par>
                      </p:childTnLst>
                    </p:cTn>
                  </p:par>
                  <p:par>
                    <p:cTn id="53" fill="hold" nodeType="clickPar">
                      <p:stCondLst>
                        <p:cond delay="indefinite"/>
                      </p:stCondLst>
                      <p:childTnLst>
                        <p:par>
                          <p:cTn id="54" fill="hold" nodeType="withGroup">
                            <p:stCondLst>
                              <p:cond delay="0"/>
                            </p:stCondLst>
                            <p:childTnLst>
                              <p:par>
                                <p:cTn id="55" presetID="2" presetClass="entr" presetSubtype="8" fill="hold" nodeType="clickEffect">
                                  <p:stCondLst>
                                    <p:cond delay="0"/>
                                  </p:stCondLst>
                                  <p:childTnLst>
                                    <p:set>
                                      <p:cBhvr>
                                        <p:cTn id="56" dur="1" fill="hold">
                                          <p:stCondLst>
                                            <p:cond delay="0"/>
                                          </p:stCondLst>
                                        </p:cTn>
                                        <p:tgtEl>
                                          <p:spTgt spid="118793"/>
                                        </p:tgtEl>
                                        <p:attrNameLst>
                                          <p:attrName>style.visibility</p:attrName>
                                        </p:attrNameLst>
                                      </p:cBhvr>
                                      <p:to>
                                        <p:strVal val="visible"/>
                                      </p:to>
                                    </p:set>
                                    <p:anim calcmode="lin" valueType="num">
                                      <p:cBhvr additive="base">
                                        <p:cTn id="57" dur="500" fill="hold"/>
                                        <p:tgtEl>
                                          <p:spTgt spid="118793"/>
                                        </p:tgtEl>
                                        <p:attrNameLst>
                                          <p:attrName>ppt_x</p:attrName>
                                        </p:attrNameLst>
                                      </p:cBhvr>
                                      <p:tavLst>
                                        <p:tav tm="0">
                                          <p:val>
                                            <p:strVal val="0-#ppt_w/2"/>
                                          </p:val>
                                        </p:tav>
                                        <p:tav tm="100000">
                                          <p:val>
                                            <p:strVal val="#ppt_x"/>
                                          </p:val>
                                        </p:tav>
                                      </p:tavLst>
                                    </p:anim>
                                    <p:anim calcmode="lin" valueType="num">
                                      <p:cBhvr additive="base">
                                        <p:cTn id="58" dur="500" fill="hold"/>
                                        <p:tgtEl>
                                          <p:spTgt spid="118793"/>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118789"/>
                                        </p:tgtEl>
                                        <p:attrNameLst>
                                          <p:attrName>style.visibility</p:attrName>
                                        </p:attrNameLst>
                                      </p:cBhvr>
                                      <p:to>
                                        <p:strVal val="visible"/>
                                      </p:to>
                                    </p:set>
                                    <p:anim calcmode="lin" valueType="num">
                                      <p:cBhvr additive="base">
                                        <p:cTn id="61" dur="500" fill="hold"/>
                                        <p:tgtEl>
                                          <p:spTgt spid="118789"/>
                                        </p:tgtEl>
                                        <p:attrNameLst>
                                          <p:attrName>ppt_x</p:attrName>
                                        </p:attrNameLst>
                                      </p:cBhvr>
                                      <p:tavLst>
                                        <p:tav tm="0">
                                          <p:val>
                                            <p:strVal val="0-#ppt_w/2"/>
                                          </p:val>
                                        </p:tav>
                                        <p:tav tm="100000">
                                          <p:val>
                                            <p:strVal val="#ppt_x"/>
                                          </p:val>
                                        </p:tav>
                                      </p:tavLst>
                                    </p:anim>
                                    <p:anim calcmode="lin" valueType="num">
                                      <p:cBhvr additive="base">
                                        <p:cTn id="62" dur="500" fill="hold"/>
                                        <p:tgtEl>
                                          <p:spTgt spid="118789"/>
                                        </p:tgtEl>
                                        <p:attrNameLst>
                                          <p:attrName>ppt_y</p:attrName>
                                        </p:attrNameLst>
                                      </p:cBhvr>
                                      <p:tavLst>
                                        <p:tav tm="0">
                                          <p:val>
                                            <p:strVal val="#ppt_y"/>
                                          </p:val>
                                        </p:tav>
                                        <p:tav tm="100000">
                                          <p:val>
                                            <p:strVal val="#ppt_y"/>
                                          </p:val>
                                        </p:tav>
                                      </p:tavLst>
                                    </p:anim>
                                  </p:childTnLst>
                                </p:cTn>
                              </p:par>
                              <p:par>
                                <p:cTn id="63" presetID="2" presetClass="entr" presetSubtype="8" fill="hold" nodeType="withEffect">
                                  <p:stCondLst>
                                    <p:cond delay="0"/>
                                  </p:stCondLst>
                                  <p:childTnLst>
                                    <p:set>
                                      <p:cBhvr>
                                        <p:cTn id="64" dur="1" fill="hold">
                                          <p:stCondLst>
                                            <p:cond delay="0"/>
                                          </p:stCondLst>
                                        </p:cTn>
                                        <p:tgtEl>
                                          <p:spTgt spid="118800"/>
                                        </p:tgtEl>
                                        <p:attrNameLst>
                                          <p:attrName>style.visibility</p:attrName>
                                        </p:attrNameLst>
                                      </p:cBhvr>
                                      <p:to>
                                        <p:strVal val="visible"/>
                                      </p:to>
                                    </p:set>
                                    <p:anim calcmode="lin" valueType="num">
                                      <p:cBhvr additive="base">
                                        <p:cTn id="65" dur="500" fill="hold"/>
                                        <p:tgtEl>
                                          <p:spTgt spid="118800"/>
                                        </p:tgtEl>
                                        <p:attrNameLst>
                                          <p:attrName>ppt_x</p:attrName>
                                        </p:attrNameLst>
                                      </p:cBhvr>
                                      <p:tavLst>
                                        <p:tav tm="0">
                                          <p:val>
                                            <p:strVal val="0-#ppt_w/2"/>
                                          </p:val>
                                        </p:tav>
                                        <p:tav tm="100000">
                                          <p:val>
                                            <p:strVal val="#ppt_x"/>
                                          </p:val>
                                        </p:tav>
                                      </p:tavLst>
                                    </p:anim>
                                    <p:anim calcmode="lin" valueType="num">
                                      <p:cBhvr additive="base">
                                        <p:cTn id="66" dur="500" fill="hold"/>
                                        <p:tgtEl>
                                          <p:spTgt spid="118800"/>
                                        </p:tgtEl>
                                        <p:attrNameLst>
                                          <p:attrName>ppt_y</p:attrName>
                                        </p:attrNameLst>
                                      </p:cBhvr>
                                      <p:tavLst>
                                        <p:tav tm="0">
                                          <p:val>
                                            <p:strVal val="#ppt_y"/>
                                          </p:val>
                                        </p:tav>
                                        <p:tav tm="100000">
                                          <p:val>
                                            <p:strVal val="#ppt_y"/>
                                          </p:val>
                                        </p:tav>
                                      </p:tavLst>
                                    </p:anim>
                                  </p:childTnLst>
                                </p:cTn>
                              </p:par>
                              <p:par>
                                <p:cTn id="67" presetID="2" presetClass="entr" presetSubtype="8" fill="hold" grpId="0" nodeType="withEffect">
                                  <p:stCondLst>
                                    <p:cond delay="0"/>
                                  </p:stCondLst>
                                  <p:childTnLst>
                                    <p:set>
                                      <p:cBhvr>
                                        <p:cTn id="68" dur="1" fill="hold">
                                          <p:stCondLst>
                                            <p:cond delay="0"/>
                                          </p:stCondLst>
                                        </p:cTn>
                                        <p:tgtEl>
                                          <p:spTgt spid="118799"/>
                                        </p:tgtEl>
                                        <p:attrNameLst>
                                          <p:attrName>style.visibility</p:attrName>
                                        </p:attrNameLst>
                                      </p:cBhvr>
                                      <p:to>
                                        <p:strVal val="visible"/>
                                      </p:to>
                                    </p:set>
                                    <p:anim calcmode="lin" valueType="num">
                                      <p:cBhvr additive="base">
                                        <p:cTn id="69" dur="500" fill="hold"/>
                                        <p:tgtEl>
                                          <p:spTgt spid="118799"/>
                                        </p:tgtEl>
                                        <p:attrNameLst>
                                          <p:attrName>ppt_x</p:attrName>
                                        </p:attrNameLst>
                                      </p:cBhvr>
                                      <p:tavLst>
                                        <p:tav tm="0">
                                          <p:val>
                                            <p:strVal val="0-#ppt_w/2"/>
                                          </p:val>
                                        </p:tav>
                                        <p:tav tm="100000">
                                          <p:val>
                                            <p:strVal val="#ppt_x"/>
                                          </p:val>
                                        </p:tav>
                                      </p:tavLst>
                                    </p:anim>
                                    <p:anim calcmode="lin" valueType="num">
                                      <p:cBhvr additive="base">
                                        <p:cTn id="70" dur="500" fill="hold"/>
                                        <p:tgtEl>
                                          <p:spTgt spid="118799"/>
                                        </p:tgtEl>
                                        <p:attrNameLst>
                                          <p:attrName>ppt_y</p:attrName>
                                        </p:attrNameLst>
                                      </p:cBhvr>
                                      <p:tavLst>
                                        <p:tav tm="0">
                                          <p:val>
                                            <p:strVal val="#ppt_y"/>
                                          </p:val>
                                        </p:tav>
                                        <p:tav tm="100000">
                                          <p:val>
                                            <p:strVal val="#ppt_y"/>
                                          </p:val>
                                        </p:tav>
                                      </p:tavLst>
                                    </p:anim>
                                  </p:childTnLst>
                                </p:cTn>
                              </p:par>
                              <p:par>
                                <p:cTn id="71" presetID="2" presetClass="entr" presetSubtype="8" fill="hold" nodeType="withEffect">
                                  <p:stCondLst>
                                    <p:cond delay="0"/>
                                  </p:stCondLst>
                                  <p:childTnLst>
                                    <p:set>
                                      <p:cBhvr>
                                        <p:cTn id="72" dur="1" fill="hold">
                                          <p:stCondLst>
                                            <p:cond delay="0"/>
                                          </p:stCondLst>
                                        </p:cTn>
                                        <p:tgtEl>
                                          <p:spTgt spid="118801"/>
                                        </p:tgtEl>
                                        <p:attrNameLst>
                                          <p:attrName>style.visibility</p:attrName>
                                        </p:attrNameLst>
                                      </p:cBhvr>
                                      <p:to>
                                        <p:strVal val="visible"/>
                                      </p:to>
                                    </p:set>
                                    <p:anim calcmode="lin" valueType="num">
                                      <p:cBhvr additive="base">
                                        <p:cTn id="73" dur="500" fill="hold"/>
                                        <p:tgtEl>
                                          <p:spTgt spid="118801"/>
                                        </p:tgtEl>
                                        <p:attrNameLst>
                                          <p:attrName>ppt_x</p:attrName>
                                        </p:attrNameLst>
                                      </p:cBhvr>
                                      <p:tavLst>
                                        <p:tav tm="0">
                                          <p:val>
                                            <p:strVal val="0-#ppt_w/2"/>
                                          </p:val>
                                        </p:tav>
                                        <p:tav tm="100000">
                                          <p:val>
                                            <p:strVal val="#ppt_x"/>
                                          </p:val>
                                        </p:tav>
                                      </p:tavLst>
                                    </p:anim>
                                    <p:anim calcmode="lin" valueType="num">
                                      <p:cBhvr additive="base">
                                        <p:cTn id="74" dur="500" fill="hold"/>
                                        <p:tgtEl>
                                          <p:spTgt spid="11880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86" grpId="0" animBg="1"/>
      <p:bldP spid="118787" grpId="0" animBg="1"/>
      <p:bldP spid="118788" grpId="0" animBg="1"/>
      <p:bldP spid="118789" grpId="0" animBg="1"/>
      <p:bldP spid="118794" grpId="0" animBg="1"/>
      <p:bldP spid="118795" grpId="0" animBg="1"/>
      <p:bldP spid="118799" grpId="0" animBg="1"/>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C9BBBF6-4AF8-4EF6-A882-1FD540D1F475}"/>
              </a:ext>
            </a:extLst>
          </p:cNvPr>
          <p:cNvSpPr>
            <a:spLocks noGrp="1"/>
          </p:cNvSpPr>
          <p:nvPr>
            <p:ph type="title"/>
          </p:nvPr>
        </p:nvSpPr>
        <p:spPr/>
        <p:txBody>
          <a:bodyPr>
            <a:normAutofit fontScale="90000"/>
          </a:bodyPr>
          <a:lstStyle/>
          <a:p>
            <a:r>
              <a:rPr lang="fr-FR" dirty="0"/>
              <a:t>Caractéristiques d’une défaillance</a:t>
            </a:r>
          </a:p>
        </p:txBody>
      </p:sp>
      <p:sp>
        <p:nvSpPr>
          <p:cNvPr id="3" name="Rectangle 2">
            <a:extLst>
              <a:ext uri="{FF2B5EF4-FFF2-40B4-BE49-F238E27FC236}">
                <a16:creationId xmlns:a16="http://schemas.microsoft.com/office/drawing/2014/main" id="{08B50AF0-F33B-448B-A03A-27DD4EC4E2A3}"/>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pic>
        <p:nvPicPr>
          <p:cNvPr id="3073" name="Picture 1">
            <a:extLst>
              <a:ext uri="{FF2B5EF4-FFF2-40B4-BE49-F238E27FC236}">
                <a16:creationId xmlns:a16="http://schemas.microsoft.com/office/drawing/2014/main" id="{B2B8E9AF-E02A-454E-98BF-C52C6DD4CC5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2269607" y="-524301"/>
            <a:ext cx="4590526" cy="8896729"/>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8500272"/>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E8CCAA4-B470-499D-9377-B8A5CC5E1195}"/>
              </a:ext>
            </a:extLst>
          </p:cNvPr>
          <p:cNvSpPr>
            <a:spLocks noGrp="1"/>
          </p:cNvSpPr>
          <p:nvPr>
            <p:ph type="title"/>
          </p:nvPr>
        </p:nvSpPr>
        <p:spPr/>
        <p:txBody>
          <a:bodyPr>
            <a:normAutofit fontScale="90000"/>
          </a:bodyPr>
          <a:lstStyle/>
          <a:p>
            <a:r>
              <a:rPr lang="fr-FR" dirty="0"/>
              <a:t>OUTILS D’ANALYSE DES DEFAILLANCES</a:t>
            </a:r>
          </a:p>
        </p:txBody>
      </p:sp>
      <p:pic>
        <p:nvPicPr>
          <p:cNvPr id="6" name="Image 5" descr="Une image contenant tasse, intérieur&#10;&#10;Description générée automatiquement">
            <a:extLst>
              <a:ext uri="{FF2B5EF4-FFF2-40B4-BE49-F238E27FC236}">
                <a16:creationId xmlns:a16="http://schemas.microsoft.com/office/drawing/2014/main" id="{09C14486-7125-437C-94A0-9B5953AAAF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11660" y="1718810"/>
            <a:ext cx="6242304" cy="4163568"/>
          </a:xfrm>
          <a:prstGeom prst="rect">
            <a:avLst/>
          </a:prstGeom>
        </p:spPr>
      </p:pic>
    </p:spTree>
    <p:custDataLst>
      <p:tags r:id="rId1"/>
    </p:custDataLst>
    <p:extLst>
      <p:ext uri="{BB962C8B-B14F-4D97-AF65-F5344CB8AC3E}">
        <p14:creationId xmlns:p14="http://schemas.microsoft.com/office/powerpoint/2010/main" val="562630453"/>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normAutofit fontScale="90000"/>
          </a:bodyPr>
          <a:lstStyle/>
          <a:p>
            <a:r>
              <a:rPr lang="fr-FR" sz="4000" dirty="0"/>
              <a:t>LE DIAGRAMME CAUSES – EFFET ou ISHIKAWA</a:t>
            </a:r>
          </a:p>
        </p:txBody>
      </p:sp>
      <p:pic>
        <p:nvPicPr>
          <p:cNvPr id="6" name="Image 1">
            <a:extLst>
              <a:ext uri="{FF2B5EF4-FFF2-40B4-BE49-F238E27FC236}">
                <a16:creationId xmlns:a16="http://schemas.microsoft.com/office/drawing/2014/main" id="{14EC5AAC-0BA5-4C47-BCD8-590FB7866E9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76645" y="1853825"/>
            <a:ext cx="6480720" cy="438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normAutofit fontScale="90000"/>
          </a:bodyPr>
          <a:lstStyle/>
          <a:p>
            <a:r>
              <a:rPr lang="fr-FR" sz="4000" dirty="0"/>
              <a:t>LE DIAGRAMME CAUSES – EFFET ou ISHIKAWA</a:t>
            </a:r>
          </a:p>
        </p:txBody>
      </p:sp>
      <p:sp>
        <p:nvSpPr>
          <p:cNvPr id="5" name="Rectangle 4">
            <a:extLst>
              <a:ext uri="{FF2B5EF4-FFF2-40B4-BE49-F238E27FC236}">
                <a16:creationId xmlns:a16="http://schemas.microsoft.com/office/drawing/2014/main" id="{7EF5D6FF-062F-4ED0-8A73-C128721EB42D}"/>
              </a:ext>
            </a:extLst>
          </p:cNvPr>
          <p:cNvSpPr/>
          <p:nvPr/>
        </p:nvSpPr>
        <p:spPr>
          <a:xfrm>
            <a:off x="116505" y="1628775"/>
            <a:ext cx="8730969" cy="2359620"/>
          </a:xfrm>
          <a:prstGeom prst="rect">
            <a:avLst/>
          </a:prstGeom>
        </p:spPr>
        <p:txBody>
          <a:bodyPr wrap="square">
            <a:spAutoFit/>
          </a:bodyPr>
          <a:lstStyle/>
          <a:p>
            <a:pPr marL="100330" algn="just">
              <a:spcBef>
                <a:spcPts val="215"/>
              </a:spcBef>
              <a:spcAft>
                <a:spcPts val="0"/>
              </a:spcAft>
            </a:pPr>
            <a:r>
              <a:rPr lang="fr-FR" dirty="0">
                <a:latin typeface="Arial" panose="020B0604020202020204" pitchFamily="34" charset="0"/>
                <a:ea typeface="Times New Roman" panose="02020603050405020304" pitchFamily="18" charset="0"/>
              </a:rPr>
              <a:t>C’est un outil permettant de visualiser et d’identifier de façon ordonnée les causes possibles d’un effet constaté que l’on cherche à analyser, et donc de déterminer les moyens pour y remédier.</a:t>
            </a:r>
          </a:p>
          <a:p>
            <a:pPr marL="100330" algn="just">
              <a:spcBef>
                <a:spcPts val="215"/>
              </a:spcBef>
              <a:spcAft>
                <a:spcPts val="0"/>
              </a:spcAft>
            </a:pPr>
            <a:r>
              <a:rPr lang="fr-FR" dirty="0">
                <a:latin typeface="Arial" panose="020B0604020202020204" pitchFamily="34" charset="0"/>
                <a:ea typeface="Times New Roman" panose="02020603050405020304" pitchFamily="18" charset="0"/>
              </a:rPr>
              <a:t>Le diagramme « causes / effet » est aussi appelé diagramme en arête de poisson, arbre des causes ou diagramme d’Ishikawa (du nom de son inventeur : le japonais </a:t>
            </a:r>
            <a:r>
              <a:rPr lang="fr-FR" dirty="0" err="1">
                <a:latin typeface="Arial" panose="020B0604020202020204" pitchFamily="34" charset="0"/>
                <a:ea typeface="Times New Roman" panose="02020603050405020304" pitchFamily="18" charset="0"/>
              </a:rPr>
              <a:t>Kaoru</a:t>
            </a:r>
            <a:r>
              <a:rPr lang="fr-FR" dirty="0">
                <a:latin typeface="Arial" panose="020B0604020202020204" pitchFamily="34" charset="0"/>
                <a:ea typeface="Times New Roman" panose="02020603050405020304" pitchFamily="18" charset="0"/>
              </a:rPr>
              <a:t> Ishikawa).</a:t>
            </a:r>
          </a:p>
          <a:p>
            <a:pPr marL="100330" algn="just">
              <a:spcBef>
                <a:spcPts val="215"/>
              </a:spcBef>
              <a:spcAft>
                <a:spcPts val="0"/>
              </a:spcAft>
            </a:pPr>
            <a:r>
              <a:rPr lang="fr-FR" dirty="0"/>
              <a:t>Il est utilisé pour les études concernant la maintenance, la fiabilité et la sécurité (méthode AMDEC).</a:t>
            </a:r>
          </a:p>
        </p:txBody>
      </p:sp>
      <p:pic>
        <p:nvPicPr>
          <p:cNvPr id="7" name="Image 6" descr="Une image contenant capture d’écran&#10;&#10;Description générée automatiquement">
            <a:extLst>
              <a:ext uri="{FF2B5EF4-FFF2-40B4-BE49-F238E27FC236}">
                <a16:creationId xmlns:a16="http://schemas.microsoft.com/office/drawing/2014/main" id="{F7B134FE-0F39-497F-AAAD-C967B7D7AA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55776" y="3719001"/>
            <a:ext cx="4894675" cy="3020448"/>
          </a:xfrm>
          <a:prstGeom prst="rect">
            <a:avLst/>
          </a:prstGeom>
        </p:spPr>
      </p:pic>
      <p:pic>
        <p:nvPicPr>
          <p:cNvPr id="4097" name="Picture 1">
            <a:extLst>
              <a:ext uri="{FF2B5EF4-FFF2-40B4-BE49-F238E27FC236}">
                <a16:creationId xmlns:a16="http://schemas.microsoft.com/office/drawing/2014/main" id="{1BB668BC-3C5C-48CB-8716-1B642BAE25D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143000" cy="1628775"/>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536633897"/>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457200" y="98425"/>
            <a:ext cx="8229600" cy="1143000"/>
          </a:xfrm>
        </p:spPr>
        <p:txBody>
          <a:bodyPr/>
          <a:lstStyle/>
          <a:p>
            <a:r>
              <a:rPr lang="fr-FR"/>
              <a:t>METHODE</a:t>
            </a:r>
          </a:p>
        </p:txBody>
      </p:sp>
      <p:graphicFrame>
        <p:nvGraphicFramePr>
          <p:cNvPr id="2" name="Diagramme 1">
            <a:extLst>
              <a:ext uri="{FF2B5EF4-FFF2-40B4-BE49-F238E27FC236}">
                <a16:creationId xmlns:a16="http://schemas.microsoft.com/office/drawing/2014/main" id="{AD6ED64D-EF30-4FFD-87B9-669D400FB3BD}"/>
              </a:ext>
            </a:extLst>
          </p:cNvPr>
          <p:cNvGraphicFramePr/>
          <p:nvPr>
            <p:extLst/>
          </p:nvPr>
        </p:nvGraphicFramePr>
        <p:xfrm>
          <a:off x="611560" y="682948"/>
          <a:ext cx="9316035" cy="450124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C4BC52D-FF46-4AF3-B8EF-9E05CA0CC323}"/>
              </a:ext>
            </a:extLst>
          </p:cNvPr>
          <p:cNvSpPr>
            <a:spLocks noGrp="1"/>
          </p:cNvSpPr>
          <p:nvPr>
            <p:ph type="title"/>
          </p:nvPr>
        </p:nvSpPr>
        <p:spPr/>
        <p:txBody>
          <a:bodyPr/>
          <a:lstStyle/>
          <a:p>
            <a:r>
              <a:rPr lang="fr-FR" dirty="0"/>
              <a:t>Construction du diagramme</a:t>
            </a:r>
          </a:p>
        </p:txBody>
      </p:sp>
      <p:grpSp>
        <p:nvGrpSpPr>
          <p:cNvPr id="7" name="Groupe 6">
            <a:extLst>
              <a:ext uri="{FF2B5EF4-FFF2-40B4-BE49-F238E27FC236}">
                <a16:creationId xmlns:a16="http://schemas.microsoft.com/office/drawing/2014/main" id="{5B7AC5C6-748E-4CEC-80E3-A1489373AAE8}"/>
              </a:ext>
            </a:extLst>
          </p:cNvPr>
          <p:cNvGrpSpPr/>
          <p:nvPr/>
        </p:nvGrpSpPr>
        <p:grpSpPr>
          <a:xfrm>
            <a:off x="1280318" y="4590129"/>
            <a:ext cx="6583362" cy="365125"/>
            <a:chOff x="1046163" y="3468920"/>
            <a:chExt cx="6583362" cy="365125"/>
          </a:xfrm>
        </p:grpSpPr>
        <p:sp>
          <p:nvSpPr>
            <p:cNvPr id="3" name="Text Box 2">
              <a:extLst>
                <a:ext uri="{FF2B5EF4-FFF2-40B4-BE49-F238E27FC236}">
                  <a16:creationId xmlns:a16="http://schemas.microsoft.com/office/drawing/2014/main" id="{45C4EEBD-656B-411E-AEEF-722BE5708179}"/>
                </a:ext>
              </a:extLst>
            </p:cNvPr>
            <p:cNvSpPr txBox="1">
              <a:spLocks noChangeArrowheads="1"/>
            </p:cNvSpPr>
            <p:nvPr/>
          </p:nvSpPr>
          <p:spPr bwMode="auto">
            <a:xfrm>
              <a:off x="6532563" y="3468920"/>
              <a:ext cx="1096962" cy="365125"/>
            </a:xfrm>
            <a:prstGeom prst="rect">
              <a:avLst/>
            </a:prstGeom>
            <a:solidFill>
              <a:srgbClr val="6699FF"/>
            </a:solidFill>
            <a:ln w="28575">
              <a:solidFill>
                <a:srgbClr val="000000"/>
              </a:solidFill>
              <a:miter lim="800000"/>
              <a:headEnd/>
              <a:tailEnd/>
            </a:ln>
          </p:spPr>
          <p:txBody>
            <a:bodyPr vert="horz" wrap="square" lIns="91440" tIns="45720" rIns="9144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altLang="fr-FR" sz="2000" b="1"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Effet</a:t>
              </a:r>
              <a:endParaRPr kumimoji="0" lang="fr-FR" altLang="fr-FR" sz="4000" b="1"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a:ln>
                  <a:noFill/>
                </a:ln>
                <a:solidFill>
                  <a:schemeClr val="tx1"/>
                </a:solidFill>
                <a:effectLst/>
                <a:latin typeface="Arial" panose="020B0604020202020204" pitchFamily="34" charset="0"/>
              </a:endParaRPr>
            </a:p>
          </p:txBody>
        </p:sp>
        <p:sp>
          <p:nvSpPr>
            <p:cNvPr id="4" name="Line 1">
              <a:extLst>
                <a:ext uri="{FF2B5EF4-FFF2-40B4-BE49-F238E27FC236}">
                  <a16:creationId xmlns:a16="http://schemas.microsoft.com/office/drawing/2014/main" id="{CBB965E4-812F-496D-9A47-A83D11B855D3}"/>
                </a:ext>
              </a:extLst>
            </p:cNvPr>
            <p:cNvSpPr>
              <a:spLocks noChangeShapeType="1"/>
            </p:cNvSpPr>
            <p:nvPr/>
          </p:nvSpPr>
          <p:spPr bwMode="auto">
            <a:xfrm>
              <a:off x="1046163" y="3699108"/>
              <a:ext cx="5303837" cy="0"/>
            </a:xfrm>
            <a:prstGeom prst="line">
              <a:avLst/>
            </a:prstGeom>
            <a:noFill/>
            <a:ln w="57150">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fr-FR"/>
            </a:p>
          </p:txBody>
        </p:sp>
      </p:grpSp>
      <p:sp>
        <p:nvSpPr>
          <p:cNvPr id="5" name="Rectangle 3">
            <a:extLst>
              <a:ext uri="{FF2B5EF4-FFF2-40B4-BE49-F238E27FC236}">
                <a16:creationId xmlns:a16="http://schemas.microsoft.com/office/drawing/2014/main" id="{02C7E7F9-0805-4E0E-AE43-6154AF866A4F}"/>
              </a:ext>
            </a:extLst>
          </p:cNvPr>
          <p:cNvSpPr>
            <a:spLocks noChangeArrowheads="1"/>
          </p:cNvSpPr>
          <p:nvPr/>
        </p:nvSpPr>
        <p:spPr bwMode="auto">
          <a:xfrm>
            <a:off x="71500" y="1687817"/>
            <a:ext cx="8775975"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hangingPunct="0"/>
            <a:r>
              <a:rPr kumimoji="0" lang="fr-FR" altLang="fr-FR" sz="2800" b="1" i="0" u="none" strike="noStrike" cap="none" normalizeH="0" baseline="0" dirty="0">
                <a:ln>
                  <a:noFill/>
                </a:ln>
                <a:solidFill>
                  <a:srgbClr val="FFC000"/>
                </a:solidFill>
                <a:effectLst/>
                <a:latin typeface="Arial" panose="020B0604020202020204" pitchFamily="34" charset="0"/>
                <a:ea typeface="Times New Roman" panose="02020603050405020304" pitchFamily="18" charset="0"/>
              </a:rPr>
              <a:t>Placer une flèche horizontalement </a:t>
            </a:r>
            <a:r>
              <a:rPr lang="fr-FR" altLang="fr-FR" sz="2800" b="1" dirty="0">
                <a:solidFill>
                  <a:srgbClr val="FFC000"/>
                </a:solidFill>
                <a:latin typeface="Arial" panose="020B0604020202020204" pitchFamily="34" charset="0"/>
                <a:ea typeface="Times New Roman" panose="02020603050405020304" pitchFamily="18" charset="0"/>
              </a:rPr>
              <a:t>pointée vers le problème identifié : EFFET.</a:t>
            </a:r>
            <a:endParaRPr lang="fr-FR" altLang="fr-FR" sz="2800" b="1" dirty="0">
              <a:solidFill>
                <a:srgbClr val="FFC000"/>
              </a:solidFill>
              <a:latin typeface="Arial" panose="020B0604020202020204" pitchFamily="34" charset="0"/>
            </a:endParaRPr>
          </a:p>
        </p:txBody>
      </p:sp>
    </p:spTree>
    <p:custDataLst>
      <p:tags r:id="rId1"/>
    </p:custDataLst>
    <p:extLst>
      <p:ext uri="{BB962C8B-B14F-4D97-AF65-F5344CB8AC3E}">
        <p14:creationId xmlns:p14="http://schemas.microsoft.com/office/powerpoint/2010/main" val="1187821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par>
                          <p:cTn id="7" fill="hold">
                            <p:stCondLst>
                              <p:cond delay="0"/>
                            </p:stCondLst>
                            <p:childTnLst>
                              <p:par>
                                <p:cTn id="8" presetID="22" presetClass="entr" presetSubtype="8" fill="hold"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C4BC52D-FF46-4AF3-B8EF-9E05CA0CC323}"/>
              </a:ext>
            </a:extLst>
          </p:cNvPr>
          <p:cNvSpPr>
            <a:spLocks noGrp="1"/>
          </p:cNvSpPr>
          <p:nvPr>
            <p:ph type="title"/>
          </p:nvPr>
        </p:nvSpPr>
        <p:spPr/>
        <p:txBody>
          <a:bodyPr/>
          <a:lstStyle/>
          <a:p>
            <a:r>
              <a:rPr lang="fr-FR" dirty="0"/>
              <a:t>Construction du diagramme</a:t>
            </a:r>
          </a:p>
        </p:txBody>
      </p:sp>
      <p:sp>
        <p:nvSpPr>
          <p:cNvPr id="9" name="Rectangle 8">
            <a:extLst>
              <a:ext uri="{FF2B5EF4-FFF2-40B4-BE49-F238E27FC236}">
                <a16:creationId xmlns:a16="http://schemas.microsoft.com/office/drawing/2014/main" id="{9BF53C4E-1085-458F-876A-C015FF9452D6}"/>
              </a:ext>
            </a:extLst>
          </p:cNvPr>
          <p:cNvSpPr/>
          <p:nvPr/>
        </p:nvSpPr>
        <p:spPr>
          <a:xfrm>
            <a:off x="163881" y="1266529"/>
            <a:ext cx="8775974" cy="830997"/>
          </a:xfrm>
          <a:prstGeom prst="rect">
            <a:avLst/>
          </a:prstGeom>
        </p:spPr>
        <p:txBody>
          <a:bodyPr wrap="square">
            <a:spAutoFit/>
          </a:bodyPr>
          <a:lstStyle/>
          <a:p>
            <a:pPr>
              <a:spcAft>
                <a:spcPts val="0"/>
              </a:spcAft>
            </a:pPr>
            <a:r>
              <a:rPr lang="fr-FR" sz="2400" b="1" dirty="0">
                <a:solidFill>
                  <a:srgbClr val="FFC000"/>
                </a:solidFill>
                <a:latin typeface="Arial" panose="020B0604020202020204" pitchFamily="34" charset="0"/>
                <a:ea typeface="Times New Roman" panose="02020603050405020304" pitchFamily="18" charset="0"/>
                <a:cs typeface="Arial" panose="020B0604020202020204" pitchFamily="34" charset="0"/>
              </a:rPr>
              <a:t>Regrouper les causes potentielles en familles de causes : Causes C1, C2, C3, etc.</a:t>
            </a:r>
          </a:p>
        </p:txBody>
      </p:sp>
      <p:sp>
        <p:nvSpPr>
          <p:cNvPr id="10" name="Rectangle 9">
            <a:extLst>
              <a:ext uri="{FF2B5EF4-FFF2-40B4-BE49-F238E27FC236}">
                <a16:creationId xmlns:a16="http://schemas.microsoft.com/office/drawing/2014/main" id="{EBFEF041-65F7-4DBC-9829-0D6B2973798F}"/>
              </a:ext>
            </a:extLst>
          </p:cNvPr>
          <p:cNvSpPr/>
          <p:nvPr/>
        </p:nvSpPr>
        <p:spPr>
          <a:xfrm>
            <a:off x="116506" y="2078850"/>
            <a:ext cx="8910988" cy="1200329"/>
          </a:xfrm>
          <a:prstGeom prst="rect">
            <a:avLst/>
          </a:prstGeom>
        </p:spPr>
        <p:txBody>
          <a:bodyPr wrap="square">
            <a:spAutoFit/>
          </a:bodyPr>
          <a:lstStyle/>
          <a:p>
            <a:pPr>
              <a:spcAft>
                <a:spcPts val="0"/>
              </a:spcAft>
            </a:pPr>
            <a:r>
              <a:rPr lang="fr-FR" sz="2400" b="1" dirty="0">
                <a:solidFill>
                  <a:srgbClr val="FFC000"/>
                </a:solidFill>
                <a:latin typeface="Arial" panose="020B0604020202020204" pitchFamily="34" charset="0"/>
                <a:ea typeface="Times New Roman" panose="02020603050405020304" pitchFamily="18" charset="0"/>
                <a:cs typeface="Arial" panose="020B0604020202020204" pitchFamily="34" charset="0"/>
              </a:rPr>
              <a:t>Tracer les flèches secondaires correspondant au nombre de familles de causes potentielles identifiées, et les raccorder à la flèche principale</a:t>
            </a:r>
            <a:r>
              <a:rPr lang="fr-FR" sz="2400" dirty="0">
                <a:solidFill>
                  <a:srgbClr val="FFC000"/>
                </a:solidFill>
                <a:latin typeface="Arial" panose="020B0604020202020204" pitchFamily="34" charset="0"/>
                <a:ea typeface="Times New Roman" panose="02020603050405020304" pitchFamily="18" charset="0"/>
                <a:cs typeface="Arial" panose="020B0604020202020204" pitchFamily="34" charset="0"/>
              </a:rPr>
              <a:t>.</a:t>
            </a:r>
            <a:endParaRPr lang="fr-FR" sz="2400" dirty="0">
              <a:solidFill>
                <a:srgbClr val="FFC000"/>
              </a:solidFill>
              <a:effectLst/>
              <a:latin typeface="Arial" panose="020B0604020202020204" pitchFamily="34" charset="0"/>
              <a:ea typeface="Times New Roman" panose="02020603050405020304" pitchFamily="18" charset="0"/>
              <a:cs typeface="Arial" panose="020B0604020202020204" pitchFamily="34" charset="0"/>
            </a:endParaRPr>
          </a:p>
        </p:txBody>
      </p:sp>
      <p:pic>
        <p:nvPicPr>
          <p:cNvPr id="14" name="Image 13">
            <a:extLst>
              <a:ext uri="{FF2B5EF4-FFF2-40B4-BE49-F238E27FC236}">
                <a16:creationId xmlns:a16="http://schemas.microsoft.com/office/drawing/2014/main" id="{F11A5A00-7AE0-45E0-A2BF-CA69BDC9D6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84072" y="3338990"/>
            <a:ext cx="6533333" cy="3304762"/>
          </a:xfrm>
          <a:prstGeom prst="rect">
            <a:avLst/>
          </a:prstGeom>
        </p:spPr>
      </p:pic>
    </p:spTree>
    <p:custDataLst>
      <p:tags r:id="rId1"/>
    </p:custDataLst>
    <p:extLst>
      <p:ext uri="{BB962C8B-B14F-4D97-AF65-F5344CB8AC3E}">
        <p14:creationId xmlns:p14="http://schemas.microsoft.com/office/powerpoint/2010/main" val="3644502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par>
                          <p:cTn id="11" fill="hold">
                            <p:stCondLst>
                              <p:cond delay="0"/>
                            </p:stCondLst>
                            <p:childTnLst>
                              <p:par>
                                <p:cTn id="12" presetID="10" presetClass="entr" presetSubtype="0"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C4BC52D-FF46-4AF3-B8EF-9E05CA0CC323}"/>
              </a:ext>
            </a:extLst>
          </p:cNvPr>
          <p:cNvSpPr>
            <a:spLocks noGrp="1"/>
          </p:cNvSpPr>
          <p:nvPr>
            <p:ph type="title"/>
          </p:nvPr>
        </p:nvSpPr>
        <p:spPr/>
        <p:txBody>
          <a:bodyPr/>
          <a:lstStyle/>
          <a:p>
            <a:r>
              <a:rPr lang="fr-FR" dirty="0"/>
              <a:t>Construction du diagramme</a:t>
            </a:r>
          </a:p>
        </p:txBody>
      </p:sp>
      <p:sp>
        <p:nvSpPr>
          <p:cNvPr id="9" name="Rectangle 8">
            <a:extLst>
              <a:ext uri="{FF2B5EF4-FFF2-40B4-BE49-F238E27FC236}">
                <a16:creationId xmlns:a16="http://schemas.microsoft.com/office/drawing/2014/main" id="{9BF53C4E-1085-458F-876A-C015FF9452D6}"/>
              </a:ext>
            </a:extLst>
          </p:cNvPr>
          <p:cNvSpPr/>
          <p:nvPr/>
        </p:nvSpPr>
        <p:spPr>
          <a:xfrm>
            <a:off x="163881" y="1266529"/>
            <a:ext cx="8775974" cy="830997"/>
          </a:xfrm>
          <a:prstGeom prst="rect">
            <a:avLst/>
          </a:prstGeom>
        </p:spPr>
        <p:txBody>
          <a:bodyPr wrap="square">
            <a:spAutoFit/>
          </a:bodyPr>
          <a:lstStyle/>
          <a:p>
            <a:r>
              <a:rPr lang="fr-FR" sz="2400" b="1" dirty="0">
                <a:solidFill>
                  <a:srgbClr val="FFC000"/>
                </a:solidFill>
              </a:rPr>
              <a:t>Chaque flèche secondaire identifie une des familles de</a:t>
            </a:r>
            <a:endParaRPr lang="fr-FR" sz="2400" dirty="0">
              <a:solidFill>
                <a:srgbClr val="FFC000"/>
              </a:solidFill>
            </a:endParaRPr>
          </a:p>
          <a:p>
            <a:r>
              <a:rPr lang="fr-FR" sz="2400" b="1" dirty="0">
                <a:solidFill>
                  <a:srgbClr val="FFC000"/>
                </a:solidFill>
              </a:rPr>
              <a:t>causes potentielles.</a:t>
            </a:r>
            <a:endParaRPr lang="fr-FR" sz="3200" b="1" dirty="0">
              <a:solidFill>
                <a:srgbClr val="FFC000"/>
              </a:solidFill>
              <a:latin typeface="Arial" panose="020B0604020202020204" pitchFamily="34" charset="0"/>
              <a:ea typeface="Times New Roman" panose="02020603050405020304" pitchFamily="18" charset="0"/>
              <a:cs typeface="Arial" panose="020B0604020202020204" pitchFamily="34" charset="0"/>
            </a:endParaRPr>
          </a:p>
        </p:txBody>
      </p:sp>
      <p:sp>
        <p:nvSpPr>
          <p:cNvPr id="10" name="Rectangle 9">
            <a:extLst>
              <a:ext uri="{FF2B5EF4-FFF2-40B4-BE49-F238E27FC236}">
                <a16:creationId xmlns:a16="http://schemas.microsoft.com/office/drawing/2014/main" id="{EBFEF041-65F7-4DBC-9829-0D6B2973798F}"/>
              </a:ext>
            </a:extLst>
          </p:cNvPr>
          <p:cNvSpPr/>
          <p:nvPr/>
        </p:nvSpPr>
        <p:spPr>
          <a:xfrm>
            <a:off x="116506" y="2078850"/>
            <a:ext cx="8910988" cy="1200329"/>
          </a:xfrm>
          <a:prstGeom prst="rect">
            <a:avLst/>
          </a:prstGeom>
        </p:spPr>
        <p:txBody>
          <a:bodyPr wrap="square">
            <a:spAutoFit/>
          </a:bodyPr>
          <a:lstStyle/>
          <a:p>
            <a:r>
              <a:rPr lang="fr-FR" sz="2400" b="1" dirty="0">
                <a:solidFill>
                  <a:srgbClr val="FFC000"/>
                </a:solidFill>
              </a:rPr>
              <a:t>Inscrire sur des mini flèches, les causes rattachées à chacune des familles. Il faut veiller à ce que toutes les causes potentielles apparaissent. </a:t>
            </a:r>
            <a:endParaRPr lang="fr-FR" sz="2400" dirty="0">
              <a:solidFill>
                <a:srgbClr val="FFC000"/>
              </a:solidFill>
              <a:effectLst/>
              <a:latin typeface="Arial" panose="020B0604020202020204" pitchFamily="34" charset="0"/>
              <a:ea typeface="Times New Roman" panose="02020603050405020304" pitchFamily="18" charset="0"/>
              <a:cs typeface="Arial" panose="020B0604020202020204" pitchFamily="34" charset="0"/>
            </a:endParaRPr>
          </a:p>
        </p:txBody>
      </p:sp>
      <p:pic>
        <p:nvPicPr>
          <p:cNvPr id="4" name="Image 3">
            <a:extLst>
              <a:ext uri="{FF2B5EF4-FFF2-40B4-BE49-F238E27FC236}">
                <a16:creationId xmlns:a16="http://schemas.microsoft.com/office/drawing/2014/main" id="{4A64D791-AB47-493E-A322-9AF7315705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46675" y="3297729"/>
            <a:ext cx="6333333" cy="3342857"/>
          </a:xfrm>
          <a:prstGeom prst="rect">
            <a:avLst/>
          </a:prstGeom>
        </p:spPr>
      </p:pic>
    </p:spTree>
    <p:custDataLst>
      <p:tags r:id="rId1"/>
    </p:custDataLst>
    <p:extLst>
      <p:ext uri="{BB962C8B-B14F-4D97-AF65-F5344CB8AC3E}">
        <p14:creationId xmlns:p14="http://schemas.microsoft.com/office/powerpoint/2010/main" val="1353254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par>
                          <p:cTn id="11" fill="hold">
                            <p:stCondLst>
                              <p:cond delay="0"/>
                            </p:stCondLst>
                            <p:childTnLst>
                              <p:par>
                                <p:cTn id="12" presetID="10"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71499" y="274638"/>
            <a:ext cx="8955995" cy="1143000"/>
          </a:xfrm>
        </p:spPr>
        <p:txBody>
          <a:bodyPr>
            <a:normAutofit fontScale="90000"/>
          </a:bodyPr>
          <a:lstStyle/>
          <a:p>
            <a:r>
              <a:rPr lang="fr-FR" sz="4000" dirty="0"/>
              <a:t>Exemple : défaut d’injection dans un moteur thermique</a:t>
            </a:r>
          </a:p>
        </p:txBody>
      </p:sp>
      <p:pic>
        <p:nvPicPr>
          <p:cNvPr id="2" name="Image 1">
            <a:extLst>
              <a:ext uri="{FF2B5EF4-FFF2-40B4-BE49-F238E27FC236}">
                <a16:creationId xmlns:a16="http://schemas.microsoft.com/office/drawing/2014/main" id="{AC948E97-3206-469B-811A-873DCC3A2614}"/>
              </a:ext>
            </a:extLst>
          </p:cNvPr>
          <p:cNvPicPr>
            <a:picLocks noChangeAspect="1"/>
          </p:cNvPicPr>
          <p:nvPr/>
        </p:nvPicPr>
        <p:blipFill rotWithShape="1">
          <a:blip r:embed="rId4"/>
          <a:srcRect l="2198" t="4599"/>
          <a:stretch/>
        </p:blipFill>
        <p:spPr>
          <a:xfrm>
            <a:off x="386535" y="1460113"/>
            <a:ext cx="8370930" cy="5299257"/>
          </a:xfrm>
          <a:prstGeom prst="rect">
            <a:avLst/>
          </a:pr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338"/>
                                        </p:tgtEl>
                                        <p:attrNameLst>
                                          <p:attrName>style.visibility</p:attrName>
                                        </p:attrNameLst>
                                      </p:cBhvr>
                                      <p:to>
                                        <p:strVal val="visible"/>
                                      </p:to>
                                    </p:set>
                                    <p:anim calcmode="lin" valueType="num">
                                      <p:cBhvr additive="base">
                                        <p:cTn id="7" dur="500" fill="hold"/>
                                        <p:tgtEl>
                                          <p:spTgt spid="14338"/>
                                        </p:tgtEl>
                                        <p:attrNameLst>
                                          <p:attrName>ppt_x</p:attrName>
                                        </p:attrNameLst>
                                      </p:cBhvr>
                                      <p:tavLst>
                                        <p:tav tm="0">
                                          <p:val>
                                            <p:strVal val="#ppt_x"/>
                                          </p:val>
                                        </p:tav>
                                        <p:tav tm="100000">
                                          <p:val>
                                            <p:strVal val="#ppt_x"/>
                                          </p:val>
                                        </p:tav>
                                      </p:tavLst>
                                    </p:anim>
                                    <p:anim calcmode="lin" valueType="num">
                                      <p:cBhvr additive="base">
                                        <p:cTn id="8" dur="500" fill="hold"/>
                                        <p:tgtEl>
                                          <p:spTgt spid="143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28BA622-0B4D-4A90-B136-30DA00261E2A}"/>
              </a:ext>
            </a:extLst>
          </p:cNvPr>
          <p:cNvSpPr>
            <a:spLocks noGrp="1"/>
          </p:cNvSpPr>
          <p:nvPr>
            <p:ph type="title"/>
          </p:nvPr>
        </p:nvSpPr>
        <p:spPr>
          <a:xfrm>
            <a:off x="139007" y="274638"/>
            <a:ext cx="8708468" cy="1143000"/>
          </a:xfrm>
        </p:spPr>
        <p:txBody>
          <a:bodyPr/>
          <a:lstStyle/>
          <a:p>
            <a:r>
              <a:rPr lang="fr-FR" dirty="0"/>
              <a:t>LE TABLEAU CAUSES/EFFETS</a:t>
            </a:r>
          </a:p>
        </p:txBody>
      </p:sp>
      <p:sp>
        <p:nvSpPr>
          <p:cNvPr id="3" name="Rectangle 2">
            <a:extLst>
              <a:ext uri="{FF2B5EF4-FFF2-40B4-BE49-F238E27FC236}">
                <a16:creationId xmlns:a16="http://schemas.microsoft.com/office/drawing/2014/main" id="{0E29C890-0A30-48AE-83E4-06B45840C4E7}"/>
              </a:ext>
            </a:extLst>
          </p:cNvPr>
          <p:cNvSpPr/>
          <p:nvPr/>
        </p:nvSpPr>
        <p:spPr>
          <a:xfrm>
            <a:off x="139007" y="1268760"/>
            <a:ext cx="8865985" cy="707886"/>
          </a:xfrm>
          <a:prstGeom prst="rect">
            <a:avLst/>
          </a:prstGeom>
        </p:spPr>
        <p:txBody>
          <a:bodyPr wrap="square">
            <a:spAutoFit/>
          </a:bodyPr>
          <a:lstStyle/>
          <a:p>
            <a:r>
              <a:rPr lang="fr-FR" sz="2000" dirty="0">
                <a:solidFill>
                  <a:srgbClr val="FFC000"/>
                </a:solidFill>
              </a:rPr>
              <a:t>Le rôle d’un tableau « causes-effets » est d’apporter une aide lors d’un diagnostic en vue de permettre un diagnostic rapide d’un système. </a:t>
            </a:r>
          </a:p>
        </p:txBody>
      </p:sp>
      <p:pic>
        <p:nvPicPr>
          <p:cNvPr id="4" name="Image 3">
            <a:extLst>
              <a:ext uri="{FF2B5EF4-FFF2-40B4-BE49-F238E27FC236}">
                <a16:creationId xmlns:a16="http://schemas.microsoft.com/office/drawing/2014/main" id="{E1AC0628-FAAA-4509-89D3-E8EFFC012DB3}"/>
              </a:ext>
            </a:extLst>
          </p:cNvPr>
          <p:cNvPicPr>
            <a:picLocks noChangeAspect="1"/>
          </p:cNvPicPr>
          <p:nvPr/>
        </p:nvPicPr>
        <p:blipFill>
          <a:blip r:embed="rId3"/>
          <a:stretch>
            <a:fillRect/>
          </a:stretch>
        </p:blipFill>
        <p:spPr>
          <a:xfrm>
            <a:off x="2371965" y="1959939"/>
            <a:ext cx="4400067" cy="4771555"/>
          </a:xfrm>
          <a:prstGeom prst="rect">
            <a:avLst/>
          </a:prstGeom>
        </p:spPr>
      </p:pic>
    </p:spTree>
    <p:custDataLst>
      <p:tags r:id="rId1"/>
    </p:custDataLst>
    <p:extLst>
      <p:ext uri="{BB962C8B-B14F-4D97-AF65-F5344CB8AC3E}">
        <p14:creationId xmlns:p14="http://schemas.microsoft.com/office/powerpoint/2010/main" val="38115097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Espace réservé du numéro de diapositive 3">
            <a:extLst>
              <a:ext uri="{FF2B5EF4-FFF2-40B4-BE49-F238E27FC236}">
                <a16:creationId xmlns:a16="http://schemas.microsoft.com/office/drawing/2014/main" id="{180C155C-6651-4C00-BDBD-5A4AB7EFF1C8}"/>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defRPr>
            </a:lvl1pPr>
            <a:lvl2pPr marL="742950" indent="-285750" eaLnBrk="0" hangingPunct="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defRPr>
            </a:lvl2pPr>
            <a:lvl3pPr marL="1143000" indent="-228600" eaLnBrk="0" hangingPunct="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defRPr>
            </a:lvl3pPr>
            <a:lvl4pPr marL="1600200" indent="-228600" eaLnBrk="0" hangingPunct="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defRPr>
            </a:lvl4pPr>
            <a:lvl5pPr marL="2057400" indent="-228600" eaLnBrk="0" hangingPunct="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9pPr>
          </a:lstStyle>
          <a:p>
            <a:pPr eaLnBrk="1" hangingPunct="1">
              <a:spcBef>
                <a:spcPct val="0"/>
              </a:spcBef>
              <a:buClrTx/>
              <a:buFontTx/>
              <a:buNone/>
            </a:pPr>
            <a:fld id="{4BD84D91-1F1F-482F-A339-D5482EA4FDCE}" type="slidenum">
              <a:rPr lang="fr-FR" altLang="fr-FR" sz="1200"/>
              <a:pPr eaLnBrk="1" hangingPunct="1">
                <a:spcBef>
                  <a:spcPct val="0"/>
                </a:spcBef>
                <a:buClrTx/>
                <a:buFontTx/>
                <a:buNone/>
              </a:pPr>
              <a:t>14</a:t>
            </a:fld>
            <a:endParaRPr lang="fr-FR" altLang="fr-FR" sz="1200"/>
          </a:p>
        </p:txBody>
      </p:sp>
      <p:sp>
        <p:nvSpPr>
          <p:cNvPr id="28675" name="Text Box 18">
            <a:extLst>
              <a:ext uri="{FF2B5EF4-FFF2-40B4-BE49-F238E27FC236}">
                <a16:creationId xmlns:a16="http://schemas.microsoft.com/office/drawing/2014/main" id="{CFB5F661-902B-4A95-BFEC-FD631C2C7969}"/>
              </a:ext>
            </a:extLst>
          </p:cNvPr>
          <p:cNvSpPr txBox="1">
            <a:spLocks noChangeArrowheads="1"/>
          </p:cNvSpPr>
          <p:nvPr/>
        </p:nvSpPr>
        <p:spPr bwMode="auto">
          <a:xfrm>
            <a:off x="1258888" y="188913"/>
            <a:ext cx="70580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defRPr>
            </a:lvl1pPr>
            <a:lvl2pPr marL="742950" indent="-285750" eaLnBrk="0" hangingPunct="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defRPr>
            </a:lvl2pPr>
            <a:lvl3pPr marL="1143000" indent="-228600" eaLnBrk="0" hangingPunct="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defRPr>
            </a:lvl3pPr>
            <a:lvl4pPr marL="1600200" indent="-228600" eaLnBrk="0" hangingPunct="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defRPr>
            </a:lvl4pPr>
            <a:lvl5pPr marL="2057400" indent="-228600" eaLnBrk="0" hangingPunct="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9pPr>
          </a:lstStyle>
          <a:p>
            <a:pPr algn="ctr" eaLnBrk="1" hangingPunct="1">
              <a:spcBef>
                <a:spcPct val="50000"/>
              </a:spcBef>
              <a:buClrTx/>
              <a:buFontTx/>
              <a:buNone/>
            </a:pPr>
            <a:r>
              <a:rPr lang="fr-FR" altLang="fr-FR" sz="2400" b="1">
                <a:solidFill>
                  <a:srgbClr val="00CC00"/>
                </a:solidFill>
                <a:effectLst/>
                <a:latin typeface="Arial Narrow" panose="020B0606020202030204" pitchFamily="34" charset="0"/>
              </a:rPr>
              <a:t>MAINTENANCE PREVENTIVE CONDITIONNELLE</a:t>
            </a:r>
          </a:p>
        </p:txBody>
      </p:sp>
      <p:sp>
        <p:nvSpPr>
          <p:cNvPr id="179219" name="Line 19">
            <a:extLst>
              <a:ext uri="{FF2B5EF4-FFF2-40B4-BE49-F238E27FC236}">
                <a16:creationId xmlns:a16="http://schemas.microsoft.com/office/drawing/2014/main" id="{4597D767-19DF-4EA2-AB16-5225394FBD7E}"/>
              </a:ext>
            </a:extLst>
          </p:cNvPr>
          <p:cNvSpPr>
            <a:spLocks noChangeShapeType="1"/>
          </p:cNvSpPr>
          <p:nvPr/>
        </p:nvSpPr>
        <p:spPr bwMode="auto">
          <a:xfrm flipV="1">
            <a:off x="1528763" y="1125538"/>
            <a:ext cx="0" cy="4951412"/>
          </a:xfrm>
          <a:prstGeom prst="line">
            <a:avLst/>
          </a:prstGeom>
          <a:noFill/>
          <a:ln w="9525">
            <a:solidFill>
              <a:srgbClr val="000000"/>
            </a:solidFill>
            <a:round/>
            <a:headEnd/>
            <a:tailEnd type="triangle" w="med" len="med"/>
          </a:ln>
        </p:spPr>
        <p:txBody>
          <a:bodyPr/>
          <a:lstStyle/>
          <a:p>
            <a:pPr>
              <a:defRPr/>
            </a:pPr>
            <a:endParaRPr lang="fr-FR"/>
          </a:p>
        </p:txBody>
      </p:sp>
      <p:sp>
        <p:nvSpPr>
          <p:cNvPr id="179220" name="Line 20">
            <a:extLst>
              <a:ext uri="{FF2B5EF4-FFF2-40B4-BE49-F238E27FC236}">
                <a16:creationId xmlns:a16="http://schemas.microsoft.com/office/drawing/2014/main" id="{7FABE0A2-640F-4730-8C28-8E04A35A89C6}"/>
              </a:ext>
            </a:extLst>
          </p:cNvPr>
          <p:cNvSpPr>
            <a:spLocks noChangeShapeType="1"/>
          </p:cNvSpPr>
          <p:nvPr/>
        </p:nvSpPr>
        <p:spPr bwMode="auto">
          <a:xfrm>
            <a:off x="1528763" y="6075363"/>
            <a:ext cx="6757987" cy="1587"/>
          </a:xfrm>
          <a:prstGeom prst="line">
            <a:avLst/>
          </a:prstGeom>
          <a:noFill/>
          <a:ln w="9525">
            <a:solidFill>
              <a:srgbClr val="000000"/>
            </a:solidFill>
            <a:round/>
            <a:headEnd/>
            <a:tailEnd type="triangle" w="med" len="med"/>
          </a:ln>
        </p:spPr>
        <p:txBody>
          <a:bodyPr/>
          <a:lstStyle/>
          <a:p>
            <a:pPr>
              <a:defRPr/>
            </a:pPr>
            <a:endParaRPr lang="fr-FR"/>
          </a:p>
        </p:txBody>
      </p:sp>
      <p:sp>
        <p:nvSpPr>
          <p:cNvPr id="179221" name="Line 21">
            <a:extLst>
              <a:ext uri="{FF2B5EF4-FFF2-40B4-BE49-F238E27FC236}">
                <a16:creationId xmlns:a16="http://schemas.microsoft.com/office/drawing/2014/main" id="{CA31B462-30CE-4BDC-B629-4FECD014CD51}"/>
              </a:ext>
            </a:extLst>
          </p:cNvPr>
          <p:cNvSpPr>
            <a:spLocks noChangeShapeType="1"/>
          </p:cNvSpPr>
          <p:nvPr/>
        </p:nvSpPr>
        <p:spPr bwMode="auto">
          <a:xfrm>
            <a:off x="1528763" y="4191000"/>
            <a:ext cx="6192837" cy="1588"/>
          </a:xfrm>
          <a:prstGeom prst="line">
            <a:avLst/>
          </a:prstGeom>
          <a:noFill/>
          <a:ln w="9525">
            <a:solidFill>
              <a:srgbClr val="000000"/>
            </a:solidFill>
            <a:round/>
            <a:headEnd/>
            <a:tailEnd/>
          </a:ln>
        </p:spPr>
        <p:txBody>
          <a:bodyPr/>
          <a:lstStyle/>
          <a:p>
            <a:pPr>
              <a:defRPr/>
            </a:pPr>
            <a:endParaRPr lang="fr-FR"/>
          </a:p>
        </p:txBody>
      </p:sp>
      <p:sp>
        <p:nvSpPr>
          <p:cNvPr id="179222" name="Line 22">
            <a:extLst>
              <a:ext uri="{FF2B5EF4-FFF2-40B4-BE49-F238E27FC236}">
                <a16:creationId xmlns:a16="http://schemas.microsoft.com/office/drawing/2014/main" id="{824001DF-C47C-4C97-BE7D-6669DDED718A}"/>
              </a:ext>
            </a:extLst>
          </p:cNvPr>
          <p:cNvSpPr>
            <a:spLocks noChangeShapeType="1"/>
          </p:cNvSpPr>
          <p:nvPr/>
        </p:nvSpPr>
        <p:spPr bwMode="auto">
          <a:xfrm>
            <a:off x="1547813" y="2276475"/>
            <a:ext cx="6194425" cy="1588"/>
          </a:xfrm>
          <a:prstGeom prst="line">
            <a:avLst/>
          </a:prstGeom>
          <a:noFill/>
          <a:ln w="9525">
            <a:solidFill>
              <a:srgbClr val="000000"/>
            </a:solidFill>
            <a:round/>
            <a:headEnd/>
            <a:tailEnd/>
          </a:ln>
        </p:spPr>
        <p:txBody>
          <a:bodyPr/>
          <a:lstStyle/>
          <a:p>
            <a:pPr>
              <a:defRPr/>
            </a:pPr>
            <a:endParaRPr lang="fr-FR"/>
          </a:p>
        </p:txBody>
      </p:sp>
      <p:sp>
        <p:nvSpPr>
          <p:cNvPr id="179223" name="Text Box 23">
            <a:extLst>
              <a:ext uri="{FF2B5EF4-FFF2-40B4-BE49-F238E27FC236}">
                <a16:creationId xmlns:a16="http://schemas.microsoft.com/office/drawing/2014/main" id="{74080787-E7AC-4A73-A8AF-E7543932BD2E}"/>
              </a:ext>
            </a:extLst>
          </p:cNvPr>
          <p:cNvSpPr txBox="1">
            <a:spLocks noChangeArrowheads="1"/>
          </p:cNvSpPr>
          <p:nvPr/>
        </p:nvSpPr>
        <p:spPr bwMode="auto">
          <a:xfrm>
            <a:off x="179388" y="1773238"/>
            <a:ext cx="1298575" cy="647700"/>
          </a:xfrm>
          <a:prstGeom prst="rect">
            <a:avLst/>
          </a:prstGeom>
          <a:noFill/>
          <a:ln w="9525">
            <a:noFill/>
            <a:miter lim="800000"/>
            <a:headEnd/>
            <a:tailEnd/>
          </a:ln>
        </p:spPr>
        <p:txBody>
          <a:bodyPr/>
          <a:lstStyle/>
          <a:p>
            <a:pPr>
              <a:defRPr/>
            </a:pPr>
            <a:r>
              <a:rPr lang="fr-FR" sz="1400" b="1">
                <a:solidFill>
                  <a:srgbClr val="FF0000"/>
                </a:solidFill>
                <a:effectLst>
                  <a:outerShdw blurRad="38100" dist="38100" dir="2700000" algn="tl">
                    <a:srgbClr val="C0C0C0"/>
                  </a:outerShdw>
                </a:effectLst>
                <a:latin typeface="Arial Narrow" pitchFamily="34" charset="0"/>
              </a:rPr>
              <a:t>Seuil d’admissibilité</a:t>
            </a:r>
            <a:endParaRPr lang="fr-FR" sz="1400" b="1">
              <a:solidFill>
                <a:srgbClr val="FF0000"/>
              </a:solidFill>
              <a:effectLst>
                <a:outerShdw blurRad="38100" dist="38100" dir="2700000" algn="tl">
                  <a:srgbClr val="C0C0C0"/>
                </a:outerShdw>
              </a:effectLst>
            </a:endParaRPr>
          </a:p>
        </p:txBody>
      </p:sp>
      <p:sp>
        <p:nvSpPr>
          <p:cNvPr id="179224" name="Text Box 24">
            <a:extLst>
              <a:ext uri="{FF2B5EF4-FFF2-40B4-BE49-F238E27FC236}">
                <a16:creationId xmlns:a16="http://schemas.microsoft.com/office/drawing/2014/main" id="{97C821DC-4743-48DD-AA6D-F29ED081D225}"/>
              </a:ext>
            </a:extLst>
          </p:cNvPr>
          <p:cNvSpPr txBox="1">
            <a:spLocks noChangeArrowheads="1"/>
          </p:cNvSpPr>
          <p:nvPr/>
        </p:nvSpPr>
        <p:spPr bwMode="auto">
          <a:xfrm>
            <a:off x="179388" y="4005263"/>
            <a:ext cx="1268412" cy="377825"/>
          </a:xfrm>
          <a:prstGeom prst="rect">
            <a:avLst/>
          </a:prstGeom>
          <a:noFill/>
          <a:ln w="9525">
            <a:noFill/>
            <a:miter lim="800000"/>
            <a:headEnd/>
            <a:tailEnd/>
          </a:ln>
        </p:spPr>
        <p:txBody>
          <a:bodyPr/>
          <a:lstStyle/>
          <a:p>
            <a:pPr>
              <a:defRPr/>
            </a:pPr>
            <a:r>
              <a:rPr lang="fr-FR" sz="1400" b="1">
                <a:solidFill>
                  <a:srgbClr val="FF6600"/>
                </a:solidFill>
                <a:effectLst>
                  <a:outerShdw blurRad="38100" dist="38100" dir="2700000" algn="tl">
                    <a:srgbClr val="C0C0C0"/>
                  </a:outerShdw>
                </a:effectLst>
                <a:latin typeface="Arial Narrow" pitchFamily="34" charset="0"/>
              </a:rPr>
              <a:t>Seuil d’alerte</a:t>
            </a:r>
            <a:endParaRPr lang="fr-FR" sz="1400" b="1">
              <a:solidFill>
                <a:srgbClr val="FF6600"/>
              </a:solidFill>
              <a:effectLst>
                <a:outerShdw blurRad="38100" dist="38100" dir="2700000" algn="tl">
                  <a:srgbClr val="C0C0C0"/>
                </a:outerShdw>
              </a:effectLst>
            </a:endParaRPr>
          </a:p>
        </p:txBody>
      </p:sp>
      <p:sp>
        <p:nvSpPr>
          <p:cNvPr id="179225" name="Text Box 25">
            <a:extLst>
              <a:ext uri="{FF2B5EF4-FFF2-40B4-BE49-F238E27FC236}">
                <a16:creationId xmlns:a16="http://schemas.microsoft.com/office/drawing/2014/main" id="{917A62CA-0784-442E-AA5F-8FC74F55D0AD}"/>
              </a:ext>
            </a:extLst>
          </p:cNvPr>
          <p:cNvSpPr txBox="1">
            <a:spLocks noChangeArrowheads="1"/>
          </p:cNvSpPr>
          <p:nvPr/>
        </p:nvSpPr>
        <p:spPr bwMode="auto">
          <a:xfrm>
            <a:off x="252413" y="404813"/>
            <a:ext cx="1130300" cy="1150937"/>
          </a:xfrm>
          <a:prstGeom prst="rect">
            <a:avLst/>
          </a:prstGeom>
          <a:noFill/>
          <a:ln w="9525">
            <a:noFill/>
            <a:miter lim="800000"/>
            <a:headEnd/>
            <a:tailEnd/>
          </a:ln>
        </p:spPr>
        <p:txBody>
          <a:bodyPr/>
          <a:lstStyle/>
          <a:p>
            <a:pPr>
              <a:defRPr/>
            </a:pPr>
            <a:r>
              <a:rPr lang="fr-FR" sz="1400" b="1">
                <a:solidFill>
                  <a:srgbClr val="000099"/>
                </a:solidFill>
                <a:effectLst>
                  <a:outerShdw blurRad="38100" dist="38100" dir="2700000" algn="tl">
                    <a:srgbClr val="C0C0C0"/>
                  </a:outerShdw>
                </a:effectLst>
                <a:latin typeface="Arial Narrow" pitchFamily="34" charset="0"/>
              </a:rPr>
              <a:t>Paramètre</a:t>
            </a:r>
          </a:p>
          <a:p>
            <a:pPr>
              <a:defRPr/>
            </a:pPr>
            <a:r>
              <a:rPr lang="fr-FR" sz="1400" b="1">
                <a:solidFill>
                  <a:srgbClr val="000099"/>
                </a:solidFill>
                <a:effectLst>
                  <a:outerShdw blurRad="38100" dist="38100" dir="2700000" algn="tl">
                    <a:srgbClr val="C0C0C0"/>
                  </a:outerShdw>
                </a:effectLst>
                <a:latin typeface="Arial Narrow" pitchFamily="34" charset="0"/>
              </a:rPr>
              <a:t>corrélé à l’état de dégradation du bien.</a:t>
            </a:r>
            <a:endParaRPr lang="fr-FR" sz="1400" b="1">
              <a:solidFill>
                <a:srgbClr val="000099"/>
              </a:solidFill>
              <a:effectLst>
                <a:outerShdw blurRad="38100" dist="38100" dir="2700000" algn="tl">
                  <a:srgbClr val="C0C0C0"/>
                </a:outerShdw>
              </a:effectLst>
            </a:endParaRPr>
          </a:p>
        </p:txBody>
      </p:sp>
      <p:sp>
        <p:nvSpPr>
          <p:cNvPr id="28683" name="Text Box 26">
            <a:extLst>
              <a:ext uri="{FF2B5EF4-FFF2-40B4-BE49-F238E27FC236}">
                <a16:creationId xmlns:a16="http://schemas.microsoft.com/office/drawing/2014/main" id="{EE90FCDF-6B35-4F06-92DA-FA75F55C8E1C}"/>
              </a:ext>
            </a:extLst>
          </p:cNvPr>
          <p:cNvSpPr txBox="1">
            <a:spLocks noChangeArrowheads="1"/>
          </p:cNvSpPr>
          <p:nvPr/>
        </p:nvSpPr>
        <p:spPr bwMode="auto">
          <a:xfrm>
            <a:off x="7885113" y="5734050"/>
            <a:ext cx="790575" cy="2540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defRPr>
            </a:lvl1pPr>
            <a:lvl2pPr marL="742950" indent="-285750" eaLnBrk="0" hangingPunct="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defRPr>
            </a:lvl2pPr>
            <a:lvl3pPr marL="1143000" indent="-228600" eaLnBrk="0" hangingPunct="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defRPr>
            </a:lvl3pPr>
            <a:lvl4pPr marL="1600200" indent="-228600" eaLnBrk="0" hangingPunct="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defRPr>
            </a:lvl4pPr>
            <a:lvl5pPr marL="2057400" indent="-228600" eaLnBrk="0" hangingPunct="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9pPr>
          </a:lstStyle>
          <a:p>
            <a:pPr eaLnBrk="1" hangingPunct="1">
              <a:spcBef>
                <a:spcPct val="0"/>
              </a:spcBef>
              <a:buClrTx/>
              <a:buFontTx/>
              <a:buNone/>
            </a:pPr>
            <a:r>
              <a:rPr lang="fr-FR" altLang="fr-FR" sz="1400" b="1">
                <a:effectLst/>
                <a:latin typeface="Arial Narrow" panose="020B0606020202030204" pitchFamily="34" charset="0"/>
              </a:rPr>
              <a:t>t   (U.U.)</a:t>
            </a:r>
            <a:endParaRPr lang="fr-FR" altLang="fr-FR" sz="1400">
              <a:effectLst/>
              <a:latin typeface="Arial Narrow" panose="020B0606020202030204" pitchFamily="34" charset="0"/>
            </a:endParaRPr>
          </a:p>
        </p:txBody>
      </p:sp>
      <p:sp>
        <p:nvSpPr>
          <p:cNvPr id="179227" name="Freeform 27">
            <a:extLst>
              <a:ext uri="{FF2B5EF4-FFF2-40B4-BE49-F238E27FC236}">
                <a16:creationId xmlns:a16="http://schemas.microsoft.com/office/drawing/2014/main" id="{646F0806-A250-4827-B5E5-B366CD67C992}"/>
              </a:ext>
            </a:extLst>
          </p:cNvPr>
          <p:cNvSpPr>
            <a:spLocks/>
          </p:cNvSpPr>
          <p:nvPr/>
        </p:nvSpPr>
        <p:spPr bwMode="auto">
          <a:xfrm>
            <a:off x="1809750" y="2032000"/>
            <a:ext cx="4965700" cy="3878263"/>
          </a:xfrm>
          <a:custGeom>
            <a:avLst/>
            <a:gdLst/>
            <a:ahLst/>
            <a:cxnLst>
              <a:cxn ang="0">
                <a:pos x="0" y="2896"/>
              </a:cxn>
              <a:cxn ang="0">
                <a:pos x="4163" y="2172"/>
              </a:cxn>
              <a:cxn ang="0">
                <a:pos x="5792" y="1086"/>
              </a:cxn>
              <a:cxn ang="0">
                <a:pos x="6335" y="0"/>
              </a:cxn>
            </a:cxnLst>
            <a:rect l="0" t="0" r="r" b="b"/>
            <a:pathLst>
              <a:path w="6335" h="2896">
                <a:moveTo>
                  <a:pt x="0" y="2896"/>
                </a:moveTo>
                <a:cubicBezTo>
                  <a:pt x="1599" y="2685"/>
                  <a:pt x="3198" y="2474"/>
                  <a:pt x="4163" y="2172"/>
                </a:cubicBezTo>
                <a:cubicBezTo>
                  <a:pt x="5128" y="1870"/>
                  <a:pt x="5430" y="1448"/>
                  <a:pt x="5792" y="1086"/>
                </a:cubicBezTo>
                <a:cubicBezTo>
                  <a:pt x="6154" y="724"/>
                  <a:pt x="6244" y="362"/>
                  <a:pt x="6335" y="0"/>
                </a:cubicBezTo>
              </a:path>
            </a:pathLst>
          </a:custGeom>
          <a:noFill/>
          <a:ln w="9525">
            <a:solidFill>
              <a:srgbClr val="000000"/>
            </a:solidFill>
            <a:round/>
            <a:headEnd/>
            <a:tailEnd/>
          </a:ln>
        </p:spPr>
        <p:txBody>
          <a:bodyPr/>
          <a:lstStyle/>
          <a:p>
            <a:pPr>
              <a:defRPr/>
            </a:pPr>
            <a:endParaRPr lang="fr-FR"/>
          </a:p>
        </p:txBody>
      </p:sp>
      <p:sp>
        <p:nvSpPr>
          <p:cNvPr id="179228" name="AutoShape 28">
            <a:extLst>
              <a:ext uri="{FF2B5EF4-FFF2-40B4-BE49-F238E27FC236}">
                <a16:creationId xmlns:a16="http://schemas.microsoft.com/office/drawing/2014/main" id="{E1DCA2B8-1B44-4706-BB28-EAFC7B5F9F22}"/>
              </a:ext>
            </a:extLst>
          </p:cNvPr>
          <p:cNvSpPr>
            <a:spLocks noChangeArrowheads="1"/>
          </p:cNvSpPr>
          <p:nvPr/>
        </p:nvSpPr>
        <p:spPr bwMode="auto">
          <a:xfrm>
            <a:off x="2659063" y="5608638"/>
            <a:ext cx="141287" cy="233362"/>
          </a:xfrm>
          <a:custGeom>
            <a:avLst/>
            <a:gdLst>
              <a:gd name="G0" fmla="+- 6480 0 0"/>
              <a:gd name="G1" fmla="+- 8640 0 0"/>
              <a:gd name="G2" fmla="+- 4320 0 0"/>
              <a:gd name="G3" fmla="+- 21600 0 6480"/>
              <a:gd name="G4" fmla="+- 21600 0 8640"/>
              <a:gd name="G5" fmla="+- 21600 0 4320"/>
              <a:gd name="G6" fmla="+- 6480 0 10800"/>
              <a:gd name="G7" fmla="+- 8640 0 10800"/>
              <a:gd name="G8" fmla="*/ G7 4320 G6"/>
              <a:gd name="G9" fmla="+- 21600 0 G8"/>
              <a:gd name="T0" fmla="*/ G8 w 21600"/>
              <a:gd name="T1" fmla="*/ G1 h 21600"/>
              <a:gd name="T2" fmla="*/ G9 w 21600"/>
              <a:gd name="T3" fmla="*/ G4 h 21600"/>
            </a:gdLst>
            <a:ahLst/>
            <a:cxnLst>
              <a:cxn ang="0">
                <a:pos x="r" y="vc"/>
              </a:cxn>
              <a:cxn ang="5400000">
                <a:pos x="hc" y="b"/>
              </a:cxn>
              <a:cxn ang="10800000">
                <a:pos x="l" y="vc"/>
              </a:cxn>
              <a:cxn ang="16200000">
                <a:pos x="hc" y="t"/>
              </a:cxn>
            </a:cxnLst>
            <a:rect l="T0" t="T1" r="T2" b="T3"/>
            <a:pathLst>
              <a:path w="21600" h="21600">
                <a:moveTo>
                  <a:pt x="10800" y="0"/>
                </a:moveTo>
                <a:lnTo>
                  <a:pt x="6480" y="4320"/>
                </a:lnTo>
                <a:lnTo>
                  <a:pt x="8640" y="4320"/>
                </a:lnTo>
                <a:lnTo>
                  <a:pt x="8640" y="8640"/>
                </a:lnTo>
                <a:lnTo>
                  <a:pt x="4320" y="8640"/>
                </a:lnTo>
                <a:lnTo>
                  <a:pt x="4320" y="6480"/>
                </a:lnTo>
                <a:lnTo>
                  <a:pt x="0" y="10800"/>
                </a:lnTo>
                <a:lnTo>
                  <a:pt x="4320" y="15120"/>
                </a:lnTo>
                <a:lnTo>
                  <a:pt x="4320" y="12960"/>
                </a:lnTo>
                <a:lnTo>
                  <a:pt x="8640" y="12960"/>
                </a:lnTo>
                <a:lnTo>
                  <a:pt x="8640" y="17280"/>
                </a:lnTo>
                <a:lnTo>
                  <a:pt x="6480" y="17280"/>
                </a:lnTo>
                <a:lnTo>
                  <a:pt x="10800" y="21600"/>
                </a:lnTo>
                <a:lnTo>
                  <a:pt x="15120" y="17280"/>
                </a:lnTo>
                <a:lnTo>
                  <a:pt x="12960" y="17280"/>
                </a:lnTo>
                <a:lnTo>
                  <a:pt x="12960" y="12960"/>
                </a:lnTo>
                <a:lnTo>
                  <a:pt x="17280" y="12960"/>
                </a:lnTo>
                <a:lnTo>
                  <a:pt x="17280" y="15120"/>
                </a:lnTo>
                <a:lnTo>
                  <a:pt x="21600" y="10800"/>
                </a:lnTo>
                <a:lnTo>
                  <a:pt x="17280" y="6480"/>
                </a:lnTo>
                <a:lnTo>
                  <a:pt x="17280" y="8640"/>
                </a:lnTo>
                <a:lnTo>
                  <a:pt x="12960" y="8640"/>
                </a:lnTo>
                <a:lnTo>
                  <a:pt x="12960" y="4320"/>
                </a:lnTo>
                <a:lnTo>
                  <a:pt x="15120" y="4320"/>
                </a:lnTo>
                <a:close/>
              </a:path>
            </a:pathLst>
          </a:custGeom>
          <a:solidFill>
            <a:srgbClr val="FFFFFF"/>
          </a:solidFill>
          <a:ln w="9525">
            <a:solidFill>
              <a:srgbClr val="000000"/>
            </a:solidFill>
            <a:miter lim="800000"/>
            <a:headEnd/>
            <a:tailEnd/>
          </a:ln>
        </p:spPr>
        <p:txBody>
          <a:bodyPr/>
          <a:lstStyle/>
          <a:p>
            <a:pPr>
              <a:defRPr/>
            </a:pPr>
            <a:endParaRPr lang="fr-FR"/>
          </a:p>
        </p:txBody>
      </p:sp>
      <p:sp>
        <p:nvSpPr>
          <p:cNvPr id="179229" name="AutoShape 29">
            <a:extLst>
              <a:ext uri="{FF2B5EF4-FFF2-40B4-BE49-F238E27FC236}">
                <a16:creationId xmlns:a16="http://schemas.microsoft.com/office/drawing/2014/main" id="{08DD43EB-68D6-4E5D-953E-D303FBBE6BB3}"/>
              </a:ext>
            </a:extLst>
          </p:cNvPr>
          <p:cNvSpPr>
            <a:spLocks noChangeArrowheads="1"/>
          </p:cNvSpPr>
          <p:nvPr/>
        </p:nvSpPr>
        <p:spPr bwMode="auto">
          <a:xfrm>
            <a:off x="3509963" y="5372100"/>
            <a:ext cx="139700" cy="234950"/>
          </a:xfrm>
          <a:custGeom>
            <a:avLst/>
            <a:gdLst>
              <a:gd name="G0" fmla="+- 6480 0 0"/>
              <a:gd name="G1" fmla="+- 8640 0 0"/>
              <a:gd name="G2" fmla="+- 4320 0 0"/>
              <a:gd name="G3" fmla="+- 21600 0 6480"/>
              <a:gd name="G4" fmla="+- 21600 0 8640"/>
              <a:gd name="G5" fmla="+- 21600 0 4320"/>
              <a:gd name="G6" fmla="+- 6480 0 10800"/>
              <a:gd name="G7" fmla="+- 8640 0 10800"/>
              <a:gd name="G8" fmla="*/ G7 4320 G6"/>
              <a:gd name="G9" fmla="+- 21600 0 G8"/>
              <a:gd name="T0" fmla="*/ G8 w 21600"/>
              <a:gd name="T1" fmla="*/ G1 h 21600"/>
              <a:gd name="T2" fmla="*/ G9 w 21600"/>
              <a:gd name="T3" fmla="*/ G4 h 21600"/>
            </a:gdLst>
            <a:ahLst/>
            <a:cxnLst>
              <a:cxn ang="0">
                <a:pos x="r" y="vc"/>
              </a:cxn>
              <a:cxn ang="5400000">
                <a:pos x="hc" y="b"/>
              </a:cxn>
              <a:cxn ang="10800000">
                <a:pos x="l" y="vc"/>
              </a:cxn>
              <a:cxn ang="16200000">
                <a:pos x="hc" y="t"/>
              </a:cxn>
            </a:cxnLst>
            <a:rect l="T0" t="T1" r="T2" b="T3"/>
            <a:pathLst>
              <a:path w="21600" h="21600">
                <a:moveTo>
                  <a:pt x="10800" y="0"/>
                </a:moveTo>
                <a:lnTo>
                  <a:pt x="6480" y="4320"/>
                </a:lnTo>
                <a:lnTo>
                  <a:pt x="8640" y="4320"/>
                </a:lnTo>
                <a:lnTo>
                  <a:pt x="8640" y="8640"/>
                </a:lnTo>
                <a:lnTo>
                  <a:pt x="4320" y="8640"/>
                </a:lnTo>
                <a:lnTo>
                  <a:pt x="4320" y="6480"/>
                </a:lnTo>
                <a:lnTo>
                  <a:pt x="0" y="10800"/>
                </a:lnTo>
                <a:lnTo>
                  <a:pt x="4320" y="15120"/>
                </a:lnTo>
                <a:lnTo>
                  <a:pt x="4320" y="12960"/>
                </a:lnTo>
                <a:lnTo>
                  <a:pt x="8640" y="12960"/>
                </a:lnTo>
                <a:lnTo>
                  <a:pt x="8640" y="17280"/>
                </a:lnTo>
                <a:lnTo>
                  <a:pt x="6480" y="17280"/>
                </a:lnTo>
                <a:lnTo>
                  <a:pt x="10800" y="21600"/>
                </a:lnTo>
                <a:lnTo>
                  <a:pt x="15120" y="17280"/>
                </a:lnTo>
                <a:lnTo>
                  <a:pt x="12960" y="17280"/>
                </a:lnTo>
                <a:lnTo>
                  <a:pt x="12960" y="12960"/>
                </a:lnTo>
                <a:lnTo>
                  <a:pt x="17280" y="12960"/>
                </a:lnTo>
                <a:lnTo>
                  <a:pt x="17280" y="15120"/>
                </a:lnTo>
                <a:lnTo>
                  <a:pt x="21600" y="10800"/>
                </a:lnTo>
                <a:lnTo>
                  <a:pt x="17280" y="6480"/>
                </a:lnTo>
                <a:lnTo>
                  <a:pt x="17280" y="8640"/>
                </a:lnTo>
                <a:lnTo>
                  <a:pt x="12960" y="8640"/>
                </a:lnTo>
                <a:lnTo>
                  <a:pt x="12960" y="4320"/>
                </a:lnTo>
                <a:lnTo>
                  <a:pt x="15120" y="4320"/>
                </a:lnTo>
                <a:close/>
              </a:path>
            </a:pathLst>
          </a:custGeom>
          <a:solidFill>
            <a:srgbClr val="FFFFFF"/>
          </a:solidFill>
          <a:ln w="9525">
            <a:solidFill>
              <a:srgbClr val="000000"/>
            </a:solidFill>
            <a:miter lim="800000"/>
            <a:headEnd/>
            <a:tailEnd/>
          </a:ln>
        </p:spPr>
        <p:txBody>
          <a:bodyPr/>
          <a:lstStyle/>
          <a:p>
            <a:pPr>
              <a:defRPr/>
            </a:pPr>
            <a:endParaRPr lang="fr-FR"/>
          </a:p>
        </p:txBody>
      </p:sp>
      <p:sp>
        <p:nvSpPr>
          <p:cNvPr id="179230" name="AutoShape 30">
            <a:extLst>
              <a:ext uri="{FF2B5EF4-FFF2-40B4-BE49-F238E27FC236}">
                <a16:creationId xmlns:a16="http://schemas.microsoft.com/office/drawing/2014/main" id="{2A02CA5A-E179-4501-B9B2-67084A60C492}"/>
              </a:ext>
            </a:extLst>
          </p:cNvPr>
          <p:cNvSpPr>
            <a:spLocks noChangeArrowheads="1"/>
          </p:cNvSpPr>
          <p:nvPr/>
        </p:nvSpPr>
        <p:spPr bwMode="auto">
          <a:xfrm>
            <a:off x="1954213" y="5843588"/>
            <a:ext cx="139700" cy="234950"/>
          </a:xfrm>
          <a:custGeom>
            <a:avLst/>
            <a:gdLst>
              <a:gd name="G0" fmla="+- 6480 0 0"/>
              <a:gd name="G1" fmla="+- 8640 0 0"/>
              <a:gd name="G2" fmla="+- 4320 0 0"/>
              <a:gd name="G3" fmla="+- 21600 0 6480"/>
              <a:gd name="G4" fmla="+- 21600 0 8640"/>
              <a:gd name="G5" fmla="+- 21600 0 4320"/>
              <a:gd name="G6" fmla="+- 6480 0 10800"/>
              <a:gd name="G7" fmla="+- 8640 0 10800"/>
              <a:gd name="G8" fmla="*/ G7 4320 G6"/>
              <a:gd name="G9" fmla="+- 21600 0 G8"/>
              <a:gd name="T0" fmla="*/ G8 w 21600"/>
              <a:gd name="T1" fmla="*/ G1 h 21600"/>
              <a:gd name="T2" fmla="*/ G9 w 21600"/>
              <a:gd name="T3" fmla="*/ G4 h 21600"/>
            </a:gdLst>
            <a:ahLst/>
            <a:cxnLst>
              <a:cxn ang="0">
                <a:pos x="r" y="vc"/>
              </a:cxn>
              <a:cxn ang="5400000">
                <a:pos x="hc" y="b"/>
              </a:cxn>
              <a:cxn ang="10800000">
                <a:pos x="l" y="vc"/>
              </a:cxn>
              <a:cxn ang="16200000">
                <a:pos x="hc" y="t"/>
              </a:cxn>
            </a:cxnLst>
            <a:rect l="T0" t="T1" r="T2" b="T3"/>
            <a:pathLst>
              <a:path w="21600" h="21600">
                <a:moveTo>
                  <a:pt x="10800" y="0"/>
                </a:moveTo>
                <a:lnTo>
                  <a:pt x="6480" y="4320"/>
                </a:lnTo>
                <a:lnTo>
                  <a:pt x="8640" y="4320"/>
                </a:lnTo>
                <a:lnTo>
                  <a:pt x="8640" y="8640"/>
                </a:lnTo>
                <a:lnTo>
                  <a:pt x="4320" y="8640"/>
                </a:lnTo>
                <a:lnTo>
                  <a:pt x="4320" y="6480"/>
                </a:lnTo>
                <a:lnTo>
                  <a:pt x="0" y="10800"/>
                </a:lnTo>
                <a:lnTo>
                  <a:pt x="4320" y="15120"/>
                </a:lnTo>
                <a:lnTo>
                  <a:pt x="4320" y="12960"/>
                </a:lnTo>
                <a:lnTo>
                  <a:pt x="8640" y="12960"/>
                </a:lnTo>
                <a:lnTo>
                  <a:pt x="8640" y="17280"/>
                </a:lnTo>
                <a:lnTo>
                  <a:pt x="6480" y="17280"/>
                </a:lnTo>
                <a:lnTo>
                  <a:pt x="10800" y="21600"/>
                </a:lnTo>
                <a:lnTo>
                  <a:pt x="15120" y="17280"/>
                </a:lnTo>
                <a:lnTo>
                  <a:pt x="12960" y="17280"/>
                </a:lnTo>
                <a:lnTo>
                  <a:pt x="12960" y="12960"/>
                </a:lnTo>
                <a:lnTo>
                  <a:pt x="17280" y="12960"/>
                </a:lnTo>
                <a:lnTo>
                  <a:pt x="17280" y="15120"/>
                </a:lnTo>
                <a:lnTo>
                  <a:pt x="21600" y="10800"/>
                </a:lnTo>
                <a:lnTo>
                  <a:pt x="17280" y="6480"/>
                </a:lnTo>
                <a:lnTo>
                  <a:pt x="17280" y="8640"/>
                </a:lnTo>
                <a:lnTo>
                  <a:pt x="12960" y="8640"/>
                </a:lnTo>
                <a:lnTo>
                  <a:pt x="12960" y="4320"/>
                </a:lnTo>
                <a:lnTo>
                  <a:pt x="15120" y="4320"/>
                </a:lnTo>
                <a:close/>
              </a:path>
            </a:pathLst>
          </a:custGeom>
          <a:solidFill>
            <a:srgbClr val="FFFFFF"/>
          </a:solidFill>
          <a:ln w="9525">
            <a:solidFill>
              <a:srgbClr val="000000"/>
            </a:solidFill>
            <a:miter lim="800000"/>
            <a:headEnd/>
            <a:tailEnd/>
          </a:ln>
        </p:spPr>
        <p:txBody>
          <a:bodyPr/>
          <a:lstStyle/>
          <a:p>
            <a:pPr>
              <a:defRPr/>
            </a:pPr>
            <a:endParaRPr lang="fr-FR"/>
          </a:p>
        </p:txBody>
      </p:sp>
      <p:sp>
        <p:nvSpPr>
          <p:cNvPr id="179231" name="AutoShape 31">
            <a:extLst>
              <a:ext uri="{FF2B5EF4-FFF2-40B4-BE49-F238E27FC236}">
                <a16:creationId xmlns:a16="http://schemas.microsoft.com/office/drawing/2014/main" id="{E0D793E2-C927-470F-B4A5-612482DC708B}"/>
              </a:ext>
            </a:extLst>
          </p:cNvPr>
          <p:cNvSpPr>
            <a:spLocks noChangeArrowheads="1"/>
          </p:cNvSpPr>
          <p:nvPr/>
        </p:nvSpPr>
        <p:spPr bwMode="auto">
          <a:xfrm>
            <a:off x="4075113" y="5135563"/>
            <a:ext cx="141287" cy="234950"/>
          </a:xfrm>
          <a:custGeom>
            <a:avLst/>
            <a:gdLst>
              <a:gd name="G0" fmla="+- 6480 0 0"/>
              <a:gd name="G1" fmla="+- 8640 0 0"/>
              <a:gd name="G2" fmla="+- 4320 0 0"/>
              <a:gd name="G3" fmla="+- 21600 0 6480"/>
              <a:gd name="G4" fmla="+- 21600 0 8640"/>
              <a:gd name="G5" fmla="+- 21600 0 4320"/>
              <a:gd name="G6" fmla="+- 6480 0 10800"/>
              <a:gd name="G7" fmla="+- 8640 0 10800"/>
              <a:gd name="G8" fmla="*/ G7 4320 G6"/>
              <a:gd name="G9" fmla="+- 21600 0 G8"/>
              <a:gd name="T0" fmla="*/ G8 w 21600"/>
              <a:gd name="T1" fmla="*/ G1 h 21600"/>
              <a:gd name="T2" fmla="*/ G9 w 21600"/>
              <a:gd name="T3" fmla="*/ G4 h 21600"/>
            </a:gdLst>
            <a:ahLst/>
            <a:cxnLst>
              <a:cxn ang="0">
                <a:pos x="r" y="vc"/>
              </a:cxn>
              <a:cxn ang="5400000">
                <a:pos x="hc" y="b"/>
              </a:cxn>
              <a:cxn ang="10800000">
                <a:pos x="l" y="vc"/>
              </a:cxn>
              <a:cxn ang="16200000">
                <a:pos x="hc" y="t"/>
              </a:cxn>
            </a:cxnLst>
            <a:rect l="T0" t="T1" r="T2" b="T3"/>
            <a:pathLst>
              <a:path w="21600" h="21600">
                <a:moveTo>
                  <a:pt x="10800" y="0"/>
                </a:moveTo>
                <a:lnTo>
                  <a:pt x="6480" y="4320"/>
                </a:lnTo>
                <a:lnTo>
                  <a:pt x="8640" y="4320"/>
                </a:lnTo>
                <a:lnTo>
                  <a:pt x="8640" y="8640"/>
                </a:lnTo>
                <a:lnTo>
                  <a:pt x="4320" y="8640"/>
                </a:lnTo>
                <a:lnTo>
                  <a:pt x="4320" y="6480"/>
                </a:lnTo>
                <a:lnTo>
                  <a:pt x="0" y="10800"/>
                </a:lnTo>
                <a:lnTo>
                  <a:pt x="4320" y="15120"/>
                </a:lnTo>
                <a:lnTo>
                  <a:pt x="4320" y="12960"/>
                </a:lnTo>
                <a:lnTo>
                  <a:pt x="8640" y="12960"/>
                </a:lnTo>
                <a:lnTo>
                  <a:pt x="8640" y="17280"/>
                </a:lnTo>
                <a:lnTo>
                  <a:pt x="6480" y="17280"/>
                </a:lnTo>
                <a:lnTo>
                  <a:pt x="10800" y="21600"/>
                </a:lnTo>
                <a:lnTo>
                  <a:pt x="15120" y="17280"/>
                </a:lnTo>
                <a:lnTo>
                  <a:pt x="12960" y="17280"/>
                </a:lnTo>
                <a:lnTo>
                  <a:pt x="12960" y="12960"/>
                </a:lnTo>
                <a:lnTo>
                  <a:pt x="17280" y="12960"/>
                </a:lnTo>
                <a:lnTo>
                  <a:pt x="17280" y="15120"/>
                </a:lnTo>
                <a:lnTo>
                  <a:pt x="21600" y="10800"/>
                </a:lnTo>
                <a:lnTo>
                  <a:pt x="17280" y="6480"/>
                </a:lnTo>
                <a:lnTo>
                  <a:pt x="17280" y="8640"/>
                </a:lnTo>
                <a:lnTo>
                  <a:pt x="12960" y="8640"/>
                </a:lnTo>
                <a:lnTo>
                  <a:pt x="12960" y="4320"/>
                </a:lnTo>
                <a:lnTo>
                  <a:pt x="15120" y="4320"/>
                </a:lnTo>
                <a:close/>
              </a:path>
            </a:pathLst>
          </a:custGeom>
          <a:solidFill>
            <a:srgbClr val="FFFFFF"/>
          </a:solidFill>
          <a:ln w="9525">
            <a:solidFill>
              <a:srgbClr val="000000"/>
            </a:solidFill>
            <a:miter lim="800000"/>
            <a:headEnd/>
            <a:tailEnd/>
          </a:ln>
        </p:spPr>
        <p:txBody>
          <a:bodyPr/>
          <a:lstStyle/>
          <a:p>
            <a:pPr>
              <a:defRPr/>
            </a:pPr>
            <a:endParaRPr lang="fr-FR"/>
          </a:p>
        </p:txBody>
      </p:sp>
      <p:sp>
        <p:nvSpPr>
          <p:cNvPr id="179232" name="AutoShape 32">
            <a:extLst>
              <a:ext uri="{FF2B5EF4-FFF2-40B4-BE49-F238E27FC236}">
                <a16:creationId xmlns:a16="http://schemas.microsoft.com/office/drawing/2014/main" id="{B2EFBD3B-0306-473B-BB67-57865CB9690D}"/>
              </a:ext>
            </a:extLst>
          </p:cNvPr>
          <p:cNvSpPr>
            <a:spLocks noChangeArrowheads="1"/>
          </p:cNvSpPr>
          <p:nvPr/>
        </p:nvSpPr>
        <p:spPr bwMode="auto">
          <a:xfrm>
            <a:off x="4640263" y="5135563"/>
            <a:ext cx="141287" cy="234950"/>
          </a:xfrm>
          <a:custGeom>
            <a:avLst/>
            <a:gdLst>
              <a:gd name="G0" fmla="+- 6480 0 0"/>
              <a:gd name="G1" fmla="+- 8640 0 0"/>
              <a:gd name="G2" fmla="+- 4320 0 0"/>
              <a:gd name="G3" fmla="+- 21600 0 6480"/>
              <a:gd name="G4" fmla="+- 21600 0 8640"/>
              <a:gd name="G5" fmla="+- 21600 0 4320"/>
              <a:gd name="G6" fmla="+- 6480 0 10800"/>
              <a:gd name="G7" fmla="+- 8640 0 10800"/>
              <a:gd name="G8" fmla="*/ G7 4320 G6"/>
              <a:gd name="G9" fmla="+- 21600 0 G8"/>
              <a:gd name="T0" fmla="*/ G8 w 21600"/>
              <a:gd name="T1" fmla="*/ G1 h 21600"/>
              <a:gd name="T2" fmla="*/ G9 w 21600"/>
              <a:gd name="T3" fmla="*/ G4 h 21600"/>
            </a:gdLst>
            <a:ahLst/>
            <a:cxnLst>
              <a:cxn ang="0">
                <a:pos x="r" y="vc"/>
              </a:cxn>
              <a:cxn ang="5400000">
                <a:pos x="hc" y="b"/>
              </a:cxn>
              <a:cxn ang="10800000">
                <a:pos x="l" y="vc"/>
              </a:cxn>
              <a:cxn ang="16200000">
                <a:pos x="hc" y="t"/>
              </a:cxn>
            </a:cxnLst>
            <a:rect l="T0" t="T1" r="T2" b="T3"/>
            <a:pathLst>
              <a:path w="21600" h="21600">
                <a:moveTo>
                  <a:pt x="10800" y="0"/>
                </a:moveTo>
                <a:lnTo>
                  <a:pt x="6480" y="4320"/>
                </a:lnTo>
                <a:lnTo>
                  <a:pt x="8640" y="4320"/>
                </a:lnTo>
                <a:lnTo>
                  <a:pt x="8640" y="8640"/>
                </a:lnTo>
                <a:lnTo>
                  <a:pt x="4320" y="8640"/>
                </a:lnTo>
                <a:lnTo>
                  <a:pt x="4320" y="6480"/>
                </a:lnTo>
                <a:lnTo>
                  <a:pt x="0" y="10800"/>
                </a:lnTo>
                <a:lnTo>
                  <a:pt x="4320" y="15120"/>
                </a:lnTo>
                <a:lnTo>
                  <a:pt x="4320" y="12960"/>
                </a:lnTo>
                <a:lnTo>
                  <a:pt x="8640" y="12960"/>
                </a:lnTo>
                <a:lnTo>
                  <a:pt x="8640" y="17280"/>
                </a:lnTo>
                <a:lnTo>
                  <a:pt x="6480" y="17280"/>
                </a:lnTo>
                <a:lnTo>
                  <a:pt x="10800" y="21600"/>
                </a:lnTo>
                <a:lnTo>
                  <a:pt x="15120" y="17280"/>
                </a:lnTo>
                <a:lnTo>
                  <a:pt x="12960" y="17280"/>
                </a:lnTo>
                <a:lnTo>
                  <a:pt x="12960" y="12960"/>
                </a:lnTo>
                <a:lnTo>
                  <a:pt x="17280" y="12960"/>
                </a:lnTo>
                <a:lnTo>
                  <a:pt x="17280" y="15120"/>
                </a:lnTo>
                <a:lnTo>
                  <a:pt x="21600" y="10800"/>
                </a:lnTo>
                <a:lnTo>
                  <a:pt x="17280" y="6480"/>
                </a:lnTo>
                <a:lnTo>
                  <a:pt x="17280" y="8640"/>
                </a:lnTo>
                <a:lnTo>
                  <a:pt x="12960" y="8640"/>
                </a:lnTo>
                <a:lnTo>
                  <a:pt x="12960" y="4320"/>
                </a:lnTo>
                <a:lnTo>
                  <a:pt x="15120" y="4320"/>
                </a:lnTo>
                <a:close/>
              </a:path>
            </a:pathLst>
          </a:custGeom>
          <a:solidFill>
            <a:srgbClr val="FFFFFF"/>
          </a:solidFill>
          <a:ln w="9525">
            <a:solidFill>
              <a:srgbClr val="000000"/>
            </a:solidFill>
            <a:miter lim="800000"/>
            <a:headEnd/>
            <a:tailEnd/>
          </a:ln>
        </p:spPr>
        <p:txBody>
          <a:bodyPr/>
          <a:lstStyle/>
          <a:p>
            <a:pPr>
              <a:defRPr/>
            </a:pPr>
            <a:endParaRPr lang="fr-FR"/>
          </a:p>
        </p:txBody>
      </p:sp>
      <p:sp>
        <p:nvSpPr>
          <p:cNvPr id="179233" name="AutoShape 33">
            <a:extLst>
              <a:ext uri="{FF2B5EF4-FFF2-40B4-BE49-F238E27FC236}">
                <a16:creationId xmlns:a16="http://schemas.microsoft.com/office/drawing/2014/main" id="{6F263B80-77BA-493A-B710-D35AA2796E80}"/>
              </a:ext>
            </a:extLst>
          </p:cNvPr>
          <p:cNvSpPr>
            <a:spLocks noChangeArrowheads="1"/>
          </p:cNvSpPr>
          <p:nvPr/>
        </p:nvSpPr>
        <p:spPr bwMode="auto">
          <a:xfrm>
            <a:off x="5207000" y="4664075"/>
            <a:ext cx="141288" cy="234950"/>
          </a:xfrm>
          <a:custGeom>
            <a:avLst/>
            <a:gdLst>
              <a:gd name="G0" fmla="+- 6480 0 0"/>
              <a:gd name="G1" fmla="+- 8640 0 0"/>
              <a:gd name="G2" fmla="+- 4320 0 0"/>
              <a:gd name="G3" fmla="+- 21600 0 6480"/>
              <a:gd name="G4" fmla="+- 21600 0 8640"/>
              <a:gd name="G5" fmla="+- 21600 0 4320"/>
              <a:gd name="G6" fmla="+- 6480 0 10800"/>
              <a:gd name="G7" fmla="+- 8640 0 10800"/>
              <a:gd name="G8" fmla="*/ G7 4320 G6"/>
              <a:gd name="G9" fmla="+- 21600 0 G8"/>
              <a:gd name="T0" fmla="*/ G8 w 21600"/>
              <a:gd name="T1" fmla="*/ G1 h 21600"/>
              <a:gd name="T2" fmla="*/ G9 w 21600"/>
              <a:gd name="T3" fmla="*/ G4 h 21600"/>
            </a:gdLst>
            <a:ahLst/>
            <a:cxnLst>
              <a:cxn ang="0">
                <a:pos x="r" y="vc"/>
              </a:cxn>
              <a:cxn ang="5400000">
                <a:pos x="hc" y="b"/>
              </a:cxn>
              <a:cxn ang="10800000">
                <a:pos x="l" y="vc"/>
              </a:cxn>
              <a:cxn ang="16200000">
                <a:pos x="hc" y="t"/>
              </a:cxn>
            </a:cxnLst>
            <a:rect l="T0" t="T1" r="T2" b="T3"/>
            <a:pathLst>
              <a:path w="21600" h="21600">
                <a:moveTo>
                  <a:pt x="10800" y="0"/>
                </a:moveTo>
                <a:lnTo>
                  <a:pt x="6480" y="4320"/>
                </a:lnTo>
                <a:lnTo>
                  <a:pt x="8640" y="4320"/>
                </a:lnTo>
                <a:lnTo>
                  <a:pt x="8640" y="8640"/>
                </a:lnTo>
                <a:lnTo>
                  <a:pt x="4320" y="8640"/>
                </a:lnTo>
                <a:lnTo>
                  <a:pt x="4320" y="6480"/>
                </a:lnTo>
                <a:lnTo>
                  <a:pt x="0" y="10800"/>
                </a:lnTo>
                <a:lnTo>
                  <a:pt x="4320" y="15120"/>
                </a:lnTo>
                <a:lnTo>
                  <a:pt x="4320" y="12960"/>
                </a:lnTo>
                <a:lnTo>
                  <a:pt x="8640" y="12960"/>
                </a:lnTo>
                <a:lnTo>
                  <a:pt x="8640" y="17280"/>
                </a:lnTo>
                <a:lnTo>
                  <a:pt x="6480" y="17280"/>
                </a:lnTo>
                <a:lnTo>
                  <a:pt x="10800" y="21600"/>
                </a:lnTo>
                <a:lnTo>
                  <a:pt x="15120" y="17280"/>
                </a:lnTo>
                <a:lnTo>
                  <a:pt x="12960" y="17280"/>
                </a:lnTo>
                <a:lnTo>
                  <a:pt x="12960" y="12960"/>
                </a:lnTo>
                <a:lnTo>
                  <a:pt x="17280" y="12960"/>
                </a:lnTo>
                <a:lnTo>
                  <a:pt x="17280" y="15120"/>
                </a:lnTo>
                <a:lnTo>
                  <a:pt x="21600" y="10800"/>
                </a:lnTo>
                <a:lnTo>
                  <a:pt x="17280" y="6480"/>
                </a:lnTo>
                <a:lnTo>
                  <a:pt x="17280" y="8640"/>
                </a:lnTo>
                <a:lnTo>
                  <a:pt x="12960" y="8640"/>
                </a:lnTo>
                <a:lnTo>
                  <a:pt x="12960" y="4320"/>
                </a:lnTo>
                <a:lnTo>
                  <a:pt x="15120" y="4320"/>
                </a:lnTo>
                <a:close/>
              </a:path>
            </a:pathLst>
          </a:custGeom>
          <a:solidFill>
            <a:srgbClr val="FFFFFF"/>
          </a:solidFill>
          <a:ln w="9525">
            <a:solidFill>
              <a:srgbClr val="000000"/>
            </a:solidFill>
            <a:miter lim="800000"/>
            <a:headEnd/>
            <a:tailEnd/>
          </a:ln>
        </p:spPr>
        <p:txBody>
          <a:bodyPr/>
          <a:lstStyle/>
          <a:p>
            <a:pPr>
              <a:defRPr/>
            </a:pPr>
            <a:endParaRPr lang="fr-FR"/>
          </a:p>
        </p:txBody>
      </p:sp>
      <p:sp>
        <p:nvSpPr>
          <p:cNvPr id="179236" name="AutoShape 36">
            <a:extLst>
              <a:ext uri="{FF2B5EF4-FFF2-40B4-BE49-F238E27FC236}">
                <a16:creationId xmlns:a16="http://schemas.microsoft.com/office/drawing/2014/main" id="{6C35A8E4-87AF-4953-A527-1456A7C77A2B}"/>
              </a:ext>
            </a:extLst>
          </p:cNvPr>
          <p:cNvSpPr>
            <a:spLocks noChangeArrowheads="1"/>
          </p:cNvSpPr>
          <p:nvPr/>
        </p:nvSpPr>
        <p:spPr bwMode="auto">
          <a:xfrm>
            <a:off x="5867400" y="4076700"/>
            <a:ext cx="141288" cy="234950"/>
          </a:xfrm>
          <a:custGeom>
            <a:avLst/>
            <a:gdLst>
              <a:gd name="G0" fmla="+- 6480 0 0"/>
              <a:gd name="G1" fmla="+- 8640 0 0"/>
              <a:gd name="G2" fmla="+- 4320 0 0"/>
              <a:gd name="G3" fmla="+- 21600 0 6480"/>
              <a:gd name="G4" fmla="+- 21600 0 8640"/>
              <a:gd name="G5" fmla="+- 21600 0 4320"/>
              <a:gd name="G6" fmla="+- 6480 0 10800"/>
              <a:gd name="G7" fmla="+- 8640 0 10800"/>
              <a:gd name="G8" fmla="*/ G7 4320 G6"/>
              <a:gd name="G9" fmla="+- 21600 0 G8"/>
              <a:gd name="T0" fmla="*/ G8 w 21600"/>
              <a:gd name="T1" fmla="*/ G1 h 21600"/>
              <a:gd name="T2" fmla="*/ G9 w 21600"/>
              <a:gd name="T3" fmla="*/ G4 h 21600"/>
            </a:gdLst>
            <a:ahLst/>
            <a:cxnLst>
              <a:cxn ang="0">
                <a:pos x="r" y="vc"/>
              </a:cxn>
              <a:cxn ang="5400000">
                <a:pos x="hc" y="b"/>
              </a:cxn>
              <a:cxn ang="10800000">
                <a:pos x="l" y="vc"/>
              </a:cxn>
              <a:cxn ang="16200000">
                <a:pos x="hc" y="t"/>
              </a:cxn>
            </a:cxnLst>
            <a:rect l="T0" t="T1" r="T2" b="T3"/>
            <a:pathLst>
              <a:path w="21600" h="21600">
                <a:moveTo>
                  <a:pt x="10800" y="0"/>
                </a:moveTo>
                <a:lnTo>
                  <a:pt x="6480" y="4320"/>
                </a:lnTo>
                <a:lnTo>
                  <a:pt x="8640" y="4320"/>
                </a:lnTo>
                <a:lnTo>
                  <a:pt x="8640" y="8640"/>
                </a:lnTo>
                <a:lnTo>
                  <a:pt x="4320" y="8640"/>
                </a:lnTo>
                <a:lnTo>
                  <a:pt x="4320" y="6480"/>
                </a:lnTo>
                <a:lnTo>
                  <a:pt x="0" y="10800"/>
                </a:lnTo>
                <a:lnTo>
                  <a:pt x="4320" y="15120"/>
                </a:lnTo>
                <a:lnTo>
                  <a:pt x="4320" y="12960"/>
                </a:lnTo>
                <a:lnTo>
                  <a:pt x="8640" y="12960"/>
                </a:lnTo>
                <a:lnTo>
                  <a:pt x="8640" y="17280"/>
                </a:lnTo>
                <a:lnTo>
                  <a:pt x="6480" y="17280"/>
                </a:lnTo>
                <a:lnTo>
                  <a:pt x="10800" y="21600"/>
                </a:lnTo>
                <a:lnTo>
                  <a:pt x="15120" y="17280"/>
                </a:lnTo>
                <a:lnTo>
                  <a:pt x="12960" y="17280"/>
                </a:lnTo>
                <a:lnTo>
                  <a:pt x="12960" y="12960"/>
                </a:lnTo>
                <a:lnTo>
                  <a:pt x="17280" y="12960"/>
                </a:lnTo>
                <a:lnTo>
                  <a:pt x="17280" y="15120"/>
                </a:lnTo>
                <a:lnTo>
                  <a:pt x="21600" y="10800"/>
                </a:lnTo>
                <a:lnTo>
                  <a:pt x="17280" y="6480"/>
                </a:lnTo>
                <a:lnTo>
                  <a:pt x="17280" y="8640"/>
                </a:lnTo>
                <a:lnTo>
                  <a:pt x="12960" y="8640"/>
                </a:lnTo>
                <a:lnTo>
                  <a:pt x="12960" y="4320"/>
                </a:lnTo>
                <a:lnTo>
                  <a:pt x="15120" y="4320"/>
                </a:lnTo>
                <a:close/>
              </a:path>
            </a:pathLst>
          </a:custGeom>
          <a:solidFill>
            <a:srgbClr val="FFFFFF"/>
          </a:solidFill>
          <a:ln w="9525">
            <a:solidFill>
              <a:srgbClr val="000000"/>
            </a:solidFill>
            <a:miter lim="800000"/>
            <a:headEnd/>
            <a:tailEnd/>
          </a:ln>
        </p:spPr>
        <p:txBody>
          <a:bodyPr/>
          <a:lstStyle/>
          <a:p>
            <a:pPr>
              <a:defRPr/>
            </a:pPr>
            <a:endParaRPr lang="fr-FR"/>
          </a:p>
        </p:txBody>
      </p:sp>
      <p:sp>
        <p:nvSpPr>
          <p:cNvPr id="179238" name="AutoShape 38">
            <a:extLst>
              <a:ext uri="{FF2B5EF4-FFF2-40B4-BE49-F238E27FC236}">
                <a16:creationId xmlns:a16="http://schemas.microsoft.com/office/drawing/2014/main" id="{65EB36AF-F6DD-462E-9FEF-F010D9CFBDD2}"/>
              </a:ext>
            </a:extLst>
          </p:cNvPr>
          <p:cNvSpPr>
            <a:spLocks noChangeArrowheads="1"/>
          </p:cNvSpPr>
          <p:nvPr/>
        </p:nvSpPr>
        <p:spPr bwMode="auto">
          <a:xfrm>
            <a:off x="6659563" y="2185988"/>
            <a:ext cx="141287" cy="234950"/>
          </a:xfrm>
          <a:custGeom>
            <a:avLst/>
            <a:gdLst>
              <a:gd name="G0" fmla="+- 6480 0 0"/>
              <a:gd name="G1" fmla="+- 8640 0 0"/>
              <a:gd name="G2" fmla="+- 4320 0 0"/>
              <a:gd name="G3" fmla="+- 21600 0 6480"/>
              <a:gd name="G4" fmla="+- 21600 0 8640"/>
              <a:gd name="G5" fmla="+- 21600 0 4320"/>
              <a:gd name="G6" fmla="+- 6480 0 10800"/>
              <a:gd name="G7" fmla="+- 8640 0 10800"/>
              <a:gd name="G8" fmla="*/ G7 4320 G6"/>
              <a:gd name="G9" fmla="+- 21600 0 G8"/>
              <a:gd name="T0" fmla="*/ G8 w 21600"/>
              <a:gd name="T1" fmla="*/ G1 h 21600"/>
              <a:gd name="T2" fmla="*/ G9 w 21600"/>
              <a:gd name="T3" fmla="*/ G4 h 21600"/>
            </a:gdLst>
            <a:ahLst/>
            <a:cxnLst>
              <a:cxn ang="0">
                <a:pos x="r" y="vc"/>
              </a:cxn>
              <a:cxn ang="5400000">
                <a:pos x="hc" y="b"/>
              </a:cxn>
              <a:cxn ang="10800000">
                <a:pos x="l" y="vc"/>
              </a:cxn>
              <a:cxn ang="16200000">
                <a:pos x="hc" y="t"/>
              </a:cxn>
            </a:cxnLst>
            <a:rect l="T0" t="T1" r="T2" b="T3"/>
            <a:pathLst>
              <a:path w="21600" h="21600">
                <a:moveTo>
                  <a:pt x="10800" y="0"/>
                </a:moveTo>
                <a:lnTo>
                  <a:pt x="6480" y="4320"/>
                </a:lnTo>
                <a:lnTo>
                  <a:pt x="8640" y="4320"/>
                </a:lnTo>
                <a:lnTo>
                  <a:pt x="8640" y="8640"/>
                </a:lnTo>
                <a:lnTo>
                  <a:pt x="4320" y="8640"/>
                </a:lnTo>
                <a:lnTo>
                  <a:pt x="4320" y="6480"/>
                </a:lnTo>
                <a:lnTo>
                  <a:pt x="0" y="10800"/>
                </a:lnTo>
                <a:lnTo>
                  <a:pt x="4320" y="15120"/>
                </a:lnTo>
                <a:lnTo>
                  <a:pt x="4320" y="12960"/>
                </a:lnTo>
                <a:lnTo>
                  <a:pt x="8640" y="12960"/>
                </a:lnTo>
                <a:lnTo>
                  <a:pt x="8640" y="17280"/>
                </a:lnTo>
                <a:lnTo>
                  <a:pt x="6480" y="17280"/>
                </a:lnTo>
                <a:lnTo>
                  <a:pt x="10800" y="21600"/>
                </a:lnTo>
                <a:lnTo>
                  <a:pt x="15120" y="17280"/>
                </a:lnTo>
                <a:lnTo>
                  <a:pt x="12960" y="17280"/>
                </a:lnTo>
                <a:lnTo>
                  <a:pt x="12960" y="12960"/>
                </a:lnTo>
                <a:lnTo>
                  <a:pt x="17280" y="12960"/>
                </a:lnTo>
                <a:lnTo>
                  <a:pt x="17280" y="15120"/>
                </a:lnTo>
                <a:lnTo>
                  <a:pt x="21600" y="10800"/>
                </a:lnTo>
                <a:lnTo>
                  <a:pt x="17280" y="6480"/>
                </a:lnTo>
                <a:lnTo>
                  <a:pt x="17280" y="8640"/>
                </a:lnTo>
                <a:lnTo>
                  <a:pt x="12960" y="8640"/>
                </a:lnTo>
                <a:lnTo>
                  <a:pt x="12960" y="4320"/>
                </a:lnTo>
                <a:lnTo>
                  <a:pt x="15120" y="4320"/>
                </a:lnTo>
                <a:close/>
              </a:path>
            </a:pathLst>
          </a:custGeom>
          <a:solidFill>
            <a:srgbClr val="FFFFFF"/>
          </a:solidFill>
          <a:ln w="9525">
            <a:solidFill>
              <a:srgbClr val="000000"/>
            </a:solidFill>
            <a:miter lim="800000"/>
            <a:headEnd/>
            <a:tailEnd/>
          </a:ln>
        </p:spPr>
        <p:txBody>
          <a:bodyPr/>
          <a:lstStyle/>
          <a:p>
            <a:pPr>
              <a:defRPr/>
            </a:pPr>
            <a:endParaRPr lang="fr-FR"/>
          </a:p>
        </p:txBody>
      </p:sp>
      <p:sp>
        <p:nvSpPr>
          <p:cNvPr id="179239" name="Line 39">
            <a:extLst>
              <a:ext uri="{FF2B5EF4-FFF2-40B4-BE49-F238E27FC236}">
                <a16:creationId xmlns:a16="http://schemas.microsoft.com/office/drawing/2014/main" id="{A7028F38-4F8E-4C81-8793-A5DDBC268E67}"/>
              </a:ext>
            </a:extLst>
          </p:cNvPr>
          <p:cNvSpPr>
            <a:spLocks noChangeShapeType="1"/>
          </p:cNvSpPr>
          <p:nvPr/>
        </p:nvSpPr>
        <p:spPr bwMode="auto">
          <a:xfrm>
            <a:off x="6762750" y="2305050"/>
            <a:ext cx="0" cy="3775075"/>
          </a:xfrm>
          <a:prstGeom prst="line">
            <a:avLst/>
          </a:prstGeom>
          <a:noFill/>
          <a:ln w="9525">
            <a:solidFill>
              <a:srgbClr val="000000"/>
            </a:solidFill>
            <a:round/>
            <a:headEnd/>
            <a:tailEnd/>
          </a:ln>
        </p:spPr>
        <p:txBody>
          <a:bodyPr/>
          <a:lstStyle/>
          <a:p>
            <a:pPr>
              <a:defRPr/>
            </a:pPr>
            <a:endParaRPr lang="fr-FR"/>
          </a:p>
        </p:txBody>
      </p:sp>
      <p:sp>
        <p:nvSpPr>
          <p:cNvPr id="179240" name="AutoShape 40">
            <a:extLst>
              <a:ext uri="{FF2B5EF4-FFF2-40B4-BE49-F238E27FC236}">
                <a16:creationId xmlns:a16="http://schemas.microsoft.com/office/drawing/2014/main" id="{9C8F7231-DBA7-4C0C-A438-6E12D50EE7E0}"/>
              </a:ext>
            </a:extLst>
          </p:cNvPr>
          <p:cNvSpPr>
            <a:spLocks noChangeArrowheads="1"/>
          </p:cNvSpPr>
          <p:nvPr/>
        </p:nvSpPr>
        <p:spPr bwMode="auto">
          <a:xfrm>
            <a:off x="7046913" y="4900613"/>
            <a:ext cx="1557337" cy="615950"/>
          </a:xfrm>
          <a:prstGeom prst="wedgeRoundRectCallout">
            <a:avLst>
              <a:gd name="adj1" fmla="val -69144"/>
              <a:gd name="adj2" fmla="val 138917"/>
              <a:gd name="adj3" fmla="val 16667"/>
            </a:avLst>
          </a:prstGeom>
          <a:solidFill>
            <a:srgbClr val="FFFFFF"/>
          </a:solidFill>
          <a:ln w="9525">
            <a:solidFill>
              <a:srgbClr val="000000"/>
            </a:solidFill>
            <a:miter lim="800000"/>
            <a:headEnd/>
            <a:tailEnd/>
          </a:ln>
        </p:spPr>
        <p:txBody>
          <a:bodyPr/>
          <a:lstStyle/>
          <a:p>
            <a:pPr>
              <a:defRPr/>
            </a:pPr>
            <a:r>
              <a:rPr lang="fr-FR" sz="1400" b="1">
                <a:solidFill>
                  <a:schemeClr val="accent2"/>
                </a:solidFill>
                <a:effectLst>
                  <a:outerShdw blurRad="38100" dist="38100" dir="2700000" algn="tl">
                    <a:srgbClr val="C0C0C0"/>
                  </a:outerShdw>
                </a:effectLst>
                <a:latin typeface="Arial Narrow" pitchFamily="34" charset="0"/>
              </a:rPr>
              <a:t>Date au plus tard de l’intervention</a:t>
            </a:r>
          </a:p>
          <a:p>
            <a:pPr>
              <a:defRPr/>
            </a:pPr>
            <a:endParaRPr lang="fr-FR" sz="1400" b="1">
              <a:effectLst>
                <a:outerShdw blurRad="38100" dist="38100" dir="2700000" algn="tl">
                  <a:srgbClr val="C0C0C0"/>
                </a:outerShdw>
              </a:effectLst>
            </a:endParaRPr>
          </a:p>
        </p:txBody>
      </p:sp>
      <p:sp>
        <p:nvSpPr>
          <p:cNvPr id="179244" name="Line 44">
            <a:extLst>
              <a:ext uri="{FF2B5EF4-FFF2-40B4-BE49-F238E27FC236}">
                <a16:creationId xmlns:a16="http://schemas.microsoft.com/office/drawing/2014/main" id="{696D924C-B8F0-4ABF-AB49-FBE800CCAB7C}"/>
              </a:ext>
            </a:extLst>
          </p:cNvPr>
          <p:cNvSpPr>
            <a:spLocks noChangeShapeType="1"/>
          </p:cNvSpPr>
          <p:nvPr/>
        </p:nvSpPr>
        <p:spPr bwMode="auto">
          <a:xfrm>
            <a:off x="5283200" y="4819650"/>
            <a:ext cx="0" cy="1277938"/>
          </a:xfrm>
          <a:prstGeom prst="line">
            <a:avLst/>
          </a:prstGeom>
          <a:noFill/>
          <a:ln w="9525">
            <a:solidFill>
              <a:srgbClr val="000000"/>
            </a:solidFill>
            <a:round/>
            <a:headEnd/>
            <a:tailEnd/>
          </a:ln>
        </p:spPr>
        <p:txBody>
          <a:bodyPr/>
          <a:lstStyle/>
          <a:p>
            <a:pPr>
              <a:defRPr/>
            </a:pPr>
            <a:endParaRPr lang="fr-FR"/>
          </a:p>
        </p:txBody>
      </p:sp>
      <p:sp>
        <p:nvSpPr>
          <p:cNvPr id="179245" name="Line 45">
            <a:extLst>
              <a:ext uri="{FF2B5EF4-FFF2-40B4-BE49-F238E27FC236}">
                <a16:creationId xmlns:a16="http://schemas.microsoft.com/office/drawing/2014/main" id="{4769EA8F-EED0-424F-B51F-590B61A647B3}"/>
              </a:ext>
            </a:extLst>
          </p:cNvPr>
          <p:cNvSpPr>
            <a:spLocks noChangeShapeType="1"/>
          </p:cNvSpPr>
          <p:nvPr/>
        </p:nvSpPr>
        <p:spPr bwMode="auto">
          <a:xfrm>
            <a:off x="4710113" y="5108575"/>
            <a:ext cx="0" cy="944563"/>
          </a:xfrm>
          <a:prstGeom prst="line">
            <a:avLst/>
          </a:prstGeom>
          <a:noFill/>
          <a:ln w="9525">
            <a:solidFill>
              <a:srgbClr val="000000"/>
            </a:solidFill>
            <a:round/>
            <a:headEnd/>
            <a:tailEnd/>
          </a:ln>
        </p:spPr>
        <p:txBody>
          <a:bodyPr/>
          <a:lstStyle/>
          <a:p>
            <a:pPr>
              <a:defRPr/>
            </a:pPr>
            <a:endParaRPr lang="fr-FR"/>
          </a:p>
        </p:txBody>
      </p:sp>
      <p:sp>
        <p:nvSpPr>
          <p:cNvPr id="179246" name="Line 46">
            <a:extLst>
              <a:ext uri="{FF2B5EF4-FFF2-40B4-BE49-F238E27FC236}">
                <a16:creationId xmlns:a16="http://schemas.microsoft.com/office/drawing/2014/main" id="{F2A5D0CE-B3F5-476E-A076-C04F749A2B72}"/>
              </a:ext>
            </a:extLst>
          </p:cNvPr>
          <p:cNvSpPr>
            <a:spLocks noChangeShapeType="1"/>
          </p:cNvSpPr>
          <p:nvPr/>
        </p:nvSpPr>
        <p:spPr bwMode="auto">
          <a:xfrm>
            <a:off x="4148138" y="5387975"/>
            <a:ext cx="0" cy="663575"/>
          </a:xfrm>
          <a:prstGeom prst="line">
            <a:avLst/>
          </a:prstGeom>
          <a:noFill/>
          <a:ln w="9525">
            <a:solidFill>
              <a:srgbClr val="000000"/>
            </a:solidFill>
            <a:round/>
            <a:headEnd/>
            <a:tailEnd/>
          </a:ln>
        </p:spPr>
        <p:txBody>
          <a:bodyPr/>
          <a:lstStyle/>
          <a:p>
            <a:pPr>
              <a:defRPr/>
            </a:pPr>
            <a:endParaRPr lang="fr-FR"/>
          </a:p>
        </p:txBody>
      </p:sp>
      <p:sp>
        <p:nvSpPr>
          <p:cNvPr id="179247" name="Line 47">
            <a:extLst>
              <a:ext uri="{FF2B5EF4-FFF2-40B4-BE49-F238E27FC236}">
                <a16:creationId xmlns:a16="http://schemas.microsoft.com/office/drawing/2014/main" id="{EA1FEC19-4DE4-4715-937A-ACB7731CA93F}"/>
              </a:ext>
            </a:extLst>
          </p:cNvPr>
          <p:cNvSpPr>
            <a:spLocks noChangeShapeType="1"/>
          </p:cNvSpPr>
          <p:nvPr/>
        </p:nvSpPr>
        <p:spPr bwMode="auto">
          <a:xfrm flipH="1">
            <a:off x="3586163" y="5475288"/>
            <a:ext cx="0" cy="1014412"/>
          </a:xfrm>
          <a:prstGeom prst="line">
            <a:avLst/>
          </a:prstGeom>
          <a:noFill/>
          <a:ln w="9525">
            <a:solidFill>
              <a:srgbClr val="000000"/>
            </a:solidFill>
            <a:round/>
            <a:headEnd/>
            <a:tailEnd/>
          </a:ln>
        </p:spPr>
        <p:txBody>
          <a:bodyPr/>
          <a:lstStyle/>
          <a:p>
            <a:pPr>
              <a:defRPr/>
            </a:pPr>
            <a:endParaRPr lang="fr-FR"/>
          </a:p>
        </p:txBody>
      </p:sp>
      <p:sp>
        <p:nvSpPr>
          <p:cNvPr id="179248" name="Line 48">
            <a:extLst>
              <a:ext uri="{FF2B5EF4-FFF2-40B4-BE49-F238E27FC236}">
                <a16:creationId xmlns:a16="http://schemas.microsoft.com/office/drawing/2014/main" id="{7FFFF6F7-1F48-44BA-8B26-1089F0BCD55C}"/>
              </a:ext>
            </a:extLst>
          </p:cNvPr>
          <p:cNvSpPr>
            <a:spLocks noChangeShapeType="1"/>
          </p:cNvSpPr>
          <p:nvPr/>
        </p:nvSpPr>
        <p:spPr bwMode="auto">
          <a:xfrm flipH="1">
            <a:off x="2754313" y="5661025"/>
            <a:ext cx="3175" cy="858838"/>
          </a:xfrm>
          <a:prstGeom prst="line">
            <a:avLst/>
          </a:prstGeom>
          <a:noFill/>
          <a:ln w="9525">
            <a:solidFill>
              <a:srgbClr val="000000"/>
            </a:solidFill>
            <a:round/>
            <a:headEnd/>
            <a:tailEnd/>
          </a:ln>
        </p:spPr>
        <p:txBody>
          <a:bodyPr/>
          <a:lstStyle/>
          <a:p>
            <a:pPr>
              <a:defRPr/>
            </a:pPr>
            <a:endParaRPr lang="fr-FR"/>
          </a:p>
        </p:txBody>
      </p:sp>
      <p:sp>
        <p:nvSpPr>
          <p:cNvPr id="179251" name="Text Box 51">
            <a:extLst>
              <a:ext uri="{FF2B5EF4-FFF2-40B4-BE49-F238E27FC236}">
                <a16:creationId xmlns:a16="http://schemas.microsoft.com/office/drawing/2014/main" id="{C5E85E65-A3B9-4A2D-A653-0C899841B005}"/>
              </a:ext>
            </a:extLst>
          </p:cNvPr>
          <p:cNvSpPr txBox="1">
            <a:spLocks noChangeArrowheads="1"/>
          </p:cNvSpPr>
          <p:nvPr/>
        </p:nvSpPr>
        <p:spPr bwMode="auto">
          <a:xfrm>
            <a:off x="2916238" y="1844675"/>
            <a:ext cx="2447925" cy="366713"/>
          </a:xfrm>
          <a:prstGeom prst="rect">
            <a:avLst/>
          </a:prstGeom>
          <a:noFill/>
          <a:ln w="9525">
            <a:noFill/>
            <a:miter lim="800000"/>
            <a:headEnd/>
            <a:tailEnd/>
          </a:ln>
          <a:effectLst/>
        </p:spPr>
        <p:txBody>
          <a:bodyPr>
            <a:spAutoFit/>
          </a:bodyPr>
          <a:lstStyle/>
          <a:p>
            <a:pPr>
              <a:spcBef>
                <a:spcPct val="50000"/>
              </a:spcBef>
              <a:defRPr/>
            </a:pPr>
            <a:r>
              <a:rPr lang="fr-FR" sz="1800">
                <a:solidFill>
                  <a:srgbClr val="FF3300"/>
                </a:solidFill>
                <a:effectLst>
                  <a:outerShdw blurRad="38100" dist="38100" dir="2700000" algn="tl">
                    <a:srgbClr val="C0C0C0"/>
                  </a:outerShdw>
                </a:effectLst>
                <a:latin typeface="Arial Narrow" pitchFamily="34" charset="0"/>
              </a:rPr>
              <a:t>Panne totale ou partielle</a:t>
            </a:r>
          </a:p>
        </p:txBody>
      </p:sp>
      <p:sp>
        <p:nvSpPr>
          <p:cNvPr id="179252" name="Text Box 52">
            <a:extLst>
              <a:ext uri="{FF2B5EF4-FFF2-40B4-BE49-F238E27FC236}">
                <a16:creationId xmlns:a16="http://schemas.microsoft.com/office/drawing/2014/main" id="{47857F30-68DA-4281-A35C-72A07BD1C7FB}"/>
              </a:ext>
            </a:extLst>
          </p:cNvPr>
          <p:cNvSpPr txBox="1">
            <a:spLocks noChangeArrowheads="1"/>
          </p:cNvSpPr>
          <p:nvPr/>
        </p:nvSpPr>
        <p:spPr bwMode="auto">
          <a:xfrm>
            <a:off x="1693863" y="2852738"/>
            <a:ext cx="3741737" cy="641350"/>
          </a:xfrm>
          <a:prstGeom prst="rect">
            <a:avLst/>
          </a:prstGeom>
          <a:noFill/>
          <a:ln w="9525">
            <a:noFill/>
            <a:miter lim="800000"/>
            <a:headEnd/>
            <a:tailEnd/>
          </a:ln>
          <a:effectLst/>
        </p:spPr>
        <p:txBody>
          <a:bodyPr>
            <a:spAutoFit/>
          </a:bodyPr>
          <a:lstStyle/>
          <a:p>
            <a:pPr>
              <a:spcBef>
                <a:spcPct val="50000"/>
              </a:spcBef>
              <a:defRPr/>
            </a:pPr>
            <a:r>
              <a:rPr lang="fr-FR" sz="1800">
                <a:solidFill>
                  <a:srgbClr val="FF6600"/>
                </a:solidFill>
                <a:effectLst>
                  <a:outerShdw blurRad="38100" dist="38100" dir="2700000" algn="tl">
                    <a:srgbClr val="C0C0C0"/>
                  </a:outerShdw>
                </a:effectLst>
                <a:latin typeface="Arial Narrow" pitchFamily="34" charset="0"/>
              </a:rPr>
              <a:t>Fonctionnement altéré mais le bien accomplit toujours sa fonction requise.</a:t>
            </a:r>
          </a:p>
        </p:txBody>
      </p:sp>
      <p:sp>
        <p:nvSpPr>
          <p:cNvPr id="179253" name="Text Box 53">
            <a:extLst>
              <a:ext uri="{FF2B5EF4-FFF2-40B4-BE49-F238E27FC236}">
                <a16:creationId xmlns:a16="http://schemas.microsoft.com/office/drawing/2014/main" id="{5C40C629-B903-4301-880C-2B5E3F31BC39}"/>
              </a:ext>
            </a:extLst>
          </p:cNvPr>
          <p:cNvSpPr txBox="1">
            <a:spLocks noChangeArrowheads="1"/>
          </p:cNvSpPr>
          <p:nvPr/>
        </p:nvSpPr>
        <p:spPr bwMode="auto">
          <a:xfrm>
            <a:off x="1693863" y="4508500"/>
            <a:ext cx="2374900" cy="366713"/>
          </a:xfrm>
          <a:prstGeom prst="rect">
            <a:avLst/>
          </a:prstGeom>
          <a:noFill/>
          <a:ln w="9525">
            <a:noFill/>
            <a:miter lim="800000"/>
            <a:headEnd/>
            <a:tailEnd/>
          </a:ln>
          <a:effectLst/>
        </p:spPr>
        <p:txBody>
          <a:bodyPr>
            <a:spAutoFit/>
          </a:bodyPr>
          <a:lstStyle/>
          <a:p>
            <a:pPr>
              <a:spcBef>
                <a:spcPct val="50000"/>
              </a:spcBef>
              <a:defRPr/>
            </a:pPr>
            <a:r>
              <a:rPr lang="fr-FR" sz="1800" b="1">
                <a:solidFill>
                  <a:srgbClr val="00CC00"/>
                </a:solidFill>
                <a:effectLst>
                  <a:outerShdw blurRad="38100" dist="38100" dir="2700000" algn="tl">
                    <a:srgbClr val="C0C0C0"/>
                  </a:outerShdw>
                </a:effectLst>
                <a:latin typeface="Arial Narrow" pitchFamily="34" charset="0"/>
              </a:rPr>
              <a:t>Fonctionnement optimal</a:t>
            </a:r>
          </a:p>
        </p:txBody>
      </p:sp>
      <p:sp>
        <p:nvSpPr>
          <p:cNvPr id="179254" name="Line 54">
            <a:extLst>
              <a:ext uri="{FF2B5EF4-FFF2-40B4-BE49-F238E27FC236}">
                <a16:creationId xmlns:a16="http://schemas.microsoft.com/office/drawing/2014/main" id="{02BEAB7F-7A94-4508-9875-C6DE8AD22827}"/>
              </a:ext>
            </a:extLst>
          </p:cNvPr>
          <p:cNvSpPr>
            <a:spLocks noChangeShapeType="1"/>
          </p:cNvSpPr>
          <p:nvPr/>
        </p:nvSpPr>
        <p:spPr bwMode="auto">
          <a:xfrm>
            <a:off x="2773363" y="6381750"/>
            <a:ext cx="790575" cy="0"/>
          </a:xfrm>
          <a:prstGeom prst="line">
            <a:avLst/>
          </a:prstGeom>
          <a:noFill/>
          <a:ln w="9525">
            <a:solidFill>
              <a:schemeClr val="tx1"/>
            </a:solidFill>
            <a:round/>
            <a:headEnd type="stealth" w="lg" len="lg"/>
            <a:tailEnd type="stealth" w="lg" len="lg"/>
          </a:ln>
          <a:effectLst/>
        </p:spPr>
        <p:txBody>
          <a:bodyPr/>
          <a:lstStyle/>
          <a:p>
            <a:pPr>
              <a:defRPr/>
            </a:pPr>
            <a:endParaRPr lang="fr-FR"/>
          </a:p>
        </p:txBody>
      </p:sp>
      <p:sp>
        <p:nvSpPr>
          <p:cNvPr id="179255" name="Line 55">
            <a:extLst>
              <a:ext uri="{FF2B5EF4-FFF2-40B4-BE49-F238E27FC236}">
                <a16:creationId xmlns:a16="http://schemas.microsoft.com/office/drawing/2014/main" id="{ECBB0A62-5640-4A16-9FD7-91BE13D02914}"/>
              </a:ext>
            </a:extLst>
          </p:cNvPr>
          <p:cNvSpPr>
            <a:spLocks noChangeShapeType="1"/>
          </p:cNvSpPr>
          <p:nvPr/>
        </p:nvSpPr>
        <p:spPr bwMode="auto">
          <a:xfrm>
            <a:off x="5942013" y="5373688"/>
            <a:ext cx="863600" cy="0"/>
          </a:xfrm>
          <a:prstGeom prst="line">
            <a:avLst/>
          </a:prstGeom>
          <a:noFill/>
          <a:ln w="9525">
            <a:solidFill>
              <a:schemeClr val="tx1"/>
            </a:solidFill>
            <a:round/>
            <a:headEnd type="stealth" w="lg" len="lg"/>
            <a:tailEnd type="stealth" w="lg" len="lg"/>
          </a:ln>
          <a:effectLst/>
        </p:spPr>
        <p:txBody>
          <a:bodyPr/>
          <a:lstStyle/>
          <a:p>
            <a:pPr>
              <a:defRPr/>
            </a:pPr>
            <a:endParaRPr lang="fr-FR"/>
          </a:p>
        </p:txBody>
      </p:sp>
      <p:sp>
        <p:nvSpPr>
          <p:cNvPr id="179257" name="Text Box 57">
            <a:extLst>
              <a:ext uri="{FF2B5EF4-FFF2-40B4-BE49-F238E27FC236}">
                <a16:creationId xmlns:a16="http://schemas.microsoft.com/office/drawing/2014/main" id="{90F993C2-7BE3-439B-A776-932A8AEF0C06}"/>
              </a:ext>
            </a:extLst>
          </p:cNvPr>
          <p:cNvSpPr txBox="1">
            <a:spLocks noChangeArrowheads="1"/>
          </p:cNvSpPr>
          <p:nvPr/>
        </p:nvSpPr>
        <p:spPr bwMode="auto">
          <a:xfrm>
            <a:off x="1835150" y="1844675"/>
            <a:ext cx="1944688" cy="366713"/>
          </a:xfrm>
          <a:prstGeom prst="rect">
            <a:avLst/>
          </a:prstGeom>
          <a:noFill/>
          <a:ln w="9525">
            <a:noFill/>
            <a:miter lim="800000"/>
            <a:headEnd/>
            <a:tailEnd/>
          </a:ln>
          <a:effectLst/>
        </p:spPr>
        <p:txBody>
          <a:bodyPr>
            <a:spAutoFit/>
          </a:bodyPr>
          <a:lstStyle/>
          <a:p>
            <a:pPr>
              <a:spcBef>
                <a:spcPct val="50000"/>
              </a:spcBef>
              <a:defRPr/>
            </a:pPr>
            <a:r>
              <a:rPr lang="fr-FR" sz="1800">
                <a:solidFill>
                  <a:srgbClr val="FF0000"/>
                </a:solidFill>
                <a:effectLst>
                  <a:outerShdw blurRad="38100" dist="38100" dir="2700000" algn="tl">
                    <a:srgbClr val="C0C0C0"/>
                  </a:outerShdw>
                </a:effectLst>
                <a:latin typeface="Arial Narrow" pitchFamily="34" charset="0"/>
              </a:rPr>
              <a:t>Défaillance :</a:t>
            </a:r>
          </a:p>
        </p:txBody>
      </p:sp>
      <p:sp>
        <p:nvSpPr>
          <p:cNvPr id="179258" name="Text Box 58">
            <a:extLst>
              <a:ext uri="{FF2B5EF4-FFF2-40B4-BE49-F238E27FC236}">
                <a16:creationId xmlns:a16="http://schemas.microsoft.com/office/drawing/2014/main" id="{1C46AA25-BA2E-4EC7-A74E-D2A8F995E891}"/>
              </a:ext>
            </a:extLst>
          </p:cNvPr>
          <p:cNvSpPr txBox="1">
            <a:spLocks noChangeArrowheads="1"/>
          </p:cNvSpPr>
          <p:nvPr/>
        </p:nvSpPr>
        <p:spPr bwMode="auto">
          <a:xfrm>
            <a:off x="2989263" y="5734050"/>
            <a:ext cx="358775" cy="366713"/>
          </a:xfrm>
          <a:prstGeom prst="rect">
            <a:avLst/>
          </a:prstGeom>
          <a:noFill/>
          <a:ln w="9525">
            <a:noFill/>
            <a:miter lim="800000"/>
            <a:headEnd/>
            <a:tailEnd/>
          </a:ln>
          <a:effectLst/>
        </p:spPr>
        <p:txBody>
          <a:bodyPr>
            <a:spAutoFit/>
          </a:bodyPr>
          <a:lstStyle/>
          <a:p>
            <a:pPr>
              <a:spcBef>
                <a:spcPct val="50000"/>
              </a:spcBef>
              <a:defRPr/>
            </a:pPr>
            <a:r>
              <a:rPr lang="fr-FR" sz="1800">
                <a:effectLst>
                  <a:outerShdw blurRad="38100" dist="38100" dir="2700000" algn="tl">
                    <a:srgbClr val="C0C0C0"/>
                  </a:outerShdw>
                </a:effectLst>
              </a:rPr>
              <a:t>T</a:t>
            </a:r>
          </a:p>
        </p:txBody>
      </p:sp>
      <p:sp>
        <p:nvSpPr>
          <p:cNvPr id="179259" name="Text Box 59">
            <a:extLst>
              <a:ext uri="{FF2B5EF4-FFF2-40B4-BE49-F238E27FC236}">
                <a16:creationId xmlns:a16="http://schemas.microsoft.com/office/drawing/2014/main" id="{67C697A2-1259-401C-A224-2F8B113EFDFE}"/>
              </a:ext>
            </a:extLst>
          </p:cNvPr>
          <p:cNvSpPr txBox="1">
            <a:spLocks noChangeArrowheads="1"/>
          </p:cNvSpPr>
          <p:nvPr/>
        </p:nvSpPr>
        <p:spPr bwMode="auto">
          <a:xfrm>
            <a:off x="5867400" y="5094288"/>
            <a:ext cx="935038" cy="639762"/>
          </a:xfrm>
          <a:prstGeom prst="rect">
            <a:avLst/>
          </a:prstGeom>
          <a:noFill/>
          <a:ln w="9525">
            <a:noFill/>
            <a:miter lim="800000"/>
            <a:headEnd/>
            <a:tailEnd/>
          </a:ln>
          <a:effectLst/>
        </p:spPr>
        <p:txBody>
          <a:bodyPr>
            <a:spAutoFit/>
          </a:bodyPr>
          <a:lstStyle/>
          <a:p>
            <a:pPr algn="ctr">
              <a:spcBef>
                <a:spcPct val="50000"/>
              </a:spcBef>
              <a:defRPr/>
            </a:pPr>
            <a:r>
              <a:rPr lang="fr-FR" sz="1200">
                <a:effectLst>
                  <a:outerShdw blurRad="38100" dist="38100" dir="2700000" algn="tl">
                    <a:srgbClr val="C0C0C0"/>
                  </a:outerShdw>
                </a:effectLst>
              </a:rPr>
              <a:t>Délai pour intervenir</a:t>
            </a:r>
            <a:endParaRPr lang="el-GR" sz="1200">
              <a:effectLst>
                <a:outerShdw blurRad="38100" dist="38100" dir="2700000" algn="tl">
                  <a:srgbClr val="C0C0C0"/>
                </a:outerShdw>
              </a:effectLst>
            </a:endParaRPr>
          </a:p>
        </p:txBody>
      </p:sp>
      <p:sp>
        <p:nvSpPr>
          <p:cNvPr id="179260" name="Line 60">
            <a:extLst>
              <a:ext uri="{FF2B5EF4-FFF2-40B4-BE49-F238E27FC236}">
                <a16:creationId xmlns:a16="http://schemas.microsoft.com/office/drawing/2014/main" id="{5DFC783A-F1C9-4814-A06F-F645B1856121}"/>
              </a:ext>
            </a:extLst>
          </p:cNvPr>
          <p:cNvSpPr>
            <a:spLocks noChangeShapeType="1"/>
          </p:cNvSpPr>
          <p:nvPr/>
        </p:nvSpPr>
        <p:spPr bwMode="auto">
          <a:xfrm>
            <a:off x="5942013" y="4221163"/>
            <a:ext cx="0" cy="1903412"/>
          </a:xfrm>
          <a:prstGeom prst="line">
            <a:avLst/>
          </a:prstGeom>
          <a:noFill/>
          <a:ln w="9525">
            <a:solidFill>
              <a:srgbClr val="000000"/>
            </a:solidFill>
            <a:round/>
            <a:headEnd/>
            <a:tailEnd/>
          </a:ln>
        </p:spPr>
        <p:txBody>
          <a:bodyPr/>
          <a:lstStyle/>
          <a:p>
            <a:pPr>
              <a:defRPr/>
            </a:pPr>
            <a:endParaRPr lang="fr-FR"/>
          </a:p>
        </p:txBody>
      </p:sp>
    </p:spTree>
    <p:custDataLst>
      <p:tags r:id="rId1"/>
    </p:custDataLst>
    <p:extLst>
      <p:ext uri="{BB962C8B-B14F-4D97-AF65-F5344CB8AC3E}">
        <p14:creationId xmlns:p14="http://schemas.microsoft.com/office/powerpoint/2010/main" val="622432380"/>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2067" name="Group 147">
            <a:extLst>
              <a:ext uri="{FF2B5EF4-FFF2-40B4-BE49-F238E27FC236}">
                <a16:creationId xmlns:a16="http://schemas.microsoft.com/office/drawing/2014/main" id="{8B1F67AD-5DA3-45BF-ADBE-EF30DEA2D8E7}"/>
              </a:ext>
            </a:extLst>
          </p:cNvPr>
          <p:cNvGraphicFramePr>
            <a:graphicFrameLocks noGrp="1"/>
          </p:cNvGraphicFramePr>
          <p:nvPr>
            <p:extLst/>
          </p:nvPr>
        </p:nvGraphicFramePr>
        <p:xfrm>
          <a:off x="3481388" y="4520040"/>
          <a:ext cx="2614612" cy="476250"/>
        </p:xfrm>
        <a:graphic>
          <a:graphicData uri="http://schemas.openxmlformats.org/drawingml/2006/table">
            <a:tbl>
              <a:tblPr/>
              <a:tblGrid>
                <a:gridCol w="434975">
                  <a:extLst>
                    <a:ext uri="{9D8B030D-6E8A-4147-A177-3AD203B41FA5}">
                      <a16:colId xmlns:a16="http://schemas.microsoft.com/office/drawing/2014/main" val="2274550688"/>
                    </a:ext>
                  </a:extLst>
                </a:gridCol>
                <a:gridCol w="436562">
                  <a:extLst>
                    <a:ext uri="{9D8B030D-6E8A-4147-A177-3AD203B41FA5}">
                      <a16:colId xmlns:a16="http://schemas.microsoft.com/office/drawing/2014/main" val="2607665022"/>
                    </a:ext>
                  </a:extLst>
                </a:gridCol>
                <a:gridCol w="436563">
                  <a:extLst>
                    <a:ext uri="{9D8B030D-6E8A-4147-A177-3AD203B41FA5}">
                      <a16:colId xmlns:a16="http://schemas.microsoft.com/office/drawing/2014/main" val="3688708606"/>
                    </a:ext>
                  </a:extLst>
                </a:gridCol>
                <a:gridCol w="434975">
                  <a:extLst>
                    <a:ext uri="{9D8B030D-6E8A-4147-A177-3AD203B41FA5}">
                      <a16:colId xmlns:a16="http://schemas.microsoft.com/office/drawing/2014/main" val="1575869592"/>
                    </a:ext>
                  </a:extLst>
                </a:gridCol>
                <a:gridCol w="436562">
                  <a:extLst>
                    <a:ext uri="{9D8B030D-6E8A-4147-A177-3AD203B41FA5}">
                      <a16:colId xmlns:a16="http://schemas.microsoft.com/office/drawing/2014/main" val="2363263628"/>
                    </a:ext>
                  </a:extLst>
                </a:gridCol>
                <a:gridCol w="434975">
                  <a:extLst>
                    <a:ext uri="{9D8B030D-6E8A-4147-A177-3AD203B41FA5}">
                      <a16:colId xmlns:a16="http://schemas.microsoft.com/office/drawing/2014/main" val="1043948973"/>
                    </a:ext>
                  </a:extLst>
                </a:gridCol>
              </a:tblGrid>
              <a:tr h="476250">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C1</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C2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C3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C4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C5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C6</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619421999"/>
                  </a:ext>
                </a:extLst>
              </a:tr>
            </a:tbl>
          </a:graphicData>
        </a:graphic>
      </p:graphicFrame>
      <p:graphicFrame>
        <p:nvGraphicFramePr>
          <p:cNvPr id="82335" name="Group 415">
            <a:extLst>
              <a:ext uri="{FF2B5EF4-FFF2-40B4-BE49-F238E27FC236}">
                <a16:creationId xmlns:a16="http://schemas.microsoft.com/office/drawing/2014/main" id="{9825E0E7-5FDC-464B-8A9B-DFE6A8A996B0}"/>
              </a:ext>
            </a:extLst>
          </p:cNvPr>
          <p:cNvGraphicFramePr>
            <a:graphicFrameLocks noGrp="1"/>
          </p:cNvGraphicFramePr>
          <p:nvPr>
            <p:extLst/>
          </p:nvPr>
        </p:nvGraphicFramePr>
        <p:xfrm>
          <a:off x="477838" y="5001052"/>
          <a:ext cx="5616575" cy="1789114"/>
        </p:xfrm>
        <a:graphic>
          <a:graphicData uri="http://schemas.openxmlformats.org/drawingml/2006/table">
            <a:tbl>
              <a:tblPr/>
              <a:tblGrid>
                <a:gridCol w="1233487">
                  <a:extLst>
                    <a:ext uri="{9D8B030D-6E8A-4147-A177-3AD203B41FA5}">
                      <a16:colId xmlns:a16="http://schemas.microsoft.com/office/drawing/2014/main" val="901100610"/>
                    </a:ext>
                  </a:extLst>
                </a:gridCol>
                <a:gridCol w="1176338">
                  <a:extLst>
                    <a:ext uri="{9D8B030D-6E8A-4147-A177-3AD203B41FA5}">
                      <a16:colId xmlns:a16="http://schemas.microsoft.com/office/drawing/2014/main" val="3886167625"/>
                    </a:ext>
                  </a:extLst>
                </a:gridCol>
                <a:gridCol w="593725">
                  <a:extLst>
                    <a:ext uri="{9D8B030D-6E8A-4147-A177-3AD203B41FA5}">
                      <a16:colId xmlns:a16="http://schemas.microsoft.com/office/drawing/2014/main" val="193912772"/>
                    </a:ext>
                  </a:extLst>
                </a:gridCol>
                <a:gridCol w="436562">
                  <a:extLst>
                    <a:ext uri="{9D8B030D-6E8A-4147-A177-3AD203B41FA5}">
                      <a16:colId xmlns:a16="http://schemas.microsoft.com/office/drawing/2014/main" val="4028958084"/>
                    </a:ext>
                  </a:extLst>
                </a:gridCol>
                <a:gridCol w="449263">
                  <a:extLst>
                    <a:ext uri="{9D8B030D-6E8A-4147-A177-3AD203B41FA5}">
                      <a16:colId xmlns:a16="http://schemas.microsoft.com/office/drawing/2014/main" val="2413154291"/>
                    </a:ext>
                  </a:extLst>
                </a:gridCol>
                <a:gridCol w="434975">
                  <a:extLst>
                    <a:ext uri="{9D8B030D-6E8A-4147-A177-3AD203B41FA5}">
                      <a16:colId xmlns:a16="http://schemas.microsoft.com/office/drawing/2014/main" val="828568551"/>
                    </a:ext>
                  </a:extLst>
                </a:gridCol>
                <a:gridCol w="436562">
                  <a:extLst>
                    <a:ext uri="{9D8B030D-6E8A-4147-A177-3AD203B41FA5}">
                      <a16:colId xmlns:a16="http://schemas.microsoft.com/office/drawing/2014/main" val="1550393844"/>
                    </a:ext>
                  </a:extLst>
                </a:gridCol>
                <a:gridCol w="434975">
                  <a:extLst>
                    <a:ext uri="{9D8B030D-6E8A-4147-A177-3AD203B41FA5}">
                      <a16:colId xmlns:a16="http://schemas.microsoft.com/office/drawing/2014/main" val="1798613469"/>
                    </a:ext>
                  </a:extLst>
                </a:gridCol>
                <a:gridCol w="420688">
                  <a:extLst>
                    <a:ext uri="{9D8B030D-6E8A-4147-A177-3AD203B41FA5}">
                      <a16:colId xmlns:a16="http://schemas.microsoft.com/office/drawing/2014/main" val="2069349955"/>
                    </a:ext>
                  </a:extLst>
                </a:gridCol>
              </a:tblGrid>
              <a:tr h="461963">
                <a:tc rowSpan="2">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Température aspiration</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Trop élevée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E1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58967962"/>
                  </a:ext>
                </a:extLst>
              </a:tr>
              <a:tr h="442913">
                <a:tc vMerge="1">
                  <a:txBody>
                    <a:bodyPr/>
                    <a:lstStyle/>
                    <a:p>
                      <a:endParaRPr lang="fr-FR"/>
                    </a:p>
                  </a:txBody>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Trop basse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E2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435341469"/>
                  </a:ext>
                </a:extLst>
              </a:tr>
              <a:tr h="441325">
                <a:tc rowSpan="2">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Température refoulement</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Trop élevée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E3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763335462"/>
                  </a:ext>
                </a:extLst>
              </a:tr>
              <a:tr h="442913">
                <a:tc vMerge="1">
                  <a:txBody>
                    <a:bodyPr/>
                    <a:lstStyle/>
                    <a:p>
                      <a:endParaRPr lang="fr-FR"/>
                    </a:p>
                  </a:txBody>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Trop basse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E4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428746907"/>
                  </a:ext>
                </a:extLst>
              </a:tr>
            </a:tbl>
          </a:graphicData>
        </a:graphic>
      </p:graphicFrame>
      <p:graphicFrame>
        <p:nvGraphicFramePr>
          <p:cNvPr id="82353" name="Group 433">
            <a:extLst>
              <a:ext uri="{FF2B5EF4-FFF2-40B4-BE49-F238E27FC236}">
                <a16:creationId xmlns:a16="http://schemas.microsoft.com/office/drawing/2014/main" id="{C93CD05D-4F84-4F94-A0D7-5A05549DEFB7}"/>
              </a:ext>
            </a:extLst>
          </p:cNvPr>
          <p:cNvGraphicFramePr>
            <a:graphicFrameLocks noGrp="1"/>
          </p:cNvGraphicFramePr>
          <p:nvPr>
            <p:extLst/>
          </p:nvPr>
        </p:nvGraphicFramePr>
        <p:xfrm>
          <a:off x="6097588" y="1037065"/>
          <a:ext cx="2346325" cy="3487738"/>
        </p:xfrm>
        <a:graphic>
          <a:graphicData uri="http://schemas.openxmlformats.org/drawingml/2006/table">
            <a:tbl>
              <a:tblPr/>
              <a:tblGrid>
                <a:gridCol w="469900">
                  <a:extLst>
                    <a:ext uri="{9D8B030D-6E8A-4147-A177-3AD203B41FA5}">
                      <a16:colId xmlns:a16="http://schemas.microsoft.com/office/drawing/2014/main" val="1959132968"/>
                    </a:ext>
                  </a:extLst>
                </a:gridCol>
                <a:gridCol w="1876425">
                  <a:extLst>
                    <a:ext uri="{9D8B030D-6E8A-4147-A177-3AD203B41FA5}">
                      <a16:colId xmlns:a16="http://schemas.microsoft.com/office/drawing/2014/main" val="1329402218"/>
                    </a:ext>
                  </a:extLst>
                </a:gridCol>
              </a:tblGrid>
              <a:tr h="581025">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C1</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altLang="fr-FR" sz="1400" b="0" i="0" u="none" strike="noStrike" cap="none" normalizeH="0" baseline="0">
                          <a:ln>
                            <a:noFill/>
                          </a:ln>
                          <a:solidFill>
                            <a:schemeClr val="tx1"/>
                          </a:solidFill>
                          <a:effectLst/>
                          <a:latin typeface="Times New Roman" panose="02020603050405020304" pitchFamily="18" charset="0"/>
                        </a:rPr>
                        <a:t>Clapet d’aspiration non étanche</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8802215"/>
                  </a:ext>
                </a:extLst>
              </a:tr>
              <a:tr h="581025">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C2</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altLang="fr-FR" sz="1400" b="0" i="0" u="none" strike="noStrike" cap="none" normalizeH="0" baseline="0">
                          <a:ln>
                            <a:noFill/>
                          </a:ln>
                          <a:solidFill>
                            <a:schemeClr val="tx1"/>
                          </a:solidFill>
                          <a:effectLst/>
                          <a:latin typeface="Times New Roman" panose="02020603050405020304" pitchFamily="18" charset="0"/>
                        </a:rPr>
                        <a:t>Tuyauterie d’aspiration mal isolée</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94770853"/>
                  </a:ext>
                </a:extLst>
              </a:tr>
              <a:tr h="582613">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C3</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altLang="fr-FR" sz="1400" b="0" i="0" u="none" strike="noStrike" cap="none" normalizeH="0" baseline="0">
                          <a:ln>
                            <a:noFill/>
                          </a:ln>
                          <a:solidFill>
                            <a:schemeClr val="tx1"/>
                          </a:solidFill>
                          <a:effectLst/>
                          <a:latin typeface="Times New Roman" panose="02020603050405020304" pitchFamily="18" charset="0"/>
                        </a:rPr>
                        <a:t>Débit de détente trop important</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799646321"/>
                  </a:ext>
                </a:extLst>
              </a:tr>
              <a:tr h="581025">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C4</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altLang="fr-FR" sz="1400" b="0" i="0" u="none" strike="noStrike" cap="none" normalizeH="0" baseline="0">
                          <a:ln>
                            <a:noFill/>
                          </a:ln>
                          <a:solidFill>
                            <a:schemeClr val="tx1"/>
                          </a:solidFill>
                          <a:effectLst/>
                          <a:latin typeface="Times New Roman" panose="02020603050405020304" pitchFamily="18" charset="0"/>
                        </a:rPr>
                        <a:t>Cloison de séparation défectueuse</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501270706"/>
                  </a:ext>
                </a:extLst>
              </a:tr>
              <a:tr h="581025">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C5</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altLang="fr-FR" sz="1400" b="0" i="0" u="none" strike="noStrike" cap="none" normalizeH="0" baseline="0">
                          <a:ln>
                            <a:noFill/>
                          </a:ln>
                          <a:solidFill>
                            <a:schemeClr val="tx1"/>
                          </a:solidFill>
                          <a:effectLst/>
                          <a:latin typeface="Times New Roman" panose="02020603050405020304" pitchFamily="18" charset="0"/>
                        </a:rPr>
                        <a:t>Clapet de bipasse défectueux</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461983910"/>
                  </a:ext>
                </a:extLst>
              </a:tr>
              <a:tr h="581025">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C6</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altLang="fr-FR" sz="1400" b="0" i="0" u="none" strike="noStrike" cap="none" normalizeH="0" baseline="0">
                          <a:ln>
                            <a:noFill/>
                          </a:ln>
                          <a:solidFill>
                            <a:schemeClr val="tx1"/>
                          </a:solidFill>
                          <a:effectLst/>
                          <a:latin typeface="Times New Roman" panose="02020603050405020304" pitchFamily="18" charset="0"/>
                        </a:rPr>
                        <a:t>Débit de détente insuffisant</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774785323"/>
                  </a:ext>
                </a:extLst>
              </a:tr>
            </a:tbl>
          </a:graphicData>
        </a:graphic>
      </p:graphicFrame>
      <p:sp>
        <p:nvSpPr>
          <p:cNvPr id="82336" name="Text Box 416">
            <a:extLst>
              <a:ext uri="{FF2B5EF4-FFF2-40B4-BE49-F238E27FC236}">
                <a16:creationId xmlns:a16="http://schemas.microsoft.com/office/drawing/2014/main" id="{64F9EA3C-3432-4EAE-9820-B91988C672BD}"/>
              </a:ext>
            </a:extLst>
          </p:cNvPr>
          <p:cNvSpPr txBox="1">
            <a:spLocks noChangeArrowheads="1"/>
          </p:cNvSpPr>
          <p:nvPr/>
        </p:nvSpPr>
        <p:spPr bwMode="auto">
          <a:xfrm>
            <a:off x="493713" y="2394377"/>
            <a:ext cx="2425700" cy="1763713"/>
          </a:xfrm>
          <a:prstGeom prst="rect">
            <a:avLst/>
          </a:prstGeom>
          <a:solidFill>
            <a:schemeClr val="bg1"/>
          </a:solidFill>
          <a:ln w="28575">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fr-FR" altLang="fr-FR" sz="2400" b="1">
                <a:solidFill>
                  <a:srgbClr val="FFC000"/>
                </a:solidFill>
              </a:rPr>
              <a:t>EFFETS </a:t>
            </a:r>
          </a:p>
          <a:p>
            <a:pPr algn="ctr">
              <a:spcBef>
                <a:spcPct val="50000"/>
              </a:spcBef>
            </a:pPr>
            <a:r>
              <a:rPr lang="fr-FR" altLang="fr-FR" sz="2400" b="1">
                <a:solidFill>
                  <a:srgbClr val="FFC000"/>
                </a:solidFill>
              </a:rPr>
              <a:t>de défaillance constatés sur une machine</a:t>
            </a:r>
          </a:p>
        </p:txBody>
      </p:sp>
      <p:sp>
        <p:nvSpPr>
          <p:cNvPr id="82337" name="Text Box 417">
            <a:extLst>
              <a:ext uri="{FF2B5EF4-FFF2-40B4-BE49-F238E27FC236}">
                <a16:creationId xmlns:a16="http://schemas.microsoft.com/office/drawing/2014/main" id="{ECC616ED-C85D-4B28-A698-645724C44B2F}"/>
              </a:ext>
            </a:extLst>
          </p:cNvPr>
          <p:cNvSpPr txBox="1">
            <a:spLocks noChangeArrowheads="1"/>
          </p:cNvSpPr>
          <p:nvPr/>
        </p:nvSpPr>
        <p:spPr bwMode="auto">
          <a:xfrm>
            <a:off x="6373813" y="5363002"/>
            <a:ext cx="2397125" cy="850900"/>
          </a:xfrm>
          <a:prstGeom prst="rect">
            <a:avLst/>
          </a:prstGeom>
          <a:solidFill>
            <a:schemeClr val="bg1"/>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fr-FR" altLang="fr-FR" sz="2400" b="1"/>
              <a:t>CAUSES possibles</a:t>
            </a:r>
          </a:p>
        </p:txBody>
      </p:sp>
      <p:grpSp>
        <p:nvGrpSpPr>
          <p:cNvPr id="82350" name="Group 430">
            <a:extLst>
              <a:ext uri="{FF2B5EF4-FFF2-40B4-BE49-F238E27FC236}">
                <a16:creationId xmlns:a16="http://schemas.microsoft.com/office/drawing/2014/main" id="{70655072-4531-4076-9B60-5FA288663902}"/>
              </a:ext>
            </a:extLst>
          </p:cNvPr>
          <p:cNvGrpSpPr>
            <a:grpSpLocks/>
          </p:cNvGrpSpPr>
          <p:nvPr/>
        </p:nvGrpSpPr>
        <p:grpSpPr bwMode="auto">
          <a:xfrm>
            <a:off x="3476625" y="4969302"/>
            <a:ext cx="2684463" cy="1852613"/>
            <a:chOff x="2190" y="2980"/>
            <a:chExt cx="1691" cy="1167"/>
          </a:xfrm>
        </p:grpSpPr>
        <p:sp>
          <p:nvSpPr>
            <p:cNvPr id="82338" name="Text Box 418">
              <a:extLst>
                <a:ext uri="{FF2B5EF4-FFF2-40B4-BE49-F238E27FC236}">
                  <a16:creationId xmlns:a16="http://schemas.microsoft.com/office/drawing/2014/main" id="{285E9FF9-E7DC-4B5C-A238-EA319C2007F7}"/>
                </a:ext>
              </a:extLst>
            </p:cNvPr>
            <p:cNvSpPr txBox="1">
              <a:spLocks noChangeArrowheads="1"/>
            </p:cNvSpPr>
            <p:nvPr/>
          </p:nvSpPr>
          <p:spPr bwMode="auto">
            <a:xfrm>
              <a:off x="2752" y="3820"/>
              <a:ext cx="32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2800">
                  <a:latin typeface="Arial" panose="020B0604020202020204" pitchFamily="34" charset="0"/>
                </a:rPr>
                <a:t>X</a:t>
              </a:r>
            </a:p>
          </p:txBody>
        </p:sp>
        <p:sp>
          <p:nvSpPr>
            <p:cNvPr id="82339" name="Text Box 419">
              <a:extLst>
                <a:ext uri="{FF2B5EF4-FFF2-40B4-BE49-F238E27FC236}">
                  <a16:creationId xmlns:a16="http://schemas.microsoft.com/office/drawing/2014/main" id="{19EEA7D3-3CCA-4352-9ED5-4ED9AB7649DF}"/>
                </a:ext>
              </a:extLst>
            </p:cNvPr>
            <p:cNvSpPr txBox="1">
              <a:spLocks noChangeArrowheads="1"/>
            </p:cNvSpPr>
            <p:nvPr/>
          </p:nvSpPr>
          <p:spPr bwMode="auto">
            <a:xfrm>
              <a:off x="3552" y="3542"/>
              <a:ext cx="32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2800">
                  <a:latin typeface="Arial" panose="020B0604020202020204" pitchFamily="34" charset="0"/>
                </a:rPr>
                <a:t>X</a:t>
              </a:r>
            </a:p>
          </p:txBody>
        </p:sp>
        <p:sp>
          <p:nvSpPr>
            <p:cNvPr id="82340" name="Text Box 420">
              <a:extLst>
                <a:ext uri="{FF2B5EF4-FFF2-40B4-BE49-F238E27FC236}">
                  <a16:creationId xmlns:a16="http://schemas.microsoft.com/office/drawing/2014/main" id="{D7A41570-A72D-4BD4-B5DC-48BD2C7017E3}"/>
                </a:ext>
              </a:extLst>
            </p:cNvPr>
            <p:cNvSpPr txBox="1">
              <a:spLocks noChangeArrowheads="1"/>
            </p:cNvSpPr>
            <p:nvPr/>
          </p:nvSpPr>
          <p:spPr bwMode="auto">
            <a:xfrm>
              <a:off x="3300" y="3546"/>
              <a:ext cx="32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2800">
                  <a:latin typeface="Arial" panose="020B0604020202020204" pitchFamily="34" charset="0"/>
                </a:rPr>
                <a:t>X</a:t>
              </a:r>
            </a:p>
          </p:txBody>
        </p:sp>
        <p:sp>
          <p:nvSpPr>
            <p:cNvPr id="82341" name="Text Box 421">
              <a:extLst>
                <a:ext uri="{FF2B5EF4-FFF2-40B4-BE49-F238E27FC236}">
                  <a16:creationId xmlns:a16="http://schemas.microsoft.com/office/drawing/2014/main" id="{20ECCAF1-B670-40F2-BBE5-E1F874177CDA}"/>
                </a:ext>
              </a:extLst>
            </p:cNvPr>
            <p:cNvSpPr txBox="1">
              <a:spLocks noChangeArrowheads="1"/>
            </p:cNvSpPr>
            <p:nvPr/>
          </p:nvSpPr>
          <p:spPr bwMode="auto">
            <a:xfrm>
              <a:off x="3022" y="3551"/>
              <a:ext cx="32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2800">
                  <a:latin typeface="Arial" panose="020B0604020202020204" pitchFamily="34" charset="0"/>
                </a:rPr>
                <a:t>X</a:t>
              </a:r>
            </a:p>
          </p:txBody>
        </p:sp>
        <p:sp>
          <p:nvSpPr>
            <p:cNvPr id="82342" name="Text Box 422">
              <a:extLst>
                <a:ext uri="{FF2B5EF4-FFF2-40B4-BE49-F238E27FC236}">
                  <a16:creationId xmlns:a16="http://schemas.microsoft.com/office/drawing/2014/main" id="{D436D0E8-5E1F-4EF9-B422-954D8C1F5D8C}"/>
                </a:ext>
              </a:extLst>
            </p:cNvPr>
            <p:cNvSpPr txBox="1">
              <a:spLocks noChangeArrowheads="1"/>
            </p:cNvSpPr>
            <p:nvPr/>
          </p:nvSpPr>
          <p:spPr bwMode="auto">
            <a:xfrm>
              <a:off x="2468" y="3555"/>
              <a:ext cx="32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2800">
                  <a:latin typeface="Arial" panose="020B0604020202020204" pitchFamily="34" charset="0"/>
                </a:rPr>
                <a:t>X</a:t>
              </a:r>
            </a:p>
          </p:txBody>
        </p:sp>
        <p:sp>
          <p:nvSpPr>
            <p:cNvPr id="82343" name="Text Box 423">
              <a:extLst>
                <a:ext uri="{FF2B5EF4-FFF2-40B4-BE49-F238E27FC236}">
                  <a16:creationId xmlns:a16="http://schemas.microsoft.com/office/drawing/2014/main" id="{4A23547D-EAD3-4E87-BE02-F6FC713D2CA5}"/>
                </a:ext>
              </a:extLst>
            </p:cNvPr>
            <p:cNvSpPr txBox="1">
              <a:spLocks noChangeArrowheads="1"/>
            </p:cNvSpPr>
            <p:nvPr/>
          </p:nvSpPr>
          <p:spPr bwMode="auto">
            <a:xfrm>
              <a:off x="2190" y="3551"/>
              <a:ext cx="32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2800">
                  <a:latin typeface="Arial" panose="020B0604020202020204" pitchFamily="34" charset="0"/>
                </a:rPr>
                <a:t>X</a:t>
              </a:r>
            </a:p>
          </p:txBody>
        </p:sp>
        <p:sp>
          <p:nvSpPr>
            <p:cNvPr id="82344" name="Text Box 424">
              <a:extLst>
                <a:ext uri="{FF2B5EF4-FFF2-40B4-BE49-F238E27FC236}">
                  <a16:creationId xmlns:a16="http://schemas.microsoft.com/office/drawing/2014/main" id="{022E4635-912C-4E0F-ADBF-7058796B7AE6}"/>
                </a:ext>
              </a:extLst>
            </p:cNvPr>
            <p:cNvSpPr txBox="1">
              <a:spLocks noChangeArrowheads="1"/>
            </p:cNvSpPr>
            <p:nvPr/>
          </p:nvSpPr>
          <p:spPr bwMode="auto">
            <a:xfrm>
              <a:off x="2752" y="3281"/>
              <a:ext cx="32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2800">
                  <a:latin typeface="Arial" panose="020B0604020202020204" pitchFamily="34" charset="0"/>
                </a:rPr>
                <a:t>X</a:t>
              </a:r>
            </a:p>
          </p:txBody>
        </p:sp>
        <p:sp>
          <p:nvSpPr>
            <p:cNvPr id="82345" name="Text Box 425">
              <a:extLst>
                <a:ext uri="{FF2B5EF4-FFF2-40B4-BE49-F238E27FC236}">
                  <a16:creationId xmlns:a16="http://schemas.microsoft.com/office/drawing/2014/main" id="{1F7ED966-3484-4EBF-9314-0634A2E1CC45}"/>
                </a:ext>
              </a:extLst>
            </p:cNvPr>
            <p:cNvSpPr txBox="1">
              <a:spLocks noChangeArrowheads="1"/>
            </p:cNvSpPr>
            <p:nvPr/>
          </p:nvSpPr>
          <p:spPr bwMode="auto">
            <a:xfrm>
              <a:off x="2473" y="2984"/>
              <a:ext cx="32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2800">
                  <a:latin typeface="Arial" panose="020B0604020202020204" pitchFamily="34" charset="0"/>
                </a:rPr>
                <a:t>X</a:t>
              </a:r>
            </a:p>
          </p:txBody>
        </p:sp>
        <p:sp>
          <p:nvSpPr>
            <p:cNvPr id="82346" name="Text Box 426">
              <a:extLst>
                <a:ext uri="{FF2B5EF4-FFF2-40B4-BE49-F238E27FC236}">
                  <a16:creationId xmlns:a16="http://schemas.microsoft.com/office/drawing/2014/main" id="{DC450A55-97B4-4149-B536-F27B9B32B6DE}"/>
                </a:ext>
              </a:extLst>
            </p:cNvPr>
            <p:cNvSpPr txBox="1">
              <a:spLocks noChangeArrowheads="1"/>
            </p:cNvSpPr>
            <p:nvPr/>
          </p:nvSpPr>
          <p:spPr bwMode="auto">
            <a:xfrm flipV="1">
              <a:off x="3337" y="2980"/>
              <a:ext cx="247"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2800">
                  <a:latin typeface="Arial" panose="020B0604020202020204" pitchFamily="34" charset="0"/>
                </a:rPr>
                <a:t>X</a:t>
              </a:r>
            </a:p>
          </p:txBody>
        </p:sp>
        <p:sp>
          <p:nvSpPr>
            <p:cNvPr id="82347" name="Text Box 427">
              <a:extLst>
                <a:ext uri="{FF2B5EF4-FFF2-40B4-BE49-F238E27FC236}">
                  <a16:creationId xmlns:a16="http://schemas.microsoft.com/office/drawing/2014/main" id="{3AFFE199-F568-43E4-970C-D4D39FEB9535}"/>
                </a:ext>
              </a:extLst>
            </p:cNvPr>
            <p:cNvSpPr txBox="1">
              <a:spLocks noChangeArrowheads="1"/>
            </p:cNvSpPr>
            <p:nvPr/>
          </p:nvSpPr>
          <p:spPr bwMode="auto">
            <a:xfrm>
              <a:off x="3561" y="2994"/>
              <a:ext cx="32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2800">
                  <a:latin typeface="Arial" panose="020B0604020202020204" pitchFamily="34" charset="0"/>
                </a:rPr>
                <a:t>X</a:t>
              </a:r>
            </a:p>
          </p:txBody>
        </p:sp>
      </p:grpSp>
      <p:sp>
        <p:nvSpPr>
          <p:cNvPr id="82348" name="AutoShape 428">
            <a:extLst>
              <a:ext uri="{FF2B5EF4-FFF2-40B4-BE49-F238E27FC236}">
                <a16:creationId xmlns:a16="http://schemas.microsoft.com/office/drawing/2014/main" id="{DF51297A-D5D5-4A64-AE41-3E63FFF9328F}"/>
              </a:ext>
            </a:extLst>
          </p:cNvPr>
          <p:cNvSpPr>
            <a:spLocks noChangeArrowheads="1"/>
          </p:cNvSpPr>
          <p:nvPr/>
        </p:nvSpPr>
        <p:spPr bwMode="auto">
          <a:xfrm>
            <a:off x="1263650" y="4158090"/>
            <a:ext cx="900113" cy="739775"/>
          </a:xfrm>
          <a:prstGeom prst="downArrow">
            <a:avLst>
              <a:gd name="adj1" fmla="val 50000"/>
              <a:gd name="adj2" fmla="val 25000"/>
            </a:avLst>
          </a:prstGeom>
          <a:solidFill>
            <a:schemeClr val="bg1"/>
          </a:solidFill>
          <a:ln w="28575">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82349" name="AutoShape 429">
            <a:extLst>
              <a:ext uri="{FF2B5EF4-FFF2-40B4-BE49-F238E27FC236}">
                <a16:creationId xmlns:a16="http://schemas.microsoft.com/office/drawing/2014/main" id="{C4B0398E-42C8-4029-8BF4-3FBB233199E1}"/>
              </a:ext>
            </a:extLst>
          </p:cNvPr>
          <p:cNvSpPr>
            <a:spLocks noChangeArrowheads="1"/>
          </p:cNvSpPr>
          <p:nvPr/>
        </p:nvSpPr>
        <p:spPr bwMode="auto">
          <a:xfrm>
            <a:off x="7216775" y="4664502"/>
            <a:ext cx="754063" cy="696913"/>
          </a:xfrm>
          <a:prstGeom prst="upArrow">
            <a:avLst>
              <a:gd name="adj1" fmla="val 50000"/>
              <a:gd name="adj2" fmla="val 25000"/>
            </a:avLst>
          </a:prstGeom>
          <a:solidFill>
            <a:schemeClr val="bg1"/>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graphicFrame>
        <p:nvGraphicFramePr>
          <p:cNvPr id="82354" name="Group 434">
            <a:extLst>
              <a:ext uri="{FF2B5EF4-FFF2-40B4-BE49-F238E27FC236}">
                <a16:creationId xmlns:a16="http://schemas.microsoft.com/office/drawing/2014/main" id="{54CB2D74-E6F6-4A0D-896D-6DFE33926AC1}"/>
              </a:ext>
            </a:extLst>
          </p:cNvPr>
          <p:cNvGraphicFramePr>
            <a:graphicFrameLocks noGrp="1"/>
          </p:cNvGraphicFramePr>
          <p:nvPr>
            <p:extLst/>
          </p:nvPr>
        </p:nvGraphicFramePr>
        <p:xfrm>
          <a:off x="3482975" y="1035477"/>
          <a:ext cx="2613025" cy="3487739"/>
        </p:xfrm>
        <a:graphic>
          <a:graphicData uri="http://schemas.openxmlformats.org/drawingml/2006/table">
            <a:tbl>
              <a:tblPr/>
              <a:tblGrid>
                <a:gridCol w="434975">
                  <a:extLst>
                    <a:ext uri="{9D8B030D-6E8A-4147-A177-3AD203B41FA5}">
                      <a16:colId xmlns:a16="http://schemas.microsoft.com/office/drawing/2014/main" val="2496398845"/>
                    </a:ext>
                  </a:extLst>
                </a:gridCol>
                <a:gridCol w="436563">
                  <a:extLst>
                    <a:ext uri="{9D8B030D-6E8A-4147-A177-3AD203B41FA5}">
                      <a16:colId xmlns:a16="http://schemas.microsoft.com/office/drawing/2014/main" val="1721317059"/>
                    </a:ext>
                  </a:extLst>
                </a:gridCol>
                <a:gridCol w="463550">
                  <a:extLst>
                    <a:ext uri="{9D8B030D-6E8A-4147-A177-3AD203B41FA5}">
                      <a16:colId xmlns:a16="http://schemas.microsoft.com/office/drawing/2014/main" val="3609925535"/>
                    </a:ext>
                  </a:extLst>
                </a:gridCol>
                <a:gridCol w="406400">
                  <a:extLst>
                    <a:ext uri="{9D8B030D-6E8A-4147-A177-3AD203B41FA5}">
                      <a16:colId xmlns:a16="http://schemas.microsoft.com/office/drawing/2014/main" val="3876826198"/>
                    </a:ext>
                  </a:extLst>
                </a:gridCol>
                <a:gridCol w="436562">
                  <a:extLst>
                    <a:ext uri="{9D8B030D-6E8A-4147-A177-3AD203B41FA5}">
                      <a16:colId xmlns:a16="http://schemas.microsoft.com/office/drawing/2014/main" val="1313586339"/>
                    </a:ext>
                  </a:extLst>
                </a:gridCol>
                <a:gridCol w="434975">
                  <a:extLst>
                    <a:ext uri="{9D8B030D-6E8A-4147-A177-3AD203B41FA5}">
                      <a16:colId xmlns:a16="http://schemas.microsoft.com/office/drawing/2014/main" val="710214443"/>
                    </a:ext>
                  </a:extLst>
                </a:gridCol>
              </a:tblGrid>
              <a:tr h="584200">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645858093"/>
                  </a:ext>
                </a:extLst>
              </a:tr>
              <a:tr h="579438">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4037528347"/>
                  </a:ext>
                </a:extLst>
              </a:tr>
              <a:tr h="582613">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236328428"/>
                  </a:ext>
                </a:extLst>
              </a:tr>
              <a:tr h="581025">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21137929"/>
                  </a:ext>
                </a:extLst>
              </a:tr>
              <a:tr h="579438">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222937637"/>
                  </a:ext>
                </a:extLst>
              </a:tr>
              <a:tr h="581025">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271213256"/>
                  </a:ext>
                </a:extLst>
              </a:tr>
            </a:tbl>
          </a:graphicData>
        </a:graphic>
      </p:graphicFrame>
      <p:sp>
        <p:nvSpPr>
          <p:cNvPr id="26" name="Rectangle 2">
            <a:extLst>
              <a:ext uri="{FF2B5EF4-FFF2-40B4-BE49-F238E27FC236}">
                <a16:creationId xmlns:a16="http://schemas.microsoft.com/office/drawing/2014/main" id="{3AF4B613-7A4E-4ABA-B59C-131DC7291D1F}"/>
              </a:ext>
            </a:extLst>
          </p:cNvPr>
          <p:cNvSpPr txBox="1">
            <a:spLocks noChangeArrowheads="1"/>
          </p:cNvSpPr>
          <p:nvPr/>
        </p:nvSpPr>
        <p:spPr>
          <a:xfrm>
            <a:off x="457200" y="53625"/>
            <a:ext cx="8229600" cy="1143000"/>
          </a:xfrm>
          <a:prstGeom prst="rect">
            <a:avLst/>
          </a:prstGeom>
        </p:spPr>
        <p:txBody>
          <a:bodyPr/>
          <a:lstStyle>
            <a:lvl1pPr algn="ctr" rtl="0" fontAlgn="base">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a:lstStyle>
          <a:p>
            <a:r>
              <a:rPr lang="fr-FR" sz="4000" kern="0" dirty="0"/>
              <a:t>LE TABLEAU CAUSES / EFFETS</a:t>
            </a:r>
          </a:p>
        </p:txBody>
      </p:sp>
    </p:spTree>
    <p:custDataLst>
      <p:tags r:id="rId1"/>
    </p:custDataLst>
    <p:extLst>
      <p:ext uri="{BB962C8B-B14F-4D97-AF65-F5344CB8AC3E}">
        <p14:creationId xmlns:p14="http://schemas.microsoft.com/office/powerpoint/2010/main" val="214556478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8233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7" presetClass="entr" presetSubtype="1" fill="hold" nodeType="clickEffect">
                                  <p:stCondLst>
                                    <p:cond delay="0"/>
                                  </p:stCondLst>
                                  <p:childTnLst>
                                    <p:set>
                                      <p:cBhvr>
                                        <p:cTn id="16" dur="1" fill="hold">
                                          <p:stCondLst>
                                            <p:cond delay="0"/>
                                          </p:stCondLst>
                                        </p:cTn>
                                        <p:tgtEl>
                                          <p:spTgt spid="82348"/>
                                        </p:tgtEl>
                                        <p:attrNameLst>
                                          <p:attrName>style.visibility</p:attrName>
                                        </p:attrNameLst>
                                      </p:cBhvr>
                                      <p:to>
                                        <p:strVal val="visible"/>
                                      </p:to>
                                    </p:set>
                                    <p:anim calcmode="lin" valueType="num">
                                      <p:cBhvr>
                                        <p:cTn id="17" dur="500" fill="hold"/>
                                        <p:tgtEl>
                                          <p:spTgt spid="82348"/>
                                        </p:tgtEl>
                                        <p:attrNameLst>
                                          <p:attrName>ppt_x</p:attrName>
                                        </p:attrNameLst>
                                      </p:cBhvr>
                                      <p:tavLst>
                                        <p:tav tm="0">
                                          <p:val>
                                            <p:strVal val="#ppt_x"/>
                                          </p:val>
                                        </p:tav>
                                        <p:tav tm="100000">
                                          <p:val>
                                            <p:strVal val="#ppt_x"/>
                                          </p:val>
                                        </p:tav>
                                      </p:tavLst>
                                    </p:anim>
                                    <p:anim calcmode="lin" valueType="num">
                                      <p:cBhvr>
                                        <p:cTn id="18" dur="500" fill="hold"/>
                                        <p:tgtEl>
                                          <p:spTgt spid="82348"/>
                                        </p:tgtEl>
                                        <p:attrNameLst>
                                          <p:attrName>ppt_y</p:attrName>
                                        </p:attrNameLst>
                                      </p:cBhvr>
                                      <p:tavLst>
                                        <p:tav tm="0">
                                          <p:val>
                                            <p:strVal val="#ppt_y-#ppt_h/2"/>
                                          </p:val>
                                        </p:tav>
                                        <p:tav tm="100000">
                                          <p:val>
                                            <p:strVal val="#ppt_y"/>
                                          </p:val>
                                        </p:tav>
                                      </p:tavLst>
                                    </p:anim>
                                    <p:anim calcmode="lin" valueType="num">
                                      <p:cBhvr>
                                        <p:cTn id="19" dur="500" fill="hold"/>
                                        <p:tgtEl>
                                          <p:spTgt spid="82348"/>
                                        </p:tgtEl>
                                        <p:attrNameLst>
                                          <p:attrName>ppt_w</p:attrName>
                                        </p:attrNameLst>
                                      </p:cBhvr>
                                      <p:tavLst>
                                        <p:tav tm="0">
                                          <p:val>
                                            <p:strVal val="#ppt_w"/>
                                          </p:val>
                                        </p:tav>
                                        <p:tav tm="100000">
                                          <p:val>
                                            <p:strVal val="#ppt_w"/>
                                          </p:val>
                                        </p:tav>
                                      </p:tavLst>
                                    </p:anim>
                                    <p:anim calcmode="lin" valueType="num">
                                      <p:cBhvr>
                                        <p:cTn id="20" dur="500" fill="hold"/>
                                        <p:tgtEl>
                                          <p:spTgt spid="82348"/>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499"/>
                                          </p:stCondLst>
                                        </p:cTn>
                                        <p:tgtEl>
                                          <p:spTgt spid="8233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499"/>
                                          </p:stCondLst>
                                        </p:cTn>
                                        <p:tgtEl>
                                          <p:spTgt spid="8233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7" presetClass="entr" presetSubtype="4" fill="hold" nodeType="clickEffect">
                                  <p:stCondLst>
                                    <p:cond delay="0"/>
                                  </p:stCondLst>
                                  <p:childTnLst>
                                    <p:set>
                                      <p:cBhvr>
                                        <p:cTn id="32" dur="1" fill="hold">
                                          <p:stCondLst>
                                            <p:cond delay="0"/>
                                          </p:stCondLst>
                                        </p:cTn>
                                        <p:tgtEl>
                                          <p:spTgt spid="82349"/>
                                        </p:tgtEl>
                                        <p:attrNameLst>
                                          <p:attrName>style.visibility</p:attrName>
                                        </p:attrNameLst>
                                      </p:cBhvr>
                                      <p:to>
                                        <p:strVal val="visible"/>
                                      </p:to>
                                    </p:set>
                                    <p:anim calcmode="lin" valueType="num">
                                      <p:cBhvr>
                                        <p:cTn id="33" dur="500" fill="hold"/>
                                        <p:tgtEl>
                                          <p:spTgt spid="82349"/>
                                        </p:tgtEl>
                                        <p:attrNameLst>
                                          <p:attrName>ppt_x</p:attrName>
                                        </p:attrNameLst>
                                      </p:cBhvr>
                                      <p:tavLst>
                                        <p:tav tm="0">
                                          <p:val>
                                            <p:strVal val="#ppt_x"/>
                                          </p:val>
                                        </p:tav>
                                        <p:tav tm="100000">
                                          <p:val>
                                            <p:strVal val="#ppt_x"/>
                                          </p:val>
                                        </p:tav>
                                      </p:tavLst>
                                    </p:anim>
                                    <p:anim calcmode="lin" valueType="num">
                                      <p:cBhvr>
                                        <p:cTn id="34" dur="500" fill="hold"/>
                                        <p:tgtEl>
                                          <p:spTgt spid="82349"/>
                                        </p:tgtEl>
                                        <p:attrNameLst>
                                          <p:attrName>ppt_y</p:attrName>
                                        </p:attrNameLst>
                                      </p:cBhvr>
                                      <p:tavLst>
                                        <p:tav tm="0">
                                          <p:val>
                                            <p:strVal val="#ppt_y+#ppt_h/2"/>
                                          </p:val>
                                        </p:tav>
                                        <p:tav tm="100000">
                                          <p:val>
                                            <p:strVal val="#ppt_y"/>
                                          </p:val>
                                        </p:tav>
                                      </p:tavLst>
                                    </p:anim>
                                    <p:anim calcmode="lin" valueType="num">
                                      <p:cBhvr>
                                        <p:cTn id="35" dur="500" fill="hold"/>
                                        <p:tgtEl>
                                          <p:spTgt spid="82349"/>
                                        </p:tgtEl>
                                        <p:attrNameLst>
                                          <p:attrName>ppt_w</p:attrName>
                                        </p:attrNameLst>
                                      </p:cBhvr>
                                      <p:tavLst>
                                        <p:tav tm="0">
                                          <p:val>
                                            <p:strVal val="#ppt_w"/>
                                          </p:val>
                                        </p:tav>
                                        <p:tav tm="100000">
                                          <p:val>
                                            <p:strVal val="#ppt_w"/>
                                          </p:val>
                                        </p:tav>
                                      </p:tavLst>
                                    </p:anim>
                                    <p:anim calcmode="lin" valueType="num">
                                      <p:cBhvr>
                                        <p:cTn id="36" dur="500" fill="hold"/>
                                        <p:tgtEl>
                                          <p:spTgt spid="82349"/>
                                        </p:tgtEl>
                                        <p:attrNameLst>
                                          <p:attrName>ppt_h</p:attrName>
                                        </p:attrNameLst>
                                      </p:cBhvr>
                                      <p:tavLst>
                                        <p:tav tm="0">
                                          <p:val>
                                            <p:fltVal val="0"/>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499"/>
                                          </p:stCondLst>
                                        </p:cTn>
                                        <p:tgtEl>
                                          <p:spTgt spid="82353"/>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499"/>
                                          </p:stCondLst>
                                        </p:cTn>
                                        <p:tgtEl>
                                          <p:spTgt spid="82354"/>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499"/>
                                          </p:stCondLst>
                                        </p:cTn>
                                        <p:tgtEl>
                                          <p:spTgt spid="82067"/>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499"/>
                                          </p:stCondLst>
                                        </p:cTn>
                                        <p:tgtEl>
                                          <p:spTgt spid="823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336" grpId="0" animBg="1" autoUpdateAnimBg="0"/>
      <p:bldP spid="82337" grpId="0" animBg="1" autoUpdateAnimBg="0"/>
      <p:bldP spid="26"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4892" name="Group 204">
            <a:extLst>
              <a:ext uri="{FF2B5EF4-FFF2-40B4-BE49-F238E27FC236}">
                <a16:creationId xmlns:a16="http://schemas.microsoft.com/office/drawing/2014/main" id="{DBEA4B13-A596-4371-A5BD-4F9E2FCD7CF1}"/>
              </a:ext>
            </a:extLst>
          </p:cNvPr>
          <p:cNvGraphicFramePr>
            <a:graphicFrameLocks noGrp="1"/>
          </p:cNvGraphicFramePr>
          <p:nvPr/>
        </p:nvGraphicFramePr>
        <p:xfrm>
          <a:off x="3481388" y="4281488"/>
          <a:ext cx="2614612" cy="476250"/>
        </p:xfrm>
        <a:graphic>
          <a:graphicData uri="http://schemas.openxmlformats.org/drawingml/2006/table">
            <a:tbl>
              <a:tblPr/>
              <a:tblGrid>
                <a:gridCol w="434975">
                  <a:extLst>
                    <a:ext uri="{9D8B030D-6E8A-4147-A177-3AD203B41FA5}">
                      <a16:colId xmlns:a16="http://schemas.microsoft.com/office/drawing/2014/main" val="4255960367"/>
                    </a:ext>
                  </a:extLst>
                </a:gridCol>
                <a:gridCol w="436562">
                  <a:extLst>
                    <a:ext uri="{9D8B030D-6E8A-4147-A177-3AD203B41FA5}">
                      <a16:colId xmlns:a16="http://schemas.microsoft.com/office/drawing/2014/main" val="797112373"/>
                    </a:ext>
                  </a:extLst>
                </a:gridCol>
                <a:gridCol w="436563">
                  <a:extLst>
                    <a:ext uri="{9D8B030D-6E8A-4147-A177-3AD203B41FA5}">
                      <a16:colId xmlns:a16="http://schemas.microsoft.com/office/drawing/2014/main" val="4068934891"/>
                    </a:ext>
                  </a:extLst>
                </a:gridCol>
                <a:gridCol w="434975">
                  <a:extLst>
                    <a:ext uri="{9D8B030D-6E8A-4147-A177-3AD203B41FA5}">
                      <a16:colId xmlns:a16="http://schemas.microsoft.com/office/drawing/2014/main" val="1946295931"/>
                    </a:ext>
                  </a:extLst>
                </a:gridCol>
                <a:gridCol w="436562">
                  <a:extLst>
                    <a:ext uri="{9D8B030D-6E8A-4147-A177-3AD203B41FA5}">
                      <a16:colId xmlns:a16="http://schemas.microsoft.com/office/drawing/2014/main" val="481820983"/>
                    </a:ext>
                  </a:extLst>
                </a:gridCol>
                <a:gridCol w="434975">
                  <a:extLst>
                    <a:ext uri="{9D8B030D-6E8A-4147-A177-3AD203B41FA5}">
                      <a16:colId xmlns:a16="http://schemas.microsoft.com/office/drawing/2014/main" val="3600541715"/>
                    </a:ext>
                  </a:extLst>
                </a:gridCol>
              </a:tblGrid>
              <a:tr h="476250">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C1</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C2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C3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C4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C5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C6</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544639651"/>
                  </a:ext>
                </a:extLst>
              </a:tr>
            </a:tbl>
          </a:graphicData>
        </a:graphic>
      </p:graphicFrame>
      <p:graphicFrame>
        <p:nvGraphicFramePr>
          <p:cNvPr id="114693" name="Group 5">
            <a:extLst>
              <a:ext uri="{FF2B5EF4-FFF2-40B4-BE49-F238E27FC236}">
                <a16:creationId xmlns:a16="http://schemas.microsoft.com/office/drawing/2014/main" id="{801810AA-1DBB-4C3C-8887-3B7052078E0C}"/>
              </a:ext>
            </a:extLst>
          </p:cNvPr>
          <p:cNvGraphicFramePr>
            <a:graphicFrameLocks noGrp="1"/>
          </p:cNvGraphicFramePr>
          <p:nvPr/>
        </p:nvGraphicFramePr>
        <p:xfrm>
          <a:off x="477838" y="4762500"/>
          <a:ext cx="5616575" cy="1789114"/>
        </p:xfrm>
        <a:graphic>
          <a:graphicData uri="http://schemas.openxmlformats.org/drawingml/2006/table">
            <a:tbl>
              <a:tblPr/>
              <a:tblGrid>
                <a:gridCol w="1233487">
                  <a:extLst>
                    <a:ext uri="{9D8B030D-6E8A-4147-A177-3AD203B41FA5}">
                      <a16:colId xmlns:a16="http://schemas.microsoft.com/office/drawing/2014/main" val="2927958306"/>
                    </a:ext>
                  </a:extLst>
                </a:gridCol>
                <a:gridCol w="1176338">
                  <a:extLst>
                    <a:ext uri="{9D8B030D-6E8A-4147-A177-3AD203B41FA5}">
                      <a16:colId xmlns:a16="http://schemas.microsoft.com/office/drawing/2014/main" val="3516373065"/>
                    </a:ext>
                  </a:extLst>
                </a:gridCol>
                <a:gridCol w="593725">
                  <a:extLst>
                    <a:ext uri="{9D8B030D-6E8A-4147-A177-3AD203B41FA5}">
                      <a16:colId xmlns:a16="http://schemas.microsoft.com/office/drawing/2014/main" val="849934273"/>
                    </a:ext>
                  </a:extLst>
                </a:gridCol>
                <a:gridCol w="436562">
                  <a:extLst>
                    <a:ext uri="{9D8B030D-6E8A-4147-A177-3AD203B41FA5}">
                      <a16:colId xmlns:a16="http://schemas.microsoft.com/office/drawing/2014/main" val="4278568695"/>
                    </a:ext>
                  </a:extLst>
                </a:gridCol>
                <a:gridCol w="449263">
                  <a:extLst>
                    <a:ext uri="{9D8B030D-6E8A-4147-A177-3AD203B41FA5}">
                      <a16:colId xmlns:a16="http://schemas.microsoft.com/office/drawing/2014/main" val="2574071471"/>
                    </a:ext>
                  </a:extLst>
                </a:gridCol>
                <a:gridCol w="434975">
                  <a:extLst>
                    <a:ext uri="{9D8B030D-6E8A-4147-A177-3AD203B41FA5}">
                      <a16:colId xmlns:a16="http://schemas.microsoft.com/office/drawing/2014/main" val="3385672744"/>
                    </a:ext>
                  </a:extLst>
                </a:gridCol>
                <a:gridCol w="436562">
                  <a:extLst>
                    <a:ext uri="{9D8B030D-6E8A-4147-A177-3AD203B41FA5}">
                      <a16:colId xmlns:a16="http://schemas.microsoft.com/office/drawing/2014/main" val="2596152579"/>
                    </a:ext>
                  </a:extLst>
                </a:gridCol>
                <a:gridCol w="434975">
                  <a:extLst>
                    <a:ext uri="{9D8B030D-6E8A-4147-A177-3AD203B41FA5}">
                      <a16:colId xmlns:a16="http://schemas.microsoft.com/office/drawing/2014/main" val="1915470278"/>
                    </a:ext>
                  </a:extLst>
                </a:gridCol>
                <a:gridCol w="420688">
                  <a:extLst>
                    <a:ext uri="{9D8B030D-6E8A-4147-A177-3AD203B41FA5}">
                      <a16:colId xmlns:a16="http://schemas.microsoft.com/office/drawing/2014/main" val="659273223"/>
                    </a:ext>
                  </a:extLst>
                </a:gridCol>
              </a:tblGrid>
              <a:tr h="461963">
                <a:tc rowSpan="2">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Température aspiration</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Trop élevée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E1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006553534"/>
                  </a:ext>
                </a:extLst>
              </a:tr>
              <a:tr h="442913">
                <a:tc vMerge="1">
                  <a:txBody>
                    <a:bodyPr/>
                    <a:lstStyle/>
                    <a:p>
                      <a:endParaRPr lang="fr-FR"/>
                    </a:p>
                  </a:txBody>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Trop basse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E2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735098841"/>
                  </a:ext>
                </a:extLst>
              </a:tr>
              <a:tr h="441325">
                <a:tc rowSpan="2">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Température refoulement</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Trop élevée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E3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981794578"/>
                  </a:ext>
                </a:extLst>
              </a:tr>
              <a:tr h="442913">
                <a:tc vMerge="1">
                  <a:txBody>
                    <a:bodyPr/>
                    <a:lstStyle/>
                    <a:p>
                      <a:endParaRPr lang="fr-FR"/>
                    </a:p>
                  </a:txBody>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Trop basse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E4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dirty="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4103880805"/>
                  </a:ext>
                </a:extLst>
              </a:tr>
            </a:tbl>
          </a:graphicData>
        </a:graphic>
      </p:graphicFrame>
      <p:graphicFrame>
        <p:nvGraphicFramePr>
          <p:cNvPr id="114861" name="Group 173">
            <a:extLst>
              <a:ext uri="{FF2B5EF4-FFF2-40B4-BE49-F238E27FC236}">
                <a16:creationId xmlns:a16="http://schemas.microsoft.com/office/drawing/2014/main" id="{32D51272-1E52-4AF2-BCB2-9EBA251F6BE8}"/>
              </a:ext>
            </a:extLst>
          </p:cNvPr>
          <p:cNvGraphicFramePr>
            <a:graphicFrameLocks noGrp="1"/>
          </p:cNvGraphicFramePr>
          <p:nvPr/>
        </p:nvGraphicFramePr>
        <p:xfrm>
          <a:off x="3482975" y="796925"/>
          <a:ext cx="2613025" cy="3487739"/>
        </p:xfrm>
        <a:graphic>
          <a:graphicData uri="http://schemas.openxmlformats.org/drawingml/2006/table">
            <a:tbl>
              <a:tblPr/>
              <a:tblGrid>
                <a:gridCol w="434975">
                  <a:extLst>
                    <a:ext uri="{9D8B030D-6E8A-4147-A177-3AD203B41FA5}">
                      <a16:colId xmlns:a16="http://schemas.microsoft.com/office/drawing/2014/main" val="3511001323"/>
                    </a:ext>
                  </a:extLst>
                </a:gridCol>
                <a:gridCol w="436563">
                  <a:extLst>
                    <a:ext uri="{9D8B030D-6E8A-4147-A177-3AD203B41FA5}">
                      <a16:colId xmlns:a16="http://schemas.microsoft.com/office/drawing/2014/main" val="277703373"/>
                    </a:ext>
                  </a:extLst>
                </a:gridCol>
                <a:gridCol w="463550">
                  <a:extLst>
                    <a:ext uri="{9D8B030D-6E8A-4147-A177-3AD203B41FA5}">
                      <a16:colId xmlns:a16="http://schemas.microsoft.com/office/drawing/2014/main" val="3781385514"/>
                    </a:ext>
                  </a:extLst>
                </a:gridCol>
                <a:gridCol w="406400">
                  <a:extLst>
                    <a:ext uri="{9D8B030D-6E8A-4147-A177-3AD203B41FA5}">
                      <a16:colId xmlns:a16="http://schemas.microsoft.com/office/drawing/2014/main" val="2044847684"/>
                    </a:ext>
                  </a:extLst>
                </a:gridCol>
                <a:gridCol w="436562">
                  <a:extLst>
                    <a:ext uri="{9D8B030D-6E8A-4147-A177-3AD203B41FA5}">
                      <a16:colId xmlns:a16="http://schemas.microsoft.com/office/drawing/2014/main" val="1737748259"/>
                    </a:ext>
                  </a:extLst>
                </a:gridCol>
                <a:gridCol w="434975">
                  <a:extLst>
                    <a:ext uri="{9D8B030D-6E8A-4147-A177-3AD203B41FA5}">
                      <a16:colId xmlns:a16="http://schemas.microsoft.com/office/drawing/2014/main" val="4226406137"/>
                    </a:ext>
                  </a:extLst>
                </a:gridCol>
              </a:tblGrid>
              <a:tr h="584200">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909229893"/>
                  </a:ext>
                </a:extLst>
              </a:tr>
              <a:tr h="579438">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120748931"/>
                  </a:ext>
                </a:extLst>
              </a:tr>
              <a:tr h="582613">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381447712"/>
                  </a:ext>
                </a:extLst>
              </a:tr>
              <a:tr h="581025">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845280818"/>
                  </a:ext>
                </a:extLst>
              </a:tr>
              <a:tr h="579438">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077523964"/>
                  </a:ext>
                </a:extLst>
              </a:tr>
              <a:tr h="581025">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949772650"/>
                  </a:ext>
                </a:extLst>
              </a:tr>
            </a:tbl>
          </a:graphicData>
        </a:graphic>
      </p:graphicFrame>
      <p:grpSp>
        <p:nvGrpSpPr>
          <p:cNvPr id="114847" name="Group 159">
            <a:extLst>
              <a:ext uri="{FF2B5EF4-FFF2-40B4-BE49-F238E27FC236}">
                <a16:creationId xmlns:a16="http://schemas.microsoft.com/office/drawing/2014/main" id="{DFB1F9D4-8507-4C9C-AD99-13E17610D5C4}"/>
              </a:ext>
            </a:extLst>
          </p:cNvPr>
          <p:cNvGrpSpPr>
            <a:grpSpLocks/>
          </p:cNvGrpSpPr>
          <p:nvPr/>
        </p:nvGrpSpPr>
        <p:grpSpPr bwMode="auto">
          <a:xfrm>
            <a:off x="3476625" y="4730750"/>
            <a:ext cx="2684463" cy="1852613"/>
            <a:chOff x="2190" y="2980"/>
            <a:chExt cx="1691" cy="1167"/>
          </a:xfrm>
        </p:grpSpPr>
        <p:sp>
          <p:nvSpPr>
            <p:cNvPr id="114848" name="Text Box 160">
              <a:extLst>
                <a:ext uri="{FF2B5EF4-FFF2-40B4-BE49-F238E27FC236}">
                  <a16:creationId xmlns:a16="http://schemas.microsoft.com/office/drawing/2014/main" id="{3F04ADB0-D897-493E-9160-45531503063F}"/>
                </a:ext>
              </a:extLst>
            </p:cNvPr>
            <p:cNvSpPr txBox="1">
              <a:spLocks noChangeArrowheads="1"/>
            </p:cNvSpPr>
            <p:nvPr/>
          </p:nvSpPr>
          <p:spPr bwMode="auto">
            <a:xfrm>
              <a:off x="2752" y="3820"/>
              <a:ext cx="32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2800">
                  <a:latin typeface="Arial" panose="020B0604020202020204" pitchFamily="34" charset="0"/>
                </a:rPr>
                <a:t>X</a:t>
              </a:r>
            </a:p>
          </p:txBody>
        </p:sp>
        <p:sp>
          <p:nvSpPr>
            <p:cNvPr id="114849" name="Text Box 161">
              <a:extLst>
                <a:ext uri="{FF2B5EF4-FFF2-40B4-BE49-F238E27FC236}">
                  <a16:creationId xmlns:a16="http://schemas.microsoft.com/office/drawing/2014/main" id="{6D6D3B2B-624B-4BDE-8C46-AB47B5D51A65}"/>
                </a:ext>
              </a:extLst>
            </p:cNvPr>
            <p:cNvSpPr txBox="1">
              <a:spLocks noChangeArrowheads="1"/>
            </p:cNvSpPr>
            <p:nvPr/>
          </p:nvSpPr>
          <p:spPr bwMode="auto">
            <a:xfrm>
              <a:off x="3552" y="3542"/>
              <a:ext cx="32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2800">
                  <a:latin typeface="Arial" panose="020B0604020202020204" pitchFamily="34" charset="0"/>
                </a:rPr>
                <a:t>X</a:t>
              </a:r>
            </a:p>
          </p:txBody>
        </p:sp>
        <p:sp>
          <p:nvSpPr>
            <p:cNvPr id="114850" name="Text Box 162">
              <a:extLst>
                <a:ext uri="{FF2B5EF4-FFF2-40B4-BE49-F238E27FC236}">
                  <a16:creationId xmlns:a16="http://schemas.microsoft.com/office/drawing/2014/main" id="{7A1BE376-E4E7-4C0D-A588-61B977E59DFC}"/>
                </a:ext>
              </a:extLst>
            </p:cNvPr>
            <p:cNvSpPr txBox="1">
              <a:spLocks noChangeArrowheads="1"/>
            </p:cNvSpPr>
            <p:nvPr/>
          </p:nvSpPr>
          <p:spPr bwMode="auto">
            <a:xfrm>
              <a:off x="3300" y="3546"/>
              <a:ext cx="32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2800">
                  <a:latin typeface="Arial" panose="020B0604020202020204" pitchFamily="34" charset="0"/>
                </a:rPr>
                <a:t>X</a:t>
              </a:r>
            </a:p>
          </p:txBody>
        </p:sp>
        <p:sp>
          <p:nvSpPr>
            <p:cNvPr id="114851" name="Text Box 163">
              <a:extLst>
                <a:ext uri="{FF2B5EF4-FFF2-40B4-BE49-F238E27FC236}">
                  <a16:creationId xmlns:a16="http://schemas.microsoft.com/office/drawing/2014/main" id="{D5D76D65-CCB7-4E69-A754-3FFEA63D6C88}"/>
                </a:ext>
              </a:extLst>
            </p:cNvPr>
            <p:cNvSpPr txBox="1">
              <a:spLocks noChangeArrowheads="1"/>
            </p:cNvSpPr>
            <p:nvPr/>
          </p:nvSpPr>
          <p:spPr bwMode="auto">
            <a:xfrm>
              <a:off x="3022" y="3551"/>
              <a:ext cx="32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2800">
                  <a:latin typeface="Arial" panose="020B0604020202020204" pitchFamily="34" charset="0"/>
                </a:rPr>
                <a:t>X</a:t>
              </a:r>
            </a:p>
          </p:txBody>
        </p:sp>
        <p:sp>
          <p:nvSpPr>
            <p:cNvPr id="114852" name="Text Box 164">
              <a:extLst>
                <a:ext uri="{FF2B5EF4-FFF2-40B4-BE49-F238E27FC236}">
                  <a16:creationId xmlns:a16="http://schemas.microsoft.com/office/drawing/2014/main" id="{67AACC34-EC14-4709-BF66-F595B9A584E5}"/>
                </a:ext>
              </a:extLst>
            </p:cNvPr>
            <p:cNvSpPr txBox="1">
              <a:spLocks noChangeArrowheads="1"/>
            </p:cNvSpPr>
            <p:nvPr/>
          </p:nvSpPr>
          <p:spPr bwMode="auto">
            <a:xfrm>
              <a:off x="2468" y="3555"/>
              <a:ext cx="32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2800">
                  <a:latin typeface="Arial" panose="020B0604020202020204" pitchFamily="34" charset="0"/>
                </a:rPr>
                <a:t>X</a:t>
              </a:r>
            </a:p>
          </p:txBody>
        </p:sp>
        <p:sp>
          <p:nvSpPr>
            <p:cNvPr id="114853" name="Text Box 165">
              <a:extLst>
                <a:ext uri="{FF2B5EF4-FFF2-40B4-BE49-F238E27FC236}">
                  <a16:creationId xmlns:a16="http://schemas.microsoft.com/office/drawing/2014/main" id="{34493F67-0070-4493-811E-8854CCFB2615}"/>
                </a:ext>
              </a:extLst>
            </p:cNvPr>
            <p:cNvSpPr txBox="1">
              <a:spLocks noChangeArrowheads="1"/>
            </p:cNvSpPr>
            <p:nvPr/>
          </p:nvSpPr>
          <p:spPr bwMode="auto">
            <a:xfrm>
              <a:off x="2190" y="3551"/>
              <a:ext cx="32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2800">
                  <a:latin typeface="Arial" panose="020B0604020202020204" pitchFamily="34" charset="0"/>
                </a:rPr>
                <a:t>X</a:t>
              </a:r>
            </a:p>
          </p:txBody>
        </p:sp>
        <p:sp>
          <p:nvSpPr>
            <p:cNvPr id="114854" name="Text Box 166">
              <a:extLst>
                <a:ext uri="{FF2B5EF4-FFF2-40B4-BE49-F238E27FC236}">
                  <a16:creationId xmlns:a16="http://schemas.microsoft.com/office/drawing/2014/main" id="{A0961C02-342E-4487-9889-3FBC70E2D651}"/>
                </a:ext>
              </a:extLst>
            </p:cNvPr>
            <p:cNvSpPr txBox="1">
              <a:spLocks noChangeArrowheads="1"/>
            </p:cNvSpPr>
            <p:nvPr/>
          </p:nvSpPr>
          <p:spPr bwMode="auto">
            <a:xfrm>
              <a:off x="2752" y="3281"/>
              <a:ext cx="32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2800">
                  <a:latin typeface="Arial" panose="020B0604020202020204" pitchFamily="34" charset="0"/>
                </a:rPr>
                <a:t>X</a:t>
              </a:r>
            </a:p>
          </p:txBody>
        </p:sp>
        <p:sp>
          <p:nvSpPr>
            <p:cNvPr id="114855" name="Text Box 167">
              <a:extLst>
                <a:ext uri="{FF2B5EF4-FFF2-40B4-BE49-F238E27FC236}">
                  <a16:creationId xmlns:a16="http://schemas.microsoft.com/office/drawing/2014/main" id="{558C0032-31DD-4DC7-8101-A577647AD0AB}"/>
                </a:ext>
              </a:extLst>
            </p:cNvPr>
            <p:cNvSpPr txBox="1">
              <a:spLocks noChangeArrowheads="1"/>
            </p:cNvSpPr>
            <p:nvPr/>
          </p:nvSpPr>
          <p:spPr bwMode="auto">
            <a:xfrm>
              <a:off x="2473" y="2984"/>
              <a:ext cx="32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2800">
                  <a:latin typeface="Arial" panose="020B0604020202020204" pitchFamily="34" charset="0"/>
                </a:rPr>
                <a:t>X</a:t>
              </a:r>
            </a:p>
          </p:txBody>
        </p:sp>
        <p:sp>
          <p:nvSpPr>
            <p:cNvPr id="114856" name="Text Box 168">
              <a:extLst>
                <a:ext uri="{FF2B5EF4-FFF2-40B4-BE49-F238E27FC236}">
                  <a16:creationId xmlns:a16="http://schemas.microsoft.com/office/drawing/2014/main" id="{183684BA-9F5C-46E7-82FA-500E94600355}"/>
                </a:ext>
              </a:extLst>
            </p:cNvPr>
            <p:cNvSpPr txBox="1">
              <a:spLocks noChangeArrowheads="1"/>
            </p:cNvSpPr>
            <p:nvPr/>
          </p:nvSpPr>
          <p:spPr bwMode="auto">
            <a:xfrm flipV="1">
              <a:off x="3337" y="2980"/>
              <a:ext cx="247"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2800">
                  <a:latin typeface="Arial" panose="020B0604020202020204" pitchFamily="34" charset="0"/>
                </a:rPr>
                <a:t>X</a:t>
              </a:r>
            </a:p>
          </p:txBody>
        </p:sp>
        <p:sp>
          <p:nvSpPr>
            <p:cNvPr id="114857" name="Text Box 169">
              <a:extLst>
                <a:ext uri="{FF2B5EF4-FFF2-40B4-BE49-F238E27FC236}">
                  <a16:creationId xmlns:a16="http://schemas.microsoft.com/office/drawing/2014/main" id="{80457C1A-C2CD-4D5C-AFDA-75C8D539CD3E}"/>
                </a:ext>
              </a:extLst>
            </p:cNvPr>
            <p:cNvSpPr txBox="1">
              <a:spLocks noChangeArrowheads="1"/>
            </p:cNvSpPr>
            <p:nvPr/>
          </p:nvSpPr>
          <p:spPr bwMode="auto">
            <a:xfrm>
              <a:off x="3561" y="2994"/>
              <a:ext cx="32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2800">
                  <a:latin typeface="Arial" panose="020B0604020202020204" pitchFamily="34" charset="0"/>
                </a:rPr>
                <a:t>X</a:t>
              </a:r>
            </a:p>
          </p:txBody>
        </p:sp>
      </p:grpSp>
      <p:sp>
        <p:nvSpPr>
          <p:cNvPr id="114860" name="Text Box 172">
            <a:extLst>
              <a:ext uri="{FF2B5EF4-FFF2-40B4-BE49-F238E27FC236}">
                <a16:creationId xmlns:a16="http://schemas.microsoft.com/office/drawing/2014/main" id="{B6DA2FE4-1DEE-4F4E-A259-FB0C06617B68}"/>
              </a:ext>
            </a:extLst>
          </p:cNvPr>
          <p:cNvSpPr txBox="1">
            <a:spLocks noChangeArrowheads="1"/>
          </p:cNvSpPr>
          <p:nvPr/>
        </p:nvSpPr>
        <p:spPr bwMode="auto">
          <a:xfrm>
            <a:off x="142875" y="784225"/>
            <a:ext cx="3119438"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lang="fr-FR" altLang="fr-FR">
                <a:latin typeface="Times New Roman" panose="02020603050405020304" pitchFamily="18" charset="0"/>
              </a:rPr>
              <a:t>Si l’on constate, par exemple une température d’aspiration trop basse, c’est sûrement dû à un débit de détente trop important.</a:t>
            </a:r>
          </a:p>
        </p:txBody>
      </p:sp>
      <p:sp>
        <p:nvSpPr>
          <p:cNvPr id="114862" name="Line 174">
            <a:extLst>
              <a:ext uri="{FF2B5EF4-FFF2-40B4-BE49-F238E27FC236}">
                <a16:creationId xmlns:a16="http://schemas.microsoft.com/office/drawing/2014/main" id="{D782928B-EC0D-4070-917A-CD127E3FD4D2}"/>
              </a:ext>
            </a:extLst>
          </p:cNvPr>
          <p:cNvSpPr>
            <a:spLocks noChangeShapeType="1"/>
          </p:cNvSpPr>
          <p:nvPr/>
        </p:nvSpPr>
        <p:spPr bwMode="auto">
          <a:xfrm>
            <a:off x="885825" y="5586413"/>
            <a:ext cx="3671888" cy="0"/>
          </a:xfrm>
          <a:prstGeom prst="line">
            <a:avLst/>
          </a:prstGeom>
          <a:noFill/>
          <a:ln w="57150">
            <a:solidFill>
              <a:srgbClr val="FF3300"/>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114863" name="Line 175">
            <a:extLst>
              <a:ext uri="{FF2B5EF4-FFF2-40B4-BE49-F238E27FC236}">
                <a16:creationId xmlns:a16="http://schemas.microsoft.com/office/drawing/2014/main" id="{39F06C50-94BC-4988-B887-689CFBBC0045}"/>
              </a:ext>
            </a:extLst>
          </p:cNvPr>
          <p:cNvSpPr>
            <a:spLocks noChangeShapeType="1"/>
          </p:cNvSpPr>
          <p:nvPr/>
        </p:nvSpPr>
        <p:spPr bwMode="auto">
          <a:xfrm flipV="1">
            <a:off x="4600575" y="2235200"/>
            <a:ext cx="0" cy="3324225"/>
          </a:xfrm>
          <a:prstGeom prst="line">
            <a:avLst/>
          </a:prstGeom>
          <a:noFill/>
          <a:ln w="57150">
            <a:solidFill>
              <a:srgbClr val="FF3300"/>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114864" name="Line 176">
            <a:extLst>
              <a:ext uri="{FF2B5EF4-FFF2-40B4-BE49-F238E27FC236}">
                <a16:creationId xmlns:a16="http://schemas.microsoft.com/office/drawing/2014/main" id="{36DADA81-2E11-4882-A148-BA62BAEB25CD}"/>
              </a:ext>
            </a:extLst>
          </p:cNvPr>
          <p:cNvSpPr>
            <a:spLocks noChangeShapeType="1"/>
          </p:cNvSpPr>
          <p:nvPr/>
        </p:nvSpPr>
        <p:spPr bwMode="auto">
          <a:xfrm>
            <a:off x="4645025" y="2278063"/>
            <a:ext cx="1306513" cy="0"/>
          </a:xfrm>
          <a:prstGeom prst="line">
            <a:avLst/>
          </a:prstGeom>
          <a:noFill/>
          <a:ln w="57150">
            <a:solidFill>
              <a:srgbClr val="FF3300"/>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aphicFrame>
        <p:nvGraphicFramePr>
          <p:cNvPr id="114869" name="Group 181">
            <a:extLst>
              <a:ext uri="{FF2B5EF4-FFF2-40B4-BE49-F238E27FC236}">
                <a16:creationId xmlns:a16="http://schemas.microsoft.com/office/drawing/2014/main" id="{0DA6C832-808B-4D84-9F06-9CEE593A457E}"/>
              </a:ext>
            </a:extLst>
          </p:cNvPr>
          <p:cNvGraphicFramePr>
            <a:graphicFrameLocks noGrp="1"/>
          </p:cNvGraphicFramePr>
          <p:nvPr/>
        </p:nvGraphicFramePr>
        <p:xfrm>
          <a:off x="6097588" y="798513"/>
          <a:ext cx="2346325" cy="3487738"/>
        </p:xfrm>
        <a:graphic>
          <a:graphicData uri="http://schemas.openxmlformats.org/drawingml/2006/table">
            <a:tbl>
              <a:tblPr/>
              <a:tblGrid>
                <a:gridCol w="469900">
                  <a:extLst>
                    <a:ext uri="{9D8B030D-6E8A-4147-A177-3AD203B41FA5}">
                      <a16:colId xmlns:a16="http://schemas.microsoft.com/office/drawing/2014/main" val="3244048575"/>
                    </a:ext>
                  </a:extLst>
                </a:gridCol>
                <a:gridCol w="1876425">
                  <a:extLst>
                    <a:ext uri="{9D8B030D-6E8A-4147-A177-3AD203B41FA5}">
                      <a16:colId xmlns:a16="http://schemas.microsoft.com/office/drawing/2014/main" val="2328231708"/>
                    </a:ext>
                  </a:extLst>
                </a:gridCol>
              </a:tblGrid>
              <a:tr h="581025">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C1</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altLang="fr-FR" sz="1400" b="0" i="0" u="none" strike="noStrike" cap="none" normalizeH="0" baseline="0">
                          <a:ln>
                            <a:noFill/>
                          </a:ln>
                          <a:solidFill>
                            <a:schemeClr val="tx1"/>
                          </a:solidFill>
                          <a:effectLst/>
                          <a:latin typeface="Times New Roman" panose="02020603050405020304" pitchFamily="18" charset="0"/>
                        </a:rPr>
                        <a:t>Clapet d’aspiration non étanche</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30271548"/>
                  </a:ext>
                </a:extLst>
              </a:tr>
              <a:tr h="581025">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C2</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altLang="fr-FR" sz="1400" b="0" i="0" u="none" strike="noStrike" cap="none" normalizeH="0" baseline="0">
                          <a:ln>
                            <a:noFill/>
                          </a:ln>
                          <a:solidFill>
                            <a:schemeClr val="tx1"/>
                          </a:solidFill>
                          <a:effectLst/>
                          <a:latin typeface="Times New Roman" panose="02020603050405020304" pitchFamily="18" charset="0"/>
                        </a:rPr>
                        <a:t>Tuyauterie d’aspiration mal isolée</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200842516"/>
                  </a:ext>
                </a:extLst>
              </a:tr>
              <a:tr h="582613">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C3</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altLang="fr-FR" sz="1400" b="0" i="0" u="none" strike="noStrike" cap="none" normalizeH="0" baseline="0">
                          <a:ln>
                            <a:noFill/>
                          </a:ln>
                          <a:solidFill>
                            <a:schemeClr val="tx1"/>
                          </a:solidFill>
                          <a:effectLst/>
                          <a:latin typeface="Times New Roman" panose="02020603050405020304" pitchFamily="18" charset="0"/>
                        </a:rPr>
                        <a:t>Débit de détente trop important</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758899075"/>
                  </a:ext>
                </a:extLst>
              </a:tr>
              <a:tr h="581025">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C4</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altLang="fr-FR" sz="1400" b="0" i="0" u="none" strike="noStrike" cap="none" normalizeH="0" baseline="0">
                          <a:ln>
                            <a:noFill/>
                          </a:ln>
                          <a:solidFill>
                            <a:schemeClr val="tx1"/>
                          </a:solidFill>
                          <a:effectLst/>
                          <a:latin typeface="Times New Roman" panose="02020603050405020304" pitchFamily="18" charset="0"/>
                        </a:rPr>
                        <a:t>Cloison de séparation défectueuse</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528105523"/>
                  </a:ext>
                </a:extLst>
              </a:tr>
              <a:tr h="581025">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C5</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altLang="fr-FR" sz="1400" b="0" i="0" u="none" strike="noStrike" cap="none" normalizeH="0" baseline="0">
                          <a:ln>
                            <a:noFill/>
                          </a:ln>
                          <a:solidFill>
                            <a:schemeClr val="tx1"/>
                          </a:solidFill>
                          <a:effectLst/>
                          <a:latin typeface="Times New Roman" panose="02020603050405020304" pitchFamily="18" charset="0"/>
                        </a:rPr>
                        <a:t>Clapet de bipasse défectueux</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535502745"/>
                  </a:ext>
                </a:extLst>
              </a:tr>
              <a:tr h="581025">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C6</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altLang="fr-FR" sz="1400" b="0" i="0" u="none" strike="noStrike" cap="none" normalizeH="0" baseline="0">
                          <a:ln>
                            <a:noFill/>
                          </a:ln>
                          <a:solidFill>
                            <a:schemeClr val="tx1"/>
                          </a:solidFill>
                          <a:effectLst/>
                          <a:latin typeface="Times New Roman" panose="02020603050405020304" pitchFamily="18" charset="0"/>
                        </a:rPr>
                        <a:t>Débit de détente insuffisant</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589726089"/>
                  </a:ext>
                </a:extLst>
              </a:tr>
            </a:tbl>
          </a:graphicData>
        </a:graphic>
      </p:graphicFrame>
    </p:spTree>
    <p:custDataLst>
      <p:tags r:id="rId1"/>
    </p:custDataLst>
    <p:extLst>
      <p:ext uri="{BB962C8B-B14F-4D97-AF65-F5344CB8AC3E}">
        <p14:creationId xmlns:p14="http://schemas.microsoft.com/office/powerpoint/2010/main" val="191105906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1486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7" presetClass="entr" presetSubtype="8" fill="hold" nodeType="clickEffect">
                                  <p:stCondLst>
                                    <p:cond delay="0"/>
                                  </p:stCondLst>
                                  <p:childTnLst>
                                    <p:set>
                                      <p:cBhvr>
                                        <p:cTn id="10" dur="1" fill="hold">
                                          <p:stCondLst>
                                            <p:cond delay="0"/>
                                          </p:stCondLst>
                                        </p:cTn>
                                        <p:tgtEl>
                                          <p:spTgt spid="114862"/>
                                        </p:tgtEl>
                                        <p:attrNameLst>
                                          <p:attrName>style.visibility</p:attrName>
                                        </p:attrNameLst>
                                      </p:cBhvr>
                                      <p:to>
                                        <p:strVal val="visible"/>
                                      </p:to>
                                    </p:set>
                                    <p:anim calcmode="lin" valueType="num">
                                      <p:cBhvr>
                                        <p:cTn id="11" dur="500" fill="hold"/>
                                        <p:tgtEl>
                                          <p:spTgt spid="114862"/>
                                        </p:tgtEl>
                                        <p:attrNameLst>
                                          <p:attrName>ppt_x</p:attrName>
                                        </p:attrNameLst>
                                      </p:cBhvr>
                                      <p:tavLst>
                                        <p:tav tm="0">
                                          <p:val>
                                            <p:strVal val="#ppt_x-#ppt_w/2"/>
                                          </p:val>
                                        </p:tav>
                                        <p:tav tm="100000">
                                          <p:val>
                                            <p:strVal val="#ppt_x"/>
                                          </p:val>
                                        </p:tav>
                                      </p:tavLst>
                                    </p:anim>
                                    <p:anim calcmode="lin" valueType="num">
                                      <p:cBhvr>
                                        <p:cTn id="12" dur="500" fill="hold"/>
                                        <p:tgtEl>
                                          <p:spTgt spid="114862"/>
                                        </p:tgtEl>
                                        <p:attrNameLst>
                                          <p:attrName>ppt_y</p:attrName>
                                        </p:attrNameLst>
                                      </p:cBhvr>
                                      <p:tavLst>
                                        <p:tav tm="0">
                                          <p:val>
                                            <p:strVal val="#ppt_y"/>
                                          </p:val>
                                        </p:tav>
                                        <p:tav tm="100000">
                                          <p:val>
                                            <p:strVal val="#ppt_y"/>
                                          </p:val>
                                        </p:tav>
                                      </p:tavLst>
                                    </p:anim>
                                    <p:anim calcmode="lin" valueType="num">
                                      <p:cBhvr>
                                        <p:cTn id="13" dur="500" fill="hold"/>
                                        <p:tgtEl>
                                          <p:spTgt spid="114862"/>
                                        </p:tgtEl>
                                        <p:attrNameLst>
                                          <p:attrName>ppt_w</p:attrName>
                                        </p:attrNameLst>
                                      </p:cBhvr>
                                      <p:tavLst>
                                        <p:tav tm="0">
                                          <p:val>
                                            <p:fltVal val="0"/>
                                          </p:val>
                                        </p:tav>
                                        <p:tav tm="100000">
                                          <p:val>
                                            <p:strVal val="#ppt_w"/>
                                          </p:val>
                                        </p:tav>
                                      </p:tavLst>
                                    </p:anim>
                                    <p:anim calcmode="lin" valueType="num">
                                      <p:cBhvr>
                                        <p:cTn id="14" dur="500" fill="hold"/>
                                        <p:tgtEl>
                                          <p:spTgt spid="114862"/>
                                        </p:tgtEl>
                                        <p:attrNameLst>
                                          <p:attrName>ppt_h</p:attrName>
                                        </p:attrNameLst>
                                      </p:cBhvr>
                                      <p:tavLst>
                                        <p:tav tm="0">
                                          <p:val>
                                            <p:strVal val="#ppt_h"/>
                                          </p:val>
                                        </p:tav>
                                        <p:tav tm="100000">
                                          <p:val>
                                            <p:strVal val="#ppt_h"/>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17" presetClass="entr" presetSubtype="4" fill="hold" nodeType="clickEffect">
                                  <p:stCondLst>
                                    <p:cond delay="0"/>
                                  </p:stCondLst>
                                  <p:childTnLst>
                                    <p:set>
                                      <p:cBhvr>
                                        <p:cTn id="18" dur="1" fill="hold">
                                          <p:stCondLst>
                                            <p:cond delay="0"/>
                                          </p:stCondLst>
                                        </p:cTn>
                                        <p:tgtEl>
                                          <p:spTgt spid="114863"/>
                                        </p:tgtEl>
                                        <p:attrNameLst>
                                          <p:attrName>style.visibility</p:attrName>
                                        </p:attrNameLst>
                                      </p:cBhvr>
                                      <p:to>
                                        <p:strVal val="visible"/>
                                      </p:to>
                                    </p:set>
                                    <p:anim calcmode="lin" valueType="num">
                                      <p:cBhvr>
                                        <p:cTn id="19" dur="500" fill="hold"/>
                                        <p:tgtEl>
                                          <p:spTgt spid="114863"/>
                                        </p:tgtEl>
                                        <p:attrNameLst>
                                          <p:attrName>ppt_x</p:attrName>
                                        </p:attrNameLst>
                                      </p:cBhvr>
                                      <p:tavLst>
                                        <p:tav tm="0">
                                          <p:val>
                                            <p:strVal val="#ppt_x"/>
                                          </p:val>
                                        </p:tav>
                                        <p:tav tm="100000">
                                          <p:val>
                                            <p:strVal val="#ppt_x"/>
                                          </p:val>
                                        </p:tav>
                                      </p:tavLst>
                                    </p:anim>
                                    <p:anim calcmode="lin" valueType="num">
                                      <p:cBhvr>
                                        <p:cTn id="20" dur="500" fill="hold"/>
                                        <p:tgtEl>
                                          <p:spTgt spid="114863"/>
                                        </p:tgtEl>
                                        <p:attrNameLst>
                                          <p:attrName>ppt_y</p:attrName>
                                        </p:attrNameLst>
                                      </p:cBhvr>
                                      <p:tavLst>
                                        <p:tav tm="0">
                                          <p:val>
                                            <p:strVal val="#ppt_y+#ppt_h/2"/>
                                          </p:val>
                                        </p:tav>
                                        <p:tav tm="100000">
                                          <p:val>
                                            <p:strVal val="#ppt_y"/>
                                          </p:val>
                                        </p:tav>
                                      </p:tavLst>
                                    </p:anim>
                                    <p:anim calcmode="lin" valueType="num">
                                      <p:cBhvr>
                                        <p:cTn id="21" dur="500" fill="hold"/>
                                        <p:tgtEl>
                                          <p:spTgt spid="114863"/>
                                        </p:tgtEl>
                                        <p:attrNameLst>
                                          <p:attrName>ppt_w</p:attrName>
                                        </p:attrNameLst>
                                      </p:cBhvr>
                                      <p:tavLst>
                                        <p:tav tm="0">
                                          <p:val>
                                            <p:strVal val="#ppt_w"/>
                                          </p:val>
                                        </p:tav>
                                        <p:tav tm="100000">
                                          <p:val>
                                            <p:strVal val="#ppt_w"/>
                                          </p:val>
                                        </p:tav>
                                      </p:tavLst>
                                    </p:anim>
                                    <p:anim calcmode="lin" valueType="num">
                                      <p:cBhvr>
                                        <p:cTn id="22" dur="500" fill="hold"/>
                                        <p:tgtEl>
                                          <p:spTgt spid="114863"/>
                                        </p:tgtEl>
                                        <p:attrNameLst>
                                          <p:attrName>ppt_h</p:attrName>
                                        </p:attrNameLst>
                                      </p:cBhvr>
                                      <p:tavLst>
                                        <p:tav tm="0">
                                          <p:val>
                                            <p:fltVal val="0"/>
                                          </p:val>
                                        </p:tav>
                                        <p:tav tm="100000">
                                          <p:val>
                                            <p:strVal val="#ppt_h"/>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17" presetClass="entr" presetSubtype="8" fill="hold" nodeType="clickEffect">
                                  <p:stCondLst>
                                    <p:cond delay="0"/>
                                  </p:stCondLst>
                                  <p:childTnLst>
                                    <p:set>
                                      <p:cBhvr>
                                        <p:cTn id="26" dur="1" fill="hold">
                                          <p:stCondLst>
                                            <p:cond delay="0"/>
                                          </p:stCondLst>
                                        </p:cTn>
                                        <p:tgtEl>
                                          <p:spTgt spid="114864"/>
                                        </p:tgtEl>
                                        <p:attrNameLst>
                                          <p:attrName>style.visibility</p:attrName>
                                        </p:attrNameLst>
                                      </p:cBhvr>
                                      <p:to>
                                        <p:strVal val="visible"/>
                                      </p:to>
                                    </p:set>
                                    <p:anim calcmode="lin" valueType="num">
                                      <p:cBhvr>
                                        <p:cTn id="27" dur="500" fill="hold"/>
                                        <p:tgtEl>
                                          <p:spTgt spid="114864"/>
                                        </p:tgtEl>
                                        <p:attrNameLst>
                                          <p:attrName>ppt_x</p:attrName>
                                        </p:attrNameLst>
                                      </p:cBhvr>
                                      <p:tavLst>
                                        <p:tav tm="0">
                                          <p:val>
                                            <p:strVal val="#ppt_x-#ppt_w/2"/>
                                          </p:val>
                                        </p:tav>
                                        <p:tav tm="100000">
                                          <p:val>
                                            <p:strVal val="#ppt_x"/>
                                          </p:val>
                                        </p:tav>
                                      </p:tavLst>
                                    </p:anim>
                                    <p:anim calcmode="lin" valueType="num">
                                      <p:cBhvr>
                                        <p:cTn id="28" dur="500" fill="hold"/>
                                        <p:tgtEl>
                                          <p:spTgt spid="114864"/>
                                        </p:tgtEl>
                                        <p:attrNameLst>
                                          <p:attrName>ppt_y</p:attrName>
                                        </p:attrNameLst>
                                      </p:cBhvr>
                                      <p:tavLst>
                                        <p:tav tm="0">
                                          <p:val>
                                            <p:strVal val="#ppt_y"/>
                                          </p:val>
                                        </p:tav>
                                        <p:tav tm="100000">
                                          <p:val>
                                            <p:strVal val="#ppt_y"/>
                                          </p:val>
                                        </p:tav>
                                      </p:tavLst>
                                    </p:anim>
                                    <p:anim calcmode="lin" valueType="num">
                                      <p:cBhvr>
                                        <p:cTn id="29" dur="500" fill="hold"/>
                                        <p:tgtEl>
                                          <p:spTgt spid="114864"/>
                                        </p:tgtEl>
                                        <p:attrNameLst>
                                          <p:attrName>ppt_w</p:attrName>
                                        </p:attrNameLst>
                                      </p:cBhvr>
                                      <p:tavLst>
                                        <p:tav tm="0">
                                          <p:val>
                                            <p:fltVal val="0"/>
                                          </p:val>
                                        </p:tav>
                                        <p:tav tm="100000">
                                          <p:val>
                                            <p:strVal val="#ppt_w"/>
                                          </p:val>
                                        </p:tav>
                                      </p:tavLst>
                                    </p:anim>
                                    <p:anim calcmode="lin" valueType="num">
                                      <p:cBhvr>
                                        <p:cTn id="30" dur="500" fill="hold"/>
                                        <p:tgtEl>
                                          <p:spTgt spid="11486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860" grpId="0" autoUpdateAnimBg="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3719" name="Group 55">
            <a:extLst>
              <a:ext uri="{FF2B5EF4-FFF2-40B4-BE49-F238E27FC236}">
                <a16:creationId xmlns:a16="http://schemas.microsoft.com/office/drawing/2014/main" id="{B422014B-E015-4BE3-9583-2749D81F0025}"/>
              </a:ext>
            </a:extLst>
          </p:cNvPr>
          <p:cNvGraphicFramePr>
            <a:graphicFrameLocks noGrp="1"/>
          </p:cNvGraphicFramePr>
          <p:nvPr/>
        </p:nvGraphicFramePr>
        <p:xfrm>
          <a:off x="3481388" y="4281488"/>
          <a:ext cx="2614612" cy="476250"/>
        </p:xfrm>
        <a:graphic>
          <a:graphicData uri="http://schemas.openxmlformats.org/drawingml/2006/table">
            <a:tbl>
              <a:tblPr/>
              <a:tblGrid>
                <a:gridCol w="434975">
                  <a:extLst>
                    <a:ext uri="{9D8B030D-6E8A-4147-A177-3AD203B41FA5}">
                      <a16:colId xmlns:a16="http://schemas.microsoft.com/office/drawing/2014/main" val="1683734422"/>
                    </a:ext>
                  </a:extLst>
                </a:gridCol>
                <a:gridCol w="436562">
                  <a:extLst>
                    <a:ext uri="{9D8B030D-6E8A-4147-A177-3AD203B41FA5}">
                      <a16:colId xmlns:a16="http://schemas.microsoft.com/office/drawing/2014/main" val="1263366842"/>
                    </a:ext>
                  </a:extLst>
                </a:gridCol>
                <a:gridCol w="436563">
                  <a:extLst>
                    <a:ext uri="{9D8B030D-6E8A-4147-A177-3AD203B41FA5}">
                      <a16:colId xmlns:a16="http://schemas.microsoft.com/office/drawing/2014/main" val="108084298"/>
                    </a:ext>
                  </a:extLst>
                </a:gridCol>
                <a:gridCol w="434975">
                  <a:extLst>
                    <a:ext uri="{9D8B030D-6E8A-4147-A177-3AD203B41FA5}">
                      <a16:colId xmlns:a16="http://schemas.microsoft.com/office/drawing/2014/main" val="83142325"/>
                    </a:ext>
                  </a:extLst>
                </a:gridCol>
                <a:gridCol w="436562">
                  <a:extLst>
                    <a:ext uri="{9D8B030D-6E8A-4147-A177-3AD203B41FA5}">
                      <a16:colId xmlns:a16="http://schemas.microsoft.com/office/drawing/2014/main" val="323080129"/>
                    </a:ext>
                  </a:extLst>
                </a:gridCol>
                <a:gridCol w="434975">
                  <a:extLst>
                    <a:ext uri="{9D8B030D-6E8A-4147-A177-3AD203B41FA5}">
                      <a16:colId xmlns:a16="http://schemas.microsoft.com/office/drawing/2014/main" val="625017782"/>
                    </a:ext>
                  </a:extLst>
                </a:gridCol>
              </a:tblGrid>
              <a:tr h="476250">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C1</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C2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C3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C4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C5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C6</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69947286"/>
                  </a:ext>
                </a:extLst>
              </a:tr>
            </a:tbl>
          </a:graphicData>
        </a:graphic>
      </p:graphicFrame>
      <p:graphicFrame>
        <p:nvGraphicFramePr>
          <p:cNvPr id="113669" name="Group 5">
            <a:extLst>
              <a:ext uri="{FF2B5EF4-FFF2-40B4-BE49-F238E27FC236}">
                <a16:creationId xmlns:a16="http://schemas.microsoft.com/office/drawing/2014/main" id="{434E58CB-5E8C-4E3F-B446-DE55EE3152F0}"/>
              </a:ext>
            </a:extLst>
          </p:cNvPr>
          <p:cNvGraphicFramePr>
            <a:graphicFrameLocks noGrp="1"/>
          </p:cNvGraphicFramePr>
          <p:nvPr/>
        </p:nvGraphicFramePr>
        <p:xfrm>
          <a:off x="477838" y="4762500"/>
          <a:ext cx="5616575" cy="1789114"/>
        </p:xfrm>
        <a:graphic>
          <a:graphicData uri="http://schemas.openxmlformats.org/drawingml/2006/table">
            <a:tbl>
              <a:tblPr/>
              <a:tblGrid>
                <a:gridCol w="1233487">
                  <a:extLst>
                    <a:ext uri="{9D8B030D-6E8A-4147-A177-3AD203B41FA5}">
                      <a16:colId xmlns:a16="http://schemas.microsoft.com/office/drawing/2014/main" val="3545047278"/>
                    </a:ext>
                  </a:extLst>
                </a:gridCol>
                <a:gridCol w="1176338">
                  <a:extLst>
                    <a:ext uri="{9D8B030D-6E8A-4147-A177-3AD203B41FA5}">
                      <a16:colId xmlns:a16="http://schemas.microsoft.com/office/drawing/2014/main" val="1357920094"/>
                    </a:ext>
                  </a:extLst>
                </a:gridCol>
                <a:gridCol w="593725">
                  <a:extLst>
                    <a:ext uri="{9D8B030D-6E8A-4147-A177-3AD203B41FA5}">
                      <a16:colId xmlns:a16="http://schemas.microsoft.com/office/drawing/2014/main" val="3345451318"/>
                    </a:ext>
                  </a:extLst>
                </a:gridCol>
                <a:gridCol w="436562">
                  <a:extLst>
                    <a:ext uri="{9D8B030D-6E8A-4147-A177-3AD203B41FA5}">
                      <a16:colId xmlns:a16="http://schemas.microsoft.com/office/drawing/2014/main" val="2131466268"/>
                    </a:ext>
                  </a:extLst>
                </a:gridCol>
                <a:gridCol w="449263">
                  <a:extLst>
                    <a:ext uri="{9D8B030D-6E8A-4147-A177-3AD203B41FA5}">
                      <a16:colId xmlns:a16="http://schemas.microsoft.com/office/drawing/2014/main" val="3603544225"/>
                    </a:ext>
                  </a:extLst>
                </a:gridCol>
                <a:gridCol w="434975">
                  <a:extLst>
                    <a:ext uri="{9D8B030D-6E8A-4147-A177-3AD203B41FA5}">
                      <a16:colId xmlns:a16="http://schemas.microsoft.com/office/drawing/2014/main" val="3102070946"/>
                    </a:ext>
                  </a:extLst>
                </a:gridCol>
                <a:gridCol w="436562">
                  <a:extLst>
                    <a:ext uri="{9D8B030D-6E8A-4147-A177-3AD203B41FA5}">
                      <a16:colId xmlns:a16="http://schemas.microsoft.com/office/drawing/2014/main" val="507745227"/>
                    </a:ext>
                  </a:extLst>
                </a:gridCol>
                <a:gridCol w="434975">
                  <a:extLst>
                    <a:ext uri="{9D8B030D-6E8A-4147-A177-3AD203B41FA5}">
                      <a16:colId xmlns:a16="http://schemas.microsoft.com/office/drawing/2014/main" val="767485857"/>
                    </a:ext>
                  </a:extLst>
                </a:gridCol>
                <a:gridCol w="420688">
                  <a:extLst>
                    <a:ext uri="{9D8B030D-6E8A-4147-A177-3AD203B41FA5}">
                      <a16:colId xmlns:a16="http://schemas.microsoft.com/office/drawing/2014/main" val="1334513560"/>
                    </a:ext>
                  </a:extLst>
                </a:gridCol>
              </a:tblGrid>
              <a:tr h="461963">
                <a:tc rowSpan="2">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Température aspiration</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Trop élevée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E1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517575446"/>
                  </a:ext>
                </a:extLst>
              </a:tr>
              <a:tr h="442913">
                <a:tc vMerge="1">
                  <a:txBody>
                    <a:bodyPr/>
                    <a:lstStyle/>
                    <a:p>
                      <a:endParaRPr lang="fr-FR"/>
                    </a:p>
                  </a:txBody>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Trop basse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E2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874898646"/>
                  </a:ext>
                </a:extLst>
              </a:tr>
              <a:tr h="441325">
                <a:tc rowSpan="2">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Température refoulement</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Trop élevée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E3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637678009"/>
                  </a:ext>
                </a:extLst>
              </a:tr>
              <a:tr h="442913">
                <a:tc vMerge="1">
                  <a:txBody>
                    <a:bodyPr/>
                    <a:lstStyle/>
                    <a:p>
                      <a:endParaRPr lang="fr-FR"/>
                    </a:p>
                  </a:txBody>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Trop basse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E4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994922385"/>
                  </a:ext>
                </a:extLst>
              </a:tr>
            </a:tbl>
          </a:graphicData>
        </a:graphic>
      </p:graphicFrame>
      <p:graphicFrame>
        <p:nvGraphicFramePr>
          <p:cNvPr id="113840" name="Group 176">
            <a:extLst>
              <a:ext uri="{FF2B5EF4-FFF2-40B4-BE49-F238E27FC236}">
                <a16:creationId xmlns:a16="http://schemas.microsoft.com/office/drawing/2014/main" id="{25BC63B1-B745-4444-B56F-3C70B1973AE3}"/>
              </a:ext>
            </a:extLst>
          </p:cNvPr>
          <p:cNvGraphicFramePr>
            <a:graphicFrameLocks noGrp="1"/>
          </p:cNvGraphicFramePr>
          <p:nvPr/>
        </p:nvGraphicFramePr>
        <p:xfrm>
          <a:off x="6097588" y="798513"/>
          <a:ext cx="2346325" cy="3486150"/>
        </p:xfrm>
        <a:graphic>
          <a:graphicData uri="http://schemas.openxmlformats.org/drawingml/2006/table">
            <a:tbl>
              <a:tblPr/>
              <a:tblGrid>
                <a:gridCol w="469900">
                  <a:extLst>
                    <a:ext uri="{9D8B030D-6E8A-4147-A177-3AD203B41FA5}">
                      <a16:colId xmlns:a16="http://schemas.microsoft.com/office/drawing/2014/main" val="2302099126"/>
                    </a:ext>
                  </a:extLst>
                </a:gridCol>
                <a:gridCol w="1876425">
                  <a:extLst>
                    <a:ext uri="{9D8B030D-6E8A-4147-A177-3AD203B41FA5}">
                      <a16:colId xmlns:a16="http://schemas.microsoft.com/office/drawing/2014/main" val="677446000"/>
                    </a:ext>
                  </a:extLst>
                </a:gridCol>
              </a:tblGrid>
              <a:tr h="581025">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C1</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altLang="fr-FR" sz="1400" b="0" i="0" u="none" strike="noStrike" cap="none" normalizeH="0" baseline="0">
                          <a:ln>
                            <a:noFill/>
                          </a:ln>
                          <a:solidFill>
                            <a:schemeClr val="tx1"/>
                          </a:solidFill>
                          <a:effectLst/>
                          <a:latin typeface="Times New Roman" panose="02020603050405020304" pitchFamily="18" charset="0"/>
                        </a:rPr>
                        <a:t>Clapet d’aspiration non étanche</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186039898"/>
                  </a:ext>
                </a:extLst>
              </a:tr>
              <a:tr h="581025">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C2</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altLang="fr-FR" sz="1400" b="0" i="0" u="none" strike="noStrike" cap="none" normalizeH="0" baseline="0">
                          <a:ln>
                            <a:noFill/>
                          </a:ln>
                          <a:solidFill>
                            <a:schemeClr val="tx1"/>
                          </a:solidFill>
                          <a:effectLst/>
                          <a:latin typeface="Times New Roman" panose="02020603050405020304" pitchFamily="18" charset="0"/>
                        </a:rPr>
                        <a:t>Tuyauterie d’aspiration mal isolée</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1682596"/>
                  </a:ext>
                </a:extLst>
              </a:tr>
              <a:tr h="581025">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C3</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altLang="fr-FR" sz="1400" b="0" i="0" u="none" strike="noStrike" cap="none" normalizeH="0" baseline="0">
                          <a:ln>
                            <a:noFill/>
                          </a:ln>
                          <a:solidFill>
                            <a:schemeClr val="tx1"/>
                          </a:solidFill>
                          <a:effectLst/>
                          <a:latin typeface="Times New Roman" panose="02020603050405020304" pitchFamily="18" charset="0"/>
                        </a:rPr>
                        <a:t>Débit de détente trop important</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468007284"/>
                  </a:ext>
                </a:extLst>
              </a:tr>
              <a:tr h="581025">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C4</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altLang="fr-FR" sz="1400" b="0" i="0" u="none" strike="noStrike" cap="none" normalizeH="0" baseline="0">
                          <a:ln>
                            <a:noFill/>
                          </a:ln>
                          <a:solidFill>
                            <a:schemeClr val="tx1"/>
                          </a:solidFill>
                          <a:effectLst/>
                          <a:latin typeface="Times New Roman" panose="02020603050405020304" pitchFamily="18" charset="0"/>
                        </a:rPr>
                        <a:t>Cloison de séparation défectueuse</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56653986"/>
                  </a:ext>
                </a:extLst>
              </a:tr>
              <a:tr h="581025">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C5</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altLang="fr-FR" sz="1400" b="0" i="0" u="none" strike="noStrike" cap="none" normalizeH="0" baseline="0">
                          <a:ln>
                            <a:noFill/>
                          </a:ln>
                          <a:solidFill>
                            <a:schemeClr val="tx1"/>
                          </a:solidFill>
                          <a:effectLst/>
                          <a:latin typeface="Times New Roman" panose="02020603050405020304" pitchFamily="18" charset="0"/>
                        </a:rPr>
                        <a:t>Clapet de bipasse défectueux</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101296498"/>
                  </a:ext>
                </a:extLst>
              </a:tr>
              <a:tr h="581025">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C6</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altLang="fr-FR" sz="1400" b="0" i="0" u="none" strike="noStrike" cap="none" normalizeH="0" baseline="0">
                          <a:ln>
                            <a:noFill/>
                          </a:ln>
                          <a:solidFill>
                            <a:schemeClr val="tx1"/>
                          </a:solidFill>
                          <a:effectLst/>
                          <a:latin typeface="Times New Roman" panose="02020603050405020304" pitchFamily="18" charset="0"/>
                        </a:rPr>
                        <a:t>Débit de détente insuffisant</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4059487969"/>
                  </a:ext>
                </a:extLst>
              </a:tr>
            </a:tbl>
          </a:graphicData>
        </a:graphic>
      </p:graphicFrame>
      <p:graphicFrame>
        <p:nvGraphicFramePr>
          <p:cNvPr id="113841" name="Group 177">
            <a:extLst>
              <a:ext uri="{FF2B5EF4-FFF2-40B4-BE49-F238E27FC236}">
                <a16:creationId xmlns:a16="http://schemas.microsoft.com/office/drawing/2014/main" id="{79EC6145-3FCC-4386-ACA9-2107A7627F4B}"/>
              </a:ext>
            </a:extLst>
          </p:cNvPr>
          <p:cNvGraphicFramePr>
            <a:graphicFrameLocks noGrp="1"/>
          </p:cNvGraphicFramePr>
          <p:nvPr/>
        </p:nvGraphicFramePr>
        <p:xfrm>
          <a:off x="3482975" y="796925"/>
          <a:ext cx="2613025" cy="3487739"/>
        </p:xfrm>
        <a:graphic>
          <a:graphicData uri="http://schemas.openxmlformats.org/drawingml/2006/table">
            <a:tbl>
              <a:tblPr/>
              <a:tblGrid>
                <a:gridCol w="434975">
                  <a:extLst>
                    <a:ext uri="{9D8B030D-6E8A-4147-A177-3AD203B41FA5}">
                      <a16:colId xmlns:a16="http://schemas.microsoft.com/office/drawing/2014/main" val="3424125148"/>
                    </a:ext>
                  </a:extLst>
                </a:gridCol>
                <a:gridCol w="436563">
                  <a:extLst>
                    <a:ext uri="{9D8B030D-6E8A-4147-A177-3AD203B41FA5}">
                      <a16:colId xmlns:a16="http://schemas.microsoft.com/office/drawing/2014/main" val="4181939775"/>
                    </a:ext>
                  </a:extLst>
                </a:gridCol>
                <a:gridCol w="463550">
                  <a:extLst>
                    <a:ext uri="{9D8B030D-6E8A-4147-A177-3AD203B41FA5}">
                      <a16:colId xmlns:a16="http://schemas.microsoft.com/office/drawing/2014/main" val="646092523"/>
                    </a:ext>
                  </a:extLst>
                </a:gridCol>
                <a:gridCol w="406400">
                  <a:extLst>
                    <a:ext uri="{9D8B030D-6E8A-4147-A177-3AD203B41FA5}">
                      <a16:colId xmlns:a16="http://schemas.microsoft.com/office/drawing/2014/main" val="311279429"/>
                    </a:ext>
                  </a:extLst>
                </a:gridCol>
                <a:gridCol w="436562">
                  <a:extLst>
                    <a:ext uri="{9D8B030D-6E8A-4147-A177-3AD203B41FA5}">
                      <a16:colId xmlns:a16="http://schemas.microsoft.com/office/drawing/2014/main" val="300710386"/>
                    </a:ext>
                  </a:extLst>
                </a:gridCol>
                <a:gridCol w="434975">
                  <a:extLst>
                    <a:ext uri="{9D8B030D-6E8A-4147-A177-3AD203B41FA5}">
                      <a16:colId xmlns:a16="http://schemas.microsoft.com/office/drawing/2014/main" val="1810105023"/>
                    </a:ext>
                  </a:extLst>
                </a:gridCol>
              </a:tblGrid>
              <a:tr h="584200">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142584578"/>
                  </a:ext>
                </a:extLst>
              </a:tr>
              <a:tr h="579438">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549351441"/>
                  </a:ext>
                </a:extLst>
              </a:tr>
              <a:tr h="582613">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968480137"/>
                  </a:ext>
                </a:extLst>
              </a:tr>
              <a:tr h="581025">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600145772"/>
                  </a:ext>
                </a:extLst>
              </a:tr>
              <a:tr h="579438">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4034827069"/>
                  </a:ext>
                </a:extLst>
              </a:tr>
              <a:tr h="581025">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548368877"/>
                  </a:ext>
                </a:extLst>
              </a:tr>
            </a:tbl>
          </a:graphicData>
        </a:graphic>
      </p:graphicFrame>
      <p:grpSp>
        <p:nvGrpSpPr>
          <p:cNvPr id="113842" name="Group 178">
            <a:extLst>
              <a:ext uri="{FF2B5EF4-FFF2-40B4-BE49-F238E27FC236}">
                <a16:creationId xmlns:a16="http://schemas.microsoft.com/office/drawing/2014/main" id="{71C5C9A2-51B6-4C0C-BDF2-E7527EB90A19}"/>
              </a:ext>
            </a:extLst>
          </p:cNvPr>
          <p:cNvGrpSpPr>
            <a:grpSpLocks/>
          </p:cNvGrpSpPr>
          <p:nvPr/>
        </p:nvGrpSpPr>
        <p:grpSpPr bwMode="auto">
          <a:xfrm>
            <a:off x="3476625" y="4730750"/>
            <a:ext cx="2698750" cy="1852613"/>
            <a:chOff x="2190" y="2980"/>
            <a:chExt cx="1700" cy="1167"/>
          </a:xfrm>
        </p:grpSpPr>
        <p:sp>
          <p:nvSpPr>
            <p:cNvPr id="113824" name="Text Box 160">
              <a:extLst>
                <a:ext uri="{FF2B5EF4-FFF2-40B4-BE49-F238E27FC236}">
                  <a16:creationId xmlns:a16="http://schemas.microsoft.com/office/drawing/2014/main" id="{0AAFB887-FD1F-4F40-AC23-A6FF3F19EB4D}"/>
                </a:ext>
              </a:extLst>
            </p:cNvPr>
            <p:cNvSpPr txBox="1">
              <a:spLocks noChangeArrowheads="1"/>
            </p:cNvSpPr>
            <p:nvPr/>
          </p:nvSpPr>
          <p:spPr bwMode="auto">
            <a:xfrm>
              <a:off x="2752" y="3820"/>
              <a:ext cx="32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2800">
                  <a:latin typeface="Arial" panose="020B0604020202020204" pitchFamily="34" charset="0"/>
                </a:rPr>
                <a:t>2</a:t>
              </a:r>
            </a:p>
          </p:txBody>
        </p:sp>
        <p:sp>
          <p:nvSpPr>
            <p:cNvPr id="113825" name="Text Box 161">
              <a:extLst>
                <a:ext uri="{FF2B5EF4-FFF2-40B4-BE49-F238E27FC236}">
                  <a16:creationId xmlns:a16="http://schemas.microsoft.com/office/drawing/2014/main" id="{F4D74AB5-1C66-4279-B582-5675653A1F33}"/>
                </a:ext>
              </a:extLst>
            </p:cNvPr>
            <p:cNvSpPr txBox="1">
              <a:spLocks noChangeArrowheads="1"/>
            </p:cNvSpPr>
            <p:nvPr/>
          </p:nvSpPr>
          <p:spPr bwMode="auto">
            <a:xfrm>
              <a:off x="3570" y="3542"/>
              <a:ext cx="32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2800">
                  <a:latin typeface="Arial" panose="020B0604020202020204" pitchFamily="34" charset="0"/>
                </a:rPr>
                <a:t>1</a:t>
              </a:r>
            </a:p>
          </p:txBody>
        </p:sp>
        <p:sp>
          <p:nvSpPr>
            <p:cNvPr id="113826" name="Text Box 162">
              <a:extLst>
                <a:ext uri="{FF2B5EF4-FFF2-40B4-BE49-F238E27FC236}">
                  <a16:creationId xmlns:a16="http://schemas.microsoft.com/office/drawing/2014/main" id="{778F1185-2908-4109-AC0E-E69123C5C404}"/>
                </a:ext>
              </a:extLst>
            </p:cNvPr>
            <p:cNvSpPr txBox="1">
              <a:spLocks noChangeArrowheads="1"/>
            </p:cNvSpPr>
            <p:nvPr/>
          </p:nvSpPr>
          <p:spPr bwMode="auto">
            <a:xfrm>
              <a:off x="3318" y="3555"/>
              <a:ext cx="32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2800">
                  <a:latin typeface="Arial" panose="020B0604020202020204" pitchFamily="34" charset="0"/>
                </a:rPr>
                <a:t>2</a:t>
              </a:r>
            </a:p>
          </p:txBody>
        </p:sp>
        <p:sp>
          <p:nvSpPr>
            <p:cNvPr id="113827" name="Text Box 163">
              <a:extLst>
                <a:ext uri="{FF2B5EF4-FFF2-40B4-BE49-F238E27FC236}">
                  <a16:creationId xmlns:a16="http://schemas.microsoft.com/office/drawing/2014/main" id="{D8055176-6E6B-46B8-A586-82E8AEE31EB3}"/>
                </a:ext>
              </a:extLst>
            </p:cNvPr>
            <p:cNvSpPr txBox="1">
              <a:spLocks noChangeArrowheads="1"/>
            </p:cNvSpPr>
            <p:nvPr/>
          </p:nvSpPr>
          <p:spPr bwMode="auto">
            <a:xfrm>
              <a:off x="3022" y="3551"/>
              <a:ext cx="32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2800">
                  <a:latin typeface="Arial" panose="020B0604020202020204" pitchFamily="34" charset="0"/>
                </a:rPr>
                <a:t>3</a:t>
              </a:r>
            </a:p>
          </p:txBody>
        </p:sp>
        <p:sp>
          <p:nvSpPr>
            <p:cNvPr id="113828" name="Text Box 164">
              <a:extLst>
                <a:ext uri="{FF2B5EF4-FFF2-40B4-BE49-F238E27FC236}">
                  <a16:creationId xmlns:a16="http://schemas.microsoft.com/office/drawing/2014/main" id="{1B438D6D-CE91-4951-839F-1A41EF71EC60}"/>
                </a:ext>
              </a:extLst>
            </p:cNvPr>
            <p:cNvSpPr txBox="1">
              <a:spLocks noChangeArrowheads="1"/>
            </p:cNvSpPr>
            <p:nvPr/>
          </p:nvSpPr>
          <p:spPr bwMode="auto">
            <a:xfrm>
              <a:off x="2486" y="3555"/>
              <a:ext cx="32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2800">
                  <a:latin typeface="Arial" panose="020B0604020202020204" pitchFamily="34" charset="0"/>
                </a:rPr>
                <a:t>4</a:t>
              </a:r>
            </a:p>
          </p:txBody>
        </p:sp>
        <p:sp>
          <p:nvSpPr>
            <p:cNvPr id="113829" name="Text Box 165">
              <a:extLst>
                <a:ext uri="{FF2B5EF4-FFF2-40B4-BE49-F238E27FC236}">
                  <a16:creationId xmlns:a16="http://schemas.microsoft.com/office/drawing/2014/main" id="{317E65FC-8290-4255-AFB4-228CA683F4AB}"/>
                </a:ext>
              </a:extLst>
            </p:cNvPr>
            <p:cNvSpPr txBox="1">
              <a:spLocks noChangeArrowheads="1"/>
            </p:cNvSpPr>
            <p:nvPr/>
          </p:nvSpPr>
          <p:spPr bwMode="auto">
            <a:xfrm>
              <a:off x="2190" y="3551"/>
              <a:ext cx="32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2800">
                  <a:latin typeface="Arial" panose="020B0604020202020204" pitchFamily="34" charset="0"/>
                </a:rPr>
                <a:t>2</a:t>
              </a:r>
            </a:p>
          </p:txBody>
        </p:sp>
        <p:sp>
          <p:nvSpPr>
            <p:cNvPr id="113830" name="Text Box 166">
              <a:extLst>
                <a:ext uri="{FF2B5EF4-FFF2-40B4-BE49-F238E27FC236}">
                  <a16:creationId xmlns:a16="http://schemas.microsoft.com/office/drawing/2014/main" id="{2D724013-4817-4A72-ADAD-78C9729BEAD6}"/>
                </a:ext>
              </a:extLst>
            </p:cNvPr>
            <p:cNvSpPr txBox="1">
              <a:spLocks noChangeArrowheads="1"/>
            </p:cNvSpPr>
            <p:nvPr/>
          </p:nvSpPr>
          <p:spPr bwMode="auto">
            <a:xfrm>
              <a:off x="2752" y="3281"/>
              <a:ext cx="32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2800">
                  <a:latin typeface="Arial" panose="020B0604020202020204" pitchFamily="34" charset="0"/>
                </a:rPr>
                <a:t>7</a:t>
              </a:r>
            </a:p>
          </p:txBody>
        </p:sp>
        <p:sp>
          <p:nvSpPr>
            <p:cNvPr id="113831" name="Text Box 167">
              <a:extLst>
                <a:ext uri="{FF2B5EF4-FFF2-40B4-BE49-F238E27FC236}">
                  <a16:creationId xmlns:a16="http://schemas.microsoft.com/office/drawing/2014/main" id="{E222838D-F404-48A0-9936-E6A78FC81E93}"/>
                </a:ext>
              </a:extLst>
            </p:cNvPr>
            <p:cNvSpPr txBox="1">
              <a:spLocks noChangeArrowheads="1"/>
            </p:cNvSpPr>
            <p:nvPr/>
          </p:nvSpPr>
          <p:spPr bwMode="auto">
            <a:xfrm>
              <a:off x="2473" y="2984"/>
              <a:ext cx="32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2800">
                  <a:latin typeface="Arial" panose="020B0604020202020204" pitchFamily="34" charset="0"/>
                </a:rPr>
                <a:t>1</a:t>
              </a:r>
            </a:p>
          </p:txBody>
        </p:sp>
        <p:sp>
          <p:nvSpPr>
            <p:cNvPr id="113832" name="Text Box 168">
              <a:extLst>
                <a:ext uri="{FF2B5EF4-FFF2-40B4-BE49-F238E27FC236}">
                  <a16:creationId xmlns:a16="http://schemas.microsoft.com/office/drawing/2014/main" id="{AB642345-D406-4C6A-891D-43E76F179933}"/>
                </a:ext>
              </a:extLst>
            </p:cNvPr>
            <p:cNvSpPr txBox="1">
              <a:spLocks noChangeArrowheads="1"/>
            </p:cNvSpPr>
            <p:nvPr/>
          </p:nvSpPr>
          <p:spPr bwMode="auto">
            <a:xfrm flipV="1">
              <a:off x="3319" y="2980"/>
              <a:ext cx="247"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spAutoFit/>
            </a:bodyPr>
            <a:lstStyle/>
            <a:p>
              <a:pPr>
                <a:spcBef>
                  <a:spcPct val="50000"/>
                </a:spcBef>
              </a:pPr>
              <a:r>
                <a:rPr lang="fr-FR" altLang="fr-FR" sz="2800">
                  <a:latin typeface="Arial" panose="020B0604020202020204" pitchFamily="34" charset="0"/>
                </a:rPr>
                <a:t>9</a:t>
              </a:r>
            </a:p>
          </p:txBody>
        </p:sp>
        <p:sp>
          <p:nvSpPr>
            <p:cNvPr id="113833" name="Text Box 169">
              <a:extLst>
                <a:ext uri="{FF2B5EF4-FFF2-40B4-BE49-F238E27FC236}">
                  <a16:creationId xmlns:a16="http://schemas.microsoft.com/office/drawing/2014/main" id="{F395783F-95C3-4FEB-A188-3E0D79914825}"/>
                </a:ext>
              </a:extLst>
            </p:cNvPr>
            <p:cNvSpPr txBox="1">
              <a:spLocks noChangeArrowheads="1"/>
            </p:cNvSpPr>
            <p:nvPr/>
          </p:nvSpPr>
          <p:spPr bwMode="auto">
            <a:xfrm>
              <a:off x="3570" y="2985"/>
              <a:ext cx="32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2800">
                  <a:latin typeface="Arial" panose="020B0604020202020204" pitchFamily="34" charset="0"/>
                </a:rPr>
                <a:t>4</a:t>
              </a:r>
            </a:p>
          </p:txBody>
        </p:sp>
      </p:grpSp>
      <p:sp>
        <p:nvSpPr>
          <p:cNvPr id="113836" name="Text Box 172">
            <a:extLst>
              <a:ext uri="{FF2B5EF4-FFF2-40B4-BE49-F238E27FC236}">
                <a16:creationId xmlns:a16="http://schemas.microsoft.com/office/drawing/2014/main" id="{B23D204E-FEE0-4DB3-850A-C977697898C3}"/>
              </a:ext>
            </a:extLst>
          </p:cNvPr>
          <p:cNvSpPr txBox="1">
            <a:spLocks noChangeArrowheads="1"/>
          </p:cNvSpPr>
          <p:nvPr/>
        </p:nvSpPr>
        <p:spPr bwMode="auto">
          <a:xfrm>
            <a:off x="142875" y="784225"/>
            <a:ext cx="333692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a:latin typeface="Times New Roman" panose="02020603050405020304" pitchFamily="18" charset="0"/>
              </a:rPr>
              <a:t>Si l’on indique les fréquences d’apparition.</a:t>
            </a:r>
          </a:p>
        </p:txBody>
      </p:sp>
      <p:sp>
        <p:nvSpPr>
          <p:cNvPr id="113838" name="Text Box 174">
            <a:extLst>
              <a:ext uri="{FF2B5EF4-FFF2-40B4-BE49-F238E27FC236}">
                <a16:creationId xmlns:a16="http://schemas.microsoft.com/office/drawing/2014/main" id="{9631C841-204A-477B-9937-9F3A9FD1F858}"/>
              </a:ext>
            </a:extLst>
          </p:cNvPr>
          <p:cNvSpPr txBox="1">
            <a:spLocks noChangeArrowheads="1"/>
          </p:cNvSpPr>
          <p:nvPr/>
        </p:nvSpPr>
        <p:spPr bwMode="auto">
          <a:xfrm>
            <a:off x="188913" y="1755775"/>
            <a:ext cx="3265487"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lang="fr-FR" altLang="fr-FR">
                <a:latin typeface="Times New Roman" panose="02020603050405020304" pitchFamily="18" charset="0"/>
              </a:rPr>
              <a:t>On peut dire que si l’effet E1 se manifeste, la cause C5 est la plus probable.</a:t>
            </a:r>
          </a:p>
        </p:txBody>
      </p:sp>
      <p:sp>
        <p:nvSpPr>
          <p:cNvPr id="113839" name="Text Box 175">
            <a:extLst>
              <a:ext uri="{FF2B5EF4-FFF2-40B4-BE49-F238E27FC236}">
                <a16:creationId xmlns:a16="http://schemas.microsoft.com/office/drawing/2014/main" id="{8F165625-651D-4077-9ABE-1E189EB750BE}"/>
              </a:ext>
            </a:extLst>
          </p:cNvPr>
          <p:cNvSpPr txBox="1">
            <a:spLocks noChangeArrowheads="1"/>
          </p:cNvSpPr>
          <p:nvPr/>
        </p:nvSpPr>
        <p:spPr bwMode="auto">
          <a:xfrm>
            <a:off x="233363" y="3033713"/>
            <a:ext cx="3090862"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lang="fr-FR" altLang="fr-FR">
                <a:latin typeface="Times New Roman" panose="02020603050405020304" pitchFamily="18" charset="0"/>
              </a:rPr>
              <a:t>On peut aussi constater que la cause C5 est celle qui provoque le plus de défaillances.</a:t>
            </a:r>
          </a:p>
        </p:txBody>
      </p:sp>
    </p:spTree>
    <p:custDataLst>
      <p:tags r:id="rId1"/>
    </p:custDataLst>
    <p:extLst>
      <p:ext uri="{BB962C8B-B14F-4D97-AF65-F5344CB8AC3E}">
        <p14:creationId xmlns:p14="http://schemas.microsoft.com/office/powerpoint/2010/main" val="17127313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1383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499"/>
                                          </p:stCondLst>
                                        </p:cTn>
                                        <p:tgtEl>
                                          <p:spTgt spid="11384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13838"/>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138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836" grpId="0" autoUpdateAnimBg="0"/>
      <p:bldP spid="113838" grpId="0" autoUpdateAnimBg="0"/>
      <p:bldP spid="113839" grpId="0" autoUpdateAnimBg="0"/>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5767" name="Group 55">
            <a:extLst>
              <a:ext uri="{FF2B5EF4-FFF2-40B4-BE49-F238E27FC236}">
                <a16:creationId xmlns:a16="http://schemas.microsoft.com/office/drawing/2014/main" id="{45608B1D-418A-4CB6-8CFE-DB5705E2022D}"/>
              </a:ext>
            </a:extLst>
          </p:cNvPr>
          <p:cNvGraphicFramePr>
            <a:graphicFrameLocks noGrp="1"/>
          </p:cNvGraphicFramePr>
          <p:nvPr/>
        </p:nvGraphicFramePr>
        <p:xfrm>
          <a:off x="3481388" y="4281488"/>
          <a:ext cx="2614612" cy="476250"/>
        </p:xfrm>
        <a:graphic>
          <a:graphicData uri="http://schemas.openxmlformats.org/drawingml/2006/table">
            <a:tbl>
              <a:tblPr/>
              <a:tblGrid>
                <a:gridCol w="434975">
                  <a:extLst>
                    <a:ext uri="{9D8B030D-6E8A-4147-A177-3AD203B41FA5}">
                      <a16:colId xmlns:a16="http://schemas.microsoft.com/office/drawing/2014/main" val="1836838621"/>
                    </a:ext>
                  </a:extLst>
                </a:gridCol>
                <a:gridCol w="436562">
                  <a:extLst>
                    <a:ext uri="{9D8B030D-6E8A-4147-A177-3AD203B41FA5}">
                      <a16:colId xmlns:a16="http://schemas.microsoft.com/office/drawing/2014/main" val="3996747417"/>
                    </a:ext>
                  </a:extLst>
                </a:gridCol>
                <a:gridCol w="436563">
                  <a:extLst>
                    <a:ext uri="{9D8B030D-6E8A-4147-A177-3AD203B41FA5}">
                      <a16:colId xmlns:a16="http://schemas.microsoft.com/office/drawing/2014/main" val="485656641"/>
                    </a:ext>
                  </a:extLst>
                </a:gridCol>
                <a:gridCol w="434975">
                  <a:extLst>
                    <a:ext uri="{9D8B030D-6E8A-4147-A177-3AD203B41FA5}">
                      <a16:colId xmlns:a16="http://schemas.microsoft.com/office/drawing/2014/main" val="2670573096"/>
                    </a:ext>
                  </a:extLst>
                </a:gridCol>
                <a:gridCol w="436562">
                  <a:extLst>
                    <a:ext uri="{9D8B030D-6E8A-4147-A177-3AD203B41FA5}">
                      <a16:colId xmlns:a16="http://schemas.microsoft.com/office/drawing/2014/main" val="4267685704"/>
                    </a:ext>
                  </a:extLst>
                </a:gridCol>
                <a:gridCol w="434975">
                  <a:extLst>
                    <a:ext uri="{9D8B030D-6E8A-4147-A177-3AD203B41FA5}">
                      <a16:colId xmlns:a16="http://schemas.microsoft.com/office/drawing/2014/main" val="2065004271"/>
                    </a:ext>
                  </a:extLst>
                </a:gridCol>
              </a:tblGrid>
              <a:tr h="476250">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C1</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C2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C3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C4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C5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C6</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534484316"/>
                  </a:ext>
                </a:extLst>
              </a:tr>
            </a:tbl>
          </a:graphicData>
        </a:graphic>
      </p:graphicFrame>
      <p:graphicFrame>
        <p:nvGraphicFramePr>
          <p:cNvPr id="115717" name="Group 5">
            <a:extLst>
              <a:ext uri="{FF2B5EF4-FFF2-40B4-BE49-F238E27FC236}">
                <a16:creationId xmlns:a16="http://schemas.microsoft.com/office/drawing/2014/main" id="{DD9F2441-205A-4025-B6EB-9AB86141E990}"/>
              </a:ext>
            </a:extLst>
          </p:cNvPr>
          <p:cNvGraphicFramePr>
            <a:graphicFrameLocks noGrp="1"/>
          </p:cNvGraphicFramePr>
          <p:nvPr/>
        </p:nvGraphicFramePr>
        <p:xfrm>
          <a:off x="477838" y="4762500"/>
          <a:ext cx="5616575" cy="1789114"/>
        </p:xfrm>
        <a:graphic>
          <a:graphicData uri="http://schemas.openxmlformats.org/drawingml/2006/table">
            <a:tbl>
              <a:tblPr/>
              <a:tblGrid>
                <a:gridCol w="1233487">
                  <a:extLst>
                    <a:ext uri="{9D8B030D-6E8A-4147-A177-3AD203B41FA5}">
                      <a16:colId xmlns:a16="http://schemas.microsoft.com/office/drawing/2014/main" val="737002397"/>
                    </a:ext>
                  </a:extLst>
                </a:gridCol>
                <a:gridCol w="1176338">
                  <a:extLst>
                    <a:ext uri="{9D8B030D-6E8A-4147-A177-3AD203B41FA5}">
                      <a16:colId xmlns:a16="http://schemas.microsoft.com/office/drawing/2014/main" val="2081015065"/>
                    </a:ext>
                  </a:extLst>
                </a:gridCol>
                <a:gridCol w="593725">
                  <a:extLst>
                    <a:ext uri="{9D8B030D-6E8A-4147-A177-3AD203B41FA5}">
                      <a16:colId xmlns:a16="http://schemas.microsoft.com/office/drawing/2014/main" val="1407823370"/>
                    </a:ext>
                  </a:extLst>
                </a:gridCol>
                <a:gridCol w="436562">
                  <a:extLst>
                    <a:ext uri="{9D8B030D-6E8A-4147-A177-3AD203B41FA5}">
                      <a16:colId xmlns:a16="http://schemas.microsoft.com/office/drawing/2014/main" val="3302209748"/>
                    </a:ext>
                  </a:extLst>
                </a:gridCol>
                <a:gridCol w="449263">
                  <a:extLst>
                    <a:ext uri="{9D8B030D-6E8A-4147-A177-3AD203B41FA5}">
                      <a16:colId xmlns:a16="http://schemas.microsoft.com/office/drawing/2014/main" val="1172563485"/>
                    </a:ext>
                  </a:extLst>
                </a:gridCol>
                <a:gridCol w="434975">
                  <a:extLst>
                    <a:ext uri="{9D8B030D-6E8A-4147-A177-3AD203B41FA5}">
                      <a16:colId xmlns:a16="http://schemas.microsoft.com/office/drawing/2014/main" val="2538929921"/>
                    </a:ext>
                  </a:extLst>
                </a:gridCol>
                <a:gridCol w="436562">
                  <a:extLst>
                    <a:ext uri="{9D8B030D-6E8A-4147-A177-3AD203B41FA5}">
                      <a16:colId xmlns:a16="http://schemas.microsoft.com/office/drawing/2014/main" val="2622937715"/>
                    </a:ext>
                  </a:extLst>
                </a:gridCol>
                <a:gridCol w="434975">
                  <a:extLst>
                    <a:ext uri="{9D8B030D-6E8A-4147-A177-3AD203B41FA5}">
                      <a16:colId xmlns:a16="http://schemas.microsoft.com/office/drawing/2014/main" val="2663808174"/>
                    </a:ext>
                  </a:extLst>
                </a:gridCol>
                <a:gridCol w="420688">
                  <a:extLst>
                    <a:ext uri="{9D8B030D-6E8A-4147-A177-3AD203B41FA5}">
                      <a16:colId xmlns:a16="http://schemas.microsoft.com/office/drawing/2014/main" val="761850410"/>
                    </a:ext>
                  </a:extLst>
                </a:gridCol>
              </a:tblGrid>
              <a:tr h="461963">
                <a:tc rowSpan="2">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Température aspiration</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Trop élevée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E1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297178055"/>
                  </a:ext>
                </a:extLst>
              </a:tr>
              <a:tr h="442913">
                <a:tc vMerge="1">
                  <a:txBody>
                    <a:bodyPr/>
                    <a:lstStyle/>
                    <a:p>
                      <a:endParaRPr lang="fr-FR"/>
                    </a:p>
                  </a:txBody>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Trop basse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E2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662897787"/>
                  </a:ext>
                </a:extLst>
              </a:tr>
              <a:tr h="441325">
                <a:tc rowSpan="2">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Température refoulement</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Trop élevée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E3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085449859"/>
                  </a:ext>
                </a:extLst>
              </a:tr>
              <a:tr h="442913">
                <a:tc vMerge="1">
                  <a:txBody>
                    <a:bodyPr/>
                    <a:lstStyle/>
                    <a:p>
                      <a:endParaRPr lang="fr-FR"/>
                    </a:p>
                  </a:txBody>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Trop basse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E4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314020323"/>
                  </a:ext>
                </a:extLst>
              </a:tr>
            </a:tbl>
          </a:graphicData>
        </a:graphic>
      </p:graphicFrame>
      <p:sp>
        <p:nvSpPr>
          <p:cNvPr id="115880" name="Text Box 168">
            <a:extLst>
              <a:ext uri="{FF2B5EF4-FFF2-40B4-BE49-F238E27FC236}">
                <a16:creationId xmlns:a16="http://schemas.microsoft.com/office/drawing/2014/main" id="{20AB0EEA-ED73-459A-BD3E-B60130832396}"/>
              </a:ext>
            </a:extLst>
          </p:cNvPr>
          <p:cNvSpPr txBox="1">
            <a:spLocks noChangeArrowheads="1"/>
          </p:cNvSpPr>
          <p:nvPr/>
        </p:nvSpPr>
        <p:spPr bwMode="auto">
          <a:xfrm>
            <a:off x="142875" y="1227138"/>
            <a:ext cx="3336925"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lang="fr-FR" altLang="fr-FR">
                <a:latin typeface="Times New Roman" panose="02020603050405020304" pitchFamily="18" charset="0"/>
              </a:rPr>
              <a:t>Si l’on veut diminuer les temps de réparation, on peut ajouter une colonne « remèdes »…</a:t>
            </a:r>
          </a:p>
        </p:txBody>
      </p:sp>
      <p:graphicFrame>
        <p:nvGraphicFramePr>
          <p:cNvPr id="116007" name="Group 295">
            <a:extLst>
              <a:ext uri="{FF2B5EF4-FFF2-40B4-BE49-F238E27FC236}">
                <a16:creationId xmlns:a16="http://schemas.microsoft.com/office/drawing/2014/main" id="{B148E080-8597-4ACF-9D35-04D51D30EAF2}"/>
              </a:ext>
            </a:extLst>
          </p:cNvPr>
          <p:cNvGraphicFramePr>
            <a:graphicFrameLocks noGrp="1"/>
          </p:cNvGraphicFramePr>
          <p:nvPr/>
        </p:nvGraphicFramePr>
        <p:xfrm>
          <a:off x="8450263" y="536575"/>
          <a:ext cx="588962" cy="3749678"/>
        </p:xfrm>
        <a:graphic>
          <a:graphicData uri="http://schemas.openxmlformats.org/drawingml/2006/table">
            <a:tbl>
              <a:tblPr/>
              <a:tblGrid>
                <a:gridCol w="588962">
                  <a:extLst>
                    <a:ext uri="{9D8B030D-6E8A-4147-A177-3AD203B41FA5}">
                      <a16:colId xmlns:a16="http://schemas.microsoft.com/office/drawing/2014/main" val="3351728824"/>
                    </a:ext>
                  </a:extLst>
                </a:gridCol>
              </a:tblGrid>
              <a:tr h="244475">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000" b="0" i="0" u="none" strike="noStrike" cap="none" normalizeH="0" baseline="0">
                          <a:ln>
                            <a:noFill/>
                          </a:ln>
                          <a:solidFill>
                            <a:schemeClr val="tx1"/>
                          </a:solidFill>
                          <a:effectLst/>
                          <a:latin typeface="Times New Roman" panose="02020603050405020304" pitchFamily="18" charset="0"/>
                        </a:rPr>
                        <a:t>remède</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031429641"/>
                  </a:ext>
                </a:extLst>
              </a:tr>
              <a:tr h="598488">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263000095"/>
                  </a:ext>
                </a:extLst>
              </a:tr>
              <a:tr h="585788">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4080549766"/>
                  </a:ext>
                </a:extLst>
              </a:tr>
              <a:tr h="579438">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406353640"/>
                  </a:ext>
                </a:extLst>
              </a:tr>
              <a:tr h="582613">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578726786"/>
                  </a:ext>
                </a:extLst>
              </a:tr>
              <a:tr h="573088">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704808761"/>
                  </a:ext>
                </a:extLst>
              </a:tr>
              <a:tr h="585788">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1600" b="0" i="0" u="none" strike="noStrike" cap="none" normalizeH="0" baseline="0">
                        <a:ln>
                          <a:noFill/>
                        </a:ln>
                        <a:solidFill>
                          <a:schemeClr val="tx1"/>
                        </a:solidFill>
                        <a:effectLst/>
                        <a:latin typeface="Times New Roman" panose="02020603050405020304" pitchFamily="18" charset="0"/>
                      </a:endParaRP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4206485235"/>
                  </a:ext>
                </a:extLst>
              </a:tr>
            </a:tbl>
          </a:graphicData>
        </a:graphic>
      </p:graphicFrame>
      <p:sp>
        <p:nvSpPr>
          <p:cNvPr id="115952" name="Text Box 240">
            <a:extLst>
              <a:ext uri="{FF2B5EF4-FFF2-40B4-BE49-F238E27FC236}">
                <a16:creationId xmlns:a16="http://schemas.microsoft.com/office/drawing/2014/main" id="{E7374267-FBEF-4152-A730-3CFF7BF6695A}"/>
              </a:ext>
            </a:extLst>
          </p:cNvPr>
          <p:cNvSpPr txBox="1">
            <a:spLocks noChangeArrowheads="1"/>
          </p:cNvSpPr>
          <p:nvPr/>
        </p:nvSpPr>
        <p:spPr bwMode="auto">
          <a:xfrm>
            <a:off x="174625" y="2809875"/>
            <a:ext cx="325120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lang="fr-FR" altLang="fr-FR">
                <a:latin typeface="Times New Roman" panose="02020603050405020304" pitchFamily="18" charset="0"/>
              </a:rPr>
              <a:t>Où l’on note ce qu’il convient de faire pour éliminer la cause de la défaillance</a:t>
            </a:r>
          </a:p>
        </p:txBody>
      </p:sp>
      <p:grpSp>
        <p:nvGrpSpPr>
          <p:cNvPr id="115971" name="Group 259">
            <a:extLst>
              <a:ext uri="{FF2B5EF4-FFF2-40B4-BE49-F238E27FC236}">
                <a16:creationId xmlns:a16="http://schemas.microsoft.com/office/drawing/2014/main" id="{279B8E7D-D429-49DE-8EF6-D6F1F300009E}"/>
              </a:ext>
            </a:extLst>
          </p:cNvPr>
          <p:cNvGrpSpPr>
            <a:grpSpLocks/>
          </p:cNvGrpSpPr>
          <p:nvPr/>
        </p:nvGrpSpPr>
        <p:grpSpPr bwMode="auto">
          <a:xfrm>
            <a:off x="3476625" y="4730750"/>
            <a:ext cx="2698750" cy="1852613"/>
            <a:chOff x="2190" y="2980"/>
            <a:chExt cx="1700" cy="1167"/>
          </a:xfrm>
        </p:grpSpPr>
        <p:sp>
          <p:nvSpPr>
            <p:cNvPr id="115972" name="Text Box 260">
              <a:extLst>
                <a:ext uri="{FF2B5EF4-FFF2-40B4-BE49-F238E27FC236}">
                  <a16:creationId xmlns:a16="http://schemas.microsoft.com/office/drawing/2014/main" id="{B6A04779-7B22-47D2-8856-7D5BBA941C6C}"/>
                </a:ext>
              </a:extLst>
            </p:cNvPr>
            <p:cNvSpPr txBox="1">
              <a:spLocks noChangeArrowheads="1"/>
            </p:cNvSpPr>
            <p:nvPr/>
          </p:nvSpPr>
          <p:spPr bwMode="auto">
            <a:xfrm>
              <a:off x="2752" y="3820"/>
              <a:ext cx="32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2800">
                  <a:latin typeface="Arial" panose="020B0604020202020204" pitchFamily="34" charset="0"/>
                </a:rPr>
                <a:t>2</a:t>
              </a:r>
            </a:p>
          </p:txBody>
        </p:sp>
        <p:sp>
          <p:nvSpPr>
            <p:cNvPr id="115973" name="Text Box 261">
              <a:extLst>
                <a:ext uri="{FF2B5EF4-FFF2-40B4-BE49-F238E27FC236}">
                  <a16:creationId xmlns:a16="http://schemas.microsoft.com/office/drawing/2014/main" id="{D299A90B-2267-4B33-BE11-D95DE237DA3F}"/>
                </a:ext>
              </a:extLst>
            </p:cNvPr>
            <p:cNvSpPr txBox="1">
              <a:spLocks noChangeArrowheads="1"/>
            </p:cNvSpPr>
            <p:nvPr/>
          </p:nvSpPr>
          <p:spPr bwMode="auto">
            <a:xfrm>
              <a:off x="3570" y="3542"/>
              <a:ext cx="32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2800">
                  <a:latin typeface="Arial" panose="020B0604020202020204" pitchFamily="34" charset="0"/>
                </a:rPr>
                <a:t>1</a:t>
              </a:r>
            </a:p>
          </p:txBody>
        </p:sp>
        <p:sp>
          <p:nvSpPr>
            <p:cNvPr id="115974" name="Text Box 262">
              <a:extLst>
                <a:ext uri="{FF2B5EF4-FFF2-40B4-BE49-F238E27FC236}">
                  <a16:creationId xmlns:a16="http://schemas.microsoft.com/office/drawing/2014/main" id="{D127799A-ECB2-4D63-958E-49F7DED48545}"/>
                </a:ext>
              </a:extLst>
            </p:cNvPr>
            <p:cNvSpPr txBox="1">
              <a:spLocks noChangeArrowheads="1"/>
            </p:cNvSpPr>
            <p:nvPr/>
          </p:nvSpPr>
          <p:spPr bwMode="auto">
            <a:xfrm>
              <a:off x="3318" y="3555"/>
              <a:ext cx="32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2800">
                  <a:latin typeface="Arial" panose="020B0604020202020204" pitchFamily="34" charset="0"/>
                </a:rPr>
                <a:t>2</a:t>
              </a:r>
            </a:p>
          </p:txBody>
        </p:sp>
        <p:sp>
          <p:nvSpPr>
            <p:cNvPr id="115975" name="Text Box 263">
              <a:extLst>
                <a:ext uri="{FF2B5EF4-FFF2-40B4-BE49-F238E27FC236}">
                  <a16:creationId xmlns:a16="http://schemas.microsoft.com/office/drawing/2014/main" id="{E8C586C7-0880-4864-997B-DD0A2BAA4DD0}"/>
                </a:ext>
              </a:extLst>
            </p:cNvPr>
            <p:cNvSpPr txBox="1">
              <a:spLocks noChangeArrowheads="1"/>
            </p:cNvSpPr>
            <p:nvPr/>
          </p:nvSpPr>
          <p:spPr bwMode="auto">
            <a:xfrm>
              <a:off x="3022" y="3551"/>
              <a:ext cx="32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2800">
                  <a:latin typeface="Arial" panose="020B0604020202020204" pitchFamily="34" charset="0"/>
                </a:rPr>
                <a:t>3</a:t>
              </a:r>
            </a:p>
          </p:txBody>
        </p:sp>
        <p:sp>
          <p:nvSpPr>
            <p:cNvPr id="115976" name="Text Box 264">
              <a:extLst>
                <a:ext uri="{FF2B5EF4-FFF2-40B4-BE49-F238E27FC236}">
                  <a16:creationId xmlns:a16="http://schemas.microsoft.com/office/drawing/2014/main" id="{BD69B1CC-C04C-441C-B41D-6EE811A12356}"/>
                </a:ext>
              </a:extLst>
            </p:cNvPr>
            <p:cNvSpPr txBox="1">
              <a:spLocks noChangeArrowheads="1"/>
            </p:cNvSpPr>
            <p:nvPr/>
          </p:nvSpPr>
          <p:spPr bwMode="auto">
            <a:xfrm>
              <a:off x="2486" y="3555"/>
              <a:ext cx="32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2800">
                  <a:latin typeface="Arial" panose="020B0604020202020204" pitchFamily="34" charset="0"/>
                </a:rPr>
                <a:t>4</a:t>
              </a:r>
            </a:p>
          </p:txBody>
        </p:sp>
        <p:sp>
          <p:nvSpPr>
            <p:cNvPr id="115977" name="Text Box 265">
              <a:extLst>
                <a:ext uri="{FF2B5EF4-FFF2-40B4-BE49-F238E27FC236}">
                  <a16:creationId xmlns:a16="http://schemas.microsoft.com/office/drawing/2014/main" id="{6445F4F5-4040-4979-B37E-028E90444C5A}"/>
                </a:ext>
              </a:extLst>
            </p:cNvPr>
            <p:cNvSpPr txBox="1">
              <a:spLocks noChangeArrowheads="1"/>
            </p:cNvSpPr>
            <p:nvPr/>
          </p:nvSpPr>
          <p:spPr bwMode="auto">
            <a:xfrm>
              <a:off x="2190" y="3551"/>
              <a:ext cx="32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2800">
                  <a:latin typeface="Arial" panose="020B0604020202020204" pitchFamily="34" charset="0"/>
                </a:rPr>
                <a:t>2</a:t>
              </a:r>
            </a:p>
          </p:txBody>
        </p:sp>
        <p:sp>
          <p:nvSpPr>
            <p:cNvPr id="115978" name="Text Box 266">
              <a:extLst>
                <a:ext uri="{FF2B5EF4-FFF2-40B4-BE49-F238E27FC236}">
                  <a16:creationId xmlns:a16="http://schemas.microsoft.com/office/drawing/2014/main" id="{E078FE97-8C0C-4067-9675-DD0900BE1D89}"/>
                </a:ext>
              </a:extLst>
            </p:cNvPr>
            <p:cNvSpPr txBox="1">
              <a:spLocks noChangeArrowheads="1"/>
            </p:cNvSpPr>
            <p:nvPr/>
          </p:nvSpPr>
          <p:spPr bwMode="auto">
            <a:xfrm>
              <a:off x="2752" y="3281"/>
              <a:ext cx="32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2800">
                  <a:latin typeface="Arial" panose="020B0604020202020204" pitchFamily="34" charset="0"/>
                </a:rPr>
                <a:t>7</a:t>
              </a:r>
            </a:p>
          </p:txBody>
        </p:sp>
        <p:sp>
          <p:nvSpPr>
            <p:cNvPr id="115979" name="Text Box 267">
              <a:extLst>
                <a:ext uri="{FF2B5EF4-FFF2-40B4-BE49-F238E27FC236}">
                  <a16:creationId xmlns:a16="http://schemas.microsoft.com/office/drawing/2014/main" id="{028601AD-2715-488E-96F4-4ED176CDEA73}"/>
                </a:ext>
              </a:extLst>
            </p:cNvPr>
            <p:cNvSpPr txBox="1">
              <a:spLocks noChangeArrowheads="1"/>
            </p:cNvSpPr>
            <p:nvPr/>
          </p:nvSpPr>
          <p:spPr bwMode="auto">
            <a:xfrm>
              <a:off x="2473" y="2984"/>
              <a:ext cx="32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2800">
                  <a:latin typeface="Arial" panose="020B0604020202020204" pitchFamily="34" charset="0"/>
                </a:rPr>
                <a:t>1</a:t>
              </a:r>
            </a:p>
          </p:txBody>
        </p:sp>
        <p:sp>
          <p:nvSpPr>
            <p:cNvPr id="115980" name="Text Box 268">
              <a:extLst>
                <a:ext uri="{FF2B5EF4-FFF2-40B4-BE49-F238E27FC236}">
                  <a16:creationId xmlns:a16="http://schemas.microsoft.com/office/drawing/2014/main" id="{9EE6C58F-D95E-4DC5-AABA-4A50BC8D09E6}"/>
                </a:ext>
              </a:extLst>
            </p:cNvPr>
            <p:cNvSpPr txBox="1">
              <a:spLocks noChangeArrowheads="1"/>
            </p:cNvSpPr>
            <p:nvPr/>
          </p:nvSpPr>
          <p:spPr bwMode="auto">
            <a:xfrm flipV="1">
              <a:off x="3319" y="2980"/>
              <a:ext cx="247"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spAutoFit/>
            </a:bodyPr>
            <a:lstStyle/>
            <a:p>
              <a:pPr>
                <a:spcBef>
                  <a:spcPct val="50000"/>
                </a:spcBef>
              </a:pPr>
              <a:r>
                <a:rPr lang="fr-FR" altLang="fr-FR" sz="2800">
                  <a:latin typeface="Arial" panose="020B0604020202020204" pitchFamily="34" charset="0"/>
                </a:rPr>
                <a:t>9</a:t>
              </a:r>
            </a:p>
          </p:txBody>
        </p:sp>
        <p:sp>
          <p:nvSpPr>
            <p:cNvPr id="115981" name="Text Box 269">
              <a:extLst>
                <a:ext uri="{FF2B5EF4-FFF2-40B4-BE49-F238E27FC236}">
                  <a16:creationId xmlns:a16="http://schemas.microsoft.com/office/drawing/2014/main" id="{87DEE97A-D8B3-4A83-AB69-6C0B0B0D159F}"/>
                </a:ext>
              </a:extLst>
            </p:cNvPr>
            <p:cNvSpPr txBox="1">
              <a:spLocks noChangeArrowheads="1"/>
            </p:cNvSpPr>
            <p:nvPr/>
          </p:nvSpPr>
          <p:spPr bwMode="auto">
            <a:xfrm>
              <a:off x="3570" y="2985"/>
              <a:ext cx="32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sz="2800">
                  <a:latin typeface="Arial" panose="020B0604020202020204" pitchFamily="34" charset="0"/>
                </a:rPr>
                <a:t>4</a:t>
              </a:r>
            </a:p>
          </p:txBody>
        </p:sp>
      </p:grpSp>
      <p:graphicFrame>
        <p:nvGraphicFramePr>
          <p:cNvPr id="115982" name="Group 270">
            <a:extLst>
              <a:ext uri="{FF2B5EF4-FFF2-40B4-BE49-F238E27FC236}">
                <a16:creationId xmlns:a16="http://schemas.microsoft.com/office/drawing/2014/main" id="{23ABE452-1669-4957-A04F-6F236C02C5F2}"/>
              </a:ext>
            </a:extLst>
          </p:cNvPr>
          <p:cNvGraphicFramePr>
            <a:graphicFrameLocks noGrp="1"/>
          </p:cNvGraphicFramePr>
          <p:nvPr/>
        </p:nvGraphicFramePr>
        <p:xfrm>
          <a:off x="6097588" y="798513"/>
          <a:ext cx="2346325" cy="3487738"/>
        </p:xfrm>
        <a:graphic>
          <a:graphicData uri="http://schemas.openxmlformats.org/drawingml/2006/table">
            <a:tbl>
              <a:tblPr/>
              <a:tblGrid>
                <a:gridCol w="469900">
                  <a:extLst>
                    <a:ext uri="{9D8B030D-6E8A-4147-A177-3AD203B41FA5}">
                      <a16:colId xmlns:a16="http://schemas.microsoft.com/office/drawing/2014/main" val="1014249060"/>
                    </a:ext>
                  </a:extLst>
                </a:gridCol>
                <a:gridCol w="1876425">
                  <a:extLst>
                    <a:ext uri="{9D8B030D-6E8A-4147-A177-3AD203B41FA5}">
                      <a16:colId xmlns:a16="http://schemas.microsoft.com/office/drawing/2014/main" val="3094839391"/>
                    </a:ext>
                  </a:extLst>
                </a:gridCol>
              </a:tblGrid>
              <a:tr h="581025">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C1</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altLang="fr-FR" sz="1400" b="0" i="0" u="none" strike="noStrike" cap="none" normalizeH="0" baseline="0">
                          <a:ln>
                            <a:noFill/>
                          </a:ln>
                          <a:solidFill>
                            <a:schemeClr val="tx1"/>
                          </a:solidFill>
                          <a:effectLst/>
                          <a:latin typeface="Times New Roman" panose="02020603050405020304" pitchFamily="18" charset="0"/>
                        </a:rPr>
                        <a:t>Clapet d’aspiration non étanche</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103657657"/>
                  </a:ext>
                </a:extLst>
              </a:tr>
              <a:tr h="581025">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C2</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altLang="fr-FR" sz="1400" b="0" i="0" u="none" strike="noStrike" cap="none" normalizeH="0" baseline="0">
                          <a:ln>
                            <a:noFill/>
                          </a:ln>
                          <a:solidFill>
                            <a:schemeClr val="tx1"/>
                          </a:solidFill>
                          <a:effectLst/>
                          <a:latin typeface="Times New Roman" panose="02020603050405020304" pitchFamily="18" charset="0"/>
                        </a:rPr>
                        <a:t>Tuyauterie d’aspiration mal isolée</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73613404"/>
                  </a:ext>
                </a:extLst>
              </a:tr>
              <a:tr h="582613">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C3</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altLang="fr-FR" sz="1400" b="0" i="0" u="none" strike="noStrike" cap="none" normalizeH="0" baseline="0">
                          <a:ln>
                            <a:noFill/>
                          </a:ln>
                          <a:solidFill>
                            <a:schemeClr val="tx1"/>
                          </a:solidFill>
                          <a:effectLst/>
                          <a:latin typeface="Times New Roman" panose="02020603050405020304" pitchFamily="18" charset="0"/>
                        </a:rPr>
                        <a:t>Débit de détente trop important</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075103657"/>
                  </a:ext>
                </a:extLst>
              </a:tr>
              <a:tr h="581025">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C4</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altLang="fr-FR" sz="1400" b="0" i="0" u="none" strike="noStrike" cap="none" normalizeH="0" baseline="0">
                          <a:ln>
                            <a:noFill/>
                          </a:ln>
                          <a:solidFill>
                            <a:schemeClr val="tx1"/>
                          </a:solidFill>
                          <a:effectLst/>
                          <a:latin typeface="Times New Roman" panose="02020603050405020304" pitchFamily="18" charset="0"/>
                        </a:rPr>
                        <a:t>Cloison de séparation défectueuse</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4011890460"/>
                  </a:ext>
                </a:extLst>
              </a:tr>
              <a:tr h="581025">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C5</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altLang="fr-FR" sz="1400" b="0" i="0" u="none" strike="noStrike" cap="none" normalizeH="0" baseline="0">
                          <a:ln>
                            <a:noFill/>
                          </a:ln>
                          <a:solidFill>
                            <a:schemeClr val="tx1"/>
                          </a:solidFill>
                          <a:effectLst/>
                          <a:latin typeface="Times New Roman" panose="02020603050405020304" pitchFamily="18" charset="0"/>
                        </a:rPr>
                        <a:t>Clapet de bipasse défectueux</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541135035"/>
                  </a:ext>
                </a:extLst>
              </a:tr>
              <a:tr h="581025">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altLang="fr-FR" sz="1600" b="0" i="0" u="none" strike="noStrike" cap="none" normalizeH="0" baseline="0">
                          <a:ln>
                            <a:noFill/>
                          </a:ln>
                          <a:solidFill>
                            <a:schemeClr val="tx1"/>
                          </a:solidFill>
                          <a:effectLst/>
                          <a:latin typeface="Times New Roman" panose="02020603050405020304" pitchFamily="18" charset="0"/>
                        </a:rPr>
                        <a:t>C6</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altLang="fr-FR" sz="1400" b="0" i="0" u="none" strike="noStrike" cap="none" normalizeH="0" baseline="0">
                          <a:ln>
                            <a:noFill/>
                          </a:ln>
                          <a:solidFill>
                            <a:schemeClr val="tx1"/>
                          </a:solidFill>
                          <a:effectLst/>
                          <a:latin typeface="Times New Roman" panose="02020603050405020304" pitchFamily="18" charset="0"/>
                        </a:rPr>
                        <a:t>Débit de détente insuffisant</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404034447"/>
                  </a:ext>
                </a:extLst>
              </a:tr>
            </a:tbl>
          </a:graphicData>
        </a:graphic>
      </p:graphicFrame>
      <p:graphicFrame>
        <p:nvGraphicFramePr>
          <p:cNvPr id="116008" name="Group 296">
            <a:extLst>
              <a:ext uri="{FF2B5EF4-FFF2-40B4-BE49-F238E27FC236}">
                <a16:creationId xmlns:a16="http://schemas.microsoft.com/office/drawing/2014/main" id="{DE8F0758-5A62-4590-86B6-FA7EF2218FBC}"/>
              </a:ext>
            </a:extLst>
          </p:cNvPr>
          <p:cNvGraphicFramePr>
            <a:graphicFrameLocks noGrp="1"/>
          </p:cNvGraphicFramePr>
          <p:nvPr/>
        </p:nvGraphicFramePr>
        <p:xfrm>
          <a:off x="3482975" y="796925"/>
          <a:ext cx="2613025" cy="3487739"/>
        </p:xfrm>
        <a:graphic>
          <a:graphicData uri="http://schemas.openxmlformats.org/drawingml/2006/table">
            <a:tbl>
              <a:tblPr/>
              <a:tblGrid>
                <a:gridCol w="434975">
                  <a:extLst>
                    <a:ext uri="{9D8B030D-6E8A-4147-A177-3AD203B41FA5}">
                      <a16:colId xmlns:a16="http://schemas.microsoft.com/office/drawing/2014/main" val="48315573"/>
                    </a:ext>
                  </a:extLst>
                </a:gridCol>
                <a:gridCol w="436563">
                  <a:extLst>
                    <a:ext uri="{9D8B030D-6E8A-4147-A177-3AD203B41FA5}">
                      <a16:colId xmlns:a16="http://schemas.microsoft.com/office/drawing/2014/main" val="188287303"/>
                    </a:ext>
                  </a:extLst>
                </a:gridCol>
                <a:gridCol w="463550">
                  <a:extLst>
                    <a:ext uri="{9D8B030D-6E8A-4147-A177-3AD203B41FA5}">
                      <a16:colId xmlns:a16="http://schemas.microsoft.com/office/drawing/2014/main" val="1753729082"/>
                    </a:ext>
                  </a:extLst>
                </a:gridCol>
                <a:gridCol w="406400">
                  <a:extLst>
                    <a:ext uri="{9D8B030D-6E8A-4147-A177-3AD203B41FA5}">
                      <a16:colId xmlns:a16="http://schemas.microsoft.com/office/drawing/2014/main" val="2123937317"/>
                    </a:ext>
                  </a:extLst>
                </a:gridCol>
                <a:gridCol w="436562">
                  <a:extLst>
                    <a:ext uri="{9D8B030D-6E8A-4147-A177-3AD203B41FA5}">
                      <a16:colId xmlns:a16="http://schemas.microsoft.com/office/drawing/2014/main" val="1985589714"/>
                    </a:ext>
                  </a:extLst>
                </a:gridCol>
                <a:gridCol w="434975">
                  <a:extLst>
                    <a:ext uri="{9D8B030D-6E8A-4147-A177-3AD203B41FA5}">
                      <a16:colId xmlns:a16="http://schemas.microsoft.com/office/drawing/2014/main" val="3826815748"/>
                    </a:ext>
                  </a:extLst>
                </a:gridCol>
              </a:tblGrid>
              <a:tr h="584200">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389347242"/>
                  </a:ext>
                </a:extLst>
              </a:tr>
              <a:tr h="579438">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268803847"/>
                  </a:ext>
                </a:extLst>
              </a:tr>
              <a:tr h="582613">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25280031"/>
                  </a:ext>
                </a:extLst>
              </a:tr>
              <a:tr h="581025">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359502888"/>
                  </a:ext>
                </a:extLst>
              </a:tr>
              <a:tr h="579438">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686683191"/>
                  </a:ext>
                </a:extLst>
              </a:tr>
              <a:tr h="581025">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fr-FR" altLang="fr-FR" sz="2800" b="0" i="0" u="none" strike="noStrike" cap="none" normalizeH="0" baseline="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437693704"/>
                  </a:ext>
                </a:extLst>
              </a:tr>
            </a:tbl>
          </a:graphicData>
        </a:graphic>
      </p:graphicFrame>
    </p:spTree>
    <p:custDataLst>
      <p:tags r:id="rId1"/>
    </p:custDataLst>
    <p:extLst>
      <p:ext uri="{BB962C8B-B14F-4D97-AF65-F5344CB8AC3E}">
        <p14:creationId xmlns:p14="http://schemas.microsoft.com/office/powerpoint/2010/main" val="391964560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nodeType="clickEffect">
                                  <p:stCondLst>
                                    <p:cond delay="0"/>
                                  </p:stCondLst>
                                  <p:childTnLst>
                                    <p:set>
                                      <p:cBhvr>
                                        <p:cTn id="6" dur="1" fill="hold">
                                          <p:stCondLst>
                                            <p:cond delay="0"/>
                                          </p:stCondLst>
                                        </p:cTn>
                                        <p:tgtEl>
                                          <p:spTgt spid="116007"/>
                                        </p:tgtEl>
                                        <p:attrNameLst>
                                          <p:attrName>style.visibility</p:attrName>
                                        </p:attrNameLst>
                                      </p:cBhvr>
                                      <p:to>
                                        <p:strVal val="visible"/>
                                      </p:to>
                                    </p:set>
                                    <p:anim calcmode="lin" valueType="num">
                                      <p:cBhvr additive="base">
                                        <p:cTn id="7" dur="500" fill="hold"/>
                                        <p:tgtEl>
                                          <p:spTgt spid="116007"/>
                                        </p:tgtEl>
                                        <p:attrNameLst>
                                          <p:attrName>ppt_x</p:attrName>
                                        </p:attrNameLst>
                                      </p:cBhvr>
                                      <p:tavLst>
                                        <p:tav tm="0">
                                          <p:val>
                                            <p:strVal val="1+#ppt_w/2"/>
                                          </p:val>
                                        </p:tav>
                                        <p:tav tm="100000">
                                          <p:val>
                                            <p:strVal val="#ppt_x"/>
                                          </p:val>
                                        </p:tav>
                                      </p:tavLst>
                                    </p:anim>
                                    <p:anim calcmode="lin" valueType="num">
                                      <p:cBhvr additive="base">
                                        <p:cTn id="8" dur="500" fill="hold"/>
                                        <p:tgtEl>
                                          <p:spTgt spid="116007"/>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1159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952" grpId="0" autoUpdateAnimBg="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E5164BA2-BEC2-47EE-B19E-67EA94BE02A2}"/>
              </a:ext>
            </a:extLst>
          </p:cNvPr>
          <p:cNvPicPr>
            <a:picLocks noChangeAspect="1"/>
          </p:cNvPicPr>
          <p:nvPr/>
        </p:nvPicPr>
        <p:blipFill>
          <a:blip r:embed="rId3"/>
          <a:stretch>
            <a:fillRect/>
          </a:stretch>
        </p:blipFill>
        <p:spPr>
          <a:xfrm>
            <a:off x="1363980" y="0"/>
            <a:ext cx="6416040" cy="6858000"/>
          </a:xfrm>
          <a:prstGeom prst="rect">
            <a:avLst/>
          </a:prstGeom>
        </p:spPr>
      </p:pic>
    </p:spTree>
    <p:custDataLst>
      <p:tags r:id="rId1"/>
    </p:custDataLst>
    <p:extLst>
      <p:ext uri="{BB962C8B-B14F-4D97-AF65-F5344CB8AC3E}">
        <p14:creationId xmlns:p14="http://schemas.microsoft.com/office/powerpoint/2010/main" val="988541417"/>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hubert.faigner.PEDAGOGIE.008\AppData\Local\Microsoft\Windows\Temporary Internet Files\Content.IE5\TPPJ7LNB\thats-all-folks-7172-1280x800[1].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187623" y="692696"/>
            <a:ext cx="7834471" cy="4896544"/>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3361876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u numéro de diapositive 3">
            <a:extLst>
              <a:ext uri="{FF2B5EF4-FFF2-40B4-BE49-F238E27FC236}">
                <a16:creationId xmlns:a16="http://schemas.microsoft.com/office/drawing/2014/main" id="{A1BDAFFB-7C43-4914-972C-BD07EDB5CE17}"/>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defRPr>
            </a:lvl1pPr>
            <a:lvl2pPr marL="742950" indent="-285750" eaLnBrk="0" hangingPunct="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defRPr>
            </a:lvl2pPr>
            <a:lvl3pPr marL="1143000" indent="-228600" eaLnBrk="0" hangingPunct="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defRPr>
            </a:lvl3pPr>
            <a:lvl4pPr marL="1600200" indent="-228600" eaLnBrk="0" hangingPunct="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defRPr>
            </a:lvl4pPr>
            <a:lvl5pPr marL="2057400" indent="-228600" eaLnBrk="0" hangingPunct="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9pPr>
          </a:lstStyle>
          <a:p>
            <a:pPr eaLnBrk="1" hangingPunct="1">
              <a:spcBef>
                <a:spcPct val="0"/>
              </a:spcBef>
              <a:buClrTx/>
              <a:buFontTx/>
              <a:buNone/>
            </a:pPr>
            <a:fld id="{9801EC54-AEC1-4679-B2D7-E7ADC4863D71}" type="slidenum">
              <a:rPr lang="fr-FR" altLang="fr-FR" sz="1200"/>
              <a:pPr eaLnBrk="1" hangingPunct="1">
                <a:spcBef>
                  <a:spcPct val="0"/>
                </a:spcBef>
                <a:buClrTx/>
                <a:buFontTx/>
                <a:buNone/>
              </a:pPr>
              <a:t>15</a:t>
            </a:fld>
            <a:endParaRPr lang="fr-FR" altLang="fr-FR" sz="1200"/>
          </a:p>
        </p:txBody>
      </p:sp>
      <p:sp>
        <p:nvSpPr>
          <p:cNvPr id="119810" name="Rectangle 2">
            <a:extLst>
              <a:ext uri="{FF2B5EF4-FFF2-40B4-BE49-F238E27FC236}">
                <a16:creationId xmlns:a16="http://schemas.microsoft.com/office/drawing/2014/main" id="{80DD7E4E-23D6-44A0-B4E0-D5D6A082B9F0}"/>
              </a:ext>
            </a:extLst>
          </p:cNvPr>
          <p:cNvSpPr>
            <a:spLocks noChangeArrowheads="1"/>
          </p:cNvSpPr>
          <p:nvPr/>
        </p:nvSpPr>
        <p:spPr bwMode="auto">
          <a:xfrm>
            <a:off x="395288" y="765175"/>
            <a:ext cx="8496300" cy="5214938"/>
          </a:xfrm>
          <a:prstGeom prst="rect">
            <a:avLst/>
          </a:prstGeom>
          <a:noFill/>
          <a:ln w="9525">
            <a:noFill/>
            <a:miter lim="800000"/>
            <a:headEnd/>
            <a:tailEnd/>
          </a:ln>
          <a:effectLst/>
        </p:spPr>
        <p:txBody>
          <a:bodyPr anchor="ctr">
            <a:spAutoFit/>
          </a:bodyPr>
          <a:lstStyle/>
          <a:p>
            <a:pPr algn="ctr">
              <a:tabLst>
                <a:tab pos="1952625" algn="l"/>
              </a:tabLst>
              <a:defRPr/>
            </a:pPr>
            <a:r>
              <a:rPr lang="fr-FR" sz="4800" b="1">
                <a:solidFill>
                  <a:srgbClr val="00CC00"/>
                </a:solidFill>
                <a:effectLst>
                  <a:outerShdw blurRad="38100" dist="38100" dir="2700000" algn="tl">
                    <a:srgbClr val="C0C0C0"/>
                  </a:outerShdw>
                </a:effectLst>
                <a:latin typeface="Arial Narrow" pitchFamily="34" charset="0"/>
              </a:rPr>
              <a:t>Maintenance </a:t>
            </a:r>
            <a:r>
              <a:rPr lang="fr-FR" sz="4800" b="1" u="sng">
                <a:solidFill>
                  <a:srgbClr val="00CC00"/>
                </a:solidFill>
                <a:effectLst>
                  <a:outerShdw blurRad="38100" dist="38100" dir="2700000" algn="tl">
                    <a:srgbClr val="C0C0C0"/>
                  </a:outerShdw>
                </a:effectLst>
                <a:latin typeface="Arial Narrow" pitchFamily="34" charset="0"/>
                <a:hlinkClick r:id="rId4" action="ppaction://hlinkpres?slideindex=1&amp;slidetitle="/>
              </a:rPr>
              <a:t>prévisionnelle</a:t>
            </a:r>
            <a:endParaRPr lang="fr-FR" sz="4800" b="1" u="sng">
              <a:solidFill>
                <a:srgbClr val="00CC00"/>
              </a:solidFill>
              <a:effectLst>
                <a:outerShdw blurRad="38100" dist="38100" dir="2700000" algn="tl">
                  <a:srgbClr val="C0C0C0"/>
                </a:outerShdw>
              </a:effectLst>
              <a:latin typeface="Arial Narrow" pitchFamily="34" charset="0"/>
            </a:endParaRPr>
          </a:p>
          <a:p>
            <a:pPr algn="ctr">
              <a:tabLst>
                <a:tab pos="1952625" algn="l"/>
              </a:tabLst>
              <a:defRPr/>
            </a:pPr>
            <a:r>
              <a:rPr lang="fr-FR" sz="4800" b="1">
                <a:solidFill>
                  <a:schemeClr val="accent2"/>
                </a:solidFill>
                <a:effectLst/>
                <a:latin typeface="Arial Narrow" pitchFamily="34" charset="0"/>
              </a:rPr>
              <a:t>	</a:t>
            </a:r>
            <a:endParaRPr lang="fr-FR" sz="4800">
              <a:solidFill>
                <a:schemeClr val="accent2"/>
              </a:solidFill>
              <a:effectLst/>
              <a:latin typeface="Arial Narrow" pitchFamily="34" charset="0"/>
            </a:endParaRPr>
          </a:p>
          <a:p>
            <a:pPr algn="ctr">
              <a:tabLst>
                <a:tab pos="1952625" algn="l"/>
              </a:tabLst>
              <a:defRPr/>
            </a:pPr>
            <a:r>
              <a:rPr lang="fr-FR" sz="4800">
                <a:solidFill>
                  <a:schemeClr val="hlink"/>
                </a:solidFill>
                <a:effectLst/>
                <a:latin typeface="Arial Narrow" pitchFamily="34" charset="0"/>
              </a:rPr>
              <a:t>Maintenance conditionnelle exécutée</a:t>
            </a:r>
            <a:r>
              <a:rPr lang="fr-FR" sz="4800">
                <a:solidFill>
                  <a:srgbClr val="003399"/>
                </a:solidFill>
                <a:effectLst/>
                <a:latin typeface="Arial Narrow" pitchFamily="34" charset="0"/>
              </a:rPr>
              <a:t> </a:t>
            </a:r>
            <a:r>
              <a:rPr lang="fr-FR" sz="4800">
                <a:solidFill>
                  <a:schemeClr val="hlink"/>
                </a:solidFill>
                <a:effectLst/>
                <a:latin typeface="Arial Narrow" pitchFamily="34" charset="0"/>
              </a:rPr>
              <a:t>en suivant les</a:t>
            </a:r>
            <a:r>
              <a:rPr lang="fr-FR" sz="4800">
                <a:solidFill>
                  <a:srgbClr val="003399"/>
                </a:solidFill>
                <a:effectLst/>
                <a:latin typeface="Arial Narrow" pitchFamily="34" charset="0"/>
              </a:rPr>
              <a:t> </a:t>
            </a:r>
            <a:r>
              <a:rPr lang="fr-FR" sz="4800">
                <a:solidFill>
                  <a:srgbClr val="A50021"/>
                </a:solidFill>
                <a:effectLst>
                  <a:outerShdw blurRad="38100" dist="38100" dir="2700000" algn="tl">
                    <a:srgbClr val="C0C0C0"/>
                  </a:outerShdw>
                </a:effectLst>
                <a:latin typeface="Arial Narrow" pitchFamily="34" charset="0"/>
              </a:rPr>
              <a:t>prévisions extrapolées</a:t>
            </a:r>
            <a:r>
              <a:rPr lang="fr-FR" sz="4800">
                <a:solidFill>
                  <a:srgbClr val="003399"/>
                </a:solidFill>
                <a:effectLst/>
                <a:latin typeface="Arial Narrow" pitchFamily="34" charset="0"/>
              </a:rPr>
              <a:t> </a:t>
            </a:r>
            <a:r>
              <a:rPr lang="fr-FR" sz="4800">
                <a:solidFill>
                  <a:schemeClr val="hlink"/>
                </a:solidFill>
                <a:effectLst/>
                <a:latin typeface="Arial Narrow" pitchFamily="34" charset="0"/>
              </a:rPr>
              <a:t>de l'</a:t>
            </a:r>
            <a:r>
              <a:rPr lang="fr-FR" sz="4800">
                <a:solidFill>
                  <a:schemeClr val="accent2"/>
                </a:solidFill>
                <a:effectLst>
                  <a:outerShdw blurRad="38100" dist="38100" dir="2700000" algn="tl">
                    <a:srgbClr val="C0C0C0"/>
                  </a:outerShdw>
                </a:effectLst>
                <a:latin typeface="Arial Narrow" pitchFamily="34" charset="0"/>
              </a:rPr>
              <a:t>analyse</a:t>
            </a:r>
            <a:r>
              <a:rPr lang="fr-FR" sz="4800">
                <a:solidFill>
                  <a:schemeClr val="hlink"/>
                </a:solidFill>
                <a:effectLst/>
                <a:latin typeface="Arial Narrow" pitchFamily="34" charset="0"/>
              </a:rPr>
              <a:t> et de l'</a:t>
            </a:r>
            <a:r>
              <a:rPr lang="fr-FR" sz="4800">
                <a:solidFill>
                  <a:schemeClr val="accent2"/>
                </a:solidFill>
                <a:effectLst>
                  <a:outerShdw blurRad="38100" dist="38100" dir="2700000" algn="tl">
                    <a:srgbClr val="C0C0C0"/>
                  </a:outerShdw>
                </a:effectLst>
                <a:latin typeface="Arial Narrow" pitchFamily="34" charset="0"/>
              </a:rPr>
              <a:t>évaluation</a:t>
            </a:r>
            <a:r>
              <a:rPr lang="fr-FR" sz="4800">
                <a:solidFill>
                  <a:schemeClr val="hlink"/>
                </a:solidFill>
                <a:effectLst/>
                <a:latin typeface="Arial Narrow" pitchFamily="34" charset="0"/>
              </a:rPr>
              <a:t> de paramètres significatifs de la dégradation du bien.</a:t>
            </a:r>
          </a:p>
        </p:txBody>
      </p:sp>
    </p:spTree>
    <p:custDataLst>
      <p:tags r:id="rId1"/>
    </p:custDataLst>
    <p:extLst>
      <p:ext uri="{BB962C8B-B14F-4D97-AF65-F5344CB8AC3E}">
        <p14:creationId xmlns:p14="http://schemas.microsoft.com/office/powerpoint/2010/main" val="7431990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Espace réservé du numéro de diapositive 3">
            <a:extLst>
              <a:ext uri="{FF2B5EF4-FFF2-40B4-BE49-F238E27FC236}">
                <a16:creationId xmlns:a16="http://schemas.microsoft.com/office/drawing/2014/main" id="{2C2BB47C-68D6-40B6-B689-50140C2B281C}"/>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defRPr>
            </a:lvl1pPr>
            <a:lvl2pPr marL="742950" indent="-285750" eaLnBrk="0" hangingPunct="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defRPr>
            </a:lvl2pPr>
            <a:lvl3pPr marL="1143000" indent="-228600" eaLnBrk="0" hangingPunct="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defRPr>
            </a:lvl3pPr>
            <a:lvl4pPr marL="1600200" indent="-228600" eaLnBrk="0" hangingPunct="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defRPr>
            </a:lvl4pPr>
            <a:lvl5pPr marL="2057400" indent="-228600" eaLnBrk="0" hangingPunct="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9pPr>
          </a:lstStyle>
          <a:p>
            <a:pPr eaLnBrk="1" hangingPunct="1">
              <a:spcBef>
                <a:spcPct val="0"/>
              </a:spcBef>
              <a:buClrTx/>
              <a:buFontTx/>
              <a:buNone/>
            </a:pPr>
            <a:fld id="{0D4D15A1-34E4-4F59-BC63-A660419DB83D}" type="slidenum">
              <a:rPr lang="fr-FR" altLang="fr-FR" sz="1200"/>
              <a:pPr eaLnBrk="1" hangingPunct="1">
                <a:spcBef>
                  <a:spcPct val="0"/>
                </a:spcBef>
                <a:buClrTx/>
                <a:buFontTx/>
                <a:buNone/>
              </a:pPr>
              <a:t>16</a:t>
            </a:fld>
            <a:endParaRPr lang="fr-FR" altLang="fr-FR" sz="1200"/>
          </a:p>
        </p:txBody>
      </p:sp>
      <p:sp>
        <p:nvSpPr>
          <p:cNvPr id="120834" name="Line 2">
            <a:extLst>
              <a:ext uri="{FF2B5EF4-FFF2-40B4-BE49-F238E27FC236}">
                <a16:creationId xmlns:a16="http://schemas.microsoft.com/office/drawing/2014/main" id="{4945CC8F-3637-471B-A640-DC5A6A7406EA}"/>
              </a:ext>
            </a:extLst>
          </p:cNvPr>
          <p:cNvSpPr>
            <a:spLocks noChangeShapeType="1"/>
          </p:cNvSpPr>
          <p:nvPr/>
        </p:nvSpPr>
        <p:spPr bwMode="auto">
          <a:xfrm flipV="1">
            <a:off x="1528763" y="1125538"/>
            <a:ext cx="0" cy="4951412"/>
          </a:xfrm>
          <a:prstGeom prst="line">
            <a:avLst/>
          </a:prstGeom>
          <a:noFill/>
          <a:ln w="9525">
            <a:solidFill>
              <a:srgbClr val="000000"/>
            </a:solidFill>
            <a:round/>
            <a:headEnd/>
            <a:tailEnd type="triangle" w="med" len="med"/>
          </a:ln>
        </p:spPr>
        <p:txBody>
          <a:bodyPr/>
          <a:lstStyle/>
          <a:p>
            <a:pPr>
              <a:defRPr/>
            </a:pPr>
            <a:endParaRPr lang="fr-FR"/>
          </a:p>
        </p:txBody>
      </p:sp>
      <p:sp>
        <p:nvSpPr>
          <p:cNvPr id="120835" name="Line 3">
            <a:extLst>
              <a:ext uri="{FF2B5EF4-FFF2-40B4-BE49-F238E27FC236}">
                <a16:creationId xmlns:a16="http://schemas.microsoft.com/office/drawing/2014/main" id="{62188522-B1C1-40F6-966C-74A207D3591C}"/>
              </a:ext>
            </a:extLst>
          </p:cNvPr>
          <p:cNvSpPr>
            <a:spLocks noChangeShapeType="1"/>
          </p:cNvSpPr>
          <p:nvPr/>
        </p:nvSpPr>
        <p:spPr bwMode="auto">
          <a:xfrm>
            <a:off x="1528763" y="6075363"/>
            <a:ext cx="6757987" cy="1587"/>
          </a:xfrm>
          <a:prstGeom prst="line">
            <a:avLst/>
          </a:prstGeom>
          <a:noFill/>
          <a:ln w="9525">
            <a:solidFill>
              <a:srgbClr val="000000"/>
            </a:solidFill>
            <a:round/>
            <a:headEnd/>
            <a:tailEnd type="triangle" w="med" len="med"/>
          </a:ln>
        </p:spPr>
        <p:txBody>
          <a:bodyPr/>
          <a:lstStyle/>
          <a:p>
            <a:pPr>
              <a:defRPr/>
            </a:pPr>
            <a:endParaRPr lang="fr-FR"/>
          </a:p>
        </p:txBody>
      </p:sp>
      <p:sp>
        <p:nvSpPr>
          <p:cNvPr id="120836" name="Line 4">
            <a:extLst>
              <a:ext uri="{FF2B5EF4-FFF2-40B4-BE49-F238E27FC236}">
                <a16:creationId xmlns:a16="http://schemas.microsoft.com/office/drawing/2014/main" id="{36BDD029-8D7B-40CB-B94E-9433A5723DF2}"/>
              </a:ext>
            </a:extLst>
          </p:cNvPr>
          <p:cNvSpPr>
            <a:spLocks noChangeShapeType="1"/>
          </p:cNvSpPr>
          <p:nvPr/>
        </p:nvSpPr>
        <p:spPr bwMode="auto">
          <a:xfrm>
            <a:off x="1528763" y="4191000"/>
            <a:ext cx="6192837" cy="1588"/>
          </a:xfrm>
          <a:prstGeom prst="line">
            <a:avLst/>
          </a:prstGeom>
          <a:noFill/>
          <a:ln w="9525">
            <a:solidFill>
              <a:srgbClr val="000000"/>
            </a:solidFill>
            <a:round/>
            <a:headEnd/>
            <a:tailEnd/>
          </a:ln>
        </p:spPr>
        <p:txBody>
          <a:bodyPr/>
          <a:lstStyle/>
          <a:p>
            <a:pPr>
              <a:defRPr/>
            </a:pPr>
            <a:endParaRPr lang="fr-FR"/>
          </a:p>
        </p:txBody>
      </p:sp>
      <p:sp>
        <p:nvSpPr>
          <p:cNvPr id="120837" name="Line 5">
            <a:extLst>
              <a:ext uri="{FF2B5EF4-FFF2-40B4-BE49-F238E27FC236}">
                <a16:creationId xmlns:a16="http://schemas.microsoft.com/office/drawing/2014/main" id="{FF0B967E-C6EA-4367-8565-971A2F59B236}"/>
              </a:ext>
            </a:extLst>
          </p:cNvPr>
          <p:cNvSpPr>
            <a:spLocks noChangeShapeType="1"/>
          </p:cNvSpPr>
          <p:nvPr/>
        </p:nvSpPr>
        <p:spPr bwMode="auto">
          <a:xfrm>
            <a:off x="1547813" y="2276475"/>
            <a:ext cx="6194425" cy="1588"/>
          </a:xfrm>
          <a:prstGeom prst="line">
            <a:avLst/>
          </a:prstGeom>
          <a:noFill/>
          <a:ln w="9525">
            <a:solidFill>
              <a:srgbClr val="000000"/>
            </a:solidFill>
            <a:round/>
            <a:headEnd/>
            <a:tailEnd/>
          </a:ln>
        </p:spPr>
        <p:txBody>
          <a:bodyPr/>
          <a:lstStyle/>
          <a:p>
            <a:pPr>
              <a:defRPr/>
            </a:pPr>
            <a:endParaRPr lang="fr-FR"/>
          </a:p>
        </p:txBody>
      </p:sp>
      <p:sp>
        <p:nvSpPr>
          <p:cNvPr id="120838" name="Text Box 6">
            <a:extLst>
              <a:ext uri="{FF2B5EF4-FFF2-40B4-BE49-F238E27FC236}">
                <a16:creationId xmlns:a16="http://schemas.microsoft.com/office/drawing/2014/main" id="{EA525907-3C7B-4B60-8D28-F4342CB677A4}"/>
              </a:ext>
            </a:extLst>
          </p:cNvPr>
          <p:cNvSpPr txBox="1">
            <a:spLocks noChangeArrowheads="1"/>
          </p:cNvSpPr>
          <p:nvPr/>
        </p:nvSpPr>
        <p:spPr bwMode="auto">
          <a:xfrm>
            <a:off x="179388" y="1773238"/>
            <a:ext cx="1298575" cy="647700"/>
          </a:xfrm>
          <a:prstGeom prst="rect">
            <a:avLst/>
          </a:prstGeom>
          <a:noFill/>
          <a:ln w="9525">
            <a:noFill/>
            <a:miter lim="800000"/>
            <a:headEnd/>
            <a:tailEnd/>
          </a:ln>
        </p:spPr>
        <p:txBody>
          <a:bodyPr/>
          <a:lstStyle/>
          <a:p>
            <a:pPr>
              <a:defRPr/>
            </a:pPr>
            <a:r>
              <a:rPr lang="fr-FR" sz="1400" b="1">
                <a:solidFill>
                  <a:srgbClr val="FF0000"/>
                </a:solidFill>
                <a:effectLst>
                  <a:outerShdw blurRad="38100" dist="38100" dir="2700000" algn="tl">
                    <a:srgbClr val="C0C0C0"/>
                  </a:outerShdw>
                </a:effectLst>
                <a:latin typeface="Arial Narrow" pitchFamily="34" charset="0"/>
              </a:rPr>
              <a:t>Seuil d’admissibilité</a:t>
            </a:r>
            <a:endParaRPr lang="fr-FR" sz="1400" b="1">
              <a:solidFill>
                <a:srgbClr val="FF0000"/>
              </a:solidFill>
              <a:effectLst>
                <a:outerShdw blurRad="38100" dist="38100" dir="2700000" algn="tl">
                  <a:srgbClr val="C0C0C0"/>
                </a:outerShdw>
              </a:effectLst>
            </a:endParaRPr>
          </a:p>
        </p:txBody>
      </p:sp>
      <p:sp>
        <p:nvSpPr>
          <p:cNvPr id="120839" name="Text Box 7">
            <a:extLst>
              <a:ext uri="{FF2B5EF4-FFF2-40B4-BE49-F238E27FC236}">
                <a16:creationId xmlns:a16="http://schemas.microsoft.com/office/drawing/2014/main" id="{F67AB6C5-D9B0-4BCB-BDD9-DD3C151F7491}"/>
              </a:ext>
            </a:extLst>
          </p:cNvPr>
          <p:cNvSpPr txBox="1">
            <a:spLocks noChangeArrowheads="1"/>
          </p:cNvSpPr>
          <p:nvPr/>
        </p:nvSpPr>
        <p:spPr bwMode="auto">
          <a:xfrm>
            <a:off x="179388" y="4005263"/>
            <a:ext cx="1268412" cy="377825"/>
          </a:xfrm>
          <a:prstGeom prst="rect">
            <a:avLst/>
          </a:prstGeom>
          <a:noFill/>
          <a:ln w="9525">
            <a:noFill/>
            <a:miter lim="800000"/>
            <a:headEnd/>
            <a:tailEnd/>
          </a:ln>
        </p:spPr>
        <p:txBody>
          <a:bodyPr/>
          <a:lstStyle/>
          <a:p>
            <a:pPr>
              <a:defRPr/>
            </a:pPr>
            <a:r>
              <a:rPr lang="fr-FR" sz="1400" b="1">
                <a:solidFill>
                  <a:srgbClr val="FF6600"/>
                </a:solidFill>
                <a:effectLst>
                  <a:outerShdw blurRad="38100" dist="38100" dir="2700000" algn="tl">
                    <a:srgbClr val="C0C0C0"/>
                  </a:outerShdw>
                </a:effectLst>
                <a:latin typeface="Arial Narrow" pitchFamily="34" charset="0"/>
              </a:rPr>
              <a:t>Seuil d’alerte</a:t>
            </a:r>
            <a:endParaRPr lang="fr-FR" sz="1400" b="1">
              <a:solidFill>
                <a:srgbClr val="FF6600"/>
              </a:solidFill>
              <a:effectLst>
                <a:outerShdw blurRad="38100" dist="38100" dir="2700000" algn="tl">
                  <a:srgbClr val="C0C0C0"/>
                </a:outerShdw>
              </a:effectLst>
            </a:endParaRPr>
          </a:p>
        </p:txBody>
      </p:sp>
      <p:sp>
        <p:nvSpPr>
          <p:cNvPr id="120840" name="Text Box 8">
            <a:extLst>
              <a:ext uri="{FF2B5EF4-FFF2-40B4-BE49-F238E27FC236}">
                <a16:creationId xmlns:a16="http://schemas.microsoft.com/office/drawing/2014/main" id="{DE625400-AECF-4312-94FA-699F7E77E8D2}"/>
              </a:ext>
            </a:extLst>
          </p:cNvPr>
          <p:cNvSpPr txBox="1">
            <a:spLocks noChangeArrowheads="1"/>
          </p:cNvSpPr>
          <p:nvPr/>
        </p:nvSpPr>
        <p:spPr bwMode="auto">
          <a:xfrm>
            <a:off x="252413" y="404813"/>
            <a:ext cx="1130300" cy="1150937"/>
          </a:xfrm>
          <a:prstGeom prst="rect">
            <a:avLst/>
          </a:prstGeom>
          <a:noFill/>
          <a:ln w="9525">
            <a:noFill/>
            <a:miter lim="800000"/>
            <a:headEnd/>
            <a:tailEnd/>
          </a:ln>
        </p:spPr>
        <p:txBody>
          <a:bodyPr/>
          <a:lstStyle/>
          <a:p>
            <a:pPr>
              <a:defRPr/>
            </a:pPr>
            <a:r>
              <a:rPr lang="fr-FR" sz="1400" b="1">
                <a:solidFill>
                  <a:srgbClr val="000099"/>
                </a:solidFill>
                <a:effectLst>
                  <a:outerShdw blurRad="38100" dist="38100" dir="2700000" algn="tl">
                    <a:srgbClr val="C0C0C0"/>
                  </a:outerShdw>
                </a:effectLst>
                <a:latin typeface="Arial Narrow" pitchFamily="34" charset="0"/>
              </a:rPr>
              <a:t>Paramètre</a:t>
            </a:r>
          </a:p>
          <a:p>
            <a:pPr>
              <a:defRPr/>
            </a:pPr>
            <a:r>
              <a:rPr lang="fr-FR" sz="1400" b="1">
                <a:solidFill>
                  <a:srgbClr val="000099"/>
                </a:solidFill>
                <a:effectLst>
                  <a:outerShdw blurRad="38100" dist="38100" dir="2700000" algn="tl">
                    <a:srgbClr val="C0C0C0"/>
                  </a:outerShdw>
                </a:effectLst>
                <a:latin typeface="Arial Narrow" pitchFamily="34" charset="0"/>
              </a:rPr>
              <a:t>corrélé à l’état de dégradation du bien.</a:t>
            </a:r>
            <a:endParaRPr lang="fr-FR" sz="1400" b="1">
              <a:solidFill>
                <a:srgbClr val="000099"/>
              </a:solidFill>
              <a:effectLst>
                <a:outerShdw blurRad="38100" dist="38100" dir="2700000" algn="tl">
                  <a:srgbClr val="C0C0C0"/>
                </a:outerShdw>
              </a:effectLst>
            </a:endParaRPr>
          </a:p>
        </p:txBody>
      </p:sp>
      <p:sp>
        <p:nvSpPr>
          <p:cNvPr id="30730" name="Text Box 9">
            <a:extLst>
              <a:ext uri="{FF2B5EF4-FFF2-40B4-BE49-F238E27FC236}">
                <a16:creationId xmlns:a16="http://schemas.microsoft.com/office/drawing/2014/main" id="{FDF1765F-1C18-4335-B434-B6592481588C}"/>
              </a:ext>
            </a:extLst>
          </p:cNvPr>
          <p:cNvSpPr txBox="1">
            <a:spLocks noChangeArrowheads="1"/>
          </p:cNvSpPr>
          <p:nvPr/>
        </p:nvSpPr>
        <p:spPr bwMode="auto">
          <a:xfrm>
            <a:off x="7885113" y="5734050"/>
            <a:ext cx="790575" cy="2540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defRPr>
            </a:lvl1pPr>
            <a:lvl2pPr marL="742950" indent="-285750" eaLnBrk="0" hangingPunct="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defRPr>
            </a:lvl2pPr>
            <a:lvl3pPr marL="1143000" indent="-228600" eaLnBrk="0" hangingPunct="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defRPr>
            </a:lvl3pPr>
            <a:lvl4pPr marL="1600200" indent="-228600" eaLnBrk="0" hangingPunct="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defRPr>
            </a:lvl4pPr>
            <a:lvl5pPr marL="2057400" indent="-228600" eaLnBrk="0" hangingPunct="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9pPr>
          </a:lstStyle>
          <a:p>
            <a:pPr eaLnBrk="1" hangingPunct="1">
              <a:spcBef>
                <a:spcPct val="0"/>
              </a:spcBef>
              <a:buClrTx/>
              <a:buFontTx/>
              <a:buNone/>
            </a:pPr>
            <a:r>
              <a:rPr lang="fr-FR" altLang="fr-FR" sz="1400" b="1">
                <a:effectLst/>
                <a:latin typeface="Arial Narrow" panose="020B0606020202030204" pitchFamily="34" charset="0"/>
              </a:rPr>
              <a:t>t   (U.U.)</a:t>
            </a:r>
            <a:endParaRPr lang="fr-FR" altLang="fr-FR" sz="1400">
              <a:effectLst/>
              <a:latin typeface="Arial Narrow" panose="020B0606020202030204" pitchFamily="34" charset="0"/>
            </a:endParaRPr>
          </a:p>
        </p:txBody>
      </p:sp>
      <p:sp>
        <p:nvSpPr>
          <p:cNvPr id="120842" name="Text Box 10">
            <a:extLst>
              <a:ext uri="{FF2B5EF4-FFF2-40B4-BE49-F238E27FC236}">
                <a16:creationId xmlns:a16="http://schemas.microsoft.com/office/drawing/2014/main" id="{98F09030-0DA7-409D-A354-BE1065645F1A}"/>
              </a:ext>
            </a:extLst>
          </p:cNvPr>
          <p:cNvSpPr txBox="1">
            <a:spLocks noChangeArrowheads="1"/>
          </p:cNvSpPr>
          <p:nvPr/>
        </p:nvSpPr>
        <p:spPr bwMode="auto">
          <a:xfrm>
            <a:off x="1835150" y="333375"/>
            <a:ext cx="6121400" cy="708025"/>
          </a:xfrm>
          <a:prstGeom prst="rect">
            <a:avLst/>
          </a:prstGeom>
          <a:noFill/>
          <a:ln w="9525">
            <a:noFill/>
            <a:miter lim="800000"/>
            <a:headEnd/>
            <a:tailEnd/>
          </a:ln>
        </p:spPr>
        <p:txBody>
          <a:bodyPr/>
          <a:lstStyle/>
          <a:p>
            <a:pPr algn="ctr">
              <a:defRPr/>
            </a:pPr>
            <a:r>
              <a:rPr lang="fr-FR" sz="2400" b="1">
                <a:solidFill>
                  <a:srgbClr val="00CC00"/>
                </a:solidFill>
                <a:effectLst>
                  <a:outerShdw blurRad="38100" dist="38100" dir="2700000" algn="tl">
                    <a:srgbClr val="C0C0C0"/>
                  </a:outerShdw>
                </a:effectLst>
                <a:latin typeface="Arial Narrow" pitchFamily="34" charset="0"/>
              </a:rPr>
              <a:t>MAINTENANCE PREVENTIVE PREVISIONNELLE</a:t>
            </a:r>
            <a:endParaRPr lang="fr-FR" sz="2400">
              <a:solidFill>
                <a:srgbClr val="00CC00"/>
              </a:solidFill>
              <a:effectLst>
                <a:outerShdw blurRad="38100" dist="38100" dir="2700000" algn="tl">
                  <a:srgbClr val="C0C0C0"/>
                </a:outerShdw>
              </a:effectLst>
            </a:endParaRPr>
          </a:p>
        </p:txBody>
      </p:sp>
      <p:sp>
        <p:nvSpPr>
          <p:cNvPr id="120843" name="Freeform 11">
            <a:extLst>
              <a:ext uri="{FF2B5EF4-FFF2-40B4-BE49-F238E27FC236}">
                <a16:creationId xmlns:a16="http://schemas.microsoft.com/office/drawing/2014/main" id="{DAF49D36-3C21-4F1B-BB0B-955997FACF4D}"/>
              </a:ext>
            </a:extLst>
          </p:cNvPr>
          <p:cNvSpPr>
            <a:spLocks/>
          </p:cNvSpPr>
          <p:nvPr/>
        </p:nvSpPr>
        <p:spPr bwMode="auto">
          <a:xfrm>
            <a:off x="1809750" y="2032000"/>
            <a:ext cx="4965700" cy="3878263"/>
          </a:xfrm>
          <a:custGeom>
            <a:avLst/>
            <a:gdLst/>
            <a:ahLst/>
            <a:cxnLst>
              <a:cxn ang="0">
                <a:pos x="0" y="2896"/>
              </a:cxn>
              <a:cxn ang="0">
                <a:pos x="4163" y="2172"/>
              </a:cxn>
              <a:cxn ang="0">
                <a:pos x="5792" y="1086"/>
              </a:cxn>
              <a:cxn ang="0">
                <a:pos x="6335" y="0"/>
              </a:cxn>
            </a:cxnLst>
            <a:rect l="0" t="0" r="r" b="b"/>
            <a:pathLst>
              <a:path w="6335" h="2896">
                <a:moveTo>
                  <a:pt x="0" y="2896"/>
                </a:moveTo>
                <a:cubicBezTo>
                  <a:pt x="1599" y="2685"/>
                  <a:pt x="3198" y="2474"/>
                  <a:pt x="4163" y="2172"/>
                </a:cubicBezTo>
                <a:cubicBezTo>
                  <a:pt x="5128" y="1870"/>
                  <a:pt x="5430" y="1448"/>
                  <a:pt x="5792" y="1086"/>
                </a:cubicBezTo>
                <a:cubicBezTo>
                  <a:pt x="6154" y="724"/>
                  <a:pt x="6244" y="362"/>
                  <a:pt x="6335" y="0"/>
                </a:cubicBezTo>
              </a:path>
            </a:pathLst>
          </a:custGeom>
          <a:noFill/>
          <a:ln w="9525">
            <a:solidFill>
              <a:srgbClr val="000000"/>
            </a:solidFill>
            <a:round/>
            <a:headEnd/>
            <a:tailEnd/>
          </a:ln>
        </p:spPr>
        <p:txBody>
          <a:bodyPr/>
          <a:lstStyle/>
          <a:p>
            <a:pPr>
              <a:defRPr/>
            </a:pPr>
            <a:endParaRPr lang="fr-FR"/>
          </a:p>
        </p:txBody>
      </p:sp>
      <p:sp>
        <p:nvSpPr>
          <p:cNvPr id="120844" name="AutoShape 12">
            <a:extLst>
              <a:ext uri="{FF2B5EF4-FFF2-40B4-BE49-F238E27FC236}">
                <a16:creationId xmlns:a16="http://schemas.microsoft.com/office/drawing/2014/main" id="{B443FC14-02A3-4C80-A47B-7B5AA957878B}"/>
              </a:ext>
            </a:extLst>
          </p:cNvPr>
          <p:cNvSpPr>
            <a:spLocks noChangeArrowheads="1"/>
          </p:cNvSpPr>
          <p:nvPr/>
        </p:nvSpPr>
        <p:spPr bwMode="auto">
          <a:xfrm>
            <a:off x="2659063" y="5608638"/>
            <a:ext cx="141287" cy="233362"/>
          </a:xfrm>
          <a:custGeom>
            <a:avLst/>
            <a:gdLst>
              <a:gd name="G0" fmla="+- 6480 0 0"/>
              <a:gd name="G1" fmla="+- 8640 0 0"/>
              <a:gd name="G2" fmla="+- 4320 0 0"/>
              <a:gd name="G3" fmla="+- 21600 0 6480"/>
              <a:gd name="G4" fmla="+- 21600 0 8640"/>
              <a:gd name="G5" fmla="+- 21600 0 4320"/>
              <a:gd name="G6" fmla="+- 6480 0 10800"/>
              <a:gd name="G7" fmla="+- 8640 0 10800"/>
              <a:gd name="G8" fmla="*/ G7 4320 G6"/>
              <a:gd name="G9" fmla="+- 21600 0 G8"/>
              <a:gd name="T0" fmla="*/ G8 w 21600"/>
              <a:gd name="T1" fmla="*/ G1 h 21600"/>
              <a:gd name="T2" fmla="*/ G9 w 21600"/>
              <a:gd name="T3" fmla="*/ G4 h 21600"/>
            </a:gdLst>
            <a:ahLst/>
            <a:cxnLst>
              <a:cxn ang="0">
                <a:pos x="r" y="vc"/>
              </a:cxn>
              <a:cxn ang="5400000">
                <a:pos x="hc" y="b"/>
              </a:cxn>
              <a:cxn ang="10800000">
                <a:pos x="l" y="vc"/>
              </a:cxn>
              <a:cxn ang="16200000">
                <a:pos x="hc" y="t"/>
              </a:cxn>
            </a:cxnLst>
            <a:rect l="T0" t="T1" r="T2" b="T3"/>
            <a:pathLst>
              <a:path w="21600" h="21600">
                <a:moveTo>
                  <a:pt x="10800" y="0"/>
                </a:moveTo>
                <a:lnTo>
                  <a:pt x="6480" y="4320"/>
                </a:lnTo>
                <a:lnTo>
                  <a:pt x="8640" y="4320"/>
                </a:lnTo>
                <a:lnTo>
                  <a:pt x="8640" y="8640"/>
                </a:lnTo>
                <a:lnTo>
                  <a:pt x="4320" y="8640"/>
                </a:lnTo>
                <a:lnTo>
                  <a:pt x="4320" y="6480"/>
                </a:lnTo>
                <a:lnTo>
                  <a:pt x="0" y="10800"/>
                </a:lnTo>
                <a:lnTo>
                  <a:pt x="4320" y="15120"/>
                </a:lnTo>
                <a:lnTo>
                  <a:pt x="4320" y="12960"/>
                </a:lnTo>
                <a:lnTo>
                  <a:pt x="8640" y="12960"/>
                </a:lnTo>
                <a:lnTo>
                  <a:pt x="8640" y="17280"/>
                </a:lnTo>
                <a:lnTo>
                  <a:pt x="6480" y="17280"/>
                </a:lnTo>
                <a:lnTo>
                  <a:pt x="10800" y="21600"/>
                </a:lnTo>
                <a:lnTo>
                  <a:pt x="15120" y="17280"/>
                </a:lnTo>
                <a:lnTo>
                  <a:pt x="12960" y="17280"/>
                </a:lnTo>
                <a:lnTo>
                  <a:pt x="12960" y="12960"/>
                </a:lnTo>
                <a:lnTo>
                  <a:pt x="17280" y="12960"/>
                </a:lnTo>
                <a:lnTo>
                  <a:pt x="17280" y="15120"/>
                </a:lnTo>
                <a:lnTo>
                  <a:pt x="21600" y="10800"/>
                </a:lnTo>
                <a:lnTo>
                  <a:pt x="17280" y="6480"/>
                </a:lnTo>
                <a:lnTo>
                  <a:pt x="17280" y="8640"/>
                </a:lnTo>
                <a:lnTo>
                  <a:pt x="12960" y="8640"/>
                </a:lnTo>
                <a:lnTo>
                  <a:pt x="12960" y="4320"/>
                </a:lnTo>
                <a:lnTo>
                  <a:pt x="15120" y="4320"/>
                </a:lnTo>
                <a:close/>
              </a:path>
            </a:pathLst>
          </a:custGeom>
          <a:solidFill>
            <a:srgbClr val="FFFFFF"/>
          </a:solidFill>
          <a:ln w="9525">
            <a:solidFill>
              <a:srgbClr val="000000"/>
            </a:solidFill>
            <a:miter lim="800000"/>
            <a:headEnd/>
            <a:tailEnd/>
          </a:ln>
        </p:spPr>
        <p:txBody>
          <a:bodyPr/>
          <a:lstStyle/>
          <a:p>
            <a:pPr>
              <a:defRPr/>
            </a:pPr>
            <a:endParaRPr lang="fr-FR"/>
          </a:p>
        </p:txBody>
      </p:sp>
      <p:sp>
        <p:nvSpPr>
          <p:cNvPr id="120845" name="AutoShape 13">
            <a:extLst>
              <a:ext uri="{FF2B5EF4-FFF2-40B4-BE49-F238E27FC236}">
                <a16:creationId xmlns:a16="http://schemas.microsoft.com/office/drawing/2014/main" id="{E595B380-AF7E-48B3-8323-37134233CED8}"/>
              </a:ext>
            </a:extLst>
          </p:cNvPr>
          <p:cNvSpPr>
            <a:spLocks noChangeArrowheads="1"/>
          </p:cNvSpPr>
          <p:nvPr/>
        </p:nvSpPr>
        <p:spPr bwMode="auto">
          <a:xfrm>
            <a:off x="3509963" y="5372100"/>
            <a:ext cx="139700" cy="234950"/>
          </a:xfrm>
          <a:custGeom>
            <a:avLst/>
            <a:gdLst>
              <a:gd name="G0" fmla="+- 6480 0 0"/>
              <a:gd name="G1" fmla="+- 8640 0 0"/>
              <a:gd name="G2" fmla="+- 4320 0 0"/>
              <a:gd name="G3" fmla="+- 21600 0 6480"/>
              <a:gd name="G4" fmla="+- 21600 0 8640"/>
              <a:gd name="G5" fmla="+- 21600 0 4320"/>
              <a:gd name="G6" fmla="+- 6480 0 10800"/>
              <a:gd name="G7" fmla="+- 8640 0 10800"/>
              <a:gd name="G8" fmla="*/ G7 4320 G6"/>
              <a:gd name="G9" fmla="+- 21600 0 G8"/>
              <a:gd name="T0" fmla="*/ G8 w 21600"/>
              <a:gd name="T1" fmla="*/ G1 h 21600"/>
              <a:gd name="T2" fmla="*/ G9 w 21600"/>
              <a:gd name="T3" fmla="*/ G4 h 21600"/>
            </a:gdLst>
            <a:ahLst/>
            <a:cxnLst>
              <a:cxn ang="0">
                <a:pos x="r" y="vc"/>
              </a:cxn>
              <a:cxn ang="5400000">
                <a:pos x="hc" y="b"/>
              </a:cxn>
              <a:cxn ang="10800000">
                <a:pos x="l" y="vc"/>
              </a:cxn>
              <a:cxn ang="16200000">
                <a:pos x="hc" y="t"/>
              </a:cxn>
            </a:cxnLst>
            <a:rect l="T0" t="T1" r="T2" b="T3"/>
            <a:pathLst>
              <a:path w="21600" h="21600">
                <a:moveTo>
                  <a:pt x="10800" y="0"/>
                </a:moveTo>
                <a:lnTo>
                  <a:pt x="6480" y="4320"/>
                </a:lnTo>
                <a:lnTo>
                  <a:pt x="8640" y="4320"/>
                </a:lnTo>
                <a:lnTo>
                  <a:pt x="8640" y="8640"/>
                </a:lnTo>
                <a:lnTo>
                  <a:pt x="4320" y="8640"/>
                </a:lnTo>
                <a:lnTo>
                  <a:pt x="4320" y="6480"/>
                </a:lnTo>
                <a:lnTo>
                  <a:pt x="0" y="10800"/>
                </a:lnTo>
                <a:lnTo>
                  <a:pt x="4320" y="15120"/>
                </a:lnTo>
                <a:lnTo>
                  <a:pt x="4320" y="12960"/>
                </a:lnTo>
                <a:lnTo>
                  <a:pt x="8640" y="12960"/>
                </a:lnTo>
                <a:lnTo>
                  <a:pt x="8640" y="17280"/>
                </a:lnTo>
                <a:lnTo>
                  <a:pt x="6480" y="17280"/>
                </a:lnTo>
                <a:lnTo>
                  <a:pt x="10800" y="21600"/>
                </a:lnTo>
                <a:lnTo>
                  <a:pt x="15120" y="17280"/>
                </a:lnTo>
                <a:lnTo>
                  <a:pt x="12960" y="17280"/>
                </a:lnTo>
                <a:lnTo>
                  <a:pt x="12960" y="12960"/>
                </a:lnTo>
                <a:lnTo>
                  <a:pt x="17280" y="12960"/>
                </a:lnTo>
                <a:lnTo>
                  <a:pt x="17280" y="15120"/>
                </a:lnTo>
                <a:lnTo>
                  <a:pt x="21600" y="10800"/>
                </a:lnTo>
                <a:lnTo>
                  <a:pt x="17280" y="6480"/>
                </a:lnTo>
                <a:lnTo>
                  <a:pt x="17280" y="8640"/>
                </a:lnTo>
                <a:lnTo>
                  <a:pt x="12960" y="8640"/>
                </a:lnTo>
                <a:lnTo>
                  <a:pt x="12960" y="4320"/>
                </a:lnTo>
                <a:lnTo>
                  <a:pt x="15120" y="4320"/>
                </a:lnTo>
                <a:close/>
              </a:path>
            </a:pathLst>
          </a:custGeom>
          <a:solidFill>
            <a:srgbClr val="FFFFFF"/>
          </a:solidFill>
          <a:ln w="9525">
            <a:solidFill>
              <a:srgbClr val="000000"/>
            </a:solidFill>
            <a:miter lim="800000"/>
            <a:headEnd/>
            <a:tailEnd/>
          </a:ln>
        </p:spPr>
        <p:txBody>
          <a:bodyPr/>
          <a:lstStyle/>
          <a:p>
            <a:pPr>
              <a:defRPr/>
            </a:pPr>
            <a:endParaRPr lang="fr-FR"/>
          </a:p>
        </p:txBody>
      </p:sp>
      <p:sp>
        <p:nvSpPr>
          <p:cNvPr id="120846" name="AutoShape 14">
            <a:extLst>
              <a:ext uri="{FF2B5EF4-FFF2-40B4-BE49-F238E27FC236}">
                <a16:creationId xmlns:a16="http://schemas.microsoft.com/office/drawing/2014/main" id="{BE880531-CA4D-4A24-AFCE-2793A96464EA}"/>
              </a:ext>
            </a:extLst>
          </p:cNvPr>
          <p:cNvSpPr>
            <a:spLocks noChangeArrowheads="1"/>
          </p:cNvSpPr>
          <p:nvPr/>
        </p:nvSpPr>
        <p:spPr bwMode="auto">
          <a:xfrm>
            <a:off x="1954213" y="5843588"/>
            <a:ext cx="139700" cy="234950"/>
          </a:xfrm>
          <a:custGeom>
            <a:avLst/>
            <a:gdLst>
              <a:gd name="G0" fmla="+- 6480 0 0"/>
              <a:gd name="G1" fmla="+- 8640 0 0"/>
              <a:gd name="G2" fmla="+- 4320 0 0"/>
              <a:gd name="G3" fmla="+- 21600 0 6480"/>
              <a:gd name="G4" fmla="+- 21600 0 8640"/>
              <a:gd name="G5" fmla="+- 21600 0 4320"/>
              <a:gd name="G6" fmla="+- 6480 0 10800"/>
              <a:gd name="G7" fmla="+- 8640 0 10800"/>
              <a:gd name="G8" fmla="*/ G7 4320 G6"/>
              <a:gd name="G9" fmla="+- 21600 0 G8"/>
              <a:gd name="T0" fmla="*/ G8 w 21600"/>
              <a:gd name="T1" fmla="*/ G1 h 21600"/>
              <a:gd name="T2" fmla="*/ G9 w 21600"/>
              <a:gd name="T3" fmla="*/ G4 h 21600"/>
            </a:gdLst>
            <a:ahLst/>
            <a:cxnLst>
              <a:cxn ang="0">
                <a:pos x="r" y="vc"/>
              </a:cxn>
              <a:cxn ang="5400000">
                <a:pos x="hc" y="b"/>
              </a:cxn>
              <a:cxn ang="10800000">
                <a:pos x="l" y="vc"/>
              </a:cxn>
              <a:cxn ang="16200000">
                <a:pos x="hc" y="t"/>
              </a:cxn>
            </a:cxnLst>
            <a:rect l="T0" t="T1" r="T2" b="T3"/>
            <a:pathLst>
              <a:path w="21600" h="21600">
                <a:moveTo>
                  <a:pt x="10800" y="0"/>
                </a:moveTo>
                <a:lnTo>
                  <a:pt x="6480" y="4320"/>
                </a:lnTo>
                <a:lnTo>
                  <a:pt x="8640" y="4320"/>
                </a:lnTo>
                <a:lnTo>
                  <a:pt x="8640" y="8640"/>
                </a:lnTo>
                <a:lnTo>
                  <a:pt x="4320" y="8640"/>
                </a:lnTo>
                <a:lnTo>
                  <a:pt x="4320" y="6480"/>
                </a:lnTo>
                <a:lnTo>
                  <a:pt x="0" y="10800"/>
                </a:lnTo>
                <a:lnTo>
                  <a:pt x="4320" y="15120"/>
                </a:lnTo>
                <a:lnTo>
                  <a:pt x="4320" y="12960"/>
                </a:lnTo>
                <a:lnTo>
                  <a:pt x="8640" y="12960"/>
                </a:lnTo>
                <a:lnTo>
                  <a:pt x="8640" y="17280"/>
                </a:lnTo>
                <a:lnTo>
                  <a:pt x="6480" y="17280"/>
                </a:lnTo>
                <a:lnTo>
                  <a:pt x="10800" y="21600"/>
                </a:lnTo>
                <a:lnTo>
                  <a:pt x="15120" y="17280"/>
                </a:lnTo>
                <a:lnTo>
                  <a:pt x="12960" y="17280"/>
                </a:lnTo>
                <a:lnTo>
                  <a:pt x="12960" y="12960"/>
                </a:lnTo>
                <a:lnTo>
                  <a:pt x="17280" y="12960"/>
                </a:lnTo>
                <a:lnTo>
                  <a:pt x="17280" y="15120"/>
                </a:lnTo>
                <a:lnTo>
                  <a:pt x="21600" y="10800"/>
                </a:lnTo>
                <a:lnTo>
                  <a:pt x="17280" y="6480"/>
                </a:lnTo>
                <a:lnTo>
                  <a:pt x="17280" y="8640"/>
                </a:lnTo>
                <a:lnTo>
                  <a:pt x="12960" y="8640"/>
                </a:lnTo>
                <a:lnTo>
                  <a:pt x="12960" y="4320"/>
                </a:lnTo>
                <a:lnTo>
                  <a:pt x="15120" y="4320"/>
                </a:lnTo>
                <a:close/>
              </a:path>
            </a:pathLst>
          </a:custGeom>
          <a:solidFill>
            <a:srgbClr val="FFFFFF"/>
          </a:solidFill>
          <a:ln w="9525">
            <a:solidFill>
              <a:srgbClr val="000000"/>
            </a:solidFill>
            <a:miter lim="800000"/>
            <a:headEnd/>
            <a:tailEnd/>
          </a:ln>
        </p:spPr>
        <p:txBody>
          <a:bodyPr/>
          <a:lstStyle/>
          <a:p>
            <a:pPr>
              <a:defRPr/>
            </a:pPr>
            <a:endParaRPr lang="fr-FR"/>
          </a:p>
        </p:txBody>
      </p:sp>
      <p:sp>
        <p:nvSpPr>
          <p:cNvPr id="120847" name="AutoShape 15">
            <a:extLst>
              <a:ext uri="{FF2B5EF4-FFF2-40B4-BE49-F238E27FC236}">
                <a16:creationId xmlns:a16="http://schemas.microsoft.com/office/drawing/2014/main" id="{1F05E015-5E60-427F-AB79-750B633785D4}"/>
              </a:ext>
            </a:extLst>
          </p:cNvPr>
          <p:cNvSpPr>
            <a:spLocks noChangeArrowheads="1"/>
          </p:cNvSpPr>
          <p:nvPr/>
        </p:nvSpPr>
        <p:spPr bwMode="auto">
          <a:xfrm>
            <a:off x="4075113" y="5135563"/>
            <a:ext cx="141287" cy="234950"/>
          </a:xfrm>
          <a:custGeom>
            <a:avLst/>
            <a:gdLst>
              <a:gd name="G0" fmla="+- 6480 0 0"/>
              <a:gd name="G1" fmla="+- 8640 0 0"/>
              <a:gd name="G2" fmla="+- 4320 0 0"/>
              <a:gd name="G3" fmla="+- 21600 0 6480"/>
              <a:gd name="G4" fmla="+- 21600 0 8640"/>
              <a:gd name="G5" fmla="+- 21600 0 4320"/>
              <a:gd name="G6" fmla="+- 6480 0 10800"/>
              <a:gd name="G7" fmla="+- 8640 0 10800"/>
              <a:gd name="G8" fmla="*/ G7 4320 G6"/>
              <a:gd name="G9" fmla="+- 21600 0 G8"/>
              <a:gd name="T0" fmla="*/ G8 w 21600"/>
              <a:gd name="T1" fmla="*/ G1 h 21600"/>
              <a:gd name="T2" fmla="*/ G9 w 21600"/>
              <a:gd name="T3" fmla="*/ G4 h 21600"/>
            </a:gdLst>
            <a:ahLst/>
            <a:cxnLst>
              <a:cxn ang="0">
                <a:pos x="r" y="vc"/>
              </a:cxn>
              <a:cxn ang="5400000">
                <a:pos x="hc" y="b"/>
              </a:cxn>
              <a:cxn ang="10800000">
                <a:pos x="l" y="vc"/>
              </a:cxn>
              <a:cxn ang="16200000">
                <a:pos x="hc" y="t"/>
              </a:cxn>
            </a:cxnLst>
            <a:rect l="T0" t="T1" r="T2" b="T3"/>
            <a:pathLst>
              <a:path w="21600" h="21600">
                <a:moveTo>
                  <a:pt x="10800" y="0"/>
                </a:moveTo>
                <a:lnTo>
                  <a:pt x="6480" y="4320"/>
                </a:lnTo>
                <a:lnTo>
                  <a:pt x="8640" y="4320"/>
                </a:lnTo>
                <a:lnTo>
                  <a:pt x="8640" y="8640"/>
                </a:lnTo>
                <a:lnTo>
                  <a:pt x="4320" y="8640"/>
                </a:lnTo>
                <a:lnTo>
                  <a:pt x="4320" y="6480"/>
                </a:lnTo>
                <a:lnTo>
                  <a:pt x="0" y="10800"/>
                </a:lnTo>
                <a:lnTo>
                  <a:pt x="4320" y="15120"/>
                </a:lnTo>
                <a:lnTo>
                  <a:pt x="4320" y="12960"/>
                </a:lnTo>
                <a:lnTo>
                  <a:pt x="8640" y="12960"/>
                </a:lnTo>
                <a:lnTo>
                  <a:pt x="8640" y="17280"/>
                </a:lnTo>
                <a:lnTo>
                  <a:pt x="6480" y="17280"/>
                </a:lnTo>
                <a:lnTo>
                  <a:pt x="10800" y="21600"/>
                </a:lnTo>
                <a:lnTo>
                  <a:pt x="15120" y="17280"/>
                </a:lnTo>
                <a:lnTo>
                  <a:pt x="12960" y="17280"/>
                </a:lnTo>
                <a:lnTo>
                  <a:pt x="12960" y="12960"/>
                </a:lnTo>
                <a:lnTo>
                  <a:pt x="17280" y="12960"/>
                </a:lnTo>
                <a:lnTo>
                  <a:pt x="17280" y="15120"/>
                </a:lnTo>
                <a:lnTo>
                  <a:pt x="21600" y="10800"/>
                </a:lnTo>
                <a:lnTo>
                  <a:pt x="17280" y="6480"/>
                </a:lnTo>
                <a:lnTo>
                  <a:pt x="17280" y="8640"/>
                </a:lnTo>
                <a:lnTo>
                  <a:pt x="12960" y="8640"/>
                </a:lnTo>
                <a:lnTo>
                  <a:pt x="12960" y="4320"/>
                </a:lnTo>
                <a:lnTo>
                  <a:pt x="15120" y="4320"/>
                </a:lnTo>
                <a:close/>
              </a:path>
            </a:pathLst>
          </a:custGeom>
          <a:solidFill>
            <a:srgbClr val="FFFFFF"/>
          </a:solidFill>
          <a:ln w="9525">
            <a:solidFill>
              <a:srgbClr val="000000"/>
            </a:solidFill>
            <a:miter lim="800000"/>
            <a:headEnd/>
            <a:tailEnd/>
          </a:ln>
        </p:spPr>
        <p:txBody>
          <a:bodyPr/>
          <a:lstStyle/>
          <a:p>
            <a:pPr>
              <a:defRPr/>
            </a:pPr>
            <a:endParaRPr lang="fr-FR"/>
          </a:p>
        </p:txBody>
      </p:sp>
      <p:sp>
        <p:nvSpPr>
          <p:cNvPr id="120848" name="AutoShape 16">
            <a:extLst>
              <a:ext uri="{FF2B5EF4-FFF2-40B4-BE49-F238E27FC236}">
                <a16:creationId xmlns:a16="http://schemas.microsoft.com/office/drawing/2014/main" id="{8D6E9CF7-C23B-4D43-877D-AD3055B62BB4}"/>
              </a:ext>
            </a:extLst>
          </p:cNvPr>
          <p:cNvSpPr>
            <a:spLocks noChangeArrowheads="1"/>
          </p:cNvSpPr>
          <p:nvPr/>
        </p:nvSpPr>
        <p:spPr bwMode="auto">
          <a:xfrm>
            <a:off x="4640263" y="5135563"/>
            <a:ext cx="141287" cy="234950"/>
          </a:xfrm>
          <a:custGeom>
            <a:avLst/>
            <a:gdLst>
              <a:gd name="G0" fmla="+- 6480 0 0"/>
              <a:gd name="G1" fmla="+- 8640 0 0"/>
              <a:gd name="G2" fmla="+- 4320 0 0"/>
              <a:gd name="G3" fmla="+- 21600 0 6480"/>
              <a:gd name="G4" fmla="+- 21600 0 8640"/>
              <a:gd name="G5" fmla="+- 21600 0 4320"/>
              <a:gd name="G6" fmla="+- 6480 0 10800"/>
              <a:gd name="G7" fmla="+- 8640 0 10800"/>
              <a:gd name="G8" fmla="*/ G7 4320 G6"/>
              <a:gd name="G9" fmla="+- 21600 0 G8"/>
              <a:gd name="T0" fmla="*/ G8 w 21600"/>
              <a:gd name="T1" fmla="*/ G1 h 21600"/>
              <a:gd name="T2" fmla="*/ G9 w 21600"/>
              <a:gd name="T3" fmla="*/ G4 h 21600"/>
            </a:gdLst>
            <a:ahLst/>
            <a:cxnLst>
              <a:cxn ang="0">
                <a:pos x="r" y="vc"/>
              </a:cxn>
              <a:cxn ang="5400000">
                <a:pos x="hc" y="b"/>
              </a:cxn>
              <a:cxn ang="10800000">
                <a:pos x="l" y="vc"/>
              </a:cxn>
              <a:cxn ang="16200000">
                <a:pos x="hc" y="t"/>
              </a:cxn>
            </a:cxnLst>
            <a:rect l="T0" t="T1" r="T2" b="T3"/>
            <a:pathLst>
              <a:path w="21600" h="21600">
                <a:moveTo>
                  <a:pt x="10800" y="0"/>
                </a:moveTo>
                <a:lnTo>
                  <a:pt x="6480" y="4320"/>
                </a:lnTo>
                <a:lnTo>
                  <a:pt x="8640" y="4320"/>
                </a:lnTo>
                <a:lnTo>
                  <a:pt x="8640" y="8640"/>
                </a:lnTo>
                <a:lnTo>
                  <a:pt x="4320" y="8640"/>
                </a:lnTo>
                <a:lnTo>
                  <a:pt x="4320" y="6480"/>
                </a:lnTo>
                <a:lnTo>
                  <a:pt x="0" y="10800"/>
                </a:lnTo>
                <a:lnTo>
                  <a:pt x="4320" y="15120"/>
                </a:lnTo>
                <a:lnTo>
                  <a:pt x="4320" y="12960"/>
                </a:lnTo>
                <a:lnTo>
                  <a:pt x="8640" y="12960"/>
                </a:lnTo>
                <a:lnTo>
                  <a:pt x="8640" y="17280"/>
                </a:lnTo>
                <a:lnTo>
                  <a:pt x="6480" y="17280"/>
                </a:lnTo>
                <a:lnTo>
                  <a:pt x="10800" y="21600"/>
                </a:lnTo>
                <a:lnTo>
                  <a:pt x="15120" y="17280"/>
                </a:lnTo>
                <a:lnTo>
                  <a:pt x="12960" y="17280"/>
                </a:lnTo>
                <a:lnTo>
                  <a:pt x="12960" y="12960"/>
                </a:lnTo>
                <a:lnTo>
                  <a:pt x="17280" y="12960"/>
                </a:lnTo>
                <a:lnTo>
                  <a:pt x="17280" y="15120"/>
                </a:lnTo>
                <a:lnTo>
                  <a:pt x="21600" y="10800"/>
                </a:lnTo>
                <a:lnTo>
                  <a:pt x="17280" y="6480"/>
                </a:lnTo>
                <a:lnTo>
                  <a:pt x="17280" y="8640"/>
                </a:lnTo>
                <a:lnTo>
                  <a:pt x="12960" y="8640"/>
                </a:lnTo>
                <a:lnTo>
                  <a:pt x="12960" y="4320"/>
                </a:lnTo>
                <a:lnTo>
                  <a:pt x="15120" y="4320"/>
                </a:lnTo>
                <a:close/>
              </a:path>
            </a:pathLst>
          </a:custGeom>
          <a:solidFill>
            <a:srgbClr val="FFFFFF"/>
          </a:solidFill>
          <a:ln w="9525">
            <a:solidFill>
              <a:srgbClr val="000000"/>
            </a:solidFill>
            <a:miter lim="800000"/>
            <a:headEnd/>
            <a:tailEnd/>
          </a:ln>
        </p:spPr>
        <p:txBody>
          <a:bodyPr/>
          <a:lstStyle/>
          <a:p>
            <a:pPr>
              <a:defRPr/>
            </a:pPr>
            <a:endParaRPr lang="fr-FR"/>
          </a:p>
        </p:txBody>
      </p:sp>
      <p:sp>
        <p:nvSpPr>
          <p:cNvPr id="120849" name="AutoShape 17">
            <a:extLst>
              <a:ext uri="{FF2B5EF4-FFF2-40B4-BE49-F238E27FC236}">
                <a16:creationId xmlns:a16="http://schemas.microsoft.com/office/drawing/2014/main" id="{EB7C867F-6515-4A78-8E71-B66683581666}"/>
              </a:ext>
            </a:extLst>
          </p:cNvPr>
          <p:cNvSpPr>
            <a:spLocks noChangeArrowheads="1"/>
          </p:cNvSpPr>
          <p:nvPr/>
        </p:nvSpPr>
        <p:spPr bwMode="auto">
          <a:xfrm>
            <a:off x="5207000" y="4664075"/>
            <a:ext cx="141288" cy="234950"/>
          </a:xfrm>
          <a:custGeom>
            <a:avLst/>
            <a:gdLst>
              <a:gd name="G0" fmla="+- 6480 0 0"/>
              <a:gd name="G1" fmla="+- 8640 0 0"/>
              <a:gd name="G2" fmla="+- 4320 0 0"/>
              <a:gd name="G3" fmla="+- 21600 0 6480"/>
              <a:gd name="G4" fmla="+- 21600 0 8640"/>
              <a:gd name="G5" fmla="+- 21600 0 4320"/>
              <a:gd name="G6" fmla="+- 6480 0 10800"/>
              <a:gd name="G7" fmla="+- 8640 0 10800"/>
              <a:gd name="G8" fmla="*/ G7 4320 G6"/>
              <a:gd name="G9" fmla="+- 21600 0 G8"/>
              <a:gd name="T0" fmla="*/ G8 w 21600"/>
              <a:gd name="T1" fmla="*/ G1 h 21600"/>
              <a:gd name="T2" fmla="*/ G9 w 21600"/>
              <a:gd name="T3" fmla="*/ G4 h 21600"/>
            </a:gdLst>
            <a:ahLst/>
            <a:cxnLst>
              <a:cxn ang="0">
                <a:pos x="r" y="vc"/>
              </a:cxn>
              <a:cxn ang="5400000">
                <a:pos x="hc" y="b"/>
              </a:cxn>
              <a:cxn ang="10800000">
                <a:pos x="l" y="vc"/>
              </a:cxn>
              <a:cxn ang="16200000">
                <a:pos x="hc" y="t"/>
              </a:cxn>
            </a:cxnLst>
            <a:rect l="T0" t="T1" r="T2" b="T3"/>
            <a:pathLst>
              <a:path w="21600" h="21600">
                <a:moveTo>
                  <a:pt x="10800" y="0"/>
                </a:moveTo>
                <a:lnTo>
                  <a:pt x="6480" y="4320"/>
                </a:lnTo>
                <a:lnTo>
                  <a:pt x="8640" y="4320"/>
                </a:lnTo>
                <a:lnTo>
                  <a:pt x="8640" y="8640"/>
                </a:lnTo>
                <a:lnTo>
                  <a:pt x="4320" y="8640"/>
                </a:lnTo>
                <a:lnTo>
                  <a:pt x="4320" y="6480"/>
                </a:lnTo>
                <a:lnTo>
                  <a:pt x="0" y="10800"/>
                </a:lnTo>
                <a:lnTo>
                  <a:pt x="4320" y="15120"/>
                </a:lnTo>
                <a:lnTo>
                  <a:pt x="4320" y="12960"/>
                </a:lnTo>
                <a:lnTo>
                  <a:pt x="8640" y="12960"/>
                </a:lnTo>
                <a:lnTo>
                  <a:pt x="8640" y="17280"/>
                </a:lnTo>
                <a:lnTo>
                  <a:pt x="6480" y="17280"/>
                </a:lnTo>
                <a:lnTo>
                  <a:pt x="10800" y="21600"/>
                </a:lnTo>
                <a:lnTo>
                  <a:pt x="15120" y="17280"/>
                </a:lnTo>
                <a:lnTo>
                  <a:pt x="12960" y="17280"/>
                </a:lnTo>
                <a:lnTo>
                  <a:pt x="12960" y="12960"/>
                </a:lnTo>
                <a:lnTo>
                  <a:pt x="17280" y="12960"/>
                </a:lnTo>
                <a:lnTo>
                  <a:pt x="17280" y="15120"/>
                </a:lnTo>
                <a:lnTo>
                  <a:pt x="21600" y="10800"/>
                </a:lnTo>
                <a:lnTo>
                  <a:pt x="17280" y="6480"/>
                </a:lnTo>
                <a:lnTo>
                  <a:pt x="17280" y="8640"/>
                </a:lnTo>
                <a:lnTo>
                  <a:pt x="12960" y="8640"/>
                </a:lnTo>
                <a:lnTo>
                  <a:pt x="12960" y="4320"/>
                </a:lnTo>
                <a:lnTo>
                  <a:pt x="15120" y="4320"/>
                </a:lnTo>
                <a:close/>
              </a:path>
            </a:pathLst>
          </a:custGeom>
          <a:solidFill>
            <a:srgbClr val="FFFFFF"/>
          </a:solidFill>
          <a:ln w="9525">
            <a:solidFill>
              <a:srgbClr val="000000"/>
            </a:solidFill>
            <a:miter lim="800000"/>
            <a:headEnd/>
            <a:tailEnd/>
          </a:ln>
        </p:spPr>
        <p:txBody>
          <a:bodyPr/>
          <a:lstStyle/>
          <a:p>
            <a:pPr>
              <a:defRPr/>
            </a:pPr>
            <a:endParaRPr lang="fr-FR"/>
          </a:p>
        </p:txBody>
      </p:sp>
      <p:sp>
        <p:nvSpPr>
          <p:cNvPr id="120850" name="AutoShape 18">
            <a:extLst>
              <a:ext uri="{FF2B5EF4-FFF2-40B4-BE49-F238E27FC236}">
                <a16:creationId xmlns:a16="http://schemas.microsoft.com/office/drawing/2014/main" id="{41C578AE-02C6-4C5B-A82D-D75106FCBC17}"/>
              </a:ext>
            </a:extLst>
          </p:cNvPr>
          <p:cNvSpPr>
            <a:spLocks noChangeArrowheads="1"/>
          </p:cNvSpPr>
          <p:nvPr/>
        </p:nvSpPr>
        <p:spPr bwMode="auto">
          <a:xfrm>
            <a:off x="5913438" y="3956050"/>
            <a:ext cx="142875" cy="234950"/>
          </a:xfrm>
          <a:custGeom>
            <a:avLst/>
            <a:gdLst>
              <a:gd name="G0" fmla="+- 6480 0 0"/>
              <a:gd name="G1" fmla="+- 8640 0 0"/>
              <a:gd name="G2" fmla="+- 4320 0 0"/>
              <a:gd name="G3" fmla="+- 21600 0 6480"/>
              <a:gd name="G4" fmla="+- 21600 0 8640"/>
              <a:gd name="G5" fmla="+- 21600 0 4320"/>
              <a:gd name="G6" fmla="+- 6480 0 10800"/>
              <a:gd name="G7" fmla="+- 8640 0 10800"/>
              <a:gd name="G8" fmla="*/ G7 4320 G6"/>
              <a:gd name="G9" fmla="+- 21600 0 G8"/>
              <a:gd name="T0" fmla="*/ G8 w 21600"/>
              <a:gd name="T1" fmla="*/ G1 h 21600"/>
              <a:gd name="T2" fmla="*/ G9 w 21600"/>
              <a:gd name="T3" fmla="*/ G4 h 21600"/>
            </a:gdLst>
            <a:ahLst/>
            <a:cxnLst>
              <a:cxn ang="0">
                <a:pos x="r" y="vc"/>
              </a:cxn>
              <a:cxn ang="5400000">
                <a:pos x="hc" y="b"/>
              </a:cxn>
              <a:cxn ang="10800000">
                <a:pos x="l" y="vc"/>
              </a:cxn>
              <a:cxn ang="16200000">
                <a:pos x="hc" y="t"/>
              </a:cxn>
            </a:cxnLst>
            <a:rect l="T0" t="T1" r="T2" b="T3"/>
            <a:pathLst>
              <a:path w="21600" h="21600">
                <a:moveTo>
                  <a:pt x="10800" y="0"/>
                </a:moveTo>
                <a:lnTo>
                  <a:pt x="6480" y="4320"/>
                </a:lnTo>
                <a:lnTo>
                  <a:pt x="8640" y="4320"/>
                </a:lnTo>
                <a:lnTo>
                  <a:pt x="8640" y="8640"/>
                </a:lnTo>
                <a:lnTo>
                  <a:pt x="4320" y="8640"/>
                </a:lnTo>
                <a:lnTo>
                  <a:pt x="4320" y="6480"/>
                </a:lnTo>
                <a:lnTo>
                  <a:pt x="0" y="10800"/>
                </a:lnTo>
                <a:lnTo>
                  <a:pt x="4320" y="15120"/>
                </a:lnTo>
                <a:lnTo>
                  <a:pt x="4320" y="12960"/>
                </a:lnTo>
                <a:lnTo>
                  <a:pt x="8640" y="12960"/>
                </a:lnTo>
                <a:lnTo>
                  <a:pt x="8640" y="17280"/>
                </a:lnTo>
                <a:lnTo>
                  <a:pt x="6480" y="17280"/>
                </a:lnTo>
                <a:lnTo>
                  <a:pt x="10800" y="21600"/>
                </a:lnTo>
                <a:lnTo>
                  <a:pt x="15120" y="17280"/>
                </a:lnTo>
                <a:lnTo>
                  <a:pt x="12960" y="17280"/>
                </a:lnTo>
                <a:lnTo>
                  <a:pt x="12960" y="12960"/>
                </a:lnTo>
                <a:lnTo>
                  <a:pt x="17280" y="12960"/>
                </a:lnTo>
                <a:lnTo>
                  <a:pt x="17280" y="15120"/>
                </a:lnTo>
                <a:lnTo>
                  <a:pt x="21600" y="10800"/>
                </a:lnTo>
                <a:lnTo>
                  <a:pt x="17280" y="6480"/>
                </a:lnTo>
                <a:lnTo>
                  <a:pt x="17280" y="8640"/>
                </a:lnTo>
                <a:lnTo>
                  <a:pt x="12960" y="8640"/>
                </a:lnTo>
                <a:lnTo>
                  <a:pt x="12960" y="4320"/>
                </a:lnTo>
                <a:lnTo>
                  <a:pt x="15120" y="4320"/>
                </a:lnTo>
                <a:close/>
              </a:path>
            </a:pathLst>
          </a:custGeom>
          <a:solidFill>
            <a:srgbClr val="FFFFFF"/>
          </a:solidFill>
          <a:ln w="9525">
            <a:solidFill>
              <a:srgbClr val="FF0000"/>
            </a:solidFill>
            <a:miter lim="800000"/>
            <a:headEnd/>
            <a:tailEnd/>
          </a:ln>
        </p:spPr>
        <p:txBody>
          <a:bodyPr/>
          <a:lstStyle/>
          <a:p>
            <a:pPr>
              <a:defRPr/>
            </a:pPr>
            <a:endParaRPr lang="fr-FR"/>
          </a:p>
        </p:txBody>
      </p:sp>
      <p:sp>
        <p:nvSpPr>
          <p:cNvPr id="120851" name="AutoShape 19">
            <a:extLst>
              <a:ext uri="{FF2B5EF4-FFF2-40B4-BE49-F238E27FC236}">
                <a16:creationId xmlns:a16="http://schemas.microsoft.com/office/drawing/2014/main" id="{E67050F2-354B-4D6B-BA0F-952E79AB810F}"/>
              </a:ext>
            </a:extLst>
          </p:cNvPr>
          <p:cNvSpPr>
            <a:spLocks noChangeArrowheads="1"/>
          </p:cNvSpPr>
          <p:nvPr/>
        </p:nvSpPr>
        <p:spPr bwMode="auto">
          <a:xfrm>
            <a:off x="6056313" y="3721100"/>
            <a:ext cx="141287" cy="234950"/>
          </a:xfrm>
          <a:custGeom>
            <a:avLst/>
            <a:gdLst>
              <a:gd name="G0" fmla="+- 6480 0 0"/>
              <a:gd name="G1" fmla="+- 8640 0 0"/>
              <a:gd name="G2" fmla="+- 4320 0 0"/>
              <a:gd name="G3" fmla="+- 21600 0 6480"/>
              <a:gd name="G4" fmla="+- 21600 0 8640"/>
              <a:gd name="G5" fmla="+- 21600 0 4320"/>
              <a:gd name="G6" fmla="+- 6480 0 10800"/>
              <a:gd name="G7" fmla="+- 8640 0 10800"/>
              <a:gd name="G8" fmla="*/ G7 4320 G6"/>
              <a:gd name="G9" fmla="+- 21600 0 G8"/>
              <a:gd name="T0" fmla="*/ G8 w 21600"/>
              <a:gd name="T1" fmla="*/ G1 h 21600"/>
              <a:gd name="T2" fmla="*/ G9 w 21600"/>
              <a:gd name="T3" fmla="*/ G4 h 21600"/>
            </a:gdLst>
            <a:ahLst/>
            <a:cxnLst>
              <a:cxn ang="0">
                <a:pos x="r" y="vc"/>
              </a:cxn>
              <a:cxn ang="5400000">
                <a:pos x="hc" y="b"/>
              </a:cxn>
              <a:cxn ang="10800000">
                <a:pos x="l" y="vc"/>
              </a:cxn>
              <a:cxn ang="16200000">
                <a:pos x="hc" y="t"/>
              </a:cxn>
            </a:cxnLst>
            <a:rect l="T0" t="T1" r="T2" b="T3"/>
            <a:pathLst>
              <a:path w="21600" h="21600">
                <a:moveTo>
                  <a:pt x="10800" y="0"/>
                </a:moveTo>
                <a:lnTo>
                  <a:pt x="6480" y="4320"/>
                </a:lnTo>
                <a:lnTo>
                  <a:pt x="8640" y="4320"/>
                </a:lnTo>
                <a:lnTo>
                  <a:pt x="8640" y="8640"/>
                </a:lnTo>
                <a:lnTo>
                  <a:pt x="4320" y="8640"/>
                </a:lnTo>
                <a:lnTo>
                  <a:pt x="4320" y="6480"/>
                </a:lnTo>
                <a:lnTo>
                  <a:pt x="0" y="10800"/>
                </a:lnTo>
                <a:lnTo>
                  <a:pt x="4320" y="15120"/>
                </a:lnTo>
                <a:lnTo>
                  <a:pt x="4320" y="12960"/>
                </a:lnTo>
                <a:lnTo>
                  <a:pt x="8640" y="12960"/>
                </a:lnTo>
                <a:lnTo>
                  <a:pt x="8640" y="17280"/>
                </a:lnTo>
                <a:lnTo>
                  <a:pt x="6480" y="17280"/>
                </a:lnTo>
                <a:lnTo>
                  <a:pt x="10800" y="21600"/>
                </a:lnTo>
                <a:lnTo>
                  <a:pt x="15120" y="17280"/>
                </a:lnTo>
                <a:lnTo>
                  <a:pt x="12960" y="17280"/>
                </a:lnTo>
                <a:lnTo>
                  <a:pt x="12960" y="12960"/>
                </a:lnTo>
                <a:lnTo>
                  <a:pt x="17280" y="12960"/>
                </a:lnTo>
                <a:lnTo>
                  <a:pt x="17280" y="15120"/>
                </a:lnTo>
                <a:lnTo>
                  <a:pt x="21600" y="10800"/>
                </a:lnTo>
                <a:lnTo>
                  <a:pt x="17280" y="6480"/>
                </a:lnTo>
                <a:lnTo>
                  <a:pt x="17280" y="8640"/>
                </a:lnTo>
                <a:lnTo>
                  <a:pt x="12960" y="8640"/>
                </a:lnTo>
                <a:lnTo>
                  <a:pt x="12960" y="4320"/>
                </a:lnTo>
                <a:lnTo>
                  <a:pt x="15120" y="4320"/>
                </a:lnTo>
                <a:close/>
              </a:path>
            </a:pathLst>
          </a:custGeom>
          <a:solidFill>
            <a:srgbClr val="FFFFFF"/>
          </a:solidFill>
          <a:ln w="9525">
            <a:solidFill>
              <a:srgbClr val="000000"/>
            </a:solidFill>
            <a:miter lim="800000"/>
            <a:headEnd/>
            <a:tailEnd/>
          </a:ln>
        </p:spPr>
        <p:txBody>
          <a:bodyPr/>
          <a:lstStyle/>
          <a:p>
            <a:pPr>
              <a:defRPr/>
            </a:pPr>
            <a:endParaRPr lang="fr-FR"/>
          </a:p>
        </p:txBody>
      </p:sp>
      <p:sp>
        <p:nvSpPr>
          <p:cNvPr id="120852" name="AutoShape 20">
            <a:extLst>
              <a:ext uri="{FF2B5EF4-FFF2-40B4-BE49-F238E27FC236}">
                <a16:creationId xmlns:a16="http://schemas.microsoft.com/office/drawing/2014/main" id="{2C0A2F22-972C-4147-A01F-FCF555ED120A}"/>
              </a:ext>
            </a:extLst>
          </p:cNvPr>
          <p:cNvSpPr>
            <a:spLocks noChangeArrowheads="1"/>
          </p:cNvSpPr>
          <p:nvPr/>
        </p:nvSpPr>
        <p:spPr bwMode="auto">
          <a:xfrm>
            <a:off x="6197600" y="3484563"/>
            <a:ext cx="141288" cy="234950"/>
          </a:xfrm>
          <a:custGeom>
            <a:avLst/>
            <a:gdLst>
              <a:gd name="G0" fmla="+- 6480 0 0"/>
              <a:gd name="G1" fmla="+- 8640 0 0"/>
              <a:gd name="G2" fmla="+- 4320 0 0"/>
              <a:gd name="G3" fmla="+- 21600 0 6480"/>
              <a:gd name="G4" fmla="+- 21600 0 8640"/>
              <a:gd name="G5" fmla="+- 21600 0 4320"/>
              <a:gd name="G6" fmla="+- 6480 0 10800"/>
              <a:gd name="G7" fmla="+- 8640 0 10800"/>
              <a:gd name="G8" fmla="*/ G7 4320 G6"/>
              <a:gd name="G9" fmla="+- 21600 0 G8"/>
              <a:gd name="T0" fmla="*/ G8 w 21600"/>
              <a:gd name="T1" fmla="*/ G1 h 21600"/>
              <a:gd name="T2" fmla="*/ G9 w 21600"/>
              <a:gd name="T3" fmla="*/ G4 h 21600"/>
            </a:gdLst>
            <a:ahLst/>
            <a:cxnLst>
              <a:cxn ang="0">
                <a:pos x="r" y="vc"/>
              </a:cxn>
              <a:cxn ang="5400000">
                <a:pos x="hc" y="b"/>
              </a:cxn>
              <a:cxn ang="10800000">
                <a:pos x="l" y="vc"/>
              </a:cxn>
              <a:cxn ang="16200000">
                <a:pos x="hc" y="t"/>
              </a:cxn>
            </a:cxnLst>
            <a:rect l="T0" t="T1" r="T2" b="T3"/>
            <a:pathLst>
              <a:path w="21600" h="21600">
                <a:moveTo>
                  <a:pt x="10800" y="0"/>
                </a:moveTo>
                <a:lnTo>
                  <a:pt x="6480" y="4320"/>
                </a:lnTo>
                <a:lnTo>
                  <a:pt x="8640" y="4320"/>
                </a:lnTo>
                <a:lnTo>
                  <a:pt x="8640" y="8640"/>
                </a:lnTo>
                <a:lnTo>
                  <a:pt x="4320" y="8640"/>
                </a:lnTo>
                <a:lnTo>
                  <a:pt x="4320" y="6480"/>
                </a:lnTo>
                <a:lnTo>
                  <a:pt x="0" y="10800"/>
                </a:lnTo>
                <a:lnTo>
                  <a:pt x="4320" y="15120"/>
                </a:lnTo>
                <a:lnTo>
                  <a:pt x="4320" y="12960"/>
                </a:lnTo>
                <a:lnTo>
                  <a:pt x="8640" y="12960"/>
                </a:lnTo>
                <a:lnTo>
                  <a:pt x="8640" y="17280"/>
                </a:lnTo>
                <a:lnTo>
                  <a:pt x="6480" y="17280"/>
                </a:lnTo>
                <a:lnTo>
                  <a:pt x="10800" y="21600"/>
                </a:lnTo>
                <a:lnTo>
                  <a:pt x="15120" y="17280"/>
                </a:lnTo>
                <a:lnTo>
                  <a:pt x="12960" y="17280"/>
                </a:lnTo>
                <a:lnTo>
                  <a:pt x="12960" y="12960"/>
                </a:lnTo>
                <a:lnTo>
                  <a:pt x="17280" y="12960"/>
                </a:lnTo>
                <a:lnTo>
                  <a:pt x="17280" y="15120"/>
                </a:lnTo>
                <a:lnTo>
                  <a:pt x="21600" y="10800"/>
                </a:lnTo>
                <a:lnTo>
                  <a:pt x="17280" y="6480"/>
                </a:lnTo>
                <a:lnTo>
                  <a:pt x="17280" y="8640"/>
                </a:lnTo>
                <a:lnTo>
                  <a:pt x="12960" y="8640"/>
                </a:lnTo>
                <a:lnTo>
                  <a:pt x="12960" y="4320"/>
                </a:lnTo>
                <a:lnTo>
                  <a:pt x="15120" y="4320"/>
                </a:lnTo>
                <a:close/>
              </a:path>
            </a:pathLst>
          </a:custGeom>
          <a:solidFill>
            <a:srgbClr val="FFFFFF"/>
          </a:solidFill>
          <a:ln w="9525">
            <a:solidFill>
              <a:srgbClr val="000000"/>
            </a:solidFill>
            <a:miter lim="800000"/>
            <a:headEnd/>
            <a:tailEnd/>
          </a:ln>
        </p:spPr>
        <p:txBody>
          <a:bodyPr/>
          <a:lstStyle/>
          <a:p>
            <a:pPr>
              <a:defRPr/>
            </a:pPr>
            <a:endParaRPr lang="fr-FR"/>
          </a:p>
        </p:txBody>
      </p:sp>
      <p:sp>
        <p:nvSpPr>
          <p:cNvPr id="120853" name="AutoShape 21">
            <a:extLst>
              <a:ext uri="{FF2B5EF4-FFF2-40B4-BE49-F238E27FC236}">
                <a16:creationId xmlns:a16="http://schemas.microsoft.com/office/drawing/2014/main" id="{73421A59-221F-4A7C-A734-459E9F174D89}"/>
              </a:ext>
            </a:extLst>
          </p:cNvPr>
          <p:cNvSpPr>
            <a:spLocks noChangeArrowheads="1"/>
          </p:cNvSpPr>
          <p:nvPr/>
        </p:nvSpPr>
        <p:spPr bwMode="auto">
          <a:xfrm>
            <a:off x="6338888" y="3248025"/>
            <a:ext cx="142875" cy="234950"/>
          </a:xfrm>
          <a:custGeom>
            <a:avLst/>
            <a:gdLst>
              <a:gd name="G0" fmla="+- 6480 0 0"/>
              <a:gd name="G1" fmla="+- 8640 0 0"/>
              <a:gd name="G2" fmla="+- 4320 0 0"/>
              <a:gd name="G3" fmla="+- 21600 0 6480"/>
              <a:gd name="G4" fmla="+- 21600 0 8640"/>
              <a:gd name="G5" fmla="+- 21600 0 4320"/>
              <a:gd name="G6" fmla="+- 6480 0 10800"/>
              <a:gd name="G7" fmla="+- 8640 0 10800"/>
              <a:gd name="G8" fmla="*/ G7 4320 G6"/>
              <a:gd name="G9" fmla="+- 21600 0 G8"/>
              <a:gd name="T0" fmla="*/ G8 w 21600"/>
              <a:gd name="T1" fmla="*/ G1 h 21600"/>
              <a:gd name="T2" fmla="*/ G9 w 21600"/>
              <a:gd name="T3" fmla="*/ G4 h 21600"/>
            </a:gdLst>
            <a:ahLst/>
            <a:cxnLst>
              <a:cxn ang="0">
                <a:pos x="r" y="vc"/>
              </a:cxn>
              <a:cxn ang="5400000">
                <a:pos x="hc" y="b"/>
              </a:cxn>
              <a:cxn ang="10800000">
                <a:pos x="l" y="vc"/>
              </a:cxn>
              <a:cxn ang="16200000">
                <a:pos x="hc" y="t"/>
              </a:cxn>
            </a:cxnLst>
            <a:rect l="T0" t="T1" r="T2" b="T3"/>
            <a:pathLst>
              <a:path w="21600" h="21600">
                <a:moveTo>
                  <a:pt x="10800" y="0"/>
                </a:moveTo>
                <a:lnTo>
                  <a:pt x="6480" y="4320"/>
                </a:lnTo>
                <a:lnTo>
                  <a:pt x="8640" y="4320"/>
                </a:lnTo>
                <a:lnTo>
                  <a:pt x="8640" y="8640"/>
                </a:lnTo>
                <a:lnTo>
                  <a:pt x="4320" y="8640"/>
                </a:lnTo>
                <a:lnTo>
                  <a:pt x="4320" y="6480"/>
                </a:lnTo>
                <a:lnTo>
                  <a:pt x="0" y="10800"/>
                </a:lnTo>
                <a:lnTo>
                  <a:pt x="4320" y="15120"/>
                </a:lnTo>
                <a:lnTo>
                  <a:pt x="4320" y="12960"/>
                </a:lnTo>
                <a:lnTo>
                  <a:pt x="8640" y="12960"/>
                </a:lnTo>
                <a:lnTo>
                  <a:pt x="8640" y="17280"/>
                </a:lnTo>
                <a:lnTo>
                  <a:pt x="6480" y="17280"/>
                </a:lnTo>
                <a:lnTo>
                  <a:pt x="10800" y="21600"/>
                </a:lnTo>
                <a:lnTo>
                  <a:pt x="15120" y="17280"/>
                </a:lnTo>
                <a:lnTo>
                  <a:pt x="12960" y="17280"/>
                </a:lnTo>
                <a:lnTo>
                  <a:pt x="12960" y="12960"/>
                </a:lnTo>
                <a:lnTo>
                  <a:pt x="17280" y="12960"/>
                </a:lnTo>
                <a:lnTo>
                  <a:pt x="17280" y="15120"/>
                </a:lnTo>
                <a:lnTo>
                  <a:pt x="21600" y="10800"/>
                </a:lnTo>
                <a:lnTo>
                  <a:pt x="17280" y="6480"/>
                </a:lnTo>
                <a:lnTo>
                  <a:pt x="17280" y="8640"/>
                </a:lnTo>
                <a:lnTo>
                  <a:pt x="12960" y="8640"/>
                </a:lnTo>
                <a:lnTo>
                  <a:pt x="12960" y="4320"/>
                </a:lnTo>
                <a:lnTo>
                  <a:pt x="15120" y="4320"/>
                </a:lnTo>
                <a:close/>
              </a:path>
            </a:pathLst>
          </a:custGeom>
          <a:solidFill>
            <a:srgbClr val="FFFFFF"/>
          </a:solidFill>
          <a:ln w="9525">
            <a:solidFill>
              <a:srgbClr val="000000"/>
            </a:solidFill>
            <a:miter lim="800000"/>
            <a:headEnd/>
            <a:tailEnd/>
          </a:ln>
        </p:spPr>
        <p:txBody>
          <a:bodyPr/>
          <a:lstStyle/>
          <a:p>
            <a:pPr>
              <a:defRPr/>
            </a:pPr>
            <a:endParaRPr lang="fr-FR"/>
          </a:p>
        </p:txBody>
      </p:sp>
      <p:sp>
        <p:nvSpPr>
          <p:cNvPr id="120854" name="AutoShape 22">
            <a:extLst>
              <a:ext uri="{FF2B5EF4-FFF2-40B4-BE49-F238E27FC236}">
                <a16:creationId xmlns:a16="http://schemas.microsoft.com/office/drawing/2014/main" id="{20E44D74-675D-4C1D-B447-EA2E64EE8435}"/>
              </a:ext>
            </a:extLst>
          </p:cNvPr>
          <p:cNvSpPr>
            <a:spLocks noChangeArrowheads="1"/>
          </p:cNvSpPr>
          <p:nvPr/>
        </p:nvSpPr>
        <p:spPr bwMode="auto">
          <a:xfrm>
            <a:off x="6481763" y="3013075"/>
            <a:ext cx="139700" cy="234950"/>
          </a:xfrm>
          <a:custGeom>
            <a:avLst/>
            <a:gdLst>
              <a:gd name="G0" fmla="+- 6480 0 0"/>
              <a:gd name="G1" fmla="+- 8640 0 0"/>
              <a:gd name="G2" fmla="+- 4320 0 0"/>
              <a:gd name="G3" fmla="+- 21600 0 6480"/>
              <a:gd name="G4" fmla="+- 21600 0 8640"/>
              <a:gd name="G5" fmla="+- 21600 0 4320"/>
              <a:gd name="G6" fmla="+- 6480 0 10800"/>
              <a:gd name="G7" fmla="+- 8640 0 10800"/>
              <a:gd name="G8" fmla="*/ G7 4320 G6"/>
              <a:gd name="G9" fmla="+- 21600 0 G8"/>
              <a:gd name="T0" fmla="*/ G8 w 21600"/>
              <a:gd name="T1" fmla="*/ G1 h 21600"/>
              <a:gd name="T2" fmla="*/ G9 w 21600"/>
              <a:gd name="T3" fmla="*/ G4 h 21600"/>
            </a:gdLst>
            <a:ahLst/>
            <a:cxnLst>
              <a:cxn ang="0">
                <a:pos x="r" y="vc"/>
              </a:cxn>
              <a:cxn ang="5400000">
                <a:pos x="hc" y="b"/>
              </a:cxn>
              <a:cxn ang="10800000">
                <a:pos x="l" y="vc"/>
              </a:cxn>
              <a:cxn ang="16200000">
                <a:pos x="hc" y="t"/>
              </a:cxn>
            </a:cxnLst>
            <a:rect l="T0" t="T1" r="T2" b="T3"/>
            <a:pathLst>
              <a:path w="21600" h="21600">
                <a:moveTo>
                  <a:pt x="10800" y="0"/>
                </a:moveTo>
                <a:lnTo>
                  <a:pt x="6480" y="4320"/>
                </a:lnTo>
                <a:lnTo>
                  <a:pt x="8640" y="4320"/>
                </a:lnTo>
                <a:lnTo>
                  <a:pt x="8640" y="8640"/>
                </a:lnTo>
                <a:lnTo>
                  <a:pt x="4320" y="8640"/>
                </a:lnTo>
                <a:lnTo>
                  <a:pt x="4320" y="6480"/>
                </a:lnTo>
                <a:lnTo>
                  <a:pt x="0" y="10800"/>
                </a:lnTo>
                <a:lnTo>
                  <a:pt x="4320" y="15120"/>
                </a:lnTo>
                <a:lnTo>
                  <a:pt x="4320" y="12960"/>
                </a:lnTo>
                <a:lnTo>
                  <a:pt x="8640" y="12960"/>
                </a:lnTo>
                <a:lnTo>
                  <a:pt x="8640" y="17280"/>
                </a:lnTo>
                <a:lnTo>
                  <a:pt x="6480" y="17280"/>
                </a:lnTo>
                <a:lnTo>
                  <a:pt x="10800" y="21600"/>
                </a:lnTo>
                <a:lnTo>
                  <a:pt x="15120" y="17280"/>
                </a:lnTo>
                <a:lnTo>
                  <a:pt x="12960" y="17280"/>
                </a:lnTo>
                <a:lnTo>
                  <a:pt x="12960" y="12960"/>
                </a:lnTo>
                <a:lnTo>
                  <a:pt x="17280" y="12960"/>
                </a:lnTo>
                <a:lnTo>
                  <a:pt x="17280" y="15120"/>
                </a:lnTo>
                <a:lnTo>
                  <a:pt x="21600" y="10800"/>
                </a:lnTo>
                <a:lnTo>
                  <a:pt x="17280" y="6480"/>
                </a:lnTo>
                <a:lnTo>
                  <a:pt x="17280" y="8640"/>
                </a:lnTo>
                <a:lnTo>
                  <a:pt x="12960" y="8640"/>
                </a:lnTo>
                <a:lnTo>
                  <a:pt x="12960" y="4320"/>
                </a:lnTo>
                <a:lnTo>
                  <a:pt x="15120" y="4320"/>
                </a:lnTo>
                <a:close/>
              </a:path>
            </a:pathLst>
          </a:custGeom>
          <a:solidFill>
            <a:srgbClr val="FFFFFF"/>
          </a:solidFill>
          <a:ln w="9525">
            <a:solidFill>
              <a:srgbClr val="000000"/>
            </a:solidFill>
            <a:miter lim="800000"/>
            <a:headEnd/>
            <a:tailEnd/>
          </a:ln>
        </p:spPr>
        <p:txBody>
          <a:bodyPr/>
          <a:lstStyle/>
          <a:p>
            <a:pPr>
              <a:defRPr/>
            </a:pPr>
            <a:endParaRPr lang="fr-FR"/>
          </a:p>
        </p:txBody>
      </p:sp>
      <p:sp>
        <p:nvSpPr>
          <p:cNvPr id="120855" name="Line 23">
            <a:extLst>
              <a:ext uri="{FF2B5EF4-FFF2-40B4-BE49-F238E27FC236}">
                <a16:creationId xmlns:a16="http://schemas.microsoft.com/office/drawing/2014/main" id="{16A585BF-83A3-4905-9EA1-4387875E2B3C}"/>
              </a:ext>
            </a:extLst>
          </p:cNvPr>
          <p:cNvSpPr>
            <a:spLocks noChangeShapeType="1"/>
          </p:cNvSpPr>
          <p:nvPr/>
        </p:nvSpPr>
        <p:spPr bwMode="auto">
          <a:xfrm>
            <a:off x="6762750" y="2305050"/>
            <a:ext cx="0" cy="3775075"/>
          </a:xfrm>
          <a:prstGeom prst="line">
            <a:avLst/>
          </a:prstGeom>
          <a:noFill/>
          <a:ln w="9525">
            <a:solidFill>
              <a:srgbClr val="000000"/>
            </a:solidFill>
            <a:round/>
            <a:headEnd/>
            <a:tailEnd/>
          </a:ln>
        </p:spPr>
        <p:txBody>
          <a:bodyPr/>
          <a:lstStyle/>
          <a:p>
            <a:pPr>
              <a:defRPr/>
            </a:pPr>
            <a:endParaRPr lang="fr-FR"/>
          </a:p>
        </p:txBody>
      </p:sp>
      <p:sp>
        <p:nvSpPr>
          <p:cNvPr id="120856" name="AutoShape 24">
            <a:extLst>
              <a:ext uri="{FF2B5EF4-FFF2-40B4-BE49-F238E27FC236}">
                <a16:creationId xmlns:a16="http://schemas.microsoft.com/office/drawing/2014/main" id="{91FBB796-A4AB-445C-ADA5-6169734438B2}"/>
              </a:ext>
            </a:extLst>
          </p:cNvPr>
          <p:cNvSpPr>
            <a:spLocks noChangeArrowheads="1"/>
          </p:cNvSpPr>
          <p:nvPr/>
        </p:nvSpPr>
        <p:spPr bwMode="auto">
          <a:xfrm>
            <a:off x="7046913" y="4900613"/>
            <a:ext cx="1557337" cy="473075"/>
          </a:xfrm>
          <a:prstGeom prst="wedgeRoundRectCallout">
            <a:avLst>
              <a:gd name="adj1" fmla="val -69144"/>
              <a:gd name="adj2" fmla="val 195972"/>
              <a:gd name="adj3" fmla="val 16667"/>
            </a:avLst>
          </a:prstGeom>
          <a:solidFill>
            <a:srgbClr val="FFFFFF"/>
          </a:solidFill>
          <a:ln w="9525">
            <a:solidFill>
              <a:srgbClr val="000000"/>
            </a:solidFill>
            <a:miter lim="800000"/>
            <a:headEnd/>
            <a:tailEnd/>
          </a:ln>
        </p:spPr>
        <p:txBody>
          <a:bodyPr/>
          <a:lstStyle/>
          <a:p>
            <a:pPr>
              <a:defRPr/>
            </a:pPr>
            <a:r>
              <a:rPr lang="fr-FR" sz="1400" b="1">
                <a:solidFill>
                  <a:schemeClr val="accent2"/>
                </a:solidFill>
                <a:effectLst>
                  <a:outerShdw blurRad="38100" dist="38100" dir="2700000" algn="tl">
                    <a:srgbClr val="C0C0C0"/>
                  </a:outerShdw>
                </a:effectLst>
                <a:latin typeface="Arial Narrow" pitchFamily="34" charset="0"/>
              </a:rPr>
              <a:t>Date au plus tard</a:t>
            </a:r>
          </a:p>
          <a:p>
            <a:pPr>
              <a:defRPr/>
            </a:pPr>
            <a:endParaRPr lang="fr-FR" sz="1400" b="1">
              <a:effectLst>
                <a:outerShdw blurRad="38100" dist="38100" dir="2700000" algn="tl">
                  <a:srgbClr val="C0C0C0"/>
                </a:outerShdw>
              </a:effectLst>
            </a:endParaRPr>
          </a:p>
        </p:txBody>
      </p:sp>
      <p:sp>
        <p:nvSpPr>
          <p:cNvPr id="120857" name="Line 25">
            <a:extLst>
              <a:ext uri="{FF2B5EF4-FFF2-40B4-BE49-F238E27FC236}">
                <a16:creationId xmlns:a16="http://schemas.microsoft.com/office/drawing/2014/main" id="{A6398969-1797-44A9-B536-9977A382D709}"/>
              </a:ext>
            </a:extLst>
          </p:cNvPr>
          <p:cNvSpPr>
            <a:spLocks noChangeShapeType="1"/>
          </p:cNvSpPr>
          <p:nvPr/>
        </p:nvSpPr>
        <p:spPr bwMode="auto">
          <a:xfrm flipH="1">
            <a:off x="6267450" y="3517900"/>
            <a:ext cx="12700" cy="2563813"/>
          </a:xfrm>
          <a:prstGeom prst="line">
            <a:avLst/>
          </a:prstGeom>
          <a:noFill/>
          <a:ln w="9525">
            <a:solidFill>
              <a:srgbClr val="000000"/>
            </a:solidFill>
            <a:round/>
            <a:headEnd/>
            <a:tailEnd/>
          </a:ln>
        </p:spPr>
        <p:txBody>
          <a:bodyPr/>
          <a:lstStyle/>
          <a:p>
            <a:pPr>
              <a:defRPr/>
            </a:pPr>
            <a:endParaRPr lang="fr-FR"/>
          </a:p>
        </p:txBody>
      </p:sp>
      <p:sp>
        <p:nvSpPr>
          <p:cNvPr id="120858" name="Line 26">
            <a:extLst>
              <a:ext uri="{FF2B5EF4-FFF2-40B4-BE49-F238E27FC236}">
                <a16:creationId xmlns:a16="http://schemas.microsoft.com/office/drawing/2014/main" id="{94417ECD-B1BE-4BD2-AC4C-C45149D40C49}"/>
              </a:ext>
            </a:extLst>
          </p:cNvPr>
          <p:cNvSpPr>
            <a:spLocks noChangeShapeType="1"/>
          </p:cNvSpPr>
          <p:nvPr/>
        </p:nvSpPr>
        <p:spPr bwMode="auto">
          <a:xfrm>
            <a:off x="6127750" y="3714750"/>
            <a:ext cx="0" cy="2360613"/>
          </a:xfrm>
          <a:prstGeom prst="line">
            <a:avLst/>
          </a:prstGeom>
          <a:noFill/>
          <a:ln w="9525">
            <a:solidFill>
              <a:srgbClr val="000000"/>
            </a:solidFill>
            <a:round/>
            <a:headEnd/>
            <a:tailEnd/>
          </a:ln>
        </p:spPr>
        <p:txBody>
          <a:bodyPr/>
          <a:lstStyle/>
          <a:p>
            <a:pPr>
              <a:defRPr/>
            </a:pPr>
            <a:endParaRPr lang="fr-FR"/>
          </a:p>
        </p:txBody>
      </p:sp>
      <p:sp>
        <p:nvSpPr>
          <p:cNvPr id="120859" name="Line 27">
            <a:extLst>
              <a:ext uri="{FF2B5EF4-FFF2-40B4-BE49-F238E27FC236}">
                <a16:creationId xmlns:a16="http://schemas.microsoft.com/office/drawing/2014/main" id="{CE2AFE1C-F263-421D-B5F0-583D1B5927D1}"/>
              </a:ext>
            </a:extLst>
          </p:cNvPr>
          <p:cNvSpPr>
            <a:spLocks noChangeShapeType="1"/>
          </p:cNvSpPr>
          <p:nvPr/>
        </p:nvSpPr>
        <p:spPr bwMode="auto">
          <a:xfrm>
            <a:off x="5986463" y="4225925"/>
            <a:ext cx="0" cy="1887538"/>
          </a:xfrm>
          <a:prstGeom prst="line">
            <a:avLst/>
          </a:prstGeom>
          <a:noFill/>
          <a:ln w="9525">
            <a:solidFill>
              <a:srgbClr val="000000"/>
            </a:solidFill>
            <a:round/>
            <a:headEnd/>
            <a:tailEnd/>
          </a:ln>
        </p:spPr>
        <p:txBody>
          <a:bodyPr/>
          <a:lstStyle/>
          <a:p>
            <a:pPr>
              <a:defRPr/>
            </a:pPr>
            <a:endParaRPr lang="fr-FR"/>
          </a:p>
        </p:txBody>
      </p:sp>
      <p:sp>
        <p:nvSpPr>
          <p:cNvPr id="120860" name="Line 28">
            <a:extLst>
              <a:ext uri="{FF2B5EF4-FFF2-40B4-BE49-F238E27FC236}">
                <a16:creationId xmlns:a16="http://schemas.microsoft.com/office/drawing/2014/main" id="{83374B6C-EC99-4408-A2AF-DD88775DBBB6}"/>
              </a:ext>
            </a:extLst>
          </p:cNvPr>
          <p:cNvSpPr>
            <a:spLocks noChangeShapeType="1"/>
          </p:cNvSpPr>
          <p:nvPr/>
        </p:nvSpPr>
        <p:spPr bwMode="auto">
          <a:xfrm>
            <a:off x="5283200" y="4819650"/>
            <a:ext cx="0" cy="1277938"/>
          </a:xfrm>
          <a:prstGeom prst="line">
            <a:avLst/>
          </a:prstGeom>
          <a:noFill/>
          <a:ln w="9525">
            <a:solidFill>
              <a:srgbClr val="000000"/>
            </a:solidFill>
            <a:round/>
            <a:headEnd/>
            <a:tailEnd/>
          </a:ln>
        </p:spPr>
        <p:txBody>
          <a:bodyPr/>
          <a:lstStyle/>
          <a:p>
            <a:pPr>
              <a:defRPr/>
            </a:pPr>
            <a:endParaRPr lang="fr-FR"/>
          </a:p>
        </p:txBody>
      </p:sp>
      <p:sp>
        <p:nvSpPr>
          <p:cNvPr id="120861" name="Line 29">
            <a:extLst>
              <a:ext uri="{FF2B5EF4-FFF2-40B4-BE49-F238E27FC236}">
                <a16:creationId xmlns:a16="http://schemas.microsoft.com/office/drawing/2014/main" id="{068D1D5D-B96A-4A77-893C-CD4E3594F809}"/>
              </a:ext>
            </a:extLst>
          </p:cNvPr>
          <p:cNvSpPr>
            <a:spLocks noChangeShapeType="1"/>
          </p:cNvSpPr>
          <p:nvPr/>
        </p:nvSpPr>
        <p:spPr bwMode="auto">
          <a:xfrm>
            <a:off x="4710113" y="5108575"/>
            <a:ext cx="0" cy="944563"/>
          </a:xfrm>
          <a:prstGeom prst="line">
            <a:avLst/>
          </a:prstGeom>
          <a:noFill/>
          <a:ln w="9525">
            <a:solidFill>
              <a:srgbClr val="000000"/>
            </a:solidFill>
            <a:round/>
            <a:headEnd/>
            <a:tailEnd/>
          </a:ln>
        </p:spPr>
        <p:txBody>
          <a:bodyPr/>
          <a:lstStyle/>
          <a:p>
            <a:pPr>
              <a:defRPr/>
            </a:pPr>
            <a:endParaRPr lang="fr-FR"/>
          </a:p>
        </p:txBody>
      </p:sp>
      <p:sp>
        <p:nvSpPr>
          <p:cNvPr id="120862" name="Line 30">
            <a:extLst>
              <a:ext uri="{FF2B5EF4-FFF2-40B4-BE49-F238E27FC236}">
                <a16:creationId xmlns:a16="http://schemas.microsoft.com/office/drawing/2014/main" id="{86F70BBD-C978-484B-8CA4-22AE75C8232B}"/>
              </a:ext>
            </a:extLst>
          </p:cNvPr>
          <p:cNvSpPr>
            <a:spLocks noChangeShapeType="1"/>
          </p:cNvSpPr>
          <p:nvPr/>
        </p:nvSpPr>
        <p:spPr bwMode="auto">
          <a:xfrm>
            <a:off x="4148138" y="5387975"/>
            <a:ext cx="0" cy="663575"/>
          </a:xfrm>
          <a:prstGeom prst="line">
            <a:avLst/>
          </a:prstGeom>
          <a:noFill/>
          <a:ln w="9525">
            <a:solidFill>
              <a:srgbClr val="000000"/>
            </a:solidFill>
            <a:round/>
            <a:headEnd/>
            <a:tailEnd/>
          </a:ln>
        </p:spPr>
        <p:txBody>
          <a:bodyPr/>
          <a:lstStyle/>
          <a:p>
            <a:pPr>
              <a:defRPr/>
            </a:pPr>
            <a:endParaRPr lang="fr-FR"/>
          </a:p>
        </p:txBody>
      </p:sp>
      <p:sp>
        <p:nvSpPr>
          <p:cNvPr id="120863" name="Line 31">
            <a:extLst>
              <a:ext uri="{FF2B5EF4-FFF2-40B4-BE49-F238E27FC236}">
                <a16:creationId xmlns:a16="http://schemas.microsoft.com/office/drawing/2014/main" id="{2276742D-34EE-4655-A292-D7AFCF65E154}"/>
              </a:ext>
            </a:extLst>
          </p:cNvPr>
          <p:cNvSpPr>
            <a:spLocks noChangeShapeType="1"/>
          </p:cNvSpPr>
          <p:nvPr/>
        </p:nvSpPr>
        <p:spPr bwMode="auto">
          <a:xfrm flipH="1">
            <a:off x="3586163" y="5475288"/>
            <a:ext cx="0" cy="1014412"/>
          </a:xfrm>
          <a:prstGeom prst="line">
            <a:avLst/>
          </a:prstGeom>
          <a:noFill/>
          <a:ln w="9525">
            <a:solidFill>
              <a:srgbClr val="000000"/>
            </a:solidFill>
            <a:round/>
            <a:headEnd/>
            <a:tailEnd/>
          </a:ln>
        </p:spPr>
        <p:txBody>
          <a:bodyPr/>
          <a:lstStyle/>
          <a:p>
            <a:pPr>
              <a:defRPr/>
            </a:pPr>
            <a:endParaRPr lang="fr-FR"/>
          </a:p>
        </p:txBody>
      </p:sp>
      <p:sp>
        <p:nvSpPr>
          <p:cNvPr id="120864" name="Line 32">
            <a:extLst>
              <a:ext uri="{FF2B5EF4-FFF2-40B4-BE49-F238E27FC236}">
                <a16:creationId xmlns:a16="http://schemas.microsoft.com/office/drawing/2014/main" id="{834817C1-79A8-4165-ADC4-DBE48A032822}"/>
              </a:ext>
            </a:extLst>
          </p:cNvPr>
          <p:cNvSpPr>
            <a:spLocks noChangeShapeType="1"/>
          </p:cNvSpPr>
          <p:nvPr/>
        </p:nvSpPr>
        <p:spPr bwMode="auto">
          <a:xfrm flipH="1">
            <a:off x="2754313" y="5661025"/>
            <a:ext cx="3175" cy="858838"/>
          </a:xfrm>
          <a:prstGeom prst="line">
            <a:avLst/>
          </a:prstGeom>
          <a:noFill/>
          <a:ln w="9525">
            <a:solidFill>
              <a:srgbClr val="000000"/>
            </a:solidFill>
            <a:round/>
            <a:headEnd/>
            <a:tailEnd/>
          </a:ln>
        </p:spPr>
        <p:txBody>
          <a:bodyPr/>
          <a:lstStyle/>
          <a:p>
            <a:pPr>
              <a:defRPr/>
            </a:pPr>
            <a:endParaRPr lang="fr-FR"/>
          </a:p>
        </p:txBody>
      </p:sp>
      <p:sp>
        <p:nvSpPr>
          <p:cNvPr id="120865" name="Line 33">
            <a:extLst>
              <a:ext uri="{FF2B5EF4-FFF2-40B4-BE49-F238E27FC236}">
                <a16:creationId xmlns:a16="http://schemas.microsoft.com/office/drawing/2014/main" id="{868CC870-7CF2-46A9-A190-2277B284CFB2}"/>
              </a:ext>
            </a:extLst>
          </p:cNvPr>
          <p:cNvSpPr>
            <a:spLocks noChangeShapeType="1"/>
          </p:cNvSpPr>
          <p:nvPr/>
        </p:nvSpPr>
        <p:spPr bwMode="auto">
          <a:xfrm>
            <a:off x="6399213" y="3524250"/>
            <a:ext cx="0" cy="2593975"/>
          </a:xfrm>
          <a:prstGeom prst="line">
            <a:avLst/>
          </a:prstGeom>
          <a:noFill/>
          <a:ln w="9525">
            <a:solidFill>
              <a:srgbClr val="000000"/>
            </a:solidFill>
            <a:round/>
            <a:headEnd/>
            <a:tailEnd/>
          </a:ln>
        </p:spPr>
        <p:txBody>
          <a:bodyPr/>
          <a:lstStyle/>
          <a:p>
            <a:pPr>
              <a:defRPr/>
            </a:pPr>
            <a:endParaRPr lang="fr-FR"/>
          </a:p>
        </p:txBody>
      </p:sp>
      <p:sp>
        <p:nvSpPr>
          <p:cNvPr id="120866" name="Line 34">
            <a:extLst>
              <a:ext uri="{FF2B5EF4-FFF2-40B4-BE49-F238E27FC236}">
                <a16:creationId xmlns:a16="http://schemas.microsoft.com/office/drawing/2014/main" id="{C7D7F8B5-CDA9-4A8E-9803-BC799AB93211}"/>
              </a:ext>
            </a:extLst>
          </p:cNvPr>
          <p:cNvSpPr>
            <a:spLocks noChangeShapeType="1"/>
          </p:cNvSpPr>
          <p:nvPr/>
        </p:nvSpPr>
        <p:spPr bwMode="auto">
          <a:xfrm>
            <a:off x="6551613" y="3071813"/>
            <a:ext cx="0" cy="3067050"/>
          </a:xfrm>
          <a:prstGeom prst="line">
            <a:avLst/>
          </a:prstGeom>
          <a:noFill/>
          <a:ln w="9525">
            <a:solidFill>
              <a:srgbClr val="000000"/>
            </a:solidFill>
            <a:round/>
            <a:headEnd/>
            <a:tailEnd/>
          </a:ln>
        </p:spPr>
        <p:txBody>
          <a:bodyPr/>
          <a:lstStyle/>
          <a:p>
            <a:pPr>
              <a:defRPr/>
            </a:pPr>
            <a:endParaRPr lang="fr-FR"/>
          </a:p>
        </p:txBody>
      </p:sp>
      <p:sp>
        <p:nvSpPr>
          <p:cNvPr id="120867" name="Text Box 35">
            <a:extLst>
              <a:ext uri="{FF2B5EF4-FFF2-40B4-BE49-F238E27FC236}">
                <a16:creationId xmlns:a16="http://schemas.microsoft.com/office/drawing/2014/main" id="{F79F9991-4760-4405-BF39-3FE168DFF7F7}"/>
              </a:ext>
            </a:extLst>
          </p:cNvPr>
          <p:cNvSpPr txBox="1">
            <a:spLocks noChangeArrowheads="1"/>
          </p:cNvSpPr>
          <p:nvPr/>
        </p:nvSpPr>
        <p:spPr bwMode="auto">
          <a:xfrm>
            <a:off x="2916238" y="1844675"/>
            <a:ext cx="2447925" cy="366713"/>
          </a:xfrm>
          <a:prstGeom prst="rect">
            <a:avLst/>
          </a:prstGeom>
          <a:noFill/>
          <a:ln w="9525">
            <a:noFill/>
            <a:miter lim="800000"/>
            <a:headEnd/>
            <a:tailEnd/>
          </a:ln>
          <a:effectLst/>
        </p:spPr>
        <p:txBody>
          <a:bodyPr>
            <a:spAutoFit/>
          </a:bodyPr>
          <a:lstStyle/>
          <a:p>
            <a:pPr>
              <a:spcBef>
                <a:spcPct val="50000"/>
              </a:spcBef>
              <a:defRPr/>
            </a:pPr>
            <a:r>
              <a:rPr lang="fr-FR" sz="1800">
                <a:solidFill>
                  <a:srgbClr val="FF3300"/>
                </a:solidFill>
                <a:effectLst>
                  <a:outerShdw blurRad="38100" dist="38100" dir="2700000" algn="tl">
                    <a:srgbClr val="C0C0C0"/>
                  </a:outerShdw>
                </a:effectLst>
                <a:latin typeface="Arial Narrow" pitchFamily="34" charset="0"/>
              </a:rPr>
              <a:t>Panne totale ou partielle</a:t>
            </a:r>
          </a:p>
        </p:txBody>
      </p:sp>
      <p:sp>
        <p:nvSpPr>
          <p:cNvPr id="120868" name="Text Box 36">
            <a:extLst>
              <a:ext uri="{FF2B5EF4-FFF2-40B4-BE49-F238E27FC236}">
                <a16:creationId xmlns:a16="http://schemas.microsoft.com/office/drawing/2014/main" id="{CC62CDF6-861F-453D-BB27-0BC1C1EA18F8}"/>
              </a:ext>
            </a:extLst>
          </p:cNvPr>
          <p:cNvSpPr txBox="1">
            <a:spLocks noChangeArrowheads="1"/>
          </p:cNvSpPr>
          <p:nvPr/>
        </p:nvSpPr>
        <p:spPr bwMode="auto">
          <a:xfrm>
            <a:off x="1693863" y="2852738"/>
            <a:ext cx="3741737" cy="641350"/>
          </a:xfrm>
          <a:prstGeom prst="rect">
            <a:avLst/>
          </a:prstGeom>
          <a:noFill/>
          <a:ln w="9525">
            <a:noFill/>
            <a:miter lim="800000"/>
            <a:headEnd/>
            <a:tailEnd/>
          </a:ln>
          <a:effectLst/>
        </p:spPr>
        <p:txBody>
          <a:bodyPr>
            <a:spAutoFit/>
          </a:bodyPr>
          <a:lstStyle/>
          <a:p>
            <a:pPr>
              <a:spcBef>
                <a:spcPct val="50000"/>
              </a:spcBef>
              <a:defRPr/>
            </a:pPr>
            <a:r>
              <a:rPr lang="fr-FR" sz="1800">
                <a:solidFill>
                  <a:srgbClr val="FF6600"/>
                </a:solidFill>
                <a:effectLst>
                  <a:outerShdw blurRad="38100" dist="38100" dir="2700000" algn="tl">
                    <a:srgbClr val="C0C0C0"/>
                  </a:outerShdw>
                </a:effectLst>
                <a:latin typeface="Arial Narrow" pitchFamily="34" charset="0"/>
              </a:rPr>
              <a:t>Fonctionnement altéré mais le bien accomplit toujours sa fonction requise.</a:t>
            </a:r>
          </a:p>
        </p:txBody>
      </p:sp>
      <p:sp>
        <p:nvSpPr>
          <p:cNvPr id="120869" name="Text Box 37">
            <a:extLst>
              <a:ext uri="{FF2B5EF4-FFF2-40B4-BE49-F238E27FC236}">
                <a16:creationId xmlns:a16="http://schemas.microsoft.com/office/drawing/2014/main" id="{233CF30A-3EE7-46B5-ABBD-A3A6FB769BAF}"/>
              </a:ext>
            </a:extLst>
          </p:cNvPr>
          <p:cNvSpPr txBox="1">
            <a:spLocks noChangeArrowheads="1"/>
          </p:cNvSpPr>
          <p:nvPr/>
        </p:nvSpPr>
        <p:spPr bwMode="auto">
          <a:xfrm>
            <a:off x="1693863" y="4508500"/>
            <a:ext cx="2374900" cy="366713"/>
          </a:xfrm>
          <a:prstGeom prst="rect">
            <a:avLst/>
          </a:prstGeom>
          <a:noFill/>
          <a:ln w="9525">
            <a:noFill/>
            <a:miter lim="800000"/>
            <a:headEnd/>
            <a:tailEnd/>
          </a:ln>
          <a:effectLst/>
        </p:spPr>
        <p:txBody>
          <a:bodyPr>
            <a:spAutoFit/>
          </a:bodyPr>
          <a:lstStyle/>
          <a:p>
            <a:pPr>
              <a:spcBef>
                <a:spcPct val="50000"/>
              </a:spcBef>
              <a:defRPr/>
            </a:pPr>
            <a:r>
              <a:rPr lang="fr-FR" sz="1800" b="1">
                <a:solidFill>
                  <a:srgbClr val="00CC00"/>
                </a:solidFill>
                <a:effectLst>
                  <a:outerShdw blurRad="38100" dist="38100" dir="2700000" algn="tl">
                    <a:srgbClr val="C0C0C0"/>
                  </a:outerShdw>
                </a:effectLst>
                <a:latin typeface="Arial Narrow" pitchFamily="34" charset="0"/>
              </a:rPr>
              <a:t>Fonctionnement optimal</a:t>
            </a:r>
          </a:p>
        </p:txBody>
      </p:sp>
      <p:sp>
        <p:nvSpPr>
          <p:cNvPr id="120870" name="Line 38">
            <a:extLst>
              <a:ext uri="{FF2B5EF4-FFF2-40B4-BE49-F238E27FC236}">
                <a16:creationId xmlns:a16="http://schemas.microsoft.com/office/drawing/2014/main" id="{CDDD760C-EAF0-483B-ACB1-2E4FD16304C0}"/>
              </a:ext>
            </a:extLst>
          </p:cNvPr>
          <p:cNvSpPr>
            <a:spLocks noChangeShapeType="1"/>
          </p:cNvSpPr>
          <p:nvPr/>
        </p:nvSpPr>
        <p:spPr bwMode="auto">
          <a:xfrm>
            <a:off x="2773363" y="6381750"/>
            <a:ext cx="790575" cy="0"/>
          </a:xfrm>
          <a:prstGeom prst="line">
            <a:avLst/>
          </a:prstGeom>
          <a:noFill/>
          <a:ln w="9525">
            <a:solidFill>
              <a:schemeClr val="tx1"/>
            </a:solidFill>
            <a:round/>
            <a:headEnd type="stealth" w="lg" len="lg"/>
            <a:tailEnd type="stealth" w="lg" len="lg"/>
          </a:ln>
          <a:effectLst/>
        </p:spPr>
        <p:txBody>
          <a:bodyPr/>
          <a:lstStyle/>
          <a:p>
            <a:pPr>
              <a:defRPr/>
            </a:pPr>
            <a:endParaRPr lang="fr-FR"/>
          </a:p>
        </p:txBody>
      </p:sp>
      <p:sp>
        <p:nvSpPr>
          <p:cNvPr id="120871" name="Line 39">
            <a:extLst>
              <a:ext uri="{FF2B5EF4-FFF2-40B4-BE49-F238E27FC236}">
                <a16:creationId xmlns:a16="http://schemas.microsoft.com/office/drawing/2014/main" id="{1B3A75CE-A2FC-4FBA-9B63-B7D19D336D4D}"/>
              </a:ext>
            </a:extLst>
          </p:cNvPr>
          <p:cNvSpPr>
            <a:spLocks noChangeShapeType="1"/>
          </p:cNvSpPr>
          <p:nvPr/>
        </p:nvSpPr>
        <p:spPr bwMode="auto">
          <a:xfrm>
            <a:off x="6516688" y="5373688"/>
            <a:ext cx="288925" cy="0"/>
          </a:xfrm>
          <a:prstGeom prst="line">
            <a:avLst/>
          </a:prstGeom>
          <a:noFill/>
          <a:ln w="9525">
            <a:solidFill>
              <a:schemeClr val="tx1"/>
            </a:solidFill>
            <a:round/>
            <a:headEnd type="stealth" w="lg" len="lg"/>
            <a:tailEnd type="stealth" w="lg" len="lg"/>
          </a:ln>
          <a:effectLst/>
        </p:spPr>
        <p:txBody>
          <a:bodyPr/>
          <a:lstStyle/>
          <a:p>
            <a:pPr>
              <a:defRPr/>
            </a:pPr>
            <a:endParaRPr lang="fr-FR"/>
          </a:p>
        </p:txBody>
      </p:sp>
      <p:sp>
        <p:nvSpPr>
          <p:cNvPr id="30761" name="Text Box 40">
            <a:extLst>
              <a:ext uri="{FF2B5EF4-FFF2-40B4-BE49-F238E27FC236}">
                <a16:creationId xmlns:a16="http://schemas.microsoft.com/office/drawing/2014/main" id="{0C089A20-DF75-47BF-87E9-553D5980C8EC}"/>
              </a:ext>
            </a:extLst>
          </p:cNvPr>
          <p:cNvSpPr txBox="1">
            <a:spLocks noChangeArrowheads="1"/>
          </p:cNvSpPr>
          <p:nvPr/>
        </p:nvSpPr>
        <p:spPr bwMode="auto">
          <a:xfrm>
            <a:off x="7021513" y="2708275"/>
            <a:ext cx="187325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defRPr>
            </a:lvl1pPr>
            <a:lvl2pPr marL="742950" indent="-285750" eaLnBrk="0" hangingPunct="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defRPr>
            </a:lvl2pPr>
            <a:lvl3pPr marL="1143000" indent="-228600" eaLnBrk="0" hangingPunct="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defRPr>
            </a:lvl3pPr>
            <a:lvl4pPr marL="1600200" indent="-228600" eaLnBrk="0" hangingPunct="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defRPr>
            </a:lvl4pPr>
            <a:lvl5pPr marL="2057400" indent="-228600" eaLnBrk="0" hangingPunct="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9pPr>
          </a:lstStyle>
          <a:p>
            <a:pPr eaLnBrk="1" hangingPunct="1">
              <a:spcBef>
                <a:spcPct val="50000"/>
              </a:spcBef>
              <a:buClrTx/>
              <a:buFontTx/>
              <a:buNone/>
            </a:pPr>
            <a:r>
              <a:rPr lang="fr-FR" altLang="fr-FR" sz="1400" b="1">
                <a:solidFill>
                  <a:schemeClr val="accent2"/>
                </a:solidFill>
                <a:effectLst/>
                <a:latin typeface="Arial Narrow" panose="020B0606020202030204" pitchFamily="34" charset="0"/>
              </a:rPr>
              <a:t>Extrapolation d’une courbe de tendance</a:t>
            </a:r>
          </a:p>
        </p:txBody>
      </p:sp>
      <p:sp>
        <p:nvSpPr>
          <p:cNvPr id="120873" name="Text Box 41">
            <a:extLst>
              <a:ext uri="{FF2B5EF4-FFF2-40B4-BE49-F238E27FC236}">
                <a16:creationId xmlns:a16="http://schemas.microsoft.com/office/drawing/2014/main" id="{69EF8829-AB38-41F4-ACEA-6A21F3D08435}"/>
              </a:ext>
            </a:extLst>
          </p:cNvPr>
          <p:cNvSpPr txBox="1">
            <a:spLocks noChangeArrowheads="1"/>
          </p:cNvSpPr>
          <p:nvPr/>
        </p:nvSpPr>
        <p:spPr bwMode="auto">
          <a:xfrm>
            <a:off x="1835150" y="1844675"/>
            <a:ext cx="1944688" cy="366713"/>
          </a:xfrm>
          <a:prstGeom prst="rect">
            <a:avLst/>
          </a:prstGeom>
          <a:noFill/>
          <a:ln w="9525">
            <a:noFill/>
            <a:miter lim="800000"/>
            <a:headEnd/>
            <a:tailEnd/>
          </a:ln>
          <a:effectLst/>
        </p:spPr>
        <p:txBody>
          <a:bodyPr>
            <a:spAutoFit/>
          </a:bodyPr>
          <a:lstStyle/>
          <a:p>
            <a:pPr>
              <a:spcBef>
                <a:spcPct val="50000"/>
              </a:spcBef>
              <a:defRPr/>
            </a:pPr>
            <a:r>
              <a:rPr lang="fr-FR" sz="1800">
                <a:solidFill>
                  <a:srgbClr val="FF0000"/>
                </a:solidFill>
                <a:effectLst>
                  <a:outerShdw blurRad="38100" dist="38100" dir="2700000" algn="tl">
                    <a:srgbClr val="C0C0C0"/>
                  </a:outerShdw>
                </a:effectLst>
                <a:latin typeface="Arial Narrow" pitchFamily="34" charset="0"/>
              </a:rPr>
              <a:t>Défaillance :</a:t>
            </a:r>
          </a:p>
        </p:txBody>
      </p:sp>
      <p:sp>
        <p:nvSpPr>
          <p:cNvPr id="120874" name="Text Box 42">
            <a:extLst>
              <a:ext uri="{FF2B5EF4-FFF2-40B4-BE49-F238E27FC236}">
                <a16:creationId xmlns:a16="http://schemas.microsoft.com/office/drawing/2014/main" id="{711C07BF-8F20-4382-954D-1EAB33140AE1}"/>
              </a:ext>
            </a:extLst>
          </p:cNvPr>
          <p:cNvSpPr txBox="1">
            <a:spLocks noChangeArrowheads="1"/>
          </p:cNvSpPr>
          <p:nvPr/>
        </p:nvSpPr>
        <p:spPr bwMode="auto">
          <a:xfrm>
            <a:off x="2989263" y="5734050"/>
            <a:ext cx="358775" cy="366713"/>
          </a:xfrm>
          <a:prstGeom prst="rect">
            <a:avLst/>
          </a:prstGeom>
          <a:noFill/>
          <a:ln w="9525">
            <a:noFill/>
            <a:miter lim="800000"/>
            <a:headEnd/>
            <a:tailEnd/>
          </a:ln>
          <a:effectLst/>
        </p:spPr>
        <p:txBody>
          <a:bodyPr>
            <a:spAutoFit/>
          </a:bodyPr>
          <a:lstStyle/>
          <a:p>
            <a:pPr>
              <a:spcBef>
                <a:spcPct val="50000"/>
              </a:spcBef>
              <a:defRPr/>
            </a:pPr>
            <a:r>
              <a:rPr lang="fr-FR" sz="1800">
                <a:effectLst>
                  <a:outerShdw blurRad="38100" dist="38100" dir="2700000" algn="tl">
                    <a:srgbClr val="C0C0C0"/>
                  </a:outerShdw>
                </a:effectLst>
              </a:rPr>
              <a:t>T</a:t>
            </a:r>
          </a:p>
        </p:txBody>
      </p:sp>
      <p:sp>
        <p:nvSpPr>
          <p:cNvPr id="120875" name="Text Box 43">
            <a:extLst>
              <a:ext uri="{FF2B5EF4-FFF2-40B4-BE49-F238E27FC236}">
                <a16:creationId xmlns:a16="http://schemas.microsoft.com/office/drawing/2014/main" id="{1EE8C48B-269D-432A-82C3-19A49005DC71}"/>
              </a:ext>
            </a:extLst>
          </p:cNvPr>
          <p:cNvSpPr txBox="1">
            <a:spLocks noChangeArrowheads="1"/>
          </p:cNvSpPr>
          <p:nvPr/>
        </p:nvSpPr>
        <p:spPr bwMode="auto">
          <a:xfrm>
            <a:off x="6472238" y="4975225"/>
            <a:ext cx="360362" cy="274638"/>
          </a:xfrm>
          <a:prstGeom prst="rect">
            <a:avLst/>
          </a:prstGeom>
          <a:noFill/>
          <a:ln w="9525">
            <a:noFill/>
            <a:miter lim="800000"/>
            <a:headEnd/>
            <a:tailEnd/>
          </a:ln>
          <a:effectLst/>
        </p:spPr>
        <p:txBody>
          <a:bodyPr>
            <a:spAutoFit/>
          </a:bodyPr>
          <a:lstStyle/>
          <a:p>
            <a:pPr>
              <a:spcBef>
                <a:spcPct val="50000"/>
              </a:spcBef>
              <a:defRPr/>
            </a:pPr>
            <a:r>
              <a:rPr lang="el-GR" sz="1200">
                <a:effectLst>
                  <a:outerShdw blurRad="38100" dist="38100" dir="2700000" algn="tl">
                    <a:srgbClr val="C0C0C0"/>
                  </a:outerShdw>
                </a:effectLst>
              </a:rPr>
              <a:t>Δ</a:t>
            </a:r>
            <a:r>
              <a:rPr lang="fr-FR" sz="1200">
                <a:effectLst>
                  <a:outerShdw blurRad="38100" dist="38100" dir="2700000" algn="tl">
                    <a:srgbClr val="C0C0C0"/>
                  </a:outerShdw>
                </a:effectLst>
              </a:rPr>
              <a:t>t</a:t>
            </a:r>
            <a:endParaRPr lang="el-GR" sz="1200">
              <a:effectLst>
                <a:outerShdw blurRad="38100" dist="38100" dir="2700000" algn="tl">
                  <a:srgbClr val="C0C0C0"/>
                </a:outerShdw>
              </a:effectLst>
            </a:endParaRPr>
          </a:p>
        </p:txBody>
      </p:sp>
    </p:spTree>
    <p:custDataLst>
      <p:tags r:id="rId1"/>
    </p:custDataLst>
    <p:extLst>
      <p:ext uri="{BB962C8B-B14F-4D97-AF65-F5344CB8AC3E}">
        <p14:creationId xmlns:p14="http://schemas.microsoft.com/office/powerpoint/2010/main" val="38766053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40" name="Rectangle 4">
            <a:extLst>
              <a:ext uri="{FF2B5EF4-FFF2-40B4-BE49-F238E27FC236}">
                <a16:creationId xmlns:a16="http://schemas.microsoft.com/office/drawing/2014/main" id="{884EEB55-DCF6-40CA-903C-DB503A1E8B4D}"/>
              </a:ext>
            </a:extLst>
          </p:cNvPr>
          <p:cNvSpPr>
            <a:spLocks noGrp="1" noChangeArrowheads="1"/>
          </p:cNvSpPr>
          <p:nvPr>
            <p:ph type="ctrTitle"/>
          </p:nvPr>
        </p:nvSpPr>
        <p:spPr>
          <a:xfrm>
            <a:off x="1403648" y="188640"/>
            <a:ext cx="7406640" cy="779346"/>
          </a:xfrm>
        </p:spPr>
        <p:txBody>
          <a:bodyPr/>
          <a:lstStyle/>
          <a:p>
            <a:pPr eaLnBrk="1" hangingPunct="1">
              <a:defRPr/>
            </a:pPr>
            <a:r>
              <a:rPr lang="fr-FR" sz="4400" dirty="0">
                <a:solidFill>
                  <a:srgbClr val="000099"/>
                </a:solidFill>
                <a:effectLst>
                  <a:outerShdw blurRad="38100" dist="38100" dir="2700000" algn="tl">
                    <a:srgbClr val="C0C0C0"/>
                  </a:outerShdw>
                </a:effectLst>
                <a:latin typeface="Arial Narrow" pitchFamily="34" charset="0"/>
              </a:rPr>
              <a:t>Les opérations de maintenance</a:t>
            </a:r>
          </a:p>
        </p:txBody>
      </p:sp>
      <p:sp>
        <p:nvSpPr>
          <p:cNvPr id="4" name="Rectangle 3">
            <a:extLst>
              <a:ext uri="{FF2B5EF4-FFF2-40B4-BE49-F238E27FC236}">
                <a16:creationId xmlns:a16="http://schemas.microsoft.com/office/drawing/2014/main" id="{65B0BE59-1796-43C2-980D-27E875FB4708}"/>
              </a:ext>
            </a:extLst>
          </p:cNvPr>
          <p:cNvSpPr>
            <a:spLocks noChangeArrowheads="1"/>
          </p:cNvSpPr>
          <p:nvPr/>
        </p:nvSpPr>
        <p:spPr bwMode="auto">
          <a:xfrm>
            <a:off x="250825" y="2060574"/>
            <a:ext cx="8713788"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defRPr>
            </a:lvl1pPr>
            <a:lvl2pPr marL="742950" indent="-285750" eaLnBrk="0" hangingPunct="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defRPr>
            </a:lvl2pPr>
            <a:lvl3pPr marL="1143000" indent="-228600" eaLnBrk="0" hangingPunct="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defRPr>
            </a:lvl3pPr>
            <a:lvl4pPr marL="1600200" indent="-228600" eaLnBrk="0" hangingPunct="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defRPr>
            </a:lvl4pPr>
            <a:lvl5pPr marL="2057400" indent="-228600" eaLnBrk="0" hangingPunct="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9pPr>
          </a:lstStyle>
          <a:p>
            <a:pPr eaLnBrk="1" hangingPunct="1">
              <a:spcBef>
                <a:spcPct val="0"/>
              </a:spcBef>
              <a:buClrTx/>
              <a:buFontTx/>
              <a:buNone/>
            </a:pPr>
            <a:r>
              <a:rPr lang="fr-FR" altLang="fr-FR" sz="2000" b="1" dirty="0">
                <a:effectLst/>
              </a:rPr>
              <a:t>Dépannage : Actions physiques exécutées pour permettre à un bien en panne d’accomplir sa fonction requise pendant une durée limitée jusqu’à ce que la réparation soit exécutée (EN 13306 : avril 2001).</a:t>
            </a:r>
          </a:p>
        </p:txBody>
      </p:sp>
      <p:sp>
        <p:nvSpPr>
          <p:cNvPr id="5" name="Rectangle 3">
            <a:extLst>
              <a:ext uri="{FF2B5EF4-FFF2-40B4-BE49-F238E27FC236}">
                <a16:creationId xmlns:a16="http://schemas.microsoft.com/office/drawing/2014/main" id="{647DA7A5-FF16-4CBF-8C96-D101167CC62F}"/>
              </a:ext>
            </a:extLst>
          </p:cNvPr>
          <p:cNvSpPr>
            <a:spLocks noChangeArrowheads="1"/>
          </p:cNvSpPr>
          <p:nvPr/>
        </p:nvSpPr>
        <p:spPr bwMode="auto">
          <a:xfrm>
            <a:off x="216011" y="3679234"/>
            <a:ext cx="8713788" cy="830997"/>
          </a:xfrm>
          <a:prstGeom prst="rect">
            <a:avLst/>
          </a:prstGeom>
          <a:noFill/>
          <a:ln w="9525">
            <a:noFill/>
            <a:miter lim="800000"/>
            <a:headEnd/>
            <a:tailEnd/>
          </a:ln>
          <a:effectLst/>
        </p:spPr>
        <p:txBody>
          <a:bodyPr anchor="ctr">
            <a:spAutoFit/>
          </a:bodyPr>
          <a:lstStyle/>
          <a:p>
            <a:pPr>
              <a:defRPr/>
            </a:pPr>
            <a:r>
              <a:rPr lang="fr-FR" sz="2400" b="1" dirty="0">
                <a:effectLst/>
              </a:rPr>
              <a:t>Réparation : Actions physiques exécutées pour rétablir la fonction requise d’un bien en panne (EN 13306 : avril 2001).</a:t>
            </a:r>
            <a:r>
              <a:rPr lang="fr-FR" sz="2400" dirty="0">
                <a:effectLst>
                  <a:outerShdw blurRad="38100" dist="38100" dir="2700000" algn="tl">
                    <a:srgbClr val="C0C0C0"/>
                  </a:outerShdw>
                </a:effectLst>
              </a:rPr>
              <a:t> </a:t>
            </a:r>
          </a:p>
        </p:txBody>
      </p:sp>
      <p:sp>
        <p:nvSpPr>
          <p:cNvPr id="6" name="Rectangle 2">
            <a:extLst>
              <a:ext uri="{FF2B5EF4-FFF2-40B4-BE49-F238E27FC236}">
                <a16:creationId xmlns:a16="http://schemas.microsoft.com/office/drawing/2014/main" id="{BEC23689-5313-409A-9149-1E54B0B4D757}"/>
              </a:ext>
            </a:extLst>
          </p:cNvPr>
          <p:cNvSpPr>
            <a:spLocks noChangeArrowheads="1"/>
          </p:cNvSpPr>
          <p:nvPr/>
        </p:nvSpPr>
        <p:spPr bwMode="auto">
          <a:xfrm>
            <a:off x="278249" y="1141413"/>
            <a:ext cx="8569325" cy="762000"/>
          </a:xfrm>
          <a:prstGeom prst="rect">
            <a:avLst/>
          </a:prstGeom>
          <a:noFill/>
          <a:ln w="9525">
            <a:noFill/>
            <a:miter lim="800000"/>
            <a:headEnd/>
            <a:tailEnd/>
          </a:ln>
          <a:effectLst/>
        </p:spPr>
        <p:txBody>
          <a:bodyPr anchor="ctr">
            <a:spAutoFit/>
          </a:bodyPr>
          <a:lstStyle/>
          <a:p>
            <a:pPr indent="449263" algn="ctr">
              <a:defRPr/>
            </a:pPr>
            <a:r>
              <a:rPr lang="fr-FR" sz="4400" b="1" i="1" dirty="0">
                <a:solidFill>
                  <a:schemeClr val="accent2"/>
                </a:solidFill>
                <a:effectLst>
                  <a:outerShdw blurRad="38100" dist="38100" dir="2700000" algn="tl">
                    <a:srgbClr val="C0C0C0"/>
                  </a:outerShdw>
                </a:effectLst>
                <a:latin typeface="Arial Narrow" pitchFamily="34" charset="0"/>
              </a:rPr>
              <a:t>En Maintenance Corrective</a:t>
            </a:r>
            <a:endParaRPr lang="fr-FR" sz="3600" dirty="0">
              <a:solidFill>
                <a:schemeClr val="folHlink"/>
              </a:solidFill>
              <a:effectLst/>
              <a:latin typeface="Arial Narrow" pitchFamily="34" charset="0"/>
            </a:endParaRPr>
          </a:p>
        </p:txBody>
      </p:sp>
    </p:spTree>
    <p:custDataLst>
      <p:tags r:id="rId1"/>
    </p:custDataLst>
    <p:extLst>
      <p:ext uri="{BB962C8B-B14F-4D97-AF65-F5344CB8AC3E}">
        <p14:creationId xmlns:p14="http://schemas.microsoft.com/office/powerpoint/2010/main" val="1387347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6" presetClass="emph" presetSubtype="0" fill="hold" nodeType="clickEffect">
                                  <p:stCondLst>
                                    <p:cond delay="0"/>
                                  </p:stCondLst>
                                  <p:childTnLst>
                                    <p:animEffect transition="out" filter="fade">
                                      <p:cBhvr>
                                        <p:cTn id="16" dur="500" tmFilter="0, 0; .2, .5; .8, .5; 1, 0"/>
                                        <p:tgtEl>
                                          <p:spTgt spid="6">
                                            <p:txEl>
                                              <p:pRg st="0" end="0"/>
                                            </p:txEl>
                                          </p:spTgt>
                                        </p:tgtEl>
                                      </p:cBhvr>
                                    </p:animEffect>
                                    <p:animScale>
                                      <p:cBhvr>
                                        <p:cTn id="17" dur="250" autoRev="1" fill="hold"/>
                                        <p:tgtEl>
                                          <p:spTgt spid="6">
                                            <p:txEl>
                                              <p:pRg st="0" end="0"/>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Espace réservé du numéro de diapositive 3">
            <a:extLst>
              <a:ext uri="{FF2B5EF4-FFF2-40B4-BE49-F238E27FC236}">
                <a16:creationId xmlns:a16="http://schemas.microsoft.com/office/drawing/2014/main" id="{9141ADD7-2297-43B8-A60F-8711F4205311}"/>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defRPr>
            </a:lvl1pPr>
            <a:lvl2pPr marL="742950" indent="-285750" eaLnBrk="0" hangingPunct="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defRPr>
            </a:lvl2pPr>
            <a:lvl3pPr marL="1143000" indent="-228600" eaLnBrk="0" hangingPunct="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defRPr>
            </a:lvl3pPr>
            <a:lvl4pPr marL="1600200" indent="-228600" eaLnBrk="0" hangingPunct="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defRPr>
            </a:lvl4pPr>
            <a:lvl5pPr marL="2057400" indent="-228600" eaLnBrk="0" hangingPunct="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9pPr>
          </a:lstStyle>
          <a:p>
            <a:pPr eaLnBrk="1" hangingPunct="1">
              <a:spcBef>
                <a:spcPct val="0"/>
              </a:spcBef>
              <a:buClrTx/>
              <a:buFontTx/>
              <a:buNone/>
            </a:pPr>
            <a:fld id="{954BF04B-DADA-411E-AFC4-D9BF2E4D75DA}" type="slidenum">
              <a:rPr lang="fr-FR" altLang="fr-FR" sz="1200"/>
              <a:pPr eaLnBrk="1" hangingPunct="1">
                <a:spcBef>
                  <a:spcPct val="0"/>
                </a:spcBef>
                <a:buClrTx/>
                <a:buFontTx/>
                <a:buNone/>
              </a:pPr>
              <a:t>18</a:t>
            </a:fld>
            <a:endParaRPr lang="fr-FR" altLang="fr-FR" sz="1200"/>
          </a:p>
        </p:txBody>
      </p:sp>
      <p:sp>
        <p:nvSpPr>
          <p:cNvPr id="253955" name="Rectangle 3">
            <a:extLst>
              <a:ext uri="{FF2B5EF4-FFF2-40B4-BE49-F238E27FC236}">
                <a16:creationId xmlns:a16="http://schemas.microsoft.com/office/drawing/2014/main" id="{9D9A5345-C034-4F96-AC59-4D0DF179E1BE}"/>
              </a:ext>
            </a:extLst>
          </p:cNvPr>
          <p:cNvSpPr>
            <a:spLocks noChangeArrowheads="1"/>
          </p:cNvSpPr>
          <p:nvPr/>
        </p:nvSpPr>
        <p:spPr bwMode="auto">
          <a:xfrm>
            <a:off x="250825" y="1503189"/>
            <a:ext cx="8713788" cy="531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defRPr>
            </a:lvl1pPr>
            <a:lvl2pPr eaLnBrk="0" hangingPunct="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defRPr>
            </a:lvl2pPr>
            <a:lvl3pPr marL="1143000" indent="-228600" eaLnBrk="0" hangingPunct="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defRPr>
            </a:lvl3pPr>
            <a:lvl4pPr marL="1600200" indent="-228600" eaLnBrk="0" hangingPunct="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defRPr>
            </a:lvl4pPr>
            <a:lvl5pPr marL="2057400" indent="-228600" eaLnBrk="0" hangingPunct="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9pPr>
          </a:lstStyle>
          <a:p>
            <a:pPr eaLnBrk="1" hangingPunct="1">
              <a:spcBef>
                <a:spcPct val="0"/>
              </a:spcBef>
              <a:buClrTx/>
              <a:buFontTx/>
              <a:buNone/>
            </a:pPr>
            <a:r>
              <a:rPr lang="fr-FR" altLang="fr-FR" sz="1800" b="1" dirty="0">
                <a:effectLst/>
              </a:rPr>
              <a:t>Les inspections : contrôles de conformité réalisés en mesurant, observant, testant ou calibrant les caractéristiques significatives d’un bien. En général, l’inspection peut être réalisée avant, pendant ou après d’autres activités de maintenance (EN 13306 : avril 2001).</a:t>
            </a:r>
          </a:p>
          <a:p>
            <a:pPr eaLnBrk="1" hangingPunct="1">
              <a:spcBef>
                <a:spcPct val="0"/>
              </a:spcBef>
              <a:buClrTx/>
              <a:buFontTx/>
              <a:buNone/>
            </a:pPr>
            <a:endParaRPr lang="fr-FR" altLang="fr-FR" sz="1800" b="1" dirty="0">
              <a:effectLst/>
            </a:endParaRPr>
          </a:p>
          <a:p>
            <a:pPr eaLnBrk="1" hangingPunct="1">
              <a:spcBef>
                <a:spcPct val="0"/>
              </a:spcBef>
              <a:buClrTx/>
              <a:buFontTx/>
              <a:buNone/>
            </a:pPr>
            <a:r>
              <a:rPr lang="fr-FR" altLang="fr-FR" sz="1800" b="1" dirty="0">
                <a:effectLst/>
              </a:rPr>
              <a:t>Visites : opérations de surveillance qui, dans le cadre de la maintenance préventive systématique, s’opèrent selon une périodicité déterminée. Ces interventions correspondent à une liste d’opérations définies préalablement qui peuvent entraîner des démontages d’organes et une immobilisation du matériel. Une visite peut entraîner une action de maintenance corrective.</a:t>
            </a:r>
          </a:p>
          <a:p>
            <a:pPr eaLnBrk="1" hangingPunct="1">
              <a:spcBef>
                <a:spcPct val="0"/>
              </a:spcBef>
              <a:buClrTx/>
              <a:buFontTx/>
              <a:buNone/>
            </a:pPr>
            <a:endParaRPr lang="fr-FR" altLang="fr-FR" sz="1800" b="1" dirty="0">
              <a:effectLst/>
            </a:endParaRPr>
          </a:p>
          <a:p>
            <a:pPr eaLnBrk="1" hangingPunct="1">
              <a:spcBef>
                <a:spcPct val="0"/>
              </a:spcBef>
              <a:buClrTx/>
              <a:buFontTx/>
              <a:buNone/>
            </a:pPr>
            <a:r>
              <a:rPr lang="fr-FR" altLang="fr-FR" sz="1800" b="1" dirty="0">
                <a:effectLst/>
              </a:rPr>
              <a:t>Contrôles : vérifications de conformité par rapport à des données préétablies suivies d’un jugement. Le contrôle peut :</a:t>
            </a:r>
          </a:p>
          <a:p>
            <a:pPr lvl="1" eaLnBrk="1" hangingPunct="1">
              <a:spcBef>
                <a:spcPct val="0"/>
              </a:spcBef>
              <a:buClrTx/>
              <a:buFontTx/>
              <a:buChar char="•"/>
            </a:pPr>
            <a:r>
              <a:rPr lang="fr-FR" altLang="fr-FR" sz="1800" b="1" dirty="0">
                <a:effectLst/>
              </a:rPr>
              <a:t>Comporter une activité d’information</a:t>
            </a:r>
          </a:p>
          <a:p>
            <a:pPr lvl="1" eaLnBrk="1" hangingPunct="1">
              <a:spcBef>
                <a:spcPct val="0"/>
              </a:spcBef>
              <a:buClrTx/>
              <a:buFontTx/>
              <a:buChar char="•"/>
            </a:pPr>
            <a:r>
              <a:rPr lang="fr-FR" altLang="fr-FR" sz="1800" b="1" dirty="0">
                <a:effectLst/>
              </a:rPr>
              <a:t>Inclure une décision : acceptation, rejet, ajournement</a:t>
            </a:r>
          </a:p>
          <a:p>
            <a:pPr lvl="1" eaLnBrk="1" hangingPunct="1">
              <a:spcBef>
                <a:spcPct val="0"/>
              </a:spcBef>
              <a:buClrTx/>
              <a:buFontTx/>
              <a:buChar char="•"/>
            </a:pPr>
            <a:r>
              <a:rPr lang="fr-FR" altLang="fr-FR" sz="1800" b="1" dirty="0">
                <a:effectLst/>
              </a:rPr>
              <a:t>Déboucher comme les visites sur des opérations de maintenance corrective</a:t>
            </a:r>
          </a:p>
        </p:txBody>
      </p:sp>
      <p:sp>
        <p:nvSpPr>
          <p:cNvPr id="5" name="Rectangle 4">
            <a:extLst>
              <a:ext uri="{FF2B5EF4-FFF2-40B4-BE49-F238E27FC236}">
                <a16:creationId xmlns:a16="http://schemas.microsoft.com/office/drawing/2014/main" id="{884EEB55-DCF6-40CA-903C-DB503A1E8B4D}"/>
              </a:ext>
            </a:extLst>
          </p:cNvPr>
          <p:cNvSpPr txBox="1">
            <a:spLocks noChangeArrowheads="1"/>
          </p:cNvSpPr>
          <p:nvPr/>
        </p:nvSpPr>
        <p:spPr>
          <a:xfrm>
            <a:off x="1403648" y="44624"/>
            <a:ext cx="7406640" cy="779346"/>
          </a:xfrm>
          <a:prstGeom prst="rect">
            <a:avLst/>
          </a:prstGeom>
        </p:spPr>
        <p:txBody>
          <a:bodyPr/>
          <a:lst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a:lstStyle>
          <a:p>
            <a:pPr>
              <a:defRPr/>
            </a:pPr>
            <a:r>
              <a:rPr lang="fr-FR" sz="4400" dirty="0">
                <a:solidFill>
                  <a:srgbClr val="000099"/>
                </a:solidFill>
                <a:effectLst>
                  <a:outerShdw blurRad="38100" dist="38100" dir="2700000" algn="tl">
                    <a:srgbClr val="C0C0C0"/>
                  </a:outerShdw>
                </a:effectLst>
                <a:latin typeface="Arial Narrow" pitchFamily="34" charset="0"/>
              </a:rPr>
              <a:t>Les opérations de maintenance</a:t>
            </a:r>
          </a:p>
        </p:txBody>
      </p:sp>
      <p:sp>
        <p:nvSpPr>
          <p:cNvPr id="6" name="Rectangle 2">
            <a:extLst>
              <a:ext uri="{FF2B5EF4-FFF2-40B4-BE49-F238E27FC236}">
                <a16:creationId xmlns:a16="http://schemas.microsoft.com/office/drawing/2014/main" id="{BEC23689-5313-409A-9149-1E54B0B4D757}"/>
              </a:ext>
            </a:extLst>
          </p:cNvPr>
          <p:cNvSpPr>
            <a:spLocks noChangeArrowheads="1"/>
          </p:cNvSpPr>
          <p:nvPr/>
        </p:nvSpPr>
        <p:spPr bwMode="auto">
          <a:xfrm>
            <a:off x="278249" y="692696"/>
            <a:ext cx="8569325" cy="762000"/>
          </a:xfrm>
          <a:prstGeom prst="rect">
            <a:avLst/>
          </a:prstGeom>
          <a:noFill/>
          <a:ln w="9525">
            <a:noFill/>
            <a:miter lim="800000"/>
            <a:headEnd/>
            <a:tailEnd/>
          </a:ln>
          <a:effectLst/>
        </p:spPr>
        <p:txBody>
          <a:bodyPr anchor="ctr">
            <a:spAutoFit/>
          </a:bodyPr>
          <a:lstStyle/>
          <a:p>
            <a:pPr indent="449263" algn="ctr">
              <a:defRPr/>
            </a:pPr>
            <a:r>
              <a:rPr lang="fr-FR" sz="4400" b="1" i="1" dirty="0">
                <a:solidFill>
                  <a:schemeClr val="accent2"/>
                </a:solidFill>
                <a:effectLst>
                  <a:outerShdw blurRad="38100" dist="38100" dir="2700000" algn="tl">
                    <a:srgbClr val="C0C0C0"/>
                  </a:outerShdw>
                </a:effectLst>
                <a:latin typeface="Arial Narrow" pitchFamily="34" charset="0"/>
              </a:rPr>
              <a:t>En Maintenance Préventive</a:t>
            </a:r>
            <a:endParaRPr lang="fr-FR" sz="3600" dirty="0">
              <a:solidFill>
                <a:schemeClr val="folHlink"/>
              </a:solidFill>
              <a:effectLst/>
              <a:latin typeface="Arial Narrow" pitchFamily="34" charset="0"/>
            </a:endParaRPr>
          </a:p>
        </p:txBody>
      </p:sp>
    </p:spTree>
    <p:custDataLst>
      <p:tags r:id="rId1"/>
    </p:custDataLst>
    <p:extLst>
      <p:ext uri="{BB962C8B-B14F-4D97-AF65-F5344CB8AC3E}">
        <p14:creationId xmlns:p14="http://schemas.microsoft.com/office/powerpoint/2010/main" val="292741653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53955"/>
                                        </p:tgtEl>
                                        <p:attrNameLst>
                                          <p:attrName>style.visibility</p:attrName>
                                        </p:attrNameLst>
                                      </p:cBhvr>
                                      <p:to>
                                        <p:strVal val="visible"/>
                                      </p:to>
                                    </p:set>
                                    <p:animEffect transition="in" filter="wipe(left)">
                                      <p:cBhvr>
                                        <p:cTn id="7" dur="500"/>
                                        <p:tgtEl>
                                          <p:spTgt spid="253955"/>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nodeType="clickEffect">
                                  <p:stCondLst>
                                    <p:cond delay="0"/>
                                  </p:stCondLst>
                                  <p:childTnLst>
                                    <p:animEffect transition="out" filter="fade">
                                      <p:cBhvr>
                                        <p:cTn id="11" dur="500" tmFilter="0, 0; .2, .5; .8, .5; 1, 0"/>
                                        <p:tgtEl>
                                          <p:spTgt spid="6">
                                            <p:txEl>
                                              <p:pRg st="0" end="0"/>
                                            </p:txEl>
                                          </p:spTgt>
                                        </p:tgtEl>
                                      </p:cBhvr>
                                    </p:animEffect>
                                    <p:animScale>
                                      <p:cBhvr>
                                        <p:cTn id="12" dur="250" autoRev="1" fill="hold"/>
                                        <p:tgtEl>
                                          <p:spTgt spid="6">
                                            <p:txEl>
                                              <p:pRg st="0" end="0"/>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395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2">
            <a:extLst>
              <a:ext uri="{FF2B5EF4-FFF2-40B4-BE49-F238E27FC236}">
                <a16:creationId xmlns:a16="http://schemas.microsoft.com/office/drawing/2014/main" id="{E06F687B-40A8-4ABE-9E21-5D9AC87F1EB3}"/>
              </a:ext>
            </a:extLst>
          </p:cNvPr>
          <p:cNvSpPr>
            <a:spLocks noGrp="1" noChangeArrowheads="1"/>
          </p:cNvSpPr>
          <p:nvPr>
            <p:ph type="ctrTitle"/>
          </p:nvPr>
        </p:nvSpPr>
        <p:spPr>
          <a:xfrm>
            <a:off x="1432560" y="116632"/>
            <a:ext cx="7406640" cy="764846"/>
          </a:xfrm>
        </p:spPr>
        <p:txBody>
          <a:bodyPr/>
          <a:lstStyle/>
          <a:p>
            <a:pPr eaLnBrk="1" hangingPunct="1">
              <a:defRPr/>
            </a:pPr>
            <a:r>
              <a:rPr lang="fr-FR" sz="4400" dirty="0">
                <a:solidFill>
                  <a:srgbClr val="000099"/>
                </a:solidFill>
                <a:effectLst>
                  <a:outerShdw blurRad="38100" dist="38100" dir="2700000" algn="tl">
                    <a:srgbClr val="C0C0C0"/>
                  </a:outerShdw>
                </a:effectLst>
                <a:latin typeface="Arial Narrow" pitchFamily="34" charset="0"/>
              </a:rPr>
              <a:t>Les niveaux de maintenance</a:t>
            </a:r>
          </a:p>
        </p:txBody>
      </p:sp>
      <p:pic>
        <p:nvPicPr>
          <p:cNvPr id="36867" name="Picture 4">
            <a:extLst>
              <a:ext uri="{FF2B5EF4-FFF2-40B4-BE49-F238E27FC236}">
                <a16:creationId xmlns:a16="http://schemas.microsoft.com/office/drawing/2014/main" id="{A9D2678C-C6DB-4B26-BEA1-94172B66DA5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0063" y="3167211"/>
            <a:ext cx="8235950" cy="328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2">
            <a:extLst>
              <a:ext uri="{FF2B5EF4-FFF2-40B4-BE49-F238E27FC236}">
                <a16:creationId xmlns:a16="http://schemas.microsoft.com/office/drawing/2014/main" id="{BEC23689-5313-409A-9149-1E54B0B4D757}"/>
              </a:ext>
            </a:extLst>
          </p:cNvPr>
          <p:cNvSpPr>
            <a:spLocks noChangeArrowheads="1"/>
          </p:cNvSpPr>
          <p:nvPr/>
        </p:nvSpPr>
        <p:spPr bwMode="auto">
          <a:xfrm>
            <a:off x="278249" y="1046346"/>
            <a:ext cx="8569325" cy="1446550"/>
          </a:xfrm>
          <a:prstGeom prst="rect">
            <a:avLst/>
          </a:prstGeom>
          <a:noFill/>
          <a:ln w="9525">
            <a:noFill/>
            <a:miter lim="800000"/>
            <a:headEnd/>
            <a:tailEnd/>
          </a:ln>
          <a:effectLst/>
        </p:spPr>
        <p:txBody>
          <a:bodyPr anchor="ctr">
            <a:spAutoFit/>
          </a:bodyPr>
          <a:lstStyle/>
          <a:p>
            <a:pPr indent="449263" algn="ctr">
              <a:defRPr/>
            </a:pPr>
            <a:r>
              <a:rPr lang="fr-FR" sz="4400" b="1" i="1" dirty="0">
                <a:solidFill>
                  <a:schemeClr val="accent2"/>
                </a:solidFill>
                <a:effectLst>
                  <a:outerShdw blurRad="38100" dist="38100" dir="2700000" algn="tl">
                    <a:srgbClr val="C0C0C0"/>
                  </a:outerShdw>
                </a:effectLst>
                <a:latin typeface="Arial Narrow" pitchFamily="34" charset="0"/>
              </a:rPr>
              <a:t>Ils caractérisent la complexité de l’intervention</a:t>
            </a:r>
            <a:endParaRPr lang="fr-FR" sz="3600" dirty="0">
              <a:solidFill>
                <a:schemeClr val="folHlink"/>
              </a:solidFill>
              <a:effectLst/>
              <a:latin typeface="Arial Narrow" pitchFamily="34" charset="0"/>
            </a:endParaRPr>
          </a:p>
        </p:txBody>
      </p:sp>
    </p:spTree>
    <p:custDataLst>
      <p:tags r:id="rId1"/>
    </p:custDataLst>
    <p:extLst>
      <p:ext uri="{BB962C8B-B14F-4D97-AF65-F5344CB8AC3E}">
        <p14:creationId xmlns:p14="http://schemas.microsoft.com/office/powerpoint/2010/main" val="3421830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4">
                                            <p:txEl>
                                              <p:pRg st="0" end="0"/>
                                            </p:txEl>
                                          </p:spTgt>
                                        </p:tgtEl>
                                      </p:cBhvr>
                                    </p:animEffect>
                                    <p:animScale>
                                      <p:cBhvr>
                                        <p:cTn id="7" dur="250" autoRev="1" fill="hold"/>
                                        <p:tgtEl>
                                          <p:spTgt spid="4">
                                            <p:txEl>
                                              <p:pRg st="0" end="0"/>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35608" y="44624"/>
            <a:ext cx="7498080" cy="1143000"/>
          </a:xfrm>
        </p:spPr>
        <p:txBody>
          <a:bodyPr/>
          <a:lstStyle/>
          <a:p>
            <a:r>
              <a:rPr lang="fr-FR" dirty="0"/>
              <a:t>Sommaire</a:t>
            </a:r>
          </a:p>
        </p:txBody>
      </p:sp>
      <p:sp>
        <p:nvSpPr>
          <p:cNvPr id="3" name="Espace réservé du contenu 2"/>
          <p:cNvSpPr>
            <a:spLocks noGrp="1"/>
          </p:cNvSpPr>
          <p:nvPr>
            <p:ph idx="1"/>
          </p:nvPr>
        </p:nvSpPr>
        <p:spPr>
          <a:xfrm>
            <a:off x="1435608" y="980728"/>
            <a:ext cx="7498080" cy="4800600"/>
          </a:xfrm>
        </p:spPr>
        <p:txBody>
          <a:bodyPr>
            <a:normAutofit fontScale="62500" lnSpcReduction="20000"/>
          </a:bodyPr>
          <a:lstStyle/>
          <a:p>
            <a:r>
              <a:rPr lang="fr-FR" dirty="0">
                <a:hlinkClick r:id="rId3" action="ppaction://hlinksldjump"/>
              </a:rPr>
              <a:t>Définitions de la maintenance</a:t>
            </a:r>
            <a:endParaRPr lang="fr-FR" dirty="0"/>
          </a:p>
          <a:p>
            <a:r>
              <a:rPr lang="fr-FR" dirty="0">
                <a:hlinkClick r:id="rId4" action="ppaction://hlinksldjump"/>
              </a:rPr>
              <a:t>Concept FMD</a:t>
            </a:r>
            <a:endParaRPr lang="fr-FR" dirty="0"/>
          </a:p>
          <a:p>
            <a:r>
              <a:rPr lang="fr-FR" dirty="0">
                <a:hlinkClick r:id="rId5" action="ppaction://hlinksldjump"/>
              </a:rPr>
              <a:t>Méthodologie d’étude de la disponibilité</a:t>
            </a:r>
            <a:endParaRPr lang="fr-FR" dirty="0"/>
          </a:p>
          <a:p>
            <a:r>
              <a:rPr lang="fr-FR" dirty="0">
                <a:hlinkClick r:id="rId6" action="ppaction://hlinksldjump"/>
              </a:rPr>
              <a:t>La TPM – Totale Productive Maintenance</a:t>
            </a:r>
            <a:endParaRPr lang="fr-FR" dirty="0"/>
          </a:p>
          <a:p>
            <a:r>
              <a:rPr lang="fr-FR" dirty="0">
                <a:hlinkClick r:id="rId7" action="ppaction://hlinksldjump"/>
              </a:rPr>
              <a:t>Calcul du TRS</a:t>
            </a:r>
            <a:endParaRPr lang="fr-FR" dirty="0"/>
          </a:p>
          <a:p>
            <a:r>
              <a:rPr lang="fr-FR" dirty="0">
                <a:hlinkClick r:id="rId8" action="ppaction://hlinksldjump"/>
              </a:rPr>
              <a:t>Couts en maintenance</a:t>
            </a:r>
            <a:endParaRPr lang="fr-FR" dirty="0"/>
          </a:p>
          <a:p>
            <a:r>
              <a:rPr lang="fr-FR" dirty="0">
                <a:hlinkClick r:id="rId9" action="ppaction://hlinksldjump"/>
              </a:rPr>
              <a:t>Indicateurs en maintenance</a:t>
            </a:r>
            <a:endParaRPr lang="fr-FR" dirty="0"/>
          </a:p>
          <a:p>
            <a:r>
              <a:rPr lang="fr-FR" dirty="0">
                <a:hlinkClick r:id="rId10" action="ppaction://hlinksldjump"/>
              </a:rPr>
              <a:t>Analyse de Pareto</a:t>
            </a:r>
            <a:endParaRPr lang="fr-FR" dirty="0"/>
          </a:p>
          <a:p>
            <a:r>
              <a:rPr lang="fr-FR" dirty="0">
                <a:hlinkClick r:id="rId11" action="ppaction://hlinksldjump"/>
              </a:rPr>
              <a:t>Analyse en N/T</a:t>
            </a:r>
            <a:endParaRPr lang="fr-FR" dirty="0"/>
          </a:p>
          <a:p>
            <a:r>
              <a:rPr lang="fr-FR" dirty="0">
                <a:hlinkClick r:id="rId12" action="ppaction://hlinksldjump"/>
              </a:rPr>
              <a:t>Résumé Pareto – N/T</a:t>
            </a:r>
            <a:endParaRPr lang="fr-FR" dirty="0"/>
          </a:p>
          <a:p>
            <a:r>
              <a:rPr lang="fr-FR" dirty="0">
                <a:hlinkClick r:id="rId13" action="ppaction://hlinksldjump"/>
              </a:rPr>
              <a:t>La Gamme de démontage / Remontage</a:t>
            </a:r>
            <a:endParaRPr lang="fr-FR" dirty="0"/>
          </a:p>
          <a:p>
            <a:r>
              <a:rPr lang="fr-FR" dirty="0">
                <a:hlinkClick r:id="rId14" action="ppaction://hlinksldjump"/>
              </a:rPr>
              <a:t>La gestion des interventions</a:t>
            </a:r>
            <a:endParaRPr lang="fr-FR" dirty="0"/>
          </a:p>
          <a:p>
            <a:r>
              <a:rPr lang="fr-FR" dirty="0">
                <a:hlinkClick r:id="rId15" action="ppaction://hlinksldjump"/>
              </a:rPr>
              <a:t>Fonctionnalités attendues d’une GMAO</a:t>
            </a:r>
            <a:endParaRPr lang="fr-FR" dirty="0"/>
          </a:p>
          <a:p>
            <a:r>
              <a:rPr lang="fr-FR" dirty="0">
                <a:hlinkClick r:id="rId16" action="ppaction://hlinksldjump"/>
              </a:rPr>
              <a:t>Les aides au Diagnostic</a:t>
            </a:r>
            <a:endParaRPr lang="fr-FR" dirty="0"/>
          </a:p>
          <a:p>
            <a:endParaRPr lang="fr-FR" dirty="0"/>
          </a:p>
          <a:p>
            <a:endParaRPr lang="fr-FR" dirty="0"/>
          </a:p>
          <a:p>
            <a:endParaRPr lang="fr-FR" dirty="0"/>
          </a:p>
          <a:p>
            <a:endParaRPr lang="fr-FR" dirty="0"/>
          </a:p>
        </p:txBody>
      </p:sp>
    </p:spTree>
    <p:custDataLst>
      <p:tags r:id="rId1"/>
    </p:custDataLst>
    <p:extLst>
      <p:ext uri="{BB962C8B-B14F-4D97-AF65-F5344CB8AC3E}">
        <p14:creationId xmlns:p14="http://schemas.microsoft.com/office/powerpoint/2010/main" val="26667660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Espace réservé du numéro de diapositive 3">
            <a:extLst>
              <a:ext uri="{FF2B5EF4-FFF2-40B4-BE49-F238E27FC236}">
                <a16:creationId xmlns:a16="http://schemas.microsoft.com/office/drawing/2014/main" id="{B8CB55E0-F29B-4702-8D44-36C21EEEF30F}"/>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defRPr>
            </a:lvl1pPr>
            <a:lvl2pPr marL="742950" indent="-285750" eaLnBrk="0" hangingPunct="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defRPr>
            </a:lvl2pPr>
            <a:lvl3pPr marL="1143000" indent="-228600" eaLnBrk="0" hangingPunct="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defRPr>
            </a:lvl3pPr>
            <a:lvl4pPr marL="1600200" indent="-228600" eaLnBrk="0" hangingPunct="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defRPr>
            </a:lvl4pPr>
            <a:lvl5pPr marL="2057400" indent="-228600" eaLnBrk="0" hangingPunct="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9pPr>
          </a:lstStyle>
          <a:p>
            <a:pPr eaLnBrk="1" hangingPunct="1">
              <a:spcBef>
                <a:spcPct val="0"/>
              </a:spcBef>
              <a:buClrTx/>
              <a:buFontTx/>
              <a:buNone/>
            </a:pPr>
            <a:fld id="{6E7C33BE-48D2-4FBD-99D8-554502A3C083}" type="slidenum">
              <a:rPr lang="fr-FR" altLang="fr-FR" sz="1200"/>
              <a:pPr eaLnBrk="1" hangingPunct="1">
                <a:spcBef>
                  <a:spcPct val="0"/>
                </a:spcBef>
                <a:buClrTx/>
                <a:buFontTx/>
                <a:buNone/>
              </a:pPr>
              <a:t>20</a:t>
            </a:fld>
            <a:endParaRPr lang="fr-FR" altLang="fr-FR" sz="1200"/>
          </a:p>
        </p:txBody>
      </p:sp>
      <p:graphicFrame>
        <p:nvGraphicFramePr>
          <p:cNvPr id="258211" name="Group 163">
            <a:extLst>
              <a:ext uri="{FF2B5EF4-FFF2-40B4-BE49-F238E27FC236}">
                <a16:creationId xmlns:a16="http://schemas.microsoft.com/office/drawing/2014/main" id="{9A7D560D-AB5D-4964-B62D-57AE0D195410}"/>
              </a:ext>
            </a:extLst>
          </p:cNvPr>
          <p:cNvGraphicFramePr>
            <a:graphicFrameLocks noGrp="1"/>
          </p:cNvGraphicFramePr>
          <p:nvPr/>
        </p:nvGraphicFramePr>
        <p:xfrm>
          <a:off x="107950" y="44450"/>
          <a:ext cx="8856663" cy="6821488"/>
        </p:xfrm>
        <a:graphic>
          <a:graphicData uri="http://schemas.openxmlformats.org/drawingml/2006/table">
            <a:tbl>
              <a:tblPr/>
              <a:tblGrid>
                <a:gridCol w="1001713">
                  <a:extLst>
                    <a:ext uri="{9D8B030D-6E8A-4147-A177-3AD203B41FA5}">
                      <a16:colId xmlns:a16="http://schemas.microsoft.com/office/drawing/2014/main" val="20000"/>
                    </a:ext>
                  </a:extLst>
                </a:gridCol>
                <a:gridCol w="2543175">
                  <a:extLst>
                    <a:ext uri="{9D8B030D-6E8A-4147-A177-3AD203B41FA5}">
                      <a16:colId xmlns:a16="http://schemas.microsoft.com/office/drawing/2014/main" val="20001"/>
                    </a:ext>
                  </a:extLst>
                </a:gridCol>
                <a:gridCol w="2736850">
                  <a:extLst>
                    <a:ext uri="{9D8B030D-6E8A-4147-A177-3AD203B41FA5}">
                      <a16:colId xmlns:a16="http://schemas.microsoft.com/office/drawing/2014/main" val="20002"/>
                    </a:ext>
                  </a:extLst>
                </a:gridCol>
                <a:gridCol w="2574925">
                  <a:extLst>
                    <a:ext uri="{9D8B030D-6E8A-4147-A177-3AD203B41FA5}">
                      <a16:colId xmlns:a16="http://schemas.microsoft.com/office/drawing/2014/main" val="20003"/>
                    </a:ext>
                  </a:extLst>
                </a:gridCol>
              </a:tblGrid>
              <a:tr h="490556">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600" b="1" i="0" u="none" strike="noStrike" cap="none" normalizeH="0" baseline="0">
                          <a:ln>
                            <a:noFill/>
                          </a:ln>
                          <a:solidFill>
                            <a:schemeClr val="tx1"/>
                          </a:solidFill>
                          <a:effectLst/>
                          <a:latin typeface="Arial" charset="0"/>
                          <a:ea typeface="Times New Roman" pitchFamily="18" charset="0"/>
                          <a:cs typeface="Arial" charset="0"/>
                        </a:rPr>
                        <a:t>Niveaux</a:t>
                      </a:r>
                      <a:endParaRPr kumimoji="0" lang="fr-FR" sz="3200" b="0" i="0" u="none" strike="noStrike" cap="none" normalizeH="0" baseline="0">
                        <a:ln>
                          <a:noFill/>
                        </a:ln>
                        <a:solidFill>
                          <a:schemeClr val="tx1"/>
                        </a:solidFill>
                        <a:effectLst/>
                        <a:latin typeface="Times New Roman" pitchFamily="18" charset="0"/>
                        <a:ea typeface="Times New Roman" pitchFamily="18" charset="0"/>
                        <a:cs typeface="Arial" charset="0"/>
                      </a:endParaRPr>
                    </a:p>
                  </a:txBody>
                  <a:tcPr marL="90000" marR="90000" marT="46802" marB="46802"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3F3F3"/>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449263" algn="r"/>
                        </a:tabLst>
                      </a:pPr>
                      <a:r>
                        <a:rPr kumimoji="0" lang="fr-FR" sz="1600" b="1" i="0" u="none" strike="noStrike" cap="none" normalizeH="0" baseline="0">
                          <a:ln>
                            <a:noFill/>
                          </a:ln>
                          <a:solidFill>
                            <a:schemeClr val="tx1"/>
                          </a:solidFill>
                          <a:effectLst/>
                          <a:latin typeface="Arial" charset="0"/>
                          <a:ea typeface="Times New Roman" pitchFamily="18" charset="0"/>
                          <a:cs typeface="Arial" charset="0"/>
                        </a:rPr>
                        <a:t>Définition</a:t>
                      </a:r>
                      <a:endParaRPr kumimoji="0" lang="fr-FR" sz="3200" b="0" i="0" u="none" strike="noStrike" cap="none" normalizeH="0" baseline="0">
                        <a:ln>
                          <a:noFill/>
                        </a:ln>
                        <a:solidFill>
                          <a:schemeClr val="tx1"/>
                        </a:solidFill>
                        <a:effectLst/>
                        <a:latin typeface="Times New Roman" pitchFamily="18" charset="0"/>
                        <a:ea typeface="Times New Roman" pitchFamily="18" charset="0"/>
                        <a:cs typeface="Arial" charset="0"/>
                      </a:endParaRPr>
                    </a:p>
                  </a:txBody>
                  <a:tcPr marL="90000" marR="90000" marT="46802" marB="46802"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3F3F3"/>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600" b="1" i="0" u="none" strike="noStrike" cap="none" normalizeH="0" baseline="0">
                          <a:ln>
                            <a:noFill/>
                          </a:ln>
                          <a:solidFill>
                            <a:schemeClr val="tx1"/>
                          </a:solidFill>
                          <a:effectLst/>
                          <a:latin typeface="Arial" charset="0"/>
                          <a:ea typeface="Times New Roman" pitchFamily="18" charset="0"/>
                          <a:cs typeface="Arial" charset="0"/>
                        </a:rPr>
                        <a:t>Personnel d’intervention</a:t>
                      </a:r>
                      <a:endParaRPr kumimoji="0" lang="fr-FR" sz="3200" b="0" i="0" u="none" strike="noStrike" cap="none" normalizeH="0" baseline="0">
                        <a:ln>
                          <a:noFill/>
                        </a:ln>
                        <a:solidFill>
                          <a:schemeClr val="tx1"/>
                        </a:solidFill>
                        <a:effectLst/>
                        <a:latin typeface="Times New Roman" pitchFamily="18" charset="0"/>
                        <a:ea typeface="Times New Roman" pitchFamily="18" charset="0"/>
                        <a:cs typeface="Arial" charset="0"/>
                      </a:endParaRPr>
                    </a:p>
                  </a:txBody>
                  <a:tcPr marL="90000" marR="90000" marT="46802" marB="46802"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3F3F3"/>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600" b="1" i="0" u="none" strike="noStrike" cap="none" normalizeH="0" baseline="0">
                          <a:ln>
                            <a:noFill/>
                          </a:ln>
                          <a:solidFill>
                            <a:schemeClr val="tx1"/>
                          </a:solidFill>
                          <a:effectLst/>
                          <a:latin typeface="Arial" charset="0"/>
                          <a:ea typeface="Times New Roman" pitchFamily="18" charset="0"/>
                          <a:cs typeface="Arial" charset="0"/>
                        </a:rPr>
                        <a:t>Moyens</a:t>
                      </a:r>
                      <a:endParaRPr kumimoji="0" lang="fr-FR" sz="3200" b="0" i="0" u="none" strike="noStrike" cap="none" normalizeH="0" baseline="0">
                        <a:ln>
                          <a:noFill/>
                        </a:ln>
                        <a:solidFill>
                          <a:schemeClr val="tx1"/>
                        </a:solidFill>
                        <a:effectLst/>
                        <a:latin typeface="Times New Roman" pitchFamily="18" charset="0"/>
                        <a:ea typeface="Times New Roman" pitchFamily="18" charset="0"/>
                        <a:cs typeface="Arial" charset="0"/>
                      </a:endParaRPr>
                    </a:p>
                  </a:txBody>
                  <a:tcPr marL="90000" marR="90000" marT="46802" marB="46802"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3F3F3"/>
                    </a:solidFill>
                  </a:tcPr>
                </a:tc>
                <a:extLst>
                  <a:ext uri="{0D108BD9-81ED-4DB2-BD59-A6C34878D82A}">
                    <a16:rowId xmlns:a16="http://schemas.microsoft.com/office/drawing/2014/main" val="10000"/>
                  </a:ext>
                </a:extLst>
              </a:tr>
              <a:tr h="1800546">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600" b="1" i="0" u="none" strike="noStrike" cap="none" normalizeH="0" baseline="0">
                          <a:ln>
                            <a:noFill/>
                          </a:ln>
                          <a:solidFill>
                            <a:schemeClr val="tx1"/>
                          </a:solidFill>
                          <a:effectLst/>
                          <a:latin typeface="Arial" charset="0"/>
                          <a:ea typeface="Times New Roman" pitchFamily="18" charset="0"/>
                          <a:cs typeface="Arial" charset="0"/>
                        </a:rPr>
                        <a:t>1</a:t>
                      </a:r>
                      <a:endParaRPr kumimoji="0" lang="fr-FR" sz="3200" b="0" i="0" u="none" strike="noStrike" cap="none" normalizeH="0" baseline="0">
                        <a:ln>
                          <a:noFill/>
                        </a:ln>
                        <a:solidFill>
                          <a:schemeClr val="tx1"/>
                        </a:solidFill>
                        <a:effectLst/>
                        <a:latin typeface="Times New Roman" pitchFamily="18" charset="0"/>
                        <a:ea typeface="Times New Roman" pitchFamily="18" charset="0"/>
                        <a:cs typeface="Arial" charset="0"/>
                      </a:endParaRPr>
                    </a:p>
                  </a:txBody>
                  <a:tcPr marL="90000" marR="90000" marT="46802" marB="46802"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3F3F3"/>
                    </a:solidFill>
                  </a:tcPr>
                </a:tc>
                <a:tc>
                  <a:txBody>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fr-FR" sz="1600" b="0" i="0" u="none" strike="noStrike" cap="none" normalizeH="0" baseline="0">
                          <a:ln>
                            <a:noFill/>
                          </a:ln>
                          <a:solidFill>
                            <a:schemeClr val="tx1"/>
                          </a:solidFill>
                          <a:effectLst/>
                          <a:latin typeface="Times New Roman" pitchFamily="18" charset="0"/>
                          <a:cs typeface="Times New Roman" pitchFamily="18" charset="0"/>
                        </a:rPr>
                        <a:t>Réglages simples prévus par le constructeur au moyen d’organes accessibles sans aucun démontage d’équipement ou  échange d’éléments accessibles en toute sécurité.</a:t>
                      </a:r>
                      <a:endParaRPr kumimoji="0" lang="fr-FR" sz="3200" b="0" i="0" u="none" strike="noStrike" cap="none" normalizeH="0" baseline="0">
                        <a:ln>
                          <a:noFill/>
                        </a:ln>
                        <a:solidFill>
                          <a:schemeClr val="tx1"/>
                        </a:solidFill>
                        <a:effectLst/>
                        <a:latin typeface="Times New Roman" pitchFamily="18" charset="0"/>
                      </a:endParaRPr>
                    </a:p>
                  </a:txBody>
                  <a:tcPr marL="90000" marR="90000" marT="46802" marB="46802"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fr-FR" sz="1600" b="0" i="0" u="none" strike="noStrike" cap="none" normalizeH="0" baseline="0">
                          <a:ln>
                            <a:noFill/>
                          </a:ln>
                          <a:solidFill>
                            <a:schemeClr val="tx1"/>
                          </a:solidFill>
                          <a:effectLst/>
                          <a:latin typeface="Times New Roman" pitchFamily="18" charset="0"/>
                          <a:cs typeface="Times New Roman" pitchFamily="18" charset="0"/>
                        </a:rPr>
                        <a:t>Exploitant sur place</a:t>
                      </a:r>
                      <a:endParaRPr kumimoji="0" lang="fr-FR" sz="3200" b="0" i="0" u="none" strike="noStrike" cap="none" normalizeH="0" baseline="0">
                        <a:ln>
                          <a:noFill/>
                        </a:ln>
                        <a:solidFill>
                          <a:schemeClr val="tx1"/>
                        </a:solidFill>
                        <a:effectLst/>
                        <a:latin typeface="Times New Roman" pitchFamily="18" charset="0"/>
                      </a:endParaRPr>
                    </a:p>
                  </a:txBody>
                  <a:tcPr marL="90000" marR="90000" marT="46802" marB="46802"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fr-FR" sz="1600" b="0" i="0" u="none" strike="noStrike" cap="none" normalizeH="0" baseline="0">
                          <a:ln>
                            <a:noFill/>
                          </a:ln>
                          <a:solidFill>
                            <a:schemeClr val="tx1"/>
                          </a:solidFill>
                          <a:effectLst/>
                          <a:latin typeface="Times New Roman" pitchFamily="18" charset="0"/>
                          <a:cs typeface="Times New Roman" pitchFamily="18" charset="0"/>
                        </a:rPr>
                        <a:t>Outillage léger défini dans les conditions d’utilisation.</a:t>
                      </a:r>
                      <a:endParaRPr kumimoji="0" lang="fr-FR" sz="3200" b="0" i="0" u="none" strike="noStrike" cap="none" normalizeH="0" baseline="0">
                        <a:ln>
                          <a:noFill/>
                        </a:ln>
                        <a:solidFill>
                          <a:schemeClr val="tx1"/>
                        </a:solidFill>
                        <a:effectLst/>
                        <a:latin typeface="Times New Roman" pitchFamily="18" charset="0"/>
                      </a:endParaRPr>
                    </a:p>
                  </a:txBody>
                  <a:tcPr marL="90000" marR="90000" marT="46802" marB="46802"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312848">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600" b="1" i="0" u="none" strike="noStrike" cap="none" normalizeH="0" baseline="0">
                          <a:ln>
                            <a:noFill/>
                          </a:ln>
                          <a:solidFill>
                            <a:schemeClr val="tx1"/>
                          </a:solidFill>
                          <a:effectLst/>
                          <a:latin typeface="Arial" charset="0"/>
                          <a:ea typeface="Times New Roman" pitchFamily="18" charset="0"/>
                          <a:cs typeface="Arial" charset="0"/>
                        </a:rPr>
                        <a:t>2</a:t>
                      </a:r>
                      <a:endParaRPr kumimoji="0" lang="fr-FR" sz="3200" b="0" i="0" u="none" strike="noStrike" cap="none" normalizeH="0" baseline="0">
                        <a:ln>
                          <a:noFill/>
                        </a:ln>
                        <a:solidFill>
                          <a:schemeClr val="tx1"/>
                        </a:solidFill>
                        <a:effectLst/>
                        <a:latin typeface="Times New Roman" pitchFamily="18" charset="0"/>
                        <a:ea typeface="Times New Roman" pitchFamily="18" charset="0"/>
                        <a:cs typeface="Arial" charset="0"/>
                      </a:endParaRPr>
                    </a:p>
                  </a:txBody>
                  <a:tcPr marL="90000" marR="90000" marT="46802" marB="46802"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3F3F3"/>
                    </a:solidFill>
                  </a:tcPr>
                </a:tc>
                <a:tc>
                  <a:txBody>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fr-FR" sz="1600" b="0" i="0" u="none" strike="noStrike" cap="none" normalizeH="0" baseline="0">
                          <a:ln>
                            <a:noFill/>
                          </a:ln>
                          <a:solidFill>
                            <a:schemeClr val="tx1"/>
                          </a:solidFill>
                          <a:effectLst/>
                          <a:latin typeface="Times New Roman" pitchFamily="18" charset="0"/>
                          <a:cs typeface="Times New Roman" pitchFamily="18" charset="0"/>
                        </a:rPr>
                        <a:t>Dépannage par échange standard d’éléments prévus à cet effet ou d’opérations mineures de maintenance préventives (rondes)</a:t>
                      </a:r>
                      <a:endParaRPr kumimoji="0" lang="fr-FR" sz="3200" b="0" i="0" u="none" strike="noStrike" cap="none" normalizeH="0" baseline="0">
                        <a:ln>
                          <a:noFill/>
                        </a:ln>
                        <a:solidFill>
                          <a:schemeClr val="tx1"/>
                        </a:solidFill>
                        <a:effectLst/>
                        <a:latin typeface="Times New Roman" pitchFamily="18" charset="0"/>
                      </a:endParaRPr>
                    </a:p>
                  </a:txBody>
                  <a:tcPr marL="90000" marR="90000" marT="46802" marB="46802"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fr-FR" sz="1600" b="0" i="0" u="none" strike="noStrike" cap="none" normalizeH="0" baseline="0">
                          <a:ln>
                            <a:noFill/>
                          </a:ln>
                          <a:solidFill>
                            <a:schemeClr val="tx1"/>
                          </a:solidFill>
                          <a:effectLst/>
                          <a:latin typeface="Times New Roman" pitchFamily="18" charset="0"/>
                          <a:cs typeface="Times New Roman" pitchFamily="18" charset="0"/>
                        </a:rPr>
                        <a:t>Technicien habilité, sur place</a:t>
                      </a:r>
                      <a:endParaRPr kumimoji="0" lang="fr-FR" sz="3200" b="0" i="0" u="none" strike="noStrike" cap="none" normalizeH="0" baseline="0">
                        <a:ln>
                          <a:noFill/>
                        </a:ln>
                        <a:solidFill>
                          <a:schemeClr val="tx1"/>
                        </a:solidFill>
                        <a:effectLst/>
                        <a:latin typeface="Times New Roman" pitchFamily="18" charset="0"/>
                      </a:endParaRPr>
                    </a:p>
                  </a:txBody>
                  <a:tcPr marL="90000" marR="90000" marT="46802" marB="46802"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fr-FR" sz="1600" b="0" i="1" u="none" strike="noStrike" cap="none" normalizeH="0" baseline="0">
                          <a:ln>
                            <a:noFill/>
                          </a:ln>
                          <a:solidFill>
                            <a:schemeClr val="tx1"/>
                          </a:solidFill>
                          <a:effectLst/>
                          <a:latin typeface="Times New Roman" pitchFamily="18" charset="0"/>
                          <a:cs typeface="Times New Roman" pitchFamily="18" charset="0"/>
                        </a:rPr>
                        <a:t>Idem,</a:t>
                      </a:r>
                      <a:r>
                        <a:rPr kumimoji="0" lang="fr-FR" sz="1600" b="0" i="0" u="none" strike="noStrike" cap="none" normalizeH="0" baseline="0">
                          <a:ln>
                            <a:noFill/>
                          </a:ln>
                          <a:solidFill>
                            <a:schemeClr val="tx1"/>
                          </a:solidFill>
                          <a:effectLst/>
                          <a:latin typeface="Times New Roman" pitchFamily="18" charset="0"/>
                          <a:cs typeface="Times New Roman" pitchFamily="18" charset="0"/>
                        </a:rPr>
                        <a:t> plus pièces de rechange trouvées à proximité, sans délai.</a:t>
                      </a:r>
                      <a:endParaRPr kumimoji="0" lang="fr-FR" sz="3200" b="0" i="0" u="none" strike="noStrike" cap="none" normalizeH="0" baseline="0">
                        <a:ln>
                          <a:noFill/>
                        </a:ln>
                        <a:solidFill>
                          <a:schemeClr val="tx1"/>
                        </a:solidFill>
                        <a:effectLst/>
                        <a:latin typeface="Times New Roman" pitchFamily="18" charset="0"/>
                      </a:endParaRPr>
                    </a:p>
                  </a:txBody>
                  <a:tcPr marL="90000" marR="90000" marT="46802" marB="46802"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12848">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600" b="1" i="0" u="none" strike="noStrike" cap="none" normalizeH="0" baseline="0">
                          <a:ln>
                            <a:noFill/>
                          </a:ln>
                          <a:solidFill>
                            <a:schemeClr val="tx1"/>
                          </a:solidFill>
                          <a:effectLst/>
                          <a:latin typeface="Arial" charset="0"/>
                          <a:ea typeface="Times New Roman" pitchFamily="18" charset="0"/>
                          <a:cs typeface="Arial" charset="0"/>
                        </a:rPr>
                        <a:t>3</a:t>
                      </a:r>
                      <a:endParaRPr kumimoji="0" lang="fr-FR" sz="3200" b="0" i="0" u="none" strike="noStrike" cap="none" normalizeH="0" baseline="0">
                        <a:ln>
                          <a:noFill/>
                        </a:ln>
                        <a:solidFill>
                          <a:schemeClr val="tx1"/>
                        </a:solidFill>
                        <a:effectLst/>
                        <a:latin typeface="Times New Roman" pitchFamily="18" charset="0"/>
                        <a:ea typeface="Times New Roman" pitchFamily="18" charset="0"/>
                        <a:cs typeface="Arial" charset="0"/>
                      </a:endParaRPr>
                    </a:p>
                  </a:txBody>
                  <a:tcPr marL="90000" marR="90000" marT="46802" marB="46802"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3F3F3"/>
                    </a:solidFill>
                  </a:tcPr>
                </a:tc>
                <a:tc>
                  <a:txBody>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fr-FR" sz="1600" b="0" i="0" u="none" strike="noStrike" cap="none" normalizeH="0" baseline="0">
                          <a:ln>
                            <a:noFill/>
                          </a:ln>
                          <a:solidFill>
                            <a:schemeClr val="tx1"/>
                          </a:solidFill>
                          <a:effectLst/>
                          <a:latin typeface="Times New Roman" pitchFamily="18" charset="0"/>
                          <a:cs typeface="Times New Roman" pitchFamily="18" charset="0"/>
                        </a:rPr>
                        <a:t>Identification et diagnostic de panne, réparation par échange de composants fonctionnels, réparations mécaniques mineures.</a:t>
                      </a:r>
                      <a:endParaRPr kumimoji="0" lang="fr-FR" sz="3200" b="0" i="0" u="none" strike="noStrike" cap="none" normalizeH="0" baseline="0">
                        <a:ln>
                          <a:noFill/>
                        </a:ln>
                        <a:solidFill>
                          <a:schemeClr val="tx1"/>
                        </a:solidFill>
                        <a:effectLst/>
                        <a:latin typeface="Times New Roman" pitchFamily="18" charset="0"/>
                      </a:endParaRPr>
                    </a:p>
                  </a:txBody>
                  <a:tcPr marL="90000" marR="90000" marT="46802" marB="46802"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fr-FR" sz="1600" b="0" i="0" u="none" strike="noStrike" cap="none" normalizeH="0" baseline="0">
                          <a:ln>
                            <a:noFill/>
                          </a:ln>
                          <a:solidFill>
                            <a:schemeClr val="tx1"/>
                          </a:solidFill>
                          <a:effectLst/>
                          <a:latin typeface="Times New Roman" pitchFamily="18" charset="0"/>
                          <a:cs typeface="Times New Roman" pitchFamily="18" charset="0"/>
                        </a:rPr>
                        <a:t>Technicien spécialisé, sur place ou en local de maintenance.</a:t>
                      </a:r>
                      <a:endParaRPr kumimoji="0" lang="fr-FR" sz="3200" b="0" i="0" u="none" strike="noStrike" cap="none" normalizeH="0" baseline="0">
                        <a:ln>
                          <a:noFill/>
                        </a:ln>
                        <a:solidFill>
                          <a:schemeClr val="tx1"/>
                        </a:solidFill>
                        <a:effectLst/>
                        <a:latin typeface="Times New Roman" pitchFamily="18" charset="0"/>
                      </a:endParaRPr>
                    </a:p>
                  </a:txBody>
                  <a:tcPr marL="90000" marR="90000" marT="46802" marB="46802"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0"/>
                        </a:spcBef>
                        <a:spcAft>
                          <a:spcPct val="0"/>
                        </a:spcAft>
                        <a:buClrTx/>
                        <a:buSzTx/>
                        <a:buFontTx/>
                        <a:buNone/>
                        <a:tabLst>
                          <a:tab pos="449263" algn="r"/>
                        </a:tabLst>
                      </a:pPr>
                      <a:r>
                        <a:rPr kumimoji="0" lang="fr-FR" sz="1600" b="0" i="0" u="none" strike="noStrike" cap="none" normalizeH="0" baseline="0">
                          <a:ln>
                            <a:noFill/>
                          </a:ln>
                          <a:solidFill>
                            <a:schemeClr val="tx1"/>
                          </a:solidFill>
                          <a:effectLst/>
                          <a:latin typeface="Times New Roman" pitchFamily="18" charset="0"/>
                          <a:cs typeface="Times New Roman" pitchFamily="18" charset="0"/>
                        </a:rPr>
                        <a:t>Outillage prévu plus appareil de mesure, banc d’essai, contrôle…</a:t>
                      </a:r>
                      <a:endParaRPr kumimoji="0" lang="fr-FR" sz="3200" b="0" i="0" u="none" strike="noStrike" cap="none" normalizeH="0" baseline="0">
                        <a:ln>
                          <a:noFill/>
                        </a:ln>
                        <a:solidFill>
                          <a:schemeClr val="tx1"/>
                        </a:solidFill>
                        <a:effectLst/>
                        <a:latin typeface="Times New Roman" pitchFamily="18" charset="0"/>
                      </a:endParaRPr>
                    </a:p>
                  </a:txBody>
                  <a:tcPr marL="90000" marR="90000" marT="46802" marB="46802"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25150">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600" b="1" i="0" u="none" strike="noStrike" cap="none" normalizeH="0" baseline="0">
                          <a:ln>
                            <a:noFill/>
                          </a:ln>
                          <a:solidFill>
                            <a:schemeClr val="tx1"/>
                          </a:solidFill>
                          <a:effectLst/>
                          <a:latin typeface="Arial" charset="0"/>
                          <a:ea typeface="Times New Roman" pitchFamily="18" charset="0"/>
                          <a:cs typeface="Arial" charset="0"/>
                        </a:rPr>
                        <a:t>4</a:t>
                      </a:r>
                      <a:endParaRPr kumimoji="0" lang="fr-FR" sz="3200" b="0" i="0" u="none" strike="noStrike" cap="none" normalizeH="0" baseline="0">
                        <a:ln>
                          <a:noFill/>
                        </a:ln>
                        <a:solidFill>
                          <a:schemeClr val="tx1"/>
                        </a:solidFill>
                        <a:effectLst/>
                        <a:latin typeface="Times New Roman" pitchFamily="18" charset="0"/>
                        <a:ea typeface="Times New Roman" pitchFamily="18" charset="0"/>
                        <a:cs typeface="Arial" charset="0"/>
                      </a:endParaRPr>
                    </a:p>
                  </a:txBody>
                  <a:tcPr marL="90000" marR="90000" marT="46802" marB="46802"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3F3F3"/>
                    </a:solidFill>
                  </a:tcPr>
                </a:tc>
                <a:tc>
                  <a:txBody>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fr-FR" sz="1600" b="0" i="0" u="none" strike="noStrike" cap="none" normalizeH="0" baseline="0">
                          <a:ln>
                            <a:noFill/>
                          </a:ln>
                          <a:solidFill>
                            <a:schemeClr val="tx1"/>
                          </a:solidFill>
                          <a:effectLst/>
                          <a:latin typeface="Times New Roman" pitchFamily="18" charset="0"/>
                          <a:cs typeface="Times New Roman" pitchFamily="18" charset="0"/>
                        </a:rPr>
                        <a:t>Travaux importants de maintenance corrective ou préventive.</a:t>
                      </a:r>
                      <a:endParaRPr kumimoji="0" lang="fr-FR" sz="3200" b="0" i="0" u="none" strike="noStrike" cap="none" normalizeH="0" baseline="0">
                        <a:ln>
                          <a:noFill/>
                        </a:ln>
                        <a:solidFill>
                          <a:schemeClr val="tx1"/>
                        </a:solidFill>
                        <a:effectLst/>
                        <a:latin typeface="Times New Roman" pitchFamily="18" charset="0"/>
                      </a:endParaRPr>
                    </a:p>
                  </a:txBody>
                  <a:tcPr marL="90000" marR="90000" marT="46802" marB="46802"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fr-FR" sz="1600" b="0" i="0" u="none" strike="noStrike" cap="none" normalizeH="0" baseline="0">
                          <a:ln>
                            <a:noFill/>
                          </a:ln>
                          <a:solidFill>
                            <a:schemeClr val="tx1"/>
                          </a:solidFill>
                          <a:effectLst/>
                          <a:latin typeface="Times New Roman" pitchFamily="18" charset="0"/>
                          <a:cs typeface="Times New Roman" pitchFamily="18" charset="0"/>
                        </a:rPr>
                        <a:t>Equipe encadrée par un technicien spécialisé, en atelier central.</a:t>
                      </a:r>
                      <a:endParaRPr kumimoji="0" lang="fr-FR" sz="3200" b="0" i="0" u="none" strike="noStrike" cap="none" normalizeH="0" baseline="0">
                        <a:ln>
                          <a:noFill/>
                        </a:ln>
                        <a:solidFill>
                          <a:schemeClr val="tx1"/>
                        </a:solidFill>
                        <a:effectLst/>
                        <a:latin typeface="Times New Roman" pitchFamily="18" charset="0"/>
                      </a:endParaRPr>
                    </a:p>
                  </a:txBody>
                  <a:tcPr marL="90000" marR="90000" marT="46802" marB="46802"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fr-FR" sz="1600" b="0" i="0" u="none" strike="noStrike" cap="none" normalizeH="0" baseline="0">
                          <a:ln>
                            <a:noFill/>
                          </a:ln>
                          <a:solidFill>
                            <a:schemeClr val="tx1"/>
                          </a:solidFill>
                          <a:effectLst/>
                          <a:latin typeface="Times New Roman" pitchFamily="18" charset="0"/>
                          <a:cs typeface="Times New Roman" pitchFamily="18" charset="0"/>
                        </a:rPr>
                        <a:t>Outillage général plus spécialisé, matériel d’essai, de contrôle…</a:t>
                      </a:r>
                      <a:endParaRPr kumimoji="0" lang="fr-FR" sz="3200" b="0" i="0" u="none" strike="noStrike" cap="none" normalizeH="0" baseline="0">
                        <a:ln>
                          <a:noFill/>
                        </a:ln>
                        <a:solidFill>
                          <a:schemeClr val="tx1"/>
                        </a:solidFill>
                        <a:effectLst/>
                        <a:latin typeface="Times New Roman" pitchFamily="18" charset="0"/>
                      </a:endParaRPr>
                    </a:p>
                  </a:txBody>
                  <a:tcPr marL="90000" marR="90000" marT="46802" marB="46802"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079540">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600" b="1" i="0" u="none" strike="noStrike" cap="none" normalizeH="0" baseline="0">
                          <a:ln>
                            <a:noFill/>
                          </a:ln>
                          <a:solidFill>
                            <a:schemeClr val="tx1"/>
                          </a:solidFill>
                          <a:effectLst/>
                          <a:latin typeface="Arial" charset="0"/>
                          <a:ea typeface="Times New Roman" pitchFamily="18" charset="0"/>
                          <a:cs typeface="Arial" charset="0"/>
                        </a:rPr>
                        <a:t>5</a:t>
                      </a:r>
                      <a:endParaRPr kumimoji="0" lang="fr-FR" sz="3200" b="0" i="0" u="none" strike="noStrike" cap="none" normalizeH="0" baseline="0">
                        <a:ln>
                          <a:noFill/>
                        </a:ln>
                        <a:solidFill>
                          <a:schemeClr val="tx1"/>
                        </a:solidFill>
                        <a:effectLst/>
                        <a:latin typeface="Times New Roman" pitchFamily="18" charset="0"/>
                        <a:ea typeface="Times New Roman" pitchFamily="18" charset="0"/>
                        <a:cs typeface="Arial" charset="0"/>
                      </a:endParaRPr>
                    </a:p>
                  </a:txBody>
                  <a:tcPr marL="90000" marR="90000" marT="46802" marB="46802"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3F3F3"/>
                    </a:solidFill>
                  </a:tcPr>
                </a:tc>
                <a:tc>
                  <a:txBody>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fr-FR" sz="1600" b="0" i="0" u="none" strike="noStrike" cap="none" normalizeH="0" baseline="0">
                          <a:ln>
                            <a:noFill/>
                          </a:ln>
                          <a:solidFill>
                            <a:schemeClr val="tx1"/>
                          </a:solidFill>
                          <a:effectLst/>
                          <a:latin typeface="Times New Roman" pitchFamily="18" charset="0"/>
                          <a:cs typeface="Times New Roman" pitchFamily="18" charset="0"/>
                        </a:rPr>
                        <a:t>Travaux de rénovation, de reconstruction ou réparations importantes confiées à un atelier central.</a:t>
                      </a:r>
                      <a:endParaRPr kumimoji="0" lang="fr-FR" sz="3200" b="0" i="0" u="none" strike="noStrike" cap="none" normalizeH="0" baseline="0">
                        <a:ln>
                          <a:noFill/>
                        </a:ln>
                        <a:solidFill>
                          <a:schemeClr val="tx1"/>
                        </a:solidFill>
                        <a:effectLst/>
                        <a:latin typeface="Times New Roman" pitchFamily="18" charset="0"/>
                      </a:endParaRPr>
                    </a:p>
                  </a:txBody>
                  <a:tcPr marL="90000" marR="90000" marT="46802" marB="46802"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600" b="0" i="0" u="none" strike="noStrike" cap="none" normalizeH="0" baseline="0">
                          <a:ln>
                            <a:noFill/>
                          </a:ln>
                          <a:solidFill>
                            <a:schemeClr val="tx1"/>
                          </a:solidFill>
                          <a:effectLst/>
                          <a:latin typeface="Times New Roman" pitchFamily="18" charset="0"/>
                          <a:cs typeface="Times New Roman" pitchFamily="18" charset="0"/>
                        </a:rPr>
                        <a:t>Equipe complète, polyvalente, en atelier central. </a:t>
                      </a:r>
                      <a:endParaRPr kumimoji="0" lang="fr-FR" sz="1400" b="0" i="0" u="none" strike="noStrike" cap="none" normalizeH="0" baseline="0">
                        <a:ln>
                          <a:noFill/>
                        </a:ln>
                        <a:solidFill>
                          <a:schemeClr val="tx1"/>
                        </a:solidFill>
                        <a:effectLst/>
                        <a:latin typeface="Times New Roman" pitchFamily="18" charset="0"/>
                        <a:cs typeface="Times New Roman" pitchFamily="18" charset="0"/>
                      </a:endParaRPr>
                    </a:p>
                  </a:txBody>
                  <a:tcPr marL="90000" marR="90000" marT="46802" marB="46802"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fr-FR" sz="1600" b="0" i="0" u="none" strike="noStrike" cap="none" normalizeH="0" baseline="0">
                          <a:ln>
                            <a:noFill/>
                          </a:ln>
                          <a:solidFill>
                            <a:schemeClr val="tx1"/>
                          </a:solidFill>
                          <a:effectLst/>
                          <a:latin typeface="Times New Roman" pitchFamily="18" charset="0"/>
                          <a:cs typeface="Times New Roman" pitchFamily="18" charset="0"/>
                        </a:rPr>
                        <a:t>Moyens proches de la fabrication par le constructeur.</a:t>
                      </a:r>
                      <a:endParaRPr kumimoji="0" lang="fr-FR" sz="3200" b="0" i="0" u="none" strike="noStrike" cap="none" normalizeH="0" baseline="0">
                        <a:ln>
                          <a:noFill/>
                        </a:ln>
                        <a:solidFill>
                          <a:schemeClr val="tx1"/>
                        </a:solidFill>
                        <a:effectLst/>
                        <a:latin typeface="Times New Roman" pitchFamily="18" charset="0"/>
                      </a:endParaRPr>
                    </a:p>
                  </a:txBody>
                  <a:tcPr marL="90000" marR="90000" marT="46802" marB="46802"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Tree>
    <p:custDataLst>
      <p:tags r:id="rId1"/>
    </p:custDataLst>
    <p:extLst>
      <p:ext uri="{BB962C8B-B14F-4D97-AF65-F5344CB8AC3E}">
        <p14:creationId xmlns:p14="http://schemas.microsoft.com/office/powerpoint/2010/main" val="3887266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2">
            <a:extLst>
              <a:ext uri="{FF2B5EF4-FFF2-40B4-BE49-F238E27FC236}">
                <a16:creationId xmlns:a16="http://schemas.microsoft.com/office/drawing/2014/main" id="{202B75CA-9615-42EA-B671-C687E224CA13}"/>
              </a:ext>
            </a:extLst>
          </p:cNvPr>
          <p:cNvSpPr>
            <a:spLocks noGrp="1" noChangeArrowheads="1"/>
          </p:cNvSpPr>
          <p:nvPr>
            <p:ph type="ctrTitle"/>
          </p:nvPr>
        </p:nvSpPr>
        <p:spPr>
          <a:xfrm>
            <a:off x="1432560" y="116632"/>
            <a:ext cx="7406640" cy="764846"/>
          </a:xfrm>
        </p:spPr>
        <p:txBody>
          <a:bodyPr/>
          <a:lstStyle/>
          <a:p>
            <a:pPr eaLnBrk="1" hangingPunct="1">
              <a:defRPr/>
            </a:pPr>
            <a:r>
              <a:rPr lang="fr-FR" sz="4400" dirty="0">
                <a:solidFill>
                  <a:srgbClr val="000099"/>
                </a:solidFill>
                <a:effectLst>
                  <a:outerShdw blurRad="38100" dist="38100" dir="2700000" algn="tl">
                    <a:srgbClr val="C0C0C0"/>
                  </a:outerShdw>
                </a:effectLst>
                <a:latin typeface="Arial Narrow" pitchFamily="34" charset="0"/>
              </a:rPr>
              <a:t>Les échelons de maintenance</a:t>
            </a:r>
          </a:p>
        </p:txBody>
      </p:sp>
      <p:sp>
        <p:nvSpPr>
          <p:cNvPr id="38915" name="Rectangle 4">
            <a:extLst>
              <a:ext uri="{FF2B5EF4-FFF2-40B4-BE49-F238E27FC236}">
                <a16:creationId xmlns:a16="http://schemas.microsoft.com/office/drawing/2014/main" id="{0B71C10B-6A36-48B7-9E9F-4129A534FF8E}"/>
              </a:ext>
            </a:extLst>
          </p:cNvPr>
          <p:cNvSpPr>
            <a:spLocks noChangeArrowheads="1"/>
          </p:cNvSpPr>
          <p:nvPr/>
        </p:nvSpPr>
        <p:spPr bwMode="auto">
          <a:xfrm>
            <a:off x="323850" y="2733150"/>
            <a:ext cx="8640763"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defRPr>
            </a:lvl1pPr>
            <a:lvl2pPr marL="742950" indent="-285750" eaLnBrk="0" hangingPunct="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defRPr>
            </a:lvl2pPr>
            <a:lvl3pPr marL="1143000" indent="-228600" eaLnBrk="0" hangingPunct="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defRPr>
            </a:lvl3pPr>
            <a:lvl4pPr marL="1600200" indent="-228600" eaLnBrk="0" hangingPunct="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defRPr>
            </a:lvl4pPr>
            <a:lvl5pPr marL="2057400" indent="-228600" eaLnBrk="0" hangingPunct="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9pPr>
          </a:lstStyle>
          <a:p>
            <a:pPr eaLnBrk="1" hangingPunct="1">
              <a:spcBef>
                <a:spcPct val="0"/>
              </a:spcBef>
              <a:buClrTx/>
              <a:buFontTx/>
              <a:buNone/>
            </a:pPr>
            <a:r>
              <a:rPr lang="fr-FR" altLang="fr-FR" sz="2400" dirty="0">
                <a:effectLst/>
              </a:rPr>
              <a:t>On définit généralement 3 échelons qui sont :</a:t>
            </a:r>
          </a:p>
          <a:p>
            <a:pPr marL="457200" indent="-457200" eaLnBrk="1" hangingPunct="1">
              <a:spcBef>
                <a:spcPct val="0"/>
              </a:spcBef>
              <a:buClrTx/>
              <a:buFont typeface="+mj-lt"/>
              <a:buAutoNum type="arabicPeriod"/>
            </a:pPr>
            <a:r>
              <a:rPr lang="fr-FR" altLang="fr-FR" sz="2400" dirty="0">
                <a:effectLst/>
              </a:rPr>
              <a:t>la </a:t>
            </a:r>
            <a:r>
              <a:rPr lang="fr-FR" altLang="fr-FR" sz="2400" b="1" dirty="0">
                <a:effectLst/>
              </a:rPr>
              <a:t>maintenance sur site </a:t>
            </a:r>
            <a:r>
              <a:rPr lang="fr-FR" altLang="fr-FR" sz="2400" dirty="0">
                <a:effectLst/>
              </a:rPr>
              <a:t>: l’intervention est directement réalisée sur le matériel en place ;</a:t>
            </a:r>
          </a:p>
          <a:p>
            <a:pPr marL="457200" indent="-457200" eaLnBrk="1" hangingPunct="1">
              <a:spcBef>
                <a:spcPct val="0"/>
              </a:spcBef>
              <a:buClrTx/>
              <a:buFont typeface="+mj-lt"/>
              <a:buAutoNum type="arabicPeriod"/>
            </a:pPr>
            <a:r>
              <a:rPr lang="fr-FR" altLang="fr-FR" sz="2400" dirty="0">
                <a:effectLst/>
              </a:rPr>
              <a:t>la </a:t>
            </a:r>
            <a:r>
              <a:rPr lang="fr-FR" altLang="fr-FR" sz="2400" b="1" dirty="0">
                <a:effectLst/>
              </a:rPr>
              <a:t>maintenance en atelier </a:t>
            </a:r>
            <a:r>
              <a:rPr lang="fr-FR" altLang="fr-FR" sz="2400" dirty="0">
                <a:effectLst/>
              </a:rPr>
              <a:t>: le matériel à réparer est transporté dans un endroit, sur site, approprié à l’intervention ;</a:t>
            </a:r>
          </a:p>
          <a:p>
            <a:pPr marL="457200" indent="-457200" eaLnBrk="1" hangingPunct="1">
              <a:spcBef>
                <a:spcPct val="0"/>
              </a:spcBef>
              <a:buClrTx/>
              <a:buFont typeface="+mj-lt"/>
              <a:buAutoNum type="arabicPeriod"/>
            </a:pPr>
            <a:r>
              <a:rPr lang="fr-FR" altLang="fr-FR" sz="2400" dirty="0">
                <a:effectLst/>
              </a:rPr>
              <a:t>la </a:t>
            </a:r>
            <a:r>
              <a:rPr lang="fr-FR" altLang="fr-FR" sz="2400" b="1" dirty="0">
                <a:effectLst/>
              </a:rPr>
              <a:t>maintenance chez le constructeur </a:t>
            </a:r>
            <a:r>
              <a:rPr lang="fr-FR" altLang="fr-FR" sz="2400" dirty="0">
                <a:effectLst/>
              </a:rPr>
              <a:t>ou une </a:t>
            </a:r>
            <a:r>
              <a:rPr lang="fr-FR" altLang="fr-FR" sz="2400" b="1" dirty="0">
                <a:effectLst/>
              </a:rPr>
              <a:t>société spécialisée </a:t>
            </a:r>
            <a:r>
              <a:rPr lang="fr-FR" altLang="fr-FR" sz="2400" dirty="0">
                <a:effectLst/>
              </a:rPr>
              <a:t>: le matériel est alors transporté pour que soient effectuées les opérations nécessitant des moyens spécifiques.</a:t>
            </a:r>
            <a:endParaRPr lang="fr-FR" altLang="fr-FR" sz="3200" dirty="0">
              <a:effectLst/>
              <a:latin typeface="Times New Roman" panose="02020603050405020304" pitchFamily="18" charset="0"/>
            </a:endParaRPr>
          </a:p>
        </p:txBody>
      </p:sp>
      <p:sp>
        <p:nvSpPr>
          <p:cNvPr id="4" name="Rectangle 2">
            <a:extLst>
              <a:ext uri="{FF2B5EF4-FFF2-40B4-BE49-F238E27FC236}">
                <a16:creationId xmlns:a16="http://schemas.microsoft.com/office/drawing/2014/main" id="{BEC23689-5313-409A-9149-1E54B0B4D757}"/>
              </a:ext>
            </a:extLst>
          </p:cNvPr>
          <p:cNvSpPr>
            <a:spLocks noChangeArrowheads="1"/>
          </p:cNvSpPr>
          <p:nvPr/>
        </p:nvSpPr>
        <p:spPr bwMode="auto">
          <a:xfrm>
            <a:off x="278249" y="1046346"/>
            <a:ext cx="8569325" cy="1446550"/>
          </a:xfrm>
          <a:prstGeom prst="rect">
            <a:avLst/>
          </a:prstGeom>
          <a:noFill/>
          <a:ln w="9525">
            <a:noFill/>
            <a:miter lim="800000"/>
            <a:headEnd/>
            <a:tailEnd/>
          </a:ln>
          <a:effectLst/>
        </p:spPr>
        <p:txBody>
          <a:bodyPr anchor="ctr">
            <a:spAutoFit/>
          </a:bodyPr>
          <a:lstStyle/>
          <a:p>
            <a:pPr indent="449263" algn="ctr">
              <a:defRPr/>
            </a:pPr>
            <a:r>
              <a:rPr lang="fr-FR" sz="4400" b="1" i="1" dirty="0">
                <a:solidFill>
                  <a:schemeClr val="accent2"/>
                </a:solidFill>
                <a:effectLst>
                  <a:outerShdw blurRad="38100" dist="38100" dir="2700000" algn="tl">
                    <a:srgbClr val="C0C0C0"/>
                  </a:outerShdw>
                </a:effectLst>
                <a:latin typeface="Arial Narrow" pitchFamily="34" charset="0"/>
              </a:rPr>
              <a:t>Ils caractérisent le lieu de l’intervention</a:t>
            </a:r>
            <a:endParaRPr lang="fr-FR" sz="3600" dirty="0">
              <a:solidFill>
                <a:schemeClr val="folHlink"/>
              </a:solidFill>
              <a:effectLst/>
              <a:latin typeface="Arial Narrow" pitchFamily="34" charset="0"/>
            </a:endParaRPr>
          </a:p>
        </p:txBody>
      </p:sp>
    </p:spTree>
    <p:custDataLst>
      <p:tags r:id="rId1"/>
    </p:custDataLst>
    <p:extLst>
      <p:ext uri="{BB962C8B-B14F-4D97-AF65-F5344CB8AC3E}">
        <p14:creationId xmlns:p14="http://schemas.microsoft.com/office/powerpoint/2010/main" val="3912765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4">
                                            <p:txEl>
                                              <p:pRg st="0" end="0"/>
                                            </p:txEl>
                                          </p:spTgt>
                                        </p:tgtEl>
                                      </p:cBhvr>
                                    </p:animEffect>
                                    <p:animScale>
                                      <p:cBhvr>
                                        <p:cTn id="7" dur="250" autoRev="1" fill="hold"/>
                                        <p:tgtEl>
                                          <p:spTgt spid="4">
                                            <p:txEl>
                                              <p:pRg st="0" end="0"/>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re 1">
            <a:extLst>
              <a:ext uri="{FF2B5EF4-FFF2-40B4-BE49-F238E27FC236}">
                <a16:creationId xmlns:a16="http://schemas.microsoft.com/office/drawing/2014/main" id="{EDD871FD-FC2E-4268-837C-614B5809650A}"/>
              </a:ext>
            </a:extLst>
          </p:cNvPr>
          <p:cNvSpPr>
            <a:spLocks noGrp="1"/>
          </p:cNvSpPr>
          <p:nvPr>
            <p:ph type="title"/>
          </p:nvPr>
        </p:nvSpPr>
        <p:spPr/>
        <p:txBody>
          <a:bodyPr/>
          <a:lstStyle/>
          <a:p>
            <a:r>
              <a:rPr lang="fr-FR" altLang="fr-FR"/>
              <a:t>Maintenance d’amélioration</a:t>
            </a:r>
          </a:p>
        </p:txBody>
      </p:sp>
      <p:sp>
        <p:nvSpPr>
          <p:cNvPr id="40963" name="Espace réservé du numéro de diapositive 3">
            <a:extLst>
              <a:ext uri="{FF2B5EF4-FFF2-40B4-BE49-F238E27FC236}">
                <a16:creationId xmlns:a16="http://schemas.microsoft.com/office/drawing/2014/main" id="{87D28905-27C8-4054-A636-8DC43C52410F}"/>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defRPr>
            </a:lvl1pPr>
            <a:lvl2pPr marL="742950" indent="-285750" eaLnBrk="0" hangingPunct="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defRPr>
            </a:lvl2pPr>
            <a:lvl3pPr marL="1143000" indent="-228600" eaLnBrk="0" hangingPunct="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defRPr>
            </a:lvl3pPr>
            <a:lvl4pPr marL="1600200" indent="-228600" eaLnBrk="0" hangingPunct="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defRPr>
            </a:lvl4pPr>
            <a:lvl5pPr marL="2057400" indent="-228600" eaLnBrk="0" hangingPunct="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9pPr>
          </a:lstStyle>
          <a:p>
            <a:pPr eaLnBrk="1" hangingPunct="1">
              <a:spcBef>
                <a:spcPct val="0"/>
              </a:spcBef>
              <a:buClrTx/>
              <a:buFontTx/>
              <a:buNone/>
            </a:pPr>
            <a:fld id="{348664CB-4741-40D5-9D10-26DCF37D2876}" type="slidenum">
              <a:rPr lang="fr-FR" altLang="fr-FR" sz="1200"/>
              <a:pPr eaLnBrk="1" hangingPunct="1">
                <a:spcBef>
                  <a:spcPct val="0"/>
                </a:spcBef>
                <a:buClrTx/>
                <a:buFontTx/>
                <a:buNone/>
              </a:pPr>
              <a:t>22</a:t>
            </a:fld>
            <a:endParaRPr lang="fr-FR" altLang="fr-FR" sz="1200"/>
          </a:p>
        </p:txBody>
      </p:sp>
      <p:pic>
        <p:nvPicPr>
          <p:cNvPr id="40964" name="Picture 2">
            <a:extLst>
              <a:ext uri="{FF2B5EF4-FFF2-40B4-BE49-F238E27FC236}">
                <a16:creationId xmlns:a16="http://schemas.microsoft.com/office/drawing/2014/main" id="{FE3711FF-A2C7-4663-A04B-AF75AC5C14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8813" y="1857375"/>
            <a:ext cx="6143625" cy="428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20826901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1432560" y="260648"/>
            <a:ext cx="7406640" cy="707338"/>
          </a:xfrm>
        </p:spPr>
        <p:txBody>
          <a:bodyPr>
            <a:normAutofit fontScale="90000"/>
          </a:bodyPr>
          <a:lstStyle/>
          <a:p>
            <a:r>
              <a:rPr lang="fr-FR" dirty="0"/>
              <a:t>LE CONCEPT FMD</a:t>
            </a:r>
          </a:p>
        </p:txBody>
      </p:sp>
      <p:sp>
        <p:nvSpPr>
          <p:cNvPr id="2051" name="Rectangle 3"/>
          <p:cNvSpPr>
            <a:spLocks noGrp="1" noChangeArrowheads="1"/>
          </p:cNvSpPr>
          <p:nvPr>
            <p:ph type="subTitle" idx="1"/>
          </p:nvPr>
        </p:nvSpPr>
        <p:spPr>
          <a:xfrm>
            <a:off x="1432560" y="985968"/>
            <a:ext cx="7406640" cy="1752600"/>
          </a:xfrm>
        </p:spPr>
        <p:txBody>
          <a:bodyPr/>
          <a:lstStyle/>
          <a:p>
            <a:r>
              <a:rPr lang="fr-FR"/>
              <a:t>FIABILITE</a:t>
            </a:r>
          </a:p>
          <a:p>
            <a:r>
              <a:rPr lang="fr-FR"/>
              <a:t>MAINTENABILITE</a:t>
            </a:r>
          </a:p>
          <a:p>
            <a:r>
              <a:rPr lang="fr-FR"/>
              <a:t>DISPONIBILITE</a:t>
            </a:r>
          </a:p>
        </p:txBody>
      </p:sp>
      <p:sp>
        <p:nvSpPr>
          <p:cNvPr id="2" name="AutoShape 2" descr="https://encrypted-tbn0.gstatic.com/images?q=tbn:ANd9GcT2XzMOPs0S-4fKy6FFabY71TsC-xznv8k8e8wHsTzVC72fzcDHRA"/>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41987" name="Picture 3" descr="U:\image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03842" y="2420887"/>
            <a:ext cx="4676470" cy="4258573"/>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8306519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9133E284-75EC-44B8-A732-FA384908C4E4}"/>
              </a:ext>
            </a:extLst>
          </p:cNvPr>
          <p:cNvSpPr>
            <a:spLocks noGrp="1" noChangeArrowheads="1"/>
          </p:cNvSpPr>
          <p:nvPr>
            <p:ph type="title"/>
          </p:nvPr>
        </p:nvSpPr>
        <p:spPr/>
        <p:txBody>
          <a:bodyPr/>
          <a:lstStyle/>
          <a:p>
            <a:r>
              <a:rPr lang="fr-FR" altLang="fr-FR"/>
              <a:t>LA FIABILITE</a:t>
            </a:r>
          </a:p>
        </p:txBody>
      </p:sp>
      <p:sp>
        <p:nvSpPr>
          <p:cNvPr id="22531" name="Rectangle 3">
            <a:extLst>
              <a:ext uri="{FF2B5EF4-FFF2-40B4-BE49-F238E27FC236}">
                <a16:creationId xmlns:a16="http://schemas.microsoft.com/office/drawing/2014/main" id="{E742FEA0-8A80-43D0-A2B8-249F0C1928AF}"/>
              </a:ext>
            </a:extLst>
          </p:cNvPr>
          <p:cNvSpPr>
            <a:spLocks noGrp="1" noChangeArrowheads="1"/>
          </p:cNvSpPr>
          <p:nvPr>
            <p:ph type="body" idx="1"/>
          </p:nvPr>
        </p:nvSpPr>
        <p:spPr/>
        <p:txBody>
          <a:bodyPr/>
          <a:lstStyle/>
          <a:p>
            <a:r>
              <a:rPr lang="fr-FR" altLang="fr-FR" sz="2800" b="1"/>
              <a:t>Aptitude d'un bien à accomplir une fonction requise dans des conditions données pendant un temps donné (NF EN 13306) ou</a:t>
            </a:r>
          </a:p>
          <a:p>
            <a:r>
              <a:rPr lang="fr-FR" altLang="fr-FR" sz="2800" b="1"/>
              <a:t>« caractéristique d'un bien exprimée par la probabilité qu'il accomplisse une fonction requise dans des conditions données pendant un temps donné »  (NF X 60–500).</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2531">
                                            <p:txEl>
                                              <p:pRg st="0" end="0"/>
                                            </p:txEl>
                                          </p:spTgt>
                                        </p:tgtEl>
                                        <p:attrNameLst>
                                          <p:attrName>style.visibility</p:attrName>
                                        </p:attrNameLst>
                                      </p:cBhvr>
                                      <p:to>
                                        <p:strVal val="visible"/>
                                      </p:to>
                                    </p:set>
                                    <p:animEffect transition="in" filter="box(in)">
                                      <p:cBhvr>
                                        <p:cTn id="7" dur="500"/>
                                        <p:tgtEl>
                                          <p:spTgt spid="2253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2531">
                                            <p:txEl>
                                              <p:pRg st="1" end="1"/>
                                            </p:txEl>
                                          </p:spTgt>
                                        </p:tgtEl>
                                        <p:attrNameLst>
                                          <p:attrName>style.visibility</p:attrName>
                                        </p:attrNameLst>
                                      </p:cBhvr>
                                      <p:to>
                                        <p:strVal val="visible"/>
                                      </p:to>
                                    </p:set>
                                    <p:animEffect transition="in" filter="box(in)">
                                      <p:cBhvr>
                                        <p:cTn id="12" dur="500"/>
                                        <p:tgtEl>
                                          <p:spTgt spid="2253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4AB72E14-8475-4D0D-BB58-F816F7F0B48C}"/>
              </a:ext>
            </a:extLst>
          </p:cNvPr>
          <p:cNvSpPr>
            <a:spLocks noGrp="1" noChangeArrowheads="1"/>
          </p:cNvSpPr>
          <p:nvPr>
            <p:ph type="title"/>
          </p:nvPr>
        </p:nvSpPr>
        <p:spPr/>
        <p:txBody>
          <a:bodyPr/>
          <a:lstStyle/>
          <a:p>
            <a:r>
              <a:rPr lang="fr-FR" altLang="fr-FR"/>
              <a:t>LA FIABILITE</a:t>
            </a:r>
          </a:p>
        </p:txBody>
      </p:sp>
      <p:pic>
        <p:nvPicPr>
          <p:cNvPr id="23556" name="Picture 4" descr="j0236503">
            <a:extLst>
              <a:ext uri="{FF2B5EF4-FFF2-40B4-BE49-F238E27FC236}">
                <a16:creationId xmlns:a16="http://schemas.microsoft.com/office/drawing/2014/main" id="{EA7A287F-29C5-4598-A1B0-151A96603479}"/>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492500" y="2276475"/>
            <a:ext cx="1800225" cy="1751013"/>
          </a:xfrm>
          <a:prstGeom prst="rect">
            <a:avLst/>
          </a:prstGeom>
          <a:noFill/>
          <a:extLst>
            <a:ext uri="{909E8E84-426E-40DD-AFC4-6F175D3DCCD1}">
              <a14:hiddenFill xmlns:a14="http://schemas.microsoft.com/office/drawing/2010/main">
                <a:solidFill>
                  <a:srgbClr val="FFFFFF"/>
                </a:solidFill>
              </a14:hiddenFill>
            </a:ext>
          </a:extLst>
        </p:spPr>
      </p:pic>
      <p:pic>
        <p:nvPicPr>
          <p:cNvPr id="23562" name="Picture 10" descr="j0233613">
            <a:extLst>
              <a:ext uri="{FF2B5EF4-FFF2-40B4-BE49-F238E27FC236}">
                <a16:creationId xmlns:a16="http://schemas.microsoft.com/office/drawing/2014/main" id="{FD1C4617-5886-4264-89DD-B3A9CE4722C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825" y="4365625"/>
            <a:ext cx="2286000" cy="2233613"/>
          </a:xfrm>
          <a:prstGeom prst="rect">
            <a:avLst/>
          </a:prstGeom>
          <a:noFill/>
          <a:extLst>
            <a:ext uri="{909E8E84-426E-40DD-AFC4-6F175D3DCCD1}">
              <a14:hiddenFill xmlns:a14="http://schemas.microsoft.com/office/drawing/2010/main">
                <a:solidFill>
                  <a:srgbClr val="FFFFFF"/>
                </a:solidFill>
              </a14:hiddenFill>
            </a:ext>
          </a:extLst>
        </p:spPr>
      </p:pic>
      <p:pic>
        <p:nvPicPr>
          <p:cNvPr id="23565" name="Picture 13" descr="MCj02502370000[1]">
            <a:extLst>
              <a:ext uri="{FF2B5EF4-FFF2-40B4-BE49-F238E27FC236}">
                <a16:creationId xmlns:a16="http://schemas.microsoft.com/office/drawing/2014/main" id="{91E6D374-0C34-4D56-BCB0-DD05BA0C769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59563" y="2276475"/>
            <a:ext cx="2074862" cy="2232025"/>
          </a:xfrm>
          <a:prstGeom prst="rect">
            <a:avLst/>
          </a:prstGeom>
          <a:noFill/>
          <a:extLst>
            <a:ext uri="{909E8E84-426E-40DD-AFC4-6F175D3DCCD1}">
              <a14:hiddenFill xmlns:a14="http://schemas.microsoft.com/office/drawing/2010/main">
                <a:solidFill>
                  <a:srgbClr val="FFFFFF"/>
                </a:solidFill>
              </a14:hiddenFill>
            </a:ext>
          </a:extLst>
        </p:spPr>
      </p:pic>
      <p:pic>
        <p:nvPicPr>
          <p:cNvPr id="23567" name="Picture 15" descr="j0215542">
            <a:extLst>
              <a:ext uri="{FF2B5EF4-FFF2-40B4-BE49-F238E27FC236}">
                <a16:creationId xmlns:a16="http://schemas.microsoft.com/office/drawing/2014/main" id="{7C90053C-07CC-4874-964B-12A77C64C30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35600" y="5013325"/>
            <a:ext cx="2697163" cy="1546225"/>
          </a:xfrm>
          <a:prstGeom prst="rect">
            <a:avLst/>
          </a:prstGeom>
          <a:noFill/>
          <a:extLst>
            <a:ext uri="{909E8E84-426E-40DD-AFC4-6F175D3DCCD1}">
              <a14:hiddenFill xmlns:a14="http://schemas.microsoft.com/office/drawing/2010/main">
                <a:solidFill>
                  <a:srgbClr val="FFFFFF"/>
                </a:solidFill>
              </a14:hiddenFill>
            </a:ext>
          </a:extLst>
        </p:spPr>
      </p:pic>
      <p:sp>
        <p:nvSpPr>
          <p:cNvPr id="23568" name="AutoShape 16">
            <a:extLst>
              <a:ext uri="{FF2B5EF4-FFF2-40B4-BE49-F238E27FC236}">
                <a16:creationId xmlns:a16="http://schemas.microsoft.com/office/drawing/2014/main" id="{AB071C9E-E72D-4062-93A7-A0D51713B5E7}"/>
              </a:ext>
            </a:extLst>
          </p:cNvPr>
          <p:cNvSpPr>
            <a:spLocks noChangeArrowheads="1"/>
          </p:cNvSpPr>
          <p:nvPr/>
        </p:nvSpPr>
        <p:spPr bwMode="auto">
          <a:xfrm rot="16200000" flipH="1">
            <a:off x="1980406" y="2636044"/>
            <a:ext cx="1223963" cy="1368425"/>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23570" name="AutoShape 18">
            <a:extLst>
              <a:ext uri="{FF2B5EF4-FFF2-40B4-BE49-F238E27FC236}">
                <a16:creationId xmlns:a16="http://schemas.microsoft.com/office/drawing/2014/main" id="{81E9EF2B-88EA-4E90-A0A3-CB521E00A0C8}"/>
              </a:ext>
            </a:extLst>
          </p:cNvPr>
          <p:cNvSpPr>
            <a:spLocks noChangeArrowheads="1"/>
          </p:cNvSpPr>
          <p:nvPr/>
        </p:nvSpPr>
        <p:spPr bwMode="auto">
          <a:xfrm>
            <a:off x="5435600" y="2997200"/>
            <a:ext cx="1081088" cy="719138"/>
          </a:xfrm>
          <a:prstGeom prst="rightArrow">
            <a:avLst>
              <a:gd name="adj1" fmla="val 50000"/>
              <a:gd name="adj2" fmla="val 3758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23571" name="AutoShape 19">
            <a:extLst>
              <a:ext uri="{FF2B5EF4-FFF2-40B4-BE49-F238E27FC236}">
                <a16:creationId xmlns:a16="http://schemas.microsoft.com/office/drawing/2014/main" id="{2F34E4AF-ADDF-4A2A-B9D7-D5431AB2B31C}"/>
              </a:ext>
            </a:extLst>
          </p:cNvPr>
          <p:cNvSpPr>
            <a:spLocks noChangeArrowheads="1"/>
          </p:cNvSpPr>
          <p:nvPr/>
        </p:nvSpPr>
        <p:spPr bwMode="auto">
          <a:xfrm rot="35018972">
            <a:off x="4295775" y="4440238"/>
            <a:ext cx="1655763" cy="720725"/>
          </a:xfrm>
          <a:prstGeom prst="leftArrow">
            <a:avLst>
              <a:gd name="adj1" fmla="val 50000"/>
              <a:gd name="adj2" fmla="val 57434"/>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23572" name="Text Box 20">
            <a:extLst>
              <a:ext uri="{FF2B5EF4-FFF2-40B4-BE49-F238E27FC236}">
                <a16:creationId xmlns:a16="http://schemas.microsoft.com/office/drawing/2014/main" id="{B3040617-0128-407D-B530-B545339EB3E6}"/>
              </a:ext>
            </a:extLst>
          </p:cNvPr>
          <p:cNvSpPr txBox="1">
            <a:spLocks noChangeArrowheads="1"/>
          </p:cNvSpPr>
          <p:nvPr/>
        </p:nvSpPr>
        <p:spPr bwMode="auto">
          <a:xfrm>
            <a:off x="250825" y="3910013"/>
            <a:ext cx="28432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r-FR" altLang="fr-FR" sz="2000" b="1"/>
              <a:t>NOMBRE DE CYCLES</a:t>
            </a:r>
          </a:p>
        </p:txBody>
      </p:sp>
      <p:sp>
        <p:nvSpPr>
          <p:cNvPr id="23574" name="Text Box 22">
            <a:extLst>
              <a:ext uri="{FF2B5EF4-FFF2-40B4-BE49-F238E27FC236}">
                <a16:creationId xmlns:a16="http://schemas.microsoft.com/office/drawing/2014/main" id="{D7B4BCDD-A00A-47F2-BA59-DF82B62051A4}"/>
              </a:ext>
            </a:extLst>
          </p:cNvPr>
          <p:cNvSpPr txBox="1">
            <a:spLocks noChangeArrowheads="1"/>
          </p:cNvSpPr>
          <p:nvPr/>
        </p:nvSpPr>
        <p:spPr bwMode="auto">
          <a:xfrm>
            <a:off x="4211638" y="5324475"/>
            <a:ext cx="1301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r-FR" altLang="fr-FR" sz="2400" b="1"/>
              <a:t>Distance</a:t>
            </a:r>
          </a:p>
        </p:txBody>
      </p:sp>
      <p:sp>
        <p:nvSpPr>
          <p:cNvPr id="23575" name="Text Box 23">
            <a:extLst>
              <a:ext uri="{FF2B5EF4-FFF2-40B4-BE49-F238E27FC236}">
                <a16:creationId xmlns:a16="http://schemas.microsoft.com/office/drawing/2014/main" id="{F585AC38-D090-4FBE-9E6F-BBB55651ACC6}"/>
              </a:ext>
            </a:extLst>
          </p:cNvPr>
          <p:cNvSpPr txBox="1">
            <a:spLocks noChangeArrowheads="1"/>
          </p:cNvSpPr>
          <p:nvPr/>
        </p:nvSpPr>
        <p:spPr bwMode="auto">
          <a:xfrm>
            <a:off x="5580063" y="2492375"/>
            <a:ext cx="13192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r-FR" altLang="fr-FR" sz="2400" b="1"/>
              <a:t>Tonnage</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23556"/>
                                        </p:tgtEl>
                                        <p:attrNameLst>
                                          <p:attrName>style.visibility</p:attrName>
                                        </p:attrNameLst>
                                      </p:cBhvr>
                                      <p:to>
                                        <p:strVal val="visible"/>
                                      </p:to>
                                    </p:set>
                                    <p:animEffect transition="in" filter="diamond(in)">
                                      <p:cBhvr>
                                        <p:cTn id="7" dur="500"/>
                                        <p:tgtEl>
                                          <p:spTgt spid="2355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2" fill="hold" nodeType="clickEffect">
                                  <p:stCondLst>
                                    <p:cond delay="0"/>
                                  </p:stCondLst>
                                  <p:childTnLst>
                                    <p:set>
                                      <p:cBhvr>
                                        <p:cTn id="11" dur="1" fill="hold">
                                          <p:stCondLst>
                                            <p:cond delay="0"/>
                                          </p:stCondLst>
                                        </p:cTn>
                                        <p:tgtEl>
                                          <p:spTgt spid="23568"/>
                                        </p:tgtEl>
                                        <p:attrNameLst>
                                          <p:attrName>style.visibility</p:attrName>
                                        </p:attrNameLst>
                                      </p:cBhvr>
                                      <p:to>
                                        <p:strVal val="visible"/>
                                      </p:to>
                                    </p:set>
                                    <p:animEffect transition="in" filter="wipe(right)">
                                      <p:cBhvr>
                                        <p:cTn id="12" dur="500"/>
                                        <p:tgtEl>
                                          <p:spTgt spid="23568"/>
                                        </p:tgtEl>
                                      </p:cBhvr>
                                    </p:animEffect>
                                  </p:childTnLst>
                                </p:cTn>
                              </p:par>
                            </p:childTnLst>
                          </p:cTn>
                        </p:par>
                        <p:par>
                          <p:cTn id="13" fill="hold" nodeType="afterGroup">
                            <p:stCondLst>
                              <p:cond delay="500"/>
                            </p:stCondLst>
                            <p:childTnLst>
                              <p:par>
                                <p:cTn id="14" presetID="5" presetClass="entr" presetSubtype="10" fill="hold" grpId="0" nodeType="afterEffect">
                                  <p:stCondLst>
                                    <p:cond delay="0"/>
                                  </p:stCondLst>
                                  <p:childTnLst>
                                    <p:set>
                                      <p:cBhvr>
                                        <p:cTn id="15" dur="1" fill="hold">
                                          <p:stCondLst>
                                            <p:cond delay="0"/>
                                          </p:stCondLst>
                                        </p:cTn>
                                        <p:tgtEl>
                                          <p:spTgt spid="23572"/>
                                        </p:tgtEl>
                                        <p:attrNameLst>
                                          <p:attrName>style.visibility</p:attrName>
                                        </p:attrNameLst>
                                      </p:cBhvr>
                                      <p:to>
                                        <p:strVal val="visible"/>
                                      </p:to>
                                    </p:set>
                                    <p:animEffect transition="in" filter="checkerboard(across)">
                                      <p:cBhvr>
                                        <p:cTn id="16" dur="500"/>
                                        <p:tgtEl>
                                          <p:spTgt spid="23572"/>
                                        </p:tgtEl>
                                      </p:cBhvr>
                                    </p:animEffect>
                                  </p:childTnLst>
                                </p:cTn>
                              </p:par>
                            </p:childTnLst>
                          </p:cTn>
                        </p:par>
                        <p:par>
                          <p:cTn id="17" fill="hold" nodeType="afterGroup">
                            <p:stCondLst>
                              <p:cond delay="1000"/>
                            </p:stCondLst>
                            <p:childTnLst>
                              <p:par>
                                <p:cTn id="18" presetID="3" presetClass="entr" presetSubtype="10" fill="hold" nodeType="afterEffect">
                                  <p:stCondLst>
                                    <p:cond delay="0"/>
                                  </p:stCondLst>
                                  <p:childTnLst>
                                    <p:set>
                                      <p:cBhvr>
                                        <p:cTn id="19" dur="1" fill="hold">
                                          <p:stCondLst>
                                            <p:cond delay="0"/>
                                          </p:stCondLst>
                                        </p:cTn>
                                        <p:tgtEl>
                                          <p:spTgt spid="23562"/>
                                        </p:tgtEl>
                                        <p:attrNameLst>
                                          <p:attrName>style.visibility</p:attrName>
                                        </p:attrNameLst>
                                      </p:cBhvr>
                                      <p:to>
                                        <p:strVal val="visible"/>
                                      </p:to>
                                    </p:set>
                                    <p:animEffect transition="in" filter="blinds(horizontal)">
                                      <p:cBhvr>
                                        <p:cTn id="20" dur="500"/>
                                        <p:tgtEl>
                                          <p:spTgt spid="23562"/>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1" fill="hold" nodeType="clickEffect">
                                  <p:stCondLst>
                                    <p:cond delay="0"/>
                                  </p:stCondLst>
                                  <p:childTnLst>
                                    <p:set>
                                      <p:cBhvr>
                                        <p:cTn id="24" dur="1" fill="hold">
                                          <p:stCondLst>
                                            <p:cond delay="0"/>
                                          </p:stCondLst>
                                        </p:cTn>
                                        <p:tgtEl>
                                          <p:spTgt spid="23571"/>
                                        </p:tgtEl>
                                        <p:attrNameLst>
                                          <p:attrName>style.visibility</p:attrName>
                                        </p:attrNameLst>
                                      </p:cBhvr>
                                      <p:to>
                                        <p:strVal val="visible"/>
                                      </p:to>
                                    </p:set>
                                    <p:animEffect transition="in" filter="wipe(up)">
                                      <p:cBhvr>
                                        <p:cTn id="25" dur="500"/>
                                        <p:tgtEl>
                                          <p:spTgt spid="23571"/>
                                        </p:tgtEl>
                                      </p:cBhvr>
                                    </p:animEffect>
                                  </p:childTnLst>
                                </p:cTn>
                              </p:par>
                            </p:childTnLst>
                          </p:cTn>
                        </p:par>
                        <p:par>
                          <p:cTn id="26" fill="hold" nodeType="afterGroup">
                            <p:stCondLst>
                              <p:cond delay="500"/>
                            </p:stCondLst>
                            <p:childTnLst>
                              <p:par>
                                <p:cTn id="27" presetID="5" presetClass="entr" presetSubtype="10" fill="hold" grpId="0" nodeType="afterEffect">
                                  <p:stCondLst>
                                    <p:cond delay="0"/>
                                  </p:stCondLst>
                                  <p:childTnLst>
                                    <p:set>
                                      <p:cBhvr>
                                        <p:cTn id="28" dur="1" fill="hold">
                                          <p:stCondLst>
                                            <p:cond delay="0"/>
                                          </p:stCondLst>
                                        </p:cTn>
                                        <p:tgtEl>
                                          <p:spTgt spid="23574"/>
                                        </p:tgtEl>
                                        <p:attrNameLst>
                                          <p:attrName>style.visibility</p:attrName>
                                        </p:attrNameLst>
                                      </p:cBhvr>
                                      <p:to>
                                        <p:strVal val="visible"/>
                                      </p:to>
                                    </p:set>
                                    <p:animEffect transition="in" filter="checkerboard(across)">
                                      <p:cBhvr>
                                        <p:cTn id="29" dur="500"/>
                                        <p:tgtEl>
                                          <p:spTgt spid="23574"/>
                                        </p:tgtEl>
                                      </p:cBhvr>
                                    </p:animEffect>
                                  </p:childTnLst>
                                </p:cTn>
                              </p:par>
                            </p:childTnLst>
                          </p:cTn>
                        </p:par>
                        <p:par>
                          <p:cTn id="30" fill="hold" nodeType="afterGroup">
                            <p:stCondLst>
                              <p:cond delay="1000"/>
                            </p:stCondLst>
                            <p:childTnLst>
                              <p:par>
                                <p:cTn id="31" presetID="3" presetClass="entr" presetSubtype="10" fill="hold" nodeType="afterEffect">
                                  <p:stCondLst>
                                    <p:cond delay="0"/>
                                  </p:stCondLst>
                                  <p:childTnLst>
                                    <p:set>
                                      <p:cBhvr>
                                        <p:cTn id="32" dur="1" fill="hold">
                                          <p:stCondLst>
                                            <p:cond delay="0"/>
                                          </p:stCondLst>
                                        </p:cTn>
                                        <p:tgtEl>
                                          <p:spTgt spid="23567"/>
                                        </p:tgtEl>
                                        <p:attrNameLst>
                                          <p:attrName>style.visibility</p:attrName>
                                        </p:attrNameLst>
                                      </p:cBhvr>
                                      <p:to>
                                        <p:strVal val="visible"/>
                                      </p:to>
                                    </p:set>
                                    <p:animEffect transition="in" filter="blinds(horizontal)">
                                      <p:cBhvr>
                                        <p:cTn id="33" dur="500"/>
                                        <p:tgtEl>
                                          <p:spTgt spid="23567"/>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nodeType="clickEffect">
                                  <p:stCondLst>
                                    <p:cond delay="0"/>
                                  </p:stCondLst>
                                  <p:childTnLst>
                                    <p:set>
                                      <p:cBhvr>
                                        <p:cTn id="37" dur="1" fill="hold">
                                          <p:stCondLst>
                                            <p:cond delay="0"/>
                                          </p:stCondLst>
                                        </p:cTn>
                                        <p:tgtEl>
                                          <p:spTgt spid="23570"/>
                                        </p:tgtEl>
                                        <p:attrNameLst>
                                          <p:attrName>style.visibility</p:attrName>
                                        </p:attrNameLst>
                                      </p:cBhvr>
                                      <p:to>
                                        <p:strVal val="visible"/>
                                      </p:to>
                                    </p:set>
                                    <p:animEffect transition="in" filter="wipe(left)">
                                      <p:cBhvr>
                                        <p:cTn id="38" dur="500"/>
                                        <p:tgtEl>
                                          <p:spTgt spid="23570"/>
                                        </p:tgtEl>
                                      </p:cBhvr>
                                    </p:animEffect>
                                  </p:childTnLst>
                                </p:cTn>
                              </p:par>
                            </p:childTnLst>
                          </p:cTn>
                        </p:par>
                        <p:par>
                          <p:cTn id="39" fill="hold" nodeType="afterGroup">
                            <p:stCondLst>
                              <p:cond delay="500"/>
                            </p:stCondLst>
                            <p:childTnLst>
                              <p:par>
                                <p:cTn id="40" presetID="5" presetClass="entr" presetSubtype="10" fill="hold" grpId="0" nodeType="afterEffect">
                                  <p:stCondLst>
                                    <p:cond delay="0"/>
                                  </p:stCondLst>
                                  <p:childTnLst>
                                    <p:set>
                                      <p:cBhvr>
                                        <p:cTn id="41" dur="1" fill="hold">
                                          <p:stCondLst>
                                            <p:cond delay="0"/>
                                          </p:stCondLst>
                                        </p:cTn>
                                        <p:tgtEl>
                                          <p:spTgt spid="23575"/>
                                        </p:tgtEl>
                                        <p:attrNameLst>
                                          <p:attrName>style.visibility</p:attrName>
                                        </p:attrNameLst>
                                      </p:cBhvr>
                                      <p:to>
                                        <p:strVal val="visible"/>
                                      </p:to>
                                    </p:set>
                                    <p:animEffect transition="in" filter="checkerboard(across)">
                                      <p:cBhvr>
                                        <p:cTn id="42" dur="500"/>
                                        <p:tgtEl>
                                          <p:spTgt spid="23575"/>
                                        </p:tgtEl>
                                      </p:cBhvr>
                                    </p:animEffect>
                                  </p:childTnLst>
                                </p:cTn>
                              </p:par>
                            </p:childTnLst>
                          </p:cTn>
                        </p:par>
                        <p:par>
                          <p:cTn id="43" fill="hold" nodeType="afterGroup">
                            <p:stCondLst>
                              <p:cond delay="1000"/>
                            </p:stCondLst>
                            <p:childTnLst>
                              <p:par>
                                <p:cTn id="44" presetID="3" presetClass="entr" presetSubtype="10" fill="hold" nodeType="afterEffect">
                                  <p:stCondLst>
                                    <p:cond delay="0"/>
                                  </p:stCondLst>
                                  <p:childTnLst>
                                    <p:set>
                                      <p:cBhvr>
                                        <p:cTn id="45" dur="1" fill="hold">
                                          <p:stCondLst>
                                            <p:cond delay="0"/>
                                          </p:stCondLst>
                                        </p:cTn>
                                        <p:tgtEl>
                                          <p:spTgt spid="23565"/>
                                        </p:tgtEl>
                                        <p:attrNameLst>
                                          <p:attrName>style.visibility</p:attrName>
                                        </p:attrNameLst>
                                      </p:cBhvr>
                                      <p:to>
                                        <p:strVal val="visible"/>
                                      </p:to>
                                    </p:set>
                                    <p:animEffect transition="in" filter="blinds(horizontal)">
                                      <p:cBhvr>
                                        <p:cTn id="46" dur="500"/>
                                        <p:tgtEl>
                                          <p:spTgt spid="235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72" grpId="0"/>
      <p:bldP spid="23574" grpId="0"/>
      <p:bldP spid="2357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9987469D-F7D6-419A-B0D4-0A7B7B24CFEE}"/>
              </a:ext>
            </a:extLst>
          </p:cNvPr>
          <p:cNvSpPr>
            <a:spLocks noGrp="1" noChangeArrowheads="1"/>
          </p:cNvSpPr>
          <p:nvPr>
            <p:ph type="title"/>
          </p:nvPr>
        </p:nvSpPr>
        <p:spPr/>
        <p:txBody>
          <a:bodyPr/>
          <a:lstStyle/>
          <a:p>
            <a:r>
              <a:rPr lang="fr-FR" altLang="fr-FR"/>
              <a:t>LA FIABILITE</a:t>
            </a:r>
          </a:p>
        </p:txBody>
      </p:sp>
      <p:pic>
        <p:nvPicPr>
          <p:cNvPr id="24580" name="Picture 4" descr="j0233812">
            <a:extLst>
              <a:ext uri="{FF2B5EF4-FFF2-40B4-BE49-F238E27FC236}">
                <a16:creationId xmlns:a16="http://schemas.microsoft.com/office/drawing/2014/main" id="{74FB9328-C5BE-4BBB-934E-9C5F9CF24A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750" y="2660650"/>
            <a:ext cx="2519363" cy="2417763"/>
          </a:xfrm>
          <a:prstGeom prst="rect">
            <a:avLst/>
          </a:prstGeom>
          <a:noFill/>
          <a:extLst>
            <a:ext uri="{909E8E84-426E-40DD-AFC4-6F175D3DCCD1}">
              <a14:hiddenFill xmlns:a14="http://schemas.microsoft.com/office/drawing/2010/main">
                <a:solidFill>
                  <a:srgbClr val="FFFFFF"/>
                </a:solidFill>
              </a14:hiddenFill>
            </a:ext>
          </a:extLst>
        </p:spPr>
      </p:pic>
      <p:pic>
        <p:nvPicPr>
          <p:cNvPr id="24583" name="Picture 7" descr="j0215021">
            <a:extLst>
              <a:ext uri="{FF2B5EF4-FFF2-40B4-BE49-F238E27FC236}">
                <a16:creationId xmlns:a16="http://schemas.microsoft.com/office/drawing/2014/main" id="{B083A72C-09BF-4A56-9339-9BB2AA57B85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7763" y="2722563"/>
            <a:ext cx="1349375" cy="1785937"/>
          </a:xfrm>
          <a:prstGeom prst="rect">
            <a:avLst/>
          </a:prstGeom>
          <a:noFill/>
          <a:extLst>
            <a:ext uri="{909E8E84-426E-40DD-AFC4-6F175D3DCCD1}">
              <a14:hiddenFill xmlns:a14="http://schemas.microsoft.com/office/drawing/2010/main">
                <a:solidFill>
                  <a:srgbClr val="FFFFFF"/>
                </a:solidFill>
              </a14:hiddenFill>
            </a:ext>
          </a:extLst>
        </p:spPr>
      </p:pic>
      <p:sp>
        <p:nvSpPr>
          <p:cNvPr id="24584" name="Text Box 8">
            <a:extLst>
              <a:ext uri="{FF2B5EF4-FFF2-40B4-BE49-F238E27FC236}">
                <a16:creationId xmlns:a16="http://schemas.microsoft.com/office/drawing/2014/main" id="{2F434057-AE50-4EFD-B006-80A4FCD1CF41}"/>
              </a:ext>
            </a:extLst>
          </p:cNvPr>
          <p:cNvSpPr txBox="1">
            <a:spLocks noChangeArrowheads="1"/>
          </p:cNvSpPr>
          <p:nvPr/>
        </p:nvSpPr>
        <p:spPr bwMode="auto">
          <a:xfrm>
            <a:off x="468313" y="2205038"/>
            <a:ext cx="3175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r-FR" altLang="fr-FR" sz="2000"/>
              <a:t>SYSTEMES REPARABLES</a:t>
            </a:r>
          </a:p>
        </p:txBody>
      </p:sp>
      <p:sp>
        <p:nvSpPr>
          <p:cNvPr id="24585" name="Text Box 9">
            <a:extLst>
              <a:ext uri="{FF2B5EF4-FFF2-40B4-BE49-F238E27FC236}">
                <a16:creationId xmlns:a16="http://schemas.microsoft.com/office/drawing/2014/main" id="{AFDD52EF-C895-45AC-8F98-81FBEBCD3897}"/>
              </a:ext>
            </a:extLst>
          </p:cNvPr>
          <p:cNvSpPr txBox="1">
            <a:spLocks noChangeArrowheads="1"/>
          </p:cNvSpPr>
          <p:nvPr/>
        </p:nvSpPr>
        <p:spPr bwMode="auto">
          <a:xfrm>
            <a:off x="4787900" y="2217738"/>
            <a:ext cx="37909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r-FR" altLang="fr-FR" sz="2000"/>
              <a:t>SYSTEMES NON REPARABLES</a:t>
            </a:r>
          </a:p>
        </p:txBody>
      </p:sp>
      <p:sp>
        <p:nvSpPr>
          <p:cNvPr id="24586" name="Rectangle 10">
            <a:extLst>
              <a:ext uri="{FF2B5EF4-FFF2-40B4-BE49-F238E27FC236}">
                <a16:creationId xmlns:a16="http://schemas.microsoft.com/office/drawing/2014/main" id="{DFE332F3-F8F3-4CFB-8640-39098E7C64D1}"/>
              </a:ext>
            </a:extLst>
          </p:cNvPr>
          <p:cNvSpPr>
            <a:spLocks noChangeArrowheads="1"/>
          </p:cNvSpPr>
          <p:nvPr/>
        </p:nvSpPr>
        <p:spPr bwMode="auto">
          <a:xfrm>
            <a:off x="323850" y="5327650"/>
            <a:ext cx="8424863"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9981" anchor="ctr">
            <a:spAutoFit/>
          </a:bodyPr>
          <a:lstStyle/>
          <a:p>
            <a:pPr algn="just"/>
            <a:r>
              <a:rPr lang="fr-FR" altLang="fr-FR" sz="3200" b="1"/>
              <a:t>La fiabilité peut se caractériser par la MTBF :  Mean Time Between Failure.</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4580"/>
                                        </p:tgtEl>
                                        <p:attrNameLst>
                                          <p:attrName>style.visibility</p:attrName>
                                        </p:attrNameLst>
                                      </p:cBhvr>
                                      <p:to>
                                        <p:strVal val="visible"/>
                                      </p:to>
                                    </p:set>
                                    <p:animEffect transition="in" filter="blinds(horizontal)">
                                      <p:cBhvr>
                                        <p:cTn id="7" dur="500"/>
                                        <p:tgtEl>
                                          <p:spTgt spid="24580"/>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24584"/>
                                        </p:tgtEl>
                                        <p:attrNameLst>
                                          <p:attrName>style.visibility</p:attrName>
                                        </p:attrNameLst>
                                      </p:cBhvr>
                                      <p:to>
                                        <p:strVal val="visible"/>
                                      </p:to>
                                    </p:set>
                                    <p:animEffect transition="in" filter="checkerboard(across)">
                                      <p:cBhvr>
                                        <p:cTn id="10" dur="500"/>
                                        <p:tgtEl>
                                          <p:spTgt spid="24584"/>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ntr" presetSubtype="10" fill="hold" nodeType="clickEffect">
                                  <p:stCondLst>
                                    <p:cond delay="0"/>
                                  </p:stCondLst>
                                  <p:childTnLst>
                                    <p:set>
                                      <p:cBhvr>
                                        <p:cTn id="14" dur="1" fill="hold">
                                          <p:stCondLst>
                                            <p:cond delay="0"/>
                                          </p:stCondLst>
                                        </p:cTn>
                                        <p:tgtEl>
                                          <p:spTgt spid="24583"/>
                                        </p:tgtEl>
                                        <p:attrNameLst>
                                          <p:attrName>style.visibility</p:attrName>
                                        </p:attrNameLst>
                                      </p:cBhvr>
                                      <p:to>
                                        <p:strVal val="visible"/>
                                      </p:to>
                                    </p:set>
                                    <p:animEffect transition="in" filter="blinds(horizontal)">
                                      <p:cBhvr>
                                        <p:cTn id="15" dur="500"/>
                                        <p:tgtEl>
                                          <p:spTgt spid="24583"/>
                                        </p:tgtEl>
                                      </p:cBhvr>
                                    </p:animEffect>
                                  </p:childTnLst>
                                </p:cTn>
                              </p:par>
                              <p:par>
                                <p:cTn id="16" presetID="5" presetClass="entr" presetSubtype="10" fill="hold" grpId="0" nodeType="withEffect">
                                  <p:stCondLst>
                                    <p:cond delay="0"/>
                                  </p:stCondLst>
                                  <p:childTnLst>
                                    <p:set>
                                      <p:cBhvr>
                                        <p:cTn id="17" dur="1" fill="hold">
                                          <p:stCondLst>
                                            <p:cond delay="0"/>
                                          </p:stCondLst>
                                        </p:cTn>
                                        <p:tgtEl>
                                          <p:spTgt spid="24585"/>
                                        </p:tgtEl>
                                        <p:attrNameLst>
                                          <p:attrName>style.visibility</p:attrName>
                                        </p:attrNameLst>
                                      </p:cBhvr>
                                      <p:to>
                                        <p:strVal val="visible"/>
                                      </p:to>
                                    </p:set>
                                    <p:animEffect transition="in" filter="checkerboard(across)">
                                      <p:cBhvr>
                                        <p:cTn id="18" dur="500"/>
                                        <p:tgtEl>
                                          <p:spTgt spid="24585"/>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12" fill="hold" grpId="0" nodeType="clickEffect">
                                  <p:stCondLst>
                                    <p:cond delay="0"/>
                                  </p:stCondLst>
                                  <p:childTnLst>
                                    <p:set>
                                      <p:cBhvr>
                                        <p:cTn id="22" dur="1" fill="hold">
                                          <p:stCondLst>
                                            <p:cond delay="0"/>
                                          </p:stCondLst>
                                        </p:cTn>
                                        <p:tgtEl>
                                          <p:spTgt spid="24586"/>
                                        </p:tgtEl>
                                        <p:attrNameLst>
                                          <p:attrName>style.visibility</p:attrName>
                                        </p:attrNameLst>
                                      </p:cBhvr>
                                      <p:to>
                                        <p:strVal val="visible"/>
                                      </p:to>
                                    </p:set>
                                    <p:anim calcmode="lin" valueType="num">
                                      <p:cBhvr additive="base">
                                        <p:cTn id="23" dur="500" fill="hold"/>
                                        <p:tgtEl>
                                          <p:spTgt spid="24586"/>
                                        </p:tgtEl>
                                        <p:attrNameLst>
                                          <p:attrName>ppt_x</p:attrName>
                                        </p:attrNameLst>
                                      </p:cBhvr>
                                      <p:tavLst>
                                        <p:tav tm="0">
                                          <p:val>
                                            <p:strVal val="0-#ppt_w/2"/>
                                          </p:val>
                                        </p:tav>
                                        <p:tav tm="100000">
                                          <p:val>
                                            <p:strVal val="#ppt_x"/>
                                          </p:val>
                                        </p:tav>
                                      </p:tavLst>
                                    </p:anim>
                                    <p:anim calcmode="lin" valueType="num">
                                      <p:cBhvr additive="base">
                                        <p:cTn id="24" dur="500" fill="hold"/>
                                        <p:tgtEl>
                                          <p:spTgt spid="2458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4" grpId="0"/>
      <p:bldP spid="24585" grpId="0"/>
      <p:bldP spid="2458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F7C214FD-0B76-467E-A892-DC27B46DF5EB}"/>
              </a:ext>
            </a:extLst>
          </p:cNvPr>
          <p:cNvSpPr>
            <a:spLocks noGrp="1" noChangeArrowheads="1"/>
          </p:cNvSpPr>
          <p:nvPr>
            <p:ph type="title"/>
          </p:nvPr>
        </p:nvSpPr>
        <p:spPr/>
        <p:txBody>
          <a:bodyPr/>
          <a:lstStyle/>
          <a:p>
            <a:r>
              <a:rPr lang="fr-FR" altLang="fr-FR"/>
              <a:t>LA FIABILITE</a:t>
            </a:r>
          </a:p>
        </p:txBody>
      </p:sp>
      <p:pic>
        <p:nvPicPr>
          <p:cNvPr id="25670" name="Picture 70">
            <a:extLst>
              <a:ext uri="{FF2B5EF4-FFF2-40B4-BE49-F238E27FC236}">
                <a16:creationId xmlns:a16="http://schemas.microsoft.com/office/drawing/2014/main" id="{9DC5140D-4F68-4E00-85F4-76E317892B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825" y="2133600"/>
            <a:ext cx="8569325" cy="4473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B25BC3D8-AADA-4AD2-98CD-8F18ACB3E83A}"/>
              </a:ext>
            </a:extLst>
          </p:cNvPr>
          <p:cNvSpPr>
            <a:spLocks noGrp="1" noChangeArrowheads="1"/>
          </p:cNvSpPr>
          <p:nvPr>
            <p:ph type="title"/>
          </p:nvPr>
        </p:nvSpPr>
        <p:spPr/>
        <p:txBody>
          <a:bodyPr/>
          <a:lstStyle/>
          <a:p>
            <a:r>
              <a:rPr lang="fr-FR" altLang="fr-FR"/>
              <a:t>Taux de défaillance </a:t>
            </a:r>
            <a:r>
              <a:rPr lang="el-GR" altLang="fr-FR">
                <a:cs typeface="Times New Roman" panose="02020603050405020304" pitchFamily="18" charset="0"/>
              </a:rPr>
              <a:t>λ</a:t>
            </a:r>
          </a:p>
        </p:txBody>
      </p:sp>
      <p:sp>
        <p:nvSpPr>
          <p:cNvPr id="27653" name="Rectangle 5">
            <a:extLst>
              <a:ext uri="{FF2B5EF4-FFF2-40B4-BE49-F238E27FC236}">
                <a16:creationId xmlns:a16="http://schemas.microsoft.com/office/drawing/2014/main" id="{F14D5967-30CD-4FAC-AD8A-1E0620023D9D}"/>
              </a:ext>
            </a:extLst>
          </p:cNvPr>
          <p:cNvSpPr>
            <a:spLocks noChangeArrowheads="1"/>
          </p:cNvSpPr>
          <p:nvPr/>
        </p:nvSpPr>
        <p:spPr bwMode="auto">
          <a:xfrm>
            <a:off x="0" y="31670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r-FR"/>
          </a:p>
        </p:txBody>
      </p:sp>
      <p:grpSp>
        <p:nvGrpSpPr>
          <p:cNvPr id="27665" name="Group 17">
            <a:extLst>
              <a:ext uri="{FF2B5EF4-FFF2-40B4-BE49-F238E27FC236}">
                <a16:creationId xmlns:a16="http://schemas.microsoft.com/office/drawing/2014/main" id="{B5F78B50-09E6-4C98-945C-FD0B301D47D6}"/>
              </a:ext>
            </a:extLst>
          </p:cNvPr>
          <p:cNvGrpSpPr>
            <a:grpSpLocks/>
          </p:cNvGrpSpPr>
          <p:nvPr/>
        </p:nvGrpSpPr>
        <p:grpSpPr bwMode="auto">
          <a:xfrm>
            <a:off x="468313" y="3429000"/>
            <a:ext cx="5029200" cy="2193925"/>
            <a:chOff x="612" y="2164"/>
            <a:chExt cx="3168" cy="1382"/>
          </a:xfrm>
        </p:grpSpPr>
        <p:sp>
          <p:nvSpPr>
            <p:cNvPr id="27658" name="Line 10">
              <a:extLst>
                <a:ext uri="{FF2B5EF4-FFF2-40B4-BE49-F238E27FC236}">
                  <a16:creationId xmlns:a16="http://schemas.microsoft.com/office/drawing/2014/main" id="{08FF9ABF-20B0-4D6A-82C5-C2034C97F984}"/>
                </a:ext>
              </a:extLst>
            </p:cNvPr>
            <p:cNvSpPr>
              <a:spLocks noChangeShapeType="1"/>
            </p:cNvSpPr>
            <p:nvPr/>
          </p:nvSpPr>
          <p:spPr bwMode="auto">
            <a:xfrm rot="-10800000">
              <a:off x="669" y="2164"/>
              <a:ext cx="1" cy="1382"/>
            </a:xfrm>
            <a:prstGeom prst="line">
              <a:avLst/>
            </a:prstGeom>
            <a:noFill/>
            <a:ln w="12700">
              <a:solidFill>
                <a:srgbClr val="000000"/>
              </a:solidFill>
              <a:round/>
              <a:headEnd type="none" w="sm" len="sm"/>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fr-FR"/>
            </a:p>
          </p:txBody>
        </p:sp>
        <p:sp>
          <p:nvSpPr>
            <p:cNvPr id="27659" name="Line 11">
              <a:extLst>
                <a:ext uri="{FF2B5EF4-FFF2-40B4-BE49-F238E27FC236}">
                  <a16:creationId xmlns:a16="http://schemas.microsoft.com/office/drawing/2014/main" id="{3E98132F-FD7B-417F-BD87-725F83C77F2C}"/>
                </a:ext>
              </a:extLst>
            </p:cNvPr>
            <p:cNvSpPr>
              <a:spLocks noChangeShapeType="1"/>
            </p:cNvSpPr>
            <p:nvPr/>
          </p:nvSpPr>
          <p:spPr bwMode="auto">
            <a:xfrm>
              <a:off x="612" y="3430"/>
              <a:ext cx="3168" cy="1"/>
            </a:xfrm>
            <a:prstGeom prst="line">
              <a:avLst/>
            </a:prstGeom>
            <a:noFill/>
            <a:ln w="12700">
              <a:solidFill>
                <a:srgbClr val="000000"/>
              </a:solidFill>
              <a:round/>
              <a:headEnd type="none" w="sm" len="sm"/>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fr-FR"/>
            </a:p>
          </p:txBody>
        </p:sp>
      </p:grpSp>
      <p:graphicFrame>
        <p:nvGraphicFramePr>
          <p:cNvPr id="27660" name="Object 12">
            <a:extLst>
              <a:ext uri="{FF2B5EF4-FFF2-40B4-BE49-F238E27FC236}">
                <a16:creationId xmlns:a16="http://schemas.microsoft.com/office/drawing/2014/main" id="{C9AEAB41-3551-4231-BB56-FBF4643D1168}"/>
              </a:ext>
            </a:extLst>
          </p:cNvPr>
          <p:cNvGraphicFramePr>
            <a:graphicFrameLocks noChangeAspect="1"/>
          </p:cNvGraphicFramePr>
          <p:nvPr/>
        </p:nvGraphicFramePr>
        <p:xfrm>
          <a:off x="925513" y="3702050"/>
          <a:ext cx="3657600" cy="1449388"/>
        </p:xfrm>
        <a:graphic>
          <a:graphicData uri="http://schemas.openxmlformats.org/presentationml/2006/ole">
            <mc:AlternateContent xmlns:mc="http://schemas.openxmlformats.org/markup-compatibility/2006">
              <mc:Choice xmlns:v="urn:schemas-microsoft-com:vml" Requires="v">
                <p:oleObj spid="_x0000_s37901" r:id="rId4" imgW="6248520" imgH="2476440" progId="">
                  <p:embed/>
                </p:oleObj>
              </mc:Choice>
              <mc:Fallback>
                <p:oleObj r:id="rId4" imgW="6248520" imgH="2476440" progId="">
                  <p:embed/>
                  <p:pic>
                    <p:nvPicPr>
                      <p:cNvPr id="27660" name="Object 12">
                        <a:extLst>
                          <a:ext uri="{FF2B5EF4-FFF2-40B4-BE49-F238E27FC236}">
                            <a16:creationId xmlns:a16="http://schemas.microsoft.com/office/drawing/2014/main" id="{C9AEAB41-3551-4231-BB56-FBF4643D116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5513" y="3702050"/>
                        <a:ext cx="3657600" cy="1449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7661" name="Text Box 13">
            <a:extLst>
              <a:ext uri="{FF2B5EF4-FFF2-40B4-BE49-F238E27FC236}">
                <a16:creationId xmlns:a16="http://schemas.microsoft.com/office/drawing/2014/main" id="{E6FEEB60-CE1F-4686-8CB7-A56D2CC8B949}"/>
              </a:ext>
            </a:extLst>
          </p:cNvPr>
          <p:cNvSpPr txBox="1">
            <a:spLocks noChangeArrowheads="1"/>
          </p:cNvSpPr>
          <p:nvPr/>
        </p:nvSpPr>
        <p:spPr bwMode="auto">
          <a:xfrm>
            <a:off x="193675" y="3336925"/>
            <a:ext cx="431800"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fr-FR" sz="2000">
                <a:latin typeface="Arial" panose="020B0604020202020204" pitchFamily="34" charset="0"/>
                <a:sym typeface="Symbol" panose="05050102010706020507" pitchFamily="18" charset="2"/>
              </a:rPr>
              <a:t></a:t>
            </a:r>
            <a:endParaRPr lang="fr-FR" altLang="fr-FR" sz="3200"/>
          </a:p>
        </p:txBody>
      </p:sp>
      <p:sp>
        <p:nvSpPr>
          <p:cNvPr id="27662" name="Line 14">
            <a:extLst>
              <a:ext uri="{FF2B5EF4-FFF2-40B4-BE49-F238E27FC236}">
                <a16:creationId xmlns:a16="http://schemas.microsoft.com/office/drawing/2014/main" id="{390A247A-FDC9-42FB-9FE1-AC79D287DCF6}"/>
              </a:ext>
            </a:extLst>
          </p:cNvPr>
          <p:cNvSpPr>
            <a:spLocks noChangeShapeType="1"/>
          </p:cNvSpPr>
          <p:nvPr/>
        </p:nvSpPr>
        <p:spPr bwMode="auto">
          <a:xfrm>
            <a:off x="4033838" y="4524375"/>
            <a:ext cx="0" cy="1189038"/>
          </a:xfrm>
          <a:prstGeom prst="line">
            <a:avLst/>
          </a:prstGeom>
          <a:noFill/>
          <a:ln w="381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fr-FR"/>
          </a:p>
        </p:txBody>
      </p:sp>
      <p:sp>
        <p:nvSpPr>
          <p:cNvPr id="27663" name="Line 15">
            <a:extLst>
              <a:ext uri="{FF2B5EF4-FFF2-40B4-BE49-F238E27FC236}">
                <a16:creationId xmlns:a16="http://schemas.microsoft.com/office/drawing/2014/main" id="{04928DAE-4090-44AF-AD3C-12918B007B56}"/>
              </a:ext>
            </a:extLst>
          </p:cNvPr>
          <p:cNvSpPr>
            <a:spLocks noChangeShapeType="1"/>
          </p:cNvSpPr>
          <p:nvPr/>
        </p:nvSpPr>
        <p:spPr bwMode="auto">
          <a:xfrm>
            <a:off x="1473200" y="4524375"/>
            <a:ext cx="1588" cy="1189038"/>
          </a:xfrm>
          <a:prstGeom prst="line">
            <a:avLst/>
          </a:prstGeom>
          <a:noFill/>
          <a:ln w="381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fr-FR"/>
          </a:p>
        </p:txBody>
      </p:sp>
      <p:sp>
        <p:nvSpPr>
          <p:cNvPr id="27664" name="Text Box 16">
            <a:extLst>
              <a:ext uri="{FF2B5EF4-FFF2-40B4-BE49-F238E27FC236}">
                <a16:creationId xmlns:a16="http://schemas.microsoft.com/office/drawing/2014/main" id="{0CE7BD48-FB40-4019-8670-EC7A55841619}"/>
              </a:ext>
            </a:extLst>
          </p:cNvPr>
          <p:cNvSpPr txBox="1">
            <a:spLocks noChangeArrowheads="1"/>
          </p:cNvSpPr>
          <p:nvPr/>
        </p:nvSpPr>
        <p:spPr bwMode="auto">
          <a:xfrm>
            <a:off x="5160963" y="5064125"/>
            <a:ext cx="431800"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fr-FR" sz="2000">
                <a:latin typeface="Arial" panose="020B0604020202020204" pitchFamily="34" charset="0"/>
                <a:sym typeface="Symbol" panose="05050102010706020507" pitchFamily="18" charset="2"/>
              </a:rPr>
              <a:t>t</a:t>
            </a:r>
            <a:endParaRPr lang="fr-FR" altLang="fr-FR" sz="3200"/>
          </a:p>
        </p:txBody>
      </p:sp>
      <p:sp>
        <p:nvSpPr>
          <p:cNvPr id="27666" name="Rectangle 18">
            <a:extLst>
              <a:ext uri="{FF2B5EF4-FFF2-40B4-BE49-F238E27FC236}">
                <a16:creationId xmlns:a16="http://schemas.microsoft.com/office/drawing/2014/main" id="{49F226B7-9B5C-4890-85C9-24A1690B4CB5}"/>
              </a:ext>
            </a:extLst>
          </p:cNvPr>
          <p:cNvSpPr>
            <a:spLocks noChangeArrowheads="1"/>
          </p:cNvSpPr>
          <p:nvPr/>
        </p:nvSpPr>
        <p:spPr bwMode="auto">
          <a:xfrm>
            <a:off x="612775" y="4791075"/>
            <a:ext cx="503238" cy="5048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r-FR" altLang="fr-FR"/>
              <a:t>A</a:t>
            </a:r>
          </a:p>
        </p:txBody>
      </p:sp>
      <p:sp>
        <p:nvSpPr>
          <p:cNvPr id="27667" name="Rectangle 19">
            <a:extLst>
              <a:ext uri="{FF2B5EF4-FFF2-40B4-BE49-F238E27FC236}">
                <a16:creationId xmlns:a16="http://schemas.microsoft.com/office/drawing/2014/main" id="{368695AC-69DD-4FCC-9ECE-612CFC3ED935}"/>
              </a:ext>
            </a:extLst>
          </p:cNvPr>
          <p:cNvSpPr>
            <a:spLocks noChangeArrowheads="1"/>
          </p:cNvSpPr>
          <p:nvPr/>
        </p:nvSpPr>
        <p:spPr bwMode="auto">
          <a:xfrm>
            <a:off x="2484438" y="4430713"/>
            <a:ext cx="503237" cy="5048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r-FR" altLang="fr-FR"/>
              <a:t>B</a:t>
            </a:r>
          </a:p>
        </p:txBody>
      </p:sp>
      <p:sp>
        <p:nvSpPr>
          <p:cNvPr id="27668" name="Rectangle 20">
            <a:extLst>
              <a:ext uri="{FF2B5EF4-FFF2-40B4-BE49-F238E27FC236}">
                <a16:creationId xmlns:a16="http://schemas.microsoft.com/office/drawing/2014/main" id="{FD3E4A96-A820-42B5-96A7-88F2792BBB9A}"/>
              </a:ext>
            </a:extLst>
          </p:cNvPr>
          <p:cNvSpPr>
            <a:spLocks noChangeArrowheads="1"/>
          </p:cNvSpPr>
          <p:nvPr/>
        </p:nvSpPr>
        <p:spPr bwMode="auto">
          <a:xfrm>
            <a:off x="4645025" y="4359275"/>
            <a:ext cx="503238" cy="5048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r-FR" altLang="fr-FR"/>
              <a:t>C</a:t>
            </a:r>
          </a:p>
        </p:txBody>
      </p:sp>
      <p:sp>
        <p:nvSpPr>
          <p:cNvPr id="27670" name="Text Box 22">
            <a:extLst>
              <a:ext uri="{FF2B5EF4-FFF2-40B4-BE49-F238E27FC236}">
                <a16:creationId xmlns:a16="http://schemas.microsoft.com/office/drawing/2014/main" id="{06EABEFD-DE62-42B7-AE3B-56DEA3D786D9}"/>
              </a:ext>
            </a:extLst>
          </p:cNvPr>
          <p:cNvSpPr txBox="1">
            <a:spLocks noChangeArrowheads="1"/>
          </p:cNvSpPr>
          <p:nvPr/>
        </p:nvSpPr>
        <p:spPr bwMode="auto">
          <a:xfrm>
            <a:off x="5580063" y="3213100"/>
            <a:ext cx="3240087" cy="366713"/>
          </a:xfrm>
          <a:prstGeom prst="rect">
            <a:avLst/>
          </a:prstGeom>
          <a:solidFill>
            <a:srgbClr val="00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b="1"/>
              <a:t>Zone A : époque de jeunesse </a:t>
            </a:r>
          </a:p>
        </p:txBody>
      </p:sp>
      <p:sp>
        <p:nvSpPr>
          <p:cNvPr id="27671" name="Text Box 23">
            <a:extLst>
              <a:ext uri="{FF2B5EF4-FFF2-40B4-BE49-F238E27FC236}">
                <a16:creationId xmlns:a16="http://schemas.microsoft.com/office/drawing/2014/main" id="{AC41154C-7C5E-471A-A5C9-3EC8A33DA7D1}"/>
              </a:ext>
            </a:extLst>
          </p:cNvPr>
          <p:cNvSpPr txBox="1">
            <a:spLocks noChangeArrowheads="1"/>
          </p:cNvSpPr>
          <p:nvPr/>
        </p:nvSpPr>
        <p:spPr bwMode="auto">
          <a:xfrm>
            <a:off x="5580063" y="3716338"/>
            <a:ext cx="3240087" cy="1465262"/>
          </a:xfrm>
          <a:prstGeom prst="rect">
            <a:avLst/>
          </a:prstGeom>
          <a:solidFill>
            <a:srgbClr val="FFCC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b="1"/>
              <a:t>Zone B : époque de maturité, fonctionnement normal, défaillances à caractère aléatoire indépendantes du temps </a:t>
            </a:r>
          </a:p>
        </p:txBody>
      </p:sp>
      <p:sp>
        <p:nvSpPr>
          <p:cNvPr id="27672" name="Text Box 24">
            <a:extLst>
              <a:ext uri="{FF2B5EF4-FFF2-40B4-BE49-F238E27FC236}">
                <a16:creationId xmlns:a16="http://schemas.microsoft.com/office/drawing/2014/main" id="{9B5A7D82-8952-4646-ADCF-1A3DCA684682}"/>
              </a:ext>
            </a:extLst>
          </p:cNvPr>
          <p:cNvSpPr txBox="1">
            <a:spLocks noChangeArrowheads="1"/>
          </p:cNvSpPr>
          <p:nvPr/>
        </p:nvSpPr>
        <p:spPr bwMode="auto">
          <a:xfrm>
            <a:off x="5580063" y="5392738"/>
            <a:ext cx="3240087" cy="915987"/>
          </a:xfrm>
          <a:prstGeom prst="rect">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altLang="fr-FR" b="1"/>
              <a:t>Zone C : époque d’obsolescence, défaillances d'usure ou pannes de vieillesse </a:t>
            </a:r>
          </a:p>
        </p:txBody>
      </p:sp>
      <p:sp>
        <p:nvSpPr>
          <p:cNvPr id="27674" name="Rectangle 26">
            <a:extLst>
              <a:ext uri="{FF2B5EF4-FFF2-40B4-BE49-F238E27FC236}">
                <a16:creationId xmlns:a16="http://schemas.microsoft.com/office/drawing/2014/main" id="{12271ED8-D6AF-49B6-83A0-EDF5A14045F5}"/>
              </a:ext>
            </a:extLst>
          </p:cNvPr>
          <p:cNvSpPr>
            <a:spLocks noChangeArrowheads="1"/>
          </p:cNvSpPr>
          <p:nvPr/>
        </p:nvSpPr>
        <p:spPr bwMode="auto">
          <a:xfrm>
            <a:off x="0" y="32194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r-F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7665"/>
                                        </p:tgtEl>
                                        <p:attrNameLst>
                                          <p:attrName>style.visibility</p:attrName>
                                        </p:attrNameLst>
                                      </p:cBhvr>
                                      <p:to>
                                        <p:strVal val="visible"/>
                                      </p:to>
                                    </p:set>
                                    <p:animEffect transition="in" filter="wipe(left)">
                                      <p:cBhvr>
                                        <p:cTn id="7" dur="500"/>
                                        <p:tgtEl>
                                          <p:spTgt spid="27665"/>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27661"/>
                                        </p:tgtEl>
                                        <p:attrNameLst>
                                          <p:attrName>style.visibility</p:attrName>
                                        </p:attrNameLst>
                                      </p:cBhvr>
                                      <p:to>
                                        <p:strVal val="visible"/>
                                      </p:to>
                                    </p:set>
                                    <p:animEffect transition="in" filter="checkerboard(across)">
                                      <p:cBhvr>
                                        <p:cTn id="10" dur="500"/>
                                        <p:tgtEl>
                                          <p:spTgt spid="27661"/>
                                        </p:tgtEl>
                                      </p:cBhvr>
                                    </p:animEffect>
                                  </p:childTnLst>
                                </p:cTn>
                              </p:par>
                            </p:childTnLst>
                          </p:cTn>
                        </p:par>
                        <p:par>
                          <p:cTn id="11" fill="hold" nodeType="afterGroup">
                            <p:stCondLst>
                              <p:cond delay="500"/>
                            </p:stCondLst>
                            <p:childTnLst>
                              <p:par>
                                <p:cTn id="12" presetID="5" presetClass="entr" presetSubtype="10" fill="hold" grpId="0" nodeType="afterEffect">
                                  <p:stCondLst>
                                    <p:cond delay="0"/>
                                  </p:stCondLst>
                                  <p:childTnLst>
                                    <p:set>
                                      <p:cBhvr>
                                        <p:cTn id="13" dur="1" fill="hold">
                                          <p:stCondLst>
                                            <p:cond delay="0"/>
                                          </p:stCondLst>
                                        </p:cTn>
                                        <p:tgtEl>
                                          <p:spTgt spid="27664"/>
                                        </p:tgtEl>
                                        <p:attrNameLst>
                                          <p:attrName>style.visibility</p:attrName>
                                        </p:attrNameLst>
                                      </p:cBhvr>
                                      <p:to>
                                        <p:strVal val="visible"/>
                                      </p:to>
                                    </p:set>
                                    <p:animEffect transition="in" filter="checkerboard(across)">
                                      <p:cBhvr>
                                        <p:cTn id="14" dur="500"/>
                                        <p:tgtEl>
                                          <p:spTgt spid="27664"/>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22" presetClass="entr" presetSubtype="8" fill="hold" nodeType="clickEffect">
                                  <p:stCondLst>
                                    <p:cond delay="0"/>
                                  </p:stCondLst>
                                  <p:childTnLst>
                                    <p:set>
                                      <p:cBhvr>
                                        <p:cTn id="18" dur="1" fill="hold">
                                          <p:stCondLst>
                                            <p:cond delay="0"/>
                                          </p:stCondLst>
                                        </p:cTn>
                                        <p:tgtEl>
                                          <p:spTgt spid="27660"/>
                                        </p:tgtEl>
                                        <p:attrNameLst>
                                          <p:attrName>style.visibility</p:attrName>
                                        </p:attrNameLst>
                                      </p:cBhvr>
                                      <p:to>
                                        <p:strVal val="visible"/>
                                      </p:to>
                                    </p:set>
                                    <p:animEffect transition="in" filter="wipe(left)">
                                      <p:cBhvr>
                                        <p:cTn id="19" dur="500"/>
                                        <p:tgtEl>
                                          <p:spTgt spid="27660"/>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22" presetClass="entr" presetSubtype="4" fill="hold" nodeType="clickEffect">
                                  <p:stCondLst>
                                    <p:cond delay="0"/>
                                  </p:stCondLst>
                                  <p:childTnLst>
                                    <p:set>
                                      <p:cBhvr>
                                        <p:cTn id="23" dur="1" fill="hold">
                                          <p:stCondLst>
                                            <p:cond delay="0"/>
                                          </p:stCondLst>
                                        </p:cTn>
                                        <p:tgtEl>
                                          <p:spTgt spid="27663"/>
                                        </p:tgtEl>
                                        <p:attrNameLst>
                                          <p:attrName>style.visibility</p:attrName>
                                        </p:attrNameLst>
                                      </p:cBhvr>
                                      <p:to>
                                        <p:strVal val="visible"/>
                                      </p:to>
                                    </p:set>
                                    <p:animEffect transition="in" filter="wipe(down)">
                                      <p:cBhvr>
                                        <p:cTn id="24" dur="500"/>
                                        <p:tgtEl>
                                          <p:spTgt spid="27663"/>
                                        </p:tgtEl>
                                      </p:cBhvr>
                                    </p:animEffect>
                                  </p:childTnLst>
                                </p:cTn>
                              </p:par>
                            </p:childTnLst>
                          </p:cTn>
                        </p:par>
                        <p:par>
                          <p:cTn id="25" fill="hold" nodeType="afterGroup">
                            <p:stCondLst>
                              <p:cond delay="500"/>
                            </p:stCondLst>
                            <p:childTnLst>
                              <p:par>
                                <p:cTn id="26" presetID="22" presetClass="entr" presetSubtype="4" fill="hold" nodeType="afterEffect">
                                  <p:stCondLst>
                                    <p:cond delay="0"/>
                                  </p:stCondLst>
                                  <p:childTnLst>
                                    <p:set>
                                      <p:cBhvr>
                                        <p:cTn id="27" dur="1" fill="hold">
                                          <p:stCondLst>
                                            <p:cond delay="0"/>
                                          </p:stCondLst>
                                        </p:cTn>
                                        <p:tgtEl>
                                          <p:spTgt spid="27662"/>
                                        </p:tgtEl>
                                        <p:attrNameLst>
                                          <p:attrName>style.visibility</p:attrName>
                                        </p:attrNameLst>
                                      </p:cBhvr>
                                      <p:to>
                                        <p:strVal val="visible"/>
                                      </p:to>
                                    </p:set>
                                    <p:animEffect transition="in" filter="wipe(down)">
                                      <p:cBhvr>
                                        <p:cTn id="28" dur="500"/>
                                        <p:tgtEl>
                                          <p:spTgt spid="27662"/>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27666"/>
                                        </p:tgtEl>
                                        <p:attrNameLst>
                                          <p:attrName>style.visibility</p:attrName>
                                        </p:attrNameLst>
                                      </p:cBhvr>
                                      <p:to>
                                        <p:strVal val="visible"/>
                                      </p:to>
                                    </p:set>
                                    <p:animEffect transition="in" filter="checkerboard(across)">
                                      <p:cBhvr>
                                        <p:cTn id="33" dur="500"/>
                                        <p:tgtEl>
                                          <p:spTgt spid="27666"/>
                                        </p:tgtEl>
                                      </p:cBhvr>
                                    </p:animEffect>
                                  </p:childTnLst>
                                </p:cTn>
                              </p:par>
                            </p:childTnLst>
                          </p:cTn>
                        </p:par>
                        <p:par>
                          <p:cTn id="34" fill="hold" nodeType="afterGroup">
                            <p:stCondLst>
                              <p:cond delay="500"/>
                            </p:stCondLst>
                            <p:childTnLst>
                              <p:par>
                                <p:cTn id="35" presetID="22" presetClass="entr" presetSubtype="8" fill="hold" grpId="0" nodeType="afterEffect">
                                  <p:stCondLst>
                                    <p:cond delay="0"/>
                                  </p:stCondLst>
                                  <p:childTnLst>
                                    <p:set>
                                      <p:cBhvr>
                                        <p:cTn id="36" dur="1" fill="hold">
                                          <p:stCondLst>
                                            <p:cond delay="0"/>
                                          </p:stCondLst>
                                        </p:cTn>
                                        <p:tgtEl>
                                          <p:spTgt spid="27670"/>
                                        </p:tgtEl>
                                        <p:attrNameLst>
                                          <p:attrName>style.visibility</p:attrName>
                                        </p:attrNameLst>
                                      </p:cBhvr>
                                      <p:to>
                                        <p:strVal val="visible"/>
                                      </p:to>
                                    </p:set>
                                    <p:animEffect transition="in" filter="wipe(left)">
                                      <p:cBhvr>
                                        <p:cTn id="37" dur="500"/>
                                        <p:tgtEl>
                                          <p:spTgt spid="27670"/>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27667"/>
                                        </p:tgtEl>
                                        <p:attrNameLst>
                                          <p:attrName>style.visibility</p:attrName>
                                        </p:attrNameLst>
                                      </p:cBhvr>
                                      <p:to>
                                        <p:strVal val="visible"/>
                                      </p:to>
                                    </p:set>
                                    <p:animEffect transition="in" filter="checkerboard(across)">
                                      <p:cBhvr>
                                        <p:cTn id="42" dur="500"/>
                                        <p:tgtEl>
                                          <p:spTgt spid="27667"/>
                                        </p:tgtEl>
                                      </p:cBhvr>
                                    </p:animEffect>
                                  </p:childTnLst>
                                </p:cTn>
                              </p:par>
                            </p:childTnLst>
                          </p:cTn>
                        </p:par>
                        <p:par>
                          <p:cTn id="43" fill="hold" nodeType="afterGroup">
                            <p:stCondLst>
                              <p:cond delay="500"/>
                            </p:stCondLst>
                            <p:childTnLst>
                              <p:par>
                                <p:cTn id="44" presetID="22" presetClass="entr" presetSubtype="8" fill="hold" grpId="0" nodeType="afterEffect">
                                  <p:stCondLst>
                                    <p:cond delay="0"/>
                                  </p:stCondLst>
                                  <p:childTnLst>
                                    <p:set>
                                      <p:cBhvr>
                                        <p:cTn id="45" dur="1" fill="hold">
                                          <p:stCondLst>
                                            <p:cond delay="0"/>
                                          </p:stCondLst>
                                        </p:cTn>
                                        <p:tgtEl>
                                          <p:spTgt spid="27671"/>
                                        </p:tgtEl>
                                        <p:attrNameLst>
                                          <p:attrName>style.visibility</p:attrName>
                                        </p:attrNameLst>
                                      </p:cBhvr>
                                      <p:to>
                                        <p:strVal val="visible"/>
                                      </p:to>
                                    </p:set>
                                    <p:animEffect transition="in" filter="wipe(left)">
                                      <p:cBhvr>
                                        <p:cTn id="46" dur="500"/>
                                        <p:tgtEl>
                                          <p:spTgt spid="27671"/>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5" presetClass="entr" presetSubtype="10" fill="hold" grpId="0" nodeType="clickEffect">
                                  <p:stCondLst>
                                    <p:cond delay="0"/>
                                  </p:stCondLst>
                                  <p:childTnLst>
                                    <p:set>
                                      <p:cBhvr>
                                        <p:cTn id="50" dur="1" fill="hold">
                                          <p:stCondLst>
                                            <p:cond delay="0"/>
                                          </p:stCondLst>
                                        </p:cTn>
                                        <p:tgtEl>
                                          <p:spTgt spid="27668"/>
                                        </p:tgtEl>
                                        <p:attrNameLst>
                                          <p:attrName>style.visibility</p:attrName>
                                        </p:attrNameLst>
                                      </p:cBhvr>
                                      <p:to>
                                        <p:strVal val="visible"/>
                                      </p:to>
                                    </p:set>
                                    <p:animEffect transition="in" filter="checkerboard(across)">
                                      <p:cBhvr>
                                        <p:cTn id="51" dur="500"/>
                                        <p:tgtEl>
                                          <p:spTgt spid="27668"/>
                                        </p:tgtEl>
                                      </p:cBhvr>
                                    </p:animEffect>
                                  </p:childTnLst>
                                </p:cTn>
                              </p:par>
                            </p:childTnLst>
                          </p:cTn>
                        </p:par>
                        <p:par>
                          <p:cTn id="52" fill="hold" nodeType="afterGroup">
                            <p:stCondLst>
                              <p:cond delay="500"/>
                            </p:stCondLst>
                            <p:childTnLst>
                              <p:par>
                                <p:cTn id="53" presetID="22" presetClass="entr" presetSubtype="8" fill="hold" grpId="0" nodeType="afterEffect">
                                  <p:stCondLst>
                                    <p:cond delay="0"/>
                                  </p:stCondLst>
                                  <p:childTnLst>
                                    <p:set>
                                      <p:cBhvr>
                                        <p:cTn id="54" dur="1" fill="hold">
                                          <p:stCondLst>
                                            <p:cond delay="0"/>
                                          </p:stCondLst>
                                        </p:cTn>
                                        <p:tgtEl>
                                          <p:spTgt spid="27672"/>
                                        </p:tgtEl>
                                        <p:attrNameLst>
                                          <p:attrName>style.visibility</p:attrName>
                                        </p:attrNameLst>
                                      </p:cBhvr>
                                      <p:to>
                                        <p:strVal val="visible"/>
                                      </p:to>
                                    </p:set>
                                    <p:animEffect transition="in" filter="wipe(left)">
                                      <p:cBhvr>
                                        <p:cTn id="55" dur="500"/>
                                        <p:tgtEl>
                                          <p:spTgt spid="276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61" grpId="0"/>
      <p:bldP spid="27664" grpId="0"/>
      <p:bldP spid="27666" grpId="0" animBg="1"/>
      <p:bldP spid="27667" grpId="0" animBg="1"/>
      <p:bldP spid="27668" grpId="0" animBg="1"/>
      <p:bldP spid="27670" grpId="0" animBg="1"/>
      <p:bldP spid="27671" grpId="0" animBg="1"/>
      <p:bldP spid="2767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a:extLst>
              <a:ext uri="{FF2B5EF4-FFF2-40B4-BE49-F238E27FC236}">
                <a16:creationId xmlns:a16="http://schemas.microsoft.com/office/drawing/2014/main" id="{9D0B0A5E-99DD-4DB8-853B-9AFA0482AC0F}"/>
              </a:ext>
            </a:extLst>
          </p:cNvPr>
          <p:cNvSpPr>
            <a:spLocks noGrp="1" noChangeArrowheads="1"/>
          </p:cNvSpPr>
          <p:nvPr>
            <p:ph type="title"/>
          </p:nvPr>
        </p:nvSpPr>
        <p:spPr/>
        <p:txBody>
          <a:bodyPr>
            <a:normAutofit fontScale="90000"/>
          </a:bodyPr>
          <a:lstStyle/>
          <a:p>
            <a:r>
              <a:rPr lang="fr-FR" altLang="fr-FR" sz="4000"/>
              <a:t>Formes de maintenance et taux de défaillance </a:t>
            </a: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normAutofit/>
          </a:bodyPr>
          <a:lstStyle/>
          <a:p>
            <a:r>
              <a:rPr lang="fr-FR" dirty="0"/>
              <a:t>DEFINITIONS DE LA MAINTENANCE</a:t>
            </a:r>
          </a:p>
        </p:txBody>
      </p:sp>
      <p:pic>
        <p:nvPicPr>
          <p:cNvPr id="3074" name="Picture 2" descr="https://previews.123rf.com/images/boris15/boris151512/boris15151200117/49745624-maintenance-word-cloud-concept-vector-illustratio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3648" y="2420888"/>
            <a:ext cx="7339481" cy="3096344"/>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04544001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78" name="Picture 26">
            <a:extLst>
              <a:ext uri="{FF2B5EF4-FFF2-40B4-BE49-F238E27FC236}">
                <a16:creationId xmlns:a16="http://schemas.microsoft.com/office/drawing/2014/main" id="{13ED33F7-29DB-470C-82E4-60E26D001BC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3940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179" name="Picture 27">
            <a:extLst>
              <a:ext uri="{FF2B5EF4-FFF2-40B4-BE49-F238E27FC236}">
                <a16:creationId xmlns:a16="http://schemas.microsoft.com/office/drawing/2014/main" id="{57762CD6-8AA0-4B87-BE40-7A7C173F86F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536" y="3861048"/>
            <a:ext cx="1609725" cy="191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78" name="Picture 26">
            <a:extLst>
              <a:ext uri="{FF2B5EF4-FFF2-40B4-BE49-F238E27FC236}">
                <a16:creationId xmlns:a16="http://schemas.microsoft.com/office/drawing/2014/main" id="{13ED33F7-29DB-470C-82E4-60E26D001BC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3940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180" name="Picture 28">
            <a:extLst>
              <a:ext uri="{FF2B5EF4-FFF2-40B4-BE49-F238E27FC236}">
                <a16:creationId xmlns:a16="http://schemas.microsoft.com/office/drawing/2014/main" id="{5C6BCEB0-50B3-43B7-8360-DE2E5D9C77A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91680" y="3789040"/>
            <a:ext cx="4638675" cy="1962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21195955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78" name="Picture 26">
            <a:extLst>
              <a:ext uri="{FF2B5EF4-FFF2-40B4-BE49-F238E27FC236}">
                <a16:creationId xmlns:a16="http://schemas.microsoft.com/office/drawing/2014/main" id="{13ED33F7-29DB-470C-82E4-60E26D001BC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3940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181" name="Picture 29">
            <a:extLst>
              <a:ext uri="{FF2B5EF4-FFF2-40B4-BE49-F238E27FC236}">
                <a16:creationId xmlns:a16="http://schemas.microsoft.com/office/drawing/2014/main" id="{E7EE7634-BAB9-4A5B-ADEB-237CEF40163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27984" y="3921871"/>
            <a:ext cx="4391025" cy="189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22340248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3">
            <a:extLst>
              <a:ext uri="{FF2B5EF4-FFF2-40B4-BE49-F238E27FC236}">
                <a16:creationId xmlns:a16="http://schemas.microsoft.com/office/drawing/2014/main" id="{23F7C3E0-38D7-45A0-B790-A9A5F699B5A2}"/>
              </a:ext>
            </a:extLst>
          </p:cNvPr>
          <p:cNvSpPr>
            <a:spLocks noChangeArrowheads="1"/>
          </p:cNvSpPr>
          <p:nvPr/>
        </p:nvSpPr>
        <p:spPr bwMode="auto">
          <a:xfrm>
            <a:off x="0" y="31670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r-FR"/>
          </a:p>
        </p:txBody>
      </p:sp>
      <p:sp>
        <p:nvSpPr>
          <p:cNvPr id="44037" name="Rectangle 5">
            <a:extLst>
              <a:ext uri="{FF2B5EF4-FFF2-40B4-BE49-F238E27FC236}">
                <a16:creationId xmlns:a16="http://schemas.microsoft.com/office/drawing/2014/main" id="{DC7E78FC-2C73-4705-B565-26F42B0D07D2}"/>
              </a:ext>
            </a:extLst>
          </p:cNvPr>
          <p:cNvSpPr>
            <a:spLocks noChangeArrowheads="1"/>
          </p:cNvSpPr>
          <p:nvPr/>
        </p:nvSpPr>
        <p:spPr bwMode="auto">
          <a:xfrm>
            <a:off x="0" y="32194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r-FR"/>
          </a:p>
        </p:txBody>
      </p:sp>
      <p:sp>
        <p:nvSpPr>
          <p:cNvPr id="44039" name="Rectangle 7">
            <a:extLst>
              <a:ext uri="{FF2B5EF4-FFF2-40B4-BE49-F238E27FC236}">
                <a16:creationId xmlns:a16="http://schemas.microsoft.com/office/drawing/2014/main" id="{F0DA6BA4-B516-4E16-9BC4-F75DAD79B7F9}"/>
              </a:ext>
            </a:extLst>
          </p:cNvPr>
          <p:cNvSpPr>
            <a:spLocks noGrp="1" noChangeArrowheads="1"/>
          </p:cNvSpPr>
          <p:nvPr>
            <p:ph type="title"/>
          </p:nvPr>
        </p:nvSpPr>
        <p:spPr/>
        <p:txBody>
          <a:bodyPr/>
          <a:lstStyle/>
          <a:p>
            <a:r>
              <a:rPr lang="fr-FR" altLang="fr-FR"/>
              <a:t>Domaine mécanique</a:t>
            </a:r>
          </a:p>
        </p:txBody>
      </p:sp>
      <p:pic>
        <p:nvPicPr>
          <p:cNvPr id="44040" name="Picture 8" descr="fiab05">
            <a:extLst>
              <a:ext uri="{FF2B5EF4-FFF2-40B4-BE49-F238E27FC236}">
                <a16:creationId xmlns:a16="http://schemas.microsoft.com/office/drawing/2014/main" id="{E03DB822-4984-4E86-BFBC-0CDAA6BBB43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6090" r="1768"/>
          <a:stretch>
            <a:fillRect/>
          </a:stretch>
        </p:blipFill>
        <p:spPr bwMode="auto">
          <a:xfrm>
            <a:off x="1258888" y="2276475"/>
            <a:ext cx="7127875" cy="417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a:extLst>
              <a:ext uri="{FF2B5EF4-FFF2-40B4-BE49-F238E27FC236}">
                <a16:creationId xmlns:a16="http://schemas.microsoft.com/office/drawing/2014/main" id="{9E27FAFB-7871-4706-AB75-DDF306B1D360}"/>
              </a:ext>
            </a:extLst>
          </p:cNvPr>
          <p:cNvSpPr>
            <a:spLocks noChangeArrowheads="1"/>
          </p:cNvSpPr>
          <p:nvPr/>
        </p:nvSpPr>
        <p:spPr bwMode="auto">
          <a:xfrm>
            <a:off x="0" y="31670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r-FR"/>
          </a:p>
        </p:txBody>
      </p:sp>
      <p:sp>
        <p:nvSpPr>
          <p:cNvPr id="45059" name="Rectangle 3">
            <a:extLst>
              <a:ext uri="{FF2B5EF4-FFF2-40B4-BE49-F238E27FC236}">
                <a16:creationId xmlns:a16="http://schemas.microsoft.com/office/drawing/2014/main" id="{79B8016B-618E-49A1-A5E5-1B4441127D25}"/>
              </a:ext>
            </a:extLst>
          </p:cNvPr>
          <p:cNvSpPr>
            <a:spLocks noChangeArrowheads="1"/>
          </p:cNvSpPr>
          <p:nvPr/>
        </p:nvSpPr>
        <p:spPr bwMode="auto">
          <a:xfrm>
            <a:off x="0" y="32194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r-FR"/>
          </a:p>
        </p:txBody>
      </p:sp>
      <p:sp>
        <p:nvSpPr>
          <p:cNvPr id="45060" name="Rectangle 4">
            <a:extLst>
              <a:ext uri="{FF2B5EF4-FFF2-40B4-BE49-F238E27FC236}">
                <a16:creationId xmlns:a16="http://schemas.microsoft.com/office/drawing/2014/main" id="{162D196C-AEAD-48DC-B48C-0B900E8BACF2}"/>
              </a:ext>
            </a:extLst>
          </p:cNvPr>
          <p:cNvSpPr>
            <a:spLocks noGrp="1" noChangeArrowheads="1"/>
          </p:cNvSpPr>
          <p:nvPr>
            <p:ph type="title"/>
          </p:nvPr>
        </p:nvSpPr>
        <p:spPr/>
        <p:txBody>
          <a:bodyPr/>
          <a:lstStyle/>
          <a:p>
            <a:r>
              <a:rPr lang="fr-FR" altLang="fr-FR"/>
              <a:t>Domaine électrique</a:t>
            </a:r>
          </a:p>
        </p:txBody>
      </p:sp>
      <p:pic>
        <p:nvPicPr>
          <p:cNvPr id="45062" name="Picture 6" descr="fiab04">
            <a:extLst>
              <a:ext uri="{FF2B5EF4-FFF2-40B4-BE49-F238E27FC236}">
                <a16:creationId xmlns:a16="http://schemas.microsoft.com/office/drawing/2014/main" id="{67F7D79B-1A63-42E2-BC09-DB46BC57AA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618" r="618"/>
          <a:stretch>
            <a:fillRect/>
          </a:stretch>
        </p:blipFill>
        <p:spPr bwMode="auto">
          <a:xfrm>
            <a:off x="468313" y="2133600"/>
            <a:ext cx="8280400" cy="418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a:extLst>
              <a:ext uri="{FF2B5EF4-FFF2-40B4-BE49-F238E27FC236}">
                <a16:creationId xmlns:a16="http://schemas.microsoft.com/office/drawing/2014/main" id="{D5CE1EA2-34DD-4C4A-B2B6-CC68110AB78A}"/>
              </a:ext>
            </a:extLst>
          </p:cNvPr>
          <p:cNvSpPr>
            <a:spLocks noGrp="1" noChangeArrowheads="1"/>
          </p:cNvSpPr>
          <p:nvPr>
            <p:ph type="title"/>
          </p:nvPr>
        </p:nvSpPr>
        <p:spPr/>
        <p:txBody>
          <a:bodyPr/>
          <a:lstStyle/>
          <a:p>
            <a:r>
              <a:rPr lang="fr-FR" altLang="fr-FR" dirty="0"/>
              <a:t>Taux de défaillance </a:t>
            </a:r>
            <a:r>
              <a:rPr lang="el-GR" altLang="fr-FR" dirty="0">
                <a:cs typeface="Times New Roman" panose="02020603050405020304" pitchFamily="18" charset="0"/>
              </a:rPr>
              <a:t>λ</a:t>
            </a:r>
          </a:p>
        </p:txBody>
      </p:sp>
      <p:sp>
        <p:nvSpPr>
          <p:cNvPr id="43011" name="Rectangle 3">
            <a:extLst>
              <a:ext uri="{FF2B5EF4-FFF2-40B4-BE49-F238E27FC236}">
                <a16:creationId xmlns:a16="http://schemas.microsoft.com/office/drawing/2014/main" id="{1128EBB2-2EAC-4132-AE6E-0861B2CB2C97}"/>
              </a:ext>
            </a:extLst>
          </p:cNvPr>
          <p:cNvSpPr>
            <a:spLocks noChangeArrowheads="1"/>
          </p:cNvSpPr>
          <p:nvPr/>
        </p:nvSpPr>
        <p:spPr bwMode="auto">
          <a:xfrm>
            <a:off x="0" y="31670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r-FR"/>
          </a:p>
        </p:txBody>
      </p:sp>
      <p:sp>
        <p:nvSpPr>
          <p:cNvPr id="43027" name="Rectangle 19">
            <a:extLst>
              <a:ext uri="{FF2B5EF4-FFF2-40B4-BE49-F238E27FC236}">
                <a16:creationId xmlns:a16="http://schemas.microsoft.com/office/drawing/2014/main" id="{0E0EBF1B-7C51-4197-A9C5-F88511EB41B6}"/>
              </a:ext>
            </a:extLst>
          </p:cNvPr>
          <p:cNvSpPr>
            <a:spLocks noChangeArrowheads="1"/>
          </p:cNvSpPr>
          <p:nvPr/>
        </p:nvSpPr>
        <p:spPr bwMode="auto">
          <a:xfrm>
            <a:off x="250825" y="1412776"/>
            <a:ext cx="8280400" cy="2041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9981" anchor="ctr">
            <a:spAutoFit/>
          </a:bodyPr>
          <a:lstStyle/>
          <a:p>
            <a:pPr algn="just"/>
            <a:r>
              <a:rPr lang="fr-FR" altLang="fr-FR" sz="3200" b="1" dirty="0"/>
              <a:t>Le taux de défaillance, noté </a:t>
            </a:r>
            <a:r>
              <a:rPr lang="fr-FR" altLang="fr-FR" sz="3200" b="1" dirty="0">
                <a:sym typeface="Symbol" panose="05050102010706020507" pitchFamily="18" charset="2"/>
              </a:rPr>
              <a:t></a:t>
            </a:r>
            <a:r>
              <a:rPr lang="fr-FR" altLang="fr-FR" sz="3200" b="1" dirty="0"/>
              <a:t>(t)</a:t>
            </a:r>
            <a:r>
              <a:rPr lang="fr-FR" altLang="fr-FR" sz="3200" dirty="0">
                <a:sym typeface="Symbol" panose="05050102010706020507" pitchFamily="18" charset="2"/>
              </a:rPr>
              <a:t>, </a:t>
            </a:r>
            <a:r>
              <a:rPr lang="fr-FR" altLang="fr-FR" sz="3200" b="1" dirty="0">
                <a:sym typeface="Symbol" panose="05050102010706020507" pitchFamily="18" charset="2"/>
              </a:rPr>
              <a:t>est un indicateur de la fiabilité</a:t>
            </a:r>
            <a:r>
              <a:rPr lang="fr-FR" altLang="fr-FR" sz="3200" dirty="0">
                <a:sym typeface="Symbol" panose="05050102010706020507" pitchFamily="18" charset="2"/>
              </a:rPr>
              <a:t>. </a:t>
            </a:r>
            <a:r>
              <a:rPr lang="fr-FR" altLang="fr-FR" sz="3200" b="1" dirty="0">
                <a:sym typeface="Symbol" panose="05050102010706020507" pitchFamily="18" charset="2"/>
              </a:rPr>
              <a:t>Il représente une proportion de dispositifs survivants à un instant t</a:t>
            </a:r>
            <a:r>
              <a:rPr lang="fr-FR" altLang="fr-FR" sz="3200" dirty="0">
                <a:sym typeface="Symbol" panose="05050102010706020507" pitchFamily="18" charset="2"/>
              </a:rPr>
              <a:t>.</a:t>
            </a:r>
          </a:p>
        </p:txBody>
      </p:sp>
      <p:sp>
        <p:nvSpPr>
          <p:cNvPr id="43029" name="Rectangle 21">
            <a:extLst>
              <a:ext uri="{FF2B5EF4-FFF2-40B4-BE49-F238E27FC236}">
                <a16:creationId xmlns:a16="http://schemas.microsoft.com/office/drawing/2014/main" id="{509EF03D-75A1-4E57-891D-C68AA6C13D38}"/>
              </a:ext>
            </a:extLst>
          </p:cNvPr>
          <p:cNvSpPr>
            <a:spLocks noChangeArrowheads="1"/>
          </p:cNvSpPr>
          <p:nvPr/>
        </p:nvSpPr>
        <p:spPr bwMode="auto">
          <a:xfrm>
            <a:off x="0" y="32194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r-FR"/>
          </a:p>
        </p:txBody>
      </p:sp>
      <mc:AlternateContent xmlns:mc="http://schemas.openxmlformats.org/markup-compatibility/2006">
        <mc:Choice xmlns:a14="http://schemas.microsoft.com/office/drawing/2010/main" Requires="a14">
          <p:sp>
            <p:nvSpPr>
              <p:cNvPr id="2" name="ZoneTexte 1">
                <a:extLst>
                  <a:ext uri="{FF2B5EF4-FFF2-40B4-BE49-F238E27FC236}">
                    <a16:creationId xmlns:a16="http://schemas.microsoft.com/office/drawing/2014/main" id="{335BB600-9648-4CA9-B49F-26AB2BCAFC02}"/>
                  </a:ext>
                </a:extLst>
              </p:cNvPr>
              <p:cNvSpPr txBox="1"/>
              <p:nvPr/>
            </p:nvSpPr>
            <p:spPr>
              <a:xfrm>
                <a:off x="1043608" y="3573016"/>
                <a:ext cx="6552728" cy="1023742"/>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l-GR" sz="3200" b="0" i="1" smtClean="0">
                          <a:latin typeface="Cambria Math" panose="02040503050406030204" pitchFamily="18" charset="0"/>
                        </a:rPr>
                        <m:t>λ</m:t>
                      </m:r>
                      <m:r>
                        <a:rPr lang="fr-FR" sz="3200" b="0" i="1" smtClean="0">
                          <a:latin typeface="Cambria Math" panose="02040503050406030204" pitchFamily="18" charset="0"/>
                        </a:rPr>
                        <m:t>=</m:t>
                      </m:r>
                      <m:f>
                        <m:fPr>
                          <m:ctrlPr>
                            <a:rPr lang="fr-FR" sz="3200" i="1" smtClean="0">
                              <a:latin typeface="Cambria Math" panose="02040503050406030204" pitchFamily="18" charset="0"/>
                            </a:rPr>
                          </m:ctrlPr>
                        </m:fPr>
                        <m:num>
                          <m:r>
                            <a:rPr lang="fr-FR" sz="3200" b="0" i="1" smtClean="0">
                              <a:latin typeface="Cambria Math" panose="02040503050406030204" pitchFamily="18" charset="0"/>
                            </a:rPr>
                            <m:t>𝑁𝑜𝑚𝑏𝑟𝑒</m:t>
                          </m:r>
                          <m:r>
                            <a:rPr lang="fr-FR" sz="3200" b="0" i="1" smtClean="0">
                              <a:latin typeface="Cambria Math" panose="02040503050406030204" pitchFamily="18" charset="0"/>
                            </a:rPr>
                            <m:t> </m:t>
                          </m:r>
                          <m:r>
                            <a:rPr lang="fr-FR" sz="3200" b="0" i="1" smtClean="0">
                              <a:latin typeface="Cambria Math" panose="02040503050406030204" pitchFamily="18" charset="0"/>
                            </a:rPr>
                            <m:t>𝑑𝑒</m:t>
                          </m:r>
                          <m:r>
                            <a:rPr lang="fr-FR" sz="3200" b="0" i="1" smtClean="0">
                              <a:latin typeface="Cambria Math" panose="02040503050406030204" pitchFamily="18" charset="0"/>
                            </a:rPr>
                            <m:t> </m:t>
                          </m:r>
                          <m:r>
                            <a:rPr lang="fr-FR" sz="3200" b="0" i="1" smtClean="0">
                              <a:latin typeface="Cambria Math" panose="02040503050406030204" pitchFamily="18" charset="0"/>
                            </a:rPr>
                            <m:t>𝑑</m:t>
                          </m:r>
                          <m:r>
                            <a:rPr lang="fr-FR" sz="3200" b="0" i="1" smtClean="0">
                              <a:latin typeface="Cambria Math" panose="02040503050406030204" pitchFamily="18" charset="0"/>
                            </a:rPr>
                            <m:t>é</m:t>
                          </m:r>
                          <m:r>
                            <a:rPr lang="fr-FR" sz="3200" b="0" i="1" smtClean="0">
                              <a:latin typeface="Cambria Math" panose="02040503050406030204" pitchFamily="18" charset="0"/>
                            </a:rPr>
                            <m:t>𝑓𝑎𝑖𝑙𝑙𝑎𝑛𝑐𝑒</m:t>
                          </m:r>
                        </m:num>
                        <m:den>
                          <m:r>
                            <a:rPr lang="fr-FR" sz="3200" b="0" i="1" smtClean="0">
                              <a:latin typeface="Cambria Math" panose="02040503050406030204" pitchFamily="18" charset="0"/>
                            </a:rPr>
                            <m:t>𝑑𝑢𝑟</m:t>
                          </m:r>
                          <m:r>
                            <a:rPr lang="fr-FR" sz="3200" b="0" i="1" smtClean="0">
                              <a:latin typeface="Cambria Math" panose="02040503050406030204" pitchFamily="18" charset="0"/>
                            </a:rPr>
                            <m:t>é</m:t>
                          </m:r>
                          <m:r>
                            <a:rPr lang="fr-FR" sz="3200" b="0" i="1" smtClean="0">
                              <a:latin typeface="Cambria Math" panose="02040503050406030204" pitchFamily="18" charset="0"/>
                            </a:rPr>
                            <m:t>𝑒</m:t>
                          </m:r>
                          <m:r>
                            <a:rPr lang="fr-FR" sz="3200" b="0" i="1" smtClean="0">
                              <a:latin typeface="Cambria Math" panose="02040503050406030204" pitchFamily="18" charset="0"/>
                            </a:rPr>
                            <m:t> </m:t>
                          </m:r>
                          <m:r>
                            <a:rPr lang="fr-FR" sz="3200" b="0" i="1" smtClean="0">
                              <a:latin typeface="Cambria Math" panose="02040503050406030204" pitchFamily="18" charset="0"/>
                            </a:rPr>
                            <m:t>𝑜𝑢</m:t>
                          </m:r>
                          <m:r>
                            <a:rPr lang="fr-FR" sz="3200" b="0" i="1" smtClean="0">
                              <a:latin typeface="Cambria Math" panose="02040503050406030204" pitchFamily="18" charset="0"/>
                            </a:rPr>
                            <m:t> </m:t>
                          </m:r>
                          <m:r>
                            <a:rPr lang="fr-FR" sz="3200" b="0" i="1" smtClean="0">
                              <a:latin typeface="Cambria Math" panose="02040503050406030204" pitchFamily="18" charset="0"/>
                            </a:rPr>
                            <m:t>𝑛𝑏</m:t>
                          </m:r>
                          <m:r>
                            <a:rPr lang="fr-FR" sz="3200" b="0" i="1" smtClean="0">
                              <a:latin typeface="Cambria Math" panose="02040503050406030204" pitchFamily="18" charset="0"/>
                            </a:rPr>
                            <m:t> </m:t>
                          </m:r>
                          <m:sSup>
                            <m:sSupPr>
                              <m:ctrlPr>
                                <a:rPr lang="fr-FR" sz="3200" b="0" i="1" smtClean="0">
                                  <a:latin typeface="Cambria Math" panose="02040503050406030204" pitchFamily="18" charset="0"/>
                                </a:rPr>
                              </m:ctrlPr>
                            </m:sSupPr>
                            <m:e>
                              <m:r>
                                <a:rPr lang="fr-FR" sz="3200" b="0" i="1" smtClean="0">
                                  <a:latin typeface="Cambria Math" panose="02040503050406030204" pitchFamily="18" charset="0"/>
                                </a:rPr>
                                <m:t>𝑑</m:t>
                              </m:r>
                            </m:e>
                            <m:sup>
                              <m:r>
                                <a:rPr lang="fr-FR" sz="3200" b="0" i="1" smtClean="0">
                                  <a:latin typeface="Cambria Math" panose="02040503050406030204" pitchFamily="18" charset="0"/>
                                </a:rPr>
                                <m:t>′</m:t>
                              </m:r>
                            </m:sup>
                          </m:sSup>
                          <m:r>
                            <a:rPr lang="fr-FR" sz="3200" b="0" i="1" smtClean="0">
                              <a:latin typeface="Cambria Math" panose="02040503050406030204" pitchFamily="18" charset="0"/>
                            </a:rPr>
                            <m:t>𝑢𝑛𝑖𝑡</m:t>
                          </m:r>
                          <m:r>
                            <a:rPr lang="fr-FR" sz="3200" b="0" i="1" smtClean="0">
                              <a:latin typeface="Cambria Math" panose="02040503050406030204" pitchFamily="18" charset="0"/>
                            </a:rPr>
                            <m:t>é</m:t>
                          </m:r>
                          <m:r>
                            <a:rPr lang="fr-FR" sz="3200" b="0" i="1" smtClean="0">
                              <a:latin typeface="Cambria Math" panose="02040503050406030204" pitchFamily="18" charset="0"/>
                            </a:rPr>
                            <m:t>𝑠</m:t>
                          </m:r>
                          <m:r>
                            <a:rPr lang="fr-FR" sz="3200" b="0" i="1" smtClean="0">
                              <a:latin typeface="Cambria Math" panose="02040503050406030204" pitchFamily="18" charset="0"/>
                            </a:rPr>
                            <m:t> </m:t>
                          </m:r>
                          <m:sSup>
                            <m:sSupPr>
                              <m:ctrlPr>
                                <a:rPr lang="fr-FR" sz="3200" b="0" i="1" smtClean="0">
                                  <a:latin typeface="Cambria Math" panose="02040503050406030204" pitchFamily="18" charset="0"/>
                                </a:rPr>
                              </m:ctrlPr>
                            </m:sSupPr>
                            <m:e>
                              <m:r>
                                <a:rPr lang="fr-FR" sz="3200" b="0" i="1" smtClean="0">
                                  <a:latin typeface="Cambria Math" panose="02040503050406030204" pitchFamily="18" charset="0"/>
                                </a:rPr>
                                <m:t>𝑑</m:t>
                              </m:r>
                            </m:e>
                            <m:sup>
                              <m:r>
                                <a:rPr lang="fr-FR" sz="3200" b="0" i="1" smtClean="0">
                                  <a:latin typeface="Cambria Math" panose="02040503050406030204" pitchFamily="18" charset="0"/>
                                </a:rPr>
                                <m:t>′</m:t>
                              </m:r>
                            </m:sup>
                          </m:sSup>
                          <m:r>
                            <a:rPr lang="fr-FR" sz="3200" b="0" i="1" smtClean="0">
                              <a:latin typeface="Cambria Math" panose="02040503050406030204" pitchFamily="18" charset="0"/>
                            </a:rPr>
                            <m:t>𝑢𝑠𝑎𝑔𝑒</m:t>
                          </m:r>
                        </m:den>
                      </m:f>
                    </m:oMath>
                  </m:oMathPara>
                </a14:m>
                <a:endParaRPr lang="fr-FR" sz="3200" dirty="0"/>
              </a:p>
            </p:txBody>
          </p:sp>
        </mc:Choice>
        <mc:Fallback>
          <p:sp>
            <p:nvSpPr>
              <p:cNvPr id="2" name="ZoneTexte 1">
                <a:extLst>
                  <a:ext uri="{FF2B5EF4-FFF2-40B4-BE49-F238E27FC236}">
                    <a16:creationId xmlns:a16="http://schemas.microsoft.com/office/drawing/2014/main" id="{335BB600-9648-4CA9-B49F-26AB2BCAFC02}"/>
                  </a:ext>
                </a:extLst>
              </p:cNvPr>
              <p:cNvSpPr txBox="1">
                <a:spLocks noRot="1" noChangeAspect="1" noMove="1" noResize="1" noEditPoints="1" noAdjustHandles="1" noChangeArrowheads="1" noChangeShapeType="1" noTextEdit="1"/>
              </p:cNvSpPr>
              <p:nvPr/>
            </p:nvSpPr>
            <p:spPr>
              <a:xfrm>
                <a:off x="1043608" y="3573016"/>
                <a:ext cx="6552728" cy="1023742"/>
              </a:xfrm>
              <a:prstGeom prst="rect">
                <a:avLst/>
              </a:prstGeom>
              <a:blipFill>
                <a:blip r:embed="rId3"/>
                <a:stretch>
                  <a:fillRect/>
                </a:stretch>
              </a:blipFill>
            </p:spPr>
            <p:txBody>
              <a:bodyPr/>
              <a:lstStyle/>
              <a:p>
                <a:r>
                  <a:rPr lang="fr-FR">
                    <a:noFill/>
                  </a:rPr>
                  <a:t> </a:t>
                </a:r>
              </a:p>
            </p:txBody>
          </p:sp>
        </mc:Fallback>
      </mc:AlternateContent>
      <p:sp>
        <p:nvSpPr>
          <p:cNvPr id="7" name="Rectangle 19">
            <a:extLst>
              <a:ext uri="{FF2B5EF4-FFF2-40B4-BE49-F238E27FC236}">
                <a16:creationId xmlns:a16="http://schemas.microsoft.com/office/drawing/2014/main" id="{4073BF4D-6753-48E0-A574-6CFF7F132433}"/>
              </a:ext>
            </a:extLst>
          </p:cNvPr>
          <p:cNvSpPr>
            <a:spLocks noChangeArrowheads="1"/>
          </p:cNvSpPr>
          <p:nvPr/>
        </p:nvSpPr>
        <p:spPr bwMode="auto">
          <a:xfrm>
            <a:off x="431800" y="4845898"/>
            <a:ext cx="828040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9981" anchor="ctr">
            <a:spAutoFit/>
          </a:bodyPr>
          <a:lstStyle/>
          <a:p>
            <a:pPr algn="just"/>
            <a:r>
              <a:rPr lang="fr-FR" altLang="fr-FR" sz="3200" b="1" dirty="0">
                <a:solidFill>
                  <a:srgbClr val="FF0000"/>
                </a:solidFill>
              </a:rPr>
              <a:t>Des matériels présentant le même taux de de défaillance ont des conditions de fonctionnent et de dégradation identiques</a:t>
            </a:r>
            <a:endParaRPr lang="fr-FR" altLang="fr-FR" sz="3200" dirty="0">
              <a:solidFill>
                <a:srgbClr val="FF0000"/>
              </a:solidFill>
              <a:sym typeface="Symbol" panose="05050102010706020507" pitchFamily="18" charset="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3027"/>
                                        </p:tgtEl>
                                        <p:attrNameLst>
                                          <p:attrName>style.visibility</p:attrName>
                                        </p:attrNameLst>
                                      </p:cBhvr>
                                      <p:to>
                                        <p:strVal val="visible"/>
                                      </p:to>
                                    </p:set>
                                    <p:animEffect transition="in" filter="checkerboard(across)">
                                      <p:cBhvr>
                                        <p:cTn id="7" dur="500"/>
                                        <p:tgtEl>
                                          <p:spTgt spid="4302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5" presetClass="entr" presetSubtype="1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checkerboard(across)">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27" grpId="0"/>
      <p:bldP spid="2" grpId="0"/>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a:extLst>
              <a:ext uri="{FF2B5EF4-FFF2-40B4-BE49-F238E27FC236}">
                <a16:creationId xmlns:a16="http://schemas.microsoft.com/office/drawing/2014/main" id="{911E5CDC-1B15-4FD8-B34D-6E6104CE5384}"/>
              </a:ext>
            </a:extLst>
          </p:cNvPr>
          <p:cNvSpPr>
            <a:spLocks noChangeArrowheads="1"/>
          </p:cNvSpPr>
          <p:nvPr/>
        </p:nvSpPr>
        <p:spPr bwMode="auto">
          <a:xfrm>
            <a:off x="0" y="31670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r-FR"/>
          </a:p>
        </p:txBody>
      </p:sp>
      <p:sp>
        <p:nvSpPr>
          <p:cNvPr id="46083" name="Rectangle 3">
            <a:extLst>
              <a:ext uri="{FF2B5EF4-FFF2-40B4-BE49-F238E27FC236}">
                <a16:creationId xmlns:a16="http://schemas.microsoft.com/office/drawing/2014/main" id="{F5A4B443-2234-4962-9142-C7EEF18DB8FB}"/>
              </a:ext>
            </a:extLst>
          </p:cNvPr>
          <p:cNvSpPr>
            <a:spLocks noChangeArrowheads="1"/>
          </p:cNvSpPr>
          <p:nvPr/>
        </p:nvSpPr>
        <p:spPr bwMode="auto">
          <a:xfrm>
            <a:off x="0" y="32194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r-FR"/>
          </a:p>
        </p:txBody>
      </p:sp>
      <p:sp>
        <p:nvSpPr>
          <p:cNvPr id="46084" name="Rectangle 4">
            <a:extLst>
              <a:ext uri="{FF2B5EF4-FFF2-40B4-BE49-F238E27FC236}">
                <a16:creationId xmlns:a16="http://schemas.microsoft.com/office/drawing/2014/main" id="{25426BCF-087A-4C76-9E51-7BEABADAEC7B}"/>
              </a:ext>
            </a:extLst>
          </p:cNvPr>
          <p:cNvSpPr>
            <a:spLocks noGrp="1" noChangeArrowheads="1"/>
          </p:cNvSpPr>
          <p:nvPr>
            <p:ph type="title"/>
          </p:nvPr>
        </p:nvSpPr>
        <p:spPr/>
        <p:txBody>
          <a:bodyPr>
            <a:normAutofit fontScale="90000"/>
          </a:bodyPr>
          <a:lstStyle/>
          <a:p>
            <a:r>
              <a:rPr lang="fr-FR" altLang="fr-FR" sz="4000"/>
              <a:t>Cas particulier de la période de maturité</a:t>
            </a:r>
          </a:p>
        </p:txBody>
      </p:sp>
      <p:sp>
        <p:nvSpPr>
          <p:cNvPr id="46086" name="Rectangle 6">
            <a:extLst>
              <a:ext uri="{FF2B5EF4-FFF2-40B4-BE49-F238E27FC236}">
                <a16:creationId xmlns:a16="http://schemas.microsoft.com/office/drawing/2014/main" id="{4237093B-9670-40FB-B5F9-5D53062F81F9}"/>
              </a:ext>
            </a:extLst>
          </p:cNvPr>
          <p:cNvSpPr>
            <a:spLocks noChangeArrowheads="1"/>
          </p:cNvSpPr>
          <p:nvPr/>
        </p:nvSpPr>
        <p:spPr bwMode="auto">
          <a:xfrm>
            <a:off x="395288" y="2562225"/>
            <a:ext cx="699293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fr-FR" altLang="fr-FR" sz="2800"/>
              <a:t>le taux de défaillance est sensiblement constant </a:t>
            </a:r>
          </a:p>
        </p:txBody>
      </p:sp>
      <p:sp>
        <p:nvSpPr>
          <p:cNvPr id="46088" name="Rectangle 8">
            <a:extLst>
              <a:ext uri="{FF2B5EF4-FFF2-40B4-BE49-F238E27FC236}">
                <a16:creationId xmlns:a16="http://schemas.microsoft.com/office/drawing/2014/main" id="{AA12D388-7078-4B72-9B66-9650F3EDC841}"/>
              </a:ext>
            </a:extLst>
          </p:cNvPr>
          <p:cNvSpPr>
            <a:spLocks noChangeArrowheads="1"/>
          </p:cNvSpPr>
          <p:nvPr/>
        </p:nvSpPr>
        <p:spPr bwMode="auto">
          <a:xfrm>
            <a:off x="0" y="31527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r-FR"/>
          </a:p>
        </p:txBody>
      </p:sp>
      <p:graphicFrame>
        <p:nvGraphicFramePr>
          <p:cNvPr id="46087" name="Object 7">
            <a:extLst>
              <a:ext uri="{FF2B5EF4-FFF2-40B4-BE49-F238E27FC236}">
                <a16:creationId xmlns:a16="http://schemas.microsoft.com/office/drawing/2014/main" id="{4B49E7C4-CFF5-466A-8E6B-3FDDC13ED94A}"/>
              </a:ext>
            </a:extLst>
          </p:cNvPr>
          <p:cNvGraphicFramePr>
            <a:graphicFrameLocks noChangeAspect="1"/>
          </p:cNvGraphicFramePr>
          <p:nvPr/>
        </p:nvGraphicFramePr>
        <p:xfrm>
          <a:off x="827088" y="3500438"/>
          <a:ext cx="7848600" cy="900112"/>
        </p:xfrm>
        <a:graphic>
          <a:graphicData uri="http://schemas.openxmlformats.org/presentationml/2006/ole">
            <mc:AlternateContent xmlns:mc="http://schemas.openxmlformats.org/markup-compatibility/2006">
              <mc:Choice xmlns:v="urn:schemas-microsoft-com:vml" Requires="v">
                <p:oleObj spid="_x0000_s38936" name="Equation" r:id="rId4" imgW="3657600" imgH="419100" progId="Equation.DSMT4">
                  <p:embed/>
                </p:oleObj>
              </mc:Choice>
              <mc:Fallback>
                <p:oleObj name="Equation" r:id="rId4" imgW="3657600" imgH="419100" progId="Equation.DSMT4">
                  <p:embed/>
                  <p:pic>
                    <p:nvPicPr>
                      <p:cNvPr id="46087" name="Object 7">
                        <a:extLst>
                          <a:ext uri="{FF2B5EF4-FFF2-40B4-BE49-F238E27FC236}">
                            <a16:creationId xmlns:a16="http://schemas.microsoft.com/office/drawing/2014/main" id="{4B49E7C4-CFF5-466A-8E6B-3FDDC13ED94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7088" y="3500438"/>
                        <a:ext cx="7848600" cy="9001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6090" name="Rectangle 10">
            <a:extLst>
              <a:ext uri="{FF2B5EF4-FFF2-40B4-BE49-F238E27FC236}">
                <a16:creationId xmlns:a16="http://schemas.microsoft.com/office/drawing/2014/main" id="{23EF0B93-34AE-42AA-A4C1-C301231FF793}"/>
              </a:ext>
            </a:extLst>
          </p:cNvPr>
          <p:cNvSpPr>
            <a:spLocks noChangeArrowheads="1"/>
          </p:cNvSpPr>
          <p:nvPr/>
        </p:nvSpPr>
        <p:spPr bwMode="auto">
          <a:xfrm>
            <a:off x="0" y="31670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r-FR"/>
          </a:p>
        </p:txBody>
      </p:sp>
      <p:graphicFrame>
        <p:nvGraphicFramePr>
          <p:cNvPr id="46089" name="Object 9">
            <a:extLst>
              <a:ext uri="{FF2B5EF4-FFF2-40B4-BE49-F238E27FC236}">
                <a16:creationId xmlns:a16="http://schemas.microsoft.com/office/drawing/2014/main" id="{54A87436-E3B2-4D2B-8A85-DAC65D95E86B}"/>
              </a:ext>
            </a:extLst>
          </p:cNvPr>
          <p:cNvGraphicFramePr>
            <a:graphicFrameLocks noChangeAspect="1"/>
          </p:cNvGraphicFramePr>
          <p:nvPr/>
        </p:nvGraphicFramePr>
        <p:xfrm>
          <a:off x="3348038" y="4868863"/>
          <a:ext cx="2305050" cy="1195387"/>
        </p:xfrm>
        <a:graphic>
          <a:graphicData uri="http://schemas.openxmlformats.org/presentationml/2006/ole">
            <mc:AlternateContent xmlns:mc="http://schemas.openxmlformats.org/markup-compatibility/2006">
              <mc:Choice xmlns:v="urn:schemas-microsoft-com:vml" Requires="v">
                <p:oleObj spid="_x0000_s38937" name="Equation" r:id="rId6" imgW="749160" imgH="393480" progId="Equation.DSMT4">
                  <p:embed/>
                </p:oleObj>
              </mc:Choice>
              <mc:Fallback>
                <p:oleObj name="Equation" r:id="rId6" imgW="749160" imgH="393480" progId="Equation.DSMT4">
                  <p:embed/>
                  <p:pic>
                    <p:nvPicPr>
                      <p:cNvPr id="46089" name="Object 9">
                        <a:extLst>
                          <a:ext uri="{FF2B5EF4-FFF2-40B4-BE49-F238E27FC236}">
                            <a16:creationId xmlns:a16="http://schemas.microsoft.com/office/drawing/2014/main" id="{54A87436-E3B2-4D2B-8A85-DAC65D95E86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48038" y="4868863"/>
                        <a:ext cx="2305050" cy="11953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6086"/>
                                        </p:tgtEl>
                                        <p:attrNameLst>
                                          <p:attrName>style.visibility</p:attrName>
                                        </p:attrNameLst>
                                      </p:cBhvr>
                                      <p:to>
                                        <p:strVal val="visible"/>
                                      </p:to>
                                    </p:set>
                                    <p:anim calcmode="lin" valueType="num">
                                      <p:cBhvr additive="base">
                                        <p:cTn id="7" dur="500" fill="hold"/>
                                        <p:tgtEl>
                                          <p:spTgt spid="46086"/>
                                        </p:tgtEl>
                                        <p:attrNameLst>
                                          <p:attrName>ppt_x</p:attrName>
                                        </p:attrNameLst>
                                      </p:cBhvr>
                                      <p:tavLst>
                                        <p:tav tm="0">
                                          <p:val>
                                            <p:strVal val="0-#ppt_w/2"/>
                                          </p:val>
                                        </p:tav>
                                        <p:tav tm="100000">
                                          <p:val>
                                            <p:strVal val="#ppt_x"/>
                                          </p:val>
                                        </p:tav>
                                      </p:tavLst>
                                    </p:anim>
                                    <p:anim calcmode="lin" valueType="num">
                                      <p:cBhvr additive="base">
                                        <p:cTn id="8" dur="500" fill="hold"/>
                                        <p:tgtEl>
                                          <p:spTgt spid="4608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5" presetClass="entr" presetSubtype="10" fill="hold" nodeType="clickEffect">
                                  <p:stCondLst>
                                    <p:cond delay="0"/>
                                  </p:stCondLst>
                                  <p:childTnLst>
                                    <p:set>
                                      <p:cBhvr>
                                        <p:cTn id="12" dur="1" fill="hold">
                                          <p:stCondLst>
                                            <p:cond delay="0"/>
                                          </p:stCondLst>
                                        </p:cTn>
                                        <p:tgtEl>
                                          <p:spTgt spid="46087"/>
                                        </p:tgtEl>
                                        <p:attrNameLst>
                                          <p:attrName>style.visibility</p:attrName>
                                        </p:attrNameLst>
                                      </p:cBhvr>
                                      <p:to>
                                        <p:strVal val="visible"/>
                                      </p:to>
                                    </p:set>
                                    <p:animEffect transition="in" filter="checkerboard(across)">
                                      <p:cBhvr>
                                        <p:cTn id="13" dur="500"/>
                                        <p:tgtEl>
                                          <p:spTgt spid="46087"/>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7" presetClass="entr" presetSubtype="10" fill="hold" nodeType="clickEffect">
                                  <p:stCondLst>
                                    <p:cond delay="0"/>
                                  </p:stCondLst>
                                  <p:childTnLst>
                                    <p:set>
                                      <p:cBhvr>
                                        <p:cTn id="17" dur="1" fill="hold">
                                          <p:stCondLst>
                                            <p:cond delay="0"/>
                                          </p:stCondLst>
                                        </p:cTn>
                                        <p:tgtEl>
                                          <p:spTgt spid="46089"/>
                                        </p:tgtEl>
                                        <p:attrNameLst>
                                          <p:attrName>style.visibility</p:attrName>
                                        </p:attrNameLst>
                                      </p:cBhvr>
                                      <p:to>
                                        <p:strVal val="visible"/>
                                      </p:to>
                                    </p:set>
                                    <p:anim calcmode="lin" valueType="num">
                                      <p:cBhvr>
                                        <p:cTn id="18" dur="500" fill="hold"/>
                                        <p:tgtEl>
                                          <p:spTgt spid="46089"/>
                                        </p:tgtEl>
                                        <p:attrNameLst>
                                          <p:attrName>ppt_w</p:attrName>
                                        </p:attrNameLst>
                                      </p:cBhvr>
                                      <p:tavLst>
                                        <p:tav tm="0">
                                          <p:val>
                                            <p:fltVal val="0"/>
                                          </p:val>
                                        </p:tav>
                                        <p:tav tm="100000">
                                          <p:val>
                                            <p:strVal val="#ppt_w"/>
                                          </p:val>
                                        </p:tav>
                                      </p:tavLst>
                                    </p:anim>
                                    <p:anim calcmode="lin" valueType="num">
                                      <p:cBhvr>
                                        <p:cTn id="19" dur="500" fill="hold"/>
                                        <p:tgtEl>
                                          <p:spTgt spid="4608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E6141DC7-5F78-4B40-BF3C-2BBE8004478D}"/>
              </a:ext>
            </a:extLst>
          </p:cNvPr>
          <p:cNvSpPr>
            <a:spLocks noGrp="1" noChangeArrowheads="1"/>
          </p:cNvSpPr>
          <p:nvPr>
            <p:ph type="title"/>
          </p:nvPr>
        </p:nvSpPr>
        <p:spPr/>
        <p:txBody>
          <a:bodyPr/>
          <a:lstStyle/>
          <a:p>
            <a:r>
              <a:rPr lang="fr-FR" altLang="fr-FR"/>
              <a:t>EXEMPLE</a:t>
            </a:r>
          </a:p>
        </p:txBody>
      </p:sp>
      <p:pic>
        <p:nvPicPr>
          <p:cNvPr id="29096" name="Picture 424">
            <a:extLst>
              <a:ext uri="{FF2B5EF4-FFF2-40B4-BE49-F238E27FC236}">
                <a16:creationId xmlns:a16="http://schemas.microsoft.com/office/drawing/2014/main" id="{46D2B3D6-73D3-4677-B187-E11AD31F55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650" y="2420938"/>
            <a:ext cx="77978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098" name="Rectangle 426">
            <a:extLst>
              <a:ext uri="{FF2B5EF4-FFF2-40B4-BE49-F238E27FC236}">
                <a16:creationId xmlns:a16="http://schemas.microsoft.com/office/drawing/2014/main" id="{AA8A2637-1F4E-4852-BCB6-D6B961A92799}"/>
              </a:ext>
            </a:extLst>
          </p:cNvPr>
          <p:cNvSpPr>
            <a:spLocks noChangeArrowheads="1"/>
          </p:cNvSpPr>
          <p:nvPr/>
        </p:nvSpPr>
        <p:spPr bwMode="auto">
          <a:xfrm>
            <a:off x="0" y="31813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r-FR"/>
          </a:p>
        </p:txBody>
      </p:sp>
      <mc:AlternateContent xmlns:mc="http://schemas.openxmlformats.org/markup-compatibility/2006" xmlns:a14="http://schemas.microsoft.com/office/drawing/2010/main">
        <mc:Choice Requires="a14">
          <p:sp>
            <p:nvSpPr>
              <p:cNvPr id="29097" name="Object 425">
                <a:extLst>
                  <a:ext uri="{FF2B5EF4-FFF2-40B4-BE49-F238E27FC236}">
                    <a16:creationId xmlns:a16="http://schemas.microsoft.com/office/drawing/2014/main" id="{D955CF7E-4643-4789-9AE4-10FC7AB3B6FE}"/>
                  </a:ext>
                </a:extLst>
              </p:cNvPr>
              <p:cNvSpPr txBox="1"/>
              <p:nvPr/>
            </p:nvSpPr>
            <p:spPr bwMode="auto">
              <a:xfrm>
                <a:off x="395288" y="3860800"/>
                <a:ext cx="8280400" cy="669925"/>
              </a:xfrm>
              <a:prstGeom prst="rect">
                <a:avLst/>
              </a:prstGeom>
              <a:noFill/>
            </p:spPr>
            <p:txBody>
              <a:bodyPr>
                <a:normAutofit/>
              </a:bodyPr>
              <a:lstStyle/>
              <a:p>
                <a:pPr/>
                <a14:m>
                  <m:oMathPara xmlns:m="http://schemas.openxmlformats.org/officeDocument/2006/math">
                    <m:oMathParaPr>
                      <m:jc m:val="centerGroup"/>
                    </m:oMathParaPr>
                    <m:oMath xmlns:m="http://schemas.openxmlformats.org/officeDocument/2006/math">
                      <m:r>
                        <a:rPr lang="fr-FR" i="1">
                          <a:solidFill>
                            <a:srgbClr val="000000"/>
                          </a:solidFill>
                          <a:latin typeface="Cambria Math" panose="02040503050406030204" pitchFamily="18" charset="0"/>
                        </a:rPr>
                        <m:t>𝑀𝑇𝐵𝐹</m:t>
                      </m:r>
                      <m:r>
                        <a:rPr lang="fr-FR" i="1">
                          <a:solidFill>
                            <a:srgbClr val="000000"/>
                          </a:solidFill>
                          <a:latin typeface="Cambria Math" panose="02040503050406030204" pitchFamily="18" charset="0"/>
                        </a:rPr>
                        <m:t>=</m:t>
                      </m:r>
                      <m:f>
                        <m:fPr>
                          <m:ctrlPr>
                            <a:rPr lang="fr-FR" i="1">
                              <a:solidFill>
                                <a:srgbClr val="000000"/>
                              </a:solidFill>
                              <a:latin typeface="Cambria Math" panose="02040503050406030204" pitchFamily="18" charset="0"/>
                            </a:rPr>
                          </m:ctrlPr>
                        </m:fPr>
                        <m:num>
                          <m:r>
                            <m:rPr>
                              <m:nor/>
                            </m:rPr>
                            <a:rPr lang="fr-FR" i="0">
                              <a:solidFill>
                                <a:srgbClr val="000000"/>
                              </a:solidFill>
                              <a:latin typeface="Cambria Math" panose="02040503050406030204" pitchFamily="18" charset="0"/>
                            </a:rPr>
                            <m:t>55+26+13+80+14+21+124+35+18+26</m:t>
                          </m:r>
                        </m:num>
                        <m:den>
                          <m:r>
                            <m:rPr>
                              <m:nor/>
                            </m:rPr>
                            <a:rPr lang="fr-FR" i="0">
                              <a:solidFill>
                                <a:srgbClr val="000000"/>
                              </a:solidFill>
                              <a:latin typeface="Cambria Math" panose="02040503050406030204" pitchFamily="18" charset="0"/>
                            </a:rPr>
                            <m:t>10</m:t>
                          </m:r>
                        </m:den>
                      </m:f>
                      <m:r>
                        <a:rPr lang="fr-FR" i="1">
                          <a:solidFill>
                            <a:srgbClr val="000000"/>
                          </a:solidFill>
                          <a:latin typeface="Cambria Math" panose="02040503050406030204" pitchFamily="18" charset="0"/>
                        </a:rPr>
                        <m:t>=</m:t>
                      </m:r>
                      <m:f>
                        <m:fPr>
                          <m:ctrlPr>
                            <a:rPr lang="fr-FR" i="1">
                              <a:solidFill>
                                <a:srgbClr val="000000"/>
                              </a:solidFill>
                              <a:latin typeface="Cambria Math" panose="02040503050406030204" pitchFamily="18" charset="0"/>
                            </a:rPr>
                          </m:ctrlPr>
                        </m:fPr>
                        <m:num>
                          <m:r>
                            <a:rPr lang="fr-FR" i="1">
                              <a:solidFill>
                                <a:srgbClr val="000000"/>
                              </a:solidFill>
                              <a:latin typeface="Cambria Math" panose="02040503050406030204" pitchFamily="18" charset="0"/>
                            </a:rPr>
                            <m:t>412</m:t>
                          </m:r>
                        </m:num>
                        <m:den>
                          <m:r>
                            <a:rPr lang="fr-FR" i="1">
                              <a:solidFill>
                                <a:srgbClr val="000000"/>
                              </a:solidFill>
                              <a:latin typeface="Cambria Math" panose="02040503050406030204" pitchFamily="18" charset="0"/>
                            </a:rPr>
                            <m:t>10</m:t>
                          </m:r>
                        </m:den>
                      </m:f>
                      <m:r>
                        <a:rPr lang="fr-FR" i="1">
                          <a:solidFill>
                            <a:srgbClr val="000000"/>
                          </a:solidFill>
                          <a:latin typeface="Cambria Math" panose="02040503050406030204" pitchFamily="18" charset="0"/>
                        </a:rPr>
                        <m:t>=41,2≈41</m:t>
                      </m:r>
                      <m:r>
                        <m:rPr>
                          <m:nor/>
                        </m:rPr>
                        <a:rPr lang="fr-FR" i="0">
                          <a:solidFill>
                            <a:srgbClr val="000000"/>
                          </a:solidFill>
                          <a:latin typeface="Cambria Math" panose="02040503050406030204" pitchFamily="18" charset="0"/>
                        </a:rPr>
                        <m:t> </m:t>
                      </m:r>
                      <m:r>
                        <m:rPr>
                          <m:nor/>
                        </m:rPr>
                        <a:rPr lang="fr-FR" i="0">
                          <a:solidFill>
                            <a:srgbClr val="000000"/>
                          </a:solidFill>
                          <a:latin typeface="Cambria Math" panose="02040503050406030204" pitchFamily="18" charset="0"/>
                        </a:rPr>
                        <m:t>jours</m:t>
                      </m:r>
                    </m:oMath>
                  </m:oMathPara>
                </a14:m>
                <a:endParaRPr lang="fr-FR" dirty="0"/>
              </a:p>
            </p:txBody>
          </p:sp>
        </mc:Choice>
        <mc:Fallback xmlns="">
          <p:sp>
            <p:nvSpPr>
              <p:cNvPr id="29097" name="Object 425">
                <a:extLst>
                  <a:ext uri="{FF2B5EF4-FFF2-40B4-BE49-F238E27FC236}">
                    <a16:creationId xmlns:a16="http://schemas.microsoft.com/office/drawing/2014/main" id="{D955CF7E-4643-4789-9AE4-10FC7AB3B6FE}"/>
                  </a:ext>
                </a:extLst>
              </p:cNvPr>
              <p:cNvSpPr txBox="1">
                <a:spLocks noRot="1" noChangeAspect="1" noMove="1" noResize="1" noEditPoints="1" noAdjustHandles="1" noChangeArrowheads="1" noChangeShapeType="1" noTextEdit="1"/>
              </p:cNvSpPr>
              <p:nvPr/>
            </p:nvSpPr>
            <p:spPr bwMode="auto">
              <a:xfrm>
                <a:off x="395288" y="3860800"/>
                <a:ext cx="8280400" cy="669925"/>
              </a:xfrm>
              <a:prstGeom prst="rect">
                <a:avLst/>
              </a:prstGeom>
              <a:blipFill>
                <a:blip r:embed="rId4"/>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29099" name="Object 427">
                <a:extLst>
                  <a:ext uri="{FF2B5EF4-FFF2-40B4-BE49-F238E27FC236}">
                    <a16:creationId xmlns:a16="http://schemas.microsoft.com/office/drawing/2014/main" id="{6B6F58B4-D603-4149-A33B-CDB64AD4679F}"/>
                  </a:ext>
                </a:extLst>
              </p:cNvPr>
              <p:cNvSpPr txBox="1">
                <a:spLocks noGrp="1"/>
              </p:cNvSpPr>
              <p:nvPr>
                <p:ph idx="1"/>
              </p:nvPr>
            </p:nvSpPr>
            <p:spPr bwMode="auto">
              <a:xfrm>
                <a:off x="1403350" y="5084763"/>
                <a:ext cx="5113338" cy="804862"/>
              </a:xfrm>
              <a:prstGeom prst="rect">
                <a:avLst/>
              </a:prstGeom>
              <a:noFill/>
              <a:ln>
                <a:noFill/>
              </a:ln>
            </p:spPr>
            <p:txBody>
              <a:bodyPr>
                <a:normAutofit fontScale="70000" lnSpcReduction="20000"/>
              </a:bodyPr>
              <a:lstStyle/>
              <a:p>
                <a:pPr>
                  <a:buNone/>
                </a:pPr>
                <a14:m>
                  <m:oMathPara xmlns:m="http://schemas.openxmlformats.org/officeDocument/2006/math">
                    <m:oMathParaPr>
                      <m:jc m:val="centerGroup"/>
                    </m:oMathParaPr>
                    <m:oMath xmlns:m="http://schemas.openxmlformats.org/officeDocument/2006/math">
                      <m:r>
                        <a:rPr lang="fr-FR" i="1">
                          <a:solidFill>
                            <a:srgbClr val="000000"/>
                          </a:solidFill>
                          <a:latin typeface="Cambria Math" panose="02040503050406030204" pitchFamily="18" charset="0"/>
                        </a:rPr>
                        <m:t>𝜆</m:t>
                      </m:r>
                      <m:r>
                        <a:rPr lang="fr-FR" i="1">
                          <a:solidFill>
                            <a:srgbClr val="000000"/>
                          </a:solidFill>
                          <a:latin typeface="Cambria Math" panose="02040503050406030204" pitchFamily="18" charset="0"/>
                        </a:rPr>
                        <m:t>=</m:t>
                      </m:r>
                      <m:f>
                        <m:fPr>
                          <m:ctrlPr>
                            <a:rPr lang="fr-FR" i="1">
                              <a:solidFill>
                                <a:srgbClr val="000000"/>
                              </a:solidFill>
                              <a:latin typeface="Cambria Math" panose="02040503050406030204" pitchFamily="18" charset="0"/>
                            </a:rPr>
                          </m:ctrlPr>
                        </m:fPr>
                        <m:num>
                          <m:r>
                            <a:rPr lang="fr-FR" i="1">
                              <a:solidFill>
                                <a:srgbClr val="000000"/>
                              </a:solidFill>
                              <a:latin typeface="Cambria Math" panose="02040503050406030204" pitchFamily="18" charset="0"/>
                            </a:rPr>
                            <m:t>1</m:t>
                          </m:r>
                        </m:num>
                        <m:den>
                          <m:r>
                            <a:rPr lang="fr-FR" i="1">
                              <a:solidFill>
                                <a:srgbClr val="000000"/>
                              </a:solidFill>
                              <a:latin typeface="Cambria Math" panose="02040503050406030204" pitchFamily="18" charset="0"/>
                            </a:rPr>
                            <m:t>𝑀𝑇𝐵𝐹</m:t>
                          </m:r>
                        </m:den>
                      </m:f>
                      <m:r>
                        <a:rPr lang="fr-FR" i="1">
                          <a:solidFill>
                            <a:srgbClr val="000000"/>
                          </a:solidFill>
                          <a:latin typeface="Cambria Math" panose="02040503050406030204" pitchFamily="18" charset="0"/>
                        </a:rPr>
                        <m:t>=</m:t>
                      </m:r>
                      <m:f>
                        <m:fPr>
                          <m:ctrlPr>
                            <a:rPr lang="fr-FR" i="1">
                              <a:solidFill>
                                <a:srgbClr val="000000"/>
                              </a:solidFill>
                              <a:latin typeface="Cambria Math" panose="02040503050406030204" pitchFamily="18" charset="0"/>
                            </a:rPr>
                          </m:ctrlPr>
                        </m:fPr>
                        <m:num>
                          <m:r>
                            <a:rPr lang="fr-FR" i="1">
                              <a:solidFill>
                                <a:srgbClr val="000000"/>
                              </a:solidFill>
                              <a:latin typeface="Cambria Math" panose="02040503050406030204" pitchFamily="18" charset="0"/>
                            </a:rPr>
                            <m:t>1</m:t>
                          </m:r>
                        </m:num>
                        <m:den>
                          <m:r>
                            <a:rPr lang="fr-FR" i="1">
                              <a:solidFill>
                                <a:srgbClr val="000000"/>
                              </a:solidFill>
                              <a:latin typeface="Cambria Math" panose="02040503050406030204" pitchFamily="18" charset="0"/>
                            </a:rPr>
                            <m:t>41</m:t>
                          </m:r>
                        </m:den>
                      </m:f>
                      <m:r>
                        <a:rPr lang="fr-FR" i="1">
                          <a:solidFill>
                            <a:srgbClr val="000000"/>
                          </a:solidFill>
                          <a:latin typeface="Cambria Math" panose="02040503050406030204" pitchFamily="18" charset="0"/>
                        </a:rPr>
                        <m:t>=</m:t>
                      </m:r>
                      <m:r>
                        <m:rPr>
                          <m:nor/>
                        </m:rPr>
                        <a:rPr lang="fr-FR" i="0">
                          <a:solidFill>
                            <a:srgbClr val="000000"/>
                          </a:solidFill>
                          <a:latin typeface="Cambria Math" panose="02040503050406030204" pitchFamily="18" charset="0"/>
                        </a:rPr>
                        <m:t>0,0243 </m:t>
                      </m:r>
                      <m:r>
                        <m:rPr>
                          <m:nor/>
                        </m:rPr>
                        <a:rPr lang="fr-FR" i="0">
                          <a:solidFill>
                            <a:srgbClr val="000000"/>
                          </a:solidFill>
                          <a:latin typeface="Cambria Math" panose="02040503050406030204" pitchFamily="18" charset="0"/>
                        </a:rPr>
                        <m:t>panne</m:t>
                      </m:r>
                      <m:r>
                        <m:rPr>
                          <m:nor/>
                        </m:rPr>
                        <a:rPr lang="fr-FR" i="0">
                          <a:solidFill>
                            <a:srgbClr val="000000"/>
                          </a:solidFill>
                          <a:latin typeface="Cambria Math" panose="02040503050406030204" pitchFamily="18" charset="0"/>
                        </a:rPr>
                        <m:t>/</m:t>
                      </m:r>
                      <m:r>
                        <m:rPr>
                          <m:nor/>
                        </m:rPr>
                        <a:rPr lang="fr-FR" i="0">
                          <a:solidFill>
                            <a:srgbClr val="000000"/>
                          </a:solidFill>
                          <a:latin typeface="Cambria Math" panose="02040503050406030204" pitchFamily="18" charset="0"/>
                        </a:rPr>
                        <m:t>jour</m:t>
                      </m:r>
                    </m:oMath>
                  </m:oMathPara>
                </a14:m>
                <a:endParaRPr lang="fr-FR" dirty="0"/>
              </a:p>
            </p:txBody>
          </p:sp>
        </mc:Choice>
        <mc:Fallback xmlns="">
          <p:sp>
            <p:nvSpPr>
              <p:cNvPr id="29099" name="Object 427">
                <a:extLst>
                  <a:ext uri="{FF2B5EF4-FFF2-40B4-BE49-F238E27FC236}">
                    <a16:creationId xmlns:a16="http://schemas.microsoft.com/office/drawing/2014/main" id="{6B6F58B4-D603-4149-A33B-CDB64AD4679F}"/>
                  </a:ext>
                </a:extLst>
              </p:cNvPr>
              <p:cNvSpPr txBox="1">
                <a:spLocks noGrp="1" noRot="1" noChangeAspect="1" noMove="1" noResize="1" noEditPoints="1" noAdjustHandles="1" noChangeArrowheads="1" noChangeShapeType="1" noTextEdit="1"/>
              </p:cNvSpPr>
              <p:nvPr>
                <p:ph idx="1"/>
              </p:nvPr>
            </p:nvSpPr>
            <p:spPr bwMode="auto">
              <a:xfrm>
                <a:off x="1403350" y="5084763"/>
                <a:ext cx="5113338" cy="804862"/>
              </a:xfrm>
              <a:prstGeom prst="rect">
                <a:avLst/>
              </a:prstGeom>
              <a:blipFill>
                <a:blip r:embed="rId5"/>
                <a:stretch>
                  <a:fillRect/>
                </a:stretch>
              </a:blipFill>
              <a:ln>
                <a:noFill/>
              </a:ln>
            </p:spPr>
            <p:txBody>
              <a:bodyPr/>
              <a:lstStyle/>
              <a:p>
                <a:r>
                  <a:rPr lang="fr-FR">
                    <a:noFill/>
                  </a:rPr>
                  <a:t> </a:t>
                </a:r>
              </a:p>
            </p:txBody>
          </p:sp>
        </mc:Fallback>
      </mc:AlternateContent>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909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909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909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097" grpId="0"/>
      <p:bldP spid="29099"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D6565C94-6882-4E31-86CC-61644D420D85}"/>
              </a:ext>
            </a:extLst>
          </p:cNvPr>
          <p:cNvSpPr>
            <a:spLocks noGrp="1" noChangeArrowheads="1"/>
          </p:cNvSpPr>
          <p:nvPr>
            <p:ph type="title"/>
          </p:nvPr>
        </p:nvSpPr>
        <p:spPr/>
        <p:txBody>
          <a:bodyPr/>
          <a:lstStyle/>
          <a:p>
            <a:r>
              <a:rPr lang="fr-FR" altLang="fr-FR"/>
              <a:t>LA MAINTENABILITE</a:t>
            </a:r>
          </a:p>
        </p:txBody>
      </p:sp>
      <p:sp>
        <p:nvSpPr>
          <p:cNvPr id="33795" name="Rectangle 3">
            <a:extLst>
              <a:ext uri="{FF2B5EF4-FFF2-40B4-BE49-F238E27FC236}">
                <a16:creationId xmlns:a16="http://schemas.microsoft.com/office/drawing/2014/main" id="{4D508731-4163-4F6A-AFEF-35A671A7932C}"/>
              </a:ext>
            </a:extLst>
          </p:cNvPr>
          <p:cNvSpPr>
            <a:spLocks noGrp="1" noChangeArrowheads="1"/>
          </p:cNvSpPr>
          <p:nvPr>
            <p:ph type="body" idx="1"/>
          </p:nvPr>
        </p:nvSpPr>
        <p:spPr/>
        <p:txBody>
          <a:bodyPr/>
          <a:lstStyle/>
          <a:p>
            <a:pPr>
              <a:buFontTx/>
              <a:buNone/>
            </a:pPr>
            <a:r>
              <a:rPr lang="fr-FR" altLang="fr-FR" sz="2800" b="1"/>
              <a:t>« Dans les conditions d'utilisation données pour lesquelles il a été conçu, la maintenabilité est l’aptitude d'un bien à être maintenu ou rétabli dans un état dans lequel il peut accomplir une fonction requise, lorsque la maintenance est accomplie dans des conditions données, avec des procédures et des moyens prescrits. » (NF EN 13306).</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3795">
                                            <p:txEl>
                                              <p:pRg st="0" end="0"/>
                                            </p:txEl>
                                          </p:spTgt>
                                        </p:tgtEl>
                                        <p:attrNameLst>
                                          <p:attrName>style.visibility</p:attrName>
                                        </p:attrNameLst>
                                      </p:cBhvr>
                                      <p:to>
                                        <p:strVal val="visible"/>
                                      </p:to>
                                    </p:set>
                                    <p:animEffect transition="in" filter="blinds(horizontal)">
                                      <p:cBhvr>
                                        <p:cTn id="7" dur="500"/>
                                        <p:tgtEl>
                                          <p:spTgt spid="3379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a:extLst>
              <a:ext uri="{FF2B5EF4-FFF2-40B4-BE49-F238E27FC236}">
                <a16:creationId xmlns:a16="http://schemas.microsoft.com/office/drawing/2014/main" id="{58174D40-9F79-4C39-92A5-A8F49F8CBD7F}"/>
              </a:ext>
            </a:extLst>
          </p:cNvPr>
          <p:cNvSpPr>
            <a:spLocks noGrp="1" noChangeArrowheads="1"/>
          </p:cNvSpPr>
          <p:nvPr>
            <p:ph type="title"/>
          </p:nvPr>
        </p:nvSpPr>
        <p:spPr/>
        <p:txBody>
          <a:bodyPr/>
          <a:lstStyle/>
          <a:p>
            <a:r>
              <a:rPr lang="fr-FR" altLang="fr-FR"/>
              <a:t>LA MAINTENABILITE</a:t>
            </a:r>
          </a:p>
        </p:txBody>
      </p:sp>
      <p:pic>
        <p:nvPicPr>
          <p:cNvPr id="34820" name="Picture 4" descr="j0233812">
            <a:extLst>
              <a:ext uri="{FF2B5EF4-FFF2-40B4-BE49-F238E27FC236}">
                <a16:creationId xmlns:a16="http://schemas.microsoft.com/office/drawing/2014/main" id="{FEAD3813-079B-46AA-8983-B1EA592BFA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16238" y="3284538"/>
            <a:ext cx="3455987" cy="3317875"/>
          </a:xfrm>
          <a:prstGeom prst="rect">
            <a:avLst/>
          </a:prstGeom>
          <a:noFill/>
          <a:extLst>
            <a:ext uri="{909E8E84-426E-40DD-AFC4-6F175D3DCCD1}">
              <a14:hiddenFill xmlns:a14="http://schemas.microsoft.com/office/drawing/2010/main">
                <a:solidFill>
                  <a:srgbClr val="FFFFFF"/>
                </a:solidFill>
              </a14:hiddenFill>
            </a:ext>
          </a:extLst>
        </p:spPr>
      </p:pic>
      <p:sp>
        <p:nvSpPr>
          <p:cNvPr id="34821" name="Text Box 5">
            <a:extLst>
              <a:ext uri="{FF2B5EF4-FFF2-40B4-BE49-F238E27FC236}">
                <a16:creationId xmlns:a16="http://schemas.microsoft.com/office/drawing/2014/main" id="{D5017FA5-04CA-4F35-AA63-4D8BCE667225}"/>
              </a:ext>
            </a:extLst>
          </p:cNvPr>
          <p:cNvSpPr txBox="1">
            <a:spLocks noChangeArrowheads="1"/>
          </p:cNvSpPr>
          <p:nvPr/>
        </p:nvSpPr>
        <p:spPr bwMode="auto">
          <a:xfrm>
            <a:off x="2484438" y="2781300"/>
            <a:ext cx="4367212"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r-FR" altLang="fr-FR" sz="2800"/>
              <a:t>SYSTEMES REPARABLES</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4820"/>
                                        </p:tgtEl>
                                        <p:attrNameLst>
                                          <p:attrName>style.visibility</p:attrName>
                                        </p:attrNameLst>
                                      </p:cBhvr>
                                      <p:to>
                                        <p:strVal val="visible"/>
                                      </p:to>
                                    </p:set>
                                    <p:animEffect transition="in" filter="blinds(horizontal)">
                                      <p:cBhvr>
                                        <p:cTn id="7" dur="500"/>
                                        <p:tgtEl>
                                          <p:spTgt spid="34820"/>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34821"/>
                                        </p:tgtEl>
                                        <p:attrNameLst>
                                          <p:attrName>style.visibility</p:attrName>
                                        </p:attrNameLst>
                                      </p:cBhvr>
                                      <p:to>
                                        <p:strVal val="visible"/>
                                      </p:to>
                                    </p:set>
                                    <p:animEffect transition="in" filter="checkerboard(across)">
                                      <p:cBhvr>
                                        <p:cTn id="10" dur="500"/>
                                        <p:tgtEl>
                                          <p:spTgt spid="348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Espace réservé du numéro de diapositive 4">
            <a:extLst>
              <a:ext uri="{FF2B5EF4-FFF2-40B4-BE49-F238E27FC236}">
                <a16:creationId xmlns:a16="http://schemas.microsoft.com/office/drawing/2014/main" id="{676DB3A5-14EC-4F7E-BCCF-C1D486A1269D}"/>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defRPr>
            </a:lvl1pPr>
            <a:lvl2pPr marL="742950" indent="-285750" eaLnBrk="0" hangingPunct="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defRPr>
            </a:lvl2pPr>
            <a:lvl3pPr marL="1143000" indent="-228600" eaLnBrk="0" hangingPunct="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defRPr>
            </a:lvl3pPr>
            <a:lvl4pPr marL="1600200" indent="-228600" eaLnBrk="0" hangingPunct="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defRPr>
            </a:lvl4pPr>
            <a:lvl5pPr marL="2057400" indent="-228600" eaLnBrk="0" hangingPunct="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9pPr>
          </a:lstStyle>
          <a:p>
            <a:pPr eaLnBrk="1" hangingPunct="1">
              <a:spcBef>
                <a:spcPct val="0"/>
              </a:spcBef>
              <a:buClrTx/>
              <a:buFontTx/>
              <a:buNone/>
            </a:pPr>
            <a:fld id="{F4AAB793-A6E8-4EC6-9E53-4689194B6ED3}" type="slidenum">
              <a:rPr lang="fr-FR" altLang="fr-FR" sz="1200"/>
              <a:pPr eaLnBrk="1" hangingPunct="1">
                <a:spcBef>
                  <a:spcPct val="0"/>
                </a:spcBef>
                <a:buClrTx/>
                <a:buFontTx/>
                <a:buNone/>
              </a:pPr>
              <a:t>4</a:t>
            </a:fld>
            <a:endParaRPr lang="fr-FR" altLang="fr-FR" sz="1200"/>
          </a:p>
        </p:txBody>
      </p:sp>
      <p:sp>
        <p:nvSpPr>
          <p:cNvPr id="146436" name="Rectangle 4">
            <a:extLst>
              <a:ext uri="{FF2B5EF4-FFF2-40B4-BE49-F238E27FC236}">
                <a16:creationId xmlns:a16="http://schemas.microsoft.com/office/drawing/2014/main" id="{A508C0E4-633E-4B12-B0C7-61BDAAA33D89}"/>
              </a:ext>
            </a:extLst>
          </p:cNvPr>
          <p:cNvSpPr>
            <a:spLocks noGrp="1" noChangeArrowheads="1"/>
          </p:cNvSpPr>
          <p:nvPr>
            <p:ph type="title"/>
          </p:nvPr>
        </p:nvSpPr>
        <p:spPr/>
        <p:txBody>
          <a:bodyPr/>
          <a:lstStyle/>
          <a:p>
            <a:pPr eaLnBrk="1" hangingPunct="1">
              <a:defRPr/>
            </a:pPr>
            <a:r>
              <a:rPr lang="fr-FR" sz="4400" dirty="0">
                <a:solidFill>
                  <a:srgbClr val="000099"/>
                </a:solidFill>
                <a:effectLst>
                  <a:outerShdw blurRad="38100" dist="38100" dir="2700000" algn="tl">
                    <a:srgbClr val="C0C0C0"/>
                  </a:outerShdw>
                </a:effectLst>
                <a:latin typeface="Arial Narrow" pitchFamily="34" charset="0"/>
              </a:rPr>
              <a:t>La fonction maintenance</a:t>
            </a:r>
          </a:p>
        </p:txBody>
      </p:sp>
      <p:sp>
        <p:nvSpPr>
          <p:cNvPr id="146437" name="Text Box 5">
            <a:extLst>
              <a:ext uri="{FF2B5EF4-FFF2-40B4-BE49-F238E27FC236}">
                <a16:creationId xmlns:a16="http://schemas.microsoft.com/office/drawing/2014/main" id="{758B75E3-D875-4638-92CD-294CF8D84B39}"/>
              </a:ext>
            </a:extLst>
          </p:cNvPr>
          <p:cNvSpPr txBox="1">
            <a:spLocks noChangeArrowheads="1"/>
          </p:cNvSpPr>
          <p:nvPr/>
        </p:nvSpPr>
        <p:spPr bwMode="auto">
          <a:xfrm>
            <a:off x="468313" y="1773238"/>
            <a:ext cx="8426450" cy="5940425"/>
          </a:xfrm>
          <a:prstGeom prst="rect">
            <a:avLst/>
          </a:prstGeom>
          <a:noFill/>
          <a:ln w="9525">
            <a:noFill/>
            <a:miter lim="800000"/>
            <a:headEnd/>
            <a:tailEnd/>
          </a:ln>
          <a:effectLst/>
        </p:spPr>
        <p:txBody>
          <a:bodyPr>
            <a:spAutoFit/>
          </a:bodyPr>
          <a:lstStyle/>
          <a:p>
            <a:pPr algn="ctr">
              <a:defRPr/>
            </a:pPr>
            <a:r>
              <a:rPr lang="fr-FR" sz="4000" b="1" dirty="0">
                <a:solidFill>
                  <a:srgbClr val="FF0000"/>
                </a:solidFill>
                <a:effectLst>
                  <a:outerShdw blurRad="38100" dist="38100" dir="2700000" algn="tl">
                    <a:srgbClr val="C0C0C0"/>
                  </a:outerShdw>
                </a:effectLst>
                <a:latin typeface="Arial Narrow" pitchFamily="34" charset="0"/>
              </a:rPr>
              <a:t>La maintenance</a:t>
            </a:r>
          </a:p>
          <a:p>
            <a:pPr algn="ctr">
              <a:defRPr/>
            </a:pPr>
            <a:r>
              <a:rPr lang="fr-FR" sz="4000" dirty="0">
                <a:solidFill>
                  <a:srgbClr val="003399"/>
                </a:solidFill>
                <a:effectLst/>
                <a:latin typeface="Arial Narrow" pitchFamily="34" charset="0"/>
              </a:rPr>
              <a:t>Ensemble de toutes les actions </a:t>
            </a:r>
            <a:r>
              <a:rPr lang="fr-FR" sz="4000" b="1" dirty="0">
                <a:solidFill>
                  <a:schemeClr val="accent2"/>
                </a:solidFill>
                <a:effectLst>
                  <a:outerShdw blurRad="38100" dist="38100" dir="2700000" algn="tl">
                    <a:srgbClr val="C0C0C0"/>
                  </a:outerShdw>
                </a:effectLst>
                <a:latin typeface="Arial Narrow" pitchFamily="34" charset="0"/>
              </a:rPr>
              <a:t>techniques, administratives</a:t>
            </a:r>
            <a:r>
              <a:rPr lang="fr-FR" sz="4000" dirty="0">
                <a:solidFill>
                  <a:srgbClr val="003399"/>
                </a:solidFill>
                <a:effectLst/>
                <a:latin typeface="Arial Narrow" pitchFamily="34" charset="0"/>
              </a:rPr>
              <a:t> et de </a:t>
            </a:r>
            <a:r>
              <a:rPr lang="fr-FR" sz="4000" b="1" dirty="0">
                <a:solidFill>
                  <a:schemeClr val="accent2"/>
                </a:solidFill>
                <a:effectLst>
                  <a:outerShdw blurRad="38100" dist="38100" dir="2700000" algn="tl">
                    <a:srgbClr val="C0C0C0"/>
                  </a:outerShdw>
                </a:effectLst>
                <a:latin typeface="Arial Narrow" pitchFamily="34" charset="0"/>
              </a:rPr>
              <a:t>management,</a:t>
            </a:r>
            <a:r>
              <a:rPr lang="fr-FR" sz="4000" dirty="0">
                <a:solidFill>
                  <a:srgbClr val="003399"/>
                </a:solidFill>
                <a:effectLst/>
                <a:latin typeface="Arial Narrow" pitchFamily="34" charset="0"/>
              </a:rPr>
              <a:t> durant le </a:t>
            </a:r>
            <a:r>
              <a:rPr lang="fr-FR" sz="4000" b="1" i="1" dirty="0">
                <a:solidFill>
                  <a:srgbClr val="A50021"/>
                </a:solidFill>
                <a:effectLst>
                  <a:outerShdw blurRad="38100" dist="38100" dir="2700000" algn="tl">
                    <a:srgbClr val="C0C0C0"/>
                  </a:outerShdw>
                </a:effectLst>
                <a:latin typeface="Arial Narrow" pitchFamily="34" charset="0"/>
                <a:hlinkClick r:id="rId4" action="ppaction://hlinkpres?slideindex=1&amp;slidetitle="/>
              </a:rPr>
              <a:t>cycle de vie</a:t>
            </a:r>
            <a:r>
              <a:rPr lang="fr-FR" sz="4000" dirty="0">
                <a:solidFill>
                  <a:srgbClr val="003399"/>
                </a:solidFill>
                <a:effectLst/>
                <a:latin typeface="Arial Narrow" pitchFamily="34" charset="0"/>
                <a:hlinkClick r:id="rId4" action="ppaction://hlinkpres?slideindex=1&amp;slidetitle="/>
              </a:rPr>
              <a:t> </a:t>
            </a:r>
            <a:r>
              <a:rPr lang="fr-FR" sz="4000" dirty="0">
                <a:solidFill>
                  <a:srgbClr val="003399"/>
                </a:solidFill>
                <a:effectLst/>
                <a:latin typeface="Arial Narrow" pitchFamily="34" charset="0"/>
              </a:rPr>
              <a:t>d'un bien, destinées à le </a:t>
            </a:r>
            <a:r>
              <a:rPr lang="fr-FR" sz="4000" b="1" i="1" dirty="0">
                <a:solidFill>
                  <a:srgbClr val="A50021"/>
                </a:solidFill>
                <a:effectLst>
                  <a:outerShdw blurRad="38100" dist="38100" dir="2700000" algn="tl">
                    <a:srgbClr val="C0C0C0"/>
                  </a:outerShdw>
                </a:effectLst>
                <a:latin typeface="Arial Narrow" pitchFamily="34" charset="0"/>
              </a:rPr>
              <a:t>maintenir</a:t>
            </a:r>
            <a:r>
              <a:rPr lang="fr-FR" sz="4000" dirty="0">
                <a:solidFill>
                  <a:srgbClr val="003399"/>
                </a:solidFill>
                <a:effectLst/>
                <a:latin typeface="Arial Narrow" pitchFamily="34" charset="0"/>
              </a:rPr>
              <a:t> ou à le </a:t>
            </a:r>
            <a:r>
              <a:rPr lang="fr-FR" sz="4000" b="1" i="1" dirty="0">
                <a:solidFill>
                  <a:srgbClr val="A50021"/>
                </a:solidFill>
                <a:effectLst>
                  <a:outerShdw blurRad="38100" dist="38100" dir="2700000" algn="tl">
                    <a:srgbClr val="C0C0C0"/>
                  </a:outerShdw>
                </a:effectLst>
                <a:latin typeface="Arial Narrow" pitchFamily="34" charset="0"/>
              </a:rPr>
              <a:t>rétablir</a:t>
            </a:r>
            <a:r>
              <a:rPr lang="fr-FR" sz="4000" b="1" dirty="0">
                <a:solidFill>
                  <a:srgbClr val="A50021"/>
                </a:solidFill>
                <a:effectLst>
                  <a:outerShdw blurRad="38100" dist="38100" dir="2700000" algn="tl">
                    <a:srgbClr val="C0C0C0"/>
                  </a:outerShdw>
                </a:effectLst>
                <a:latin typeface="Arial Narrow" pitchFamily="34" charset="0"/>
              </a:rPr>
              <a:t> </a:t>
            </a:r>
            <a:r>
              <a:rPr lang="fr-FR" sz="4000" dirty="0">
                <a:solidFill>
                  <a:srgbClr val="003399"/>
                </a:solidFill>
                <a:effectLst/>
                <a:latin typeface="Arial Narrow" pitchFamily="34" charset="0"/>
              </a:rPr>
              <a:t>dans un état dans lequel il peut accomplir la fonction requise.</a:t>
            </a:r>
          </a:p>
          <a:p>
            <a:pPr algn="ctr">
              <a:defRPr/>
            </a:pPr>
            <a:r>
              <a:rPr lang="fr-FR" i="1" dirty="0">
                <a:effectLst/>
                <a:latin typeface="Arial Narrow" pitchFamily="34" charset="0"/>
              </a:rPr>
              <a:t>NF EN 13306</a:t>
            </a:r>
          </a:p>
          <a:p>
            <a:pPr algn="ctr">
              <a:defRPr/>
            </a:pPr>
            <a:endParaRPr lang="fr-FR" sz="100" i="1" dirty="0">
              <a:effectLst/>
              <a:latin typeface="Arial Narrow" pitchFamily="34" charset="0"/>
            </a:endParaRPr>
          </a:p>
          <a:p>
            <a:pPr algn="ctr">
              <a:defRPr/>
            </a:pPr>
            <a:r>
              <a:rPr lang="fr-FR" sz="2800" b="1" i="1" dirty="0">
                <a:effectLst/>
                <a:latin typeface="Arial Narrow" pitchFamily="34" charset="0"/>
              </a:rPr>
              <a:t>LA FONCTION MAINTENANCE A POUR BUT DE GARANTIR LA DISPONIBILITE DES EQUIPEMENTS DE PRODUCTION</a:t>
            </a:r>
            <a:endParaRPr lang="fr-FR" b="1" i="1" dirty="0">
              <a:effectLst/>
              <a:latin typeface="Arial Narrow" pitchFamily="34" charset="0"/>
            </a:endParaRPr>
          </a:p>
          <a:p>
            <a:pPr>
              <a:spcBef>
                <a:spcPct val="50000"/>
              </a:spcBef>
              <a:defRPr/>
            </a:pPr>
            <a:endParaRPr lang="fr-FR" sz="4000" dirty="0">
              <a:effectLst>
                <a:outerShdw blurRad="38100" dist="38100" dir="2700000" algn="tl">
                  <a:srgbClr val="C0C0C0"/>
                </a:outerShdw>
              </a:effectLst>
              <a:latin typeface="Arial Narrow" pitchFamily="34" charset="0"/>
            </a:endParaRPr>
          </a:p>
        </p:txBody>
      </p:sp>
    </p:spTree>
    <p:custDataLst>
      <p:tags r:id="rId1"/>
    </p:custDataLst>
    <p:extLst>
      <p:ext uri="{BB962C8B-B14F-4D97-AF65-F5344CB8AC3E}">
        <p14:creationId xmlns:p14="http://schemas.microsoft.com/office/powerpoint/2010/main" val="313274676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46436"/>
                                        </p:tgtEl>
                                        <p:attrNameLst>
                                          <p:attrName>style.visibility</p:attrName>
                                        </p:attrNameLst>
                                      </p:cBhvr>
                                      <p:to>
                                        <p:strVal val="visible"/>
                                      </p:to>
                                    </p:set>
                                    <p:anim calcmode="lin" valueType="num">
                                      <p:cBhvr additive="base">
                                        <p:cTn id="7" dur="500" fill="hold"/>
                                        <p:tgtEl>
                                          <p:spTgt spid="146436"/>
                                        </p:tgtEl>
                                        <p:attrNameLst>
                                          <p:attrName>ppt_x</p:attrName>
                                        </p:attrNameLst>
                                      </p:cBhvr>
                                      <p:tavLst>
                                        <p:tav tm="0">
                                          <p:val>
                                            <p:strVal val="#ppt_x"/>
                                          </p:val>
                                        </p:tav>
                                        <p:tav tm="100000">
                                          <p:val>
                                            <p:strVal val="#ppt_x"/>
                                          </p:val>
                                        </p:tav>
                                      </p:tavLst>
                                    </p:anim>
                                    <p:anim calcmode="lin" valueType="num">
                                      <p:cBhvr additive="base">
                                        <p:cTn id="8" dur="500" fill="hold"/>
                                        <p:tgtEl>
                                          <p:spTgt spid="146436"/>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46437"/>
                                        </p:tgtEl>
                                        <p:attrNameLst>
                                          <p:attrName>style.visibility</p:attrName>
                                        </p:attrNameLst>
                                      </p:cBhvr>
                                      <p:to>
                                        <p:strVal val="visible"/>
                                      </p:to>
                                    </p:set>
                                    <p:anim calcmode="lin" valueType="num">
                                      <p:cBhvr additive="base">
                                        <p:cTn id="13" dur="500" fill="hold"/>
                                        <p:tgtEl>
                                          <p:spTgt spid="146437"/>
                                        </p:tgtEl>
                                        <p:attrNameLst>
                                          <p:attrName>ppt_x</p:attrName>
                                        </p:attrNameLst>
                                      </p:cBhvr>
                                      <p:tavLst>
                                        <p:tav tm="0">
                                          <p:val>
                                            <p:strVal val="0-#ppt_w/2"/>
                                          </p:val>
                                        </p:tav>
                                        <p:tav tm="100000">
                                          <p:val>
                                            <p:strVal val="#ppt_x"/>
                                          </p:val>
                                        </p:tav>
                                      </p:tavLst>
                                    </p:anim>
                                    <p:anim calcmode="lin" valueType="num">
                                      <p:cBhvr additive="base">
                                        <p:cTn id="14" dur="500" fill="hold"/>
                                        <p:tgtEl>
                                          <p:spTgt spid="1464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436" grpId="0"/>
      <p:bldP spid="14643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F90C6E05-CC51-401A-ADCA-9ACF079C11C8}"/>
              </a:ext>
            </a:extLst>
          </p:cNvPr>
          <p:cNvSpPr>
            <a:spLocks noGrp="1" noChangeArrowheads="1"/>
          </p:cNvSpPr>
          <p:nvPr>
            <p:ph type="title"/>
          </p:nvPr>
        </p:nvSpPr>
        <p:spPr/>
        <p:txBody>
          <a:bodyPr/>
          <a:lstStyle/>
          <a:p>
            <a:r>
              <a:rPr lang="fr-FR" altLang="fr-FR"/>
              <a:t>LA MAINTENABILITE</a:t>
            </a:r>
          </a:p>
        </p:txBody>
      </p:sp>
      <p:pic>
        <p:nvPicPr>
          <p:cNvPr id="35844" name="Picture 4">
            <a:extLst>
              <a:ext uri="{FF2B5EF4-FFF2-40B4-BE49-F238E27FC236}">
                <a16:creationId xmlns:a16="http://schemas.microsoft.com/office/drawing/2014/main" id="{610B747E-DAE4-49B6-B334-8848A5E52FC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825" y="2205038"/>
            <a:ext cx="8569325" cy="1885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852" name="Text Box 12">
            <a:extLst>
              <a:ext uri="{FF2B5EF4-FFF2-40B4-BE49-F238E27FC236}">
                <a16:creationId xmlns:a16="http://schemas.microsoft.com/office/drawing/2014/main" id="{021A49D8-3B48-4388-976F-82CFBA1A3BCA}"/>
              </a:ext>
            </a:extLst>
          </p:cNvPr>
          <p:cNvSpPr txBox="1">
            <a:spLocks noChangeArrowheads="1"/>
          </p:cNvSpPr>
          <p:nvPr/>
        </p:nvSpPr>
        <p:spPr bwMode="auto">
          <a:xfrm>
            <a:off x="6588125" y="5876925"/>
            <a:ext cx="21780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fr-FR" altLang="fr-FR"/>
              <a:t>AIDES A L’INTERVENTION</a:t>
            </a:r>
          </a:p>
        </p:txBody>
      </p:sp>
      <p:sp>
        <p:nvSpPr>
          <p:cNvPr id="35853" name="Text Box 13">
            <a:extLst>
              <a:ext uri="{FF2B5EF4-FFF2-40B4-BE49-F238E27FC236}">
                <a16:creationId xmlns:a16="http://schemas.microsoft.com/office/drawing/2014/main" id="{5DB84450-AC90-4401-8710-B9063D9A4498}"/>
              </a:ext>
            </a:extLst>
          </p:cNvPr>
          <p:cNvSpPr txBox="1">
            <a:spLocks noChangeArrowheads="1"/>
          </p:cNvSpPr>
          <p:nvPr/>
        </p:nvSpPr>
        <p:spPr bwMode="auto">
          <a:xfrm>
            <a:off x="611188" y="5876925"/>
            <a:ext cx="2017712"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fr-FR" altLang="fr-FR"/>
              <a:t>APTITUDE AU DEMONTAGE</a:t>
            </a:r>
          </a:p>
        </p:txBody>
      </p:sp>
      <p:sp>
        <p:nvSpPr>
          <p:cNvPr id="35857" name="Text Box 17">
            <a:extLst>
              <a:ext uri="{FF2B5EF4-FFF2-40B4-BE49-F238E27FC236}">
                <a16:creationId xmlns:a16="http://schemas.microsoft.com/office/drawing/2014/main" id="{5E73891C-652A-46C2-A7F1-E5EF5E506CEF}"/>
              </a:ext>
            </a:extLst>
          </p:cNvPr>
          <p:cNvSpPr txBox="1">
            <a:spLocks noChangeArrowheads="1"/>
          </p:cNvSpPr>
          <p:nvPr/>
        </p:nvSpPr>
        <p:spPr bwMode="auto">
          <a:xfrm>
            <a:off x="3348038" y="6092825"/>
            <a:ext cx="26987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r-FR" altLang="fr-FR"/>
              <a:t>INTERCHANGEABILITE</a:t>
            </a:r>
          </a:p>
        </p:txBody>
      </p:sp>
      <p:sp>
        <p:nvSpPr>
          <p:cNvPr id="35858" name="Text Box 18">
            <a:extLst>
              <a:ext uri="{FF2B5EF4-FFF2-40B4-BE49-F238E27FC236}">
                <a16:creationId xmlns:a16="http://schemas.microsoft.com/office/drawing/2014/main" id="{64657370-ECF3-454C-B551-FE7AAD641869}"/>
              </a:ext>
            </a:extLst>
          </p:cNvPr>
          <p:cNvSpPr txBox="1">
            <a:spLocks noChangeArrowheads="1"/>
          </p:cNvSpPr>
          <p:nvPr/>
        </p:nvSpPr>
        <p:spPr bwMode="auto">
          <a:xfrm>
            <a:off x="2916238" y="4221163"/>
            <a:ext cx="3527425" cy="1401762"/>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fr-FR" altLang="fr-FR" sz="2800" b="1"/>
              <a:t>AMELIORATION DE LA MAINTENABILITE</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858"/>
                                        </p:tgtEl>
                                        <p:attrNameLst>
                                          <p:attrName>style.visibility</p:attrName>
                                        </p:attrNameLst>
                                      </p:cBhvr>
                                      <p:to>
                                        <p:strVal val="visible"/>
                                      </p:to>
                                    </p:set>
                                    <p:animEffect transition="in" filter="blinds(horizontal)">
                                      <p:cBhvr>
                                        <p:cTn id="7" dur="500"/>
                                        <p:tgtEl>
                                          <p:spTgt spid="3585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5853"/>
                                        </p:tgtEl>
                                        <p:attrNameLst>
                                          <p:attrName>style.visibility</p:attrName>
                                        </p:attrNameLst>
                                      </p:cBhvr>
                                      <p:to>
                                        <p:strVal val="visible"/>
                                      </p:to>
                                    </p:set>
                                    <p:animEffect transition="in" filter="checkerboard(across)">
                                      <p:cBhvr>
                                        <p:cTn id="12" dur="500"/>
                                        <p:tgtEl>
                                          <p:spTgt spid="3585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5857"/>
                                        </p:tgtEl>
                                        <p:attrNameLst>
                                          <p:attrName>style.visibility</p:attrName>
                                        </p:attrNameLst>
                                      </p:cBhvr>
                                      <p:to>
                                        <p:strVal val="visible"/>
                                      </p:to>
                                    </p:set>
                                    <p:animEffect transition="in" filter="checkerboard(across)">
                                      <p:cBhvr>
                                        <p:cTn id="17" dur="500"/>
                                        <p:tgtEl>
                                          <p:spTgt spid="3585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35852"/>
                                        </p:tgtEl>
                                        <p:attrNameLst>
                                          <p:attrName>style.visibility</p:attrName>
                                        </p:attrNameLst>
                                      </p:cBhvr>
                                      <p:to>
                                        <p:strVal val="visible"/>
                                      </p:to>
                                    </p:set>
                                    <p:animEffect transition="in" filter="checkerboard(across)">
                                      <p:cBhvr>
                                        <p:cTn id="22" dur="500"/>
                                        <p:tgtEl>
                                          <p:spTgt spid="358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52" grpId="0"/>
      <p:bldP spid="35853" grpId="0"/>
      <p:bldP spid="35857" grpId="0"/>
      <p:bldP spid="3585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a:extLst>
              <a:ext uri="{FF2B5EF4-FFF2-40B4-BE49-F238E27FC236}">
                <a16:creationId xmlns:a16="http://schemas.microsoft.com/office/drawing/2014/main" id="{8B12CE6B-1668-4232-A64F-327F36750104}"/>
              </a:ext>
            </a:extLst>
          </p:cNvPr>
          <p:cNvSpPr>
            <a:spLocks noGrp="1" noChangeArrowheads="1"/>
          </p:cNvSpPr>
          <p:nvPr>
            <p:ph type="title"/>
          </p:nvPr>
        </p:nvSpPr>
        <p:spPr/>
        <p:txBody>
          <a:bodyPr>
            <a:normAutofit fontScale="90000"/>
          </a:bodyPr>
          <a:lstStyle/>
          <a:p>
            <a:r>
              <a:rPr lang="fr-FR" altLang="fr-FR" sz="4000"/>
              <a:t>CALCUL DE LA MAINTENABILITE</a:t>
            </a:r>
          </a:p>
        </p:txBody>
      </p:sp>
      <p:sp>
        <p:nvSpPr>
          <p:cNvPr id="36868" name="Rectangle 4">
            <a:extLst>
              <a:ext uri="{FF2B5EF4-FFF2-40B4-BE49-F238E27FC236}">
                <a16:creationId xmlns:a16="http://schemas.microsoft.com/office/drawing/2014/main" id="{8B9BC497-02F3-4F1A-8720-6380AAE30E86}"/>
              </a:ext>
            </a:extLst>
          </p:cNvPr>
          <p:cNvSpPr>
            <a:spLocks noChangeArrowheads="1"/>
          </p:cNvSpPr>
          <p:nvPr/>
        </p:nvSpPr>
        <p:spPr bwMode="auto">
          <a:xfrm>
            <a:off x="323850" y="2565400"/>
            <a:ext cx="8243888" cy="730250"/>
          </a:xfrm>
          <a:prstGeom prst="rect">
            <a:avLst/>
          </a:prstGeom>
          <a:solidFill>
            <a:schemeClr val="accent1">
              <a:alpha val="0"/>
            </a:schemeClr>
          </a:solidFill>
          <a:ln w="28575">
            <a:solidFill>
              <a:schemeClr val="tx1"/>
            </a:solidFill>
            <a:miter lim="800000"/>
            <a:headEnd/>
            <a:tailEnd/>
          </a:ln>
          <a:effectLst/>
          <a:extLst/>
        </p:spPr>
        <p:txBody>
          <a:bodyPr lIns="99981" anchor="ctr">
            <a:spAutoFit/>
          </a:bodyPr>
          <a:lstStyle/>
          <a:p>
            <a:pPr algn="just"/>
            <a:r>
              <a:rPr lang="fr-FR" altLang="fr-FR" sz="2000" b="1"/>
              <a:t>La maintenabilité peut se caractériser par sa MTTR : Mean Time To Repair.</a:t>
            </a:r>
          </a:p>
        </p:txBody>
      </p:sp>
      <p:sp>
        <p:nvSpPr>
          <p:cNvPr id="36870" name="Rectangle 6">
            <a:extLst>
              <a:ext uri="{FF2B5EF4-FFF2-40B4-BE49-F238E27FC236}">
                <a16:creationId xmlns:a16="http://schemas.microsoft.com/office/drawing/2014/main" id="{2F317B31-EC10-4F39-BDD9-D269C5E99153}"/>
              </a:ext>
            </a:extLst>
          </p:cNvPr>
          <p:cNvSpPr>
            <a:spLocks noChangeArrowheads="1"/>
          </p:cNvSpPr>
          <p:nvPr/>
        </p:nvSpPr>
        <p:spPr bwMode="auto">
          <a:xfrm>
            <a:off x="0" y="3124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r-FR"/>
          </a:p>
        </p:txBody>
      </p:sp>
      <p:graphicFrame>
        <p:nvGraphicFramePr>
          <p:cNvPr id="36869" name="Object 5">
            <a:extLst>
              <a:ext uri="{FF2B5EF4-FFF2-40B4-BE49-F238E27FC236}">
                <a16:creationId xmlns:a16="http://schemas.microsoft.com/office/drawing/2014/main" id="{8F371DF4-B5D7-488E-9CE5-6B96ADC6D4F0}"/>
              </a:ext>
            </a:extLst>
          </p:cNvPr>
          <p:cNvGraphicFramePr>
            <a:graphicFrameLocks noChangeAspect="1"/>
          </p:cNvGraphicFramePr>
          <p:nvPr>
            <p:extLst>
              <p:ext uri="{D42A27DB-BD31-4B8C-83A1-F6EECF244321}">
                <p14:modId xmlns:p14="http://schemas.microsoft.com/office/powerpoint/2010/main" val="1286205231"/>
              </p:ext>
            </p:extLst>
          </p:nvPr>
        </p:nvGraphicFramePr>
        <p:xfrm>
          <a:off x="1979613" y="3500438"/>
          <a:ext cx="5761037" cy="801687"/>
        </p:xfrm>
        <a:graphic>
          <a:graphicData uri="http://schemas.openxmlformats.org/presentationml/2006/ole">
            <mc:AlternateContent xmlns:mc="http://schemas.openxmlformats.org/markup-compatibility/2006">
              <mc:Choice xmlns:v="urn:schemas-microsoft-com:vml" Requires="v">
                <p:oleObj spid="_x0000_s39960" name="Equation" r:id="rId4" imgW="3289300" imgH="457200" progId="Equation.DSMT4">
                  <p:embed/>
                </p:oleObj>
              </mc:Choice>
              <mc:Fallback>
                <p:oleObj name="Equation" r:id="rId4" imgW="3289300" imgH="457200" progId="Equation.DSMT4">
                  <p:embed/>
                  <p:pic>
                    <p:nvPicPr>
                      <p:cNvPr id="36869" name="Object 5">
                        <a:extLst>
                          <a:ext uri="{FF2B5EF4-FFF2-40B4-BE49-F238E27FC236}">
                            <a16:creationId xmlns:a16="http://schemas.microsoft.com/office/drawing/2014/main" id="{8F371DF4-B5D7-488E-9CE5-6B96ADC6D4F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9613" y="3500438"/>
                        <a:ext cx="5761037" cy="801687"/>
                      </a:xfrm>
                      <a:prstGeom prst="rect">
                        <a:avLst/>
                      </a:prstGeom>
                      <a:solidFill>
                        <a:schemeClr val="accent1">
                          <a:alpha val="0"/>
                        </a:schemeClr>
                      </a:solidFill>
                      <a:ln w="28575">
                        <a:solidFill>
                          <a:srgbClr val="000000"/>
                        </a:solidFill>
                        <a:miter lim="800000"/>
                        <a:headEnd/>
                        <a:tailEnd/>
                      </a:ln>
                    </p:spPr>
                  </p:pic>
                </p:oleObj>
              </mc:Fallback>
            </mc:AlternateContent>
          </a:graphicData>
        </a:graphic>
      </p:graphicFrame>
      <p:sp>
        <p:nvSpPr>
          <p:cNvPr id="36872" name="Rectangle 8">
            <a:extLst>
              <a:ext uri="{FF2B5EF4-FFF2-40B4-BE49-F238E27FC236}">
                <a16:creationId xmlns:a16="http://schemas.microsoft.com/office/drawing/2014/main" id="{EDD5CC50-5E48-4D88-BB50-85CC03F11BBA}"/>
              </a:ext>
            </a:extLst>
          </p:cNvPr>
          <p:cNvSpPr>
            <a:spLocks noChangeArrowheads="1"/>
          </p:cNvSpPr>
          <p:nvPr/>
        </p:nvSpPr>
        <p:spPr bwMode="auto">
          <a:xfrm>
            <a:off x="0" y="32337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r-FR"/>
          </a:p>
        </p:txBody>
      </p:sp>
      <p:sp>
        <p:nvSpPr>
          <p:cNvPr id="36873" name="Text Box 9">
            <a:extLst>
              <a:ext uri="{FF2B5EF4-FFF2-40B4-BE49-F238E27FC236}">
                <a16:creationId xmlns:a16="http://schemas.microsoft.com/office/drawing/2014/main" id="{156F1C62-7544-4BEA-B0BA-14AB32B252EA}"/>
              </a:ext>
            </a:extLst>
          </p:cNvPr>
          <p:cNvSpPr txBox="1">
            <a:spLocks noChangeArrowheads="1"/>
          </p:cNvSpPr>
          <p:nvPr/>
        </p:nvSpPr>
        <p:spPr bwMode="auto">
          <a:xfrm>
            <a:off x="2770188" y="5230813"/>
            <a:ext cx="2686050" cy="366712"/>
          </a:xfrm>
          <a:prstGeom prst="rect">
            <a:avLst/>
          </a:prstGeom>
          <a:solidFill>
            <a:srgbClr val="00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r-FR" altLang="fr-FR"/>
              <a:t>TAUX DE REPARATION</a:t>
            </a:r>
          </a:p>
        </p:txBody>
      </p:sp>
      <p:sp>
        <p:nvSpPr>
          <p:cNvPr id="36875" name="Rectangle 11">
            <a:extLst>
              <a:ext uri="{FF2B5EF4-FFF2-40B4-BE49-F238E27FC236}">
                <a16:creationId xmlns:a16="http://schemas.microsoft.com/office/drawing/2014/main" id="{2FE85AC8-795A-4402-8017-4677A367D762}"/>
              </a:ext>
            </a:extLst>
          </p:cNvPr>
          <p:cNvSpPr>
            <a:spLocks noChangeArrowheads="1"/>
          </p:cNvSpPr>
          <p:nvPr/>
        </p:nvSpPr>
        <p:spPr bwMode="auto">
          <a:xfrm>
            <a:off x="0" y="31670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r-FR"/>
          </a:p>
        </p:txBody>
      </p:sp>
      <p:graphicFrame>
        <p:nvGraphicFramePr>
          <p:cNvPr id="36874" name="Object 10">
            <a:extLst>
              <a:ext uri="{FF2B5EF4-FFF2-40B4-BE49-F238E27FC236}">
                <a16:creationId xmlns:a16="http://schemas.microsoft.com/office/drawing/2014/main" id="{E17C980C-1C47-4E57-83B6-02ADA825EA4E}"/>
              </a:ext>
            </a:extLst>
          </p:cNvPr>
          <p:cNvGraphicFramePr>
            <a:graphicFrameLocks noChangeAspect="1"/>
          </p:cNvGraphicFramePr>
          <p:nvPr/>
        </p:nvGraphicFramePr>
        <p:xfrm>
          <a:off x="5651500" y="4941888"/>
          <a:ext cx="1655763" cy="842962"/>
        </p:xfrm>
        <a:graphic>
          <a:graphicData uri="http://schemas.openxmlformats.org/presentationml/2006/ole">
            <mc:AlternateContent xmlns:mc="http://schemas.openxmlformats.org/markup-compatibility/2006">
              <mc:Choice xmlns:v="urn:schemas-microsoft-com:vml" Requires="v">
                <p:oleObj spid="_x0000_s39961" name="Equation" r:id="rId6" imgW="761669" imgH="393529" progId="Equation.DSMT4">
                  <p:embed/>
                </p:oleObj>
              </mc:Choice>
              <mc:Fallback>
                <p:oleObj name="Equation" r:id="rId6" imgW="761669" imgH="393529" progId="Equation.DSMT4">
                  <p:embed/>
                  <p:pic>
                    <p:nvPicPr>
                      <p:cNvPr id="36874" name="Object 10">
                        <a:extLst>
                          <a:ext uri="{FF2B5EF4-FFF2-40B4-BE49-F238E27FC236}">
                            <a16:creationId xmlns:a16="http://schemas.microsoft.com/office/drawing/2014/main" id="{E17C980C-1C47-4E57-83B6-02ADA825EA4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51500" y="4941888"/>
                        <a:ext cx="1655763" cy="842962"/>
                      </a:xfrm>
                      <a:prstGeom prst="rect">
                        <a:avLst/>
                      </a:prstGeom>
                      <a:solidFill>
                        <a:srgbClr val="00CCFF"/>
                      </a:solidFill>
                    </p:spPr>
                  </p:pic>
                </p:oleObj>
              </mc:Fallback>
            </mc:AlternateContent>
          </a:graphicData>
        </a:graphic>
      </p:graphicFrame>
      <p:sp>
        <p:nvSpPr>
          <p:cNvPr id="36877" name="Rectangle 13">
            <a:extLst>
              <a:ext uri="{FF2B5EF4-FFF2-40B4-BE49-F238E27FC236}">
                <a16:creationId xmlns:a16="http://schemas.microsoft.com/office/drawing/2014/main" id="{2E1B607B-5698-4F0D-AE3E-40BB1152BBC7}"/>
              </a:ext>
            </a:extLst>
          </p:cNvPr>
          <p:cNvSpPr>
            <a:spLocks noChangeArrowheads="1"/>
          </p:cNvSpPr>
          <p:nvPr/>
        </p:nvSpPr>
        <p:spPr bwMode="auto">
          <a:xfrm>
            <a:off x="0" y="30210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r-F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6868"/>
                                        </p:tgtEl>
                                        <p:attrNameLst>
                                          <p:attrName>style.visibility</p:attrName>
                                        </p:attrNameLst>
                                      </p:cBhvr>
                                      <p:to>
                                        <p:strVal val="visible"/>
                                      </p:to>
                                    </p:set>
                                    <p:animEffect transition="in" filter="wipe(left)">
                                      <p:cBhvr>
                                        <p:cTn id="7" dur="500"/>
                                        <p:tgtEl>
                                          <p:spTgt spid="3686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6869"/>
                                        </p:tgtEl>
                                        <p:attrNameLst>
                                          <p:attrName>style.visibility</p:attrName>
                                        </p:attrNameLst>
                                      </p:cBhvr>
                                      <p:to>
                                        <p:strVal val="visible"/>
                                      </p:to>
                                    </p:set>
                                    <p:animEffect transition="in" filter="blinds(horizontal)">
                                      <p:cBhvr>
                                        <p:cTn id="12" dur="500"/>
                                        <p:tgtEl>
                                          <p:spTgt spid="3686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6873"/>
                                        </p:tgtEl>
                                        <p:attrNameLst>
                                          <p:attrName>style.visibility</p:attrName>
                                        </p:attrNameLst>
                                      </p:cBhvr>
                                      <p:to>
                                        <p:strVal val="visible"/>
                                      </p:to>
                                    </p:set>
                                    <p:animEffect transition="in" filter="checkerboard(across)">
                                      <p:cBhvr>
                                        <p:cTn id="17" dur="500"/>
                                        <p:tgtEl>
                                          <p:spTgt spid="3687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6874"/>
                                        </p:tgtEl>
                                        <p:attrNameLst>
                                          <p:attrName>style.visibility</p:attrName>
                                        </p:attrNameLst>
                                      </p:cBhvr>
                                      <p:to>
                                        <p:strVal val="visible"/>
                                      </p:to>
                                    </p:set>
                                    <p:animEffect transition="in" filter="blinds(horizontal)">
                                      <p:cBhvr>
                                        <p:cTn id="22" dur="500"/>
                                        <p:tgtEl>
                                          <p:spTgt spid="368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animBg="1"/>
      <p:bldP spid="36873"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E6141DC7-5F78-4B40-BF3C-2BBE8004478D}"/>
              </a:ext>
            </a:extLst>
          </p:cNvPr>
          <p:cNvSpPr>
            <a:spLocks noGrp="1" noChangeArrowheads="1"/>
          </p:cNvSpPr>
          <p:nvPr>
            <p:ph type="title"/>
          </p:nvPr>
        </p:nvSpPr>
        <p:spPr/>
        <p:txBody>
          <a:bodyPr/>
          <a:lstStyle/>
          <a:p>
            <a:r>
              <a:rPr lang="fr-FR" altLang="fr-FR"/>
              <a:t>EXEMPLE</a:t>
            </a:r>
          </a:p>
        </p:txBody>
      </p:sp>
      <p:sp>
        <p:nvSpPr>
          <p:cNvPr id="29098" name="Rectangle 426">
            <a:extLst>
              <a:ext uri="{FF2B5EF4-FFF2-40B4-BE49-F238E27FC236}">
                <a16:creationId xmlns:a16="http://schemas.microsoft.com/office/drawing/2014/main" id="{AA8A2637-1F4E-4852-BCB6-D6B961A92799}"/>
              </a:ext>
            </a:extLst>
          </p:cNvPr>
          <p:cNvSpPr>
            <a:spLocks noChangeArrowheads="1"/>
          </p:cNvSpPr>
          <p:nvPr/>
        </p:nvSpPr>
        <p:spPr bwMode="auto">
          <a:xfrm>
            <a:off x="0" y="31813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r-FR"/>
          </a:p>
        </p:txBody>
      </p:sp>
      <mc:AlternateContent xmlns:mc="http://schemas.openxmlformats.org/markup-compatibility/2006" xmlns:a14="http://schemas.microsoft.com/office/drawing/2010/main">
        <mc:Choice Requires="a14">
          <p:sp>
            <p:nvSpPr>
              <p:cNvPr id="29097" name="Object 425">
                <a:extLst>
                  <a:ext uri="{FF2B5EF4-FFF2-40B4-BE49-F238E27FC236}">
                    <a16:creationId xmlns:a16="http://schemas.microsoft.com/office/drawing/2014/main" id="{D955CF7E-4643-4789-9AE4-10FC7AB3B6FE}"/>
                  </a:ext>
                </a:extLst>
              </p:cNvPr>
              <p:cNvSpPr txBox="1"/>
              <p:nvPr/>
            </p:nvSpPr>
            <p:spPr bwMode="auto">
              <a:xfrm>
                <a:off x="395288" y="3860800"/>
                <a:ext cx="8280400" cy="669925"/>
              </a:xfrm>
              <a:prstGeom prst="rect">
                <a:avLst/>
              </a:prstGeom>
              <a:noFill/>
            </p:spPr>
            <p:txBody>
              <a:bodyPr>
                <a:normAutofit/>
              </a:bodyPr>
              <a:lstStyle/>
              <a:p>
                <a:pPr/>
                <a14:m>
                  <m:oMathPara xmlns:m="http://schemas.openxmlformats.org/officeDocument/2006/math">
                    <m:oMathParaPr>
                      <m:jc m:val="centerGroup"/>
                    </m:oMathParaPr>
                    <m:oMath xmlns:m="http://schemas.openxmlformats.org/officeDocument/2006/math">
                      <m:r>
                        <a:rPr lang="fr-FR" i="1" smtClean="0">
                          <a:solidFill>
                            <a:srgbClr val="000000"/>
                          </a:solidFill>
                          <a:latin typeface="Cambria Math" panose="02040503050406030204" pitchFamily="18" charset="0"/>
                        </a:rPr>
                        <m:t>𝑀𝑇</m:t>
                      </m:r>
                      <m:r>
                        <a:rPr lang="fr-FR" b="0" i="1" smtClean="0">
                          <a:solidFill>
                            <a:srgbClr val="000000"/>
                          </a:solidFill>
                          <a:latin typeface="Cambria Math" panose="02040503050406030204" pitchFamily="18" charset="0"/>
                        </a:rPr>
                        <m:t>𝑇𝑅</m:t>
                      </m:r>
                      <m:r>
                        <a:rPr lang="fr-FR" i="1" smtClean="0">
                          <a:solidFill>
                            <a:srgbClr val="000000"/>
                          </a:solidFill>
                          <a:latin typeface="Cambria Math" panose="02040503050406030204" pitchFamily="18" charset="0"/>
                        </a:rPr>
                        <m:t>=</m:t>
                      </m:r>
                      <m:f>
                        <m:fPr>
                          <m:ctrlPr>
                            <a:rPr lang="fr-FR" i="1">
                              <a:solidFill>
                                <a:srgbClr val="000000"/>
                              </a:solidFill>
                              <a:latin typeface="Cambria Math" panose="02040503050406030204" pitchFamily="18" charset="0"/>
                            </a:rPr>
                          </m:ctrlPr>
                        </m:fPr>
                        <m:num>
                          <m:r>
                            <m:rPr>
                              <m:nor/>
                            </m:rPr>
                            <a:rPr lang="fr-FR" b="0" i="0" smtClean="0">
                              <a:solidFill>
                                <a:srgbClr val="000000"/>
                              </a:solidFill>
                              <a:latin typeface="Cambria Math" panose="02040503050406030204" pitchFamily="18" charset="0"/>
                            </a:rPr>
                            <m:t>2</m:t>
                          </m:r>
                          <m:r>
                            <m:rPr>
                              <m:nor/>
                            </m:rPr>
                            <a:rPr lang="fr-FR" i="0">
                              <a:solidFill>
                                <a:srgbClr val="000000"/>
                              </a:solidFill>
                              <a:latin typeface="Cambria Math" panose="02040503050406030204" pitchFamily="18" charset="0"/>
                            </a:rPr>
                            <m:t>+</m:t>
                          </m:r>
                          <m:r>
                            <m:rPr>
                              <m:nor/>
                            </m:rPr>
                            <a:rPr lang="fr-FR" b="0" i="0" smtClean="0">
                              <a:solidFill>
                                <a:srgbClr val="000000"/>
                              </a:solidFill>
                              <a:latin typeface="Cambria Math" panose="02040503050406030204" pitchFamily="18" charset="0"/>
                            </a:rPr>
                            <m:t>3</m:t>
                          </m:r>
                          <m:r>
                            <m:rPr>
                              <m:nor/>
                            </m:rPr>
                            <a:rPr lang="fr-FR" i="0">
                              <a:solidFill>
                                <a:srgbClr val="000000"/>
                              </a:solidFill>
                              <a:latin typeface="Cambria Math" panose="02040503050406030204" pitchFamily="18" charset="0"/>
                            </a:rPr>
                            <m:t>+</m:t>
                          </m:r>
                          <m:r>
                            <m:rPr>
                              <m:nor/>
                            </m:rPr>
                            <a:rPr lang="fr-FR" b="0" i="0" smtClean="0">
                              <a:solidFill>
                                <a:srgbClr val="000000"/>
                              </a:solidFill>
                              <a:latin typeface="Cambria Math" panose="02040503050406030204" pitchFamily="18" charset="0"/>
                            </a:rPr>
                            <m:t>1,5</m:t>
                          </m:r>
                          <m:r>
                            <m:rPr>
                              <m:nor/>
                            </m:rPr>
                            <a:rPr lang="fr-FR" i="0">
                              <a:solidFill>
                                <a:srgbClr val="000000"/>
                              </a:solidFill>
                              <a:latin typeface="Cambria Math" panose="02040503050406030204" pitchFamily="18" charset="0"/>
                            </a:rPr>
                            <m:t>+</m:t>
                          </m:r>
                          <m:r>
                            <m:rPr>
                              <m:nor/>
                            </m:rPr>
                            <a:rPr lang="fr-FR" b="0" i="0" smtClean="0">
                              <a:solidFill>
                                <a:srgbClr val="000000"/>
                              </a:solidFill>
                              <a:latin typeface="Cambria Math" panose="02040503050406030204" pitchFamily="18" charset="0"/>
                            </a:rPr>
                            <m:t>20</m:t>
                          </m:r>
                          <m:r>
                            <m:rPr>
                              <m:nor/>
                            </m:rPr>
                            <a:rPr lang="fr-FR" i="0">
                              <a:solidFill>
                                <a:srgbClr val="000000"/>
                              </a:solidFill>
                              <a:latin typeface="Cambria Math" panose="02040503050406030204" pitchFamily="18" charset="0"/>
                            </a:rPr>
                            <m:t>+</m:t>
                          </m:r>
                          <m:r>
                            <m:rPr>
                              <m:nor/>
                            </m:rPr>
                            <a:rPr lang="fr-FR" b="0" i="0" smtClean="0">
                              <a:solidFill>
                                <a:srgbClr val="000000"/>
                              </a:solidFill>
                              <a:latin typeface="Cambria Math" panose="02040503050406030204" pitchFamily="18" charset="0"/>
                            </a:rPr>
                            <m:t>5</m:t>
                          </m:r>
                          <m:r>
                            <m:rPr>
                              <m:nor/>
                            </m:rPr>
                            <a:rPr lang="fr-FR" i="0">
                              <a:solidFill>
                                <a:srgbClr val="000000"/>
                              </a:solidFill>
                              <a:latin typeface="Cambria Math" panose="02040503050406030204" pitchFamily="18" charset="0"/>
                            </a:rPr>
                            <m:t>+</m:t>
                          </m:r>
                          <m:r>
                            <m:rPr>
                              <m:nor/>
                            </m:rPr>
                            <a:rPr lang="fr-FR" b="0" i="0" smtClean="0">
                              <a:solidFill>
                                <a:srgbClr val="000000"/>
                              </a:solidFill>
                              <a:latin typeface="Cambria Math" panose="02040503050406030204" pitchFamily="18" charset="0"/>
                            </a:rPr>
                            <m:t>3</m:t>
                          </m:r>
                          <m:r>
                            <m:rPr>
                              <m:nor/>
                            </m:rPr>
                            <a:rPr lang="fr-FR" i="0">
                              <a:solidFill>
                                <a:srgbClr val="000000"/>
                              </a:solidFill>
                              <a:latin typeface="Cambria Math" panose="02040503050406030204" pitchFamily="18" charset="0"/>
                            </a:rPr>
                            <m:t>+</m:t>
                          </m:r>
                          <m:r>
                            <m:rPr>
                              <m:nor/>
                            </m:rPr>
                            <a:rPr lang="fr-FR" b="0" i="0" smtClean="0">
                              <a:solidFill>
                                <a:srgbClr val="000000"/>
                              </a:solidFill>
                              <a:latin typeface="Cambria Math" panose="02040503050406030204" pitchFamily="18" charset="0"/>
                            </a:rPr>
                            <m:t>2,5</m:t>
                          </m:r>
                          <m:r>
                            <m:rPr>
                              <m:nor/>
                            </m:rPr>
                            <a:rPr lang="fr-FR" i="0">
                              <a:solidFill>
                                <a:srgbClr val="000000"/>
                              </a:solidFill>
                              <a:latin typeface="Cambria Math" panose="02040503050406030204" pitchFamily="18" charset="0"/>
                            </a:rPr>
                            <m:t>+</m:t>
                          </m:r>
                          <m:r>
                            <m:rPr>
                              <m:nor/>
                            </m:rPr>
                            <a:rPr lang="fr-FR" b="0" i="0" smtClean="0">
                              <a:solidFill>
                                <a:srgbClr val="000000"/>
                              </a:solidFill>
                              <a:latin typeface="Cambria Math" panose="02040503050406030204" pitchFamily="18" charset="0"/>
                            </a:rPr>
                            <m:t>12</m:t>
                          </m:r>
                          <m:r>
                            <m:rPr>
                              <m:nor/>
                            </m:rPr>
                            <a:rPr lang="fr-FR" i="0">
                              <a:solidFill>
                                <a:srgbClr val="000000"/>
                              </a:solidFill>
                              <a:latin typeface="Cambria Math" panose="02040503050406030204" pitchFamily="18" charset="0"/>
                            </a:rPr>
                            <m:t>+</m:t>
                          </m:r>
                          <m:r>
                            <m:rPr>
                              <m:nor/>
                            </m:rPr>
                            <a:rPr lang="fr-FR" b="0" i="0" smtClean="0">
                              <a:solidFill>
                                <a:srgbClr val="000000"/>
                              </a:solidFill>
                              <a:latin typeface="Cambria Math" panose="02040503050406030204" pitchFamily="18" charset="0"/>
                            </a:rPr>
                            <m:t>1</m:t>
                          </m:r>
                          <m:r>
                            <m:rPr>
                              <m:nor/>
                            </m:rPr>
                            <a:rPr lang="fr-FR" i="0">
                              <a:solidFill>
                                <a:srgbClr val="000000"/>
                              </a:solidFill>
                              <a:latin typeface="Cambria Math" panose="02040503050406030204" pitchFamily="18" charset="0"/>
                            </a:rPr>
                            <m:t>+</m:t>
                          </m:r>
                          <m:r>
                            <m:rPr>
                              <m:nor/>
                            </m:rPr>
                            <a:rPr lang="fr-FR" b="0" i="0" smtClean="0">
                              <a:solidFill>
                                <a:srgbClr val="000000"/>
                              </a:solidFill>
                              <a:latin typeface="Cambria Math" panose="02040503050406030204" pitchFamily="18" charset="0"/>
                            </a:rPr>
                            <m:t>0,5</m:t>
                          </m:r>
                        </m:num>
                        <m:den>
                          <m:r>
                            <m:rPr>
                              <m:nor/>
                            </m:rPr>
                            <a:rPr lang="fr-FR" i="0">
                              <a:solidFill>
                                <a:srgbClr val="000000"/>
                              </a:solidFill>
                              <a:latin typeface="Cambria Math" panose="02040503050406030204" pitchFamily="18" charset="0"/>
                            </a:rPr>
                            <m:t>10</m:t>
                          </m:r>
                        </m:den>
                      </m:f>
                      <m:r>
                        <a:rPr lang="fr-FR" i="1">
                          <a:solidFill>
                            <a:srgbClr val="000000"/>
                          </a:solidFill>
                          <a:latin typeface="Cambria Math" panose="02040503050406030204" pitchFamily="18" charset="0"/>
                        </a:rPr>
                        <m:t>=</m:t>
                      </m:r>
                      <m:f>
                        <m:fPr>
                          <m:ctrlPr>
                            <a:rPr lang="fr-FR" i="1">
                              <a:solidFill>
                                <a:srgbClr val="000000"/>
                              </a:solidFill>
                              <a:latin typeface="Cambria Math" panose="02040503050406030204" pitchFamily="18" charset="0"/>
                            </a:rPr>
                          </m:ctrlPr>
                        </m:fPr>
                        <m:num>
                          <m:r>
                            <a:rPr lang="fr-FR" b="0" i="1" smtClean="0">
                              <a:solidFill>
                                <a:srgbClr val="000000"/>
                              </a:solidFill>
                              <a:latin typeface="Cambria Math" panose="02040503050406030204" pitchFamily="18" charset="0"/>
                            </a:rPr>
                            <m:t>50,5</m:t>
                          </m:r>
                        </m:num>
                        <m:den>
                          <m:r>
                            <a:rPr lang="fr-FR" i="1">
                              <a:solidFill>
                                <a:srgbClr val="000000"/>
                              </a:solidFill>
                              <a:latin typeface="Cambria Math" panose="02040503050406030204" pitchFamily="18" charset="0"/>
                            </a:rPr>
                            <m:t>10</m:t>
                          </m:r>
                        </m:den>
                      </m:f>
                      <m:r>
                        <a:rPr lang="fr-FR" i="1">
                          <a:solidFill>
                            <a:srgbClr val="000000"/>
                          </a:solidFill>
                          <a:latin typeface="Cambria Math" panose="02040503050406030204" pitchFamily="18" charset="0"/>
                        </a:rPr>
                        <m:t>≈</m:t>
                      </m:r>
                      <m:r>
                        <a:rPr lang="fr-FR" b="0" i="1" smtClean="0">
                          <a:solidFill>
                            <a:srgbClr val="000000"/>
                          </a:solidFill>
                          <a:latin typeface="Cambria Math" panose="02040503050406030204" pitchFamily="18" charset="0"/>
                        </a:rPr>
                        <m:t>5</m:t>
                      </m:r>
                      <m:r>
                        <m:rPr>
                          <m:nor/>
                        </m:rPr>
                        <a:rPr lang="fr-FR" i="0">
                          <a:solidFill>
                            <a:srgbClr val="000000"/>
                          </a:solidFill>
                          <a:latin typeface="Cambria Math" panose="02040503050406030204" pitchFamily="18" charset="0"/>
                        </a:rPr>
                        <m:t> </m:t>
                      </m:r>
                      <m:r>
                        <m:rPr>
                          <m:nor/>
                        </m:rPr>
                        <a:rPr lang="fr-FR" b="0" i="0" smtClean="0">
                          <a:solidFill>
                            <a:srgbClr val="000000"/>
                          </a:solidFill>
                          <a:latin typeface="Cambria Math" panose="02040503050406030204" pitchFamily="18" charset="0"/>
                        </a:rPr>
                        <m:t>heures</m:t>
                      </m:r>
                    </m:oMath>
                  </m:oMathPara>
                </a14:m>
                <a:endParaRPr lang="fr-FR" dirty="0"/>
              </a:p>
            </p:txBody>
          </p:sp>
        </mc:Choice>
        <mc:Fallback xmlns="">
          <p:sp>
            <p:nvSpPr>
              <p:cNvPr id="29097" name="Object 425">
                <a:extLst>
                  <a:ext uri="{FF2B5EF4-FFF2-40B4-BE49-F238E27FC236}">
                    <a16:creationId xmlns:a16="http://schemas.microsoft.com/office/drawing/2014/main" id="{D955CF7E-4643-4789-9AE4-10FC7AB3B6FE}"/>
                  </a:ext>
                </a:extLst>
              </p:cNvPr>
              <p:cNvSpPr txBox="1">
                <a:spLocks noRot="1" noChangeAspect="1" noMove="1" noResize="1" noEditPoints="1" noAdjustHandles="1" noChangeArrowheads="1" noChangeShapeType="1" noTextEdit="1"/>
              </p:cNvSpPr>
              <p:nvPr/>
            </p:nvSpPr>
            <p:spPr bwMode="auto">
              <a:xfrm>
                <a:off x="395288" y="3860800"/>
                <a:ext cx="8280400" cy="669925"/>
              </a:xfrm>
              <a:prstGeom prst="rect">
                <a:avLst/>
              </a:prstGeom>
              <a:blipFill>
                <a:blip r:embed="rId3"/>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29099" name="Object 427">
                <a:extLst>
                  <a:ext uri="{FF2B5EF4-FFF2-40B4-BE49-F238E27FC236}">
                    <a16:creationId xmlns:a16="http://schemas.microsoft.com/office/drawing/2014/main" id="{6B6F58B4-D603-4149-A33B-CDB64AD4679F}"/>
                  </a:ext>
                </a:extLst>
              </p:cNvPr>
              <p:cNvSpPr txBox="1">
                <a:spLocks noGrp="1"/>
              </p:cNvSpPr>
              <p:nvPr>
                <p:ph idx="1"/>
              </p:nvPr>
            </p:nvSpPr>
            <p:spPr bwMode="auto">
              <a:xfrm>
                <a:off x="1403350" y="5084763"/>
                <a:ext cx="5113338" cy="804862"/>
              </a:xfrm>
              <a:prstGeom prst="rect">
                <a:avLst/>
              </a:prstGeom>
              <a:noFill/>
              <a:ln>
                <a:noFill/>
              </a:ln>
            </p:spPr>
            <p:txBody>
              <a:bodyPr>
                <a:normAutofit fontScale="70000" lnSpcReduction="20000"/>
              </a:bodyPr>
              <a:lstStyle/>
              <a:p>
                <a:pPr>
                  <a:buNone/>
                </a:pPr>
                <a14:m>
                  <m:oMathPara xmlns:m="http://schemas.openxmlformats.org/officeDocument/2006/math">
                    <m:oMathParaPr>
                      <m:jc m:val="centerGroup"/>
                    </m:oMathParaPr>
                    <m:oMath xmlns:m="http://schemas.openxmlformats.org/officeDocument/2006/math">
                      <m:r>
                        <a:rPr lang="fr-FR" i="1" smtClean="0">
                          <a:solidFill>
                            <a:srgbClr val="000000"/>
                          </a:solidFill>
                          <a:latin typeface="Cambria Math" panose="02040503050406030204" pitchFamily="18" charset="0"/>
                        </a:rPr>
                        <m:t>𝜇</m:t>
                      </m:r>
                      <m:r>
                        <a:rPr lang="fr-FR" i="1">
                          <a:solidFill>
                            <a:srgbClr val="000000"/>
                          </a:solidFill>
                          <a:latin typeface="Cambria Math" panose="02040503050406030204" pitchFamily="18" charset="0"/>
                        </a:rPr>
                        <m:t>=</m:t>
                      </m:r>
                      <m:f>
                        <m:fPr>
                          <m:ctrlPr>
                            <a:rPr lang="fr-FR" i="1">
                              <a:solidFill>
                                <a:srgbClr val="000000"/>
                              </a:solidFill>
                              <a:latin typeface="Cambria Math" panose="02040503050406030204" pitchFamily="18" charset="0"/>
                            </a:rPr>
                          </m:ctrlPr>
                        </m:fPr>
                        <m:num>
                          <m:r>
                            <a:rPr lang="fr-FR" i="1">
                              <a:solidFill>
                                <a:srgbClr val="000000"/>
                              </a:solidFill>
                              <a:latin typeface="Cambria Math" panose="02040503050406030204" pitchFamily="18" charset="0"/>
                            </a:rPr>
                            <m:t>1</m:t>
                          </m:r>
                        </m:num>
                        <m:den>
                          <m:r>
                            <a:rPr lang="fr-FR" b="0" i="1" smtClean="0">
                              <a:solidFill>
                                <a:srgbClr val="000000"/>
                              </a:solidFill>
                              <a:latin typeface="Cambria Math" panose="02040503050406030204" pitchFamily="18" charset="0"/>
                            </a:rPr>
                            <m:t>𝑀𝑇𝑇𝑅</m:t>
                          </m:r>
                        </m:den>
                      </m:f>
                      <m:r>
                        <a:rPr lang="fr-FR" i="1">
                          <a:solidFill>
                            <a:srgbClr val="000000"/>
                          </a:solidFill>
                          <a:latin typeface="Cambria Math" panose="02040503050406030204" pitchFamily="18" charset="0"/>
                        </a:rPr>
                        <m:t>=</m:t>
                      </m:r>
                      <m:f>
                        <m:fPr>
                          <m:ctrlPr>
                            <a:rPr lang="fr-FR" i="1">
                              <a:solidFill>
                                <a:srgbClr val="000000"/>
                              </a:solidFill>
                              <a:latin typeface="Cambria Math" panose="02040503050406030204" pitchFamily="18" charset="0"/>
                            </a:rPr>
                          </m:ctrlPr>
                        </m:fPr>
                        <m:num>
                          <m:r>
                            <a:rPr lang="fr-FR" i="1">
                              <a:solidFill>
                                <a:srgbClr val="000000"/>
                              </a:solidFill>
                              <a:latin typeface="Cambria Math" panose="02040503050406030204" pitchFamily="18" charset="0"/>
                            </a:rPr>
                            <m:t>1</m:t>
                          </m:r>
                        </m:num>
                        <m:den>
                          <m:r>
                            <a:rPr lang="fr-FR" b="0" i="1" smtClean="0">
                              <a:solidFill>
                                <a:srgbClr val="000000"/>
                              </a:solidFill>
                              <a:latin typeface="Cambria Math" panose="02040503050406030204" pitchFamily="18" charset="0"/>
                            </a:rPr>
                            <m:t>5</m:t>
                          </m:r>
                        </m:den>
                      </m:f>
                      <m:r>
                        <a:rPr lang="fr-FR" i="1">
                          <a:solidFill>
                            <a:srgbClr val="000000"/>
                          </a:solidFill>
                          <a:latin typeface="Cambria Math" panose="02040503050406030204" pitchFamily="18" charset="0"/>
                        </a:rPr>
                        <m:t>=</m:t>
                      </m:r>
                      <m:r>
                        <m:rPr>
                          <m:nor/>
                        </m:rPr>
                        <a:rPr lang="fr-FR" i="0">
                          <a:solidFill>
                            <a:srgbClr val="000000"/>
                          </a:solidFill>
                          <a:latin typeface="Cambria Math" panose="02040503050406030204" pitchFamily="18" charset="0"/>
                        </a:rPr>
                        <m:t>0,2</m:t>
                      </m:r>
                    </m:oMath>
                  </m:oMathPara>
                </a14:m>
                <a:endParaRPr lang="fr-FR" dirty="0"/>
              </a:p>
            </p:txBody>
          </p:sp>
        </mc:Choice>
        <mc:Fallback xmlns="">
          <p:sp>
            <p:nvSpPr>
              <p:cNvPr id="29099" name="Object 427">
                <a:extLst>
                  <a:ext uri="{FF2B5EF4-FFF2-40B4-BE49-F238E27FC236}">
                    <a16:creationId xmlns:a16="http://schemas.microsoft.com/office/drawing/2014/main" id="{6B6F58B4-D603-4149-A33B-CDB64AD4679F}"/>
                  </a:ext>
                </a:extLst>
              </p:cNvPr>
              <p:cNvSpPr txBox="1">
                <a:spLocks noGrp="1" noRot="1" noChangeAspect="1" noMove="1" noResize="1" noEditPoints="1" noAdjustHandles="1" noChangeArrowheads="1" noChangeShapeType="1" noTextEdit="1"/>
              </p:cNvSpPr>
              <p:nvPr>
                <p:ph idx="1"/>
              </p:nvPr>
            </p:nvSpPr>
            <p:spPr bwMode="auto">
              <a:xfrm>
                <a:off x="1403350" y="5084763"/>
                <a:ext cx="5113338" cy="804862"/>
              </a:xfrm>
              <a:prstGeom prst="rect">
                <a:avLst/>
              </a:prstGeom>
              <a:blipFill>
                <a:blip r:embed="rId4"/>
                <a:stretch>
                  <a:fillRect/>
                </a:stretch>
              </a:blipFill>
              <a:ln>
                <a:noFill/>
              </a:ln>
            </p:spPr>
            <p:txBody>
              <a:bodyPr/>
              <a:lstStyle/>
              <a:p>
                <a:r>
                  <a:rPr lang="fr-FR">
                    <a:noFill/>
                  </a:rPr>
                  <a:t> </a:t>
                </a:r>
              </a:p>
            </p:txBody>
          </p:sp>
        </mc:Fallback>
      </mc:AlternateContent>
      <p:pic>
        <p:nvPicPr>
          <p:cNvPr id="4" name="Image 3">
            <a:extLst>
              <a:ext uri="{FF2B5EF4-FFF2-40B4-BE49-F238E27FC236}">
                <a16:creationId xmlns:a16="http://schemas.microsoft.com/office/drawing/2014/main" id="{E6D18FFF-DFEB-4FC1-ABDF-FAB3F9896C52}"/>
              </a:ext>
            </a:extLst>
          </p:cNvPr>
          <p:cNvPicPr>
            <a:picLocks noChangeAspect="1"/>
          </p:cNvPicPr>
          <p:nvPr/>
        </p:nvPicPr>
        <p:blipFill>
          <a:blip r:embed="rId5"/>
          <a:stretch>
            <a:fillRect/>
          </a:stretch>
        </p:blipFill>
        <p:spPr>
          <a:xfrm>
            <a:off x="251519" y="2317496"/>
            <a:ext cx="8077200" cy="863849"/>
          </a:xfrm>
          <a:prstGeom prst="rect">
            <a:avLst/>
          </a:prstGeom>
          <a:solidFill>
            <a:schemeClr val="bg1"/>
          </a:solidFill>
        </p:spPr>
      </p:pic>
    </p:spTree>
    <p:custDataLst>
      <p:tags r:id="rId1"/>
    </p:custDataLst>
    <p:extLst>
      <p:ext uri="{BB962C8B-B14F-4D97-AF65-F5344CB8AC3E}">
        <p14:creationId xmlns:p14="http://schemas.microsoft.com/office/powerpoint/2010/main" val="163287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09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909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097" grpId="0"/>
      <p:bldP spid="29099"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26B246A4-E305-4C15-AB66-A3A4A41CF20E}"/>
              </a:ext>
            </a:extLst>
          </p:cNvPr>
          <p:cNvSpPr>
            <a:spLocks noGrp="1" noChangeArrowheads="1"/>
          </p:cNvSpPr>
          <p:nvPr>
            <p:ph type="title"/>
          </p:nvPr>
        </p:nvSpPr>
        <p:spPr>
          <a:xfrm>
            <a:off x="539750" y="836613"/>
            <a:ext cx="8077200" cy="1143000"/>
          </a:xfrm>
        </p:spPr>
        <p:txBody>
          <a:bodyPr/>
          <a:lstStyle/>
          <a:p>
            <a:r>
              <a:rPr lang="fr-FR" altLang="fr-FR"/>
              <a:t>LA DISPONIBILITE</a:t>
            </a:r>
          </a:p>
        </p:txBody>
      </p:sp>
      <p:sp>
        <p:nvSpPr>
          <p:cNvPr id="37892" name="Rectangle 4">
            <a:extLst>
              <a:ext uri="{FF2B5EF4-FFF2-40B4-BE49-F238E27FC236}">
                <a16:creationId xmlns:a16="http://schemas.microsoft.com/office/drawing/2014/main" id="{1507FD66-6F5C-4390-B973-B864ADDC254D}"/>
              </a:ext>
            </a:extLst>
          </p:cNvPr>
          <p:cNvSpPr>
            <a:spLocks noChangeArrowheads="1"/>
          </p:cNvSpPr>
          <p:nvPr/>
        </p:nvSpPr>
        <p:spPr bwMode="auto">
          <a:xfrm>
            <a:off x="250825" y="1844675"/>
            <a:ext cx="8569325" cy="337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9981" anchor="ctr">
            <a:spAutoFit/>
          </a:bodyPr>
          <a:lstStyle/>
          <a:p>
            <a:pPr algn="just"/>
            <a:r>
              <a:rPr lang="fr-FR" altLang="fr-FR" sz="2400" b="1"/>
              <a:t>Aptitude d'un bien à être en état d'accomplir une fonction requise dans des conditions données, à un instant donné ou durant un intervalle de temps donné, en supposant que la fourniture des moyens extérieurs nécessaires est assurée.</a:t>
            </a:r>
            <a:endParaRPr lang="fr-FR" altLang="fr-FR" sz="2400"/>
          </a:p>
          <a:p>
            <a:pPr algn="just"/>
            <a:r>
              <a:rPr lang="fr-FR" altLang="fr-FR" sz="2400" b="1"/>
              <a:t>Cette aptitude dépend de la combinaison de la fiabilité, de la maintenabilité et de la logistique de maintenance.</a:t>
            </a:r>
            <a:endParaRPr lang="fr-FR" altLang="fr-FR" sz="2400"/>
          </a:p>
          <a:p>
            <a:pPr algn="just"/>
            <a:r>
              <a:rPr lang="fr-FR" altLang="fr-FR" sz="2400" b="1"/>
              <a:t>Les moyens extérieurs nécessaires autres que la logistique de maintenance n'affectent pas la disponibilité du bien (NF EN 13306).</a:t>
            </a:r>
          </a:p>
        </p:txBody>
      </p:sp>
      <p:sp>
        <p:nvSpPr>
          <p:cNvPr id="37893" name="Text Box 5">
            <a:extLst>
              <a:ext uri="{FF2B5EF4-FFF2-40B4-BE49-F238E27FC236}">
                <a16:creationId xmlns:a16="http://schemas.microsoft.com/office/drawing/2014/main" id="{0D95A819-62A5-4DF3-A18D-BC01C2D3EC37}"/>
              </a:ext>
            </a:extLst>
          </p:cNvPr>
          <p:cNvSpPr txBox="1">
            <a:spLocks noChangeArrowheads="1"/>
          </p:cNvSpPr>
          <p:nvPr/>
        </p:nvSpPr>
        <p:spPr bwMode="auto">
          <a:xfrm>
            <a:off x="1331913" y="5445125"/>
            <a:ext cx="6264275"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fr-FR" altLang="fr-FR" sz="2000"/>
              <a:t>EQUIPEMENT DISPONIBLE = </a:t>
            </a:r>
          </a:p>
          <a:p>
            <a:pPr algn="ctr"/>
            <a:r>
              <a:rPr lang="fr-FR" altLang="fr-FR" sz="2000"/>
              <a:t>LE MOINS POSSIBLE D’ARRETS DE PRODUCTION + REMISE EN BON ETAT RAPIDE EN CAS DE PANNE</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7892"/>
                                        </p:tgtEl>
                                        <p:attrNameLst>
                                          <p:attrName>style.visibility</p:attrName>
                                        </p:attrNameLst>
                                      </p:cBhvr>
                                      <p:to>
                                        <p:strVal val="visible"/>
                                      </p:to>
                                    </p:set>
                                    <p:animEffect transition="in" filter="blinds(horizontal)">
                                      <p:cBhvr>
                                        <p:cTn id="7" dur="500"/>
                                        <p:tgtEl>
                                          <p:spTgt spid="3789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7893"/>
                                        </p:tgtEl>
                                        <p:attrNameLst>
                                          <p:attrName>style.visibility</p:attrName>
                                        </p:attrNameLst>
                                      </p:cBhvr>
                                      <p:to>
                                        <p:strVal val="visible"/>
                                      </p:to>
                                    </p:set>
                                    <p:animEffect transition="in" filter="blinds(horizontal)">
                                      <p:cBhvr>
                                        <p:cTn id="12" dur="500"/>
                                        <p:tgtEl>
                                          <p:spTgt spid="378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2" grpId="0"/>
      <p:bldP spid="3789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a:extLst>
              <a:ext uri="{FF2B5EF4-FFF2-40B4-BE49-F238E27FC236}">
                <a16:creationId xmlns:a16="http://schemas.microsoft.com/office/drawing/2014/main" id="{B3F8C2D0-9C18-44BA-B5D0-CCC02FFCB927}"/>
              </a:ext>
            </a:extLst>
          </p:cNvPr>
          <p:cNvSpPr>
            <a:spLocks noGrp="1" noChangeArrowheads="1"/>
          </p:cNvSpPr>
          <p:nvPr>
            <p:ph type="title"/>
          </p:nvPr>
        </p:nvSpPr>
        <p:spPr>
          <a:xfrm>
            <a:off x="539750" y="836613"/>
            <a:ext cx="8077200" cy="1143000"/>
          </a:xfrm>
        </p:spPr>
        <p:txBody>
          <a:bodyPr/>
          <a:lstStyle/>
          <a:p>
            <a:r>
              <a:rPr lang="fr-FR" altLang="fr-FR"/>
              <a:t>LA DISPONIBILITE</a:t>
            </a:r>
          </a:p>
        </p:txBody>
      </p:sp>
      <p:pic>
        <p:nvPicPr>
          <p:cNvPr id="38917" name="Picture 5">
            <a:extLst>
              <a:ext uri="{FF2B5EF4-FFF2-40B4-BE49-F238E27FC236}">
                <a16:creationId xmlns:a16="http://schemas.microsoft.com/office/drawing/2014/main" id="{5AF51946-0746-40C2-B884-BA7775A389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825" y="1773238"/>
            <a:ext cx="8497888" cy="483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a:extLst>
              <a:ext uri="{FF2B5EF4-FFF2-40B4-BE49-F238E27FC236}">
                <a16:creationId xmlns:a16="http://schemas.microsoft.com/office/drawing/2014/main" id="{D7D09114-CF81-4634-9A91-2A00EFB5AD5B}"/>
              </a:ext>
            </a:extLst>
          </p:cNvPr>
          <p:cNvSpPr>
            <a:spLocks noGrp="1" noChangeArrowheads="1"/>
          </p:cNvSpPr>
          <p:nvPr>
            <p:ph type="title"/>
          </p:nvPr>
        </p:nvSpPr>
        <p:spPr/>
        <p:txBody>
          <a:bodyPr/>
          <a:lstStyle/>
          <a:p>
            <a:r>
              <a:rPr lang="fr-FR" altLang="fr-FR"/>
              <a:t>LA DISPONIBILITE</a:t>
            </a:r>
          </a:p>
        </p:txBody>
      </p:sp>
      <p:sp>
        <p:nvSpPr>
          <p:cNvPr id="39940" name="Text Box 4">
            <a:extLst>
              <a:ext uri="{FF2B5EF4-FFF2-40B4-BE49-F238E27FC236}">
                <a16:creationId xmlns:a16="http://schemas.microsoft.com/office/drawing/2014/main" id="{8243CBE3-6BAB-46E2-9F8D-674E5844BF92}"/>
              </a:ext>
            </a:extLst>
          </p:cNvPr>
          <p:cNvSpPr txBox="1">
            <a:spLocks noChangeArrowheads="1"/>
          </p:cNvSpPr>
          <p:nvPr/>
        </p:nvSpPr>
        <p:spPr bwMode="auto">
          <a:xfrm>
            <a:off x="1879079" y="1700808"/>
            <a:ext cx="60388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r-FR" altLang="fr-FR" sz="2400" b="1"/>
              <a:t>POUR AUGMENTER LA DISPONIBILITE</a:t>
            </a:r>
          </a:p>
        </p:txBody>
      </p:sp>
      <p:sp>
        <p:nvSpPr>
          <p:cNvPr id="39941" name="AutoShape 5">
            <a:extLst>
              <a:ext uri="{FF2B5EF4-FFF2-40B4-BE49-F238E27FC236}">
                <a16:creationId xmlns:a16="http://schemas.microsoft.com/office/drawing/2014/main" id="{A351E603-E25A-4613-92E1-80B10395E443}"/>
              </a:ext>
            </a:extLst>
          </p:cNvPr>
          <p:cNvSpPr>
            <a:spLocks noChangeArrowheads="1"/>
          </p:cNvSpPr>
          <p:nvPr/>
        </p:nvSpPr>
        <p:spPr bwMode="auto">
          <a:xfrm>
            <a:off x="2526779" y="2205633"/>
            <a:ext cx="792162" cy="1943100"/>
          </a:xfrm>
          <a:prstGeom prst="downArrow">
            <a:avLst>
              <a:gd name="adj1" fmla="val 50000"/>
              <a:gd name="adj2" fmla="val 61323"/>
            </a:avLst>
          </a:prstGeom>
          <a:solidFill>
            <a:schemeClr val="accent2">
              <a:alpha val="80000"/>
            </a:schemeClr>
          </a:solidFill>
          <a:ln w="9525">
            <a:solidFill>
              <a:schemeClr val="tx1"/>
            </a:solidFill>
            <a:miter lim="800000"/>
            <a:headEnd/>
            <a:tailEnd/>
          </a:ln>
          <a:effectLst/>
          <a:extLst/>
        </p:spPr>
        <p:txBody>
          <a:bodyPr wrap="none" anchor="ctr"/>
          <a:lstStyle/>
          <a:p>
            <a:endParaRPr lang="fr-FR"/>
          </a:p>
        </p:txBody>
      </p:sp>
      <p:sp>
        <p:nvSpPr>
          <p:cNvPr id="39942" name="AutoShape 6">
            <a:extLst>
              <a:ext uri="{FF2B5EF4-FFF2-40B4-BE49-F238E27FC236}">
                <a16:creationId xmlns:a16="http://schemas.microsoft.com/office/drawing/2014/main" id="{0E3337E8-10D2-40F5-B09D-B059FD1A52BD}"/>
              </a:ext>
            </a:extLst>
          </p:cNvPr>
          <p:cNvSpPr>
            <a:spLocks noChangeArrowheads="1"/>
          </p:cNvSpPr>
          <p:nvPr/>
        </p:nvSpPr>
        <p:spPr bwMode="auto">
          <a:xfrm>
            <a:off x="6487591" y="2132608"/>
            <a:ext cx="792163" cy="1943100"/>
          </a:xfrm>
          <a:prstGeom prst="downArrow">
            <a:avLst>
              <a:gd name="adj1" fmla="val 50000"/>
              <a:gd name="adj2" fmla="val 61323"/>
            </a:avLst>
          </a:prstGeom>
          <a:solidFill>
            <a:schemeClr val="accent2">
              <a:alpha val="80000"/>
            </a:schemeClr>
          </a:solidFill>
          <a:ln w="9525">
            <a:solidFill>
              <a:schemeClr val="tx1"/>
            </a:solidFill>
            <a:miter lim="800000"/>
            <a:headEnd/>
            <a:tailEnd/>
          </a:ln>
          <a:effectLst/>
          <a:extLst/>
        </p:spPr>
        <p:txBody>
          <a:bodyPr wrap="none" anchor="ctr"/>
          <a:lstStyle/>
          <a:p>
            <a:endParaRPr lang="fr-FR"/>
          </a:p>
        </p:txBody>
      </p:sp>
      <p:sp>
        <p:nvSpPr>
          <p:cNvPr id="39943" name="Rectangle 7">
            <a:extLst>
              <a:ext uri="{FF2B5EF4-FFF2-40B4-BE49-F238E27FC236}">
                <a16:creationId xmlns:a16="http://schemas.microsoft.com/office/drawing/2014/main" id="{1D44AEEB-ECD0-4AAA-A044-A24A61086939}"/>
              </a:ext>
            </a:extLst>
          </p:cNvPr>
          <p:cNvSpPr>
            <a:spLocks noChangeArrowheads="1"/>
          </p:cNvSpPr>
          <p:nvPr/>
        </p:nvSpPr>
        <p:spPr bwMode="auto">
          <a:xfrm>
            <a:off x="1518716" y="4293196"/>
            <a:ext cx="2808288" cy="647700"/>
          </a:xfrm>
          <a:prstGeom prst="rect">
            <a:avLst/>
          </a:prstGeom>
          <a:solidFill>
            <a:schemeClr val="accent2">
              <a:alpha val="80000"/>
            </a:schemeClr>
          </a:solidFill>
          <a:ln w="9525">
            <a:solidFill>
              <a:schemeClr val="tx1"/>
            </a:solidFill>
            <a:miter lim="800000"/>
            <a:headEnd/>
            <a:tailEnd/>
          </a:ln>
          <a:effectLst/>
          <a:extLst/>
        </p:spPr>
        <p:txBody>
          <a:bodyPr wrap="none" anchor="ctr"/>
          <a:lstStyle/>
          <a:p>
            <a:pPr algn="ctr"/>
            <a:r>
              <a:rPr lang="fr-FR" altLang="fr-FR" sz="2000" b="1"/>
              <a:t>ALLONGER LA MTBF</a:t>
            </a:r>
          </a:p>
        </p:txBody>
      </p:sp>
      <p:sp>
        <p:nvSpPr>
          <p:cNvPr id="39944" name="Rectangle 8">
            <a:extLst>
              <a:ext uri="{FF2B5EF4-FFF2-40B4-BE49-F238E27FC236}">
                <a16:creationId xmlns:a16="http://schemas.microsoft.com/office/drawing/2014/main" id="{46E97267-165F-4B85-816C-2E5205DFB42F}"/>
              </a:ext>
            </a:extLst>
          </p:cNvPr>
          <p:cNvSpPr>
            <a:spLocks noChangeArrowheads="1"/>
          </p:cNvSpPr>
          <p:nvPr/>
        </p:nvSpPr>
        <p:spPr bwMode="auto">
          <a:xfrm>
            <a:off x="5479529" y="4221758"/>
            <a:ext cx="2808287" cy="647700"/>
          </a:xfrm>
          <a:prstGeom prst="rect">
            <a:avLst/>
          </a:prstGeom>
          <a:solidFill>
            <a:schemeClr val="accent2">
              <a:alpha val="80000"/>
            </a:schemeClr>
          </a:solidFill>
          <a:ln w="9525">
            <a:solidFill>
              <a:schemeClr val="tx1"/>
            </a:solidFill>
            <a:miter lim="800000"/>
            <a:headEnd/>
            <a:tailEnd/>
          </a:ln>
          <a:effectLst/>
          <a:extLst/>
        </p:spPr>
        <p:txBody>
          <a:bodyPr wrap="none" anchor="ctr"/>
          <a:lstStyle/>
          <a:p>
            <a:pPr algn="ctr"/>
            <a:r>
              <a:rPr lang="fr-FR" altLang="fr-FR" sz="2000" b="1"/>
              <a:t>DIMINUER LA MTTR</a:t>
            </a:r>
          </a:p>
        </p:txBody>
      </p:sp>
      <p:sp>
        <p:nvSpPr>
          <p:cNvPr id="39945" name="AutoShape 9">
            <a:extLst>
              <a:ext uri="{FF2B5EF4-FFF2-40B4-BE49-F238E27FC236}">
                <a16:creationId xmlns:a16="http://schemas.microsoft.com/office/drawing/2014/main" id="{4C610D17-B50B-4F7F-9CD9-1FACF750978A}"/>
              </a:ext>
            </a:extLst>
          </p:cNvPr>
          <p:cNvSpPr>
            <a:spLocks noChangeArrowheads="1"/>
          </p:cNvSpPr>
          <p:nvPr/>
        </p:nvSpPr>
        <p:spPr bwMode="auto">
          <a:xfrm>
            <a:off x="583679" y="4509096"/>
            <a:ext cx="720725" cy="1223962"/>
          </a:xfrm>
          <a:prstGeom prst="curvedRightArrow">
            <a:avLst>
              <a:gd name="adj1" fmla="val 33965"/>
              <a:gd name="adj2" fmla="val 67929"/>
              <a:gd name="adj3" fmla="val 3333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39947" name="Rectangle 11">
            <a:extLst>
              <a:ext uri="{FF2B5EF4-FFF2-40B4-BE49-F238E27FC236}">
                <a16:creationId xmlns:a16="http://schemas.microsoft.com/office/drawing/2014/main" id="{9A9090E9-1DA6-41BA-829A-CC7DEAE297D9}"/>
              </a:ext>
            </a:extLst>
          </p:cNvPr>
          <p:cNvSpPr>
            <a:spLocks noChangeArrowheads="1"/>
          </p:cNvSpPr>
          <p:nvPr/>
        </p:nvSpPr>
        <p:spPr bwMode="auto">
          <a:xfrm>
            <a:off x="1374254" y="5296496"/>
            <a:ext cx="3529012" cy="314325"/>
          </a:xfrm>
          <a:prstGeom prst="rect">
            <a:avLst/>
          </a:prstGeom>
          <a:solidFill>
            <a:schemeClr val="accent2">
              <a:alpha val="80000"/>
            </a:schemeClr>
          </a:solidFill>
          <a:ln w="9525">
            <a:solidFill>
              <a:schemeClr val="tx1"/>
            </a:solidFill>
            <a:miter lim="800000"/>
            <a:headEnd/>
            <a:tailEnd/>
          </a:ln>
          <a:effectLst/>
          <a:extLst/>
        </p:spPr>
        <p:txBody>
          <a:bodyPr lIns="0" tIns="0" rIns="0" bIns="0" anchor="ctr">
            <a:spAutoFit/>
          </a:bodyPr>
          <a:lstStyle/>
          <a:p>
            <a:pPr algn="ctr"/>
            <a:r>
              <a:rPr lang="fr-FR" altLang="fr-FR" sz="2000" b="1"/>
              <a:t>ACTION SUR LA FIABILITE</a:t>
            </a:r>
          </a:p>
        </p:txBody>
      </p:sp>
      <p:sp>
        <p:nvSpPr>
          <p:cNvPr id="39948" name="Rectangle 12">
            <a:extLst>
              <a:ext uri="{FF2B5EF4-FFF2-40B4-BE49-F238E27FC236}">
                <a16:creationId xmlns:a16="http://schemas.microsoft.com/office/drawing/2014/main" id="{3A9BB7BB-2073-4C00-8381-99FF7CCCF366}"/>
              </a:ext>
            </a:extLst>
          </p:cNvPr>
          <p:cNvSpPr>
            <a:spLocks noChangeArrowheads="1"/>
          </p:cNvSpPr>
          <p:nvPr/>
        </p:nvSpPr>
        <p:spPr bwMode="auto">
          <a:xfrm>
            <a:off x="5408091" y="5085358"/>
            <a:ext cx="3529013" cy="619125"/>
          </a:xfrm>
          <a:prstGeom prst="rect">
            <a:avLst/>
          </a:prstGeom>
          <a:solidFill>
            <a:schemeClr val="accent2">
              <a:alpha val="80000"/>
            </a:schemeClr>
          </a:solidFill>
          <a:ln w="9525">
            <a:solidFill>
              <a:schemeClr val="tx1"/>
            </a:solidFill>
            <a:miter lim="800000"/>
            <a:headEnd/>
            <a:tailEnd/>
          </a:ln>
          <a:effectLst/>
          <a:extLst/>
        </p:spPr>
        <p:txBody>
          <a:bodyPr lIns="0" tIns="0" rIns="0" bIns="0" anchor="ctr">
            <a:spAutoFit/>
          </a:bodyPr>
          <a:lstStyle/>
          <a:p>
            <a:pPr algn="ctr"/>
            <a:r>
              <a:rPr lang="fr-FR" altLang="fr-FR" sz="2000" b="1"/>
              <a:t>ACTION SUR LA MAINTENABILITE</a:t>
            </a:r>
          </a:p>
        </p:txBody>
      </p:sp>
      <p:sp>
        <p:nvSpPr>
          <p:cNvPr id="39949" name="AutoShape 13">
            <a:extLst>
              <a:ext uri="{FF2B5EF4-FFF2-40B4-BE49-F238E27FC236}">
                <a16:creationId xmlns:a16="http://schemas.microsoft.com/office/drawing/2014/main" id="{E6896B1C-7E64-4FFF-A30A-6ACE56B7CA75}"/>
              </a:ext>
            </a:extLst>
          </p:cNvPr>
          <p:cNvSpPr>
            <a:spLocks noChangeArrowheads="1"/>
          </p:cNvSpPr>
          <p:nvPr/>
        </p:nvSpPr>
        <p:spPr bwMode="auto">
          <a:xfrm rot="-16200000">
            <a:off x="8359253" y="4437659"/>
            <a:ext cx="576263" cy="576262"/>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9940"/>
                                        </p:tgtEl>
                                        <p:attrNameLst>
                                          <p:attrName>style.visibility</p:attrName>
                                        </p:attrNameLst>
                                      </p:cBhvr>
                                      <p:to>
                                        <p:strVal val="visible"/>
                                      </p:to>
                                    </p:set>
                                    <p:animEffect transition="in" filter="blinds(horizontal)">
                                      <p:cBhvr>
                                        <p:cTn id="7" dur="500"/>
                                        <p:tgtEl>
                                          <p:spTgt spid="3994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39941"/>
                                        </p:tgtEl>
                                        <p:attrNameLst>
                                          <p:attrName>style.visibility</p:attrName>
                                        </p:attrNameLst>
                                      </p:cBhvr>
                                      <p:to>
                                        <p:strVal val="visible"/>
                                      </p:to>
                                    </p:set>
                                    <p:animEffect transition="in" filter="wipe(up)">
                                      <p:cBhvr>
                                        <p:cTn id="12" dur="500"/>
                                        <p:tgtEl>
                                          <p:spTgt spid="3994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9943"/>
                                        </p:tgtEl>
                                        <p:attrNameLst>
                                          <p:attrName>style.visibility</p:attrName>
                                        </p:attrNameLst>
                                      </p:cBhvr>
                                      <p:to>
                                        <p:strVal val="visible"/>
                                      </p:to>
                                    </p:set>
                                    <p:animEffect transition="in" filter="checkerboard(across)">
                                      <p:cBhvr>
                                        <p:cTn id="17" dur="500"/>
                                        <p:tgtEl>
                                          <p:spTgt spid="3994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nodeType="clickEffect">
                                  <p:stCondLst>
                                    <p:cond delay="0"/>
                                  </p:stCondLst>
                                  <p:childTnLst>
                                    <p:set>
                                      <p:cBhvr>
                                        <p:cTn id="21" dur="1" fill="hold">
                                          <p:stCondLst>
                                            <p:cond delay="0"/>
                                          </p:stCondLst>
                                        </p:cTn>
                                        <p:tgtEl>
                                          <p:spTgt spid="39945"/>
                                        </p:tgtEl>
                                        <p:attrNameLst>
                                          <p:attrName>style.visibility</p:attrName>
                                        </p:attrNameLst>
                                      </p:cBhvr>
                                      <p:to>
                                        <p:strVal val="visible"/>
                                      </p:to>
                                    </p:set>
                                    <p:animEffect transition="in" filter="wipe(up)">
                                      <p:cBhvr>
                                        <p:cTn id="22" dur="500"/>
                                        <p:tgtEl>
                                          <p:spTgt spid="39945"/>
                                        </p:tgtEl>
                                      </p:cBhvr>
                                    </p:animEffect>
                                  </p:childTnLst>
                                </p:cTn>
                              </p:par>
                            </p:childTnLst>
                          </p:cTn>
                        </p:par>
                        <p:par>
                          <p:cTn id="23" fill="hold" nodeType="afterGroup">
                            <p:stCondLst>
                              <p:cond delay="500"/>
                            </p:stCondLst>
                            <p:childTnLst>
                              <p:par>
                                <p:cTn id="24" presetID="22" presetClass="entr" presetSubtype="8" fill="hold" grpId="0" nodeType="afterEffect">
                                  <p:stCondLst>
                                    <p:cond delay="0"/>
                                  </p:stCondLst>
                                  <p:childTnLst>
                                    <p:set>
                                      <p:cBhvr>
                                        <p:cTn id="25" dur="1" fill="hold">
                                          <p:stCondLst>
                                            <p:cond delay="0"/>
                                          </p:stCondLst>
                                        </p:cTn>
                                        <p:tgtEl>
                                          <p:spTgt spid="39947"/>
                                        </p:tgtEl>
                                        <p:attrNameLst>
                                          <p:attrName>style.visibility</p:attrName>
                                        </p:attrNameLst>
                                      </p:cBhvr>
                                      <p:to>
                                        <p:strVal val="visible"/>
                                      </p:to>
                                    </p:set>
                                    <p:animEffect transition="in" filter="wipe(left)">
                                      <p:cBhvr>
                                        <p:cTn id="26" dur="500"/>
                                        <p:tgtEl>
                                          <p:spTgt spid="39947"/>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1" fill="hold" nodeType="clickEffect">
                                  <p:stCondLst>
                                    <p:cond delay="0"/>
                                  </p:stCondLst>
                                  <p:childTnLst>
                                    <p:set>
                                      <p:cBhvr>
                                        <p:cTn id="30" dur="1" fill="hold">
                                          <p:stCondLst>
                                            <p:cond delay="0"/>
                                          </p:stCondLst>
                                        </p:cTn>
                                        <p:tgtEl>
                                          <p:spTgt spid="39942"/>
                                        </p:tgtEl>
                                        <p:attrNameLst>
                                          <p:attrName>style.visibility</p:attrName>
                                        </p:attrNameLst>
                                      </p:cBhvr>
                                      <p:to>
                                        <p:strVal val="visible"/>
                                      </p:to>
                                    </p:set>
                                    <p:animEffect transition="in" filter="wipe(up)">
                                      <p:cBhvr>
                                        <p:cTn id="31" dur="500"/>
                                        <p:tgtEl>
                                          <p:spTgt spid="39942"/>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5" presetClass="entr" presetSubtype="10" fill="hold" grpId="0" nodeType="clickEffect">
                                  <p:stCondLst>
                                    <p:cond delay="0"/>
                                  </p:stCondLst>
                                  <p:childTnLst>
                                    <p:set>
                                      <p:cBhvr>
                                        <p:cTn id="35" dur="1" fill="hold">
                                          <p:stCondLst>
                                            <p:cond delay="0"/>
                                          </p:stCondLst>
                                        </p:cTn>
                                        <p:tgtEl>
                                          <p:spTgt spid="39944"/>
                                        </p:tgtEl>
                                        <p:attrNameLst>
                                          <p:attrName>style.visibility</p:attrName>
                                        </p:attrNameLst>
                                      </p:cBhvr>
                                      <p:to>
                                        <p:strVal val="visible"/>
                                      </p:to>
                                    </p:set>
                                    <p:animEffect transition="in" filter="checkerboard(across)">
                                      <p:cBhvr>
                                        <p:cTn id="36" dur="500"/>
                                        <p:tgtEl>
                                          <p:spTgt spid="39944"/>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2" presetClass="entr" presetSubtype="1" fill="hold" nodeType="clickEffect">
                                  <p:stCondLst>
                                    <p:cond delay="0"/>
                                  </p:stCondLst>
                                  <p:childTnLst>
                                    <p:set>
                                      <p:cBhvr>
                                        <p:cTn id="40" dur="1" fill="hold">
                                          <p:stCondLst>
                                            <p:cond delay="0"/>
                                          </p:stCondLst>
                                        </p:cTn>
                                        <p:tgtEl>
                                          <p:spTgt spid="39949"/>
                                        </p:tgtEl>
                                        <p:attrNameLst>
                                          <p:attrName>style.visibility</p:attrName>
                                        </p:attrNameLst>
                                      </p:cBhvr>
                                      <p:to>
                                        <p:strVal val="visible"/>
                                      </p:to>
                                    </p:set>
                                    <p:animEffect transition="in" filter="wipe(up)">
                                      <p:cBhvr>
                                        <p:cTn id="41" dur="500"/>
                                        <p:tgtEl>
                                          <p:spTgt spid="39949"/>
                                        </p:tgtEl>
                                      </p:cBhvr>
                                    </p:animEffect>
                                  </p:childTnLst>
                                </p:cTn>
                              </p:par>
                            </p:childTnLst>
                          </p:cTn>
                        </p:par>
                        <p:par>
                          <p:cTn id="42" fill="hold" nodeType="afterGroup">
                            <p:stCondLst>
                              <p:cond delay="500"/>
                            </p:stCondLst>
                            <p:childTnLst>
                              <p:par>
                                <p:cTn id="43" presetID="22" presetClass="entr" presetSubtype="1" fill="hold" grpId="0" nodeType="afterEffect">
                                  <p:stCondLst>
                                    <p:cond delay="0"/>
                                  </p:stCondLst>
                                  <p:childTnLst>
                                    <p:set>
                                      <p:cBhvr>
                                        <p:cTn id="44" dur="1" fill="hold">
                                          <p:stCondLst>
                                            <p:cond delay="0"/>
                                          </p:stCondLst>
                                        </p:cTn>
                                        <p:tgtEl>
                                          <p:spTgt spid="39948"/>
                                        </p:tgtEl>
                                        <p:attrNameLst>
                                          <p:attrName>style.visibility</p:attrName>
                                        </p:attrNameLst>
                                      </p:cBhvr>
                                      <p:to>
                                        <p:strVal val="visible"/>
                                      </p:to>
                                    </p:set>
                                    <p:animEffect transition="in" filter="wipe(up)">
                                      <p:cBhvr>
                                        <p:cTn id="45" dur="500"/>
                                        <p:tgtEl>
                                          <p:spTgt spid="399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0" grpId="0"/>
      <p:bldP spid="39943" grpId="0" animBg="1"/>
      <p:bldP spid="39944" grpId="0" animBg="1"/>
      <p:bldP spid="39947" grpId="0" animBg="1"/>
      <p:bldP spid="39948"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a:extLst>
              <a:ext uri="{FF2B5EF4-FFF2-40B4-BE49-F238E27FC236}">
                <a16:creationId xmlns:a16="http://schemas.microsoft.com/office/drawing/2014/main" id="{0C0A3371-1571-4BED-86F3-BCBD9EE0B629}"/>
              </a:ext>
            </a:extLst>
          </p:cNvPr>
          <p:cNvSpPr>
            <a:spLocks noGrp="1" noChangeArrowheads="1"/>
          </p:cNvSpPr>
          <p:nvPr>
            <p:ph type="title"/>
          </p:nvPr>
        </p:nvSpPr>
        <p:spPr/>
        <p:txBody>
          <a:bodyPr/>
          <a:lstStyle/>
          <a:p>
            <a:r>
              <a:rPr lang="fr-FR" altLang="fr-FR" sz="4000"/>
              <a:t>Quantification de la disponibilité</a:t>
            </a:r>
          </a:p>
        </p:txBody>
      </p:sp>
      <p:sp>
        <p:nvSpPr>
          <p:cNvPr id="50179" name="Rectangle 3">
            <a:extLst>
              <a:ext uri="{FF2B5EF4-FFF2-40B4-BE49-F238E27FC236}">
                <a16:creationId xmlns:a16="http://schemas.microsoft.com/office/drawing/2014/main" id="{2BCF4BDC-5BCE-41CE-BD22-BEF6706CB8B2}"/>
              </a:ext>
            </a:extLst>
          </p:cNvPr>
          <p:cNvSpPr>
            <a:spLocks noChangeArrowheads="1"/>
          </p:cNvSpPr>
          <p:nvPr/>
        </p:nvSpPr>
        <p:spPr bwMode="auto">
          <a:xfrm>
            <a:off x="0" y="32194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r-FR"/>
          </a:p>
        </p:txBody>
      </p:sp>
      <mc:AlternateContent xmlns:mc="http://schemas.openxmlformats.org/markup-compatibility/2006" xmlns:a14="http://schemas.microsoft.com/office/drawing/2010/main">
        <mc:Choice Requires="a14">
          <p:sp>
            <p:nvSpPr>
              <p:cNvPr id="50180" name="Object 4">
                <a:extLst>
                  <a:ext uri="{FF2B5EF4-FFF2-40B4-BE49-F238E27FC236}">
                    <a16:creationId xmlns:a16="http://schemas.microsoft.com/office/drawing/2014/main" id="{FD8A817D-BCAF-4C9C-B4BE-AD5CE8195ACB}"/>
                  </a:ext>
                </a:extLst>
              </p:cNvPr>
              <p:cNvSpPr txBox="1"/>
              <p:nvPr/>
            </p:nvSpPr>
            <p:spPr bwMode="auto">
              <a:xfrm>
                <a:off x="395288" y="2981325"/>
                <a:ext cx="8569325" cy="1023938"/>
              </a:xfrm>
              <a:prstGeom prst="rect">
                <a:avLst/>
              </a:prstGeom>
              <a:noFill/>
            </p:spPr>
            <p:txBody>
              <a:bodyPr>
                <a:normAutofit/>
              </a:bodyPr>
              <a:lstStyle/>
              <a:p>
                <a:pPr/>
                <a14:m>
                  <m:oMathPara xmlns:m="http://schemas.openxmlformats.org/officeDocument/2006/math">
                    <m:oMathParaPr>
                      <m:jc m:val="centerGroup"/>
                    </m:oMathParaPr>
                    <m:oMath xmlns:m="http://schemas.openxmlformats.org/officeDocument/2006/math">
                      <m:f>
                        <m:fPr>
                          <m:ctrlPr>
                            <a:rPr lang="fr-FR" sz="2800" i="1">
                              <a:solidFill>
                                <a:srgbClr val="000000"/>
                              </a:solidFill>
                              <a:latin typeface="Cambria Math" panose="02040503050406030204" pitchFamily="18" charset="0"/>
                            </a:rPr>
                          </m:ctrlPr>
                        </m:fPr>
                        <m:num>
                          <m:r>
                            <m:rPr>
                              <m:sty m:val="p"/>
                            </m:rPr>
                            <a:rPr lang="fr-FR" sz="2800" i="1">
                              <a:solidFill>
                                <a:srgbClr val="000000"/>
                              </a:solidFill>
                              <a:latin typeface="Cambria Math" panose="02040503050406030204" pitchFamily="18" charset="0"/>
                            </a:rPr>
                            <m:t>Temps</m:t>
                          </m:r>
                          <m:r>
                            <a:rPr lang="fr-FR" sz="2800" i="1">
                              <a:solidFill>
                                <a:srgbClr val="000000"/>
                              </a:solidFill>
                              <a:latin typeface="Cambria Math" panose="02040503050406030204" pitchFamily="18" charset="0"/>
                            </a:rPr>
                            <m:t> </m:t>
                          </m:r>
                          <m:r>
                            <m:rPr>
                              <m:sty m:val="p"/>
                            </m:rPr>
                            <a:rPr lang="fr-FR" sz="2800" i="1">
                              <a:solidFill>
                                <a:srgbClr val="000000"/>
                              </a:solidFill>
                              <a:latin typeface="Cambria Math" panose="02040503050406030204" pitchFamily="18" charset="0"/>
                            </a:rPr>
                            <m:t>de</m:t>
                          </m:r>
                          <m:r>
                            <a:rPr lang="fr-FR" sz="2800" i="1">
                              <a:solidFill>
                                <a:srgbClr val="000000"/>
                              </a:solidFill>
                              <a:latin typeface="Cambria Math" panose="02040503050406030204" pitchFamily="18" charset="0"/>
                            </a:rPr>
                            <m:t> </m:t>
                          </m:r>
                          <m:r>
                            <m:rPr>
                              <m:sty m:val="p"/>
                            </m:rPr>
                            <a:rPr lang="fr-FR" sz="2800" i="1">
                              <a:solidFill>
                                <a:srgbClr val="000000"/>
                              </a:solidFill>
                              <a:latin typeface="Cambria Math" panose="02040503050406030204" pitchFamily="18" charset="0"/>
                            </a:rPr>
                            <m:t>disponibilit</m:t>
                          </m:r>
                          <m:r>
                            <a:rPr lang="fr-FR" sz="2800" i="1">
                              <a:solidFill>
                                <a:srgbClr val="000000"/>
                              </a:solidFill>
                              <a:latin typeface="Cambria Math" panose="02040503050406030204" pitchFamily="18" charset="0"/>
                            </a:rPr>
                            <m:t>é</m:t>
                          </m:r>
                        </m:num>
                        <m:den>
                          <m:r>
                            <m:rPr>
                              <m:sty m:val="p"/>
                            </m:rPr>
                            <a:rPr lang="fr-FR" sz="2800" i="1">
                              <a:solidFill>
                                <a:srgbClr val="000000"/>
                              </a:solidFill>
                              <a:latin typeface="Cambria Math" panose="02040503050406030204" pitchFamily="18" charset="0"/>
                            </a:rPr>
                            <m:t>Temps</m:t>
                          </m:r>
                          <m:r>
                            <a:rPr lang="fr-FR" sz="2800" i="1">
                              <a:solidFill>
                                <a:srgbClr val="000000"/>
                              </a:solidFill>
                              <a:latin typeface="Cambria Math" panose="02040503050406030204" pitchFamily="18" charset="0"/>
                            </a:rPr>
                            <m:t> </m:t>
                          </m:r>
                          <m:r>
                            <m:rPr>
                              <m:sty m:val="p"/>
                            </m:rPr>
                            <a:rPr lang="fr-FR" sz="2800" i="1">
                              <a:solidFill>
                                <a:srgbClr val="000000"/>
                              </a:solidFill>
                              <a:latin typeface="Cambria Math" panose="02040503050406030204" pitchFamily="18" charset="0"/>
                            </a:rPr>
                            <m:t>de</m:t>
                          </m:r>
                          <m:r>
                            <a:rPr lang="fr-FR" sz="2800" i="1">
                              <a:solidFill>
                                <a:srgbClr val="000000"/>
                              </a:solidFill>
                              <a:latin typeface="Cambria Math" panose="02040503050406030204" pitchFamily="18" charset="0"/>
                            </a:rPr>
                            <m:t> </m:t>
                          </m:r>
                          <m:r>
                            <m:rPr>
                              <m:sty m:val="p"/>
                            </m:rPr>
                            <a:rPr lang="fr-FR" sz="2800" i="1">
                              <a:solidFill>
                                <a:srgbClr val="000000"/>
                              </a:solidFill>
                              <a:latin typeface="Cambria Math" panose="02040503050406030204" pitchFamily="18" charset="0"/>
                            </a:rPr>
                            <m:t>disponibilit</m:t>
                          </m:r>
                          <m:r>
                            <a:rPr lang="fr-FR" sz="2800" i="1">
                              <a:solidFill>
                                <a:srgbClr val="000000"/>
                              </a:solidFill>
                              <a:latin typeface="Cambria Math" panose="02040503050406030204" pitchFamily="18" charset="0"/>
                            </a:rPr>
                            <m:t>é +</m:t>
                          </m:r>
                          <m:r>
                            <m:rPr>
                              <m:sty m:val="p"/>
                            </m:rPr>
                            <a:rPr lang="fr-FR" sz="2800" i="1">
                              <a:solidFill>
                                <a:srgbClr val="000000"/>
                              </a:solidFill>
                              <a:latin typeface="Cambria Math" panose="02040503050406030204" pitchFamily="18" charset="0"/>
                            </a:rPr>
                            <m:t>temps</m:t>
                          </m:r>
                          <m:r>
                            <a:rPr lang="fr-FR" sz="2800" i="1">
                              <a:solidFill>
                                <a:srgbClr val="000000"/>
                              </a:solidFill>
                              <a:latin typeface="Cambria Math" panose="02040503050406030204" pitchFamily="18" charset="0"/>
                            </a:rPr>
                            <m:t> </m:t>
                          </m:r>
                          <m:r>
                            <m:rPr>
                              <m:sty m:val="p"/>
                            </m:rPr>
                            <a:rPr lang="fr-FR" sz="2800" i="1">
                              <a:solidFill>
                                <a:srgbClr val="000000"/>
                              </a:solidFill>
                              <a:latin typeface="Cambria Math" panose="02040503050406030204" pitchFamily="18" charset="0"/>
                            </a:rPr>
                            <m:t>d</m:t>
                          </m:r>
                          <m:r>
                            <a:rPr lang="fr-FR" sz="2800" i="1">
                              <a:solidFill>
                                <a:srgbClr val="000000"/>
                              </a:solidFill>
                              <a:latin typeface="Cambria Math" panose="02040503050406030204" pitchFamily="18" charset="0"/>
                            </a:rPr>
                            <m:t>′</m:t>
                          </m:r>
                          <m:r>
                            <m:rPr>
                              <m:sty m:val="p"/>
                            </m:rPr>
                            <a:rPr lang="fr-FR" sz="2800" i="1">
                              <a:solidFill>
                                <a:srgbClr val="000000"/>
                              </a:solidFill>
                              <a:latin typeface="Cambria Math" panose="02040503050406030204" pitchFamily="18" charset="0"/>
                            </a:rPr>
                            <m:t>indisponibilit</m:t>
                          </m:r>
                          <m:r>
                            <a:rPr lang="fr-FR" sz="2800" i="1">
                              <a:solidFill>
                                <a:srgbClr val="000000"/>
                              </a:solidFill>
                              <a:latin typeface="Cambria Math" panose="02040503050406030204" pitchFamily="18" charset="0"/>
                            </a:rPr>
                            <m:t>é</m:t>
                          </m:r>
                        </m:den>
                      </m:f>
                    </m:oMath>
                  </m:oMathPara>
                </a14:m>
                <a:endParaRPr lang="fr-FR" sz="2800" dirty="0"/>
              </a:p>
            </p:txBody>
          </p:sp>
        </mc:Choice>
        <mc:Fallback xmlns="">
          <p:sp>
            <p:nvSpPr>
              <p:cNvPr id="50180" name="Object 4">
                <a:extLst>
                  <a:ext uri="{FF2B5EF4-FFF2-40B4-BE49-F238E27FC236}">
                    <a16:creationId xmlns:a16="http://schemas.microsoft.com/office/drawing/2014/main" id="{FD8A817D-BCAF-4C9C-B4BE-AD5CE8195ACB}"/>
                  </a:ext>
                </a:extLst>
              </p:cNvPr>
              <p:cNvSpPr txBox="1">
                <a:spLocks noRot="1" noChangeAspect="1" noMove="1" noResize="1" noEditPoints="1" noAdjustHandles="1" noChangeArrowheads="1" noChangeShapeType="1" noTextEdit="1"/>
              </p:cNvSpPr>
              <p:nvPr/>
            </p:nvSpPr>
            <p:spPr bwMode="auto">
              <a:xfrm>
                <a:off x="395288" y="2981325"/>
                <a:ext cx="8569325" cy="1023938"/>
              </a:xfrm>
              <a:prstGeom prst="rect">
                <a:avLst/>
              </a:prstGeom>
              <a:blipFill>
                <a:blip r:embed="rId3"/>
                <a:stretch>
                  <a:fillRect/>
                </a:stretch>
              </a:blipFill>
            </p:spPr>
            <p:txBody>
              <a:bodyPr/>
              <a:lstStyle/>
              <a:p>
                <a:r>
                  <a:rPr lang="fr-FR">
                    <a:noFill/>
                  </a:rPr>
                  <a:t> </a:t>
                </a:r>
              </a:p>
            </p:txBody>
          </p:sp>
        </mc:Fallback>
      </mc:AlternateContent>
      <p:sp>
        <p:nvSpPr>
          <p:cNvPr id="50181" name="Rectangle 5">
            <a:extLst>
              <a:ext uri="{FF2B5EF4-FFF2-40B4-BE49-F238E27FC236}">
                <a16:creationId xmlns:a16="http://schemas.microsoft.com/office/drawing/2014/main" id="{540C4C34-3A47-4E00-853D-D37AE2A1A1CC}"/>
              </a:ext>
            </a:extLst>
          </p:cNvPr>
          <p:cNvSpPr>
            <a:spLocks noChangeArrowheads="1"/>
          </p:cNvSpPr>
          <p:nvPr/>
        </p:nvSpPr>
        <p:spPr bwMode="auto">
          <a:xfrm>
            <a:off x="179388" y="2295525"/>
            <a:ext cx="878522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fr-FR" altLang="fr-FR" sz="2000" dirty="0">
                <a:latin typeface="Arial" panose="020B0604020202020204" pitchFamily="34" charset="0"/>
              </a:rPr>
              <a:t>La disponibilité sur un intervalle de temps donné peut être évaluée par le rapport : </a:t>
            </a:r>
          </a:p>
        </p:txBody>
      </p:sp>
      <p:sp>
        <p:nvSpPr>
          <p:cNvPr id="50182" name="Rectangle 6">
            <a:extLst>
              <a:ext uri="{FF2B5EF4-FFF2-40B4-BE49-F238E27FC236}">
                <a16:creationId xmlns:a16="http://schemas.microsoft.com/office/drawing/2014/main" id="{2E16D9F6-57E0-4814-B24D-4B2613479326}"/>
              </a:ext>
            </a:extLst>
          </p:cNvPr>
          <p:cNvSpPr>
            <a:spLocks noChangeArrowheads="1"/>
          </p:cNvSpPr>
          <p:nvPr/>
        </p:nvSpPr>
        <p:spPr bwMode="auto">
          <a:xfrm>
            <a:off x="250825" y="4167188"/>
            <a:ext cx="8713788"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fr-FR" altLang="fr-FR" sz="2000">
                <a:latin typeface="Arial" panose="020B0604020202020204" pitchFamily="34" charset="0"/>
                <a:ea typeface="Times New Roman" panose="02020603050405020304" pitchFamily="18" charset="0"/>
                <a:cs typeface="Arial" panose="020B0604020202020204" pitchFamily="34" charset="0"/>
              </a:rPr>
              <a:t>En l’exprimant par rapport à des temps moyens, la disponibilité moyenne s’écrit :</a:t>
            </a:r>
            <a:endParaRPr lang="fr-FR" altLang="fr-FR" sz="3600">
              <a:latin typeface="Arial" panose="020B0604020202020204" pitchFamily="34" charset="0"/>
              <a:ea typeface="Times New Roman" panose="02020603050405020304" pitchFamily="18" charset="0"/>
              <a:cs typeface="Arial" panose="020B0604020202020204" pitchFamily="34" charset="0"/>
            </a:endParaRPr>
          </a:p>
        </p:txBody>
      </p:sp>
      <mc:AlternateContent xmlns:mc="http://schemas.openxmlformats.org/markup-compatibility/2006" xmlns:a14="http://schemas.microsoft.com/office/drawing/2010/main">
        <mc:Choice Requires="a14">
          <p:sp>
            <p:nvSpPr>
              <p:cNvPr id="50183" name="Object 7">
                <a:extLst>
                  <a:ext uri="{FF2B5EF4-FFF2-40B4-BE49-F238E27FC236}">
                    <a16:creationId xmlns:a16="http://schemas.microsoft.com/office/drawing/2014/main" id="{A79E8269-5846-4681-942D-F65D45E40330}"/>
                  </a:ext>
                </a:extLst>
              </p:cNvPr>
              <p:cNvSpPr txBox="1"/>
              <p:nvPr/>
            </p:nvSpPr>
            <p:spPr bwMode="auto">
              <a:xfrm>
                <a:off x="157484" y="4910140"/>
                <a:ext cx="8662988" cy="731835"/>
              </a:xfrm>
              <a:prstGeom prst="rect">
                <a:avLst/>
              </a:prstGeom>
              <a:noFill/>
            </p:spPr>
            <p:txBody>
              <a:bodyPr>
                <a:noAutofit/>
              </a:bodyPr>
              <a:lstStyle/>
              <a:p>
                <a:pPr/>
                <a14:m>
                  <m:oMathPara xmlns:m="http://schemas.openxmlformats.org/officeDocument/2006/math">
                    <m:oMathParaPr>
                      <m:jc m:val="centerGroup"/>
                    </m:oMathParaPr>
                    <m:oMath xmlns:m="http://schemas.openxmlformats.org/officeDocument/2006/math">
                      <m:f>
                        <m:fPr>
                          <m:ctrlPr>
                            <a:rPr lang="fr-FR" sz="2400" i="1">
                              <a:solidFill>
                                <a:srgbClr val="000000"/>
                              </a:solidFill>
                              <a:latin typeface="Cambria Math" panose="02040503050406030204" pitchFamily="18" charset="0"/>
                            </a:rPr>
                          </m:ctrlPr>
                        </m:fPr>
                        <m:num>
                          <m:r>
                            <m:rPr>
                              <m:sty m:val="p"/>
                            </m:rPr>
                            <a:rPr lang="fr-FR" sz="2400" i="1">
                              <a:solidFill>
                                <a:srgbClr val="000000"/>
                              </a:solidFill>
                              <a:latin typeface="Cambria Math" panose="02040503050406030204" pitchFamily="18" charset="0"/>
                            </a:rPr>
                            <m:t>Temps</m:t>
                          </m:r>
                          <m:r>
                            <a:rPr lang="fr-FR" sz="2400" i="1">
                              <a:solidFill>
                                <a:srgbClr val="000000"/>
                              </a:solidFill>
                              <a:latin typeface="Cambria Math" panose="02040503050406030204" pitchFamily="18" charset="0"/>
                            </a:rPr>
                            <m:t> </m:t>
                          </m:r>
                          <m:r>
                            <m:rPr>
                              <m:sty m:val="p"/>
                            </m:rPr>
                            <a:rPr lang="fr-FR" sz="2400" i="1">
                              <a:solidFill>
                                <a:srgbClr val="000000"/>
                              </a:solidFill>
                              <a:latin typeface="Cambria Math" panose="02040503050406030204" pitchFamily="18" charset="0"/>
                            </a:rPr>
                            <m:t>moyen</m:t>
                          </m:r>
                          <m:r>
                            <a:rPr lang="fr-FR" sz="2400" i="1">
                              <a:solidFill>
                                <a:srgbClr val="000000"/>
                              </a:solidFill>
                              <a:latin typeface="Cambria Math" panose="02040503050406030204" pitchFamily="18" charset="0"/>
                            </a:rPr>
                            <m:t> </m:t>
                          </m:r>
                          <m:r>
                            <m:rPr>
                              <m:sty m:val="p"/>
                            </m:rPr>
                            <a:rPr lang="fr-FR" sz="2400" i="1">
                              <a:solidFill>
                                <a:srgbClr val="000000"/>
                              </a:solidFill>
                              <a:latin typeface="Cambria Math" panose="02040503050406030204" pitchFamily="18" charset="0"/>
                            </a:rPr>
                            <m:t>de</m:t>
                          </m:r>
                          <m:r>
                            <a:rPr lang="fr-FR" sz="2400" i="1">
                              <a:solidFill>
                                <a:srgbClr val="000000"/>
                              </a:solidFill>
                              <a:latin typeface="Cambria Math" panose="02040503050406030204" pitchFamily="18" charset="0"/>
                            </a:rPr>
                            <m:t> </m:t>
                          </m:r>
                          <m:r>
                            <m:rPr>
                              <m:sty m:val="p"/>
                            </m:rPr>
                            <a:rPr lang="fr-FR" sz="2400" i="1">
                              <a:solidFill>
                                <a:srgbClr val="000000"/>
                              </a:solidFill>
                              <a:latin typeface="Cambria Math" panose="02040503050406030204" pitchFamily="18" charset="0"/>
                            </a:rPr>
                            <m:t>disponibilit</m:t>
                          </m:r>
                          <m:r>
                            <a:rPr lang="fr-FR" sz="2400" i="1">
                              <a:solidFill>
                                <a:srgbClr val="000000"/>
                              </a:solidFill>
                              <a:latin typeface="Cambria Math" panose="02040503050406030204" pitchFamily="18" charset="0"/>
                            </a:rPr>
                            <m:t>é</m:t>
                          </m:r>
                        </m:num>
                        <m:den>
                          <m:r>
                            <m:rPr>
                              <m:sty m:val="p"/>
                            </m:rPr>
                            <a:rPr lang="fr-FR" sz="2400" i="1">
                              <a:solidFill>
                                <a:srgbClr val="000000"/>
                              </a:solidFill>
                              <a:latin typeface="Cambria Math" panose="02040503050406030204" pitchFamily="18" charset="0"/>
                            </a:rPr>
                            <m:t>Temps</m:t>
                          </m:r>
                          <m:r>
                            <a:rPr lang="fr-FR" sz="2400" i="1">
                              <a:solidFill>
                                <a:srgbClr val="000000"/>
                              </a:solidFill>
                              <a:latin typeface="Cambria Math" panose="02040503050406030204" pitchFamily="18" charset="0"/>
                            </a:rPr>
                            <m:t> </m:t>
                          </m:r>
                          <m:r>
                            <m:rPr>
                              <m:sty m:val="p"/>
                            </m:rPr>
                            <a:rPr lang="fr-FR" sz="2400" i="1">
                              <a:solidFill>
                                <a:srgbClr val="000000"/>
                              </a:solidFill>
                              <a:latin typeface="Cambria Math" panose="02040503050406030204" pitchFamily="18" charset="0"/>
                            </a:rPr>
                            <m:t>moyen</m:t>
                          </m:r>
                          <m:r>
                            <a:rPr lang="fr-FR" sz="2400" i="1">
                              <a:solidFill>
                                <a:srgbClr val="000000"/>
                              </a:solidFill>
                              <a:latin typeface="Cambria Math" panose="02040503050406030204" pitchFamily="18" charset="0"/>
                            </a:rPr>
                            <m:t> </m:t>
                          </m:r>
                          <m:r>
                            <m:rPr>
                              <m:sty m:val="p"/>
                            </m:rPr>
                            <a:rPr lang="fr-FR" sz="2400" i="1">
                              <a:solidFill>
                                <a:srgbClr val="000000"/>
                              </a:solidFill>
                              <a:latin typeface="Cambria Math" panose="02040503050406030204" pitchFamily="18" charset="0"/>
                            </a:rPr>
                            <m:t>de</m:t>
                          </m:r>
                          <m:r>
                            <a:rPr lang="fr-FR" sz="2400" i="1">
                              <a:solidFill>
                                <a:srgbClr val="000000"/>
                              </a:solidFill>
                              <a:latin typeface="Cambria Math" panose="02040503050406030204" pitchFamily="18" charset="0"/>
                            </a:rPr>
                            <m:t> </m:t>
                          </m:r>
                          <m:r>
                            <m:rPr>
                              <m:sty m:val="p"/>
                            </m:rPr>
                            <a:rPr lang="fr-FR" sz="2400" i="1">
                              <a:solidFill>
                                <a:srgbClr val="000000"/>
                              </a:solidFill>
                              <a:latin typeface="Cambria Math" panose="02040503050406030204" pitchFamily="18" charset="0"/>
                            </a:rPr>
                            <m:t>disponibilit</m:t>
                          </m:r>
                          <m:r>
                            <a:rPr lang="fr-FR" sz="2400" i="1">
                              <a:solidFill>
                                <a:srgbClr val="000000"/>
                              </a:solidFill>
                              <a:latin typeface="Cambria Math" panose="02040503050406030204" pitchFamily="18" charset="0"/>
                            </a:rPr>
                            <m:t>é +</m:t>
                          </m:r>
                          <m:r>
                            <m:rPr>
                              <m:sty m:val="p"/>
                            </m:rPr>
                            <a:rPr lang="fr-FR" sz="2400" i="1">
                              <a:solidFill>
                                <a:srgbClr val="000000"/>
                              </a:solidFill>
                              <a:latin typeface="Cambria Math" panose="02040503050406030204" pitchFamily="18" charset="0"/>
                            </a:rPr>
                            <m:t>temps</m:t>
                          </m:r>
                          <m:r>
                            <a:rPr lang="fr-FR" sz="2400" i="1">
                              <a:solidFill>
                                <a:srgbClr val="000000"/>
                              </a:solidFill>
                              <a:latin typeface="Cambria Math" panose="02040503050406030204" pitchFamily="18" charset="0"/>
                            </a:rPr>
                            <m:t> </m:t>
                          </m:r>
                          <m:r>
                            <m:rPr>
                              <m:sty m:val="p"/>
                            </m:rPr>
                            <a:rPr lang="fr-FR" sz="2400" i="1">
                              <a:solidFill>
                                <a:srgbClr val="000000"/>
                              </a:solidFill>
                              <a:latin typeface="Cambria Math" panose="02040503050406030204" pitchFamily="18" charset="0"/>
                            </a:rPr>
                            <m:t>moyen</m:t>
                          </m:r>
                          <m:r>
                            <a:rPr lang="fr-FR" sz="2400" i="1">
                              <a:solidFill>
                                <a:srgbClr val="000000"/>
                              </a:solidFill>
                              <a:latin typeface="Cambria Math" panose="02040503050406030204" pitchFamily="18" charset="0"/>
                            </a:rPr>
                            <m:t> </m:t>
                          </m:r>
                          <m:r>
                            <m:rPr>
                              <m:sty m:val="p"/>
                            </m:rPr>
                            <a:rPr lang="fr-FR" sz="2400" i="1">
                              <a:solidFill>
                                <a:srgbClr val="000000"/>
                              </a:solidFill>
                              <a:latin typeface="Cambria Math" panose="02040503050406030204" pitchFamily="18" charset="0"/>
                            </a:rPr>
                            <m:t>d</m:t>
                          </m:r>
                          <m:r>
                            <a:rPr lang="fr-FR" sz="2400" i="1">
                              <a:solidFill>
                                <a:srgbClr val="000000"/>
                              </a:solidFill>
                              <a:latin typeface="Cambria Math" panose="02040503050406030204" pitchFamily="18" charset="0"/>
                            </a:rPr>
                            <m:t>′</m:t>
                          </m:r>
                          <m:r>
                            <m:rPr>
                              <m:sty m:val="p"/>
                            </m:rPr>
                            <a:rPr lang="fr-FR" sz="2400" i="1">
                              <a:solidFill>
                                <a:srgbClr val="000000"/>
                              </a:solidFill>
                              <a:latin typeface="Cambria Math" panose="02040503050406030204" pitchFamily="18" charset="0"/>
                            </a:rPr>
                            <m:t>indisponibilit</m:t>
                          </m:r>
                          <m:r>
                            <a:rPr lang="fr-FR" sz="2400" i="1">
                              <a:solidFill>
                                <a:srgbClr val="000000"/>
                              </a:solidFill>
                              <a:latin typeface="Cambria Math" panose="02040503050406030204" pitchFamily="18" charset="0"/>
                            </a:rPr>
                            <m:t>é</m:t>
                          </m:r>
                        </m:den>
                      </m:f>
                    </m:oMath>
                  </m:oMathPara>
                </a14:m>
                <a:endParaRPr lang="fr-FR" sz="2400" dirty="0"/>
              </a:p>
            </p:txBody>
          </p:sp>
        </mc:Choice>
        <mc:Fallback xmlns="">
          <p:sp>
            <p:nvSpPr>
              <p:cNvPr id="50183" name="Object 7">
                <a:extLst>
                  <a:ext uri="{FF2B5EF4-FFF2-40B4-BE49-F238E27FC236}">
                    <a16:creationId xmlns:a16="http://schemas.microsoft.com/office/drawing/2014/main" id="{A79E8269-5846-4681-942D-F65D45E40330}"/>
                  </a:ext>
                </a:extLst>
              </p:cNvPr>
              <p:cNvSpPr txBox="1">
                <a:spLocks noRot="1" noChangeAspect="1" noMove="1" noResize="1" noEditPoints="1" noAdjustHandles="1" noChangeArrowheads="1" noChangeShapeType="1" noTextEdit="1"/>
              </p:cNvSpPr>
              <p:nvPr/>
            </p:nvSpPr>
            <p:spPr bwMode="auto">
              <a:xfrm>
                <a:off x="157484" y="4910140"/>
                <a:ext cx="8662988" cy="731835"/>
              </a:xfrm>
              <a:prstGeom prst="rect">
                <a:avLst/>
              </a:prstGeom>
              <a:blipFill>
                <a:blip r:embed="rId4"/>
                <a:stretch>
                  <a:fillRect b="-9091"/>
                </a:stretch>
              </a:blipFill>
            </p:spPr>
            <p:txBody>
              <a:bodyPr/>
              <a:lstStyle/>
              <a:p>
                <a:r>
                  <a:rPr lang="fr-FR">
                    <a:noFill/>
                  </a:rPr>
                  <a:t> </a:t>
                </a:r>
              </a:p>
            </p:txBody>
          </p:sp>
        </mc:Fallback>
      </mc:AlternateContent>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0181"/>
                                        </p:tgtEl>
                                        <p:attrNameLst>
                                          <p:attrName>style.visibility</p:attrName>
                                        </p:attrNameLst>
                                      </p:cBhvr>
                                      <p:to>
                                        <p:strVal val="visible"/>
                                      </p:to>
                                    </p:set>
                                    <p:animEffect transition="in" filter="checkerboard(across)">
                                      <p:cBhvr>
                                        <p:cTn id="7" dur="500"/>
                                        <p:tgtEl>
                                          <p:spTgt spid="5018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0180"/>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5" presetClass="entr" presetSubtype="10" fill="hold" grpId="0" nodeType="clickEffect">
                                  <p:stCondLst>
                                    <p:cond delay="0"/>
                                  </p:stCondLst>
                                  <p:childTnLst>
                                    <p:set>
                                      <p:cBhvr>
                                        <p:cTn id="15" dur="1" fill="hold">
                                          <p:stCondLst>
                                            <p:cond delay="0"/>
                                          </p:stCondLst>
                                        </p:cTn>
                                        <p:tgtEl>
                                          <p:spTgt spid="50182"/>
                                        </p:tgtEl>
                                        <p:attrNameLst>
                                          <p:attrName>style.visibility</p:attrName>
                                        </p:attrNameLst>
                                      </p:cBhvr>
                                      <p:to>
                                        <p:strVal val="visible"/>
                                      </p:to>
                                    </p:set>
                                    <p:animEffect transition="in" filter="checkerboard(across)">
                                      <p:cBhvr>
                                        <p:cTn id="16" dur="500"/>
                                        <p:tgtEl>
                                          <p:spTgt spid="50182"/>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018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0" grpId="0"/>
      <p:bldP spid="50181" grpId="0"/>
      <p:bldP spid="50182" grpId="0"/>
      <p:bldP spid="5018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a:extLst>
              <a:ext uri="{FF2B5EF4-FFF2-40B4-BE49-F238E27FC236}">
                <a16:creationId xmlns:a16="http://schemas.microsoft.com/office/drawing/2014/main" id="{48715D31-B9E7-43A9-BE04-7050F8096100}"/>
              </a:ext>
            </a:extLst>
          </p:cNvPr>
          <p:cNvSpPr>
            <a:spLocks noGrp="1" noChangeArrowheads="1"/>
          </p:cNvSpPr>
          <p:nvPr>
            <p:ph type="title"/>
          </p:nvPr>
        </p:nvSpPr>
        <p:spPr/>
        <p:txBody>
          <a:bodyPr/>
          <a:lstStyle/>
          <a:p>
            <a:r>
              <a:rPr lang="fr-FR" altLang="fr-FR"/>
              <a:t>Disponibilité intrinsèque Di</a:t>
            </a:r>
          </a:p>
        </p:txBody>
      </p:sp>
      <p:sp>
        <p:nvSpPr>
          <p:cNvPr id="51203" name="Rectangle 3">
            <a:extLst>
              <a:ext uri="{FF2B5EF4-FFF2-40B4-BE49-F238E27FC236}">
                <a16:creationId xmlns:a16="http://schemas.microsoft.com/office/drawing/2014/main" id="{40E73B2B-EEB2-48F1-9119-28ADF3870BFE}"/>
              </a:ext>
            </a:extLst>
          </p:cNvPr>
          <p:cNvSpPr>
            <a:spLocks noGrp="1" noChangeArrowheads="1"/>
          </p:cNvSpPr>
          <p:nvPr>
            <p:ph type="body" idx="1"/>
          </p:nvPr>
        </p:nvSpPr>
        <p:spPr>
          <a:xfrm>
            <a:off x="899592" y="1628800"/>
            <a:ext cx="8785225" cy="1223962"/>
          </a:xfrm>
        </p:spPr>
        <p:txBody>
          <a:bodyPr/>
          <a:lstStyle/>
          <a:p>
            <a:r>
              <a:rPr lang="fr-FR" altLang="fr-FR" sz="3600"/>
              <a:t>Elle exprime le </a:t>
            </a:r>
            <a:r>
              <a:rPr lang="fr-FR" altLang="fr-FR" sz="3600" b="1"/>
              <a:t>point de vue du concepteur</a:t>
            </a:r>
            <a:r>
              <a:rPr lang="fr-FR" altLang="fr-FR" sz="3600"/>
              <a:t>. </a:t>
            </a:r>
          </a:p>
        </p:txBody>
      </p:sp>
      <p:sp>
        <p:nvSpPr>
          <p:cNvPr id="51204" name="Rectangle 4">
            <a:extLst>
              <a:ext uri="{FF2B5EF4-FFF2-40B4-BE49-F238E27FC236}">
                <a16:creationId xmlns:a16="http://schemas.microsoft.com/office/drawing/2014/main" id="{115B22C4-92FA-4619-AFDA-5C8CC3261D3D}"/>
              </a:ext>
            </a:extLst>
          </p:cNvPr>
          <p:cNvSpPr>
            <a:spLocks noChangeArrowheads="1"/>
          </p:cNvSpPr>
          <p:nvPr/>
        </p:nvSpPr>
        <p:spPr bwMode="auto">
          <a:xfrm>
            <a:off x="1080567" y="3024212"/>
            <a:ext cx="8064500" cy="191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fr-FR" altLang="fr-FR" sz="2400">
                <a:latin typeface="Arial" panose="020B0604020202020204" pitchFamily="34" charset="0"/>
              </a:rPr>
              <a:t>Ce dernier a conçu et fabriqué le produit en lui donnant un certain nombre de </a:t>
            </a:r>
            <a:r>
              <a:rPr lang="fr-FR" altLang="fr-FR" sz="2400" b="1">
                <a:latin typeface="Arial" panose="020B0604020202020204" pitchFamily="34" charset="0"/>
              </a:rPr>
              <a:t>caractéristiques intrinsèques</a:t>
            </a:r>
            <a:r>
              <a:rPr lang="fr-FR" altLang="fr-FR" sz="2400">
                <a:latin typeface="Arial" panose="020B0604020202020204" pitchFamily="34" charset="0"/>
              </a:rPr>
              <a:t>, c’est à dire des caractéristiques qui prennent en compte les conditions d’installation, d’utilisation, de maintenance et d’environnement, supposées idéales </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1203">
                                            <p:txEl>
                                              <p:pRg st="0" end="0"/>
                                            </p:txEl>
                                          </p:spTgt>
                                        </p:tgtEl>
                                        <p:attrNameLst>
                                          <p:attrName>style.visibility</p:attrName>
                                        </p:attrNameLst>
                                      </p:cBhvr>
                                      <p:to>
                                        <p:strVal val="visible"/>
                                      </p:to>
                                    </p:set>
                                    <p:animEffect transition="in" filter="wipe(up)">
                                      <p:cBhvr>
                                        <p:cTn id="7" dur="500"/>
                                        <p:tgtEl>
                                          <p:spTgt spid="5120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1204"/>
                                        </p:tgtEl>
                                        <p:attrNameLst>
                                          <p:attrName>style.visibility</p:attrName>
                                        </p:attrNameLst>
                                      </p:cBhvr>
                                      <p:to>
                                        <p:strVal val="visible"/>
                                      </p:to>
                                    </p:set>
                                    <p:animEffect transition="in" filter="diamond(in)">
                                      <p:cBhvr>
                                        <p:cTn id="12" dur="500"/>
                                        <p:tgtEl>
                                          <p:spTgt spid="512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build="p"/>
      <p:bldP spid="5120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a:extLst>
              <a:ext uri="{FF2B5EF4-FFF2-40B4-BE49-F238E27FC236}">
                <a16:creationId xmlns:a16="http://schemas.microsoft.com/office/drawing/2014/main" id="{730C773C-4C6E-4E89-9F6A-F1E861746B76}"/>
              </a:ext>
            </a:extLst>
          </p:cNvPr>
          <p:cNvSpPr>
            <a:spLocks noGrp="1" noChangeArrowheads="1"/>
          </p:cNvSpPr>
          <p:nvPr>
            <p:ph type="title"/>
          </p:nvPr>
        </p:nvSpPr>
        <p:spPr/>
        <p:txBody>
          <a:bodyPr/>
          <a:lstStyle/>
          <a:p>
            <a:r>
              <a:rPr lang="fr-FR" altLang="fr-FR"/>
              <a:t>Paramètres de la Di</a:t>
            </a:r>
          </a:p>
        </p:txBody>
      </p:sp>
      <p:sp>
        <p:nvSpPr>
          <p:cNvPr id="52227" name="Rectangle 3">
            <a:extLst>
              <a:ext uri="{FF2B5EF4-FFF2-40B4-BE49-F238E27FC236}">
                <a16:creationId xmlns:a16="http://schemas.microsoft.com/office/drawing/2014/main" id="{29D28355-BA9A-4B94-91F9-342E188ACECC}"/>
              </a:ext>
            </a:extLst>
          </p:cNvPr>
          <p:cNvSpPr>
            <a:spLocks noGrp="1" noChangeArrowheads="1"/>
          </p:cNvSpPr>
          <p:nvPr>
            <p:ph type="body" idx="1"/>
          </p:nvPr>
        </p:nvSpPr>
        <p:spPr>
          <a:xfrm>
            <a:off x="685800" y="1416510"/>
            <a:ext cx="7772400" cy="2663825"/>
          </a:xfrm>
        </p:spPr>
        <p:txBody>
          <a:bodyPr/>
          <a:lstStyle/>
          <a:p>
            <a:pPr>
              <a:lnSpc>
                <a:spcPct val="90000"/>
              </a:lnSpc>
            </a:pPr>
            <a:r>
              <a:rPr lang="fr-FR" altLang="fr-FR"/>
              <a:t>Le calcul de la disponibilité intrinsèque </a:t>
            </a:r>
            <a:r>
              <a:rPr lang="fr-FR" altLang="fr-FR" b="1"/>
              <a:t>Di</a:t>
            </a:r>
            <a:r>
              <a:rPr lang="fr-FR" altLang="fr-FR"/>
              <a:t> fait appel à 3 paramètres :</a:t>
            </a:r>
            <a:endParaRPr lang="fr-FR" altLang="fr-FR" b="1"/>
          </a:p>
          <a:p>
            <a:pPr>
              <a:lnSpc>
                <a:spcPct val="90000"/>
              </a:lnSpc>
            </a:pPr>
            <a:r>
              <a:rPr lang="fr-FR" altLang="fr-FR" b="1"/>
              <a:t>TBF : temps de bon fonctionnement</a:t>
            </a:r>
          </a:p>
          <a:p>
            <a:pPr>
              <a:lnSpc>
                <a:spcPct val="90000"/>
              </a:lnSpc>
            </a:pPr>
            <a:r>
              <a:rPr lang="fr-FR" altLang="fr-FR" b="1"/>
              <a:t>TTR : temps techniques de réparation</a:t>
            </a:r>
          </a:p>
          <a:p>
            <a:pPr>
              <a:lnSpc>
                <a:spcPct val="90000"/>
              </a:lnSpc>
            </a:pPr>
            <a:r>
              <a:rPr lang="fr-FR" altLang="fr-FR" b="1"/>
              <a:t>TTE : temps techniques d’exploitation</a:t>
            </a:r>
          </a:p>
        </p:txBody>
      </p:sp>
      <p:sp>
        <p:nvSpPr>
          <p:cNvPr id="52228" name="Rectangle 4">
            <a:extLst>
              <a:ext uri="{FF2B5EF4-FFF2-40B4-BE49-F238E27FC236}">
                <a16:creationId xmlns:a16="http://schemas.microsoft.com/office/drawing/2014/main" id="{8BF51872-0673-4DCC-B268-BDFCAB01C256}"/>
              </a:ext>
            </a:extLst>
          </p:cNvPr>
          <p:cNvSpPr>
            <a:spLocks noChangeArrowheads="1"/>
          </p:cNvSpPr>
          <p:nvPr/>
        </p:nvSpPr>
        <p:spPr bwMode="auto">
          <a:xfrm>
            <a:off x="1587" y="223883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r-FR"/>
          </a:p>
        </p:txBody>
      </p:sp>
      <p:graphicFrame>
        <p:nvGraphicFramePr>
          <p:cNvPr id="52229" name="Object 5">
            <a:extLst>
              <a:ext uri="{FF2B5EF4-FFF2-40B4-BE49-F238E27FC236}">
                <a16:creationId xmlns:a16="http://schemas.microsoft.com/office/drawing/2014/main" id="{0AA59CA7-FB7D-4A68-93FD-5A20E673088A}"/>
              </a:ext>
            </a:extLst>
          </p:cNvPr>
          <p:cNvGraphicFramePr>
            <a:graphicFrameLocks noChangeAspect="1"/>
          </p:cNvGraphicFramePr>
          <p:nvPr>
            <p:extLst>
              <p:ext uri="{D42A27DB-BD31-4B8C-83A1-F6EECF244321}">
                <p14:modId xmlns:p14="http://schemas.microsoft.com/office/powerpoint/2010/main" val="3750376307"/>
              </p:ext>
            </p:extLst>
          </p:nvPr>
        </p:nvGraphicFramePr>
        <p:xfrm>
          <a:off x="1477962" y="4151773"/>
          <a:ext cx="6048375" cy="1519237"/>
        </p:xfrm>
        <a:graphic>
          <a:graphicData uri="http://schemas.openxmlformats.org/presentationml/2006/ole">
            <mc:AlternateContent xmlns:mc="http://schemas.openxmlformats.org/markup-compatibility/2006">
              <mc:Choice xmlns:v="urn:schemas-microsoft-com:vml" Requires="v">
                <p:oleObj spid="_x0000_s40973" name="Equation" r:id="rId4" imgW="1548728" imgH="393529" progId="Equation.DSMT4">
                  <p:embed/>
                </p:oleObj>
              </mc:Choice>
              <mc:Fallback>
                <p:oleObj name="Equation" r:id="rId4" imgW="1548728" imgH="393529" progId="Equation.DSMT4">
                  <p:embed/>
                  <p:pic>
                    <p:nvPicPr>
                      <p:cNvPr id="52229" name="Object 5">
                        <a:extLst>
                          <a:ext uri="{FF2B5EF4-FFF2-40B4-BE49-F238E27FC236}">
                            <a16:creationId xmlns:a16="http://schemas.microsoft.com/office/drawing/2014/main" id="{0AA59CA7-FB7D-4A68-93FD-5A20E673088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77962" y="4151773"/>
                        <a:ext cx="6048375" cy="15192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2227">
                                            <p:txEl>
                                              <p:pRg st="0" end="0"/>
                                            </p:txEl>
                                          </p:spTgt>
                                        </p:tgtEl>
                                        <p:attrNameLst>
                                          <p:attrName>style.visibility</p:attrName>
                                        </p:attrNameLst>
                                      </p:cBhvr>
                                      <p:to>
                                        <p:strVal val="visible"/>
                                      </p:to>
                                    </p:set>
                                    <p:animEffect transition="in" filter="wipe(left)">
                                      <p:cBhvr>
                                        <p:cTn id="7" dur="500"/>
                                        <p:tgtEl>
                                          <p:spTgt spid="5222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2227">
                                            <p:txEl>
                                              <p:pRg st="1" end="1"/>
                                            </p:txEl>
                                          </p:spTgt>
                                        </p:tgtEl>
                                        <p:attrNameLst>
                                          <p:attrName>style.visibility</p:attrName>
                                        </p:attrNameLst>
                                      </p:cBhvr>
                                      <p:to>
                                        <p:strVal val="visible"/>
                                      </p:to>
                                    </p:set>
                                    <p:animEffect transition="in" filter="wipe(left)">
                                      <p:cBhvr>
                                        <p:cTn id="12" dur="500"/>
                                        <p:tgtEl>
                                          <p:spTgt spid="5222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2227">
                                            <p:txEl>
                                              <p:pRg st="2" end="2"/>
                                            </p:txEl>
                                          </p:spTgt>
                                        </p:tgtEl>
                                        <p:attrNameLst>
                                          <p:attrName>style.visibility</p:attrName>
                                        </p:attrNameLst>
                                      </p:cBhvr>
                                      <p:to>
                                        <p:strVal val="visible"/>
                                      </p:to>
                                    </p:set>
                                    <p:animEffect transition="in" filter="wipe(left)">
                                      <p:cBhvr>
                                        <p:cTn id="17" dur="500"/>
                                        <p:tgtEl>
                                          <p:spTgt spid="52227">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2227">
                                            <p:txEl>
                                              <p:pRg st="3" end="3"/>
                                            </p:txEl>
                                          </p:spTgt>
                                        </p:tgtEl>
                                        <p:attrNameLst>
                                          <p:attrName>style.visibility</p:attrName>
                                        </p:attrNameLst>
                                      </p:cBhvr>
                                      <p:to>
                                        <p:strVal val="visible"/>
                                      </p:to>
                                    </p:set>
                                    <p:animEffect transition="in" filter="wipe(left)">
                                      <p:cBhvr>
                                        <p:cTn id="22" dur="500"/>
                                        <p:tgtEl>
                                          <p:spTgt spid="52227">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ntr" presetSubtype="5" fill="hold" nodeType="clickEffect">
                                  <p:stCondLst>
                                    <p:cond delay="0"/>
                                  </p:stCondLst>
                                  <p:childTnLst>
                                    <p:set>
                                      <p:cBhvr>
                                        <p:cTn id="26" dur="1" fill="hold">
                                          <p:stCondLst>
                                            <p:cond delay="0"/>
                                          </p:stCondLst>
                                        </p:cTn>
                                        <p:tgtEl>
                                          <p:spTgt spid="52229"/>
                                        </p:tgtEl>
                                        <p:attrNameLst>
                                          <p:attrName>style.visibility</p:attrName>
                                        </p:attrNameLst>
                                      </p:cBhvr>
                                      <p:to>
                                        <p:strVal val="visible"/>
                                      </p:to>
                                    </p:set>
                                    <p:animEffect transition="in" filter="checkerboard(down)">
                                      <p:cBhvr>
                                        <p:cTn id="27" dur="500"/>
                                        <p:tgtEl>
                                          <p:spTgt spid="522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a:extLst>
              <a:ext uri="{FF2B5EF4-FFF2-40B4-BE49-F238E27FC236}">
                <a16:creationId xmlns:a16="http://schemas.microsoft.com/office/drawing/2014/main" id="{1717E876-70EC-4CD7-94CC-29A4FC56732D}"/>
              </a:ext>
            </a:extLst>
          </p:cNvPr>
          <p:cNvSpPr>
            <a:spLocks noGrp="1" noChangeArrowheads="1"/>
          </p:cNvSpPr>
          <p:nvPr>
            <p:ph type="title"/>
          </p:nvPr>
        </p:nvSpPr>
        <p:spPr>
          <a:xfrm>
            <a:off x="6588125" y="620713"/>
            <a:ext cx="2305050" cy="719137"/>
          </a:xfrm>
        </p:spPr>
        <p:txBody>
          <a:bodyPr/>
          <a:lstStyle/>
          <a:p>
            <a:r>
              <a:rPr lang="fr-FR" altLang="fr-FR" sz="4000" dirty="0"/>
              <a:t>Exemples</a:t>
            </a:r>
          </a:p>
        </p:txBody>
      </p:sp>
      <p:sp>
        <p:nvSpPr>
          <p:cNvPr id="53251" name="Rectangle 3">
            <a:extLst>
              <a:ext uri="{FF2B5EF4-FFF2-40B4-BE49-F238E27FC236}">
                <a16:creationId xmlns:a16="http://schemas.microsoft.com/office/drawing/2014/main" id="{A4159956-250C-4D5F-ABDC-AA773782C335}"/>
              </a:ext>
            </a:extLst>
          </p:cNvPr>
          <p:cNvSpPr>
            <a:spLocks noChangeArrowheads="1"/>
          </p:cNvSpPr>
          <p:nvPr/>
        </p:nvSpPr>
        <p:spPr bwMode="auto">
          <a:xfrm>
            <a:off x="179388" y="1368425"/>
            <a:ext cx="8785225" cy="5300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bIns="38088" anchor="ctr">
            <a:spAutoFit/>
          </a:bodyPr>
          <a:lstStyle>
            <a:lvl1pPr>
              <a:tabLst>
                <a:tab pos="228600" algn="l"/>
              </a:tabLst>
              <a:defRPr>
                <a:solidFill>
                  <a:schemeClr val="tx1"/>
                </a:solidFill>
                <a:latin typeface="Arial" panose="020B0604020202020204" pitchFamily="34" charset="0"/>
              </a:defRPr>
            </a:lvl1pPr>
            <a:lvl2pPr>
              <a:tabLst>
                <a:tab pos="228600" algn="l"/>
              </a:tabLst>
              <a:defRPr>
                <a:solidFill>
                  <a:schemeClr val="tx1"/>
                </a:solidFill>
                <a:latin typeface="Arial" panose="020B0604020202020204" pitchFamily="34" charset="0"/>
              </a:defRPr>
            </a:lvl2pPr>
            <a:lvl3pPr>
              <a:tabLst>
                <a:tab pos="228600" algn="l"/>
              </a:tabLst>
              <a:defRPr>
                <a:solidFill>
                  <a:schemeClr val="tx1"/>
                </a:solidFill>
                <a:latin typeface="Arial" panose="020B0604020202020204" pitchFamily="34" charset="0"/>
              </a:defRPr>
            </a:lvl3pPr>
            <a:lvl4pPr>
              <a:tabLst>
                <a:tab pos="228600" algn="l"/>
              </a:tabLst>
              <a:defRPr>
                <a:solidFill>
                  <a:schemeClr val="tx1"/>
                </a:solidFill>
                <a:latin typeface="Arial" panose="020B0604020202020204" pitchFamily="34" charset="0"/>
              </a:defRPr>
            </a:lvl4pPr>
            <a:lvl5pPr>
              <a:tabLst>
                <a:tab pos="228600" algn="l"/>
              </a:tabLst>
              <a:defRPr>
                <a:solidFill>
                  <a:schemeClr val="tx1"/>
                </a:solidFill>
                <a:latin typeface="Arial" panose="020B0604020202020204" pitchFamily="34" charset="0"/>
              </a:defRPr>
            </a:lvl5pPr>
            <a:lvl6pPr fontAlgn="base">
              <a:spcBef>
                <a:spcPct val="0"/>
              </a:spcBef>
              <a:spcAft>
                <a:spcPct val="0"/>
              </a:spcAft>
              <a:tabLst>
                <a:tab pos="228600" algn="l"/>
              </a:tabLst>
              <a:defRPr>
                <a:solidFill>
                  <a:schemeClr val="tx1"/>
                </a:solidFill>
                <a:latin typeface="Arial" panose="020B0604020202020204" pitchFamily="34" charset="0"/>
              </a:defRPr>
            </a:lvl6pPr>
            <a:lvl7pPr fontAlgn="base">
              <a:spcBef>
                <a:spcPct val="0"/>
              </a:spcBef>
              <a:spcAft>
                <a:spcPct val="0"/>
              </a:spcAft>
              <a:tabLst>
                <a:tab pos="228600" algn="l"/>
              </a:tabLst>
              <a:defRPr>
                <a:solidFill>
                  <a:schemeClr val="tx1"/>
                </a:solidFill>
                <a:latin typeface="Arial" panose="020B0604020202020204" pitchFamily="34" charset="0"/>
              </a:defRPr>
            </a:lvl7pPr>
            <a:lvl8pPr fontAlgn="base">
              <a:spcBef>
                <a:spcPct val="0"/>
              </a:spcBef>
              <a:spcAft>
                <a:spcPct val="0"/>
              </a:spcAft>
              <a:tabLst>
                <a:tab pos="228600" algn="l"/>
              </a:tabLst>
              <a:defRPr>
                <a:solidFill>
                  <a:schemeClr val="tx1"/>
                </a:solidFill>
                <a:latin typeface="Arial" panose="020B0604020202020204" pitchFamily="34" charset="0"/>
              </a:defRPr>
            </a:lvl8pPr>
            <a:lvl9pPr fontAlgn="base">
              <a:spcBef>
                <a:spcPct val="0"/>
              </a:spcBef>
              <a:spcAft>
                <a:spcPct val="0"/>
              </a:spcAft>
              <a:tabLst>
                <a:tab pos="228600" algn="l"/>
              </a:tabLst>
              <a:defRPr>
                <a:solidFill>
                  <a:schemeClr val="tx1"/>
                </a:solidFill>
                <a:latin typeface="Arial" panose="020B0604020202020204" pitchFamily="34" charset="0"/>
              </a:defRPr>
            </a:lvl9pPr>
          </a:lstStyle>
          <a:p>
            <a:r>
              <a:rPr lang="fr-FR" altLang="fr-FR" dirty="0"/>
              <a:t>Un constructeur d’onduleurs précise que la moyenne des TBF est de 50000 heures et que la  moyenne des TTR est de 10 heures :</a:t>
            </a:r>
            <a:endParaRPr lang="fr-FR" altLang="fr-FR" b="1" i="1" dirty="0"/>
          </a:p>
          <a:p>
            <a:pPr algn="ctr"/>
            <a:r>
              <a:rPr lang="fr-FR" altLang="fr-FR" sz="2800" b="1" i="1" dirty="0"/>
              <a:t>Di = 50000 / (50000 + 10) = 0,9998</a:t>
            </a:r>
          </a:p>
          <a:p>
            <a:endParaRPr lang="fr-FR" altLang="fr-FR" dirty="0"/>
          </a:p>
          <a:p>
            <a:r>
              <a:rPr lang="fr-FR" altLang="fr-FR" dirty="0"/>
              <a:t>Un fabricant de machines-outils prévoit en accord avec son client la disponibilité intrinsèque d’une machine en prenant compte des conditions idéales d’exploitation et de maintenance :</a:t>
            </a:r>
          </a:p>
          <a:p>
            <a:r>
              <a:rPr lang="fr-FR" altLang="fr-FR" dirty="0"/>
              <a:t>Temps d’ouverture mensuel = 400 heures</a:t>
            </a:r>
          </a:p>
          <a:p>
            <a:r>
              <a:rPr lang="fr-FR" altLang="fr-FR" dirty="0"/>
              <a:t>1 changement de fabrication par mois = 6 heures </a:t>
            </a:r>
          </a:p>
          <a:p>
            <a:r>
              <a:rPr lang="fr-FR" altLang="fr-FR" dirty="0"/>
              <a:t>Maintenance corrective mensuelle : taux de défaillance = 1 pannes / mois ; TTR estimé = 4 heures</a:t>
            </a:r>
          </a:p>
          <a:p>
            <a:r>
              <a:rPr lang="fr-FR" altLang="fr-FR" dirty="0"/>
              <a:t>Maintenance préventive mensuelle = 3 heures </a:t>
            </a:r>
          </a:p>
          <a:p>
            <a:pPr lvl="2"/>
            <a:r>
              <a:rPr lang="fr-FR" altLang="fr-FR" sz="2800" b="1" i="1" dirty="0"/>
              <a:t>TBF = 400 – 6 – 4 – 3 = 387 heures</a:t>
            </a:r>
            <a:r>
              <a:rPr lang="fr-FR" altLang="fr-FR" sz="2800" dirty="0"/>
              <a:t> </a:t>
            </a:r>
          </a:p>
          <a:p>
            <a:pPr lvl="2"/>
            <a:r>
              <a:rPr lang="fr-FR" altLang="fr-FR" sz="2800" b="1" i="1" dirty="0"/>
              <a:t>TTR =  4 + 3 = 7 heures</a:t>
            </a:r>
            <a:endParaRPr lang="fr-FR" altLang="fr-FR" sz="2800" dirty="0"/>
          </a:p>
          <a:p>
            <a:pPr lvl="2"/>
            <a:r>
              <a:rPr lang="fr-FR" altLang="fr-FR" sz="2800" b="1" i="1" dirty="0"/>
              <a:t>TTE = 6 heures</a:t>
            </a:r>
            <a:r>
              <a:rPr lang="fr-FR" altLang="fr-FR" sz="2800" dirty="0"/>
              <a:t> </a:t>
            </a:r>
          </a:p>
          <a:p>
            <a:pPr lvl="2"/>
            <a:r>
              <a:rPr lang="fr-FR" altLang="fr-FR" sz="3200" b="1" i="1" dirty="0"/>
              <a:t>Di = 387 / (387 + 7 + 6) = 0,9675</a:t>
            </a:r>
            <a:r>
              <a:rPr lang="fr-FR" altLang="fr-FR" dirty="0"/>
              <a:t> </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53251">
                                            <p:txEl>
                                              <p:pRg st="0" end="0"/>
                                            </p:txEl>
                                          </p:spTgt>
                                        </p:tgtEl>
                                        <p:attrNameLst>
                                          <p:attrName>style.visibility</p:attrName>
                                        </p:attrNameLst>
                                      </p:cBhvr>
                                      <p:to>
                                        <p:strVal val="visible"/>
                                      </p:to>
                                    </p:set>
                                    <p:animEffect transition="in" filter="wipe(left)">
                                      <p:cBhvr>
                                        <p:cTn id="7" dur="500"/>
                                        <p:tgtEl>
                                          <p:spTgt spid="5325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53251">
                                            <p:txEl>
                                              <p:pRg st="1" end="1"/>
                                            </p:txEl>
                                          </p:spTgt>
                                        </p:tgtEl>
                                        <p:attrNameLst>
                                          <p:attrName>style.visibility</p:attrName>
                                        </p:attrNameLst>
                                      </p:cBhvr>
                                      <p:to>
                                        <p:strVal val="visible"/>
                                      </p:to>
                                    </p:set>
                                    <p:animEffect transition="in" filter="wipe(left)">
                                      <p:cBhvr>
                                        <p:cTn id="12" dur="500"/>
                                        <p:tgtEl>
                                          <p:spTgt spid="5325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53251">
                                            <p:txEl>
                                              <p:pRg st="3" end="3"/>
                                            </p:txEl>
                                          </p:spTgt>
                                        </p:tgtEl>
                                        <p:attrNameLst>
                                          <p:attrName>style.visibility</p:attrName>
                                        </p:attrNameLst>
                                      </p:cBhvr>
                                      <p:to>
                                        <p:strVal val="visible"/>
                                      </p:to>
                                    </p:set>
                                    <p:animEffect transition="in" filter="wipe(left)">
                                      <p:cBhvr>
                                        <p:cTn id="17" dur="500"/>
                                        <p:tgtEl>
                                          <p:spTgt spid="53251">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53251">
                                            <p:txEl>
                                              <p:pRg st="4" end="4"/>
                                            </p:txEl>
                                          </p:spTgt>
                                        </p:tgtEl>
                                        <p:attrNameLst>
                                          <p:attrName>style.visibility</p:attrName>
                                        </p:attrNameLst>
                                      </p:cBhvr>
                                      <p:to>
                                        <p:strVal val="visible"/>
                                      </p:to>
                                    </p:set>
                                    <p:animEffect transition="in" filter="wipe(left)">
                                      <p:cBhvr>
                                        <p:cTn id="22" dur="500"/>
                                        <p:tgtEl>
                                          <p:spTgt spid="53251">
                                            <p:txEl>
                                              <p:pRg st="4" end="4"/>
                                            </p:txEl>
                                          </p:spTgt>
                                        </p:tgtEl>
                                      </p:cBhvr>
                                    </p:animEffect>
                                  </p:childTnLst>
                                </p:cTn>
                              </p:par>
                            </p:childTnLst>
                          </p:cTn>
                        </p:par>
                        <p:par>
                          <p:cTn id="23" fill="hold" nodeType="afterGroup">
                            <p:stCondLst>
                              <p:cond delay="500"/>
                            </p:stCondLst>
                            <p:childTnLst>
                              <p:par>
                                <p:cTn id="24" presetID="22" presetClass="entr" presetSubtype="8" fill="hold" nodeType="afterEffect">
                                  <p:stCondLst>
                                    <p:cond delay="0"/>
                                  </p:stCondLst>
                                  <p:childTnLst>
                                    <p:set>
                                      <p:cBhvr>
                                        <p:cTn id="25" dur="1" fill="hold">
                                          <p:stCondLst>
                                            <p:cond delay="0"/>
                                          </p:stCondLst>
                                        </p:cTn>
                                        <p:tgtEl>
                                          <p:spTgt spid="53251">
                                            <p:txEl>
                                              <p:pRg st="5" end="5"/>
                                            </p:txEl>
                                          </p:spTgt>
                                        </p:tgtEl>
                                        <p:attrNameLst>
                                          <p:attrName>style.visibility</p:attrName>
                                        </p:attrNameLst>
                                      </p:cBhvr>
                                      <p:to>
                                        <p:strVal val="visible"/>
                                      </p:to>
                                    </p:set>
                                    <p:animEffect transition="in" filter="wipe(left)">
                                      <p:cBhvr>
                                        <p:cTn id="26" dur="500"/>
                                        <p:tgtEl>
                                          <p:spTgt spid="53251">
                                            <p:txEl>
                                              <p:pRg st="5" end="5"/>
                                            </p:txEl>
                                          </p:spTgt>
                                        </p:tgtEl>
                                      </p:cBhvr>
                                    </p:animEffect>
                                  </p:childTnLst>
                                </p:cTn>
                              </p:par>
                            </p:childTnLst>
                          </p:cTn>
                        </p:par>
                        <p:par>
                          <p:cTn id="27" fill="hold" nodeType="afterGroup">
                            <p:stCondLst>
                              <p:cond delay="1000"/>
                            </p:stCondLst>
                            <p:childTnLst>
                              <p:par>
                                <p:cTn id="28" presetID="22" presetClass="entr" presetSubtype="8" fill="hold" nodeType="afterEffect">
                                  <p:stCondLst>
                                    <p:cond delay="0"/>
                                  </p:stCondLst>
                                  <p:childTnLst>
                                    <p:set>
                                      <p:cBhvr>
                                        <p:cTn id="29" dur="1" fill="hold">
                                          <p:stCondLst>
                                            <p:cond delay="0"/>
                                          </p:stCondLst>
                                        </p:cTn>
                                        <p:tgtEl>
                                          <p:spTgt spid="53251">
                                            <p:txEl>
                                              <p:pRg st="6" end="6"/>
                                            </p:txEl>
                                          </p:spTgt>
                                        </p:tgtEl>
                                        <p:attrNameLst>
                                          <p:attrName>style.visibility</p:attrName>
                                        </p:attrNameLst>
                                      </p:cBhvr>
                                      <p:to>
                                        <p:strVal val="visible"/>
                                      </p:to>
                                    </p:set>
                                    <p:animEffect transition="in" filter="wipe(left)">
                                      <p:cBhvr>
                                        <p:cTn id="30" dur="500"/>
                                        <p:tgtEl>
                                          <p:spTgt spid="53251">
                                            <p:txEl>
                                              <p:pRg st="6" end="6"/>
                                            </p:txEl>
                                          </p:spTgt>
                                        </p:tgtEl>
                                      </p:cBhvr>
                                    </p:animEffect>
                                  </p:childTnLst>
                                </p:cTn>
                              </p:par>
                            </p:childTnLst>
                          </p:cTn>
                        </p:par>
                        <p:par>
                          <p:cTn id="31" fill="hold" nodeType="afterGroup">
                            <p:stCondLst>
                              <p:cond delay="1500"/>
                            </p:stCondLst>
                            <p:childTnLst>
                              <p:par>
                                <p:cTn id="32" presetID="22" presetClass="entr" presetSubtype="8" fill="hold" nodeType="afterEffect">
                                  <p:stCondLst>
                                    <p:cond delay="0"/>
                                  </p:stCondLst>
                                  <p:childTnLst>
                                    <p:set>
                                      <p:cBhvr>
                                        <p:cTn id="33" dur="1" fill="hold">
                                          <p:stCondLst>
                                            <p:cond delay="0"/>
                                          </p:stCondLst>
                                        </p:cTn>
                                        <p:tgtEl>
                                          <p:spTgt spid="53251">
                                            <p:txEl>
                                              <p:pRg st="7" end="7"/>
                                            </p:txEl>
                                          </p:spTgt>
                                        </p:tgtEl>
                                        <p:attrNameLst>
                                          <p:attrName>style.visibility</p:attrName>
                                        </p:attrNameLst>
                                      </p:cBhvr>
                                      <p:to>
                                        <p:strVal val="visible"/>
                                      </p:to>
                                    </p:set>
                                    <p:animEffect transition="in" filter="wipe(left)">
                                      <p:cBhvr>
                                        <p:cTn id="34" dur="500"/>
                                        <p:tgtEl>
                                          <p:spTgt spid="53251">
                                            <p:txEl>
                                              <p:pRg st="7" end="7"/>
                                            </p:txEl>
                                          </p:spTgt>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8" fill="hold" nodeType="clickEffect">
                                  <p:stCondLst>
                                    <p:cond delay="0"/>
                                  </p:stCondLst>
                                  <p:childTnLst>
                                    <p:set>
                                      <p:cBhvr>
                                        <p:cTn id="38" dur="1" fill="hold">
                                          <p:stCondLst>
                                            <p:cond delay="0"/>
                                          </p:stCondLst>
                                        </p:cTn>
                                        <p:tgtEl>
                                          <p:spTgt spid="53251">
                                            <p:txEl>
                                              <p:pRg st="8" end="8"/>
                                            </p:txEl>
                                          </p:spTgt>
                                        </p:tgtEl>
                                        <p:attrNameLst>
                                          <p:attrName>style.visibility</p:attrName>
                                        </p:attrNameLst>
                                      </p:cBhvr>
                                      <p:to>
                                        <p:strVal val="visible"/>
                                      </p:to>
                                    </p:set>
                                    <p:animEffect transition="in" filter="wipe(left)">
                                      <p:cBhvr>
                                        <p:cTn id="39" dur="500"/>
                                        <p:tgtEl>
                                          <p:spTgt spid="53251">
                                            <p:txEl>
                                              <p:pRg st="8" end="8"/>
                                            </p:txEl>
                                          </p:spTgt>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8" fill="hold" nodeType="clickEffect">
                                  <p:stCondLst>
                                    <p:cond delay="0"/>
                                  </p:stCondLst>
                                  <p:childTnLst>
                                    <p:set>
                                      <p:cBhvr>
                                        <p:cTn id="43" dur="1" fill="hold">
                                          <p:stCondLst>
                                            <p:cond delay="0"/>
                                          </p:stCondLst>
                                        </p:cTn>
                                        <p:tgtEl>
                                          <p:spTgt spid="53251">
                                            <p:txEl>
                                              <p:pRg st="9" end="9"/>
                                            </p:txEl>
                                          </p:spTgt>
                                        </p:tgtEl>
                                        <p:attrNameLst>
                                          <p:attrName>style.visibility</p:attrName>
                                        </p:attrNameLst>
                                      </p:cBhvr>
                                      <p:to>
                                        <p:strVal val="visible"/>
                                      </p:to>
                                    </p:set>
                                    <p:animEffect transition="in" filter="wipe(left)">
                                      <p:cBhvr>
                                        <p:cTn id="44" dur="500"/>
                                        <p:tgtEl>
                                          <p:spTgt spid="53251">
                                            <p:txEl>
                                              <p:pRg st="9" end="9"/>
                                            </p:txEl>
                                          </p:spTgt>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22" presetClass="entr" presetSubtype="8" fill="hold" nodeType="clickEffect">
                                  <p:stCondLst>
                                    <p:cond delay="0"/>
                                  </p:stCondLst>
                                  <p:childTnLst>
                                    <p:set>
                                      <p:cBhvr>
                                        <p:cTn id="48" dur="1" fill="hold">
                                          <p:stCondLst>
                                            <p:cond delay="0"/>
                                          </p:stCondLst>
                                        </p:cTn>
                                        <p:tgtEl>
                                          <p:spTgt spid="53251">
                                            <p:txEl>
                                              <p:pRg st="10" end="10"/>
                                            </p:txEl>
                                          </p:spTgt>
                                        </p:tgtEl>
                                        <p:attrNameLst>
                                          <p:attrName>style.visibility</p:attrName>
                                        </p:attrNameLst>
                                      </p:cBhvr>
                                      <p:to>
                                        <p:strVal val="visible"/>
                                      </p:to>
                                    </p:set>
                                    <p:animEffect transition="in" filter="wipe(left)">
                                      <p:cBhvr>
                                        <p:cTn id="49" dur="500"/>
                                        <p:tgtEl>
                                          <p:spTgt spid="53251">
                                            <p:txEl>
                                              <p:pRg st="10" end="10"/>
                                            </p:txEl>
                                          </p:spTgt>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22" presetClass="entr" presetSubtype="8" fill="hold" nodeType="clickEffect">
                                  <p:stCondLst>
                                    <p:cond delay="0"/>
                                  </p:stCondLst>
                                  <p:childTnLst>
                                    <p:set>
                                      <p:cBhvr>
                                        <p:cTn id="53" dur="1" fill="hold">
                                          <p:stCondLst>
                                            <p:cond delay="0"/>
                                          </p:stCondLst>
                                        </p:cTn>
                                        <p:tgtEl>
                                          <p:spTgt spid="53251">
                                            <p:txEl>
                                              <p:pRg st="11" end="11"/>
                                            </p:txEl>
                                          </p:spTgt>
                                        </p:tgtEl>
                                        <p:attrNameLst>
                                          <p:attrName>style.visibility</p:attrName>
                                        </p:attrNameLst>
                                      </p:cBhvr>
                                      <p:to>
                                        <p:strVal val="visible"/>
                                      </p:to>
                                    </p:set>
                                    <p:animEffect transition="in" filter="wipe(left)">
                                      <p:cBhvr>
                                        <p:cTn id="54" dur="500"/>
                                        <p:tgtEl>
                                          <p:spTgt spid="53251">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Espace réservé du numéro de diapositive 4">
            <a:extLst>
              <a:ext uri="{FF2B5EF4-FFF2-40B4-BE49-F238E27FC236}">
                <a16:creationId xmlns:a16="http://schemas.microsoft.com/office/drawing/2014/main" id="{A5D2A699-9A86-44F8-B2F8-AB7D5285C838}"/>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defRPr>
            </a:lvl1pPr>
            <a:lvl2pPr marL="742950" indent="-285750" eaLnBrk="0" hangingPunct="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defRPr>
            </a:lvl2pPr>
            <a:lvl3pPr marL="1143000" indent="-228600" eaLnBrk="0" hangingPunct="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defRPr>
            </a:lvl3pPr>
            <a:lvl4pPr marL="1600200" indent="-228600" eaLnBrk="0" hangingPunct="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defRPr>
            </a:lvl4pPr>
            <a:lvl5pPr marL="2057400" indent="-228600" eaLnBrk="0" hangingPunct="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9pPr>
          </a:lstStyle>
          <a:p>
            <a:pPr eaLnBrk="1" hangingPunct="1">
              <a:spcBef>
                <a:spcPct val="0"/>
              </a:spcBef>
              <a:buClrTx/>
              <a:buFontTx/>
              <a:buNone/>
            </a:pPr>
            <a:fld id="{2814B0D7-0C55-4D90-AA33-C3B32CDEBE9D}" type="slidenum">
              <a:rPr lang="fr-FR" altLang="fr-FR" sz="1200"/>
              <a:pPr eaLnBrk="1" hangingPunct="1">
                <a:spcBef>
                  <a:spcPct val="0"/>
                </a:spcBef>
                <a:buClrTx/>
                <a:buFontTx/>
                <a:buNone/>
              </a:pPr>
              <a:t>5</a:t>
            </a:fld>
            <a:endParaRPr lang="fr-FR" altLang="fr-FR" sz="1200"/>
          </a:p>
        </p:txBody>
      </p:sp>
      <p:graphicFrame>
        <p:nvGraphicFramePr>
          <p:cNvPr id="16387" name="Object 2">
            <a:extLst>
              <a:ext uri="{FF2B5EF4-FFF2-40B4-BE49-F238E27FC236}">
                <a16:creationId xmlns:a16="http://schemas.microsoft.com/office/drawing/2014/main" id="{ED1327FD-C0B2-4782-8C3D-F7E9C4986BE8}"/>
              </a:ext>
            </a:extLst>
          </p:cNvPr>
          <p:cNvGraphicFramePr>
            <a:graphicFrameLocks noGrp="1" noChangeAspect="1"/>
          </p:cNvGraphicFramePr>
          <p:nvPr>
            <p:ph/>
            <p:extLst>
              <p:ext uri="{D42A27DB-BD31-4B8C-83A1-F6EECF244321}">
                <p14:modId xmlns:p14="http://schemas.microsoft.com/office/powerpoint/2010/main" val="3751143960"/>
              </p:ext>
            </p:extLst>
          </p:nvPr>
        </p:nvGraphicFramePr>
        <p:xfrm>
          <a:off x="179388" y="541684"/>
          <a:ext cx="8785225" cy="5335588"/>
        </p:xfrm>
        <a:graphic>
          <a:graphicData uri="http://schemas.openxmlformats.org/presentationml/2006/ole">
            <mc:AlternateContent xmlns:mc="http://schemas.openxmlformats.org/markup-compatibility/2006">
              <mc:Choice xmlns:v="urn:schemas-microsoft-com:vml" Requires="v">
                <p:oleObj spid="_x0000_s2084" name="Visio" r:id="rId4" imgW="8138160" imgH="4941712" progId="Visio.Drawing.11">
                  <p:embed/>
                </p:oleObj>
              </mc:Choice>
              <mc:Fallback>
                <p:oleObj name="Visio" r:id="rId4" imgW="8138160" imgH="4941712"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9388" y="541684"/>
                        <a:ext cx="8785225" cy="5335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ustDataLst>
      <p:tags r:id="rId2"/>
    </p:custDataLst>
    <p:extLst>
      <p:ext uri="{BB962C8B-B14F-4D97-AF65-F5344CB8AC3E}">
        <p14:creationId xmlns:p14="http://schemas.microsoft.com/office/powerpoint/2010/main" val="133997611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a:extLst>
              <a:ext uri="{FF2B5EF4-FFF2-40B4-BE49-F238E27FC236}">
                <a16:creationId xmlns:a16="http://schemas.microsoft.com/office/drawing/2014/main" id="{02A67BE1-9294-4F55-A1FF-B7DEB7D0A7CE}"/>
              </a:ext>
            </a:extLst>
          </p:cNvPr>
          <p:cNvSpPr>
            <a:spLocks noGrp="1" noChangeArrowheads="1"/>
          </p:cNvSpPr>
          <p:nvPr>
            <p:ph type="title"/>
          </p:nvPr>
        </p:nvSpPr>
        <p:spPr/>
        <p:txBody>
          <a:bodyPr/>
          <a:lstStyle/>
          <a:p>
            <a:r>
              <a:rPr lang="fr-FR" altLang="fr-FR"/>
              <a:t>Disponibilité opérationnelle Do</a:t>
            </a:r>
          </a:p>
        </p:txBody>
      </p:sp>
      <p:sp>
        <p:nvSpPr>
          <p:cNvPr id="54275" name="Rectangle 3">
            <a:extLst>
              <a:ext uri="{FF2B5EF4-FFF2-40B4-BE49-F238E27FC236}">
                <a16:creationId xmlns:a16="http://schemas.microsoft.com/office/drawing/2014/main" id="{03DD9908-D68D-4ED4-962B-FA932F59FD0E}"/>
              </a:ext>
            </a:extLst>
          </p:cNvPr>
          <p:cNvSpPr>
            <a:spLocks noChangeArrowheads="1"/>
          </p:cNvSpPr>
          <p:nvPr/>
        </p:nvSpPr>
        <p:spPr bwMode="auto">
          <a:xfrm>
            <a:off x="179387" y="1916832"/>
            <a:ext cx="8785225" cy="1373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
            <a:r>
              <a:rPr lang="fr-FR" altLang="fr-FR" sz="2800">
                <a:latin typeface="Arial" panose="020B0604020202020204" pitchFamily="34" charset="0"/>
              </a:rPr>
              <a:t>Il s’agit de prendre en compte les </a:t>
            </a:r>
            <a:r>
              <a:rPr lang="fr-FR" altLang="fr-FR" sz="2800" b="1">
                <a:latin typeface="Arial" panose="020B0604020202020204" pitchFamily="34" charset="0"/>
              </a:rPr>
              <a:t>conditions réelles d’exploitation et de maintenance</a:t>
            </a:r>
            <a:r>
              <a:rPr lang="fr-FR" altLang="fr-FR" sz="2800">
                <a:latin typeface="Arial" panose="020B0604020202020204" pitchFamily="34" charset="0"/>
              </a:rPr>
              <a:t>. C’est la disponibilité du </a:t>
            </a:r>
            <a:r>
              <a:rPr lang="fr-FR" altLang="fr-FR" sz="2800" b="1">
                <a:latin typeface="Arial" panose="020B0604020202020204" pitchFamily="34" charset="0"/>
              </a:rPr>
              <a:t>point de vue de l’utilisateur</a:t>
            </a:r>
            <a:r>
              <a:rPr lang="fr-FR" altLang="fr-FR" sz="2800">
                <a:latin typeface="Arial" panose="020B0604020202020204" pitchFamily="34" charset="0"/>
              </a:rPr>
              <a:t>.</a:t>
            </a:r>
          </a:p>
        </p:txBody>
      </p:sp>
      <p:sp>
        <p:nvSpPr>
          <p:cNvPr id="54276" name="Rectangle 4">
            <a:extLst>
              <a:ext uri="{FF2B5EF4-FFF2-40B4-BE49-F238E27FC236}">
                <a16:creationId xmlns:a16="http://schemas.microsoft.com/office/drawing/2014/main" id="{B195BB72-40F5-4A34-A096-DADA3DBB87A7}"/>
              </a:ext>
            </a:extLst>
          </p:cNvPr>
          <p:cNvSpPr>
            <a:spLocks noChangeArrowheads="1"/>
          </p:cNvSpPr>
          <p:nvPr/>
        </p:nvSpPr>
        <p:spPr bwMode="auto">
          <a:xfrm>
            <a:off x="362143" y="3649985"/>
            <a:ext cx="8569325"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tabLst>
                <a:tab pos="228600" algn="l"/>
              </a:tabLst>
              <a:defRPr>
                <a:solidFill>
                  <a:schemeClr val="tx1"/>
                </a:solidFill>
                <a:latin typeface="Arial" panose="020B0604020202020204" pitchFamily="34" charset="0"/>
              </a:defRPr>
            </a:lvl1pPr>
            <a:lvl2pPr>
              <a:tabLst>
                <a:tab pos="228600" algn="l"/>
              </a:tabLst>
              <a:defRPr>
                <a:solidFill>
                  <a:schemeClr val="tx1"/>
                </a:solidFill>
                <a:latin typeface="Arial" panose="020B0604020202020204" pitchFamily="34" charset="0"/>
              </a:defRPr>
            </a:lvl2pPr>
            <a:lvl3pPr>
              <a:tabLst>
                <a:tab pos="228600" algn="l"/>
              </a:tabLst>
              <a:defRPr>
                <a:solidFill>
                  <a:schemeClr val="tx1"/>
                </a:solidFill>
                <a:latin typeface="Arial" panose="020B0604020202020204" pitchFamily="34" charset="0"/>
              </a:defRPr>
            </a:lvl3pPr>
            <a:lvl4pPr>
              <a:tabLst>
                <a:tab pos="228600" algn="l"/>
              </a:tabLst>
              <a:defRPr>
                <a:solidFill>
                  <a:schemeClr val="tx1"/>
                </a:solidFill>
                <a:latin typeface="Arial" panose="020B0604020202020204" pitchFamily="34" charset="0"/>
              </a:defRPr>
            </a:lvl4pPr>
            <a:lvl5pPr>
              <a:tabLst>
                <a:tab pos="228600" algn="l"/>
              </a:tabLst>
              <a:defRPr>
                <a:solidFill>
                  <a:schemeClr val="tx1"/>
                </a:solidFill>
                <a:latin typeface="Arial" panose="020B0604020202020204" pitchFamily="34" charset="0"/>
              </a:defRPr>
            </a:lvl5pPr>
            <a:lvl6pPr fontAlgn="base">
              <a:spcBef>
                <a:spcPct val="0"/>
              </a:spcBef>
              <a:spcAft>
                <a:spcPct val="0"/>
              </a:spcAft>
              <a:tabLst>
                <a:tab pos="228600" algn="l"/>
              </a:tabLst>
              <a:defRPr>
                <a:solidFill>
                  <a:schemeClr val="tx1"/>
                </a:solidFill>
                <a:latin typeface="Arial" panose="020B0604020202020204" pitchFamily="34" charset="0"/>
              </a:defRPr>
            </a:lvl6pPr>
            <a:lvl7pPr fontAlgn="base">
              <a:spcBef>
                <a:spcPct val="0"/>
              </a:spcBef>
              <a:spcAft>
                <a:spcPct val="0"/>
              </a:spcAft>
              <a:tabLst>
                <a:tab pos="228600" algn="l"/>
              </a:tabLst>
              <a:defRPr>
                <a:solidFill>
                  <a:schemeClr val="tx1"/>
                </a:solidFill>
                <a:latin typeface="Arial" panose="020B0604020202020204" pitchFamily="34" charset="0"/>
              </a:defRPr>
            </a:lvl7pPr>
            <a:lvl8pPr fontAlgn="base">
              <a:spcBef>
                <a:spcPct val="0"/>
              </a:spcBef>
              <a:spcAft>
                <a:spcPct val="0"/>
              </a:spcAft>
              <a:tabLst>
                <a:tab pos="228600" algn="l"/>
              </a:tabLst>
              <a:defRPr>
                <a:solidFill>
                  <a:schemeClr val="tx1"/>
                </a:solidFill>
                <a:latin typeface="Arial" panose="020B0604020202020204" pitchFamily="34" charset="0"/>
              </a:defRPr>
            </a:lvl8pPr>
            <a:lvl9pPr fontAlgn="base">
              <a:spcBef>
                <a:spcPct val="0"/>
              </a:spcBef>
              <a:spcAft>
                <a:spcPct val="0"/>
              </a:spcAft>
              <a:tabLst>
                <a:tab pos="228600" algn="l"/>
              </a:tabLst>
              <a:defRPr>
                <a:solidFill>
                  <a:schemeClr val="tx1"/>
                </a:solidFill>
                <a:latin typeface="Arial" panose="020B0604020202020204" pitchFamily="34" charset="0"/>
              </a:defRPr>
            </a:lvl9pPr>
          </a:lstStyle>
          <a:p>
            <a:r>
              <a:rPr lang="fr-FR" altLang="fr-FR" sz="2400" dirty="0"/>
              <a:t>Le calcul de </a:t>
            </a:r>
            <a:r>
              <a:rPr lang="fr-FR" altLang="fr-FR" sz="2400" b="1" dirty="0"/>
              <a:t>Do</a:t>
            </a:r>
            <a:r>
              <a:rPr lang="fr-FR" altLang="fr-FR" sz="2400" dirty="0"/>
              <a:t> fait appel aux mêmes paramètres sauf que ces 3 paramètres ne sont plus basés sur les conditions idéales de fonctionnement mais sur les conditions réelles (historique d’exploitation).</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4275"/>
                                        </p:tgtEl>
                                        <p:attrNameLst>
                                          <p:attrName>style.visibility</p:attrName>
                                        </p:attrNameLst>
                                      </p:cBhvr>
                                      <p:to>
                                        <p:strVal val="visible"/>
                                      </p:to>
                                    </p:set>
                                    <p:animEffect transition="in" filter="wipe(left)">
                                      <p:cBhvr>
                                        <p:cTn id="7" dur="500"/>
                                        <p:tgtEl>
                                          <p:spTgt spid="5427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4276"/>
                                        </p:tgtEl>
                                        <p:attrNameLst>
                                          <p:attrName>style.visibility</p:attrName>
                                        </p:attrNameLst>
                                      </p:cBhvr>
                                      <p:to>
                                        <p:strVal val="visible"/>
                                      </p:to>
                                    </p:set>
                                    <p:animEffect transition="in" filter="wipe(up)">
                                      <p:cBhvr>
                                        <p:cTn id="12" dur="500"/>
                                        <p:tgtEl>
                                          <p:spTgt spid="542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5" grpId="0"/>
      <p:bldP spid="5427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Rectangle 3">
            <a:extLst>
              <a:ext uri="{FF2B5EF4-FFF2-40B4-BE49-F238E27FC236}">
                <a16:creationId xmlns:a16="http://schemas.microsoft.com/office/drawing/2014/main" id="{3C384875-717F-4B48-963B-B6E249314A6D}"/>
              </a:ext>
            </a:extLst>
          </p:cNvPr>
          <p:cNvSpPr>
            <a:spLocks noChangeArrowheads="1"/>
          </p:cNvSpPr>
          <p:nvPr/>
        </p:nvSpPr>
        <p:spPr bwMode="auto">
          <a:xfrm>
            <a:off x="179388" y="1192213"/>
            <a:ext cx="8785225" cy="2892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tabLst>
                <a:tab pos="228600" algn="l"/>
              </a:tabLst>
              <a:defRPr>
                <a:solidFill>
                  <a:schemeClr val="tx1"/>
                </a:solidFill>
                <a:latin typeface="Arial" panose="020B0604020202020204" pitchFamily="34" charset="0"/>
              </a:defRPr>
            </a:lvl1pPr>
            <a:lvl2pPr>
              <a:tabLst>
                <a:tab pos="228600" algn="l"/>
              </a:tabLst>
              <a:defRPr>
                <a:solidFill>
                  <a:schemeClr val="tx1"/>
                </a:solidFill>
                <a:latin typeface="Arial" panose="020B0604020202020204" pitchFamily="34" charset="0"/>
              </a:defRPr>
            </a:lvl2pPr>
            <a:lvl3pPr>
              <a:tabLst>
                <a:tab pos="228600" algn="l"/>
              </a:tabLst>
              <a:defRPr>
                <a:solidFill>
                  <a:schemeClr val="tx1"/>
                </a:solidFill>
                <a:latin typeface="Arial" panose="020B0604020202020204" pitchFamily="34" charset="0"/>
              </a:defRPr>
            </a:lvl3pPr>
            <a:lvl4pPr>
              <a:tabLst>
                <a:tab pos="228600" algn="l"/>
              </a:tabLst>
              <a:defRPr>
                <a:solidFill>
                  <a:schemeClr val="tx1"/>
                </a:solidFill>
                <a:latin typeface="Arial" panose="020B0604020202020204" pitchFamily="34" charset="0"/>
              </a:defRPr>
            </a:lvl4pPr>
            <a:lvl5pPr>
              <a:tabLst>
                <a:tab pos="228600" algn="l"/>
              </a:tabLst>
              <a:defRPr>
                <a:solidFill>
                  <a:schemeClr val="tx1"/>
                </a:solidFill>
                <a:latin typeface="Arial" panose="020B0604020202020204" pitchFamily="34" charset="0"/>
              </a:defRPr>
            </a:lvl5pPr>
            <a:lvl6pPr fontAlgn="base">
              <a:spcBef>
                <a:spcPct val="0"/>
              </a:spcBef>
              <a:spcAft>
                <a:spcPct val="0"/>
              </a:spcAft>
              <a:tabLst>
                <a:tab pos="228600" algn="l"/>
              </a:tabLst>
              <a:defRPr>
                <a:solidFill>
                  <a:schemeClr val="tx1"/>
                </a:solidFill>
                <a:latin typeface="Arial" panose="020B0604020202020204" pitchFamily="34" charset="0"/>
              </a:defRPr>
            </a:lvl6pPr>
            <a:lvl7pPr fontAlgn="base">
              <a:spcBef>
                <a:spcPct val="0"/>
              </a:spcBef>
              <a:spcAft>
                <a:spcPct val="0"/>
              </a:spcAft>
              <a:tabLst>
                <a:tab pos="228600" algn="l"/>
              </a:tabLst>
              <a:defRPr>
                <a:solidFill>
                  <a:schemeClr val="tx1"/>
                </a:solidFill>
                <a:latin typeface="Arial" panose="020B0604020202020204" pitchFamily="34" charset="0"/>
              </a:defRPr>
            </a:lvl7pPr>
            <a:lvl8pPr fontAlgn="base">
              <a:spcBef>
                <a:spcPct val="0"/>
              </a:spcBef>
              <a:spcAft>
                <a:spcPct val="0"/>
              </a:spcAft>
              <a:tabLst>
                <a:tab pos="228600" algn="l"/>
              </a:tabLst>
              <a:defRPr>
                <a:solidFill>
                  <a:schemeClr val="tx1"/>
                </a:solidFill>
                <a:latin typeface="Arial" panose="020B0604020202020204" pitchFamily="34" charset="0"/>
              </a:defRPr>
            </a:lvl8pPr>
            <a:lvl9pPr fontAlgn="base">
              <a:spcBef>
                <a:spcPct val="0"/>
              </a:spcBef>
              <a:spcAft>
                <a:spcPct val="0"/>
              </a:spcAft>
              <a:tabLst>
                <a:tab pos="228600" algn="l"/>
              </a:tabLst>
              <a:defRPr>
                <a:solidFill>
                  <a:schemeClr val="tx1"/>
                </a:solidFill>
                <a:latin typeface="Arial" panose="020B0604020202020204" pitchFamily="34" charset="0"/>
              </a:defRPr>
            </a:lvl9pPr>
          </a:lstStyle>
          <a:p>
            <a:r>
              <a:rPr lang="fr-FR" altLang="fr-FR" sz="2000" dirty="0"/>
              <a:t>Sur la machine outil précédente, une étude d’exploitation sur un mois a conduit aux résultats réels suivants :</a:t>
            </a:r>
          </a:p>
          <a:p>
            <a:r>
              <a:rPr lang="fr-FR" altLang="fr-FR" sz="2400" dirty="0"/>
              <a:t>Temps d’ouverture mensuel = 400 heures</a:t>
            </a:r>
          </a:p>
          <a:p>
            <a:r>
              <a:rPr lang="fr-FR" altLang="fr-FR" sz="2400" dirty="0"/>
              <a:t>Changement de production = 6 heures</a:t>
            </a:r>
          </a:p>
          <a:p>
            <a:r>
              <a:rPr lang="fr-FR" altLang="fr-FR" sz="2400" dirty="0"/>
              <a:t>Manque approvisionnement matière = 3 heures</a:t>
            </a:r>
          </a:p>
          <a:p>
            <a:r>
              <a:rPr lang="fr-FR" altLang="fr-FR" sz="2400" dirty="0"/>
              <a:t>Maintenance préventive = 3 heures</a:t>
            </a:r>
          </a:p>
          <a:p>
            <a:r>
              <a:rPr lang="fr-FR" altLang="fr-FR" sz="2400" dirty="0"/>
              <a:t>Maintenance corrective = 8 heures (3 heures d’attente maintenance + 5 heures d’intervention)</a:t>
            </a:r>
            <a:r>
              <a:rPr lang="fr-FR" altLang="fr-FR" sz="2000" dirty="0"/>
              <a:t> </a:t>
            </a:r>
          </a:p>
        </p:txBody>
      </p:sp>
      <p:sp>
        <p:nvSpPr>
          <p:cNvPr id="55300" name="Rectangle 4">
            <a:extLst>
              <a:ext uri="{FF2B5EF4-FFF2-40B4-BE49-F238E27FC236}">
                <a16:creationId xmlns:a16="http://schemas.microsoft.com/office/drawing/2014/main" id="{1CAAF1F3-C0E4-461E-8A52-5AB754A7A435}"/>
              </a:ext>
            </a:extLst>
          </p:cNvPr>
          <p:cNvSpPr>
            <a:spLocks noChangeArrowheads="1"/>
          </p:cNvSpPr>
          <p:nvPr/>
        </p:nvSpPr>
        <p:spPr bwMode="auto">
          <a:xfrm>
            <a:off x="250825" y="4216400"/>
            <a:ext cx="56880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fr-FR" altLang="fr-FR" sz="2400" b="1" i="1">
                <a:latin typeface="Arial" panose="020B0604020202020204" pitchFamily="34" charset="0"/>
              </a:rPr>
              <a:t>TBF = 400 – 6 – 3 – 3 – 8 = 380 heures</a:t>
            </a:r>
            <a:r>
              <a:rPr lang="fr-FR" altLang="fr-FR" sz="2400">
                <a:latin typeface="Arial" panose="020B0604020202020204" pitchFamily="34" charset="0"/>
              </a:rPr>
              <a:t> </a:t>
            </a:r>
          </a:p>
        </p:txBody>
      </p:sp>
      <p:sp>
        <p:nvSpPr>
          <p:cNvPr id="55301" name="Rectangle 5">
            <a:extLst>
              <a:ext uri="{FF2B5EF4-FFF2-40B4-BE49-F238E27FC236}">
                <a16:creationId xmlns:a16="http://schemas.microsoft.com/office/drawing/2014/main" id="{32EA58DA-CE74-4A5D-AC45-951E0120D217}"/>
              </a:ext>
            </a:extLst>
          </p:cNvPr>
          <p:cNvSpPr>
            <a:spLocks noChangeArrowheads="1"/>
          </p:cNvSpPr>
          <p:nvPr/>
        </p:nvSpPr>
        <p:spPr bwMode="auto">
          <a:xfrm>
            <a:off x="981075" y="4721225"/>
            <a:ext cx="36623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fr-FR" altLang="fr-FR" sz="2400" b="1" i="1">
                <a:latin typeface="Arial" panose="020B0604020202020204" pitchFamily="34" charset="0"/>
              </a:rPr>
              <a:t>TTR = 3 + 8 = 11 heures</a:t>
            </a:r>
            <a:r>
              <a:rPr lang="fr-FR" altLang="fr-FR" sz="2400">
                <a:latin typeface="Arial" panose="020B0604020202020204" pitchFamily="34" charset="0"/>
              </a:rPr>
              <a:t> </a:t>
            </a:r>
          </a:p>
        </p:txBody>
      </p:sp>
      <p:sp>
        <p:nvSpPr>
          <p:cNvPr id="55302" name="Rectangle 6">
            <a:extLst>
              <a:ext uri="{FF2B5EF4-FFF2-40B4-BE49-F238E27FC236}">
                <a16:creationId xmlns:a16="http://schemas.microsoft.com/office/drawing/2014/main" id="{4B2D9056-99E9-4902-8E4A-DC4F47D5650F}"/>
              </a:ext>
            </a:extLst>
          </p:cNvPr>
          <p:cNvSpPr>
            <a:spLocks noChangeArrowheads="1"/>
          </p:cNvSpPr>
          <p:nvPr/>
        </p:nvSpPr>
        <p:spPr bwMode="auto">
          <a:xfrm>
            <a:off x="1673225" y="5224463"/>
            <a:ext cx="34750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fr-FR" altLang="fr-FR" sz="2400" b="1" i="1">
                <a:latin typeface="Arial" panose="020B0604020202020204" pitchFamily="34" charset="0"/>
              </a:rPr>
              <a:t>TTE = 6 + 3 = 9 heures</a:t>
            </a:r>
            <a:r>
              <a:rPr lang="fr-FR" altLang="fr-FR" sz="2400">
                <a:latin typeface="Arial" panose="020B0604020202020204" pitchFamily="34" charset="0"/>
              </a:rPr>
              <a:t> </a:t>
            </a:r>
          </a:p>
        </p:txBody>
      </p:sp>
      <p:sp>
        <p:nvSpPr>
          <p:cNvPr id="55303" name="Rectangle 7">
            <a:extLst>
              <a:ext uri="{FF2B5EF4-FFF2-40B4-BE49-F238E27FC236}">
                <a16:creationId xmlns:a16="http://schemas.microsoft.com/office/drawing/2014/main" id="{844515D4-416A-42A3-858D-35ACC0F54218}"/>
              </a:ext>
            </a:extLst>
          </p:cNvPr>
          <p:cNvSpPr>
            <a:spLocks noChangeArrowheads="1"/>
          </p:cNvSpPr>
          <p:nvPr/>
        </p:nvSpPr>
        <p:spPr bwMode="auto">
          <a:xfrm>
            <a:off x="1908175" y="5945188"/>
            <a:ext cx="61182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fr-FR" altLang="fr-FR" sz="3200" b="1" i="1" u="sng">
                <a:latin typeface="Arial" panose="020B0604020202020204" pitchFamily="34" charset="0"/>
              </a:rPr>
              <a:t>Do = 380 / (380 + 9 + 11) = 0,95</a:t>
            </a:r>
            <a:r>
              <a:rPr lang="fr-FR" altLang="fr-FR" sz="3200">
                <a:latin typeface="Arial" panose="020B0604020202020204" pitchFamily="34" charset="0"/>
              </a:rPr>
              <a:t> </a:t>
            </a:r>
          </a:p>
        </p:txBody>
      </p:sp>
      <p:sp>
        <p:nvSpPr>
          <p:cNvPr id="55305" name="Rectangle 9">
            <a:extLst>
              <a:ext uri="{FF2B5EF4-FFF2-40B4-BE49-F238E27FC236}">
                <a16:creationId xmlns:a16="http://schemas.microsoft.com/office/drawing/2014/main" id="{3676FFD0-D5F5-42CD-BD46-D8BCB2D430C3}"/>
              </a:ext>
            </a:extLst>
          </p:cNvPr>
          <p:cNvSpPr>
            <a:spLocks noGrp="1" noChangeArrowheads="1"/>
          </p:cNvSpPr>
          <p:nvPr>
            <p:ph type="title"/>
          </p:nvPr>
        </p:nvSpPr>
        <p:spPr>
          <a:xfrm>
            <a:off x="6804025" y="477838"/>
            <a:ext cx="2305050" cy="719137"/>
          </a:xfrm>
          <a:noFill/>
          <a:ln/>
        </p:spPr>
        <p:txBody>
          <a:bodyPr/>
          <a:lstStyle/>
          <a:p>
            <a:r>
              <a:rPr lang="fr-FR" altLang="fr-FR" sz="4000"/>
              <a:t>Exemple</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55299">
                                            <p:txEl>
                                              <p:pRg st="0" end="0"/>
                                            </p:txEl>
                                          </p:spTgt>
                                        </p:tgtEl>
                                        <p:attrNameLst>
                                          <p:attrName>style.visibility</p:attrName>
                                        </p:attrNameLst>
                                      </p:cBhvr>
                                      <p:to>
                                        <p:strVal val="visible"/>
                                      </p:to>
                                    </p:set>
                                    <p:animEffect transition="in" filter="checkerboard(across)">
                                      <p:cBhvr>
                                        <p:cTn id="7" dur="500"/>
                                        <p:tgtEl>
                                          <p:spTgt spid="55299">
                                            <p:txEl>
                                              <p:pRg st="0" end="0"/>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55299">
                                            <p:txEl>
                                              <p:pRg st="1" end="1"/>
                                            </p:txEl>
                                          </p:spTgt>
                                        </p:tgtEl>
                                        <p:attrNameLst>
                                          <p:attrName>style.visibility</p:attrName>
                                        </p:attrNameLst>
                                      </p:cBhvr>
                                      <p:to>
                                        <p:strVal val="visible"/>
                                      </p:to>
                                    </p:set>
                                    <p:animEffect transition="in" filter="checkerboard(across)">
                                      <p:cBhvr>
                                        <p:cTn id="10" dur="500"/>
                                        <p:tgtEl>
                                          <p:spTgt spid="55299">
                                            <p:txEl>
                                              <p:pRg st="1" end="1"/>
                                            </p:txEl>
                                          </p:spTgt>
                                        </p:tgtEl>
                                      </p:cBhvr>
                                    </p:animEffect>
                                  </p:childTnLst>
                                </p:cTn>
                              </p:par>
                              <p:par>
                                <p:cTn id="11" presetID="5" presetClass="entr" presetSubtype="10" fill="hold" nodeType="withEffect">
                                  <p:stCondLst>
                                    <p:cond delay="0"/>
                                  </p:stCondLst>
                                  <p:childTnLst>
                                    <p:set>
                                      <p:cBhvr>
                                        <p:cTn id="12" dur="1" fill="hold">
                                          <p:stCondLst>
                                            <p:cond delay="0"/>
                                          </p:stCondLst>
                                        </p:cTn>
                                        <p:tgtEl>
                                          <p:spTgt spid="55299">
                                            <p:txEl>
                                              <p:pRg st="2" end="2"/>
                                            </p:txEl>
                                          </p:spTgt>
                                        </p:tgtEl>
                                        <p:attrNameLst>
                                          <p:attrName>style.visibility</p:attrName>
                                        </p:attrNameLst>
                                      </p:cBhvr>
                                      <p:to>
                                        <p:strVal val="visible"/>
                                      </p:to>
                                    </p:set>
                                    <p:animEffect transition="in" filter="checkerboard(across)">
                                      <p:cBhvr>
                                        <p:cTn id="13" dur="500"/>
                                        <p:tgtEl>
                                          <p:spTgt spid="55299">
                                            <p:txEl>
                                              <p:pRg st="2" end="2"/>
                                            </p:txEl>
                                          </p:spTgt>
                                        </p:tgtEl>
                                      </p:cBhvr>
                                    </p:animEffect>
                                  </p:childTnLst>
                                </p:cTn>
                              </p:par>
                              <p:par>
                                <p:cTn id="14" presetID="5" presetClass="entr" presetSubtype="10" fill="hold" nodeType="withEffect">
                                  <p:stCondLst>
                                    <p:cond delay="0"/>
                                  </p:stCondLst>
                                  <p:childTnLst>
                                    <p:set>
                                      <p:cBhvr>
                                        <p:cTn id="15" dur="1" fill="hold">
                                          <p:stCondLst>
                                            <p:cond delay="0"/>
                                          </p:stCondLst>
                                        </p:cTn>
                                        <p:tgtEl>
                                          <p:spTgt spid="55299">
                                            <p:txEl>
                                              <p:pRg st="3" end="3"/>
                                            </p:txEl>
                                          </p:spTgt>
                                        </p:tgtEl>
                                        <p:attrNameLst>
                                          <p:attrName>style.visibility</p:attrName>
                                        </p:attrNameLst>
                                      </p:cBhvr>
                                      <p:to>
                                        <p:strVal val="visible"/>
                                      </p:to>
                                    </p:set>
                                    <p:animEffect transition="in" filter="checkerboard(across)">
                                      <p:cBhvr>
                                        <p:cTn id="16" dur="500"/>
                                        <p:tgtEl>
                                          <p:spTgt spid="55299">
                                            <p:txEl>
                                              <p:pRg st="3" end="3"/>
                                            </p:txEl>
                                          </p:spTgt>
                                        </p:tgtEl>
                                      </p:cBhvr>
                                    </p:animEffect>
                                  </p:childTnLst>
                                </p:cTn>
                              </p:par>
                              <p:par>
                                <p:cTn id="17" presetID="5" presetClass="entr" presetSubtype="10" fill="hold" nodeType="withEffect">
                                  <p:stCondLst>
                                    <p:cond delay="0"/>
                                  </p:stCondLst>
                                  <p:childTnLst>
                                    <p:set>
                                      <p:cBhvr>
                                        <p:cTn id="18" dur="1" fill="hold">
                                          <p:stCondLst>
                                            <p:cond delay="0"/>
                                          </p:stCondLst>
                                        </p:cTn>
                                        <p:tgtEl>
                                          <p:spTgt spid="55299">
                                            <p:txEl>
                                              <p:pRg st="4" end="4"/>
                                            </p:txEl>
                                          </p:spTgt>
                                        </p:tgtEl>
                                        <p:attrNameLst>
                                          <p:attrName>style.visibility</p:attrName>
                                        </p:attrNameLst>
                                      </p:cBhvr>
                                      <p:to>
                                        <p:strVal val="visible"/>
                                      </p:to>
                                    </p:set>
                                    <p:animEffect transition="in" filter="checkerboard(across)">
                                      <p:cBhvr>
                                        <p:cTn id="19" dur="500"/>
                                        <p:tgtEl>
                                          <p:spTgt spid="55299">
                                            <p:txEl>
                                              <p:pRg st="4" end="4"/>
                                            </p:txEl>
                                          </p:spTgt>
                                        </p:tgtEl>
                                      </p:cBhvr>
                                    </p:animEffect>
                                  </p:childTnLst>
                                </p:cTn>
                              </p:par>
                              <p:par>
                                <p:cTn id="20" presetID="5" presetClass="entr" presetSubtype="10" fill="hold" nodeType="withEffect">
                                  <p:stCondLst>
                                    <p:cond delay="0"/>
                                  </p:stCondLst>
                                  <p:childTnLst>
                                    <p:set>
                                      <p:cBhvr>
                                        <p:cTn id="21" dur="1" fill="hold">
                                          <p:stCondLst>
                                            <p:cond delay="0"/>
                                          </p:stCondLst>
                                        </p:cTn>
                                        <p:tgtEl>
                                          <p:spTgt spid="55299">
                                            <p:txEl>
                                              <p:pRg st="5" end="5"/>
                                            </p:txEl>
                                          </p:spTgt>
                                        </p:tgtEl>
                                        <p:attrNameLst>
                                          <p:attrName>style.visibility</p:attrName>
                                        </p:attrNameLst>
                                      </p:cBhvr>
                                      <p:to>
                                        <p:strVal val="visible"/>
                                      </p:to>
                                    </p:set>
                                    <p:animEffect transition="in" filter="checkerboard(across)">
                                      <p:cBhvr>
                                        <p:cTn id="22" dur="500"/>
                                        <p:tgtEl>
                                          <p:spTgt spid="55299">
                                            <p:txEl>
                                              <p:pRg st="5" end="5"/>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5300"/>
                                        </p:tgtEl>
                                        <p:attrNameLst>
                                          <p:attrName>style.visibility</p:attrName>
                                        </p:attrNameLst>
                                      </p:cBhvr>
                                      <p:to>
                                        <p:strVal val="visible"/>
                                      </p:to>
                                    </p:set>
                                    <p:animEffect transition="in" filter="wipe(left)">
                                      <p:cBhvr>
                                        <p:cTn id="27" dur="500"/>
                                        <p:tgtEl>
                                          <p:spTgt spid="5530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5301"/>
                                        </p:tgtEl>
                                        <p:attrNameLst>
                                          <p:attrName>style.visibility</p:attrName>
                                        </p:attrNameLst>
                                      </p:cBhvr>
                                      <p:to>
                                        <p:strVal val="visible"/>
                                      </p:to>
                                    </p:set>
                                    <p:animEffect transition="in" filter="wipe(left)">
                                      <p:cBhvr>
                                        <p:cTn id="32" dur="500"/>
                                        <p:tgtEl>
                                          <p:spTgt spid="5530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55302"/>
                                        </p:tgtEl>
                                        <p:attrNameLst>
                                          <p:attrName>style.visibility</p:attrName>
                                        </p:attrNameLst>
                                      </p:cBhvr>
                                      <p:to>
                                        <p:strVal val="visible"/>
                                      </p:to>
                                    </p:set>
                                    <p:animEffect transition="in" filter="wipe(left)">
                                      <p:cBhvr>
                                        <p:cTn id="37" dur="500"/>
                                        <p:tgtEl>
                                          <p:spTgt spid="5530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8" presetClass="entr" presetSubtype="16" fill="hold" grpId="0" nodeType="clickEffect">
                                  <p:stCondLst>
                                    <p:cond delay="0"/>
                                  </p:stCondLst>
                                  <p:childTnLst>
                                    <p:set>
                                      <p:cBhvr>
                                        <p:cTn id="41" dur="1" fill="hold">
                                          <p:stCondLst>
                                            <p:cond delay="0"/>
                                          </p:stCondLst>
                                        </p:cTn>
                                        <p:tgtEl>
                                          <p:spTgt spid="55303"/>
                                        </p:tgtEl>
                                        <p:attrNameLst>
                                          <p:attrName>style.visibility</p:attrName>
                                        </p:attrNameLst>
                                      </p:cBhvr>
                                      <p:to>
                                        <p:strVal val="visible"/>
                                      </p:to>
                                    </p:set>
                                    <p:animEffect transition="in" filter="diamond(in)">
                                      <p:cBhvr>
                                        <p:cTn id="42" dur="500"/>
                                        <p:tgtEl>
                                          <p:spTgt spid="553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0" grpId="0"/>
      <p:bldP spid="55301" grpId="0"/>
      <p:bldP spid="55302" grpId="0"/>
      <p:bldP spid="5530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3">
            <a:extLst>
              <a:ext uri="{FF2B5EF4-FFF2-40B4-BE49-F238E27FC236}">
                <a16:creationId xmlns:a16="http://schemas.microsoft.com/office/drawing/2014/main" id="{E7BACF71-9758-4848-BBC6-20EA0F94B24E}"/>
              </a:ext>
            </a:extLst>
          </p:cNvPr>
          <p:cNvSpPr>
            <a:spLocks noChangeArrowheads="1"/>
          </p:cNvSpPr>
          <p:nvPr/>
        </p:nvSpPr>
        <p:spPr bwMode="auto">
          <a:xfrm>
            <a:off x="0" y="11382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r-FR"/>
          </a:p>
        </p:txBody>
      </p:sp>
      <p:graphicFrame>
        <p:nvGraphicFramePr>
          <p:cNvPr id="5" name="Diagramme 4">
            <a:extLst>
              <a:ext uri="{FF2B5EF4-FFF2-40B4-BE49-F238E27FC236}">
                <a16:creationId xmlns:a16="http://schemas.microsoft.com/office/drawing/2014/main" id="{917BA88D-A862-4327-B248-AF6ADEC00256}"/>
              </a:ext>
            </a:extLst>
          </p:cNvPr>
          <p:cNvGraphicFramePr/>
          <p:nvPr>
            <p:extLst/>
          </p:nvPr>
        </p:nvGraphicFramePr>
        <p:xfrm>
          <a:off x="473074" y="1772815"/>
          <a:ext cx="8203381" cy="48245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ectangle 2">
            <a:extLst>
              <a:ext uri="{FF2B5EF4-FFF2-40B4-BE49-F238E27FC236}">
                <a16:creationId xmlns:a16="http://schemas.microsoft.com/office/drawing/2014/main" id="{8DD13C85-DCB4-4D3A-A0B9-6806680B1811}"/>
              </a:ext>
            </a:extLst>
          </p:cNvPr>
          <p:cNvSpPr>
            <a:spLocks noGrp="1" noChangeArrowheads="1"/>
          </p:cNvSpPr>
          <p:nvPr>
            <p:ph type="title"/>
          </p:nvPr>
        </p:nvSpPr>
        <p:spPr>
          <a:xfrm>
            <a:off x="1435608" y="260648"/>
            <a:ext cx="7498080" cy="1143000"/>
          </a:xfrm>
        </p:spPr>
        <p:txBody>
          <a:bodyPr/>
          <a:lstStyle/>
          <a:p>
            <a:r>
              <a:rPr lang="fr-FR" altLang="fr-FR" dirty="0"/>
              <a:t>Synthèse Di - Do</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graphicEl>
                                              <a:dgm id="{D013C295-BA43-492E-8B7F-1B045288C79B}"/>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graphicEl>
                                              <a:dgm id="{005C1D8E-D145-430E-A810-C101AE33773A}"/>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graphicEl>
                                              <a:dgm id="{5B97D2C5-0D2F-4449-8B21-AACEBF7895B1}"/>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graphicEl>
                                              <a:dgm id="{595B966B-F16C-459E-A17C-569729D03D91}"/>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graphicEl>
                                              <a:dgm id="{8E7FBF9B-49D1-4433-8645-5456A737824D}"/>
                                            </p:graphic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graphicEl>
                                              <a:dgm id="{A40DD42B-6FC4-4587-8893-8AD16B7AE076}"/>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graphicEl>
                                              <a:dgm id="{967184AD-54CA-4A6A-BB93-CB574DFAB018}"/>
                                            </p:graphic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graphicEl>
                                              <a:dgm id="{7768F190-2661-4779-9FDB-7C49012A37BF}"/>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9D6E151F-2C6C-48A6-892F-36E94C1050F8}"/>
              </a:ext>
            </a:extLst>
          </p:cNvPr>
          <p:cNvSpPr>
            <a:spLocks noGrp="1" noChangeArrowheads="1"/>
          </p:cNvSpPr>
          <p:nvPr>
            <p:ph type="title"/>
          </p:nvPr>
        </p:nvSpPr>
        <p:spPr>
          <a:xfrm>
            <a:off x="539750" y="1989138"/>
            <a:ext cx="8077200" cy="3384550"/>
          </a:xfrm>
        </p:spPr>
        <p:txBody>
          <a:bodyPr/>
          <a:lstStyle/>
          <a:p>
            <a:r>
              <a:rPr lang="fr-FR" altLang="fr-FR" sz="5400"/>
              <a:t>NOTIONS TEMPORELLES RELATIVES AUX ETATS D’UNE ENTITE</a:t>
            </a:r>
          </a:p>
        </p:txBody>
      </p:sp>
    </p:spTree>
    <p:custDataLst>
      <p:tags r:id="rId1"/>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blipFill dpi="0" rotWithShape="1">
          <a:blip r:embed="rId5">
            <a:duotone>
              <a:schemeClr val="bg2">
                <a:shade val="9000"/>
                <a:satMod val="300000"/>
              </a:schemeClr>
              <a:schemeClr val="bg2">
                <a:tint val="90000"/>
                <a:satMod val="225000"/>
              </a:schemeClr>
            </a:duotone>
            <a:lum/>
          </a:blip>
          <a:srcRect/>
          <a:tile tx="0" ty="0" sx="90000" sy="90000" flip="xy" algn="tl"/>
        </a:blipFill>
        <a:effectLst/>
      </p:bgPr>
    </p:bg>
    <p:spTree>
      <p:nvGrpSpPr>
        <p:cNvPr id="1" name=""/>
        <p:cNvGrpSpPr/>
        <p:nvPr/>
      </p:nvGrpSpPr>
      <p:grpSpPr>
        <a:xfrm>
          <a:off x="0" y="0"/>
          <a:ext cx="0" cy="0"/>
          <a:chOff x="0" y="0"/>
          <a:chExt cx="0" cy="0"/>
        </a:xfrm>
      </p:grpSpPr>
      <p:sp>
        <p:nvSpPr>
          <p:cNvPr id="61442" name="Rectangle 2">
            <a:extLst>
              <a:ext uri="{FF2B5EF4-FFF2-40B4-BE49-F238E27FC236}">
                <a16:creationId xmlns:a16="http://schemas.microsoft.com/office/drawing/2014/main" id="{1E654ECD-8250-43C3-A00E-8F098FEE6F52}"/>
              </a:ext>
            </a:extLst>
          </p:cNvPr>
          <p:cNvSpPr>
            <a:spLocks noGrp="1" noChangeArrowheads="1"/>
          </p:cNvSpPr>
          <p:nvPr>
            <p:ph type="title"/>
          </p:nvPr>
        </p:nvSpPr>
        <p:spPr/>
        <p:txBody>
          <a:bodyPr/>
          <a:lstStyle/>
          <a:p>
            <a:r>
              <a:rPr lang="fr-FR" altLang="fr-FR"/>
              <a:t>Etats d’une entité</a:t>
            </a:r>
          </a:p>
        </p:txBody>
      </p:sp>
      <p:sp>
        <p:nvSpPr>
          <p:cNvPr id="61443" name="Rectangle 3">
            <a:extLst>
              <a:ext uri="{FF2B5EF4-FFF2-40B4-BE49-F238E27FC236}">
                <a16:creationId xmlns:a16="http://schemas.microsoft.com/office/drawing/2014/main" id="{1DE44F9F-FFCD-4295-9B5E-744AF5F51F94}"/>
              </a:ext>
            </a:extLst>
          </p:cNvPr>
          <p:cNvSpPr>
            <a:spLocks noChangeArrowheads="1"/>
          </p:cNvSpPr>
          <p:nvPr/>
        </p:nvSpPr>
        <p:spPr bwMode="auto">
          <a:xfrm>
            <a:off x="0" y="26431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r-FR"/>
          </a:p>
        </p:txBody>
      </p:sp>
      <p:graphicFrame>
        <p:nvGraphicFramePr>
          <p:cNvPr id="61444" name="Object 4">
            <a:extLst>
              <a:ext uri="{FF2B5EF4-FFF2-40B4-BE49-F238E27FC236}">
                <a16:creationId xmlns:a16="http://schemas.microsoft.com/office/drawing/2014/main" id="{96A3A41F-DA07-4020-818C-416AF21B793C}"/>
              </a:ext>
            </a:extLst>
          </p:cNvPr>
          <p:cNvGraphicFramePr>
            <a:graphicFrameLocks noChangeAspect="1"/>
          </p:cNvGraphicFramePr>
          <p:nvPr>
            <p:extLst>
              <p:ext uri="{D42A27DB-BD31-4B8C-83A1-F6EECF244321}">
                <p14:modId xmlns:p14="http://schemas.microsoft.com/office/powerpoint/2010/main" val="2341811684"/>
              </p:ext>
            </p:extLst>
          </p:nvPr>
        </p:nvGraphicFramePr>
        <p:xfrm>
          <a:off x="0" y="2643188"/>
          <a:ext cx="9144000" cy="2101850"/>
        </p:xfrm>
        <a:graphic>
          <a:graphicData uri="http://schemas.openxmlformats.org/presentationml/2006/ole">
            <mc:AlternateContent xmlns:mc="http://schemas.openxmlformats.org/markup-compatibility/2006">
              <mc:Choice xmlns:v="urn:schemas-microsoft-com:vml" Requires="v">
                <p:oleObj spid="_x0000_s41997" name="Visio" r:id="rId6" imgW="7244640" imgH="1666800" progId="Visio.Drawing.11">
                  <p:embed/>
                </p:oleObj>
              </mc:Choice>
              <mc:Fallback>
                <p:oleObj name="Visio" r:id="rId6" imgW="7244640" imgH="1666800" progId="Visio.Drawing.11">
                  <p:embed/>
                  <p:pic>
                    <p:nvPicPr>
                      <p:cNvPr id="61444" name="Object 4">
                        <a:extLst>
                          <a:ext uri="{FF2B5EF4-FFF2-40B4-BE49-F238E27FC236}">
                            <a16:creationId xmlns:a16="http://schemas.microsoft.com/office/drawing/2014/main" id="{96A3A41F-DA07-4020-818C-416AF21B793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2643188"/>
                        <a:ext cx="9144000" cy="2101850"/>
                      </a:xfrm>
                      <a:prstGeom prst="rect">
                        <a:avLst/>
                      </a:prstGeom>
                      <a:solidFill>
                        <a:schemeClr val="accent1">
                          <a:alpha val="0"/>
                        </a:schemeClr>
                      </a:solidFill>
                      <a:ln>
                        <a:noFill/>
                      </a:ln>
                      <a:extLst/>
                    </p:spPr>
                  </p:pic>
                </p:oleObj>
              </mc:Fallback>
            </mc:AlternateContent>
          </a:graphicData>
        </a:graphic>
      </p:graphicFrame>
    </p:spTree>
    <p:custDataLst>
      <p:tags r:id="rId2"/>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914168EF-5ABC-4193-8DB0-76857C9B9CEE}"/>
              </a:ext>
            </a:extLst>
          </p:cNvPr>
          <p:cNvSpPr>
            <a:spLocks noGrp="1" noChangeArrowheads="1"/>
          </p:cNvSpPr>
          <p:nvPr>
            <p:ph type="title"/>
          </p:nvPr>
        </p:nvSpPr>
        <p:spPr>
          <a:xfrm>
            <a:off x="4665" y="-171400"/>
            <a:ext cx="7498080" cy="1143000"/>
          </a:xfrm>
        </p:spPr>
        <p:txBody>
          <a:bodyPr/>
          <a:lstStyle/>
          <a:p>
            <a:r>
              <a:rPr lang="fr-FR" altLang="fr-FR" dirty="0"/>
              <a:t>Temps d’une entité</a:t>
            </a:r>
          </a:p>
        </p:txBody>
      </p:sp>
      <p:sp>
        <p:nvSpPr>
          <p:cNvPr id="66563" name="Rectangle 3">
            <a:extLst>
              <a:ext uri="{FF2B5EF4-FFF2-40B4-BE49-F238E27FC236}">
                <a16:creationId xmlns:a16="http://schemas.microsoft.com/office/drawing/2014/main" id="{908C727E-8BF9-4CB1-88E0-66ACAE241889}"/>
              </a:ext>
            </a:extLst>
          </p:cNvPr>
          <p:cNvSpPr>
            <a:spLocks noChangeArrowheads="1"/>
          </p:cNvSpPr>
          <p:nvPr/>
        </p:nvSpPr>
        <p:spPr bwMode="auto">
          <a:xfrm>
            <a:off x="0" y="7477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r-FR"/>
          </a:p>
        </p:txBody>
      </p:sp>
      <p:graphicFrame>
        <p:nvGraphicFramePr>
          <p:cNvPr id="66564" name="Object 4">
            <a:extLst>
              <a:ext uri="{FF2B5EF4-FFF2-40B4-BE49-F238E27FC236}">
                <a16:creationId xmlns:a16="http://schemas.microsoft.com/office/drawing/2014/main" id="{EEA34A63-0117-4E06-85E0-4DD31FD32326}"/>
              </a:ext>
            </a:extLst>
          </p:cNvPr>
          <p:cNvGraphicFramePr>
            <a:graphicFrameLocks noChangeAspect="1"/>
          </p:cNvGraphicFramePr>
          <p:nvPr>
            <p:extLst>
              <p:ext uri="{D42A27DB-BD31-4B8C-83A1-F6EECF244321}">
                <p14:modId xmlns:p14="http://schemas.microsoft.com/office/powerpoint/2010/main" val="4248906208"/>
              </p:ext>
            </p:extLst>
          </p:nvPr>
        </p:nvGraphicFramePr>
        <p:xfrm>
          <a:off x="107504" y="29614"/>
          <a:ext cx="8748712" cy="6859588"/>
        </p:xfrm>
        <a:graphic>
          <a:graphicData uri="http://schemas.openxmlformats.org/presentationml/2006/ole">
            <mc:AlternateContent xmlns:mc="http://schemas.openxmlformats.org/markup-compatibility/2006">
              <mc:Choice xmlns:v="urn:schemas-microsoft-com:vml" Requires="v">
                <p:oleObj spid="_x0000_s43021" name="Visio" r:id="rId5" imgW="7671600" imgH="6022800" progId="Visio.Drawing.11">
                  <p:embed/>
                </p:oleObj>
              </mc:Choice>
              <mc:Fallback>
                <p:oleObj name="Visio" r:id="rId5" imgW="7671600" imgH="6022800" progId="Visio.Drawing.11">
                  <p:embed/>
                  <p:pic>
                    <p:nvPicPr>
                      <p:cNvPr id="66564" name="Object 4">
                        <a:extLst>
                          <a:ext uri="{FF2B5EF4-FFF2-40B4-BE49-F238E27FC236}">
                            <a16:creationId xmlns:a16="http://schemas.microsoft.com/office/drawing/2014/main" id="{EEA34A63-0117-4E06-85E0-4DD31FD3232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504" y="29614"/>
                        <a:ext cx="8748712" cy="6859588"/>
                      </a:xfrm>
                      <a:prstGeom prst="rect">
                        <a:avLst/>
                      </a:prstGeom>
                      <a:solidFill>
                        <a:schemeClr val="accent1">
                          <a:alpha val="0"/>
                        </a:schemeClr>
                      </a:solidFill>
                      <a:ln>
                        <a:noFill/>
                      </a:ln>
                      <a:extLst/>
                    </p:spPr>
                  </p:pic>
                </p:oleObj>
              </mc:Fallback>
            </mc:AlternateContent>
          </a:graphicData>
        </a:graphic>
      </p:graphicFrame>
    </p:spTree>
    <p:custDataLst>
      <p:tags r:id="rId2"/>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a:extLst>
              <a:ext uri="{FF2B5EF4-FFF2-40B4-BE49-F238E27FC236}">
                <a16:creationId xmlns:a16="http://schemas.microsoft.com/office/drawing/2014/main" id="{22865D07-9ABD-426A-ADD5-30F3ED583444}"/>
              </a:ext>
            </a:extLst>
          </p:cNvPr>
          <p:cNvSpPr>
            <a:spLocks noGrp="1" noChangeArrowheads="1"/>
          </p:cNvSpPr>
          <p:nvPr>
            <p:ph type="title"/>
          </p:nvPr>
        </p:nvSpPr>
        <p:spPr/>
        <p:txBody>
          <a:bodyPr>
            <a:normAutofit fontScale="90000"/>
          </a:bodyPr>
          <a:lstStyle/>
          <a:p>
            <a:r>
              <a:rPr lang="fr-FR" altLang="fr-FR" sz="4000"/>
              <a:t>Décomposition temporelle de la disponibilité</a:t>
            </a:r>
          </a:p>
        </p:txBody>
      </p:sp>
      <p:pic>
        <p:nvPicPr>
          <p:cNvPr id="3" name="Image 2">
            <a:extLst>
              <a:ext uri="{FF2B5EF4-FFF2-40B4-BE49-F238E27FC236}">
                <a16:creationId xmlns:a16="http://schemas.microsoft.com/office/drawing/2014/main" id="{B50838AF-DA87-4AB1-8705-FBF0267BD5BB}"/>
              </a:ext>
            </a:extLst>
          </p:cNvPr>
          <p:cNvPicPr>
            <a:picLocks noChangeAspect="1"/>
          </p:cNvPicPr>
          <p:nvPr/>
        </p:nvPicPr>
        <p:blipFill rotWithShape="1">
          <a:blip r:embed="rId3"/>
          <a:srcRect b="54200"/>
          <a:stretch/>
        </p:blipFill>
        <p:spPr>
          <a:xfrm>
            <a:off x="234148" y="1556792"/>
            <a:ext cx="8730340" cy="4608512"/>
          </a:xfrm>
          <a:prstGeom prst="rect">
            <a:avLst/>
          </a:prstGeom>
        </p:spPr>
      </p:pic>
    </p:spTree>
    <p:custDataLst>
      <p:tags r:id="rId1"/>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BFB2DA7A-960D-4FE4-A3F2-620F77F3BEA2}"/>
              </a:ext>
            </a:extLst>
          </p:cNvPr>
          <p:cNvPicPr>
            <a:picLocks noChangeAspect="1"/>
          </p:cNvPicPr>
          <p:nvPr/>
        </p:nvPicPr>
        <p:blipFill rotWithShape="1">
          <a:blip r:embed="rId3"/>
          <a:srcRect t="16401" b="4468"/>
          <a:stretch/>
        </p:blipFill>
        <p:spPr>
          <a:xfrm>
            <a:off x="1115616" y="57317"/>
            <a:ext cx="7328657" cy="6684051"/>
          </a:xfrm>
          <a:prstGeom prst="rect">
            <a:avLst/>
          </a:prstGeom>
        </p:spPr>
      </p:pic>
      <p:sp>
        <p:nvSpPr>
          <p:cNvPr id="4" name="Rectangle 3">
            <a:extLst>
              <a:ext uri="{FF2B5EF4-FFF2-40B4-BE49-F238E27FC236}">
                <a16:creationId xmlns:a16="http://schemas.microsoft.com/office/drawing/2014/main" id="{C1EFE71B-8142-45BA-9440-6DD36DC8DF58}"/>
              </a:ext>
            </a:extLst>
          </p:cNvPr>
          <p:cNvSpPr/>
          <p:nvPr/>
        </p:nvSpPr>
        <p:spPr>
          <a:xfrm>
            <a:off x="1691680" y="4869160"/>
            <a:ext cx="6624736" cy="720080"/>
          </a:xfrm>
          <a:prstGeom prst="rect">
            <a:avLst/>
          </a:prstGeom>
          <a:solidFill>
            <a:srgbClr val="FFFF99"/>
          </a:solidFill>
          <a:ln>
            <a:solidFill>
              <a:srgbClr val="FF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00" dirty="0">
                <a:solidFill>
                  <a:schemeClr val="tx1"/>
                </a:solidFill>
                <a:latin typeface="Arial Black" panose="020B0A04020102020204" pitchFamily="34" charset="0"/>
              </a:rPr>
              <a:t>DI &gt; Dm &gt; Do</a:t>
            </a:r>
          </a:p>
        </p:txBody>
      </p:sp>
    </p:spTree>
    <p:custDataLst>
      <p:tags r:id="rId1"/>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Rectangle 3">
            <a:extLst>
              <a:ext uri="{FF2B5EF4-FFF2-40B4-BE49-F238E27FC236}">
                <a16:creationId xmlns:a16="http://schemas.microsoft.com/office/drawing/2014/main" id="{EB6EE9EC-82C8-46E1-B070-613685D6ABA4}"/>
              </a:ext>
            </a:extLst>
          </p:cNvPr>
          <p:cNvSpPr>
            <a:spLocks noChangeArrowheads="1"/>
          </p:cNvSpPr>
          <p:nvPr/>
        </p:nvSpPr>
        <p:spPr bwMode="auto">
          <a:xfrm>
            <a:off x="0" y="183098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r-FR"/>
          </a:p>
        </p:txBody>
      </p:sp>
      <p:graphicFrame>
        <p:nvGraphicFramePr>
          <p:cNvPr id="60420" name="Object 4">
            <a:extLst>
              <a:ext uri="{FF2B5EF4-FFF2-40B4-BE49-F238E27FC236}">
                <a16:creationId xmlns:a16="http://schemas.microsoft.com/office/drawing/2014/main" id="{0DAFC70F-DC70-45D2-8978-94AF9C19CC2A}"/>
              </a:ext>
            </a:extLst>
          </p:cNvPr>
          <p:cNvGraphicFramePr>
            <a:graphicFrameLocks noChangeAspect="1"/>
          </p:cNvGraphicFramePr>
          <p:nvPr>
            <p:extLst>
              <p:ext uri="{D42A27DB-BD31-4B8C-83A1-F6EECF244321}">
                <p14:modId xmlns:p14="http://schemas.microsoft.com/office/powerpoint/2010/main" val="1777963269"/>
              </p:ext>
            </p:extLst>
          </p:nvPr>
        </p:nvGraphicFramePr>
        <p:xfrm>
          <a:off x="150813" y="589558"/>
          <a:ext cx="8845550" cy="3271837"/>
        </p:xfrm>
        <a:graphic>
          <a:graphicData uri="http://schemas.openxmlformats.org/presentationml/2006/ole">
            <mc:AlternateContent xmlns:mc="http://schemas.openxmlformats.org/markup-compatibility/2006">
              <mc:Choice xmlns:v="urn:schemas-microsoft-com:vml" Requires="v">
                <p:oleObj spid="_x0000_s44045" name="Visio" r:id="rId4" imgW="6768931" imgH="2507684" progId="Visio.Drawing.11">
                  <p:embed/>
                </p:oleObj>
              </mc:Choice>
              <mc:Fallback>
                <p:oleObj name="Visio" r:id="rId4" imgW="6768931" imgH="2507684" progId="Visio.Drawing.11">
                  <p:embed/>
                  <p:pic>
                    <p:nvPicPr>
                      <p:cNvPr id="60420" name="Object 4">
                        <a:extLst>
                          <a:ext uri="{FF2B5EF4-FFF2-40B4-BE49-F238E27FC236}">
                            <a16:creationId xmlns:a16="http://schemas.microsoft.com/office/drawing/2014/main" id="{0DAFC70F-DC70-45D2-8978-94AF9C19CC2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0813" y="589558"/>
                        <a:ext cx="8845550" cy="32718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0421" name="Text Box 5">
            <a:extLst>
              <a:ext uri="{FF2B5EF4-FFF2-40B4-BE49-F238E27FC236}">
                <a16:creationId xmlns:a16="http://schemas.microsoft.com/office/drawing/2014/main" id="{6FCBDC0D-6DA1-4B97-BE20-BCEE65ADCBDD}"/>
              </a:ext>
            </a:extLst>
          </p:cNvPr>
          <p:cNvSpPr txBox="1">
            <a:spLocks noChangeArrowheads="1"/>
          </p:cNvSpPr>
          <p:nvPr/>
        </p:nvSpPr>
        <p:spPr bwMode="auto">
          <a:xfrm>
            <a:off x="795338" y="2788245"/>
            <a:ext cx="796925" cy="366713"/>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fr-FR" altLang="fr-FR" b="1">
                <a:solidFill>
                  <a:schemeClr val="bg1"/>
                </a:solidFill>
                <a:latin typeface="Arial" panose="020B0604020202020204" pitchFamily="34" charset="0"/>
              </a:rPr>
              <a:t>MTTF</a:t>
            </a:r>
          </a:p>
        </p:txBody>
      </p:sp>
      <p:sp>
        <p:nvSpPr>
          <p:cNvPr id="60422" name="Text Box 6">
            <a:extLst>
              <a:ext uri="{FF2B5EF4-FFF2-40B4-BE49-F238E27FC236}">
                <a16:creationId xmlns:a16="http://schemas.microsoft.com/office/drawing/2014/main" id="{69205289-AD45-4704-B611-E7A8346CAC48}"/>
              </a:ext>
            </a:extLst>
          </p:cNvPr>
          <p:cNvSpPr txBox="1">
            <a:spLocks noChangeArrowheads="1"/>
          </p:cNvSpPr>
          <p:nvPr/>
        </p:nvSpPr>
        <p:spPr bwMode="auto">
          <a:xfrm>
            <a:off x="2698750" y="2786658"/>
            <a:ext cx="796925" cy="366712"/>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fr-FR" altLang="fr-FR" b="1">
                <a:solidFill>
                  <a:schemeClr val="bg1"/>
                </a:solidFill>
                <a:latin typeface="Arial" panose="020B0604020202020204" pitchFamily="34" charset="0"/>
              </a:rPr>
              <a:t>MDT</a:t>
            </a:r>
          </a:p>
        </p:txBody>
      </p:sp>
      <p:sp>
        <p:nvSpPr>
          <p:cNvPr id="60423" name="Text Box 7">
            <a:extLst>
              <a:ext uri="{FF2B5EF4-FFF2-40B4-BE49-F238E27FC236}">
                <a16:creationId xmlns:a16="http://schemas.microsoft.com/office/drawing/2014/main" id="{261A76AC-3C4A-4AA6-BE76-D9CF881DB8AD}"/>
              </a:ext>
            </a:extLst>
          </p:cNvPr>
          <p:cNvSpPr txBox="1">
            <a:spLocks noChangeArrowheads="1"/>
          </p:cNvSpPr>
          <p:nvPr/>
        </p:nvSpPr>
        <p:spPr bwMode="auto">
          <a:xfrm>
            <a:off x="3994150" y="2324695"/>
            <a:ext cx="936625" cy="366713"/>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fr-FR" altLang="fr-FR" b="1">
                <a:solidFill>
                  <a:schemeClr val="bg1"/>
                </a:solidFill>
                <a:latin typeface="Arial" panose="020B0604020202020204" pitchFamily="34" charset="0"/>
              </a:rPr>
              <a:t>MTTR</a:t>
            </a:r>
          </a:p>
        </p:txBody>
      </p:sp>
      <p:sp>
        <p:nvSpPr>
          <p:cNvPr id="60424" name="Text Box 8">
            <a:extLst>
              <a:ext uri="{FF2B5EF4-FFF2-40B4-BE49-F238E27FC236}">
                <a16:creationId xmlns:a16="http://schemas.microsoft.com/office/drawing/2014/main" id="{680412AB-987D-4660-BDF6-CB2925A2E0DF}"/>
              </a:ext>
            </a:extLst>
          </p:cNvPr>
          <p:cNvSpPr txBox="1">
            <a:spLocks noChangeArrowheads="1"/>
          </p:cNvSpPr>
          <p:nvPr/>
        </p:nvSpPr>
        <p:spPr bwMode="auto">
          <a:xfrm>
            <a:off x="5894388" y="2786658"/>
            <a:ext cx="936625" cy="366712"/>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fr-FR" altLang="fr-FR" b="1">
                <a:solidFill>
                  <a:schemeClr val="bg1"/>
                </a:solidFill>
                <a:latin typeface="Arial" panose="020B0604020202020204" pitchFamily="34" charset="0"/>
              </a:rPr>
              <a:t>MUT</a:t>
            </a:r>
          </a:p>
        </p:txBody>
      </p:sp>
      <p:sp>
        <p:nvSpPr>
          <p:cNvPr id="60425" name="Text Box 9">
            <a:extLst>
              <a:ext uri="{FF2B5EF4-FFF2-40B4-BE49-F238E27FC236}">
                <a16:creationId xmlns:a16="http://schemas.microsoft.com/office/drawing/2014/main" id="{0F571F82-4162-4593-89BA-46029B126C7F}"/>
              </a:ext>
            </a:extLst>
          </p:cNvPr>
          <p:cNvSpPr txBox="1">
            <a:spLocks noChangeArrowheads="1"/>
          </p:cNvSpPr>
          <p:nvPr/>
        </p:nvSpPr>
        <p:spPr bwMode="auto">
          <a:xfrm>
            <a:off x="4130675" y="3259733"/>
            <a:ext cx="936625" cy="366712"/>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fr-FR" altLang="fr-FR" b="1">
                <a:solidFill>
                  <a:schemeClr val="bg1"/>
                </a:solidFill>
                <a:latin typeface="Arial" panose="020B0604020202020204" pitchFamily="34" charset="0"/>
              </a:rPr>
              <a:t>MTBF</a:t>
            </a:r>
          </a:p>
        </p:txBody>
      </p:sp>
      <p:sp>
        <p:nvSpPr>
          <p:cNvPr id="60426" name="Rectangle 10">
            <a:extLst>
              <a:ext uri="{FF2B5EF4-FFF2-40B4-BE49-F238E27FC236}">
                <a16:creationId xmlns:a16="http://schemas.microsoft.com/office/drawing/2014/main" id="{048A0FB2-777B-42A5-BE3F-BAE05BF4606D}"/>
              </a:ext>
            </a:extLst>
          </p:cNvPr>
          <p:cNvSpPr>
            <a:spLocks noChangeArrowheads="1"/>
          </p:cNvSpPr>
          <p:nvPr/>
        </p:nvSpPr>
        <p:spPr bwMode="auto">
          <a:xfrm>
            <a:off x="131763" y="3778845"/>
            <a:ext cx="8880475" cy="2530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fr-FR" altLang="fr-FR" sz="2000" b="1">
                <a:latin typeface="Arial" panose="020B0604020202020204" pitchFamily="34" charset="0"/>
              </a:rPr>
              <a:t>MTTF</a:t>
            </a:r>
            <a:r>
              <a:rPr lang="fr-FR" altLang="fr-FR" sz="2000">
                <a:latin typeface="Arial" panose="020B0604020202020204" pitchFamily="34" charset="0"/>
              </a:rPr>
              <a:t> (</a:t>
            </a:r>
            <a:r>
              <a:rPr lang="fr-FR" altLang="fr-FR" sz="2000" i="1">
                <a:latin typeface="Arial" panose="020B0604020202020204" pitchFamily="34" charset="0"/>
              </a:rPr>
              <a:t>mean time to [first] failure</a:t>
            </a:r>
            <a:r>
              <a:rPr lang="fr-FR" altLang="fr-FR" sz="2000">
                <a:latin typeface="Arial" panose="020B0604020202020204" pitchFamily="34" charset="0"/>
              </a:rPr>
              <a:t>) : moyenne des temps avant la 1ère défaillance</a:t>
            </a:r>
          </a:p>
          <a:p>
            <a:r>
              <a:rPr lang="fr-FR" altLang="fr-FR" sz="2000" b="1">
                <a:latin typeface="Arial" panose="020B0604020202020204" pitchFamily="34" charset="0"/>
              </a:rPr>
              <a:t>MTBF</a:t>
            </a:r>
            <a:r>
              <a:rPr lang="fr-FR" altLang="fr-FR" sz="2000">
                <a:latin typeface="Arial" panose="020B0604020202020204" pitchFamily="34" charset="0"/>
              </a:rPr>
              <a:t> (</a:t>
            </a:r>
            <a:r>
              <a:rPr lang="fr-FR" altLang="fr-FR" sz="2000" i="1">
                <a:latin typeface="Arial" panose="020B0604020202020204" pitchFamily="34" charset="0"/>
              </a:rPr>
              <a:t>mean time between failures</a:t>
            </a:r>
            <a:r>
              <a:rPr lang="fr-FR" altLang="fr-FR" sz="2000">
                <a:latin typeface="Arial" panose="020B0604020202020204" pitchFamily="34" charset="0"/>
              </a:rPr>
              <a:t>) : moyenne des temps entre 2 défaillances consécutives</a:t>
            </a:r>
          </a:p>
          <a:p>
            <a:r>
              <a:rPr lang="fr-FR" altLang="fr-FR" sz="2000" b="1">
                <a:latin typeface="Arial" panose="020B0604020202020204" pitchFamily="34" charset="0"/>
              </a:rPr>
              <a:t>MDT</a:t>
            </a:r>
            <a:r>
              <a:rPr lang="fr-FR" altLang="fr-FR" sz="2000">
                <a:latin typeface="Arial" panose="020B0604020202020204" pitchFamily="34" charset="0"/>
              </a:rPr>
              <a:t> (</a:t>
            </a:r>
            <a:r>
              <a:rPr lang="fr-FR" altLang="fr-FR" sz="2000" i="1">
                <a:latin typeface="Arial" panose="020B0604020202020204" pitchFamily="34" charset="0"/>
              </a:rPr>
              <a:t>mean down time</a:t>
            </a:r>
            <a:r>
              <a:rPr lang="fr-FR" altLang="fr-FR" sz="2000">
                <a:latin typeface="Arial" panose="020B0604020202020204" pitchFamily="34" charset="0"/>
              </a:rPr>
              <a:t>) : appelé encore MTI, c’est le temps moyen d’indisponibilité ou temps moyen d’arrêt propre</a:t>
            </a:r>
          </a:p>
          <a:p>
            <a:r>
              <a:rPr lang="fr-FR" altLang="fr-FR" sz="2000" b="1">
                <a:latin typeface="Arial" panose="020B0604020202020204" pitchFamily="34" charset="0"/>
              </a:rPr>
              <a:t>MUT </a:t>
            </a:r>
            <a:r>
              <a:rPr lang="fr-FR" altLang="fr-FR" sz="2000">
                <a:latin typeface="Arial" panose="020B0604020202020204" pitchFamily="34" charset="0"/>
              </a:rPr>
              <a:t>(</a:t>
            </a:r>
            <a:r>
              <a:rPr lang="fr-FR" altLang="fr-FR" sz="2000" i="1">
                <a:latin typeface="Arial" panose="020B0604020202020204" pitchFamily="34" charset="0"/>
              </a:rPr>
              <a:t>mean up time</a:t>
            </a:r>
            <a:r>
              <a:rPr lang="fr-FR" altLang="fr-FR" sz="2000">
                <a:latin typeface="Arial" panose="020B0604020202020204" pitchFamily="34" charset="0"/>
              </a:rPr>
              <a:t>)</a:t>
            </a:r>
            <a:r>
              <a:rPr lang="fr-FR" altLang="fr-FR" sz="2000" b="1">
                <a:latin typeface="Arial" panose="020B0604020202020204" pitchFamily="34" charset="0"/>
              </a:rPr>
              <a:t> </a:t>
            </a:r>
            <a:r>
              <a:rPr lang="fr-FR" altLang="fr-FR" sz="2000">
                <a:latin typeface="Arial" panose="020B0604020202020204" pitchFamily="34" charset="0"/>
              </a:rPr>
              <a:t>: temps moyen de disponibilité</a:t>
            </a:r>
          </a:p>
          <a:p>
            <a:r>
              <a:rPr lang="fr-FR" altLang="fr-FR" sz="2000" b="1">
                <a:latin typeface="Arial" panose="020B0604020202020204" pitchFamily="34" charset="0"/>
              </a:rPr>
              <a:t>MTTR</a:t>
            </a:r>
            <a:r>
              <a:rPr lang="fr-FR" altLang="fr-FR" sz="2000">
                <a:latin typeface="Arial" panose="020B0604020202020204" pitchFamily="34" charset="0"/>
              </a:rPr>
              <a:t> (</a:t>
            </a:r>
            <a:r>
              <a:rPr lang="fr-FR" altLang="fr-FR" sz="2000" i="1">
                <a:latin typeface="Arial" panose="020B0604020202020204" pitchFamily="34" charset="0"/>
              </a:rPr>
              <a:t>mean time to repair</a:t>
            </a:r>
            <a:r>
              <a:rPr lang="fr-FR" altLang="fr-FR" sz="2000">
                <a:latin typeface="Arial" panose="020B0604020202020204" pitchFamily="34" charset="0"/>
              </a:rPr>
              <a:t>) : temps moyen de réparation </a:t>
            </a:r>
          </a:p>
        </p:txBody>
      </p:sp>
      <p:sp>
        <p:nvSpPr>
          <p:cNvPr id="10" name="Rectangle 2">
            <a:extLst>
              <a:ext uri="{FF2B5EF4-FFF2-40B4-BE49-F238E27FC236}">
                <a16:creationId xmlns:a16="http://schemas.microsoft.com/office/drawing/2014/main" id="{0C5C9128-333E-4ABD-BBD5-E15F4CBAEEB5}"/>
              </a:ext>
            </a:extLst>
          </p:cNvPr>
          <p:cNvSpPr>
            <a:spLocks noGrp="1" noChangeArrowheads="1"/>
          </p:cNvSpPr>
          <p:nvPr>
            <p:ph type="title"/>
          </p:nvPr>
        </p:nvSpPr>
        <p:spPr>
          <a:xfrm>
            <a:off x="244475" y="55275"/>
            <a:ext cx="7772400" cy="566916"/>
          </a:xfrm>
        </p:spPr>
        <p:txBody>
          <a:bodyPr>
            <a:normAutofit fontScale="90000"/>
          </a:bodyPr>
          <a:lstStyle/>
          <a:p>
            <a:r>
              <a:rPr lang="fr-FR" altLang="fr-FR" dirty="0"/>
              <a:t>Indicateurs opérationnels</a:t>
            </a:r>
          </a:p>
        </p:txBody>
      </p:sp>
    </p:spTree>
    <p:custDataLst>
      <p:tags r:id="rId2"/>
    </p:custDataLst>
    <p:extLst>
      <p:ext uri="{BB962C8B-B14F-4D97-AF65-F5344CB8AC3E}">
        <p14:creationId xmlns:p14="http://schemas.microsoft.com/office/powerpoint/2010/main" val="398455841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0421"/>
                                        </p:tgtEl>
                                        <p:attrNameLst>
                                          <p:attrName>style.visibility</p:attrName>
                                        </p:attrNameLst>
                                      </p:cBhvr>
                                      <p:to>
                                        <p:strVal val="visible"/>
                                      </p:to>
                                    </p:set>
                                    <p:animEffect transition="in" filter="checkerboard(across)">
                                      <p:cBhvr>
                                        <p:cTn id="7" dur="500"/>
                                        <p:tgtEl>
                                          <p:spTgt spid="6042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0422"/>
                                        </p:tgtEl>
                                        <p:attrNameLst>
                                          <p:attrName>style.visibility</p:attrName>
                                        </p:attrNameLst>
                                      </p:cBhvr>
                                      <p:to>
                                        <p:strVal val="visible"/>
                                      </p:to>
                                    </p:set>
                                    <p:animEffect transition="in" filter="checkerboard(across)">
                                      <p:cBhvr>
                                        <p:cTn id="12" dur="500"/>
                                        <p:tgtEl>
                                          <p:spTgt spid="6042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60423"/>
                                        </p:tgtEl>
                                        <p:attrNameLst>
                                          <p:attrName>style.visibility</p:attrName>
                                        </p:attrNameLst>
                                      </p:cBhvr>
                                      <p:to>
                                        <p:strVal val="visible"/>
                                      </p:to>
                                    </p:set>
                                    <p:animEffect transition="in" filter="checkerboard(across)">
                                      <p:cBhvr>
                                        <p:cTn id="17" dur="500"/>
                                        <p:tgtEl>
                                          <p:spTgt spid="6042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60424"/>
                                        </p:tgtEl>
                                        <p:attrNameLst>
                                          <p:attrName>style.visibility</p:attrName>
                                        </p:attrNameLst>
                                      </p:cBhvr>
                                      <p:to>
                                        <p:strVal val="visible"/>
                                      </p:to>
                                    </p:set>
                                    <p:animEffect transition="in" filter="checkerboard(across)">
                                      <p:cBhvr>
                                        <p:cTn id="22" dur="500"/>
                                        <p:tgtEl>
                                          <p:spTgt spid="6042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60425"/>
                                        </p:tgtEl>
                                        <p:attrNameLst>
                                          <p:attrName>style.visibility</p:attrName>
                                        </p:attrNameLst>
                                      </p:cBhvr>
                                      <p:to>
                                        <p:strVal val="visible"/>
                                      </p:to>
                                    </p:set>
                                    <p:animEffect transition="in" filter="checkerboard(across)">
                                      <p:cBhvr>
                                        <p:cTn id="27" dur="500"/>
                                        <p:tgtEl>
                                          <p:spTgt spid="6042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60426">
                                            <p:txEl>
                                              <p:pRg st="0" end="0"/>
                                            </p:txEl>
                                          </p:spTgt>
                                        </p:tgtEl>
                                        <p:attrNameLst>
                                          <p:attrName>style.visibility</p:attrName>
                                        </p:attrNameLst>
                                      </p:cBhvr>
                                      <p:to>
                                        <p:strVal val="visible"/>
                                      </p:to>
                                    </p:set>
                                    <p:animEffect transition="in" filter="wipe(left)">
                                      <p:cBhvr>
                                        <p:cTn id="32" dur="500"/>
                                        <p:tgtEl>
                                          <p:spTgt spid="60426">
                                            <p:txEl>
                                              <p:pRg st="0" end="0"/>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60426">
                                            <p:txEl>
                                              <p:pRg st="1" end="1"/>
                                            </p:txEl>
                                          </p:spTgt>
                                        </p:tgtEl>
                                        <p:attrNameLst>
                                          <p:attrName>style.visibility</p:attrName>
                                        </p:attrNameLst>
                                      </p:cBhvr>
                                      <p:to>
                                        <p:strVal val="visible"/>
                                      </p:to>
                                    </p:set>
                                    <p:animEffect transition="in" filter="wipe(left)">
                                      <p:cBhvr>
                                        <p:cTn id="37" dur="500"/>
                                        <p:tgtEl>
                                          <p:spTgt spid="60426">
                                            <p:txEl>
                                              <p:pRg st="1" end="1"/>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60426">
                                            <p:txEl>
                                              <p:pRg st="2" end="2"/>
                                            </p:txEl>
                                          </p:spTgt>
                                        </p:tgtEl>
                                        <p:attrNameLst>
                                          <p:attrName>style.visibility</p:attrName>
                                        </p:attrNameLst>
                                      </p:cBhvr>
                                      <p:to>
                                        <p:strVal val="visible"/>
                                      </p:to>
                                    </p:set>
                                    <p:animEffect transition="in" filter="wipe(left)">
                                      <p:cBhvr>
                                        <p:cTn id="42" dur="500"/>
                                        <p:tgtEl>
                                          <p:spTgt spid="60426">
                                            <p:txEl>
                                              <p:pRg st="2" end="2"/>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nodeType="clickEffect">
                                  <p:stCondLst>
                                    <p:cond delay="0"/>
                                  </p:stCondLst>
                                  <p:childTnLst>
                                    <p:set>
                                      <p:cBhvr>
                                        <p:cTn id="46" dur="1" fill="hold">
                                          <p:stCondLst>
                                            <p:cond delay="0"/>
                                          </p:stCondLst>
                                        </p:cTn>
                                        <p:tgtEl>
                                          <p:spTgt spid="60426">
                                            <p:txEl>
                                              <p:pRg st="3" end="3"/>
                                            </p:txEl>
                                          </p:spTgt>
                                        </p:tgtEl>
                                        <p:attrNameLst>
                                          <p:attrName>style.visibility</p:attrName>
                                        </p:attrNameLst>
                                      </p:cBhvr>
                                      <p:to>
                                        <p:strVal val="visible"/>
                                      </p:to>
                                    </p:set>
                                    <p:animEffect transition="in" filter="wipe(left)">
                                      <p:cBhvr>
                                        <p:cTn id="47" dur="500"/>
                                        <p:tgtEl>
                                          <p:spTgt spid="60426">
                                            <p:txEl>
                                              <p:pRg st="3" end="3"/>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nodeType="clickEffect">
                                  <p:stCondLst>
                                    <p:cond delay="0"/>
                                  </p:stCondLst>
                                  <p:childTnLst>
                                    <p:set>
                                      <p:cBhvr>
                                        <p:cTn id="51" dur="1" fill="hold">
                                          <p:stCondLst>
                                            <p:cond delay="0"/>
                                          </p:stCondLst>
                                        </p:cTn>
                                        <p:tgtEl>
                                          <p:spTgt spid="60426">
                                            <p:txEl>
                                              <p:pRg st="4" end="4"/>
                                            </p:txEl>
                                          </p:spTgt>
                                        </p:tgtEl>
                                        <p:attrNameLst>
                                          <p:attrName>style.visibility</p:attrName>
                                        </p:attrNameLst>
                                      </p:cBhvr>
                                      <p:to>
                                        <p:strVal val="visible"/>
                                      </p:to>
                                    </p:set>
                                    <p:animEffect transition="in" filter="wipe(left)">
                                      <p:cBhvr>
                                        <p:cTn id="52" dur="500"/>
                                        <p:tgtEl>
                                          <p:spTgt spid="6042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1" grpId="0" animBg="1"/>
      <p:bldP spid="60422" grpId="0" animBg="1"/>
      <p:bldP spid="60423" grpId="0" animBg="1"/>
      <p:bldP spid="60424" grpId="0" animBg="1"/>
      <p:bldP spid="60425"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116631"/>
            <a:ext cx="9001000" cy="65554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26293438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Espace réservé du numéro de diapositive 3">
            <a:extLst>
              <a:ext uri="{FF2B5EF4-FFF2-40B4-BE49-F238E27FC236}">
                <a16:creationId xmlns:a16="http://schemas.microsoft.com/office/drawing/2014/main" id="{C04A4038-059B-431C-8FC5-415DFF1085D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defRPr>
            </a:lvl1pPr>
            <a:lvl2pPr marL="742950" indent="-285750" eaLnBrk="0" hangingPunct="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defRPr>
            </a:lvl2pPr>
            <a:lvl3pPr marL="1143000" indent="-228600" eaLnBrk="0" hangingPunct="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defRPr>
            </a:lvl3pPr>
            <a:lvl4pPr marL="1600200" indent="-228600" eaLnBrk="0" hangingPunct="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defRPr>
            </a:lvl4pPr>
            <a:lvl5pPr marL="2057400" indent="-228600" eaLnBrk="0" hangingPunct="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9pPr>
          </a:lstStyle>
          <a:p>
            <a:pPr eaLnBrk="1" hangingPunct="1">
              <a:spcBef>
                <a:spcPct val="0"/>
              </a:spcBef>
              <a:buClrTx/>
              <a:buFontTx/>
              <a:buNone/>
            </a:pPr>
            <a:fld id="{06D42FB9-F5BE-4775-BE9F-71CED4A6EA07}" type="slidenum">
              <a:rPr lang="fr-FR" altLang="fr-FR" sz="1200"/>
              <a:pPr eaLnBrk="1" hangingPunct="1">
                <a:spcBef>
                  <a:spcPct val="0"/>
                </a:spcBef>
                <a:buClrTx/>
                <a:buFontTx/>
                <a:buNone/>
              </a:pPr>
              <a:t>6</a:t>
            </a:fld>
            <a:endParaRPr lang="fr-FR" altLang="fr-FR" sz="1200"/>
          </a:p>
        </p:txBody>
      </p:sp>
      <p:sp>
        <p:nvSpPr>
          <p:cNvPr id="121858" name="Text Box 2">
            <a:extLst>
              <a:ext uri="{FF2B5EF4-FFF2-40B4-BE49-F238E27FC236}">
                <a16:creationId xmlns:a16="http://schemas.microsoft.com/office/drawing/2014/main" id="{953B4A40-142A-4C94-9699-7536CF3B145D}"/>
              </a:ext>
            </a:extLst>
          </p:cNvPr>
          <p:cNvSpPr txBox="1">
            <a:spLocks noChangeArrowheads="1"/>
          </p:cNvSpPr>
          <p:nvPr/>
        </p:nvSpPr>
        <p:spPr bwMode="auto">
          <a:xfrm>
            <a:off x="611188" y="765175"/>
            <a:ext cx="8208962" cy="4111625"/>
          </a:xfrm>
          <a:prstGeom prst="rect">
            <a:avLst/>
          </a:prstGeom>
          <a:noFill/>
          <a:ln w="9525">
            <a:noFill/>
            <a:miter lim="800000"/>
            <a:headEnd/>
            <a:tailEnd/>
          </a:ln>
          <a:effectLst/>
        </p:spPr>
        <p:txBody>
          <a:bodyPr>
            <a:spAutoFit/>
          </a:bodyPr>
          <a:lstStyle/>
          <a:p>
            <a:pPr algn="ctr">
              <a:defRPr/>
            </a:pPr>
            <a:r>
              <a:rPr lang="en-GB" sz="4400" b="1">
                <a:solidFill>
                  <a:srgbClr val="FF0000"/>
                </a:solidFill>
                <a:effectLst>
                  <a:outerShdw blurRad="38100" dist="38100" dir="2700000" algn="tl">
                    <a:srgbClr val="C0C0C0"/>
                  </a:outerShdw>
                </a:effectLst>
                <a:latin typeface="Arial Narrow" pitchFamily="34" charset="0"/>
              </a:rPr>
              <a:t>Maintenance corrective</a:t>
            </a:r>
          </a:p>
          <a:p>
            <a:pPr algn="ctr">
              <a:defRPr/>
            </a:pPr>
            <a:r>
              <a:rPr lang="en-GB" sz="4400" b="1">
                <a:effectLst/>
                <a:latin typeface="Arial Narrow" pitchFamily="34" charset="0"/>
              </a:rPr>
              <a:t> </a:t>
            </a:r>
            <a:endParaRPr lang="fr-FR" sz="4400">
              <a:effectLst/>
              <a:latin typeface="Arial Narrow" pitchFamily="34" charset="0"/>
            </a:endParaRPr>
          </a:p>
          <a:p>
            <a:pPr algn="ctr">
              <a:defRPr/>
            </a:pPr>
            <a:r>
              <a:rPr lang="fr-FR" sz="4400">
                <a:solidFill>
                  <a:schemeClr val="hlink"/>
                </a:solidFill>
                <a:effectLst/>
                <a:latin typeface="Arial Narrow" pitchFamily="34" charset="0"/>
              </a:rPr>
              <a:t>Maintenance exécutée</a:t>
            </a:r>
            <a:r>
              <a:rPr lang="fr-FR" sz="4400">
                <a:effectLst/>
                <a:latin typeface="Arial Narrow" pitchFamily="34" charset="0"/>
              </a:rPr>
              <a:t> </a:t>
            </a:r>
            <a:r>
              <a:rPr lang="fr-FR" sz="4400" b="1" i="1">
                <a:solidFill>
                  <a:srgbClr val="CC3300"/>
                </a:solidFill>
                <a:effectLst>
                  <a:outerShdw blurRad="38100" dist="38100" dir="2700000" algn="tl">
                    <a:srgbClr val="C0C0C0"/>
                  </a:outerShdw>
                </a:effectLst>
                <a:latin typeface="Arial Narrow" pitchFamily="34" charset="0"/>
              </a:rPr>
              <a:t>après défaillance</a:t>
            </a:r>
            <a:r>
              <a:rPr lang="fr-FR" sz="4400">
                <a:effectLst/>
                <a:latin typeface="Arial Narrow" pitchFamily="34" charset="0"/>
              </a:rPr>
              <a:t> </a:t>
            </a:r>
            <a:r>
              <a:rPr lang="fr-FR" sz="4400">
                <a:solidFill>
                  <a:schemeClr val="hlink"/>
                </a:solidFill>
                <a:effectLst/>
                <a:latin typeface="Arial Narrow" pitchFamily="34" charset="0"/>
              </a:rPr>
              <a:t>et destinée à remettre un bien dans un état dans lequel il peut accomplir une fonction requise.</a:t>
            </a:r>
          </a:p>
        </p:txBody>
      </p:sp>
    </p:spTree>
    <p:custDataLst>
      <p:tags r:id="rId1"/>
    </p:custDataLst>
    <p:extLst>
      <p:ext uri="{BB962C8B-B14F-4D97-AF65-F5344CB8AC3E}">
        <p14:creationId xmlns:p14="http://schemas.microsoft.com/office/powerpoint/2010/main" val="204074684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C2EE1FC4-10F2-4361-A76F-D55733CF6894}"/>
              </a:ext>
            </a:extLst>
          </p:cNvPr>
          <p:cNvPicPr>
            <a:picLocks noChangeAspect="1"/>
          </p:cNvPicPr>
          <p:nvPr/>
        </p:nvPicPr>
        <p:blipFill>
          <a:blip r:embed="rId3"/>
          <a:stretch>
            <a:fillRect/>
          </a:stretch>
        </p:blipFill>
        <p:spPr>
          <a:xfrm>
            <a:off x="1519687" y="0"/>
            <a:ext cx="7012753" cy="6858000"/>
          </a:xfrm>
          <a:prstGeom prst="rect">
            <a:avLst/>
          </a:prstGeom>
        </p:spPr>
      </p:pic>
    </p:spTree>
    <p:custDataLst>
      <p:tags r:id="rId1"/>
    </p:custDataLst>
    <p:extLst>
      <p:ext uri="{BB962C8B-B14F-4D97-AF65-F5344CB8AC3E}">
        <p14:creationId xmlns:p14="http://schemas.microsoft.com/office/powerpoint/2010/main" val="294424544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a:t>MTBF – MTTR – Taux de défaillance</a:t>
            </a:r>
          </a:p>
        </p:txBody>
      </p:sp>
      <p:sp>
        <p:nvSpPr>
          <p:cNvPr id="3" name="Espace réservé du contenu 2"/>
          <p:cNvSpPr>
            <a:spLocks noGrp="1"/>
          </p:cNvSpPr>
          <p:nvPr>
            <p:ph idx="1"/>
          </p:nvPr>
        </p:nvSpPr>
        <p:spPr/>
        <p:txBody>
          <a:bodyPr/>
          <a:lstStyle/>
          <a:p>
            <a:r>
              <a:rPr lang="fr-FR" dirty="0"/>
              <a:t>MTBF = Somme des temps de bon fonctionnement / nombre de pannes</a:t>
            </a:r>
          </a:p>
          <a:p>
            <a:r>
              <a:rPr lang="fr-FR" dirty="0"/>
              <a:t>MTTR = Somme des temps de réparation / nombre de pannes</a:t>
            </a:r>
          </a:p>
          <a:p>
            <a:r>
              <a:rPr lang="fr-FR" dirty="0"/>
              <a:t>Taux de défaillance = </a:t>
            </a:r>
            <a:r>
              <a:rPr lang="el-GR" dirty="0">
                <a:latin typeface="Arial"/>
                <a:cs typeface="Arial"/>
              </a:rPr>
              <a:t>λ</a:t>
            </a:r>
            <a:r>
              <a:rPr lang="fr-FR">
                <a:latin typeface="Arial"/>
                <a:cs typeface="Arial"/>
              </a:rPr>
              <a:t> = 1 / MTBF</a:t>
            </a:r>
            <a:endParaRPr lang="fr-FR" dirty="0"/>
          </a:p>
          <a:p>
            <a:endParaRPr lang="fr-FR" dirty="0"/>
          </a:p>
        </p:txBody>
      </p:sp>
    </p:spTree>
    <p:custDataLst>
      <p:tags r:id="rId1"/>
    </p:custDataLst>
    <p:extLst>
      <p:ext uri="{BB962C8B-B14F-4D97-AF65-F5344CB8AC3E}">
        <p14:creationId xmlns:p14="http://schemas.microsoft.com/office/powerpoint/2010/main" val="381377342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ctrTitle"/>
          </p:nvPr>
        </p:nvSpPr>
        <p:spPr>
          <a:xfrm>
            <a:off x="1432560" y="359898"/>
            <a:ext cx="7406640" cy="620830"/>
          </a:xfrm>
        </p:spPr>
        <p:txBody>
          <a:bodyPr>
            <a:normAutofit fontScale="90000"/>
          </a:bodyPr>
          <a:lstStyle/>
          <a:p>
            <a:pPr eaLnBrk="1" hangingPunct="1">
              <a:defRPr/>
            </a:pPr>
            <a:r>
              <a:rPr lang="fr-FR" dirty="0"/>
              <a:t>LA TPM</a:t>
            </a:r>
          </a:p>
        </p:txBody>
      </p:sp>
      <p:sp>
        <p:nvSpPr>
          <p:cNvPr id="96259" name="Rectangle 3"/>
          <p:cNvSpPr>
            <a:spLocks noGrp="1" noChangeArrowheads="1"/>
          </p:cNvSpPr>
          <p:nvPr>
            <p:ph type="subTitle" idx="1"/>
          </p:nvPr>
        </p:nvSpPr>
        <p:spPr>
          <a:xfrm>
            <a:off x="1432560" y="980728"/>
            <a:ext cx="7406640" cy="1752600"/>
          </a:xfrm>
        </p:spPr>
        <p:txBody>
          <a:bodyPr/>
          <a:lstStyle/>
          <a:p>
            <a:pPr eaLnBrk="1" hangingPunct="1">
              <a:defRPr/>
            </a:pPr>
            <a:r>
              <a:rPr lang="fr-FR" dirty="0"/>
              <a:t>TOTAL PRODUCTIVE MAINTENANCE</a:t>
            </a:r>
          </a:p>
        </p:txBody>
      </p:sp>
      <p:sp>
        <p:nvSpPr>
          <p:cNvPr id="4" name="ZoneTexte 3"/>
          <p:cNvSpPr txBox="1"/>
          <p:nvPr/>
        </p:nvSpPr>
        <p:spPr>
          <a:xfrm>
            <a:off x="1043608" y="1857375"/>
            <a:ext cx="7954342" cy="338554"/>
          </a:xfrm>
          <a:prstGeom prst="rect">
            <a:avLst/>
          </a:prstGeom>
          <a:solidFill>
            <a:schemeClr val="tx2">
              <a:lumMod val="40000"/>
              <a:lumOff val="60000"/>
              <a:alpha val="58000"/>
            </a:schemeClr>
          </a:solidFill>
        </p:spPr>
        <p:txBody>
          <a:bodyPr wrap="square">
            <a:spAutoFit/>
          </a:bodyPr>
          <a:lstStyle/>
          <a:p>
            <a:pPr fontAlgn="auto">
              <a:spcBef>
                <a:spcPts val="0"/>
              </a:spcBef>
              <a:spcAft>
                <a:spcPts val="0"/>
              </a:spcAft>
              <a:defRPr/>
            </a:pPr>
            <a:r>
              <a:rPr lang="fr-FR" sz="1600" dirty="0">
                <a:latin typeface="+mj-lt"/>
              </a:rPr>
              <a:t>Obtenir le rendement maximal des équipements.</a:t>
            </a:r>
          </a:p>
        </p:txBody>
      </p:sp>
      <p:sp>
        <p:nvSpPr>
          <p:cNvPr id="5" name="ZoneTexte 4">
            <a:hlinkClick r:id="rId3" action="ppaction://hlinksldjump"/>
          </p:cNvPr>
          <p:cNvSpPr txBox="1"/>
          <p:nvPr/>
        </p:nvSpPr>
        <p:spPr>
          <a:xfrm>
            <a:off x="1043608" y="2714625"/>
            <a:ext cx="7954342" cy="584775"/>
          </a:xfrm>
          <a:prstGeom prst="rect">
            <a:avLst/>
          </a:prstGeom>
          <a:solidFill>
            <a:schemeClr val="tx2">
              <a:lumMod val="40000"/>
              <a:lumOff val="60000"/>
              <a:alpha val="58000"/>
            </a:schemeClr>
          </a:solidFill>
        </p:spPr>
        <p:txBody>
          <a:bodyPr wrap="square">
            <a:spAutoFit/>
          </a:bodyPr>
          <a:lstStyle/>
          <a:p>
            <a:pPr fontAlgn="auto">
              <a:spcBef>
                <a:spcPts val="0"/>
              </a:spcBef>
              <a:spcAft>
                <a:spcPts val="0"/>
              </a:spcAft>
              <a:defRPr/>
            </a:pPr>
            <a:r>
              <a:rPr lang="fr-FR" sz="1600" dirty="0">
                <a:latin typeface="+mj-lt"/>
              </a:rPr>
              <a:t>Améliorer  la productivité des systèmes automatisés en impliquant </a:t>
            </a:r>
            <a:r>
              <a:rPr lang="fr-FR" sz="1600" dirty="0">
                <a:solidFill>
                  <a:srgbClr val="7030A0"/>
                </a:solidFill>
                <a:latin typeface="+mj-lt"/>
              </a:rPr>
              <a:t>l’exploitation et la maintenance.</a:t>
            </a:r>
          </a:p>
        </p:txBody>
      </p:sp>
      <p:sp>
        <p:nvSpPr>
          <p:cNvPr id="6" name="ZoneTexte 5"/>
          <p:cNvSpPr txBox="1"/>
          <p:nvPr/>
        </p:nvSpPr>
        <p:spPr>
          <a:xfrm>
            <a:off x="1043608" y="2286000"/>
            <a:ext cx="7954342" cy="338138"/>
          </a:xfrm>
          <a:prstGeom prst="rect">
            <a:avLst/>
          </a:prstGeom>
          <a:solidFill>
            <a:schemeClr val="tx2">
              <a:lumMod val="40000"/>
              <a:lumOff val="60000"/>
              <a:alpha val="58000"/>
            </a:schemeClr>
          </a:solidFill>
        </p:spPr>
        <p:txBody>
          <a:bodyPr wrap="square">
            <a:spAutoFit/>
          </a:bodyPr>
          <a:lstStyle/>
          <a:p>
            <a:pPr fontAlgn="auto">
              <a:spcBef>
                <a:spcPts val="0"/>
              </a:spcBef>
              <a:spcAft>
                <a:spcPts val="0"/>
              </a:spcAft>
              <a:defRPr/>
            </a:pPr>
            <a:r>
              <a:rPr lang="fr-FR" sz="1600" dirty="0">
                <a:latin typeface="+mj-lt"/>
              </a:rPr>
              <a:t>Mettre en place cette maintenance productive pour la durée de vie total des équipements.</a:t>
            </a:r>
          </a:p>
        </p:txBody>
      </p:sp>
      <p:sp>
        <p:nvSpPr>
          <p:cNvPr id="7" name="ZoneTexte 6"/>
          <p:cNvSpPr txBox="1"/>
          <p:nvPr/>
        </p:nvSpPr>
        <p:spPr>
          <a:xfrm>
            <a:off x="1043608" y="3378200"/>
            <a:ext cx="7954342" cy="338138"/>
          </a:xfrm>
          <a:prstGeom prst="rect">
            <a:avLst/>
          </a:prstGeom>
          <a:solidFill>
            <a:schemeClr val="tx2">
              <a:lumMod val="40000"/>
              <a:lumOff val="60000"/>
              <a:alpha val="58000"/>
            </a:schemeClr>
          </a:solidFill>
        </p:spPr>
        <p:txBody>
          <a:bodyPr wrap="square">
            <a:spAutoFit/>
          </a:bodyPr>
          <a:lstStyle/>
          <a:p>
            <a:pPr fontAlgn="auto">
              <a:spcBef>
                <a:spcPts val="0"/>
              </a:spcBef>
              <a:spcAft>
                <a:spcPts val="0"/>
              </a:spcAft>
              <a:defRPr/>
            </a:pPr>
            <a:r>
              <a:rPr lang="fr-FR" sz="1600" dirty="0">
                <a:latin typeface="+mj-lt"/>
              </a:rPr>
              <a:t>Impliquer la participation de toute la hiérarchie</a:t>
            </a:r>
          </a:p>
        </p:txBody>
      </p:sp>
      <p:sp>
        <p:nvSpPr>
          <p:cNvPr id="8" name="ZoneTexte 7"/>
          <p:cNvSpPr txBox="1"/>
          <p:nvPr/>
        </p:nvSpPr>
        <p:spPr>
          <a:xfrm>
            <a:off x="1178371" y="3847231"/>
            <a:ext cx="7858125" cy="2246769"/>
          </a:xfrm>
          <a:prstGeom prst="rect">
            <a:avLst/>
          </a:prstGeom>
          <a:noFill/>
        </p:spPr>
        <p:txBody>
          <a:bodyPr>
            <a:spAutoFit/>
          </a:bodyPr>
          <a:lstStyle/>
          <a:p>
            <a:pPr fontAlgn="auto">
              <a:spcBef>
                <a:spcPts val="0"/>
              </a:spcBef>
              <a:spcAft>
                <a:spcPts val="0"/>
              </a:spcAft>
              <a:defRPr/>
            </a:pPr>
            <a:r>
              <a:rPr lang="fr-FR" sz="2800" dirty="0">
                <a:latin typeface="+mj-lt"/>
              </a:rPr>
              <a:t>Afin de </a:t>
            </a:r>
            <a:r>
              <a:rPr lang="fr-FR" sz="2800" u="sng" dirty="0">
                <a:solidFill>
                  <a:srgbClr val="00B050"/>
                </a:solidFill>
                <a:latin typeface="+mj-lt"/>
              </a:rPr>
              <a:t>réduire les coûts </a:t>
            </a:r>
            <a:r>
              <a:rPr lang="fr-FR" sz="2800" dirty="0">
                <a:latin typeface="+mj-lt"/>
              </a:rPr>
              <a:t>en </a:t>
            </a:r>
            <a:r>
              <a:rPr lang="fr-FR" sz="2800" u="sng" dirty="0">
                <a:solidFill>
                  <a:srgbClr val="00B050"/>
                </a:solidFill>
                <a:latin typeface="+mj-lt"/>
              </a:rPr>
              <a:t>augmentant la productivité </a:t>
            </a:r>
            <a:r>
              <a:rPr lang="fr-FR" sz="2800" dirty="0">
                <a:latin typeface="+mj-lt"/>
              </a:rPr>
              <a:t>sans réduire la </a:t>
            </a:r>
            <a:r>
              <a:rPr lang="fr-FR" sz="2800" u="sng" dirty="0">
                <a:solidFill>
                  <a:srgbClr val="00B050"/>
                </a:solidFill>
                <a:latin typeface="+mj-lt"/>
              </a:rPr>
              <a:t>qualité du produit</a:t>
            </a:r>
            <a:r>
              <a:rPr lang="fr-FR" sz="2800" dirty="0">
                <a:latin typeface="+mj-lt"/>
              </a:rPr>
              <a:t>.</a:t>
            </a:r>
          </a:p>
          <a:p>
            <a:pPr fontAlgn="auto">
              <a:spcBef>
                <a:spcPts val="0"/>
              </a:spcBef>
              <a:spcAft>
                <a:spcPts val="0"/>
              </a:spcAft>
              <a:defRPr/>
            </a:pPr>
            <a:endParaRPr lang="fr-FR" sz="2800" dirty="0">
              <a:latin typeface="+mj-lt"/>
            </a:endParaRPr>
          </a:p>
          <a:p>
            <a:pPr fontAlgn="auto">
              <a:spcBef>
                <a:spcPts val="0"/>
              </a:spcBef>
              <a:spcAft>
                <a:spcPts val="0"/>
              </a:spcAft>
              <a:defRPr/>
            </a:pPr>
            <a:r>
              <a:rPr lang="fr-FR" sz="2800" dirty="0">
                <a:latin typeface="+mj-lt"/>
              </a:rPr>
              <a:t>Cette démarche globale améliore les performances de l’ensemble de l’outil de production. </a:t>
            </a:r>
          </a:p>
        </p:txBody>
      </p:sp>
    </p:spTree>
    <p:custDataLst>
      <p:tags r:id="rId1"/>
    </p:custDataLst>
    <p:extLst>
      <p:ext uri="{BB962C8B-B14F-4D97-AF65-F5344CB8AC3E}">
        <p14:creationId xmlns:p14="http://schemas.microsoft.com/office/powerpoint/2010/main" val="11643875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p:txBody>
          <a:bodyPr/>
          <a:lstStyle/>
          <a:p>
            <a:pPr eaLnBrk="1" hangingPunct="1">
              <a:defRPr/>
            </a:pPr>
            <a:r>
              <a:rPr lang="fr-FR"/>
              <a:t>Les 6 pertes</a:t>
            </a:r>
          </a:p>
        </p:txBody>
      </p:sp>
      <p:sp>
        <p:nvSpPr>
          <p:cNvPr id="103427" name="Rectangle 3"/>
          <p:cNvSpPr>
            <a:spLocks noGrp="1" noChangeArrowheads="1"/>
          </p:cNvSpPr>
          <p:nvPr>
            <p:ph type="body" idx="1"/>
          </p:nvPr>
        </p:nvSpPr>
        <p:spPr/>
        <p:txBody>
          <a:bodyPr/>
          <a:lstStyle/>
          <a:p>
            <a:pPr eaLnBrk="1" hangingPunct="1">
              <a:defRPr/>
            </a:pPr>
            <a:r>
              <a:rPr lang="fr-FR"/>
              <a:t>Arrêts propres sur pannes</a:t>
            </a:r>
          </a:p>
          <a:p>
            <a:pPr eaLnBrk="1" hangingPunct="1">
              <a:defRPr/>
            </a:pPr>
            <a:r>
              <a:rPr lang="fr-FR"/>
              <a:t>Changements et arrêts induits</a:t>
            </a:r>
          </a:p>
          <a:p>
            <a:pPr eaLnBrk="1" hangingPunct="1">
              <a:defRPr/>
            </a:pPr>
            <a:r>
              <a:rPr lang="fr-FR"/>
              <a:t>Micro arrêts</a:t>
            </a:r>
          </a:p>
          <a:p>
            <a:pPr eaLnBrk="1" hangingPunct="1">
              <a:defRPr/>
            </a:pPr>
            <a:r>
              <a:rPr lang="fr-FR"/>
              <a:t>Ralentissements et marches dégradées</a:t>
            </a:r>
          </a:p>
          <a:p>
            <a:pPr eaLnBrk="1" hangingPunct="1">
              <a:defRPr/>
            </a:pPr>
            <a:r>
              <a:rPr lang="fr-FR"/>
              <a:t>Défauts de qualité</a:t>
            </a:r>
          </a:p>
          <a:p>
            <a:pPr eaLnBrk="1" hangingPunct="1">
              <a:defRPr/>
            </a:pPr>
            <a:r>
              <a:rPr lang="fr-FR"/>
              <a:t>Pertes au démarrage</a:t>
            </a:r>
          </a:p>
          <a:p>
            <a:pPr eaLnBrk="1" hangingPunct="1">
              <a:defRPr/>
            </a:pPr>
            <a:endParaRPr lang="fr-FR"/>
          </a:p>
        </p:txBody>
      </p:sp>
    </p:spTree>
    <p:custDataLst>
      <p:tags r:id="rId1"/>
    </p:custDataLst>
    <p:extLst>
      <p:ext uri="{BB962C8B-B14F-4D97-AF65-F5344CB8AC3E}">
        <p14:creationId xmlns:p14="http://schemas.microsoft.com/office/powerpoint/2010/main" val="317464369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Oval 52"/>
          <p:cNvSpPr>
            <a:spLocks noChangeArrowheads="1"/>
          </p:cNvSpPr>
          <p:nvPr/>
        </p:nvSpPr>
        <p:spPr bwMode="auto">
          <a:xfrm>
            <a:off x="684213" y="5516563"/>
            <a:ext cx="4967287" cy="792162"/>
          </a:xfrm>
          <a:prstGeom prst="ellipse">
            <a:avLst/>
          </a:prstGeom>
          <a:noFill/>
          <a:ln w="762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p>
        </p:txBody>
      </p:sp>
      <p:pic>
        <p:nvPicPr>
          <p:cNvPr id="12291" name="Picture 2" descr="1_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ltGray">
          <a:xfrm>
            <a:off x="0" y="0"/>
            <a:ext cx="91440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3"/>
          <p:cNvSpPr>
            <a:spLocks noGrp="1" noChangeArrowheads="1"/>
          </p:cNvSpPr>
          <p:nvPr>
            <p:ph type="title"/>
          </p:nvPr>
        </p:nvSpPr>
        <p:spPr>
          <a:xfrm>
            <a:off x="900113" y="0"/>
            <a:ext cx="7772400" cy="1143000"/>
          </a:xfrm>
        </p:spPr>
        <p:txBody>
          <a:bodyPr/>
          <a:lstStyle/>
          <a:p>
            <a:pPr eaLnBrk="1" hangingPunct="1">
              <a:defRPr/>
            </a:pPr>
            <a:r>
              <a:rPr lang="fr-FR" sz="2800" b="1">
                <a:solidFill>
                  <a:srgbClr val="FF6600"/>
                </a:solidFill>
                <a:latin typeface="Arial" charset="0"/>
              </a:rPr>
              <a:t>D’où  vient  l’écart  de TRS ?</a:t>
            </a:r>
            <a:br>
              <a:rPr lang="fr-FR" sz="2800" b="1">
                <a:solidFill>
                  <a:srgbClr val="FF6600"/>
                </a:solidFill>
                <a:latin typeface="Arial" charset="0"/>
              </a:rPr>
            </a:br>
            <a:r>
              <a:rPr lang="fr-FR" sz="2800" b="1">
                <a:solidFill>
                  <a:srgbClr val="FF6600"/>
                </a:solidFill>
                <a:latin typeface="Arial" charset="0"/>
              </a:rPr>
              <a:t>Exemple </a:t>
            </a:r>
            <a:endParaRPr lang="fr-FR" sz="2800" b="1">
              <a:solidFill>
                <a:schemeClr val="bg1"/>
              </a:solidFill>
              <a:latin typeface="Arial" charset="0"/>
            </a:endParaRPr>
          </a:p>
        </p:txBody>
      </p:sp>
      <p:sp>
        <p:nvSpPr>
          <p:cNvPr id="12293" name="Rectangle 9"/>
          <p:cNvSpPr>
            <a:spLocks noChangeArrowheads="1"/>
          </p:cNvSpPr>
          <p:nvPr/>
        </p:nvSpPr>
        <p:spPr bwMode="auto">
          <a:xfrm>
            <a:off x="273050" y="1916113"/>
            <a:ext cx="8691563" cy="520700"/>
          </a:xfrm>
          <a:prstGeom prst="rect">
            <a:avLst/>
          </a:prstGeom>
          <a:solidFill>
            <a:schemeClr val="accent2"/>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endParaRPr lang="fr-FR"/>
          </a:p>
        </p:txBody>
      </p:sp>
      <p:sp>
        <p:nvSpPr>
          <p:cNvPr id="12294" name="Rectangle 10"/>
          <p:cNvSpPr>
            <a:spLocks noChangeArrowheads="1"/>
          </p:cNvSpPr>
          <p:nvPr/>
        </p:nvSpPr>
        <p:spPr bwMode="auto">
          <a:xfrm>
            <a:off x="142875" y="1935163"/>
            <a:ext cx="88217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81376" tIns="39974" rIns="81376" bIns="39974">
            <a:spAutoFit/>
          </a:bodyPr>
          <a:lstStyle/>
          <a:p>
            <a:pPr algn="ctr" defTabSz="685800" eaLnBrk="0" hangingPunct="0"/>
            <a:r>
              <a:rPr lang="fr-FR" sz="2200" b="1">
                <a:solidFill>
                  <a:schemeClr val="bg1"/>
                </a:solidFill>
              </a:rPr>
              <a:t>16 heures x 10 000  produits productibles = 160 000 produits</a:t>
            </a:r>
          </a:p>
        </p:txBody>
      </p:sp>
      <p:sp>
        <p:nvSpPr>
          <p:cNvPr id="12295" name="Rectangle 15"/>
          <p:cNvSpPr>
            <a:spLocks noChangeArrowheads="1"/>
          </p:cNvSpPr>
          <p:nvPr/>
        </p:nvSpPr>
        <p:spPr bwMode="auto">
          <a:xfrm>
            <a:off x="6372225" y="2924175"/>
            <a:ext cx="1216025" cy="1009650"/>
          </a:xfrm>
          <a:prstGeom prst="rect">
            <a:avLst/>
          </a:prstGeom>
          <a:solidFill>
            <a:srgbClr val="FF6600"/>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endParaRPr lang="fr-FR"/>
          </a:p>
        </p:txBody>
      </p:sp>
      <p:sp>
        <p:nvSpPr>
          <p:cNvPr id="12296" name="Rectangle 16"/>
          <p:cNvSpPr>
            <a:spLocks noChangeArrowheads="1"/>
          </p:cNvSpPr>
          <p:nvPr/>
        </p:nvSpPr>
        <p:spPr bwMode="auto">
          <a:xfrm>
            <a:off x="6445250" y="3051175"/>
            <a:ext cx="1150938" cy="62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81376" tIns="39974" rIns="81376" bIns="39974">
            <a:spAutoFit/>
          </a:bodyPr>
          <a:lstStyle/>
          <a:p>
            <a:pPr algn="ctr" defTabSz="685800" eaLnBrk="0" hangingPunct="0"/>
            <a:r>
              <a:rPr lang="fr-FR" sz="1200" b="1" i="1"/>
              <a:t>ENTRETIEN</a:t>
            </a:r>
          </a:p>
          <a:p>
            <a:pPr algn="ctr" defTabSz="685800" eaLnBrk="0" hangingPunct="0"/>
            <a:r>
              <a:rPr lang="fr-FR" sz="1200" b="1" i="1"/>
              <a:t>PLANIFIE</a:t>
            </a:r>
          </a:p>
          <a:p>
            <a:pPr algn="ctr" defTabSz="685800" eaLnBrk="0" hangingPunct="0"/>
            <a:endParaRPr lang="fr-FR" sz="1200" b="1" i="1"/>
          </a:p>
        </p:txBody>
      </p:sp>
      <p:sp>
        <p:nvSpPr>
          <p:cNvPr id="12297" name="Rectangle 18"/>
          <p:cNvSpPr>
            <a:spLocks noChangeArrowheads="1"/>
          </p:cNvSpPr>
          <p:nvPr/>
        </p:nvSpPr>
        <p:spPr bwMode="auto">
          <a:xfrm>
            <a:off x="265113" y="2924175"/>
            <a:ext cx="1354137" cy="1009650"/>
          </a:xfrm>
          <a:prstGeom prst="rect">
            <a:avLst/>
          </a:prstGeom>
          <a:solidFill>
            <a:srgbClr val="00CC00"/>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endParaRPr lang="fr-FR"/>
          </a:p>
        </p:txBody>
      </p:sp>
      <p:sp>
        <p:nvSpPr>
          <p:cNvPr id="12298" name="Rectangle 19"/>
          <p:cNvSpPr>
            <a:spLocks noChangeArrowheads="1"/>
          </p:cNvSpPr>
          <p:nvPr/>
        </p:nvSpPr>
        <p:spPr bwMode="auto">
          <a:xfrm>
            <a:off x="-323850" y="2849563"/>
            <a:ext cx="2511425" cy="1096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81376" tIns="39974" rIns="81376" bIns="39974">
            <a:spAutoFit/>
          </a:bodyPr>
          <a:lstStyle/>
          <a:p>
            <a:pPr algn="ctr" defTabSz="685800" eaLnBrk="0" hangingPunct="0"/>
            <a:r>
              <a:rPr lang="fr-FR" sz="2200" b="1">
                <a:solidFill>
                  <a:schemeClr val="bg1"/>
                </a:solidFill>
              </a:rPr>
              <a:t>70 000</a:t>
            </a:r>
          </a:p>
          <a:p>
            <a:pPr algn="ctr" defTabSz="685800" eaLnBrk="0" hangingPunct="0"/>
            <a:r>
              <a:rPr lang="fr-FR" sz="2200" b="1">
                <a:solidFill>
                  <a:schemeClr val="bg1"/>
                </a:solidFill>
              </a:rPr>
              <a:t>à 96 000</a:t>
            </a:r>
          </a:p>
          <a:p>
            <a:pPr algn="ctr" defTabSz="685800" eaLnBrk="0" hangingPunct="0"/>
            <a:r>
              <a:rPr lang="fr-FR" sz="2200" b="1">
                <a:solidFill>
                  <a:schemeClr val="bg1"/>
                </a:solidFill>
              </a:rPr>
              <a:t>produits</a:t>
            </a:r>
          </a:p>
        </p:txBody>
      </p:sp>
      <p:sp>
        <p:nvSpPr>
          <p:cNvPr id="12299" name="Rectangle 21"/>
          <p:cNvSpPr>
            <a:spLocks noChangeArrowheads="1"/>
          </p:cNvSpPr>
          <p:nvPr/>
        </p:nvSpPr>
        <p:spPr bwMode="auto">
          <a:xfrm>
            <a:off x="2916238" y="2924175"/>
            <a:ext cx="1225550" cy="1009650"/>
          </a:xfrm>
          <a:prstGeom prst="rect">
            <a:avLst/>
          </a:prstGeom>
          <a:solidFill>
            <a:srgbClr val="FFCC00"/>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endParaRPr lang="fr-FR"/>
          </a:p>
        </p:txBody>
      </p:sp>
      <p:sp>
        <p:nvSpPr>
          <p:cNvPr id="12300" name="Rectangle 22"/>
          <p:cNvSpPr>
            <a:spLocks noChangeArrowheads="1"/>
          </p:cNvSpPr>
          <p:nvPr/>
        </p:nvSpPr>
        <p:spPr bwMode="auto">
          <a:xfrm>
            <a:off x="2917825" y="3041650"/>
            <a:ext cx="122396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81376" tIns="39974" rIns="81376" bIns="39974">
            <a:spAutoFit/>
          </a:bodyPr>
          <a:lstStyle/>
          <a:p>
            <a:pPr defTabSz="685800" eaLnBrk="0" hangingPunct="0"/>
            <a:r>
              <a:rPr lang="fr-FR" sz="1200" b="1" i="1"/>
              <a:t>     MICRO ARRETS</a:t>
            </a:r>
          </a:p>
          <a:p>
            <a:pPr defTabSz="685800" eaLnBrk="0" hangingPunct="0"/>
            <a:r>
              <a:rPr lang="fr-FR" sz="1200" b="1" i="1"/>
              <a:t>     RALENTIS.</a:t>
            </a:r>
          </a:p>
          <a:p>
            <a:pPr defTabSz="685800" eaLnBrk="0" hangingPunct="0"/>
            <a:r>
              <a:rPr lang="fr-FR" sz="1200" b="1" i="1"/>
              <a:t>     </a:t>
            </a:r>
          </a:p>
        </p:txBody>
      </p:sp>
      <p:sp>
        <p:nvSpPr>
          <p:cNvPr id="12301" name="Rectangle 31"/>
          <p:cNvSpPr>
            <a:spLocks noChangeArrowheads="1"/>
          </p:cNvSpPr>
          <p:nvPr/>
        </p:nvSpPr>
        <p:spPr bwMode="auto">
          <a:xfrm>
            <a:off x="7669213" y="2924175"/>
            <a:ext cx="863600" cy="1009650"/>
          </a:xfrm>
          <a:prstGeom prst="rect">
            <a:avLst/>
          </a:prstGeom>
          <a:solidFill>
            <a:srgbClr val="FF6600"/>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endParaRPr lang="fr-FR"/>
          </a:p>
        </p:txBody>
      </p:sp>
      <p:sp>
        <p:nvSpPr>
          <p:cNvPr id="12302" name="Rectangle 32"/>
          <p:cNvSpPr>
            <a:spLocks noChangeArrowheads="1"/>
          </p:cNvSpPr>
          <p:nvPr/>
        </p:nvSpPr>
        <p:spPr bwMode="auto">
          <a:xfrm>
            <a:off x="7235825" y="3055938"/>
            <a:ext cx="1728788" cy="627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81376" tIns="39974" rIns="81376" bIns="39974">
            <a:spAutoFit/>
          </a:bodyPr>
          <a:lstStyle/>
          <a:p>
            <a:pPr algn="ctr" defTabSz="685800" eaLnBrk="0" hangingPunct="0"/>
            <a:r>
              <a:rPr lang="fr-FR" sz="1200" b="1" i="1"/>
              <a:t>ABSENCE </a:t>
            </a:r>
          </a:p>
          <a:p>
            <a:pPr algn="ctr" defTabSz="685800" eaLnBrk="0" hangingPunct="0"/>
            <a:r>
              <a:rPr lang="fr-FR" sz="1200" b="1" i="1"/>
              <a:t>DE</a:t>
            </a:r>
          </a:p>
          <a:p>
            <a:pPr algn="ctr" defTabSz="685800" eaLnBrk="0" hangingPunct="0"/>
            <a:r>
              <a:rPr lang="fr-FR" sz="1200" b="1" i="1"/>
              <a:t>DEMANDE</a:t>
            </a:r>
          </a:p>
        </p:txBody>
      </p:sp>
      <p:sp>
        <p:nvSpPr>
          <p:cNvPr id="12303" name="Text Box 41"/>
          <p:cNvSpPr txBox="1">
            <a:spLocks noChangeArrowheads="1"/>
          </p:cNvSpPr>
          <p:nvPr/>
        </p:nvSpPr>
        <p:spPr bwMode="auto">
          <a:xfrm>
            <a:off x="5291138" y="4195763"/>
            <a:ext cx="22336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fr-FR">
                <a:solidFill>
                  <a:srgbClr val="FF0000"/>
                </a:solidFill>
                <a:latin typeface="Berlin Sans FB Demi" pitchFamily="34" charset="0"/>
              </a:rPr>
              <a:t>Perte éfficacité</a:t>
            </a:r>
          </a:p>
        </p:txBody>
      </p:sp>
      <p:sp>
        <p:nvSpPr>
          <p:cNvPr id="12304" name="Text Box 42"/>
          <p:cNvSpPr txBox="1">
            <a:spLocks noChangeArrowheads="1"/>
          </p:cNvSpPr>
          <p:nvPr/>
        </p:nvSpPr>
        <p:spPr bwMode="auto">
          <a:xfrm>
            <a:off x="2236788" y="4143375"/>
            <a:ext cx="22637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fr-FR" b="1">
                <a:solidFill>
                  <a:srgbClr val="FF9933"/>
                </a:solidFill>
                <a:latin typeface="Berlin Sans FB Demi" pitchFamily="34" charset="0"/>
              </a:rPr>
              <a:t>Perte éfficience</a:t>
            </a:r>
          </a:p>
        </p:txBody>
      </p:sp>
      <p:sp>
        <p:nvSpPr>
          <p:cNvPr id="12305" name="AutoShape 45"/>
          <p:cNvSpPr>
            <a:spLocks noChangeArrowheads="1"/>
          </p:cNvSpPr>
          <p:nvPr/>
        </p:nvSpPr>
        <p:spPr bwMode="auto">
          <a:xfrm>
            <a:off x="1763713" y="4797425"/>
            <a:ext cx="3240087" cy="287338"/>
          </a:xfrm>
          <a:prstGeom prst="leftRightArrow">
            <a:avLst>
              <a:gd name="adj1" fmla="val 50000"/>
              <a:gd name="adj2" fmla="val 225524"/>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fr-FR"/>
          </a:p>
        </p:txBody>
      </p:sp>
      <p:sp>
        <p:nvSpPr>
          <p:cNvPr id="12306" name="AutoShape 47"/>
          <p:cNvSpPr>
            <a:spLocks noChangeArrowheads="1"/>
          </p:cNvSpPr>
          <p:nvPr/>
        </p:nvSpPr>
        <p:spPr bwMode="auto">
          <a:xfrm>
            <a:off x="5075238" y="4797425"/>
            <a:ext cx="3313112" cy="215900"/>
          </a:xfrm>
          <a:prstGeom prst="leftRightArrow">
            <a:avLst>
              <a:gd name="adj1" fmla="val 50000"/>
              <a:gd name="adj2" fmla="val 306912"/>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fr-FR"/>
          </a:p>
        </p:txBody>
      </p:sp>
      <p:sp>
        <p:nvSpPr>
          <p:cNvPr id="12307" name="Text Box 48"/>
          <p:cNvSpPr txBox="1">
            <a:spLocks noChangeArrowheads="1"/>
          </p:cNvSpPr>
          <p:nvPr/>
        </p:nvSpPr>
        <p:spPr bwMode="auto">
          <a:xfrm>
            <a:off x="1512888" y="5707063"/>
            <a:ext cx="43005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fr-FR" b="1">
                <a:latin typeface="Berlin Sans FB Demi" pitchFamily="34" charset="0"/>
              </a:rPr>
              <a:t>TRS :</a:t>
            </a:r>
            <a:r>
              <a:rPr lang="fr-FR" b="1">
                <a:solidFill>
                  <a:srgbClr val="00CC00"/>
                </a:solidFill>
                <a:latin typeface="Berlin Sans FB Demi" pitchFamily="34" charset="0"/>
              </a:rPr>
              <a:t>  Bons produits </a:t>
            </a:r>
            <a:r>
              <a:rPr lang="fr-FR" b="1">
                <a:latin typeface="Berlin Sans FB Demi" pitchFamily="34" charset="0"/>
              </a:rPr>
              <a:t>/</a:t>
            </a:r>
            <a:r>
              <a:rPr lang="fr-FR" b="1">
                <a:solidFill>
                  <a:schemeClr val="accent2"/>
                </a:solidFill>
                <a:latin typeface="Berlin Sans FB Demi" pitchFamily="34" charset="0"/>
              </a:rPr>
              <a:t> Potentiel</a:t>
            </a:r>
          </a:p>
        </p:txBody>
      </p:sp>
      <p:sp>
        <p:nvSpPr>
          <p:cNvPr id="12308" name="AutoShape 49"/>
          <p:cNvSpPr>
            <a:spLocks noChangeArrowheads="1"/>
          </p:cNvSpPr>
          <p:nvPr/>
        </p:nvSpPr>
        <p:spPr bwMode="auto">
          <a:xfrm>
            <a:off x="323850" y="4868863"/>
            <a:ext cx="1368425" cy="219075"/>
          </a:xfrm>
          <a:prstGeom prst="leftRightArrow">
            <a:avLst>
              <a:gd name="adj1" fmla="val 50000"/>
              <a:gd name="adj2" fmla="val 124928"/>
            </a:avLst>
          </a:prstGeom>
          <a:solidFill>
            <a:srgbClr val="00C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fr-FR"/>
          </a:p>
        </p:txBody>
      </p:sp>
      <p:sp>
        <p:nvSpPr>
          <p:cNvPr id="12309" name="Text Box 51"/>
          <p:cNvSpPr txBox="1">
            <a:spLocks noChangeArrowheads="1"/>
          </p:cNvSpPr>
          <p:nvPr/>
        </p:nvSpPr>
        <p:spPr bwMode="auto">
          <a:xfrm>
            <a:off x="611188" y="4148138"/>
            <a:ext cx="6127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fr-FR">
                <a:solidFill>
                  <a:srgbClr val="00CC00"/>
                </a:solidFill>
                <a:latin typeface="Berlin Sans FB Demi" pitchFamily="34" charset="0"/>
              </a:rPr>
              <a:t>OK</a:t>
            </a:r>
          </a:p>
        </p:txBody>
      </p:sp>
      <p:sp>
        <p:nvSpPr>
          <p:cNvPr id="12310" name="Rectangle 53"/>
          <p:cNvSpPr>
            <a:spLocks noChangeArrowheads="1"/>
          </p:cNvSpPr>
          <p:nvPr/>
        </p:nvSpPr>
        <p:spPr bwMode="auto">
          <a:xfrm>
            <a:off x="5005388" y="2924175"/>
            <a:ext cx="1216025" cy="1009650"/>
          </a:xfrm>
          <a:prstGeom prst="rect">
            <a:avLst/>
          </a:prstGeom>
          <a:solidFill>
            <a:srgbClr val="FF6600"/>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endParaRPr lang="fr-FR"/>
          </a:p>
        </p:txBody>
      </p:sp>
      <p:sp>
        <p:nvSpPr>
          <p:cNvPr id="12311" name="Rectangle 54"/>
          <p:cNvSpPr>
            <a:spLocks noChangeArrowheads="1"/>
          </p:cNvSpPr>
          <p:nvPr/>
        </p:nvSpPr>
        <p:spPr bwMode="auto">
          <a:xfrm>
            <a:off x="4932363" y="3051175"/>
            <a:ext cx="1296987"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81376" tIns="39974" rIns="81376" bIns="39974">
            <a:spAutoFit/>
          </a:bodyPr>
          <a:lstStyle/>
          <a:p>
            <a:pPr algn="ctr" defTabSz="685800" eaLnBrk="0" hangingPunct="0"/>
            <a:r>
              <a:rPr lang="fr-FR" sz="1200" b="1" i="1"/>
              <a:t>CHANGEMENT</a:t>
            </a:r>
          </a:p>
          <a:p>
            <a:pPr algn="ctr" defTabSz="685800" eaLnBrk="0" hangingPunct="0"/>
            <a:r>
              <a:rPr lang="fr-FR" sz="1200" b="1" i="1"/>
              <a:t>DE</a:t>
            </a:r>
          </a:p>
          <a:p>
            <a:pPr algn="ctr" defTabSz="685800" eaLnBrk="0" hangingPunct="0"/>
            <a:r>
              <a:rPr lang="fr-FR" sz="1200" b="1" i="1"/>
              <a:t>SERIE</a:t>
            </a:r>
          </a:p>
          <a:p>
            <a:pPr algn="ctr" defTabSz="685800" eaLnBrk="0" hangingPunct="0"/>
            <a:endParaRPr lang="fr-FR" sz="1200" b="1" i="1"/>
          </a:p>
        </p:txBody>
      </p:sp>
      <p:sp>
        <p:nvSpPr>
          <p:cNvPr id="12312" name="Rectangle 55"/>
          <p:cNvSpPr>
            <a:spLocks noChangeArrowheads="1"/>
          </p:cNvSpPr>
          <p:nvPr/>
        </p:nvSpPr>
        <p:spPr bwMode="auto">
          <a:xfrm>
            <a:off x="4213225" y="2924175"/>
            <a:ext cx="712788" cy="1009650"/>
          </a:xfrm>
          <a:prstGeom prst="rect">
            <a:avLst/>
          </a:prstGeom>
          <a:solidFill>
            <a:srgbClr val="FFCC00"/>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endParaRPr lang="fr-FR"/>
          </a:p>
        </p:txBody>
      </p:sp>
      <p:sp>
        <p:nvSpPr>
          <p:cNvPr id="12313" name="Rectangle 56"/>
          <p:cNvSpPr>
            <a:spLocks noChangeArrowheads="1"/>
          </p:cNvSpPr>
          <p:nvPr/>
        </p:nvSpPr>
        <p:spPr bwMode="auto">
          <a:xfrm>
            <a:off x="3924300" y="3200400"/>
            <a:ext cx="1296988"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81376" tIns="39974" rIns="81376" bIns="39974">
            <a:spAutoFit/>
          </a:bodyPr>
          <a:lstStyle/>
          <a:p>
            <a:pPr algn="ctr" defTabSz="685800" eaLnBrk="0" hangingPunct="0"/>
            <a:r>
              <a:rPr lang="fr-FR" sz="1200" b="1" i="1"/>
              <a:t>PANNES</a:t>
            </a:r>
          </a:p>
          <a:p>
            <a:pPr algn="ctr" defTabSz="685800" eaLnBrk="0" hangingPunct="0"/>
            <a:endParaRPr lang="fr-FR" sz="1200" b="1" i="1"/>
          </a:p>
        </p:txBody>
      </p:sp>
      <p:sp>
        <p:nvSpPr>
          <p:cNvPr id="12314" name="Rectangle 57"/>
          <p:cNvSpPr>
            <a:spLocks noChangeArrowheads="1"/>
          </p:cNvSpPr>
          <p:nvPr/>
        </p:nvSpPr>
        <p:spPr bwMode="auto">
          <a:xfrm>
            <a:off x="1692275" y="2924175"/>
            <a:ext cx="1154113" cy="1017588"/>
          </a:xfrm>
          <a:prstGeom prst="rect">
            <a:avLst/>
          </a:prstGeom>
          <a:solidFill>
            <a:srgbClr val="FFCC00"/>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endParaRPr lang="fr-FR"/>
          </a:p>
        </p:txBody>
      </p:sp>
      <p:sp>
        <p:nvSpPr>
          <p:cNvPr id="12315" name="Rectangle 58"/>
          <p:cNvSpPr>
            <a:spLocks noChangeArrowheads="1"/>
          </p:cNvSpPr>
          <p:nvPr/>
        </p:nvSpPr>
        <p:spPr bwMode="auto">
          <a:xfrm>
            <a:off x="1692275" y="3068638"/>
            <a:ext cx="1225550"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81376" tIns="39974" rIns="81376" bIns="39974">
            <a:spAutoFit/>
          </a:bodyPr>
          <a:lstStyle/>
          <a:p>
            <a:pPr defTabSz="685800" eaLnBrk="0" hangingPunct="0"/>
            <a:r>
              <a:rPr lang="fr-FR" sz="1200" b="1" i="1"/>
              <a:t>PRODUITS</a:t>
            </a:r>
          </a:p>
          <a:p>
            <a:pPr defTabSz="685800" eaLnBrk="0" hangingPunct="0"/>
            <a:r>
              <a:rPr lang="fr-FR" sz="1200" b="1" i="1"/>
              <a:t>HORS SPECIF.        </a:t>
            </a:r>
          </a:p>
        </p:txBody>
      </p:sp>
    </p:spTree>
    <p:custDataLst>
      <p:tags r:id="rId1"/>
    </p:custDataLst>
    <p:extLst>
      <p:ext uri="{BB962C8B-B14F-4D97-AF65-F5344CB8AC3E}">
        <p14:creationId xmlns:p14="http://schemas.microsoft.com/office/powerpoint/2010/main" val="343690119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4" name="Picture 4" descr="0401211204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950" y="476250"/>
            <a:ext cx="8856663" cy="5761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279791530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3" presetClass="entr" presetSubtype="16" fill="hold" nodeType="clickEffect">
                                  <p:stCondLst>
                                    <p:cond delay="0"/>
                                  </p:stCondLst>
                                  <p:childTnLst>
                                    <p:set>
                                      <p:cBhvr>
                                        <p:cTn id="6" dur="1" fill="hold">
                                          <p:stCondLst>
                                            <p:cond delay="0"/>
                                          </p:stCondLst>
                                        </p:cTn>
                                        <p:tgtEl>
                                          <p:spTgt spid="102404"/>
                                        </p:tgtEl>
                                        <p:attrNameLst>
                                          <p:attrName>style.visibility</p:attrName>
                                        </p:attrNameLst>
                                      </p:cBhvr>
                                      <p:to>
                                        <p:strVal val="visible"/>
                                      </p:to>
                                    </p:set>
                                    <p:animEffect transition="in" filter="plus(in)">
                                      <p:cBhvr>
                                        <p:cTn id="7" dur="1000"/>
                                        <p:tgtEl>
                                          <p:spTgt spid="1024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p:txBody>
          <a:bodyPr/>
          <a:lstStyle/>
          <a:p>
            <a:pPr eaLnBrk="1" hangingPunct="1">
              <a:defRPr/>
            </a:pPr>
            <a:r>
              <a:rPr lang="fr-FR"/>
              <a:t>Mesure des pertes : le TRS</a:t>
            </a:r>
          </a:p>
        </p:txBody>
      </p:sp>
      <p:pic>
        <p:nvPicPr>
          <p:cNvPr id="104453" name="Picture 5" descr="tr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388" y="1484313"/>
            <a:ext cx="8785225" cy="511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11109842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104453"/>
                                        </p:tgtEl>
                                        <p:attrNameLst>
                                          <p:attrName>style.visibility</p:attrName>
                                        </p:attrNameLst>
                                      </p:cBhvr>
                                      <p:to>
                                        <p:strVal val="visible"/>
                                      </p:to>
                                    </p:set>
                                    <p:animEffect transition="in" filter="dissolve">
                                      <p:cBhvr>
                                        <p:cTn id="7" dur="1000"/>
                                        <p:tgtEl>
                                          <p:spTgt spid="1044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1"/>
          <p:cNvSpPr>
            <a:spLocks noChangeArrowheads="1"/>
          </p:cNvSpPr>
          <p:nvPr/>
        </p:nvSpPr>
        <p:spPr bwMode="auto">
          <a:xfrm>
            <a:off x="395288" y="1052513"/>
            <a:ext cx="8640762"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r-FR" sz="4800" b="1"/>
              <a:t>TRS =</a:t>
            </a:r>
          </a:p>
          <a:p>
            <a:pPr algn="ctr"/>
            <a:r>
              <a:rPr lang="fr-FR" sz="4800" b="1"/>
              <a:t>Nombre de pièces bonnes produites </a:t>
            </a:r>
          </a:p>
          <a:p>
            <a:pPr algn="ctr"/>
            <a:r>
              <a:rPr lang="fr-FR" sz="4800" b="1"/>
              <a:t>--------------------------------Nombre de pièces bonnes que l’on aurait du produire</a:t>
            </a:r>
            <a:endParaRPr lang="fr-FR" sz="4800"/>
          </a:p>
        </p:txBody>
      </p:sp>
    </p:spTree>
    <p:custDataLst>
      <p:tags r:id="rId1"/>
    </p:custDataLst>
    <p:extLst>
      <p:ext uri="{BB962C8B-B14F-4D97-AF65-F5344CB8AC3E}">
        <p14:creationId xmlns:p14="http://schemas.microsoft.com/office/powerpoint/2010/main" val="344070963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7904" y="19512"/>
            <a:ext cx="5040560" cy="67858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2"/>
          <p:cNvSpPr>
            <a:spLocks noGrp="1" noChangeArrowheads="1"/>
          </p:cNvSpPr>
          <p:nvPr>
            <p:ph type="title"/>
          </p:nvPr>
        </p:nvSpPr>
        <p:spPr>
          <a:xfrm>
            <a:off x="457200" y="115888"/>
            <a:ext cx="8229600" cy="1049337"/>
          </a:xfrm>
        </p:spPr>
        <p:txBody>
          <a:bodyPr/>
          <a:lstStyle/>
          <a:p>
            <a:pPr eaLnBrk="1" hangingPunct="1">
              <a:defRPr/>
            </a:pPr>
            <a:r>
              <a:rPr lang="fr-FR" dirty="0"/>
              <a:t>Calcul du TRS</a:t>
            </a:r>
          </a:p>
        </p:txBody>
      </p:sp>
    </p:spTree>
    <p:custDataLst>
      <p:tags r:id="rId1"/>
    </p:custDataLst>
    <p:extLst>
      <p:ext uri="{BB962C8B-B14F-4D97-AF65-F5344CB8AC3E}">
        <p14:creationId xmlns:p14="http://schemas.microsoft.com/office/powerpoint/2010/main" val="283950939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a:xfrm>
            <a:off x="457200" y="115888"/>
            <a:ext cx="8229600" cy="1049337"/>
          </a:xfrm>
        </p:spPr>
        <p:txBody>
          <a:bodyPr/>
          <a:lstStyle/>
          <a:p>
            <a:pPr eaLnBrk="1" hangingPunct="1">
              <a:defRPr/>
            </a:pPr>
            <a:r>
              <a:rPr lang="fr-FR" dirty="0"/>
              <a:t>Calcul du TRS</a:t>
            </a:r>
          </a:p>
        </p:txBody>
      </p:sp>
      <p:pic>
        <p:nvPicPr>
          <p:cNvPr id="4505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052736"/>
            <a:ext cx="8876735" cy="3888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39205258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u numéro de diapositive 3">
            <a:extLst>
              <a:ext uri="{FF2B5EF4-FFF2-40B4-BE49-F238E27FC236}">
                <a16:creationId xmlns:a16="http://schemas.microsoft.com/office/drawing/2014/main" id="{584220DB-138A-4D43-9C97-72A7516C5313}"/>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defRPr>
            </a:lvl1pPr>
            <a:lvl2pPr marL="742950" indent="-285750" eaLnBrk="0" hangingPunct="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defRPr>
            </a:lvl2pPr>
            <a:lvl3pPr marL="1143000" indent="-228600" eaLnBrk="0" hangingPunct="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defRPr>
            </a:lvl3pPr>
            <a:lvl4pPr marL="1600200" indent="-228600" eaLnBrk="0" hangingPunct="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defRPr>
            </a:lvl4pPr>
            <a:lvl5pPr marL="2057400" indent="-228600" eaLnBrk="0" hangingPunct="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9pPr>
          </a:lstStyle>
          <a:p>
            <a:pPr eaLnBrk="1" hangingPunct="1">
              <a:spcBef>
                <a:spcPct val="0"/>
              </a:spcBef>
              <a:buClrTx/>
              <a:buFontTx/>
              <a:buNone/>
            </a:pPr>
            <a:fld id="{870D694C-8E24-4242-90B6-B62A2375E297}" type="slidenum">
              <a:rPr lang="fr-FR" altLang="fr-FR" sz="1200"/>
              <a:pPr eaLnBrk="1" hangingPunct="1">
                <a:spcBef>
                  <a:spcPct val="0"/>
                </a:spcBef>
                <a:buClrTx/>
                <a:buFontTx/>
                <a:buNone/>
              </a:pPr>
              <a:t>7</a:t>
            </a:fld>
            <a:endParaRPr lang="fr-FR" altLang="fr-FR" sz="1200"/>
          </a:p>
        </p:txBody>
      </p:sp>
      <p:sp>
        <p:nvSpPr>
          <p:cNvPr id="122883" name="Text Box 3">
            <a:extLst>
              <a:ext uri="{FF2B5EF4-FFF2-40B4-BE49-F238E27FC236}">
                <a16:creationId xmlns:a16="http://schemas.microsoft.com/office/drawing/2014/main" id="{0D899B63-0292-40D6-A088-FF943BA77A2A}"/>
              </a:ext>
            </a:extLst>
          </p:cNvPr>
          <p:cNvSpPr txBox="1">
            <a:spLocks noChangeArrowheads="1"/>
          </p:cNvSpPr>
          <p:nvPr/>
        </p:nvSpPr>
        <p:spPr bwMode="auto">
          <a:xfrm>
            <a:off x="3822700" y="2335213"/>
            <a:ext cx="1643063" cy="508000"/>
          </a:xfrm>
          <a:prstGeom prst="rect">
            <a:avLst/>
          </a:prstGeom>
          <a:solidFill>
            <a:srgbClr val="99FF66"/>
          </a:solidFill>
          <a:ln w="9525">
            <a:solidFill>
              <a:srgbClr val="000000"/>
            </a:solidFill>
            <a:miter lim="800000"/>
            <a:headEnd/>
            <a:tailEnd/>
          </a:ln>
          <a:effectLst>
            <a:outerShdw dist="35921" dir="2700000" algn="ctr" rotWithShape="0">
              <a:srgbClr val="808080"/>
            </a:outerShdw>
          </a:effectLst>
        </p:spPr>
        <p:txBody>
          <a:bodyPr/>
          <a:lstStyle>
            <a:lvl1pPr eaLnBrk="0" hangingPunct="0">
              <a:defRPr sz="2000">
                <a:solidFill>
                  <a:schemeClr val="tx1"/>
                </a:solidFill>
                <a:latin typeface="Verdana" panose="020B0604030504040204" pitchFamily="34" charset="0"/>
              </a:defRPr>
            </a:lvl1pPr>
            <a:lvl2pPr marL="742950" indent="-285750" eaLnBrk="0" hangingPunct="0">
              <a:defRPr sz="2000">
                <a:solidFill>
                  <a:schemeClr val="tx1"/>
                </a:solidFill>
                <a:latin typeface="Verdana" panose="020B0604030504040204" pitchFamily="34" charset="0"/>
              </a:defRPr>
            </a:lvl2pPr>
            <a:lvl3pPr marL="1143000" indent="-228600" eaLnBrk="0" hangingPunct="0">
              <a:defRPr sz="2000">
                <a:solidFill>
                  <a:schemeClr val="tx1"/>
                </a:solidFill>
                <a:latin typeface="Verdana" panose="020B0604030504040204" pitchFamily="34" charset="0"/>
              </a:defRPr>
            </a:lvl3pPr>
            <a:lvl4pPr marL="1600200" indent="-228600" eaLnBrk="0" hangingPunct="0">
              <a:defRPr sz="2000">
                <a:solidFill>
                  <a:schemeClr val="tx1"/>
                </a:solidFill>
                <a:latin typeface="Verdana" panose="020B0604030504040204" pitchFamily="34" charset="0"/>
              </a:defRPr>
            </a:lvl4pPr>
            <a:lvl5pPr marL="2057400" indent="-228600" eaLnBrk="0" hangingPunct="0">
              <a:defRPr sz="2000">
                <a:solidFill>
                  <a:schemeClr val="tx1"/>
                </a:solidFill>
                <a:latin typeface="Verdana" panose="020B0604030504040204" pitchFamily="34" charset="0"/>
              </a:defRPr>
            </a:lvl5pPr>
            <a:lvl6pPr marL="2514600" indent="-228600" eaLnBrk="0" fontAlgn="base" hangingPunct="0">
              <a:spcBef>
                <a:spcPct val="0"/>
              </a:spcBef>
              <a:spcAft>
                <a:spcPct val="0"/>
              </a:spcAft>
              <a:defRPr sz="2000">
                <a:solidFill>
                  <a:schemeClr val="tx1"/>
                </a:solidFill>
                <a:latin typeface="Verdana" panose="020B0604030504040204" pitchFamily="34" charset="0"/>
              </a:defRPr>
            </a:lvl6pPr>
            <a:lvl7pPr marL="2971800" indent="-228600" eaLnBrk="0" fontAlgn="base" hangingPunct="0">
              <a:spcBef>
                <a:spcPct val="0"/>
              </a:spcBef>
              <a:spcAft>
                <a:spcPct val="0"/>
              </a:spcAft>
              <a:defRPr sz="2000">
                <a:solidFill>
                  <a:schemeClr val="tx1"/>
                </a:solidFill>
                <a:latin typeface="Verdana" panose="020B0604030504040204" pitchFamily="34" charset="0"/>
              </a:defRPr>
            </a:lvl7pPr>
            <a:lvl8pPr marL="3429000" indent="-228600" eaLnBrk="0" fontAlgn="base" hangingPunct="0">
              <a:spcBef>
                <a:spcPct val="0"/>
              </a:spcBef>
              <a:spcAft>
                <a:spcPct val="0"/>
              </a:spcAft>
              <a:defRPr sz="2000">
                <a:solidFill>
                  <a:schemeClr val="tx1"/>
                </a:solidFill>
                <a:latin typeface="Verdana" panose="020B0604030504040204" pitchFamily="34" charset="0"/>
              </a:defRPr>
            </a:lvl8pPr>
            <a:lvl9pPr marL="3886200" indent="-228600" eaLnBrk="0" fontAlgn="base" hangingPunct="0">
              <a:spcBef>
                <a:spcPct val="0"/>
              </a:spcBef>
              <a:spcAft>
                <a:spcPct val="0"/>
              </a:spcAft>
              <a:defRPr sz="2000">
                <a:solidFill>
                  <a:schemeClr val="tx1"/>
                </a:solidFill>
                <a:latin typeface="Verdana" panose="020B0604030504040204" pitchFamily="34" charset="0"/>
              </a:defRPr>
            </a:lvl9pPr>
          </a:lstStyle>
          <a:p>
            <a:pPr algn="ctr" eaLnBrk="1" hangingPunct="1"/>
            <a:r>
              <a:rPr lang="fr-FR" altLang="fr-FR" sz="1800">
                <a:solidFill>
                  <a:srgbClr val="008000"/>
                </a:solidFill>
                <a:effectLst/>
                <a:latin typeface="Arial Narrow" panose="020B0606020202030204" pitchFamily="34" charset="0"/>
              </a:rPr>
              <a:t>1. État normal</a:t>
            </a:r>
            <a:endParaRPr lang="fr-FR" altLang="fr-FR" sz="1800">
              <a:solidFill>
                <a:srgbClr val="008000"/>
              </a:solidFill>
              <a:effectLst/>
            </a:endParaRPr>
          </a:p>
        </p:txBody>
      </p:sp>
      <p:sp>
        <p:nvSpPr>
          <p:cNvPr id="122884" name="Text Box 4">
            <a:extLst>
              <a:ext uri="{FF2B5EF4-FFF2-40B4-BE49-F238E27FC236}">
                <a16:creationId xmlns:a16="http://schemas.microsoft.com/office/drawing/2014/main" id="{CB71E04F-69E2-4AD4-A300-4255D7B49271}"/>
              </a:ext>
            </a:extLst>
          </p:cNvPr>
          <p:cNvSpPr txBox="1">
            <a:spLocks noChangeArrowheads="1"/>
          </p:cNvSpPr>
          <p:nvPr/>
        </p:nvSpPr>
        <p:spPr bwMode="auto">
          <a:xfrm>
            <a:off x="3822700" y="5214938"/>
            <a:ext cx="1643063" cy="508000"/>
          </a:xfrm>
          <a:prstGeom prst="rect">
            <a:avLst/>
          </a:prstGeom>
          <a:solidFill>
            <a:srgbClr val="FF0000"/>
          </a:solidFill>
          <a:ln w="9525">
            <a:solidFill>
              <a:srgbClr val="000000"/>
            </a:solidFill>
            <a:miter lim="800000"/>
            <a:headEnd/>
            <a:tailEnd/>
          </a:ln>
          <a:effectLst>
            <a:outerShdw dist="35921" dir="2700000" algn="ctr" rotWithShape="0">
              <a:srgbClr val="808080"/>
            </a:outerShdw>
          </a:effectLst>
        </p:spPr>
        <p:txBody>
          <a:bodyPr/>
          <a:lstStyle>
            <a:lvl1pPr eaLnBrk="0" hangingPunct="0">
              <a:defRPr sz="2000">
                <a:solidFill>
                  <a:schemeClr val="tx1"/>
                </a:solidFill>
                <a:latin typeface="Verdana" panose="020B0604030504040204" pitchFamily="34" charset="0"/>
              </a:defRPr>
            </a:lvl1pPr>
            <a:lvl2pPr marL="742950" indent="-285750" eaLnBrk="0" hangingPunct="0">
              <a:defRPr sz="2000">
                <a:solidFill>
                  <a:schemeClr val="tx1"/>
                </a:solidFill>
                <a:latin typeface="Verdana" panose="020B0604030504040204" pitchFamily="34" charset="0"/>
              </a:defRPr>
            </a:lvl2pPr>
            <a:lvl3pPr marL="1143000" indent="-228600" eaLnBrk="0" hangingPunct="0">
              <a:defRPr sz="2000">
                <a:solidFill>
                  <a:schemeClr val="tx1"/>
                </a:solidFill>
                <a:latin typeface="Verdana" panose="020B0604030504040204" pitchFamily="34" charset="0"/>
              </a:defRPr>
            </a:lvl3pPr>
            <a:lvl4pPr marL="1600200" indent="-228600" eaLnBrk="0" hangingPunct="0">
              <a:defRPr sz="2000">
                <a:solidFill>
                  <a:schemeClr val="tx1"/>
                </a:solidFill>
                <a:latin typeface="Verdana" panose="020B0604030504040204" pitchFamily="34" charset="0"/>
              </a:defRPr>
            </a:lvl4pPr>
            <a:lvl5pPr marL="2057400" indent="-228600" eaLnBrk="0" hangingPunct="0">
              <a:defRPr sz="2000">
                <a:solidFill>
                  <a:schemeClr val="tx1"/>
                </a:solidFill>
                <a:latin typeface="Verdana" panose="020B0604030504040204" pitchFamily="34" charset="0"/>
              </a:defRPr>
            </a:lvl5pPr>
            <a:lvl6pPr marL="2514600" indent="-228600" eaLnBrk="0" fontAlgn="base" hangingPunct="0">
              <a:spcBef>
                <a:spcPct val="0"/>
              </a:spcBef>
              <a:spcAft>
                <a:spcPct val="0"/>
              </a:spcAft>
              <a:defRPr sz="2000">
                <a:solidFill>
                  <a:schemeClr val="tx1"/>
                </a:solidFill>
                <a:latin typeface="Verdana" panose="020B0604030504040204" pitchFamily="34" charset="0"/>
              </a:defRPr>
            </a:lvl6pPr>
            <a:lvl7pPr marL="2971800" indent="-228600" eaLnBrk="0" fontAlgn="base" hangingPunct="0">
              <a:spcBef>
                <a:spcPct val="0"/>
              </a:spcBef>
              <a:spcAft>
                <a:spcPct val="0"/>
              </a:spcAft>
              <a:defRPr sz="2000">
                <a:solidFill>
                  <a:schemeClr val="tx1"/>
                </a:solidFill>
                <a:latin typeface="Verdana" panose="020B0604030504040204" pitchFamily="34" charset="0"/>
              </a:defRPr>
            </a:lvl7pPr>
            <a:lvl8pPr marL="3429000" indent="-228600" eaLnBrk="0" fontAlgn="base" hangingPunct="0">
              <a:spcBef>
                <a:spcPct val="0"/>
              </a:spcBef>
              <a:spcAft>
                <a:spcPct val="0"/>
              </a:spcAft>
              <a:defRPr sz="2000">
                <a:solidFill>
                  <a:schemeClr val="tx1"/>
                </a:solidFill>
                <a:latin typeface="Verdana" panose="020B0604030504040204" pitchFamily="34" charset="0"/>
              </a:defRPr>
            </a:lvl8pPr>
            <a:lvl9pPr marL="3886200" indent="-228600" eaLnBrk="0" fontAlgn="base" hangingPunct="0">
              <a:spcBef>
                <a:spcPct val="0"/>
              </a:spcBef>
              <a:spcAft>
                <a:spcPct val="0"/>
              </a:spcAft>
              <a:defRPr sz="2000">
                <a:solidFill>
                  <a:schemeClr val="tx1"/>
                </a:solidFill>
                <a:latin typeface="Verdana" panose="020B0604030504040204" pitchFamily="34" charset="0"/>
              </a:defRPr>
            </a:lvl9pPr>
          </a:lstStyle>
          <a:p>
            <a:pPr algn="ctr" eaLnBrk="1" hangingPunct="1"/>
            <a:r>
              <a:rPr lang="fr-FR" altLang="fr-FR" sz="1800">
                <a:effectLst/>
                <a:latin typeface="Arial Narrow" panose="020B0606020202030204" pitchFamily="34" charset="0"/>
              </a:rPr>
              <a:t>2. État défaillant</a:t>
            </a:r>
            <a:endParaRPr lang="fr-FR" altLang="fr-FR" sz="1800">
              <a:effectLst/>
            </a:endParaRPr>
          </a:p>
        </p:txBody>
      </p:sp>
      <p:sp>
        <p:nvSpPr>
          <p:cNvPr id="122885" name="AutoShape 5">
            <a:extLst>
              <a:ext uri="{FF2B5EF4-FFF2-40B4-BE49-F238E27FC236}">
                <a16:creationId xmlns:a16="http://schemas.microsoft.com/office/drawing/2014/main" id="{CA143527-ED19-4BF4-AA6A-922F89E2EB61}"/>
              </a:ext>
            </a:extLst>
          </p:cNvPr>
          <p:cNvSpPr>
            <a:spLocks noChangeArrowheads="1"/>
          </p:cNvSpPr>
          <p:nvPr/>
        </p:nvSpPr>
        <p:spPr bwMode="auto">
          <a:xfrm>
            <a:off x="5651500" y="3351213"/>
            <a:ext cx="2778125" cy="847725"/>
          </a:xfrm>
          <a:prstGeom prst="irregularSeal2">
            <a:avLst/>
          </a:prstGeom>
          <a:solidFill>
            <a:srgbClr val="FFFFFF"/>
          </a:solidFill>
          <a:ln w="9525">
            <a:solidFill>
              <a:srgbClr val="FF6600"/>
            </a:solidFill>
            <a:miter lim="800000"/>
            <a:headEnd/>
            <a:tailEnd/>
          </a:ln>
        </p:spPr>
        <p:txBody>
          <a:bodyPr/>
          <a:lstStyle/>
          <a:p>
            <a:pPr>
              <a:defRPr/>
            </a:pPr>
            <a:r>
              <a:rPr lang="fr-FR" sz="1800" b="1">
                <a:solidFill>
                  <a:srgbClr val="FF3300"/>
                </a:solidFill>
                <a:effectLst>
                  <a:outerShdw blurRad="38100" dist="38100" dir="2700000" algn="tl">
                    <a:srgbClr val="C0C0C0"/>
                  </a:outerShdw>
                </a:effectLst>
                <a:latin typeface="Arial Narrow" pitchFamily="34" charset="0"/>
              </a:rPr>
              <a:t>Défaillance</a:t>
            </a:r>
            <a:endParaRPr lang="fr-FR" sz="1800" b="1">
              <a:solidFill>
                <a:srgbClr val="FF3300"/>
              </a:solidFill>
              <a:effectLst>
                <a:outerShdw blurRad="38100" dist="38100" dir="2700000" algn="tl">
                  <a:srgbClr val="C0C0C0"/>
                </a:outerShdw>
              </a:effectLst>
            </a:endParaRPr>
          </a:p>
        </p:txBody>
      </p:sp>
      <p:sp>
        <p:nvSpPr>
          <p:cNvPr id="122886" name="AutoShape 6">
            <a:extLst>
              <a:ext uri="{FF2B5EF4-FFF2-40B4-BE49-F238E27FC236}">
                <a16:creationId xmlns:a16="http://schemas.microsoft.com/office/drawing/2014/main" id="{B32A6881-18D8-4F19-88DA-7B3E8DE85DB8}"/>
              </a:ext>
            </a:extLst>
          </p:cNvPr>
          <p:cNvSpPr>
            <a:spLocks noChangeArrowheads="1"/>
          </p:cNvSpPr>
          <p:nvPr/>
        </p:nvSpPr>
        <p:spPr bwMode="auto">
          <a:xfrm>
            <a:off x="1187450" y="3182938"/>
            <a:ext cx="1814513" cy="1016000"/>
          </a:xfrm>
          <a:prstGeom prst="plus">
            <a:avLst>
              <a:gd name="adj" fmla="val 25000"/>
            </a:avLst>
          </a:prstGeom>
          <a:solidFill>
            <a:srgbClr val="FFCC00"/>
          </a:solidFill>
          <a:ln w="9525">
            <a:solidFill>
              <a:srgbClr val="000000"/>
            </a:solidFill>
            <a:miter lim="800000"/>
            <a:headEnd/>
            <a:tailEnd/>
          </a:ln>
          <a:effectLst>
            <a:outerShdw dist="35921" dir="2700000" algn="ctr" rotWithShape="0">
              <a:srgbClr val="808080"/>
            </a:outerShdw>
          </a:effectLst>
        </p:spPr>
        <p:txBody>
          <a:bodyPr/>
          <a:lstStyle>
            <a:lvl1pPr eaLnBrk="0" hangingPunct="0">
              <a:defRPr sz="2000">
                <a:solidFill>
                  <a:schemeClr val="tx1"/>
                </a:solidFill>
                <a:latin typeface="Verdana" panose="020B0604030504040204" pitchFamily="34" charset="0"/>
              </a:defRPr>
            </a:lvl1pPr>
            <a:lvl2pPr marL="742950" indent="-285750" eaLnBrk="0" hangingPunct="0">
              <a:defRPr sz="2000">
                <a:solidFill>
                  <a:schemeClr val="tx1"/>
                </a:solidFill>
                <a:latin typeface="Verdana" panose="020B0604030504040204" pitchFamily="34" charset="0"/>
              </a:defRPr>
            </a:lvl2pPr>
            <a:lvl3pPr marL="1143000" indent="-228600" eaLnBrk="0" hangingPunct="0">
              <a:defRPr sz="2000">
                <a:solidFill>
                  <a:schemeClr val="tx1"/>
                </a:solidFill>
                <a:latin typeface="Verdana" panose="020B0604030504040204" pitchFamily="34" charset="0"/>
              </a:defRPr>
            </a:lvl3pPr>
            <a:lvl4pPr marL="1600200" indent="-228600" eaLnBrk="0" hangingPunct="0">
              <a:defRPr sz="2000">
                <a:solidFill>
                  <a:schemeClr val="tx1"/>
                </a:solidFill>
                <a:latin typeface="Verdana" panose="020B0604030504040204" pitchFamily="34" charset="0"/>
              </a:defRPr>
            </a:lvl4pPr>
            <a:lvl5pPr marL="2057400" indent="-228600" eaLnBrk="0" hangingPunct="0">
              <a:defRPr sz="2000">
                <a:solidFill>
                  <a:schemeClr val="tx1"/>
                </a:solidFill>
                <a:latin typeface="Verdana" panose="020B0604030504040204" pitchFamily="34" charset="0"/>
              </a:defRPr>
            </a:lvl5pPr>
            <a:lvl6pPr marL="2514600" indent="-228600" eaLnBrk="0" fontAlgn="base" hangingPunct="0">
              <a:spcBef>
                <a:spcPct val="0"/>
              </a:spcBef>
              <a:spcAft>
                <a:spcPct val="0"/>
              </a:spcAft>
              <a:defRPr sz="2000">
                <a:solidFill>
                  <a:schemeClr val="tx1"/>
                </a:solidFill>
                <a:latin typeface="Verdana" panose="020B0604030504040204" pitchFamily="34" charset="0"/>
              </a:defRPr>
            </a:lvl6pPr>
            <a:lvl7pPr marL="2971800" indent="-228600" eaLnBrk="0" fontAlgn="base" hangingPunct="0">
              <a:spcBef>
                <a:spcPct val="0"/>
              </a:spcBef>
              <a:spcAft>
                <a:spcPct val="0"/>
              </a:spcAft>
              <a:defRPr sz="2000">
                <a:solidFill>
                  <a:schemeClr val="tx1"/>
                </a:solidFill>
                <a:latin typeface="Verdana" panose="020B0604030504040204" pitchFamily="34" charset="0"/>
              </a:defRPr>
            </a:lvl7pPr>
            <a:lvl8pPr marL="3429000" indent="-228600" eaLnBrk="0" fontAlgn="base" hangingPunct="0">
              <a:spcBef>
                <a:spcPct val="0"/>
              </a:spcBef>
              <a:spcAft>
                <a:spcPct val="0"/>
              </a:spcAft>
              <a:defRPr sz="2000">
                <a:solidFill>
                  <a:schemeClr val="tx1"/>
                </a:solidFill>
                <a:latin typeface="Verdana" panose="020B0604030504040204" pitchFamily="34" charset="0"/>
              </a:defRPr>
            </a:lvl8pPr>
            <a:lvl9pPr marL="3886200" indent="-228600" eaLnBrk="0" fontAlgn="base" hangingPunct="0">
              <a:spcBef>
                <a:spcPct val="0"/>
              </a:spcBef>
              <a:spcAft>
                <a:spcPct val="0"/>
              </a:spcAft>
              <a:defRPr sz="2000">
                <a:solidFill>
                  <a:schemeClr val="tx1"/>
                </a:solidFill>
                <a:latin typeface="Verdana" panose="020B0604030504040204" pitchFamily="34" charset="0"/>
              </a:defRPr>
            </a:lvl9pPr>
          </a:lstStyle>
          <a:p>
            <a:pPr eaLnBrk="1" hangingPunct="1"/>
            <a:r>
              <a:rPr lang="fr-FR" altLang="fr-FR" sz="1800">
                <a:effectLst/>
                <a:latin typeface="Arial Narrow" panose="020B0606020202030204" pitchFamily="34" charset="0"/>
              </a:rPr>
              <a:t>3. Réparation</a:t>
            </a:r>
            <a:endParaRPr lang="fr-FR" altLang="fr-FR" sz="1800">
              <a:effectLst/>
            </a:endParaRPr>
          </a:p>
        </p:txBody>
      </p:sp>
      <p:sp>
        <p:nvSpPr>
          <p:cNvPr id="122887" name="Freeform 7">
            <a:extLst>
              <a:ext uri="{FF2B5EF4-FFF2-40B4-BE49-F238E27FC236}">
                <a16:creationId xmlns:a16="http://schemas.microsoft.com/office/drawing/2014/main" id="{3B295251-0C93-4A92-9919-3C66AF923564}"/>
              </a:ext>
            </a:extLst>
          </p:cNvPr>
          <p:cNvSpPr>
            <a:spLocks/>
          </p:cNvSpPr>
          <p:nvPr/>
        </p:nvSpPr>
        <p:spPr bwMode="auto">
          <a:xfrm>
            <a:off x="5465763" y="4076700"/>
            <a:ext cx="1724025" cy="1476375"/>
          </a:xfrm>
          <a:custGeom>
            <a:avLst/>
            <a:gdLst/>
            <a:ahLst/>
            <a:cxnLst>
              <a:cxn ang="0">
                <a:pos x="1629" y="0"/>
              </a:cxn>
              <a:cxn ang="0">
                <a:pos x="1629" y="543"/>
              </a:cxn>
              <a:cxn ang="0">
                <a:pos x="0" y="905"/>
              </a:cxn>
            </a:cxnLst>
            <a:rect l="0" t="0" r="r" b="b"/>
            <a:pathLst>
              <a:path w="1901" h="905">
                <a:moveTo>
                  <a:pt x="1629" y="0"/>
                </a:moveTo>
                <a:cubicBezTo>
                  <a:pt x="1765" y="196"/>
                  <a:pt x="1901" y="392"/>
                  <a:pt x="1629" y="543"/>
                </a:cubicBezTo>
                <a:cubicBezTo>
                  <a:pt x="1357" y="694"/>
                  <a:pt x="678" y="799"/>
                  <a:pt x="0" y="905"/>
                </a:cubicBezTo>
              </a:path>
            </a:pathLst>
          </a:custGeom>
          <a:noFill/>
          <a:ln w="9525">
            <a:solidFill>
              <a:srgbClr val="000000"/>
            </a:solidFill>
            <a:round/>
            <a:headEnd/>
            <a:tailEnd type="stealth" w="lg" len="lg"/>
          </a:ln>
        </p:spPr>
        <p:txBody>
          <a:bodyPr/>
          <a:lstStyle/>
          <a:p>
            <a:pPr>
              <a:defRPr/>
            </a:pPr>
            <a:endParaRPr lang="fr-FR"/>
          </a:p>
        </p:txBody>
      </p:sp>
      <p:sp>
        <p:nvSpPr>
          <p:cNvPr id="122888" name="Freeform 8">
            <a:extLst>
              <a:ext uri="{FF2B5EF4-FFF2-40B4-BE49-F238E27FC236}">
                <a16:creationId xmlns:a16="http://schemas.microsoft.com/office/drawing/2014/main" id="{D42E6862-8A93-40E4-A59E-563DB7B6259F}"/>
              </a:ext>
            </a:extLst>
          </p:cNvPr>
          <p:cNvSpPr>
            <a:spLocks/>
          </p:cNvSpPr>
          <p:nvPr/>
        </p:nvSpPr>
        <p:spPr bwMode="auto">
          <a:xfrm>
            <a:off x="5465763" y="2505075"/>
            <a:ext cx="1411287" cy="923925"/>
          </a:xfrm>
          <a:custGeom>
            <a:avLst/>
            <a:gdLst/>
            <a:ahLst/>
            <a:cxnLst>
              <a:cxn ang="0">
                <a:pos x="0" y="0"/>
              </a:cxn>
              <a:cxn ang="0">
                <a:pos x="1267" y="181"/>
              </a:cxn>
              <a:cxn ang="0">
                <a:pos x="1629" y="905"/>
              </a:cxn>
            </a:cxnLst>
            <a:rect l="0" t="0" r="r" b="b"/>
            <a:pathLst>
              <a:path w="1629" h="905">
                <a:moveTo>
                  <a:pt x="0" y="0"/>
                </a:moveTo>
                <a:cubicBezTo>
                  <a:pt x="497" y="15"/>
                  <a:pt x="995" y="30"/>
                  <a:pt x="1267" y="181"/>
                </a:cubicBezTo>
                <a:cubicBezTo>
                  <a:pt x="1539" y="332"/>
                  <a:pt x="1584" y="618"/>
                  <a:pt x="1629" y="905"/>
                </a:cubicBezTo>
              </a:path>
            </a:pathLst>
          </a:custGeom>
          <a:noFill/>
          <a:ln w="9525">
            <a:solidFill>
              <a:srgbClr val="000000"/>
            </a:solidFill>
            <a:round/>
            <a:headEnd/>
            <a:tailEnd type="stealth" w="lg" len="lg"/>
          </a:ln>
        </p:spPr>
        <p:txBody>
          <a:bodyPr/>
          <a:lstStyle/>
          <a:p>
            <a:pPr>
              <a:defRPr/>
            </a:pPr>
            <a:endParaRPr lang="fr-FR"/>
          </a:p>
        </p:txBody>
      </p:sp>
      <p:sp>
        <p:nvSpPr>
          <p:cNvPr id="122890" name="Freeform 10">
            <a:extLst>
              <a:ext uri="{FF2B5EF4-FFF2-40B4-BE49-F238E27FC236}">
                <a16:creationId xmlns:a16="http://schemas.microsoft.com/office/drawing/2014/main" id="{2442F6A8-BC68-4CF1-B114-104E03DEFAF4}"/>
              </a:ext>
            </a:extLst>
          </p:cNvPr>
          <p:cNvSpPr>
            <a:spLocks/>
          </p:cNvSpPr>
          <p:nvPr/>
        </p:nvSpPr>
        <p:spPr bwMode="auto">
          <a:xfrm>
            <a:off x="2071688" y="2505075"/>
            <a:ext cx="1751012" cy="677863"/>
          </a:xfrm>
          <a:custGeom>
            <a:avLst/>
            <a:gdLst/>
            <a:ahLst/>
            <a:cxnLst>
              <a:cxn ang="0">
                <a:pos x="121" y="724"/>
              </a:cxn>
              <a:cxn ang="0">
                <a:pos x="302" y="181"/>
              </a:cxn>
              <a:cxn ang="0">
                <a:pos x="1931" y="0"/>
              </a:cxn>
            </a:cxnLst>
            <a:rect l="0" t="0" r="r" b="b"/>
            <a:pathLst>
              <a:path w="1931" h="724">
                <a:moveTo>
                  <a:pt x="121" y="724"/>
                </a:moveTo>
                <a:cubicBezTo>
                  <a:pt x="60" y="513"/>
                  <a:pt x="0" y="302"/>
                  <a:pt x="302" y="181"/>
                </a:cubicBezTo>
                <a:cubicBezTo>
                  <a:pt x="604" y="60"/>
                  <a:pt x="1267" y="30"/>
                  <a:pt x="1931" y="0"/>
                </a:cubicBezTo>
              </a:path>
            </a:pathLst>
          </a:custGeom>
          <a:noFill/>
          <a:ln w="9525">
            <a:solidFill>
              <a:srgbClr val="000000"/>
            </a:solidFill>
            <a:round/>
            <a:headEnd/>
            <a:tailEnd type="stealth" w="lg" len="lg"/>
          </a:ln>
        </p:spPr>
        <p:txBody>
          <a:bodyPr/>
          <a:lstStyle/>
          <a:p>
            <a:pPr>
              <a:defRPr/>
            </a:pPr>
            <a:endParaRPr lang="fr-FR"/>
          </a:p>
        </p:txBody>
      </p:sp>
      <p:sp>
        <p:nvSpPr>
          <p:cNvPr id="122891" name="Oval 11">
            <a:extLst>
              <a:ext uri="{FF2B5EF4-FFF2-40B4-BE49-F238E27FC236}">
                <a16:creationId xmlns:a16="http://schemas.microsoft.com/office/drawing/2014/main" id="{79C4C29E-8FD6-4192-9A5E-5FCA9BBF24B8}"/>
              </a:ext>
            </a:extLst>
          </p:cNvPr>
          <p:cNvSpPr>
            <a:spLocks noChangeArrowheads="1"/>
          </p:cNvSpPr>
          <p:nvPr/>
        </p:nvSpPr>
        <p:spPr bwMode="auto">
          <a:xfrm>
            <a:off x="1331913" y="5157788"/>
            <a:ext cx="1727200" cy="676275"/>
          </a:xfrm>
          <a:prstGeom prst="ellipse">
            <a:avLst/>
          </a:prstGeom>
          <a:solidFill>
            <a:srgbClr val="FFFFFF"/>
          </a:solidFill>
          <a:ln w="9525">
            <a:solidFill>
              <a:srgbClr val="000000"/>
            </a:solidFill>
            <a:round/>
            <a:headEnd/>
            <a:tailEnd/>
          </a:ln>
        </p:spPr>
        <p:txBody>
          <a:bodyPr/>
          <a:lstStyle/>
          <a:p>
            <a:pPr algn="ctr">
              <a:defRPr/>
            </a:pPr>
            <a:r>
              <a:rPr lang="fr-FR" sz="1800">
                <a:solidFill>
                  <a:srgbClr val="003399"/>
                </a:solidFill>
                <a:effectLst>
                  <a:outerShdw blurRad="38100" dist="38100" dir="2700000" algn="tl">
                    <a:srgbClr val="C0C0C0"/>
                  </a:outerShdw>
                </a:effectLst>
                <a:latin typeface="Arial Narrow" pitchFamily="34" charset="0"/>
              </a:rPr>
              <a:t>Diagnostic</a:t>
            </a:r>
            <a:endParaRPr lang="fr-FR" sz="1800">
              <a:solidFill>
                <a:srgbClr val="003399"/>
              </a:solidFill>
              <a:effectLst>
                <a:outerShdw blurRad="38100" dist="38100" dir="2700000" algn="tl">
                  <a:srgbClr val="C0C0C0"/>
                </a:outerShdw>
              </a:effectLst>
            </a:endParaRPr>
          </a:p>
        </p:txBody>
      </p:sp>
      <p:sp>
        <p:nvSpPr>
          <p:cNvPr id="122893" name="Text Box 13">
            <a:extLst>
              <a:ext uri="{FF2B5EF4-FFF2-40B4-BE49-F238E27FC236}">
                <a16:creationId xmlns:a16="http://schemas.microsoft.com/office/drawing/2014/main" id="{288646CF-029E-46B7-8FCF-1BE0E0C3C3FB}"/>
              </a:ext>
            </a:extLst>
          </p:cNvPr>
          <p:cNvSpPr txBox="1">
            <a:spLocks noChangeArrowheads="1"/>
          </p:cNvSpPr>
          <p:nvPr/>
        </p:nvSpPr>
        <p:spPr bwMode="auto">
          <a:xfrm>
            <a:off x="1619250" y="4437063"/>
            <a:ext cx="1149350" cy="508000"/>
          </a:xfrm>
          <a:prstGeom prst="rect">
            <a:avLst/>
          </a:prstGeom>
          <a:solidFill>
            <a:srgbClr val="FFFFFF"/>
          </a:solidFill>
          <a:ln w="9525">
            <a:solidFill>
              <a:srgbClr val="000000"/>
            </a:solidFill>
            <a:miter lim="800000"/>
            <a:headEnd/>
            <a:tailEnd/>
          </a:ln>
        </p:spPr>
        <p:txBody>
          <a:bodyPr/>
          <a:lstStyle>
            <a:lvl1pPr eaLnBrk="0" hangingPunct="0">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defRPr>
            </a:lvl1pPr>
            <a:lvl2pPr marL="742950" indent="-285750" eaLnBrk="0" hangingPunct="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defRPr>
            </a:lvl2pPr>
            <a:lvl3pPr marL="1143000" indent="-228600" eaLnBrk="0" hangingPunct="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defRPr>
            </a:lvl3pPr>
            <a:lvl4pPr marL="1600200" indent="-228600" eaLnBrk="0" hangingPunct="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defRPr>
            </a:lvl4pPr>
            <a:lvl5pPr marL="2057400" indent="-228600" eaLnBrk="0" hangingPunct="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9pPr>
          </a:lstStyle>
          <a:p>
            <a:pPr algn="ctr" eaLnBrk="1" hangingPunct="1">
              <a:spcBef>
                <a:spcPct val="0"/>
              </a:spcBef>
              <a:buClrTx/>
              <a:buFontTx/>
              <a:buNone/>
            </a:pPr>
            <a:r>
              <a:rPr lang="fr-FR" altLang="fr-FR" sz="1800">
                <a:effectLst/>
                <a:latin typeface="Arial Narrow" panose="020B0606020202030204" pitchFamily="34" charset="0"/>
              </a:rPr>
              <a:t>Remède</a:t>
            </a:r>
            <a:endParaRPr lang="fr-FR" altLang="fr-FR" sz="1800">
              <a:effectLst/>
            </a:endParaRPr>
          </a:p>
        </p:txBody>
      </p:sp>
      <p:sp>
        <p:nvSpPr>
          <p:cNvPr id="122896" name="Text Box 16">
            <a:extLst>
              <a:ext uri="{FF2B5EF4-FFF2-40B4-BE49-F238E27FC236}">
                <a16:creationId xmlns:a16="http://schemas.microsoft.com/office/drawing/2014/main" id="{9A957823-934B-45B9-8BF3-7E084F3B19B8}"/>
              </a:ext>
            </a:extLst>
          </p:cNvPr>
          <p:cNvSpPr txBox="1">
            <a:spLocks noChangeArrowheads="1"/>
          </p:cNvSpPr>
          <p:nvPr/>
        </p:nvSpPr>
        <p:spPr bwMode="auto">
          <a:xfrm>
            <a:off x="3822700" y="1150938"/>
            <a:ext cx="1643063" cy="508000"/>
          </a:xfrm>
          <a:prstGeom prst="rect">
            <a:avLst/>
          </a:prstGeom>
          <a:solidFill>
            <a:srgbClr val="FFFF99"/>
          </a:solidFill>
          <a:ln w="9525">
            <a:solidFill>
              <a:srgbClr val="FF0000"/>
            </a:solidFill>
            <a:miter lim="800000"/>
            <a:headEnd/>
            <a:tailEnd/>
          </a:ln>
          <a:effectLst>
            <a:outerShdw dist="35921" dir="2700000" algn="ctr" rotWithShape="0">
              <a:srgbClr val="808080"/>
            </a:outerShdw>
          </a:effectLst>
        </p:spPr>
        <p:txBody>
          <a:bodyPr/>
          <a:lstStyle>
            <a:lvl1pPr eaLnBrk="0" hangingPunct="0">
              <a:defRPr sz="2000">
                <a:solidFill>
                  <a:schemeClr val="tx1"/>
                </a:solidFill>
                <a:latin typeface="Verdana" panose="020B0604030504040204" pitchFamily="34" charset="0"/>
              </a:defRPr>
            </a:lvl1pPr>
            <a:lvl2pPr marL="742950" indent="-285750" eaLnBrk="0" hangingPunct="0">
              <a:defRPr sz="2000">
                <a:solidFill>
                  <a:schemeClr val="tx1"/>
                </a:solidFill>
                <a:latin typeface="Verdana" panose="020B0604030504040204" pitchFamily="34" charset="0"/>
              </a:defRPr>
            </a:lvl2pPr>
            <a:lvl3pPr marL="1143000" indent="-228600" eaLnBrk="0" hangingPunct="0">
              <a:defRPr sz="2000">
                <a:solidFill>
                  <a:schemeClr val="tx1"/>
                </a:solidFill>
                <a:latin typeface="Verdana" panose="020B0604030504040204" pitchFamily="34" charset="0"/>
              </a:defRPr>
            </a:lvl3pPr>
            <a:lvl4pPr marL="1600200" indent="-228600" eaLnBrk="0" hangingPunct="0">
              <a:defRPr sz="2000">
                <a:solidFill>
                  <a:schemeClr val="tx1"/>
                </a:solidFill>
                <a:latin typeface="Verdana" panose="020B0604030504040204" pitchFamily="34" charset="0"/>
              </a:defRPr>
            </a:lvl4pPr>
            <a:lvl5pPr marL="2057400" indent="-228600" eaLnBrk="0" hangingPunct="0">
              <a:defRPr sz="2000">
                <a:solidFill>
                  <a:schemeClr val="tx1"/>
                </a:solidFill>
                <a:latin typeface="Verdana" panose="020B0604030504040204" pitchFamily="34" charset="0"/>
              </a:defRPr>
            </a:lvl5pPr>
            <a:lvl6pPr marL="2514600" indent="-228600" eaLnBrk="0" fontAlgn="base" hangingPunct="0">
              <a:spcBef>
                <a:spcPct val="0"/>
              </a:spcBef>
              <a:spcAft>
                <a:spcPct val="0"/>
              </a:spcAft>
              <a:defRPr sz="2000">
                <a:solidFill>
                  <a:schemeClr val="tx1"/>
                </a:solidFill>
                <a:latin typeface="Verdana" panose="020B0604030504040204" pitchFamily="34" charset="0"/>
              </a:defRPr>
            </a:lvl6pPr>
            <a:lvl7pPr marL="2971800" indent="-228600" eaLnBrk="0" fontAlgn="base" hangingPunct="0">
              <a:spcBef>
                <a:spcPct val="0"/>
              </a:spcBef>
              <a:spcAft>
                <a:spcPct val="0"/>
              </a:spcAft>
              <a:defRPr sz="2000">
                <a:solidFill>
                  <a:schemeClr val="tx1"/>
                </a:solidFill>
                <a:latin typeface="Verdana" panose="020B0604030504040204" pitchFamily="34" charset="0"/>
              </a:defRPr>
            </a:lvl7pPr>
            <a:lvl8pPr marL="3429000" indent="-228600" eaLnBrk="0" fontAlgn="base" hangingPunct="0">
              <a:spcBef>
                <a:spcPct val="0"/>
              </a:spcBef>
              <a:spcAft>
                <a:spcPct val="0"/>
              </a:spcAft>
              <a:defRPr sz="2000">
                <a:solidFill>
                  <a:schemeClr val="tx1"/>
                </a:solidFill>
                <a:latin typeface="Verdana" panose="020B0604030504040204" pitchFamily="34" charset="0"/>
              </a:defRPr>
            </a:lvl8pPr>
            <a:lvl9pPr marL="3886200" indent="-228600" eaLnBrk="0" fontAlgn="base" hangingPunct="0">
              <a:spcBef>
                <a:spcPct val="0"/>
              </a:spcBef>
              <a:spcAft>
                <a:spcPct val="0"/>
              </a:spcAft>
              <a:defRPr sz="2000">
                <a:solidFill>
                  <a:schemeClr val="tx1"/>
                </a:solidFill>
                <a:latin typeface="Verdana" panose="020B0604030504040204" pitchFamily="34" charset="0"/>
              </a:defRPr>
            </a:lvl9pPr>
          </a:lstStyle>
          <a:p>
            <a:pPr algn="ctr" eaLnBrk="1" hangingPunct="1"/>
            <a:r>
              <a:rPr lang="fr-FR" altLang="fr-FR" sz="1800">
                <a:effectLst/>
                <a:latin typeface="Arial Narrow" panose="020B0606020202030204" pitchFamily="34" charset="0"/>
              </a:rPr>
              <a:t>5. État renforcé</a:t>
            </a:r>
            <a:endParaRPr lang="fr-FR" altLang="fr-FR" sz="1800">
              <a:effectLst/>
            </a:endParaRPr>
          </a:p>
        </p:txBody>
      </p:sp>
      <p:sp>
        <p:nvSpPr>
          <p:cNvPr id="122897" name="Text Box 17">
            <a:extLst>
              <a:ext uri="{FF2B5EF4-FFF2-40B4-BE49-F238E27FC236}">
                <a16:creationId xmlns:a16="http://schemas.microsoft.com/office/drawing/2014/main" id="{4A61D445-96E0-45A0-A619-85BC6CF376D2}"/>
              </a:ext>
            </a:extLst>
          </p:cNvPr>
          <p:cNvSpPr txBox="1">
            <a:spLocks noChangeArrowheads="1"/>
          </p:cNvSpPr>
          <p:nvPr/>
        </p:nvSpPr>
        <p:spPr bwMode="auto">
          <a:xfrm>
            <a:off x="3822700" y="3690938"/>
            <a:ext cx="1643063" cy="508000"/>
          </a:xfrm>
          <a:prstGeom prst="rect">
            <a:avLst/>
          </a:prstGeom>
          <a:solidFill>
            <a:srgbClr val="FFFFFF"/>
          </a:solidFill>
          <a:ln w="9525">
            <a:solidFill>
              <a:srgbClr val="FF0000"/>
            </a:solidFill>
            <a:miter lim="800000"/>
            <a:headEnd/>
            <a:tailEnd/>
          </a:ln>
          <a:effectLst>
            <a:outerShdw dist="35921" dir="2700000" algn="ctr" rotWithShape="0">
              <a:srgbClr val="808080"/>
            </a:outerShdw>
          </a:effectLst>
        </p:spPr>
        <p:txBody>
          <a:bodyPr/>
          <a:lstStyle>
            <a:lvl1pPr eaLnBrk="0" hangingPunct="0">
              <a:defRPr sz="2000">
                <a:solidFill>
                  <a:schemeClr val="tx1"/>
                </a:solidFill>
                <a:latin typeface="Verdana" panose="020B0604030504040204" pitchFamily="34" charset="0"/>
              </a:defRPr>
            </a:lvl1pPr>
            <a:lvl2pPr marL="742950" indent="-285750" eaLnBrk="0" hangingPunct="0">
              <a:defRPr sz="2000">
                <a:solidFill>
                  <a:schemeClr val="tx1"/>
                </a:solidFill>
                <a:latin typeface="Verdana" panose="020B0604030504040204" pitchFamily="34" charset="0"/>
              </a:defRPr>
            </a:lvl2pPr>
            <a:lvl3pPr marL="1143000" indent="-228600" eaLnBrk="0" hangingPunct="0">
              <a:defRPr sz="2000">
                <a:solidFill>
                  <a:schemeClr val="tx1"/>
                </a:solidFill>
                <a:latin typeface="Verdana" panose="020B0604030504040204" pitchFamily="34" charset="0"/>
              </a:defRPr>
            </a:lvl3pPr>
            <a:lvl4pPr marL="1600200" indent="-228600" eaLnBrk="0" hangingPunct="0">
              <a:defRPr sz="2000">
                <a:solidFill>
                  <a:schemeClr val="tx1"/>
                </a:solidFill>
                <a:latin typeface="Verdana" panose="020B0604030504040204" pitchFamily="34" charset="0"/>
              </a:defRPr>
            </a:lvl4pPr>
            <a:lvl5pPr marL="2057400" indent="-228600" eaLnBrk="0" hangingPunct="0">
              <a:defRPr sz="2000">
                <a:solidFill>
                  <a:schemeClr val="tx1"/>
                </a:solidFill>
                <a:latin typeface="Verdana" panose="020B0604030504040204" pitchFamily="34" charset="0"/>
              </a:defRPr>
            </a:lvl5pPr>
            <a:lvl6pPr marL="2514600" indent="-228600" eaLnBrk="0" fontAlgn="base" hangingPunct="0">
              <a:spcBef>
                <a:spcPct val="0"/>
              </a:spcBef>
              <a:spcAft>
                <a:spcPct val="0"/>
              </a:spcAft>
              <a:defRPr sz="2000">
                <a:solidFill>
                  <a:schemeClr val="tx1"/>
                </a:solidFill>
                <a:latin typeface="Verdana" panose="020B0604030504040204" pitchFamily="34" charset="0"/>
              </a:defRPr>
            </a:lvl6pPr>
            <a:lvl7pPr marL="2971800" indent="-228600" eaLnBrk="0" fontAlgn="base" hangingPunct="0">
              <a:spcBef>
                <a:spcPct val="0"/>
              </a:spcBef>
              <a:spcAft>
                <a:spcPct val="0"/>
              </a:spcAft>
              <a:defRPr sz="2000">
                <a:solidFill>
                  <a:schemeClr val="tx1"/>
                </a:solidFill>
                <a:latin typeface="Verdana" panose="020B0604030504040204" pitchFamily="34" charset="0"/>
              </a:defRPr>
            </a:lvl7pPr>
            <a:lvl8pPr marL="3429000" indent="-228600" eaLnBrk="0" fontAlgn="base" hangingPunct="0">
              <a:spcBef>
                <a:spcPct val="0"/>
              </a:spcBef>
              <a:spcAft>
                <a:spcPct val="0"/>
              </a:spcAft>
              <a:defRPr sz="2000">
                <a:solidFill>
                  <a:schemeClr val="tx1"/>
                </a:solidFill>
                <a:latin typeface="Verdana" panose="020B0604030504040204" pitchFamily="34" charset="0"/>
              </a:defRPr>
            </a:lvl8pPr>
            <a:lvl9pPr marL="3886200" indent="-228600" eaLnBrk="0" fontAlgn="base" hangingPunct="0">
              <a:spcBef>
                <a:spcPct val="0"/>
              </a:spcBef>
              <a:spcAft>
                <a:spcPct val="0"/>
              </a:spcAft>
              <a:defRPr sz="2000">
                <a:solidFill>
                  <a:schemeClr val="tx1"/>
                </a:solidFill>
                <a:latin typeface="Verdana" panose="020B0604030504040204" pitchFamily="34" charset="0"/>
              </a:defRPr>
            </a:lvl9pPr>
          </a:lstStyle>
          <a:p>
            <a:pPr eaLnBrk="1" hangingPunct="1"/>
            <a:r>
              <a:rPr lang="fr-FR" altLang="fr-FR" sz="1800">
                <a:effectLst/>
                <a:latin typeface="Arial Narrow" panose="020B0606020202030204" pitchFamily="34" charset="0"/>
              </a:rPr>
              <a:t>Arrêt programmé</a:t>
            </a:r>
            <a:endParaRPr lang="fr-FR" altLang="fr-FR" sz="1800">
              <a:effectLst/>
            </a:endParaRPr>
          </a:p>
        </p:txBody>
      </p:sp>
      <p:sp>
        <p:nvSpPr>
          <p:cNvPr id="122898" name="Text Box 18">
            <a:extLst>
              <a:ext uri="{FF2B5EF4-FFF2-40B4-BE49-F238E27FC236}">
                <a16:creationId xmlns:a16="http://schemas.microsoft.com/office/drawing/2014/main" id="{43C3D86D-9B84-4280-9006-4F87C291F22D}"/>
              </a:ext>
            </a:extLst>
          </p:cNvPr>
          <p:cNvSpPr txBox="1">
            <a:spLocks noChangeArrowheads="1"/>
          </p:cNvSpPr>
          <p:nvPr/>
        </p:nvSpPr>
        <p:spPr bwMode="auto">
          <a:xfrm>
            <a:off x="1689100" y="1150938"/>
            <a:ext cx="1643063" cy="676275"/>
          </a:xfrm>
          <a:prstGeom prst="rect">
            <a:avLst/>
          </a:prstGeom>
          <a:solidFill>
            <a:srgbClr val="CCFFFF"/>
          </a:solidFill>
          <a:ln w="9525">
            <a:solidFill>
              <a:srgbClr val="FF0000"/>
            </a:solidFill>
            <a:miter lim="800000"/>
            <a:headEnd/>
            <a:tailEnd/>
          </a:ln>
          <a:effectLst>
            <a:outerShdw dist="35921" dir="2700000" algn="ctr" rotWithShape="0">
              <a:srgbClr val="808080"/>
            </a:outerShdw>
          </a:effectLst>
        </p:spPr>
        <p:txBody>
          <a:bodyPr/>
          <a:lstStyle>
            <a:lvl1pPr eaLnBrk="0" hangingPunct="0">
              <a:defRPr sz="2000">
                <a:solidFill>
                  <a:schemeClr val="tx1"/>
                </a:solidFill>
                <a:latin typeface="Verdana" panose="020B0604030504040204" pitchFamily="34" charset="0"/>
              </a:defRPr>
            </a:lvl1pPr>
            <a:lvl2pPr marL="742950" indent="-285750" eaLnBrk="0" hangingPunct="0">
              <a:defRPr sz="2000">
                <a:solidFill>
                  <a:schemeClr val="tx1"/>
                </a:solidFill>
                <a:latin typeface="Verdana" panose="020B0604030504040204" pitchFamily="34" charset="0"/>
              </a:defRPr>
            </a:lvl2pPr>
            <a:lvl3pPr marL="1143000" indent="-228600" eaLnBrk="0" hangingPunct="0">
              <a:defRPr sz="2000">
                <a:solidFill>
                  <a:schemeClr val="tx1"/>
                </a:solidFill>
                <a:latin typeface="Verdana" panose="020B0604030504040204" pitchFamily="34" charset="0"/>
              </a:defRPr>
            </a:lvl3pPr>
            <a:lvl4pPr marL="1600200" indent="-228600" eaLnBrk="0" hangingPunct="0">
              <a:defRPr sz="2000">
                <a:solidFill>
                  <a:schemeClr val="tx1"/>
                </a:solidFill>
                <a:latin typeface="Verdana" panose="020B0604030504040204" pitchFamily="34" charset="0"/>
              </a:defRPr>
            </a:lvl4pPr>
            <a:lvl5pPr marL="2057400" indent="-228600" eaLnBrk="0" hangingPunct="0">
              <a:defRPr sz="2000">
                <a:solidFill>
                  <a:schemeClr val="tx1"/>
                </a:solidFill>
                <a:latin typeface="Verdana" panose="020B0604030504040204" pitchFamily="34" charset="0"/>
              </a:defRPr>
            </a:lvl5pPr>
            <a:lvl6pPr marL="2514600" indent="-228600" eaLnBrk="0" fontAlgn="base" hangingPunct="0">
              <a:spcBef>
                <a:spcPct val="0"/>
              </a:spcBef>
              <a:spcAft>
                <a:spcPct val="0"/>
              </a:spcAft>
              <a:defRPr sz="2000">
                <a:solidFill>
                  <a:schemeClr val="tx1"/>
                </a:solidFill>
                <a:latin typeface="Verdana" panose="020B0604030504040204" pitchFamily="34" charset="0"/>
              </a:defRPr>
            </a:lvl6pPr>
            <a:lvl7pPr marL="2971800" indent="-228600" eaLnBrk="0" fontAlgn="base" hangingPunct="0">
              <a:spcBef>
                <a:spcPct val="0"/>
              </a:spcBef>
              <a:spcAft>
                <a:spcPct val="0"/>
              </a:spcAft>
              <a:defRPr sz="2000">
                <a:solidFill>
                  <a:schemeClr val="tx1"/>
                </a:solidFill>
                <a:latin typeface="Verdana" panose="020B0604030504040204" pitchFamily="34" charset="0"/>
              </a:defRPr>
            </a:lvl7pPr>
            <a:lvl8pPr marL="3429000" indent="-228600" eaLnBrk="0" fontAlgn="base" hangingPunct="0">
              <a:spcBef>
                <a:spcPct val="0"/>
              </a:spcBef>
              <a:spcAft>
                <a:spcPct val="0"/>
              </a:spcAft>
              <a:defRPr sz="2000">
                <a:solidFill>
                  <a:schemeClr val="tx1"/>
                </a:solidFill>
                <a:latin typeface="Verdana" panose="020B0604030504040204" pitchFamily="34" charset="0"/>
              </a:defRPr>
            </a:lvl8pPr>
            <a:lvl9pPr marL="3886200" indent="-228600" eaLnBrk="0" fontAlgn="base" hangingPunct="0">
              <a:spcBef>
                <a:spcPct val="0"/>
              </a:spcBef>
              <a:spcAft>
                <a:spcPct val="0"/>
              </a:spcAft>
              <a:defRPr sz="2000">
                <a:solidFill>
                  <a:schemeClr val="tx1"/>
                </a:solidFill>
                <a:latin typeface="Verdana" panose="020B0604030504040204" pitchFamily="34" charset="0"/>
              </a:defRPr>
            </a:lvl9pPr>
          </a:lstStyle>
          <a:p>
            <a:pPr eaLnBrk="1" hangingPunct="1"/>
            <a:r>
              <a:rPr lang="fr-FR" altLang="fr-FR" sz="1800">
                <a:effectLst/>
                <a:latin typeface="Arial Narrow" panose="020B0606020202030204" pitchFamily="34" charset="0"/>
              </a:rPr>
              <a:t>4. Modifications,</a:t>
            </a:r>
          </a:p>
          <a:p>
            <a:pPr eaLnBrk="1" hangingPunct="1"/>
            <a:r>
              <a:rPr lang="fr-FR" altLang="fr-FR" sz="1800">
                <a:effectLst/>
                <a:latin typeface="Arial Narrow" panose="020B0606020202030204" pitchFamily="34" charset="0"/>
              </a:rPr>
              <a:t>Aménagements</a:t>
            </a:r>
            <a:endParaRPr lang="fr-FR" altLang="fr-FR" sz="1800">
              <a:effectLst/>
            </a:endParaRPr>
          </a:p>
        </p:txBody>
      </p:sp>
      <p:sp>
        <p:nvSpPr>
          <p:cNvPr id="122899" name="Line 19">
            <a:extLst>
              <a:ext uri="{FF2B5EF4-FFF2-40B4-BE49-F238E27FC236}">
                <a16:creationId xmlns:a16="http://schemas.microsoft.com/office/drawing/2014/main" id="{84818DBD-2FFC-4DA0-92E5-FC7C2ED9F4E7}"/>
              </a:ext>
            </a:extLst>
          </p:cNvPr>
          <p:cNvSpPr>
            <a:spLocks noChangeShapeType="1"/>
          </p:cNvSpPr>
          <p:nvPr/>
        </p:nvSpPr>
        <p:spPr bwMode="auto">
          <a:xfrm>
            <a:off x="3327400" y="1489075"/>
            <a:ext cx="493713" cy="0"/>
          </a:xfrm>
          <a:prstGeom prst="line">
            <a:avLst/>
          </a:prstGeom>
          <a:noFill/>
          <a:ln w="9525">
            <a:solidFill>
              <a:srgbClr val="FF0000"/>
            </a:solidFill>
            <a:round/>
            <a:headEnd/>
            <a:tailEnd type="triangle" w="med" len="med"/>
          </a:ln>
        </p:spPr>
        <p:txBody>
          <a:bodyPr/>
          <a:lstStyle/>
          <a:p>
            <a:pPr>
              <a:defRPr/>
            </a:pPr>
            <a:endParaRPr lang="fr-FR"/>
          </a:p>
        </p:txBody>
      </p:sp>
      <p:sp>
        <p:nvSpPr>
          <p:cNvPr id="122900" name="Line 20">
            <a:extLst>
              <a:ext uri="{FF2B5EF4-FFF2-40B4-BE49-F238E27FC236}">
                <a16:creationId xmlns:a16="http://schemas.microsoft.com/office/drawing/2014/main" id="{9BBC6961-B351-42E0-8BA2-427F2FEC2177}"/>
              </a:ext>
            </a:extLst>
          </p:cNvPr>
          <p:cNvSpPr>
            <a:spLocks noChangeShapeType="1"/>
          </p:cNvSpPr>
          <p:nvPr/>
        </p:nvSpPr>
        <p:spPr bwMode="auto">
          <a:xfrm>
            <a:off x="4646613" y="2843213"/>
            <a:ext cx="0" cy="847725"/>
          </a:xfrm>
          <a:prstGeom prst="line">
            <a:avLst/>
          </a:prstGeom>
          <a:noFill/>
          <a:ln w="9525">
            <a:solidFill>
              <a:srgbClr val="FF0000"/>
            </a:solidFill>
            <a:prstDash val="dash"/>
            <a:round/>
            <a:headEnd/>
            <a:tailEnd type="triangle" w="med" len="med"/>
          </a:ln>
        </p:spPr>
        <p:txBody>
          <a:bodyPr/>
          <a:lstStyle/>
          <a:p>
            <a:pPr>
              <a:defRPr/>
            </a:pPr>
            <a:endParaRPr lang="fr-FR"/>
          </a:p>
        </p:txBody>
      </p:sp>
      <p:sp>
        <p:nvSpPr>
          <p:cNvPr id="122901" name="Freeform 21">
            <a:extLst>
              <a:ext uri="{FF2B5EF4-FFF2-40B4-BE49-F238E27FC236}">
                <a16:creationId xmlns:a16="http://schemas.microsoft.com/office/drawing/2014/main" id="{AF46B92C-43DC-4D7E-A256-560A87372DFA}"/>
              </a:ext>
            </a:extLst>
          </p:cNvPr>
          <p:cNvSpPr>
            <a:spLocks/>
          </p:cNvSpPr>
          <p:nvPr/>
        </p:nvSpPr>
        <p:spPr bwMode="auto">
          <a:xfrm>
            <a:off x="2509838" y="1827213"/>
            <a:ext cx="1312862" cy="2371725"/>
          </a:xfrm>
          <a:custGeom>
            <a:avLst/>
            <a:gdLst/>
            <a:ahLst/>
            <a:cxnLst>
              <a:cxn ang="0">
                <a:pos x="1448" y="2172"/>
              </a:cxn>
              <a:cxn ang="0">
                <a:pos x="905" y="2172"/>
              </a:cxn>
              <a:cxn ang="0">
                <a:pos x="0" y="0"/>
              </a:cxn>
            </a:cxnLst>
            <a:rect l="0" t="0" r="r" b="b"/>
            <a:pathLst>
              <a:path w="1448" h="2534">
                <a:moveTo>
                  <a:pt x="1448" y="2172"/>
                </a:moveTo>
                <a:cubicBezTo>
                  <a:pt x="1297" y="2353"/>
                  <a:pt x="1146" y="2534"/>
                  <a:pt x="905" y="2172"/>
                </a:cubicBezTo>
                <a:cubicBezTo>
                  <a:pt x="664" y="1810"/>
                  <a:pt x="332" y="905"/>
                  <a:pt x="0" y="0"/>
                </a:cubicBezTo>
              </a:path>
            </a:pathLst>
          </a:custGeom>
          <a:noFill/>
          <a:ln w="9525">
            <a:solidFill>
              <a:srgbClr val="FF0000"/>
            </a:solidFill>
            <a:round/>
            <a:headEnd/>
            <a:tailEnd type="stealth" w="lg" len="lg"/>
          </a:ln>
        </p:spPr>
        <p:txBody>
          <a:bodyPr/>
          <a:lstStyle/>
          <a:p>
            <a:pPr>
              <a:defRPr/>
            </a:pPr>
            <a:endParaRPr lang="fr-FR"/>
          </a:p>
        </p:txBody>
      </p:sp>
      <p:sp>
        <p:nvSpPr>
          <p:cNvPr id="122902" name="Freeform 22">
            <a:extLst>
              <a:ext uri="{FF2B5EF4-FFF2-40B4-BE49-F238E27FC236}">
                <a16:creationId xmlns:a16="http://schemas.microsoft.com/office/drawing/2014/main" id="{63994960-AB7A-412D-891F-D95F8D13E67F}"/>
              </a:ext>
            </a:extLst>
          </p:cNvPr>
          <p:cNvSpPr>
            <a:spLocks/>
          </p:cNvSpPr>
          <p:nvPr/>
        </p:nvSpPr>
        <p:spPr bwMode="auto">
          <a:xfrm>
            <a:off x="5465763" y="1319213"/>
            <a:ext cx="2133600" cy="2201862"/>
          </a:xfrm>
          <a:custGeom>
            <a:avLst/>
            <a:gdLst/>
            <a:ahLst/>
            <a:cxnLst>
              <a:cxn ang="0">
                <a:pos x="0" y="181"/>
              </a:cxn>
              <a:cxn ang="0">
                <a:pos x="1991" y="362"/>
              </a:cxn>
              <a:cxn ang="0">
                <a:pos x="2172" y="2353"/>
              </a:cxn>
            </a:cxnLst>
            <a:rect l="0" t="0" r="r" b="b"/>
            <a:pathLst>
              <a:path w="2353" h="2353">
                <a:moveTo>
                  <a:pt x="0" y="181"/>
                </a:moveTo>
                <a:cubicBezTo>
                  <a:pt x="814" y="90"/>
                  <a:pt x="1629" y="0"/>
                  <a:pt x="1991" y="362"/>
                </a:cubicBezTo>
                <a:cubicBezTo>
                  <a:pt x="2353" y="724"/>
                  <a:pt x="2262" y="1538"/>
                  <a:pt x="2172" y="2353"/>
                </a:cubicBezTo>
              </a:path>
            </a:pathLst>
          </a:custGeom>
          <a:noFill/>
          <a:ln w="9525">
            <a:solidFill>
              <a:srgbClr val="FF0000"/>
            </a:solidFill>
            <a:round/>
            <a:headEnd/>
            <a:tailEnd type="stealth" w="lg" len="lg"/>
          </a:ln>
        </p:spPr>
        <p:txBody>
          <a:bodyPr/>
          <a:lstStyle/>
          <a:p>
            <a:pPr>
              <a:defRPr/>
            </a:pPr>
            <a:endParaRPr lang="fr-FR"/>
          </a:p>
        </p:txBody>
      </p:sp>
      <p:sp>
        <p:nvSpPr>
          <p:cNvPr id="122903" name="Line 23">
            <a:extLst>
              <a:ext uri="{FF2B5EF4-FFF2-40B4-BE49-F238E27FC236}">
                <a16:creationId xmlns:a16="http://schemas.microsoft.com/office/drawing/2014/main" id="{135771EC-EC37-4B49-B154-7C7F30A677DB}"/>
              </a:ext>
            </a:extLst>
          </p:cNvPr>
          <p:cNvSpPr>
            <a:spLocks noChangeShapeType="1"/>
          </p:cNvSpPr>
          <p:nvPr/>
        </p:nvSpPr>
        <p:spPr bwMode="auto">
          <a:xfrm flipH="1">
            <a:off x="7183438" y="1604963"/>
            <a:ext cx="436562" cy="477837"/>
          </a:xfrm>
          <a:prstGeom prst="line">
            <a:avLst/>
          </a:prstGeom>
          <a:noFill/>
          <a:ln w="19050">
            <a:solidFill>
              <a:srgbClr val="FF0000"/>
            </a:solidFill>
            <a:round/>
            <a:headEnd/>
            <a:tailEnd/>
          </a:ln>
        </p:spPr>
        <p:txBody>
          <a:bodyPr/>
          <a:lstStyle/>
          <a:p>
            <a:pPr>
              <a:defRPr/>
            </a:pPr>
            <a:endParaRPr lang="fr-FR"/>
          </a:p>
        </p:txBody>
      </p:sp>
      <p:sp>
        <p:nvSpPr>
          <p:cNvPr id="122904" name="Line 24">
            <a:extLst>
              <a:ext uri="{FF2B5EF4-FFF2-40B4-BE49-F238E27FC236}">
                <a16:creationId xmlns:a16="http://schemas.microsoft.com/office/drawing/2014/main" id="{F55C53B6-E9FF-47A8-A734-2E3632162DF3}"/>
              </a:ext>
            </a:extLst>
          </p:cNvPr>
          <p:cNvSpPr>
            <a:spLocks noChangeShapeType="1"/>
          </p:cNvSpPr>
          <p:nvPr/>
        </p:nvSpPr>
        <p:spPr bwMode="auto">
          <a:xfrm>
            <a:off x="7104063" y="1717675"/>
            <a:ext cx="561975" cy="239713"/>
          </a:xfrm>
          <a:prstGeom prst="line">
            <a:avLst/>
          </a:prstGeom>
          <a:noFill/>
          <a:ln w="19050">
            <a:solidFill>
              <a:srgbClr val="FF0000"/>
            </a:solidFill>
            <a:round/>
            <a:headEnd/>
            <a:tailEnd/>
          </a:ln>
        </p:spPr>
        <p:txBody>
          <a:bodyPr/>
          <a:lstStyle/>
          <a:p>
            <a:pPr>
              <a:defRPr/>
            </a:pPr>
            <a:endParaRPr lang="fr-FR"/>
          </a:p>
        </p:txBody>
      </p:sp>
      <p:sp>
        <p:nvSpPr>
          <p:cNvPr id="122905" name="Text Box 25">
            <a:extLst>
              <a:ext uri="{FF2B5EF4-FFF2-40B4-BE49-F238E27FC236}">
                <a16:creationId xmlns:a16="http://schemas.microsoft.com/office/drawing/2014/main" id="{5F3FE9C1-911E-427A-AAFD-B70576E3010D}"/>
              </a:ext>
            </a:extLst>
          </p:cNvPr>
          <p:cNvSpPr txBox="1">
            <a:spLocks noChangeArrowheads="1"/>
          </p:cNvSpPr>
          <p:nvPr/>
        </p:nvSpPr>
        <p:spPr bwMode="auto">
          <a:xfrm>
            <a:off x="7270750" y="981075"/>
            <a:ext cx="1477963" cy="508000"/>
          </a:xfrm>
          <a:prstGeom prst="rect">
            <a:avLst/>
          </a:prstGeom>
          <a:noFill/>
          <a:ln w="9525">
            <a:noFill/>
            <a:miter lim="800000"/>
            <a:headEnd/>
            <a:tailEnd/>
          </a:ln>
        </p:spPr>
        <p:txBody>
          <a:bodyPr/>
          <a:lstStyle/>
          <a:p>
            <a:pPr>
              <a:defRPr/>
            </a:pPr>
            <a:r>
              <a:rPr lang="fr-FR" sz="1600" b="1">
                <a:solidFill>
                  <a:srgbClr val="33CC33"/>
                </a:solidFill>
                <a:effectLst>
                  <a:outerShdw blurRad="38100" dist="38100" dir="2700000" algn="tl">
                    <a:srgbClr val="C0C0C0"/>
                  </a:outerShdw>
                </a:effectLst>
                <a:latin typeface="Arial Narrow" pitchFamily="34" charset="0"/>
              </a:rPr>
              <a:t>Rompre le cycle des défaillances</a:t>
            </a:r>
            <a:endParaRPr lang="fr-FR" sz="1600">
              <a:solidFill>
                <a:srgbClr val="33CC33"/>
              </a:solidFill>
              <a:effectLst>
                <a:outerShdw blurRad="38100" dist="38100" dir="2700000" algn="tl">
                  <a:srgbClr val="C0C0C0"/>
                </a:outerShdw>
              </a:effectLst>
            </a:endParaRPr>
          </a:p>
        </p:txBody>
      </p:sp>
      <p:sp>
        <p:nvSpPr>
          <p:cNvPr id="122906" name="Text Box 26">
            <a:extLst>
              <a:ext uri="{FF2B5EF4-FFF2-40B4-BE49-F238E27FC236}">
                <a16:creationId xmlns:a16="http://schemas.microsoft.com/office/drawing/2014/main" id="{DD4F393E-A028-45B8-851A-F74309631A1C}"/>
              </a:ext>
            </a:extLst>
          </p:cNvPr>
          <p:cNvSpPr txBox="1">
            <a:spLocks noChangeArrowheads="1"/>
          </p:cNvSpPr>
          <p:nvPr/>
        </p:nvSpPr>
        <p:spPr bwMode="auto">
          <a:xfrm>
            <a:off x="1331913" y="260350"/>
            <a:ext cx="6840537" cy="457200"/>
          </a:xfrm>
          <a:prstGeom prst="rect">
            <a:avLst/>
          </a:prstGeom>
          <a:noFill/>
          <a:ln w="9525">
            <a:noFill/>
            <a:miter lim="800000"/>
            <a:headEnd/>
            <a:tailEnd/>
          </a:ln>
          <a:effectLst/>
        </p:spPr>
        <p:txBody>
          <a:bodyPr>
            <a:spAutoFit/>
          </a:bodyPr>
          <a:lstStyle/>
          <a:p>
            <a:pPr algn="ctr">
              <a:spcBef>
                <a:spcPct val="50000"/>
              </a:spcBef>
              <a:defRPr/>
            </a:pPr>
            <a:r>
              <a:rPr lang="fr-FR" sz="2400" b="1">
                <a:solidFill>
                  <a:srgbClr val="CC3300"/>
                </a:solidFill>
                <a:effectLst>
                  <a:outerShdw blurRad="38100" dist="38100" dir="2700000" algn="tl">
                    <a:srgbClr val="C0C0C0"/>
                  </a:outerShdw>
                </a:effectLst>
                <a:latin typeface="Arial Narrow" pitchFamily="34" charset="0"/>
              </a:rPr>
              <a:t>MAINTENANCE CORRECTIVE CURATIVE</a:t>
            </a:r>
          </a:p>
        </p:txBody>
      </p:sp>
      <p:sp>
        <p:nvSpPr>
          <p:cNvPr id="122907" name="Line 27">
            <a:extLst>
              <a:ext uri="{FF2B5EF4-FFF2-40B4-BE49-F238E27FC236}">
                <a16:creationId xmlns:a16="http://schemas.microsoft.com/office/drawing/2014/main" id="{C670A43F-A05D-4646-AA9C-CFD94B5C41C8}"/>
              </a:ext>
            </a:extLst>
          </p:cNvPr>
          <p:cNvSpPr>
            <a:spLocks noChangeShapeType="1"/>
          </p:cNvSpPr>
          <p:nvPr/>
        </p:nvSpPr>
        <p:spPr bwMode="auto">
          <a:xfrm flipV="1">
            <a:off x="2235200" y="4941888"/>
            <a:ext cx="0" cy="215900"/>
          </a:xfrm>
          <a:prstGeom prst="line">
            <a:avLst/>
          </a:prstGeom>
          <a:noFill/>
          <a:ln w="9525">
            <a:solidFill>
              <a:schemeClr val="tx1"/>
            </a:solidFill>
            <a:round/>
            <a:headEnd/>
            <a:tailEnd type="stealth" w="lg" len="lg"/>
          </a:ln>
          <a:effectLst/>
        </p:spPr>
        <p:txBody>
          <a:bodyPr wrap="none" anchor="ctr"/>
          <a:lstStyle/>
          <a:p>
            <a:pPr>
              <a:defRPr/>
            </a:pPr>
            <a:endParaRPr lang="fr-FR"/>
          </a:p>
        </p:txBody>
      </p:sp>
      <p:sp>
        <p:nvSpPr>
          <p:cNvPr id="122908" name="Line 28">
            <a:extLst>
              <a:ext uri="{FF2B5EF4-FFF2-40B4-BE49-F238E27FC236}">
                <a16:creationId xmlns:a16="http://schemas.microsoft.com/office/drawing/2014/main" id="{DC07779E-CA1A-4B11-A459-F5FE2B4266F6}"/>
              </a:ext>
            </a:extLst>
          </p:cNvPr>
          <p:cNvSpPr>
            <a:spLocks noChangeShapeType="1"/>
          </p:cNvSpPr>
          <p:nvPr/>
        </p:nvSpPr>
        <p:spPr bwMode="auto">
          <a:xfrm flipH="1">
            <a:off x="3059113" y="5445125"/>
            <a:ext cx="720725" cy="71438"/>
          </a:xfrm>
          <a:prstGeom prst="line">
            <a:avLst/>
          </a:prstGeom>
          <a:noFill/>
          <a:ln w="9525">
            <a:solidFill>
              <a:schemeClr val="tx1"/>
            </a:solidFill>
            <a:round/>
            <a:headEnd/>
            <a:tailEnd type="stealth" w="lg" len="lg"/>
          </a:ln>
          <a:effectLst/>
        </p:spPr>
        <p:txBody>
          <a:bodyPr wrap="none" anchor="ctr"/>
          <a:lstStyle/>
          <a:p>
            <a:pPr>
              <a:defRPr/>
            </a:pPr>
            <a:endParaRPr lang="fr-FR"/>
          </a:p>
        </p:txBody>
      </p:sp>
      <p:sp>
        <p:nvSpPr>
          <p:cNvPr id="122909" name="Line 29">
            <a:extLst>
              <a:ext uri="{FF2B5EF4-FFF2-40B4-BE49-F238E27FC236}">
                <a16:creationId xmlns:a16="http://schemas.microsoft.com/office/drawing/2014/main" id="{CE8FECC9-58B1-4BCB-A3D9-9C21BCC81863}"/>
              </a:ext>
            </a:extLst>
          </p:cNvPr>
          <p:cNvSpPr>
            <a:spLocks noChangeShapeType="1"/>
          </p:cNvSpPr>
          <p:nvPr/>
        </p:nvSpPr>
        <p:spPr bwMode="auto">
          <a:xfrm flipV="1">
            <a:off x="2195513" y="4173538"/>
            <a:ext cx="0" cy="263525"/>
          </a:xfrm>
          <a:prstGeom prst="line">
            <a:avLst/>
          </a:prstGeom>
          <a:noFill/>
          <a:ln w="9525">
            <a:solidFill>
              <a:schemeClr val="tx1"/>
            </a:solidFill>
            <a:round/>
            <a:headEnd/>
            <a:tailEnd type="stealth" w="lg" len="lg"/>
          </a:ln>
          <a:effectLst/>
        </p:spPr>
        <p:txBody>
          <a:bodyPr wrap="none" anchor="ctr"/>
          <a:lstStyle/>
          <a:p>
            <a:pPr>
              <a:defRPr/>
            </a:pPr>
            <a:endParaRPr lang="fr-FR"/>
          </a:p>
        </p:txBody>
      </p:sp>
      <p:sp>
        <p:nvSpPr>
          <p:cNvPr id="122910" name="Text Box 30">
            <a:extLst>
              <a:ext uri="{FF2B5EF4-FFF2-40B4-BE49-F238E27FC236}">
                <a16:creationId xmlns:a16="http://schemas.microsoft.com/office/drawing/2014/main" id="{362C38A5-3E6F-42E2-AF70-55E5C02C7480}"/>
              </a:ext>
            </a:extLst>
          </p:cNvPr>
          <p:cNvSpPr txBox="1">
            <a:spLocks noChangeArrowheads="1"/>
          </p:cNvSpPr>
          <p:nvPr/>
        </p:nvSpPr>
        <p:spPr bwMode="auto">
          <a:xfrm>
            <a:off x="3995738" y="3068638"/>
            <a:ext cx="1298575" cy="366712"/>
          </a:xfrm>
          <a:prstGeom prst="rect">
            <a:avLst/>
          </a:prstGeom>
          <a:noFill/>
          <a:ln w="9525">
            <a:noFill/>
            <a:miter lim="800000"/>
            <a:headEnd/>
            <a:tailEnd/>
          </a:ln>
          <a:effectLst/>
        </p:spPr>
        <p:txBody>
          <a:bodyPr>
            <a:spAutoFit/>
          </a:bodyPr>
          <a:lstStyle/>
          <a:p>
            <a:pPr algn="ctr">
              <a:spcBef>
                <a:spcPct val="50000"/>
              </a:spcBef>
              <a:defRPr/>
            </a:pPr>
            <a:r>
              <a:rPr lang="fr-FR" sz="1800">
                <a:effectLst>
                  <a:outerShdw blurRad="38100" dist="38100" dir="2700000" algn="tl">
                    <a:srgbClr val="C0C0C0"/>
                  </a:outerShdw>
                </a:effectLst>
                <a:latin typeface="Arial Narrow" pitchFamily="34" charset="0"/>
              </a:rPr>
              <a:t>A.M.D.E.C.</a:t>
            </a:r>
          </a:p>
        </p:txBody>
      </p:sp>
    </p:spTree>
    <p:custDataLst>
      <p:tags r:id="rId1"/>
    </p:custDataLst>
    <p:extLst>
      <p:ext uri="{BB962C8B-B14F-4D97-AF65-F5344CB8AC3E}">
        <p14:creationId xmlns:p14="http://schemas.microsoft.com/office/powerpoint/2010/main" val="9463186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2883"/>
                                        </p:tgtEl>
                                        <p:attrNameLst>
                                          <p:attrName>style.visibility</p:attrName>
                                        </p:attrNameLst>
                                      </p:cBhvr>
                                      <p:to>
                                        <p:strVal val="visible"/>
                                      </p:to>
                                    </p:set>
                                    <p:anim calcmode="lin" valueType="num">
                                      <p:cBhvr additive="base">
                                        <p:cTn id="7" dur="500" fill="hold"/>
                                        <p:tgtEl>
                                          <p:spTgt spid="122883"/>
                                        </p:tgtEl>
                                        <p:attrNameLst>
                                          <p:attrName>ppt_x</p:attrName>
                                        </p:attrNameLst>
                                      </p:cBhvr>
                                      <p:tavLst>
                                        <p:tav tm="0">
                                          <p:val>
                                            <p:strVal val="#ppt_x"/>
                                          </p:val>
                                        </p:tav>
                                        <p:tav tm="100000">
                                          <p:val>
                                            <p:strVal val="#ppt_x"/>
                                          </p:val>
                                        </p:tav>
                                      </p:tavLst>
                                    </p:anim>
                                    <p:anim calcmode="lin" valueType="num">
                                      <p:cBhvr additive="base">
                                        <p:cTn id="8" dur="500" fill="hold"/>
                                        <p:tgtEl>
                                          <p:spTgt spid="12288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5" presetClass="entr" presetSubtype="10" fill="hold" nodeType="clickEffect">
                                  <p:stCondLst>
                                    <p:cond delay="0"/>
                                  </p:stCondLst>
                                  <p:childTnLst>
                                    <p:set>
                                      <p:cBhvr>
                                        <p:cTn id="12" dur="1" fill="hold">
                                          <p:stCondLst>
                                            <p:cond delay="0"/>
                                          </p:stCondLst>
                                        </p:cTn>
                                        <p:tgtEl>
                                          <p:spTgt spid="122888"/>
                                        </p:tgtEl>
                                        <p:attrNameLst>
                                          <p:attrName>style.visibility</p:attrName>
                                        </p:attrNameLst>
                                      </p:cBhvr>
                                      <p:to>
                                        <p:strVal val="visible"/>
                                      </p:to>
                                    </p:set>
                                    <p:animEffect transition="in" filter="checkerboard(across)">
                                      <p:cBhvr>
                                        <p:cTn id="13" dur="500"/>
                                        <p:tgtEl>
                                          <p:spTgt spid="122888"/>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122885"/>
                                        </p:tgtEl>
                                        <p:attrNameLst>
                                          <p:attrName>style.visibility</p:attrName>
                                        </p:attrNameLst>
                                      </p:cBhvr>
                                      <p:to>
                                        <p:strVal val="visible"/>
                                      </p:to>
                                    </p:set>
                                    <p:animEffect transition="in" filter="checkerboard(across)">
                                      <p:cBhvr>
                                        <p:cTn id="16" dur="500"/>
                                        <p:tgtEl>
                                          <p:spTgt spid="122885"/>
                                        </p:tgtEl>
                                      </p:cBhvr>
                                    </p:animEffect>
                                  </p:childTnLst>
                                </p:cTn>
                              </p:par>
                              <p:par>
                                <p:cTn id="17" presetID="5" presetClass="entr" presetSubtype="10" fill="hold" nodeType="withEffect">
                                  <p:stCondLst>
                                    <p:cond delay="0"/>
                                  </p:stCondLst>
                                  <p:childTnLst>
                                    <p:set>
                                      <p:cBhvr>
                                        <p:cTn id="18" dur="1" fill="hold">
                                          <p:stCondLst>
                                            <p:cond delay="0"/>
                                          </p:stCondLst>
                                        </p:cTn>
                                        <p:tgtEl>
                                          <p:spTgt spid="122887"/>
                                        </p:tgtEl>
                                        <p:attrNameLst>
                                          <p:attrName>style.visibility</p:attrName>
                                        </p:attrNameLst>
                                      </p:cBhvr>
                                      <p:to>
                                        <p:strVal val="visible"/>
                                      </p:to>
                                    </p:set>
                                    <p:animEffect transition="in" filter="checkerboard(across)">
                                      <p:cBhvr>
                                        <p:cTn id="19" dur="500"/>
                                        <p:tgtEl>
                                          <p:spTgt spid="122887"/>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22884"/>
                                        </p:tgtEl>
                                        <p:attrNameLst>
                                          <p:attrName>style.visibility</p:attrName>
                                        </p:attrNameLst>
                                      </p:cBhvr>
                                      <p:to>
                                        <p:strVal val="visible"/>
                                      </p:to>
                                    </p:set>
                                    <p:anim calcmode="lin" valueType="num">
                                      <p:cBhvr additive="base">
                                        <p:cTn id="24" dur="500" fill="hold"/>
                                        <p:tgtEl>
                                          <p:spTgt spid="122884"/>
                                        </p:tgtEl>
                                        <p:attrNameLst>
                                          <p:attrName>ppt_x</p:attrName>
                                        </p:attrNameLst>
                                      </p:cBhvr>
                                      <p:tavLst>
                                        <p:tav tm="0">
                                          <p:val>
                                            <p:strVal val="#ppt_x"/>
                                          </p:val>
                                        </p:tav>
                                        <p:tav tm="100000">
                                          <p:val>
                                            <p:strVal val="#ppt_x"/>
                                          </p:val>
                                        </p:tav>
                                      </p:tavLst>
                                    </p:anim>
                                    <p:anim calcmode="lin" valueType="num">
                                      <p:cBhvr additive="base">
                                        <p:cTn id="25" dur="500" fill="hold"/>
                                        <p:tgtEl>
                                          <p:spTgt spid="122884"/>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5" presetClass="entr" presetSubtype="10" fill="hold" nodeType="clickEffect">
                                  <p:stCondLst>
                                    <p:cond delay="0"/>
                                  </p:stCondLst>
                                  <p:childTnLst>
                                    <p:set>
                                      <p:cBhvr>
                                        <p:cTn id="29" dur="1" fill="hold">
                                          <p:stCondLst>
                                            <p:cond delay="0"/>
                                          </p:stCondLst>
                                        </p:cTn>
                                        <p:tgtEl>
                                          <p:spTgt spid="122908"/>
                                        </p:tgtEl>
                                        <p:attrNameLst>
                                          <p:attrName>style.visibility</p:attrName>
                                        </p:attrNameLst>
                                      </p:cBhvr>
                                      <p:to>
                                        <p:strVal val="visible"/>
                                      </p:to>
                                    </p:set>
                                    <p:animEffect transition="in" filter="checkerboard(across)">
                                      <p:cBhvr>
                                        <p:cTn id="30" dur="500"/>
                                        <p:tgtEl>
                                          <p:spTgt spid="122908"/>
                                        </p:tgtEl>
                                      </p:cBhvr>
                                    </p:animEffect>
                                  </p:childTnLst>
                                </p:cTn>
                              </p:par>
                              <p:par>
                                <p:cTn id="31" presetID="5" presetClass="entr" presetSubtype="10" fill="hold" grpId="0" nodeType="withEffect">
                                  <p:stCondLst>
                                    <p:cond delay="0"/>
                                  </p:stCondLst>
                                  <p:childTnLst>
                                    <p:set>
                                      <p:cBhvr>
                                        <p:cTn id="32" dur="1" fill="hold">
                                          <p:stCondLst>
                                            <p:cond delay="0"/>
                                          </p:stCondLst>
                                        </p:cTn>
                                        <p:tgtEl>
                                          <p:spTgt spid="122891"/>
                                        </p:tgtEl>
                                        <p:attrNameLst>
                                          <p:attrName>style.visibility</p:attrName>
                                        </p:attrNameLst>
                                      </p:cBhvr>
                                      <p:to>
                                        <p:strVal val="visible"/>
                                      </p:to>
                                    </p:set>
                                    <p:animEffect transition="in" filter="checkerboard(across)">
                                      <p:cBhvr>
                                        <p:cTn id="33" dur="500"/>
                                        <p:tgtEl>
                                          <p:spTgt spid="122891"/>
                                        </p:tgtEl>
                                      </p:cBhvr>
                                    </p:animEffect>
                                  </p:childTnLst>
                                </p:cTn>
                              </p:par>
                              <p:par>
                                <p:cTn id="34" presetID="5" presetClass="entr" presetSubtype="10" fill="hold" nodeType="withEffect">
                                  <p:stCondLst>
                                    <p:cond delay="0"/>
                                  </p:stCondLst>
                                  <p:childTnLst>
                                    <p:set>
                                      <p:cBhvr>
                                        <p:cTn id="35" dur="1" fill="hold">
                                          <p:stCondLst>
                                            <p:cond delay="0"/>
                                          </p:stCondLst>
                                        </p:cTn>
                                        <p:tgtEl>
                                          <p:spTgt spid="122907"/>
                                        </p:tgtEl>
                                        <p:attrNameLst>
                                          <p:attrName>style.visibility</p:attrName>
                                        </p:attrNameLst>
                                      </p:cBhvr>
                                      <p:to>
                                        <p:strVal val="visible"/>
                                      </p:to>
                                    </p:set>
                                    <p:animEffect transition="in" filter="checkerboard(across)">
                                      <p:cBhvr>
                                        <p:cTn id="36" dur="500"/>
                                        <p:tgtEl>
                                          <p:spTgt spid="122907"/>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5" presetClass="entr" presetSubtype="10" fill="hold" grpId="0" nodeType="clickEffect">
                                  <p:stCondLst>
                                    <p:cond delay="0"/>
                                  </p:stCondLst>
                                  <p:childTnLst>
                                    <p:set>
                                      <p:cBhvr>
                                        <p:cTn id="40" dur="1" fill="hold">
                                          <p:stCondLst>
                                            <p:cond delay="0"/>
                                          </p:stCondLst>
                                        </p:cTn>
                                        <p:tgtEl>
                                          <p:spTgt spid="122893"/>
                                        </p:tgtEl>
                                        <p:attrNameLst>
                                          <p:attrName>style.visibility</p:attrName>
                                        </p:attrNameLst>
                                      </p:cBhvr>
                                      <p:to>
                                        <p:strVal val="visible"/>
                                      </p:to>
                                    </p:set>
                                    <p:animEffect transition="in" filter="checkerboard(across)">
                                      <p:cBhvr>
                                        <p:cTn id="41" dur="500"/>
                                        <p:tgtEl>
                                          <p:spTgt spid="122893"/>
                                        </p:tgtEl>
                                      </p:cBhvr>
                                    </p:animEffect>
                                  </p:childTnLst>
                                </p:cTn>
                              </p:par>
                              <p:par>
                                <p:cTn id="42" presetID="5" presetClass="entr" presetSubtype="10" fill="hold" nodeType="withEffect">
                                  <p:stCondLst>
                                    <p:cond delay="0"/>
                                  </p:stCondLst>
                                  <p:childTnLst>
                                    <p:set>
                                      <p:cBhvr>
                                        <p:cTn id="43" dur="1" fill="hold">
                                          <p:stCondLst>
                                            <p:cond delay="0"/>
                                          </p:stCondLst>
                                        </p:cTn>
                                        <p:tgtEl>
                                          <p:spTgt spid="122909"/>
                                        </p:tgtEl>
                                        <p:attrNameLst>
                                          <p:attrName>style.visibility</p:attrName>
                                        </p:attrNameLst>
                                      </p:cBhvr>
                                      <p:to>
                                        <p:strVal val="visible"/>
                                      </p:to>
                                    </p:set>
                                    <p:animEffect transition="in" filter="checkerboard(across)">
                                      <p:cBhvr>
                                        <p:cTn id="44" dur="500"/>
                                        <p:tgtEl>
                                          <p:spTgt spid="122909"/>
                                        </p:tgtEl>
                                      </p:cBhvr>
                                    </p:animEffect>
                                  </p:childTnLst>
                                </p:cTn>
                              </p:par>
                              <p:par>
                                <p:cTn id="45" presetID="5" presetClass="entr" presetSubtype="10" fill="hold" grpId="0" nodeType="withEffect">
                                  <p:stCondLst>
                                    <p:cond delay="0"/>
                                  </p:stCondLst>
                                  <p:childTnLst>
                                    <p:set>
                                      <p:cBhvr>
                                        <p:cTn id="46" dur="1" fill="hold">
                                          <p:stCondLst>
                                            <p:cond delay="0"/>
                                          </p:stCondLst>
                                        </p:cTn>
                                        <p:tgtEl>
                                          <p:spTgt spid="122886"/>
                                        </p:tgtEl>
                                        <p:attrNameLst>
                                          <p:attrName>style.visibility</p:attrName>
                                        </p:attrNameLst>
                                      </p:cBhvr>
                                      <p:to>
                                        <p:strVal val="visible"/>
                                      </p:to>
                                    </p:set>
                                    <p:animEffect transition="in" filter="checkerboard(across)">
                                      <p:cBhvr>
                                        <p:cTn id="47" dur="500"/>
                                        <p:tgtEl>
                                          <p:spTgt spid="122886"/>
                                        </p:tgtEl>
                                      </p:cBhvr>
                                    </p:animEffect>
                                  </p:childTnLst>
                                </p:cTn>
                              </p:par>
                              <p:par>
                                <p:cTn id="48" presetID="5" presetClass="entr" presetSubtype="10" fill="hold" nodeType="withEffect">
                                  <p:stCondLst>
                                    <p:cond delay="0"/>
                                  </p:stCondLst>
                                  <p:childTnLst>
                                    <p:set>
                                      <p:cBhvr>
                                        <p:cTn id="49" dur="1" fill="hold">
                                          <p:stCondLst>
                                            <p:cond delay="0"/>
                                          </p:stCondLst>
                                        </p:cTn>
                                        <p:tgtEl>
                                          <p:spTgt spid="122890"/>
                                        </p:tgtEl>
                                        <p:attrNameLst>
                                          <p:attrName>style.visibility</p:attrName>
                                        </p:attrNameLst>
                                      </p:cBhvr>
                                      <p:to>
                                        <p:strVal val="visible"/>
                                      </p:to>
                                    </p:set>
                                    <p:animEffect transition="in" filter="checkerboard(across)">
                                      <p:cBhvr>
                                        <p:cTn id="50" dur="500"/>
                                        <p:tgtEl>
                                          <p:spTgt spid="122890"/>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5" presetClass="entr" presetSubtype="10" fill="hold" nodeType="clickEffect">
                                  <p:stCondLst>
                                    <p:cond delay="0"/>
                                  </p:stCondLst>
                                  <p:childTnLst>
                                    <p:set>
                                      <p:cBhvr>
                                        <p:cTn id="54" dur="1" fill="hold">
                                          <p:stCondLst>
                                            <p:cond delay="0"/>
                                          </p:stCondLst>
                                        </p:cTn>
                                        <p:tgtEl>
                                          <p:spTgt spid="122900"/>
                                        </p:tgtEl>
                                        <p:attrNameLst>
                                          <p:attrName>style.visibility</p:attrName>
                                        </p:attrNameLst>
                                      </p:cBhvr>
                                      <p:to>
                                        <p:strVal val="visible"/>
                                      </p:to>
                                    </p:set>
                                    <p:animEffect transition="in" filter="checkerboard(across)">
                                      <p:cBhvr>
                                        <p:cTn id="55" dur="500"/>
                                        <p:tgtEl>
                                          <p:spTgt spid="122900"/>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122910"/>
                                        </p:tgtEl>
                                        <p:attrNameLst>
                                          <p:attrName>style.visibility</p:attrName>
                                        </p:attrNameLst>
                                      </p:cBhvr>
                                      <p:to>
                                        <p:strVal val="visible"/>
                                      </p:to>
                                    </p:set>
                                  </p:childTnLst>
                                </p:cTn>
                              </p:par>
                              <p:par>
                                <p:cTn id="60" presetID="5" presetClass="entr" presetSubtype="10" fill="hold" grpId="0" nodeType="withEffect">
                                  <p:stCondLst>
                                    <p:cond delay="0"/>
                                  </p:stCondLst>
                                  <p:childTnLst>
                                    <p:set>
                                      <p:cBhvr>
                                        <p:cTn id="61" dur="1" fill="hold">
                                          <p:stCondLst>
                                            <p:cond delay="0"/>
                                          </p:stCondLst>
                                        </p:cTn>
                                        <p:tgtEl>
                                          <p:spTgt spid="122897"/>
                                        </p:tgtEl>
                                        <p:attrNameLst>
                                          <p:attrName>style.visibility</p:attrName>
                                        </p:attrNameLst>
                                      </p:cBhvr>
                                      <p:to>
                                        <p:strVal val="visible"/>
                                      </p:to>
                                    </p:set>
                                    <p:animEffect transition="in" filter="checkerboard(across)">
                                      <p:cBhvr>
                                        <p:cTn id="62" dur="500"/>
                                        <p:tgtEl>
                                          <p:spTgt spid="122897"/>
                                        </p:tgtEl>
                                      </p:cBhvr>
                                    </p:animEffect>
                                  </p:childTnLst>
                                </p:cTn>
                              </p:par>
                              <p:par>
                                <p:cTn id="63" presetID="5" presetClass="entr" presetSubtype="10" fill="hold" nodeType="withEffect">
                                  <p:stCondLst>
                                    <p:cond delay="0"/>
                                  </p:stCondLst>
                                  <p:childTnLst>
                                    <p:set>
                                      <p:cBhvr>
                                        <p:cTn id="64" dur="1" fill="hold">
                                          <p:stCondLst>
                                            <p:cond delay="0"/>
                                          </p:stCondLst>
                                        </p:cTn>
                                        <p:tgtEl>
                                          <p:spTgt spid="122901"/>
                                        </p:tgtEl>
                                        <p:attrNameLst>
                                          <p:attrName>style.visibility</p:attrName>
                                        </p:attrNameLst>
                                      </p:cBhvr>
                                      <p:to>
                                        <p:strVal val="visible"/>
                                      </p:to>
                                    </p:set>
                                    <p:animEffect transition="in" filter="checkerboard(across)">
                                      <p:cBhvr>
                                        <p:cTn id="65" dur="500"/>
                                        <p:tgtEl>
                                          <p:spTgt spid="122901"/>
                                        </p:tgtEl>
                                      </p:cBhvr>
                                    </p:animEffect>
                                  </p:childTnLst>
                                </p:cTn>
                              </p:par>
                              <p:par>
                                <p:cTn id="66" presetID="5" presetClass="entr" presetSubtype="10" fill="hold" grpId="0" nodeType="withEffect">
                                  <p:stCondLst>
                                    <p:cond delay="0"/>
                                  </p:stCondLst>
                                  <p:childTnLst>
                                    <p:set>
                                      <p:cBhvr>
                                        <p:cTn id="67" dur="1" fill="hold">
                                          <p:stCondLst>
                                            <p:cond delay="0"/>
                                          </p:stCondLst>
                                        </p:cTn>
                                        <p:tgtEl>
                                          <p:spTgt spid="122898"/>
                                        </p:tgtEl>
                                        <p:attrNameLst>
                                          <p:attrName>style.visibility</p:attrName>
                                        </p:attrNameLst>
                                      </p:cBhvr>
                                      <p:to>
                                        <p:strVal val="visible"/>
                                      </p:to>
                                    </p:set>
                                    <p:animEffect transition="in" filter="checkerboard(across)">
                                      <p:cBhvr>
                                        <p:cTn id="68" dur="500"/>
                                        <p:tgtEl>
                                          <p:spTgt spid="122898"/>
                                        </p:tgtEl>
                                      </p:cBhvr>
                                    </p:animEffect>
                                  </p:childTnLst>
                                </p:cTn>
                              </p:par>
                              <p:par>
                                <p:cTn id="69" presetID="5" presetClass="entr" presetSubtype="10" fill="hold" nodeType="withEffect">
                                  <p:stCondLst>
                                    <p:cond delay="0"/>
                                  </p:stCondLst>
                                  <p:childTnLst>
                                    <p:set>
                                      <p:cBhvr>
                                        <p:cTn id="70" dur="1" fill="hold">
                                          <p:stCondLst>
                                            <p:cond delay="0"/>
                                          </p:stCondLst>
                                        </p:cTn>
                                        <p:tgtEl>
                                          <p:spTgt spid="122899"/>
                                        </p:tgtEl>
                                        <p:attrNameLst>
                                          <p:attrName>style.visibility</p:attrName>
                                        </p:attrNameLst>
                                      </p:cBhvr>
                                      <p:to>
                                        <p:strVal val="visible"/>
                                      </p:to>
                                    </p:set>
                                    <p:animEffect transition="in" filter="checkerboard(across)">
                                      <p:cBhvr>
                                        <p:cTn id="71" dur="500"/>
                                        <p:tgtEl>
                                          <p:spTgt spid="122899"/>
                                        </p:tgtEl>
                                      </p:cBhvr>
                                    </p:animEffect>
                                  </p:childTnLst>
                                </p:cTn>
                              </p:par>
                              <p:par>
                                <p:cTn id="72" presetID="5" presetClass="entr" presetSubtype="10" fill="hold" grpId="0" nodeType="withEffect">
                                  <p:stCondLst>
                                    <p:cond delay="0"/>
                                  </p:stCondLst>
                                  <p:childTnLst>
                                    <p:set>
                                      <p:cBhvr>
                                        <p:cTn id="73" dur="1" fill="hold">
                                          <p:stCondLst>
                                            <p:cond delay="0"/>
                                          </p:stCondLst>
                                        </p:cTn>
                                        <p:tgtEl>
                                          <p:spTgt spid="122896"/>
                                        </p:tgtEl>
                                        <p:attrNameLst>
                                          <p:attrName>style.visibility</p:attrName>
                                        </p:attrNameLst>
                                      </p:cBhvr>
                                      <p:to>
                                        <p:strVal val="visible"/>
                                      </p:to>
                                    </p:set>
                                    <p:animEffect transition="in" filter="checkerboard(across)">
                                      <p:cBhvr>
                                        <p:cTn id="74" dur="500"/>
                                        <p:tgtEl>
                                          <p:spTgt spid="122896"/>
                                        </p:tgtEl>
                                      </p:cBhvr>
                                    </p:animEffect>
                                  </p:childTnLst>
                                </p:cTn>
                              </p:par>
                            </p:childTnLst>
                          </p:cTn>
                        </p:par>
                      </p:childTnLst>
                    </p:cTn>
                  </p:par>
                  <p:par>
                    <p:cTn id="75" fill="hold" nodeType="clickPar">
                      <p:stCondLst>
                        <p:cond delay="indefinite"/>
                      </p:stCondLst>
                      <p:childTnLst>
                        <p:par>
                          <p:cTn id="76" fill="hold" nodeType="withGroup">
                            <p:stCondLst>
                              <p:cond delay="0"/>
                            </p:stCondLst>
                            <p:childTnLst>
                              <p:par>
                                <p:cTn id="77" presetID="5" presetClass="entr" presetSubtype="10" fill="hold" nodeType="clickEffect">
                                  <p:stCondLst>
                                    <p:cond delay="0"/>
                                  </p:stCondLst>
                                  <p:childTnLst>
                                    <p:set>
                                      <p:cBhvr>
                                        <p:cTn id="78" dur="1" fill="hold">
                                          <p:stCondLst>
                                            <p:cond delay="0"/>
                                          </p:stCondLst>
                                        </p:cTn>
                                        <p:tgtEl>
                                          <p:spTgt spid="122902"/>
                                        </p:tgtEl>
                                        <p:attrNameLst>
                                          <p:attrName>style.visibility</p:attrName>
                                        </p:attrNameLst>
                                      </p:cBhvr>
                                      <p:to>
                                        <p:strVal val="visible"/>
                                      </p:to>
                                    </p:set>
                                    <p:animEffect transition="in" filter="checkerboard(across)">
                                      <p:cBhvr>
                                        <p:cTn id="79" dur="500"/>
                                        <p:tgtEl>
                                          <p:spTgt spid="122902"/>
                                        </p:tgtEl>
                                      </p:cBhvr>
                                    </p:animEffect>
                                  </p:childTnLst>
                                </p:cTn>
                              </p:par>
                              <p:par>
                                <p:cTn id="80" presetID="5" presetClass="entr" presetSubtype="10" fill="hold" nodeType="withEffect">
                                  <p:stCondLst>
                                    <p:cond delay="0"/>
                                  </p:stCondLst>
                                  <p:childTnLst>
                                    <p:set>
                                      <p:cBhvr>
                                        <p:cTn id="81" dur="1" fill="hold">
                                          <p:stCondLst>
                                            <p:cond delay="0"/>
                                          </p:stCondLst>
                                        </p:cTn>
                                        <p:tgtEl>
                                          <p:spTgt spid="122904"/>
                                        </p:tgtEl>
                                        <p:attrNameLst>
                                          <p:attrName>style.visibility</p:attrName>
                                        </p:attrNameLst>
                                      </p:cBhvr>
                                      <p:to>
                                        <p:strVal val="visible"/>
                                      </p:to>
                                    </p:set>
                                    <p:animEffect transition="in" filter="checkerboard(across)">
                                      <p:cBhvr>
                                        <p:cTn id="82" dur="500"/>
                                        <p:tgtEl>
                                          <p:spTgt spid="122904"/>
                                        </p:tgtEl>
                                      </p:cBhvr>
                                    </p:animEffect>
                                  </p:childTnLst>
                                </p:cTn>
                              </p:par>
                              <p:par>
                                <p:cTn id="83" presetID="5" presetClass="entr" presetSubtype="10" fill="hold" nodeType="withEffect">
                                  <p:stCondLst>
                                    <p:cond delay="0"/>
                                  </p:stCondLst>
                                  <p:childTnLst>
                                    <p:set>
                                      <p:cBhvr>
                                        <p:cTn id="84" dur="1" fill="hold">
                                          <p:stCondLst>
                                            <p:cond delay="0"/>
                                          </p:stCondLst>
                                        </p:cTn>
                                        <p:tgtEl>
                                          <p:spTgt spid="122903"/>
                                        </p:tgtEl>
                                        <p:attrNameLst>
                                          <p:attrName>style.visibility</p:attrName>
                                        </p:attrNameLst>
                                      </p:cBhvr>
                                      <p:to>
                                        <p:strVal val="visible"/>
                                      </p:to>
                                    </p:set>
                                    <p:animEffect transition="in" filter="checkerboard(across)">
                                      <p:cBhvr>
                                        <p:cTn id="85" dur="500"/>
                                        <p:tgtEl>
                                          <p:spTgt spid="122903"/>
                                        </p:tgtEl>
                                      </p:cBhvr>
                                    </p:animEffect>
                                  </p:childTnLst>
                                </p:cTn>
                              </p:par>
                              <p:par>
                                <p:cTn id="86" presetID="5" presetClass="entr" presetSubtype="10" fill="hold" grpId="0" nodeType="withEffect">
                                  <p:stCondLst>
                                    <p:cond delay="0"/>
                                  </p:stCondLst>
                                  <p:childTnLst>
                                    <p:set>
                                      <p:cBhvr>
                                        <p:cTn id="87" dur="1" fill="hold">
                                          <p:stCondLst>
                                            <p:cond delay="0"/>
                                          </p:stCondLst>
                                        </p:cTn>
                                        <p:tgtEl>
                                          <p:spTgt spid="122905"/>
                                        </p:tgtEl>
                                        <p:attrNameLst>
                                          <p:attrName>style.visibility</p:attrName>
                                        </p:attrNameLst>
                                      </p:cBhvr>
                                      <p:to>
                                        <p:strVal val="visible"/>
                                      </p:to>
                                    </p:set>
                                    <p:animEffect transition="in" filter="checkerboard(across)">
                                      <p:cBhvr>
                                        <p:cTn id="88" dur="500"/>
                                        <p:tgtEl>
                                          <p:spTgt spid="1229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83" grpId="0" animBg="1"/>
      <p:bldP spid="122884" grpId="0" animBg="1"/>
      <p:bldP spid="122885" grpId="0" animBg="1"/>
      <p:bldP spid="122886" grpId="0" animBg="1"/>
      <p:bldP spid="122891" grpId="0" animBg="1"/>
      <p:bldP spid="122893" grpId="0" animBg="1"/>
      <p:bldP spid="122896" grpId="0" animBg="1"/>
      <p:bldP spid="122897" grpId="0" animBg="1"/>
      <p:bldP spid="122898" grpId="0" animBg="1"/>
      <p:bldP spid="122905" grpId="0"/>
      <p:bldP spid="122910"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03" name="Text Box 15">
            <a:extLst>
              <a:ext uri="{FF2B5EF4-FFF2-40B4-BE49-F238E27FC236}">
                <a16:creationId xmlns:a16="http://schemas.microsoft.com/office/drawing/2014/main" id="{ADE5308D-FA5D-401A-B5A6-DFDA21D60789}"/>
              </a:ext>
            </a:extLst>
          </p:cNvPr>
          <p:cNvSpPr txBox="1">
            <a:spLocks noChangeArrowheads="1"/>
          </p:cNvSpPr>
          <p:nvPr/>
        </p:nvSpPr>
        <p:spPr bwMode="auto">
          <a:xfrm>
            <a:off x="323850" y="901526"/>
            <a:ext cx="2376488" cy="915987"/>
          </a:xfrm>
          <a:prstGeom prst="rect">
            <a:avLst/>
          </a:prstGeom>
          <a:gradFill rotWithShape="1">
            <a:gsLst>
              <a:gs pos="0">
                <a:schemeClr val="accent1">
                  <a:gamma/>
                  <a:shade val="46275"/>
                  <a:invGamma/>
                </a:schemeClr>
              </a:gs>
              <a:gs pos="100000">
                <a:schemeClr val="accent1"/>
              </a:gs>
            </a:gsLst>
            <a:lin ang="18900000" scaled="1"/>
          </a:gradFill>
          <a:ln w="9525">
            <a:noFill/>
            <a:miter lim="800000"/>
            <a:headEnd/>
            <a:tailEnd/>
          </a:ln>
          <a:effectLst/>
        </p:spPr>
        <p:txBody>
          <a:bodyPr>
            <a:spAutoFit/>
          </a:bodyPr>
          <a:lstStyle/>
          <a:p>
            <a:pPr eaLnBrk="1" hangingPunct="1">
              <a:spcBef>
                <a:spcPct val="50000"/>
              </a:spcBef>
              <a:defRPr/>
            </a:pPr>
            <a:r>
              <a:rPr lang="fr-FR"/>
              <a:t>Recettes des ventes de produits manufacturés, de services</a:t>
            </a:r>
          </a:p>
        </p:txBody>
      </p:sp>
      <p:sp>
        <p:nvSpPr>
          <p:cNvPr id="12304" name="Text Box 16">
            <a:extLst>
              <a:ext uri="{FF2B5EF4-FFF2-40B4-BE49-F238E27FC236}">
                <a16:creationId xmlns:a16="http://schemas.microsoft.com/office/drawing/2014/main" id="{BA0C9A96-5632-4836-8A9C-8A7D79AC3EC4}"/>
              </a:ext>
            </a:extLst>
          </p:cNvPr>
          <p:cNvSpPr txBox="1">
            <a:spLocks noChangeArrowheads="1"/>
          </p:cNvSpPr>
          <p:nvPr/>
        </p:nvSpPr>
        <p:spPr bwMode="auto">
          <a:xfrm>
            <a:off x="323850" y="1909588"/>
            <a:ext cx="2376488" cy="915988"/>
          </a:xfrm>
          <a:prstGeom prst="rect">
            <a:avLst/>
          </a:prstGeom>
          <a:gradFill rotWithShape="1">
            <a:gsLst>
              <a:gs pos="0">
                <a:schemeClr val="accent1">
                  <a:gamma/>
                  <a:shade val="46275"/>
                  <a:invGamma/>
                </a:schemeClr>
              </a:gs>
              <a:gs pos="100000">
                <a:schemeClr val="accent1"/>
              </a:gs>
            </a:gsLst>
            <a:lin ang="18900000" scaled="1"/>
          </a:gradFill>
          <a:ln w="9525">
            <a:noFill/>
            <a:miter lim="800000"/>
            <a:headEnd/>
            <a:tailEnd/>
          </a:ln>
          <a:effectLst/>
        </p:spPr>
        <p:txBody>
          <a:bodyPr>
            <a:spAutoFit/>
          </a:bodyPr>
          <a:lstStyle/>
          <a:p>
            <a:pPr eaLnBrk="1" hangingPunct="1">
              <a:spcBef>
                <a:spcPct val="50000"/>
              </a:spcBef>
              <a:defRPr/>
            </a:pPr>
            <a:r>
              <a:rPr lang="fr-FR"/>
              <a:t>Recettes des valeurs boursières, immobilières</a:t>
            </a:r>
          </a:p>
        </p:txBody>
      </p:sp>
      <p:sp>
        <p:nvSpPr>
          <p:cNvPr id="12306" name="Text Box 18">
            <a:extLst>
              <a:ext uri="{FF2B5EF4-FFF2-40B4-BE49-F238E27FC236}">
                <a16:creationId xmlns:a16="http://schemas.microsoft.com/office/drawing/2014/main" id="{E2E36695-11DC-4C63-BC88-3FAF697ADFD0}"/>
              </a:ext>
            </a:extLst>
          </p:cNvPr>
          <p:cNvSpPr txBox="1">
            <a:spLocks noChangeArrowheads="1"/>
          </p:cNvSpPr>
          <p:nvPr/>
        </p:nvSpPr>
        <p:spPr bwMode="auto">
          <a:xfrm>
            <a:off x="3852863" y="1477788"/>
            <a:ext cx="2663825" cy="822325"/>
          </a:xfrm>
          <a:prstGeom prst="rect">
            <a:avLst/>
          </a:prstGeom>
          <a:gradFill rotWithShape="1">
            <a:gsLst>
              <a:gs pos="0">
                <a:schemeClr val="accent1">
                  <a:gamma/>
                  <a:shade val="46275"/>
                  <a:invGamma/>
                </a:schemeClr>
              </a:gs>
              <a:gs pos="100000">
                <a:schemeClr val="accent1"/>
              </a:gs>
            </a:gsLst>
            <a:lin ang="18900000" scaled="1"/>
          </a:gradFill>
          <a:ln w="9525">
            <a:noFill/>
            <a:miter lim="800000"/>
            <a:headEnd/>
            <a:tailEnd/>
          </a:ln>
          <a:effectLst/>
        </p:spPr>
        <p:txBody>
          <a:bodyPr>
            <a:spAutoFit/>
          </a:bodyPr>
          <a:lstStyle/>
          <a:p>
            <a:pPr algn="ctr" eaLnBrk="1" hangingPunct="1">
              <a:spcBef>
                <a:spcPct val="50000"/>
              </a:spcBef>
              <a:defRPr/>
            </a:pPr>
            <a:r>
              <a:rPr lang="fr-FR" sz="2400" b="1"/>
              <a:t>CHIFFRE D’AFFAIRES</a:t>
            </a:r>
          </a:p>
        </p:txBody>
      </p:sp>
      <p:sp>
        <p:nvSpPr>
          <p:cNvPr id="12307" name="AutoShape 19"/>
          <p:cNvSpPr>
            <a:spLocks noChangeArrowheads="1"/>
          </p:cNvSpPr>
          <p:nvPr/>
        </p:nvSpPr>
        <p:spPr bwMode="auto">
          <a:xfrm>
            <a:off x="2771775" y="1404763"/>
            <a:ext cx="936625" cy="936625"/>
          </a:xfrm>
          <a:prstGeom prst="rightArrow">
            <a:avLst>
              <a:gd name="adj1" fmla="val 50000"/>
              <a:gd name="adj2" fmla="val 25000"/>
            </a:avLst>
          </a:prstGeom>
          <a:solidFill>
            <a:schemeClr val="accent1"/>
          </a:solidFill>
          <a:ln w="9525">
            <a:solidFill>
              <a:schemeClr val="tx1"/>
            </a:solidFill>
            <a:miter lim="800000"/>
            <a:headEnd/>
            <a:tailEnd/>
          </a:ln>
        </p:spPr>
        <p:txBody>
          <a:bodyPr wrap="none" anchor="ctr"/>
          <a:lstStyle/>
          <a:p>
            <a:pPr eaLnBrk="1" hangingPunct="1"/>
            <a:endParaRPr lang="fr-FR" altLang="fr-FR"/>
          </a:p>
        </p:txBody>
      </p:sp>
      <p:sp>
        <p:nvSpPr>
          <p:cNvPr id="12308" name="AutoShape 20"/>
          <p:cNvSpPr>
            <a:spLocks noChangeArrowheads="1"/>
          </p:cNvSpPr>
          <p:nvPr/>
        </p:nvSpPr>
        <p:spPr bwMode="auto">
          <a:xfrm rot="5400000">
            <a:off x="4787900" y="2341388"/>
            <a:ext cx="792163" cy="792163"/>
          </a:xfrm>
          <a:custGeom>
            <a:avLst/>
            <a:gdLst>
              <a:gd name="T0" fmla="*/ 2147483646 w 21600"/>
              <a:gd name="T1" fmla="*/ 0 h 21600"/>
              <a:gd name="T2" fmla="*/ 0 w 21600"/>
              <a:gd name="T3" fmla="*/ 2147483646 h 21600"/>
              <a:gd name="T4" fmla="*/ 2147483646 w 21600"/>
              <a:gd name="T5" fmla="*/ 2147483646 h 21600"/>
              <a:gd name="T6" fmla="*/ 2147483646 w 21600"/>
              <a:gd name="T7" fmla="*/ 2147483646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accent1"/>
          </a:solidFill>
          <a:ln w="9525">
            <a:solidFill>
              <a:schemeClr val="tx1"/>
            </a:solidFill>
            <a:miter lim="800000"/>
            <a:headEnd/>
            <a:tailEnd/>
          </a:ln>
        </p:spPr>
        <p:txBody>
          <a:bodyPr wrap="none" anchor="ctr"/>
          <a:lstStyle/>
          <a:p>
            <a:endParaRPr lang="fr-FR"/>
          </a:p>
        </p:txBody>
      </p:sp>
      <p:sp>
        <p:nvSpPr>
          <p:cNvPr id="12319" name="Text Box 31">
            <a:extLst>
              <a:ext uri="{FF2B5EF4-FFF2-40B4-BE49-F238E27FC236}">
                <a16:creationId xmlns:a16="http://schemas.microsoft.com/office/drawing/2014/main" id="{6C26EFE1-F363-41F5-96BD-DBD229EF461F}"/>
              </a:ext>
            </a:extLst>
          </p:cNvPr>
          <p:cNvSpPr txBox="1">
            <a:spLocks noChangeArrowheads="1"/>
          </p:cNvSpPr>
          <p:nvPr/>
        </p:nvSpPr>
        <p:spPr bwMode="auto">
          <a:xfrm>
            <a:off x="2700338" y="3204988"/>
            <a:ext cx="2376487" cy="366713"/>
          </a:xfrm>
          <a:prstGeom prst="rect">
            <a:avLst/>
          </a:prstGeom>
          <a:gradFill rotWithShape="1">
            <a:gsLst>
              <a:gs pos="0">
                <a:schemeClr val="accent1">
                  <a:gamma/>
                  <a:shade val="46275"/>
                  <a:invGamma/>
                </a:schemeClr>
              </a:gs>
              <a:gs pos="100000">
                <a:schemeClr val="accent1"/>
              </a:gs>
            </a:gsLst>
            <a:lin ang="18900000" scaled="1"/>
          </a:gradFill>
          <a:ln w="9525">
            <a:noFill/>
            <a:miter lim="800000"/>
            <a:headEnd/>
            <a:tailEnd/>
          </a:ln>
          <a:effectLst/>
        </p:spPr>
        <p:txBody>
          <a:bodyPr>
            <a:spAutoFit/>
          </a:bodyPr>
          <a:lstStyle/>
          <a:p>
            <a:pPr eaLnBrk="1" hangingPunct="1">
              <a:spcBef>
                <a:spcPct val="50000"/>
              </a:spcBef>
              <a:defRPr/>
            </a:pPr>
            <a:r>
              <a:rPr lang="fr-FR"/>
              <a:t>Coûts de production</a:t>
            </a:r>
          </a:p>
        </p:txBody>
      </p:sp>
      <p:sp>
        <p:nvSpPr>
          <p:cNvPr id="12320" name="Text Box 32">
            <a:extLst>
              <a:ext uri="{FF2B5EF4-FFF2-40B4-BE49-F238E27FC236}">
                <a16:creationId xmlns:a16="http://schemas.microsoft.com/office/drawing/2014/main" id="{8EC441D5-73B4-4DC3-B4BD-04563A36A6E4}"/>
              </a:ext>
            </a:extLst>
          </p:cNvPr>
          <p:cNvSpPr txBox="1">
            <a:spLocks noChangeArrowheads="1"/>
          </p:cNvSpPr>
          <p:nvPr/>
        </p:nvSpPr>
        <p:spPr bwMode="auto">
          <a:xfrm>
            <a:off x="5291138" y="3204988"/>
            <a:ext cx="2376487" cy="366713"/>
          </a:xfrm>
          <a:prstGeom prst="rect">
            <a:avLst/>
          </a:prstGeom>
          <a:gradFill rotWithShape="1">
            <a:gsLst>
              <a:gs pos="0">
                <a:schemeClr val="accent1">
                  <a:gamma/>
                  <a:shade val="46275"/>
                  <a:invGamma/>
                </a:schemeClr>
              </a:gs>
              <a:gs pos="100000">
                <a:schemeClr val="accent1"/>
              </a:gs>
            </a:gsLst>
            <a:lin ang="18900000" scaled="1"/>
          </a:gradFill>
          <a:ln w="9525">
            <a:noFill/>
            <a:miter lim="800000"/>
            <a:headEnd/>
            <a:tailEnd/>
          </a:ln>
          <a:effectLst/>
        </p:spPr>
        <p:txBody>
          <a:bodyPr>
            <a:spAutoFit/>
          </a:bodyPr>
          <a:lstStyle/>
          <a:p>
            <a:pPr eaLnBrk="1" hangingPunct="1">
              <a:spcBef>
                <a:spcPct val="50000"/>
              </a:spcBef>
              <a:defRPr/>
            </a:pPr>
            <a:r>
              <a:rPr lang="fr-FR"/>
              <a:t>Charges indirectes</a:t>
            </a:r>
          </a:p>
        </p:txBody>
      </p:sp>
      <p:sp>
        <p:nvSpPr>
          <p:cNvPr id="12322" name="AutoShape 34"/>
          <p:cNvSpPr>
            <a:spLocks noChangeArrowheads="1"/>
          </p:cNvSpPr>
          <p:nvPr/>
        </p:nvSpPr>
        <p:spPr bwMode="auto">
          <a:xfrm>
            <a:off x="6588125" y="1404763"/>
            <a:ext cx="936625" cy="936625"/>
          </a:xfrm>
          <a:prstGeom prst="rightArrow">
            <a:avLst>
              <a:gd name="adj1" fmla="val 50000"/>
              <a:gd name="adj2" fmla="val 25000"/>
            </a:avLst>
          </a:prstGeom>
          <a:solidFill>
            <a:schemeClr val="accent1"/>
          </a:solidFill>
          <a:ln w="9525">
            <a:solidFill>
              <a:schemeClr val="tx1"/>
            </a:solidFill>
            <a:miter lim="800000"/>
            <a:headEnd/>
            <a:tailEnd/>
          </a:ln>
        </p:spPr>
        <p:txBody>
          <a:bodyPr wrap="none" anchor="ctr"/>
          <a:lstStyle/>
          <a:p>
            <a:pPr eaLnBrk="1" hangingPunct="1"/>
            <a:endParaRPr lang="fr-FR" altLang="fr-FR"/>
          </a:p>
        </p:txBody>
      </p:sp>
      <p:sp>
        <p:nvSpPr>
          <p:cNvPr id="12323" name="AutoShape 35"/>
          <p:cNvSpPr>
            <a:spLocks noChangeArrowheads="1"/>
          </p:cNvSpPr>
          <p:nvPr/>
        </p:nvSpPr>
        <p:spPr bwMode="auto">
          <a:xfrm>
            <a:off x="7596188" y="1188863"/>
            <a:ext cx="1547812" cy="1512888"/>
          </a:xfrm>
          <a:prstGeom prst="irregularSeal2">
            <a:avLst/>
          </a:prstGeom>
          <a:solidFill>
            <a:srgbClr val="FF7C80"/>
          </a:solidFill>
          <a:ln w="9525">
            <a:solidFill>
              <a:schemeClr val="tx1"/>
            </a:solidFill>
            <a:miter lim="800000"/>
            <a:headEnd/>
            <a:tailEnd/>
          </a:ln>
        </p:spPr>
        <p:txBody>
          <a:bodyPr wrap="none" anchor="ctr"/>
          <a:lstStyle/>
          <a:p>
            <a:pPr algn="ctr" eaLnBrk="1" hangingPunct="1"/>
            <a:r>
              <a:rPr lang="fr-FR" altLang="fr-FR" sz="2000" b="1">
                <a:solidFill>
                  <a:schemeClr val="bg2"/>
                </a:solidFill>
              </a:rPr>
              <a:t>Bénéfice</a:t>
            </a:r>
          </a:p>
        </p:txBody>
      </p:sp>
      <p:sp>
        <p:nvSpPr>
          <p:cNvPr id="12324" name="AutoShape 36"/>
          <p:cNvSpPr>
            <a:spLocks noChangeArrowheads="1"/>
          </p:cNvSpPr>
          <p:nvPr/>
        </p:nvSpPr>
        <p:spPr bwMode="auto">
          <a:xfrm rot="5400000">
            <a:off x="3348037" y="3636789"/>
            <a:ext cx="792163" cy="792162"/>
          </a:xfrm>
          <a:custGeom>
            <a:avLst/>
            <a:gdLst>
              <a:gd name="T0" fmla="*/ 2147483646 w 21600"/>
              <a:gd name="T1" fmla="*/ 0 h 21600"/>
              <a:gd name="T2" fmla="*/ 0 w 21600"/>
              <a:gd name="T3" fmla="*/ 2147483646 h 21600"/>
              <a:gd name="T4" fmla="*/ 2147483646 w 21600"/>
              <a:gd name="T5" fmla="*/ 2147483646 h 21600"/>
              <a:gd name="T6" fmla="*/ 2147483646 w 21600"/>
              <a:gd name="T7" fmla="*/ 2147483646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accent1"/>
          </a:solidFill>
          <a:ln w="9525">
            <a:solidFill>
              <a:schemeClr val="tx1"/>
            </a:solidFill>
            <a:miter lim="800000"/>
            <a:headEnd/>
            <a:tailEnd/>
          </a:ln>
        </p:spPr>
        <p:txBody>
          <a:bodyPr wrap="none" anchor="ctr"/>
          <a:lstStyle/>
          <a:p>
            <a:endParaRPr lang="fr-FR"/>
          </a:p>
        </p:txBody>
      </p:sp>
      <p:sp>
        <p:nvSpPr>
          <p:cNvPr id="12325" name="Text Box 37">
            <a:extLst>
              <a:ext uri="{FF2B5EF4-FFF2-40B4-BE49-F238E27FC236}">
                <a16:creationId xmlns:a16="http://schemas.microsoft.com/office/drawing/2014/main" id="{C6DEDB3C-087C-4609-8F8B-9B0F7F11C6E0}"/>
              </a:ext>
            </a:extLst>
          </p:cNvPr>
          <p:cNvSpPr txBox="1">
            <a:spLocks noChangeArrowheads="1"/>
          </p:cNvSpPr>
          <p:nvPr/>
        </p:nvSpPr>
        <p:spPr bwMode="auto">
          <a:xfrm>
            <a:off x="1258888" y="4573413"/>
            <a:ext cx="2376487" cy="366713"/>
          </a:xfrm>
          <a:prstGeom prst="rect">
            <a:avLst/>
          </a:prstGeom>
          <a:gradFill rotWithShape="1">
            <a:gsLst>
              <a:gs pos="0">
                <a:schemeClr val="accent1">
                  <a:gamma/>
                  <a:shade val="46275"/>
                  <a:invGamma/>
                </a:schemeClr>
              </a:gs>
              <a:gs pos="100000">
                <a:schemeClr val="accent1"/>
              </a:gs>
            </a:gsLst>
            <a:lin ang="18900000" scaled="1"/>
          </a:gradFill>
          <a:ln w="9525">
            <a:noFill/>
            <a:miter lim="800000"/>
            <a:headEnd/>
            <a:tailEnd/>
          </a:ln>
          <a:effectLst/>
        </p:spPr>
        <p:txBody>
          <a:bodyPr>
            <a:spAutoFit/>
          </a:bodyPr>
          <a:lstStyle/>
          <a:p>
            <a:pPr eaLnBrk="1" hangingPunct="1">
              <a:spcBef>
                <a:spcPct val="50000"/>
              </a:spcBef>
              <a:defRPr/>
            </a:pPr>
            <a:r>
              <a:rPr lang="fr-FR"/>
              <a:t>Coûts de fabrication</a:t>
            </a:r>
          </a:p>
        </p:txBody>
      </p:sp>
      <p:sp>
        <p:nvSpPr>
          <p:cNvPr id="12326" name="Text Box 38">
            <a:extLst>
              <a:ext uri="{FF2B5EF4-FFF2-40B4-BE49-F238E27FC236}">
                <a16:creationId xmlns:a16="http://schemas.microsoft.com/office/drawing/2014/main" id="{BC9AA899-238D-4BD5-8B25-A4B03B59E502}"/>
              </a:ext>
            </a:extLst>
          </p:cNvPr>
          <p:cNvSpPr txBox="1">
            <a:spLocks noChangeArrowheads="1"/>
          </p:cNvSpPr>
          <p:nvPr/>
        </p:nvSpPr>
        <p:spPr bwMode="auto">
          <a:xfrm>
            <a:off x="3851275" y="4573413"/>
            <a:ext cx="2376488" cy="366713"/>
          </a:xfrm>
          <a:prstGeom prst="rect">
            <a:avLst/>
          </a:prstGeom>
          <a:gradFill rotWithShape="1">
            <a:gsLst>
              <a:gs pos="0">
                <a:schemeClr val="accent1">
                  <a:gamma/>
                  <a:shade val="46275"/>
                  <a:invGamma/>
                </a:schemeClr>
              </a:gs>
              <a:gs pos="100000">
                <a:schemeClr val="accent1"/>
              </a:gs>
            </a:gsLst>
            <a:lin ang="18900000" scaled="1"/>
          </a:gradFill>
          <a:ln w="9525">
            <a:noFill/>
            <a:miter lim="800000"/>
            <a:headEnd/>
            <a:tailEnd/>
          </a:ln>
          <a:effectLst/>
        </p:spPr>
        <p:txBody>
          <a:bodyPr>
            <a:spAutoFit/>
          </a:bodyPr>
          <a:lstStyle/>
          <a:p>
            <a:pPr eaLnBrk="1" hangingPunct="1">
              <a:spcBef>
                <a:spcPct val="50000"/>
              </a:spcBef>
              <a:defRPr/>
            </a:pPr>
            <a:r>
              <a:rPr lang="fr-FR"/>
              <a:t>Coûts de maintenance</a:t>
            </a:r>
          </a:p>
        </p:txBody>
      </p:sp>
      <p:sp>
        <p:nvSpPr>
          <p:cNvPr id="12327" name="Text Box 39">
            <a:extLst>
              <a:ext uri="{FF2B5EF4-FFF2-40B4-BE49-F238E27FC236}">
                <a16:creationId xmlns:a16="http://schemas.microsoft.com/office/drawing/2014/main" id="{B6352FFB-FB40-475D-A760-7AF6C0A8A07F}"/>
              </a:ext>
            </a:extLst>
          </p:cNvPr>
          <p:cNvSpPr txBox="1">
            <a:spLocks noChangeArrowheads="1"/>
          </p:cNvSpPr>
          <p:nvPr/>
        </p:nvSpPr>
        <p:spPr bwMode="auto">
          <a:xfrm>
            <a:off x="6443663" y="4573413"/>
            <a:ext cx="2376487" cy="366713"/>
          </a:xfrm>
          <a:prstGeom prst="rect">
            <a:avLst/>
          </a:prstGeom>
          <a:gradFill rotWithShape="1">
            <a:gsLst>
              <a:gs pos="0">
                <a:schemeClr val="accent1">
                  <a:gamma/>
                  <a:shade val="46275"/>
                  <a:invGamma/>
                </a:schemeClr>
              </a:gs>
              <a:gs pos="100000">
                <a:schemeClr val="accent1"/>
              </a:gs>
            </a:gsLst>
            <a:lin ang="18900000" scaled="1"/>
          </a:gradFill>
          <a:ln w="9525">
            <a:noFill/>
            <a:miter lim="800000"/>
            <a:headEnd/>
            <a:tailEnd/>
          </a:ln>
          <a:effectLst/>
        </p:spPr>
        <p:txBody>
          <a:bodyPr>
            <a:spAutoFit/>
          </a:bodyPr>
          <a:lstStyle/>
          <a:p>
            <a:pPr eaLnBrk="1" hangingPunct="1">
              <a:spcBef>
                <a:spcPct val="50000"/>
              </a:spcBef>
              <a:defRPr/>
            </a:pPr>
            <a:r>
              <a:rPr lang="fr-FR"/>
              <a:t>Matières premières</a:t>
            </a:r>
          </a:p>
        </p:txBody>
      </p:sp>
      <p:sp>
        <p:nvSpPr>
          <p:cNvPr id="12328" name="AutoShape 40"/>
          <p:cNvSpPr>
            <a:spLocks noChangeArrowheads="1"/>
          </p:cNvSpPr>
          <p:nvPr/>
        </p:nvSpPr>
        <p:spPr bwMode="auto">
          <a:xfrm rot="5400000">
            <a:off x="4572000" y="5005213"/>
            <a:ext cx="792163" cy="792163"/>
          </a:xfrm>
          <a:custGeom>
            <a:avLst/>
            <a:gdLst>
              <a:gd name="T0" fmla="*/ 2147483646 w 21600"/>
              <a:gd name="T1" fmla="*/ 0 h 21600"/>
              <a:gd name="T2" fmla="*/ 0 w 21600"/>
              <a:gd name="T3" fmla="*/ 2147483646 h 21600"/>
              <a:gd name="T4" fmla="*/ 2147483646 w 21600"/>
              <a:gd name="T5" fmla="*/ 2147483646 h 21600"/>
              <a:gd name="T6" fmla="*/ 2147483646 w 21600"/>
              <a:gd name="T7" fmla="*/ 2147483646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accent1"/>
          </a:solidFill>
          <a:ln w="9525">
            <a:solidFill>
              <a:schemeClr val="tx1"/>
            </a:solidFill>
            <a:miter lim="800000"/>
            <a:headEnd/>
            <a:tailEnd/>
          </a:ln>
        </p:spPr>
        <p:txBody>
          <a:bodyPr wrap="none" anchor="ctr"/>
          <a:lstStyle/>
          <a:p>
            <a:endParaRPr lang="fr-FR"/>
          </a:p>
        </p:txBody>
      </p:sp>
      <p:sp>
        <p:nvSpPr>
          <p:cNvPr id="12329" name="Text Box 41">
            <a:extLst>
              <a:ext uri="{FF2B5EF4-FFF2-40B4-BE49-F238E27FC236}">
                <a16:creationId xmlns:a16="http://schemas.microsoft.com/office/drawing/2014/main" id="{F0D6D4E8-8C56-42F9-957B-3D15D9EF757A}"/>
              </a:ext>
            </a:extLst>
          </p:cNvPr>
          <p:cNvSpPr txBox="1">
            <a:spLocks noChangeArrowheads="1"/>
          </p:cNvSpPr>
          <p:nvPr/>
        </p:nvSpPr>
        <p:spPr bwMode="auto">
          <a:xfrm>
            <a:off x="2484438" y="5870401"/>
            <a:ext cx="2376487" cy="366712"/>
          </a:xfrm>
          <a:prstGeom prst="rect">
            <a:avLst/>
          </a:prstGeom>
          <a:gradFill rotWithShape="1">
            <a:gsLst>
              <a:gs pos="0">
                <a:schemeClr val="accent1">
                  <a:gamma/>
                  <a:shade val="46275"/>
                  <a:invGamma/>
                </a:schemeClr>
              </a:gs>
              <a:gs pos="100000">
                <a:schemeClr val="accent1"/>
              </a:gs>
            </a:gsLst>
            <a:lin ang="18900000" scaled="1"/>
          </a:gradFill>
          <a:ln w="9525">
            <a:noFill/>
            <a:miter lim="800000"/>
            <a:headEnd/>
            <a:tailEnd/>
          </a:ln>
          <a:effectLst/>
        </p:spPr>
        <p:txBody>
          <a:bodyPr>
            <a:spAutoFit/>
          </a:bodyPr>
          <a:lstStyle/>
          <a:p>
            <a:pPr eaLnBrk="1" hangingPunct="1">
              <a:spcBef>
                <a:spcPct val="50000"/>
              </a:spcBef>
              <a:defRPr/>
            </a:pPr>
            <a:r>
              <a:rPr lang="fr-FR"/>
              <a:t>Main d’œuvre</a:t>
            </a:r>
          </a:p>
        </p:txBody>
      </p:sp>
      <p:sp>
        <p:nvSpPr>
          <p:cNvPr id="12330" name="Text Box 42">
            <a:extLst>
              <a:ext uri="{FF2B5EF4-FFF2-40B4-BE49-F238E27FC236}">
                <a16:creationId xmlns:a16="http://schemas.microsoft.com/office/drawing/2014/main" id="{FD8A4ADE-7A0A-4CC4-8EB9-58D80230DA39}"/>
              </a:ext>
            </a:extLst>
          </p:cNvPr>
          <p:cNvSpPr txBox="1">
            <a:spLocks noChangeArrowheads="1"/>
          </p:cNvSpPr>
          <p:nvPr/>
        </p:nvSpPr>
        <p:spPr bwMode="auto">
          <a:xfrm>
            <a:off x="1258888" y="6438726"/>
            <a:ext cx="2376487" cy="366712"/>
          </a:xfrm>
          <a:prstGeom prst="rect">
            <a:avLst/>
          </a:prstGeom>
          <a:gradFill rotWithShape="1">
            <a:gsLst>
              <a:gs pos="0">
                <a:schemeClr val="accent1">
                  <a:gamma/>
                  <a:shade val="46275"/>
                  <a:invGamma/>
                </a:schemeClr>
              </a:gs>
              <a:gs pos="100000">
                <a:schemeClr val="accent1"/>
              </a:gs>
            </a:gsLst>
            <a:lin ang="18900000" scaled="1"/>
          </a:gradFill>
          <a:ln w="9525">
            <a:noFill/>
            <a:miter lim="800000"/>
            <a:headEnd/>
            <a:tailEnd/>
          </a:ln>
          <a:effectLst/>
        </p:spPr>
        <p:txBody>
          <a:bodyPr>
            <a:spAutoFit/>
          </a:bodyPr>
          <a:lstStyle/>
          <a:p>
            <a:pPr eaLnBrk="1" hangingPunct="1">
              <a:spcBef>
                <a:spcPct val="50000"/>
              </a:spcBef>
              <a:defRPr/>
            </a:pPr>
            <a:r>
              <a:rPr lang="fr-FR"/>
              <a:t>Logistique</a:t>
            </a:r>
          </a:p>
        </p:txBody>
      </p:sp>
      <p:sp>
        <p:nvSpPr>
          <p:cNvPr id="12331" name="Text Box 43">
            <a:extLst>
              <a:ext uri="{FF2B5EF4-FFF2-40B4-BE49-F238E27FC236}">
                <a16:creationId xmlns:a16="http://schemas.microsoft.com/office/drawing/2014/main" id="{C0AB71C7-F0F3-4E59-AA6E-FB639BA09138}"/>
              </a:ext>
            </a:extLst>
          </p:cNvPr>
          <p:cNvSpPr txBox="1">
            <a:spLocks noChangeArrowheads="1"/>
          </p:cNvSpPr>
          <p:nvPr/>
        </p:nvSpPr>
        <p:spPr bwMode="auto">
          <a:xfrm>
            <a:off x="5076825" y="5870401"/>
            <a:ext cx="2376488" cy="366712"/>
          </a:xfrm>
          <a:prstGeom prst="rect">
            <a:avLst/>
          </a:prstGeom>
          <a:gradFill rotWithShape="1">
            <a:gsLst>
              <a:gs pos="0">
                <a:schemeClr val="accent1">
                  <a:gamma/>
                  <a:shade val="46275"/>
                  <a:invGamma/>
                </a:schemeClr>
              </a:gs>
              <a:gs pos="100000">
                <a:schemeClr val="accent1"/>
              </a:gs>
            </a:gsLst>
            <a:lin ang="18900000" scaled="1"/>
          </a:gradFill>
          <a:ln w="9525">
            <a:noFill/>
            <a:miter lim="800000"/>
            <a:headEnd/>
            <a:tailEnd/>
          </a:ln>
          <a:effectLst/>
        </p:spPr>
        <p:txBody>
          <a:bodyPr>
            <a:spAutoFit/>
          </a:bodyPr>
          <a:lstStyle/>
          <a:p>
            <a:pPr eaLnBrk="1" hangingPunct="1">
              <a:spcBef>
                <a:spcPct val="50000"/>
              </a:spcBef>
              <a:defRPr/>
            </a:pPr>
            <a:r>
              <a:rPr lang="fr-FR"/>
              <a:t>Pièces de rechanges</a:t>
            </a:r>
          </a:p>
        </p:txBody>
      </p:sp>
      <p:sp>
        <p:nvSpPr>
          <p:cNvPr id="12332" name="Text Box 44">
            <a:extLst>
              <a:ext uri="{FF2B5EF4-FFF2-40B4-BE49-F238E27FC236}">
                <a16:creationId xmlns:a16="http://schemas.microsoft.com/office/drawing/2014/main" id="{4E7AF967-4747-4AF4-BDA7-CA95EFA2A234}"/>
              </a:ext>
            </a:extLst>
          </p:cNvPr>
          <p:cNvSpPr txBox="1">
            <a:spLocks noChangeArrowheads="1"/>
          </p:cNvSpPr>
          <p:nvPr/>
        </p:nvSpPr>
        <p:spPr bwMode="auto">
          <a:xfrm>
            <a:off x="6300788" y="6446663"/>
            <a:ext cx="2376487" cy="366713"/>
          </a:xfrm>
          <a:prstGeom prst="rect">
            <a:avLst/>
          </a:prstGeom>
          <a:gradFill rotWithShape="1">
            <a:gsLst>
              <a:gs pos="0">
                <a:schemeClr val="accent1">
                  <a:gamma/>
                  <a:shade val="46275"/>
                  <a:invGamma/>
                </a:schemeClr>
              </a:gs>
              <a:gs pos="100000">
                <a:schemeClr val="accent1"/>
              </a:gs>
            </a:gsLst>
            <a:lin ang="18900000" scaled="1"/>
          </a:gradFill>
          <a:ln w="9525">
            <a:noFill/>
            <a:miter lim="800000"/>
            <a:headEnd/>
            <a:tailEnd/>
          </a:ln>
          <a:effectLst/>
        </p:spPr>
        <p:txBody>
          <a:bodyPr>
            <a:spAutoFit/>
          </a:bodyPr>
          <a:lstStyle/>
          <a:p>
            <a:pPr eaLnBrk="1" hangingPunct="1">
              <a:spcBef>
                <a:spcPct val="50000"/>
              </a:spcBef>
              <a:defRPr/>
            </a:pPr>
            <a:r>
              <a:rPr lang="fr-FR"/>
              <a:t>Sous-traitance</a:t>
            </a:r>
          </a:p>
        </p:txBody>
      </p:sp>
      <p:sp>
        <p:nvSpPr>
          <p:cNvPr id="20" name="Rectangle 2">
            <a:extLst>
              <a:ext uri="{FF2B5EF4-FFF2-40B4-BE49-F238E27FC236}">
                <a16:creationId xmlns:a16="http://schemas.microsoft.com/office/drawing/2014/main" id="{352EC7B4-B7C1-4097-BECF-59C15D929564}"/>
              </a:ext>
            </a:extLst>
          </p:cNvPr>
          <p:cNvSpPr txBox="1">
            <a:spLocks noChangeArrowheads="1"/>
          </p:cNvSpPr>
          <p:nvPr/>
        </p:nvSpPr>
        <p:spPr>
          <a:xfrm>
            <a:off x="1115616" y="188640"/>
            <a:ext cx="7848872" cy="1512168"/>
          </a:xfrm>
          <a:prstGeom prst="rect">
            <a:avLst/>
          </a:prstGeom>
        </p:spPr>
        <p:txBody>
          <a:bodyPr>
            <a:normAutofit/>
          </a:bodyPr>
          <a:lst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a:lstStyle>
          <a:p>
            <a:r>
              <a:rPr lang="fr-FR" altLang="fr-FR" sz="2400">
                <a:latin typeface="Arial" pitchFamily="34" charset="0"/>
              </a:rPr>
              <a:t>ASPECTS ECONOMIQUES DE LA MAINTENANCE</a:t>
            </a:r>
            <a:endParaRPr lang="fr-FR" altLang="fr-FR" sz="2400" dirty="0">
              <a:latin typeface="Arial" pitchFamily="34" charset="0"/>
            </a:endParaRPr>
          </a:p>
        </p:txBody>
      </p:sp>
    </p:spTree>
    <p:custDataLst>
      <p:tags r:id="rId1"/>
    </p:custDataLst>
    <p:extLst>
      <p:ext uri="{BB962C8B-B14F-4D97-AF65-F5344CB8AC3E}">
        <p14:creationId xmlns:p14="http://schemas.microsoft.com/office/powerpoint/2010/main" val="357247753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1370013" y="115888"/>
            <a:ext cx="7772400" cy="1143000"/>
          </a:xfrm>
        </p:spPr>
        <p:txBody>
          <a:bodyPr>
            <a:normAutofit fontScale="90000"/>
          </a:bodyPr>
          <a:lstStyle/>
          <a:p>
            <a:pPr eaLnBrk="1" hangingPunct="1"/>
            <a:r>
              <a:rPr lang="fr-FR" altLang="fr-FR" sz="4000"/>
              <a:t>Problématique des coûts de maintenance</a:t>
            </a:r>
          </a:p>
        </p:txBody>
      </p:sp>
      <p:sp>
        <p:nvSpPr>
          <p:cNvPr id="24603" name="AutoShape 27"/>
          <p:cNvSpPr>
            <a:spLocks noChangeArrowheads="1"/>
          </p:cNvSpPr>
          <p:nvPr/>
        </p:nvSpPr>
        <p:spPr bwMode="auto">
          <a:xfrm rot="5400000">
            <a:off x="2627313" y="1773238"/>
            <a:ext cx="792162" cy="792162"/>
          </a:xfrm>
          <a:custGeom>
            <a:avLst/>
            <a:gdLst>
              <a:gd name="T0" fmla="*/ 2147483646 w 21600"/>
              <a:gd name="T1" fmla="*/ 0 h 21600"/>
              <a:gd name="T2" fmla="*/ 0 w 21600"/>
              <a:gd name="T3" fmla="*/ 2147483646 h 21600"/>
              <a:gd name="T4" fmla="*/ 2147483646 w 21600"/>
              <a:gd name="T5" fmla="*/ 2147483646 h 21600"/>
              <a:gd name="T6" fmla="*/ 2147483646 w 21600"/>
              <a:gd name="T7" fmla="*/ 2147483646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accent1"/>
          </a:solidFill>
          <a:ln w="9525">
            <a:solidFill>
              <a:schemeClr val="tx1"/>
            </a:solidFill>
            <a:miter lim="800000"/>
            <a:headEnd/>
            <a:tailEnd/>
          </a:ln>
        </p:spPr>
        <p:txBody>
          <a:bodyPr wrap="none" anchor="ctr"/>
          <a:lstStyle/>
          <a:p>
            <a:endParaRPr lang="fr-FR"/>
          </a:p>
        </p:txBody>
      </p:sp>
      <p:sp>
        <p:nvSpPr>
          <p:cNvPr id="24605" name="Text Box 29">
            <a:extLst>
              <a:ext uri="{FF2B5EF4-FFF2-40B4-BE49-F238E27FC236}">
                <a16:creationId xmlns:a16="http://schemas.microsoft.com/office/drawing/2014/main" id="{1309B002-6601-44C6-B5A0-DE5055F33547}"/>
              </a:ext>
            </a:extLst>
          </p:cNvPr>
          <p:cNvSpPr txBox="1">
            <a:spLocks noChangeArrowheads="1"/>
          </p:cNvSpPr>
          <p:nvPr/>
        </p:nvSpPr>
        <p:spPr bwMode="auto">
          <a:xfrm>
            <a:off x="1692275" y="1268413"/>
            <a:ext cx="2951733" cy="457200"/>
          </a:xfrm>
          <a:prstGeom prst="rect">
            <a:avLst/>
          </a:prstGeom>
          <a:gradFill rotWithShape="1">
            <a:gsLst>
              <a:gs pos="0">
                <a:schemeClr val="accent1">
                  <a:gamma/>
                  <a:shade val="46275"/>
                  <a:invGamma/>
                </a:schemeClr>
              </a:gs>
              <a:gs pos="100000">
                <a:schemeClr val="accent1"/>
              </a:gs>
            </a:gsLst>
            <a:lin ang="18900000" scaled="1"/>
          </a:gradFill>
          <a:ln w="9525">
            <a:noFill/>
            <a:miter lim="800000"/>
            <a:headEnd/>
            <a:tailEnd/>
          </a:ln>
          <a:effectLst/>
        </p:spPr>
        <p:txBody>
          <a:bodyPr wrap="square">
            <a:spAutoFit/>
          </a:bodyPr>
          <a:lstStyle/>
          <a:p>
            <a:pPr algn="ctr" eaLnBrk="1" hangingPunct="1">
              <a:spcBef>
                <a:spcPct val="50000"/>
              </a:spcBef>
              <a:defRPr/>
            </a:pPr>
            <a:r>
              <a:rPr lang="fr-FR" sz="2400" b="1" dirty="0"/>
              <a:t>Problème majeur</a:t>
            </a:r>
          </a:p>
        </p:txBody>
      </p:sp>
      <p:sp>
        <p:nvSpPr>
          <p:cNvPr id="24606" name="Text Box 30">
            <a:extLst>
              <a:ext uri="{FF2B5EF4-FFF2-40B4-BE49-F238E27FC236}">
                <a16:creationId xmlns:a16="http://schemas.microsoft.com/office/drawing/2014/main" id="{1FF09E9E-B329-47C8-BF92-70CA7DAFB414}"/>
              </a:ext>
            </a:extLst>
          </p:cNvPr>
          <p:cNvSpPr txBox="1">
            <a:spLocks noChangeArrowheads="1"/>
          </p:cNvSpPr>
          <p:nvPr/>
        </p:nvSpPr>
        <p:spPr bwMode="auto">
          <a:xfrm>
            <a:off x="1403350" y="2636838"/>
            <a:ext cx="4248150" cy="822325"/>
          </a:xfrm>
          <a:prstGeom prst="rect">
            <a:avLst/>
          </a:prstGeom>
          <a:gradFill rotWithShape="1">
            <a:gsLst>
              <a:gs pos="0">
                <a:schemeClr val="accent1">
                  <a:gamma/>
                  <a:shade val="46275"/>
                  <a:invGamma/>
                </a:schemeClr>
              </a:gs>
              <a:gs pos="100000">
                <a:schemeClr val="accent1"/>
              </a:gs>
            </a:gsLst>
            <a:lin ang="18900000" scaled="1"/>
          </a:gradFill>
          <a:ln w="9525">
            <a:noFill/>
            <a:miter lim="800000"/>
            <a:headEnd/>
            <a:tailEnd/>
          </a:ln>
          <a:effectLst/>
        </p:spPr>
        <p:txBody>
          <a:bodyPr>
            <a:spAutoFit/>
          </a:bodyPr>
          <a:lstStyle/>
          <a:p>
            <a:pPr algn="ctr" eaLnBrk="1" hangingPunct="1">
              <a:spcBef>
                <a:spcPct val="50000"/>
              </a:spcBef>
              <a:defRPr/>
            </a:pPr>
            <a:r>
              <a:rPr lang="fr-FR" sz="2400" b="1"/>
              <a:t>Justifier une politique de maintenance préventive</a:t>
            </a:r>
          </a:p>
        </p:txBody>
      </p:sp>
      <p:sp>
        <p:nvSpPr>
          <p:cNvPr id="24607" name="AutoShape 31"/>
          <p:cNvSpPr>
            <a:spLocks noChangeArrowheads="1"/>
          </p:cNvSpPr>
          <p:nvPr/>
        </p:nvSpPr>
        <p:spPr bwMode="auto">
          <a:xfrm rot="5400000">
            <a:off x="2627313" y="3500438"/>
            <a:ext cx="792162" cy="792162"/>
          </a:xfrm>
          <a:custGeom>
            <a:avLst/>
            <a:gdLst>
              <a:gd name="T0" fmla="*/ 2147483646 w 21600"/>
              <a:gd name="T1" fmla="*/ 0 h 21600"/>
              <a:gd name="T2" fmla="*/ 0 w 21600"/>
              <a:gd name="T3" fmla="*/ 2147483646 h 21600"/>
              <a:gd name="T4" fmla="*/ 2147483646 w 21600"/>
              <a:gd name="T5" fmla="*/ 2147483646 h 21600"/>
              <a:gd name="T6" fmla="*/ 2147483646 w 21600"/>
              <a:gd name="T7" fmla="*/ 2147483646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accent1"/>
          </a:solidFill>
          <a:ln w="9525">
            <a:solidFill>
              <a:schemeClr val="tx1"/>
            </a:solidFill>
            <a:miter lim="800000"/>
            <a:headEnd/>
            <a:tailEnd/>
          </a:ln>
        </p:spPr>
        <p:txBody>
          <a:bodyPr wrap="none" anchor="ctr"/>
          <a:lstStyle/>
          <a:p>
            <a:endParaRPr lang="fr-FR"/>
          </a:p>
        </p:txBody>
      </p:sp>
      <p:sp>
        <p:nvSpPr>
          <p:cNvPr id="24608" name="Text Box 32">
            <a:extLst>
              <a:ext uri="{FF2B5EF4-FFF2-40B4-BE49-F238E27FC236}">
                <a16:creationId xmlns:a16="http://schemas.microsoft.com/office/drawing/2014/main" id="{AC3242E0-08B6-4C19-B6C3-70D34ED63435}"/>
              </a:ext>
            </a:extLst>
          </p:cNvPr>
          <p:cNvSpPr txBox="1">
            <a:spLocks noChangeArrowheads="1"/>
          </p:cNvSpPr>
          <p:nvPr/>
        </p:nvSpPr>
        <p:spPr bwMode="auto">
          <a:xfrm>
            <a:off x="1692275" y="4365625"/>
            <a:ext cx="2663825" cy="457200"/>
          </a:xfrm>
          <a:prstGeom prst="rect">
            <a:avLst/>
          </a:prstGeom>
          <a:gradFill rotWithShape="1">
            <a:gsLst>
              <a:gs pos="0">
                <a:schemeClr val="accent1">
                  <a:gamma/>
                  <a:shade val="46275"/>
                  <a:invGamma/>
                </a:schemeClr>
              </a:gs>
              <a:gs pos="100000">
                <a:schemeClr val="accent1"/>
              </a:gs>
            </a:gsLst>
            <a:lin ang="18900000" scaled="1"/>
          </a:gradFill>
          <a:ln w="9525">
            <a:noFill/>
            <a:miter lim="800000"/>
            <a:headEnd/>
            <a:tailEnd/>
          </a:ln>
          <a:effectLst/>
        </p:spPr>
        <p:txBody>
          <a:bodyPr>
            <a:spAutoFit/>
          </a:bodyPr>
          <a:lstStyle/>
          <a:p>
            <a:pPr algn="ctr" eaLnBrk="1" hangingPunct="1">
              <a:spcBef>
                <a:spcPct val="50000"/>
              </a:spcBef>
              <a:defRPr/>
            </a:pPr>
            <a:r>
              <a:rPr lang="fr-FR" sz="2400" b="1"/>
              <a:t>Comment ?</a:t>
            </a:r>
          </a:p>
        </p:txBody>
      </p:sp>
      <p:sp>
        <p:nvSpPr>
          <p:cNvPr id="24609" name="AutoShape 33"/>
          <p:cNvSpPr>
            <a:spLocks noChangeArrowheads="1"/>
          </p:cNvSpPr>
          <p:nvPr/>
        </p:nvSpPr>
        <p:spPr bwMode="auto">
          <a:xfrm rot="5400000">
            <a:off x="2627313" y="4868863"/>
            <a:ext cx="792162" cy="792162"/>
          </a:xfrm>
          <a:custGeom>
            <a:avLst/>
            <a:gdLst>
              <a:gd name="T0" fmla="*/ 2147483646 w 21600"/>
              <a:gd name="T1" fmla="*/ 0 h 21600"/>
              <a:gd name="T2" fmla="*/ 0 w 21600"/>
              <a:gd name="T3" fmla="*/ 2147483646 h 21600"/>
              <a:gd name="T4" fmla="*/ 2147483646 w 21600"/>
              <a:gd name="T5" fmla="*/ 2147483646 h 21600"/>
              <a:gd name="T6" fmla="*/ 2147483646 w 21600"/>
              <a:gd name="T7" fmla="*/ 2147483646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accent1"/>
          </a:solidFill>
          <a:ln w="9525">
            <a:solidFill>
              <a:schemeClr val="tx1"/>
            </a:solidFill>
            <a:miter lim="800000"/>
            <a:headEnd/>
            <a:tailEnd/>
          </a:ln>
        </p:spPr>
        <p:txBody>
          <a:bodyPr wrap="none" anchor="ctr"/>
          <a:lstStyle/>
          <a:p>
            <a:endParaRPr lang="fr-FR"/>
          </a:p>
        </p:txBody>
      </p:sp>
      <p:sp>
        <p:nvSpPr>
          <p:cNvPr id="24610" name="Text Box 34">
            <a:extLst>
              <a:ext uri="{FF2B5EF4-FFF2-40B4-BE49-F238E27FC236}">
                <a16:creationId xmlns:a16="http://schemas.microsoft.com/office/drawing/2014/main" id="{E979D5BA-FD98-433A-A0FA-F5DA101D5BC0}"/>
              </a:ext>
            </a:extLst>
          </p:cNvPr>
          <p:cNvSpPr txBox="1">
            <a:spLocks noChangeArrowheads="1"/>
          </p:cNvSpPr>
          <p:nvPr/>
        </p:nvSpPr>
        <p:spPr bwMode="auto">
          <a:xfrm>
            <a:off x="1258888" y="5734050"/>
            <a:ext cx="4392612" cy="822325"/>
          </a:xfrm>
          <a:prstGeom prst="rect">
            <a:avLst/>
          </a:prstGeom>
          <a:gradFill rotWithShape="1">
            <a:gsLst>
              <a:gs pos="0">
                <a:schemeClr val="accent1">
                  <a:gamma/>
                  <a:shade val="46275"/>
                  <a:invGamma/>
                </a:schemeClr>
              </a:gs>
              <a:gs pos="100000">
                <a:schemeClr val="accent1"/>
              </a:gs>
            </a:gsLst>
            <a:lin ang="18900000" scaled="1"/>
          </a:gradFill>
          <a:ln w="9525">
            <a:noFill/>
            <a:miter lim="800000"/>
            <a:headEnd/>
            <a:tailEnd/>
          </a:ln>
          <a:effectLst/>
        </p:spPr>
        <p:txBody>
          <a:bodyPr>
            <a:spAutoFit/>
          </a:bodyPr>
          <a:lstStyle/>
          <a:p>
            <a:pPr algn="ctr" eaLnBrk="1" hangingPunct="1">
              <a:spcBef>
                <a:spcPct val="50000"/>
              </a:spcBef>
              <a:defRPr/>
            </a:pPr>
            <a:r>
              <a:rPr lang="fr-FR" sz="2400" b="1" dirty="0"/>
              <a:t>Connaître le coût des conséquences d’une défaillance</a:t>
            </a:r>
          </a:p>
        </p:txBody>
      </p:sp>
      <p:sp>
        <p:nvSpPr>
          <p:cNvPr id="24611" name="AutoShape 35"/>
          <p:cNvSpPr>
            <a:spLocks noChangeArrowheads="1"/>
          </p:cNvSpPr>
          <p:nvPr/>
        </p:nvSpPr>
        <p:spPr bwMode="auto">
          <a:xfrm>
            <a:off x="4932363" y="4868863"/>
            <a:ext cx="792162" cy="792162"/>
          </a:xfrm>
          <a:custGeom>
            <a:avLst/>
            <a:gdLst>
              <a:gd name="T0" fmla="*/ 2147483646 w 21600"/>
              <a:gd name="T1" fmla="*/ 0 h 21600"/>
              <a:gd name="T2" fmla="*/ 0 w 21600"/>
              <a:gd name="T3" fmla="*/ 2147483646 h 21600"/>
              <a:gd name="T4" fmla="*/ 2147483646 w 21600"/>
              <a:gd name="T5" fmla="*/ 2147483646 h 21600"/>
              <a:gd name="T6" fmla="*/ 2147483646 w 21600"/>
              <a:gd name="T7" fmla="*/ 2147483646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accent1"/>
          </a:solidFill>
          <a:ln w="9525">
            <a:solidFill>
              <a:schemeClr val="tx1"/>
            </a:solidFill>
            <a:miter lim="800000"/>
            <a:headEnd/>
            <a:tailEnd/>
          </a:ln>
        </p:spPr>
        <p:txBody>
          <a:bodyPr wrap="none" anchor="ctr"/>
          <a:lstStyle/>
          <a:p>
            <a:endParaRPr lang="fr-FR"/>
          </a:p>
        </p:txBody>
      </p:sp>
      <p:sp>
        <p:nvSpPr>
          <p:cNvPr id="24612" name="Text Box 36">
            <a:extLst>
              <a:ext uri="{FF2B5EF4-FFF2-40B4-BE49-F238E27FC236}">
                <a16:creationId xmlns:a16="http://schemas.microsoft.com/office/drawing/2014/main" id="{1E54ED50-3032-442C-BCB7-CFC7BDED6D38}"/>
              </a:ext>
            </a:extLst>
          </p:cNvPr>
          <p:cNvSpPr txBox="1">
            <a:spLocks noChangeArrowheads="1"/>
          </p:cNvSpPr>
          <p:nvPr/>
        </p:nvSpPr>
        <p:spPr bwMode="auto">
          <a:xfrm>
            <a:off x="5797550" y="4797152"/>
            <a:ext cx="3311525" cy="1552575"/>
          </a:xfrm>
          <a:prstGeom prst="rect">
            <a:avLst/>
          </a:prstGeom>
          <a:gradFill rotWithShape="1">
            <a:gsLst>
              <a:gs pos="0">
                <a:schemeClr val="accent1">
                  <a:gamma/>
                  <a:shade val="46275"/>
                  <a:invGamma/>
                </a:schemeClr>
              </a:gs>
              <a:gs pos="100000">
                <a:schemeClr val="accent1"/>
              </a:gs>
            </a:gsLst>
            <a:lin ang="18900000" scaled="1"/>
          </a:gradFill>
          <a:ln w="9525">
            <a:noFill/>
            <a:miter lim="800000"/>
            <a:headEnd/>
            <a:tailEnd/>
          </a:ln>
          <a:effectLst/>
        </p:spPr>
        <p:txBody>
          <a:bodyPr>
            <a:spAutoFit/>
          </a:bodyPr>
          <a:lstStyle/>
          <a:p>
            <a:pPr algn="ctr" eaLnBrk="1" hangingPunct="1">
              <a:spcBef>
                <a:spcPct val="50000"/>
              </a:spcBef>
              <a:defRPr/>
            </a:pPr>
            <a:r>
              <a:rPr lang="fr-FR" sz="2400" b="1" dirty="0"/>
              <a:t>Justifier des économies par la mise en place d’une maintenance préventive</a:t>
            </a:r>
          </a:p>
        </p:txBody>
      </p:sp>
      <p:pic>
        <p:nvPicPr>
          <p:cNvPr id="11276" name="Picture 44" descr="vw3t4u2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73700" y="1196975"/>
            <a:ext cx="3635375" cy="35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152479874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4605"/>
                                        </p:tgtEl>
                                        <p:attrNameLst>
                                          <p:attrName>style.visibility</p:attrName>
                                        </p:attrNameLst>
                                      </p:cBhvr>
                                      <p:to>
                                        <p:strVal val="visible"/>
                                      </p:to>
                                    </p:set>
                                    <p:animEffect transition="in" filter="diamond(in)">
                                      <p:cBhvr>
                                        <p:cTn id="7" dur="1000"/>
                                        <p:tgtEl>
                                          <p:spTgt spid="2460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4603"/>
                                        </p:tgtEl>
                                        <p:attrNameLst>
                                          <p:attrName>style.visibility</p:attrName>
                                        </p:attrNameLst>
                                      </p:cBhvr>
                                      <p:to>
                                        <p:strVal val="visible"/>
                                      </p:to>
                                    </p:set>
                                    <p:animEffect transition="in" filter="wipe(up)">
                                      <p:cBhvr>
                                        <p:cTn id="12" dur="500"/>
                                        <p:tgtEl>
                                          <p:spTgt spid="24603"/>
                                        </p:tgtEl>
                                      </p:cBhvr>
                                    </p:animEffect>
                                  </p:childTnLst>
                                </p:cTn>
                              </p:par>
                            </p:childTnLst>
                          </p:cTn>
                        </p:par>
                        <p:par>
                          <p:cTn id="13" fill="hold" nodeType="afterGroup">
                            <p:stCondLst>
                              <p:cond delay="500"/>
                            </p:stCondLst>
                            <p:childTnLst>
                              <p:par>
                                <p:cTn id="14" presetID="8" presetClass="entr" presetSubtype="16" fill="hold" grpId="0" nodeType="afterEffect">
                                  <p:stCondLst>
                                    <p:cond delay="0"/>
                                  </p:stCondLst>
                                  <p:childTnLst>
                                    <p:set>
                                      <p:cBhvr>
                                        <p:cTn id="15" dur="1" fill="hold">
                                          <p:stCondLst>
                                            <p:cond delay="0"/>
                                          </p:stCondLst>
                                        </p:cTn>
                                        <p:tgtEl>
                                          <p:spTgt spid="24606"/>
                                        </p:tgtEl>
                                        <p:attrNameLst>
                                          <p:attrName>style.visibility</p:attrName>
                                        </p:attrNameLst>
                                      </p:cBhvr>
                                      <p:to>
                                        <p:strVal val="visible"/>
                                      </p:to>
                                    </p:set>
                                    <p:animEffect transition="in" filter="diamond(in)">
                                      <p:cBhvr>
                                        <p:cTn id="16" dur="1000"/>
                                        <p:tgtEl>
                                          <p:spTgt spid="24606"/>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24607"/>
                                        </p:tgtEl>
                                        <p:attrNameLst>
                                          <p:attrName>style.visibility</p:attrName>
                                        </p:attrNameLst>
                                      </p:cBhvr>
                                      <p:to>
                                        <p:strVal val="visible"/>
                                      </p:to>
                                    </p:set>
                                    <p:animEffect transition="in" filter="wipe(up)">
                                      <p:cBhvr>
                                        <p:cTn id="21" dur="500"/>
                                        <p:tgtEl>
                                          <p:spTgt spid="24607"/>
                                        </p:tgtEl>
                                      </p:cBhvr>
                                    </p:animEffect>
                                  </p:childTnLst>
                                </p:cTn>
                              </p:par>
                            </p:childTnLst>
                          </p:cTn>
                        </p:par>
                        <p:par>
                          <p:cTn id="22" fill="hold" nodeType="afterGroup">
                            <p:stCondLst>
                              <p:cond delay="500"/>
                            </p:stCondLst>
                            <p:childTnLst>
                              <p:par>
                                <p:cTn id="23" presetID="8" presetClass="entr" presetSubtype="16" fill="hold" grpId="0" nodeType="afterEffect">
                                  <p:stCondLst>
                                    <p:cond delay="0"/>
                                  </p:stCondLst>
                                  <p:childTnLst>
                                    <p:set>
                                      <p:cBhvr>
                                        <p:cTn id="24" dur="1" fill="hold">
                                          <p:stCondLst>
                                            <p:cond delay="0"/>
                                          </p:stCondLst>
                                        </p:cTn>
                                        <p:tgtEl>
                                          <p:spTgt spid="24608"/>
                                        </p:tgtEl>
                                        <p:attrNameLst>
                                          <p:attrName>style.visibility</p:attrName>
                                        </p:attrNameLst>
                                      </p:cBhvr>
                                      <p:to>
                                        <p:strVal val="visible"/>
                                      </p:to>
                                    </p:set>
                                    <p:animEffect transition="in" filter="diamond(in)">
                                      <p:cBhvr>
                                        <p:cTn id="25" dur="1000"/>
                                        <p:tgtEl>
                                          <p:spTgt spid="24608"/>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24609"/>
                                        </p:tgtEl>
                                        <p:attrNameLst>
                                          <p:attrName>style.visibility</p:attrName>
                                        </p:attrNameLst>
                                      </p:cBhvr>
                                      <p:to>
                                        <p:strVal val="visible"/>
                                      </p:to>
                                    </p:set>
                                    <p:animEffect transition="in" filter="wipe(up)">
                                      <p:cBhvr>
                                        <p:cTn id="30" dur="500"/>
                                        <p:tgtEl>
                                          <p:spTgt spid="24609"/>
                                        </p:tgtEl>
                                      </p:cBhvr>
                                    </p:animEffect>
                                  </p:childTnLst>
                                </p:cTn>
                              </p:par>
                            </p:childTnLst>
                          </p:cTn>
                        </p:par>
                        <p:par>
                          <p:cTn id="31" fill="hold" nodeType="afterGroup">
                            <p:stCondLst>
                              <p:cond delay="500"/>
                            </p:stCondLst>
                            <p:childTnLst>
                              <p:par>
                                <p:cTn id="32" presetID="8" presetClass="entr" presetSubtype="16" fill="hold" grpId="0" nodeType="afterEffect">
                                  <p:stCondLst>
                                    <p:cond delay="0"/>
                                  </p:stCondLst>
                                  <p:childTnLst>
                                    <p:set>
                                      <p:cBhvr>
                                        <p:cTn id="33" dur="1" fill="hold">
                                          <p:stCondLst>
                                            <p:cond delay="0"/>
                                          </p:stCondLst>
                                        </p:cTn>
                                        <p:tgtEl>
                                          <p:spTgt spid="24610"/>
                                        </p:tgtEl>
                                        <p:attrNameLst>
                                          <p:attrName>style.visibility</p:attrName>
                                        </p:attrNameLst>
                                      </p:cBhvr>
                                      <p:to>
                                        <p:strVal val="visible"/>
                                      </p:to>
                                    </p:set>
                                    <p:animEffect transition="in" filter="diamond(in)">
                                      <p:cBhvr>
                                        <p:cTn id="34" dur="1000"/>
                                        <p:tgtEl>
                                          <p:spTgt spid="24610"/>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24611"/>
                                        </p:tgtEl>
                                        <p:attrNameLst>
                                          <p:attrName>style.visibility</p:attrName>
                                        </p:attrNameLst>
                                      </p:cBhvr>
                                      <p:to>
                                        <p:strVal val="visible"/>
                                      </p:to>
                                    </p:set>
                                    <p:animEffect transition="in" filter="wipe(up)">
                                      <p:cBhvr>
                                        <p:cTn id="39" dur="500"/>
                                        <p:tgtEl>
                                          <p:spTgt spid="24611"/>
                                        </p:tgtEl>
                                      </p:cBhvr>
                                    </p:animEffect>
                                  </p:childTnLst>
                                </p:cTn>
                              </p:par>
                            </p:childTnLst>
                          </p:cTn>
                        </p:par>
                        <p:par>
                          <p:cTn id="40" fill="hold" nodeType="afterGroup">
                            <p:stCondLst>
                              <p:cond delay="500"/>
                            </p:stCondLst>
                            <p:childTnLst>
                              <p:par>
                                <p:cTn id="41" presetID="8" presetClass="entr" presetSubtype="16" fill="hold" grpId="0" nodeType="afterEffect">
                                  <p:stCondLst>
                                    <p:cond delay="0"/>
                                  </p:stCondLst>
                                  <p:childTnLst>
                                    <p:set>
                                      <p:cBhvr>
                                        <p:cTn id="42" dur="1" fill="hold">
                                          <p:stCondLst>
                                            <p:cond delay="0"/>
                                          </p:stCondLst>
                                        </p:cTn>
                                        <p:tgtEl>
                                          <p:spTgt spid="24612"/>
                                        </p:tgtEl>
                                        <p:attrNameLst>
                                          <p:attrName>style.visibility</p:attrName>
                                        </p:attrNameLst>
                                      </p:cBhvr>
                                      <p:to>
                                        <p:strVal val="visible"/>
                                      </p:to>
                                    </p:set>
                                    <p:animEffect transition="in" filter="diamond(in)">
                                      <p:cBhvr>
                                        <p:cTn id="43" dur="1000"/>
                                        <p:tgtEl>
                                          <p:spTgt spid="246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03" grpId="0" animBg="1"/>
      <p:bldP spid="24605" grpId="0" animBg="1"/>
      <p:bldP spid="24606" grpId="0" animBg="1"/>
      <p:bldP spid="24607" grpId="0" animBg="1"/>
      <p:bldP spid="24608" grpId="0" animBg="1"/>
      <p:bldP spid="24609" grpId="0" animBg="1"/>
      <p:bldP spid="24610" grpId="0" animBg="1"/>
      <p:bldP spid="24611" grpId="0" animBg="1"/>
      <p:bldP spid="24612"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1370013" y="44450"/>
            <a:ext cx="7772400" cy="720254"/>
          </a:xfrm>
        </p:spPr>
        <p:txBody>
          <a:bodyPr/>
          <a:lstStyle/>
          <a:p>
            <a:pPr eaLnBrk="1" hangingPunct="1"/>
            <a:r>
              <a:rPr lang="fr-FR" altLang="fr-FR" sz="4000" dirty="0"/>
              <a:t>Coûts en maintenance corrective</a:t>
            </a:r>
          </a:p>
        </p:txBody>
      </p:sp>
      <p:sp>
        <p:nvSpPr>
          <p:cNvPr id="42002" name="Rectangle 18"/>
          <p:cNvSpPr>
            <a:spLocks noChangeArrowheads="1"/>
          </p:cNvSpPr>
          <p:nvPr/>
        </p:nvSpPr>
        <p:spPr bwMode="auto">
          <a:xfrm>
            <a:off x="52388" y="620688"/>
            <a:ext cx="8978900" cy="1512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p>
            <a:pPr algn="ctr" eaLnBrk="1" hangingPunct="1"/>
            <a:r>
              <a:rPr kumimoji="1" lang="fr-FR" altLang="fr-FR" sz="4000" dirty="0">
                <a:solidFill>
                  <a:schemeClr val="tx2"/>
                </a:solidFill>
              </a:rPr>
              <a:t>LES COÛTS DIRECTS INDUITS PAR LA DEFAILLANCE</a:t>
            </a:r>
          </a:p>
        </p:txBody>
      </p:sp>
      <p:pic>
        <p:nvPicPr>
          <p:cNvPr id="4" name="Picture 14" descr="j023732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388" y="1700609"/>
            <a:ext cx="1439862" cy="139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AutoShape 15"/>
          <p:cNvSpPr>
            <a:spLocks noChangeArrowheads="1"/>
          </p:cNvSpPr>
          <p:nvPr/>
        </p:nvSpPr>
        <p:spPr bwMode="auto">
          <a:xfrm>
            <a:off x="1692275" y="2060971"/>
            <a:ext cx="1223963" cy="576263"/>
          </a:xfrm>
          <a:custGeom>
            <a:avLst/>
            <a:gdLst>
              <a:gd name="T0" fmla="*/ 2147483646 w 21600"/>
              <a:gd name="T1" fmla="*/ 0 h 21600"/>
              <a:gd name="T2" fmla="*/ 0 w 21600"/>
              <a:gd name="T3" fmla="*/ 2147483646 h 21600"/>
              <a:gd name="T4" fmla="*/ 2147483646 w 21600"/>
              <a:gd name="T5" fmla="*/ 2147483646 h 21600"/>
              <a:gd name="T6" fmla="*/ 2147483646 w 21600"/>
              <a:gd name="T7" fmla="*/ 2147483646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accent1"/>
          </a:solidFill>
          <a:ln w="9525">
            <a:solidFill>
              <a:schemeClr val="tx1"/>
            </a:solidFill>
            <a:miter lim="800000"/>
            <a:headEnd/>
            <a:tailEnd/>
          </a:ln>
        </p:spPr>
        <p:txBody>
          <a:bodyPr wrap="none" anchor="ctr"/>
          <a:lstStyle/>
          <a:p>
            <a:endParaRPr lang="fr-FR"/>
          </a:p>
        </p:txBody>
      </p:sp>
      <p:sp>
        <p:nvSpPr>
          <p:cNvPr id="6" name="Text Box 17">
            <a:extLst>
              <a:ext uri="{FF2B5EF4-FFF2-40B4-BE49-F238E27FC236}">
                <a16:creationId xmlns:a16="http://schemas.microsoft.com/office/drawing/2014/main" id="{61ED80A3-0CCB-4AFE-8466-AFA27266E62C}"/>
              </a:ext>
            </a:extLst>
          </p:cNvPr>
          <p:cNvSpPr txBox="1">
            <a:spLocks noChangeArrowheads="1"/>
          </p:cNvSpPr>
          <p:nvPr/>
        </p:nvSpPr>
        <p:spPr bwMode="auto">
          <a:xfrm>
            <a:off x="3059113" y="2107009"/>
            <a:ext cx="2233612" cy="457200"/>
          </a:xfrm>
          <a:prstGeom prst="rect">
            <a:avLst/>
          </a:prstGeom>
          <a:gradFill rotWithShape="1">
            <a:gsLst>
              <a:gs pos="0">
                <a:schemeClr val="accent1">
                  <a:gamma/>
                  <a:shade val="46275"/>
                  <a:invGamma/>
                </a:schemeClr>
              </a:gs>
              <a:gs pos="100000">
                <a:schemeClr val="accent1"/>
              </a:gs>
            </a:gsLst>
            <a:lin ang="18900000" scaled="1"/>
          </a:gradFill>
          <a:ln w="9525">
            <a:noFill/>
            <a:miter lim="800000"/>
            <a:headEnd/>
            <a:tailEnd/>
          </a:ln>
          <a:effectLst/>
        </p:spPr>
        <p:txBody>
          <a:bodyPr>
            <a:spAutoFit/>
          </a:bodyPr>
          <a:lstStyle/>
          <a:p>
            <a:pPr algn="ctr" eaLnBrk="1" hangingPunct="1">
              <a:spcBef>
                <a:spcPct val="50000"/>
              </a:spcBef>
              <a:defRPr/>
            </a:pPr>
            <a:r>
              <a:rPr lang="fr-FR" sz="2400" b="1"/>
              <a:t>Main d’oeuvre</a:t>
            </a:r>
          </a:p>
        </p:txBody>
      </p:sp>
      <p:pic>
        <p:nvPicPr>
          <p:cNvPr id="7" name="Picture 23" descr="j0303355"/>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52388" y="3016646"/>
            <a:ext cx="1277937" cy="98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AutoShape 24"/>
          <p:cNvSpPr>
            <a:spLocks noChangeArrowheads="1"/>
          </p:cNvSpPr>
          <p:nvPr/>
        </p:nvSpPr>
        <p:spPr bwMode="auto">
          <a:xfrm>
            <a:off x="1476375" y="3196034"/>
            <a:ext cx="1223963" cy="576262"/>
          </a:xfrm>
          <a:custGeom>
            <a:avLst/>
            <a:gdLst>
              <a:gd name="T0" fmla="*/ 2147483646 w 21600"/>
              <a:gd name="T1" fmla="*/ 0 h 21600"/>
              <a:gd name="T2" fmla="*/ 0 w 21600"/>
              <a:gd name="T3" fmla="*/ 2147483646 h 21600"/>
              <a:gd name="T4" fmla="*/ 2147483646 w 21600"/>
              <a:gd name="T5" fmla="*/ 2147483646 h 21600"/>
              <a:gd name="T6" fmla="*/ 2147483646 w 21600"/>
              <a:gd name="T7" fmla="*/ 2147483646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accent1"/>
          </a:solidFill>
          <a:ln w="9525">
            <a:solidFill>
              <a:schemeClr val="tx1"/>
            </a:solidFill>
            <a:miter lim="800000"/>
            <a:headEnd/>
            <a:tailEnd/>
          </a:ln>
        </p:spPr>
        <p:txBody>
          <a:bodyPr wrap="none" anchor="ctr"/>
          <a:lstStyle/>
          <a:p>
            <a:endParaRPr lang="fr-FR"/>
          </a:p>
        </p:txBody>
      </p:sp>
      <p:sp>
        <p:nvSpPr>
          <p:cNvPr id="9" name="Text Box 25">
            <a:extLst>
              <a:ext uri="{FF2B5EF4-FFF2-40B4-BE49-F238E27FC236}">
                <a16:creationId xmlns:a16="http://schemas.microsoft.com/office/drawing/2014/main" id="{03EE4A5E-131E-4864-B738-FF057347452D}"/>
              </a:ext>
            </a:extLst>
          </p:cNvPr>
          <p:cNvSpPr txBox="1">
            <a:spLocks noChangeArrowheads="1"/>
          </p:cNvSpPr>
          <p:nvPr/>
        </p:nvSpPr>
        <p:spPr bwMode="auto">
          <a:xfrm>
            <a:off x="2843212" y="2881709"/>
            <a:ext cx="2664891" cy="830997"/>
          </a:xfrm>
          <a:prstGeom prst="rect">
            <a:avLst/>
          </a:prstGeom>
          <a:gradFill rotWithShape="1">
            <a:gsLst>
              <a:gs pos="0">
                <a:schemeClr val="accent1">
                  <a:gamma/>
                  <a:shade val="46275"/>
                  <a:invGamma/>
                </a:schemeClr>
              </a:gs>
              <a:gs pos="100000">
                <a:schemeClr val="accent1"/>
              </a:gs>
            </a:gsLst>
            <a:lin ang="18900000" scaled="1"/>
          </a:gradFill>
          <a:ln w="9525">
            <a:noFill/>
            <a:miter lim="800000"/>
            <a:headEnd/>
            <a:tailEnd/>
          </a:ln>
          <a:effectLst/>
        </p:spPr>
        <p:txBody>
          <a:bodyPr wrap="square">
            <a:spAutoFit/>
          </a:bodyPr>
          <a:lstStyle/>
          <a:p>
            <a:pPr algn="ctr" eaLnBrk="1" hangingPunct="1">
              <a:spcBef>
                <a:spcPct val="50000"/>
              </a:spcBef>
              <a:defRPr/>
            </a:pPr>
            <a:r>
              <a:rPr lang="fr-FR" sz="2400" b="1" dirty="0"/>
              <a:t>Frais généraux du service</a:t>
            </a:r>
          </a:p>
        </p:txBody>
      </p:sp>
      <p:pic>
        <p:nvPicPr>
          <p:cNvPr id="10" name="Picture 35" descr="j023711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9388" y="4077096"/>
            <a:ext cx="2232025" cy="134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AutoShape 36"/>
          <p:cNvSpPr>
            <a:spLocks noChangeArrowheads="1"/>
          </p:cNvSpPr>
          <p:nvPr/>
        </p:nvSpPr>
        <p:spPr bwMode="auto">
          <a:xfrm>
            <a:off x="2411413" y="4437459"/>
            <a:ext cx="1223962" cy="576262"/>
          </a:xfrm>
          <a:custGeom>
            <a:avLst/>
            <a:gdLst>
              <a:gd name="T0" fmla="*/ 2147483646 w 21600"/>
              <a:gd name="T1" fmla="*/ 0 h 21600"/>
              <a:gd name="T2" fmla="*/ 0 w 21600"/>
              <a:gd name="T3" fmla="*/ 2147483646 h 21600"/>
              <a:gd name="T4" fmla="*/ 2147483646 w 21600"/>
              <a:gd name="T5" fmla="*/ 2147483646 h 21600"/>
              <a:gd name="T6" fmla="*/ 2147483646 w 21600"/>
              <a:gd name="T7" fmla="*/ 2147483646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accent1"/>
          </a:solidFill>
          <a:ln w="9525">
            <a:solidFill>
              <a:schemeClr val="tx1"/>
            </a:solidFill>
            <a:miter lim="800000"/>
            <a:headEnd/>
            <a:tailEnd/>
          </a:ln>
        </p:spPr>
        <p:txBody>
          <a:bodyPr wrap="none" anchor="ctr"/>
          <a:lstStyle/>
          <a:p>
            <a:endParaRPr lang="fr-FR"/>
          </a:p>
        </p:txBody>
      </p:sp>
      <p:sp>
        <p:nvSpPr>
          <p:cNvPr id="12" name="Text Box 37">
            <a:extLst>
              <a:ext uri="{FF2B5EF4-FFF2-40B4-BE49-F238E27FC236}">
                <a16:creationId xmlns:a16="http://schemas.microsoft.com/office/drawing/2014/main" id="{B9934B52-FD7E-4BE3-BF89-C2B0DC81F806}"/>
              </a:ext>
            </a:extLst>
          </p:cNvPr>
          <p:cNvSpPr txBox="1">
            <a:spLocks noChangeArrowheads="1"/>
          </p:cNvSpPr>
          <p:nvPr/>
        </p:nvSpPr>
        <p:spPr bwMode="auto">
          <a:xfrm>
            <a:off x="3778250" y="4123134"/>
            <a:ext cx="2233613" cy="1187450"/>
          </a:xfrm>
          <a:prstGeom prst="rect">
            <a:avLst/>
          </a:prstGeom>
          <a:gradFill rotWithShape="1">
            <a:gsLst>
              <a:gs pos="0">
                <a:schemeClr val="accent1">
                  <a:gamma/>
                  <a:shade val="46275"/>
                  <a:invGamma/>
                </a:schemeClr>
              </a:gs>
              <a:gs pos="100000">
                <a:schemeClr val="accent1"/>
              </a:gs>
            </a:gsLst>
            <a:lin ang="18900000" scaled="1"/>
          </a:gradFill>
          <a:ln w="9525">
            <a:noFill/>
            <a:miter lim="800000"/>
            <a:headEnd/>
            <a:tailEnd/>
          </a:ln>
          <a:effectLst/>
        </p:spPr>
        <p:txBody>
          <a:bodyPr>
            <a:spAutoFit/>
          </a:bodyPr>
          <a:lstStyle/>
          <a:p>
            <a:pPr algn="ctr" eaLnBrk="1" hangingPunct="1">
              <a:spcBef>
                <a:spcPct val="50000"/>
              </a:spcBef>
              <a:defRPr/>
            </a:pPr>
            <a:r>
              <a:rPr lang="fr-FR" sz="2400" b="1"/>
              <a:t>Frais de stockage et de magasinage</a:t>
            </a:r>
          </a:p>
        </p:txBody>
      </p:sp>
      <p:pic>
        <p:nvPicPr>
          <p:cNvPr id="13" name="Picture 43" descr="j025224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50825" y="5591571"/>
            <a:ext cx="1825625" cy="129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AutoShape 44"/>
          <p:cNvSpPr>
            <a:spLocks noChangeArrowheads="1"/>
          </p:cNvSpPr>
          <p:nvPr/>
        </p:nvSpPr>
        <p:spPr bwMode="auto">
          <a:xfrm>
            <a:off x="1908175" y="5763021"/>
            <a:ext cx="1223963" cy="576263"/>
          </a:xfrm>
          <a:custGeom>
            <a:avLst/>
            <a:gdLst>
              <a:gd name="T0" fmla="*/ 2147483646 w 21600"/>
              <a:gd name="T1" fmla="*/ 0 h 21600"/>
              <a:gd name="T2" fmla="*/ 0 w 21600"/>
              <a:gd name="T3" fmla="*/ 2147483646 h 21600"/>
              <a:gd name="T4" fmla="*/ 2147483646 w 21600"/>
              <a:gd name="T5" fmla="*/ 2147483646 h 21600"/>
              <a:gd name="T6" fmla="*/ 2147483646 w 21600"/>
              <a:gd name="T7" fmla="*/ 2147483646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accent1"/>
          </a:solidFill>
          <a:ln w="9525">
            <a:solidFill>
              <a:schemeClr val="tx1"/>
            </a:solidFill>
            <a:miter lim="800000"/>
            <a:headEnd/>
            <a:tailEnd/>
          </a:ln>
        </p:spPr>
        <p:txBody>
          <a:bodyPr wrap="none" anchor="ctr"/>
          <a:lstStyle/>
          <a:p>
            <a:endParaRPr lang="fr-FR"/>
          </a:p>
        </p:txBody>
      </p:sp>
      <p:sp>
        <p:nvSpPr>
          <p:cNvPr id="15" name="Text Box 45">
            <a:extLst>
              <a:ext uri="{FF2B5EF4-FFF2-40B4-BE49-F238E27FC236}">
                <a16:creationId xmlns:a16="http://schemas.microsoft.com/office/drawing/2014/main" id="{E969A385-E6CE-4D55-9056-4D830992A90D}"/>
              </a:ext>
            </a:extLst>
          </p:cNvPr>
          <p:cNvSpPr txBox="1">
            <a:spLocks noChangeArrowheads="1"/>
          </p:cNvSpPr>
          <p:nvPr/>
        </p:nvSpPr>
        <p:spPr bwMode="auto">
          <a:xfrm>
            <a:off x="3275012" y="5851921"/>
            <a:ext cx="2953171" cy="457200"/>
          </a:xfrm>
          <a:prstGeom prst="rect">
            <a:avLst/>
          </a:prstGeom>
          <a:gradFill rotWithShape="1">
            <a:gsLst>
              <a:gs pos="0">
                <a:schemeClr val="accent1">
                  <a:gamma/>
                  <a:shade val="46275"/>
                  <a:invGamma/>
                </a:schemeClr>
              </a:gs>
              <a:gs pos="100000">
                <a:schemeClr val="accent1"/>
              </a:gs>
            </a:gsLst>
            <a:lin ang="18900000" scaled="1"/>
          </a:gradFill>
          <a:ln w="9525">
            <a:noFill/>
            <a:miter lim="800000"/>
            <a:headEnd/>
            <a:tailEnd/>
          </a:ln>
          <a:effectLst/>
        </p:spPr>
        <p:txBody>
          <a:bodyPr wrap="square">
            <a:spAutoFit/>
          </a:bodyPr>
          <a:lstStyle/>
          <a:p>
            <a:pPr algn="ctr" eaLnBrk="1" hangingPunct="1">
              <a:spcBef>
                <a:spcPct val="50000"/>
              </a:spcBef>
              <a:defRPr/>
            </a:pPr>
            <a:r>
              <a:rPr lang="fr-FR" sz="2400" b="1"/>
              <a:t>Pièces détachées</a:t>
            </a:r>
          </a:p>
        </p:txBody>
      </p:sp>
      <p:pic>
        <p:nvPicPr>
          <p:cNvPr id="16" name="Picture 47" descr="j023770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804025" y="1700609"/>
            <a:ext cx="1925638" cy="208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AutoShape 48"/>
          <p:cNvSpPr>
            <a:spLocks noChangeArrowheads="1"/>
          </p:cNvSpPr>
          <p:nvPr/>
        </p:nvSpPr>
        <p:spPr bwMode="auto">
          <a:xfrm rot="5400000">
            <a:off x="7127876" y="4113608"/>
            <a:ext cx="1223962" cy="576263"/>
          </a:xfrm>
          <a:custGeom>
            <a:avLst/>
            <a:gdLst>
              <a:gd name="T0" fmla="*/ 2147483646 w 21600"/>
              <a:gd name="T1" fmla="*/ 0 h 21600"/>
              <a:gd name="T2" fmla="*/ 0 w 21600"/>
              <a:gd name="T3" fmla="*/ 2147483646 h 21600"/>
              <a:gd name="T4" fmla="*/ 2147483646 w 21600"/>
              <a:gd name="T5" fmla="*/ 2147483646 h 21600"/>
              <a:gd name="T6" fmla="*/ 2147483646 w 21600"/>
              <a:gd name="T7" fmla="*/ 2147483646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accent1"/>
          </a:solidFill>
          <a:ln w="9525">
            <a:solidFill>
              <a:schemeClr val="tx1"/>
            </a:solidFill>
            <a:miter lim="800000"/>
            <a:headEnd/>
            <a:tailEnd/>
          </a:ln>
        </p:spPr>
        <p:txBody>
          <a:bodyPr wrap="none" anchor="ctr"/>
          <a:lstStyle/>
          <a:p>
            <a:endParaRPr lang="fr-FR"/>
          </a:p>
        </p:txBody>
      </p:sp>
      <p:sp>
        <p:nvSpPr>
          <p:cNvPr id="18" name="Text Box 49">
            <a:extLst>
              <a:ext uri="{FF2B5EF4-FFF2-40B4-BE49-F238E27FC236}">
                <a16:creationId xmlns:a16="http://schemas.microsoft.com/office/drawing/2014/main" id="{BE06457C-CD69-4E3D-BE46-6A45BD2C5FCD}"/>
              </a:ext>
            </a:extLst>
          </p:cNvPr>
          <p:cNvSpPr txBox="1">
            <a:spLocks noChangeArrowheads="1"/>
          </p:cNvSpPr>
          <p:nvPr/>
        </p:nvSpPr>
        <p:spPr bwMode="auto">
          <a:xfrm>
            <a:off x="6659563" y="5085159"/>
            <a:ext cx="2233612" cy="457200"/>
          </a:xfrm>
          <a:prstGeom prst="rect">
            <a:avLst/>
          </a:prstGeom>
          <a:gradFill rotWithShape="1">
            <a:gsLst>
              <a:gs pos="0">
                <a:schemeClr val="accent1">
                  <a:gamma/>
                  <a:shade val="46275"/>
                  <a:invGamma/>
                </a:schemeClr>
              </a:gs>
              <a:gs pos="100000">
                <a:schemeClr val="accent1"/>
              </a:gs>
            </a:gsLst>
            <a:lin ang="18900000" scaled="1"/>
          </a:gradFill>
          <a:ln w="9525">
            <a:noFill/>
            <a:miter lim="800000"/>
            <a:headEnd/>
            <a:tailEnd/>
          </a:ln>
          <a:effectLst/>
        </p:spPr>
        <p:txBody>
          <a:bodyPr>
            <a:spAutoFit/>
          </a:bodyPr>
          <a:lstStyle/>
          <a:p>
            <a:pPr algn="ctr" eaLnBrk="1" hangingPunct="1">
              <a:spcBef>
                <a:spcPct val="50000"/>
              </a:spcBef>
              <a:defRPr/>
            </a:pPr>
            <a:r>
              <a:rPr lang="fr-FR" sz="2400" b="1"/>
              <a:t>Sous-traitance</a:t>
            </a:r>
          </a:p>
        </p:txBody>
      </p:sp>
    </p:spTree>
    <p:custDataLst>
      <p:tags r:id="rId1"/>
    </p:custDataLst>
    <p:extLst>
      <p:ext uri="{BB962C8B-B14F-4D97-AF65-F5344CB8AC3E}">
        <p14:creationId xmlns:p14="http://schemas.microsoft.com/office/powerpoint/2010/main" val="387825841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42002"/>
                                        </p:tgtEl>
                                        <p:attrNameLst>
                                          <p:attrName>style.visibility</p:attrName>
                                        </p:attrNameLst>
                                      </p:cBhvr>
                                      <p:to>
                                        <p:strVal val="visible"/>
                                      </p:to>
                                    </p:set>
                                    <p:anim calcmode="lin" valueType="num">
                                      <p:cBhvr>
                                        <p:cTn id="7" dur="500" fill="hold"/>
                                        <p:tgtEl>
                                          <p:spTgt spid="42002"/>
                                        </p:tgtEl>
                                        <p:attrNameLst>
                                          <p:attrName>ppt_w</p:attrName>
                                        </p:attrNameLst>
                                      </p:cBhvr>
                                      <p:tavLst>
                                        <p:tav tm="0">
                                          <p:val>
                                            <p:fltVal val="0"/>
                                          </p:val>
                                        </p:tav>
                                        <p:tav tm="100000">
                                          <p:val>
                                            <p:strVal val="#ppt_w"/>
                                          </p:val>
                                        </p:tav>
                                      </p:tavLst>
                                    </p:anim>
                                    <p:anim calcmode="lin" valueType="num">
                                      <p:cBhvr>
                                        <p:cTn id="8" dur="500" fill="hold"/>
                                        <p:tgtEl>
                                          <p:spTgt spid="42002"/>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17" presetClass="entr" presetSubtype="8"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ppt_x</p:attrName>
                                        </p:attrNameLst>
                                      </p:cBhvr>
                                      <p:tavLst>
                                        <p:tav tm="0">
                                          <p:val>
                                            <p:strVal val="#ppt_x-#ppt_w/2"/>
                                          </p:val>
                                        </p:tav>
                                        <p:tav tm="100000">
                                          <p:val>
                                            <p:strVal val="#ppt_x"/>
                                          </p:val>
                                        </p:tav>
                                      </p:tavLst>
                                    </p:anim>
                                    <p:anim calcmode="lin" valueType="num">
                                      <p:cBhvr>
                                        <p:cTn id="19" dur="500" fill="hold"/>
                                        <p:tgtEl>
                                          <p:spTgt spid="5"/>
                                        </p:tgtEl>
                                        <p:attrNameLst>
                                          <p:attrName>ppt_y</p:attrName>
                                        </p:attrNameLst>
                                      </p:cBhvr>
                                      <p:tavLst>
                                        <p:tav tm="0">
                                          <p:val>
                                            <p:strVal val="#ppt_y"/>
                                          </p:val>
                                        </p:tav>
                                        <p:tav tm="100000">
                                          <p:val>
                                            <p:strVal val="#ppt_y"/>
                                          </p:val>
                                        </p:tav>
                                      </p:tavLst>
                                    </p:anim>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strVal val="#ppt_h"/>
                                          </p:val>
                                        </p:tav>
                                        <p:tav tm="100000">
                                          <p:val>
                                            <p:strVal val="#ppt_h"/>
                                          </p:val>
                                        </p:tav>
                                      </p:tavLst>
                                    </p:anim>
                                  </p:childTnLst>
                                </p:cTn>
                              </p:par>
                            </p:childTnLst>
                          </p:cTn>
                        </p:par>
                        <p:par>
                          <p:cTn id="22" fill="hold">
                            <p:stCondLst>
                              <p:cond delay="1000"/>
                            </p:stCondLst>
                            <p:childTnLst>
                              <p:par>
                                <p:cTn id="23" presetID="8" presetClass="entr" presetSubtype="16"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diamond(in)">
                                      <p:cBhvr>
                                        <p:cTn id="25" dur="10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0-#ppt_w/2"/>
                                          </p:val>
                                        </p:tav>
                                        <p:tav tm="100000">
                                          <p:val>
                                            <p:strVal val="#ppt_x"/>
                                          </p:val>
                                        </p:tav>
                                      </p:tavLst>
                                    </p:anim>
                                    <p:anim calcmode="lin" valueType="num">
                                      <p:cBhvr additive="base">
                                        <p:cTn id="31" dur="500" fill="hold"/>
                                        <p:tgtEl>
                                          <p:spTgt spid="7"/>
                                        </p:tgtEl>
                                        <p:attrNameLst>
                                          <p:attrName>ppt_y</p:attrName>
                                        </p:attrNameLst>
                                      </p:cBhvr>
                                      <p:tavLst>
                                        <p:tav tm="0">
                                          <p:val>
                                            <p:strVal val="#ppt_y"/>
                                          </p:val>
                                        </p:tav>
                                        <p:tav tm="100000">
                                          <p:val>
                                            <p:strVal val="#ppt_y"/>
                                          </p:val>
                                        </p:tav>
                                      </p:tavLst>
                                    </p:anim>
                                  </p:childTnLst>
                                </p:cTn>
                              </p:par>
                            </p:childTnLst>
                          </p:cTn>
                        </p:par>
                        <p:par>
                          <p:cTn id="32" fill="hold">
                            <p:stCondLst>
                              <p:cond delay="500"/>
                            </p:stCondLst>
                            <p:childTnLst>
                              <p:par>
                                <p:cTn id="33" presetID="17" presetClass="entr" presetSubtype="8"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ppt_x</p:attrName>
                                        </p:attrNameLst>
                                      </p:cBhvr>
                                      <p:tavLst>
                                        <p:tav tm="0">
                                          <p:val>
                                            <p:strVal val="#ppt_x-#ppt_w/2"/>
                                          </p:val>
                                        </p:tav>
                                        <p:tav tm="100000">
                                          <p:val>
                                            <p:strVal val="#ppt_x"/>
                                          </p:val>
                                        </p:tav>
                                      </p:tavLst>
                                    </p:anim>
                                    <p:anim calcmode="lin" valueType="num">
                                      <p:cBhvr>
                                        <p:cTn id="36" dur="500" fill="hold"/>
                                        <p:tgtEl>
                                          <p:spTgt spid="8"/>
                                        </p:tgtEl>
                                        <p:attrNameLst>
                                          <p:attrName>ppt_y</p:attrName>
                                        </p:attrNameLst>
                                      </p:cBhvr>
                                      <p:tavLst>
                                        <p:tav tm="0">
                                          <p:val>
                                            <p:strVal val="#ppt_y"/>
                                          </p:val>
                                        </p:tav>
                                        <p:tav tm="100000">
                                          <p:val>
                                            <p:strVal val="#ppt_y"/>
                                          </p:val>
                                        </p:tav>
                                      </p:tavLst>
                                    </p:anim>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strVal val="#ppt_h"/>
                                          </p:val>
                                        </p:tav>
                                        <p:tav tm="100000">
                                          <p:val>
                                            <p:strVal val="#ppt_h"/>
                                          </p:val>
                                        </p:tav>
                                      </p:tavLst>
                                    </p:anim>
                                  </p:childTnLst>
                                </p:cTn>
                              </p:par>
                            </p:childTnLst>
                          </p:cTn>
                        </p:par>
                        <p:par>
                          <p:cTn id="39" fill="hold">
                            <p:stCondLst>
                              <p:cond delay="1000"/>
                            </p:stCondLst>
                            <p:childTnLst>
                              <p:par>
                                <p:cTn id="40" presetID="8" presetClass="entr" presetSubtype="16"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diamond(in)">
                                      <p:cBhvr>
                                        <p:cTn id="42" dur="10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nodeType="click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0-#ppt_w/2"/>
                                          </p:val>
                                        </p:tav>
                                        <p:tav tm="100000">
                                          <p:val>
                                            <p:strVal val="#ppt_x"/>
                                          </p:val>
                                        </p:tav>
                                      </p:tavLst>
                                    </p:anim>
                                    <p:anim calcmode="lin" valueType="num">
                                      <p:cBhvr additive="base">
                                        <p:cTn id="48" dur="500" fill="hold"/>
                                        <p:tgtEl>
                                          <p:spTgt spid="10"/>
                                        </p:tgtEl>
                                        <p:attrNameLst>
                                          <p:attrName>ppt_y</p:attrName>
                                        </p:attrNameLst>
                                      </p:cBhvr>
                                      <p:tavLst>
                                        <p:tav tm="0">
                                          <p:val>
                                            <p:strVal val="#ppt_y"/>
                                          </p:val>
                                        </p:tav>
                                        <p:tav tm="100000">
                                          <p:val>
                                            <p:strVal val="#ppt_y"/>
                                          </p:val>
                                        </p:tav>
                                      </p:tavLst>
                                    </p:anim>
                                  </p:childTnLst>
                                </p:cTn>
                              </p:par>
                            </p:childTnLst>
                          </p:cTn>
                        </p:par>
                        <p:par>
                          <p:cTn id="49" fill="hold">
                            <p:stCondLst>
                              <p:cond delay="500"/>
                            </p:stCondLst>
                            <p:childTnLst>
                              <p:par>
                                <p:cTn id="50" presetID="17" presetClass="entr" presetSubtype="8"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p:cTn id="52" dur="500" fill="hold"/>
                                        <p:tgtEl>
                                          <p:spTgt spid="11"/>
                                        </p:tgtEl>
                                        <p:attrNameLst>
                                          <p:attrName>ppt_x</p:attrName>
                                        </p:attrNameLst>
                                      </p:cBhvr>
                                      <p:tavLst>
                                        <p:tav tm="0">
                                          <p:val>
                                            <p:strVal val="#ppt_x-#ppt_w/2"/>
                                          </p:val>
                                        </p:tav>
                                        <p:tav tm="100000">
                                          <p:val>
                                            <p:strVal val="#ppt_x"/>
                                          </p:val>
                                        </p:tav>
                                      </p:tavLst>
                                    </p:anim>
                                    <p:anim calcmode="lin" valueType="num">
                                      <p:cBhvr>
                                        <p:cTn id="53" dur="500" fill="hold"/>
                                        <p:tgtEl>
                                          <p:spTgt spid="11"/>
                                        </p:tgtEl>
                                        <p:attrNameLst>
                                          <p:attrName>ppt_y</p:attrName>
                                        </p:attrNameLst>
                                      </p:cBhvr>
                                      <p:tavLst>
                                        <p:tav tm="0">
                                          <p:val>
                                            <p:strVal val="#ppt_y"/>
                                          </p:val>
                                        </p:tav>
                                        <p:tav tm="100000">
                                          <p:val>
                                            <p:strVal val="#ppt_y"/>
                                          </p:val>
                                        </p:tav>
                                      </p:tavLst>
                                    </p:anim>
                                    <p:anim calcmode="lin" valueType="num">
                                      <p:cBhvr>
                                        <p:cTn id="54" dur="500" fill="hold"/>
                                        <p:tgtEl>
                                          <p:spTgt spid="11"/>
                                        </p:tgtEl>
                                        <p:attrNameLst>
                                          <p:attrName>ppt_w</p:attrName>
                                        </p:attrNameLst>
                                      </p:cBhvr>
                                      <p:tavLst>
                                        <p:tav tm="0">
                                          <p:val>
                                            <p:fltVal val="0"/>
                                          </p:val>
                                        </p:tav>
                                        <p:tav tm="100000">
                                          <p:val>
                                            <p:strVal val="#ppt_w"/>
                                          </p:val>
                                        </p:tav>
                                      </p:tavLst>
                                    </p:anim>
                                    <p:anim calcmode="lin" valueType="num">
                                      <p:cBhvr>
                                        <p:cTn id="55" dur="500" fill="hold"/>
                                        <p:tgtEl>
                                          <p:spTgt spid="11"/>
                                        </p:tgtEl>
                                        <p:attrNameLst>
                                          <p:attrName>ppt_h</p:attrName>
                                        </p:attrNameLst>
                                      </p:cBhvr>
                                      <p:tavLst>
                                        <p:tav tm="0">
                                          <p:val>
                                            <p:strVal val="#ppt_h"/>
                                          </p:val>
                                        </p:tav>
                                        <p:tav tm="100000">
                                          <p:val>
                                            <p:strVal val="#ppt_h"/>
                                          </p:val>
                                        </p:tav>
                                      </p:tavLst>
                                    </p:anim>
                                  </p:childTnLst>
                                </p:cTn>
                              </p:par>
                            </p:childTnLst>
                          </p:cTn>
                        </p:par>
                        <p:par>
                          <p:cTn id="56" fill="hold">
                            <p:stCondLst>
                              <p:cond delay="1000"/>
                            </p:stCondLst>
                            <p:childTnLst>
                              <p:par>
                                <p:cTn id="57" presetID="8" presetClass="entr" presetSubtype="16" fill="hold" grpId="0" nodeType="after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diamond(in)">
                                      <p:cBhvr>
                                        <p:cTn id="59" dur="1000"/>
                                        <p:tgtEl>
                                          <p:spTgt spid="12"/>
                                        </p:tgtEl>
                                      </p:cBhvr>
                                    </p:animEffect>
                                  </p:childTnLst>
                                </p:cTn>
                              </p:par>
                            </p:childTnLst>
                          </p:cTn>
                        </p:par>
                      </p:childTnLst>
                    </p:cTn>
                  </p:par>
                  <p:par>
                    <p:cTn id="60" fill="hold">
                      <p:stCondLst>
                        <p:cond delay="indefinite"/>
                      </p:stCondLst>
                      <p:childTnLst>
                        <p:par>
                          <p:cTn id="61" fill="hold">
                            <p:stCondLst>
                              <p:cond delay="0"/>
                            </p:stCondLst>
                            <p:childTnLst>
                              <p:par>
                                <p:cTn id="62" presetID="2" presetClass="entr" presetSubtype="8" fill="hold" nodeType="clickEffect">
                                  <p:stCondLst>
                                    <p:cond delay="0"/>
                                  </p:stCondLst>
                                  <p:childTnLst>
                                    <p:set>
                                      <p:cBhvr>
                                        <p:cTn id="63" dur="1" fill="hold">
                                          <p:stCondLst>
                                            <p:cond delay="0"/>
                                          </p:stCondLst>
                                        </p:cTn>
                                        <p:tgtEl>
                                          <p:spTgt spid="13"/>
                                        </p:tgtEl>
                                        <p:attrNameLst>
                                          <p:attrName>style.visibility</p:attrName>
                                        </p:attrNameLst>
                                      </p:cBhvr>
                                      <p:to>
                                        <p:strVal val="visible"/>
                                      </p:to>
                                    </p:set>
                                    <p:anim calcmode="lin" valueType="num">
                                      <p:cBhvr additive="base">
                                        <p:cTn id="64" dur="500" fill="hold"/>
                                        <p:tgtEl>
                                          <p:spTgt spid="13"/>
                                        </p:tgtEl>
                                        <p:attrNameLst>
                                          <p:attrName>ppt_x</p:attrName>
                                        </p:attrNameLst>
                                      </p:cBhvr>
                                      <p:tavLst>
                                        <p:tav tm="0">
                                          <p:val>
                                            <p:strVal val="0-#ppt_w/2"/>
                                          </p:val>
                                        </p:tav>
                                        <p:tav tm="100000">
                                          <p:val>
                                            <p:strVal val="#ppt_x"/>
                                          </p:val>
                                        </p:tav>
                                      </p:tavLst>
                                    </p:anim>
                                    <p:anim calcmode="lin" valueType="num">
                                      <p:cBhvr additive="base">
                                        <p:cTn id="65" dur="500" fill="hold"/>
                                        <p:tgtEl>
                                          <p:spTgt spid="13"/>
                                        </p:tgtEl>
                                        <p:attrNameLst>
                                          <p:attrName>ppt_y</p:attrName>
                                        </p:attrNameLst>
                                      </p:cBhvr>
                                      <p:tavLst>
                                        <p:tav tm="0">
                                          <p:val>
                                            <p:strVal val="#ppt_y"/>
                                          </p:val>
                                        </p:tav>
                                        <p:tav tm="100000">
                                          <p:val>
                                            <p:strVal val="#ppt_y"/>
                                          </p:val>
                                        </p:tav>
                                      </p:tavLst>
                                    </p:anim>
                                  </p:childTnLst>
                                </p:cTn>
                              </p:par>
                            </p:childTnLst>
                          </p:cTn>
                        </p:par>
                        <p:par>
                          <p:cTn id="66" fill="hold">
                            <p:stCondLst>
                              <p:cond delay="500"/>
                            </p:stCondLst>
                            <p:childTnLst>
                              <p:par>
                                <p:cTn id="67" presetID="17" presetClass="entr" presetSubtype="8"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p:cTn id="69" dur="500" fill="hold"/>
                                        <p:tgtEl>
                                          <p:spTgt spid="14"/>
                                        </p:tgtEl>
                                        <p:attrNameLst>
                                          <p:attrName>ppt_x</p:attrName>
                                        </p:attrNameLst>
                                      </p:cBhvr>
                                      <p:tavLst>
                                        <p:tav tm="0">
                                          <p:val>
                                            <p:strVal val="#ppt_x-#ppt_w/2"/>
                                          </p:val>
                                        </p:tav>
                                        <p:tav tm="100000">
                                          <p:val>
                                            <p:strVal val="#ppt_x"/>
                                          </p:val>
                                        </p:tav>
                                      </p:tavLst>
                                    </p:anim>
                                    <p:anim calcmode="lin" valueType="num">
                                      <p:cBhvr>
                                        <p:cTn id="70" dur="500" fill="hold"/>
                                        <p:tgtEl>
                                          <p:spTgt spid="14"/>
                                        </p:tgtEl>
                                        <p:attrNameLst>
                                          <p:attrName>ppt_y</p:attrName>
                                        </p:attrNameLst>
                                      </p:cBhvr>
                                      <p:tavLst>
                                        <p:tav tm="0">
                                          <p:val>
                                            <p:strVal val="#ppt_y"/>
                                          </p:val>
                                        </p:tav>
                                        <p:tav tm="100000">
                                          <p:val>
                                            <p:strVal val="#ppt_y"/>
                                          </p:val>
                                        </p:tav>
                                      </p:tavLst>
                                    </p:anim>
                                    <p:anim calcmode="lin" valueType="num">
                                      <p:cBhvr>
                                        <p:cTn id="71" dur="500" fill="hold"/>
                                        <p:tgtEl>
                                          <p:spTgt spid="14"/>
                                        </p:tgtEl>
                                        <p:attrNameLst>
                                          <p:attrName>ppt_w</p:attrName>
                                        </p:attrNameLst>
                                      </p:cBhvr>
                                      <p:tavLst>
                                        <p:tav tm="0">
                                          <p:val>
                                            <p:fltVal val="0"/>
                                          </p:val>
                                        </p:tav>
                                        <p:tav tm="100000">
                                          <p:val>
                                            <p:strVal val="#ppt_w"/>
                                          </p:val>
                                        </p:tav>
                                      </p:tavLst>
                                    </p:anim>
                                    <p:anim calcmode="lin" valueType="num">
                                      <p:cBhvr>
                                        <p:cTn id="72" dur="500" fill="hold"/>
                                        <p:tgtEl>
                                          <p:spTgt spid="14"/>
                                        </p:tgtEl>
                                        <p:attrNameLst>
                                          <p:attrName>ppt_h</p:attrName>
                                        </p:attrNameLst>
                                      </p:cBhvr>
                                      <p:tavLst>
                                        <p:tav tm="0">
                                          <p:val>
                                            <p:strVal val="#ppt_h"/>
                                          </p:val>
                                        </p:tav>
                                        <p:tav tm="100000">
                                          <p:val>
                                            <p:strVal val="#ppt_h"/>
                                          </p:val>
                                        </p:tav>
                                      </p:tavLst>
                                    </p:anim>
                                  </p:childTnLst>
                                </p:cTn>
                              </p:par>
                            </p:childTnLst>
                          </p:cTn>
                        </p:par>
                        <p:par>
                          <p:cTn id="73" fill="hold">
                            <p:stCondLst>
                              <p:cond delay="1000"/>
                            </p:stCondLst>
                            <p:childTnLst>
                              <p:par>
                                <p:cTn id="74" presetID="8" presetClass="entr" presetSubtype="16" fill="hold" grpId="0"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diamond(in)">
                                      <p:cBhvr>
                                        <p:cTn id="76" dur="1000"/>
                                        <p:tgtEl>
                                          <p:spTgt spid="15"/>
                                        </p:tgtEl>
                                      </p:cBhvr>
                                    </p:animEffect>
                                  </p:childTnLst>
                                </p:cTn>
                              </p:par>
                            </p:childTnLst>
                          </p:cTn>
                        </p:par>
                      </p:childTnLst>
                    </p:cTn>
                  </p:par>
                  <p:par>
                    <p:cTn id="77" fill="hold">
                      <p:stCondLst>
                        <p:cond delay="indefinite"/>
                      </p:stCondLst>
                      <p:childTnLst>
                        <p:par>
                          <p:cTn id="78" fill="hold">
                            <p:stCondLst>
                              <p:cond delay="0"/>
                            </p:stCondLst>
                            <p:childTnLst>
                              <p:par>
                                <p:cTn id="79" presetID="2" presetClass="entr" presetSubtype="2" fill="hold" nodeType="clickEffect">
                                  <p:stCondLst>
                                    <p:cond delay="0"/>
                                  </p:stCondLst>
                                  <p:childTnLst>
                                    <p:set>
                                      <p:cBhvr>
                                        <p:cTn id="80" dur="1" fill="hold">
                                          <p:stCondLst>
                                            <p:cond delay="0"/>
                                          </p:stCondLst>
                                        </p:cTn>
                                        <p:tgtEl>
                                          <p:spTgt spid="16"/>
                                        </p:tgtEl>
                                        <p:attrNameLst>
                                          <p:attrName>style.visibility</p:attrName>
                                        </p:attrNameLst>
                                      </p:cBhvr>
                                      <p:to>
                                        <p:strVal val="visible"/>
                                      </p:to>
                                    </p:set>
                                    <p:anim calcmode="lin" valueType="num">
                                      <p:cBhvr additive="base">
                                        <p:cTn id="81" dur="500" fill="hold"/>
                                        <p:tgtEl>
                                          <p:spTgt spid="16"/>
                                        </p:tgtEl>
                                        <p:attrNameLst>
                                          <p:attrName>ppt_x</p:attrName>
                                        </p:attrNameLst>
                                      </p:cBhvr>
                                      <p:tavLst>
                                        <p:tav tm="0">
                                          <p:val>
                                            <p:strVal val="1+#ppt_w/2"/>
                                          </p:val>
                                        </p:tav>
                                        <p:tav tm="100000">
                                          <p:val>
                                            <p:strVal val="#ppt_x"/>
                                          </p:val>
                                        </p:tav>
                                      </p:tavLst>
                                    </p:anim>
                                    <p:anim calcmode="lin" valueType="num">
                                      <p:cBhvr additive="base">
                                        <p:cTn id="82" dur="500" fill="hold"/>
                                        <p:tgtEl>
                                          <p:spTgt spid="16"/>
                                        </p:tgtEl>
                                        <p:attrNameLst>
                                          <p:attrName>ppt_y</p:attrName>
                                        </p:attrNameLst>
                                      </p:cBhvr>
                                      <p:tavLst>
                                        <p:tav tm="0">
                                          <p:val>
                                            <p:strVal val="#ppt_y"/>
                                          </p:val>
                                        </p:tav>
                                        <p:tav tm="100000">
                                          <p:val>
                                            <p:strVal val="#ppt_y"/>
                                          </p:val>
                                        </p:tav>
                                      </p:tavLst>
                                    </p:anim>
                                  </p:childTnLst>
                                </p:cTn>
                              </p:par>
                            </p:childTnLst>
                          </p:cTn>
                        </p:par>
                        <p:par>
                          <p:cTn id="83" fill="hold">
                            <p:stCondLst>
                              <p:cond delay="500"/>
                            </p:stCondLst>
                            <p:childTnLst>
                              <p:par>
                                <p:cTn id="84" presetID="17" presetClass="entr" presetSubtype="1" fill="hold" grpId="0" nodeType="afterEffect">
                                  <p:stCondLst>
                                    <p:cond delay="0"/>
                                  </p:stCondLst>
                                  <p:childTnLst>
                                    <p:set>
                                      <p:cBhvr>
                                        <p:cTn id="85" dur="1" fill="hold">
                                          <p:stCondLst>
                                            <p:cond delay="0"/>
                                          </p:stCondLst>
                                        </p:cTn>
                                        <p:tgtEl>
                                          <p:spTgt spid="17"/>
                                        </p:tgtEl>
                                        <p:attrNameLst>
                                          <p:attrName>style.visibility</p:attrName>
                                        </p:attrNameLst>
                                      </p:cBhvr>
                                      <p:to>
                                        <p:strVal val="visible"/>
                                      </p:to>
                                    </p:set>
                                    <p:anim calcmode="lin" valueType="num">
                                      <p:cBhvr>
                                        <p:cTn id="86" dur="500" fill="hold"/>
                                        <p:tgtEl>
                                          <p:spTgt spid="17"/>
                                        </p:tgtEl>
                                        <p:attrNameLst>
                                          <p:attrName>ppt_x</p:attrName>
                                        </p:attrNameLst>
                                      </p:cBhvr>
                                      <p:tavLst>
                                        <p:tav tm="0">
                                          <p:val>
                                            <p:strVal val="#ppt_x"/>
                                          </p:val>
                                        </p:tav>
                                        <p:tav tm="100000">
                                          <p:val>
                                            <p:strVal val="#ppt_x"/>
                                          </p:val>
                                        </p:tav>
                                      </p:tavLst>
                                    </p:anim>
                                    <p:anim calcmode="lin" valueType="num">
                                      <p:cBhvr>
                                        <p:cTn id="87" dur="500" fill="hold"/>
                                        <p:tgtEl>
                                          <p:spTgt spid="17"/>
                                        </p:tgtEl>
                                        <p:attrNameLst>
                                          <p:attrName>ppt_y</p:attrName>
                                        </p:attrNameLst>
                                      </p:cBhvr>
                                      <p:tavLst>
                                        <p:tav tm="0">
                                          <p:val>
                                            <p:strVal val="#ppt_y-#ppt_h/2"/>
                                          </p:val>
                                        </p:tav>
                                        <p:tav tm="100000">
                                          <p:val>
                                            <p:strVal val="#ppt_y"/>
                                          </p:val>
                                        </p:tav>
                                      </p:tavLst>
                                    </p:anim>
                                    <p:anim calcmode="lin" valueType="num">
                                      <p:cBhvr>
                                        <p:cTn id="88" dur="500" fill="hold"/>
                                        <p:tgtEl>
                                          <p:spTgt spid="17"/>
                                        </p:tgtEl>
                                        <p:attrNameLst>
                                          <p:attrName>ppt_w</p:attrName>
                                        </p:attrNameLst>
                                      </p:cBhvr>
                                      <p:tavLst>
                                        <p:tav tm="0">
                                          <p:val>
                                            <p:strVal val="#ppt_w"/>
                                          </p:val>
                                        </p:tav>
                                        <p:tav tm="100000">
                                          <p:val>
                                            <p:strVal val="#ppt_w"/>
                                          </p:val>
                                        </p:tav>
                                      </p:tavLst>
                                    </p:anim>
                                    <p:anim calcmode="lin" valueType="num">
                                      <p:cBhvr>
                                        <p:cTn id="89" dur="500" fill="hold"/>
                                        <p:tgtEl>
                                          <p:spTgt spid="17"/>
                                        </p:tgtEl>
                                        <p:attrNameLst>
                                          <p:attrName>ppt_h</p:attrName>
                                        </p:attrNameLst>
                                      </p:cBhvr>
                                      <p:tavLst>
                                        <p:tav tm="0">
                                          <p:val>
                                            <p:fltVal val="0"/>
                                          </p:val>
                                        </p:tav>
                                        <p:tav tm="100000">
                                          <p:val>
                                            <p:strVal val="#ppt_h"/>
                                          </p:val>
                                        </p:tav>
                                      </p:tavLst>
                                    </p:anim>
                                  </p:childTnLst>
                                </p:cTn>
                              </p:par>
                            </p:childTnLst>
                          </p:cTn>
                        </p:par>
                        <p:par>
                          <p:cTn id="90" fill="hold">
                            <p:stCondLst>
                              <p:cond delay="1000"/>
                            </p:stCondLst>
                            <p:childTnLst>
                              <p:par>
                                <p:cTn id="91" presetID="8" presetClass="entr" presetSubtype="16" fill="hold" grpId="0" nodeType="afterEffect">
                                  <p:stCondLst>
                                    <p:cond delay="0"/>
                                  </p:stCondLst>
                                  <p:childTnLst>
                                    <p:set>
                                      <p:cBhvr>
                                        <p:cTn id="92" dur="1" fill="hold">
                                          <p:stCondLst>
                                            <p:cond delay="0"/>
                                          </p:stCondLst>
                                        </p:cTn>
                                        <p:tgtEl>
                                          <p:spTgt spid="18"/>
                                        </p:tgtEl>
                                        <p:attrNameLst>
                                          <p:attrName>style.visibility</p:attrName>
                                        </p:attrNameLst>
                                      </p:cBhvr>
                                      <p:to>
                                        <p:strVal val="visible"/>
                                      </p:to>
                                    </p:set>
                                    <p:animEffect transition="in" filter="diamond(in)">
                                      <p:cBhvr>
                                        <p:cTn id="93"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002" grpId="0"/>
      <p:bldP spid="5" grpId="0" animBg="1"/>
      <p:bldP spid="6" grpId="0" animBg="1"/>
      <p:bldP spid="8" grpId="0" animBg="1"/>
      <p:bldP spid="9" grpId="0" animBg="1"/>
      <p:bldP spid="11" grpId="0" animBg="1"/>
      <p:bldP spid="12" grpId="0" animBg="1"/>
      <p:bldP spid="14" grpId="0" animBg="1"/>
      <p:bldP spid="15" grpId="0" animBg="1"/>
      <p:bldP spid="17" grpId="0" animBg="1"/>
      <p:bldP spid="18"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Grp="1" noChangeArrowheads="1"/>
          </p:cNvSpPr>
          <p:nvPr>
            <p:ph type="title"/>
          </p:nvPr>
        </p:nvSpPr>
        <p:spPr>
          <a:xfrm>
            <a:off x="1370013" y="44450"/>
            <a:ext cx="7772400" cy="720254"/>
          </a:xfrm>
        </p:spPr>
        <p:txBody>
          <a:bodyPr/>
          <a:lstStyle/>
          <a:p>
            <a:pPr eaLnBrk="1" hangingPunct="1"/>
            <a:r>
              <a:rPr lang="fr-FR" altLang="fr-FR" sz="4000" dirty="0"/>
              <a:t>Coûts en maintenance corrective</a:t>
            </a:r>
          </a:p>
        </p:txBody>
      </p:sp>
      <p:sp>
        <p:nvSpPr>
          <p:cNvPr id="5" name="Rectangle 18"/>
          <p:cNvSpPr>
            <a:spLocks noChangeArrowheads="1"/>
          </p:cNvSpPr>
          <p:nvPr/>
        </p:nvSpPr>
        <p:spPr bwMode="auto">
          <a:xfrm>
            <a:off x="1475656" y="836613"/>
            <a:ext cx="7380287" cy="58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marL="342900" indent="-342900" algn="ctr" eaLnBrk="1" hangingPunct="1">
              <a:spcBef>
                <a:spcPct val="20000"/>
              </a:spcBef>
              <a:buClr>
                <a:schemeClr val="accent2"/>
              </a:buClr>
            </a:pPr>
            <a:r>
              <a:rPr kumimoji="1" lang="fr-FR" altLang="fr-FR" sz="3600" b="1" dirty="0">
                <a:solidFill>
                  <a:srgbClr val="FF0000"/>
                </a:solidFill>
              </a:rPr>
              <a:t>Coût de la main d’œuvre </a:t>
            </a:r>
          </a:p>
          <a:p>
            <a:pPr marL="342900" indent="-342900" algn="ctr" eaLnBrk="1" hangingPunct="1">
              <a:spcBef>
                <a:spcPct val="20000"/>
              </a:spcBef>
              <a:buClr>
                <a:schemeClr val="accent2"/>
              </a:buClr>
            </a:pPr>
            <a:r>
              <a:rPr kumimoji="1" lang="fr-FR" altLang="fr-FR" sz="3600" b="1" dirty="0">
                <a:solidFill>
                  <a:srgbClr val="FF0000"/>
                </a:solidFill>
              </a:rPr>
              <a:t>=</a:t>
            </a:r>
          </a:p>
          <a:p>
            <a:pPr marL="342900" indent="-342900" algn="ctr" eaLnBrk="1" hangingPunct="1">
              <a:spcBef>
                <a:spcPct val="20000"/>
              </a:spcBef>
              <a:buClr>
                <a:schemeClr val="accent2"/>
              </a:buClr>
            </a:pPr>
            <a:r>
              <a:rPr kumimoji="1" lang="fr-FR" altLang="fr-FR" sz="3600" b="1" dirty="0">
                <a:solidFill>
                  <a:srgbClr val="FF0000"/>
                </a:solidFill>
              </a:rPr>
              <a:t>Nb d’agents de maintenance</a:t>
            </a:r>
          </a:p>
          <a:p>
            <a:pPr marL="342900" indent="-342900" algn="ctr" eaLnBrk="1" hangingPunct="1">
              <a:spcBef>
                <a:spcPct val="20000"/>
              </a:spcBef>
              <a:buClr>
                <a:schemeClr val="accent2"/>
              </a:buClr>
            </a:pPr>
            <a:r>
              <a:rPr kumimoji="1" lang="fr-FR" altLang="fr-FR" sz="3600" b="1" dirty="0">
                <a:solidFill>
                  <a:srgbClr val="FF0000"/>
                </a:solidFill>
              </a:rPr>
              <a:t>X</a:t>
            </a:r>
          </a:p>
          <a:p>
            <a:pPr marL="342900" indent="-342900" algn="ctr" eaLnBrk="1" hangingPunct="1">
              <a:spcBef>
                <a:spcPct val="20000"/>
              </a:spcBef>
              <a:buClr>
                <a:schemeClr val="accent2"/>
              </a:buClr>
            </a:pPr>
            <a:r>
              <a:rPr kumimoji="1" lang="fr-FR" altLang="fr-FR" sz="3600" b="1" dirty="0">
                <a:solidFill>
                  <a:srgbClr val="FF0000"/>
                </a:solidFill>
              </a:rPr>
              <a:t>Taux horaire de la main d’œuvre de maintenance</a:t>
            </a:r>
          </a:p>
          <a:p>
            <a:pPr marL="342900" indent="-342900" algn="ctr" eaLnBrk="1" hangingPunct="1">
              <a:spcBef>
                <a:spcPct val="20000"/>
              </a:spcBef>
              <a:buClr>
                <a:schemeClr val="accent2"/>
              </a:buClr>
            </a:pPr>
            <a:r>
              <a:rPr kumimoji="1" lang="fr-FR" altLang="fr-FR" sz="3600" b="1" dirty="0">
                <a:solidFill>
                  <a:srgbClr val="FF0000"/>
                </a:solidFill>
              </a:rPr>
              <a:t>X</a:t>
            </a:r>
          </a:p>
          <a:p>
            <a:pPr marL="342900" indent="-342900" algn="ctr" eaLnBrk="1" hangingPunct="1">
              <a:spcBef>
                <a:spcPct val="20000"/>
              </a:spcBef>
              <a:buClr>
                <a:schemeClr val="accent2"/>
              </a:buClr>
            </a:pPr>
            <a:r>
              <a:rPr kumimoji="1" lang="fr-FR" altLang="fr-FR" sz="3600" b="1" dirty="0">
                <a:solidFill>
                  <a:srgbClr val="FF0000"/>
                </a:solidFill>
              </a:rPr>
              <a:t>Temps passé sur l’intervention</a:t>
            </a:r>
          </a:p>
        </p:txBody>
      </p:sp>
    </p:spTree>
    <p:custDataLst>
      <p:tags r:id="rId1"/>
    </p:custDataLst>
    <p:extLst>
      <p:ext uri="{BB962C8B-B14F-4D97-AF65-F5344CB8AC3E}">
        <p14:creationId xmlns:p14="http://schemas.microsoft.com/office/powerpoint/2010/main" val="50022546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1370013" y="44450"/>
            <a:ext cx="7772400" cy="792262"/>
          </a:xfrm>
        </p:spPr>
        <p:txBody>
          <a:bodyPr>
            <a:normAutofit/>
          </a:bodyPr>
          <a:lstStyle/>
          <a:p>
            <a:pPr eaLnBrk="1" hangingPunct="1"/>
            <a:r>
              <a:rPr lang="fr-FR" altLang="fr-FR" sz="4000" dirty="0"/>
              <a:t>Coûts en maintenance corrective</a:t>
            </a:r>
          </a:p>
        </p:txBody>
      </p:sp>
      <p:sp>
        <p:nvSpPr>
          <p:cNvPr id="43011" name="Rectangle 3"/>
          <p:cNvSpPr>
            <a:spLocks noChangeArrowheads="1"/>
          </p:cNvSpPr>
          <p:nvPr/>
        </p:nvSpPr>
        <p:spPr bwMode="auto">
          <a:xfrm>
            <a:off x="0" y="692696"/>
            <a:ext cx="9031288"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p>
            <a:pPr algn="ctr" eaLnBrk="1" hangingPunct="1"/>
            <a:r>
              <a:rPr kumimoji="1" lang="fr-FR" altLang="fr-FR" sz="2400" dirty="0">
                <a:solidFill>
                  <a:schemeClr val="tx2"/>
                </a:solidFill>
              </a:rPr>
              <a:t>LES COÛTS INDIRECTS CONSEQUENCES DE LA DEFAILLANCE</a:t>
            </a:r>
          </a:p>
        </p:txBody>
      </p:sp>
      <p:sp>
        <p:nvSpPr>
          <p:cNvPr id="4" name="AutoShape 4"/>
          <p:cNvSpPr>
            <a:spLocks noChangeArrowheads="1"/>
          </p:cNvSpPr>
          <p:nvPr/>
        </p:nvSpPr>
        <p:spPr bwMode="auto">
          <a:xfrm>
            <a:off x="1692275" y="1773634"/>
            <a:ext cx="1223963" cy="576263"/>
          </a:xfrm>
          <a:custGeom>
            <a:avLst/>
            <a:gdLst>
              <a:gd name="T0" fmla="*/ 2147483646 w 21600"/>
              <a:gd name="T1" fmla="*/ 0 h 21600"/>
              <a:gd name="T2" fmla="*/ 0 w 21600"/>
              <a:gd name="T3" fmla="*/ 2147483646 h 21600"/>
              <a:gd name="T4" fmla="*/ 2147483646 w 21600"/>
              <a:gd name="T5" fmla="*/ 2147483646 h 21600"/>
              <a:gd name="T6" fmla="*/ 2147483646 w 21600"/>
              <a:gd name="T7" fmla="*/ 2147483646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accent1"/>
          </a:solidFill>
          <a:ln w="9525">
            <a:solidFill>
              <a:schemeClr val="tx1"/>
            </a:solidFill>
            <a:miter lim="800000"/>
            <a:headEnd/>
            <a:tailEnd/>
          </a:ln>
        </p:spPr>
        <p:txBody>
          <a:bodyPr wrap="none" anchor="ctr"/>
          <a:lstStyle/>
          <a:p>
            <a:endParaRPr lang="fr-FR"/>
          </a:p>
        </p:txBody>
      </p:sp>
      <p:sp>
        <p:nvSpPr>
          <p:cNvPr id="5" name="Text Box 5">
            <a:extLst>
              <a:ext uri="{FF2B5EF4-FFF2-40B4-BE49-F238E27FC236}">
                <a16:creationId xmlns:a16="http://schemas.microsoft.com/office/drawing/2014/main" id="{0C165F2C-0B3D-4825-99C5-CF001406B7D4}"/>
              </a:ext>
            </a:extLst>
          </p:cNvPr>
          <p:cNvSpPr txBox="1">
            <a:spLocks noChangeArrowheads="1"/>
          </p:cNvSpPr>
          <p:nvPr/>
        </p:nvSpPr>
        <p:spPr bwMode="auto">
          <a:xfrm>
            <a:off x="3059113" y="1629172"/>
            <a:ext cx="3600450" cy="822325"/>
          </a:xfrm>
          <a:prstGeom prst="rect">
            <a:avLst/>
          </a:prstGeom>
          <a:gradFill rotWithShape="1">
            <a:gsLst>
              <a:gs pos="0">
                <a:schemeClr val="accent1">
                  <a:gamma/>
                  <a:shade val="46275"/>
                  <a:invGamma/>
                </a:schemeClr>
              </a:gs>
              <a:gs pos="100000">
                <a:schemeClr val="accent1"/>
              </a:gs>
            </a:gsLst>
            <a:lin ang="18900000" scaled="1"/>
          </a:gradFill>
          <a:ln w="9525">
            <a:noFill/>
            <a:miter lim="800000"/>
            <a:headEnd/>
            <a:tailEnd/>
          </a:ln>
          <a:effectLst/>
        </p:spPr>
        <p:txBody>
          <a:bodyPr>
            <a:spAutoFit/>
          </a:bodyPr>
          <a:lstStyle/>
          <a:p>
            <a:pPr algn="ctr" eaLnBrk="1" hangingPunct="1">
              <a:spcBef>
                <a:spcPct val="50000"/>
              </a:spcBef>
              <a:defRPr/>
            </a:pPr>
            <a:r>
              <a:rPr lang="fr-FR" sz="2400" b="1"/>
              <a:t>Main d’œuvre de production inoccupée</a:t>
            </a:r>
          </a:p>
        </p:txBody>
      </p:sp>
      <p:sp>
        <p:nvSpPr>
          <p:cNvPr id="6" name="AutoShape 7"/>
          <p:cNvSpPr>
            <a:spLocks noChangeArrowheads="1"/>
          </p:cNvSpPr>
          <p:nvPr/>
        </p:nvSpPr>
        <p:spPr bwMode="auto">
          <a:xfrm>
            <a:off x="1692275" y="2951559"/>
            <a:ext cx="1223963" cy="576263"/>
          </a:xfrm>
          <a:custGeom>
            <a:avLst/>
            <a:gdLst>
              <a:gd name="T0" fmla="*/ 2147483646 w 21600"/>
              <a:gd name="T1" fmla="*/ 0 h 21600"/>
              <a:gd name="T2" fmla="*/ 0 w 21600"/>
              <a:gd name="T3" fmla="*/ 2147483646 h 21600"/>
              <a:gd name="T4" fmla="*/ 2147483646 w 21600"/>
              <a:gd name="T5" fmla="*/ 2147483646 h 21600"/>
              <a:gd name="T6" fmla="*/ 2147483646 w 21600"/>
              <a:gd name="T7" fmla="*/ 2147483646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accent1"/>
          </a:solidFill>
          <a:ln w="9525">
            <a:solidFill>
              <a:schemeClr val="tx1"/>
            </a:solidFill>
            <a:miter lim="800000"/>
            <a:headEnd/>
            <a:tailEnd/>
          </a:ln>
        </p:spPr>
        <p:txBody>
          <a:bodyPr wrap="none" anchor="ctr"/>
          <a:lstStyle/>
          <a:p>
            <a:endParaRPr lang="fr-FR"/>
          </a:p>
        </p:txBody>
      </p:sp>
      <p:sp>
        <p:nvSpPr>
          <p:cNvPr id="7" name="Text Box 8">
            <a:extLst>
              <a:ext uri="{FF2B5EF4-FFF2-40B4-BE49-F238E27FC236}">
                <a16:creationId xmlns:a16="http://schemas.microsoft.com/office/drawing/2014/main" id="{26B05E04-689D-48F6-9F42-40AB4FCA6440}"/>
              </a:ext>
            </a:extLst>
          </p:cNvPr>
          <p:cNvSpPr txBox="1">
            <a:spLocks noChangeArrowheads="1"/>
          </p:cNvSpPr>
          <p:nvPr/>
        </p:nvSpPr>
        <p:spPr bwMode="auto">
          <a:xfrm>
            <a:off x="3059112" y="2822972"/>
            <a:ext cx="3457104" cy="830997"/>
          </a:xfrm>
          <a:prstGeom prst="rect">
            <a:avLst/>
          </a:prstGeom>
          <a:gradFill rotWithShape="1">
            <a:gsLst>
              <a:gs pos="0">
                <a:schemeClr val="accent1">
                  <a:gamma/>
                  <a:shade val="46275"/>
                  <a:invGamma/>
                </a:schemeClr>
              </a:gs>
              <a:gs pos="100000">
                <a:schemeClr val="accent1"/>
              </a:gs>
            </a:gsLst>
            <a:lin ang="18900000" scaled="1"/>
          </a:gradFill>
          <a:ln w="9525">
            <a:noFill/>
            <a:miter lim="800000"/>
            <a:headEnd/>
            <a:tailEnd/>
          </a:ln>
          <a:effectLst/>
        </p:spPr>
        <p:txBody>
          <a:bodyPr wrap="square">
            <a:spAutoFit/>
          </a:bodyPr>
          <a:lstStyle/>
          <a:p>
            <a:pPr algn="ctr" eaLnBrk="1" hangingPunct="1">
              <a:spcBef>
                <a:spcPct val="50000"/>
              </a:spcBef>
              <a:defRPr/>
            </a:pPr>
            <a:r>
              <a:rPr lang="fr-FR" sz="2400" b="1"/>
              <a:t>Amortissement non réalisé</a:t>
            </a:r>
          </a:p>
        </p:txBody>
      </p:sp>
      <p:sp>
        <p:nvSpPr>
          <p:cNvPr id="8" name="AutoShape 10"/>
          <p:cNvSpPr>
            <a:spLocks noChangeArrowheads="1"/>
          </p:cNvSpPr>
          <p:nvPr/>
        </p:nvSpPr>
        <p:spPr bwMode="auto">
          <a:xfrm>
            <a:off x="2051050" y="4150122"/>
            <a:ext cx="1223963" cy="576262"/>
          </a:xfrm>
          <a:custGeom>
            <a:avLst/>
            <a:gdLst>
              <a:gd name="T0" fmla="*/ 2147483646 w 21600"/>
              <a:gd name="T1" fmla="*/ 0 h 21600"/>
              <a:gd name="T2" fmla="*/ 0 w 21600"/>
              <a:gd name="T3" fmla="*/ 2147483646 h 21600"/>
              <a:gd name="T4" fmla="*/ 2147483646 w 21600"/>
              <a:gd name="T5" fmla="*/ 2147483646 h 21600"/>
              <a:gd name="T6" fmla="*/ 2147483646 w 21600"/>
              <a:gd name="T7" fmla="*/ 2147483646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accent1"/>
          </a:solidFill>
          <a:ln w="9525">
            <a:solidFill>
              <a:schemeClr val="tx1"/>
            </a:solidFill>
            <a:miter lim="800000"/>
            <a:headEnd/>
            <a:tailEnd/>
          </a:ln>
        </p:spPr>
        <p:txBody>
          <a:bodyPr wrap="none" anchor="ctr"/>
          <a:lstStyle/>
          <a:p>
            <a:endParaRPr lang="fr-FR"/>
          </a:p>
        </p:txBody>
      </p:sp>
      <p:sp>
        <p:nvSpPr>
          <p:cNvPr id="9" name="Text Box 11">
            <a:extLst>
              <a:ext uri="{FF2B5EF4-FFF2-40B4-BE49-F238E27FC236}">
                <a16:creationId xmlns:a16="http://schemas.microsoft.com/office/drawing/2014/main" id="{CEDB1B89-4D5B-4215-9E59-242C719E6695}"/>
              </a:ext>
            </a:extLst>
          </p:cNvPr>
          <p:cNvSpPr txBox="1">
            <a:spLocks noChangeArrowheads="1"/>
          </p:cNvSpPr>
          <p:nvPr/>
        </p:nvSpPr>
        <p:spPr bwMode="auto">
          <a:xfrm>
            <a:off x="3417888" y="4196159"/>
            <a:ext cx="4683125" cy="457200"/>
          </a:xfrm>
          <a:prstGeom prst="rect">
            <a:avLst/>
          </a:prstGeom>
          <a:gradFill rotWithShape="1">
            <a:gsLst>
              <a:gs pos="0">
                <a:schemeClr val="accent1">
                  <a:gamma/>
                  <a:shade val="46275"/>
                  <a:invGamma/>
                </a:schemeClr>
              </a:gs>
              <a:gs pos="100000">
                <a:schemeClr val="accent1"/>
              </a:gs>
            </a:gsLst>
            <a:lin ang="18900000" scaled="1"/>
          </a:gradFill>
          <a:ln w="9525">
            <a:noFill/>
            <a:miter lim="800000"/>
            <a:headEnd/>
            <a:tailEnd/>
          </a:ln>
          <a:effectLst/>
        </p:spPr>
        <p:txBody>
          <a:bodyPr>
            <a:spAutoFit/>
          </a:bodyPr>
          <a:lstStyle/>
          <a:p>
            <a:pPr algn="ctr" eaLnBrk="1" hangingPunct="1">
              <a:spcBef>
                <a:spcPct val="50000"/>
              </a:spcBef>
              <a:defRPr/>
            </a:pPr>
            <a:r>
              <a:rPr lang="fr-FR" sz="2400" b="1"/>
              <a:t>Coûts issus de la Non qualité</a:t>
            </a:r>
          </a:p>
        </p:txBody>
      </p:sp>
      <p:sp>
        <p:nvSpPr>
          <p:cNvPr id="10" name="AutoShape 13"/>
          <p:cNvSpPr>
            <a:spLocks noChangeArrowheads="1"/>
          </p:cNvSpPr>
          <p:nvPr/>
        </p:nvSpPr>
        <p:spPr bwMode="auto">
          <a:xfrm>
            <a:off x="1908175" y="5475684"/>
            <a:ext cx="1223963" cy="576263"/>
          </a:xfrm>
          <a:custGeom>
            <a:avLst/>
            <a:gdLst>
              <a:gd name="T0" fmla="*/ 2147483646 w 21600"/>
              <a:gd name="T1" fmla="*/ 0 h 21600"/>
              <a:gd name="T2" fmla="*/ 0 w 21600"/>
              <a:gd name="T3" fmla="*/ 2147483646 h 21600"/>
              <a:gd name="T4" fmla="*/ 2147483646 w 21600"/>
              <a:gd name="T5" fmla="*/ 2147483646 h 21600"/>
              <a:gd name="T6" fmla="*/ 2147483646 w 21600"/>
              <a:gd name="T7" fmla="*/ 2147483646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accent1"/>
          </a:solidFill>
          <a:ln w="9525">
            <a:solidFill>
              <a:schemeClr val="tx1"/>
            </a:solidFill>
            <a:miter lim="800000"/>
            <a:headEnd/>
            <a:tailEnd/>
          </a:ln>
        </p:spPr>
        <p:txBody>
          <a:bodyPr wrap="none" anchor="ctr"/>
          <a:lstStyle/>
          <a:p>
            <a:endParaRPr lang="fr-FR"/>
          </a:p>
        </p:txBody>
      </p:sp>
      <p:sp>
        <p:nvSpPr>
          <p:cNvPr id="11" name="Text Box 14">
            <a:extLst>
              <a:ext uri="{FF2B5EF4-FFF2-40B4-BE49-F238E27FC236}">
                <a16:creationId xmlns:a16="http://schemas.microsoft.com/office/drawing/2014/main" id="{A4EA72C8-EC89-48F4-A489-0A98CF0BE12F}"/>
              </a:ext>
            </a:extLst>
          </p:cNvPr>
          <p:cNvSpPr txBox="1">
            <a:spLocks noChangeArrowheads="1"/>
          </p:cNvSpPr>
          <p:nvPr/>
        </p:nvSpPr>
        <p:spPr bwMode="auto">
          <a:xfrm>
            <a:off x="3275013" y="5564584"/>
            <a:ext cx="2160587" cy="457200"/>
          </a:xfrm>
          <a:prstGeom prst="rect">
            <a:avLst/>
          </a:prstGeom>
          <a:gradFill rotWithShape="1">
            <a:gsLst>
              <a:gs pos="0">
                <a:schemeClr val="accent1">
                  <a:gamma/>
                  <a:shade val="46275"/>
                  <a:invGamma/>
                </a:schemeClr>
              </a:gs>
              <a:gs pos="100000">
                <a:schemeClr val="accent1"/>
              </a:gs>
            </a:gsLst>
            <a:lin ang="18900000" scaled="1"/>
          </a:gradFill>
          <a:ln w="9525">
            <a:noFill/>
            <a:miter lim="800000"/>
            <a:headEnd/>
            <a:tailEnd/>
          </a:ln>
          <a:effectLst/>
        </p:spPr>
        <p:txBody>
          <a:bodyPr>
            <a:spAutoFit/>
          </a:bodyPr>
          <a:lstStyle/>
          <a:p>
            <a:pPr algn="ctr" eaLnBrk="1" hangingPunct="1">
              <a:spcBef>
                <a:spcPct val="50000"/>
              </a:spcBef>
              <a:defRPr/>
            </a:pPr>
            <a:r>
              <a:rPr lang="fr-FR" sz="2400" b="1"/>
              <a:t>Accidents</a:t>
            </a:r>
          </a:p>
        </p:txBody>
      </p:sp>
      <p:pic>
        <p:nvPicPr>
          <p:cNvPr id="12" name="Picture 22" descr="j028998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388" y="1486297"/>
            <a:ext cx="1441450" cy="116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6" descr="j023720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9388" y="2710259"/>
            <a:ext cx="1439862" cy="925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8" descr="j017874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9388" y="3718322"/>
            <a:ext cx="1800225" cy="1227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33" descr="accident"/>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9388" y="5158184"/>
            <a:ext cx="1511300" cy="172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108024608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43011"/>
                                        </p:tgtEl>
                                        <p:attrNameLst>
                                          <p:attrName>style.visibility</p:attrName>
                                        </p:attrNameLst>
                                      </p:cBhvr>
                                      <p:to>
                                        <p:strVal val="visible"/>
                                      </p:to>
                                    </p:set>
                                    <p:anim calcmode="lin" valueType="num">
                                      <p:cBhvr>
                                        <p:cTn id="7" dur="500" fill="hold"/>
                                        <p:tgtEl>
                                          <p:spTgt spid="43011"/>
                                        </p:tgtEl>
                                        <p:attrNameLst>
                                          <p:attrName>ppt_w</p:attrName>
                                        </p:attrNameLst>
                                      </p:cBhvr>
                                      <p:tavLst>
                                        <p:tav tm="0">
                                          <p:val>
                                            <p:fltVal val="0"/>
                                          </p:val>
                                        </p:tav>
                                        <p:tav tm="100000">
                                          <p:val>
                                            <p:strVal val="#ppt_w"/>
                                          </p:val>
                                        </p:tav>
                                      </p:tavLst>
                                    </p:anim>
                                    <p:anim calcmode="lin" valueType="num">
                                      <p:cBhvr>
                                        <p:cTn id="8" dur="500" fill="hold"/>
                                        <p:tgtEl>
                                          <p:spTgt spid="43011"/>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17" presetClass="entr" presetSubtype="8"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ppt_x</p:attrName>
                                        </p:attrNameLst>
                                      </p:cBhvr>
                                      <p:tavLst>
                                        <p:tav tm="0">
                                          <p:val>
                                            <p:strVal val="#ppt_x-#ppt_w/2"/>
                                          </p:val>
                                        </p:tav>
                                        <p:tav tm="100000">
                                          <p:val>
                                            <p:strVal val="#ppt_x"/>
                                          </p:val>
                                        </p:tav>
                                      </p:tavLst>
                                    </p:anim>
                                    <p:anim calcmode="lin" valueType="num">
                                      <p:cBhvr>
                                        <p:cTn id="19" dur="500" fill="hold"/>
                                        <p:tgtEl>
                                          <p:spTgt spid="4"/>
                                        </p:tgtEl>
                                        <p:attrNameLst>
                                          <p:attrName>ppt_y</p:attrName>
                                        </p:attrNameLst>
                                      </p:cBhvr>
                                      <p:tavLst>
                                        <p:tav tm="0">
                                          <p:val>
                                            <p:strVal val="#ppt_y"/>
                                          </p:val>
                                        </p:tav>
                                        <p:tav tm="100000">
                                          <p:val>
                                            <p:strVal val="#ppt_y"/>
                                          </p:val>
                                        </p:tav>
                                      </p:tavLst>
                                    </p:anim>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strVal val="#ppt_h"/>
                                          </p:val>
                                        </p:tav>
                                        <p:tav tm="100000">
                                          <p:val>
                                            <p:strVal val="#ppt_h"/>
                                          </p:val>
                                        </p:tav>
                                      </p:tavLst>
                                    </p:anim>
                                  </p:childTnLst>
                                </p:cTn>
                              </p:par>
                            </p:childTnLst>
                          </p:cTn>
                        </p:par>
                        <p:par>
                          <p:cTn id="22" fill="hold">
                            <p:stCondLst>
                              <p:cond delay="1000"/>
                            </p:stCondLst>
                            <p:childTnLst>
                              <p:par>
                                <p:cTn id="23" presetID="8" presetClass="entr" presetSubtype="16"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diamond(in)">
                                      <p:cBhvr>
                                        <p:cTn id="25" dur="10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nodeType="click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0-#ppt_w/2"/>
                                          </p:val>
                                        </p:tav>
                                        <p:tav tm="100000">
                                          <p:val>
                                            <p:strVal val="#ppt_x"/>
                                          </p:val>
                                        </p:tav>
                                      </p:tavLst>
                                    </p:anim>
                                    <p:anim calcmode="lin" valueType="num">
                                      <p:cBhvr additive="base">
                                        <p:cTn id="31" dur="500" fill="hold"/>
                                        <p:tgtEl>
                                          <p:spTgt spid="13"/>
                                        </p:tgtEl>
                                        <p:attrNameLst>
                                          <p:attrName>ppt_y</p:attrName>
                                        </p:attrNameLst>
                                      </p:cBhvr>
                                      <p:tavLst>
                                        <p:tav tm="0">
                                          <p:val>
                                            <p:strVal val="#ppt_y"/>
                                          </p:val>
                                        </p:tav>
                                        <p:tav tm="100000">
                                          <p:val>
                                            <p:strVal val="#ppt_y"/>
                                          </p:val>
                                        </p:tav>
                                      </p:tavLst>
                                    </p:anim>
                                  </p:childTnLst>
                                </p:cTn>
                              </p:par>
                            </p:childTnLst>
                          </p:cTn>
                        </p:par>
                        <p:par>
                          <p:cTn id="32" fill="hold">
                            <p:stCondLst>
                              <p:cond delay="500"/>
                            </p:stCondLst>
                            <p:childTnLst>
                              <p:par>
                                <p:cTn id="33" presetID="17" presetClass="entr" presetSubtype="8"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500" fill="hold"/>
                                        <p:tgtEl>
                                          <p:spTgt spid="6"/>
                                        </p:tgtEl>
                                        <p:attrNameLst>
                                          <p:attrName>ppt_x</p:attrName>
                                        </p:attrNameLst>
                                      </p:cBhvr>
                                      <p:tavLst>
                                        <p:tav tm="0">
                                          <p:val>
                                            <p:strVal val="#ppt_x-#ppt_w/2"/>
                                          </p:val>
                                        </p:tav>
                                        <p:tav tm="100000">
                                          <p:val>
                                            <p:strVal val="#ppt_x"/>
                                          </p:val>
                                        </p:tav>
                                      </p:tavLst>
                                    </p:anim>
                                    <p:anim calcmode="lin" valueType="num">
                                      <p:cBhvr>
                                        <p:cTn id="36" dur="500" fill="hold"/>
                                        <p:tgtEl>
                                          <p:spTgt spid="6"/>
                                        </p:tgtEl>
                                        <p:attrNameLst>
                                          <p:attrName>ppt_y</p:attrName>
                                        </p:attrNameLst>
                                      </p:cBhvr>
                                      <p:tavLst>
                                        <p:tav tm="0">
                                          <p:val>
                                            <p:strVal val="#ppt_y"/>
                                          </p:val>
                                        </p:tav>
                                        <p:tav tm="100000">
                                          <p:val>
                                            <p:strVal val="#ppt_y"/>
                                          </p:val>
                                        </p:tav>
                                      </p:tavLst>
                                    </p:anim>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strVal val="#ppt_h"/>
                                          </p:val>
                                        </p:tav>
                                        <p:tav tm="100000">
                                          <p:val>
                                            <p:strVal val="#ppt_h"/>
                                          </p:val>
                                        </p:tav>
                                      </p:tavLst>
                                    </p:anim>
                                  </p:childTnLst>
                                </p:cTn>
                              </p:par>
                            </p:childTnLst>
                          </p:cTn>
                        </p:par>
                        <p:par>
                          <p:cTn id="39" fill="hold">
                            <p:stCondLst>
                              <p:cond delay="1000"/>
                            </p:stCondLst>
                            <p:childTnLst>
                              <p:par>
                                <p:cTn id="40" presetID="8" presetClass="entr" presetSubtype="16" fill="hold" grpId="0"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diamond(in)">
                                      <p:cBhvr>
                                        <p:cTn id="42" dur="10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nodeType="click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0-#ppt_w/2"/>
                                          </p:val>
                                        </p:tav>
                                        <p:tav tm="100000">
                                          <p:val>
                                            <p:strVal val="#ppt_x"/>
                                          </p:val>
                                        </p:tav>
                                      </p:tavLst>
                                    </p:anim>
                                    <p:anim calcmode="lin" valueType="num">
                                      <p:cBhvr additive="base">
                                        <p:cTn id="48" dur="500" fill="hold"/>
                                        <p:tgtEl>
                                          <p:spTgt spid="14"/>
                                        </p:tgtEl>
                                        <p:attrNameLst>
                                          <p:attrName>ppt_y</p:attrName>
                                        </p:attrNameLst>
                                      </p:cBhvr>
                                      <p:tavLst>
                                        <p:tav tm="0">
                                          <p:val>
                                            <p:strVal val="#ppt_y"/>
                                          </p:val>
                                        </p:tav>
                                        <p:tav tm="100000">
                                          <p:val>
                                            <p:strVal val="#ppt_y"/>
                                          </p:val>
                                        </p:tav>
                                      </p:tavLst>
                                    </p:anim>
                                  </p:childTnLst>
                                </p:cTn>
                              </p:par>
                            </p:childTnLst>
                          </p:cTn>
                        </p:par>
                        <p:par>
                          <p:cTn id="49" fill="hold">
                            <p:stCondLst>
                              <p:cond delay="500"/>
                            </p:stCondLst>
                            <p:childTnLst>
                              <p:par>
                                <p:cTn id="50" presetID="17" presetClass="entr" presetSubtype="8"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500" fill="hold"/>
                                        <p:tgtEl>
                                          <p:spTgt spid="8"/>
                                        </p:tgtEl>
                                        <p:attrNameLst>
                                          <p:attrName>ppt_x</p:attrName>
                                        </p:attrNameLst>
                                      </p:cBhvr>
                                      <p:tavLst>
                                        <p:tav tm="0">
                                          <p:val>
                                            <p:strVal val="#ppt_x-#ppt_w/2"/>
                                          </p:val>
                                        </p:tav>
                                        <p:tav tm="100000">
                                          <p:val>
                                            <p:strVal val="#ppt_x"/>
                                          </p:val>
                                        </p:tav>
                                      </p:tavLst>
                                    </p:anim>
                                    <p:anim calcmode="lin" valueType="num">
                                      <p:cBhvr>
                                        <p:cTn id="53" dur="500" fill="hold"/>
                                        <p:tgtEl>
                                          <p:spTgt spid="8"/>
                                        </p:tgtEl>
                                        <p:attrNameLst>
                                          <p:attrName>ppt_y</p:attrName>
                                        </p:attrNameLst>
                                      </p:cBhvr>
                                      <p:tavLst>
                                        <p:tav tm="0">
                                          <p:val>
                                            <p:strVal val="#ppt_y"/>
                                          </p:val>
                                        </p:tav>
                                        <p:tav tm="100000">
                                          <p:val>
                                            <p:strVal val="#ppt_y"/>
                                          </p:val>
                                        </p:tav>
                                      </p:tavLst>
                                    </p:anim>
                                    <p:anim calcmode="lin" valueType="num">
                                      <p:cBhvr>
                                        <p:cTn id="54" dur="500" fill="hold"/>
                                        <p:tgtEl>
                                          <p:spTgt spid="8"/>
                                        </p:tgtEl>
                                        <p:attrNameLst>
                                          <p:attrName>ppt_w</p:attrName>
                                        </p:attrNameLst>
                                      </p:cBhvr>
                                      <p:tavLst>
                                        <p:tav tm="0">
                                          <p:val>
                                            <p:fltVal val="0"/>
                                          </p:val>
                                        </p:tav>
                                        <p:tav tm="100000">
                                          <p:val>
                                            <p:strVal val="#ppt_w"/>
                                          </p:val>
                                        </p:tav>
                                      </p:tavLst>
                                    </p:anim>
                                    <p:anim calcmode="lin" valueType="num">
                                      <p:cBhvr>
                                        <p:cTn id="55" dur="500" fill="hold"/>
                                        <p:tgtEl>
                                          <p:spTgt spid="8"/>
                                        </p:tgtEl>
                                        <p:attrNameLst>
                                          <p:attrName>ppt_h</p:attrName>
                                        </p:attrNameLst>
                                      </p:cBhvr>
                                      <p:tavLst>
                                        <p:tav tm="0">
                                          <p:val>
                                            <p:strVal val="#ppt_h"/>
                                          </p:val>
                                        </p:tav>
                                        <p:tav tm="100000">
                                          <p:val>
                                            <p:strVal val="#ppt_h"/>
                                          </p:val>
                                        </p:tav>
                                      </p:tavLst>
                                    </p:anim>
                                  </p:childTnLst>
                                </p:cTn>
                              </p:par>
                            </p:childTnLst>
                          </p:cTn>
                        </p:par>
                        <p:par>
                          <p:cTn id="56" fill="hold">
                            <p:stCondLst>
                              <p:cond delay="1000"/>
                            </p:stCondLst>
                            <p:childTnLst>
                              <p:par>
                                <p:cTn id="57" presetID="8" presetClass="entr" presetSubtype="16"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diamond(in)">
                                      <p:cBhvr>
                                        <p:cTn id="59" dur="1000"/>
                                        <p:tgtEl>
                                          <p:spTgt spid="9"/>
                                        </p:tgtEl>
                                      </p:cBhvr>
                                    </p:animEffect>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nodeType="click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500" fill="hold"/>
                                        <p:tgtEl>
                                          <p:spTgt spid="15"/>
                                        </p:tgtEl>
                                        <p:attrNameLst>
                                          <p:attrName>ppt_x</p:attrName>
                                        </p:attrNameLst>
                                      </p:cBhvr>
                                      <p:tavLst>
                                        <p:tav tm="0">
                                          <p:val>
                                            <p:strVal val="#ppt_x"/>
                                          </p:val>
                                        </p:tav>
                                        <p:tav tm="100000">
                                          <p:val>
                                            <p:strVal val="#ppt_x"/>
                                          </p:val>
                                        </p:tav>
                                      </p:tavLst>
                                    </p:anim>
                                    <p:anim calcmode="lin" valueType="num">
                                      <p:cBhvr additive="base">
                                        <p:cTn id="65" dur="500" fill="hold"/>
                                        <p:tgtEl>
                                          <p:spTgt spid="15"/>
                                        </p:tgtEl>
                                        <p:attrNameLst>
                                          <p:attrName>ppt_y</p:attrName>
                                        </p:attrNameLst>
                                      </p:cBhvr>
                                      <p:tavLst>
                                        <p:tav tm="0">
                                          <p:val>
                                            <p:strVal val="1+#ppt_h/2"/>
                                          </p:val>
                                        </p:tav>
                                        <p:tav tm="100000">
                                          <p:val>
                                            <p:strVal val="#ppt_y"/>
                                          </p:val>
                                        </p:tav>
                                      </p:tavLst>
                                    </p:anim>
                                  </p:childTnLst>
                                </p:cTn>
                              </p:par>
                            </p:childTnLst>
                          </p:cTn>
                        </p:par>
                        <p:par>
                          <p:cTn id="66" fill="hold">
                            <p:stCondLst>
                              <p:cond delay="500"/>
                            </p:stCondLst>
                            <p:childTnLst>
                              <p:par>
                                <p:cTn id="67" presetID="17" presetClass="entr" presetSubtype="8" fill="hold" grpId="0" nodeType="afterEffect">
                                  <p:stCondLst>
                                    <p:cond delay="0"/>
                                  </p:stCondLst>
                                  <p:childTnLst>
                                    <p:set>
                                      <p:cBhvr>
                                        <p:cTn id="68" dur="1" fill="hold">
                                          <p:stCondLst>
                                            <p:cond delay="0"/>
                                          </p:stCondLst>
                                        </p:cTn>
                                        <p:tgtEl>
                                          <p:spTgt spid="10"/>
                                        </p:tgtEl>
                                        <p:attrNameLst>
                                          <p:attrName>style.visibility</p:attrName>
                                        </p:attrNameLst>
                                      </p:cBhvr>
                                      <p:to>
                                        <p:strVal val="visible"/>
                                      </p:to>
                                    </p:set>
                                    <p:anim calcmode="lin" valueType="num">
                                      <p:cBhvr>
                                        <p:cTn id="69" dur="500" fill="hold"/>
                                        <p:tgtEl>
                                          <p:spTgt spid="10"/>
                                        </p:tgtEl>
                                        <p:attrNameLst>
                                          <p:attrName>ppt_x</p:attrName>
                                        </p:attrNameLst>
                                      </p:cBhvr>
                                      <p:tavLst>
                                        <p:tav tm="0">
                                          <p:val>
                                            <p:strVal val="#ppt_x-#ppt_w/2"/>
                                          </p:val>
                                        </p:tav>
                                        <p:tav tm="100000">
                                          <p:val>
                                            <p:strVal val="#ppt_x"/>
                                          </p:val>
                                        </p:tav>
                                      </p:tavLst>
                                    </p:anim>
                                    <p:anim calcmode="lin" valueType="num">
                                      <p:cBhvr>
                                        <p:cTn id="70" dur="500" fill="hold"/>
                                        <p:tgtEl>
                                          <p:spTgt spid="10"/>
                                        </p:tgtEl>
                                        <p:attrNameLst>
                                          <p:attrName>ppt_y</p:attrName>
                                        </p:attrNameLst>
                                      </p:cBhvr>
                                      <p:tavLst>
                                        <p:tav tm="0">
                                          <p:val>
                                            <p:strVal val="#ppt_y"/>
                                          </p:val>
                                        </p:tav>
                                        <p:tav tm="100000">
                                          <p:val>
                                            <p:strVal val="#ppt_y"/>
                                          </p:val>
                                        </p:tav>
                                      </p:tavLst>
                                    </p:anim>
                                    <p:anim calcmode="lin" valueType="num">
                                      <p:cBhvr>
                                        <p:cTn id="71" dur="500" fill="hold"/>
                                        <p:tgtEl>
                                          <p:spTgt spid="10"/>
                                        </p:tgtEl>
                                        <p:attrNameLst>
                                          <p:attrName>ppt_w</p:attrName>
                                        </p:attrNameLst>
                                      </p:cBhvr>
                                      <p:tavLst>
                                        <p:tav tm="0">
                                          <p:val>
                                            <p:fltVal val="0"/>
                                          </p:val>
                                        </p:tav>
                                        <p:tav tm="100000">
                                          <p:val>
                                            <p:strVal val="#ppt_w"/>
                                          </p:val>
                                        </p:tav>
                                      </p:tavLst>
                                    </p:anim>
                                    <p:anim calcmode="lin" valueType="num">
                                      <p:cBhvr>
                                        <p:cTn id="72" dur="500" fill="hold"/>
                                        <p:tgtEl>
                                          <p:spTgt spid="10"/>
                                        </p:tgtEl>
                                        <p:attrNameLst>
                                          <p:attrName>ppt_h</p:attrName>
                                        </p:attrNameLst>
                                      </p:cBhvr>
                                      <p:tavLst>
                                        <p:tav tm="0">
                                          <p:val>
                                            <p:strVal val="#ppt_h"/>
                                          </p:val>
                                        </p:tav>
                                        <p:tav tm="100000">
                                          <p:val>
                                            <p:strVal val="#ppt_h"/>
                                          </p:val>
                                        </p:tav>
                                      </p:tavLst>
                                    </p:anim>
                                  </p:childTnLst>
                                </p:cTn>
                              </p:par>
                            </p:childTnLst>
                          </p:cTn>
                        </p:par>
                        <p:par>
                          <p:cTn id="73" fill="hold">
                            <p:stCondLst>
                              <p:cond delay="1000"/>
                            </p:stCondLst>
                            <p:childTnLst>
                              <p:par>
                                <p:cTn id="74" presetID="8" presetClass="entr" presetSubtype="16" fill="hold" grpId="0" nodeType="afterEffect">
                                  <p:stCondLst>
                                    <p:cond delay="0"/>
                                  </p:stCondLst>
                                  <p:childTnLst>
                                    <p:set>
                                      <p:cBhvr>
                                        <p:cTn id="75" dur="1" fill="hold">
                                          <p:stCondLst>
                                            <p:cond delay="0"/>
                                          </p:stCondLst>
                                        </p:cTn>
                                        <p:tgtEl>
                                          <p:spTgt spid="11"/>
                                        </p:tgtEl>
                                        <p:attrNameLst>
                                          <p:attrName>style.visibility</p:attrName>
                                        </p:attrNameLst>
                                      </p:cBhvr>
                                      <p:to>
                                        <p:strVal val="visible"/>
                                      </p:to>
                                    </p:set>
                                    <p:animEffect transition="in" filter="diamond(in)">
                                      <p:cBhvr>
                                        <p:cTn id="76"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p:bldP spid="4" grpId="0" animBg="1"/>
      <p:bldP spid="5" grpId="0" animBg="1"/>
      <p:bldP spid="6" grpId="0" animBg="1"/>
      <p:bldP spid="7" grpId="0" animBg="1"/>
      <p:bldP spid="8" grpId="0" animBg="1"/>
      <p:bldP spid="9" grpId="0" animBg="1"/>
      <p:bldP spid="10" grpId="0" animBg="1"/>
      <p:bldP spid="11"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Grp="1" noChangeArrowheads="1"/>
          </p:cNvSpPr>
          <p:nvPr>
            <p:ph type="title"/>
          </p:nvPr>
        </p:nvSpPr>
        <p:spPr>
          <a:xfrm>
            <a:off x="1370013" y="44450"/>
            <a:ext cx="7772400" cy="720254"/>
          </a:xfrm>
        </p:spPr>
        <p:txBody>
          <a:bodyPr/>
          <a:lstStyle/>
          <a:p>
            <a:pPr eaLnBrk="1" hangingPunct="1"/>
            <a:r>
              <a:rPr lang="fr-FR" altLang="fr-FR" sz="4000" dirty="0"/>
              <a:t>Coûts en maintenance corrective</a:t>
            </a:r>
          </a:p>
        </p:txBody>
      </p:sp>
      <p:sp>
        <p:nvSpPr>
          <p:cNvPr id="5" name="Rectangle 18"/>
          <p:cNvSpPr>
            <a:spLocks noChangeArrowheads="1"/>
          </p:cNvSpPr>
          <p:nvPr/>
        </p:nvSpPr>
        <p:spPr bwMode="auto">
          <a:xfrm>
            <a:off x="1475656" y="836613"/>
            <a:ext cx="7380287" cy="58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marL="342900" indent="-342900" algn="ctr" eaLnBrk="1" hangingPunct="1">
              <a:spcBef>
                <a:spcPct val="20000"/>
              </a:spcBef>
              <a:buClr>
                <a:schemeClr val="accent2"/>
              </a:buClr>
            </a:pPr>
            <a:r>
              <a:rPr kumimoji="1" lang="fr-FR" altLang="fr-FR" sz="4400" b="1" dirty="0">
                <a:solidFill>
                  <a:srgbClr val="FF0000"/>
                </a:solidFill>
              </a:rPr>
              <a:t>Coût d’indisponibilité</a:t>
            </a:r>
          </a:p>
          <a:p>
            <a:pPr marL="342900" indent="-342900" algn="ctr" eaLnBrk="1" hangingPunct="1">
              <a:spcBef>
                <a:spcPct val="20000"/>
              </a:spcBef>
              <a:buClr>
                <a:schemeClr val="accent2"/>
              </a:buClr>
            </a:pPr>
            <a:r>
              <a:rPr kumimoji="1" lang="fr-FR" altLang="fr-FR" sz="4400" b="1" dirty="0">
                <a:solidFill>
                  <a:srgbClr val="FF0000"/>
                </a:solidFill>
              </a:rPr>
              <a:t>=</a:t>
            </a:r>
          </a:p>
          <a:p>
            <a:pPr marL="342900" indent="-342900" algn="ctr" eaLnBrk="1" hangingPunct="1">
              <a:spcBef>
                <a:spcPct val="20000"/>
              </a:spcBef>
              <a:buClr>
                <a:schemeClr val="accent2"/>
              </a:buClr>
            </a:pPr>
            <a:r>
              <a:rPr kumimoji="1" lang="fr-FR" altLang="fr-FR" sz="4400" b="1" dirty="0">
                <a:solidFill>
                  <a:srgbClr val="FF0000"/>
                </a:solidFill>
              </a:rPr>
              <a:t>Taux horaire d’indisponibilité</a:t>
            </a:r>
          </a:p>
          <a:p>
            <a:pPr marL="342900" indent="-342900" algn="ctr" eaLnBrk="1" hangingPunct="1">
              <a:spcBef>
                <a:spcPct val="20000"/>
              </a:spcBef>
              <a:buClr>
                <a:schemeClr val="accent2"/>
              </a:buClr>
            </a:pPr>
            <a:r>
              <a:rPr kumimoji="1" lang="fr-FR" altLang="fr-FR" sz="4400" b="1" dirty="0">
                <a:solidFill>
                  <a:srgbClr val="FF0000"/>
                </a:solidFill>
              </a:rPr>
              <a:t>X</a:t>
            </a:r>
          </a:p>
          <a:p>
            <a:pPr marL="342900" indent="-342900" algn="ctr" eaLnBrk="1" hangingPunct="1">
              <a:spcBef>
                <a:spcPct val="20000"/>
              </a:spcBef>
              <a:buClr>
                <a:schemeClr val="accent2"/>
              </a:buClr>
            </a:pPr>
            <a:r>
              <a:rPr kumimoji="1" lang="fr-FR" altLang="fr-FR" sz="4400" b="1" dirty="0">
                <a:solidFill>
                  <a:srgbClr val="FF0000"/>
                </a:solidFill>
              </a:rPr>
              <a:t>Temps d’arrêt de la machine</a:t>
            </a:r>
          </a:p>
        </p:txBody>
      </p:sp>
    </p:spTree>
    <p:custDataLst>
      <p:tags r:id="rId1"/>
    </p:custDataLst>
    <p:extLst>
      <p:ext uri="{BB962C8B-B14F-4D97-AF65-F5344CB8AC3E}">
        <p14:creationId xmlns:p14="http://schemas.microsoft.com/office/powerpoint/2010/main" val="62944683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370013" y="44450"/>
            <a:ext cx="7772400" cy="1143000"/>
          </a:xfrm>
        </p:spPr>
        <p:txBody>
          <a:bodyPr/>
          <a:lstStyle/>
          <a:p>
            <a:pPr eaLnBrk="1" hangingPunct="1"/>
            <a:r>
              <a:rPr lang="fr-FR" altLang="fr-FR" sz="4000" dirty="0"/>
              <a:t>Coûts en maintenance corrective</a:t>
            </a:r>
          </a:p>
        </p:txBody>
      </p:sp>
      <p:sp>
        <p:nvSpPr>
          <p:cNvPr id="30738" name="Rectangle 18"/>
          <p:cNvSpPr>
            <a:spLocks noChangeArrowheads="1"/>
          </p:cNvSpPr>
          <p:nvPr/>
        </p:nvSpPr>
        <p:spPr bwMode="auto">
          <a:xfrm>
            <a:off x="1475656" y="836613"/>
            <a:ext cx="7380287" cy="58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marL="342900" indent="-342900" algn="ctr" eaLnBrk="1" hangingPunct="1">
              <a:spcBef>
                <a:spcPct val="20000"/>
              </a:spcBef>
              <a:buClr>
                <a:schemeClr val="accent2"/>
              </a:buClr>
            </a:pPr>
            <a:r>
              <a:rPr kumimoji="1" lang="fr-FR" altLang="fr-FR" sz="4800" b="1" dirty="0">
                <a:solidFill>
                  <a:srgbClr val="FF0000"/>
                </a:solidFill>
              </a:rPr>
              <a:t>Coût de la défaillance</a:t>
            </a:r>
          </a:p>
          <a:p>
            <a:pPr marL="342900" indent="-342900" algn="ctr" eaLnBrk="1" hangingPunct="1">
              <a:spcBef>
                <a:spcPct val="20000"/>
              </a:spcBef>
              <a:buClr>
                <a:schemeClr val="accent2"/>
              </a:buClr>
            </a:pPr>
            <a:r>
              <a:rPr kumimoji="1" lang="fr-FR" altLang="fr-FR" sz="4800" b="1" dirty="0">
                <a:solidFill>
                  <a:srgbClr val="FF0000"/>
                </a:solidFill>
              </a:rPr>
              <a:t>=</a:t>
            </a:r>
          </a:p>
          <a:p>
            <a:pPr marL="342900" indent="-342900" algn="ctr" eaLnBrk="1" hangingPunct="1">
              <a:spcBef>
                <a:spcPct val="20000"/>
              </a:spcBef>
              <a:buClr>
                <a:schemeClr val="accent2"/>
              </a:buClr>
            </a:pPr>
            <a:r>
              <a:rPr kumimoji="1" lang="fr-FR" altLang="fr-FR" sz="4800" b="1" dirty="0">
                <a:solidFill>
                  <a:srgbClr val="FF0000"/>
                </a:solidFill>
              </a:rPr>
              <a:t>COÛTS DIRECTS ou de MAINTENANCE</a:t>
            </a:r>
          </a:p>
          <a:p>
            <a:pPr marL="342900" indent="-342900" algn="ctr" eaLnBrk="1" hangingPunct="1">
              <a:spcBef>
                <a:spcPct val="20000"/>
              </a:spcBef>
              <a:buClr>
                <a:schemeClr val="accent2"/>
              </a:buClr>
            </a:pPr>
            <a:r>
              <a:rPr kumimoji="1" lang="fr-FR" altLang="fr-FR" sz="4800" b="1" dirty="0">
                <a:solidFill>
                  <a:srgbClr val="FF0000"/>
                </a:solidFill>
              </a:rPr>
              <a:t>+</a:t>
            </a:r>
          </a:p>
          <a:p>
            <a:pPr marL="342900" indent="-342900" algn="ctr" eaLnBrk="1" hangingPunct="1">
              <a:spcBef>
                <a:spcPct val="20000"/>
              </a:spcBef>
              <a:buClr>
                <a:schemeClr val="accent2"/>
              </a:buClr>
            </a:pPr>
            <a:r>
              <a:rPr kumimoji="1" lang="fr-FR" altLang="fr-FR" sz="4800" b="1" dirty="0">
                <a:solidFill>
                  <a:srgbClr val="FF0000"/>
                </a:solidFill>
              </a:rPr>
              <a:t>COÛTS INDIRECTS ou d’INDISPONIBILITE</a:t>
            </a:r>
          </a:p>
        </p:txBody>
      </p:sp>
    </p:spTree>
    <p:custDataLst>
      <p:tags r:id="rId1"/>
    </p:custDataLst>
    <p:extLst>
      <p:ext uri="{BB962C8B-B14F-4D97-AF65-F5344CB8AC3E}">
        <p14:creationId xmlns:p14="http://schemas.microsoft.com/office/powerpoint/2010/main" val="327960330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5" fill="hold" grpId="0" nodeType="clickEffect">
                                  <p:stCondLst>
                                    <p:cond delay="0"/>
                                  </p:stCondLst>
                                  <p:childTnLst>
                                    <p:set>
                                      <p:cBhvr>
                                        <p:cTn id="6" dur="1" fill="hold">
                                          <p:stCondLst>
                                            <p:cond delay="0"/>
                                          </p:stCondLst>
                                        </p:cTn>
                                        <p:tgtEl>
                                          <p:spTgt spid="30738">
                                            <p:txEl>
                                              <p:pRg st="0" end="0"/>
                                            </p:txEl>
                                          </p:spTgt>
                                        </p:tgtEl>
                                        <p:attrNameLst>
                                          <p:attrName>style.visibility</p:attrName>
                                        </p:attrNameLst>
                                      </p:cBhvr>
                                      <p:to>
                                        <p:strVal val="visible"/>
                                      </p:to>
                                    </p:set>
                                    <p:animEffect transition="in" filter="checkerboard(down)">
                                      <p:cBhvr>
                                        <p:cTn id="7" dur="500"/>
                                        <p:tgtEl>
                                          <p:spTgt spid="3073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30738">
                                            <p:txEl>
                                              <p:pRg st="1" end="1"/>
                                            </p:txEl>
                                          </p:spTgt>
                                        </p:tgtEl>
                                        <p:attrNameLst>
                                          <p:attrName>style.visibility</p:attrName>
                                        </p:attrNameLst>
                                      </p:cBhvr>
                                      <p:to>
                                        <p:strVal val="visible"/>
                                      </p:to>
                                    </p:set>
                                    <p:animEffect transition="in" filter="checkerboard(down)">
                                      <p:cBhvr>
                                        <p:cTn id="12" dur="500"/>
                                        <p:tgtEl>
                                          <p:spTgt spid="30738">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5" fill="hold" grpId="0" nodeType="clickEffect">
                                  <p:stCondLst>
                                    <p:cond delay="0"/>
                                  </p:stCondLst>
                                  <p:childTnLst>
                                    <p:set>
                                      <p:cBhvr>
                                        <p:cTn id="16" dur="1" fill="hold">
                                          <p:stCondLst>
                                            <p:cond delay="0"/>
                                          </p:stCondLst>
                                        </p:cTn>
                                        <p:tgtEl>
                                          <p:spTgt spid="30738">
                                            <p:txEl>
                                              <p:pRg st="2" end="2"/>
                                            </p:txEl>
                                          </p:spTgt>
                                        </p:tgtEl>
                                        <p:attrNameLst>
                                          <p:attrName>style.visibility</p:attrName>
                                        </p:attrNameLst>
                                      </p:cBhvr>
                                      <p:to>
                                        <p:strVal val="visible"/>
                                      </p:to>
                                    </p:set>
                                    <p:animEffect transition="in" filter="checkerboard(down)">
                                      <p:cBhvr>
                                        <p:cTn id="17" dur="500"/>
                                        <p:tgtEl>
                                          <p:spTgt spid="30738">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5" fill="hold" grpId="0" nodeType="clickEffect">
                                  <p:stCondLst>
                                    <p:cond delay="0"/>
                                  </p:stCondLst>
                                  <p:childTnLst>
                                    <p:set>
                                      <p:cBhvr>
                                        <p:cTn id="21" dur="1" fill="hold">
                                          <p:stCondLst>
                                            <p:cond delay="0"/>
                                          </p:stCondLst>
                                        </p:cTn>
                                        <p:tgtEl>
                                          <p:spTgt spid="30738">
                                            <p:txEl>
                                              <p:pRg st="3" end="3"/>
                                            </p:txEl>
                                          </p:spTgt>
                                        </p:tgtEl>
                                        <p:attrNameLst>
                                          <p:attrName>style.visibility</p:attrName>
                                        </p:attrNameLst>
                                      </p:cBhvr>
                                      <p:to>
                                        <p:strVal val="visible"/>
                                      </p:to>
                                    </p:set>
                                    <p:animEffect transition="in" filter="checkerboard(down)">
                                      <p:cBhvr>
                                        <p:cTn id="22" dur="500"/>
                                        <p:tgtEl>
                                          <p:spTgt spid="30738">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ntr" presetSubtype="5" fill="hold" grpId="0" nodeType="clickEffect">
                                  <p:stCondLst>
                                    <p:cond delay="0"/>
                                  </p:stCondLst>
                                  <p:childTnLst>
                                    <p:set>
                                      <p:cBhvr>
                                        <p:cTn id="26" dur="1" fill="hold">
                                          <p:stCondLst>
                                            <p:cond delay="0"/>
                                          </p:stCondLst>
                                        </p:cTn>
                                        <p:tgtEl>
                                          <p:spTgt spid="30738">
                                            <p:txEl>
                                              <p:pRg st="4" end="4"/>
                                            </p:txEl>
                                          </p:spTgt>
                                        </p:tgtEl>
                                        <p:attrNameLst>
                                          <p:attrName>style.visibility</p:attrName>
                                        </p:attrNameLst>
                                      </p:cBhvr>
                                      <p:to>
                                        <p:strVal val="visible"/>
                                      </p:to>
                                    </p:set>
                                    <p:animEffect transition="in" filter="checkerboard(down)">
                                      <p:cBhvr>
                                        <p:cTn id="27" dur="500"/>
                                        <p:tgtEl>
                                          <p:spTgt spid="3073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8" grpId="0" build="p"/>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370013" y="44450"/>
            <a:ext cx="7772400" cy="1143000"/>
          </a:xfrm>
        </p:spPr>
        <p:txBody>
          <a:bodyPr>
            <a:normAutofit fontScale="90000"/>
          </a:bodyPr>
          <a:lstStyle/>
          <a:p>
            <a:pPr eaLnBrk="1" hangingPunct="1"/>
            <a:r>
              <a:rPr lang="fr-FR" altLang="fr-FR" sz="3600"/>
              <a:t>COÛTS EN MAINTENANCE PREVENTIVE SYSTEMATIQUE</a:t>
            </a:r>
          </a:p>
        </p:txBody>
      </p:sp>
      <p:sp>
        <p:nvSpPr>
          <p:cNvPr id="33796" name="Rectangle 4"/>
          <p:cNvSpPr>
            <a:spLocks noChangeArrowheads="1"/>
          </p:cNvSpPr>
          <p:nvPr/>
        </p:nvSpPr>
        <p:spPr bwMode="auto">
          <a:xfrm>
            <a:off x="1403648" y="1196975"/>
            <a:ext cx="7380287" cy="547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marL="342900" indent="-342900" algn="ctr" eaLnBrk="1" hangingPunct="1">
              <a:spcBef>
                <a:spcPct val="20000"/>
              </a:spcBef>
              <a:buClr>
                <a:schemeClr val="accent2"/>
              </a:buClr>
            </a:pPr>
            <a:r>
              <a:rPr kumimoji="1" lang="fr-FR" altLang="fr-FR" sz="4000" b="1" dirty="0">
                <a:solidFill>
                  <a:srgbClr val="FF0000"/>
                </a:solidFill>
              </a:rPr>
              <a:t>Coût de l’intervention préventive</a:t>
            </a:r>
          </a:p>
          <a:p>
            <a:pPr marL="342900" indent="-342900" algn="ctr" eaLnBrk="1" hangingPunct="1">
              <a:spcBef>
                <a:spcPct val="20000"/>
              </a:spcBef>
              <a:buClr>
                <a:schemeClr val="accent2"/>
              </a:buClr>
            </a:pPr>
            <a:r>
              <a:rPr kumimoji="1" lang="fr-FR" altLang="fr-FR" sz="4000" b="1" dirty="0">
                <a:solidFill>
                  <a:srgbClr val="FF0000"/>
                </a:solidFill>
              </a:rPr>
              <a:t>=</a:t>
            </a:r>
          </a:p>
          <a:p>
            <a:pPr marL="342900" indent="-342900" algn="ctr" eaLnBrk="1" hangingPunct="1">
              <a:spcBef>
                <a:spcPct val="20000"/>
              </a:spcBef>
              <a:buClr>
                <a:schemeClr val="accent2"/>
              </a:buClr>
            </a:pPr>
            <a:r>
              <a:rPr kumimoji="1" lang="fr-FR" altLang="fr-FR" sz="4000" b="1" dirty="0">
                <a:solidFill>
                  <a:srgbClr val="FF0000"/>
                </a:solidFill>
              </a:rPr>
              <a:t>COÛTS DIRECTS (comme en correctif)</a:t>
            </a:r>
          </a:p>
          <a:p>
            <a:pPr marL="342900" indent="-342900" algn="ctr" eaLnBrk="1" hangingPunct="1">
              <a:spcBef>
                <a:spcPct val="20000"/>
              </a:spcBef>
              <a:buClr>
                <a:schemeClr val="accent2"/>
              </a:buClr>
            </a:pPr>
            <a:r>
              <a:rPr kumimoji="1" lang="fr-FR" altLang="fr-FR" sz="4000" b="1" dirty="0">
                <a:solidFill>
                  <a:srgbClr val="FF0000"/>
                </a:solidFill>
              </a:rPr>
              <a:t>+</a:t>
            </a:r>
          </a:p>
          <a:p>
            <a:pPr marL="342900" indent="-342900" algn="ctr" eaLnBrk="1" hangingPunct="1">
              <a:spcBef>
                <a:spcPct val="20000"/>
              </a:spcBef>
              <a:buClr>
                <a:schemeClr val="accent2"/>
              </a:buClr>
            </a:pPr>
            <a:r>
              <a:rPr kumimoji="1" lang="fr-FR" altLang="fr-FR" sz="4000" b="1" dirty="0">
                <a:solidFill>
                  <a:srgbClr val="FF0000"/>
                </a:solidFill>
              </a:rPr>
              <a:t>COÛTS du CORRECTIF RESIDUEL</a:t>
            </a:r>
          </a:p>
        </p:txBody>
      </p:sp>
    </p:spTree>
    <p:custDataLst>
      <p:tags r:id="rId1"/>
    </p:custDataLst>
    <p:extLst>
      <p:ext uri="{BB962C8B-B14F-4D97-AF65-F5344CB8AC3E}">
        <p14:creationId xmlns:p14="http://schemas.microsoft.com/office/powerpoint/2010/main" val="406679003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5" fill="hold" grpId="0" nodeType="clickEffect">
                                  <p:stCondLst>
                                    <p:cond delay="0"/>
                                  </p:stCondLst>
                                  <p:childTnLst>
                                    <p:set>
                                      <p:cBhvr>
                                        <p:cTn id="6" dur="1" fill="hold">
                                          <p:stCondLst>
                                            <p:cond delay="0"/>
                                          </p:stCondLst>
                                        </p:cTn>
                                        <p:tgtEl>
                                          <p:spTgt spid="33796">
                                            <p:txEl>
                                              <p:pRg st="0" end="0"/>
                                            </p:txEl>
                                          </p:spTgt>
                                        </p:tgtEl>
                                        <p:attrNameLst>
                                          <p:attrName>style.visibility</p:attrName>
                                        </p:attrNameLst>
                                      </p:cBhvr>
                                      <p:to>
                                        <p:strVal val="visible"/>
                                      </p:to>
                                    </p:set>
                                    <p:animEffect transition="in" filter="checkerboard(down)">
                                      <p:cBhvr>
                                        <p:cTn id="7" dur="500"/>
                                        <p:tgtEl>
                                          <p:spTgt spid="3379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33796">
                                            <p:txEl>
                                              <p:pRg st="1" end="1"/>
                                            </p:txEl>
                                          </p:spTgt>
                                        </p:tgtEl>
                                        <p:attrNameLst>
                                          <p:attrName>style.visibility</p:attrName>
                                        </p:attrNameLst>
                                      </p:cBhvr>
                                      <p:to>
                                        <p:strVal val="visible"/>
                                      </p:to>
                                    </p:set>
                                    <p:animEffect transition="in" filter="checkerboard(down)">
                                      <p:cBhvr>
                                        <p:cTn id="12" dur="500"/>
                                        <p:tgtEl>
                                          <p:spTgt spid="33796">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5" fill="hold" grpId="0" nodeType="clickEffect">
                                  <p:stCondLst>
                                    <p:cond delay="0"/>
                                  </p:stCondLst>
                                  <p:childTnLst>
                                    <p:set>
                                      <p:cBhvr>
                                        <p:cTn id="16" dur="1" fill="hold">
                                          <p:stCondLst>
                                            <p:cond delay="0"/>
                                          </p:stCondLst>
                                        </p:cTn>
                                        <p:tgtEl>
                                          <p:spTgt spid="33796">
                                            <p:txEl>
                                              <p:pRg st="2" end="2"/>
                                            </p:txEl>
                                          </p:spTgt>
                                        </p:tgtEl>
                                        <p:attrNameLst>
                                          <p:attrName>style.visibility</p:attrName>
                                        </p:attrNameLst>
                                      </p:cBhvr>
                                      <p:to>
                                        <p:strVal val="visible"/>
                                      </p:to>
                                    </p:set>
                                    <p:animEffect transition="in" filter="checkerboard(down)">
                                      <p:cBhvr>
                                        <p:cTn id="17" dur="500"/>
                                        <p:tgtEl>
                                          <p:spTgt spid="33796">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5" fill="hold" grpId="0" nodeType="clickEffect">
                                  <p:stCondLst>
                                    <p:cond delay="0"/>
                                  </p:stCondLst>
                                  <p:childTnLst>
                                    <p:set>
                                      <p:cBhvr>
                                        <p:cTn id="21" dur="1" fill="hold">
                                          <p:stCondLst>
                                            <p:cond delay="0"/>
                                          </p:stCondLst>
                                        </p:cTn>
                                        <p:tgtEl>
                                          <p:spTgt spid="33796">
                                            <p:txEl>
                                              <p:pRg st="3" end="3"/>
                                            </p:txEl>
                                          </p:spTgt>
                                        </p:tgtEl>
                                        <p:attrNameLst>
                                          <p:attrName>style.visibility</p:attrName>
                                        </p:attrNameLst>
                                      </p:cBhvr>
                                      <p:to>
                                        <p:strVal val="visible"/>
                                      </p:to>
                                    </p:set>
                                    <p:animEffect transition="in" filter="checkerboard(down)">
                                      <p:cBhvr>
                                        <p:cTn id="22" dur="500"/>
                                        <p:tgtEl>
                                          <p:spTgt spid="33796">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ntr" presetSubtype="5" fill="hold" grpId="0" nodeType="clickEffect">
                                  <p:stCondLst>
                                    <p:cond delay="0"/>
                                  </p:stCondLst>
                                  <p:childTnLst>
                                    <p:set>
                                      <p:cBhvr>
                                        <p:cTn id="26" dur="1" fill="hold">
                                          <p:stCondLst>
                                            <p:cond delay="0"/>
                                          </p:stCondLst>
                                        </p:cTn>
                                        <p:tgtEl>
                                          <p:spTgt spid="33796">
                                            <p:txEl>
                                              <p:pRg st="4" end="4"/>
                                            </p:txEl>
                                          </p:spTgt>
                                        </p:tgtEl>
                                        <p:attrNameLst>
                                          <p:attrName>style.visibility</p:attrName>
                                        </p:attrNameLst>
                                      </p:cBhvr>
                                      <p:to>
                                        <p:strVal val="visible"/>
                                      </p:to>
                                    </p:set>
                                    <p:animEffect transition="in" filter="checkerboard(down)">
                                      <p:cBhvr>
                                        <p:cTn id="27" dur="500"/>
                                        <p:tgtEl>
                                          <p:spTgt spid="3379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6" grpId="0" build="p"/>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1370013" y="44450"/>
            <a:ext cx="7772400" cy="803275"/>
          </a:xfrm>
        </p:spPr>
        <p:txBody>
          <a:bodyPr/>
          <a:lstStyle/>
          <a:p>
            <a:pPr eaLnBrk="1" hangingPunct="1"/>
            <a:r>
              <a:rPr lang="fr-FR" altLang="fr-FR"/>
              <a:t>Le Life Cycle Cost ou LCC</a:t>
            </a:r>
          </a:p>
        </p:txBody>
      </p:sp>
      <p:pic>
        <p:nvPicPr>
          <p:cNvPr id="44037" name="Picture 5" descr="image0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84438" y="981075"/>
            <a:ext cx="5572125" cy="58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155647305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nodeType="afterEffect">
                                  <p:stCondLst>
                                    <p:cond delay="0"/>
                                  </p:stCondLst>
                                  <p:childTnLst>
                                    <p:set>
                                      <p:cBhvr>
                                        <p:cTn id="6" dur="1" fill="hold">
                                          <p:stCondLst>
                                            <p:cond delay="0"/>
                                          </p:stCondLst>
                                        </p:cTn>
                                        <p:tgtEl>
                                          <p:spTgt spid="44037"/>
                                        </p:tgtEl>
                                        <p:attrNameLst>
                                          <p:attrName>style.visibility</p:attrName>
                                        </p:attrNameLst>
                                      </p:cBhvr>
                                      <p:to>
                                        <p:strVal val="visible"/>
                                      </p:to>
                                    </p:set>
                                    <p:anim calcmode="lin" valueType="num">
                                      <p:cBhvr>
                                        <p:cTn id="7" dur="1000" fill="hold"/>
                                        <p:tgtEl>
                                          <p:spTgt spid="44037"/>
                                        </p:tgtEl>
                                        <p:attrNameLst>
                                          <p:attrName>ppt_x</p:attrName>
                                        </p:attrNameLst>
                                      </p:cBhvr>
                                      <p:tavLst>
                                        <p:tav tm="0">
                                          <p:val>
                                            <p:strVal val="#ppt_x-.2"/>
                                          </p:val>
                                        </p:tav>
                                        <p:tav tm="100000">
                                          <p:val>
                                            <p:strVal val="#ppt_x"/>
                                          </p:val>
                                        </p:tav>
                                      </p:tavLst>
                                    </p:anim>
                                    <p:anim calcmode="lin" valueType="num">
                                      <p:cBhvr>
                                        <p:cTn id="8" dur="1000" fill="hold"/>
                                        <p:tgtEl>
                                          <p:spTgt spid="44037"/>
                                        </p:tgtEl>
                                        <p:attrNameLst>
                                          <p:attrName>ppt_y</p:attrName>
                                        </p:attrNameLst>
                                      </p:cBhvr>
                                      <p:tavLst>
                                        <p:tav tm="0">
                                          <p:val>
                                            <p:strVal val="#ppt_y"/>
                                          </p:val>
                                        </p:tav>
                                        <p:tav tm="100000">
                                          <p:val>
                                            <p:strVal val="#ppt_y"/>
                                          </p:val>
                                        </p:tav>
                                      </p:tavLst>
                                    </p:anim>
                                    <p:animEffect transition="in" filter="wipe(right)" prLst="gradientSize: 0.1">
                                      <p:cBhvr>
                                        <p:cTn id="9" dur="1000"/>
                                        <p:tgtEl>
                                          <p:spTgt spid="440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370013" y="44450"/>
            <a:ext cx="7772400" cy="803275"/>
          </a:xfrm>
        </p:spPr>
        <p:txBody>
          <a:bodyPr/>
          <a:lstStyle/>
          <a:p>
            <a:pPr eaLnBrk="1" hangingPunct="1"/>
            <a:r>
              <a:rPr lang="fr-FR" altLang="fr-FR"/>
              <a:t>Le Life Cycle Cost ou LCC</a:t>
            </a:r>
          </a:p>
        </p:txBody>
      </p:sp>
      <p:pic>
        <p:nvPicPr>
          <p:cNvPr id="59395" name="Picture 3" descr="image05"/>
          <p:cNvPicPr>
            <a:picLocks noChangeAspect="1" noChangeArrowheads="1"/>
          </p:cNvPicPr>
          <p:nvPr/>
        </p:nvPicPr>
        <p:blipFill>
          <a:blip r:embed="rId3">
            <a:extLst>
              <a:ext uri="{28A0092B-C50C-407E-A947-70E740481C1C}">
                <a14:useLocalDpi xmlns:a14="http://schemas.microsoft.com/office/drawing/2010/main" val="0"/>
              </a:ext>
            </a:extLst>
          </a:blip>
          <a:srcRect t="9567" b="14232"/>
          <a:stretch>
            <a:fillRect/>
          </a:stretch>
        </p:blipFill>
        <p:spPr bwMode="auto">
          <a:xfrm>
            <a:off x="1476375" y="1341438"/>
            <a:ext cx="7343775" cy="493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6" name="Line 4"/>
          <p:cNvSpPr>
            <a:spLocks noChangeShapeType="1"/>
          </p:cNvSpPr>
          <p:nvPr/>
        </p:nvSpPr>
        <p:spPr bwMode="auto">
          <a:xfrm flipV="1">
            <a:off x="2725738" y="1719263"/>
            <a:ext cx="5759450" cy="3889375"/>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59397" name="Text Box 5"/>
          <p:cNvSpPr txBox="1">
            <a:spLocks noChangeArrowheads="1"/>
          </p:cNvSpPr>
          <p:nvPr/>
        </p:nvSpPr>
        <p:spPr bwMode="auto">
          <a:xfrm>
            <a:off x="7693025" y="1903413"/>
            <a:ext cx="1028700" cy="457200"/>
          </a:xfrm>
          <a:prstGeom prst="rect">
            <a:avLst/>
          </a:prstGeom>
          <a:solidFill>
            <a:schemeClr val="bg1"/>
          </a:solidFill>
          <a:ln w="12700">
            <a:solidFill>
              <a:srgbClr val="000000"/>
            </a:solidFill>
            <a:miter lim="800000"/>
            <a:headEnd/>
            <a:tailEnd/>
          </a:ln>
          <a:effectLst>
            <a:outerShdw dist="35921" dir="2700000" algn="ctr" rotWithShape="0">
              <a:srgbClr val="808080"/>
            </a:outerShdw>
          </a:effectLst>
        </p:spPr>
        <p:txBody>
          <a:bodyPr/>
          <a:lstStyle>
            <a:lvl1pPr>
              <a:defRPr kumimoji="1" sz="3200">
                <a:solidFill>
                  <a:schemeClr val="tx1"/>
                </a:solidFill>
                <a:latin typeface="Times New Roman" pitchFamily="18" charset="0"/>
              </a:defRPr>
            </a:lvl1pPr>
            <a:lvl2pPr>
              <a:defRPr kumimoji="1" sz="2800">
                <a:solidFill>
                  <a:schemeClr val="tx1"/>
                </a:solidFill>
                <a:latin typeface="Times New Roman" pitchFamily="18" charset="0"/>
              </a:defRPr>
            </a:lvl2pPr>
            <a:lvl3pPr>
              <a:defRPr kumimoji="1" sz="2400">
                <a:solidFill>
                  <a:schemeClr val="tx1"/>
                </a:solidFill>
                <a:latin typeface="Times New Roman" pitchFamily="18" charset="0"/>
              </a:defRPr>
            </a:lvl3pPr>
            <a:lvl4pPr>
              <a:defRPr kumimoji="1" sz="2000">
                <a:solidFill>
                  <a:schemeClr val="tx1"/>
                </a:solidFill>
                <a:latin typeface="Times New Roman" pitchFamily="18" charset="0"/>
              </a:defRPr>
            </a:lvl4pPr>
            <a:lvl5pPr>
              <a:defRPr kumimoji="1" sz="2000">
                <a:solidFill>
                  <a:schemeClr val="tx1"/>
                </a:solidFill>
                <a:latin typeface="Times New Roman" pitchFamily="18" charset="0"/>
              </a:defRPr>
            </a:lvl5pPr>
            <a:lvl6pPr eaLnBrk="0" hangingPunct="0">
              <a:defRPr kumimoji="1" sz="2000">
                <a:solidFill>
                  <a:schemeClr val="tx1"/>
                </a:solidFill>
                <a:latin typeface="Times New Roman" pitchFamily="18" charset="0"/>
              </a:defRPr>
            </a:lvl6pPr>
            <a:lvl7pPr eaLnBrk="0" hangingPunct="0">
              <a:defRPr kumimoji="1" sz="2000">
                <a:solidFill>
                  <a:schemeClr val="tx1"/>
                </a:solidFill>
                <a:latin typeface="Times New Roman" pitchFamily="18" charset="0"/>
              </a:defRPr>
            </a:lvl7pPr>
            <a:lvl8pPr eaLnBrk="0" hangingPunct="0">
              <a:defRPr kumimoji="1" sz="2000">
                <a:solidFill>
                  <a:schemeClr val="tx1"/>
                </a:solidFill>
                <a:latin typeface="Times New Roman" pitchFamily="18" charset="0"/>
              </a:defRPr>
            </a:lvl8pPr>
            <a:lvl9pPr eaLnBrk="0" hangingPunct="0">
              <a:defRPr kumimoji="1" sz="2000">
                <a:solidFill>
                  <a:schemeClr val="tx1"/>
                </a:solidFill>
                <a:latin typeface="Times New Roman" pitchFamily="18" charset="0"/>
              </a:defRPr>
            </a:lvl9pPr>
          </a:lstStyle>
          <a:p>
            <a:pPr algn="ctr" eaLnBrk="1" hangingPunct="1"/>
            <a:r>
              <a:rPr kumimoji="0" lang="fr-FR" altLang="fr-FR" sz="1200" dirty="0">
                <a:latin typeface="Arial Narrow" pitchFamily="34" charset="0"/>
              </a:rPr>
              <a:t>Tangente au coût global</a:t>
            </a:r>
            <a:endParaRPr kumimoji="0" lang="fr-FR" altLang="fr-FR" sz="1800" dirty="0">
              <a:latin typeface="Verdana" pitchFamily="34" charset="0"/>
            </a:endParaRPr>
          </a:p>
        </p:txBody>
      </p:sp>
    </p:spTree>
    <p:custDataLst>
      <p:tags r:id="rId1"/>
    </p:custDataLst>
    <p:extLst>
      <p:ext uri="{BB962C8B-B14F-4D97-AF65-F5344CB8AC3E}">
        <p14:creationId xmlns:p14="http://schemas.microsoft.com/office/powerpoint/2010/main" val="13972978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nodeType="clickEffect">
                                  <p:stCondLst>
                                    <p:cond delay="0"/>
                                  </p:stCondLst>
                                  <p:childTnLst>
                                    <p:set>
                                      <p:cBhvr>
                                        <p:cTn id="6" dur="1" fill="hold">
                                          <p:stCondLst>
                                            <p:cond delay="0"/>
                                          </p:stCondLst>
                                        </p:cTn>
                                        <p:tgtEl>
                                          <p:spTgt spid="59395"/>
                                        </p:tgtEl>
                                        <p:attrNameLst>
                                          <p:attrName>style.visibility</p:attrName>
                                        </p:attrNameLst>
                                      </p:cBhvr>
                                      <p:to>
                                        <p:strVal val="visible"/>
                                      </p:to>
                                    </p:set>
                                    <p:anim calcmode="lin" valueType="num">
                                      <p:cBhvr>
                                        <p:cTn id="7" dur="500" fill="hold"/>
                                        <p:tgtEl>
                                          <p:spTgt spid="59395"/>
                                        </p:tgtEl>
                                        <p:attrNameLst>
                                          <p:attrName>ppt_w</p:attrName>
                                        </p:attrNameLst>
                                      </p:cBhvr>
                                      <p:tavLst>
                                        <p:tav tm="0">
                                          <p:val>
                                            <p:fltVal val="0"/>
                                          </p:val>
                                        </p:tav>
                                        <p:tav tm="100000">
                                          <p:val>
                                            <p:strVal val="#ppt_w"/>
                                          </p:val>
                                        </p:tav>
                                      </p:tavLst>
                                    </p:anim>
                                    <p:anim calcmode="lin" valueType="num">
                                      <p:cBhvr>
                                        <p:cTn id="8" dur="500" fill="hold"/>
                                        <p:tgtEl>
                                          <p:spTgt spid="59395"/>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59396"/>
                                        </p:tgtEl>
                                        <p:attrNameLst>
                                          <p:attrName>style.visibility</p:attrName>
                                        </p:attrNameLst>
                                      </p:cBhvr>
                                      <p:to>
                                        <p:strVal val="visible"/>
                                      </p:to>
                                    </p:set>
                                    <p:animEffect transition="in" filter="wipe(down)">
                                      <p:cBhvr>
                                        <p:cTn id="13" dur="500"/>
                                        <p:tgtEl>
                                          <p:spTgt spid="59396"/>
                                        </p:tgtEl>
                                      </p:cBhvr>
                                    </p:animEffect>
                                  </p:childTnLst>
                                </p:cTn>
                              </p:par>
                            </p:childTnLst>
                          </p:cTn>
                        </p:par>
                        <p:par>
                          <p:cTn id="14" fill="hold" nodeType="afterGroup">
                            <p:stCondLst>
                              <p:cond delay="500"/>
                            </p:stCondLst>
                            <p:childTnLst>
                              <p:par>
                                <p:cTn id="15" presetID="21" presetClass="entr" presetSubtype="4" fill="hold" grpId="0" nodeType="afterEffect">
                                  <p:stCondLst>
                                    <p:cond delay="0"/>
                                  </p:stCondLst>
                                  <p:childTnLst>
                                    <p:set>
                                      <p:cBhvr>
                                        <p:cTn id="16" dur="1" fill="hold">
                                          <p:stCondLst>
                                            <p:cond delay="0"/>
                                          </p:stCondLst>
                                        </p:cTn>
                                        <p:tgtEl>
                                          <p:spTgt spid="59397"/>
                                        </p:tgtEl>
                                        <p:attrNameLst>
                                          <p:attrName>style.visibility</p:attrName>
                                        </p:attrNameLst>
                                      </p:cBhvr>
                                      <p:to>
                                        <p:strVal val="visible"/>
                                      </p:to>
                                    </p:set>
                                    <p:animEffect transition="in" filter="wheel(4)">
                                      <p:cBhvr>
                                        <p:cTn id="17" dur="500"/>
                                        <p:tgtEl>
                                          <p:spTgt spid="593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6" grpId="0" animBg="1"/>
      <p:bldP spid="5939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u numéro de diapositive 3">
            <a:extLst>
              <a:ext uri="{FF2B5EF4-FFF2-40B4-BE49-F238E27FC236}">
                <a16:creationId xmlns:a16="http://schemas.microsoft.com/office/drawing/2014/main" id="{D770D325-C17E-44BD-90AB-5C2F44D77765}"/>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defRPr>
            </a:lvl1pPr>
            <a:lvl2pPr marL="742950" indent="-285750" eaLnBrk="0" hangingPunct="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defRPr>
            </a:lvl2pPr>
            <a:lvl3pPr marL="1143000" indent="-228600" eaLnBrk="0" hangingPunct="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defRPr>
            </a:lvl3pPr>
            <a:lvl4pPr marL="1600200" indent="-228600" eaLnBrk="0" hangingPunct="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defRPr>
            </a:lvl4pPr>
            <a:lvl5pPr marL="2057400" indent="-228600" eaLnBrk="0" hangingPunct="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9pPr>
          </a:lstStyle>
          <a:p>
            <a:pPr eaLnBrk="1" hangingPunct="1">
              <a:spcBef>
                <a:spcPct val="0"/>
              </a:spcBef>
              <a:buClrTx/>
              <a:buFontTx/>
              <a:buNone/>
            </a:pPr>
            <a:fld id="{625B9462-3FE2-4F8A-86BA-4276A40144FF}" type="slidenum">
              <a:rPr lang="fr-FR" altLang="fr-FR" sz="1200"/>
              <a:pPr eaLnBrk="1" hangingPunct="1">
                <a:spcBef>
                  <a:spcPct val="0"/>
                </a:spcBef>
                <a:buClrTx/>
                <a:buFontTx/>
                <a:buNone/>
              </a:pPr>
              <a:t>8</a:t>
            </a:fld>
            <a:endParaRPr lang="fr-FR" altLang="fr-FR" sz="1200"/>
          </a:p>
        </p:txBody>
      </p:sp>
      <p:sp>
        <p:nvSpPr>
          <p:cNvPr id="180226" name="Text Box 2">
            <a:extLst>
              <a:ext uri="{FF2B5EF4-FFF2-40B4-BE49-F238E27FC236}">
                <a16:creationId xmlns:a16="http://schemas.microsoft.com/office/drawing/2014/main" id="{C0D0B221-1C81-4838-90CF-0D63F5D25070}"/>
              </a:ext>
            </a:extLst>
          </p:cNvPr>
          <p:cNvSpPr txBox="1">
            <a:spLocks noChangeArrowheads="1"/>
          </p:cNvSpPr>
          <p:nvPr/>
        </p:nvSpPr>
        <p:spPr bwMode="auto">
          <a:xfrm>
            <a:off x="3822700" y="2335213"/>
            <a:ext cx="1643063" cy="508000"/>
          </a:xfrm>
          <a:prstGeom prst="rect">
            <a:avLst/>
          </a:prstGeom>
          <a:solidFill>
            <a:srgbClr val="99FF66"/>
          </a:solidFill>
          <a:ln w="9525">
            <a:solidFill>
              <a:srgbClr val="000000"/>
            </a:solidFill>
            <a:miter lim="800000"/>
            <a:headEnd/>
            <a:tailEnd/>
          </a:ln>
          <a:effectLst>
            <a:outerShdw dist="35921" dir="2700000" algn="ctr" rotWithShape="0">
              <a:srgbClr val="808080"/>
            </a:outerShdw>
          </a:effectLst>
        </p:spPr>
        <p:txBody>
          <a:bodyPr/>
          <a:lstStyle>
            <a:lvl1pPr eaLnBrk="0" hangingPunct="0">
              <a:defRPr sz="2000">
                <a:solidFill>
                  <a:schemeClr val="tx1"/>
                </a:solidFill>
                <a:latin typeface="Verdana" panose="020B0604030504040204" pitchFamily="34" charset="0"/>
              </a:defRPr>
            </a:lvl1pPr>
            <a:lvl2pPr marL="742950" indent="-285750" eaLnBrk="0" hangingPunct="0">
              <a:defRPr sz="2000">
                <a:solidFill>
                  <a:schemeClr val="tx1"/>
                </a:solidFill>
                <a:latin typeface="Verdana" panose="020B0604030504040204" pitchFamily="34" charset="0"/>
              </a:defRPr>
            </a:lvl2pPr>
            <a:lvl3pPr marL="1143000" indent="-228600" eaLnBrk="0" hangingPunct="0">
              <a:defRPr sz="2000">
                <a:solidFill>
                  <a:schemeClr val="tx1"/>
                </a:solidFill>
                <a:latin typeface="Verdana" panose="020B0604030504040204" pitchFamily="34" charset="0"/>
              </a:defRPr>
            </a:lvl3pPr>
            <a:lvl4pPr marL="1600200" indent="-228600" eaLnBrk="0" hangingPunct="0">
              <a:defRPr sz="2000">
                <a:solidFill>
                  <a:schemeClr val="tx1"/>
                </a:solidFill>
                <a:latin typeface="Verdana" panose="020B0604030504040204" pitchFamily="34" charset="0"/>
              </a:defRPr>
            </a:lvl4pPr>
            <a:lvl5pPr marL="2057400" indent="-228600" eaLnBrk="0" hangingPunct="0">
              <a:defRPr sz="2000">
                <a:solidFill>
                  <a:schemeClr val="tx1"/>
                </a:solidFill>
                <a:latin typeface="Verdana" panose="020B0604030504040204" pitchFamily="34" charset="0"/>
              </a:defRPr>
            </a:lvl5pPr>
            <a:lvl6pPr marL="2514600" indent="-228600" eaLnBrk="0" fontAlgn="base" hangingPunct="0">
              <a:spcBef>
                <a:spcPct val="0"/>
              </a:spcBef>
              <a:spcAft>
                <a:spcPct val="0"/>
              </a:spcAft>
              <a:defRPr sz="2000">
                <a:solidFill>
                  <a:schemeClr val="tx1"/>
                </a:solidFill>
                <a:latin typeface="Verdana" panose="020B0604030504040204" pitchFamily="34" charset="0"/>
              </a:defRPr>
            </a:lvl6pPr>
            <a:lvl7pPr marL="2971800" indent="-228600" eaLnBrk="0" fontAlgn="base" hangingPunct="0">
              <a:spcBef>
                <a:spcPct val="0"/>
              </a:spcBef>
              <a:spcAft>
                <a:spcPct val="0"/>
              </a:spcAft>
              <a:defRPr sz="2000">
                <a:solidFill>
                  <a:schemeClr val="tx1"/>
                </a:solidFill>
                <a:latin typeface="Verdana" panose="020B0604030504040204" pitchFamily="34" charset="0"/>
              </a:defRPr>
            </a:lvl7pPr>
            <a:lvl8pPr marL="3429000" indent="-228600" eaLnBrk="0" fontAlgn="base" hangingPunct="0">
              <a:spcBef>
                <a:spcPct val="0"/>
              </a:spcBef>
              <a:spcAft>
                <a:spcPct val="0"/>
              </a:spcAft>
              <a:defRPr sz="2000">
                <a:solidFill>
                  <a:schemeClr val="tx1"/>
                </a:solidFill>
                <a:latin typeface="Verdana" panose="020B0604030504040204" pitchFamily="34" charset="0"/>
              </a:defRPr>
            </a:lvl8pPr>
            <a:lvl9pPr marL="3886200" indent="-228600" eaLnBrk="0" fontAlgn="base" hangingPunct="0">
              <a:spcBef>
                <a:spcPct val="0"/>
              </a:spcBef>
              <a:spcAft>
                <a:spcPct val="0"/>
              </a:spcAft>
              <a:defRPr sz="2000">
                <a:solidFill>
                  <a:schemeClr val="tx1"/>
                </a:solidFill>
                <a:latin typeface="Verdana" panose="020B0604030504040204" pitchFamily="34" charset="0"/>
              </a:defRPr>
            </a:lvl9pPr>
          </a:lstStyle>
          <a:p>
            <a:pPr algn="ctr" eaLnBrk="1" hangingPunct="1"/>
            <a:r>
              <a:rPr lang="fr-FR" altLang="fr-FR" sz="1800">
                <a:solidFill>
                  <a:srgbClr val="008000"/>
                </a:solidFill>
                <a:effectLst/>
                <a:latin typeface="Arial Narrow" panose="020B0606020202030204" pitchFamily="34" charset="0"/>
              </a:rPr>
              <a:t>1. État normal</a:t>
            </a:r>
            <a:endParaRPr lang="fr-FR" altLang="fr-FR" sz="1800">
              <a:solidFill>
                <a:srgbClr val="008000"/>
              </a:solidFill>
              <a:effectLst/>
            </a:endParaRPr>
          </a:p>
        </p:txBody>
      </p:sp>
      <p:sp>
        <p:nvSpPr>
          <p:cNvPr id="180227" name="Text Box 3">
            <a:extLst>
              <a:ext uri="{FF2B5EF4-FFF2-40B4-BE49-F238E27FC236}">
                <a16:creationId xmlns:a16="http://schemas.microsoft.com/office/drawing/2014/main" id="{E63D6A27-473C-4FF4-AE9B-FE979158B41B}"/>
              </a:ext>
            </a:extLst>
          </p:cNvPr>
          <p:cNvSpPr txBox="1">
            <a:spLocks noChangeArrowheads="1"/>
          </p:cNvSpPr>
          <p:nvPr/>
        </p:nvSpPr>
        <p:spPr bwMode="auto">
          <a:xfrm>
            <a:off x="3822700" y="5214938"/>
            <a:ext cx="1643063" cy="508000"/>
          </a:xfrm>
          <a:prstGeom prst="rect">
            <a:avLst/>
          </a:prstGeom>
          <a:solidFill>
            <a:srgbClr val="FF0000"/>
          </a:solidFill>
          <a:ln w="9525">
            <a:solidFill>
              <a:srgbClr val="000000"/>
            </a:solidFill>
            <a:miter lim="800000"/>
            <a:headEnd/>
            <a:tailEnd/>
          </a:ln>
          <a:effectLst>
            <a:outerShdw dist="35921" dir="2700000" algn="ctr" rotWithShape="0">
              <a:srgbClr val="808080"/>
            </a:outerShdw>
          </a:effectLst>
        </p:spPr>
        <p:txBody>
          <a:bodyPr/>
          <a:lstStyle>
            <a:lvl1pPr eaLnBrk="0" hangingPunct="0">
              <a:defRPr sz="2000">
                <a:solidFill>
                  <a:schemeClr val="tx1"/>
                </a:solidFill>
                <a:latin typeface="Verdana" panose="020B0604030504040204" pitchFamily="34" charset="0"/>
              </a:defRPr>
            </a:lvl1pPr>
            <a:lvl2pPr marL="742950" indent="-285750" eaLnBrk="0" hangingPunct="0">
              <a:defRPr sz="2000">
                <a:solidFill>
                  <a:schemeClr val="tx1"/>
                </a:solidFill>
                <a:latin typeface="Verdana" panose="020B0604030504040204" pitchFamily="34" charset="0"/>
              </a:defRPr>
            </a:lvl2pPr>
            <a:lvl3pPr marL="1143000" indent="-228600" eaLnBrk="0" hangingPunct="0">
              <a:defRPr sz="2000">
                <a:solidFill>
                  <a:schemeClr val="tx1"/>
                </a:solidFill>
                <a:latin typeface="Verdana" panose="020B0604030504040204" pitchFamily="34" charset="0"/>
              </a:defRPr>
            </a:lvl3pPr>
            <a:lvl4pPr marL="1600200" indent="-228600" eaLnBrk="0" hangingPunct="0">
              <a:defRPr sz="2000">
                <a:solidFill>
                  <a:schemeClr val="tx1"/>
                </a:solidFill>
                <a:latin typeface="Verdana" panose="020B0604030504040204" pitchFamily="34" charset="0"/>
              </a:defRPr>
            </a:lvl4pPr>
            <a:lvl5pPr marL="2057400" indent="-228600" eaLnBrk="0" hangingPunct="0">
              <a:defRPr sz="2000">
                <a:solidFill>
                  <a:schemeClr val="tx1"/>
                </a:solidFill>
                <a:latin typeface="Verdana" panose="020B0604030504040204" pitchFamily="34" charset="0"/>
              </a:defRPr>
            </a:lvl5pPr>
            <a:lvl6pPr marL="2514600" indent="-228600" eaLnBrk="0" fontAlgn="base" hangingPunct="0">
              <a:spcBef>
                <a:spcPct val="0"/>
              </a:spcBef>
              <a:spcAft>
                <a:spcPct val="0"/>
              </a:spcAft>
              <a:defRPr sz="2000">
                <a:solidFill>
                  <a:schemeClr val="tx1"/>
                </a:solidFill>
                <a:latin typeface="Verdana" panose="020B0604030504040204" pitchFamily="34" charset="0"/>
              </a:defRPr>
            </a:lvl6pPr>
            <a:lvl7pPr marL="2971800" indent="-228600" eaLnBrk="0" fontAlgn="base" hangingPunct="0">
              <a:spcBef>
                <a:spcPct val="0"/>
              </a:spcBef>
              <a:spcAft>
                <a:spcPct val="0"/>
              </a:spcAft>
              <a:defRPr sz="2000">
                <a:solidFill>
                  <a:schemeClr val="tx1"/>
                </a:solidFill>
                <a:latin typeface="Verdana" panose="020B0604030504040204" pitchFamily="34" charset="0"/>
              </a:defRPr>
            </a:lvl7pPr>
            <a:lvl8pPr marL="3429000" indent="-228600" eaLnBrk="0" fontAlgn="base" hangingPunct="0">
              <a:spcBef>
                <a:spcPct val="0"/>
              </a:spcBef>
              <a:spcAft>
                <a:spcPct val="0"/>
              </a:spcAft>
              <a:defRPr sz="2000">
                <a:solidFill>
                  <a:schemeClr val="tx1"/>
                </a:solidFill>
                <a:latin typeface="Verdana" panose="020B0604030504040204" pitchFamily="34" charset="0"/>
              </a:defRPr>
            </a:lvl8pPr>
            <a:lvl9pPr marL="3886200" indent="-228600" eaLnBrk="0" fontAlgn="base" hangingPunct="0">
              <a:spcBef>
                <a:spcPct val="0"/>
              </a:spcBef>
              <a:spcAft>
                <a:spcPct val="0"/>
              </a:spcAft>
              <a:defRPr sz="2000">
                <a:solidFill>
                  <a:schemeClr val="tx1"/>
                </a:solidFill>
                <a:latin typeface="Verdana" panose="020B0604030504040204" pitchFamily="34" charset="0"/>
              </a:defRPr>
            </a:lvl9pPr>
          </a:lstStyle>
          <a:p>
            <a:pPr algn="ctr" eaLnBrk="1" hangingPunct="1"/>
            <a:r>
              <a:rPr lang="fr-FR" altLang="fr-FR" sz="1800">
                <a:effectLst/>
                <a:latin typeface="Arial Narrow" panose="020B0606020202030204" pitchFamily="34" charset="0"/>
              </a:rPr>
              <a:t>2. État défaillant</a:t>
            </a:r>
            <a:endParaRPr lang="fr-FR" altLang="fr-FR" sz="1800">
              <a:effectLst/>
            </a:endParaRPr>
          </a:p>
        </p:txBody>
      </p:sp>
      <p:sp>
        <p:nvSpPr>
          <p:cNvPr id="180228" name="AutoShape 4">
            <a:extLst>
              <a:ext uri="{FF2B5EF4-FFF2-40B4-BE49-F238E27FC236}">
                <a16:creationId xmlns:a16="http://schemas.microsoft.com/office/drawing/2014/main" id="{580E06E1-B782-43A6-8FE3-173A785A2DFC}"/>
              </a:ext>
            </a:extLst>
          </p:cNvPr>
          <p:cNvSpPr>
            <a:spLocks noChangeArrowheads="1"/>
          </p:cNvSpPr>
          <p:nvPr/>
        </p:nvSpPr>
        <p:spPr bwMode="auto">
          <a:xfrm>
            <a:off x="5651500" y="3351213"/>
            <a:ext cx="2778125" cy="847725"/>
          </a:xfrm>
          <a:prstGeom prst="irregularSeal2">
            <a:avLst/>
          </a:prstGeom>
          <a:solidFill>
            <a:srgbClr val="FFFFFF"/>
          </a:solidFill>
          <a:ln w="9525">
            <a:solidFill>
              <a:srgbClr val="FF6600"/>
            </a:solidFill>
            <a:miter lim="800000"/>
            <a:headEnd/>
            <a:tailEnd/>
          </a:ln>
        </p:spPr>
        <p:txBody>
          <a:bodyPr/>
          <a:lstStyle/>
          <a:p>
            <a:pPr>
              <a:defRPr/>
            </a:pPr>
            <a:r>
              <a:rPr lang="fr-FR" sz="1800" b="1" dirty="0">
                <a:solidFill>
                  <a:srgbClr val="FF3300"/>
                </a:solidFill>
                <a:effectLst>
                  <a:outerShdw blurRad="38100" dist="38100" dir="2700000" algn="tl">
                    <a:srgbClr val="C0C0C0"/>
                  </a:outerShdw>
                </a:effectLst>
                <a:latin typeface="Arial Narrow" pitchFamily="34" charset="0"/>
              </a:rPr>
              <a:t>Défaillance</a:t>
            </a:r>
            <a:endParaRPr lang="fr-FR" sz="1800" b="1" dirty="0">
              <a:solidFill>
                <a:srgbClr val="FF3300"/>
              </a:solidFill>
              <a:effectLst>
                <a:outerShdw blurRad="38100" dist="38100" dir="2700000" algn="tl">
                  <a:srgbClr val="C0C0C0"/>
                </a:outerShdw>
              </a:effectLst>
            </a:endParaRPr>
          </a:p>
        </p:txBody>
      </p:sp>
      <p:sp>
        <p:nvSpPr>
          <p:cNvPr id="180229" name="AutoShape 5">
            <a:extLst>
              <a:ext uri="{FF2B5EF4-FFF2-40B4-BE49-F238E27FC236}">
                <a16:creationId xmlns:a16="http://schemas.microsoft.com/office/drawing/2014/main" id="{6C9B5FD9-96A4-4638-95DD-BA449D830747}"/>
              </a:ext>
            </a:extLst>
          </p:cNvPr>
          <p:cNvSpPr>
            <a:spLocks noChangeArrowheads="1"/>
          </p:cNvSpPr>
          <p:nvPr/>
        </p:nvSpPr>
        <p:spPr bwMode="auto">
          <a:xfrm>
            <a:off x="1187450" y="3182938"/>
            <a:ext cx="1944688" cy="1016000"/>
          </a:xfrm>
          <a:prstGeom prst="plus">
            <a:avLst>
              <a:gd name="adj" fmla="val 25000"/>
            </a:avLst>
          </a:prstGeom>
          <a:solidFill>
            <a:srgbClr val="FFCC00"/>
          </a:solidFill>
          <a:ln w="9525">
            <a:solidFill>
              <a:srgbClr val="000000"/>
            </a:solidFill>
            <a:miter lim="800000"/>
            <a:headEnd/>
            <a:tailEnd/>
          </a:ln>
          <a:effectLst>
            <a:outerShdw dist="35921" dir="2700000" algn="ctr" rotWithShape="0">
              <a:srgbClr val="808080"/>
            </a:outerShdw>
          </a:effectLst>
        </p:spPr>
        <p:txBody>
          <a:bodyPr/>
          <a:lstStyle>
            <a:lvl1pPr eaLnBrk="0" hangingPunct="0">
              <a:defRPr sz="2000">
                <a:solidFill>
                  <a:schemeClr val="tx1"/>
                </a:solidFill>
                <a:latin typeface="Verdana" panose="020B0604030504040204" pitchFamily="34" charset="0"/>
              </a:defRPr>
            </a:lvl1pPr>
            <a:lvl2pPr marL="742950" indent="-285750" eaLnBrk="0" hangingPunct="0">
              <a:defRPr sz="2000">
                <a:solidFill>
                  <a:schemeClr val="tx1"/>
                </a:solidFill>
                <a:latin typeface="Verdana" panose="020B0604030504040204" pitchFamily="34" charset="0"/>
              </a:defRPr>
            </a:lvl2pPr>
            <a:lvl3pPr marL="1143000" indent="-228600" eaLnBrk="0" hangingPunct="0">
              <a:defRPr sz="2000">
                <a:solidFill>
                  <a:schemeClr val="tx1"/>
                </a:solidFill>
                <a:latin typeface="Verdana" panose="020B0604030504040204" pitchFamily="34" charset="0"/>
              </a:defRPr>
            </a:lvl3pPr>
            <a:lvl4pPr marL="1600200" indent="-228600" eaLnBrk="0" hangingPunct="0">
              <a:defRPr sz="2000">
                <a:solidFill>
                  <a:schemeClr val="tx1"/>
                </a:solidFill>
                <a:latin typeface="Verdana" panose="020B0604030504040204" pitchFamily="34" charset="0"/>
              </a:defRPr>
            </a:lvl4pPr>
            <a:lvl5pPr marL="2057400" indent="-228600" eaLnBrk="0" hangingPunct="0">
              <a:defRPr sz="2000">
                <a:solidFill>
                  <a:schemeClr val="tx1"/>
                </a:solidFill>
                <a:latin typeface="Verdana" panose="020B0604030504040204" pitchFamily="34" charset="0"/>
              </a:defRPr>
            </a:lvl5pPr>
            <a:lvl6pPr marL="2514600" indent="-228600" eaLnBrk="0" fontAlgn="base" hangingPunct="0">
              <a:spcBef>
                <a:spcPct val="0"/>
              </a:spcBef>
              <a:spcAft>
                <a:spcPct val="0"/>
              </a:spcAft>
              <a:defRPr sz="2000">
                <a:solidFill>
                  <a:schemeClr val="tx1"/>
                </a:solidFill>
                <a:latin typeface="Verdana" panose="020B0604030504040204" pitchFamily="34" charset="0"/>
              </a:defRPr>
            </a:lvl6pPr>
            <a:lvl7pPr marL="2971800" indent="-228600" eaLnBrk="0" fontAlgn="base" hangingPunct="0">
              <a:spcBef>
                <a:spcPct val="0"/>
              </a:spcBef>
              <a:spcAft>
                <a:spcPct val="0"/>
              </a:spcAft>
              <a:defRPr sz="2000">
                <a:solidFill>
                  <a:schemeClr val="tx1"/>
                </a:solidFill>
                <a:latin typeface="Verdana" panose="020B0604030504040204" pitchFamily="34" charset="0"/>
              </a:defRPr>
            </a:lvl7pPr>
            <a:lvl8pPr marL="3429000" indent="-228600" eaLnBrk="0" fontAlgn="base" hangingPunct="0">
              <a:spcBef>
                <a:spcPct val="0"/>
              </a:spcBef>
              <a:spcAft>
                <a:spcPct val="0"/>
              </a:spcAft>
              <a:defRPr sz="2000">
                <a:solidFill>
                  <a:schemeClr val="tx1"/>
                </a:solidFill>
                <a:latin typeface="Verdana" panose="020B0604030504040204" pitchFamily="34" charset="0"/>
              </a:defRPr>
            </a:lvl8pPr>
            <a:lvl9pPr marL="3886200" indent="-228600" eaLnBrk="0" fontAlgn="base" hangingPunct="0">
              <a:spcBef>
                <a:spcPct val="0"/>
              </a:spcBef>
              <a:spcAft>
                <a:spcPct val="0"/>
              </a:spcAft>
              <a:defRPr sz="2000">
                <a:solidFill>
                  <a:schemeClr val="tx1"/>
                </a:solidFill>
                <a:latin typeface="Verdana" panose="020B0604030504040204" pitchFamily="34" charset="0"/>
              </a:defRPr>
            </a:lvl9pPr>
          </a:lstStyle>
          <a:p>
            <a:pPr eaLnBrk="1" hangingPunct="1"/>
            <a:r>
              <a:rPr lang="fr-FR" altLang="fr-FR" sz="1800">
                <a:effectLst/>
                <a:latin typeface="Arial Narrow" panose="020B0606020202030204" pitchFamily="34" charset="0"/>
              </a:rPr>
              <a:t>3. Dépannage</a:t>
            </a:r>
            <a:endParaRPr lang="fr-FR" altLang="fr-FR" sz="1800">
              <a:effectLst/>
            </a:endParaRPr>
          </a:p>
        </p:txBody>
      </p:sp>
      <p:sp>
        <p:nvSpPr>
          <p:cNvPr id="180230" name="Freeform 6">
            <a:extLst>
              <a:ext uri="{FF2B5EF4-FFF2-40B4-BE49-F238E27FC236}">
                <a16:creationId xmlns:a16="http://schemas.microsoft.com/office/drawing/2014/main" id="{02FF8389-F62E-4892-BF08-194B088FC4E2}"/>
              </a:ext>
            </a:extLst>
          </p:cNvPr>
          <p:cNvSpPr>
            <a:spLocks/>
          </p:cNvSpPr>
          <p:nvPr/>
        </p:nvSpPr>
        <p:spPr bwMode="auto">
          <a:xfrm>
            <a:off x="5465763" y="4076700"/>
            <a:ext cx="1724025" cy="1476375"/>
          </a:xfrm>
          <a:custGeom>
            <a:avLst/>
            <a:gdLst/>
            <a:ahLst/>
            <a:cxnLst>
              <a:cxn ang="0">
                <a:pos x="1629" y="0"/>
              </a:cxn>
              <a:cxn ang="0">
                <a:pos x="1629" y="543"/>
              </a:cxn>
              <a:cxn ang="0">
                <a:pos x="0" y="905"/>
              </a:cxn>
            </a:cxnLst>
            <a:rect l="0" t="0" r="r" b="b"/>
            <a:pathLst>
              <a:path w="1901" h="905">
                <a:moveTo>
                  <a:pt x="1629" y="0"/>
                </a:moveTo>
                <a:cubicBezTo>
                  <a:pt x="1765" y="196"/>
                  <a:pt x="1901" y="392"/>
                  <a:pt x="1629" y="543"/>
                </a:cubicBezTo>
                <a:cubicBezTo>
                  <a:pt x="1357" y="694"/>
                  <a:pt x="678" y="799"/>
                  <a:pt x="0" y="905"/>
                </a:cubicBezTo>
              </a:path>
            </a:pathLst>
          </a:custGeom>
          <a:noFill/>
          <a:ln w="9525">
            <a:solidFill>
              <a:srgbClr val="000000"/>
            </a:solidFill>
            <a:round/>
            <a:headEnd/>
            <a:tailEnd type="stealth" w="lg" len="lg"/>
          </a:ln>
        </p:spPr>
        <p:txBody>
          <a:bodyPr/>
          <a:lstStyle/>
          <a:p>
            <a:pPr>
              <a:defRPr/>
            </a:pPr>
            <a:endParaRPr lang="fr-FR"/>
          </a:p>
        </p:txBody>
      </p:sp>
      <p:sp>
        <p:nvSpPr>
          <p:cNvPr id="180231" name="Freeform 7">
            <a:extLst>
              <a:ext uri="{FF2B5EF4-FFF2-40B4-BE49-F238E27FC236}">
                <a16:creationId xmlns:a16="http://schemas.microsoft.com/office/drawing/2014/main" id="{633AA6F6-8EFD-476F-8C56-8F8E809FF849}"/>
              </a:ext>
            </a:extLst>
          </p:cNvPr>
          <p:cNvSpPr>
            <a:spLocks/>
          </p:cNvSpPr>
          <p:nvPr/>
        </p:nvSpPr>
        <p:spPr bwMode="auto">
          <a:xfrm>
            <a:off x="5465763" y="2505075"/>
            <a:ext cx="1411287" cy="923925"/>
          </a:xfrm>
          <a:custGeom>
            <a:avLst/>
            <a:gdLst/>
            <a:ahLst/>
            <a:cxnLst>
              <a:cxn ang="0">
                <a:pos x="0" y="0"/>
              </a:cxn>
              <a:cxn ang="0">
                <a:pos x="1267" y="181"/>
              </a:cxn>
              <a:cxn ang="0">
                <a:pos x="1629" y="905"/>
              </a:cxn>
            </a:cxnLst>
            <a:rect l="0" t="0" r="r" b="b"/>
            <a:pathLst>
              <a:path w="1629" h="905">
                <a:moveTo>
                  <a:pt x="0" y="0"/>
                </a:moveTo>
                <a:cubicBezTo>
                  <a:pt x="497" y="15"/>
                  <a:pt x="995" y="30"/>
                  <a:pt x="1267" y="181"/>
                </a:cubicBezTo>
                <a:cubicBezTo>
                  <a:pt x="1539" y="332"/>
                  <a:pt x="1584" y="618"/>
                  <a:pt x="1629" y="905"/>
                </a:cubicBezTo>
              </a:path>
            </a:pathLst>
          </a:custGeom>
          <a:noFill/>
          <a:ln w="9525">
            <a:solidFill>
              <a:srgbClr val="000000"/>
            </a:solidFill>
            <a:round/>
            <a:headEnd/>
            <a:tailEnd type="stealth" w="lg" len="lg"/>
          </a:ln>
        </p:spPr>
        <p:txBody>
          <a:bodyPr/>
          <a:lstStyle/>
          <a:p>
            <a:pPr>
              <a:defRPr/>
            </a:pPr>
            <a:endParaRPr lang="fr-FR"/>
          </a:p>
        </p:txBody>
      </p:sp>
      <p:sp>
        <p:nvSpPr>
          <p:cNvPr id="180232" name="Freeform 8">
            <a:extLst>
              <a:ext uri="{FF2B5EF4-FFF2-40B4-BE49-F238E27FC236}">
                <a16:creationId xmlns:a16="http://schemas.microsoft.com/office/drawing/2014/main" id="{DBBB29F6-CE8C-4556-8842-260F600BAEA2}"/>
              </a:ext>
            </a:extLst>
          </p:cNvPr>
          <p:cNvSpPr>
            <a:spLocks/>
          </p:cNvSpPr>
          <p:nvPr/>
        </p:nvSpPr>
        <p:spPr bwMode="auto">
          <a:xfrm>
            <a:off x="3027363" y="1751013"/>
            <a:ext cx="1658937" cy="582612"/>
          </a:xfrm>
          <a:custGeom>
            <a:avLst/>
            <a:gdLst/>
            <a:ahLst/>
            <a:cxnLst>
              <a:cxn ang="0">
                <a:pos x="0" y="214"/>
              </a:cxn>
              <a:cxn ang="0">
                <a:pos x="866" y="25"/>
              </a:cxn>
              <a:cxn ang="0">
                <a:pos x="1046" y="367"/>
              </a:cxn>
            </a:cxnLst>
            <a:rect l="0" t="0" r="r" b="b"/>
            <a:pathLst>
              <a:path w="1046" h="367">
                <a:moveTo>
                  <a:pt x="0" y="214"/>
                </a:moveTo>
                <a:cubicBezTo>
                  <a:pt x="144" y="183"/>
                  <a:pt x="692" y="0"/>
                  <a:pt x="866" y="25"/>
                </a:cubicBezTo>
                <a:cubicBezTo>
                  <a:pt x="1040" y="50"/>
                  <a:pt x="1009" y="296"/>
                  <a:pt x="1046" y="367"/>
                </a:cubicBezTo>
              </a:path>
            </a:pathLst>
          </a:custGeom>
          <a:noFill/>
          <a:ln w="9525">
            <a:solidFill>
              <a:srgbClr val="000000"/>
            </a:solidFill>
            <a:round/>
            <a:headEnd/>
            <a:tailEnd type="stealth" w="lg" len="lg"/>
          </a:ln>
        </p:spPr>
        <p:txBody>
          <a:bodyPr/>
          <a:lstStyle/>
          <a:p>
            <a:pPr>
              <a:defRPr/>
            </a:pPr>
            <a:endParaRPr lang="fr-FR"/>
          </a:p>
        </p:txBody>
      </p:sp>
      <p:sp>
        <p:nvSpPr>
          <p:cNvPr id="180233" name="Oval 9">
            <a:extLst>
              <a:ext uri="{FF2B5EF4-FFF2-40B4-BE49-F238E27FC236}">
                <a16:creationId xmlns:a16="http://schemas.microsoft.com/office/drawing/2014/main" id="{F5968297-65DD-4B8E-B708-405FF57D305F}"/>
              </a:ext>
            </a:extLst>
          </p:cNvPr>
          <p:cNvSpPr>
            <a:spLocks noChangeArrowheads="1"/>
          </p:cNvSpPr>
          <p:nvPr/>
        </p:nvSpPr>
        <p:spPr bwMode="auto">
          <a:xfrm>
            <a:off x="1331913" y="5157788"/>
            <a:ext cx="1727200" cy="676275"/>
          </a:xfrm>
          <a:prstGeom prst="ellipse">
            <a:avLst/>
          </a:prstGeom>
          <a:solidFill>
            <a:srgbClr val="FFFFFF"/>
          </a:solidFill>
          <a:ln w="9525">
            <a:solidFill>
              <a:srgbClr val="000000"/>
            </a:solidFill>
            <a:round/>
            <a:headEnd/>
            <a:tailEnd/>
          </a:ln>
        </p:spPr>
        <p:txBody>
          <a:bodyPr/>
          <a:lstStyle/>
          <a:p>
            <a:pPr algn="ctr">
              <a:defRPr/>
            </a:pPr>
            <a:r>
              <a:rPr lang="fr-FR" sz="1800">
                <a:solidFill>
                  <a:srgbClr val="003399"/>
                </a:solidFill>
                <a:effectLst>
                  <a:outerShdw blurRad="38100" dist="38100" dir="2700000" algn="tl">
                    <a:srgbClr val="C0C0C0"/>
                  </a:outerShdw>
                </a:effectLst>
                <a:latin typeface="Arial Narrow" pitchFamily="34" charset="0"/>
              </a:rPr>
              <a:t>Diagnostic</a:t>
            </a:r>
            <a:endParaRPr lang="fr-FR" sz="1800">
              <a:solidFill>
                <a:srgbClr val="003399"/>
              </a:solidFill>
              <a:effectLst>
                <a:outerShdw blurRad="38100" dist="38100" dir="2700000" algn="tl">
                  <a:srgbClr val="C0C0C0"/>
                </a:outerShdw>
              </a:effectLst>
            </a:endParaRPr>
          </a:p>
        </p:txBody>
      </p:sp>
      <p:sp>
        <p:nvSpPr>
          <p:cNvPr id="180234" name="Text Box 10">
            <a:extLst>
              <a:ext uri="{FF2B5EF4-FFF2-40B4-BE49-F238E27FC236}">
                <a16:creationId xmlns:a16="http://schemas.microsoft.com/office/drawing/2014/main" id="{97DEE011-DE41-49E5-8217-07D05DB714D0}"/>
              </a:ext>
            </a:extLst>
          </p:cNvPr>
          <p:cNvSpPr txBox="1">
            <a:spLocks noChangeArrowheads="1"/>
          </p:cNvSpPr>
          <p:nvPr/>
        </p:nvSpPr>
        <p:spPr bwMode="auto">
          <a:xfrm>
            <a:off x="1619250" y="4437063"/>
            <a:ext cx="1149350" cy="508000"/>
          </a:xfrm>
          <a:prstGeom prst="rect">
            <a:avLst/>
          </a:prstGeom>
          <a:solidFill>
            <a:srgbClr val="FFFFFF"/>
          </a:solidFill>
          <a:ln w="9525">
            <a:solidFill>
              <a:srgbClr val="000000"/>
            </a:solidFill>
            <a:miter lim="800000"/>
            <a:headEnd/>
            <a:tailEnd/>
          </a:ln>
        </p:spPr>
        <p:txBody>
          <a:bodyPr/>
          <a:lstStyle>
            <a:lvl1pPr eaLnBrk="0" hangingPunct="0">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defRPr>
            </a:lvl1pPr>
            <a:lvl2pPr marL="742950" indent="-285750" eaLnBrk="0" hangingPunct="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defRPr>
            </a:lvl2pPr>
            <a:lvl3pPr marL="1143000" indent="-228600" eaLnBrk="0" hangingPunct="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defRPr>
            </a:lvl3pPr>
            <a:lvl4pPr marL="1600200" indent="-228600" eaLnBrk="0" hangingPunct="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defRPr>
            </a:lvl4pPr>
            <a:lvl5pPr marL="2057400" indent="-228600" eaLnBrk="0" hangingPunct="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9pPr>
          </a:lstStyle>
          <a:p>
            <a:pPr algn="ctr" eaLnBrk="1" hangingPunct="1">
              <a:spcBef>
                <a:spcPct val="0"/>
              </a:spcBef>
              <a:buClrTx/>
              <a:buFontTx/>
              <a:buNone/>
            </a:pPr>
            <a:r>
              <a:rPr lang="fr-FR" altLang="fr-FR" sz="1800">
                <a:effectLst/>
                <a:latin typeface="Arial Narrow" panose="020B0606020202030204" pitchFamily="34" charset="0"/>
              </a:rPr>
              <a:t>Remède</a:t>
            </a:r>
            <a:endParaRPr lang="fr-FR" altLang="fr-FR" sz="1800">
              <a:effectLst/>
            </a:endParaRPr>
          </a:p>
        </p:txBody>
      </p:sp>
      <p:sp>
        <p:nvSpPr>
          <p:cNvPr id="180236" name="Text Box 12">
            <a:extLst>
              <a:ext uri="{FF2B5EF4-FFF2-40B4-BE49-F238E27FC236}">
                <a16:creationId xmlns:a16="http://schemas.microsoft.com/office/drawing/2014/main" id="{5C4C7581-A913-465E-B0B3-69A51E3E1450}"/>
              </a:ext>
            </a:extLst>
          </p:cNvPr>
          <p:cNvSpPr txBox="1">
            <a:spLocks noChangeArrowheads="1"/>
          </p:cNvSpPr>
          <p:nvPr/>
        </p:nvSpPr>
        <p:spPr bwMode="auto">
          <a:xfrm>
            <a:off x="3852863" y="3213100"/>
            <a:ext cx="1641475" cy="508000"/>
          </a:xfrm>
          <a:prstGeom prst="rect">
            <a:avLst/>
          </a:prstGeom>
          <a:solidFill>
            <a:srgbClr val="FFFFFF"/>
          </a:solidFill>
          <a:ln w="9525">
            <a:solidFill>
              <a:srgbClr val="FF0000"/>
            </a:solidFill>
            <a:miter lim="800000"/>
            <a:headEnd/>
            <a:tailEnd/>
          </a:ln>
          <a:effectLst>
            <a:outerShdw dist="35921" dir="2700000" algn="ctr" rotWithShape="0">
              <a:srgbClr val="808080"/>
            </a:outerShdw>
          </a:effectLst>
        </p:spPr>
        <p:txBody>
          <a:bodyPr/>
          <a:lstStyle>
            <a:lvl1pPr eaLnBrk="0" hangingPunct="0">
              <a:defRPr sz="2000">
                <a:solidFill>
                  <a:schemeClr val="tx1"/>
                </a:solidFill>
                <a:latin typeface="Verdana" panose="020B0604030504040204" pitchFamily="34" charset="0"/>
              </a:defRPr>
            </a:lvl1pPr>
            <a:lvl2pPr marL="742950" indent="-285750" eaLnBrk="0" hangingPunct="0">
              <a:defRPr sz="2000">
                <a:solidFill>
                  <a:schemeClr val="tx1"/>
                </a:solidFill>
                <a:latin typeface="Verdana" panose="020B0604030504040204" pitchFamily="34" charset="0"/>
              </a:defRPr>
            </a:lvl2pPr>
            <a:lvl3pPr marL="1143000" indent="-228600" eaLnBrk="0" hangingPunct="0">
              <a:defRPr sz="2000">
                <a:solidFill>
                  <a:schemeClr val="tx1"/>
                </a:solidFill>
                <a:latin typeface="Verdana" panose="020B0604030504040204" pitchFamily="34" charset="0"/>
              </a:defRPr>
            </a:lvl3pPr>
            <a:lvl4pPr marL="1600200" indent="-228600" eaLnBrk="0" hangingPunct="0">
              <a:defRPr sz="2000">
                <a:solidFill>
                  <a:schemeClr val="tx1"/>
                </a:solidFill>
                <a:latin typeface="Verdana" panose="020B0604030504040204" pitchFamily="34" charset="0"/>
              </a:defRPr>
            </a:lvl4pPr>
            <a:lvl5pPr marL="2057400" indent="-228600" eaLnBrk="0" hangingPunct="0">
              <a:defRPr sz="2000">
                <a:solidFill>
                  <a:schemeClr val="tx1"/>
                </a:solidFill>
                <a:latin typeface="Verdana" panose="020B0604030504040204" pitchFamily="34" charset="0"/>
              </a:defRPr>
            </a:lvl5pPr>
            <a:lvl6pPr marL="2514600" indent="-228600" eaLnBrk="0" fontAlgn="base" hangingPunct="0">
              <a:spcBef>
                <a:spcPct val="0"/>
              </a:spcBef>
              <a:spcAft>
                <a:spcPct val="0"/>
              </a:spcAft>
              <a:defRPr sz="2000">
                <a:solidFill>
                  <a:schemeClr val="tx1"/>
                </a:solidFill>
                <a:latin typeface="Verdana" panose="020B0604030504040204" pitchFamily="34" charset="0"/>
              </a:defRPr>
            </a:lvl6pPr>
            <a:lvl7pPr marL="2971800" indent="-228600" eaLnBrk="0" fontAlgn="base" hangingPunct="0">
              <a:spcBef>
                <a:spcPct val="0"/>
              </a:spcBef>
              <a:spcAft>
                <a:spcPct val="0"/>
              </a:spcAft>
              <a:defRPr sz="2000">
                <a:solidFill>
                  <a:schemeClr val="tx1"/>
                </a:solidFill>
                <a:latin typeface="Verdana" panose="020B0604030504040204" pitchFamily="34" charset="0"/>
              </a:defRPr>
            </a:lvl7pPr>
            <a:lvl8pPr marL="3429000" indent="-228600" eaLnBrk="0" fontAlgn="base" hangingPunct="0">
              <a:spcBef>
                <a:spcPct val="0"/>
              </a:spcBef>
              <a:spcAft>
                <a:spcPct val="0"/>
              </a:spcAft>
              <a:defRPr sz="2000">
                <a:solidFill>
                  <a:schemeClr val="tx1"/>
                </a:solidFill>
                <a:latin typeface="Verdana" panose="020B0604030504040204" pitchFamily="34" charset="0"/>
              </a:defRPr>
            </a:lvl8pPr>
            <a:lvl9pPr marL="3886200" indent="-228600" eaLnBrk="0" fontAlgn="base" hangingPunct="0">
              <a:spcBef>
                <a:spcPct val="0"/>
              </a:spcBef>
              <a:spcAft>
                <a:spcPct val="0"/>
              </a:spcAft>
              <a:defRPr sz="2000">
                <a:solidFill>
                  <a:schemeClr val="tx1"/>
                </a:solidFill>
                <a:latin typeface="Verdana" panose="020B0604030504040204" pitchFamily="34" charset="0"/>
              </a:defRPr>
            </a:lvl9pPr>
          </a:lstStyle>
          <a:p>
            <a:pPr eaLnBrk="1" hangingPunct="1"/>
            <a:r>
              <a:rPr lang="fr-FR" altLang="fr-FR" sz="1800">
                <a:effectLst/>
                <a:latin typeface="Arial Narrow" panose="020B0606020202030204" pitchFamily="34" charset="0"/>
              </a:rPr>
              <a:t>4. Etat provisoire</a:t>
            </a:r>
            <a:endParaRPr lang="fr-FR" altLang="fr-FR" sz="1800">
              <a:effectLst/>
            </a:endParaRPr>
          </a:p>
        </p:txBody>
      </p:sp>
      <p:sp>
        <p:nvSpPr>
          <p:cNvPr id="180240" name="Freeform 16">
            <a:extLst>
              <a:ext uri="{FF2B5EF4-FFF2-40B4-BE49-F238E27FC236}">
                <a16:creationId xmlns:a16="http://schemas.microsoft.com/office/drawing/2014/main" id="{A149AC4F-3A8C-448D-B9A0-9B897B9FE216}"/>
              </a:ext>
            </a:extLst>
          </p:cNvPr>
          <p:cNvSpPr>
            <a:spLocks/>
          </p:cNvSpPr>
          <p:nvPr/>
        </p:nvSpPr>
        <p:spPr bwMode="auto">
          <a:xfrm>
            <a:off x="3124200" y="2855913"/>
            <a:ext cx="1020763" cy="858837"/>
          </a:xfrm>
          <a:custGeom>
            <a:avLst/>
            <a:gdLst/>
            <a:ahLst/>
            <a:cxnLst>
              <a:cxn ang="0">
                <a:pos x="0" y="541"/>
              </a:cxn>
              <a:cxn ang="0">
                <a:pos x="210" y="79"/>
              </a:cxn>
              <a:cxn ang="0">
                <a:pos x="462" y="67"/>
              </a:cxn>
              <a:cxn ang="0">
                <a:pos x="642" y="223"/>
              </a:cxn>
            </a:cxnLst>
            <a:rect l="0" t="0" r="r" b="b"/>
            <a:pathLst>
              <a:path w="642" h="541">
                <a:moveTo>
                  <a:pt x="0" y="541"/>
                </a:moveTo>
                <a:cubicBezTo>
                  <a:pt x="35" y="464"/>
                  <a:pt x="133" y="158"/>
                  <a:pt x="210" y="79"/>
                </a:cubicBezTo>
                <a:cubicBezTo>
                  <a:pt x="287" y="0"/>
                  <a:pt x="390" y="43"/>
                  <a:pt x="462" y="67"/>
                </a:cubicBezTo>
                <a:cubicBezTo>
                  <a:pt x="534" y="91"/>
                  <a:pt x="605" y="191"/>
                  <a:pt x="642" y="223"/>
                </a:cubicBezTo>
              </a:path>
            </a:pathLst>
          </a:custGeom>
          <a:noFill/>
          <a:ln w="9525">
            <a:solidFill>
              <a:srgbClr val="FF0000"/>
            </a:solidFill>
            <a:round/>
            <a:headEnd/>
            <a:tailEnd type="stealth" w="lg" len="lg"/>
          </a:ln>
        </p:spPr>
        <p:txBody>
          <a:bodyPr/>
          <a:lstStyle/>
          <a:p>
            <a:pPr>
              <a:defRPr/>
            </a:pPr>
            <a:endParaRPr lang="fr-FR"/>
          </a:p>
        </p:txBody>
      </p:sp>
      <p:sp>
        <p:nvSpPr>
          <p:cNvPr id="180245" name="Text Box 21">
            <a:extLst>
              <a:ext uri="{FF2B5EF4-FFF2-40B4-BE49-F238E27FC236}">
                <a16:creationId xmlns:a16="http://schemas.microsoft.com/office/drawing/2014/main" id="{D3A1ECA4-BA4A-4612-86EE-406D1945B67C}"/>
              </a:ext>
            </a:extLst>
          </p:cNvPr>
          <p:cNvSpPr txBox="1">
            <a:spLocks noChangeArrowheads="1"/>
          </p:cNvSpPr>
          <p:nvPr/>
        </p:nvSpPr>
        <p:spPr bwMode="auto">
          <a:xfrm>
            <a:off x="1331913" y="260350"/>
            <a:ext cx="6840537" cy="457200"/>
          </a:xfrm>
          <a:prstGeom prst="rect">
            <a:avLst/>
          </a:prstGeom>
          <a:noFill/>
          <a:ln w="9525">
            <a:noFill/>
            <a:miter lim="800000"/>
            <a:headEnd/>
            <a:tailEnd/>
          </a:ln>
          <a:effectLst/>
        </p:spPr>
        <p:txBody>
          <a:bodyPr>
            <a:spAutoFit/>
          </a:bodyPr>
          <a:lstStyle/>
          <a:p>
            <a:pPr algn="ctr">
              <a:spcBef>
                <a:spcPct val="50000"/>
              </a:spcBef>
              <a:defRPr/>
            </a:pPr>
            <a:r>
              <a:rPr lang="fr-FR" sz="2400" b="1">
                <a:solidFill>
                  <a:srgbClr val="CC3300"/>
                </a:solidFill>
                <a:effectLst>
                  <a:outerShdw blurRad="38100" dist="38100" dir="2700000" algn="tl">
                    <a:srgbClr val="C0C0C0"/>
                  </a:outerShdw>
                </a:effectLst>
                <a:latin typeface="Arial Narrow" pitchFamily="34" charset="0"/>
              </a:rPr>
              <a:t>MAINTENANCE CORRECTIVE PALLIATIVE</a:t>
            </a:r>
          </a:p>
        </p:txBody>
      </p:sp>
      <p:sp>
        <p:nvSpPr>
          <p:cNvPr id="180246" name="Line 22">
            <a:extLst>
              <a:ext uri="{FF2B5EF4-FFF2-40B4-BE49-F238E27FC236}">
                <a16:creationId xmlns:a16="http://schemas.microsoft.com/office/drawing/2014/main" id="{C38FA577-01E3-4129-93A3-B4484186C2F9}"/>
              </a:ext>
            </a:extLst>
          </p:cNvPr>
          <p:cNvSpPr>
            <a:spLocks noChangeShapeType="1"/>
          </p:cNvSpPr>
          <p:nvPr/>
        </p:nvSpPr>
        <p:spPr bwMode="auto">
          <a:xfrm flipV="1">
            <a:off x="2235200" y="4941888"/>
            <a:ext cx="0" cy="215900"/>
          </a:xfrm>
          <a:prstGeom prst="line">
            <a:avLst/>
          </a:prstGeom>
          <a:noFill/>
          <a:ln w="9525">
            <a:solidFill>
              <a:schemeClr val="tx1"/>
            </a:solidFill>
            <a:round/>
            <a:headEnd/>
            <a:tailEnd type="stealth" w="lg" len="lg"/>
          </a:ln>
          <a:effectLst/>
        </p:spPr>
        <p:txBody>
          <a:bodyPr wrap="none" anchor="ctr"/>
          <a:lstStyle/>
          <a:p>
            <a:pPr>
              <a:defRPr/>
            </a:pPr>
            <a:endParaRPr lang="fr-FR"/>
          </a:p>
        </p:txBody>
      </p:sp>
      <p:sp>
        <p:nvSpPr>
          <p:cNvPr id="180247" name="Line 23">
            <a:extLst>
              <a:ext uri="{FF2B5EF4-FFF2-40B4-BE49-F238E27FC236}">
                <a16:creationId xmlns:a16="http://schemas.microsoft.com/office/drawing/2014/main" id="{564A85E1-CA87-4FBD-B31A-FB0AF8304F3B}"/>
              </a:ext>
            </a:extLst>
          </p:cNvPr>
          <p:cNvSpPr>
            <a:spLocks noChangeShapeType="1"/>
          </p:cNvSpPr>
          <p:nvPr/>
        </p:nvSpPr>
        <p:spPr bwMode="auto">
          <a:xfrm flipH="1">
            <a:off x="3059113" y="5445125"/>
            <a:ext cx="793750" cy="71438"/>
          </a:xfrm>
          <a:prstGeom prst="line">
            <a:avLst/>
          </a:prstGeom>
          <a:noFill/>
          <a:ln w="9525">
            <a:solidFill>
              <a:schemeClr val="tx1"/>
            </a:solidFill>
            <a:round/>
            <a:headEnd/>
            <a:tailEnd type="stealth" w="lg" len="lg"/>
          </a:ln>
          <a:effectLst/>
        </p:spPr>
        <p:txBody>
          <a:bodyPr wrap="none" anchor="ctr"/>
          <a:lstStyle/>
          <a:p>
            <a:pPr>
              <a:defRPr/>
            </a:pPr>
            <a:endParaRPr lang="fr-FR"/>
          </a:p>
        </p:txBody>
      </p:sp>
      <p:sp>
        <p:nvSpPr>
          <p:cNvPr id="180248" name="Line 24">
            <a:extLst>
              <a:ext uri="{FF2B5EF4-FFF2-40B4-BE49-F238E27FC236}">
                <a16:creationId xmlns:a16="http://schemas.microsoft.com/office/drawing/2014/main" id="{64BAAF07-FB2E-465B-B04B-913D05B69C4E}"/>
              </a:ext>
            </a:extLst>
          </p:cNvPr>
          <p:cNvSpPr>
            <a:spLocks noChangeShapeType="1"/>
          </p:cNvSpPr>
          <p:nvPr/>
        </p:nvSpPr>
        <p:spPr bwMode="auto">
          <a:xfrm flipV="1">
            <a:off x="2195513" y="4173538"/>
            <a:ext cx="0" cy="263525"/>
          </a:xfrm>
          <a:prstGeom prst="line">
            <a:avLst/>
          </a:prstGeom>
          <a:noFill/>
          <a:ln w="9525">
            <a:solidFill>
              <a:schemeClr val="tx1"/>
            </a:solidFill>
            <a:round/>
            <a:headEnd/>
            <a:tailEnd type="stealth" w="lg" len="lg"/>
          </a:ln>
          <a:effectLst/>
        </p:spPr>
        <p:txBody>
          <a:bodyPr wrap="none" anchor="ctr"/>
          <a:lstStyle/>
          <a:p>
            <a:pPr>
              <a:defRPr/>
            </a:pPr>
            <a:endParaRPr lang="fr-FR"/>
          </a:p>
        </p:txBody>
      </p:sp>
      <p:sp>
        <p:nvSpPr>
          <p:cNvPr id="180250" name="Text Box 26">
            <a:extLst>
              <a:ext uri="{FF2B5EF4-FFF2-40B4-BE49-F238E27FC236}">
                <a16:creationId xmlns:a16="http://schemas.microsoft.com/office/drawing/2014/main" id="{CACB624C-7FBF-4479-A04D-3EFE5570E9EF}"/>
              </a:ext>
            </a:extLst>
          </p:cNvPr>
          <p:cNvSpPr txBox="1">
            <a:spLocks noChangeArrowheads="1"/>
          </p:cNvSpPr>
          <p:nvPr/>
        </p:nvSpPr>
        <p:spPr bwMode="auto">
          <a:xfrm>
            <a:off x="3852863" y="4437063"/>
            <a:ext cx="1641475" cy="508000"/>
          </a:xfrm>
          <a:prstGeom prst="rect">
            <a:avLst/>
          </a:prstGeom>
          <a:solidFill>
            <a:srgbClr val="FFFFFF"/>
          </a:solidFill>
          <a:ln w="9525">
            <a:solidFill>
              <a:srgbClr val="FF0000"/>
            </a:solidFill>
            <a:miter lim="800000"/>
            <a:headEnd/>
            <a:tailEnd/>
          </a:ln>
          <a:effectLst>
            <a:outerShdw dist="35921" dir="2700000" algn="ctr" rotWithShape="0">
              <a:srgbClr val="808080"/>
            </a:outerShdw>
          </a:effectLst>
        </p:spPr>
        <p:txBody>
          <a:bodyPr/>
          <a:lstStyle>
            <a:lvl1pPr eaLnBrk="0" hangingPunct="0">
              <a:defRPr sz="2000">
                <a:solidFill>
                  <a:schemeClr val="tx1"/>
                </a:solidFill>
                <a:latin typeface="Verdana" panose="020B0604030504040204" pitchFamily="34" charset="0"/>
              </a:defRPr>
            </a:lvl1pPr>
            <a:lvl2pPr marL="742950" indent="-285750" eaLnBrk="0" hangingPunct="0">
              <a:defRPr sz="2000">
                <a:solidFill>
                  <a:schemeClr val="tx1"/>
                </a:solidFill>
                <a:latin typeface="Verdana" panose="020B0604030504040204" pitchFamily="34" charset="0"/>
              </a:defRPr>
            </a:lvl2pPr>
            <a:lvl3pPr marL="1143000" indent="-228600" eaLnBrk="0" hangingPunct="0">
              <a:defRPr sz="2000">
                <a:solidFill>
                  <a:schemeClr val="tx1"/>
                </a:solidFill>
                <a:latin typeface="Verdana" panose="020B0604030504040204" pitchFamily="34" charset="0"/>
              </a:defRPr>
            </a:lvl3pPr>
            <a:lvl4pPr marL="1600200" indent="-228600" eaLnBrk="0" hangingPunct="0">
              <a:defRPr sz="2000">
                <a:solidFill>
                  <a:schemeClr val="tx1"/>
                </a:solidFill>
                <a:latin typeface="Verdana" panose="020B0604030504040204" pitchFamily="34" charset="0"/>
              </a:defRPr>
            </a:lvl4pPr>
            <a:lvl5pPr marL="2057400" indent="-228600" eaLnBrk="0" hangingPunct="0">
              <a:defRPr sz="2000">
                <a:solidFill>
                  <a:schemeClr val="tx1"/>
                </a:solidFill>
                <a:latin typeface="Verdana" panose="020B0604030504040204" pitchFamily="34" charset="0"/>
              </a:defRPr>
            </a:lvl5pPr>
            <a:lvl6pPr marL="2514600" indent="-228600" eaLnBrk="0" fontAlgn="base" hangingPunct="0">
              <a:spcBef>
                <a:spcPct val="0"/>
              </a:spcBef>
              <a:spcAft>
                <a:spcPct val="0"/>
              </a:spcAft>
              <a:defRPr sz="2000">
                <a:solidFill>
                  <a:schemeClr val="tx1"/>
                </a:solidFill>
                <a:latin typeface="Verdana" panose="020B0604030504040204" pitchFamily="34" charset="0"/>
              </a:defRPr>
            </a:lvl6pPr>
            <a:lvl7pPr marL="2971800" indent="-228600" eaLnBrk="0" fontAlgn="base" hangingPunct="0">
              <a:spcBef>
                <a:spcPct val="0"/>
              </a:spcBef>
              <a:spcAft>
                <a:spcPct val="0"/>
              </a:spcAft>
              <a:defRPr sz="2000">
                <a:solidFill>
                  <a:schemeClr val="tx1"/>
                </a:solidFill>
                <a:latin typeface="Verdana" panose="020B0604030504040204" pitchFamily="34" charset="0"/>
              </a:defRPr>
            </a:lvl7pPr>
            <a:lvl8pPr marL="3429000" indent="-228600" eaLnBrk="0" fontAlgn="base" hangingPunct="0">
              <a:spcBef>
                <a:spcPct val="0"/>
              </a:spcBef>
              <a:spcAft>
                <a:spcPct val="0"/>
              </a:spcAft>
              <a:defRPr sz="2000">
                <a:solidFill>
                  <a:schemeClr val="tx1"/>
                </a:solidFill>
                <a:latin typeface="Verdana" panose="020B0604030504040204" pitchFamily="34" charset="0"/>
              </a:defRPr>
            </a:lvl8pPr>
            <a:lvl9pPr marL="3886200" indent="-228600" eaLnBrk="0" fontAlgn="base" hangingPunct="0">
              <a:spcBef>
                <a:spcPct val="0"/>
              </a:spcBef>
              <a:spcAft>
                <a:spcPct val="0"/>
              </a:spcAft>
              <a:defRPr sz="2000">
                <a:solidFill>
                  <a:schemeClr val="tx1"/>
                </a:solidFill>
                <a:latin typeface="Verdana" panose="020B0604030504040204" pitchFamily="34" charset="0"/>
              </a:defRPr>
            </a:lvl9pPr>
          </a:lstStyle>
          <a:p>
            <a:pPr eaLnBrk="1" hangingPunct="1"/>
            <a:r>
              <a:rPr lang="fr-FR" altLang="fr-FR" sz="1800">
                <a:effectLst/>
                <a:latin typeface="Arial Narrow" panose="020B0606020202030204" pitchFamily="34" charset="0"/>
              </a:rPr>
              <a:t>Arrêt programmé</a:t>
            </a:r>
            <a:endParaRPr lang="fr-FR" altLang="fr-FR" sz="1800">
              <a:effectLst/>
            </a:endParaRPr>
          </a:p>
        </p:txBody>
      </p:sp>
      <p:sp>
        <p:nvSpPr>
          <p:cNvPr id="180251" name="Line 27">
            <a:extLst>
              <a:ext uri="{FF2B5EF4-FFF2-40B4-BE49-F238E27FC236}">
                <a16:creationId xmlns:a16="http://schemas.microsoft.com/office/drawing/2014/main" id="{B9D5BFF8-1626-4F1F-BFE0-9A599FF40175}"/>
              </a:ext>
            </a:extLst>
          </p:cNvPr>
          <p:cNvSpPr>
            <a:spLocks noChangeShapeType="1"/>
          </p:cNvSpPr>
          <p:nvPr/>
        </p:nvSpPr>
        <p:spPr bwMode="auto">
          <a:xfrm>
            <a:off x="4643438" y="3716338"/>
            <a:ext cx="0" cy="720725"/>
          </a:xfrm>
          <a:prstGeom prst="line">
            <a:avLst/>
          </a:prstGeom>
          <a:noFill/>
          <a:ln w="9525">
            <a:solidFill>
              <a:schemeClr val="tx1"/>
            </a:solidFill>
            <a:round/>
            <a:headEnd/>
            <a:tailEnd type="stealth" w="lg" len="lg"/>
          </a:ln>
          <a:effectLst/>
        </p:spPr>
        <p:txBody>
          <a:bodyPr wrap="none" anchor="ctr"/>
          <a:lstStyle/>
          <a:p>
            <a:pPr>
              <a:defRPr/>
            </a:pPr>
            <a:endParaRPr lang="fr-FR"/>
          </a:p>
        </p:txBody>
      </p:sp>
      <p:sp>
        <p:nvSpPr>
          <p:cNvPr id="180252" name="AutoShape 28">
            <a:extLst>
              <a:ext uri="{FF2B5EF4-FFF2-40B4-BE49-F238E27FC236}">
                <a16:creationId xmlns:a16="http://schemas.microsoft.com/office/drawing/2014/main" id="{5856FCB2-7819-46DA-AC65-5E01B095AF0A}"/>
              </a:ext>
            </a:extLst>
          </p:cNvPr>
          <p:cNvSpPr>
            <a:spLocks noChangeArrowheads="1"/>
          </p:cNvSpPr>
          <p:nvPr/>
        </p:nvSpPr>
        <p:spPr bwMode="auto">
          <a:xfrm>
            <a:off x="1187450" y="1844675"/>
            <a:ext cx="1944688" cy="1016000"/>
          </a:xfrm>
          <a:prstGeom prst="plus">
            <a:avLst>
              <a:gd name="adj" fmla="val 25000"/>
            </a:avLst>
          </a:prstGeom>
          <a:solidFill>
            <a:srgbClr val="FFCC00"/>
          </a:solidFill>
          <a:ln w="9525">
            <a:solidFill>
              <a:srgbClr val="000000"/>
            </a:solidFill>
            <a:miter lim="800000"/>
            <a:headEnd/>
            <a:tailEnd/>
          </a:ln>
          <a:effectLst>
            <a:outerShdw dist="35921" dir="2700000" algn="ctr" rotWithShape="0">
              <a:srgbClr val="808080"/>
            </a:outerShdw>
          </a:effectLst>
        </p:spPr>
        <p:txBody>
          <a:bodyPr/>
          <a:lstStyle>
            <a:lvl1pPr eaLnBrk="0" hangingPunct="0">
              <a:defRPr sz="2000">
                <a:solidFill>
                  <a:schemeClr val="tx1"/>
                </a:solidFill>
                <a:latin typeface="Verdana" panose="020B0604030504040204" pitchFamily="34" charset="0"/>
              </a:defRPr>
            </a:lvl1pPr>
            <a:lvl2pPr marL="742950" indent="-285750" eaLnBrk="0" hangingPunct="0">
              <a:defRPr sz="2000">
                <a:solidFill>
                  <a:schemeClr val="tx1"/>
                </a:solidFill>
                <a:latin typeface="Verdana" panose="020B0604030504040204" pitchFamily="34" charset="0"/>
              </a:defRPr>
            </a:lvl2pPr>
            <a:lvl3pPr marL="1143000" indent="-228600" eaLnBrk="0" hangingPunct="0">
              <a:defRPr sz="2000">
                <a:solidFill>
                  <a:schemeClr val="tx1"/>
                </a:solidFill>
                <a:latin typeface="Verdana" panose="020B0604030504040204" pitchFamily="34" charset="0"/>
              </a:defRPr>
            </a:lvl3pPr>
            <a:lvl4pPr marL="1600200" indent="-228600" eaLnBrk="0" hangingPunct="0">
              <a:defRPr sz="2000">
                <a:solidFill>
                  <a:schemeClr val="tx1"/>
                </a:solidFill>
                <a:latin typeface="Verdana" panose="020B0604030504040204" pitchFamily="34" charset="0"/>
              </a:defRPr>
            </a:lvl4pPr>
            <a:lvl5pPr marL="2057400" indent="-228600" eaLnBrk="0" hangingPunct="0">
              <a:defRPr sz="2000">
                <a:solidFill>
                  <a:schemeClr val="tx1"/>
                </a:solidFill>
                <a:latin typeface="Verdana" panose="020B0604030504040204" pitchFamily="34" charset="0"/>
              </a:defRPr>
            </a:lvl5pPr>
            <a:lvl6pPr marL="2514600" indent="-228600" eaLnBrk="0" fontAlgn="base" hangingPunct="0">
              <a:spcBef>
                <a:spcPct val="0"/>
              </a:spcBef>
              <a:spcAft>
                <a:spcPct val="0"/>
              </a:spcAft>
              <a:defRPr sz="2000">
                <a:solidFill>
                  <a:schemeClr val="tx1"/>
                </a:solidFill>
                <a:latin typeface="Verdana" panose="020B0604030504040204" pitchFamily="34" charset="0"/>
              </a:defRPr>
            </a:lvl6pPr>
            <a:lvl7pPr marL="2971800" indent="-228600" eaLnBrk="0" fontAlgn="base" hangingPunct="0">
              <a:spcBef>
                <a:spcPct val="0"/>
              </a:spcBef>
              <a:spcAft>
                <a:spcPct val="0"/>
              </a:spcAft>
              <a:defRPr sz="2000">
                <a:solidFill>
                  <a:schemeClr val="tx1"/>
                </a:solidFill>
                <a:latin typeface="Verdana" panose="020B0604030504040204" pitchFamily="34" charset="0"/>
              </a:defRPr>
            </a:lvl7pPr>
            <a:lvl8pPr marL="3429000" indent="-228600" eaLnBrk="0" fontAlgn="base" hangingPunct="0">
              <a:spcBef>
                <a:spcPct val="0"/>
              </a:spcBef>
              <a:spcAft>
                <a:spcPct val="0"/>
              </a:spcAft>
              <a:defRPr sz="2000">
                <a:solidFill>
                  <a:schemeClr val="tx1"/>
                </a:solidFill>
                <a:latin typeface="Verdana" panose="020B0604030504040204" pitchFamily="34" charset="0"/>
              </a:defRPr>
            </a:lvl8pPr>
            <a:lvl9pPr marL="3886200" indent="-228600" eaLnBrk="0" fontAlgn="base" hangingPunct="0">
              <a:spcBef>
                <a:spcPct val="0"/>
              </a:spcBef>
              <a:spcAft>
                <a:spcPct val="0"/>
              </a:spcAft>
              <a:defRPr sz="2000">
                <a:solidFill>
                  <a:schemeClr val="tx1"/>
                </a:solidFill>
                <a:latin typeface="Verdana" panose="020B0604030504040204" pitchFamily="34" charset="0"/>
              </a:defRPr>
            </a:lvl9pPr>
          </a:lstStyle>
          <a:p>
            <a:pPr eaLnBrk="1" hangingPunct="1"/>
            <a:r>
              <a:rPr lang="fr-FR" altLang="fr-FR" sz="1800">
                <a:effectLst/>
                <a:latin typeface="Arial Narrow" panose="020B0606020202030204" pitchFamily="34" charset="0"/>
              </a:rPr>
              <a:t>5. Réparation</a:t>
            </a:r>
            <a:endParaRPr lang="fr-FR" altLang="fr-FR" sz="1800">
              <a:effectLst/>
            </a:endParaRPr>
          </a:p>
        </p:txBody>
      </p:sp>
      <p:sp>
        <p:nvSpPr>
          <p:cNvPr id="180253" name="Freeform 29">
            <a:extLst>
              <a:ext uri="{FF2B5EF4-FFF2-40B4-BE49-F238E27FC236}">
                <a16:creationId xmlns:a16="http://schemas.microsoft.com/office/drawing/2014/main" id="{E4437A5B-AED3-42C1-A33B-7DD63E22CC7B}"/>
              </a:ext>
            </a:extLst>
          </p:cNvPr>
          <p:cNvSpPr>
            <a:spLocks/>
          </p:cNvSpPr>
          <p:nvPr/>
        </p:nvSpPr>
        <p:spPr bwMode="auto">
          <a:xfrm>
            <a:off x="2343150" y="2857500"/>
            <a:ext cx="1619250" cy="1574800"/>
          </a:xfrm>
          <a:custGeom>
            <a:avLst/>
            <a:gdLst/>
            <a:ahLst/>
            <a:cxnLst>
              <a:cxn ang="0">
                <a:pos x="996" y="992"/>
              </a:cxn>
              <a:cxn ang="0">
                <a:pos x="828" y="840"/>
              </a:cxn>
              <a:cxn ang="0">
                <a:pos x="882" y="546"/>
              </a:cxn>
              <a:cxn ang="0">
                <a:pos x="0" y="0"/>
              </a:cxn>
            </a:cxnLst>
            <a:rect l="0" t="0" r="r" b="b"/>
            <a:pathLst>
              <a:path w="1020" h="992">
                <a:moveTo>
                  <a:pt x="996" y="992"/>
                </a:moveTo>
                <a:cubicBezTo>
                  <a:pt x="968" y="967"/>
                  <a:pt x="847" y="914"/>
                  <a:pt x="828" y="840"/>
                </a:cubicBezTo>
                <a:cubicBezTo>
                  <a:pt x="809" y="766"/>
                  <a:pt x="1020" y="686"/>
                  <a:pt x="882" y="546"/>
                </a:cubicBezTo>
                <a:cubicBezTo>
                  <a:pt x="744" y="406"/>
                  <a:pt x="184" y="114"/>
                  <a:pt x="0" y="0"/>
                </a:cubicBezTo>
              </a:path>
            </a:pathLst>
          </a:custGeom>
          <a:noFill/>
          <a:ln w="9525">
            <a:solidFill>
              <a:srgbClr val="FF0000"/>
            </a:solidFill>
            <a:round/>
            <a:headEnd/>
            <a:tailEnd type="stealth" w="lg" len="lg"/>
          </a:ln>
        </p:spPr>
        <p:txBody>
          <a:bodyPr/>
          <a:lstStyle/>
          <a:p>
            <a:pPr>
              <a:defRPr/>
            </a:pPr>
            <a:endParaRPr lang="fr-FR"/>
          </a:p>
        </p:txBody>
      </p:sp>
    </p:spTree>
    <p:custDataLst>
      <p:tags r:id="rId1"/>
    </p:custDataLst>
    <p:extLst>
      <p:ext uri="{BB962C8B-B14F-4D97-AF65-F5344CB8AC3E}">
        <p14:creationId xmlns:p14="http://schemas.microsoft.com/office/powerpoint/2010/main" val="81394630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0226"/>
                                        </p:tgtEl>
                                        <p:attrNameLst>
                                          <p:attrName>style.visibility</p:attrName>
                                        </p:attrNameLst>
                                      </p:cBhvr>
                                      <p:to>
                                        <p:strVal val="visible"/>
                                      </p:to>
                                    </p:set>
                                    <p:anim calcmode="lin" valueType="num">
                                      <p:cBhvr additive="base">
                                        <p:cTn id="7" dur="500" fill="hold"/>
                                        <p:tgtEl>
                                          <p:spTgt spid="180226"/>
                                        </p:tgtEl>
                                        <p:attrNameLst>
                                          <p:attrName>ppt_x</p:attrName>
                                        </p:attrNameLst>
                                      </p:cBhvr>
                                      <p:tavLst>
                                        <p:tav tm="0">
                                          <p:val>
                                            <p:strVal val="#ppt_x"/>
                                          </p:val>
                                        </p:tav>
                                        <p:tav tm="100000">
                                          <p:val>
                                            <p:strVal val="#ppt_x"/>
                                          </p:val>
                                        </p:tav>
                                      </p:tavLst>
                                    </p:anim>
                                    <p:anim calcmode="lin" valueType="num">
                                      <p:cBhvr additive="base">
                                        <p:cTn id="8" dur="500" fill="hold"/>
                                        <p:tgtEl>
                                          <p:spTgt spid="18022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5" presetClass="entr" presetSubtype="10" fill="hold" nodeType="clickEffect">
                                  <p:stCondLst>
                                    <p:cond delay="0"/>
                                  </p:stCondLst>
                                  <p:childTnLst>
                                    <p:set>
                                      <p:cBhvr>
                                        <p:cTn id="12" dur="1" fill="hold">
                                          <p:stCondLst>
                                            <p:cond delay="0"/>
                                          </p:stCondLst>
                                        </p:cTn>
                                        <p:tgtEl>
                                          <p:spTgt spid="180231"/>
                                        </p:tgtEl>
                                        <p:attrNameLst>
                                          <p:attrName>style.visibility</p:attrName>
                                        </p:attrNameLst>
                                      </p:cBhvr>
                                      <p:to>
                                        <p:strVal val="visible"/>
                                      </p:to>
                                    </p:set>
                                    <p:animEffect transition="in" filter="checkerboard(across)">
                                      <p:cBhvr>
                                        <p:cTn id="13" dur="500"/>
                                        <p:tgtEl>
                                          <p:spTgt spid="180231"/>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180228"/>
                                        </p:tgtEl>
                                        <p:attrNameLst>
                                          <p:attrName>style.visibility</p:attrName>
                                        </p:attrNameLst>
                                      </p:cBhvr>
                                      <p:to>
                                        <p:strVal val="visible"/>
                                      </p:to>
                                    </p:set>
                                    <p:animEffect transition="in" filter="checkerboard(across)">
                                      <p:cBhvr>
                                        <p:cTn id="16" dur="500"/>
                                        <p:tgtEl>
                                          <p:spTgt spid="180228"/>
                                        </p:tgtEl>
                                      </p:cBhvr>
                                    </p:animEffect>
                                  </p:childTnLst>
                                </p:cTn>
                              </p:par>
                              <p:par>
                                <p:cTn id="17" presetID="5" presetClass="entr" presetSubtype="10" fill="hold" nodeType="withEffect">
                                  <p:stCondLst>
                                    <p:cond delay="0"/>
                                  </p:stCondLst>
                                  <p:childTnLst>
                                    <p:set>
                                      <p:cBhvr>
                                        <p:cTn id="18" dur="1" fill="hold">
                                          <p:stCondLst>
                                            <p:cond delay="0"/>
                                          </p:stCondLst>
                                        </p:cTn>
                                        <p:tgtEl>
                                          <p:spTgt spid="180230"/>
                                        </p:tgtEl>
                                        <p:attrNameLst>
                                          <p:attrName>style.visibility</p:attrName>
                                        </p:attrNameLst>
                                      </p:cBhvr>
                                      <p:to>
                                        <p:strVal val="visible"/>
                                      </p:to>
                                    </p:set>
                                    <p:animEffect transition="in" filter="checkerboard(across)">
                                      <p:cBhvr>
                                        <p:cTn id="19" dur="500"/>
                                        <p:tgtEl>
                                          <p:spTgt spid="180230"/>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80227"/>
                                        </p:tgtEl>
                                        <p:attrNameLst>
                                          <p:attrName>style.visibility</p:attrName>
                                        </p:attrNameLst>
                                      </p:cBhvr>
                                      <p:to>
                                        <p:strVal val="visible"/>
                                      </p:to>
                                    </p:set>
                                    <p:anim calcmode="lin" valueType="num">
                                      <p:cBhvr additive="base">
                                        <p:cTn id="24" dur="500" fill="hold"/>
                                        <p:tgtEl>
                                          <p:spTgt spid="180227"/>
                                        </p:tgtEl>
                                        <p:attrNameLst>
                                          <p:attrName>ppt_x</p:attrName>
                                        </p:attrNameLst>
                                      </p:cBhvr>
                                      <p:tavLst>
                                        <p:tav tm="0">
                                          <p:val>
                                            <p:strVal val="#ppt_x"/>
                                          </p:val>
                                        </p:tav>
                                        <p:tav tm="100000">
                                          <p:val>
                                            <p:strVal val="#ppt_x"/>
                                          </p:val>
                                        </p:tav>
                                      </p:tavLst>
                                    </p:anim>
                                    <p:anim calcmode="lin" valueType="num">
                                      <p:cBhvr additive="base">
                                        <p:cTn id="25" dur="500" fill="hold"/>
                                        <p:tgtEl>
                                          <p:spTgt spid="180227"/>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4" fill="hold" nodeType="clickEffect">
                                  <p:stCondLst>
                                    <p:cond delay="0"/>
                                  </p:stCondLst>
                                  <p:childTnLst>
                                    <p:set>
                                      <p:cBhvr>
                                        <p:cTn id="29" dur="1" fill="hold">
                                          <p:stCondLst>
                                            <p:cond delay="0"/>
                                          </p:stCondLst>
                                        </p:cTn>
                                        <p:tgtEl>
                                          <p:spTgt spid="180247"/>
                                        </p:tgtEl>
                                        <p:attrNameLst>
                                          <p:attrName>style.visibility</p:attrName>
                                        </p:attrNameLst>
                                      </p:cBhvr>
                                      <p:to>
                                        <p:strVal val="visible"/>
                                      </p:to>
                                    </p:set>
                                    <p:animEffect transition="in" filter="wipe(down)">
                                      <p:cBhvr>
                                        <p:cTn id="30" dur="500"/>
                                        <p:tgtEl>
                                          <p:spTgt spid="180247"/>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180233"/>
                                        </p:tgtEl>
                                        <p:attrNameLst>
                                          <p:attrName>style.visibility</p:attrName>
                                        </p:attrNameLst>
                                      </p:cBhvr>
                                      <p:to>
                                        <p:strVal val="visible"/>
                                      </p:to>
                                    </p:set>
                                    <p:animEffect transition="in" filter="wipe(down)">
                                      <p:cBhvr>
                                        <p:cTn id="33" dur="500"/>
                                        <p:tgtEl>
                                          <p:spTgt spid="180233"/>
                                        </p:tgtEl>
                                      </p:cBhvr>
                                    </p:animEffect>
                                  </p:childTnLst>
                                </p:cTn>
                              </p:par>
                              <p:par>
                                <p:cTn id="34" presetID="22" presetClass="entr" presetSubtype="4" fill="hold" nodeType="withEffect">
                                  <p:stCondLst>
                                    <p:cond delay="0"/>
                                  </p:stCondLst>
                                  <p:childTnLst>
                                    <p:set>
                                      <p:cBhvr>
                                        <p:cTn id="35" dur="1" fill="hold">
                                          <p:stCondLst>
                                            <p:cond delay="0"/>
                                          </p:stCondLst>
                                        </p:cTn>
                                        <p:tgtEl>
                                          <p:spTgt spid="180246"/>
                                        </p:tgtEl>
                                        <p:attrNameLst>
                                          <p:attrName>style.visibility</p:attrName>
                                        </p:attrNameLst>
                                      </p:cBhvr>
                                      <p:to>
                                        <p:strVal val="visible"/>
                                      </p:to>
                                    </p:set>
                                    <p:animEffect transition="in" filter="wipe(down)">
                                      <p:cBhvr>
                                        <p:cTn id="36" dur="500"/>
                                        <p:tgtEl>
                                          <p:spTgt spid="180246"/>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180234"/>
                                        </p:tgtEl>
                                        <p:attrNameLst>
                                          <p:attrName>style.visibility</p:attrName>
                                        </p:attrNameLst>
                                      </p:cBhvr>
                                      <p:to>
                                        <p:strVal val="visible"/>
                                      </p:to>
                                    </p:set>
                                    <p:animEffect transition="in" filter="wipe(down)">
                                      <p:cBhvr>
                                        <p:cTn id="39" dur="500"/>
                                        <p:tgtEl>
                                          <p:spTgt spid="180234"/>
                                        </p:tgtEl>
                                      </p:cBhvr>
                                    </p:animEffect>
                                  </p:childTnLst>
                                </p:cTn>
                              </p:par>
                              <p:par>
                                <p:cTn id="40" presetID="22" presetClass="entr" presetSubtype="4" fill="hold" nodeType="withEffect">
                                  <p:stCondLst>
                                    <p:cond delay="0"/>
                                  </p:stCondLst>
                                  <p:childTnLst>
                                    <p:set>
                                      <p:cBhvr>
                                        <p:cTn id="41" dur="1" fill="hold">
                                          <p:stCondLst>
                                            <p:cond delay="0"/>
                                          </p:stCondLst>
                                        </p:cTn>
                                        <p:tgtEl>
                                          <p:spTgt spid="180248"/>
                                        </p:tgtEl>
                                        <p:attrNameLst>
                                          <p:attrName>style.visibility</p:attrName>
                                        </p:attrNameLst>
                                      </p:cBhvr>
                                      <p:to>
                                        <p:strVal val="visible"/>
                                      </p:to>
                                    </p:set>
                                    <p:animEffect transition="in" filter="wipe(down)">
                                      <p:cBhvr>
                                        <p:cTn id="42" dur="500"/>
                                        <p:tgtEl>
                                          <p:spTgt spid="180248"/>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180229"/>
                                        </p:tgtEl>
                                        <p:attrNameLst>
                                          <p:attrName>style.visibility</p:attrName>
                                        </p:attrNameLst>
                                      </p:cBhvr>
                                      <p:to>
                                        <p:strVal val="visible"/>
                                      </p:to>
                                    </p:set>
                                    <p:animEffect transition="in" filter="checkerboard(across)">
                                      <p:cBhvr>
                                        <p:cTn id="47" dur="500"/>
                                        <p:tgtEl>
                                          <p:spTgt spid="180229"/>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nodeType="clickEffect">
                                  <p:stCondLst>
                                    <p:cond delay="0"/>
                                  </p:stCondLst>
                                  <p:childTnLst>
                                    <p:set>
                                      <p:cBhvr>
                                        <p:cTn id="51" dur="1" fill="hold">
                                          <p:stCondLst>
                                            <p:cond delay="0"/>
                                          </p:stCondLst>
                                        </p:cTn>
                                        <p:tgtEl>
                                          <p:spTgt spid="180240"/>
                                        </p:tgtEl>
                                        <p:attrNameLst>
                                          <p:attrName>style.visibility</p:attrName>
                                        </p:attrNameLst>
                                      </p:cBhvr>
                                      <p:to>
                                        <p:strVal val="visible"/>
                                      </p:to>
                                    </p:set>
                                    <p:animEffect transition="in" filter="wipe(left)">
                                      <p:cBhvr>
                                        <p:cTn id="52" dur="500"/>
                                        <p:tgtEl>
                                          <p:spTgt spid="180240"/>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80236"/>
                                        </p:tgtEl>
                                        <p:attrNameLst>
                                          <p:attrName>style.visibility</p:attrName>
                                        </p:attrNameLst>
                                      </p:cBhvr>
                                      <p:to>
                                        <p:strVal val="visible"/>
                                      </p:to>
                                    </p:set>
                                    <p:animEffect transition="in" filter="wipe(left)">
                                      <p:cBhvr>
                                        <p:cTn id="55" dur="500"/>
                                        <p:tgtEl>
                                          <p:spTgt spid="180236"/>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22" presetClass="entr" presetSubtype="1" fill="hold" nodeType="clickEffect">
                                  <p:stCondLst>
                                    <p:cond delay="0"/>
                                  </p:stCondLst>
                                  <p:childTnLst>
                                    <p:set>
                                      <p:cBhvr>
                                        <p:cTn id="59" dur="1" fill="hold">
                                          <p:stCondLst>
                                            <p:cond delay="0"/>
                                          </p:stCondLst>
                                        </p:cTn>
                                        <p:tgtEl>
                                          <p:spTgt spid="180251"/>
                                        </p:tgtEl>
                                        <p:attrNameLst>
                                          <p:attrName>style.visibility</p:attrName>
                                        </p:attrNameLst>
                                      </p:cBhvr>
                                      <p:to>
                                        <p:strVal val="visible"/>
                                      </p:to>
                                    </p:set>
                                    <p:animEffect transition="in" filter="wipe(up)">
                                      <p:cBhvr>
                                        <p:cTn id="60" dur="500"/>
                                        <p:tgtEl>
                                          <p:spTgt spid="180251"/>
                                        </p:tgtEl>
                                      </p:cBhvr>
                                    </p:animEffect>
                                  </p:childTnLst>
                                </p:cTn>
                              </p:par>
                              <p:par>
                                <p:cTn id="61" presetID="22" presetClass="entr" presetSubtype="1" fill="hold" grpId="0" nodeType="withEffect">
                                  <p:stCondLst>
                                    <p:cond delay="0"/>
                                  </p:stCondLst>
                                  <p:childTnLst>
                                    <p:set>
                                      <p:cBhvr>
                                        <p:cTn id="62" dur="1" fill="hold">
                                          <p:stCondLst>
                                            <p:cond delay="0"/>
                                          </p:stCondLst>
                                        </p:cTn>
                                        <p:tgtEl>
                                          <p:spTgt spid="180250"/>
                                        </p:tgtEl>
                                        <p:attrNameLst>
                                          <p:attrName>style.visibility</p:attrName>
                                        </p:attrNameLst>
                                      </p:cBhvr>
                                      <p:to>
                                        <p:strVal val="visible"/>
                                      </p:to>
                                    </p:set>
                                    <p:animEffect transition="in" filter="wipe(up)">
                                      <p:cBhvr>
                                        <p:cTn id="63" dur="500"/>
                                        <p:tgtEl>
                                          <p:spTgt spid="180250"/>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22" presetClass="entr" presetSubtype="8" fill="hold" nodeType="clickEffect">
                                  <p:stCondLst>
                                    <p:cond delay="0"/>
                                  </p:stCondLst>
                                  <p:childTnLst>
                                    <p:set>
                                      <p:cBhvr>
                                        <p:cTn id="67" dur="1" fill="hold">
                                          <p:stCondLst>
                                            <p:cond delay="0"/>
                                          </p:stCondLst>
                                        </p:cTn>
                                        <p:tgtEl>
                                          <p:spTgt spid="180253"/>
                                        </p:tgtEl>
                                        <p:attrNameLst>
                                          <p:attrName>style.visibility</p:attrName>
                                        </p:attrNameLst>
                                      </p:cBhvr>
                                      <p:to>
                                        <p:strVal val="visible"/>
                                      </p:to>
                                    </p:set>
                                    <p:animEffect transition="in" filter="wipe(left)">
                                      <p:cBhvr>
                                        <p:cTn id="68" dur="500"/>
                                        <p:tgtEl>
                                          <p:spTgt spid="180253"/>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180252"/>
                                        </p:tgtEl>
                                        <p:attrNameLst>
                                          <p:attrName>style.visibility</p:attrName>
                                        </p:attrNameLst>
                                      </p:cBhvr>
                                      <p:to>
                                        <p:strVal val="visible"/>
                                      </p:to>
                                    </p:set>
                                    <p:animEffect transition="in" filter="wipe(left)">
                                      <p:cBhvr>
                                        <p:cTn id="71" dur="500"/>
                                        <p:tgtEl>
                                          <p:spTgt spid="180252"/>
                                        </p:tgtEl>
                                      </p:cBhvr>
                                    </p:animEffect>
                                  </p:childTnLst>
                                </p:cTn>
                              </p:par>
                              <p:par>
                                <p:cTn id="72" presetID="22" presetClass="entr" presetSubtype="8" fill="hold" nodeType="withEffect">
                                  <p:stCondLst>
                                    <p:cond delay="0"/>
                                  </p:stCondLst>
                                  <p:childTnLst>
                                    <p:set>
                                      <p:cBhvr>
                                        <p:cTn id="73" dur="1" fill="hold">
                                          <p:stCondLst>
                                            <p:cond delay="0"/>
                                          </p:stCondLst>
                                        </p:cTn>
                                        <p:tgtEl>
                                          <p:spTgt spid="180232"/>
                                        </p:tgtEl>
                                        <p:attrNameLst>
                                          <p:attrName>style.visibility</p:attrName>
                                        </p:attrNameLst>
                                      </p:cBhvr>
                                      <p:to>
                                        <p:strVal val="visible"/>
                                      </p:to>
                                    </p:set>
                                    <p:animEffect transition="in" filter="wipe(left)">
                                      <p:cBhvr>
                                        <p:cTn id="74" dur="500"/>
                                        <p:tgtEl>
                                          <p:spTgt spid="1802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226" grpId="0" animBg="1"/>
      <p:bldP spid="180227" grpId="0" animBg="1"/>
      <p:bldP spid="180228" grpId="0" animBg="1"/>
      <p:bldP spid="180229" grpId="0" animBg="1"/>
      <p:bldP spid="180233" grpId="0" animBg="1"/>
      <p:bldP spid="180234" grpId="0" animBg="1"/>
      <p:bldP spid="180236" grpId="0" animBg="1"/>
      <p:bldP spid="180250" grpId="0" animBg="1"/>
      <p:bldP spid="180252"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re 1"/>
          <p:cNvSpPr>
            <a:spLocks noGrp="1" noChangeArrowheads="1"/>
          </p:cNvSpPr>
          <p:nvPr>
            <p:ph type="title"/>
          </p:nvPr>
        </p:nvSpPr>
        <p:spPr>
          <a:xfrm>
            <a:off x="1371600" y="82550"/>
            <a:ext cx="7772400" cy="1143000"/>
          </a:xfrm>
        </p:spPr>
        <p:txBody>
          <a:bodyPr/>
          <a:lstStyle/>
          <a:p>
            <a:r>
              <a:rPr lang="fr-FR" dirty="0"/>
              <a:t>Rentabilité d’un investissement</a:t>
            </a: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0575" y="2419350"/>
            <a:ext cx="6143625" cy="428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re 1">
            <a:extLst>
              <a:ext uri="{FF2B5EF4-FFF2-40B4-BE49-F238E27FC236}">
                <a16:creationId xmlns:a16="http://schemas.microsoft.com/office/drawing/2014/main" id="{BCC9A189-EF16-4DAA-B0DF-56131E60231A}"/>
              </a:ext>
            </a:extLst>
          </p:cNvPr>
          <p:cNvSpPr txBox="1">
            <a:spLocks/>
          </p:cNvSpPr>
          <p:nvPr/>
        </p:nvSpPr>
        <p:spPr bwMode="auto">
          <a:xfrm>
            <a:off x="1143000" y="1311275"/>
            <a:ext cx="8001000" cy="121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defRPr>
            </a:lvl2pPr>
            <a:lvl3pPr algn="ctr" rtl="0" eaLnBrk="0" fontAlgn="base" hangingPunct="0">
              <a:spcBef>
                <a:spcPct val="0"/>
              </a:spcBef>
              <a:spcAft>
                <a:spcPct val="0"/>
              </a:spcAft>
              <a:defRPr kumimoji="1" sz="4400">
                <a:solidFill>
                  <a:schemeClr val="tx2"/>
                </a:solidFill>
                <a:latin typeface="Times New Roman" pitchFamily="18" charset="0"/>
              </a:defRPr>
            </a:lvl3pPr>
            <a:lvl4pPr algn="ctr" rtl="0" eaLnBrk="0" fontAlgn="base" hangingPunct="0">
              <a:spcBef>
                <a:spcPct val="0"/>
              </a:spcBef>
              <a:spcAft>
                <a:spcPct val="0"/>
              </a:spcAft>
              <a:defRPr kumimoji="1" sz="4400">
                <a:solidFill>
                  <a:schemeClr val="tx2"/>
                </a:solidFill>
                <a:latin typeface="Times New Roman" pitchFamily="18" charset="0"/>
              </a:defRPr>
            </a:lvl4pPr>
            <a:lvl5pPr algn="ctr" rtl="0" eaLnBrk="0" fontAlgn="base" hangingPunct="0">
              <a:spcBef>
                <a:spcPct val="0"/>
              </a:spcBef>
              <a:spcAft>
                <a:spcPct val="0"/>
              </a:spcAft>
              <a:defRPr kumimoji="1" sz="4400">
                <a:solidFill>
                  <a:schemeClr val="tx2"/>
                </a:solidFill>
                <a:latin typeface="Times New Roman" pitchFamily="18" charset="0"/>
              </a:defRPr>
            </a:lvl5pPr>
            <a:lvl6pPr marL="457200" algn="ctr" rtl="0" fontAlgn="base">
              <a:spcBef>
                <a:spcPct val="0"/>
              </a:spcBef>
              <a:spcAft>
                <a:spcPct val="0"/>
              </a:spcAft>
              <a:defRPr kumimoji="1" sz="4400">
                <a:solidFill>
                  <a:schemeClr val="tx2"/>
                </a:solidFill>
                <a:latin typeface="Times New Roman" pitchFamily="18" charset="0"/>
              </a:defRPr>
            </a:lvl6pPr>
            <a:lvl7pPr marL="914400" algn="ctr" rtl="0" fontAlgn="base">
              <a:spcBef>
                <a:spcPct val="0"/>
              </a:spcBef>
              <a:spcAft>
                <a:spcPct val="0"/>
              </a:spcAft>
              <a:defRPr kumimoji="1" sz="4400">
                <a:solidFill>
                  <a:schemeClr val="tx2"/>
                </a:solidFill>
                <a:latin typeface="Times New Roman" pitchFamily="18" charset="0"/>
              </a:defRPr>
            </a:lvl7pPr>
            <a:lvl8pPr marL="1371600" algn="ctr" rtl="0" fontAlgn="base">
              <a:spcBef>
                <a:spcPct val="0"/>
              </a:spcBef>
              <a:spcAft>
                <a:spcPct val="0"/>
              </a:spcAft>
              <a:defRPr kumimoji="1" sz="4400">
                <a:solidFill>
                  <a:schemeClr val="tx2"/>
                </a:solidFill>
                <a:latin typeface="Times New Roman" pitchFamily="18" charset="0"/>
              </a:defRPr>
            </a:lvl8pPr>
            <a:lvl9pPr marL="1828800" algn="ctr" rtl="0" fontAlgn="base">
              <a:spcBef>
                <a:spcPct val="0"/>
              </a:spcBef>
              <a:spcAft>
                <a:spcPct val="0"/>
              </a:spcAft>
              <a:defRPr kumimoji="1" sz="4400">
                <a:solidFill>
                  <a:schemeClr val="tx2"/>
                </a:solidFill>
                <a:latin typeface="Times New Roman" pitchFamily="18" charset="0"/>
              </a:defRPr>
            </a:lvl9pPr>
          </a:lstStyle>
          <a:p>
            <a:pPr>
              <a:defRPr/>
            </a:pPr>
            <a:r>
              <a:rPr lang="fr-FR" altLang="fr-FR" sz="4000" kern="0" dirty="0">
                <a:solidFill>
                  <a:srgbClr val="FF0000"/>
                </a:solidFill>
              </a:rPr>
              <a:t>Maintenance d’amélioration</a:t>
            </a:r>
          </a:p>
        </p:txBody>
      </p:sp>
      <p:sp>
        <p:nvSpPr>
          <p:cNvPr id="7" name="Ellipse 6">
            <a:extLst>
              <a:ext uri="{FF2B5EF4-FFF2-40B4-BE49-F238E27FC236}">
                <a16:creationId xmlns:a16="http://schemas.microsoft.com/office/drawing/2014/main" id="{5C7CE464-3FF5-4AB7-9BE8-D635AD61698E}"/>
              </a:ext>
            </a:extLst>
          </p:cNvPr>
          <p:cNvSpPr/>
          <p:nvPr/>
        </p:nvSpPr>
        <p:spPr>
          <a:xfrm>
            <a:off x="2655888" y="2333625"/>
            <a:ext cx="2003425" cy="877888"/>
          </a:xfrm>
          <a:prstGeom prst="ellipse">
            <a:avLst/>
          </a:prstGeom>
          <a:solidFill>
            <a:srgbClr val="FFFF00">
              <a:alpha val="48000"/>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a:p>
        </p:txBody>
      </p:sp>
      <p:sp>
        <p:nvSpPr>
          <p:cNvPr id="8" name="Légende : flèche courbée 7">
            <a:extLst>
              <a:ext uri="{FF2B5EF4-FFF2-40B4-BE49-F238E27FC236}">
                <a16:creationId xmlns:a16="http://schemas.microsoft.com/office/drawing/2014/main" id="{E468AFBE-8F66-4B09-A740-5E9CB57227D5}"/>
              </a:ext>
            </a:extLst>
          </p:cNvPr>
          <p:cNvSpPr/>
          <p:nvPr/>
        </p:nvSpPr>
        <p:spPr>
          <a:xfrm>
            <a:off x="304800" y="3635375"/>
            <a:ext cx="2133600" cy="1047750"/>
          </a:xfrm>
          <a:prstGeom prst="borderCallout2">
            <a:avLst>
              <a:gd name="adj1" fmla="val 18750"/>
              <a:gd name="adj2" fmla="val 106696"/>
              <a:gd name="adj3" fmla="val 18750"/>
              <a:gd name="adj4" fmla="val 120021"/>
              <a:gd name="adj5" fmla="val -71534"/>
              <a:gd name="adj6" fmla="val 123428"/>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fr-FR" dirty="0"/>
              <a:t>INVESTISSEMENT</a:t>
            </a:r>
          </a:p>
        </p:txBody>
      </p:sp>
    </p:spTree>
    <p:custDataLst>
      <p:tags r:id="rId1"/>
    </p:custDataLst>
    <p:extLst>
      <p:ext uri="{BB962C8B-B14F-4D97-AF65-F5344CB8AC3E}">
        <p14:creationId xmlns:p14="http://schemas.microsoft.com/office/powerpoint/2010/main" val="313403594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up)">
                                      <p:cBhvr>
                                        <p:cTn id="13" dur="500"/>
                                        <p:tgtEl>
                                          <p:spTgt spid="7"/>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up)">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p:cNvSpPr>
            <a:spLocks noGrp="1" noChangeArrowheads="1"/>
          </p:cNvSpPr>
          <p:nvPr>
            <p:ph type="title"/>
          </p:nvPr>
        </p:nvSpPr>
        <p:spPr>
          <a:xfrm>
            <a:off x="1370013" y="65088"/>
            <a:ext cx="7772400" cy="1143000"/>
          </a:xfrm>
        </p:spPr>
        <p:txBody>
          <a:bodyPr/>
          <a:lstStyle/>
          <a:p>
            <a:r>
              <a:rPr lang="fr-FR"/>
              <a:t>Problème à résoudre</a:t>
            </a:r>
          </a:p>
        </p:txBody>
      </p:sp>
      <p:sp>
        <p:nvSpPr>
          <p:cNvPr id="27651" name="Espace réservé du texte 2"/>
          <p:cNvSpPr>
            <a:spLocks noGrp="1" noChangeArrowheads="1"/>
          </p:cNvSpPr>
          <p:nvPr>
            <p:ph type="body" sz="half" idx="1"/>
          </p:nvPr>
        </p:nvSpPr>
        <p:spPr>
          <a:xfrm>
            <a:off x="1668463" y="1208088"/>
            <a:ext cx="6983412" cy="725487"/>
          </a:xfrm>
        </p:spPr>
        <p:txBody>
          <a:bodyPr/>
          <a:lstStyle/>
          <a:p>
            <a:r>
              <a:rPr lang="fr-FR" b="1" dirty="0">
                <a:solidFill>
                  <a:srgbClr val="FF0000"/>
                </a:solidFill>
              </a:rPr>
              <a:t>INVESTISSEMENT RENTABLE ?</a:t>
            </a:r>
          </a:p>
        </p:txBody>
      </p:sp>
      <p:graphicFrame>
        <p:nvGraphicFramePr>
          <p:cNvPr id="5" name="Diagramme 4">
            <a:extLst>
              <a:ext uri="{FF2B5EF4-FFF2-40B4-BE49-F238E27FC236}">
                <a16:creationId xmlns:a16="http://schemas.microsoft.com/office/drawing/2014/main" id="{BF15BFFA-D146-441E-90B5-BF12887DDAA3}"/>
              </a:ext>
            </a:extLst>
          </p:cNvPr>
          <p:cNvGraphicFramePr/>
          <p:nvPr/>
        </p:nvGraphicFramePr>
        <p:xfrm>
          <a:off x="1453660" y="1625600"/>
          <a:ext cx="7532077" cy="48807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ZoneTexte 5">
            <a:extLst>
              <a:ext uri="{FF2B5EF4-FFF2-40B4-BE49-F238E27FC236}">
                <a16:creationId xmlns:a16="http://schemas.microsoft.com/office/drawing/2014/main" id="{0E4FA6A0-EC15-4343-8EA9-3F622C95921F}"/>
              </a:ext>
            </a:extLst>
          </p:cNvPr>
          <p:cNvSpPr txBox="1"/>
          <p:nvPr/>
        </p:nvSpPr>
        <p:spPr>
          <a:xfrm>
            <a:off x="211138" y="5229200"/>
            <a:ext cx="3928814" cy="1568450"/>
          </a:xfrm>
          <a:prstGeom prst="rect">
            <a:avLst/>
          </a:prstGeom>
          <a:solidFill>
            <a:schemeClr val="accent2">
              <a:lumMod val="75000"/>
            </a:schemeClr>
          </a:solidFill>
          <a:ln w="79375">
            <a:solidFill>
              <a:srgbClr val="CC3300"/>
            </a:solidFill>
          </a:ln>
        </p:spPr>
        <p:txBody>
          <a:bodyPr wrap="square">
            <a:spAutoFit/>
          </a:bodyPr>
          <a:lstStyle/>
          <a:p>
            <a:pPr eaLnBrk="1" hangingPunct="1">
              <a:defRPr/>
            </a:pPr>
            <a:r>
              <a:rPr lang="fr-FR" sz="2400" b="1" dirty="0"/>
              <a:t>R &lt; 2 ans </a:t>
            </a:r>
            <a:r>
              <a:rPr lang="fr-FR" sz="2400" b="1" dirty="0">
                <a:sym typeface="Wingdings" panose="05000000000000000000" pitchFamily="2" charset="2"/>
              </a:rPr>
              <a:t> RENTABLE</a:t>
            </a:r>
          </a:p>
          <a:p>
            <a:pPr eaLnBrk="1" hangingPunct="1">
              <a:defRPr/>
            </a:pPr>
            <a:endParaRPr lang="fr-FR" sz="2400" b="1" dirty="0">
              <a:sym typeface="Wingdings" panose="05000000000000000000" pitchFamily="2" charset="2"/>
            </a:endParaRPr>
          </a:p>
          <a:p>
            <a:pPr eaLnBrk="1" hangingPunct="1">
              <a:defRPr/>
            </a:pPr>
            <a:r>
              <a:rPr lang="fr-FR" sz="2400" b="1" dirty="0">
                <a:sym typeface="Wingdings" panose="05000000000000000000" pitchFamily="2" charset="2"/>
              </a:rPr>
              <a:t>R &gt; 2 ans  NON RENTABLE</a:t>
            </a:r>
            <a:endParaRPr lang="fr-FR" sz="2400" b="1" dirty="0"/>
          </a:p>
        </p:txBody>
      </p:sp>
    </p:spTree>
    <p:custDataLst>
      <p:tags r:id="rId1"/>
    </p:custDataLst>
    <p:extLst>
      <p:ext uri="{BB962C8B-B14F-4D97-AF65-F5344CB8AC3E}">
        <p14:creationId xmlns:p14="http://schemas.microsoft.com/office/powerpoint/2010/main" val="214231821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normAutofit/>
          </a:bodyPr>
          <a:lstStyle/>
          <a:p>
            <a:r>
              <a:rPr lang="fr-FR" dirty="0"/>
              <a:t>INDICATEURS ET TABLEAUX DE BORD EN MAINTENANCE</a:t>
            </a:r>
          </a:p>
        </p:txBody>
      </p:sp>
      <p:pic>
        <p:nvPicPr>
          <p:cNvPr id="1026" name="Picture 2" descr="http://zdnet4.cbsistatic.com/hub/i/r/2014/08/29/31a52b34-2f42-11e4-9e6a-00505685119a/resize/1170x878/dd7c10b26d99cc1419cddf338e16ed8a/32159.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691680" y="1916832"/>
            <a:ext cx="7128792" cy="4441786"/>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42326027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Définitions</a:t>
            </a:r>
          </a:p>
        </p:txBody>
      </p:sp>
      <p:sp>
        <p:nvSpPr>
          <p:cNvPr id="3" name="Espace réservé du contenu 2"/>
          <p:cNvSpPr>
            <a:spLocks noGrp="1"/>
          </p:cNvSpPr>
          <p:nvPr>
            <p:ph idx="1"/>
          </p:nvPr>
        </p:nvSpPr>
        <p:spPr/>
        <p:txBody>
          <a:bodyPr>
            <a:normAutofit fontScale="92500"/>
          </a:bodyPr>
          <a:lstStyle/>
          <a:p>
            <a:pPr lvl="0"/>
            <a:r>
              <a:rPr lang="fr-FR" b="1" i="1" u="sng" dirty="0"/>
              <a:t>Indicateur :</a:t>
            </a:r>
            <a:r>
              <a:rPr lang="fr-FR" dirty="0"/>
              <a:t> chiffre significatif d’une situation économique pour une période donnée.</a:t>
            </a:r>
          </a:p>
          <a:p>
            <a:pPr lvl="0"/>
            <a:r>
              <a:rPr lang="fr-FR" b="1" i="1" u="sng" dirty="0"/>
              <a:t>Tableau de bord :</a:t>
            </a:r>
            <a:r>
              <a:rPr lang="fr-FR" dirty="0"/>
              <a:t> ensemble d’informations traitées et mises en forme de façon à caractériser l’état et l’évolution d’une situation donnée. </a:t>
            </a:r>
            <a:br>
              <a:rPr lang="fr-FR" dirty="0"/>
            </a:br>
            <a:r>
              <a:rPr lang="fr-FR" dirty="0"/>
              <a:t>Les tableaux de bord sont en général constitués de tableaux, de graphiques permettant de suivre l’évolution d’une ou plusieurs variables au cours du temps.</a:t>
            </a:r>
          </a:p>
          <a:p>
            <a:endParaRPr lang="fr-FR" dirty="0"/>
          </a:p>
        </p:txBody>
      </p:sp>
    </p:spTree>
    <p:custDataLst>
      <p:tags r:id="rId1"/>
    </p:custDataLst>
    <p:extLst>
      <p:ext uri="{BB962C8B-B14F-4D97-AF65-F5344CB8AC3E}">
        <p14:creationId xmlns:p14="http://schemas.microsoft.com/office/powerpoint/2010/main" val="406870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Indicateurs particuliers : RATIOS</a:t>
            </a:r>
          </a:p>
        </p:txBody>
      </p:sp>
      <p:sp>
        <p:nvSpPr>
          <p:cNvPr id="3" name="Espace réservé du contenu 2"/>
          <p:cNvSpPr>
            <a:spLocks noGrp="1"/>
          </p:cNvSpPr>
          <p:nvPr>
            <p:ph idx="1"/>
          </p:nvPr>
        </p:nvSpPr>
        <p:spPr>
          <a:xfrm>
            <a:off x="1435608" y="1447800"/>
            <a:ext cx="7498080" cy="5149552"/>
          </a:xfrm>
        </p:spPr>
        <p:txBody>
          <a:bodyPr>
            <a:normAutofit lnSpcReduction="10000"/>
          </a:bodyPr>
          <a:lstStyle/>
          <a:p>
            <a:r>
              <a:rPr lang="fr-FR" b="1" dirty="0">
                <a:solidFill>
                  <a:srgbClr val="C00000"/>
                </a:solidFill>
              </a:rPr>
              <a:t>Ratios : rapport conventionnel de 2 grandeurs sans lien direct, mais ayant une force d’évocation facilitant la réflexion et les comparaisons.</a:t>
            </a:r>
            <a:endParaRPr lang="fr-FR" dirty="0">
              <a:solidFill>
                <a:srgbClr val="C00000"/>
              </a:solidFill>
            </a:endParaRPr>
          </a:p>
          <a:p>
            <a:r>
              <a:rPr lang="fr-FR" dirty="0"/>
              <a:t>Ex : nombre de litres de carburant consommé sur 100 km ;</a:t>
            </a:r>
          </a:p>
          <a:p>
            <a:r>
              <a:rPr lang="fr-FR" dirty="0"/>
              <a:t>le nombre de pannes par tonne d’acier produit ;</a:t>
            </a:r>
          </a:p>
          <a:p>
            <a:r>
              <a:rPr lang="fr-FR" dirty="0"/>
              <a:t>le coût de la maintenance par litre de de liquide produit, etc.</a:t>
            </a:r>
          </a:p>
          <a:p>
            <a:endParaRPr lang="fr-FR" dirty="0"/>
          </a:p>
        </p:txBody>
      </p:sp>
    </p:spTree>
    <p:custDataLst>
      <p:tags r:id="rId1"/>
    </p:custDataLst>
    <p:extLst>
      <p:ext uri="{BB962C8B-B14F-4D97-AF65-F5344CB8AC3E}">
        <p14:creationId xmlns:p14="http://schemas.microsoft.com/office/powerpoint/2010/main" val="2605073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a:t>Ratios Normalisés (NF-X-60 020)</a:t>
            </a:r>
          </a:p>
        </p:txBody>
      </p:sp>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59632" y="1216900"/>
            <a:ext cx="7326601" cy="56411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99101816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lstStyle/>
          <a:p>
            <a:r>
              <a:rPr lang="fr-FR" dirty="0"/>
              <a:t>UTILISATION DES DONNEES RECUEILLIES</a:t>
            </a:r>
          </a:p>
        </p:txBody>
      </p:sp>
      <p:sp>
        <p:nvSpPr>
          <p:cNvPr id="3" name="Sous-titre 2"/>
          <p:cNvSpPr>
            <a:spLocks noGrp="1"/>
          </p:cNvSpPr>
          <p:nvPr>
            <p:ph type="subTitle" idx="1"/>
          </p:nvPr>
        </p:nvSpPr>
        <p:spPr/>
        <p:txBody>
          <a:bodyPr/>
          <a:lstStyle/>
          <a:p>
            <a:r>
              <a:rPr lang="fr-FR" dirty="0"/>
              <a:t>ANALYSE DE PARETO</a:t>
            </a:r>
          </a:p>
          <a:p>
            <a:r>
              <a:rPr lang="fr-FR" dirty="0"/>
              <a:t>ANALYSE EN N./T</a:t>
            </a:r>
          </a:p>
        </p:txBody>
      </p:sp>
      <p:pic>
        <p:nvPicPr>
          <p:cNvPr id="4" name="Image 3"/>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411760" y="2564904"/>
            <a:ext cx="5690350" cy="4486622"/>
          </a:xfrm>
          <a:prstGeom prst="rect">
            <a:avLst/>
          </a:prstGeom>
        </p:spPr>
      </p:pic>
    </p:spTree>
    <p:custDataLst>
      <p:tags r:id="rId1"/>
    </p:custDataLst>
    <p:extLst>
      <p:ext uri="{BB962C8B-B14F-4D97-AF65-F5344CB8AC3E}">
        <p14:creationId xmlns:p14="http://schemas.microsoft.com/office/powerpoint/2010/main" val="149664227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normAutofit fontScale="90000"/>
          </a:bodyPr>
          <a:lstStyle/>
          <a:p>
            <a:r>
              <a:rPr lang="fr-FR" sz="4000" dirty="0"/>
              <a:t>Méthode ABC ou Analyse de Pareto</a:t>
            </a:r>
          </a:p>
        </p:txBody>
      </p:sp>
      <p:pic>
        <p:nvPicPr>
          <p:cNvPr id="13316" name="Picture 4" descr="Pareto"/>
          <p:cNvPicPr>
            <a:picLocks noGrp="1" noChangeAspect="1" noChangeArrowheads="1"/>
          </p:cNvPicPr>
          <p:nvPr>
            <p:ph type="body" idx="1"/>
          </p:nvPr>
        </p:nvPicPr>
        <p:blipFill>
          <a:blip r:embed="rId4" cstate="screen">
            <a:extLst>
              <a:ext uri="{28A0092B-C50C-407E-A947-70E740481C1C}">
                <a14:useLocalDpi xmlns:a14="http://schemas.microsoft.com/office/drawing/2010/main" val="0"/>
              </a:ext>
            </a:extLst>
          </a:blip>
          <a:srcRect/>
          <a:stretch>
            <a:fillRect/>
          </a:stretch>
        </p:blipFill>
        <p:spPr>
          <a:xfrm>
            <a:off x="1247495" y="1628800"/>
            <a:ext cx="2019300" cy="2867025"/>
          </a:xfrm>
          <a:noFill/>
          <a:ln/>
        </p:spPr>
      </p:pic>
      <p:sp>
        <p:nvSpPr>
          <p:cNvPr id="13317" name="Rectangle 5"/>
          <p:cNvSpPr>
            <a:spLocks noChangeArrowheads="1"/>
          </p:cNvSpPr>
          <p:nvPr/>
        </p:nvSpPr>
        <p:spPr bwMode="auto">
          <a:xfrm>
            <a:off x="3562350" y="1268760"/>
            <a:ext cx="5327650" cy="1465262"/>
          </a:xfrm>
          <a:prstGeom prst="rect">
            <a:avLst/>
          </a:prstGeom>
          <a:noFill/>
          <a:ln w="9525">
            <a:noFill/>
            <a:miter lim="800000"/>
            <a:headEnd/>
            <a:tailEnd/>
          </a:ln>
          <a:effectLst/>
        </p:spPr>
        <p:txBody>
          <a:bodyPr wrap="none">
            <a:spAutoFit/>
          </a:bodyPr>
          <a:lstStyle/>
          <a:p>
            <a:r>
              <a:rPr lang="fr-FR" dirty="0"/>
              <a:t>Sociologue et économiste italien (1848-1923).</a:t>
            </a:r>
          </a:p>
          <a:p>
            <a:endParaRPr lang="fr-FR" dirty="0"/>
          </a:p>
          <a:p>
            <a:r>
              <a:rPr lang="fr-FR" dirty="0"/>
              <a:t>Détermination de la loi des 20-80</a:t>
            </a:r>
          </a:p>
          <a:p>
            <a:endParaRPr lang="fr-FR" dirty="0"/>
          </a:p>
          <a:p>
            <a:r>
              <a:rPr lang="fr-FR" dirty="0"/>
              <a:t>Ex : 20% des machines cumulent 80% des pannes</a:t>
            </a:r>
          </a:p>
        </p:txBody>
      </p:sp>
      <p:grpSp>
        <p:nvGrpSpPr>
          <p:cNvPr id="13322" name="Group 10"/>
          <p:cNvGrpSpPr>
            <a:grpSpLocks/>
          </p:cNvGrpSpPr>
          <p:nvPr/>
        </p:nvGrpSpPr>
        <p:grpSpPr bwMode="auto">
          <a:xfrm>
            <a:off x="5004048" y="2988809"/>
            <a:ext cx="2949575" cy="3671888"/>
            <a:chOff x="2064" y="1888"/>
            <a:chExt cx="1858" cy="2313"/>
          </a:xfrm>
        </p:grpSpPr>
        <p:pic>
          <p:nvPicPr>
            <p:cNvPr id="13320" name="Picture 8"/>
            <p:cNvPicPr>
              <a:picLocks noChangeAspect="1" noChangeArrowheads="1"/>
            </p:cNvPicPr>
            <p:nvPr/>
          </p:nvPicPr>
          <p:blipFill>
            <a:blip r:embed="rId5" cstate="screen">
              <a:extLst>
                <a:ext uri="{28A0092B-C50C-407E-A947-70E740481C1C}">
                  <a14:useLocalDpi xmlns:a14="http://schemas.microsoft.com/office/drawing/2010/main" val="0"/>
                </a:ext>
              </a:extLst>
            </a:blip>
            <a:srcRect/>
            <a:stretch>
              <a:fillRect/>
            </a:stretch>
          </p:blipFill>
          <p:spPr bwMode="auto">
            <a:xfrm>
              <a:off x="2064" y="1888"/>
              <a:ext cx="1858" cy="2313"/>
            </a:xfrm>
            <a:prstGeom prst="rect">
              <a:avLst/>
            </a:prstGeom>
            <a:noFill/>
            <a:ln w="9525">
              <a:noFill/>
              <a:miter lim="800000"/>
              <a:headEnd/>
              <a:tailEnd/>
            </a:ln>
            <a:effectLst/>
          </p:spPr>
        </p:pic>
        <p:sp>
          <p:nvSpPr>
            <p:cNvPr id="13321" name="Rectangle 9"/>
            <p:cNvSpPr>
              <a:spLocks noChangeArrowheads="1"/>
            </p:cNvSpPr>
            <p:nvPr/>
          </p:nvSpPr>
          <p:spPr bwMode="auto">
            <a:xfrm>
              <a:off x="2835" y="2273"/>
              <a:ext cx="998" cy="204"/>
            </a:xfrm>
            <a:prstGeom prst="rect">
              <a:avLst/>
            </a:prstGeom>
            <a:solidFill>
              <a:schemeClr val="tx1"/>
            </a:solidFill>
            <a:ln w="9525">
              <a:solidFill>
                <a:schemeClr val="tx1"/>
              </a:solidFill>
              <a:miter lim="800000"/>
              <a:headEnd/>
              <a:tailEnd/>
            </a:ln>
            <a:effectLst/>
          </p:spPr>
          <p:txBody>
            <a:bodyPr wrap="none" anchor="ctr"/>
            <a:lstStyle/>
            <a:p>
              <a:endParaRPr lang="fr-FR"/>
            </a:p>
          </p:txBody>
        </p:sp>
      </p:grpSp>
      <p:pic>
        <p:nvPicPr>
          <p:cNvPr id="2" name="Imag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10416" y="4653136"/>
            <a:ext cx="2828925" cy="1619250"/>
          </a:xfrm>
          <a:prstGeom prst="rect">
            <a:avLst/>
          </a:prstGeom>
        </p:spPr>
      </p:pic>
    </p:spTree>
    <p:custDataLst>
      <p:tags r:id="rId1"/>
    </p:custDataLst>
    <p:extLst>
      <p:ext uri="{BB962C8B-B14F-4D97-AF65-F5344CB8AC3E}">
        <p14:creationId xmlns:p14="http://schemas.microsoft.com/office/powerpoint/2010/main" val="1237534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314"/>
                                        </p:tgtEl>
                                        <p:attrNameLst>
                                          <p:attrName>style.visibility</p:attrName>
                                        </p:attrNameLst>
                                      </p:cBhvr>
                                      <p:to>
                                        <p:strVal val="visible"/>
                                      </p:to>
                                    </p:set>
                                    <p:anim calcmode="lin" valueType="num">
                                      <p:cBhvr additive="base">
                                        <p:cTn id="7" dur="500" fill="hold"/>
                                        <p:tgtEl>
                                          <p:spTgt spid="13314"/>
                                        </p:tgtEl>
                                        <p:attrNameLst>
                                          <p:attrName>ppt_x</p:attrName>
                                        </p:attrNameLst>
                                      </p:cBhvr>
                                      <p:tavLst>
                                        <p:tav tm="0">
                                          <p:val>
                                            <p:strVal val="#ppt_x"/>
                                          </p:val>
                                        </p:tav>
                                        <p:tav tm="100000">
                                          <p:val>
                                            <p:strVal val="#ppt_x"/>
                                          </p:val>
                                        </p:tav>
                                      </p:tavLst>
                                    </p:anim>
                                    <p:anim calcmode="lin" valueType="num">
                                      <p:cBhvr additive="base">
                                        <p:cTn id="8" dur="500" fill="hold"/>
                                        <p:tgtEl>
                                          <p:spTgt spid="133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5" fill="hold" nodeType="clickEffect">
                                  <p:stCondLst>
                                    <p:cond delay="0"/>
                                  </p:stCondLst>
                                  <p:childTnLst>
                                    <p:set>
                                      <p:cBhvr>
                                        <p:cTn id="12" dur="1" fill="hold">
                                          <p:stCondLst>
                                            <p:cond delay="0"/>
                                          </p:stCondLst>
                                        </p:cTn>
                                        <p:tgtEl>
                                          <p:spTgt spid="13316"/>
                                        </p:tgtEl>
                                        <p:attrNameLst>
                                          <p:attrName>style.visibility</p:attrName>
                                        </p:attrNameLst>
                                      </p:cBhvr>
                                      <p:to>
                                        <p:strVal val="visible"/>
                                      </p:to>
                                    </p:set>
                                    <p:animEffect transition="in" filter="checkerboard(down)">
                                      <p:cBhvr>
                                        <p:cTn id="13" dur="500"/>
                                        <p:tgtEl>
                                          <p:spTgt spid="13316"/>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13317"/>
                                        </p:tgtEl>
                                        <p:attrNameLst>
                                          <p:attrName>style.visibility</p:attrName>
                                        </p:attrNameLst>
                                      </p:cBhvr>
                                      <p:to>
                                        <p:strVal val="visible"/>
                                      </p:to>
                                    </p:set>
                                    <p:animEffect transition="in" filter="box(in)">
                                      <p:cBhvr>
                                        <p:cTn id="18" dur="500"/>
                                        <p:tgtEl>
                                          <p:spTgt spid="13317"/>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arn(inVertical)">
                                      <p:cBhvr>
                                        <p:cTn id="23" dur="5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13322"/>
                                        </p:tgtEl>
                                        <p:attrNameLst>
                                          <p:attrName>style.visibility</p:attrName>
                                        </p:attrNameLst>
                                      </p:cBhvr>
                                      <p:to>
                                        <p:strVal val="visible"/>
                                      </p:to>
                                    </p:set>
                                    <p:anim calcmode="lin" valueType="num">
                                      <p:cBhvr additive="base">
                                        <p:cTn id="28" dur="500" fill="hold"/>
                                        <p:tgtEl>
                                          <p:spTgt spid="13322"/>
                                        </p:tgtEl>
                                        <p:attrNameLst>
                                          <p:attrName>ppt_x</p:attrName>
                                        </p:attrNameLst>
                                      </p:cBhvr>
                                      <p:tavLst>
                                        <p:tav tm="0">
                                          <p:val>
                                            <p:strVal val="#ppt_x"/>
                                          </p:val>
                                        </p:tav>
                                        <p:tav tm="100000">
                                          <p:val>
                                            <p:strVal val="#ppt_x"/>
                                          </p:val>
                                        </p:tav>
                                      </p:tavLst>
                                    </p:anim>
                                    <p:anim calcmode="lin" valueType="num">
                                      <p:cBhvr additive="base">
                                        <p:cTn id="29" dur="500" fill="hold"/>
                                        <p:tgtEl>
                                          <p:spTgt spid="133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P spid="13317"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fr-FR" dirty="0"/>
              <a:t>METHODE</a:t>
            </a:r>
          </a:p>
        </p:txBody>
      </p:sp>
      <p:sp>
        <p:nvSpPr>
          <p:cNvPr id="21507" name="Rectangle 3"/>
          <p:cNvSpPr>
            <a:spLocks noGrp="1" noChangeArrowheads="1"/>
          </p:cNvSpPr>
          <p:nvPr>
            <p:ph type="body" idx="1"/>
          </p:nvPr>
        </p:nvSpPr>
        <p:spPr>
          <a:xfrm>
            <a:off x="1115616" y="1775420"/>
            <a:ext cx="8229600" cy="4533900"/>
          </a:xfrm>
        </p:spPr>
        <p:txBody>
          <a:bodyPr/>
          <a:lstStyle/>
          <a:p>
            <a:pPr>
              <a:spcAft>
                <a:spcPts val="600"/>
              </a:spcAft>
            </a:pPr>
            <a:r>
              <a:rPr lang="fr-FR" dirty="0"/>
              <a:t>DEFINIR LES PARAMETRES DE L’ETUDE</a:t>
            </a:r>
          </a:p>
          <a:p>
            <a:pPr>
              <a:spcAft>
                <a:spcPts val="600"/>
              </a:spcAft>
            </a:pPr>
            <a:r>
              <a:rPr lang="fr-FR" dirty="0"/>
              <a:t>CHOISIR LE CRITERE DE CLASSEMENT</a:t>
            </a:r>
          </a:p>
          <a:p>
            <a:pPr>
              <a:spcAft>
                <a:spcPts val="600"/>
              </a:spcAft>
            </a:pPr>
            <a:r>
              <a:rPr lang="fr-FR" dirty="0"/>
              <a:t>CONSTRUIRE LE GRAPHIQUE</a:t>
            </a:r>
          </a:p>
          <a:p>
            <a:pPr>
              <a:spcAft>
                <a:spcPts val="600"/>
              </a:spcAft>
            </a:pPr>
            <a:r>
              <a:rPr lang="fr-FR" dirty="0"/>
              <a:t>DETERMINER LES ZONES ABC</a:t>
            </a:r>
          </a:p>
          <a:p>
            <a:pPr>
              <a:spcAft>
                <a:spcPts val="600"/>
              </a:spcAft>
            </a:pPr>
            <a:r>
              <a:rPr lang="fr-FR" dirty="0"/>
              <a:t>INTERPRETER LA COURBE</a:t>
            </a:r>
          </a:p>
        </p:txBody>
      </p:sp>
      <p:pic>
        <p:nvPicPr>
          <p:cNvPr id="2" name="Image 1"/>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499992" y="0"/>
            <a:ext cx="2384767" cy="1670794"/>
          </a:xfrm>
          <a:prstGeom prst="rect">
            <a:avLst/>
          </a:prstGeom>
        </p:spPr>
      </p:pic>
    </p:spTree>
    <p:custDataLst>
      <p:tags r:id="rId1"/>
    </p:custDataLst>
    <p:extLst>
      <p:ext uri="{BB962C8B-B14F-4D97-AF65-F5344CB8AC3E}">
        <p14:creationId xmlns:p14="http://schemas.microsoft.com/office/powerpoint/2010/main" val="4270759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506"/>
                                        </p:tgtEl>
                                        <p:attrNameLst>
                                          <p:attrName>style.visibility</p:attrName>
                                        </p:attrNameLst>
                                      </p:cBhvr>
                                      <p:to>
                                        <p:strVal val="visible"/>
                                      </p:to>
                                    </p:set>
                                    <p:anim calcmode="lin" valueType="num">
                                      <p:cBhvr additive="base">
                                        <p:cTn id="7" dur="500" fill="hold"/>
                                        <p:tgtEl>
                                          <p:spTgt spid="21506"/>
                                        </p:tgtEl>
                                        <p:attrNameLst>
                                          <p:attrName>ppt_x</p:attrName>
                                        </p:attrNameLst>
                                      </p:cBhvr>
                                      <p:tavLst>
                                        <p:tav tm="0">
                                          <p:val>
                                            <p:strVal val="#ppt_x"/>
                                          </p:val>
                                        </p:tav>
                                        <p:tav tm="100000">
                                          <p:val>
                                            <p:strVal val="#ppt_x"/>
                                          </p:val>
                                        </p:tav>
                                      </p:tavLst>
                                    </p:anim>
                                    <p:anim calcmode="lin" valueType="num">
                                      <p:cBhvr additive="base">
                                        <p:cTn id="8" dur="500" fill="hold"/>
                                        <p:tgtEl>
                                          <p:spTgt spid="2150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1507">
                                            <p:txEl>
                                              <p:pRg st="0" end="0"/>
                                            </p:txEl>
                                          </p:spTgt>
                                        </p:tgtEl>
                                        <p:attrNameLst>
                                          <p:attrName>style.visibility</p:attrName>
                                        </p:attrNameLst>
                                      </p:cBhvr>
                                      <p:to>
                                        <p:strVal val="visible"/>
                                      </p:to>
                                    </p:set>
                                    <p:animEffect transition="in" filter="blinds(horizontal)">
                                      <p:cBhvr>
                                        <p:cTn id="18" dur="500"/>
                                        <p:tgtEl>
                                          <p:spTgt spid="21507">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21507">
                                            <p:txEl>
                                              <p:pRg st="1" end="1"/>
                                            </p:txEl>
                                          </p:spTgt>
                                        </p:tgtEl>
                                        <p:attrNameLst>
                                          <p:attrName>style.visibility</p:attrName>
                                        </p:attrNameLst>
                                      </p:cBhvr>
                                      <p:to>
                                        <p:strVal val="visible"/>
                                      </p:to>
                                    </p:set>
                                    <p:animEffect transition="in" filter="blinds(horizontal)">
                                      <p:cBhvr>
                                        <p:cTn id="23" dur="500"/>
                                        <p:tgtEl>
                                          <p:spTgt spid="21507">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21507">
                                            <p:txEl>
                                              <p:pRg st="2" end="2"/>
                                            </p:txEl>
                                          </p:spTgt>
                                        </p:tgtEl>
                                        <p:attrNameLst>
                                          <p:attrName>style.visibility</p:attrName>
                                        </p:attrNameLst>
                                      </p:cBhvr>
                                      <p:to>
                                        <p:strVal val="visible"/>
                                      </p:to>
                                    </p:set>
                                    <p:animEffect transition="in" filter="blinds(horizontal)">
                                      <p:cBhvr>
                                        <p:cTn id="28" dur="500"/>
                                        <p:tgtEl>
                                          <p:spTgt spid="21507">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21507">
                                            <p:txEl>
                                              <p:pRg st="3" end="3"/>
                                            </p:txEl>
                                          </p:spTgt>
                                        </p:tgtEl>
                                        <p:attrNameLst>
                                          <p:attrName>style.visibility</p:attrName>
                                        </p:attrNameLst>
                                      </p:cBhvr>
                                      <p:to>
                                        <p:strVal val="visible"/>
                                      </p:to>
                                    </p:set>
                                    <p:animEffect transition="in" filter="blinds(horizontal)">
                                      <p:cBhvr>
                                        <p:cTn id="33" dur="500"/>
                                        <p:tgtEl>
                                          <p:spTgt spid="21507">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21507">
                                            <p:txEl>
                                              <p:pRg st="4" end="4"/>
                                            </p:txEl>
                                          </p:spTgt>
                                        </p:tgtEl>
                                        <p:attrNameLst>
                                          <p:attrName>style.visibility</p:attrName>
                                        </p:attrNameLst>
                                      </p:cBhvr>
                                      <p:to>
                                        <p:strVal val="visible"/>
                                      </p:to>
                                    </p:set>
                                    <p:animEffect transition="in" filter="blinds(horizontal)">
                                      <p:cBhvr>
                                        <p:cTn id="38" dur="500"/>
                                        <p:tgtEl>
                                          <p:spTgt spid="2150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p:bldP spid="21507" grpId="0" build="p"/>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fr-FR"/>
              <a:t>ALLURE DE LA COURBE</a:t>
            </a:r>
          </a:p>
        </p:txBody>
      </p:sp>
      <p:grpSp>
        <p:nvGrpSpPr>
          <p:cNvPr id="15368" name="Group 8"/>
          <p:cNvGrpSpPr>
            <a:grpSpLocks/>
          </p:cNvGrpSpPr>
          <p:nvPr/>
        </p:nvGrpSpPr>
        <p:grpSpPr bwMode="auto">
          <a:xfrm>
            <a:off x="1511300" y="1808163"/>
            <a:ext cx="6256338" cy="4276725"/>
            <a:chOff x="952" y="1139"/>
            <a:chExt cx="3941" cy="2694"/>
          </a:xfrm>
        </p:grpSpPr>
        <p:sp>
          <p:nvSpPr>
            <p:cNvPr id="15365" name="Line 5"/>
            <p:cNvSpPr>
              <a:spLocks noChangeShapeType="1"/>
            </p:cNvSpPr>
            <p:nvPr/>
          </p:nvSpPr>
          <p:spPr bwMode="auto">
            <a:xfrm rot="-10800000">
              <a:off x="1037" y="1139"/>
              <a:ext cx="0" cy="2694"/>
            </a:xfrm>
            <a:prstGeom prst="line">
              <a:avLst/>
            </a:prstGeom>
            <a:noFill/>
            <a:ln w="28575">
              <a:solidFill>
                <a:schemeClr val="tx1"/>
              </a:solidFill>
              <a:round/>
              <a:headEnd/>
              <a:tailEnd type="triangle" w="med" len="lg"/>
            </a:ln>
            <a:effectLst/>
          </p:spPr>
          <p:txBody>
            <a:bodyPr/>
            <a:lstStyle/>
            <a:p>
              <a:endParaRPr lang="fr-FR"/>
            </a:p>
          </p:txBody>
        </p:sp>
        <p:sp>
          <p:nvSpPr>
            <p:cNvPr id="15366" name="Line 6"/>
            <p:cNvSpPr>
              <a:spLocks noChangeShapeType="1"/>
            </p:cNvSpPr>
            <p:nvPr/>
          </p:nvSpPr>
          <p:spPr bwMode="auto">
            <a:xfrm>
              <a:off x="952" y="3748"/>
              <a:ext cx="3941" cy="0"/>
            </a:xfrm>
            <a:prstGeom prst="line">
              <a:avLst/>
            </a:prstGeom>
            <a:noFill/>
            <a:ln w="28575">
              <a:solidFill>
                <a:schemeClr val="tx1"/>
              </a:solidFill>
              <a:round/>
              <a:headEnd/>
              <a:tailEnd type="triangle" w="med" len="lg"/>
            </a:ln>
            <a:effectLst/>
          </p:spPr>
          <p:txBody>
            <a:bodyPr/>
            <a:lstStyle/>
            <a:p>
              <a:endParaRPr lang="fr-FR"/>
            </a:p>
          </p:txBody>
        </p:sp>
      </p:grpSp>
      <p:grpSp>
        <p:nvGrpSpPr>
          <p:cNvPr id="15373" name="Group 13"/>
          <p:cNvGrpSpPr>
            <a:grpSpLocks/>
          </p:cNvGrpSpPr>
          <p:nvPr/>
        </p:nvGrpSpPr>
        <p:grpSpPr bwMode="auto">
          <a:xfrm>
            <a:off x="1646238" y="2393950"/>
            <a:ext cx="4951412" cy="3556000"/>
            <a:chOff x="1037" y="1508"/>
            <a:chExt cx="3119" cy="2240"/>
          </a:xfrm>
        </p:grpSpPr>
        <p:sp>
          <p:nvSpPr>
            <p:cNvPr id="15369" name="Line 9"/>
            <p:cNvSpPr>
              <a:spLocks noChangeShapeType="1"/>
            </p:cNvSpPr>
            <p:nvPr/>
          </p:nvSpPr>
          <p:spPr bwMode="auto">
            <a:xfrm flipV="1">
              <a:off x="1037" y="2075"/>
              <a:ext cx="567" cy="1673"/>
            </a:xfrm>
            <a:prstGeom prst="line">
              <a:avLst/>
            </a:prstGeom>
            <a:noFill/>
            <a:ln w="38100">
              <a:solidFill>
                <a:srgbClr val="FF0000"/>
              </a:solidFill>
              <a:round/>
              <a:headEnd/>
              <a:tailEnd/>
            </a:ln>
            <a:effectLst/>
          </p:spPr>
          <p:txBody>
            <a:bodyPr/>
            <a:lstStyle/>
            <a:p>
              <a:endParaRPr lang="fr-FR"/>
            </a:p>
          </p:txBody>
        </p:sp>
        <p:sp>
          <p:nvSpPr>
            <p:cNvPr id="15371" name="Freeform 11"/>
            <p:cNvSpPr>
              <a:spLocks/>
            </p:cNvSpPr>
            <p:nvPr/>
          </p:nvSpPr>
          <p:spPr bwMode="auto">
            <a:xfrm>
              <a:off x="1604" y="1678"/>
              <a:ext cx="766" cy="397"/>
            </a:xfrm>
            <a:custGeom>
              <a:avLst/>
              <a:gdLst/>
              <a:ahLst/>
              <a:cxnLst>
                <a:cxn ang="0">
                  <a:pos x="0" y="397"/>
                </a:cxn>
                <a:cxn ang="0">
                  <a:pos x="85" y="255"/>
                </a:cxn>
                <a:cxn ang="0">
                  <a:pos x="199" y="142"/>
                </a:cxn>
                <a:cxn ang="0">
                  <a:pos x="454" y="57"/>
                </a:cxn>
                <a:cxn ang="0">
                  <a:pos x="766" y="0"/>
                </a:cxn>
              </a:cxnLst>
              <a:rect l="0" t="0" r="r" b="b"/>
              <a:pathLst>
                <a:path w="766" h="397">
                  <a:moveTo>
                    <a:pt x="0" y="397"/>
                  </a:moveTo>
                  <a:cubicBezTo>
                    <a:pt x="26" y="347"/>
                    <a:pt x="52" y="298"/>
                    <a:pt x="85" y="255"/>
                  </a:cubicBezTo>
                  <a:cubicBezTo>
                    <a:pt x="118" y="212"/>
                    <a:pt x="138" y="175"/>
                    <a:pt x="199" y="142"/>
                  </a:cubicBezTo>
                  <a:cubicBezTo>
                    <a:pt x="260" y="109"/>
                    <a:pt x="360" y="81"/>
                    <a:pt x="454" y="57"/>
                  </a:cubicBezTo>
                  <a:cubicBezTo>
                    <a:pt x="548" y="33"/>
                    <a:pt x="657" y="16"/>
                    <a:pt x="766" y="0"/>
                  </a:cubicBezTo>
                </a:path>
              </a:pathLst>
            </a:custGeom>
            <a:noFill/>
            <a:ln w="38100" cmpd="sng">
              <a:solidFill>
                <a:srgbClr val="FF0000"/>
              </a:solidFill>
              <a:round/>
              <a:headEnd/>
              <a:tailEnd/>
            </a:ln>
            <a:effectLst/>
          </p:spPr>
          <p:txBody>
            <a:bodyPr/>
            <a:lstStyle/>
            <a:p>
              <a:endParaRPr lang="fr-FR"/>
            </a:p>
          </p:txBody>
        </p:sp>
        <p:sp>
          <p:nvSpPr>
            <p:cNvPr id="15372" name="Line 12"/>
            <p:cNvSpPr>
              <a:spLocks noChangeShapeType="1"/>
            </p:cNvSpPr>
            <p:nvPr/>
          </p:nvSpPr>
          <p:spPr bwMode="auto">
            <a:xfrm flipV="1">
              <a:off x="2370" y="1508"/>
              <a:ext cx="1786" cy="170"/>
            </a:xfrm>
            <a:prstGeom prst="line">
              <a:avLst/>
            </a:prstGeom>
            <a:noFill/>
            <a:ln w="38100">
              <a:solidFill>
                <a:srgbClr val="FF0000"/>
              </a:solidFill>
              <a:round/>
              <a:headEnd/>
              <a:tailEnd/>
            </a:ln>
            <a:effectLst/>
          </p:spPr>
          <p:txBody>
            <a:bodyPr/>
            <a:lstStyle/>
            <a:p>
              <a:endParaRPr lang="fr-FR"/>
            </a:p>
          </p:txBody>
        </p:sp>
      </p:grpSp>
      <p:sp>
        <p:nvSpPr>
          <p:cNvPr id="15374" name="Text Box 14"/>
          <p:cNvSpPr txBox="1">
            <a:spLocks noChangeArrowheads="1"/>
          </p:cNvSpPr>
          <p:nvPr/>
        </p:nvSpPr>
        <p:spPr bwMode="auto">
          <a:xfrm>
            <a:off x="5967413" y="5499100"/>
            <a:ext cx="2476500" cy="366713"/>
          </a:xfrm>
          <a:prstGeom prst="rect">
            <a:avLst/>
          </a:prstGeom>
          <a:noFill/>
          <a:ln w="9525">
            <a:noFill/>
            <a:miter lim="800000"/>
            <a:headEnd/>
            <a:tailEnd/>
          </a:ln>
          <a:effectLst/>
        </p:spPr>
        <p:txBody>
          <a:bodyPr>
            <a:spAutoFit/>
          </a:bodyPr>
          <a:lstStyle/>
          <a:p>
            <a:pPr>
              <a:spcBef>
                <a:spcPct val="50000"/>
              </a:spcBef>
            </a:pPr>
            <a:r>
              <a:rPr lang="fr-FR"/>
              <a:t>Paramètre étudié</a:t>
            </a:r>
          </a:p>
        </p:txBody>
      </p:sp>
      <p:sp>
        <p:nvSpPr>
          <p:cNvPr id="15375" name="Text Box 15"/>
          <p:cNvSpPr txBox="1">
            <a:spLocks noChangeArrowheads="1"/>
          </p:cNvSpPr>
          <p:nvPr/>
        </p:nvSpPr>
        <p:spPr bwMode="auto">
          <a:xfrm>
            <a:off x="971550" y="1403350"/>
            <a:ext cx="1125538" cy="366713"/>
          </a:xfrm>
          <a:prstGeom prst="rect">
            <a:avLst/>
          </a:prstGeom>
          <a:noFill/>
          <a:ln w="9525">
            <a:noFill/>
            <a:miter lim="800000"/>
            <a:headEnd/>
            <a:tailEnd/>
          </a:ln>
          <a:effectLst/>
        </p:spPr>
        <p:txBody>
          <a:bodyPr>
            <a:spAutoFit/>
          </a:bodyPr>
          <a:lstStyle/>
          <a:p>
            <a:pPr algn="ctr">
              <a:spcBef>
                <a:spcPct val="50000"/>
              </a:spcBef>
            </a:pPr>
            <a:r>
              <a:rPr lang="fr-FR"/>
              <a:t>Critère</a:t>
            </a:r>
          </a:p>
        </p:txBody>
      </p:sp>
      <p:sp>
        <p:nvSpPr>
          <p:cNvPr id="15376" name="Rectangle 16"/>
          <p:cNvSpPr>
            <a:spLocks noChangeArrowheads="1"/>
          </p:cNvSpPr>
          <p:nvPr/>
        </p:nvSpPr>
        <p:spPr bwMode="auto">
          <a:xfrm>
            <a:off x="1646238" y="3429000"/>
            <a:ext cx="855662" cy="2520950"/>
          </a:xfrm>
          <a:prstGeom prst="rect">
            <a:avLst/>
          </a:prstGeom>
          <a:solidFill>
            <a:srgbClr val="66FF66">
              <a:alpha val="47000"/>
            </a:srgbClr>
          </a:solidFill>
          <a:ln w="9525">
            <a:solidFill>
              <a:schemeClr val="tx1"/>
            </a:solidFill>
            <a:miter lim="800000"/>
            <a:headEnd/>
            <a:tailEnd/>
          </a:ln>
          <a:effectLst/>
        </p:spPr>
        <p:txBody>
          <a:bodyPr wrap="none" anchor="ctr"/>
          <a:lstStyle/>
          <a:p>
            <a:endParaRPr lang="fr-FR"/>
          </a:p>
        </p:txBody>
      </p:sp>
      <p:sp>
        <p:nvSpPr>
          <p:cNvPr id="15377" name="Rectangle 17"/>
          <p:cNvSpPr>
            <a:spLocks noChangeArrowheads="1"/>
          </p:cNvSpPr>
          <p:nvPr/>
        </p:nvSpPr>
        <p:spPr bwMode="auto">
          <a:xfrm>
            <a:off x="2501900" y="2754313"/>
            <a:ext cx="809625" cy="674687"/>
          </a:xfrm>
          <a:prstGeom prst="rect">
            <a:avLst/>
          </a:prstGeom>
          <a:solidFill>
            <a:srgbClr val="66FFFF">
              <a:alpha val="47000"/>
            </a:srgbClr>
          </a:solidFill>
          <a:ln w="9525">
            <a:solidFill>
              <a:schemeClr val="tx1"/>
            </a:solidFill>
            <a:miter lim="800000"/>
            <a:headEnd/>
            <a:tailEnd/>
          </a:ln>
          <a:effectLst/>
        </p:spPr>
        <p:txBody>
          <a:bodyPr wrap="none" anchor="ctr"/>
          <a:lstStyle/>
          <a:p>
            <a:endParaRPr lang="fr-FR"/>
          </a:p>
        </p:txBody>
      </p:sp>
      <p:sp>
        <p:nvSpPr>
          <p:cNvPr id="15378" name="Rectangle 18"/>
          <p:cNvSpPr>
            <a:spLocks noChangeArrowheads="1"/>
          </p:cNvSpPr>
          <p:nvPr/>
        </p:nvSpPr>
        <p:spPr bwMode="auto">
          <a:xfrm>
            <a:off x="3311525" y="2349500"/>
            <a:ext cx="3286125" cy="404813"/>
          </a:xfrm>
          <a:prstGeom prst="rect">
            <a:avLst/>
          </a:prstGeom>
          <a:solidFill>
            <a:srgbClr val="FF9933">
              <a:alpha val="47000"/>
            </a:srgbClr>
          </a:solidFill>
          <a:ln w="9525">
            <a:solidFill>
              <a:schemeClr val="tx1"/>
            </a:solidFill>
            <a:miter lim="800000"/>
            <a:headEnd/>
            <a:tailEnd/>
          </a:ln>
          <a:effectLst/>
        </p:spPr>
        <p:txBody>
          <a:bodyPr wrap="none" anchor="ctr"/>
          <a:lstStyle/>
          <a:p>
            <a:endParaRPr lang="fr-FR"/>
          </a:p>
        </p:txBody>
      </p:sp>
      <p:sp>
        <p:nvSpPr>
          <p:cNvPr id="15379" name="Text Box 19"/>
          <p:cNvSpPr txBox="1">
            <a:spLocks noChangeArrowheads="1"/>
          </p:cNvSpPr>
          <p:nvPr/>
        </p:nvSpPr>
        <p:spPr bwMode="auto">
          <a:xfrm>
            <a:off x="2501900" y="3429000"/>
            <a:ext cx="481013" cy="519113"/>
          </a:xfrm>
          <a:prstGeom prst="rect">
            <a:avLst/>
          </a:prstGeom>
          <a:noFill/>
          <a:ln w="9525">
            <a:noFill/>
            <a:miter lim="800000"/>
            <a:headEnd/>
            <a:tailEnd/>
          </a:ln>
          <a:effectLst/>
        </p:spPr>
        <p:txBody>
          <a:bodyPr wrap="none">
            <a:spAutoFit/>
          </a:bodyPr>
          <a:lstStyle/>
          <a:p>
            <a:r>
              <a:rPr lang="fr-FR" sz="2800" b="1"/>
              <a:t>M</a:t>
            </a:r>
          </a:p>
        </p:txBody>
      </p:sp>
      <p:sp>
        <p:nvSpPr>
          <p:cNvPr id="15380" name="Text Box 20"/>
          <p:cNvSpPr txBox="1">
            <a:spLocks noChangeArrowheads="1"/>
          </p:cNvSpPr>
          <p:nvPr/>
        </p:nvSpPr>
        <p:spPr bwMode="auto">
          <a:xfrm>
            <a:off x="3311525" y="2754313"/>
            <a:ext cx="441325" cy="519112"/>
          </a:xfrm>
          <a:prstGeom prst="rect">
            <a:avLst/>
          </a:prstGeom>
          <a:noFill/>
          <a:ln w="9525">
            <a:noFill/>
            <a:miter lim="800000"/>
            <a:headEnd/>
            <a:tailEnd/>
          </a:ln>
          <a:effectLst/>
        </p:spPr>
        <p:txBody>
          <a:bodyPr wrap="none">
            <a:spAutoFit/>
          </a:bodyPr>
          <a:lstStyle/>
          <a:p>
            <a:r>
              <a:rPr lang="fr-FR" sz="2800" b="1"/>
              <a:t>N</a:t>
            </a:r>
          </a:p>
        </p:txBody>
      </p:sp>
      <p:sp>
        <p:nvSpPr>
          <p:cNvPr id="15381" name="Text Box 21"/>
          <p:cNvSpPr txBox="1">
            <a:spLocks noChangeArrowheads="1"/>
          </p:cNvSpPr>
          <p:nvPr/>
        </p:nvSpPr>
        <p:spPr bwMode="auto">
          <a:xfrm>
            <a:off x="6597650" y="1989138"/>
            <a:ext cx="420688" cy="519112"/>
          </a:xfrm>
          <a:prstGeom prst="rect">
            <a:avLst/>
          </a:prstGeom>
          <a:noFill/>
          <a:ln w="9525">
            <a:noFill/>
            <a:miter lim="800000"/>
            <a:headEnd/>
            <a:tailEnd/>
          </a:ln>
          <a:effectLst/>
        </p:spPr>
        <p:txBody>
          <a:bodyPr wrap="none">
            <a:spAutoFit/>
          </a:bodyPr>
          <a:lstStyle/>
          <a:p>
            <a:r>
              <a:rPr lang="fr-FR" sz="2800" b="1"/>
              <a:t>P</a:t>
            </a:r>
          </a:p>
        </p:txBody>
      </p:sp>
      <p:sp>
        <p:nvSpPr>
          <p:cNvPr id="15382" name="Text Box 22"/>
          <p:cNvSpPr txBox="1">
            <a:spLocks noChangeArrowheads="1"/>
          </p:cNvSpPr>
          <p:nvPr/>
        </p:nvSpPr>
        <p:spPr bwMode="auto">
          <a:xfrm>
            <a:off x="1150938" y="5364163"/>
            <a:ext cx="460375" cy="519112"/>
          </a:xfrm>
          <a:prstGeom prst="rect">
            <a:avLst/>
          </a:prstGeom>
          <a:noFill/>
          <a:ln w="9525">
            <a:noFill/>
            <a:miter lim="800000"/>
            <a:headEnd/>
            <a:tailEnd/>
          </a:ln>
          <a:effectLst/>
        </p:spPr>
        <p:txBody>
          <a:bodyPr wrap="none">
            <a:spAutoFit/>
          </a:bodyPr>
          <a:lstStyle/>
          <a:p>
            <a:r>
              <a:rPr lang="fr-FR" sz="2800" b="1"/>
              <a:t>O</a:t>
            </a:r>
          </a:p>
        </p:txBody>
      </p:sp>
      <p:sp>
        <p:nvSpPr>
          <p:cNvPr id="15383" name="Text Box 23"/>
          <p:cNvSpPr txBox="1">
            <a:spLocks noChangeArrowheads="1"/>
          </p:cNvSpPr>
          <p:nvPr/>
        </p:nvSpPr>
        <p:spPr bwMode="auto">
          <a:xfrm>
            <a:off x="6057900" y="2573338"/>
            <a:ext cx="441325" cy="519112"/>
          </a:xfrm>
          <a:prstGeom prst="rect">
            <a:avLst/>
          </a:prstGeom>
          <a:solidFill>
            <a:schemeClr val="tx1"/>
          </a:solidFill>
          <a:ln w="9525">
            <a:noFill/>
            <a:miter lim="800000"/>
            <a:headEnd/>
            <a:tailEnd/>
          </a:ln>
          <a:effectLst/>
        </p:spPr>
        <p:txBody>
          <a:bodyPr wrap="none">
            <a:spAutoFit/>
          </a:bodyPr>
          <a:lstStyle/>
          <a:p>
            <a:r>
              <a:rPr lang="fr-FR" sz="2800" b="1">
                <a:solidFill>
                  <a:srgbClr val="FF0000"/>
                </a:solidFill>
              </a:rPr>
              <a:t>C</a:t>
            </a:r>
          </a:p>
        </p:txBody>
      </p:sp>
      <p:sp>
        <p:nvSpPr>
          <p:cNvPr id="15384" name="Text Box 24"/>
          <p:cNvSpPr txBox="1">
            <a:spLocks noChangeArrowheads="1"/>
          </p:cNvSpPr>
          <p:nvPr/>
        </p:nvSpPr>
        <p:spPr bwMode="auto">
          <a:xfrm>
            <a:off x="1962150" y="5319713"/>
            <a:ext cx="441325" cy="519112"/>
          </a:xfrm>
          <a:prstGeom prst="rect">
            <a:avLst/>
          </a:prstGeom>
          <a:solidFill>
            <a:schemeClr val="tx1"/>
          </a:solidFill>
          <a:ln w="9525">
            <a:noFill/>
            <a:miter lim="800000"/>
            <a:headEnd/>
            <a:tailEnd/>
          </a:ln>
          <a:effectLst/>
        </p:spPr>
        <p:txBody>
          <a:bodyPr wrap="none">
            <a:spAutoFit/>
          </a:bodyPr>
          <a:lstStyle/>
          <a:p>
            <a:r>
              <a:rPr lang="fr-FR" sz="2800" b="1">
                <a:solidFill>
                  <a:srgbClr val="FF0000"/>
                </a:solidFill>
              </a:rPr>
              <a:t>A</a:t>
            </a:r>
          </a:p>
        </p:txBody>
      </p:sp>
      <p:sp>
        <p:nvSpPr>
          <p:cNvPr id="15385" name="Text Box 25"/>
          <p:cNvSpPr txBox="1">
            <a:spLocks noChangeArrowheads="1"/>
          </p:cNvSpPr>
          <p:nvPr/>
        </p:nvSpPr>
        <p:spPr bwMode="auto">
          <a:xfrm>
            <a:off x="2862263" y="2927350"/>
            <a:ext cx="404812" cy="457200"/>
          </a:xfrm>
          <a:prstGeom prst="rect">
            <a:avLst/>
          </a:prstGeom>
          <a:solidFill>
            <a:schemeClr val="tx1"/>
          </a:solidFill>
          <a:ln w="9525">
            <a:noFill/>
            <a:miter lim="800000"/>
            <a:headEnd/>
            <a:tailEnd/>
          </a:ln>
          <a:effectLst/>
        </p:spPr>
        <p:txBody>
          <a:bodyPr wrap="none">
            <a:spAutoFit/>
          </a:bodyPr>
          <a:lstStyle/>
          <a:p>
            <a:r>
              <a:rPr lang="fr-FR" sz="2400" b="1">
                <a:solidFill>
                  <a:srgbClr val="FF0000"/>
                </a:solidFill>
              </a:rPr>
              <a:t>B</a:t>
            </a:r>
          </a:p>
        </p:txBody>
      </p:sp>
      <p:sp>
        <p:nvSpPr>
          <p:cNvPr id="15386" name="Line 26"/>
          <p:cNvSpPr>
            <a:spLocks noChangeShapeType="1"/>
          </p:cNvSpPr>
          <p:nvPr/>
        </p:nvSpPr>
        <p:spPr bwMode="auto">
          <a:xfrm>
            <a:off x="1646238" y="3429000"/>
            <a:ext cx="5626100" cy="0"/>
          </a:xfrm>
          <a:prstGeom prst="line">
            <a:avLst/>
          </a:prstGeom>
          <a:noFill/>
          <a:ln w="9525">
            <a:solidFill>
              <a:schemeClr val="tx1"/>
            </a:solidFill>
            <a:round/>
            <a:headEnd/>
            <a:tailEnd/>
          </a:ln>
          <a:effectLst/>
        </p:spPr>
        <p:txBody>
          <a:bodyPr/>
          <a:lstStyle/>
          <a:p>
            <a:endParaRPr lang="fr-FR"/>
          </a:p>
        </p:txBody>
      </p:sp>
      <p:sp>
        <p:nvSpPr>
          <p:cNvPr id="15387" name="Line 27"/>
          <p:cNvSpPr>
            <a:spLocks noChangeShapeType="1"/>
          </p:cNvSpPr>
          <p:nvPr/>
        </p:nvSpPr>
        <p:spPr bwMode="auto">
          <a:xfrm>
            <a:off x="1646238" y="2754313"/>
            <a:ext cx="5626100" cy="0"/>
          </a:xfrm>
          <a:prstGeom prst="line">
            <a:avLst/>
          </a:prstGeom>
          <a:noFill/>
          <a:ln w="9525">
            <a:solidFill>
              <a:schemeClr val="tx1"/>
            </a:solidFill>
            <a:round/>
            <a:headEnd/>
            <a:tailEnd/>
          </a:ln>
          <a:effectLst/>
        </p:spPr>
        <p:txBody>
          <a:bodyPr/>
          <a:lstStyle/>
          <a:p>
            <a:endParaRPr lang="fr-FR"/>
          </a:p>
        </p:txBody>
      </p:sp>
    </p:spTree>
    <p:custDataLst>
      <p:tags r:id="rId1"/>
    </p:custDataLst>
    <p:extLst>
      <p:ext uri="{BB962C8B-B14F-4D97-AF65-F5344CB8AC3E}">
        <p14:creationId xmlns:p14="http://schemas.microsoft.com/office/powerpoint/2010/main" val="3316515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362"/>
                                        </p:tgtEl>
                                        <p:attrNameLst>
                                          <p:attrName>style.visibility</p:attrName>
                                        </p:attrNameLst>
                                      </p:cBhvr>
                                      <p:to>
                                        <p:strVal val="visible"/>
                                      </p:to>
                                    </p:set>
                                    <p:anim calcmode="lin" valueType="num">
                                      <p:cBhvr additive="base">
                                        <p:cTn id="7" dur="500" fill="hold"/>
                                        <p:tgtEl>
                                          <p:spTgt spid="15362"/>
                                        </p:tgtEl>
                                        <p:attrNameLst>
                                          <p:attrName>ppt_x</p:attrName>
                                        </p:attrNameLst>
                                      </p:cBhvr>
                                      <p:tavLst>
                                        <p:tav tm="0">
                                          <p:val>
                                            <p:strVal val="#ppt_x"/>
                                          </p:val>
                                        </p:tav>
                                        <p:tav tm="100000">
                                          <p:val>
                                            <p:strVal val="#ppt_x"/>
                                          </p:val>
                                        </p:tav>
                                      </p:tavLst>
                                    </p:anim>
                                    <p:anim calcmode="lin" valueType="num">
                                      <p:cBhvr additive="base">
                                        <p:cTn id="8" dur="500" fill="hold"/>
                                        <p:tgtEl>
                                          <p:spTgt spid="1536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nodeType="clickEffect">
                                  <p:stCondLst>
                                    <p:cond delay="0"/>
                                  </p:stCondLst>
                                  <p:childTnLst>
                                    <p:set>
                                      <p:cBhvr>
                                        <p:cTn id="12" dur="1" fill="hold">
                                          <p:stCondLst>
                                            <p:cond delay="0"/>
                                          </p:stCondLst>
                                        </p:cTn>
                                        <p:tgtEl>
                                          <p:spTgt spid="15368"/>
                                        </p:tgtEl>
                                        <p:attrNameLst>
                                          <p:attrName>style.visibility</p:attrName>
                                        </p:attrNameLst>
                                      </p:cBhvr>
                                      <p:to>
                                        <p:strVal val="visible"/>
                                      </p:to>
                                    </p:set>
                                    <p:animEffect transition="in" filter="wipe(up)">
                                      <p:cBhvr>
                                        <p:cTn id="13" dur="500"/>
                                        <p:tgtEl>
                                          <p:spTgt spid="15368"/>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2" fill="hold" grpId="0" nodeType="clickEffect">
                                  <p:stCondLst>
                                    <p:cond delay="0"/>
                                  </p:stCondLst>
                                  <p:childTnLst>
                                    <p:set>
                                      <p:cBhvr>
                                        <p:cTn id="17" dur="1" fill="hold">
                                          <p:stCondLst>
                                            <p:cond delay="0"/>
                                          </p:stCondLst>
                                        </p:cTn>
                                        <p:tgtEl>
                                          <p:spTgt spid="15374"/>
                                        </p:tgtEl>
                                        <p:attrNameLst>
                                          <p:attrName>style.visibility</p:attrName>
                                        </p:attrNameLst>
                                      </p:cBhvr>
                                      <p:to>
                                        <p:strVal val="visible"/>
                                      </p:to>
                                    </p:set>
                                    <p:animEffect transition="in" filter="slide(fromRight)">
                                      <p:cBhvr>
                                        <p:cTn id="18" dur="500"/>
                                        <p:tgtEl>
                                          <p:spTgt spid="15374"/>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8" fill="hold" grpId="0" nodeType="clickEffect">
                                  <p:stCondLst>
                                    <p:cond delay="0"/>
                                  </p:stCondLst>
                                  <p:childTnLst>
                                    <p:set>
                                      <p:cBhvr>
                                        <p:cTn id="22" dur="1" fill="hold">
                                          <p:stCondLst>
                                            <p:cond delay="0"/>
                                          </p:stCondLst>
                                        </p:cTn>
                                        <p:tgtEl>
                                          <p:spTgt spid="15375"/>
                                        </p:tgtEl>
                                        <p:attrNameLst>
                                          <p:attrName>style.visibility</p:attrName>
                                        </p:attrNameLst>
                                      </p:cBhvr>
                                      <p:to>
                                        <p:strVal val="visible"/>
                                      </p:to>
                                    </p:set>
                                    <p:animEffect transition="in" filter="slide(fromLeft)">
                                      <p:cBhvr>
                                        <p:cTn id="23" dur="500"/>
                                        <p:tgtEl>
                                          <p:spTgt spid="1537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15373"/>
                                        </p:tgtEl>
                                        <p:attrNameLst>
                                          <p:attrName>style.visibility</p:attrName>
                                        </p:attrNameLst>
                                      </p:cBhvr>
                                      <p:to>
                                        <p:strVal val="visible"/>
                                      </p:to>
                                    </p:set>
                                    <p:animEffect transition="in" filter="wipe(down)">
                                      <p:cBhvr>
                                        <p:cTn id="28" dur="500"/>
                                        <p:tgtEl>
                                          <p:spTgt spid="1537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5386"/>
                                        </p:tgtEl>
                                        <p:attrNameLst>
                                          <p:attrName>style.visibility</p:attrName>
                                        </p:attrNameLst>
                                      </p:cBhvr>
                                      <p:to>
                                        <p:strVal val="visible"/>
                                      </p:to>
                                    </p:set>
                                    <p:animEffect transition="in" filter="wipe(left)">
                                      <p:cBhvr>
                                        <p:cTn id="33" dur="500"/>
                                        <p:tgtEl>
                                          <p:spTgt spid="15386"/>
                                        </p:tgtEl>
                                      </p:cBhvr>
                                    </p:animEffect>
                                  </p:childTnLst>
                                </p:cTn>
                              </p:par>
                            </p:childTnLst>
                          </p:cTn>
                        </p:par>
                        <p:par>
                          <p:cTn id="34" fill="hold">
                            <p:stCondLst>
                              <p:cond delay="500"/>
                            </p:stCondLst>
                            <p:childTnLst>
                              <p:par>
                                <p:cTn id="35" presetID="5" presetClass="entr" presetSubtype="10" fill="hold" grpId="0" nodeType="afterEffect">
                                  <p:stCondLst>
                                    <p:cond delay="0"/>
                                  </p:stCondLst>
                                  <p:childTnLst>
                                    <p:set>
                                      <p:cBhvr>
                                        <p:cTn id="36" dur="1" fill="hold">
                                          <p:stCondLst>
                                            <p:cond delay="0"/>
                                          </p:stCondLst>
                                        </p:cTn>
                                        <p:tgtEl>
                                          <p:spTgt spid="15379"/>
                                        </p:tgtEl>
                                        <p:attrNameLst>
                                          <p:attrName>style.visibility</p:attrName>
                                        </p:attrNameLst>
                                      </p:cBhvr>
                                      <p:to>
                                        <p:strVal val="visible"/>
                                      </p:to>
                                    </p:set>
                                    <p:animEffect transition="in" filter="checkerboard(across)">
                                      <p:cBhvr>
                                        <p:cTn id="37" dur="500"/>
                                        <p:tgtEl>
                                          <p:spTgt spid="1537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5387"/>
                                        </p:tgtEl>
                                        <p:attrNameLst>
                                          <p:attrName>style.visibility</p:attrName>
                                        </p:attrNameLst>
                                      </p:cBhvr>
                                      <p:to>
                                        <p:strVal val="visible"/>
                                      </p:to>
                                    </p:set>
                                    <p:animEffect transition="in" filter="wipe(left)">
                                      <p:cBhvr>
                                        <p:cTn id="42" dur="500"/>
                                        <p:tgtEl>
                                          <p:spTgt spid="15387"/>
                                        </p:tgtEl>
                                      </p:cBhvr>
                                    </p:animEffect>
                                  </p:childTnLst>
                                </p:cTn>
                              </p:par>
                            </p:childTnLst>
                          </p:cTn>
                        </p:par>
                        <p:par>
                          <p:cTn id="43" fill="hold">
                            <p:stCondLst>
                              <p:cond delay="500"/>
                            </p:stCondLst>
                            <p:childTnLst>
                              <p:par>
                                <p:cTn id="44" presetID="5" presetClass="entr" presetSubtype="10" fill="hold" nodeType="afterEffect">
                                  <p:stCondLst>
                                    <p:cond delay="0"/>
                                  </p:stCondLst>
                                  <p:childTnLst>
                                    <p:set>
                                      <p:cBhvr>
                                        <p:cTn id="45" dur="1" fill="hold">
                                          <p:stCondLst>
                                            <p:cond delay="0"/>
                                          </p:stCondLst>
                                        </p:cTn>
                                        <p:tgtEl>
                                          <p:spTgt spid="15380">
                                            <p:txEl>
                                              <p:pRg st="0" end="0"/>
                                            </p:txEl>
                                          </p:spTgt>
                                        </p:tgtEl>
                                        <p:attrNameLst>
                                          <p:attrName>style.visibility</p:attrName>
                                        </p:attrNameLst>
                                      </p:cBhvr>
                                      <p:to>
                                        <p:strVal val="visible"/>
                                      </p:to>
                                    </p:set>
                                    <p:animEffect transition="in" filter="checkerboard(across)">
                                      <p:cBhvr>
                                        <p:cTn id="46" dur="500"/>
                                        <p:tgtEl>
                                          <p:spTgt spid="15380">
                                            <p:txEl>
                                              <p:pRg st="0" end="0"/>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grpId="0" nodeType="clickEffect">
                                  <p:stCondLst>
                                    <p:cond delay="0"/>
                                  </p:stCondLst>
                                  <p:childTnLst>
                                    <p:set>
                                      <p:cBhvr>
                                        <p:cTn id="50" dur="1" fill="hold">
                                          <p:stCondLst>
                                            <p:cond delay="0"/>
                                          </p:stCondLst>
                                        </p:cTn>
                                        <p:tgtEl>
                                          <p:spTgt spid="15381"/>
                                        </p:tgtEl>
                                        <p:attrNameLst>
                                          <p:attrName>style.visibility</p:attrName>
                                        </p:attrNameLst>
                                      </p:cBhvr>
                                      <p:to>
                                        <p:strVal val="visible"/>
                                      </p:to>
                                    </p:set>
                                    <p:animEffect transition="in" filter="blinds(horizontal)">
                                      <p:cBhvr>
                                        <p:cTn id="51" dur="500"/>
                                        <p:tgtEl>
                                          <p:spTgt spid="15381"/>
                                        </p:tgtEl>
                                      </p:cBhvr>
                                    </p:animEffect>
                                  </p:childTnLst>
                                </p:cTn>
                              </p:par>
                              <p:par>
                                <p:cTn id="52" presetID="3" presetClass="entr" presetSubtype="10" fill="hold" grpId="0" nodeType="withEffect">
                                  <p:stCondLst>
                                    <p:cond delay="0"/>
                                  </p:stCondLst>
                                  <p:childTnLst>
                                    <p:set>
                                      <p:cBhvr>
                                        <p:cTn id="53" dur="1" fill="hold">
                                          <p:stCondLst>
                                            <p:cond delay="0"/>
                                          </p:stCondLst>
                                        </p:cTn>
                                        <p:tgtEl>
                                          <p:spTgt spid="15382"/>
                                        </p:tgtEl>
                                        <p:attrNameLst>
                                          <p:attrName>style.visibility</p:attrName>
                                        </p:attrNameLst>
                                      </p:cBhvr>
                                      <p:to>
                                        <p:strVal val="visible"/>
                                      </p:to>
                                    </p:set>
                                    <p:animEffect transition="in" filter="blinds(horizontal)">
                                      <p:cBhvr>
                                        <p:cTn id="54" dur="500"/>
                                        <p:tgtEl>
                                          <p:spTgt spid="15382"/>
                                        </p:tgtEl>
                                      </p:cBhvr>
                                    </p:animEffect>
                                  </p:childTnLst>
                                </p:cTn>
                              </p:par>
                            </p:childTnLst>
                          </p:cTn>
                        </p:par>
                      </p:childTnLst>
                    </p:cTn>
                  </p:par>
                  <p:par>
                    <p:cTn id="55" fill="hold">
                      <p:stCondLst>
                        <p:cond delay="indefinite"/>
                      </p:stCondLst>
                      <p:childTnLst>
                        <p:par>
                          <p:cTn id="56" fill="hold">
                            <p:stCondLst>
                              <p:cond delay="0"/>
                            </p:stCondLst>
                            <p:childTnLst>
                              <p:par>
                                <p:cTn id="57" presetID="12" presetClass="entr" presetSubtype="4" fill="hold" grpId="0" nodeType="clickEffect">
                                  <p:stCondLst>
                                    <p:cond delay="0"/>
                                  </p:stCondLst>
                                  <p:childTnLst>
                                    <p:set>
                                      <p:cBhvr>
                                        <p:cTn id="58" dur="1" fill="hold">
                                          <p:stCondLst>
                                            <p:cond delay="0"/>
                                          </p:stCondLst>
                                        </p:cTn>
                                        <p:tgtEl>
                                          <p:spTgt spid="15376"/>
                                        </p:tgtEl>
                                        <p:attrNameLst>
                                          <p:attrName>style.visibility</p:attrName>
                                        </p:attrNameLst>
                                      </p:cBhvr>
                                      <p:to>
                                        <p:strVal val="visible"/>
                                      </p:to>
                                    </p:set>
                                    <p:animEffect transition="in" filter="slide(fromBottom)">
                                      <p:cBhvr>
                                        <p:cTn id="59" dur="500"/>
                                        <p:tgtEl>
                                          <p:spTgt spid="15376"/>
                                        </p:tgtEl>
                                      </p:cBhvr>
                                    </p:animEffect>
                                  </p:childTnLst>
                                </p:cTn>
                              </p:par>
                            </p:childTnLst>
                          </p:cTn>
                        </p:par>
                        <p:par>
                          <p:cTn id="60" fill="hold">
                            <p:stCondLst>
                              <p:cond delay="500"/>
                            </p:stCondLst>
                            <p:childTnLst>
                              <p:par>
                                <p:cTn id="61" presetID="21" presetClass="entr" presetSubtype="4" fill="hold" grpId="0" nodeType="afterEffect">
                                  <p:stCondLst>
                                    <p:cond delay="0"/>
                                  </p:stCondLst>
                                  <p:childTnLst>
                                    <p:set>
                                      <p:cBhvr>
                                        <p:cTn id="62" dur="1" fill="hold">
                                          <p:stCondLst>
                                            <p:cond delay="0"/>
                                          </p:stCondLst>
                                        </p:cTn>
                                        <p:tgtEl>
                                          <p:spTgt spid="15384"/>
                                        </p:tgtEl>
                                        <p:attrNameLst>
                                          <p:attrName>style.visibility</p:attrName>
                                        </p:attrNameLst>
                                      </p:cBhvr>
                                      <p:to>
                                        <p:strVal val="visible"/>
                                      </p:to>
                                    </p:set>
                                    <p:animEffect transition="in" filter="wheel(4)">
                                      <p:cBhvr>
                                        <p:cTn id="63" dur="500"/>
                                        <p:tgtEl>
                                          <p:spTgt spid="15384"/>
                                        </p:tgtEl>
                                      </p:cBhvr>
                                    </p:animEffect>
                                  </p:childTnLst>
                                </p:cTn>
                              </p:par>
                            </p:childTnLst>
                          </p:cTn>
                        </p:par>
                      </p:childTnLst>
                    </p:cTn>
                  </p:par>
                  <p:par>
                    <p:cTn id="64" fill="hold">
                      <p:stCondLst>
                        <p:cond delay="indefinite"/>
                      </p:stCondLst>
                      <p:childTnLst>
                        <p:par>
                          <p:cTn id="65" fill="hold">
                            <p:stCondLst>
                              <p:cond delay="0"/>
                            </p:stCondLst>
                            <p:childTnLst>
                              <p:par>
                                <p:cTn id="66" presetID="12" presetClass="entr" presetSubtype="8" fill="hold" grpId="0" nodeType="clickEffect">
                                  <p:stCondLst>
                                    <p:cond delay="0"/>
                                  </p:stCondLst>
                                  <p:childTnLst>
                                    <p:set>
                                      <p:cBhvr>
                                        <p:cTn id="67" dur="1" fill="hold">
                                          <p:stCondLst>
                                            <p:cond delay="0"/>
                                          </p:stCondLst>
                                        </p:cTn>
                                        <p:tgtEl>
                                          <p:spTgt spid="15377"/>
                                        </p:tgtEl>
                                        <p:attrNameLst>
                                          <p:attrName>style.visibility</p:attrName>
                                        </p:attrNameLst>
                                      </p:cBhvr>
                                      <p:to>
                                        <p:strVal val="visible"/>
                                      </p:to>
                                    </p:set>
                                    <p:animEffect transition="in" filter="slide(fromLeft)">
                                      <p:cBhvr>
                                        <p:cTn id="68" dur="500"/>
                                        <p:tgtEl>
                                          <p:spTgt spid="15377"/>
                                        </p:tgtEl>
                                      </p:cBhvr>
                                    </p:animEffect>
                                  </p:childTnLst>
                                </p:cTn>
                              </p:par>
                            </p:childTnLst>
                          </p:cTn>
                        </p:par>
                        <p:par>
                          <p:cTn id="69" fill="hold">
                            <p:stCondLst>
                              <p:cond delay="500"/>
                            </p:stCondLst>
                            <p:childTnLst>
                              <p:par>
                                <p:cTn id="70" presetID="21" presetClass="entr" presetSubtype="4" fill="hold" grpId="0" nodeType="afterEffect">
                                  <p:stCondLst>
                                    <p:cond delay="0"/>
                                  </p:stCondLst>
                                  <p:childTnLst>
                                    <p:set>
                                      <p:cBhvr>
                                        <p:cTn id="71" dur="1" fill="hold">
                                          <p:stCondLst>
                                            <p:cond delay="0"/>
                                          </p:stCondLst>
                                        </p:cTn>
                                        <p:tgtEl>
                                          <p:spTgt spid="15385"/>
                                        </p:tgtEl>
                                        <p:attrNameLst>
                                          <p:attrName>style.visibility</p:attrName>
                                        </p:attrNameLst>
                                      </p:cBhvr>
                                      <p:to>
                                        <p:strVal val="visible"/>
                                      </p:to>
                                    </p:set>
                                    <p:animEffect transition="in" filter="wheel(4)">
                                      <p:cBhvr>
                                        <p:cTn id="72" dur="500"/>
                                        <p:tgtEl>
                                          <p:spTgt spid="15385"/>
                                        </p:tgtEl>
                                      </p:cBhvr>
                                    </p:animEffect>
                                  </p:childTnLst>
                                </p:cTn>
                              </p:par>
                            </p:childTnLst>
                          </p:cTn>
                        </p:par>
                      </p:childTnLst>
                    </p:cTn>
                  </p:par>
                  <p:par>
                    <p:cTn id="73" fill="hold">
                      <p:stCondLst>
                        <p:cond delay="indefinite"/>
                      </p:stCondLst>
                      <p:childTnLst>
                        <p:par>
                          <p:cTn id="74" fill="hold">
                            <p:stCondLst>
                              <p:cond delay="0"/>
                            </p:stCondLst>
                            <p:childTnLst>
                              <p:par>
                                <p:cTn id="75" presetID="12" presetClass="entr" presetSubtype="8" fill="hold" grpId="0" nodeType="clickEffect">
                                  <p:stCondLst>
                                    <p:cond delay="0"/>
                                  </p:stCondLst>
                                  <p:childTnLst>
                                    <p:set>
                                      <p:cBhvr>
                                        <p:cTn id="76" dur="1" fill="hold">
                                          <p:stCondLst>
                                            <p:cond delay="0"/>
                                          </p:stCondLst>
                                        </p:cTn>
                                        <p:tgtEl>
                                          <p:spTgt spid="15378"/>
                                        </p:tgtEl>
                                        <p:attrNameLst>
                                          <p:attrName>style.visibility</p:attrName>
                                        </p:attrNameLst>
                                      </p:cBhvr>
                                      <p:to>
                                        <p:strVal val="visible"/>
                                      </p:to>
                                    </p:set>
                                    <p:animEffect transition="in" filter="slide(fromLeft)">
                                      <p:cBhvr>
                                        <p:cTn id="77" dur="500"/>
                                        <p:tgtEl>
                                          <p:spTgt spid="15378"/>
                                        </p:tgtEl>
                                      </p:cBhvr>
                                    </p:animEffect>
                                  </p:childTnLst>
                                </p:cTn>
                              </p:par>
                            </p:childTnLst>
                          </p:cTn>
                        </p:par>
                        <p:par>
                          <p:cTn id="78" fill="hold">
                            <p:stCondLst>
                              <p:cond delay="500"/>
                            </p:stCondLst>
                            <p:childTnLst>
                              <p:par>
                                <p:cTn id="79" presetID="21" presetClass="entr" presetSubtype="4" fill="hold" grpId="0" nodeType="afterEffect">
                                  <p:stCondLst>
                                    <p:cond delay="0"/>
                                  </p:stCondLst>
                                  <p:childTnLst>
                                    <p:set>
                                      <p:cBhvr>
                                        <p:cTn id="80" dur="1" fill="hold">
                                          <p:stCondLst>
                                            <p:cond delay="0"/>
                                          </p:stCondLst>
                                        </p:cTn>
                                        <p:tgtEl>
                                          <p:spTgt spid="15383"/>
                                        </p:tgtEl>
                                        <p:attrNameLst>
                                          <p:attrName>style.visibility</p:attrName>
                                        </p:attrNameLst>
                                      </p:cBhvr>
                                      <p:to>
                                        <p:strVal val="visible"/>
                                      </p:to>
                                    </p:set>
                                    <p:animEffect transition="in" filter="wheel(4)">
                                      <p:cBhvr>
                                        <p:cTn id="81" dur="500"/>
                                        <p:tgtEl>
                                          <p:spTgt spid="153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P spid="15374" grpId="0"/>
      <p:bldP spid="15375" grpId="0"/>
      <p:bldP spid="15376" grpId="0" animBg="1"/>
      <p:bldP spid="15377" grpId="0" animBg="1"/>
      <p:bldP spid="15378" grpId="0" animBg="1"/>
      <p:bldP spid="15379" grpId="0"/>
      <p:bldP spid="15381" grpId="0"/>
      <p:bldP spid="15382" grpId="0"/>
      <p:bldP spid="15383" grpId="0" animBg="1"/>
      <p:bldP spid="15384" grpId="0" animBg="1"/>
      <p:bldP spid="15385" grpId="0" animBg="1"/>
      <p:bldP spid="15386" grpId="0" animBg="1"/>
      <p:bldP spid="1538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Espace réservé du numéro de diapositive 5">
            <a:extLst>
              <a:ext uri="{FF2B5EF4-FFF2-40B4-BE49-F238E27FC236}">
                <a16:creationId xmlns:a16="http://schemas.microsoft.com/office/drawing/2014/main" id="{11CADE03-0B6E-44F5-AA58-CAD0EA34EB05}"/>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defRPr>
            </a:lvl1pPr>
            <a:lvl2pPr marL="742950" indent="-285750" eaLnBrk="0" hangingPunct="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defRPr>
            </a:lvl2pPr>
            <a:lvl3pPr marL="1143000" indent="-228600" eaLnBrk="0" hangingPunct="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defRPr>
            </a:lvl3pPr>
            <a:lvl4pPr marL="1600200" indent="-228600" eaLnBrk="0" hangingPunct="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defRPr>
            </a:lvl4pPr>
            <a:lvl5pPr marL="2057400" indent="-228600" eaLnBrk="0" hangingPunct="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defRPr>
            </a:lvl9pPr>
          </a:lstStyle>
          <a:p>
            <a:pPr eaLnBrk="1" hangingPunct="1">
              <a:spcBef>
                <a:spcPct val="0"/>
              </a:spcBef>
              <a:buClrTx/>
              <a:buFontTx/>
              <a:buNone/>
            </a:pPr>
            <a:fld id="{75208D7E-2074-4509-BF37-98D7AE6BFBFE}" type="slidenum">
              <a:rPr lang="fr-FR" altLang="fr-FR" sz="1200"/>
              <a:pPr eaLnBrk="1" hangingPunct="1">
                <a:spcBef>
                  <a:spcPct val="0"/>
                </a:spcBef>
                <a:buClrTx/>
                <a:buFontTx/>
                <a:buNone/>
              </a:pPr>
              <a:t>9</a:t>
            </a:fld>
            <a:endParaRPr lang="fr-FR" altLang="fr-FR" sz="1200"/>
          </a:p>
        </p:txBody>
      </p:sp>
      <p:sp>
        <p:nvSpPr>
          <p:cNvPr id="31748" name="Text Box 4">
            <a:extLst>
              <a:ext uri="{FF2B5EF4-FFF2-40B4-BE49-F238E27FC236}">
                <a16:creationId xmlns:a16="http://schemas.microsoft.com/office/drawing/2014/main" id="{DEC31F68-CF2E-42BC-8466-BB4A9545514C}"/>
              </a:ext>
            </a:extLst>
          </p:cNvPr>
          <p:cNvSpPr txBox="1">
            <a:spLocks noChangeArrowheads="1"/>
          </p:cNvSpPr>
          <p:nvPr/>
        </p:nvSpPr>
        <p:spPr bwMode="auto">
          <a:xfrm>
            <a:off x="323850" y="476250"/>
            <a:ext cx="8496300" cy="701675"/>
          </a:xfrm>
          <a:prstGeom prst="rect">
            <a:avLst/>
          </a:prstGeom>
          <a:noFill/>
          <a:ln w="9525">
            <a:noFill/>
            <a:miter lim="800000"/>
            <a:headEnd/>
            <a:tailEnd/>
          </a:ln>
          <a:effectLst/>
        </p:spPr>
        <p:txBody>
          <a:bodyPr>
            <a:spAutoFit/>
          </a:bodyPr>
          <a:lstStyle/>
          <a:p>
            <a:pPr algn="ctr">
              <a:buFont typeface="Wingdings" pitchFamily="2" charset="2"/>
              <a:buChar char="ü"/>
              <a:defRPr/>
            </a:pPr>
            <a:r>
              <a:rPr lang="fr-FR" sz="4000" b="1" u="sng">
                <a:solidFill>
                  <a:srgbClr val="00CC00"/>
                </a:solidFill>
                <a:effectLst>
                  <a:outerShdw blurRad="38100" dist="38100" dir="2700000" algn="tl">
                    <a:srgbClr val="C0C0C0"/>
                  </a:outerShdw>
                </a:effectLst>
              </a:rPr>
              <a:t>Maintenance préventive</a:t>
            </a:r>
            <a:endParaRPr lang="fr-FR" sz="6000">
              <a:solidFill>
                <a:srgbClr val="003399"/>
              </a:solidFill>
              <a:effectLst/>
              <a:latin typeface="Arial Narrow" pitchFamily="34" charset="0"/>
            </a:endParaRPr>
          </a:p>
        </p:txBody>
      </p:sp>
      <p:sp>
        <p:nvSpPr>
          <p:cNvPr id="31749" name="Text Box 5">
            <a:extLst>
              <a:ext uri="{FF2B5EF4-FFF2-40B4-BE49-F238E27FC236}">
                <a16:creationId xmlns:a16="http://schemas.microsoft.com/office/drawing/2014/main" id="{2A78692C-DF25-44A9-B30B-52EC7D6CDAE9}"/>
              </a:ext>
            </a:extLst>
          </p:cNvPr>
          <p:cNvSpPr txBox="1">
            <a:spLocks noChangeArrowheads="1"/>
          </p:cNvSpPr>
          <p:nvPr/>
        </p:nvSpPr>
        <p:spPr bwMode="auto">
          <a:xfrm>
            <a:off x="252413" y="1773238"/>
            <a:ext cx="8642350" cy="3140075"/>
          </a:xfrm>
          <a:prstGeom prst="rect">
            <a:avLst/>
          </a:prstGeom>
          <a:noFill/>
          <a:ln w="9525">
            <a:noFill/>
            <a:miter lim="800000"/>
            <a:headEnd/>
            <a:tailEnd/>
          </a:ln>
          <a:effectLst/>
        </p:spPr>
        <p:txBody>
          <a:bodyPr>
            <a:spAutoFit/>
          </a:bodyPr>
          <a:lstStyle/>
          <a:p>
            <a:pPr algn="ctr">
              <a:buFont typeface="Wingdings" pitchFamily="2" charset="2"/>
              <a:buNone/>
              <a:defRPr/>
            </a:pPr>
            <a:r>
              <a:rPr lang="fr-FR" sz="4000">
                <a:solidFill>
                  <a:srgbClr val="003399"/>
                </a:solidFill>
                <a:effectLst/>
                <a:latin typeface="Arial Narrow" pitchFamily="34" charset="0"/>
              </a:rPr>
              <a:t>Maintenance exécutée à des </a:t>
            </a:r>
            <a:r>
              <a:rPr lang="fr-FR" sz="4000" b="1" i="1">
                <a:solidFill>
                  <a:srgbClr val="990000"/>
                </a:solidFill>
                <a:effectLst>
                  <a:outerShdw blurRad="38100" dist="38100" dir="2700000" algn="tl">
                    <a:srgbClr val="C0C0C0"/>
                  </a:outerShdw>
                </a:effectLst>
                <a:latin typeface="Arial Narrow" pitchFamily="34" charset="0"/>
              </a:rPr>
              <a:t>intervalles prédéterminés</a:t>
            </a:r>
            <a:r>
              <a:rPr lang="fr-FR" sz="4000">
                <a:solidFill>
                  <a:srgbClr val="003399"/>
                </a:solidFill>
                <a:effectLst/>
                <a:latin typeface="Arial Narrow" pitchFamily="34" charset="0"/>
              </a:rPr>
              <a:t> ou selon des </a:t>
            </a:r>
            <a:r>
              <a:rPr lang="fr-FR" sz="4000" b="1" i="1">
                <a:solidFill>
                  <a:srgbClr val="990000"/>
                </a:solidFill>
                <a:effectLst>
                  <a:outerShdw blurRad="38100" dist="38100" dir="2700000" algn="tl">
                    <a:srgbClr val="C0C0C0"/>
                  </a:outerShdw>
                </a:effectLst>
                <a:latin typeface="Arial Narrow" pitchFamily="34" charset="0"/>
              </a:rPr>
              <a:t>critères prescrits</a:t>
            </a:r>
            <a:r>
              <a:rPr lang="fr-FR" sz="4000">
                <a:solidFill>
                  <a:srgbClr val="003399"/>
                </a:solidFill>
                <a:effectLst/>
                <a:latin typeface="Arial Narrow" pitchFamily="34" charset="0"/>
              </a:rPr>
              <a:t> et destinée à réduire la </a:t>
            </a:r>
            <a:r>
              <a:rPr lang="fr-FR" sz="4000" b="1" i="1">
                <a:solidFill>
                  <a:srgbClr val="990000"/>
                </a:solidFill>
                <a:effectLst>
                  <a:outerShdw blurRad="38100" dist="38100" dir="2700000" algn="tl">
                    <a:srgbClr val="C0C0C0"/>
                  </a:outerShdw>
                </a:effectLst>
                <a:latin typeface="Arial Narrow" pitchFamily="34" charset="0"/>
              </a:rPr>
              <a:t>probabilité de défaillance</a:t>
            </a:r>
            <a:r>
              <a:rPr lang="fr-FR" sz="4000">
                <a:solidFill>
                  <a:srgbClr val="003399"/>
                </a:solidFill>
                <a:effectLst/>
                <a:latin typeface="Arial Narrow" pitchFamily="34" charset="0"/>
              </a:rPr>
              <a:t> ou la </a:t>
            </a:r>
            <a:r>
              <a:rPr lang="fr-FR" sz="4000" b="1" i="1">
                <a:solidFill>
                  <a:srgbClr val="990000"/>
                </a:solidFill>
                <a:effectLst>
                  <a:outerShdw blurRad="38100" dist="38100" dir="2700000" algn="tl">
                    <a:srgbClr val="C0C0C0"/>
                  </a:outerShdw>
                </a:effectLst>
                <a:latin typeface="Arial Narrow" pitchFamily="34" charset="0"/>
              </a:rPr>
              <a:t>dégradation du fonctionnement</a:t>
            </a:r>
            <a:r>
              <a:rPr lang="fr-FR" sz="4000">
                <a:solidFill>
                  <a:srgbClr val="003399"/>
                </a:solidFill>
                <a:effectLst/>
                <a:latin typeface="Arial Narrow" pitchFamily="34" charset="0"/>
              </a:rPr>
              <a:t> d'un bien.</a:t>
            </a:r>
          </a:p>
        </p:txBody>
      </p:sp>
    </p:spTree>
    <p:custDataLst>
      <p:tags r:id="rId1"/>
    </p:custDataLst>
    <p:extLst>
      <p:ext uri="{BB962C8B-B14F-4D97-AF65-F5344CB8AC3E}">
        <p14:creationId xmlns:p14="http://schemas.microsoft.com/office/powerpoint/2010/main" val="57121996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EXEMPLE</a:t>
            </a:r>
          </a:p>
        </p:txBody>
      </p:sp>
      <p:pic>
        <p:nvPicPr>
          <p:cNvPr id="4" name="Image 3"/>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87624" y="1628800"/>
            <a:ext cx="7895504" cy="4835996"/>
          </a:xfrm>
          <a:prstGeom prst="rect">
            <a:avLst/>
          </a:prstGeom>
        </p:spPr>
      </p:pic>
    </p:spTree>
    <p:custDataLst>
      <p:tags r:id="rId1"/>
    </p:custDataLst>
    <p:extLst>
      <p:ext uri="{BB962C8B-B14F-4D97-AF65-F5344CB8AC3E}">
        <p14:creationId xmlns:p14="http://schemas.microsoft.com/office/powerpoint/2010/main" val="244799203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1177280" y="274638"/>
            <a:ext cx="7139136" cy="1143000"/>
          </a:xfrm>
        </p:spPr>
        <p:txBody>
          <a:bodyPr/>
          <a:lstStyle/>
          <a:p>
            <a:r>
              <a:rPr lang="fr-FR" dirty="0"/>
              <a:t>CAS PARTICULIERS</a:t>
            </a:r>
          </a:p>
        </p:txBody>
      </p:sp>
      <p:graphicFrame>
        <p:nvGraphicFramePr>
          <p:cNvPr id="16456" name="Group 72"/>
          <p:cNvGraphicFramePr>
            <a:graphicFrameLocks noGrp="1"/>
          </p:cNvGraphicFramePr>
          <p:nvPr>
            <p:ph idx="1"/>
            <p:extLst>
              <p:ext uri="{D42A27DB-BD31-4B8C-83A1-F6EECF244321}">
                <p14:modId xmlns:p14="http://schemas.microsoft.com/office/powerpoint/2010/main" val="1650228592"/>
              </p:ext>
            </p:extLst>
          </p:nvPr>
        </p:nvGraphicFramePr>
        <p:xfrm>
          <a:off x="1115616" y="2204864"/>
          <a:ext cx="7941567" cy="4536504"/>
        </p:xfrm>
        <a:graphic>
          <a:graphicData uri="http://schemas.openxmlformats.org/drawingml/2006/table">
            <a:tbl>
              <a:tblPr/>
              <a:tblGrid>
                <a:gridCol w="2647189">
                  <a:extLst>
                    <a:ext uri="{9D8B030D-6E8A-4147-A177-3AD203B41FA5}">
                      <a16:colId xmlns:a16="http://schemas.microsoft.com/office/drawing/2014/main" val="20000"/>
                    </a:ext>
                  </a:extLst>
                </a:gridCol>
                <a:gridCol w="2647189">
                  <a:extLst>
                    <a:ext uri="{9D8B030D-6E8A-4147-A177-3AD203B41FA5}">
                      <a16:colId xmlns:a16="http://schemas.microsoft.com/office/drawing/2014/main" val="20001"/>
                    </a:ext>
                  </a:extLst>
                </a:gridCol>
                <a:gridCol w="2647189">
                  <a:extLst>
                    <a:ext uri="{9D8B030D-6E8A-4147-A177-3AD203B41FA5}">
                      <a16:colId xmlns:a16="http://schemas.microsoft.com/office/drawing/2014/main" val="20002"/>
                    </a:ext>
                  </a:extLst>
                </a:gridCol>
              </a:tblGrid>
              <a:tr h="2268252">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fr-FR" sz="2800" b="0" i="0" u="none" strike="noStrike" cap="none" normalizeH="0" baseline="0">
                        <a:ln>
                          <a:noFill/>
                        </a:ln>
                        <a:solidFill>
                          <a:schemeClr val="tx1"/>
                        </a:solidFill>
                        <a:effectLst>
                          <a:outerShdw blurRad="38100" dist="38100" dir="2700000" algn="tl">
                            <a:srgbClr val="000000"/>
                          </a:outerShdw>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fr-FR" sz="2800" b="0" i="0" u="none" strike="noStrike" cap="none" normalizeH="0" baseline="0">
                        <a:ln>
                          <a:noFill/>
                        </a:ln>
                        <a:solidFill>
                          <a:schemeClr val="tx1"/>
                        </a:solidFill>
                        <a:effectLst>
                          <a:outerShdw blurRad="38100" dist="38100" dir="2700000" algn="tl">
                            <a:srgbClr val="000000"/>
                          </a:outerShdw>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fr-FR" sz="2800" b="0" i="0" u="none" strike="noStrike" cap="none" normalizeH="0" baseline="0">
                        <a:ln>
                          <a:noFill/>
                        </a:ln>
                        <a:solidFill>
                          <a:schemeClr val="tx1"/>
                        </a:solidFill>
                        <a:effectLst>
                          <a:outerShdw blurRad="38100" dist="38100" dir="2700000" algn="tl">
                            <a:srgbClr val="000000"/>
                          </a:outerShdw>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val="10000"/>
                  </a:ext>
                </a:extLst>
              </a:tr>
              <a:tr h="2268252">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fr-FR" sz="2400" b="0" i="0" u="none" strike="noStrike" cap="none" normalizeH="0" baseline="0">
                        <a:ln>
                          <a:noFill/>
                        </a:ln>
                        <a:solidFill>
                          <a:schemeClr val="tx1"/>
                        </a:solidFill>
                        <a:effectLst>
                          <a:outerShdw blurRad="38100" dist="38100" dir="2700000" algn="tl">
                            <a:srgbClr val="000000"/>
                          </a:outerShdw>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fr-FR" sz="2000" b="0" i="0" u="none" strike="noStrike" cap="none" normalizeH="0" baseline="0">
                        <a:ln>
                          <a:noFill/>
                        </a:ln>
                        <a:solidFill>
                          <a:schemeClr val="tx1"/>
                        </a:solidFill>
                        <a:effectLst>
                          <a:outerShdw blurRad="38100" dist="38100" dir="2700000" algn="tl">
                            <a:srgbClr val="000000"/>
                          </a:outerShdw>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fr-FR" sz="2400" b="0" i="0" u="none" strike="noStrike" cap="none" normalizeH="0" baseline="0" dirty="0">
                        <a:ln>
                          <a:noFill/>
                        </a:ln>
                        <a:solidFill>
                          <a:schemeClr val="tx1"/>
                        </a:solidFill>
                        <a:effectLst>
                          <a:outerShdw blurRad="38100" dist="38100" dir="2700000" algn="tl">
                            <a:srgbClr val="000000"/>
                          </a:outerShdw>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a:noFill/>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pic>
        <p:nvPicPr>
          <p:cNvPr id="16406" name="Picture 2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32297" y="2309004"/>
            <a:ext cx="2462515" cy="232920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6447" name="Picture 6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60403" y="2335807"/>
            <a:ext cx="2439789" cy="23024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6452" name="Picture 6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510083" y="2296427"/>
            <a:ext cx="2496634" cy="235671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6453" name="Text Box 69"/>
          <p:cNvSpPr txBox="1">
            <a:spLocks noChangeArrowheads="1"/>
          </p:cNvSpPr>
          <p:nvPr/>
        </p:nvSpPr>
        <p:spPr bwMode="auto">
          <a:xfrm>
            <a:off x="1188542" y="4751660"/>
            <a:ext cx="2519362" cy="1917700"/>
          </a:xfrm>
          <a:prstGeom prst="rect">
            <a:avLst/>
          </a:prstGeom>
          <a:noFill/>
          <a:ln w="9525">
            <a:noFill/>
            <a:miter lim="800000"/>
            <a:headEnd/>
            <a:tailEnd/>
          </a:ln>
          <a:effectLst/>
        </p:spPr>
        <p:txBody>
          <a:bodyPr>
            <a:spAutoFit/>
          </a:bodyPr>
          <a:lstStyle/>
          <a:p>
            <a:pPr algn="ctr">
              <a:spcBef>
                <a:spcPct val="20000"/>
              </a:spcBef>
              <a:buClr>
                <a:schemeClr val="hlink"/>
              </a:buClr>
              <a:buFont typeface="Wingdings" pitchFamily="2" charset="2"/>
              <a:buNone/>
            </a:pPr>
            <a:r>
              <a:rPr lang="fr-FR" sz="2400" dirty="0">
                <a:effectLst>
                  <a:outerShdw blurRad="38100" dist="38100" dir="2700000" algn="tl">
                    <a:srgbClr val="000000"/>
                  </a:outerShdw>
                </a:effectLst>
              </a:rPr>
              <a:t>Il n'y a pas de priorité à dégager, tous les éléments ont la même valeur. </a:t>
            </a:r>
            <a:endParaRPr lang="fr-FR" sz="2400" dirty="0"/>
          </a:p>
        </p:txBody>
      </p:sp>
      <p:sp>
        <p:nvSpPr>
          <p:cNvPr id="16455" name="Text Box 71"/>
          <p:cNvSpPr txBox="1">
            <a:spLocks noChangeArrowheads="1"/>
          </p:cNvSpPr>
          <p:nvPr/>
        </p:nvSpPr>
        <p:spPr bwMode="auto">
          <a:xfrm>
            <a:off x="3852838" y="4748485"/>
            <a:ext cx="2519362" cy="1920875"/>
          </a:xfrm>
          <a:prstGeom prst="rect">
            <a:avLst/>
          </a:prstGeom>
          <a:noFill/>
          <a:ln w="9525">
            <a:noFill/>
            <a:miter lim="800000"/>
            <a:headEnd/>
            <a:tailEnd/>
          </a:ln>
          <a:effectLst/>
        </p:spPr>
        <p:txBody>
          <a:bodyPr>
            <a:spAutoFit/>
          </a:bodyPr>
          <a:lstStyle/>
          <a:p>
            <a:pPr algn="ctr">
              <a:spcBef>
                <a:spcPct val="20000"/>
              </a:spcBef>
              <a:buClr>
                <a:schemeClr val="hlink"/>
              </a:buClr>
              <a:buFont typeface="Wingdings" pitchFamily="2" charset="2"/>
              <a:buNone/>
            </a:pPr>
            <a:r>
              <a:rPr lang="fr-FR" sz="2000" dirty="0">
                <a:effectLst>
                  <a:outerShdw blurRad="38100" dist="38100" dir="2700000" algn="tl">
                    <a:srgbClr val="000000"/>
                  </a:outerShdw>
                </a:effectLst>
              </a:rPr>
              <a:t>Il n’y a pas de zones séparées. Les objectifs seront fixés à partir d’un pourcentage déterminé. </a:t>
            </a:r>
            <a:endParaRPr lang="fr-FR" sz="2800" dirty="0"/>
          </a:p>
        </p:txBody>
      </p:sp>
      <p:sp>
        <p:nvSpPr>
          <p:cNvPr id="16457" name="Text Box 73"/>
          <p:cNvSpPr txBox="1">
            <a:spLocks noChangeArrowheads="1"/>
          </p:cNvSpPr>
          <p:nvPr/>
        </p:nvSpPr>
        <p:spPr bwMode="auto">
          <a:xfrm>
            <a:off x="6444208" y="4756745"/>
            <a:ext cx="2519362" cy="1552575"/>
          </a:xfrm>
          <a:prstGeom prst="rect">
            <a:avLst/>
          </a:prstGeom>
          <a:noFill/>
          <a:ln w="9525">
            <a:noFill/>
            <a:miter lim="800000"/>
            <a:headEnd/>
            <a:tailEnd/>
          </a:ln>
          <a:effectLst/>
        </p:spPr>
        <p:txBody>
          <a:bodyPr>
            <a:spAutoFit/>
          </a:bodyPr>
          <a:lstStyle/>
          <a:p>
            <a:pPr algn="ctr">
              <a:spcBef>
                <a:spcPct val="20000"/>
              </a:spcBef>
              <a:buClr>
                <a:schemeClr val="hlink"/>
              </a:buClr>
              <a:buFont typeface="Wingdings" pitchFamily="2" charset="2"/>
              <a:buNone/>
            </a:pPr>
            <a:r>
              <a:rPr lang="fr-FR" sz="2400" dirty="0">
                <a:effectLst>
                  <a:outerShdw blurRad="38100" dist="38100" dir="2700000" algn="tl">
                    <a:srgbClr val="000000"/>
                  </a:outerShdw>
                </a:effectLst>
              </a:rPr>
              <a:t>C'est une courbe impossible, il y a une erreur de classement.</a:t>
            </a:r>
          </a:p>
        </p:txBody>
      </p:sp>
    </p:spTree>
    <p:custDataLst>
      <p:tags r:id="rId1"/>
    </p:custDataLst>
    <p:extLst>
      <p:ext uri="{BB962C8B-B14F-4D97-AF65-F5344CB8AC3E}">
        <p14:creationId xmlns:p14="http://schemas.microsoft.com/office/powerpoint/2010/main" val="991921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386"/>
                                        </p:tgtEl>
                                        <p:attrNameLst>
                                          <p:attrName>style.visibility</p:attrName>
                                        </p:attrNameLst>
                                      </p:cBhvr>
                                      <p:to>
                                        <p:strVal val="visible"/>
                                      </p:to>
                                    </p:set>
                                    <p:anim calcmode="lin" valueType="num">
                                      <p:cBhvr additive="base">
                                        <p:cTn id="7" dur="500" fill="hold"/>
                                        <p:tgtEl>
                                          <p:spTgt spid="16386"/>
                                        </p:tgtEl>
                                        <p:attrNameLst>
                                          <p:attrName>ppt_x</p:attrName>
                                        </p:attrNameLst>
                                      </p:cBhvr>
                                      <p:tavLst>
                                        <p:tav tm="0">
                                          <p:val>
                                            <p:strVal val="#ppt_x"/>
                                          </p:val>
                                        </p:tav>
                                        <p:tav tm="100000">
                                          <p:val>
                                            <p:strVal val="#ppt_x"/>
                                          </p:val>
                                        </p:tav>
                                      </p:tavLst>
                                    </p:anim>
                                    <p:anim calcmode="lin" valueType="num">
                                      <p:cBhvr additive="base">
                                        <p:cTn id="8" dur="500" fill="hold"/>
                                        <p:tgtEl>
                                          <p:spTgt spid="1638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8" fill="hold" nodeType="clickEffect">
                                  <p:stCondLst>
                                    <p:cond delay="0"/>
                                  </p:stCondLst>
                                  <p:childTnLst>
                                    <p:set>
                                      <p:cBhvr>
                                        <p:cTn id="12" dur="1" fill="hold">
                                          <p:stCondLst>
                                            <p:cond delay="0"/>
                                          </p:stCondLst>
                                        </p:cTn>
                                        <p:tgtEl>
                                          <p:spTgt spid="16456"/>
                                        </p:tgtEl>
                                        <p:attrNameLst>
                                          <p:attrName>style.visibility</p:attrName>
                                        </p:attrNameLst>
                                      </p:cBhvr>
                                      <p:to>
                                        <p:strVal val="visible"/>
                                      </p:to>
                                    </p:set>
                                    <p:animEffect transition="in" filter="slide(fromLeft)">
                                      <p:cBhvr>
                                        <p:cTn id="13" dur="500"/>
                                        <p:tgtEl>
                                          <p:spTgt spid="16456"/>
                                        </p:tgtEl>
                                      </p:cBhvr>
                                    </p:animEffect>
                                  </p:childTnLst>
                                </p:cTn>
                              </p:par>
                            </p:childTnLst>
                          </p:cTn>
                        </p:par>
                      </p:childTnLst>
                    </p:cTn>
                  </p:par>
                  <p:par>
                    <p:cTn id="14" fill="hold">
                      <p:stCondLst>
                        <p:cond delay="indefinite"/>
                      </p:stCondLst>
                      <p:childTnLst>
                        <p:par>
                          <p:cTn id="15" fill="hold">
                            <p:stCondLst>
                              <p:cond delay="0"/>
                            </p:stCondLst>
                            <p:childTnLst>
                              <p:par>
                                <p:cTn id="16" presetID="21" presetClass="entr" presetSubtype="8" fill="hold" nodeType="clickEffect">
                                  <p:stCondLst>
                                    <p:cond delay="0"/>
                                  </p:stCondLst>
                                  <p:childTnLst>
                                    <p:set>
                                      <p:cBhvr>
                                        <p:cTn id="17" dur="1" fill="hold">
                                          <p:stCondLst>
                                            <p:cond delay="0"/>
                                          </p:stCondLst>
                                        </p:cTn>
                                        <p:tgtEl>
                                          <p:spTgt spid="16406"/>
                                        </p:tgtEl>
                                        <p:attrNameLst>
                                          <p:attrName>style.visibility</p:attrName>
                                        </p:attrNameLst>
                                      </p:cBhvr>
                                      <p:to>
                                        <p:strVal val="visible"/>
                                      </p:to>
                                    </p:set>
                                    <p:animEffect transition="in" filter="wheel(8)">
                                      <p:cBhvr>
                                        <p:cTn id="18" dur="500"/>
                                        <p:tgtEl>
                                          <p:spTgt spid="16406"/>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6453"/>
                                        </p:tgtEl>
                                        <p:attrNameLst>
                                          <p:attrName>style.visibility</p:attrName>
                                        </p:attrNameLst>
                                      </p:cBhvr>
                                      <p:to>
                                        <p:strVal val="visible"/>
                                      </p:to>
                                    </p:set>
                                    <p:animEffect transition="in" filter="blinds(horizontal)">
                                      <p:cBhvr>
                                        <p:cTn id="23" dur="500"/>
                                        <p:tgtEl>
                                          <p:spTgt spid="16453"/>
                                        </p:tgtEl>
                                      </p:cBhvr>
                                    </p:animEffect>
                                  </p:childTnLst>
                                </p:cTn>
                              </p:par>
                            </p:childTnLst>
                          </p:cTn>
                        </p:par>
                      </p:childTnLst>
                    </p:cTn>
                  </p:par>
                  <p:par>
                    <p:cTn id="24" fill="hold">
                      <p:stCondLst>
                        <p:cond delay="indefinite"/>
                      </p:stCondLst>
                      <p:childTnLst>
                        <p:par>
                          <p:cTn id="25" fill="hold">
                            <p:stCondLst>
                              <p:cond delay="0"/>
                            </p:stCondLst>
                            <p:childTnLst>
                              <p:par>
                                <p:cTn id="26" presetID="21" presetClass="entr" presetSubtype="8" fill="hold" nodeType="clickEffect">
                                  <p:stCondLst>
                                    <p:cond delay="0"/>
                                  </p:stCondLst>
                                  <p:childTnLst>
                                    <p:set>
                                      <p:cBhvr>
                                        <p:cTn id="27" dur="1" fill="hold">
                                          <p:stCondLst>
                                            <p:cond delay="0"/>
                                          </p:stCondLst>
                                        </p:cTn>
                                        <p:tgtEl>
                                          <p:spTgt spid="16447"/>
                                        </p:tgtEl>
                                        <p:attrNameLst>
                                          <p:attrName>style.visibility</p:attrName>
                                        </p:attrNameLst>
                                      </p:cBhvr>
                                      <p:to>
                                        <p:strVal val="visible"/>
                                      </p:to>
                                    </p:set>
                                    <p:animEffect transition="in" filter="wheel(8)">
                                      <p:cBhvr>
                                        <p:cTn id="28" dur="500"/>
                                        <p:tgtEl>
                                          <p:spTgt spid="16447"/>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16455"/>
                                        </p:tgtEl>
                                        <p:attrNameLst>
                                          <p:attrName>style.visibility</p:attrName>
                                        </p:attrNameLst>
                                      </p:cBhvr>
                                      <p:to>
                                        <p:strVal val="visible"/>
                                      </p:to>
                                    </p:set>
                                    <p:animEffect transition="in" filter="blinds(horizontal)">
                                      <p:cBhvr>
                                        <p:cTn id="33" dur="500"/>
                                        <p:tgtEl>
                                          <p:spTgt spid="16455"/>
                                        </p:tgtEl>
                                      </p:cBhvr>
                                    </p:animEffect>
                                  </p:childTnLst>
                                </p:cTn>
                              </p:par>
                            </p:childTnLst>
                          </p:cTn>
                        </p:par>
                      </p:childTnLst>
                    </p:cTn>
                  </p:par>
                  <p:par>
                    <p:cTn id="34" fill="hold">
                      <p:stCondLst>
                        <p:cond delay="indefinite"/>
                      </p:stCondLst>
                      <p:childTnLst>
                        <p:par>
                          <p:cTn id="35" fill="hold">
                            <p:stCondLst>
                              <p:cond delay="0"/>
                            </p:stCondLst>
                            <p:childTnLst>
                              <p:par>
                                <p:cTn id="36" presetID="21" presetClass="entr" presetSubtype="8" fill="hold" nodeType="clickEffect">
                                  <p:stCondLst>
                                    <p:cond delay="0"/>
                                  </p:stCondLst>
                                  <p:childTnLst>
                                    <p:set>
                                      <p:cBhvr>
                                        <p:cTn id="37" dur="1" fill="hold">
                                          <p:stCondLst>
                                            <p:cond delay="0"/>
                                          </p:stCondLst>
                                        </p:cTn>
                                        <p:tgtEl>
                                          <p:spTgt spid="16452"/>
                                        </p:tgtEl>
                                        <p:attrNameLst>
                                          <p:attrName>style.visibility</p:attrName>
                                        </p:attrNameLst>
                                      </p:cBhvr>
                                      <p:to>
                                        <p:strVal val="visible"/>
                                      </p:to>
                                    </p:set>
                                    <p:animEffect transition="in" filter="wheel(8)">
                                      <p:cBhvr>
                                        <p:cTn id="38" dur="500"/>
                                        <p:tgtEl>
                                          <p:spTgt spid="16452"/>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16457"/>
                                        </p:tgtEl>
                                        <p:attrNameLst>
                                          <p:attrName>style.visibility</p:attrName>
                                        </p:attrNameLst>
                                      </p:cBhvr>
                                      <p:to>
                                        <p:strVal val="visible"/>
                                      </p:to>
                                    </p:set>
                                    <p:animEffect transition="in" filter="blinds(horizontal)">
                                      <p:cBhvr>
                                        <p:cTn id="43" dur="500"/>
                                        <p:tgtEl>
                                          <p:spTgt spid="164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P spid="16453" grpId="0"/>
      <p:bldP spid="16455" grpId="0"/>
      <p:bldP spid="16457"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87624" y="274638"/>
            <a:ext cx="4672862" cy="1143000"/>
          </a:xfrm>
        </p:spPr>
        <p:txBody>
          <a:bodyPr/>
          <a:lstStyle/>
          <a:p>
            <a:r>
              <a:rPr lang="fr-FR" dirty="0"/>
              <a:t>APPLICATION</a:t>
            </a:r>
          </a:p>
        </p:txBody>
      </p:sp>
      <p:sp>
        <p:nvSpPr>
          <p:cNvPr id="5" name="Rectangle 1"/>
          <p:cNvSpPr>
            <a:spLocks noChangeArrowheads="1"/>
          </p:cNvSpPr>
          <p:nvPr/>
        </p:nvSpPr>
        <p:spPr bwMode="auto">
          <a:xfrm>
            <a:off x="1187624" y="1328282"/>
            <a:ext cx="7884876"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fr-FR" b="0" i="0" u="none" strike="noStrike" cap="none" normalizeH="0" baseline="0" dirty="0">
                <a:ln>
                  <a:noFill/>
                </a:ln>
                <a:solidFill>
                  <a:schemeClr val="tx1"/>
                </a:solidFill>
                <a:effectLst/>
                <a:latin typeface="Arial" pitchFamily="34" charset="0"/>
                <a:ea typeface="Times New Roman" pitchFamily="18" charset="0"/>
                <a:cs typeface="Arial" pitchFamily="34" charset="0"/>
              </a:rPr>
              <a:t>Sur une machine à souder, grâce à la mise en place d’indicateurs, le service maintenance a dressé le tableau ci-dessous :</a:t>
            </a:r>
            <a:endParaRPr kumimoji="0" lang="fr-FR" sz="4000" b="0" i="0" u="none" strike="noStrike" cap="none" normalizeH="0" baseline="0" dirty="0">
              <a:ln>
                <a:noFill/>
              </a:ln>
              <a:solidFill>
                <a:schemeClr val="tx1"/>
              </a:solidFill>
              <a:effectLst/>
              <a:latin typeface="Arial" pitchFamily="34" charset="0"/>
              <a:cs typeface="Arial" pitchFamily="34" charset="0"/>
            </a:endParaRPr>
          </a:p>
        </p:txBody>
      </p:sp>
      <p:grpSp>
        <p:nvGrpSpPr>
          <p:cNvPr id="7" name="Groupe 6"/>
          <p:cNvGrpSpPr/>
          <p:nvPr/>
        </p:nvGrpSpPr>
        <p:grpSpPr>
          <a:xfrm>
            <a:off x="1043608" y="2213864"/>
            <a:ext cx="8028892" cy="4644136"/>
            <a:chOff x="116505" y="2123855"/>
            <a:chExt cx="8955995" cy="4005444"/>
          </a:xfrm>
        </p:grpSpPr>
        <p:sp>
          <p:nvSpPr>
            <p:cNvPr id="6" name="Rectangle 5"/>
            <p:cNvSpPr/>
            <p:nvPr/>
          </p:nvSpPr>
          <p:spPr>
            <a:xfrm>
              <a:off x="116505" y="2123855"/>
              <a:ext cx="8955995" cy="3870430"/>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1"/>
            </a:p>
          </p:txBody>
        </p:sp>
        <p:pic>
          <p:nvPicPr>
            <p:cNvPr id="1026"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61510" y="2213864"/>
              <a:ext cx="8832399" cy="391543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grpSp>
    </p:spTree>
    <p:custDataLst>
      <p:tags r:id="rId1"/>
    </p:custDataLst>
    <p:extLst>
      <p:ext uri="{BB962C8B-B14F-4D97-AF65-F5344CB8AC3E}">
        <p14:creationId xmlns:p14="http://schemas.microsoft.com/office/powerpoint/2010/main" val="4226314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1187624" y="98425"/>
            <a:ext cx="7499176" cy="1143000"/>
          </a:xfrm>
        </p:spPr>
        <p:txBody>
          <a:bodyPr/>
          <a:lstStyle/>
          <a:p>
            <a:r>
              <a:rPr lang="fr-FR" dirty="0"/>
              <a:t>APPLICATION</a:t>
            </a:r>
          </a:p>
        </p:txBody>
      </p:sp>
      <p:sp>
        <p:nvSpPr>
          <p:cNvPr id="18566" name="Rectangle 134"/>
          <p:cNvSpPr>
            <a:spLocks noChangeArrowheads="1"/>
          </p:cNvSpPr>
          <p:nvPr/>
        </p:nvSpPr>
        <p:spPr bwMode="auto">
          <a:xfrm>
            <a:off x="0" y="1390650"/>
            <a:ext cx="9144000" cy="0"/>
          </a:xfrm>
          <a:prstGeom prst="rect">
            <a:avLst/>
          </a:prstGeom>
          <a:noFill/>
          <a:ln w="9525">
            <a:noFill/>
            <a:miter lim="800000"/>
            <a:headEnd/>
            <a:tailEnd/>
          </a:ln>
          <a:effectLst/>
        </p:spPr>
        <p:txBody>
          <a:bodyPr wrap="none" anchor="ctr">
            <a:spAutoFit/>
          </a:bodyPr>
          <a:lstStyle/>
          <a:p>
            <a:endParaRPr lang="fr-FR"/>
          </a:p>
        </p:txBody>
      </p:sp>
      <p:pic>
        <p:nvPicPr>
          <p:cNvPr id="1026" name="Picture 2"/>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125826" y="2975015"/>
            <a:ext cx="7854916" cy="3289300"/>
          </a:xfrm>
          <a:prstGeom prst="rect">
            <a:avLst/>
          </a:prstGeom>
          <a:noFill/>
          <a:ln w="9525">
            <a:noFill/>
            <a:miter lim="800000"/>
            <a:headEnd/>
            <a:tailEnd/>
          </a:ln>
        </p:spPr>
      </p:pic>
      <p:sp>
        <p:nvSpPr>
          <p:cNvPr id="2" name="Rectangle 1"/>
          <p:cNvSpPr/>
          <p:nvPr/>
        </p:nvSpPr>
        <p:spPr>
          <a:xfrm>
            <a:off x="1125826" y="1067484"/>
            <a:ext cx="7865125" cy="646331"/>
          </a:xfrm>
          <a:prstGeom prst="rect">
            <a:avLst/>
          </a:prstGeom>
        </p:spPr>
        <p:txBody>
          <a:bodyPr wrap="square">
            <a:spAutoFit/>
          </a:bodyPr>
          <a:lstStyle/>
          <a:p>
            <a:r>
              <a:rPr lang="fr-FR" dirty="0"/>
              <a:t>Il a été décidé d’analyser le critère « durée annuelle d’intervention ». En effet, ce critère représente un indicateur de non disponibilité de l’équipement.</a:t>
            </a:r>
          </a:p>
        </p:txBody>
      </p:sp>
      <p:sp>
        <p:nvSpPr>
          <p:cNvPr id="3" name="Légende encadrée 1 2"/>
          <p:cNvSpPr/>
          <p:nvPr/>
        </p:nvSpPr>
        <p:spPr>
          <a:xfrm>
            <a:off x="2669580" y="1772816"/>
            <a:ext cx="1686396" cy="576064"/>
          </a:xfrm>
          <a:prstGeom prst="borderCallout1">
            <a:avLst>
              <a:gd name="adj1" fmla="val 18750"/>
              <a:gd name="adj2" fmla="val -8333"/>
              <a:gd name="adj3" fmla="val 237218"/>
              <a:gd name="adj4" fmla="val -2899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PARAMETRE DE L’ETUDE</a:t>
            </a:r>
          </a:p>
        </p:txBody>
      </p:sp>
      <p:sp>
        <p:nvSpPr>
          <p:cNvPr id="11" name="Légende encadrée 1 10"/>
          <p:cNvSpPr/>
          <p:nvPr/>
        </p:nvSpPr>
        <p:spPr>
          <a:xfrm>
            <a:off x="5096899" y="1713815"/>
            <a:ext cx="1686396" cy="576064"/>
          </a:xfrm>
          <a:prstGeom prst="borderCallout1">
            <a:avLst>
              <a:gd name="adj1" fmla="val 18750"/>
              <a:gd name="adj2" fmla="val -8333"/>
              <a:gd name="adj3" fmla="val 237218"/>
              <a:gd name="adj4" fmla="val -2899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CRITERE ETUDIE</a:t>
            </a:r>
          </a:p>
        </p:txBody>
      </p:sp>
      <p:sp>
        <p:nvSpPr>
          <p:cNvPr id="4" name="Rectangle 3"/>
          <p:cNvSpPr/>
          <p:nvPr/>
        </p:nvSpPr>
        <p:spPr>
          <a:xfrm>
            <a:off x="1979712" y="4365104"/>
            <a:ext cx="2448272" cy="108012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a:t>Trier par ordre décroissant le paramètre en fonction du critère choisi</a:t>
            </a:r>
          </a:p>
        </p:txBody>
      </p:sp>
      <p:sp>
        <p:nvSpPr>
          <p:cNvPr id="13" name="Rectangle 12"/>
          <p:cNvSpPr/>
          <p:nvPr/>
        </p:nvSpPr>
        <p:spPr>
          <a:xfrm>
            <a:off x="5096899" y="4389242"/>
            <a:ext cx="1851365" cy="108012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a:t>Cumuler le critère</a:t>
            </a:r>
          </a:p>
        </p:txBody>
      </p:sp>
      <p:sp>
        <p:nvSpPr>
          <p:cNvPr id="14" name="Rectangle 13"/>
          <p:cNvSpPr/>
          <p:nvPr/>
        </p:nvSpPr>
        <p:spPr>
          <a:xfrm>
            <a:off x="7129377" y="4389242"/>
            <a:ext cx="1763103" cy="108012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a:t>En déduire les % cumulés</a:t>
            </a:r>
          </a:p>
        </p:txBody>
      </p:sp>
    </p:spTree>
    <p:custDataLst>
      <p:tags r:id="rId1"/>
    </p:custDataLst>
    <p:extLst>
      <p:ext uri="{BB962C8B-B14F-4D97-AF65-F5344CB8AC3E}">
        <p14:creationId xmlns:p14="http://schemas.microsoft.com/office/powerpoint/2010/main" val="1874179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434"/>
                                        </p:tgtEl>
                                        <p:attrNameLst>
                                          <p:attrName>style.visibility</p:attrName>
                                        </p:attrNameLst>
                                      </p:cBhvr>
                                      <p:to>
                                        <p:strVal val="visible"/>
                                      </p:to>
                                    </p:set>
                                    <p:anim calcmode="lin" valueType="num">
                                      <p:cBhvr additive="base">
                                        <p:cTn id="7" dur="500" fill="hold"/>
                                        <p:tgtEl>
                                          <p:spTgt spid="18434"/>
                                        </p:tgtEl>
                                        <p:attrNameLst>
                                          <p:attrName>ppt_x</p:attrName>
                                        </p:attrNameLst>
                                      </p:cBhvr>
                                      <p:tavLst>
                                        <p:tav tm="0">
                                          <p:val>
                                            <p:strVal val="#ppt_x"/>
                                          </p:val>
                                        </p:tav>
                                        <p:tav tm="100000">
                                          <p:val>
                                            <p:strVal val="#ppt_x"/>
                                          </p:val>
                                        </p:tav>
                                      </p:tavLst>
                                    </p:anim>
                                    <p:anim calcmode="lin" valueType="num">
                                      <p:cBhvr additive="base">
                                        <p:cTn id="8" dur="500" fill="hold"/>
                                        <p:tgtEl>
                                          <p:spTgt spid="1843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nodeType="clickEffect">
                                  <p:stCondLst>
                                    <p:cond delay="0"/>
                                  </p:stCondLst>
                                  <p:childTnLst>
                                    <p:set>
                                      <p:cBhvr>
                                        <p:cTn id="17" dur="1" fill="hold">
                                          <p:stCondLst>
                                            <p:cond delay="0"/>
                                          </p:stCondLst>
                                        </p:cTn>
                                        <p:tgtEl>
                                          <p:spTgt spid="1026"/>
                                        </p:tgtEl>
                                        <p:attrNameLst>
                                          <p:attrName>style.visibility</p:attrName>
                                        </p:attrNameLst>
                                      </p:cBhvr>
                                      <p:to>
                                        <p:strVal val="visible"/>
                                      </p:to>
                                    </p:set>
                                    <p:animEffect transition="in" filter="checkerboard(across)">
                                      <p:cBhvr>
                                        <p:cTn id="18" dur="500"/>
                                        <p:tgtEl>
                                          <p:spTgt spid="1026"/>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1" nodeType="clickEffect">
                                  <p:stCondLst>
                                    <p:cond delay="0"/>
                                  </p:stCondLst>
                                  <p:childTnLst>
                                    <p:set>
                                      <p:cBhvr>
                                        <p:cTn id="34" dur="1" fill="hold">
                                          <p:stCondLst>
                                            <p:cond delay="0"/>
                                          </p:stCondLst>
                                        </p:cTn>
                                        <p:tgtEl>
                                          <p:spTgt spid="4"/>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grpId="1" nodeType="clickEffect">
                                  <p:stCondLst>
                                    <p:cond delay="0"/>
                                  </p:stCondLst>
                                  <p:childTnLst>
                                    <p:set>
                                      <p:cBhvr>
                                        <p:cTn id="42" dur="1" fill="hold">
                                          <p:stCondLst>
                                            <p:cond delay="0"/>
                                          </p:stCondLst>
                                        </p:cTn>
                                        <p:tgtEl>
                                          <p:spTgt spid="13"/>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grpId="1" nodeType="clickEffect">
                                  <p:stCondLst>
                                    <p:cond delay="0"/>
                                  </p:stCondLst>
                                  <p:childTnLst>
                                    <p:set>
                                      <p:cBhvr>
                                        <p:cTn id="50" dur="1" fill="hold">
                                          <p:stCondLst>
                                            <p:cond delay="0"/>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P spid="2" grpId="0"/>
      <p:bldP spid="3" grpId="0" animBg="1"/>
      <p:bldP spid="11" grpId="0" animBg="1"/>
      <p:bldP spid="4" grpId="0" animBg="1"/>
      <p:bldP spid="4" grpId="1" animBg="1"/>
      <p:bldP spid="13" grpId="0" animBg="1"/>
      <p:bldP spid="13" grpId="1" animBg="1"/>
      <p:bldP spid="14" grpId="0" animBg="1"/>
      <p:bldP spid="14" grpId="1"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1187624" y="98425"/>
            <a:ext cx="7499176" cy="1143000"/>
          </a:xfrm>
        </p:spPr>
        <p:txBody>
          <a:bodyPr/>
          <a:lstStyle/>
          <a:p>
            <a:r>
              <a:rPr lang="fr-FR" dirty="0"/>
              <a:t>APPLICATION</a:t>
            </a:r>
          </a:p>
        </p:txBody>
      </p:sp>
      <p:sp>
        <p:nvSpPr>
          <p:cNvPr id="2" name="Rectangle 1"/>
          <p:cNvSpPr/>
          <p:nvPr/>
        </p:nvSpPr>
        <p:spPr>
          <a:xfrm>
            <a:off x="1763688" y="1556792"/>
            <a:ext cx="3672408" cy="1656184"/>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a:t>TRACER LA COURBE</a:t>
            </a:r>
          </a:p>
        </p:txBody>
      </p:sp>
      <p:pic>
        <p:nvPicPr>
          <p:cNvPr id="2050"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087544" y="1052736"/>
            <a:ext cx="8033873" cy="5184576"/>
          </a:xfrm>
          <a:prstGeom prst="rect">
            <a:avLst/>
          </a:prstGeom>
          <a:noFill/>
          <a:ln w="9525">
            <a:noFill/>
            <a:miter lim="800000"/>
            <a:headEnd/>
            <a:tailEnd/>
          </a:ln>
        </p:spPr>
      </p:pic>
      <p:sp>
        <p:nvSpPr>
          <p:cNvPr id="3" name="Rectangle 2"/>
          <p:cNvSpPr/>
          <p:nvPr/>
        </p:nvSpPr>
        <p:spPr>
          <a:xfrm>
            <a:off x="5724128" y="2384884"/>
            <a:ext cx="2304256" cy="12241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Analyser la forme de la courbe et définir les différents %</a:t>
            </a:r>
          </a:p>
        </p:txBody>
      </p:sp>
      <p:sp>
        <p:nvSpPr>
          <p:cNvPr id="7" name="Rectangle 6"/>
          <p:cNvSpPr/>
          <p:nvPr/>
        </p:nvSpPr>
        <p:spPr>
          <a:xfrm>
            <a:off x="5724128" y="3933056"/>
            <a:ext cx="2304256" cy="1224136"/>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a:t>Il n’y a pas de zones séparées</a:t>
            </a:r>
          </a:p>
          <a:p>
            <a:pPr algn="ctr"/>
            <a:r>
              <a:rPr lang="fr-FR" dirty="0"/>
              <a:t>On se fixe un objectif de 80%</a:t>
            </a:r>
          </a:p>
        </p:txBody>
      </p:sp>
      <p:sp>
        <p:nvSpPr>
          <p:cNvPr id="5" name="ZoneTexte 4"/>
          <p:cNvSpPr txBox="1"/>
          <p:nvPr/>
        </p:nvSpPr>
        <p:spPr>
          <a:xfrm>
            <a:off x="6228184" y="1772816"/>
            <a:ext cx="1827295" cy="369332"/>
          </a:xfrm>
          <a:prstGeom prst="rect">
            <a:avLst/>
          </a:prstGeom>
          <a:noFill/>
        </p:spPr>
        <p:txBody>
          <a:bodyPr wrap="none" rtlCol="0">
            <a:spAutoFit/>
          </a:bodyPr>
          <a:lstStyle/>
          <a:p>
            <a:r>
              <a:rPr lang="fr-FR" b="1" dirty="0">
                <a:solidFill>
                  <a:srgbClr val="FF0000"/>
                </a:solidFill>
              </a:rPr>
              <a:t>Objectif retenu</a:t>
            </a:r>
          </a:p>
        </p:txBody>
      </p:sp>
      <p:cxnSp>
        <p:nvCxnSpPr>
          <p:cNvPr id="8" name="Connecteur droit 7"/>
          <p:cNvCxnSpPr/>
          <p:nvPr/>
        </p:nvCxnSpPr>
        <p:spPr>
          <a:xfrm>
            <a:off x="1763688" y="2204864"/>
            <a:ext cx="6480720"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584771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05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barn(inVertical)">
                                      <p:cBhvr>
                                        <p:cTn id="29" dur="500"/>
                                        <p:tgtEl>
                                          <p:spTgt spid="5"/>
                                        </p:tgtEl>
                                      </p:cBhvr>
                                    </p:animEffect>
                                  </p:childTnLst>
                                </p:cTn>
                              </p:par>
                              <p:par>
                                <p:cTn id="30" presetID="22" presetClass="entr" presetSubtype="8"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animBg="1"/>
      <p:bldP spid="3" grpId="0" animBg="1"/>
      <p:bldP spid="7" grpId="0" animBg="1"/>
      <p:bldP spid="5"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1295128" y="1412776"/>
            <a:ext cx="7848872" cy="5509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3200" b="0" i="1" u="none" strike="noStrike" cap="none" normalizeH="0" baseline="0" dirty="0">
                <a:ln>
                  <a:noFill/>
                </a:ln>
                <a:solidFill>
                  <a:schemeClr val="tx2">
                    <a:lumMod val="50000"/>
                  </a:schemeClr>
                </a:solidFill>
                <a:effectLst/>
                <a:latin typeface="Arial" pitchFamily="34" charset="0"/>
                <a:ea typeface="Times New Roman" pitchFamily="18" charset="0"/>
                <a:cs typeface="Arial" pitchFamily="34" charset="0"/>
              </a:rPr>
              <a:t>Les défaillances de type E1 et E2 cumulent 80% des durées annuelles d’intervention.</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sz="3200" b="0" i="1" u="none" strike="noStrike" cap="none" normalizeH="0" baseline="0" dirty="0">
                <a:ln>
                  <a:noFill/>
                </a:ln>
                <a:solidFill>
                  <a:schemeClr val="tx2">
                    <a:lumMod val="50000"/>
                  </a:schemeClr>
                </a:solidFill>
                <a:effectLst/>
                <a:latin typeface="Arial" pitchFamily="34" charset="0"/>
                <a:ea typeface="Times New Roman" pitchFamily="18" charset="0"/>
                <a:cs typeface="Arial" pitchFamily="34" charset="0"/>
              </a:rPr>
              <a:t>L’historique montre que ces types de pannes sont d’origine électrique. Les défaillances des composants sont liées à l’humidité et la poussière.</a:t>
            </a:r>
          </a:p>
          <a:p>
            <a:pPr marL="0" marR="0" lvl="0" indent="0" algn="l" defTabSz="914400" rtl="0" eaLnBrk="0" fontAlgn="base" latinLnBrk="0" hangingPunct="0">
              <a:lnSpc>
                <a:spcPct val="100000"/>
              </a:lnSpc>
              <a:spcBef>
                <a:spcPct val="0"/>
              </a:spcBef>
              <a:spcAft>
                <a:spcPct val="0"/>
              </a:spcAft>
              <a:buClrTx/>
              <a:buSzTx/>
              <a:buFontTx/>
              <a:buNone/>
              <a:tabLst/>
            </a:pPr>
            <a:r>
              <a:rPr kumimoji="0" lang="fr-FR" sz="3200" b="0" i="1" u="none" strike="noStrike" cap="none" normalizeH="0" baseline="0" dirty="0">
                <a:ln>
                  <a:noFill/>
                </a:ln>
                <a:solidFill>
                  <a:schemeClr val="tx2">
                    <a:lumMod val="50000"/>
                  </a:schemeClr>
                </a:solidFill>
                <a:effectLst/>
                <a:latin typeface="Arial" pitchFamily="34" charset="0"/>
                <a:ea typeface="Times New Roman" pitchFamily="18" charset="0"/>
                <a:cs typeface="Arial" pitchFamily="34" charset="0"/>
              </a:rPr>
              <a:t>Il faut donc envisager des axes d’amélioration (solutions techniques) afin de protéger ces composants contre les 2 causes citées.</a:t>
            </a:r>
            <a:r>
              <a:rPr kumimoji="0" lang="fr-FR" b="0" i="0" u="none" strike="noStrike" cap="none" normalizeH="0" baseline="0" dirty="0">
                <a:ln>
                  <a:noFill/>
                </a:ln>
                <a:solidFill>
                  <a:schemeClr val="tx2">
                    <a:lumMod val="50000"/>
                  </a:schemeClr>
                </a:solidFill>
                <a:effectLst/>
                <a:latin typeface="Arial" pitchFamily="34" charset="0"/>
                <a:cs typeface="Arial" pitchFamily="34" charset="0"/>
              </a:rPr>
              <a:t> </a:t>
            </a:r>
            <a:endParaRPr kumimoji="0" lang="fr-FR" sz="6000" b="0" i="0" u="none" strike="noStrike" cap="none" normalizeH="0" baseline="0" dirty="0">
              <a:ln>
                <a:noFill/>
              </a:ln>
              <a:solidFill>
                <a:schemeClr val="tx2">
                  <a:lumMod val="50000"/>
                </a:schemeClr>
              </a:solidFill>
              <a:effectLst/>
              <a:latin typeface="Arial" pitchFamily="34" charset="0"/>
              <a:cs typeface="Arial" pitchFamily="34" charset="0"/>
            </a:endParaRPr>
          </a:p>
        </p:txBody>
      </p:sp>
      <p:sp>
        <p:nvSpPr>
          <p:cNvPr id="5" name="Rectangle 2"/>
          <p:cNvSpPr>
            <a:spLocks noGrp="1" noChangeArrowheads="1"/>
          </p:cNvSpPr>
          <p:nvPr>
            <p:ph type="title"/>
          </p:nvPr>
        </p:nvSpPr>
        <p:spPr>
          <a:xfrm>
            <a:off x="1187624" y="98425"/>
            <a:ext cx="7499176" cy="1143000"/>
          </a:xfrm>
        </p:spPr>
        <p:txBody>
          <a:bodyPr/>
          <a:lstStyle/>
          <a:p>
            <a:r>
              <a:rPr lang="fr-FR" dirty="0"/>
              <a:t>APPLICATION</a:t>
            </a:r>
          </a:p>
        </p:txBody>
      </p:sp>
      <p:sp>
        <p:nvSpPr>
          <p:cNvPr id="6" name="Rectangle 5"/>
          <p:cNvSpPr/>
          <p:nvPr/>
        </p:nvSpPr>
        <p:spPr>
          <a:xfrm>
            <a:off x="5796136" y="260648"/>
            <a:ext cx="2304256" cy="1224136"/>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a:t>ANALYSE DE LA COURBE</a:t>
            </a:r>
          </a:p>
        </p:txBody>
      </p:sp>
      <p:grpSp>
        <p:nvGrpSpPr>
          <p:cNvPr id="3" name="Groupe 2">
            <a:extLst>
              <a:ext uri="{FF2B5EF4-FFF2-40B4-BE49-F238E27FC236}">
                <a16:creationId xmlns:a16="http://schemas.microsoft.com/office/drawing/2014/main" id="{69B575C6-9235-45C5-9AC9-22E491CD0071}"/>
              </a:ext>
            </a:extLst>
          </p:cNvPr>
          <p:cNvGrpSpPr/>
          <p:nvPr/>
        </p:nvGrpSpPr>
        <p:grpSpPr>
          <a:xfrm>
            <a:off x="1043608" y="1556792"/>
            <a:ext cx="8028892" cy="5256584"/>
            <a:chOff x="1043608" y="2213864"/>
            <a:chExt cx="8028892" cy="4644136"/>
          </a:xfrm>
        </p:grpSpPr>
        <p:grpSp>
          <p:nvGrpSpPr>
            <p:cNvPr id="7" name="Groupe 6">
              <a:extLst>
                <a:ext uri="{FF2B5EF4-FFF2-40B4-BE49-F238E27FC236}">
                  <a16:creationId xmlns:a16="http://schemas.microsoft.com/office/drawing/2014/main" id="{EE646989-FAC0-4A07-B6B4-7475301043B6}"/>
                </a:ext>
              </a:extLst>
            </p:cNvPr>
            <p:cNvGrpSpPr/>
            <p:nvPr/>
          </p:nvGrpSpPr>
          <p:grpSpPr>
            <a:xfrm>
              <a:off x="1043608" y="2213864"/>
              <a:ext cx="8028892" cy="4644136"/>
              <a:chOff x="116505" y="2123855"/>
              <a:chExt cx="8955995" cy="4005444"/>
            </a:xfrm>
          </p:grpSpPr>
          <p:sp>
            <p:nvSpPr>
              <p:cNvPr id="8" name="Rectangle 7">
                <a:extLst>
                  <a:ext uri="{FF2B5EF4-FFF2-40B4-BE49-F238E27FC236}">
                    <a16:creationId xmlns:a16="http://schemas.microsoft.com/office/drawing/2014/main" id="{DECDDB24-48C0-4D32-B462-2A7EEC81923C}"/>
                  </a:ext>
                </a:extLst>
              </p:cNvPr>
              <p:cNvSpPr/>
              <p:nvPr/>
            </p:nvSpPr>
            <p:spPr>
              <a:xfrm>
                <a:off x="116505" y="2123855"/>
                <a:ext cx="8955995" cy="3870430"/>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1"/>
              </a:p>
            </p:txBody>
          </p:sp>
          <p:pic>
            <p:nvPicPr>
              <p:cNvPr id="9" name="Picture 2">
                <a:extLst>
                  <a:ext uri="{FF2B5EF4-FFF2-40B4-BE49-F238E27FC236}">
                    <a16:creationId xmlns:a16="http://schemas.microsoft.com/office/drawing/2014/main" id="{B3DE9947-53D3-4815-A387-2AAD72FD553F}"/>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61510" y="2213864"/>
                <a:ext cx="8832399" cy="391543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grpSp>
        <p:sp>
          <p:nvSpPr>
            <p:cNvPr id="2" name="Ellipse 1">
              <a:extLst>
                <a:ext uri="{FF2B5EF4-FFF2-40B4-BE49-F238E27FC236}">
                  <a16:creationId xmlns:a16="http://schemas.microsoft.com/office/drawing/2014/main" id="{74790B17-5593-4A48-A407-44FFFF4E88AB}"/>
                </a:ext>
              </a:extLst>
            </p:cNvPr>
            <p:cNvSpPr/>
            <p:nvPr/>
          </p:nvSpPr>
          <p:spPr>
            <a:xfrm>
              <a:off x="1295128" y="5805264"/>
              <a:ext cx="540568" cy="792088"/>
            </a:xfrm>
            <a:prstGeom prst="ellipse">
              <a:avLst/>
            </a:prstGeom>
            <a:solidFill>
              <a:schemeClr val="accent2">
                <a:alpha val="50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10" name="Ellipse 9">
              <a:extLst>
                <a:ext uri="{FF2B5EF4-FFF2-40B4-BE49-F238E27FC236}">
                  <a16:creationId xmlns:a16="http://schemas.microsoft.com/office/drawing/2014/main" id="{B377BF58-111A-42D4-AB15-AA378337E3DE}"/>
                </a:ext>
              </a:extLst>
            </p:cNvPr>
            <p:cNvSpPr/>
            <p:nvPr/>
          </p:nvSpPr>
          <p:spPr>
            <a:xfrm>
              <a:off x="2195736" y="5824474"/>
              <a:ext cx="864096" cy="792088"/>
            </a:xfrm>
            <a:prstGeom prst="ellipse">
              <a:avLst/>
            </a:prstGeom>
            <a:solidFill>
              <a:schemeClr val="accent2">
                <a:alpha val="50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11" name="Ellipse 10">
              <a:extLst>
                <a:ext uri="{FF2B5EF4-FFF2-40B4-BE49-F238E27FC236}">
                  <a16:creationId xmlns:a16="http://schemas.microsoft.com/office/drawing/2014/main" id="{3A7FA3B5-29DF-47EE-A009-B3B033F4F417}"/>
                </a:ext>
              </a:extLst>
            </p:cNvPr>
            <p:cNvSpPr/>
            <p:nvPr/>
          </p:nvSpPr>
          <p:spPr>
            <a:xfrm>
              <a:off x="3119986" y="5733255"/>
              <a:ext cx="2388118" cy="968201"/>
            </a:xfrm>
            <a:prstGeom prst="ellipse">
              <a:avLst/>
            </a:prstGeom>
            <a:solidFill>
              <a:schemeClr val="accent2">
                <a:alpha val="50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grpSp>
    </p:spTree>
    <p:custDataLst>
      <p:tags r:id="rId1"/>
    </p:custDataLst>
    <p:extLst>
      <p:ext uri="{BB962C8B-B14F-4D97-AF65-F5344CB8AC3E}">
        <p14:creationId xmlns:p14="http://schemas.microsoft.com/office/powerpoint/2010/main" val="1794602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heckerboard(across)">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wipe(left)">
                                      <p:cBhvr>
                                        <p:cTn id="22" dur="500"/>
                                        <p:tgtEl>
                                          <p:spTgt spid="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
                                            <p:txEl>
                                              <p:pRg st="1" end="1"/>
                                            </p:txEl>
                                          </p:spTgt>
                                        </p:tgtEl>
                                        <p:attrNameLst>
                                          <p:attrName>style.visibility</p:attrName>
                                        </p:attrNameLst>
                                      </p:cBhvr>
                                      <p:to>
                                        <p:strVal val="visible"/>
                                      </p:to>
                                    </p:set>
                                    <p:animEffect transition="in" filter="wipe(left)">
                                      <p:cBhvr>
                                        <p:cTn id="27" dur="500"/>
                                        <p:tgtEl>
                                          <p:spTgt spid="4">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3"/>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nodeType="clickEffect">
                                  <p:stCondLst>
                                    <p:cond delay="0"/>
                                  </p:stCondLst>
                                  <p:childTnLst>
                                    <p:animEffect transition="out" filter="fade">
                                      <p:cBhvr>
                                        <p:cTn id="35" dur="500"/>
                                        <p:tgtEl>
                                          <p:spTgt spid="3"/>
                                        </p:tgtEl>
                                      </p:cBhvr>
                                    </p:animEffect>
                                    <p:set>
                                      <p:cBhvr>
                                        <p:cTn id="36" dur="1" fill="hold">
                                          <p:stCondLst>
                                            <p:cond delay="499"/>
                                          </p:stCondLst>
                                        </p:cTn>
                                        <p:tgtEl>
                                          <p:spTgt spid="3"/>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6" presetClass="entr" presetSubtype="16" fill="hold" nodeType="clickEffect">
                                  <p:stCondLst>
                                    <p:cond delay="0"/>
                                  </p:stCondLst>
                                  <p:childTnLst>
                                    <p:set>
                                      <p:cBhvr>
                                        <p:cTn id="40" dur="1" fill="hold">
                                          <p:stCondLst>
                                            <p:cond delay="0"/>
                                          </p:stCondLst>
                                        </p:cTn>
                                        <p:tgtEl>
                                          <p:spTgt spid="4">
                                            <p:txEl>
                                              <p:pRg st="2" end="2"/>
                                            </p:txEl>
                                          </p:spTgt>
                                        </p:tgtEl>
                                        <p:attrNameLst>
                                          <p:attrName>style.visibility</p:attrName>
                                        </p:attrNameLst>
                                      </p:cBhvr>
                                      <p:to>
                                        <p:strVal val="visible"/>
                                      </p:to>
                                    </p:set>
                                    <p:animEffect transition="in" filter="circle(in)">
                                      <p:cBhvr>
                                        <p:cTn id="41" dur="2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Solution possible</a:t>
            </a:r>
          </a:p>
        </p:txBody>
      </p:sp>
      <p:pic>
        <p:nvPicPr>
          <p:cNvPr id="1026" name="Picture 2" descr="fan and filter for electric cabine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9752" y="1196752"/>
            <a:ext cx="5472608" cy="5527336"/>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459463516"/>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normAutofit/>
          </a:bodyPr>
          <a:lstStyle/>
          <a:p>
            <a:r>
              <a:rPr lang="fr-FR" sz="4000" dirty="0"/>
              <a:t>Analyse en N./T (N T Barre)</a:t>
            </a:r>
          </a:p>
        </p:txBody>
      </p:sp>
      <p:sp>
        <p:nvSpPr>
          <p:cNvPr id="13317" name="Rectangle 5"/>
          <p:cNvSpPr>
            <a:spLocks noChangeArrowheads="1"/>
          </p:cNvSpPr>
          <p:nvPr/>
        </p:nvSpPr>
        <p:spPr bwMode="auto">
          <a:xfrm>
            <a:off x="1435608" y="1268760"/>
            <a:ext cx="7498081" cy="707886"/>
          </a:xfrm>
          <a:prstGeom prst="rect">
            <a:avLst/>
          </a:prstGeom>
          <a:noFill/>
          <a:ln w="9525">
            <a:noFill/>
            <a:miter lim="800000"/>
            <a:headEnd/>
            <a:tailEnd/>
          </a:ln>
          <a:effectLst/>
        </p:spPr>
        <p:txBody>
          <a:bodyPr wrap="square">
            <a:spAutoFit/>
          </a:bodyPr>
          <a:lstStyle/>
          <a:p>
            <a:r>
              <a:rPr lang="fr-FR" sz="2000" dirty="0"/>
              <a:t>Graphes dédiés à l’analyse FMD (Fiabilité – Maintenabilité – Disponibilité) des équipements</a:t>
            </a:r>
          </a:p>
        </p:txBody>
      </p:sp>
      <p:graphicFrame>
        <p:nvGraphicFramePr>
          <p:cNvPr id="14" name="Graphique 13">
            <a:extLst>
              <a:ext uri="{FF2B5EF4-FFF2-40B4-BE49-F238E27FC236}">
                <a16:creationId xmlns:a16="http://schemas.microsoft.com/office/drawing/2014/main" id="{7B2284FC-A275-476B-A2CA-1DBFD6C506F9}"/>
              </a:ext>
            </a:extLst>
          </p:cNvPr>
          <p:cNvGraphicFramePr>
            <a:graphicFrameLocks/>
          </p:cNvGraphicFramePr>
          <p:nvPr>
            <p:extLst>
              <p:ext uri="{D42A27DB-BD31-4B8C-83A1-F6EECF244321}">
                <p14:modId xmlns:p14="http://schemas.microsoft.com/office/powerpoint/2010/main" val="465543809"/>
              </p:ext>
            </p:extLst>
          </p:nvPr>
        </p:nvGraphicFramePr>
        <p:xfrm>
          <a:off x="1907704" y="1976645"/>
          <a:ext cx="6768752" cy="4745289"/>
        </p:xfrm>
        <a:graphic>
          <a:graphicData uri="http://schemas.openxmlformats.org/drawingml/2006/chart">
            <c:chart xmlns:c="http://schemas.openxmlformats.org/drawingml/2006/chart" xmlns:r="http://schemas.openxmlformats.org/officeDocument/2006/relationships" r:id="rId4"/>
          </a:graphicData>
        </a:graphic>
      </p:graphicFrame>
    </p:spTree>
    <p:custDataLst>
      <p:tags r:id="rId1"/>
    </p:custDataLst>
    <p:extLst>
      <p:ext uri="{BB962C8B-B14F-4D97-AF65-F5344CB8AC3E}">
        <p14:creationId xmlns:p14="http://schemas.microsoft.com/office/powerpoint/2010/main" val="2936155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314"/>
                                        </p:tgtEl>
                                        <p:attrNameLst>
                                          <p:attrName>style.visibility</p:attrName>
                                        </p:attrNameLst>
                                      </p:cBhvr>
                                      <p:to>
                                        <p:strVal val="visible"/>
                                      </p:to>
                                    </p:set>
                                    <p:anim calcmode="lin" valueType="num">
                                      <p:cBhvr additive="base">
                                        <p:cTn id="7" dur="500" fill="hold"/>
                                        <p:tgtEl>
                                          <p:spTgt spid="13314"/>
                                        </p:tgtEl>
                                        <p:attrNameLst>
                                          <p:attrName>ppt_x</p:attrName>
                                        </p:attrNameLst>
                                      </p:cBhvr>
                                      <p:tavLst>
                                        <p:tav tm="0">
                                          <p:val>
                                            <p:strVal val="#ppt_x"/>
                                          </p:val>
                                        </p:tav>
                                        <p:tav tm="100000">
                                          <p:val>
                                            <p:strVal val="#ppt_x"/>
                                          </p:val>
                                        </p:tav>
                                      </p:tavLst>
                                    </p:anim>
                                    <p:anim calcmode="lin" valueType="num">
                                      <p:cBhvr additive="base">
                                        <p:cTn id="8" dur="500" fill="hold"/>
                                        <p:tgtEl>
                                          <p:spTgt spid="133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13317"/>
                                        </p:tgtEl>
                                        <p:attrNameLst>
                                          <p:attrName>style.visibility</p:attrName>
                                        </p:attrNameLst>
                                      </p:cBhvr>
                                      <p:to>
                                        <p:strVal val="visible"/>
                                      </p:to>
                                    </p:set>
                                    <p:animEffect transition="in" filter="box(in)">
                                      <p:cBhvr>
                                        <p:cTn id="13" dur="500"/>
                                        <p:tgtEl>
                                          <p:spTgt spid="1331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P spid="13317" grpId="0"/>
      <p:bldGraphic spid="14" grpId="0">
        <p:bldAsOne/>
      </p:bldGraphic>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421031F0-87FA-4831-938C-BD1A00CBEDD4}"/>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1115616" y="1052736"/>
            <a:ext cx="7940382" cy="5688632"/>
          </a:xfrm>
          <a:prstGeom prst="rect">
            <a:avLst/>
          </a:prstGeom>
        </p:spPr>
      </p:pic>
      <p:sp>
        <p:nvSpPr>
          <p:cNvPr id="5" name="Rectangle 2">
            <a:extLst>
              <a:ext uri="{FF2B5EF4-FFF2-40B4-BE49-F238E27FC236}">
                <a16:creationId xmlns:a16="http://schemas.microsoft.com/office/drawing/2014/main" id="{92E7A6F2-3801-48D9-AFB3-77A8A4EC9C4F}"/>
              </a:ext>
            </a:extLst>
          </p:cNvPr>
          <p:cNvSpPr>
            <a:spLocks noGrp="1" noChangeArrowheads="1"/>
          </p:cNvSpPr>
          <p:nvPr>
            <p:ph type="title"/>
          </p:nvPr>
        </p:nvSpPr>
        <p:spPr>
          <a:xfrm>
            <a:off x="1435608" y="44624"/>
            <a:ext cx="7498080" cy="1143000"/>
          </a:xfrm>
        </p:spPr>
        <p:txBody>
          <a:bodyPr>
            <a:normAutofit/>
          </a:bodyPr>
          <a:lstStyle/>
          <a:p>
            <a:r>
              <a:rPr lang="fr-FR" sz="4000" dirty="0"/>
              <a:t>Analyse en N./T : construction</a:t>
            </a:r>
          </a:p>
        </p:txBody>
      </p:sp>
    </p:spTree>
    <p:custDataLst>
      <p:tags r:id="rId1"/>
    </p:custDataLst>
    <p:extLst>
      <p:ext uri="{BB962C8B-B14F-4D97-AF65-F5344CB8AC3E}">
        <p14:creationId xmlns:p14="http://schemas.microsoft.com/office/powerpoint/2010/main" val="3684901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heel(1)">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92E7A6F2-3801-48D9-AFB3-77A8A4EC9C4F}"/>
              </a:ext>
            </a:extLst>
          </p:cNvPr>
          <p:cNvSpPr>
            <a:spLocks noGrp="1" noChangeArrowheads="1"/>
          </p:cNvSpPr>
          <p:nvPr>
            <p:ph type="title"/>
          </p:nvPr>
        </p:nvSpPr>
        <p:spPr>
          <a:xfrm>
            <a:off x="1435608" y="44624"/>
            <a:ext cx="7498080" cy="1143000"/>
          </a:xfrm>
        </p:spPr>
        <p:txBody>
          <a:bodyPr>
            <a:normAutofit/>
          </a:bodyPr>
          <a:lstStyle/>
          <a:p>
            <a:r>
              <a:rPr lang="fr-FR" sz="4000" dirty="0"/>
              <a:t>Analyse en N./T : construction</a:t>
            </a:r>
          </a:p>
        </p:txBody>
      </p:sp>
      <p:pic>
        <p:nvPicPr>
          <p:cNvPr id="2" name="Image 1">
            <a:extLst>
              <a:ext uri="{FF2B5EF4-FFF2-40B4-BE49-F238E27FC236}">
                <a16:creationId xmlns:a16="http://schemas.microsoft.com/office/drawing/2014/main" id="{DD5D9FA7-FB75-4BD4-B5F5-90483760EFEF}"/>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1146416" y="980728"/>
            <a:ext cx="7818072" cy="5834382"/>
          </a:xfrm>
          <a:prstGeom prst="rect">
            <a:avLst/>
          </a:prstGeom>
        </p:spPr>
      </p:pic>
    </p:spTree>
    <p:custDataLst>
      <p:tags r:id="rId1"/>
    </p:custDataLst>
    <p:extLst>
      <p:ext uri="{BB962C8B-B14F-4D97-AF65-F5344CB8AC3E}">
        <p14:creationId xmlns:p14="http://schemas.microsoft.com/office/powerpoint/2010/main" val="3791956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heel(1)">
                                      <p:cBhvr>
                                        <p:cTn id="13"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145"/>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0</TotalTime>
  <Words>4492</Words>
  <Application>Microsoft Office PowerPoint</Application>
  <PresentationFormat>Affichage à l'écran (4:3)</PresentationFormat>
  <Paragraphs>1021</Paragraphs>
  <Slides>145</Slides>
  <Notes>32</Notes>
  <HiddenSlides>0</HiddenSlides>
  <MMClips>0</MMClips>
  <ScaleCrop>false</ScaleCrop>
  <HeadingPairs>
    <vt:vector size="8" baseType="variant">
      <vt:variant>
        <vt:lpstr>Polices utilisées</vt:lpstr>
      </vt:variant>
      <vt:variant>
        <vt:i4>15</vt:i4>
      </vt:variant>
      <vt:variant>
        <vt:lpstr>Thème</vt:lpstr>
      </vt:variant>
      <vt:variant>
        <vt:i4>1</vt:i4>
      </vt:variant>
      <vt:variant>
        <vt:lpstr>Serveurs OLE incorporés</vt:lpstr>
      </vt:variant>
      <vt:variant>
        <vt:i4>3</vt:i4>
      </vt:variant>
      <vt:variant>
        <vt:lpstr>Titres des diapositives</vt:lpstr>
      </vt:variant>
      <vt:variant>
        <vt:i4>145</vt:i4>
      </vt:variant>
    </vt:vector>
  </HeadingPairs>
  <TitlesOfParts>
    <vt:vector size="164" baseType="lpstr">
      <vt:lpstr>Arial</vt:lpstr>
      <vt:lpstr>Arial Black</vt:lpstr>
      <vt:lpstr>Arial Narrow</vt:lpstr>
      <vt:lpstr>Berlin Sans FB Demi</vt:lpstr>
      <vt:lpstr>Calibri</vt:lpstr>
      <vt:lpstr>Cambria Math</vt:lpstr>
      <vt:lpstr>Comic Sans MS</vt:lpstr>
      <vt:lpstr>Corbel</vt:lpstr>
      <vt:lpstr>Gill Sans MT</vt:lpstr>
      <vt:lpstr>Symbol</vt:lpstr>
      <vt:lpstr>Tahoma</vt:lpstr>
      <vt:lpstr>Times New Roman</vt:lpstr>
      <vt:lpstr>Verdana</vt:lpstr>
      <vt:lpstr>Wingdings</vt:lpstr>
      <vt:lpstr>Wingdings 2</vt:lpstr>
      <vt:lpstr>Solstice</vt:lpstr>
      <vt:lpstr>Visio</vt:lpstr>
      <vt:lpstr>Equation</vt:lpstr>
      <vt:lpstr>Micrografx Windows Draw 5.0 (Dessin)</vt:lpstr>
      <vt:lpstr>ORGANISATION DE MAINTENANCE AIDES POUR LE CCF E52</vt:lpstr>
      <vt:lpstr>Sommaire</vt:lpstr>
      <vt:lpstr>DEFINITIONS DE LA MAINTENANCE</vt:lpstr>
      <vt:lpstr>La fonction maintenance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Les opérations de maintenance</vt:lpstr>
      <vt:lpstr>Présentation PowerPoint</vt:lpstr>
      <vt:lpstr>Les niveaux de maintenance</vt:lpstr>
      <vt:lpstr>Présentation PowerPoint</vt:lpstr>
      <vt:lpstr>Les échelons de maintenance</vt:lpstr>
      <vt:lpstr>Maintenance d’amélioration</vt:lpstr>
      <vt:lpstr>LE CONCEPT FMD</vt:lpstr>
      <vt:lpstr>LA FIABILITE</vt:lpstr>
      <vt:lpstr>LA FIABILITE</vt:lpstr>
      <vt:lpstr>LA FIABILITE</vt:lpstr>
      <vt:lpstr>LA FIABILITE</vt:lpstr>
      <vt:lpstr>Taux de défaillance λ</vt:lpstr>
      <vt:lpstr>Formes de maintenance et taux de défaillance </vt:lpstr>
      <vt:lpstr>Présentation PowerPoint</vt:lpstr>
      <vt:lpstr>Présentation PowerPoint</vt:lpstr>
      <vt:lpstr>Présentation PowerPoint</vt:lpstr>
      <vt:lpstr>Domaine mécanique</vt:lpstr>
      <vt:lpstr>Domaine électrique</vt:lpstr>
      <vt:lpstr>Taux de défaillance λ</vt:lpstr>
      <vt:lpstr>Cas particulier de la période de maturité</vt:lpstr>
      <vt:lpstr>EXEMPLE</vt:lpstr>
      <vt:lpstr>LA MAINTENABILITE</vt:lpstr>
      <vt:lpstr>LA MAINTENABILITE</vt:lpstr>
      <vt:lpstr>LA MAINTENABILITE</vt:lpstr>
      <vt:lpstr>CALCUL DE LA MAINTENABILITE</vt:lpstr>
      <vt:lpstr>EXEMPLE</vt:lpstr>
      <vt:lpstr>LA DISPONIBILITE</vt:lpstr>
      <vt:lpstr>LA DISPONIBILITE</vt:lpstr>
      <vt:lpstr>LA DISPONIBILITE</vt:lpstr>
      <vt:lpstr>Quantification de la disponibilité</vt:lpstr>
      <vt:lpstr>Disponibilité intrinsèque Di</vt:lpstr>
      <vt:lpstr>Paramètres de la Di</vt:lpstr>
      <vt:lpstr>Exemples</vt:lpstr>
      <vt:lpstr>Disponibilité opérationnelle Do</vt:lpstr>
      <vt:lpstr>Exemple</vt:lpstr>
      <vt:lpstr>Synthèse Di - Do</vt:lpstr>
      <vt:lpstr>NOTIONS TEMPORELLES RELATIVES AUX ETATS D’UNE ENTITE</vt:lpstr>
      <vt:lpstr>Etats d’une entité</vt:lpstr>
      <vt:lpstr>Temps d’une entité</vt:lpstr>
      <vt:lpstr>Décomposition temporelle de la disponibilité</vt:lpstr>
      <vt:lpstr>Présentation PowerPoint</vt:lpstr>
      <vt:lpstr>Indicateurs opérationnels</vt:lpstr>
      <vt:lpstr>Présentation PowerPoint</vt:lpstr>
      <vt:lpstr>Présentation PowerPoint</vt:lpstr>
      <vt:lpstr>MTBF – MTTR – Taux de défaillance</vt:lpstr>
      <vt:lpstr>LA TPM</vt:lpstr>
      <vt:lpstr>Les 6 pertes</vt:lpstr>
      <vt:lpstr>D’où  vient  l’écart  de TRS ? Exemple </vt:lpstr>
      <vt:lpstr>Présentation PowerPoint</vt:lpstr>
      <vt:lpstr>Mesure des pertes : le TRS</vt:lpstr>
      <vt:lpstr>Présentation PowerPoint</vt:lpstr>
      <vt:lpstr>Calcul du TRS</vt:lpstr>
      <vt:lpstr>Calcul du TRS</vt:lpstr>
      <vt:lpstr>Présentation PowerPoint</vt:lpstr>
      <vt:lpstr>Problématique des coûts de maintenance</vt:lpstr>
      <vt:lpstr>Coûts en maintenance corrective</vt:lpstr>
      <vt:lpstr>Coûts en maintenance corrective</vt:lpstr>
      <vt:lpstr>Coûts en maintenance corrective</vt:lpstr>
      <vt:lpstr>Coûts en maintenance corrective</vt:lpstr>
      <vt:lpstr>Coûts en maintenance corrective</vt:lpstr>
      <vt:lpstr>COÛTS EN MAINTENANCE PREVENTIVE SYSTEMATIQUE</vt:lpstr>
      <vt:lpstr>Le Life Cycle Cost ou LCC</vt:lpstr>
      <vt:lpstr>Le Life Cycle Cost ou LCC</vt:lpstr>
      <vt:lpstr>Rentabilité d’un investissement</vt:lpstr>
      <vt:lpstr>Problème à résoudre</vt:lpstr>
      <vt:lpstr>INDICATEURS ET TABLEAUX DE BORD EN MAINTENANCE</vt:lpstr>
      <vt:lpstr>Définitions</vt:lpstr>
      <vt:lpstr>Indicateurs particuliers : RATIOS</vt:lpstr>
      <vt:lpstr>Ratios Normalisés (NF-X-60 020)</vt:lpstr>
      <vt:lpstr>UTILISATION DES DONNEES RECUEILLIES</vt:lpstr>
      <vt:lpstr>Méthode ABC ou Analyse de Pareto</vt:lpstr>
      <vt:lpstr>METHODE</vt:lpstr>
      <vt:lpstr>ALLURE DE LA COURBE</vt:lpstr>
      <vt:lpstr>EXEMPLE</vt:lpstr>
      <vt:lpstr>CAS PARTICULIERS</vt:lpstr>
      <vt:lpstr>APPLICATION</vt:lpstr>
      <vt:lpstr>APPLICATION</vt:lpstr>
      <vt:lpstr>APPLICATION</vt:lpstr>
      <vt:lpstr>APPLICATION</vt:lpstr>
      <vt:lpstr>Solution possible</vt:lpstr>
      <vt:lpstr>Analyse en N./T (N T Barre)</vt:lpstr>
      <vt:lpstr>Analyse en N./T : construction</vt:lpstr>
      <vt:lpstr>Analyse en N./T : construction</vt:lpstr>
      <vt:lpstr>Analyse en N./T : construction</vt:lpstr>
      <vt:lpstr>Analyse en N./T : Interprétation</vt:lpstr>
      <vt:lpstr>Analyse en N./T : Interprétation</vt:lpstr>
      <vt:lpstr>Analyse en N./T : Interprétation</vt:lpstr>
      <vt:lpstr>Analyse en N./T : Interprétation</vt:lpstr>
      <vt:lpstr>Analyse en N./T : Interprétation</vt:lpstr>
      <vt:lpstr>Analyse en N./T : Interprétation</vt:lpstr>
      <vt:lpstr>Analyse en N./T : Interprétation</vt:lpstr>
      <vt:lpstr>Analyse en N./T : Interprétation</vt:lpstr>
      <vt:lpstr>Analyse en N./T : Interprétation</vt:lpstr>
      <vt:lpstr>Démarches d’analyse</vt:lpstr>
      <vt:lpstr>Présentation PowerPoint</vt:lpstr>
      <vt:lpstr>Les processus opératoires de démontage / remontage</vt:lpstr>
      <vt:lpstr>La Gamme de Démontage FILOGRAMME</vt:lpstr>
      <vt:lpstr>La Gamme de Démontage Photos et nomenclature</vt:lpstr>
      <vt:lpstr>GESTION DES INTERVENTIONS</vt:lpstr>
      <vt:lpstr>Présentation PowerPoint</vt:lpstr>
      <vt:lpstr>Présentation PowerPoint</vt:lpstr>
      <vt:lpstr>Présentation PowerPoint</vt:lpstr>
      <vt:lpstr>Présentation PowerPoint</vt:lpstr>
      <vt:lpstr>Présentation PowerPoint</vt:lpstr>
      <vt:lpstr>Présentation PowerPoint</vt:lpstr>
      <vt:lpstr>DEFAILLANCE</vt:lpstr>
      <vt:lpstr>Présentation PowerPoint</vt:lpstr>
      <vt:lpstr>Présentation PowerPoint</vt:lpstr>
      <vt:lpstr>DEFAILLANCES ET CYCLE DE VIE</vt:lpstr>
      <vt:lpstr>Défaillance Progressive</vt:lpstr>
      <vt:lpstr>Défaillance catalectique</vt:lpstr>
      <vt:lpstr>Mécanisme d’usure</vt:lpstr>
      <vt:lpstr>LOI D’USURE</vt:lpstr>
      <vt:lpstr>Caractéristiques d’une défaillance</vt:lpstr>
      <vt:lpstr>OUTILS D’ANALYSE DES DEFAILLANCES</vt:lpstr>
      <vt:lpstr>LE DIAGRAMME CAUSES – EFFET ou ISHIKAWA</vt:lpstr>
      <vt:lpstr>LE DIAGRAMME CAUSES – EFFET ou ISHIKAWA</vt:lpstr>
      <vt:lpstr>METHODE</vt:lpstr>
      <vt:lpstr>Construction du diagramme</vt:lpstr>
      <vt:lpstr>Construction du diagramme</vt:lpstr>
      <vt:lpstr>Construction du diagramme</vt:lpstr>
      <vt:lpstr>Exemple : défaut d’injection dans un moteur thermique</vt:lpstr>
      <vt:lpstr>LE TABLEAU CAUSES/EFFETS</vt:lpstr>
      <vt:lpstr>Présentation PowerPoint</vt:lpstr>
      <vt:lpstr>Présentation PowerPoint</vt:lpstr>
      <vt:lpstr>Présentation PowerPoint</vt:lpstr>
      <vt:lpstr>Présentation PowerPoint</vt:lpstr>
      <vt:lpstr>Présentation PowerPoint</vt:lpstr>
      <vt:lpstr>Présentation PowerPoint</vt:lpstr>
    </vt:vector>
  </TitlesOfParts>
  <Company>W764-PC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Créateur PROFILXP</dc:creator>
  <cp:lastModifiedBy>Cousin Hub</cp:lastModifiedBy>
  <cp:revision>67</cp:revision>
  <dcterms:created xsi:type="dcterms:W3CDTF">2017-09-25T08:46:13Z</dcterms:created>
  <dcterms:modified xsi:type="dcterms:W3CDTF">2019-04-27T08:22:11Z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2AB2E12F-5D94-425B-991C-8C74AB96412C</vt:lpwstr>
  </property>
  <property fmtid="{D5CDD505-2E9C-101B-9397-08002B2CF9AE}" pid="3" name="ArticulatePath">
    <vt:lpwstr>Aides pour le CCF E52 - OM</vt:lpwstr>
  </property>
</Properties>
</file>