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E422C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6" d="100"/>
          <a:sy n="106" d="100"/>
        </p:scale>
        <p:origin x="-930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1CCB8-BCC1-4C16-AD07-7402DF78ED4D}" type="datetimeFigureOut">
              <a:rPr lang="fr-FR" smtClean="0"/>
              <a:pPr/>
              <a:t>08/04/2020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7FD4-C15A-4C6F-BC1A-1B820AEE22D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1CCB8-BCC1-4C16-AD07-7402DF78ED4D}" type="datetimeFigureOut">
              <a:rPr lang="fr-FR" smtClean="0"/>
              <a:pPr/>
              <a:t>08/04/2020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7FD4-C15A-4C6F-BC1A-1B820AEE22D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1CCB8-BCC1-4C16-AD07-7402DF78ED4D}" type="datetimeFigureOut">
              <a:rPr lang="fr-FR" smtClean="0"/>
              <a:pPr/>
              <a:t>08/04/2020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7FD4-C15A-4C6F-BC1A-1B820AEE22D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1CCB8-BCC1-4C16-AD07-7402DF78ED4D}" type="datetimeFigureOut">
              <a:rPr lang="fr-FR" smtClean="0"/>
              <a:pPr/>
              <a:t>08/04/2020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7FD4-C15A-4C6F-BC1A-1B820AEE22D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1CCB8-BCC1-4C16-AD07-7402DF78ED4D}" type="datetimeFigureOut">
              <a:rPr lang="fr-FR" smtClean="0"/>
              <a:pPr/>
              <a:t>08/04/2020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7FD4-C15A-4C6F-BC1A-1B820AEE22D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1CCB8-BCC1-4C16-AD07-7402DF78ED4D}" type="datetimeFigureOut">
              <a:rPr lang="fr-FR" smtClean="0"/>
              <a:pPr/>
              <a:t>08/04/2020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7FD4-C15A-4C6F-BC1A-1B820AEE22D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1CCB8-BCC1-4C16-AD07-7402DF78ED4D}" type="datetimeFigureOut">
              <a:rPr lang="fr-FR" smtClean="0"/>
              <a:pPr/>
              <a:t>08/04/2020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7FD4-C15A-4C6F-BC1A-1B820AEE22D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1CCB8-BCC1-4C16-AD07-7402DF78ED4D}" type="datetimeFigureOut">
              <a:rPr lang="fr-FR" smtClean="0"/>
              <a:pPr/>
              <a:t>08/04/2020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7FD4-C15A-4C6F-BC1A-1B820AEE22D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1CCB8-BCC1-4C16-AD07-7402DF78ED4D}" type="datetimeFigureOut">
              <a:rPr lang="fr-FR" smtClean="0"/>
              <a:pPr/>
              <a:t>08/04/2020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7FD4-C15A-4C6F-BC1A-1B820AEE22D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1CCB8-BCC1-4C16-AD07-7402DF78ED4D}" type="datetimeFigureOut">
              <a:rPr lang="fr-FR" smtClean="0"/>
              <a:pPr/>
              <a:t>08/04/2020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7FD4-C15A-4C6F-BC1A-1B820AEE22D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31CCB8-BCC1-4C16-AD07-7402DF78ED4D}" type="datetimeFigureOut">
              <a:rPr lang="fr-FR" smtClean="0"/>
              <a:pPr/>
              <a:t>08/04/2020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50C7FD4-C15A-4C6F-BC1A-1B820AEE22D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31CCB8-BCC1-4C16-AD07-7402DF78ED4D}" type="datetimeFigureOut">
              <a:rPr lang="fr-FR" smtClean="0"/>
              <a:pPr/>
              <a:t>08/04/2020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50C7FD4-C15A-4C6F-BC1A-1B820AEE22D0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2" cstate="print"/>
          <a:srcRect l="3924" t="6609" r="873" b="861"/>
          <a:stretch>
            <a:fillRect/>
          </a:stretch>
        </p:blipFill>
        <p:spPr bwMode="auto">
          <a:xfrm flipH="1">
            <a:off x="1021562" y="712607"/>
            <a:ext cx="5242602" cy="202008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Ellipse 5"/>
          <p:cNvSpPr/>
          <p:nvPr/>
        </p:nvSpPr>
        <p:spPr>
          <a:xfrm rot="20805917">
            <a:off x="387419" y="531790"/>
            <a:ext cx="6465954" cy="2213714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7" name="Ellipse 6"/>
          <p:cNvSpPr/>
          <p:nvPr/>
        </p:nvSpPr>
        <p:spPr>
          <a:xfrm rot="20805917">
            <a:off x="896375" y="1727311"/>
            <a:ext cx="1129124" cy="107533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8" name="Ellipse 7"/>
          <p:cNvSpPr/>
          <p:nvPr/>
        </p:nvSpPr>
        <p:spPr>
          <a:xfrm rot="20805917">
            <a:off x="5342251" y="634235"/>
            <a:ext cx="1129124" cy="1075339"/>
          </a:xfrm>
          <a:prstGeom prst="ellipse">
            <a:avLst/>
          </a:prstGeom>
          <a:noFill/>
          <a:ln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cxnSp>
        <p:nvCxnSpPr>
          <p:cNvPr id="10" name="Connecteur droit avec flèche 9"/>
          <p:cNvCxnSpPr/>
          <p:nvPr/>
        </p:nvCxnSpPr>
        <p:spPr>
          <a:xfrm flipV="1">
            <a:off x="1744716" y="1975946"/>
            <a:ext cx="893380" cy="1807779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5779377" y="4627109"/>
            <a:ext cx="3364623" cy="22308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4" name="Connecteur droit 13"/>
          <p:cNvCxnSpPr/>
          <p:nvPr/>
        </p:nvCxnSpPr>
        <p:spPr>
          <a:xfrm flipH="1">
            <a:off x="5927835" y="5612524"/>
            <a:ext cx="420414" cy="51500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14"/>
          <p:cNvCxnSpPr/>
          <p:nvPr/>
        </p:nvCxnSpPr>
        <p:spPr>
          <a:xfrm flipH="1">
            <a:off x="6127533" y="5875282"/>
            <a:ext cx="504000" cy="515007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15"/>
          <p:cNvCxnSpPr/>
          <p:nvPr/>
        </p:nvCxnSpPr>
        <p:spPr>
          <a:xfrm flipH="1" flipV="1">
            <a:off x="5927836" y="5665075"/>
            <a:ext cx="609598" cy="7567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>
            <a:stCxn id="31" idx="2"/>
          </p:cNvCxnSpPr>
          <p:nvPr/>
        </p:nvCxnSpPr>
        <p:spPr>
          <a:xfrm>
            <a:off x="4892566" y="5171769"/>
            <a:ext cx="1045779" cy="693003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0" y="0"/>
            <a:ext cx="1933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IMAGINEZ :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3" name="ZoneTexte 22"/>
          <p:cNvSpPr txBox="1"/>
          <p:nvPr/>
        </p:nvSpPr>
        <p:spPr>
          <a:xfrm>
            <a:off x="6117020" y="0"/>
            <a:ext cx="193390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Une baguette: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" name="ZoneTexte 23"/>
          <p:cNvSpPr txBox="1"/>
          <p:nvPr/>
        </p:nvSpPr>
        <p:spPr>
          <a:xfrm>
            <a:off x="6737130" y="483475"/>
            <a:ext cx="2406870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Elle représente :</a:t>
            </a:r>
          </a:p>
          <a:p>
            <a:r>
              <a:rPr lang="fr-FR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le métrage </a:t>
            </a:r>
            <a:r>
              <a:rPr lang="fr-FR" sz="2000" b="1" i="1" dirty="0" smtClean="0">
                <a:latin typeface="Times New Roman" pitchFamily="18" charset="0"/>
                <a:cs typeface="Times New Roman" pitchFamily="18" charset="0"/>
              </a:rPr>
              <a:t>(il ne doit pas faire plus de 2m)</a:t>
            </a:r>
            <a:endParaRPr lang="fr-FR" sz="20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0" y="3899338"/>
            <a:ext cx="25960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Cette baguette; on coupe des tranches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ZoneTexte 26"/>
          <p:cNvSpPr txBox="1"/>
          <p:nvPr/>
        </p:nvSpPr>
        <p:spPr>
          <a:xfrm>
            <a:off x="430923" y="4771695"/>
            <a:ext cx="2711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Elles représentent :</a:t>
            </a:r>
          </a:p>
          <a:p>
            <a:r>
              <a:rPr lang="fr-FR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le placement</a:t>
            </a:r>
            <a:endParaRPr lang="fr-FR" sz="24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" name="ZoneTexte 27"/>
          <p:cNvSpPr txBox="1"/>
          <p:nvPr/>
        </p:nvSpPr>
        <p:spPr>
          <a:xfrm>
            <a:off x="5833242" y="2102069"/>
            <a:ext cx="25960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Aux extrémités, il y a des quignons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9" name="ZoneTexte 28"/>
          <p:cNvSpPr txBox="1"/>
          <p:nvPr/>
        </p:nvSpPr>
        <p:spPr>
          <a:xfrm>
            <a:off x="6264165" y="2974426"/>
            <a:ext cx="271167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Ils représentent :</a:t>
            </a:r>
          </a:p>
          <a:p>
            <a:r>
              <a:rPr lang="fr-FR" sz="2400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Les marges de sécurité</a:t>
            </a:r>
            <a:endParaRPr lang="fr-FR" sz="2400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0" name="ZoneTexte 29"/>
          <p:cNvSpPr txBox="1"/>
          <p:nvPr/>
        </p:nvSpPr>
        <p:spPr>
          <a:xfrm>
            <a:off x="0" y="5774754"/>
            <a:ext cx="2711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i="1" dirty="0" smtClean="0">
                <a:latin typeface="Times New Roman" pitchFamily="18" charset="0"/>
                <a:cs typeface="Times New Roman" pitchFamily="18" charset="0"/>
              </a:rPr>
              <a:t>Ces tranches sont mises bout à bout</a:t>
            </a:r>
            <a:endParaRPr lang="fr-FR" sz="2400" b="1" i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1" name="ZoneTexte 30"/>
          <p:cNvSpPr txBox="1"/>
          <p:nvPr/>
        </p:nvSpPr>
        <p:spPr>
          <a:xfrm>
            <a:off x="3594538" y="4340772"/>
            <a:ext cx="259605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Dans ces tranches, j’ai des bouchées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2" name="ZoneTexte 31"/>
          <p:cNvSpPr txBox="1"/>
          <p:nvPr/>
        </p:nvSpPr>
        <p:spPr>
          <a:xfrm>
            <a:off x="3153102" y="5743223"/>
            <a:ext cx="271167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Elles représentent :</a:t>
            </a:r>
          </a:p>
          <a:p>
            <a:r>
              <a:rPr lang="fr-FR" sz="2400" b="1" dirty="0" smtClean="0">
                <a:solidFill>
                  <a:schemeClr val="accent1"/>
                </a:solidFill>
                <a:latin typeface="Times New Roman" pitchFamily="18" charset="0"/>
                <a:cs typeface="Times New Roman" pitchFamily="18" charset="0"/>
              </a:rPr>
              <a:t>Le nb de vêtement</a:t>
            </a:r>
            <a:endParaRPr lang="fr-FR" sz="2400" b="1" dirty="0">
              <a:solidFill>
                <a:schemeClr val="accent1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2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40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000"/>
                            </p:stCondLst>
                            <p:childTnLst>
                              <p:par>
                                <p:cTn id="5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2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8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500"/>
                            </p:stCondLst>
                            <p:childTnLst>
                              <p:par>
                                <p:cTn id="8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6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22" grpId="0"/>
      <p:bldP spid="23" grpId="0"/>
      <p:bldP spid="24" grpId="0"/>
      <p:bldP spid="25" grpId="0"/>
      <p:bldP spid="27" grpId="0"/>
      <p:bldP spid="28" grpId="0"/>
      <p:bldP spid="29" grpId="0"/>
      <p:bldP spid="30" grpId="0"/>
      <p:bldP spid="31" grpId="0"/>
      <p:bldP spid="3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49" name="Picture 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98479" y="1651604"/>
            <a:ext cx="4343400" cy="3533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-1" y="0"/>
            <a:ext cx="7966841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Pour faire une baguette, j’ai besoin de la farine</a:t>
            </a:r>
            <a:endParaRPr lang="fr-FR" sz="32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1902372" y="1387366"/>
            <a:ext cx="2175642" cy="2091558"/>
          </a:xfrm>
          <a:prstGeom prst="straightConnector1">
            <a:avLst/>
          </a:prstGeom>
          <a:ln w="28575"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H="1">
            <a:off x="4361793" y="1219200"/>
            <a:ext cx="367863" cy="1418897"/>
          </a:xfrm>
          <a:prstGeom prst="straightConnector1">
            <a:avLst/>
          </a:prstGeom>
          <a:ln w="28575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ZoneTexte 11"/>
          <p:cNvSpPr txBox="1"/>
          <p:nvPr/>
        </p:nvSpPr>
        <p:spPr>
          <a:xfrm>
            <a:off x="168166" y="956441"/>
            <a:ext cx="25960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Le sac représente: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ZoneTexte 12"/>
          <p:cNvSpPr txBox="1"/>
          <p:nvPr/>
        </p:nvSpPr>
        <p:spPr>
          <a:xfrm>
            <a:off x="4834759" y="630620"/>
            <a:ext cx="3111062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La farine représente: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9" name="ZoneTexte 18"/>
          <p:cNvSpPr txBox="1"/>
          <p:nvPr/>
        </p:nvSpPr>
        <p:spPr>
          <a:xfrm>
            <a:off x="168166" y="1597572"/>
            <a:ext cx="2596055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Le rouleau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" name="ZoneTexte 19"/>
          <p:cNvSpPr txBox="1"/>
          <p:nvPr/>
        </p:nvSpPr>
        <p:spPr>
          <a:xfrm>
            <a:off x="5023944" y="1082565"/>
            <a:ext cx="127175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400" dirty="0" smtClean="0">
                <a:latin typeface="Times New Roman" pitchFamily="18" charset="0"/>
                <a:cs typeface="Times New Roman" pitchFamily="18" charset="0"/>
              </a:rPr>
              <a:t>Le tissu</a:t>
            </a:r>
            <a:endParaRPr lang="fr-FR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1" name="ZoneTexte 20"/>
          <p:cNvSpPr txBox="1"/>
          <p:nvPr/>
        </p:nvSpPr>
        <p:spPr>
          <a:xfrm>
            <a:off x="0" y="3237186"/>
            <a:ext cx="315310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Le problème est:</a:t>
            </a:r>
            <a:endParaRPr lang="fr-FR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2" name="ZoneTexte 21"/>
          <p:cNvSpPr txBox="1"/>
          <p:nvPr/>
        </p:nvSpPr>
        <p:spPr>
          <a:xfrm>
            <a:off x="0" y="3867807"/>
            <a:ext cx="3153103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Combien de bouchées de pain vais-je avoir avec 1 sac de farine?</a:t>
            </a:r>
            <a:endParaRPr lang="fr-FR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5" name="ZoneTexte 24"/>
          <p:cNvSpPr txBox="1"/>
          <p:nvPr/>
        </p:nvSpPr>
        <p:spPr>
          <a:xfrm>
            <a:off x="3142594" y="5288340"/>
            <a:ext cx="5833241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>
                <a:latin typeface="Times New Roman" pitchFamily="18" charset="0"/>
                <a:cs typeface="Times New Roman" pitchFamily="18" charset="0"/>
              </a:rPr>
              <a:t>C’est exactement le même principe avec le tissu et le nb de vêtement que je peux faire</a:t>
            </a:r>
            <a:endParaRPr lang="fr-FR" sz="32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4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9" grpId="0"/>
      <p:bldP spid="20" grpId="0"/>
      <p:bldP spid="21" grpId="0"/>
      <p:bldP spid="22" grpId="0"/>
      <p:bldP spid="25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ChangeArrowheads="1"/>
          </p:cNvSpPr>
          <p:nvPr/>
        </p:nvSpPr>
        <p:spPr bwMode="auto">
          <a:xfrm>
            <a:off x="798785" y="635000"/>
            <a:ext cx="6696000" cy="527181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pic>
        <p:nvPicPr>
          <p:cNvPr id="3" name="Image 2"/>
          <p:cNvPicPr/>
          <p:nvPr/>
        </p:nvPicPr>
        <p:blipFill>
          <a:blip r:embed="rId2" cstate="print"/>
          <a:srcRect l="1594" t="5515" r="380" b="2493"/>
          <a:stretch>
            <a:fillRect/>
          </a:stretch>
        </p:blipFill>
        <p:spPr bwMode="auto">
          <a:xfrm rot="5400000">
            <a:off x="-680661" y="3074980"/>
            <a:ext cx="4571997" cy="1108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" name="Image 3"/>
          <p:cNvPicPr/>
          <p:nvPr/>
        </p:nvPicPr>
        <p:blipFill>
          <a:blip r:embed="rId2" cstate="print"/>
          <a:srcRect l="1594" t="5515" r="380" b="2493"/>
          <a:stretch>
            <a:fillRect/>
          </a:stretch>
        </p:blipFill>
        <p:spPr bwMode="auto">
          <a:xfrm rot="5400000">
            <a:off x="415334" y="3070892"/>
            <a:ext cx="4571997" cy="1108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Image 4"/>
          <p:cNvPicPr/>
          <p:nvPr/>
        </p:nvPicPr>
        <p:blipFill>
          <a:blip r:embed="rId2" cstate="print"/>
          <a:srcRect l="1594" t="5515" r="380" b="2493"/>
          <a:stretch>
            <a:fillRect/>
          </a:stretch>
        </p:blipFill>
        <p:spPr bwMode="auto">
          <a:xfrm rot="5400000">
            <a:off x="1491188" y="3081403"/>
            <a:ext cx="4571997" cy="1108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Image 5"/>
          <p:cNvPicPr/>
          <p:nvPr/>
        </p:nvPicPr>
        <p:blipFill>
          <a:blip r:embed="rId2" cstate="print"/>
          <a:srcRect l="1594" t="5515" r="380" b="2493"/>
          <a:stretch>
            <a:fillRect/>
          </a:stretch>
        </p:blipFill>
        <p:spPr bwMode="auto">
          <a:xfrm rot="5400000">
            <a:off x="2594773" y="3077023"/>
            <a:ext cx="4571997" cy="1108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Image 6"/>
          <p:cNvPicPr/>
          <p:nvPr/>
        </p:nvPicPr>
        <p:blipFill>
          <a:blip r:embed="rId2" cstate="print"/>
          <a:srcRect l="1594" t="5515" r="380" b="2493"/>
          <a:stretch>
            <a:fillRect/>
          </a:stretch>
        </p:blipFill>
        <p:spPr bwMode="auto">
          <a:xfrm rot="5400000">
            <a:off x="3698361" y="3076732"/>
            <a:ext cx="4571997" cy="1108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9" name="Connecteur droit avec flèche 8"/>
          <p:cNvCxnSpPr/>
          <p:nvPr/>
        </p:nvCxnSpPr>
        <p:spPr>
          <a:xfrm flipV="1">
            <a:off x="791779" y="6443139"/>
            <a:ext cx="6718154" cy="233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V="1">
            <a:off x="1049870" y="635000"/>
            <a:ext cx="0" cy="5283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 flipV="1">
            <a:off x="7247469" y="634999"/>
            <a:ext cx="0" cy="528320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2" name="Image 21"/>
          <p:cNvPicPr/>
          <p:nvPr/>
        </p:nvPicPr>
        <p:blipFill>
          <a:blip r:embed="rId2" cstate="print"/>
          <a:srcRect l="1594" t="5515" r="380" b="2493"/>
          <a:stretch>
            <a:fillRect/>
          </a:stretch>
        </p:blipFill>
        <p:spPr bwMode="auto">
          <a:xfrm rot="5400000">
            <a:off x="4775937" y="3081354"/>
            <a:ext cx="4571997" cy="1108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24" name="Connecteur droit 23"/>
          <p:cNvCxnSpPr/>
          <p:nvPr/>
        </p:nvCxnSpPr>
        <p:spPr>
          <a:xfrm>
            <a:off x="795867" y="5977469"/>
            <a:ext cx="0" cy="660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7501467" y="5985935"/>
            <a:ext cx="0" cy="6604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3581400" y="6095999"/>
            <a:ext cx="685800" cy="3725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2 m</a:t>
            </a:r>
            <a:endParaRPr lang="fr-FR" dirty="0"/>
          </a:p>
        </p:txBody>
      </p:sp>
      <p:sp>
        <p:nvSpPr>
          <p:cNvPr id="28" name="ZoneTexte 27"/>
          <p:cNvSpPr txBox="1"/>
          <p:nvPr/>
        </p:nvSpPr>
        <p:spPr>
          <a:xfrm>
            <a:off x="1392382" y="0"/>
            <a:ext cx="553489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Combien de placement peut on mettre sur la table?</a:t>
            </a:r>
            <a:endParaRPr lang="fr-FR" dirty="0"/>
          </a:p>
        </p:txBody>
      </p:sp>
      <p:sp>
        <p:nvSpPr>
          <p:cNvPr id="29" name="ZoneTexte 28"/>
          <p:cNvSpPr txBox="1"/>
          <p:nvPr/>
        </p:nvSpPr>
        <p:spPr>
          <a:xfrm rot="5400000">
            <a:off x="-1059326" y="3657053"/>
            <a:ext cx="39820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Marge de sécurité: 3 cm = 0,03 m</a:t>
            </a:r>
            <a:endParaRPr lang="fr-FR" dirty="0">
              <a:solidFill>
                <a:srgbClr val="FF0000"/>
              </a:solidFill>
            </a:endParaRPr>
          </a:p>
        </p:txBody>
      </p:sp>
      <p:sp>
        <p:nvSpPr>
          <p:cNvPr id="30" name="ZoneTexte 29"/>
          <p:cNvSpPr txBox="1"/>
          <p:nvPr/>
        </p:nvSpPr>
        <p:spPr>
          <a:xfrm rot="5400000">
            <a:off x="5452313" y="3546220"/>
            <a:ext cx="3898963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>
                <a:solidFill>
                  <a:srgbClr val="FF0000"/>
                </a:solidFill>
              </a:rPr>
              <a:t>Marge de sécurité  : 3 cm = 0,03 m</a:t>
            </a:r>
          </a:p>
        </p:txBody>
      </p:sp>
      <p:cxnSp>
        <p:nvCxnSpPr>
          <p:cNvPr id="31" name="Connecteur droit avec flèche 30"/>
          <p:cNvCxnSpPr/>
          <p:nvPr/>
        </p:nvCxnSpPr>
        <p:spPr>
          <a:xfrm flipV="1">
            <a:off x="1041161" y="347119"/>
            <a:ext cx="6192000" cy="233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Connecteur droit 31"/>
          <p:cNvCxnSpPr/>
          <p:nvPr/>
        </p:nvCxnSpPr>
        <p:spPr>
          <a:xfrm>
            <a:off x="1045249" y="158549"/>
            <a:ext cx="0" cy="39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Connecteur droit 32"/>
          <p:cNvCxnSpPr/>
          <p:nvPr/>
        </p:nvCxnSpPr>
        <p:spPr>
          <a:xfrm>
            <a:off x="7224359" y="167015"/>
            <a:ext cx="0" cy="39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/>
          <p:nvPr/>
        </p:nvCxnSpPr>
        <p:spPr>
          <a:xfrm flipV="1">
            <a:off x="1055016" y="1094509"/>
            <a:ext cx="1080000" cy="0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34"/>
          <p:cNvCxnSpPr/>
          <p:nvPr/>
        </p:nvCxnSpPr>
        <p:spPr>
          <a:xfrm>
            <a:off x="1059104" y="906694"/>
            <a:ext cx="0" cy="39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Connecteur droit 35"/>
          <p:cNvCxnSpPr/>
          <p:nvPr/>
        </p:nvCxnSpPr>
        <p:spPr>
          <a:xfrm>
            <a:off x="2139741" y="887451"/>
            <a:ext cx="0" cy="39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8" name="ZoneTexte 37"/>
          <p:cNvSpPr txBox="1"/>
          <p:nvPr/>
        </p:nvSpPr>
        <p:spPr>
          <a:xfrm>
            <a:off x="2098963" y="346358"/>
            <a:ext cx="460663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= lg de table utile / lg placement</a:t>
            </a:r>
            <a:endParaRPr lang="fr-FR" dirty="0"/>
          </a:p>
        </p:txBody>
      </p:sp>
      <p:sp>
        <p:nvSpPr>
          <p:cNvPr id="39" name="ZoneTexte 38"/>
          <p:cNvSpPr txBox="1"/>
          <p:nvPr/>
        </p:nvSpPr>
        <p:spPr>
          <a:xfrm>
            <a:off x="2098963" y="651158"/>
            <a:ext cx="460663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= ( 2m – 0,06 m ) / 0,326 m = 5,95 placements </a:t>
            </a:r>
          </a:p>
          <a:p>
            <a:r>
              <a:rPr lang="fr-FR" dirty="0" smtClean="0"/>
              <a:t>soit  5 placements</a:t>
            </a:r>
            <a:endParaRPr lang="fr-FR" dirty="0"/>
          </a:p>
        </p:txBody>
      </p:sp>
      <p:sp>
        <p:nvSpPr>
          <p:cNvPr id="40" name="ZoneTexte 39"/>
          <p:cNvSpPr txBox="1"/>
          <p:nvPr/>
        </p:nvSpPr>
        <p:spPr>
          <a:xfrm>
            <a:off x="1129146" y="775856"/>
            <a:ext cx="117070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0,326 m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"/>
                            </p:stCondLst>
                            <p:childTnLst>
                              <p:par>
                                <p:cTn id="4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6" dur="1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2000"/>
                            </p:stCondLst>
                            <p:childTnLst>
                              <p:par>
                                <p:cTn id="57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9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2" dur="1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3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4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1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5000"/>
                            </p:stCondLst>
                            <p:childTnLst>
                              <p:par>
                                <p:cTn id="7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7000"/>
                            </p:stCondLst>
                            <p:childTnLst>
                              <p:par>
                                <p:cTn id="7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9000"/>
                            </p:stCondLst>
                            <p:childTnLst>
                              <p:par>
                                <p:cTn id="8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11000"/>
                            </p:stCondLst>
                            <p:childTnLst>
                              <p:par>
                                <p:cTn id="84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13000"/>
                            </p:stCondLst>
                            <p:childTnLst>
                              <p:par>
                                <p:cTn id="8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5000"/>
                            </p:stCondLst>
                            <p:childTnLst>
                              <p:par>
                                <p:cTn id="92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3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5" fill="hold">
                      <p:stCondLst>
                        <p:cond delay="indefinite"/>
                      </p:stCondLst>
                      <p:childTnLst>
                        <p:par>
                          <p:cTn id="96" fill="hold">
                            <p:stCondLst>
                              <p:cond delay="0"/>
                            </p:stCondLst>
                            <p:childTnLst>
                              <p:par>
                                <p:cTn id="9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0" fill="hold">
                      <p:stCondLst>
                        <p:cond delay="indefinite"/>
                      </p:stCondLst>
                      <p:childTnLst>
                        <p:par>
                          <p:cTn id="101" fill="hold">
                            <p:stCondLst>
                              <p:cond delay="0"/>
                            </p:stCondLst>
                            <p:childTnLst>
                              <p:par>
                                <p:cTn id="10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8" grpId="0"/>
      <p:bldP spid="29" grpId="0"/>
      <p:bldP spid="30" grpId="0"/>
      <p:bldP spid="38" grpId="0"/>
      <p:bldP spid="39" grpId="0"/>
      <p:bldP spid="4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2895598"/>
            <a:ext cx="49305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= lg des placements + marges de sécurité</a:t>
            </a:r>
          </a:p>
          <a:p>
            <a:r>
              <a:rPr lang="fr-FR" sz="2000" dirty="0" smtClean="0"/>
              <a:t>= (5 </a:t>
            </a:r>
            <a:r>
              <a:rPr lang="fr-FR" sz="2000" dirty="0" smtClean="0">
                <a:sym typeface="Symbol"/>
              </a:rPr>
              <a:t> 0,326) + (2  0,03) = 1,69 m</a:t>
            </a:r>
            <a:endParaRPr lang="fr-FR" sz="2000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 l="18271" t="7889" r="24695"/>
          <a:stretch>
            <a:fillRect/>
          </a:stretch>
        </p:blipFill>
        <p:spPr bwMode="auto">
          <a:xfrm>
            <a:off x="5199530" y="143435"/>
            <a:ext cx="3505200" cy="31843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6143678" y="3146612"/>
            <a:ext cx="96533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Lg du pli</a:t>
            </a:r>
            <a:endParaRPr lang="fr-FR" dirty="0"/>
          </a:p>
        </p:txBody>
      </p:sp>
      <p:cxnSp>
        <p:nvCxnSpPr>
          <p:cNvPr id="5" name="Connecteur droit avec flèche 4"/>
          <p:cNvCxnSpPr/>
          <p:nvPr/>
        </p:nvCxnSpPr>
        <p:spPr>
          <a:xfrm flipV="1">
            <a:off x="5235388" y="3466838"/>
            <a:ext cx="3024000" cy="2335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Connecteur droit 5"/>
          <p:cNvCxnSpPr/>
          <p:nvPr/>
        </p:nvCxnSpPr>
        <p:spPr>
          <a:xfrm>
            <a:off x="5240732" y="3233444"/>
            <a:ext cx="0" cy="39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Connecteur droit 6"/>
          <p:cNvCxnSpPr/>
          <p:nvPr/>
        </p:nvCxnSpPr>
        <p:spPr>
          <a:xfrm>
            <a:off x="8264266" y="3259839"/>
            <a:ext cx="0" cy="39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 l="17764" t="8559" r="25460"/>
          <a:stretch>
            <a:fillRect/>
          </a:stretch>
        </p:blipFill>
        <p:spPr bwMode="auto">
          <a:xfrm>
            <a:off x="5163144" y="3682048"/>
            <a:ext cx="3505727" cy="31759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ZoneTexte 8"/>
          <p:cNvSpPr txBox="1"/>
          <p:nvPr/>
        </p:nvSpPr>
        <p:spPr>
          <a:xfrm>
            <a:off x="-1" y="753033"/>
            <a:ext cx="50381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Longueur du pli = métrage</a:t>
            </a:r>
          </a:p>
        </p:txBody>
      </p:sp>
      <p:sp>
        <p:nvSpPr>
          <p:cNvPr id="10" name="ZoneTexte 9"/>
          <p:cNvSpPr txBox="1"/>
          <p:nvPr/>
        </p:nvSpPr>
        <p:spPr>
          <a:xfrm>
            <a:off x="0" y="3872751"/>
            <a:ext cx="513677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1 pli </a:t>
            </a:r>
            <a:r>
              <a:rPr lang="fr-FR" sz="4000" dirty="0" smtClean="0">
                <a:sym typeface="Symbol"/>
              </a:rPr>
              <a:t>= 1,69 m de long</a:t>
            </a:r>
            <a:endParaRPr lang="fr-FR" sz="4000" dirty="0"/>
          </a:p>
        </p:txBody>
      </p:sp>
      <p:cxnSp>
        <p:nvCxnSpPr>
          <p:cNvPr id="13" name="Connecteur droit avec flèche 12"/>
          <p:cNvCxnSpPr/>
          <p:nvPr/>
        </p:nvCxnSpPr>
        <p:spPr>
          <a:xfrm flipH="1">
            <a:off x="8247529" y="2716306"/>
            <a:ext cx="295836" cy="896470"/>
          </a:xfrm>
          <a:prstGeom prst="straightConnector1">
            <a:avLst/>
          </a:prstGeom>
          <a:ln w="19050"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000"/>
                            </p:stCondLst>
                            <p:childTnLst>
                              <p:par>
                                <p:cTn id="2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10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Image 2"/>
          <p:cNvPicPr/>
          <p:nvPr/>
        </p:nvPicPr>
        <p:blipFill>
          <a:blip r:embed="rId2" cstate="print"/>
          <a:srcRect l="1594" t="5515" r="380" b="2493"/>
          <a:stretch>
            <a:fillRect/>
          </a:stretch>
        </p:blipFill>
        <p:spPr bwMode="auto">
          <a:xfrm rot="5400000">
            <a:off x="6033908" y="1731695"/>
            <a:ext cx="4571997" cy="1108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ZoneTexte 3"/>
          <p:cNvSpPr txBox="1"/>
          <p:nvPr/>
        </p:nvSpPr>
        <p:spPr>
          <a:xfrm>
            <a:off x="0" y="582704"/>
            <a:ext cx="3146612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1 placement :</a:t>
            </a:r>
            <a:endParaRPr lang="fr-FR" sz="4000" dirty="0"/>
          </a:p>
        </p:txBody>
      </p:sp>
      <p:sp>
        <p:nvSpPr>
          <p:cNvPr id="5" name="ZoneTexte 4"/>
          <p:cNvSpPr txBox="1"/>
          <p:nvPr/>
        </p:nvSpPr>
        <p:spPr>
          <a:xfrm>
            <a:off x="1326775" y="1353668"/>
            <a:ext cx="2393576" cy="70821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8 produits</a:t>
            </a:r>
            <a:endParaRPr lang="fr-FR" sz="4000" dirty="0"/>
          </a:p>
        </p:txBody>
      </p:sp>
      <p:cxnSp>
        <p:nvCxnSpPr>
          <p:cNvPr id="7" name="Connecteur droit avec flèche 6"/>
          <p:cNvCxnSpPr>
            <a:stCxn id="4" idx="3"/>
          </p:cNvCxnSpPr>
          <p:nvPr/>
        </p:nvCxnSpPr>
        <p:spPr>
          <a:xfrm flipV="1">
            <a:off x="3146612" y="268941"/>
            <a:ext cx="4733364" cy="667706"/>
          </a:xfrm>
          <a:prstGeom prst="straightConnector1">
            <a:avLst/>
          </a:prstGeom>
          <a:ln>
            <a:solidFill>
              <a:srgbClr val="E422C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Connecteur droit avec flèche 7"/>
          <p:cNvCxnSpPr/>
          <p:nvPr/>
        </p:nvCxnSpPr>
        <p:spPr>
          <a:xfrm>
            <a:off x="3146612" y="972505"/>
            <a:ext cx="4724400" cy="1573471"/>
          </a:xfrm>
          <a:prstGeom prst="straightConnector1">
            <a:avLst/>
          </a:prstGeom>
          <a:ln>
            <a:solidFill>
              <a:srgbClr val="E422CD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>
            <a:stCxn id="4" idx="3"/>
          </p:cNvCxnSpPr>
          <p:nvPr/>
        </p:nvCxnSpPr>
        <p:spPr>
          <a:xfrm flipV="1">
            <a:off x="3146612" y="923364"/>
            <a:ext cx="4715435" cy="13283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>
            <a:stCxn id="4" idx="3"/>
          </p:cNvCxnSpPr>
          <p:nvPr/>
        </p:nvCxnSpPr>
        <p:spPr>
          <a:xfrm>
            <a:off x="3146612" y="936647"/>
            <a:ext cx="4706471" cy="2263752"/>
          </a:xfrm>
          <a:prstGeom prst="straightConnector1">
            <a:avLst/>
          </a:prstGeom>
          <a:ln>
            <a:solidFill>
              <a:schemeClr val="accent6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3236259" y="896471"/>
            <a:ext cx="4679577" cy="600635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3209365" y="914400"/>
            <a:ext cx="4697507" cy="2859740"/>
          </a:xfrm>
          <a:prstGeom prst="straightConnector1">
            <a:avLst/>
          </a:prstGeom>
          <a:ln>
            <a:solidFill>
              <a:srgbClr val="92D05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avec flèche 19"/>
          <p:cNvCxnSpPr>
            <a:stCxn id="4" idx="3"/>
          </p:cNvCxnSpPr>
          <p:nvPr/>
        </p:nvCxnSpPr>
        <p:spPr>
          <a:xfrm>
            <a:off x="3146612" y="936647"/>
            <a:ext cx="4796118" cy="1116270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>
            <a:stCxn id="4" idx="3"/>
          </p:cNvCxnSpPr>
          <p:nvPr/>
        </p:nvCxnSpPr>
        <p:spPr>
          <a:xfrm>
            <a:off x="3146612" y="936647"/>
            <a:ext cx="4787154" cy="3393304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>
            <a:off x="3245224" y="959224"/>
            <a:ext cx="5172636" cy="101301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avec flèche 24"/>
          <p:cNvCxnSpPr/>
          <p:nvPr/>
        </p:nvCxnSpPr>
        <p:spPr>
          <a:xfrm>
            <a:off x="3227294" y="977153"/>
            <a:ext cx="5181602" cy="3272115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Connecteur droit avec flèche 29"/>
          <p:cNvCxnSpPr>
            <a:stCxn id="4" idx="3"/>
          </p:cNvCxnSpPr>
          <p:nvPr/>
        </p:nvCxnSpPr>
        <p:spPr>
          <a:xfrm>
            <a:off x="3146612" y="936647"/>
            <a:ext cx="5342965" cy="560457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>
            <a:stCxn id="4" idx="3"/>
          </p:cNvCxnSpPr>
          <p:nvPr/>
        </p:nvCxnSpPr>
        <p:spPr>
          <a:xfrm>
            <a:off x="3146612" y="936647"/>
            <a:ext cx="5334001" cy="2837491"/>
          </a:xfrm>
          <a:prstGeom prst="straightConnector1">
            <a:avLst/>
          </a:prstGeom>
          <a:ln>
            <a:solidFill>
              <a:srgbClr val="0070C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Connecteur droit avec flèche 33"/>
          <p:cNvCxnSpPr>
            <a:stCxn id="4" idx="3"/>
          </p:cNvCxnSpPr>
          <p:nvPr/>
        </p:nvCxnSpPr>
        <p:spPr>
          <a:xfrm>
            <a:off x="3146612" y="936647"/>
            <a:ext cx="5334000" cy="40504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Connecteur droit avec flèche 34"/>
          <p:cNvCxnSpPr>
            <a:stCxn id="4" idx="3"/>
          </p:cNvCxnSpPr>
          <p:nvPr/>
        </p:nvCxnSpPr>
        <p:spPr>
          <a:xfrm>
            <a:off x="3146612" y="936647"/>
            <a:ext cx="5325036" cy="2317538"/>
          </a:xfrm>
          <a:prstGeom prst="straightConnector1">
            <a:avLst/>
          </a:prstGeom>
          <a:ln>
            <a:solidFill>
              <a:schemeClr val="bg2">
                <a:lumMod val="75000"/>
              </a:schemeClr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Connecteur droit avec flèche 37"/>
          <p:cNvCxnSpPr/>
          <p:nvPr/>
        </p:nvCxnSpPr>
        <p:spPr>
          <a:xfrm flipV="1">
            <a:off x="3227294" y="340657"/>
            <a:ext cx="5280212" cy="618567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>
            <a:off x="3200400" y="986118"/>
            <a:ext cx="5298142" cy="1631573"/>
          </a:xfrm>
          <a:prstGeom prst="straightConnector1">
            <a:avLst/>
          </a:prstGeom>
          <a:ln>
            <a:solidFill>
              <a:srgbClr val="FFFF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ZoneTexte 43"/>
          <p:cNvSpPr txBox="1"/>
          <p:nvPr/>
        </p:nvSpPr>
        <p:spPr>
          <a:xfrm>
            <a:off x="0" y="2528045"/>
            <a:ext cx="35589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5 placements :</a:t>
            </a:r>
            <a:endParaRPr lang="fr-FR" sz="4000" dirty="0"/>
          </a:p>
        </p:txBody>
      </p:sp>
      <p:sp>
        <p:nvSpPr>
          <p:cNvPr id="45" name="ZoneTexte 44"/>
          <p:cNvSpPr txBox="1"/>
          <p:nvPr/>
        </p:nvSpPr>
        <p:spPr>
          <a:xfrm>
            <a:off x="0" y="3299009"/>
            <a:ext cx="416858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4000" dirty="0" smtClean="0"/>
              <a:t>5 </a:t>
            </a:r>
            <a:r>
              <a:rPr lang="fr-FR" sz="4000" dirty="0" smtClean="0">
                <a:sym typeface="Symbol"/>
              </a:rPr>
              <a:t> </a:t>
            </a:r>
            <a:r>
              <a:rPr lang="fr-FR" sz="4000" dirty="0" smtClean="0"/>
              <a:t>8 = 40 produits</a:t>
            </a:r>
            <a:endParaRPr lang="fr-FR" sz="4000" dirty="0"/>
          </a:p>
        </p:txBody>
      </p:sp>
      <p:pic>
        <p:nvPicPr>
          <p:cNvPr id="46" name="Picture 3"/>
          <p:cNvPicPr>
            <a:picLocks noChangeAspect="1" noChangeArrowheads="1"/>
          </p:cNvPicPr>
          <p:nvPr/>
        </p:nvPicPr>
        <p:blipFill>
          <a:blip r:embed="rId3" cstate="print"/>
          <a:srcRect l="17764" t="8559" r="25460"/>
          <a:stretch>
            <a:fillRect/>
          </a:stretch>
        </p:blipFill>
        <p:spPr bwMode="auto">
          <a:xfrm>
            <a:off x="4112418" y="3738281"/>
            <a:ext cx="3265534" cy="29583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3000"/>
                            </p:stCondLst>
                            <p:childTnLst>
                              <p:par>
                                <p:cTn id="3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8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0"/>
                            </p:stCondLst>
                            <p:childTnLst>
                              <p:par>
                                <p:cTn id="5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2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7000"/>
                            </p:stCondLst>
                            <p:childTnLst>
                              <p:par>
                                <p:cTn id="6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6" dur="1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1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0" fill="hold">
                      <p:stCondLst>
                        <p:cond delay="indefinite"/>
                      </p:stCondLst>
                      <p:childTnLst>
                        <p:par>
                          <p:cTn id="81" fill="hold">
                            <p:stCondLst>
                              <p:cond delay="0"/>
                            </p:stCondLst>
                            <p:childTnLst>
                              <p:par>
                                <p:cTn id="8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5" fill="hold">
                      <p:stCondLst>
                        <p:cond delay="indefinite"/>
                      </p:stCondLst>
                      <p:childTnLst>
                        <p:par>
                          <p:cTn id="86" fill="hold">
                            <p:stCondLst>
                              <p:cond delay="0"/>
                            </p:stCondLst>
                            <p:childTnLst>
                              <p:par>
                                <p:cTn id="8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9" dur="10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  <p:bldP spid="44" grpId="0"/>
      <p:bldP spid="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0" y="0"/>
            <a:ext cx="896470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600" dirty="0" smtClean="0"/>
              <a:t>Combien de plis peut on faire dans 1 rouleau</a:t>
            </a:r>
            <a:endParaRPr lang="fr-FR" sz="3600" dirty="0"/>
          </a:p>
        </p:txBody>
      </p:sp>
      <p:sp>
        <p:nvSpPr>
          <p:cNvPr id="3" name="ZoneTexte 2"/>
          <p:cNvSpPr txBox="1"/>
          <p:nvPr/>
        </p:nvSpPr>
        <p:spPr>
          <a:xfrm>
            <a:off x="134470" y="627512"/>
            <a:ext cx="6714565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1 rouleau = 30 m de tissu</a:t>
            </a:r>
            <a:endParaRPr lang="fr-FR" sz="3200" dirty="0"/>
          </a:p>
        </p:txBody>
      </p:sp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881" y="1109071"/>
            <a:ext cx="8277225" cy="2524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0" name="Connecteur droit avec flèche 9"/>
          <p:cNvCxnSpPr/>
          <p:nvPr/>
        </p:nvCxnSpPr>
        <p:spPr>
          <a:xfrm flipV="1">
            <a:off x="7064186" y="1611113"/>
            <a:ext cx="1383459" cy="2503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10"/>
          <p:cNvCxnSpPr/>
          <p:nvPr/>
        </p:nvCxnSpPr>
        <p:spPr>
          <a:xfrm>
            <a:off x="7069530" y="1467366"/>
            <a:ext cx="0" cy="39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11"/>
          <p:cNvCxnSpPr/>
          <p:nvPr/>
        </p:nvCxnSpPr>
        <p:spPr>
          <a:xfrm>
            <a:off x="8452524" y="1493760"/>
            <a:ext cx="0" cy="39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ZoneTexte 15"/>
          <p:cNvSpPr txBox="1"/>
          <p:nvPr/>
        </p:nvSpPr>
        <p:spPr>
          <a:xfrm>
            <a:off x="7297272" y="2160465"/>
            <a:ext cx="923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1 pli</a:t>
            </a:r>
            <a:endParaRPr lang="fr-FR" sz="2000" dirty="0"/>
          </a:p>
        </p:txBody>
      </p:sp>
      <p:cxnSp>
        <p:nvCxnSpPr>
          <p:cNvPr id="18" name="Connecteur droit 17"/>
          <p:cNvCxnSpPr/>
          <p:nvPr/>
        </p:nvCxnSpPr>
        <p:spPr>
          <a:xfrm>
            <a:off x="7073153" y="1999098"/>
            <a:ext cx="0" cy="1371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flipV="1">
            <a:off x="5683621" y="1611113"/>
            <a:ext cx="1383459" cy="2503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Connecteur droit 19"/>
          <p:cNvCxnSpPr/>
          <p:nvPr/>
        </p:nvCxnSpPr>
        <p:spPr>
          <a:xfrm>
            <a:off x="5688965" y="1467366"/>
            <a:ext cx="0" cy="39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20"/>
          <p:cNvCxnSpPr/>
          <p:nvPr/>
        </p:nvCxnSpPr>
        <p:spPr>
          <a:xfrm>
            <a:off x="7071959" y="1493760"/>
            <a:ext cx="0" cy="39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ZoneTexte 21"/>
          <p:cNvSpPr txBox="1"/>
          <p:nvPr/>
        </p:nvSpPr>
        <p:spPr>
          <a:xfrm>
            <a:off x="5979460" y="1263994"/>
            <a:ext cx="923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1 pli</a:t>
            </a:r>
            <a:endParaRPr lang="fr-FR" sz="2000" dirty="0"/>
          </a:p>
        </p:txBody>
      </p:sp>
      <p:cxnSp>
        <p:nvCxnSpPr>
          <p:cNvPr id="23" name="Connecteur droit 22"/>
          <p:cNvCxnSpPr/>
          <p:nvPr/>
        </p:nvCxnSpPr>
        <p:spPr>
          <a:xfrm>
            <a:off x="5692588" y="1999098"/>
            <a:ext cx="0" cy="1371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Connecteur droit avec flèche 23"/>
          <p:cNvCxnSpPr/>
          <p:nvPr/>
        </p:nvCxnSpPr>
        <p:spPr>
          <a:xfrm flipV="1">
            <a:off x="4303056" y="1593183"/>
            <a:ext cx="1383459" cy="2503"/>
          </a:xfrm>
          <a:prstGeom prst="straightConnector1">
            <a:avLst/>
          </a:prstGeom>
          <a:ln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Connecteur droit 24"/>
          <p:cNvCxnSpPr/>
          <p:nvPr/>
        </p:nvCxnSpPr>
        <p:spPr>
          <a:xfrm>
            <a:off x="4308400" y="1449436"/>
            <a:ext cx="0" cy="39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Connecteur droit 25"/>
          <p:cNvCxnSpPr/>
          <p:nvPr/>
        </p:nvCxnSpPr>
        <p:spPr>
          <a:xfrm>
            <a:off x="5691394" y="1475830"/>
            <a:ext cx="0" cy="396000"/>
          </a:xfrm>
          <a:prstGeom prst="line">
            <a:avLst/>
          </a:prstGeom>
          <a:ln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7" name="ZoneTexte 26"/>
          <p:cNvSpPr txBox="1"/>
          <p:nvPr/>
        </p:nvSpPr>
        <p:spPr>
          <a:xfrm>
            <a:off x="4598895" y="1246064"/>
            <a:ext cx="923364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000" dirty="0" smtClean="0"/>
              <a:t>1 pli</a:t>
            </a:r>
            <a:endParaRPr lang="fr-FR" sz="2000" dirty="0"/>
          </a:p>
        </p:txBody>
      </p:sp>
      <p:cxnSp>
        <p:nvCxnSpPr>
          <p:cNvPr id="28" name="Connecteur droit 27"/>
          <p:cNvCxnSpPr/>
          <p:nvPr/>
        </p:nvCxnSpPr>
        <p:spPr>
          <a:xfrm>
            <a:off x="4312023" y="1981168"/>
            <a:ext cx="0" cy="137160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ZoneTexte 28"/>
          <p:cNvSpPr txBox="1"/>
          <p:nvPr/>
        </p:nvSpPr>
        <p:spPr>
          <a:xfrm>
            <a:off x="0" y="3514129"/>
            <a:ext cx="498437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Nb de plis dans 1 rouleau=</a:t>
            </a:r>
            <a:endParaRPr lang="fr-FR" sz="3200" dirty="0"/>
          </a:p>
        </p:txBody>
      </p:sp>
      <p:sp>
        <p:nvSpPr>
          <p:cNvPr id="30" name="ZoneTexte 29"/>
          <p:cNvSpPr txBox="1"/>
          <p:nvPr/>
        </p:nvSpPr>
        <p:spPr>
          <a:xfrm>
            <a:off x="1" y="4052005"/>
            <a:ext cx="469750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Lg du rouleau / lg d’1 pli = </a:t>
            </a:r>
            <a:endParaRPr lang="fr-FR" sz="3200" dirty="0"/>
          </a:p>
        </p:txBody>
      </p:sp>
      <p:sp>
        <p:nvSpPr>
          <p:cNvPr id="31" name="ZoneTexte 30"/>
          <p:cNvSpPr txBox="1"/>
          <p:nvPr/>
        </p:nvSpPr>
        <p:spPr>
          <a:xfrm>
            <a:off x="4428564" y="4007184"/>
            <a:ext cx="416858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30 / 1,69 m = 17,75 plis </a:t>
            </a:r>
            <a:endParaRPr lang="fr-FR" sz="3200" dirty="0"/>
          </a:p>
        </p:txBody>
      </p:sp>
      <p:sp>
        <p:nvSpPr>
          <p:cNvPr id="32" name="ZoneTexte 31"/>
          <p:cNvSpPr txBox="1"/>
          <p:nvPr/>
        </p:nvSpPr>
        <p:spPr>
          <a:xfrm>
            <a:off x="-1" y="4679533"/>
            <a:ext cx="7871013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Soit 17 plis et il reste 0,75 plis dans le rouleau que l’on transforme en m </a:t>
            </a:r>
            <a:endParaRPr lang="fr-FR" sz="3200" dirty="0"/>
          </a:p>
        </p:txBody>
      </p:sp>
      <p:sp>
        <p:nvSpPr>
          <p:cNvPr id="35" name="ZoneTexte 34"/>
          <p:cNvSpPr txBox="1"/>
          <p:nvPr/>
        </p:nvSpPr>
        <p:spPr>
          <a:xfrm>
            <a:off x="1" y="5780782"/>
            <a:ext cx="424927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Avec 17 plis on coupe:</a:t>
            </a:r>
            <a:endParaRPr lang="fr-FR" sz="3200" dirty="0"/>
          </a:p>
        </p:txBody>
      </p:sp>
      <p:sp>
        <p:nvSpPr>
          <p:cNvPr id="36" name="ZoneTexte 35"/>
          <p:cNvSpPr txBox="1"/>
          <p:nvPr/>
        </p:nvSpPr>
        <p:spPr>
          <a:xfrm>
            <a:off x="3818964" y="5789747"/>
            <a:ext cx="5325035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17 </a:t>
            </a:r>
            <a:r>
              <a:rPr lang="fr-FR" sz="2800" dirty="0" smtClean="0">
                <a:sym typeface="Symbol"/>
              </a:rPr>
              <a:t> 40 produits = 680 produits</a:t>
            </a:r>
            <a:endParaRPr lang="fr-FR" sz="2800" dirty="0"/>
          </a:p>
        </p:txBody>
      </p:sp>
      <p:sp>
        <p:nvSpPr>
          <p:cNvPr id="37" name="ZoneTexte 36"/>
          <p:cNvSpPr txBox="1"/>
          <p:nvPr/>
        </p:nvSpPr>
        <p:spPr>
          <a:xfrm>
            <a:off x="7252447" y="1290877"/>
            <a:ext cx="100404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dirty="0" smtClean="0"/>
              <a:t>1,69 m</a:t>
            </a:r>
            <a:endParaRPr lang="fr-FR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9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3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0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3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3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500"/>
                            </p:stCondLst>
                            <p:childTnLst>
                              <p:par>
                                <p:cTn id="5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0" dur="1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22" presetClass="entr" presetSubtype="1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63" dur="10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1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2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6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1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10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10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2" fill="hold">
                      <p:stCondLst>
                        <p:cond delay="indefinite"/>
                      </p:stCondLst>
                      <p:childTnLst>
                        <p:par>
                          <p:cTn id="103" fill="hold">
                            <p:stCondLst>
                              <p:cond delay="0"/>
                            </p:stCondLst>
                            <p:childTnLst>
                              <p:par>
                                <p:cTn id="10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6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6" grpId="0"/>
      <p:bldP spid="22" grpId="0"/>
      <p:bldP spid="27" grpId="0"/>
      <p:bldP spid="29" grpId="0"/>
      <p:bldP spid="30" grpId="0"/>
      <p:bldP spid="31" grpId="0"/>
      <p:bldP spid="32" grpId="0"/>
      <p:bldP spid="35" grpId="0"/>
      <p:bldP spid="36" grpId="0"/>
      <p:bldP spid="37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oneTexte 1"/>
          <p:cNvSpPr txBox="1"/>
          <p:nvPr/>
        </p:nvSpPr>
        <p:spPr>
          <a:xfrm>
            <a:off x="779930" y="1021941"/>
            <a:ext cx="3890682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1 pli 	     </a:t>
            </a:r>
            <a:r>
              <a:rPr lang="fr-FR" sz="3200" dirty="0" smtClean="0">
                <a:sym typeface="Symbol"/>
              </a:rPr>
              <a:t> 1,69 m</a:t>
            </a:r>
          </a:p>
          <a:p>
            <a:r>
              <a:rPr lang="fr-FR" sz="3200" dirty="0" smtClean="0">
                <a:sym typeface="Symbol"/>
              </a:rPr>
              <a:t>0,75 pli   </a:t>
            </a:r>
            <a:r>
              <a:rPr lang="fr-FR" sz="3200" dirty="0" smtClean="0">
                <a:latin typeface="Times New Roman" pitchFamily="18" charset="0"/>
                <a:cs typeface="Times New Roman" pitchFamily="18" charset="0"/>
                <a:sym typeface="Symbol"/>
              </a:rPr>
              <a:t>x</a:t>
            </a:r>
            <a:r>
              <a:rPr lang="fr-FR" sz="3200" dirty="0" smtClean="0">
                <a:sym typeface="Symbol"/>
              </a:rPr>
              <a:t> m</a:t>
            </a:r>
            <a:endParaRPr lang="fr-FR" sz="3200" dirty="0"/>
          </a:p>
        </p:txBody>
      </p:sp>
      <p:sp>
        <p:nvSpPr>
          <p:cNvPr id="3" name="ZoneTexte 2"/>
          <p:cNvSpPr txBox="1"/>
          <p:nvPr/>
        </p:nvSpPr>
        <p:spPr>
          <a:xfrm>
            <a:off x="215152" y="2114217"/>
            <a:ext cx="525331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D’où </a:t>
            </a:r>
            <a:r>
              <a:rPr lang="fr-FR" sz="3200" dirty="0" smtClean="0">
                <a:latin typeface="Times New Roman" pitchFamily="18" charset="0"/>
                <a:cs typeface="Times New Roman" pitchFamily="18" charset="0"/>
                <a:sym typeface="Symbol"/>
              </a:rPr>
              <a:t>x = 0,75</a:t>
            </a:r>
            <a:r>
              <a:rPr lang="fr-FR" sz="3200" dirty="0" smtClean="0">
                <a:sym typeface="Symbol"/>
              </a:rPr>
              <a:t>  1,69 = 1,26 m</a:t>
            </a:r>
            <a:r>
              <a:rPr lang="fr-FR" sz="3200" dirty="0" smtClean="0">
                <a:latin typeface="Times New Roman" pitchFamily="18" charset="0"/>
                <a:cs typeface="Times New Roman" pitchFamily="18" charset="0"/>
                <a:sym typeface="Symbol"/>
              </a:rPr>
              <a:t>  </a:t>
            </a:r>
            <a:endParaRPr lang="fr-FR" sz="3200" dirty="0"/>
          </a:p>
        </p:txBody>
      </p:sp>
      <p:sp>
        <p:nvSpPr>
          <p:cNvPr id="4" name="ZoneTexte 3"/>
          <p:cNvSpPr txBox="1"/>
          <p:nvPr/>
        </p:nvSpPr>
        <p:spPr>
          <a:xfrm>
            <a:off x="224115" y="349588"/>
            <a:ext cx="7871013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3200" dirty="0" smtClean="0"/>
              <a:t>Transformation de pli en m </a:t>
            </a:r>
            <a:endParaRPr lang="fr-FR" sz="3200" dirty="0"/>
          </a:p>
        </p:txBody>
      </p:sp>
      <p:sp>
        <p:nvSpPr>
          <p:cNvPr id="5" name="ZoneTexte 4"/>
          <p:cNvSpPr txBox="1"/>
          <p:nvPr/>
        </p:nvSpPr>
        <p:spPr>
          <a:xfrm>
            <a:off x="0" y="2930005"/>
            <a:ext cx="896470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Combien de placement  peut-on couper dans les chutes?</a:t>
            </a:r>
            <a:endParaRPr lang="fr-FR" sz="2800" dirty="0"/>
          </a:p>
        </p:txBody>
      </p:sp>
      <p:sp>
        <p:nvSpPr>
          <p:cNvPr id="6" name="ZoneTexte 5"/>
          <p:cNvSpPr txBox="1"/>
          <p:nvPr/>
        </p:nvSpPr>
        <p:spPr>
          <a:xfrm>
            <a:off x="-1" y="3575464"/>
            <a:ext cx="7709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Nb de placement = Lg des chutes / lg d’1 placement</a:t>
            </a:r>
            <a:endParaRPr lang="fr-FR" sz="2800" dirty="0"/>
          </a:p>
        </p:txBody>
      </p:sp>
      <p:sp>
        <p:nvSpPr>
          <p:cNvPr id="7" name="ZoneTexte 6"/>
          <p:cNvSpPr txBox="1"/>
          <p:nvPr/>
        </p:nvSpPr>
        <p:spPr>
          <a:xfrm>
            <a:off x="0" y="4104382"/>
            <a:ext cx="7709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= 1,26 m / 0,326 m = 3 placements supplémentaire </a:t>
            </a:r>
            <a:endParaRPr lang="fr-FR" sz="2800" dirty="0"/>
          </a:p>
        </p:txBody>
      </p:sp>
      <p:sp>
        <p:nvSpPr>
          <p:cNvPr id="8" name="ZoneTexte 7"/>
          <p:cNvSpPr txBox="1"/>
          <p:nvPr/>
        </p:nvSpPr>
        <p:spPr>
          <a:xfrm>
            <a:off x="0" y="4687088"/>
            <a:ext cx="770964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Soit: 3 </a:t>
            </a:r>
            <a:r>
              <a:rPr lang="fr-FR" sz="2800" dirty="0" smtClean="0">
                <a:sym typeface="Symbol"/>
              </a:rPr>
              <a:t> 8 produits = 24 produits dans les chutes</a:t>
            </a:r>
            <a:endParaRPr lang="fr-FR" sz="2800" dirty="0"/>
          </a:p>
        </p:txBody>
      </p:sp>
      <p:sp>
        <p:nvSpPr>
          <p:cNvPr id="9" name="ZoneTexte 8"/>
          <p:cNvSpPr txBox="1"/>
          <p:nvPr/>
        </p:nvSpPr>
        <p:spPr>
          <a:xfrm>
            <a:off x="0" y="5323582"/>
            <a:ext cx="91440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fr-FR" sz="2800" dirty="0" smtClean="0"/>
              <a:t>Dans un rouleau de 30 m, on peut couper:</a:t>
            </a:r>
          </a:p>
          <a:p>
            <a:r>
              <a:rPr lang="fr-FR" sz="2800" dirty="0" smtClean="0"/>
              <a:t>680 + 24 = 704 produits ( avec le placement 1)</a:t>
            </a:r>
            <a:endParaRPr lang="fr-FR" sz="28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405</TotalTime>
  <Words>388</Words>
  <Application>Microsoft Office PowerPoint</Application>
  <PresentationFormat>Affichage à l'écran (4:3)</PresentationFormat>
  <Paragraphs>61</Paragraphs>
  <Slides>7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7</vt:i4>
      </vt:variant>
    </vt:vector>
  </HeadingPairs>
  <TitlesOfParts>
    <vt:vector size="8" baseType="lpstr">
      <vt:lpstr>Thème Office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Flo</dc:creator>
  <cp:lastModifiedBy>Flo</cp:lastModifiedBy>
  <cp:revision>7</cp:revision>
  <dcterms:created xsi:type="dcterms:W3CDTF">2020-04-07T06:23:04Z</dcterms:created>
  <dcterms:modified xsi:type="dcterms:W3CDTF">2020-04-08T06:48:21Z</dcterms:modified>
</cp:coreProperties>
</file>