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98" d="100"/>
          <a:sy n="98" d="100"/>
        </p:scale>
        <p:origin x="-516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70041-845F-480E-A985-FD036B69A79F}" type="datetimeFigureOut">
              <a:rPr lang="fr-FR" smtClean="0"/>
              <a:t>02/04/2020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F81FF-6F3E-4253-88C6-18A45729D33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70041-845F-480E-A985-FD036B69A79F}" type="datetimeFigureOut">
              <a:rPr lang="fr-FR" smtClean="0"/>
              <a:t>02/04/2020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F81FF-6F3E-4253-88C6-18A45729D33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70041-845F-480E-A985-FD036B69A79F}" type="datetimeFigureOut">
              <a:rPr lang="fr-FR" smtClean="0"/>
              <a:t>02/04/2020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F81FF-6F3E-4253-88C6-18A45729D33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70041-845F-480E-A985-FD036B69A79F}" type="datetimeFigureOut">
              <a:rPr lang="fr-FR" smtClean="0"/>
              <a:t>02/04/2020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F81FF-6F3E-4253-88C6-18A45729D33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70041-845F-480E-A985-FD036B69A79F}" type="datetimeFigureOut">
              <a:rPr lang="fr-FR" smtClean="0"/>
              <a:t>02/04/2020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F81FF-6F3E-4253-88C6-18A45729D33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70041-845F-480E-A985-FD036B69A79F}" type="datetimeFigureOut">
              <a:rPr lang="fr-FR" smtClean="0"/>
              <a:t>02/04/2020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F81FF-6F3E-4253-88C6-18A45729D33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70041-845F-480E-A985-FD036B69A79F}" type="datetimeFigureOut">
              <a:rPr lang="fr-FR" smtClean="0"/>
              <a:t>02/04/2020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F81FF-6F3E-4253-88C6-18A45729D33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70041-845F-480E-A985-FD036B69A79F}" type="datetimeFigureOut">
              <a:rPr lang="fr-FR" smtClean="0"/>
              <a:t>02/04/2020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F81FF-6F3E-4253-88C6-18A45729D33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70041-845F-480E-A985-FD036B69A79F}" type="datetimeFigureOut">
              <a:rPr lang="fr-FR" smtClean="0"/>
              <a:t>02/04/2020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F81FF-6F3E-4253-88C6-18A45729D33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70041-845F-480E-A985-FD036B69A79F}" type="datetimeFigureOut">
              <a:rPr lang="fr-FR" smtClean="0"/>
              <a:t>02/04/2020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F81FF-6F3E-4253-88C6-18A45729D33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4D70041-845F-480E-A985-FD036B69A79F}" type="datetimeFigureOut">
              <a:rPr lang="fr-FR" smtClean="0"/>
              <a:t>02/04/2020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73F81FF-6F3E-4253-88C6-18A45729D333}" type="slidenum">
              <a:rPr lang="fr-FR" smtClean="0"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D70041-845F-480E-A985-FD036B69A79F}" type="datetimeFigureOut">
              <a:rPr lang="fr-FR" smtClean="0"/>
              <a:t>02/04/2020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73F81FF-6F3E-4253-88C6-18A45729D333}" type="slidenum">
              <a:rPr lang="fr-FR" smtClean="0"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Image 35"/>
          <p:cNvPicPr>
            <a:picLocks noChangeAspect="1" noChangeArrowheads="1"/>
          </p:cNvPicPr>
          <p:nvPr/>
        </p:nvPicPr>
        <p:blipFill>
          <a:blip r:embed="rId2" cstate="print"/>
          <a:srcRect t="1176" b="6766"/>
          <a:stretch>
            <a:fillRect/>
          </a:stretch>
        </p:blipFill>
        <p:spPr bwMode="auto">
          <a:xfrm>
            <a:off x="4467225" y="620688"/>
            <a:ext cx="4676775" cy="5962650"/>
          </a:xfrm>
          <a:prstGeom prst="rect">
            <a:avLst/>
          </a:prstGeom>
          <a:noFill/>
        </p:spPr>
      </p:pic>
      <p:pic>
        <p:nvPicPr>
          <p:cNvPr id="12289" name="Image 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7791450"/>
            <a:ext cx="1962150" cy="409575"/>
          </a:xfrm>
          <a:prstGeom prst="rect">
            <a:avLst/>
          </a:prstGeom>
          <a:noFill/>
        </p:spPr>
      </p:pic>
      <p:sp>
        <p:nvSpPr>
          <p:cNvPr id="12293" name="Text Box 5"/>
          <p:cNvSpPr txBox="1">
            <a:spLocks noChangeArrowheads="1"/>
          </p:cNvSpPr>
          <p:nvPr/>
        </p:nvSpPr>
        <p:spPr bwMode="auto">
          <a:xfrm>
            <a:off x="1649413" y="7204075"/>
            <a:ext cx="269875" cy="268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D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294" name="Text Box 6"/>
          <p:cNvSpPr txBox="1">
            <a:spLocks noChangeArrowheads="1"/>
          </p:cNvSpPr>
          <p:nvPr/>
        </p:nvSpPr>
        <p:spPr bwMode="auto">
          <a:xfrm>
            <a:off x="5376863" y="7119938"/>
            <a:ext cx="269875" cy="2682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C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305" name="AutoShape 17"/>
          <p:cNvSpPr>
            <a:spLocks/>
          </p:cNvSpPr>
          <p:nvPr/>
        </p:nvSpPr>
        <p:spPr bwMode="auto">
          <a:xfrm>
            <a:off x="1475656" y="1052736"/>
            <a:ext cx="90488" cy="1663700"/>
          </a:xfrm>
          <a:prstGeom prst="leftBrace">
            <a:avLst>
              <a:gd name="adj1" fmla="val 153216"/>
              <a:gd name="adj2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302" name="AutoShape 14"/>
          <p:cNvSpPr>
            <a:spLocks noChangeShapeType="1"/>
          </p:cNvSpPr>
          <p:nvPr/>
        </p:nvSpPr>
        <p:spPr bwMode="auto">
          <a:xfrm flipH="1">
            <a:off x="971600" y="1916833"/>
            <a:ext cx="501724" cy="108012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12296" name="Text Box 8"/>
          <p:cNvSpPr txBox="1">
            <a:spLocks noChangeArrowheads="1"/>
          </p:cNvSpPr>
          <p:nvPr/>
        </p:nvSpPr>
        <p:spPr bwMode="auto">
          <a:xfrm>
            <a:off x="0" y="3068960"/>
            <a:ext cx="1763688" cy="504056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2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0 car référence graphique</a:t>
            </a: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308" name="Rectangle 20"/>
          <p:cNvSpPr>
            <a:spLocks noChangeArrowheads="1"/>
          </p:cNvSpPr>
          <p:nvPr/>
        </p:nvSpPr>
        <p:spPr bwMode="auto">
          <a:xfrm>
            <a:off x="0" y="15198"/>
            <a:ext cx="1979712" cy="4462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Arial" pitchFamily="34" charset="0"/>
                <a:ea typeface="Times New Roman" pitchFamily="18" charset="0"/>
                <a:cs typeface="Times New Roman" pitchFamily="18" charset="0"/>
              </a:rPr>
              <a:t>DR 2 : GRADATION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Valeurs en mm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309" name="Rectangle 21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2312" name="Rectangle 24"/>
          <p:cNvSpPr>
            <a:spLocks noChangeArrowheads="1"/>
          </p:cNvSpPr>
          <p:nvPr/>
        </p:nvSpPr>
        <p:spPr bwMode="auto">
          <a:xfrm>
            <a:off x="0" y="914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2318" name="Rectangle 30"/>
          <p:cNvSpPr>
            <a:spLocks noChangeArrowheads="1"/>
          </p:cNvSpPr>
          <p:nvPr/>
        </p:nvSpPr>
        <p:spPr bwMode="auto">
          <a:xfrm>
            <a:off x="0" y="13716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2319" name="Rectangle 31"/>
          <p:cNvSpPr>
            <a:spLocks noChangeArrowheads="1"/>
          </p:cNvSpPr>
          <p:nvPr/>
        </p:nvSpPr>
        <p:spPr bwMode="auto">
          <a:xfrm>
            <a:off x="0" y="733425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fr-FR"/>
          </a:p>
        </p:txBody>
      </p:sp>
      <p:sp>
        <p:nvSpPr>
          <p:cNvPr id="12320" name="Rectangle 32"/>
          <p:cNvSpPr>
            <a:spLocks noChangeArrowheads="1"/>
          </p:cNvSpPr>
          <p:nvPr/>
        </p:nvSpPr>
        <p:spPr bwMode="auto">
          <a:xfrm>
            <a:off x="0" y="8201025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fr-FR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graphicFrame>
        <p:nvGraphicFramePr>
          <p:cNvPr id="4" name="Tableau 3"/>
          <p:cNvGraphicFramePr>
            <a:graphicFrameLocks noGrp="1"/>
          </p:cNvGraphicFramePr>
          <p:nvPr/>
        </p:nvGraphicFramePr>
        <p:xfrm>
          <a:off x="0" y="548680"/>
          <a:ext cx="4583833" cy="2183892"/>
        </p:xfrm>
        <a:graphic>
          <a:graphicData uri="http://schemas.openxmlformats.org/drawingml/2006/table">
            <a:tbl>
              <a:tblPr/>
              <a:tblGrid>
                <a:gridCol w="416538"/>
                <a:gridCol w="833459"/>
                <a:gridCol w="833459"/>
                <a:gridCol w="833459"/>
                <a:gridCol w="833459"/>
                <a:gridCol w="833459"/>
              </a:tblGrid>
              <a:tr h="224790">
                <a:tc grid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077" marR="390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Homme</a:t>
                      </a:r>
                      <a:endParaRPr lang="fr-FR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077" marR="390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Femme / Ado</a:t>
                      </a:r>
                      <a:endParaRPr lang="fr-FR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077" marR="390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7 – 12 ans</a:t>
                      </a:r>
                      <a:endParaRPr lang="fr-FR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077" marR="390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3 – 6 ans</a:t>
                      </a:r>
                      <a:endParaRPr lang="fr-FR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077" marR="390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79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A</a:t>
                      </a:r>
                      <a:endParaRPr lang="fr-FR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077" marR="39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x</a:t>
                      </a:r>
                      <a:endParaRPr lang="fr-FR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077" marR="390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fr-FR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077" marR="390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077" marR="390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077" marR="390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077" marR="390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79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y</a:t>
                      </a:r>
                      <a:endParaRPr lang="fr-FR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077" marR="390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fr-FR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077" marR="390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077" marR="390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077" marR="390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077" marR="390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79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B</a:t>
                      </a:r>
                      <a:endParaRPr lang="fr-FR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077" marR="39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x</a:t>
                      </a:r>
                      <a:endParaRPr lang="fr-FR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077" marR="390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fr-FR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077" marR="390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077" marR="390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077" marR="390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077" marR="390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79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y</a:t>
                      </a:r>
                      <a:endParaRPr lang="fr-FR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077" marR="390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fr-FR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077" marR="390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077" marR="390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077" marR="390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077" marR="390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79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C</a:t>
                      </a:r>
                      <a:endParaRPr lang="fr-FR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077" marR="39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x</a:t>
                      </a:r>
                      <a:endParaRPr lang="fr-FR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077" marR="390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fr-FR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077" marR="390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077" marR="390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077" marR="390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077" marR="390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79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y</a:t>
                      </a:r>
                      <a:endParaRPr lang="fr-FR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077" marR="390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fr-FR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077" marR="390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077" marR="390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077" marR="390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077" marR="390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790">
                <a:tc rowSpan="2"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D</a:t>
                      </a:r>
                      <a:endParaRPr lang="fr-FR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077" marR="39077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x</a:t>
                      </a:r>
                      <a:endParaRPr lang="fr-FR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077" marR="390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1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fr-FR" sz="110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077" marR="390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077" marR="390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077" marR="390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077" marR="390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24790">
                <a:tc vMerge="1">
                  <a:txBody>
                    <a:bodyPr/>
                    <a:lstStyle/>
                    <a:p>
                      <a:endParaRPr lang="fr-FR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y</a:t>
                      </a:r>
                      <a:endParaRPr lang="fr-FR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077" marR="390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fr-FR" sz="1100" b="1" dirty="0">
                          <a:solidFill>
                            <a:srgbClr val="000000"/>
                          </a:solidFill>
                          <a:latin typeface="Times New Roman"/>
                          <a:ea typeface="Calibri"/>
                          <a:cs typeface="Times New Roman"/>
                        </a:rPr>
                        <a:t>0</a:t>
                      </a:r>
                      <a:endParaRPr lang="fr-FR" sz="1100" dirty="0"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077" marR="390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077" marR="390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077" marR="390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fr-FR" sz="1100" dirty="0">
                        <a:solidFill>
                          <a:srgbClr val="000000"/>
                        </a:solidFill>
                        <a:latin typeface="Times New Roman"/>
                        <a:ea typeface="Calibri"/>
                        <a:cs typeface="Times New Roman"/>
                      </a:endParaRPr>
                    </a:p>
                  </a:txBody>
                  <a:tcPr marL="39077" marR="39077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12322" name="Picture 3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53865" y="0"/>
            <a:ext cx="5590135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2" name="AutoShape 3"/>
          <p:cNvSpPr>
            <a:spLocks noChangeShapeType="1"/>
          </p:cNvSpPr>
          <p:nvPr/>
        </p:nvSpPr>
        <p:spPr bwMode="auto">
          <a:xfrm>
            <a:off x="6408107" y="732956"/>
            <a:ext cx="216000" cy="0"/>
          </a:xfrm>
          <a:prstGeom prst="straightConnector1">
            <a:avLst/>
          </a:prstGeom>
          <a:noFill/>
          <a:ln w="28575">
            <a:solidFill>
              <a:srgbClr val="FF0000"/>
            </a:solidFill>
            <a:round/>
            <a:headEnd type="none" w="med" len="med"/>
            <a:tailEnd type="arrow" w="sm" len="sm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3" name="AutoShape 4"/>
          <p:cNvSpPr>
            <a:spLocks noChangeShapeType="1"/>
          </p:cNvSpPr>
          <p:nvPr/>
        </p:nvSpPr>
        <p:spPr bwMode="auto">
          <a:xfrm>
            <a:off x="6631405" y="721630"/>
            <a:ext cx="0" cy="864000"/>
          </a:xfrm>
          <a:prstGeom prst="straightConnector1">
            <a:avLst/>
          </a:prstGeom>
          <a:noFill/>
          <a:ln w="28575">
            <a:solidFill>
              <a:srgbClr val="00B050"/>
            </a:solidFill>
            <a:round/>
            <a:headEnd type="none" w="med" len="med"/>
            <a:tailEnd type="arrow" w="sm" len="sm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4" name="Oval 11"/>
          <p:cNvSpPr>
            <a:spLocks noChangeArrowheads="1"/>
          </p:cNvSpPr>
          <p:nvPr/>
        </p:nvSpPr>
        <p:spPr bwMode="auto">
          <a:xfrm>
            <a:off x="3032474" y="808110"/>
            <a:ext cx="485775" cy="617537"/>
          </a:xfrm>
          <a:prstGeom prst="ellips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36" name="Text Box 13"/>
          <p:cNvSpPr txBox="1">
            <a:spLocks noChangeArrowheads="1"/>
          </p:cNvSpPr>
          <p:nvPr/>
        </p:nvSpPr>
        <p:spPr bwMode="auto">
          <a:xfrm>
            <a:off x="6982873" y="0"/>
            <a:ext cx="867348" cy="457991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Tracer les vecteurs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298" name="Text Box 10"/>
          <p:cNvSpPr txBox="1">
            <a:spLocks noChangeArrowheads="1"/>
          </p:cNvSpPr>
          <p:nvPr/>
        </p:nvSpPr>
        <p:spPr bwMode="auto">
          <a:xfrm>
            <a:off x="6181826" y="355350"/>
            <a:ext cx="413526" cy="4617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A</a:t>
            </a:r>
            <a:endParaRPr kumimoji="0" lang="fr-F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8" name="ZoneTexte 37"/>
          <p:cNvSpPr txBox="1"/>
          <p:nvPr/>
        </p:nvSpPr>
        <p:spPr>
          <a:xfrm>
            <a:off x="2247089" y="865764"/>
            <a:ext cx="535021" cy="340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fr-FR" sz="1400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2,5</a:t>
            </a:r>
            <a:endParaRPr lang="fr-FR" sz="1400" dirty="0">
              <a:latin typeface="Times New Roman"/>
              <a:ea typeface="Calibri"/>
              <a:cs typeface="Times New Roman"/>
            </a:endParaRPr>
          </a:p>
        </p:txBody>
      </p:sp>
      <p:sp>
        <p:nvSpPr>
          <p:cNvPr id="39" name="ZoneTexte 38"/>
          <p:cNvSpPr txBox="1"/>
          <p:nvPr/>
        </p:nvSpPr>
        <p:spPr>
          <a:xfrm>
            <a:off x="2217906" y="1089497"/>
            <a:ext cx="505839" cy="34009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15000"/>
              </a:lnSpc>
              <a:spcAft>
                <a:spcPts val="0"/>
              </a:spcAft>
            </a:pPr>
            <a:r>
              <a:rPr lang="fr-FR" sz="1400" dirty="0" smtClean="0">
                <a:solidFill>
                  <a:srgbClr val="00B050"/>
                </a:solidFill>
                <a:latin typeface="Times New Roman"/>
                <a:ea typeface="Calibri"/>
                <a:cs typeface="Times New Roman"/>
              </a:rPr>
              <a:t>- 10</a:t>
            </a:r>
            <a:endParaRPr lang="fr-FR" sz="1400" dirty="0">
              <a:latin typeface="Times New Roman"/>
              <a:ea typeface="Calibri"/>
              <a:cs typeface="Times New Roman"/>
            </a:endParaRPr>
          </a:p>
        </p:txBody>
      </p:sp>
      <p:sp>
        <p:nvSpPr>
          <p:cNvPr id="12307" name="Oval 19"/>
          <p:cNvSpPr>
            <a:spLocks noChangeArrowheads="1"/>
          </p:cNvSpPr>
          <p:nvPr/>
        </p:nvSpPr>
        <p:spPr bwMode="auto">
          <a:xfrm>
            <a:off x="5924144" y="248144"/>
            <a:ext cx="1060315" cy="1648750"/>
          </a:xfrm>
          <a:prstGeom prst="ellips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0" name="Text Box 9"/>
          <p:cNvSpPr txBox="1">
            <a:spLocks noChangeArrowheads="1"/>
          </p:cNvSpPr>
          <p:nvPr/>
        </p:nvSpPr>
        <p:spPr bwMode="auto">
          <a:xfrm>
            <a:off x="7029313" y="593137"/>
            <a:ext cx="2114687" cy="54499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Valeur entre la taille homme et femme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1" name="Oval 19"/>
          <p:cNvSpPr>
            <a:spLocks noChangeArrowheads="1"/>
          </p:cNvSpPr>
          <p:nvPr/>
        </p:nvSpPr>
        <p:spPr bwMode="auto">
          <a:xfrm>
            <a:off x="6235429" y="1473829"/>
            <a:ext cx="1060315" cy="1648750"/>
          </a:xfrm>
          <a:prstGeom prst="ellipse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  <p:sp>
        <p:nvSpPr>
          <p:cNvPr id="42" name="Text Box 9"/>
          <p:cNvSpPr txBox="1">
            <a:spLocks noChangeArrowheads="1"/>
          </p:cNvSpPr>
          <p:nvPr/>
        </p:nvSpPr>
        <p:spPr bwMode="auto">
          <a:xfrm>
            <a:off x="7340598" y="1818822"/>
            <a:ext cx="1803401" cy="700642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Même procédé pour les valeurs entre </a:t>
            </a:r>
            <a:r>
              <a:rPr kumimoji="0" lang="fr-FR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Calibri" pitchFamily="34" charset="0"/>
                <a:cs typeface="Times New Roman" pitchFamily="18" charset="0"/>
              </a:rPr>
              <a:t>la taille femme et le 7 – 12 ans</a:t>
            </a:r>
            <a:endParaRPr kumimoji="0" lang="fr-FR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303" name="AutoShape 15"/>
          <p:cNvSpPr>
            <a:spLocks noChangeShapeType="1"/>
          </p:cNvSpPr>
          <p:nvPr/>
        </p:nvSpPr>
        <p:spPr bwMode="auto">
          <a:xfrm flipH="1" flipV="1">
            <a:off x="3536173" y="1195306"/>
            <a:ext cx="2708983" cy="98369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fr-FR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23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123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22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1229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2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12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12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2000"/>
                            </p:stCondLst>
                            <p:childTnLst>
                              <p:par>
                                <p:cTn id="67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9" dur="500"/>
                                        <p:tgtEl>
                                          <p:spTgt spid="12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500"/>
                            </p:stCondLst>
                            <p:childTnLst>
                              <p:par>
                                <p:cTn id="7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05" grpId="0" animBg="1"/>
      <p:bldP spid="12302" grpId="0" animBg="1"/>
      <p:bldP spid="12296" grpId="0" animBg="1"/>
      <p:bldP spid="32" grpId="0" animBg="1"/>
      <p:bldP spid="33" grpId="0" animBg="1"/>
      <p:bldP spid="34" grpId="0" animBg="1"/>
      <p:bldP spid="36" grpId="0" animBg="1"/>
      <p:bldP spid="38" grpId="0"/>
      <p:bldP spid="39" grpId="0"/>
      <p:bldP spid="12307" grpId="0" animBg="1"/>
      <p:bldP spid="40" grpId="0" animBg="1"/>
      <p:bldP spid="41" grpId="0" animBg="1"/>
      <p:bldP spid="42" grpId="0" animBg="1"/>
      <p:bldP spid="12303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43</TotalTime>
  <Words>69</Words>
  <Application>Microsoft Office PowerPoint</Application>
  <PresentationFormat>Affichage à l'écran (4:3)</PresentationFormat>
  <Paragraphs>35</Paragraphs>
  <Slides>1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1</vt:i4>
      </vt:variant>
    </vt:vector>
  </HeadingPairs>
  <TitlesOfParts>
    <vt:vector size="2" baseType="lpstr">
      <vt:lpstr>Thème Office</vt:lpstr>
      <vt:lpstr>Diapositive 1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1</dc:title>
  <dc:creator>Flo</dc:creator>
  <cp:lastModifiedBy>Flo</cp:lastModifiedBy>
  <cp:revision>1</cp:revision>
  <dcterms:created xsi:type="dcterms:W3CDTF">2020-04-02T11:54:43Z</dcterms:created>
  <dcterms:modified xsi:type="dcterms:W3CDTF">2020-04-02T12:37:45Z</dcterms:modified>
</cp:coreProperties>
</file>