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bookmarkIdSeed="2">
  <p:sldMasterIdLst>
    <p:sldMasterId id="2147483648" r:id="rId1"/>
  </p:sldMasterIdLst>
  <p:sldIdLst>
    <p:sldId id="256" r:id="rId2"/>
    <p:sldId id="267" r:id="rId3"/>
    <p:sldId id="257" r:id="rId4"/>
    <p:sldId id="265" r:id="rId5"/>
    <p:sldId id="261" r:id="rId6"/>
    <p:sldId id="279" r:id="rId7"/>
    <p:sldId id="280" r:id="rId8"/>
    <p:sldId id="281" r:id="rId9"/>
  </p:sldIdLst>
  <p:sldSz cx="9144000" cy="6858000" type="screen4x3"/>
  <p:notesSz cx="6858000" cy="9144000"/>
  <p:defaultTextStyle>
    <a:defPPr>
      <a:defRPr lang="fr-FR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>
        <p:scale>
          <a:sx n="106" d="100"/>
          <a:sy n="106" d="100"/>
        </p:scale>
        <p:origin x="-276" y="5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8" name="Espace réservé du pied de page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9" name="Espace réservé du numéro de diapositive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4" name="Espace réservé du pied de page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5" name="Espace réservé du numéro de diapositive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3" name="Espace réservé du pied de page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u titr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25B0873-5196-4396-AB7B-64739039E890}" type="datetimeFigureOut">
              <a:rPr lang="fr-FR" smtClean="0"/>
              <a:pPr/>
              <a:t>23/04/2020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E1FAA96-0AEA-4751-8056-575697C22D4B}" type="slidenum">
              <a:rPr lang="fr-FR" smtClean="0"/>
              <a:pPr/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3568" y="1"/>
            <a:ext cx="7772400" cy="764703"/>
          </a:xfrm>
        </p:spPr>
        <p:txBody>
          <a:bodyPr>
            <a:normAutofit/>
          </a:bodyPr>
          <a:lstStyle/>
          <a:p>
            <a:r>
              <a:rPr lang="fr-FR" dirty="0" smtClean="0"/>
              <a:t>Coût de revient</a:t>
            </a:r>
            <a:endParaRPr lang="fr-FR" dirty="0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0" y="1527845"/>
            <a:ext cx="9144000" cy="864096"/>
          </a:xfrm>
        </p:spPr>
        <p:txBody>
          <a:bodyPr>
            <a:normAutofit/>
          </a:bodyPr>
          <a:lstStyle/>
          <a:p>
            <a:r>
              <a:rPr lang="fr-FR" sz="4000" dirty="0" smtClean="0">
                <a:solidFill>
                  <a:schemeClr val="tx1"/>
                </a:solidFill>
              </a:rPr>
              <a:t>Coût</a:t>
            </a:r>
            <a:r>
              <a:rPr lang="fr-FR" sz="4000" dirty="0" smtClean="0">
                <a:solidFill>
                  <a:srgbClr val="C00000"/>
                </a:solidFill>
              </a:rPr>
              <a:t> matières 1</a:t>
            </a:r>
            <a:r>
              <a:rPr lang="fr-FR" sz="4000" baseline="30000" dirty="0" smtClean="0">
                <a:solidFill>
                  <a:srgbClr val="C00000"/>
                </a:solidFill>
              </a:rPr>
              <a:t>ères</a:t>
            </a:r>
            <a:r>
              <a:rPr lang="fr-FR" sz="4000" dirty="0" smtClean="0">
                <a:solidFill>
                  <a:schemeClr val="tx1"/>
                </a:solidFill>
              </a:rPr>
              <a:t>,</a:t>
            </a:r>
            <a:r>
              <a:rPr lang="fr-FR" sz="4000" dirty="0" smtClean="0">
                <a:solidFill>
                  <a:srgbClr val="C00000"/>
                </a:solidFill>
              </a:rPr>
              <a:t> </a:t>
            </a:r>
            <a:r>
              <a:rPr lang="fr-FR" sz="4000" dirty="0" smtClean="0">
                <a:solidFill>
                  <a:schemeClr val="accent4">
                    <a:lumMod val="75000"/>
                  </a:schemeClr>
                </a:solidFill>
              </a:rPr>
              <a:t>fournitures</a:t>
            </a:r>
            <a:r>
              <a:rPr lang="fr-FR" sz="4000" dirty="0" smtClean="0">
                <a:solidFill>
                  <a:schemeClr val="tx1"/>
                </a:solidFill>
              </a:rPr>
              <a:t>,</a:t>
            </a:r>
            <a:r>
              <a:rPr lang="fr-FR" sz="4000" dirty="0" smtClean="0">
                <a:solidFill>
                  <a:srgbClr val="C00000"/>
                </a:solidFill>
              </a:rPr>
              <a:t> </a:t>
            </a:r>
            <a:r>
              <a:rPr lang="fr-FR" sz="4000" dirty="0" smtClean="0">
                <a:solidFill>
                  <a:schemeClr val="accent3">
                    <a:lumMod val="75000"/>
                  </a:schemeClr>
                </a:solidFill>
              </a:rPr>
              <a:t>fil </a:t>
            </a:r>
            <a:endParaRPr lang="fr-FR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4" name="Sous-titre 2"/>
          <p:cNvSpPr txBox="1">
            <a:spLocks/>
          </p:cNvSpPr>
          <p:nvPr/>
        </p:nvSpPr>
        <p:spPr>
          <a:xfrm>
            <a:off x="3851920" y="2103909"/>
            <a:ext cx="395536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5" name="Sous-titre 2"/>
          <p:cNvSpPr txBox="1">
            <a:spLocks/>
          </p:cNvSpPr>
          <p:nvPr/>
        </p:nvSpPr>
        <p:spPr>
          <a:xfrm>
            <a:off x="971600" y="2895997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70C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Coût de production</a:t>
            </a:r>
          </a:p>
        </p:txBody>
      </p:sp>
      <p:sp>
        <p:nvSpPr>
          <p:cNvPr id="6" name="Sous-titre 2"/>
          <p:cNvSpPr txBox="1">
            <a:spLocks/>
          </p:cNvSpPr>
          <p:nvPr/>
        </p:nvSpPr>
        <p:spPr>
          <a:xfrm>
            <a:off x="3923638" y="3780309"/>
            <a:ext cx="395536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+</a:t>
            </a:r>
          </a:p>
        </p:txBody>
      </p:sp>
      <p:sp>
        <p:nvSpPr>
          <p:cNvPr id="7" name="Sous-titre 2"/>
          <p:cNvSpPr txBox="1">
            <a:spLocks/>
          </p:cNvSpPr>
          <p:nvPr/>
        </p:nvSpPr>
        <p:spPr>
          <a:xfrm>
            <a:off x="1043318" y="4572397"/>
            <a:ext cx="6400800" cy="648072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000" i="1" u="none" strike="noStrike" kern="1200" cap="none" spc="0" normalizeH="0" baseline="0" noProof="0" dirty="0" smtClean="0">
                <a:ln>
                  <a:noFill/>
                </a:ln>
                <a:solidFill>
                  <a:schemeClr val="bg2">
                    <a:lumMod val="50000"/>
                  </a:schemeClr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Frais de transport, douane…</a:t>
            </a:r>
            <a:endParaRPr kumimoji="0" lang="fr-FR" sz="4000" i="1" u="none" strike="noStrike" kern="1200" cap="none" spc="0" normalizeH="0" baseline="0" noProof="0" dirty="0" smtClean="0">
              <a:ln>
                <a:noFill/>
              </a:ln>
              <a:solidFill>
                <a:schemeClr val="bg2">
                  <a:lumMod val="50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/>
      <p:bldP spid="5" grpId="0"/>
      <p:bldP spid="6" grpId="0"/>
      <p:bldP spid="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64096"/>
          </a:xfrm>
        </p:spPr>
        <p:txBody>
          <a:bodyPr>
            <a:normAutofit/>
          </a:bodyPr>
          <a:lstStyle/>
          <a:p>
            <a:r>
              <a:rPr lang="fr-FR" sz="4000" dirty="0" smtClean="0">
                <a:solidFill>
                  <a:schemeClr val="tx1"/>
                </a:solidFill>
              </a:rPr>
              <a:t>Coût</a:t>
            </a:r>
            <a:r>
              <a:rPr lang="fr-FR" sz="4000" dirty="0" smtClean="0">
                <a:solidFill>
                  <a:srgbClr val="C00000"/>
                </a:solidFill>
              </a:rPr>
              <a:t> matières 1</a:t>
            </a:r>
            <a:r>
              <a:rPr lang="fr-FR" sz="4000" baseline="30000" dirty="0" smtClean="0">
                <a:solidFill>
                  <a:srgbClr val="C00000"/>
                </a:solidFill>
              </a:rPr>
              <a:t>ères</a:t>
            </a:r>
            <a:r>
              <a:rPr lang="fr-FR" sz="4000" dirty="0" smtClean="0">
                <a:solidFill>
                  <a:schemeClr val="tx1"/>
                </a:solidFill>
              </a:rPr>
              <a:t>,</a:t>
            </a:r>
            <a:r>
              <a:rPr lang="fr-FR" sz="4000" dirty="0" smtClean="0">
                <a:solidFill>
                  <a:srgbClr val="C00000"/>
                </a:solidFill>
              </a:rPr>
              <a:t> </a:t>
            </a:r>
            <a:r>
              <a:rPr lang="fr-FR" sz="4000" dirty="0" smtClean="0">
                <a:solidFill>
                  <a:schemeClr val="accent4">
                    <a:lumMod val="75000"/>
                  </a:schemeClr>
                </a:solidFill>
              </a:rPr>
              <a:t>fournitures</a:t>
            </a:r>
            <a:r>
              <a:rPr lang="fr-FR" sz="4000" dirty="0" smtClean="0">
                <a:solidFill>
                  <a:schemeClr val="tx1"/>
                </a:solidFill>
              </a:rPr>
              <a:t>,</a:t>
            </a:r>
            <a:r>
              <a:rPr lang="fr-FR" sz="4000" dirty="0" smtClean="0">
                <a:solidFill>
                  <a:srgbClr val="C00000"/>
                </a:solidFill>
              </a:rPr>
              <a:t> </a:t>
            </a:r>
            <a:r>
              <a:rPr lang="fr-FR" sz="4000" dirty="0" smtClean="0">
                <a:solidFill>
                  <a:schemeClr val="accent3">
                    <a:lumMod val="75000"/>
                  </a:schemeClr>
                </a:solidFill>
              </a:rPr>
              <a:t>fil </a:t>
            </a:r>
            <a:endParaRPr lang="fr-FR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0" y="548680"/>
            <a:ext cx="3851920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Coût</a:t>
            </a: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matières 1</a:t>
            </a:r>
            <a:r>
              <a:rPr kumimoji="0" lang="fr-FR" sz="4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ères</a:t>
            </a:r>
            <a:endParaRPr kumimoji="0" lang="fr-FR" sz="40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49086" y="1302668"/>
            <a:ext cx="8845827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fr-FR" sz="2400" dirty="0"/>
              <a:t>Coût</a:t>
            </a:r>
            <a:r>
              <a:rPr lang="fr-FR" sz="2400" dirty="0">
                <a:solidFill>
                  <a:srgbClr val="C00000"/>
                </a:solidFill>
              </a:rPr>
              <a:t> de toutes les différentes matières que composent le produit</a:t>
            </a:r>
            <a:endParaRPr lang="fr-FR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0" y="4191828"/>
            <a:ext cx="3095625" cy="24414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Les différents tissus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Doublures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Ouate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Thermocollants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3935896" y="5721087"/>
            <a:ext cx="2504661" cy="6598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Prix en € / m</a:t>
            </a: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168965" y="1931234"/>
            <a:ext cx="8816010" cy="122940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fr-FR" sz="3200" dirty="0" smtClean="0"/>
              <a:t>Coût</a:t>
            </a:r>
            <a:r>
              <a:rPr lang="fr-FR" sz="3200" dirty="0" smtClean="0">
                <a:solidFill>
                  <a:srgbClr val="C00000"/>
                </a:solidFill>
              </a:rPr>
              <a:t> </a:t>
            </a:r>
            <a:r>
              <a:rPr lang="fr-FR" sz="3200" dirty="0">
                <a:solidFill>
                  <a:srgbClr val="C00000"/>
                </a:solidFill>
              </a:rPr>
              <a:t>matières </a:t>
            </a:r>
            <a:r>
              <a:rPr lang="fr-FR" sz="3200" dirty="0" smtClean="0">
                <a:solidFill>
                  <a:srgbClr val="C00000"/>
                </a:solidFill>
              </a:rPr>
              <a:t>1</a:t>
            </a:r>
            <a:r>
              <a:rPr lang="fr-FR" sz="3200" baseline="30000" dirty="0" smtClean="0">
                <a:solidFill>
                  <a:srgbClr val="C00000"/>
                </a:solidFill>
              </a:rPr>
              <a:t>ères</a:t>
            </a:r>
            <a:r>
              <a:rPr lang="fr-FR" sz="3200" dirty="0" smtClean="0"/>
              <a:t> d’</a:t>
            </a:r>
            <a:r>
              <a:rPr lang="fr-FR" sz="3200" b="1" dirty="0" smtClean="0"/>
              <a:t> 1 produit </a:t>
            </a:r>
            <a:r>
              <a:rPr lang="fr-FR" sz="3200" dirty="0" smtClean="0"/>
              <a:t>=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31" name="Connecteur droit avec flèche 30"/>
          <p:cNvCxnSpPr>
            <a:endCxn id="15" idx="0"/>
          </p:cNvCxnSpPr>
          <p:nvPr/>
        </p:nvCxnSpPr>
        <p:spPr>
          <a:xfrm flipH="1">
            <a:off x="5188227" y="3289852"/>
            <a:ext cx="1391477" cy="243123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2" name="Ellipse 41"/>
          <p:cNvSpPr/>
          <p:nvPr/>
        </p:nvSpPr>
        <p:spPr>
          <a:xfrm>
            <a:off x="5615607" y="2514600"/>
            <a:ext cx="3269975" cy="7951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30" name="Espace réservé du contenu 2"/>
          <p:cNvSpPr txBox="1">
            <a:spLocks/>
          </p:cNvSpPr>
          <p:nvPr/>
        </p:nvSpPr>
        <p:spPr>
          <a:xfrm>
            <a:off x="6669157" y="5919869"/>
            <a:ext cx="2474843" cy="65983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Prix en € / m²</a:t>
            </a:r>
          </a:p>
        </p:txBody>
      </p:sp>
      <p:cxnSp>
        <p:nvCxnSpPr>
          <p:cNvPr id="32" name="Connecteur droit avec flèche 31"/>
          <p:cNvCxnSpPr>
            <a:endCxn id="30" idx="0"/>
          </p:cNvCxnSpPr>
          <p:nvPr/>
        </p:nvCxnSpPr>
        <p:spPr>
          <a:xfrm>
            <a:off x="7553739" y="3309730"/>
            <a:ext cx="352840" cy="2610139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Ellipse 47"/>
          <p:cNvSpPr/>
          <p:nvPr/>
        </p:nvSpPr>
        <p:spPr>
          <a:xfrm>
            <a:off x="-1" y="2355574"/>
            <a:ext cx="5208105" cy="1023730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49" name="Espace réservé du contenu 2"/>
          <p:cNvSpPr txBox="1">
            <a:spLocks/>
          </p:cNvSpPr>
          <p:nvPr/>
        </p:nvSpPr>
        <p:spPr>
          <a:xfrm>
            <a:off x="3586785" y="4170582"/>
            <a:ext cx="2098398" cy="67971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Placement</a:t>
            </a:r>
          </a:p>
        </p:txBody>
      </p:sp>
      <p:cxnSp>
        <p:nvCxnSpPr>
          <p:cNvPr id="51" name="Connecteur droit avec flèche 50"/>
          <p:cNvCxnSpPr>
            <a:stCxn id="48" idx="4"/>
            <a:endCxn id="49" idx="0"/>
          </p:cNvCxnSpPr>
          <p:nvPr/>
        </p:nvCxnSpPr>
        <p:spPr>
          <a:xfrm>
            <a:off x="2604052" y="3379304"/>
            <a:ext cx="2031932" cy="79127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6" name="Espace réservé du contenu 2"/>
          <p:cNvSpPr txBox="1">
            <a:spLocks/>
          </p:cNvSpPr>
          <p:nvPr/>
        </p:nvSpPr>
        <p:spPr>
          <a:xfrm>
            <a:off x="168965" y="2524539"/>
            <a:ext cx="8816010" cy="675861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fr-FR" sz="3200" dirty="0" smtClean="0"/>
              <a:t>Consommation d’ </a:t>
            </a:r>
            <a:r>
              <a:rPr lang="fr-FR" sz="3800" b="1" dirty="0" smtClean="0"/>
              <a:t>1 produit</a:t>
            </a:r>
            <a:r>
              <a:rPr lang="fr-FR" sz="3200" dirty="0" smtClean="0"/>
              <a:t>   </a:t>
            </a:r>
            <a:r>
              <a:rPr lang="fr-FR" sz="3200" dirty="0" smtClean="0">
                <a:sym typeface="Symbol"/>
              </a:rPr>
              <a:t>   prix de la matière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7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5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20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6" fill="hold">
                      <p:stCondLst>
                        <p:cond delay="indefinite"/>
                      </p:stCondLst>
                      <p:childTnLst>
                        <p:par>
                          <p:cTn id="77" fill="hold">
                            <p:stCondLst>
                              <p:cond delay="0"/>
                            </p:stCondLst>
                            <p:childTnLst>
                              <p:par>
                                <p:cTn id="7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0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1" fill="hold">
                            <p:stCondLst>
                              <p:cond delay="500"/>
                            </p:stCondLst>
                            <p:childTnLst>
                              <p:par>
                                <p:cTn id="8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build="p" animBg="1"/>
      <p:bldP spid="15" grpId="0" animBg="1"/>
      <p:bldP spid="18" grpId="0" animBg="1"/>
      <p:bldP spid="42" grpId="0" animBg="1"/>
      <p:bldP spid="30" grpId="0" animBg="1"/>
      <p:bldP spid="48" grpId="0" animBg="1"/>
      <p:bldP spid="49" grpId="0" animBg="1"/>
      <p:bldP spid="6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64096"/>
          </a:xfrm>
        </p:spPr>
        <p:txBody>
          <a:bodyPr>
            <a:normAutofit/>
          </a:bodyPr>
          <a:lstStyle/>
          <a:p>
            <a:r>
              <a:rPr lang="fr-FR" sz="4000" dirty="0" smtClean="0">
                <a:solidFill>
                  <a:schemeClr val="tx1"/>
                </a:solidFill>
              </a:rPr>
              <a:t>Coût</a:t>
            </a:r>
            <a:r>
              <a:rPr lang="fr-FR" sz="4000" dirty="0" smtClean="0">
                <a:solidFill>
                  <a:srgbClr val="C00000"/>
                </a:solidFill>
              </a:rPr>
              <a:t> matières 1</a:t>
            </a:r>
            <a:r>
              <a:rPr lang="fr-FR" sz="4000" baseline="30000" dirty="0" smtClean="0">
                <a:solidFill>
                  <a:srgbClr val="C00000"/>
                </a:solidFill>
              </a:rPr>
              <a:t>ères</a:t>
            </a:r>
            <a:r>
              <a:rPr lang="fr-FR" sz="4000" dirty="0" smtClean="0">
                <a:solidFill>
                  <a:schemeClr val="tx1"/>
                </a:solidFill>
              </a:rPr>
              <a:t>,</a:t>
            </a:r>
            <a:r>
              <a:rPr lang="fr-FR" sz="4000" dirty="0" smtClean="0">
                <a:solidFill>
                  <a:srgbClr val="C00000"/>
                </a:solidFill>
              </a:rPr>
              <a:t> </a:t>
            </a:r>
            <a:r>
              <a:rPr lang="fr-FR" sz="4000" dirty="0" smtClean="0">
                <a:solidFill>
                  <a:schemeClr val="accent4">
                    <a:lumMod val="75000"/>
                  </a:schemeClr>
                </a:solidFill>
              </a:rPr>
              <a:t>fournitures</a:t>
            </a:r>
            <a:r>
              <a:rPr lang="fr-FR" sz="4000" dirty="0" smtClean="0">
                <a:solidFill>
                  <a:schemeClr val="tx1"/>
                </a:solidFill>
              </a:rPr>
              <a:t>,</a:t>
            </a:r>
            <a:r>
              <a:rPr lang="fr-FR" sz="4000" dirty="0" smtClean="0">
                <a:solidFill>
                  <a:srgbClr val="C00000"/>
                </a:solidFill>
              </a:rPr>
              <a:t> </a:t>
            </a:r>
            <a:r>
              <a:rPr lang="fr-FR" sz="4000" dirty="0" smtClean="0">
                <a:solidFill>
                  <a:schemeClr val="accent3">
                    <a:lumMod val="75000"/>
                  </a:schemeClr>
                </a:solidFill>
              </a:rPr>
              <a:t>fil </a:t>
            </a:r>
            <a:endParaRPr lang="fr-FR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0" y="548680"/>
            <a:ext cx="3851920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Coût</a:t>
            </a: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matières 1</a:t>
            </a:r>
            <a:r>
              <a:rPr kumimoji="0" lang="fr-FR" sz="4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ères</a:t>
            </a:r>
            <a:endParaRPr kumimoji="0" lang="fr-FR" sz="40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0" y="1302668"/>
            <a:ext cx="9144000" cy="461665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fr-FR" sz="2400" dirty="0"/>
              <a:t>Coût</a:t>
            </a:r>
            <a:r>
              <a:rPr lang="fr-FR" sz="2400" dirty="0">
                <a:solidFill>
                  <a:srgbClr val="C00000"/>
                </a:solidFill>
              </a:rPr>
              <a:t> de toutes les différentes matières que composent le produit</a:t>
            </a:r>
            <a:endParaRPr lang="fr-FR" sz="24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0" y="2571750"/>
            <a:ext cx="3095625" cy="244142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Les différents tissus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Doublures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Ouate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Thermocollants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  <p:cxnSp>
        <p:nvCxnSpPr>
          <p:cNvPr id="14" name="Connecteur droit avec flèche 13"/>
          <p:cNvCxnSpPr>
            <a:endCxn id="15" idx="1"/>
          </p:cNvCxnSpPr>
          <p:nvPr/>
        </p:nvCxnSpPr>
        <p:spPr>
          <a:xfrm flipV="1">
            <a:off x="3095625" y="2096852"/>
            <a:ext cx="1047750" cy="48442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4143375" y="1844824"/>
            <a:ext cx="4581525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Si le Prix de la matière est au m</a:t>
            </a:r>
          </a:p>
        </p:txBody>
      </p:sp>
      <p:cxnSp>
        <p:nvCxnSpPr>
          <p:cNvPr id="16" name="Connecteur droit avec flèche 15"/>
          <p:cNvCxnSpPr>
            <a:endCxn id="17" idx="1"/>
          </p:cNvCxnSpPr>
          <p:nvPr/>
        </p:nvCxnSpPr>
        <p:spPr>
          <a:xfrm flipV="1">
            <a:off x="3095625" y="4617132"/>
            <a:ext cx="1190624" cy="12018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4286249" y="4365104"/>
            <a:ext cx="4733925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500" dirty="0"/>
              <a:t> Si le Prix de la matière est au m²</a:t>
            </a:r>
            <a:endParaRPr kumimoji="0" lang="fr-FR" sz="25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3400425" y="2636912"/>
            <a:ext cx="5743575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62500" lnSpcReduction="20000"/>
          </a:bodyPr>
          <a:lstStyle/>
          <a:p>
            <a:pPr>
              <a:spcBef>
                <a:spcPct val="20000"/>
              </a:spcBef>
            </a:pPr>
            <a:r>
              <a:rPr lang="fr-FR" sz="3200" dirty="0"/>
              <a:t>Coût</a:t>
            </a:r>
            <a:r>
              <a:rPr lang="fr-FR" sz="3200" dirty="0">
                <a:solidFill>
                  <a:srgbClr val="C00000"/>
                </a:solidFill>
              </a:rPr>
              <a:t> matières </a:t>
            </a:r>
            <a:r>
              <a:rPr lang="fr-FR" sz="3200" dirty="0" smtClean="0">
                <a:solidFill>
                  <a:srgbClr val="C00000"/>
                </a:solidFill>
              </a:rPr>
              <a:t>1</a:t>
            </a:r>
            <a:r>
              <a:rPr lang="fr-FR" sz="3200" baseline="30000" dirty="0" smtClean="0">
                <a:solidFill>
                  <a:srgbClr val="C00000"/>
                </a:solidFill>
              </a:rPr>
              <a:t>ères</a:t>
            </a:r>
            <a:r>
              <a:rPr lang="fr-FR" sz="3200" dirty="0" smtClean="0"/>
              <a:t> = Consommation en m </a:t>
            </a:r>
            <a:r>
              <a:rPr lang="fr-FR" sz="3200" dirty="0" smtClean="0">
                <a:sym typeface="Symbol"/>
              </a:rPr>
              <a:t> prix au m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>
          <a:xfrm>
            <a:off x="1657350" y="5098901"/>
            <a:ext cx="7486650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fr-FR" sz="2500" dirty="0" smtClean="0"/>
              <a:t>Coût</a:t>
            </a:r>
            <a:r>
              <a:rPr lang="fr-FR" sz="2500" dirty="0" smtClean="0">
                <a:solidFill>
                  <a:srgbClr val="C00000"/>
                </a:solidFill>
              </a:rPr>
              <a:t> matières 1</a:t>
            </a:r>
            <a:r>
              <a:rPr lang="fr-FR" sz="2500" baseline="30000" dirty="0" smtClean="0">
                <a:solidFill>
                  <a:srgbClr val="C00000"/>
                </a:solidFill>
              </a:rPr>
              <a:t>ères</a:t>
            </a:r>
            <a:r>
              <a:rPr lang="fr-FR" sz="2500" dirty="0" smtClean="0"/>
              <a:t> = Consommation en m² </a:t>
            </a:r>
            <a:r>
              <a:rPr lang="fr-FR" sz="2500" dirty="0" smtClean="0">
                <a:sym typeface="Symbol"/>
              </a:rPr>
              <a:t> prix au m²</a:t>
            </a:r>
            <a:endParaRPr kumimoji="0" lang="fr-FR" sz="25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4" name="Espace réservé du contenu 2"/>
          <p:cNvSpPr txBox="1">
            <a:spLocks/>
          </p:cNvSpPr>
          <p:nvPr/>
        </p:nvSpPr>
        <p:spPr>
          <a:xfrm>
            <a:off x="5153025" y="3336801"/>
            <a:ext cx="2386558" cy="4320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dirty="0" smtClean="0"/>
              <a:t>Métrage ( en m)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5" name="Espace réservé du contenu 2"/>
          <p:cNvSpPr txBox="1">
            <a:spLocks/>
          </p:cNvSpPr>
          <p:nvPr/>
        </p:nvSpPr>
        <p:spPr>
          <a:xfrm>
            <a:off x="4786511" y="5970240"/>
            <a:ext cx="3024336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775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dirty="0" smtClean="0"/>
              <a:t>Surface de placement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7" name="Espace réservé du contenu 2"/>
          <p:cNvSpPr txBox="1">
            <a:spLocks/>
          </p:cNvSpPr>
          <p:nvPr/>
        </p:nvSpPr>
        <p:spPr>
          <a:xfrm>
            <a:off x="990228" y="6046812"/>
            <a:ext cx="2448272" cy="432048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lang="fr-FR" sz="3200" dirty="0" smtClean="0"/>
              <a:t>Métrage </a:t>
            </a:r>
            <a:r>
              <a:rPr lang="fr-FR" sz="3200" dirty="0" smtClean="0">
                <a:sym typeface="Symbol"/>
              </a:rPr>
              <a:t> Laize</a:t>
            </a:r>
            <a:r>
              <a:rPr lang="fr-FR" sz="3200" dirty="0" smtClean="0"/>
              <a:t> 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cxnSp>
        <p:nvCxnSpPr>
          <p:cNvPr id="29" name="Connecteur droit avec flèche 28"/>
          <p:cNvCxnSpPr/>
          <p:nvPr/>
        </p:nvCxnSpPr>
        <p:spPr>
          <a:xfrm flipH="1">
            <a:off x="6305551" y="2990850"/>
            <a:ext cx="19049" cy="333375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Connecteur droit avec flèche 30"/>
          <p:cNvCxnSpPr>
            <a:stCxn id="63" idx="4"/>
            <a:endCxn id="43" idx="0"/>
          </p:cNvCxnSpPr>
          <p:nvPr/>
        </p:nvCxnSpPr>
        <p:spPr>
          <a:xfrm flipH="1">
            <a:off x="5272087" y="5619750"/>
            <a:ext cx="128588" cy="314325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4" name="Ellipse 33"/>
          <p:cNvSpPr/>
          <p:nvPr/>
        </p:nvSpPr>
        <p:spPr>
          <a:xfrm>
            <a:off x="7534275" y="2571750"/>
            <a:ext cx="381000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38" name="Ellipse 37"/>
          <p:cNvSpPr/>
          <p:nvPr/>
        </p:nvSpPr>
        <p:spPr>
          <a:xfrm>
            <a:off x="6819900" y="5095875"/>
            <a:ext cx="514350" cy="4857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41" name="Ellipse 40"/>
          <p:cNvSpPr/>
          <p:nvPr/>
        </p:nvSpPr>
        <p:spPr>
          <a:xfrm>
            <a:off x="8124825" y="1838325"/>
            <a:ext cx="381000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42" name="Ellipse 41"/>
          <p:cNvSpPr/>
          <p:nvPr/>
        </p:nvSpPr>
        <p:spPr>
          <a:xfrm>
            <a:off x="8239125" y="4305300"/>
            <a:ext cx="581025" cy="5619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43" name="Ellipse 42"/>
          <p:cNvSpPr/>
          <p:nvPr/>
        </p:nvSpPr>
        <p:spPr>
          <a:xfrm>
            <a:off x="4695824" y="5934075"/>
            <a:ext cx="1152525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cxnSp>
        <p:nvCxnSpPr>
          <p:cNvPr id="44" name="Connecteur droit avec flèche 43"/>
          <p:cNvCxnSpPr>
            <a:stCxn id="43" idx="2"/>
          </p:cNvCxnSpPr>
          <p:nvPr/>
        </p:nvCxnSpPr>
        <p:spPr>
          <a:xfrm flipH="1">
            <a:off x="3486151" y="6148388"/>
            <a:ext cx="1209673" cy="157162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0" name="Ellipse 49"/>
          <p:cNvSpPr/>
          <p:nvPr/>
        </p:nvSpPr>
        <p:spPr>
          <a:xfrm>
            <a:off x="8763000" y="2628900"/>
            <a:ext cx="381000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56" name="Ellipse 55"/>
          <p:cNvSpPr/>
          <p:nvPr/>
        </p:nvSpPr>
        <p:spPr>
          <a:xfrm>
            <a:off x="8429625" y="5114925"/>
            <a:ext cx="514350" cy="48577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61" name="Ellipse 60"/>
          <p:cNvSpPr/>
          <p:nvPr/>
        </p:nvSpPr>
        <p:spPr>
          <a:xfrm>
            <a:off x="5572125" y="2562225"/>
            <a:ext cx="1733550" cy="42862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63" name="Ellipse 62"/>
          <p:cNvSpPr/>
          <p:nvPr/>
        </p:nvSpPr>
        <p:spPr>
          <a:xfrm>
            <a:off x="4343400" y="5076825"/>
            <a:ext cx="2114550" cy="542925"/>
          </a:xfrm>
          <a:prstGeom prst="ellipse">
            <a:avLst/>
          </a:prstGeom>
          <a:noFill/>
          <a:ln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65" name="Ellipse 64"/>
          <p:cNvSpPr/>
          <p:nvPr/>
        </p:nvSpPr>
        <p:spPr>
          <a:xfrm>
            <a:off x="6896100" y="3333750"/>
            <a:ext cx="381000" cy="428625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6000"/>
                            </p:stCondLst>
                            <p:childTnLst>
                              <p:par>
                                <p:cTn id="2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8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5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2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000"/>
                            </p:stCondLst>
                            <p:childTnLst>
                              <p:par>
                                <p:cTn id="6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2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2000"/>
                            </p:stCondLst>
                            <p:childTnLst>
                              <p:par>
                                <p:cTn id="7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3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2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7" fill="hold">
                      <p:stCondLst>
                        <p:cond delay="indefinite"/>
                      </p:stCondLst>
                      <p:childTnLst>
                        <p:par>
                          <p:cTn id="98" fill="hold">
                            <p:stCondLst>
                              <p:cond delay="0"/>
                            </p:stCondLst>
                            <p:childTnLst>
                              <p:par>
                                <p:cTn id="9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5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4000"/>
                            </p:stCondLst>
                            <p:childTnLst>
                              <p:par>
                                <p:cTn id="10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20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0" fill="hold">
                      <p:stCondLst>
                        <p:cond delay="indefinite"/>
                      </p:stCondLst>
                      <p:childTnLst>
                        <p:par>
                          <p:cTn id="111" fill="hold">
                            <p:stCondLst>
                              <p:cond delay="0"/>
                            </p:stCondLst>
                            <p:childTnLst>
                              <p:par>
                                <p:cTn id="11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9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0" fill="hold">
                      <p:stCondLst>
                        <p:cond delay="indefinite"/>
                      </p:stCondLst>
                      <p:childTnLst>
                        <p:par>
                          <p:cTn id="121" fill="hold">
                            <p:stCondLst>
                              <p:cond delay="0"/>
                            </p:stCondLst>
                            <p:childTnLst>
                              <p:par>
                                <p:cTn id="122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4" dur="20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5" fill="hold">
                      <p:stCondLst>
                        <p:cond delay="indefinite"/>
                      </p:stCondLst>
                      <p:childTnLst>
                        <p:par>
                          <p:cTn id="126" fill="hold">
                            <p:stCondLst>
                              <p:cond delay="0"/>
                            </p:stCondLst>
                            <p:childTnLst>
                              <p:par>
                                <p:cTn id="127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0" fill="hold">
                            <p:stCondLst>
                              <p:cond delay="2000"/>
                            </p:stCondLst>
                            <p:childTnLst>
                              <p:par>
                                <p:cTn id="13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4" fill="hold">
                      <p:stCondLst>
                        <p:cond delay="indefinite"/>
                      </p:stCondLst>
                      <p:childTnLst>
                        <p:par>
                          <p:cTn id="135" fill="hold">
                            <p:stCondLst>
                              <p:cond delay="0"/>
                            </p:stCondLst>
                            <p:childTnLst>
                              <p:par>
                                <p:cTn id="13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8" dur="2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uiExpand="1" build="p" animBg="1"/>
      <p:bldP spid="15" grpId="0" animBg="1"/>
      <p:bldP spid="17" grpId="0" animBg="1"/>
      <p:bldP spid="18" grpId="0" animBg="1"/>
      <p:bldP spid="19" grpId="0" animBg="1"/>
      <p:bldP spid="24" grpId="0" animBg="1"/>
      <p:bldP spid="25" grpId="0" animBg="1"/>
      <p:bldP spid="27" grpId="0" animBg="1"/>
      <p:bldP spid="34" grpId="0" animBg="1"/>
      <p:bldP spid="38" grpId="0" animBg="1"/>
      <p:bldP spid="41" grpId="0" animBg="1"/>
      <p:bldP spid="42" grpId="0" animBg="1"/>
      <p:bldP spid="43" grpId="0" animBg="1"/>
      <p:bldP spid="50" grpId="0" animBg="1"/>
      <p:bldP spid="56" grpId="0" animBg="1"/>
      <p:bldP spid="61" grpId="0" animBg="1"/>
      <p:bldP spid="63" grpId="0" animBg="1"/>
      <p:bldP spid="6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ous-titre 2"/>
          <p:cNvSpPr txBox="1">
            <a:spLocks/>
          </p:cNvSpPr>
          <p:nvPr/>
        </p:nvSpPr>
        <p:spPr>
          <a:xfrm>
            <a:off x="0" y="0"/>
            <a:ext cx="3851920" cy="720080"/>
          </a:xfrm>
          <a:prstGeom prst="rect">
            <a:avLst/>
          </a:prstGeom>
        </p:spPr>
        <p:txBody>
          <a:bodyPr vert="horz" lIns="91440" tIns="45720" rIns="91440" bIns="45720" rtlCol="0">
            <a:normAutofit fontScale="925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None/>
              <a:tabLst/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Coût</a:t>
            </a: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matières 1</a:t>
            </a:r>
            <a:r>
              <a:rPr kumimoji="0" lang="fr-FR" sz="4000" b="0" i="0" u="none" strike="noStrike" kern="1200" cap="none" spc="0" normalizeH="0" baseline="30000" noProof="0" dirty="0" smtClean="0">
                <a:ln>
                  <a:noFill/>
                </a:ln>
                <a:solidFill>
                  <a:srgbClr val="C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ères</a:t>
            </a:r>
            <a:endParaRPr kumimoji="0" lang="fr-FR" sz="40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5" name="Espace réservé du contenu 2"/>
          <p:cNvSpPr txBox="1">
            <a:spLocks/>
          </p:cNvSpPr>
          <p:nvPr/>
        </p:nvSpPr>
        <p:spPr>
          <a:xfrm>
            <a:off x="0" y="552737"/>
            <a:ext cx="5889764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  <a:buFont typeface="Arial" pitchFamily="34" charset="0"/>
              <a:buChar char="•"/>
            </a:pPr>
            <a:r>
              <a:rPr kumimoji="0" lang="fr-FR" sz="28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Prix de la matière est au m: </a:t>
            </a:r>
            <a:r>
              <a:rPr lang="fr-FR" sz="2800" dirty="0" smtClean="0"/>
              <a:t>4,33 € / m</a:t>
            </a:r>
            <a:endParaRPr kumimoji="0" lang="fr-FR" sz="28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0" y="4961452"/>
            <a:ext cx="6149838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  <a:buFont typeface="Arial" pitchFamily="34" charset="0"/>
              <a:buChar char="•"/>
            </a:pPr>
            <a:r>
              <a:rPr lang="fr-FR" sz="2500" dirty="0" smtClean="0"/>
              <a:t>Prix </a:t>
            </a:r>
            <a:r>
              <a:rPr lang="fr-FR" sz="2500" dirty="0"/>
              <a:t>de la matière est au </a:t>
            </a:r>
            <a:r>
              <a:rPr lang="fr-FR" sz="2500" dirty="0" smtClean="0"/>
              <a:t>m²: </a:t>
            </a:r>
            <a:r>
              <a:rPr lang="fr-FR" sz="2800" dirty="0" smtClean="0"/>
              <a:t>3,10 €/m²</a:t>
            </a:r>
          </a:p>
        </p:txBody>
      </p:sp>
      <p:sp>
        <p:nvSpPr>
          <p:cNvPr id="18" name="Espace réservé du contenu 2"/>
          <p:cNvSpPr txBox="1">
            <a:spLocks/>
          </p:cNvSpPr>
          <p:nvPr/>
        </p:nvSpPr>
        <p:spPr>
          <a:xfrm>
            <a:off x="0" y="1126164"/>
            <a:ext cx="6995905" cy="404462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>
              <a:spcBef>
                <a:spcPct val="20000"/>
              </a:spcBef>
            </a:pPr>
            <a:r>
              <a:rPr lang="fr-FR" sz="2400" dirty="0"/>
              <a:t>Coût</a:t>
            </a:r>
            <a:r>
              <a:rPr lang="fr-FR" sz="2400" dirty="0">
                <a:solidFill>
                  <a:srgbClr val="C00000"/>
                </a:solidFill>
              </a:rPr>
              <a:t> matières </a:t>
            </a:r>
            <a:r>
              <a:rPr lang="fr-FR" sz="2400" dirty="0" smtClean="0">
                <a:solidFill>
                  <a:srgbClr val="C00000"/>
                </a:solidFill>
              </a:rPr>
              <a:t>1</a:t>
            </a:r>
            <a:r>
              <a:rPr lang="fr-FR" sz="2400" baseline="30000" dirty="0" smtClean="0">
                <a:solidFill>
                  <a:srgbClr val="C00000"/>
                </a:solidFill>
              </a:rPr>
              <a:t>ères</a:t>
            </a:r>
            <a:r>
              <a:rPr lang="fr-FR" sz="2400" dirty="0" smtClean="0"/>
              <a:t> = Consommation en m </a:t>
            </a:r>
            <a:r>
              <a:rPr lang="fr-FR" sz="2400" dirty="0" smtClean="0">
                <a:sym typeface="Symbol"/>
              </a:rPr>
              <a:t> prix au m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9" name="Espace réservé du contenu 2"/>
          <p:cNvSpPr txBox="1">
            <a:spLocks/>
          </p:cNvSpPr>
          <p:nvPr/>
        </p:nvSpPr>
        <p:spPr>
          <a:xfrm>
            <a:off x="0" y="5466649"/>
            <a:ext cx="7486650" cy="50405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lvl="0">
              <a:spcBef>
                <a:spcPct val="20000"/>
              </a:spcBef>
            </a:pPr>
            <a:r>
              <a:rPr lang="fr-FR" sz="2400" dirty="0" smtClean="0"/>
              <a:t>Coût</a:t>
            </a:r>
            <a:r>
              <a:rPr lang="fr-FR" sz="2400" dirty="0" smtClean="0">
                <a:solidFill>
                  <a:srgbClr val="C00000"/>
                </a:solidFill>
              </a:rPr>
              <a:t> matières 1</a:t>
            </a:r>
            <a:r>
              <a:rPr lang="fr-FR" sz="2400" baseline="30000" dirty="0" smtClean="0">
                <a:solidFill>
                  <a:srgbClr val="C00000"/>
                </a:solidFill>
              </a:rPr>
              <a:t>ères</a:t>
            </a:r>
            <a:r>
              <a:rPr lang="fr-FR" sz="2400" dirty="0" smtClean="0"/>
              <a:t> = Consommation en m² </a:t>
            </a:r>
            <a:r>
              <a:rPr lang="fr-FR" sz="2400" dirty="0" smtClean="0">
                <a:sym typeface="Symbol"/>
              </a:rPr>
              <a:t> prix au m²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30" name="Espace réservé du contenu 2"/>
          <p:cNvSpPr txBox="1">
            <a:spLocks/>
          </p:cNvSpPr>
          <p:nvPr/>
        </p:nvSpPr>
        <p:spPr>
          <a:xfrm>
            <a:off x="0" y="1533669"/>
            <a:ext cx="6011931" cy="8815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</a:pPr>
            <a:r>
              <a:rPr lang="fr-FR" sz="2400" dirty="0"/>
              <a:t>Coût</a:t>
            </a:r>
            <a:r>
              <a:rPr lang="fr-FR" sz="2400" dirty="0">
                <a:solidFill>
                  <a:srgbClr val="C00000"/>
                </a:solidFill>
              </a:rPr>
              <a:t> matières </a:t>
            </a:r>
            <a:r>
              <a:rPr lang="fr-FR" sz="2400" dirty="0" smtClean="0">
                <a:solidFill>
                  <a:srgbClr val="C00000"/>
                </a:solidFill>
              </a:rPr>
              <a:t>1</a:t>
            </a:r>
            <a:r>
              <a:rPr lang="fr-FR" sz="2400" baseline="30000" dirty="0" smtClean="0">
                <a:solidFill>
                  <a:srgbClr val="C00000"/>
                </a:solidFill>
              </a:rPr>
              <a:t>ères</a:t>
            </a:r>
            <a:r>
              <a:rPr lang="fr-FR" sz="2400" dirty="0" smtClean="0"/>
              <a:t> 	= 1,94 m </a:t>
            </a:r>
            <a:r>
              <a:rPr lang="fr-FR" sz="2400" dirty="0" smtClean="0">
                <a:sym typeface="Symbol"/>
              </a:rPr>
              <a:t> </a:t>
            </a:r>
            <a:r>
              <a:rPr lang="fr-FR" sz="2400" dirty="0" smtClean="0"/>
              <a:t>4,33 € / m</a:t>
            </a:r>
          </a:p>
          <a:p>
            <a:pPr lvl="0">
              <a:spcBef>
                <a:spcPct val="20000"/>
              </a:spcBef>
            </a:pPr>
            <a:r>
              <a:rPr lang="fr-FR" sz="2400" dirty="0" smtClean="0"/>
              <a:t>			= 8,40 €</a:t>
            </a:r>
            <a:endParaRPr lang="fr-FR" sz="2400" dirty="0"/>
          </a:p>
        </p:txBody>
      </p:sp>
      <p:sp>
        <p:nvSpPr>
          <p:cNvPr id="33" name="Espace réservé du contenu 2"/>
          <p:cNvSpPr txBox="1">
            <a:spLocks/>
          </p:cNvSpPr>
          <p:nvPr/>
        </p:nvSpPr>
        <p:spPr>
          <a:xfrm>
            <a:off x="0" y="5976460"/>
            <a:ext cx="7502801" cy="88154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lvl="0">
              <a:spcBef>
                <a:spcPct val="20000"/>
              </a:spcBef>
            </a:pPr>
            <a:r>
              <a:rPr lang="fr-FR" sz="2400" dirty="0"/>
              <a:t>Coût</a:t>
            </a:r>
            <a:r>
              <a:rPr lang="fr-FR" sz="2400" dirty="0">
                <a:solidFill>
                  <a:srgbClr val="C00000"/>
                </a:solidFill>
              </a:rPr>
              <a:t> matières </a:t>
            </a:r>
            <a:r>
              <a:rPr lang="fr-FR" sz="2400" dirty="0" smtClean="0">
                <a:solidFill>
                  <a:srgbClr val="C00000"/>
                </a:solidFill>
              </a:rPr>
              <a:t>1</a:t>
            </a:r>
            <a:r>
              <a:rPr lang="fr-FR" sz="2400" baseline="30000" dirty="0" smtClean="0">
                <a:solidFill>
                  <a:srgbClr val="C00000"/>
                </a:solidFill>
              </a:rPr>
              <a:t>ères</a:t>
            </a:r>
            <a:r>
              <a:rPr lang="fr-FR" sz="2400" dirty="0" smtClean="0"/>
              <a:t> 	= (1,94 m </a:t>
            </a:r>
            <a:r>
              <a:rPr lang="fr-FR" sz="2400" dirty="0" smtClean="0">
                <a:sym typeface="Symbol"/>
              </a:rPr>
              <a:t> 1,40 m)  </a:t>
            </a:r>
            <a:r>
              <a:rPr lang="fr-FR" sz="2400" dirty="0" smtClean="0"/>
              <a:t>3,10 € / m²</a:t>
            </a:r>
          </a:p>
          <a:p>
            <a:pPr lvl="0">
              <a:spcBef>
                <a:spcPct val="20000"/>
              </a:spcBef>
            </a:pPr>
            <a:r>
              <a:rPr lang="fr-FR" sz="2400" dirty="0" smtClean="0"/>
              <a:t>			= 8,42 €</a:t>
            </a:r>
            <a:endParaRPr lang="fr-FR" sz="2400" dirty="0"/>
          </a:p>
        </p:txBody>
      </p:sp>
      <p:pic>
        <p:nvPicPr>
          <p:cNvPr id="35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49687" y="1900092"/>
            <a:ext cx="4194313" cy="3158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5" grpId="0" animBg="1"/>
      <p:bldP spid="17" grpId="0" animBg="1"/>
      <p:bldP spid="18" grpId="0" animBg="1"/>
      <p:bldP spid="19" grpId="0" animBg="1"/>
      <p:bldP spid="30" grpId="0" animBg="1"/>
      <p:bldP spid="33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Image 1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-119270"/>
            <a:ext cx="4313583" cy="3021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0" y="-78023"/>
            <a:ext cx="3061252" cy="16682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Matière 1 :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Longueur placement: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2,171 m pour 2 pantalons.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Efficience : 60,12 %.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Coût matière: 3,55 € / m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-89768" y="2373829"/>
            <a:ext cx="3978974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fr-FR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fr-FR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2,171 / 2</a:t>
            </a:r>
            <a:r>
              <a:rPr lang="fr-FR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) </a:t>
            </a:r>
            <a:r>
              <a:rPr lang="fr-FR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  <a:sym typeface="Symbol"/>
              </a:rPr>
              <a:t></a:t>
            </a:r>
            <a:r>
              <a:rPr lang="fr-FR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 3,55 = 3,85 €</a:t>
            </a:r>
            <a:endParaRPr lang="fr-FR" sz="2800" dirty="0">
              <a:ea typeface="Calibri"/>
              <a:cs typeface="Times New Roman"/>
            </a:endParaRPr>
          </a:p>
        </p:txBody>
      </p:sp>
      <p:sp>
        <p:nvSpPr>
          <p:cNvPr id="6" name="Rectangle 1"/>
          <p:cNvSpPr>
            <a:spLocks noChangeArrowheads="1"/>
          </p:cNvSpPr>
          <p:nvPr/>
        </p:nvSpPr>
        <p:spPr bwMode="auto">
          <a:xfrm>
            <a:off x="0" y="1860129"/>
            <a:ext cx="3518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Coût Matière 1 :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0" name="Image 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72809" y="3116716"/>
            <a:ext cx="2723322" cy="3443110"/>
          </a:xfrm>
          <a:prstGeom prst="rect">
            <a:avLst/>
          </a:prstGeom>
          <a:noFill/>
        </p:spPr>
      </p:pic>
      <p:sp>
        <p:nvSpPr>
          <p:cNvPr id="9" name="Rectangle 1"/>
          <p:cNvSpPr>
            <a:spLocks noChangeArrowheads="1"/>
          </p:cNvSpPr>
          <p:nvPr/>
        </p:nvSpPr>
        <p:spPr bwMode="auto">
          <a:xfrm>
            <a:off x="0" y="2967470"/>
            <a:ext cx="3061252" cy="20774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Matière 2 :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Longueur placement: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Longueur :</a:t>
            </a:r>
            <a:endParaRPr lang="fr-FR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1,084 m pour 4 pantalons.</a:t>
            </a:r>
            <a:endParaRPr lang="fr-FR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>
              <a:lnSpc>
                <a:spcPct val="115000"/>
              </a:lnSpc>
              <a:spcAft>
                <a:spcPts val="0"/>
              </a:spcAft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ea typeface="Calibri"/>
                <a:cs typeface="Times New Roman" pitchFamily="18" charset="0"/>
              </a:rPr>
              <a:t>Efficience : 73,30 %.</a:t>
            </a:r>
            <a:endParaRPr lang="fr-FR" sz="2000" dirty="0" smtClean="0">
              <a:latin typeface="Times New Roman" pitchFamily="18" charset="0"/>
              <a:ea typeface="Calibri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fr-FR" sz="2000" dirty="0" smtClean="0">
                <a:solidFill>
                  <a:srgbClr val="000000"/>
                </a:solidFill>
                <a:latin typeface="Times New Roman" pitchFamily="18" charset="0"/>
                <a:cs typeface="Times New Roman" pitchFamily="18" charset="0"/>
              </a:rPr>
              <a:t>Coût matière: 2,60 € / m</a:t>
            </a:r>
            <a:endParaRPr kumimoji="0" lang="fr-FR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Rectangle 9"/>
          <p:cNvSpPr/>
          <p:nvPr/>
        </p:nvSpPr>
        <p:spPr>
          <a:xfrm>
            <a:off x="0" y="5837312"/>
            <a:ext cx="3978974" cy="587853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>
              <a:lnSpc>
                <a:spcPct val="115000"/>
              </a:lnSpc>
              <a:defRPr/>
            </a:pPr>
            <a:r>
              <a:rPr lang="fr-FR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(</a:t>
            </a:r>
            <a:r>
              <a:rPr lang="fr-FR" sz="2800" b="1" dirty="0" smtClean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1,084 / 4</a:t>
            </a:r>
            <a:r>
              <a:rPr lang="fr-FR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) </a:t>
            </a:r>
            <a:r>
              <a:rPr lang="fr-FR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  <a:sym typeface="Symbol"/>
              </a:rPr>
              <a:t> </a:t>
            </a:r>
            <a:r>
              <a:rPr lang="fr-FR" sz="2800" b="1" dirty="0">
                <a:solidFill>
                  <a:srgbClr val="FF0000"/>
                </a:solidFill>
                <a:latin typeface="Times New Roman"/>
                <a:ea typeface="Calibri"/>
                <a:cs typeface="Times New Roman"/>
              </a:rPr>
              <a:t>2,60 = 0,70 €</a:t>
            </a:r>
            <a:endParaRPr lang="fr-FR" sz="2800" dirty="0">
              <a:ea typeface="Calibri"/>
              <a:cs typeface="Times New Roman"/>
            </a:endParaRPr>
          </a:p>
        </p:txBody>
      </p:sp>
      <p:sp>
        <p:nvSpPr>
          <p:cNvPr id="11" name="Rectangle 10"/>
          <p:cNvSpPr/>
          <p:nvPr/>
        </p:nvSpPr>
        <p:spPr>
          <a:xfrm>
            <a:off x="0" y="592899"/>
            <a:ext cx="936104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2" name="Rectangle 11"/>
          <p:cNvSpPr/>
          <p:nvPr/>
        </p:nvSpPr>
        <p:spPr>
          <a:xfrm>
            <a:off x="1470585" y="592900"/>
            <a:ext cx="216024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3" name="Rectangle 12"/>
          <p:cNvSpPr/>
          <p:nvPr/>
        </p:nvSpPr>
        <p:spPr>
          <a:xfrm>
            <a:off x="-1" y="3941982"/>
            <a:ext cx="944217" cy="351722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4" name="Rectangle 13"/>
          <p:cNvSpPr/>
          <p:nvPr/>
        </p:nvSpPr>
        <p:spPr>
          <a:xfrm>
            <a:off x="1475656" y="4011555"/>
            <a:ext cx="216024" cy="360040"/>
          </a:xfrm>
          <a:prstGeom prst="rect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/>
          </a:p>
        </p:txBody>
      </p:sp>
      <p:sp>
        <p:nvSpPr>
          <p:cNvPr id="15" name="Rectangle 1"/>
          <p:cNvSpPr>
            <a:spLocks noChangeArrowheads="1"/>
          </p:cNvSpPr>
          <p:nvPr/>
        </p:nvSpPr>
        <p:spPr bwMode="auto">
          <a:xfrm>
            <a:off x="0" y="5140042"/>
            <a:ext cx="35184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fr-FR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Coût Matière 2 :</a:t>
            </a:r>
            <a:endParaRPr kumimoji="0" lang="fr-F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6" grpId="0"/>
      <p:bldP spid="9" grpId="0"/>
      <p:bldP spid="10" grpId="0"/>
      <p:bldP spid="11" grpId="0" animBg="1"/>
      <p:bldP spid="12" grpId="0" animBg="1"/>
      <p:bldP spid="13" grpId="0" animBg="1"/>
      <p:bldP spid="14" grpId="0" animBg="1"/>
      <p:bldP spid="1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Sous-titre 2"/>
          <p:cNvSpPr>
            <a:spLocks noGrp="1"/>
          </p:cNvSpPr>
          <p:nvPr>
            <p:ph type="subTitle" idx="1"/>
          </p:nvPr>
        </p:nvSpPr>
        <p:spPr>
          <a:xfrm>
            <a:off x="0" y="0"/>
            <a:ext cx="9144000" cy="864096"/>
          </a:xfrm>
        </p:spPr>
        <p:txBody>
          <a:bodyPr>
            <a:normAutofit/>
          </a:bodyPr>
          <a:lstStyle/>
          <a:p>
            <a:r>
              <a:rPr lang="fr-FR" sz="4000" dirty="0" smtClean="0">
                <a:solidFill>
                  <a:schemeClr val="tx1"/>
                </a:solidFill>
              </a:rPr>
              <a:t>Coût</a:t>
            </a:r>
            <a:r>
              <a:rPr lang="fr-FR" sz="4000" dirty="0" smtClean="0">
                <a:solidFill>
                  <a:srgbClr val="C00000"/>
                </a:solidFill>
              </a:rPr>
              <a:t> matières 1</a:t>
            </a:r>
            <a:r>
              <a:rPr lang="fr-FR" sz="4000" baseline="30000" dirty="0" smtClean="0">
                <a:solidFill>
                  <a:srgbClr val="C00000"/>
                </a:solidFill>
              </a:rPr>
              <a:t>ères</a:t>
            </a:r>
            <a:r>
              <a:rPr lang="fr-FR" sz="4000" dirty="0" smtClean="0">
                <a:solidFill>
                  <a:schemeClr val="tx1"/>
                </a:solidFill>
              </a:rPr>
              <a:t>,</a:t>
            </a:r>
            <a:r>
              <a:rPr lang="fr-FR" sz="4000" dirty="0" smtClean="0">
                <a:solidFill>
                  <a:srgbClr val="C00000"/>
                </a:solidFill>
              </a:rPr>
              <a:t> </a:t>
            </a:r>
            <a:r>
              <a:rPr lang="fr-FR" sz="4000" dirty="0" smtClean="0">
                <a:solidFill>
                  <a:schemeClr val="accent4">
                    <a:lumMod val="75000"/>
                  </a:schemeClr>
                </a:solidFill>
              </a:rPr>
              <a:t>fournitures</a:t>
            </a:r>
            <a:r>
              <a:rPr lang="fr-FR" sz="4000" dirty="0" smtClean="0">
                <a:solidFill>
                  <a:schemeClr val="tx1"/>
                </a:solidFill>
              </a:rPr>
              <a:t>,</a:t>
            </a:r>
            <a:r>
              <a:rPr lang="fr-FR" sz="4000" dirty="0" smtClean="0">
                <a:solidFill>
                  <a:srgbClr val="C00000"/>
                </a:solidFill>
              </a:rPr>
              <a:t> </a:t>
            </a:r>
            <a:r>
              <a:rPr lang="fr-FR" sz="4000" dirty="0" smtClean="0">
                <a:solidFill>
                  <a:schemeClr val="accent3">
                    <a:lumMod val="75000"/>
                  </a:schemeClr>
                </a:solidFill>
              </a:rPr>
              <a:t>fil </a:t>
            </a:r>
            <a:endParaRPr lang="fr-FR" sz="4000" dirty="0">
              <a:solidFill>
                <a:schemeClr val="accent3">
                  <a:lumMod val="75000"/>
                </a:schemeClr>
              </a:solidFill>
            </a:endParaRPr>
          </a:p>
        </p:txBody>
      </p:sp>
      <p:sp>
        <p:nvSpPr>
          <p:cNvPr id="9" name="Sous-titre 2"/>
          <p:cNvSpPr txBox="1">
            <a:spLocks/>
          </p:cNvSpPr>
          <p:nvPr/>
        </p:nvSpPr>
        <p:spPr>
          <a:xfrm>
            <a:off x="0" y="548680"/>
            <a:ext cx="3851920" cy="7200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kumimoji="0" lang="fr-FR" sz="40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Coût </a:t>
            </a:r>
            <a:r>
              <a:rPr lang="fr-FR" sz="4000" dirty="0" smtClean="0">
                <a:solidFill>
                  <a:schemeClr val="accent4">
                    <a:lumMod val="75000"/>
                  </a:schemeClr>
                </a:solidFill>
              </a:rPr>
              <a:t>fournitures</a:t>
            </a:r>
            <a:endParaRPr kumimoji="0" lang="fr-FR" sz="4000" b="0" i="0" u="none" strike="noStrike" kern="1200" cap="none" spc="0" normalizeH="0" baseline="0" noProof="0" dirty="0" smtClean="0">
              <a:ln>
                <a:noFill/>
              </a:ln>
              <a:solidFill>
                <a:schemeClr val="accent3">
                  <a:lumMod val="75000"/>
                </a:schemeClr>
              </a:solidFill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1" name="ZoneTexte 10"/>
          <p:cNvSpPr txBox="1"/>
          <p:nvPr/>
        </p:nvSpPr>
        <p:spPr>
          <a:xfrm>
            <a:off x="131157" y="1239915"/>
            <a:ext cx="8845827" cy="954107"/>
          </a:xfrm>
          <a:prstGeom prst="rect">
            <a:avLst/>
          </a:prstGeom>
          <a:noFill/>
          <a:ln>
            <a:solidFill>
              <a:schemeClr val="accent1"/>
            </a:solidFill>
          </a:ln>
        </p:spPr>
        <p:txBody>
          <a:bodyPr wrap="square" rtlCol="0">
            <a:spAutoFit/>
          </a:bodyPr>
          <a:lstStyle/>
          <a:p>
            <a:pPr lvl="0" algn="ctr">
              <a:spcBef>
                <a:spcPct val="20000"/>
              </a:spcBef>
              <a:defRPr/>
            </a:pPr>
            <a:r>
              <a:rPr lang="fr-FR" sz="2800" dirty="0"/>
              <a:t>Coût</a:t>
            </a:r>
            <a:r>
              <a:rPr lang="fr-FR" sz="2800" dirty="0">
                <a:solidFill>
                  <a:srgbClr val="C00000"/>
                </a:solidFill>
              </a:rPr>
              <a:t> 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</a:rPr>
              <a:t>de toutes les </a:t>
            </a:r>
            <a:r>
              <a:rPr lang="fr-FR" sz="2800" dirty="0" smtClean="0">
                <a:solidFill>
                  <a:schemeClr val="accent4">
                    <a:lumMod val="75000"/>
                  </a:schemeClr>
                </a:solidFill>
              </a:rPr>
              <a:t>fournitures que </a:t>
            </a:r>
            <a:r>
              <a:rPr lang="fr-FR" sz="2800" dirty="0">
                <a:solidFill>
                  <a:schemeClr val="accent4">
                    <a:lumMod val="75000"/>
                  </a:schemeClr>
                </a:solidFill>
              </a:rPr>
              <a:t>composent le </a:t>
            </a:r>
            <a:r>
              <a:rPr lang="fr-FR" sz="2800" dirty="0" smtClean="0">
                <a:solidFill>
                  <a:schemeClr val="accent4">
                    <a:lumMod val="75000"/>
                  </a:schemeClr>
                </a:solidFill>
              </a:rPr>
              <a:t>produit </a:t>
            </a:r>
            <a:r>
              <a:rPr lang="fr-FR" sz="2800" dirty="0" smtClean="0"/>
              <a:t>+ </a:t>
            </a:r>
            <a:r>
              <a:rPr lang="fr-FR" sz="2800" dirty="0" smtClean="0">
                <a:solidFill>
                  <a:schemeClr val="accent4">
                    <a:lumMod val="75000"/>
                  </a:schemeClr>
                </a:solidFill>
              </a:rPr>
              <a:t>fournitures pour le conditionnement</a:t>
            </a:r>
            <a:endParaRPr lang="fr-FR" sz="2800" dirty="0">
              <a:solidFill>
                <a:schemeClr val="accent4">
                  <a:lumMod val="75000"/>
                </a:schemeClr>
              </a:solidFill>
            </a:endParaRPr>
          </a:p>
        </p:txBody>
      </p:sp>
      <p:sp>
        <p:nvSpPr>
          <p:cNvPr id="12" name="Espace réservé du contenu 2"/>
          <p:cNvSpPr txBox="1">
            <a:spLocks/>
          </p:cNvSpPr>
          <p:nvPr/>
        </p:nvSpPr>
        <p:spPr>
          <a:xfrm>
            <a:off x="0" y="2363029"/>
            <a:ext cx="3030072" cy="4261889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Les boutons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2000" dirty="0" smtClean="0"/>
              <a:t>Pressions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lang="fr-FR" sz="2000" dirty="0" smtClean="0"/>
              <a:t>Fermeture à glissière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Velcro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 Galons</a:t>
            </a: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lang="fr-FR" sz="2000" dirty="0" smtClean="0"/>
              <a:t>Étiquette de composition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Étiquette de la marque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2000" dirty="0" smtClean="0"/>
              <a:t>Sachet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2000" dirty="0" smtClean="0"/>
              <a:t>Cintre</a:t>
            </a:r>
          </a:p>
          <a:p>
            <a:pPr>
              <a:spcBef>
                <a:spcPct val="20000"/>
              </a:spcBef>
              <a:buFont typeface="Arial" pitchFamily="34" charset="0"/>
              <a:buChar char="•"/>
              <a:defRPr/>
            </a:pPr>
            <a:r>
              <a:rPr lang="fr-FR" sz="2000" dirty="0" smtClean="0"/>
              <a:t>Housse</a:t>
            </a:r>
            <a:endParaRPr kumimoji="0" lang="fr-FR" sz="20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buFont typeface="Arial" pitchFamily="34" charset="0"/>
              <a:buChar char="•"/>
              <a:tabLst/>
              <a:defRPr/>
            </a:pPr>
            <a:r>
              <a:rPr kumimoji="0" lang="fr-FR" sz="20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…</a:t>
            </a:r>
          </a:p>
        </p:txBody>
      </p:sp>
      <p:sp>
        <p:nvSpPr>
          <p:cNvPr id="16" name="Espace réservé du contenu 2"/>
          <p:cNvSpPr txBox="1">
            <a:spLocks/>
          </p:cNvSpPr>
          <p:nvPr/>
        </p:nvSpPr>
        <p:spPr>
          <a:xfrm>
            <a:off x="3021106" y="2448653"/>
            <a:ext cx="6122894" cy="1226876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>
              <a:spcBef>
                <a:spcPct val="20000"/>
              </a:spcBef>
            </a:pPr>
            <a:r>
              <a:rPr lang="fr-FR" sz="3200" dirty="0"/>
              <a:t>Coût</a:t>
            </a:r>
            <a:r>
              <a:rPr lang="fr-FR" sz="3200" dirty="0">
                <a:solidFill>
                  <a:srgbClr val="C00000"/>
                </a:solidFill>
              </a:rPr>
              <a:t> </a:t>
            </a:r>
            <a:r>
              <a:rPr lang="fr-FR" sz="3200" dirty="0" smtClean="0">
                <a:solidFill>
                  <a:schemeClr val="accent4">
                    <a:lumMod val="75000"/>
                  </a:schemeClr>
                </a:solidFill>
              </a:rPr>
              <a:t>fourniture </a:t>
            </a:r>
            <a:r>
              <a:rPr lang="fr-FR" sz="3200" dirty="0" smtClean="0"/>
              <a:t>=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17" name="Espace réservé du contenu 2"/>
          <p:cNvSpPr txBox="1">
            <a:spLocks/>
          </p:cNvSpPr>
          <p:nvPr/>
        </p:nvSpPr>
        <p:spPr>
          <a:xfrm>
            <a:off x="3021106" y="3003176"/>
            <a:ext cx="6122894" cy="806824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>
            <a:normAutofit fontScale="92500"/>
          </a:bodyPr>
          <a:lstStyle/>
          <a:p>
            <a:pPr>
              <a:spcBef>
                <a:spcPct val="20000"/>
              </a:spcBef>
            </a:pPr>
            <a:r>
              <a:rPr lang="fr-FR" sz="3200" dirty="0" smtClean="0"/>
              <a:t>prix unitaire </a:t>
            </a:r>
            <a:r>
              <a:rPr lang="fr-FR" sz="3200" dirty="0" smtClean="0">
                <a:sym typeface="Symbol"/>
              </a:rPr>
              <a:t> quantité sur le produit</a:t>
            </a:r>
            <a:endParaRPr kumimoji="0" lang="fr-FR" sz="3200" b="0" i="0" u="none" strike="noStrike" kern="1200" cap="none" spc="0" normalizeH="0" baseline="0" noProof="0" dirty="0" smtClean="0">
              <a:ln>
                <a:noFill/>
              </a:ln>
              <a:effectLst/>
              <a:uLnTx/>
              <a:uFillTx/>
              <a:latin typeface="+mn-lt"/>
              <a:ea typeface="+mn-ea"/>
              <a:cs typeface="+mn-cs"/>
            </a:endParaRPr>
          </a:p>
        </p:txBody>
      </p:sp>
      <p:sp>
        <p:nvSpPr>
          <p:cNvPr id="20" name="Espace réservé du contenu 2"/>
          <p:cNvSpPr txBox="1">
            <a:spLocks/>
          </p:cNvSpPr>
          <p:nvPr/>
        </p:nvSpPr>
        <p:spPr>
          <a:xfrm>
            <a:off x="3030460" y="4474993"/>
            <a:ext cx="1559469" cy="616960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unitaire</a:t>
            </a:r>
          </a:p>
        </p:txBody>
      </p:sp>
      <p:cxnSp>
        <p:nvCxnSpPr>
          <p:cNvPr id="21" name="Connecteur droit avec flèche 20"/>
          <p:cNvCxnSpPr/>
          <p:nvPr/>
        </p:nvCxnSpPr>
        <p:spPr>
          <a:xfrm>
            <a:off x="3477916" y="3567758"/>
            <a:ext cx="520343" cy="88770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2" name="Ellipse 21"/>
          <p:cNvSpPr/>
          <p:nvPr/>
        </p:nvSpPr>
        <p:spPr>
          <a:xfrm>
            <a:off x="2994212" y="3039035"/>
            <a:ext cx="815790" cy="528918"/>
          </a:xfrm>
          <a:prstGeom prst="ellipse">
            <a:avLst/>
          </a:prstGeom>
          <a:noFill/>
          <a:ln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fr-FR" dirty="0">
              <a:noFill/>
            </a:endParaRPr>
          </a:p>
        </p:txBody>
      </p:sp>
      <p:sp>
        <p:nvSpPr>
          <p:cNvPr id="23" name="Espace réservé du contenu 2"/>
          <p:cNvSpPr txBox="1">
            <a:spLocks/>
          </p:cNvSpPr>
          <p:nvPr/>
        </p:nvSpPr>
        <p:spPr>
          <a:xfrm>
            <a:off x="6848451" y="4180716"/>
            <a:ext cx="1363219" cy="5257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Au lot</a:t>
            </a:r>
          </a:p>
        </p:txBody>
      </p:sp>
      <p:cxnSp>
        <p:nvCxnSpPr>
          <p:cNvPr id="24" name="Connecteur droit avec flèche 23"/>
          <p:cNvCxnSpPr>
            <a:stCxn id="22" idx="5"/>
            <a:endCxn id="23" idx="0"/>
          </p:cNvCxnSpPr>
          <p:nvPr/>
        </p:nvCxnSpPr>
        <p:spPr>
          <a:xfrm>
            <a:off x="3690532" y="3490495"/>
            <a:ext cx="3839529" cy="690221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2">
                                            <p:bg/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1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2000"/>
                            </p:stCondLst>
                            <p:childTnLst>
                              <p:par>
                                <p:cTn id="2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6000"/>
                            </p:stCondLst>
                            <p:childTnLst>
                              <p:par>
                                <p:cTn id="3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1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1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1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2000"/>
                                        <p:tgtEl>
                                          <p:spTgt spid="1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2000"/>
                            </p:stCondLst>
                            <p:childTnLst>
                              <p:par>
                                <p:cTn id="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2000"/>
                                        <p:tgtEl>
                                          <p:spTgt spid="1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3" fill="hold">
                      <p:stCondLst>
                        <p:cond delay="indefinite"/>
                      </p:stCondLst>
                      <p:childTnLst>
                        <p:par>
                          <p:cTn id="74" fill="hold">
                            <p:stCondLst>
                              <p:cond delay="0"/>
                            </p:stCondLst>
                            <p:childTnLst>
                              <p:par>
                                <p:cTn id="7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5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2" fill="hold">
                      <p:stCondLst>
                        <p:cond delay="indefinite"/>
                      </p:stCondLst>
                      <p:childTnLst>
                        <p:par>
                          <p:cTn id="93" fill="hold">
                            <p:stCondLst>
                              <p:cond delay="0"/>
                            </p:stCondLst>
                            <p:childTnLst>
                              <p:par>
                                <p:cTn id="9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6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7" fill="hold">
                            <p:stCondLst>
                              <p:cond delay="500"/>
                            </p:stCondLst>
                            <p:childTnLst>
                              <p:par>
                                <p:cTn id="9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  <p:bldP spid="11" grpId="0" animBg="1"/>
      <p:bldP spid="12" grpId="0" build="p" animBg="1"/>
      <p:bldP spid="16" grpId="0" animBg="1"/>
      <p:bldP spid="17" grpId="0"/>
      <p:bldP spid="20" grpId="0" animBg="1"/>
      <p:bldP spid="22" grpId="0" animBg="1"/>
      <p:bldP spid="23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re 4"/>
          <p:cNvSpPr>
            <a:spLocks noGrp="1"/>
          </p:cNvSpPr>
          <p:nvPr>
            <p:ph type="title"/>
          </p:nvPr>
        </p:nvSpPr>
        <p:spPr>
          <a:xfrm>
            <a:off x="475129" y="-1"/>
            <a:ext cx="8229600" cy="1183341"/>
          </a:xfrm>
        </p:spPr>
        <p:txBody>
          <a:bodyPr>
            <a:normAutofit fontScale="90000"/>
          </a:bodyPr>
          <a:lstStyle/>
          <a:p>
            <a:pPr lvl="0" algn="l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Exemple:</a:t>
            </a:r>
            <a:b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</a:br>
            <a:endParaRPr lang="fr-FR" dirty="0"/>
          </a:p>
        </p:txBody>
      </p:sp>
      <p:sp>
        <p:nvSpPr>
          <p:cNvPr id="6" name="Espace réservé du contenu 5"/>
          <p:cNvSpPr>
            <a:spLocks noGrp="1"/>
          </p:cNvSpPr>
          <p:nvPr>
            <p:ph idx="1"/>
          </p:nvPr>
        </p:nvSpPr>
        <p:spPr>
          <a:xfrm>
            <a:off x="448235" y="640977"/>
            <a:ext cx="8229600" cy="5553635"/>
          </a:xfrm>
        </p:spPr>
        <p:txBody>
          <a:bodyPr>
            <a:normAutofit fontScale="92500" lnSpcReduction="10000"/>
          </a:bodyPr>
          <a:lstStyle/>
          <a:p>
            <a:pPr lvl="0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Velcro (boucle et crocher)</a:t>
            </a:r>
          </a:p>
          <a:p>
            <a:pPr lvl="1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Métrage : 0,2 m pour 1 sac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Tarif : 14,90 € pour un rouleau de 25m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2">
              <a:buNone/>
            </a:pP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14,90 € / 25m × 0,2 m = 0,12 €</a:t>
            </a:r>
          </a:p>
          <a:p>
            <a:r>
              <a:rPr lang="fr-FR" dirty="0" err="1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Elastique</a:t>
            </a:r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 :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Métrage : 0,2 m pour 1 sac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1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Tarif : 1</a:t>
            </a:r>
            <a:r>
              <a:rPr lang="fr-FR" dirty="0" smtClean="0" bmk="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,20 € / m</a:t>
            </a:r>
          </a:p>
          <a:p>
            <a:pPr lvl="2">
              <a:buNone/>
            </a:pP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0,2 m × 1,20 € / m = 0,24 €</a:t>
            </a:r>
          </a:p>
          <a:p>
            <a:pPr lvl="0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Pression :</a:t>
            </a:r>
          </a:p>
          <a:p>
            <a:pPr lvl="1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7 pour 1 sac</a:t>
            </a:r>
          </a:p>
          <a:p>
            <a:pPr lvl="1"/>
            <a:r>
              <a:rPr lang="fr-FR" dirty="0" smtClean="0"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Tarif : 2,30 € la plaquette de 6</a:t>
            </a:r>
          </a:p>
          <a:p>
            <a:pPr lvl="2">
              <a:buNone/>
            </a:pPr>
            <a:r>
              <a:rPr lang="fr-FR" dirty="0" smtClean="0">
                <a:solidFill>
                  <a:srgbClr val="FF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2,30 € / 6 × 7 = 2,68 € </a:t>
            </a:r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endParaRPr lang="fr-FR" dirty="0" smtClean="0">
              <a:latin typeface="Arial" pitchFamily="34" charset="0"/>
              <a:cs typeface="Arial" pitchFamily="34" charset="0"/>
            </a:endParaRPr>
          </a:p>
          <a:p>
            <a:pPr lvl="1"/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 smtClean="0"/>
          </a:p>
          <a:p>
            <a:endParaRPr lang="fr-FR" dirty="0"/>
          </a:p>
        </p:txBody>
      </p:sp>
      <p:sp>
        <p:nvSpPr>
          <p:cNvPr id="7" name="Rectangle 1"/>
          <p:cNvSpPr txBox="1">
            <a:spLocks noChangeArrowheads="1"/>
          </p:cNvSpPr>
          <p:nvPr/>
        </p:nvSpPr>
        <p:spPr bwMode="auto">
          <a:xfrm>
            <a:off x="2967317" y="2131685"/>
            <a:ext cx="6759388" cy="1929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rtlCol="0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fr-FR" sz="2400" b="0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	</a:t>
            </a:r>
            <a:endParaRPr kumimoji="0" lang="fr-FR" sz="2400" b="0" i="0" u="none" strike="noStrike" kern="1200" cap="none" spc="0" normalizeH="0" baseline="0" noProof="0" dirty="0" smtClean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Arial" pitchFamily="34" charset="0"/>
              <a:ea typeface="+mn-ea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2000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2000"/>
                                        <p:tgtEl>
                                          <p:spTgt spid="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2000"/>
                                        <p:tgtEl>
                                          <p:spTgt spid="6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2000"/>
                                        <p:tgtEl>
                                          <p:spTgt spid="6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uiExpand="1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12376" y="0"/>
            <a:ext cx="8229600" cy="899738"/>
          </a:xfrm>
        </p:spPr>
        <p:txBody>
          <a:bodyPr/>
          <a:lstStyle/>
          <a:p>
            <a:r>
              <a:rPr lang="fr-FR" dirty="0" smtClean="0"/>
              <a:t>Coût</a:t>
            </a:r>
            <a:r>
              <a:rPr lang="fr-FR" dirty="0" smtClean="0">
                <a:solidFill>
                  <a:srgbClr val="C00000"/>
                </a:solidFill>
              </a:rPr>
              <a:t> </a:t>
            </a:r>
            <a:r>
              <a:rPr lang="fr-FR" dirty="0" smtClean="0">
                <a:solidFill>
                  <a:schemeClr val="accent3">
                    <a:lumMod val="75000"/>
                  </a:schemeClr>
                </a:solidFill>
              </a:rPr>
              <a:t>fil</a:t>
            </a:r>
            <a:endParaRPr lang="fr-FR" dirty="0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85483" y="2635624"/>
            <a:ext cx="8229600" cy="2743200"/>
          </a:xfrm>
        </p:spPr>
        <p:txBody>
          <a:bodyPr/>
          <a:lstStyle/>
          <a:p>
            <a:pPr lvl="0"/>
            <a:endParaRPr lang="fr-FR" dirty="0" smtClean="0"/>
          </a:p>
          <a:p>
            <a:pPr lvl="0"/>
            <a:r>
              <a:rPr lang="fr-FR" dirty="0" smtClean="0"/>
              <a:t>Consommation : </a:t>
            </a:r>
            <a:r>
              <a:rPr lang="fr-FR" b="1" dirty="0" smtClean="0"/>
              <a:t>5 m</a:t>
            </a:r>
            <a:endParaRPr lang="fr-FR" dirty="0" smtClean="0"/>
          </a:p>
          <a:p>
            <a:pPr lvl="0"/>
            <a:r>
              <a:rPr lang="fr-FR" dirty="0" smtClean="0"/>
              <a:t>Tarif : 4,52 € le cône de 5000 m</a:t>
            </a:r>
          </a:p>
          <a:p>
            <a:pPr>
              <a:buNone/>
            </a:pPr>
            <a:r>
              <a:rPr lang="fr-FR" dirty="0" smtClean="0"/>
              <a:t>		</a:t>
            </a:r>
            <a:r>
              <a:rPr lang="fr-FR" dirty="0" smtClean="0">
                <a:solidFill>
                  <a:srgbClr val="FF0000"/>
                </a:solidFill>
              </a:rPr>
              <a:t>4,52 € / 5000 m × 5 = 0,004 €</a:t>
            </a:r>
          </a:p>
          <a:p>
            <a:endParaRPr lang="fr-FR" dirty="0"/>
          </a:p>
        </p:txBody>
      </p:sp>
      <p:sp>
        <p:nvSpPr>
          <p:cNvPr id="4" name="Espace réservé du contenu 2"/>
          <p:cNvSpPr txBox="1">
            <a:spLocks/>
          </p:cNvSpPr>
          <p:nvPr/>
        </p:nvSpPr>
        <p:spPr>
          <a:xfrm>
            <a:off x="277906" y="969792"/>
            <a:ext cx="2725270" cy="1029337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Calcul de la consommation</a:t>
            </a:r>
          </a:p>
        </p:txBody>
      </p:sp>
      <p:cxnSp>
        <p:nvCxnSpPr>
          <p:cNvPr id="5" name="Connecteur droit avec flèche 4"/>
          <p:cNvCxnSpPr>
            <a:endCxn id="4" idx="3"/>
          </p:cNvCxnSpPr>
          <p:nvPr/>
        </p:nvCxnSpPr>
        <p:spPr>
          <a:xfrm flipH="1">
            <a:off x="3003176" y="681318"/>
            <a:ext cx="2052920" cy="803143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Espace réservé du contenu 2"/>
          <p:cNvSpPr txBox="1">
            <a:spLocks/>
          </p:cNvSpPr>
          <p:nvPr/>
        </p:nvSpPr>
        <p:spPr>
          <a:xfrm>
            <a:off x="7189109" y="1849892"/>
            <a:ext cx="1363219" cy="525754"/>
          </a:xfrm>
          <a:prstGeom prst="rect">
            <a:avLst/>
          </a:prstGeom>
          <a:ln>
            <a:solidFill>
              <a:schemeClr val="tx1"/>
            </a:solidFill>
          </a:ln>
        </p:spPr>
        <p:txBody>
          <a:bodyPr vert="horz" lIns="91440" tIns="45720" rIns="91440" bIns="45720" rtlCol="0">
            <a:normAutofit fontScale="92500" lnSpcReduction="10000"/>
          </a:bodyPr>
          <a:lstStyle/>
          <a:p>
            <a:pPr marL="0" marR="0" lvl="0" indent="0" defTabSz="914400" rtl="0" eaLnBrk="1" fontAlgn="auto" latinLnBrk="0" hangingPunct="1">
              <a:lnSpc>
                <a:spcPct val="100000"/>
              </a:lnSpc>
              <a:spcBef>
                <a:spcPct val="20000"/>
              </a:spcBef>
              <a:spcAft>
                <a:spcPts val="0"/>
              </a:spcAft>
              <a:buClrTx/>
              <a:buSzTx/>
              <a:tabLst/>
              <a:defRPr/>
            </a:pPr>
            <a:r>
              <a:rPr kumimoji="0" lang="fr-FR" sz="3200" b="0" i="0" u="none" strike="noStrike" kern="1200" cap="none" spc="0" normalizeH="0" baseline="0" noProof="0" dirty="0" smtClean="0">
                <a:ln>
                  <a:noFill/>
                </a:ln>
                <a:effectLst/>
                <a:uLnTx/>
                <a:uFillTx/>
                <a:latin typeface="+mn-lt"/>
                <a:ea typeface="+mn-ea"/>
                <a:cs typeface="+mn-cs"/>
              </a:rPr>
              <a:t>Forfait</a:t>
            </a:r>
          </a:p>
        </p:txBody>
      </p:sp>
      <p:cxnSp>
        <p:nvCxnSpPr>
          <p:cNvPr id="7" name="Connecteur droit avec flèche 6"/>
          <p:cNvCxnSpPr>
            <a:endCxn id="6" idx="0"/>
          </p:cNvCxnSpPr>
          <p:nvPr/>
        </p:nvCxnSpPr>
        <p:spPr>
          <a:xfrm>
            <a:off x="5226424" y="717176"/>
            <a:ext cx="2644295" cy="1132716"/>
          </a:xfrm>
          <a:prstGeom prst="straightConnector1">
            <a:avLst/>
          </a:prstGeom>
          <a:ln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  <p:bldP spid="4" grpId="0" animBg="1"/>
      <p:bldP spid="6" grpId="0" animBg="1"/>
    </p:bldLst>
  </p:timing>
</p:sld>
</file>

<file path=ppt/theme/theme1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756</TotalTime>
  <Words>373</Words>
  <Application>Microsoft Office PowerPoint</Application>
  <PresentationFormat>Affichage à l'écran (4:3)</PresentationFormat>
  <Paragraphs>107</Paragraphs>
  <Slides>8</Slides>
  <Notes>0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8</vt:i4>
      </vt:variant>
    </vt:vector>
  </HeadingPairs>
  <TitlesOfParts>
    <vt:vector size="9" baseType="lpstr">
      <vt:lpstr>Thème Office</vt:lpstr>
      <vt:lpstr>Coût de revient</vt:lpstr>
      <vt:lpstr>Diapositive 2</vt:lpstr>
      <vt:lpstr>Diapositive 3</vt:lpstr>
      <vt:lpstr>Diapositive 4</vt:lpstr>
      <vt:lpstr>Diapositive 5</vt:lpstr>
      <vt:lpstr>Diapositive 6</vt:lpstr>
      <vt:lpstr>Exemple: </vt:lpstr>
      <vt:lpstr>Coût fil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Coût de revient</dc:title>
  <dc:creator>Flo</dc:creator>
  <cp:lastModifiedBy>Flo</cp:lastModifiedBy>
  <cp:revision>18</cp:revision>
  <dcterms:created xsi:type="dcterms:W3CDTF">2020-04-03T09:33:07Z</dcterms:created>
  <dcterms:modified xsi:type="dcterms:W3CDTF">2020-04-23T08:32:34Z</dcterms:modified>
</cp:coreProperties>
</file>