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20" d="100"/>
          <a:sy n="120" d="100"/>
        </p:scale>
        <p:origin x="-78" y="105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F4D910A-B9FB-453C-A102-A8255620453A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9221A1-CD2E-4744-941F-7841931A4DB7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7" Type="http://schemas.openxmlformats.org/officeDocument/2006/relationships/image" Target="../media/image6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.png"/><Relationship Id="rId5" Type="http://schemas.openxmlformats.org/officeDocument/2006/relationships/image" Target="../media/image4.png"/><Relationship Id="rId4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8849"/>
          </a:xfrm>
        </p:spPr>
        <p:txBody>
          <a:bodyPr>
            <a:noAutofit/>
          </a:bodyPr>
          <a:lstStyle/>
          <a:p>
            <a:pPr lvl="0"/>
            <a:r>
              <a:rPr lang="fr-FR" sz="3200" b="1" dirty="0" smtClean="0">
                <a:latin typeface="Times New Roman" pitchFamily="18" charset="0"/>
                <a:ea typeface="+mn-ea"/>
                <a:cs typeface="Times New Roman" pitchFamily="18" charset="0"/>
              </a:rPr>
              <a:t>Pourquoi fait-on une recherche de métrage ?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288235" y="983973"/>
            <a:ext cx="8229600" cy="5516217"/>
          </a:xfrm>
        </p:spPr>
        <p:txBody>
          <a:bodyPr>
            <a:normAutofit/>
          </a:bodyPr>
          <a:lstStyle/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Calculer la quantité de matière minimum nécessaire par article.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Prévoir les quantités de matière pour les lancements en série.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Définir les longueurs de matelas.</a:t>
            </a:r>
          </a:p>
          <a:p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Eviter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les gaspillages de matière.</a:t>
            </a:r>
          </a:p>
          <a:p>
            <a:r>
              <a:rPr lang="fr-FR" dirty="0" err="1" smtClean="0">
                <a:latin typeface="Times New Roman" pitchFamily="18" charset="0"/>
                <a:cs typeface="Times New Roman" pitchFamily="18" charset="0"/>
              </a:rPr>
              <a:t>Etablir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les coûts de revient matière.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Faire un plan de coupe pour transmettre la méthode de découpage à respecter pour les séries.</a:t>
            </a:r>
          </a:p>
          <a:p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0" y="0"/>
            <a:ext cx="9144000" cy="894522"/>
          </a:xfrm>
        </p:spPr>
        <p:txBody>
          <a:bodyPr>
            <a:normAutofit fontScale="90000"/>
          </a:bodyPr>
          <a:lstStyle/>
          <a:p>
            <a:pPr lvl="0"/>
            <a:r>
              <a:rPr lang="fr-FR" sz="2800" b="1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LES DIFFÉRENTS TYPES DE MATELASSAGE </a:t>
            </a:r>
            <a:r>
              <a:rPr lang="fr-FR" sz="28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fr-FR" sz="2800" dirty="0" smtClean="0">
                <a:latin typeface="Arial" pitchFamily="34" charset="0"/>
                <a:cs typeface="Arial" pitchFamily="34" charset="0"/>
              </a:rPr>
            </a:br>
            <a:endParaRPr lang="fr-FR" sz="2800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228600" y="775253"/>
            <a:ext cx="8229600" cy="452596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fr-FR" b="1" dirty="0" smtClean="0"/>
              <a:t>Trois méthodes de matelassage </a:t>
            </a:r>
          </a:p>
          <a:p>
            <a:r>
              <a:rPr lang="fr-FR" dirty="0" smtClean="0"/>
              <a:t>Matelassage en zig – </a:t>
            </a:r>
            <a:r>
              <a:rPr lang="fr-FR" dirty="0" err="1" smtClean="0"/>
              <a:t>zag</a:t>
            </a:r>
            <a:r>
              <a:rPr lang="fr-FR" dirty="0" smtClean="0"/>
              <a:t> ou en accordéon 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Matelassage à sens, endroit vers le haut</a:t>
            </a:r>
          </a:p>
          <a:p>
            <a:pPr>
              <a:buNone/>
            </a:pPr>
            <a:endParaRPr lang="fr-FR" dirty="0" smtClean="0"/>
          </a:p>
          <a:p>
            <a:endParaRPr lang="fr-FR" dirty="0" smtClean="0"/>
          </a:p>
          <a:p>
            <a:r>
              <a:rPr lang="fr-FR" dirty="0" smtClean="0"/>
              <a:t>Matelassage à sens et à paire </a:t>
            </a:r>
            <a:endParaRPr lang="fr-FR" dirty="0"/>
          </a:p>
        </p:txBody>
      </p:sp>
      <p:cxnSp>
        <p:nvCxnSpPr>
          <p:cNvPr id="8" name="Connecteur droit 7"/>
          <p:cNvCxnSpPr/>
          <p:nvPr/>
        </p:nvCxnSpPr>
        <p:spPr>
          <a:xfrm>
            <a:off x="457200" y="2501491"/>
            <a:ext cx="3600000" cy="0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4030422" y="2501491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9"/>
          <p:cNvCxnSpPr/>
          <p:nvPr/>
        </p:nvCxnSpPr>
        <p:spPr>
          <a:xfrm>
            <a:off x="4015830" y="2355576"/>
            <a:ext cx="3600000" cy="0"/>
          </a:xfrm>
          <a:prstGeom prst="line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471792" y="2355577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orme libre 11"/>
          <p:cNvSpPr/>
          <p:nvPr/>
        </p:nvSpPr>
        <p:spPr>
          <a:xfrm>
            <a:off x="7607030" y="2352827"/>
            <a:ext cx="87549" cy="150778"/>
          </a:xfrm>
          <a:custGeom>
            <a:avLst/>
            <a:gdLst>
              <a:gd name="connsiteX0" fmla="*/ 14591 w 119164"/>
              <a:gd name="connsiteY0" fmla="*/ 150778 h 150778"/>
              <a:gd name="connsiteX1" fmla="*/ 116732 w 119164"/>
              <a:gd name="connsiteY1" fmla="*/ 77821 h 150778"/>
              <a:gd name="connsiteX2" fmla="*/ 0 w 119164"/>
              <a:gd name="connsiteY2" fmla="*/ 0 h 15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164" h="150778">
                <a:moveTo>
                  <a:pt x="14591" y="150778"/>
                </a:moveTo>
                <a:cubicBezTo>
                  <a:pt x="66877" y="126864"/>
                  <a:pt x="119164" y="102951"/>
                  <a:pt x="116732" y="77821"/>
                </a:cubicBezTo>
                <a:cubicBezTo>
                  <a:pt x="114300" y="52691"/>
                  <a:pt x="57150" y="26345"/>
                  <a:pt x="0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Forme libre 12"/>
          <p:cNvSpPr/>
          <p:nvPr/>
        </p:nvSpPr>
        <p:spPr>
          <a:xfrm flipH="1">
            <a:off x="403698" y="2202047"/>
            <a:ext cx="87549" cy="150778"/>
          </a:xfrm>
          <a:custGeom>
            <a:avLst/>
            <a:gdLst>
              <a:gd name="connsiteX0" fmla="*/ 14591 w 119164"/>
              <a:gd name="connsiteY0" fmla="*/ 150778 h 150778"/>
              <a:gd name="connsiteX1" fmla="*/ 116732 w 119164"/>
              <a:gd name="connsiteY1" fmla="*/ 77821 h 150778"/>
              <a:gd name="connsiteX2" fmla="*/ 0 w 119164"/>
              <a:gd name="connsiteY2" fmla="*/ 0 h 15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164" h="150778">
                <a:moveTo>
                  <a:pt x="14591" y="150778"/>
                </a:moveTo>
                <a:cubicBezTo>
                  <a:pt x="66877" y="126864"/>
                  <a:pt x="119164" y="102951"/>
                  <a:pt x="116732" y="77821"/>
                </a:cubicBezTo>
                <a:cubicBezTo>
                  <a:pt x="114300" y="52691"/>
                  <a:pt x="57150" y="26345"/>
                  <a:pt x="0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4" name="Connecteur droit 13"/>
          <p:cNvCxnSpPr/>
          <p:nvPr/>
        </p:nvCxnSpPr>
        <p:spPr>
          <a:xfrm>
            <a:off x="481519" y="2204797"/>
            <a:ext cx="3600000" cy="0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>
            <a:off x="4054741" y="2204797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>
            <a:off x="4040149" y="2058882"/>
            <a:ext cx="3600000" cy="0"/>
          </a:xfrm>
          <a:prstGeom prst="line">
            <a:avLst/>
          </a:prstGeom>
          <a:ln w="38100">
            <a:headEnd type="triangl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>
            <a:off x="496111" y="2058883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Forme libre 17"/>
          <p:cNvSpPr/>
          <p:nvPr/>
        </p:nvSpPr>
        <p:spPr>
          <a:xfrm>
            <a:off x="7631349" y="2056133"/>
            <a:ext cx="87549" cy="150778"/>
          </a:xfrm>
          <a:custGeom>
            <a:avLst/>
            <a:gdLst>
              <a:gd name="connsiteX0" fmla="*/ 14591 w 119164"/>
              <a:gd name="connsiteY0" fmla="*/ 150778 h 150778"/>
              <a:gd name="connsiteX1" fmla="*/ 116732 w 119164"/>
              <a:gd name="connsiteY1" fmla="*/ 77821 h 150778"/>
              <a:gd name="connsiteX2" fmla="*/ 0 w 119164"/>
              <a:gd name="connsiteY2" fmla="*/ 0 h 15077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19164" h="150778">
                <a:moveTo>
                  <a:pt x="14591" y="150778"/>
                </a:moveTo>
                <a:cubicBezTo>
                  <a:pt x="66877" y="126864"/>
                  <a:pt x="119164" y="102951"/>
                  <a:pt x="116732" y="77821"/>
                </a:cubicBezTo>
                <a:cubicBezTo>
                  <a:pt x="114300" y="52691"/>
                  <a:pt x="57150" y="26345"/>
                  <a:pt x="0" y="0"/>
                </a:cubicBezTo>
              </a:path>
            </a:pathLst>
          </a:cu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9" name="Connecteur droit 18"/>
          <p:cNvCxnSpPr/>
          <p:nvPr/>
        </p:nvCxnSpPr>
        <p:spPr>
          <a:xfrm>
            <a:off x="448573" y="4347542"/>
            <a:ext cx="3600000" cy="0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4021795" y="4347542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 rot="16200000">
            <a:off x="7392838" y="4132059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</a:t>
            </a:r>
            <a:endParaRPr lang="fr-FR" dirty="0"/>
          </a:p>
        </p:txBody>
      </p:sp>
      <p:cxnSp>
        <p:nvCxnSpPr>
          <p:cNvPr id="22" name="Connecteur droit 21"/>
          <p:cNvCxnSpPr/>
          <p:nvPr/>
        </p:nvCxnSpPr>
        <p:spPr>
          <a:xfrm>
            <a:off x="431320" y="4157761"/>
            <a:ext cx="3600000" cy="0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Connecteur droit 22"/>
          <p:cNvCxnSpPr/>
          <p:nvPr/>
        </p:nvCxnSpPr>
        <p:spPr>
          <a:xfrm>
            <a:off x="4004542" y="4157761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ZoneTexte 23"/>
          <p:cNvSpPr txBox="1"/>
          <p:nvPr/>
        </p:nvSpPr>
        <p:spPr>
          <a:xfrm rot="16200000">
            <a:off x="7375585" y="3959541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</a:t>
            </a:r>
            <a:endParaRPr lang="fr-FR" dirty="0"/>
          </a:p>
        </p:txBody>
      </p:sp>
      <p:cxnSp>
        <p:nvCxnSpPr>
          <p:cNvPr id="25" name="Connecteur droit 24"/>
          <p:cNvCxnSpPr/>
          <p:nvPr/>
        </p:nvCxnSpPr>
        <p:spPr>
          <a:xfrm>
            <a:off x="405441" y="3950727"/>
            <a:ext cx="3600000" cy="0"/>
          </a:xfrm>
          <a:prstGeom prst="line">
            <a:avLst/>
          </a:prstGeom>
          <a:ln w="38100"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3978663" y="3950727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 rot="16200000">
            <a:off x="7349706" y="3752507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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 rot="16200000">
            <a:off x="7548118" y="568481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</a:t>
            </a:r>
            <a:endParaRPr lang="fr-FR" dirty="0"/>
          </a:p>
        </p:txBody>
      </p:sp>
      <p:sp>
        <p:nvSpPr>
          <p:cNvPr id="41" name="ZoneTexte 40"/>
          <p:cNvSpPr txBox="1"/>
          <p:nvPr/>
        </p:nvSpPr>
        <p:spPr>
          <a:xfrm rot="16200000">
            <a:off x="7548118" y="5205440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</a:t>
            </a:r>
            <a:endParaRPr lang="fr-FR" dirty="0"/>
          </a:p>
        </p:txBody>
      </p:sp>
      <p:sp>
        <p:nvSpPr>
          <p:cNvPr id="42" name="ZoneTexte 41"/>
          <p:cNvSpPr txBox="1"/>
          <p:nvPr/>
        </p:nvSpPr>
        <p:spPr>
          <a:xfrm rot="16200000">
            <a:off x="370932" y="5387685"/>
            <a:ext cx="465826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ym typeface="Wingdings"/>
              </a:rPr>
              <a:t></a:t>
            </a:r>
            <a:endParaRPr lang="fr-FR" dirty="0"/>
          </a:p>
        </p:txBody>
      </p:sp>
      <p:grpSp>
        <p:nvGrpSpPr>
          <p:cNvPr id="104" name="Groupe 103"/>
          <p:cNvGrpSpPr/>
          <p:nvPr/>
        </p:nvGrpSpPr>
        <p:grpSpPr>
          <a:xfrm>
            <a:off x="595222" y="5769272"/>
            <a:ext cx="7181122" cy="122401"/>
            <a:chOff x="595222" y="5769272"/>
            <a:chExt cx="7181122" cy="122401"/>
          </a:xfrm>
        </p:grpSpPr>
        <p:cxnSp>
          <p:nvCxnSpPr>
            <p:cNvPr id="28" name="Connecteur droit 27"/>
            <p:cNvCxnSpPr/>
            <p:nvPr/>
          </p:nvCxnSpPr>
          <p:spPr>
            <a:xfrm>
              <a:off x="595222" y="5891673"/>
              <a:ext cx="3600000" cy="0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Connecteur droit 28"/>
            <p:cNvCxnSpPr/>
            <p:nvPr/>
          </p:nvCxnSpPr>
          <p:spPr>
            <a:xfrm>
              <a:off x="4168444" y="5891673"/>
              <a:ext cx="3600000" cy="0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Connecteur droit 35"/>
            <p:cNvCxnSpPr/>
            <p:nvPr/>
          </p:nvCxnSpPr>
          <p:spPr>
            <a:xfrm flipV="1">
              <a:off x="61156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Connecteur droit 37"/>
            <p:cNvCxnSpPr/>
            <p:nvPr/>
          </p:nvCxnSpPr>
          <p:spPr>
            <a:xfrm flipV="1">
              <a:off x="86360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Connecteur droit 39"/>
            <p:cNvCxnSpPr/>
            <p:nvPr/>
          </p:nvCxnSpPr>
          <p:spPr>
            <a:xfrm flipV="1">
              <a:off x="111561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Connecteur droit 42"/>
            <p:cNvCxnSpPr/>
            <p:nvPr/>
          </p:nvCxnSpPr>
          <p:spPr>
            <a:xfrm flipV="1">
              <a:off x="136765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Connecteur droit 43"/>
            <p:cNvCxnSpPr/>
            <p:nvPr/>
          </p:nvCxnSpPr>
          <p:spPr>
            <a:xfrm flipV="1">
              <a:off x="161967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Connecteur droit 44"/>
            <p:cNvCxnSpPr/>
            <p:nvPr/>
          </p:nvCxnSpPr>
          <p:spPr>
            <a:xfrm flipV="1">
              <a:off x="187171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Connecteur droit 45"/>
            <p:cNvCxnSpPr/>
            <p:nvPr/>
          </p:nvCxnSpPr>
          <p:spPr>
            <a:xfrm flipV="1">
              <a:off x="212372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Connecteur droit 46"/>
            <p:cNvCxnSpPr/>
            <p:nvPr/>
          </p:nvCxnSpPr>
          <p:spPr>
            <a:xfrm flipV="1">
              <a:off x="237576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Connecteur droit 47"/>
            <p:cNvCxnSpPr/>
            <p:nvPr/>
          </p:nvCxnSpPr>
          <p:spPr>
            <a:xfrm flipV="1">
              <a:off x="262778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Connecteur droit 48"/>
            <p:cNvCxnSpPr/>
            <p:nvPr/>
          </p:nvCxnSpPr>
          <p:spPr>
            <a:xfrm flipV="1">
              <a:off x="287982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Connecteur droit 49"/>
            <p:cNvCxnSpPr/>
            <p:nvPr/>
          </p:nvCxnSpPr>
          <p:spPr>
            <a:xfrm flipV="1">
              <a:off x="313184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Connecteur droit 50"/>
            <p:cNvCxnSpPr/>
            <p:nvPr/>
          </p:nvCxnSpPr>
          <p:spPr>
            <a:xfrm flipV="1">
              <a:off x="338388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Connecteur droit 51"/>
            <p:cNvCxnSpPr/>
            <p:nvPr/>
          </p:nvCxnSpPr>
          <p:spPr>
            <a:xfrm flipV="1">
              <a:off x="363589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Connecteur droit 52"/>
            <p:cNvCxnSpPr/>
            <p:nvPr/>
          </p:nvCxnSpPr>
          <p:spPr>
            <a:xfrm flipV="1">
              <a:off x="388793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Connecteur droit 53"/>
            <p:cNvCxnSpPr/>
            <p:nvPr/>
          </p:nvCxnSpPr>
          <p:spPr>
            <a:xfrm flipV="1">
              <a:off x="413995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Connecteur droit 54"/>
            <p:cNvCxnSpPr/>
            <p:nvPr/>
          </p:nvCxnSpPr>
          <p:spPr>
            <a:xfrm flipV="1">
              <a:off x="439199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Connecteur droit 56"/>
            <p:cNvCxnSpPr/>
            <p:nvPr/>
          </p:nvCxnSpPr>
          <p:spPr>
            <a:xfrm flipV="1">
              <a:off x="464400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Connecteur droit 57"/>
            <p:cNvCxnSpPr/>
            <p:nvPr/>
          </p:nvCxnSpPr>
          <p:spPr>
            <a:xfrm flipV="1">
              <a:off x="489604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Connecteur droit 58"/>
            <p:cNvCxnSpPr/>
            <p:nvPr/>
          </p:nvCxnSpPr>
          <p:spPr>
            <a:xfrm flipV="1">
              <a:off x="514806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Connecteur droit 59"/>
            <p:cNvCxnSpPr/>
            <p:nvPr/>
          </p:nvCxnSpPr>
          <p:spPr>
            <a:xfrm flipV="1">
              <a:off x="540010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Connecteur droit 60"/>
            <p:cNvCxnSpPr/>
            <p:nvPr/>
          </p:nvCxnSpPr>
          <p:spPr>
            <a:xfrm flipV="1">
              <a:off x="565212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Connecteur droit 61"/>
            <p:cNvCxnSpPr/>
            <p:nvPr/>
          </p:nvCxnSpPr>
          <p:spPr>
            <a:xfrm flipV="1">
              <a:off x="590416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Connecteur droit 62"/>
            <p:cNvCxnSpPr/>
            <p:nvPr/>
          </p:nvCxnSpPr>
          <p:spPr>
            <a:xfrm flipV="1">
              <a:off x="615617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Connecteur droit 63"/>
            <p:cNvCxnSpPr/>
            <p:nvPr/>
          </p:nvCxnSpPr>
          <p:spPr>
            <a:xfrm flipV="1">
              <a:off x="640821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Connecteur droit 64"/>
            <p:cNvCxnSpPr/>
            <p:nvPr/>
          </p:nvCxnSpPr>
          <p:spPr>
            <a:xfrm flipV="1">
              <a:off x="666023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Connecteur droit 65"/>
            <p:cNvCxnSpPr/>
            <p:nvPr/>
          </p:nvCxnSpPr>
          <p:spPr>
            <a:xfrm flipV="1">
              <a:off x="691227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Connecteur droit 66"/>
            <p:cNvCxnSpPr/>
            <p:nvPr/>
          </p:nvCxnSpPr>
          <p:spPr>
            <a:xfrm flipV="1">
              <a:off x="716428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Connecteur droit 67"/>
            <p:cNvCxnSpPr/>
            <p:nvPr/>
          </p:nvCxnSpPr>
          <p:spPr>
            <a:xfrm flipV="1">
              <a:off x="741632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Connecteur droit 68"/>
            <p:cNvCxnSpPr/>
            <p:nvPr/>
          </p:nvCxnSpPr>
          <p:spPr>
            <a:xfrm flipV="1">
              <a:off x="766834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9" name="Groupe 168"/>
          <p:cNvGrpSpPr/>
          <p:nvPr/>
        </p:nvGrpSpPr>
        <p:grpSpPr>
          <a:xfrm>
            <a:off x="611560" y="5589240"/>
            <a:ext cx="7181122" cy="122401"/>
            <a:chOff x="611560" y="5589240"/>
            <a:chExt cx="7181122" cy="122401"/>
          </a:xfrm>
        </p:grpSpPr>
        <p:cxnSp>
          <p:nvCxnSpPr>
            <p:cNvPr id="106" name="Connecteur droit 105"/>
            <p:cNvCxnSpPr/>
            <p:nvPr/>
          </p:nvCxnSpPr>
          <p:spPr>
            <a:xfrm flipV="1">
              <a:off x="611560" y="5589240"/>
              <a:ext cx="3600000" cy="0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Connecteur droit 106"/>
            <p:cNvCxnSpPr/>
            <p:nvPr/>
          </p:nvCxnSpPr>
          <p:spPr>
            <a:xfrm flipV="1">
              <a:off x="4184782" y="5589240"/>
              <a:ext cx="3600000" cy="0"/>
            </a:xfrm>
            <a:prstGeom prst="line">
              <a:avLst/>
            </a:prstGeom>
            <a:ln w="38100">
              <a:headEnd type="triangl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Connecteur droit 107"/>
            <p:cNvCxnSpPr/>
            <p:nvPr/>
          </p:nvCxnSpPr>
          <p:spPr>
            <a:xfrm>
              <a:off x="627898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9" name="Connecteur droit 108"/>
            <p:cNvCxnSpPr/>
            <p:nvPr/>
          </p:nvCxnSpPr>
          <p:spPr>
            <a:xfrm>
              <a:off x="879938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0" name="Connecteur droit 109"/>
            <p:cNvCxnSpPr/>
            <p:nvPr/>
          </p:nvCxnSpPr>
          <p:spPr>
            <a:xfrm>
              <a:off x="1131954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1" name="Connecteur droit 110"/>
            <p:cNvCxnSpPr/>
            <p:nvPr/>
          </p:nvCxnSpPr>
          <p:spPr>
            <a:xfrm>
              <a:off x="1383994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2" name="Connecteur droit 111"/>
            <p:cNvCxnSpPr/>
            <p:nvPr/>
          </p:nvCxnSpPr>
          <p:spPr>
            <a:xfrm>
              <a:off x="1636010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3" name="Connecteur droit 112"/>
            <p:cNvCxnSpPr/>
            <p:nvPr/>
          </p:nvCxnSpPr>
          <p:spPr>
            <a:xfrm>
              <a:off x="1888050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4" name="Connecteur droit 113"/>
            <p:cNvCxnSpPr/>
            <p:nvPr/>
          </p:nvCxnSpPr>
          <p:spPr>
            <a:xfrm>
              <a:off x="2140066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5" name="Connecteur droit 114"/>
            <p:cNvCxnSpPr/>
            <p:nvPr/>
          </p:nvCxnSpPr>
          <p:spPr>
            <a:xfrm>
              <a:off x="2392106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6" name="Connecteur droit 115"/>
            <p:cNvCxnSpPr/>
            <p:nvPr/>
          </p:nvCxnSpPr>
          <p:spPr>
            <a:xfrm>
              <a:off x="2644122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7" name="Connecteur droit 116"/>
            <p:cNvCxnSpPr/>
            <p:nvPr/>
          </p:nvCxnSpPr>
          <p:spPr>
            <a:xfrm>
              <a:off x="2896162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Connecteur droit 117"/>
            <p:cNvCxnSpPr/>
            <p:nvPr/>
          </p:nvCxnSpPr>
          <p:spPr>
            <a:xfrm>
              <a:off x="3148178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9" name="Connecteur droit 118"/>
            <p:cNvCxnSpPr/>
            <p:nvPr/>
          </p:nvCxnSpPr>
          <p:spPr>
            <a:xfrm>
              <a:off x="3400218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Connecteur droit 119"/>
            <p:cNvCxnSpPr/>
            <p:nvPr/>
          </p:nvCxnSpPr>
          <p:spPr>
            <a:xfrm>
              <a:off x="3652234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Connecteur droit 120"/>
            <p:cNvCxnSpPr/>
            <p:nvPr/>
          </p:nvCxnSpPr>
          <p:spPr>
            <a:xfrm>
              <a:off x="3904274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2" name="Connecteur droit 121"/>
            <p:cNvCxnSpPr/>
            <p:nvPr/>
          </p:nvCxnSpPr>
          <p:spPr>
            <a:xfrm>
              <a:off x="4156290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3" name="Connecteur droit 122"/>
            <p:cNvCxnSpPr/>
            <p:nvPr/>
          </p:nvCxnSpPr>
          <p:spPr>
            <a:xfrm>
              <a:off x="4408330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4" name="Connecteur droit 123"/>
            <p:cNvCxnSpPr/>
            <p:nvPr/>
          </p:nvCxnSpPr>
          <p:spPr>
            <a:xfrm>
              <a:off x="4660346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5" name="Connecteur droit 124"/>
            <p:cNvCxnSpPr/>
            <p:nvPr/>
          </p:nvCxnSpPr>
          <p:spPr>
            <a:xfrm>
              <a:off x="4912386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6" name="Connecteur droit 125"/>
            <p:cNvCxnSpPr/>
            <p:nvPr/>
          </p:nvCxnSpPr>
          <p:spPr>
            <a:xfrm>
              <a:off x="5164402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7" name="Connecteur droit 126"/>
            <p:cNvCxnSpPr/>
            <p:nvPr/>
          </p:nvCxnSpPr>
          <p:spPr>
            <a:xfrm>
              <a:off x="5416442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Connecteur droit 127"/>
            <p:cNvCxnSpPr/>
            <p:nvPr/>
          </p:nvCxnSpPr>
          <p:spPr>
            <a:xfrm>
              <a:off x="5668458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9" name="Connecteur droit 128"/>
            <p:cNvCxnSpPr/>
            <p:nvPr/>
          </p:nvCxnSpPr>
          <p:spPr>
            <a:xfrm>
              <a:off x="5920498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0" name="Connecteur droit 129"/>
            <p:cNvCxnSpPr/>
            <p:nvPr/>
          </p:nvCxnSpPr>
          <p:spPr>
            <a:xfrm>
              <a:off x="6172514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1" name="Connecteur droit 130"/>
            <p:cNvCxnSpPr/>
            <p:nvPr/>
          </p:nvCxnSpPr>
          <p:spPr>
            <a:xfrm>
              <a:off x="6424554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2" name="Connecteur droit 131"/>
            <p:cNvCxnSpPr/>
            <p:nvPr/>
          </p:nvCxnSpPr>
          <p:spPr>
            <a:xfrm>
              <a:off x="6676570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3" name="Connecteur droit 132"/>
            <p:cNvCxnSpPr/>
            <p:nvPr/>
          </p:nvCxnSpPr>
          <p:spPr>
            <a:xfrm>
              <a:off x="6928610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4" name="Connecteur droit 133"/>
            <p:cNvCxnSpPr/>
            <p:nvPr/>
          </p:nvCxnSpPr>
          <p:spPr>
            <a:xfrm>
              <a:off x="7180626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5" name="Connecteur droit 134"/>
            <p:cNvCxnSpPr/>
            <p:nvPr/>
          </p:nvCxnSpPr>
          <p:spPr>
            <a:xfrm>
              <a:off x="7432666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6" name="Connecteur droit 135"/>
            <p:cNvCxnSpPr/>
            <p:nvPr/>
          </p:nvCxnSpPr>
          <p:spPr>
            <a:xfrm>
              <a:off x="7684682" y="5603641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7" name="Groupe 136"/>
          <p:cNvGrpSpPr/>
          <p:nvPr/>
        </p:nvGrpSpPr>
        <p:grpSpPr>
          <a:xfrm>
            <a:off x="611560" y="5301208"/>
            <a:ext cx="7181122" cy="122401"/>
            <a:chOff x="595222" y="5769272"/>
            <a:chExt cx="7181122" cy="122401"/>
          </a:xfrm>
        </p:grpSpPr>
        <p:cxnSp>
          <p:nvCxnSpPr>
            <p:cNvPr id="138" name="Connecteur droit 137"/>
            <p:cNvCxnSpPr/>
            <p:nvPr/>
          </p:nvCxnSpPr>
          <p:spPr>
            <a:xfrm>
              <a:off x="595222" y="5891673"/>
              <a:ext cx="3600000" cy="0"/>
            </a:xfrm>
            <a:prstGeom prst="line">
              <a:avLst/>
            </a:prstGeom>
            <a:ln w="38100">
              <a:headEnd type="none" w="med" len="med"/>
              <a:tailEnd type="triangl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9" name="Connecteur droit 138"/>
            <p:cNvCxnSpPr/>
            <p:nvPr/>
          </p:nvCxnSpPr>
          <p:spPr>
            <a:xfrm>
              <a:off x="4168444" y="5891673"/>
              <a:ext cx="3600000" cy="0"/>
            </a:xfrm>
            <a:prstGeom prst="line">
              <a:avLst/>
            </a:prstGeom>
            <a:ln w="38100">
              <a:headEnd type="none" w="med" len="med"/>
              <a:tailEnd type="none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0" name="Connecteur droit 139"/>
            <p:cNvCxnSpPr/>
            <p:nvPr/>
          </p:nvCxnSpPr>
          <p:spPr>
            <a:xfrm flipV="1">
              <a:off x="61156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Connecteur droit 140"/>
            <p:cNvCxnSpPr/>
            <p:nvPr/>
          </p:nvCxnSpPr>
          <p:spPr>
            <a:xfrm flipV="1">
              <a:off x="86360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2" name="Connecteur droit 141"/>
            <p:cNvCxnSpPr/>
            <p:nvPr/>
          </p:nvCxnSpPr>
          <p:spPr>
            <a:xfrm flipV="1">
              <a:off x="111561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3" name="Connecteur droit 142"/>
            <p:cNvCxnSpPr/>
            <p:nvPr/>
          </p:nvCxnSpPr>
          <p:spPr>
            <a:xfrm flipV="1">
              <a:off x="136765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4" name="Connecteur droit 143"/>
            <p:cNvCxnSpPr/>
            <p:nvPr/>
          </p:nvCxnSpPr>
          <p:spPr>
            <a:xfrm flipV="1">
              <a:off x="161967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Connecteur droit 144"/>
            <p:cNvCxnSpPr/>
            <p:nvPr/>
          </p:nvCxnSpPr>
          <p:spPr>
            <a:xfrm flipV="1">
              <a:off x="187171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6" name="Connecteur droit 145"/>
            <p:cNvCxnSpPr/>
            <p:nvPr/>
          </p:nvCxnSpPr>
          <p:spPr>
            <a:xfrm flipV="1">
              <a:off x="212372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7" name="Connecteur droit 146"/>
            <p:cNvCxnSpPr/>
            <p:nvPr/>
          </p:nvCxnSpPr>
          <p:spPr>
            <a:xfrm flipV="1">
              <a:off x="237576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8" name="Connecteur droit 147"/>
            <p:cNvCxnSpPr/>
            <p:nvPr/>
          </p:nvCxnSpPr>
          <p:spPr>
            <a:xfrm flipV="1">
              <a:off x="262778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9" name="Connecteur droit 148"/>
            <p:cNvCxnSpPr/>
            <p:nvPr/>
          </p:nvCxnSpPr>
          <p:spPr>
            <a:xfrm flipV="1">
              <a:off x="287982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0" name="Connecteur droit 149"/>
            <p:cNvCxnSpPr/>
            <p:nvPr/>
          </p:nvCxnSpPr>
          <p:spPr>
            <a:xfrm flipV="1">
              <a:off x="313184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1" name="Connecteur droit 150"/>
            <p:cNvCxnSpPr/>
            <p:nvPr/>
          </p:nvCxnSpPr>
          <p:spPr>
            <a:xfrm flipV="1">
              <a:off x="338388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2" name="Connecteur droit 151"/>
            <p:cNvCxnSpPr/>
            <p:nvPr/>
          </p:nvCxnSpPr>
          <p:spPr>
            <a:xfrm flipV="1">
              <a:off x="363589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3" name="Connecteur droit 152"/>
            <p:cNvCxnSpPr/>
            <p:nvPr/>
          </p:nvCxnSpPr>
          <p:spPr>
            <a:xfrm flipV="1">
              <a:off x="388793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4" name="Connecteur droit 153"/>
            <p:cNvCxnSpPr/>
            <p:nvPr/>
          </p:nvCxnSpPr>
          <p:spPr>
            <a:xfrm flipV="1">
              <a:off x="413995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5" name="Connecteur droit 154"/>
            <p:cNvCxnSpPr/>
            <p:nvPr/>
          </p:nvCxnSpPr>
          <p:spPr>
            <a:xfrm flipV="1">
              <a:off x="439199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6" name="Connecteur droit 155"/>
            <p:cNvCxnSpPr/>
            <p:nvPr/>
          </p:nvCxnSpPr>
          <p:spPr>
            <a:xfrm flipV="1">
              <a:off x="464400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Connecteur droit 156"/>
            <p:cNvCxnSpPr/>
            <p:nvPr/>
          </p:nvCxnSpPr>
          <p:spPr>
            <a:xfrm flipV="1">
              <a:off x="489604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8" name="Connecteur droit 157"/>
            <p:cNvCxnSpPr/>
            <p:nvPr/>
          </p:nvCxnSpPr>
          <p:spPr>
            <a:xfrm flipV="1">
              <a:off x="514806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9" name="Connecteur droit 158"/>
            <p:cNvCxnSpPr/>
            <p:nvPr/>
          </p:nvCxnSpPr>
          <p:spPr>
            <a:xfrm flipV="1">
              <a:off x="540010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0" name="Connecteur droit 159"/>
            <p:cNvCxnSpPr/>
            <p:nvPr/>
          </p:nvCxnSpPr>
          <p:spPr>
            <a:xfrm flipV="1">
              <a:off x="565212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1" name="Connecteur droit 160"/>
            <p:cNvCxnSpPr/>
            <p:nvPr/>
          </p:nvCxnSpPr>
          <p:spPr>
            <a:xfrm flipV="1">
              <a:off x="5904160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2" name="Connecteur droit 161"/>
            <p:cNvCxnSpPr/>
            <p:nvPr/>
          </p:nvCxnSpPr>
          <p:spPr>
            <a:xfrm flipV="1">
              <a:off x="615617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3" name="Connecteur droit 162"/>
            <p:cNvCxnSpPr/>
            <p:nvPr/>
          </p:nvCxnSpPr>
          <p:spPr>
            <a:xfrm flipV="1">
              <a:off x="6408216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4" name="Connecteur droit 163"/>
            <p:cNvCxnSpPr/>
            <p:nvPr/>
          </p:nvCxnSpPr>
          <p:spPr>
            <a:xfrm flipV="1">
              <a:off x="666023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Connecteur droit 164"/>
            <p:cNvCxnSpPr/>
            <p:nvPr/>
          </p:nvCxnSpPr>
          <p:spPr>
            <a:xfrm flipV="1">
              <a:off x="6912272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Connecteur droit 165"/>
            <p:cNvCxnSpPr/>
            <p:nvPr/>
          </p:nvCxnSpPr>
          <p:spPr>
            <a:xfrm flipV="1">
              <a:off x="716428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7" name="Connecteur droit 166"/>
            <p:cNvCxnSpPr/>
            <p:nvPr/>
          </p:nvCxnSpPr>
          <p:spPr>
            <a:xfrm flipV="1">
              <a:off x="7416328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8" name="Connecteur droit 167"/>
            <p:cNvCxnSpPr/>
            <p:nvPr/>
          </p:nvCxnSpPr>
          <p:spPr>
            <a:xfrm flipV="1">
              <a:off x="7668344" y="5769272"/>
              <a:ext cx="108000" cy="108000"/>
            </a:xfrm>
            <a:prstGeom prst="line">
              <a:avLst/>
            </a:prstGeom>
            <a:ln w="285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4000"/>
                            </p:stCondLst>
                            <p:childTnLst>
                              <p:par>
                                <p:cTn id="3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0"/>
                            </p:stCondLst>
                            <p:childTnLst>
                              <p:par>
                                <p:cTn id="3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6000"/>
                            </p:stCondLst>
                            <p:childTnLst>
                              <p:par>
                                <p:cTn id="3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7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00"/>
                            </p:stCondLst>
                            <p:childTnLst>
                              <p:par>
                                <p:cTn id="4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9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9000"/>
                            </p:stCondLst>
                            <p:childTnLst>
                              <p:par>
                                <p:cTn id="5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3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10000"/>
                            </p:stCondLst>
                            <p:childTnLst>
                              <p:par>
                                <p:cTn id="5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7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1000"/>
                            </p:stCondLst>
                            <p:childTnLst>
                              <p:par>
                                <p:cTn id="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20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79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2000"/>
                            </p:stCondLst>
                            <p:childTnLst>
                              <p:par>
                                <p:cTn id="8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4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3000"/>
                            </p:stCondLst>
                            <p:childTnLst>
                              <p:par>
                                <p:cTn id="8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8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4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6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2000"/>
                            </p:stCondLst>
                            <p:childTnLst>
                              <p:par>
                                <p:cTn id="9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3000"/>
                            </p:stCondLst>
                            <p:childTnLst>
                              <p:par>
                                <p:cTn id="10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5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20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2000"/>
                            </p:stCondLst>
                            <p:childTnLst>
                              <p:par>
                                <p:cTn id="1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4" fill="hold">
                      <p:stCondLst>
                        <p:cond delay="indefinite"/>
                      </p:stCondLst>
                      <p:childTnLst>
                        <p:par>
                          <p:cTn id="125" fill="hold">
                            <p:stCondLst>
                              <p:cond delay="0"/>
                            </p:stCondLst>
                            <p:childTnLst>
                              <p:par>
                                <p:cTn id="126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27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9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31" dur="20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4000"/>
                            </p:stCondLst>
                            <p:childTnLst>
                              <p:par>
                                <p:cTn id="137" presetID="10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38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2" dur="2000"/>
                                        <p:tgtEl>
                                          <p:spTgt spid="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3" fill="hold">
                            <p:stCondLst>
                              <p:cond delay="6000"/>
                            </p:stCondLst>
                            <p:childTnLst>
                              <p:par>
                                <p:cTn id="1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  <p:bldP spid="12" grpId="0" uiExpand="1" animBg="1"/>
      <p:bldP spid="13" grpId="0" uiExpand="1" animBg="1"/>
      <p:bldP spid="18" grpId="0" uiExpand="1" animBg="1"/>
      <p:bldP spid="21" grpId="0" uiExpand="1"/>
      <p:bldP spid="21" grpId="1" uiExpand="1"/>
      <p:bldP spid="24" grpId="0" uiExpand="1"/>
      <p:bldP spid="24" grpId="1" uiExpand="1"/>
      <p:bldP spid="27" grpId="0" uiExpand="1"/>
      <p:bldP spid="39" grpId="0"/>
      <p:bldP spid="39" grpId="1"/>
      <p:bldP spid="41" grpId="0"/>
      <p:bldP spid="42" grpId="0"/>
      <p:bldP spid="42" grpId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2544792" y="3260618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/>
        </p:nvCxnSpPr>
        <p:spPr>
          <a:xfrm>
            <a:off x="2563931" y="2794791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2549339" y="2648876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2559384" y="3114704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2569111" y="2963924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2588250" y="2498097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483743" y="1958197"/>
            <a:ext cx="772066" cy="9127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202394" y="940280"/>
            <a:ext cx="27345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1 couche de tissu = 1 pli</a:t>
            </a:r>
            <a:endParaRPr lang="fr-FR" dirty="0"/>
          </a:p>
        </p:txBody>
      </p:sp>
      <p:sp>
        <p:nvSpPr>
          <p:cNvPr id="18" name="Accolade ouvrante 17"/>
          <p:cNvSpPr/>
          <p:nvPr/>
        </p:nvSpPr>
        <p:spPr>
          <a:xfrm>
            <a:off x="2260121" y="2225616"/>
            <a:ext cx="353683" cy="1233578"/>
          </a:xfrm>
          <a:prstGeom prst="leftBrace">
            <a:avLst>
              <a:gd name="adj1" fmla="val 8333"/>
              <a:gd name="adj2" fmla="val 5279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267421" y="1570009"/>
            <a:ext cx="27345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6 couches de tissu = 6 plis </a:t>
            </a:r>
            <a:endParaRPr lang="fr-FR" dirty="0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6383547" y="2475781"/>
            <a:ext cx="0" cy="81951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6547449" y="2691442"/>
            <a:ext cx="2027207" cy="370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Hauteur de matelas</a:t>
            </a:r>
            <a:endParaRPr lang="fr-FR" dirty="0"/>
          </a:p>
        </p:txBody>
      </p:sp>
      <p:cxnSp>
        <p:nvCxnSpPr>
          <p:cNvPr id="29" name="Connecteur droit avec flèche 28"/>
          <p:cNvCxnSpPr/>
          <p:nvPr/>
        </p:nvCxnSpPr>
        <p:spPr>
          <a:xfrm flipH="1">
            <a:off x="6185139" y="1318239"/>
            <a:ext cx="1082618" cy="1166169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1" name="ZoneTexte 30"/>
          <p:cNvSpPr txBox="1"/>
          <p:nvPr/>
        </p:nvSpPr>
        <p:spPr>
          <a:xfrm>
            <a:off x="0" y="3605843"/>
            <a:ext cx="470139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Si nous plaçons un placement d’une chemise T 38 dessus nous coupons:</a:t>
            </a:r>
            <a:endParaRPr lang="fr-FR" sz="2400" dirty="0"/>
          </a:p>
        </p:txBody>
      </p:sp>
      <p:sp>
        <p:nvSpPr>
          <p:cNvPr id="32" name="ZoneTexte 31"/>
          <p:cNvSpPr txBox="1"/>
          <p:nvPr/>
        </p:nvSpPr>
        <p:spPr>
          <a:xfrm>
            <a:off x="5003322" y="3735239"/>
            <a:ext cx="232050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6 chemises T 38</a:t>
            </a:r>
            <a:endParaRPr lang="fr-FR" sz="2400" dirty="0"/>
          </a:p>
        </p:txBody>
      </p:sp>
      <p:sp>
        <p:nvSpPr>
          <p:cNvPr id="33" name="ZoneTexte 32"/>
          <p:cNvSpPr txBox="1"/>
          <p:nvPr/>
        </p:nvSpPr>
        <p:spPr>
          <a:xfrm>
            <a:off x="0" y="4615133"/>
            <a:ext cx="5106838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Si nous plaçons un placement </a:t>
            </a:r>
            <a:r>
              <a:rPr lang="fr-FR" sz="2400" dirty="0" err="1" smtClean="0"/>
              <a:t>bitaille</a:t>
            </a:r>
            <a:r>
              <a:rPr lang="fr-FR" sz="2400" dirty="0" smtClean="0"/>
              <a:t> de chemise T 38 dessus nous coupons:</a:t>
            </a:r>
            <a:endParaRPr lang="fr-FR" sz="2400" dirty="0"/>
          </a:p>
        </p:txBody>
      </p:sp>
      <p:sp>
        <p:nvSpPr>
          <p:cNvPr id="34" name="ZoneTexte 33"/>
          <p:cNvSpPr txBox="1"/>
          <p:nvPr/>
        </p:nvSpPr>
        <p:spPr>
          <a:xfrm>
            <a:off x="5909093" y="5529533"/>
            <a:ext cx="263968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6 chemises T 38</a:t>
            </a:r>
          </a:p>
          <a:p>
            <a:r>
              <a:rPr lang="fr-FR" sz="2400" dirty="0" smtClean="0"/>
              <a:t>Et</a:t>
            </a:r>
          </a:p>
          <a:p>
            <a:r>
              <a:rPr lang="fr-FR" sz="2400" dirty="0" smtClean="0"/>
              <a:t>6 chemises T 40</a:t>
            </a:r>
            <a:endParaRPr lang="fr-FR" sz="2400" dirty="0"/>
          </a:p>
        </p:txBody>
      </p:sp>
      <p:sp>
        <p:nvSpPr>
          <p:cNvPr id="35" name="ZoneTexte 34"/>
          <p:cNvSpPr txBox="1"/>
          <p:nvPr/>
        </p:nvSpPr>
        <p:spPr>
          <a:xfrm>
            <a:off x="0" y="5684808"/>
            <a:ext cx="573656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Si nous plaçons un placement </a:t>
            </a:r>
            <a:r>
              <a:rPr lang="fr-FR" sz="2400" dirty="0" err="1" smtClean="0"/>
              <a:t>bitaille</a:t>
            </a:r>
            <a:r>
              <a:rPr lang="fr-FR" sz="2400" dirty="0" smtClean="0"/>
              <a:t> de chemise T 38 et T 40 dessus nous coupons:</a:t>
            </a:r>
            <a:endParaRPr lang="fr-FR" sz="2400" dirty="0"/>
          </a:p>
        </p:txBody>
      </p:sp>
      <p:sp>
        <p:nvSpPr>
          <p:cNvPr id="36" name="ZoneTexte 35"/>
          <p:cNvSpPr txBox="1"/>
          <p:nvPr/>
        </p:nvSpPr>
        <p:spPr>
          <a:xfrm>
            <a:off x="5434643" y="4597881"/>
            <a:ext cx="2320504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12 chemises T 38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0" fill="hold">
                      <p:stCondLst>
                        <p:cond delay="indefinite"/>
                      </p:stCondLst>
                      <p:childTnLst>
                        <p:par>
                          <p:cTn id="61" fill="hold">
                            <p:stCondLst>
                              <p:cond delay="0"/>
                            </p:stCondLst>
                            <p:childTnLst>
                              <p:par>
                                <p:cTn id="6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23" grpId="0" animBg="1"/>
      <p:bldP spid="28" grpId="0" animBg="1"/>
      <p:bldP spid="31" grpId="0" animBg="1"/>
      <p:bldP spid="32" grpId="0" animBg="1"/>
      <p:bldP spid="33" grpId="0" animBg="1"/>
      <p:bldP spid="34" grpId="0" animBg="1"/>
      <p:bldP spid="35" grpId="0" animBg="1"/>
      <p:bldP spid="36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" name="Connecteur droit 3"/>
          <p:cNvCxnSpPr/>
          <p:nvPr/>
        </p:nvCxnSpPr>
        <p:spPr>
          <a:xfrm>
            <a:off x="2544792" y="3260618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Connecteur droit 4"/>
          <p:cNvCxnSpPr/>
          <p:nvPr/>
        </p:nvCxnSpPr>
        <p:spPr>
          <a:xfrm>
            <a:off x="2563931" y="2794791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2549339" y="2648876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2559384" y="3114704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7"/>
          <p:cNvCxnSpPr/>
          <p:nvPr/>
        </p:nvCxnSpPr>
        <p:spPr>
          <a:xfrm>
            <a:off x="2569111" y="2963924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>
            <a:off x="2588250" y="2498097"/>
            <a:ext cx="3600000" cy="0"/>
          </a:xfrm>
          <a:prstGeom prst="line">
            <a:avLst/>
          </a:prstGeom>
          <a:ln w="38100">
            <a:headEnd type="none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 flipH="1" flipV="1">
            <a:off x="1483743" y="1958197"/>
            <a:ext cx="772066" cy="91279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6202394" y="940280"/>
            <a:ext cx="27345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1 couche de tissu = 1 pli</a:t>
            </a:r>
            <a:endParaRPr lang="fr-FR" dirty="0"/>
          </a:p>
        </p:txBody>
      </p:sp>
      <p:sp>
        <p:nvSpPr>
          <p:cNvPr id="18" name="Accolade ouvrante 17"/>
          <p:cNvSpPr/>
          <p:nvPr/>
        </p:nvSpPr>
        <p:spPr>
          <a:xfrm>
            <a:off x="2260121" y="2225616"/>
            <a:ext cx="353683" cy="1233578"/>
          </a:xfrm>
          <a:prstGeom prst="leftBrace">
            <a:avLst>
              <a:gd name="adj1" fmla="val 8333"/>
              <a:gd name="adj2" fmla="val 52797"/>
            </a:avLst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23" name="ZoneTexte 22"/>
          <p:cNvSpPr txBox="1"/>
          <p:nvPr/>
        </p:nvSpPr>
        <p:spPr>
          <a:xfrm>
            <a:off x="267421" y="1570009"/>
            <a:ext cx="2734573" cy="369332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6 couches de tissu = 6 plis </a:t>
            </a:r>
            <a:endParaRPr lang="fr-FR" dirty="0"/>
          </a:p>
        </p:txBody>
      </p:sp>
      <p:cxnSp>
        <p:nvCxnSpPr>
          <p:cNvPr id="27" name="Connecteur droit avec flèche 26"/>
          <p:cNvCxnSpPr/>
          <p:nvPr/>
        </p:nvCxnSpPr>
        <p:spPr>
          <a:xfrm>
            <a:off x="6383547" y="2475781"/>
            <a:ext cx="0" cy="819510"/>
          </a:xfrm>
          <a:prstGeom prst="straightConnector1">
            <a:avLst/>
          </a:prstGeom>
          <a:ln w="19050"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8" name="ZoneTexte 27"/>
          <p:cNvSpPr txBox="1"/>
          <p:nvPr/>
        </p:nvSpPr>
        <p:spPr>
          <a:xfrm>
            <a:off x="6547449" y="2691442"/>
            <a:ext cx="2027207" cy="370936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dirty="0" smtClean="0"/>
              <a:t>Hauteur de matelas</a:t>
            </a:r>
            <a:endParaRPr lang="fr-FR" dirty="0"/>
          </a:p>
        </p:txBody>
      </p:sp>
      <p:cxnSp>
        <p:nvCxnSpPr>
          <p:cNvPr id="29" name="Connecteur droit avec flèche 28"/>
          <p:cNvCxnSpPr/>
          <p:nvPr/>
        </p:nvCxnSpPr>
        <p:spPr>
          <a:xfrm flipH="1">
            <a:off x="6185139" y="1318239"/>
            <a:ext cx="1082618" cy="1166169"/>
          </a:xfrm>
          <a:prstGeom prst="straightConnector1">
            <a:avLst/>
          </a:prstGeom>
          <a:ln>
            <a:solidFill>
              <a:schemeClr val="tx1"/>
            </a:solidFill>
            <a:headEnd type="arrow" w="med" len="med"/>
            <a:tailEnd type="non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3" name="ZoneTexte 32"/>
          <p:cNvSpPr txBox="1"/>
          <p:nvPr/>
        </p:nvSpPr>
        <p:spPr>
          <a:xfrm>
            <a:off x="0" y="3769744"/>
            <a:ext cx="5106838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Si nous plaçons un placement </a:t>
            </a:r>
            <a:r>
              <a:rPr lang="fr-FR" sz="2400" dirty="0" err="1" smtClean="0"/>
              <a:t>multitaille</a:t>
            </a:r>
            <a:r>
              <a:rPr lang="fr-FR" sz="2400" dirty="0" smtClean="0"/>
              <a:t> de chemise 2 </a:t>
            </a:r>
            <a:r>
              <a:rPr lang="fr-FR" sz="2400" dirty="0" smtClean="0">
                <a:sym typeface="Symbol"/>
              </a:rPr>
              <a:t></a:t>
            </a:r>
            <a:r>
              <a:rPr lang="fr-FR" sz="2400" dirty="0" smtClean="0"/>
              <a:t> T 38 + T 40 nous coupons:</a:t>
            </a:r>
            <a:endParaRPr lang="fr-FR" sz="2400" dirty="0"/>
          </a:p>
        </p:txBody>
      </p:sp>
      <p:sp>
        <p:nvSpPr>
          <p:cNvPr id="34" name="ZoneTexte 33"/>
          <p:cNvSpPr txBox="1"/>
          <p:nvPr/>
        </p:nvSpPr>
        <p:spPr>
          <a:xfrm>
            <a:off x="5883214" y="5262114"/>
            <a:ext cx="2639683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6 pantalons T 40</a:t>
            </a:r>
          </a:p>
          <a:p>
            <a:r>
              <a:rPr lang="fr-FR" sz="2400" dirty="0" smtClean="0"/>
              <a:t>Et</a:t>
            </a:r>
          </a:p>
          <a:p>
            <a:r>
              <a:rPr lang="fr-FR" sz="2400" dirty="0" smtClean="0"/>
              <a:t>6 vestes T 40</a:t>
            </a:r>
            <a:endParaRPr lang="fr-FR" sz="2400" dirty="0"/>
          </a:p>
        </p:txBody>
      </p:sp>
      <p:sp>
        <p:nvSpPr>
          <p:cNvPr id="35" name="ZoneTexte 34"/>
          <p:cNvSpPr txBox="1"/>
          <p:nvPr/>
        </p:nvSpPr>
        <p:spPr>
          <a:xfrm>
            <a:off x="0" y="5451895"/>
            <a:ext cx="5736566" cy="8309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Si nous plaçons un placement d’1 pantalon et d’une veste T 40 dessus nous coupons:</a:t>
            </a:r>
            <a:endParaRPr lang="fr-FR" sz="2400" dirty="0"/>
          </a:p>
        </p:txBody>
      </p:sp>
      <p:sp>
        <p:nvSpPr>
          <p:cNvPr id="36" name="ZoneTexte 35"/>
          <p:cNvSpPr txBox="1"/>
          <p:nvPr/>
        </p:nvSpPr>
        <p:spPr>
          <a:xfrm>
            <a:off x="5357006" y="3709360"/>
            <a:ext cx="2320504" cy="1200329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12 chemises T 38</a:t>
            </a:r>
          </a:p>
          <a:p>
            <a:r>
              <a:rPr lang="fr-FR" sz="2400" dirty="0" smtClean="0"/>
              <a:t>Et</a:t>
            </a:r>
          </a:p>
          <a:p>
            <a:r>
              <a:rPr lang="fr-FR" sz="2400" dirty="0" smtClean="0"/>
              <a:t>6 chemises T40</a:t>
            </a:r>
            <a:endParaRPr lang="fr-FR" sz="2400" dirty="0"/>
          </a:p>
        </p:txBody>
      </p:sp>
      <p:sp>
        <p:nvSpPr>
          <p:cNvPr id="19" name="ZoneTexte 18"/>
          <p:cNvSpPr txBox="1"/>
          <p:nvPr/>
        </p:nvSpPr>
        <p:spPr>
          <a:xfrm>
            <a:off x="0" y="0"/>
            <a:ext cx="2447365" cy="461665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txBody>
          <a:bodyPr wrap="square" rtlCol="0">
            <a:spAutoFit/>
          </a:bodyPr>
          <a:lstStyle/>
          <a:p>
            <a:r>
              <a:rPr lang="fr-FR" sz="2400" dirty="0" smtClean="0"/>
              <a:t>Matelas Régulier</a:t>
            </a:r>
            <a:endParaRPr lang="fr-FR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" grpId="0" animBg="1"/>
      <p:bldP spid="34" grpId="0" animBg="1"/>
      <p:bldP spid="35" grpId="0" animBg="1"/>
      <p:bldP spid="36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88849"/>
          </a:xfrm>
        </p:spPr>
        <p:txBody>
          <a:bodyPr>
            <a:noAutofit/>
          </a:bodyPr>
          <a:lstStyle/>
          <a:p>
            <a:pPr lvl="0"/>
            <a:r>
              <a:rPr lang="fr-FR" sz="2800" b="1" dirty="0" smtClean="0">
                <a:latin typeface="Times New Roman" pitchFamily="18" charset="0"/>
                <a:cs typeface="Times New Roman" pitchFamily="18" charset="0"/>
              </a:rPr>
              <a:t>Comment réalise-t-on une recherche de métrage ?</a:t>
            </a:r>
            <a:endParaRPr lang="fr-FR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Espace réservé du contenu 2"/>
          <p:cNvSpPr txBox="1">
            <a:spLocks/>
          </p:cNvSpPr>
          <p:nvPr/>
        </p:nvSpPr>
        <p:spPr>
          <a:xfrm>
            <a:off x="288235" y="983973"/>
            <a:ext cx="8229600" cy="55162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342900" indent="-342900">
              <a:spcBef>
                <a:spcPct val="20000"/>
              </a:spcBef>
            </a:pPr>
            <a:r>
              <a:rPr lang="fr-FR" sz="2800" u="sng" dirty="0" smtClean="0">
                <a:latin typeface="Times New Roman" pitchFamily="18" charset="0"/>
                <a:cs typeface="Times New Roman" pitchFamily="18" charset="0"/>
              </a:rPr>
              <a:t>La préparation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 :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Vérifier la totalité des éléments du patron</a:t>
            </a: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+mn-ea"/>
                <a:cs typeface="Times New Roman" pitchFamily="18" charset="0"/>
              </a:rPr>
              <a:t>.</a:t>
            </a: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Tracer la laize en indiquant les lisières.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Le tissu peut-être représenté dossé (le tissu est plié lisière sur lisière) ou </a:t>
            </a:r>
            <a:r>
              <a:rPr lang="fr-FR" sz="2800" dirty="0" err="1" smtClean="0">
                <a:latin typeface="Times New Roman" pitchFamily="18" charset="0"/>
                <a:cs typeface="Times New Roman" pitchFamily="18" charset="0"/>
              </a:rPr>
              <a:t>dédossé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(le tissu est représenté à plat).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  <a:p>
            <a:pPr marL="342900" lvl="0" indent="-34290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Délimiter le début du tracé ou le début du matelas par une 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  <a:sym typeface="Symbol"/>
              </a:rPr>
              <a:t></a:t>
            </a: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 aux lisières.</a:t>
            </a:r>
          </a:p>
          <a:p>
            <a:pPr marL="342900" indent="-342900">
              <a:spcBef>
                <a:spcPct val="20000"/>
              </a:spcBef>
            </a:pPr>
            <a:r>
              <a:rPr lang="fr-FR" sz="2800" dirty="0" smtClean="0">
                <a:latin typeface="Times New Roman" pitchFamily="18" charset="0"/>
                <a:cs typeface="Times New Roman" pitchFamily="18" charset="0"/>
              </a:rPr>
              <a:t>Il est important de bien observer le tissu (uni, rayé, imprimé avec ou sans sens) et le modèle (vêtement symétrique ou asymétrique) avant de commencer la recherche de métrage.</a:t>
            </a:r>
          </a:p>
          <a:p>
            <a:pPr marL="342900" marR="0" lvl="0" indent="-342900" algn="l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endParaRPr kumimoji="0" lang="fr-FR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+mn-ea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5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457200" y="168966"/>
            <a:ext cx="8229600" cy="5957198"/>
          </a:xfrm>
        </p:spPr>
        <p:txBody>
          <a:bodyPr>
            <a:normAutofit fontScale="85000" lnSpcReduction="20000"/>
          </a:bodyPr>
          <a:lstStyle/>
          <a:p>
            <a:pPr lvl="0">
              <a:buNone/>
            </a:pPr>
            <a:r>
              <a:rPr lang="fr-FR" u="sng" dirty="0" smtClean="0"/>
              <a:t>L’exécution </a:t>
            </a:r>
            <a:r>
              <a:rPr lang="fr-FR" dirty="0" smtClean="0"/>
              <a:t>:	</a:t>
            </a:r>
          </a:p>
          <a:p>
            <a:r>
              <a:rPr lang="fr-FR" dirty="0" smtClean="0"/>
              <a:t>Placer les grands éléments en premier.</a:t>
            </a:r>
          </a:p>
          <a:p>
            <a:r>
              <a:rPr lang="fr-FR" dirty="0" smtClean="0"/>
              <a:t> Juxtaposer les lignes identiques.</a:t>
            </a:r>
          </a:p>
          <a:p>
            <a:r>
              <a:rPr lang="fr-FR" dirty="0" smtClean="0"/>
              <a:t>Laisser un espace suffisant entre deux éléments pour pouvoir les découper (à définir en fonction de la matière ; de la difficulté de découpage et du matériel de découpage.)</a:t>
            </a:r>
          </a:p>
          <a:p>
            <a:r>
              <a:rPr lang="fr-FR" dirty="0" smtClean="0"/>
              <a:t>Éviter les vides en emboîtant les morceaux.</a:t>
            </a:r>
          </a:p>
          <a:p>
            <a:r>
              <a:rPr lang="fr-FR" dirty="0" smtClean="0"/>
              <a:t>Essayer de terminer la recherche de métrage par une ligne droite.</a:t>
            </a:r>
          </a:p>
          <a:p>
            <a:r>
              <a:rPr lang="fr-FR" dirty="0" smtClean="0"/>
              <a:t>Compter les éléments en vérifiant à l’aide de la nomenclature.</a:t>
            </a:r>
          </a:p>
          <a:p>
            <a:r>
              <a:rPr lang="fr-FR" dirty="0" smtClean="0"/>
              <a:t>Mesurer le métrage utilisé.</a:t>
            </a:r>
          </a:p>
          <a:p>
            <a:r>
              <a:rPr lang="fr-FR" dirty="0" smtClean="0"/>
              <a:t>A chaque extrémité prévoir une marge de sécurité pour le matelassage.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>
              <a:buNone/>
            </a:pPr>
            <a:r>
              <a:rPr lang="fr-FR" u="sng" dirty="0" smtClean="0">
                <a:latin typeface="Times New Roman" pitchFamily="18" charset="0"/>
                <a:cs typeface="Times New Roman" pitchFamily="18" charset="0"/>
              </a:rPr>
              <a:t>Les principes à respecter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 : Tenir compte :</a:t>
            </a:r>
          </a:p>
          <a:p>
            <a:pPr>
              <a:buNone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Du droit fil.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Du sens du tissu.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Des raccords (pour les tissus à carreaux…)</a:t>
            </a:r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0" y="0"/>
            <a:ext cx="9144000" cy="6380922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fr-FR" b="1" dirty="0" smtClean="0">
                <a:latin typeface="Times New Roman" pitchFamily="18" charset="0"/>
                <a:cs typeface="Times New Roman" pitchFamily="18" charset="0"/>
              </a:rPr>
              <a:t>Les types de placements :</a:t>
            </a: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fr-FR" u="sng" dirty="0" smtClean="0">
                <a:latin typeface="Times New Roman" pitchFamily="18" charset="0"/>
                <a:cs typeface="Times New Roman" pitchFamily="18" charset="0"/>
              </a:rPr>
              <a:t>Unitaire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: 1 produit sur le placement</a:t>
            </a:r>
          </a:p>
          <a:p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fr-FR" u="sng" dirty="0" smtClean="0">
                <a:latin typeface="Times New Roman" pitchFamily="18" charset="0"/>
                <a:cs typeface="Times New Roman" pitchFamily="18" charset="0"/>
              </a:rPr>
              <a:t>Multiple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 :</a:t>
            </a:r>
          </a:p>
          <a:p>
            <a:pPr lvl="0"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  <a:sym typeface="Wingdings"/>
              </a:rPr>
              <a:t>	-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Placement de plusieurs produits dans une même taille. ( exemple: 2 chemises taille 38 ou 3 pantalons taille 40)</a:t>
            </a:r>
          </a:p>
          <a:p>
            <a:pPr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  <a:sym typeface="Wingdings"/>
              </a:rPr>
              <a:t>	-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 Placement de plusieurs produits dans différentes tailles. ( exemple: 1 chemise taille 38 + 1 chemise taille 40 ou 1 pantalon taille 40 + 1 pantalon taille 42 + 1 pantalon taille 48)</a:t>
            </a:r>
          </a:p>
          <a:p>
            <a:pPr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  <a:sym typeface="Wingdings"/>
              </a:rPr>
              <a:t>	- </a:t>
            </a: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Placement de produits différents dans une même taille. ( exemple d’un costume: 1 veste 38 + 1 pantalon taille 38)</a:t>
            </a:r>
          </a:p>
          <a:p>
            <a:pPr>
              <a:buNone/>
            </a:pPr>
            <a:r>
              <a:rPr lang="fr-FR" dirty="0" smtClean="0">
                <a:latin typeface="Times New Roman" pitchFamily="18" charset="0"/>
                <a:cs typeface="Times New Roman" pitchFamily="18" charset="0"/>
              </a:rPr>
              <a:t>Quand le placement est composé de 2 tailles ( quelles soient identiques ou différentes), on parle de placement </a:t>
            </a:r>
            <a:r>
              <a:rPr lang="fr-FR" b="1" dirty="0" err="1" smtClean="0">
                <a:latin typeface="Times New Roman" pitchFamily="18" charset="0"/>
                <a:cs typeface="Times New Roman" pitchFamily="18" charset="0"/>
              </a:rPr>
              <a:t>bitaille</a:t>
            </a:r>
            <a:endParaRPr lang="fr-FR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fr-FR" dirty="0" smtClean="0">
              <a:latin typeface="Times New Roman" pitchFamily="18" charset="0"/>
              <a:cs typeface="Times New Roman" pitchFamily="18" charset="0"/>
            </a:endParaRPr>
          </a:p>
          <a:p>
            <a:endParaRPr lang="fr-FR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32" name="Picture 8" descr="patron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4429" y="3086100"/>
            <a:ext cx="2743200" cy="37719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figutine"/>
          <p:cNvPicPr>
            <a:picLocks noChangeAspect="1" noChangeArrowheads="1"/>
          </p:cNvPicPr>
          <p:nvPr/>
        </p:nvPicPr>
        <p:blipFill>
          <a:blip r:embed="rId3" cstate="print"/>
          <a:srcRect l="8535" t="3716" r="11433" b="6802"/>
          <a:stretch>
            <a:fillRect/>
          </a:stretch>
        </p:blipFill>
        <p:spPr bwMode="auto">
          <a:xfrm>
            <a:off x="0" y="0"/>
            <a:ext cx="1008112" cy="28083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 descr="plac140"/>
          <p:cNvPicPr>
            <a:picLocks noChangeAspect="1" noChangeArrowheads="1"/>
          </p:cNvPicPr>
          <p:nvPr/>
        </p:nvPicPr>
        <p:blipFill>
          <a:blip r:embed="rId4" cstate="print"/>
          <a:srcRect l="7421" t="5772" r="4572" b="5626"/>
          <a:stretch>
            <a:fillRect/>
          </a:stretch>
        </p:blipFill>
        <p:spPr bwMode="auto">
          <a:xfrm>
            <a:off x="2852530" y="2200137"/>
            <a:ext cx="6291470" cy="4657322"/>
          </a:xfrm>
          <a:prstGeom prst="rect">
            <a:avLst/>
          </a:prstGeom>
          <a:noFill/>
        </p:spPr>
      </p:pic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314" y="3058096"/>
            <a:ext cx="2699657" cy="37169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6" cstate="print"/>
          <a:srcRect l="13420" t="956" r="1226" b="2153"/>
          <a:stretch>
            <a:fillRect/>
          </a:stretch>
        </p:blipFill>
        <p:spPr bwMode="auto">
          <a:xfrm>
            <a:off x="0" y="0"/>
            <a:ext cx="970670" cy="280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33" name="Picture 9"/>
          <p:cNvPicPr>
            <a:picLocks noChangeAspect="1" noChangeArrowheads="1"/>
          </p:cNvPicPr>
          <p:nvPr/>
        </p:nvPicPr>
        <p:blipFill>
          <a:blip r:embed="rId7" cstate="print"/>
          <a:srcRect l="809" t="907" r="1516" b="1729"/>
          <a:stretch>
            <a:fillRect/>
          </a:stretch>
        </p:blipFill>
        <p:spPr bwMode="auto">
          <a:xfrm>
            <a:off x="2852344" y="2246244"/>
            <a:ext cx="6265761" cy="46117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Titre 1"/>
          <p:cNvSpPr txBox="1">
            <a:spLocks/>
          </p:cNvSpPr>
          <p:nvPr/>
        </p:nvSpPr>
        <p:spPr>
          <a:xfrm>
            <a:off x="4236302" y="149087"/>
            <a:ext cx="4907698" cy="805069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4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j-lt"/>
                <a:ea typeface="+mj-ea"/>
                <a:cs typeface="+mj-cs"/>
              </a:rPr>
              <a:t>Placement</a:t>
            </a:r>
            <a:endParaRPr kumimoji="0" lang="fr-FR" sz="44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9" name="ZoneTexte 8"/>
          <p:cNvSpPr txBox="1"/>
          <p:nvPr/>
        </p:nvSpPr>
        <p:spPr>
          <a:xfrm>
            <a:off x="181154" y="4088920"/>
            <a:ext cx="508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Symbol"/>
              </a:rPr>
              <a:t> 1</a:t>
            </a:r>
            <a:endParaRPr lang="fr-FR" sz="1600" dirty="0"/>
          </a:p>
        </p:txBody>
      </p:sp>
      <p:sp>
        <p:nvSpPr>
          <p:cNvPr id="10" name="ZoneTexte 9"/>
          <p:cNvSpPr txBox="1"/>
          <p:nvPr/>
        </p:nvSpPr>
        <p:spPr>
          <a:xfrm>
            <a:off x="1043796" y="4235570"/>
            <a:ext cx="508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Symbol"/>
              </a:rPr>
              <a:t> 4</a:t>
            </a:r>
            <a:endParaRPr lang="fr-FR" sz="1600" dirty="0"/>
          </a:p>
        </p:txBody>
      </p:sp>
      <p:sp>
        <p:nvSpPr>
          <p:cNvPr id="11" name="ZoneTexte 10"/>
          <p:cNvSpPr txBox="1"/>
          <p:nvPr/>
        </p:nvSpPr>
        <p:spPr>
          <a:xfrm>
            <a:off x="1466490" y="5374257"/>
            <a:ext cx="508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Symbol"/>
              </a:rPr>
              <a:t> 2</a:t>
            </a:r>
            <a:endParaRPr lang="fr-FR" sz="1600" dirty="0"/>
          </a:p>
        </p:txBody>
      </p:sp>
      <p:sp>
        <p:nvSpPr>
          <p:cNvPr id="12" name="ZoneTexte 11"/>
          <p:cNvSpPr txBox="1"/>
          <p:nvPr/>
        </p:nvSpPr>
        <p:spPr>
          <a:xfrm>
            <a:off x="491708" y="6124755"/>
            <a:ext cx="508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Symbol"/>
              </a:rPr>
              <a:t> 2</a:t>
            </a:r>
            <a:endParaRPr lang="fr-FR" sz="1600" dirty="0"/>
          </a:p>
        </p:txBody>
      </p:sp>
      <p:sp>
        <p:nvSpPr>
          <p:cNvPr id="13" name="ZoneTexte 12"/>
          <p:cNvSpPr txBox="1"/>
          <p:nvPr/>
        </p:nvSpPr>
        <p:spPr>
          <a:xfrm>
            <a:off x="1500999" y="6202392"/>
            <a:ext cx="508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Symbol"/>
              </a:rPr>
              <a:t> 2</a:t>
            </a:r>
            <a:endParaRPr lang="fr-FR" sz="1600" dirty="0"/>
          </a:p>
        </p:txBody>
      </p:sp>
      <p:sp>
        <p:nvSpPr>
          <p:cNvPr id="14" name="ZoneTexte 13"/>
          <p:cNvSpPr txBox="1"/>
          <p:nvPr/>
        </p:nvSpPr>
        <p:spPr>
          <a:xfrm>
            <a:off x="1975452" y="4063042"/>
            <a:ext cx="508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Symbol"/>
              </a:rPr>
              <a:t> 1</a:t>
            </a:r>
            <a:endParaRPr lang="fr-FR" sz="1600" dirty="0"/>
          </a:p>
        </p:txBody>
      </p:sp>
      <p:sp>
        <p:nvSpPr>
          <p:cNvPr id="15" name="ZoneTexte 14"/>
          <p:cNvSpPr txBox="1"/>
          <p:nvPr/>
        </p:nvSpPr>
        <p:spPr>
          <a:xfrm>
            <a:off x="552094" y="5098212"/>
            <a:ext cx="508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Symbol"/>
              </a:rPr>
              <a:t> 1</a:t>
            </a:r>
            <a:endParaRPr lang="fr-FR" sz="16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070355" y="4830793"/>
            <a:ext cx="508959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ym typeface="Symbol"/>
              </a:rPr>
              <a:t> 1</a:t>
            </a:r>
            <a:endParaRPr lang="fr-FR" sz="16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0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0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 descr="plac140"/>
          <p:cNvPicPr>
            <a:picLocks noChangeAspect="1" noChangeArrowheads="1"/>
          </p:cNvPicPr>
          <p:nvPr/>
        </p:nvPicPr>
        <p:blipFill>
          <a:blip r:embed="rId2" cstate="print"/>
          <a:srcRect l="7421" t="6710" r="5017" b="5626"/>
          <a:stretch>
            <a:fillRect/>
          </a:stretch>
        </p:blipFill>
        <p:spPr bwMode="auto">
          <a:xfrm>
            <a:off x="1600199" y="1176762"/>
            <a:ext cx="6813431" cy="5015702"/>
          </a:xfrm>
          <a:prstGeom prst="rect">
            <a:avLst/>
          </a:prstGeom>
          <a:noFill/>
          <a:ln w="12700">
            <a:solidFill>
              <a:schemeClr val="tx1"/>
            </a:solidFill>
          </a:ln>
        </p:spPr>
      </p:pic>
      <p:cxnSp>
        <p:nvCxnSpPr>
          <p:cNvPr id="10" name="Connecteur droit 9"/>
          <p:cNvCxnSpPr/>
          <p:nvPr/>
        </p:nvCxnSpPr>
        <p:spPr>
          <a:xfrm flipV="1">
            <a:off x="1600955" y="619313"/>
            <a:ext cx="0" cy="4969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 flipV="1">
            <a:off x="8409631" y="640334"/>
            <a:ext cx="0" cy="496956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1597572" y="861848"/>
            <a:ext cx="6831725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651660" y="1177159"/>
            <a:ext cx="86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 flipH="1">
            <a:off x="630641" y="6190594"/>
            <a:ext cx="864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/>
          <p:nvPr/>
        </p:nvCxnSpPr>
        <p:spPr>
          <a:xfrm>
            <a:off x="809313" y="1177159"/>
            <a:ext cx="0" cy="5013434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ZoneTexte 20"/>
          <p:cNvSpPr txBox="1"/>
          <p:nvPr/>
        </p:nvSpPr>
        <p:spPr>
          <a:xfrm>
            <a:off x="3605049" y="493986"/>
            <a:ext cx="248044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Longueur de placement</a:t>
            </a:r>
            <a:endParaRPr lang="fr-FR" dirty="0"/>
          </a:p>
        </p:txBody>
      </p:sp>
      <p:sp>
        <p:nvSpPr>
          <p:cNvPr id="22" name="ZoneTexte 21"/>
          <p:cNvSpPr txBox="1"/>
          <p:nvPr/>
        </p:nvSpPr>
        <p:spPr>
          <a:xfrm rot="16200000">
            <a:off x="357366" y="3552495"/>
            <a:ext cx="662151" cy="3783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Laize</a:t>
            </a:r>
            <a:endParaRPr lang="fr-FR" dirty="0"/>
          </a:p>
        </p:txBody>
      </p:sp>
      <p:cxnSp>
        <p:nvCxnSpPr>
          <p:cNvPr id="23" name="Connecteur droit 22"/>
          <p:cNvCxnSpPr/>
          <p:nvPr/>
        </p:nvCxnSpPr>
        <p:spPr>
          <a:xfrm flipH="1">
            <a:off x="1145652" y="1216071"/>
            <a:ext cx="360000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23"/>
          <p:cNvCxnSpPr/>
          <p:nvPr/>
        </p:nvCxnSpPr>
        <p:spPr>
          <a:xfrm flipH="1">
            <a:off x="1139226" y="6146820"/>
            <a:ext cx="336331" cy="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1303305" y="1216071"/>
            <a:ext cx="0" cy="493181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ZoneTexte 25"/>
          <p:cNvSpPr txBox="1"/>
          <p:nvPr/>
        </p:nvSpPr>
        <p:spPr>
          <a:xfrm rot="16200000">
            <a:off x="596483" y="3302139"/>
            <a:ext cx="117190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Laize utile</a:t>
            </a:r>
            <a:endParaRPr lang="fr-FR" dirty="0"/>
          </a:p>
        </p:txBody>
      </p:sp>
      <p:sp>
        <p:nvSpPr>
          <p:cNvPr id="29" name="Rectangle 28"/>
          <p:cNvSpPr/>
          <p:nvPr/>
        </p:nvSpPr>
        <p:spPr>
          <a:xfrm>
            <a:off x="1529751" y="1167442"/>
            <a:ext cx="63260" cy="5040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0" name="Rectangle 29"/>
          <p:cNvSpPr/>
          <p:nvPr/>
        </p:nvSpPr>
        <p:spPr>
          <a:xfrm>
            <a:off x="8416514" y="1164566"/>
            <a:ext cx="63260" cy="5040000"/>
          </a:xfrm>
          <a:prstGeom prst="rect">
            <a:avLst/>
          </a:prstGeom>
          <a:solidFill>
            <a:schemeClr val="accent2"/>
          </a:solidFill>
          <a:ln w="127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31" name="Connecteur droit 30"/>
          <p:cNvCxnSpPr/>
          <p:nvPr/>
        </p:nvCxnSpPr>
        <p:spPr>
          <a:xfrm flipV="1">
            <a:off x="1537292" y="274763"/>
            <a:ext cx="0" cy="82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 flipV="1">
            <a:off x="8486353" y="295784"/>
            <a:ext cx="0" cy="828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avec flèche 32"/>
          <p:cNvCxnSpPr/>
          <p:nvPr/>
        </p:nvCxnSpPr>
        <p:spPr>
          <a:xfrm>
            <a:off x="1541930" y="517298"/>
            <a:ext cx="6948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ZoneTexte 33"/>
          <p:cNvSpPr txBox="1"/>
          <p:nvPr/>
        </p:nvSpPr>
        <p:spPr>
          <a:xfrm>
            <a:off x="4155009" y="149436"/>
            <a:ext cx="101333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Métrage</a:t>
            </a:r>
            <a:endParaRPr lang="fr-FR" dirty="0"/>
          </a:p>
        </p:txBody>
      </p:sp>
      <p:cxnSp>
        <p:nvCxnSpPr>
          <p:cNvPr id="39" name="Connecteur droit avec flèche 38"/>
          <p:cNvCxnSpPr/>
          <p:nvPr/>
        </p:nvCxnSpPr>
        <p:spPr>
          <a:xfrm flipV="1">
            <a:off x="1390650" y="5876925"/>
            <a:ext cx="171450" cy="504825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>
            <a:stCxn id="45" idx="3"/>
          </p:cNvCxnSpPr>
          <p:nvPr/>
        </p:nvCxnSpPr>
        <p:spPr>
          <a:xfrm flipV="1">
            <a:off x="1600201" y="5343526"/>
            <a:ext cx="6877049" cy="1222087"/>
          </a:xfrm>
          <a:prstGeom prst="straightConnector1">
            <a:avLst/>
          </a:prstGeom>
          <a:ln w="19050">
            <a:solidFill>
              <a:srgbClr val="C0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ZoneTexte 41"/>
          <p:cNvSpPr txBox="1"/>
          <p:nvPr/>
        </p:nvSpPr>
        <p:spPr>
          <a:xfrm>
            <a:off x="438150" y="542925"/>
            <a:ext cx="828675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>
                <a:solidFill>
                  <a:srgbClr val="7030A0"/>
                </a:solidFill>
              </a:rPr>
              <a:t>Lisière</a:t>
            </a:r>
            <a:endParaRPr lang="fr-FR" sz="1600" dirty="0">
              <a:solidFill>
                <a:srgbClr val="7030A0"/>
              </a:solidFill>
            </a:endParaRPr>
          </a:p>
        </p:txBody>
      </p:sp>
      <p:sp>
        <p:nvSpPr>
          <p:cNvPr id="45" name="ZoneTexte 44"/>
          <p:cNvSpPr txBox="1"/>
          <p:nvPr/>
        </p:nvSpPr>
        <p:spPr>
          <a:xfrm>
            <a:off x="0" y="6273225"/>
            <a:ext cx="160020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1600" dirty="0" smtClean="0"/>
              <a:t>Marge début et fin de matelas</a:t>
            </a:r>
            <a:endParaRPr lang="fr-FR" sz="1600" dirty="0"/>
          </a:p>
        </p:txBody>
      </p:sp>
      <p:cxnSp>
        <p:nvCxnSpPr>
          <p:cNvPr id="48" name="Connecteur droit avec flèche 47"/>
          <p:cNvCxnSpPr/>
          <p:nvPr/>
        </p:nvCxnSpPr>
        <p:spPr>
          <a:xfrm>
            <a:off x="1152525" y="838200"/>
            <a:ext cx="838200" cy="361951"/>
          </a:xfrm>
          <a:prstGeom prst="straightConnector1">
            <a:avLst/>
          </a:prstGeom>
          <a:ln w="19050">
            <a:solidFill>
              <a:srgbClr val="7030A0"/>
            </a:solidFill>
            <a:headEnd type="none" w="med" len="med"/>
            <a:tailEnd type="triangle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8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4" fill="hold">
                      <p:stCondLst>
                        <p:cond delay="indefinite"/>
                      </p:stCondLst>
                      <p:childTnLst>
                        <p:par>
                          <p:cTn id="65" fill="hold">
                            <p:stCondLst>
                              <p:cond delay="0"/>
                            </p:stCondLst>
                            <p:childTnLst>
                              <p:par>
                                <p:cTn id="6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2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7" fill="hold">
                            <p:stCondLst>
                              <p:cond delay="2000"/>
                            </p:stCondLst>
                            <p:childTnLst>
                              <p:par>
                                <p:cTn id="7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0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3" dur="1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4" fill="hold">
                      <p:stCondLst>
                        <p:cond delay="indefinite"/>
                      </p:stCondLst>
                      <p:childTnLst>
                        <p:par>
                          <p:cTn id="85" fill="hold">
                            <p:stCondLst>
                              <p:cond delay="0"/>
                            </p:stCondLst>
                            <p:childTnLst>
                              <p:par>
                                <p:cTn id="8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8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2000"/>
                            </p:stCondLst>
                            <p:childTnLst>
                              <p:par>
                                <p:cTn id="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5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3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/>
      <p:bldP spid="22" grpId="0"/>
      <p:bldP spid="26" grpId="0"/>
      <p:bldP spid="29" grpId="0" animBg="1"/>
      <p:bldP spid="30" grpId="0" animBg="1"/>
      <p:bldP spid="34" grpId="0"/>
      <p:bldP spid="42" grpId="0"/>
      <p:bldP spid="45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6964" y="159026"/>
            <a:ext cx="5938010" cy="44438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7" name="ZoneTexte 26"/>
          <p:cNvSpPr txBox="1"/>
          <p:nvPr/>
        </p:nvSpPr>
        <p:spPr>
          <a:xfrm>
            <a:off x="159026" y="3301425"/>
            <a:ext cx="220648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EFFICIENCE</a:t>
            </a:r>
            <a:endParaRPr lang="fr-FR" sz="3200" dirty="0"/>
          </a:p>
        </p:txBody>
      </p:sp>
      <p:sp>
        <p:nvSpPr>
          <p:cNvPr id="28" name="ZoneTexte 27"/>
          <p:cNvSpPr txBox="1"/>
          <p:nvPr/>
        </p:nvSpPr>
        <p:spPr>
          <a:xfrm>
            <a:off x="0" y="4681142"/>
            <a:ext cx="9144000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% de surface qu’utilise le produit sur le placement :</a:t>
            </a:r>
          </a:p>
          <a:p>
            <a:r>
              <a:rPr lang="fr-FR" sz="3200" dirty="0" smtClean="0"/>
              <a:t>Surface </a:t>
            </a:r>
            <a:endParaRPr lang="fr-FR" sz="3200" dirty="0"/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78281" y="603802"/>
            <a:ext cx="5467350" cy="4000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5" name="Rectangle 34"/>
          <p:cNvSpPr/>
          <p:nvPr/>
        </p:nvSpPr>
        <p:spPr>
          <a:xfrm>
            <a:off x="1431236" y="5237922"/>
            <a:ext cx="1083365" cy="377687"/>
          </a:xfrm>
          <a:prstGeom prst="rect">
            <a:avLst/>
          </a:prstGeom>
          <a:solidFill>
            <a:srgbClr val="00B050"/>
          </a:solidFill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6" name="ZoneTexte 35"/>
          <p:cNvSpPr txBox="1"/>
          <p:nvPr/>
        </p:nvSpPr>
        <p:spPr>
          <a:xfrm>
            <a:off x="0" y="5607303"/>
            <a:ext cx="3071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La surface</a:t>
            </a:r>
            <a:endParaRPr lang="fr-FR" sz="3200" dirty="0"/>
          </a:p>
        </p:txBody>
      </p:sp>
      <p:sp>
        <p:nvSpPr>
          <p:cNvPr id="37" name="Rectangle 36"/>
          <p:cNvSpPr/>
          <p:nvPr/>
        </p:nvSpPr>
        <p:spPr>
          <a:xfrm>
            <a:off x="1838740" y="5715000"/>
            <a:ext cx="1083365" cy="377687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solidFill>
              <a:schemeClr val="bg1">
                <a:lumMod val="6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38" name="ZoneTexte 37"/>
          <p:cNvSpPr txBox="1"/>
          <p:nvPr/>
        </p:nvSpPr>
        <p:spPr>
          <a:xfrm>
            <a:off x="3299791" y="5637121"/>
            <a:ext cx="307119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: Les pertes</a:t>
            </a:r>
            <a:endParaRPr lang="fr-FR" sz="32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35" grpId="0" animBg="1"/>
      <p:bldP spid="36" grpId="0"/>
      <p:bldP spid="37" grpId="0" animBg="1"/>
      <p:bldP spid="38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ZoneTexte 26"/>
          <p:cNvSpPr txBox="1"/>
          <p:nvPr/>
        </p:nvSpPr>
        <p:spPr>
          <a:xfrm>
            <a:off x="-1" y="0"/>
            <a:ext cx="497950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Calcul de l’efficience</a:t>
            </a:r>
            <a:endParaRPr lang="fr-FR" sz="2800" dirty="0"/>
          </a:p>
        </p:txBody>
      </p:sp>
      <p:sp>
        <p:nvSpPr>
          <p:cNvPr id="10" name="ZoneTexte 9"/>
          <p:cNvSpPr txBox="1"/>
          <p:nvPr/>
        </p:nvSpPr>
        <p:spPr>
          <a:xfrm>
            <a:off x="0" y="765313"/>
            <a:ext cx="23257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Unité : %</a:t>
            </a:r>
            <a:endParaRPr lang="fr-FR" sz="2800" dirty="0"/>
          </a:p>
        </p:txBody>
      </p:sp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345924"/>
            <a:ext cx="4660135" cy="794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99991" y="-1"/>
            <a:ext cx="4244009" cy="325587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ZoneTexte 12"/>
          <p:cNvSpPr txBox="1"/>
          <p:nvPr/>
        </p:nvSpPr>
        <p:spPr>
          <a:xfrm>
            <a:off x="0" y="3240157"/>
            <a:ext cx="518822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Dans notre exemple:</a:t>
            </a:r>
          </a:p>
          <a:p>
            <a:r>
              <a:rPr lang="fr-FR" sz="2800" dirty="0" smtClean="0"/>
              <a:t>Surface </a:t>
            </a:r>
            <a:r>
              <a:rPr lang="fr-FR" sz="2800" dirty="0" err="1" smtClean="0"/>
              <a:t>patronnages</a:t>
            </a:r>
            <a:r>
              <a:rPr lang="fr-FR" sz="2800" dirty="0" smtClean="0"/>
              <a:t> =</a:t>
            </a:r>
            <a:r>
              <a:rPr lang="fr-FR" sz="2800" dirty="0"/>
              <a:t> 21411 cm².</a:t>
            </a:r>
            <a:r>
              <a:rPr lang="fr-FR" sz="2800" dirty="0" smtClean="0"/>
              <a:t> </a:t>
            </a:r>
            <a:endParaRPr lang="fr-FR" sz="2800" dirty="0"/>
          </a:p>
        </p:txBody>
      </p:sp>
      <p:sp>
        <p:nvSpPr>
          <p:cNvPr id="14" name="ZoneTexte 13"/>
          <p:cNvSpPr txBox="1"/>
          <p:nvPr/>
        </p:nvSpPr>
        <p:spPr>
          <a:xfrm>
            <a:off x="0" y="4263888"/>
            <a:ext cx="324015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Surface placement = </a:t>
            </a:r>
            <a:endParaRPr lang="fr-FR" sz="2800" dirty="0"/>
          </a:p>
        </p:txBody>
      </p:sp>
      <p:sp>
        <p:nvSpPr>
          <p:cNvPr id="15" name="ZoneTexte 14"/>
          <p:cNvSpPr txBox="1"/>
          <p:nvPr/>
        </p:nvSpPr>
        <p:spPr>
          <a:xfrm>
            <a:off x="3240155" y="4253949"/>
            <a:ext cx="4283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1,40 m </a:t>
            </a:r>
            <a:r>
              <a:rPr lang="fr-FR" sz="2800" dirty="0" smtClean="0">
                <a:sym typeface="Symbol"/>
              </a:rPr>
              <a:t> 1,94 m = 2,716 m²</a:t>
            </a:r>
            <a:endParaRPr lang="fr-FR" sz="2800" dirty="0"/>
          </a:p>
        </p:txBody>
      </p:sp>
      <p:sp>
        <p:nvSpPr>
          <p:cNvPr id="16" name="ZoneTexte 15"/>
          <p:cNvSpPr txBox="1"/>
          <p:nvPr/>
        </p:nvSpPr>
        <p:spPr>
          <a:xfrm>
            <a:off x="2782961" y="4780723"/>
            <a:ext cx="428376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ym typeface="Symbol"/>
              </a:rPr>
              <a:t>= 27160 cm²</a:t>
            </a:r>
            <a:endParaRPr lang="fr-FR" sz="2800" dirty="0"/>
          </a:p>
        </p:txBody>
      </p:sp>
      <p:sp>
        <p:nvSpPr>
          <p:cNvPr id="17" name="ZoneTexte 16"/>
          <p:cNvSpPr txBox="1"/>
          <p:nvPr/>
        </p:nvSpPr>
        <p:spPr>
          <a:xfrm>
            <a:off x="4810537" y="5675245"/>
            <a:ext cx="156044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ym typeface="Symbol"/>
              </a:rPr>
              <a:t>= 78,83%</a:t>
            </a:r>
            <a:endParaRPr lang="fr-FR" sz="2800" dirty="0"/>
          </a:p>
        </p:txBody>
      </p:sp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5306047"/>
            <a:ext cx="4803136" cy="12438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9" name="ZoneTexte 18"/>
          <p:cNvSpPr txBox="1"/>
          <p:nvPr/>
        </p:nvSpPr>
        <p:spPr>
          <a:xfrm>
            <a:off x="6331226" y="5473005"/>
            <a:ext cx="281277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>
                <a:sym typeface="Symbol"/>
              </a:rPr>
              <a:t>A partir de 75%, on parle d’une bonne efficience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  <p:bldP spid="13" grpId="0"/>
      <p:bldP spid="14" grpId="0"/>
      <p:bldP spid="15" grpId="0"/>
      <p:bldP spid="16" grpId="0"/>
      <p:bldP spid="17" grpId="0"/>
      <p:bldP spid="19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</TotalTime>
  <Words>356</Words>
  <Application>Microsoft Office PowerPoint</Application>
  <PresentationFormat>Affichage à l'écran (4:3)</PresentationFormat>
  <Paragraphs>103</Paragraphs>
  <Slides>12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12</vt:i4>
      </vt:variant>
    </vt:vector>
  </HeadingPairs>
  <TitlesOfParts>
    <vt:vector size="13" baseType="lpstr">
      <vt:lpstr>Thème Office</vt:lpstr>
      <vt:lpstr>Pourquoi fait-on une recherche de métrage ?</vt:lpstr>
      <vt:lpstr>Comment réalise-t-on une recherche de métrage ?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LES DIFFÉRENTS TYPES DE MATELASSAGE  </vt:lpstr>
      <vt:lpstr>Diapositive 11</vt:lpstr>
      <vt:lpstr>Diapositive 12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Pourquoi fait-on une recherche de métrage ?</dc:title>
  <dc:creator>Flo</dc:creator>
  <cp:lastModifiedBy>Flo</cp:lastModifiedBy>
  <cp:revision>2</cp:revision>
  <dcterms:created xsi:type="dcterms:W3CDTF">2020-04-22T10:03:21Z</dcterms:created>
  <dcterms:modified xsi:type="dcterms:W3CDTF">2020-04-23T08:27:04Z</dcterms:modified>
</cp:coreProperties>
</file>