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74" r:id="rId14"/>
    <p:sldId id="279" r:id="rId15"/>
    <p:sldId id="282" r:id="rId16"/>
    <p:sldId id="280" r:id="rId17"/>
    <p:sldId id="278" r:id="rId18"/>
    <p:sldId id="284" r:id="rId19"/>
    <p:sldId id="283" r:id="rId20"/>
    <p:sldId id="268" r:id="rId21"/>
    <p:sldId id="270" r:id="rId22"/>
    <p:sldId id="271" r:id="rId23"/>
    <p:sldId id="272" r:id="rId24"/>
    <p:sldId id="273" r:id="rId25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174760" y="6426720"/>
            <a:ext cx="48315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000" b="1" strike="noStrike" spc="-1">
                <a:solidFill>
                  <a:srgbClr val="000099"/>
                </a:solidFill>
                <a:latin typeface="Calibri"/>
                <a:ea typeface="DejaVu Sans"/>
              </a:rPr>
              <a:t>Plan National de Formation – Enseignement de spécialité « Sciences de l’Ingénieur »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>
                <a:solidFill>
                  <a:srgbClr val="000099"/>
                </a:solidFill>
                <a:latin typeface="Calibri"/>
                <a:ea typeface="DejaVu Sans"/>
              </a:rPr>
              <a:t>Lycée Raspail - 16 janvier 2019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899640" y="369000"/>
            <a:ext cx="738756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632523"/>
                </a:solidFill>
                <a:latin typeface="Calibri"/>
                <a:ea typeface="DejaVu Sans"/>
              </a:rPr>
              <a:t>Plan National de Formation - 16 janvier 2019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632523"/>
                </a:solidFill>
                <a:latin typeface="Calibri"/>
                <a:ea typeface="DejaVu Sans"/>
              </a:rPr>
              <a:t>CYCLE TERMINAL DES  SCIENCES DE L’INGÉNIEUR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1035000" y="2340000"/>
            <a:ext cx="7387560" cy="3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4800" b="1" spc="-1" dirty="0">
                <a:solidFill>
                  <a:srgbClr val="632523"/>
                </a:solidFill>
                <a:latin typeface="Calibri"/>
                <a:ea typeface="DejaVu Sans"/>
              </a:rPr>
              <a:t>Intelligence artificielle</a:t>
            </a: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Marc DERUMAUX</a:t>
            </a:r>
          </a:p>
          <a:p>
            <a:pPr algn="ctr"/>
            <a:r>
              <a:rPr lang="fr-FR" sz="2200" b="1" spc="-1" dirty="0">
                <a:solidFill>
                  <a:srgbClr val="000000"/>
                </a:solidFill>
                <a:latin typeface="Calibri"/>
              </a:rPr>
              <a:t>Sébastien GERGADIER</a:t>
            </a:r>
            <a:endParaRPr lang="fr-FR" sz="22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035000" y="1318680"/>
            <a:ext cx="789192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TD : Maison intelligente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135" name="Image 134"/>
          <p:cNvPicPr/>
          <p:nvPr/>
        </p:nvPicPr>
        <p:blipFill>
          <a:blip r:embed="rId2"/>
          <a:stretch/>
        </p:blipFill>
        <p:spPr>
          <a:xfrm>
            <a:off x="1512000" y="2640240"/>
            <a:ext cx="6335280" cy="369504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4914720" y="1044000"/>
            <a:ext cx="372492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Objets connectés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Apprentissage des habitudes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Fonctionnement autonome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Interfaces de dialogue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035000" y="1318679"/>
            <a:ext cx="7891920" cy="4590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TP Assistant personnel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Mise en œuvre d’un assistant personnel sommaire à partir :</a:t>
            </a:r>
            <a:endParaRPr lang="fr-FR" sz="24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d’une reconnaissance vocale ;</a:t>
            </a:r>
            <a:endParaRPr lang="fr-FR" sz="24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d’un traitement logique des mots ;</a:t>
            </a:r>
            <a:endParaRPr lang="fr-FR" sz="24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d’une synthèse vocale.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pic>
        <p:nvPicPr>
          <p:cNvPr id="147" name="Image 146"/>
          <p:cNvPicPr/>
          <p:nvPr/>
        </p:nvPicPr>
        <p:blipFill>
          <a:blip r:embed="rId2"/>
          <a:stretch/>
        </p:blipFill>
        <p:spPr>
          <a:xfrm>
            <a:off x="5398200" y="3344040"/>
            <a:ext cx="3277080" cy="291276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1059120" y="4464000"/>
            <a:ext cx="44121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Permet de lancer des actions simples en s’exprimant naturellement en français.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700704" y="1190860"/>
            <a:ext cx="789192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TP : Programmation d’un réseau de neurones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Perceptron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(Python)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Reconnaissance d’images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(Python et TensorFlow)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139" name="Image 138"/>
          <p:cNvPicPr/>
          <p:nvPr/>
        </p:nvPicPr>
        <p:blipFill>
          <a:blip r:embed="rId2"/>
          <a:stretch/>
        </p:blipFill>
        <p:spPr>
          <a:xfrm>
            <a:off x="2545704" y="1745260"/>
            <a:ext cx="2951280" cy="2122200"/>
          </a:xfrm>
          <a:prstGeom prst="rect">
            <a:avLst/>
          </a:prstGeom>
          <a:ln>
            <a:noFill/>
          </a:ln>
        </p:spPr>
      </p:pic>
      <p:pic>
        <p:nvPicPr>
          <p:cNvPr id="140" name="Image 139"/>
          <p:cNvPicPr/>
          <p:nvPr/>
        </p:nvPicPr>
        <p:blipFill>
          <a:blip r:embed="rId3"/>
          <a:stretch/>
        </p:blipFill>
        <p:spPr>
          <a:xfrm>
            <a:off x="5880384" y="1725460"/>
            <a:ext cx="2856600" cy="2142000"/>
          </a:xfrm>
          <a:prstGeom prst="rect">
            <a:avLst/>
          </a:prstGeom>
          <a:ln>
            <a:noFill/>
          </a:ln>
        </p:spPr>
      </p:pic>
      <p:pic>
        <p:nvPicPr>
          <p:cNvPr id="141" name="Image 140"/>
          <p:cNvPicPr/>
          <p:nvPr/>
        </p:nvPicPr>
        <p:blipFill>
          <a:blip r:embed="rId4"/>
          <a:stretch/>
        </p:blipFill>
        <p:spPr>
          <a:xfrm>
            <a:off x="6145704" y="4043860"/>
            <a:ext cx="2087280" cy="2091600"/>
          </a:xfrm>
          <a:prstGeom prst="rect">
            <a:avLst/>
          </a:prstGeom>
          <a:ln>
            <a:noFill/>
          </a:ln>
        </p:spPr>
      </p:pic>
      <p:pic>
        <p:nvPicPr>
          <p:cNvPr id="142" name="Image 141"/>
          <p:cNvPicPr/>
          <p:nvPr/>
        </p:nvPicPr>
        <p:blipFill>
          <a:blip r:embed="rId5"/>
          <a:stretch/>
        </p:blipFill>
        <p:spPr>
          <a:xfrm>
            <a:off x="1321704" y="4624180"/>
            <a:ext cx="3931920" cy="158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-4627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781BE932-B617-4AFB-ACBD-A5B437A5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223" y="674746"/>
            <a:ext cx="5311111" cy="1800000"/>
          </a:xfrm>
          <a:prstGeom prst="rect">
            <a:avLst/>
          </a:prstGeom>
        </p:spPr>
      </p:pic>
      <p:sp>
        <p:nvSpPr>
          <p:cNvPr id="93" name="CustomShape 2">
            <a:extLst>
              <a:ext uri="{FF2B5EF4-FFF2-40B4-BE49-F238E27FC236}">
                <a16:creationId xmlns:a16="http://schemas.microsoft.com/office/drawing/2014/main" id="{AF51BD47-5DA2-4391-B2E9-A1B057D8759C}"/>
              </a:ext>
            </a:extLst>
          </p:cNvPr>
          <p:cNvSpPr/>
          <p:nvPr/>
        </p:nvSpPr>
        <p:spPr>
          <a:xfrm>
            <a:off x="222604" y="2477791"/>
            <a:ext cx="826631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Démarche du </a:t>
            </a:r>
            <a:r>
              <a:rPr lang="fr-FR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Machine Learning - IA</a:t>
            </a:r>
            <a:endParaRPr lang="fr-FR" sz="2400" b="0" i="1" strike="noStrike" spc="-1" dirty="0">
              <a:latin typeface="Arial"/>
            </a:endParaRPr>
          </a:p>
        </p:txBody>
      </p:sp>
      <p:sp>
        <p:nvSpPr>
          <p:cNvPr id="94" name="CustomShape 2">
            <a:extLst>
              <a:ext uri="{FF2B5EF4-FFF2-40B4-BE49-F238E27FC236}">
                <a16:creationId xmlns:a16="http://schemas.microsoft.com/office/drawing/2014/main" id="{4506033C-0F8A-4E2D-9EF1-FC3A8832BC86}"/>
              </a:ext>
            </a:extLst>
          </p:cNvPr>
          <p:cNvSpPr/>
          <p:nvPr/>
        </p:nvSpPr>
        <p:spPr>
          <a:xfrm>
            <a:off x="468410" y="2906664"/>
            <a:ext cx="7997163" cy="3887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Phase 1 : récupération des données et travail préparatoire </a:t>
            </a:r>
            <a:r>
              <a:rPr lang="fr-FR" sz="2200" b="1" spc="-1" dirty="0">
                <a:solidFill>
                  <a:srgbClr val="000000"/>
                </a:solidFill>
                <a:latin typeface="Calibri"/>
              </a:rPr>
              <a:t>de classification ; </a:t>
            </a:r>
            <a:endParaRPr lang="fr-FR" sz="22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Phase 2 : extraction des </a:t>
            </a:r>
            <a:r>
              <a:rPr lang="fr-FR" sz="2200" b="1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features</a:t>
            </a:r>
            <a:r>
              <a:rPr lang="fr-FR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avec les données classifiées (tout ou partie) 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b="1" spc="-1" dirty="0">
                <a:solidFill>
                  <a:srgbClr val="000000"/>
                </a:solidFill>
                <a:latin typeface="Calibri"/>
                <a:ea typeface="DejaVu Sans"/>
              </a:rPr>
              <a:t>Choix « pertinent » des </a:t>
            </a:r>
            <a:r>
              <a:rPr lang="fr-FR" sz="22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features</a:t>
            </a:r>
            <a:r>
              <a:rPr lang="fr-FR" sz="2200" b="1" spc="-1" dirty="0">
                <a:solidFill>
                  <a:srgbClr val="000000"/>
                </a:solidFill>
                <a:latin typeface="Calibri"/>
                <a:ea typeface="DejaVu Sans"/>
              </a:rPr>
              <a:t> ;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b="1" spc="-1" dirty="0">
                <a:solidFill>
                  <a:srgbClr val="000000"/>
                </a:solidFill>
                <a:latin typeface="Calibri"/>
                <a:ea typeface="DejaVu Sans"/>
              </a:rPr>
              <a:t>Extraction « automatique » des </a:t>
            </a:r>
            <a:r>
              <a:rPr lang="fr-FR" sz="2200" b="1" i="1" spc="-1" dirty="0" err="1">
                <a:solidFill>
                  <a:srgbClr val="000000"/>
                </a:solidFill>
                <a:latin typeface="Calibri"/>
                <a:ea typeface="DejaVu Sans"/>
              </a:rPr>
              <a:t>features</a:t>
            </a:r>
            <a:r>
              <a:rPr lang="fr-FR" sz="2200" b="1" spc="-1" dirty="0">
                <a:solidFill>
                  <a:srgbClr val="000000"/>
                </a:solidFill>
                <a:latin typeface="Calibri"/>
                <a:ea typeface="DejaVu Sans"/>
              </a:rPr>
              <a:t> ;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fr-FR" sz="2200" b="1" spc="-1" dirty="0">
                <a:solidFill>
                  <a:srgbClr val="000000"/>
                </a:solidFill>
                <a:latin typeface="Calibri"/>
              </a:rPr>
              <a:t>Phase 3 : </a:t>
            </a:r>
            <a:r>
              <a:rPr lang="fr-FR" sz="2200" b="1" spc="-1" dirty="0">
                <a:solidFill>
                  <a:srgbClr val="000000"/>
                </a:solidFill>
                <a:latin typeface="Calibri"/>
                <a:ea typeface="DejaVu Sans"/>
              </a:rPr>
              <a:t>Spécification du réseau de neurones ;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Optimisation des poids et des biais automatique ;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200" b="1" spc="-1" dirty="0">
                <a:solidFill>
                  <a:srgbClr val="000000"/>
                </a:solidFill>
                <a:latin typeface="Calibri"/>
                <a:ea typeface="DejaVu Sans"/>
              </a:rPr>
              <a:t>Phase 4 : tests pour validation sur des données classifiées ;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Phase 5 : déploiement </a:t>
            </a:r>
            <a:r>
              <a:rPr lang="fr-FR" sz="2200" b="1" spc="-1" dirty="0">
                <a:solidFill>
                  <a:srgbClr val="000000"/>
                </a:solidFill>
                <a:latin typeface="Calibri"/>
                <a:ea typeface="DejaVu Sans"/>
              </a:rPr>
              <a:t>sur cible, tests et validation. </a:t>
            </a:r>
            <a:endParaRPr lang="fr-FR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66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-4626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22787" y="1142873"/>
            <a:ext cx="8497528" cy="1021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DejaVu Sans"/>
              </a:rPr>
              <a:t>Objectif : c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réation d’une application nomade pour Android pour reconnaissance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  <a:ea typeface="DejaVu Sans"/>
              </a:rPr>
              <a:t>de l’activité humaine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6AF948D2-3194-477E-8A9D-6304807F4CE8}"/>
              </a:ext>
            </a:extLst>
          </p:cNvPr>
          <p:cNvSpPr/>
          <p:nvPr/>
        </p:nvSpPr>
        <p:spPr>
          <a:xfrm>
            <a:off x="460261" y="578956"/>
            <a:ext cx="826631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TP Reconnaissance d’activité humaine par </a:t>
            </a:r>
            <a:r>
              <a:rPr lang="fr-FR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  <a:r>
              <a:rPr lang="fr-FR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lang="fr-FR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earning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395D22-3CED-4287-B006-1CF055B7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" t="17073" r="2504" b="8471"/>
          <a:stretch/>
        </p:blipFill>
        <p:spPr>
          <a:xfrm>
            <a:off x="323236" y="2020036"/>
            <a:ext cx="8497528" cy="3829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7CB199-DE4D-4BC0-AE3F-6DC1745FFC20}"/>
              </a:ext>
            </a:extLst>
          </p:cNvPr>
          <p:cNvSpPr/>
          <p:nvPr/>
        </p:nvSpPr>
        <p:spPr>
          <a:xfrm>
            <a:off x="323236" y="4099300"/>
            <a:ext cx="2546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/>
              <a:t>3 grandeurs physiques mesurées :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Accélération sur x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Accélération sur y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Accélération sur z.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BA9DD-5070-4AAF-B04F-024E810C4408}"/>
              </a:ext>
            </a:extLst>
          </p:cNvPr>
          <p:cNvSpPr/>
          <p:nvPr/>
        </p:nvSpPr>
        <p:spPr>
          <a:xfrm>
            <a:off x="7275871" y="3862481"/>
            <a:ext cx="1700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/>
              <a:t>5 classes à identifier :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Assis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Debout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Marche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Court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Danse.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11B8B-F2BE-42F3-9EC1-40D772D4E742}"/>
              </a:ext>
            </a:extLst>
          </p:cNvPr>
          <p:cNvSpPr/>
          <p:nvPr/>
        </p:nvSpPr>
        <p:spPr>
          <a:xfrm>
            <a:off x="4660488" y="3904533"/>
            <a:ext cx="2546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/>
              <a:t>60 </a:t>
            </a:r>
            <a:r>
              <a:rPr lang="fr-FR" i="1" spc="-1" dirty="0" err="1"/>
              <a:t>features</a:t>
            </a:r>
            <a:r>
              <a:rPr lang="fr-FR" spc="-1" dirty="0"/>
              <a:t> :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3 moyennes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3 RMS ; 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3*3 autocorrélation 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(3 </a:t>
            </a:r>
            <a:r>
              <a:rPr lang="fr-FR" spc="-1" dirty="0" err="1"/>
              <a:t>amp</a:t>
            </a:r>
            <a:r>
              <a:rPr lang="fr-FR" spc="-1" dirty="0"/>
              <a:t>. + 3 </a:t>
            </a:r>
            <a:r>
              <a:rPr lang="fr-FR" spc="-1" dirty="0" err="1"/>
              <a:t>freq</a:t>
            </a:r>
            <a:r>
              <a:rPr lang="fr-FR" spc="-1" dirty="0"/>
              <a:t>) * 3 axes des spectres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2488710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-4626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22787" y="1142873"/>
            <a:ext cx="8497528" cy="1021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DejaVu Sans"/>
              </a:rPr>
              <a:t>Objectif : c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réation d’une application nomade pour Android pour reconnaissance </a:t>
            </a:r>
            <a:r>
              <a:rPr lang="fr-FR" sz="2400" b="1" spc="-1" dirty="0">
                <a:solidFill>
                  <a:srgbClr val="000000"/>
                </a:solidFill>
                <a:latin typeface="Calibri"/>
                <a:ea typeface="DejaVu Sans"/>
              </a:rPr>
              <a:t>de l’activité humaine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6AF948D2-3194-477E-8A9D-6304807F4CE8}"/>
              </a:ext>
            </a:extLst>
          </p:cNvPr>
          <p:cNvSpPr/>
          <p:nvPr/>
        </p:nvSpPr>
        <p:spPr>
          <a:xfrm>
            <a:off x="460261" y="578956"/>
            <a:ext cx="826631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TP Reconnaissance d’activité humaine par </a:t>
            </a:r>
            <a:r>
              <a:rPr lang="fr-FR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  <a:r>
              <a:rPr lang="fr-FR" sz="2400" b="1" i="1" spc="-1" dirty="0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lang="fr-FR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earning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CB5F46A-E137-4866-9EA6-71112ADE9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t="32729" r="22190" b="4299"/>
          <a:stretch/>
        </p:blipFill>
        <p:spPr>
          <a:xfrm>
            <a:off x="352485" y="2036200"/>
            <a:ext cx="4122422" cy="1620000"/>
          </a:xfrm>
          <a:prstGeom prst="rect">
            <a:avLst/>
          </a:prstGeom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A52C23C-63F8-4387-AD81-46F409BE9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1" r="23038" b="4048"/>
          <a:stretch/>
        </p:blipFill>
        <p:spPr>
          <a:xfrm>
            <a:off x="4673761" y="2036200"/>
            <a:ext cx="4082766" cy="1620000"/>
          </a:xfrm>
          <a:prstGeom prst="rect">
            <a:avLst/>
          </a:prstGeom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3F7C685-55E2-41C6-893A-084FCB643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2" r="22823" b="3734"/>
          <a:stretch/>
        </p:blipFill>
        <p:spPr>
          <a:xfrm>
            <a:off x="4682372" y="3727084"/>
            <a:ext cx="4065543" cy="1620000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06359F2-48F2-46AA-BAA4-A4CAA12472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6" r="22956" b="3990"/>
          <a:stretch/>
        </p:blipFill>
        <p:spPr>
          <a:xfrm>
            <a:off x="352485" y="3727084"/>
            <a:ext cx="40585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30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103531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5" name="Picture 76">
            <a:extLst>
              <a:ext uri="{FF2B5EF4-FFF2-40B4-BE49-F238E27FC236}">
                <a16:creationId xmlns:a16="http://schemas.microsoft.com/office/drawing/2014/main" id="{97FB3001-C410-4E9F-9213-1D4E7C59D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55"/>
          <a:stretch/>
        </p:blipFill>
        <p:spPr>
          <a:xfrm>
            <a:off x="4849119" y="3242999"/>
            <a:ext cx="4207856" cy="1080000"/>
          </a:xfrm>
          <a:prstGeom prst="rect">
            <a:avLst/>
          </a:prstGeom>
        </p:spPr>
      </p:pic>
      <p:grpSp>
        <p:nvGrpSpPr>
          <p:cNvPr id="6" name="Group 78">
            <a:extLst>
              <a:ext uri="{FF2B5EF4-FFF2-40B4-BE49-F238E27FC236}">
                <a16:creationId xmlns:a16="http://schemas.microsoft.com/office/drawing/2014/main" id="{E22921B8-0871-4D36-9E36-74AA7E6B4313}"/>
              </a:ext>
            </a:extLst>
          </p:cNvPr>
          <p:cNvGrpSpPr>
            <a:grpSpLocks noChangeAspect="1"/>
          </p:cNvGrpSpPr>
          <p:nvPr/>
        </p:nvGrpSpPr>
        <p:grpSpPr>
          <a:xfrm>
            <a:off x="97723" y="3248738"/>
            <a:ext cx="4618869" cy="1080000"/>
            <a:chOff x="608092" y="1473730"/>
            <a:chExt cx="10260419" cy="2296228"/>
          </a:xfrm>
        </p:grpSpPr>
        <p:pic>
          <p:nvPicPr>
            <p:cNvPr id="7" name="Picture 69">
              <a:extLst>
                <a:ext uri="{FF2B5EF4-FFF2-40B4-BE49-F238E27FC236}">
                  <a16:creationId xmlns:a16="http://schemas.microsoft.com/office/drawing/2014/main" id="{8664FF9B-2FD8-4F7E-B7E1-D0DBBF75F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734" b="11139"/>
            <a:stretch/>
          </p:blipFill>
          <p:spPr>
            <a:xfrm>
              <a:off x="608092" y="1473730"/>
              <a:ext cx="10260419" cy="2296228"/>
            </a:xfrm>
            <a:prstGeom prst="rect">
              <a:avLst/>
            </a:prstGeom>
          </p:spPr>
        </p:pic>
        <p:pic>
          <p:nvPicPr>
            <p:cNvPr id="8" name="Picture 57">
              <a:extLst>
                <a:ext uri="{FF2B5EF4-FFF2-40B4-BE49-F238E27FC236}">
                  <a16:creationId xmlns:a16="http://schemas.microsoft.com/office/drawing/2014/main" id="{D9AA59B6-C035-4BF7-8670-2D3603066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358" y="1473731"/>
              <a:ext cx="2283964" cy="2060158"/>
            </a:xfrm>
            <a:prstGeom prst="rect">
              <a:avLst/>
            </a:prstGeom>
          </p:spPr>
        </p:pic>
      </p:grpSp>
      <p:sp>
        <p:nvSpPr>
          <p:cNvPr id="9" name="TextBox 74">
            <a:extLst>
              <a:ext uri="{FF2B5EF4-FFF2-40B4-BE49-F238E27FC236}">
                <a16:creationId xmlns:a16="http://schemas.microsoft.com/office/drawing/2014/main" id="{EBEDBEFC-CC06-4ADA-B169-F88AE8007CC3}"/>
              </a:ext>
            </a:extLst>
          </p:cNvPr>
          <p:cNvSpPr txBox="1"/>
          <p:nvPr/>
        </p:nvSpPr>
        <p:spPr>
          <a:xfrm>
            <a:off x="97722" y="2500332"/>
            <a:ext cx="4600047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5" b="1" i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Deep </a:t>
            </a:r>
            <a:r>
              <a:rPr lang="fr-FR" sz="1995" b="1" i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Learning</a:t>
            </a:r>
            <a:r>
              <a:rPr lang="en-US" sz="1995" b="1" i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995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fr-FR" sz="1995" b="1" dirty="0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apprentissage profond à partir de 0) </a:t>
            </a:r>
          </a:p>
        </p:txBody>
      </p:sp>
      <p:sp>
        <p:nvSpPr>
          <p:cNvPr id="10" name="TextBox 75">
            <a:extLst>
              <a:ext uri="{FF2B5EF4-FFF2-40B4-BE49-F238E27FC236}">
                <a16:creationId xmlns:a16="http://schemas.microsoft.com/office/drawing/2014/main" id="{FFE3DF5A-4F2B-4536-86FE-1F0767317E5C}"/>
              </a:ext>
            </a:extLst>
          </p:cNvPr>
          <p:cNvSpPr txBox="1"/>
          <p:nvPr/>
        </p:nvSpPr>
        <p:spPr>
          <a:xfrm>
            <a:off x="4866375" y="2522727"/>
            <a:ext cx="4021994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5" b="1" noProof="1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Utilisation d’un reseau pré-entraîné (</a:t>
            </a:r>
            <a:r>
              <a:rPr lang="fr-FR" sz="1995" b="1" i="1" noProof="1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transfer learning</a:t>
            </a:r>
            <a:r>
              <a:rPr lang="fr-FR" sz="1995" b="1" noProof="1">
                <a:solidFill>
                  <a:schemeClr val="accent4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7E1171-46F8-47F8-8474-527370D9D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744" y="612664"/>
            <a:ext cx="5337469" cy="1800000"/>
          </a:xfrm>
          <a:prstGeom prst="rect">
            <a:avLst/>
          </a:prstGeom>
        </p:spPr>
      </p:pic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CC91FB6-0FB0-4C0A-8BDB-DEE133183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98" y="4582241"/>
            <a:ext cx="650804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-4626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81DBA8-1FDB-4187-A0CD-02B2DCA5F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8" t="14303" r="12904" b="12294"/>
          <a:stretch/>
        </p:blipFill>
        <p:spPr>
          <a:xfrm>
            <a:off x="2968414" y="3186245"/>
            <a:ext cx="5318786" cy="3094518"/>
          </a:xfrm>
          <a:prstGeom prst="rect">
            <a:avLst/>
          </a:prstGeom>
        </p:spPr>
      </p:pic>
      <p:sp>
        <p:nvSpPr>
          <p:cNvPr id="12" name="CustomShape 2">
            <a:extLst>
              <a:ext uri="{FF2B5EF4-FFF2-40B4-BE49-F238E27FC236}">
                <a16:creationId xmlns:a16="http://schemas.microsoft.com/office/drawing/2014/main" id="{ECD27E90-442E-4FE2-BB54-A13F1C4158F3}"/>
              </a:ext>
            </a:extLst>
          </p:cNvPr>
          <p:cNvSpPr/>
          <p:nvPr/>
        </p:nvSpPr>
        <p:spPr>
          <a:xfrm>
            <a:off x="460260" y="1408033"/>
            <a:ext cx="8310113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Objectif : reconnaître par l’IA 5 classes d’objets. 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FB722C5B-0EC9-461C-949D-B88E34C1FCEE}"/>
              </a:ext>
            </a:extLst>
          </p:cNvPr>
          <p:cNvSpPr/>
          <p:nvPr/>
        </p:nvSpPr>
        <p:spPr>
          <a:xfrm>
            <a:off x="460261" y="854104"/>
            <a:ext cx="855170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TP Reconnaissance d’objets par </a:t>
            </a:r>
            <a:r>
              <a:rPr lang="fr-FR" sz="2400" b="1" i="1" spc="-1" dirty="0" err="1">
                <a:solidFill>
                  <a:srgbClr val="000000"/>
                </a:solidFill>
                <a:latin typeface="Calibri"/>
              </a:rPr>
              <a:t>Deep</a:t>
            </a:r>
            <a:r>
              <a:rPr lang="fr-FR" sz="2400" b="1" i="1" spc="-1" dirty="0">
                <a:solidFill>
                  <a:srgbClr val="000000"/>
                </a:solidFill>
                <a:latin typeface="Calibri"/>
              </a:rPr>
              <a:t> Learning (Transfer Learning)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35A2F9-3BC8-4C34-B252-9AE1633D7018}"/>
              </a:ext>
            </a:extLst>
          </p:cNvPr>
          <p:cNvSpPr/>
          <p:nvPr/>
        </p:nvSpPr>
        <p:spPr>
          <a:xfrm>
            <a:off x="184956" y="2153150"/>
            <a:ext cx="30937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/>
              <a:t>5 classes à identifier :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Casquette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Tournevis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Lampe torche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Cube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Jeu de cartes.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EC35D4-0449-4715-AFD4-0D05D534F616}"/>
              </a:ext>
            </a:extLst>
          </p:cNvPr>
          <p:cNvSpPr/>
          <p:nvPr/>
        </p:nvSpPr>
        <p:spPr>
          <a:xfrm>
            <a:off x="2874080" y="2153150"/>
            <a:ext cx="260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/>
              <a:t>Réseau pré-entraîné :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 err="1"/>
              <a:t>alexNet</a:t>
            </a:r>
            <a:r>
              <a:rPr lang="fr-FR" spc="-1" dirty="0"/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12030-FB9D-485D-87D4-828C50FA2117}"/>
              </a:ext>
            </a:extLst>
          </p:cNvPr>
          <p:cNvSpPr/>
          <p:nvPr/>
        </p:nvSpPr>
        <p:spPr>
          <a:xfrm>
            <a:off x="5751872" y="2153150"/>
            <a:ext cx="339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/>
              <a:t>Base de données d’images : 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pc="-1" dirty="0"/>
              <a:t>15 images pour chaque classes. </a:t>
            </a:r>
          </a:p>
        </p:txBody>
      </p:sp>
    </p:spTree>
    <p:extLst>
      <p:ext uri="{BB962C8B-B14F-4D97-AF65-F5344CB8AC3E}">
        <p14:creationId xmlns:p14="http://schemas.microsoft.com/office/powerpoint/2010/main" val="14725053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-4626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ECD27E90-442E-4FE2-BB54-A13F1C4158F3}"/>
              </a:ext>
            </a:extLst>
          </p:cNvPr>
          <p:cNvSpPr/>
          <p:nvPr/>
        </p:nvSpPr>
        <p:spPr>
          <a:xfrm>
            <a:off x="460260" y="1063904"/>
            <a:ext cx="8310113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Objectif : reconnaître par l’IA 5 classes d’objets. 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FB722C5B-0EC9-461C-949D-B88E34C1FCEE}"/>
              </a:ext>
            </a:extLst>
          </p:cNvPr>
          <p:cNvSpPr/>
          <p:nvPr/>
        </p:nvSpPr>
        <p:spPr>
          <a:xfrm>
            <a:off x="460261" y="539471"/>
            <a:ext cx="855170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TP Reconnaissance d’objets par </a:t>
            </a:r>
            <a:r>
              <a:rPr lang="fr-FR" sz="2400" b="1" i="1" spc="-1" dirty="0" err="1">
                <a:solidFill>
                  <a:srgbClr val="000000"/>
                </a:solidFill>
                <a:latin typeface="Calibri"/>
              </a:rPr>
              <a:t>Deep</a:t>
            </a:r>
            <a:r>
              <a:rPr lang="fr-FR" sz="2400" b="1" i="1" spc="-1" dirty="0">
                <a:solidFill>
                  <a:srgbClr val="000000"/>
                </a:solidFill>
                <a:latin typeface="Calibri"/>
              </a:rPr>
              <a:t> Learning (Transfer Learning)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AA111F-FF63-4B77-9325-82C37A8A6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6" t="18124" r="1444" b="6750"/>
          <a:stretch/>
        </p:blipFill>
        <p:spPr>
          <a:xfrm>
            <a:off x="83935" y="2316795"/>
            <a:ext cx="8976129" cy="40151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CFF8B-4D14-496E-A00D-084F7E0140FC}"/>
              </a:ext>
            </a:extLst>
          </p:cNvPr>
          <p:cNvSpPr/>
          <p:nvPr/>
        </p:nvSpPr>
        <p:spPr>
          <a:xfrm>
            <a:off x="460257" y="1581270"/>
            <a:ext cx="868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/>
              <a:t>Actuellement, uniquement en code Matlab 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ym typeface="Wingdings" panose="05000000000000000000" pitchFamily="2" charset="2"/>
              </a:rPr>
              <a:t>	 pas d’implémentation sur une cible, mais cela va venir !! </a:t>
            </a:r>
            <a:endParaRPr lang="fr-FR" spc="-1" dirty="0"/>
          </a:p>
        </p:txBody>
      </p:sp>
    </p:spTree>
    <p:extLst>
      <p:ext uri="{BB962C8B-B14F-4D97-AF65-F5344CB8AC3E}">
        <p14:creationId xmlns:p14="http://schemas.microsoft.com/office/powerpoint/2010/main" val="4046077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-4626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561BE4-8DDB-41E1-BA7B-E32C53D00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" t="7719" r="27051" b="41363"/>
          <a:stretch/>
        </p:blipFill>
        <p:spPr>
          <a:xfrm>
            <a:off x="460260" y="1973718"/>
            <a:ext cx="4909133" cy="1979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E745E1-FA4C-4816-9209-C28C26C6E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23" t="28925" r="32903" b="46703"/>
          <a:stretch/>
        </p:blipFill>
        <p:spPr>
          <a:xfrm>
            <a:off x="3970430" y="3953717"/>
            <a:ext cx="4909133" cy="2397363"/>
          </a:xfrm>
          <a:prstGeom prst="rect">
            <a:avLst/>
          </a:prstGeom>
        </p:spPr>
      </p:pic>
      <p:sp>
        <p:nvSpPr>
          <p:cNvPr id="12" name="CustomShape 2">
            <a:extLst>
              <a:ext uri="{FF2B5EF4-FFF2-40B4-BE49-F238E27FC236}">
                <a16:creationId xmlns:a16="http://schemas.microsoft.com/office/drawing/2014/main" id="{ECD27E90-442E-4FE2-BB54-A13F1C4158F3}"/>
              </a:ext>
            </a:extLst>
          </p:cNvPr>
          <p:cNvSpPr/>
          <p:nvPr/>
        </p:nvSpPr>
        <p:spPr>
          <a:xfrm>
            <a:off x="460260" y="1525178"/>
            <a:ext cx="7100745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DejaVu Sans"/>
              </a:rPr>
              <a:t>Visualisation de l’é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volution de l’« apprentissage »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EFE118B8-92CF-4A5E-8907-F9B89681D094}"/>
              </a:ext>
            </a:extLst>
          </p:cNvPr>
          <p:cNvSpPr/>
          <p:nvPr/>
        </p:nvSpPr>
        <p:spPr>
          <a:xfrm>
            <a:off x="460260" y="4018851"/>
            <a:ext cx="398337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Tests après apprentissage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FB722C5B-0EC9-461C-949D-B88E34C1FCEE}"/>
              </a:ext>
            </a:extLst>
          </p:cNvPr>
          <p:cNvSpPr/>
          <p:nvPr/>
        </p:nvSpPr>
        <p:spPr>
          <a:xfrm>
            <a:off x="460261" y="854104"/>
            <a:ext cx="855170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TP Reconnaissance d’objets par </a:t>
            </a:r>
            <a:r>
              <a:rPr lang="fr-FR" sz="2400" b="1" i="1" spc="-1" dirty="0" err="1">
                <a:solidFill>
                  <a:srgbClr val="000000"/>
                </a:solidFill>
                <a:latin typeface="Calibri"/>
              </a:rPr>
              <a:t>Deep</a:t>
            </a:r>
            <a:r>
              <a:rPr lang="fr-FR" sz="2400" b="1" i="1" spc="-1" dirty="0">
                <a:solidFill>
                  <a:srgbClr val="000000"/>
                </a:solidFill>
                <a:latin typeface="Calibri"/>
              </a:rPr>
              <a:t> Learning (Transfer Learning)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45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99640" y="369000"/>
            <a:ext cx="738756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632523"/>
                </a:solidFill>
                <a:latin typeface="Calibri"/>
                <a:ea typeface="DejaVu Sans"/>
              </a:rPr>
              <a:t>Plan National de Formation - 16 janvier 2019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632523"/>
                </a:solidFill>
                <a:latin typeface="Calibri"/>
                <a:ea typeface="DejaVu Sans"/>
              </a:rPr>
              <a:t>CYCLE TERMINAL DES  SCIENCES DE L’INGÉNIEUR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035000" y="1161364"/>
            <a:ext cx="7387560" cy="5003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Plan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Quelles notions d’IA au programme ?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Pourquoi introduire l’IA dans le programme ?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Objectifs pédagogiques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Propositions d’activités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Besoins en formation et matériels</a:t>
            </a:r>
            <a:endParaRPr lang="fr-FR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99640" y="-4628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A74C05-C2A4-4229-832A-1B132293DD1C}"/>
              </a:ext>
            </a:extLst>
          </p:cNvPr>
          <p:cNvSpPr/>
          <p:nvPr/>
        </p:nvSpPr>
        <p:spPr>
          <a:xfrm>
            <a:off x="336524" y="4896156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https://deeplearning.mwlab.io/#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F6130-1498-4E87-ADB4-558F068A7478}"/>
              </a:ext>
            </a:extLst>
          </p:cNvPr>
          <p:cNvSpPr/>
          <p:nvPr/>
        </p:nvSpPr>
        <p:spPr>
          <a:xfrm>
            <a:off x="336524" y="5298431"/>
            <a:ext cx="8256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https://fr.mathworks.com/learn/tutorials/deep-learning-onramp.html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00C23-ABBD-47EC-955D-249ADAC25701}"/>
              </a:ext>
            </a:extLst>
          </p:cNvPr>
          <p:cNvSpPr/>
          <p:nvPr/>
        </p:nvSpPr>
        <p:spPr>
          <a:xfrm>
            <a:off x="336524" y="5687094"/>
            <a:ext cx="864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https://www.youtube.com/watch?v=PgHzgJ4hpTM&amp;list=PLzY3ZTzw_O34Wx12k82QhrumGP76IojX3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07AB9-FB38-48D1-862D-230685DC0CE3}"/>
              </a:ext>
            </a:extLst>
          </p:cNvPr>
          <p:cNvSpPr/>
          <p:nvPr/>
        </p:nvSpPr>
        <p:spPr>
          <a:xfrm>
            <a:off x="437534" y="1125788"/>
            <a:ext cx="8706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spc="-1" dirty="0">
                <a:solidFill>
                  <a:srgbClr val="000000"/>
                </a:solidFill>
                <a:latin typeface="Calibri"/>
              </a:rPr>
              <a:t>Favoriser dans un premier temps une approche de </a:t>
            </a:r>
            <a:r>
              <a:rPr lang="fr-FR" sz="2000" i="1" spc="-1" dirty="0">
                <a:solidFill>
                  <a:srgbClr val="000000"/>
                </a:solidFill>
                <a:latin typeface="Calibri"/>
              </a:rPr>
              <a:t>Machine Learning</a:t>
            </a:r>
            <a:r>
              <a:rPr lang="fr-FR" sz="2000" spc="-1" dirty="0">
                <a:solidFill>
                  <a:srgbClr val="000000"/>
                </a:solidFill>
                <a:latin typeface="Calibri"/>
              </a:rPr>
              <a:t>, même si technique « vieillissante » 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spc="-1" dirty="0">
                <a:solidFill>
                  <a:srgbClr val="000000"/>
                </a:solidFill>
                <a:latin typeface="Calibri"/>
              </a:rPr>
              <a:t>Utiliser du </a:t>
            </a:r>
            <a:r>
              <a:rPr lang="fr-FR" sz="2000" i="1" spc="-1" dirty="0">
                <a:solidFill>
                  <a:srgbClr val="000000"/>
                </a:solidFill>
                <a:latin typeface="Calibri"/>
              </a:rPr>
              <a:t>Transfer Learning </a:t>
            </a:r>
            <a:r>
              <a:rPr lang="fr-FR" sz="2000" spc="-1" dirty="0">
                <a:solidFill>
                  <a:srgbClr val="000000"/>
                </a:solidFill>
                <a:latin typeface="Calibri"/>
              </a:rPr>
              <a:t>à partir de réseaux pré-entraînés (</a:t>
            </a:r>
            <a:r>
              <a:rPr lang="fr-FR" sz="2000" spc="-1" dirty="0" err="1">
                <a:solidFill>
                  <a:srgbClr val="000000"/>
                </a:solidFill>
                <a:latin typeface="Calibri"/>
              </a:rPr>
              <a:t>alexNet</a:t>
            </a:r>
            <a:r>
              <a:rPr lang="fr-FR" sz="20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2000" spc="-1" dirty="0" err="1">
                <a:solidFill>
                  <a:srgbClr val="000000"/>
                </a:solidFill>
                <a:latin typeface="Calibri"/>
              </a:rPr>
              <a:t>GoogleNet</a:t>
            </a:r>
            <a:r>
              <a:rPr lang="fr-FR" sz="2000" spc="-1" dirty="0">
                <a:solidFill>
                  <a:srgbClr val="000000"/>
                </a:solidFill>
                <a:latin typeface="Calibri"/>
              </a:rPr>
              <a:t>…) et l’adapter à ses besoins ;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spc="-1" dirty="0">
                <a:solidFill>
                  <a:srgbClr val="000000"/>
                </a:solidFill>
                <a:latin typeface="Calibri"/>
              </a:rPr>
              <a:t>Utiliser des bibliothèques ou blocs préconfigurés pour programmer des applications mobilisant de l’IA ;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spc="-1" dirty="0">
                <a:solidFill>
                  <a:srgbClr val="000000"/>
                </a:solidFill>
                <a:latin typeface="Calibri"/>
              </a:rPr>
              <a:t>Mettre en œuvre le processus jusqu’à l’implémentation sur une cible (</a:t>
            </a:r>
            <a:r>
              <a:rPr lang="fr-FR" sz="2000" spc="-1" dirty="0" err="1">
                <a:solidFill>
                  <a:srgbClr val="000000"/>
                </a:solidFill>
                <a:latin typeface="Calibri"/>
              </a:rPr>
              <a:t>RaspBerryPi</a:t>
            </a:r>
            <a:r>
              <a:rPr lang="fr-FR" sz="2000" spc="-1" dirty="0">
                <a:solidFill>
                  <a:srgbClr val="000000"/>
                </a:solidFill>
                <a:latin typeface="Calibri"/>
              </a:rPr>
              <a:t>, Android, iOS…), </a:t>
            </a:r>
            <a:r>
              <a:rPr lang="fr-FR" sz="2000" b="1" spc="-1" dirty="0">
                <a:solidFill>
                  <a:srgbClr val="000000"/>
                </a:solidFill>
                <a:latin typeface="Calibri"/>
              </a:rPr>
              <a:t>si possible </a:t>
            </a:r>
            <a:r>
              <a:rPr lang="fr-FR" sz="2000" spc="-1" dirty="0">
                <a:solidFill>
                  <a:srgbClr val="000000"/>
                </a:solidFill>
                <a:latin typeface="Calibri"/>
              </a:rPr>
              <a:t>et faire des tests. </a:t>
            </a:r>
            <a:endParaRPr lang="fr-FR" sz="2000" spc="-1" dirty="0"/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A33ADD69-1DB2-4F57-88DC-E0713D91CB81}"/>
              </a:ext>
            </a:extLst>
          </p:cNvPr>
          <p:cNvSpPr/>
          <p:nvPr/>
        </p:nvSpPr>
        <p:spPr>
          <a:xfrm>
            <a:off x="460261" y="578800"/>
            <a:ext cx="855170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Recommandations pédagogiques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2CB795DE-593D-4E3E-B48C-E19EB863E5C3}"/>
              </a:ext>
            </a:extLst>
          </p:cNvPr>
          <p:cNvSpPr/>
          <p:nvPr/>
        </p:nvSpPr>
        <p:spPr>
          <a:xfrm>
            <a:off x="336524" y="3956002"/>
            <a:ext cx="8551707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Quelques sites intéressants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55AB9-BE75-4770-A6D0-6BD07FE8A977}"/>
              </a:ext>
            </a:extLst>
          </p:cNvPr>
          <p:cNvSpPr/>
          <p:nvPr/>
        </p:nvSpPr>
        <p:spPr>
          <a:xfrm>
            <a:off x="336524" y="4555473"/>
            <a:ext cx="614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https://fr.mathworks.com/discovery/deep-learning.html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99640" y="5206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26040" y="890626"/>
            <a:ext cx="78919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Olympiades de Sciences de I’Ingénieur 2018 </a:t>
            </a:r>
            <a:endParaRPr lang="fr-FR" sz="2400" b="0" strike="noStrike" spc="-1" dirty="0">
              <a:latin typeface="Arial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1EF010D-9655-4B4F-A2DD-12B5A5EBC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60425"/>
              </p:ext>
            </p:extLst>
          </p:nvPr>
        </p:nvGraphicFramePr>
        <p:xfrm>
          <a:off x="626040" y="1962215"/>
          <a:ext cx="8229600" cy="335280"/>
        </p:xfrm>
        <a:graphic>
          <a:graphicData uri="http://schemas.openxmlformats.org/drawingml/2006/table">
            <a:tbl>
              <a:tblPr/>
              <a:tblGrid>
                <a:gridCol w="1428838">
                  <a:extLst>
                    <a:ext uri="{9D8B030D-6E8A-4147-A177-3AD203B41FA5}">
                      <a16:colId xmlns:a16="http://schemas.microsoft.com/office/drawing/2014/main" val="1145148263"/>
                    </a:ext>
                  </a:extLst>
                </a:gridCol>
                <a:gridCol w="2212258">
                  <a:extLst>
                    <a:ext uri="{9D8B030D-6E8A-4147-A177-3AD203B41FA5}">
                      <a16:colId xmlns:a16="http://schemas.microsoft.com/office/drawing/2014/main" val="2661571896"/>
                    </a:ext>
                  </a:extLst>
                </a:gridCol>
                <a:gridCol w="1189703">
                  <a:extLst>
                    <a:ext uri="{9D8B030D-6E8A-4147-A177-3AD203B41FA5}">
                      <a16:colId xmlns:a16="http://schemas.microsoft.com/office/drawing/2014/main" val="2646380845"/>
                    </a:ext>
                  </a:extLst>
                </a:gridCol>
                <a:gridCol w="3398801">
                  <a:extLst>
                    <a:ext uri="{9D8B030D-6E8A-4147-A177-3AD203B41FA5}">
                      <a16:colId xmlns:a16="http://schemas.microsoft.com/office/drawing/2014/main" val="1769928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BORDEAUX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Lycée Gustave Eiffel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Bordeaux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Piège à Frelons sélectif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A3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4141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12C0D78-22AC-4CDA-888F-5621CB898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1" t="27435" r="21613" b="22234"/>
          <a:stretch/>
        </p:blipFill>
        <p:spPr>
          <a:xfrm>
            <a:off x="5331481" y="2551844"/>
            <a:ext cx="3602816" cy="18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C8D316-0188-4C70-A035-1C983759F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6" t="21142" r="13693" b="17170"/>
          <a:stretch/>
        </p:blipFill>
        <p:spPr>
          <a:xfrm>
            <a:off x="3047920" y="4517976"/>
            <a:ext cx="3558520" cy="16996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354C14-1082-4902-AE6A-63DF2E686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3" y="0"/>
            <a:ext cx="1858297" cy="18582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F4415F-2BB5-47FF-ACF8-9B38467F5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00" t="26764" r="13693" b="23190"/>
          <a:stretch/>
        </p:blipFill>
        <p:spPr>
          <a:xfrm>
            <a:off x="344131" y="2551844"/>
            <a:ext cx="4642431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Formation des professeurs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35000" y="1318680"/>
            <a:ext cx="789192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Quelles montées en compétences pour les professeurs ?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Langage Python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Formation culturelle sur l’IA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Notion plus avancées sur les éléments scientifiques et numériques que l’on souhaite transmettre aux élèves : rétropropagation, </a:t>
            </a:r>
            <a:r>
              <a:rPr lang="fr-FR" sz="2400" b="0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numpy</a:t>
            </a: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Ces notions doivent pouvoir s’intégrer à une formation à Python.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Formation des professeurs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035000" y="1318680"/>
            <a:ext cx="789192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Quels équipements dans les laboratoires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Peu d’équipements coûteux :</a:t>
            </a:r>
            <a:endParaRPr lang="fr-FR" sz="24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Matériel informatique de base</a:t>
            </a:r>
            <a:endParaRPr lang="fr-FR" sz="24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Une connexion à internet permettant de mettre en œuvre les modules d’IA de Google.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Conclusions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22787" y="1318680"/>
            <a:ext cx="8544232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L’introduction de l’IA est un choix ambitieux et moderne.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DejaVu Sans"/>
              </a:rPr>
              <a:t>Seul programme de la voie générale abordant l’IA. </a:t>
            </a:r>
          </a:p>
          <a:p>
            <a:pPr>
              <a:lnSpc>
                <a:spcPct val="100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alibri"/>
                <a:ea typeface="DejaVu Sans"/>
                <a:sym typeface="Wingdings" panose="05000000000000000000" pitchFamily="2" charset="2"/>
              </a:rPr>
              <a:t>	 IA = Sciences de l’Ingénieur. </a:t>
            </a:r>
            <a:endParaRPr lang="fr-FR" sz="24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4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Il n’est cependant pas souhaitable d’approfondir significativement les aspects théoriques.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L’objectif est de favoriser la mise en place de modules d’IA dans les projets.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632523"/>
                </a:solidFill>
                <a:latin typeface="Calibri"/>
                <a:ea typeface="DejaVu Sans"/>
              </a:rPr>
              <a:t>Quelles notions d’IA au programme ?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035000" y="1318680"/>
            <a:ext cx="738756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Définition vague :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Théories et techniques visant à réaliser des machines capables de simuler l’intelligence…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Approche philosophique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approche technologique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L’IA au service de l’homme (IA faible)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Théorie et technique visant à réaliser des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machines plus autonomes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(comportement intelligent, prise de décisions) ou 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s’intégrant mieux auprès de l’humain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(interactions s’apparentant à des échanges humains).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2"/>
          <p:cNvSpPr/>
          <p:nvPr/>
        </p:nvSpPr>
        <p:spPr>
          <a:xfrm>
            <a:off x="1035000" y="1318680"/>
            <a:ext cx="782028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Catégories d’intelligences artificielles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Automates, systèmes de contrôle-commande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Systèmes experts : base de règles d’expert permettant de déduire des résultats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Classificateurs, optimisations, régressions, apprentissage statistique, logique floue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Réseaux neuronaux : apprentissage similaire à celui du cerveau.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 l’IA est tout ce qui n’a pas encore été fait. » (Larry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Tesler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267E2EBF-54EA-4893-99E0-D2BED064D39A}"/>
              </a:ext>
            </a:extLst>
          </p:cNvPr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632523"/>
                </a:solidFill>
                <a:latin typeface="Calibri"/>
                <a:ea typeface="DejaVu Sans"/>
              </a:rPr>
              <a:t>Quelles notions d’IA au programme ?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035000" y="1318680"/>
            <a:ext cx="7387200" cy="411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Exemple d’IA déjà implantée dans les systèmes :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Reconnaissance vocale,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Reconnaissance d’images et analyse d’images,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Reconnaissance d’écriture,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Détection d’anomalies,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Aide à la décision,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Ciblage publicitaire,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Véhicule autonome,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Chat bot,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Assistants personnels,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Etc.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Interfaces mobiles : applications smartphone ou desktop de configuration ou de service au client,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Critères de performances 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Faible coût, autonomie, encombrement, portée, sécurité,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sngStrike" spc="-1">
                <a:solidFill>
                  <a:srgbClr val="000000"/>
                </a:solidFill>
                <a:latin typeface="Calibri"/>
                <a:ea typeface="DejaVu Sans"/>
              </a:rPr>
              <a:t>Vitesse de transfert, capacité de calcul, de stockage.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899640" y="369000"/>
            <a:ext cx="73872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Quelles notions d’IA au programme ?</a:t>
            </a:r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3575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Programme de spécialité SI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035000" y="1318680"/>
            <a:ext cx="789192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Pourquoi intégrer l’IA au programme ?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 choix courageux car l’IA est à la fois très vaste et complexe, mais sera incontournable dans l’innovation technologique à venir.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objets connectés seront intimement liés à de l’intelligence artificielle pour traiter le « </a:t>
            </a: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big data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».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Créer de nouveaux services impose d’anticiper les conditions d’apprentissage des systèmes intelligents. L’IA est dépendante de la collecte préalable et future de données en grande quantité.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Programme de spécialité SI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AC3067B5-828B-4E6E-A3B2-E42C7E22A2DB}"/>
              </a:ext>
            </a:extLst>
          </p:cNvPr>
          <p:cNvSpPr/>
          <p:nvPr/>
        </p:nvSpPr>
        <p:spPr>
          <a:xfrm>
            <a:off x="864000" y="1318680"/>
            <a:ext cx="8206920" cy="411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Quels contours ? Que doivent savoir les élèves ?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Développer des compétences utiles dans le supérieur :</a:t>
            </a:r>
            <a:endParaRPr lang="fr-FR" sz="24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Maîtriser les concepts informatiques et numériques (architectures, critères de choix de solutions…).</a:t>
            </a:r>
            <a:endParaRPr lang="fr-FR" sz="24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Modéliser scientifiquement des réseaux de neurones et des systèmes experts sur des cas simples.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Développer des savoir-faire pour créer en projet :</a:t>
            </a:r>
            <a:endParaRPr lang="fr-FR" sz="24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Intégrer des modules d’IA prêts à l’emploi (reconnaissance vocale…) ; </a:t>
            </a:r>
            <a:endParaRPr lang="fr-FR" sz="24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Concevoir un traitement « intelligent » des données recueillies pour une prise de décision, sous forme d’algorithmes.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1035000" y="1092540"/>
            <a:ext cx="789192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Positionnement dans une progression possible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grpSp>
        <p:nvGrpSpPr>
          <p:cNvPr id="53" name="Group 3">
            <a:extLst>
              <a:ext uri="{FF2B5EF4-FFF2-40B4-BE49-F238E27FC236}">
                <a16:creationId xmlns:a16="http://schemas.microsoft.com/office/drawing/2014/main" id="{40052157-3486-4A84-B328-7930D7FDF5F0}"/>
              </a:ext>
            </a:extLst>
          </p:cNvPr>
          <p:cNvGrpSpPr/>
          <p:nvPr/>
        </p:nvGrpSpPr>
        <p:grpSpPr>
          <a:xfrm>
            <a:off x="590760" y="1594440"/>
            <a:ext cx="8336880" cy="4356780"/>
            <a:chOff x="590760" y="1594440"/>
            <a:chExt cx="8336880" cy="4356780"/>
          </a:xfrm>
        </p:grpSpPr>
        <p:sp>
          <p:nvSpPr>
            <p:cNvPr id="105" name="CustomShape 4">
              <a:extLst>
                <a:ext uri="{FF2B5EF4-FFF2-40B4-BE49-F238E27FC236}">
                  <a16:creationId xmlns:a16="http://schemas.microsoft.com/office/drawing/2014/main" id="{F2F3F845-285C-4136-88EE-46FB2D5CEFBD}"/>
                </a:ext>
              </a:extLst>
            </p:cNvPr>
            <p:cNvSpPr/>
            <p:nvPr/>
          </p:nvSpPr>
          <p:spPr>
            <a:xfrm>
              <a:off x="590760" y="2654640"/>
              <a:ext cx="1452960" cy="873000"/>
            </a:xfrm>
            <a:prstGeom prst="rect">
              <a:avLst/>
            </a:prstGeom>
            <a:solidFill>
              <a:srgbClr val="00FF00">
                <a:alpha val="50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Les nouvelles mobilités individuelles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06" name="CustomShape 5">
              <a:extLst>
                <a:ext uri="{FF2B5EF4-FFF2-40B4-BE49-F238E27FC236}">
                  <a16:creationId xmlns:a16="http://schemas.microsoft.com/office/drawing/2014/main" id="{456A4BD8-2BB2-4D58-BE53-A8E74B0EA8C8}"/>
                </a:ext>
              </a:extLst>
            </p:cNvPr>
            <p:cNvSpPr/>
            <p:nvPr/>
          </p:nvSpPr>
          <p:spPr>
            <a:xfrm>
              <a:off x="2044440" y="2654640"/>
              <a:ext cx="1233720" cy="873000"/>
            </a:xfrm>
            <a:prstGeom prst="rect">
              <a:avLst/>
            </a:prstGeom>
            <a:solidFill>
              <a:srgbClr val="00FFFF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L’assistance pour la santé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07" name="CustomShape 6">
              <a:extLst>
                <a:ext uri="{FF2B5EF4-FFF2-40B4-BE49-F238E27FC236}">
                  <a16:creationId xmlns:a16="http://schemas.microsoft.com/office/drawing/2014/main" id="{7B468ED7-C1C5-4D32-975D-B3DF70696425}"/>
                </a:ext>
              </a:extLst>
            </p:cNvPr>
            <p:cNvSpPr/>
            <p:nvPr/>
          </p:nvSpPr>
          <p:spPr>
            <a:xfrm>
              <a:off x="3278880" y="2654640"/>
              <a:ext cx="1304280" cy="873000"/>
            </a:xfrm>
            <a:prstGeom prst="rect">
              <a:avLst/>
            </a:prstGeom>
            <a:solidFill>
              <a:srgbClr val="FF00FF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Les échanges et communications  d’informations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08" name="CustomShape 7">
              <a:extLst>
                <a:ext uri="{FF2B5EF4-FFF2-40B4-BE49-F238E27FC236}">
                  <a16:creationId xmlns:a16="http://schemas.microsoft.com/office/drawing/2014/main" id="{C769959E-243F-4799-B56E-9283EFAC7EDF}"/>
                </a:ext>
              </a:extLst>
            </p:cNvPr>
            <p:cNvSpPr/>
            <p:nvPr/>
          </p:nvSpPr>
          <p:spPr>
            <a:xfrm>
              <a:off x="5150160" y="2652840"/>
              <a:ext cx="1104120" cy="873000"/>
            </a:xfrm>
            <a:prstGeom prst="rect">
              <a:avLst/>
            </a:prstGeom>
            <a:solidFill>
              <a:srgbClr val="0000FF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"/>
                  <a:ea typeface="Calibri"/>
                </a:rPr>
                <a:t>Les objets connectés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09" name="CustomShape 8">
              <a:extLst>
                <a:ext uri="{FF2B5EF4-FFF2-40B4-BE49-F238E27FC236}">
                  <a16:creationId xmlns:a16="http://schemas.microsoft.com/office/drawing/2014/main" id="{CACDA642-9DB7-4541-A685-C2D9BD2DCD6E}"/>
                </a:ext>
              </a:extLst>
            </p:cNvPr>
            <p:cNvSpPr/>
            <p:nvPr/>
          </p:nvSpPr>
          <p:spPr>
            <a:xfrm>
              <a:off x="6254280" y="2650680"/>
              <a:ext cx="1333800" cy="875520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Des applications nomades à l’intelligence artificielle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0" name="CustomShape 9">
              <a:extLst>
                <a:ext uri="{FF2B5EF4-FFF2-40B4-BE49-F238E27FC236}">
                  <a16:creationId xmlns:a16="http://schemas.microsoft.com/office/drawing/2014/main" id="{9E3744AD-EF80-4BB6-B8C6-D00CE94F8FB9}"/>
                </a:ext>
              </a:extLst>
            </p:cNvPr>
            <p:cNvSpPr/>
            <p:nvPr/>
          </p:nvSpPr>
          <p:spPr>
            <a:xfrm>
              <a:off x="7588800" y="2654640"/>
              <a:ext cx="1338840" cy="871560"/>
            </a:xfrm>
            <a:prstGeom prst="rect">
              <a:avLst/>
            </a:prstGeom>
            <a:solidFill>
              <a:srgbClr val="009999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L’assistance aux personnes 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1" name="CustomShape 10">
              <a:extLst>
                <a:ext uri="{FF2B5EF4-FFF2-40B4-BE49-F238E27FC236}">
                  <a16:creationId xmlns:a16="http://schemas.microsoft.com/office/drawing/2014/main" id="{DB1679FA-5438-47DD-AD7F-0F2BEFC7D51D}"/>
                </a:ext>
              </a:extLst>
            </p:cNvPr>
            <p:cNvSpPr/>
            <p:nvPr/>
          </p:nvSpPr>
          <p:spPr>
            <a:xfrm flipV="1">
              <a:off x="4581720" y="2158560"/>
              <a:ext cx="566640" cy="136908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rot="16200000" vert="horz" wrap="none" lIns="36000" tIns="36000" rIns="36000" bIns="36000" anchor="ctr"/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 dirty="0">
                  <a:solidFill>
                    <a:srgbClr val="000000"/>
                  </a:solidFill>
                  <a:latin typeface="Arial"/>
                  <a:ea typeface="Calibri"/>
                </a:rPr>
                <a:t>CHALLENGE 12H</a:t>
              </a:r>
              <a:endParaRPr lang="fr-FR" sz="1000" b="0" strike="noStrike" spc="-1" dirty="0">
                <a:latin typeface="Arial"/>
              </a:endParaRPr>
            </a:p>
          </p:txBody>
        </p:sp>
        <p:sp>
          <p:nvSpPr>
            <p:cNvPr id="112" name="CustomShape 11">
              <a:extLst>
                <a:ext uri="{FF2B5EF4-FFF2-40B4-BE49-F238E27FC236}">
                  <a16:creationId xmlns:a16="http://schemas.microsoft.com/office/drawing/2014/main" id="{45182A8E-BC60-49BA-98D0-8C92AFB5B770}"/>
                </a:ext>
              </a:extLst>
            </p:cNvPr>
            <p:cNvSpPr/>
            <p:nvPr/>
          </p:nvSpPr>
          <p:spPr>
            <a:xfrm>
              <a:off x="590760" y="2403720"/>
              <a:ext cx="1452960" cy="245880"/>
            </a:xfrm>
            <a:prstGeom prst="rect">
              <a:avLst/>
            </a:prstGeom>
            <a:solidFill>
              <a:srgbClr val="00FF0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6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3" name="CustomShape 12">
              <a:extLst>
                <a:ext uri="{FF2B5EF4-FFF2-40B4-BE49-F238E27FC236}">
                  <a16:creationId xmlns:a16="http://schemas.microsoft.com/office/drawing/2014/main" id="{6B7EA725-6614-4157-BF57-76F955AB14CE}"/>
                </a:ext>
              </a:extLst>
            </p:cNvPr>
            <p:cNvSpPr/>
            <p:nvPr/>
          </p:nvSpPr>
          <p:spPr>
            <a:xfrm>
              <a:off x="2044440" y="2405880"/>
              <a:ext cx="1233720" cy="245880"/>
            </a:xfrm>
            <a:prstGeom prst="rect">
              <a:avLst/>
            </a:prstGeom>
            <a:solidFill>
              <a:srgbClr val="00FFFF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5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4" name="CustomShape 13">
              <a:extLst>
                <a:ext uri="{FF2B5EF4-FFF2-40B4-BE49-F238E27FC236}">
                  <a16:creationId xmlns:a16="http://schemas.microsoft.com/office/drawing/2014/main" id="{AF4AD81D-4E1A-4902-8FD7-1AAF57EA75F6}"/>
                </a:ext>
              </a:extLst>
            </p:cNvPr>
            <p:cNvSpPr/>
            <p:nvPr/>
          </p:nvSpPr>
          <p:spPr>
            <a:xfrm>
              <a:off x="3283200" y="2407680"/>
              <a:ext cx="1300680" cy="245880"/>
            </a:xfrm>
            <a:prstGeom prst="rect">
              <a:avLst/>
            </a:prstGeom>
            <a:solidFill>
              <a:srgbClr val="FF00FF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4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5" name="CustomShape 14">
              <a:extLst>
                <a:ext uri="{FF2B5EF4-FFF2-40B4-BE49-F238E27FC236}">
                  <a16:creationId xmlns:a16="http://schemas.microsoft.com/office/drawing/2014/main" id="{E220B6C1-0D16-4E53-BB2A-8E981C4A14AE}"/>
                </a:ext>
              </a:extLst>
            </p:cNvPr>
            <p:cNvSpPr/>
            <p:nvPr/>
          </p:nvSpPr>
          <p:spPr>
            <a:xfrm>
              <a:off x="5150160" y="2406240"/>
              <a:ext cx="1108800" cy="245880"/>
            </a:xfrm>
            <a:prstGeom prst="rect">
              <a:avLst/>
            </a:prstGeom>
            <a:solidFill>
              <a:srgbClr val="0000FF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4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6" name="CustomShape 15">
              <a:extLst>
                <a:ext uri="{FF2B5EF4-FFF2-40B4-BE49-F238E27FC236}">
                  <a16:creationId xmlns:a16="http://schemas.microsoft.com/office/drawing/2014/main" id="{D4BEE039-87C2-4EF4-BBA8-56758870D915}"/>
                </a:ext>
              </a:extLst>
            </p:cNvPr>
            <p:cNvSpPr/>
            <p:nvPr/>
          </p:nvSpPr>
          <p:spPr>
            <a:xfrm>
              <a:off x="6254280" y="2407680"/>
              <a:ext cx="1333800" cy="24408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5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7" name="CustomShape 16">
              <a:extLst>
                <a:ext uri="{FF2B5EF4-FFF2-40B4-BE49-F238E27FC236}">
                  <a16:creationId xmlns:a16="http://schemas.microsoft.com/office/drawing/2014/main" id="{4E66B756-31EB-4F25-89D5-8EA6E634CBAA}"/>
                </a:ext>
              </a:extLst>
            </p:cNvPr>
            <p:cNvSpPr/>
            <p:nvPr/>
          </p:nvSpPr>
          <p:spPr>
            <a:xfrm>
              <a:off x="590760" y="2161080"/>
              <a:ext cx="1452960" cy="245880"/>
            </a:xfrm>
            <a:prstGeom prst="rect">
              <a:avLst/>
            </a:prstGeom>
            <a:solidFill>
              <a:srgbClr val="00FF0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1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8" name="CustomShape 17">
              <a:extLst>
                <a:ext uri="{FF2B5EF4-FFF2-40B4-BE49-F238E27FC236}">
                  <a16:creationId xmlns:a16="http://schemas.microsoft.com/office/drawing/2014/main" id="{21E2D01E-98D3-4190-B3A9-863CF8E36A4C}"/>
                </a:ext>
              </a:extLst>
            </p:cNvPr>
            <p:cNvSpPr/>
            <p:nvPr/>
          </p:nvSpPr>
          <p:spPr>
            <a:xfrm>
              <a:off x="2044440" y="2163240"/>
              <a:ext cx="1233000" cy="245880"/>
            </a:xfrm>
            <a:prstGeom prst="rect">
              <a:avLst/>
            </a:prstGeom>
            <a:solidFill>
              <a:srgbClr val="00FFFF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2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19" name="CustomShape 18">
              <a:extLst>
                <a:ext uri="{FF2B5EF4-FFF2-40B4-BE49-F238E27FC236}">
                  <a16:creationId xmlns:a16="http://schemas.microsoft.com/office/drawing/2014/main" id="{72B83A5A-32F4-4354-B121-E96A6B933D81}"/>
                </a:ext>
              </a:extLst>
            </p:cNvPr>
            <p:cNvSpPr/>
            <p:nvPr/>
          </p:nvSpPr>
          <p:spPr>
            <a:xfrm>
              <a:off x="3278160" y="2161080"/>
              <a:ext cx="1303200" cy="245880"/>
            </a:xfrm>
            <a:prstGeom prst="rect">
              <a:avLst/>
            </a:prstGeom>
            <a:solidFill>
              <a:srgbClr val="FF00FF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3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20" name="CustomShape 19">
              <a:extLst>
                <a:ext uri="{FF2B5EF4-FFF2-40B4-BE49-F238E27FC236}">
                  <a16:creationId xmlns:a16="http://schemas.microsoft.com/office/drawing/2014/main" id="{AA29AA68-ED47-4137-ADE1-D1126C2397CB}"/>
                </a:ext>
              </a:extLst>
            </p:cNvPr>
            <p:cNvSpPr/>
            <p:nvPr/>
          </p:nvSpPr>
          <p:spPr>
            <a:xfrm>
              <a:off x="5149080" y="2162880"/>
              <a:ext cx="1104480" cy="245880"/>
            </a:xfrm>
            <a:prstGeom prst="rect">
              <a:avLst/>
            </a:prstGeom>
            <a:solidFill>
              <a:srgbClr val="0000FF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Séquence 4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21" name="CustomShape 20">
              <a:extLst>
                <a:ext uri="{FF2B5EF4-FFF2-40B4-BE49-F238E27FC236}">
                  <a16:creationId xmlns:a16="http://schemas.microsoft.com/office/drawing/2014/main" id="{2A79DCC3-A99A-475F-96F5-07132A561B3C}"/>
                </a:ext>
              </a:extLst>
            </p:cNvPr>
            <p:cNvSpPr/>
            <p:nvPr/>
          </p:nvSpPr>
          <p:spPr>
            <a:xfrm>
              <a:off x="6254280" y="2163240"/>
              <a:ext cx="1333800" cy="24588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5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22" name="CustomShape 21">
              <a:extLst>
                <a:ext uri="{FF2B5EF4-FFF2-40B4-BE49-F238E27FC236}">
                  <a16:creationId xmlns:a16="http://schemas.microsoft.com/office/drawing/2014/main" id="{B5B4586B-34F7-44BB-BE5B-EC4E3C8D2E14}"/>
                </a:ext>
              </a:extLst>
            </p:cNvPr>
            <p:cNvSpPr/>
            <p:nvPr/>
          </p:nvSpPr>
          <p:spPr>
            <a:xfrm>
              <a:off x="7212240" y="1594440"/>
              <a:ext cx="1559160" cy="366840"/>
            </a:xfrm>
            <a:prstGeom prst="wedgeRectCallout">
              <a:avLst>
                <a:gd name="adj1" fmla="val -26488"/>
                <a:gd name="adj2" fmla="val 105296"/>
              </a:avLst>
            </a:prstGeom>
            <a:noFill/>
            <a:ln>
              <a:solidFill>
                <a:srgbClr val="009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Ecrit de première</a:t>
              </a:r>
              <a:endParaRPr lang="fr-FR" sz="1400" b="0" strike="noStrike" spc="-1">
                <a:latin typeface="Arial"/>
              </a:endParaRPr>
            </a:p>
          </p:txBody>
        </p:sp>
        <p:sp>
          <p:nvSpPr>
            <p:cNvPr id="123" name="CustomShape 22">
              <a:extLst>
                <a:ext uri="{FF2B5EF4-FFF2-40B4-BE49-F238E27FC236}">
                  <a16:creationId xmlns:a16="http://schemas.microsoft.com/office/drawing/2014/main" id="{AB9B3300-966E-4529-97FB-13D066B0D831}"/>
                </a:ext>
              </a:extLst>
            </p:cNvPr>
            <p:cNvSpPr/>
            <p:nvPr/>
          </p:nvSpPr>
          <p:spPr>
            <a:xfrm>
              <a:off x="7588800" y="2407680"/>
              <a:ext cx="1338840" cy="244080"/>
            </a:xfrm>
            <a:prstGeom prst="rect">
              <a:avLst/>
            </a:prstGeom>
            <a:solidFill>
              <a:srgbClr val="009999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5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24" name="CustomShape 23">
              <a:extLst>
                <a:ext uri="{FF2B5EF4-FFF2-40B4-BE49-F238E27FC236}">
                  <a16:creationId xmlns:a16="http://schemas.microsoft.com/office/drawing/2014/main" id="{3ABBAFF2-14FE-443F-B67B-3040EED29B30}"/>
                </a:ext>
              </a:extLst>
            </p:cNvPr>
            <p:cNvSpPr/>
            <p:nvPr/>
          </p:nvSpPr>
          <p:spPr>
            <a:xfrm>
              <a:off x="7588800" y="2163240"/>
              <a:ext cx="1338840" cy="245880"/>
            </a:xfrm>
            <a:prstGeom prst="rect">
              <a:avLst/>
            </a:prstGeom>
            <a:solidFill>
              <a:srgbClr val="009999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6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25" name="CustomShape 10">
              <a:extLst>
                <a:ext uri="{FF2B5EF4-FFF2-40B4-BE49-F238E27FC236}">
                  <a16:creationId xmlns:a16="http://schemas.microsoft.com/office/drawing/2014/main" id="{25644487-C83A-475D-A376-2A3694FCB170}"/>
                </a:ext>
              </a:extLst>
            </p:cNvPr>
            <p:cNvSpPr/>
            <p:nvPr/>
          </p:nvSpPr>
          <p:spPr>
            <a:xfrm flipV="1">
              <a:off x="3720660" y="4251960"/>
              <a:ext cx="302700" cy="169926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rot="16200000" vert="horz" wrap="none" lIns="36000" tIns="36000" rIns="36000" bIns="36000" anchor="ctr"/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 dirty="0">
                  <a:solidFill>
                    <a:srgbClr val="000000"/>
                  </a:solidFill>
                  <a:latin typeface="Arial"/>
                  <a:ea typeface="Calibri"/>
                </a:rPr>
                <a:t>PROJET 12H</a:t>
              </a:r>
              <a:endParaRPr lang="fr-FR" sz="1000" b="0" strike="noStrike" spc="-1" dirty="0">
                <a:latin typeface="Arial"/>
              </a:endParaRPr>
            </a:p>
          </p:txBody>
        </p:sp>
        <p:sp>
          <p:nvSpPr>
            <p:cNvPr id="126" name="CustomShape 10">
              <a:extLst>
                <a:ext uri="{FF2B5EF4-FFF2-40B4-BE49-F238E27FC236}">
                  <a16:creationId xmlns:a16="http://schemas.microsoft.com/office/drawing/2014/main" id="{F6334AED-73E6-44FA-884C-88CDC36D5111}"/>
                </a:ext>
              </a:extLst>
            </p:cNvPr>
            <p:cNvSpPr/>
            <p:nvPr/>
          </p:nvSpPr>
          <p:spPr>
            <a:xfrm flipV="1">
              <a:off x="5016060" y="4244340"/>
              <a:ext cx="302700" cy="169926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rot="16200000" vert="horz" wrap="none" lIns="36000" tIns="36000" rIns="36000" bIns="36000" anchor="ctr"/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 dirty="0">
                  <a:solidFill>
                    <a:srgbClr val="000000"/>
                  </a:solidFill>
                  <a:latin typeface="Arial"/>
                  <a:ea typeface="Calibri"/>
                </a:rPr>
                <a:t>PROJET 12H</a:t>
              </a:r>
              <a:endParaRPr lang="fr-FR" sz="1000" b="0" strike="noStrike" spc="-1" dirty="0">
                <a:latin typeface="Arial"/>
              </a:endParaRPr>
            </a:p>
          </p:txBody>
        </p:sp>
        <p:sp>
          <p:nvSpPr>
            <p:cNvPr id="127" name="CustomShape 10">
              <a:extLst>
                <a:ext uri="{FF2B5EF4-FFF2-40B4-BE49-F238E27FC236}">
                  <a16:creationId xmlns:a16="http://schemas.microsoft.com/office/drawing/2014/main" id="{0723047F-1BCA-41BE-A0F8-7B8B61DCF1AE}"/>
                </a:ext>
              </a:extLst>
            </p:cNvPr>
            <p:cNvSpPr/>
            <p:nvPr/>
          </p:nvSpPr>
          <p:spPr>
            <a:xfrm flipV="1">
              <a:off x="6296220" y="4251960"/>
              <a:ext cx="302700" cy="169926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rot="16200000" vert="horz" wrap="none" lIns="36000" tIns="36000" rIns="36000" bIns="36000" anchor="ctr"/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 dirty="0">
                  <a:solidFill>
                    <a:srgbClr val="000000"/>
                  </a:solidFill>
                  <a:latin typeface="Arial"/>
                  <a:ea typeface="Calibri"/>
                </a:rPr>
                <a:t>PROJET 12H</a:t>
              </a:r>
              <a:endParaRPr lang="fr-FR" sz="1000" b="0" strike="noStrike" spc="-1" dirty="0">
                <a:latin typeface="Arial"/>
              </a:endParaRPr>
            </a:p>
          </p:txBody>
        </p:sp>
        <p:sp>
          <p:nvSpPr>
            <p:cNvPr id="128" name="CustomShape 10">
              <a:extLst>
                <a:ext uri="{FF2B5EF4-FFF2-40B4-BE49-F238E27FC236}">
                  <a16:creationId xmlns:a16="http://schemas.microsoft.com/office/drawing/2014/main" id="{B5862D94-9E70-4B7E-A37B-7DF4B20EF276}"/>
                </a:ext>
              </a:extLst>
            </p:cNvPr>
            <p:cNvSpPr/>
            <p:nvPr/>
          </p:nvSpPr>
          <p:spPr>
            <a:xfrm flipV="1">
              <a:off x="7622100" y="4244340"/>
              <a:ext cx="302700" cy="169926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rot="16200000" vert="horz" wrap="none" lIns="36000" tIns="36000" rIns="36000" bIns="36000" anchor="ctr"/>
            <a:lstStyle/>
            <a:p>
              <a:pPr algn="ctr">
                <a:lnSpc>
                  <a:spcPct val="100000"/>
                </a:lnSpc>
              </a:pPr>
              <a:r>
                <a:rPr lang="fr-FR" sz="1000" b="0" strike="noStrike" spc="-1" dirty="0">
                  <a:solidFill>
                    <a:srgbClr val="000000"/>
                  </a:solidFill>
                  <a:latin typeface="Arial"/>
                  <a:ea typeface="Calibri"/>
                </a:rPr>
                <a:t>PROJET 12H</a:t>
              </a:r>
              <a:endParaRPr lang="fr-FR" sz="1000" b="0" strike="noStrike" spc="-1" dirty="0">
                <a:latin typeface="Arial"/>
              </a:endParaRPr>
            </a:p>
          </p:txBody>
        </p:sp>
      </p:grpSp>
      <p:grpSp>
        <p:nvGrpSpPr>
          <p:cNvPr id="129" name="Group 24">
            <a:extLst>
              <a:ext uri="{FF2B5EF4-FFF2-40B4-BE49-F238E27FC236}">
                <a16:creationId xmlns:a16="http://schemas.microsoft.com/office/drawing/2014/main" id="{1A8597D9-C308-489B-8F0D-72B4FF085634}"/>
              </a:ext>
            </a:extLst>
          </p:cNvPr>
          <p:cNvGrpSpPr/>
          <p:nvPr/>
        </p:nvGrpSpPr>
        <p:grpSpPr>
          <a:xfrm>
            <a:off x="673560" y="3672000"/>
            <a:ext cx="8256600" cy="2879640"/>
            <a:chOff x="673560" y="3672000"/>
            <a:chExt cx="8256600" cy="2879640"/>
          </a:xfrm>
        </p:grpSpPr>
        <p:sp>
          <p:nvSpPr>
            <p:cNvPr id="130" name="CustomShape 25">
              <a:extLst>
                <a:ext uri="{FF2B5EF4-FFF2-40B4-BE49-F238E27FC236}">
                  <a16:creationId xmlns:a16="http://schemas.microsoft.com/office/drawing/2014/main" id="{803D7E48-EF2D-412A-9DE4-36CB160C9BB0}"/>
                </a:ext>
              </a:extLst>
            </p:cNvPr>
            <p:cNvSpPr/>
            <p:nvPr/>
          </p:nvSpPr>
          <p:spPr>
            <a:xfrm>
              <a:off x="7374240" y="6094440"/>
              <a:ext cx="1352520" cy="457200"/>
            </a:xfrm>
            <a:prstGeom prst="wedgeRectCallout">
              <a:avLst>
                <a:gd name="adj1" fmla="val 62004"/>
                <a:gd name="adj2" fmla="val -134153"/>
              </a:avLst>
            </a:prstGeom>
            <a:noFill/>
            <a:ln>
              <a:solidFill>
                <a:srgbClr val="009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Oral terminal</a:t>
              </a:r>
              <a:endParaRPr lang="fr-FR" sz="1400" b="0" strike="noStrike" spc="-1" dirty="0">
                <a:latin typeface="Arial"/>
              </a:endParaRPr>
            </a:p>
          </p:txBody>
        </p:sp>
        <p:sp>
          <p:nvSpPr>
            <p:cNvPr id="131" name="CustomShape 26">
              <a:extLst>
                <a:ext uri="{FF2B5EF4-FFF2-40B4-BE49-F238E27FC236}">
                  <a16:creationId xmlns:a16="http://schemas.microsoft.com/office/drawing/2014/main" id="{9AEE8CE7-686E-46A9-9504-ED41001FF9C9}"/>
                </a:ext>
              </a:extLst>
            </p:cNvPr>
            <p:cNvSpPr/>
            <p:nvPr/>
          </p:nvSpPr>
          <p:spPr>
            <a:xfrm>
              <a:off x="673560" y="4248720"/>
              <a:ext cx="1037160" cy="293040"/>
            </a:xfrm>
            <a:prstGeom prst="rect">
              <a:avLst/>
            </a:prstGeom>
            <a:solidFill>
              <a:srgbClr val="77933C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7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32" name="CustomShape 27">
              <a:extLst>
                <a:ext uri="{FF2B5EF4-FFF2-40B4-BE49-F238E27FC236}">
                  <a16:creationId xmlns:a16="http://schemas.microsoft.com/office/drawing/2014/main" id="{73931C47-8C39-451A-86A7-FDA92C8E7014}"/>
                </a:ext>
              </a:extLst>
            </p:cNvPr>
            <p:cNvSpPr/>
            <p:nvPr/>
          </p:nvSpPr>
          <p:spPr>
            <a:xfrm>
              <a:off x="2671920" y="4248720"/>
              <a:ext cx="1030320" cy="295200"/>
            </a:xfrm>
            <a:prstGeom prst="rect">
              <a:avLst/>
            </a:prstGeom>
            <a:solidFill>
              <a:srgbClr val="CC990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9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33" name="CustomShape 28">
              <a:extLst>
                <a:ext uri="{FF2B5EF4-FFF2-40B4-BE49-F238E27FC236}">
                  <a16:creationId xmlns:a16="http://schemas.microsoft.com/office/drawing/2014/main" id="{397B15D8-A481-4917-A09E-D267D08BCF03}"/>
                </a:ext>
              </a:extLst>
            </p:cNvPr>
            <p:cNvSpPr/>
            <p:nvPr/>
          </p:nvSpPr>
          <p:spPr>
            <a:xfrm>
              <a:off x="7924680" y="4250520"/>
              <a:ext cx="1004400" cy="3045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</a:t>
              </a:r>
              <a:r>
                <a:rPr lang="fr-FR" sz="11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13</a:t>
              </a:r>
              <a:endParaRPr lang="fr-FR" sz="1100" b="0" strike="noStrike" spc="-1">
                <a:latin typeface="Arial"/>
              </a:endParaRPr>
            </a:p>
          </p:txBody>
        </p:sp>
        <p:sp>
          <p:nvSpPr>
            <p:cNvPr id="134" name="CustomShape 29">
              <a:extLst>
                <a:ext uri="{FF2B5EF4-FFF2-40B4-BE49-F238E27FC236}">
                  <a16:creationId xmlns:a16="http://schemas.microsoft.com/office/drawing/2014/main" id="{B05BB105-7B4D-4A28-8948-9EAFD122F82E}"/>
                </a:ext>
              </a:extLst>
            </p:cNvPr>
            <p:cNvSpPr/>
            <p:nvPr/>
          </p:nvSpPr>
          <p:spPr>
            <a:xfrm>
              <a:off x="1711080" y="4248720"/>
              <a:ext cx="959400" cy="288360"/>
            </a:xfrm>
            <a:prstGeom prst="rect">
              <a:avLst/>
            </a:prstGeom>
            <a:solidFill>
              <a:srgbClr val="7030A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Séquence 8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35" name="CustomShape 30">
              <a:extLst>
                <a:ext uri="{FF2B5EF4-FFF2-40B4-BE49-F238E27FC236}">
                  <a16:creationId xmlns:a16="http://schemas.microsoft.com/office/drawing/2014/main" id="{04AB1CC2-B6C9-49EE-B853-3FB4D7D5FF9C}"/>
                </a:ext>
              </a:extLst>
            </p:cNvPr>
            <p:cNvSpPr/>
            <p:nvPr/>
          </p:nvSpPr>
          <p:spPr>
            <a:xfrm>
              <a:off x="4020840" y="4248720"/>
              <a:ext cx="979920" cy="295200"/>
            </a:xfrm>
            <a:prstGeom prst="rect">
              <a:avLst/>
            </a:prstGeom>
            <a:solidFill>
              <a:srgbClr val="FCD5B5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10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36" name="CustomShape 31">
              <a:extLst>
                <a:ext uri="{FF2B5EF4-FFF2-40B4-BE49-F238E27FC236}">
                  <a16:creationId xmlns:a16="http://schemas.microsoft.com/office/drawing/2014/main" id="{4B96DC0D-A0DD-43E9-9DC2-E1A456BDCE72}"/>
                </a:ext>
              </a:extLst>
            </p:cNvPr>
            <p:cNvSpPr/>
            <p:nvPr/>
          </p:nvSpPr>
          <p:spPr>
            <a:xfrm>
              <a:off x="5333400" y="4248720"/>
              <a:ext cx="961200" cy="295200"/>
            </a:xfrm>
            <a:prstGeom prst="rect">
              <a:avLst/>
            </a:prstGeom>
            <a:solidFill>
              <a:srgbClr val="80808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Séquence 11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37" name="CustomShape 32">
              <a:extLst>
                <a:ext uri="{FF2B5EF4-FFF2-40B4-BE49-F238E27FC236}">
                  <a16:creationId xmlns:a16="http://schemas.microsoft.com/office/drawing/2014/main" id="{51036670-AAF5-4EDD-8A3F-8728C27BE0AE}"/>
                </a:ext>
              </a:extLst>
            </p:cNvPr>
            <p:cNvSpPr/>
            <p:nvPr/>
          </p:nvSpPr>
          <p:spPr>
            <a:xfrm>
              <a:off x="6617880" y="4248720"/>
              <a:ext cx="999000" cy="295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Séquence 12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38" name="CustomShape 37">
              <a:extLst>
                <a:ext uri="{FF2B5EF4-FFF2-40B4-BE49-F238E27FC236}">
                  <a16:creationId xmlns:a16="http://schemas.microsoft.com/office/drawing/2014/main" id="{F267B76C-EC2A-4F69-9A6D-3D93263F13E8}"/>
                </a:ext>
              </a:extLst>
            </p:cNvPr>
            <p:cNvSpPr/>
            <p:nvPr/>
          </p:nvSpPr>
          <p:spPr>
            <a:xfrm>
              <a:off x="673560" y="4542840"/>
              <a:ext cx="1037160" cy="284400"/>
            </a:xfrm>
            <a:prstGeom prst="rect">
              <a:avLst/>
            </a:prstGeom>
            <a:solidFill>
              <a:srgbClr val="77933C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4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39" name="CustomShape 38">
              <a:extLst>
                <a:ext uri="{FF2B5EF4-FFF2-40B4-BE49-F238E27FC236}">
                  <a16:creationId xmlns:a16="http://schemas.microsoft.com/office/drawing/2014/main" id="{EDD527E8-940C-4FAD-AD3A-6ECC04B9B839}"/>
                </a:ext>
              </a:extLst>
            </p:cNvPr>
            <p:cNvSpPr/>
            <p:nvPr/>
          </p:nvSpPr>
          <p:spPr>
            <a:xfrm>
              <a:off x="1711080" y="4538160"/>
              <a:ext cx="957600" cy="289080"/>
            </a:xfrm>
            <a:prstGeom prst="rect">
              <a:avLst/>
            </a:prstGeom>
            <a:solidFill>
              <a:srgbClr val="7030A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3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0" name="CustomShape 39">
              <a:extLst>
                <a:ext uri="{FF2B5EF4-FFF2-40B4-BE49-F238E27FC236}">
                  <a16:creationId xmlns:a16="http://schemas.microsoft.com/office/drawing/2014/main" id="{9435187C-E31F-48B7-9474-2A89EBDAC9E5}"/>
                </a:ext>
              </a:extLst>
            </p:cNvPr>
            <p:cNvSpPr/>
            <p:nvPr/>
          </p:nvSpPr>
          <p:spPr>
            <a:xfrm>
              <a:off x="2669400" y="4542840"/>
              <a:ext cx="1032480" cy="289080"/>
            </a:xfrm>
            <a:prstGeom prst="rect">
              <a:avLst/>
            </a:prstGeom>
            <a:solidFill>
              <a:srgbClr val="CC990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4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1" name="CustomShape 40">
              <a:extLst>
                <a:ext uri="{FF2B5EF4-FFF2-40B4-BE49-F238E27FC236}">
                  <a16:creationId xmlns:a16="http://schemas.microsoft.com/office/drawing/2014/main" id="{FDA2685D-5FB6-4999-9719-4B13ABFAECB3}"/>
                </a:ext>
              </a:extLst>
            </p:cNvPr>
            <p:cNvSpPr/>
            <p:nvPr/>
          </p:nvSpPr>
          <p:spPr>
            <a:xfrm>
              <a:off x="4020840" y="4542840"/>
              <a:ext cx="979920" cy="294840"/>
            </a:xfrm>
            <a:prstGeom prst="rect">
              <a:avLst/>
            </a:prstGeom>
            <a:solidFill>
              <a:srgbClr val="FCD5B5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3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2" name="CustomShape 41">
              <a:extLst>
                <a:ext uri="{FF2B5EF4-FFF2-40B4-BE49-F238E27FC236}">
                  <a16:creationId xmlns:a16="http://schemas.microsoft.com/office/drawing/2014/main" id="{4B481880-86AD-4038-A760-69370CF0721B}"/>
                </a:ext>
              </a:extLst>
            </p:cNvPr>
            <p:cNvSpPr/>
            <p:nvPr/>
          </p:nvSpPr>
          <p:spPr>
            <a:xfrm>
              <a:off x="5333400" y="4547880"/>
              <a:ext cx="961200" cy="289800"/>
            </a:xfrm>
            <a:prstGeom prst="rect">
              <a:avLst/>
            </a:prstGeom>
            <a:solidFill>
              <a:srgbClr val="808080"/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3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3" name="CustomShape 42">
              <a:extLst>
                <a:ext uri="{FF2B5EF4-FFF2-40B4-BE49-F238E27FC236}">
                  <a16:creationId xmlns:a16="http://schemas.microsoft.com/office/drawing/2014/main" id="{DB602E8C-B109-4B85-A178-629B9045BA8E}"/>
                </a:ext>
              </a:extLst>
            </p:cNvPr>
            <p:cNvSpPr/>
            <p:nvPr/>
          </p:nvSpPr>
          <p:spPr>
            <a:xfrm>
              <a:off x="6617880" y="4545720"/>
              <a:ext cx="999000" cy="286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2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4" name="CustomShape 43">
              <a:extLst>
                <a:ext uri="{FF2B5EF4-FFF2-40B4-BE49-F238E27FC236}">
                  <a16:creationId xmlns:a16="http://schemas.microsoft.com/office/drawing/2014/main" id="{B34AC918-CE5B-4708-B7E2-D351A2FA0D61}"/>
                </a:ext>
              </a:extLst>
            </p:cNvPr>
            <p:cNvSpPr/>
            <p:nvPr/>
          </p:nvSpPr>
          <p:spPr>
            <a:xfrm>
              <a:off x="7924680" y="4555440"/>
              <a:ext cx="1004400" cy="3045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4 semaines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5" name="CustomShape 44">
              <a:extLst>
                <a:ext uri="{FF2B5EF4-FFF2-40B4-BE49-F238E27FC236}">
                  <a16:creationId xmlns:a16="http://schemas.microsoft.com/office/drawing/2014/main" id="{E878A8AF-3B0B-4072-93F0-B3E8F15E9B2F}"/>
                </a:ext>
              </a:extLst>
            </p:cNvPr>
            <p:cNvSpPr/>
            <p:nvPr/>
          </p:nvSpPr>
          <p:spPr>
            <a:xfrm>
              <a:off x="673560" y="4827960"/>
              <a:ext cx="1037160" cy="1127160"/>
            </a:xfrm>
            <a:prstGeom prst="rect">
              <a:avLst/>
            </a:prstGeom>
            <a:solidFill>
              <a:srgbClr val="77933C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Les structures, enveloppes et systèmes mécaniques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6" name="CustomShape 45">
              <a:extLst>
                <a:ext uri="{FF2B5EF4-FFF2-40B4-BE49-F238E27FC236}">
                  <a16:creationId xmlns:a16="http://schemas.microsoft.com/office/drawing/2014/main" id="{E1EF1F83-A275-4708-9C25-E4EF4C0CFDF6}"/>
                </a:ext>
              </a:extLst>
            </p:cNvPr>
            <p:cNvSpPr/>
            <p:nvPr/>
          </p:nvSpPr>
          <p:spPr>
            <a:xfrm>
              <a:off x="1711080" y="4832640"/>
              <a:ext cx="957600" cy="1122120"/>
            </a:xfrm>
            <a:prstGeom prst="rect">
              <a:avLst/>
            </a:prstGeom>
            <a:solidFill>
              <a:srgbClr val="7030A0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  <a:spcAft>
                  <a:spcPts val="799"/>
                </a:spcAft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Les produits intelligents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7" name="CustomShape 46">
              <a:extLst>
                <a:ext uri="{FF2B5EF4-FFF2-40B4-BE49-F238E27FC236}">
                  <a16:creationId xmlns:a16="http://schemas.microsoft.com/office/drawing/2014/main" id="{A882CCE1-E02A-436F-ADA4-032298D3C931}"/>
                </a:ext>
              </a:extLst>
            </p:cNvPr>
            <p:cNvSpPr/>
            <p:nvPr/>
          </p:nvSpPr>
          <p:spPr>
            <a:xfrm>
              <a:off x="2669400" y="4832640"/>
              <a:ext cx="1032480" cy="1122120"/>
            </a:xfrm>
            <a:prstGeom prst="rect">
              <a:avLst/>
            </a:prstGeom>
            <a:solidFill>
              <a:srgbClr val="CC9900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Les réseaux et l’internet des objets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8" name="CustomShape 47">
              <a:extLst>
                <a:ext uri="{FF2B5EF4-FFF2-40B4-BE49-F238E27FC236}">
                  <a16:creationId xmlns:a16="http://schemas.microsoft.com/office/drawing/2014/main" id="{6F95B97B-448A-4ED5-9CB9-BFDA988482C0}"/>
                </a:ext>
              </a:extLst>
            </p:cNvPr>
            <p:cNvSpPr/>
            <p:nvPr/>
          </p:nvSpPr>
          <p:spPr>
            <a:xfrm>
              <a:off x="4020840" y="4838400"/>
              <a:ext cx="979920" cy="1116360"/>
            </a:xfrm>
            <a:prstGeom prst="rect">
              <a:avLst/>
            </a:prstGeom>
            <a:solidFill>
              <a:srgbClr val="FCD5B5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  <a:spcAft>
                  <a:spcPts val="799"/>
                </a:spcAft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Les mobilités collectives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49" name="CustomShape 48">
              <a:extLst>
                <a:ext uri="{FF2B5EF4-FFF2-40B4-BE49-F238E27FC236}">
                  <a16:creationId xmlns:a16="http://schemas.microsoft.com/office/drawing/2014/main" id="{2EC93DDA-B7A1-4B2B-8E66-A6C668649350}"/>
                </a:ext>
              </a:extLst>
            </p:cNvPr>
            <p:cNvSpPr/>
            <p:nvPr/>
          </p:nvSpPr>
          <p:spPr>
            <a:xfrm>
              <a:off x="5333400" y="4838400"/>
              <a:ext cx="961200" cy="1116360"/>
            </a:xfrm>
            <a:prstGeom prst="rect">
              <a:avLst/>
            </a:prstGeom>
            <a:solidFill>
              <a:srgbClr val="808080">
                <a:alpha val="51000"/>
              </a:srgb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  <a:spcAft>
                  <a:spcPts val="799"/>
                </a:spcAft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L’homme augmenté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50" name="CustomShape 49">
              <a:extLst>
                <a:ext uri="{FF2B5EF4-FFF2-40B4-BE49-F238E27FC236}">
                  <a16:creationId xmlns:a16="http://schemas.microsoft.com/office/drawing/2014/main" id="{64D1E5FD-D154-4F3C-85BA-8A3911E77F2A}"/>
                </a:ext>
              </a:extLst>
            </p:cNvPr>
            <p:cNvSpPr/>
            <p:nvPr/>
          </p:nvSpPr>
          <p:spPr>
            <a:xfrm>
              <a:off x="6617880" y="4832640"/>
              <a:ext cx="999000" cy="1122120"/>
            </a:xfrm>
            <a:prstGeom prst="rect">
              <a:avLst/>
            </a:prstGeom>
            <a:solidFill>
              <a:schemeClr val="accent2">
                <a:lumMod val="75000"/>
                <a:alpha val="50196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7000"/>
                </a:lnSpc>
                <a:spcAft>
                  <a:spcPts val="799"/>
                </a:spcAft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L’énergie au service des territoires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51" name="CustomShape 50">
              <a:extLst>
                <a:ext uri="{FF2B5EF4-FFF2-40B4-BE49-F238E27FC236}">
                  <a16:creationId xmlns:a16="http://schemas.microsoft.com/office/drawing/2014/main" id="{EF592E78-EF55-4945-9D07-6BBD5F520719}"/>
                </a:ext>
              </a:extLst>
            </p:cNvPr>
            <p:cNvSpPr/>
            <p:nvPr/>
          </p:nvSpPr>
          <p:spPr>
            <a:xfrm>
              <a:off x="7924680" y="4860360"/>
              <a:ext cx="1005480" cy="1094760"/>
            </a:xfrm>
            <a:prstGeom prst="rect">
              <a:avLst/>
            </a:prstGeom>
            <a:solidFill>
              <a:schemeClr val="accent6">
                <a:lumMod val="75000"/>
                <a:alpha val="50196"/>
              </a:schemeClr>
            </a:solidFill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Mobilités des personnes et des biens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152" name="CustomShape 51">
              <a:extLst>
                <a:ext uri="{FF2B5EF4-FFF2-40B4-BE49-F238E27FC236}">
                  <a16:creationId xmlns:a16="http://schemas.microsoft.com/office/drawing/2014/main" id="{BA156CF8-9613-485E-A842-EF72358A98F3}"/>
                </a:ext>
              </a:extLst>
            </p:cNvPr>
            <p:cNvSpPr/>
            <p:nvPr/>
          </p:nvSpPr>
          <p:spPr>
            <a:xfrm>
              <a:off x="7277760" y="3672000"/>
              <a:ext cx="1545480" cy="351720"/>
            </a:xfrm>
            <a:prstGeom prst="wedgeRectCallout">
              <a:avLst>
                <a:gd name="adj1" fmla="val -27663"/>
                <a:gd name="adj2" fmla="val 110662"/>
              </a:avLst>
            </a:prstGeom>
            <a:noFill/>
            <a:ln>
              <a:solidFill>
                <a:srgbClr val="009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Ecrit de Terminale</a:t>
              </a:r>
              <a:endParaRPr lang="fr-FR" sz="14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99640" y="369000"/>
            <a:ext cx="73875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632523"/>
                </a:solidFill>
                <a:latin typeface="Calibri"/>
                <a:ea typeface="DejaVu Sans"/>
              </a:rPr>
              <a:t>Propositions d’activités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035000" y="1092539"/>
            <a:ext cx="789192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Cours sur l’intelligence artificielle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130" name="Image 129"/>
          <p:cNvPicPr/>
          <p:nvPr/>
        </p:nvPicPr>
        <p:blipFill>
          <a:blip r:embed="rId2"/>
          <a:stretch/>
        </p:blipFill>
        <p:spPr>
          <a:xfrm>
            <a:off x="779040" y="1542899"/>
            <a:ext cx="3468240" cy="1974240"/>
          </a:xfrm>
          <a:prstGeom prst="rect">
            <a:avLst/>
          </a:prstGeom>
          <a:ln>
            <a:noFill/>
          </a:ln>
        </p:spPr>
      </p:pic>
      <p:pic>
        <p:nvPicPr>
          <p:cNvPr id="131" name="Image 130"/>
          <p:cNvPicPr/>
          <p:nvPr/>
        </p:nvPicPr>
        <p:blipFill>
          <a:blip r:embed="rId3"/>
          <a:stretch/>
        </p:blipFill>
        <p:spPr>
          <a:xfrm>
            <a:off x="4824000" y="1498979"/>
            <a:ext cx="3808800" cy="2018160"/>
          </a:xfrm>
          <a:prstGeom prst="rect">
            <a:avLst/>
          </a:prstGeom>
          <a:ln>
            <a:noFill/>
          </a:ln>
        </p:spPr>
      </p:pic>
      <p:pic>
        <p:nvPicPr>
          <p:cNvPr id="132" name="Image 131"/>
          <p:cNvPicPr/>
          <p:nvPr/>
        </p:nvPicPr>
        <p:blipFill>
          <a:blip r:embed="rId4"/>
          <a:stretch/>
        </p:blipFill>
        <p:spPr>
          <a:xfrm>
            <a:off x="2192400" y="3494099"/>
            <a:ext cx="4826880" cy="268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13946</TotalTime>
  <Words>728</Words>
  <Application>Microsoft Office PowerPoint</Application>
  <PresentationFormat>Affichage à l'écran (4:3)</PresentationFormat>
  <Paragraphs>298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perso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programme STI2D 2021</dc:title>
  <dc:subject/>
  <dc:creator>Frédéric TARAUD</dc:creator>
  <dc:description/>
  <cp:lastModifiedBy>Sebastien GERGADIER</cp:lastModifiedBy>
  <cp:revision>781</cp:revision>
  <cp:lastPrinted>2018-09-07T10:09:55Z</cp:lastPrinted>
  <dcterms:created xsi:type="dcterms:W3CDTF">2018-05-28T09:17:26Z</dcterms:created>
  <dcterms:modified xsi:type="dcterms:W3CDTF">2019-01-18T06:18:58Z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perso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