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  <p:sldMasterId id="2147483724" r:id="rId2"/>
  </p:sldMasterIdLst>
  <p:notesMasterIdLst>
    <p:notesMasterId r:id="rId61"/>
  </p:notesMasterIdLst>
  <p:sldIdLst>
    <p:sldId id="507" r:id="rId3"/>
    <p:sldId id="504" r:id="rId4"/>
    <p:sldId id="325" r:id="rId5"/>
    <p:sldId id="416" r:id="rId6"/>
    <p:sldId id="417" r:id="rId7"/>
    <p:sldId id="420" r:id="rId8"/>
    <p:sldId id="287" r:id="rId9"/>
    <p:sldId id="282" r:id="rId10"/>
    <p:sldId id="391" r:id="rId11"/>
    <p:sldId id="422" r:id="rId12"/>
    <p:sldId id="424" r:id="rId13"/>
    <p:sldId id="426" r:id="rId14"/>
    <p:sldId id="506" r:id="rId15"/>
    <p:sldId id="425" r:id="rId16"/>
    <p:sldId id="427" r:id="rId17"/>
    <p:sldId id="429" r:id="rId18"/>
    <p:sldId id="494" r:id="rId19"/>
    <p:sldId id="433" r:id="rId20"/>
    <p:sldId id="434" r:id="rId21"/>
    <p:sldId id="435" r:id="rId22"/>
    <p:sldId id="495" r:id="rId23"/>
    <p:sldId id="438" r:id="rId24"/>
    <p:sldId id="440" r:id="rId25"/>
    <p:sldId id="441" r:id="rId26"/>
    <p:sldId id="442" r:id="rId27"/>
    <p:sldId id="443" r:id="rId28"/>
    <p:sldId id="444" r:id="rId29"/>
    <p:sldId id="500" r:id="rId30"/>
    <p:sldId id="445" r:id="rId31"/>
    <p:sldId id="446" r:id="rId32"/>
    <p:sldId id="482" r:id="rId33"/>
    <p:sldId id="498" r:id="rId34"/>
    <p:sldId id="497" r:id="rId35"/>
    <p:sldId id="499" r:id="rId36"/>
    <p:sldId id="447" r:id="rId37"/>
    <p:sldId id="485" r:id="rId38"/>
    <p:sldId id="486" r:id="rId39"/>
    <p:sldId id="449" r:id="rId40"/>
    <p:sldId id="450" r:id="rId41"/>
    <p:sldId id="496" r:id="rId42"/>
    <p:sldId id="454" r:id="rId43"/>
    <p:sldId id="457" r:id="rId44"/>
    <p:sldId id="458" r:id="rId45"/>
    <p:sldId id="460" r:id="rId46"/>
    <p:sldId id="461" r:id="rId47"/>
    <p:sldId id="465" r:id="rId48"/>
    <p:sldId id="466" r:id="rId49"/>
    <p:sldId id="472" r:id="rId50"/>
    <p:sldId id="473" r:id="rId51"/>
    <p:sldId id="469" r:id="rId52"/>
    <p:sldId id="474" r:id="rId53"/>
    <p:sldId id="476" r:id="rId54"/>
    <p:sldId id="502" r:id="rId55"/>
    <p:sldId id="475" r:id="rId56"/>
    <p:sldId id="477" r:id="rId57"/>
    <p:sldId id="481" r:id="rId58"/>
    <p:sldId id="488" r:id="rId59"/>
    <p:sldId id="489" r:id="rId6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gis Rigaud" initials="RR" lastIdx="0" clrIdx="0">
    <p:extLst>
      <p:ext uri="{19B8F6BF-5375-455C-9EA6-DF929625EA0E}">
        <p15:presenceInfo xmlns:p15="http://schemas.microsoft.com/office/powerpoint/2012/main" userId="S-1-5-21-1790503368-129287621-2393484654-2110" providerId="AD"/>
      </p:ext>
    </p:extLst>
  </p:cmAuthor>
  <p:cmAuthor id="2" name="stephane deplaude" initials="sd" lastIdx="6" clrIdx="1"/>
  <p:cmAuthor id="3" name="Nathalie CALAS-CADEVILLE" initials="NC" lastIdx="8" clrIdx="2">
    <p:extLst>
      <p:ext uri="{19B8F6BF-5375-455C-9EA6-DF929625EA0E}">
        <p15:presenceInfo xmlns:p15="http://schemas.microsoft.com/office/powerpoint/2012/main" userId="Nathalie CALAS-CADEVILLE" providerId="None"/>
      </p:ext>
    </p:extLst>
  </p:cmAuthor>
  <p:cmAuthor id="4" name="Nathalie CADEVILLE" initials="NC" lastIdx="1" clrIdx="3">
    <p:extLst>
      <p:ext uri="{19B8F6BF-5375-455C-9EA6-DF929625EA0E}">
        <p15:presenceInfo xmlns:p15="http://schemas.microsoft.com/office/powerpoint/2012/main" userId="6b2acf932a0f1c1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C00000"/>
    <a:srgbClr val="31859C"/>
    <a:srgbClr val="77933C"/>
    <a:srgbClr val="93CDDD"/>
    <a:srgbClr val="E46C0A"/>
    <a:srgbClr val="C3D6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87" autoAdjust="0"/>
    <p:restoredTop sz="95842" autoAdjust="0"/>
  </p:normalViewPr>
  <p:slideViewPr>
    <p:cSldViewPr snapToGrid="0">
      <p:cViewPr varScale="1">
        <p:scale>
          <a:sx n="78" d="100"/>
          <a:sy n="78" d="100"/>
        </p:scale>
        <p:origin x="403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8-12-12T19:35:51.837" idx="1">
    <p:pos x="10" y="10"/>
    <p:text>O4, O5 et O7 ont eux aussi été travaillés dans l'année mais constituent la cible des apprentissages.</p:text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940A86-E98E-49F5-9403-E6713528F2E4}" type="doc">
      <dgm:prSet loTypeId="urn:microsoft.com/office/officeart/2005/8/layout/process2" loCatId="process" qsTypeId="urn:microsoft.com/office/officeart/2005/8/quickstyle/simple2" qsCatId="simple" csTypeId="urn:microsoft.com/office/officeart/2005/8/colors/accent5_1" csCatId="accent5" phldr="1"/>
      <dgm:spPr/>
    </dgm:pt>
    <dgm:pt modelId="{766CC14B-A93A-487D-B282-C826F7C3276D}">
      <dgm:prSet phldrT="[Texte]" custT="1"/>
      <dgm:spPr>
        <a:ln w="57150"/>
      </dgm:spPr>
      <dgm:t>
        <a:bodyPr/>
        <a:lstStyle/>
        <a:p>
          <a:r>
            <a:rPr lang="fr-FR" sz="1800" dirty="0"/>
            <a:t>Finalisation des diagrammes au format </a:t>
          </a:r>
          <a:r>
            <a:rPr lang="fr-FR" sz="1800" dirty="0" err="1"/>
            <a:t>SysML</a:t>
          </a:r>
          <a:endParaRPr lang="fr-FR" sz="1800" dirty="0"/>
        </a:p>
      </dgm:t>
    </dgm:pt>
    <dgm:pt modelId="{B8A5D5EA-0D38-47EA-8334-12787A213655}" type="parTrans" cxnId="{33F798B7-3174-4F14-8CC4-20ECA941DBA4}">
      <dgm:prSet/>
      <dgm:spPr/>
      <dgm:t>
        <a:bodyPr/>
        <a:lstStyle/>
        <a:p>
          <a:endParaRPr lang="fr-FR" sz="1800">
            <a:solidFill>
              <a:schemeClr val="bg2">
                <a:lumMod val="60000"/>
                <a:lumOff val="40000"/>
              </a:schemeClr>
            </a:solidFill>
          </a:endParaRPr>
        </a:p>
      </dgm:t>
    </dgm:pt>
    <dgm:pt modelId="{229BD6B4-A8FE-4E33-A5DC-7F985C29FE62}" type="sibTrans" cxnId="{33F798B7-3174-4F14-8CC4-20ECA941DBA4}">
      <dgm:prSet/>
      <dgm:spPr/>
      <dgm:t>
        <a:bodyPr/>
        <a:lstStyle/>
        <a:p>
          <a:endParaRPr lang="fr-FR" sz="1800">
            <a:solidFill>
              <a:schemeClr val="bg2">
                <a:lumMod val="60000"/>
                <a:lumOff val="40000"/>
              </a:schemeClr>
            </a:solidFill>
          </a:endParaRPr>
        </a:p>
      </dgm:t>
    </dgm:pt>
    <dgm:pt modelId="{789B4A4A-9D3B-4E74-924D-440BB99FF122}">
      <dgm:prSet phldrT="[Texte]" custT="1"/>
      <dgm:spPr>
        <a:ln w="57150"/>
      </dgm:spPr>
      <dgm:t>
        <a:bodyPr/>
        <a:lstStyle/>
        <a:p>
          <a:r>
            <a:rPr lang="fr-FR" sz="1800" dirty="0"/>
            <a:t>Présentation de chaque diagramme par une équipe différente</a:t>
          </a:r>
        </a:p>
      </dgm:t>
    </dgm:pt>
    <dgm:pt modelId="{C7FE3903-19A7-421A-8C1C-1585643D39D3}" type="parTrans" cxnId="{27742056-1070-4A47-926C-95BE01C41260}">
      <dgm:prSet/>
      <dgm:spPr/>
      <dgm:t>
        <a:bodyPr/>
        <a:lstStyle/>
        <a:p>
          <a:endParaRPr lang="fr-FR" sz="1800">
            <a:solidFill>
              <a:schemeClr val="bg2">
                <a:lumMod val="60000"/>
                <a:lumOff val="40000"/>
              </a:schemeClr>
            </a:solidFill>
          </a:endParaRPr>
        </a:p>
      </dgm:t>
    </dgm:pt>
    <dgm:pt modelId="{F5AD952F-DE09-44EF-9D08-20C3B907F578}" type="sibTrans" cxnId="{27742056-1070-4A47-926C-95BE01C41260}">
      <dgm:prSet/>
      <dgm:spPr/>
      <dgm:t>
        <a:bodyPr/>
        <a:lstStyle/>
        <a:p>
          <a:endParaRPr lang="fr-FR" sz="1800">
            <a:solidFill>
              <a:schemeClr val="bg2">
                <a:lumMod val="60000"/>
                <a:lumOff val="40000"/>
              </a:schemeClr>
            </a:solidFill>
          </a:endParaRPr>
        </a:p>
      </dgm:t>
    </dgm:pt>
    <dgm:pt modelId="{CBD135FB-768D-4450-8A9A-9DD127F68B1B}">
      <dgm:prSet phldrT="[Texte]" custT="1"/>
      <dgm:spPr>
        <a:ln w="57150"/>
      </dgm:spPr>
      <dgm:t>
        <a:bodyPr/>
        <a:lstStyle/>
        <a:p>
          <a:r>
            <a:rPr lang="fr-FR" sz="1800" dirty="0"/>
            <a:t>Consultation des ressources (règlement du concours)</a:t>
          </a:r>
        </a:p>
      </dgm:t>
    </dgm:pt>
    <dgm:pt modelId="{C788F79E-7E9C-4054-991E-4140E03955B5}" type="parTrans" cxnId="{A8A03BB1-1B8E-40DD-B961-60AB5ECD7DE0}">
      <dgm:prSet/>
      <dgm:spPr/>
      <dgm:t>
        <a:bodyPr/>
        <a:lstStyle/>
        <a:p>
          <a:endParaRPr lang="fr-FR" sz="1800">
            <a:solidFill>
              <a:schemeClr val="bg2">
                <a:lumMod val="60000"/>
                <a:lumOff val="40000"/>
              </a:schemeClr>
            </a:solidFill>
          </a:endParaRPr>
        </a:p>
      </dgm:t>
    </dgm:pt>
    <dgm:pt modelId="{F60E4384-0619-4B41-BD3E-58F8710F7E4A}" type="sibTrans" cxnId="{A8A03BB1-1B8E-40DD-B961-60AB5ECD7DE0}">
      <dgm:prSet/>
      <dgm:spPr/>
      <dgm:t>
        <a:bodyPr/>
        <a:lstStyle/>
        <a:p>
          <a:endParaRPr lang="fr-FR" sz="1800">
            <a:solidFill>
              <a:schemeClr val="bg2">
                <a:lumMod val="60000"/>
                <a:lumOff val="40000"/>
              </a:schemeClr>
            </a:solidFill>
          </a:endParaRPr>
        </a:p>
      </dgm:t>
    </dgm:pt>
    <dgm:pt modelId="{DBBE9EA5-0654-4864-BFA9-F8808F84CDB6}">
      <dgm:prSet phldrT="[Texte]" custT="1"/>
      <dgm:spPr>
        <a:ln w="57150"/>
      </dgm:spPr>
      <dgm:t>
        <a:bodyPr/>
        <a:lstStyle/>
        <a:p>
          <a:r>
            <a:rPr lang="fr-FR" sz="1800" dirty="0"/>
            <a:t>Questionnement / critique / correction</a:t>
          </a:r>
        </a:p>
      </dgm:t>
    </dgm:pt>
    <dgm:pt modelId="{DB3486BB-C053-4DC4-9B9A-6A492EDAD4F3}" type="parTrans" cxnId="{F22A9C43-4D24-4436-BEE0-EA3FC9FC0EA9}">
      <dgm:prSet/>
      <dgm:spPr/>
      <dgm:t>
        <a:bodyPr/>
        <a:lstStyle/>
        <a:p>
          <a:endParaRPr lang="fr-FR" sz="1800">
            <a:solidFill>
              <a:schemeClr val="bg2">
                <a:lumMod val="60000"/>
                <a:lumOff val="40000"/>
              </a:schemeClr>
            </a:solidFill>
          </a:endParaRPr>
        </a:p>
      </dgm:t>
    </dgm:pt>
    <dgm:pt modelId="{3D390F6B-8D7A-4E00-B852-5164EA2D00AB}" type="sibTrans" cxnId="{F22A9C43-4D24-4436-BEE0-EA3FC9FC0EA9}">
      <dgm:prSet/>
      <dgm:spPr/>
      <dgm:t>
        <a:bodyPr/>
        <a:lstStyle/>
        <a:p>
          <a:endParaRPr lang="fr-FR" sz="1800">
            <a:solidFill>
              <a:schemeClr val="bg2">
                <a:lumMod val="60000"/>
                <a:lumOff val="40000"/>
              </a:schemeClr>
            </a:solidFill>
          </a:endParaRPr>
        </a:p>
      </dgm:t>
    </dgm:pt>
    <dgm:pt modelId="{13355D5C-D21B-46F0-AEED-B08EF0AD3842}">
      <dgm:prSet phldrT="[Texte]" custT="1"/>
      <dgm:spPr>
        <a:ln w="57150"/>
      </dgm:spPr>
      <dgm:t>
        <a:bodyPr/>
        <a:lstStyle/>
        <a:p>
          <a:r>
            <a:rPr lang="fr-FR" sz="1800"/>
            <a:t>Synthèse</a:t>
          </a:r>
          <a:endParaRPr lang="fr-FR" sz="1800" dirty="0"/>
        </a:p>
      </dgm:t>
    </dgm:pt>
    <dgm:pt modelId="{5586B8C7-B228-4178-8B83-CA1711970C54}" type="parTrans" cxnId="{AA0B886B-D313-4B88-B35B-DB1D064C3899}">
      <dgm:prSet/>
      <dgm:spPr/>
      <dgm:t>
        <a:bodyPr/>
        <a:lstStyle/>
        <a:p>
          <a:endParaRPr lang="fr-FR" sz="1800">
            <a:solidFill>
              <a:schemeClr val="bg2">
                <a:lumMod val="60000"/>
                <a:lumOff val="40000"/>
              </a:schemeClr>
            </a:solidFill>
          </a:endParaRPr>
        </a:p>
      </dgm:t>
    </dgm:pt>
    <dgm:pt modelId="{007B2047-C526-41CA-A636-98F8B297C239}" type="sibTrans" cxnId="{AA0B886B-D313-4B88-B35B-DB1D064C3899}">
      <dgm:prSet/>
      <dgm:spPr/>
      <dgm:t>
        <a:bodyPr/>
        <a:lstStyle/>
        <a:p>
          <a:endParaRPr lang="fr-FR" sz="1800">
            <a:solidFill>
              <a:schemeClr val="bg2">
                <a:lumMod val="60000"/>
                <a:lumOff val="40000"/>
              </a:schemeClr>
            </a:solidFill>
          </a:endParaRPr>
        </a:p>
      </dgm:t>
    </dgm:pt>
    <dgm:pt modelId="{2800BC8A-BF6E-4F4D-8CC2-B2D97D3969D3}" type="pres">
      <dgm:prSet presAssocID="{EA940A86-E98E-49F5-9403-E6713528F2E4}" presName="linearFlow" presStyleCnt="0">
        <dgm:presLayoutVars>
          <dgm:resizeHandles val="exact"/>
        </dgm:presLayoutVars>
      </dgm:prSet>
      <dgm:spPr/>
    </dgm:pt>
    <dgm:pt modelId="{3CD57C0B-3E7D-4EE0-8BD4-B68CD99D1DA8}" type="pres">
      <dgm:prSet presAssocID="{CBD135FB-768D-4450-8A9A-9DD127F68B1B}" presName="node" presStyleLbl="node1" presStyleIdx="0" presStyleCnt="5" custScaleX="155189" custScaleY="244706" custLinFactNeighborX="1561" custLinFactNeighborY="-3852">
        <dgm:presLayoutVars>
          <dgm:bulletEnabled val="1"/>
        </dgm:presLayoutVars>
      </dgm:prSet>
      <dgm:spPr/>
    </dgm:pt>
    <dgm:pt modelId="{D04C6E77-8E90-470C-8AE8-4C97ED95E334}" type="pres">
      <dgm:prSet presAssocID="{F60E4384-0619-4B41-BD3E-58F8710F7E4A}" presName="sibTrans" presStyleLbl="sibTrans2D1" presStyleIdx="0" presStyleCnt="4"/>
      <dgm:spPr/>
    </dgm:pt>
    <dgm:pt modelId="{C3DEFBD5-1E23-46A0-8D60-9F8F76543262}" type="pres">
      <dgm:prSet presAssocID="{F60E4384-0619-4B41-BD3E-58F8710F7E4A}" presName="connectorText" presStyleLbl="sibTrans2D1" presStyleIdx="0" presStyleCnt="4"/>
      <dgm:spPr/>
    </dgm:pt>
    <dgm:pt modelId="{EE5A2B25-CE45-4760-9094-E373552F2DFD}" type="pres">
      <dgm:prSet presAssocID="{766CC14B-A93A-487D-B282-C826F7C3276D}" presName="node" presStyleLbl="node1" presStyleIdx="1" presStyleCnt="5" custScaleX="152067" custScaleY="197788">
        <dgm:presLayoutVars>
          <dgm:bulletEnabled val="1"/>
        </dgm:presLayoutVars>
      </dgm:prSet>
      <dgm:spPr/>
    </dgm:pt>
    <dgm:pt modelId="{F9D40260-45AD-4284-AF1E-685F240DE98F}" type="pres">
      <dgm:prSet presAssocID="{229BD6B4-A8FE-4E33-A5DC-7F985C29FE62}" presName="sibTrans" presStyleLbl="sibTrans2D1" presStyleIdx="1" presStyleCnt="4"/>
      <dgm:spPr/>
    </dgm:pt>
    <dgm:pt modelId="{CA04ABCA-6EA0-4E1C-8F70-BD3853431D8E}" type="pres">
      <dgm:prSet presAssocID="{229BD6B4-A8FE-4E33-A5DC-7F985C29FE62}" presName="connectorText" presStyleLbl="sibTrans2D1" presStyleIdx="1" presStyleCnt="4"/>
      <dgm:spPr/>
    </dgm:pt>
    <dgm:pt modelId="{1D5B4F40-D1CF-48EA-A9C4-1AF231E34220}" type="pres">
      <dgm:prSet presAssocID="{789B4A4A-9D3B-4E74-924D-440BB99FF122}" presName="node" presStyleLbl="node1" presStyleIdx="2" presStyleCnt="5" custScaleX="152595" custScaleY="215978">
        <dgm:presLayoutVars>
          <dgm:bulletEnabled val="1"/>
        </dgm:presLayoutVars>
      </dgm:prSet>
      <dgm:spPr/>
    </dgm:pt>
    <dgm:pt modelId="{EB3F7E72-F016-49E8-8048-3EFC6671F588}" type="pres">
      <dgm:prSet presAssocID="{F5AD952F-DE09-44EF-9D08-20C3B907F578}" presName="sibTrans" presStyleLbl="sibTrans2D1" presStyleIdx="2" presStyleCnt="4"/>
      <dgm:spPr/>
    </dgm:pt>
    <dgm:pt modelId="{223117E0-103A-4397-9115-AD94C94E75F1}" type="pres">
      <dgm:prSet presAssocID="{F5AD952F-DE09-44EF-9D08-20C3B907F578}" presName="connectorText" presStyleLbl="sibTrans2D1" presStyleIdx="2" presStyleCnt="4"/>
      <dgm:spPr/>
    </dgm:pt>
    <dgm:pt modelId="{4EE8E0F7-FF19-4F3E-9343-12F107C3ECE1}" type="pres">
      <dgm:prSet presAssocID="{DBBE9EA5-0654-4864-BFA9-F8808F84CDB6}" presName="node" presStyleLbl="node1" presStyleIdx="3" presStyleCnt="5" custScaleX="152067" custScaleY="188170">
        <dgm:presLayoutVars>
          <dgm:bulletEnabled val="1"/>
        </dgm:presLayoutVars>
      </dgm:prSet>
      <dgm:spPr/>
    </dgm:pt>
    <dgm:pt modelId="{5E1C8D63-12B3-486F-BE8F-22E8184A9C5C}" type="pres">
      <dgm:prSet presAssocID="{3D390F6B-8D7A-4E00-B852-5164EA2D00AB}" presName="sibTrans" presStyleLbl="sibTrans2D1" presStyleIdx="3" presStyleCnt="4"/>
      <dgm:spPr/>
    </dgm:pt>
    <dgm:pt modelId="{BB2D2681-7532-4B51-AC78-9C9E8326BB97}" type="pres">
      <dgm:prSet presAssocID="{3D390F6B-8D7A-4E00-B852-5164EA2D00AB}" presName="connectorText" presStyleLbl="sibTrans2D1" presStyleIdx="3" presStyleCnt="4"/>
      <dgm:spPr/>
    </dgm:pt>
    <dgm:pt modelId="{8F7E39E7-7EA7-4165-8CF3-5AD975AB0581}" type="pres">
      <dgm:prSet presAssocID="{13355D5C-D21B-46F0-AEED-B08EF0AD3842}" presName="node" presStyleLbl="node1" presStyleIdx="4" presStyleCnt="5" custScaleX="140441">
        <dgm:presLayoutVars>
          <dgm:bulletEnabled val="1"/>
        </dgm:presLayoutVars>
      </dgm:prSet>
      <dgm:spPr/>
    </dgm:pt>
  </dgm:ptLst>
  <dgm:cxnLst>
    <dgm:cxn modelId="{E739270B-7BC8-4E27-A3D6-2A5386988D15}" type="presOf" srcId="{789B4A4A-9D3B-4E74-924D-440BB99FF122}" destId="{1D5B4F40-D1CF-48EA-A9C4-1AF231E34220}" srcOrd="0" destOrd="0" presId="urn:microsoft.com/office/officeart/2005/8/layout/process2"/>
    <dgm:cxn modelId="{F15B9424-41B4-4F4D-825B-C33EA939BFEA}" type="presOf" srcId="{CBD135FB-768D-4450-8A9A-9DD127F68B1B}" destId="{3CD57C0B-3E7D-4EE0-8BD4-B68CD99D1DA8}" srcOrd="0" destOrd="0" presId="urn:microsoft.com/office/officeart/2005/8/layout/process2"/>
    <dgm:cxn modelId="{F22A9C43-4D24-4436-BEE0-EA3FC9FC0EA9}" srcId="{EA940A86-E98E-49F5-9403-E6713528F2E4}" destId="{DBBE9EA5-0654-4864-BFA9-F8808F84CDB6}" srcOrd="3" destOrd="0" parTransId="{DB3486BB-C053-4DC4-9B9A-6A492EDAD4F3}" sibTransId="{3D390F6B-8D7A-4E00-B852-5164EA2D00AB}"/>
    <dgm:cxn modelId="{AA0B886B-D313-4B88-B35B-DB1D064C3899}" srcId="{EA940A86-E98E-49F5-9403-E6713528F2E4}" destId="{13355D5C-D21B-46F0-AEED-B08EF0AD3842}" srcOrd="4" destOrd="0" parTransId="{5586B8C7-B228-4178-8B83-CA1711970C54}" sibTransId="{007B2047-C526-41CA-A636-98F8B297C239}"/>
    <dgm:cxn modelId="{59F2E26B-250C-4E63-B4F0-5D58FC78AFC1}" type="presOf" srcId="{13355D5C-D21B-46F0-AEED-B08EF0AD3842}" destId="{8F7E39E7-7EA7-4165-8CF3-5AD975AB0581}" srcOrd="0" destOrd="0" presId="urn:microsoft.com/office/officeart/2005/8/layout/process2"/>
    <dgm:cxn modelId="{85CE5B51-ED4D-444C-9626-2201FBFB5C2B}" type="presOf" srcId="{3D390F6B-8D7A-4E00-B852-5164EA2D00AB}" destId="{5E1C8D63-12B3-486F-BE8F-22E8184A9C5C}" srcOrd="0" destOrd="0" presId="urn:microsoft.com/office/officeart/2005/8/layout/process2"/>
    <dgm:cxn modelId="{27742056-1070-4A47-926C-95BE01C41260}" srcId="{EA940A86-E98E-49F5-9403-E6713528F2E4}" destId="{789B4A4A-9D3B-4E74-924D-440BB99FF122}" srcOrd="2" destOrd="0" parTransId="{C7FE3903-19A7-421A-8C1C-1585643D39D3}" sibTransId="{F5AD952F-DE09-44EF-9D08-20C3B907F578}"/>
    <dgm:cxn modelId="{02DB3777-454A-435D-AC99-E8ED6C12C727}" type="presOf" srcId="{3D390F6B-8D7A-4E00-B852-5164EA2D00AB}" destId="{BB2D2681-7532-4B51-AC78-9C9E8326BB97}" srcOrd="1" destOrd="0" presId="urn:microsoft.com/office/officeart/2005/8/layout/process2"/>
    <dgm:cxn modelId="{759AE078-B2ED-406D-9D55-8E03ED406D7C}" type="presOf" srcId="{F5AD952F-DE09-44EF-9D08-20C3B907F578}" destId="{EB3F7E72-F016-49E8-8048-3EFC6671F588}" srcOrd="0" destOrd="0" presId="urn:microsoft.com/office/officeart/2005/8/layout/process2"/>
    <dgm:cxn modelId="{F3A62F7B-A3CE-4AB6-B016-019C43068588}" type="presOf" srcId="{F5AD952F-DE09-44EF-9D08-20C3B907F578}" destId="{223117E0-103A-4397-9115-AD94C94E75F1}" srcOrd="1" destOrd="0" presId="urn:microsoft.com/office/officeart/2005/8/layout/process2"/>
    <dgm:cxn modelId="{418A7890-1235-4E38-A716-9D19DFEC4CA0}" type="presOf" srcId="{229BD6B4-A8FE-4E33-A5DC-7F985C29FE62}" destId="{F9D40260-45AD-4284-AF1E-685F240DE98F}" srcOrd="0" destOrd="0" presId="urn:microsoft.com/office/officeart/2005/8/layout/process2"/>
    <dgm:cxn modelId="{A8A03BB1-1B8E-40DD-B961-60AB5ECD7DE0}" srcId="{EA940A86-E98E-49F5-9403-E6713528F2E4}" destId="{CBD135FB-768D-4450-8A9A-9DD127F68B1B}" srcOrd="0" destOrd="0" parTransId="{C788F79E-7E9C-4054-991E-4140E03955B5}" sibTransId="{F60E4384-0619-4B41-BD3E-58F8710F7E4A}"/>
    <dgm:cxn modelId="{33F798B7-3174-4F14-8CC4-20ECA941DBA4}" srcId="{EA940A86-E98E-49F5-9403-E6713528F2E4}" destId="{766CC14B-A93A-487D-B282-C826F7C3276D}" srcOrd="1" destOrd="0" parTransId="{B8A5D5EA-0D38-47EA-8334-12787A213655}" sibTransId="{229BD6B4-A8FE-4E33-A5DC-7F985C29FE62}"/>
    <dgm:cxn modelId="{D40609D8-522C-45B5-B061-54E22BF6EAB9}" type="presOf" srcId="{F60E4384-0619-4B41-BD3E-58F8710F7E4A}" destId="{D04C6E77-8E90-470C-8AE8-4C97ED95E334}" srcOrd="0" destOrd="0" presId="urn:microsoft.com/office/officeart/2005/8/layout/process2"/>
    <dgm:cxn modelId="{DD29BDD8-0B6E-40EA-B0FF-1C10A0B9E02A}" type="presOf" srcId="{DBBE9EA5-0654-4864-BFA9-F8808F84CDB6}" destId="{4EE8E0F7-FF19-4F3E-9343-12F107C3ECE1}" srcOrd="0" destOrd="0" presId="urn:microsoft.com/office/officeart/2005/8/layout/process2"/>
    <dgm:cxn modelId="{FBD549DA-B3EC-4542-A325-9E4D84013270}" type="presOf" srcId="{229BD6B4-A8FE-4E33-A5DC-7F985C29FE62}" destId="{CA04ABCA-6EA0-4E1C-8F70-BD3853431D8E}" srcOrd="1" destOrd="0" presId="urn:microsoft.com/office/officeart/2005/8/layout/process2"/>
    <dgm:cxn modelId="{1B1976DB-FDF7-4D89-AC3C-63138993BACE}" type="presOf" srcId="{F60E4384-0619-4B41-BD3E-58F8710F7E4A}" destId="{C3DEFBD5-1E23-46A0-8D60-9F8F76543262}" srcOrd="1" destOrd="0" presId="urn:microsoft.com/office/officeart/2005/8/layout/process2"/>
    <dgm:cxn modelId="{687CA0EB-1BBD-4045-8962-81EC88BEF0F6}" type="presOf" srcId="{766CC14B-A93A-487D-B282-C826F7C3276D}" destId="{EE5A2B25-CE45-4760-9094-E373552F2DFD}" srcOrd="0" destOrd="0" presId="urn:microsoft.com/office/officeart/2005/8/layout/process2"/>
    <dgm:cxn modelId="{01D26BF4-B2F6-487F-972A-0681CBFFE8D4}" type="presOf" srcId="{EA940A86-E98E-49F5-9403-E6713528F2E4}" destId="{2800BC8A-BF6E-4F4D-8CC2-B2D97D3969D3}" srcOrd="0" destOrd="0" presId="urn:microsoft.com/office/officeart/2005/8/layout/process2"/>
    <dgm:cxn modelId="{23B161EE-BD18-4F49-8CD0-92DA56DD7995}" type="presParOf" srcId="{2800BC8A-BF6E-4F4D-8CC2-B2D97D3969D3}" destId="{3CD57C0B-3E7D-4EE0-8BD4-B68CD99D1DA8}" srcOrd="0" destOrd="0" presId="urn:microsoft.com/office/officeart/2005/8/layout/process2"/>
    <dgm:cxn modelId="{C3DD2C03-B277-46F2-84D4-04C3CC6D5DA0}" type="presParOf" srcId="{2800BC8A-BF6E-4F4D-8CC2-B2D97D3969D3}" destId="{D04C6E77-8E90-470C-8AE8-4C97ED95E334}" srcOrd="1" destOrd="0" presId="urn:microsoft.com/office/officeart/2005/8/layout/process2"/>
    <dgm:cxn modelId="{369027B8-981A-485C-8385-B13C3F98D824}" type="presParOf" srcId="{D04C6E77-8E90-470C-8AE8-4C97ED95E334}" destId="{C3DEFBD5-1E23-46A0-8D60-9F8F76543262}" srcOrd="0" destOrd="0" presId="urn:microsoft.com/office/officeart/2005/8/layout/process2"/>
    <dgm:cxn modelId="{0269A195-8D81-4B56-90C7-FBDF3C9B45DB}" type="presParOf" srcId="{2800BC8A-BF6E-4F4D-8CC2-B2D97D3969D3}" destId="{EE5A2B25-CE45-4760-9094-E373552F2DFD}" srcOrd="2" destOrd="0" presId="urn:microsoft.com/office/officeart/2005/8/layout/process2"/>
    <dgm:cxn modelId="{26C90E83-7004-4D96-8094-8420E57F0A6B}" type="presParOf" srcId="{2800BC8A-BF6E-4F4D-8CC2-B2D97D3969D3}" destId="{F9D40260-45AD-4284-AF1E-685F240DE98F}" srcOrd="3" destOrd="0" presId="urn:microsoft.com/office/officeart/2005/8/layout/process2"/>
    <dgm:cxn modelId="{4B0C1CAB-7488-4087-B5CA-334106A8B0BD}" type="presParOf" srcId="{F9D40260-45AD-4284-AF1E-685F240DE98F}" destId="{CA04ABCA-6EA0-4E1C-8F70-BD3853431D8E}" srcOrd="0" destOrd="0" presId="urn:microsoft.com/office/officeart/2005/8/layout/process2"/>
    <dgm:cxn modelId="{BBEE6F2A-D356-4F75-A1EE-309603B40965}" type="presParOf" srcId="{2800BC8A-BF6E-4F4D-8CC2-B2D97D3969D3}" destId="{1D5B4F40-D1CF-48EA-A9C4-1AF231E34220}" srcOrd="4" destOrd="0" presId="urn:microsoft.com/office/officeart/2005/8/layout/process2"/>
    <dgm:cxn modelId="{FBA95C4E-AA8C-40F0-BF6C-42C875322027}" type="presParOf" srcId="{2800BC8A-BF6E-4F4D-8CC2-B2D97D3969D3}" destId="{EB3F7E72-F016-49E8-8048-3EFC6671F588}" srcOrd="5" destOrd="0" presId="urn:microsoft.com/office/officeart/2005/8/layout/process2"/>
    <dgm:cxn modelId="{B354679E-6D70-46D7-890C-E3576B289D82}" type="presParOf" srcId="{EB3F7E72-F016-49E8-8048-3EFC6671F588}" destId="{223117E0-103A-4397-9115-AD94C94E75F1}" srcOrd="0" destOrd="0" presId="urn:microsoft.com/office/officeart/2005/8/layout/process2"/>
    <dgm:cxn modelId="{EA15EBC7-280A-40CE-AF88-C904F51B7009}" type="presParOf" srcId="{2800BC8A-BF6E-4F4D-8CC2-B2D97D3969D3}" destId="{4EE8E0F7-FF19-4F3E-9343-12F107C3ECE1}" srcOrd="6" destOrd="0" presId="urn:microsoft.com/office/officeart/2005/8/layout/process2"/>
    <dgm:cxn modelId="{A298F370-FC37-429F-877D-149D15148D23}" type="presParOf" srcId="{2800BC8A-BF6E-4F4D-8CC2-B2D97D3969D3}" destId="{5E1C8D63-12B3-486F-BE8F-22E8184A9C5C}" srcOrd="7" destOrd="0" presId="urn:microsoft.com/office/officeart/2005/8/layout/process2"/>
    <dgm:cxn modelId="{15702EEF-7451-4918-B498-36A1EA227F4B}" type="presParOf" srcId="{5E1C8D63-12B3-486F-BE8F-22E8184A9C5C}" destId="{BB2D2681-7532-4B51-AC78-9C9E8326BB97}" srcOrd="0" destOrd="0" presId="urn:microsoft.com/office/officeart/2005/8/layout/process2"/>
    <dgm:cxn modelId="{4EFF53DC-BA3B-4C53-B0C5-6ABA55F82EAA}" type="presParOf" srcId="{2800BC8A-BF6E-4F4D-8CC2-B2D97D3969D3}" destId="{8F7E39E7-7EA7-4165-8CF3-5AD975AB0581}" srcOrd="8" destOrd="0" presId="urn:microsoft.com/office/officeart/2005/8/layout/process2"/>
  </dgm:cxnLst>
  <dgm:bg/>
  <dgm:whole>
    <a:ln w="57150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A402F7-D53C-4B59-95F9-94C3224EB503}" type="doc">
      <dgm:prSet loTypeId="urn:microsoft.com/office/officeart/2009/3/layout/RandomtoResultProcess" loCatId="process" qsTypeId="urn:microsoft.com/office/officeart/2005/8/quickstyle/3d2" qsCatId="3D" csTypeId="urn:microsoft.com/office/officeart/2005/8/colors/accent3_4" csCatId="accent3" phldr="1"/>
      <dgm:spPr/>
      <dgm:t>
        <a:bodyPr/>
        <a:lstStyle/>
        <a:p>
          <a:endParaRPr lang="fr-FR"/>
        </a:p>
      </dgm:t>
    </dgm:pt>
    <dgm:pt modelId="{1D1486CE-3225-49A7-9532-CF8AEE6B5434}">
      <dgm:prSet phldrT="[Texte]"/>
      <dgm:spPr/>
      <dgm:t>
        <a:bodyPr/>
        <a:lstStyle/>
        <a:p>
          <a:r>
            <a:rPr lang="fr-FR" b="1" dirty="0">
              <a:solidFill>
                <a:schemeClr val="tx1"/>
              </a:solidFill>
            </a:rPr>
            <a:t>Pollution repérée</a:t>
          </a:r>
        </a:p>
      </dgm:t>
    </dgm:pt>
    <dgm:pt modelId="{43083B82-6A49-4EC4-AAC7-7207A53654B9}" type="parTrans" cxnId="{F58AAAED-074E-428F-AFB8-6367D8FBA294}">
      <dgm:prSet/>
      <dgm:spPr/>
      <dgm:t>
        <a:bodyPr/>
        <a:lstStyle/>
        <a:p>
          <a:endParaRPr lang="fr-FR" b="1">
            <a:solidFill>
              <a:schemeClr val="tx1"/>
            </a:solidFill>
          </a:endParaRPr>
        </a:p>
      </dgm:t>
    </dgm:pt>
    <dgm:pt modelId="{2B505B4F-106C-4F62-A49D-768B37E5C9F3}" type="sibTrans" cxnId="{F58AAAED-074E-428F-AFB8-6367D8FBA294}">
      <dgm:prSet/>
      <dgm:spPr/>
      <dgm:t>
        <a:bodyPr/>
        <a:lstStyle/>
        <a:p>
          <a:endParaRPr lang="fr-FR" b="1">
            <a:solidFill>
              <a:schemeClr val="tx1"/>
            </a:solidFill>
          </a:endParaRPr>
        </a:p>
      </dgm:t>
    </dgm:pt>
    <dgm:pt modelId="{86A78F32-6721-4C8B-BFE2-51B67C8F1508}">
      <dgm:prSet phldrT="[Texte]"/>
      <dgm:spPr/>
      <dgm:t>
        <a:bodyPr/>
        <a:lstStyle/>
        <a:p>
          <a:r>
            <a:rPr lang="fr-FR" b="1" dirty="0">
              <a:solidFill>
                <a:schemeClr val="tx1"/>
              </a:solidFill>
            </a:rPr>
            <a:t>Saisie et déplacement du flacon pollué</a:t>
          </a:r>
        </a:p>
      </dgm:t>
    </dgm:pt>
    <dgm:pt modelId="{606DF3C0-59B7-40D3-8375-156AB3C1E20E}" type="sibTrans" cxnId="{BA39572C-41E5-4B8B-8603-93AC15770418}">
      <dgm:prSet/>
      <dgm:spPr/>
      <dgm:t>
        <a:bodyPr/>
        <a:lstStyle/>
        <a:p>
          <a:endParaRPr lang="fr-FR" b="1">
            <a:solidFill>
              <a:schemeClr val="tx1"/>
            </a:solidFill>
          </a:endParaRPr>
        </a:p>
      </dgm:t>
    </dgm:pt>
    <dgm:pt modelId="{FFADD886-DA82-48D1-A801-D665EF37C0F7}" type="parTrans" cxnId="{BA39572C-41E5-4B8B-8603-93AC15770418}">
      <dgm:prSet/>
      <dgm:spPr/>
      <dgm:t>
        <a:bodyPr/>
        <a:lstStyle/>
        <a:p>
          <a:endParaRPr lang="fr-FR" b="1">
            <a:solidFill>
              <a:schemeClr val="tx1"/>
            </a:solidFill>
          </a:endParaRPr>
        </a:p>
      </dgm:t>
    </dgm:pt>
    <dgm:pt modelId="{2219EC6F-5C24-4E8E-84ED-EA07AD8B1B31}" type="pres">
      <dgm:prSet presAssocID="{AEA402F7-D53C-4B59-95F9-94C3224EB503}" presName="Name0" presStyleCnt="0">
        <dgm:presLayoutVars>
          <dgm:dir/>
          <dgm:animOne val="branch"/>
          <dgm:animLvl val="lvl"/>
        </dgm:presLayoutVars>
      </dgm:prSet>
      <dgm:spPr/>
    </dgm:pt>
    <dgm:pt modelId="{23903E90-B67A-45E2-A7C8-48E4376EB7A1}" type="pres">
      <dgm:prSet presAssocID="{1D1486CE-3225-49A7-9532-CF8AEE6B5434}" presName="chaos" presStyleCnt="0"/>
      <dgm:spPr/>
    </dgm:pt>
    <dgm:pt modelId="{19B0891F-B425-4B35-A10E-2C0D3A9CC21E}" type="pres">
      <dgm:prSet presAssocID="{1D1486CE-3225-49A7-9532-CF8AEE6B5434}" presName="parTx1" presStyleLbl="revTx" presStyleIdx="0" presStyleCnt="1"/>
      <dgm:spPr/>
    </dgm:pt>
    <dgm:pt modelId="{BB5E49F1-0905-4184-9BFA-9128D9D3D4C9}" type="pres">
      <dgm:prSet presAssocID="{1D1486CE-3225-49A7-9532-CF8AEE6B5434}" presName="c1" presStyleLbl="node1" presStyleIdx="0" presStyleCnt="19"/>
      <dgm:spPr/>
    </dgm:pt>
    <dgm:pt modelId="{A9C7D5F7-A953-412A-8B7A-AAAA2B1E3D96}" type="pres">
      <dgm:prSet presAssocID="{1D1486CE-3225-49A7-9532-CF8AEE6B5434}" presName="c2" presStyleLbl="node1" presStyleIdx="1" presStyleCnt="19"/>
      <dgm:spPr/>
    </dgm:pt>
    <dgm:pt modelId="{BF7543D9-E8A1-49BA-B1D6-92B03E237FE9}" type="pres">
      <dgm:prSet presAssocID="{1D1486CE-3225-49A7-9532-CF8AEE6B5434}" presName="c3" presStyleLbl="node1" presStyleIdx="2" presStyleCnt="19"/>
      <dgm:spPr/>
    </dgm:pt>
    <dgm:pt modelId="{7F37A034-8ACA-4AF8-9BCD-40B14C43B81C}" type="pres">
      <dgm:prSet presAssocID="{1D1486CE-3225-49A7-9532-CF8AEE6B5434}" presName="c4" presStyleLbl="node1" presStyleIdx="3" presStyleCnt="19"/>
      <dgm:spPr/>
    </dgm:pt>
    <dgm:pt modelId="{E834F3B2-6170-4601-BD51-F315F5A9E863}" type="pres">
      <dgm:prSet presAssocID="{1D1486CE-3225-49A7-9532-CF8AEE6B5434}" presName="c5" presStyleLbl="node1" presStyleIdx="4" presStyleCnt="19"/>
      <dgm:spPr/>
    </dgm:pt>
    <dgm:pt modelId="{442E577E-F652-4A82-83FF-0B64FDE4624B}" type="pres">
      <dgm:prSet presAssocID="{1D1486CE-3225-49A7-9532-CF8AEE6B5434}" presName="c6" presStyleLbl="node1" presStyleIdx="5" presStyleCnt="19"/>
      <dgm:spPr/>
    </dgm:pt>
    <dgm:pt modelId="{57D3A781-A4F6-4FD0-B831-B5B33438EEB6}" type="pres">
      <dgm:prSet presAssocID="{1D1486CE-3225-49A7-9532-CF8AEE6B5434}" presName="c7" presStyleLbl="node1" presStyleIdx="6" presStyleCnt="19"/>
      <dgm:spPr/>
    </dgm:pt>
    <dgm:pt modelId="{F47B8287-B93C-4623-ADC7-059EEC8D2EC1}" type="pres">
      <dgm:prSet presAssocID="{1D1486CE-3225-49A7-9532-CF8AEE6B5434}" presName="c8" presStyleLbl="node1" presStyleIdx="7" presStyleCnt="19"/>
      <dgm:spPr/>
    </dgm:pt>
    <dgm:pt modelId="{FF09D55F-0786-400A-83CF-97C9FCA1E774}" type="pres">
      <dgm:prSet presAssocID="{1D1486CE-3225-49A7-9532-CF8AEE6B5434}" presName="c9" presStyleLbl="node1" presStyleIdx="8" presStyleCnt="19"/>
      <dgm:spPr/>
    </dgm:pt>
    <dgm:pt modelId="{B6430B32-8A13-4836-8375-9F44173C8E89}" type="pres">
      <dgm:prSet presAssocID="{1D1486CE-3225-49A7-9532-CF8AEE6B5434}" presName="c10" presStyleLbl="node1" presStyleIdx="9" presStyleCnt="19"/>
      <dgm:spPr/>
    </dgm:pt>
    <dgm:pt modelId="{101AEA97-13C6-434B-8438-B1A9F580B8F8}" type="pres">
      <dgm:prSet presAssocID="{1D1486CE-3225-49A7-9532-CF8AEE6B5434}" presName="c11" presStyleLbl="node1" presStyleIdx="10" presStyleCnt="19"/>
      <dgm:spPr/>
    </dgm:pt>
    <dgm:pt modelId="{E74FF456-080D-4A1C-9C08-F14B2CC5FA48}" type="pres">
      <dgm:prSet presAssocID="{1D1486CE-3225-49A7-9532-CF8AEE6B5434}" presName="c12" presStyleLbl="node1" presStyleIdx="11" presStyleCnt="19"/>
      <dgm:spPr/>
    </dgm:pt>
    <dgm:pt modelId="{5BAB8B4B-A7E5-4AB2-8EA6-2E9E403B4C1F}" type="pres">
      <dgm:prSet presAssocID="{1D1486CE-3225-49A7-9532-CF8AEE6B5434}" presName="c13" presStyleLbl="node1" presStyleIdx="12" presStyleCnt="19"/>
      <dgm:spPr/>
    </dgm:pt>
    <dgm:pt modelId="{9B346587-23DE-45B8-9497-8C46883AD1BD}" type="pres">
      <dgm:prSet presAssocID="{1D1486CE-3225-49A7-9532-CF8AEE6B5434}" presName="c14" presStyleLbl="node1" presStyleIdx="13" presStyleCnt="19"/>
      <dgm:spPr/>
    </dgm:pt>
    <dgm:pt modelId="{767D2340-7C0B-4AED-8EA6-EA16114A6DD8}" type="pres">
      <dgm:prSet presAssocID="{1D1486CE-3225-49A7-9532-CF8AEE6B5434}" presName="c15" presStyleLbl="node1" presStyleIdx="14" presStyleCnt="19"/>
      <dgm:spPr/>
    </dgm:pt>
    <dgm:pt modelId="{30E1208C-1F62-45CF-9EF8-336850644848}" type="pres">
      <dgm:prSet presAssocID="{1D1486CE-3225-49A7-9532-CF8AEE6B5434}" presName="c16" presStyleLbl="node1" presStyleIdx="15" presStyleCnt="19"/>
      <dgm:spPr/>
    </dgm:pt>
    <dgm:pt modelId="{58546A2D-BB46-488D-A863-6F39DF4F4E57}" type="pres">
      <dgm:prSet presAssocID="{1D1486CE-3225-49A7-9532-CF8AEE6B5434}" presName="c17" presStyleLbl="node1" presStyleIdx="16" presStyleCnt="19"/>
      <dgm:spPr/>
    </dgm:pt>
    <dgm:pt modelId="{D410E059-56AB-4084-BEF4-0B311FD48A6D}" type="pres">
      <dgm:prSet presAssocID="{1D1486CE-3225-49A7-9532-CF8AEE6B5434}" presName="c18" presStyleLbl="node1" presStyleIdx="17" presStyleCnt="19"/>
      <dgm:spPr/>
    </dgm:pt>
    <dgm:pt modelId="{9C2DA5CE-307C-4721-8602-F3FFC56353BB}" type="pres">
      <dgm:prSet presAssocID="{2B505B4F-106C-4F62-A49D-768B37E5C9F3}" presName="chevronComposite1" presStyleCnt="0"/>
      <dgm:spPr/>
    </dgm:pt>
    <dgm:pt modelId="{164456ED-F798-4A97-9B8A-D5704A448C63}" type="pres">
      <dgm:prSet presAssocID="{2B505B4F-106C-4F62-A49D-768B37E5C9F3}" presName="chevron1" presStyleLbl="sibTrans2D1" presStyleIdx="0" presStyleCnt="2"/>
      <dgm:spPr/>
    </dgm:pt>
    <dgm:pt modelId="{D143F70D-F943-424C-9E44-70F941DC81A9}" type="pres">
      <dgm:prSet presAssocID="{2B505B4F-106C-4F62-A49D-768B37E5C9F3}" presName="spChevron1" presStyleCnt="0"/>
      <dgm:spPr/>
    </dgm:pt>
    <dgm:pt modelId="{D52F0001-BD3F-47ED-90B5-3CCC6E239B83}" type="pres">
      <dgm:prSet presAssocID="{2B505B4F-106C-4F62-A49D-768B37E5C9F3}" presName="overlap" presStyleCnt="0"/>
      <dgm:spPr/>
    </dgm:pt>
    <dgm:pt modelId="{8E46C6B0-FD51-4A0B-9AD1-E94278B5DD3C}" type="pres">
      <dgm:prSet presAssocID="{2B505B4F-106C-4F62-A49D-768B37E5C9F3}" presName="chevronComposite2" presStyleCnt="0"/>
      <dgm:spPr/>
    </dgm:pt>
    <dgm:pt modelId="{6036FF1C-2D8F-43AE-B783-DE4315DB949E}" type="pres">
      <dgm:prSet presAssocID="{2B505B4F-106C-4F62-A49D-768B37E5C9F3}" presName="chevron2" presStyleLbl="sibTrans2D1" presStyleIdx="1" presStyleCnt="2" custLinFactNeighborY="1822"/>
      <dgm:spPr/>
    </dgm:pt>
    <dgm:pt modelId="{C25E72A6-AD9F-45AC-AFCB-C352F16848BF}" type="pres">
      <dgm:prSet presAssocID="{2B505B4F-106C-4F62-A49D-768B37E5C9F3}" presName="spChevron2" presStyleCnt="0"/>
      <dgm:spPr/>
    </dgm:pt>
    <dgm:pt modelId="{E770C846-C4A1-473D-90FF-D3799887B823}" type="pres">
      <dgm:prSet presAssocID="{86A78F32-6721-4C8B-BFE2-51B67C8F1508}" presName="last" presStyleCnt="0"/>
      <dgm:spPr/>
    </dgm:pt>
    <dgm:pt modelId="{5FC39B9A-D4A8-449A-A0BA-FAB6CCD29AED}" type="pres">
      <dgm:prSet presAssocID="{86A78F32-6721-4C8B-BFE2-51B67C8F1508}" presName="circleTx" presStyleLbl="node1" presStyleIdx="18" presStyleCnt="19"/>
      <dgm:spPr/>
    </dgm:pt>
    <dgm:pt modelId="{B7E1B054-C0A5-4BF1-A88D-B467830D28FD}" type="pres">
      <dgm:prSet presAssocID="{86A78F32-6721-4C8B-BFE2-51B67C8F1508}" presName="spN" presStyleCnt="0"/>
      <dgm:spPr/>
    </dgm:pt>
  </dgm:ptLst>
  <dgm:cxnLst>
    <dgm:cxn modelId="{BA39572C-41E5-4B8B-8603-93AC15770418}" srcId="{AEA402F7-D53C-4B59-95F9-94C3224EB503}" destId="{86A78F32-6721-4C8B-BFE2-51B67C8F1508}" srcOrd="1" destOrd="0" parTransId="{FFADD886-DA82-48D1-A801-D665EF37C0F7}" sibTransId="{606DF3C0-59B7-40D3-8375-156AB3C1E20E}"/>
    <dgm:cxn modelId="{F435DF32-6253-4496-A00C-E6146D0E4317}" type="presOf" srcId="{86A78F32-6721-4C8B-BFE2-51B67C8F1508}" destId="{5FC39B9A-D4A8-449A-A0BA-FAB6CCD29AED}" srcOrd="0" destOrd="0" presId="urn:microsoft.com/office/officeart/2009/3/layout/RandomtoResultProcess"/>
    <dgm:cxn modelId="{65E92B5A-31ED-4569-AA9C-3ACCBBF5BC54}" type="presOf" srcId="{1D1486CE-3225-49A7-9532-CF8AEE6B5434}" destId="{19B0891F-B425-4B35-A10E-2C0D3A9CC21E}" srcOrd="0" destOrd="0" presId="urn:microsoft.com/office/officeart/2009/3/layout/RandomtoResultProcess"/>
    <dgm:cxn modelId="{164A29E7-2EEF-4A97-962F-2534CFF44AC1}" type="presOf" srcId="{AEA402F7-D53C-4B59-95F9-94C3224EB503}" destId="{2219EC6F-5C24-4E8E-84ED-EA07AD8B1B31}" srcOrd="0" destOrd="0" presId="urn:microsoft.com/office/officeart/2009/3/layout/RandomtoResultProcess"/>
    <dgm:cxn modelId="{F58AAAED-074E-428F-AFB8-6367D8FBA294}" srcId="{AEA402F7-D53C-4B59-95F9-94C3224EB503}" destId="{1D1486CE-3225-49A7-9532-CF8AEE6B5434}" srcOrd="0" destOrd="0" parTransId="{43083B82-6A49-4EC4-AAC7-7207A53654B9}" sibTransId="{2B505B4F-106C-4F62-A49D-768B37E5C9F3}"/>
    <dgm:cxn modelId="{C10AE41C-BE5C-47C0-BF72-006077124171}" type="presParOf" srcId="{2219EC6F-5C24-4E8E-84ED-EA07AD8B1B31}" destId="{23903E90-B67A-45E2-A7C8-48E4376EB7A1}" srcOrd="0" destOrd="0" presId="urn:microsoft.com/office/officeart/2009/3/layout/RandomtoResultProcess"/>
    <dgm:cxn modelId="{CB9D95CD-A1EE-4406-A97D-E9B25458AC8A}" type="presParOf" srcId="{23903E90-B67A-45E2-A7C8-48E4376EB7A1}" destId="{19B0891F-B425-4B35-A10E-2C0D3A9CC21E}" srcOrd="0" destOrd="0" presId="urn:microsoft.com/office/officeart/2009/3/layout/RandomtoResultProcess"/>
    <dgm:cxn modelId="{4F9FE4BA-26CA-4D21-A770-6DE28DBC5D04}" type="presParOf" srcId="{23903E90-B67A-45E2-A7C8-48E4376EB7A1}" destId="{BB5E49F1-0905-4184-9BFA-9128D9D3D4C9}" srcOrd="1" destOrd="0" presId="urn:microsoft.com/office/officeart/2009/3/layout/RandomtoResultProcess"/>
    <dgm:cxn modelId="{374A8F92-7785-45D0-BA11-9425592F99DB}" type="presParOf" srcId="{23903E90-B67A-45E2-A7C8-48E4376EB7A1}" destId="{A9C7D5F7-A953-412A-8B7A-AAAA2B1E3D96}" srcOrd="2" destOrd="0" presId="urn:microsoft.com/office/officeart/2009/3/layout/RandomtoResultProcess"/>
    <dgm:cxn modelId="{F8749489-4AC2-4F38-B7EE-D09A816A00B3}" type="presParOf" srcId="{23903E90-B67A-45E2-A7C8-48E4376EB7A1}" destId="{BF7543D9-E8A1-49BA-B1D6-92B03E237FE9}" srcOrd="3" destOrd="0" presId="urn:microsoft.com/office/officeart/2009/3/layout/RandomtoResultProcess"/>
    <dgm:cxn modelId="{CF3914CA-3D96-4D15-961A-32595BF157FD}" type="presParOf" srcId="{23903E90-B67A-45E2-A7C8-48E4376EB7A1}" destId="{7F37A034-8ACA-4AF8-9BCD-40B14C43B81C}" srcOrd="4" destOrd="0" presId="urn:microsoft.com/office/officeart/2009/3/layout/RandomtoResultProcess"/>
    <dgm:cxn modelId="{65B20346-8428-4F36-88D8-71A025819A23}" type="presParOf" srcId="{23903E90-B67A-45E2-A7C8-48E4376EB7A1}" destId="{E834F3B2-6170-4601-BD51-F315F5A9E863}" srcOrd="5" destOrd="0" presId="urn:microsoft.com/office/officeart/2009/3/layout/RandomtoResultProcess"/>
    <dgm:cxn modelId="{637E0BEE-5325-426F-AC7D-1072FB701921}" type="presParOf" srcId="{23903E90-B67A-45E2-A7C8-48E4376EB7A1}" destId="{442E577E-F652-4A82-83FF-0B64FDE4624B}" srcOrd="6" destOrd="0" presId="urn:microsoft.com/office/officeart/2009/3/layout/RandomtoResultProcess"/>
    <dgm:cxn modelId="{E09052AA-B80B-450F-9B65-CFDEB8BE75BA}" type="presParOf" srcId="{23903E90-B67A-45E2-A7C8-48E4376EB7A1}" destId="{57D3A781-A4F6-4FD0-B831-B5B33438EEB6}" srcOrd="7" destOrd="0" presId="urn:microsoft.com/office/officeart/2009/3/layout/RandomtoResultProcess"/>
    <dgm:cxn modelId="{1DE55AAC-5FE8-4B0D-9645-969F9B272C9E}" type="presParOf" srcId="{23903E90-B67A-45E2-A7C8-48E4376EB7A1}" destId="{F47B8287-B93C-4623-ADC7-059EEC8D2EC1}" srcOrd="8" destOrd="0" presId="urn:microsoft.com/office/officeart/2009/3/layout/RandomtoResultProcess"/>
    <dgm:cxn modelId="{71CF6A10-B117-4325-A42C-9068A939F61A}" type="presParOf" srcId="{23903E90-B67A-45E2-A7C8-48E4376EB7A1}" destId="{FF09D55F-0786-400A-83CF-97C9FCA1E774}" srcOrd="9" destOrd="0" presId="urn:microsoft.com/office/officeart/2009/3/layout/RandomtoResultProcess"/>
    <dgm:cxn modelId="{78A4E8D2-7EF7-4337-81E8-1ADFAEB11D67}" type="presParOf" srcId="{23903E90-B67A-45E2-A7C8-48E4376EB7A1}" destId="{B6430B32-8A13-4836-8375-9F44173C8E89}" srcOrd="10" destOrd="0" presId="urn:microsoft.com/office/officeart/2009/3/layout/RandomtoResultProcess"/>
    <dgm:cxn modelId="{534A75CA-BD22-4068-AB53-33D0CAC4F3E4}" type="presParOf" srcId="{23903E90-B67A-45E2-A7C8-48E4376EB7A1}" destId="{101AEA97-13C6-434B-8438-B1A9F580B8F8}" srcOrd="11" destOrd="0" presId="urn:microsoft.com/office/officeart/2009/3/layout/RandomtoResultProcess"/>
    <dgm:cxn modelId="{4E65557E-AD77-4D94-A5DB-546CF5FD37B0}" type="presParOf" srcId="{23903E90-B67A-45E2-A7C8-48E4376EB7A1}" destId="{E74FF456-080D-4A1C-9C08-F14B2CC5FA48}" srcOrd="12" destOrd="0" presId="urn:microsoft.com/office/officeart/2009/3/layout/RandomtoResultProcess"/>
    <dgm:cxn modelId="{2E45053E-C2D4-402D-8BEB-CB837F05A0C3}" type="presParOf" srcId="{23903E90-B67A-45E2-A7C8-48E4376EB7A1}" destId="{5BAB8B4B-A7E5-4AB2-8EA6-2E9E403B4C1F}" srcOrd="13" destOrd="0" presId="urn:microsoft.com/office/officeart/2009/3/layout/RandomtoResultProcess"/>
    <dgm:cxn modelId="{CDF71403-2BE4-4DD1-89E6-88F77A65C380}" type="presParOf" srcId="{23903E90-B67A-45E2-A7C8-48E4376EB7A1}" destId="{9B346587-23DE-45B8-9497-8C46883AD1BD}" srcOrd="14" destOrd="0" presId="urn:microsoft.com/office/officeart/2009/3/layout/RandomtoResultProcess"/>
    <dgm:cxn modelId="{715EF96A-C6C8-4C33-BCC2-FE073E1C212C}" type="presParOf" srcId="{23903E90-B67A-45E2-A7C8-48E4376EB7A1}" destId="{767D2340-7C0B-4AED-8EA6-EA16114A6DD8}" srcOrd="15" destOrd="0" presId="urn:microsoft.com/office/officeart/2009/3/layout/RandomtoResultProcess"/>
    <dgm:cxn modelId="{6A75C0D6-76A4-492E-901A-A1C077447132}" type="presParOf" srcId="{23903E90-B67A-45E2-A7C8-48E4376EB7A1}" destId="{30E1208C-1F62-45CF-9EF8-336850644848}" srcOrd="16" destOrd="0" presId="urn:microsoft.com/office/officeart/2009/3/layout/RandomtoResultProcess"/>
    <dgm:cxn modelId="{F184803A-ABCA-484A-910C-88CF75C3ACF7}" type="presParOf" srcId="{23903E90-B67A-45E2-A7C8-48E4376EB7A1}" destId="{58546A2D-BB46-488D-A863-6F39DF4F4E57}" srcOrd="17" destOrd="0" presId="urn:microsoft.com/office/officeart/2009/3/layout/RandomtoResultProcess"/>
    <dgm:cxn modelId="{EF467A0D-0BE1-4583-88C6-7C986F2BB4A4}" type="presParOf" srcId="{23903E90-B67A-45E2-A7C8-48E4376EB7A1}" destId="{D410E059-56AB-4084-BEF4-0B311FD48A6D}" srcOrd="18" destOrd="0" presId="urn:microsoft.com/office/officeart/2009/3/layout/RandomtoResultProcess"/>
    <dgm:cxn modelId="{D6891C33-A8AC-4CCE-8F18-49883B31C565}" type="presParOf" srcId="{2219EC6F-5C24-4E8E-84ED-EA07AD8B1B31}" destId="{9C2DA5CE-307C-4721-8602-F3FFC56353BB}" srcOrd="1" destOrd="0" presId="urn:microsoft.com/office/officeart/2009/3/layout/RandomtoResultProcess"/>
    <dgm:cxn modelId="{C73A392C-EDF2-4827-8230-01CBFB948233}" type="presParOf" srcId="{9C2DA5CE-307C-4721-8602-F3FFC56353BB}" destId="{164456ED-F798-4A97-9B8A-D5704A448C63}" srcOrd="0" destOrd="0" presId="urn:microsoft.com/office/officeart/2009/3/layout/RandomtoResultProcess"/>
    <dgm:cxn modelId="{C5685851-4400-4B32-9AB2-77D8619F57B7}" type="presParOf" srcId="{9C2DA5CE-307C-4721-8602-F3FFC56353BB}" destId="{D143F70D-F943-424C-9E44-70F941DC81A9}" srcOrd="1" destOrd="0" presId="urn:microsoft.com/office/officeart/2009/3/layout/RandomtoResultProcess"/>
    <dgm:cxn modelId="{5F0A3F35-A711-4C0D-8230-FCC03D98E420}" type="presParOf" srcId="{2219EC6F-5C24-4E8E-84ED-EA07AD8B1B31}" destId="{D52F0001-BD3F-47ED-90B5-3CCC6E239B83}" srcOrd="2" destOrd="0" presId="urn:microsoft.com/office/officeart/2009/3/layout/RandomtoResultProcess"/>
    <dgm:cxn modelId="{F15CEB1E-6C68-47C6-84D4-690400F6CF68}" type="presParOf" srcId="{2219EC6F-5C24-4E8E-84ED-EA07AD8B1B31}" destId="{8E46C6B0-FD51-4A0B-9AD1-E94278B5DD3C}" srcOrd="3" destOrd="0" presId="urn:microsoft.com/office/officeart/2009/3/layout/RandomtoResultProcess"/>
    <dgm:cxn modelId="{84ABF083-4907-4954-A727-037C95045698}" type="presParOf" srcId="{8E46C6B0-FD51-4A0B-9AD1-E94278B5DD3C}" destId="{6036FF1C-2D8F-43AE-B783-DE4315DB949E}" srcOrd="0" destOrd="0" presId="urn:microsoft.com/office/officeart/2009/3/layout/RandomtoResultProcess"/>
    <dgm:cxn modelId="{AE4D789C-2371-4D54-9A9B-36A2ED72AD8C}" type="presParOf" srcId="{8E46C6B0-FD51-4A0B-9AD1-E94278B5DD3C}" destId="{C25E72A6-AD9F-45AC-AFCB-C352F16848BF}" srcOrd="1" destOrd="0" presId="urn:microsoft.com/office/officeart/2009/3/layout/RandomtoResultProcess"/>
    <dgm:cxn modelId="{DAF0B913-E880-49FE-9A0D-CA8FB1AA70FE}" type="presParOf" srcId="{2219EC6F-5C24-4E8E-84ED-EA07AD8B1B31}" destId="{E770C846-C4A1-473D-90FF-D3799887B823}" srcOrd="4" destOrd="0" presId="urn:microsoft.com/office/officeart/2009/3/layout/RandomtoResultProcess"/>
    <dgm:cxn modelId="{2197A7EF-2088-4B00-8E71-E1353B9C20E8}" type="presParOf" srcId="{E770C846-C4A1-473D-90FF-D3799887B823}" destId="{5FC39B9A-D4A8-449A-A0BA-FAB6CCD29AED}" srcOrd="0" destOrd="0" presId="urn:microsoft.com/office/officeart/2009/3/layout/RandomtoResultProcess"/>
    <dgm:cxn modelId="{4CF5BA79-0917-4DF8-9F7D-D916DABB1819}" type="presParOf" srcId="{E770C846-C4A1-473D-90FF-D3799887B823}" destId="{B7E1B054-C0A5-4BF1-A88D-B467830D28FD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D57C0B-3E7D-4EE0-8BD4-B68CD99D1DA8}">
      <dsp:nvSpPr>
        <dsp:cNvPr id="0" name=""/>
        <dsp:cNvSpPr/>
      </dsp:nvSpPr>
      <dsp:spPr>
        <a:xfrm>
          <a:off x="1830349" y="0"/>
          <a:ext cx="2464643" cy="9715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crgbClr r="0" g="0" b="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Consultation des ressources (règlement du concours)</a:t>
          </a:r>
        </a:p>
      </dsp:txBody>
      <dsp:txXfrm>
        <a:off x="1858806" y="28457"/>
        <a:ext cx="2407729" cy="914664"/>
      </dsp:txXfrm>
    </dsp:sp>
    <dsp:sp modelId="{D04C6E77-8E90-470C-8AE8-4C97ED95E334}">
      <dsp:nvSpPr>
        <dsp:cNvPr id="0" name=""/>
        <dsp:cNvSpPr/>
      </dsp:nvSpPr>
      <dsp:spPr>
        <a:xfrm rot="5478857">
          <a:off x="2973389" y="983309"/>
          <a:ext cx="151637" cy="1786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>
            <a:solidFill>
              <a:schemeClr val="bg2">
                <a:lumMod val="60000"/>
                <a:lumOff val="40000"/>
              </a:schemeClr>
            </a:solidFill>
          </a:endParaRPr>
        </a:p>
      </dsp:txBody>
      <dsp:txXfrm rot="-5400000">
        <a:off x="2996129" y="996829"/>
        <a:ext cx="107201" cy="106146"/>
      </dsp:txXfrm>
    </dsp:sp>
    <dsp:sp modelId="{EE5A2B25-CE45-4760-9094-E373552F2DFD}">
      <dsp:nvSpPr>
        <dsp:cNvPr id="0" name=""/>
        <dsp:cNvSpPr/>
      </dsp:nvSpPr>
      <dsp:spPr>
        <a:xfrm>
          <a:off x="1830349" y="1173707"/>
          <a:ext cx="2415061" cy="7852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crgbClr r="0" g="0" b="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Finalisation des diagrammes au format </a:t>
          </a:r>
          <a:r>
            <a:rPr lang="fr-FR" sz="1800" kern="1200" dirty="0" err="1"/>
            <a:t>SysML</a:t>
          </a:r>
          <a:endParaRPr lang="fr-FR" sz="1800" kern="1200" dirty="0"/>
        </a:p>
      </dsp:txBody>
      <dsp:txXfrm>
        <a:off x="1853350" y="1196708"/>
        <a:ext cx="2369059" cy="739293"/>
      </dsp:txXfrm>
    </dsp:sp>
    <dsp:sp modelId="{F9D40260-45AD-4284-AF1E-685F240DE98F}">
      <dsp:nvSpPr>
        <dsp:cNvPr id="0" name=""/>
        <dsp:cNvSpPr/>
      </dsp:nvSpPr>
      <dsp:spPr>
        <a:xfrm rot="5400000">
          <a:off x="2963435" y="1968929"/>
          <a:ext cx="148889" cy="1786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>
            <a:solidFill>
              <a:schemeClr val="bg2">
                <a:lumMod val="60000"/>
                <a:lumOff val="40000"/>
              </a:schemeClr>
            </a:solidFill>
          </a:endParaRPr>
        </a:p>
      </dsp:txBody>
      <dsp:txXfrm rot="-5400000">
        <a:off x="2984280" y="1983818"/>
        <a:ext cx="107201" cy="104222"/>
      </dsp:txXfrm>
    </dsp:sp>
    <dsp:sp modelId="{1D5B4F40-D1CF-48EA-A9C4-1AF231E34220}">
      <dsp:nvSpPr>
        <dsp:cNvPr id="0" name=""/>
        <dsp:cNvSpPr/>
      </dsp:nvSpPr>
      <dsp:spPr>
        <a:xfrm>
          <a:off x="1826157" y="2157522"/>
          <a:ext cx="2423446" cy="85751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crgbClr r="0" g="0" b="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Présentation de chaque diagramme par une équipe différente</a:t>
          </a:r>
        </a:p>
      </dsp:txBody>
      <dsp:txXfrm>
        <a:off x="1851273" y="2182638"/>
        <a:ext cx="2373214" cy="807284"/>
      </dsp:txXfrm>
    </dsp:sp>
    <dsp:sp modelId="{EB3F7E72-F016-49E8-8048-3EFC6671F588}">
      <dsp:nvSpPr>
        <dsp:cNvPr id="0" name=""/>
        <dsp:cNvSpPr/>
      </dsp:nvSpPr>
      <dsp:spPr>
        <a:xfrm rot="5400000">
          <a:off x="2963435" y="3024965"/>
          <a:ext cx="148889" cy="1786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>
            <a:solidFill>
              <a:schemeClr val="bg2">
                <a:lumMod val="60000"/>
                <a:lumOff val="40000"/>
              </a:schemeClr>
            </a:solidFill>
          </a:endParaRPr>
        </a:p>
      </dsp:txBody>
      <dsp:txXfrm rot="-5400000">
        <a:off x="2984280" y="3039854"/>
        <a:ext cx="107201" cy="104222"/>
      </dsp:txXfrm>
    </dsp:sp>
    <dsp:sp modelId="{4EE8E0F7-FF19-4F3E-9343-12F107C3ECE1}">
      <dsp:nvSpPr>
        <dsp:cNvPr id="0" name=""/>
        <dsp:cNvSpPr/>
      </dsp:nvSpPr>
      <dsp:spPr>
        <a:xfrm>
          <a:off x="1830349" y="3213559"/>
          <a:ext cx="2415061" cy="7471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crgbClr r="0" g="0" b="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Questionnement / critique / correction</a:t>
          </a:r>
        </a:p>
      </dsp:txBody>
      <dsp:txXfrm>
        <a:off x="1852231" y="3235441"/>
        <a:ext cx="2371297" cy="703344"/>
      </dsp:txXfrm>
    </dsp:sp>
    <dsp:sp modelId="{5E1C8D63-12B3-486F-BE8F-22E8184A9C5C}">
      <dsp:nvSpPr>
        <dsp:cNvPr id="0" name=""/>
        <dsp:cNvSpPr/>
      </dsp:nvSpPr>
      <dsp:spPr>
        <a:xfrm rot="5400000">
          <a:off x="2963435" y="3970593"/>
          <a:ext cx="148889" cy="1786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>
            <a:solidFill>
              <a:schemeClr val="bg2">
                <a:lumMod val="60000"/>
                <a:lumOff val="40000"/>
              </a:schemeClr>
            </a:solidFill>
          </a:endParaRPr>
        </a:p>
      </dsp:txBody>
      <dsp:txXfrm rot="-5400000">
        <a:off x="2984280" y="3985482"/>
        <a:ext cx="107201" cy="104222"/>
      </dsp:txXfrm>
    </dsp:sp>
    <dsp:sp modelId="{8F7E39E7-7EA7-4165-8CF3-5AD975AB0581}">
      <dsp:nvSpPr>
        <dsp:cNvPr id="0" name=""/>
        <dsp:cNvSpPr/>
      </dsp:nvSpPr>
      <dsp:spPr>
        <a:xfrm>
          <a:off x="1922669" y="4159186"/>
          <a:ext cx="2230422" cy="3970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crgbClr r="0" g="0" b="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Synthèse</a:t>
          </a:r>
          <a:endParaRPr lang="fr-FR" sz="1800" kern="1200" dirty="0"/>
        </a:p>
      </dsp:txBody>
      <dsp:txXfrm>
        <a:off x="1934298" y="4170815"/>
        <a:ext cx="2207164" cy="3737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B0891F-B425-4B35-A10E-2C0D3A9CC21E}">
      <dsp:nvSpPr>
        <dsp:cNvPr id="0" name=""/>
        <dsp:cNvSpPr/>
      </dsp:nvSpPr>
      <dsp:spPr>
        <a:xfrm>
          <a:off x="149955" y="1717338"/>
          <a:ext cx="2247580" cy="740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>
              <a:solidFill>
                <a:schemeClr val="tx1"/>
              </a:solidFill>
            </a:rPr>
            <a:t>Pollution repérée</a:t>
          </a:r>
        </a:p>
      </dsp:txBody>
      <dsp:txXfrm>
        <a:off x="149955" y="1717338"/>
        <a:ext cx="2247580" cy="740680"/>
      </dsp:txXfrm>
    </dsp:sp>
    <dsp:sp modelId="{BB5E49F1-0905-4184-9BFA-9128D9D3D4C9}">
      <dsp:nvSpPr>
        <dsp:cNvPr id="0" name=""/>
        <dsp:cNvSpPr/>
      </dsp:nvSpPr>
      <dsp:spPr>
        <a:xfrm>
          <a:off x="147401" y="1492069"/>
          <a:ext cx="178784" cy="178784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C7D5F7-A953-412A-8B7A-AAAA2B1E3D96}">
      <dsp:nvSpPr>
        <dsp:cNvPr id="0" name=""/>
        <dsp:cNvSpPr/>
      </dsp:nvSpPr>
      <dsp:spPr>
        <a:xfrm>
          <a:off x="272550" y="1241770"/>
          <a:ext cx="178784" cy="178784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28164"/>
                <a:satOff val="-449"/>
                <a:lumOff val="432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50000"/>
                <a:hueOff val="28164"/>
                <a:satOff val="-449"/>
                <a:lumOff val="432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7543D9-E8A1-49BA-B1D6-92B03E237FE9}">
      <dsp:nvSpPr>
        <dsp:cNvPr id="0" name=""/>
        <dsp:cNvSpPr/>
      </dsp:nvSpPr>
      <dsp:spPr>
        <a:xfrm>
          <a:off x="572909" y="1291830"/>
          <a:ext cx="280947" cy="280947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56328"/>
                <a:satOff val="-899"/>
                <a:lumOff val="865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50000"/>
                <a:hueOff val="56328"/>
                <a:satOff val="-899"/>
                <a:lumOff val="865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37A034-8ACA-4AF8-9BCD-40B14C43B81C}">
      <dsp:nvSpPr>
        <dsp:cNvPr id="0" name=""/>
        <dsp:cNvSpPr/>
      </dsp:nvSpPr>
      <dsp:spPr>
        <a:xfrm>
          <a:off x="823208" y="1016502"/>
          <a:ext cx="178784" cy="178784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84491"/>
                <a:satOff val="-1348"/>
                <a:lumOff val="12981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50000"/>
                <a:hueOff val="84491"/>
                <a:satOff val="-1348"/>
                <a:lumOff val="12981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34F3B2-6170-4601-BD51-F315F5A9E863}">
      <dsp:nvSpPr>
        <dsp:cNvPr id="0" name=""/>
        <dsp:cNvSpPr/>
      </dsp:nvSpPr>
      <dsp:spPr>
        <a:xfrm>
          <a:off x="1148596" y="916382"/>
          <a:ext cx="178784" cy="178784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112655"/>
                <a:satOff val="-1797"/>
                <a:lumOff val="1730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50000"/>
                <a:hueOff val="112655"/>
                <a:satOff val="-1797"/>
                <a:lumOff val="1730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2E577E-F652-4A82-83FF-0B64FDE4624B}">
      <dsp:nvSpPr>
        <dsp:cNvPr id="0" name=""/>
        <dsp:cNvSpPr/>
      </dsp:nvSpPr>
      <dsp:spPr>
        <a:xfrm>
          <a:off x="1549074" y="1091591"/>
          <a:ext cx="178784" cy="178784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140819"/>
                <a:satOff val="-2247"/>
                <a:lumOff val="2163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50000"/>
                <a:hueOff val="140819"/>
                <a:satOff val="-2247"/>
                <a:lumOff val="2163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D3A781-A4F6-4FD0-B831-B5B33438EEB6}">
      <dsp:nvSpPr>
        <dsp:cNvPr id="0" name=""/>
        <dsp:cNvSpPr/>
      </dsp:nvSpPr>
      <dsp:spPr>
        <a:xfrm>
          <a:off x="1799373" y="1216741"/>
          <a:ext cx="280947" cy="280947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168983"/>
                <a:satOff val="-2696"/>
                <a:lumOff val="25962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50000"/>
                <a:hueOff val="168983"/>
                <a:satOff val="-2696"/>
                <a:lumOff val="25962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7B8287-B93C-4623-ADC7-059EEC8D2EC1}">
      <dsp:nvSpPr>
        <dsp:cNvPr id="0" name=""/>
        <dsp:cNvSpPr/>
      </dsp:nvSpPr>
      <dsp:spPr>
        <a:xfrm>
          <a:off x="2149791" y="1492069"/>
          <a:ext cx="178784" cy="178784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197147"/>
                <a:satOff val="-3146"/>
                <a:lumOff val="3028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50000"/>
                <a:hueOff val="197147"/>
                <a:satOff val="-3146"/>
                <a:lumOff val="3028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09D55F-0786-400A-83CF-97C9FCA1E774}">
      <dsp:nvSpPr>
        <dsp:cNvPr id="0" name=""/>
        <dsp:cNvSpPr/>
      </dsp:nvSpPr>
      <dsp:spPr>
        <a:xfrm>
          <a:off x="2299970" y="1767398"/>
          <a:ext cx="178784" cy="178784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225310"/>
                <a:satOff val="-3595"/>
                <a:lumOff val="3461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50000"/>
                <a:hueOff val="225310"/>
                <a:satOff val="-3595"/>
                <a:lumOff val="3461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430B32-8A13-4836-8375-9F44173C8E89}">
      <dsp:nvSpPr>
        <dsp:cNvPr id="0" name=""/>
        <dsp:cNvSpPr/>
      </dsp:nvSpPr>
      <dsp:spPr>
        <a:xfrm>
          <a:off x="998417" y="1241770"/>
          <a:ext cx="459732" cy="459732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253474"/>
                <a:satOff val="-4044"/>
                <a:lumOff val="3894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50000"/>
                <a:hueOff val="253474"/>
                <a:satOff val="-4044"/>
                <a:lumOff val="3894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1AEA97-13C6-434B-8438-B1A9F580B8F8}">
      <dsp:nvSpPr>
        <dsp:cNvPr id="0" name=""/>
        <dsp:cNvSpPr/>
      </dsp:nvSpPr>
      <dsp:spPr>
        <a:xfrm>
          <a:off x="22251" y="2192906"/>
          <a:ext cx="178784" cy="178784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253474"/>
                <a:satOff val="-4044"/>
                <a:lumOff val="3894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50000"/>
                <a:hueOff val="253474"/>
                <a:satOff val="-4044"/>
                <a:lumOff val="3894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4FF456-080D-4A1C-9C08-F14B2CC5FA48}">
      <dsp:nvSpPr>
        <dsp:cNvPr id="0" name=""/>
        <dsp:cNvSpPr/>
      </dsp:nvSpPr>
      <dsp:spPr>
        <a:xfrm>
          <a:off x="172431" y="2418175"/>
          <a:ext cx="280947" cy="280947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225310"/>
                <a:satOff val="-3595"/>
                <a:lumOff val="3461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50000"/>
                <a:hueOff val="225310"/>
                <a:satOff val="-3595"/>
                <a:lumOff val="3461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AB8B4B-A7E5-4AB2-8EA6-2E9E403B4C1F}">
      <dsp:nvSpPr>
        <dsp:cNvPr id="0" name=""/>
        <dsp:cNvSpPr/>
      </dsp:nvSpPr>
      <dsp:spPr>
        <a:xfrm>
          <a:off x="547879" y="2618414"/>
          <a:ext cx="408651" cy="408651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197147"/>
                <a:satOff val="-3146"/>
                <a:lumOff val="3028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50000"/>
                <a:hueOff val="197147"/>
                <a:satOff val="-3146"/>
                <a:lumOff val="3028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346587-23DE-45B8-9497-8C46883AD1BD}">
      <dsp:nvSpPr>
        <dsp:cNvPr id="0" name=""/>
        <dsp:cNvSpPr/>
      </dsp:nvSpPr>
      <dsp:spPr>
        <a:xfrm>
          <a:off x="1073506" y="2943802"/>
          <a:ext cx="178784" cy="178784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168983"/>
                <a:satOff val="-2696"/>
                <a:lumOff val="25962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50000"/>
                <a:hueOff val="168983"/>
                <a:satOff val="-2696"/>
                <a:lumOff val="25962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7D2340-7C0B-4AED-8EA6-EA16114A6DD8}">
      <dsp:nvSpPr>
        <dsp:cNvPr id="0" name=""/>
        <dsp:cNvSpPr/>
      </dsp:nvSpPr>
      <dsp:spPr>
        <a:xfrm>
          <a:off x="1173626" y="2618414"/>
          <a:ext cx="280947" cy="280947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140819"/>
                <a:satOff val="-2247"/>
                <a:lumOff val="2163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50000"/>
                <a:hueOff val="140819"/>
                <a:satOff val="-2247"/>
                <a:lumOff val="2163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E1208C-1F62-45CF-9EF8-336850644848}">
      <dsp:nvSpPr>
        <dsp:cNvPr id="0" name=""/>
        <dsp:cNvSpPr/>
      </dsp:nvSpPr>
      <dsp:spPr>
        <a:xfrm>
          <a:off x="1423925" y="2968832"/>
          <a:ext cx="178784" cy="178784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112655"/>
                <a:satOff val="-1797"/>
                <a:lumOff val="1730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50000"/>
                <a:hueOff val="112655"/>
                <a:satOff val="-1797"/>
                <a:lumOff val="1730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546A2D-BB46-488D-A863-6F39DF4F4E57}">
      <dsp:nvSpPr>
        <dsp:cNvPr id="0" name=""/>
        <dsp:cNvSpPr/>
      </dsp:nvSpPr>
      <dsp:spPr>
        <a:xfrm>
          <a:off x="1649194" y="2568354"/>
          <a:ext cx="408651" cy="408651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84491"/>
                <a:satOff val="-1348"/>
                <a:lumOff val="12981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50000"/>
                <a:hueOff val="84491"/>
                <a:satOff val="-1348"/>
                <a:lumOff val="12981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10E059-56AB-4084-BEF4-0B311FD48A6D}">
      <dsp:nvSpPr>
        <dsp:cNvPr id="0" name=""/>
        <dsp:cNvSpPr/>
      </dsp:nvSpPr>
      <dsp:spPr>
        <a:xfrm>
          <a:off x="2199851" y="2468235"/>
          <a:ext cx="280947" cy="280947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56328"/>
                <a:satOff val="-899"/>
                <a:lumOff val="865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50000"/>
                <a:hueOff val="56328"/>
                <a:satOff val="-899"/>
                <a:lumOff val="865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4456ED-F798-4A97-9B8A-D5704A448C63}">
      <dsp:nvSpPr>
        <dsp:cNvPr id="0" name=""/>
        <dsp:cNvSpPr/>
      </dsp:nvSpPr>
      <dsp:spPr>
        <a:xfrm>
          <a:off x="2480798" y="1291414"/>
          <a:ext cx="825103" cy="1575211"/>
        </a:xfrm>
        <a:prstGeom prst="chevron">
          <a:avLst>
            <a:gd name="adj" fmla="val 62310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36FF1C-2D8F-43AE-B783-DE4315DB949E}">
      <dsp:nvSpPr>
        <dsp:cNvPr id="0" name=""/>
        <dsp:cNvSpPr/>
      </dsp:nvSpPr>
      <dsp:spPr>
        <a:xfrm>
          <a:off x="3155883" y="1320114"/>
          <a:ext cx="825103" cy="1575211"/>
        </a:xfrm>
        <a:prstGeom prst="chevron">
          <a:avLst>
            <a:gd name="adj" fmla="val 62310"/>
          </a:avLst>
        </a:prstGeom>
        <a:solidFill>
          <a:schemeClr val="accent3">
            <a:shade val="90000"/>
            <a:hueOff val="280340"/>
            <a:satOff val="-6007"/>
            <a:lumOff val="3081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C39B9A-D4A8-449A-A0BA-FAB6CCD29AED}">
      <dsp:nvSpPr>
        <dsp:cNvPr id="0" name=""/>
        <dsp:cNvSpPr/>
      </dsp:nvSpPr>
      <dsp:spPr>
        <a:xfrm>
          <a:off x="4070997" y="1161235"/>
          <a:ext cx="1912739" cy="1912739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28164"/>
                <a:satOff val="-449"/>
                <a:lumOff val="432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50000"/>
                <a:hueOff val="28164"/>
                <a:satOff val="-449"/>
                <a:lumOff val="432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>
              <a:solidFill>
                <a:schemeClr val="tx1"/>
              </a:solidFill>
            </a:rPr>
            <a:t>Saisie et déplacement du flacon pollué</a:t>
          </a:r>
        </a:p>
      </dsp:txBody>
      <dsp:txXfrm>
        <a:off x="4351111" y="1441349"/>
        <a:ext cx="1352511" cy="13525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740CF-BCB5-4DE4-AB34-952F8D2C6105}" type="datetimeFigureOut">
              <a:rPr lang="fr-FR" smtClean="0"/>
              <a:t>2019/01/13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5E16AE-C120-43F9-81CA-00088CE0A1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1321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présentation ou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090610" y="976322"/>
            <a:ext cx="7894637" cy="2433895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90609" y="3472208"/>
            <a:ext cx="759619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68308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689408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de fin -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097487" y="3283200"/>
            <a:ext cx="5897726" cy="2108160"/>
          </a:xfrm>
        </p:spPr>
        <p:txBody>
          <a:bodyPr anchor="t" anchorCtr="0">
            <a:normAutofit/>
          </a:bodyPr>
          <a:lstStyle>
            <a:lvl1pPr>
              <a:defRPr sz="1125" baseline="0"/>
            </a:lvl1pPr>
          </a:lstStyle>
          <a:p>
            <a:r>
              <a:rPr lang="fr-FR" dirty="0"/>
              <a:t>Contacts :</a:t>
            </a:r>
          </a:p>
        </p:txBody>
      </p:sp>
    </p:spTree>
    <p:extLst>
      <p:ext uri="{BB962C8B-B14F-4D97-AF65-F5344CB8AC3E}">
        <p14:creationId xmlns:p14="http://schemas.microsoft.com/office/powerpoint/2010/main" val="1226463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946297FC-0964-436E-8AC3-525987814BB2}"/>
              </a:ext>
            </a:extLst>
          </p:cNvPr>
          <p:cNvSpPr txBox="1">
            <a:spLocks/>
          </p:cNvSpPr>
          <p:nvPr/>
        </p:nvSpPr>
        <p:spPr>
          <a:xfrm>
            <a:off x="2136024" y="6319026"/>
            <a:ext cx="52569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4BB07B-E674-E847-921B-89EC41271B7E}" type="slidenum">
              <a:rPr lang="fr-FR" sz="1050" smtClean="0"/>
              <a:pPr/>
              <a:t>‹N°›</a:t>
            </a:fld>
            <a:endParaRPr lang="fr-FR" sz="1050"/>
          </a:p>
        </p:txBody>
      </p:sp>
      <p:sp>
        <p:nvSpPr>
          <p:cNvPr id="8" name="Espace réservé de la date 2">
            <a:extLst>
              <a:ext uri="{FF2B5EF4-FFF2-40B4-BE49-F238E27FC236}">
                <a16:creationId xmlns:a16="http://schemas.microsoft.com/office/drawing/2014/main" id="{9EBEBB02-F0D4-4EA0-8D9D-D3E3F3DDD9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57586" y="6329831"/>
            <a:ext cx="1083994" cy="279200"/>
          </a:xfrm>
          <a:prstGeom prst="rect">
            <a:avLst/>
          </a:prstGeom>
        </p:spPr>
        <p:txBody>
          <a:bodyPr/>
          <a:lstStyle>
            <a:lvl1pPr algn="r">
              <a:defRPr sz="1050"/>
            </a:lvl1pPr>
          </a:lstStyle>
          <a:p>
            <a:fld id="{A16BC68E-0FC9-4D8F-8A0C-4E9F482945A3}" type="datetime1">
              <a:rPr lang="fr-FR" smtClean="0"/>
              <a:t>2019/01/13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6213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8057586" y="6329831"/>
            <a:ext cx="1083994" cy="279200"/>
          </a:xfrm>
          <a:prstGeom prst="rect">
            <a:avLst/>
          </a:prstGeom>
        </p:spPr>
        <p:txBody>
          <a:bodyPr/>
          <a:lstStyle>
            <a:lvl1pPr algn="r">
              <a:defRPr sz="1050"/>
            </a:lvl1pPr>
          </a:lstStyle>
          <a:p>
            <a:fld id="{696FA907-C47F-40C5-AC16-36E1863A4E44}" type="datetime1">
              <a:rPr lang="fr-FR" smtClean="0"/>
              <a:t>2019/01/13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2136024" y="6319026"/>
            <a:ext cx="525694" cy="365125"/>
          </a:xfrm>
          <a:prstGeom prst="rect">
            <a:avLst/>
          </a:prstGeom>
        </p:spPr>
        <p:txBody>
          <a:bodyPr/>
          <a:lstStyle>
            <a:lvl1pPr algn="ctr">
              <a:defRPr sz="1050"/>
            </a:lvl1pPr>
          </a:lstStyle>
          <a:p>
            <a:fld id="{E303DE4B-9DB8-496F-9989-9956B6F0A7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7023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F612911-D031-4258-9B6D-3BEA3C0DA97E}"/>
              </a:ext>
            </a:extLst>
          </p:cNvPr>
          <p:cNvSpPr txBox="1">
            <a:spLocks/>
          </p:cNvSpPr>
          <p:nvPr/>
        </p:nvSpPr>
        <p:spPr>
          <a:xfrm>
            <a:off x="2136024" y="6319026"/>
            <a:ext cx="52569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4BB07B-E674-E847-921B-89EC41271B7E}" type="slidenum">
              <a:rPr lang="fr-FR" sz="1050" smtClean="0"/>
              <a:pPr/>
              <a:t>‹N°›</a:t>
            </a:fld>
            <a:endParaRPr lang="fr-FR" sz="1050"/>
          </a:p>
        </p:txBody>
      </p:sp>
      <p:sp>
        <p:nvSpPr>
          <p:cNvPr id="6" name="Espace réservé de la date 2">
            <a:extLst>
              <a:ext uri="{FF2B5EF4-FFF2-40B4-BE49-F238E27FC236}">
                <a16:creationId xmlns:a16="http://schemas.microsoft.com/office/drawing/2014/main" id="{2C38233A-CBAF-4E90-911A-DB3F8658BA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57586" y="6329831"/>
            <a:ext cx="1083994" cy="279200"/>
          </a:xfrm>
          <a:prstGeom prst="rect">
            <a:avLst/>
          </a:prstGeom>
        </p:spPr>
        <p:txBody>
          <a:bodyPr/>
          <a:lstStyle>
            <a:lvl1pPr algn="r">
              <a:defRPr sz="1050"/>
            </a:lvl1pPr>
          </a:lstStyle>
          <a:p>
            <a:fld id="{C3DB3FBC-74AD-4B41-A197-E401573777DB}" type="datetime1">
              <a:rPr lang="fr-FR" smtClean="0"/>
              <a:t>2019/01/13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9131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703857"/>
            <a:ext cx="7772400" cy="32316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80445-6641-4BA5-8F17-D24D56A7A962}" type="datetime1">
              <a:rPr lang="fr-FR" smtClean="0"/>
              <a:t>2019/01/13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3637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de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804864" y="1471083"/>
            <a:ext cx="7881937" cy="4598988"/>
          </a:xfrm>
        </p:spPr>
        <p:txBody>
          <a:bodyPr/>
          <a:lstStyle>
            <a:lvl1pPr marL="133350" marR="0" indent="-1333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>
                <a:solidFill>
                  <a:srgbClr val="683086"/>
                </a:solidFill>
              </a:defRPr>
            </a:lvl1pPr>
            <a:lvl2pPr marL="470297" marR="0" indent="-127397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 Italic"/>
              <a:buChar char="■"/>
              <a:tabLst/>
              <a:defRPr/>
            </a:lvl2pPr>
            <a:lvl3pPr marL="470297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3pPr>
            <a:lvl4pPr marL="470297" marR="0" indent="1333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"/>
              <a:buChar char="–"/>
              <a:tabLst/>
              <a:defRPr/>
            </a:lvl4pPr>
            <a:lvl5pPr marL="604838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5pPr>
          </a:lstStyle>
          <a:p>
            <a:pPr lvl="0"/>
            <a:r>
              <a:rPr lang="fr-FR" dirty="0"/>
              <a:t> 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220578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de présentation ou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090610" y="2031687"/>
            <a:ext cx="7894637" cy="323165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90609" y="3472208"/>
            <a:ext cx="759619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68308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614266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097486" y="915840"/>
            <a:ext cx="7982797" cy="2548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CLIQUEZ ET MODIFIEZ </a:t>
            </a:r>
            <a:br>
              <a:rPr lang="fr-FR" dirty="0"/>
            </a:br>
            <a:r>
              <a:rPr lang="fr-FR" dirty="0"/>
              <a:t>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97486" y="3464804"/>
            <a:ext cx="7589313" cy="1249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698885" y="5516417"/>
            <a:ext cx="6290733" cy="0"/>
          </a:xfrm>
          <a:prstGeom prst="line">
            <a:avLst/>
          </a:prstGeom>
          <a:ln w="57150" cap="rnd" cmpd="sng">
            <a:solidFill>
              <a:srgbClr val="683086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 userDrawn="1"/>
        </p:nvCxnSpPr>
        <p:spPr>
          <a:xfrm flipV="1">
            <a:off x="6995213" y="4489082"/>
            <a:ext cx="1519767" cy="1024465"/>
          </a:xfrm>
          <a:prstGeom prst="line">
            <a:avLst/>
          </a:prstGeom>
          <a:ln w="57150" cap="rnd" cmpd="sng">
            <a:solidFill>
              <a:srgbClr val="683086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 userDrawn="1"/>
        </p:nvCxnSpPr>
        <p:spPr>
          <a:xfrm flipH="1" flipV="1">
            <a:off x="698886" y="2"/>
            <a:ext cx="295" cy="5507953"/>
          </a:xfrm>
          <a:prstGeom prst="line">
            <a:avLst/>
          </a:prstGeom>
          <a:ln w="57150" cap="rnd" cmpd="sng">
            <a:solidFill>
              <a:srgbClr val="683086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logoIGEN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524" y="6063238"/>
            <a:ext cx="1481328" cy="603504"/>
          </a:xfrm>
          <a:prstGeom prst="rect">
            <a:avLst/>
          </a:prstGeom>
        </p:spPr>
      </p:pic>
      <p:pic>
        <p:nvPicPr>
          <p:cNvPr id="12" name="Picture 2" descr="C:\Users\dlacaze\Documents\Communication\Modèles et logos\Logos\Logos octobre 2018\Logos ministères 2018\2018_MENJ_logo_horizontal_vect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33" y="6132905"/>
            <a:ext cx="1649638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65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p:hf hdr="0"/>
  <p:txStyles>
    <p:titleStyle>
      <a:lvl1pPr algn="l" defTabSz="342900" rtl="0" eaLnBrk="1" latinLnBrk="0" hangingPunct="1">
        <a:spcBef>
          <a:spcPct val="0"/>
        </a:spcBef>
        <a:buNone/>
        <a:defRPr sz="375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 typeface="Arial"/>
        <a:buNone/>
        <a:defRPr sz="2400" kern="1200">
          <a:solidFill>
            <a:srgbClr val="683086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49930" y="1181417"/>
            <a:ext cx="6542344" cy="49425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247CA4-A056-9741-9E0F-024216126320}"/>
              </a:ext>
            </a:extLst>
          </p:cNvPr>
          <p:cNvSpPr/>
          <p:nvPr/>
        </p:nvSpPr>
        <p:spPr>
          <a:xfrm>
            <a:off x="2" y="-827"/>
            <a:ext cx="1560235" cy="36448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50" b="1" dirty="0">
                <a:solidFill>
                  <a:schemeClr val="bg1"/>
                </a:solidFill>
              </a:rPr>
              <a:t>Rentrée 2019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193CC9-1ACD-5043-B4C2-6944FCD946FE}"/>
              </a:ext>
            </a:extLst>
          </p:cNvPr>
          <p:cNvSpPr/>
          <p:nvPr/>
        </p:nvSpPr>
        <p:spPr>
          <a:xfrm>
            <a:off x="1149930" y="363655"/>
            <a:ext cx="6542344" cy="360062"/>
          </a:xfrm>
          <a:prstGeom prst="rect">
            <a:avLst/>
          </a:prstGeom>
          <a:solidFill>
            <a:schemeClr val="accent2">
              <a:lumMod val="60000"/>
              <a:lumOff val="40000"/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35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2785FE-A3AC-AA4D-9931-555E187F4BDF}"/>
              </a:ext>
            </a:extLst>
          </p:cNvPr>
          <p:cNvSpPr/>
          <p:nvPr/>
        </p:nvSpPr>
        <p:spPr>
          <a:xfrm>
            <a:off x="2693488" y="6321373"/>
            <a:ext cx="288000" cy="288000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135731" indent="-135731">
              <a:buFont typeface="Arial" panose="020B0604020202020204" pitchFamily="34" charset="0"/>
              <a:buChar char="•"/>
            </a:pPr>
            <a:endParaRPr lang="fr-FR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E5EDCE-885D-3742-BB4E-275709A94ED5}"/>
              </a:ext>
            </a:extLst>
          </p:cNvPr>
          <p:cNvSpPr/>
          <p:nvPr/>
        </p:nvSpPr>
        <p:spPr>
          <a:xfrm>
            <a:off x="3125907" y="6321373"/>
            <a:ext cx="6018095" cy="288000"/>
          </a:xfrm>
          <a:prstGeom prst="rect">
            <a:avLst/>
          </a:prstGeom>
          <a:solidFill>
            <a:schemeClr val="tx1">
              <a:alpha val="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135731" indent="-135731">
              <a:buFont typeface="Arial" panose="020B0604020202020204" pitchFamily="34" charset="0"/>
              <a:buChar char="•"/>
            </a:pPr>
            <a:endParaRPr lang="fr-FR" sz="13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89AFB3-2A21-484E-B204-F60F59940420}"/>
              </a:ext>
            </a:extLst>
          </p:cNvPr>
          <p:cNvSpPr/>
          <p:nvPr/>
        </p:nvSpPr>
        <p:spPr>
          <a:xfrm>
            <a:off x="2261070" y="6321373"/>
            <a:ext cx="288000" cy="288000"/>
          </a:xfrm>
          <a:prstGeom prst="rect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135731" indent="-135731">
              <a:buFont typeface="Arial" panose="020B0604020202020204" pitchFamily="34" charset="0"/>
              <a:buChar char="•"/>
            </a:pPr>
            <a:endParaRPr lang="fr-FR" sz="135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724E7E-076D-8348-9C1F-996B9D7D8D5B}"/>
              </a:ext>
            </a:extLst>
          </p:cNvPr>
          <p:cNvSpPr/>
          <p:nvPr/>
        </p:nvSpPr>
        <p:spPr>
          <a:xfrm>
            <a:off x="0" y="359239"/>
            <a:ext cx="1149928" cy="364481"/>
          </a:xfrm>
          <a:prstGeom prst="rect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50" b="1" dirty="0">
                <a:solidFill>
                  <a:schemeClr val="bg1"/>
                </a:solidFill>
              </a:rPr>
              <a:t>STI2D</a:t>
            </a: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49930" y="397280"/>
            <a:ext cx="6542344" cy="3231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721CAABD-679C-4A15-A9C7-6151D700E0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36024" y="6319026"/>
            <a:ext cx="525694" cy="365125"/>
          </a:xfrm>
          <a:prstGeom prst="rect">
            <a:avLst/>
          </a:prstGeom>
        </p:spPr>
        <p:txBody>
          <a:bodyPr/>
          <a:lstStyle>
            <a:lvl1pPr algn="ctr">
              <a:defRPr sz="1050"/>
            </a:lvl1pPr>
          </a:lstStyle>
          <a:p>
            <a:fld id="{E303DE4B-9DB8-496F-9989-9956B6F0A769}" type="slidenum">
              <a:rPr lang="fr-FR" smtClean="0"/>
              <a:t>‹N°›</a:t>
            </a:fld>
            <a:endParaRPr lang="fr-FR"/>
          </a:p>
        </p:txBody>
      </p:sp>
      <p:sp>
        <p:nvSpPr>
          <p:cNvPr id="16" name="Espace réservé de la date 2">
            <a:extLst>
              <a:ext uri="{FF2B5EF4-FFF2-40B4-BE49-F238E27FC236}">
                <a16:creationId xmlns:a16="http://schemas.microsoft.com/office/drawing/2014/main" id="{49A4173E-469F-4D42-9AB3-C0016BBB8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57586" y="6329831"/>
            <a:ext cx="1083994" cy="279200"/>
          </a:xfrm>
          <a:prstGeom prst="rect">
            <a:avLst/>
          </a:prstGeom>
        </p:spPr>
        <p:txBody>
          <a:bodyPr/>
          <a:lstStyle>
            <a:lvl1pPr algn="r">
              <a:defRPr sz="1050"/>
            </a:lvl1pPr>
          </a:lstStyle>
          <a:p>
            <a:fld id="{BEE8964E-9AF5-439E-8E8F-3707E64752D3}" type="datetime1">
              <a:rPr lang="fr-FR" smtClean="0"/>
              <a:t>2019/01/13</a:t>
            </a:fld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0004" y="44371"/>
            <a:ext cx="524393" cy="679346"/>
          </a:xfrm>
          <a:prstGeom prst="rect">
            <a:avLst/>
          </a:prstGeom>
        </p:spPr>
      </p:pic>
      <p:pic>
        <p:nvPicPr>
          <p:cNvPr id="21" name="Image 20" descr="logoIGEN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17" y="6240105"/>
            <a:ext cx="889590" cy="483234"/>
          </a:xfrm>
          <a:prstGeom prst="rect">
            <a:avLst/>
          </a:prstGeom>
        </p:spPr>
      </p:pic>
      <p:pic>
        <p:nvPicPr>
          <p:cNvPr id="22" name="Picture 2" descr="C:\Users\dlacaze\Documents\Communication\Modèles et logos\Logos\Logos octobre 2018\Logos ministères 2018\2018_MENJ_logo_horizontal_vec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5" y="6270583"/>
            <a:ext cx="1111434" cy="45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26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696" r:id="rId5"/>
    <p:sldLayoutId id="2147483729" r:id="rId6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1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4541" indent="-134541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7916" indent="-125016" algn="l" defTabSz="342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07244" indent="-121444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0619" indent="-111919" algn="l" defTabSz="342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109538" algn="l" defTabSz="342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323_gen_auroraW/index.html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5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microsoft.com/office/2007/relationships/hdphoto" Target="../media/hdphoto2.wdp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openxmlformats.org/officeDocument/2006/relationships/image" Target="../media/image5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hyperlink" Target="312/index.html" TargetMode="External"/><Relationship Id="rId4" Type="http://schemas.openxmlformats.org/officeDocument/2006/relationships/image" Target="../media/image63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312/index.html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67.JP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64.png"/><Relationship Id="rId4" Type="http://schemas.openxmlformats.org/officeDocument/2006/relationships/hyperlink" Target="321_Moteurs_Modulateurs/index.html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56.png"/><Relationship Id="rId7" Type="http://schemas.microsoft.com/office/2007/relationships/hdphoto" Target="../media/hdphoto5.wdp"/><Relationship Id="rId12" Type="http://schemas.openxmlformats.org/officeDocument/2006/relationships/image" Target="../media/image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79.png"/><Relationship Id="rId4" Type="http://schemas.openxmlformats.org/officeDocument/2006/relationships/image" Target="../media/image76.png"/><Relationship Id="rId9" Type="http://schemas.microsoft.com/office/2007/relationships/hdphoto" Target="../media/hdphoto6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2.png"/><Relationship Id="rId7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56.png"/><Relationship Id="rId4" Type="http://schemas.openxmlformats.org/officeDocument/2006/relationships/image" Target="../media/image5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96.png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1.jpeg"/><Relationship Id="rId7" Type="http://schemas.openxmlformats.org/officeDocument/2006/relationships/image" Target="../media/image102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0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jpeg"/><Relationship Id="rId7" Type="http://schemas.openxmlformats.org/officeDocument/2006/relationships/image" Target="../media/image11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AB8AB-EE96-44DB-AB72-192C3937D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7957" y="1763539"/>
            <a:ext cx="7573567" cy="1477328"/>
          </a:xfrm>
        </p:spPr>
        <p:txBody>
          <a:bodyPr/>
          <a:lstStyle/>
          <a:p>
            <a:r>
              <a:rPr lang="fr-FR" sz="3000" b="1" dirty="0">
                <a:latin typeface="Arial" panose="020B0604020202020204" pitchFamily="34" charset="0"/>
                <a:cs typeface="Arial" panose="020B0604020202020204" pitchFamily="34" charset="0"/>
              </a:rPr>
              <a:t>Projet </a:t>
            </a:r>
            <a:r>
              <a:rPr lang="fr-FR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Mécanodrone</a:t>
            </a:r>
            <a:r>
              <a:rPr lang="fr-FR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3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000" b="1" dirty="0">
                <a:latin typeface="Arial" panose="020B0604020202020204" pitchFamily="34" charset="0"/>
                <a:cs typeface="Arial" panose="020B0604020202020204" pitchFamily="34" charset="0"/>
              </a:rPr>
              <a:t>Un projet pour les spécialités de 1STI2D</a:t>
            </a:r>
            <a:endParaRPr lang="fr-FR" sz="3000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F79DA63-40A2-4CE0-BC58-7DC52C635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0610" y="3429000"/>
            <a:ext cx="7894637" cy="1314450"/>
          </a:xfrm>
        </p:spPr>
        <p:txBody>
          <a:bodyPr>
            <a:noAutofit/>
          </a:bodyPr>
          <a:lstStyle/>
          <a:p>
            <a:pPr marL="0" lvl="1" algn="l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Nathalie CALAS-CADEVILLE, professeure en STI2D au lycée Jean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Favard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Guéret</a:t>
            </a:r>
          </a:p>
          <a:p>
            <a:pPr marL="0" lvl="1" algn="l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Stéphane DEPLAUDE, professeur en STI2D au lycée Aragon de Givors</a:t>
            </a:r>
          </a:p>
          <a:p>
            <a:pPr marL="0" lvl="1" algn="l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Yann LE GALLOU, professeur SII Ingénierie Electrique, Formateur académique IS &amp;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SysML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Régis RIGAUD, IA-IPR STI, Académie de LIMOGES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4559BC5-8A82-44EC-A00A-D1881A443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46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36625" y="772382"/>
            <a:ext cx="6615113" cy="717052"/>
          </a:xfrm>
        </p:spPr>
        <p:txBody>
          <a:bodyPr>
            <a:normAutofit/>
          </a:bodyPr>
          <a:lstStyle/>
          <a:p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Caractéristiques techniques du drone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DEE6803-05D9-42CA-A252-CCF183856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10</a:t>
            </a:fld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0DFD22C-69B4-4E60-A988-5F4E547CF8DC}"/>
              </a:ext>
            </a:extLst>
          </p:cNvPr>
          <p:cNvGrpSpPr/>
          <p:nvPr/>
        </p:nvGrpSpPr>
        <p:grpSpPr>
          <a:xfrm>
            <a:off x="1580594" y="1426509"/>
            <a:ext cx="6852112" cy="4064065"/>
            <a:chOff x="84348" y="342556"/>
            <a:chExt cx="9136149" cy="5418753"/>
          </a:xfrm>
          <a:scene3d>
            <a:camera prst="perspectiveLeft" fov="2700000" zoom="91000">
              <a:rot lat="0" lon="0" rev="0"/>
            </a:camera>
            <a:lightRig rig="threePt" dir="t">
              <a:rot lat="0" lon="0" rev="20640000"/>
            </a:lightRig>
          </a:scene3d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0AD91DB6-3778-4BE3-BB41-338C0B0E6F19}"/>
                </a:ext>
              </a:extLst>
            </p:cNvPr>
            <p:cNvSpPr/>
            <p:nvPr/>
          </p:nvSpPr>
          <p:spPr>
            <a:xfrm rot="16200000">
              <a:off x="-1952661" y="3144673"/>
              <a:ext cx="4653646" cy="579626"/>
            </a:xfrm>
            <a:custGeom>
              <a:avLst/>
              <a:gdLst>
                <a:gd name="connsiteX0" fmla="*/ 0 w 4653646"/>
                <a:gd name="connsiteY0" fmla="*/ 0 h 579626"/>
                <a:gd name="connsiteX1" fmla="*/ 4653646 w 4653646"/>
                <a:gd name="connsiteY1" fmla="*/ 0 h 579626"/>
                <a:gd name="connsiteX2" fmla="*/ 4653646 w 4653646"/>
                <a:gd name="connsiteY2" fmla="*/ 579626 h 579626"/>
                <a:gd name="connsiteX3" fmla="*/ 0 w 4653646"/>
                <a:gd name="connsiteY3" fmla="*/ 579626 h 579626"/>
                <a:gd name="connsiteX4" fmla="*/ 0 w 4653646"/>
                <a:gd name="connsiteY4" fmla="*/ 0 h 5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3646" h="579626">
                  <a:moveTo>
                    <a:pt x="0" y="0"/>
                  </a:moveTo>
                  <a:lnTo>
                    <a:pt x="4653646" y="0"/>
                  </a:lnTo>
                  <a:lnTo>
                    <a:pt x="4653646" y="579626"/>
                  </a:lnTo>
                  <a:lnTo>
                    <a:pt x="0" y="579626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perspectiveLeft" fov="2700000" zoom="91000">
                <a:rot lat="0" lon="0" rev="0"/>
              </a:camera>
              <a:lightRig rig="threePt" dir="t">
                <a:rot lat="0" lon="0" rev="20640000"/>
              </a:lightRig>
            </a:scene3d>
            <a:sp3d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383399" bIns="0" numCol="1" spcCol="1270" anchor="t" anchorCtr="0">
              <a:noAutofit/>
            </a:bodyPr>
            <a:lstStyle/>
            <a:p>
              <a:pPr algn="r" defTabSz="1366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3075" dirty="0">
                  <a:solidFill>
                    <a:schemeClr val="tx1"/>
                  </a:solidFill>
                </a:rPr>
                <a:t>ROTORS</a:t>
              </a:r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52F3AC60-42FD-451E-A25E-80D3BB7864C1}"/>
                </a:ext>
              </a:extLst>
            </p:cNvPr>
            <p:cNvSpPr/>
            <p:nvPr/>
          </p:nvSpPr>
          <p:spPr>
            <a:xfrm>
              <a:off x="550726" y="1202691"/>
              <a:ext cx="3113651" cy="4463591"/>
            </a:xfrm>
            <a:custGeom>
              <a:avLst/>
              <a:gdLst>
                <a:gd name="connsiteX0" fmla="*/ 0 w 3113651"/>
                <a:gd name="connsiteY0" fmla="*/ 0 h 4463591"/>
                <a:gd name="connsiteX1" fmla="*/ 3113651 w 3113651"/>
                <a:gd name="connsiteY1" fmla="*/ 0 h 4463591"/>
                <a:gd name="connsiteX2" fmla="*/ 3113651 w 3113651"/>
                <a:gd name="connsiteY2" fmla="*/ 4463591 h 4463591"/>
                <a:gd name="connsiteX3" fmla="*/ 0 w 3113651"/>
                <a:gd name="connsiteY3" fmla="*/ 4463591 h 4463591"/>
                <a:gd name="connsiteX4" fmla="*/ 0 w 3113651"/>
                <a:gd name="connsiteY4" fmla="*/ 0 h 4463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3651" h="4463591">
                  <a:moveTo>
                    <a:pt x="0" y="0"/>
                  </a:moveTo>
                  <a:lnTo>
                    <a:pt x="3113651" y="0"/>
                  </a:lnTo>
                  <a:lnTo>
                    <a:pt x="3113651" y="4463591"/>
                  </a:lnTo>
                  <a:lnTo>
                    <a:pt x="0" y="4463591"/>
                  </a:lnTo>
                  <a:lnTo>
                    <a:pt x="0" y="0"/>
                  </a:lnTo>
                  <a:close/>
                </a:path>
              </a:pathLst>
            </a:custGeom>
            <a:ln w="76200">
              <a:solidFill>
                <a:schemeClr val="accent1"/>
              </a:solidFill>
            </a:ln>
            <a:scene3d>
              <a:camera prst="perspectiveLeft" fov="2700000" zoom="91000">
                <a:rot lat="0" lon="0" rev="0"/>
              </a:camera>
              <a:lightRig rig="threePt" dir="t">
                <a:rot lat="0" lon="0" rev="20640000"/>
              </a:lightRig>
            </a:scene3d>
            <a:sp3d extrusionH="50600" prstMaterial="metal">
              <a:bevelT w="101600" h="80600" prst="relaxedInset"/>
              <a:bevelB w="80600" h="80600" prst="relaxedInset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128016" tIns="383399" rIns="128016" bIns="128016" numCol="1" spcCol="1270" anchor="t" anchorCtr="0">
              <a:noAutofit/>
            </a:bodyPr>
            <a:lstStyle/>
            <a:p>
              <a:pPr marL="128588" lvl="1" indent="-128588" defTabSz="633413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fr-FR" sz="1425" b="1" dirty="0">
                  <a:solidFill>
                    <a:schemeClr val="tx1"/>
                  </a:solidFill>
                </a:rPr>
                <a:t>Nombre de rotors : 4 </a:t>
              </a:r>
            </a:p>
            <a:p>
              <a:pPr marL="128588" lvl="1" indent="-128588" defTabSz="633413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r-FR" sz="1425" b="1" dirty="0">
                  <a:solidFill>
                    <a:schemeClr val="tx1"/>
                  </a:solidFill>
                </a:rPr>
                <a:t>Composition d’un rotor :</a:t>
              </a:r>
            </a:p>
            <a:p>
              <a:pPr marL="257175" lvl="2" indent="-128588" defTabSz="633413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r-FR" sz="1425" b="1">
                  <a:solidFill>
                    <a:schemeClr val="tx1"/>
                  </a:solidFill>
                </a:rPr>
                <a:t>Moteur : DJI 2212 – 920 KV </a:t>
              </a:r>
              <a:endParaRPr lang="fr-FR" sz="1425" b="1" dirty="0">
                <a:solidFill>
                  <a:schemeClr val="tx1"/>
                </a:solidFill>
              </a:endParaRPr>
            </a:p>
            <a:p>
              <a:pPr marL="257175" lvl="2" indent="-128588" defTabSz="633413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r-FR" sz="1425" b="1" dirty="0">
                  <a:solidFill>
                    <a:schemeClr val="tx1"/>
                  </a:solidFill>
                </a:rPr>
                <a:t>Hélice DJI 1038 (CW ou CCW)</a:t>
              </a:r>
            </a:p>
            <a:p>
              <a:pPr marL="128588" lvl="1" indent="-128588" defTabSz="633413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r-FR" sz="1425" b="1" dirty="0">
                  <a:solidFill>
                    <a:schemeClr val="tx1"/>
                  </a:solidFill>
                </a:rPr>
                <a:t>Puissance consommée en vol stationnaire : 234 W</a:t>
              </a:r>
            </a:p>
            <a:p>
              <a:pPr marL="128588" lvl="1" indent="-128588" defTabSz="633413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r-FR" sz="1425" b="1" dirty="0">
                  <a:solidFill>
                    <a:schemeClr val="tx1"/>
                  </a:solidFill>
                </a:rPr>
                <a:t>Puissance consommée à vitesse verticale maxi : 334 W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AA88E03-516D-4E52-AA42-82362F140DB9}"/>
                </a:ext>
              </a:extLst>
            </p:cNvPr>
            <p:cNvSpPr/>
            <p:nvPr/>
          </p:nvSpPr>
          <p:spPr>
            <a:xfrm>
              <a:off x="84348" y="342556"/>
              <a:ext cx="1159252" cy="1159252"/>
            </a:xfrm>
            <a:prstGeom prst="rect">
              <a:avLst/>
            </a:prstGeom>
            <a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000" b="-2000"/>
              </a:stretch>
            </a:blipFill>
            <a:scene3d>
              <a:camera prst="perspectiveLeft" fov="2700000" zoom="91000">
                <a:rot lat="0" lon="0" rev="0"/>
              </a:camera>
              <a:lightRig rig="threePt" dir="t">
                <a:rot lat="0" lon="0" rev="20640000"/>
              </a:lightRig>
            </a:scene3d>
            <a:sp3d z="57200" extrusionH="10600" prstMaterial="plastic">
              <a:bevelT w="101600" h="8600" prst="relaxedInset"/>
              <a:bevelB w="8600" h="86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42588FB0-1A22-4C34-ACB6-1684F641A57F}"/>
                </a:ext>
              </a:extLst>
            </p:cNvPr>
            <p:cNvSpPr/>
            <p:nvPr/>
          </p:nvSpPr>
          <p:spPr>
            <a:xfrm rot="16200000">
              <a:off x="2382224" y="3144673"/>
              <a:ext cx="4653646" cy="579626"/>
            </a:xfrm>
            <a:custGeom>
              <a:avLst/>
              <a:gdLst>
                <a:gd name="connsiteX0" fmla="*/ 0 w 4653646"/>
                <a:gd name="connsiteY0" fmla="*/ 0 h 579626"/>
                <a:gd name="connsiteX1" fmla="*/ 4653646 w 4653646"/>
                <a:gd name="connsiteY1" fmla="*/ 0 h 579626"/>
                <a:gd name="connsiteX2" fmla="*/ 4653646 w 4653646"/>
                <a:gd name="connsiteY2" fmla="*/ 579626 h 579626"/>
                <a:gd name="connsiteX3" fmla="*/ 0 w 4653646"/>
                <a:gd name="connsiteY3" fmla="*/ 579626 h 579626"/>
                <a:gd name="connsiteX4" fmla="*/ 0 w 4653646"/>
                <a:gd name="connsiteY4" fmla="*/ 0 h 5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3646" h="579626">
                  <a:moveTo>
                    <a:pt x="0" y="0"/>
                  </a:moveTo>
                  <a:lnTo>
                    <a:pt x="4653646" y="0"/>
                  </a:lnTo>
                  <a:lnTo>
                    <a:pt x="4653646" y="579626"/>
                  </a:lnTo>
                  <a:lnTo>
                    <a:pt x="0" y="579626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perspectiveLeft" fov="2700000" zoom="91000">
                <a:rot lat="0" lon="0" rev="0"/>
              </a:camera>
              <a:lightRig rig="threePt" dir="t">
                <a:rot lat="0" lon="0" rev="20640000"/>
              </a:lightRig>
            </a:scene3d>
            <a:sp3d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383399" bIns="-1" numCol="1" spcCol="1270" anchor="t" anchorCtr="0">
              <a:noAutofit/>
            </a:bodyPr>
            <a:lstStyle/>
            <a:p>
              <a:pPr algn="r" defTabSz="1366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3075" dirty="0">
                  <a:solidFill>
                    <a:schemeClr val="tx1"/>
                  </a:solidFill>
                </a:rPr>
                <a:t>BATTERIE</a:t>
              </a: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F38C10A1-C449-4BD6-B135-B3D0D0D0B58C}"/>
                </a:ext>
              </a:extLst>
            </p:cNvPr>
            <p:cNvSpPr/>
            <p:nvPr/>
          </p:nvSpPr>
          <p:spPr>
            <a:xfrm>
              <a:off x="4957661" y="1026271"/>
              <a:ext cx="2887154" cy="4653646"/>
            </a:xfrm>
            <a:custGeom>
              <a:avLst/>
              <a:gdLst>
                <a:gd name="connsiteX0" fmla="*/ 0 w 2887154"/>
                <a:gd name="connsiteY0" fmla="*/ 0 h 4653646"/>
                <a:gd name="connsiteX1" fmla="*/ 2887154 w 2887154"/>
                <a:gd name="connsiteY1" fmla="*/ 0 h 4653646"/>
                <a:gd name="connsiteX2" fmla="*/ 2887154 w 2887154"/>
                <a:gd name="connsiteY2" fmla="*/ 4653646 h 4653646"/>
                <a:gd name="connsiteX3" fmla="*/ 0 w 2887154"/>
                <a:gd name="connsiteY3" fmla="*/ 4653646 h 4653646"/>
                <a:gd name="connsiteX4" fmla="*/ 0 w 2887154"/>
                <a:gd name="connsiteY4" fmla="*/ 0 h 4653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7154" h="4653646">
                  <a:moveTo>
                    <a:pt x="0" y="0"/>
                  </a:moveTo>
                  <a:lnTo>
                    <a:pt x="2887154" y="0"/>
                  </a:lnTo>
                  <a:lnTo>
                    <a:pt x="2887154" y="4653646"/>
                  </a:lnTo>
                  <a:lnTo>
                    <a:pt x="0" y="4653646"/>
                  </a:lnTo>
                  <a:lnTo>
                    <a:pt x="0" y="0"/>
                  </a:lnTo>
                  <a:close/>
                </a:path>
              </a:pathLst>
            </a:custGeom>
            <a:ln w="76200"/>
            <a:scene3d>
              <a:camera prst="perspectiveLeft" fov="2700000" zoom="91000">
                <a:rot lat="0" lon="0" rev="0"/>
              </a:camera>
              <a:lightRig rig="threePt" dir="t">
                <a:rot lat="0" lon="0" rev="20640000"/>
              </a:lightRig>
            </a:scene3d>
            <a:sp3d extrusionH="50600" prstMaterial="metal">
              <a:bevelT w="101600" h="80600" prst="relaxedInset"/>
              <a:bevelB w="80600" h="80600" prst="relaxedInse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128016" tIns="383399" rIns="128016" bIns="128016" numCol="1" spcCol="1270" anchor="t" anchorCtr="0">
              <a:noAutofit/>
            </a:bodyPr>
            <a:lstStyle/>
            <a:p>
              <a:pPr marL="128588" lvl="1" indent="-128588" defTabSz="633413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fr-FR" sz="1425" b="1"/>
                <a:t>Batterie : LiPo Kypom 4S 3300 mAh 35C (16 V)</a:t>
              </a:r>
              <a:endParaRPr lang="fr-FR" sz="1425" b="1" dirty="0"/>
            </a:p>
            <a:p>
              <a:pPr marL="128588" lvl="1" indent="-128588" defTabSz="633413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fr-FR" sz="1425" b="1" dirty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28588" lvl="1" indent="-128588" defTabSz="633413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r-FR" sz="1425" b="1" dirty="0"/>
                <a:t>Masse sans batterie : 1,250 kg</a:t>
              </a:r>
            </a:p>
            <a:p>
              <a:pPr marL="128588" lvl="1" indent="-128588" defTabSz="633413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r-FR" sz="1425" b="1" dirty="0"/>
                <a:t>Masse avec batterie de série : 1,6 kg</a:t>
              </a:r>
            </a:p>
            <a:p>
              <a:pPr marL="128588" lvl="1" indent="-128588" defTabSz="633413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fr-FR" sz="1425" b="1"/>
                <a:t>Autonomie moyenne : 10 minutes </a:t>
              </a:r>
              <a:endParaRPr lang="fr-FR" sz="1425" b="1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B4826ED-601B-4A8A-A2E5-BDD63C81433C}"/>
                </a:ext>
              </a:extLst>
            </p:cNvPr>
            <p:cNvSpPr/>
            <p:nvPr/>
          </p:nvSpPr>
          <p:spPr>
            <a:xfrm>
              <a:off x="4419234" y="342556"/>
              <a:ext cx="1159252" cy="1159252"/>
            </a:xfrm>
            <a:prstGeom prst="rect">
              <a:avLst/>
            </a:prstGeom>
            <a:blipFill dpi="0"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11539" b="11539"/>
              </a:stretch>
            </a:blipFill>
            <a:scene3d>
              <a:camera prst="perspectiveLeft" fov="2700000" zoom="91000">
                <a:rot lat="0" lon="0" rev="0"/>
              </a:camera>
              <a:lightRig rig="threePt" dir="t">
                <a:rot lat="0" lon="0" rev="20640000"/>
              </a:lightRig>
            </a:scene3d>
            <a:sp3d z="57200" extrusionH="10600" prstMaterial="plastic">
              <a:bevelT w="101600" h="8600" prst="relaxedInset"/>
              <a:bevelB w="8600" h="86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tint val="50000"/>
                <a:hueOff val="-5341183"/>
                <a:satOff val="23809"/>
                <a:lumOff val="2104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036B506A-BE94-4737-89EF-627926108542}"/>
                </a:ext>
              </a:extLst>
            </p:cNvPr>
            <p:cNvSpPr/>
            <p:nvPr/>
          </p:nvSpPr>
          <p:spPr>
            <a:xfrm rot="16200000">
              <a:off x="6603861" y="3144673"/>
              <a:ext cx="4653646" cy="579626"/>
            </a:xfrm>
            <a:custGeom>
              <a:avLst/>
              <a:gdLst>
                <a:gd name="connsiteX0" fmla="*/ 0 w 4653646"/>
                <a:gd name="connsiteY0" fmla="*/ 0 h 579626"/>
                <a:gd name="connsiteX1" fmla="*/ 4653646 w 4653646"/>
                <a:gd name="connsiteY1" fmla="*/ 0 h 579626"/>
                <a:gd name="connsiteX2" fmla="*/ 4653646 w 4653646"/>
                <a:gd name="connsiteY2" fmla="*/ 579626 h 579626"/>
                <a:gd name="connsiteX3" fmla="*/ 0 w 4653646"/>
                <a:gd name="connsiteY3" fmla="*/ 579626 h 579626"/>
                <a:gd name="connsiteX4" fmla="*/ 0 w 4653646"/>
                <a:gd name="connsiteY4" fmla="*/ 0 h 5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3646" h="579626">
                  <a:moveTo>
                    <a:pt x="0" y="0"/>
                  </a:moveTo>
                  <a:lnTo>
                    <a:pt x="4653646" y="0"/>
                  </a:lnTo>
                  <a:lnTo>
                    <a:pt x="4653646" y="579626"/>
                  </a:lnTo>
                  <a:lnTo>
                    <a:pt x="0" y="579626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perspectiveLeft" fov="2700000" zoom="91000">
                <a:rot lat="0" lon="0" rev="0"/>
              </a:camera>
              <a:lightRig rig="threePt" dir="t">
                <a:rot lat="0" lon="0" rev="20640000"/>
              </a:lightRig>
            </a:scene3d>
            <a:sp3d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-1" rIns="383399" bIns="0" numCol="1" spcCol="1270" anchor="t" anchorCtr="0">
              <a:noAutofit/>
            </a:bodyPr>
            <a:lstStyle/>
            <a:p>
              <a:pPr algn="r" defTabSz="13668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3075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CDBDD605-488E-4F16-BDEE-B4CE361F261D}"/>
              </a:ext>
            </a:extLst>
          </p:cNvPr>
          <p:cNvSpPr/>
          <p:nvPr/>
        </p:nvSpPr>
        <p:spPr>
          <a:xfrm>
            <a:off x="208996" y="1767518"/>
            <a:ext cx="473615" cy="3000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900" b="1" dirty="0">
                <a:solidFill>
                  <a:prstClr val="white"/>
                </a:solidFill>
                <a:latin typeface="Calibri"/>
              </a:rPr>
              <a:t>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4D9FF3-604B-436B-9ED5-D06B29CF1636}"/>
              </a:ext>
            </a:extLst>
          </p:cNvPr>
          <p:cNvSpPr/>
          <p:nvPr/>
        </p:nvSpPr>
        <p:spPr>
          <a:xfrm>
            <a:off x="208996" y="2140957"/>
            <a:ext cx="473615" cy="30008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900" b="1" dirty="0">
                <a:solidFill>
                  <a:prstClr val="white"/>
                </a:solidFill>
                <a:latin typeface="Calibri"/>
              </a:rPr>
              <a:t>I2D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B0512DDC-55AE-42D9-B390-7E433E871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25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956281-B989-4932-94F8-BC9D10496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151" y="867593"/>
            <a:ext cx="3002973" cy="263897"/>
          </a:xfrm>
        </p:spPr>
        <p:txBody>
          <a:bodyPr>
            <a:noAutofit/>
          </a:bodyPr>
          <a:lstStyle/>
          <a:p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Objectifs visés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02A1FD-65E9-4DE0-8663-A7E4DCBC6D74}"/>
              </a:ext>
            </a:extLst>
          </p:cNvPr>
          <p:cNvSpPr/>
          <p:nvPr/>
        </p:nvSpPr>
        <p:spPr>
          <a:xfrm>
            <a:off x="3515170" y="1203860"/>
            <a:ext cx="5521055" cy="4155407"/>
          </a:xfrm>
          <a:prstGeom prst="rect">
            <a:avLst/>
          </a:prstGeom>
          <a:ln w="38100"/>
        </p:spPr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A5EE6D31-DFF0-474A-B1F8-6108DA96B486}"/>
              </a:ext>
            </a:extLst>
          </p:cNvPr>
          <p:cNvSpPr/>
          <p:nvPr/>
        </p:nvSpPr>
        <p:spPr>
          <a:xfrm>
            <a:off x="3368602" y="1445750"/>
            <a:ext cx="5521055" cy="535275"/>
          </a:xfrm>
          <a:custGeom>
            <a:avLst/>
            <a:gdLst>
              <a:gd name="connsiteX0" fmla="*/ 0 w 7361407"/>
              <a:gd name="connsiteY0" fmla="*/ 118952 h 713700"/>
              <a:gd name="connsiteX1" fmla="*/ 118952 w 7361407"/>
              <a:gd name="connsiteY1" fmla="*/ 0 h 713700"/>
              <a:gd name="connsiteX2" fmla="*/ 7242455 w 7361407"/>
              <a:gd name="connsiteY2" fmla="*/ 0 h 713700"/>
              <a:gd name="connsiteX3" fmla="*/ 7361407 w 7361407"/>
              <a:gd name="connsiteY3" fmla="*/ 118952 h 713700"/>
              <a:gd name="connsiteX4" fmla="*/ 7361407 w 7361407"/>
              <a:gd name="connsiteY4" fmla="*/ 594748 h 713700"/>
              <a:gd name="connsiteX5" fmla="*/ 7242455 w 7361407"/>
              <a:gd name="connsiteY5" fmla="*/ 713700 h 713700"/>
              <a:gd name="connsiteX6" fmla="*/ 118952 w 7361407"/>
              <a:gd name="connsiteY6" fmla="*/ 713700 h 713700"/>
              <a:gd name="connsiteX7" fmla="*/ 0 w 7361407"/>
              <a:gd name="connsiteY7" fmla="*/ 594748 h 713700"/>
              <a:gd name="connsiteX8" fmla="*/ 0 w 7361407"/>
              <a:gd name="connsiteY8" fmla="*/ 118952 h 71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1407" h="713700">
                <a:moveTo>
                  <a:pt x="0" y="118952"/>
                </a:moveTo>
                <a:cubicBezTo>
                  <a:pt x="0" y="53257"/>
                  <a:pt x="53257" y="0"/>
                  <a:pt x="118952" y="0"/>
                </a:cubicBezTo>
                <a:lnTo>
                  <a:pt x="7242455" y="0"/>
                </a:lnTo>
                <a:cubicBezTo>
                  <a:pt x="7308150" y="0"/>
                  <a:pt x="7361407" y="53257"/>
                  <a:pt x="7361407" y="118952"/>
                </a:cubicBezTo>
                <a:lnTo>
                  <a:pt x="7361407" y="594748"/>
                </a:lnTo>
                <a:cubicBezTo>
                  <a:pt x="7361407" y="660443"/>
                  <a:pt x="7308150" y="713700"/>
                  <a:pt x="7242455" y="713700"/>
                </a:cubicBezTo>
                <a:lnTo>
                  <a:pt x="118952" y="713700"/>
                </a:lnTo>
                <a:cubicBezTo>
                  <a:pt x="53257" y="713700"/>
                  <a:pt x="0" y="660443"/>
                  <a:pt x="0" y="594748"/>
                </a:cubicBezTo>
                <a:lnTo>
                  <a:pt x="0" y="118952"/>
                </a:lnTo>
                <a:close/>
              </a:path>
            </a:pathLst>
          </a:cu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565" tIns="77565" rIns="77565" bIns="77565" numCol="1" spcCol="1270" anchor="ctr" anchorCtr="0">
            <a:noAutofit/>
          </a:bodyPr>
          <a:lstStyle/>
          <a:p>
            <a:pPr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350" b="1" dirty="0"/>
              <a:t>O1 -  Caractériser des produits ou des constituants privilégiant un usage raisonné du point de vue développement durable</a:t>
            </a:r>
            <a:endParaRPr lang="fr-FR" sz="1350" dirty="0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66D61DA1-3738-4E4C-9B3C-7A4162B97B1B}"/>
              </a:ext>
            </a:extLst>
          </p:cNvPr>
          <p:cNvSpPr/>
          <p:nvPr/>
        </p:nvSpPr>
        <p:spPr>
          <a:xfrm>
            <a:off x="3368602" y="1979335"/>
            <a:ext cx="5521055" cy="62100"/>
          </a:xfrm>
          <a:custGeom>
            <a:avLst/>
            <a:gdLst>
              <a:gd name="connsiteX0" fmla="*/ 0 w 7361407"/>
              <a:gd name="connsiteY0" fmla="*/ 0 h 82800"/>
              <a:gd name="connsiteX1" fmla="*/ 7361407 w 7361407"/>
              <a:gd name="connsiteY1" fmla="*/ 0 h 82800"/>
              <a:gd name="connsiteX2" fmla="*/ 7361407 w 7361407"/>
              <a:gd name="connsiteY2" fmla="*/ 82800 h 82800"/>
              <a:gd name="connsiteX3" fmla="*/ 0 w 7361407"/>
              <a:gd name="connsiteY3" fmla="*/ 82800 h 82800"/>
              <a:gd name="connsiteX4" fmla="*/ 0 w 7361407"/>
              <a:gd name="connsiteY4" fmla="*/ 0 h 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1407" h="82800">
                <a:moveTo>
                  <a:pt x="0" y="0"/>
                </a:moveTo>
                <a:lnTo>
                  <a:pt x="7361407" y="0"/>
                </a:lnTo>
                <a:lnTo>
                  <a:pt x="7361407" y="82800"/>
                </a:lnTo>
                <a:lnTo>
                  <a:pt x="0" y="82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5294" tIns="17145" rIns="96012" bIns="17145" numCol="1" spcCol="1270" anchor="t" anchorCtr="0">
            <a:noAutofit/>
          </a:bodyPr>
          <a:lstStyle/>
          <a:p>
            <a:pPr marL="128588" lvl="1" indent="-128588" defTabSz="600075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SzPts val="1100"/>
            </a:pPr>
            <a:endParaRPr lang="fr-FR" sz="1350" dirty="0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100E9D2E-5882-4181-A616-10E39BCFB847}"/>
              </a:ext>
            </a:extLst>
          </p:cNvPr>
          <p:cNvSpPr/>
          <p:nvPr/>
        </p:nvSpPr>
        <p:spPr>
          <a:xfrm>
            <a:off x="3368602" y="2041435"/>
            <a:ext cx="5521055" cy="535275"/>
          </a:xfrm>
          <a:custGeom>
            <a:avLst/>
            <a:gdLst>
              <a:gd name="connsiteX0" fmla="*/ 0 w 7361407"/>
              <a:gd name="connsiteY0" fmla="*/ 118952 h 713700"/>
              <a:gd name="connsiteX1" fmla="*/ 118952 w 7361407"/>
              <a:gd name="connsiteY1" fmla="*/ 0 h 713700"/>
              <a:gd name="connsiteX2" fmla="*/ 7242455 w 7361407"/>
              <a:gd name="connsiteY2" fmla="*/ 0 h 713700"/>
              <a:gd name="connsiteX3" fmla="*/ 7361407 w 7361407"/>
              <a:gd name="connsiteY3" fmla="*/ 118952 h 713700"/>
              <a:gd name="connsiteX4" fmla="*/ 7361407 w 7361407"/>
              <a:gd name="connsiteY4" fmla="*/ 594748 h 713700"/>
              <a:gd name="connsiteX5" fmla="*/ 7242455 w 7361407"/>
              <a:gd name="connsiteY5" fmla="*/ 713700 h 713700"/>
              <a:gd name="connsiteX6" fmla="*/ 118952 w 7361407"/>
              <a:gd name="connsiteY6" fmla="*/ 713700 h 713700"/>
              <a:gd name="connsiteX7" fmla="*/ 0 w 7361407"/>
              <a:gd name="connsiteY7" fmla="*/ 594748 h 713700"/>
              <a:gd name="connsiteX8" fmla="*/ 0 w 7361407"/>
              <a:gd name="connsiteY8" fmla="*/ 118952 h 71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1407" h="713700">
                <a:moveTo>
                  <a:pt x="0" y="118952"/>
                </a:moveTo>
                <a:cubicBezTo>
                  <a:pt x="0" y="53257"/>
                  <a:pt x="53257" y="0"/>
                  <a:pt x="118952" y="0"/>
                </a:cubicBezTo>
                <a:lnTo>
                  <a:pt x="7242455" y="0"/>
                </a:lnTo>
                <a:cubicBezTo>
                  <a:pt x="7308150" y="0"/>
                  <a:pt x="7361407" y="53257"/>
                  <a:pt x="7361407" y="118952"/>
                </a:cubicBezTo>
                <a:lnTo>
                  <a:pt x="7361407" y="594748"/>
                </a:lnTo>
                <a:cubicBezTo>
                  <a:pt x="7361407" y="660443"/>
                  <a:pt x="7308150" y="713700"/>
                  <a:pt x="7242455" y="713700"/>
                </a:cubicBezTo>
                <a:lnTo>
                  <a:pt x="118952" y="713700"/>
                </a:lnTo>
                <a:cubicBezTo>
                  <a:pt x="53257" y="713700"/>
                  <a:pt x="0" y="660443"/>
                  <a:pt x="0" y="594748"/>
                </a:cubicBezTo>
                <a:lnTo>
                  <a:pt x="0" y="118952"/>
                </a:lnTo>
                <a:close/>
              </a:path>
            </a:pathLst>
          </a:cu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565" tIns="77565" rIns="77565" bIns="77565" numCol="1" spcCol="1270" anchor="ctr" anchorCtr="0">
            <a:noAutofit/>
          </a:bodyPr>
          <a:lstStyle/>
          <a:p>
            <a:pPr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350" b="1" dirty="0"/>
              <a:t>O2 - Identifier les éléments influents du développement d’un produit </a:t>
            </a:r>
            <a:endParaRPr lang="fr-FR" sz="1350" dirty="0"/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2C1E6030-6681-4135-ADDB-39193D16AEA8}"/>
              </a:ext>
            </a:extLst>
          </p:cNvPr>
          <p:cNvSpPr/>
          <p:nvPr/>
        </p:nvSpPr>
        <p:spPr>
          <a:xfrm>
            <a:off x="3368602" y="2576710"/>
            <a:ext cx="5521055" cy="62100"/>
          </a:xfrm>
          <a:custGeom>
            <a:avLst/>
            <a:gdLst>
              <a:gd name="connsiteX0" fmla="*/ 0 w 7361407"/>
              <a:gd name="connsiteY0" fmla="*/ 0 h 82800"/>
              <a:gd name="connsiteX1" fmla="*/ 7361407 w 7361407"/>
              <a:gd name="connsiteY1" fmla="*/ 0 h 82800"/>
              <a:gd name="connsiteX2" fmla="*/ 7361407 w 7361407"/>
              <a:gd name="connsiteY2" fmla="*/ 82800 h 82800"/>
              <a:gd name="connsiteX3" fmla="*/ 0 w 7361407"/>
              <a:gd name="connsiteY3" fmla="*/ 82800 h 82800"/>
              <a:gd name="connsiteX4" fmla="*/ 0 w 7361407"/>
              <a:gd name="connsiteY4" fmla="*/ 0 h 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1407" h="82800">
                <a:moveTo>
                  <a:pt x="0" y="0"/>
                </a:moveTo>
                <a:lnTo>
                  <a:pt x="7361407" y="0"/>
                </a:lnTo>
                <a:lnTo>
                  <a:pt x="7361407" y="82800"/>
                </a:lnTo>
                <a:lnTo>
                  <a:pt x="0" y="82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5294" tIns="17145" rIns="96012" bIns="17145" numCol="1" spcCol="1270" anchor="t" anchorCtr="0">
            <a:noAutofit/>
          </a:bodyPr>
          <a:lstStyle/>
          <a:p>
            <a:pPr marL="128588" lvl="1" indent="-128588" defTabSz="600075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SzPts val="1100"/>
            </a:pPr>
            <a:endParaRPr lang="fr-FR" sz="1350" dirty="0"/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E253987D-FE70-4EE6-A64F-20A53F439F74}"/>
              </a:ext>
            </a:extLst>
          </p:cNvPr>
          <p:cNvSpPr/>
          <p:nvPr/>
        </p:nvSpPr>
        <p:spPr>
          <a:xfrm>
            <a:off x="3368602" y="2638810"/>
            <a:ext cx="5521055" cy="535275"/>
          </a:xfrm>
          <a:custGeom>
            <a:avLst/>
            <a:gdLst>
              <a:gd name="connsiteX0" fmla="*/ 0 w 7361407"/>
              <a:gd name="connsiteY0" fmla="*/ 118952 h 713700"/>
              <a:gd name="connsiteX1" fmla="*/ 118952 w 7361407"/>
              <a:gd name="connsiteY1" fmla="*/ 0 h 713700"/>
              <a:gd name="connsiteX2" fmla="*/ 7242455 w 7361407"/>
              <a:gd name="connsiteY2" fmla="*/ 0 h 713700"/>
              <a:gd name="connsiteX3" fmla="*/ 7361407 w 7361407"/>
              <a:gd name="connsiteY3" fmla="*/ 118952 h 713700"/>
              <a:gd name="connsiteX4" fmla="*/ 7361407 w 7361407"/>
              <a:gd name="connsiteY4" fmla="*/ 594748 h 713700"/>
              <a:gd name="connsiteX5" fmla="*/ 7242455 w 7361407"/>
              <a:gd name="connsiteY5" fmla="*/ 713700 h 713700"/>
              <a:gd name="connsiteX6" fmla="*/ 118952 w 7361407"/>
              <a:gd name="connsiteY6" fmla="*/ 713700 h 713700"/>
              <a:gd name="connsiteX7" fmla="*/ 0 w 7361407"/>
              <a:gd name="connsiteY7" fmla="*/ 594748 h 713700"/>
              <a:gd name="connsiteX8" fmla="*/ 0 w 7361407"/>
              <a:gd name="connsiteY8" fmla="*/ 118952 h 71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1407" h="713700">
                <a:moveTo>
                  <a:pt x="0" y="118952"/>
                </a:moveTo>
                <a:cubicBezTo>
                  <a:pt x="0" y="53257"/>
                  <a:pt x="53257" y="0"/>
                  <a:pt x="118952" y="0"/>
                </a:cubicBezTo>
                <a:lnTo>
                  <a:pt x="7242455" y="0"/>
                </a:lnTo>
                <a:cubicBezTo>
                  <a:pt x="7308150" y="0"/>
                  <a:pt x="7361407" y="53257"/>
                  <a:pt x="7361407" y="118952"/>
                </a:cubicBezTo>
                <a:lnTo>
                  <a:pt x="7361407" y="594748"/>
                </a:lnTo>
                <a:cubicBezTo>
                  <a:pt x="7361407" y="660443"/>
                  <a:pt x="7308150" y="713700"/>
                  <a:pt x="7242455" y="713700"/>
                </a:cubicBezTo>
                <a:lnTo>
                  <a:pt x="118952" y="713700"/>
                </a:lnTo>
                <a:cubicBezTo>
                  <a:pt x="53257" y="713700"/>
                  <a:pt x="0" y="660443"/>
                  <a:pt x="0" y="594748"/>
                </a:cubicBezTo>
                <a:lnTo>
                  <a:pt x="0" y="118952"/>
                </a:lnTo>
                <a:close/>
              </a:path>
            </a:pathLst>
          </a:cu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565" tIns="77565" rIns="77565" bIns="77565" numCol="1" spcCol="1270" anchor="ctr" anchorCtr="0">
            <a:noAutofit/>
          </a:bodyPr>
          <a:lstStyle/>
          <a:p>
            <a:pPr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350" b="1" dirty="0"/>
              <a:t>O3 - Analyser l’organisation fonctionnelle et structurelle d’un produit</a:t>
            </a:r>
            <a:endParaRPr lang="fr-FR" sz="1350" dirty="0"/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C38C83F7-EFF7-4DC4-94E9-3A141AFCE36E}"/>
              </a:ext>
            </a:extLst>
          </p:cNvPr>
          <p:cNvSpPr/>
          <p:nvPr/>
        </p:nvSpPr>
        <p:spPr>
          <a:xfrm>
            <a:off x="3368602" y="3174085"/>
            <a:ext cx="5521055" cy="62100"/>
          </a:xfrm>
          <a:custGeom>
            <a:avLst/>
            <a:gdLst>
              <a:gd name="connsiteX0" fmla="*/ 0 w 7361407"/>
              <a:gd name="connsiteY0" fmla="*/ 0 h 82800"/>
              <a:gd name="connsiteX1" fmla="*/ 7361407 w 7361407"/>
              <a:gd name="connsiteY1" fmla="*/ 0 h 82800"/>
              <a:gd name="connsiteX2" fmla="*/ 7361407 w 7361407"/>
              <a:gd name="connsiteY2" fmla="*/ 82800 h 82800"/>
              <a:gd name="connsiteX3" fmla="*/ 0 w 7361407"/>
              <a:gd name="connsiteY3" fmla="*/ 82800 h 82800"/>
              <a:gd name="connsiteX4" fmla="*/ 0 w 7361407"/>
              <a:gd name="connsiteY4" fmla="*/ 0 h 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1407" h="82800">
                <a:moveTo>
                  <a:pt x="0" y="0"/>
                </a:moveTo>
                <a:lnTo>
                  <a:pt x="7361407" y="0"/>
                </a:lnTo>
                <a:lnTo>
                  <a:pt x="7361407" y="82800"/>
                </a:lnTo>
                <a:lnTo>
                  <a:pt x="0" y="828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5294" tIns="17145" rIns="96012" bIns="17145" numCol="1" spcCol="1270" anchor="t" anchorCtr="0">
            <a:noAutofit/>
          </a:bodyPr>
          <a:lstStyle/>
          <a:p>
            <a:pPr marL="128588" lvl="1" indent="-128588" defTabSz="600075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endParaRPr lang="fr-FR" sz="1350" dirty="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75CEB749-2C9E-4E3D-9903-4699484140CB}"/>
              </a:ext>
            </a:extLst>
          </p:cNvPr>
          <p:cNvSpPr/>
          <p:nvPr/>
        </p:nvSpPr>
        <p:spPr>
          <a:xfrm>
            <a:off x="3368602" y="3236185"/>
            <a:ext cx="5521055" cy="535275"/>
          </a:xfrm>
          <a:custGeom>
            <a:avLst/>
            <a:gdLst>
              <a:gd name="connsiteX0" fmla="*/ 0 w 7361407"/>
              <a:gd name="connsiteY0" fmla="*/ 118952 h 713700"/>
              <a:gd name="connsiteX1" fmla="*/ 118952 w 7361407"/>
              <a:gd name="connsiteY1" fmla="*/ 0 h 713700"/>
              <a:gd name="connsiteX2" fmla="*/ 7242455 w 7361407"/>
              <a:gd name="connsiteY2" fmla="*/ 0 h 713700"/>
              <a:gd name="connsiteX3" fmla="*/ 7361407 w 7361407"/>
              <a:gd name="connsiteY3" fmla="*/ 118952 h 713700"/>
              <a:gd name="connsiteX4" fmla="*/ 7361407 w 7361407"/>
              <a:gd name="connsiteY4" fmla="*/ 594748 h 713700"/>
              <a:gd name="connsiteX5" fmla="*/ 7242455 w 7361407"/>
              <a:gd name="connsiteY5" fmla="*/ 713700 h 713700"/>
              <a:gd name="connsiteX6" fmla="*/ 118952 w 7361407"/>
              <a:gd name="connsiteY6" fmla="*/ 713700 h 713700"/>
              <a:gd name="connsiteX7" fmla="*/ 0 w 7361407"/>
              <a:gd name="connsiteY7" fmla="*/ 594748 h 713700"/>
              <a:gd name="connsiteX8" fmla="*/ 0 w 7361407"/>
              <a:gd name="connsiteY8" fmla="*/ 118952 h 71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1407" h="713700">
                <a:moveTo>
                  <a:pt x="0" y="118952"/>
                </a:moveTo>
                <a:cubicBezTo>
                  <a:pt x="0" y="53257"/>
                  <a:pt x="53257" y="0"/>
                  <a:pt x="118952" y="0"/>
                </a:cubicBezTo>
                <a:lnTo>
                  <a:pt x="7242455" y="0"/>
                </a:lnTo>
                <a:cubicBezTo>
                  <a:pt x="7308150" y="0"/>
                  <a:pt x="7361407" y="53257"/>
                  <a:pt x="7361407" y="118952"/>
                </a:cubicBezTo>
                <a:lnTo>
                  <a:pt x="7361407" y="594748"/>
                </a:lnTo>
                <a:cubicBezTo>
                  <a:pt x="7361407" y="660443"/>
                  <a:pt x="7308150" y="713700"/>
                  <a:pt x="7242455" y="713700"/>
                </a:cubicBezTo>
                <a:lnTo>
                  <a:pt x="118952" y="713700"/>
                </a:lnTo>
                <a:cubicBezTo>
                  <a:pt x="53257" y="713700"/>
                  <a:pt x="0" y="660443"/>
                  <a:pt x="0" y="594748"/>
                </a:cubicBezTo>
                <a:lnTo>
                  <a:pt x="0" y="118952"/>
                </a:lnTo>
                <a:close/>
              </a:path>
            </a:pathLst>
          </a:custGeom>
          <a:ln w="57150"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565" tIns="77565" rIns="77565" bIns="77565" numCol="1" spcCol="1270" anchor="ctr" anchorCtr="0">
            <a:noAutofit/>
          </a:bodyPr>
          <a:lstStyle/>
          <a:p>
            <a:pPr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350" b="1" dirty="0"/>
              <a:t>O4 - Communiquer une idée, un principe ou une solution technique, un projet, y compris en langue étrangère</a:t>
            </a:r>
            <a:endParaRPr lang="fr-FR" sz="1350" dirty="0"/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45A744F5-BBDC-42C0-A8F4-61D644AE5FA0}"/>
              </a:ext>
            </a:extLst>
          </p:cNvPr>
          <p:cNvSpPr/>
          <p:nvPr/>
        </p:nvSpPr>
        <p:spPr>
          <a:xfrm>
            <a:off x="3368602" y="3771460"/>
            <a:ext cx="5521055" cy="62100"/>
          </a:xfrm>
          <a:custGeom>
            <a:avLst/>
            <a:gdLst>
              <a:gd name="connsiteX0" fmla="*/ 0 w 7361407"/>
              <a:gd name="connsiteY0" fmla="*/ 0 h 82800"/>
              <a:gd name="connsiteX1" fmla="*/ 7361407 w 7361407"/>
              <a:gd name="connsiteY1" fmla="*/ 0 h 82800"/>
              <a:gd name="connsiteX2" fmla="*/ 7361407 w 7361407"/>
              <a:gd name="connsiteY2" fmla="*/ 82800 h 82800"/>
              <a:gd name="connsiteX3" fmla="*/ 0 w 7361407"/>
              <a:gd name="connsiteY3" fmla="*/ 82800 h 82800"/>
              <a:gd name="connsiteX4" fmla="*/ 0 w 7361407"/>
              <a:gd name="connsiteY4" fmla="*/ 0 h 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1407" h="82800">
                <a:moveTo>
                  <a:pt x="0" y="0"/>
                </a:moveTo>
                <a:lnTo>
                  <a:pt x="7361407" y="0"/>
                </a:lnTo>
                <a:lnTo>
                  <a:pt x="7361407" y="82800"/>
                </a:lnTo>
                <a:lnTo>
                  <a:pt x="0" y="828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5294" tIns="17145" rIns="96012" bIns="17145" numCol="1" spcCol="1270" anchor="t" anchorCtr="0">
            <a:noAutofit/>
          </a:bodyPr>
          <a:lstStyle/>
          <a:p>
            <a:pPr marL="128588" lvl="1" indent="-128588" defTabSz="600075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endParaRPr lang="fr-FR" sz="1350" dirty="0"/>
          </a:p>
        </p:txBody>
      </p: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FE8CCAAA-5A32-4B10-8DBD-75454870653A}"/>
              </a:ext>
            </a:extLst>
          </p:cNvPr>
          <p:cNvSpPr/>
          <p:nvPr/>
        </p:nvSpPr>
        <p:spPr>
          <a:xfrm>
            <a:off x="3368602" y="3833560"/>
            <a:ext cx="5521055" cy="535275"/>
          </a:xfrm>
          <a:custGeom>
            <a:avLst/>
            <a:gdLst>
              <a:gd name="connsiteX0" fmla="*/ 0 w 7361407"/>
              <a:gd name="connsiteY0" fmla="*/ 118952 h 713700"/>
              <a:gd name="connsiteX1" fmla="*/ 118952 w 7361407"/>
              <a:gd name="connsiteY1" fmla="*/ 0 h 713700"/>
              <a:gd name="connsiteX2" fmla="*/ 7242455 w 7361407"/>
              <a:gd name="connsiteY2" fmla="*/ 0 h 713700"/>
              <a:gd name="connsiteX3" fmla="*/ 7361407 w 7361407"/>
              <a:gd name="connsiteY3" fmla="*/ 118952 h 713700"/>
              <a:gd name="connsiteX4" fmla="*/ 7361407 w 7361407"/>
              <a:gd name="connsiteY4" fmla="*/ 594748 h 713700"/>
              <a:gd name="connsiteX5" fmla="*/ 7242455 w 7361407"/>
              <a:gd name="connsiteY5" fmla="*/ 713700 h 713700"/>
              <a:gd name="connsiteX6" fmla="*/ 118952 w 7361407"/>
              <a:gd name="connsiteY6" fmla="*/ 713700 h 713700"/>
              <a:gd name="connsiteX7" fmla="*/ 0 w 7361407"/>
              <a:gd name="connsiteY7" fmla="*/ 594748 h 713700"/>
              <a:gd name="connsiteX8" fmla="*/ 0 w 7361407"/>
              <a:gd name="connsiteY8" fmla="*/ 118952 h 71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1407" h="713700">
                <a:moveTo>
                  <a:pt x="0" y="118952"/>
                </a:moveTo>
                <a:cubicBezTo>
                  <a:pt x="0" y="53257"/>
                  <a:pt x="53257" y="0"/>
                  <a:pt x="118952" y="0"/>
                </a:cubicBezTo>
                <a:lnTo>
                  <a:pt x="7242455" y="0"/>
                </a:lnTo>
                <a:cubicBezTo>
                  <a:pt x="7308150" y="0"/>
                  <a:pt x="7361407" y="53257"/>
                  <a:pt x="7361407" y="118952"/>
                </a:cubicBezTo>
                <a:lnTo>
                  <a:pt x="7361407" y="594748"/>
                </a:lnTo>
                <a:cubicBezTo>
                  <a:pt x="7361407" y="660443"/>
                  <a:pt x="7308150" y="713700"/>
                  <a:pt x="7242455" y="713700"/>
                </a:cubicBezTo>
                <a:lnTo>
                  <a:pt x="118952" y="713700"/>
                </a:lnTo>
                <a:cubicBezTo>
                  <a:pt x="53257" y="713700"/>
                  <a:pt x="0" y="660443"/>
                  <a:pt x="0" y="594748"/>
                </a:cubicBezTo>
                <a:lnTo>
                  <a:pt x="0" y="118952"/>
                </a:lnTo>
                <a:close/>
              </a:path>
            </a:pathLst>
          </a:custGeom>
          <a:ln w="57150"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565" tIns="77565" rIns="77565" bIns="77565" numCol="1" spcCol="1270" anchor="ctr" anchorCtr="0">
            <a:noAutofit/>
          </a:bodyPr>
          <a:lstStyle/>
          <a:p>
            <a:pPr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350" b="1" dirty="0"/>
              <a:t>O5 – Imaginer une solution, répondre à un besoin</a:t>
            </a:r>
            <a:endParaRPr lang="fr-FR" sz="1350" dirty="0"/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4AF49A48-EB5A-4869-9C9E-0C19408E8FE2}"/>
              </a:ext>
            </a:extLst>
          </p:cNvPr>
          <p:cNvSpPr/>
          <p:nvPr/>
        </p:nvSpPr>
        <p:spPr>
          <a:xfrm>
            <a:off x="3368602" y="4368835"/>
            <a:ext cx="5521055" cy="62100"/>
          </a:xfrm>
          <a:custGeom>
            <a:avLst/>
            <a:gdLst>
              <a:gd name="connsiteX0" fmla="*/ 0 w 7361407"/>
              <a:gd name="connsiteY0" fmla="*/ 0 h 82800"/>
              <a:gd name="connsiteX1" fmla="*/ 7361407 w 7361407"/>
              <a:gd name="connsiteY1" fmla="*/ 0 h 82800"/>
              <a:gd name="connsiteX2" fmla="*/ 7361407 w 7361407"/>
              <a:gd name="connsiteY2" fmla="*/ 82800 h 82800"/>
              <a:gd name="connsiteX3" fmla="*/ 0 w 7361407"/>
              <a:gd name="connsiteY3" fmla="*/ 82800 h 82800"/>
              <a:gd name="connsiteX4" fmla="*/ 0 w 7361407"/>
              <a:gd name="connsiteY4" fmla="*/ 0 h 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1407" h="82800">
                <a:moveTo>
                  <a:pt x="0" y="0"/>
                </a:moveTo>
                <a:lnTo>
                  <a:pt x="7361407" y="0"/>
                </a:lnTo>
                <a:lnTo>
                  <a:pt x="7361407" y="82800"/>
                </a:lnTo>
                <a:lnTo>
                  <a:pt x="0" y="828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5294" tIns="17145" rIns="96012" bIns="17145" numCol="1" spcCol="1270" anchor="t" anchorCtr="0">
            <a:noAutofit/>
          </a:bodyPr>
          <a:lstStyle/>
          <a:p>
            <a:pPr marL="128588" lvl="1" indent="-128588" defTabSz="600075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endParaRPr lang="fr-FR" sz="1350" dirty="0"/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1F23B996-2906-4E29-9077-3AE24DAA96C9}"/>
              </a:ext>
            </a:extLst>
          </p:cNvPr>
          <p:cNvSpPr/>
          <p:nvPr/>
        </p:nvSpPr>
        <p:spPr>
          <a:xfrm>
            <a:off x="3368602" y="4430935"/>
            <a:ext cx="5521055" cy="535275"/>
          </a:xfrm>
          <a:custGeom>
            <a:avLst/>
            <a:gdLst>
              <a:gd name="connsiteX0" fmla="*/ 0 w 7361407"/>
              <a:gd name="connsiteY0" fmla="*/ 118952 h 713700"/>
              <a:gd name="connsiteX1" fmla="*/ 118952 w 7361407"/>
              <a:gd name="connsiteY1" fmla="*/ 0 h 713700"/>
              <a:gd name="connsiteX2" fmla="*/ 7242455 w 7361407"/>
              <a:gd name="connsiteY2" fmla="*/ 0 h 713700"/>
              <a:gd name="connsiteX3" fmla="*/ 7361407 w 7361407"/>
              <a:gd name="connsiteY3" fmla="*/ 118952 h 713700"/>
              <a:gd name="connsiteX4" fmla="*/ 7361407 w 7361407"/>
              <a:gd name="connsiteY4" fmla="*/ 594748 h 713700"/>
              <a:gd name="connsiteX5" fmla="*/ 7242455 w 7361407"/>
              <a:gd name="connsiteY5" fmla="*/ 713700 h 713700"/>
              <a:gd name="connsiteX6" fmla="*/ 118952 w 7361407"/>
              <a:gd name="connsiteY6" fmla="*/ 713700 h 713700"/>
              <a:gd name="connsiteX7" fmla="*/ 0 w 7361407"/>
              <a:gd name="connsiteY7" fmla="*/ 594748 h 713700"/>
              <a:gd name="connsiteX8" fmla="*/ 0 w 7361407"/>
              <a:gd name="connsiteY8" fmla="*/ 118952 h 71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1407" h="713700">
                <a:moveTo>
                  <a:pt x="0" y="118952"/>
                </a:moveTo>
                <a:cubicBezTo>
                  <a:pt x="0" y="53257"/>
                  <a:pt x="53257" y="0"/>
                  <a:pt x="118952" y="0"/>
                </a:cubicBezTo>
                <a:lnTo>
                  <a:pt x="7242455" y="0"/>
                </a:lnTo>
                <a:cubicBezTo>
                  <a:pt x="7308150" y="0"/>
                  <a:pt x="7361407" y="53257"/>
                  <a:pt x="7361407" y="118952"/>
                </a:cubicBezTo>
                <a:lnTo>
                  <a:pt x="7361407" y="594748"/>
                </a:lnTo>
                <a:cubicBezTo>
                  <a:pt x="7361407" y="660443"/>
                  <a:pt x="7308150" y="713700"/>
                  <a:pt x="7242455" y="713700"/>
                </a:cubicBezTo>
                <a:lnTo>
                  <a:pt x="118952" y="713700"/>
                </a:lnTo>
                <a:cubicBezTo>
                  <a:pt x="53257" y="713700"/>
                  <a:pt x="0" y="660443"/>
                  <a:pt x="0" y="594748"/>
                </a:cubicBezTo>
                <a:lnTo>
                  <a:pt x="0" y="118952"/>
                </a:lnTo>
                <a:close/>
              </a:path>
            </a:pathLst>
          </a:cu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565" tIns="77565" rIns="77565" bIns="77565" numCol="1" spcCol="1270" anchor="ctr" anchorCtr="0">
            <a:noAutofit/>
          </a:bodyPr>
          <a:lstStyle/>
          <a:p>
            <a:pPr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350" b="1" dirty="0"/>
              <a:t>O6 – Préparer une simulation et exploiter les résultats pour prédire un fonctionnement, valider une performance ou une solution</a:t>
            </a:r>
            <a:endParaRPr lang="fr-FR" sz="1350" dirty="0"/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BF17346B-F054-4AE4-94FB-4BA8C3EF896C}"/>
              </a:ext>
            </a:extLst>
          </p:cNvPr>
          <p:cNvSpPr/>
          <p:nvPr/>
        </p:nvSpPr>
        <p:spPr>
          <a:xfrm>
            <a:off x="3368602" y="4966210"/>
            <a:ext cx="5521055" cy="62100"/>
          </a:xfrm>
          <a:custGeom>
            <a:avLst/>
            <a:gdLst>
              <a:gd name="connsiteX0" fmla="*/ 0 w 7361407"/>
              <a:gd name="connsiteY0" fmla="*/ 0 h 82800"/>
              <a:gd name="connsiteX1" fmla="*/ 7361407 w 7361407"/>
              <a:gd name="connsiteY1" fmla="*/ 0 h 82800"/>
              <a:gd name="connsiteX2" fmla="*/ 7361407 w 7361407"/>
              <a:gd name="connsiteY2" fmla="*/ 82800 h 82800"/>
              <a:gd name="connsiteX3" fmla="*/ 0 w 7361407"/>
              <a:gd name="connsiteY3" fmla="*/ 82800 h 82800"/>
              <a:gd name="connsiteX4" fmla="*/ 0 w 7361407"/>
              <a:gd name="connsiteY4" fmla="*/ 0 h 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1407" h="82800">
                <a:moveTo>
                  <a:pt x="0" y="0"/>
                </a:moveTo>
                <a:lnTo>
                  <a:pt x="7361407" y="0"/>
                </a:lnTo>
                <a:lnTo>
                  <a:pt x="7361407" y="82800"/>
                </a:lnTo>
                <a:lnTo>
                  <a:pt x="0" y="828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5294" tIns="17145" rIns="96012" bIns="17145" numCol="1" spcCol="1270" anchor="t" anchorCtr="0">
            <a:noAutofit/>
          </a:bodyPr>
          <a:lstStyle/>
          <a:p>
            <a:pPr marL="128588" lvl="1" indent="-128588" defTabSz="600075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endParaRPr lang="fr-FR" sz="1350" dirty="0"/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C4F5769E-71D7-4E81-B359-9D424C54AA86}"/>
              </a:ext>
            </a:extLst>
          </p:cNvPr>
          <p:cNvSpPr/>
          <p:nvPr/>
        </p:nvSpPr>
        <p:spPr>
          <a:xfrm>
            <a:off x="3368602" y="5028310"/>
            <a:ext cx="5521055" cy="535275"/>
          </a:xfrm>
          <a:custGeom>
            <a:avLst/>
            <a:gdLst>
              <a:gd name="connsiteX0" fmla="*/ 0 w 7361407"/>
              <a:gd name="connsiteY0" fmla="*/ 118952 h 713700"/>
              <a:gd name="connsiteX1" fmla="*/ 118952 w 7361407"/>
              <a:gd name="connsiteY1" fmla="*/ 0 h 713700"/>
              <a:gd name="connsiteX2" fmla="*/ 7242455 w 7361407"/>
              <a:gd name="connsiteY2" fmla="*/ 0 h 713700"/>
              <a:gd name="connsiteX3" fmla="*/ 7361407 w 7361407"/>
              <a:gd name="connsiteY3" fmla="*/ 118952 h 713700"/>
              <a:gd name="connsiteX4" fmla="*/ 7361407 w 7361407"/>
              <a:gd name="connsiteY4" fmla="*/ 594748 h 713700"/>
              <a:gd name="connsiteX5" fmla="*/ 7242455 w 7361407"/>
              <a:gd name="connsiteY5" fmla="*/ 713700 h 713700"/>
              <a:gd name="connsiteX6" fmla="*/ 118952 w 7361407"/>
              <a:gd name="connsiteY6" fmla="*/ 713700 h 713700"/>
              <a:gd name="connsiteX7" fmla="*/ 0 w 7361407"/>
              <a:gd name="connsiteY7" fmla="*/ 594748 h 713700"/>
              <a:gd name="connsiteX8" fmla="*/ 0 w 7361407"/>
              <a:gd name="connsiteY8" fmla="*/ 118952 h 71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1407" h="713700">
                <a:moveTo>
                  <a:pt x="0" y="118952"/>
                </a:moveTo>
                <a:cubicBezTo>
                  <a:pt x="0" y="53257"/>
                  <a:pt x="53257" y="0"/>
                  <a:pt x="118952" y="0"/>
                </a:cubicBezTo>
                <a:lnTo>
                  <a:pt x="7242455" y="0"/>
                </a:lnTo>
                <a:cubicBezTo>
                  <a:pt x="7308150" y="0"/>
                  <a:pt x="7361407" y="53257"/>
                  <a:pt x="7361407" y="118952"/>
                </a:cubicBezTo>
                <a:lnTo>
                  <a:pt x="7361407" y="594748"/>
                </a:lnTo>
                <a:cubicBezTo>
                  <a:pt x="7361407" y="660443"/>
                  <a:pt x="7308150" y="713700"/>
                  <a:pt x="7242455" y="713700"/>
                </a:cubicBezTo>
                <a:lnTo>
                  <a:pt x="118952" y="713700"/>
                </a:lnTo>
                <a:cubicBezTo>
                  <a:pt x="53257" y="713700"/>
                  <a:pt x="0" y="660443"/>
                  <a:pt x="0" y="594748"/>
                </a:cubicBezTo>
                <a:lnTo>
                  <a:pt x="0" y="118952"/>
                </a:lnTo>
                <a:close/>
              </a:path>
            </a:pathLst>
          </a:custGeom>
          <a:ln w="57150"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565" tIns="77565" rIns="77565" bIns="77565" numCol="1" spcCol="1270" anchor="ctr" anchorCtr="0">
            <a:noAutofit/>
          </a:bodyPr>
          <a:lstStyle/>
          <a:p>
            <a:pPr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350" b="1" dirty="0"/>
              <a:t>O7 – Expérimenter et réaliser des prototypes ou des maquettes</a:t>
            </a:r>
            <a:endParaRPr lang="fr-FR" sz="1350" dirty="0"/>
          </a:p>
        </p:txBody>
      </p:sp>
      <p:sp>
        <p:nvSpPr>
          <p:cNvPr id="11" name="Légende : encadrée 10">
            <a:extLst>
              <a:ext uri="{FF2B5EF4-FFF2-40B4-BE49-F238E27FC236}">
                <a16:creationId xmlns:a16="http://schemas.microsoft.com/office/drawing/2014/main" id="{BC2396D7-B63A-4F5B-BF5C-CC33F839052C}"/>
              </a:ext>
            </a:extLst>
          </p:cNvPr>
          <p:cNvSpPr/>
          <p:nvPr/>
        </p:nvSpPr>
        <p:spPr>
          <a:xfrm>
            <a:off x="254344" y="3164191"/>
            <a:ext cx="2175510" cy="714452"/>
          </a:xfrm>
          <a:prstGeom prst="borderCallout1">
            <a:avLst>
              <a:gd name="adj1" fmla="val 15633"/>
              <a:gd name="adj2" fmla="val 103197"/>
              <a:gd name="adj3" fmla="val -79143"/>
              <a:gd name="adj4" fmla="val 149200"/>
            </a:avLst>
          </a:prstGeom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600" dirty="0">
                <a:solidFill>
                  <a:prstClr val="black"/>
                </a:solidFill>
                <a:latin typeface="Calibri" panose="020F0502020204030204"/>
              </a:rPr>
              <a:t>Objectifs déjà abordés en IT et I2D au cours de l’année </a:t>
            </a:r>
          </a:p>
        </p:txBody>
      </p:sp>
      <p:sp>
        <p:nvSpPr>
          <p:cNvPr id="34" name="Légende : encadrée 33">
            <a:extLst>
              <a:ext uri="{FF2B5EF4-FFF2-40B4-BE49-F238E27FC236}">
                <a16:creationId xmlns:a16="http://schemas.microsoft.com/office/drawing/2014/main" id="{5CD60132-88BE-4F7B-AB43-CB88C6A9ACFA}"/>
              </a:ext>
            </a:extLst>
          </p:cNvPr>
          <p:cNvSpPr/>
          <p:nvPr/>
        </p:nvSpPr>
        <p:spPr>
          <a:xfrm>
            <a:off x="257918" y="3998428"/>
            <a:ext cx="2175510" cy="742496"/>
          </a:xfrm>
          <a:prstGeom prst="borderCallout1">
            <a:avLst>
              <a:gd name="adj1" fmla="val 15633"/>
              <a:gd name="adj2" fmla="val 103197"/>
              <a:gd name="adj3" fmla="val 20357"/>
              <a:gd name="adj4" fmla="val 144594"/>
            </a:avLst>
          </a:prstGeom>
          <a:ln w="57150">
            <a:round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600" dirty="0">
                <a:solidFill>
                  <a:prstClr val="black"/>
                </a:solidFill>
                <a:latin typeface="Calibri" panose="020F0502020204030204"/>
              </a:rPr>
              <a:t>Objectifs principaux</a:t>
            </a:r>
          </a:p>
          <a:p>
            <a:pPr algn="ctr" defTabSz="342900">
              <a:defRPr/>
            </a:pPr>
            <a:r>
              <a:rPr lang="fr-FR" sz="1600" dirty="0">
                <a:solidFill>
                  <a:prstClr val="black"/>
                </a:solidFill>
                <a:latin typeface="Calibri" panose="020F0502020204030204"/>
              </a:rPr>
              <a:t>visés à travers le projet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/>
              </a:rPr>
              <a:t>Mécanodrone</a:t>
            </a:r>
            <a:r>
              <a:rPr lang="fr-FR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BB8A93A-F6A7-41E2-B14F-6A59533107EE}"/>
              </a:ext>
            </a:extLst>
          </p:cNvPr>
          <p:cNvSpPr/>
          <p:nvPr/>
        </p:nvSpPr>
        <p:spPr>
          <a:xfrm>
            <a:off x="208996" y="1767518"/>
            <a:ext cx="473615" cy="3000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900" b="1" dirty="0">
                <a:solidFill>
                  <a:prstClr val="white"/>
                </a:solidFill>
                <a:latin typeface="Calibri"/>
              </a:rPr>
              <a:t>IT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CF5A5E-8579-45B4-B3C3-24613B616588}"/>
              </a:ext>
            </a:extLst>
          </p:cNvPr>
          <p:cNvSpPr/>
          <p:nvPr/>
        </p:nvSpPr>
        <p:spPr>
          <a:xfrm>
            <a:off x="208996" y="2140957"/>
            <a:ext cx="473615" cy="30008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900" b="1" dirty="0">
                <a:solidFill>
                  <a:prstClr val="white"/>
                </a:solidFill>
                <a:latin typeface="Calibri"/>
              </a:rPr>
              <a:t>I2D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5701194F-2A23-4D72-B425-DFC012F0C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6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2" grpId="0" animBg="1"/>
      <p:bldP spid="12" grpId="1" animBg="1"/>
      <p:bldP spid="14" grpId="0" animBg="1"/>
      <p:bldP spid="16" grpId="0" animBg="1"/>
      <p:bldP spid="17" grpId="0"/>
      <p:bldP spid="18" grpId="0" animBg="1"/>
      <p:bldP spid="18" grpId="1" animBg="1"/>
      <p:bldP spid="20" grpId="0" animBg="1"/>
      <p:bldP spid="11" grpId="0" animBg="1"/>
      <p:bldP spid="11" grpId="1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DF523CC9-1D9C-4957-B638-7ED0203A0386}"/>
              </a:ext>
            </a:extLst>
          </p:cNvPr>
          <p:cNvSpPr txBox="1">
            <a:spLocks/>
          </p:cNvSpPr>
          <p:nvPr/>
        </p:nvSpPr>
        <p:spPr>
          <a:xfrm>
            <a:off x="290946" y="2615428"/>
            <a:ext cx="8416636" cy="66085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300" b="1" dirty="0">
                <a:latin typeface="+mn-lt"/>
              </a:rPr>
              <a:t>Les différentes phases du projet </a:t>
            </a:r>
          </a:p>
          <a:p>
            <a:pPr algn="ctr"/>
            <a:r>
              <a:rPr lang="fr-FR" sz="3300" b="1" dirty="0">
                <a:latin typeface="+mn-lt"/>
              </a:rPr>
              <a:t>du point de vue de l’équipe enseignante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5C10B8-0054-489A-BADD-0FF61CDB92ED}"/>
              </a:ext>
            </a:extLst>
          </p:cNvPr>
          <p:cNvSpPr/>
          <p:nvPr/>
        </p:nvSpPr>
        <p:spPr>
          <a:xfrm>
            <a:off x="208996" y="1767518"/>
            <a:ext cx="473615" cy="3000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900" b="1" dirty="0">
                <a:solidFill>
                  <a:prstClr val="white"/>
                </a:solidFill>
                <a:latin typeface="Calibri"/>
              </a:rPr>
              <a:t>IT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055B26-33A1-4C9A-8C29-CCAB525D6E42}"/>
              </a:ext>
            </a:extLst>
          </p:cNvPr>
          <p:cNvSpPr/>
          <p:nvPr/>
        </p:nvSpPr>
        <p:spPr>
          <a:xfrm>
            <a:off x="208996" y="2140957"/>
            <a:ext cx="473615" cy="30008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900" b="1" dirty="0">
                <a:solidFill>
                  <a:prstClr val="white"/>
                </a:solidFill>
                <a:latin typeface="Calibri"/>
              </a:rPr>
              <a:t>I2D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7E37F64-21E4-4D7F-A48C-ADFCC9F54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07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22CF9608-AC8E-4CC4-A9EB-666FD87EBF59}"/>
              </a:ext>
            </a:extLst>
          </p:cNvPr>
          <p:cNvSpPr txBox="1">
            <a:spLocks/>
          </p:cNvSpPr>
          <p:nvPr/>
        </p:nvSpPr>
        <p:spPr>
          <a:xfrm>
            <a:off x="1741779" y="1993536"/>
            <a:ext cx="6142752" cy="110638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b="1" dirty="0">
                <a:latin typeface="Calibri" panose="020F0502020204030204" pitchFamily="34" charset="0"/>
                <a:cs typeface="Calibri" panose="020F0502020204030204" pitchFamily="34" charset="0"/>
              </a:rPr>
              <a:t>Rédaction du cahier des charges par l’équipe enseignante.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227AF0-6A5B-4ACF-B62D-BAE976BE2BAB}"/>
              </a:ext>
            </a:extLst>
          </p:cNvPr>
          <p:cNvSpPr/>
          <p:nvPr/>
        </p:nvSpPr>
        <p:spPr>
          <a:xfrm>
            <a:off x="1144182" y="1343713"/>
            <a:ext cx="236625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50" b="1" dirty="0"/>
              <a:t>Phase 0 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2A513B-EA9F-413D-A817-59682057FDA8}"/>
              </a:ext>
            </a:extLst>
          </p:cNvPr>
          <p:cNvSpPr/>
          <p:nvPr/>
        </p:nvSpPr>
        <p:spPr>
          <a:xfrm>
            <a:off x="208996" y="1767518"/>
            <a:ext cx="473615" cy="3000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900" b="1" dirty="0">
                <a:solidFill>
                  <a:prstClr val="white"/>
                </a:solidFill>
                <a:latin typeface="Calibri"/>
              </a:rPr>
              <a:t>IT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07430B-75D3-471A-B831-A07FD7C3DA67}"/>
              </a:ext>
            </a:extLst>
          </p:cNvPr>
          <p:cNvSpPr/>
          <p:nvPr/>
        </p:nvSpPr>
        <p:spPr>
          <a:xfrm>
            <a:off x="208996" y="2140957"/>
            <a:ext cx="473615" cy="30008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900" b="1" dirty="0">
                <a:solidFill>
                  <a:prstClr val="white"/>
                </a:solidFill>
                <a:latin typeface="Calibri"/>
              </a:rPr>
              <a:t>I2D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4E5FA6-5849-4328-BCD2-1D5D894CF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89" y="3055984"/>
            <a:ext cx="1781898" cy="1106384"/>
          </a:xfrm>
          <a:prstGeom prst="rect">
            <a:avLst/>
          </a:prstGeom>
        </p:spPr>
      </p:pic>
      <p:sp>
        <p:nvSpPr>
          <p:cNvPr id="14" name="Flèche en arc 3">
            <a:extLst>
              <a:ext uri="{FF2B5EF4-FFF2-40B4-BE49-F238E27FC236}">
                <a16:creationId xmlns:a16="http://schemas.microsoft.com/office/drawing/2014/main" id="{6A1ED86B-A3C8-48C1-B4E5-262E55004179}"/>
              </a:ext>
            </a:extLst>
          </p:cNvPr>
          <p:cNvSpPr/>
          <p:nvPr/>
        </p:nvSpPr>
        <p:spPr>
          <a:xfrm rot="391576">
            <a:off x="1910351" y="3109889"/>
            <a:ext cx="520866" cy="538386"/>
          </a:xfrm>
          <a:prstGeom prst="circularArrow">
            <a:avLst>
              <a:gd name="adj1" fmla="val 12500"/>
              <a:gd name="adj2" fmla="val 998014"/>
              <a:gd name="adj3" fmla="val 20457681"/>
              <a:gd name="adj4" fmla="val 13241627"/>
              <a:gd name="adj5" fmla="val 1249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/>
              </a:solidFill>
            </a:endParaRPr>
          </a:p>
        </p:txBody>
      </p:sp>
      <p:sp>
        <p:nvSpPr>
          <p:cNvPr id="15" name="Flèche en arc 28">
            <a:extLst>
              <a:ext uri="{FF2B5EF4-FFF2-40B4-BE49-F238E27FC236}">
                <a16:creationId xmlns:a16="http://schemas.microsoft.com/office/drawing/2014/main" id="{8CC50F38-1CCE-4652-8FD6-D59E52FCD18E}"/>
              </a:ext>
            </a:extLst>
          </p:cNvPr>
          <p:cNvSpPr/>
          <p:nvPr/>
        </p:nvSpPr>
        <p:spPr>
          <a:xfrm rot="391576">
            <a:off x="2935730" y="3406018"/>
            <a:ext cx="504782" cy="540226"/>
          </a:xfrm>
          <a:prstGeom prst="circularArrow">
            <a:avLst>
              <a:gd name="adj1" fmla="val 12500"/>
              <a:gd name="adj2" fmla="val 998014"/>
              <a:gd name="adj3" fmla="val 20457681"/>
              <a:gd name="adj4" fmla="val 13073801"/>
              <a:gd name="adj5" fmla="val 12490"/>
            </a:avLst>
          </a:prstGeom>
          <a:gradFill>
            <a:gsLst>
              <a:gs pos="0">
                <a:srgbClr val="00B050"/>
              </a:gs>
              <a:gs pos="100000">
                <a:srgbClr val="92D050"/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ABB7012-1441-4EA1-8F7D-222F12542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58" y="3429899"/>
            <a:ext cx="1813281" cy="1057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625D70-9EF7-4F06-A519-804091C32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548" y="3709062"/>
            <a:ext cx="1681713" cy="13079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72E2C8-1BF9-479A-BBF3-C190B9337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969" y="3988224"/>
            <a:ext cx="2379086" cy="13079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ADBE6-D823-4B97-96A8-A630F4A3F4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884" y="4178657"/>
            <a:ext cx="2518052" cy="1409646"/>
          </a:xfrm>
          <a:prstGeom prst="rect">
            <a:avLst/>
          </a:prstGeom>
        </p:spPr>
      </p:pic>
      <p:sp>
        <p:nvSpPr>
          <p:cNvPr id="20" name="Flèche en arc 28">
            <a:extLst>
              <a:ext uri="{FF2B5EF4-FFF2-40B4-BE49-F238E27FC236}">
                <a16:creationId xmlns:a16="http://schemas.microsoft.com/office/drawing/2014/main" id="{634B22D0-09FC-4CF1-A450-00044AAFBA0C}"/>
              </a:ext>
            </a:extLst>
          </p:cNvPr>
          <p:cNvSpPr/>
          <p:nvPr/>
        </p:nvSpPr>
        <p:spPr>
          <a:xfrm rot="391576">
            <a:off x="4232952" y="3688561"/>
            <a:ext cx="504782" cy="540226"/>
          </a:xfrm>
          <a:prstGeom prst="circularArrow">
            <a:avLst>
              <a:gd name="adj1" fmla="val 12500"/>
              <a:gd name="adj2" fmla="val 998014"/>
              <a:gd name="adj3" fmla="val 20457681"/>
              <a:gd name="adj4" fmla="val 13073801"/>
              <a:gd name="adj5" fmla="val 12490"/>
            </a:avLst>
          </a:prstGeom>
          <a:gradFill>
            <a:gsLst>
              <a:gs pos="0">
                <a:srgbClr val="00B050"/>
              </a:gs>
              <a:gs pos="100000">
                <a:srgbClr val="92D050"/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/>
              </a:solidFill>
            </a:endParaRPr>
          </a:p>
        </p:txBody>
      </p:sp>
      <p:sp>
        <p:nvSpPr>
          <p:cNvPr id="21" name="Flèche en arc 28">
            <a:extLst>
              <a:ext uri="{FF2B5EF4-FFF2-40B4-BE49-F238E27FC236}">
                <a16:creationId xmlns:a16="http://schemas.microsoft.com/office/drawing/2014/main" id="{C2338AF6-ED0A-4C8A-A814-C1C5799E65E0}"/>
              </a:ext>
            </a:extLst>
          </p:cNvPr>
          <p:cNvSpPr/>
          <p:nvPr/>
        </p:nvSpPr>
        <p:spPr>
          <a:xfrm rot="391576">
            <a:off x="6245241" y="3892254"/>
            <a:ext cx="504782" cy="540226"/>
          </a:xfrm>
          <a:prstGeom prst="circularArrow">
            <a:avLst>
              <a:gd name="adj1" fmla="val 12500"/>
              <a:gd name="adj2" fmla="val 998014"/>
              <a:gd name="adj3" fmla="val 20457681"/>
              <a:gd name="adj4" fmla="val 13073801"/>
              <a:gd name="adj5" fmla="val 12490"/>
            </a:avLst>
          </a:prstGeom>
          <a:gradFill>
            <a:gsLst>
              <a:gs pos="0">
                <a:srgbClr val="00B050"/>
              </a:gs>
              <a:gs pos="100000">
                <a:srgbClr val="92D050"/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B2F062E-277D-428A-8AA9-620F43AAD7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69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22CF9608-AC8E-4CC4-A9EB-666FD87EBF59}"/>
              </a:ext>
            </a:extLst>
          </p:cNvPr>
          <p:cNvSpPr txBox="1">
            <a:spLocks/>
          </p:cNvSpPr>
          <p:nvPr/>
        </p:nvSpPr>
        <p:spPr>
          <a:xfrm>
            <a:off x="1982939" y="2216929"/>
            <a:ext cx="6142752" cy="192970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b="1" dirty="0">
                <a:latin typeface="Calibri" panose="020F0502020204030204" pitchFamily="34" charset="0"/>
                <a:cs typeface="Calibri" panose="020F0502020204030204" pitchFamily="34" charset="0"/>
              </a:rPr>
              <a:t>Appropriation du cahier des charges par les élèves</a:t>
            </a:r>
          </a:p>
          <a:p>
            <a:r>
              <a:rPr lang="fr-FR" sz="3000" b="1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r>
              <a:rPr lang="fr-FR" sz="3000" b="1" dirty="0">
                <a:latin typeface="Calibri" panose="020F0502020204030204" pitchFamily="34" charset="0"/>
                <a:cs typeface="Calibri" panose="020F0502020204030204" pitchFamily="34" charset="0"/>
              </a:rPr>
              <a:t>Planification du projet</a:t>
            </a:r>
          </a:p>
          <a:p>
            <a:r>
              <a:rPr lang="fr-FR" sz="3000" b="1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r>
              <a:rPr lang="fr-FR" sz="3000" b="1" dirty="0">
                <a:latin typeface="Calibri" panose="020F0502020204030204" pitchFamily="34" charset="0"/>
                <a:cs typeface="Calibri" panose="020F0502020204030204" pitchFamily="34" charset="0"/>
              </a:rPr>
              <a:t>Constitution progressive des équipes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227AF0-6A5B-4ACF-B62D-BAE976BE2BAB}"/>
              </a:ext>
            </a:extLst>
          </p:cNvPr>
          <p:cNvSpPr/>
          <p:nvPr/>
        </p:nvSpPr>
        <p:spPr>
          <a:xfrm>
            <a:off x="1144182" y="1343713"/>
            <a:ext cx="236625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50" b="1" dirty="0"/>
              <a:t>Phase 1 :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9B105F2-4A79-46DE-8A70-605AC6F60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891" y="4207358"/>
            <a:ext cx="1966166" cy="14044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665D86-F519-4F01-8AEA-86F71DD6266A}"/>
              </a:ext>
            </a:extLst>
          </p:cNvPr>
          <p:cNvSpPr/>
          <p:nvPr/>
        </p:nvSpPr>
        <p:spPr>
          <a:xfrm rot="20170611">
            <a:off x="3570017" y="4434315"/>
            <a:ext cx="1555911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fr-FR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Fablab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2A513B-EA9F-413D-A817-59682057FDA8}"/>
              </a:ext>
            </a:extLst>
          </p:cNvPr>
          <p:cNvSpPr/>
          <p:nvPr/>
        </p:nvSpPr>
        <p:spPr>
          <a:xfrm>
            <a:off x="208996" y="1767518"/>
            <a:ext cx="473615" cy="3000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900" b="1" dirty="0">
                <a:solidFill>
                  <a:prstClr val="white"/>
                </a:solidFill>
                <a:latin typeface="Calibri"/>
              </a:rPr>
              <a:t>IT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07430B-75D3-471A-B831-A07FD7C3DA67}"/>
              </a:ext>
            </a:extLst>
          </p:cNvPr>
          <p:cNvSpPr/>
          <p:nvPr/>
        </p:nvSpPr>
        <p:spPr>
          <a:xfrm>
            <a:off x="208996" y="2140957"/>
            <a:ext cx="473615" cy="30008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900" b="1" dirty="0">
                <a:solidFill>
                  <a:prstClr val="white"/>
                </a:solidFill>
                <a:latin typeface="Calibri"/>
              </a:rPr>
              <a:t>I2D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EB5DA77-D005-4805-9E59-F3AF88D89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58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CB4962-EEDD-4074-A923-0D71DCB0C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4610" y="771375"/>
            <a:ext cx="6075761" cy="994172"/>
          </a:xfrm>
        </p:spPr>
        <p:txBody>
          <a:bodyPr>
            <a:normAutofit/>
          </a:bodyPr>
          <a:lstStyle/>
          <a:p>
            <a:pPr algn="ctr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ETUDE DU CAHIER DES CHARGES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B85FA8-3E0A-48D9-94F9-A81C314BC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783" y="1632150"/>
            <a:ext cx="5786438" cy="3638407"/>
          </a:xfrm>
        </p:spPr>
        <p:txBody>
          <a:bodyPr anchor="ctr">
            <a:noAutofit/>
          </a:bodyPr>
          <a:lstStyle/>
          <a:p>
            <a:r>
              <a:rPr lang="fr-FR" dirty="0"/>
              <a:t>Un </a:t>
            </a:r>
            <a:r>
              <a:rPr lang="fr-FR" b="1" dirty="0"/>
              <a:t>document de guidance </a:t>
            </a:r>
            <a:r>
              <a:rPr lang="fr-FR" dirty="0"/>
              <a:t>ainsi que toutes les ressources nécessaires sont fournis aux élèves (format html réalisé sous Opale) </a:t>
            </a:r>
          </a:p>
          <a:p>
            <a:r>
              <a:rPr lang="fr-FR" dirty="0"/>
              <a:t>On constitue des équipes par îlots. Chaque équipe a pour mission de compléter les diagrammes de description de la démarche d’ingénierie système (IS) mise en œuvre. Ceux-ci permettent de définir la mission du produit, le contexte, les cas d’utilisations.</a:t>
            </a:r>
          </a:p>
          <a:p>
            <a:r>
              <a:rPr lang="fr-FR" dirty="0"/>
              <a:t>Pour chaque diagramme :</a:t>
            </a:r>
          </a:p>
          <a:p>
            <a:pPr lvl="1"/>
            <a:r>
              <a:rPr lang="fr-FR" sz="1800" dirty="0"/>
              <a:t>	une équipe présentera à la classe le diagramme</a:t>
            </a:r>
          </a:p>
          <a:p>
            <a:pPr lvl="1"/>
            <a:r>
              <a:rPr lang="fr-FR" sz="1800" dirty="0"/>
              <a:t>	toutes les équipes sont invitées à donner leur avis et proposer d’éventuelles retouches. </a:t>
            </a:r>
          </a:p>
          <a:p>
            <a:pPr lvl="1"/>
            <a:r>
              <a:rPr lang="fr-FR" sz="1800" dirty="0"/>
              <a:t>	la discussion permet d’établir le diagramme définitif.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A38BC92A-0A90-46F3-8169-295816A286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9584161"/>
              </p:ext>
            </p:extLst>
          </p:nvPr>
        </p:nvGraphicFramePr>
        <p:xfrm>
          <a:off x="4735272" y="1032387"/>
          <a:ext cx="6075761" cy="4559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DB66CE29-7796-408F-B9D7-EAE3DF38439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22" y="5231884"/>
            <a:ext cx="903445" cy="9034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1D4FBB-2FE8-46B6-BE4D-0B8646F37845}"/>
              </a:ext>
            </a:extLst>
          </p:cNvPr>
          <p:cNvSpPr/>
          <p:nvPr/>
        </p:nvSpPr>
        <p:spPr>
          <a:xfrm>
            <a:off x="208996" y="1767518"/>
            <a:ext cx="473615" cy="3000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900" b="1" dirty="0">
                <a:solidFill>
                  <a:prstClr val="white"/>
                </a:solidFill>
                <a:latin typeface="Calibri"/>
              </a:rPr>
              <a:t>IT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C1B3F2-B00D-45BD-B7BB-A74187107F60}"/>
              </a:ext>
            </a:extLst>
          </p:cNvPr>
          <p:cNvSpPr/>
          <p:nvPr/>
        </p:nvSpPr>
        <p:spPr>
          <a:xfrm>
            <a:off x="208996" y="2140957"/>
            <a:ext cx="473615" cy="30008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900" b="1" dirty="0">
                <a:solidFill>
                  <a:prstClr val="white"/>
                </a:solidFill>
                <a:latin typeface="Calibri"/>
              </a:rPr>
              <a:t>I2D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8352283-04F4-4A57-86DE-224FAF39F1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5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9E2DAC-1499-40BA-9F6A-0F091B82C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003" y="916036"/>
            <a:ext cx="8872620" cy="669389"/>
          </a:xfrm>
        </p:spPr>
        <p:txBody>
          <a:bodyPr>
            <a:normAutofit/>
          </a:bodyPr>
          <a:lstStyle/>
          <a:p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Planification : constitution du diagramme de Gantt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AF79F54-5237-4048-B822-FA20122E2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16" y="1585424"/>
            <a:ext cx="7045037" cy="3859212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DEE2892-8F63-440F-89C3-DF3093D9C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85532" y="898467"/>
            <a:ext cx="5267021" cy="4446303"/>
          </a:xfrm>
          <a:prstGeom prst="rect">
            <a:avLst/>
          </a:prstGeom>
        </p:spPr>
      </p:pic>
      <p:sp>
        <p:nvSpPr>
          <p:cNvPr id="5" name="Bulle narrative : rectangle 4">
            <a:extLst>
              <a:ext uri="{FF2B5EF4-FFF2-40B4-BE49-F238E27FC236}">
                <a16:creationId xmlns:a16="http://schemas.microsoft.com/office/drawing/2014/main" id="{AB1B1C75-4247-4472-9E63-241526D76FDB}"/>
              </a:ext>
            </a:extLst>
          </p:cNvPr>
          <p:cNvSpPr/>
          <p:nvPr/>
        </p:nvSpPr>
        <p:spPr>
          <a:xfrm>
            <a:off x="7676536" y="1892639"/>
            <a:ext cx="1371600" cy="1383347"/>
          </a:xfrm>
          <a:prstGeom prst="wedgeRectCallout">
            <a:avLst>
              <a:gd name="adj1" fmla="val -48763"/>
              <a:gd name="adj2" fmla="val 18502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100" dirty="0">
                <a:solidFill>
                  <a:srgbClr val="002060"/>
                </a:solidFill>
              </a:rPr>
              <a:t>Activité tutorée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F741F4C-2FFC-4667-9CED-87BE78B43B4D}"/>
              </a:ext>
            </a:extLst>
          </p:cNvPr>
          <p:cNvGrpSpPr/>
          <p:nvPr/>
        </p:nvGrpSpPr>
        <p:grpSpPr>
          <a:xfrm>
            <a:off x="-5559207" y="1289291"/>
            <a:ext cx="5418574" cy="4626005"/>
            <a:chOff x="721377" y="870983"/>
            <a:chExt cx="7224765" cy="6168007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8DD00F03-491E-4FC0-99E1-6392A76A0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377" y="870983"/>
              <a:ext cx="7224765" cy="6168007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8EAAAC3-252E-4187-9408-C2940C90E3A9}"/>
                </a:ext>
              </a:extLst>
            </p:cNvPr>
            <p:cNvSpPr txBox="1"/>
            <p:nvPr/>
          </p:nvSpPr>
          <p:spPr>
            <a:xfrm>
              <a:off x="1068585" y="1380519"/>
              <a:ext cx="673825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highlight>
                    <a:srgbClr val="FFFF00"/>
                  </a:highlight>
                </a:rPr>
                <a:t>Conception du système de préhension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706B461-589D-4E4A-9598-92E2C14D2343}"/>
                </a:ext>
              </a:extLst>
            </p:cNvPr>
            <p:cNvSpPr txBox="1"/>
            <p:nvPr/>
          </p:nvSpPr>
          <p:spPr>
            <a:xfrm>
              <a:off x="1021693" y="4152953"/>
              <a:ext cx="6758602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highlight>
                    <a:srgbClr val="FFFF00"/>
                  </a:highlight>
                </a:rPr>
                <a:t>Conception de la chaîne d’information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318261C-9974-4CC5-9366-75726EECA8B3}"/>
              </a:ext>
            </a:extLst>
          </p:cNvPr>
          <p:cNvGrpSpPr/>
          <p:nvPr/>
        </p:nvGrpSpPr>
        <p:grpSpPr>
          <a:xfrm>
            <a:off x="9417789" y="1289291"/>
            <a:ext cx="5418574" cy="4451480"/>
            <a:chOff x="4309938" y="335189"/>
            <a:chExt cx="7224765" cy="5935307"/>
          </a:xfrm>
        </p:grpSpPr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2AAC2D6D-538C-40BC-8CA5-F5CF69947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09938" y="335189"/>
              <a:ext cx="7224765" cy="5935307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ACE6269-40D7-4B6D-8DBA-C7D3E7B87B5F}"/>
                </a:ext>
              </a:extLst>
            </p:cNvPr>
            <p:cNvSpPr txBox="1"/>
            <p:nvPr/>
          </p:nvSpPr>
          <p:spPr>
            <a:xfrm>
              <a:off x="4956425" y="2433894"/>
              <a:ext cx="234226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highlight>
                    <a:srgbClr val="FFFF00"/>
                  </a:highlight>
                </a:rPr>
                <a:t>Prototypage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AA76670-2F28-49AC-9808-5DDDEE79E1A0}"/>
              </a:ext>
            </a:extLst>
          </p:cNvPr>
          <p:cNvSpPr/>
          <p:nvPr/>
        </p:nvSpPr>
        <p:spPr>
          <a:xfrm>
            <a:off x="208996" y="1767518"/>
            <a:ext cx="473615" cy="3000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900" b="1" dirty="0">
                <a:solidFill>
                  <a:prstClr val="white"/>
                </a:solidFill>
                <a:latin typeface="Calibri"/>
              </a:rPr>
              <a:t>IT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5DBEF7-2A2A-4893-AC3E-65ED185AED18}"/>
              </a:ext>
            </a:extLst>
          </p:cNvPr>
          <p:cNvSpPr/>
          <p:nvPr/>
        </p:nvSpPr>
        <p:spPr>
          <a:xfrm>
            <a:off x="208996" y="2140957"/>
            <a:ext cx="473615" cy="30008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900" b="1" dirty="0">
                <a:solidFill>
                  <a:prstClr val="white"/>
                </a:solidFill>
                <a:latin typeface="Calibri"/>
              </a:rPr>
              <a:t>I2D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4D59CDE-1FBF-4B91-B364-577380C187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8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C61103F9-0B04-4EB8-83EF-02DEA0AFE283}"/>
              </a:ext>
            </a:extLst>
          </p:cNvPr>
          <p:cNvGrpSpPr/>
          <p:nvPr/>
        </p:nvGrpSpPr>
        <p:grpSpPr>
          <a:xfrm>
            <a:off x="1468985" y="1531358"/>
            <a:ext cx="6843724" cy="535275"/>
            <a:chOff x="0" y="2413421"/>
            <a:chExt cx="7361407" cy="7137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B5F16FE1-7132-4A7D-888A-0F0E286D2FDF}"/>
                </a:ext>
              </a:extLst>
            </p:cNvPr>
            <p:cNvSpPr/>
            <p:nvPr/>
          </p:nvSpPr>
          <p:spPr>
            <a:xfrm>
              <a:off x="0" y="2413421"/>
              <a:ext cx="7361407" cy="713700"/>
            </a:xfrm>
            <a:prstGeom prst="roundRect">
              <a:avLst/>
            </a:prstGeom>
            <a:ln w="57150">
              <a:solidFill>
                <a:schemeClr val="accent5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Rectangle : coins arrondis 4">
              <a:extLst>
                <a:ext uri="{FF2B5EF4-FFF2-40B4-BE49-F238E27FC236}">
                  <a16:creationId xmlns:a16="http://schemas.microsoft.com/office/drawing/2014/main" id="{1DC44091-A8FD-4F35-83AD-35897F1A979F}"/>
                </a:ext>
              </a:extLst>
            </p:cNvPr>
            <p:cNvSpPr txBox="1"/>
            <p:nvPr/>
          </p:nvSpPr>
          <p:spPr>
            <a:xfrm>
              <a:off x="58204" y="2437396"/>
              <a:ext cx="7291727" cy="6440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435" tIns="51435" rIns="51435" bIns="51435" numCol="1" spcCol="1270" anchor="ctr" anchorCtr="0">
              <a:noAutofit/>
            </a:bodyPr>
            <a:lstStyle/>
            <a:p>
              <a:pPr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500" b="1" dirty="0"/>
                <a:t>O4 - Communiquer une idée, un principe ou une solution technique, un projet, y compris en langue étrangère</a:t>
              </a:r>
              <a:endParaRPr lang="fr-FR" sz="1500" dirty="0"/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4A8C74F4-C569-4237-A2BC-951BBD07490C}"/>
              </a:ext>
            </a:extLst>
          </p:cNvPr>
          <p:cNvGrpSpPr/>
          <p:nvPr/>
        </p:nvGrpSpPr>
        <p:grpSpPr>
          <a:xfrm>
            <a:off x="1301843" y="1437451"/>
            <a:ext cx="7144310" cy="4026542"/>
            <a:chOff x="1848702" y="-2003463"/>
            <a:chExt cx="9218294" cy="5271432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0084C97-676F-4569-A77A-ADA25201D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48702" y="-2003463"/>
              <a:ext cx="9218294" cy="527143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915B09C-9B08-497E-86C7-EB896D47FF73}"/>
                </a:ext>
              </a:extLst>
            </p:cNvPr>
            <p:cNvSpPr/>
            <p:nvPr/>
          </p:nvSpPr>
          <p:spPr>
            <a:xfrm>
              <a:off x="9457357" y="2163660"/>
              <a:ext cx="934727" cy="5741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fr-FR" sz="24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  I.S.    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49166231-F6A5-4CB8-8C23-B1CB10A1B2F3}"/>
              </a:ext>
            </a:extLst>
          </p:cNvPr>
          <p:cNvGrpSpPr/>
          <p:nvPr/>
        </p:nvGrpSpPr>
        <p:grpSpPr>
          <a:xfrm>
            <a:off x="1407479" y="3424592"/>
            <a:ext cx="6843725" cy="535275"/>
            <a:chOff x="0" y="3209921"/>
            <a:chExt cx="7361407" cy="713700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15112118-971B-405F-B990-4F4900890F51}"/>
                </a:ext>
              </a:extLst>
            </p:cNvPr>
            <p:cNvSpPr/>
            <p:nvPr/>
          </p:nvSpPr>
          <p:spPr>
            <a:xfrm>
              <a:off x="0" y="3209921"/>
              <a:ext cx="7361407" cy="713700"/>
            </a:xfrm>
            <a:prstGeom prst="roundRect">
              <a:avLst/>
            </a:prstGeom>
            <a:ln w="57150">
              <a:solidFill>
                <a:schemeClr val="accent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ectangle : coins arrondis 4">
              <a:extLst>
                <a:ext uri="{FF2B5EF4-FFF2-40B4-BE49-F238E27FC236}">
                  <a16:creationId xmlns:a16="http://schemas.microsoft.com/office/drawing/2014/main" id="{D95C0D15-91C6-45C3-B59D-C66F35BEB6B4}"/>
                </a:ext>
              </a:extLst>
            </p:cNvPr>
            <p:cNvSpPr txBox="1"/>
            <p:nvPr/>
          </p:nvSpPr>
          <p:spPr>
            <a:xfrm>
              <a:off x="34840" y="3244761"/>
              <a:ext cx="7291727" cy="6440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435" tIns="51435" rIns="51435" bIns="51435" numCol="1" spcCol="1270" anchor="ctr" anchorCtr="0">
              <a:noAutofit/>
            </a:bodyPr>
            <a:lstStyle/>
            <a:p>
              <a:pPr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500" b="1" dirty="0"/>
                <a:t>O5 – Imaginer une solution, répondre à un besoin</a:t>
              </a:r>
              <a:endParaRPr lang="fr-FR" sz="1500" dirty="0"/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1A80900C-5448-40FF-94EF-766C82803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75" y="1061885"/>
            <a:ext cx="7974603" cy="4508046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BAA339D2-8D3D-4EEA-9F3E-057A9DAEBBEB}"/>
              </a:ext>
            </a:extLst>
          </p:cNvPr>
          <p:cNvGrpSpPr/>
          <p:nvPr/>
        </p:nvGrpSpPr>
        <p:grpSpPr>
          <a:xfrm>
            <a:off x="8206543" y="1491028"/>
            <a:ext cx="779156" cy="960590"/>
            <a:chOff x="10942057" y="845037"/>
            <a:chExt cx="1038874" cy="1280786"/>
          </a:xfrm>
        </p:grpSpPr>
        <p:sp>
          <p:nvSpPr>
            <p:cNvPr id="11" name="Cadre 10">
              <a:extLst>
                <a:ext uri="{FF2B5EF4-FFF2-40B4-BE49-F238E27FC236}">
                  <a16:creationId xmlns:a16="http://schemas.microsoft.com/office/drawing/2014/main" id="{AEEED503-384B-446B-BF9B-29FE8FCD1ADE}"/>
                </a:ext>
              </a:extLst>
            </p:cNvPr>
            <p:cNvSpPr/>
            <p:nvPr/>
          </p:nvSpPr>
          <p:spPr>
            <a:xfrm>
              <a:off x="10942057" y="845037"/>
              <a:ext cx="1034519" cy="604675"/>
            </a:xfrm>
            <a:prstGeom prst="frame">
              <a:avLst/>
            </a:prstGeom>
            <a:solidFill>
              <a:srgbClr val="77933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>
                      <a:lumMod val="75000"/>
                    </a:schemeClr>
                  </a:solidFill>
                </a:rPr>
                <a:t>I2D</a:t>
              </a:r>
            </a:p>
          </p:txBody>
        </p: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32165D55-86D2-4B7F-8E81-3F7DCBC15AC1}"/>
                </a:ext>
              </a:extLst>
            </p:cNvPr>
            <p:cNvGrpSpPr/>
            <p:nvPr/>
          </p:nvGrpSpPr>
          <p:grpSpPr>
            <a:xfrm>
              <a:off x="10946412" y="1521147"/>
              <a:ext cx="1034519" cy="604676"/>
              <a:chOff x="534045" y="3423123"/>
              <a:chExt cx="1034519" cy="604676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B0F05EF-F502-4A3E-974E-7B5F796385BE}"/>
                  </a:ext>
                </a:extLst>
              </p:cNvPr>
              <p:cNvSpPr/>
              <p:nvPr/>
            </p:nvSpPr>
            <p:spPr>
              <a:xfrm>
                <a:off x="594404" y="3499912"/>
                <a:ext cx="914400" cy="451097"/>
              </a:xfrm>
              <a:prstGeom prst="rect">
                <a:avLst/>
              </a:prstGeom>
              <a:solidFill>
                <a:srgbClr val="C3D69B"/>
              </a:solidFill>
              <a:ln>
                <a:solidFill>
                  <a:srgbClr val="C3D69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39" name="Cadre 38">
                <a:extLst>
                  <a:ext uri="{FF2B5EF4-FFF2-40B4-BE49-F238E27FC236}">
                    <a16:creationId xmlns:a16="http://schemas.microsoft.com/office/drawing/2014/main" id="{25129B5C-FB7D-4B82-A66E-9458D7D791BF}"/>
                  </a:ext>
                </a:extLst>
              </p:cNvPr>
              <p:cNvSpPr/>
              <p:nvPr/>
            </p:nvSpPr>
            <p:spPr>
              <a:xfrm>
                <a:off x="534045" y="3423123"/>
                <a:ext cx="1034519" cy="604676"/>
              </a:xfrm>
              <a:prstGeom prst="frame">
                <a:avLst/>
              </a:prstGeom>
              <a:solidFill>
                <a:srgbClr val="C3D69B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b="1" dirty="0">
                    <a:solidFill>
                      <a:schemeClr val="tx1"/>
                    </a:solidFill>
                  </a:rPr>
                  <a:t>IT</a:t>
                </a:r>
              </a:p>
            </p:txBody>
          </p:sp>
        </p:grp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22BDF6DA-1D8A-4E10-913D-A20512D14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2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22CF9608-AC8E-4CC4-A9EB-666FD87EBF59}"/>
              </a:ext>
            </a:extLst>
          </p:cNvPr>
          <p:cNvSpPr txBox="1">
            <a:spLocks/>
          </p:cNvSpPr>
          <p:nvPr/>
        </p:nvSpPr>
        <p:spPr>
          <a:xfrm>
            <a:off x="2118021" y="2403966"/>
            <a:ext cx="6464870" cy="192970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b="1" dirty="0">
                <a:latin typeface="Calibri" panose="020F0502020204030204" pitchFamily="34" charset="0"/>
                <a:cs typeface="Calibri" panose="020F0502020204030204" pitchFamily="34" charset="0"/>
              </a:rPr>
              <a:t>Etude comportementale</a:t>
            </a:r>
          </a:p>
          <a:p>
            <a:r>
              <a:rPr lang="fr-FR" sz="3000" b="1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r>
              <a:rPr lang="fr-FR" sz="3000" b="1" dirty="0">
                <a:latin typeface="Calibri" panose="020F0502020204030204" pitchFamily="34" charset="0"/>
                <a:cs typeface="Calibri" panose="020F0502020204030204" pitchFamily="34" charset="0"/>
              </a:rPr>
              <a:t>Apports de connaissances</a:t>
            </a:r>
          </a:p>
          <a:p>
            <a:r>
              <a:rPr lang="fr-FR" sz="3000" b="1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r>
              <a:rPr lang="fr-FR" sz="3000" b="1" dirty="0">
                <a:latin typeface="Calibri" panose="020F0502020204030204" pitchFamily="34" charset="0"/>
                <a:cs typeface="Calibri" panose="020F0502020204030204" pitchFamily="34" charset="0"/>
              </a:rPr>
              <a:t>Construction du diagramme d’activités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227AF0-6A5B-4ACF-B62D-BAE976BE2BAB}"/>
              </a:ext>
            </a:extLst>
          </p:cNvPr>
          <p:cNvSpPr/>
          <p:nvPr/>
        </p:nvSpPr>
        <p:spPr>
          <a:xfrm>
            <a:off x="1144182" y="1343713"/>
            <a:ext cx="2315991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50" b="1" dirty="0"/>
              <a:t>Phase 2 :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87424A3-6E8F-401E-999C-24C27E6A3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10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4E146D-BFD3-49FF-B2E2-903742D75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4547" y="734675"/>
            <a:ext cx="9110432" cy="1004546"/>
          </a:xfrm>
        </p:spPr>
        <p:txBody>
          <a:bodyPr vert="horz" wrap="square" lIns="68580" tIns="34290" rIns="68580" bIns="34290" rtlCol="0" anchor="ctr">
            <a:normAutofit/>
          </a:bodyPr>
          <a:lstStyle/>
          <a:p>
            <a:pPr algn="ctr"/>
            <a:r>
              <a:rPr lang="fr-FR" sz="1800" b="1" dirty="0">
                <a:latin typeface="+mn-lt"/>
              </a:rPr>
              <a:t>Situation problème </a:t>
            </a:r>
            <a:br>
              <a:rPr lang="fr-FR" sz="1800" b="1" dirty="0">
                <a:latin typeface="+mn-lt"/>
              </a:rPr>
            </a:br>
            <a:r>
              <a:rPr lang="fr-FR" sz="1800" b="1" dirty="0">
                <a:latin typeface="+mn-lt"/>
              </a:rPr>
              <a:t>	Démarche pédagogique mobilisée  </a:t>
            </a:r>
            <a:br>
              <a:rPr lang="fr-FR" sz="1800" b="1" dirty="0">
                <a:latin typeface="+mn-lt"/>
              </a:rPr>
            </a:br>
            <a:endParaRPr lang="fr-FR" sz="1800" b="1" dirty="0"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5F9EBE7-55FB-4F4A-8DA3-B45408F84522}"/>
              </a:ext>
            </a:extLst>
          </p:cNvPr>
          <p:cNvSpPr txBox="1"/>
          <p:nvPr/>
        </p:nvSpPr>
        <p:spPr>
          <a:xfrm>
            <a:off x="915825" y="1815411"/>
            <a:ext cx="78624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342900">
              <a:buFont typeface="Arial" panose="020B0604020202020204" pitchFamily="34" charset="0"/>
              <a:buChar char="•"/>
              <a:defRPr/>
            </a:pPr>
            <a:r>
              <a:rPr lang="fr-FR" b="1" dirty="0">
                <a:latin typeface="Calibri" panose="020F0502020204030204"/>
              </a:rPr>
              <a:t>Un</a:t>
            </a:r>
            <a:r>
              <a:rPr lang="fr-FR" dirty="0">
                <a:latin typeface="Calibri" panose="020F0502020204030204"/>
              </a:rPr>
              <a:t> </a:t>
            </a:r>
            <a:r>
              <a:rPr lang="fr-FR" b="1" dirty="0">
                <a:latin typeface="Calibri" panose="020F0502020204030204"/>
              </a:rPr>
              <a:t>capteur différent est fourni à chaque équipe ainsi qu’un document de guidance format html, par exemple, et un diaporama à compléter.</a:t>
            </a:r>
          </a:p>
          <a:p>
            <a:pPr marL="342900" indent="-342900" defTabSz="342900">
              <a:buFont typeface="Arial" panose="020B0604020202020204" pitchFamily="34" charset="0"/>
              <a:buChar char="•"/>
              <a:defRPr/>
            </a:pPr>
            <a:endParaRPr lang="fr-FR" b="1" dirty="0">
              <a:latin typeface="Calibri" panose="020F0502020204030204"/>
            </a:endParaRPr>
          </a:p>
          <a:p>
            <a:pPr marL="342900" indent="-342900" defTabSz="342900">
              <a:buFont typeface="Arial" panose="020B0604020202020204" pitchFamily="34" charset="0"/>
              <a:buChar char="•"/>
              <a:defRPr/>
            </a:pPr>
            <a:endParaRPr lang="fr-FR" b="1" dirty="0">
              <a:solidFill>
                <a:srgbClr val="002060"/>
              </a:solidFill>
              <a:latin typeface="Calibri" panose="020F0502020204030204"/>
            </a:endParaRPr>
          </a:p>
          <a:p>
            <a:pPr marL="342900" indent="-342900" defTabSz="342900">
              <a:buFont typeface="Arial" panose="020B0604020202020204" pitchFamily="34" charset="0"/>
              <a:buChar char="•"/>
              <a:defRPr/>
            </a:pPr>
            <a:endParaRPr lang="fr-FR" b="1" dirty="0">
              <a:solidFill>
                <a:srgbClr val="002060"/>
              </a:solidFill>
              <a:latin typeface="Calibri" panose="020F0502020204030204"/>
            </a:endParaRPr>
          </a:p>
          <a:p>
            <a:pPr marL="342900" indent="-342900" defTabSz="342900">
              <a:buFont typeface="Arial" panose="020B0604020202020204" pitchFamily="34" charset="0"/>
              <a:buChar char="•"/>
              <a:defRPr/>
            </a:pPr>
            <a:endParaRPr lang="fr-FR" b="1" dirty="0">
              <a:solidFill>
                <a:srgbClr val="002060"/>
              </a:solidFill>
              <a:latin typeface="Calibri" panose="020F0502020204030204"/>
            </a:endParaRPr>
          </a:p>
          <a:p>
            <a:pPr marL="342900" indent="-342900" defTabSz="342900">
              <a:buFont typeface="Arial" panose="020B0604020202020204" pitchFamily="34" charset="0"/>
              <a:buChar char="•"/>
              <a:defRPr/>
            </a:pPr>
            <a:endParaRPr lang="fr-FR" b="1" dirty="0">
              <a:solidFill>
                <a:srgbClr val="002060"/>
              </a:solidFill>
              <a:latin typeface="Calibri" panose="020F0502020204030204"/>
            </a:endParaRPr>
          </a:p>
          <a:p>
            <a:pPr marL="342900" indent="-342900" defTabSz="342900">
              <a:buFont typeface="Arial" panose="020B0604020202020204" pitchFamily="34" charset="0"/>
              <a:buChar char="•"/>
              <a:defRPr/>
            </a:pPr>
            <a:endParaRPr lang="fr-FR" b="1" dirty="0">
              <a:solidFill>
                <a:srgbClr val="002060"/>
              </a:solidFill>
              <a:latin typeface="Calibri" panose="020F0502020204030204"/>
            </a:endParaRPr>
          </a:p>
          <a:p>
            <a:pPr defTabSz="342900">
              <a:defRPr/>
            </a:pPr>
            <a:endParaRPr lang="fr-FR" b="1" dirty="0">
              <a:solidFill>
                <a:srgbClr val="002060"/>
              </a:solidFill>
              <a:latin typeface="Calibri" panose="020F0502020204030204"/>
            </a:endParaRPr>
          </a:p>
          <a:p>
            <a:pPr marL="342900" indent="-342900" defTabSz="342900">
              <a:buFont typeface="Arial" panose="020B0604020202020204" pitchFamily="34" charset="0"/>
              <a:buChar char="•"/>
              <a:defRPr/>
            </a:pPr>
            <a:r>
              <a:rPr lang="fr-FR" dirty="0">
                <a:latin typeface="Calibri" panose="020F0502020204030204"/>
              </a:rPr>
              <a:t>Les capteurs permettent d’acquérir différents paramètres (température, humidité, pression atmosphérique, luminosité, particules…).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6EF4DDE-C77B-4BE4-81FD-E8F78D31C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446" y="866413"/>
            <a:ext cx="1632439" cy="1166027"/>
          </a:xfrm>
          <a:prstGeom prst="rect">
            <a:avLst/>
          </a:prstGeom>
        </p:spPr>
      </p:pic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A8EBD363-78A2-4974-914E-5C180223297E}"/>
              </a:ext>
            </a:extLst>
          </p:cNvPr>
          <p:cNvSpPr/>
          <p:nvPr/>
        </p:nvSpPr>
        <p:spPr>
          <a:xfrm>
            <a:off x="298387" y="1949965"/>
            <a:ext cx="617438" cy="402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D4F5F70-EC41-4ED0-9B11-B1E29FC635D7}"/>
              </a:ext>
            </a:extLst>
          </p:cNvPr>
          <p:cNvGrpSpPr/>
          <p:nvPr/>
        </p:nvGrpSpPr>
        <p:grpSpPr>
          <a:xfrm>
            <a:off x="1023726" y="2386100"/>
            <a:ext cx="2237680" cy="1770794"/>
            <a:chOff x="1392724" y="1977821"/>
            <a:chExt cx="2983573" cy="2361059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BBF09BB-E7FE-4356-BFC1-6CC7D7C33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190" y="1977821"/>
              <a:ext cx="2317035" cy="2361059"/>
            </a:xfrm>
            <a:prstGeom prst="rect">
              <a:avLst/>
            </a:prstGeom>
          </p:spPr>
        </p:pic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069D953E-7D80-4410-9C28-6A27794105AA}"/>
                </a:ext>
              </a:extLst>
            </p:cNvPr>
            <p:cNvGrpSpPr/>
            <p:nvPr/>
          </p:nvGrpSpPr>
          <p:grpSpPr>
            <a:xfrm>
              <a:off x="3134729" y="2189717"/>
              <a:ext cx="418249" cy="451582"/>
              <a:chOff x="3765755" y="4503174"/>
              <a:chExt cx="1484671" cy="1524000"/>
            </a:xfrm>
          </p:grpSpPr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5DE797D7-10A4-483E-BDFA-E054311E902A}"/>
                  </a:ext>
                </a:extLst>
              </p:cNvPr>
              <p:cNvSpPr/>
              <p:nvPr/>
            </p:nvSpPr>
            <p:spPr>
              <a:xfrm>
                <a:off x="3765755" y="4503174"/>
                <a:ext cx="1484671" cy="1524000"/>
              </a:xfrm>
              <a:prstGeom prst="ellips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4" name="Image 43">
                <a:extLst>
                  <a:ext uri="{FF2B5EF4-FFF2-40B4-BE49-F238E27FC236}">
                    <a16:creationId xmlns:a16="http://schemas.microsoft.com/office/drawing/2014/main" id="{7F438B92-5E3A-434A-875D-B40D8CCB2D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4066" y="4759581"/>
                <a:ext cx="996438" cy="996438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EAA0A32E-8BFC-4517-B183-CCC831C0490A}"/>
                </a:ext>
              </a:extLst>
            </p:cNvPr>
            <p:cNvGrpSpPr/>
            <p:nvPr/>
          </p:nvGrpSpPr>
          <p:grpSpPr>
            <a:xfrm>
              <a:off x="3949046" y="3822879"/>
              <a:ext cx="427251" cy="451582"/>
              <a:chOff x="4699433" y="4580501"/>
              <a:chExt cx="1516626" cy="1524000"/>
            </a:xfrm>
          </p:grpSpPr>
          <p:pic>
            <p:nvPicPr>
              <p:cNvPr id="46" name="Image 45">
                <a:extLst>
                  <a:ext uri="{FF2B5EF4-FFF2-40B4-BE49-F238E27FC236}">
                    <a16:creationId xmlns:a16="http://schemas.microsoft.com/office/drawing/2014/main" id="{F1450375-40B8-4D74-8287-83DDA93519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433" y="4587875"/>
                <a:ext cx="1516626" cy="151662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7" name="Ellipse 46">
                <a:extLst>
                  <a:ext uri="{FF2B5EF4-FFF2-40B4-BE49-F238E27FC236}">
                    <a16:creationId xmlns:a16="http://schemas.microsoft.com/office/drawing/2014/main" id="{9574B2D7-81EF-4F01-AA68-B555DB6C9E98}"/>
                  </a:ext>
                </a:extLst>
              </p:cNvPr>
              <p:cNvSpPr/>
              <p:nvPr/>
            </p:nvSpPr>
            <p:spPr>
              <a:xfrm>
                <a:off x="4718724" y="4580501"/>
                <a:ext cx="1484671" cy="1524000"/>
              </a:xfrm>
              <a:prstGeom prst="ellipse">
                <a:avLst/>
              </a:prstGeom>
              <a:noFill/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5F40F4FA-FD65-45A3-BDDC-8C6B5CAE6941}"/>
                </a:ext>
              </a:extLst>
            </p:cNvPr>
            <p:cNvGrpSpPr/>
            <p:nvPr/>
          </p:nvGrpSpPr>
          <p:grpSpPr>
            <a:xfrm>
              <a:off x="3841937" y="2641299"/>
              <a:ext cx="418249" cy="451582"/>
              <a:chOff x="2726840" y="4587875"/>
              <a:chExt cx="1484671" cy="1524000"/>
            </a:xfrm>
          </p:grpSpPr>
          <p:sp>
            <p:nvSpPr>
              <p:cNvPr id="49" name="Ellipse 48">
                <a:extLst>
                  <a:ext uri="{FF2B5EF4-FFF2-40B4-BE49-F238E27FC236}">
                    <a16:creationId xmlns:a16="http://schemas.microsoft.com/office/drawing/2014/main" id="{756674A6-83FB-4126-B0E8-53E301E7A851}"/>
                  </a:ext>
                </a:extLst>
              </p:cNvPr>
              <p:cNvSpPr/>
              <p:nvPr/>
            </p:nvSpPr>
            <p:spPr>
              <a:xfrm>
                <a:off x="2726840" y="4587875"/>
                <a:ext cx="1484671" cy="1524000"/>
              </a:xfrm>
              <a:prstGeom prst="ellipse">
                <a:avLst/>
              </a:prstGeom>
              <a:ln w="5715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pic>
            <p:nvPicPr>
              <p:cNvPr id="50" name="Image 49">
                <a:extLst>
                  <a:ext uri="{FF2B5EF4-FFF2-40B4-BE49-F238E27FC236}">
                    <a16:creationId xmlns:a16="http://schemas.microsoft.com/office/drawing/2014/main" id="{262716C7-7A2B-4584-BCDD-4118573590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8671" y="4912576"/>
                <a:ext cx="874597" cy="874597"/>
              </a:xfrm>
              <a:prstGeom prst="rect">
                <a:avLst/>
              </a:prstGeom>
            </p:spPr>
          </p:pic>
        </p:grpSp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C5DAF374-6CF2-423F-9302-1758F9B2ED51}"/>
                </a:ext>
              </a:extLst>
            </p:cNvPr>
            <p:cNvGrpSpPr/>
            <p:nvPr/>
          </p:nvGrpSpPr>
          <p:grpSpPr>
            <a:xfrm>
              <a:off x="1523332" y="2617616"/>
              <a:ext cx="418249" cy="451582"/>
              <a:chOff x="6549774" y="4587875"/>
              <a:chExt cx="1484671" cy="1524000"/>
            </a:xfrm>
          </p:grpSpPr>
          <p:sp>
            <p:nvSpPr>
              <p:cNvPr id="52" name="Ellipse 51">
                <a:extLst>
                  <a:ext uri="{FF2B5EF4-FFF2-40B4-BE49-F238E27FC236}">
                    <a16:creationId xmlns:a16="http://schemas.microsoft.com/office/drawing/2014/main" id="{44CFD260-7F7F-4A0F-BA29-2401BD033D99}"/>
                  </a:ext>
                </a:extLst>
              </p:cNvPr>
              <p:cNvSpPr/>
              <p:nvPr/>
            </p:nvSpPr>
            <p:spPr>
              <a:xfrm>
                <a:off x="6549774" y="4587875"/>
                <a:ext cx="1484671" cy="1524000"/>
              </a:xfrm>
              <a:prstGeom prst="ellips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pic>
            <p:nvPicPr>
              <p:cNvPr id="53" name="Image 52">
                <a:extLst>
                  <a:ext uri="{FF2B5EF4-FFF2-40B4-BE49-F238E27FC236}">
                    <a16:creationId xmlns:a16="http://schemas.microsoft.com/office/drawing/2014/main" id="{0FD585EB-50D6-4DA5-8DA5-A6E9AE7381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4810" y="4897828"/>
                <a:ext cx="874597" cy="874597"/>
              </a:xfrm>
              <a:prstGeom prst="rect">
                <a:avLst/>
              </a:prstGeom>
            </p:spPr>
          </p:pic>
        </p:grpSp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4C44921E-A3EE-4C9A-A405-C159071E3D08}"/>
                </a:ext>
              </a:extLst>
            </p:cNvPr>
            <p:cNvGrpSpPr/>
            <p:nvPr/>
          </p:nvGrpSpPr>
          <p:grpSpPr>
            <a:xfrm>
              <a:off x="1392724" y="3747708"/>
              <a:ext cx="418249" cy="451582"/>
              <a:chOff x="8474513" y="4580501"/>
              <a:chExt cx="1484671" cy="1524000"/>
            </a:xfrm>
          </p:grpSpPr>
          <p:sp>
            <p:nvSpPr>
              <p:cNvPr id="55" name="Ellipse 54">
                <a:extLst>
                  <a:ext uri="{FF2B5EF4-FFF2-40B4-BE49-F238E27FC236}">
                    <a16:creationId xmlns:a16="http://schemas.microsoft.com/office/drawing/2014/main" id="{925FD47D-75F8-4129-BFA4-E1F7766948F1}"/>
                  </a:ext>
                </a:extLst>
              </p:cNvPr>
              <p:cNvSpPr/>
              <p:nvPr/>
            </p:nvSpPr>
            <p:spPr>
              <a:xfrm>
                <a:off x="8474513" y="4580501"/>
                <a:ext cx="1484671" cy="1524000"/>
              </a:xfrm>
              <a:prstGeom prst="ellipse">
                <a:avLst/>
              </a:prstGeom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pic>
            <p:nvPicPr>
              <p:cNvPr id="56" name="Image 55">
                <a:extLst>
                  <a:ext uri="{FF2B5EF4-FFF2-40B4-BE49-F238E27FC236}">
                    <a16:creationId xmlns:a16="http://schemas.microsoft.com/office/drawing/2014/main" id="{5E8C278C-3DB5-4C8C-99B7-8C85B51594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76781" y="4912576"/>
                <a:ext cx="887669" cy="887669"/>
              </a:xfrm>
              <a:prstGeom prst="rect">
                <a:avLst/>
              </a:prstGeom>
            </p:spPr>
          </p:pic>
        </p:grp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9958CBE-951E-4428-85D2-4C8E6AF1E7F0}"/>
              </a:ext>
            </a:extLst>
          </p:cNvPr>
          <p:cNvGrpSpPr/>
          <p:nvPr/>
        </p:nvGrpSpPr>
        <p:grpSpPr>
          <a:xfrm>
            <a:off x="4146046" y="2740511"/>
            <a:ext cx="1338017" cy="1424769"/>
            <a:chOff x="8463135" y="1790988"/>
            <a:chExt cx="3526071" cy="3526071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FBB29407-169D-447D-BBAB-BD034C819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3135" y="1790988"/>
              <a:ext cx="3526071" cy="3526071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CE103AD-A80A-41D2-9F44-8DBBAEA21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61130" y="1891061"/>
              <a:ext cx="3183621" cy="2138675"/>
            </a:xfrm>
            <a:prstGeom prst="rect">
              <a:avLst/>
            </a:prstGeom>
          </p:spPr>
        </p:pic>
      </p:grpSp>
      <p:sp>
        <p:nvSpPr>
          <p:cNvPr id="57" name="Croix 56">
            <a:extLst>
              <a:ext uri="{FF2B5EF4-FFF2-40B4-BE49-F238E27FC236}">
                <a16:creationId xmlns:a16="http://schemas.microsoft.com/office/drawing/2014/main" id="{F8220594-8B4D-4698-948F-D34B06D92640}"/>
              </a:ext>
            </a:extLst>
          </p:cNvPr>
          <p:cNvSpPr/>
          <p:nvPr/>
        </p:nvSpPr>
        <p:spPr>
          <a:xfrm>
            <a:off x="5820088" y="3164798"/>
            <a:ext cx="320438" cy="323589"/>
          </a:xfrm>
          <a:prstGeom prst="plus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Croix 57">
            <a:extLst>
              <a:ext uri="{FF2B5EF4-FFF2-40B4-BE49-F238E27FC236}">
                <a16:creationId xmlns:a16="http://schemas.microsoft.com/office/drawing/2014/main" id="{16131297-0C46-4EF5-BF19-AD850BEA4D46}"/>
              </a:ext>
            </a:extLst>
          </p:cNvPr>
          <p:cNvSpPr/>
          <p:nvPr/>
        </p:nvSpPr>
        <p:spPr>
          <a:xfrm>
            <a:off x="3558724" y="3129307"/>
            <a:ext cx="320438" cy="323589"/>
          </a:xfrm>
          <a:prstGeom prst="plus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E1F9B230-CDFA-4352-90C1-FB9CD19B78A8}"/>
              </a:ext>
            </a:extLst>
          </p:cNvPr>
          <p:cNvSpPr/>
          <p:nvPr/>
        </p:nvSpPr>
        <p:spPr>
          <a:xfrm>
            <a:off x="939395" y="4921374"/>
            <a:ext cx="7767620" cy="55777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b="1" dirty="0">
                <a:solidFill>
                  <a:schemeClr val="tx1"/>
                </a:solidFill>
                <a:latin typeface="Calibri" panose="020F0502020204030204"/>
              </a:rPr>
              <a:t>Les connaissances de « Sciences Physiques-Chimie » sont mobilisées lors de cette activité.</a:t>
            </a:r>
            <a:endParaRPr lang="fr-FR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AF1DAD3-9843-440C-AD0A-FEA0A224D61B}"/>
              </a:ext>
            </a:extLst>
          </p:cNvPr>
          <p:cNvGrpSpPr/>
          <p:nvPr/>
        </p:nvGrpSpPr>
        <p:grpSpPr>
          <a:xfrm>
            <a:off x="6486228" y="2479202"/>
            <a:ext cx="2000844" cy="2000844"/>
            <a:chOff x="8336550" y="1948342"/>
            <a:chExt cx="2667792" cy="2667792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FD88A927-ACB6-462A-B1D4-9F867EB48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6550" y="1948342"/>
              <a:ext cx="2667792" cy="2667792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6E07019-2B00-4D89-856C-4E53CE53D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700937" y="2582231"/>
              <a:ext cx="1939018" cy="1134923"/>
            </a:xfrm>
            <a:prstGeom prst="rect">
              <a:avLst/>
            </a:prstGeom>
          </p:spPr>
        </p:pic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0C06A6F6-C9CB-423E-B8DB-6A7EDC4D66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8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9426" y="343629"/>
            <a:ext cx="7286148" cy="369332"/>
          </a:xfrm>
        </p:spPr>
        <p:txBody>
          <a:bodyPr/>
          <a:lstStyle/>
          <a:p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Un projet pour les spécialités de 1STI2D</a:t>
            </a:r>
            <a:endParaRPr lang="fr-FR" sz="18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2121275" y="6377449"/>
            <a:ext cx="525694" cy="273844"/>
          </a:xfrm>
        </p:spPr>
        <p:txBody>
          <a:bodyPr/>
          <a:lstStyle/>
          <a:p>
            <a:pPr defTabSz="342900">
              <a:defRPr/>
            </a:pPr>
            <a:fld id="{144BB07B-E674-E847-921B-89EC41271B7E}" type="slidenum">
              <a:rPr lang="fr-FR">
                <a:solidFill>
                  <a:prstClr val="black"/>
                </a:solidFill>
                <a:latin typeface="Calibri"/>
              </a:rPr>
              <a:pPr defTabSz="342900">
                <a:defRPr/>
              </a:pPr>
              <a:t>2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2ED1B-4741-44F2-ABA8-BBCD793ED31D}"/>
              </a:ext>
            </a:extLst>
          </p:cNvPr>
          <p:cNvSpPr/>
          <p:nvPr/>
        </p:nvSpPr>
        <p:spPr>
          <a:xfrm>
            <a:off x="2965784" y="892061"/>
            <a:ext cx="6001527" cy="32652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600" b="1" dirty="0">
                <a:solidFill>
                  <a:prstClr val="white"/>
                </a:solidFill>
                <a:latin typeface="Calibri"/>
              </a:rPr>
              <a:t>Sommaire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751EE4F-8104-43ED-A261-D3649A040ABA}"/>
              </a:ext>
            </a:extLst>
          </p:cNvPr>
          <p:cNvSpPr/>
          <p:nvPr/>
        </p:nvSpPr>
        <p:spPr>
          <a:xfrm>
            <a:off x="2965784" y="1218588"/>
            <a:ext cx="5988136" cy="5034727"/>
          </a:xfrm>
          <a:prstGeom prst="rect">
            <a:avLst/>
          </a:prstGeom>
          <a:solidFill>
            <a:schemeClr val="accent6">
              <a:alpha val="3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00025" indent="-111125" defTabSz="342900">
              <a:spcAft>
                <a:spcPts val="450"/>
              </a:spcAft>
              <a:buFont typeface="+mj-lt"/>
              <a:buAutoNum type="arabicPeriod"/>
              <a:defRPr/>
            </a:pPr>
            <a:r>
              <a:rPr lang="fr-FR" b="1" dirty="0">
                <a:solidFill>
                  <a:prstClr val="black"/>
                </a:solidFill>
                <a:latin typeface="+mj-lt"/>
              </a:rPr>
              <a:t>L’organisation en projets</a:t>
            </a:r>
          </a:p>
          <a:p>
            <a:pPr marL="200025" indent="-111125" defTabSz="342900">
              <a:spcAft>
                <a:spcPts val="450"/>
              </a:spcAft>
              <a:buFont typeface="+mj-lt"/>
              <a:buAutoNum type="arabicPeriod"/>
              <a:defRPr/>
            </a:pPr>
            <a:r>
              <a:rPr lang="fr-FR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Quel support pour un projet IT-I2D ?</a:t>
            </a:r>
          </a:p>
          <a:p>
            <a:pPr marL="200025" indent="-111125" defTabSz="342900">
              <a:spcAft>
                <a:spcPts val="450"/>
              </a:spcAft>
              <a:buFont typeface="+mj-lt"/>
              <a:buAutoNum type="arabicPeriod"/>
              <a:defRPr/>
            </a:pPr>
            <a:r>
              <a:rPr lang="fr-FR" b="1" dirty="0">
                <a:solidFill>
                  <a:prstClr val="black"/>
                </a:solidFill>
                <a:latin typeface="+mj-lt"/>
              </a:rPr>
              <a:t>Projet </a:t>
            </a:r>
            <a:r>
              <a:rPr lang="fr-FR" b="1" dirty="0" err="1">
                <a:solidFill>
                  <a:prstClr val="black"/>
                </a:solidFill>
                <a:latin typeface="+mj-lt"/>
              </a:rPr>
              <a:t>Mécanodrone</a:t>
            </a:r>
            <a:endParaRPr lang="fr-FR" b="1" dirty="0">
              <a:solidFill>
                <a:prstClr val="black"/>
              </a:solidFill>
              <a:latin typeface="+mj-lt"/>
            </a:endParaRPr>
          </a:p>
          <a:p>
            <a:pPr marL="200025" indent="-111125" defTabSz="342900">
              <a:spcAft>
                <a:spcPts val="450"/>
              </a:spcAft>
              <a:buFont typeface="+mj-lt"/>
              <a:buAutoNum type="arabicPeriod"/>
              <a:defRPr/>
            </a:pPr>
            <a:r>
              <a:rPr lang="fr-FR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Objectifs visés</a:t>
            </a:r>
          </a:p>
          <a:p>
            <a:pPr marL="1347788" indent="-1258888" defTabSz="342900">
              <a:spcAft>
                <a:spcPts val="450"/>
              </a:spcAft>
              <a:defRPr/>
            </a:pPr>
            <a:r>
              <a:rPr lang="fr-FR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5. Phase 0   : </a:t>
            </a:r>
            <a:r>
              <a:rPr lang="fr-FR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Rédaction du cahier des charges par l’équipe          enseignante</a:t>
            </a:r>
          </a:p>
          <a:p>
            <a:pPr marL="201216" indent="-201216">
              <a:tabLst>
                <a:tab pos="944166" algn="l"/>
              </a:tabLst>
            </a:pPr>
            <a:r>
              <a:rPr lang="fr-FR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 6. Phase 1   :</a:t>
            </a:r>
            <a:r>
              <a:rPr lang="fr-FR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Appropriation du cahier des charges </a:t>
            </a:r>
          </a:p>
          <a:p>
            <a:pPr>
              <a:tabLst>
                <a:tab pos="944166" algn="l"/>
              </a:tabLst>
            </a:pPr>
            <a:r>
              <a:rPr lang="fr-FR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	        Planification du projet</a:t>
            </a:r>
          </a:p>
          <a:p>
            <a:r>
              <a:rPr lang="fr-FR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	        Constitution progressive des équipes</a:t>
            </a:r>
          </a:p>
          <a:p>
            <a:pPr marL="201216" indent="-201216"/>
            <a:r>
              <a:rPr lang="fr-FR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 7. Phase 2   : </a:t>
            </a:r>
            <a:r>
              <a:rPr lang="fr-FR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Etude comportementale</a:t>
            </a:r>
          </a:p>
          <a:p>
            <a:r>
              <a:rPr lang="fr-FR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	        Apports de connaissances</a:t>
            </a:r>
          </a:p>
          <a:p>
            <a:r>
              <a:rPr lang="fr-FR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	        Construction du diagramme d’activités </a:t>
            </a:r>
          </a:p>
          <a:p>
            <a:pPr marL="201216" indent="-201216"/>
            <a:r>
              <a:rPr lang="fr-FR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 8. Phase 3   : 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Recherche de solutions constructives</a:t>
            </a:r>
          </a:p>
          <a:p>
            <a:r>
              <a:rPr lang="fr-FR" dirty="0">
                <a:solidFill>
                  <a:schemeClr val="tx1"/>
                </a:solidFill>
                <a:latin typeface="+mj-lt"/>
              </a:rPr>
              <a:t>	        Apports de connaissances</a:t>
            </a:r>
          </a:p>
          <a:p>
            <a:r>
              <a:rPr lang="fr-FR" dirty="0">
                <a:solidFill>
                  <a:schemeClr val="tx1"/>
                </a:solidFill>
                <a:latin typeface="+mj-lt"/>
              </a:rPr>
              <a:t>	        Modélisation – Design</a:t>
            </a:r>
          </a:p>
          <a:p>
            <a:pPr marL="201216" indent="-201216"/>
            <a:r>
              <a:rPr lang="fr-FR" b="1" dirty="0">
                <a:solidFill>
                  <a:schemeClr val="tx1"/>
                </a:solidFill>
                <a:latin typeface="+mj-lt"/>
              </a:rPr>
              <a:t>  9. Phase 4   : 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Prototypage et intégration</a:t>
            </a:r>
          </a:p>
          <a:p>
            <a:pPr marL="201216" indent="-201216"/>
            <a:r>
              <a:rPr lang="fr-FR" b="1" dirty="0">
                <a:solidFill>
                  <a:schemeClr val="tx1"/>
                </a:solidFill>
                <a:latin typeface="+mj-lt"/>
              </a:rPr>
              <a:t>10. Phase 5   : 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Evaluation selon définition de la certification</a:t>
            </a:r>
          </a:p>
          <a:p>
            <a:endParaRPr lang="fr-FR" dirty="0">
              <a:solidFill>
                <a:schemeClr val="tx1"/>
              </a:solidFill>
              <a:latin typeface="+mj-lt"/>
            </a:endParaRPr>
          </a:p>
          <a:p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30B00592-4074-49A9-9E54-946BEED873AA}"/>
              </a:ext>
            </a:extLst>
          </p:cNvPr>
          <p:cNvGrpSpPr/>
          <p:nvPr/>
        </p:nvGrpSpPr>
        <p:grpSpPr>
          <a:xfrm>
            <a:off x="92982" y="895730"/>
            <a:ext cx="2872802" cy="845413"/>
            <a:chOff x="7156092" y="1231943"/>
            <a:chExt cx="4686144" cy="6785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318F92D-B431-4238-918B-6417755A6415}"/>
                </a:ext>
              </a:extLst>
            </p:cNvPr>
            <p:cNvSpPr/>
            <p:nvPr/>
          </p:nvSpPr>
          <p:spPr>
            <a:xfrm>
              <a:off x="7156092" y="1232107"/>
              <a:ext cx="107788" cy="67841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fr-FR" sz="1600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46F1660-7460-4267-8DC6-6CA70F791FF0}"/>
                </a:ext>
              </a:extLst>
            </p:cNvPr>
            <p:cNvSpPr/>
            <p:nvPr/>
          </p:nvSpPr>
          <p:spPr>
            <a:xfrm>
              <a:off x="7263881" y="1231943"/>
              <a:ext cx="4578355" cy="678578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fr-FR" sz="1600" b="1" dirty="0"/>
                <a:t>Innovation Technologique</a:t>
              </a:r>
            </a:p>
            <a:p>
              <a:r>
                <a:rPr lang="fr-FR" sz="1600" b="1" dirty="0"/>
                <a:t>Ingénierie et développement durable</a:t>
              </a:r>
              <a:endParaRPr lang="fr-FR" sz="1600" dirty="0"/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7975399B-FC4F-4077-A716-B0D42D9FEB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791" y="2085042"/>
            <a:ext cx="2150331" cy="2687915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9A5595B-6DC8-486D-986D-3B9AFC2EF961}"/>
              </a:ext>
            </a:extLst>
          </p:cNvPr>
          <p:cNvSpPr/>
          <p:nvPr/>
        </p:nvSpPr>
        <p:spPr>
          <a:xfrm rot="837850">
            <a:off x="476541" y="3610951"/>
            <a:ext cx="651177" cy="508299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CA8C6A0-BDED-4BB5-87E3-66076E41A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95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4E146D-BFD3-49FF-B2E2-903742D75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21" y="1039805"/>
            <a:ext cx="7886700" cy="994172"/>
          </a:xfrm>
        </p:spPr>
        <p:txBody>
          <a:bodyPr vert="horz" wrap="square" lIns="68580" tIns="34290" rIns="68580" bIns="34290" rtlCol="0" anchor="ctr">
            <a:normAutofit/>
          </a:bodyPr>
          <a:lstStyle/>
          <a:p>
            <a:pPr algn="ctr"/>
            <a:r>
              <a:rPr lang="fr-FR" sz="1800" b="1" dirty="0">
                <a:latin typeface="+mn-lt"/>
              </a:rPr>
              <a:t>Situation problème </a:t>
            </a:r>
            <a:br>
              <a:rPr lang="fr-FR" sz="1800" b="1" dirty="0">
                <a:latin typeface="+mn-lt"/>
              </a:rPr>
            </a:br>
            <a:r>
              <a:rPr lang="fr-FR" sz="1800" b="1" dirty="0">
                <a:latin typeface="+mn-lt"/>
              </a:rPr>
              <a:t>	Démarche pédagogique mobilisée  </a:t>
            </a:r>
            <a:br>
              <a:rPr lang="fr-FR" sz="1800" b="1" dirty="0">
                <a:latin typeface="+mn-lt"/>
              </a:rPr>
            </a:br>
            <a:endParaRPr lang="fr-FR" sz="1800" b="1" dirty="0"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5F9EBE7-55FB-4F4A-8DA3-B45408F84522}"/>
              </a:ext>
            </a:extLst>
          </p:cNvPr>
          <p:cNvSpPr txBox="1"/>
          <p:nvPr/>
        </p:nvSpPr>
        <p:spPr>
          <a:xfrm>
            <a:off x="855798" y="2108867"/>
            <a:ext cx="7087425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342900">
              <a:buFont typeface="Arial" panose="020B0604020202020204" pitchFamily="34" charset="0"/>
              <a:buChar char="•"/>
              <a:defRPr/>
            </a:pPr>
            <a:r>
              <a:rPr lang="fr-FR" dirty="0">
                <a:latin typeface="Calibri" panose="020F0502020204030204"/>
              </a:rPr>
              <a:t>Pour chacun des capteurs, il faut imaginer quelle pollution il pourrait détecter et de quelle façon l’étalonner.</a:t>
            </a:r>
          </a:p>
          <a:p>
            <a:pPr marL="342900" indent="-342900" defTabSz="342900">
              <a:buFont typeface="Arial" panose="020B0604020202020204" pitchFamily="34" charset="0"/>
              <a:buChar char="•"/>
              <a:defRPr/>
            </a:pPr>
            <a:r>
              <a:rPr lang="fr-FR" dirty="0">
                <a:latin typeface="Calibri" panose="020F0502020204030204"/>
              </a:rPr>
              <a:t>Cela implique que chaque équipe conçoive </a:t>
            </a:r>
          </a:p>
          <a:p>
            <a:pPr defTabSz="342900">
              <a:lnSpc>
                <a:spcPct val="150000"/>
              </a:lnSpc>
              <a:defRPr/>
            </a:pPr>
            <a:r>
              <a:rPr lang="fr-FR" dirty="0">
                <a:latin typeface="Calibri" panose="020F0502020204030204"/>
              </a:rPr>
              <a:t>	un protocole expérimental, </a:t>
            </a:r>
          </a:p>
          <a:p>
            <a:pPr defTabSz="342900">
              <a:lnSpc>
                <a:spcPct val="150000"/>
              </a:lnSpc>
              <a:defRPr/>
            </a:pPr>
            <a:r>
              <a:rPr lang="fr-FR" dirty="0">
                <a:latin typeface="Calibri" panose="020F0502020204030204"/>
              </a:rPr>
              <a:t>	un algorigramme </a:t>
            </a:r>
          </a:p>
          <a:p>
            <a:pPr defTabSz="342900">
              <a:lnSpc>
                <a:spcPct val="150000"/>
              </a:lnSpc>
              <a:defRPr/>
            </a:pPr>
            <a:r>
              <a:rPr lang="fr-FR" dirty="0">
                <a:latin typeface="Calibri" panose="020F0502020204030204"/>
              </a:rPr>
              <a:t>	et le code correspondant.</a:t>
            </a:r>
          </a:p>
          <a:p>
            <a:pPr defTabSz="342900">
              <a:defRPr/>
            </a:pPr>
            <a:endParaRPr lang="fr-FR" dirty="0">
              <a:solidFill>
                <a:srgbClr val="002060"/>
              </a:solidFill>
              <a:latin typeface="Calibri" panose="020F0502020204030204"/>
            </a:endParaRPr>
          </a:p>
          <a:p>
            <a:pPr defTabSz="342900">
              <a:defRPr/>
            </a:pPr>
            <a:endParaRPr lang="fr-FR" dirty="0">
              <a:solidFill>
                <a:srgbClr val="002060"/>
              </a:solidFill>
              <a:latin typeface="Calibri" panose="020F0502020204030204"/>
            </a:endParaRPr>
          </a:p>
          <a:p>
            <a:pPr defTabSz="342900">
              <a:defRPr/>
            </a:pPr>
            <a:endParaRPr lang="fr-FR" dirty="0">
              <a:solidFill>
                <a:srgbClr val="002060"/>
              </a:solidFill>
              <a:latin typeface="Calibri" panose="020F0502020204030204"/>
            </a:endParaRPr>
          </a:p>
          <a:p>
            <a:pPr defTabSz="342900">
              <a:defRPr/>
            </a:pPr>
            <a:endParaRPr lang="fr-FR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A8EBD363-78A2-4974-914E-5C180223297E}"/>
              </a:ext>
            </a:extLst>
          </p:cNvPr>
          <p:cNvSpPr/>
          <p:nvPr/>
        </p:nvSpPr>
        <p:spPr>
          <a:xfrm>
            <a:off x="939396" y="1426951"/>
            <a:ext cx="617438" cy="402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62FB3FB7-ED19-48E6-A447-A3F22C8DDCE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642" y="2982200"/>
            <a:ext cx="761216" cy="76121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C034970-DCDC-47C0-9940-EBC6D23D9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64" y="3827879"/>
            <a:ext cx="914400" cy="9144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E147244-A57A-48F8-B9A7-9964DB8EE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523" y="3481707"/>
            <a:ext cx="741911" cy="741911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3037D833-32C0-48FF-A341-19C1F54BD95E}"/>
              </a:ext>
            </a:extLst>
          </p:cNvPr>
          <p:cNvGrpSpPr/>
          <p:nvPr/>
        </p:nvGrpSpPr>
        <p:grpSpPr>
          <a:xfrm>
            <a:off x="726383" y="4396030"/>
            <a:ext cx="5582810" cy="1203545"/>
            <a:chOff x="968511" y="4718373"/>
            <a:chExt cx="7443746" cy="1604726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B0D6884-67D5-486D-9F25-ADFAE0781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9899" y="5147027"/>
              <a:ext cx="1635728" cy="117607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93738F8-36F1-4FE6-B838-A5180571DF02}"/>
                </a:ext>
              </a:extLst>
            </p:cNvPr>
            <p:cNvSpPr/>
            <p:nvPr/>
          </p:nvSpPr>
          <p:spPr>
            <a:xfrm>
              <a:off x="968511" y="4718373"/>
              <a:ext cx="7443746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fr-FR" b="1" dirty="0"/>
                <a:t>Chaque équipe rendra compte de ses travaux à l’oral.</a:t>
              </a:r>
            </a:p>
          </p:txBody>
        </p:sp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E7869DDD-5E19-4DA7-BD52-5EB3EDC788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86880">
            <a:off x="7325058" y="2269347"/>
            <a:ext cx="1236332" cy="58782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FDDE9F6-2697-4E6B-B05E-E3C4EF31C6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0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E4C1982B-7D96-4874-A897-AAAA5A799D53}"/>
              </a:ext>
            </a:extLst>
          </p:cNvPr>
          <p:cNvGrpSpPr/>
          <p:nvPr/>
        </p:nvGrpSpPr>
        <p:grpSpPr>
          <a:xfrm>
            <a:off x="234700" y="3231858"/>
            <a:ext cx="8014748" cy="535275"/>
            <a:chOff x="0" y="3209921"/>
            <a:chExt cx="7361407" cy="713700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669232C1-F6EB-4068-AE0B-52B0507A01D4}"/>
                </a:ext>
              </a:extLst>
            </p:cNvPr>
            <p:cNvSpPr/>
            <p:nvPr/>
          </p:nvSpPr>
          <p:spPr>
            <a:xfrm>
              <a:off x="0" y="3209921"/>
              <a:ext cx="7361407" cy="713700"/>
            </a:xfrm>
            <a:prstGeom prst="roundRect">
              <a:avLst/>
            </a:prstGeom>
            <a:ln w="57150">
              <a:solidFill>
                <a:schemeClr val="accent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ectangle : coins arrondis 4">
              <a:extLst>
                <a:ext uri="{FF2B5EF4-FFF2-40B4-BE49-F238E27FC236}">
                  <a16:creationId xmlns:a16="http://schemas.microsoft.com/office/drawing/2014/main" id="{047C4118-A3D7-4756-970C-1C916E85CF53}"/>
                </a:ext>
              </a:extLst>
            </p:cNvPr>
            <p:cNvSpPr txBox="1"/>
            <p:nvPr/>
          </p:nvSpPr>
          <p:spPr>
            <a:xfrm>
              <a:off x="34840" y="3244761"/>
              <a:ext cx="7291727" cy="6440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435" tIns="51435" rIns="51435" bIns="51435" numCol="1" spcCol="1270" anchor="ctr" anchorCtr="0">
              <a:noAutofit/>
            </a:bodyPr>
            <a:lstStyle/>
            <a:p>
              <a:pPr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500" b="1" dirty="0"/>
                <a:t>O5 – Imaginer une solution, répondre à un besoin</a:t>
              </a:r>
              <a:endParaRPr lang="fr-FR" sz="1500" dirty="0"/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5D1E0922-FCA8-4394-B992-FEC24CAA5CAA}"/>
              </a:ext>
            </a:extLst>
          </p:cNvPr>
          <p:cNvGrpSpPr/>
          <p:nvPr/>
        </p:nvGrpSpPr>
        <p:grpSpPr>
          <a:xfrm>
            <a:off x="215134" y="1510594"/>
            <a:ext cx="8014748" cy="535275"/>
            <a:chOff x="0" y="2413421"/>
            <a:chExt cx="7361407" cy="7137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964823B9-A1C7-49F9-94B7-EB15FA53975E}"/>
                </a:ext>
              </a:extLst>
            </p:cNvPr>
            <p:cNvSpPr/>
            <p:nvPr/>
          </p:nvSpPr>
          <p:spPr>
            <a:xfrm>
              <a:off x="0" y="2413421"/>
              <a:ext cx="7361407" cy="713700"/>
            </a:xfrm>
            <a:prstGeom prst="roundRect">
              <a:avLst/>
            </a:prstGeom>
            <a:ln w="57150">
              <a:solidFill>
                <a:schemeClr val="accent5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Rectangle : coins arrondis 4">
              <a:extLst>
                <a:ext uri="{FF2B5EF4-FFF2-40B4-BE49-F238E27FC236}">
                  <a16:creationId xmlns:a16="http://schemas.microsoft.com/office/drawing/2014/main" id="{8359D365-2F60-4BFA-ADB7-F8DD934DA7F2}"/>
                </a:ext>
              </a:extLst>
            </p:cNvPr>
            <p:cNvSpPr txBox="1"/>
            <p:nvPr/>
          </p:nvSpPr>
          <p:spPr>
            <a:xfrm>
              <a:off x="34840" y="2448261"/>
              <a:ext cx="7291727" cy="6440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435" tIns="51435" rIns="51435" bIns="51435" numCol="1" spcCol="1270" anchor="ctr" anchorCtr="0">
              <a:noAutofit/>
            </a:bodyPr>
            <a:lstStyle/>
            <a:p>
              <a:pPr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500" b="1" dirty="0"/>
                <a:t>O4 - Communiquer une idée, un principe ou une solution technique, un projet, y compris en langue étrangère</a:t>
              </a:r>
              <a:endParaRPr lang="fr-FR" sz="1500" dirty="0"/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F6C4B6DE-0DA3-49AF-B25A-C68DC6FAE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23" y="1503237"/>
            <a:ext cx="7663227" cy="440389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7B7C8A4-C695-48D6-B3F2-04B759630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71" y="1471672"/>
            <a:ext cx="7773500" cy="4272183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DB847FCA-F3ED-42CA-A907-ABC3F22F5D21}"/>
              </a:ext>
            </a:extLst>
          </p:cNvPr>
          <p:cNvGrpSpPr/>
          <p:nvPr/>
        </p:nvGrpSpPr>
        <p:grpSpPr>
          <a:xfrm>
            <a:off x="8153101" y="1431888"/>
            <a:ext cx="807401" cy="971344"/>
            <a:chOff x="10904396" y="830698"/>
            <a:chExt cx="1076535" cy="1295125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3D19644-F93B-40EA-B7C3-B356EF3D84EC}"/>
                </a:ext>
              </a:extLst>
            </p:cNvPr>
            <p:cNvSpPr/>
            <p:nvPr/>
          </p:nvSpPr>
          <p:spPr>
            <a:xfrm>
              <a:off x="11006771" y="916008"/>
              <a:ext cx="914400" cy="451097"/>
            </a:xfrm>
            <a:prstGeom prst="rect">
              <a:avLst/>
            </a:prstGeom>
            <a:solidFill>
              <a:srgbClr val="77933C"/>
            </a:solidFill>
            <a:ln>
              <a:solidFill>
                <a:srgbClr val="C3D69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892B5654-65CA-4790-A66C-597B70C1202C}"/>
                </a:ext>
              </a:extLst>
            </p:cNvPr>
            <p:cNvGrpSpPr/>
            <p:nvPr/>
          </p:nvGrpSpPr>
          <p:grpSpPr>
            <a:xfrm>
              <a:off x="10904396" y="830698"/>
              <a:ext cx="1076535" cy="1295125"/>
              <a:chOff x="10904396" y="830698"/>
              <a:chExt cx="1076535" cy="1295125"/>
            </a:xfrm>
          </p:grpSpPr>
          <p:sp>
            <p:nvSpPr>
              <p:cNvPr id="36" name="Cadre 35">
                <a:extLst>
                  <a:ext uri="{FF2B5EF4-FFF2-40B4-BE49-F238E27FC236}">
                    <a16:creationId xmlns:a16="http://schemas.microsoft.com/office/drawing/2014/main" id="{66362DE7-6A72-4369-82B4-849302018AC8}"/>
                  </a:ext>
                </a:extLst>
              </p:cNvPr>
              <p:cNvSpPr/>
              <p:nvPr/>
            </p:nvSpPr>
            <p:spPr>
              <a:xfrm>
                <a:off x="10904396" y="830698"/>
                <a:ext cx="1034519" cy="604675"/>
              </a:xfrm>
              <a:prstGeom prst="frame">
                <a:avLst>
                  <a:gd name="adj1" fmla="val 18171"/>
                </a:avLst>
              </a:prstGeom>
              <a:solidFill>
                <a:srgbClr val="77933C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b="1" dirty="0">
                    <a:solidFill>
                      <a:schemeClr val="tx1"/>
                    </a:solidFill>
                  </a:rPr>
                  <a:t>I2D</a:t>
                </a:r>
              </a:p>
            </p:txBody>
          </p:sp>
          <p:grpSp>
            <p:nvGrpSpPr>
              <p:cNvPr id="37" name="Groupe 36">
                <a:extLst>
                  <a:ext uri="{FF2B5EF4-FFF2-40B4-BE49-F238E27FC236}">
                    <a16:creationId xmlns:a16="http://schemas.microsoft.com/office/drawing/2014/main" id="{4F24F986-F8B9-4C87-AB12-D53DE5B9B0CC}"/>
                  </a:ext>
                </a:extLst>
              </p:cNvPr>
              <p:cNvGrpSpPr/>
              <p:nvPr/>
            </p:nvGrpSpPr>
            <p:grpSpPr>
              <a:xfrm>
                <a:off x="10946412" y="1521147"/>
                <a:ext cx="1034519" cy="604676"/>
                <a:chOff x="534045" y="3423123"/>
                <a:chExt cx="1034519" cy="604676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894F71F1-27AF-461B-9283-D61877596C1D}"/>
                    </a:ext>
                  </a:extLst>
                </p:cNvPr>
                <p:cNvSpPr/>
                <p:nvPr/>
              </p:nvSpPr>
              <p:spPr>
                <a:xfrm>
                  <a:off x="594404" y="3499912"/>
                  <a:ext cx="914400" cy="45109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C3D69B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0"/>
                </a:p>
              </p:txBody>
            </p:sp>
            <p:sp>
              <p:nvSpPr>
                <p:cNvPr id="39" name="Cadre 38">
                  <a:extLst>
                    <a:ext uri="{FF2B5EF4-FFF2-40B4-BE49-F238E27FC236}">
                      <a16:creationId xmlns:a16="http://schemas.microsoft.com/office/drawing/2014/main" id="{456864DE-2CCC-498F-8848-C1116104F9E3}"/>
                    </a:ext>
                  </a:extLst>
                </p:cNvPr>
                <p:cNvSpPr/>
                <p:nvPr/>
              </p:nvSpPr>
              <p:spPr>
                <a:xfrm>
                  <a:off x="534045" y="3423123"/>
                  <a:ext cx="1034519" cy="604676"/>
                </a:xfrm>
                <a:prstGeom prst="frame">
                  <a:avLst/>
                </a:prstGeom>
                <a:solidFill>
                  <a:srgbClr val="C3D69B"/>
                </a:solidFill>
                <a:ln>
                  <a:solidFill>
                    <a:schemeClr val="bg1"/>
                  </a:solidFill>
                </a:ln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2400" b="1" dirty="0">
                      <a:solidFill>
                        <a:schemeClr val="bg1">
                          <a:lumMod val="65000"/>
                        </a:schemeClr>
                      </a:solidFill>
                    </a:rPr>
                    <a:t>IT</a:t>
                  </a:r>
                </a:p>
              </p:txBody>
            </p:sp>
          </p:grpSp>
        </p:grp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80BE74C4-3E7E-4936-9404-9B9F6372F850}"/>
                </a:ext>
              </a:extLst>
            </p:cNvPr>
            <p:cNvGrpSpPr/>
            <p:nvPr/>
          </p:nvGrpSpPr>
          <p:grpSpPr>
            <a:xfrm>
              <a:off x="10928084" y="830698"/>
              <a:ext cx="1034519" cy="604675"/>
              <a:chOff x="6629576" y="2442328"/>
              <a:chExt cx="1034519" cy="604675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A1DFA3D-20FD-4923-BBAE-5DD3CA12F111}"/>
                  </a:ext>
                </a:extLst>
              </p:cNvPr>
              <p:cNvSpPr/>
              <p:nvPr/>
            </p:nvSpPr>
            <p:spPr>
              <a:xfrm>
                <a:off x="6732270" y="2537460"/>
                <a:ext cx="834390" cy="400110"/>
              </a:xfrm>
              <a:prstGeom prst="rect">
                <a:avLst/>
              </a:prstGeom>
              <a:solidFill>
                <a:srgbClr val="77933C"/>
              </a:solidFill>
              <a:ln>
                <a:solidFill>
                  <a:srgbClr val="77933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43" name="Cadre 42">
                <a:extLst>
                  <a:ext uri="{FF2B5EF4-FFF2-40B4-BE49-F238E27FC236}">
                    <a16:creationId xmlns:a16="http://schemas.microsoft.com/office/drawing/2014/main" id="{4DBE87CB-213D-4846-BBD8-02E11A7757C0}"/>
                  </a:ext>
                </a:extLst>
              </p:cNvPr>
              <p:cNvSpPr/>
              <p:nvPr/>
            </p:nvSpPr>
            <p:spPr>
              <a:xfrm>
                <a:off x="6629576" y="2442328"/>
                <a:ext cx="1034519" cy="604675"/>
              </a:xfrm>
              <a:prstGeom prst="frame">
                <a:avLst>
                  <a:gd name="adj1" fmla="val 18171"/>
                </a:avLst>
              </a:prstGeom>
              <a:solidFill>
                <a:srgbClr val="77933C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b="1" dirty="0">
                    <a:solidFill>
                      <a:schemeClr val="tx1"/>
                    </a:solidFill>
                  </a:rPr>
                  <a:t>I2D</a:t>
                </a:r>
              </a:p>
            </p:txBody>
          </p:sp>
        </p:grpSp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B3BE5C47-052F-410E-9BC8-89273C6DA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6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">
            <a:extLst>
              <a:ext uri="{FF2B5EF4-FFF2-40B4-BE49-F238E27FC236}">
                <a16:creationId xmlns:a16="http://schemas.microsoft.com/office/drawing/2014/main" id="{0CFEBCC4-3453-4733-BF9B-DEF586A98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71" y="512080"/>
            <a:ext cx="8849188" cy="994172"/>
          </a:xfrm>
        </p:spPr>
        <p:txBody>
          <a:bodyPr>
            <a:normAutofit/>
          </a:bodyPr>
          <a:lstStyle/>
          <a:p>
            <a:r>
              <a:rPr lang="fr-FR" sz="1800" b="1" dirty="0">
                <a:latin typeface="+mn-lt"/>
              </a:rPr>
              <a:t>Les connaissances liées à l’acquisition de l’information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053DBD-168B-4BB6-9A98-D384C6707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040" y="1852945"/>
            <a:ext cx="4000537" cy="2030741"/>
          </a:xfrm>
        </p:spPr>
        <p:txBody>
          <a:bodyPr/>
          <a:lstStyle/>
          <a:p>
            <a:r>
              <a:rPr lang="fr-FR" dirty="0"/>
              <a:t>L’utilisation des différents capteurs fournis met en évidence le besoin de se référer à des connaissances vues en I2D </a:t>
            </a:r>
          </a:p>
          <a:p>
            <a:pPr lvl="1"/>
            <a:endParaRPr lang="fr-FR" dirty="0">
              <a:solidFill>
                <a:srgbClr val="002060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6ACBA7B-5C48-44CB-8D7B-17217951C754}"/>
              </a:ext>
            </a:extLst>
          </p:cNvPr>
          <p:cNvGrpSpPr/>
          <p:nvPr/>
        </p:nvGrpSpPr>
        <p:grpSpPr>
          <a:xfrm>
            <a:off x="1272050" y="1391874"/>
            <a:ext cx="7461972" cy="4536609"/>
            <a:chOff x="1696067" y="712832"/>
            <a:chExt cx="9949296" cy="6048812"/>
          </a:xfrm>
        </p:grpSpPr>
        <p:sp>
          <p:nvSpPr>
            <p:cNvPr id="7" name="Arc plein 6">
              <a:extLst>
                <a:ext uri="{FF2B5EF4-FFF2-40B4-BE49-F238E27FC236}">
                  <a16:creationId xmlns:a16="http://schemas.microsoft.com/office/drawing/2014/main" id="{7D6B0A25-3009-4308-89B0-4F1D44E3DDAE}"/>
                </a:ext>
              </a:extLst>
            </p:cNvPr>
            <p:cNvSpPr/>
            <p:nvPr/>
          </p:nvSpPr>
          <p:spPr>
            <a:xfrm>
              <a:off x="1696067" y="712832"/>
              <a:ext cx="6048812" cy="6048812"/>
            </a:xfrm>
            <a:prstGeom prst="blockArc">
              <a:avLst>
                <a:gd name="adj1" fmla="val 18900000"/>
                <a:gd name="adj2" fmla="val 2700000"/>
                <a:gd name="adj3" fmla="val 357"/>
              </a:avLst>
            </a:prstGeom>
            <a:solidFill>
              <a:srgbClr val="C3D69B"/>
            </a:solidFill>
            <a:ln>
              <a:solidFill>
                <a:srgbClr val="C3D69B"/>
              </a:solidFill>
            </a:ln>
            <a:scene3d>
              <a:camera prst="orthographicFront"/>
              <a:lightRig rig="threePt" dir="t">
                <a:rot lat="0" lon="0" rev="7500000"/>
              </a:lightRig>
            </a:scene3d>
            <a:sp3d z="-40000" prstMaterial="matte"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92F0BE08-3196-4331-BCC8-153F908CA6C5}"/>
                </a:ext>
              </a:extLst>
            </p:cNvPr>
            <p:cNvSpPr/>
            <p:nvPr/>
          </p:nvSpPr>
          <p:spPr>
            <a:xfrm>
              <a:off x="7404358" y="1909498"/>
              <a:ext cx="4241005" cy="898513"/>
            </a:xfrm>
            <a:custGeom>
              <a:avLst/>
              <a:gdLst>
                <a:gd name="connsiteX0" fmla="*/ 0 w 4241005"/>
                <a:gd name="connsiteY0" fmla="*/ 0 h 898513"/>
                <a:gd name="connsiteX1" fmla="*/ 4241005 w 4241005"/>
                <a:gd name="connsiteY1" fmla="*/ 0 h 898513"/>
                <a:gd name="connsiteX2" fmla="*/ 4241005 w 4241005"/>
                <a:gd name="connsiteY2" fmla="*/ 898513 h 898513"/>
                <a:gd name="connsiteX3" fmla="*/ 0 w 4241005"/>
                <a:gd name="connsiteY3" fmla="*/ 898513 h 898513"/>
                <a:gd name="connsiteX4" fmla="*/ 0 w 4241005"/>
                <a:gd name="connsiteY4" fmla="*/ 0 h 89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1005" h="898513">
                  <a:moveTo>
                    <a:pt x="0" y="0"/>
                  </a:moveTo>
                  <a:lnTo>
                    <a:pt x="4241005" y="0"/>
                  </a:lnTo>
                  <a:lnTo>
                    <a:pt x="4241005" y="898513"/>
                  </a:lnTo>
                  <a:lnTo>
                    <a:pt x="0" y="898513"/>
                  </a:lnTo>
                  <a:lnTo>
                    <a:pt x="0" y="0"/>
                  </a:lnTo>
                  <a:close/>
                </a:path>
              </a:pathLst>
            </a:custGeom>
            <a:ln w="571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534896" tIns="51435" rIns="51435" bIns="51435" numCol="1" spcCol="1270" anchor="ctr" anchorCtr="0">
              <a:noAutofit/>
            </a:bodyPr>
            <a:lstStyle/>
            <a:p>
              <a:pPr defTabSz="9001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025" dirty="0"/>
                <a:t>Nature des signaux</a:t>
              </a:r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A09F8FE3-4C6C-4E0C-9A64-CA01636E6003}"/>
                </a:ext>
              </a:extLst>
            </p:cNvPr>
            <p:cNvSpPr/>
            <p:nvPr/>
          </p:nvSpPr>
          <p:spPr>
            <a:xfrm>
              <a:off x="6837316" y="1827895"/>
              <a:ext cx="1123142" cy="1123142"/>
            </a:xfrm>
            <a:prstGeom prst="ellipse">
              <a:avLst/>
            </a:prstGeom>
            <a:solidFill>
              <a:srgbClr val="77933C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dkEdge">
              <a:bevelT w="120800" h="19050" prst="relaxedInset"/>
              <a:contourClr>
                <a:schemeClr val="bg1"/>
              </a:contourClr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DC896DCC-8F72-47C9-B01C-D75E54A8A51F}"/>
                </a:ext>
              </a:extLst>
            </p:cNvPr>
            <p:cNvSpPr/>
            <p:nvPr/>
          </p:nvSpPr>
          <p:spPr>
            <a:xfrm>
              <a:off x="7725497" y="3287980"/>
              <a:ext cx="3914396" cy="898513"/>
            </a:xfrm>
            <a:custGeom>
              <a:avLst/>
              <a:gdLst>
                <a:gd name="connsiteX0" fmla="*/ 0 w 3914396"/>
                <a:gd name="connsiteY0" fmla="*/ 0 h 898513"/>
                <a:gd name="connsiteX1" fmla="*/ 3914396 w 3914396"/>
                <a:gd name="connsiteY1" fmla="*/ 0 h 898513"/>
                <a:gd name="connsiteX2" fmla="*/ 3914396 w 3914396"/>
                <a:gd name="connsiteY2" fmla="*/ 898513 h 898513"/>
                <a:gd name="connsiteX3" fmla="*/ 0 w 3914396"/>
                <a:gd name="connsiteY3" fmla="*/ 898513 h 898513"/>
                <a:gd name="connsiteX4" fmla="*/ 0 w 3914396"/>
                <a:gd name="connsiteY4" fmla="*/ 0 h 89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4396" h="898513">
                  <a:moveTo>
                    <a:pt x="0" y="0"/>
                  </a:moveTo>
                  <a:lnTo>
                    <a:pt x="3914396" y="0"/>
                  </a:lnTo>
                  <a:lnTo>
                    <a:pt x="3914396" y="898513"/>
                  </a:lnTo>
                  <a:lnTo>
                    <a:pt x="0" y="898513"/>
                  </a:lnTo>
                  <a:lnTo>
                    <a:pt x="0" y="0"/>
                  </a:lnTo>
                  <a:close/>
                </a:path>
              </a:pathLst>
            </a:cu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534896" tIns="51435" rIns="51435" bIns="51435" numCol="1" spcCol="1270" anchor="ctr" anchorCtr="0">
              <a:noAutofit/>
            </a:bodyPr>
            <a:lstStyle/>
            <a:p>
              <a:pPr defTabSz="9001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025" dirty="0"/>
                <a:t>Protocole d’expérimentation</a:t>
              </a: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1B3CAE44-8B60-4981-A806-4CDD7995684E}"/>
                </a:ext>
              </a:extLst>
            </p:cNvPr>
            <p:cNvSpPr/>
            <p:nvPr/>
          </p:nvSpPr>
          <p:spPr>
            <a:xfrm>
              <a:off x="7163926" y="3175666"/>
              <a:ext cx="1123142" cy="1123142"/>
            </a:xfrm>
            <a:prstGeom prst="ellipse">
              <a:avLst/>
            </a:prstGeom>
            <a:solidFill>
              <a:srgbClr val="77933C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dkEdge">
              <a:bevelT w="120800" h="19050" prst="relaxedInset"/>
              <a:contourClr>
                <a:schemeClr val="bg1"/>
              </a:contourClr>
            </a:sp3d>
          </p:spPr>
          <p:style>
            <a:lnRef idx="1">
              <a:schemeClr val="accent5">
                <a:hueOff val="-3676672"/>
                <a:satOff val="-5114"/>
                <a:lumOff val="-1961"/>
                <a:alphaOff val="0"/>
              </a:schemeClr>
            </a:lnRef>
            <a:fillRef idx="1">
              <a:scrgbClr r="0" g="0" b="0"/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C4A2E42C-E403-4926-B32C-BC2FDCB77455}"/>
                </a:ext>
              </a:extLst>
            </p:cNvPr>
            <p:cNvSpPr/>
            <p:nvPr/>
          </p:nvSpPr>
          <p:spPr>
            <a:xfrm>
              <a:off x="7398887" y="4635751"/>
              <a:ext cx="4241005" cy="898513"/>
            </a:xfrm>
            <a:custGeom>
              <a:avLst/>
              <a:gdLst>
                <a:gd name="connsiteX0" fmla="*/ 0 w 4241005"/>
                <a:gd name="connsiteY0" fmla="*/ 0 h 898513"/>
                <a:gd name="connsiteX1" fmla="*/ 4241005 w 4241005"/>
                <a:gd name="connsiteY1" fmla="*/ 0 h 898513"/>
                <a:gd name="connsiteX2" fmla="*/ 4241005 w 4241005"/>
                <a:gd name="connsiteY2" fmla="*/ 898513 h 898513"/>
                <a:gd name="connsiteX3" fmla="*/ 0 w 4241005"/>
                <a:gd name="connsiteY3" fmla="*/ 898513 h 898513"/>
                <a:gd name="connsiteX4" fmla="*/ 0 w 4241005"/>
                <a:gd name="connsiteY4" fmla="*/ 0 h 89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1005" h="898513">
                  <a:moveTo>
                    <a:pt x="0" y="0"/>
                  </a:moveTo>
                  <a:lnTo>
                    <a:pt x="4241005" y="0"/>
                  </a:lnTo>
                  <a:lnTo>
                    <a:pt x="4241005" y="898513"/>
                  </a:lnTo>
                  <a:lnTo>
                    <a:pt x="0" y="898513"/>
                  </a:lnTo>
                  <a:lnTo>
                    <a:pt x="0" y="0"/>
                  </a:lnTo>
                  <a:close/>
                </a:path>
              </a:pathLst>
            </a:cu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534896" tIns="51435" rIns="51435" bIns="51435" numCol="1" spcCol="1270" anchor="ctr" anchorCtr="0">
              <a:noAutofit/>
            </a:bodyPr>
            <a:lstStyle/>
            <a:p>
              <a:pPr defTabSz="9001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025" dirty="0"/>
                <a:t>Signaux numériques : bus one </a:t>
              </a:r>
              <a:r>
                <a:rPr lang="fr-FR" sz="2025" dirty="0" err="1"/>
                <a:t>wire</a:t>
              </a:r>
              <a:r>
                <a:rPr lang="fr-FR" sz="2025" dirty="0"/>
                <a:t>, bus I2C….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0017E4E0-14A3-4EF5-9836-FEA31229196C}"/>
                </a:ext>
              </a:extLst>
            </p:cNvPr>
            <p:cNvSpPr/>
            <p:nvPr/>
          </p:nvSpPr>
          <p:spPr>
            <a:xfrm>
              <a:off x="6837316" y="4523437"/>
              <a:ext cx="1123142" cy="1123142"/>
            </a:xfrm>
            <a:prstGeom prst="ellipse">
              <a:avLst/>
            </a:prstGeom>
            <a:solidFill>
              <a:srgbClr val="77933C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dkEdge">
              <a:bevelT w="120800" h="19050" prst="relaxedInset"/>
              <a:contourClr>
                <a:schemeClr val="bg1"/>
              </a:contourClr>
            </a:sp3d>
          </p:spPr>
          <p:style>
            <a:lnRef idx="1">
              <a:schemeClr val="accent5">
                <a:hueOff val="-7353344"/>
                <a:satOff val="-10228"/>
                <a:lumOff val="-3922"/>
                <a:alphaOff val="0"/>
              </a:schemeClr>
            </a:lnRef>
            <a:fillRef idx="1">
              <a:scrgbClr r="0" g="0" b="0"/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22" name="Image 21">
            <a:hlinkClick r:id="rId2" action="ppaction://hlinkfile"/>
            <a:extLst>
              <a:ext uri="{FF2B5EF4-FFF2-40B4-BE49-F238E27FC236}">
                <a16:creationId xmlns:a16="http://schemas.microsoft.com/office/drawing/2014/main" id="{4E629842-0231-4F0B-98F1-0A79A24B2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59" y="2896856"/>
            <a:ext cx="2673944" cy="1269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7923C19-627D-40B8-89C2-D6C6FD880AC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33" y="3977835"/>
            <a:ext cx="2416514" cy="12115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F32F93-32CD-4222-A8C9-BB889A630655}"/>
              </a:ext>
            </a:extLst>
          </p:cNvPr>
          <p:cNvSpPr/>
          <p:nvPr/>
        </p:nvSpPr>
        <p:spPr>
          <a:xfrm rot="20116387">
            <a:off x="847389" y="3804357"/>
            <a:ext cx="309783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>
                <a:solidFill>
                  <a:srgbClr val="FF0000"/>
                </a:solidFill>
              </a:rPr>
              <a:t>Mobilisation du numérique pour la mise à disposition de ressources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B10A3E5-C01B-416C-B934-D2C53C1D8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72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A57E3A89-F7A8-4D7F-9D4C-AB5266BE30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3262897"/>
              </p:ext>
            </p:extLst>
          </p:nvPr>
        </p:nvGraphicFramePr>
        <p:xfrm>
          <a:off x="1606733" y="64597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Graphique 7" descr="Aide">
            <a:extLst>
              <a:ext uri="{FF2B5EF4-FFF2-40B4-BE49-F238E27FC236}">
                <a16:creationId xmlns:a16="http://schemas.microsoft.com/office/drawing/2014/main" id="{A90685DA-2139-453A-95CB-3156A9CC75C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42819" y="3311893"/>
            <a:ext cx="685800" cy="685800"/>
          </a:xfrm>
          <a:prstGeom prst="rect">
            <a:avLst/>
          </a:prstGeom>
        </p:spPr>
      </p:pic>
      <p:sp>
        <p:nvSpPr>
          <p:cNvPr id="25" name="Titre 1">
            <a:extLst>
              <a:ext uri="{FF2B5EF4-FFF2-40B4-BE49-F238E27FC236}">
                <a16:creationId xmlns:a16="http://schemas.microsoft.com/office/drawing/2014/main" id="{31177B60-881E-4A64-A46C-0D8CA439DBF7}"/>
              </a:ext>
            </a:extLst>
          </p:cNvPr>
          <p:cNvSpPr txBox="1">
            <a:spLocks/>
          </p:cNvSpPr>
          <p:nvPr/>
        </p:nvSpPr>
        <p:spPr>
          <a:xfrm>
            <a:off x="1119046" y="830574"/>
            <a:ext cx="8809198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fr-FR" sz="2000" b="1" dirty="0">
                <a:latin typeface="+mn-lt"/>
              </a:rPr>
              <a:t>Analyse comportementale relative au système de préhension</a:t>
            </a:r>
            <a:br>
              <a:rPr lang="fr-FR" sz="2000" b="1" dirty="0">
                <a:latin typeface="+mn-lt"/>
              </a:rPr>
            </a:br>
            <a:endParaRPr lang="fr-FR" sz="2000" b="1" dirty="0">
              <a:latin typeface="+mn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EF21B8D-2927-4273-98BE-241582A983BA}"/>
              </a:ext>
            </a:extLst>
          </p:cNvPr>
          <p:cNvSpPr txBox="1"/>
          <p:nvPr/>
        </p:nvSpPr>
        <p:spPr>
          <a:xfrm>
            <a:off x="690039" y="3997693"/>
            <a:ext cx="80713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fr-FR" sz="2000" dirty="0">
                <a:latin typeface="Calibri" panose="020F0502020204030204"/>
              </a:rPr>
              <a:t>À ce stade le capteur de pollution définitif est imposé. </a:t>
            </a:r>
          </a:p>
          <a:p>
            <a:pPr defTabSz="342900">
              <a:defRPr/>
            </a:pPr>
            <a:endParaRPr lang="fr-FR" sz="2000" dirty="0">
              <a:latin typeface="Calibri" panose="020F0502020204030204"/>
            </a:endParaRPr>
          </a:p>
          <a:p>
            <a:pPr defTabSz="342900">
              <a:defRPr/>
            </a:pPr>
            <a:r>
              <a:rPr lang="fr-FR" sz="2000" dirty="0">
                <a:latin typeface="Calibri" panose="020F0502020204030204"/>
              </a:rPr>
              <a:t>Les équipes doivent donc mener une réflexion sur l’intégration du capteur ainsi que sur la saisie du flacon pollué.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69EAD50-0678-4312-8E48-DB1FAE41D6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9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4E146D-BFD3-49FF-B2E2-903742D75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118" y="841003"/>
            <a:ext cx="8809198" cy="994172"/>
          </a:xfrm>
        </p:spPr>
        <p:txBody>
          <a:bodyPr>
            <a:normAutofit/>
          </a:bodyPr>
          <a:lstStyle/>
          <a:p>
            <a:r>
              <a:rPr lang="fr-FR" sz="2400" b="1" dirty="0">
                <a:latin typeface="+mn-lt"/>
              </a:rPr>
              <a:t>Analyse fonctionnelle - Diagramme d’activités du système   </a:t>
            </a:r>
            <a:br>
              <a:rPr lang="fr-FR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endParaRPr lang="fr-FR" sz="2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FB54CCD-D0A9-419E-8D94-36FE62BA9354}"/>
              </a:ext>
            </a:extLst>
          </p:cNvPr>
          <p:cNvSpPr txBox="1"/>
          <p:nvPr/>
        </p:nvSpPr>
        <p:spPr>
          <a:xfrm>
            <a:off x="940118" y="1434305"/>
            <a:ext cx="7172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fr-FR" sz="2400" dirty="0">
                <a:latin typeface="Calibri" panose="020F0502020204030204"/>
              </a:rPr>
              <a:t>Selon les tâches qui lui incombent, chaque équipe élabore un algorigramme 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115CA9-FD66-4745-B791-A9073BA2D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182" y="2127400"/>
            <a:ext cx="2283437" cy="321561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59B2D7-939C-47A2-A80D-DFA6222B5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955" y="2557527"/>
            <a:ext cx="2859587" cy="257809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7AF5DF35-6729-48BC-8715-F020E579CC0C}"/>
              </a:ext>
            </a:extLst>
          </p:cNvPr>
          <p:cNvSpPr/>
          <p:nvPr/>
        </p:nvSpPr>
        <p:spPr>
          <a:xfrm>
            <a:off x="4116714" y="3538466"/>
            <a:ext cx="1411941" cy="50829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A1FEF52-4FCB-4F9F-8BB5-09246187A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28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22CF9608-AC8E-4CC4-A9EB-666FD87EBF59}"/>
              </a:ext>
            </a:extLst>
          </p:cNvPr>
          <p:cNvSpPr txBox="1">
            <a:spLocks/>
          </p:cNvSpPr>
          <p:nvPr/>
        </p:nvSpPr>
        <p:spPr>
          <a:xfrm>
            <a:off x="1962157" y="2694911"/>
            <a:ext cx="6527216" cy="192970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4000" b="1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sz="3000" dirty="0"/>
              <a:t>Recherche de solutions constructives</a:t>
            </a:r>
          </a:p>
          <a:p>
            <a:r>
              <a:rPr lang="fr-FR" sz="3000" dirty="0"/>
              <a:t>+</a:t>
            </a:r>
          </a:p>
          <a:p>
            <a:r>
              <a:rPr lang="fr-FR" sz="3000" dirty="0"/>
              <a:t>Apports de connaissances</a:t>
            </a:r>
          </a:p>
          <a:p>
            <a:r>
              <a:rPr lang="fr-FR" sz="3000" dirty="0"/>
              <a:t>+</a:t>
            </a:r>
          </a:p>
          <a:p>
            <a:r>
              <a:rPr lang="fr-FR" sz="3000" dirty="0"/>
              <a:t>Modélisation - Design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227AF0-6A5B-4ACF-B62D-BAE976BE2BAB}"/>
              </a:ext>
            </a:extLst>
          </p:cNvPr>
          <p:cNvSpPr/>
          <p:nvPr/>
        </p:nvSpPr>
        <p:spPr>
          <a:xfrm>
            <a:off x="1144182" y="1343713"/>
            <a:ext cx="251341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50" b="1" dirty="0"/>
              <a:t>Phase 3 :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D9D3AA4-17BD-4F73-84B1-A4591D00C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15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avec coins rognés en diagonale 29">
            <a:extLst>
              <a:ext uri="{FF2B5EF4-FFF2-40B4-BE49-F238E27FC236}">
                <a16:creationId xmlns:a16="http://schemas.microsoft.com/office/drawing/2014/main" id="{62C846D5-FEAC-4BBA-80CF-6BBC4BFC8F0C}"/>
              </a:ext>
            </a:extLst>
          </p:cNvPr>
          <p:cNvSpPr/>
          <p:nvPr/>
        </p:nvSpPr>
        <p:spPr>
          <a:xfrm>
            <a:off x="910936" y="3210187"/>
            <a:ext cx="7322128" cy="1263566"/>
          </a:xfrm>
          <a:prstGeom prst="snip2DiagRect">
            <a:avLst/>
          </a:prstGeom>
          <a:solidFill>
            <a:srgbClr val="93CDD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339329" lvl="1" indent="-214313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2 élèves travaillent sur la recherche de solutions constructives de la chaîne d’information :</a:t>
            </a:r>
          </a:p>
          <a:p>
            <a:pPr marL="682229" lvl="3" indent="-214313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Acquisition, traitement et communication sur une IHM à distance.</a:t>
            </a:r>
          </a:p>
          <a:p>
            <a:pPr algn="ctr" defTabSz="342900">
              <a:defRPr/>
            </a:pPr>
            <a:endParaRPr lang="fr-F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 : avec coins rognés en diagonale 9">
            <a:extLst>
              <a:ext uri="{FF2B5EF4-FFF2-40B4-BE49-F238E27FC236}">
                <a16:creationId xmlns:a16="http://schemas.microsoft.com/office/drawing/2014/main" id="{676F8E7F-CDE4-4B53-A523-D8D19C03C036}"/>
              </a:ext>
            </a:extLst>
          </p:cNvPr>
          <p:cNvSpPr/>
          <p:nvPr/>
        </p:nvSpPr>
        <p:spPr>
          <a:xfrm>
            <a:off x="910935" y="2362994"/>
            <a:ext cx="7322128" cy="836354"/>
          </a:xfrm>
          <a:prstGeom prst="snip2Diag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339329" indent="-214313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bg1"/>
                </a:solidFill>
              </a:rPr>
              <a:t>2 élèves travaillent sur la recherche de solutions constructives du système de préhension.</a:t>
            </a:r>
          </a:p>
          <a:p>
            <a:pPr algn="ctr" defTabSz="342900">
              <a:defRPr/>
            </a:pPr>
            <a:endParaRPr lang="fr-FR" sz="1350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3221060-583F-4C96-B74A-F720D140E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426" y="916271"/>
            <a:ext cx="7886701" cy="689699"/>
          </a:xfrm>
        </p:spPr>
        <p:txBody>
          <a:bodyPr>
            <a:normAutofit/>
          </a:bodyPr>
          <a:lstStyle/>
          <a:p>
            <a:r>
              <a:rPr lang="fr-FR" sz="2000" b="1" dirty="0">
                <a:latin typeface="+mn-lt"/>
              </a:rPr>
              <a:t>Recherche de solutions constructives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FF7BCF11-AB40-41A7-A951-4B59BC337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7770" y="1624985"/>
            <a:ext cx="7322128" cy="589387"/>
          </a:xfrm>
        </p:spPr>
        <p:txBody>
          <a:bodyPr>
            <a:normAutofit lnSpcReduction="10000"/>
          </a:bodyPr>
          <a:lstStyle/>
          <a:p>
            <a:r>
              <a:rPr lang="fr-FR" dirty="0">
                <a:solidFill>
                  <a:srgbClr val="002060"/>
                </a:solidFill>
              </a:rPr>
              <a:t>Pour cette étape du projet les membres de chaque équipe doivent se partager les tâches.</a:t>
            </a:r>
          </a:p>
          <a:p>
            <a:pPr marL="0" indent="0">
              <a:buNone/>
            </a:pP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3" name="Rectangle : avec coins rognés en diagonale 12">
            <a:extLst>
              <a:ext uri="{FF2B5EF4-FFF2-40B4-BE49-F238E27FC236}">
                <a16:creationId xmlns:a16="http://schemas.microsoft.com/office/drawing/2014/main" id="{CED11C0C-5EB8-4347-9F60-E4386DAECCAF}"/>
              </a:ext>
            </a:extLst>
          </p:cNvPr>
          <p:cNvSpPr/>
          <p:nvPr/>
        </p:nvSpPr>
        <p:spPr>
          <a:xfrm>
            <a:off x="936709" y="4463466"/>
            <a:ext cx="7322128" cy="782194"/>
          </a:xfrm>
          <a:prstGeom prst="snip2Diag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339329" lvl="1" indent="-128588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1 élève travaille sur la recherche de solutions constructives de la chaîne de puissance : </a:t>
            </a:r>
          </a:p>
          <a:p>
            <a:pPr marL="682229" lvl="2" indent="-128588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Alimentation, distribution de la puissance et conversion.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1C2246B-3757-4980-835E-3D36951D0D93}"/>
              </a:ext>
            </a:extLst>
          </p:cNvPr>
          <p:cNvGrpSpPr/>
          <p:nvPr/>
        </p:nvGrpSpPr>
        <p:grpSpPr>
          <a:xfrm>
            <a:off x="7693670" y="1270315"/>
            <a:ext cx="1252454" cy="1206575"/>
            <a:chOff x="10288876" y="558597"/>
            <a:chExt cx="1669939" cy="1608767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AD8F8F44-0083-4262-9073-126FF7F11E87}"/>
                </a:ext>
              </a:extLst>
            </p:cNvPr>
            <p:cNvGrpSpPr/>
            <p:nvPr/>
          </p:nvGrpSpPr>
          <p:grpSpPr>
            <a:xfrm>
              <a:off x="10288876" y="558597"/>
              <a:ext cx="1608639" cy="1608767"/>
              <a:chOff x="10121917" y="39293"/>
              <a:chExt cx="1849995" cy="1585017"/>
            </a:xfrm>
          </p:grpSpPr>
          <p:sp>
            <p:nvSpPr>
              <p:cNvPr id="32" name="Rectangle : avec coins rognés en diagonale 31">
                <a:extLst>
                  <a:ext uri="{FF2B5EF4-FFF2-40B4-BE49-F238E27FC236}">
                    <a16:creationId xmlns:a16="http://schemas.microsoft.com/office/drawing/2014/main" id="{D44E4419-67D0-4D28-95D0-00FDAD56F638}"/>
                  </a:ext>
                </a:extLst>
              </p:cNvPr>
              <p:cNvSpPr/>
              <p:nvPr/>
            </p:nvSpPr>
            <p:spPr>
              <a:xfrm rot="1425659" flipH="1">
                <a:off x="11041226" y="338398"/>
                <a:ext cx="889864" cy="1285912"/>
              </a:xfrm>
              <a:prstGeom prst="snip2Diag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Rectangle : avec coins rognés en diagonale 33">
                <a:extLst>
                  <a:ext uri="{FF2B5EF4-FFF2-40B4-BE49-F238E27FC236}">
                    <a16:creationId xmlns:a16="http://schemas.microsoft.com/office/drawing/2014/main" id="{7AE9B0F5-C514-45EE-B527-3DBBCC6E3680}"/>
                  </a:ext>
                </a:extLst>
              </p:cNvPr>
              <p:cNvSpPr/>
              <p:nvPr/>
            </p:nvSpPr>
            <p:spPr>
              <a:xfrm rot="1409983">
                <a:off x="10121917" y="545102"/>
                <a:ext cx="889865" cy="766779"/>
              </a:xfrm>
              <a:prstGeom prst="snip2DiagRect">
                <a:avLst/>
              </a:prstGeom>
              <a:solidFill>
                <a:srgbClr val="93CDDD"/>
              </a:solidFill>
              <a:ln>
                <a:solidFill>
                  <a:srgbClr val="93CD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Rectangle : avec coins rognés en diagonale 13">
                <a:extLst>
                  <a:ext uri="{FF2B5EF4-FFF2-40B4-BE49-F238E27FC236}">
                    <a16:creationId xmlns:a16="http://schemas.microsoft.com/office/drawing/2014/main" id="{C1A9FC71-2052-45D6-B96A-78776571D2C8}"/>
                  </a:ext>
                </a:extLst>
              </p:cNvPr>
              <p:cNvSpPr/>
              <p:nvPr/>
            </p:nvSpPr>
            <p:spPr>
              <a:xfrm rot="6835352">
                <a:off x="10553248" y="-125937"/>
                <a:ext cx="609707" cy="940168"/>
              </a:xfrm>
              <a:prstGeom prst="snip2Diag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35" name="Image 34">
                <a:extLst>
                  <a:ext uri="{FF2B5EF4-FFF2-40B4-BE49-F238E27FC236}">
                    <a16:creationId xmlns:a16="http://schemas.microsoft.com/office/drawing/2014/main" id="{F44A4624-0AF5-46FF-A87E-4A8F1A073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83098">
                <a:off x="10279014" y="304727"/>
                <a:ext cx="1692898" cy="1114125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6936511-4949-47B1-89B7-835377077D2A}"/>
                </a:ext>
              </a:extLst>
            </p:cNvPr>
            <p:cNvSpPr/>
            <p:nvPr/>
          </p:nvSpPr>
          <p:spPr>
            <a:xfrm>
              <a:off x="11598815" y="1023646"/>
              <a:ext cx="360000" cy="36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342900">
                <a:defRPr/>
              </a:pPr>
              <a:r>
                <a:rPr lang="fr-FR" sz="900" dirty="0">
                  <a:solidFill>
                    <a:prstClr val="white"/>
                  </a:solidFill>
                  <a:latin typeface="Calibri"/>
                </a:rPr>
                <a:t>ITEC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3AC071F-0EF0-43D6-9955-88AF92608B62}"/>
                </a:ext>
              </a:extLst>
            </p:cNvPr>
            <p:cNvSpPr/>
            <p:nvPr/>
          </p:nvSpPr>
          <p:spPr>
            <a:xfrm>
              <a:off x="10644705" y="653588"/>
              <a:ext cx="360000" cy="360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r>
                <a:rPr lang="fr-FR" sz="900" dirty="0">
                  <a:solidFill>
                    <a:prstClr val="white"/>
                  </a:solidFill>
                  <a:latin typeface="Calibri"/>
                </a:rPr>
                <a:t>EE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5E37E42-8E06-4D5F-B2B7-9EF22279223C}"/>
                </a:ext>
              </a:extLst>
            </p:cNvPr>
            <p:cNvSpPr/>
            <p:nvPr/>
          </p:nvSpPr>
          <p:spPr>
            <a:xfrm>
              <a:off x="10391403" y="1350280"/>
              <a:ext cx="360000" cy="360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342900">
                <a:defRPr/>
              </a:pPr>
              <a:r>
                <a:rPr lang="fr-FR" sz="900" dirty="0">
                  <a:solidFill>
                    <a:prstClr val="white"/>
                  </a:solidFill>
                  <a:latin typeface="Calibri"/>
                </a:rPr>
                <a:t>SIN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D269E0BD-C2BC-4903-9B93-F1E213DDA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7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0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439A411C-6E73-4BB8-B3AB-2F84AB264E52}"/>
              </a:ext>
            </a:extLst>
          </p:cNvPr>
          <p:cNvGrpSpPr/>
          <p:nvPr/>
        </p:nvGrpSpPr>
        <p:grpSpPr>
          <a:xfrm>
            <a:off x="414575" y="1491028"/>
            <a:ext cx="7791969" cy="535275"/>
            <a:chOff x="0" y="3209921"/>
            <a:chExt cx="7361407" cy="7137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585A0CE4-5FFC-4FB4-BDAD-90217693A550}"/>
                </a:ext>
              </a:extLst>
            </p:cNvPr>
            <p:cNvSpPr/>
            <p:nvPr/>
          </p:nvSpPr>
          <p:spPr>
            <a:xfrm>
              <a:off x="0" y="3209921"/>
              <a:ext cx="7361407" cy="713700"/>
            </a:xfrm>
            <a:prstGeom prst="roundRect">
              <a:avLst/>
            </a:prstGeom>
            <a:ln w="57150">
              <a:solidFill>
                <a:schemeClr val="accent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Rectangle : coins arrondis 4">
              <a:extLst>
                <a:ext uri="{FF2B5EF4-FFF2-40B4-BE49-F238E27FC236}">
                  <a16:creationId xmlns:a16="http://schemas.microsoft.com/office/drawing/2014/main" id="{0DAFD1A3-3E48-4173-B805-9488739FF37A}"/>
                </a:ext>
              </a:extLst>
            </p:cNvPr>
            <p:cNvSpPr txBox="1"/>
            <p:nvPr/>
          </p:nvSpPr>
          <p:spPr>
            <a:xfrm>
              <a:off x="34840" y="3244761"/>
              <a:ext cx="7291727" cy="6440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435" tIns="51435" rIns="51435" bIns="51435" numCol="1" spcCol="1270" anchor="ctr" anchorCtr="0">
              <a:noAutofit/>
            </a:bodyPr>
            <a:lstStyle/>
            <a:p>
              <a:pPr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fr-FR" sz="15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</a:rPr>
                <a:t>O5 – Imaginer une solution, répondre à un besoin</a:t>
              </a:r>
              <a:endParaRPr lang="fr-FR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endParaRPr>
            </a:p>
          </p:txBody>
        </p:sp>
      </p:grp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CB5C50E2-C2CC-46FF-8A8B-02FFD7807F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066301"/>
              </p:ext>
            </p:extLst>
          </p:nvPr>
        </p:nvGraphicFramePr>
        <p:xfrm>
          <a:off x="429471" y="2075880"/>
          <a:ext cx="7920026" cy="2081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3550">
                  <a:extLst>
                    <a:ext uri="{9D8B030D-6E8A-4147-A177-3AD203B41FA5}">
                      <a16:colId xmlns:a16="http://schemas.microsoft.com/office/drawing/2014/main" val="822178620"/>
                    </a:ext>
                  </a:extLst>
                </a:gridCol>
                <a:gridCol w="3909044">
                  <a:extLst>
                    <a:ext uri="{9D8B030D-6E8A-4147-A177-3AD203B41FA5}">
                      <a16:colId xmlns:a16="http://schemas.microsoft.com/office/drawing/2014/main" val="2094668281"/>
                    </a:ext>
                  </a:extLst>
                </a:gridCol>
                <a:gridCol w="1243716">
                  <a:extLst>
                    <a:ext uri="{9D8B030D-6E8A-4147-A177-3AD203B41FA5}">
                      <a16:colId xmlns:a16="http://schemas.microsoft.com/office/drawing/2014/main" val="2161017165"/>
                    </a:ext>
                  </a:extLst>
                </a:gridCol>
                <a:gridCol w="1243716">
                  <a:extLst>
                    <a:ext uri="{9D8B030D-6E8A-4147-A177-3AD203B41FA5}">
                      <a16:colId xmlns:a16="http://schemas.microsoft.com/office/drawing/2014/main" val="61147239"/>
                    </a:ext>
                  </a:extLst>
                </a:gridCol>
              </a:tblGrid>
              <a:tr h="450955">
                <a:tc>
                  <a:txBody>
                    <a:bodyPr/>
                    <a:lstStyle/>
                    <a:p>
                      <a:r>
                        <a:rPr lang="fr-FR" sz="1000" dirty="0"/>
                        <a:t>Compétences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Connaissances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I2D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90211188"/>
                  </a:ext>
                </a:extLst>
              </a:tr>
              <a:tr h="480060">
                <a:tc rowSpan="2">
                  <a:txBody>
                    <a:bodyPr/>
                    <a:lstStyle/>
                    <a:p>
                      <a:pPr marL="0" lvl="0" indent="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None/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CO5.1. S’impliquer dans une démarche de projet menée en groupe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27146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Principes de conception des produits et développement durable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56360371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pPr marL="0" lvl="0" indent="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None/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0"/>
                </a:tc>
                <a:tc>
                  <a:txBody>
                    <a:bodyPr/>
                    <a:lstStyle/>
                    <a:p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1.1. La démarche de projet</a:t>
                      </a:r>
                    </a:p>
                    <a:p>
                      <a:pPr lvl="0"/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Rôle, fonctions et responsabilité des principaux intervenants d’un projet (maître d’ouvrage, d’œuvre, entreprises, coordonnateurs, contrôleurs).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Animation d’une équipe projet.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  <a:p>
                      <a:r>
                        <a:rPr lang="fr-FR" sz="10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68350687"/>
                  </a:ext>
                </a:extLst>
              </a:tr>
            </a:tbl>
          </a:graphicData>
        </a:graphic>
      </p:graphicFrame>
      <p:grpSp>
        <p:nvGrpSpPr>
          <p:cNvPr id="2" name="Groupe 1">
            <a:extLst>
              <a:ext uri="{FF2B5EF4-FFF2-40B4-BE49-F238E27FC236}">
                <a16:creationId xmlns:a16="http://schemas.microsoft.com/office/drawing/2014/main" id="{3CA9AD0D-5708-4ECF-A29A-F3705A5226AD}"/>
              </a:ext>
            </a:extLst>
          </p:cNvPr>
          <p:cNvGrpSpPr/>
          <p:nvPr/>
        </p:nvGrpSpPr>
        <p:grpSpPr>
          <a:xfrm>
            <a:off x="557263" y="4050261"/>
            <a:ext cx="8087925" cy="1463720"/>
            <a:chOff x="475919" y="3895748"/>
            <a:chExt cx="10783900" cy="1951627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C35DC5C0-D72D-4AAD-9F68-2127BBE999D5}"/>
                </a:ext>
              </a:extLst>
            </p:cNvPr>
            <p:cNvGrpSpPr/>
            <p:nvPr/>
          </p:nvGrpSpPr>
          <p:grpSpPr>
            <a:xfrm>
              <a:off x="657225" y="4110938"/>
              <a:ext cx="10602594" cy="1736437"/>
              <a:chOff x="2926187" y="4595848"/>
              <a:chExt cx="5640003" cy="1736437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1B318137-483D-4CBB-B0A9-A909C3F6CFCC}"/>
                  </a:ext>
                </a:extLst>
              </p:cNvPr>
              <p:cNvGrpSpPr/>
              <p:nvPr/>
            </p:nvGrpSpPr>
            <p:grpSpPr>
              <a:xfrm>
                <a:off x="2926187" y="4595848"/>
                <a:ext cx="5543558" cy="1736437"/>
                <a:chOff x="5937242" y="4507345"/>
                <a:chExt cx="5543558" cy="1736437"/>
              </a:xfrm>
            </p:grpSpPr>
            <p:sp>
              <p:nvSpPr>
                <p:cNvPr id="9" name="Cadre 8">
                  <a:extLst>
                    <a:ext uri="{FF2B5EF4-FFF2-40B4-BE49-F238E27FC236}">
                      <a16:creationId xmlns:a16="http://schemas.microsoft.com/office/drawing/2014/main" id="{147142DF-1312-4028-9AAD-E0F79E7D2DF1}"/>
                    </a:ext>
                  </a:extLst>
                </p:cNvPr>
                <p:cNvSpPr/>
                <p:nvPr/>
              </p:nvSpPr>
              <p:spPr>
                <a:xfrm>
                  <a:off x="5937242" y="4507345"/>
                  <a:ext cx="5543558" cy="1736437"/>
                </a:xfrm>
                <a:prstGeom prst="fram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>
                    <a:defRPr/>
                  </a:pPr>
                  <a:endParaRPr lang="fr-FR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20E1086E-6CCF-43EF-AE29-E4CDC7EC76D0}"/>
                    </a:ext>
                  </a:extLst>
                </p:cNvPr>
                <p:cNvSpPr txBox="1"/>
                <p:nvPr/>
              </p:nvSpPr>
              <p:spPr>
                <a:xfrm>
                  <a:off x="6554526" y="4868506"/>
                  <a:ext cx="4535054" cy="12311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342900">
                    <a:defRPr/>
                  </a:pPr>
                  <a:r>
                    <a:rPr lang="fr-FR" dirty="0">
                      <a:solidFill>
                        <a:prstClr val="black"/>
                      </a:solidFill>
                      <a:latin typeface="Calibri" panose="020F0502020204030204"/>
                    </a:rPr>
                    <a:t>Le projet permet de faire découvrir les différents rôles possibles pour les membres d’une équipe.</a:t>
                  </a:r>
                </a:p>
                <a:p>
                  <a:pPr defTabSz="342900">
                    <a:defRPr/>
                  </a:pPr>
                  <a:endParaRPr lang="fr-FR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E329C66D-E972-424F-97E7-2EC89C9D6F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4145" y="5069350"/>
                <a:ext cx="942045" cy="1096241"/>
              </a:xfrm>
              <a:prstGeom prst="rect">
                <a:avLst/>
              </a:prstGeom>
            </p:spPr>
          </p:pic>
        </p:grp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8B0DF49-79A3-4E63-9A2C-9D7ADA81C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19" y="3895748"/>
              <a:ext cx="1076362" cy="964765"/>
            </a:xfrm>
            <a:prstGeom prst="rect">
              <a:avLst/>
            </a:prstGeom>
          </p:spPr>
        </p:pic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CDA3CD6-6805-442E-86CC-2293DABAB79E}"/>
              </a:ext>
            </a:extLst>
          </p:cNvPr>
          <p:cNvGrpSpPr/>
          <p:nvPr/>
        </p:nvGrpSpPr>
        <p:grpSpPr>
          <a:xfrm>
            <a:off x="8206543" y="1491028"/>
            <a:ext cx="779156" cy="960590"/>
            <a:chOff x="10942057" y="845037"/>
            <a:chExt cx="1038874" cy="1280786"/>
          </a:xfrm>
        </p:grpSpPr>
        <p:sp>
          <p:nvSpPr>
            <p:cNvPr id="26" name="Cadre 25">
              <a:extLst>
                <a:ext uri="{FF2B5EF4-FFF2-40B4-BE49-F238E27FC236}">
                  <a16:creationId xmlns:a16="http://schemas.microsoft.com/office/drawing/2014/main" id="{9A0D8086-A3CB-4AA3-AD0A-A4F9C3A11E03}"/>
                </a:ext>
              </a:extLst>
            </p:cNvPr>
            <p:cNvSpPr/>
            <p:nvPr/>
          </p:nvSpPr>
          <p:spPr>
            <a:xfrm>
              <a:off x="10942057" y="845037"/>
              <a:ext cx="1034519" cy="604675"/>
            </a:xfrm>
            <a:prstGeom prst="frame">
              <a:avLst/>
            </a:prstGeom>
            <a:solidFill>
              <a:srgbClr val="77933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>
                      <a:lumMod val="75000"/>
                    </a:schemeClr>
                  </a:solidFill>
                </a:rPr>
                <a:t>I2D</a:t>
              </a:r>
            </a:p>
          </p:txBody>
        </p: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66F9F086-AF04-4F5A-B068-B97523DCAD99}"/>
                </a:ext>
              </a:extLst>
            </p:cNvPr>
            <p:cNvGrpSpPr/>
            <p:nvPr/>
          </p:nvGrpSpPr>
          <p:grpSpPr>
            <a:xfrm>
              <a:off x="10946412" y="1521147"/>
              <a:ext cx="1034519" cy="604676"/>
              <a:chOff x="534045" y="3423123"/>
              <a:chExt cx="1034519" cy="604676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4B96F9-FB5C-450F-9471-457F95C3CF66}"/>
                  </a:ext>
                </a:extLst>
              </p:cNvPr>
              <p:cNvSpPr/>
              <p:nvPr/>
            </p:nvSpPr>
            <p:spPr>
              <a:xfrm>
                <a:off x="594404" y="3499912"/>
                <a:ext cx="914400" cy="451097"/>
              </a:xfrm>
              <a:prstGeom prst="rect">
                <a:avLst/>
              </a:prstGeom>
              <a:solidFill>
                <a:srgbClr val="C3D69B"/>
              </a:solidFill>
              <a:ln>
                <a:solidFill>
                  <a:srgbClr val="C3D69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29" name="Cadre 28">
                <a:extLst>
                  <a:ext uri="{FF2B5EF4-FFF2-40B4-BE49-F238E27FC236}">
                    <a16:creationId xmlns:a16="http://schemas.microsoft.com/office/drawing/2014/main" id="{4033AEEC-7B0F-4D71-BCF3-3C4ACA300A35}"/>
                  </a:ext>
                </a:extLst>
              </p:cNvPr>
              <p:cNvSpPr/>
              <p:nvPr/>
            </p:nvSpPr>
            <p:spPr>
              <a:xfrm>
                <a:off x="534045" y="3423123"/>
                <a:ext cx="1034519" cy="604676"/>
              </a:xfrm>
              <a:prstGeom prst="frame">
                <a:avLst/>
              </a:prstGeom>
              <a:solidFill>
                <a:srgbClr val="C3D69B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b="1" dirty="0">
                    <a:solidFill>
                      <a:schemeClr val="tx1"/>
                    </a:solidFill>
                  </a:rPr>
                  <a:t>IT</a:t>
                </a:r>
              </a:p>
            </p:txBody>
          </p:sp>
        </p:grp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9D7A3A6E-FEEE-4731-A9AD-6B89E7164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807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5417D6-B426-4B5F-816F-66E8BBCFB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11" y="975561"/>
            <a:ext cx="7886700" cy="400110"/>
          </a:xfrm>
        </p:spPr>
        <p:txBody>
          <a:bodyPr/>
          <a:lstStyle/>
          <a:p>
            <a:r>
              <a:rPr lang="fr-FR" sz="2000" b="1" dirty="0"/>
              <a:t>Exemple d’un travail d’élève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74085EF-4695-4E70-A640-C753D1456B20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611" y="1622977"/>
            <a:ext cx="2487173" cy="354358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563D61-5DC6-4F45-AF9F-A0FDE30DD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3108" y="1622977"/>
            <a:ext cx="2597786" cy="370118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503B130-B536-4F4C-B588-65FFBFC968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3269" y="1617808"/>
            <a:ext cx="2542480" cy="362238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73B6AA2-1CEF-4655-A586-3C170D5E72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5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221060-583F-4C96-B74A-F720D140E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470" y="723989"/>
            <a:ext cx="7886701" cy="689699"/>
          </a:xfrm>
        </p:spPr>
        <p:txBody>
          <a:bodyPr>
            <a:normAutofit/>
          </a:bodyPr>
          <a:lstStyle/>
          <a:p>
            <a:r>
              <a:rPr lang="fr-FR" sz="2000" b="1" dirty="0">
                <a:latin typeface="+mn-lt"/>
              </a:rPr>
              <a:t>Recherche de solutions constructives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C0AF44-3836-4630-8432-5A760BA31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44" y="3858347"/>
            <a:ext cx="3272695" cy="608997"/>
          </a:xfrm>
        </p:spPr>
        <p:txBody>
          <a:bodyPr>
            <a:normAutofit/>
          </a:bodyPr>
          <a:lstStyle/>
          <a:p>
            <a:r>
              <a:rPr lang="fr-FR" b="1" dirty="0"/>
              <a:t>Démarche de créativité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D6B2B3-D5F4-48BC-9C5C-2596B68A9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70" y="1629947"/>
            <a:ext cx="2824928" cy="176450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C69B562-0BCD-489C-95EF-CEEF771FD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919" y="3358518"/>
            <a:ext cx="3084631" cy="22312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046FF7A-42FD-4C61-B675-476ED0B7F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514" y="1488344"/>
            <a:ext cx="2650956" cy="1994297"/>
          </a:xfrm>
          <a:prstGeom prst="rect">
            <a:avLst/>
          </a:prstGeom>
        </p:spPr>
      </p:pic>
      <p:pic>
        <p:nvPicPr>
          <p:cNvPr id="28" name="Image 27">
            <a:hlinkClick r:id="rId5" action="ppaction://hlinkfile"/>
            <a:extLst>
              <a:ext uri="{FF2B5EF4-FFF2-40B4-BE49-F238E27FC236}">
                <a16:creationId xmlns:a16="http://schemas.microsoft.com/office/drawing/2014/main" id="{25C8644D-2DC2-4A61-98B5-A5AEA6C681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441" t="8983" r="30405" b="7451"/>
          <a:stretch/>
        </p:blipFill>
        <p:spPr>
          <a:xfrm>
            <a:off x="7124959" y="3335870"/>
            <a:ext cx="1786024" cy="214416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E2334D1-3D78-423E-881B-E8B815FBA0B2}"/>
              </a:ext>
            </a:extLst>
          </p:cNvPr>
          <p:cNvSpPr/>
          <p:nvPr/>
        </p:nvSpPr>
        <p:spPr>
          <a:xfrm rot="20116387">
            <a:off x="6332310" y="4094662"/>
            <a:ext cx="309783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>
                <a:solidFill>
                  <a:srgbClr val="FF0000"/>
                </a:solidFill>
              </a:rPr>
              <a:t>Mobilisation du numérique pour la mise à disposition de ressources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89D8AD6-C97A-4C93-894E-DC05A5067013}"/>
              </a:ext>
            </a:extLst>
          </p:cNvPr>
          <p:cNvGrpSpPr/>
          <p:nvPr/>
        </p:nvGrpSpPr>
        <p:grpSpPr>
          <a:xfrm>
            <a:off x="3494542" y="1691686"/>
            <a:ext cx="1252454" cy="1206575"/>
            <a:chOff x="10288876" y="558597"/>
            <a:chExt cx="1669939" cy="1608767"/>
          </a:xfrm>
        </p:grpSpPr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16828123-714F-43ED-9BEC-3D6788BDA7DF}"/>
                </a:ext>
              </a:extLst>
            </p:cNvPr>
            <p:cNvGrpSpPr/>
            <p:nvPr/>
          </p:nvGrpSpPr>
          <p:grpSpPr>
            <a:xfrm>
              <a:off x="10288876" y="558597"/>
              <a:ext cx="1608639" cy="1608767"/>
              <a:chOff x="10121917" y="39293"/>
              <a:chExt cx="1849995" cy="1585017"/>
            </a:xfrm>
          </p:grpSpPr>
          <p:sp>
            <p:nvSpPr>
              <p:cNvPr id="39" name="Rectangle : avec coins rognés en diagonale 38">
                <a:extLst>
                  <a:ext uri="{FF2B5EF4-FFF2-40B4-BE49-F238E27FC236}">
                    <a16:creationId xmlns:a16="http://schemas.microsoft.com/office/drawing/2014/main" id="{BBB012B5-1536-44C4-97B3-008E54E5E3CE}"/>
                  </a:ext>
                </a:extLst>
              </p:cNvPr>
              <p:cNvSpPr/>
              <p:nvPr/>
            </p:nvSpPr>
            <p:spPr>
              <a:xfrm rot="1425659" flipH="1">
                <a:off x="11041226" y="338398"/>
                <a:ext cx="889864" cy="1285912"/>
              </a:xfrm>
              <a:prstGeom prst="snip2Diag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2" name="Image 41">
                <a:extLst>
                  <a:ext uri="{FF2B5EF4-FFF2-40B4-BE49-F238E27FC236}">
                    <a16:creationId xmlns:a16="http://schemas.microsoft.com/office/drawing/2014/main" id="{91A59428-91A7-4505-9747-5A4569C3C4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83098">
                <a:off x="10279014" y="304727"/>
                <a:ext cx="1692898" cy="1114125"/>
              </a:xfrm>
              <a:prstGeom prst="rect">
                <a:avLst/>
              </a:prstGeom>
            </p:spPr>
          </p:pic>
          <p:sp>
            <p:nvSpPr>
              <p:cNvPr id="41" name="Rectangle : avec coins rognés en diagonale 40">
                <a:extLst>
                  <a:ext uri="{FF2B5EF4-FFF2-40B4-BE49-F238E27FC236}">
                    <a16:creationId xmlns:a16="http://schemas.microsoft.com/office/drawing/2014/main" id="{16D711E6-A069-4A4E-9953-EA6081775EFC}"/>
                  </a:ext>
                </a:extLst>
              </p:cNvPr>
              <p:cNvSpPr/>
              <p:nvPr/>
            </p:nvSpPr>
            <p:spPr>
              <a:xfrm rot="6835352">
                <a:off x="10553248" y="-125937"/>
                <a:ext cx="609707" cy="940168"/>
              </a:xfrm>
              <a:prstGeom prst="snip2Diag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Rectangle : avec coins rognés en diagonale 39">
                <a:extLst>
                  <a:ext uri="{FF2B5EF4-FFF2-40B4-BE49-F238E27FC236}">
                    <a16:creationId xmlns:a16="http://schemas.microsoft.com/office/drawing/2014/main" id="{6E258E34-C379-4E70-8E3D-6D7BF6DEAD1D}"/>
                  </a:ext>
                </a:extLst>
              </p:cNvPr>
              <p:cNvSpPr/>
              <p:nvPr/>
            </p:nvSpPr>
            <p:spPr>
              <a:xfrm rot="1409983">
                <a:off x="10121917" y="545102"/>
                <a:ext cx="889865" cy="766779"/>
              </a:xfrm>
              <a:prstGeom prst="snip2DiagRect">
                <a:avLst/>
              </a:prstGeom>
              <a:solidFill>
                <a:srgbClr val="93CDDD"/>
              </a:solidFill>
              <a:ln>
                <a:solidFill>
                  <a:srgbClr val="93CD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800FBED-5BEC-4B6F-92AC-0E75D0D41A0F}"/>
                </a:ext>
              </a:extLst>
            </p:cNvPr>
            <p:cNvSpPr/>
            <p:nvPr/>
          </p:nvSpPr>
          <p:spPr>
            <a:xfrm>
              <a:off x="11598815" y="1023646"/>
              <a:ext cx="360000" cy="36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342900">
                <a:defRPr/>
              </a:pPr>
              <a:r>
                <a:rPr lang="fr-FR" sz="900" dirty="0">
                  <a:solidFill>
                    <a:prstClr val="white"/>
                  </a:solidFill>
                  <a:latin typeface="Calibri"/>
                </a:rPr>
                <a:t>ITEC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54329CC-45C5-472D-B7FC-4C00C6A1177F}"/>
                </a:ext>
              </a:extLst>
            </p:cNvPr>
            <p:cNvSpPr/>
            <p:nvPr/>
          </p:nvSpPr>
          <p:spPr>
            <a:xfrm>
              <a:off x="10644705" y="653588"/>
              <a:ext cx="360000" cy="360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r>
                <a:rPr lang="fr-FR" sz="900" dirty="0">
                  <a:solidFill>
                    <a:prstClr val="white"/>
                  </a:solidFill>
                  <a:latin typeface="Calibri"/>
                </a:rPr>
                <a:t>EE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3AED5C8-ABF9-4672-9802-A37229D7B083}"/>
                </a:ext>
              </a:extLst>
            </p:cNvPr>
            <p:cNvSpPr/>
            <p:nvPr/>
          </p:nvSpPr>
          <p:spPr>
            <a:xfrm>
              <a:off x="10391403" y="1350280"/>
              <a:ext cx="360000" cy="360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342900">
                <a:defRPr/>
              </a:pPr>
              <a:r>
                <a:rPr lang="fr-FR" sz="900" dirty="0">
                  <a:solidFill>
                    <a:prstClr val="white"/>
                  </a:solidFill>
                  <a:latin typeface="Calibri"/>
                </a:rPr>
                <a:t>SIN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581E7EC7-E666-4128-B5AB-EC4081DAA9EB}"/>
              </a:ext>
            </a:extLst>
          </p:cNvPr>
          <p:cNvGrpSpPr/>
          <p:nvPr/>
        </p:nvGrpSpPr>
        <p:grpSpPr>
          <a:xfrm>
            <a:off x="1446889" y="1961494"/>
            <a:ext cx="5055512" cy="3219689"/>
            <a:chOff x="1757004" y="-209794"/>
            <a:chExt cx="9096292" cy="6458080"/>
          </a:xfrm>
          <a:solidFill>
            <a:schemeClr val="bg1"/>
          </a:solidFill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DFAB157E-F8B1-417B-B61A-8813A0D4FF54}"/>
                </a:ext>
              </a:extLst>
            </p:cNvPr>
            <p:cNvGrpSpPr/>
            <p:nvPr/>
          </p:nvGrpSpPr>
          <p:grpSpPr>
            <a:xfrm>
              <a:off x="1757004" y="609714"/>
              <a:ext cx="6396395" cy="5638572"/>
              <a:chOff x="4638042" y="-1122751"/>
              <a:chExt cx="7371037" cy="7371037"/>
            </a:xfrm>
            <a:grpFill/>
          </p:grpSpPr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CF5744A3-2CE1-4CA7-B5B1-A3661085DE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042" y="-1122751"/>
                <a:ext cx="7371037" cy="7371037"/>
              </a:xfrm>
              <a:prstGeom prst="rect">
                <a:avLst/>
              </a:prstGeom>
              <a:grpFill/>
            </p:spPr>
          </p:pic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D313620E-8C58-452D-BDCF-3841D4138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975246" y="916894"/>
                <a:ext cx="2458675" cy="1535738"/>
              </a:xfrm>
              <a:prstGeom prst="rect">
                <a:avLst/>
              </a:prstGeom>
              <a:grpFill/>
            </p:spPr>
          </p:pic>
          <p:pic>
            <p:nvPicPr>
              <p:cNvPr id="22" name="Image 21">
                <a:extLst>
                  <a:ext uri="{FF2B5EF4-FFF2-40B4-BE49-F238E27FC236}">
                    <a16:creationId xmlns:a16="http://schemas.microsoft.com/office/drawing/2014/main" id="{8569B7F7-CCB9-4369-AFAD-76C5B7AEA6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75246" y="2452632"/>
                <a:ext cx="2325509" cy="1682130"/>
              </a:xfrm>
              <a:prstGeom prst="rect">
                <a:avLst/>
              </a:prstGeom>
              <a:grpFill/>
            </p:spPr>
          </p:pic>
        </p:grpSp>
        <p:sp>
          <p:nvSpPr>
            <p:cNvPr id="25" name="Bulle narrative : ronde 24">
              <a:extLst>
                <a:ext uri="{FF2B5EF4-FFF2-40B4-BE49-F238E27FC236}">
                  <a16:creationId xmlns:a16="http://schemas.microsoft.com/office/drawing/2014/main" id="{7ECB2E0E-2414-4005-A427-E9AE2EB6971D}"/>
                </a:ext>
              </a:extLst>
            </p:cNvPr>
            <p:cNvSpPr/>
            <p:nvPr/>
          </p:nvSpPr>
          <p:spPr>
            <a:xfrm>
              <a:off x="5579312" y="-209794"/>
              <a:ext cx="5273984" cy="1737425"/>
            </a:xfrm>
            <a:prstGeom prst="wedgeEllipseCallout">
              <a:avLst>
                <a:gd name="adj1" fmla="val -52902"/>
                <a:gd name="adj2" fmla="val 55943"/>
              </a:avLst>
            </a:prstGeom>
            <a:grpFill/>
            <a:ln w="57150">
              <a:solidFill>
                <a:srgbClr val="77933C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500" b="1" dirty="0"/>
                <a:t>L’enseignant décrit et traduit les idées des élèves si nécessaire. </a:t>
              </a:r>
            </a:p>
          </p:txBody>
        </p: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0D1A1398-FA81-456D-AF53-17F162FACA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1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4F1F4D98-549D-5F47-85B3-E62970659B29}"/>
              </a:ext>
            </a:extLst>
          </p:cNvPr>
          <p:cNvCxnSpPr>
            <a:cxnSpLocks/>
          </p:cNvCxnSpPr>
          <p:nvPr/>
        </p:nvCxnSpPr>
        <p:spPr>
          <a:xfrm flipH="1">
            <a:off x="6831786" y="1369409"/>
            <a:ext cx="1787" cy="204402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/>
          <p:cNvCxnSpPr>
            <a:cxnSpLocks/>
            <a:stCxn id="46" idx="2"/>
            <a:endCxn id="92" idx="0"/>
          </p:cNvCxnSpPr>
          <p:nvPr/>
        </p:nvCxnSpPr>
        <p:spPr>
          <a:xfrm>
            <a:off x="6572893" y="3191209"/>
            <a:ext cx="784" cy="1103556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>
            <a:cxnSpLocks/>
          </p:cNvCxnSpPr>
          <p:nvPr/>
        </p:nvCxnSpPr>
        <p:spPr>
          <a:xfrm>
            <a:off x="2528637" y="2993257"/>
            <a:ext cx="0" cy="1484752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570BD736-BF78-AD4F-9BD5-7FE3EB5519AB}"/>
              </a:ext>
            </a:extLst>
          </p:cNvPr>
          <p:cNvSpPr/>
          <p:nvPr/>
        </p:nvSpPr>
        <p:spPr>
          <a:xfrm>
            <a:off x="4677684" y="2236528"/>
            <a:ext cx="3790418" cy="95468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b="1" dirty="0">
                <a:solidFill>
                  <a:schemeClr val="bg1"/>
                </a:solidFill>
              </a:rPr>
              <a:t>Terminale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2BE380F-4E02-D943-944D-000F972F12DC}"/>
              </a:ext>
            </a:extLst>
          </p:cNvPr>
          <p:cNvSpPr/>
          <p:nvPr/>
        </p:nvSpPr>
        <p:spPr>
          <a:xfrm>
            <a:off x="757857" y="2236528"/>
            <a:ext cx="3801840" cy="95468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Première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08C145-51AD-1D4B-BA65-D20A7D0396BC}"/>
              </a:ext>
            </a:extLst>
          </p:cNvPr>
          <p:cNvSpPr/>
          <p:nvPr/>
        </p:nvSpPr>
        <p:spPr>
          <a:xfrm>
            <a:off x="0" y="-827"/>
            <a:ext cx="1560235" cy="36448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Baccalauréat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19FA0F8-0AEC-8849-9830-96480BE48692}"/>
              </a:ext>
            </a:extLst>
          </p:cNvPr>
          <p:cNvSpPr/>
          <p:nvPr/>
        </p:nvSpPr>
        <p:spPr>
          <a:xfrm>
            <a:off x="875844" y="2583319"/>
            <a:ext cx="1127582" cy="41598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Tr1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73C288C-8909-C945-B596-B3FE355B76DA}"/>
              </a:ext>
            </a:extLst>
          </p:cNvPr>
          <p:cNvSpPr/>
          <p:nvPr/>
        </p:nvSpPr>
        <p:spPr>
          <a:xfrm>
            <a:off x="2084141" y="2577276"/>
            <a:ext cx="1127582" cy="41598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Tr2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8949D91-139C-6345-8164-49B607F3D408}"/>
              </a:ext>
            </a:extLst>
          </p:cNvPr>
          <p:cNvSpPr/>
          <p:nvPr/>
        </p:nvSpPr>
        <p:spPr>
          <a:xfrm>
            <a:off x="3292438" y="2571233"/>
            <a:ext cx="1127582" cy="41598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Tr3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340197F-DEF1-C94F-9169-196A17B1AEA6}"/>
              </a:ext>
            </a:extLst>
          </p:cNvPr>
          <p:cNvSpPr/>
          <p:nvPr/>
        </p:nvSpPr>
        <p:spPr>
          <a:xfrm>
            <a:off x="4817343" y="2578623"/>
            <a:ext cx="1127582" cy="41598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Tr1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ABF79B5-1722-F04C-AF22-5F614CD939FF}"/>
              </a:ext>
            </a:extLst>
          </p:cNvPr>
          <p:cNvSpPr/>
          <p:nvPr/>
        </p:nvSpPr>
        <p:spPr>
          <a:xfrm>
            <a:off x="6025640" y="2572580"/>
            <a:ext cx="1127582" cy="41598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Tr2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3920FDC-9409-6741-8086-30BED99393DE}"/>
              </a:ext>
            </a:extLst>
          </p:cNvPr>
          <p:cNvSpPr/>
          <p:nvPr/>
        </p:nvSpPr>
        <p:spPr>
          <a:xfrm>
            <a:off x="7233937" y="2566537"/>
            <a:ext cx="1127582" cy="41598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/>
              <a:t>   Tr3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402AC8FF-8EB6-E54B-B87E-1B5C66F50B6A}"/>
              </a:ext>
            </a:extLst>
          </p:cNvPr>
          <p:cNvCxnSpPr>
            <a:cxnSpLocks/>
          </p:cNvCxnSpPr>
          <p:nvPr/>
        </p:nvCxnSpPr>
        <p:spPr>
          <a:xfrm>
            <a:off x="4420020" y="1369409"/>
            <a:ext cx="0" cy="1613109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D4CB5D48-8AE9-C743-A412-D5506B2B707A}"/>
              </a:ext>
            </a:extLst>
          </p:cNvPr>
          <p:cNvCxnSpPr>
            <a:cxnSpLocks/>
            <a:stCxn id="66" idx="3"/>
          </p:cNvCxnSpPr>
          <p:nvPr/>
        </p:nvCxnSpPr>
        <p:spPr>
          <a:xfrm>
            <a:off x="8360376" y="912823"/>
            <a:ext cx="0" cy="2080434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354367A8-6D37-9F49-943D-8B8CB98C53C3}"/>
              </a:ext>
            </a:extLst>
          </p:cNvPr>
          <p:cNvSpPr/>
          <p:nvPr/>
        </p:nvSpPr>
        <p:spPr>
          <a:xfrm>
            <a:off x="5123112" y="1527646"/>
            <a:ext cx="170906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9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Physique-Chimie et Mathématiques (16) Ecrite -4h</a:t>
            </a:r>
          </a:p>
          <a:p>
            <a:pPr algn="r"/>
            <a:r>
              <a:rPr lang="fr-FR" sz="9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2I2D (16) Ecrite - 4h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859D2F0-6723-0641-B6EE-1CCDBB302C54}"/>
              </a:ext>
            </a:extLst>
          </p:cNvPr>
          <p:cNvSpPr/>
          <p:nvPr/>
        </p:nvSpPr>
        <p:spPr>
          <a:xfrm>
            <a:off x="2346831" y="1554457"/>
            <a:ext cx="21212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9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Français (5) Ecrite - 4 heures</a:t>
            </a:r>
          </a:p>
          <a:p>
            <a:pPr algn="r"/>
            <a:r>
              <a:rPr lang="fr-FR" sz="9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Français (5) Orale - 20 minutes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9B23057-D096-7E4F-BEE8-019581478D83}"/>
              </a:ext>
            </a:extLst>
          </p:cNvPr>
          <p:cNvSpPr/>
          <p:nvPr/>
        </p:nvSpPr>
        <p:spPr>
          <a:xfrm>
            <a:off x="6166139" y="997756"/>
            <a:ext cx="2253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9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Philosophie (4) Ecrite - 4 heures</a:t>
            </a:r>
          </a:p>
          <a:p>
            <a:pPr algn="r"/>
            <a:r>
              <a:rPr lang="fr-FR" sz="9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Grand Oral (14) Orale - 20 minutes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C592FE2-D1E8-9B41-BC01-AE89C2D8371A}"/>
              </a:ext>
            </a:extLst>
          </p:cNvPr>
          <p:cNvSpPr/>
          <p:nvPr/>
        </p:nvSpPr>
        <p:spPr>
          <a:xfrm>
            <a:off x="7210448" y="810588"/>
            <a:ext cx="1149928" cy="204469"/>
          </a:xfrm>
          <a:prstGeom prst="rect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Épreuves finales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FCFB7E9-AD76-E34F-9276-44C38BFE0B43}"/>
              </a:ext>
            </a:extLst>
          </p:cNvPr>
          <p:cNvSpPr/>
          <p:nvPr/>
        </p:nvSpPr>
        <p:spPr>
          <a:xfrm>
            <a:off x="3099368" y="1369409"/>
            <a:ext cx="1322991" cy="204469"/>
          </a:xfrm>
          <a:prstGeom prst="rect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Épreuves anticipées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A38F3AD-5A57-C54E-831E-2CB20B3E4F7E}"/>
              </a:ext>
            </a:extLst>
          </p:cNvPr>
          <p:cNvSpPr/>
          <p:nvPr/>
        </p:nvSpPr>
        <p:spPr>
          <a:xfrm>
            <a:off x="5286683" y="1368240"/>
            <a:ext cx="1545498" cy="204469"/>
          </a:xfrm>
          <a:prstGeom prst="rect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Épreuves de spécialités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6BADF9E-7BAF-3944-8FB8-D800D11C41E2}"/>
              </a:ext>
            </a:extLst>
          </p:cNvPr>
          <p:cNvSpPr/>
          <p:nvPr/>
        </p:nvSpPr>
        <p:spPr>
          <a:xfrm>
            <a:off x="6725286" y="2846806"/>
            <a:ext cx="227333" cy="266923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800" dirty="0"/>
              <a:t>2I2D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1CB3064-71FE-D644-BF12-D0832A87976E}"/>
              </a:ext>
            </a:extLst>
          </p:cNvPr>
          <p:cNvSpPr/>
          <p:nvPr/>
        </p:nvSpPr>
        <p:spPr>
          <a:xfrm>
            <a:off x="8251465" y="2837570"/>
            <a:ext cx="227333" cy="26645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800" dirty="0"/>
              <a:t>2I2D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6690D66C-DF9C-F643-A25A-AA207FA3267A}"/>
              </a:ext>
            </a:extLst>
          </p:cNvPr>
          <p:cNvSpPr/>
          <p:nvPr/>
        </p:nvSpPr>
        <p:spPr>
          <a:xfrm>
            <a:off x="3203698" y="4605730"/>
            <a:ext cx="15091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Français</a:t>
            </a:r>
          </a:p>
          <a:p>
            <a:r>
              <a:rPr lang="fr-FR" sz="8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Philosophie</a:t>
            </a:r>
          </a:p>
          <a:p>
            <a:r>
              <a:rPr lang="fr-FR" sz="8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Histoire-géographie</a:t>
            </a:r>
          </a:p>
          <a:p>
            <a:r>
              <a:rPr lang="fr-FR" sz="8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Enseignement moral et civique</a:t>
            </a:r>
          </a:p>
        </p:txBody>
      </p: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C5E5A832-7C1E-BE4D-9706-42AE32B41FEA}"/>
              </a:ext>
            </a:extLst>
          </p:cNvPr>
          <p:cNvCxnSpPr>
            <a:cxnSpLocks/>
            <a:endCxn id="68" idx="1"/>
          </p:cNvCxnSpPr>
          <p:nvPr/>
        </p:nvCxnSpPr>
        <p:spPr>
          <a:xfrm flipV="1">
            <a:off x="1450912" y="1471644"/>
            <a:ext cx="1648456" cy="11216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5B06BC5C-81F3-D74F-A69F-E0E213C27523}"/>
              </a:ext>
            </a:extLst>
          </p:cNvPr>
          <p:cNvCxnSpPr>
            <a:cxnSpLocks/>
            <a:stCxn id="68" idx="3"/>
            <a:endCxn id="72" idx="1"/>
          </p:cNvCxnSpPr>
          <p:nvPr/>
        </p:nvCxnSpPr>
        <p:spPr>
          <a:xfrm flipV="1">
            <a:off x="4422359" y="1470475"/>
            <a:ext cx="864324" cy="1169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E49D0E59-C6EC-6443-84D3-F7B505F8FE32}"/>
              </a:ext>
            </a:extLst>
          </p:cNvPr>
          <p:cNvCxnSpPr>
            <a:cxnSpLocks/>
          </p:cNvCxnSpPr>
          <p:nvPr/>
        </p:nvCxnSpPr>
        <p:spPr>
          <a:xfrm flipV="1">
            <a:off x="1450911" y="4157221"/>
            <a:ext cx="7017191" cy="9198"/>
          </a:xfrm>
          <a:prstGeom prst="line">
            <a:avLst/>
          </a:prstGeom>
          <a:ln>
            <a:solidFill>
              <a:srgbClr val="E46C0A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6560A52B-6670-FB4D-A345-C5B9142D2497}"/>
              </a:ext>
            </a:extLst>
          </p:cNvPr>
          <p:cNvSpPr/>
          <p:nvPr/>
        </p:nvSpPr>
        <p:spPr>
          <a:xfrm>
            <a:off x="2418465" y="4038323"/>
            <a:ext cx="227333" cy="2377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800" dirty="0"/>
              <a:t>I2D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762AA78-0B5C-EC47-8999-FC821E66E6A1}"/>
              </a:ext>
            </a:extLst>
          </p:cNvPr>
          <p:cNvSpPr/>
          <p:nvPr/>
        </p:nvSpPr>
        <p:spPr>
          <a:xfrm>
            <a:off x="2414971" y="3772916"/>
            <a:ext cx="227333" cy="2377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800" dirty="0"/>
              <a:t>IT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1CA2C0DC-6BA2-EE42-BEC0-5CAA2B748DC6}"/>
              </a:ext>
            </a:extLst>
          </p:cNvPr>
          <p:cNvSpPr/>
          <p:nvPr/>
        </p:nvSpPr>
        <p:spPr>
          <a:xfrm>
            <a:off x="6423276" y="3889730"/>
            <a:ext cx="227333" cy="24187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800" dirty="0"/>
              <a:t>2I2D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02AA226F-62E9-D34F-87DC-BC4537C717A4}"/>
              </a:ext>
            </a:extLst>
          </p:cNvPr>
          <p:cNvSpPr/>
          <p:nvPr/>
        </p:nvSpPr>
        <p:spPr>
          <a:xfrm>
            <a:off x="3334296" y="4383831"/>
            <a:ext cx="25843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Enseignements du socle de culture commune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FC42E96F-987F-0240-A2A5-F1FB462A64D5}"/>
              </a:ext>
            </a:extLst>
          </p:cNvPr>
          <p:cNvSpPr/>
          <p:nvPr/>
        </p:nvSpPr>
        <p:spPr>
          <a:xfrm>
            <a:off x="3707997" y="3957935"/>
            <a:ext cx="16866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Enseignements de spécialité</a:t>
            </a:r>
            <a:endParaRPr lang="fr-FR" sz="1000" b="1" dirty="0">
              <a:solidFill>
                <a:schemeClr val="accent6">
                  <a:lumMod val="75000"/>
                </a:schemeClr>
              </a:solidFill>
              <a:effectLst/>
              <a:latin typeface="+mj-lt"/>
            </a:endParaRPr>
          </a:p>
        </p:txBody>
      </p: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id="{FA99A45A-10B2-4F49-9D2A-526574552D7D}"/>
              </a:ext>
            </a:extLst>
          </p:cNvPr>
          <p:cNvCxnSpPr>
            <a:cxnSpLocks/>
          </p:cNvCxnSpPr>
          <p:nvPr/>
        </p:nvCxnSpPr>
        <p:spPr>
          <a:xfrm flipV="1">
            <a:off x="1450910" y="4593381"/>
            <a:ext cx="7017192" cy="20625"/>
          </a:xfrm>
          <a:prstGeom prst="line">
            <a:avLst/>
          </a:prstGeom>
          <a:ln>
            <a:solidFill>
              <a:srgbClr val="7FB3C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Rectangle 117">
            <a:extLst>
              <a:ext uri="{FF2B5EF4-FFF2-40B4-BE49-F238E27FC236}">
                <a16:creationId xmlns:a16="http://schemas.microsoft.com/office/drawing/2014/main" id="{9CE08C38-7526-6F4E-862B-DB0F5FFD2351}"/>
              </a:ext>
            </a:extLst>
          </p:cNvPr>
          <p:cNvSpPr/>
          <p:nvPr/>
        </p:nvSpPr>
        <p:spPr>
          <a:xfrm>
            <a:off x="4530219" y="4605729"/>
            <a:ext cx="15488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8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Langue vivante A</a:t>
            </a:r>
          </a:p>
          <a:p>
            <a:pPr algn="r"/>
            <a:r>
              <a:rPr lang="fr-FR" sz="8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Langue vivante B</a:t>
            </a:r>
          </a:p>
          <a:p>
            <a:pPr algn="r"/>
            <a:r>
              <a:rPr lang="fr-FR" sz="8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Mathématiques</a:t>
            </a:r>
          </a:p>
          <a:p>
            <a:pPr algn="r"/>
            <a:r>
              <a:rPr lang="fr-FR" sz="8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Education physique et sportive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8248431" y="2442859"/>
            <a:ext cx="239460" cy="235817"/>
            <a:chOff x="6421625" y="5307049"/>
            <a:chExt cx="222183" cy="230053"/>
          </a:xfrm>
        </p:grpSpPr>
        <p:sp>
          <p:nvSpPr>
            <p:cNvPr id="2" name="Triangle isocèle 1"/>
            <p:cNvSpPr/>
            <p:nvPr/>
          </p:nvSpPr>
          <p:spPr>
            <a:xfrm>
              <a:off x="6421626" y="5307049"/>
              <a:ext cx="214315" cy="230053"/>
            </a:xfrm>
            <a:prstGeom prst="triangle">
              <a:avLst>
                <a:gd name="adj" fmla="val 10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fr-FR" sz="800"/>
            </a:p>
          </p:txBody>
        </p:sp>
        <p:sp>
          <p:nvSpPr>
            <p:cNvPr id="49" name="Triangle isocèle 48"/>
            <p:cNvSpPr/>
            <p:nvPr/>
          </p:nvSpPr>
          <p:spPr>
            <a:xfrm rot="5400000">
              <a:off x="6417690" y="5310984"/>
              <a:ext cx="230053" cy="222183"/>
            </a:xfrm>
            <a:prstGeom prst="triangle">
              <a:avLst>
                <a:gd name="adj" fmla="val 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fr-FR" sz="800"/>
            </a:p>
          </p:txBody>
        </p:sp>
      </p:grpSp>
      <p:cxnSp>
        <p:nvCxnSpPr>
          <p:cNvPr id="7" name="Connecteur en angle 6"/>
          <p:cNvCxnSpPr>
            <a:stCxn id="74" idx="3"/>
            <a:endCxn id="2" idx="5"/>
          </p:cNvCxnSpPr>
          <p:nvPr/>
        </p:nvCxnSpPr>
        <p:spPr>
          <a:xfrm flipV="1">
            <a:off x="8478798" y="2560768"/>
            <a:ext cx="614" cy="410030"/>
          </a:xfrm>
          <a:prstGeom prst="bentConnector3">
            <a:avLst>
              <a:gd name="adj1" fmla="val 37331270"/>
            </a:avLst>
          </a:prstGeom>
          <a:ln w="9525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545174" y="2652079"/>
            <a:ext cx="471826" cy="226591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fr-FR" sz="1000" dirty="0"/>
              <a:t>et/ou</a:t>
            </a:r>
          </a:p>
        </p:txBody>
      </p:sp>
      <p:grpSp>
        <p:nvGrpSpPr>
          <p:cNvPr id="50" name="Groupe 49"/>
          <p:cNvGrpSpPr/>
          <p:nvPr/>
        </p:nvGrpSpPr>
        <p:grpSpPr>
          <a:xfrm>
            <a:off x="6733447" y="2437965"/>
            <a:ext cx="239460" cy="235817"/>
            <a:chOff x="6421625" y="5307049"/>
            <a:chExt cx="222183" cy="230053"/>
          </a:xfrm>
        </p:grpSpPr>
        <p:sp>
          <p:nvSpPr>
            <p:cNvPr id="51" name="Triangle isocèle 50"/>
            <p:cNvSpPr/>
            <p:nvPr/>
          </p:nvSpPr>
          <p:spPr>
            <a:xfrm>
              <a:off x="6421626" y="5307049"/>
              <a:ext cx="214315" cy="230053"/>
            </a:xfrm>
            <a:prstGeom prst="triangle">
              <a:avLst>
                <a:gd name="adj" fmla="val 10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fr-FR" sz="800"/>
            </a:p>
          </p:txBody>
        </p:sp>
        <p:sp>
          <p:nvSpPr>
            <p:cNvPr id="52" name="Triangle isocèle 51"/>
            <p:cNvSpPr/>
            <p:nvPr/>
          </p:nvSpPr>
          <p:spPr>
            <a:xfrm rot="5400000">
              <a:off x="6417690" y="5310984"/>
              <a:ext cx="230053" cy="222183"/>
            </a:xfrm>
            <a:prstGeom prst="triangle">
              <a:avLst>
                <a:gd name="adj" fmla="val 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fr-FR" sz="800"/>
            </a:p>
          </p:txBody>
        </p:sp>
      </p:grpSp>
      <p:sp>
        <p:nvSpPr>
          <p:cNvPr id="53" name="Rectangle 52"/>
          <p:cNvSpPr/>
          <p:nvPr/>
        </p:nvSpPr>
        <p:spPr>
          <a:xfrm>
            <a:off x="6669487" y="2630915"/>
            <a:ext cx="324598" cy="226591"/>
          </a:xfrm>
          <a:prstGeom prst="rect">
            <a:avLst/>
          </a:prstGeom>
          <a:noFill/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fr-FR" sz="1000" dirty="0"/>
              <a:t>et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12062" y="5508964"/>
            <a:ext cx="144606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100" dirty="0"/>
              <a:t>Le sujet, de 20 pages maxi, s’appuie sur 2 supports maximum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2340730" y="4262565"/>
            <a:ext cx="367058" cy="330816"/>
            <a:chOff x="2844665" y="3316513"/>
            <a:chExt cx="367058" cy="330816"/>
          </a:xfrm>
        </p:grpSpPr>
        <p:grpSp>
          <p:nvGrpSpPr>
            <p:cNvPr id="65" name="Groupe 64"/>
            <p:cNvGrpSpPr/>
            <p:nvPr/>
          </p:nvGrpSpPr>
          <p:grpSpPr>
            <a:xfrm>
              <a:off x="2917933" y="3355059"/>
              <a:ext cx="230981" cy="235819"/>
              <a:chOff x="6421625" y="5307049"/>
              <a:chExt cx="214316" cy="230055"/>
            </a:xfrm>
          </p:grpSpPr>
          <p:sp>
            <p:nvSpPr>
              <p:cNvPr id="77" name="Triangle isocèle 76"/>
              <p:cNvSpPr/>
              <p:nvPr/>
            </p:nvSpPr>
            <p:spPr>
              <a:xfrm>
                <a:off x="6421626" y="5307049"/>
                <a:ext cx="214315" cy="230053"/>
              </a:xfrm>
              <a:prstGeom prst="triangle">
                <a:avLst>
                  <a:gd name="adj" fmla="val 10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78" name="Triangle isocèle 77"/>
              <p:cNvSpPr/>
              <p:nvPr/>
            </p:nvSpPr>
            <p:spPr>
              <a:xfrm rot="5400000">
                <a:off x="6413756" y="5314920"/>
                <a:ext cx="230053" cy="214315"/>
              </a:xfrm>
              <a:prstGeom prst="triangle">
                <a:avLst>
                  <a:gd name="adj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fr-FR" sz="800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2844665" y="3316513"/>
              <a:ext cx="27283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800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919655" y="3431885"/>
              <a:ext cx="29206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800" dirty="0">
                  <a:solidFill>
                    <a:schemeClr val="bg1"/>
                  </a:solidFill>
                </a:rPr>
                <a:t>PC</a:t>
              </a:r>
            </a:p>
          </p:txBody>
        </p:sp>
      </p:grpSp>
      <p:grpSp>
        <p:nvGrpSpPr>
          <p:cNvPr id="84" name="Groupe 83"/>
          <p:cNvGrpSpPr/>
          <p:nvPr/>
        </p:nvGrpSpPr>
        <p:grpSpPr>
          <a:xfrm>
            <a:off x="6352653" y="4179393"/>
            <a:ext cx="367058" cy="330816"/>
            <a:chOff x="2844665" y="3316513"/>
            <a:chExt cx="367058" cy="330816"/>
          </a:xfrm>
        </p:grpSpPr>
        <p:grpSp>
          <p:nvGrpSpPr>
            <p:cNvPr id="88" name="Groupe 87"/>
            <p:cNvGrpSpPr/>
            <p:nvPr/>
          </p:nvGrpSpPr>
          <p:grpSpPr>
            <a:xfrm>
              <a:off x="2917933" y="3355059"/>
              <a:ext cx="230981" cy="235819"/>
              <a:chOff x="6421625" y="5307049"/>
              <a:chExt cx="214316" cy="230055"/>
            </a:xfrm>
          </p:grpSpPr>
          <p:sp>
            <p:nvSpPr>
              <p:cNvPr id="93" name="Triangle isocèle 92"/>
              <p:cNvSpPr/>
              <p:nvPr/>
            </p:nvSpPr>
            <p:spPr>
              <a:xfrm>
                <a:off x="6421626" y="5307049"/>
                <a:ext cx="214315" cy="230053"/>
              </a:xfrm>
              <a:prstGeom prst="triangle">
                <a:avLst>
                  <a:gd name="adj" fmla="val 10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94" name="Triangle isocèle 93"/>
              <p:cNvSpPr/>
              <p:nvPr/>
            </p:nvSpPr>
            <p:spPr>
              <a:xfrm rot="5400000">
                <a:off x="6413756" y="5314920"/>
                <a:ext cx="230053" cy="214315"/>
              </a:xfrm>
              <a:prstGeom prst="triangle">
                <a:avLst>
                  <a:gd name="adj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fr-FR" sz="800"/>
              </a:p>
            </p:txBody>
          </p:sp>
        </p:grpSp>
        <p:sp>
          <p:nvSpPr>
            <p:cNvPr id="90" name="Rectangle 89"/>
            <p:cNvSpPr/>
            <p:nvPr/>
          </p:nvSpPr>
          <p:spPr>
            <a:xfrm>
              <a:off x="2844665" y="3316513"/>
              <a:ext cx="27283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800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2919655" y="3431885"/>
              <a:ext cx="29206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800" dirty="0">
                  <a:solidFill>
                    <a:schemeClr val="bg1"/>
                  </a:solidFill>
                </a:rPr>
                <a:t>PC</a:t>
              </a: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6994085" y="4756796"/>
            <a:ext cx="2038140" cy="2066992"/>
            <a:chOff x="6194360" y="4253754"/>
            <a:chExt cx="2038140" cy="2066992"/>
          </a:xfrm>
        </p:grpSpPr>
        <p:sp>
          <p:nvSpPr>
            <p:cNvPr id="32" name="Rectangle 31"/>
            <p:cNvSpPr/>
            <p:nvPr/>
          </p:nvSpPr>
          <p:spPr>
            <a:xfrm>
              <a:off x="6234650" y="4630994"/>
              <a:ext cx="1997850" cy="1570704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96BB9DF7-94AC-1140-99A1-870E9FDF5DCD}"/>
                </a:ext>
              </a:extLst>
            </p:cNvPr>
            <p:cNvSpPr/>
            <p:nvPr/>
          </p:nvSpPr>
          <p:spPr>
            <a:xfrm>
              <a:off x="6194360" y="4253754"/>
              <a:ext cx="1993840" cy="1947943"/>
            </a:xfrm>
            <a:prstGeom prst="rect">
              <a:avLst/>
            </a:prstGeom>
            <a:noFill/>
            <a:ln w="127000">
              <a:solidFill>
                <a:schemeClr val="accent3">
                  <a:lumMod val="50000"/>
                </a:schemeClr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800" b="1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234650" y="4616763"/>
              <a:ext cx="912284" cy="557451"/>
            </a:xfrm>
            <a:prstGeom prst="rect">
              <a:avLst/>
            </a:prstGeom>
            <a:noFill/>
          </p:spPr>
          <p:txBody>
            <a:bodyPr wrap="square" lIns="36000" tIns="36000" rIns="36000" bIns="36000">
              <a:spAutoFit/>
            </a:bodyPr>
            <a:lstStyle/>
            <a:p>
              <a:pPr algn="ctr"/>
              <a:r>
                <a:rPr lang="fr-FR" sz="1050" dirty="0">
                  <a:solidFill>
                    <a:schemeClr val="bg1"/>
                  </a:solidFill>
                </a:rPr>
                <a:t>Un problème sur un produit pluritechnique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1CB3064-71FE-D644-BF12-D0832A87976E}"/>
                </a:ext>
              </a:extLst>
            </p:cNvPr>
            <p:cNvSpPr/>
            <p:nvPr/>
          </p:nvSpPr>
          <p:spPr>
            <a:xfrm>
              <a:off x="6298658" y="5169404"/>
              <a:ext cx="796633" cy="782010"/>
            </a:xfrm>
            <a:prstGeom prst="rect">
              <a:avLst/>
            </a:prstGeom>
            <a:solidFill>
              <a:schemeClr val="accent3">
                <a:lumMod val="75000"/>
                <a:alpha val="6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/>
                <a:t>Champ commun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98658" y="4316673"/>
              <a:ext cx="185868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accent3">
                      <a:lumMod val="50000"/>
                    </a:schemeClr>
                  </a:solidFill>
                </a:rPr>
                <a:t>Épreuve écrite de 2I2D 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497280" y="5951414"/>
              <a:ext cx="4235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3h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B6505A38-2526-5948-AF47-23C632CDCB66}"/>
                </a:ext>
              </a:extLst>
            </p:cNvPr>
            <p:cNvSpPr/>
            <p:nvPr/>
          </p:nvSpPr>
          <p:spPr>
            <a:xfrm>
              <a:off x="7746372" y="5172545"/>
              <a:ext cx="360000" cy="36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AC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0DF7A3BE-41C8-C54A-8949-1008E8F8DD2F}"/>
                </a:ext>
              </a:extLst>
            </p:cNvPr>
            <p:cNvSpPr/>
            <p:nvPr/>
          </p:nvSpPr>
          <p:spPr>
            <a:xfrm>
              <a:off x="7752533" y="5589745"/>
              <a:ext cx="360000" cy="36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200" dirty="0"/>
                <a:t>ITEC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4D2DA3F5-BF2B-A545-977B-33AA35EDD2F3}"/>
                </a:ext>
              </a:extLst>
            </p:cNvPr>
            <p:cNvSpPr/>
            <p:nvPr/>
          </p:nvSpPr>
          <p:spPr>
            <a:xfrm>
              <a:off x="7320366" y="5171183"/>
              <a:ext cx="360000" cy="360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EE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F9A26EFE-B0C2-084F-ABA7-2551BD264681}"/>
                </a:ext>
              </a:extLst>
            </p:cNvPr>
            <p:cNvSpPr/>
            <p:nvPr/>
          </p:nvSpPr>
          <p:spPr>
            <a:xfrm>
              <a:off x="7324691" y="5589745"/>
              <a:ext cx="360000" cy="360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200" dirty="0"/>
                <a:t>SIN</a:t>
              </a: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7227555" y="4606611"/>
              <a:ext cx="980075" cy="5770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050" dirty="0">
                  <a:solidFill>
                    <a:schemeClr val="bg1"/>
                  </a:solidFill>
                </a:rPr>
                <a:t>Un exercice par champ spécifique</a:t>
              </a: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7529104" y="5949745"/>
              <a:ext cx="4235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1h</a:t>
              </a:r>
            </a:p>
          </p:txBody>
        </p:sp>
      </p:grp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4F1F4D98-549D-5F47-85B3-E62970659B29}"/>
              </a:ext>
            </a:extLst>
          </p:cNvPr>
          <p:cNvCxnSpPr>
            <a:cxnSpLocks/>
          </p:cNvCxnSpPr>
          <p:nvPr/>
        </p:nvCxnSpPr>
        <p:spPr>
          <a:xfrm rot="16200000" flipH="1">
            <a:off x="6735274" y="3342623"/>
            <a:ext cx="1389415" cy="119460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à coins arrondis 35"/>
          <p:cNvSpPr/>
          <p:nvPr/>
        </p:nvSpPr>
        <p:spPr>
          <a:xfrm>
            <a:off x="175680" y="3666792"/>
            <a:ext cx="1275232" cy="1085308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tx1"/>
                </a:solidFill>
              </a:rPr>
              <a:t>Epreuves en contrôle continu</a:t>
            </a:r>
          </a:p>
        </p:txBody>
      </p:sp>
      <p:sp>
        <p:nvSpPr>
          <p:cNvPr id="96" name="Rectangle à coins arrondis 95"/>
          <p:cNvSpPr/>
          <p:nvPr/>
        </p:nvSpPr>
        <p:spPr>
          <a:xfrm>
            <a:off x="185718" y="1102870"/>
            <a:ext cx="1275232" cy="757164"/>
          </a:xfrm>
          <a:prstGeom prst="round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tx1"/>
                </a:solidFill>
              </a:rPr>
              <a:t>Les épreuves terminales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DD96437-02C3-6949-8AAF-3659D6D6AF0B}"/>
              </a:ext>
            </a:extLst>
          </p:cNvPr>
          <p:cNvSpPr/>
          <p:nvPr/>
        </p:nvSpPr>
        <p:spPr>
          <a:xfrm>
            <a:off x="3402288" y="7030768"/>
            <a:ext cx="423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3h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6F86F258-486A-614A-93B6-A8E019EAC242}"/>
              </a:ext>
            </a:extLst>
          </p:cNvPr>
          <p:cNvSpPr/>
          <p:nvPr/>
        </p:nvSpPr>
        <p:spPr>
          <a:xfrm>
            <a:off x="4434112" y="7029099"/>
            <a:ext cx="423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1h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D1E87EE-6C83-4326-9F4F-6D3EDD1A7344}"/>
              </a:ext>
            </a:extLst>
          </p:cNvPr>
          <p:cNvSpPr/>
          <p:nvPr/>
        </p:nvSpPr>
        <p:spPr>
          <a:xfrm>
            <a:off x="8360377" y="17865"/>
            <a:ext cx="783624" cy="792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8" name="Image 9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8161" y="96184"/>
            <a:ext cx="699190" cy="679346"/>
          </a:xfrm>
          <a:prstGeom prst="rect">
            <a:avLst/>
          </a:prstGeom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62A180F6-125E-4F97-A551-6BE207DD7F89}"/>
              </a:ext>
            </a:extLst>
          </p:cNvPr>
          <p:cNvSpPr/>
          <p:nvPr/>
        </p:nvSpPr>
        <p:spPr>
          <a:xfrm>
            <a:off x="3172485" y="2063410"/>
            <a:ext cx="1424484" cy="1589503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9368256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439A411C-6E73-4BB8-B3AB-2F84AB264E52}"/>
              </a:ext>
            </a:extLst>
          </p:cNvPr>
          <p:cNvGrpSpPr/>
          <p:nvPr/>
        </p:nvGrpSpPr>
        <p:grpSpPr>
          <a:xfrm>
            <a:off x="508338" y="1429645"/>
            <a:ext cx="7822176" cy="535275"/>
            <a:chOff x="0" y="3209921"/>
            <a:chExt cx="7361407" cy="7137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585A0CE4-5FFC-4FB4-BDAD-90217693A550}"/>
                </a:ext>
              </a:extLst>
            </p:cNvPr>
            <p:cNvSpPr/>
            <p:nvPr/>
          </p:nvSpPr>
          <p:spPr>
            <a:xfrm>
              <a:off x="0" y="3209921"/>
              <a:ext cx="7361407" cy="713700"/>
            </a:xfrm>
            <a:prstGeom prst="roundRect">
              <a:avLst/>
            </a:prstGeom>
            <a:ln w="57150">
              <a:solidFill>
                <a:schemeClr val="accent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Rectangle : coins arrondis 4">
              <a:extLst>
                <a:ext uri="{FF2B5EF4-FFF2-40B4-BE49-F238E27FC236}">
                  <a16:creationId xmlns:a16="http://schemas.microsoft.com/office/drawing/2014/main" id="{0DAFD1A3-3E48-4173-B805-9488739FF37A}"/>
                </a:ext>
              </a:extLst>
            </p:cNvPr>
            <p:cNvSpPr txBox="1"/>
            <p:nvPr/>
          </p:nvSpPr>
          <p:spPr>
            <a:xfrm>
              <a:off x="34840" y="3244761"/>
              <a:ext cx="7291727" cy="6440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435" tIns="51435" rIns="51435" bIns="51435" numCol="1" spcCol="1270" anchor="ctr" anchorCtr="0">
              <a:noAutofit/>
            </a:bodyPr>
            <a:lstStyle/>
            <a:p>
              <a:pPr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fr-FR" sz="15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</a:rPr>
                <a:t>O4 – </a:t>
              </a:r>
              <a:r>
                <a:rPr lang="fr-FR" sz="135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</a:rPr>
                <a:t>Communiquer une idée, un principe ou une solution technique, un projet, y compris en langue étrangère</a:t>
              </a:r>
              <a:endParaRPr lang="fr-FR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endParaRPr>
            </a:p>
          </p:txBody>
        </p:sp>
      </p:grp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CB5C50E2-C2CC-46FF-8A8B-02FFD7807F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360952"/>
              </p:ext>
            </p:extLst>
          </p:nvPr>
        </p:nvGraphicFramePr>
        <p:xfrm>
          <a:off x="405784" y="2055702"/>
          <a:ext cx="8237046" cy="3036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6832">
                  <a:extLst>
                    <a:ext uri="{9D8B030D-6E8A-4147-A177-3AD203B41FA5}">
                      <a16:colId xmlns:a16="http://schemas.microsoft.com/office/drawing/2014/main" val="822178620"/>
                    </a:ext>
                  </a:extLst>
                </a:gridCol>
                <a:gridCol w="4269658">
                  <a:extLst>
                    <a:ext uri="{9D8B030D-6E8A-4147-A177-3AD203B41FA5}">
                      <a16:colId xmlns:a16="http://schemas.microsoft.com/office/drawing/2014/main" val="2094668281"/>
                    </a:ext>
                  </a:extLst>
                </a:gridCol>
                <a:gridCol w="752168">
                  <a:extLst>
                    <a:ext uri="{9D8B030D-6E8A-4147-A177-3AD203B41FA5}">
                      <a16:colId xmlns:a16="http://schemas.microsoft.com/office/drawing/2014/main" val="4246261407"/>
                    </a:ext>
                  </a:extLst>
                </a:gridCol>
                <a:gridCol w="538388">
                  <a:extLst>
                    <a:ext uri="{9D8B030D-6E8A-4147-A177-3AD203B41FA5}">
                      <a16:colId xmlns:a16="http://schemas.microsoft.com/office/drawing/2014/main" val="1975517387"/>
                    </a:ext>
                  </a:extLst>
                </a:gridCol>
              </a:tblGrid>
              <a:tr h="398380">
                <a:tc>
                  <a:txBody>
                    <a:bodyPr/>
                    <a:lstStyle/>
                    <a:p>
                      <a:r>
                        <a:rPr lang="fr-FR" sz="1000" dirty="0"/>
                        <a:t>Compétences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Connaissances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I2D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90211188"/>
                  </a:ext>
                </a:extLst>
              </a:tr>
              <a:tr h="304941">
                <a:tc rowSpan="3">
                  <a:txBody>
                    <a:bodyPr/>
                    <a:lstStyle/>
                    <a:p>
                      <a:pPr marL="0" lvl="0" indent="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None/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CO5.5. Proposer des solutions à un problème technique identifié en participant à des démarches de créativité, choisir et justifier la solution retenue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CO5.7. Définir la structure matérielle, la constitution d’un produit en fonction des caractéristiques technico-économiques et environnementales attendues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None/>
                      </a:pPr>
                      <a:endParaRPr lang="fr-FR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27146" marB="0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Principes de conception des produits et développement durable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2435048"/>
                  </a:ext>
                </a:extLst>
              </a:tr>
              <a:tr h="480060">
                <a:tc vMerge="1">
                  <a:txBody>
                    <a:bodyPr/>
                    <a:lstStyle/>
                    <a:p>
                      <a:pPr marL="0" lvl="0" indent="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None/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1.1. La démarche de projet</a:t>
                      </a:r>
                      <a:endParaRPr lang="fr-FR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Contexte réglementaire des projets.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/>
                    </a:p>
                    <a:p>
                      <a:r>
                        <a:rPr lang="fr-FR" sz="1000"/>
                        <a:t>2</a:t>
                      </a:r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68350687"/>
                  </a:ext>
                </a:extLst>
              </a:tr>
              <a:tr h="1543385">
                <a:tc vMerge="1">
                  <a:txBody>
                    <a:bodyPr/>
                    <a:lstStyle/>
                    <a:p>
                      <a:pPr marL="342900" lvl="0" indent="-34290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AutoNum type="arabicPeriod"/>
                      </a:pPr>
                      <a:endParaRPr lang="fr-FR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0"/>
                </a:tc>
                <a:tc>
                  <a:txBody>
                    <a:bodyPr/>
                    <a:lstStyle/>
                    <a:p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1.4. Créativité et innovation technologique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Méthodes de créativité rationnelles et non rationnelles.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Intégration des fonctions et optimisation du fonctionnement : approche pluri technologique et transfert de technologie.</a:t>
                      </a:r>
                      <a:endParaRPr lang="fr-FR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  <a:p>
                      <a:r>
                        <a:rPr lang="fr-FR" sz="1000" dirty="0"/>
                        <a:t>2</a:t>
                      </a:r>
                    </a:p>
                    <a:p>
                      <a:endParaRPr lang="fr-FR" sz="1000" dirty="0"/>
                    </a:p>
                    <a:p>
                      <a:r>
                        <a:rPr lang="fr-FR" sz="10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90603299"/>
                  </a:ext>
                </a:extLst>
              </a:tr>
            </a:tbl>
          </a:graphicData>
        </a:graphic>
      </p:graphicFrame>
      <p:grpSp>
        <p:nvGrpSpPr>
          <p:cNvPr id="2" name="Groupe 1">
            <a:extLst>
              <a:ext uri="{FF2B5EF4-FFF2-40B4-BE49-F238E27FC236}">
                <a16:creationId xmlns:a16="http://schemas.microsoft.com/office/drawing/2014/main" id="{7A9AF1BF-68A0-4772-909F-8FF3EE201FAA}"/>
              </a:ext>
            </a:extLst>
          </p:cNvPr>
          <p:cNvGrpSpPr/>
          <p:nvPr/>
        </p:nvGrpSpPr>
        <p:grpSpPr>
          <a:xfrm>
            <a:off x="4419426" y="4288427"/>
            <a:ext cx="4162557" cy="1302328"/>
            <a:chOff x="5575338" y="4404456"/>
            <a:chExt cx="5550076" cy="1736437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E417FCB6-98C8-4084-B80D-0551B58160E4}"/>
                </a:ext>
              </a:extLst>
            </p:cNvPr>
            <p:cNvGrpSpPr/>
            <p:nvPr/>
          </p:nvGrpSpPr>
          <p:grpSpPr>
            <a:xfrm>
              <a:off x="5581856" y="4404456"/>
              <a:ext cx="5543558" cy="1736437"/>
              <a:chOff x="5581856" y="4404456"/>
              <a:chExt cx="5543558" cy="1736437"/>
            </a:xfrm>
          </p:grpSpPr>
          <p:grpSp>
            <p:nvGrpSpPr>
              <p:cNvPr id="17" name="Groupe 16">
                <a:extLst>
                  <a:ext uri="{FF2B5EF4-FFF2-40B4-BE49-F238E27FC236}">
                    <a16:creationId xmlns:a16="http://schemas.microsoft.com/office/drawing/2014/main" id="{0B8EC642-3004-412B-A108-EFEDE453F266}"/>
                  </a:ext>
                </a:extLst>
              </p:cNvPr>
              <p:cNvGrpSpPr/>
              <p:nvPr/>
            </p:nvGrpSpPr>
            <p:grpSpPr>
              <a:xfrm>
                <a:off x="5581856" y="4404456"/>
                <a:ext cx="5543558" cy="1736437"/>
                <a:chOff x="5646511" y="4275147"/>
                <a:chExt cx="5543558" cy="1736437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7778EBE-50D5-4053-B102-D5A21357680F}"/>
                    </a:ext>
                  </a:extLst>
                </p:cNvPr>
                <p:cNvSpPr/>
                <p:nvPr/>
              </p:nvSpPr>
              <p:spPr>
                <a:xfrm>
                  <a:off x="5850581" y="4460065"/>
                  <a:ext cx="5135418" cy="13312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>
                    <a:defRPr/>
                  </a:pPr>
                  <a:r>
                    <a:rPr lang="fr-FR" dirty="0">
                      <a:solidFill>
                        <a:prstClr val="black"/>
                      </a:solidFill>
                      <a:latin typeface="Calibri" panose="020F0502020204030204"/>
                    </a:rPr>
                    <a:t>Créativité</a:t>
                  </a:r>
                </a:p>
              </p:txBody>
            </p:sp>
            <p:sp>
              <p:nvSpPr>
                <p:cNvPr id="9" name="Cadre 8">
                  <a:extLst>
                    <a:ext uri="{FF2B5EF4-FFF2-40B4-BE49-F238E27FC236}">
                      <a16:creationId xmlns:a16="http://schemas.microsoft.com/office/drawing/2014/main" id="{643CFD43-F2FB-49AF-92B8-28CB21574084}"/>
                    </a:ext>
                  </a:extLst>
                </p:cNvPr>
                <p:cNvSpPr/>
                <p:nvPr/>
              </p:nvSpPr>
              <p:spPr>
                <a:xfrm>
                  <a:off x="5646511" y="4275147"/>
                  <a:ext cx="5543558" cy="1736437"/>
                </a:xfrm>
                <a:prstGeom prst="fram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>
                    <a:defRPr/>
                  </a:pPr>
                  <a:endParaRPr lang="fr-FR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3D5BA409-7B3B-4408-B7E9-9F89604D31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79400" y="4860168"/>
                <a:ext cx="778164" cy="778164"/>
              </a:xfrm>
              <a:prstGeom prst="rect">
                <a:avLst/>
              </a:prstGeom>
            </p:spPr>
          </p:pic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B794BD1-372D-4094-9B68-3C3A8E941325}"/>
                </a:ext>
              </a:extLst>
            </p:cNvPr>
            <p:cNvSpPr/>
            <p:nvPr/>
          </p:nvSpPr>
          <p:spPr>
            <a:xfrm>
              <a:off x="5575338" y="4404456"/>
              <a:ext cx="1041324" cy="783499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4360" r="2062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25B367A-B64F-4D5D-A428-E57528474A2C}"/>
              </a:ext>
            </a:extLst>
          </p:cNvPr>
          <p:cNvGrpSpPr/>
          <p:nvPr/>
        </p:nvGrpSpPr>
        <p:grpSpPr>
          <a:xfrm>
            <a:off x="8206543" y="1491028"/>
            <a:ext cx="779156" cy="960590"/>
            <a:chOff x="10942057" y="845037"/>
            <a:chExt cx="1038874" cy="1280786"/>
          </a:xfrm>
        </p:grpSpPr>
        <p:sp>
          <p:nvSpPr>
            <p:cNvPr id="32" name="Cadre 31">
              <a:extLst>
                <a:ext uri="{FF2B5EF4-FFF2-40B4-BE49-F238E27FC236}">
                  <a16:creationId xmlns:a16="http://schemas.microsoft.com/office/drawing/2014/main" id="{D03B2867-775F-4039-AF80-55F85EE1D2E9}"/>
                </a:ext>
              </a:extLst>
            </p:cNvPr>
            <p:cNvSpPr/>
            <p:nvPr/>
          </p:nvSpPr>
          <p:spPr>
            <a:xfrm>
              <a:off x="10942057" y="845037"/>
              <a:ext cx="1034519" cy="604675"/>
            </a:xfrm>
            <a:prstGeom prst="frame">
              <a:avLst/>
            </a:prstGeom>
            <a:solidFill>
              <a:srgbClr val="77933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>
                      <a:lumMod val="75000"/>
                    </a:schemeClr>
                  </a:solidFill>
                </a:rPr>
                <a:t>I2D</a:t>
              </a:r>
            </a:p>
          </p:txBody>
        </p: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D8475C7B-DC7A-4AD3-A6E6-E492A8050AB4}"/>
                </a:ext>
              </a:extLst>
            </p:cNvPr>
            <p:cNvGrpSpPr/>
            <p:nvPr/>
          </p:nvGrpSpPr>
          <p:grpSpPr>
            <a:xfrm>
              <a:off x="10946412" y="1521147"/>
              <a:ext cx="1034519" cy="604676"/>
              <a:chOff x="534045" y="3423123"/>
              <a:chExt cx="1034519" cy="604676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DB7E95C-2B02-4768-B16B-EBF0A46C8914}"/>
                  </a:ext>
                </a:extLst>
              </p:cNvPr>
              <p:cNvSpPr/>
              <p:nvPr/>
            </p:nvSpPr>
            <p:spPr>
              <a:xfrm>
                <a:off x="594404" y="3499912"/>
                <a:ext cx="914400" cy="451097"/>
              </a:xfrm>
              <a:prstGeom prst="rect">
                <a:avLst/>
              </a:prstGeom>
              <a:solidFill>
                <a:srgbClr val="C3D69B"/>
              </a:solidFill>
              <a:ln>
                <a:solidFill>
                  <a:srgbClr val="C3D69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35" name="Cadre 34">
                <a:extLst>
                  <a:ext uri="{FF2B5EF4-FFF2-40B4-BE49-F238E27FC236}">
                    <a16:creationId xmlns:a16="http://schemas.microsoft.com/office/drawing/2014/main" id="{03F2B2D4-516D-4B74-9A04-7571EB8C13E3}"/>
                  </a:ext>
                </a:extLst>
              </p:cNvPr>
              <p:cNvSpPr/>
              <p:nvPr/>
            </p:nvSpPr>
            <p:spPr>
              <a:xfrm>
                <a:off x="534045" y="3423123"/>
                <a:ext cx="1034519" cy="604676"/>
              </a:xfrm>
              <a:prstGeom prst="frame">
                <a:avLst/>
              </a:prstGeom>
              <a:solidFill>
                <a:srgbClr val="C3D69B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b="1" dirty="0">
                    <a:solidFill>
                      <a:schemeClr val="tx1"/>
                    </a:solidFill>
                  </a:rPr>
                  <a:t>IT</a:t>
                </a:r>
              </a:p>
            </p:txBody>
          </p:sp>
        </p:grp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35865BE3-56CF-459E-9C37-E3E91E525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4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221060-583F-4C96-B74A-F720D140E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067" y="740521"/>
            <a:ext cx="7886701" cy="689699"/>
          </a:xfrm>
        </p:spPr>
        <p:txBody>
          <a:bodyPr>
            <a:normAutofit/>
          </a:bodyPr>
          <a:lstStyle/>
          <a:p>
            <a:r>
              <a:rPr lang="fr-FR" sz="2000" b="1" dirty="0">
                <a:latin typeface="+mn-lt"/>
              </a:rPr>
              <a:t>Recherche de solutions constructives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C0AF44-3836-4630-8432-5A760BA31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772" y="3645709"/>
            <a:ext cx="3272695" cy="608997"/>
          </a:xfrm>
        </p:spPr>
        <p:txBody>
          <a:bodyPr/>
          <a:lstStyle/>
          <a:p>
            <a:r>
              <a:rPr lang="fr-FR" dirty="0"/>
              <a:t>Démarche de créativité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D6B2B3-D5F4-48BC-9C5C-2596B68A9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91" y="1749509"/>
            <a:ext cx="2824928" cy="1764507"/>
          </a:xfrm>
          <a:prstGeom prst="rect">
            <a:avLst/>
          </a:prstGeom>
        </p:spPr>
      </p:pic>
      <p:pic>
        <p:nvPicPr>
          <p:cNvPr id="28" name="Image 27">
            <a:hlinkClick r:id="rId3" action="ppaction://hlinkfile"/>
            <a:extLst>
              <a:ext uri="{FF2B5EF4-FFF2-40B4-BE49-F238E27FC236}">
                <a16:creationId xmlns:a16="http://schemas.microsoft.com/office/drawing/2014/main" id="{25C8644D-2DC2-4A61-98B5-A5AEA6C681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41" t="8983" r="30405" b="7451"/>
          <a:stretch/>
        </p:blipFill>
        <p:spPr>
          <a:xfrm>
            <a:off x="6997583" y="3496305"/>
            <a:ext cx="1754310" cy="210608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E2334D1-3D78-423E-881B-E8B815FBA0B2}"/>
              </a:ext>
            </a:extLst>
          </p:cNvPr>
          <p:cNvSpPr/>
          <p:nvPr/>
        </p:nvSpPr>
        <p:spPr>
          <a:xfrm rot="20116387">
            <a:off x="6062250" y="3869039"/>
            <a:ext cx="34914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fr-FR" sz="1500" dirty="0">
                <a:solidFill>
                  <a:srgbClr val="FF0000"/>
                </a:solidFill>
                <a:latin typeface="Calibri" panose="020F0502020204030204"/>
              </a:rPr>
              <a:t>Mobilisation du numérique pour la mise à disposition de ressources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F3ED105-3A71-49A7-B211-AC5212CD6676}"/>
              </a:ext>
            </a:extLst>
          </p:cNvPr>
          <p:cNvSpPr txBox="1"/>
          <p:nvPr/>
        </p:nvSpPr>
        <p:spPr>
          <a:xfrm>
            <a:off x="2913555" y="1379793"/>
            <a:ext cx="4894444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00" dirty="0"/>
              <a:t>Intégration de la solution constructive choisie pour la conversion de puissance électrique en puissance mécanique de rotation :</a:t>
            </a:r>
          </a:p>
          <a:p>
            <a:r>
              <a:rPr lang="fr-FR" sz="2100" dirty="0"/>
              <a:t>L’enseignant fait le choix d’une machine de petite taille à disposition dans le laboratoire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791FB42-262A-4396-8FD6-A4694F735C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363" y="4128725"/>
            <a:ext cx="1578055" cy="1225198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0170E618-6A33-4BE3-A11E-771E3D7B18B3}"/>
              </a:ext>
            </a:extLst>
          </p:cNvPr>
          <p:cNvGrpSpPr/>
          <p:nvPr/>
        </p:nvGrpSpPr>
        <p:grpSpPr>
          <a:xfrm>
            <a:off x="7461104" y="1570105"/>
            <a:ext cx="1252454" cy="1206575"/>
            <a:chOff x="10288876" y="558597"/>
            <a:chExt cx="1669939" cy="1608767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B3861A42-E698-4FB0-A053-D74207A30FFC}"/>
                </a:ext>
              </a:extLst>
            </p:cNvPr>
            <p:cNvGrpSpPr/>
            <p:nvPr/>
          </p:nvGrpSpPr>
          <p:grpSpPr>
            <a:xfrm>
              <a:off x="10288876" y="558597"/>
              <a:ext cx="1608639" cy="1608767"/>
              <a:chOff x="10121917" y="39293"/>
              <a:chExt cx="1849995" cy="1585017"/>
            </a:xfrm>
          </p:grpSpPr>
          <p:sp>
            <p:nvSpPr>
              <p:cNvPr id="34" name="Rectangle : avec coins rognés en diagonale 33">
                <a:extLst>
                  <a:ext uri="{FF2B5EF4-FFF2-40B4-BE49-F238E27FC236}">
                    <a16:creationId xmlns:a16="http://schemas.microsoft.com/office/drawing/2014/main" id="{59E8669C-FCF2-4BAF-B944-9F8E502970A6}"/>
                  </a:ext>
                </a:extLst>
              </p:cNvPr>
              <p:cNvSpPr/>
              <p:nvPr/>
            </p:nvSpPr>
            <p:spPr>
              <a:xfrm rot="6835352">
                <a:off x="10553248" y="-125937"/>
                <a:ext cx="609707" cy="940168"/>
              </a:xfrm>
              <a:prstGeom prst="snip2Diag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1959C29E-B801-4DD4-8904-9301F49521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83098">
                <a:off x="10279014" y="304727"/>
                <a:ext cx="1692898" cy="1114125"/>
              </a:xfrm>
              <a:prstGeom prst="rect">
                <a:avLst/>
              </a:prstGeom>
            </p:spPr>
          </p:pic>
          <p:sp>
            <p:nvSpPr>
              <p:cNvPr id="35" name="Rectangle : avec coins rognés en diagonale 34">
                <a:extLst>
                  <a:ext uri="{FF2B5EF4-FFF2-40B4-BE49-F238E27FC236}">
                    <a16:creationId xmlns:a16="http://schemas.microsoft.com/office/drawing/2014/main" id="{A0C50519-E3D4-46B3-977A-FCA925AE5BFF}"/>
                  </a:ext>
                </a:extLst>
              </p:cNvPr>
              <p:cNvSpPr/>
              <p:nvPr/>
            </p:nvSpPr>
            <p:spPr>
              <a:xfrm rot="1409983">
                <a:off x="10121917" y="545102"/>
                <a:ext cx="889865" cy="766779"/>
              </a:xfrm>
              <a:prstGeom prst="snip2DiagRect">
                <a:avLst/>
              </a:prstGeom>
              <a:solidFill>
                <a:srgbClr val="93CDDD"/>
              </a:solidFill>
              <a:ln>
                <a:solidFill>
                  <a:srgbClr val="93CD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Rectangle : avec coins rognés en diagonale 31">
                <a:extLst>
                  <a:ext uri="{FF2B5EF4-FFF2-40B4-BE49-F238E27FC236}">
                    <a16:creationId xmlns:a16="http://schemas.microsoft.com/office/drawing/2014/main" id="{899E1DE1-2418-40E3-992E-D12FA3AA02F0}"/>
                  </a:ext>
                </a:extLst>
              </p:cNvPr>
              <p:cNvSpPr/>
              <p:nvPr/>
            </p:nvSpPr>
            <p:spPr>
              <a:xfrm rot="1425659" flipH="1">
                <a:off x="11041226" y="338398"/>
                <a:ext cx="889864" cy="1285912"/>
              </a:xfrm>
              <a:prstGeom prst="snip2Diag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56CC675-07EA-4436-B0C9-5E0DE7465907}"/>
                </a:ext>
              </a:extLst>
            </p:cNvPr>
            <p:cNvSpPr/>
            <p:nvPr/>
          </p:nvSpPr>
          <p:spPr>
            <a:xfrm>
              <a:off x="11598815" y="1023646"/>
              <a:ext cx="360000" cy="36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342900">
                <a:defRPr/>
              </a:pPr>
              <a:r>
                <a:rPr lang="fr-FR" sz="900" dirty="0">
                  <a:solidFill>
                    <a:prstClr val="white"/>
                  </a:solidFill>
                  <a:latin typeface="Calibri"/>
                </a:rPr>
                <a:t>ITEC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A3F8235-9067-4410-A872-46EE6690D9A2}"/>
                </a:ext>
              </a:extLst>
            </p:cNvPr>
            <p:cNvSpPr/>
            <p:nvPr/>
          </p:nvSpPr>
          <p:spPr>
            <a:xfrm>
              <a:off x="10644705" y="653588"/>
              <a:ext cx="360000" cy="360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r>
                <a:rPr lang="fr-FR" sz="900" dirty="0">
                  <a:solidFill>
                    <a:prstClr val="white"/>
                  </a:solidFill>
                  <a:latin typeface="Calibri"/>
                </a:rPr>
                <a:t>EE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AF02A58-2BCD-43CF-AA89-69F4243EACFB}"/>
                </a:ext>
              </a:extLst>
            </p:cNvPr>
            <p:cNvSpPr/>
            <p:nvPr/>
          </p:nvSpPr>
          <p:spPr>
            <a:xfrm>
              <a:off x="10391403" y="1350280"/>
              <a:ext cx="360000" cy="360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342900">
                <a:defRPr/>
              </a:pPr>
              <a:r>
                <a:rPr lang="fr-FR" sz="900" dirty="0">
                  <a:solidFill>
                    <a:prstClr val="white"/>
                  </a:solidFill>
                  <a:latin typeface="Calibri"/>
                </a:rPr>
                <a:t>SIN</a:t>
              </a:r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A80B8FE6-9606-4980-A36D-25BE135579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43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re 1">
            <a:extLst>
              <a:ext uri="{FF2B5EF4-FFF2-40B4-BE49-F238E27FC236}">
                <a16:creationId xmlns:a16="http://schemas.microsoft.com/office/drawing/2014/main" id="{24FC45AA-15AD-450F-AB30-1A13753A7AB6}"/>
              </a:ext>
            </a:extLst>
          </p:cNvPr>
          <p:cNvSpPr txBox="1">
            <a:spLocks/>
          </p:cNvSpPr>
          <p:nvPr/>
        </p:nvSpPr>
        <p:spPr>
          <a:xfrm>
            <a:off x="1189873" y="891829"/>
            <a:ext cx="6411335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latin typeface="+mn-lt"/>
              </a:rPr>
              <a:t>Situation problème : 30 secondes maximum pour saisir le flacon</a:t>
            </a:r>
            <a:br>
              <a:rPr lang="fr-FR" sz="1800" b="1" dirty="0">
                <a:latin typeface="+mn-lt"/>
              </a:rPr>
            </a:br>
            <a:r>
              <a:rPr lang="fr-FR" sz="1800" b="1" dirty="0">
                <a:latin typeface="+mn-lt"/>
              </a:rPr>
              <a:t>	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4F8F172-B01D-48B9-B3E7-D1E89891A70F}"/>
              </a:ext>
            </a:extLst>
          </p:cNvPr>
          <p:cNvGrpSpPr/>
          <p:nvPr/>
        </p:nvGrpSpPr>
        <p:grpSpPr>
          <a:xfrm>
            <a:off x="411354" y="1554929"/>
            <a:ext cx="4168723" cy="3748143"/>
            <a:chOff x="2393793" y="1358826"/>
            <a:chExt cx="5558297" cy="4997524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660D2535-4E72-4FF5-8DAA-DB2C2A0ED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3793" y="1358826"/>
              <a:ext cx="5558297" cy="4997524"/>
            </a:xfrm>
            <a:prstGeom prst="rect">
              <a:avLst/>
            </a:prstGeom>
          </p:spPr>
        </p:pic>
        <p:sp>
          <p:nvSpPr>
            <p:cNvPr id="6" name="Flèche : droite 5">
              <a:extLst>
                <a:ext uri="{FF2B5EF4-FFF2-40B4-BE49-F238E27FC236}">
                  <a16:creationId xmlns:a16="http://schemas.microsoft.com/office/drawing/2014/main" id="{44F8F80F-D076-474B-AAF3-AA09A0FBB54D}"/>
                </a:ext>
              </a:extLst>
            </p:cNvPr>
            <p:cNvSpPr/>
            <p:nvPr/>
          </p:nvSpPr>
          <p:spPr>
            <a:xfrm>
              <a:off x="3442991" y="3492164"/>
              <a:ext cx="1371600" cy="344455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7" name="Flèche : droite 16">
              <a:extLst>
                <a:ext uri="{FF2B5EF4-FFF2-40B4-BE49-F238E27FC236}">
                  <a16:creationId xmlns:a16="http://schemas.microsoft.com/office/drawing/2014/main" id="{22968E00-D102-4781-81DE-DC4B22AB8BB1}"/>
                </a:ext>
              </a:extLst>
            </p:cNvPr>
            <p:cNvSpPr/>
            <p:nvPr/>
          </p:nvSpPr>
          <p:spPr>
            <a:xfrm rot="10800000">
              <a:off x="5473102" y="3508232"/>
              <a:ext cx="1619809" cy="344454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0CB115D6-A18A-4DF8-995D-7DCAE70FB626}"/>
              </a:ext>
            </a:extLst>
          </p:cNvPr>
          <p:cNvGrpSpPr/>
          <p:nvPr/>
        </p:nvGrpSpPr>
        <p:grpSpPr>
          <a:xfrm>
            <a:off x="7542049" y="1459697"/>
            <a:ext cx="822665" cy="1185474"/>
            <a:chOff x="8452844" y="2388259"/>
            <a:chExt cx="1096887" cy="1580632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52E413A9-CCA7-4417-BD05-284A744A3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844" y="2872004"/>
              <a:ext cx="1096887" cy="109688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2892E00-F7F6-4ED1-965E-D42B5CCBFF8F}"/>
                </a:ext>
              </a:extLst>
            </p:cNvPr>
            <p:cNvSpPr/>
            <p:nvPr/>
          </p:nvSpPr>
          <p:spPr>
            <a:xfrm flipH="1">
              <a:off x="8610599" y="2388259"/>
              <a:ext cx="897083" cy="584776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fr-FR" sz="24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30’’</a:t>
              </a:r>
            </a:p>
          </p:txBody>
        </p:sp>
      </p:grpSp>
      <p:pic>
        <p:nvPicPr>
          <p:cNvPr id="16" name="Vidéo 1">
            <a:hlinkClick r:id="" action="ppaction://media"/>
            <a:extLst>
              <a:ext uri="{FF2B5EF4-FFF2-40B4-BE49-F238E27FC236}">
                <a16:creationId xmlns:a16="http://schemas.microsoft.com/office/drawing/2014/main" id="{54257644-8FAD-47BC-AE5E-F98F3567FAA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14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92855" y="3069316"/>
            <a:ext cx="4168723" cy="17074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CAFCF06-08B9-46EB-A908-B46409549907}"/>
              </a:ext>
            </a:extLst>
          </p:cNvPr>
          <p:cNvSpPr/>
          <p:nvPr/>
        </p:nvSpPr>
        <p:spPr>
          <a:xfrm>
            <a:off x="4684781" y="2961539"/>
            <a:ext cx="4344219" cy="1905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46B5322-ACCB-4E52-8A67-68EEB07AA6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86880">
            <a:off x="5278730" y="2182464"/>
            <a:ext cx="1557226" cy="74039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F415632-5A44-4BD2-93CC-F19D96251B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5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46DD745-7D24-476E-9A0C-4AB7BD566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17" y="1720464"/>
            <a:ext cx="6479086" cy="370821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69C781D-0465-47E5-A3F8-529024A84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16" y="857616"/>
            <a:ext cx="7636703" cy="400110"/>
          </a:xfrm>
        </p:spPr>
        <p:txBody>
          <a:bodyPr/>
          <a:lstStyle/>
          <a:p>
            <a:pPr algn="ctr"/>
            <a:r>
              <a:rPr lang="fr-FR" sz="2000" b="1" dirty="0"/>
              <a:t>Essais de la machine afin de caractériser la vitesse de rotation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2C18FE6-57D0-41B6-995C-E32014E23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86880">
            <a:off x="7038336" y="1847044"/>
            <a:ext cx="1236332" cy="587827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7C09DEE3-11DF-4B9D-BB70-B03CCC679D03}"/>
              </a:ext>
            </a:extLst>
          </p:cNvPr>
          <p:cNvGrpSpPr/>
          <p:nvPr/>
        </p:nvGrpSpPr>
        <p:grpSpPr>
          <a:xfrm>
            <a:off x="250921" y="1511405"/>
            <a:ext cx="1252454" cy="1206575"/>
            <a:chOff x="10288876" y="558597"/>
            <a:chExt cx="1669939" cy="1608767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F87F03A0-C831-4DA6-BCC7-76A1072EFFB5}"/>
                </a:ext>
              </a:extLst>
            </p:cNvPr>
            <p:cNvGrpSpPr/>
            <p:nvPr/>
          </p:nvGrpSpPr>
          <p:grpSpPr>
            <a:xfrm>
              <a:off x="10288876" y="558597"/>
              <a:ext cx="1608639" cy="1608767"/>
              <a:chOff x="10121917" y="39293"/>
              <a:chExt cx="1849995" cy="1585017"/>
            </a:xfrm>
          </p:grpSpPr>
          <p:sp>
            <p:nvSpPr>
              <p:cNvPr id="30" name="Rectangle : avec coins rognés en diagonale 29">
                <a:extLst>
                  <a:ext uri="{FF2B5EF4-FFF2-40B4-BE49-F238E27FC236}">
                    <a16:creationId xmlns:a16="http://schemas.microsoft.com/office/drawing/2014/main" id="{A07C6BB2-C11E-4127-B4DE-984E7C754DC0}"/>
                  </a:ext>
                </a:extLst>
              </p:cNvPr>
              <p:cNvSpPr/>
              <p:nvPr/>
            </p:nvSpPr>
            <p:spPr>
              <a:xfrm rot="6835352">
                <a:off x="10553248" y="-125937"/>
                <a:ext cx="609707" cy="940168"/>
              </a:xfrm>
              <a:prstGeom prst="snip2Diag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3DF1865F-7FBF-4551-B0A4-4FA8257F14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83098">
                <a:off x="10279014" y="304727"/>
                <a:ext cx="1692898" cy="1114125"/>
              </a:xfrm>
              <a:prstGeom prst="rect">
                <a:avLst/>
              </a:prstGeom>
            </p:spPr>
          </p:pic>
          <p:sp>
            <p:nvSpPr>
              <p:cNvPr id="32" name="Rectangle : avec coins rognés en diagonale 31">
                <a:extLst>
                  <a:ext uri="{FF2B5EF4-FFF2-40B4-BE49-F238E27FC236}">
                    <a16:creationId xmlns:a16="http://schemas.microsoft.com/office/drawing/2014/main" id="{81628ED6-90AC-40ED-8158-AC746868CD56}"/>
                  </a:ext>
                </a:extLst>
              </p:cNvPr>
              <p:cNvSpPr/>
              <p:nvPr/>
            </p:nvSpPr>
            <p:spPr>
              <a:xfrm rot="1409983">
                <a:off x="10121917" y="545102"/>
                <a:ext cx="889865" cy="766779"/>
              </a:xfrm>
              <a:prstGeom prst="snip2DiagRect">
                <a:avLst/>
              </a:prstGeom>
              <a:solidFill>
                <a:srgbClr val="93CDDD"/>
              </a:solidFill>
              <a:ln>
                <a:solidFill>
                  <a:srgbClr val="93CD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Rectangle : avec coins rognés en diagonale 32">
                <a:extLst>
                  <a:ext uri="{FF2B5EF4-FFF2-40B4-BE49-F238E27FC236}">
                    <a16:creationId xmlns:a16="http://schemas.microsoft.com/office/drawing/2014/main" id="{263E61B5-BA32-4DB0-8EBB-8E72055BB9A7}"/>
                  </a:ext>
                </a:extLst>
              </p:cNvPr>
              <p:cNvSpPr/>
              <p:nvPr/>
            </p:nvSpPr>
            <p:spPr>
              <a:xfrm rot="1425659" flipH="1">
                <a:off x="11041226" y="338398"/>
                <a:ext cx="889864" cy="1285912"/>
              </a:xfrm>
              <a:prstGeom prst="snip2Diag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DB46AAC-3753-44E7-A3F9-0D6AB37172C1}"/>
                </a:ext>
              </a:extLst>
            </p:cNvPr>
            <p:cNvSpPr/>
            <p:nvPr/>
          </p:nvSpPr>
          <p:spPr>
            <a:xfrm>
              <a:off x="11598815" y="1023646"/>
              <a:ext cx="360000" cy="36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342900">
                <a:defRPr/>
              </a:pPr>
              <a:r>
                <a:rPr lang="fr-FR" sz="900" dirty="0">
                  <a:solidFill>
                    <a:prstClr val="white"/>
                  </a:solidFill>
                  <a:latin typeface="Calibri"/>
                </a:rPr>
                <a:t>ITEC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1DF3031-3F03-4BEF-8114-5FD8BDA514A5}"/>
                </a:ext>
              </a:extLst>
            </p:cNvPr>
            <p:cNvSpPr/>
            <p:nvPr/>
          </p:nvSpPr>
          <p:spPr>
            <a:xfrm>
              <a:off x="10644705" y="653588"/>
              <a:ext cx="360000" cy="360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r>
                <a:rPr lang="fr-FR" sz="900" dirty="0">
                  <a:solidFill>
                    <a:prstClr val="white"/>
                  </a:solidFill>
                  <a:latin typeface="Calibri"/>
                </a:rPr>
                <a:t>EE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F6EBD59-4474-4C0F-9FFD-2291525009DD}"/>
                </a:ext>
              </a:extLst>
            </p:cNvPr>
            <p:cNvSpPr/>
            <p:nvPr/>
          </p:nvSpPr>
          <p:spPr>
            <a:xfrm>
              <a:off x="10391403" y="1350280"/>
              <a:ext cx="360000" cy="360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342900">
                <a:defRPr/>
              </a:pPr>
              <a:r>
                <a:rPr lang="fr-FR" sz="900" dirty="0">
                  <a:solidFill>
                    <a:prstClr val="white"/>
                  </a:solidFill>
                  <a:latin typeface="Calibri"/>
                </a:rPr>
                <a:t>SIN</a:t>
              </a:r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D2C6C90A-F718-4C01-BD1D-640E60777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2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19D99A-7B35-4458-B7A9-C39FC5E20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400" y="440019"/>
            <a:ext cx="3845273" cy="1257452"/>
          </a:xfrm>
        </p:spPr>
        <p:txBody>
          <a:bodyPr>
            <a:normAutofit/>
          </a:bodyPr>
          <a:lstStyle/>
          <a:p>
            <a:r>
              <a:rPr lang="fr-FR" sz="2400" b="1" dirty="0"/>
              <a:t>Variation de vitesse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843A6E-4267-449C-9DF1-194A0C62C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177" y="1485145"/>
            <a:ext cx="7493379" cy="424652"/>
          </a:xfrm>
        </p:spPr>
        <p:txBody>
          <a:bodyPr>
            <a:normAutofit/>
          </a:bodyPr>
          <a:lstStyle/>
          <a:p>
            <a:r>
              <a:rPr lang="fr-FR" dirty="0"/>
              <a:t>On envisage une variation de vitesse par modulation de largeur d’impulsion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F68F81A-D414-4750-BD8A-A6523E40E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8" b="4428"/>
          <a:stretch/>
        </p:blipFill>
        <p:spPr>
          <a:xfrm>
            <a:off x="486697" y="3078727"/>
            <a:ext cx="1916928" cy="1920239"/>
          </a:xfrm>
          <a:prstGeom prst="rect">
            <a:avLst/>
          </a:prstGeom>
          <a:effectLst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029E958-18BD-4A7F-9F9B-A0693483E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462" y="1836487"/>
            <a:ext cx="5828839" cy="1920239"/>
          </a:xfrm>
          <a:prstGeom prst="rect">
            <a:avLst/>
          </a:prstGeom>
        </p:spPr>
      </p:pic>
      <p:pic>
        <p:nvPicPr>
          <p:cNvPr id="9" name="Image 8">
            <a:hlinkClick r:id="rId4" action="ppaction://hlinkfile"/>
            <a:extLst>
              <a:ext uri="{FF2B5EF4-FFF2-40B4-BE49-F238E27FC236}">
                <a16:creationId xmlns:a16="http://schemas.microsoft.com/office/drawing/2014/main" id="{FF6155B3-C4B5-4886-9DBB-483E50A291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441" t="8983" r="30405" b="7451"/>
          <a:stretch/>
        </p:blipFill>
        <p:spPr>
          <a:xfrm>
            <a:off x="5940211" y="3609569"/>
            <a:ext cx="1468766" cy="176328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500B656-8811-40F4-8FE1-012A5CD7F9C6}"/>
              </a:ext>
            </a:extLst>
          </p:cNvPr>
          <p:cNvSpPr/>
          <p:nvPr/>
        </p:nvSpPr>
        <p:spPr>
          <a:xfrm rot="20116387">
            <a:off x="4994628" y="4214213"/>
            <a:ext cx="34914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fr-FR" sz="1500" dirty="0">
                <a:solidFill>
                  <a:srgbClr val="FF0000"/>
                </a:solidFill>
                <a:latin typeface="Calibri" panose="020F0502020204030204"/>
              </a:rPr>
              <a:t>Mobilisation du numérique pour la mise à disposition de ressources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05F3A12-A2C0-42A1-BB5B-BF0A73876A48}"/>
              </a:ext>
            </a:extLst>
          </p:cNvPr>
          <p:cNvGrpSpPr/>
          <p:nvPr/>
        </p:nvGrpSpPr>
        <p:grpSpPr>
          <a:xfrm>
            <a:off x="192707" y="1697471"/>
            <a:ext cx="1252454" cy="1206575"/>
            <a:chOff x="10288876" y="558597"/>
            <a:chExt cx="1669939" cy="1608767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C659ECD1-BC83-4841-A9E2-D511D7961520}"/>
                </a:ext>
              </a:extLst>
            </p:cNvPr>
            <p:cNvGrpSpPr/>
            <p:nvPr/>
          </p:nvGrpSpPr>
          <p:grpSpPr>
            <a:xfrm>
              <a:off x="10288876" y="558597"/>
              <a:ext cx="1608639" cy="1608767"/>
              <a:chOff x="10121917" y="39293"/>
              <a:chExt cx="1849995" cy="1585017"/>
            </a:xfrm>
          </p:grpSpPr>
          <p:sp>
            <p:nvSpPr>
              <p:cNvPr id="23" name="Rectangle : avec coins rognés en diagonale 22">
                <a:extLst>
                  <a:ext uri="{FF2B5EF4-FFF2-40B4-BE49-F238E27FC236}">
                    <a16:creationId xmlns:a16="http://schemas.microsoft.com/office/drawing/2014/main" id="{86E68941-0581-44CA-81A8-157B3B34D628}"/>
                  </a:ext>
                </a:extLst>
              </p:cNvPr>
              <p:cNvSpPr/>
              <p:nvPr/>
            </p:nvSpPr>
            <p:spPr>
              <a:xfrm rot="6835352">
                <a:off x="10553248" y="-125937"/>
                <a:ext cx="609707" cy="940168"/>
              </a:xfrm>
              <a:prstGeom prst="snip2Diag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20ADDD35-E461-4E9E-9234-2EE688BC9D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83098">
                <a:off x="10279014" y="304727"/>
                <a:ext cx="1692898" cy="1114125"/>
              </a:xfrm>
              <a:prstGeom prst="rect">
                <a:avLst/>
              </a:prstGeom>
            </p:spPr>
          </p:pic>
          <p:sp>
            <p:nvSpPr>
              <p:cNvPr id="25" name="Rectangle : avec coins rognés en diagonale 24">
                <a:extLst>
                  <a:ext uri="{FF2B5EF4-FFF2-40B4-BE49-F238E27FC236}">
                    <a16:creationId xmlns:a16="http://schemas.microsoft.com/office/drawing/2014/main" id="{1C40F979-81BB-49A1-A887-50CE1CA410C5}"/>
                  </a:ext>
                </a:extLst>
              </p:cNvPr>
              <p:cNvSpPr/>
              <p:nvPr/>
            </p:nvSpPr>
            <p:spPr>
              <a:xfrm rot="1409983">
                <a:off x="10121917" y="545102"/>
                <a:ext cx="889865" cy="766779"/>
              </a:xfrm>
              <a:prstGeom prst="snip2DiagRect">
                <a:avLst/>
              </a:prstGeom>
              <a:solidFill>
                <a:srgbClr val="93CDDD"/>
              </a:solidFill>
              <a:ln>
                <a:solidFill>
                  <a:srgbClr val="93CD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Rectangle : avec coins rognés en diagonale 25">
                <a:extLst>
                  <a:ext uri="{FF2B5EF4-FFF2-40B4-BE49-F238E27FC236}">
                    <a16:creationId xmlns:a16="http://schemas.microsoft.com/office/drawing/2014/main" id="{025B757D-FF15-492F-84C1-F078BB4B109E}"/>
                  </a:ext>
                </a:extLst>
              </p:cNvPr>
              <p:cNvSpPr/>
              <p:nvPr/>
            </p:nvSpPr>
            <p:spPr>
              <a:xfrm rot="1425659" flipH="1">
                <a:off x="11041226" y="338398"/>
                <a:ext cx="889864" cy="1285912"/>
              </a:xfrm>
              <a:prstGeom prst="snip2Diag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79581A8-2798-4800-8FFE-91AFFE4B50C8}"/>
                </a:ext>
              </a:extLst>
            </p:cNvPr>
            <p:cNvSpPr/>
            <p:nvPr/>
          </p:nvSpPr>
          <p:spPr>
            <a:xfrm>
              <a:off x="11598815" y="1023646"/>
              <a:ext cx="360000" cy="36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342900">
                <a:defRPr/>
              </a:pPr>
              <a:r>
                <a:rPr lang="fr-FR" sz="900" dirty="0">
                  <a:solidFill>
                    <a:prstClr val="white"/>
                  </a:solidFill>
                  <a:latin typeface="Calibri"/>
                </a:rPr>
                <a:t>ITEC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9509D7-D90F-48F1-A7C5-D42AE65CC389}"/>
                </a:ext>
              </a:extLst>
            </p:cNvPr>
            <p:cNvSpPr/>
            <p:nvPr/>
          </p:nvSpPr>
          <p:spPr>
            <a:xfrm>
              <a:off x="10644705" y="653588"/>
              <a:ext cx="360000" cy="360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r>
                <a:rPr lang="fr-FR" sz="900" dirty="0">
                  <a:solidFill>
                    <a:prstClr val="white"/>
                  </a:solidFill>
                  <a:latin typeface="Calibri"/>
                </a:rPr>
                <a:t>EE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6D64AC9-20C0-4191-8260-1F4E1D2D0E7E}"/>
                </a:ext>
              </a:extLst>
            </p:cNvPr>
            <p:cNvSpPr/>
            <p:nvPr/>
          </p:nvSpPr>
          <p:spPr>
            <a:xfrm>
              <a:off x="10391403" y="1350280"/>
              <a:ext cx="360000" cy="360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342900">
                <a:defRPr/>
              </a:pPr>
              <a:r>
                <a:rPr lang="fr-FR" sz="900" dirty="0">
                  <a:solidFill>
                    <a:prstClr val="white"/>
                  </a:solidFill>
                  <a:latin typeface="Calibri"/>
                </a:rPr>
                <a:t>SIN</a:t>
              </a:r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A425D275-C1EF-4ABA-A049-29ABC868F1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434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439A411C-6E73-4BB8-B3AB-2F84AB264E52}"/>
              </a:ext>
            </a:extLst>
          </p:cNvPr>
          <p:cNvGrpSpPr/>
          <p:nvPr/>
        </p:nvGrpSpPr>
        <p:grpSpPr>
          <a:xfrm>
            <a:off x="654005" y="1447496"/>
            <a:ext cx="7626428" cy="535275"/>
            <a:chOff x="0" y="3209921"/>
            <a:chExt cx="7361407" cy="7137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585A0CE4-5FFC-4FB4-BDAD-90217693A550}"/>
                </a:ext>
              </a:extLst>
            </p:cNvPr>
            <p:cNvSpPr/>
            <p:nvPr/>
          </p:nvSpPr>
          <p:spPr>
            <a:xfrm>
              <a:off x="0" y="3209921"/>
              <a:ext cx="7361407" cy="713700"/>
            </a:xfrm>
            <a:prstGeom prst="roundRect">
              <a:avLst/>
            </a:prstGeom>
            <a:ln w="57150">
              <a:solidFill>
                <a:schemeClr val="accent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Rectangle : coins arrondis 4">
              <a:extLst>
                <a:ext uri="{FF2B5EF4-FFF2-40B4-BE49-F238E27FC236}">
                  <a16:creationId xmlns:a16="http://schemas.microsoft.com/office/drawing/2014/main" id="{0DAFD1A3-3E48-4173-B805-9488739FF37A}"/>
                </a:ext>
              </a:extLst>
            </p:cNvPr>
            <p:cNvSpPr txBox="1"/>
            <p:nvPr/>
          </p:nvSpPr>
          <p:spPr>
            <a:xfrm>
              <a:off x="34840" y="3244761"/>
              <a:ext cx="7291727" cy="6440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435" tIns="51435" rIns="51435" bIns="51435" numCol="1" spcCol="1270" anchor="ctr" anchorCtr="0">
              <a:noAutofit/>
            </a:bodyPr>
            <a:lstStyle/>
            <a:p>
              <a:pPr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fr-FR" sz="15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</a:rPr>
                <a:t>O5 – Imaginer une solution, répondre à un besoin</a:t>
              </a:r>
              <a:endParaRPr lang="fr-FR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endParaRPr>
            </a:p>
          </p:txBody>
        </p:sp>
      </p:grp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CB5C50E2-C2CC-46FF-8A8B-02FFD7807F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386911"/>
              </p:ext>
            </p:extLst>
          </p:nvPr>
        </p:nvGraphicFramePr>
        <p:xfrm>
          <a:off x="674460" y="2048233"/>
          <a:ext cx="7920028" cy="3095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3550">
                  <a:extLst>
                    <a:ext uri="{9D8B030D-6E8A-4147-A177-3AD203B41FA5}">
                      <a16:colId xmlns:a16="http://schemas.microsoft.com/office/drawing/2014/main" val="822178620"/>
                    </a:ext>
                  </a:extLst>
                </a:gridCol>
                <a:gridCol w="3909044">
                  <a:extLst>
                    <a:ext uri="{9D8B030D-6E8A-4147-A177-3AD203B41FA5}">
                      <a16:colId xmlns:a16="http://schemas.microsoft.com/office/drawing/2014/main" val="2094668281"/>
                    </a:ext>
                  </a:extLst>
                </a:gridCol>
                <a:gridCol w="1243717">
                  <a:extLst>
                    <a:ext uri="{9D8B030D-6E8A-4147-A177-3AD203B41FA5}">
                      <a16:colId xmlns:a16="http://schemas.microsoft.com/office/drawing/2014/main" val="61147239"/>
                    </a:ext>
                  </a:extLst>
                </a:gridCol>
                <a:gridCol w="1243717">
                  <a:extLst>
                    <a:ext uri="{9D8B030D-6E8A-4147-A177-3AD203B41FA5}">
                      <a16:colId xmlns:a16="http://schemas.microsoft.com/office/drawing/2014/main" val="944274334"/>
                    </a:ext>
                  </a:extLst>
                </a:gridCol>
              </a:tblGrid>
              <a:tr h="450955">
                <a:tc>
                  <a:txBody>
                    <a:bodyPr/>
                    <a:lstStyle/>
                    <a:p>
                      <a:r>
                        <a:rPr lang="fr-FR" sz="1000" dirty="0"/>
                        <a:t>Compétences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Connaissances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I2D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90211188"/>
                  </a:ext>
                </a:extLst>
              </a:tr>
              <a:tr h="304941">
                <a:tc rowSpan="4">
                  <a:txBody>
                    <a:bodyPr/>
                    <a:lstStyle/>
                    <a:p>
                      <a:pPr lvl="0"/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CO4.1 </a:t>
                      </a:r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Décrire une idée, un principe, une solution, un projet en utilisant des outils de représentation adaptés</a:t>
                      </a:r>
                      <a:endParaRPr lang="fr-FR" sz="1000" dirty="0">
                        <a:effectLst/>
                      </a:endParaRPr>
                    </a:p>
                    <a:p>
                      <a:pPr marL="0" lvl="0" indent="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None/>
                      </a:pPr>
                      <a:endParaRPr lang="fr-FR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27146" marB="0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Principes de conception des produits et développement durable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2435048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pPr marL="0" lvl="0" indent="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None/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1.1.2 communication technique</a:t>
                      </a:r>
                      <a:endParaRPr lang="fr-FR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Cartes mentales, représentations numériques, diagrammes </a:t>
                      </a:r>
                      <a:r>
                        <a:rPr lang="fr-FR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SysML</a:t>
                      </a:r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pertinents, prototype et maquette, croquis et schémas non normalisés, organigrammes.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  <a:p>
                      <a:r>
                        <a:rPr lang="fr-FR" sz="10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68350687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marL="342900" lvl="0" indent="-34290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AutoNum type="arabicPeriod"/>
                      </a:pPr>
                      <a:endParaRPr lang="fr-FR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0"/>
                </a:tc>
                <a:tc gridSpan="2">
                  <a:txBody>
                    <a:bodyPr/>
                    <a:lstStyle/>
                    <a:p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Eco-conception des produits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90603299"/>
                  </a:ext>
                </a:extLst>
              </a:tr>
              <a:tr h="89154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4.1.2 Outils de représentation schématique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Schéma architectural (mécanique, énergétique, informationnel).</a:t>
                      </a:r>
                      <a:endParaRPr lang="fr-FR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fr-FR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  <a:p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87001062"/>
                  </a:ext>
                </a:extLst>
              </a:tr>
            </a:tbl>
          </a:graphicData>
        </a:graphic>
      </p:graphicFrame>
      <p:grpSp>
        <p:nvGrpSpPr>
          <p:cNvPr id="8" name="Groupe 7">
            <a:extLst>
              <a:ext uri="{FF2B5EF4-FFF2-40B4-BE49-F238E27FC236}">
                <a16:creationId xmlns:a16="http://schemas.microsoft.com/office/drawing/2014/main" id="{589AD351-43FE-42C9-BFE1-F933B05B4C80}"/>
              </a:ext>
            </a:extLst>
          </p:cNvPr>
          <p:cNvGrpSpPr/>
          <p:nvPr/>
        </p:nvGrpSpPr>
        <p:grpSpPr>
          <a:xfrm>
            <a:off x="3818710" y="4525263"/>
            <a:ext cx="4150040" cy="1084011"/>
            <a:chOff x="811996" y="5270102"/>
            <a:chExt cx="5533386" cy="144534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CCC859C3-9A85-4CD9-9D41-0D467E6BF224}"/>
                </a:ext>
              </a:extLst>
            </p:cNvPr>
            <p:cNvGrpSpPr/>
            <p:nvPr/>
          </p:nvGrpSpPr>
          <p:grpSpPr>
            <a:xfrm>
              <a:off x="811996" y="5270102"/>
              <a:ext cx="5533386" cy="1445348"/>
              <a:chOff x="475917" y="3895748"/>
              <a:chExt cx="10602596" cy="2016281"/>
            </a:xfrm>
          </p:grpSpPr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2F3B6078-4863-4C60-89DB-9FD27F7AE4A6}"/>
                  </a:ext>
                </a:extLst>
              </p:cNvPr>
              <p:cNvGrpSpPr/>
              <p:nvPr/>
            </p:nvGrpSpPr>
            <p:grpSpPr>
              <a:xfrm>
                <a:off x="657225" y="4175592"/>
                <a:ext cx="10421288" cy="1736437"/>
                <a:chOff x="5937242" y="4571999"/>
                <a:chExt cx="5543558" cy="1736437"/>
              </a:xfrm>
            </p:grpSpPr>
            <p:sp>
              <p:nvSpPr>
                <p:cNvPr id="14" name="Cadre 13">
                  <a:extLst>
                    <a:ext uri="{FF2B5EF4-FFF2-40B4-BE49-F238E27FC236}">
                      <a16:creationId xmlns:a16="http://schemas.microsoft.com/office/drawing/2014/main" id="{9666B128-501E-45A9-80D6-87E60F925F28}"/>
                    </a:ext>
                  </a:extLst>
                </p:cNvPr>
                <p:cNvSpPr/>
                <p:nvPr/>
              </p:nvSpPr>
              <p:spPr>
                <a:xfrm>
                  <a:off x="5937242" y="4571999"/>
                  <a:ext cx="5543558" cy="1736437"/>
                </a:xfrm>
                <a:prstGeom prst="fram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>
                    <a:defRPr/>
                  </a:pPr>
                  <a:endParaRPr lang="fr-FR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86B4CA06-1AC4-4F0F-9C31-03110B2649EA}"/>
                    </a:ext>
                  </a:extLst>
                </p:cNvPr>
                <p:cNvSpPr txBox="1"/>
                <p:nvPr/>
              </p:nvSpPr>
              <p:spPr>
                <a:xfrm>
                  <a:off x="6554526" y="4868506"/>
                  <a:ext cx="4535053" cy="12021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342900">
                    <a:defRPr/>
                  </a:pPr>
                  <a:r>
                    <a:rPr lang="fr-FR" dirty="0">
                      <a:solidFill>
                        <a:prstClr val="black"/>
                      </a:solidFill>
                      <a:latin typeface="Calibri" panose="020F0502020204030204"/>
                    </a:rPr>
                    <a:t>Utilisation des outils de représentation adaptés</a:t>
                  </a:r>
                </a:p>
              </p:txBody>
            </p:sp>
          </p:grpSp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205EEFED-8907-431D-872A-03374446FA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5917" y="3895748"/>
                <a:ext cx="1470466" cy="964765"/>
              </a:xfrm>
              <a:prstGeom prst="rect">
                <a:avLst/>
              </a:prstGeom>
            </p:spPr>
          </p:pic>
        </p:grp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2F2821A-B3D0-49C9-A668-04D86639E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621" y="6093077"/>
              <a:ext cx="609761" cy="609761"/>
            </a:xfrm>
            <a:prstGeom prst="rect">
              <a:avLst/>
            </a:prstGeom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A1129660-7BC3-4D4E-A682-09E6C779860C}"/>
              </a:ext>
            </a:extLst>
          </p:cNvPr>
          <p:cNvGrpSpPr/>
          <p:nvPr/>
        </p:nvGrpSpPr>
        <p:grpSpPr>
          <a:xfrm>
            <a:off x="8136526" y="2538835"/>
            <a:ext cx="779156" cy="960590"/>
            <a:chOff x="10942057" y="845037"/>
            <a:chExt cx="1038874" cy="1280786"/>
          </a:xfrm>
        </p:grpSpPr>
        <p:sp>
          <p:nvSpPr>
            <p:cNvPr id="28" name="Cadre 27">
              <a:extLst>
                <a:ext uri="{FF2B5EF4-FFF2-40B4-BE49-F238E27FC236}">
                  <a16:creationId xmlns:a16="http://schemas.microsoft.com/office/drawing/2014/main" id="{597090B1-EFEC-49CE-B50C-941F70500DB4}"/>
                </a:ext>
              </a:extLst>
            </p:cNvPr>
            <p:cNvSpPr/>
            <p:nvPr/>
          </p:nvSpPr>
          <p:spPr>
            <a:xfrm>
              <a:off x="10942057" y="845037"/>
              <a:ext cx="1034519" cy="604675"/>
            </a:xfrm>
            <a:prstGeom prst="frame">
              <a:avLst/>
            </a:prstGeom>
            <a:solidFill>
              <a:srgbClr val="77933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>
                      <a:lumMod val="75000"/>
                    </a:schemeClr>
                  </a:solidFill>
                </a:rPr>
                <a:t>I2D</a:t>
              </a:r>
            </a:p>
          </p:txBody>
        </p: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512173B5-5C72-4CAA-B0B3-79E53226B4A5}"/>
                </a:ext>
              </a:extLst>
            </p:cNvPr>
            <p:cNvGrpSpPr/>
            <p:nvPr/>
          </p:nvGrpSpPr>
          <p:grpSpPr>
            <a:xfrm>
              <a:off x="10946412" y="1521147"/>
              <a:ext cx="1034519" cy="604676"/>
              <a:chOff x="534045" y="3423123"/>
              <a:chExt cx="1034519" cy="604676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B00A13A-46DE-48B0-941D-26C4BC707903}"/>
                  </a:ext>
                </a:extLst>
              </p:cNvPr>
              <p:cNvSpPr/>
              <p:nvPr/>
            </p:nvSpPr>
            <p:spPr>
              <a:xfrm>
                <a:off x="594404" y="3499912"/>
                <a:ext cx="914400" cy="451097"/>
              </a:xfrm>
              <a:prstGeom prst="rect">
                <a:avLst/>
              </a:prstGeom>
              <a:solidFill>
                <a:srgbClr val="C3D69B"/>
              </a:solidFill>
              <a:ln>
                <a:solidFill>
                  <a:srgbClr val="C3D69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31" name="Cadre 30">
                <a:extLst>
                  <a:ext uri="{FF2B5EF4-FFF2-40B4-BE49-F238E27FC236}">
                    <a16:creationId xmlns:a16="http://schemas.microsoft.com/office/drawing/2014/main" id="{25E96379-D846-44C1-B893-51C63A6A083B}"/>
                  </a:ext>
                </a:extLst>
              </p:cNvPr>
              <p:cNvSpPr/>
              <p:nvPr/>
            </p:nvSpPr>
            <p:spPr>
              <a:xfrm>
                <a:off x="534045" y="3423123"/>
                <a:ext cx="1034519" cy="604676"/>
              </a:xfrm>
              <a:prstGeom prst="frame">
                <a:avLst/>
              </a:prstGeom>
              <a:solidFill>
                <a:srgbClr val="C3D69B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b="1" dirty="0">
                    <a:solidFill>
                      <a:schemeClr val="tx1"/>
                    </a:solidFill>
                  </a:rPr>
                  <a:t>IT</a:t>
                </a:r>
              </a:p>
            </p:txBody>
          </p:sp>
        </p:grp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9353AD5B-AA30-4982-9B0F-3517D227CB81}"/>
              </a:ext>
            </a:extLst>
          </p:cNvPr>
          <p:cNvGrpSpPr/>
          <p:nvPr/>
        </p:nvGrpSpPr>
        <p:grpSpPr>
          <a:xfrm>
            <a:off x="8136406" y="3986555"/>
            <a:ext cx="807401" cy="971344"/>
            <a:chOff x="10904396" y="830698"/>
            <a:chExt cx="1076535" cy="129512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D08FAEC-2C36-4C23-B7A2-261072C79EA0}"/>
                </a:ext>
              </a:extLst>
            </p:cNvPr>
            <p:cNvSpPr/>
            <p:nvPr/>
          </p:nvSpPr>
          <p:spPr>
            <a:xfrm>
              <a:off x="11006771" y="916008"/>
              <a:ext cx="914400" cy="451097"/>
            </a:xfrm>
            <a:prstGeom prst="rect">
              <a:avLst/>
            </a:prstGeom>
            <a:solidFill>
              <a:srgbClr val="77933C"/>
            </a:solidFill>
            <a:ln>
              <a:solidFill>
                <a:srgbClr val="C3D69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7648D168-CC05-4A5F-A59D-53A2E62C221D}"/>
                </a:ext>
              </a:extLst>
            </p:cNvPr>
            <p:cNvGrpSpPr/>
            <p:nvPr/>
          </p:nvGrpSpPr>
          <p:grpSpPr>
            <a:xfrm>
              <a:off x="10904396" y="830698"/>
              <a:ext cx="1076535" cy="1295125"/>
              <a:chOff x="10904396" y="830698"/>
              <a:chExt cx="1076535" cy="1295125"/>
            </a:xfrm>
          </p:grpSpPr>
          <p:sp>
            <p:nvSpPr>
              <p:cNvPr id="38" name="Cadre 37">
                <a:extLst>
                  <a:ext uri="{FF2B5EF4-FFF2-40B4-BE49-F238E27FC236}">
                    <a16:creationId xmlns:a16="http://schemas.microsoft.com/office/drawing/2014/main" id="{E16AB98F-40C9-432E-B774-C4AA074F5CB6}"/>
                  </a:ext>
                </a:extLst>
              </p:cNvPr>
              <p:cNvSpPr/>
              <p:nvPr/>
            </p:nvSpPr>
            <p:spPr>
              <a:xfrm>
                <a:off x="10904396" y="830698"/>
                <a:ext cx="1034519" cy="604675"/>
              </a:xfrm>
              <a:prstGeom prst="frame">
                <a:avLst>
                  <a:gd name="adj1" fmla="val 18171"/>
                </a:avLst>
              </a:prstGeom>
              <a:solidFill>
                <a:srgbClr val="77933C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b="1" dirty="0">
                    <a:solidFill>
                      <a:schemeClr val="tx1"/>
                    </a:solidFill>
                  </a:rPr>
                  <a:t>I2D</a:t>
                </a:r>
              </a:p>
            </p:txBody>
          </p:sp>
          <p:grpSp>
            <p:nvGrpSpPr>
              <p:cNvPr id="39" name="Groupe 38">
                <a:extLst>
                  <a:ext uri="{FF2B5EF4-FFF2-40B4-BE49-F238E27FC236}">
                    <a16:creationId xmlns:a16="http://schemas.microsoft.com/office/drawing/2014/main" id="{C3FDDB73-A1CA-49B1-B940-D627876EB246}"/>
                  </a:ext>
                </a:extLst>
              </p:cNvPr>
              <p:cNvGrpSpPr/>
              <p:nvPr/>
            </p:nvGrpSpPr>
            <p:grpSpPr>
              <a:xfrm>
                <a:off x="10946412" y="1521147"/>
                <a:ext cx="1034519" cy="604676"/>
                <a:chOff x="534045" y="3423123"/>
                <a:chExt cx="1034519" cy="604676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58A0AE1E-88BA-48BF-A9D9-4F8D8BDC944F}"/>
                    </a:ext>
                  </a:extLst>
                </p:cNvPr>
                <p:cNvSpPr/>
                <p:nvPr/>
              </p:nvSpPr>
              <p:spPr>
                <a:xfrm>
                  <a:off x="594404" y="3499912"/>
                  <a:ext cx="914400" cy="45109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C3D69B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0"/>
                </a:p>
              </p:txBody>
            </p:sp>
            <p:sp>
              <p:nvSpPr>
                <p:cNvPr id="41" name="Cadre 40">
                  <a:extLst>
                    <a:ext uri="{FF2B5EF4-FFF2-40B4-BE49-F238E27FC236}">
                      <a16:creationId xmlns:a16="http://schemas.microsoft.com/office/drawing/2014/main" id="{CDA3F7B2-C72A-44FE-87CE-6D5D3A0827D8}"/>
                    </a:ext>
                  </a:extLst>
                </p:cNvPr>
                <p:cNvSpPr/>
                <p:nvPr/>
              </p:nvSpPr>
              <p:spPr>
                <a:xfrm>
                  <a:off x="534045" y="3423123"/>
                  <a:ext cx="1034519" cy="604676"/>
                </a:xfrm>
                <a:prstGeom prst="frame">
                  <a:avLst/>
                </a:prstGeom>
                <a:solidFill>
                  <a:srgbClr val="C3D69B"/>
                </a:solidFill>
                <a:ln>
                  <a:solidFill>
                    <a:schemeClr val="bg1"/>
                  </a:solidFill>
                </a:ln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2400" b="1" dirty="0">
                      <a:solidFill>
                        <a:schemeClr val="bg1">
                          <a:lumMod val="65000"/>
                        </a:schemeClr>
                      </a:solidFill>
                    </a:rPr>
                    <a:t>IT</a:t>
                  </a:r>
                </a:p>
              </p:txBody>
            </p:sp>
          </p:grpSp>
        </p:grp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00EDC26B-9706-43D6-830D-56049BD876A5}"/>
                </a:ext>
              </a:extLst>
            </p:cNvPr>
            <p:cNvGrpSpPr/>
            <p:nvPr/>
          </p:nvGrpSpPr>
          <p:grpSpPr>
            <a:xfrm>
              <a:off x="10928084" y="830698"/>
              <a:ext cx="1034519" cy="604675"/>
              <a:chOff x="6629576" y="2442328"/>
              <a:chExt cx="1034519" cy="604675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A30DB7F-7450-42D9-B5ED-D81C8758F371}"/>
                  </a:ext>
                </a:extLst>
              </p:cNvPr>
              <p:cNvSpPr/>
              <p:nvPr/>
            </p:nvSpPr>
            <p:spPr>
              <a:xfrm>
                <a:off x="6732270" y="2537460"/>
                <a:ext cx="834390" cy="400110"/>
              </a:xfrm>
              <a:prstGeom prst="rect">
                <a:avLst/>
              </a:prstGeom>
              <a:solidFill>
                <a:srgbClr val="77933C"/>
              </a:solidFill>
              <a:ln>
                <a:solidFill>
                  <a:srgbClr val="77933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37" name="Cadre 36">
                <a:extLst>
                  <a:ext uri="{FF2B5EF4-FFF2-40B4-BE49-F238E27FC236}">
                    <a16:creationId xmlns:a16="http://schemas.microsoft.com/office/drawing/2014/main" id="{F7B7477B-1CDC-4E2D-916E-D93BDCA12264}"/>
                  </a:ext>
                </a:extLst>
              </p:cNvPr>
              <p:cNvSpPr/>
              <p:nvPr/>
            </p:nvSpPr>
            <p:spPr>
              <a:xfrm>
                <a:off x="6629576" y="2442328"/>
                <a:ext cx="1034519" cy="604675"/>
              </a:xfrm>
              <a:prstGeom prst="frame">
                <a:avLst>
                  <a:gd name="adj1" fmla="val 18171"/>
                </a:avLst>
              </a:prstGeom>
              <a:solidFill>
                <a:srgbClr val="77933C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b="1" dirty="0">
                    <a:solidFill>
                      <a:schemeClr val="tx1"/>
                    </a:solidFill>
                  </a:rPr>
                  <a:t>I2D</a:t>
                </a:r>
              </a:p>
            </p:txBody>
          </p:sp>
        </p:grpSp>
      </p:grpSp>
      <p:pic>
        <p:nvPicPr>
          <p:cNvPr id="42" name="Image 41">
            <a:extLst>
              <a:ext uri="{FF2B5EF4-FFF2-40B4-BE49-F238E27FC236}">
                <a16:creationId xmlns:a16="http://schemas.microsoft.com/office/drawing/2014/main" id="{FFA4E3A4-8B69-4788-A6F8-E39FDE524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9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A438AE16-EB27-4027-82EC-C4357DBA7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69" y="1423323"/>
            <a:ext cx="7440574" cy="416535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AC15DFF-7EAC-4ADD-B79B-91730E3B2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324" y="797392"/>
            <a:ext cx="8281230" cy="400110"/>
          </a:xfrm>
        </p:spPr>
        <p:txBody>
          <a:bodyPr/>
          <a:lstStyle/>
          <a:p>
            <a:r>
              <a:rPr lang="fr-FR" sz="2000" b="1" dirty="0">
                <a:latin typeface="+mn-lt"/>
              </a:rPr>
              <a:t>Exigences prises en compte pour le choix du système de préhension </a:t>
            </a:r>
            <a:r>
              <a:rPr lang="fr-FR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C98E1BA-180F-4B4D-AB6F-69F8D6057E83}"/>
              </a:ext>
            </a:extLst>
          </p:cNvPr>
          <p:cNvSpPr/>
          <p:nvPr/>
        </p:nvSpPr>
        <p:spPr>
          <a:xfrm>
            <a:off x="984324" y="4400977"/>
            <a:ext cx="1181661" cy="974485"/>
          </a:xfrm>
          <a:prstGeom prst="roundRect">
            <a:avLst>
              <a:gd name="adj" fmla="val 9709"/>
            </a:avLst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31383B7-00E2-450D-819E-13ECF480D475}"/>
              </a:ext>
            </a:extLst>
          </p:cNvPr>
          <p:cNvSpPr/>
          <p:nvPr/>
        </p:nvSpPr>
        <p:spPr>
          <a:xfrm>
            <a:off x="2165985" y="4400976"/>
            <a:ext cx="1148715" cy="1033701"/>
          </a:xfrm>
          <a:prstGeom prst="roundRect">
            <a:avLst>
              <a:gd name="adj" fmla="val 9709"/>
            </a:avLst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0E53D10-326A-4D63-B283-24F3BBAA07AF}"/>
              </a:ext>
            </a:extLst>
          </p:cNvPr>
          <p:cNvSpPr/>
          <p:nvPr/>
        </p:nvSpPr>
        <p:spPr>
          <a:xfrm>
            <a:off x="1727274" y="1588770"/>
            <a:ext cx="1690296" cy="771525"/>
          </a:xfrm>
          <a:prstGeom prst="roundRect">
            <a:avLst>
              <a:gd name="adj" fmla="val 9709"/>
            </a:avLst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D4C20E0-448C-448B-9647-B6D5440CBFF3}"/>
              </a:ext>
            </a:extLst>
          </p:cNvPr>
          <p:cNvSpPr/>
          <p:nvPr/>
        </p:nvSpPr>
        <p:spPr>
          <a:xfrm>
            <a:off x="5411544" y="1487290"/>
            <a:ext cx="2831987" cy="703460"/>
          </a:xfrm>
          <a:prstGeom prst="roundRect">
            <a:avLst>
              <a:gd name="adj" fmla="val 9709"/>
            </a:avLst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1ACBE73-911E-42D4-97AA-9F2544252762}"/>
              </a:ext>
            </a:extLst>
          </p:cNvPr>
          <p:cNvSpPr/>
          <p:nvPr/>
        </p:nvSpPr>
        <p:spPr>
          <a:xfrm>
            <a:off x="5411543" y="2190751"/>
            <a:ext cx="2831987" cy="662940"/>
          </a:xfrm>
          <a:prstGeom prst="roundRect">
            <a:avLst>
              <a:gd name="adj" fmla="val 9709"/>
            </a:avLst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CF6C1D3-7292-4599-AAA7-CA29BF62F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532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304F6B-BA5D-40D7-846D-9999162E9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301" y="3219138"/>
            <a:ext cx="3344777" cy="2076859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B113A746-7668-464F-84BE-75509A9751F0}"/>
              </a:ext>
            </a:extLst>
          </p:cNvPr>
          <p:cNvSpPr txBox="1">
            <a:spLocks/>
          </p:cNvSpPr>
          <p:nvPr/>
        </p:nvSpPr>
        <p:spPr>
          <a:xfrm>
            <a:off x="1119648" y="705657"/>
            <a:ext cx="7886701" cy="68969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fr-FR" sz="2000" b="1" dirty="0">
                <a:latin typeface="+mn-lt"/>
              </a:rPr>
              <a:t>Recherche de solutions constructives (système de préhension)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8D7F9DAE-D4EF-4B7F-864E-8E1E5EB33908}"/>
              </a:ext>
            </a:extLst>
          </p:cNvPr>
          <p:cNvSpPr txBox="1">
            <a:spLocks/>
          </p:cNvSpPr>
          <p:nvPr/>
        </p:nvSpPr>
        <p:spPr>
          <a:xfrm>
            <a:off x="177845" y="1431680"/>
            <a:ext cx="3472742" cy="45934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>
                <a:ea typeface="+mj-ea"/>
                <a:cs typeface="+mj-cs"/>
              </a:rPr>
              <a:t>Critères</a:t>
            </a:r>
            <a:r>
              <a:rPr lang="fr-FR" sz="1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fr-FR" sz="2000" b="1" dirty="0">
                <a:ea typeface="+mj-ea"/>
                <a:cs typeface="+mj-cs"/>
              </a:rPr>
              <a:t>de choix 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DCADB42A-43B8-4355-84A2-99E00F3DB2D7}"/>
              </a:ext>
            </a:extLst>
          </p:cNvPr>
          <p:cNvGrpSpPr/>
          <p:nvPr/>
        </p:nvGrpSpPr>
        <p:grpSpPr>
          <a:xfrm>
            <a:off x="7165037" y="1757401"/>
            <a:ext cx="1252454" cy="1206575"/>
            <a:chOff x="10288876" y="558597"/>
            <a:chExt cx="1669939" cy="1608767"/>
          </a:xfrm>
        </p:grpSpPr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60BC293B-092C-4B35-B6F3-01A6C8041271}"/>
                </a:ext>
              </a:extLst>
            </p:cNvPr>
            <p:cNvGrpSpPr/>
            <p:nvPr/>
          </p:nvGrpSpPr>
          <p:grpSpPr>
            <a:xfrm>
              <a:off x="10288876" y="558597"/>
              <a:ext cx="1608639" cy="1608767"/>
              <a:chOff x="10121917" y="39293"/>
              <a:chExt cx="1849995" cy="1585017"/>
            </a:xfrm>
          </p:grpSpPr>
          <p:sp>
            <p:nvSpPr>
              <p:cNvPr id="32" name="Rectangle : avec coins rognés en diagonale 31">
                <a:extLst>
                  <a:ext uri="{FF2B5EF4-FFF2-40B4-BE49-F238E27FC236}">
                    <a16:creationId xmlns:a16="http://schemas.microsoft.com/office/drawing/2014/main" id="{193EFDDA-2A08-404A-AE9D-9EF2AF16FA88}"/>
                  </a:ext>
                </a:extLst>
              </p:cNvPr>
              <p:cNvSpPr/>
              <p:nvPr/>
            </p:nvSpPr>
            <p:spPr>
              <a:xfrm rot="1425659" flipH="1">
                <a:off x="11041226" y="338398"/>
                <a:ext cx="889864" cy="1285912"/>
              </a:xfrm>
              <a:prstGeom prst="snip2Diag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CFCD269D-DD67-461D-865D-7D03C3D3B1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83098">
                <a:off x="10279014" y="304727"/>
                <a:ext cx="1692898" cy="1114125"/>
              </a:xfrm>
              <a:prstGeom prst="rect">
                <a:avLst/>
              </a:prstGeom>
            </p:spPr>
          </p:pic>
          <p:sp>
            <p:nvSpPr>
              <p:cNvPr id="31" name="Rectangle : avec coins rognés en diagonale 30">
                <a:extLst>
                  <a:ext uri="{FF2B5EF4-FFF2-40B4-BE49-F238E27FC236}">
                    <a16:creationId xmlns:a16="http://schemas.microsoft.com/office/drawing/2014/main" id="{47D072CB-C32C-4CAF-80C4-A90698286DC9}"/>
                  </a:ext>
                </a:extLst>
              </p:cNvPr>
              <p:cNvSpPr/>
              <p:nvPr/>
            </p:nvSpPr>
            <p:spPr>
              <a:xfrm rot="1409983">
                <a:off x="10121917" y="545102"/>
                <a:ext cx="889865" cy="766779"/>
              </a:xfrm>
              <a:prstGeom prst="snip2DiagRect">
                <a:avLst/>
              </a:prstGeom>
              <a:solidFill>
                <a:srgbClr val="93CDDD"/>
              </a:solidFill>
              <a:ln>
                <a:solidFill>
                  <a:srgbClr val="93CD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Rectangle : avec coins rognés en diagonale 28">
                <a:extLst>
                  <a:ext uri="{FF2B5EF4-FFF2-40B4-BE49-F238E27FC236}">
                    <a16:creationId xmlns:a16="http://schemas.microsoft.com/office/drawing/2014/main" id="{0E6ED1EE-45CF-4387-9791-6F39EC95454D}"/>
                  </a:ext>
                </a:extLst>
              </p:cNvPr>
              <p:cNvSpPr/>
              <p:nvPr/>
            </p:nvSpPr>
            <p:spPr>
              <a:xfrm rot="6835352">
                <a:off x="10553248" y="-125937"/>
                <a:ext cx="609707" cy="940168"/>
              </a:xfrm>
              <a:prstGeom prst="snip2Diag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41BAF17-AADF-49C9-8932-092BD73DAA22}"/>
                </a:ext>
              </a:extLst>
            </p:cNvPr>
            <p:cNvSpPr/>
            <p:nvPr/>
          </p:nvSpPr>
          <p:spPr>
            <a:xfrm>
              <a:off x="11598815" y="1023646"/>
              <a:ext cx="360000" cy="36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342900">
                <a:defRPr/>
              </a:pPr>
              <a:r>
                <a:rPr lang="fr-FR" sz="900" dirty="0">
                  <a:solidFill>
                    <a:prstClr val="white"/>
                  </a:solidFill>
                  <a:latin typeface="Calibri"/>
                </a:rPr>
                <a:t>ITEC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15C9DAE-74B0-4AC1-8C6A-98DC36B3A24A}"/>
                </a:ext>
              </a:extLst>
            </p:cNvPr>
            <p:cNvSpPr/>
            <p:nvPr/>
          </p:nvSpPr>
          <p:spPr>
            <a:xfrm>
              <a:off x="10644705" y="653588"/>
              <a:ext cx="360000" cy="360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r>
                <a:rPr lang="fr-FR" sz="900" dirty="0">
                  <a:solidFill>
                    <a:prstClr val="white"/>
                  </a:solidFill>
                  <a:latin typeface="Calibri"/>
                </a:rPr>
                <a:t>EE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C731400-BAC6-49BB-9D6F-E70D3C236D1C}"/>
                </a:ext>
              </a:extLst>
            </p:cNvPr>
            <p:cNvSpPr/>
            <p:nvPr/>
          </p:nvSpPr>
          <p:spPr>
            <a:xfrm>
              <a:off x="10391403" y="1350280"/>
              <a:ext cx="360000" cy="360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342900">
                <a:defRPr/>
              </a:pPr>
              <a:r>
                <a:rPr lang="fr-FR" sz="900" dirty="0">
                  <a:solidFill>
                    <a:prstClr val="white"/>
                  </a:solidFill>
                  <a:latin typeface="Calibri"/>
                </a:rPr>
                <a:t>SIN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97F8DF7-ACE8-4341-827A-34717ACB84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690767"/>
              </p:ext>
            </p:extLst>
          </p:nvPr>
        </p:nvGraphicFramePr>
        <p:xfrm>
          <a:off x="376727" y="1909664"/>
          <a:ext cx="6096000" cy="2762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8367">
                  <a:extLst>
                    <a:ext uri="{9D8B030D-6E8A-4147-A177-3AD203B41FA5}">
                      <a16:colId xmlns:a16="http://schemas.microsoft.com/office/drawing/2014/main" val="3744963048"/>
                    </a:ext>
                  </a:extLst>
                </a:gridCol>
                <a:gridCol w="419100">
                  <a:extLst>
                    <a:ext uri="{9D8B030D-6E8A-4147-A177-3AD203B41FA5}">
                      <a16:colId xmlns:a16="http://schemas.microsoft.com/office/drawing/2014/main" val="1604150358"/>
                    </a:ext>
                  </a:extLst>
                </a:gridCol>
                <a:gridCol w="205740">
                  <a:extLst>
                    <a:ext uri="{9D8B030D-6E8A-4147-A177-3AD203B41FA5}">
                      <a16:colId xmlns:a16="http://schemas.microsoft.com/office/drawing/2014/main" val="149668036"/>
                    </a:ext>
                  </a:extLst>
                </a:gridCol>
                <a:gridCol w="632460">
                  <a:extLst>
                    <a:ext uri="{9D8B030D-6E8A-4147-A177-3AD203B41FA5}">
                      <a16:colId xmlns:a16="http://schemas.microsoft.com/office/drawing/2014/main" val="3763316377"/>
                    </a:ext>
                  </a:extLst>
                </a:gridCol>
                <a:gridCol w="190500">
                  <a:extLst>
                    <a:ext uri="{9D8B030D-6E8A-4147-A177-3AD203B41FA5}">
                      <a16:colId xmlns:a16="http://schemas.microsoft.com/office/drawing/2014/main" val="3737373067"/>
                    </a:ext>
                  </a:extLst>
                </a:gridCol>
                <a:gridCol w="632460">
                  <a:extLst>
                    <a:ext uri="{9D8B030D-6E8A-4147-A177-3AD203B41FA5}">
                      <a16:colId xmlns:a16="http://schemas.microsoft.com/office/drawing/2014/main" val="3074285246"/>
                    </a:ext>
                  </a:extLst>
                </a:gridCol>
                <a:gridCol w="198120">
                  <a:extLst>
                    <a:ext uri="{9D8B030D-6E8A-4147-A177-3AD203B41FA5}">
                      <a16:colId xmlns:a16="http://schemas.microsoft.com/office/drawing/2014/main" val="3727188325"/>
                    </a:ext>
                  </a:extLst>
                </a:gridCol>
                <a:gridCol w="559153">
                  <a:extLst>
                    <a:ext uri="{9D8B030D-6E8A-4147-A177-3AD203B41FA5}">
                      <a16:colId xmlns:a16="http://schemas.microsoft.com/office/drawing/2014/main" val="44596615"/>
                    </a:ext>
                  </a:extLst>
                </a:gridCol>
                <a:gridCol w="190500">
                  <a:extLst>
                    <a:ext uri="{9D8B030D-6E8A-4147-A177-3AD203B41FA5}">
                      <a16:colId xmlns:a16="http://schemas.microsoft.com/office/drawing/2014/main" val="49120561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892087526"/>
                    </a:ext>
                  </a:extLst>
                </a:gridCol>
              </a:tblGrid>
              <a:tr h="685800">
                <a:tc gridSpan="2">
                  <a:txBody>
                    <a:bodyPr/>
                    <a:lstStyle/>
                    <a:p>
                      <a:r>
                        <a:rPr lang="fr-F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Attribuez une note de 0 à 3 à chaque exigence suivant le respect supposé de celle-ci. Appliquez le coefficient de l’importance de ces exigences défini à côté pour caractériser la solution retenue.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fr-FR" sz="10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  <a:p>
                      <a:endParaRPr lang="fr-FR" sz="10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  <a:p>
                      <a:endParaRPr lang="fr-FR" sz="10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  <a:p>
                      <a:endParaRPr lang="fr-FR" sz="10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fr-FR" sz="10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fr-FR" sz="1400" b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fr-FR" sz="10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297609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fr-FR" sz="11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Exigences</a:t>
                      </a:r>
                    </a:p>
                  </a:txBody>
                  <a:tcPr marL="68580" marR="68580" marT="34290" marB="3429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%</a:t>
                      </a:r>
                    </a:p>
                  </a:txBody>
                  <a:tcPr marL="68580" marR="68580" marT="34290" marB="34290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Solution 1</a:t>
                      </a:r>
                    </a:p>
                  </a:txBody>
                  <a:tcPr marL="68580" marR="68580" marT="34290" marB="3429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1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Solution 2</a:t>
                      </a:r>
                    </a:p>
                  </a:txBody>
                  <a:tcPr marL="68580" marR="68580" marT="34290" marB="3429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1100" b="0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Solution 3</a:t>
                      </a:r>
                    </a:p>
                  </a:txBody>
                  <a:tcPr marL="68580" marR="68580" marT="34290" marB="3429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Solution 4</a:t>
                      </a:r>
                    </a:p>
                  </a:txBody>
                  <a:tcPr marL="68580" marR="68580" marT="34290" marB="3429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63939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fr-FR" sz="900" dirty="0">
                          <a:ln>
                            <a:noFill/>
                          </a:ln>
                        </a:rPr>
                        <a:t>BC1 : Ne pas dépasser la taille maximale autorisée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ln>
                            <a:noFill/>
                          </a:ln>
                        </a:rPr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ln>
                            <a:noFill/>
                          </a:ln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ln>
                            <a:noFill/>
                          </a:ln>
                        </a:rPr>
                        <a:t>90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ln>
                            <a:noFill/>
                          </a:ln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ln>
                            <a:noFill/>
                          </a:ln>
                        </a:rPr>
                        <a:t>90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900" b="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900" b="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0" dirty="0">
                          <a:ln>
                            <a:noFill/>
                          </a:ln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0" dirty="0">
                          <a:ln>
                            <a:noFill/>
                          </a:ln>
                        </a:rPr>
                        <a:t>30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463761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fr-FR" sz="900" dirty="0">
                          <a:ln>
                            <a:noFill/>
                          </a:ln>
                        </a:rPr>
                        <a:t>BC2 : Garantir le pilotage du système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ln>
                            <a:noFill/>
                          </a:ln>
                        </a:rPr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ln>
                            <a:noFill/>
                          </a:ln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ln>
                            <a:noFill/>
                          </a:ln>
                        </a:rPr>
                        <a:t>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ln>
                            <a:noFill/>
                          </a:ln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ln>
                            <a:noFill/>
                          </a:ln>
                        </a:rPr>
                        <a:t>60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900" b="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900" b="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0" dirty="0">
                          <a:ln>
                            <a:noFill/>
                          </a:ln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0" dirty="0">
                          <a:ln>
                            <a:noFill/>
                          </a:ln>
                        </a:rPr>
                        <a:t>60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5219409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fr-FR" sz="900" dirty="0">
                          <a:ln>
                            <a:noFill/>
                          </a:ln>
                        </a:rPr>
                        <a:t>BI1 : Assurer l’intégrité du flacon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ln>
                            <a:noFill/>
                          </a:ln>
                        </a:rPr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ln>
                            <a:noFill/>
                          </a:ln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ln>
                            <a:noFill/>
                          </a:ln>
                        </a:rPr>
                        <a:t>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ln>
                            <a:noFill/>
                          </a:ln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ln>
                            <a:noFill/>
                          </a:ln>
                        </a:rPr>
                        <a:t>60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900" b="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900" b="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0" dirty="0">
                          <a:ln>
                            <a:noFill/>
                          </a:ln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0" dirty="0">
                          <a:ln>
                            <a:noFill/>
                          </a:ln>
                        </a:rPr>
                        <a:t>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8449428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fr-FR" sz="900" dirty="0">
                          <a:ln>
                            <a:noFill/>
                          </a:ln>
                        </a:rPr>
                        <a:t>BO1 : Saisir l’objet en autonomie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ln>
                            <a:noFill/>
                          </a:ln>
                        </a:rPr>
                        <a:t>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ln>
                            <a:noFill/>
                          </a:ln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ln>
                            <a:noFill/>
                          </a:ln>
                        </a:rPr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ln>
                            <a:noFill/>
                          </a:ln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ln>
                            <a:noFill/>
                          </a:ln>
                        </a:rPr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900" b="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900" b="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0" dirty="0">
                          <a:ln>
                            <a:noFill/>
                          </a:ln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0" dirty="0">
                          <a:ln>
                            <a:noFill/>
                          </a:ln>
                        </a:rPr>
                        <a:t>30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916514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>
                          <a:ln>
                            <a:noFill/>
                          </a:ln>
                        </a:rPr>
                        <a:t>BC3 : S’inscrire dans une démarche de développement durable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ln>
                            <a:noFill/>
                          </a:ln>
                        </a:rPr>
                        <a:t>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ln>
                            <a:noFill/>
                          </a:ln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ln>
                            <a:noFill/>
                          </a:ln>
                        </a:rPr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ln>
                            <a:noFill/>
                          </a:ln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ln>
                            <a:noFill/>
                          </a:ln>
                        </a:rPr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900" b="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900" b="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0" dirty="0">
                          <a:ln>
                            <a:noFill/>
                          </a:ln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0" dirty="0">
                          <a:ln>
                            <a:noFill/>
                          </a:ln>
                        </a:rPr>
                        <a:t>15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0287997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1" dirty="0">
                          <a:ln>
                            <a:noFill/>
                          </a:ln>
                        </a:rPr>
                        <a:t>TOTAL :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ln>
                            <a:noFill/>
                          </a:ln>
                        </a:rPr>
                        <a:t>100</a:t>
                      </a:r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ln>
                            <a:noFill/>
                          </a:ln>
                        </a:rPr>
                        <a:t>230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ln>
                            <a:noFill/>
                          </a:ln>
                        </a:rPr>
                        <a:t>270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900" b="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fr-FR" sz="1200" b="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900" b="0" dirty="0">
                          <a:ln>
                            <a:noFill/>
                          </a:ln>
                        </a:rPr>
                        <a:t>155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b="0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93732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C2D2A88-EA7B-4D1F-B605-72C9FF773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5236" y="1954747"/>
            <a:ext cx="697406" cy="609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9A8D45-A14B-4DE3-A725-88FF52A6C9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2355" y="1950391"/>
            <a:ext cx="662666" cy="609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55E37A-F029-45BC-9A6A-778635B2A9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5804" y="1954747"/>
            <a:ext cx="680372" cy="605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B29AA7-BB97-4BD1-9160-49487BB6F7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6957" y="1954748"/>
            <a:ext cx="677036" cy="60529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0159977-5AC9-498F-9181-AF085B9E70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930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439A411C-6E73-4BB8-B3AB-2F84AB264E52}"/>
              </a:ext>
            </a:extLst>
          </p:cNvPr>
          <p:cNvGrpSpPr/>
          <p:nvPr/>
        </p:nvGrpSpPr>
        <p:grpSpPr>
          <a:xfrm>
            <a:off x="726500" y="1456110"/>
            <a:ext cx="7822176" cy="535275"/>
            <a:chOff x="0" y="3209921"/>
            <a:chExt cx="7361407" cy="7137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585A0CE4-5FFC-4FB4-BDAD-90217693A550}"/>
                </a:ext>
              </a:extLst>
            </p:cNvPr>
            <p:cNvSpPr/>
            <p:nvPr/>
          </p:nvSpPr>
          <p:spPr>
            <a:xfrm>
              <a:off x="0" y="3209921"/>
              <a:ext cx="7361407" cy="713700"/>
            </a:xfrm>
            <a:prstGeom prst="roundRect">
              <a:avLst/>
            </a:prstGeom>
            <a:ln w="57150">
              <a:solidFill>
                <a:schemeClr val="accent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Rectangle : coins arrondis 4">
              <a:extLst>
                <a:ext uri="{FF2B5EF4-FFF2-40B4-BE49-F238E27FC236}">
                  <a16:creationId xmlns:a16="http://schemas.microsoft.com/office/drawing/2014/main" id="{0DAFD1A3-3E48-4173-B805-9488739FF37A}"/>
                </a:ext>
              </a:extLst>
            </p:cNvPr>
            <p:cNvSpPr txBox="1"/>
            <p:nvPr/>
          </p:nvSpPr>
          <p:spPr>
            <a:xfrm>
              <a:off x="34840" y="3244761"/>
              <a:ext cx="7291727" cy="6440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435" tIns="51435" rIns="51435" bIns="51435" numCol="1" spcCol="1270" anchor="ctr" anchorCtr="0">
              <a:noAutofit/>
            </a:bodyPr>
            <a:lstStyle/>
            <a:p>
              <a:pPr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fr-FR" sz="15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</a:rPr>
                <a:t>O5 – Imaginer une solution, répondre à un besoin</a:t>
              </a:r>
              <a:endParaRPr lang="fr-FR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endParaRPr>
            </a:p>
          </p:txBody>
        </p:sp>
      </p:grp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CB5C50E2-C2CC-46FF-8A8B-02FFD7807F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180173"/>
              </p:ext>
            </p:extLst>
          </p:nvPr>
        </p:nvGraphicFramePr>
        <p:xfrm>
          <a:off x="726499" y="2051521"/>
          <a:ext cx="7920025" cy="3263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1367">
                  <a:extLst>
                    <a:ext uri="{9D8B030D-6E8A-4147-A177-3AD203B41FA5}">
                      <a16:colId xmlns:a16="http://schemas.microsoft.com/office/drawing/2014/main" val="822178620"/>
                    </a:ext>
                  </a:extLst>
                </a:gridCol>
                <a:gridCol w="3620729">
                  <a:extLst>
                    <a:ext uri="{9D8B030D-6E8A-4147-A177-3AD203B41FA5}">
                      <a16:colId xmlns:a16="http://schemas.microsoft.com/office/drawing/2014/main" val="2094668281"/>
                    </a:ext>
                  </a:extLst>
                </a:gridCol>
                <a:gridCol w="715297">
                  <a:extLst>
                    <a:ext uri="{9D8B030D-6E8A-4147-A177-3AD203B41FA5}">
                      <a16:colId xmlns:a16="http://schemas.microsoft.com/office/drawing/2014/main" val="2346466753"/>
                    </a:ext>
                  </a:extLst>
                </a:gridCol>
                <a:gridCol w="582632">
                  <a:extLst>
                    <a:ext uri="{9D8B030D-6E8A-4147-A177-3AD203B41FA5}">
                      <a16:colId xmlns:a16="http://schemas.microsoft.com/office/drawing/2014/main" val="2726552210"/>
                    </a:ext>
                  </a:extLst>
                </a:gridCol>
              </a:tblGrid>
              <a:tr h="450955">
                <a:tc>
                  <a:txBody>
                    <a:bodyPr/>
                    <a:lstStyle/>
                    <a:p>
                      <a:r>
                        <a:rPr lang="fr-FR" sz="1000" dirty="0"/>
                        <a:t>Compétences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Connaissances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I2D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90211188"/>
                  </a:ext>
                </a:extLst>
              </a:tr>
              <a:tr h="304941">
                <a:tc rowSpan="3">
                  <a:txBody>
                    <a:bodyPr/>
                    <a:lstStyle/>
                    <a:p>
                      <a:pPr marL="0" lvl="0" indent="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None/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CO5.5. Proposer des solutions à un problème technique identifié en participant à des démarches de créativité, choisir et justifier la solution retenue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CO5.7. Définir la structure matérielle, la constitution d’un produit en fonction des caractéristiques technico-économiques et environnementales attendues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None/>
                      </a:pPr>
                      <a:endParaRPr lang="fr-FR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27146" marB="0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Eco-conception des produits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40872510"/>
                  </a:ext>
                </a:extLst>
              </a:tr>
              <a:tr h="304941">
                <a:tc vMerge="1">
                  <a:txBody>
                    <a:bodyPr/>
                    <a:lstStyle/>
                    <a:p>
                      <a:pPr marL="0" lvl="0" indent="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None/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4.2. Démarches de conception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68350687"/>
                  </a:ext>
                </a:extLst>
              </a:tr>
              <a:tr h="1920240">
                <a:tc vMerge="1">
                  <a:txBody>
                    <a:bodyPr/>
                    <a:lstStyle/>
                    <a:p>
                      <a:pPr marL="342900" lvl="0" indent="-34290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AutoNum type="arabicPeriod"/>
                      </a:pPr>
                      <a:endParaRPr lang="fr-FR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0"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4.2.3. Choix des constituants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Choix d’une solution : critères de choix associés à une conception ou à l’intégration d’une solution dans un produit - coût, fiabilité, environnement, ergonomie et design - Matrice de comparaison de plusieurs critères.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Choix de solutions logicielles, d’une unité de traitement et des interfaces.</a:t>
                      </a:r>
                      <a:endParaRPr lang="fr-FR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  <a:p>
                      <a:r>
                        <a:rPr lang="fr-FR" sz="1000" dirty="0"/>
                        <a:t>2</a:t>
                      </a:r>
                    </a:p>
                    <a:p>
                      <a:endParaRPr lang="fr-FR" sz="1000" dirty="0"/>
                    </a:p>
                    <a:p>
                      <a:endParaRPr lang="fr-FR" sz="1000" dirty="0"/>
                    </a:p>
                    <a:p>
                      <a:endParaRPr lang="fr-FR" sz="1000" dirty="0"/>
                    </a:p>
                    <a:p>
                      <a:endParaRPr lang="fr-FR" sz="1000" dirty="0"/>
                    </a:p>
                    <a:p>
                      <a:r>
                        <a:rPr lang="fr-FR" sz="10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90603299"/>
                  </a:ext>
                </a:extLst>
              </a:tr>
            </a:tbl>
          </a:graphicData>
        </a:graphic>
      </p:graphicFrame>
      <p:grpSp>
        <p:nvGrpSpPr>
          <p:cNvPr id="13" name="Groupe 12">
            <a:extLst>
              <a:ext uri="{FF2B5EF4-FFF2-40B4-BE49-F238E27FC236}">
                <a16:creationId xmlns:a16="http://schemas.microsoft.com/office/drawing/2014/main" id="{60771EFD-D1A5-41F2-A1CC-756EBEDE73B9}"/>
              </a:ext>
            </a:extLst>
          </p:cNvPr>
          <p:cNvGrpSpPr/>
          <p:nvPr/>
        </p:nvGrpSpPr>
        <p:grpSpPr>
          <a:xfrm>
            <a:off x="1707370" y="3797571"/>
            <a:ext cx="7166978" cy="1394882"/>
            <a:chOff x="2296786" y="3765841"/>
            <a:chExt cx="9555971" cy="1859842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015236F7-120D-4E24-AA9F-CC17B668D11D}"/>
                </a:ext>
              </a:extLst>
            </p:cNvPr>
            <p:cNvGrpSpPr/>
            <p:nvPr/>
          </p:nvGrpSpPr>
          <p:grpSpPr>
            <a:xfrm>
              <a:off x="2296786" y="3765841"/>
              <a:ext cx="9231915" cy="1859842"/>
              <a:chOff x="5052501" y="4151742"/>
              <a:chExt cx="6137568" cy="1859842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9ABB0D9-49D9-41FD-A749-296F7DADFBFA}"/>
                  </a:ext>
                </a:extLst>
              </p:cNvPr>
              <p:cNvSpPr/>
              <p:nvPr/>
            </p:nvSpPr>
            <p:spPr>
              <a:xfrm>
                <a:off x="5379682" y="4460065"/>
                <a:ext cx="5690836" cy="13312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r>
                  <a:rPr lang="fr-FR" dirty="0">
                    <a:solidFill>
                      <a:prstClr val="black"/>
                    </a:solidFill>
                    <a:latin typeface="Calibri" panose="020F0502020204030204"/>
                  </a:rPr>
                  <a:t>Les choix de solutions auront déjà été abordés en IT en cours d’année. Le projet permet de revenir sur ces connaissances.</a:t>
                </a:r>
              </a:p>
            </p:txBody>
          </p:sp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2A9A0201-72DF-4B7D-8251-38CEFBC86B68}"/>
                  </a:ext>
                </a:extLst>
              </p:cNvPr>
              <p:cNvGrpSpPr/>
              <p:nvPr/>
            </p:nvGrpSpPr>
            <p:grpSpPr>
              <a:xfrm>
                <a:off x="5052501" y="4151742"/>
                <a:ext cx="6137568" cy="1859842"/>
                <a:chOff x="6410246" y="4151743"/>
                <a:chExt cx="6137568" cy="1859842"/>
              </a:xfrm>
            </p:grpSpPr>
            <p:sp>
              <p:nvSpPr>
                <p:cNvPr id="11" name="Cadre 10">
                  <a:extLst>
                    <a:ext uri="{FF2B5EF4-FFF2-40B4-BE49-F238E27FC236}">
                      <a16:creationId xmlns:a16="http://schemas.microsoft.com/office/drawing/2014/main" id="{14295222-3286-4509-9F39-741F27FE1F16}"/>
                    </a:ext>
                  </a:extLst>
                </p:cNvPr>
                <p:cNvSpPr/>
                <p:nvPr/>
              </p:nvSpPr>
              <p:spPr>
                <a:xfrm>
                  <a:off x="6600647" y="4275148"/>
                  <a:ext cx="5947167" cy="1736437"/>
                </a:xfrm>
                <a:prstGeom prst="fram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>
                    <a:defRPr/>
                  </a:pPr>
                  <a:endParaRPr lang="fr-FR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12" name="Image 11">
                  <a:extLst>
                    <a:ext uri="{FF2B5EF4-FFF2-40B4-BE49-F238E27FC236}">
                      <a16:creationId xmlns:a16="http://schemas.microsoft.com/office/drawing/2014/main" id="{5E22BE29-AAD3-434C-9E89-C0DDAADA27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10246" y="4151743"/>
                  <a:ext cx="654361" cy="964765"/>
                </a:xfrm>
                <a:prstGeom prst="rect">
                  <a:avLst/>
                </a:prstGeom>
              </p:spPr>
            </p:pic>
          </p:grpSp>
        </p:grp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B9E5A91-0277-4F11-AE93-278FC582F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69166" y="3774225"/>
              <a:ext cx="783591" cy="783591"/>
            </a:xfrm>
            <a:prstGeom prst="rect">
              <a:avLst/>
            </a:prstGeom>
          </p:spPr>
        </p:pic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389E26DC-33F4-4ADF-9A67-609433BE06A1}"/>
              </a:ext>
            </a:extLst>
          </p:cNvPr>
          <p:cNvGrpSpPr/>
          <p:nvPr/>
        </p:nvGrpSpPr>
        <p:grpSpPr>
          <a:xfrm>
            <a:off x="8326282" y="2379924"/>
            <a:ext cx="779156" cy="960590"/>
            <a:chOff x="10942057" y="845037"/>
            <a:chExt cx="1038874" cy="1280786"/>
          </a:xfrm>
        </p:grpSpPr>
        <p:sp>
          <p:nvSpPr>
            <p:cNvPr id="26" name="Cadre 25">
              <a:extLst>
                <a:ext uri="{FF2B5EF4-FFF2-40B4-BE49-F238E27FC236}">
                  <a16:creationId xmlns:a16="http://schemas.microsoft.com/office/drawing/2014/main" id="{0EFDC918-A908-471C-9F51-CC421D6C5612}"/>
                </a:ext>
              </a:extLst>
            </p:cNvPr>
            <p:cNvSpPr/>
            <p:nvPr/>
          </p:nvSpPr>
          <p:spPr>
            <a:xfrm>
              <a:off x="10942057" y="845037"/>
              <a:ext cx="1034519" cy="604675"/>
            </a:xfrm>
            <a:prstGeom prst="frame">
              <a:avLst/>
            </a:prstGeom>
            <a:solidFill>
              <a:srgbClr val="77933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>
                      <a:lumMod val="75000"/>
                    </a:schemeClr>
                  </a:solidFill>
                </a:rPr>
                <a:t>I2D</a:t>
              </a:r>
            </a:p>
          </p:txBody>
        </p: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3588E372-481F-4543-B4F4-6AA28E8D7E12}"/>
                </a:ext>
              </a:extLst>
            </p:cNvPr>
            <p:cNvGrpSpPr/>
            <p:nvPr/>
          </p:nvGrpSpPr>
          <p:grpSpPr>
            <a:xfrm>
              <a:off x="10946412" y="1521147"/>
              <a:ext cx="1034519" cy="604676"/>
              <a:chOff x="534045" y="3423123"/>
              <a:chExt cx="1034519" cy="604676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7FB21DE-CDEC-4536-83F1-26FD13448192}"/>
                  </a:ext>
                </a:extLst>
              </p:cNvPr>
              <p:cNvSpPr/>
              <p:nvPr/>
            </p:nvSpPr>
            <p:spPr>
              <a:xfrm>
                <a:off x="594404" y="3499912"/>
                <a:ext cx="914400" cy="451097"/>
              </a:xfrm>
              <a:prstGeom prst="rect">
                <a:avLst/>
              </a:prstGeom>
              <a:solidFill>
                <a:srgbClr val="C3D69B"/>
              </a:solidFill>
              <a:ln>
                <a:solidFill>
                  <a:srgbClr val="C3D69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29" name="Cadre 28">
                <a:extLst>
                  <a:ext uri="{FF2B5EF4-FFF2-40B4-BE49-F238E27FC236}">
                    <a16:creationId xmlns:a16="http://schemas.microsoft.com/office/drawing/2014/main" id="{8F5C760A-7D7D-4883-9960-9FCFBD2EDC6E}"/>
                  </a:ext>
                </a:extLst>
              </p:cNvPr>
              <p:cNvSpPr/>
              <p:nvPr/>
            </p:nvSpPr>
            <p:spPr>
              <a:xfrm>
                <a:off x="534045" y="3423123"/>
                <a:ext cx="1034519" cy="604676"/>
              </a:xfrm>
              <a:prstGeom prst="frame">
                <a:avLst/>
              </a:prstGeom>
              <a:solidFill>
                <a:srgbClr val="C3D69B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b="1" dirty="0">
                    <a:solidFill>
                      <a:schemeClr val="tx1"/>
                    </a:solidFill>
                  </a:rPr>
                  <a:t>IT</a:t>
                </a:r>
              </a:p>
            </p:txBody>
          </p:sp>
        </p:grp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AF359A70-C7AA-431D-9ACA-65ADADA0C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1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221060-583F-4C96-B74A-F720D140E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01" y="774272"/>
            <a:ext cx="7886701" cy="689699"/>
          </a:xfrm>
        </p:spPr>
        <p:txBody>
          <a:bodyPr>
            <a:normAutofit/>
          </a:bodyPr>
          <a:lstStyle/>
          <a:p>
            <a:r>
              <a:rPr lang="fr-FR" sz="2000" b="1" dirty="0">
                <a:latin typeface="+mn-lt"/>
              </a:rPr>
              <a:t>Recherche de solutions constructives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C0AF44-3836-4630-8432-5A760BA31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4800306"/>
            <a:ext cx="7383118" cy="689699"/>
          </a:xfrm>
        </p:spPr>
        <p:txBody>
          <a:bodyPr>
            <a:noAutofit/>
          </a:bodyPr>
          <a:lstStyle/>
          <a:p>
            <a:r>
              <a:rPr lang="fr-FR" dirty="0"/>
              <a:t>Chaîne d’information : le capteur est imposé. </a:t>
            </a:r>
          </a:p>
          <a:p>
            <a:r>
              <a:rPr lang="fr-FR" dirty="0"/>
              <a:t>Traitement de l’information : Raspberry PI. 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B125C00-BC5A-4FF3-86CE-6713A084E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424207"/>
            <a:ext cx="106122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342900">
              <a:defRPr/>
            </a:pPr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49" name="Image 37" descr="Une image contenant texte&#10;&#10;Description générée avec un niveau de confiance élevé">
            <a:extLst>
              <a:ext uri="{FF2B5EF4-FFF2-40B4-BE49-F238E27FC236}">
                <a16:creationId xmlns:a16="http://schemas.microsoft.com/office/drawing/2014/main" id="{A50E1B9F-4B42-4D07-B0F4-20ADF21CDF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"/>
          <a:stretch/>
        </p:blipFill>
        <p:spPr bwMode="auto">
          <a:xfrm>
            <a:off x="1189195" y="1367996"/>
            <a:ext cx="6070372" cy="346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6E914064-99C2-477D-9017-723DCE9B13B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280982" y="2453955"/>
            <a:ext cx="106122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342900">
              <a:defRPr/>
            </a:pPr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1" name="Graphique 30" descr="Aide">
            <a:extLst>
              <a:ext uri="{FF2B5EF4-FFF2-40B4-BE49-F238E27FC236}">
                <a16:creationId xmlns:a16="http://schemas.microsoft.com/office/drawing/2014/main" id="{F6F07D77-CC63-437B-AB50-1AA378F6F0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94488" y="3344027"/>
            <a:ext cx="685800" cy="685800"/>
          </a:xfrm>
          <a:prstGeom prst="rect">
            <a:avLst/>
          </a:prstGeom>
        </p:spPr>
      </p:pic>
      <p:pic>
        <p:nvPicPr>
          <p:cNvPr id="32" name="Graphique 31" descr="Aide">
            <a:extLst>
              <a:ext uri="{FF2B5EF4-FFF2-40B4-BE49-F238E27FC236}">
                <a16:creationId xmlns:a16="http://schemas.microsoft.com/office/drawing/2014/main" id="{0ACA1862-ED0D-4483-9352-130834AD59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8082" y="2947041"/>
            <a:ext cx="685800" cy="685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9CD59D-99E0-44B8-B832-942A221AE1DA}"/>
              </a:ext>
            </a:extLst>
          </p:cNvPr>
          <p:cNvSpPr/>
          <p:nvPr/>
        </p:nvSpPr>
        <p:spPr>
          <a:xfrm>
            <a:off x="832183" y="1697660"/>
            <a:ext cx="1935725" cy="3024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1C0F47-570A-4F36-BCDC-8B0BA66E7DE8}"/>
              </a:ext>
            </a:extLst>
          </p:cNvPr>
          <p:cNvSpPr/>
          <p:nvPr/>
        </p:nvSpPr>
        <p:spPr>
          <a:xfrm>
            <a:off x="3342111" y="1743812"/>
            <a:ext cx="3639606" cy="7296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BAB264F0-F5A3-4294-9B76-C540642B64ED}"/>
              </a:ext>
            </a:extLst>
          </p:cNvPr>
          <p:cNvGrpSpPr/>
          <p:nvPr/>
        </p:nvGrpSpPr>
        <p:grpSpPr>
          <a:xfrm>
            <a:off x="7585033" y="1536842"/>
            <a:ext cx="1252454" cy="1206575"/>
            <a:chOff x="10288876" y="558597"/>
            <a:chExt cx="1669939" cy="1608767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E9D1BE0D-D2EB-4F28-AB5E-99E5BCA25AD2}"/>
                </a:ext>
              </a:extLst>
            </p:cNvPr>
            <p:cNvGrpSpPr/>
            <p:nvPr/>
          </p:nvGrpSpPr>
          <p:grpSpPr>
            <a:xfrm>
              <a:off x="10288876" y="558597"/>
              <a:ext cx="1608639" cy="1608767"/>
              <a:chOff x="10121917" y="39293"/>
              <a:chExt cx="1849995" cy="1585017"/>
            </a:xfrm>
          </p:grpSpPr>
          <p:sp>
            <p:nvSpPr>
              <p:cNvPr id="35" name="Rectangle : avec coins rognés en diagonale 34">
                <a:extLst>
                  <a:ext uri="{FF2B5EF4-FFF2-40B4-BE49-F238E27FC236}">
                    <a16:creationId xmlns:a16="http://schemas.microsoft.com/office/drawing/2014/main" id="{6D936CD1-1CFE-4DDA-B0CB-70A1DADB261D}"/>
                  </a:ext>
                </a:extLst>
              </p:cNvPr>
              <p:cNvSpPr/>
              <p:nvPr/>
            </p:nvSpPr>
            <p:spPr>
              <a:xfrm rot="1409983">
                <a:off x="10121917" y="545102"/>
                <a:ext cx="889865" cy="766779"/>
              </a:xfrm>
              <a:prstGeom prst="snip2DiagRect">
                <a:avLst/>
              </a:prstGeom>
              <a:solidFill>
                <a:srgbClr val="93CDDD"/>
              </a:solidFill>
              <a:ln>
                <a:solidFill>
                  <a:srgbClr val="93CD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34" name="Image 33">
                <a:extLst>
                  <a:ext uri="{FF2B5EF4-FFF2-40B4-BE49-F238E27FC236}">
                    <a16:creationId xmlns:a16="http://schemas.microsoft.com/office/drawing/2014/main" id="{65163430-4CD3-4E5B-BCB2-B7791A8284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83098">
                <a:off x="10279014" y="304727"/>
                <a:ext cx="1692898" cy="1114125"/>
              </a:xfrm>
              <a:prstGeom prst="rect">
                <a:avLst/>
              </a:prstGeom>
            </p:spPr>
          </p:pic>
          <p:sp>
            <p:nvSpPr>
              <p:cNvPr id="36" name="Rectangle : avec coins rognés en diagonale 35">
                <a:extLst>
                  <a:ext uri="{FF2B5EF4-FFF2-40B4-BE49-F238E27FC236}">
                    <a16:creationId xmlns:a16="http://schemas.microsoft.com/office/drawing/2014/main" id="{17DBD2BA-50DF-41AA-984C-181018F978D5}"/>
                  </a:ext>
                </a:extLst>
              </p:cNvPr>
              <p:cNvSpPr/>
              <p:nvPr/>
            </p:nvSpPr>
            <p:spPr>
              <a:xfrm rot="6835352">
                <a:off x="10553248" y="-125937"/>
                <a:ext cx="609707" cy="940168"/>
              </a:xfrm>
              <a:prstGeom prst="snip2Diag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Rectangle : avec coins rognés en diagonale 32">
                <a:extLst>
                  <a:ext uri="{FF2B5EF4-FFF2-40B4-BE49-F238E27FC236}">
                    <a16:creationId xmlns:a16="http://schemas.microsoft.com/office/drawing/2014/main" id="{E1E48C99-3A94-4DE6-A0C1-ADEE2073EDBB}"/>
                  </a:ext>
                </a:extLst>
              </p:cNvPr>
              <p:cNvSpPr/>
              <p:nvPr/>
            </p:nvSpPr>
            <p:spPr>
              <a:xfrm rot="1425659" flipH="1">
                <a:off x="11041226" y="338398"/>
                <a:ext cx="889864" cy="1285912"/>
              </a:xfrm>
              <a:prstGeom prst="snip2Diag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377FFA6-8876-4BA1-B3E6-EB1C9538AE13}"/>
                </a:ext>
              </a:extLst>
            </p:cNvPr>
            <p:cNvSpPr/>
            <p:nvPr/>
          </p:nvSpPr>
          <p:spPr>
            <a:xfrm>
              <a:off x="11598815" y="1023646"/>
              <a:ext cx="360000" cy="36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342900">
                <a:defRPr/>
              </a:pPr>
              <a:r>
                <a:rPr lang="fr-FR" sz="900" dirty="0">
                  <a:solidFill>
                    <a:prstClr val="white"/>
                  </a:solidFill>
                  <a:latin typeface="Calibri"/>
                </a:rPr>
                <a:t>ITEC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FDC3AAE-FF3B-464E-A020-BF589EC80FB1}"/>
                </a:ext>
              </a:extLst>
            </p:cNvPr>
            <p:cNvSpPr/>
            <p:nvPr/>
          </p:nvSpPr>
          <p:spPr>
            <a:xfrm>
              <a:off x="10644705" y="653588"/>
              <a:ext cx="360000" cy="360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r>
                <a:rPr lang="fr-FR" sz="900" dirty="0">
                  <a:solidFill>
                    <a:prstClr val="white"/>
                  </a:solidFill>
                  <a:latin typeface="Calibri"/>
                </a:rPr>
                <a:t>EE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AD7E91-87C7-4827-80E0-6C8860127ADC}"/>
                </a:ext>
              </a:extLst>
            </p:cNvPr>
            <p:cNvSpPr/>
            <p:nvPr/>
          </p:nvSpPr>
          <p:spPr>
            <a:xfrm>
              <a:off x="10391403" y="1350280"/>
              <a:ext cx="360000" cy="360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342900">
                <a:defRPr/>
              </a:pPr>
              <a:r>
                <a:rPr lang="fr-FR" sz="900" dirty="0">
                  <a:solidFill>
                    <a:prstClr val="white"/>
                  </a:solidFill>
                  <a:latin typeface="Calibri"/>
                </a:rPr>
                <a:t>SIN</a:t>
              </a:r>
            </a:p>
          </p:txBody>
        </p:sp>
      </p:grp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015C6BA-58D6-45FA-87BD-B26272DC15C4}"/>
              </a:ext>
            </a:extLst>
          </p:cNvPr>
          <p:cNvSpPr/>
          <p:nvPr/>
        </p:nvSpPr>
        <p:spPr>
          <a:xfrm>
            <a:off x="2618348" y="2426371"/>
            <a:ext cx="5040050" cy="2276810"/>
          </a:xfrm>
          <a:prstGeom prst="roundRect">
            <a:avLst/>
          </a:prstGeom>
          <a:noFill/>
          <a:ln w="76200">
            <a:solidFill>
              <a:srgbClr val="7793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E3CD43A-7B1C-49C6-B47D-933637E60BD4}"/>
              </a:ext>
            </a:extLst>
          </p:cNvPr>
          <p:cNvSpPr/>
          <p:nvPr/>
        </p:nvSpPr>
        <p:spPr>
          <a:xfrm>
            <a:off x="2651175" y="2445820"/>
            <a:ext cx="4974398" cy="22768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2855559-9F57-43FA-ADD5-82B6449F20A5}"/>
              </a:ext>
            </a:extLst>
          </p:cNvPr>
          <p:cNvGrpSpPr/>
          <p:nvPr/>
        </p:nvGrpSpPr>
        <p:grpSpPr>
          <a:xfrm>
            <a:off x="2823133" y="2696610"/>
            <a:ext cx="4439619" cy="1755156"/>
            <a:chOff x="0" y="0"/>
            <a:chExt cx="5225415" cy="1838325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995273EF-8ED3-46D3-A2D7-49E7B9D96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0980"/>
              <a:ext cx="1249680" cy="1590040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E78BA104-6681-4689-9843-4FD8DA127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140" y="0"/>
              <a:ext cx="4105275" cy="1838325"/>
            </a:xfrm>
            <a:prstGeom prst="rect">
              <a:avLst/>
            </a:prstGeom>
          </p:spPr>
        </p:pic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EBC032E8-F1D9-4F84-A0E4-A6258D2F3E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5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8A91C1D-6911-432E-8E86-6216D6C76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645" y="2712986"/>
            <a:ext cx="3562350" cy="2362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C27C67-3827-4EFA-8E49-3F11FC1C6AF0}"/>
              </a:ext>
            </a:extLst>
          </p:cNvPr>
          <p:cNvSpPr/>
          <p:nvPr/>
        </p:nvSpPr>
        <p:spPr>
          <a:xfrm>
            <a:off x="1151976" y="382117"/>
            <a:ext cx="2593939" cy="26864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L’organisation en projets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5D7716-C862-4FD9-82A6-AB6DA181B19D}"/>
              </a:ext>
            </a:extLst>
          </p:cNvPr>
          <p:cNvSpPr/>
          <p:nvPr/>
        </p:nvSpPr>
        <p:spPr>
          <a:xfrm>
            <a:off x="5330216" y="1493842"/>
            <a:ext cx="3071097" cy="31181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27000" bIns="27000" rtlCol="0" anchor="ctr"/>
          <a:lstStyle/>
          <a:p>
            <a:pPr algn="ctr"/>
            <a:r>
              <a:rPr lang="fr-FR" sz="1600" dirty="0">
                <a:solidFill>
                  <a:prstClr val="white"/>
                </a:solidFill>
                <a:latin typeface="Calibri"/>
              </a:rPr>
              <a:t>Projet collaboratif de terminale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C5F9F0-CF5E-4D3A-B8BD-20CC942B5003}"/>
              </a:ext>
            </a:extLst>
          </p:cNvPr>
          <p:cNvSpPr/>
          <p:nvPr/>
        </p:nvSpPr>
        <p:spPr>
          <a:xfrm>
            <a:off x="2448945" y="1493842"/>
            <a:ext cx="2737815" cy="31181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27000" bIns="27000" rtlCol="0" anchor="ctr"/>
          <a:lstStyle/>
          <a:p>
            <a:pPr algn="ctr"/>
            <a:r>
              <a:rPr lang="fr-FR" sz="1600" dirty="0">
                <a:solidFill>
                  <a:prstClr val="white"/>
                </a:solidFill>
                <a:latin typeface="Calibri"/>
              </a:rPr>
              <a:t>Mini projets de première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C2C179E3-BF1F-4219-98D0-85048D1F401E}"/>
              </a:ext>
            </a:extLst>
          </p:cNvPr>
          <p:cNvSpPr txBox="1">
            <a:spLocks/>
          </p:cNvSpPr>
          <p:nvPr/>
        </p:nvSpPr>
        <p:spPr>
          <a:xfrm>
            <a:off x="1274615" y="2271880"/>
            <a:ext cx="4055601" cy="42943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 H pour relever un défi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5478BDB8-FCF8-44DB-8B4F-B117DB301BD0}"/>
              </a:ext>
            </a:extLst>
          </p:cNvPr>
          <p:cNvSpPr txBox="1">
            <a:spLocks/>
          </p:cNvSpPr>
          <p:nvPr/>
        </p:nvSpPr>
        <p:spPr>
          <a:xfrm>
            <a:off x="146465" y="4322437"/>
            <a:ext cx="3155950" cy="42943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 H de projet pour apprendre et pour évaluer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D6A81C84-0A2D-43E6-A70F-81CE34FB86AC}"/>
              </a:ext>
            </a:extLst>
          </p:cNvPr>
          <p:cNvSpPr txBox="1">
            <a:spLocks/>
          </p:cNvSpPr>
          <p:nvPr/>
        </p:nvSpPr>
        <p:spPr>
          <a:xfrm>
            <a:off x="6413356" y="2999563"/>
            <a:ext cx="3155950" cy="42943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 H de projet </a:t>
            </a:r>
          </a:p>
          <a:p>
            <a:pPr algn="l"/>
            <a:r>
              <a:rPr lang="fr-FR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 apprendre </a:t>
            </a:r>
          </a:p>
          <a:p>
            <a:pPr algn="l"/>
            <a:r>
              <a:rPr lang="fr-FR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 apprendre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B2BF04D-48AA-4843-A8FE-742028708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7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9" grpId="0"/>
      <p:bldP spid="10" grpId="0"/>
      <p:bldP spid="10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9AC5D35C-6D2F-42A2-B581-4432A13B0C4A}"/>
              </a:ext>
            </a:extLst>
          </p:cNvPr>
          <p:cNvGrpSpPr/>
          <p:nvPr/>
        </p:nvGrpSpPr>
        <p:grpSpPr>
          <a:xfrm>
            <a:off x="723132" y="1456707"/>
            <a:ext cx="7822176" cy="535275"/>
            <a:chOff x="0" y="3209921"/>
            <a:chExt cx="7361407" cy="7137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248556B7-FF45-4BBF-B78D-EE36415B05CA}"/>
                </a:ext>
              </a:extLst>
            </p:cNvPr>
            <p:cNvSpPr/>
            <p:nvPr/>
          </p:nvSpPr>
          <p:spPr>
            <a:xfrm>
              <a:off x="0" y="3209921"/>
              <a:ext cx="7361407" cy="713700"/>
            </a:xfrm>
            <a:prstGeom prst="roundRect">
              <a:avLst/>
            </a:prstGeom>
            <a:ln w="57150">
              <a:solidFill>
                <a:schemeClr val="accent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Rectangle : coins arrondis 4">
              <a:extLst>
                <a:ext uri="{FF2B5EF4-FFF2-40B4-BE49-F238E27FC236}">
                  <a16:creationId xmlns:a16="http://schemas.microsoft.com/office/drawing/2014/main" id="{20E1DBAB-1FBD-4356-8E8D-3C698217B8C5}"/>
                </a:ext>
              </a:extLst>
            </p:cNvPr>
            <p:cNvSpPr txBox="1"/>
            <p:nvPr/>
          </p:nvSpPr>
          <p:spPr>
            <a:xfrm>
              <a:off x="34840" y="3244761"/>
              <a:ext cx="7291727" cy="6440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435" tIns="51435" rIns="51435" bIns="51435" numCol="1" spcCol="1270" anchor="ctr" anchorCtr="0">
              <a:noAutofit/>
            </a:bodyPr>
            <a:lstStyle/>
            <a:p>
              <a:pPr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fr-FR" sz="15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</a:rPr>
                <a:t>O5 – Imaginer une solution, répondre à un besoin</a:t>
              </a:r>
              <a:endParaRPr lang="fr-FR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8A078B20-F700-4361-8F99-A4CCBD6789D2}"/>
              </a:ext>
            </a:extLst>
          </p:cNvPr>
          <p:cNvGrpSpPr/>
          <p:nvPr/>
        </p:nvGrpSpPr>
        <p:grpSpPr>
          <a:xfrm>
            <a:off x="602463" y="1824782"/>
            <a:ext cx="7949998" cy="1146471"/>
            <a:chOff x="838200" y="1321090"/>
            <a:chExt cx="10599997" cy="1528628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6F57D3E4-2F96-4ABB-803C-B949A2AE33FD}"/>
                </a:ext>
              </a:extLst>
            </p:cNvPr>
            <p:cNvGrpSpPr/>
            <p:nvPr/>
          </p:nvGrpSpPr>
          <p:grpSpPr>
            <a:xfrm>
              <a:off x="919727" y="1604973"/>
              <a:ext cx="10518470" cy="1244745"/>
              <a:chOff x="5937242" y="4571999"/>
              <a:chExt cx="5543558" cy="1736437"/>
            </a:xfrm>
          </p:grpSpPr>
          <p:sp>
            <p:nvSpPr>
              <p:cNvPr id="16" name="Cadre 15">
                <a:extLst>
                  <a:ext uri="{FF2B5EF4-FFF2-40B4-BE49-F238E27FC236}">
                    <a16:creationId xmlns:a16="http://schemas.microsoft.com/office/drawing/2014/main" id="{BEC6204E-92CD-45D2-977B-5B27FC492586}"/>
                  </a:ext>
                </a:extLst>
              </p:cNvPr>
              <p:cNvSpPr/>
              <p:nvPr/>
            </p:nvSpPr>
            <p:spPr>
              <a:xfrm>
                <a:off x="5937242" y="4571999"/>
                <a:ext cx="5543558" cy="1736437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CFF7A6A4-F689-475B-8FDA-7F842E0EAAC4}"/>
                  </a:ext>
                </a:extLst>
              </p:cNvPr>
              <p:cNvSpPr txBox="1"/>
              <p:nvPr/>
            </p:nvSpPr>
            <p:spPr>
              <a:xfrm>
                <a:off x="6554526" y="4868506"/>
                <a:ext cx="4535054" cy="68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42900">
                  <a:defRPr/>
                </a:pPr>
                <a:r>
                  <a:rPr lang="fr-FR" dirty="0">
                    <a:solidFill>
                      <a:prstClr val="black"/>
                    </a:solidFill>
                    <a:latin typeface="Calibri" panose="020F0502020204030204"/>
                  </a:rPr>
                  <a:t>Utilisation des outils de représentation adaptés</a:t>
                </a:r>
              </a:p>
            </p:txBody>
          </p:sp>
        </p:grp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194E7BB4-2A12-4EFD-B8FD-C57AE38C2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321090"/>
              <a:ext cx="1001716" cy="902722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33D26CF-0284-4ABA-8C10-830F585FB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3757" y="2180388"/>
              <a:ext cx="609761" cy="609761"/>
            </a:xfrm>
            <a:prstGeom prst="rect">
              <a:avLst/>
            </a:prstGeom>
          </p:spPr>
        </p:pic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35B18E57-A764-4C7D-89D2-63EA98D6DB0C}"/>
              </a:ext>
            </a:extLst>
          </p:cNvPr>
          <p:cNvGrpSpPr/>
          <p:nvPr/>
        </p:nvGrpSpPr>
        <p:grpSpPr>
          <a:xfrm>
            <a:off x="500830" y="1959691"/>
            <a:ext cx="8077817" cy="1336705"/>
            <a:chOff x="667772" y="4695539"/>
            <a:chExt cx="10770423" cy="178227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F099787-E09E-4CB3-A234-28D7B5F6DEF7}"/>
                </a:ext>
              </a:extLst>
            </p:cNvPr>
            <p:cNvSpPr/>
            <p:nvPr/>
          </p:nvSpPr>
          <p:spPr>
            <a:xfrm>
              <a:off x="1150156" y="4926293"/>
              <a:ext cx="10068252" cy="13312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r>
                <a:rPr lang="fr-FR" dirty="0">
                  <a:solidFill>
                    <a:prstClr val="black"/>
                  </a:solidFill>
                  <a:latin typeface="Calibri" panose="020F0502020204030204"/>
                </a:rPr>
                <a:t>Le choix des constituants de l’information </a:t>
              </a:r>
            </a:p>
            <a:p>
              <a:pPr algn="ctr" defTabSz="342900">
                <a:defRPr/>
              </a:pPr>
              <a:r>
                <a:rPr lang="fr-FR" dirty="0">
                  <a:solidFill>
                    <a:prstClr val="black"/>
                  </a:solidFill>
                  <a:latin typeface="Calibri" panose="020F0502020204030204"/>
                </a:rPr>
                <a:t>répondant au besoin est facilité par les connaissances implémentées en I2D pendant les deux premiers trimestres.</a:t>
              </a:r>
            </a:p>
          </p:txBody>
        </p: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56B5B041-38C2-4D2B-BFB4-884A4F92C8A3}"/>
                </a:ext>
              </a:extLst>
            </p:cNvPr>
            <p:cNvGrpSpPr/>
            <p:nvPr/>
          </p:nvGrpSpPr>
          <p:grpSpPr>
            <a:xfrm>
              <a:off x="667772" y="4695539"/>
              <a:ext cx="10770423" cy="1782273"/>
              <a:chOff x="3730294" y="4229312"/>
              <a:chExt cx="8817520" cy="1782273"/>
            </a:xfrm>
          </p:grpSpPr>
          <p:sp>
            <p:nvSpPr>
              <p:cNvPr id="28" name="Cadre 27">
                <a:extLst>
                  <a:ext uri="{FF2B5EF4-FFF2-40B4-BE49-F238E27FC236}">
                    <a16:creationId xmlns:a16="http://schemas.microsoft.com/office/drawing/2014/main" id="{2BBD57A5-DAB0-4465-B76A-ADA0791FBF2D}"/>
                  </a:ext>
                </a:extLst>
              </p:cNvPr>
              <p:cNvSpPr/>
              <p:nvPr/>
            </p:nvSpPr>
            <p:spPr>
              <a:xfrm>
                <a:off x="3936563" y="4275148"/>
                <a:ext cx="8611251" cy="1736437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90B46A61-F732-4DC4-8AFB-F9093BEF34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0294" y="4229312"/>
                <a:ext cx="734011" cy="896362"/>
              </a:xfrm>
              <a:prstGeom prst="rect">
                <a:avLst/>
              </a:prstGeom>
            </p:spPr>
          </p:pic>
        </p:grp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AA623037-D91D-494D-BEF2-BE643101A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4838" y="5633650"/>
              <a:ext cx="734011" cy="734011"/>
            </a:xfrm>
            <a:prstGeom prst="rect">
              <a:avLst/>
            </a:prstGeom>
          </p:spPr>
        </p:pic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0E288731-75BF-474E-BF94-3F29A9E5F3A4}"/>
              </a:ext>
            </a:extLst>
          </p:cNvPr>
          <p:cNvGrpSpPr/>
          <p:nvPr/>
        </p:nvGrpSpPr>
        <p:grpSpPr>
          <a:xfrm>
            <a:off x="471249" y="1912402"/>
            <a:ext cx="8077818" cy="1459082"/>
            <a:chOff x="667772" y="2705953"/>
            <a:chExt cx="10770424" cy="1945442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949F40A0-A4E4-4632-8AD5-2CB7A9BD25B5}"/>
                </a:ext>
              </a:extLst>
            </p:cNvPr>
            <p:cNvGrpSpPr/>
            <p:nvPr/>
          </p:nvGrpSpPr>
          <p:grpSpPr>
            <a:xfrm>
              <a:off x="667772" y="2705953"/>
              <a:ext cx="10770424" cy="1945442"/>
              <a:chOff x="2409563" y="4066142"/>
              <a:chExt cx="10770424" cy="1945442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3C43829-FA02-4F03-8D96-A5664D392CCF}"/>
                  </a:ext>
                </a:extLst>
              </p:cNvPr>
              <p:cNvSpPr/>
              <p:nvPr/>
            </p:nvSpPr>
            <p:spPr>
              <a:xfrm>
                <a:off x="2891946" y="4460065"/>
                <a:ext cx="10149420" cy="13312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r>
                  <a:rPr lang="fr-FR" dirty="0">
                    <a:solidFill>
                      <a:prstClr val="black"/>
                    </a:solidFill>
                    <a:latin typeface="Calibri" panose="020F0502020204030204"/>
                  </a:rPr>
                  <a:t>S</a:t>
                </a:r>
                <a:r>
                  <a:rPr lang="fr-FR" dirty="0" err="1">
                    <a:solidFill>
                      <a:prstClr val="black"/>
                    </a:solidFill>
                    <a:latin typeface="Calibri" panose="020F0502020204030204"/>
                  </a:rPr>
                  <a:t>tructure</a:t>
                </a:r>
                <a:r>
                  <a:rPr lang="fr-FR" dirty="0">
                    <a:solidFill>
                      <a:prstClr val="black"/>
                    </a:solidFill>
                    <a:latin typeface="Calibri" panose="020F0502020204030204"/>
                  </a:rPr>
                  <a:t> matérielle nécessaire à l’acquisition, au traitement et à la communication de l’information développée en prenant appui sur des connaissances acquises en I2D</a:t>
                </a:r>
              </a:p>
            </p:txBody>
          </p:sp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80AA2E46-A8AD-4B47-8403-E953C0C10099}"/>
                  </a:ext>
                </a:extLst>
              </p:cNvPr>
              <p:cNvGrpSpPr/>
              <p:nvPr/>
            </p:nvGrpSpPr>
            <p:grpSpPr>
              <a:xfrm>
                <a:off x="2409563" y="4066142"/>
                <a:ext cx="10770424" cy="1945442"/>
                <a:chOff x="3767308" y="4066143"/>
                <a:chExt cx="10770424" cy="1945442"/>
              </a:xfrm>
            </p:grpSpPr>
            <p:sp>
              <p:nvSpPr>
                <p:cNvPr id="21" name="Cadre 20">
                  <a:extLst>
                    <a:ext uri="{FF2B5EF4-FFF2-40B4-BE49-F238E27FC236}">
                      <a16:creationId xmlns:a16="http://schemas.microsoft.com/office/drawing/2014/main" id="{4A87AB0F-B385-4292-82B1-10B2F3BF051D}"/>
                    </a:ext>
                  </a:extLst>
                </p:cNvPr>
                <p:cNvSpPr/>
                <p:nvPr/>
              </p:nvSpPr>
              <p:spPr>
                <a:xfrm>
                  <a:off x="4019262" y="4275148"/>
                  <a:ext cx="10518470" cy="1736437"/>
                </a:xfrm>
                <a:prstGeom prst="fram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>
                    <a:defRPr/>
                  </a:pPr>
                  <a:endParaRPr lang="fr-FR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22" name="Image 21">
                  <a:extLst>
                    <a:ext uri="{FF2B5EF4-FFF2-40B4-BE49-F238E27FC236}">
                      <a16:creationId xmlns:a16="http://schemas.microsoft.com/office/drawing/2014/main" id="{1903668E-80D6-41E2-9ECF-50039B6934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67308" y="4066143"/>
                  <a:ext cx="964765" cy="964765"/>
                </a:xfrm>
                <a:prstGeom prst="rect">
                  <a:avLst/>
                </a:prstGeom>
              </p:spPr>
            </p:pic>
          </p:grpSp>
        </p:grp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D2B924A3-38C5-4404-930E-6D0215C87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5887" y="3872761"/>
              <a:ext cx="623572" cy="623572"/>
            </a:xfrm>
            <a:prstGeom prst="rect">
              <a:avLst/>
            </a:prstGeom>
          </p:spPr>
        </p:pic>
      </p:grpSp>
      <p:graphicFrame>
        <p:nvGraphicFramePr>
          <p:cNvPr id="34" name="Tableau 33">
            <a:extLst>
              <a:ext uri="{FF2B5EF4-FFF2-40B4-BE49-F238E27FC236}">
                <a16:creationId xmlns:a16="http://schemas.microsoft.com/office/drawing/2014/main" id="{E06BE43D-4AD9-4661-B3E5-E2107D23FD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290094"/>
              </p:ext>
            </p:extLst>
          </p:nvPr>
        </p:nvGraphicFramePr>
        <p:xfrm>
          <a:off x="671498" y="2094848"/>
          <a:ext cx="7920028" cy="3009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3550">
                  <a:extLst>
                    <a:ext uri="{9D8B030D-6E8A-4147-A177-3AD203B41FA5}">
                      <a16:colId xmlns:a16="http://schemas.microsoft.com/office/drawing/2014/main" val="822178620"/>
                    </a:ext>
                  </a:extLst>
                </a:gridCol>
                <a:gridCol w="3909044">
                  <a:extLst>
                    <a:ext uri="{9D8B030D-6E8A-4147-A177-3AD203B41FA5}">
                      <a16:colId xmlns:a16="http://schemas.microsoft.com/office/drawing/2014/main" val="2094668281"/>
                    </a:ext>
                  </a:extLst>
                </a:gridCol>
                <a:gridCol w="1243717">
                  <a:extLst>
                    <a:ext uri="{9D8B030D-6E8A-4147-A177-3AD203B41FA5}">
                      <a16:colId xmlns:a16="http://schemas.microsoft.com/office/drawing/2014/main" val="61147239"/>
                    </a:ext>
                  </a:extLst>
                </a:gridCol>
                <a:gridCol w="1243717">
                  <a:extLst>
                    <a:ext uri="{9D8B030D-6E8A-4147-A177-3AD203B41FA5}">
                      <a16:colId xmlns:a16="http://schemas.microsoft.com/office/drawing/2014/main" val="541540900"/>
                    </a:ext>
                  </a:extLst>
                </a:gridCol>
              </a:tblGrid>
              <a:tr h="365433">
                <a:tc>
                  <a:txBody>
                    <a:bodyPr/>
                    <a:lstStyle/>
                    <a:p>
                      <a:r>
                        <a:rPr lang="fr-FR" sz="1000" dirty="0"/>
                        <a:t>Compétences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Connaissances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I2D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90211188"/>
                  </a:ext>
                </a:extLst>
              </a:tr>
              <a:tr h="304941">
                <a:tc rowSpan="4">
                  <a:txBody>
                    <a:bodyPr/>
                    <a:lstStyle/>
                    <a:p>
                      <a:pPr lvl="0"/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CO4.1 </a:t>
                      </a:r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Décrire une idée, un principe, une solution, un projet en utilisant des outils de représentation adaptés</a:t>
                      </a:r>
                      <a:endParaRPr lang="fr-FR" sz="1000" dirty="0">
                        <a:effectLst/>
                      </a:endParaRPr>
                    </a:p>
                    <a:p>
                      <a:pPr marL="0" lvl="0" indent="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None/>
                      </a:pPr>
                      <a:endParaRPr lang="fr-FR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27146" marB="0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Principes de conception des produits et développement durable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2435048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pPr marL="0" lvl="0" indent="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None/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1.1.2 communication technique</a:t>
                      </a:r>
                      <a:endParaRPr lang="fr-FR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Cartes mentales, représentations numériques, diagrammes </a:t>
                      </a:r>
                      <a:r>
                        <a:rPr lang="fr-FR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SysML</a:t>
                      </a:r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pertinents, prototype et maquette, croquis et schémas non normalisés, organigrammes.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  <a:p>
                      <a:r>
                        <a:rPr lang="fr-FR" sz="10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68350687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marL="342900" lvl="0" indent="-34290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AutoNum type="arabicPeriod"/>
                      </a:pPr>
                      <a:endParaRPr lang="fr-FR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0"/>
                </a:tc>
                <a:tc gridSpan="2">
                  <a:txBody>
                    <a:bodyPr/>
                    <a:lstStyle/>
                    <a:p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Eco-conception des produits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90603299"/>
                  </a:ext>
                </a:extLst>
              </a:tr>
              <a:tr h="89154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4.1.2 Outils de représentation schématique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Schéma architectural (mécanique, énergétique, informationnel).</a:t>
                      </a:r>
                      <a:endParaRPr lang="fr-FR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fr-FR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  <a:p>
                      <a:r>
                        <a:rPr lang="fr-FR" sz="10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87001062"/>
                  </a:ext>
                </a:extLst>
              </a:tr>
            </a:tbl>
          </a:graphicData>
        </a:graphic>
      </p:graphicFrame>
      <p:graphicFrame>
        <p:nvGraphicFramePr>
          <p:cNvPr id="35" name="Tableau 34">
            <a:extLst>
              <a:ext uri="{FF2B5EF4-FFF2-40B4-BE49-F238E27FC236}">
                <a16:creationId xmlns:a16="http://schemas.microsoft.com/office/drawing/2014/main" id="{B36CD2AE-9437-4A90-AFD7-FDE4BC83D0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473319"/>
              </p:ext>
            </p:extLst>
          </p:nvPr>
        </p:nvGraphicFramePr>
        <p:xfrm>
          <a:off x="587363" y="3088762"/>
          <a:ext cx="8275525" cy="2595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327">
                  <a:extLst>
                    <a:ext uri="{9D8B030D-6E8A-4147-A177-3AD203B41FA5}">
                      <a16:colId xmlns:a16="http://schemas.microsoft.com/office/drawing/2014/main" val="822178620"/>
                    </a:ext>
                  </a:extLst>
                </a:gridCol>
                <a:gridCol w="4018935">
                  <a:extLst>
                    <a:ext uri="{9D8B030D-6E8A-4147-A177-3AD203B41FA5}">
                      <a16:colId xmlns:a16="http://schemas.microsoft.com/office/drawing/2014/main" val="2094668281"/>
                    </a:ext>
                  </a:extLst>
                </a:gridCol>
                <a:gridCol w="486697">
                  <a:extLst>
                    <a:ext uri="{9D8B030D-6E8A-4147-A177-3AD203B41FA5}">
                      <a16:colId xmlns:a16="http://schemas.microsoft.com/office/drawing/2014/main" val="2350393474"/>
                    </a:ext>
                  </a:extLst>
                </a:gridCol>
                <a:gridCol w="502151">
                  <a:extLst>
                    <a:ext uri="{9D8B030D-6E8A-4147-A177-3AD203B41FA5}">
                      <a16:colId xmlns:a16="http://schemas.microsoft.com/office/drawing/2014/main" val="1493599894"/>
                    </a:ext>
                  </a:extLst>
                </a:gridCol>
                <a:gridCol w="1430415">
                  <a:extLst>
                    <a:ext uri="{9D8B030D-6E8A-4147-A177-3AD203B41FA5}">
                      <a16:colId xmlns:a16="http://schemas.microsoft.com/office/drawing/2014/main" val="61147239"/>
                    </a:ext>
                  </a:extLst>
                </a:gridCol>
              </a:tblGrid>
              <a:tr h="222885">
                <a:tc>
                  <a:txBody>
                    <a:bodyPr/>
                    <a:lstStyle/>
                    <a:p>
                      <a:r>
                        <a:rPr lang="fr-FR" sz="1000" dirty="0"/>
                        <a:t>Compétences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Connaissances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I2D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Liens sciences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90211188"/>
                  </a:ext>
                </a:extLst>
              </a:tr>
              <a:tr h="321469">
                <a:tc rowSpan="5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fr-FR" sz="14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/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CO5.7.</a:t>
                      </a:r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 </a:t>
                      </a:r>
                      <a:endParaRPr lang="fr-FR" sz="1000" dirty="0">
                        <a:effectLst/>
                      </a:endParaRPr>
                    </a:p>
                    <a:p>
                      <a:pPr lvl="0"/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Définir la structure matérielle, la constitution d’un produit en fonction des caractéristiques technico-économiques et environnementales attendues</a:t>
                      </a:r>
                      <a:endParaRPr lang="fr-FR" sz="1000" dirty="0">
                        <a:effectLst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fr-FR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0" marB="0"/>
                </a:tc>
                <a:tc>
                  <a:txBody>
                    <a:bodyPr/>
                    <a:lstStyle/>
                    <a:p>
                      <a:r>
                        <a:rPr lang="fr-FR" sz="1000" b="1" dirty="0"/>
                        <a:t>2.4.2 </a:t>
                      </a:r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Acquisition et restitution de l’information</a:t>
                      </a:r>
                    </a:p>
                  </a:txBody>
                  <a:tcPr marL="68580" marR="68580" marT="34290" marB="34290"/>
                </a:tc>
                <a:tc rowSpan="2"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tc rowSpan="2">
                  <a:txBody>
                    <a:bodyPr/>
                    <a:lstStyle/>
                    <a:p>
                      <a:endParaRPr lang="fr-FR" sz="1000" dirty="0"/>
                    </a:p>
                    <a:p>
                      <a:endParaRPr lang="fr-FR" sz="1000" dirty="0"/>
                    </a:p>
                    <a:p>
                      <a:r>
                        <a:rPr lang="fr-FR" sz="1000" dirty="0"/>
                        <a:t>2</a:t>
                      </a:r>
                    </a:p>
                  </a:txBody>
                  <a:tcPr marL="68580" marR="68580" marT="34290" marB="34290"/>
                </a:tc>
                <a:tc rowSpan="2">
                  <a:txBody>
                    <a:bodyPr/>
                    <a:lstStyle/>
                    <a:p>
                      <a:r>
                        <a:rPr lang="fr-FR" sz="1000" dirty="0"/>
                        <a:t>Mesures et incertitudes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84083595"/>
                  </a:ext>
                </a:extLst>
              </a:tr>
              <a:tr h="50720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Acquisition d’une grandeur physique (principe, démarches et méthodes, notions requises).</a:t>
                      </a:r>
                      <a:endParaRPr lang="fr-FR" sz="1000" dirty="0"/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628080"/>
                  </a:ext>
                </a:extLst>
              </a:tr>
              <a:tr h="342900">
                <a:tc vMerge="1">
                  <a:txBody>
                    <a:bodyPr/>
                    <a:lstStyle/>
                    <a:p>
                      <a:pPr marL="0" lvl="0" indent="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None/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000" b="1" dirty="0"/>
                        <a:t>2.4.3. Codage et traitement de l’information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08447419"/>
                  </a:ext>
                </a:extLst>
              </a:tr>
              <a:tr h="342900">
                <a:tc vMerge="1">
                  <a:txBody>
                    <a:bodyPr/>
                    <a:lstStyle/>
                    <a:p>
                      <a:pPr marL="0" lvl="0" indent="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None/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000" b="1" dirty="0"/>
                        <a:t>2.4.4. Transmission de l’information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36232534"/>
                  </a:ext>
                </a:extLst>
              </a:tr>
              <a:tr h="767715">
                <a:tc vMerge="1">
                  <a:txBody>
                    <a:bodyPr/>
                    <a:lstStyle/>
                    <a:p>
                      <a:pPr marL="0" lvl="0" indent="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None/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000" b="1" dirty="0"/>
                        <a:t>2.4.5. Structure d’une application logicielle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Mathématique  : algorithmique et programmation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30834888"/>
                  </a:ext>
                </a:extLst>
              </a:tr>
            </a:tbl>
          </a:graphicData>
        </a:graphic>
      </p:graphicFrame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B09A0D1A-4DBC-418E-A635-00791E4FA1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090597"/>
              </p:ext>
            </p:extLst>
          </p:nvPr>
        </p:nvGraphicFramePr>
        <p:xfrm>
          <a:off x="918784" y="3446573"/>
          <a:ext cx="7920027" cy="2044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71">
                  <a:extLst>
                    <a:ext uri="{9D8B030D-6E8A-4147-A177-3AD203B41FA5}">
                      <a16:colId xmlns:a16="http://schemas.microsoft.com/office/drawing/2014/main" val="822178620"/>
                    </a:ext>
                  </a:extLst>
                </a:gridCol>
                <a:gridCol w="2794820">
                  <a:extLst>
                    <a:ext uri="{9D8B030D-6E8A-4147-A177-3AD203B41FA5}">
                      <a16:colId xmlns:a16="http://schemas.microsoft.com/office/drawing/2014/main" val="2094668281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1195930972"/>
                    </a:ext>
                  </a:extLst>
                </a:gridCol>
                <a:gridCol w="501516">
                  <a:extLst>
                    <a:ext uri="{9D8B030D-6E8A-4147-A177-3AD203B41FA5}">
                      <a16:colId xmlns:a16="http://schemas.microsoft.com/office/drawing/2014/main" val="14733505"/>
                    </a:ext>
                  </a:extLst>
                </a:gridCol>
              </a:tblGrid>
              <a:tr h="259480">
                <a:tc>
                  <a:txBody>
                    <a:bodyPr/>
                    <a:lstStyle/>
                    <a:p>
                      <a:r>
                        <a:rPr lang="fr-FR" sz="1000" dirty="0"/>
                        <a:t>Compétences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Connaissances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I2D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90211188"/>
                  </a:ext>
                </a:extLst>
              </a:tr>
              <a:tr h="274320">
                <a:tc rowSpan="4">
                  <a:txBody>
                    <a:bodyPr/>
                    <a:lstStyle/>
                    <a:p>
                      <a:pPr marL="0" lvl="0" indent="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None/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CO5.5. Proposer des solutions à un problème technique identifié en participant à des démarches de créativité, choisir et justifier la solution retenue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CO5.7. Définir la structure matérielle, la constitution d’un produit en fonction des caractéristiques technico-économiques et environnementales attendues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None/>
                      </a:pPr>
                      <a:endParaRPr lang="fr-FR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27146" marB="0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Solutions constructives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56984518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marL="0" lvl="0" indent="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None/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5.3. Constituants de l’information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68350687"/>
                  </a:ext>
                </a:extLst>
              </a:tr>
              <a:tr h="480060">
                <a:tc vMerge="1">
                  <a:txBody>
                    <a:bodyPr/>
                    <a:lstStyle/>
                    <a:p>
                      <a:pPr marL="342900" lvl="0" indent="-34290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AutoNum type="arabicPeriod"/>
                      </a:pPr>
                      <a:endParaRPr lang="fr-FR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5.3.1. Capteurs, conditionneurs</a:t>
                      </a:r>
                    </a:p>
                    <a:p>
                      <a:endParaRPr lang="fr-FR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/>
                        <a:t>2</a:t>
                      </a:r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90603299"/>
                  </a:ext>
                </a:extLst>
              </a:tr>
              <a:tr h="480060">
                <a:tc vMerge="1">
                  <a:txBody>
                    <a:bodyPr/>
                    <a:lstStyle/>
                    <a:p>
                      <a:pPr marL="0" lvl="0" indent="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None/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0"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5.3.2. Constituants d’IHM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fr-FR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2706155"/>
                  </a:ext>
                </a:extLst>
              </a:tr>
            </a:tbl>
          </a:graphicData>
        </a:graphic>
      </p:graphicFrame>
      <p:grpSp>
        <p:nvGrpSpPr>
          <p:cNvPr id="48" name="Groupe 47">
            <a:extLst>
              <a:ext uri="{FF2B5EF4-FFF2-40B4-BE49-F238E27FC236}">
                <a16:creationId xmlns:a16="http://schemas.microsoft.com/office/drawing/2014/main" id="{E421D815-D8E5-4CD6-9296-1B98CF26029A}"/>
              </a:ext>
            </a:extLst>
          </p:cNvPr>
          <p:cNvGrpSpPr/>
          <p:nvPr/>
        </p:nvGrpSpPr>
        <p:grpSpPr>
          <a:xfrm>
            <a:off x="8173689" y="3964458"/>
            <a:ext cx="807401" cy="971344"/>
            <a:chOff x="10904396" y="830698"/>
            <a:chExt cx="1076535" cy="1295125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421D06F-E155-4FD3-B16B-7430F98D7373}"/>
                </a:ext>
              </a:extLst>
            </p:cNvPr>
            <p:cNvSpPr/>
            <p:nvPr/>
          </p:nvSpPr>
          <p:spPr>
            <a:xfrm>
              <a:off x="11006771" y="916008"/>
              <a:ext cx="914400" cy="451097"/>
            </a:xfrm>
            <a:prstGeom prst="rect">
              <a:avLst/>
            </a:prstGeom>
            <a:solidFill>
              <a:srgbClr val="77933C"/>
            </a:solidFill>
            <a:ln>
              <a:solidFill>
                <a:srgbClr val="C3D69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FE448070-C0EE-4D95-BC3D-FAC5693D208B}"/>
                </a:ext>
              </a:extLst>
            </p:cNvPr>
            <p:cNvGrpSpPr/>
            <p:nvPr/>
          </p:nvGrpSpPr>
          <p:grpSpPr>
            <a:xfrm>
              <a:off x="10904396" y="830698"/>
              <a:ext cx="1076535" cy="1295125"/>
              <a:chOff x="10904396" y="830698"/>
              <a:chExt cx="1076535" cy="1295125"/>
            </a:xfrm>
          </p:grpSpPr>
          <p:sp>
            <p:nvSpPr>
              <p:cNvPr id="54" name="Cadre 53">
                <a:extLst>
                  <a:ext uri="{FF2B5EF4-FFF2-40B4-BE49-F238E27FC236}">
                    <a16:creationId xmlns:a16="http://schemas.microsoft.com/office/drawing/2014/main" id="{1C5D37FA-0E09-4ABC-ACEA-AAC2D51E6FA5}"/>
                  </a:ext>
                </a:extLst>
              </p:cNvPr>
              <p:cNvSpPr/>
              <p:nvPr/>
            </p:nvSpPr>
            <p:spPr>
              <a:xfrm>
                <a:off x="10904396" y="830698"/>
                <a:ext cx="1034519" cy="604675"/>
              </a:xfrm>
              <a:prstGeom prst="frame">
                <a:avLst>
                  <a:gd name="adj1" fmla="val 18171"/>
                </a:avLst>
              </a:prstGeom>
              <a:solidFill>
                <a:srgbClr val="77933C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b="1" dirty="0">
                    <a:solidFill>
                      <a:schemeClr val="tx1"/>
                    </a:solidFill>
                  </a:rPr>
                  <a:t>I2D</a:t>
                </a:r>
              </a:p>
            </p:txBody>
          </p:sp>
          <p:grpSp>
            <p:nvGrpSpPr>
              <p:cNvPr id="55" name="Groupe 54">
                <a:extLst>
                  <a:ext uri="{FF2B5EF4-FFF2-40B4-BE49-F238E27FC236}">
                    <a16:creationId xmlns:a16="http://schemas.microsoft.com/office/drawing/2014/main" id="{0BE2D0D0-2569-453B-99EF-016DFC443585}"/>
                  </a:ext>
                </a:extLst>
              </p:cNvPr>
              <p:cNvGrpSpPr/>
              <p:nvPr/>
            </p:nvGrpSpPr>
            <p:grpSpPr>
              <a:xfrm>
                <a:off x="10946412" y="1521147"/>
                <a:ext cx="1034519" cy="604676"/>
                <a:chOff x="534045" y="3423123"/>
                <a:chExt cx="1034519" cy="604676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557EC528-F5E8-4768-BC37-520D425D4E8D}"/>
                    </a:ext>
                  </a:extLst>
                </p:cNvPr>
                <p:cNvSpPr/>
                <p:nvPr/>
              </p:nvSpPr>
              <p:spPr>
                <a:xfrm>
                  <a:off x="594404" y="3499912"/>
                  <a:ext cx="914400" cy="45109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C3D69B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0"/>
                </a:p>
              </p:txBody>
            </p:sp>
            <p:sp>
              <p:nvSpPr>
                <p:cNvPr id="57" name="Cadre 56">
                  <a:extLst>
                    <a:ext uri="{FF2B5EF4-FFF2-40B4-BE49-F238E27FC236}">
                      <a16:creationId xmlns:a16="http://schemas.microsoft.com/office/drawing/2014/main" id="{D898B3BB-08D1-4F5B-826D-430AF179B1CC}"/>
                    </a:ext>
                  </a:extLst>
                </p:cNvPr>
                <p:cNvSpPr/>
                <p:nvPr/>
              </p:nvSpPr>
              <p:spPr>
                <a:xfrm>
                  <a:off x="534045" y="3423123"/>
                  <a:ext cx="1034519" cy="604676"/>
                </a:xfrm>
                <a:prstGeom prst="frame">
                  <a:avLst/>
                </a:prstGeom>
                <a:solidFill>
                  <a:srgbClr val="C3D69B"/>
                </a:solidFill>
                <a:ln>
                  <a:solidFill>
                    <a:schemeClr val="bg1"/>
                  </a:solidFill>
                </a:ln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2400" b="1" dirty="0">
                      <a:solidFill>
                        <a:schemeClr val="bg1">
                          <a:lumMod val="65000"/>
                        </a:schemeClr>
                      </a:solidFill>
                    </a:rPr>
                    <a:t>IT</a:t>
                  </a:r>
                </a:p>
              </p:txBody>
            </p:sp>
          </p:grpSp>
        </p:grpSp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8A0EAB0A-629D-471F-B241-B49A8B26DB6D}"/>
                </a:ext>
              </a:extLst>
            </p:cNvPr>
            <p:cNvGrpSpPr/>
            <p:nvPr/>
          </p:nvGrpSpPr>
          <p:grpSpPr>
            <a:xfrm>
              <a:off x="10928084" y="830698"/>
              <a:ext cx="1034519" cy="604675"/>
              <a:chOff x="6629576" y="2442328"/>
              <a:chExt cx="1034519" cy="604675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3E51DC69-E746-415C-AA9B-178A1DD6C68B}"/>
                  </a:ext>
                </a:extLst>
              </p:cNvPr>
              <p:cNvSpPr/>
              <p:nvPr/>
            </p:nvSpPr>
            <p:spPr>
              <a:xfrm>
                <a:off x="6732270" y="2537460"/>
                <a:ext cx="834390" cy="400110"/>
              </a:xfrm>
              <a:prstGeom prst="rect">
                <a:avLst/>
              </a:prstGeom>
              <a:solidFill>
                <a:srgbClr val="77933C"/>
              </a:solidFill>
              <a:ln>
                <a:solidFill>
                  <a:srgbClr val="77933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53" name="Cadre 52">
                <a:extLst>
                  <a:ext uri="{FF2B5EF4-FFF2-40B4-BE49-F238E27FC236}">
                    <a16:creationId xmlns:a16="http://schemas.microsoft.com/office/drawing/2014/main" id="{A684BF6D-BDB2-46B9-93D2-7EE6599BAA6F}"/>
                  </a:ext>
                </a:extLst>
              </p:cNvPr>
              <p:cNvSpPr/>
              <p:nvPr/>
            </p:nvSpPr>
            <p:spPr>
              <a:xfrm>
                <a:off x="6629576" y="2442328"/>
                <a:ext cx="1034519" cy="604675"/>
              </a:xfrm>
              <a:prstGeom prst="frame">
                <a:avLst>
                  <a:gd name="adj1" fmla="val 18171"/>
                </a:avLst>
              </a:prstGeom>
              <a:solidFill>
                <a:srgbClr val="77933C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b="1" dirty="0">
                    <a:solidFill>
                      <a:schemeClr val="tx1"/>
                    </a:solidFill>
                  </a:rPr>
                  <a:t>I2D</a:t>
                </a:r>
              </a:p>
            </p:txBody>
          </p:sp>
        </p:grp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96ED54C5-CEDB-4E22-83DC-9017C4005C81}"/>
              </a:ext>
            </a:extLst>
          </p:cNvPr>
          <p:cNvGrpSpPr/>
          <p:nvPr/>
        </p:nvGrpSpPr>
        <p:grpSpPr>
          <a:xfrm>
            <a:off x="8188188" y="2873103"/>
            <a:ext cx="779156" cy="960590"/>
            <a:chOff x="10942057" y="845037"/>
            <a:chExt cx="1038874" cy="1280786"/>
          </a:xfrm>
        </p:grpSpPr>
        <p:sp>
          <p:nvSpPr>
            <p:cNvPr id="59" name="Cadre 58">
              <a:extLst>
                <a:ext uri="{FF2B5EF4-FFF2-40B4-BE49-F238E27FC236}">
                  <a16:creationId xmlns:a16="http://schemas.microsoft.com/office/drawing/2014/main" id="{5DEC4C79-37DB-4988-835D-DD2F768B7B72}"/>
                </a:ext>
              </a:extLst>
            </p:cNvPr>
            <p:cNvSpPr/>
            <p:nvPr/>
          </p:nvSpPr>
          <p:spPr>
            <a:xfrm>
              <a:off x="10942057" y="845037"/>
              <a:ext cx="1034519" cy="604675"/>
            </a:xfrm>
            <a:prstGeom prst="frame">
              <a:avLst/>
            </a:prstGeom>
            <a:solidFill>
              <a:srgbClr val="77933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>
                      <a:lumMod val="75000"/>
                    </a:schemeClr>
                  </a:solidFill>
                </a:rPr>
                <a:t>I2D</a:t>
              </a:r>
            </a:p>
          </p:txBody>
        </p:sp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A7D85E09-AD3E-4EA8-959F-2BF2252D2BA3}"/>
                </a:ext>
              </a:extLst>
            </p:cNvPr>
            <p:cNvGrpSpPr/>
            <p:nvPr/>
          </p:nvGrpSpPr>
          <p:grpSpPr>
            <a:xfrm>
              <a:off x="10946412" y="1521147"/>
              <a:ext cx="1034519" cy="604676"/>
              <a:chOff x="534045" y="3423123"/>
              <a:chExt cx="1034519" cy="604676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4162712F-CCAF-445A-8E7B-5D24EB8413DB}"/>
                  </a:ext>
                </a:extLst>
              </p:cNvPr>
              <p:cNvSpPr/>
              <p:nvPr/>
            </p:nvSpPr>
            <p:spPr>
              <a:xfrm>
                <a:off x="594404" y="3499912"/>
                <a:ext cx="914400" cy="451097"/>
              </a:xfrm>
              <a:prstGeom prst="rect">
                <a:avLst/>
              </a:prstGeom>
              <a:solidFill>
                <a:srgbClr val="C3D69B"/>
              </a:solidFill>
              <a:ln>
                <a:solidFill>
                  <a:srgbClr val="C3D69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62" name="Cadre 61">
                <a:extLst>
                  <a:ext uri="{FF2B5EF4-FFF2-40B4-BE49-F238E27FC236}">
                    <a16:creationId xmlns:a16="http://schemas.microsoft.com/office/drawing/2014/main" id="{B46D916F-4447-4575-B9BC-49FD0A6B4574}"/>
                  </a:ext>
                </a:extLst>
              </p:cNvPr>
              <p:cNvSpPr/>
              <p:nvPr/>
            </p:nvSpPr>
            <p:spPr>
              <a:xfrm>
                <a:off x="534045" y="3423123"/>
                <a:ext cx="1034519" cy="604676"/>
              </a:xfrm>
              <a:prstGeom prst="frame">
                <a:avLst/>
              </a:prstGeom>
              <a:solidFill>
                <a:srgbClr val="C3D69B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b="1" dirty="0">
                    <a:solidFill>
                      <a:schemeClr val="tx1"/>
                    </a:solidFill>
                  </a:rPr>
                  <a:t>IT</a:t>
                </a:r>
              </a:p>
            </p:txBody>
          </p:sp>
        </p:grpSp>
      </p:grpSp>
      <p:pic>
        <p:nvPicPr>
          <p:cNvPr id="42" name="Image 41">
            <a:extLst>
              <a:ext uri="{FF2B5EF4-FFF2-40B4-BE49-F238E27FC236}">
                <a16:creationId xmlns:a16="http://schemas.microsoft.com/office/drawing/2014/main" id="{7ADA9166-6EDF-4E20-80F5-E7952B845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5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0.00143 0.21643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221060-583F-4C96-B74A-F720D140E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931" y="921221"/>
            <a:ext cx="7886701" cy="689699"/>
          </a:xfrm>
        </p:spPr>
        <p:txBody>
          <a:bodyPr>
            <a:normAutofit/>
          </a:bodyPr>
          <a:lstStyle/>
          <a:p>
            <a:r>
              <a:rPr lang="fr-FR" sz="2000" b="1" dirty="0">
                <a:latin typeface="+mn-lt"/>
              </a:rPr>
              <a:t>Modélisation de la solution retenue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C22D9A6D-CB4B-4013-9B55-7E9A5887F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4" t="-770" r="274" b="6028"/>
          <a:stretch/>
        </p:blipFill>
        <p:spPr>
          <a:xfrm>
            <a:off x="795190" y="1628025"/>
            <a:ext cx="6861463" cy="36749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44F699-5D03-4AFE-B390-8D440D5C49C8}"/>
              </a:ext>
            </a:extLst>
          </p:cNvPr>
          <p:cNvSpPr/>
          <p:nvPr/>
        </p:nvSpPr>
        <p:spPr>
          <a:xfrm>
            <a:off x="324465" y="5391960"/>
            <a:ext cx="8318089" cy="259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ts val="1050"/>
              </a:lnSpc>
              <a:spcBef>
                <a:spcPts val="75"/>
              </a:spcBef>
              <a:spcAft>
                <a:spcPts val="75"/>
              </a:spcAft>
              <a:defRPr/>
            </a:pPr>
            <a:r>
              <a:rPr lang="fr-FR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IT, se limiter à modifier/compléter un assemblage à partir d’un composant fourni.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1035ED1-7DC1-4A19-BF9E-0FB356A2C80B}"/>
              </a:ext>
            </a:extLst>
          </p:cNvPr>
          <p:cNvSpPr txBox="1"/>
          <p:nvPr/>
        </p:nvSpPr>
        <p:spPr>
          <a:xfrm>
            <a:off x="2284997" y="4254038"/>
            <a:ext cx="49538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dirty="0"/>
              <a:t>Les modèles numériques du drone et du flacon sont fournis.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FC2BFFFF-8572-400C-8AAC-BA4182F44B4F}"/>
              </a:ext>
            </a:extLst>
          </p:cNvPr>
          <p:cNvGrpSpPr/>
          <p:nvPr/>
        </p:nvGrpSpPr>
        <p:grpSpPr>
          <a:xfrm>
            <a:off x="7489073" y="1767519"/>
            <a:ext cx="1252454" cy="1206575"/>
            <a:chOff x="10288876" y="558597"/>
            <a:chExt cx="1669939" cy="1608767"/>
          </a:xfrm>
        </p:grpSpPr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72577E6C-CF51-4950-B344-3E8072FA5D89}"/>
                </a:ext>
              </a:extLst>
            </p:cNvPr>
            <p:cNvGrpSpPr/>
            <p:nvPr/>
          </p:nvGrpSpPr>
          <p:grpSpPr>
            <a:xfrm>
              <a:off x="10288876" y="558597"/>
              <a:ext cx="1608639" cy="1608767"/>
              <a:chOff x="10121917" y="39293"/>
              <a:chExt cx="1849995" cy="1585017"/>
            </a:xfrm>
          </p:grpSpPr>
          <p:sp>
            <p:nvSpPr>
              <p:cNvPr id="28" name="Rectangle : avec coins rognés en diagonale 27">
                <a:extLst>
                  <a:ext uri="{FF2B5EF4-FFF2-40B4-BE49-F238E27FC236}">
                    <a16:creationId xmlns:a16="http://schemas.microsoft.com/office/drawing/2014/main" id="{DB13CEDD-8E88-47B4-AD4E-496B320317F2}"/>
                  </a:ext>
                </a:extLst>
              </p:cNvPr>
              <p:cNvSpPr/>
              <p:nvPr/>
            </p:nvSpPr>
            <p:spPr>
              <a:xfrm rot="1425659" flipH="1">
                <a:off x="11041226" y="338398"/>
                <a:ext cx="889864" cy="1285912"/>
              </a:xfrm>
              <a:prstGeom prst="snip2Diag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9E474B37-E2EB-40BD-ADC5-E185ADED94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83098">
                <a:off x="10279014" y="304727"/>
                <a:ext cx="1692898" cy="1114125"/>
              </a:xfrm>
              <a:prstGeom prst="rect">
                <a:avLst/>
              </a:prstGeom>
            </p:spPr>
          </p:pic>
          <p:sp>
            <p:nvSpPr>
              <p:cNvPr id="30" name="Rectangle : avec coins rognés en diagonale 29">
                <a:extLst>
                  <a:ext uri="{FF2B5EF4-FFF2-40B4-BE49-F238E27FC236}">
                    <a16:creationId xmlns:a16="http://schemas.microsoft.com/office/drawing/2014/main" id="{10EC4832-8EAC-4E20-BBF8-6DE604B4F0DA}"/>
                  </a:ext>
                </a:extLst>
              </p:cNvPr>
              <p:cNvSpPr/>
              <p:nvPr/>
            </p:nvSpPr>
            <p:spPr>
              <a:xfrm rot="1409983">
                <a:off x="10121917" y="545102"/>
                <a:ext cx="889865" cy="766779"/>
              </a:xfrm>
              <a:prstGeom prst="snip2DiagRect">
                <a:avLst/>
              </a:prstGeom>
              <a:solidFill>
                <a:srgbClr val="93CDDD"/>
              </a:solidFill>
              <a:ln>
                <a:solidFill>
                  <a:srgbClr val="93CD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Rectangle : avec coins rognés en diagonale 30">
                <a:extLst>
                  <a:ext uri="{FF2B5EF4-FFF2-40B4-BE49-F238E27FC236}">
                    <a16:creationId xmlns:a16="http://schemas.microsoft.com/office/drawing/2014/main" id="{CBE66FFE-F637-4912-8B70-87DF25A44860}"/>
                  </a:ext>
                </a:extLst>
              </p:cNvPr>
              <p:cNvSpPr/>
              <p:nvPr/>
            </p:nvSpPr>
            <p:spPr>
              <a:xfrm rot="6835352">
                <a:off x="10553248" y="-125937"/>
                <a:ext cx="609707" cy="940168"/>
              </a:xfrm>
              <a:prstGeom prst="snip2Diag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F4AC131-21CA-4F84-A954-9CA448CE73BA}"/>
                </a:ext>
              </a:extLst>
            </p:cNvPr>
            <p:cNvSpPr/>
            <p:nvPr/>
          </p:nvSpPr>
          <p:spPr>
            <a:xfrm>
              <a:off x="11598815" y="1023646"/>
              <a:ext cx="360000" cy="36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342900">
                <a:defRPr/>
              </a:pPr>
              <a:r>
                <a:rPr lang="fr-FR" sz="900" dirty="0">
                  <a:solidFill>
                    <a:prstClr val="white"/>
                  </a:solidFill>
                  <a:latin typeface="Calibri"/>
                </a:rPr>
                <a:t>ITEC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5EA0A26-1C0C-42C4-86A2-407DBCFA1E76}"/>
                </a:ext>
              </a:extLst>
            </p:cNvPr>
            <p:cNvSpPr/>
            <p:nvPr/>
          </p:nvSpPr>
          <p:spPr>
            <a:xfrm>
              <a:off x="10644705" y="653588"/>
              <a:ext cx="360000" cy="360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r>
                <a:rPr lang="fr-FR" sz="900" dirty="0">
                  <a:solidFill>
                    <a:prstClr val="white"/>
                  </a:solidFill>
                  <a:latin typeface="Calibri"/>
                </a:rPr>
                <a:t>EE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086C1F9-1F1C-44BC-BE84-487606337F50}"/>
                </a:ext>
              </a:extLst>
            </p:cNvPr>
            <p:cNvSpPr/>
            <p:nvPr/>
          </p:nvSpPr>
          <p:spPr>
            <a:xfrm>
              <a:off x="10391403" y="1350280"/>
              <a:ext cx="360000" cy="360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342900">
                <a:defRPr/>
              </a:pPr>
              <a:r>
                <a:rPr lang="fr-FR" sz="900" dirty="0">
                  <a:solidFill>
                    <a:prstClr val="white"/>
                  </a:solidFill>
                  <a:latin typeface="Calibri"/>
                </a:rPr>
                <a:t>SIN</a:t>
              </a: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4CA0B5EE-F61F-4E1D-9847-29E25BC94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963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221060-583F-4C96-B74A-F720D140E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830" y="717522"/>
            <a:ext cx="6810252" cy="689699"/>
          </a:xfrm>
        </p:spPr>
        <p:txBody>
          <a:bodyPr>
            <a:noAutofit/>
          </a:bodyPr>
          <a:lstStyle/>
          <a:p>
            <a:r>
              <a:rPr lang="fr-FR" sz="2000" b="1" dirty="0">
                <a:latin typeface="+mn-lt"/>
              </a:rPr>
              <a:t>Optimisation et choix des solutions retenues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B69D6B1-95BA-42F2-9036-679E110C4F0F}"/>
              </a:ext>
            </a:extLst>
          </p:cNvPr>
          <p:cNvGrpSpPr/>
          <p:nvPr/>
        </p:nvGrpSpPr>
        <p:grpSpPr>
          <a:xfrm>
            <a:off x="6456507" y="1890898"/>
            <a:ext cx="1343798" cy="1107628"/>
            <a:chOff x="2368444" y="1956689"/>
            <a:chExt cx="2398945" cy="2577470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32CB95AE-A1CD-4795-9561-B0083898DA3C}"/>
                </a:ext>
              </a:extLst>
            </p:cNvPr>
            <p:cNvSpPr txBox="1"/>
            <p:nvPr/>
          </p:nvSpPr>
          <p:spPr>
            <a:xfrm>
              <a:off x="2531563" y="3352427"/>
              <a:ext cx="2235826" cy="1181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>
                <a:defRPr/>
              </a:pPr>
              <a:r>
                <a:rPr lang="fr-FR" sz="1350" dirty="0">
                  <a:latin typeface="Calibri" panose="020F0502020204030204"/>
                </a:rPr>
                <a:t>Masse : 7,5 grammes</a:t>
              </a:r>
            </a:p>
          </p:txBody>
        </p: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74F3C8F5-AC39-444F-B0BF-24F1E1737C22}"/>
                </a:ext>
              </a:extLst>
            </p:cNvPr>
            <p:cNvPicPr/>
            <p:nvPr/>
          </p:nvPicPr>
          <p:blipFill rotWithShape="1">
            <a:blip r:embed="rId2"/>
            <a:srcRect l="35135" t="33510" r="33036" b="29748"/>
            <a:stretch/>
          </p:blipFill>
          <p:spPr bwMode="auto">
            <a:xfrm>
              <a:off x="2368444" y="1956689"/>
              <a:ext cx="1833245" cy="11906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BE7E6E8B-A53C-434E-B261-54228DB154C8}"/>
              </a:ext>
            </a:extLst>
          </p:cNvPr>
          <p:cNvGrpSpPr/>
          <p:nvPr/>
        </p:nvGrpSpPr>
        <p:grpSpPr>
          <a:xfrm>
            <a:off x="6414330" y="3033095"/>
            <a:ext cx="1252426" cy="1170211"/>
            <a:chOff x="5188786" y="1876361"/>
            <a:chExt cx="2235827" cy="2723100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E75084E2-8B82-4DA1-92AD-071DFE7447FD}"/>
                </a:ext>
              </a:extLst>
            </p:cNvPr>
            <p:cNvPicPr/>
            <p:nvPr/>
          </p:nvPicPr>
          <p:blipFill rotWithShape="1">
            <a:blip r:embed="rId3"/>
            <a:srcRect l="33978" t="27484" r="29973" b="26361"/>
            <a:stretch/>
          </p:blipFill>
          <p:spPr bwMode="auto">
            <a:xfrm>
              <a:off x="5286621" y="1876361"/>
              <a:ext cx="1876425" cy="135128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1767BAC9-A53D-4C28-910C-B4355CB58177}"/>
                </a:ext>
              </a:extLst>
            </p:cNvPr>
            <p:cNvSpPr txBox="1"/>
            <p:nvPr/>
          </p:nvSpPr>
          <p:spPr>
            <a:xfrm>
              <a:off x="5188786" y="3417730"/>
              <a:ext cx="2235827" cy="118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>
                <a:defRPr/>
              </a:pPr>
              <a:r>
                <a:rPr lang="fr-FR" sz="1350" dirty="0">
                  <a:latin typeface="Calibri" panose="020F0502020204030204"/>
                </a:rPr>
                <a:t>Masse: 5,96 grammes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28302168-E7B5-4D46-93D0-12B52D10C0EE}"/>
              </a:ext>
            </a:extLst>
          </p:cNvPr>
          <p:cNvGrpSpPr/>
          <p:nvPr/>
        </p:nvGrpSpPr>
        <p:grpSpPr>
          <a:xfrm>
            <a:off x="6376432" y="4277681"/>
            <a:ext cx="1328219" cy="962502"/>
            <a:chOff x="9179715" y="4072267"/>
            <a:chExt cx="2371132" cy="2239756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E873C4D1-0E92-4BD7-9940-019D5A262983}"/>
                </a:ext>
              </a:extLst>
            </p:cNvPr>
            <p:cNvPicPr/>
            <p:nvPr/>
          </p:nvPicPr>
          <p:blipFill rotWithShape="1">
            <a:blip r:embed="rId4"/>
            <a:srcRect l="31663" t="25279" r="29478" b="21806"/>
            <a:stretch/>
          </p:blipFill>
          <p:spPr bwMode="auto">
            <a:xfrm>
              <a:off x="9321591" y="4072267"/>
              <a:ext cx="1871345" cy="143319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88624E62-6A6D-406D-9136-A692D5EF3930}"/>
                </a:ext>
              </a:extLst>
            </p:cNvPr>
            <p:cNvSpPr txBox="1"/>
            <p:nvPr/>
          </p:nvSpPr>
          <p:spPr>
            <a:xfrm>
              <a:off x="9179715" y="5130293"/>
              <a:ext cx="2371132" cy="1181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>
                <a:defRPr/>
              </a:pPr>
              <a:r>
                <a:rPr lang="fr-FR" sz="1350" dirty="0">
                  <a:latin typeface="Calibri" panose="020F0502020204030204"/>
                </a:rPr>
                <a:t>Masse : 4,04 grammes</a:t>
              </a:r>
            </a:p>
          </p:txBody>
        </p:sp>
      </p:grpSp>
      <p:sp>
        <p:nvSpPr>
          <p:cNvPr id="55" name="ZoneTexte 54">
            <a:extLst>
              <a:ext uri="{FF2B5EF4-FFF2-40B4-BE49-F238E27FC236}">
                <a16:creationId xmlns:a16="http://schemas.microsoft.com/office/drawing/2014/main" id="{1BE6997A-5FAE-46F1-99A5-7E9613BE1446}"/>
              </a:ext>
            </a:extLst>
          </p:cNvPr>
          <p:cNvSpPr txBox="1"/>
          <p:nvPr/>
        </p:nvSpPr>
        <p:spPr>
          <a:xfrm>
            <a:off x="38858" y="1658415"/>
            <a:ext cx="4010705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fr-FR" sz="1350" dirty="0">
                <a:latin typeface="Calibri" panose="020F0502020204030204"/>
              </a:rPr>
              <a:t>Hiérarchiser et justifier les critères de choix :</a:t>
            </a:r>
          </a:p>
          <a:p>
            <a:pPr marL="557213" lvl="1" indent="-214313" defTabSz="342900">
              <a:buFontTx/>
              <a:buChar char="-"/>
              <a:defRPr/>
            </a:pPr>
            <a:r>
              <a:rPr lang="fr-FR" sz="1350" dirty="0">
                <a:latin typeface="Calibri" panose="020F0502020204030204"/>
              </a:rPr>
              <a:t>Critère prépondérant : Masse</a:t>
            </a:r>
          </a:p>
          <a:p>
            <a:pPr marL="557213" lvl="1" indent="-214313" defTabSz="342900">
              <a:buFontTx/>
              <a:buChar char="-"/>
              <a:defRPr/>
            </a:pPr>
            <a:r>
              <a:rPr lang="fr-FR" sz="1350" dirty="0">
                <a:latin typeface="Calibri" panose="020F0502020204030204"/>
              </a:rPr>
              <a:t>Matériau recyclable</a:t>
            </a:r>
          </a:p>
          <a:p>
            <a:pPr marL="557213" lvl="1" indent="-214313" defTabSz="342900">
              <a:buFontTx/>
              <a:buChar char="-"/>
              <a:defRPr/>
            </a:pPr>
            <a:r>
              <a:rPr lang="fr-FR" sz="1350" dirty="0">
                <a:latin typeface="Calibri" panose="020F0502020204030204"/>
              </a:rPr>
              <a:t>Critère de réalisation</a:t>
            </a:r>
          </a:p>
          <a:p>
            <a:pPr marL="900113" lvl="2" indent="-214313" defTabSz="342900">
              <a:buFontTx/>
              <a:buChar char="-"/>
              <a:defRPr/>
            </a:pPr>
            <a:r>
              <a:rPr lang="fr-FR" sz="1350" dirty="0">
                <a:latin typeface="Calibri" panose="020F0502020204030204"/>
              </a:rPr>
              <a:t>Prototypage par dépôt de fil</a:t>
            </a:r>
          </a:p>
          <a:p>
            <a:pPr marL="900113" lvl="2" indent="-214313" defTabSz="342900">
              <a:buFontTx/>
              <a:buChar char="-"/>
              <a:defRPr/>
            </a:pPr>
            <a:r>
              <a:rPr lang="fr-FR" sz="1350" dirty="0">
                <a:latin typeface="Calibri" panose="020F0502020204030204"/>
              </a:rPr>
              <a:t>Industrialisation en Injection plastique</a:t>
            </a:r>
          </a:p>
          <a:p>
            <a:pPr marL="557213" lvl="1" indent="-214313" defTabSz="342900">
              <a:buFontTx/>
              <a:buChar char="-"/>
              <a:defRPr/>
            </a:pPr>
            <a:endParaRPr lang="fr-FR" sz="1350" dirty="0">
              <a:latin typeface="Calibri" panose="020F0502020204030204"/>
            </a:endParaRP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36F63030-0CB9-4496-BAC0-853B05C9D1CB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7257" y="2985963"/>
            <a:ext cx="2479976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ECC9532C-0D9F-4441-838E-20FD1D74CD28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61858" y="3937848"/>
            <a:ext cx="2197029" cy="1299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CA46C2A3-F1E5-4657-B99B-1B3D6C13279E}"/>
              </a:ext>
            </a:extLst>
          </p:cNvPr>
          <p:cNvGrpSpPr/>
          <p:nvPr/>
        </p:nvGrpSpPr>
        <p:grpSpPr>
          <a:xfrm>
            <a:off x="1288242" y="1419451"/>
            <a:ext cx="6417049" cy="3692155"/>
            <a:chOff x="1717655" y="749601"/>
            <a:chExt cx="8556065" cy="4922873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C7FB73CB-A577-4D69-B4F8-7E6D44D4DBE4}"/>
                </a:ext>
              </a:extLst>
            </p:cNvPr>
            <p:cNvSpPr txBox="1"/>
            <p:nvPr/>
          </p:nvSpPr>
          <p:spPr>
            <a:xfrm>
              <a:off x="1717655" y="749601"/>
              <a:ext cx="855606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>
                <a:defRPr/>
              </a:pPr>
              <a:r>
                <a:rPr lang="fr-FR" sz="1500" b="1" dirty="0">
                  <a:latin typeface="Calibri" panose="020F0502020204030204"/>
                </a:rPr>
                <a:t>Optimisation volumique par rapport aux surfaces fonctionnelles</a:t>
              </a: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3D76A08-3C41-4529-B468-96FE6A2F1722}"/>
                </a:ext>
              </a:extLst>
            </p:cNvPr>
            <p:cNvGrpSpPr/>
            <p:nvPr/>
          </p:nvGrpSpPr>
          <p:grpSpPr>
            <a:xfrm>
              <a:off x="5188785" y="2531691"/>
              <a:ext cx="3396765" cy="3140783"/>
              <a:chOff x="5188785" y="2531691"/>
              <a:chExt cx="3396765" cy="3140783"/>
            </a:xfrm>
          </p:grpSpPr>
          <p:grpSp>
            <p:nvGrpSpPr>
              <p:cNvPr id="5" name="Groupe 4">
                <a:extLst>
                  <a:ext uri="{FF2B5EF4-FFF2-40B4-BE49-F238E27FC236}">
                    <a16:creationId xmlns:a16="http://schemas.microsoft.com/office/drawing/2014/main" id="{20DD4C59-C55F-461A-8F6E-5B8B1A93F6B6}"/>
                  </a:ext>
                </a:extLst>
              </p:cNvPr>
              <p:cNvGrpSpPr/>
              <p:nvPr/>
            </p:nvGrpSpPr>
            <p:grpSpPr>
              <a:xfrm>
                <a:off x="5188785" y="3147314"/>
                <a:ext cx="3396765" cy="2525160"/>
                <a:chOff x="5188785" y="4146673"/>
                <a:chExt cx="2538791" cy="1594009"/>
              </a:xfrm>
            </p:grpSpPr>
            <p:pic>
              <p:nvPicPr>
                <p:cNvPr id="34" name="Image 33">
                  <a:extLst>
                    <a:ext uri="{FF2B5EF4-FFF2-40B4-BE49-F238E27FC236}">
                      <a16:creationId xmlns:a16="http://schemas.microsoft.com/office/drawing/2014/main" id="{49EF7098-0292-419C-8807-01284C751E92}"/>
                    </a:ext>
                  </a:extLst>
                </p:cNvPr>
                <p:cNvPicPr/>
                <p:nvPr/>
              </p:nvPicPr>
              <p:blipFill rotWithShape="1">
                <a:blip r:embed="rId7"/>
                <a:srcRect l="38939" t="22487" r="18811" b="29448"/>
                <a:stretch/>
              </p:blipFill>
              <p:spPr bwMode="auto">
                <a:xfrm>
                  <a:off x="5416579" y="4146673"/>
                  <a:ext cx="1822450" cy="1166495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54" name="ZoneTexte 53">
                  <a:extLst>
                    <a:ext uri="{FF2B5EF4-FFF2-40B4-BE49-F238E27FC236}">
                      <a16:creationId xmlns:a16="http://schemas.microsoft.com/office/drawing/2014/main" id="{8A148444-E866-4C75-814D-E2D39F9B6B03}"/>
                    </a:ext>
                  </a:extLst>
                </p:cNvPr>
                <p:cNvSpPr txBox="1"/>
                <p:nvPr/>
              </p:nvSpPr>
              <p:spPr>
                <a:xfrm>
                  <a:off x="5188785" y="5488113"/>
                  <a:ext cx="2538791" cy="2525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342900">
                    <a:defRPr/>
                  </a:pPr>
                  <a:r>
                    <a:rPr lang="fr-FR" sz="1350" dirty="0">
                      <a:latin typeface="Calibri" panose="020F0502020204030204"/>
                    </a:rPr>
                    <a:t>Masse : 3,72 grammes</a:t>
                  </a:r>
                </a:p>
              </p:txBody>
            </p:sp>
          </p:grpSp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DFC09EE7-0FBB-46C9-AE38-3F503EBD9BB3}"/>
                  </a:ext>
                </a:extLst>
              </p:cNvPr>
              <p:cNvSpPr txBox="1"/>
              <p:nvPr/>
            </p:nvSpPr>
            <p:spPr>
              <a:xfrm>
                <a:off x="5347633" y="2531691"/>
                <a:ext cx="2634784" cy="1415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42900">
                  <a:defRPr/>
                </a:pPr>
                <a:r>
                  <a:rPr lang="fr-FR" sz="2100" b="1" dirty="0">
                    <a:latin typeface="Calibri" panose="020F0502020204030204"/>
                  </a:rPr>
                  <a:t>Choix final : ABS</a:t>
                </a:r>
              </a:p>
              <a:p>
                <a:pPr marL="557213" lvl="1" indent="-214313" defTabSz="342900">
                  <a:buFontTx/>
                  <a:buChar char="-"/>
                  <a:defRPr/>
                </a:pPr>
                <a:endParaRPr lang="fr-FR" sz="2100" b="1" dirty="0">
                  <a:latin typeface="Calibri" panose="020F0502020204030204"/>
                </a:endParaRPr>
              </a:p>
            </p:txBody>
          </p:sp>
        </p:grp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EA679C58-F79B-4DAA-BF1B-EB8613D9915C}"/>
              </a:ext>
            </a:extLst>
          </p:cNvPr>
          <p:cNvGrpSpPr/>
          <p:nvPr/>
        </p:nvGrpSpPr>
        <p:grpSpPr>
          <a:xfrm>
            <a:off x="7639925" y="1490248"/>
            <a:ext cx="1252425" cy="1101504"/>
            <a:chOff x="10288876" y="558597"/>
            <a:chExt cx="1669939" cy="1608767"/>
          </a:xfrm>
        </p:grpSpPr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8DDC5D00-1B95-4487-A175-99217C6EF868}"/>
                </a:ext>
              </a:extLst>
            </p:cNvPr>
            <p:cNvGrpSpPr/>
            <p:nvPr/>
          </p:nvGrpSpPr>
          <p:grpSpPr>
            <a:xfrm>
              <a:off x="10288876" y="558597"/>
              <a:ext cx="1608639" cy="1608767"/>
              <a:chOff x="10121917" y="39293"/>
              <a:chExt cx="1849995" cy="1585017"/>
            </a:xfrm>
          </p:grpSpPr>
          <p:sp>
            <p:nvSpPr>
              <p:cNvPr id="50" name="Rectangle : avec coins rognés en diagonale 49">
                <a:extLst>
                  <a:ext uri="{FF2B5EF4-FFF2-40B4-BE49-F238E27FC236}">
                    <a16:creationId xmlns:a16="http://schemas.microsoft.com/office/drawing/2014/main" id="{511DC198-BF77-458F-9523-393A508A9FF4}"/>
                  </a:ext>
                </a:extLst>
              </p:cNvPr>
              <p:cNvSpPr/>
              <p:nvPr/>
            </p:nvSpPr>
            <p:spPr>
              <a:xfrm rot="1425659" flipH="1">
                <a:off x="11041226" y="338398"/>
                <a:ext cx="889864" cy="1285912"/>
              </a:xfrm>
              <a:prstGeom prst="snip2Diag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51" name="Image 50">
                <a:extLst>
                  <a:ext uri="{FF2B5EF4-FFF2-40B4-BE49-F238E27FC236}">
                    <a16:creationId xmlns:a16="http://schemas.microsoft.com/office/drawing/2014/main" id="{82B55E36-0B43-4703-ACB9-24AD5D9562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83098">
                <a:off x="10279014" y="304727"/>
                <a:ext cx="1692898" cy="1114125"/>
              </a:xfrm>
              <a:prstGeom prst="rect">
                <a:avLst/>
              </a:prstGeom>
            </p:spPr>
          </p:pic>
          <p:sp>
            <p:nvSpPr>
              <p:cNvPr id="52" name="Rectangle : avec coins rognés en diagonale 51">
                <a:extLst>
                  <a:ext uri="{FF2B5EF4-FFF2-40B4-BE49-F238E27FC236}">
                    <a16:creationId xmlns:a16="http://schemas.microsoft.com/office/drawing/2014/main" id="{2861B8F8-E5BB-48A5-AA5C-AE0C201A8979}"/>
                  </a:ext>
                </a:extLst>
              </p:cNvPr>
              <p:cNvSpPr/>
              <p:nvPr/>
            </p:nvSpPr>
            <p:spPr>
              <a:xfrm rot="1409983">
                <a:off x="10121917" y="545102"/>
                <a:ext cx="889865" cy="766779"/>
              </a:xfrm>
              <a:prstGeom prst="snip2DiagRect">
                <a:avLst/>
              </a:prstGeom>
              <a:solidFill>
                <a:srgbClr val="93CDDD"/>
              </a:solidFill>
              <a:ln>
                <a:solidFill>
                  <a:srgbClr val="93CD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Rectangle : avec coins rognés en diagonale 52">
                <a:extLst>
                  <a:ext uri="{FF2B5EF4-FFF2-40B4-BE49-F238E27FC236}">
                    <a16:creationId xmlns:a16="http://schemas.microsoft.com/office/drawing/2014/main" id="{D3D5C0A9-875D-4CA9-93E9-C91DB7D1E785}"/>
                  </a:ext>
                </a:extLst>
              </p:cNvPr>
              <p:cNvSpPr/>
              <p:nvPr/>
            </p:nvSpPr>
            <p:spPr>
              <a:xfrm rot="6835352">
                <a:off x="10553248" y="-125937"/>
                <a:ext cx="609707" cy="940168"/>
              </a:xfrm>
              <a:prstGeom prst="snip2Diag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6D73760-A0B8-4E87-96FB-D908311218BF}"/>
                </a:ext>
              </a:extLst>
            </p:cNvPr>
            <p:cNvSpPr/>
            <p:nvPr/>
          </p:nvSpPr>
          <p:spPr>
            <a:xfrm>
              <a:off x="11598815" y="1023646"/>
              <a:ext cx="360000" cy="36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342900">
                <a:defRPr/>
              </a:pPr>
              <a:r>
                <a:rPr lang="fr-FR" sz="900" dirty="0">
                  <a:solidFill>
                    <a:prstClr val="white"/>
                  </a:solidFill>
                  <a:latin typeface="Calibri"/>
                </a:rPr>
                <a:t>ITEC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736A41E-8F82-4436-A71D-3BADB96DCD73}"/>
                </a:ext>
              </a:extLst>
            </p:cNvPr>
            <p:cNvSpPr/>
            <p:nvPr/>
          </p:nvSpPr>
          <p:spPr>
            <a:xfrm>
              <a:off x="10644705" y="653588"/>
              <a:ext cx="360000" cy="360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r>
                <a:rPr lang="fr-FR" sz="900" dirty="0">
                  <a:solidFill>
                    <a:prstClr val="white"/>
                  </a:solidFill>
                  <a:latin typeface="Calibri"/>
                </a:rPr>
                <a:t>EE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7B67755-EB38-494B-9AEC-19F6BAA43401}"/>
                </a:ext>
              </a:extLst>
            </p:cNvPr>
            <p:cNvSpPr/>
            <p:nvPr/>
          </p:nvSpPr>
          <p:spPr>
            <a:xfrm>
              <a:off x="10391403" y="1350280"/>
              <a:ext cx="360000" cy="360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342900">
                <a:defRPr/>
              </a:pPr>
              <a:r>
                <a:rPr lang="fr-FR" sz="900" dirty="0">
                  <a:solidFill>
                    <a:prstClr val="white"/>
                  </a:solidFill>
                  <a:latin typeface="Calibri"/>
                </a:rPr>
                <a:t>SIN</a:t>
              </a:r>
            </a:p>
          </p:txBody>
        </p:sp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88B9D4D2-D803-4C20-8F41-A47E63D297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9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27E86A0C-2C09-4A16-86F5-24F059881F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095184"/>
              </p:ext>
            </p:extLst>
          </p:nvPr>
        </p:nvGraphicFramePr>
        <p:xfrm>
          <a:off x="464613" y="2029797"/>
          <a:ext cx="7920027" cy="2000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4636">
                  <a:extLst>
                    <a:ext uri="{9D8B030D-6E8A-4147-A177-3AD203B41FA5}">
                      <a16:colId xmlns:a16="http://schemas.microsoft.com/office/drawing/2014/main" val="822178620"/>
                    </a:ext>
                  </a:extLst>
                </a:gridCol>
                <a:gridCol w="2260639">
                  <a:extLst>
                    <a:ext uri="{9D8B030D-6E8A-4147-A177-3AD203B41FA5}">
                      <a16:colId xmlns:a16="http://schemas.microsoft.com/office/drawing/2014/main" val="2094668281"/>
                    </a:ext>
                  </a:extLst>
                </a:gridCol>
                <a:gridCol w="1074917">
                  <a:extLst>
                    <a:ext uri="{9D8B030D-6E8A-4147-A177-3AD203B41FA5}">
                      <a16:colId xmlns:a16="http://schemas.microsoft.com/office/drawing/2014/main" val="61147239"/>
                    </a:ext>
                  </a:extLst>
                </a:gridCol>
                <a:gridCol w="468891">
                  <a:extLst>
                    <a:ext uri="{9D8B030D-6E8A-4147-A177-3AD203B41FA5}">
                      <a16:colId xmlns:a16="http://schemas.microsoft.com/office/drawing/2014/main" val="2128433352"/>
                    </a:ext>
                  </a:extLst>
                </a:gridCol>
                <a:gridCol w="1680944">
                  <a:extLst>
                    <a:ext uri="{9D8B030D-6E8A-4147-A177-3AD203B41FA5}">
                      <a16:colId xmlns:a16="http://schemas.microsoft.com/office/drawing/2014/main" val="429524258"/>
                    </a:ext>
                  </a:extLst>
                </a:gridCol>
              </a:tblGrid>
              <a:tr h="481708">
                <a:tc>
                  <a:txBody>
                    <a:bodyPr/>
                    <a:lstStyle/>
                    <a:p>
                      <a:r>
                        <a:rPr lang="fr-FR" sz="1000" dirty="0"/>
                        <a:t>Compétences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Connaissances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I2D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PC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90211188"/>
                  </a:ext>
                </a:extLst>
              </a:tr>
              <a:tr h="300038"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fr-FR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lvl="0"/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CO5.5. </a:t>
                      </a:r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Proposer des solutions à un problème technique identifié en participant à des démarches de créativité, choisir et justifier la solution retenue</a:t>
                      </a:r>
                      <a:endParaRPr lang="fr-FR" sz="1000" dirty="0">
                        <a:effectLst/>
                      </a:endParaRPr>
                    </a:p>
                    <a:p>
                      <a:pPr marL="0" lvl="0" indent="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None/>
                      </a:pPr>
                      <a:endParaRPr lang="fr-FR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0" marB="0"/>
                </a:tc>
                <a:tc gridSpan="2">
                  <a:txBody>
                    <a:bodyPr/>
                    <a:lstStyle/>
                    <a:p>
                      <a:r>
                        <a:rPr lang="fr-FR" sz="1000" b="1" dirty="0"/>
                        <a:t>4. Eco-conception des produits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71280373"/>
                  </a:ext>
                </a:extLst>
              </a:tr>
              <a:tr h="1159193">
                <a:tc vMerge="1">
                  <a:txBody>
                    <a:bodyPr/>
                    <a:lstStyle/>
                    <a:p>
                      <a:pPr marL="0" lvl="0" indent="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None/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000" b="1" dirty="0"/>
                        <a:t>4.2  Démarche de conception</a:t>
                      </a:r>
                    </a:p>
                    <a:p>
                      <a:r>
                        <a:rPr lang="fr-FR" sz="1000" dirty="0"/>
                        <a:t>4.2.2. Choix des matériaux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  <a:p>
                      <a:r>
                        <a:rPr lang="fr-FR" sz="10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PC : Organisation de la matière, propriétés des matériaux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42496817"/>
                  </a:ext>
                </a:extLst>
              </a:tr>
            </a:tbl>
          </a:graphicData>
        </a:graphic>
      </p:graphicFrame>
      <p:grpSp>
        <p:nvGrpSpPr>
          <p:cNvPr id="9" name="Groupe 8">
            <a:extLst>
              <a:ext uri="{FF2B5EF4-FFF2-40B4-BE49-F238E27FC236}">
                <a16:creationId xmlns:a16="http://schemas.microsoft.com/office/drawing/2014/main" id="{2CB8616B-445C-4F47-979D-C10EA483341E}"/>
              </a:ext>
            </a:extLst>
          </p:cNvPr>
          <p:cNvGrpSpPr/>
          <p:nvPr/>
        </p:nvGrpSpPr>
        <p:grpSpPr>
          <a:xfrm>
            <a:off x="256119" y="1455281"/>
            <a:ext cx="8052860" cy="535275"/>
            <a:chOff x="0" y="2413421"/>
            <a:chExt cx="7361407" cy="71370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14999485-0ACB-47E4-87C9-CA3976442EB6}"/>
                </a:ext>
              </a:extLst>
            </p:cNvPr>
            <p:cNvSpPr/>
            <p:nvPr/>
          </p:nvSpPr>
          <p:spPr>
            <a:xfrm>
              <a:off x="0" y="2413421"/>
              <a:ext cx="7361407" cy="713700"/>
            </a:xfrm>
            <a:prstGeom prst="roundRect">
              <a:avLst/>
            </a:prstGeom>
            <a:ln w="57150">
              <a:solidFill>
                <a:schemeClr val="accent5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ectangle : coins arrondis 4">
              <a:extLst>
                <a:ext uri="{FF2B5EF4-FFF2-40B4-BE49-F238E27FC236}">
                  <a16:creationId xmlns:a16="http://schemas.microsoft.com/office/drawing/2014/main" id="{CB504E85-E2B7-4FB3-A6E0-1242D3CABCF5}"/>
                </a:ext>
              </a:extLst>
            </p:cNvPr>
            <p:cNvSpPr txBox="1"/>
            <p:nvPr/>
          </p:nvSpPr>
          <p:spPr>
            <a:xfrm>
              <a:off x="34840" y="2448261"/>
              <a:ext cx="7291727" cy="6440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435" tIns="51435" rIns="51435" bIns="51435" numCol="1" spcCol="1270" anchor="ctr" anchorCtr="0">
              <a:noAutofit/>
            </a:bodyPr>
            <a:lstStyle/>
            <a:p>
              <a:pPr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fr-FR" sz="15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</a:rPr>
                <a:t>O5 – Imaginer une solution, répondre à un besoin</a:t>
              </a:r>
              <a:endParaRPr lang="fr-FR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91389801-48BF-4073-A8E8-60844AFE4617}"/>
              </a:ext>
            </a:extLst>
          </p:cNvPr>
          <p:cNvGrpSpPr/>
          <p:nvPr/>
        </p:nvGrpSpPr>
        <p:grpSpPr>
          <a:xfrm>
            <a:off x="464612" y="3778176"/>
            <a:ext cx="7980014" cy="1494141"/>
            <a:chOff x="577241" y="4698625"/>
            <a:chExt cx="10640018" cy="1992187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05F36050-0ACB-4693-A382-9FCD8C0A7B96}"/>
                </a:ext>
              </a:extLst>
            </p:cNvPr>
            <p:cNvGrpSpPr/>
            <p:nvPr/>
          </p:nvGrpSpPr>
          <p:grpSpPr>
            <a:xfrm>
              <a:off x="657225" y="4738254"/>
              <a:ext cx="10560034" cy="1952558"/>
              <a:chOff x="657225" y="4738254"/>
              <a:chExt cx="10560034" cy="1952558"/>
            </a:xfrm>
          </p:grpSpPr>
          <p:sp>
            <p:nvSpPr>
              <p:cNvPr id="12" name="Cadre 11">
                <a:extLst>
                  <a:ext uri="{FF2B5EF4-FFF2-40B4-BE49-F238E27FC236}">
                    <a16:creationId xmlns:a16="http://schemas.microsoft.com/office/drawing/2014/main" id="{29CAB3E5-2C8B-45A6-AEA1-20D2124D6D59}"/>
                  </a:ext>
                </a:extLst>
              </p:cNvPr>
              <p:cNvSpPr/>
              <p:nvPr/>
            </p:nvSpPr>
            <p:spPr>
              <a:xfrm>
                <a:off x="657225" y="4738254"/>
                <a:ext cx="10560034" cy="1736437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69451EEC-A5D0-41F3-8B3C-7FFDA0184FB9}"/>
                  </a:ext>
                </a:extLst>
              </p:cNvPr>
              <p:cNvSpPr txBox="1"/>
              <p:nvPr/>
            </p:nvSpPr>
            <p:spPr>
              <a:xfrm>
                <a:off x="1817018" y="5090374"/>
                <a:ext cx="8638915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42900">
                  <a:defRPr/>
                </a:pPr>
                <a:r>
                  <a:rPr lang="fr-FR" dirty="0">
                    <a:solidFill>
                      <a:prstClr val="black"/>
                    </a:solidFill>
                    <a:latin typeface="Calibri" panose="020F0502020204030204"/>
                  </a:rPr>
                  <a:t>Les élèves doivent être en mesure de mettre en œuvre une démarche structurée et argumentée de choix de couple matériau/procédé sur des cas simples.</a:t>
                </a:r>
              </a:p>
              <a:p>
                <a:pPr defTabSz="342900">
                  <a:defRPr/>
                </a:pPr>
                <a:endParaRPr lang="fr-FR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DE72701B-1B63-4DC0-85C6-724833B8F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4481" y="5195019"/>
              <a:ext cx="822906" cy="822906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5C2347-C2D6-4273-B0ED-EB9554980B90}"/>
                </a:ext>
              </a:extLst>
            </p:cNvPr>
            <p:cNvSpPr/>
            <p:nvPr/>
          </p:nvSpPr>
          <p:spPr>
            <a:xfrm>
              <a:off x="577241" y="4698625"/>
              <a:ext cx="1041324" cy="783499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4360" r="2062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E26956F3-CBAE-4CDD-A131-C42F102F0B65}"/>
              </a:ext>
            </a:extLst>
          </p:cNvPr>
          <p:cNvGrpSpPr/>
          <p:nvPr/>
        </p:nvGrpSpPr>
        <p:grpSpPr>
          <a:xfrm>
            <a:off x="8289810" y="2716025"/>
            <a:ext cx="779156" cy="960590"/>
            <a:chOff x="10942057" y="845037"/>
            <a:chExt cx="1038874" cy="1280786"/>
          </a:xfrm>
        </p:grpSpPr>
        <p:sp>
          <p:nvSpPr>
            <p:cNvPr id="26" name="Cadre 25">
              <a:extLst>
                <a:ext uri="{FF2B5EF4-FFF2-40B4-BE49-F238E27FC236}">
                  <a16:creationId xmlns:a16="http://schemas.microsoft.com/office/drawing/2014/main" id="{E1A0BE13-1FB5-48AD-9105-F48D64F4D8C4}"/>
                </a:ext>
              </a:extLst>
            </p:cNvPr>
            <p:cNvSpPr/>
            <p:nvPr/>
          </p:nvSpPr>
          <p:spPr>
            <a:xfrm>
              <a:off x="10942057" y="845037"/>
              <a:ext cx="1034519" cy="604675"/>
            </a:xfrm>
            <a:prstGeom prst="frame">
              <a:avLst/>
            </a:prstGeom>
            <a:solidFill>
              <a:srgbClr val="77933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>
                      <a:lumMod val="75000"/>
                    </a:schemeClr>
                  </a:solidFill>
                </a:rPr>
                <a:t>I2D</a:t>
              </a:r>
            </a:p>
          </p:txBody>
        </p: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CB4F5E2C-8045-4BC3-8222-3AEB1E2C18CA}"/>
                </a:ext>
              </a:extLst>
            </p:cNvPr>
            <p:cNvGrpSpPr/>
            <p:nvPr/>
          </p:nvGrpSpPr>
          <p:grpSpPr>
            <a:xfrm>
              <a:off x="10946412" y="1521147"/>
              <a:ext cx="1034519" cy="604676"/>
              <a:chOff x="534045" y="3423123"/>
              <a:chExt cx="1034519" cy="604676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CFB55F9-8750-4E8E-987D-2B9A4CD2FDA9}"/>
                  </a:ext>
                </a:extLst>
              </p:cNvPr>
              <p:cNvSpPr/>
              <p:nvPr/>
            </p:nvSpPr>
            <p:spPr>
              <a:xfrm>
                <a:off x="594404" y="3499912"/>
                <a:ext cx="914400" cy="451097"/>
              </a:xfrm>
              <a:prstGeom prst="rect">
                <a:avLst/>
              </a:prstGeom>
              <a:solidFill>
                <a:srgbClr val="C3D69B"/>
              </a:solidFill>
              <a:ln>
                <a:solidFill>
                  <a:srgbClr val="C3D69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29" name="Cadre 28">
                <a:extLst>
                  <a:ext uri="{FF2B5EF4-FFF2-40B4-BE49-F238E27FC236}">
                    <a16:creationId xmlns:a16="http://schemas.microsoft.com/office/drawing/2014/main" id="{06D864D8-DBA5-4080-B51A-D0C01772EE66}"/>
                  </a:ext>
                </a:extLst>
              </p:cNvPr>
              <p:cNvSpPr/>
              <p:nvPr/>
            </p:nvSpPr>
            <p:spPr>
              <a:xfrm>
                <a:off x="534045" y="3423123"/>
                <a:ext cx="1034519" cy="604676"/>
              </a:xfrm>
              <a:prstGeom prst="frame">
                <a:avLst/>
              </a:prstGeom>
              <a:solidFill>
                <a:srgbClr val="C3D69B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b="1" dirty="0">
                    <a:solidFill>
                      <a:schemeClr val="tx1"/>
                    </a:solidFill>
                  </a:rPr>
                  <a:t>IT</a:t>
                </a:r>
              </a:p>
            </p:txBody>
          </p:sp>
        </p:grp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A9452967-3F89-43E5-B930-206FEB1F9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5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221060-583F-4C96-B74A-F720D140E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438" y="922270"/>
            <a:ext cx="7886701" cy="689699"/>
          </a:xfrm>
        </p:spPr>
        <p:txBody>
          <a:bodyPr>
            <a:normAutofit/>
          </a:bodyPr>
          <a:lstStyle/>
          <a:p>
            <a:r>
              <a:rPr lang="fr-FR" sz="2000" b="1" dirty="0">
                <a:latin typeface="+mn-lt"/>
              </a:rPr>
              <a:t>Modélisation et design de l’IHM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F48220D-DCA7-4E74-B7F0-160755CBF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256" y="1597920"/>
            <a:ext cx="6707414" cy="802684"/>
          </a:xfrm>
        </p:spPr>
        <p:txBody>
          <a:bodyPr>
            <a:normAutofit/>
          </a:bodyPr>
          <a:lstStyle/>
          <a:p>
            <a:r>
              <a:rPr lang="fr-FR" dirty="0"/>
              <a:t>Les élèves proposent différentes possibilités d’IHM en se basant sur le diagramme d’activités réalisé lors de l’étape d’analyse du besoin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D6F89E8-5EC5-4FF1-9846-CC89B8AE989F}"/>
              </a:ext>
            </a:extLst>
          </p:cNvPr>
          <p:cNvGrpSpPr/>
          <p:nvPr/>
        </p:nvGrpSpPr>
        <p:grpSpPr>
          <a:xfrm>
            <a:off x="1245990" y="2752552"/>
            <a:ext cx="2814223" cy="1392347"/>
            <a:chOff x="6511204" y="3615146"/>
            <a:chExt cx="4350576" cy="234793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24910AA-BCF3-4068-9F6F-0E868DAAC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1204" y="3615146"/>
              <a:ext cx="4350576" cy="2347930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86C1E12-A5AC-41DD-915A-AA1582B3A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4076" y="5052442"/>
              <a:ext cx="350333" cy="350333"/>
            </a:xfrm>
            <a:prstGeom prst="rect">
              <a:avLst/>
            </a:prstGeom>
          </p:spPr>
        </p:pic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FF64A024-03CC-455B-B456-34F395E755CC}"/>
              </a:ext>
            </a:extLst>
          </p:cNvPr>
          <p:cNvGrpSpPr/>
          <p:nvPr/>
        </p:nvGrpSpPr>
        <p:grpSpPr>
          <a:xfrm>
            <a:off x="7585033" y="1536842"/>
            <a:ext cx="1252454" cy="1206575"/>
            <a:chOff x="10288876" y="558597"/>
            <a:chExt cx="1669939" cy="1608767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EB937EBC-5E99-4AF7-AA68-E79FDF526F3C}"/>
                </a:ext>
              </a:extLst>
            </p:cNvPr>
            <p:cNvGrpSpPr/>
            <p:nvPr/>
          </p:nvGrpSpPr>
          <p:grpSpPr>
            <a:xfrm>
              <a:off x="10288876" y="558597"/>
              <a:ext cx="1608639" cy="1608767"/>
              <a:chOff x="10121917" y="39293"/>
              <a:chExt cx="1849995" cy="1585017"/>
            </a:xfrm>
          </p:grpSpPr>
          <p:sp>
            <p:nvSpPr>
              <p:cNvPr id="30" name="Rectangle : avec coins rognés en diagonale 29">
                <a:extLst>
                  <a:ext uri="{FF2B5EF4-FFF2-40B4-BE49-F238E27FC236}">
                    <a16:creationId xmlns:a16="http://schemas.microsoft.com/office/drawing/2014/main" id="{B77DA0ED-4DCC-4119-B7F6-054AD5A9D64A}"/>
                  </a:ext>
                </a:extLst>
              </p:cNvPr>
              <p:cNvSpPr/>
              <p:nvPr/>
            </p:nvSpPr>
            <p:spPr>
              <a:xfrm rot="1409983">
                <a:off x="10121917" y="545102"/>
                <a:ext cx="889865" cy="766779"/>
              </a:xfrm>
              <a:prstGeom prst="snip2DiagRect">
                <a:avLst/>
              </a:prstGeom>
              <a:solidFill>
                <a:srgbClr val="93CDDD"/>
              </a:solidFill>
              <a:ln>
                <a:solidFill>
                  <a:srgbClr val="93CD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1AFA8561-FCD7-4AEE-BD7C-5C568ED550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83098">
                <a:off x="10279014" y="304727"/>
                <a:ext cx="1692898" cy="1114125"/>
              </a:xfrm>
              <a:prstGeom prst="rect">
                <a:avLst/>
              </a:prstGeom>
            </p:spPr>
          </p:pic>
          <p:sp>
            <p:nvSpPr>
              <p:cNvPr id="32" name="Rectangle : avec coins rognés en diagonale 31">
                <a:extLst>
                  <a:ext uri="{FF2B5EF4-FFF2-40B4-BE49-F238E27FC236}">
                    <a16:creationId xmlns:a16="http://schemas.microsoft.com/office/drawing/2014/main" id="{1C39C6DD-69CF-4E1E-ACF7-37A615CF421D}"/>
                  </a:ext>
                </a:extLst>
              </p:cNvPr>
              <p:cNvSpPr/>
              <p:nvPr/>
            </p:nvSpPr>
            <p:spPr>
              <a:xfrm rot="6835352">
                <a:off x="10553248" y="-125937"/>
                <a:ext cx="609707" cy="940168"/>
              </a:xfrm>
              <a:prstGeom prst="snip2Diag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Rectangle : avec coins rognés en diagonale 33">
                <a:extLst>
                  <a:ext uri="{FF2B5EF4-FFF2-40B4-BE49-F238E27FC236}">
                    <a16:creationId xmlns:a16="http://schemas.microsoft.com/office/drawing/2014/main" id="{0E77F559-6E53-4988-9614-95C96607452C}"/>
                  </a:ext>
                </a:extLst>
              </p:cNvPr>
              <p:cNvSpPr/>
              <p:nvPr/>
            </p:nvSpPr>
            <p:spPr>
              <a:xfrm rot="1425659" flipH="1">
                <a:off x="11041226" y="338398"/>
                <a:ext cx="889864" cy="1285912"/>
              </a:xfrm>
              <a:prstGeom prst="snip2Diag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3665C94-2F9A-4C8A-B28D-BDED937C936C}"/>
                </a:ext>
              </a:extLst>
            </p:cNvPr>
            <p:cNvSpPr/>
            <p:nvPr/>
          </p:nvSpPr>
          <p:spPr>
            <a:xfrm>
              <a:off x="11598815" y="1023646"/>
              <a:ext cx="360000" cy="36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342900">
                <a:defRPr/>
              </a:pPr>
              <a:r>
                <a:rPr lang="fr-FR" sz="900" dirty="0">
                  <a:solidFill>
                    <a:prstClr val="white"/>
                  </a:solidFill>
                  <a:latin typeface="Calibri"/>
                </a:rPr>
                <a:t>ITEC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FCC6E05-7464-44F4-B459-E6B1F41718F4}"/>
                </a:ext>
              </a:extLst>
            </p:cNvPr>
            <p:cNvSpPr/>
            <p:nvPr/>
          </p:nvSpPr>
          <p:spPr>
            <a:xfrm>
              <a:off x="10644705" y="653588"/>
              <a:ext cx="360000" cy="360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r>
                <a:rPr lang="fr-FR" sz="900" dirty="0">
                  <a:solidFill>
                    <a:prstClr val="white"/>
                  </a:solidFill>
                  <a:latin typeface="Calibri"/>
                </a:rPr>
                <a:t>EE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99946F9-FDD0-434B-A984-129F15718202}"/>
                </a:ext>
              </a:extLst>
            </p:cNvPr>
            <p:cNvSpPr/>
            <p:nvPr/>
          </p:nvSpPr>
          <p:spPr>
            <a:xfrm>
              <a:off x="10391403" y="1350280"/>
              <a:ext cx="360000" cy="360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342900">
                <a:defRPr/>
              </a:pPr>
              <a:r>
                <a:rPr lang="fr-FR" sz="900" dirty="0">
                  <a:solidFill>
                    <a:prstClr val="white"/>
                  </a:solidFill>
                  <a:latin typeface="Calibri"/>
                </a:rPr>
                <a:t>SIN</a:t>
              </a:r>
            </a:p>
          </p:txBody>
        </p:sp>
      </p:grpSp>
      <p:pic>
        <p:nvPicPr>
          <p:cNvPr id="35" name="Image 34">
            <a:extLst>
              <a:ext uri="{FF2B5EF4-FFF2-40B4-BE49-F238E27FC236}">
                <a16:creationId xmlns:a16="http://schemas.microsoft.com/office/drawing/2014/main" id="{171303D5-6258-4F39-9802-8551A496B3D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381947" y="2827893"/>
            <a:ext cx="4320540" cy="18130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FC73F43-3DCF-4427-97B5-D57BAC7BE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83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439A411C-6E73-4BB8-B3AB-2F84AB264E52}"/>
              </a:ext>
            </a:extLst>
          </p:cNvPr>
          <p:cNvGrpSpPr/>
          <p:nvPr/>
        </p:nvGrpSpPr>
        <p:grpSpPr>
          <a:xfrm>
            <a:off x="388953" y="1489374"/>
            <a:ext cx="7836924" cy="535275"/>
            <a:chOff x="0" y="3209921"/>
            <a:chExt cx="7361407" cy="7137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585A0CE4-5FFC-4FB4-BDAD-90217693A550}"/>
                </a:ext>
              </a:extLst>
            </p:cNvPr>
            <p:cNvSpPr/>
            <p:nvPr/>
          </p:nvSpPr>
          <p:spPr>
            <a:xfrm>
              <a:off x="0" y="3209921"/>
              <a:ext cx="7361407" cy="713700"/>
            </a:xfrm>
            <a:prstGeom prst="roundRect">
              <a:avLst/>
            </a:prstGeom>
            <a:ln w="57150">
              <a:solidFill>
                <a:schemeClr val="accent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Rectangle : coins arrondis 4">
              <a:extLst>
                <a:ext uri="{FF2B5EF4-FFF2-40B4-BE49-F238E27FC236}">
                  <a16:creationId xmlns:a16="http://schemas.microsoft.com/office/drawing/2014/main" id="{0DAFD1A3-3E48-4173-B805-9488739FF37A}"/>
                </a:ext>
              </a:extLst>
            </p:cNvPr>
            <p:cNvSpPr txBox="1"/>
            <p:nvPr/>
          </p:nvSpPr>
          <p:spPr>
            <a:xfrm>
              <a:off x="34840" y="3244761"/>
              <a:ext cx="7291727" cy="6440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435" tIns="51435" rIns="51435" bIns="51435" numCol="1" spcCol="1270" anchor="ctr" anchorCtr="0">
              <a:noAutofit/>
            </a:bodyPr>
            <a:lstStyle/>
            <a:p>
              <a:pPr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fr-FR" sz="15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</a:rPr>
                <a:t>O5 – Imaginer une solution, répondre à un besoin</a:t>
              </a:r>
              <a:endParaRPr lang="fr-FR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endParaRPr>
            </a:p>
          </p:txBody>
        </p:sp>
      </p:grp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CB5C50E2-C2CC-46FF-8A8B-02FFD7807F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84649"/>
              </p:ext>
            </p:extLst>
          </p:nvPr>
        </p:nvGraphicFramePr>
        <p:xfrm>
          <a:off x="395686" y="2042535"/>
          <a:ext cx="7920025" cy="2599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3550">
                  <a:extLst>
                    <a:ext uri="{9D8B030D-6E8A-4147-A177-3AD203B41FA5}">
                      <a16:colId xmlns:a16="http://schemas.microsoft.com/office/drawing/2014/main" val="822178620"/>
                    </a:ext>
                  </a:extLst>
                </a:gridCol>
                <a:gridCol w="5298731">
                  <a:extLst>
                    <a:ext uri="{9D8B030D-6E8A-4147-A177-3AD203B41FA5}">
                      <a16:colId xmlns:a16="http://schemas.microsoft.com/office/drawing/2014/main" val="2094668281"/>
                    </a:ext>
                  </a:extLst>
                </a:gridCol>
                <a:gridCol w="575187">
                  <a:extLst>
                    <a:ext uri="{9D8B030D-6E8A-4147-A177-3AD203B41FA5}">
                      <a16:colId xmlns:a16="http://schemas.microsoft.com/office/drawing/2014/main" val="1551555326"/>
                    </a:ext>
                  </a:extLst>
                </a:gridCol>
                <a:gridCol w="522557">
                  <a:extLst>
                    <a:ext uri="{9D8B030D-6E8A-4147-A177-3AD203B41FA5}">
                      <a16:colId xmlns:a16="http://schemas.microsoft.com/office/drawing/2014/main" val="3126999972"/>
                    </a:ext>
                  </a:extLst>
                </a:gridCol>
              </a:tblGrid>
              <a:tr h="450955">
                <a:tc>
                  <a:txBody>
                    <a:bodyPr/>
                    <a:lstStyle/>
                    <a:p>
                      <a:r>
                        <a:rPr lang="fr-FR" sz="1000" dirty="0"/>
                        <a:t>Compétences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Connaissances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I2D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90211188"/>
                  </a:ext>
                </a:extLst>
              </a:tr>
              <a:tr h="304941">
                <a:tc rowSpan="3">
                  <a:txBody>
                    <a:bodyPr/>
                    <a:lstStyle/>
                    <a:p>
                      <a:pPr marL="0" lvl="0" indent="0" algn="l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None/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CO5.6. Participer à une étude de design d’un produit dans une démarche de développement durable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27146" marB="0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Principes de conception des produits et développement durable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92272136"/>
                  </a:ext>
                </a:extLst>
              </a:tr>
              <a:tr h="891540">
                <a:tc vMerge="1">
                  <a:txBody>
                    <a:bodyPr/>
                    <a:lstStyle/>
                    <a:p>
                      <a:pPr marL="0" lvl="0" indent="0" algn="l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None/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0"/>
                </a:tc>
                <a:tc>
                  <a:txBody>
                    <a:bodyPr/>
                    <a:lstStyle/>
                    <a:p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1.1. La démarche de projet</a:t>
                      </a:r>
                    </a:p>
                    <a:p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1.1.3. Approche design et architecturale des produits</a:t>
                      </a:r>
                    </a:p>
                    <a:p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Besoins et usages, fonctions utilitaires et/ou symboliques en relation avec les formes. Design d’interaction et ergonomie.</a:t>
                      </a:r>
                      <a:endParaRPr lang="fr-FR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/>
                    </a:p>
                    <a:p>
                      <a:endParaRPr lang="fr-FR" sz="1000"/>
                    </a:p>
                    <a:p>
                      <a:r>
                        <a:rPr lang="fr-FR" sz="1000"/>
                        <a:t>2</a:t>
                      </a:r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68350687"/>
                  </a:ext>
                </a:extLst>
              </a:tr>
              <a:tr h="891540">
                <a:tc vMerge="1">
                  <a:txBody>
                    <a:bodyPr/>
                    <a:lstStyle/>
                    <a:p>
                      <a:pPr marL="342900" lvl="0" indent="-34290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AutoNum type="arabicPeriod"/>
                      </a:pPr>
                      <a:endParaRPr lang="fr-FR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0"/>
                </a:tc>
                <a:tc>
                  <a:txBody>
                    <a:bodyPr/>
                    <a:lstStyle/>
                    <a:p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1.3. Compétitivité des produits</a:t>
                      </a:r>
                    </a:p>
                    <a:p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1.3.1. Paramètres de la compétitivité</a:t>
                      </a:r>
                    </a:p>
                    <a:p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Ergonomie : notion de confort, d’efficacité, de sécurité dans les relations homme – produit, homme – système.</a:t>
                      </a:r>
                      <a:endParaRPr lang="fr-FR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  <a:p>
                      <a:endParaRPr lang="fr-FR" sz="1000" dirty="0"/>
                    </a:p>
                    <a:p>
                      <a:r>
                        <a:rPr lang="fr-FR" sz="10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90603299"/>
                  </a:ext>
                </a:extLst>
              </a:tr>
            </a:tbl>
          </a:graphicData>
        </a:graphic>
      </p:graphicFrame>
      <p:grpSp>
        <p:nvGrpSpPr>
          <p:cNvPr id="13" name="Groupe 12">
            <a:extLst>
              <a:ext uri="{FF2B5EF4-FFF2-40B4-BE49-F238E27FC236}">
                <a16:creationId xmlns:a16="http://schemas.microsoft.com/office/drawing/2014/main" id="{0973DB2E-D218-4C7A-A50B-1D546FAFF0B2}"/>
              </a:ext>
            </a:extLst>
          </p:cNvPr>
          <p:cNvGrpSpPr/>
          <p:nvPr/>
        </p:nvGrpSpPr>
        <p:grpSpPr>
          <a:xfrm>
            <a:off x="3300606" y="4534299"/>
            <a:ext cx="5162167" cy="1114979"/>
            <a:chOff x="4355088" y="4685562"/>
            <a:chExt cx="6882889" cy="1807802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0741045D-5323-4C5C-9004-4D4C63C0DA7E}"/>
                </a:ext>
              </a:extLst>
            </p:cNvPr>
            <p:cNvGrpSpPr/>
            <p:nvPr/>
          </p:nvGrpSpPr>
          <p:grpSpPr>
            <a:xfrm>
              <a:off x="4355088" y="4685562"/>
              <a:ext cx="6882889" cy="1807802"/>
              <a:chOff x="6297097" y="4203782"/>
              <a:chExt cx="6882889" cy="1807802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77B0744-5BDD-42EC-BEF4-3EF9BB886E01}"/>
                  </a:ext>
                </a:extLst>
              </p:cNvPr>
              <p:cNvSpPr/>
              <p:nvPr/>
            </p:nvSpPr>
            <p:spPr>
              <a:xfrm>
                <a:off x="6779480" y="4460065"/>
                <a:ext cx="6261886" cy="13312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r>
                  <a:rPr lang="fr-FR" dirty="0">
                    <a:solidFill>
                      <a:prstClr val="black"/>
                    </a:solidFill>
                    <a:latin typeface="Calibri" panose="020F0502020204030204"/>
                  </a:rPr>
                  <a:t>Etude de design</a:t>
                </a:r>
              </a:p>
            </p:txBody>
          </p:sp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E928F26C-9649-4E81-A6FC-1958AA6C7048}"/>
                  </a:ext>
                </a:extLst>
              </p:cNvPr>
              <p:cNvGrpSpPr/>
              <p:nvPr/>
            </p:nvGrpSpPr>
            <p:grpSpPr>
              <a:xfrm>
                <a:off x="6297097" y="4203782"/>
                <a:ext cx="6882889" cy="1807802"/>
                <a:chOff x="7654842" y="4203783"/>
                <a:chExt cx="6882889" cy="1807802"/>
              </a:xfrm>
            </p:grpSpPr>
            <p:sp>
              <p:nvSpPr>
                <p:cNvPr id="11" name="Cadre 10">
                  <a:extLst>
                    <a:ext uri="{FF2B5EF4-FFF2-40B4-BE49-F238E27FC236}">
                      <a16:creationId xmlns:a16="http://schemas.microsoft.com/office/drawing/2014/main" id="{45D15524-E279-49B2-8223-36910656A833}"/>
                    </a:ext>
                  </a:extLst>
                </p:cNvPr>
                <p:cNvSpPr/>
                <p:nvPr/>
              </p:nvSpPr>
              <p:spPr>
                <a:xfrm>
                  <a:off x="7911082" y="4275148"/>
                  <a:ext cx="6626649" cy="1736437"/>
                </a:xfrm>
                <a:prstGeom prst="fram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>
                    <a:defRPr/>
                  </a:pPr>
                  <a:endParaRPr lang="fr-FR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12" name="Image 11">
                  <a:extLst>
                    <a:ext uri="{FF2B5EF4-FFF2-40B4-BE49-F238E27FC236}">
                      <a16:creationId xmlns:a16="http://schemas.microsoft.com/office/drawing/2014/main" id="{C63740C5-D08C-42B5-A082-CBA88AC63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54842" y="4203783"/>
                  <a:ext cx="964765" cy="964765"/>
                </a:xfrm>
                <a:prstGeom prst="rect">
                  <a:avLst/>
                </a:prstGeom>
              </p:spPr>
            </p:pic>
          </p:grpSp>
        </p:grp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319FCC5-2B5D-43DD-9C4A-387B494BE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5687" y="5167946"/>
              <a:ext cx="751363" cy="914400"/>
            </a:xfrm>
            <a:prstGeom prst="rect">
              <a:avLst/>
            </a:prstGeom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83ECEE8D-84CD-474D-9E4E-05B86578C4C8}"/>
              </a:ext>
            </a:extLst>
          </p:cNvPr>
          <p:cNvGrpSpPr/>
          <p:nvPr/>
        </p:nvGrpSpPr>
        <p:grpSpPr>
          <a:xfrm>
            <a:off x="8289810" y="2716025"/>
            <a:ext cx="779156" cy="960590"/>
            <a:chOff x="10942057" y="845037"/>
            <a:chExt cx="1038874" cy="1280786"/>
          </a:xfrm>
        </p:grpSpPr>
        <p:sp>
          <p:nvSpPr>
            <p:cNvPr id="30" name="Cadre 29">
              <a:extLst>
                <a:ext uri="{FF2B5EF4-FFF2-40B4-BE49-F238E27FC236}">
                  <a16:creationId xmlns:a16="http://schemas.microsoft.com/office/drawing/2014/main" id="{7B377F75-BD9A-437B-A266-A0CAB1A8E453}"/>
                </a:ext>
              </a:extLst>
            </p:cNvPr>
            <p:cNvSpPr/>
            <p:nvPr/>
          </p:nvSpPr>
          <p:spPr>
            <a:xfrm>
              <a:off x="10942057" y="845037"/>
              <a:ext cx="1034519" cy="604675"/>
            </a:xfrm>
            <a:prstGeom prst="frame">
              <a:avLst/>
            </a:prstGeom>
            <a:solidFill>
              <a:srgbClr val="77933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>
                      <a:lumMod val="75000"/>
                    </a:schemeClr>
                  </a:solidFill>
                </a:rPr>
                <a:t>I2D</a:t>
              </a:r>
            </a:p>
          </p:txBody>
        </p: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2253B42F-4779-4574-86B6-3201074FD32A}"/>
                </a:ext>
              </a:extLst>
            </p:cNvPr>
            <p:cNvGrpSpPr/>
            <p:nvPr/>
          </p:nvGrpSpPr>
          <p:grpSpPr>
            <a:xfrm>
              <a:off x="10946412" y="1521147"/>
              <a:ext cx="1034519" cy="604676"/>
              <a:chOff x="534045" y="3423123"/>
              <a:chExt cx="1034519" cy="604676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755098E-8F2F-480A-8E9B-3F99C006922C}"/>
                  </a:ext>
                </a:extLst>
              </p:cNvPr>
              <p:cNvSpPr/>
              <p:nvPr/>
            </p:nvSpPr>
            <p:spPr>
              <a:xfrm>
                <a:off x="594404" y="3499912"/>
                <a:ext cx="914400" cy="451097"/>
              </a:xfrm>
              <a:prstGeom prst="rect">
                <a:avLst/>
              </a:prstGeom>
              <a:solidFill>
                <a:srgbClr val="C3D69B"/>
              </a:solidFill>
              <a:ln>
                <a:solidFill>
                  <a:srgbClr val="C3D69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33" name="Cadre 32">
                <a:extLst>
                  <a:ext uri="{FF2B5EF4-FFF2-40B4-BE49-F238E27FC236}">
                    <a16:creationId xmlns:a16="http://schemas.microsoft.com/office/drawing/2014/main" id="{4D3A64ED-303A-4120-9DD6-8F486C797482}"/>
                  </a:ext>
                </a:extLst>
              </p:cNvPr>
              <p:cNvSpPr/>
              <p:nvPr/>
            </p:nvSpPr>
            <p:spPr>
              <a:xfrm>
                <a:off x="534045" y="3423123"/>
                <a:ext cx="1034519" cy="604676"/>
              </a:xfrm>
              <a:prstGeom prst="frame">
                <a:avLst/>
              </a:prstGeom>
              <a:solidFill>
                <a:srgbClr val="C3D69B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b="1" dirty="0">
                    <a:solidFill>
                      <a:schemeClr val="tx1"/>
                    </a:solidFill>
                  </a:rPr>
                  <a:t>IT</a:t>
                </a:r>
              </a:p>
            </p:txBody>
          </p:sp>
        </p:grp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E249CAC6-08F5-4606-A5CF-600DC8208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9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22CF9608-AC8E-4CC4-A9EB-666FD87EBF59}"/>
              </a:ext>
            </a:extLst>
          </p:cNvPr>
          <p:cNvSpPr txBox="1">
            <a:spLocks/>
          </p:cNvSpPr>
          <p:nvPr/>
        </p:nvSpPr>
        <p:spPr>
          <a:xfrm>
            <a:off x="1982939" y="2216929"/>
            <a:ext cx="5494494" cy="192970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4000" b="1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sz="3000" dirty="0"/>
              <a:t>Prototypage et intégration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227AF0-6A5B-4ACF-B62D-BAE976BE2BAB}"/>
              </a:ext>
            </a:extLst>
          </p:cNvPr>
          <p:cNvSpPr/>
          <p:nvPr/>
        </p:nvSpPr>
        <p:spPr>
          <a:xfrm>
            <a:off x="1144182" y="1343713"/>
            <a:ext cx="2451073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50" b="1" dirty="0"/>
              <a:t>Phase 4 :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9B61672-E298-494B-93AD-F4CDDF766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331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C836E9C6-196A-490F-8C73-52A7C94D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367" y="1604341"/>
            <a:ext cx="1268976" cy="1710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3221060-583F-4C96-B74A-F720D140E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359" y="887440"/>
            <a:ext cx="7886701" cy="689699"/>
          </a:xfrm>
        </p:spPr>
        <p:txBody>
          <a:bodyPr>
            <a:normAutofit/>
          </a:bodyPr>
          <a:lstStyle/>
          <a:p>
            <a:r>
              <a:rPr lang="fr-FR" sz="2000" b="1" dirty="0">
                <a:latin typeface="+mn-lt"/>
              </a:rPr>
              <a:t>Prototypage et Intégration</a:t>
            </a:r>
          </a:p>
        </p:txBody>
      </p:sp>
      <p:sp>
        <p:nvSpPr>
          <p:cNvPr id="5" name="AutoShape 2" descr="IMG_1654.jpg">
            <a:extLst>
              <a:ext uri="{FF2B5EF4-FFF2-40B4-BE49-F238E27FC236}">
                <a16:creationId xmlns:a16="http://schemas.microsoft.com/office/drawing/2014/main" id="{1217C772-94D8-49E2-93B0-ABC6E8683F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1724628"/>
            <a:ext cx="1818672" cy="181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>
              <a:defRPr/>
            </a:pPr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C94E682-706F-4B72-81F4-041272120E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24239" r="18056"/>
          <a:stretch/>
        </p:blipFill>
        <p:spPr>
          <a:xfrm rot="5400000">
            <a:off x="5996280" y="3785594"/>
            <a:ext cx="1491230" cy="13316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1D8F10C-7FDB-46CC-A91F-67FD5DAA2C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78" y="1714007"/>
            <a:ext cx="4168723" cy="3748143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A29F1747-AE35-4B74-B159-7E1135082BF5}"/>
              </a:ext>
            </a:extLst>
          </p:cNvPr>
          <p:cNvSpPr/>
          <p:nvPr/>
        </p:nvSpPr>
        <p:spPr>
          <a:xfrm>
            <a:off x="3367333" y="4080727"/>
            <a:ext cx="914822" cy="852890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AC02C9A-F9A2-424E-B768-66298471B392}"/>
              </a:ext>
            </a:extLst>
          </p:cNvPr>
          <p:cNvCxnSpPr>
            <a:cxnSpLocks/>
            <a:stCxn id="10" idx="6"/>
          </p:cNvCxnSpPr>
          <p:nvPr/>
        </p:nvCxnSpPr>
        <p:spPr>
          <a:xfrm>
            <a:off x="4282155" y="4507173"/>
            <a:ext cx="2391491" cy="1330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C5A5A397-8A41-4D33-A579-B4FD90480E80}"/>
              </a:ext>
            </a:extLst>
          </p:cNvPr>
          <p:cNvCxnSpPr>
            <a:cxnSpLocks/>
          </p:cNvCxnSpPr>
          <p:nvPr/>
        </p:nvCxnSpPr>
        <p:spPr>
          <a:xfrm flipH="1">
            <a:off x="3672561" y="2691021"/>
            <a:ext cx="2493806" cy="92334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C543883D-833F-4303-8B31-38FA05D2E0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696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221060-583F-4C96-B74A-F720D140E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905761"/>
            <a:ext cx="7886701" cy="689699"/>
          </a:xfrm>
        </p:spPr>
        <p:txBody>
          <a:bodyPr>
            <a:normAutofit/>
          </a:bodyPr>
          <a:lstStyle/>
          <a:p>
            <a:r>
              <a:rPr lang="fr-FR" sz="2000" b="1" dirty="0">
                <a:latin typeface="+mn-lt"/>
              </a:rPr>
              <a:t>Prototypage et Intégration</a:t>
            </a: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45472381-7AB7-4886-BFBB-360160119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22" y="1571974"/>
            <a:ext cx="7187099" cy="1720489"/>
          </a:xfrm>
        </p:spPr>
        <p:txBody>
          <a:bodyPr>
            <a:normAutofit lnSpcReduction="10000"/>
          </a:bodyPr>
          <a:lstStyle/>
          <a:p>
            <a:r>
              <a:rPr lang="fr-FR" dirty="0"/>
              <a:t>IHM programmée en langage Python.</a:t>
            </a:r>
          </a:p>
          <a:p>
            <a:r>
              <a:rPr lang="fr-FR" dirty="0"/>
              <a:t>Le code fourni aux élèves est à compléter il s’agit d’un squelette comportant les différentes parties indispensables (création des boutons, création des fenêtres… ).</a:t>
            </a:r>
          </a:p>
          <a:p>
            <a:r>
              <a:rPr lang="fr-FR" dirty="0"/>
              <a:t>L’ossature du programme est déjà mise en place (création de la classe « Drone », déclaration et initialisation des variables… ).</a:t>
            </a:r>
          </a:p>
          <a:p>
            <a:endParaRPr lang="fr-FR" dirty="0"/>
          </a:p>
          <a:p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5" name="AutoShape 2" descr="IMG_1654.jpg">
            <a:extLst>
              <a:ext uri="{FF2B5EF4-FFF2-40B4-BE49-F238E27FC236}">
                <a16:creationId xmlns:a16="http://schemas.microsoft.com/office/drawing/2014/main" id="{1217C772-94D8-49E2-93B0-ABC6E8683F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1724628"/>
            <a:ext cx="1818672" cy="181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>
              <a:defRPr/>
            </a:pPr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78993E9-5A40-494C-A7E2-C6AB036A7AA6}"/>
              </a:ext>
            </a:extLst>
          </p:cNvPr>
          <p:cNvGrpSpPr/>
          <p:nvPr/>
        </p:nvGrpSpPr>
        <p:grpSpPr>
          <a:xfrm>
            <a:off x="7585033" y="1536842"/>
            <a:ext cx="1252454" cy="1206575"/>
            <a:chOff x="10288876" y="558597"/>
            <a:chExt cx="1669939" cy="1608767"/>
          </a:xfrm>
        </p:grpSpPr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8C39E4C2-8FF0-44C4-BE54-3482B6A2E150}"/>
                </a:ext>
              </a:extLst>
            </p:cNvPr>
            <p:cNvGrpSpPr/>
            <p:nvPr/>
          </p:nvGrpSpPr>
          <p:grpSpPr>
            <a:xfrm>
              <a:off x="10288876" y="558597"/>
              <a:ext cx="1608639" cy="1608767"/>
              <a:chOff x="10121917" y="39293"/>
              <a:chExt cx="1849995" cy="1585017"/>
            </a:xfrm>
          </p:grpSpPr>
          <p:sp>
            <p:nvSpPr>
              <p:cNvPr id="29" name="Rectangle : avec coins rognés en diagonale 28">
                <a:extLst>
                  <a:ext uri="{FF2B5EF4-FFF2-40B4-BE49-F238E27FC236}">
                    <a16:creationId xmlns:a16="http://schemas.microsoft.com/office/drawing/2014/main" id="{CCA1AAA4-7968-4E2A-AE74-184F53B9F919}"/>
                  </a:ext>
                </a:extLst>
              </p:cNvPr>
              <p:cNvSpPr/>
              <p:nvPr/>
            </p:nvSpPr>
            <p:spPr>
              <a:xfrm rot="1409983">
                <a:off x="10121917" y="545102"/>
                <a:ext cx="889865" cy="766779"/>
              </a:xfrm>
              <a:prstGeom prst="snip2DiagRect">
                <a:avLst/>
              </a:prstGeom>
              <a:solidFill>
                <a:srgbClr val="93CDDD"/>
              </a:solidFill>
              <a:ln>
                <a:solidFill>
                  <a:srgbClr val="93CD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CF4898E3-6E1E-4B54-97AF-5B2C2ECAA3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83098">
                <a:off x="10279014" y="304727"/>
                <a:ext cx="1692898" cy="1114125"/>
              </a:xfrm>
              <a:prstGeom prst="rect">
                <a:avLst/>
              </a:prstGeom>
            </p:spPr>
          </p:pic>
          <p:sp>
            <p:nvSpPr>
              <p:cNvPr id="31" name="Rectangle : avec coins rognés en diagonale 30">
                <a:extLst>
                  <a:ext uri="{FF2B5EF4-FFF2-40B4-BE49-F238E27FC236}">
                    <a16:creationId xmlns:a16="http://schemas.microsoft.com/office/drawing/2014/main" id="{74513934-25FF-4DE0-A121-704DE927D7C6}"/>
                  </a:ext>
                </a:extLst>
              </p:cNvPr>
              <p:cNvSpPr/>
              <p:nvPr/>
            </p:nvSpPr>
            <p:spPr>
              <a:xfrm rot="6835352">
                <a:off x="10553248" y="-125937"/>
                <a:ext cx="609707" cy="940168"/>
              </a:xfrm>
              <a:prstGeom prst="snip2Diag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Rectangle : avec coins rognés en diagonale 31">
                <a:extLst>
                  <a:ext uri="{FF2B5EF4-FFF2-40B4-BE49-F238E27FC236}">
                    <a16:creationId xmlns:a16="http://schemas.microsoft.com/office/drawing/2014/main" id="{138AEA7E-ACD7-41FA-9060-FB18D52D5532}"/>
                  </a:ext>
                </a:extLst>
              </p:cNvPr>
              <p:cNvSpPr/>
              <p:nvPr/>
            </p:nvSpPr>
            <p:spPr>
              <a:xfrm rot="1425659" flipH="1">
                <a:off x="11041226" y="338398"/>
                <a:ext cx="889864" cy="1285912"/>
              </a:xfrm>
              <a:prstGeom prst="snip2Diag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946B69E-5D1B-466A-9F2E-D9741BC30A36}"/>
                </a:ext>
              </a:extLst>
            </p:cNvPr>
            <p:cNvSpPr/>
            <p:nvPr/>
          </p:nvSpPr>
          <p:spPr>
            <a:xfrm>
              <a:off x="11598815" y="1023646"/>
              <a:ext cx="360000" cy="36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342900">
                <a:defRPr/>
              </a:pPr>
              <a:r>
                <a:rPr lang="fr-FR" sz="900" dirty="0">
                  <a:solidFill>
                    <a:prstClr val="white"/>
                  </a:solidFill>
                  <a:latin typeface="Calibri"/>
                </a:rPr>
                <a:t>ITEC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2B89A01-F47B-49EC-9EF8-33552290EF31}"/>
                </a:ext>
              </a:extLst>
            </p:cNvPr>
            <p:cNvSpPr/>
            <p:nvPr/>
          </p:nvSpPr>
          <p:spPr>
            <a:xfrm>
              <a:off x="10644705" y="653588"/>
              <a:ext cx="360000" cy="360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r>
                <a:rPr lang="fr-FR" sz="900" dirty="0">
                  <a:solidFill>
                    <a:prstClr val="white"/>
                  </a:solidFill>
                  <a:latin typeface="Calibri"/>
                </a:rPr>
                <a:t>EE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6D04BDD-6BEA-4F03-8A8E-E1EAF58286E1}"/>
                </a:ext>
              </a:extLst>
            </p:cNvPr>
            <p:cNvSpPr/>
            <p:nvPr/>
          </p:nvSpPr>
          <p:spPr>
            <a:xfrm>
              <a:off x="10391403" y="1350280"/>
              <a:ext cx="360000" cy="360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342900">
                <a:defRPr/>
              </a:pPr>
              <a:r>
                <a:rPr lang="fr-FR" sz="900" dirty="0">
                  <a:solidFill>
                    <a:prstClr val="white"/>
                  </a:solidFill>
                  <a:latin typeface="Calibri"/>
                </a:rPr>
                <a:t>SIN</a:t>
              </a:r>
            </a:p>
          </p:txBody>
        </p:sp>
      </p:grpSp>
      <p:pic>
        <p:nvPicPr>
          <p:cNvPr id="33" name="Image 32">
            <a:extLst>
              <a:ext uri="{FF2B5EF4-FFF2-40B4-BE49-F238E27FC236}">
                <a16:creationId xmlns:a16="http://schemas.microsoft.com/office/drawing/2014/main" id="{5A6EE792-96EC-444E-9E60-378B6D5D39D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297430" y="3421632"/>
            <a:ext cx="4320540" cy="181308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B42F623-CCFB-4A54-9F85-67AF175BE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3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439A411C-6E73-4BB8-B3AB-2F84AB264E52}"/>
              </a:ext>
            </a:extLst>
          </p:cNvPr>
          <p:cNvGrpSpPr/>
          <p:nvPr/>
        </p:nvGrpSpPr>
        <p:grpSpPr>
          <a:xfrm>
            <a:off x="510840" y="1422493"/>
            <a:ext cx="7800053" cy="535275"/>
            <a:chOff x="0" y="3209921"/>
            <a:chExt cx="7361407" cy="7137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585A0CE4-5FFC-4FB4-BDAD-90217693A550}"/>
                </a:ext>
              </a:extLst>
            </p:cNvPr>
            <p:cNvSpPr/>
            <p:nvPr/>
          </p:nvSpPr>
          <p:spPr>
            <a:xfrm>
              <a:off x="0" y="3209921"/>
              <a:ext cx="7361407" cy="713700"/>
            </a:xfrm>
            <a:prstGeom prst="roundRect">
              <a:avLst/>
            </a:prstGeom>
            <a:ln w="57150">
              <a:solidFill>
                <a:schemeClr val="accent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Rectangle : coins arrondis 4">
              <a:extLst>
                <a:ext uri="{FF2B5EF4-FFF2-40B4-BE49-F238E27FC236}">
                  <a16:creationId xmlns:a16="http://schemas.microsoft.com/office/drawing/2014/main" id="{0DAFD1A3-3E48-4173-B805-9488739FF37A}"/>
                </a:ext>
              </a:extLst>
            </p:cNvPr>
            <p:cNvSpPr txBox="1"/>
            <p:nvPr/>
          </p:nvSpPr>
          <p:spPr>
            <a:xfrm>
              <a:off x="34840" y="3244761"/>
              <a:ext cx="7291727" cy="6440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435" tIns="51435" rIns="51435" bIns="51435" numCol="1" spcCol="1270" anchor="ctr" anchorCtr="0">
              <a:noAutofit/>
            </a:bodyPr>
            <a:lstStyle/>
            <a:p>
              <a:pPr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fr-FR" sz="15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</a:rPr>
                <a:t>O5 – Imaginer une solution, répondre à un besoin</a:t>
              </a:r>
              <a:endParaRPr lang="fr-FR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endParaRPr>
            </a:p>
          </p:txBody>
        </p:sp>
      </p:grp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CB5C50E2-C2CC-46FF-8A8B-02FFD7807F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105260"/>
              </p:ext>
            </p:extLst>
          </p:nvPr>
        </p:nvGraphicFramePr>
        <p:xfrm>
          <a:off x="510840" y="1997409"/>
          <a:ext cx="8016155" cy="3975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4830">
                  <a:extLst>
                    <a:ext uri="{9D8B030D-6E8A-4147-A177-3AD203B41FA5}">
                      <a16:colId xmlns:a16="http://schemas.microsoft.com/office/drawing/2014/main" val="822178620"/>
                    </a:ext>
                  </a:extLst>
                </a:gridCol>
                <a:gridCol w="2992571">
                  <a:extLst>
                    <a:ext uri="{9D8B030D-6E8A-4147-A177-3AD203B41FA5}">
                      <a16:colId xmlns:a16="http://schemas.microsoft.com/office/drawing/2014/main" val="2094668281"/>
                    </a:ext>
                  </a:extLst>
                </a:gridCol>
                <a:gridCol w="340565">
                  <a:extLst>
                    <a:ext uri="{9D8B030D-6E8A-4147-A177-3AD203B41FA5}">
                      <a16:colId xmlns:a16="http://schemas.microsoft.com/office/drawing/2014/main" val="3913049863"/>
                    </a:ext>
                  </a:extLst>
                </a:gridCol>
                <a:gridCol w="420834">
                  <a:extLst>
                    <a:ext uri="{9D8B030D-6E8A-4147-A177-3AD203B41FA5}">
                      <a16:colId xmlns:a16="http://schemas.microsoft.com/office/drawing/2014/main" val="772538378"/>
                    </a:ext>
                  </a:extLst>
                </a:gridCol>
                <a:gridCol w="1327355">
                  <a:extLst>
                    <a:ext uri="{9D8B030D-6E8A-4147-A177-3AD203B41FA5}">
                      <a16:colId xmlns:a16="http://schemas.microsoft.com/office/drawing/2014/main" val="3114239560"/>
                    </a:ext>
                  </a:extLst>
                </a:gridCol>
              </a:tblGrid>
              <a:tr h="442199">
                <a:tc>
                  <a:txBody>
                    <a:bodyPr/>
                    <a:lstStyle/>
                    <a:p>
                      <a:r>
                        <a:rPr lang="fr-FR" sz="1000" dirty="0"/>
                        <a:t>Compétences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Connaissances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I2D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/>
                        <a:t>Liens sciences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90211188"/>
                  </a:ext>
                </a:extLst>
              </a:tr>
              <a:tr h="274320">
                <a:tc rowSpan="3">
                  <a:txBody>
                    <a:bodyPr/>
                    <a:lstStyle/>
                    <a:p>
                      <a:pPr marL="0" lvl="0" indent="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None/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CO5.5. Proposer des solutions à un problème technique identifié en participant à des démarches de créativité, choisir et justifier la solution retenue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CO5.7. Définir la structure matérielle, la constitution d’un produit en fonction des caractéristiques technico-économiques et environnementales attendues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None/>
                      </a:pPr>
                      <a:endParaRPr lang="fr-FR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27146" marB="0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Eco-conception des produits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56896866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marL="0" lvl="0" indent="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None/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4.3. Conception des produits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68350687"/>
                  </a:ext>
                </a:extLst>
              </a:tr>
              <a:tr h="2247900">
                <a:tc vMerge="1">
                  <a:txBody>
                    <a:bodyPr/>
                    <a:lstStyle/>
                    <a:p>
                      <a:pPr marL="0" lvl="0" indent="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None/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0"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4.3.5. Conception informationnelle des produits</a:t>
                      </a:r>
                    </a:p>
                    <a:p>
                      <a:pPr marL="0" lvl="0" indent="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7F9F"/>
                        </a:buClr>
                        <a:buFont typeface="Wingdings 2" panose="05020102010507070707" pitchFamily="18" charset="2"/>
                        <a:buNone/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 Bilan et nature des entrées-sorties.</a:t>
                      </a:r>
                    </a:p>
                    <a:p>
                      <a:pPr marL="0" lvl="0" indent="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7F9F"/>
                        </a:buClr>
                        <a:buFont typeface="Wingdings 2" panose="05020102010507070707" pitchFamily="18" charset="2"/>
                        <a:buNone/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 Structures de programmation.</a:t>
                      </a:r>
                    </a:p>
                    <a:p>
                      <a:pPr marL="0" lvl="0" indent="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7F9F"/>
                        </a:buClr>
                        <a:buFont typeface="Wingdings 2" panose="05020102010507070707" pitchFamily="18" charset="2"/>
                        <a:buNone/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 Fonctions logicielles.</a:t>
                      </a:r>
                    </a:p>
                    <a:p>
                      <a:pPr marL="0" lvl="0" indent="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7F9F"/>
                        </a:buClr>
                        <a:buFont typeface="Wingdings 2" panose="05020102010507070707" pitchFamily="18" charset="2"/>
                        <a:buNone/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 Méthodes et des propriétés utiles en lien avec les librairies choisies.</a:t>
                      </a:r>
                    </a:p>
                    <a:p>
                      <a:pPr marL="0" lvl="0" indent="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7F9F"/>
                        </a:buClr>
                        <a:buFont typeface="Wingdings 2" panose="05020102010507070707" pitchFamily="18" charset="2"/>
                        <a:buNone/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 Types de variables.</a:t>
                      </a:r>
                    </a:p>
                    <a:p>
                      <a:pPr marL="0" lvl="0" indent="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7F9F"/>
                        </a:buClr>
                        <a:buFont typeface="Wingdings 2" panose="05020102010507070707" pitchFamily="18" charset="2"/>
                        <a:buNone/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 Diagrammes de description.</a:t>
                      </a:r>
                    </a:p>
                    <a:p>
                      <a:pPr marL="0" lvl="0" indent="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7F9F"/>
                        </a:buClr>
                        <a:buFont typeface="Wingdings 2" panose="05020102010507070707" pitchFamily="18" charset="2"/>
                        <a:buNone/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 Codage dans un langage spécifique.</a:t>
                      </a:r>
                    </a:p>
                    <a:p>
                      <a:pPr marL="0" lvl="0" indent="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7F9F"/>
                        </a:buClr>
                        <a:buFont typeface="Wingdings 2" panose="05020102010507070707" pitchFamily="18" charset="2"/>
                        <a:buNone/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 Règles d'écriture (organisation du code, commentaires, documentation…).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 Mise au point</a:t>
                      </a:r>
                      <a:endParaRPr lang="fr-FR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  <a:p>
                      <a:endParaRPr lang="fr-FR" sz="1000" dirty="0"/>
                    </a:p>
                    <a:p>
                      <a:r>
                        <a:rPr lang="fr-FR" sz="10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Mathématiques : algorithmique et programmation.</a:t>
                      </a:r>
                      <a:endParaRPr lang="fr-FR" sz="1000" dirty="0"/>
                    </a:p>
                    <a:p>
                      <a:endParaRPr lang="fr-FR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2706155"/>
                  </a:ext>
                </a:extLst>
              </a:tr>
            </a:tbl>
          </a:graphicData>
        </a:graphic>
      </p:graphicFrame>
      <p:grpSp>
        <p:nvGrpSpPr>
          <p:cNvPr id="15" name="Groupe 14">
            <a:extLst>
              <a:ext uri="{FF2B5EF4-FFF2-40B4-BE49-F238E27FC236}">
                <a16:creationId xmlns:a16="http://schemas.microsoft.com/office/drawing/2014/main" id="{54AFF029-CE1C-455A-8AEE-13428D6A5DCC}"/>
              </a:ext>
            </a:extLst>
          </p:cNvPr>
          <p:cNvGrpSpPr/>
          <p:nvPr/>
        </p:nvGrpSpPr>
        <p:grpSpPr>
          <a:xfrm>
            <a:off x="2095727" y="3053781"/>
            <a:ext cx="5088149" cy="1082186"/>
            <a:chOff x="4789791" y="4756761"/>
            <a:chExt cx="6784198" cy="1442915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2E0C58C4-2394-46DB-9D71-A56145A0871E}"/>
                </a:ext>
              </a:extLst>
            </p:cNvPr>
            <p:cNvGrpSpPr/>
            <p:nvPr/>
          </p:nvGrpSpPr>
          <p:grpSpPr>
            <a:xfrm>
              <a:off x="4789791" y="4756761"/>
              <a:ext cx="6784198" cy="1442915"/>
              <a:chOff x="4420336" y="4436060"/>
              <a:chExt cx="6784198" cy="1442915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A5C28CF-39F4-40F2-ADF6-10945D191617}"/>
                  </a:ext>
                </a:extLst>
              </p:cNvPr>
              <p:cNvSpPr/>
              <p:nvPr/>
            </p:nvSpPr>
            <p:spPr>
              <a:xfrm>
                <a:off x="4759451" y="4918443"/>
                <a:ext cx="6226548" cy="8728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r>
                  <a:rPr lang="fr-FR" dirty="0">
                    <a:solidFill>
                      <a:prstClr val="black"/>
                    </a:solidFill>
                    <a:latin typeface="Calibri" panose="020F0502020204030204"/>
                  </a:rPr>
                  <a:t>Approfondissement des connaissances</a:t>
                </a:r>
              </a:p>
              <a:p>
                <a:pPr algn="ctr" defTabSz="342900">
                  <a:defRPr/>
                </a:pPr>
                <a:r>
                  <a:rPr lang="fr-FR" dirty="0">
                    <a:solidFill>
                      <a:prstClr val="black"/>
                    </a:solidFill>
                    <a:latin typeface="Calibri" panose="020F0502020204030204"/>
                  </a:rPr>
                  <a:t> sur les a</a:t>
                </a:r>
                <a:r>
                  <a:rPr lang="fr-FR" dirty="0" err="1">
                    <a:solidFill>
                      <a:prstClr val="black"/>
                    </a:solidFill>
                    <a:latin typeface="Calibri" panose="020F0502020204030204"/>
                  </a:rPr>
                  <a:t>lgorithmes</a:t>
                </a:r>
                <a:r>
                  <a:rPr lang="fr-FR" dirty="0">
                    <a:solidFill>
                      <a:prstClr val="black"/>
                    </a:solidFill>
                    <a:latin typeface="Calibri" panose="020F0502020204030204"/>
                  </a:rPr>
                  <a:t> et le codage.</a:t>
                </a:r>
              </a:p>
            </p:txBody>
          </p:sp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A5DF47CA-95D7-4E05-8B6C-5E589579922F}"/>
                  </a:ext>
                </a:extLst>
              </p:cNvPr>
              <p:cNvGrpSpPr/>
              <p:nvPr/>
            </p:nvGrpSpPr>
            <p:grpSpPr>
              <a:xfrm>
                <a:off x="4420336" y="4436060"/>
                <a:ext cx="6784198" cy="1442915"/>
                <a:chOff x="5778081" y="4436061"/>
                <a:chExt cx="6784198" cy="1442915"/>
              </a:xfrm>
            </p:grpSpPr>
            <p:sp>
              <p:nvSpPr>
                <p:cNvPr id="13" name="Cadre 12">
                  <a:extLst>
                    <a:ext uri="{FF2B5EF4-FFF2-40B4-BE49-F238E27FC236}">
                      <a16:creationId xmlns:a16="http://schemas.microsoft.com/office/drawing/2014/main" id="{7084A7C3-1252-48E3-AAED-90DF2A1F1983}"/>
                    </a:ext>
                  </a:extLst>
                </p:cNvPr>
                <p:cNvSpPr/>
                <p:nvPr/>
              </p:nvSpPr>
              <p:spPr>
                <a:xfrm>
                  <a:off x="6117196" y="4830749"/>
                  <a:ext cx="6445083" cy="1048227"/>
                </a:xfrm>
                <a:prstGeom prst="fram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>
                    <a:defRPr/>
                  </a:pPr>
                  <a:endParaRPr lang="fr-FR" sz="135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14" name="Image 13">
                  <a:extLst>
                    <a:ext uri="{FF2B5EF4-FFF2-40B4-BE49-F238E27FC236}">
                      <a16:creationId xmlns:a16="http://schemas.microsoft.com/office/drawing/2014/main" id="{5FBFF880-FD66-48C5-BBCC-1DA6653109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78081" y="4436061"/>
                  <a:ext cx="964765" cy="964765"/>
                </a:xfrm>
                <a:prstGeom prst="rect">
                  <a:avLst/>
                </a:prstGeom>
              </p:spPr>
            </p:pic>
          </p:grpSp>
        </p:grp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4360D63D-E774-4A7D-83A4-FB9195A1B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3512" y="5285323"/>
              <a:ext cx="780477" cy="780477"/>
            </a:xfrm>
            <a:prstGeom prst="rect">
              <a:avLst/>
            </a:prstGeom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81BBAC99-82BA-49ED-B6AA-78102CE2B34C}"/>
              </a:ext>
            </a:extLst>
          </p:cNvPr>
          <p:cNvGrpSpPr/>
          <p:nvPr/>
        </p:nvGrpSpPr>
        <p:grpSpPr>
          <a:xfrm>
            <a:off x="8123294" y="3914577"/>
            <a:ext cx="807401" cy="971344"/>
            <a:chOff x="10904396" y="830698"/>
            <a:chExt cx="1076535" cy="129512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A4D7D68-790A-43E3-86AD-F2090A9506EC}"/>
                </a:ext>
              </a:extLst>
            </p:cNvPr>
            <p:cNvSpPr/>
            <p:nvPr/>
          </p:nvSpPr>
          <p:spPr>
            <a:xfrm>
              <a:off x="11006771" y="916008"/>
              <a:ext cx="914400" cy="451097"/>
            </a:xfrm>
            <a:prstGeom prst="rect">
              <a:avLst/>
            </a:prstGeom>
            <a:solidFill>
              <a:srgbClr val="77933C"/>
            </a:solidFill>
            <a:ln>
              <a:solidFill>
                <a:srgbClr val="C3D69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99B31CD9-ED31-4358-834E-615A3DFFFA53}"/>
                </a:ext>
              </a:extLst>
            </p:cNvPr>
            <p:cNvGrpSpPr/>
            <p:nvPr/>
          </p:nvGrpSpPr>
          <p:grpSpPr>
            <a:xfrm>
              <a:off x="10904396" y="830698"/>
              <a:ext cx="1076535" cy="1295125"/>
              <a:chOff x="10904396" y="830698"/>
              <a:chExt cx="1076535" cy="1295125"/>
            </a:xfrm>
          </p:grpSpPr>
          <p:sp>
            <p:nvSpPr>
              <p:cNvPr id="33" name="Cadre 32">
                <a:extLst>
                  <a:ext uri="{FF2B5EF4-FFF2-40B4-BE49-F238E27FC236}">
                    <a16:creationId xmlns:a16="http://schemas.microsoft.com/office/drawing/2014/main" id="{157017B6-EF6B-45B7-8A09-E9398B2DB6F1}"/>
                  </a:ext>
                </a:extLst>
              </p:cNvPr>
              <p:cNvSpPr/>
              <p:nvPr/>
            </p:nvSpPr>
            <p:spPr>
              <a:xfrm>
                <a:off x="10904396" y="830698"/>
                <a:ext cx="1034519" cy="604675"/>
              </a:xfrm>
              <a:prstGeom prst="frame">
                <a:avLst>
                  <a:gd name="adj1" fmla="val 18171"/>
                </a:avLst>
              </a:prstGeom>
              <a:solidFill>
                <a:srgbClr val="77933C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b="1" dirty="0">
                    <a:solidFill>
                      <a:schemeClr val="tx1"/>
                    </a:solidFill>
                  </a:rPr>
                  <a:t>I2D</a:t>
                </a:r>
              </a:p>
            </p:txBody>
          </p:sp>
          <p:grpSp>
            <p:nvGrpSpPr>
              <p:cNvPr id="34" name="Groupe 33">
                <a:extLst>
                  <a:ext uri="{FF2B5EF4-FFF2-40B4-BE49-F238E27FC236}">
                    <a16:creationId xmlns:a16="http://schemas.microsoft.com/office/drawing/2014/main" id="{FC2F3F95-FB2A-41DD-B757-4647377235B2}"/>
                  </a:ext>
                </a:extLst>
              </p:cNvPr>
              <p:cNvGrpSpPr/>
              <p:nvPr/>
            </p:nvGrpSpPr>
            <p:grpSpPr>
              <a:xfrm>
                <a:off x="10946412" y="1521147"/>
                <a:ext cx="1034519" cy="604676"/>
                <a:chOff x="534045" y="3423123"/>
                <a:chExt cx="1034519" cy="604676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CF515EF9-DAEC-420A-86CF-988A85F56E7A}"/>
                    </a:ext>
                  </a:extLst>
                </p:cNvPr>
                <p:cNvSpPr/>
                <p:nvPr/>
              </p:nvSpPr>
              <p:spPr>
                <a:xfrm>
                  <a:off x="594404" y="3499912"/>
                  <a:ext cx="914400" cy="45109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C3D69B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0"/>
                </a:p>
              </p:txBody>
            </p:sp>
            <p:sp>
              <p:nvSpPr>
                <p:cNvPr id="36" name="Cadre 35">
                  <a:extLst>
                    <a:ext uri="{FF2B5EF4-FFF2-40B4-BE49-F238E27FC236}">
                      <a16:creationId xmlns:a16="http://schemas.microsoft.com/office/drawing/2014/main" id="{BEA1096E-DA5C-4C18-95FA-4C8D3A7B9AFA}"/>
                    </a:ext>
                  </a:extLst>
                </p:cNvPr>
                <p:cNvSpPr/>
                <p:nvPr/>
              </p:nvSpPr>
              <p:spPr>
                <a:xfrm>
                  <a:off x="534045" y="3423123"/>
                  <a:ext cx="1034519" cy="604676"/>
                </a:xfrm>
                <a:prstGeom prst="frame">
                  <a:avLst/>
                </a:prstGeom>
                <a:solidFill>
                  <a:srgbClr val="C3D69B"/>
                </a:solidFill>
                <a:ln>
                  <a:solidFill>
                    <a:schemeClr val="bg1"/>
                  </a:solidFill>
                </a:ln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2400" b="1" dirty="0">
                      <a:solidFill>
                        <a:schemeClr val="bg1">
                          <a:lumMod val="65000"/>
                        </a:schemeClr>
                      </a:solidFill>
                    </a:rPr>
                    <a:t>IT</a:t>
                  </a:r>
                </a:p>
              </p:txBody>
            </p:sp>
          </p:grpSp>
        </p:grp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D87348CD-264C-4572-89F1-28517393EBDC}"/>
                </a:ext>
              </a:extLst>
            </p:cNvPr>
            <p:cNvGrpSpPr/>
            <p:nvPr/>
          </p:nvGrpSpPr>
          <p:grpSpPr>
            <a:xfrm>
              <a:off x="10928084" y="830698"/>
              <a:ext cx="1034519" cy="604675"/>
              <a:chOff x="6629576" y="2442328"/>
              <a:chExt cx="1034519" cy="604675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0A4FDA0-CE44-4568-82CF-CF844E50CB85}"/>
                  </a:ext>
                </a:extLst>
              </p:cNvPr>
              <p:cNvSpPr/>
              <p:nvPr/>
            </p:nvSpPr>
            <p:spPr>
              <a:xfrm>
                <a:off x="6732270" y="2537460"/>
                <a:ext cx="834390" cy="400110"/>
              </a:xfrm>
              <a:prstGeom prst="rect">
                <a:avLst/>
              </a:prstGeom>
              <a:solidFill>
                <a:srgbClr val="77933C"/>
              </a:solidFill>
              <a:ln>
                <a:solidFill>
                  <a:srgbClr val="77933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32" name="Cadre 31">
                <a:extLst>
                  <a:ext uri="{FF2B5EF4-FFF2-40B4-BE49-F238E27FC236}">
                    <a16:creationId xmlns:a16="http://schemas.microsoft.com/office/drawing/2014/main" id="{C65F7EED-6F87-4DEC-AC93-4FB12411E277}"/>
                  </a:ext>
                </a:extLst>
              </p:cNvPr>
              <p:cNvSpPr/>
              <p:nvPr/>
            </p:nvSpPr>
            <p:spPr>
              <a:xfrm>
                <a:off x="6629576" y="2442328"/>
                <a:ext cx="1034519" cy="604675"/>
              </a:xfrm>
              <a:prstGeom prst="frame">
                <a:avLst>
                  <a:gd name="adj1" fmla="val 18171"/>
                </a:avLst>
              </a:prstGeom>
              <a:solidFill>
                <a:srgbClr val="77933C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b="1" dirty="0">
                    <a:solidFill>
                      <a:schemeClr val="tx1"/>
                    </a:solidFill>
                  </a:rPr>
                  <a:t>I2D</a:t>
                </a:r>
              </a:p>
            </p:txBody>
          </p:sp>
        </p:grp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F4F85339-B6E6-4AF0-AA82-BAE7BA1E8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3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B3F17B62-1642-4BFF-90DA-B54DCC32AD24}"/>
              </a:ext>
            </a:extLst>
          </p:cNvPr>
          <p:cNvSpPr txBox="1">
            <a:spLocks/>
          </p:cNvSpPr>
          <p:nvPr/>
        </p:nvSpPr>
        <p:spPr>
          <a:xfrm>
            <a:off x="-1154586" y="797764"/>
            <a:ext cx="8993777" cy="2843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Quel support pour un projet IT-I2D ?</a:t>
            </a: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4ADC8DD7-D809-4561-AD5F-E64721A87AC6}"/>
              </a:ext>
            </a:extLst>
          </p:cNvPr>
          <p:cNvSpPr txBox="1">
            <a:spLocks/>
          </p:cNvSpPr>
          <p:nvPr/>
        </p:nvSpPr>
        <p:spPr>
          <a:xfrm>
            <a:off x="793161" y="1668672"/>
            <a:ext cx="4805234" cy="273340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100" dirty="0"/>
              <a:t>Recherche d’un produit, support de projet, qui puisse être porteur du développement des connaissances et compétences définies dans le programme.</a:t>
            </a:r>
          </a:p>
          <a:p>
            <a:pPr marL="0" indent="0" algn="just">
              <a:buNone/>
            </a:pPr>
            <a:endParaRPr lang="fr-FR" sz="2100" dirty="0"/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E87D04F9-2558-42C3-ADFA-501ECE1C8FB2}"/>
              </a:ext>
            </a:extLst>
          </p:cNvPr>
          <p:cNvSpPr txBox="1">
            <a:spLocks/>
          </p:cNvSpPr>
          <p:nvPr/>
        </p:nvSpPr>
        <p:spPr>
          <a:xfrm>
            <a:off x="796009" y="3422708"/>
            <a:ext cx="4805234" cy="273340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100" dirty="0"/>
              <a:t>Recherche d’un produit qui soit contemporain, issu de l’environnement des élèves et source de motivation.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F194A0-B71E-4E85-AA67-056AB1FE5DC6}"/>
              </a:ext>
            </a:extLst>
          </p:cNvPr>
          <p:cNvSpPr/>
          <p:nvPr/>
        </p:nvSpPr>
        <p:spPr>
          <a:xfrm>
            <a:off x="208996" y="1767518"/>
            <a:ext cx="473615" cy="3000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900" b="1" dirty="0">
                <a:solidFill>
                  <a:prstClr val="white"/>
                </a:solidFill>
                <a:latin typeface="Calibri"/>
              </a:rPr>
              <a:t>IT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86AAB6-4AC8-4D38-B12A-8D45A09BCD78}"/>
              </a:ext>
            </a:extLst>
          </p:cNvPr>
          <p:cNvSpPr/>
          <p:nvPr/>
        </p:nvSpPr>
        <p:spPr>
          <a:xfrm>
            <a:off x="208996" y="2140957"/>
            <a:ext cx="473615" cy="30008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900" b="1" dirty="0">
                <a:solidFill>
                  <a:prstClr val="white"/>
                </a:solidFill>
                <a:latin typeface="Calibri"/>
              </a:rPr>
              <a:t>I2D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48DB7DA-6C81-4A22-9C15-62F651822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616" y="1767519"/>
            <a:ext cx="4805234" cy="3260695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8605F13-FBAB-4A28-AA12-2A91E6AFBF33}"/>
              </a:ext>
            </a:extLst>
          </p:cNvPr>
          <p:cNvSpPr/>
          <p:nvPr/>
        </p:nvSpPr>
        <p:spPr>
          <a:xfrm>
            <a:off x="5598394" y="3422708"/>
            <a:ext cx="3076976" cy="1226196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0E57971-FD24-4DFF-8795-0779FB34E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5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8" dur="19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60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78 0.00232 L 0.34102 0.00486 " pathEditMode="relative" rAng="0" ptsTypes="AA">
                                      <p:cBhvr>
                                        <p:cTn id="11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9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221060-583F-4C96-B74A-F720D140E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617" y="956650"/>
            <a:ext cx="7886701" cy="689699"/>
          </a:xfrm>
        </p:spPr>
        <p:txBody>
          <a:bodyPr>
            <a:normAutofit/>
          </a:bodyPr>
          <a:lstStyle/>
          <a:p>
            <a:r>
              <a:rPr lang="fr-FR" sz="1800" b="1" dirty="0">
                <a:latin typeface="+mn-lt"/>
              </a:rPr>
              <a:t>Prototypage et Intégration</a:t>
            </a: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45472381-7AB7-4886-BFBB-360160119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617" y="1724628"/>
            <a:ext cx="7420273" cy="1600230"/>
          </a:xfrm>
        </p:spPr>
        <p:txBody>
          <a:bodyPr>
            <a:normAutofit fontScale="85000" lnSpcReduction="10000"/>
          </a:bodyPr>
          <a:lstStyle/>
          <a:p>
            <a:r>
              <a:rPr lang="fr-FR" sz="2000" dirty="0"/>
              <a:t>Alimentation du produit : 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batterie </a:t>
            </a:r>
            <a:r>
              <a:rPr lang="fr-FR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LiPo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11,1V 1300mAh</a:t>
            </a:r>
          </a:p>
          <a:p>
            <a:endParaRPr lang="fr-FR" sz="2000" dirty="0"/>
          </a:p>
          <a:p>
            <a:pPr lvl="1"/>
            <a:r>
              <a:rPr lang="fr-FR" sz="1900" dirty="0"/>
              <a:t>choix d’une alimentation séparée afin de ne pas réduire le temps d’autonomie du drone.</a:t>
            </a:r>
          </a:p>
          <a:p>
            <a:pPr lvl="1"/>
            <a:r>
              <a:rPr lang="fr-FR" sz="1900" dirty="0"/>
              <a:t>Une étude de la consommation peut-être menée afin de valider le choix de la batterie.</a:t>
            </a:r>
          </a:p>
        </p:txBody>
      </p:sp>
      <p:sp>
        <p:nvSpPr>
          <p:cNvPr id="5" name="AutoShape 2" descr="IMG_1654.jpg">
            <a:extLst>
              <a:ext uri="{FF2B5EF4-FFF2-40B4-BE49-F238E27FC236}">
                <a16:creationId xmlns:a16="http://schemas.microsoft.com/office/drawing/2014/main" id="{1217C772-94D8-49E2-93B0-ABC6E8683F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1724628"/>
            <a:ext cx="1818672" cy="181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>
              <a:defRPr/>
            </a:pPr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57B3EF9-C8F2-4161-B418-45A5E6646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283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CB5C50E2-C2CC-46FF-8A8B-02FFD7807F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214632"/>
              </p:ext>
            </p:extLst>
          </p:nvPr>
        </p:nvGraphicFramePr>
        <p:xfrm>
          <a:off x="484302" y="2042349"/>
          <a:ext cx="7920026" cy="2550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8093">
                  <a:extLst>
                    <a:ext uri="{9D8B030D-6E8A-4147-A177-3AD203B41FA5}">
                      <a16:colId xmlns:a16="http://schemas.microsoft.com/office/drawing/2014/main" val="822178620"/>
                    </a:ext>
                  </a:extLst>
                </a:gridCol>
                <a:gridCol w="3387182">
                  <a:extLst>
                    <a:ext uri="{9D8B030D-6E8A-4147-A177-3AD203B41FA5}">
                      <a16:colId xmlns:a16="http://schemas.microsoft.com/office/drawing/2014/main" val="2094668281"/>
                    </a:ext>
                  </a:extLst>
                </a:gridCol>
                <a:gridCol w="1074917">
                  <a:extLst>
                    <a:ext uri="{9D8B030D-6E8A-4147-A177-3AD203B41FA5}">
                      <a16:colId xmlns:a16="http://schemas.microsoft.com/office/drawing/2014/main" val="61147239"/>
                    </a:ext>
                  </a:extLst>
                </a:gridCol>
                <a:gridCol w="1074917">
                  <a:extLst>
                    <a:ext uri="{9D8B030D-6E8A-4147-A177-3AD203B41FA5}">
                      <a16:colId xmlns:a16="http://schemas.microsoft.com/office/drawing/2014/main" val="325784708"/>
                    </a:ext>
                  </a:extLst>
                </a:gridCol>
                <a:gridCol w="1074917">
                  <a:extLst>
                    <a:ext uri="{9D8B030D-6E8A-4147-A177-3AD203B41FA5}">
                      <a16:colId xmlns:a16="http://schemas.microsoft.com/office/drawing/2014/main" val="2688866500"/>
                    </a:ext>
                  </a:extLst>
                </a:gridCol>
              </a:tblGrid>
              <a:tr h="377190">
                <a:tc>
                  <a:txBody>
                    <a:bodyPr/>
                    <a:lstStyle/>
                    <a:p>
                      <a:r>
                        <a:rPr lang="fr-FR" sz="1000" dirty="0"/>
                        <a:t>Compétences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Connaissances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I2D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/>
                        <a:t>Liens sciences</a:t>
                      </a:r>
                    </a:p>
                    <a:p>
                      <a:endParaRPr lang="fr-FR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90211188"/>
                  </a:ext>
                </a:extLst>
              </a:tr>
              <a:tr h="274320">
                <a:tc rowSpan="3">
                  <a:txBody>
                    <a:bodyPr/>
                    <a:lstStyle/>
                    <a:p>
                      <a:pPr lvl="0"/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CO7.1. </a:t>
                      </a:r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Réaliser et valider un prototype ou une maquette obtenus en réponse à tout ou partie du cahier des charges initial.</a:t>
                      </a:r>
                      <a:endParaRPr lang="fr-FR" sz="1000" dirty="0">
                        <a:effectLst/>
                      </a:endParaRPr>
                    </a:p>
                    <a:p>
                      <a:pPr marL="0" lvl="0" indent="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None/>
                      </a:pPr>
                      <a:endParaRPr lang="fr-FR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27146" marB="0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 Prototypage et expérimentations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56984518"/>
                  </a:ext>
                </a:extLst>
              </a:tr>
              <a:tr h="685800">
                <a:tc vMerge="1">
                  <a:txBody>
                    <a:bodyPr/>
                    <a:lstStyle/>
                    <a:p>
                      <a:pPr marL="0" lvl="0" indent="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None/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6.1. Moyens de prototypage rapide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Prototypage de pièces de la chaîne d’information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  <a:p>
                      <a:r>
                        <a:rPr lang="fr-FR" sz="10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68350687"/>
                  </a:ext>
                </a:extLst>
              </a:tr>
              <a:tr h="1133951">
                <a:tc vMerge="1">
                  <a:txBody>
                    <a:bodyPr/>
                    <a:lstStyle/>
                    <a:p>
                      <a:pPr marL="342900" lvl="0" indent="-34290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AutoNum type="arabicPeriod"/>
                      </a:pPr>
                      <a:endParaRPr lang="fr-FR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6.2. Expérimentations et essais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Protocole d’essai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Sécurité de mise en </a:t>
                      </a:r>
                      <a:r>
                        <a:rPr lang="fr-FR" sz="14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oeuvre</a:t>
                      </a:r>
                      <a:endParaRPr lang="fr-FR" sz="14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  <a:p>
                      <a:r>
                        <a:rPr lang="fr-FR" sz="10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/>
                        <a:t>Mesures et incertitudes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/>
                        <a:t>L’énergie électrique</a:t>
                      </a:r>
                    </a:p>
                    <a:p>
                      <a:endParaRPr lang="fr-FR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90603299"/>
                  </a:ext>
                </a:extLst>
              </a:tr>
            </a:tbl>
          </a:graphicData>
        </a:graphic>
      </p:graphicFrame>
      <p:grpSp>
        <p:nvGrpSpPr>
          <p:cNvPr id="8" name="Groupe 7">
            <a:extLst>
              <a:ext uri="{FF2B5EF4-FFF2-40B4-BE49-F238E27FC236}">
                <a16:creationId xmlns:a16="http://schemas.microsoft.com/office/drawing/2014/main" id="{CA0846DC-1EED-4B01-B965-92347EFFAEC7}"/>
              </a:ext>
            </a:extLst>
          </p:cNvPr>
          <p:cNvGrpSpPr/>
          <p:nvPr/>
        </p:nvGrpSpPr>
        <p:grpSpPr>
          <a:xfrm>
            <a:off x="484302" y="1464243"/>
            <a:ext cx="7846213" cy="535275"/>
            <a:chOff x="0" y="4802921"/>
            <a:chExt cx="7361407" cy="7137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6665CB7-FEF0-45C8-8439-108B94B92B53}"/>
                </a:ext>
              </a:extLst>
            </p:cNvPr>
            <p:cNvSpPr/>
            <p:nvPr/>
          </p:nvSpPr>
          <p:spPr>
            <a:xfrm>
              <a:off x="0" y="4802921"/>
              <a:ext cx="7361407" cy="713700"/>
            </a:xfrm>
            <a:prstGeom prst="roundRect">
              <a:avLst/>
            </a:prstGeom>
            <a:ln w="57150">
              <a:solidFill>
                <a:schemeClr val="accent5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angle : coins arrondis 4">
              <a:extLst>
                <a:ext uri="{FF2B5EF4-FFF2-40B4-BE49-F238E27FC236}">
                  <a16:creationId xmlns:a16="http://schemas.microsoft.com/office/drawing/2014/main" id="{49939C77-8BE2-4645-93F0-6F60171188EB}"/>
                </a:ext>
              </a:extLst>
            </p:cNvPr>
            <p:cNvSpPr txBox="1"/>
            <p:nvPr/>
          </p:nvSpPr>
          <p:spPr>
            <a:xfrm>
              <a:off x="34840" y="4837761"/>
              <a:ext cx="7291727" cy="6440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435" tIns="51435" rIns="51435" bIns="51435" numCol="1" spcCol="1270" anchor="ctr" anchorCtr="0">
              <a:noAutofit/>
            </a:bodyPr>
            <a:lstStyle/>
            <a:p>
              <a:pPr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fr-FR" sz="15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</a:rPr>
                <a:t>O7 – Expérimenter et réaliser des prototypes ou des maquettes</a:t>
              </a:r>
              <a:endParaRPr lang="fr-FR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AC26400D-7206-4003-BC00-377D8F0D2619}"/>
              </a:ext>
            </a:extLst>
          </p:cNvPr>
          <p:cNvGrpSpPr/>
          <p:nvPr/>
        </p:nvGrpSpPr>
        <p:grpSpPr>
          <a:xfrm>
            <a:off x="985774" y="2918358"/>
            <a:ext cx="7172453" cy="1419838"/>
            <a:chOff x="2457476" y="4554083"/>
            <a:chExt cx="9563271" cy="1893117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A1673E75-368C-4B15-BB42-861AB5CE3947}"/>
                </a:ext>
              </a:extLst>
            </p:cNvPr>
            <p:cNvGrpSpPr/>
            <p:nvPr/>
          </p:nvGrpSpPr>
          <p:grpSpPr>
            <a:xfrm>
              <a:off x="2689471" y="4710763"/>
              <a:ext cx="8686546" cy="1736437"/>
              <a:chOff x="2661517" y="4275147"/>
              <a:chExt cx="10518470" cy="1736437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159B2E4-3850-4F36-86EC-964C0A9DF493}"/>
                  </a:ext>
                </a:extLst>
              </p:cNvPr>
              <p:cNvSpPr/>
              <p:nvPr/>
            </p:nvSpPr>
            <p:spPr>
              <a:xfrm>
                <a:off x="2891946" y="4460065"/>
                <a:ext cx="10149420" cy="13312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r>
                  <a:rPr lang="fr-FR" dirty="0">
                    <a:solidFill>
                      <a:prstClr val="black"/>
                    </a:solidFill>
                    <a:latin typeface="Calibri" panose="020F0502020204030204"/>
                  </a:rPr>
                  <a:t>            Les essais et les expérimentations menées permettent de constater ou mesurer les écarts avec le cahier des charges afin d’optimiser le prototype réalisé.</a:t>
                </a:r>
              </a:p>
            </p:txBody>
          </p:sp>
          <p:sp>
            <p:nvSpPr>
              <p:cNvPr id="16" name="Cadre 15">
                <a:extLst>
                  <a:ext uri="{FF2B5EF4-FFF2-40B4-BE49-F238E27FC236}">
                    <a16:creationId xmlns:a16="http://schemas.microsoft.com/office/drawing/2014/main" id="{39A95117-7549-4733-B231-7C80A1539D74}"/>
                  </a:ext>
                </a:extLst>
              </p:cNvPr>
              <p:cNvSpPr/>
              <p:nvPr/>
            </p:nvSpPr>
            <p:spPr>
              <a:xfrm>
                <a:off x="2661517" y="4275147"/>
                <a:ext cx="10518470" cy="1736437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E385AFD4-D34F-4128-A207-950F54910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78638" y="4556314"/>
              <a:ext cx="942109" cy="942109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030B91BC-275C-4259-8689-8BC1F9C1E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7476" y="4554083"/>
              <a:ext cx="942109" cy="942109"/>
            </a:xfrm>
            <a:prstGeom prst="rect">
              <a:avLst/>
            </a:prstGeom>
          </p:spPr>
        </p:pic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61AD782C-2D84-4A4C-A01D-3841333F7005}"/>
              </a:ext>
            </a:extLst>
          </p:cNvPr>
          <p:cNvGrpSpPr/>
          <p:nvPr/>
        </p:nvGrpSpPr>
        <p:grpSpPr>
          <a:xfrm>
            <a:off x="8293381" y="3844308"/>
            <a:ext cx="807401" cy="971344"/>
            <a:chOff x="10904396" y="830698"/>
            <a:chExt cx="1076535" cy="129512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0BF039A-DDFD-480B-B9B7-9E5964A654A7}"/>
                </a:ext>
              </a:extLst>
            </p:cNvPr>
            <p:cNvSpPr/>
            <p:nvPr/>
          </p:nvSpPr>
          <p:spPr>
            <a:xfrm>
              <a:off x="11006771" y="916008"/>
              <a:ext cx="914400" cy="451097"/>
            </a:xfrm>
            <a:prstGeom prst="rect">
              <a:avLst/>
            </a:prstGeom>
            <a:solidFill>
              <a:srgbClr val="77933C"/>
            </a:solidFill>
            <a:ln>
              <a:solidFill>
                <a:srgbClr val="C3D69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A06D5319-3599-41F6-8760-0B425755EA25}"/>
                </a:ext>
              </a:extLst>
            </p:cNvPr>
            <p:cNvGrpSpPr/>
            <p:nvPr/>
          </p:nvGrpSpPr>
          <p:grpSpPr>
            <a:xfrm>
              <a:off x="10904396" y="830698"/>
              <a:ext cx="1076535" cy="1295125"/>
              <a:chOff x="10904396" y="830698"/>
              <a:chExt cx="1076535" cy="1295125"/>
            </a:xfrm>
          </p:grpSpPr>
          <p:sp>
            <p:nvSpPr>
              <p:cNvPr id="32" name="Cadre 31">
                <a:extLst>
                  <a:ext uri="{FF2B5EF4-FFF2-40B4-BE49-F238E27FC236}">
                    <a16:creationId xmlns:a16="http://schemas.microsoft.com/office/drawing/2014/main" id="{3E0CB0CC-F9B0-4E4C-853F-419C0ACBA285}"/>
                  </a:ext>
                </a:extLst>
              </p:cNvPr>
              <p:cNvSpPr/>
              <p:nvPr/>
            </p:nvSpPr>
            <p:spPr>
              <a:xfrm>
                <a:off x="10904396" y="830698"/>
                <a:ext cx="1034519" cy="604675"/>
              </a:xfrm>
              <a:prstGeom prst="frame">
                <a:avLst>
                  <a:gd name="adj1" fmla="val 18171"/>
                </a:avLst>
              </a:prstGeom>
              <a:solidFill>
                <a:srgbClr val="77933C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b="1" dirty="0">
                    <a:solidFill>
                      <a:schemeClr val="tx1"/>
                    </a:solidFill>
                  </a:rPr>
                  <a:t>I2D</a:t>
                </a:r>
              </a:p>
            </p:txBody>
          </p:sp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721C9F1D-7F4A-419E-8A3B-2873D044D7AA}"/>
                  </a:ext>
                </a:extLst>
              </p:cNvPr>
              <p:cNvGrpSpPr/>
              <p:nvPr/>
            </p:nvGrpSpPr>
            <p:grpSpPr>
              <a:xfrm>
                <a:off x="10946412" y="1521147"/>
                <a:ext cx="1034519" cy="604676"/>
                <a:chOff x="534045" y="3423123"/>
                <a:chExt cx="1034519" cy="604676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76B436D-12D2-4784-BB9F-D2E6FCE1CD26}"/>
                    </a:ext>
                  </a:extLst>
                </p:cNvPr>
                <p:cNvSpPr/>
                <p:nvPr/>
              </p:nvSpPr>
              <p:spPr>
                <a:xfrm>
                  <a:off x="594404" y="3499912"/>
                  <a:ext cx="914400" cy="45109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C3D69B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0"/>
                </a:p>
              </p:txBody>
            </p:sp>
            <p:sp>
              <p:nvSpPr>
                <p:cNvPr id="35" name="Cadre 34">
                  <a:extLst>
                    <a:ext uri="{FF2B5EF4-FFF2-40B4-BE49-F238E27FC236}">
                      <a16:creationId xmlns:a16="http://schemas.microsoft.com/office/drawing/2014/main" id="{2E7C70AC-058C-4908-9A41-2B6F585ACD09}"/>
                    </a:ext>
                  </a:extLst>
                </p:cNvPr>
                <p:cNvSpPr/>
                <p:nvPr/>
              </p:nvSpPr>
              <p:spPr>
                <a:xfrm>
                  <a:off x="534045" y="3423123"/>
                  <a:ext cx="1034519" cy="604676"/>
                </a:xfrm>
                <a:prstGeom prst="frame">
                  <a:avLst/>
                </a:prstGeom>
                <a:solidFill>
                  <a:srgbClr val="C3D69B"/>
                </a:solidFill>
                <a:ln>
                  <a:solidFill>
                    <a:schemeClr val="bg1"/>
                  </a:solidFill>
                </a:ln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2400" b="1" dirty="0">
                      <a:solidFill>
                        <a:schemeClr val="bg1">
                          <a:lumMod val="65000"/>
                        </a:schemeClr>
                      </a:solidFill>
                    </a:rPr>
                    <a:t>IT</a:t>
                  </a:r>
                </a:p>
              </p:txBody>
            </p:sp>
          </p:grpSp>
        </p:grp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7FC20889-582B-4303-B732-2F09354ED8BE}"/>
                </a:ext>
              </a:extLst>
            </p:cNvPr>
            <p:cNvGrpSpPr/>
            <p:nvPr/>
          </p:nvGrpSpPr>
          <p:grpSpPr>
            <a:xfrm>
              <a:off x="10928084" y="830698"/>
              <a:ext cx="1034519" cy="604675"/>
              <a:chOff x="6629576" y="2442328"/>
              <a:chExt cx="1034519" cy="604675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7C714AF-A291-42CE-A164-C0D963607117}"/>
                  </a:ext>
                </a:extLst>
              </p:cNvPr>
              <p:cNvSpPr/>
              <p:nvPr/>
            </p:nvSpPr>
            <p:spPr>
              <a:xfrm>
                <a:off x="6732270" y="2537460"/>
                <a:ext cx="834390" cy="400110"/>
              </a:xfrm>
              <a:prstGeom prst="rect">
                <a:avLst/>
              </a:prstGeom>
              <a:solidFill>
                <a:srgbClr val="77933C"/>
              </a:solidFill>
              <a:ln>
                <a:solidFill>
                  <a:srgbClr val="77933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31" name="Cadre 30">
                <a:extLst>
                  <a:ext uri="{FF2B5EF4-FFF2-40B4-BE49-F238E27FC236}">
                    <a16:creationId xmlns:a16="http://schemas.microsoft.com/office/drawing/2014/main" id="{71A9055F-7FFC-4996-BCA2-BF2A601B4543}"/>
                  </a:ext>
                </a:extLst>
              </p:cNvPr>
              <p:cNvSpPr/>
              <p:nvPr/>
            </p:nvSpPr>
            <p:spPr>
              <a:xfrm>
                <a:off x="6629576" y="2442328"/>
                <a:ext cx="1034519" cy="604675"/>
              </a:xfrm>
              <a:prstGeom prst="frame">
                <a:avLst>
                  <a:gd name="adj1" fmla="val 18171"/>
                </a:avLst>
              </a:prstGeom>
              <a:solidFill>
                <a:srgbClr val="77933C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b="1" dirty="0">
                    <a:solidFill>
                      <a:schemeClr val="tx1"/>
                    </a:solidFill>
                  </a:rPr>
                  <a:t>I2D</a:t>
                </a:r>
              </a:p>
            </p:txBody>
          </p:sp>
        </p:grp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26447597-C2FF-4D65-B082-6A0EF7566A1A}"/>
              </a:ext>
            </a:extLst>
          </p:cNvPr>
          <p:cNvGrpSpPr/>
          <p:nvPr/>
        </p:nvGrpSpPr>
        <p:grpSpPr>
          <a:xfrm>
            <a:off x="8307880" y="2752954"/>
            <a:ext cx="779156" cy="960590"/>
            <a:chOff x="10942057" y="845037"/>
            <a:chExt cx="1038874" cy="1280786"/>
          </a:xfrm>
        </p:grpSpPr>
        <p:sp>
          <p:nvSpPr>
            <p:cNvPr id="37" name="Cadre 36">
              <a:extLst>
                <a:ext uri="{FF2B5EF4-FFF2-40B4-BE49-F238E27FC236}">
                  <a16:creationId xmlns:a16="http://schemas.microsoft.com/office/drawing/2014/main" id="{ABE3C0EF-F6D2-4A3C-9C54-B1B708E664F0}"/>
                </a:ext>
              </a:extLst>
            </p:cNvPr>
            <p:cNvSpPr/>
            <p:nvPr/>
          </p:nvSpPr>
          <p:spPr>
            <a:xfrm>
              <a:off x="10942057" y="845037"/>
              <a:ext cx="1034519" cy="604675"/>
            </a:xfrm>
            <a:prstGeom prst="frame">
              <a:avLst/>
            </a:prstGeom>
            <a:solidFill>
              <a:srgbClr val="77933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>
                      <a:lumMod val="75000"/>
                    </a:schemeClr>
                  </a:solidFill>
                </a:rPr>
                <a:t>I2D</a:t>
              </a:r>
            </a:p>
          </p:txBody>
        </p: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C10FF5CF-C3E5-4425-99F9-B50FC402F40F}"/>
                </a:ext>
              </a:extLst>
            </p:cNvPr>
            <p:cNvGrpSpPr/>
            <p:nvPr/>
          </p:nvGrpSpPr>
          <p:grpSpPr>
            <a:xfrm>
              <a:off x="10946412" y="1521147"/>
              <a:ext cx="1034519" cy="604676"/>
              <a:chOff x="534045" y="3423123"/>
              <a:chExt cx="1034519" cy="604676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9EBC955-D830-4EFD-97DD-6B50075C7CEA}"/>
                  </a:ext>
                </a:extLst>
              </p:cNvPr>
              <p:cNvSpPr/>
              <p:nvPr/>
            </p:nvSpPr>
            <p:spPr>
              <a:xfrm>
                <a:off x="594404" y="3499912"/>
                <a:ext cx="914400" cy="451097"/>
              </a:xfrm>
              <a:prstGeom prst="rect">
                <a:avLst/>
              </a:prstGeom>
              <a:solidFill>
                <a:srgbClr val="C3D69B"/>
              </a:solidFill>
              <a:ln>
                <a:solidFill>
                  <a:srgbClr val="C3D69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40" name="Cadre 39">
                <a:extLst>
                  <a:ext uri="{FF2B5EF4-FFF2-40B4-BE49-F238E27FC236}">
                    <a16:creationId xmlns:a16="http://schemas.microsoft.com/office/drawing/2014/main" id="{ECBC4B33-3AC3-46D8-88C7-EF6AC8D0E5D0}"/>
                  </a:ext>
                </a:extLst>
              </p:cNvPr>
              <p:cNvSpPr/>
              <p:nvPr/>
            </p:nvSpPr>
            <p:spPr>
              <a:xfrm>
                <a:off x="534045" y="3423123"/>
                <a:ext cx="1034519" cy="604676"/>
              </a:xfrm>
              <a:prstGeom prst="frame">
                <a:avLst/>
              </a:prstGeom>
              <a:solidFill>
                <a:srgbClr val="C3D69B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b="1" dirty="0">
                    <a:solidFill>
                      <a:schemeClr val="tx1"/>
                    </a:solidFill>
                  </a:rPr>
                  <a:t>IT</a:t>
                </a:r>
              </a:p>
            </p:txBody>
          </p:sp>
        </p:grpSp>
      </p:grpSp>
      <p:pic>
        <p:nvPicPr>
          <p:cNvPr id="41" name="Image 40">
            <a:extLst>
              <a:ext uri="{FF2B5EF4-FFF2-40B4-BE49-F238E27FC236}">
                <a16:creationId xmlns:a16="http://schemas.microsoft.com/office/drawing/2014/main" id="{97EF5AC0-8A59-433D-8F3E-A1C7807DA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1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>
            <a:extLst>
              <a:ext uri="{FF2B5EF4-FFF2-40B4-BE49-F238E27FC236}">
                <a16:creationId xmlns:a16="http://schemas.microsoft.com/office/drawing/2014/main" id="{2DD209A0-88F0-4179-B10B-CD82E04D4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4798" y="2754711"/>
            <a:ext cx="4293394" cy="3193256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7AC41B80-BBE5-4738-B376-3FFD55C139CB}"/>
              </a:ext>
            </a:extLst>
          </p:cNvPr>
          <p:cNvSpPr/>
          <p:nvPr/>
        </p:nvSpPr>
        <p:spPr>
          <a:xfrm>
            <a:off x="4391396" y="4095391"/>
            <a:ext cx="500063" cy="9094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D29E703A-E16A-43D3-AA6E-19E7B63D552B}"/>
              </a:ext>
            </a:extLst>
          </p:cNvPr>
          <p:cNvCxnSpPr>
            <a:cxnSpLocks/>
          </p:cNvCxnSpPr>
          <p:nvPr/>
        </p:nvCxnSpPr>
        <p:spPr>
          <a:xfrm flipH="1">
            <a:off x="4875934" y="4454561"/>
            <a:ext cx="2632682" cy="129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FB0B30A1-F5C6-431B-AD7B-F1631B077DE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08" y="2687496"/>
            <a:ext cx="2065382" cy="2146742"/>
          </a:xfrm>
          <a:prstGeom prst="rect">
            <a:avLst/>
          </a:prstGeom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2596CA35-5999-438C-A022-B8F911BC69BD}"/>
              </a:ext>
            </a:extLst>
          </p:cNvPr>
          <p:cNvSpPr/>
          <p:nvPr/>
        </p:nvSpPr>
        <p:spPr>
          <a:xfrm>
            <a:off x="2175966" y="2859802"/>
            <a:ext cx="588192" cy="9094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Légende : flèche courbée encadrée à une bordure 18">
            <a:extLst>
              <a:ext uri="{FF2B5EF4-FFF2-40B4-BE49-F238E27FC236}">
                <a16:creationId xmlns:a16="http://schemas.microsoft.com/office/drawing/2014/main" id="{8DBE85E4-7684-477E-A1BE-A0007F23BB1B}"/>
              </a:ext>
            </a:extLst>
          </p:cNvPr>
          <p:cNvSpPr/>
          <p:nvPr/>
        </p:nvSpPr>
        <p:spPr>
          <a:xfrm flipH="1">
            <a:off x="92460" y="3291880"/>
            <a:ext cx="1619267" cy="943979"/>
          </a:xfrm>
          <a:prstGeom prst="accentBorderCallout2">
            <a:avLst>
              <a:gd name="adj1" fmla="val 18750"/>
              <a:gd name="adj2" fmla="val -8333"/>
              <a:gd name="adj3" fmla="val 21178"/>
              <a:gd name="adj4" fmla="val -16806"/>
              <a:gd name="adj5" fmla="val -4404"/>
              <a:gd name="adj6" fmla="val -46033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350" dirty="0">
                <a:solidFill>
                  <a:srgbClr val="FF0000"/>
                </a:solidFill>
                <a:latin typeface="Calibri" panose="020F0502020204030204"/>
              </a:rPr>
              <a:t>Ergot à pousser pour déclencher le système support de diodes 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6A97ED9-A9FA-43FD-BE54-732A48D90D67}"/>
              </a:ext>
            </a:extLst>
          </p:cNvPr>
          <p:cNvSpPr txBox="1"/>
          <p:nvPr/>
        </p:nvSpPr>
        <p:spPr>
          <a:xfrm>
            <a:off x="503811" y="1925151"/>
            <a:ext cx="843223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buFont typeface="Arial" panose="020B0604020202020204" pitchFamily="34" charset="0"/>
              <a:buChar char="•"/>
              <a:defRPr/>
            </a:pPr>
            <a:r>
              <a:rPr lang="fr-FR" sz="2100" dirty="0">
                <a:latin typeface="Calibri" panose="020F0502020204030204"/>
              </a:rPr>
              <a:t>Solution : </a:t>
            </a:r>
          </a:p>
          <a:p>
            <a:pPr defTabSz="342900">
              <a:defRPr/>
            </a:pPr>
            <a:r>
              <a:rPr lang="fr-FR" sz="2100" dirty="0">
                <a:latin typeface="Calibri" panose="020F0502020204030204"/>
              </a:rPr>
              <a:t>    système support des diodes coulissant à déclenchement mécanique</a:t>
            </a:r>
          </a:p>
          <a:p>
            <a:pPr defTabSz="342900">
              <a:defRPr/>
            </a:pPr>
            <a:r>
              <a:rPr lang="fr-FR" sz="2100" dirty="0">
                <a:latin typeface="Calibri" panose="020F0502020204030204"/>
              </a:rPr>
              <a:t>	</a:t>
            </a:r>
            <a:endParaRPr lang="fr-FR" sz="2100" dirty="0">
              <a:solidFill>
                <a:srgbClr val="002060"/>
              </a:solidFill>
              <a:highlight>
                <a:srgbClr val="FFFF00"/>
              </a:highlight>
              <a:latin typeface="Calibri" panose="020F0502020204030204"/>
            </a:endParaRPr>
          </a:p>
        </p:txBody>
      </p:sp>
      <p:sp>
        <p:nvSpPr>
          <p:cNvPr id="35" name="Flèche : droite 34">
            <a:extLst>
              <a:ext uri="{FF2B5EF4-FFF2-40B4-BE49-F238E27FC236}">
                <a16:creationId xmlns:a16="http://schemas.microsoft.com/office/drawing/2014/main" id="{398B0F74-96EB-4581-A0A7-14761862D4C9}"/>
              </a:ext>
            </a:extLst>
          </p:cNvPr>
          <p:cNvSpPr/>
          <p:nvPr/>
        </p:nvSpPr>
        <p:spPr>
          <a:xfrm>
            <a:off x="92461" y="1928509"/>
            <a:ext cx="581101" cy="689699"/>
          </a:xfrm>
          <a:prstGeom prst="rightArrow">
            <a:avLst/>
          </a:prstGeom>
          <a:solidFill>
            <a:srgbClr val="31859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0200F722-468D-4B1A-BF2E-81840D73F60F}"/>
              </a:ext>
            </a:extLst>
          </p:cNvPr>
          <p:cNvSpPr txBox="1">
            <a:spLocks/>
          </p:cNvSpPr>
          <p:nvPr/>
        </p:nvSpPr>
        <p:spPr>
          <a:xfrm>
            <a:off x="262212" y="1031787"/>
            <a:ext cx="8692950" cy="45256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latin typeface="+mn-lt"/>
              </a:rPr>
              <a:t>Problème : reconnaissance des couleurs par le robot Poppy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C82C31E-140E-4AAF-A01B-D7CB85E4AE2F}"/>
              </a:ext>
            </a:extLst>
          </p:cNvPr>
          <p:cNvGrpSpPr/>
          <p:nvPr/>
        </p:nvGrpSpPr>
        <p:grpSpPr>
          <a:xfrm>
            <a:off x="3307021" y="2995549"/>
            <a:ext cx="1888544" cy="1120653"/>
            <a:chOff x="386440" y="5227271"/>
            <a:chExt cx="2518058" cy="1494204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32C9F59A-9EB9-4B7F-84E4-A09F7E861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701" y="5227272"/>
              <a:ext cx="767662" cy="1494202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007732E8-1884-4B85-82C8-E1F32FD2D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7748" y="5227271"/>
              <a:ext cx="916750" cy="1494203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BB5C97D-F1A4-446B-B241-287F9534A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40" y="5227272"/>
              <a:ext cx="718943" cy="1494203"/>
            </a:xfrm>
            <a:prstGeom prst="rect">
              <a:avLst/>
            </a:prstGeom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3808C71F-1E9F-4F2E-98E4-7B83C27E6250}"/>
              </a:ext>
            </a:extLst>
          </p:cNvPr>
          <p:cNvGrpSpPr/>
          <p:nvPr/>
        </p:nvGrpSpPr>
        <p:grpSpPr>
          <a:xfrm>
            <a:off x="7347438" y="3158076"/>
            <a:ext cx="1452436" cy="1777660"/>
            <a:chOff x="10636930" y="3206827"/>
            <a:chExt cx="1936580" cy="2370212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4255D741-F4F7-443D-88CD-9ED2B0AD8B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56" t="33768" r="35156" b="29259"/>
            <a:stretch/>
          </p:blipFill>
          <p:spPr>
            <a:xfrm rot="5400000">
              <a:off x="10813741" y="4028062"/>
              <a:ext cx="1176071" cy="102591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1BE4C20D-4A0E-4277-9DFF-A9D2F5DB888B}"/>
                </a:ext>
              </a:extLst>
            </p:cNvPr>
            <p:cNvSpPr txBox="1"/>
            <p:nvPr/>
          </p:nvSpPr>
          <p:spPr>
            <a:xfrm>
              <a:off x="10711737" y="3206827"/>
              <a:ext cx="186177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50" b="1" dirty="0"/>
                <a:t>Emplacement des diodes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37F063DF-F856-46F9-AE95-FC8EFC37C04C}"/>
                </a:ext>
              </a:extLst>
            </p:cNvPr>
            <p:cNvSpPr txBox="1"/>
            <p:nvPr/>
          </p:nvSpPr>
          <p:spPr>
            <a:xfrm>
              <a:off x="10636930" y="5176930"/>
              <a:ext cx="172089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b="1" dirty="0"/>
                <a:t>Vue de dessous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5890FE19-6B7A-4ECC-A1EB-1348683279D5}"/>
              </a:ext>
            </a:extLst>
          </p:cNvPr>
          <p:cNvSpPr txBox="1"/>
          <p:nvPr/>
        </p:nvSpPr>
        <p:spPr>
          <a:xfrm>
            <a:off x="1339167" y="1538742"/>
            <a:ext cx="633767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Pour que le robot Poppy reconnaisse les couleurs il faut que les diodes électroluminescentes descendent dans le flacon car cela permet une diffusion convenable.</a:t>
            </a:r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B7C3E28-0C92-43FE-9E06-BD99CB39F1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-0.34309 0.34537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61" y="172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2" grpId="0" animBg="1"/>
      <p:bldP spid="19" grpId="0" animBg="1"/>
      <p:bldP spid="34" grpId="0"/>
      <p:bldP spid="35" grpId="0" animBg="1"/>
      <p:bldP spid="8" grpId="0" animBg="1"/>
      <p:bldP spid="8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re 1">
            <a:extLst>
              <a:ext uri="{FF2B5EF4-FFF2-40B4-BE49-F238E27FC236}">
                <a16:creationId xmlns:a16="http://schemas.microsoft.com/office/drawing/2014/main" id="{68AB3BCF-3BA1-4B07-9806-1FA16E5CF922}"/>
              </a:ext>
            </a:extLst>
          </p:cNvPr>
          <p:cNvSpPr txBox="1">
            <a:spLocks/>
          </p:cNvSpPr>
          <p:nvPr/>
        </p:nvSpPr>
        <p:spPr>
          <a:xfrm>
            <a:off x="1179789" y="958894"/>
            <a:ext cx="7886701" cy="68969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fr-FR" sz="1800" b="1" dirty="0">
                <a:latin typeface="+mn-lt"/>
              </a:rPr>
              <a:t>Validation des solutions retenues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F2D25FE-55FA-4501-8901-7C31B5ED976B}"/>
              </a:ext>
            </a:extLst>
          </p:cNvPr>
          <p:cNvSpPr txBox="1"/>
          <p:nvPr/>
        </p:nvSpPr>
        <p:spPr>
          <a:xfrm>
            <a:off x="825021" y="5015596"/>
            <a:ext cx="6661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fr-FR" sz="2400" b="1" dirty="0">
                <a:latin typeface="Calibri" panose="020F0502020204030204"/>
              </a:rPr>
              <a:t>Essais </a:t>
            </a:r>
          </a:p>
        </p:txBody>
      </p:sp>
      <p:pic>
        <p:nvPicPr>
          <p:cNvPr id="27" name="IMG_0569">
            <a:hlinkClick r:id="" action="ppaction://media"/>
            <a:extLst>
              <a:ext uri="{FF2B5EF4-FFF2-40B4-BE49-F238E27FC236}">
                <a16:creationId xmlns:a16="http://schemas.microsoft.com/office/drawing/2014/main" id="{936DE09C-1353-4F01-96FF-AF99154EE1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449" end="1011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921" y="1742324"/>
            <a:ext cx="2088757" cy="327327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DA95842-B23E-4770-B18F-CAEBBA283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8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FCECFC8-AA75-4903-919C-F807B5CBD855}"/>
              </a:ext>
            </a:extLst>
          </p:cNvPr>
          <p:cNvSpPr txBox="1"/>
          <p:nvPr/>
        </p:nvSpPr>
        <p:spPr>
          <a:xfrm>
            <a:off x="879751" y="1473747"/>
            <a:ext cx="6661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fr-FR" sz="2400" b="1" dirty="0">
                <a:latin typeface="Calibri" panose="020F0502020204030204"/>
              </a:rPr>
              <a:t>Critère de poids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FC719CE-DDF4-4CAD-A8D7-44439DCF2A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3410" r="8659"/>
          <a:stretch/>
        </p:blipFill>
        <p:spPr>
          <a:xfrm rot="5400000">
            <a:off x="3422527" y="2679474"/>
            <a:ext cx="2298944" cy="1982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1DCE168-4586-434E-9707-A72ED2C3A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2677798"/>
            <a:ext cx="1132219" cy="1986349"/>
          </a:xfrm>
          <a:prstGeom prst="roundRect">
            <a:avLst>
              <a:gd name="adj" fmla="val 27711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obliqueTopRigh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3E1392B-B343-4560-9C06-4445579284B3}"/>
              </a:ext>
            </a:extLst>
          </p:cNvPr>
          <p:cNvSpPr txBox="1"/>
          <p:nvPr/>
        </p:nvSpPr>
        <p:spPr>
          <a:xfrm>
            <a:off x="240389" y="1829271"/>
            <a:ext cx="8537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fr-FR" dirty="0">
                <a:latin typeface="Calibri" panose="020F0502020204030204"/>
              </a:rPr>
              <a:t>Chaque élément du système a été pesé au fur et à mesure de l’avancement du projet.</a:t>
            </a:r>
          </a:p>
          <a:p>
            <a:pPr defTabSz="342900">
              <a:defRPr/>
            </a:pPr>
            <a:r>
              <a:rPr lang="fr-FR" dirty="0">
                <a:latin typeface="Calibri" panose="020F0502020204030204"/>
              </a:rPr>
              <a:t>La pesée finale permet de vérifier que le critère du cahier des charges est bien respecté.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68AB3BCF-3BA1-4B07-9806-1FA16E5CF922}"/>
              </a:ext>
            </a:extLst>
          </p:cNvPr>
          <p:cNvSpPr txBox="1">
            <a:spLocks/>
          </p:cNvSpPr>
          <p:nvPr/>
        </p:nvSpPr>
        <p:spPr>
          <a:xfrm>
            <a:off x="1070487" y="784048"/>
            <a:ext cx="7886701" cy="68969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fr-FR" sz="2000" b="1" dirty="0">
                <a:latin typeface="+mn-lt"/>
              </a:rPr>
              <a:t>Validation des solutions retenues</a:t>
            </a:r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45DE6E13-5492-45BE-A875-16CD03BCC85C}"/>
              </a:ext>
            </a:extLst>
          </p:cNvPr>
          <p:cNvSpPr/>
          <p:nvPr/>
        </p:nvSpPr>
        <p:spPr>
          <a:xfrm>
            <a:off x="2612776" y="3197239"/>
            <a:ext cx="581101" cy="689699"/>
          </a:xfrm>
          <a:prstGeom prst="rightArrow">
            <a:avLst/>
          </a:prstGeom>
          <a:solidFill>
            <a:srgbClr val="31859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804F596-961B-490F-B3F7-352732963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5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CB5C50E2-C2CC-46FF-8A8B-02FFD7807F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545668"/>
              </p:ext>
            </p:extLst>
          </p:nvPr>
        </p:nvGraphicFramePr>
        <p:xfrm>
          <a:off x="491656" y="2006051"/>
          <a:ext cx="7920027" cy="2885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4333">
                  <a:extLst>
                    <a:ext uri="{9D8B030D-6E8A-4147-A177-3AD203B41FA5}">
                      <a16:colId xmlns:a16="http://schemas.microsoft.com/office/drawing/2014/main" val="822178620"/>
                    </a:ext>
                  </a:extLst>
                </a:gridCol>
                <a:gridCol w="3000942">
                  <a:extLst>
                    <a:ext uri="{9D8B030D-6E8A-4147-A177-3AD203B41FA5}">
                      <a16:colId xmlns:a16="http://schemas.microsoft.com/office/drawing/2014/main" val="2094668281"/>
                    </a:ext>
                  </a:extLst>
                </a:gridCol>
                <a:gridCol w="1074917">
                  <a:extLst>
                    <a:ext uri="{9D8B030D-6E8A-4147-A177-3AD203B41FA5}">
                      <a16:colId xmlns:a16="http://schemas.microsoft.com/office/drawing/2014/main" val="61147239"/>
                    </a:ext>
                  </a:extLst>
                </a:gridCol>
                <a:gridCol w="570119">
                  <a:extLst>
                    <a:ext uri="{9D8B030D-6E8A-4147-A177-3AD203B41FA5}">
                      <a16:colId xmlns:a16="http://schemas.microsoft.com/office/drawing/2014/main" val="3035128311"/>
                    </a:ext>
                  </a:extLst>
                </a:gridCol>
                <a:gridCol w="1579716">
                  <a:extLst>
                    <a:ext uri="{9D8B030D-6E8A-4147-A177-3AD203B41FA5}">
                      <a16:colId xmlns:a16="http://schemas.microsoft.com/office/drawing/2014/main" val="3614101377"/>
                    </a:ext>
                  </a:extLst>
                </a:gridCol>
              </a:tblGrid>
              <a:tr h="225776">
                <a:tc>
                  <a:txBody>
                    <a:bodyPr/>
                    <a:lstStyle/>
                    <a:p>
                      <a:r>
                        <a:rPr lang="fr-FR" sz="1000" dirty="0"/>
                        <a:t>Compétences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Connaissances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I2D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Lien sciences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90211188"/>
                  </a:ext>
                </a:extLst>
              </a:tr>
              <a:tr h="274320">
                <a:tc rowSpan="2">
                  <a:txBody>
                    <a:bodyPr/>
                    <a:lstStyle/>
                    <a:p>
                      <a:pPr lvl="0"/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CO7.2. Mettre en œuvre un scénario de validation devant intégrer un protocole d’essais, de mesures et/ou d’observations sur le prototype ou la maquette, interpréter les résultats et qualifier le produit.</a:t>
                      </a:r>
                      <a:endParaRPr lang="fr-FR" sz="1000" dirty="0">
                        <a:effectLst/>
                      </a:endParaRPr>
                    </a:p>
                  </a:txBody>
                  <a:tcPr marL="27146" marR="27146" marT="27146" marB="0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 Prototypage et expérimentations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56984518"/>
                  </a:ext>
                </a:extLst>
              </a:tr>
              <a:tr h="2377289">
                <a:tc vMerge="1">
                  <a:txBody>
                    <a:bodyPr/>
                    <a:lstStyle/>
                    <a:p>
                      <a:pPr marL="0" lvl="0" indent="0" algn="jus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+mj-lt"/>
                        <a:buNone/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0"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fr-FR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6.3. Vérification, validation et qualification du prototype d’un produit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Intégration des éléments prototypés du produit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fr-FR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Mesure et validation de performances.</a:t>
                      </a:r>
                      <a:endParaRPr lang="fr-FR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  <a:p>
                      <a:endParaRPr lang="fr-FR" sz="1000" dirty="0"/>
                    </a:p>
                    <a:p>
                      <a:r>
                        <a:rPr lang="fr-FR" sz="1000" dirty="0"/>
                        <a:t>2</a:t>
                      </a:r>
                    </a:p>
                    <a:p>
                      <a:endParaRPr lang="fr-FR" sz="1000" dirty="0"/>
                    </a:p>
                    <a:p>
                      <a:endParaRPr lang="fr-FR" sz="1000" dirty="0"/>
                    </a:p>
                    <a:p>
                      <a:r>
                        <a:rPr lang="fr-FR" sz="10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  <a:p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PC : Mesures et incertitudes.</a:t>
                      </a:r>
                    </a:p>
                    <a:p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Mathématiques : statistiques et probabilités.</a:t>
                      </a:r>
                      <a:endParaRPr lang="fr-FR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2706155"/>
                  </a:ext>
                </a:extLst>
              </a:tr>
            </a:tbl>
          </a:graphicData>
        </a:graphic>
      </p:graphicFrame>
      <p:grpSp>
        <p:nvGrpSpPr>
          <p:cNvPr id="8" name="Groupe 7">
            <a:extLst>
              <a:ext uri="{FF2B5EF4-FFF2-40B4-BE49-F238E27FC236}">
                <a16:creationId xmlns:a16="http://schemas.microsoft.com/office/drawing/2014/main" id="{CA0846DC-1EED-4B01-B965-92347EFFAEC7}"/>
              </a:ext>
            </a:extLst>
          </p:cNvPr>
          <p:cNvGrpSpPr/>
          <p:nvPr/>
        </p:nvGrpSpPr>
        <p:grpSpPr>
          <a:xfrm>
            <a:off x="531492" y="1444646"/>
            <a:ext cx="7846213" cy="535275"/>
            <a:chOff x="0" y="4802921"/>
            <a:chExt cx="7361407" cy="7137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6665CB7-FEF0-45C8-8439-108B94B92B53}"/>
                </a:ext>
              </a:extLst>
            </p:cNvPr>
            <p:cNvSpPr/>
            <p:nvPr/>
          </p:nvSpPr>
          <p:spPr>
            <a:xfrm>
              <a:off x="0" y="4802921"/>
              <a:ext cx="7361407" cy="713700"/>
            </a:xfrm>
            <a:prstGeom prst="roundRect">
              <a:avLst/>
            </a:prstGeom>
            <a:ln w="57150">
              <a:solidFill>
                <a:schemeClr val="accent5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angle : coins arrondis 4">
              <a:extLst>
                <a:ext uri="{FF2B5EF4-FFF2-40B4-BE49-F238E27FC236}">
                  <a16:creationId xmlns:a16="http://schemas.microsoft.com/office/drawing/2014/main" id="{49939C77-8BE2-4645-93F0-6F60171188EB}"/>
                </a:ext>
              </a:extLst>
            </p:cNvPr>
            <p:cNvSpPr txBox="1"/>
            <p:nvPr/>
          </p:nvSpPr>
          <p:spPr>
            <a:xfrm>
              <a:off x="34840" y="4837761"/>
              <a:ext cx="7291727" cy="6440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435" tIns="51435" rIns="51435" bIns="51435" numCol="1" spcCol="1270" anchor="ctr" anchorCtr="0">
              <a:noAutofit/>
            </a:bodyPr>
            <a:lstStyle/>
            <a:p>
              <a:pPr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fr-FR" sz="15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</a:rPr>
                <a:t>O7 – Expérimenter et réaliser des prototypes ou des maquettes</a:t>
              </a:r>
              <a:endParaRPr lang="fr-FR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523081A5-ECE5-4110-A265-7EF8370DA1B2}"/>
              </a:ext>
            </a:extLst>
          </p:cNvPr>
          <p:cNvGrpSpPr/>
          <p:nvPr/>
        </p:nvGrpSpPr>
        <p:grpSpPr>
          <a:xfrm>
            <a:off x="2134539" y="3932100"/>
            <a:ext cx="7009462" cy="1458570"/>
            <a:chOff x="2674798" y="4614974"/>
            <a:chExt cx="9345949" cy="1944760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33577000-8940-4705-8C72-453B9AFE13FA}"/>
                </a:ext>
              </a:extLst>
            </p:cNvPr>
            <p:cNvGrpSpPr/>
            <p:nvPr/>
          </p:nvGrpSpPr>
          <p:grpSpPr>
            <a:xfrm>
              <a:off x="2909351" y="4823297"/>
              <a:ext cx="8686546" cy="1736437"/>
              <a:chOff x="2661517" y="4275147"/>
              <a:chExt cx="10518470" cy="1736437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AA34D19-3122-402D-BC6E-A51C2B1B4FC4}"/>
                  </a:ext>
                </a:extLst>
              </p:cNvPr>
              <p:cNvSpPr/>
              <p:nvPr/>
            </p:nvSpPr>
            <p:spPr>
              <a:xfrm>
                <a:off x="2891946" y="4460065"/>
                <a:ext cx="10149420" cy="13312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r>
                  <a:rPr lang="fr-FR" dirty="0">
                    <a:solidFill>
                      <a:prstClr val="black"/>
                    </a:solidFill>
                    <a:latin typeface="Calibri" panose="020F0502020204030204"/>
                  </a:rPr>
                  <a:t>            Ceci est un point fort du projet de première puisqu’il permet d’aller jusqu’à la validation du prototype.</a:t>
                </a:r>
              </a:p>
            </p:txBody>
          </p:sp>
          <p:sp>
            <p:nvSpPr>
              <p:cNvPr id="17" name="Cadre 16">
                <a:extLst>
                  <a:ext uri="{FF2B5EF4-FFF2-40B4-BE49-F238E27FC236}">
                    <a16:creationId xmlns:a16="http://schemas.microsoft.com/office/drawing/2014/main" id="{12A81015-CCCC-4F4C-9B14-0500CECA528E}"/>
                  </a:ext>
                </a:extLst>
              </p:cNvPr>
              <p:cNvSpPr/>
              <p:nvPr/>
            </p:nvSpPr>
            <p:spPr>
              <a:xfrm>
                <a:off x="2661517" y="4275147"/>
                <a:ext cx="10518470" cy="1736437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A677C634-3CC4-48C2-A4B7-1E062F84F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78638" y="5476105"/>
              <a:ext cx="942109" cy="942109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CEC0140B-FB28-4FFE-9842-076688DA7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4798" y="4614974"/>
              <a:ext cx="942109" cy="942109"/>
            </a:xfrm>
            <a:prstGeom prst="rect">
              <a:avLst/>
            </a:prstGeom>
          </p:spPr>
        </p:pic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C871DA3B-4457-4F84-90B4-0B03423D3559}"/>
              </a:ext>
            </a:extLst>
          </p:cNvPr>
          <p:cNvGrpSpPr/>
          <p:nvPr/>
        </p:nvGrpSpPr>
        <p:grpSpPr>
          <a:xfrm>
            <a:off x="8236405" y="2514397"/>
            <a:ext cx="779156" cy="960590"/>
            <a:chOff x="10942057" y="845037"/>
            <a:chExt cx="1038874" cy="1280786"/>
          </a:xfrm>
        </p:grpSpPr>
        <p:sp>
          <p:nvSpPr>
            <p:cNvPr id="26" name="Cadre 25">
              <a:extLst>
                <a:ext uri="{FF2B5EF4-FFF2-40B4-BE49-F238E27FC236}">
                  <a16:creationId xmlns:a16="http://schemas.microsoft.com/office/drawing/2014/main" id="{B41796FB-CD7E-4A2B-BABC-4D1B5FA12826}"/>
                </a:ext>
              </a:extLst>
            </p:cNvPr>
            <p:cNvSpPr/>
            <p:nvPr/>
          </p:nvSpPr>
          <p:spPr>
            <a:xfrm>
              <a:off x="10942057" y="845037"/>
              <a:ext cx="1034519" cy="604675"/>
            </a:xfrm>
            <a:prstGeom prst="frame">
              <a:avLst/>
            </a:prstGeom>
            <a:solidFill>
              <a:srgbClr val="77933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>
                      <a:lumMod val="75000"/>
                    </a:schemeClr>
                  </a:solidFill>
                </a:rPr>
                <a:t>I2D</a:t>
              </a:r>
            </a:p>
          </p:txBody>
        </p: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B7072E6D-5736-460F-A7AE-CD0B86181119}"/>
                </a:ext>
              </a:extLst>
            </p:cNvPr>
            <p:cNvGrpSpPr/>
            <p:nvPr/>
          </p:nvGrpSpPr>
          <p:grpSpPr>
            <a:xfrm>
              <a:off x="10946412" y="1521147"/>
              <a:ext cx="1034519" cy="604676"/>
              <a:chOff x="534045" y="3423123"/>
              <a:chExt cx="1034519" cy="604676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4D4FABF-3607-415F-A405-01F65AAD8CDF}"/>
                  </a:ext>
                </a:extLst>
              </p:cNvPr>
              <p:cNvSpPr/>
              <p:nvPr/>
            </p:nvSpPr>
            <p:spPr>
              <a:xfrm>
                <a:off x="594404" y="3499912"/>
                <a:ext cx="914400" cy="451097"/>
              </a:xfrm>
              <a:prstGeom prst="rect">
                <a:avLst/>
              </a:prstGeom>
              <a:solidFill>
                <a:srgbClr val="C3D69B"/>
              </a:solidFill>
              <a:ln>
                <a:solidFill>
                  <a:srgbClr val="C3D69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29" name="Cadre 28">
                <a:extLst>
                  <a:ext uri="{FF2B5EF4-FFF2-40B4-BE49-F238E27FC236}">
                    <a16:creationId xmlns:a16="http://schemas.microsoft.com/office/drawing/2014/main" id="{98170340-1860-48E7-A7BB-8845BCD3E028}"/>
                  </a:ext>
                </a:extLst>
              </p:cNvPr>
              <p:cNvSpPr/>
              <p:nvPr/>
            </p:nvSpPr>
            <p:spPr>
              <a:xfrm>
                <a:off x="534045" y="3423123"/>
                <a:ext cx="1034519" cy="604676"/>
              </a:xfrm>
              <a:prstGeom prst="frame">
                <a:avLst/>
              </a:prstGeom>
              <a:solidFill>
                <a:srgbClr val="C3D69B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b="1" dirty="0">
                    <a:solidFill>
                      <a:schemeClr val="tx1"/>
                    </a:solidFill>
                  </a:rPr>
                  <a:t>IT</a:t>
                </a:r>
              </a:p>
            </p:txBody>
          </p:sp>
        </p:grp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834B8F7D-87E3-499B-99B9-20530C9CE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1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22CF9608-AC8E-4CC4-A9EB-666FD87EBF59}"/>
              </a:ext>
            </a:extLst>
          </p:cNvPr>
          <p:cNvSpPr txBox="1">
            <a:spLocks/>
          </p:cNvSpPr>
          <p:nvPr/>
        </p:nvSpPr>
        <p:spPr>
          <a:xfrm>
            <a:off x="780098" y="2216929"/>
            <a:ext cx="7449502" cy="192970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4000" b="1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sz="3000" dirty="0"/>
              <a:t>Evaluation selon définition de la certification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227AF0-6A5B-4ACF-B62D-BAE976BE2BAB}"/>
              </a:ext>
            </a:extLst>
          </p:cNvPr>
          <p:cNvSpPr/>
          <p:nvPr/>
        </p:nvSpPr>
        <p:spPr>
          <a:xfrm>
            <a:off x="1144182" y="1343713"/>
            <a:ext cx="2315991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50" b="1" dirty="0"/>
              <a:t>Phase 5 :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4BF5E4-B270-41BB-AEB6-A23AAD711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252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1660" y="3741152"/>
            <a:ext cx="9046029" cy="1790700"/>
          </a:xfrm>
        </p:spPr>
        <p:txBody>
          <a:bodyPr>
            <a:noAutofit/>
          </a:bodyPr>
          <a:lstStyle/>
          <a:p>
            <a:pPr algn="l"/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« la prédominance de la démarche d’ingénierie est fédératrice des concepts élaborés dans toutes les composantes des STEM. »</a:t>
            </a:r>
            <a:br>
              <a:rPr lang="fr-FR" sz="2400" b="1" dirty="0"/>
            </a:br>
            <a:r>
              <a:rPr lang="fr-FR" sz="2400" dirty="0"/>
              <a:t> </a:t>
            </a:r>
            <a:br>
              <a:rPr lang="fr-FR" sz="2400" dirty="0"/>
            </a:b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cf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préambule du programme</a:t>
            </a: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endParaRPr lang="fr-FR" sz="24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0F690D-181A-4AB8-BBE3-A8CC661B3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DE4B-9DB8-496F-9989-9956B6F0A769}" type="slidenum">
              <a:rPr lang="fr-FR" smtClean="0"/>
              <a:t>57</a:t>
            </a:fld>
            <a:endParaRPr lang="fr-FR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-580470" y="564039"/>
            <a:ext cx="6858000" cy="76210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 err="1">
                <a:latin typeface="+mn-lt"/>
                <a:ea typeface="+mn-ea"/>
                <a:cs typeface="+mn-cs"/>
              </a:rPr>
              <a:t>Mécanodrone</a:t>
            </a:r>
            <a:r>
              <a:rPr lang="fr-FR" sz="2400" b="1" dirty="0">
                <a:latin typeface="+mn-lt"/>
                <a:ea typeface="+mn-ea"/>
                <a:cs typeface="+mn-cs"/>
              </a:rPr>
              <a:t> et les STEM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E9BB166-136F-46B9-970D-710EBAC72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86880">
            <a:off x="2804934" y="1800066"/>
            <a:ext cx="1977630" cy="94028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A345BF6-63BE-4B58-AAB6-F64B03326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3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49929" y="1637429"/>
            <a:ext cx="7241595" cy="2973900"/>
          </a:xfrm>
        </p:spPr>
        <p:txBody>
          <a:bodyPr/>
          <a:lstStyle/>
          <a:p>
            <a:pPr algn="just"/>
            <a:r>
              <a:rPr lang="fr-FR" dirty="0"/>
              <a:t>Cette démarche de projet place les élèves en situation d’essayer de résoudre des problèmes réels en mettant en application des connaissances scientifiques.</a:t>
            </a:r>
          </a:p>
          <a:p>
            <a:pPr algn="just"/>
            <a:r>
              <a:rPr lang="fr-FR" dirty="0"/>
              <a:t>Cette démarche de projet participe au développement des compétences sociales en mobilisant l’engagement individuel au service de la réussite du groupe.</a:t>
            </a:r>
          </a:p>
          <a:p>
            <a:pPr algn="just"/>
            <a:r>
              <a:rPr lang="fr-FR" dirty="0"/>
              <a:t> L’important est ce que les élèves apprennent au cours du projet plus que le résultat obtenu tout en explorant les champs de la technologie structurale et de la technologie générique.</a:t>
            </a:r>
          </a:p>
          <a:p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-592455" y="875320"/>
            <a:ext cx="6858000" cy="76210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400" b="1" dirty="0" err="1">
                <a:latin typeface="+mn-lt"/>
                <a:ea typeface="+mn-ea"/>
                <a:cs typeface="+mn-cs"/>
              </a:rPr>
              <a:t>Mécanodrone</a:t>
            </a:r>
            <a:r>
              <a:rPr lang="fr-FR" sz="2400" b="1" dirty="0">
                <a:latin typeface="+mn-lt"/>
                <a:ea typeface="+mn-ea"/>
                <a:cs typeface="+mn-cs"/>
              </a:rPr>
              <a:t> et les STEM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FD79D6-A1C0-44EB-A33B-C37019C72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A585F66-8192-4248-AE73-F00AEF71AEE2}"/>
              </a:ext>
            </a:extLst>
          </p:cNvPr>
          <p:cNvSpPr txBox="1"/>
          <p:nvPr/>
        </p:nvSpPr>
        <p:spPr>
          <a:xfrm>
            <a:off x="3867747" y="4712740"/>
            <a:ext cx="41823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b="1" dirty="0"/>
              <a:t>Merci de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146841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B576E0-78B6-40CE-B366-7355C2276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710041"/>
            <a:ext cx="6858000" cy="782204"/>
          </a:xfrm>
        </p:spPr>
        <p:txBody>
          <a:bodyPr>
            <a:normAutofit/>
          </a:bodyPr>
          <a:lstStyle/>
          <a:p>
            <a:r>
              <a:rPr lang="fr-FR" sz="2000" b="1" dirty="0"/>
              <a:t>Projet « </a:t>
            </a:r>
            <a:r>
              <a:rPr lang="fr-FR" sz="2000" b="1" dirty="0" err="1"/>
              <a:t>Mécanodrone</a:t>
            </a:r>
            <a:r>
              <a:rPr lang="fr-FR" sz="2000" b="1" dirty="0"/>
              <a:t> »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79A90B1-CF5D-4321-A7E1-01D53E055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6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70DC117-17C1-4712-8D53-277CF4F4B2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636"/>
          <a:stretch/>
        </p:blipFill>
        <p:spPr>
          <a:xfrm>
            <a:off x="1607861" y="4583551"/>
            <a:ext cx="3340223" cy="78220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61864C5-9B50-4C80-90C2-C5D4D3C9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303" y="1621451"/>
            <a:ext cx="3639935" cy="274591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05C4416-492A-4C35-B7CB-9E5CA5420E6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169" y="3956992"/>
            <a:ext cx="1067561" cy="15193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74DBA0-720F-431B-8EA8-EAF888076D76}"/>
              </a:ext>
            </a:extLst>
          </p:cNvPr>
          <p:cNvSpPr/>
          <p:nvPr/>
        </p:nvSpPr>
        <p:spPr>
          <a:xfrm>
            <a:off x="208996" y="1767518"/>
            <a:ext cx="473615" cy="3000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900" b="1" dirty="0">
                <a:solidFill>
                  <a:prstClr val="white"/>
                </a:solidFill>
                <a:latin typeface="Calibri"/>
              </a:rPr>
              <a:t>IT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9BF068-D3CA-4DD5-8E8D-59DC3BFA505A}"/>
              </a:ext>
            </a:extLst>
          </p:cNvPr>
          <p:cNvSpPr/>
          <p:nvPr/>
        </p:nvSpPr>
        <p:spPr>
          <a:xfrm>
            <a:off x="208996" y="2140957"/>
            <a:ext cx="473615" cy="30008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900" b="1" dirty="0">
                <a:solidFill>
                  <a:prstClr val="white"/>
                </a:solidFill>
                <a:latin typeface="Calibri"/>
              </a:rPr>
              <a:t>I2D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C36562C-CA02-46B5-87F8-DDF7B8A25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05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re 1">
            <a:extLst>
              <a:ext uri="{FF2B5EF4-FFF2-40B4-BE49-F238E27FC236}">
                <a16:creationId xmlns:a16="http://schemas.microsoft.com/office/drawing/2014/main" id="{5B98706C-983A-4AC7-B923-9E9E99EFAE3D}"/>
              </a:ext>
            </a:extLst>
          </p:cNvPr>
          <p:cNvSpPr txBox="1">
            <a:spLocks/>
          </p:cNvSpPr>
          <p:nvPr/>
        </p:nvSpPr>
        <p:spPr>
          <a:xfrm>
            <a:off x="-44976" y="922865"/>
            <a:ext cx="7414800" cy="49176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Projet </a:t>
            </a:r>
            <a:r>
              <a:rPr lang="fr-FR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Mécanodrone</a:t>
            </a: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, en quoi consiste le défi 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406DAD-9FC2-4313-ACCC-1F9E6A8DBEFE}"/>
              </a:ext>
            </a:extLst>
          </p:cNvPr>
          <p:cNvSpPr/>
          <p:nvPr/>
        </p:nvSpPr>
        <p:spPr>
          <a:xfrm>
            <a:off x="208996" y="1767518"/>
            <a:ext cx="473615" cy="3000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900" b="1" dirty="0">
                <a:solidFill>
                  <a:prstClr val="white"/>
                </a:solidFill>
                <a:latin typeface="Calibri"/>
              </a:rPr>
              <a:t>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906F35-005F-4706-BE59-395F112355AC}"/>
              </a:ext>
            </a:extLst>
          </p:cNvPr>
          <p:cNvSpPr/>
          <p:nvPr/>
        </p:nvSpPr>
        <p:spPr>
          <a:xfrm>
            <a:off x="208996" y="2140957"/>
            <a:ext cx="473615" cy="30008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900" b="1" dirty="0">
                <a:solidFill>
                  <a:prstClr val="white"/>
                </a:solidFill>
                <a:latin typeface="Calibri"/>
              </a:rPr>
              <a:t>I2D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2705BCF-7819-442C-9E75-4EC9798315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15149" r="15758" b="47949"/>
          <a:stretch/>
        </p:blipFill>
        <p:spPr>
          <a:xfrm>
            <a:off x="1517551" y="1986027"/>
            <a:ext cx="6873974" cy="238716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D5E26F7-240E-403B-9063-B806521AC67A}"/>
              </a:ext>
            </a:extLst>
          </p:cNvPr>
          <p:cNvSpPr txBox="1"/>
          <p:nvPr/>
        </p:nvSpPr>
        <p:spPr>
          <a:xfrm>
            <a:off x="2416107" y="3373060"/>
            <a:ext cx="6599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Zone 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946D6E3-9D21-4727-9FAD-1C4A7ED8C60C}"/>
              </a:ext>
            </a:extLst>
          </p:cNvPr>
          <p:cNvSpPr txBox="1"/>
          <p:nvPr/>
        </p:nvSpPr>
        <p:spPr>
          <a:xfrm>
            <a:off x="6610352" y="3357120"/>
            <a:ext cx="6599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Zone 1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B8CE2F5-06EF-423A-A25B-D038D75FD18D}"/>
              </a:ext>
            </a:extLst>
          </p:cNvPr>
          <p:cNvSpPr/>
          <p:nvPr/>
        </p:nvSpPr>
        <p:spPr>
          <a:xfrm>
            <a:off x="4349342" y="3357120"/>
            <a:ext cx="741218" cy="660313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B763FA5-6332-4B0A-8D73-A631262EEF33}"/>
              </a:ext>
            </a:extLst>
          </p:cNvPr>
          <p:cNvSpPr txBox="1"/>
          <p:nvPr/>
        </p:nvSpPr>
        <p:spPr>
          <a:xfrm>
            <a:off x="4398292" y="3717351"/>
            <a:ext cx="6433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Flacon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FE1AD3A-4881-4AC2-BA60-6530648C0012}"/>
              </a:ext>
            </a:extLst>
          </p:cNvPr>
          <p:cNvSpPr/>
          <p:nvPr/>
        </p:nvSpPr>
        <p:spPr>
          <a:xfrm>
            <a:off x="6337852" y="2229721"/>
            <a:ext cx="741218" cy="660313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AD9D54A-3877-41B8-8DA3-C6DAE2D5B5E6}"/>
              </a:ext>
            </a:extLst>
          </p:cNvPr>
          <p:cNvSpPr txBox="1"/>
          <p:nvPr/>
        </p:nvSpPr>
        <p:spPr>
          <a:xfrm>
            <a:off x="6404692" y="2517186"/>
            <a:ext cx="6075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Robot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F76E840-72BE-4B15-9DF5-F9041F2937BE}"/>
              </a:ext>
            </a:extLst>
          </p:cNvPr>
          <p:cNvSpPr/>
          <p:nvPr/>
        </p:nvSpPr>
        <p:spPr>
          <a:xfrm>
            <a:off x="2828623" y="2363315"/>
            <a:ext cx="1441772" cy="79276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B5869DD-666C-4E6F-80B1-F969C70B742C}"/>
              </a:ext>
            </a:extLst>
          </p:cNvPr>
          <p:cNvSpPr txBox="1"/>
          <p:nvPr/>
        </p:nvSpPr>
        <p:spPr>
          <a:xfrm>
            <a:off x="2900112" y="2739993"/>
            <a:ext cx="12429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Départ/Arrivée</a:t>
            </a:r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D6958622-59A7-429E-A8F5-C352A9DAC431}"/>
              </a:ext>
            </a:extLst>
          </p:cNvPr>
          <p:cNvSpPr/>
          <p:nvPr/>
        </p:nvSpPr>
        <p:spPr>
          <a:xfrm>
            <a:off x="1818708" y="2408102"/>
            <a:ext cx="1194799" cy="54410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0" name="Flèche : haut 19">
            <a:extLst>
              <a:ext uri="{FF2B5EF4-FFF2-40B4-BE49-F238E27FC236}">
                <a16:creationId xmlns:a16="http://schemas.microsoft.com/office/drawing/2014/main" id="{297055C2-E8B6-46B4-A9A8-9C77C941FE44}"/>
              </a:ext>
            </a:extLst>
          </p:cNvPr>
          <p:cNvSpPr/>
          <p:nvPr/>
        </p:nvSpPr>
        <p:spPr>
          <a:xfrm>
            <a:off x="6837599" y="3969635"/>
            <a:ext cx="482942" cy="324587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1" name="Flèche : haut 20">
            <a:extLst>
              <a:ext uri="{FF2B5EF4-FFF2-40B4-BE49-F238E27FC236}">
                <a16:creationId xmlns:a16="http://schemas.microsoft.com/office/drawing/2014/main" id="{056AE632-6431-4F5D-8DCA-7869230DF9CA}"/>
              </a:ext>
            </a:extLst>
          </p:cNvPr>
          <p:cNvSpPr/>
          <p:nvPr/>
        </p:nvSpPr>
        <p:spPr>
          <a:xfrm>
            <a:off x="2345681" y="3958843"/>
            <a:ext cx="482942" cy="411200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2" name="Flèche : haut 21">
            <a:extLst>
              <a:ext uri="{FF2B5EF4-FFF2-40B4-BE49-F238E27FC236}">
                <a16:creationId xmlns:a16="http://schemas.microsoft.com/office/drawing/2014/main" id="{BBC84B42-7D8A-43A5-A8E5-EBDE65896740}"/>
              </a:ext>
            </a:extLst>
          </p:cNvPr>
          <p:cNvSpPr/>
          <p:nvPr/>
        </p:nvSpPr>
        <p:spPr>
          <a:xfrm>
            <a:off x="4439912" y="4041405"/>
            <a:ext cx="482942" cy="308715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3" name="Flèche : haut 22">
            <a:extLst>
              <a:ext uri="{FF2B5EF4-FFF2-40B4-BE49-F238E27FC236}">
                <a16:creationId xmlns:a16="http://schemas.microsoft.com/office/drawing/2014/main" id="{CEFAAB9F-9C66-4467-BAB8-8DFF6A6C71E0}"/>
              </a:ext>
            </a:extLst>
          </p:cNvPr>
          <p:cNvSpPr/>
          <p:nvPr/>
        </p:nvSpPr>
        <p:spPr>
          <a:xfrm rot="16200000">
            <a:off x="6999119" y="2090569"/>
            <a:ext cx="482942" cy="600552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38F4E7FC-A098-4CC1-9EA9-4095367C6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3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AA5473-8DDE-4264-BFAE-6171FC515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11" y="1126296"/>
            <a:ext cx="2085203" cy="3829050"/>
          </a:xfrm>
        </p:spPr>
        <p:txBody>
          <a:bodyPr>
            <a:normAutofit/>
          </a:bodyPr>
          <a:lstStyle/>
          <a:p>
            <a:r>
              <a:rPr lang="fr-FR" sz="3000" dirty="0">
                <a:solidFill>
                  <a:srgbClr val="FFFFFF"/>
                </a:solidFill>
              </a:rPr>
              <a:t>La mission du drone</a:t>
            </a:r>
          </a:p>
        </p:txBody>
      </p:sp>
      <p:sp>
        <p:nvSpPr>
          <p:cNvPr id="4" name="Connecteur droit 3">
            <a:extLst>
              <a:ext uri="{FF2B5EF4-FFF2-40B4-BE49-F238E27FC236}">
                <a16:creationId xmlns:a16="http://schemas.microsoft.com/office/drawing/2014/main" id="{F77F48FF-F2EC-4431-A0FB-D90A32FF03DC}"/>
              </a:ext>
            </a:extLst>
          </p:cNvPr>
          <p:cNvSpPr/>
          <p:nvPr/>
        </p:nvSpPr>
        <p:spPr>
          <a:xfrm>
            <a:off x="4104691" y="1640108"/>
            <a:ext cx="4869656" cy="0"/>
          </a:xfrm>
          <a:prstGeom prst="line">
            <a:avLst/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A60D50F2-1922-4833-9A70-034A4AA19274}"/>
              </a:ext>
            </a:extLst>
          </p:cNvPr>
          <p:cNvSpPr/>
          <p:nvPr/>
        </p:nvSpPr>
        <p:spPr>
          <a:xfrm>
            <a:off x="4104691" y="1640108"/>
            <a:ext cx="4869656" cy="957263"/>
          </a:xfrm>
          <a:custGeom>
            <a:avLst/>
            <a:gdLst>
              <a:gd name="connsiteX0" fmla="*/ 0 w 6492875"/>
              <a:gd name="connsiteY0" fmla="*/ 0 h 1276350"/>
              <a:gd name="connsiteX1" fmla="*/ 6492875 w 6492875"/>
              <a:gd name="connsiteY1" fmla="*/ 0 h 1276350"/>
              <a:gd name="connsiteX2" fmla="*/ 6492875 w 6492875"/>
              <a:gd name="connsiteY2" fmla="*/ 1276350 h 1276350"/>
              <a:gd name="connsiteX3" fmla="*/ 0 w 6492875"/>
              <a:gd name="connsiteY3" fmla="*/ 1276350 h 1276350"/>
              <a:gd name="connsiteX4" fmla="*/ 0 w 6492875"/>
              <a:gd name="connsiteY4" fmla="*/ 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2875" h="1276350">
                <a:moveTo>
                  <a:pt x="0" y="0"/>
                </a:moveTo>
                <a:lnTo>
                  <a:pt x="6492875" y="0"/>
                </a:lnTo>
                <a:lnTo>
                  <a:pt x="6492875" y="1276350"/>
                </a:lnTo>
                <a:lnTo>
                  <a:pt x="0" y="12763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438" tIns="71438" rIns="71438" bIns="71438" numCol="1" spcCol="1270" anchor="t" anchorCtr="0">
            <a:noAutofit/>
          </a:bodyPr>
          <a:lstStyle/>
          <a:p>
            <a:pPr defTabSz="8334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875" dirty="0">
                <a:solidFill>
                  <a:schemeClr val="tx1"/>
                </a:solidFill>
              </a:rPr>
              <a:t>Mesure de température sur deux zones.</a:t>
            </a:r>
            <a:endParaRPr lang="en-US" sz="1875" dirty="0">
              <a:solidFill>
                <a:schemeClr val="tx1"/>
              </a:solidFill>
            </a:endParaRPr>
          </a:p>
        </p:txBody>
      </p:sp>
      <p:sp>
        <p:nvSpPr>
          <p:cNvPr id="7" name="Connecteur droit 6">
            <a:extLst>
              <a:ext uri="{FF2B5EF4-FFF2-40B4-BE49-F238E27FC236}">
                <a16:creationId xmlns:a16="http://schemas.microsoft.com/office/drawing/2014/main" id="{7657135A-D1F5-4A28-A764-774C0041FE95}"/>
              </a:ext>
            </a:extLst>
          </p:cNvPr>
          <p:cNvSpPr/>
          <p:nvPr/>
        </p:nvSpPr>
        <p:spPr>
          <a:xfrm>
            <a:off x="4104691" y="2597371"/>
            <a:ext cx="4869656" cy="0"/>
          </a:xfrm>
          <a:prstGeom prst="line">
            <a:avLst/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8376F25C-415E-4545-9358-EDC18E8CB5D1}"/>
              </a:ext>
            </a:extLst>
          </p:cNvPr>
          <p:cNvSpPr/>
          <p:nvPr/>
        </p:nvSpPr>
        <p:spPr>
          <a:xfrm>
            <a:off x="4104691" y="2597371"/>
            <a:ext cx="4869656" cy="957263"/>
          </a:xfrm>
          <a:custGeom>
            <a:avLst/>
            <a:gdLst>
              <a:gd name="connsiteX0" fmla="*/ 0 w 6492875"/>
              <a:gd name="connsiteY0" fmla="*/ 0 h 1276350"/>
              <a:gd name="connsiteX1" fmla="*/ 6492875 w 6492875"/>
              <a:gd name="connsiteY1" fmla="*/ 0 h 1276350"/>
              <a:gd name="connsiteX2" fmla="*/ 6492875 w 6492875"/>
              <a:gd name="connsiteY2" fmla="*/ 1276350 h 1276350"/>
              <a:gd name="connsiteX3" fmla="*/ 0 w 6492875"/>
              <a:gd name="connsiteY3" fmla="*/ 1276350 h 1276350"/>
              <a:gd name="connsiteX4" fmla="*/ 0 w 6492875"/>
              <a:gd name="connsiteY4" fmla="*/ 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2875" h="1276350">
                <a:moveTo>
                  <a:pt x="0" y="0"/>
                </a:moveTo>
                <a:lnTo>
                  <a:pt x="6492875" y="0"/>
                </a:lnTo>
                <a:lnTo>
                  <a:pt x="6492875" y="1276350"/>
                </a:lnTo>
                <a:lnTo>
                  <a:pt x="0" y="12763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438" tIns="71438" rIns="71438" bIns="71438" numCol="1" spcCol="1270" anchor="t" anchorCtr="0">
            <a:noAutofit/>
          </a:bodyPr>
          <a:lstStyle/>
          <a:p>
            <a:pPr defTabSz="8334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875" dirty="0">
                <a:solidFill>
                  <a:schemeClr val="tx1"/>
                </a:solidFill>
              </a:rPr>
              <a:t>Le flacon disposé entre les deux zones contient 100ml d’eau et devra être coloré selon les résultats des mesures de températures.</a:t>
            </a:r>
            <a:endParaRPr lang="en-US" sz="1875" dirty="0">
              <a:solidFill>
                <a:schemeClr val="tx1"/>
              </a:solidFill>
            </a:endParaRPr>
          </a:p>
        </p:txBody>
      </p:sp>
      <p:sp>
        <p:nvSpPr>
          <p:cNvPr id="11" name="Connecteur droit 10">
            <a:extLst>
              <a:ext uri="{FF2B5EF4-FFF2-40B4-BE49-F238E27FC236}">
                <a16:creationId xmlns:a16="http://schemas.microsoft.com/office/drawing/2014/main" id="{5AFCE39B-E0F4-4ED2-B49F-F6C588F19C3F}"/>
              </a:ext>
            </a:extLst>
          </p:cNvPr>
          <p:cNvSpPr/>
          <p:nvPr/>
        </p:nvSpPr>
        <p:spPr>
          <a:xfrm>
            <a:off x="4104691" y="3554633"/>
            <a:ext cx="4869656" cy="0"/>
          </a:xfrm>
          <a:prstGeom prst="line">
            <a:avLst/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034DD239-975C-4984-9D43-B112487EA07E}"/>
              </a:ext>
            </a:extLst>
          </p:cNvPr>
          <p:cNvSpPr/>
          <p:nvPr/>
        </p:nvSpPr>
        <p:spPr>
          <a:xfrm>
            <a:off x="4104691" y="3554633"/>
            <a:ext cx="4869656" cy="957263"/>
          </a:xfrm>
          <a:custGeom>
            <a:avLst/>
            <a:gdLst>
              <a:gd name="connsiteX0" fmla="*/ 0 w 6492875"/>
              <a:gd name="connsiteY0" fmla="*/ 0 h 1276350"/>
              <a:gd name="connsiteX1" fmla="*/ 6492875 w 6492875"/>
              <a:gd name="connsiteY1" fmla="*/ 0 h 1276350"/>
              <a:gd name="connsiteX2" fmla="*/ 6492875 w 6492875"/>
              <a:gd name="connsiteY2" fmla="*/ 1276350 h 1276350"/>
              <a:gd name="connsiteX3" fmla="*/ 0 w 6492875"/>
              <a:gd name="connsiteY3" fmla="*/ 1276350 h 1276350"/>
              <a:gd name="connsiteX4" fmla="*/ 0 w 6492875"/>
              <a:gd name="connsiteY4" fmla="*/ 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2875" h="1276350">
                <a:moveTo>
                  <a:pt x="0" y="0"/>
                </a:moveTo>
                <a:lnTo>
                  <a:pt x="6492875" y="0"/>
                </a:lnTo>
                <a:lnTo>
                  <a:pt x="6492875" y="1276350"/>
                </a:lnTo>
                <a:lnTo>
                  <a:pt x="0" y="12763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438" tIns="71438" rIns="71438" bIns="71438" numCol="1" spcCol="1270" anchor="t" anchorCtr="0">
            <a:noAutofit/>
          </a:bodyPr>
          <a:lstStyle/>
          <a:p>
            <a:pPr defTabSz="8334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875" dirty="0">
                <a:solidFill>
                  <a:schemeClr val="tx1"/>
                </a:solidFill>
              </a:rPr>
              <a:t>Le flacon doit être transporté et présenté au robot Poppy.</a:t>
            </a:r>
            <a:endParaRPr lang="en-US" sz="1875" dirty="0">
              <a:solidFill>
                <a:schemeClr val="tx1"/>
              </a:solidFill>
            </a:endParaRPr>
          </a:p>
        </p:txBody>
      </p:sp>
      <p:sp>
        <p:nvSpPr>
          <p:cNvPr id="13" name="Connecteur droit 12">
            <a:extLst>
              <a:ext uri="{FF2B5EF4-FFF2-40B4-BE49-F238E27FC236}">
                <a16:creationId xmlns:a16="http://schemas.microsoft.com/office/drawing/2014/main" id="{03E4A621-5458-4ACB-8CFA-1EFEF877E8A1}"/>
              </a:ext>
            </a:extLst>
          </p:cNvPr>
          <p:cNvSpPr/>
          <p:nvPr/>
        </p:nvSpPr>
        <p:spPr>
          <a:xfrm>
            <a:off x="4104691" y="4511896"/>
            <a:ext cx="4869656" cy="0"/>
          </a:xfrm>
          <a:prstGeom prst="line">
            <a:avLst/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14603095-F90F-4374-89B6-40E3B67FB129}"/>
              </a:ext>
            </a:extLst>
          </p:cNvPr>
          <p:cNvSpPr/>
          <p:nvPr/>
        </p:nvSpPr>
        <p:spPr>
          <a:xfrm>
            <a:off x="4104691" y="4511896"/>
            <a:ext cx="4869656" cy="957263"/>
          </a:xfrm>
          <a:custGeom>
            <a:avLst/>
            <a:gdLst>
              <a:gd name="connsiteX0" fmla="*/ 0 w 6492875"/>
              <a:gd name="connsiteY0" fmla="*/ 0 h 1276350"/>
              <a:gd name="connsiteX1" fmla="*/ 6492875 w 6492875"/>
              <a:gd name="connsiteY1" fmla="*/ 0 h 1276350"/>
              <a:gd name="connsiteX2" fmla="*/ 6492875 w 6492875"/>
              <a:gd name="connsiteY2" fmla="*/ 1276350 h 1276350"/>
              <a:gd name="connsiteX3" fmla="*/ 0 w 6492875"/>
              <a:gd name="connsiteY3" fmla="*/ 1276350 h 1276350"/>
              <a:gd name="connsiteX4" fmla="*/ 0 w 6492875"/>
              <a:gd name="connsiteY4" fmla="*/ 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2875" h="1276350">
                <a:moveTo>
                  <a:pt x="0" y="0"/>
                </a:moveTo>
                <a:lnTo>
                  <a:pt x="6492875" y="0"/>
                </a:lnTo>
                <a:lnTo>
                  <a:pt x="6492875" y="1276350"/>
                </a:lnTo>
                <a:lnTo>
                  <a:pt x="0" y="12763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438" tIns="71438" rIns="71438" bIns="71438" numCol="1" spcCol="1270" anchor="t" anchorCtr="0">
            <a:noAutofit/>
          </a:bodyPr>
          <a:lstStyle/>
          <a:p>
            <a:pPr defTabSz="8334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875" dirty="0">
                <a:solidFill>
                  <a:schemeClr val="tx1"/>
                </a:solidFill>
              </a:rPr>
              <a:t>Si la couleur est correcte Poppy valide l’échantillon.</a:t>
            </a:r>
            <a:endParaRPr lang="en-US" sz="1875" dirty="0">
              <a:solidFill>
                <a:schemeClr val="tx1"/>
              </a:solidFill>
            </a:endParaRP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3DF4B1D8-9DEC-430D-B954-5D2E01DE94D6}"/>
              </a:ext>
            </a:extLst>
          </p:cNvPr>
          <p:cNvGrpSpPr/>
          <p:nvPr/>
        </p:nvGrpSpPr>
        <p:grpSpPr>
          <a:xfrm>
            <a:off x="251333" y="3051208"/>
            <a:ext cx="3737036" cy="2417951"/>
            <a:chOff x="-189417" y="3463832"/>
            <a:chExt cx="5188729" cy="3223934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875F0CB0-5EB1-446E-A933-828D2829C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034" y="4219617"/>
              <a:ext cx="1607204" cy="2410806"/>
            </a:xfrm>
            <a:prstGeom prst="rect">
              <a:avLst/>
            </a:prstGeom>
            <a:ln w="571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3E1B3747-2243-4FF7-8BCB-A49216502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791" y="4615381"/>
              <a:ext cx="1064712" cy="2072385"/>
            </a:xfrm>
            <a:prstGeom prst="rect">
              <a:avLst/>
            </a:prstGeom>
            <a:ln w="571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52" name="Légende : encadrée 51">
              <a:extLst>
                <a:ext uri="{FF2B5EF4-FFF2-40B4-BE49-F238E27FC236}">
                  <a16:creationId xmlns:a16="http://schemas.microsoft.com/office/drawing/2014/main" id="{F1784779-96C3-4D6B-B0EC-7DD5C84803DE}"/>
                </a:ext>
              </a:extLst>
            </p:cNvPr>
            <p:cNvSpPr/>
            <p:nvPr/>
          </p:nvSpPr>
          <p:spPr>
            <a:xfrm>
              <a:off x="-189417" y="3678179"/>
              <a:ext cx="1766656" cy="313455"/>
            </a:xfrm>
            <a:prstGeom prst="borderCallout1">
              <a:avLst>
                <a:gd name="adj1" fmla="val 103716"/>
                <a:gd name="adj2" fmla="val 56388"/>
                <a:gd name="adj3" fmla="val 203170"/>
                <a:gd name="adj4" fmla="val 94282"/>
              </a:avLst>
            </a:prstGeom>
            <a:ln w="571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350" dirty="0"/>
                <a:t>Caméra </a:t>
              </a:r>
            </a:p>
          </p:txBody>
        </p:sp>
        <p:cxnSp>
          <p:nvCxnSpPr>
            <p:cNvPr id="53" name="Connecteur droit avec flèche 52">
              <a:extLst>
                <a:ext uri="{FF2B5EF4-FFF2-40B4-BE49-F238E27FC236}">
                  <a16:creationId xmlns:a16="http://schemas.microsoft.com/office/drawing/2014/main" id="{8F8D2B41-3ACB-4D4C-8DF6-EEFF7DCFB2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31158" y="4382935"/>
              <a:ext cx="1423019" cy="751504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54" name="Phylactère : pensées 53">
              <a:extLst>
                <a:ext uri="{FF2B5EF4-FFF2-40B4-BE49-F238E27FC236}">
                  <a16:creationId xmlns:a16="http://schemas.microsoft.com/office/drawing/2014/main" id="{9F9D5484-A8FC-4ACA-B16D-4232CB6A3344}"/>
                </a:ext>
              </a:extLst>
            </p:cNvPr>
            <p:cNvSpPr/>
            <p:nvPr/>
          </p:nvSpPr>
          <p:spPr>
            <a:xfrm>
              <a:off x="2749615" y="3463832"/>
              <a:ext cx="2249697" cy="956991"/>
            </a:xfrm>
            <a:prstGeom prst="cloudCallout">
              <a:avLst>
                <a:gd name="adj1" fmla="val -67698"/>
                <a:gd name="adj2" fmla="val 37890"/>
              </a:avLst>
            </a:prstGeom>
            <a:ln w="571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Couleur ?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8FE10F8B-A927-40B1-B249-CB4DDE44E2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7" r="11307" b="12737"/>
          <a:stretch/>
        </p:blipFill>
        <p:spPr>
          <a:xfrm>
            <a:off x="413686" y="1454416"/>
            <a:ext cx="2432906" cy="1637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83A4C5A-A2DF-4A07-9155-1D5AB0B40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6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C16A82-7F0D-4E7D-9C46-C1D0FD674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499" y="1828429"/>
            <a:ext cx="5536133" cy="1665917"/>
          </a:xfrm>
        </p:spPr>
        <p:txBody>
          <a:bodyPr>
            <a:noAutofit/>
          </a:bodyPr>
          <a:lstStyle/>
          <a:p>
            <a:r>
              <a:rPr lang="fr-FR" dirty="0"/>
              <a:t>Le code couleur :</a:t>
            </a:r>
          </a:p>
          <a:p>
            <a:r>
              <a:rPr lang="fr-FR" dirty="0"/>
              <a:t>Zone 1 chaude → </a:t>
            </a:r>
            <a:r>
              <a:rPr lang="fr-FR" b="1" dirty="0">
                <a:solidFill>
                  <a:srgbClr val="FF0000"/>
                </a:solidFill>
              </a:rPr>
              <a:t>Rouge </a:t>
            </a:r>
          </a:p>
          <a:p>
            <a:r>
              <a:rPr lang="fr-FR" dirty="0"/>
              <a:t>Zone 2 chaude → </a:t>
            </a:r>
            <a:r>
              <a:rPr lang="fr-FR" b="1" dirty="0">
                <a:solidFill>
                  <a:srgbClr val="002060"/>
                </a:solidFill>
              </a:rPr>
              <a:t>Bleu</a:t>
            </a:r>
          </a:p>
          <a:p>
            <a:r>
              <a:rPr lang="fr-FR" dirty="0"/>
              <a:t>Zone 1 &amp; 2 chaudes  → </a:t>
            </a:r>
            <a:r>
              <a:rPr lang="fr-FR" b="1" dirty="0">
                <a:solidFill>
                  <a:srgbClr val="00B050"/>
                </a:solidFill>
              </a:rPr>
              <a:t>Vert</a:t>
            </a:r>
          </a:p>
          <a:p>
            <a:pPr marL="0" indent="0">
              <a:buNone/>
            </a:pP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286FCBAB-5ED9-4A5B-8580-7C0DD25F4643}"/>
              </a:ext>
            </a:extLst>
          </p:cNvPr>
          <p:cNvSpPr txBox="1">
            <a:spLocks/>
          </p:cNvSpPr>
          <p:nvPr/>
        </p:nvSpPr>
        <p:spPr>
          <a:xfrm>
            <a:off x="1154265" y="793326"/>
            <a:ext cx="7441623" cy="96994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b="1" dirty="0"/>
              <a:t>Détection de la zone contaminée et communication avec le robot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3ECA5A92-1266-487C-B55D-94FA1E4B7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597" y="4009868"/>
            <a:ext cx="971550" cy="1457325"/>
          </a:xfrm>
          <a:prstGeom prst="rect">
            <a:avLst/>
          </a:prstGeom>
        </p:spPr>
      </p:pic>
      <p:sp>
        <p:nvSpPr>
          <p:cNvPr id="33" name="Légende : flèche courbée encadrée à une bordure 32">
            <a:extLst>
              <a:ext uri="{FF2B5EF4-FFF2-40B4-BE49-F238E27FC236}">
                <a16:creationId xmlns:a16="http://schemas.microsoft.com/office/drawing/2014/main" id="{91441319-ECBB-472E-8566-F1FB1E361163}"/>
              </a:ext>
            </a:extLst>
          </p:cNvPr>
          <p:cNvSpPr/>
          <p:nvPr/>
        </p:nvSpPr>
        <p:spPr>
          <a:xfrm>
            <a:off x="7694147" y="3404824"/>
            <a:ext cx="928434" cy="36407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82901"/>
              <a:gd name="adj6" fmla="val -47413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350" dirty="0">
                <a:solidFill>
                  <a:schemeClr val="tx1"/>
                </a:solidFill>
              </a:rPr>
              <a:t>Caméra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41C656C8-531E-4657-B642-76D0C798B13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026" y="2021581"/>
            <a:ext cx="324680" cy="631967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86556A1-AE02-470A-9E10-4318DBE355D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762" y="2021581"/>
            <a:ext cx="387736" cy="631967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9C112A7F-1597-4DF4-AF4E-EFAFC55BA47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440" y="2021581"/>
            <a:ext cx="304074" cy="631967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7CCAB974-D21C-483F-9773-F462F229B8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8522" y="1968972"/>
            <a:ext cx="1407319" cy="1478756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3C5E86CF-B7A0-4CC0-AD1A-8A5923B699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15149" r="15758" b="47949"/>
          <a:stretch/>
        </p:blipFill>
        <p:spPr>
          <a:xfrm>
            <a:off x="566800" y="3521276"/>
            <a:ext cx="5465618" cy="1898073"/>
          </a:xfrm>
          <a:prstGeom prst="rect">
            <a:avLst/>
          </a:prstGeom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05E5BB83-DD57-475B-8A20-C7BB24F3B0FD}"/>
              </a:ext>
            </a:extLst>
          </p:cNvPr>
          <p:cNvSpPr txBox="1"/>
          <p:nvPr/>
        </p:nvSpPr>
        <p:spPr>
          <a:xfrm>
            <a:off x="1302197" y="4553333"/>
            <a:ext cx="6599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Zone 2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1DBFC570-451F-4ED2-B69A-63BBAB08BDFF}"/>
              </a:ext>
            </a:extLst>
          </p:cNvPr>
          <p:cNvSpPr txBox="1"/>
          <p:nvPr/>
        </p:nvSpPr>
        <p:spPr>
          <a:xfrm>
            <a:off x="4568406" y="4553333"/>
            <a:ext cx="6599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Zone 1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3B0B6A37-7AE3-4BAC-8756-50283F426261}"/>
              </a:ext>
            </a:extLst>
          </p:cNvPr>
          <p:cNvSpPr/>
          <p:nvPr/>
        </p:nvSpPr>
        <p:spPr>
          <a:xfrm>
            <a:off x="2748891" y="4553334"/>
            <a:ext cx="741218" cy="660313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BCB3FC04-C681-47F7-8A65-B82F5DDBBC25}"/>
              </a:ext>
            </a:extLst>
          </p:cNvPr>
          <p:cNvSpPr txBox="1"/>
          <p:nvPr/>
        </p:nvSpPr>
        <p:spPr>
          <a:xfrm>
            <a:off x="2821941" y="4924558"/>
            <a:ext cx="6433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Flacon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064E90C5-93F1-4833-9564-B5F460E35405}"/>
              </a:ext>
            </a:extLst>
          </p:cNvPr>
          <p:cNvSpPr/>
          <p:nvPr/>
        </p:nvSpPr>
        <p:spPr>
          <a:xfrm>
            <a:off x="4373336" y="3629293"/>
            <a:ext cx="741218" cy="660313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B12BB5F0-21B0-4146-AEFC-37E54E1A056C}"/>
              </a:ext>
            </a:extLst>
          </p:cNvPr>
          <p:cNvSpPr txBox="1"/>
          <p:nvPr/>
        </p:nvSpPr>
        <p:spPr>
          <a:xfrm>
            <a:off x="4373336" y="3928698"/>
            <a:ext cx="6075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Robot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001A6AE2-2522-46CA-9064-77EFD58DA096}"/>
              </a:ext>
            </a:extLst>
          </p:cNvPr>
          <p:cNvSpPr/>
          <p:nvPr/>
        </p:nvSpPr>
        <p:spPr>
          <a:xfrm>
            <a:off x="1637348" y="3737041"/>
            <a:ext cx="1441772" cy="79276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F23E220B-259E-452D-9FEC-2A4F2E0049AD}"/>
              </a:ext>
            </a:extLst>
          </p:cNvPr>
          <p:cNvSpPr txBox="1"/>
          <p:nvPr/>
        </p:nvSpPr>
        <p:spPr>
          <a:xfrm>
            <a:off x="1708837" y="4113719"/>
            <a:ext cx="12429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Départ/Arrivée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7E6F6D3-D116-4140-9DFB-6DB845A8CE10}"/>
              </a:ext>
            </a:extLst>
          </p:cNvPr>
          <p:cNvCxnSpPr>
            <a:cxnSpLocks/>
            <a:stCxn id="53" idx="7"/>
          </p:cNvCxnSpPr>
          <p:nvPr/>
        </p:nvCxnSpPr>
        <p:spPr>
          <a:xfrm flipV="1">
            <a:off x="5006005" y="3170326"/>
            <a:ext cx="1805039" cy="55566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894E18F4-8400-4FE4-BD75-1499E4231E62}"/>
              </a:ext>
            </a:extLst>
          </p:cNvPr>
          <p:cNvSpPr/>
          <p:nvPr/>
        </p:nvSpPr>
        <p:spPr>
          <a:xfrm>
            <a:off x="627434" y="3781829"/>
            <a:ext cx="1194799" cy="54410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" name="Flèche : haut 4">
            <a:extLst>
              <a:ext uri="{FF2B5EF4-FFF2-40B4-BE49-F238E27FC236}">
                <a16:creationId xmlns:a16="http://schemas.microsoft.com/office/drawing/2014/main" id="{F8D1F32B-9BAD-4F88-9C3E-14EE85135E70}"/>
              </a:ext>
            </a:extLst>
          </p:cNvPr>
          <p:cNvSpPr/>
          <p:nvPr/>
        </p:nvSpPr>
        <p:spPr>
          <a:xfrm>
            <a:off x="4723152" y="5094060"/>
            <a:ext cx="482942" cy="324587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4" name="Flèche : haut 23">
            <a:extLst>
              <a:ext uri="{FF2B5EF4-FFF2-40B4-BE49-F238E27FC236}">
                <a16:creationId xmlns:a16="http://schemas.microsoft.com/office/drawing/2014/main" id="{254B5828-8F36-4938-8115-F3A2BFB6E485}"/>
              </a:ext>
            </a:extLst>
          </p:cNvPr>
          <p:cNvSpPr/>
          <p:nvPr/>
        </p:nvSpPr>
        <p:spPr>
          <a:xfrm>
            <a:off x="1187651" y="5008150"/>
            <a:ext cx="482942" cy="411200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5" name="Flèche : haut 24">
            <a:extLst>
              <a:ext uri="{FF2B5EF4-FFF2-40B4-BE49-F238E27FC236}">
                <a16:creationId xmlns:a16="http://schemas.microsoft.com/office/drawing/2014/main" id="{227EC368-2272-48A8-A0BA-3243EB7E2ABC}"/>
              </a:ext>
            </a:extLst>
          </p:cNvPr>
          <p:cNvSpPr/>
          <p:nvPr/>
        </p:nvSpPr>
        <p:spPr>
          <a:xfrm>
            <a:off x="2903636" y="5149116"/>
            <a:ext cx="482942" cy="308715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6" name="Flèche : haut 25">
            <a:extLst>
              <a:ext uri="{FF2B5EF4-FFF2-40B4-BE49-F238E27FC236}">
                <a16:creationId xmlns:a16="http://schemas.microsoft.com/office/drawing/2014/main" id="{C78E6159-0E11-45F1-AF88-C510B0AEA51D}"/>
              </a:ext>
            </a:extLst>
          </p:cNvPr>
          <p:cNvSpPr/>
          <p:nvPr/>
        </p:nvSpPr>
        <p:spPr>
          <a:xfrm rot="16200000">
            <a:off x="5284092" y="3682705"/>
            <a:ext cx="482942" cy="600552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815D0F5-62C1-4C11-9B9C-B67CE930A7D6}"/>
              </a:ext>
            </a:extLst>
          </p:cNvPr>
          <p:cNvSpPr/>
          <p:nvPr/>
        </p:nvSpPr>
        <p:spPr>
          <a:xfrm>
            <a:off x="208996" y="1767518"/>
            <a:ext cx="473615" cy="3000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900" b="1" dirty="0">
                <a:solidFill>
                  <a:prstClr val="white"/>
                </a:solidFill>
                <a:latin typeface="Calibri"/>
              </a:rPr>
              <a:t>IT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993BB0-1BD6-4E7B-B7DA-F70BDFD9AAA0}"/>
              </a:ext>
            </a:extLst>
          </p:cNvPr>
          <p:cNvSpPr/>
          <p:nvPr/>
        </p:nvSpPr>
        <p:spPr>
          <a:xfrm>
            <a:off x="208996" y="2140957"/>
            <a:ext cx="473615" cy="30008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900" b="1" dirty="0">
                <a:solidFill>
                  <a:prstClr val="white"/>
                </a:solidFill>
                <a:latin typeface="Calibri"/>
              </a:rPr>
              <a:t>I2D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CBEAC02C-1E32-4CDA-8751-E3F71B2445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1525" y="0"/>
            <a:ext cx="7524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9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 animBg="1"/>
      <p:bldP spid="55" grpId="0" animBg="1"/>
      <p:bldP spid="4" grpId="0" animBg="1"/>
      <p:bldP spid="4" grpId="1" animBg="1"/>
      <p:bldP spid="5" grpId="0" animBg="1"/>
      <p:bldP spid="5" grpId="1" animBg="1"/>
      <p:bldP spid="24" grpId="0" animBg="1"/>
      <p:bldP spid="24" grpId="1" animBg="1"/>
      <p:bldP spid="25" grpId="0" animBg="1"/>
      <p:bldP spid="25" grpId="1" animBg="1"/>
      <p:bldP spid="26" grpId="0" animBg="1"/>
    </p:bldLst>
  </p:timing>
</p:sld>
</file>

<file path=ppt/theme/theme1.xml><?xml version="1.0" encoding="utf-8"?>
<a:theme xmlns:a="http://schemas.openxmlformats.org/drawingml/2006/main" name="page de presentation et de parti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Masque diapositives STI2D -03-01-2019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 projet pour les spécialités de 1STI2D</Template>
  <TotalTime>1733</TotalTime>
  <Words>3212</Words>
  <Application>Microsoft Office PowerPoint</Application>
  <PresentationFormat>Affichage à l'écran (4:3)</PresentationFormat>
  <Paragraphs>685</Paragraphs>
  <Slides>58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58</vt:i4>
      </vt:variant>
    </vt:vector>
  </HeadingPairs>
  <TitlesOfParts>
    <vt:vector size="65" baseType="lpstr">
      <vt:lpstr>Arial</vt:lpstr>
      <vt:lpstr>Arial Italic</vt:lpstr>
      <vt:lpstr>Calibri</vt:lpstr>
      <vt:lpstr>Wingdings</vt:lpstr>
      <vt:lpstr>Wingdings 2</vt:lpstr>
      <vt:lpstr>page de presentation et de partie</vt:lpstr>
      <vt:lpstr>1_Masque diapositives STI2D -03-01-2019</vt:lpstr>
      <vt:lpstr>Projet Mécanodrone  Un projet pour les spécialités de 1STI2D</vt:lpstr>
      <vt:lpstr>Un projet pour les spécialités de 1STI2D</vt:lpstr>
      <vt:lpstr>Présentation PowerPoint</vt:lpstr>
      <vt:lpstr>Présentation PowerPoint</vt:lpstr>
      <vt:lpstr>Présentation PowerPoint</vt:lpstr>
      <vt:lpstr>Projet « Mécanodrone »</vt:lpstr>
      <vt:lpstr>Présentation PowerPoint</vt:lpstr>
      <vt:lpstr>La mission du drone</vt:lpstr>
      <vt:lpstr>Présentation PowerPoint</vt:lpstr>
      <vt:lpstr>Caractéristiques techniques du drone</vt:lpstr>
      <vt:lpstr>Objectifs visés</vt:lpstr>
      <vt:lpstr>Présentation PowerPoint</vt:lpstr>
      <vt:lpstr>Présentation PowerPoint</vt:lpstr>
      <vt:lpstr>Présentation PowerPoint</vt:lpstr>
      <vt:lpstr>ETUDE DU CAHIER DES CHARGES</vt:lpstr>
      <vt:lpstr>Planification : constitution du diagramme de Gantt </vt:lpstr>
      <vt:lpstr>Présentation PowerPoint</vt:lpstr>
      <vt:lpstr>Présentation PowerPoint</vt:lpstr>
      <vt:lpstr>Situation problème   Démarche pédagogique mobilisée   </vt:lpstr>
      <vt:lpstr>Situation problème   Démarche pédagogique mobilisée   </vt:lpstr>
      <vt:lpstr>Présentation PowerPoint</vt:lpstr>
      <vt:lpstr>Les connaissances liées à l’acquisition de l’information</vt:lpstr>
      <vt:lpstr>Présentation PowerPoint</vt:lpstr>
      <vt:lpstr>Analyse fonctionnelle - Diagramme d’activités du système    </vt:lpstr>
      <vt:lpstr>Présentation PowerPoint</vt:lpstr>
      <vt:lpstr>Recherche de solutions constructives</vt:lpstr>
      <vt:lpstr>Présentation PowerPoint</vt:lpstr>
      <vt:lpstr>Exemple d’un travail d’élève</vt:lpstr>
      <vt:lpstr>Recherche de solutions constructives</vt:lpstr>
      <vt:lpstr>Présentation PowerPoint</vt:lpstr>
      <vt:lpstr>Recherche de solutions constructives</vt:lpstr>
      <vt:lpstr>Présentation PowerPoint</vt:lpstr>
      <vt:lpstr>Essais de la machine afin de caractériser la vitesse de rotation </vt:lpstr>
      <vt:lpstr>Variation de vitesse</vt:lpstr>
      <vt:lpstr>Présentation PowerPoint</vt:lpstr>
      <vt:lpstr>Exigences prises en compte pour le choix du système de préhension :</vt:lpstr>
      <vt:lpstr>Présentation PowerPoint</vt:lpstr>
      <vt:lpstr>Présentation PowerPoint</vt:lpstr>
      <vt:lpstr>Recherche de solutions constructives</vt:lpstr>
      <vt:lpstr>Présentation PowerPoint</vt:lpstr>
      <vt:lpstr>Modélisation de la solution retenue</vt:lpstr>
      <vt:lpstr>Optimisation et choix des solutions retenues</vt:lpstr>
      <vt:lpstr>Présentation PowerPoint</vt:lpstr>
      <vt:lpstr>Modélisation et design de l’IHM</vt:lpstr>
      <vt:lpstr>Présentation PowerPoint</vt:lpstr>
      <vt:lpstr>Présentation PowerPoint</vt:lpstr>
      <vt:lpstr>Prototypage et Intégration</vt:lpstr>
      <vt:lpstr>Prototypage et Intégration</vt:lpstr>
      <vt:lpstr>Présentation PowerPoint</vt:lpstr>
      <vt:lpstr>Prototypage et Intégration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« la prédominance de la démarche d’ingénierie est fédératrice des concepts élaborés dans toutes les composantes des STEM. »   cf préambule du programme   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projet pour les spécialités de 1STI2D</dc:title>
  <dc:creator>Nathalie CADEVILLE</dc:creator>
  <cp:lastModifiedBy>Nathalie CADEVILLE</cp:lastModifiedBy>
  <cp:revision>123</cp:revision>
  <dcterms:created xsi:type="dcterms:W3CDTF">2018-12-07T16:50:48Z</dcterms:created>
  <dcterms:modified xsi:type="dcterms:W3CDTF">2019-01-13T14:39:05Z</dcterms:modified>
</cp:coreProperties>
</file>