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49" autoAdjust="0"/>
  </p:normalViewPr>
  <p:slideViewPr>
    <p:cSldViewPr>
      <p:cViewPr varScale="1">
        <p:scale>
          <a:sx n="81" d="100"/>
          <a:sy n="81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4BC38-97FA-4DB6-8419-A01C8652EFC0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11CD9-3487-458F-8B34-57A06CC132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11CD9-3487-458F-8B34-57A06CC1328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11CD9-3487-458F-8B34-57A06CC13288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846D-9C6A-4AB7-94FA-23D1EBF8A793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7099-08E9-4E2C-8220-D4D4C4199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846D-9C6A-4AB7-94FA-23D1EBF8A793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7099-08E9-4E2C-8220-D4D4C4199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846D-9C6A-4AB7-94FA-23D1EBF8A793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7099-08E9-4E2C-8220-D4D4C4199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846D-9C6A-4AB7-94FA-23D1EBF8A793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7099-08E9-4E2C-8220-D4D4C4199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846D-9C6A-4AB7-94FA-23D1EBF8A793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7099-08E9-4E2C-8220-D4D4C4199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846D-9C6A-4AB7-94FA-23D1EBF8A793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7099-08E9-4E2C-8220-D4D4C4199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846D-9C6A-4AB7-94FA-23D1EBF8A793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7099-08E9-4E2C-8220-D4D4C4199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846D-9C6A-4AB7-94FA-23D1EBF8A793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7099-08E9-4E2C-8220-D4D4C4199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846D-9C6A-4AB7-94FA-23D1EBF8A793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7099-08E9-4E2C-8220-D4D4C4199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846D-9C6A-4AB7-94FA-23D1EBF8A793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7099-08E9-4E2C-8220-D4D4C4199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846D-9C6A-4AB7-94FA-23D1EBF8A793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7099-08E9-4E2C-8220-D4D4C4199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E846D-9C6A-4AB7-94FA-23D1EBF8A793}" type="datetimeFigureOut">
              <a:rPr lang="fr-FR" smtClean="0"/>
              <a:pPr/>
              <a:t>13/03/2019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C7099-08E9-4E2C-8220-D4D4C4199D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285728"/>
          <a:ext cx="7858181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5238787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Lycée …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Les composants standards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57224" y="107154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Lors du décodage d’un plan d’ensemble, il est important de rapidement identifier les composants standards.  Pourquoi ?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6462222" cy="456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285728"/>
          <a:ext cx="7858181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5238787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Lycée …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Les composants standards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71472" y="1000108"/>
            <a:ext cx="800105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Méthodologie  (suite):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fr-FR" dirty="0" smtClean="0"/>
              <a:t>Nous allons identifier les composants qui réalisent l’ETANCHEITE</a:t>
            </a:r>
            <a:endParaRPr lang="fr-FR" b="1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9144000" y="1857364"/>
            <a:ext cx="271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:</a:t>
            </a:r>
          </a:p>
          <a:p>
            <a:r>
              <a:rPr lang="fr-FR" dirty="0" smtClean="0"/>
              <a:t>Réalise une étanchéité dynamique entre le bâti 2 et l’arbre 9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286248" y="-1357346"/>
            <a:ext cx="17859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Joint à deux lèvres</a:t>
            </a:r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3143272" cy="366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-20002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876"/>
            <a:ext cx="3043231" cy="298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0417 0.572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00122 0.45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34132 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285728"/>
          <a:ext cx="7858181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5238787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Lycée …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Les composants standards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71472" y="1000108"/>
            <a:ext cx="800105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Méthodologie  (suite):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fr-FR" dirty="0" smtClean="0"/>
              <a:t>Nous allons identifier les composants qui réalisent l’ETANCHEITE</a:t>
            </a:r>
            <a:endParaRPr lang="fr-FR" b="1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9144000" y="1857364"/>
            <a:ext cx="271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:</a:t>
            </a:r>
          </a:p>
          <a:p>
            <a:r>
              <a:rPr lang="fr-FR" dirty="0" smtClean="0"/>
              <a:t>Réalise une étanchéité STATIQUE entre le bâti 2 et le couvercle 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286248" y="-1357346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Joint plat</a:t>
            </a:r>
            <a:endParaRPr lang="fr-F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4214842" cy="137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-1714536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876"/>
            <a:ext cx="4281497" cy="262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lèche vers le haut 12"/>
          <p:cNvSpPr/>
          <p:nvPr/>
        </p:nvSpPr>
        <p:spPr>
          <a:xfrm>
            <a:off x="2000232" y="7000900"/>
            <a:ext cx="428628" cy="9286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452 0.5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00122 0.45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34132 0.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285728"/>
          <a:ext cx="7858181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5238787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Lycée …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Les composants standards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71472" y="1000108"/>
            <a:ext cx="800105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Méthodologie  (suite):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fr-FR" dirty="0" smtClean="0"/>
              <a:t>Nous allons identifier les composants qui réalisent l’ETANCHEITE</a:t>
            </a:r>
            <a:endParaRPr lang="fr-FR" b="1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9144000" y="1857364"/>
            <a:ext cx="2714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:</a:t>
            </a:r>
          </a:p>
          <a:p>
            <a:r>
              <a:rPr lang="fr-FR" dirty="0" smtClean="0"/>
              <a:t>Réalise une étanchéité DYNAMIQUE axiale entre l‘arbre 7 et le corps 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286248" y="-1357346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Joint V-Ring</a:t>
            </a:r>
            <a:endParaRPr lang="fr-F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38385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-2071726"/>
            <a:ext cx="2686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214686"/>
            <a:ext cx="2286016" cy="341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57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0033 0.5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34132 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285728"/>
          <a:ext cx="7858181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5238787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Lycée …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Les composants standards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57224" y="1071546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Parce qu’un plan d’ensemble est difficile à lire. Il est constitué de repères, de nombreux traits qui n’ont aucun sens pour une personne non initiée.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28663" y="307181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roulements à billes, à rouleaux ou à aiguilles permettent de réaliser des guidages en rotation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71942"/>
            <a:ext cx="3952879" cy="248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roulements-bb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121032"/>
            <a:ext cx="4357718" cy="245121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071538" y="3714752"/>
            <a:ext cx="287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Représentation schématique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929322" y="3714752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Aspect réel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28662" y="1928802"/>
            <a:ext cx="71438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Méthodologie :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Nous allons identifier les composants qui permettent de réaliser des </a:t>
            </a:r>
            <a:r>
              <a:rPr lang="fr-FR" b="1" dirty="0" smtClean="0"/>
              <a:t>guidages en ROTATION </a:t>
            </a:r>
            <a:r>
              <a:rPr lang="fr-FR" dirty="0" smtClean="0"/>
              <a:t>ou en </a:t>
            </a:r>
            <a:r>
              <a:rPr lang="fr-FR" b="1" dirty="0" smtClean="0"/>
              <a:t>TRANSLATION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285728"/>
          <a:ext cx="7858181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5238787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Lycée …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Les composants standards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57224" y="1071546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Décodons les roulements sur le plan d’ensemble.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358114" cy="520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41439"/>
            <a:ext cx="7358082" cy="520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7" y="1448207"/>
            <a:ext cx="7348510" cy="519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85786" y="1000108"/>
            <a:ext cx="794044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Ces deux roulements 20 et 28 permettent de GUIDER en ROTATION l’arbre de sortie</a:t>
            </a:r>
            <a:endParaRPr lang="fr-FR" dirty="0"/>
          </a:p>
        </p:txBody>
      </p:sp>
      <p:pic>
        <p:nvPicPr>
          <p:cNvPr id="15366" name="Picture 6" descr="RÃ©sultat de recherche d'images pour &quot;roulement Ã  billes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29784" y="4714875"/>
            <a:ext cx="2143125" cy="2143125"/>
          </a:xfrm>
          <a:prstGeom prst="rect">
            <a:avLst/>
          </a:prstGeom>
          <a:noFill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786114" y="6858000"/>
            <a:ext cx="2143140" cy="15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0.49097 -0.2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2.59259E-6 L 0.47483 -0.340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285728"/>
          <a:ext cx="7858181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5238787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Lycée …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Les composants standards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48207"/>
            <a:ext cx="7348510" cy="519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85786" y="1071546"/>
            <a:ext cx="43402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Décodons maintenant les autres roulements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41417"/>
            <a:ext cx="7358114" cy="520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428736"/>
            <a:ext cx="737604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-2500362" y="7643842"/>
            <a:ext cx="225529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Roulement à billes 29 </a:t>
            </a:r>
            <a:endParaRPr lang="fr-FR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7429528"/>
            <a:ext cx="2000264" cy="164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ZoneTexte 14"/>
          <p:cNvSpPr txBox="1"/>
          <p:nvPr/>
        </p:nvSpPr>
        <p:spPr>
          <a:xfrm>
            <a:off x="785786" y="1059404"/>
            <a:ext cx="432567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Guidage en rotation de l’arbre intermédiaire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4.39306E-6 L 0.42951 -0.37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2474 L -0.20261 -0.422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285728"/>
          <a:ext cx="7858181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5238787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Lycée …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Les composants standards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48207"/>
            <a:ext cx="7348510" cy="519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85786" y="1071546"/>
            <a:ext cx="43402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Décodons maintenant les autres roulements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41417"/>
            <a:ext cx="7358114" cy="520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428736"/>
            <a:ext cx="737604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86" y="1428736"/>
            <a:ext cx="737604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850" y="1428736"/>
            <a:ext cx="737604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9572660" y="5643578"/>
            <a:ext cx="1500283" cy="369332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fr-FR" dirty="0" smtClean="0"/>
              <a:t>Roulement 30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9572660" y="2928934"/>
            <a:ext cx="378624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dirty="0" smtClean="0"/>
              <a:t>Guidage en rotation du rotor moteur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786974" y="1857364"/>
            <a:ext cx="3243132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fr-FR" dirty="0" smtClean="0"/>
              <a:t>Roulement 31 et son flasque 32</a:t>
            </a:r>
            <a:endParaRPr lang="fr-FR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7143776"/>
            <a:ext cx="2571750" cy="1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13 -0.03913 L -0.70035 0.149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13 -0.03912 L -0.43976 -0.1923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56476 -0.100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25782 -0.3319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285728"/>
          <a:ext cx="7858181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5238787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Lycée …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Les composants standards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57224" y="1071546"/>
            <a:ext cx="721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avons compris globalement comment fonctionne ce </a:t>
            </a:r>
            <a:r>
              <a:rPr lang="fr-FR" dirty="0" err="1" smtClean="0"/>
              <a:t>moto-réducteur</a:t>
            </a:r>
            <a:r>
              <a:rPr lang="fr-FR" dirty="0" smtClean="0"/>
              <a:t> :</a:t>
            </a:r>
          </a:p>
          <a:p>
            <a:endParaRPr lang="fr-FR" dirty="0" smtClean="0"/>
          </a:p>
          <a:p>
            <a:r>
              <a:rPr lang="fr-FR" dirty="0" smtClean="0"/>
              <a:t>Un arbre moteur entraine en rotation un arbre intermédiaire à l’aide de pignon et roue dentées. Ce dernier entraine en rotation l’arbre de sortie par le même procédé.</a:t>
            </a:r>
            <a:endParaRPr lang="fr-FR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71744"/>
            <a:ext cx="7000892" cy="393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6143636" y="5214950"/>
            <a:ext cx="146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Arbre moteur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143240" y="6000768"/>
            <a:ext cx="203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Arbre intermédiaire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28662" y="4071942"/>
            <a:ext cx="159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Arbre de sortie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000100" y="2928934"/>
            <a:ext cx="571504" cy="158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643042" y="2714620"/>
            <a:ext cx="282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:  Transmission de puissance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285728"/>
          <a:ext cx="7858181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5238787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Lycée …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Les composants standards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4143404" cy="5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4129972" cy="521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914" y="1357298"/>
            <a:ext cx="4129389" cy="52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14348" y="1000108"/>
            <a:ext cx="714380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Méthodologie  (suite):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fr-FR" dirty="0" smtClean="0"/>
              <a:t>Nous allons identifier les composants qui LIENT en ROTATION</a:t>
            </a:r>
            <a:endParaRPr lang="fr-FR" b="1" dirty="0"/>
          </a:p>
        </p:txBody>
      </p:sp>
      <p:pic>
        <p:nvPicPr>
          <p:cNvPr id="1029" name="Picture 5" descr="RÃ©sultat de recherche d'images pour &quot;clavette // forme a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-1357346"/>
            <a:ext cx="1133468" cy="1133469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786314" y="-1714536"/>
            <a:ext cx="207170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Clavette Parallèle 17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144000" y="2071678"/>
            <a:ext cx="271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:</a:t>
            </a:r>
          </a:p>
          <a:p>
            <a:r>
              <a:rPr lang="fr-FR" dirty="0" smtClean="0"/>
              <a:t>LIER en  rotation  l’arbre 9 à une poulie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072066" y="3429000"/>
            <a:ext cx="1234377" cy="36933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Clavette 14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072066" y="4500570"/>
            <a:ext cx="1234377" cy="369332"/>
          </a:xfrm>
          <a:prstGeom prst="rect">
            <a:avLst/>
          </a:prstGeom>
          <a:solidFill>
            <a:srgbClr val="00CC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Clavette 15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072066" y="5500702"/>
            <a:ext cx="1234377" cy="369332"/>
          </a:xfrm>
          <a:prstGeom prst="rect">
            <a:avLst/>
          </a:prstGeom>
          <a:solidFill>
            <a:srgbClr val="FF33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Clavette 16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9144000" y="3143248"/>
            <a:ext cx="2571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:</a:t>
            </a:r>
          </a:p>
          <a:p>
            <a:r>
              <a:rPr lang="fr-FR" dirty="0" smtClean="0"/>
              <a:t>LIER en  rotation l’arbre moteur 7 au pignon 10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9144000" y="4286256"/>
            <a:ext cx="278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:</a:t>
            </a:r>
          </a:p>
          <a:p>
            <a:r>
              <a:rPr lang="fr-FR" dirty="0" smtClean="0"/>
              <a:t>LIER en  rotation la roue 11 à l’arbre 8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9144000" y="5214950"/>
            <a:ext cx="271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:</a:t>
            </a:r>
          </a:p>
          <a:p>
            <a:r>
              <a:rPr lang="fr-FR" dirty="0" smtClean="0"/>
              <a:t>LIER en  rotation la roue 12 à l’arbre 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04046E-6 L -0.00278 0.501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5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50867E-6 L 0.00156 0.488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3.46821E-6 L -0.3099 -0.006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2.31214E-6 L -0.3099 -0.006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6.93642E-7 L -0.3099 -0.006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8.09249E-7 L -0.3099 -0.0062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990729" cy="564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285728"/>
          <a:ext cx="7858181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5238787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Lycée …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Les composants standards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71472" y="1000108"/>
            <a:ext cx="800105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Méthodologie  (suite):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fr-FR" dirty="0" smtClean="0"/>
              <a:t>Nous allons identifier les composants qui ARRETENT en  TRANSLATION</a:t>
            </a:r>
            <a:endParaRPr lang="fr-FR" b="1" dirty="0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3091740" cy="464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 descr="RÃ©sultat de recherche d'images pour &quot;anneau Ã©lastique pour alÃ©sag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-1571660"/>
            <a:ext cx="1683240" cy="1323972"/>
          </a:xfrm>
          <a:prstGeom prst="rect">
            <a:avLst/>
          </a:prstGeom>
          <a:noFill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286124"/>
            <a:ext cx="3795721" cy="306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9144000" y="1857364"/>
            <a:ext cx="2571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:</a:t>
            </a:r>
          </a:p>
          <a:p>
            <a:r>
              <a:rPr lang="fr-FR" dirty="0" smtClean="0"/>
              <a:t>Arrêter en TRANSLATION le roulement 28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214810" y="-1357346"/>
            <a:ext cx="17859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Anneau élastique pour Alésage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000892" y="4143380"/>
            <a:ext cx="142876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 vous de trouver les autres </a:t>
            </a:r>
            <a:r>
              <a:rPr lang="fr-FR" b="1" dirty="0" smtClean="0"/>
              <a:t>Anneaux élastiques pour Alésage</a:t>
            </a:r>
            <a:endParaRPr lang="fr-FR" b="1" dirty="0"/>
          </a:p>
        </p:txBody>
      </p:sp>
      <p:sp>
        <p:nvSpPr>
          <p:cNvPr id="14" name="Flèche gauche 13"/>
          <p:cNvSpPr/>
          <p:nvPr/>
        </p:nvSpPr>
        <p:spPr>
          <a:xfrm flipH="1">
            <a:off x="-1000164" y="4429132"/>
            <a:ext cx="857256" cy="428628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02969 0.527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09 -0.02083 L -0.09792 0.483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3177 0.0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37275 -0.005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31337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00034" y="285728"/>
          <a:ext cx="7858181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/>
                <a:gridCol w="5238787"/>
              </a:tblGrid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Lycée …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Les composants standards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71472" y="1000108"/>
            <a:ext cx="800105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Méthodologie  (suite):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fr-FR" dirty="0" smtClean="0"/>
              <a:t>Nous allons identifier les composants qui ARRETENT en  TRANSLATION</a:t>
            </a:r>
            <a:endParaRPr lang="fr-FR" b="1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9144000" y="1857364"/>
            <a:ext cx="271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Fonction :</a:t>
            </a:r>
          </a:p>
          <a:p>
            <a:r>
              <a:rPr lang="fr-FR" dirty="0" smtClean="0"/>
              <a:t>Arrêter en TRANSLATION le roulement 28 sur l’arbre 9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286248" y="-1357346"/>
            <a:ext cx="17859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Anneau élastique pour Arbre</a:t>
            </a:r>
            <a:endParaRPr lang="fr-FR" dirty="0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-1714536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lèche gauche 14"/>
          <p:cNvSpPr/>
          <p:nvPr/>
        </p:nvSpPr>
        <p:spPr>
          <a:xfrm>
            <a:off x="9358346" y="4286256"/>
            <a:ext cx="857256" cy="428628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928934"/>
            <a:ext cx="3123816" cy="298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7429520" y="4071942"/>
            <a:ext cx="142876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 vous de trouver les autres </a:t>
            </a:r>
            <a:r>
              <a:rPr lang="fr-FR" b="1" dirty="0" smtClean="0"/>
              <a:t>Anneaux élastiques pour arbre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121 0.49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00122 0.45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66614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34132 0.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 animBg="1"/>
      <p:bldP spid="1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477</Words>
  <Application>Microsoft Office PowerPoint</Application>
  <PresentationFormat>Affichage à l'écran (4:3)</PresentationFormat>
  <Paragraphs>90</Paragraphs>
  <Slides>12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MYST</dc:creator>
  <cp:lastModifiedBy>MYST</cp:lastModifiedBy>
  <cp:revision>55</cp:revision>
  <dcterms:created xsi:type="dcterms:W3CDTF">2018-10-10T06:57:56Z</dcterms:created>
  <dcterms:modified xsi:type="dcterms:W3CDTF">2019-03-13T13:39:41Z</dcterms:modified>
</cp:coreProperties>
</file>