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256" r:id="rId2"/>
    <p:sldId id="258" r:id="rId3"/>
    <p:sldId id="257" r:id="rId4"/>
    <p:sldId id="259" r:id="rId5"/>
    <p:sldId id="260" r:id="rId6"/>
    <p:sldId id="267" r:id="rId7"/>
    <p:sldId id="261" r:id="rId8"/>
    <p:sldId id="262" r:id="rId9"/>
    <p:sldId id="263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81" r:id="rId24"/>
    <p:sldId id="282" r:id="rId25"/>
    <p:sldId id="288" r:id="rId26"/>
    <p:sldId id="284" r:id="rId27"/>
    <p:sldId id="285" r:id="rId28"/>
    <p:sldId id="286" r:id="rId29"/>
    <p:sldId id="287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9" r:id="rId49"/>
    <p:sldId id="308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3" r:id="rId102"/>
    <p:sldId id="364" r:id="rId103"/>
    <p:sldId id="365" r:id="rId104"/>
    <p:sldId id="367" r:id="rId105"/>
    <p:sldId id="369" r:id="rId106"/>
    <p:sldId id="370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965" autoAdjust="0"/>
  </p:normalViewPr>
  <p:slideViewPr>
    <p:cSldViewPr snapToGrid="0" showGuides="1">
      <p:cViewPr>
        <p:scale>
          <a:sx n="77" d="100"/>
          <a:sy n="77" d="100"/>
        </p:scale>
        <p:origin x="-204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9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image" Target="../media/image10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57C93-3A9E-4F37-BD7C-A2C1122546CF}" type="datetimeFigureOut">
              <a:rPr lang="fr-FR" smtClean="0"/>
              <a:t>21/03/2019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3A000-8D8A-4DF2-BE97-912E61BD0D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99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76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58415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66188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6014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9726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36705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108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63325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4615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27267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14321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18470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132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74991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409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781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092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593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260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583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052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325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96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471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264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200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516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586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578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7184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0839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4237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659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729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7617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727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1026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0432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4184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189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7450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8518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092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8714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08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1228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182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804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2907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1540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7481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3642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1055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9688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3400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27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820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037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4060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8380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1028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9530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2657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0689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4353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9832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418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9152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1639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3393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7459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4894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2127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4911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42510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527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9072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253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0158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3121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3839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603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1358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6582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4941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12020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3758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89362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36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5930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07930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10715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8324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7871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49315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92855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78056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63093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1504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87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5780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16135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8784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45438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078507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899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21679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9862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28933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69858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3A000-8D8A-4DF2-BE97-912E61BD0D55}" type="slidenum">
              <a:rPr lang="fr-FR" smtClean="0"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44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4CC8-E2CB-4929-AA08-2A89B2C1433B}" type="datetimeFigureOut">
              <a:rPr lang="fr-FR" smtClean="0"/>
              <a:t>21/03/2019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D14E6-FA73-4A93-9131-EC03C4B7DA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13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4CC8-E2CB-4929-AA08-2A89B2C1433B}" type="datetimeFigureOut">
              <a:rPr lang="fr-FR" smtClean="0"/>
              <a:t>21/03/2019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D14E6-FA73-4A93-9131-EC03C4B7DA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56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4CC8-E2CB-4929-AA08-2A89B2C1433B}" type="datetimeFigureOut">
              <a:rPr lang="fr-FR" smtClean="0"/>
              <a:t>21/03/2019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D14E6-FA73-4A93-9131-EC03C4B7DA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42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4CC8-E2CB-4929-AA08-2A89B2C1433B}" type="datetimeFigureOut">
              <a:rPr lang="fr-FR" smtClean="0"/>
              <a:t>21/03/2019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D14E6-FA73-4A93-9131-EC03C4B7DA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804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4CC8-E2CB-4929-AA08-2A89B2C1433B}" type="datetimeFigureOut">
              <a:rPr lang="fr-FR" smtClean="0"/>
              <a:t>21/03/2019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D14E6-FA73-4A93-9131-EC03C4B7DA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173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4CC8-E2CB-4929-AA08-2A89B2C1433B}" type="datetimeFigureOut">
              <a:rPr lang="fr-FR" smtClean="0"/>
              <a:t>21/03/2019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D14E6-FA73-4A93-9131-EC03C4B7DA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00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4CC8-E2CB-4929-AA08-2A89B2C1433B}" type="datetimeFigureOut">
              <a:rPr lang="fr-FR" smtClean="0"/>
              <a:t>21/03/2019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D14E6-FA73-4A93-9131-EC03C4B7DA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23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4CC8-E2CB-4929-AA08-2A89B2C1433B}" type="datetimeFigureOut">
              <a:rPr lang="fr-FR" smtClean="0"/>
              <a:t>21/03/2019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D14E6-FA73-4A93-9131-EC03C4B7DA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61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4CC8-E2CB-4929-AA08-2A89B2C1433B}" type="datetimeFigureOut">
              <a:rPr lang="fr-FR" smtClean="0"/>
              <a:t>21/03/2019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D14E6-FA73-4A93-9131-EC03C4B7DA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62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4CC8-E2CB-4929-AA08-2A89B2C1433B}" type="datetimeFigureOut">
              <a:rPr lang="fr-FR" smtClean="0"/>
              <a:t>21/03/2019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D14E6-FA73-4A93-9131-EC03C4B7DA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85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D4CC8-E2CB-4929-AA08-2A89B2C1433B}" type="datetimeFigureOut">
              <a:rPr lang="fr-FR" smtClean="0"/>
              <a:t>21/03/2019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D14E6-FA73-4A93-9131-EC03C4B7DA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485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D4CC8-E2CB-4929-AA08-2A89B2C1433B}" type="datetimeFigureOut">
              <a:rPr lang="fr-FR" smtClean="0"/>
              <a:t>21/03/2019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D14E6-FA73-4A93-9131-EC03C4B7DA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91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02.emf"/><Relationship Id="rId4" Type="http://schemas.openxmlformats.org/officeDocument/2006/relationships/oleObject" Target="../embeddings/oleObject90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03.emf"/><Relationship Id="rId4" Type="http://schemas.openxmlformats.org/officeDocument/2006/relationships/oleObject" Target="../embeddings/oleObject91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04.emf"/><Relationship Id="rId4" Type="http://schemas.openxmlformats.org/officeDocument/2006/relationships/oleObject" Target="../embeddings/oleObject92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05.emf"/><Relationship Id="rId4" Type="http://schemas.openxmlformats.org/officeDocument/2006/relationships/oleObject" Target="../embeddings/oleObject93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7" Type="http://schemas.openxmlformats.org/officeDocument/2006/relationships/image" Target="../media/image10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Relationship Id="rId6" Type="http://schemas.openxmlformats.org/officeDocument/2006/relationships/oleObject" Target="../embeddings/oleObject95.bin"/><Relationship Id="rId5" Type="http://schemas.openxmlformats.org/officeDocument/2006/relationships/image" Target="../media/image106.emf"/><Relationship Id="rId4" Type="http://schemas.openxmlformats.org/officeDocument/2006/relationships/oleObject" Target="../embeddings/oleObject94.bin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08.png"/><Relationship Id="rId4" Type="http://schemas.openxmlformats.org/officeDocument/2006/relationships/image" Target="../media/image11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9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2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2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9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3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3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3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3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3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3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3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3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38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3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40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4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4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4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44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4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46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59.emf"/><Relationship Id="rId4" Type="http://schemas.openxmlformats.org/officeDocument/2006/relationships/oleObject" Target="../embeddings/oleObject4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60.emf"/><Relationship Id="rId4" Type="http://schemas.openxmlformats.org/officeDocument/2006/relationships/oleObject" Target="../embeddings/oleObject48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4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50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51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64.emf"/><Relationship Id="rId4" Type="http://schemas.openxmlformats.org/officeDocument/2006/relationships/oleObject" Target="../embeddings/oleObject52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53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54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67.emf"/><Relationship Id="rId4" Type="http://schemas.openxmlformats.org/officeDocument/2006/relationships/oleObject" Target="../embeddings/oleObject55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68.emf"/><Relationship Id="rId4" Type="http://schemas.openxmlformats.org/officeDocument/2006/relationships/oleObject" Target="../embeddings/oleObject56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57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70.emf"/><Relationship Id="rId4" Type="http://schemas.openxmlformats.org/officeDocument/2006/relationships/oleObject" Target="../embeddings/oleObject58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71.emf"/><Relationship Id="rId4" Type="http://schemas.openxmlformats.org/officeDocument/2006/relationships/oleObject" Target="../embeddings/oleObject5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72.emf"/><Relationship Id="rId4" Type="http://schemas.openxmlformats.org/officeDocument/2006/relationships/oleObject" Target="../embeddings/oleObject60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61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74.emf"/><Relationship Id="rId4" Type="http://schemas.openxmlformats.org/officeDocument/2006/relationships/oleObject" Target="../embeddings/oleObject62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75.emf"/><Relationship Id="rId4" Type="http://schemas.openxmlformats.org/officeDocument/2006/relationships/oleObject" Target="../embeddings/oleObject63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76.emf"/><Relationship Id="rId4" Type="http://schemas.openxmlformats.org/officeDocument/2006/relationships/oleObject" Target="../embeddings/oleObject64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77.emf"/><Relationship Id="rId4" Type="http://schemas.openxmlformats.org/officeDocument/2006/relationships/oleObject" Target="../embeddings/oleObject65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66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79.emf"/><Relationship Id="rId4" Type="http://schemas.openxmlformats.org/officeDocument/2006/relationships/oleObject" Target="../embeddings/oleObject67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68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81.emf"/><Relationship Id="rId4" Type="http://schemas.openxmlformats.org/officeDocument/2006/relationships/oleObject" Target="../embeddings/oleObject6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82.emf"/><Relationship Id="rId4" Type="http://schemas.openxmlformats.org/officeDocument/2006/relationships/oleObject" Target="../embeddings/oleObject70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83.emf"/><Relationship Id="rId4" Type="http://schemas.openxmlformats.org/officeDocument/2006/relationships/oleObject" Target="../embeddings/oleObject7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84.emf"/><Relationship Id="rId4" Type="http://schemas.openxmlformats.org/officeDocument/2006/relationships/oleObject" Target="../embeddings/oleObject72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85.emf"/><Relationship Id="rId4" Type="http://schemas.openxmlformats.org/officeDocument/2006/relationships/oleObject" Target="../embeddings/oleObject73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86.emf"/><Relationship Id="rId4" Type="http://schemas.openxmlformats.org/officeDocument/2006/relationships/oleObject" Target="../embeddings/oleObject7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87.emf"/><Relationship Id="rId4" Type="http://schemas.openxmlformats.org/officeDocument/2006/relationships/oleObject" Target="../embeddings/oleObject75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88.emf"/><Relationship Id="rId4" Type="http://schemas.openxmlformats.org/officeDocument/2006/relationships/oleObject" Target="../embeddings/oleObject76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89.emf"/><Relationship Id="rId4" Type="http://schemas.openxmlformats.org/officeDocument/2006/relationships/oleObject" Target="../embeddings/oleObject77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90.emf"/><Relationship Id="rId4" Type="http://schemas.openxmlformats.org/officeDocument/2006/relationships/oleObject" Target="../embeddings/oleObject78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91.emf"/><Relationship Id="rId4" Type="http://schemas.openxmlformats.org/officeDocument/2006/relationships/oleObject" Target="../embeddings/oleObject7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ora-alliance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92.emf"/><Relationship Id="rId4" Type="http://schemas.openxmlformats.org/officeDocument/2006/relationships/oleObject" Target="../embeddings/oleObject80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93.emf"/><Relationship Id="rId4" Type="http://schemas.openxmlformats.org/officeDocument/2006/relationships/oleObject" Target="../embeddings/oleObject81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94.emf"/><Relationship Id="rId4" Type="http://schemas.openxmlformats.org/officeDocument/2006/relationships/oleObject" Target="../embeddings/oleObject82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95.emf"/><Relationship Id="rId4" Type="http://schemas.openxmlformats.org/officeDocument/2006/relationships/oleObject" Target="../embeddings/oleObject83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96.emf"/><Relationship Id="rId4" Type="http://schemas.openxmlformats.org/officeDocument/2006/relationships/oleObject" Target="../embeddings/oleObject84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97.emf"/><Relationship Id="rId4" Type="http://schemas.openxmlformats.org/officeDocument/2006/relationships/oleObject" Target="../embeddings/oleObject85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98.emf"/><Relationship Id="rId4" Type="http://schemas.openxmlformats.org/officeDocument/2006/relationships/oleObject" Target="../embeddings/oleObject86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99.emf"/><Relationship Id="rId4" Type="http://schemas.openxmlformats.org/officeDocument/2006/relationships/oleObject" Target="../embeddings/oleObject87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00.emf"/><Relationship Id="rId4" Type="http://schemas.openxmlformats.org/officeDocument/2006/relationships/oleObject" Target="../embeddings/oleObject88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01.emf"/><Relationship Id="rId4" Type="http://schemas.openxmlformats.org/officeDocument/2006/relationships/oleObject" Target="../embeddings/oleObject8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500319" y="196886"/>
            <a:ext cx="9191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L’Internet des Objets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IdO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(ou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Internet of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47472" y="1993392"/>
            <a:ext cx="118625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Une définition possible de l’Internet des Objets : 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L’Internet des Objets est un dispositif pour lequel les Objets -conçus par l’Homme- mais aussi</a:t>
            </a:r>
          </a:p>
          <a:p>
            <a:r>
              <a:rPr lang="fr-FR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animaux et les personnes se voient attribués d’identifiants uniques leur permettant de</a:t>
            </a:r>
          </a:p>
          <a:p>
            <a:r>
              <a:rPr lang="fr-FR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transmettre des données sur le réseau Internet sans nécessiter aucune action humain à humain</a:t>
            </a:r>
          </a:p>
          <a:p>
            <a:r>
              <a:rPr lang="fr-FR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humain à machine.</a:t>
            </a:r>
            <a:endParaRPr lang="fr-FR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41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3417257" y="189781"/>
            <a:ext cx="5355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principe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213" y="669516"/>
            <a:ext cx="4487227" cy="1916167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244753" y="795464"/>
            <a:ext cx="6345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m(t) : message binaire à transmettre par voie radio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44753" y="1386475"/>
            <a:ext cx="7159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: onde sinusoïdale de fréquence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(Carrier : porteuse)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44753" y="1977486"/>
            <a:ext cx="6647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(t) : </a:t>
            </a:r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ignal sinusoïdal modulé constitué d’</a:t>
            </a:r>
            <a:r>
              <a:rPr lang="fr-FR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pchirps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" y="3420836"/>
            <a:ext cx="10677525" cy="2543175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3724964" y="5964011"/>
            <a:ext cx="4743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Elaboration de 3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Upchirps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successifs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-80636" y="2690448"/>
            <a:ext cx="6079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CHIRP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ompressed </a:t>
            </a:r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igh </a:t>
            </a:r>
            <a:r>
              <a:rPr lang="fr-FR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ntensity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adar </a:t>
            </a:r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ulse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870448" y="2576050"/>
            <a:ext cx="6389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00CC"/>
                </a:solidFill>
              </a:rPr>
              <a:t>Up</a:t>
            </a:r>
            <a:r>
              <a:rPr lang="fr-FR" b="1" dirty="0" err="1"/>
              <a:t>chirp</a:t>
            </a:r>
            <a:r>
              <a:rPr lang="fr-FR" b="1" dirty="0"/>
              <a:t> : la fréquence croit linéairement au cours du temps</a:t>
            </a:r>
          </a:p>
          <a:p>
            <a:r>
              <a:rPr lang="fr-FR" b="1" dirty="0" err="1">
                <a:solidFill>
                  <a:srgbClr val="0000CC"/>
                </a:solidFill>
              </a:rPr>
              <a:t>Down</a:t>
            </a:r>
            <a:r>
              <a:rPr lang="fr-FR" b="1" dirty="0" err="1"/>
              <a:t>chirp</a:t>
            </a:r>
            <a:r>
              <a:rPr lang="fr-FR" b="1" dirty="0"/>
              <a:t> : la fréquence décroit linéairement au cours du temps</a:t>
            </a:r>
          </a:p>
        </p:txBody>
      </p:sp>
    </p:spTree>
    <p:extLst>
      <p:ext uri="{BB962C8B-B14F-4D97-AF65-F5344CB8AC3E}">
        <p14:creationId xmlns:p14="http://schemas.microsoft.com/office/powerpoint/2010/main" val="68461142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550542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3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58820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371196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6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999589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075372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0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75239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371510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4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90954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176522"/>
              </p:ext>
            </p:extLst>
          </p:nvPr>
        </p:nvGraphicFramePr>
        <p:xfrm>
          <a:off x="1227962" y="1020925"/>
          <a:ext cx="9990931" cy="1871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49" name="Corel DESIGNER" r:id="rId4" imgW="11086262" imgH="2076539" progId="CorelDESIGNER.Graphic.16">
                  <p:embed/>
                </p:oleObj>
              </mc:Choice>
              <mc:Fallback>
                <p:oleObj name="Corel DESIGNER" r:id="rId4" imgW="11086262" imgH="2076539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7962" y="1020925"/>
                        <a:ext cx="9990931" cy="1871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78337"/>
              </p:ext>
            </p:extLst>
          </p:nvPr>
        </p:nvGraphicFramePr>
        <p:xfrm>
          <a:off x="1140619" y="3645974"/>
          <a:ext cx="9910762" cy="2581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50" name="Corel DESIGNER" r:id="rId6" imgW="12146679" imgH="3164090" progId="CorelDESIGNER.Graphic.16">
                  <p:embed/>
                </p:oleObj>
              </mc:Choice>
              <mc:Fallback>
                <p:oleObj name="Corel DESIGNER" r:id="rId6" imgW="12146679" imgH="3164090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0619" y="3645974"/>
                        <a:ext cx="9910762" cy="2581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65996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219504" y="213966"/>
            <a:ext cx="9752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spécifications de l’interface radio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8747" y="871001"/>
            <a:ext cx="3406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Les bandes de fréquences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8747" y="1208821"/>
            <a:ext cx="11408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En Europe, l’interface radio utilise la bande radio ISM (Industriel Scientifique et Médical) dite</a:t>
            </a:r>
          </a:p>
          <a:p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-GHz des 868 MHz, comprise entre 863 MHz et 870 MHz.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08747" y="2018679"/>
            <a:ext cx="5668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La largeur de bande BW du signal modulé su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8747" y="2361295"/>
            <a:ext cx="9552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3 largeurs de bande BW (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fmax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fmin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) possibles : 125 kHz, 250 kHz et 500 kHz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(en Europe, seules les valeurs 125 kHz et 250 kHz sont utilisées).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8747" y="3142860"/>
            <a:ext cx="4075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Le nombre de canaux possibles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08747" y="3485607"/>
            <a:ext cx="120885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La norme impose 3 canaux minimum, de largeur 200 kHz et centrés autour des fréquences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porteuses 868.1, 868.3 et 868.5 MHz, mais le nombre de canaux peut être beaucoup plus élevé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(en théorie, si on utilise des largeurs de bande de 125 kHz et qu’on espace les canaux de 200 kHz,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on peut proposer jusqu’à 7MHz / 200kHz, soit 35 canaux distincts).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08747" y="4860851"/>
            <a:ext cx="5867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Le facteur d’étalement ou </a:t>
            </a:r>
            <a:r>
              <a:rPr lang="fr-FR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Spreading</a:t>
            </a:r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Factor SF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08747" y="5115195"/>
                <a:ext cx="11633313" cy="11977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Le constructeur définit la grandeur SF telle que </a:t>
                </a:r>
                <a14:m>
                  <m:oMath xmlns:m="http://schemas.openxmlformats.org/officeDocument/2006/math">
                    <m:r>
                      <a:rPr lang="fr-FR" sz="20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𝐓𝐬</m:t>
                    </m:r>
                    <m:r>
                      <a:rPr lang="fr-FR" sz="20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20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0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FR" sz="20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fr-FR" sz="20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𝐒𝐅</m:t>
                            </m:r>
                          </m:sup>
                        </m:sSup>
                      </m:num>
                      <m:den>
                        <m:r>
                          <a:rPr lang="fr-FR" sz="20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𝐁𝐖</m:t>
                        </m:r>
                      </m:den>
                    </m:f>
                  </m:oMath>
                </a14:m>
                <a:r>
                  <a:rPr lang="fr-FR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avec </a:t>
                </a:r>
                <a:r>
                  <a:rPr lang="fr-FR" sz="2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Ts</a:t>
                </a:r>
                <a:r>
                  <a:rPr lang="fr-FR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la durée de transmission d’un</a:t>
                </a:r>
              </a:p>
              <a:p>
                <a:r>
                  <a:rPr lang="fr-FR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symbole. La norme prévoit 6 valeurs entières de SF, allant de 7 à 12.</a:t>
                </a:r>
              </a:p>
              <a:p>
                <a:r>
                  <a:rPr lang="fr-FR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SF correspond également au nombre de bits de chaque symbole.</a:t>
                </a: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47" y="5115195"/>
                <a:ext cx="11633313" cy="1197700"/>
              </a:xfrm>
              <a:prstGeom prst="rect">
                <a:avLst/>
              </a:prstGeom>
              <a:blipFill>
                <a:blip r:embed="rId4"/>
                <a:stretch>
                  <a:fillRect l="-524" b="-81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5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3" grpId="0"/>
      <p:bldP spid="2" grpId="0"/>
      <p:bldP spid="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678526" y="185472"/>
            <a:ext cx="6834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Spécifications du protocole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LoRaWAN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8747" y="871001"/>
            <a:ext cx="6256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Le taux de codage CR (</a:t>
            </a:r>
            <a:r>
              <a:rPr lang="fr-FR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Coding</a:t>
            </a:r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Rate) des données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8747" y="1208821"/>
            <a:ext cx="11868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Quatre valeurs de CR sont possibles : 4/5, 4/6, 4/7 et 4/8 (on insère de 1 à 4 bits redondants tous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4 bits à transmettre).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08747" y="2041082"/>
            <a:ext cx="5636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Le débit binaire de transmission Rb en bits/s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59694" y="3091171"/>
            <a:ext cx="6421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La vitesse (ou rapidité) de modulation </a:t>
            </a:r>
            <a:r>
              <a:rPr lang="fr-FR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en Bauds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208747" y="2432917"/>
                <a:ext cx="2211759" cy="666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20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𝐑</m:t>
                          </m:r>
                        </m:e>
                        <m:sub>
                          <m:r>
                            <a:rPr lang="fr-FR" sz="20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𝐛</m:t>
                          </m:r>
                        </m:sub>
                      </m:sSub>
                      <m:r>
                        <a:rPr lang="fr-FR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𝐒𝐅</m:t>
                      </m:r>
                      <m:r>
                        <a:rPr lang="fr-FR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fr-FR" sz="2000" b="1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0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𝐁𝐖</m:t>
                          </m:r>
                        </m:num>
                        <m:den>
                          <m:sSup>
                            <m:sSupPr>
                              <m:ctrlPr>
                                <a:rPr lang="fr-FR" sz="2000" b="1" i="1" smtClean="0"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2000" b="1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fr-FR" sz="2000" b="1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𝐒𝐅</m:t>
                              </m:r>
                            </m:sup>
                          </m:sSup>
                        </m:den>
                      </m:f>
                      <m:r>
                        <a:rPr lang="fr-FR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fr-FR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𝐂𝐑</m:t>
                      </m:r>
                    </m:oMath>
                  </m:oMathPara>
                </a14:m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47" y="2432917"/>
                <a:ext cx="2211759" cy="6665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/>
              <p:cNvSpPr txBox="1"/>
              <p:nvPr/>
            </p:nvSpPr>
            <p:spPr>
              <a:xfrm>
                <a:off x="188349" y="3481139"/>
                <a:ext cx="1770228" cy="666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20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𝐑</m:t>
                          </m:r>
                        </m:e>
                        <m:sub>
                          <m:r>
                            <a:rPr lang="fr-FR" sz="2000" b="1" i="0" smtClean="0">
                              <a:latin typeface="Cambria Math"/>
                              <a:cs typeface="Arial" panose="020B0604020202020204" pitchFamily="34" charset="0"/>
                            </a:rPr>
                            <m:t>𝐒</m:t>
                          </m:r>
                        </m:sub>
                      </m:sSub>
                      <m:r>
                        <a:rPr lang="fr-FR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2000" b="1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20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𝐁𝐖</m:t>
                          </m:r>
                        </m:num>
                        <m:den>
                          <m:sSup>
                            <m:sSupPr>
                              <m:ctrlPr>
                                <a:rPr lang="fr-FR" sz="2000" b="1" i="1" smtClean="0"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2000" b="1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fr-FR" sz="2000" b="1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𝐒𝐅</m:t>
                              </m:r>
                            </m:sup>
                          </m:sSup>
                        </m:den>
                      </m:f>
                      <m:r>
                        <a:rPr lang="fr-FR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fr-FR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𝐂𝐑</m:t>
                      </m:r>
                    </m:oMath>
                  </m:oMathPara>
                </a14:m>
                <a:endParaRPr lang="fr-FR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49" y="3481139"/>
                <a:ext cx="1770228" cy="66652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94" y="4114173"/>
            <a:ext cx="5250599" cy="2218563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5671490" y="4665745"/>
            <a:ext cx="6234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 calcul du débit binaire utile Rb en fonction des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paramètres SF, BW et CR. </a:t>
            </a:r>
          </a:p>
        </p:txBody>
      </p:sp>
    </p:spTree>
    <p:extLst>
      <p:ext uri="{BB962C8B-B14F-4D97-AF65-F5344CB8AC3E}">
        <p14:creationId xmlns:p14="http://schemas.microsoft.com/office/powerpoint/2010/main" val="190208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4" grpId="0"/>
      <p:bldP spid="15" grpId="0"/>
      <p:bldP spid="16" grpId="0"/>
      <p:bldP spid="17" grpId="0"/>
      <p:bldP spid="1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678526" y="185472"/>
            <a:ext cx="6834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Spécifications du protocole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LoRaWAN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8747" y="1259653"/>
            <a:ext cx="3302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Portée de la transmission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6" y="2249518"/>
            <a:ext cx="5391806" cy="307256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63640" y="3136392"/>
            <a:ext cx="52870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Plus la valeur de SF est élevée, et plus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 débit de transmission Rb diminue,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la portée de la transmission augmente</a:t>
            </a:r>
          </a:p>
        </p:txBody>
      </p:sp>
    </p:spTree>
    <p:extLst>
      <p:ext uri="{BB962C8B-B14F-4D97-AF65-F5344CB8AC3E}">
        <p14:creationId xmlns:p14="http://schemas.microsoft.com/office/powerpoint/2010/main" val="39030060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678526" y="185472"/>
            <a:ext cx="6834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Spécifications du protocole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LoRaWAN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325" y="926592"/>
            <a:ext cx="6229350" cy="4419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57200" y="5724144"/>
            <a:ext cx="9680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Un compromis à trouver entre débit de transmission, portée et consommation.</a:t>
            </a:r>
          </a:p>
        </p:txBody>
      </p:sp>
    </p:spTree>
    <p:extLst>
      <p:ext uri="{BB962C8B-B14F-4D97-AF65-F5344CB8AC3E}">
        <p14:creationId xmlns:p14="http://schemas.microsoft.com/office/powerpoint/2010/main" val="31230872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162598" y="212904"/>
            <a:ext cx="986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démodulation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par multiplication par un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upchirp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232" y="3174735"/>
            <a:ext cx="6695535" cy="32038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813" y="673684"/>
            <a:ext cx="6906374" cy="250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8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3417257" y="189781"/>
            <a:ext cx="5355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principe</a:t>
            </a:r>
          </a:p>
        </p:txBody>
      </p:sp>
      <p:graphicFrame>
        <p:nvGraphicFramePr>
          <p:cNvPr id="20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720478"/>
              </p:ext>
            </p:extLst>
          </p:nvPr>
        </p:nvGraphicFramePr>
        <p:xfrm>
          <a:off x="1055783" y="718945"/>
          <a:ext cx="10080434" cy="559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Corel DESIGNER" r:id="rId4" imgW="11086262" imgH="6150669" progId="CorelDESIGNER.Graphic.16">
                  <p:embed/>
                </p:oleObj>
              </mc:Choice>
              <mc:Fallback>
                <p:oleObj name="Corel DESIGNER" r:id="rId4" imgW="11086262" imgH="6150669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5783" y="718945"/>
                        <a:ext cx="10080434" cy="559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573430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162598" y="212904"/>
            <a:ext cx="986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démodulation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par multiplication par un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upchirp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9" y="1301686"/>
            <a:ext cx="11950701" cy="401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1725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162598" y="212904"/>
            <a:ext cx="986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démodulation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par multiplication par un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upchirp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243" y="668820"/>
            <a:ext cx="4497514" cy="25035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454" y="3239666"/>
            <a:ext cx="9551092" cy="31910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645" y="1546902"/>
            <a:ext cx="1438275" cy="5143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2328" y="1546902"/>
            <a:ext cx="1676400" cy="5048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645" y="2238756"/>
            <a:ext cx="1447800" cy="5334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2328" y="2253043"/>
            <a:ext cx="21812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3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913331" y="206515"/>
            <a:ext cx="10365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démodulation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par multiplication par un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downchirp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037" y="684925"/>
            <a:ext cx="6969925" cy="253055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723" y="3215477"/>
            <a:ext cx="6702552" cy="320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068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919005" y="217820"/>
            <a:ext cx="10365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démodulation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par multiplication par un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downchirp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6" y="1186815"/>
            <a:ext cx="12011828" cy="41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381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919005" y="217820"/>
            <a:ext cx="10365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démodulation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par multiplication par un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downchirp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775" y="657606"/>
            <a:ext cx="4542449" cy="251536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962" y="3172968"/>
            <a:ext cx="9342076" cy="32472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05" y="1554099"/>
            <a:ext cx="2143125" cy="4762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4043" y="1525524"/>
            <a:ext cx="2400300" cy="5334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005" y="2254256"/>
            <a:ext cx="1885950" cy="5143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4043" y="2249563"/>
            <a:ext cx="25717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3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559376" y="195678"/>
            <a:ext cx="9071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une modulation en fréquence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723761"/>
              </p:ext>
            </p:extLst>
          </p:nvPr>
        </p:nvGraphicFramePr>
        <p:xfrm>
          <a:off x="1148583" y="2844610"/>
          <a:ext cx="9893300" cy="323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Corel DESIGNER" r:id="rId4" imgW="9892755" imgH="3232032" progId="CorelDESIGNER.Graphic.16">
                  <p:embed/>
                </p:oleObj>
              </mc:Choice>
              <mc:Fallback>
                <p:oleObj name="Corel DESIGNER" r:id="rId4" imgW="9892755" imgH="3232032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8583" y="2844610"/>
                        <a:ext cx="9893300" cy="323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20557" y="814817"/>
            <a:ext cx="11343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Transmission de 8 symboles non signés et codés sur 8 bits : 0, 0, </a:t>
            </a:r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, 0 et </a:t>
            </a:r>
            <a:r>
              <a:rPr lang="fr-FR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20557" y="1168665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Débit de transmission : 1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kBds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0557" y="1572456"/>
            <a:ext cx="4543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Fréquence de la porteuse : 868 MHz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0557" y="2008478"/>
            <a:ext cx="6246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Largeur de bande (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fmax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fmin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) : BW (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BandWidth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4905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68262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0292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452331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879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237419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49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905183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71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478331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138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32592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76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004051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8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500319" y="196886"/>
            <a:ext cx="9191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L’Internet des Objets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IdO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(ou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Internet of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0584" y="1061509"/>
            <a:ext cx="46522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 problème de la collecte des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récipients en verre en milieu urbain :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un spectacle pas si inhabituel …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22" y="1057628"/>
            <a:ext cx="6764724" cy="498348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0584" y="2414072"/>
            <a:ext cx="4696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La solution : assurer la collecte des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des récipients en verre AVANT que la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poubelle ne soit pleine.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0584" y="3720070"/>
            <a:ext cx="491352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moyens : équiper la poubelle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d’un capteur de niveau de remplissage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qui alerte automatiquement le centre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de collecte de ce qu’elle est presque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pleine, et que donc, il faut la vider.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8747" y="5641621"/>
            <a:ext cx="3357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Internet des Objets</a:t>
            </a:r>
            <a:endParaRPr lang="fr-FR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37347" y="4137914"/>
            <a:ext cx="3183677" cy="795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830822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35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014797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1741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011080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01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781495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06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056011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71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824467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0288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71672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9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523546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9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79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246431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924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11530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1100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500319" y="196886"/>
            <a:ext cx="9191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L’Internet des Objets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IdO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(ou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Internet of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468" y="903297"/>
            <a:ext cx="6847351" cy="547533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8016" y="1062515"/>
            <a:ext cx="7518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Optimisation de la collecte des récipients en verre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28016" y="1866590"/>
            <a:ext cx="59027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Tous les jours, avant que ne débute la collecte,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poubelles (1) transmettent leur taux de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remplissage (de 0 à 100%) à une passerelle (2).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28016" y="3257158"/>
            <a:ext cx="5139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informations collectées sont ensuite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transmises à un serveur et mises à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disposition sur le « cloud » (3).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8016" y="4729153"/>
            <a:ext cx="64892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L’opérateur chargé de la collecte des poubelles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récupère les informations (4) et optimise sa tournée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(5) de façon à ne collecter que les poubelles jugées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suffisamment pleines.</a:t>
            </a:r>
          </a:p>
        </p:txBody>
      </p:sp>
    </p:spTree>
    <p:extLst>
      <p:ext uri="{BB962C8B-B14F-4D97-AF65-F5344CB8AC3E}">
        <p14:creationId xmlns:p14="http://schemas.microsoft.com/office/powerpoint/2010/main" val="312589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911876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747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132095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8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542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748119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2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60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997412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33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418407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0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164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73281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4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491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015737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8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60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258423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2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45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10636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292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665953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0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687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500319" y="196886"/>
            <a:ext cx="9191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L’Internet des Objets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IdO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(ou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Internet of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468" y="903297"/>
            <a:ext cx="6847351" cy="547533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8016" y="1062515"/>
            <a:ext cx="603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principales caractéristiques de l’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8016" y="1918894"/>
            <a:ext cx="5785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Une couverture radio la plus large possible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3409" y="2379626"/>
            <a:ext cx="5984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Une interopérabilité avec les réseaux câblés,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sans fil et cellulaires existants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23409" y="3099254"/>
            <a:ext cx="6229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Une transmission radio essentiellement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unidirectionnelle (de l’objet vers la passerelle)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24618" y="3843429"/>
            <a:ext cx="3962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Une technologie radio faible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consommation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23409" y="4560885"/>
            <a:ext cx="5288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Une transmission de données de faible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volume, à bas débit et discontinue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81707" y="5382214"/>
            <a:ext cx="5312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Réseau de type LPWAN</a:t>
            </a:r>
          </a:p>
          <a:p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(</a:t>
            </a:r>
            <a:r>
              <a:rPr lang="fr-FR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Low</a:t>
            </a: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Power Wide Area Network)</a:t>
            </a:r>
            <a:endParaRPr lang="fr-FR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1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5" grpId="0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5461077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4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54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432042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8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04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801415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2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7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578116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6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97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250587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0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97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81767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4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440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52509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8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984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360940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3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0017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537784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6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97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742902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0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88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500319" y="196886"/>
            <a:ext cx="9191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L’Internet des Objets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IdO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(ou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Internet of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8491" y="765446"/>
            <a:ext cx="9692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Panorama des différents protocoles de transmission radio (2019)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74" y="1533450"/>
            <a:ext cx="11030251" cy="4694167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7342632" y="3639312"/>
            <a:ext cx="1252728" cy="3383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036261" y="3022600"/>
            <a:ext cx="813816" cy="276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530225" y="2733675"/>
            <a:ext cx="1343025" cy="311150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57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684064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4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430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445056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8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52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672523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2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25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843175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6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147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423682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0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97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11063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4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50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309756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9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108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884492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2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534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66066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6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287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551865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0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89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696415" y="174922"/>
            <a:ext cx="6799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A l’origine de la technologie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LoRaWAN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0173" y="1099807"/>
            <a:ext cx="11922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La technologie de transmission radio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(Long Range) à l’origine de la technologie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LoRaWAN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(Long Range Wide Area Network) a été développée et mise au point par la start-up grenobloise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CYCLEO.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4" y="3351067"/>
            <a:ext cx="3741323" cy="18308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8747" y="2154363"/>
            <a:ext cx="12213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En 2012, la start-up est rachetée pour 5 millions de dollars par la société américaine SEMTECH qui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propose les premiers modules radio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à la base de la technologie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LoRaWAN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572" y="2803181"/>
            <a:ext cx="3833813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6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190540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4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89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744225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8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6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349724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2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459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46444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6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14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28780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0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10634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218314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4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59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26449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8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28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046367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2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494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508025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6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225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85646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0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51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607994" y="195443"/>
            <a:ext cx="6976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Le réseau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de technologie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LoRaWAN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0391" y="889899"/>
            <a:ext cx="5928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Architecture d’un réseau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LoRaWAN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124" y="1791416"/>
            <a:ext cx="7219801" cy="327516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8747" y="1934135"/>
            <a:ext cx="442460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Il faut distinguer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l’interface radio </a:t>
            </a:r>
            <a:r>
              <a:rPr lang="fr-FR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</a:p>
          <a:p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Range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) désignant la liaison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physique et la couche physique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du modèle OSI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 protocole </a:t>
            </a:r>
            <a:r>
              <a:rPr lang="fr-FR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LoRaWAN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</a:p>
          <a:p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Range Wide Area Network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désignant le protocole de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mission dans sa globalité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8747" y="5123673"/>
            <a:ext cx="11817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objets à connecter à l’Internet sont désignés par les termes </a:t>
            </a:r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</a:t>
            </a:r>
            <a:r>
              <a:rPr lang="fr-FR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</a:t>
            </a:r>
            <a:r>
              <a:rPr lang="fr-FR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Nodes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A l’aide de 3 passerelles (</a:t>
            </a:r>
            <a:r>
              <a:rPr lang="fr-FR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Gateways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), on peut, par triangulation,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géolocaliser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chacun des objets.</a:t>
            </a:r>
          </a:p>
        </p:txBody>
      </p:sp>
    </p:spTree>
    <p:extLst>
      <p:ext uri="{BB962C8B-B14F-4D97-AF65-F5344CB8AC3E}">
        <p14:creationId xmlns:p14="http://schemas.microsoft.com/office/powerpoint/2010/main" val="1472803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809116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4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67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514981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8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31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227160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2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77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871643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6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82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213389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0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176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07048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4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622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216001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8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1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905373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2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676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320181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6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17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448461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0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675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607994" y="195443"/>
            <a:ext cx="6976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Le réseau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de technologie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LoRaWAN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840111"/>
            <a:ext cx="12356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protocoles Half Duplex d’échanges de données entre les objets et la passerelle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562" y="1524180"/>
            <a:ext cx="7420351" cy="15838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883" y="3112369"/>
            <a:ext cx="7363051" cy="156233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562" y="4731167"/>
            <a:ext cx="7420351" cy="1591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28016" y="1670199"/>
            <a:ext cx="38443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Classe A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: le serveur dispose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de deux fenêtres temporelles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(RX1 et RX2) pour transmettre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une donnée aux objets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25313" y="3410041"/>
            <a:ext cx="40991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Classe B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: le serveur peut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mettre des données aux objets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à intervalles de temps réguliers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08747" y="5162550"/>
            <a:ext cx="3857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Classe C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: le serveur transmet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en continu des données aux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objets</a:t>
            </a:r>
          </a:p>
        </p:txBody>
      </p:sp>
    </p:spTree>
    <p:extLst>
      <p:ext uri="{BB962C8B-B14F-4D97-AF65-F5344CB8AC3E}">
        <p14:creationId xmlns:p14="http://schemas.microsoft.com/office/powerpoint/2010/main" val="205491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066237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4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497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394412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8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274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8815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2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79480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214629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6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85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956552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0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205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789907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3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59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333817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7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475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12513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1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91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263872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5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62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66833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9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882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607994" y="195443"/>
            <a:ext cx="6976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Le réseau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de technologie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LoRaWAN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8747" y="5446838"/>
            <a:ext cx="790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ressources disponibles :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https://lora-alliance.org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887" y="1285875"/>
            <a:ext cx="5038725" cy="342900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4895849" y="2953521"/>
            <a:ext cx="2590800" cy="932679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671887" y="3790950"/>
            <a:ext cx="1081088" cy="923925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00CC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133908" y="3371790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fr-FR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Demodulation</a:t>
            </a:r>
            <a:endParaRPr lang="fr-FR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5019675" y="1209675"/>
            <a:ext cx="2228914" cy="78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867150" y="2409825"/>
            <a:ext cx="1457325" cy="7334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6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6" grpId="0"/>
      <p:bldP spid="17" grpId="0" animBg="1"/>
      <p:bldP spid="1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700890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3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917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181451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7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487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129096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1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013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72616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5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30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460326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9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70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654112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3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69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414766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7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862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690691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1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48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795197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5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78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2038639" y="195678"/>
            <a:ext cx="8114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La modulation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: encombrement spectral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05158"/>
              </p:ext>
            </p:extLst>
          </p:nvPr>
        </p:nvGraphicFramePr>
        <p:xfrm>
          <a:off x="2243138" y="828000"/>
          <a:ext cx="77041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9" name="Corel DESIGNER" r:id="rId4" imgW="9892755" imgH="6957361" progId="CorelDESIGNER.Graphic.16">
                  <p:embed/>
                </p:oleObj>
              </mc:Choice>
              <mc:Fallback>
                <p:oleObj name="Corel DESIGNER" r:id="rId4" imgW="9892755" imgH="6957361" progId="CorelDESIGNER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3138" y="828000"/>
                        <a:ext cx="77041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93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1832</Words>
  <Application>Microsoft Office PowerPoint</Application>
  <PresentationFormat>Personnalisé</PresentationFormat>
  <Paragraphs>337</Paragraphs>
  <Slides>114</Slides>
  <Notes>110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114</vt:i4>
      </vt:variant>
    </vt:vector>
  </HeadingPairs>
  <TitlesOfParts>
    <vt:vector size="116" baseType="lpstr">
      <vt:lpstr>Thème Office</vt:lpstr>
      <vt:lpstr>Corel DESIGNER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Michel RIBIERRE</dc:creator>
  <cp:lastModifiedBy>Jean-Francois</cp:lastModifiedBy>
  <cp:revision>92</cp:revision>
  <dcterms:created xsi:type="dcterms:W3CDTF">2019-03-02T09:27:28Z</dcterms:created>
  <dcterms:modified xsi:type="dcterms:W3CDTF">2019-03-21T10:47:03Z</dcterms:modified>
</cp:coreProperties>
</file>