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0" r:id="rId3"/>
    <p:sldId id="266" r:id="rId4"/>
    <p:sldId id="267" r:id="rId5"/>
    <p:sldId id="269" r:id="rId6"/>
    <p:sldId id="270" r:id="rId7"/>
    <p:sldId id="271" r:id="rId8"/>
    <p:sldId id="268" r:id="rId9"/>
    <p:sldId id="272" r:id="rId10"/>
    <p:sldId id="274" r:id="rId11"/>
    <p:sldId id="276" r:id="rId12"/>
    <p:sldId id="275" r:id="rId13"/>
    <p:sldId id="277" r:id="rId14"/>
    <p:sldId id="273" r:id="rId15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984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10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11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12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13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14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2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3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4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5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6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7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8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14400" y="3257640"/>
            <a:ext cx="7314600" cy="30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180040" y="6513480"/>
            <a:ext cx="3961800" cy="342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buSzPct val="25000"/>
                <a:buNone/>
              </a:pPr>
              <a:t>9</a:t>
            </a:fld>
            <a:endParaRPr lang="fr-FR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5296959"/>
            <a:ext cx="9144000" cy="30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179887"/>
            <a:ext cx="555602" cy="42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412812" y="4241914"/>
            <a:ext cx="1401028" cy="3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2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1111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125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2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1111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125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375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83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75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71428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6666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8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/>
              <a:t>20/10/2017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37220"/>
            <a:ext cx="2962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2627784" y="2209428"/>
            <a:ext cx="4104456" cy="1438419"/>
            <a:chOff x="2627784" y="2209428"/>
            <a:chExt cx="4104456" cy="14384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71550"/>
            <a:ext cx="2707948" cy="422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85720" y="1071550"/>
            <a:ext cx="613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 </a:t>
            </a:r>
            <a:r>
              <a:rPr lang="fr-FR" sz="2000" b="1" u="sng" dirty="0" smtClean="0"/>
              <a:t>ressources techniques</a:t>
            </a:r>
            <a:endParaRPr lang="fr-FR" sz="2000" b="1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714492"/>
            <a:ext cx="6791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642910" y="307181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Exporter</a:t>
            </a:r>
            <a:endParaRPr lang="fr-FR" dirty="0" smtClean="0"/>
          </a:p>
          <a:p>
            <a:r>
              <a:rPr lang="fr-FR" dirty="0" smtClean="0"/>
              <a:t>Si vous utilisez le mode d’export, vous pourrez importer et modifier vos maquettes en format d’échange DAE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29070"/>
            <a:ext cx="35049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1428728" y="15716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cap="all" dirty="0" smtClean="0"/>
              <a:t>DEUX FONCTIONS EN UN PLUG-IN!</a:t>
            </a:r>
            <a:endParaRPr lang="fr-FR" cap="all" dirty="0" smtClean="0"/>
          </a:p>
          <a:p>
            <a:pPr algn="just"/>
            <a:r>
              <a:rPr lang="fr-FR" dirty="0" smtClean="0"/>
              <a:t>Le plugin </a:t>
            </a:r>
            <a:r>
              <a:rPr lang="fr-FR" dirty="0" err="1" smtClean="0"/>
              <a:t>Lumion</a:t>
            </a:r>
            <a:r>
              <a:rPr lang="fr-FR" dirty="0" smtClean="0"/>
              <a:t> permet soit d’exporter en format </a:t>
            </a:r>
            <a:r>
              <a:rPr lang="fr-FR" b="1" dirty="0" err="1" smtClean="0"/>
              <a:t>Collada</a:t>
            </a:r>
            <a:r>
              <a:rPr lang="fr-FR" b="1" dirty="0" smtClean="0"/>
              <a:t> (Format de fichier .DAE), </a:t>
            </a:r>
            <a:r>
              <a:rPr lang="fr-FR" dirty="0" smtClean="0"/>
              <a:t>soit d’avoir un lien permettant de visualiser en temps réel vos maquettes Revit avec </a:t>
            </a:r>
            <a:r>
              <a:rPr lang="fr-FR" dirty="0" err="1" smtClean="0"/>
              <a:t>Lumion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Lumion</a:t>
            </a:r>
            <a:r>
              <a:rPr lang="fr-FR" dirty="0" smtClean="0"/>
              <a:t> devient alors un </a:t>
            </a:r>
            <a:r>
              <a:rPr lang="fr-FR" dirty="0" err="1" smtClean="0"/>
              <a:t>viewer</a:t>
            </a:r>
            <a:r>
              <a:rPr lang="fr-FR" dirty="0" smtClean="0"/>
              <a:t> de Revit.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28740"/>
            <a:ext cx="2419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142988"/>
            <a:ext cx="3244680" cy="40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643054"/>
            <a:ext cx="2283075" cy="21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714756"/>
            <a:ext cx="3101095" cy="158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ZoneTexte 28"/>
          <p:cNvSpPr txBox="1"/>
          <p:nvPr/>
        </p:nvSpPr>
        <p:spPr>
          <a:xfrm>
            <a:off x="2500298" y="2500310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Modélisation REVIT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071802" y="3357566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Exportation </a:t>
            </a:r>
            <a:r>
              <a:rPr lang="fr-FR" dirty="0" err="1" smtClean="0"/>
              <a:t>Sketchup</a:t>
            </a:r>
            <a:endParaRPr lang="fr-FR" dirty="0"/>
          </a:p>
        </p:txBody>
      </p:sp>
      <p:sp>
        <p:nvSpPr>
          <p:cNvPr id="31" name="Virage 30"/>
          <p:cNvSpPr/>
          <p:nvPr/>
        </p:nvSpPr>
        <p:spPr>
          <a:xfrm rot="5400000">
            <a:off x="3536149" y="2821781"/>
            <a:ext cx="428628" cy="5000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801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/>
          <a:srcRect l="7394"/>
          <a:stretch>
            <a:fillRect/>
          </a:stretch>
        </p:blipFill>
        <p:spPr bwMode="auto">
          <a:xfrm>
            <a:off x="357158" y="714360"/>
            <a:ext cx="3771826" cy="7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5786447" y="1214426"/>
            <a:ext cx="278608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Télécharger rvt2skp 2.0 et l’installer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786446" y="1714492"/>
            <a:ext cx="278608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Ouvrir le projet dans REVIT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15008" y="4714888"/>
            <a:ext cx="278608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Exporter le projet vers </a:t>
            </a:r>
            <a:r>
              <a:rPr lang="fr-FR" sz="1200" dirty="0" err="1" smtClean="0">
                <a:solidFill>
                  <a:schemeClr val="bg1"/>
                </a:solidFill>
              </a:rPr>
              <a:t>Sketchup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3929070"/>
            <a:ext cx="2205040" cy="81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14414" y="1000112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</a:t>
            </a:r>
            <a:endParaRPr lang="fr-FR" sz="2000" b="1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3504" y="1928806"/>
            <a:ext cx="36433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Intérêts </a:t>
            </a:r>
            <a:r>
              <a:rPr lang="fr-FR" b="1" u="sng" dirty="0" smtClean="0"/>
              <a:t>: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/>
              <a:t>Intégration du projet architectural dans son environnement.</a:t>
            </a:r>
            <a:endParaRPr lang="fr-FR" dirty="0" smtClean="0"/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 gestion plus fine des textures (modification et création rapide de différents rendus </a:t>
            </a:r>
            <a:r>
              <a:rPr lang="fr-FR" dirty="0" smtClean="0"/>
              <a:t>esthétiques par rapport à l’existant)</a:t>
            </a:r>
            <a:endParaRPr lang="fr-FR" dirty="0" smtClean="0"/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Présentation du projet au demandeur. </a:t>
            </a:r>
            <a:r>
              <a:rPr lang="fr-FR" dirty="0" smtClean="0"/>
              <a:t>Affinement </a:t>
            </a:r>
            <a:r>
              <a:rPr lang="fr-FR" dirty="0" smtClean="0"/>
              <a:t>des choix architecturaux à retenir.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00442"/>
            <a:ext cx="2647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6"/>
            <a:ext cx="42011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14414" y="1000112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</a:t>
            </a:r>
            <a:endParaRPr lang="fr-FR" sz="2000" b="1" u="sng" dirty="0"/>
          </a:p>
        </p:txBody>
      </p:sp>
      <p:pic>
        <p:nvPicPr>
          <p:cNvPr id="10" name="Image 9" descr="veran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714492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57224" y="1357302"/>
            <a:ext cx="7786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Choix architecturaux et techniques</a:t>
            </a:r>
          </a:p>
          <a:p>
            <a:r>
              <a:rPr lang="fr-FR" i="1" dirty="0" smtClean="0"/>
              <a:t>Aménagement des extérieurs</a:t>
            </a:r>
          </a:p>
          <a:p>
            <a:r>
              <a:rPr lang="fr-FR" i="1" dirty="0" smtClean="0"/>
              <a:t>Synthèse et optimisation</a:t>
            </a:r>
          </a:p>
          <a:p>
            <a:r>
              <a:rPr lang="fr-FR" i="1" dirty="0" smtClean="0"/>
              <a:t>Permis de construire :  (</a:t>
            </a:r>
            <a:r>
              <a:rPr lang="fr-FR" dirty="0" smtClean="0"/>
              <a:t>PCMI6. </a:t>
            </a:r>
            <a:r>
              <a:rPr lang="fr-FR" b="1" dirty="0" smtClean="0"/>
              <a:t>Un document graphique permettant d’apprécier l’insertion du projet de construction </a:t>
            </a:r>
            <a:r>
              <a:rPr lang="fr-FR" dirty="0" smtClean="0"/>
              <a:t>dans son environnement [Art. R. 431-10 c) du code de l’urbanisme] )</a:t>
            </a:r>
            <a:r>
              <a:rPr lang="fr-FR" i="1" dirty="0" smtClean="0"/>
              <a:t> 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4500562" y="3643318"/>
            <a:ext cx="500066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00298" y="3643318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Modélisation</a:t>
            </a:r>
          </a:p>
          <a:p>
            <a:r>
              <a:rPr lang="fr-FR" i="1" dirty="0" err="1" smtClean="0"/>
              <a:t>Autodesk</a:t>
            </a:r>
            <a:r>
              <a:rPr lang="fr-FR" i="1" dirty="0" smtClean="0"/>
              <a:t> REVIT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500694" y="3714756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RA AUGMENT</a:t>
            </a:r>
            <a:endParaRPr lang="fr-FR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643042" y="4545449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Validation de l'ensemble des choix architecturaux et techniques</a:t>
            </a:r>
          </a:p>
          <a:p>
            <a:r>
              <a:rPr lang="fr-FR" b="1" i="1" dirty="0" smtClean="0"/>
              <a:t>Revue de projet n°2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28662" y="857236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détaillée:</a:t>
            </a:r>
            <a:endParaRPr lang="fr-FR" sz="2000" b="1" u="sng" dirty="0"/>
          </a:p>
        </p:txBody>
      </p:sp>
      <p:sp>
        <p:nvSpPr>
          <p:cNvPr id="22" name="ZoneTexte 21"/>
          <p:cNvSpPr txBox="1"/>
          <p:nvPr/>
        </p:nvSpPr>
        <p:spPr>
          <a:xfrm>
            <a:off x="1000100" y="2571748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Réalisation :</a:t>
            </a:r>
          </a:p>
          <a:p>
            <a:endParaRPr lang="fr-FR" sz="2000" b="1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1285852" y="3000376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Maquette BIM / Insertion environnementale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57158" y="142856"/>
            <a:ext cx="5923384" cy="616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42910" y="1285864"/>
            <a:ext cx="8072494" cy="37862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L'architecture et construction 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vit une véritable révolution dans le domaine du numérique. Chaque construction est un prototype qu'il est difficile de visualiser et tester avant la construction. </a:t>
            </a:r>
          </a:p>
          <a:p>
            <a:pPr lvl="0" algn="just">
              <a:spcBef>
                <a:spcPts val="1000"/>
              </a:spcBef>
            </a:pP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La réalité augmentée 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permet d'anticiper les solutions techniques, de mieux les visualiser et les comprendre. </a:t>
            </a:r>
          </a:p>
          <a:p>
            <a:pPr lvl="0" algn="just">
              <a:spcBef>
                <a:spcPts val="1000"/>
              </a:spcBef>
            </a:pPr>
            <a:r>
              <a:rPr lang="fr-FR" sz="1800" dirty="0" smtClean="0">
                <a:latin typeface="Calibri" pitchFamily="34" charset="0"/>
                <a:cs typeface="Calibri" pitchFamily="34" charset="0"/>
              </a:rPr>
              <a:t>Cette technologie occupe également actuellement une place incontournable dans l’évolution des pratiques </a:t>
            </a:r>
            <a:r>
              <a:rPr lang="fr-FR" sz="1800" b="1" dirty="0" smtClean="0">
                <a:latin typeface="Calibri" pitchFamily="34" charset="0"/>
                <a:cs typeface="Calibri" pitchFamily="34" charset="0"/>
              </a:rPr>
              <a:t>des sciences de l’ingénieur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. Elle offre une mise en situation réaliste et paramétrable, présentant ainsi un spectre d’utilisation très étendu, allant de la médecine à l’automobile.</a:t>
            </a:r>
            <a:endParaRPr lang="fr-FR" sz="1800" dirty="0" smtClean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 algn="just">
              <a:spcBef>
                <a:spcPts val="1000"/>
              </a:spcBef>
            </a:pP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Ce </a:t>
            </a:r>
            <a:r>
              <a:rPr lang="fr-FR" sz="1800" dirty="0" err="1" smtClean="0">
                <a:latin typeface="Calibri"/>
                <a:ea typeface="Calibri"/>
                <a:cs typeface="Calibri"/>
                <a:sym typeface="Calibri"/>
              </a:rPr>
              <a:t>traAM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 concerne l’intégration pédagogique de la réalité augmentée dans les </a:t>
            </a: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projets des élèves de terminale S.SI et STI2D 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tout particulièrement dans les phases de </a:t>
            </a:r>
            <a:r>
              <a:rPr lang="fr-FR" sz="1800" b="1" dirty="0" smtClean="0">
                <a:latin typeface="Calibri"/>
                <a:ea typeface="Calibri"/>
                <a:cs typeface="Calibri"/>
                <a:sym typeface="Calibri"/>
              </a:rPr>
              <a:t>conception préliminaire et de conception détaillée</a:t>
            </a:r>
            <a:r>
              <a:rPr lang="fr-FR" sz="18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pic>
        <p:nvPicPr>
          <p:cNvPr id="4098" name="Picture 2" descr="Résultat de recherche d'images pour &quot;realite augmentée architectur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057300"/>
            <a:ext cx="4608512" cy="25759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187624" y="379360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Comment la réalité augmentée peut-elle être un artefact pédagogique efficace dans les projets de terminale en STI2D et SSI ?</a:t>
            </a:r>
            <a:endParaRPr lang="fr-FR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429256" y="1643054"/>
            <a:ext cx="3500462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Exploitation pédagogique de la réalité augmentée dans les projets de terminale STI2D et SSI</a:t>
            </a:r>
            <a:endParaRPr lang="fr-F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42976" y="928674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Projet terminal S-SI</a:t>
            </a:r>
            <a:endParaRPr lang="fr-FR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7460">
            <a:off x="5406824" y="1300435"/>
            <a:ext cx="2714544" cy="38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Résultat de recherche d'images pour &quot;ewe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428872"/>
            <a:ext cx="2571768" cy="2571768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071538" y="1571616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Support :</a:t>
            </a:r>
            <a:r>
              <a:rPr lang="fr-FR" dirty="0" smtClean="0"/>
              <a:t> </a:t>
            </a:r>
            <a:r>
              <a:rPr lang="fr-FR" dirty="0" err="1" smtClean="0"/>
              <a:t>gyropode</a:t>
            </a:r>
            <a:r>
              <a:rPr lang="fr-FR" dirty="0" smtClean="0"/>
              <a:t> </a:t>
            </a:r>
            <a:r>
              <a:rPr lang="fr-FR" dirty="0" err="1" smtClean="0"/>
              <a:t>Ewee</a:t>
            </a:r>
            <a:endParaRPr lang="fr-FR" dirty="0" smtClean="0"/>
          </a:p>
          <a:p>
            <a:r>
              <a:rPr lang="fr-FR" u="sng" dirty="0" smtClean="0"/>
              <a:t>Problématique :</a:t>
            </a:r>
            <a:r>
              <a:rPr lang="fr-FR" dirty="0" smtClean="0"/>
              <a:t> Comment protéger l’utilisateur des intempéries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42976" y="928674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</a:t>
            </a:r>
            <a:endParaRPr lang="fr-FR" sz="2000" b="1" u="sng" dirty="0"/>
          </a:p>
        </p:txBody>
      </p:sp>
      <p:pic>
        <p:nvPicPr>
          <p:cNvPr id="1030" name="Picture 6" descr="Résultat de recherche d'images pour &quot;ewe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92"/>
            <a:ext cx="2571768" cy="2571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357422" y="1785930"/>
            <a:ext cx="5286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Recherche de formes générales de la protection (toit solaire)</a:t>
            </a:r>
          </a:p>
          <a:p>
            <a:r>
              <a:rPr lang="fr-FR" i="1" dirty="0" smtClean="0"/>
              <a:t>Recherche de matériaux envisageables</a:t>
            </a:r>
          </a:p>
          <a:p>
            <a:r>
              <a:rPr lang="fr-FR" i="1" dirty="0" smtClean="0"/>
              <a:t>Intégration de la protection à l’</a:t>
            </a:r>
            <a:r>
              <a:rPr lang="fr-FR" i="1" dirty="0" err="1" smtClean="0"/>
              <a:t>Ewee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143372" y="2714624"/>
            <a:ext cx="4071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tx1"/>
                </a:solidFill>
              </a:rPr>
              <a:t>Réalité augmentée : </a:t>
            </a:r>
          </a:p>
          <a:p>
            <a:endParaRPr lang="fr-FR" sz="1600" b="1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validation des exigences du cahier des charges ; encombrement, esthétique, ergonomie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faire apparaitre de nouvelles contraintes techniques et/ou de nouveaux critères et niveaux d’exigence.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214282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28596" y="642922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</a:t>
            </a:r>
            <a:endParaRPr lang="fr-FR" sz="2000" b="1" u="sng" dirty="0"/>
          </a:p>
        </p:txBody>
      </p:sp>
      <p:pic>
        <p:nvPicPr>
          <p:cNvPr id="1030" name="Picture 6" descr="Résultat de recherche d'images pour &quot;ewe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40"/>
            <a:ext cx="2571768" cy="257176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357290" y="4286260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Apport de la RA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- </a:t>
            </a:r>
            <a:r>
              <a:rPr lang="fr-FR" dirty="0" smtClean="0"/>
              <a:t>Prise </a:t>
            </a:r>
            <a:r>
              <a:rPr lang="fr-FR" dirty="0" smtClean="0"/>
              <a:t>en compte de la taille de </a:t>
            </a:r>
            <a:r>
              <a:rPr lang="fr-FR" dirty="0" smtClean="0"/>
              <a:t>l’utilisateur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Ne pas gêner l’utilisateur dans le pilotage de l’</a:t>
            </a:r>
            <a:r>
              <a:rPr lang="fr-FR" dirty="0" err="1" smtClean="0"/>
              <a:t>Ewee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Ne pas obstruer le champs de vision ….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000496" y="3786194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Modélisation</a:t>
            </a:r>
          </a:p>
          <a:p>
            <a:r>
              <a:rPr lang="fr-FR" b="1" i="1" dirty="0" err="1" smtClean="0"/>
              <a:t>Autodesk</a:t>
            </a:r>
            <a:r>
              <a:rPr lang="fr-FR" b="1" i="1" dirty="0" smtClean="0"/>
              <a:t> INVENTOR</a:t>
            </a:r>
            <a:endParaRPr lang="fr-FR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286644" y="4286260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RA AUGMENT</a:t>
            </a:r>
            <a:endParaRPr lang="fr-FR" i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643450"/>
            <a:ext cx="1490659" cy="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214426"/>
            <a:ext cx="2433626" cy="197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928806"/>
            <a:ext cx="2000264" cy="18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2214558"/>
            <a:ext cx="2714612" cy="18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lèche droite 18"/>
          <p:cNvSpPr/>
          <p:nvPr/>
        </p:nvSpPr>
        <p:spPr>
          <a:xfrm>
            <a:off x="6215074" y="2285996"/>
            <a:ext cx="500066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215206" y="192880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Exportation .</a:t>
            </a:r>
            <a:r>
              <a:rPr lang="fr-FR" dirty="0" err="1" smtClean="0"/>
              <a:t>obj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1857356" y="2285996"/>
            <a:ext cx="500066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42976" y="928674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détaillée:</a:t>
            </a:r>
            <a:endParaRPr lang="fr-FR" sz="2000" b="1" u="sng" dirty="0"/>
          </a:p>
        </p:txBody>
      </p:sp>
      <p:pic>
        <p:nvPicPr>
          <p:cNvPr id="1030" name="Picture 6" descr="Résultat de recherche d'images pour &quot;ewe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4"/>
            <a:ext cx="2571768" cy="257176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286248" y="4429136"/>
            <a:ext cx="4572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Validation de la conception détaillée en regard du diagramme des exigences du cahier des charges (ergonomie, esthétique, encombrement,….).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5357818" y="3214690"/>
            <a:ext cx="500066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43108" y="4214822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Modélisation</a:t>
            </a:r>
          </a:p>
          <a:p>
            <a:r>
              <a:rPr lang="fr-FR" i="1" dirty="0" err="1" smtClean="0"/>
              <a:t>Autodesk</a:t>
            </a:r>
            <a:r>
              <a:rPr lang="fr-FR" i="1" dirty="0" smtClean="0"/>
              <a:t> INVENTOR</a:t>
            </a:r>
            <a:endParaRPr lang="fr-FR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143504" y="3857632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RA AUGMENT</a:t>
            </a:r>
            <a:endParaRPr lang="fr-FR" i="1" dirty="0"/>
          </a:p>
        </p:txBody>
      </p:sp>
      <p:sp>
        <p:nvSpPr>
          <p:cNvPr id="18" name="Rectangle 17"/>
          <p:cNvSpPr/>
          <p:nvPr/>
        </p:nvSpPr>
        <p:spPr>
          <a:xfrm>
            <a:off x="1785918" y="135730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Définition de l'ossature porteuse et intégration à l’</a:t>
            </a:r>
            <a:r>
              <a:rPr lang="fr-FR" i="1" dirty="0" err="1" smtClean="0"/>
              <a:t>Ewee</a:t>
            </a:r>
            <a:endParaRPr lang="fr-FR" i="1" dirty="0" smtClean="0"/>
          </a:p>
          <a:p>
            <a:r>
              <a:rPr lang="fr-FR" i="1" dirty="0" smtClean="0"/>
              <a:t>Définition forme latérale de la protection</a:t>
            </a:r>
          </a:p>
          <a:p>
            <a:r>
              <a:rPr lang="fr-FR" i="1" dirty="0" smtClean="0"/>
              <a:t>Définition forme partie supérieure de la protection</a:t>
            </a:r>
            <a:endParaRPr lang="fr-F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3120"/>
            <a:ext cx="1928826" cy="19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AutoShape 2" descr="https://attachment.outlook.live.net/owa/davidfauconnet@hotmail.com/service.svc/s/GetAttachmentThumbnail?id=AQMkADAwATExADYxNy1mYmU2LTIzMjktMDACLTAwCgBGAAAD1Yx6GOywLEieIgq%2FRhcP4QcAJ007aSm9PkuJmcvTYAM7FQAAAgEMAAAAhFANf5CkjkeyQSwoVOLYyAAAAP7oXsUAAAABEgAQAOqy5ir1GI9EnnxQEhsPbyU%3D&amp;thumbnailType=2&amp;X-OWA-CANARY=bXiDeL506UuONnCKiYxc0oClwp8EmtUYpTQCTkA3Qq28JL2Z29wB-pmNsc-V6zVnIxMmoZ_wVq0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zExOTEtNDIyNjE2MzQ5N1wiLFwicHVpZFwiOlwiMzA1NzY3MjQyOTMzMDMzXCIsXCJvaWRcIjpcIjAwMDExNjE3LWZiZTYtMjMyO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yODMwNDY5LCJuYmYiOjE1MjI4Mjk4Njl9.ZldymzO-fH1vtmJXg1Vyji4-MocRR0bmaqC92DXhyHhJiw1jOulYCn3tXNAbq7lyzkm-TH-YQftm6UOT10opt99f3vVdeemIAdD29BaEgVlvpz1HRTbZG2O6sgJNjyKkXBzKXa4yZ4oXEE0Q9v7U3q_9tOyCbYYCaXLQykhFvm6i_dkgZYsr15V-5864IvMuhnp880LEwm9BRK18lw-axp2GOhOjx9lBsfBCPFNLF6u_cDoFYF5yj_JxPCIQK6eXNk4vVkbW1yKPeSX-ATg724T5D5f-tph13oHnR2KVcNn8aMi4ClcQN3Ov3h2r-FXhpI7UotHjj0zz0s7PihlCYQ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https://attachment.outlook.live.net/owa/davidfauconnet@hotmail.com/service.svc/s/GetAttachmentThumbnail?id=AQMkADAwATExADYxNy1mYmU2LTIzMjktMDACLTAwCgBGAAAD1Yx6GOywLEieIgq%2FRhcP4QcAJ007aSm9PkuJmcvTYAM7FQAAAgEMAAAAhFANf5CkjkeyQSwoVOLYyAAAAP7oXsUAAAABEgAQAOqy5ir1GI9EnnxQEhsPbyU%3D&amp;thumbnailType=2&amp;X-OWA-CANARY=bXiDeL506UuONnCKiYxc0oClwp8EmtUYpTQCTkA3Qq28JL2Z29wB-pmNsc-V6zVnIxMmoZ_wVq0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zExOTEtNDIyNjE2MzQ5N1wiLFwicHVpZFwiOlwiMzA1NzY3MjQyOTMzMDMzXCIsXCJvaWRcIjpcIjAwMDExNjE3LWZiZTYtMjMyOS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yODMwNDY5LCJuYmYiOjE1MjI4Mjk4Njl9.ZldymzO-fH1vtmJXg1Vyji4-MocRR0bmaqC92DXhyHhJiw1jOulYCn3tXNAbq7lyzkm-TH-YQftm6UOT10opt99f3vVdeemIAdD29BaEgVlvpz1HRTbZG2O6sgJNjyKkXBzKXa4yZ4oXEE0Q9v7U3q_9tOyCbYYCaXLQykhFvm6i_dkgZYsr15V-5864IvMuhnp880LEwm9BRK18lw-axp2GOhOjx9lBsfBCPFNLF6u_cDoFYF5yj_JxPCIQK6eXNk4vVkbW1yKPeSX-ATg724T5D5f-tph13oHnR2KVcNn8aMi4ClcQN3Ov3h2r-FXhpI7UotHjj0zz0s7PihlCYQ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" name="Image 19" descr="thumbnail_IMG_20180403_1446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571616"/>
            <a:ext cx="158648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42976" y="928674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Projet terminal STI2D - AC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1538" y="1571616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Support :</a:t>
            </a:r>
            <a:r>
              <a:rPr lang="fr-FR" dirty="0" smtClean="0"/>
              <a:t> maison existante</a:t>
            </a:r>
          </a:p>
          <a:p>
            <a:r>
              <a:rPr lang="fr-FR" u="sng" dirty="0" smtClean="0"/>
              <a:t>Thème :</a:t>
            </a:r>
            <a:r>
              <a:rPr lang="fr-FR" dirty="0" smtClean="0"/>
              <a:t> agrandissement d’une maison d’habitation</a:t>
            </a:r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7425">
            <a:off x="1497019" y="2376826"/>
            <a:ext cx="3492900" cy="266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79957">
            <a:off x="5444527" y="1248558"/>
            <a:ext cx="2797267" cy="38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6"/>
            <a:ext cx="4821481" cy="242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</a:t>
            </a: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5923384" cy="73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Académie de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Clermont-Ferrand 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6084168" y="121196"/>
            <a:ext cx="2952328" cy="936104"/>
            <a:chOff x="2627784" y="2209428"/>
            <a:chExt cx="4104456" cy="143841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7784" y="2209428"/>
              <a:ext cx="3886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4788024" y="300151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smtClean="0"/>
                <a:t>STI</a:t>
              </a:r>
              <a:endParaRPr lang="fr-FR" sz="3600" b="1" dirty="0"/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6"/>
            <a:ext cx="2048381" cy="14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1214414" y="1000112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/>
              <a:t>Conception préliminaire :</a:t>
            </a:r>
            <a:endParaRPr lang="fr-FR" sz="2000" b="1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1928794" y="1500178"/>
            <a:ext cx="20249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Maquette BIM niveau0</a:t>
            </a:r>
          </a:p>
          <a:p>
            <a:r>
              <a:rPr lang="fr-FR" dirty="0" smtClean="0"/>
              <a:t>Maquette BIM niveau 1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5572132" y="2928938"/>
            <a:ext cx="500066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928926" y="4214822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Modélisation</a:t>
            </a:r>
          </a:p>
          <a:p>
            <a:r>
              <a:rPr lang="fr-FR" b="1" i="1" dirty="0" err="1" smtClean="0"/>
              <a:t>Autodesk</a:t>
            </a:r>
            <a:r>
              <a:rPr lang="fr-FR" b="1" i="1" dirty="0" smtClean="0"/>
              <a:t> REVIT</a:t>
            </a:r>
            <a:endParaRPr lang="fr-FR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357950" y="3357566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Réalité augmentée AUGMENT</a:t>
            </a:r>
            <a:endParaRPr lang="fr-FR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131363" y="4143384"/>
            <a:ext cx="4012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Communication demandeur</a:t>
            </a:r>
          </a:p>
          <a:p>
            <a:pPr>
              <a:buFontTx/>
              <a:buChar char="-"/>
            </a:pPr>
            <a:r>
              <a:rPr lang="fr-FR" dirty="0" smtClean="0"/>
              <a:t> Validation choix architecturaux</a:t>
            </a:r>
          </a:p>
          <a:p>
            <a:pPr>
              <a:buFontTx/>
              <a:buChar char="-"/>
            </a:pPr>
            <a:r>
              <a:rPr lang="fr-FR" dirty="0" smtClean="0"/>
              <a:t> Intégration à l’environnement proche et lointain</a:t>
            </a:r>
          </a:p>
          <a:p>
            <a:pPr>
              <a:buFontTx/>
              <a:buChar char="-"/>
            </a:pPr>
            <a:r>
              <a:rPr lang="fr-FR" b="1" dirty="0" smtClean="0"/>
              <a:t> Revue de projet n°1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054" y="1214426"/>
            <a:ext cx="2504622" cy="13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786062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671</Words>
  <Application>Microsoft Office PowerPoint</Application>
  <PresentationFormat>Affichage à l'écran (16:10)</PresentationFormat>
  <Paragraphs>149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</dc:creator>
  <cp:lastModifiedBy>David</cp:lastModifiedBy>
  <cp:revision>78</cp:revision>
  <dcterms:modified xsi:type="dcterms:W3CDTF">2018-04-04T21:00:54Z</dcterms:modified>
</cp:coreProperties>
</file>