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8" r:id="rId9"/>
    <p:sldId id="269" r:id="rId10"/>
    <p:sldId id="274" r:id="rId11"/>
    <p:sldId id="278" r:id="rId12"/>
    <p:sldId id="281" r:id="rId13"/>
    <p:sldId id="284" r:id="rId14"/>
    <p:sldId id="283" r:id="rId15"/>
  </p:sldIdLst>
  <p:sldSz cx="9906000" cy="6858000" type="A4"/>
  <p:notesSz cx="9906000" cy="6858000"/>
  <p:custDataLst>
    <p:tags r:id="rId17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9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4F4FC-2CEF-48BE-AC02-FE8678BC0406}" type="datetimeFigureOut">
              <a:rPr lang="fr-FR" smtClean="0"/>
              <a:t>24/05/2019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1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0600" y="3300413"/>
            <a:ext cx="79248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CC13D-B778-458F-B04C-C859773D4A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8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66519" y="348107"/>
            <a:ext cx="7172960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9292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1210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34983" y="3401567"/>
            <a:ext cx="1011935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609344" y="1316723"/>
            <a:ext cx="6279641" cy="4488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71272" y="2645664"/>
            <a:ext cx="2033015" cy="1121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704087" y="3776471"/>
            <a:ext cx="1283208" cy="11308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99103" y="3206495"/>
            <a:ext cx="680720" cy="1228725"/>
          </a:xfrm>
          <a:custGeom>
            <a:avLst/>
            <a:gdLst/>
            <a:ahLst/>
            <a:cxnLst/>
            <a:rect l="l" t="t" r="r" b="b"/>
            <a:pathLst>
              <a:path w="680720" h="1228725">
                <a:moveTo>
                  <a:pt x="0" y="0"/>
                </a:moveTo>
                <a:lnTo>
                  <a:pt x="458470" y="0"/>
                </a:lnTo>
                <a:lnTo>
                  <a:pt x="458470" y="1228343"/>
                </a:lnTo>
                <a:lnTo>
                  <a:pt x="680466" y="1228343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71272" y="5013959"/>
            <a:ext cx="1773936" cy="1328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30752" y="4434840"/>
            <a:ext cx="448945" cy="1150620"/>
          </a:xfrm>
          <a:custGeom>
            <a:avLst/>
            <a:gdLst/>
            <a:ahLst/>
            <a:cxnLst/>
            <a:rect l="l" t="t" r="r" b="b"/>
            <a:pathLst>
              <a:path w="448945" h="1150620">
                <a:moveTo>
                  <a:pt x="0" y="1150239"/>
                </a:moveTo>
                <a:lnTo>
                  <a:pt x="224282" y="1150239"/>
                </a:lnTo>
                <a:lnTo>
                  <a:pt x="224282" y="0"/>
                </a:lnTo>
                <a:lnTo>
                  <a:pt x="448563" y="0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257544" y="3678935"/>
            <a:ext cx="545592" cy="1508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739384" y="4434840"/>
            <a:ext cx="517525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143" y="0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31152" y="4175759"/>
            <a:ext cx="396240" cy="51815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418831" y="3678935"/>
            <a:ext cx="545592" cy="15087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7964423" y="3980688"/>
            <a:ext cx="668655" cy="452755"/>
          </a:xfrm>
          <a:custGeom>
            <a:avLst/>
            <a:gdLst/>
            <a:ahLst/>
            <a:cxnLst/>
            <a:rect l="l" t="t" r="r" b="b"/>
            <a:pathLst>
              <a:path w="668654" h="452754">
                <a:moveTo>
                  <a:pt x="0" y="452628"/>
                </a:moveTo>
                <a:lnTo>
                  <a:pt x="668654" y="0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906000" cy="12100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6519" y="348107"/>
            <a:ext cx="7172960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4605" y="2030221"/>
            <a:ext cx="7536789" cy="3624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92929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919973" y="6473163"/>
            <a:ext cx="1204595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b="0" dirty="0">
                <a:latin typeface="Arial"/>
                <a:cs typeface="Arial"/>
              </a:rPr>
              <a:t>/   </a:t>
            </a:r>
            <a:r>
              <a:rPr dirty="0"/>
              <a:t>ISAE-SUPAERO   </a:t>
            </a:r>
            <a:r>
              <a:rPr spc="60" dirty="0"/>
              <a:t> </a:t>
            </a:r>
            <a:r>
              <a:rPr dirty="0"/>
              <a:t>/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55306" y="6473773"/>
            <a:ext cx="605154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19"/>
              </a:lnSpc>
            </a:pPr>
            <a:r>
              <a:rPr dirty="0"/>
              <a:t>06/03/2019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12782" y="6466153"/>
            <a:ext cx="179704" cy="14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2227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19"/>
              </a:lnSpc>
            </a:pPr>
            <a:fld id="{81D60167-4931-47E6-BA6A-407CBD079E47}" type="slidenum">
              <a:rPr spc="5" dirty="0"/>
              <a:t>‹N°›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 u="none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sti/ressources_pedagogiques/caracterisation-des-procedes-de-modulation-et-de-demodulation-lora#fichiers-lie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4504" y="1566671"/>
            <a:ext cx="6635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122271"/>
                </a:solidFill>
                <a:latin typeface="Arial"/>
                <a:cs typeface="Arial"/>
              </a:rPr>
              <a:t>Hé</a:t>
            </a:r>
            <a:r>
              <a:rPr sz="1800" spc="0" dirty="0">
                <a:solidFill>
                  <a:srgbClr val="122271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122271"/>
                </a:solidFill>
                <a:latin typeface="Arial"/>
                <a:cs typeface="Arial"/>
              </a:rPr>
              <a:t>ios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9825" y="4069715"/>
            <a:ext cx="2450465" cy="1272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>
                <a:solidFill>
                  <a:srgbClr val="929294"/>
                </a:solidFill>
                <a:latin typeface="Arial"/>
                <a:cs typeface="Arial"/>
              </a:rPr>
              <a:t>3</a:t>
            </a:r>
            <a:r>
              <a:rPr sz="1800" spc="-8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roues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  <a:buClr>
                <a:srgbClr val="929294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Propulsion</a:t>
            </a:r>
            <a:r>
              <a:rPr sz="1800" spc="-114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électrique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929294"/>
              </a:buClr>
              <a:buFont typeface="Arial"/>
              <a:buChar char="•"/>
            </a:pPr>
            <a:endParaRPr sz="15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Pilote</a:t>
            </a:r>
            <a:r>
              <a:rPr sz="1800" spc="-10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allongé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5" dirty="0"/>
              <a:t>1.	Présentation du</a:t>
            </a:r>
            <a:r>
              <a:rPr spc="-65" dirty="0"/>
              <a:t> </a:t>
            </a:r>
            <a:r>
              <a:rPr dirty="0"/>
              <a:t>Projet</a:t>
            </a:r>
          </a:p>
        </p:txBody>
      </p:sp>
      <p:sp>
        <p:nvSpPr>
          <p:cNvPr id="5" name="object 5"/>
          <p:cNvSpPr/>
          <p:nvPr/>
        </p:nvSpPr>
        <p:spPr>
          <a:xfrm>
            <a:off x="381000" y="1914144"/>
            <a:ext cx="3685794" cy="1844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96384" y="3724655"/>
            <a:ext cx="814069" cy="661670"/>
          </a:xfrm>
          <a:custGeom>
            <a:avLst/>
            <a:gdLst/>
            <a:ahLst/>
            <a:cxnLst/>
            <a:rect l="l" t="t" r="r" b="b"/>
            <a:pathLst>
              <a:path w="814070" h="661670">
                <a:moveTo>
                  <a:pt x="483107" y="0"/>
                </a:moveTo>
                <a:lnTo>
                  <a:pt x="0" y="0"/>
                </a:lnTo>
                <a:lnTo>
                  <a:pt x="330707" y="330708"/>
                </a:lnTo>
                <a:lnTo>
                  <a:pt x="0" y="661416"/>
                </a:lnTo>
                <a:lnTo>
                  <a:pt x="483107" y="661416"/>
                </a:lnTo>
                <a:lnTo>
                  <a:pt x="813815" y="330708"/>
                </a:lnTo>
                <a:lnTo>
                  <a:pt x="483107" y="0"/>
                </a:lnTo>
                <a:close/>
              </a:path>
            </a:pathLst>
          </a:custGeom>
          <a:solidFill>
            <a:srgbClr val="9E9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23432" y="2276855"/>
            <a:ext cx="3459479" cy="1871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65442" y="1556258"/>
            <a:ext cx="1778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22271"/>
                </a:solidFill>
                <a:latin typeface="Arial"/>
                <a:cs typeface="Arial"/>
              </a:rPr>
              <a:t>ALBI ECO</a:t>
            </a:r>
            <a:r>
              <a:rPr sz="1800" spc="-100" dirty="0">
                <a:solidFill>
                  <a:srgbClr val="122271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22271"/>
                </a:solidFill>
                <a:latin typeface="Arial"/>
                <a:cs typeface="Arial"/>
              </a:rPr>
              <a:t>RACE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43853" y="4222115"/>
            <a:ext cx="21424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ts val="2050"/>
              </a:lnSpc>
              <a:buFont typeface="Arial"/>
              <a:buChar char="•"/>
              <a:tabLst>
                <a:tab pos="299720" algn="l"/>
              </a:tabLst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Minimisation de</a:t>
            </a:r>
            <a:r>
              <a:rPr sz="1800" spc="-12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la</a:t>
            </a:r>
            <a:endParaRPr sz="1800" dirty="0">
              <a:latin typeface="Arial"/>
              <a:cs typeface="Arial"/>
            </a:endParaRPr>
          </a:p>
          <a:p>
            <a:pPr marR="39370" algn="ctr">
              <a:lnSpc>
                <a:spcPts val="2050"/>
              </a:lnSpc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consommation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1744" y="1420367"/>
            <a:ext cx="6358889" cy="445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16197" y="1422780"/>
            <a:ext cx="26485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Simulateur</a:t>
            </a:r>
            <a:r>
              <a:rPr sz="2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Matlab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1767" y="1975104"/>
            <a:ext cx="7662672" cy="434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366519" y="348107"/>
            <a:ext cx="71729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lang="fr-FR" dirty="0" smtClean="0"/>
              <a:t>4</a:t>
            </a:r>
            <a:r>
              <a:rPr dirty="0" smtClean="0"/>
              <a:t>.</a:t>
            </a:r>
            <a:r>
              <a:rPr dirty="0"/>
              <a:t>	</a:t>
            </a:r>
            <a:r>
              <a:rPr spc="-5" dirty="0"/>
              <a:t>Simulateur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6255" y="1286255"/>
            <a:ext cx="7110983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86255" y="1862327"/>
            <a:ext cx="332740" cy="189230"/>
          </a:xfrm>
          <a:custGeom>
            <a:avLst/>
            <a:gdLst/>
            <a:ahLst/>
            <a:cxnLst/>
            <a:rect l="l" t="t" r="r" b="b"/>
            <a:pathLst>
              <a:path w="332740" h="189230">
                <a:moveTo>
                  <a:pt x="0" y="188975"/>
                </a:moveTo>
                <a:lnTo>
                  <a:pt x="332231" y="188975"/>
                </a:lnTo>
                <a:lnTo>
                  <a:pt x="332231" y="0"/>
                </a:lnTo>
                <a:lnTo>
                  <a:pt x="0" y="0"/>
                </a:lnTo>
                <a:lnTo>
                  <a:pt x="0" y="188975"/>
                </a:lnTo>
                <a:close/>
              </a:path>
            </a:pathLst>
          </a:custGeom>
          <a:ln w="1828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lang="fr-FR" dirty="0"/>
              <a:t>4</a:t>
            </a:r>
            <a:r>
              <a:rPr dirty="0" smtClean="0"/>
              <a:t>.</a:t>
            </a:r>
            <a:r>
              <a:rPr dirty="0"/>
              <a:t>	</a:t>
            </a:r>
            <a:r>
              <a:rPr spc="-5" dirty="0"/>
              <a:t>Simulateur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Amélioration  / solution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4605" y="2030221"/>
            <a:ext cx="7536789" cy="25853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Plus de zone blanche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Plus besoin de </a:t>
            </a:r>
            <a:r>
              <a:rPr lang="fr-FR" dirty="0" err="1" smtClean="0"/>
              <a:t>datalogger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/>
              <a:t>Solution technologique non propriétaire relevant du domaine de l’internet des objets </a:t>
            </a:r>
            <a:r>
              <a:rPr lang="fr-FR" dirty="0" err="1" smtClean="0"/>
              <a:t>IoT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905000" y="4953000"/>
            <a:ext cx="1905000" cy="762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419600" y="50292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TECHNOLOGIE </a:t>
            </a:r>
            <a:r>
              <a:rPr lang="fr-FR" sz="2800" dirty="0" err="1" smtClean="0">
                <a:solidFill>
                  <a:srgbClr val="FF0000"/>
                </a:solidFill>
              </a:rPr>
              <a:t>LoRaWan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22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Synoptique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38" y="1219200"/>
            <a:ext cx="793116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4605" y="2030221"/>
            <a:ext cx="7536789" cy="4431983"/>
          </a:xfrm>
        </p:spPr>
        <p:txBody>
          <a:bodyPr/>
          <a:lstStyle/>
          <a:p>
            <a:r>
              <a:rPr lang="fr-FR" dirty="0" smtClean="0"/>
              <a:t>Mettre à disposition des élèves de bac pro MELEC et des étudiants de BTS SNEC un document ressource caractérisant la technologie </a:t>
            </a:r>
            <a:r>
              <a:rPr lang="fr-FR" dirty="0" err="1" smtClean="0">
                <a:hlinkClick r:id="rId2"/>
              </a:rPr>
              <a:t>LoRaWan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Et leur permettant de concevoir un MOOC à destination de leurs pairs</a:t>
            </a:r>
          </a:p>
          <a:p>
            <a:endParaRPr lang="fr-FR" dirty="0"/>
          </a:p>
          <a:p>
            <a:r>
              <a:rPr lang="fr-FR" dirty="0" smtClean="0"/>
              <a:t>Intention pédagogique:</a:t>
            </a:r>
          </a:p>
          <a:p>
            <a:r>
              <a:rPr lang="fr-FR" dirty="0" smtClean="0"/>
              <a:t>Voir de quelle façon des élèves et des étudiants s’approprient un document conceptuel et quelle restitution ils en font auprès de leur camarade (classe inversée)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6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6191" y="2904744"/>
            <a:ext cx="1319784" cy="1057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46191" y="4212335"/>
            <a:ext cx="2417064" cy="1502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99032" y="2103120"/>
            <a:ext cx="2188464" cy="1368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685801" y="2030221"/>
            <a:ext cx="8035594" cy="3311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6704">
              <a:lnSpc>
                <a:spcPct val="100000"/>
              </a:lnSpc>
            </a:pPr>
            <a:r>
              <a:rPr spc="-10" dirty="0"/>
              <a:t>Divers</a:t>
            </a:r>
            <a:r>
              <a:rPr spc="-50" dirty="0"/>
              <a:t> </a:t>
            </a:r>
            <a:r>
              <a:rPr dirty="0"/>
              <a:t>Equipements</a:t>
            </a:r>
          </a:p>
          <a:p>
            <a:pPr marL="36830">
              <a:lnSpc>
                <a:spcPct val="100000"/>
              </a:lnSpc>
            </a:pPr>
            <a:endParaRPr dirty="0"/>
          </a:p>
          <a:p>
            <a:pPr marL="36830">
              <a:lnSpc>
                <a:spcPct val="100000"/>
              </a:lnSpc>
              <a:spcBef>
                <a:spcPts val="45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36830" marR="5080" algn="r">
              <a:lnSpc>
                <a:spcPct val="100000"/>
              </a:lnSpc>
            </a:pPr>
            <a:r>
              <a:rPr spc="-20" dirty="0"/>
              <a:t>Voiture</a:t>
            </a:r>
            <a:r>
              <a:rPr spc="-85" dirty="0"/>
              <a:t> </a:t>
            </a:r>
            <a:r>
              <a:rPr spc="-5" dirty="0"/>
              <a:t>Hélios</a:t>
            </a:r>
          </a:p>
          <a:p>
            <a:pPr marL="36830" marR="4971415" algn="ctr">
              <a:lnSpc>
                <a:spcPct val="100000"/>
              </a:lnSpc>
              <a:spcBef>
                <a:spcPts val="1985"/>
              </a:spcBef>
            </a:pPr>
            <a:r>
              <a:rPr spc="-5" dirty="0"/>
              <a:t>Equipe </a:t>
            </a:r>
            <a:r>
              <a:rPr dirty="0"/>
              <a:t>de</a:t>
            </a:r>
            <a:r>
              <a:rPr spc="-40" dirty="0"/>
              <a:t> </a:t>
            </a:r>
            <a:r>
              <a:rPr spc="-5" dirty="0" err="1" smtClean="0"/>
              <a:t>lycéens</a:t>
            </a:r>
            <a:r>
              <a:rPr lang="fr-FR" spc="-5" dirty="0" smtClean="0"/>
              <a:t> BTS SN / MELEC / S / Ingénieurs</a:t>
            </a:r>
            <a:r>
              <a:rPr dirty="0" smtClean="0"/>
              <a:t> </a:t>
            </a:r>
            <a:r>
              <a:rPr dirty="0"/>
              <a:t>Encadrement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5" dirty="0"/>
              <a:t>1.	Présentation du</a:t>
            </a:r>
            <a:r>
              <a:rPr spc="-65" dirty="0"/>
              <a:t> </a:t>
            </a:r>
            <a:r>
              <a:rPr dirty="0"/>
              <a:t>Projet</a:t>
            </a:r>
          </a:p>
        </p:txBody>
      </p:sp>
      <p:sp>
        <p:nvSpPr>
          <p:cNvPr id="7" name="object 7"/>
          <p:cNvSpPr/>
          <p:nvPr/>
        </p:nvSpPr>
        <p:spPr>
          <a:xfrm>
            <a:off x="4492752" y="2103120"/>
            <a:ext cx="0" cy="3503295"/>
          </a:xfrm>
          <a:custGeom>
            <a:avLst/>
            <a:gdLst/>
            <a:ahLst/>
            <a:cxnLst/>
            <a:rect l="l" t="t" r="r" b="b"/>
            <a:pathLst>
              <a:path h="3503295">
                <a:moveTo>
                  <a:pt x="0" y="0"/>
                </a:moveTo>
                <a:lnTo>
                  <a:pt x="0" y="3502990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dirty="0"/>
              <a:t>2.	</a:t>
            </a:r>
            <a:r>
              <a:rPr spc="-5" dirty="0"/>
              <a:t>Objectifs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444" y="2193035"/>
            <a:ext cx="7412355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Liaison Radio</a:t>
            </a:r>
            <a:r>
              <a:rPr sz="2400" spc="-9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Paramétrage des</a:t>
            </a:r>
            <a:r>
              <a:rPr sz="2400" spc="-14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spc="5" dirty="0">
                <a:solidFill>
                  <a:srgbClr val="929294"/>
                </a:solidFill>
                <a:latin typeface="Arial"/>
                <a:cs typeface="Arial"/>
              </a:rPr>
              <a:t>modems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929294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spc="-10" dirty="0" err="1" smtClean="0">
                <a:solidFill>
                  <a:srgbClr val="929294"/>
                </a:solidFill>
                <a:latin typeface="Arial"/>
                <a:cs typeface="Arial"/>
              </a:rPr>
              <a:t>Tutoriel</a:t>
            </a:r>
            <a:r>
              <a:rPr lang="fr-FR" sz="2400" spc="-10" dirty="0" smtClean="0">
                <a:solidFill>
                  <a:srgbClr val="929294"/>
                </a:solidFill>
                <a:latin typeface="Arial"/>
                <a:cs typeface="Arial"/>
              </a:rPr>
              <a:t>s / MOOC</a:t>
            </a:r>
            <a:r>
              <a:rPr sz="2400" spc="-10" dirty="0" smtClean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pour </a:t>
            </a: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les</a:t>
            </a:r>
            <a:r>
              <a:rPr sz="2400" spc="-8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élèves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929294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Essais de </a:t>
            </a: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validation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sur</a:t>
            </a:r>
            <a:r>
              <a:rPr sz="2400" spc="-7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circuit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929294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buFont typeface="Arial"/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Programmation et affichage du transfert de</a:t>
            </a:r>
            <a:r>
              <a:rPr sz="2400" spc="-22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données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9696" y="1374647"/>
            <a:ext cx="3292602" cy="3649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3388" y="2970021"/>
            <a:ext cx="8227695" cy="2842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3940">
              <a:lnSpc>
                <a:spcPct val="100000"/>
              </a:lnSpc>
            </a:pPr>
            <a:r>
              <a:rPr sz="2800" b="1" spc="5" dirty="0">
                <a:solidFill>
                  <a:srgbClr val="929294"/>
                </a:solidFill>
                <a:latin typeface="Arial"/>
                <a:cs typeface="Arial"/>
              </a:rPr>
              <a:t>GPS</a:t>
            </a:r>
            <a:endParaRPr sz="2800">
              <a:latin typeface="Arial"/>
              <a:cs typeface="Arial"/>
            </a:endParaRPr>
          </a:p>
          <a:p>
            <a:pPr marL="2789555">
              <a:lnSpc>
                <a:spcPct val="100000"/>
              </a:lnSpc>
              <a:spcBef>
                <a:spcPts val="345"/>
              </a:spcBef>
            </a:pPr>
            <a:r>
              <a:rPr sz="2400" b="1" spc="-5" dirty="0">
                <a:solidFill>
                  <a:srgbClr val="929294"/>
                </a:solidFill>
                <a:latin typeface="Arial"/>
                <a:cs typeface="Arial"/>
              </a:rPr>
              <a:t>Data</a:t>
            </a:r>
            <a:r>
              <a:rPr sz="2400" b="1" spc="-7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29294"/>
                </a:solidFill>
                <a:latin typeface="Arial"/>
                <a:cs typeface="Arial"/>
              </a:rPr>
              <a:t>logger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650">
              <a:latin typeface="Times New Roman"/>
              <a:cs typeface="Times New Roman"/>
            </a:endParaRPr>
          </a:p>
          <a:p>
            <a:pPr marL="1092835">
              <a:lnSpc>
                <a:spcPct val="100000"/>
              </a:lnSpc>
            </a:pPr>
            <a:r>
              <a:rPr sz="2800" b="1" spc="15" dirty="0">
                <a:solidFill>
                  <a:srgbClr val="929294"/>
                </a:solidFill>
                <a:latin typeface="Arial"/>
                <a:cs typeface="Arial"/>
              </a:rPr>
              <a:t>IMU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400"/>
              </a:spcBef>
            </a:pPr>
            <a:r>
              <a:rPr sz="2400" b="1" spc="-85" dirty="0">
                <a:solidFill>
                  <a:srgbClr val="929294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29294"/>
                </a:solidFill>
                <a:latin typeface="Arial"/>
                <a:cs typeface="Arial"/>
              </a:rPr>
              <a:t>f</a:t>
            </a:r>
            <a:r>
              <a:rPr sz="2400" b="1" spc="-15" dirty="0">
                <a:solidFill>
                  <a:srgbClr val="929294"/>
                </a:solidFill>
                <a:latin typeface="Arial"/>
                <a:cs typeface="Arial"/>
              </a:rPr>
              <a:t>f</a:t>
            </a:r>
            <a:r>
              <a:rPr sz="2400" b="1" dirty="0">
                <a:solidFill>
                  <a:srgbClr val="929294"/>
                </a:solidFill>
                <a:latin typeface="Arial"/>
                <a:cs typeface="Arial"/>
              </a:rPr>
              <a:t>i</a:t>
            </a:r>
            <a:r>
              <a:rPr sz="2400" b="1" spc="10" dirty="0">
                <a:solidFill>
                  <a:srgbClr val="929294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929294"/>
                </a:solidFill>
                <a:latin typeface="Arial"/>
                <a:cs typeface="Arial"/>
              </a:rPr>
              <a:t>hage</a:t>
            </a:r>
            <a:endParaRPr sz="2400">
              <a:latin typeface="Arial"/>
              <a:cs typeface="Arial"/>
            </a:endParaRPr>
          </a:p>
          <a:p>
            <a:pPr marL="655955" marR="6066790" indent="-643890">
              <a:lnSpc>
                <a:spcPts val="2160"/>
              </a:lnSpc>
              <a:spcBef>
                <a:spcPts val="680"/>
              </a:spcBef>
            </a:pPr>
            <a:r>
              <a:rPr sz="2000" b="1" spc="-10" dirty="0">
                <a:solidFill>
                  <a:srgbClr val="929294"/>
                </a:solidFill>
                <a:latin typeface="Arial"/>
                <a:cs typeface="Arial"/>
              </a:rPr>
              <a:t>Courant </a:t>
            </a:r>
            <a:r>
              <a:rPr sz="2000" b="1" spc="-5" dirty="0">
                <a:solidFill>
                  <a:srgbClr val="929294"/>
                </a:solidFill>
                <a:latin typeface="Arial"/>
                <a:cs typeface="Arial"/>
              </a:rPr>
              <a:t>/ </a:t>
            </a:r>
            <a:r>
              <a:rPr sz="2000" b="1" spc="-25" dirty="0">
                <a:solidFill>
                  <a:srgbClr val="929294"/>
                </a:solidFill>
                <a:latin typeface="Arial"/>
                <a:cs typeface="Arial"/>
              </a:rPr>
              <a:t>Tension  </a:t>
            </a:r>
            <a:r>
              <a:rPr sz="2000" b="1" spc="-5" dirty="0">
                <a:solidFill>
                  <a:srgbClr val="929294"/>
                </a:solidFill>
                <a:latin typeface="Arial"/>
                <a:cs typeface="Arial"/>
              </a:rPr>
              <a:t>moteur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66519" y="348107"/>
            <a:ext cx="6178550" cy="134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z="2400" b="1" spc="-10" dirty="0">
                <a:solidFill>
                  <a:srgbClr val="FFFFFF"/>
                </a:solidFill>
                <a:latin typeface="Georgia"/>
                <a:cs typeface="Georgia"/>
              </a:rPr>
              <a:t>3.	</a:t>
            </a:r>
            <a:r>
              <a:rPr sz="2400" b="1" spc="-5" dirty="0">
                <a:solidFill>
                  <a:srgbClr val="FFFFFF"/>
                </a:solidFill>
                <a:latin typeface="Georgia"/>
                <a:cs typeface="Georgia"/>
              </a:rPr>
              <a:t>Liaison</a:t>
            </a:r>
            <a:r>
              <a:rPr sz="2400" b="1" spc="-7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Georgia"/>
                <a:cs typeface="Georgia"/>
              </a:rPr>
              <a:t>Radio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600710">
              <a:lnSpc>
                <a:spcPct val="100000"/>
              </a:lnSpc>
              <a:spcBef>
                <a:spcPts val="2014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Chaine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d’Instrumentation /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Acquisition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4215" y="1962911"/>
            <a:ext cx="6598920" cy="4471670"/>
          </a:xfrm>
          <a:custGeom>
            <a:avLst/>
            <a:gdLst/>
            <a:ahLst/>
            <a:cxnLst/>
            <a:rect l="l" t="t" r="r" b="b"/>
            <a:pathLst>
              <a:path w="6598920" h="4471670">
                <a:moveTo>
                  <a:pt x="0" y="745236"/>
                </a:moveTo>
                <a:lnTo>
                  <a:pt x="1585" y="696233"/>
                </a:lnTo>
                <a:lnTo>
                  <a:pt x="6275" y="648078"/>
                </a:lnTo>
                <a:lnTo>
                  <a:pt x="13971" y="600867"/>
                </a:lnTo>
                <a:lnTo>
                  <a:pt x="24577" y="554700"/>
                </a:lnTo>
                <a:lnTo>
                  <a:pt x="37992" y="509674"/>
                </a:lnTo>
                <a:lnTo>
                  <a:pt x="54120" y="465887"/>
                </a:lnTo>
                <a:lnTo>
                  <a:pt x="72862" y="423438"/>
                </a:lnTo>
                <a:lnTo>
                  <a:pt x="94119" y="382425"/>
                </a:lnTo>
                <a:lnTo>
                  <a:pt x="117794" y="342945"/>
                </a:lnTo>
                <a:lnTo>
                  <a:pt x="143788" y="305098"/>
                </a:lnTo>
                <a:lnTo>
                  <a:pt x="172003" y="268981"/>
                </a:lnTo>
                <a:lnTo>
                  <a:pt x="202341" y="234693"/>
                </a:lnTo>
                <a:lnTo>
                  <a:pt x="234704" y="202331"/>
                </a:lnTo>
                <a:lnTo>
                  <a:pt x="268994" y="171994"/>
                </a:lnTo>
                <a:lnTo>
                  <a:pt x="305112" y="143780"/>
                </a:lnTo>
                <a:lnTo>
                  <a:pt x="342960" y="117787"/>
                </a:lnTo>
                <a:lnTo>
                  <a:pt x="382440" y="94113"/>
                </a:lnTo>
                <a:lnTo>
                  <a:pt x="423454" y="72857"/>
                </a:lnTo>
                <a:lnTo>
                  <a:pt x="465903" y="54116"/>
                </a:lnTo>
                <a:lnTo>
                  <a:pt x="509690" y="37990"/>
                </a:lnTo>
                <a:lnTo>
                  <a:pt x="554716" y="24575"/>
                </a:lnTo>
                <a:lnTo>
                  <a:pt x="600883" y="13971"/>
                </a:lnTo>
                <a:lnTo>
                  <a:pt x="648093" y="6274"/>
                </a:lnTo>
                <a:lnTo>
                  <a:pt x="696247" y="1585"/>
                </a:lnTo>
                <a:lnTo>
                  <a:pt x="745248" y="0"/>
                </a:lnTo>
                <a:lnTo>
                  <a:pt x="5853684" y="0"/>
                </a:lnTo>
                <a:lnTo>
                  <a:pt x="5902686" y="1585"/>
                </a:lnTo>
                <a:lnTo>
                  <a:pt x="5950841" y="6274"/>
                </a:lnTo>
                <a:lnTo>
                  <a:pt x="5998052" y="13971"/>
                </a:lnTo>
                <a:lnTo>
                  <a:pt x="6044219" y="24575"/>
                </a:lnTo>
                <a:lnTo>
                  <a:pt x="6089245" y="37990"/>
                </a:lnTo>
                <a:lnTo>
                  <a:pt x="6133032" y="54116"/>
                </a:lnTo>
                <a:lnTo>
                  <a:pt x="6175481" y="72857"/>
                </a:lnTo>
                <a:lnTo>
                  <a:pt x="6216494" y="94113"/>
                </a:lnTo>
                <a:lnTo>
                  <a:pt x="6255974" y="117787"/>
                </a:lnTo>
                <a:lnTo>
                  <a:pt x="6293821" y="143780"/>
                </a:lnTo>
                <a:lnTo>
                  <a:pt x="6329938" y="171994"/>
                </a:lnTo>
                <a:lnTo>
                  <a:pt x="6364226" y="202331"/>
                </a:lnTo>
                <a:lnTo>
                  <a:pt x="6396588" y="234693"/>
                </a:lnTo>
                <a:lnTo>
                  <a:pt x="6426925" y="268981"/>
                </a:lnTo>
                <a:lnTo>
                  <a:pt x="6455139" y="305098"/>
                </a:lnTo>
                <a:lnTo>
                  <a:pt x="6481132" y="342945"/>
                </a:lnTo>
                <a:lnTo>
                  <a:pt x="6504806" y="382425"/>
                </a:lnTo>
                <a:lnTo>
                  <a:pt x="6526062" y="423438"/>
                </a:lnTo>
                <a:lnTo>
                  <a:pt x="6544803" y="465887"/>
                </a:lnTo>
                <a:lnTo>
                  <a:pt x="6560929" y="509674"/>
                </a:lnTo>
                <a:lnTo>
                  <a:pt x="6574344" y="554700"/>
                </a:lnTo>
                <a:lnTo>
                  <a:pt x="6584948" y="600867"/>
                </a:lnTo>
                <a:lnTo>
                  <a:pt x="6592645" y="648078"/>
                </a:lnTo>
                <a:lnTo>
                  <a:pt x="6597334" y="696233"/>
                </a:lnTo>
                <a:lnTo>
                  <a:pt x="6598919" y="745236"/>
                </a:lnTo>
                <a:lnTo>
                  <a:pt x="6598919" y="3726167"/>
                </a:lnTo>
                <a:lnTo>
                  <a:pt x="6597334" y="3775166"/>
                </a:lnTo>
                <a:lnTo>
                  <a:pt x="6592645" y="3823319"/>
                </a:lnTo>
                <a:lnTo>
                  <a:pt x="6584948" y="3870528"/>
                </a:lnTo>
                <a:lnTo>
                  <a:pt x="6574344" y="3916695"/>
                </a:lnTo>
                <a:lnTo>
                  <a:pt x="6560929" y="3961720"/>
                </a:lnTo>
                <a:lnTo>
                  <a:pt x="6544803" y="4005506"/>
                </a:lnTo>
                <a:lnTo>
                  <a:pt x="6526062" y="4047956"/>
                </a:lnTo>
                <a:lnTo>
                  <a:pt x="6504806" y="4088969"/>
                </a:lnTo>
                <a:lnTo>
                  <a:pt x="6481132" y="4128449"/>
                </a:lnTo>
                <a:lnTo>
                  <a:pt x="6455139" y="4166298"/>
                </a:lnTo>
                <a:lnTo>
                  <a:pt x="6426925" y="4202416"/>
                </a:lnTo>
                <a:lnTo>
                  <a:pt x="6396588" y="4236706"/>
                </a:lnTo>
                <a:lnTo>
                  <a:pt x="6364226" y="4269069"/>
                </a:lnTo>
                <a:lnTo>
                  <a:pt x="6329938" y="4299408"/>
                </a:lnTo>
                <a:lnTo>
                  <a:pt x="6293821" y="4327623"/>
                </a:lnTo>
                <a:lnTo>
                  <a:pt x="6255974" y="4353618"/>
                </a:lnTo>
                <a:lnTo>
                  <a:pt x="6216494" y="4377293"/>
                </a:lnTo>
                <a:lnTo>
                  <a:pt x="6175481" y="4398551"/>
                </a:lnTo>
                <a:lnTo>
                  <a:pt x="6133032" y="4417293"/>
                </a:lnTo>
                <a:lnTo>
                  <a:pt x="6089245" y="4433421"/>
                </a:lnTo>
                <a:lnTo>
                  <a:pt x="6044219" y="4446837"/>
                </a:lnTo>
                <a:lnTo>
                  <a:pt x="5998052" y="4457443"/>
                </a:lnTo>
                <a:lnTo>
                  <a:pt x="5950841" y="4465140"/>
                </a:lnTo>
                <a:lnTo>
                  <a:pt x="5902686" y="4469830"/>
                </a:lnTo>
                <a:lnTo>
                  <a:pt x="5853684" y="4471416"/>
                </a:lnTo>
                <a:lnTo>
                  <a:pt x="745248" y="4471416"/>
                </a:lnTo>
                <a:lnTo>
                  <a:pt x="696247" y="4469830"/>
                </a:lnTo>
                <a:lnTo>
                  <a:pt x="648093" y="4465140"/>
                </a:lnTo>
                <a:lnTo>
                  <a:pt x="600883" y="4457443"/>
                </a:lnTo>
                <a:lnTo>
                  <a:pt x="554716" y="4446837"/>
                </a:lnTo>
                <a:lnTo>
                  <a:pt x="509690" y="4433421"/>
                </a:lnTo>
                <a:lnTo>
                  <a:pt x="465903" y="4417293"/>
                </a:lnTo>
                <a:lnTo>
                  <a:pt x="423454" y="4398551"/>
                </a:lnTo>
                <a:lnTo>
                  <a:pt x="382440" y="4377293"/>
                </a:lnTo>
                <a:lnTo>
                  <a:pt x="342960" y="4353618"/>
                </a:lnTo>
                <a:lnTo>
                  <a:pt x="305112" y="4327623"/>
                </a:lnTo>
                <a:lnTo>
                  <a:pt x="268994" y="4299408"/>
                </a:lnTo>
                <a:lnTo>
                  <a:pt x="234704" y="4269069"/>
                </a:lnTo>
                <a:lnTo>
                  <a:pt x="202341" y="4236706"/>
                </a:lnTo>
                <a:lnTo>
                  <a:pt x="172003" y="4202416"/>
                </a:lnTo>
                <a:lnTo>
                  <a:pt x="143788" y="4166298"/>
                </a:lnTo>
                <a:lnTo>
                  <a:pt x="117794" y="4128449"/>
                </a:lnTo>
                <a:lnTo>
                  <a:pt x="94119" y="4088969"/>
                </a:lnTo>
                <a:lnTo>
                  <a:pt x="72862" y="4047956"/>
                </a:lnTo>
                <a:lnTo>
                  <a:pt x="54120" y="4005506"/>
                </a:lnTo>
                <a:lnTo>
                  <a:pt x="37992" y="3961720"/>
                </a:lnTo>
                <a:lnTo>
                  <a:pt x="24577" y="3916695"/>
                </a:lnTo>
                <a:lnTo>
                  <a:pt x="13971" y="3870528"/>
                </a:lnTo>
                <a:lnTo>
                  <a:pt x="6275" y="3823319"/>
                </a:lnTo>
                <a:lnTo>
                  <a:pt x="1585" y="3775166"/>
                </a:lnTo>
                <a:lnTo>
                  <a:pt x="0" y="3726167"/>
                </a:lnTo>
                <a:lnTo>
                  <a:pt x="0" y="745236"/>
                </a:lnTo>
                <a:close/>
              </a:path>
            </a:pathLst>
          </a:custGeom>
          <a:ln w="18287">
            <a:solidFill>
              <a:srgbClr val="122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2152" y="4434840"/>
            <a:ext cx="677545" cy="1905"/>
          </a:xfrm>
          <a:custGeom>
            <a:avLst/>
            <a:gdLst/>
            <a:ahLst/>
            <a:cxnLst/>
            <a:rect l="l" t="t" r="r" b="b"/>
            <a:pathLst>
              <a:path w="677545" h="1904">
                <a:moveTo>
                  <a:pt x="0" y="1905"/>
                </a:moveTo>
                <a:lnTo>
                  <a:pt x="677545" y="0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8831" y="1962911"/>
            <a:ext cx="2331720" cy="4471670"/>
          </a:xfrm>
          <a:custGeom>
            <a:avLst/>
            <a:gdLst/>
            <a:ahLst/>
            <a:cxnLst/>
            <a:rect l="l" t="t" r="r" b="b"/>
            <a:pathLst>
              <a:path w="2331720" h="4471670">
                <a:moveTo>
                  <a:pt x="0" y="388620"/>
                </a:moveTo>
                <a:lnTo>
                  <a:pt x="3027" y="339872"/>
                </a:lnTo>
                <a:lnTo>
                  <a:pt x="11868" y="292931"/>
                </a:lnTo>
                <a:lnTo>
                  <a:pt x="26158" y="248161"/>
                </a:lnTo>
                <a:lnTo>
                  <a:pt x="45532" y="205927"/>
                </a:lnTo>
                <a:lnTo>
                  <a:pt x="69627" y="166592"/>
                </a:lnTo>
                <a:lnTo>
                  <a:pt x="98078" y="130521"/>
                </a:lnTo>
                <a:lnTo>
                  <a:pt x="130521" y="98078"/>
                </a:lnTo>
                <a:lnTo>
                  <a:pt x="166592" y="69627"/>
                </a:lnTo>
                <a:lnTo>
                  <a:pt x="205927" y="45532"/>
                </a:lnTo>
                <a:lnTo>
                  <a:pt x="248161" y="26158"/>
                </a:lnTo>
                <a:lnTo>
                  <a:pt x="292931" y="11868"/>
                </a:lnTo>
                <a:lnTo>
                  <a:pt x="339872" y="3027"/>
                </a:lnTo>
                <a:lnTo>
                  <a:pt x="388620" y="0"/>
                </a:lnTo>
                <a:lnTo>
                  <a:pt x="1943100" y="0"/>
                </a:lnTo>
                <a:lnTo>
                  <a:pt x="1991847" y="3027"/>
                </a:lnTo>
                <a:lnTo>
                  <a:pt x="2038788" y="11868"/>
                </a:lnTo>
                <a:lnTo>
                  <a:pt x="2083558" y="26158"/>
                </a:lnTo>
                <a:lnTo>
                  <a:pt x="2125792" y="45532"/>
                </a:lnTo>
                <a:lnTo>
                  <a:pt x="2165127" y="69627"/>
                </a:lnTo>
                <a:lnTo>
                  <a:pt x="2201198" y="98078"/>
                </a:lnTo>
                <a:lnTo>
                  <a:pt x="2233641" y="130521"/>
                </a:lnTo>
                <a:lnTo>
                  <a:pt x="2262092" y="166592"/>
                </a:lnTo>
                <a:lnTo>
                  <a:pt x="2286187" y="205927"/>
                </a:lnTo>
                <a:lnTo>
                  <a:pt x="2305561" y="248161"/>
                </a:lnTo>
                <a:lnTo>
                  <a:pt x="2319851" y="292931"/>
                </a:lnTo>
                <a:lnTo>
                  <a:pt x="2328692" y="339872"/>
                </a:lnTo>
                <a:lnTo>
                  <a:pt x="2331720" y="388620"/>
                </a:lnTo>
                <a:lnTo>
                  <a:pt x="2331720" y="4082783"/>
                </a:lnTo>
                <a:lnTo>
                  <a:pt x="2328692" y="4131533"/>
                </a:lnTo>
                <a:lnTo>
                  <a:pt x="2319851" y="4178477"/>
                </a:lnTo>
                <a:lnTo>
                  <a:pt x="2305561" y="4223248"/>
                </a:lnTo>
                <a:lnTo>
                  <a:pt x="2286187" y="4265484"/>
                </a:lnTo>
                <a:lnTo>
                  <a:pt x="2262092" y="4304820"/>
                </a:lnTo>
                <a:lnTo>
                  <a:pt x="2233641" y="4340892"/>
                </a:lnTo>
                <a:lnTo>
                  <a:pt x="2201198" y="4373336"/>
                </a:lnTo>
                <a:lnTo>
                  <a:pt x="2165127" y="4401787"/>
                </a:lnTo>
                <a:lnTo>
                  <a:pt x="2125792" y="4425882"/>
                </a:lnTo>
                <a:lnTo>
                  <a:pt x="2083558" y="4445257"/>
                </a:lnTo>
                <a:lnTo>
                  <a:pt x="2038788" y="4459547"/>
                </a:lnTo>
                <a:lnTo>
                  <a:pt x="1991847" y="4468388"/>
                </a:lnTo>
                <a:lnTo>
                  <a:pt x="1943100" y="4471416"/>
                </a:lnTo>
                <a:lnTo>
                  <a:pt x="388620" y="4471416"/>
                </a:lnTo>
                <a:lnTo>
                  <a:pt x="339872" y="4468388"/>
                </a:lnTo>
                <a:lnTo>
                  <a:pt x="292931" y="4459547"/>
                </a:lnTo>
                <a:lnTo>
                  <a:pt x="248161" y="4445257"/>
                </a:lnTo>
                <a:lnTo>
                  <a:pt x="205927" y="4425882"/>
                </a:lnTo>
                <a:lnTo>
                  <a:pt x="166592" y="4401787"/>
                </a:lnTo>
                <a:lnTo>
                  <a:pt x="130521" y="4373336"/>
                </a:lnTo>
                <a:lnTo>
                  <a:pt x="98078" y="4340892"/>
                </a:lnTo>
                <a:lnTo>
                  <a:pt x="69627" y="4304820"/>
                </a:lnTo>
                <a:lnTo>
                  <a:pt x="45532" y="4265484"/>
                </a:lnTo>
                <a:lnTo>
                  <a:pt x="26158" y="4223248"/>
                </a:lnTo>
                <a:lnTo>
                  <a:pt x="11868" y="4178477"/>
                </a:lnTo>
                <a:lnTo>
                  <a:pt x="3027" y="4131533"/>
                </a:lnTo>
                <a:lnTo>
                  <a:pt x="0" y="4082783"/>
                </a:lnTo>
                <a:lnTo>
                  <a:pt x="0" y="388620"/>
                </a:lnTo>
                <a:close/>
              </a:path>
            </a:pathLst>
          </a:custGeom>
          <a:ln w="18288">
            <a:solidFill>
              <a:srgbClr val="122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8402" y="2141982"/>
            <a:ext cx="27228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40" dirty="0">
                <a:solidFill>
                  <a:srgbClr val="122271"/>
                </a:solidFill>
                <a:latin typeface="Arial"/>
                <a:cs typeface="Arial"/>
              </a:rPr>
              <a:t>Voiture</a:t>
            </a:r>
            <a:r>
              <a:rPr sz="3200" b="1" spc="-80" dirty="0">
                <a:solidFill>
                  <a:srgbClr val="12227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122271"/>
                </a:solidFill>
                <a:latin typeface="Arial"/>
                <a:cs typeface="Arial"/>
              </a:rPr>
              <a:t>Hélios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8242" y="2166365"/>
            <a:ext cx="1713864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122271"/>
                </a:solidFill>
                <a:latin typeface="Arial"/>
                <a:cs typeface="Arial"/>
              </a:rPr>
              <a:t>Padd</a:t>
            </a:r>
            <a:r>
              <a:rPr sz="3200" b="1" spc="-15" dirty="0">
                <a:solidFill>
                  <a:srgbClr val="122271"/>
                </a:solidFill>
                <a:latin typeface="Arial"/>
                <a:cs typeface="Arial"/>
              </a:rPr>
              <a:t>o</a:t>
            </a:r>
            <a:r>
              <a:rPr sz="3200" b="1" spc="-5" dirty="0">
                <a:solidFill>
                  <a:srgbClr val="122271"/>
                </a:solidFill>
                <a:latin typeface="Arial"/>
                <a:cs typeface="Arial"/>
              </a:rPr>
              <a:t>ck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2352" y="5532120"/>
            <a:ext cx="783336" cy="786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59096" y="4907279"/>
            <a:ext cx="357505" cy="554355"/>
          </a:xfrm>
          <a:custGeom>
            <a:avLst/>
            <a:gdLst/>
            <a:ahLst/>
            <a:cxnLst/>
            <a:rect l="l" t="t" r="r" b="b"/>
            <a:pathLst>
              <a:path w="357504" h="554354">
                <a:moveTo>
                  <a:pt x="0" y="0"/>
                </a:moveTo>
                <a:lnTo>
                  <a:pt x="357250" y="554355"/>
                </a:lnTo>
              </a:path>
            </a:pathLst>
          </a:custGeom>
          <a:ln w="6096">
            <a:solidFill>
              <a:srgbClr val="00AA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91584" y="3813047"/>
            <a:ext cx="1371600" cy="1225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0772" y="4477511"/>
            <a:ext cx="414401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Paramétrage </a:t>
            </a:r>
            <a:r>
              <a:rPr sz="2400" spc="-10" dirty="0">
                <a:solidFill>
                  <a:srgbClr val="929294"/>
                </a:solidFill>
                <a:latin typeface="Arial"/>
                <a:cs typeface="Arial"/>
              </a:rPr>
              <a:t>via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un</a:t>
            </a:r>
            <a:r>
              <a:rPr sz="2400" spc="-9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terminal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0772" y="5136133"/>
            <a:ext cx="12960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62</a:t>
            </a:r>
            <a:r>
              <a:rPr sz="2400" spc="-10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ko/s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8404" y="4474209"/>
            <a:ext cx="873125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1" spc="-5" dirty="0">
                <a:solidFill>
                  <a:srgbClr val="929294"/>
                </a:solidFill>
                <a:latin typeface="Arial"/>
                <a:cs typeface="Arial"/>
              </a:rPr>
              <a:t>x2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9303" y="2505455"/>
            <a:ext cx="2776728" cy="1959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4232" y="2410967"/>
            <a:ext cx="3182620" cy="3261360"/>
          </a:xfrm>
          <a:custGeom>
            <a:avLst/>
            <a:gdLst/>
            <a:ahLst/>
            <a:cxnLst/>
            <a:rect l="l" t="t" r="r" b="b"/>
            <a:pathLst>
              <a:path w="3182620" h="3261360">
                <a:moveTo>
                  <a:pt x="0" y="530352"/>
                </a:moveTo>
                <a:lnTo>
                  <a:pt x="2167" y="482085"/>
                </a:lnTo>
                <a:lnTo>
                  <a:pt x="8546" y="435031"/>
                </a:lnTo>
                <a:lnTo>
                  <a:pt x="18947" y="389378"/>
                </a:lnTo>
                <a:lnTo>
                  <a:pt x="33185" y="345312"/>
                </a:lnTo>
                <a:lnTo>
                  <a:pt x="51071" y="303021"/>
                </a:lnTo>
                <a:lnTo>
                  <a:pt x="72418" y="262692"/>
                </a:lnTo>
                <a:lnTo>
                  <a:pt x="97039" y="224513"/>
                </a:lnTo>
                <a:lnTo>
                  <a:pt x="124746" y="188670"/>
                </a:lnTo>
                <a:lnTo>
                  <a:pt x="155352" y="155352"/>
                </a:lnTo>
                <a:lnTo>
                  <a:pt x="188670" y="124746"/>
                </a:lnTo>
                <a:lnTo>
                  <a:pt x="224513" y="97039"/>
                </a:lnTo>
                <a:lnTo>
                  <a:pt x="262692" y="72418"/>
                </a:lnTo>
                <a:lnTo>
                  <a:pt x="303021" y="51071"/>
                </a:lnTo>
                <a:lnTo>
                  <a:pt x="345312" y="33185"/>
                </a:lnTo>
                <a:lnTo>
                  <a:pt x="389378" y="18947"/>
                </a:lnTo>
                <a:lnTo>
                  <a:pt x="435031" y="8546"/>
                </a:lnTo>
                <a:lnTo>
                  <a:pt x="482085" y="2167"/>
                </a:lnTo>
                <a:lnTo>
                  <a:pt x="530352" y="0"/>
                </a:lnTo>
                <a:lnTo>
                  <a:pt x="2651760" y="0"/>
                </a:lnTo>
                <a:lnTo>
                  <a:pt x="2700026" y="2167"/>
                </a:lnTo>
                <a:lnTo>
                  <a:pt x="2747080" y="8546"/>
                </a:lnTo>
                <a:lnTo>
                  <a:pt x="2792733" y="18947"/>
                </a:lnTo>
                <a:lnTo>
                  <a:pt x="2836799" y="33185"/>
                </a:lnTo>
                <a:lnTo>
                  <a:pt x="2879090" y="51071"/>
                </a:lnTo>
                <a:lnTo>
                  <a:pt x="2919419" y="72418"/>
                </a:lnTo>
                <a:lnTo>
                  <a:pt x="2957598" y="97039"/>
                </a:lnTo>
                <a:lnTo>
                  <a:pt x="2993441" y="124746"/>
                </a:lnTo>
                <a:lnTo>
                  <a:pt x="3026759" y="155352"/>
                </a:lnTo>
                <a:lnTo>
                  <a:pt x="3057365" y="188670"/>
                </a:lnTo>
                <a:lnTo>
                  <a:pt x="3085072" y="224513"/>
                </a:lnTo>
                <a:lnTo>
                  <a:pt x="3109693" y="262692"/>
                </a:lnTo>
                <a:lnTo>
                  <a:pt x="3131040" y="303021"/>
                </a:lnTo>
                <a:lnTo>
                  <a:pt x="3148926" y="345312"/>
                </a:lnTo>
                <a:lnTo>
                  <a:pt x="3163164" y="389378"/>
                </a:lnTo>
                <a:lnTo>
                  <a:pt x="3173565" y="435031"/>
                </a:lnTo>
                <a:lnTo>
                  <a:pt x="3179944" y="482085"/>
                </a:lnTo>
                <a:lnTo>
                  <a:pt x="3182112" y="530352"/>
                </a:lnTo>
                <a:lnTo>
                  <a:pt x="3182112" y="2731008"/>
                </a:lnTo>
                <a:lnTo>
                  <a:pt x="3179944" y="2779274"/>
                </a:lnTo>
                <a:lnTo>
                  <a:pt x="3173565" y="2826328"/>
                </a:lnTo>
                <a:lnTo>
                  <a:pt x="3163164" y="2871981"/>
                </a:lnTo>
                <a:lnTo>
                  <a:pt x="3148926" y="2916047"/>
                </a:lnTo>
                <a:lnTo>
                  <a:pt x="3131040" y="2958338"/>
                </a:lnTo>
                <a:lnTo>
                  <a:pt x="3109693" y="2998667"/>
                </a:lnTo>
                <a:lnTo>
                  <a:pt x="3085072" y="3036846"/>
                </a:lnTo>
                <a:lnTo>
                  <a:pt x="3057365" y="3072689"/>
                </a:lnTo>
                <a:lnTo>
                  <a:pt x="3026759" y="3106007"/>
                </a:lnTo>
                <a:lnTo>
                  <a:pt x="2993441" y="3136613"/>
                </a:lnTo>
                <a:lnTo>
                  <a:pt x="2957598" y="3164320"/>
                </a:lnTo>
                <a:lnTo>
                  <a:pt x="2919419" y="3188941"/>
                </a:lnTo>
                <a:lnTo>
                  <a:pt x="2879090" y="3210288"/>
                </a:lnTo>
                <a:lnTo>
                  <a:pt x="2836799" y="3228174"/>
                </a:lnTo>
                <a:lnTo>
                  <a:pt x="2792733" y="3242412"/>
                </a:lnTo>
                <a:lnTo>
                  <a:pt x="2747080" y="3252813"/>
                </a:lnTo>
                <a:lnTo>
                  <a:pt x="2700026" y="3259192"/>
                </a:lnTo>
                <a:lnTo>
                  <a:pt x="2651760" y="3261360"/>
                </a:lnTo>
                <a:lnTo>
                  <a:pt x="530352" y="3261360"/>
                </a:lnTo>
                <a:lnTo>
                  <a:pt x="482085" y="3259192"/>
                </a:lnTo>
                <a:lnTo>
                  <a:pt x="435031" y="3252813"/>
                </a:lnTo>
                <a:lnTo>
                  <a:pt x="389378" y="3242412"/>
                </a:lnTo>
                <a:lnTo>
                  <a:pt x="345312" y="3228174"/>
                </a:lnTo>
                <a:lnTo>
                  <a:pt x="303021" y="3210288"/>
                </a:lnTo>
                <a:lnTo>
                  <a:pt x="262692" y="3188941"/>
                </a:lnTo>
                <a:lnTo>
                  <a:pt x="224513" y="3164320"/>
                </a:lnTo>
                <a:lnTo>
                  <a:pt x="188670" y="3136613"/>
                </a:lnTo>
                <a:lnTo>
                  <a:pt x="155352" y="3106007"/>
                </a:lnTo>
                <a:lnTo>
                  <a:pt x="124746" y="3072689"/>
                </a:lnTo>
                <a:lnTo>
                  <a:pt x="97039" y="3036846"/>
                </a:lnTo>
                <a:lnTo>
                  <a:pt x="72418" y="2998667"/>
                </a:lnTo>
                <a:lnTo>
                  <a:pt x="51071" y="2958338"/>
                </a:lnTo>
                <a:lnTo>
                  <a:pt x="33185" y="2916047"/>
                </a:lnTo>
                <a:lnTo>
                  <a:pt x="18947" y="2871981"/>
                </a:lnTo>
                <a:lnTo>
                  <a:pt x="8546" y="2826328"/>
                </a:lnTo>
                <a:lnTo>
                  <a:pt x="2167" y="2779274"/>
                </a:lnTo>
                <a:lnTo>
                  <a:pt x="0" y="2731008"/>
                </a:lnTo>
                <a:lnTo>
                  <a:pt x="0" y="530352"/>
                </a:lnTo>
                <a:close/>
              </a:path>
            </a:pathLst>
          </a:custGeom>
          <a:ln w="18288">
            <a:solidFill>
              <a:srgbClr val="122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1744" y="1292339"/>
            <a:ext cx="5581650" cy="44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052320" y="1331976"/>
            <a:ext cx="6041390" cy="2862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Liaison Radio : Hélios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&gt;&gt;</a:t>
            </a: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Paddock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3100">
              <a:latin typeface="Times New Roman"/>
              <a:cs typeface="Times New Roman"/>
            </a:endParaRPr>
          </a:p>
          <a:p>
            <a:pPr marL="2907665" indent="-287020">
              <a:lnSpc>
                <a:spcPct val="100000"/>
              </a:lnSpc>
              <a:buFont typeface="Arial"/>
              <a:buChar char="•"/>
              <a:tabLst>
                <a:tab pos="2908300" algn="l"/>
              </a:tabLst>
            </a:pP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Modem RFD</a:t>
            </a:r>
            <a:r>
              <a:rPr sz="2400" spc="-7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868+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929294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07665" indent="-287020">
              <a:lnSpc>
                <a:spcPct val="100000"/>
              </a:lnSpc>
              <a:buFont typeface="Arial"/>
              <a:buChar char="•"/>
              <a:tabLst>
                <a:tab pos="2908300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Plusieurs km de</a:t>
            </a:r>
            <a:r>
              <a:rPr sz="2400" spc="-11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portée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929294"/>
              </a:buClr>
              <a:buFont typeface="Arial"/>
              <a:buChar char="•"/>
            </a:pPr>
            <a:endParaRPr sz="2000">
              <a:latin typeface="Times New Roman"/>
              <a:cs typeface="Times New Roman"/>
            </a:endParaRPr>
          </a:p>
          <a:p>
            <a:pPr marL="2907665" indent="-287020">
              <a:lnSpc>
                <a:spcPct val="100000"/>
              </a:lnSpc>
              <a:buFont typeface="Arial"/>
              <a:buChar char="•"/>
              <a:tabLst>
                <a:tab pos="2908300" algn="l"/>
              </a:tabLst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868</a:t>
            </a:r>
            <a:r>
              <a:rPr sz="2400" spc="-10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MHz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10" dirty="0"/>
              <a:t>3.	</a:t>
            </a:r>
            <a:r>
              <a:rPr spc="-5" dirty="0"/>
              <a:t>Liaison</a:t>
            </a:r>
            <a:r>
              <a:rPr spc="-70" dirty="0"/>
              <a:t> </a:t>
            </a:r>
            <a:r>
              <a:rPr spc="-5" dirty="0"/>
              <a:t>Radio</a:t>
            </a:r>
          </a:p>
        </p:txBody>
      </p:sp>
      <p:sp>
        <p:nvSpPr>
          <p:cNvPr id="10" name="object 10"/>
          <p:cNvSpPr/>
          <p:nvPr/>
        </p:nvSpPr>
        <p:spPr>
          <a:xfrm>
            <a:off x="429768" y="1463039"/>
            <a:ext cx="4485894" cy="53949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0391" y="1883662"/>
            <a:ext cx="3649217" cy="48623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10" dirty="0"/>
              <a:t>3.	</a:t>
            </a:r>
            <a:r>
              <a:rPr spc="-5" dirty="0"/>
              <a:t>Liaison</a:t>
            </a:r>
            <a:r>
              <a:rPr spc="-70" dirty="0"/>
              <a:t> </a:t>
            </a:r>
            <a:r>
              <a:rPr spc="-5" dirty="0"/>
              <a:t>Radio</a:t>
            </a:r>
          </a:p>
        </p:txBody>
      </p:sp>
      <p:sp>
        <p:nvSpPr>
          <p:cNvPr id="3" name="object 3"/>
          <p:cNvSpPr/>
          <p:nvPr/>
        </p:nvSpPr>
        <p:spPr>
          <a:xfrm>
            <a:off x="1761744" y="1274051"/>
            <a:ext cx="5581650" cy="44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62629" y="1315211"/>
            <a:ext cx="2582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Circuit de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Nogaro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6255" y="1865376"/>
            <a:ext cx="6507480" cy="4477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4144" y="2999232"/>
            <a:ext cx="3667125" cy="302260"/>
          </a:xfrm>
          <a:custGeom>
            <a:avLst/>
            <a:gdLst/>
            <a:ahLst/>
            <a:cxnLst/>
            <a:rect l="l" t="t" r="r" b="b"/>
            <a:pathLst>
              <a:path w="3667125" h="302260">
                <a:moveTo>
                  <a:pt x="0" y="301751"/>
                </a:moveTo>
                <a:lnTo>
                  <a:pt x="3666744" y="301751"/>
                </a:lnTo>
                <a:lnTo>
                  <a:pt x="3666744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804153" y="3013583"/>
            <a:ext cx="34385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Zones </a:t>
            </a:r>
            <a:r>
              <a:rPr sz="1800" spc="5" dirty="0">
                <a:solidFill>
                  <a:srgbClr val="929294"/>
                </a:solidFill>
                <a:latin typeface="Arial"/>
                <a:cs typeface="Arial"/>
              </a:rPr>
              <a:t>cachées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par des</a:t>
            </a:r>
            <a:r>
              <a:rPr sz="1800" spc="-14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obstacles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9160" y="5041391"/>
            <a:ext cx="2472055" cy="588645"/>
          </a:xfrm>
          <a:custGeom>
            <a:avLst/>
            <a:gdLst/>
            <a:ahLst/>
            <a:cxnLst/>
            <a:rect l="l" t="t" r="r" b="b"/>
            <a:pathLst>
              <a:path w="2472054" h="588645">
                <a:moveTo>
                  <a:pt x="0" y="588263"/>
                </a:moveTo>
                <a:lnTo>
                  <a:pt x="2471928" y="588263"/>
                </a:lnTo>
                <a:lnTo>
                  <a:pt x="2471928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35481" y="5054853"/>
            <a:ext cx="2152650" cy="53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Position de</a:t>
            </a:r>
            <a:r>
              <a:rPr sz="1800" spc="-114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l’antenne</a:t>
            </a:r>
            <a:endParaRPr sz="1800">
              <a:latin typeface="Arial"/>
              <a:cs typeface="Arial"/>
            </a:endParaRPr>
          </a:p>
          <a:p>
            <a:pPr marL="649605">
              <a:lnSpc>
                <a:spcPts val="2055"/>
              </a:lnSpc>
            </a:pP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sur le</a:t>
            </a:r>
            <a:r>
              <a:rPr sz="1800" spc="-8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929294"/>
                </a:solidFill>
                <a:latin typeface="Arial"/>
                <a:cs typeface="Arial"/>
              </a:rPr>
              <a:t>paddock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10" dirty="0"/>
              <a:t>3.	</a:t>
            </a:r>
            <a:r>
              <a:rPr spc="-5" dirty="0"/>
              <a:t>Liaison</a:t>
            </a:r>
            <a:r>
              <a:rPr spc="-70" dirty="0"/>
              <a:t> </a:t>
            </a:r>
            <a:r>
              <a:rPr spc="-5" dirty="0"/>
              <a:t>Radio</a:t>
            </a:r>
          </a:p>
        </p:txBody>
      </p:sp>
      <p:sp>
        <p:nvSpPr>
          <p:cNvPr id="3" name="object 3"/>
          <p:cNvSpPr/>
          <p:nvPr/>
        </p:nvSpPr>
        <p:spPr>
          <a:xfrm>
            <a:off x="475487" y="1840992"/>
            <a:ext cx="6659879" cy="457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1744" y="1283195"/>
            <a:ext cx="5581650" cy="44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5283" y="1323721"/>
            <a:ext cx="127698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ermin</a:t>
            </a:r>
            <a:r>
              <a:rPr sz="24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7297" y="3204717"/>
            <a:ext cx="2415540" cy="1363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Paramétrage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solidFill>
                  <a:srgbClr val="929294"/>
                </a:solidFill>
                <a:latin typeface="Arial"/>
                <a:cs typeface="Arial"/>
              </a:rPr>
              <a:t>Envoi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/</a:t>
            </a:r>
            <a:r>
              <a:rPr sz="2400" spc="-8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Réception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de</a:t>
            </a:r>
            <a:r>
              <a:rPr sz="2400" spc="-9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929294"/>
                </a:solidFill>
                <a:latin typeface="Arial"/>
                <a:cs typeface="Arial"/>
              </a:rPr>
              <a:t>documents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10" dirty="0"/>
              <a:t>3.	</a:t>
            </a:r>
            <a:r>
              <a:rPr spc="-5" dirty="0"/>
              <a:t>Liaison</a:t>
            </a:r>
            <a:r>
              <a:rPr spc="-70" dirty="0"/>
              <a:t> </a:t>
            </a:r>
            <a:r>
              <a:rPr spc="-5" dirty="0"/>
              <a:t>Radio</a:t>
            </a:r>
          </a:p>
        </p:txBody>
      </p:sp>
      <p:sp>
        <p:nvSpPr>
          <p:cNvPr id="3" name="object 3"/>
          <p:cNvSpPr/>
          <p:nvPr/>
        </p:nvSpPr>
        <p:spPr>
          <a:xfrm>
            <a:off x="24383" y="1767839"/>
            <a:ext cx="9841992" cy="3172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61744" y="1283195"/>
            <a:ext cx="5581650" cy="44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4448" y="1323721"/>
            <a:ext cx="44761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Essais sur le circuit de</a:t>
            </a:r>
            <a:r>
              <a:rPr sz="2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Nogaro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6136" y="3072383"/>
            <a:ext cx="5004816" cy="2039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5288" y="1767839"/>
            <a:ext cx="2380488" cy="4645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2223" y="3651503"/>
            <a:ext cx="670559" cy="877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900" algn="l"/>
              </a:tabLst>
            </a:pPr>
            <a:r>
              <a:rPr spc="-10" dirty="0"/>
              <a:t>3.	</a:t>
            </a:r>
            <a:r>
              <a:rPr spc="-5" dirty="0"/>
              <a:t>Liaison</a:t>
            </a:r>
            <a:r>
              <a:rPr spc="-70" dirty="0"/>
              <a:t> </a:t>
            </a:r>
            <a:r>
              <a:rPr spc="-5" dirty="0"/>
              <a:t>Radio</a:t>
            </a:r>
          </a:p>
        </p:txBody>
      </p:sp>
      <p:sp>
        <p:nvSpPr>
          <p:cNvPr id="3" name="object 3"/>
          <p:cNvSpPr/>
          <p:nvPr/>
        </p:nvSpPr>
        <p:spPr>
          <a:xfrm>
            <a:off x="1761744" y="1283195"/>
            <a:ext cx="5581650" cy="448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07766" y="1323721"/>
            <a:ext cx="26885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Résultats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d’essais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5928" y="1731264"/>
            <a:ext cx="6318503" cy="4648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7452" y="2439923"/>
            <a:ext cx="6318885" cy="500380"/>
          </a:xfrm>
          <a:custGeom>
            <a:avLst/>
            <a:gdLst/>
            <a:ahLst/>
            <a:cxnLst/>
            <a:rect l="l" t="t" r="r" b="b"/>
            <a:pathLst>
              <a:path w="6318884" h="500380">
                <a:moveTo>
                  <a:pt x="0" y="499872"/>
                </a:moveTo>
                <a:lnTo>
                  <a:pt x="6318504" y="499872"/>
                </a:lnTo>
                <a:lnTo>
                  <a:pt x="6318504" y="0"/>
                </a:lnTo>
                <a:lnTo>
                  <a:pt x="0" y="0"/>
                </a:lnTo>
                <a:lnTo>
                  <a:pt x="0" y="499872"/>
                </a:lnTo>
                <a:close/>
              </a:path>
            </a:pathLst>
          </a:custGeom>
          <a:ln w="3352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644" y="4716779"/>
            <a:ext cx="6315710" cy="1203960"/>
          </a:xfrm>
          <a:custGeom>
            <a:avLst/>
            <a:gdLst/>
            <a:ahLst/>
            <a:cxnLst/>
            <a:rect l="l" t="t" r="r" b="b"/>
            <a:pathLst>
              <a:path w="6315709" h="1203960">
                <a:moveTo>
                  <a:pt x="0" y="1203960"/>
                </a:moveTo>
                <a:lnTo>
                  <a:pt x="6315456" y="1203960"/>
                </a:lnTo>
                <a:lnTo>
                  <a:pt x="6315456" y="0"/>
                </a:lnTo>
                <a:lnTo>
                  <a:pt x="0" y="0"/>
                </a:lnTo>
                <a:lnTo>
                  <a:pt x="0" y="1203960"/>
                </a:lnTo>
                <a:close/>
              </a:path>
            </a:pathLst>
          </a:custGeom>
          <a:ln w="33527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69785" y="3247771"/>
            <a:ext cx="2940685" cy="1588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90"/>
              </a:lnSpc>
            </a:pPr>
            <a:r>
              <a:rPr sz="2800" spc="5" dirty="0">
                <a:solidFill>
                  <a:srgbClr val="929294"/>
                </a:solidFill>
                <a:latin typeface="Arial"/>
                <a:cs typeface="Arial"/>
              </a:rPr>
              <a:t>% </a:t>
            </a:r>
            <a:r>
              <a:rPr sz="2800" dirty="0">
                <a:solidFill>
                  <a:srgbClr val="929294"/>
                </a:solidFill>
                <a:latin typeface="Arial"/>
                <a:cs typeface="Arial"/>
              </a:rPr>
              <a:t>de</a:t>
            </a:r>
            <a:r>
              <a:rPr sz="2800" spc="-10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929294"/>
                </a:solidFill>
                <a:latin typeface="Arial"/>
                <a:cs typeface="Arial"/>
              </a:rPr>
              <a:t>données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190"/>
              </a:lnSpc>
            </a:pPr>
            <a:r>
              <a:rPr sz="2800" spc="5" dirty="0">
                <a:solidFill>
                  <a:srgbClr val="929294"/>
                </a:solidFill>
                <a:latin typeface="Arial"/>
                <a:cs typeface="Arial"/>
              </a:rPr>
              <a:t>reçues &gt;</a:t>
            </a:r>
            <a:r>
              <a:rPr sz="2800" spc="-125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929294"/>
                </a:solidFill>
                <a:latin typeface="Arial"/>
                <a:cs typeface="Arial"/>
              </a:rPr>
              <a:t>90%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929294"/>
                </a:solidFill>
                <a:latin typeface="Arial"/>
                <a:cs typeface="Arial"/>
              </a:rPr>
              <a:t>dans </a:t>
            </a:r>
            <a:r>
              <a:rPr sz="2800" spc="5" dirty="0">
                <a:solidFill>
                  <a:srgbClr val="929294"/>
                </a:solidFill>
                <a:latin typeface="Arial"/>
                <a:cs typeface="Arial"/>
              </a:rPr>
              <a:t>83% des</a:t>
            </a:r>
            <a:r>
              <a:rPr sz="2800" spc="-90" dirty="0">
                <a:solidFill>
                  <a:srgbClr val="929294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929294"/>
                </a:solidFill>
                <a:latin typeface="Arial"/>
                <a:cs typeface="Arial"/>
              </a:rPr>
              <a:t>cas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PERSISTENCEDATA" val="MMPROD_UIPERSISTENCEDATA"/>
  <p:tag name="MMPROD_UIDATA" val="&lt;database version=&quot;11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Diapositive 1 - &amp;quot;1.&amp;amp;#x09;Présentation du Projet&amp;quot;&quot;/&gt;&lt;property id=&quot;20307&quot; value=&quot;258&quot;/&gt;&lt;/object&gt;&lt;object type=&quot;3&quot; unique_id=&quot;10006&quot;&gt;&lt;property id=&quot;20148&quot; value=&quot;5&quot;/&gt;&lt;property id=&quot;20300&quot; value=&quot;Diapositive 2 - &amp;quot;1.&amp;amp;#x09;Présentation du Projet&amp;quot;&quot;/&gt;&lt;property id=&quot;20307&quot; value=&quot;259&quot;/&gt;&lt;/object&gt;&lt;object type=&quot;3&quot; unique_id=&quot;10007&quot;&gt;&lt;property id=&quot;20148&quot; value=&quot;5&quot;/&gt;&lt;property id=&quot;20300&quot; value=&quot;Diapositive 3 - &amp;quot;2.&amp;amp;#x09;Objectifs&amp;quot;&quot;/&gt;&lt;property id=&quot;20307&quot; value=&quot;260&quot;/&gt;&lt;/object&gt;&lt;object type=&quot;3&quot; unique_id=&quot;10009&quot;&gt;&lt;property id=&quot;20148&quot; value=&quot;5&quot;/&gt;&lt;property id=&quot;20300&quot; value=&quot;Diapositive 4&quot;/&gt;&lt;property id=&quot;20307&quot; value=&quot;262&quot;/&gt;&lt;/object&gt;&lt;object type=&quot;3&quot; unique_id=&quot;10010&quot;&gt;&lt;property id=&quot;20148&quot; value=&quot;5&quot;/&gt;&lt;property id=&quot;20300&quot; value=&quot;Diapositive 5 - &amp;quot;3.&amp;amp;#x09;Liaison Radio&amp;quot;&quot;/&gt;&lt;property id=&quot;20307&quot; value=&quot;263&quot;/&gt;&lt;/object&gt;&lt;object type=&quot;3&quot; unique_id=&quot;10011&quot;&gt;&lt;property id=&quot;20148&quot; value=&quot;5&quot;/&gt;&lt;property id=&quot;20300&quot; value=&quot;Diapositive 6 - &amp;quot;3.&amp;amp;#x09;Liaison Radio&amp;quot;&quot;/&gt;&lt;property id=&quot;20307&quot; value=&quot;264&quot;/&gt;&lt;/object&gt;&lt;object type=&quot;3&quot; unique_id=&quot;10012&quot;&gt;&lt;property id=&quot;20148&quot; value=&quot;5&quot;/&gt;&lt;property id=&quot;20300&quot; value=&quot;Diapositive 7 - &amp;quot;3.&amp;amp;#x09;Liaison Radio&amp;quot;&quot;/&gt;&lt;property id=&quot;20307&quot; value=&quot;265&quot;/&gt;&lt;/object&gt;&lt;object type=&quot;3&quot; unique_id=&quot;10015&quot;&gt;&lt;property id=&quot;20148&quot; value=&quot;5&quot;/&gt;&lt;property id=&quot;20300&quot; value=&quot;Diapositive 8 - &amp;quot;3.&amp;amp;#x09;Liaison Radio&amp;quot;&quot;/&gt;&lt;property id=&quot;20307&quot; value=&quot;268&quot;/&gt;&lt;/object&gt;&lt;object type=&quot;3&quot; unique_id=&quot;10016&quot;&gt;&lt;property id=&quot;20148&quot; value=&quot;5&quot;/&gt;&lt;property id=&quot;20300&quot; value=&quot;Diapositive 9 - &amp;quot;3.&amp;amp;#x09;Liaison Radio&amp;quot;&quot;/&gt;&lt;property id=&quot;20307&quot; value=&quot;269&quot;/&gt;&lt;/object&gt;&lt;object type=&quot;3&quot; unique_id=&quot;10021&quot;&gt;&lt;property id=&quot;20148&quot; value=&quot;5&quot;/&gt;&lt;property id=&quot;20300&quot; value=&quot;Diapositive 10 - &amp;quot;4.&amp;amp;#x09;Simulateur&amp;quot;&quot;/&gt;&lt;property id=&quot;20307&quot; value=&quot;274&quot;/&gt;&lt;/object&gt;&lt;object type=&quot;3&quot; unique_id=&quot;10025&quot;&gt;&lt;property id=&quot;20148&quot; value=&quot;5&quot;/&gt;&lt;property id=&quot;20300&quot; value=&quot;Diapositive 11 - &amp;quot;4.&amp;amp;#x09;Simulateur&amp;quot;&quot;/&gt;&lt;property id=&quot;20307&quot; value=&quot;278&quot;/&gt;&lt;/object&gt;&lt;object type=&quot;3&quot; unique_id=&quot;10399&quot;&gt;&lt;property id=&quot;20148&quot; value=&quot;5&quot;/&gt;&lt;property id=&quot;20300&quot; value=&quot;Diapositive 12 - &amp;quot;Amélioration  / solution&amp;quot;&quot;/&gt;&lt;property id=&quot;20307&quot; value=&quot;281&quot;/&gt;&lt;/object&gt;&lt;object type=&quot;3&quot; unique_id=&quot;10400&quot;&gt;&lt;property id=&quot;20148&quot; value=&quot;5&quot;/&gt;&lt;property id=&quot;20300&quot; value=&quot;Diapositive 14 - &amp;quot;Objectif&amp;quot;&quot;/&gt;&lt;property id=&quot;20307&quot; value=&quot;283&quot;/&gt;&lt;/object&gt;&lt;object type=&quot;3&quot; unique_id=&quot;10481&quot;&gt;&lt;property id=&quot;20148&quot; value=&quot;5&quot;/&gt;&lt;property id=&quot;20300&quot; value=&quot;Diapositive 13 - &amp;quot;Synoptique&amp;quot;&quot;/&gt;&lt;property id=&quot;20307&quot; value=&quot;284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EC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246</Words>
  <Application>Microsoft Office PowerPoint</Application>
  <PresentationFormat>Format A4 (210 x 297 mm)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Georgia</vt:lpstr>
      <vt:lpstr>Times New Roman</vt:lpstr>
      <vt:lpstr>Office Theme</vt:lpstr>
      <vt:lpstr>1. Présentation du Projet</vt:lpstr>
      <vt:lpstr>1. Présentation du Projet</vt:lpstr>
      <vt:lpstr>2. Objectifs</vt:lpstr>
      <vt:lpstr>Présentation PowerPoint</vt:lpstr>
      <vt:lpstr>3. Liaison Radio</vt:lpstr>
      <vt:lpstr>3. Liaison Radio</vt:lpstr>
      <vt:lpstr>3. Liaison Radio</vt:lpstr>
      <vt:lpstr>3. Liaison Radio</vt:lpstr>
      <vt:lpstr>3. Liaison Radio</vt:lpstr>
      <vt:lpstr>4. Simulateur</vt:lpstr>
      <vt:lpstr>4. Simulateur</vt:lpstr>
      <vt:lpstr>Amélioration  / solution</vt:lpstr>
      <vt:lpstr>Synoptique</vt:lpstr>
      <vt:lpstr>Objectif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l.gremaud</dc:creator>
  <cp:lastModifiedBy>Laurent Salvetat</cp:lastModifiedBy>
  <cp:revision>12</cp:revision>
  <dcterms:created xsi:type="dcterms:W3CDTF">2019-05-24T07:51:24Z</dcterms:created>
  <dcterms:modified xsi:type="dcterms:W3CDTF">2019-05-24T07:37:42Z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2019-05-24T00:00:00Z</vt:filetime>
  </property>
</Properties>
</file>