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67" r:id="rId2"/>
  </p:sldMasterIdLst>
  <p:notesMasterIdLst>
    <p:notesMasterId r:id="rId18"/>
  </p:notesMasterIdLst>
  <p:handoutMasterIdLst>
    <p:handoutMasterId r:id="rId19"/>
  </p:handoutMasterIdLst>
  <p:sldIdLst>
    <p:sldId id="263" r:id="rId3"/>
    <p:sldId id="264" r:id="rId4"/>
    <p:sldId id="265" r:id="rId5"/>
    <p:sldId id="266" r:id="rId6"/>
    <p:sldId id="267" r:id="rId7"/>
    <p:sldId id="273" r:id="rId8"/>
    <p:sldId id="274" r:id="rId9"/>
    <p:sldId id="275" r:id="rId10"/>
    <p:sldId id="272" r:id="rId11"/>
    <p:sldId id="280" r:id="rId12"/>
    <p:sldId id="271" r:id="rId13"/>
    <p:sldId id="277" r:id="rId14"/>
    <p:sldId id="276" r:id="rId15"/>
    <p:sldId id="281" r:id="rId16"/>
    <p:sldId id="270" r:id="rId17"/>
  </p:sldIdLst>
  <p:sldSz cx="9144000" cy="6858000" type="screen4x3"/>
  <p:notesSz cx="6853238" cy="9944100"/>
  <p:defaultTextStyle>
    <a:defPPr>
      <a:defRPr lang="fr-FR"/>
    </a:defPPr>
    <a:lvl1pPr algn="l" rtl="0" fontAlgn="base">
      <a:spcBef>
        <a:spcPct val="5000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</p:showPr>
  <p:clrMru>
    <a:srgbClr val="FF0000"/>
    <a:srgbClr val="F2F2F2"/>
    <a:srgbClr val="3399FF"/>
    <a:srgbClr val="FFFFE9"/>
    <a:srgbClr val="FFFFDD"/>
    <a:srgbClr val="FFFF85"/>
    <a:srgbClr val="D9D9D9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 snapToObjects="1"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5" d="100"/>
          <a:sy n="55" d="100"/>
        </p:scale>
        <p:origin x="-2640" y="-90"/>
      </p:cViewPr>
      <p:guideLst>
        <p:guide orient="horz" pos="3132"/>
        <p:guide pos="215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02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447213"/>
            <a:ext cx="29702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21679F-E99E-4906-9A86-2F1B1345C3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9702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2813"/>
            <a:ext cx="5481638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02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45625"/>
            <a:ext cx="29702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9A6F892-1676-4471-BF8A-11D78283BA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C26DC2-7B47-408F-AC5B-95272C174C8A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DEA19D-2785-41BF-8360-BAEE06C7CD55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E30B3-AF5F-4FA6-A22C-E865A54B88BF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95413-7CD8-40E4-AF57-7FB303B09395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6E1567-BD68-4E46-8A2E-5BEA44798060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F2270D-7B3A-424B-B6E6-1D07FFC3D5B7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586F6-9B2E-4822-8914-D083FC6E4F90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31C5F5-ED29-4A8C-8A15-31F29AC759E0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B93F6-A78C-4104-A01C-233C0C8F9207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DF2940-6F75-4C60-97E3-80F1D7A57870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90AAB7-3928-4995-86E1-05CE617FE145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D32420-E69D-4BF9-81F3-B09EF7C1F697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FE560-6A19-4821-8679-EC9B45247883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AD69C8-9E1C-4C26-A773-3316FA3EA018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FD72F-2C6B-4301-9794-7A1CA08364F2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6D1C9-B6EA-4521-8157-F3E0062304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76C8B-E68B-46F8-8F39-1CDCD6D84363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34CE8-E772-407D-A807-F4AB0CB60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4CF0A-F061-4E71-8225-9587034CE348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7D784-5205-4C06-847D-ECFC663EFA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C4C7E-7870-4D34-9D54-D2303CFF260F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05D6-C9EE-4352-BD2C-11B39EE9C6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75BFD-C371-4688-9ED1-99E18C3CCC34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24D2-9C01-4B3C-9080-14369ED027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F926C-E3E0-4D6B-A8BF-D9AF6F20E808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D43C-4598-4360-856C-C942ECE6F7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DA9C7-1503-4C88-A274-4A0CDB3732B5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89282-EDAB-4A0E-B6D6-8046CD9E9E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29C0C-F6C8-4DAE-BC3D-4FDFC0A1A474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26FD7-FAEF-4242-976D-1BE846B4CF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12547-6CEF-4FE6-8557-1B09E95CDC3A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A5517-756F-4515-B353-D312E4AC25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76ED8-9689-4311-A931-3AD331EB545A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F94C-BBA1-4AF7-8FC3-C6946EE1A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2405-24AD-4D9B-93A0-61CFC7053A99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74F6A-7611-4B54-96E8-B29E91F4FC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14325"/>
          </a:xfrm>
          <a:prstGeom prst="rect">
            <a:avLst/>
          </a:prstGeom>
          <a:gradFill rotWithShape="0">
            <a:gsLst>
              <a:gs pos="0">
                <a:srgbClr val="3333CC"/>
              </a:gs>
              <a:gs pos="100000">
                <a:srgbClr val="CCCC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76" tIns="45688" rIns="91376" bIns="45688">
            <a:spAutoFit/>
          </a:bodyPr>
          <a:lstStyle/>
          <a:p>
            <a:pPr>
              <a:defRPr/>
            </a:pPr>
            <a:r>
              <a:rPr lang="fr-FR" sz="1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U32/ </a:t>
            </a:r>
            <a:r>
              <a:rPr lang="fr-FR" sz="1400" b="1" i="1" dirty="0">
                <a:latin typeface="Comic Sans MS" pitchFamily="66" charset="0"/>
              </a:rPr>
              <a:t> </a:t>
            </a:r>
            <a:r>
              <a:rPr lang="fr-FR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Elaboration de documents techniques « Support cellule orienteur »</a:t>
            </a:r>
            <a:endParaRPr lang="fr-FR" sz="1200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6195" name="AutoShape 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855075" y="44450"/>
            <a:ext cx="214313" cy="228600"/>
          </a:xfrm>
          <a:prstGeom prst="actionButtonBlank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76" tIns="45688" rIns="91376" bIns="45688" anchor="ctr"/>
          <a:lstStyle/>
          <a:p>
            <a:pPr algn="ctr">
              <a:spcBef>
                <a:spcPct val="0"/>
              </a:spcBef>
              <a:defRPr/>
            </a:pPr>
            <a:r>
              <a:rPr lang="fr-FR" sz="1400" b="1"/>
              <a:t>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0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4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6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8EC7E0-2001-4481-94A4-1D9D5833C1CD}" type="datetimeFigureOut">
              <a:rPr lang="fr-FR"/>
              <a:pPr>
                <a:defRPr/>
              </a:pPr>
              <a:t>03/06/2013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EFE387-2FC9-4BE0-B6AB-B1F4CD24D6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hyperlink" Target="Pr&#233;sentation_support_cellule.doc" TargetMode="Externa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ujets\Desktop\Juin%202013\Bac%20Pro%20EDPI\BcP%20EDPI%20U32%20-%20BEP%20RIPI%20UP2-2%20-%202013%20S\CORRIGE\U32-Sujet\Vid&#233;o_KX801.mpeg" TargetMode="External"/><Relationship Id="rId6" Type="http://schemas.openxmlformats.org/officeDocument/2006/relationships/hyperlink" Target="Vid&#233;o_KX801.mpeg" TargetMode="Externa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3.xm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075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99375" y="42863"/>
            <a:ext cx="244475" cy="228600"/>
          </a:xfrm>
          <a:prstGeom prst="actionButtonHome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076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9226" name="Text Box 10" descr="Marbre blanc"/>
          <p:cNvSpPr txBox="1">
            <a:spLocks noChangeArrowheads="1"/>
          </p:cNvSpPr>
          <p:nvPr/>
        </p:nvSpPr>
        <p:spPr bwMode="auto">
          <a:xfrm>
            <a:off x="2214563" y="4929188"/>
            <a:ext cx="4256087" cy="132397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1392" tIns="45696" rIns="91392" bIns="45696">
            <a:spAutoFit/>
          </a:bodyPr>
          <a:lstStyle/>
          <a:p>
            <a:pPr algn="ctr">
              <a:defRPr/>
            </a:pPr>
            <a:r>
              <a:rPr lang="fr-FR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Remplisseuses de Tubes KX801</a:t>
            </a:r>
          </a:p>
        </p:txBody>
      </p:sp>
      <p:sp>
        <p:nvSpPr>
          <p:cNvPr id="30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307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pic>
        <p:nvPicPr>
          <p:cNvPr id="3080" name="Image 9" descr="Kx8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1357313"/>
            <a:ext cx="407670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Image 10" descr="LOGO KALIX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2214563"/>
            <a:ext cx="3932238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2291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29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293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2294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2295" name="ZoneTexte 15"/>
          <p:cNvSpPr txBox="1">
            <a:spLocks noChangeArrowheads="1"/>
          </p:cNvSpPr>
          <p:nvPr/>
        </p:nvSpPr>
        <p:spPr bwMode="auto">
          <a:xfrm>
            <a:off x="528638" y="714375"/>
            <a:ext cx="769937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L’élément supérieur permet le réglage de la cellule d’orientation qui détecte le trait noir (appelé spot) situé sur le tube :</a:t>
            </a:r>
          </a:p>
        </p:txBody>
      </p:sp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1789113"/>
            <a:ext cx="1368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ZoneTexte 15"/>
          <p:cNvSpPr txBox="1">
            <a:spLocks noChangeArrowheads="1"/>
          </p:cNvSpPr>
          <p:nvPr/>
        </p:nvSpPr>
        <p:spPr bwMode="auto">
          <a:xfrm>
            <a:off x="793750" y="3963988"/>
            <a:ext cx="769937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L’élément inférieur est entrainé par un moteur pas à pas et permet la rotation du tube pour qu’il soit orienté correctement :</a:t>
            </a:r>
          </a:p>
        </p:txBody>
      </p:sp>
      <p:pic>
        <p:nvPicPr>
          <p:cNvPr id="122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5072063"/>
            <a:ext cx="1447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ZoneTexte 11"/>
          <p:cNvSpPr txBox="1">
            <a:spLocks noChangeArrowheads="1"/>
          </p:cNvSpPr>
          <p:nvPr/>
        </p:nvSpPr>
        <p:spPr bwMode="auto">
          <a:xfrm>
            <a:off x="2582863" y="2224088"/>
            <a:ext cx="2274887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« Support cellule orienteur.»</a:t>
            </a:r>
          </a:p>
        </p:txBody>
      </p:sp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1452563"/>
            <a:ext cx="1858962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301" name="Connecteur droit avec flèche 15"/>
          <p:cNvCxnSpPr>
            <a:cxnSpLocks noChangeShapeType="1"/>
          </p:cNvCxnSpPr>
          <p:nvPr/>
        </p:nvCxnSpPr>
        <p:spPr bwMode="auto">
          <a:xfrm>
            <a:off x="4143375" y="1452563"/>
            <a:ext cx="1190625" cy="523875"/>
          </a:xfrm>
          <a:prstGeom prst="straightConnector1">
            <a:avLst/>
          </a:prstGeom>
          <a:noFill/>
          <a:ln w="50800" cmpd="dbl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302" name="Flèche courbée vers la droite 14"/>
          <p:cNvSpPr>
            <a:spLocks noChangeArrowheads="1"/>
          </p:cNvSpPr>
          <p:nvPr/>
        </p:nvSpPr>
        <p:spPr bwMode="auto">
          <a:xfrm>
            <a:off x="3821113" y="4929188"/>
            <a:ext cx="642937" cy="28575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1041400"/>
            <a:endParaRPr lang="fr-FR"/>
          </a:p>
        </p:txBody>
      </p:sp>
      <p:sp>
        <p:nvSpPr>
          <p:cNvPr id="12303" name="ZoneTexte 11"/>
          <p:cNvSpPr txBox="1">
            <a:spLocks noChangeArrowheads="1"/>
          </p:cNvSpPr>
          <p:nvPr/>
        </p:nvSpPr>
        <p:spPr bwMode="auto">
          <a:xfrm>
            <a:off x="6359525" y="1789113"/>
            <a:ext cx="257016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Le spot sert au bon positionnement de l’inscription sur le tube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3315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331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331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Problématique</a:t>
            </a:r>
          </a:p>
        </p:txBody>
      </p:sp>
      <p:sp>
        <p:nvSpPr>
          <p:cNvPr id="1331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331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3320" name="ZoneTexte 15"/>
          <p:cNvSpPr txBox="1">
            <a:spLocks noChangeArrowheads="1"/>
          </p:cNvSpPr>
          <p:nvPr/>
        </p:nvSpPr>
        <p:spPr bwMode="auto">
          <a:xfrm>
            <a:off x="571500" y="1357313"/>
            <a:ext cx="7699375" cy="510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Comic Sans MS" pitchFamily="66" charset="0"/>
              </a:rPr>
              <a:t>A la livraison de la machine, l’entreprise KALIX, doit fournir une notice explicative de son produit. Elle est composée de six </a:t>
            </a:r>
            <a:r>
              <a:rPr lang="fr-FR" dirty="0" smtClean="0">
                <a:latin typeface="Comic Sans MS" pitchFamily="66" charset="0"/>
              </a:rPr>
              <a:t>parties :</a:t>
            </a:r>
            <a:endParaRPr lang="fr-FR" dirty="0">
              <a:latin typeface="Comic Sans MS" pitchFamily="66" charset="0"/>
            </a:endParaRP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L’introduction.</a:t>
            </a: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L’installation.</a:t>
            </a: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Le Fonctionnement.</a:t>
            </a: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Modes (opératoires). </a:t>
            </a: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Format (outillages spécifiques aux dimensions du tube).</a:t>
            </a:r>
          </a:p>
          <a:p>
            <a:pPr>
              <a:buFont typeface="Arial" charset="0"/>
              <a:buChar char="•"/>
            </a:pPr>
            <a:r>
              <a:rPr lang="fr-FR" dirty="0">
                <a:latin typeface="Comic Sans MS" pitchFamily="66" charset="0"/>
              </a:rPr>
              <a:t> L’entretien.</a:t>
            </a:r>
          </a:p>
          <a:p>
            <a:r>
              <a:rPr lang="fr-FR" b="1" dirty="0">
                <a:latin typeface="Comic Sans MS" pitchFamily="66" charset="0"/>
              </a:rPr>
              <a:t>Après une modification du sous ensemble « Orientation du tube » (poste 3), on vous demande de réaliser les deux fiches d’entretien de celui-ci.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4339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434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4341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Problématique</a:t>
            </a:r>
          </a:p>
        </p:txBody>
      </p:sp>
      <p:sp>
        <p:nvSpPr>
          <p:cNvPr id="1434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434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4344" name="ZoneTexte 15"/>
          <p:cNvSpPr txBox="1">
            <a:spLocks noChangeArrowheads="1"/>
          </p:cNvSpPr>
          <p:nvPr/>
        </p:nvSpPr>
        <p:spPr bwMode="auto">
          <a:xfrm>
            <a:off x="571500" y="1357313"/>
            <a:ext cx="769937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La première fiche permettra de repérer facilement une pièce sur un éclaté ainsi que de trouver son nom dans une nomenclature.</a:t>
            </a:r>
          </a:p>
        </p:txBody>
      </p:sp>
      <p:sp>
        <p:nvSpPr>
          <p:cNvPr id="14346" name="ZoneTexte 15"/>
          <p:cNvSpPr txBox="1">
            <a:spLocks noChangeArrowheads="1"/>
          </p:cNvSpPr>
          <p:nvPr/>
        </p:nvSpPr>
        <p:spPr bwMode="auto">
          <a:xfrm>
            <a:off x="6538913" y="2419350"/>
            <a:ext cx="21558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Exemple de document à fournir.</a:t>
            </a:r>
          </a:p>
          <a:p>
            <a:r>
              <a:rPr lang="fr-FR">
                <a:latin typeface="Comic Sans MS" pitchFamily="66" charset="0"/>
              </a:rPr>
              <a:t>Ici , on a l’exemple de la partie inférieure du « Support cellule orienteur 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071678"/>
            <a:ext cx="3357586" cy="471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5363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5364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5365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Problématique</a:t>
            </a:r>
          </a:p>
        </p:txBody>
      </p:sp>
      <p:sp>
        <p:nvSpPr>
          <p:cNvPr id="15366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5367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5368" name="ZoneTexte 15"/>
          <p:cNvSpPr txBox="1">
            <a:spLocks noChangeArrowheads="1"/>
          </p:cNvSpPr>
          <p:nvPr/>
        </p:nvSpPr>
        <p:spPr bwMode="auto">
          <a:xfrm>
            <a:off x="571500" y="1143000"/>
            <a:ext cx="769937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La seconde fiche permettra de repérer facilement le système étudié par une photo et une image réaliste sur un document Word.</a:t>
            </a:r>
          </a:p>
        </p:txBody>
      </p:sp>
      <p:sp>
        <p:nvSpPr>
          <p:cNvPr id="15369" name="ZoneTexte 11"/>
          <p:cNvSpPr txBox="1">
            <a:spLocks noChangeArrowheads="1"/>
          </p:cNvSpPr>
          <p:nvPr/>
        </p:nvSpPr>
        <p:spPr bwMode="auto">
          <a:xfrm>
            <a:off x="6234113" y="3429000"/>
            <a:ext cx="1627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>
                <a:hlinkClick r:id="rId5" action="ppaction://hlinkfile"/>
              </a:rPr>
              <a:t>Doc Word</a:t>
            </a:r>
            <a:endParaRPr lang="fr-FR" sz="2800" b="1"/>
          </a:p>
        </p:txBody>
      </p:sp>
      <p:pic>
        <p:nvPicPr>
          <p:cNvPr id="15370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313" y="2082800"/>
            <a:ext cx="3286125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ZoneTexte 15"/>
          <p:cNvSpPr txBox="1">
            <a:spLocks noChangeArrowheads="1"/>
          </p:cNvSpPr>
          <p:nvPr/>
        </p:nvSpPr>
        <p:spPr bwMode="auto">
          <a:xfrm>
            <a:off x="344488" y="2857500"/>
            <a:ext cx="21558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Exemple de document à fournir.</a:t>
            </a:r>
          </a:p>
          <a:p>
            <a:r>
              <a:rPr lang="fr-FR">
                <a:latin typeface="Comic Sans MS" pitchFamily="66" charset="0"/>
              </a:rPr>
              <a:t>Ici , on a l’exemple de la partie inférieure du « Support cellule orienteur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387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638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6389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Exemple d’éclaté</a:t>
            </a:r>
          </a:p>
        </p:txBody>
      </p:sp>
      <p:sp>
        <p:nvSpPr>
          <p:cNvPr id="1639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39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grpSp>
        <p:nvGrpSpPr>
          <p:cNvPr id="16392" name="Groupe 24"/>
          <p:cNvGrpSpPr>
            <a:grpSpLocks/>
          </p:cNvGrpSpPr>
          <p:nvPr/>
        </p:nvGrpSpPr>
        <p:grpSpPr bwMode="auto">
          <a:xfrm>
            <a:off x="1143000" y="1069975"/>
            <a:ext cx="6207125" cy="5573713"/>
            <a:chOff x="1303655" y="1069975"/>
            <a:chExt cx="6207125" cy="5573156"/>
          </a:xfrm>
        </p:grpSpPr>
        <p:pic>
          <p:nvPicPr>
            <p:cNvPr id="16393" name="Picture 3" descr="éclaté du LYRA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84960" y="1069975"/>
              <a:ext cx="5819775" cy="504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4" name="Text Box 4"/>
            <p:cNvSpPr txBox="1">
              <a:spLocks noChangeArrowheads="1"/>
            </p:cNvSpPr>
            <p:nvPr/>
          </p:nvSpPr>
          <p:spPr bwMode="auto">
            <a:xfrm>
              <a:off x="3203575" y="6111404"/>
              <a:ext cx="2774315" cy="53172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defTabSz="1041400">
                <a:spcAft>
                  <a:spcPts val="1000"/>
                </a:spcAft>
              </a:pPr>
              <a:r>
                <a:rPr lang="fr-FR" sz="1200">
                  <a:latin typeface="Comic Sans MS" pitchFamily="66" charset="0"/>
                </a:rPr>
                <a:t>Pas de recouvrement des pièces. Les pièces ne se chevauchent pas.</a:t>
              </a:r>
            </a:p>
          </p:txBody>
        </p:sp>
        <p:grpSp>
          <p:nvGrpSpPr>
            <p:cNvPr id="16395" name="Group 5"/>
            <p:cNvGrpSpPr>
              <a:grpSpLocks/>
            </p:cNvGrpSpPr>
            <p:nvPr/>
          </p:nvGrpSpPr>
          <p:grpSpPr bwMode="auto">
            <a:xfrm>
              <a:off x="4723765" y="2420324"/>
              <a:ext cx="2787015" cy="2207411"/>
              <a:chOff x="6548" y="3926"/>
              <a:chExt cx="4389" cy="3477"/>
            </a:xfrm>
          </p:grpSpPr>
          <p:sp>
            <p:nvSpPr>
              <p:cNvPr id="16400" name="Text Box 6"/>
              <p:cNvSpPr txBox="1">
                <a:spLocks noChangeArrowheads="1"/>
              </p:cNvSpPr>
              <p:nvPr/>
            </p:nvSpPr>
            <p:spPr bwMode="auto">
              <a:xfrm>
                <a:off x="8523" y="4952"/>
                <a:ext cx="2414" cy="740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defTabSz="1041400">
                  <a:spcAft>
                    <a:spcPts val="1000"/>
                  </a:spcAft>
                </a:pPr>
                <a:r>
                  <a:rPr lang="fr-FR" sz="1200">
                    <a:latin typeface="Comic Sans MS" pitchFamily="66" charset="0"/>
                  </a:rPr>
                  <a:t>Directions d'assemblage</a:t>
                </a:r>
              </a:p>
            </p:txBody>
          </p:sp>
          <p:sp>
            <p:nvSpPr>
              <p:cNvPr id="16401" name="Line 7"/>
              <p:cNvSpPr>
                <a:spLocks noChangeShapeType="1"/>
              </p:cNvSpPr>
              <p:nvPr/>
            </p:nvSpPr>
            <p:spPr bwMode="auto">
              <a:xfrm>
                <a:off x="7118" y="3926"/>
                <a:ext cx="1938" cy="12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2" name="Line 8"/>
              <p:cNvSpPr>
                <a:spLocks noChangeShapeType="1"/>
              </p:cNvSpPr>
              <p:nvPr/>
            </p:nvSpPr>
            <p:spPr bwMode="auto">
              <a:xfrm flipH="1">
                <a:off x="6548" y="5636"/>
                <a:ext cx="2793" cy="176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3" name="Line 9"/>
              <p:cNvSpPr>
                <a:spLocks noChangeShapeType="1"/>
              </p:cNvSpPr>
              <p:nvPr/>
            </p:nvSpPr>
            <p:spPr bwMode="auto">
              <a:xfrm flipH="1" flipV="1">
                <a:off x="8885" y="4439"/>
                <a:ext cx="798" cy="5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6396" name="Group 10"/>
            <p:cNvGrpSpPr>
              <a:grpSpLocks/>
            </p:cNvGrpSpPr>
            <p:nvPr/>
          </p:nvGrpSpPr>
          <p:grpSpPr bwMode="auto">
            <a:xfrm>
              <a:off x="1303655" y="1672458"/>
              <a:ext cx="2506980" cy="1471607"/>
              <a:chOff x="1162" y="2748"/>
              <a:chExt cx="3948" cy="2318"/>
            </a:xfrm>
          </p:grpSpPr>
          <p:sp>
            <p:nvSpPr>
              <p:cNvPr id="16397" name="Text Box 11"/>
              <p:cNvSpPr txBox="1">
                <a:spLocks noChangeArrowheads="1"/>
              </p:cNvSpPr>
              <p:nvPr/>
            </p:nvSpPr>
            <p:spPr bwMode="auto">
              <a:xfrm>
                <a:off x="1162" y="3242"/>
                <a:ext cx="2992" cy="1034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 defTabSz="1041400"/>
                <a:r>
                  <a:rPr lang="fr-FR" sz="1200">
                    <a:latin typeface="Comic Sans MS" pitchFamily="66" charset="0"/>
                  </a:rPr>
                  <a:t>Repères alignés sur une direction d'éclatement</a:t>
                </a:r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398" name="AutoShape 12"/>
              <p:cNvSpPr>
                <a:spLocks/>
              </p:cNvSpPr>
              <p:nvPr/>
            </p:nvSpPr>
            <p:spPr bwMode="auto">
              <a:xfrm rot="3630610">
                <a:off x="2685" y="3369"/>
                <a:ext cx="402" cy="2992"/>
              </a:xfrm>
              <a:prstGeom prst="leftBrace">
                <a:avLst>
                  <a:gd name="adj1" fmla="val 58681"/>
                  <a:gd name="adj2" fmla="val 50375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99" name="AutoShape 13"/>
              <p:cNvSpPr>
                <a:spLocks/>
              </p:cNvSpPr>
              <p:nvPr/>
            </p:nvSpPr>
            <p:spPr bwMode="auto">
              <a:xfrm rot="-3501128">
                <a:off x="4210" y="2280"/>
                <a:ext cx="432" cy="1368"/>
              </a:xfrm>
              <a:prstGeom prst="leftBrace">
                <a:avLst>
                  <a:gd name="adj1" fmla="val 26389"/>
                  <a:gd name="adj2" fmla="val 47935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855075" y="44450"/>
            <a:ext cx="214313" cy="228600"/>
          </a:xfrm>
          <a:prstGeom prst="actionButtonBlank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>
              <a:spcBef>
                <a:spcPct val="0"/>
              </a:spcBef>
            </a:pPr>
            <a:r>
              <a:rPr lang="fr-FR" sz="1400" b="1">
                <a:solidFill>
                  <a:schemeClr val="bg2"/>
                </a:solidFill>
              </a:rPr>
              <a:t>X</a:t>
            </a: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86200" y="-342900"/>
            <a:ext cx="8382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4" tIns="45712" rIns="91424" bIns="45712"/>
          <a:lstStyle/>
          <a:p>
            <a:pPr eaLnBrk="1" hangingPunct="1"/>
            <a:r>
              <a:rPr lang="fr-FR" sz="1000" dirty="0" smtClean="0"/>
              <a:t>Fermeture</a:t>
            </a:r>
          </a:p>
        </p:txBody>
      </p:sp>
      <p:sp>
        <p:nvSpPr>
          <p:cNvPr id="1741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51100" y="3379788"/>
            <a:ext cx="4545013" cy="1085850"/>
          </a:xfrm>
          <a:prstGeom prst="actionButtonBlank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>
              <a:spcBef>
                <a:spcPct val="0"/>
              </a:spcBef>
            </a:pPr>
            <a:r>
              <a:rPr lang="fr-FR" sz="1400" b="1"/>
              <a:t>Êtes-vous sur de vouloir fermer la présentation ?</a:t>
            </a:r>
          </a:p>
          <a:p>
            <a:pPr algn="ctr">
              <a:spcBef>
                <a:spcPct val="0"/>
              </a:spcBef>
            </a:pPr>
            <a:endParaRPr lang="fr-FR" sz="1400" b="1"/>
          </a:p>
          <a:p>
            <a:pPr algn="ctr">
              <a:spcBef>
                <a:spcPct val="0"/>
              </a:spcBef>
            </a:pPr>
            <a:endParaRPr lang="fr-FR" sz="1400" b="1"/>
          </a:p>
        </p:txBody>
      </p:sp>
      <p:sp>
        <p:nvSpPr>
          <p:cNvPr id="17413" name="AutoShape 7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3429000" y="3897313"/>
            <a:ext cx="760413" cy="414337"/>
          </a:xfrm>
          <a:prstGeom prst="actionButtonBlank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>
              <a:spcBef>
                <a:spcPct val="0"/>
              </a:spcBef>
            </a:pPr>
            <a:r>
              <a:rPr lang="fr-FR" sz="1400" b="1"/>
              <a:t>OUI</a:t>
            </a:r>
          </a:p>
        </p:txBody>
      </p:sp>
      <p:sp>
        <p:nvSpPr>
          <p:cNvPr id="17414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5130800" y="3897313"/>
            <a:ext cx="760413" cy="414337"/>
          </a:xfrm>
          <a:prstGeom prst="actionButtonBlank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>
              <a:spcBef>
                <a:spcPct val="0"/>
              </a:spcBef>
            </a:pPr>
            <a:r>
              <a:rPr lang="fr-FR" sz="1400" b="1"/>
              <a:t>NON</a:t>
            </a:r>
          </a:p>
        </p:txBody>
      </p:sp>
      <p:sp>
        <p:nvSpPr>
          <p:cNvPr id="17415" name="ZoneTexte 15"/>
          <p:cNvSpPr txBox="1">
            <a:spLocks noChangeArrowheads="1"/>
          </p:cNvSpPr>
          <p:nvPr/>
        </p:nvSpPr>
        <p:spPr bwMode="auto">
          <a:xfrm>
            <a:off x="571500" y="1143000"/>
            <a:ext cx="76993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Si vous avez bien compris la présentation, reportez-vous aux documents papiers.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099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410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4101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03575" y="3465513"/>
            <a:ext cx="43862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r>
              <a:rPr lang="fr-FR" sz="2400"/>
              <a:t>Problématique</a:t>
            </a:r>
          </a:p>
        </p:txBody>
      </p:sp>
      <p:sp>
        <p:nvSpPr>
          <p:cNvPr id="4102" name="WordArt 30"/>
          <p:cNvSpPr>
            <a:spLocks noChangeArrowheads="1" noChangeShapeType="1" noTextEdit="1"/>
          </p:cNvSpPr>
          <p:nvPr/>
        </p:nvSpPr>
        <p:spPr bwMode="auto">
          <a:xfrm>
            <a:off x="2195513" y="1103313"/>
            <a:ext cx="4572000" cy="684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81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fr-FR" sz="2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SOMMAIRE</a:t>
            </a:r>
          </a:p>
        </p:txBody>
      </p:sp>
      <p:sp>
        <p:nvSpPr>
          <p:cNvPr id="4103" name="Text Box 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203575" y="2519363"/>
            <a:ext cx="43862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r>
              <a:rPr lang="fr-FR" sz="2400"/>
              <a:t>Mise en situation</a:t>
            </a:r>
          </a:p>
        </p:txBody>
      </p:sp>
      <p:sp>
        <p:nvSpPr>
          <p:cNvPr id="4104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10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106" name="Text Box 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03575" y="4357688"/>
            <a:ext cx="43862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r>
              <a:rPr lang="fr-FR" sz="2400"/>
              <a:t>Exemple d’éclaté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123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5124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5125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5126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127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128" name="ZoneTexte 15"/>
          <p:cNvSpPr txBox="1">
            <a:spLocks noChangeArrowheads="1"/>
          </p:cNvSpPr>
          <p:nvPr/>
        </p:nvSpPr>
        <p:spPr bwMode="auto">
          <a:xfrm>
            <a:off x="571500" y="1357313"/>
            <a:ext cx="769937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La remplisseuse de tube KX 801 permet le remplissage et la fermeture de tubes plastiques par soudage par « air chaud ». </a:t>
            </a:r>
          </a:p>
        </p:txBody>
      </p:sp>
      <p:pic>
        <p:nvPicPr>
          <p:cNvPr id="5129" name="Image 9" descr="P226008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786063"/>
            <a:ext cx="3786188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Image 10" descr="P226008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8588" y="2500313"/>
            <a:ext cx="27844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Flèche droite 11"/>
          <p:cNvSpPr>
            <a:spLocks noChangeArrowheads="1"/>
          </p:cNvSpPr>
          <p:nvPr/>
        </p:nvSpPr>
        <p:spPr bwMode="auto">
          <a:xfrm>
            <a:off x="2000250" y="3857625"/>
            <a:ext cx="1214438" cy="428625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1041400"/>
            <a:endParaRPr lang="fr-FR"/>
          </a:p>
        </p:txBody>
      </p:sp>
      <p:sp>
        <p:nvSpPr>
          <p:cNvPr id="5132" name="Flèche droite 12"/>
          <p:cNvSpPr>
            <a:spLocks noChangeArrowheads="1"/>
          </p:cNvSpPr>
          <p:nvPr/>
        </p:nvSpPr>
        <p:spPr bwMode="auto">
          <a:xfrm>
            <a:off x="6365875" y="3871913"/>
            <a:ext cx="420688" cy="8286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1041400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6147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614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6149" name="Text Box 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6150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615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6152" name="ZoneTexte 9"/>
          <p:cNvSpPr txBox="1">
            <a:spLocks noChangeArrowheads="1"/>
          </p:cNvSpPr>
          <p:nvPr/>
        </p:nvSpPr>
        <p:spPr bwMode="auto">
          <a:xfrm>
            <a:off x="142844" y="6175375"/>
            <a:ext cx="864399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latin typeface="Comic Sans MS" pitchFamily="66" charset="0"/>
              </a:rPr>
              <a:t>Cliquer sur l’image pour visionner la </a:t>
            </a:r>
            <a:r>
              <a:rPr lang="fr-FR" dirty="0" smtClean="0">
                <a:latin typeface="Comic Sans MS" pitchFamily="66" charset="0"/>
              </a:rPr>
              <a:t>vidéo (si la vidéo ne commence pas cliquer sur </a:t>
            </a:r>
            <a:r>
              <a:rPr lang="fr-FR" dirty="0" smtClean="0">
                <a:latin typeface="Comic Sans MS" pitchFamily="66" charset="0"/>
                <a:hlinkClick r:id="rId6" action="ppaction://hlinkfile"/>
              </a:rPr>
              <a:t>ce lien</a:t>
            </a:r>
            <a:r>
              <a:rPr lang="fr-FR" dirty="0" smtClean="0">
                <a:latin typeface="Comic Sans MS" pitchFamily="66" charset="0"/>
              </a:rPr>
              <a:t>).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11" name="Vidéo_KX801.mpe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258887" y="1200134"/>
            <a:ext cx="6215082" cy="49720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7171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1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173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7174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717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7176" name="ZoneTexte 9"/>
          <p:cNvSpPr txBox="1">
            <a:spLocks noChangeArrowheads="1"/>
          </p:cNvSpPr>
          <p:nvPr/>
        </p:nvSpPr>
        <p:spPr bwMode="auto">
          <a:xfrm>
            <a:off x="500063" y="1006475"/>
            <a:ext cx="63579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Ces opérations s’effectuent sur huit postes.</a:t>
            </a:r>
          </a:p>
        </p:txBody>
      </p:sp>
      <p:sp>
        <p:nvSpPr>
          <p:cNvPr id="7177" name="ZoneTexte 9"/>
          <p:cNvSpPr txBox="1">
            <a:spLocks noChangeArrowheads="1"/>
          </p:cNvSpPr>
          <p:nvPr/>
        </p:nvSpPr>
        <p:spPr bwMode="auto">
          <a:xfrm>
            <a:off x="469900" y="6149975"/>
            <a:ext cx="7800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dirty="0">
                <a:latin typeface="Comic Sans MS" pitchFamily="66" charset="0"/>
              </a:rPr>
              <a:t>Les postes 4</a:t>
            </a:r>
            <a:r>
              <a:rPr lang="fr-FR" sz="1600" dirty="0" smtClean="0">
                <a:latin typeface="Comic Sans MS" pitchFamily="66" charset="0"/>
              </a:rPr>
              <a:t>, 6 </a:t>
            </a:r>
            <a:r>
              <a:rPr lang="fr-FR" sz="1600" dirty="0">
                <a:latin typeface="Comic Sans MS" pitchFamily="66" charset="0"/>
              </a:rPr>
              <a:t>et 9 ne sont pas utilisés sur la remplisseuse mais peuvent être utilisés pour d’autres options.</a:t>
            </a:r>
          </a:p>
        </p:txBody>
      </p:sp>
      <p:grpSp>
        <p:nvGrpSpPr>
          <p:cNvPr id="7178" name="Groupe 13"/>
          <p:cNvGrpSpPr>
            <a:grpSpLocks/>
          </p:cNvGrpSpPr>
          <p:nvPr/>
        </p:nvGrpSpPr>
        <p:grpSpPr bwMode="auto">
          <a:xfrm>
            <a:off x="500063" y="1422400"/>
            <a:ext cx="6643687" cy="4727575"/>
            <a:chOff x="500063" y="1422400"/>
            <a:chExt cx="6643704" cy="4727575"/>
          </a:xfrm>
        </p:grpSpPr>
        <p:pic>
          <p:nvPicPr>
            <p:cNvPr id="7179" name="Image 8" descr="IMAGE MACHINE2.jpg"/>
            <p:cNvPicPr>
              <a:picLocks noChangeAspect="1"/>
            </p:cNvPicPr>
            <p:nvPr/>
          </p:nvPicPr>
          <p:blipFill>
            <a:blip r:embed="rId5" cstate="print"/>
            <a:srcRect r="11636"/>
            <a:stretch>
              <a:fillRect/>
            </a:stretch>
          </p:blipFill>
          <p:spPr bwMode="auto">
            <a:xfrm>
              <a:off x="500063" y="1422400"/>
              <a:ext cx="6143625" cy="472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180" name="Connecteur droit avec flèche 12"/>
            <p:cNvCxnSpPr>
              <a:cxnSpLocks noChangeShapeType="1"/>
            </p:cNvCxnSpPr>
            <p:nvPr/>
          </p:nvCxnSpPr>
          <p:spPr bwMode="auto">
            <a:xfrm rot="10800000">
              <a:off x="6286511" y="4071942"/>
              <a:ext cx="857256" cy="1588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8195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819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819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819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819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8200" name="ZoneTexte 12"/>
          <p:cNvSpPr txBox="1">
            <a:spLocks noChangeArrowheads="1"/>
          </p:cNvSpPr>
          <p:nvPr/>
        </p:nvSpPr>
        <p:spPr bwMode="auto">
          <a:xfrm>
            <a:off x="428625" y="966788"/>
            <a:ext cx="55721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Comic Sans MS" pitchFamily="66" charset="0"/>
              </a:rPr>
              <a:t>Les différents postes de la </a:t>
            </a:r>
            <a:r>
              <a:rPr lang="fr-FR" dirty="0" smtClean="0">
                <a:latin typeface="Comic Sans MS" pitchFamily="66" charset="0"/>
              </a:rPr>
              <a:t>machine :</a:t>
            </a:r>
            <a:endParaRPr lang="fr-FR" dirty="0">
              <a:latin typeface="Comic Sans MS" pitchFamily="66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142875" y="1382713"/>
          <a:ext cx="877731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5773"/>
                <a:gridCol w="2925773"/>
                <a:gridCol w="29257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1-CHARGEMENT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2-MISE EN POSITION TUBE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3-ORIENTATION TUBE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2875" y="5329238"/>
          <a:ext cx="8777319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5773"/>
                <a:gridCol w="2925773"/>
                <a:gridCol w="292577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Alimentation du tube dans le godet du plateau rotatif grâce au basculement du vé de chargement.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Enfoncement du tube au fond du godet.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Rotation du godet pour un positionnement angulaire du tube (inscriptions commerciales).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221" name="Flèche courbée vers la droite 14"/>
          <p:cNvSpPr>
            <a:spLocks noChangeArrowheads="1"/>
          </p:cNvSpPr>
          <p:nvPr/>
        </p:nvSpPr>
        <p:spPr bwMode="auto">
          <a:xfrm>
            <a:off x="7861300" y="4643438"/>
            <a:ext cx="642938" cy="28575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C000">
              <a:alpha val="2705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1041400"/>
            <a:endParaRPr lang="fr-FR"/>
          </a:p>
        </p:txBody>
      </p:sp>
      <p:grpSp>
        <p:nvGrpSpPr>
          <p:cNvPr id="8222" name="Groupe 35"/>
          <p:cNvGrpSpPr>
            <a:grpSpLocks/>
          </p:cNvGrpSpPr>
          <p:nvPr/>
        </p:nvGrpSpPr>
        <p:grpSpPr bwMode="auto">
          <a:xfrm>
            <a:off x="142875" y="2071688"/>
            <a:ext cx="8920163" cy="3257550"/>
            <a:chOff x="142875" y="2071688"/>
            <a:chExt cx="8920163" cy="3257550"/>
          </a:xfrm>
        </p:grpSpPr>
        <p:pic>
          <p:nvPicPr>
            <p:cNvPr id="822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2875" y="2071688"/>
              <a:ext cx="8920163" cy="3257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4" name="Picture 3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85918" y="2071688"/>
              <a:ext cx="1274518" cy="1803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225" name="Connecteur droit avec flèche 15"/>
            <p:cNvCxnSpPr>
              <a:cxnSpLocks noChangeShapeType="1"/>
            </p:cNvCxnSpPr>
            <p:nvPr/>
          </p:nvCxnSpPr>
          <p:spPr bwMode="auto">
            <a:xfrm rot="5400000">
              <a:off x="1071538" y="2500306"/>
              <a:ext cx="571504" cy="428628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  <p:cxnSp>
          <p:nvCxnSpPr>
            <p:cNvPr id="8226" name="Connecteur droit avec flèche 28"/>
            <p:cNvCxnSpPr>
              <a:cxnSpLocks noChangeShapeType="1"/>
            </p:cNvCxnSpPr>
            <p:nvPr/>
          </p:nvCxnSpPr>
          <p:spPr bwMode="auto">
            <a:xfrm rot="5400000">
              <a:off x="3325485" y="3151979"/>
              <a:ext cx="571504" cy="1588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  <p:sp>
          <p:nvSpPr>
            <p:cNvPr id="32" name="Flèche en arc 31"/>
            <p:cNvSpPr/>
            <p:nvPr/>
          </p:nvSpPr>
          <p:spPr bwMode="auto">
            <a:xfrm rot="5400000" flipH="1">
              <a:off x="785812" y="3459163"/>
              <a:ext cx="714375" cy="673100"/>
            </a:xfrm>
            <a:prstGeom prst="circular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1041400">
                <a:defRPr/>
              </a:pPr>
              <a:endParaRPr lang="fr-FR"/>
            </a:p>
          </p:txBody>
        </p:sp>
        <p:pic>
          <p:nvPicPr>
            <p:cNvPr id="8228" name="Picture 3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3480425" y="3554820"/>
              <a:ext cx="260035" cy="119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9" name="Picture 3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51999" y="2241138"/>
              <a:ext cx="697651" cy="2990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230" name="Picture 3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4152901"/>
            <a:ext cx="591872" cy="111798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grpSp>
        <p:nvGrpSpPr>
          <p:cNvPr id="21" name="Groupe 25"/>
          <p:cNvGrpSpPr>
            <a:grpSpLocks/>
          </p:cNvGrpSpPr>
          <p:nvPr/>
        </p:nvGrpSpPr>
        <p:grpSpPr bwMode="auto">
          <a:xfrm>
            <a:off x="3929058" y="4795197"/>
            <a:ext cx="928683" cy="587375"/>
            <a:chOff x="-1928858" y="2343187"/>
            <a:chExt cx="1571636" cy="587336"/>
          </a:xfrm>
        </p:grpSpPr>
        <p:sp>
          <p:nvSpPr>
            <p:cNvPr id="22" name="Bulle ronde 23"/>
            <p:cNvSpPr>
              <a:spLocks noChangeArrowheads="1"/>
            </p:cNvSpPr>
            <p:nvPr/>
          </p:nvSpPr>
          <p:spPr bwMode="auto">
            <a:xfrm>
              <a:off x="-1928858" y="2343187"/>
              <a:ext cx="1500199" cy="587336"/>
            </a:xfrm>
            <a:prstGeom prst="wedgeEllipseCallout">
              <a:avLst>
                <a:gd name="adj1" fmla="val 107299"/>
                <a:gd name="adj2" fmla="val -39466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1041400"/>
              <a:endParaRPr lang="fr-FR"/>
            </a:p>
          </p:txBody>
        </p:sp>
        <p:sp>
          <p:nvSpPr>
            <p:cNvPr id="23" name="ZoneTexte 24"/>
            <p:cNvSpPr txBox="1">
              <a:spLocks noChangeArrowheads="1"/>
            </p:cNvSpPr>
            <p:nvPr/>
          </p:nvSpPr>
          <p:spPr bwMode="auto">
            <a:xfrm>
              <a:off x="-1928858" y="2534931"/>
              <a:ext cx="15716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 b="1" dirty="0" smtClean="0">
                  <a:solidFill>
                    <a:srgbClr val="FFC000"/>
                  </a:solidFill>
                  <a:latin typeface="Comic Sans MS" pitchFamily="66" charset="0"/>
                </a:rPr>
                <a:t>Godet.</a:t>
              </a:r>
              <a:endParaRPr lang="fr-FR" sz="1100" b="1" dirty="0">
                <a:solidFill>
                  <a:srgbClr val="FFC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9219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9221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922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922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9224" name="ZoneTexte 12"/>
          <p:cNvSpPr txBox="1">
            <a:spLocks noChangeArrowheads="1"/>
          </p:cNvSpPr>
          <p:nvPr/>
        </p:nvSpPr>
        <p:spPr bwMode="auto">
          <a:xfrm>
            <a:off x="428625" y="966788"/>
            <a:ext cx="55721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Comic Sans MS" pitchFamily="66" charset="0"/>
              </a:rPr>
              <a:t>Les différents postes de la </a:t>
            </a:r>
            <a:r>
              <a:rPr lang="fr-FR" dirty="0" smtClean="0">
                <a:latin typeface="Comic Sans MS" pitchFamily="66" charset="0"/>
              </a:rPr>
              <a:t>machine :</a:t>
            </a:r>
            <a:endParaRPr lang="fr-FR" dirty="0">
              <a:latin typeface="Comic Sans MS" pitchFamily="66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142875" y="1382713"/>
          <a:ext cx="877731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3214710"/>
                <a:gridCol w="27765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4-CONTRÔLE CYLINDRICITÉ (en option).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5-DOSAGE/REMPLISSAGE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7-CHAUFFE-TUBE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2875" y="5214938"/>
          <a:ext cx="87773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37"/>
                <a:gridCol w="3571900"/>
                <a:gridCol w="263368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Permet de contrôler un éventuel défaut de cylindricité du tube.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Alimentation automatique du produit, dosage par pompe volumétrique et remplissage par injection dans le tube. Contrôle le niveau du produit dans le réservoir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Soufflage d’air chaud sur une zone prédéfinie du tube pour préparer le soudage.</a:t>
                      </a:r>
                      <a:endParaRPr lang="fr-FR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245" name="Groupe 13"/>
          <p:cNvGrpSpPr>
            <a:grpSpLocks/>
          </p:cNvGrpSpPr>
          <p:nvPr/>
        </p:nvGrpSpPr>
        <p:grpSpPr bwMode="auto">
          <a:xfrm>
            <a:off x="428625" y="2297113"/>
            <a:ext cx="7991475" cy="2917825"/>
            <a:chOff x="428625" y="2297113"/>
            <a:chExt cx="7991475" cy="3259137"/>
          </a:xfrm>
        </p:grpSpPr>
        <p:pic>
          <p:nvPicPr>
            <p:cNvPr id="924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8625" y="2297113"/>
              <a:ext cx="7991475" cy="3259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7" name="Picture 3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00364" y="3920688"/>
              <a:ext cx="804862" cy="1294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8" name="Picture 3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41286" y="2297113"/>
              <a:ext cx="918928" cy="130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243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245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14563" y="500063"/>
            <a:ext cx="4386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2" tIns="45696" rIns="91392" bIns="45696">
            <a:spAutoFit/>
          </a:bodyPr>
          <a:lstStyle/>
          <a:p>
            <a:pPr algn="ctr"/>
            <a:r>
              <a:rPr lang="fr-FR" sz="2400"/>
              <a:t>Mise en situation</a:t>
            </a:r>
          </a:p>
        </p:txBody>
      </p:sp>
      <p:sp>
        <p:nvSpPr>
          <p:cNvPr id="10246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247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248" name="ZoneTexte 12"/>
          <p:cNvSpPr txBox="1">
            <a:spLocks noChangeArrowheads="1"/>
          </p:cNvSpPr>
          <p:nvPr/>
        </p:nvSpPr>
        <p:spPr bwMode="auto">
          <a:xfrm>
            <a:off x="428625" y="966788"/>
            <a:ext cx="55721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Comic Sans MS" pitchFamily="66" charset="0"/>
              </a:rPr>
              <a:t>Les différents postes de la </a:t>
            </a:r>
            <a:r>
              <a:rPr lang="fr-FR" dirty="0" smtClean="0">
                <a:latin typeface="Comic Sans MS" pitchFamily="66" charset="0"/>
              </a:rPr>
              <a:t>machine :</a:t>
            </a:r>
            <a:endParaRPr lang="fr-FR" dirty="0">
              <a:latin typeface="Comic Sans MS" pitchFamily="66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142875" y="1382713"/>
          <a:ext cx="877731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5773"/>
                <a:gridCol w="2925773"/>
                <a:gridCol w="29257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8-FERMETURE TUBE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10-COUPE TUBE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11-SORTIE TUBES</a:t>
                      </a:r>
                      <a:endParaRPr lang="fr-FR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14563"/>
            <a:ext cx="892016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2875" y="4929188"/>
          <a:ext cx="877731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5773"/>
                <a:gridCol w="2925773"/>
                <a:gridCol w="292577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Ecrasement de l’extrémité du tube par les mâchoires de soudage/marquage/</a:t>
                      </a:r>
                      <a:r>
                        <a:rPr lang="fr-FR" sz="1400" kern="1200" baseline="0" dirty="0" err="1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striage</a:t>
                      </a:r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pour</a:t>
                      </a:r>
                    </a:p>
                    <a:p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réaliser la fermeture par soudage.</a:t>
                      </a:r>
                      <a:endParaRPr lang="fr-FR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Découpe du copeau de plastique et évacuation de celui-ci par soufflage dans le bac de récupération.</a:t>
                      </a:r>
                      <a:endParaRPr lang="fr-FR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Extraction du tube de son godet par poussée intérieure. Un déflecteur permet de « rabattre » le tube, bouchon en avant, vers la goulotte de sortie.</a:t>
                      </a:r>
                      <a:endParaRPr lang="fr-FR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0" name="Picture 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7125" y="3460750"/>
            <a:ext cx="1325563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1" name="Groupe 18"/>
          <p:cNvGrpSpPr>
            <a:grpSpLocks/>
          </p:cNvGrpSpPr>
          <p:nvPr/>
        </p:nvGrpSpPr>
        <p:grpSpPr bwMode="auto">
          <a:xfrm>
            <a:off x="1350963" y="2214563"/>
            <a:ext cx="1722437" cy="1246187"/>
            <a:chOff x="1351670" y="2214563"/>
            <a:chExt cx="1721023" cy="1246819"/>
          </a:xfrm>
        </p:grpSpPr>
        <p:pic>
          <p:nvPicPr>
            <p:cNvPr id="10276" name="Picture 3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37422" y="2214563"/>
              <a:ext cx="1154281" cy="1246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277" name="Connecteur droit avec flèche 15"/>
            <p:cNvCxnSpPr>
              <a:cxnSpLocks noChangeShapeType="1"/>
            </p:cNvCxnSpPr>
            <p:nvPr/>
          </p:nvCxnSpPr>
          <p:spPr bwMode="auto">
            <a:xfrm>
              <a:off x="1351670" y="2927346"/>
              <a:ext cx="571504" cy="1588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  <p:cxnSp>
          <p:nvCxnSpPr>
            <p:cNvPr id="10278" name="Connecteur droit avec flèche 16"/>
            <p:cNvCxnSpPr>
              <a:cxnSpLocks noChangeShapeType="1"/>
            </p:cNvCxnSpPr>
            <p:nvPr/>
          </p:nvCxnSpPr>
          <p:spPr bwMode="auto">
            <a:xfrm rot="10800000">
              <a:off x="2510713" y="2928934"/>
              <a:ext cx="561980" cy="1588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" name="Groupe 21"/>
          <p:cNvGrpSpPr/>
          <p:nvPr/>
        </p:nvGrpSpPr>
        <p:grpSpPr>
          <a:xfrm>
            <a:off x="5643570" y="3397268"/>
            <a:ext cx="1571636" cy="587336"/>
            <a:chOff x="-1500230" y="4131308"/>
            <a:chExt cx="1571636" cy="587336"/>
          </a:xfrm>
          <a:noFill/>
        </p:grpSpPr>
        <p:sp>
          <p:nvSpPr>
            <p:cNvPr id="20" name="Bulle ronde 19"/>
            <p:cNvSpPr/>
            <p:nvPr/>
          </p:nvSpPr>
          <p:spPr bwMode="auto">
            <a:xfrm>
              <a:off x="-1500230" y="4131308"/>
              <a:ext cx="1285884" cy="587336"/>
            </a:xfrm>
            <a:prstGeom prst="wedgeEllipseCallou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1041400">
                <a:defRPr/>
              </a:pPr>
              <a:endParaRPr lang="fr-FR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1500230" y="4262114"/>
              <a:ext cx="1571636" cy="26161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100" b="1" dirty="0">
                  <a:solidFill>
                    <a:srgbClr val="FFC000"/>
                  </a:solidFill>
                  <a:latin typeface="Comic Sans MS" pitchFamily="66" charset="0"/>
                </a:rPr>
                <a:t>Zone à découper.</a:t>
              </a:r>
            </a:p>
          </p:txBody>
        </p:sp>
      </p:grpSp>
      <p:grpSp>
        <p:nvGrpSpPr>
          <p:cNvPr id="10273" name="Groupe 25"/>
          <p:cNvGrpSpPr>
            <a:grpSpLocks/>
          </p:cNvGrpSpPr>
          <p:nvPr/>
        </p:nvGrpSpPr>
        <p:grpSpPr bwMode="auto">
          <a:xfrm>
            <a:off x="3714750" y="4341813"/>
            <a:ext cx="1571625" cy="587375"/>
            <a:chOff x="-1928858" y="2343187"/>
            <a:chExt cx="1571636" cy="587336"/>
          </a:xfrm>
        </p:grpSpPr>
        <p:sp>
          <p:nvSpPr>
            <p:cNvPr id="10274" name="Bulle ronde 23"/>
            <p:cNvSpPr>
              <a:spLocks noChangeArrowheads="1"/>
            </p:cNvSpPr>
            <p:nvPr/>
          </p:nvSpPr>
          <p:spPr bwMode="auto">
            <a:xfrm>
              <a:off x="-1928858" y="2343187"/>
              <a:ext cx="1500198" cy="587336"/>
            </a:xfrm>
            <a:prstGeom prst="wedgeEllipseCallout">
              <a:avLst>
                <a:gd name="adj1" fmla="val 52468"/>
                <a:gd name="adj2" fmla="val -141088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1041400"/>
              <a:endParaRPr lang="fr-FR"/>
            </a:p>
          </p:txBody>
        </p:sp>
        <p:sp>
          <p:nvSpPr>
            <p:cNvPr id="10275" name="ZoneTexte 24"/>
            <p:cNvSpPr txBox="1">
              <a:spLocks noChangeArrowheads="1"/>
            </p:cNvSpPr>
            <p:nvPr/>
          </p:nvSpPr>
          <p:spPr bwMode="auto">
            <a:xfrm>
              <a:off x="-1928858" y="2534931"/>
              <a:ext cx="15716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 b="1">
                  <a:solidFill>
                    <a:srgbClr val="FFC000"/>
                  </a:solidFill>
                  <a:latin typeface="Comic Sans MS" pitchFamily="66" charset="0"/>
                </a:rPr>
                <a:t>Découpe de la zone.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75" y="42863"/>
            <a:ext cx="244475" cy="228600"/>
          </a:xfrm>
          <a:prstGeom prst="actionButtonForwardNex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1267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126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6825" y="42863"/>
            <a:ext cx="244475" cy="228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1270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983538" y="42863"/>
            <a:ext cx="244475" cy="228600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1271" name="ZoneTexte 15"/>
          <p:cNvSpPr txBox="1">
            <a:spLocks noChangeArrowheads="1"/>
          </p:cNvSpPr>
          <p:nvPr/>
        </p:nvSpPr>
        <p:spPr bwMode="auto">
          <a:xfrm>
            <a:off x="528638" y="714375"/>
            <a:ext cx="76993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Le poste qui nous intéresse concerne l’orientation du tube qui est réalisée par deux éléments.</a:t>
            </a:r>
          </a:p>
        </p:txBody>
      </p:sp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 cstate="print"/>
          <a:srcRect l="77682"/>
          <a:stretch>
            <a:fillRect/>
          </a:stretch>
        </p:blipFill>
        <p:spPr bwMode="auto">
          <a:xfrm>
            <a:off x="1143000" y="1452563"/>
            <a:ext cx="3303588" cy="540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ZoneTexte 15"/>
          <p:cNvSpPr txBox="1">
            <a:spLocks noChangeArrowheads="1"/>
          </p:cNvSpPr>
          <p:nvPr/>
        </p:nvSpPr>
        <p:spPr bwMode="auto">
          <a:xfrm>
            <a:off x="4970463" y="1928813"/>
            <a:ext cx="33004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Elément supérieur</a:t>
            </a:r>
          </a:p>
        </p:txBody>
      </p:sp>
      <p:cxnSp>
        <p:nvCxnSpPr>
          <p:cNvPr id="11274" name="Connecteur droit avec flèche 17"/>
          <p:cNvCxnSpPr>
            <a:cxnSpLocks noChangeShapeType="1"/>
            <a:stCxn id="11273" idx="1"/>
          </p:cNvCxnSpPr>
          <p:nvPr/>
        </p:nvCxnSpPr>
        <p:spPr bwMode="auto">
          <a:xfrm rot="10800000" flipV="1">
            <a:off x="3113088" y="2136775"/>
            <a:ext cx="1857375" cy="8636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275" name="ZoneTexte 21"/>
          <p:cNvSpPr txBox="1">
            <a:spLocks noChangeArrowheads="1"/>
          </p:cNvSpPr>
          <p:nvPr/>
        </p:nvSpPr>
        <p:spPr bwMode="auto">
          <a:xfrm>
            <a:off x="4927600" y="5214938"/>
            <a:ext cx="33004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Elément inférieur</a:t>
            </a:r>
          </a:p>
        </p:txBody>
      </p:sp>
      <p:cxnSp>
        <p:nvCxnSpPr>
          <p:cNvPr id="11276" name="Connecteur droit avec flèche 22"/>
          <p:cNvCxnSpPr>
            <a:cxnSpLocks noChangeShapeType="1"/>
          </p:cNvCxnSpPr>
          <p:nvPr/>
        </p:nvCxnSpPr>
        <p:spPr bwMode="auto">
          <a:xfrm rot="10800000">
            <a:off x="3113088" y="5429250"/>
            <a:ext cx="1814512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277" name="ZoneTexte 24"/>
          <p:cNvSpPr txBox="1">
            <a:spLocks noChangeArrowheads="1"/>
          </p:cNvSpPr>
          <p:nvPr/>
        </p:nvSpPr>
        <p:spPr bwMode="auto">
          <a:xfrm>
            <a:off x="4970463" y="2857500"/>
            <a:ext cx="3744912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omic Sans MS" pitchFamily="66" charset="0"/>
              </a:rPr>
              <a:t>Pour ce poste, le tube est positionné verticalement depuis les postes 1 et 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ond léonar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99CCFF"/>
      </a:folHlink>
    </a:clrScheme>
    <a:fontScheme name="1_Fond léon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ond léonar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ond léonar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ond léonar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ond léonar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ond léon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ond léon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ond léon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733</TotalTime>
  <Words>593</Words>
  <Application>Microsoft Office PowerPoint</Application>
  <PresentationFormat>Affichage à l'écran (4:3)</PresentationFormat>
  <Paragraphs>90</Paragraphs>
  <Slides>15</Slides>
  <Notes>14</Notes>
  <HiddenSlides>0</HiddenSlides>
  <MMClips>1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7" baseType="lpstr">
      <vt:lpstr>1_Fond léonard</vt:lpstr>
      <vt:lpstr>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Fermeture</vt:lpstr>
    </vt:vector>
  </TitlesOfParts>
  <Company>Personnel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Sébastien PRELADE</dc:creator>
  <cp:lastModifiedBy>sujets</cp:lastModifiedBy>
  <cp:revision>93</cp:revision>
  <dcterms:created xsi:type="dcterms:W3CDTF">2004-06-23T06:24:44Z</dcterms:created>
  <dcterms:modified xsi:type="dcterms:W3CDTF">2013-06-03T09:48:31Z</dcterms:modified>
</cp:coreProperties>
</file>