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 snapToGrid="0">
      <p:cViewPr>
        <p:scale>
          <a:sx n="100" d="100"/>
          <a:sy n="100" d="100"/>
        </p:scale>
        <p:origin x="-20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66C53-005E-4FE9-A58B-D7E1E92A825F}" type="datetimeFigureOut">
              <a:rPr lang="fr-FR" smtClean="0"/>
              <a:pPr/>
              <a:t>01/04/2012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648FD-50C6-4D65-BD2A-4E72CF3413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VERSAILLES%20(version%20d&#233;finitive)/IPM_Versailles%20(D)/DRS5.pdf" TargetMode="External"/><Relationship Id="rId2" Type="http://schemas.openxmlformats.org/officeDocument/2006/relationships/hyperlink" Target="VERSAILLES%20(version%20d&#233;finitive)/IPM_Versailles%20(D)/DT6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VERSAILLES%20(version%20d&#233;finitive)/IPM_Versailles%20(D)/DRS7.pdf" TargetMode="External"/><Relationship Id="rId2" Type="http://schemas.openxmlformats.org/officeDocument/2006/relationships/hyperlink" Target="VERSAILLES%20(version%20d&#233;finitive)/IPM_Versailles%20(D)/DRS6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VERSAILLES%20(version%20d&#233;finitive)/IPM_Versailles%20(D)/DRS9.pdf" TargetMode="External"/><Relationship Id="rId2" Type="http://schemas.openxmlformats.org/officeDocument/2006/relationships/hyperlink" Target="VERSAILLES%20(version%20d&#233;finitive)/IPM_Versailles%20(D)/DRS8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VERSAILLES%20(version%20d&#233;finitive)/IPM_Versailles%20(D)/DRS12.pd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VERSAILLES%20(version%20d&#233;finitive)/IPM_Versailles%20(D)/DRS11.pdf" TargetMode="External"/><Relationship Id="rId5" Type="http://schemas.openxmlformats.org/officeDocument/2006/relationships/hyperlink" Target="VERSAILLES%20(version%20d&#233;finitive)/IPM_Versailles%20(D)/Reponse_12.pdf" TargetMode="External"/><Relationship Id="rId4" Type="http://schemas.openxmlformats.org/officeDocument/2006/relationships/hyperlink" Target="VERSAILLES%20(version%20d&#233;finitive)/IPM_Versailles%20(D)/DRS10.pdf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VERSAILLES%20(version%20d&#233;finitive)/IPM_Versailles%20(D)/DRS13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71678"/>
            <a:ext cx="2905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42975" y="939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BTS IPM 2009</a:t>
            </a:r>
            <a:br>
              <a:rPr lang="fr-FR" dirty="0" smtClean="0"/>
            </a:br>
            <a:r>
              <a:rPr lang="fr-FR" dirty="0" smtClean="0"/>
              <a:t>E4 – Etude de Pré-industrialisation</a:t>
            </a:r>
            <a:endParaRPr lang="fr-FR" dirty="0"/>
          </a:p>
        </p:txBody>
      </p:sp>
      <p:sp>
        <p:nvSpPr>
          <p:cNvPr id="11" name="Sous-titr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643182"/>
            <a:ext cx="6220337" cy="35004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" name="Rectangle 6"/>
          <p:cNvSpPr/>
          <p:nvPr/>
        </p:nvSpPr>
        <p:spPr>
          <a:xfrm>
            <a:off x="3929058" y="2928934"/>
            <a:ext cx="1071570" cy="1357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57158" y="428625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50 unités par mois sur quelques années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>
            <a:stCxn id="7" idx="1"/>
          </p:cNvCxnSpPr>
          <p:nvPr/>
        </p:nvCxnSpPr>
        <p:spPr>
          <a:xfrm rot="10800000" flipV="1">
            <a:off x="2357422" y="3607594"/>
            <a:ext cx="1571636" cy="821537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42844" y="6357958"/>
            <a:ext cx="642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PL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7286676" cy="519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28596" y="428604"/>
            <a:ext cx="835824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fr-FR" b="1" u="sng" dirty="0" smtClean="0"/>
              <a:t>Question 6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Hachurer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zone de validité répondant au cahier des charges.  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Pour rappel : On s’intéressera à la borne supérieure de </a:t>
            </a:r>
            <a:r>
              <a:rPr kumimoji="0" lang="fr-FR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fr-FR" sz="14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fr-FR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72264" y="1785926"/>
            <a:ext cx="1571636" cy="4286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6429388" y="6215082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FF0000"/>
                </a:solidFill>
              </a:rPr>
              <a:t>Rm</a:t>
            </a:r>
            <a:r>
              <a:rPr lang="fr-FR" sz="1400" b="1" dirty="0" smtClean="0">
                <a:solidFill>
                  <a:srgbClr val="FF0000"/>
                </a:solidFill>
              </a:rPr>
              <a:t> = 1155 </a:t>
            </a:r>
            <a:r>
              <a:rPr lang="fr-FR" sz="1400" b="1" dirty="0" err="1" smtClean="0">
                <a:solidFill>
                  <a:srgbClr val="FF0000"/>
                </a:solidFill>
              </a:rPr>
              <a:t>Mpa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29388" y="107154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Attention échelle logarithmique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8596" y="659436"/>
            <a:ext cx="8358246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b="1" u="sng" dirty="0" smtClean="0"/>
              <a:t>Question 7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>
                <a:latin typeface="Arial" pitchFamily="34" charset="0"/>
                <a:cs typeface="Arial" pitchFamily="34" charset="0"/>
              </a:rPr>
              <a:t>Commenter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la position du matériau actuellement utilisé. </a:t>
            </a:r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b="1" dirty="0">
                <a:solidFill>
                  <a:srgbClr val="FF0000"/>
                </a:solidFill>
              </a:rPr>
              <a:t>L’analyse du graphe de choix montre que les aciers faiblement alliés sont bien positionnés au niveau de la résistance à la rupture mais qu’ils sont loin d’être les meilleurs d’un point de vue allègement.</a:t>
            </a:r>
            <a:endParaRPr lang="fr-FR" sz="1600" dirty="0">
              <a:solidFill>
                <a:srgbClr val="FF0000"/>
              </a:solidFill>
            </a:endParaRPr>
          </a:p>
          <a:p>
            <a:pPr algn="ctr"/>
            <a:endParaRPr lang="fr-FR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400" b="1" dirty="0">
                <a:latin typeface="Arial" pitchFamily="34" charset="0"/>
                <a:cs typeface="Arial" pitchFamily="34" charset="0"/>
              </a:rPr>
              <a:t>Proposer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un classement des familles de matériaux répondant aux objectifs de cette remise en cause en les classant par ordre de performance décroissante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fr-FR" sz="1600" b="1" dirty="0" smtClean="0">
                <a:solidFill>
                  <a:srgbClr val="FF0000"/>
                </a:solidFill>
              </a:rPr>
              <a:t>                                                1</a:t>
            </a:r>
            <a:r>
              <a:rPr lang="fr-FR" sz="1600" b="1" dirty="0">
                <a:solidFill>
                  <a:srgbClr val="FF0000"/>
                </a:solidFill>
              </a:rPr>
              <a:t>. Les alliages de titane (le meilleur choix ici)</a:t>
            </a:r>
            <a:endParaRPr lang="fr-FR" sz="1600" dirty="0">
              <a:solidFill>
                <a:srgbClr val="FF0000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                                                2</a:t>
            </a:r>
            <a:r>
              <a:rPr lang="fr-FR" sz="1600" b="1" dirty="0">
                <a:solidFill>
                  <a:srgbClr val="FF0000"/>
                </a:solidFill>
              </a:rPr>
              <a:t>. Les aciers inoxydables</a:t>
            </a:r>
            <a:endParaRPr lang="fr-FR" sz="1600" dirty="0">
              <a:solidFill>
                <a:srgbClr val="FF0000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                                                3</a:t>
            </a:r>
            <a:r>
              <a:rPr lang="fr-FR" sz="1600" b="1" dirty="0">
                <a:solidFill>
                  <a:srgbClr val="FF0000"/>
                </a:solidFill>
              </a:rPr>
              <a:t>. Les aciers faiblement alliés</a:t>
            </a:r>
            <a:endParaRPr lang="fr-FR" sz="1600" dirty="0">
              <a:solidFill>
                <a:srgbClr val="FF0000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                                                4</a:t>
            </a:r>
            <a:r>
              <a:rPr lang="fr-FR" sz="1600" b="1" dirty="0">
                <a:solidFill>
                  <a:srgbClr val="FF0000"/>
                </a:solidFill>
              </a:rPr>
              <a:t>. Les aciers à haute teneur en carbone (en option)</a:t>
            </a:r>
            <a:endParaRPr lang="fr-FR" sz="1600" dirty="0">
              <a:solidFill>
                <a:srgbClr val="FF0000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                                                5</a:t>
            </a:r>
            <a:r>
              <a:rPr lang="fr-FR" sz="1600" b="1" dirty="0">
                <a:solidFill>
                  <a:srgbClr val="FF0000"/>
                </a:solidFill>
              </a:rPr>
              <a:t>. Les alliages de nickel (en option)</a:t>
            </a:r>
            <a:endParaRPr lang="fr-FR" sz="1600" dirty="0">
              <a:solidFill>
                <a:srgbClr val="FF0000"/>
              </a:solidFill>
            </a:endParaRPr>
          </a:p>
          <a:p>
            <a:pPr algn="ctr"/>
            <a:endParaRPr lang="fr-FR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fr-FR" sz="1400" dirty="0">
              <a:latin typeface="Arial" pitchFamily="34" charset="0"/>
              <a:cs typeface="Arial" pitchFamily="34" charset="0"/>
            </a:endParaRPr>
          </a:p>
          <a:p>
            <a:r>
              <a:rPr lang="fr-FR" sz="1400" b="1" u="sng" dirty="0">
                <a:solidFill>
                  <a:srgbClr val="FF0000"/>
                </a:solidFill>
              </a:rPr>
              <a:t>Remarques : </a:t>
            </a:r>
            <a:endParaRPr lang="fr-FR" sz="1400" dirty="0">
              <a:solidFill>
                <a:srgbClr val="FF0000"/>
              </a:solidFill>
            </a:endParaRPr>
          </a:p>
          <a:p>
            <a:r>
              <a:rPr lang="fr-FR" sz="1400" b="1" dirty="0">
                <a:solidFill>
                  <a:srgbClr val="FF0000"/>
                </a:solidFill>
              </a:rPr>
              <a:t>Pour être plus complète, l’étude devrait prendre en compte également le coût massique par rapport à la résistance mécanique.</a:t>
            </a:r>
            <a:endParaRPr lang="fr-FR" sz="1400" dirty="0">
              <a:solidFill>
                <a:srgbClr val="FF0000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14348" y="214291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Partie C :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Définir  la morphologie de la pièce brute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Rappel : La pièce brute est obtenue par le procédé de forgeage.</a:t>
            </a:r>
            <a:r>
              <a:rPr kumimoji="0" lang="fr-FR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	</a:t>
            </a:r>
            <a:endParaRPr kumimoji="0" lang="fr-F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71472" y="857232"/>
            <a:ext cx="821537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Question 8</a:t>
            </a: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fr-FR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fr-FR" sz="1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En 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vous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référant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à la nomenclature des phases (Document Technique 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action="ppaction://hlinkfile"/>
              </a:rPr>
              <a:t>DT6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et plus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précisément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à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l’issue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des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opérations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d’estampage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sur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les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deux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silhouettes :</a:t>
            </a: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Esquisser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à main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levée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le brut du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boîtier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en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respectant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les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contraintes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liées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au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procédé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d’obtention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en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indiquant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clairement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les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dépouilles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rayons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raccordement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et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surépaisseurs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d’usinage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voir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Document </a:t>
            </a:r>
            <a:r>
              <a:rPr kumimoji="0" lang="en-GB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Ressource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action="ppaction://hlinkfile"/>
              </a:rPr>
              <a:t>DRS 5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en-GB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238375"/>
            <a:ext cx="44672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09575" y="2395531"/>
            <a:ext cx="4533899" cy="3995743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Contraintes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: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-  Dépouille de 3° mini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16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Rayon de raccordement de 3 mm minimum 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Surépaisseur d’usinage de 3 mm</a:t>
            </a:r>
          </a:p>
          <a:p>
            <a:pPr marL="457200" marR="0" lvl="1" indent="0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lang="fr-F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Esquisse tracée sur 1 </a:t>
            </a: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silhouette</a:t>
            </a:r>
            <a:endParaRPr lang="fr-F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 fontAlgn="base">
              <a:spcBef>
                <a:spcPts val="600"/>
              </a:spcBef>
              <a:spcAft>
                <a:spcPct val="0"/>
              </a:spcAft>
            </a:pP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Esquisse tracée sur 2</a:t>
            </a:r>
            <a:r>
              <a:rPr lang="fr-FR" sz="16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ème</a:t>
            </a: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silhouette</a:t>
            </a:r>
            <a:endParaRPr lang="fr-F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 fontAlgn="base">
              <a:spcBef>
                <a:spcPts val="600"/>
              </a:spcBef>
              <a:spcAft>
                <a:spcPct val="0"/>
              </a:spcAft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Indication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dépouilles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1" fontAlgn="base">
              <a:spcBef>
                <a:spcPts val="600"/>
              </a:spcBef>
              <a:spcAft>
                <a:spcPct val="0"/>
              </a:spcAft>
            </a:pP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Indication rayons de </a:t>
            </a: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raccordement</a:t>
            </a:r>
            <a:endParaRPr lang="fr-FR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 fontAlgn="base">
              <a:spcBef>
                <a:spcPts val="600"/>
              </a:spcBef>
              <a:spcAft>
                <a:spcPct val="0"/>
              </a:spcAft>
            </a:pPr>
            <a:r>
              <a:rPr kumimoji="0" lang="fr-FR" sz="1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Indication </a:t>
            </a:r>
            <a:r>
              <a:rPr kumimoji="0" lang="fr-FR" sz="1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surépaisseurs</a:t>
            </a:r>
            <a:endParaRPr kumimoji="0" lang="fr-FR" sz="16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848350" y="4152900"/>
            <a:ext cx="1343025" cy="752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71472" y="500042"/>
            <a:ext cx="814393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Partie D :</a:t>
            </a:r>
            <a:r>
              <a:rPr lang="fr-FR" dirty="0"/>
              <a:t> </a:t>
            </a:r>
            <a:r>
              <a:rPr lang="fr-FR" b="1" dirty="0"/>
              <a:t>Caractériser un nouveau moyen de production dans le but de réaliser les 3 alésages </a:t>
            </a:r>
            <a:r>
              <a:rPr lang="fr-FR" b="1" dirty="0">
                <a:sym typeface="Symbol"/>
              </a:rPr>
              <a:t></a:t>
            </a:r>
            <a:r>
              <a:rPr lang="fr-FR" b="1" dirty="0"/>
              <a:t>6H8</a:t>
            </a:r>
            <a:endParaRPr lang="fr-FR" dirty="0"/>
          </a:p>
          <a:p>
            <a:r>
              <a:rPr lang="fr-FR" sz="1400" dirty="0"/>
              <a:t>La réduction des coûts et des délais de fabrication conduisent le technicien de pré-industrialisation à remettre en cause ou confirmer la nécessité technique d’utiliser une phase spécifique 50 pour la réalisation des alésages </a:t>
            </a:r>
            <a:r>
              <a:rPr lang="fr-FR" sz="1400" dirty="0">
                <a:sym typeface="Symbol"/>
              </a:rPr>
              <a:t></a:t>
            </a:r>
            <a:r>
              <a:rPr lang="fr-FR" sz="1400" dirty="0"/>
              <a:t>6H8 définis notamment dans le détail E du dessin de définition. (voir DT4)</a:t>
            </a:r>
          </a:p>
          <a:p>
            <a:r>
              <a:rPr lang="fr-FR" dirty="0"/>
              <a:t/>
            </a:r>
            <a:br>
              <a:rPr lang="fr-FR" dirty="0"/>
            </a:b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sz="1400" dirty="0"/>
              <a:t>La rectitude concerne le trou </a:t>
            </a:r>
            <a:r>
              <a:rPr lang="fr-FR" sz="1400" dirty="0">
                <a:sym typeface="Symbol"/>
              </a:rPr>
              <a:t></a:t>
            </a:r>
            <a:r>
              <a:rPr lang="fr-FR" sz="1400" dirty="0"/>
              <a:t>6H8 sur toute sa longueur. </a:t>
            </a:r>
          </a:p>
          <a:p>
            <a:r>
              <a:rPr lang="fr-FR" sz="1400" dirty="0" smtClean="0"/>
              <a:t>Les </a:t>
            </a:r>
            <a:r>
              <a:rPr lang="fr-FR" sz="1400" dirty="0"/>
              <a:t>procédures adoptées pour ces alésages de faible diamètre et de grande longueur conduisent à utiliser des forets ¾.</a:t>
            </a:r>
            <a:r>
              <a:rPr lang="fr-FR" sz="1400" dirty="0" smtClean="0"/>
              <a:t> </a:t>
            </a:r>
            <a:r>
              <a:rPr lang="fr-FR" sz="1400" dirty="0"/>
              <a:t>Nous utiliserons dans ce cas un foret ¾  de </a:t>
            </a:r>
            <a:r>
              <a:rPr lang="fr-FR" sz="1400" dirty="0">
                <a:sym typeface="Symbol"/>
              </a:rPr>
              <a:t></a:t>
            </a:r>
            <a:r>
              <a:rPr lang="fr-FR" sz="1400" dirty="0"/>
              <a:t>6.</a:t>
            </a:r>
          </a:p>
          <a:p>
            <a:r>
              <a:rPr lang="fr-FR" sz="1400" dirty="0"/>
              <a:t> </a:t>
            </a:r>
          </a:p>
          <a:p>
            <a:r>
              <a:rPr lang="fr-FR" sz="1400" dirty="0"/>
              <a:t>En vous aidant des Documents Ressources  concernant les outils coupants utilisés (</a:t>
            </a:r>
            <a:r>
              <a:rPr lang="fr-FR" sz="1400" dirty="0">
                <a:hlinkClick r:id="rId2" action="ppaction://hlinkfile"/>
              </a:rPr>
              <a:t>DRS6 </a:t>
            </a:r>
            <a:r>
              <a:rPr lang="fr-FR" sz="1400" dirty="0"/>
              <a:t>à </a:t>
            </a:r>
            <a:r>
              <a:rPr lang="fr-FR" sz="1400" dirty="0">
                <a:hlinkClick r:id="rId3" action="ppaction://hlinkfile"/>
              </a:rPr>
              <a:t>DRS7</a:t>
            </a:r>
            <a:r>
              <a:rPr lang="fr-FR" sz="1400" dirty="0"/>
              <a:t>) </a:t>
            </a:r>
            <a:endParaRPr lang="fr-F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57475" y="2062150"/>
            <a:ext cx="40767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8596" y="428604"/>
            <a:ext cx="835824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b="1" u="sng" dirty="0" smtClean="0"/>
              <a:t>Question 9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>
                <a:latin typeface="Arial" pitchFamily="34" charset="0"/>
                <a:cs typeface="Arial" pitchFamily="34" charset="0"/>
              </a:rPr>
              <a:t>Relever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les valeurs</a:t>
            </a:r>
            <a:r>
              <a:rPr lang="fr-FR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des facteurs permettant l’utilisation de ce foret.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L’usinage en question est un alésage de petit diamètre et de grande longueur (</a:t>
            </a:r>
            <a:r>
              <a:rPr lang="fr-FR" sz="1600" b="1" dirty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600" b="1" dirty="0">
                <a:solidFill>
                  <a:srgbClr val="FF0000"/>
                </a:solidFill>
              </a:rPr>
              <a:t>6 qualité 8 et longueur nominale 74.5mm) qui doit  respecter une spécification de rectitude serrée de </a:t>
            </a:r>
            <a:r>
              <a:rPr lang="fr-FR" sz="1600" b="1" dirty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600" b="1" dirty="0">
                <a:solidFill>
                  <a:srgbClr val="FF0000"/>
                </a:solidFill>
              </a:rPr>
              <a:t>0.02.</a:t>
            </a:r>
            <a:endParaRPr lang="fr-FR" sz="1600" dirty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En </a:t>
            </a:r>
            <a:r>
              <a:rPr lang="fr-FR" sz="1600" b="1" dirty="0">
                <a:solidFill>
                  <a:srgbClr val="FF0000"/>
                </a:solidFill>
              </a:rPr>
              <a:t>examinant le DRS7, on s’aperçoit que la </a:t>
            </a:r>
            <a:r>
              <a:rPr lang="fr-FR" sz="1600" b="1" u="sng" dirty="0">
                <a:solidFill>
                  <a:srgbClr val="FF0000"/>
                </a:solidFill>
              </a:rPr>
              <a:t>puissance nette n’est pas significative </a:t>
            </a:r>
            <a:r>
              <a:rPr lang="fr-FR" sz="1600" b="1" dirty="0">
                <a:solidFill>
                  <a:srgbClr val="FF0000"/>
                </a:solidFill>
              </a:rPr>
              <a:t>compte  tenu du faible diamètre</a:t>
            </a:r>
            <a:r>
              <a:rPr lang="fr-FR" sz="1600" b="1" dirty="0" smtClean="0">
                <a:solidFill>
                  <a:srgbClr val="FF0000"/>
                </a:solidFill>
              </a:rPr>
              <a:t>.</a:t>
            </a: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dirty="0">
              <a:solidFill>
                <a:srgbClr val="FF0000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i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i="1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214554"/>
            <a:ext cx="3429024" cy="367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 rot="5400000" flipH="1" flipV="1">
            <a:off x="3464711" y="5179231"/>
            <a:ext cx="642942" cy="1588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>
            <a:off x="3071802" y="4962536"/>
            <a:ext cx="71438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rot="10800000">
            <a:off x="3124190" y="5248288"/>
            <a:ext cx="71438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28600" y="4362450"/>
            <a:ext cx="2771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Pc compris entre 0,8 et 1,9 KW</a:t>
            </a:r>
            <a:endParaRPr lang="fr-FR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150" y="909638"/>
            <a:ext cx="3429000" cy="224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3" y="985838"/>
            <a:ext cx="38576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00050" y="247650"/>
            <a:ext cx="8105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En revanche, </a:t>
            </a:r>
            <a:r>
              <a:rPr lang="fr-FR" sz="1600" b="1" u="sng" dirty="0">
                <a:solidFill>
                  <a:srgbClr val="FF0000"/>
                </a:solidFill>
              </a:rPr>
              <a:t>la rectitude atteinte avec ce genre d’outil est largement inférieure à celle imposée par la définition</a:t>
            </a:r>
            <a:r>
              <a:rPr lang="fr-FR" sz="1600" b="1" u="sng" dirty="0" smtClean="0">
                <a:solidFill>
                  <a:srgbClr val="FF0000"/>
                </a:solidFill>
              </a:rPr>
              <a:t>.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	</a:t>
            </a:r>
          </a:p>
        </p:txBody>
      </p:sp>
      <p:cxnSp>
        <p:nvCxnSpPr>
          <p:cNvPr id="9" name="Connecteur droit 8"/>
          <p:cNvCxnSpPr/>
          <p:nvPr/>
        </p:nvCxnSpPr>
        <p:spPr>
          <a:xfrm rot="5400000" flipH="1" flipV="1">
            <a:off x="1728789" y="2871788"/>
            <a:ext cx="142875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0800000" flipV="1">
            <a:off x="1638301" y="2867023"/>
            <a:ext cx="200027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476750" y="657225"/>
            <a:ext cx="4295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En ce qui concerne les autres </a:t>
            </a:r>
            <a:r>
              <a:rPr lang="fr-FR" sz="1600" b="1" dirty="0" smtClean="0">
                <a:solidFill>
                  <a:srgbClr val="FF0000"/>
                </a:solidFill>
              </a:rPr>
              <a:t>paramètres</a:t>
            </a:r>
            <a:endParaRPr lang="fr-FR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3975" y="3711343"/>
            <a:ext cx="3467100" cy="230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619125" y="5057775"/>
            <a:ext cx="3562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Rectitude obtenue pour le diamètre 6 : supérieure à </a:t>
            </a:r>
            <a:r>
              <a:rPr lang="fr-FR" sz="1600" b="1" dirty="0" smtClean="0">
                <a:solidFill>
                  <a:srgbClr val="FF0000"/>
                </a:solidFill>
              </a:rPr>
              <a:t>0.0005 </a:t>
            </a:r>
            <a:r>
              <a:rPr lang="fr-FR" sz="1600" b="1" dirty="0">
                <a:solidFill>
                  <a:srgbClr val="FF0000"/>
                </a:solidFill>
              </a:rPr>
              <a:t>mm et inférieure à </a:t>
            </a:r>
            <a:r>
              <a:rPr lang="fr-FR" sz="1600" b="1" dirty="0" smtClean="0">
                <a:solidFill>
                  <a:srgbClr val="FF0000"/>
                </a:solidFill>
              </a:rPr>
              <a:t>0.0007mm, </a:t>
            </a:r>
            <a:r>
              <a:rPr lang="fr-FR" sz="1600" b="1" dirty="0">
                <a:solidFill>
                  <a:srgbClr val="FF0000"/>
                </a:solidFill>
              </a:rPr>
              <a:t>dans tous les cas bien inférieure à la valeur maximale </a:t>
            </a:r>
            <a:r>
              <a:rPr lang="fr-FR" sz="1600" b="1" dirty="0" smtClean="0">
                <a:solidFill>
                  <a:srgbClr val="FF0000"/>
                </a:solidFill>
              </a:rPr>
              <a:t>imposée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629150" y="3105150"/>
            <a:ext cx="4352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Débit d’arrosage  compris entre </a:t>
            </a:r>
            <a:r>
              <a:rPr lang="fr-FR" sz="1600" b="1" dirty="0" smtClean="0">
                <a:solidFill>
                  <a:srgbClr val="FF0000"/>
                </a:solidFill>
              </a:rPr>
              <a:t>10 </a:t>
            </a:r>
            <a:r>
              <a:rPr lang="fr-FR" sz="1600" b="1" dirty="0">
                <a:solidFill>
                  <a:srgbClr val="FF0000"/>
                </a:solidFill>
              </a:rPr>
              <a:t>et </a:t>
            </a:r>
            <a:r>
              <a:rPr lang="fr-FR" sz="1600" b="1" dirty="0" smtClean="0">
                <a:solidFill>
                  <a:srgbClr val="FF0000"/>
                </a:solidFill>
              </a:rPr>
              <a:t>20l/min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524376" y="6076950"/>
            <a:ext cx="441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Pression d’arrosage comprise entre </a:t>
            </a:r>
            <a:r>
              <a:rPr lang="fr-FR" sz="1600" b="1" dirty="0" smtClean="0">
                <a:solidFill>
                  <a:srgbClr val="FF0000"/>
                </a:solidFill>
              </a:rPr>
              <a:t>3.5 </a:t>
            </a:r>
            <a:r>
              <a:rPr lang="fr-FR" sz="1600" b="1" dirty="0">
                <a:solidFill>
                  <a:srgbClr val="FF0000"/>
                </a:solidFill>
              </a:rPr>
              <a:t>et </a:t>
            </a:r>
            <a:r>
              <a:rPr lang="fr-FR" sz="1600" b="1" dirty="0" smtClean="0">
                <a:solidFill>
                  <a:srgbClr val="FF0000"/>
                </a:solidFill>
              </a:rPr>
              <a:t>7.5MPa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38810"/>
            <a:ext cx="84772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10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Parmi les valeurs relevées, </a:t>
            </a:r>
            <a:r>
              <a:rPr lang="fr-FR" sz="1400" b="1" dirty="0">
                <a:latin typeface="Arial" pitchFamily="34" charset="0"/>
                <a:cs typeface="Arial" pitchFamily="34" charset="0"/>
              </a:rPr>
              <a:t>valider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l’aptitude de cet outil à réaliser la spécification géométrique de ces alésages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Compte tenu des exigences géométriques et dimensionnelles rappelées ci-dessus que doit respecter l’alésage, </a:t>
            </a:r>
            <a:r>
              <a:rPr lang="fr-FR" sz="1600" b="1" u="sng" dirty="0">
                <a:solidFill>
                  <a:srgbClr val="FF0000"/>
                </a:solidFill>
              </a:rPr>
              <a:t>au regard de la rectitude </a:t>
            </a:r>
            <a:r>
              <a:rPr lang="fr-FR" sz="1600" b="1" dirty="0">
                <a:solidFill>
                  <a:srgbClr val="FF0000"/>
                </a:solidFill>
              </a:rPr>
              <a:t>qu’on peut obtenir avec ce type de foret ¾ (</a:t>
            </a:r>
            <a:r>
              <a:rPr lang="fr-FR" sz="1600" b="1" dirty="0" err="1">
                <a:solidFill>
                  <a:srgbClr val="FF0000"/>
                </a:solidFill>
              </a:rPr>
              <a:t>HardCUT</a:t>
            </a:r>
            <a:r>
              <a:rPr lang="fr-FR" sz="1600" b="1" dirty="0">
                <a:solidFill>
                  <a:srgbClr val="FF0000"/>
                </a:solidFill>
              </a:rPr>
              <a:t>), on peut VALIDER le choix de ce type d’outil</a:t>
            </a:r>
            <a:r>
              <a:rPr lang="fr-FR" sz="1600" b="1" dirty="0" smtClean="0">
                <a:solidFill>
                  <a:srgbClr val="FF0000"/>
                </a:solidFill>
              </a:rPr>
              <a:t>.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47675" y="1838326"/>
            <a:ext cx="8153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L’entreprise envisage l’achat d’un nouveau Centre d’Usinage Horizontal CN </a:t>
            </a:r>
            <a:r>
              <a:rPr lang="fr-FR" sz="1400" b="1" dirty="0"/>
              <a:t>DMC 55H</a:t>
            </a:r>
            <a:r>
              <a:rPr lang="fr-FR" sz="1400" dirty="0"/>
              <a:t> </a:t>
            </a:r>
            <a:r>
              <a:rPr lang="fr-FR" sz="1400" b="1" dirty="0" err="1"/>
              <a:t>duoBLOCK</a:t>
            </a:r>
            <a:r>
              <a:rPr lang="fr-FR" sz="1400" dirty="0"/>
              <a:t> (Document Ressources </a:t>
            </a:r>
            <a:r>
              <a:rPr lang="fr-FR" sz="1400" dirty="0">
                <a:hlinkClick r:id="rId2" action="ppaction://hlinkfile"/>
              </a:rPr>
              <a:t>DRS8</a:t>
            </a:r>
            <a:r>
              <a:rPr lang="fr-FR" sz="1400" dirty="0"/>
              <a:t> et </a:t>
            </a:r>
            <a:r>
              <a:rPr lang="fr-FR" sz="1400" dirty="0">
                <a:hlinkClick r:id="rId3" action="ppaction://hlinkfile"/>
              </a:rPr>
              <a:t>DRS9</a:t>
            </a:r>
            <a:r>
              <a:rPr lang="fr-FR" sz="1400" dirty="0"/>
              <a:t>) pour augmenter sa productivité.</a:t>
            </a:r>
          </a:p>
          <a:p>
            <a:r>
              <a:rPr lang="fr-FR" sz="1400" dirty="0"/>
              <a:t>Cet achat accueillera la production de la phase 60 (sous-phase 610 et sous-phase 620</a:t>
            </a:r>
            <a:r>
              <a:rPr lang="fr-FR" sz="1400" dirty="0" smtClean="0"/>
              <a:t>).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00050" y="2543860"/>
            <a:ext cx="847725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</a:t>
            </a:r>
            <a:r>
              <a:rPr lang="fr-FR" b="1" u="sng" dirty="0" smtClean="0"/>
              <a:t>11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En vous aidant du cahier des charges de ce CUHCN (Centre d’Usinage Horizontal à Commande Numérique) et en tenant compte des quantités relevées ci-dessus :</a:t>
            </a:r>
          </a:p>
          <a:p>
            <a:r>
              <a:rPr lang="fr-FR" sz="1400" b="1" dirty="0">
                <a:latin typeface="Arial" pitchFamily="34" charset="0"/>
                <a:cs typeface="Arial" pitchFamily="34" charset="0"/>
              </a:rPr>
              <a:t>Relever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 sur le Document Ressources </a:t>
            </a:r>
            <a:r>
              <a:rPr lang="fr-FR" sz="1400" dirty="0">
                <a:latin typeface="Arial" pitchFamily="34" charset="0"/>
                <a:cs typeface="Arial" pitchFamily="34" charset="0"/>
                <a:hlinkClick r:id="rId3" action="ppaction://hlinkfile"/>
              </a:rPr>
              <a:t>DRS9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 l’option répondant au besoin lié au perçage </a:t>
            </a:r>
            <a:r>
              <a:rPr lang="fr-FR" sz="1400" dirty="0">
                <a:latin typeface="Arial" pitchFamily="34" charset="0"/>
                <a:cs typeface="Arial" pitchFamily="34" charset="0"/>
                <a:sym typeface="Symbol"/>
              </a:rPr>
              <a:t>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6.</a:t>
            </a:r>
          </a:p>
          <a:p>
            <a:r>
              <a:rPr lang="fr-FR" sz="1600" b="1" dirty="0" smtClean="0">
                <a:solidFill>
                  <a:srgbClr val="FF0000"/>
                </a:solidFill>
              </a:rPr>
              <a:t>Pour </a:t>
            </a:r>
            <a:r>
              <a:rPr lang="fr-FR" sz="1600" b="1" dirty="0">
                <a:solidFill>
                  <a:srgbClr val="FF0000"/>
                </a:solidFill>
              </a:rPr>
              <a:t>envisager la </a:t>
            </a:r>
            <a:r>
              <a:rPr lang="fr-FR" sz="1600" b="1" dirty="0" err="1">
                <a:solidFill>
                  <a:srgbClr val="FF0000"/>
                </a:solidFill>
              </a:rPr>
              <a:t>capabilité</a:t>
            </a:r>
            <a:r>
              <a:rPr lang="fr-FR" sz="1600" b="1" dirty="0">
                <a:solidFill>
                  <a:srgbClr val="FF0000"/>
                </a:solidFill>
              </a:rPr>
              <a:t> de ce nouveau Centre d’Usinage Horizontal , nous devons vérifier sa capacité à nous fournir une certaine pression d’arrosage et un certain débit  accompagnés de l’arrosage centre broche.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En analysant le DRS9, on se rend compte que ce nouveau moyen devra avoir comme option particulière :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 </a:t>
            </a:r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endParaRPr lang="fr-FR" sz="1600" b="1" dirty="0">
              <a:solidFill>
                <a:srgbClr val="FF0000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  <a:p>
            <a:r>
              <a:rPr lang="fr-FR" sz="1600" b="1" u="sng" dirty="0" smtClean="0">
                <a:solidFill>
                  <a:srgbClr val="FF0000"/>
                </a:solidFill>
              </a:rPr>
              <a:t>Option 11 : </a:t>
            </a:r>
            <a:r>
              <a:rPr lang="fr-FR" sz="1600" b="1" dirty="0" smtClean="0">
                <a:solidFill>
                  <a:srgbClr val="FF0000"/>
                </a:solidFill>
              </a:rPr>
              <a:t>«</a:t>
            </a:r>
            <a:r>
              <a:rPr lang="fr-FR" sz="1600" b="1" dirty="0">
                <a:solidFill>
                  <a:srgbClr val="FF0000"/>
                </a:solidFill>
              </a:rPr>
              <a:t> Package de production système d'arrosage 980 litres, filtre à bandes en papier, arrosage par centre broche  sous 40 bars /  23 litres / min. , arrosage de l'aire d'usinage par buses en plafond 300 litres/min, hublot rotatif </a:t>
            </a:r>
            <a:r>
              <a:rPr lang="fr-FR" sz="1600" b="1" dirty="0" smtClean="0">
                <a:solidFill>
                  <a:srgbClr val="FF0000"/>
                </a:solidFill>
              </a:rPr>
              <a:t>»</a:t>
            </a:r>
            <a:endParaRPr lang="fr-FR" sz="1600" b="1" dirty="0">
              <a:solidFill>
                <a:srgbClr val="FF0000"/>
              </a:solidFill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5" y="4562475"/>
            <a:ext cx="8010525" cy="111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23875" y="5133975"/>
            <a:ext cx="7896225" cy="419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4788" y="4069328"/>
            <a:ext cx="1433512" cy="257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3675" y="3909519"/>
            <a:ext cx="1590675" cy="278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90500" y="371475"/>
            <a:ext cx="85534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Partie E :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Définir les paramètres d’aptitude à l’emploi du porte-pièces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Le processus prévisionnel décrit sur les Documents Techniques DT5 (APEF boîtier)  doit répondre à un certain nombre de contraintes concernant les exigences fonctionnelles du produit, à savoir 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la position des 6 lumières oblongues permet un indexage des cliquets (repérés 27) sur la roue à rochets (repérée 16) équilibré, ce qui impose la mise en position de la phase 60 (4 normales dans l’alésage étagé, 1 normale d’appui et 1 normale dans le perçage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  <a:sym typeface="Symbol" pitchFamily="18" charset="2"/>
              </a:rPr>
              <a:t>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6H8).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  <a:sym typeface="Symbol" pitchFamily="18" charset="2"/>
              </a:rPr>
              <a:t> 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700" y="1858060"/>
            <a:ext cx="847725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12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A l’aide du Document Ressources  </a:t>
            </a:r>
            <a:r>
              <a:rPr lang="fr-FR" sz="1400" dirty="0">
                <a:latin typeface="Arial" pitchFamily="34" charset="0"/>
                <a:cs typeface="Arial" pitchFamily="34" charset="0"/>
                <a:hlinkClick r:id="rId4" action="ppaction://hlinkfile"/>
              </a:rPr>
              <a:t>DRS10 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fr-FR" sz="1400" dirty="0">
                <a:latin typeface="Arial" pitchFamily="34" charset="0"/>
                <a:cs typeface="Arial" pitchFamily="34" charset="0"/>
              </a:rPr>
              <a:t> 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Esquisser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le principe d’outillage de la phase 60 en respectant :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            *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Eléments assurant la mise en position 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                      - esquisse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du centreur étagé (pivot glissant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)</a:t>
            </a:r>
            <a:endParaRPr lang="fr-FR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                      -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esquisse de la ponctuelle sur la surface Repère « B 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 »</a:t>
            </a:r>
            <a:endParaRPr lang="fr-FR" sz="1400" dirty="0">
              <a:latin typeface="Arial" pitchFamily="34" charset="0"/>
              <a:cs typeface="Arial" pitchFamily="34" charset="0"/>
            </a:endParaRP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                      - esquisse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du </a:t>
            </a:r>
            <a:r>
              <a:rPr lang="fr-FR" sz="1400" dirty="0" err="1">
                <a:latin typeface="Arial" pitchFamily="34" charset="0"/>
                <a:cs typeface="Arial" pitchFamily="34" charset="0"/>
              </a:rPr>
              <a:t>locating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 (dans </a:t>
            </a:r>
            <a:r>
              <a:rPr lang="fr-FR" sz="1400" dirty="0">
                <a:latin typeface="Arial" pitchFamily="34" charset="0"/>
                <a:cs typeface="Arial" pitchFamily="34" charset="0"/>
                <a:sym typeface="Symbol"/>
              </a:rPr>
              <a:t>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 6 H8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)</a:t>
            </a:r>
            <a:endParaRPr lang="fr-FR" sz="1400" dirty="0">
              <a:latin typeface="Arial" pitchFamily="34" charset="0"/>
              <a:cs typeface="Arial" pitchFamily="34" charset="0"/>
            </a:endParaRPr>
          </a:p>
          <a:p>
            <a:r>
              <a:rPr lang="fr-FR" sz="1400" dirty="0">
                <a:latin typeface="Arial" pitchFamily="34" charset="0"/>
                <a:cs typeface="Arial" pitchFamily="34" charset="0"/>
              </a:rPr>
              <a:t> 	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*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Autres éléments 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                     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-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esquisse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de la semelle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du montage</a:t>
            </a:r>
            <a:endParaRPr lang="fr-FR" sz="1400" dirty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362325" y="3714750"/>
            <a:ext cx="168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hlinkClick r:id="rId5" action="ppaction://hlinkfile"/>
              </a:rPr>
              <a:t>Accès Fichier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324" y="4001185"/>
            <a:ext cx="667702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13 </a:t>
            </a:r>
            <a:r>
              <a:rPr lang="fr-FR" b="1" u="sng" dirty="0" smtClean="0"/>
              <a:t>: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 </a:t>
            </a:r>
            <a:r>
              <a:rPr lang="fr-FR" sz="1400" dirty="0"/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A l’aide des Documents Ressources </a:t>
            </a:r>
            <a:r>
              <a:rPr lang="fr-FR" sz="1400" dirty="0">
                <a:latin typeface="Arial" pitchFamily="34" charset="0"/>
                <a:cs typeface="Arial" pitchFamily="34" charset="0"/>
                <a:hlinkClick r:id="rId6" action="ppaction://hlinkfile"/>
              </a:rPr>
              <a:t>DRS11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1400" dirty="0">
                <a:latin typeface="Arial" pitchFamily="34" charset="0"/>
                <a:cs typeface="Arial" pitchFamily="34" charset="0"/>
                <a:hlinkClick r:id="rId7" action="ppaction://hlinkfile"/>
              </a:rPr>
              <a:t>DRS12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 :</a:t>
            </a:r>
          </a:p>
          <a:p>
            <a:r>
              <a:rPr lang="fr-FR" sz="14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fr-FR" sz="1400" b="1" dirty="0">
                <a:latin typeface="Arial" pitchFamily="34" charset="0"/>
                <a:cs typeface="Arial" pitchFamily="34" charset="0"/>
              </a:rPr>
              <a:t>Choisir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 les éléments permettant le maintien en position de la pièce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Goujon + rondelle fendue + rondelle concave + rondelle convexe + écrou hexagonal  ou </a:t>
            </a:r>
          </a:p>
          <a:p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Goujon + rondelle fendue + rondelle concave + écrou hexagonal à portée sphérique ou </a:t>
            </a:r>
          </a:p>
          <a:p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Rondelle fendue + rondelle concave + rondelle convexe + vis CHC.</a:t>
            </a:r>
            <a:endParaRPr lang="fr-FR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Représenter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sous forme de schémas (cinématique, technologique, de principe…)</a:t>
            </a:r>
          </a:p>
          <a:p>
            <a:r>
              <a:rPr lang="fr-FR" sz="1400" dirty="0">
                <a:latin typeface="Arial" pitchFamily="34" charset="0"/>
                <a:cs typeface="Arial" pitchFamily="34" charset="0"/>
              </a:rPr>
              <a:t>les éléments assurant le maintien en position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599" y="181660"/>
            <a:ext cx="86963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14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Indiquer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sur votre dessin la cotation d’aptitude à l’emploi du montage (sans quantifier les spécifications).</a:t>
            </a:r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fr-FR" sz="1400" i="1" u="sng" dirty="0" smtClean="0">
                <a:latin typeface="Arial" pitchFamily="34" charset="0"/>
                <a:cs typeface="Arial" pitchFamily="34" charset="0"/>
              </a:rPr>
              <a:t>Remarque :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Vous prendrez comme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éléments de référence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le plan entre la table NORELEM et la fausse table ainsi que l’axe des broches de centrage</a:t>
            </a:r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4100" y="1178131"/>
            <a:ext cx="5081588" cy="542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lipse 3"/>
          <p:cNvSpPr/>
          <p:nvPr/>
        </p:nvSpPr>
        <p:spPr>
          <a:xfrm>
            <a:off x="5600700" y="1733550"/>
            <a:ext cx="1333500" cy="561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6867525" y="2638425"/>
            <a:ext cx="352425" cy="561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6610350" y="3267075"/>
            <a:ext cx="352425" cy="56197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4572000" y="2105026"/>
            <a:ext cx="457200" cy="30479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581525" y="2933701"/>
            <a:ext cx="457200" cy="30479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247899" y="2905125"/>
            <a:ext cx="1419225" cy="5143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743325" y="2057402"/>
            <a:ext cx="457200" cy="21907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3590925" y="2638427"/>
            <a:ext cx="571500" cy="304798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2800349" y="1809749"/>
            <a:ext cx="1247775" cy="304801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2628900" y="3667125"/>
            <a:ext cx="1514475" cy="51435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5467350" y="3686175"/>
            <a:ext cx="1514475" cy="51435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6715125" y="4276724"/>
            <a:ext cx="581025" cy="33337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2752725" y="5505450"/>
            <a:ext cx="352425" cy="54292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/>
          <p:cNvCxnSpPr/>
          <p:nvPr/>
        </p:nvCxnSpPr>
        <p:spPr>
          <a:xfrm flipV="1">
            <a:off x="2886075" y="3667125"/>
            <a:ext cx="4324350" cy="190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fr-FR" sz="2800" b="1" u="sng" dirty="0" smtClean="0">
                <a:solidFill>
                  <a:srgbClr val="FF0000"/>
                </a:solidFill>
              </a:rPr>
              <a:t>Partie 2 :</a:t>
            </a:r>
            <a:r>
              <a:rPr lang="fr-FR" sz="2800" dirty="0" smtClean="0">
                <a:solidFill>
                  <a:srgbClr val="FF0000"/>
                </a:solidFill>
              </a:rPr>
              <a:t> Spécification technique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52450" y="1123950"/>
            <a:ext cx="8220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La forme en chape est une difficulté majeure de réalisation de ce type de pièce et notamment en ce qui concerne le respect des spécifications relatives à celles-ci.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1213" y="1664582"/>
            <a:ext cx="4643437" cy="506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u="sng" dirty="0" smtClean="0">
                <a:solidFill>
                  <a:srgbClr val="FF0000"/>
                </a:solidFill>
              </a:rPr>
              <a:t>Partie 1 :</a:t>
            </a:r>
            <a:r>
              <a:rPr lang="fr-FR" sz="2800" dirty="0" smtClean="0">
                <a:solidFill>
                  <a:srgbClr val="FF0000"/>
                </a:solidFill>
              </a:rPr>
              <a:t> Etude de la relation « produit – procédé – processus prévisionnel »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sz="2000" b="1" u="sng" dirty="0" smtClean="0"/>
              <a:t>Partie A : </a:t>
            </a:r>
            <a:r>
              <a:rPr lang="fr-FR" sz="2000" dirty="0" smtClean="0"/>
              <a:t>Valider le matériau</a:t>
            </a:r>
            <a:endParaRPr lang="fr-FR" sz="2000" dirty="0"/>
          </a:p>
          <a:p>
            <a:r>
              <a:rPr lang="fr-FR" sz="1600" dirty="0"/>
              <a:t>Le matériau de ce boîtier d’irréversibilité est en </a:t>
            </a:r>
            <a:r>
              <a:rPr lang="fr-FR" sz="1600" b="1" dirty="0"/>
              <a:t>36 </a:t>
            </a:r>
            <a:r>
              <a:rPr lang="fr-FR" sz="1600" b="1" dirty="0" err="1"/>
              <a:t>NiCrMo</a:t>
            </a:r>
            <a:r>
              <a:rPr lang="fr-FR" sz="1600" b="1" dirty="0"/>
              <a:t> 10</a:t>
            </a:r>
            <a:r>
              <a:rPr lang="fr-FR" sz="1600" dirty="0"/>
              <a:t>, acier très couramment utilisé dans l’industrie aéronautique pour des pièces de moyennes à grosses sections devant avoir des caractéristiques mécaniques élevées et très </a:t>
            </a:r>
            <a:r>
              <a:rPr lang="fr-FR" sz="1600" dirty="0" smtClean="0"/>
              <a:t>endurantes.</a:t>
            </a:r>
          </a:p>
          <a:p>
            <a:pPr>
              <a:buNone/>
            </a:pPr>
            <a:r>
              <a:rPr lang="fr-FR" sz="1600" dirty="0"/>
              <a:t> </a:t>
            </a:r>
            <a:r>
              <a:rPr lang="fr-FR" sz="1600" dirty="0" smtClean="0"/>
              <a:t>        A </a:t>
            </a:r>
            <a:r>
              <a:rPr lang="fr-FR" sz="1600" dirty="0"/>
              <a:t>ce stade de l’étude, ce choix a été dicté essentiellement par les connaissances capitalisées par l’entreprise en ce qui concerne la tenue en service de ce matériau, </a:t>
            </a:r>
            <a:r>
              <a:rPr lang="fr-FR" sz="1600" b="1" dirty="0"/>
              <a:t>son élaboration en forgeage, la connaissance des traitements thermiques nécessaires</a:t>
            </a:r>
            <a:r>
              <a:rPr lang="fr-FR" sz="1600" dirty="0"/>
              <a:t> ainsi que la reproductibilité de ces résultats depuis de nombreuses années.</a:t>
            </a:r>
            <a:endParaRPr lang="fr-FR" sz="1600" dirty="0" smtClean="0"/>
          </a:p>
          <a:p>
            <a:endParaRPr lang="fr-FR" sz="2000" dirty="0"/>
          </a:p>
          <a:p>
            <a:r>
              <a:rPr lang="fr-FR" sz="1600" dirty="0"/>
              <a:t>Dans le cadre de la démarche d’amélioration du produit, on envisage de le remplacer ou de conforter ce choix en s’assurant de ses performances d’un point de vue fonctionnel.</a:t>
            </a:r>
          </a:p>
          <a:p>
            <a:pPr>
              <a:buNone/>
            </a:pPr>
            <a:r>
              <a:rPr lang="fr-FR" sz="1600" dirty="0" smtClean="0"/>
              <a:t>         Soumis </a:t>
            </a:r>
            <a:r>
              <a:rPr lang="fr-FR" sz="1600" dirty="0"/>
              <a:t>à des efforts dynamiques importants, le cahier des charges pour le choix du matériau est le suivant :</a:t>
            </a:r>
          </a:p>
          <a:p>
            <a:pPr>
              <a:buNone/>
            </a:pPr>
            <a:endParaRPr lang="fr-FR" sz="2000" dirty="0"/>
          </a:p>
          <a:p>
            <a:pPr>
              <a:buNone/>
            </a:pPr>
            <a:r>
              <a:rPr lang="fr-FR" sz="2000" b="1" dirty="0" smtClean="0">
                <a:solidFill>
                  <a:srgbClr val="FF0000"/>
                </a:solidFill>
              </a:rPr>
              <a:t>        </a:t>
            </a:r>
            <a:r>
              <a:rPr lang="fr-FR" sz="2000" b="1" dirty="0" smtClean="0"/>
              <a:t>Résistance </a:t>
            </a:r>
            <a:r>
              <a:rPr lang="fr-FR" sz="2000" b="1" dirty="0"/>
              <a:t>à la rupture </a:t>
            </a:r>
            <a:r>
              <a:rPr lang="fr-FR" sz="2000" b="1" dirty="0" err="1"/>
              <a:t>R</a:t>
            </a:r>
            <a:r>
              <a:rPr lang="fr-FR" sz="2000" b="1" baseline="-25000" dirty="0" err="1"/>
              <a:t>m</a:t>
            </a:r>
            <a:r>
              <a:rPr lang="fr-FR" sz="2000" dirty="0"/>
              <a:t> (également nommée R ou </a:t>
            </a:r>
            <a:r>
              <a:rPr lang="fr-FR" sz="2000" dirty="0">
                <a:sym typeface="Symbol"/>
              </a:rPr>
              <a:t></a:t>
            </a:r>
            <a:r>
              <a:rPr lang="fr-FR" sz="2000" baseline="-25000" dirty="0"/>
              <a:t>R</a:t>
            </a:r>
            <a:r>
              <a:rPr lang="fr-FR" sz="2000" dirty="0"/>
              <a:t> ) : </a:t>
            </a:r>
            <a:r>
              <a:rPr lang="fr-FR" sz="2000" b="1" dirty="0"/>
              <a:t>900 </a:t>
            </a:r>
            <a:r>
              <a:rPr lang="fr-FR" sz="2000" b="1" dirty="0" err="1"/>
              <a:t>MPa</a:t>
            </a:r>
            <a:r>
              <a:rPr lang="fr-FR" sz="2000" b="1" dirty="0"/>
              <a:t> </a:t>
            </a:r>
            <a:r>
              <a:rPr lang="fr-FR" sz="2000" b="1" dirty="0">
                <a:sym typeface="Symbol"/>
              </a:rPr>
              <a:t></a:t>
            </a:r>
            <a:r>
              <a:rPr lang="fr-FR" sz="2000" b="1" dirty="0"/>
              <a:t> </a:t>
            </a:r>
            <a:r>
              <a:rPr lang="fr-FR" sz="2000" b="1" dirty="0" err="1"/>
              <a:t>R</a:t>
            </a:r>
            <a:r>
              <a:rPr lang="fr-FR" sz="2000" b="1" baseline="-25000" dirty="0" err="1"/>
              <a:t>m</a:t>
            </a:r>
            <a:r>
              <a:rPr lang="fr-FR" sz="2000" b="1" dirty="0"/>
              <a:t> </a:t>
            </a:r>
            <a:r>
              <a:rPr lang="fr-FR" sz="2000" b="1" dirty="0">
                <a:sym typeface="Symbol"/>
              </a:rPr>
              <a:t></a:t>
            </a:r>
            <a:r>
              <a:rPr lang="fr-FR" sz="2000" b="1" dirty="0"/>
              <a:t> 1155 </a:t>
            </a:r>
            <a:r>
              <a:rPr lang="fr-FR" sz="2000" b="1" dirty="0" err="1"/>
              <a:t>MPa</a:t>
            </a:r>
            <a:endParaRPr lang="fr-FR" sz="2000" dirty="0"/>
          </a:p>
          <a:p>
            <a:pPr>
              <a:buNone/>
            </a:pPr>
            <a:r>
              <a:rPr lang="fr-FR" sz="2000" b="1" dirty="0" smtClean="0"/>
              <a:t>        Résistance </a:t>
            </a:r>
            <a:r>
              <a:rPr lang="fr-FR" sz="2000" b="1" dirty="0"/>
              <a:t>élastique </a:t>
            </a:r>
            <a:r>
              <a:rPr lang="fr-FR" sz="2000" b="1" dirty="0" err="1"/>
              <a:t>Re</a:t>
            </a:r>
            <a:r>
              <a:rPr lang="fr-FR" sz="2000" b="1" dirty="0"/>
              <a:t> </a:t>
            </a:r>
            <a:r>
              <a:rPr lang="fr-FR" sz="2000" dirty="0"/>
              <a:t>(également nommée </a:t>
            </a:r>
            <a:r>
              <a:rPr lang="fr-FR" sz="2000" dirty="0">
                <a:sym typeface="Symbol"/>
              </a:rPr>
              <a:t></a:t>
            </a:r>
            <a:r>
              <a:rPr lang="fr-FR" sz="2000" baseline="-25000" dirty="0"/>
              <a:t>e</a:t>
            </a:r>
            <a:r>
              <a:rPr lang="fr-FR" sz="2000" dirty="0"/>
              <a:t> ) : </a:t>
            </a:r>
            <a:r>
              <a:rPr lang="fr-FR" sz="2000" b="1" dirty="0" err="1"/>
              <a:t>R</a:t>
            </a:r>
            <a:r>
              <a:rPr lang="fr-FR" sz="2000" b="1" baseline="-25000" dirty="0" err="1"/>
              <a:t>e</a:t>
            </a:r>
            <a:r>
              <a:rPr lang="fr-FR" sz="2000" b="1" dirty="0"/>
              <a:t> </a:t>
            </a:r>
            <a:r>
              <a:rPr lang="fr-FR" sz="2000" b="1" dirty="0">
                <a:sym typeface="Symbol"/>
              </a:rPr>
              <a:t></a:t>
            </a:r>
            <a:r>
              <a:rPr lang="fr-FR" sz="2000" b="1" dirty="0"/>
              <a:t> 830 </a:t>
            </a:r>
            <a:r>
              <a:rPr lang="fr-FR" sz="2000" b="1" dirty="0" err="1"/>
              <a:t>MPa</a:t>
            </a:r>
            <a:endParaRPr lang="fr-FR" sz="2000" dirty="0"/>
          </a:p>
          <a:p>
            <a:pPr>
              <a:buNone/>
            </a:pPr>
            <a:r>
              <a:rPr lang="fr-FR" sz="2000" b="1" dirty="0" smtClean="0"/>
              <a:t>        Allongement </a:t>
            </a:r>
            <a:r>
              <a:rPr lang="fr-FR" sz="2000" b="1" dirty="0"/>
              <a:t>à la rupture :  A% = 10 </a:t>
            </a:r>
            <a:r>
              <a:rPr lang="fr-FR" sz="2000" b="1" baseline="-25000" dirty="0" smtClean="0"/>
              <a:t>mini</a:t>
            </a:r>
            <a:r>
              <a:rPr lang="fr-FR" sz="2000" b="1" dirty="0">
                <a:solidFill>
                  <a:srgbClr val="FF0000"/>
                </a:solidFill>
              </a:rPr>
              <a:t> </a:t>
            </a:r>
            <a:endParaRPr lang="fr-FR" sz="2000" dirty="0">
              <a:solidFill>
                <a:srgbClr val="FF0000"/>
              </a:solidFill>
            </a:endParaRPr>
          </a:p>
          <a:p>
            <a:pPr>
              <a:buNone/>
            </a:pP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       </a:t>
            </a:r>
            <a:r>
              <a:rPr lang="fr-FR" sz="1600" dirty="0" smtClean="0"/>
              <a:t>Compte </a:t>
            </a:r>
            <a:r>
              <a:rPr lang="fr-FR" sz="1600" dirty="0"/>
              <a:t>tenu du fait qu’à l’état recuit, cet acier présente une dureté de </a:t>
            </a:r>
            <a:r>
              <a:rPr lang="fr-FR" sz="1600" b="1" dirty="0"/>
              <a:t>260 HB soit environ 26 </a:t>
            </a:r>
            <a:r>
              <a:rPr lang="fr-FR" sz="1600" b="1" dirty="0" err="1"/>
              <a:t>HRc</a:t>
            </a:r>
            <a:r>
              <a:rPr lang="fr-FR" sz="1600" b="1" dirty="0"/>
              <a:t> (ou encore 870 </a:t>
            </a:r>
            <a:r>
              <a:rPr lang="fr-FR" sz="1600" b="1" dirty="0" err="1"/>
              <a:t>MPa</a:t>
            </a:r>
            <a:r>
              <a:rPr lang="fr-FR" sz="1600" b="1" dirty="0"/>
              <a:t> en équivalence avec la Résistance à la rupture), une étude de pré-industrialisation confirme la nécessité de pratiquer des traitements d’amélioration de durcissement par trempe suivi d’un revenu pour garantir la ductilité nécessaire.</a:t>
            </a:r>
          </a:p>
          <a:p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7650" y="228600"/>
            <a:ext cx="8553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Partie F :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fr-FR" b="1" dirty="0" smtClean="0"/>
              <a:t>A partir de 2 procédés, rechercher les causes des écarts sur le positionnement des 2 alésages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499" y="838885"/>
            <a:ext cx="8696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15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En vous aidant du dessin de définition DT4,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analyser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, au sens strict de la norme,  la spécification  mise en évidence ci-avant.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1474644"/>
            <a:ext cx="8210550" cy="4934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209675" y="2000250"/>
            <a:ext cx="209550" cy="1714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3171825" y="2247900"/>
            <a:ext cx="209550" cy="1714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6886575" y="2124075"/>
            <a:ext cx="209550" cy="1714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5705475" y="2247900"/>
            <a:ext cx="209550" cy="1714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429125" y="2247900"/>
            <a:ext cx="209550" cy="1714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1133475" y="2533649"/>
            <a:ext cx="762000" cy="352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23850" y="257175"/>
            <a:ext cx="82581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Etude de l’obtention des 4 portées </a:t>
            </a:r>
            <a:r>
              <a:rPr lang="fr-FR" b="1" u="sng" dirty="0" smtClean="0">
                <a:sym typeface="Symbol"/>
              </a:rPr>
              <a:t></a:t>
            </a:r>
            <a:r>
              <a:rPr lang="fr-FR" b="1" u="sng" dirty="0" smtClean="0"/>
              <a:t>25 H8 en phase 60 </a:t>
            </a:r>
            <a:endParaRPr lang="fr-FR" dirty="0" smtClean="0"/>
          </a:p>
          <a:p>
            <a:r>
              <a:rPr lang="fr-FR" b="1" dirty="0" smtClean="0"/>
              <a:t> </a:t>
            </a:r>
            <a:endParaRPr lang="fr-FR" dirty="0" smtClean="0"/>
          </a:p>
          <a:p>
            <a:r>
              <a:rPr lang="fr-FR" i="1" u="sng" dirty="0" smtClean="0"/>
              <a:t>Pour rappel :</a:t>
            </a:r>
            <a:r>
              <a:rPr lang="fr-FR" i="1" dirty="0" smtClean="0"/>
              <a:t> les chapes sont ébauchées en phase 40.</a:t>
            </a:r>
            <a:endParaRPr lang="fr-FR" dirty="0" smtClean="0"/>
          </a:p>
          <a:p>
            <a:r>
              <a:rPr lang="fr-FR" dirty="0" smtClean="0"/>
              <a:t>L’entreprise a  utilisé, pour des productions antérieures, 2 procédés différents en ce qui concerne l’usinage de ce type de chape. Ceux-ci peuvent être schématisés par :</a:t>
            </a:r>
          </a:p>
          <a:p>
            <a:r>
              <a:rPr lang="fr-FR" b="1" u="sng" dirty="0" smtClean="0"/>
              <a:t>Procédé 1 :</a:t>
            </a:r>
            <a:endParaRPr lang="fr-FR" dirty="0" smtClean="0"/>
          </a:p>
          <a:p>
            <a:pPr lvl="0"/>
            <a:r>
              <a:rPr lang="fr-FR" dirty="0" smtClean="0"/>
              <a:t>Usinage du 1</a:t>
            </a:r>
            <a:r>
              <a:rPr lang="fr-FR" baseline="30000" dirty="0" smtClean="0"/>
              <a:t>er</a:t>
            </a:r>
            <a:r>
              <a:rPr lang="fr-FR" dirty="0" smtClean="0"/>
              <a:t>  côté (référence C)</a:t>
            </a:r>
          </a:p>
          <a:p>
            <a:pPr lvl="0"/>
            <a:r>
              <a:rPr lang="fr-FR" dirty="0" smtClean="0"/>
              <a:t>Rotation palette Axe B</a:t>
            </a:r>
          </a:p>
          <a:p>
            <a:pPr lvl="0"/>
            <a:r>
              <a:rPr lang="fr-FR" dirty="0" smtClean="0"/>
              <a:t>Usinage du 2</a:t>
            </a:r>
            <a:r>
              <a:rPr lang="fr-FR" baseline="30000" dirty="0" smtClean="0"/>
              <a:t>ème</a:t>
            </a:r>
            <a:r>
              <a:rPr lang="fr-FR" dirty="0" smtClean="0"/>
              <a:t> côté (référence D)</a:t>
            </a:r>
          </a:p>
          <a:p>
            <a:r>
              <a:rPr lang="fr-FR" b="1" u="sng" dirty="0" smtClean="0"/>
              <a:t>Procédé 2 :</a:t>
            </a:r>
            <a:endParaRPr lang="fr-FR" dirty="0" smtClean="0"/>
          </a:p>
          <a:p>
            <a:pPr lvl="0"/>
            <a:r>
              <a:rPr lang="fr-FR" dirty="0" smtClean="0"/>
              <a:t>Usinage des alésages (référence C et référence D) en ligne (sans rotation palette)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90499" y="3610660"/>
            <a:ext cx="86963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16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Proposer pour chaque procédé les opérations d’usinage en précisant les outils et les trajectoires associées permettant de satisfaire les spécifications dimensionnelles et géométriques relatives aux alésages Ø25H8.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Remarque : Vous suivrez l’exemple proposé pour la 1ère opération.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738" y="214313"/>
            <a:ext cx="6491287" cy="411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95275" y="4429125"/>
            <a:ext cx="8410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a. Pointage au foret à pointer pour minimiser les déviations du foret à l’attaque (cycle axial) ou alors suppression du pointage dans le cas de l’utilisation de foret </a:t>
            </a:r>
            <a:r>
              <a:rPr lang="fr-FR" sz="1200" b="1" dirty="0" err="1" smtClean="0">
                <a:solidFill>
                  <a:srgbClr val="FF0000"/>
                </a:solidFill>
              </a:rPr>
              <a:t>autocentreur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 b. Perçage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10 au foret  carbure monobloc pour minimiser la flexion des ailes de la chape – (cycle axial)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 c. Perçage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24.4 au foret  carbure monobloc (cycle axial) ou à la fraise 2T,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24 à coupe centrale (cycle de </a:t>
            </a:r>
            <a:r>
              <a:rPr lang="fr-FR" sz="1200" b="1" dirty="0" err="1" smtClean="0">
                <a:solidFill>
                  <a:srgbClr val="FF0000"/>
                </a:solidFill>
              </a:rPr>
              <a:t>contournage</a:t>
            </a:r>
            <a:r>
              <a:rPr lang="fr-FR" sz="1200" b="1" dirty="0" smtClean="0">
                <a:solidFill>
                  <a:srgbClr val="FF0000"/>
                </a:solidFill>
              </a:rPr>
              <a:t>) pour minimiser les efforts de pénétration axiaux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 d. ½ finition à la barre d’alésage à grain pour rattraper  les défauts dus au perçage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(selon qualité de la machine) – (cycle axial)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e. Finition à la barre d’alésage à grain réglée sur la dimension de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25H8 ou alésoir (selon validation en production)  - (cycle axial)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 f. Rotation axe B de180°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g. Reprise des opérations a. à d. incluse 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339" y="300038"/>
            <a:ext cx="6662736" cy="383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390525" y="4324350"/>
            <a:ext cx="8239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a. Pointage au foret à pointer pour minimiser les déviations du foret à l’attaque (cycle axial) 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b. Perçage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10 au foret  carbure monobloc pour minimiser la flexion des ailes de la chape – (cycle axial)  - </a:t>
            </a:r>
            <a:r>
              <a:rPr lang="fr-FR" sz="1200" b="1" u="sng" dirty="0" smtClean="0">
                <a:solidFill>
                  <a:srgbClr val="FF0000"/>
                </a:solidFill>
              </a:rPr>
              <a:t>longueur d’outil importante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c. Perçage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24.4 au foret  carbure monobloc (cycle axial) ou à la fraise 2T,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24 à coupe centrale (cycle de </a:t>
            </a:r>
            <a:r>
              <a:rPr lang="fr-FR" sz="1200" b="1" dirty="0" err="1" smtClean="0">
                <a:solidFill>
                  <a:srgbClr val="FF0000"/>
                </a:solidFill>
              </a:rPr>
              <a:t>contournage</a:t>
            </a:r>
            <a:r>
              <a:rPr lang="fr-FR" sz="1200" b="1" dirty="0" smtClean="0">
                <a:solidFill>
                  <a:srgbClr val="FF0000"/>
                </a:solidFill>
              </a:rPr>
              <a:t>) pour minimiser les efforts de pénétration axiaux - </a:t>
            </a:r>
            <a:r>
              <a:rPr lang="fr-FR" sz="1200" b="1" u="sng" dirty="0" smtClean="0">
                <a:solidFill>
                  <a:srgbClr val="FF0000"/>
                </a:solidFill>
              </a:rPr>
              <a:t>longueur d’outil importante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d. ½ finition à la barre d’alésage à grain pour rattraper  les défauts dus au perçage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(selon qualité de la machine) – (cycle axial) – </a:t>
            </a:r>
            <a:r>
              <a:rPr lang="fr-FR" sz="1200" b="1" u="sng" dirty="0" smtClean="0">
                <a:solidFill>
                  <a:srgbClr val="FF0000"/>
                </a:solidFill>
              </a:rPr>
              <a:t>longueur d’outil importante</a:t>
            </a:r>
            <a:r>
              <a:rPr lang="fr-FR" sz="1200" b="1" dirty="0" smtClean="0">
                <a:solidFill>
                  <a:srgbClr val="FF0000"/>
                </a:solidFill>
              </a:rPr>
              <a:t> </a:t>
            </a: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e. Finition à la barre d’alésage à grain réglée sur la dimension de </a:t>
            </a:r>
            <a:r>
              <a:rPr lang="fr-FR" sz="1200" b="1" dirty="0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fr-FR" sz="1200" b="1" dirty="0" smtClean="0">
                <a:solidFill>
                  <a:srgbClr val="FF0000"/>
                </a:solidFill>
              </a:rPr>
              <a:t>25H8 ou alésoir (selon validation en production)  - </a:t>
            </a:r>
            <a:r>
              <a:rPr lang="fr-FR" sz="1200" b="1" u="sng" dirty="0" smtClean="0">
                <a:solidFill>
                  <a:srgbClr val="FF0000"/>
                </a:solidFill>
              </a:rPr>
              <a:t>longueur d’outil importante</a:t>
            </a:r>
            <a:r>
              <a:rPr lang="fr-FR" sz="1200" b="1" dirty="0" smtClean="0">
                <a:solidFill>
                  <a:srgbClr val="FF0000"/>
                </a:solidFill>
              </a:rPr>
              <a:t> (cycle axial)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49" y="229285"/>
            <a:ext cx="869632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17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Cocher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justifier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pour chaque procédé les causes pouvant créer des écarts sur le positionnement relatif des alésages entre eux.		</a:t>
            </a:r>
          </a:p>
          <a:p>
            <a:r>
              <a:rPr lang="fr-FR" sz="1400" i="1" u="sng" dirty="0" smtClean="0">
                <a:latin typeface="Arial" pitchFamily="34" charset="0"/>
                <a:cs typeface="Arial" pitchFamily="34" charset="0"/>
              </a:rPr>
              <a:t>Remarque : </a:t>
            </a:r>
            <a:r>
              <a:rPr lang="fr-FR" sz="1400" i="1" dirty="0" smtClean="0">
                <a:latin typeface="Arial" pitchFamily="34" charset="0"/>
                <a:cs typeface="Arial" pitchFamily="34" charset="0"/>
              </a:rPr>
              <a:t>Les opérations réalisées dans cette phase imposent que la pièce soit centrée sur la palette.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7838" y="1081265"/>
            <a:ext cx="6510337" cy="5543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llipse 5"/>
          <p:cNvSpPr/>
          <p:nvPr/>
        </p:nvSpPr>
        <p:spPr>
          <a:xfrm>
            <a:off x="4867275" y="1676400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6724650" y="3105150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6781800" y="1628775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876800" y="3105150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762750" y="4514850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867275" y="4514850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4876800" y="5238750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4857750" y="5953125"/>
            <a:ext cx="742950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7650" y="228600"/>
            <a:ext cx="8553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Partie G :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fr-FR" b="1" dirty="0" smtClean="0"/>
              <a:t>Envisager une solution technique en ébauche pour garantir une rectitude de Ø0.02 en finition.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61951" y="933450"/>
            <a:ext cx="466725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 smtClean="0"/>
              <a:t>Hypothèses de départ : </a:t>
            </a:r>
            <a:endParaRPr lang="fr-FR" sz="1400" dirty="0" smtClean="0"/>
          </a:p>
          <a:p>
            <a:r>
              <a:rPr lang="fr-FR" sz="1400" dirty="0" smtClean="0"/>
              <a:t>On se place dans le cas du perçage sans avant trou (perçage en pleine matière).</a:t>
            </a:r>
          </a:p>
          <a:p>
            <a:r>
              <a:rPr lang="fr-FR" sz="1400" dirty="0" smtClean="0"/>
              <a:t>Foret utilisé (SANDVIK </a:t>
            </a:r>
            <a:r>
              <a:rPr lang="fr-FR" sz="1400" dirty="0" err="1" smtClean="0"/>
              <a:t>Coromant</a:t>
            </a:r>
            <a:r>
              <a:rPr lang="fr-FR" sz="1400" dirty="0" smtClean="0"/>
              <a:t> )  Type CORODRILL 880 (foret à plaquettes carbure préconisé pour le perçage général dans les alliages de titane), en se plaçant dans le cas le plus défavorable :</a:t>
            </a:r>
          </a:p>
          <a:p>
            <a:endParaRPr lang="fr-FR" sz="1400" dirty="0" smtClean="0"/>
          </a:p>
          <a:p>
            <a:pPr lvl="0"/>
            <a:r>
              <a:rPr lang="fr-FR" sz="1400" b="1" dirty="0" err="1" smtClean="0">
                <a:latin typeface="Arial" pitchFamily="34" charset="0"/>
                <a:cs typeface="Arial" pitchFamily="34" charset="0"/>
              </a:rPr>
              <a:t>Vc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= 50 m/min.  </a:t>
            </a:r>
          </a:p>
          <a:p>
            <a:pPr lvl="0"/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400" b="1" dirty="0" smtClean="0">
                <a:latin typeface="Arial" pitchFamily="34" charset="0"/>
                <a:cs typeface="Arial" pitchFamily="34" charset="0"/>
              </a:rPr>
              <a:t>f = 0.18 mm/tr </a:t>
            </a:r>
          </a:p>
          <a:p>
            <a:pPr lvl="0"/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400" b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fr-FR" sz="1400" b="1" baseline="-25000" dirty="0" smtClean="0">
                <a:latin typeface="Arial" pitchFamily="34" charset="0"/>
                <a:cs typeface="Arial" pitchFamily="34" charset="0"/>
              </a:rPr>
              <a:t>c0.4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= 3000 N/mm²</a:t>
            </a:r>
          </a:p>
          <a:p>
            <a:pPr lvl="0"/>
            <a:endParaRPr lang="fr-FR" sz="1400" dirty="0" smtClean="0"/>
          </a:p>
          <a:p>
            <a:pPr lvl="0"/>
            <a:r>
              <a:rPr lang="fr-FR" sz="1400" dirty="0" smtClean="0"/>
              <a:t>Diamètre de perçage Ø24</a:t>
            </a:r>
          </a:p>
          <a:p>
            <a:r>
              <a:rPr lang="fr-FR" sz="1400" dirty="0" smtClean="0"/>
              <a:t>La société désire vérifier si la déformation de la pièce n’est pas trop importante lors de l’usinage du perçage en phase 60, sous-phase 610.</a:t>
            </a:r>
          </a:p>
          <a:p>
            <a:r>
              <a:rPr lang="fr-FR" sz="1400" dirty="0" smtClean="0"/>
              <a:t>L’expérience a montré que pour ce type d’usinage le défaut de rectitude en ébauche devra rester inférieur à 0.2mm pour respecter les contraintes liées à la finition.</a:t>
            </a:r>
            <a:endParaRPr lang="fr-FR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3963" y="1676400"/>
            <a:ext cx="37814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49" y="229285"/>
            <a:ext cx="869632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18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En utilisant les documents </a:t>
            </a:r>
            <a:r>
              <a:rPr lang="fr-FR" sz="1400" dirty="0" smtClean="0">
                <a:latin typeface="Arial" pitchFamily="34" charset="0"/>
                <a:cs typeface="Arial" pitchFamily="34" charset="0"/>
                <a:hlinkClick r:id="rId2" action="ppaction://hlinkfile"/>
              </a:rPr>
              <a:t>DRS13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,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déterminer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 :</a:t>
            </a:r>
          </a:p>
          <a:p>
            <a:pPr lvl="0"/>
            <a:r>
              <a:rPr lang="fr-FR" sz="1400" dirty="0" smtClean="0">
                <a:latin typeface="Arial" pitchFamily="34" charset="0"/>
                <a:cs typeface="Arial" pitchFamily="34" charset="0"/>
              </a:rPr>
              <a:t>La valeur  de la profondeur de coupe </a:t>
            </a:r>
            <a:r>
              <a:rPr lang="fr-FR" sz="1400" b="1" dirty="0" err="1" smtClean="0">
                <a:latin typeface="Arial" pitchFamily="34" charset="0"/>
                <a:cs typeface="Arial" pitchFamily="34" charset="0"/>
              </a:rPr>
              <a:t>ap</a:t>
            </a:r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600" b="1" dirty="0" smtClean="0">
                <a:solidFill>
                  <a:srgbClr val="FF0000"/>
                </a:solidFill>
              </a:rPr>
              <a:t>                         Perçage en pleine matière : </a:t>
            </a:r>
            <a:r>
              <a:rPr lang="fr-FR" sz="1600" b="1" dirty="0" err="1" smtClean="0">
                <a:solidFill>
                  <a:srgbClr val="FF0000"/>
                </a:solidFill>
              </a:rPr>
              <a:t>a</a:t>
            </a:r>
            <a:r>
              <a:rPr lang="fr-FR" sz="1600" b="1" baseline="-25000" dirty="0" err="1" smtClean="0">
                <a:solidFill>
                  <a:srgbClr val="FF0000"/>
                </a:solidFill>
              </a:rPr>
              <a:t>p</a:t>
            </a:r>
            <a:r>
              <a:rPr lang="fr-FR" sz="1600" b="1" dirty="0" smtClean="0">
                <a:solidFill>
                  <a:srgbClr val="FF0000"/>
                </a:solidFill>
              </a:rPr>
              <a:t> = D/2 = 12mm</a:t>
            </a:r>
            <a:endParaRPr lang="fr-FR" sz="1600" b="1" dirty="0" smtClean="0">
              <a:solidFill>
                <a:srgbClr val="FF0000"/>
              </a:solidFill>
              <a:cs typeface="Arial" pitchFamily="34" charset="0"/>
            </a:endParaRPr>
          </a:p>
          <a:p>
            <a:pPr lvl="0"/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400" dirty="0" smtClean="0">
                <a:latin typeface="Arial" pitchFamily="34" charset="0"/>
                <a:cs typeface="Arial" pitchFamily="34" charset="0"/>
              </a:rPr>
              <a:t>La valeur de l’angle d’attaque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Kr </a:t>
            </a:r>
            <a:r>
              <a:rPr lang="fr-FR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 Diamètre 24mm donc outil </a:t>
            </a:r>
            <a:r>
              <a:rPr lang="fr-FR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Dc</a:t>
            </a:r>
            <a:r>
              <a:rPr lang="fr-FR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14 – 63 mm</a:t>
            </a:r>
            <a:endParaRPr lang="fr-FR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600" b="1" dirty="0" smtClean="0">
                <a:solidFill>
                  <a:srgbClr val="FF0000"/>
                </a:solidFill>
                <a:latin typeface="+mj-lt"/>
              </a:rPr>
              <a:t>                       K</a:t>
            </a:r>
            <a:r>
              <a:rPr lang="fr-FR" sz="1600" b="1" baseline="-25000" dirty="0" smtClean="0">
                <a:solidFill>
                  <a:srgbClr val="FF0000"/>
                </a:solidFill>
                <a:latin typeface="+mj-lt"/>
              </a:rPr>
              <a:t>r </a:t>
            </a:r>
            <a:r>
              <a:rPr lang="fr-FR" sz="1600" b="1" dirty="0" smtClean="0">
                <a:solidFill>
                  <a:srgbClr val="FF0000"/>
                </a:solidFill>
                <a:latin typeface="+mj-lt"/>
              </a:rPr>
              <a:t>= 88° (on relève cette valeur sur le DRS13)</a:t>
            </a:r>
            <a:endParaRPr lang="fr-FR" sz="1600" b="1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lvl="0"/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400" dirty="0" smtClean="0">
                <a:latin typeface="Arial" pitchFamily="34" charset="0"/>
                <a:cs typeface="Arial" pitchFamily="34" charset="0"/>
              </a:rPr>
              <a:t>La valeur de la force de coupe spécifique corrigée </a:t>
            </a:r>
            <a:r>
              <a:rPr lang="fr-FR" sz="1400" b="1" dirty="0" err="1" smtClean="0">
                <a:latin typeface="Arial" pitchFamily="34" charset="0"/>
                <a:cs typeface="Arial" pitchFamily="34" charset="0"/>
              </a:rPr>
              <a:t>Kcfz</a:t>
            </a:r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fr-FR" sz="1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400" dirty="0" smtClean="0">
                <a:latin typeface="Arial" pitchFamily="34" charset="0"/>
                <a:cs typeface="Arial" pitchFamily="34" charset="0"/>
              </a:rPr>
              <a:t>La valeur de la force d’avance Ff appliquée par le foret sur la pièce en cours d’usinage.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4913" y="2224088"/>
            <a:ext cx="60483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5850" y="3676650"/>
            <a:ext cx="68008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81225" y="4267200"/>
            <a:ext cx="15049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5" y="4638675"/>
            <a:ext cx="27432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49" y="229285"/>
            <a:ext cx="869632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19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A quel type de sollicitation la zone étudiée est-elle soumise ?</a:t>
            </a:r>
          </a:p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Flexion simple</a:t>
            </a:r>
            <a:r>
              <a:rPr lang="fr-FR" sz="1400" i="1" dirty="0" smtClean="0"/>
              <a:t>					</a:t>
            </a:r>
            <a:endParaRPr lang="fr-FR" sz="14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361950" y="1000125"/>
            <a:ext cx="845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>
                <a:latin typeface="Arial" pitchFamily="34" charset="0"/>
                <a:cs typeface="Arial" pitchFamily="34" charset="0"/>
              </a:rPr>
              <a:t>L’objectif est d’identifier le comportement géométrique de la zone d’étude au cours du perçage.</a:t>
            </a:r>
            <a:endParaRPr lang="fr-FR" sz="1400" dirty="0"/>
          </a:p>
        </p:txBody>
      </p:sp>
      <p:sp>
        <p:nvSpPr>
          <p:cNvPr id="6" name="Rectangle 5"/>
          <p:cNvSpPr/>
          <p:nvPr/>
        </p:nvSpPr>
        <p:spPr>
          <a:xfrm>
            <a:off x="276224" y="1400860"/>
            <a:ext cx="8696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20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Dessiner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sur le « modèle » autour de l’axe idéal,  la zone de tolérance amplifiée due à la spécification de rectitude de Ø0.2 mm. (à l’ébauche)</a:t>
            </a:r>
            <a:r>
              <a:rPr lang="fr-FR" sz="1400" dirty="0" smtClean="0"/>
              <a:t> </a:t>
            </a:r>
            <a:r>
              <a:rPr lang="fr-FR" sz="1400" i="1" dirty="0" smtClean="0"/>
              <a:t>			</a:t>
            </a:r>
            <a:endParaRPr lang="fr-FR" sz="14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386013"/>
            <a:ext cx="39243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543050" y="3609975"/>
            <a:ext cx="1285875" cy="1905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52925" y="2439085"/>
            <a:ext cx="463867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21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Dessiner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sur le « modèle  »  l’axe du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perçage </a:t>
            </a:r>
            <a:r>
              <a:rPr lang="fr-FR" sz="1400" b="1" u="sng" dirty="0" smtClean="0">
                <a:latin typeface="Arial" pitchFamily="34" charset="0"/>
                <a:cs typeface="Arial" pitchFamily="34" charset="0"/>
              </a:rPr>
              <a:t>acceptable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(en rouge) après l’opération de perçage.</a:t>
            </a:r>
            <a:r>
              <a:rPr lang="fr-FR" sz="1400" dirty="0" smtClean="0"/>
              <a:t> </a:t>
            </a:r>
          </a:p>
        </p:txBody>
      </p:sp>
      <p:cxnSp>
        <p:nvCxnSpPr>
          <p:cNvPr id="12" name="Connecteur droit 11"/>
          <p:cNvCxnSpPr/>
          <p:nvPr/>
        </p:nvCxnSpPr>
        <p:spPr>
          <a:xfrm>
            <a:off x="1190625" y="3562350"/>
            <a:ext cx="2219325" cy="3143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352925" y="3505885"/>
            <a:ext cx="46386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22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En déduire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l’angle maximum entre l’axe idéal et l’axe après perçage.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057650" y="4362450"/>
            <a:ext cx="462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tan </a:t>
            </a:r>
            <a:r>
              <a:rPr lang="fr-FR" b="1" dirty="0" err="1" smtClean="0">
                <a:solidFill>
                  <a:srgbClr val="FF0000"/>
                </a:solidFill>
              </a:rPr>
              <a:t>α</a:t>
            </a:r>
            <a:r>
              <a:rPr lang="fr-FR" b="1" baseline="-25000" dirty="0" err="1" smtClean="0">
                <a:solidFill>
                  <a:srgbClr val="FF0000"/>
                </a:solidFill>
              </a:rPr>
              <a:t>maxi</a:t>
            </a:r>
            <a:r>
              <a:rPr lang="fr-FR" b="1" dirty="0" smtClean="0">
                <a:solidFill>
                  <a:srgbClr val="FF0000"/>
                </a:solidFill>
              </a:rPr>
              <a:t> = 0.2/(20+6+4)  soit  </a:t>
            </a:r>
            <a:r>
              <a:rPr lang="fr-FR" b="1" dirty="0" err="1" smtClean="0">
                <a:solidFill>
                  <a:srgbClr val="FF0000"/>
                </a:solidFill>
              </a:rPr>
              <a:t>α</a:t>
            </a:r>
            <a:r>
              <a:rPr lang="fr-FR" b="1" baseline="-25000" dirty="0" err="1" smtClean="0">
                <a:solidFill>
                  <a:srgbClr val="FF0000"/>
                </a:solidFill>
              </a:rPr>
              <a:t>maxi</a:t>
            </a:r>
            <a:r>
              <a:rPr lang="fr-FR" b="1" dirty="0" smtClean="0">
                <a:solidFill>
                  <a:srgbClr val="FF0000"/>
                </a:solidFill>
              </a:rPr>
              <a:t> = 0.38°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Voir DT4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" y="642938"/>
            <a:ext cx="45910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9074" y="276910"/>
            <a:ext cx="869632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23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Après lecture du Document Ressources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DRS14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, relever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la valeur de la déformée au point P1 durant la phase de perçage.</a:t>
            </a:r>
          </a:p>
          <a:p>
            <a:r>
              <a:rPr lang="fr-FR" sz="1400" i="1" dirty="0" smtClean="0"/>
              <a:t>			</a:t>
            </a:r>
            <a:endParaRPr lang="fr-FR" sz="14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000625" y="1504950"/>
            <a:ext cx="3800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Valeur de la déformée durant le perçage : x = - 0.697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61950" y="3819525"/>
            <a:ext cx="849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Au regard des faibles déplacements, le modèle retenu est celui proposé sur le Document Ressources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DRS14.   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En déduire par le calcul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l’angle α.</a:t>
            </a:r>
            <a:endParaRPr lang="fr-FR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4400550"/>
            <a:ext cx="48768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5410200" y="4286250"/>
            <a:ext cx="3133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tan α = x/50 ; α = - 0.8°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34000" y="4791075"/>
            <a:ext cx="33623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En déduire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si la déformée lors du perçage est acceptable.</a:t>
            </a:r>
          </a:p>
          <a:p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 valeur de l’angle α calculé est incompatible avec l’angle </a:t>
            </a:r>
            <a:r>
              <a:rPr lang="fr-FR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fr-FR" sz="1400" b="1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maxi</a:t>
            </a:r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entre l’axe idéal et l’axe après perçage.</a:t>
            </a:r>
          </a:p>
          <a:p>
            <a:pPr algn="ctr"/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|α| = 0.8° &gt; </a:t>
            </a:r>
            <a:r>
              <a:rPr lang="fr-FR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fr-FR" sz="1400" b="1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maxi</a:t>
            </a:r>
            <a:endParaRPr lang="fr-FR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074" y="276910"/>
            <a:ext cx="869632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24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Dans l’hypothèse où l’on utilise le procédé 2 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 Quelles solutions peut-on</a:t>
            </a: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 envisager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pour rester dans l’intervalle de tolérance de rectitude de Ø 0.02 (en finition) ?</a:t>
            </a:r>
            <a:r>
              <a:rPr lang="fr-FR" sz="1400" i="1" dirty="0" smtClean="0"/>
              <a:t>			</a:t>
            </a:r>
            <a:endParaRPr lang="fr-FR" sz="14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371475" y="1095375"/>
            <a:ext cx="842962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. Augmenter le nombre d’opérations au détriment de la productivité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. Diminuer les paramètres de coupe au détriment de la productivité, de la durée de vie des outils, de l’écrouissage de la matière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. Rigidifier la zone de l’étude.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 </a:t>
            </a:r>
          </a:p>
          <a:p>
            <a:r>
              <a:rPr lang="fr-FR" sz="1400" b="1" u="sng" dirty="0" smtClean="0">
                <a:solidFill>
                  <a:srgbClr val="FF0000"/>
                </a:solidFill>
              </a:rPr>
              <a:t>Proposition de modification de forme au bureau d’études : 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 Rayonner davantage le pied des ailes de la chape pour conférer davantage de rigidité – Attention toutefois aux interférences éventuelles avec les pièces environnantes</a:t>
            </a:r>
            <a:endParaRPr lang="fr-FR" sz="1400" dirty="0" smtClean="0">
              <a:solidFill>
                <a:srgbClr val="FF0000"/>
              </a:solidFill>
            </a:endParaRPr>
          </a:p>
          <a:p>
            <a:endParaRPr lang="fr-FR" sz="1400" b="1" u="sng" dirty="0" smtClean="0">
              <a:solidFill>
                <a:srgbClr val="FF0000"/>
              </a:solidFill>
            </a:endParaRPr>
          </a:p>
          <a:p>
            <a:r>
              <a:rPr lang="fr-FR" sz="1400" b="1" u="sng" dirty="0" smtClean="0">
                <a:solidFill>
                  <a:srgbClr val="FF0000"/>
                </a:solidFill>
              </a:rPr>
              <a:t>Modifications de processus :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 Supprimer l’opération d’ébauche des chapes effectuées dans une phase précédente pour garder de la rigidité au niveau des ailes de la chape et percer, aléser dans le « plein » puis ébaucher et finir les 2 évidements  </a:t>
            </a:r>
            <a:r>
              <a:rPr lang="fr-FR" sz="1400" b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fr-FR" sz="1400" b="1" dirty="0" smtClean="0">
                <a:solidFill>
                  <a:srgbClr val="FF0000"/>
                </a:solidFill>
              </a:rPr>
              <a:t> avec le risque de ne pas respecter les contraintes dimensionnelles et géométriques des ailes de la chape  ( distances, parallélisme) à cause d’une grosse opération d’ébauche placée tardivement dans la gamme de fabrication.</a:t>
            </a:r>
            <a:endParaRPr lang="fr-FR" sz="1400" dirty="0" smtClean="0">
              <a:solidFill>
                <a:srgbClr val="FF0000"/>
              </a:solidFill>
            </a:endParaRPr>
          </a:p>
          <a:p>
            <a:endParaRPr lang="fr-FR" sz="1400" b="1" u="sng" dirty="0" smtClean="0">
              <a:solidFill>
                <a:srgbClr val="FF0000"/>
              </a:solidFill>
            </a:endParaRPr>
          </a:p>
          <a:p>
            <a:r>
              <a:rPr lang="fr-FR" sz="1400" b="1" u="sng" dirty="0" smtClean="0">
                <a:solidFill>
                  <a:srgbClr val="FF0000"/>
                </a:solidFill>
              </a:rPr>
              <a:t>Modifications de processus induisant une modification de forme du bureau d’études :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En phase 40 : Ebauche des chapes (intérieur et extérieur) 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En phase 60 </a:t>
            </a:r>
            <a:r>
              <a:rPr lang="fr-FR" sz="1400" b="1" dirty="0" err="1" smtClean="0">
                <a:solidFill>
                  <a:srgbClr val="FF0000"/>
                </a:solidFill>
              </a:rPr>
              <a:t>ss</a:t>
            </a:r>
            <a:r>
              <a:rPr lang="fr-FR" sz="1400" b="1" dirty="0" smtClean="0">
                <a:solidFill>
                  <a:srgbClr val="FF0000"/>
                </a:solidFill>
              </a:rPr>
              <a:t> phase 610 :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. Finition du côté extérieur des ailes de la chape 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. Calibration en ½ finition des évidements intérieurs  (dimension de 18 ou 19mm) de chaque côté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. Alésage des ailes de la chape en minimisant les déformations (chape plus épaisse)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.Reprise de ces surfaces intérieures en sous phase 620 pour calibrer la dimension de 20mm dans la partie haute des ailes de chape avec une fraise 2T</a:t>
            </a: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&gt;&gt; </a:t>
            </a:r>
            <a:r>
              <a:rPr lang="fr-FR" sz="1400" b="1" u="sng" dirty="0" smtClean="0">
                <a:solidFill>
                  <a:srgbClr val="FF0000"/>
                </a:solidFill>
              </a:rPr>
              <a:t>Demande de modification au bureau d’études</a:t>
            </a:r>
            <a:r>
              <a:rPr lang="fr-FR" sz="1400" b="1" dirty="0" smtClean="0">
                <a:solidFill>
                  <a:srgbClr val="FF0000"/>
                </a:solidFill>
              </a:rPr>
              <a:t> en admettant un ressaut admissible  pour ces surfaces qui sont générées dans 2 posages différents et qui ne peuvent pas être coïncidentes à cause des dispersions de reprise…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357298"/>
            <a:ext cx="4071966" cy="530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357158" y="857233"/>
            <a:ext cx="83582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Question 1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/>
              <a:t>En vous aidant du Document Ressources DRS1, </a:t>
            </a:r>
            <a:r>
              <a:rPr lang="fr-FR" sz="1400" b="1" dirty="0"/>
              <a:t>relever </a:t>
            </a:r>
            <a:r>
              <a:rPr lang="fr-FR" sz="1400" dirty="0"/>
              <a:t>la température de revenu nécessaire à l’obtention de l’allongement à la rupture A% minimale du cahier des charges</a:t>
            </a:r>
            <a:r>
              <a:rPr lang="fr-FR" sz="1400" dirty="0" smtClean="0"/>
              <a:t>.</a:t>
            </a:r>
          </a:p>
          <a:p>
            <a:r>
              <a:rPr lang="fr-FR" sz="1400" b="1" dirty="0" smtClean="0">
                <a:solidFill>
                  <a:srgbClr val="FF0000"/>
                </a:solidFill>
              </a:rPr>
              <a:t>			</a:t>
            </a:r>
          </a:p>
          <a:p>
            <a:r>
              <a:rPr lang="fr-FR" sz="1400" b="1" dirty="0" smtClean="0">
                <a:solidFill>
                  <a:srgbClr val="FF0000"/>
                </a:solidFill>
              </a:rPr>
              <a:t>Allongement à la rupture :  A% = 10 </a:t>
            </a:r>
            <a:r>
              <a:rPr lang="fr-FR" sz="1400" b="1" baseline="-25000" dirty="0" smtClean="0">
                <a:solidFill>
                  <a:srgbClr val="FF0000"/>
                </a:solidFill>
              </a:rPr>
              <a:t>mini</a:t>
            </a:r>
            <a:endParaRPr lang="fr-FR" sz="1400" dirty="0"/>
          </a:p>
          <a:p>
            <a:endParaRPr lang="fr-FR" b="1" u="sng" dirty="0"/>
          </a:p>
        </p:txBody>
      </p:sp>
      <p:cxnSp>
        <p:nvCxnSpPr>
          <p:cNvPr id="7" name="Connecteur droit 6"/>
          <p:cNvCxnSpPr/>
          <p:nvPr/>
        </p:nvCxnSpPr>
        <p:spPr>
          <a:xfrm rot="10800000">
            <a:off x="6643702" y="5143512"/>
            <a:ext cx="714380" cy="15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rot="5400000">
            <a:off x="6085702" y="5701512"/>
            <a:ext cx="1116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6572264" y="478632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85720" y="350043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rgbClr val="FF0000"/>
                </a:solidFill>
              </a:rPr>
              <a:t>Réponse 1 :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Température de revenu     </a:t>
            </a:r>
          </a:p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                         535 – 540 °</a:t>
            </a:r>
            <a:r>
              <a:rPr lang="fr-FR" dirty="0" smtClean="0">
                <a:solidFill>
                  <a:srgbClr val="FF0000"/>
                </a:solidFill>
              </a:rPr>
              <a:t>C</a:t>
            </a: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286512" y="635795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535 – 540 °C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57158" y="642918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Question 2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/>
              <a:t>En utilisant la courbe présentant la perte de dureté en % en fonction de la température de revenu (Document Ressources DRS2), </a:t>
            </a:r>
            <a:r>
              <a:rPr lang="fr-FR" sz="1400" b="1" dirty="0"/>
              <a:t>déterminer</a:t>
            </a:r>
            <a:r>
              <a:rPr lang="fr-FR" sz="1400" dirty="0"/>
              <a:t> la perte de dureté en % induite par le revenu.</a:t>
            </a:r>
          </a:p>
          <a:p>
            <a:endParaRPr lang="fr-FR" sz="1400" dirty="0" smtClean="0"/>
          </a:p>
          <a:p>
            <a:endParaRPr lang="fr-FR" b="1" u="sng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571612"/>
            <a:ext cx="5239763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>
          <a:xfrm rot="5400000" flipH="1" flipV="1">
            <a:off x="6144430" y="4642652"/>
            <a:ext cx="142876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786314" y="4000504"/>
            <a:ext cx="2143140" cy="158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857752" y="371475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28%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14282" y="3429000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Perte de dureté consécutive au revenu  : </a:t>
            </a:r>
            <a:r>
              <a:rPr lang="fr-FR" b="1" dirty="0" smtClean="0">
                <a:solidFill>
                  <a:srgbClr val="FF0000"/>
                </a:solidFill>
              </a:rPr>
              <a:t>28%</a:t>
            </a:r>
            <a:r>
              <a:rPr lang="fr-FR" dirty="0" smtClean="0">
                <a:solidFill>
                  <a:srgbClr val="FF0000"/>
                </a:solidFill>
              </a:rPr>
              <a:t>. </a:t>
            </a:r>
          </a:p>
          <a:p>
            <a:pPr algn="ctr"/>
            <a:r>
              <a:rPr lang="fr-FR" dirty="0" smtClean="0">
                <a:solidFill>
                  <a:srgbClr val="FF0000"/>
                </a:solidFill>
              </a:rPr>
              <a:t> 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endParaRPr lang="fr-FR" b="1" dirty="0" smtClean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643702" y="564357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540°C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285860"/>
            <a:ext cx="61531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072330" y="3000372"/>
            <a:ext cx="1428760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14348" y="3929066"/>
            <a:ext cx="32861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On recherche un </a:t>
            </a:r>
            <a:r>
              <a:rPr lang="fr-FR" sz="1600" b="1" dirty="0" err="1">
                <a:solidFill>
                  <a:srgbClr val="FF0000"/>
                </a:solidFill>
              </a:rPr>
              <a:t>R</a:t>
            </a:r>
            <a:r>
              <a:rPr lang="fr-FR" sz="1600" b="1" baseline="-25000" dirty="0" err="1">
                <a:solidFill>
                  <a:srgbClr val="FF0000"/>
                </a:solidFill>
              </a:rPr>
              <a:t>m</a:t>
            </a:r>
            <a:r>
              <a:rPr lang="fr-FR" sz="1600" b="1" dirty="0">
                <a:solidFill>
                  <a:srgbClr val="FF0000"/>
                </a:solidFill>
              </a:rPr>
              <a:t> = 1155 </a:t>
            </a:r>
            <a:r>
              <a:rPr lang="fr-FR" sz="1600" b="1" dirty="0" err="1">
                <a:solidFill>
                  <a:srgbClr val="FF0000"/>
                </a:solidFill>
              </a:rPr>
              <a:t>MPa</a:t>
            </a:r>
            <a:r>
              <a:rPr lang="fr-FR" sz="1600" b="1" dirty="0">
                <a:solidFill>
                  <a:srgbClr val="FF0000"/>
                </a:solidFill>
              </a:rPr>
              <a:t> soit un équivalent de 36.6 </a:t>
            </a:r>
            <a:r>
              <a:rPr lang="fr-FR" sz="1600" b="1" dirty="0" err="1">
                <a:solidFill>
                  <a:srgbClr val="FF0000"/>
                </a:solidFill>
              </a:rPr>
              <a:t>HRc</a:t>
            </a:r>
            <a:r>
              <a:rPr lang="fr-FR" sz="1600" b="1" dirty="0">
                <a:solidFill>
                  <a:srgbClr val="FF0000"/>
                </a:solidFill>
              </a:rPr>
              <a:t> à l’issue du REVENU</a:t>
            </a:r>
            <a:r>
              <a:rPr lang="fr-FR" sz="1600" b="1" dirty="0" smtClean="0">
                <a:solidFill>
                  <a:srgbClr val="FF0000"/>
                </a:solidFill>
              </a:rPr>
              <a:t>.</a:t>
            </a:r>
          </a:p>
          <a:p>
            <a:endParaRPr lang="fr-FR" dirty="0"/>
          </a:p>
        </p:txBody>
      </p:sp>
      <p:cxnSp>
        <p:nvCxnSpPr>
          <p:cNvPr id="8" name="Connecteur droit avec flèche 7"/>
          <p:cNvCxnSpPr>
            <a:stCxn id="5" idx="1"/>
          </p:cNvCxnSpPr>
          <p:nvPr/>
        </p:nvCxnSpPr>
        <p:spPr>
          <a:xfrm rot="10800000" flipV="1">
            <a:off x="3857620" y="3107528"/>
            <a:ext cx="3214710" cy="117872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571868" y="4786322"/>
            <a:ext cx="49292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             les 36.6 </a:t>
            </a:r>
            <a:r>
              <a:rPr lang="fr-FR" sz="1600" b="1" dirty="0" err="1" smtClean="0">
                <a:solidFill>
                  <a:srgbClr val="FF0000"/>
                </a:solidFill>
              </a:rPr>
              <a:t>HRc</a:t>
            </a:r>
            <a:r>
              <a:rPr lang="fr-FR" sz="1600" b="1" dirty="0" smtClean="0">
                <a:solidFill>
                  <a:srgbClr val="FF0000"/>
                </a:solidFill>
              </a:rPr>
              <a:t> finaux à l’issue du revenu entraine que la </a:t>
            </a:r>
            <a:r>
              <a:rPr lang="fr-FR" sz="1600" b="1" dirty="0" smtClean="0">
                <a:solidFill>
                  <a:srgbClr val="FF0000"/>
                </a:solidFill>
                <a:sym typeface="Wingdings" pitchFamily="2" charset="2"/>
              </a:rPr>
              <a:t>dureté mini HRC à l’issue de la trempe devra être égale à X = </a:t>
            </a:r>
            <a:r>
              <a:rPr lang="fr-FR" sz="1600" b="1" u="sng" dirty="0" smtClean="0">
                <a:solidFill>
                  <a:srgbClr val="FF0000"/>
                </a:solidFill>
              </a:rPr>
              <a:t>50.8 </a:t>
            </a:r>
            <a:r>
              <a:rPr lang="fr-FR" sz="1600" b="1" u="sng" dirty="0" err="1" smtClean="0">
                <a:solidFill>
                  <a:srgbClr val="FF0000"/>
                </a:solidFill>
              </a:rPr>
              <a:t>HRc</a:t>
            </a:r>
            <a:r>
              <a:rPr lang="fr-FR" sz="1600" b="1" dirty="0" smtClean="0">
                <a:solidFill>
                  <a:srgbClr val="FF0000"/>
                </a:solidFill>
              </a:rPr>
              <a:t>           </a:t>
            </a:r>
          </a:p>
          <a:p>
            <a:endParaRPr lang="fr-FR" sz="1600" b="1" dirty="0">
              <a:solidFill>
                <a:srgbClr val="FF0000"/>
              </a:solidFill>
            </a:endParaRPr>
          </a:p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 X – 0.28 X = 36.6 </a:t>
            </a:r>
            <a:r>
              <a:rPr lang="fr-FR" sz="1600" b="1" dirty="0" err="1" smtClean="0">
                <a:solidFill>
                  <a:srgbClr val="FF0000"/>
                </a:solidFill>
              </a:rPr>
              <a:t>HRc</a:t>
            </a:r>
            <a:r>
              <a:rPr lang="fr-FR" sz="1600" b="1" dirty="0" smtClean="0">
                <a:solidFill>
                  <a:srgbClr val="FF0000"/>
                </a:solidFill>
              </a:rPr>
              <a:t>  </a:t>
            </a:r>
            <a:r>
              <a:rPr lang="fr-FR" sz="1600" b="1" dirty="0" smtClean="0">
                <a:solidFill>
                  <a:srgbClr val="FF0000"/>
                </a:solidFill>
                <a:sym typeface="Wingdings" pitchFamily="2" charset="2"/>
              </a:rPr>
              <a:t>  X = </a:t>
            </a:r>
            <a:r>
              <a:rPr lang="fr-FR" sz="1600" b="1" u="sng" dirty="0" smtClean="0">
                <a:solidFill>
                  <a:srgbClr val="FF0000"/>
                </a:solidFill>
              </a:rPr>
              <a:t>50.8 </a:t>
            </a:r>
            <a:r>
              <a:rPr lang="fr-FR" sz="1600" b="1" u="sng" dirty="0" err="1" smtClean="0">
                <a:solidFill>
                  <a:srgbClr val="FF0000"/>
                </a:solidFill>
              </a:rPr>
              <a:t>HRc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600" b="1" dirty="0">
                <a:solidFill>
                  <a:srgbClr val="FF0000"/>
                </a:solidFill>
                <a:sym typeface="Wingdings" pitchFamily="2" charset="2"/>
              </a:rPr>
              <a:t>	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1472" y="500042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En vous servant du tableau d’équivalence Dureté – Résistance à la rupture  (Document Ressources DRS3)  et sachant que l’on vise la borne supérieure de </a:t>
            </a:r>
            <a:r>
              <a:rPr lang="fr-FR" sz="1400" dirty="0" err="1"/>
              <a:t>R</a:t>
            </a:r>
            <a:r>
              <a:rPr lang="fr-FR" sz="1400" baseline="-25000" dirty="0" err="1"/>
              <a:t>m</a:t>
            </a:r>
            <a:r>
              <a:rPr lang="fr-FR" sz="1400" dirty="0"/>
              <a:t> , </a:t>
            </a:r>
            <a:r>
              <a:rPr lang="fr-FR" sz="1400" b="1" dirty="0"/>
              <a:t>en déduire </a:t>
            </a:r>
            <a:r>
              <a:rPr lang="fr-FR" sz="1400" dirty="0"/>
              <a:t>la dureté </a:t>
            </a:r>
            <a:r>
              <a:rPr lang="fr-FR" sz="1400" dirty="0" err="1"/>
              <a:t>HRc</a:t>
            </a:r>
            <a:r>
              <a:rPr lang="fr-FR" sz="1400" dirty="0"/>
              <a:t>  à l’issue de la trempe.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8596" y="214290"/>
            <a:ext cx="835824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Question 3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/>
              <a:t>Par expérience, la société assimile la morphologie de cette pièce à une pièce cylindrique pleine de diamètre équivalent </a:t>
            </a:r>
            <a:r>
              <a:rPr lang="fr-FR" sz="1400" dirty="0">
                <a:sym typeface="Symbol"/>
              </a:rPr>
              <a:t></a:t>
            </a:r>
            <a:r>
              <a:rPr lang="fr-FR" sz="1400" dirty="0"/>
              <a:t>80. </a:t>
            </a:r>
          </a:p>
          <a:p>
            <a:r>
              <a:rPr lang="fr-FR" sz="1400" dirty="0"/>
              <a:t>En reportant schématiquement la courbe de refroidissement relative à ce diamètre </a:t>
            </a:r>
            <a:r>
              <a:rPr lang="fr-FR" sz="1400" dirty="0">
                <a:sym typeface="Symbol"/>
              </a:rPr>
              <a:t></a:t>
            </a:r>
            <a:r>
              <a:rPr lang="fr-FR" sz="1400" dirty="0"/>
              <a:t>80  (Document Ressources DRS2)  sur le diagramme de Trempe en Refroidissement Continu (DRS4) :</a:t>
            </a:r>
          </a:p>
          <a:p>
            <a:r>
              <a:rPr lang="fr-FR" sz="1400" b="1" dirty="0"/>
              <a:t>Relever </a:t>
            </a:r>
            <a:r>
              <a:rPr lang="fr-FR" sz="1400" dirty="0"/>
              <a:t>la dureté finale obtenue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4357718" cy="524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00174"/>
            <a:ext cx="439102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avec flèche 7"/>
          <p:cNvCxnSpPr/>
          <p:nvPr/>
        </p:nvCxnSpPr>
        <p:spPr>
          <a:xfrm rot="5400000">
            <a:off x="2715406" y="6072206"/>
            <a:ext cx="570710" cy="7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57488" y="6143644"/>
            <a:ext cx="428628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858016" y="6072206"/>
            <a:ext cx="57150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 rot="5400000">
            <a:off x="6930248" y="6072206"/>
            <a:ext cx="427834" cy="794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643306" y="2643182"/>
            <a:ext cx="30003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Pour le diam 80 le temps de refroidissement est compris entre 500s et 15 min</a:t>
            </a:r>
            <a:endParaRPr lang="fr-FR" sz="1600" b="1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rot="5400000" flipH="1" flipV="1">
            <a:off x="2428860" y="4500570"/>
            <a:ext cx="2857520" cy="8572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929322" y="3857628"/>
            <a:ext cx="292895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Dureté finale de 53 – 53,5 </a:t>
            </a:r>
            <a:r>
              <a:rPr lang="fr-FR" sz="1600" b="1" dirty="0" smtClean="0">
                <a:solidFill>
                  <a:srgbClr val="FF0000"/>
                </a:solidFill>
              </a:rPr>
              <a:t>HRC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3343275" y="6619875"/>
            <a:ext cx="3438525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57224" y="817701"/>
            <a:ext cx="7072362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Comparer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avec l’objectif de dureté obtenue à la question 2.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dirty="0" smtClean="0">
                <a:solidFill>
                  <a:srgbClr val="FF0000"/>
                </a:solidFill>
              </a:rPr>
              <a:t>La </a:t>
            </a:r>
            <a:r>
              <a:rPr lang="fr-FR" sz="1600" b="1" dirty="0">
                <a:solidFill>
                  <a:srgbClr val="FF0000"/>
                </a:solidFill>
              </a:rPr>
              <a:t>dureté prévisionnelle que nous venons de trouver est très  supérieure (toutes proportions gardées) au 50.8 </a:t>
            </a:r>
            <a:r>
              <a:rPr lang="fr-FR" sz="1600" b="1" dirty="0" err="1">
                <a:solidFill>
                  <a:srgbClr val="FF0000"/>
                </a:solidFill>
              </a:rPr>
              <a:t>HRc</a:t>
            </a:r>
            <a:r>
              <a:rPr lang="fr-FR" sz="1600" b="1" dirty="0">
                <a:solidFill>
                  <a:srgbClr val="FF0000"/>
                </a:solidFill>
              </a:rPr>
              <a:t> qui était notre objectif</a:t>
            </a:r>
            <a:r>
              <a:rPr lang="fr-FR" sz="1600" b="1" dirty="0" smtClean="0">
                <a:solidFill>
                  <a:srgbClr val="FF0000"/>
                </a:solidFill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Préciser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l’impact des traitements thermiques sur le processus d’industrialisation.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b="1" dirty="0">
                <a:solidFill>
                  <a:srgbClr val="FF0000"/>
                </a:solidFill>
              </a:rPr>
              <a:t>En conclusion, l’emploi de cet acier faiblement allié 36 Ni Cr Mo 10 ne peut se faire qu’en envisageant la séquence de traitements thermiques (Trempe + Revenu) et qui complique sérieusement le processus d‘industrialisation</a:t>
            </a:r>
            <a:r>
              <a:rPr lang="fr-FR" sz="1600" b="1" dirty="0" smtClean="0">
                <a:solidFill>
                  <a:srgbClr val="FF0000"/>
                </a:solidFill>
              </a:rPr>
              <a:t>.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428604"/>
            <a:ext cx="735811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Partie B :</a:t>
            </a:r>
            <a:r>
              <a:rPr lang="fr-FR" b="1" dirty="0"/>
              <a:t> Choisir une famille de matériaux</a:t>
            </a:r>
            <a:endParaRPr lang="fr-FR" dirty="0"/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sz="1400" dirty="0"/>
              <a:t>Devant l’importance du surcoût induit par ces traitements thermiques, il a été décidé une remise en cause éventuelle du choix du matériau au profit de références qui ne nécessiteraient </a:t>
            </a:r>
            <a:r>
              <a:rPr lang="fr-FR" sz="1400" u="sng" dirty="0"/>
              <a:t>pas de traitements thermiques</a:t>
            </a:r>
            <a:r>
              <a:rPr lang="fr-FR" sz="1400" dirty="0"/>
              <a:t> d’amélioration et qui permettraient également un </a:t>
            </a:r>
            <a:r>
              <a:rPr lang="fr-FR" sz="1400" u="sng" dirty="0"/>
              <a:t>allègement de cette pièce</a:t>
            </a:r>
            <a:r>
              <a:rPr lang="fr-FR" sz="1400" dirty="0"/>
              <a:t>. </a:t>
            </a:r>
          </a:p>
          <a:p>
            <a:r>
              <a:rPr lang="fr-FR" sz="1400" dirty="0"/>
              <a:t> </a:t>
            </a:r>
          </a:p>
          <a:p>
            <a:r>
              <a:rPr lang="fr-FR" sz="1400" dirty="0"/>
              <a:t>Le choix d’un matériau (et plus généralement d’une famille de matériaux) est établi à partir de renseignements regroupés dans des bases de données, qui permettent de réaliser des graphes montrant l’évolution des caractéristiques mécaniques, physiques et technico-économiques.</a:t>
            </a:r>
          </a:p>
          <a:p>
            <a:r>
              <a:rPr lang="fr-FR" sz="1400" dirty="0"/>
              <a:t>Ces graphes nous offrent une comparaison entre les différentes familles au regard de critères  définis.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85786" y="3857628"/>
            <a:ext cx="74295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4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b="1" dirty="0"/>
              <a:t>Définir </a:t>
            </a:r>
            <a:r>
              <a:rPr lang="fr-FR" sz="1400" dirty="0"/>
              <a:t>la composition chimique normalisée du 36 Ni Cr Mo 10</a:t>
            </a:r>
            <a:r>
              <a:rPr lang="fr-FR" sz="1400" dirty="0" smtClean="0"/>
              <a:t>.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Acier faiblement allié contenant au minimum 0.36% de carbone, 2.5% de Nickel, moins de 1% de Chrome et </a:t>
            </a:r>
            <a:r>
              <a:rPr lang="fr-FR" sz="1600" b="1" dirty="0" smtClean="0">
                <a:solidFill>
                  <a:srgbClr val="FF0000"/>
                </a:solidFill>
              </a:rPr>
              <a:t>Molybdène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857232"/>
            <a:ext cx="821537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Question 5 </a:t>
            </a:r>
            <a:r>
              <a:rPr lang="fr-FR" b="1" u="sng" dirty="0" smtClean="0"/>
              <a:t>:</a:t>
            </a:r>
            <a:r>
              <a:rPr lang="fr-FR" dirty="0" smtClean="0"/>
              <a:t> </a:t>
            </a:r>
            <a:r>
              <a:rPr lang="fr-FR" sz="1400" dirty="0"/>
              <a:t>Compte tenu de l’objectif de performances mécaniques du cahier des charges et des voies de progrès fixées en termes d’allègement :</a:t>
            </a:r>
          </a:p>
          <a:p>
            <a:r>
              <a:rPr lang="fr-FR" sz="1400" b="1" dirty="0"/>
              <a:t>Justifier </a:t>
            </a:r>
            <a:r>
              <a:rPr lang="fr-FR" sz="1400" dirty="0"/>
              <a:t>le choix de l’abscisse et de l’ordonnée  du graphe. </a:t>
            </a:r>
            <a:endParaRPr lang="fr-FR" sz="1400" dirty="0" smtClean="0"/>
          </a:p>
          <a:p>
            <a:r>
              <a:rPr lang="fr-FR" sz="1600" b="1" dirty="0">
                <a:solidFill>
                  <a:srgbClr val="FF0000"/>
                </a:solidFill>
              </a:rPr>
              <a:t>Compte tenu que </a:t>
            </a:r>
            <a:r>
              <a:rPr lang="fr-FR" sz="1600" b="1" i="1" u="sng" dirty="0">
                <a:solidFill>
                  <a:srgbClr val="FF0000"/>
                </a:solidFill>
              </a:rPr>
              <a:t>l’allègement est une contrainte importante de cette application</a:t>
            </a:r>
            <a:r>
              <a:rPr lang="fr-FR" sz="1600" b="1" dirty="0">
                <a:solidFill>
                  <a:srgbClr val="FF0000"/>
                </a:solidFill>
              </a:rPr>
              <a:t>, il est normal de retrouver le paramètre physique de la masse volumique dans ce graphe de choix multi matériaux</a:t>
            </a:r>
            <a:r>
              <a:rPr lang="fr-FR" sz="1600" b="1" dirty="0" smtClean="0">
                <a:solidFill>
                  <a:srgbClr val="FF0000"/>
                </a:solidFill>
              </a:rPr>
              <a:t>. </a:t>
            </a:r>
            <a:r>
              <a:rPr lang="fr-FR" sz="1600" b="1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fr-FR" sz="1600" b="1" u="sng" dirty="0" smtClean="0">
                <a:solidFill>
                  <a:srgbClr val="FF0000"/>
                </a:solidFill>
                <a:sym typeface="Wingdings" pitchFamily="2" charset="2"/>
              </a:rPr>
              <a:t>masse volumique en ordonnée</a:t>
            </a:r>
          </a:p>
          <a:p>
            <a:endParaRPr lang="fr-FR" sz="1600" b="1" u="sng" dirty="0" smtClean="0">
              <a:solidFill>
                <a:srgbClr val="FF0000"/>
              </a:solidFill>
              <a:sym typeface="Wingdings" pitchFamily="2" charset="2"/>
            </a:endParaRPr>
          </a:p>
          <a:p>
            <a:endParaRPr lang="fr-FR" sz="1600" u="sng" dirty="0">
              <a:solidFill>
                <a:srgbClr val="FF0000"/>
              </a:solidFill>
            </a:endParaRPr>
          </a:p>
          <a:p>
            <a:r>
              <a:rPr lang="fr-FR" sz="1600" b="1" dirty="0">
                <a:solidFill>
                  <a:srgbClr val="FF0000"/>
                </a:solidFill>
              </a:rPr>
              <a:t>De plus, </a:t>
            </a:r>
            <a:r>
              <a:rPr lang="fr-FR" sz="1600" b="1" i="1" u="sng" dirty="0">
                <a:solidFill>
                  <a:srgbClr val="FF0000"/>
                </a:solidFill>
              </a:rPr>
              <a:t>les performances mécaniques et notamment la résistance mécanique à la rupture sont quantifiées pour résister à « des efforts dynamiques importants » </a:t>
            </a:r>
            <a:r>
              <a:rPr lang="fr-FR" sz="1600" b="1" dirty="0">
                <a:solidFill>
                  <a:srgbClr val="FF0000"/>
                </a:solidFill>
              </a:rPr>
              <a:t>(</a:t>
            </a:r>
            <a:r>
              <a:rPr lang="fr-FR" sz="1600" b="1" dirty="0" err="1">
                <a:solidFill>
                  <a:srgbClr val="FF0000"/>
                </a:solidFill>
              </a:rPr>
              <a:t>cf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b="1" dirty="0" err="1">
                <a:solidFill>
                  <a:srgbClr val="FF0000"/>
                </a:solidFill>
              </a:rPr>
              <a:t>cdc</a:t>
            </a:r>
            <a:r>
              <a:rPr lang="fr-FR" sz="1600" b="1" dirty="0">
                <a:solidFill>
                  <a:srgbClr val="FF0000"/>
                </a:solidFill>
              </a:rPr>
              <a:t> page 1/9 du sujet). Il est donc logique de retrouver cette caractéristique pour le </a:t>
            </a:r>
            <a:r>
              <a:rPr lang="fr-FR" sz="1600" b="1" dirty="0" smtClean="0">
                <a:solidFill>
                  <a:srgbClr val="FF0000"/>
                </a:solidFill>
              </a:rPr>
              <a:t>choix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b="1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fr-FR" sz="1600" b="1" u="sng" dirty="0" smtClean="0">
                <a:solidFill>
                  <a:srgbClr val="FF0000"/>
                </a:solidFill>
                <a:sym typeface="Wingdings" pitchFamily="2" charset="2"/>
              </a:rPr>
              <a:t>Résistance en traction en abscisse</a:t>
            </a:r>
            <a:endParaRPr lang="fr-FR" sz="1600" b="1" u="sng" dirty="0" smtClean="0">
              <a:solidFill>
                <a:srgbClr val="FF0000"/>
              </a:solidFill>
            </a:endParaRPr>
          </a:p>
          <a:p>
            <a:endParaRPr lang="fr-FR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1548</Words>
  <Application>Microsoft Office PowerPoint</Application>
  <PresentationFormat>Affichage à l'écran (4:3)</PresentationFormat>
  <Paragraphs>266</Paragraphs>
  <Slides>29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Thème Office</vt:lpstr>
      <vt:lpstr>BTS IPM 2009 E4 – Etude de Pré-industrialisation</vt:lpstr>
      <vt:lpstr>Partie 1 : Etude de la relation « produit – procédé – processus prévisionnel »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Partie 2 : Spécification technique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BTS 2009 E4 – Etude de Pré-industrialisation</dc:title>
  <dc:creator>LAURENT</dc:creator>
  <cp:lastModifiedBy>Philippe</cp:lastModifiedBy>
  <cp:revision>50</cp:revision>
  <dcterms:created xsi:type="dcterms:W3CDTF">2009-06-16T11:20:23Z</dcterms:created>
  <dcterms:modified xsi:type="dcterms:W3CDTF">2012-04-01T16:20:15Z</dcterms:modified>
</cp:coreProperties>
</file>