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67" r:id="rId7"/>
    <p:sldId id="265" r:id="rId8"/>
    <p:sldId id="260" r:id="rId9"/>
    <p:sldId id="266" r:id="rId10"/>
    <p:sldId id="268" r:id="rId11"/>
    <p:sldId id="262" r:id="rId12"/>
    <p:sldId id="263" r:id="rId13"/>
    <p:sldId id="264" r:id="rId14"/>
  </p:sldIdLst>
  <p:sldSz cx="12192000" cy="6858000"/>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e BOUYE" initials="SB"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72" autoAdjust="0"/>
    <p:restoredTop sz="94660"/>
  </p:normalViewPr>
  <p:slideViewPr>
    <p:cSldViewPr snapToGrid="0">
      <p:cViewPr>
        <p:scale>
          <a:sx n="76" d="100"/>
          <a:sy n="76" d="100"/>
        </p:scale>
        <p:origin x="-96" y="-8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BOURDAIS" userId="e9b3db74-b59f-44f5-a368-db1a25afe3d2" providerId="ADAL" clId="{5EB62A31-F39E-4431-9465-F952DF4ADCC8}"/>
    <pc:docChg chg="undo custSel addSld modSld">
      <pc:chgData name="Sophie BOURDAIS" userId="e9b3db74-b59f-44f5-a368-db1a25afe3d2" providerId="ADAL" clId="{5EB62A31-F39E-4431-9465-F952DF4ADCC8}" dt="2021-09-30T14:30:49.268" v="694" actId="20577"/>
      <pc:docMkLst>
        <pc:docMk/>
      </pc:docMkLst>
      <pc:sldChg chg="modSp mod">
        <pc:chgData name="Sophie BOURDAIS" userId="e9b3db74-b59f-44f5-a368-db1a25afe3d2" providerId="ADAL" clId="{5EB62A31-F39E-4431-9465-F952DF4ADCC8}" dt="2021-09-30T14:20:48.324" v="409" actId="21"/>
        <pc:sldMkLst>
          <pc:docMk/>
          <pc:sldMk cId="698776702" sldId="260"/>
        </pc:sldMkLst>
        <pc:spChg chg="mod">
          <ac:chgData name="Sophie BOURDAIS" userId="e9b3db74-b59f-44f5-a368-db1a25afe3d2" providerId="ADAL" clId="{5EB62A31-F39E-4431-9465-F952DF4ADCC8}" dt="2021-09-30T14:20:48.324" v="409" actId="21"/>
          <ac:spMkLst>
            <pc:docMk/>
            <pc:sldMk cId="698776702" sldId="260"/>
            <ac:spMk id="7" creationId="{00000000-0000-0000-0000-000000000000}"/>
          </ac:spMkLst>
        </pc:spChg>
      </pc:sldChg>
      <pc:sldChg chg="modSp mod">
        <pc:chgData name="Sophie BOURDAIS" userId="e9b3db74-b59f-44f5-a368-db1a25afe3d2" providerId="ADAL" clId="{5EB62A31-F39E-4431-9465-F952DF4ADCC8}" dt="2021-09-30T14:12:07.833" v="188" actId="20577"/>
        <pc:sldMkLst>
          <pc:docMk/>
          <pc:sldMk cId="341441080" sldId="262"/>
        </pc:sldMkLst>
        <pc:spChg chg="mod">
          <ac:chgData name="Sophie BOURDAIS" userId="e9b3db74-b59f-44f5-a368-db1a25afe3d2" providerId="ADAL" clId="{5EB62A31-F39E-4431-9465-F952DF4ADCC8}" dt="2021-09-30T14:12:07.833" v="188" actId="20577"/>
          <ac:spMkLst>
            <pc:docMk/>
            <pc:sldMk cId="341441080" sldId="262"/>
            <ac:spMk id="7" creationId="{00000000-0000-0000-0000-000000000000}"/>
          </ac:spMkLst>
        </pc:spChg>
      </pc:sldChg>
      <pc:sldChg chg="modSp mod">
        <pc:chgData name="Sophie BOURDAIS" userId="e9b3db74-b59f-44f5-a368-db1a25afe3d2" providerId="ADAL" clId="{5EB62A31-F39E-4431-9465-F952DF4ADCC8}" dt="2021-09-30T14:30:49.268" v="694" actId="20577"/>
        <pc:sldMkLst>
          <pc:docMk/>
          <pc:sldMk cId="903192729" sldId="266"/>
        </pc:sldMkLst>
        <pc:spChg chg="mod">
          <ac:chgData name="Sophie BOURDAIS" userId="e9b3db74-b59f-44f5-a368-db1a25afe3d2" providerId="ADAL" clId="{5EB62A31-F39E-4431-9465-F952DF4ADCC8}" dt="2021-09-30T14:30:49.268" v="694" actId="20577"/>
          <ac:spMkLst>
            <pc:docMk/>
            <pc:sldMk cId="903192729" sldId="266"/>
            <ac:spMk id="7" creationId="{00000000-0000-0000-0000-000000000000}"/>
          </ac:spMkLst>
        </pc:spChg>
      </pc:sldChg>
      <pc:sldChg chg="modSp mod">
        <pc:chgData name="Sophie BOURDAIS" userId="e9b3db74-b59f-44f5-a368-db1a25afe3d2" providerId="ADAL" clId="{5EB62A31-F39E-4431-9465-F952DF4ADCC8}" dt="2021-09-24T14:20:36.563" v="161" actId="14"/>
        <pc:sldMkLst>
          <pc:docMk/>
          <pc:sldMk cId="3506803336" sldId="267"/>
        </pc:sldMkLst>
        <pc:spChg chg="mod">
          <ac:chgData name="Sophie BOURDAIS" userId="e9b3db74-b59f-44f5-a368-db1a25afe3d2" providerId="ADAL" clId="{5EB62A31-F39E-4431-9465-F952DF4ADCC8}" dt="2021-09-24T14:20:36.563" v="161" actId="14"/>
          <ac:spMkLst>
            <pc:docMk/>
            <pc:sldMk cId="3506803336" sldId="267"/>
            <ac:spMk id="7" creationId="{00000000-0000-0000-0000-000000000000}"/>
          </ac:spMkLst>
        </pc:spChg>
      </pc:sldChg>
      <pc:sldChg chg="modSp add mod">
        <pc:chgData name="Sophie BOURDAIS" userId="e9b3db74-b59f-44f5-a368-db1a25afe3d2" providerId="ADAL" clId="{5EB62A31-F39E-4431-9465-F952DF4ADCC8}" dt="2021-09-30T14:30:18.303" v="688" actId="27636"/>
        <pc:sldMkLst>
          <pc:docMk/>
          <pc:sldMk cId="2125524139" sldId="268"/>
        </pc:sldMkLst>
        <pc:spChg chg="mod">
          <ac:chgData name="Sophie BOURDAIS" userId="e9b3db74-b59f-44f5-a368-db1a25afe3d2" providerId="ADAL" clId="{5EB62A31-F39E-4431-9465-F952DF4ADCC8}" dt="2021-09-30T14:30:18.303" v="688" actId="27636"/>
          <ac:spMkLst>
            <pc:docMk/>
            <pc:sldMk cId="2125524139" sldId="268"/>
            <ac:spMk id="7" creationId="{00000000-0000-0000-0000-000000000000}"/>
          </ac:spMkLst>
        </pc:spChg>
      </pc:sldChg>
    </pc:docChg>
  </pc:docChgLst>
  <pc:docChgLst>
    <pc:chgData name="Sophie BOURDAIS" userId="e9b3db74-b59f-44f5-a368-db1a25afe3d2" providerId="ADAL" clId="{CC4E8C66-95D7-4EC9-BFED-AA6E4F4926A1}"/>
    <pc:docChg chg="custSel addSld modSld">
      <pc:chgData name="Sophie BOURDAIS" userId="e9b3db74-b59f-44f5-a368-db1a25afe3d2" providerId="ADAL" clId="{CC4E8C66-95D7-4EC9-BFED-AA6E4F4926A1}" dt="2021-09-24T13:34:34.214" v="579" actId="20577"/>
      <pc:docMkLst>
        <pc:docMk/>
      </pc:docMkLst>
      <pc:sldChg chg="modSp mod">
        <pc:chgData name="Sophie BOURDAIS" userId="e9b3db74-b59f-44f5-a368-db1a25afe3d2" providerId="ADAL" clId="{CC4E8C66-95D7-4EC9-BFED-AA6E4F4926A1}" dt="2021-09-24T13:19:05.027" v="5" actId="20577"/>
        <pc:sldMkLst>
          <pc:docMk/>
          <pc:sldMk cId="372236185" sldId="256"/>
        </pc:sldMkLst>
        <pc:spChg chg="mod">
          <ac:chgData name="Sophie BOURDAIS" userId="e9b3db74-b59f-44f5-a368-db1a25afe3d2" providerId="ADAL" clId="{CC4E8C66-95D7-4EC9-BFED-AA6E4F4926A1}" dt="2021-09-24T13:19:05.027" v="5" actId="20577"/>
          <ac:spMkLst>
            <pc:docMk/>
            <pc:sldMk cId="372236185" sldId="256"/>
            <ac:spMk id="2" creationId="{00000000-0000-0000-0000-000000000000}"/>
          </ac:spMkLst>
        </pc:spChg>
      </pc:sldChg>
      <pc:sldChg chg="modSp mod">
        <pc:chgData name="Sophie BOURDAIS" userId="e9b3db74-b59f-44f5-a368-db1a25afe3d2" providerId="ADAL" clId="{CC4E8C66-95D7-4EC9-BFED-AA6E4F4926A1}" dt="2021-09-24T13:33:29.824" v="564" actId="1076"/>
        <pc:sldMkLst>
          <pc:docMk/>
          <pc:sldMk cId="2440881719" sldId="259"/>
        </pc:sldMkLst>
        <pc:spChg chg="mod">
          <ac:chgData name="Sophie BOURDAIS" userId="e9b3db74-b59f-44f5-a368-db1a25afe3d2" providerId="ADAL" clId="{CC4E8C66-95D7-4EC9-BFED-AA6E4F4926A1}" dt="2021-09-24T13:19:15.325" v="9" actId="20577"/>
          <ac:spMkLst>
            <pc:docMk/>
            <pc:sldMk cId="2440881719" sldId="259"/>
            <ac:spMk id="6" creationId="{00000000-0000-0000-0000-000000000000}"/>
          </ac:spMkLst>
        </pc:spChg>
        <pc:spChg chg="mod">
          <ac:chgData name="Sophie BOURDAIS" userId="e9b3db74-b59f-44f5-a368-db1a25afe3d2" providerId="ADAL" clId="{CC4E8C66-95D7-4EC9-BFED-AA6E4F4926A1}" dt="2021-09-24T13:33:29.824" v="564" actId="1076"/>
          <ac:spMkLst>
            <pc:docMk/>
            <pc:sldMk cId="2440881719" sldId="259"/>
            <ac:spMk id="7" creationId="{00000000-0000-0000-0000-000000000000}"/>
          </ac:spMkLst>
        </pc:spChg>
      </pc:sldChg>
      <pc:sldChg chg="modSp mod">
        <pc:chgData name="Sophie BOURDAIS" userId="e9b3db74-b59f-44f5-a368-db1a25afe3d2" providerId="ADAL" clId="{CC4E8C66-95D7-4EC9-BFED-AA6E4F4926A1}" dt="2021-09-24T13:32:24.764" v="555" actId="20577"/>
        <pc:sldMkLst>
          <pc:docMk/>
          <pc:sldMk cId="698776702" sldId="260"/>
        </pc:sldMkLst>
        <pc:spChg chg="mod">
          <ac:chgData name="Sophie BOURDAIS" userId="e9b3db74-b59f-44f5-a368-db1a25afe3d2" providerId="ADAL" clId="{CC4E8C66-95D7-4EC9-BFED-AA6E4F4926A1}" dt="2021-09-24T13:32:24.764" v="555" actId="20577"/>
          <ac:spMkLst>
            <pc:docMk/>
            <pc:sldMk cId="698776702" sldId="260"/>
            <ac:spMk id="6" creationId="{00000000-0000-0000-0000-000000000000}"/>
          </ac:spMkLst>
        </pc:spChg>
        <pc:spChg chg="mod">
          <ac:chgData name="Sophie BOURDAIS" userId="e9b3db74-b59f-44f5-a368-db1a25afe3d2" providerId="ADAL" clId="{CC4E8C66-95D7-4EC9-BFED-AA6E4F4926A1}" dt="2021-09-24T13:27:45.245" v="397" actId="20577"/>
          <ac:spMkLst>
            <pc:docMk/>
            <pc:sldMk cId="698776702" sldId="260"/>
            <ac:spMk id="7" creationId="{00000000-0000-0000-0000-000000000000}"/>
          </ac:spMkLst>
        </pc:spChg>
      </pc:sldChg>
      <pc:sldChg chg="delSp modSp mod">
        <pc:chgData name="Sophie BOURDAIS" userId="e9b3db74-b59f-44f5-a368-db1a25afe3d2" providerId="ADAL" clId="{CC4E8C66-95D7-4EC9-BFED-AA6E4F4926A1}" dt="2021-09-24T13:32:11.231" v="547" actId="20577"/>
        <pc:sldMkLst>
          <pc:docMk/>
          <pc:sldMk cId="341441080" sldId="262"/>
        </pc:sldMkLst>
        <pc:spChg chg="mod">
          <ac:chgData name="Sophie BOURDAIS" userId="e9b3db74-b59f-44f5-a368-db1a25afe3d2" providerId="ADAL" clId="{CC4E8C66-95D7-4EC9-BFED-AA6E4F4926A1}" dt="2021-09-24T13:31:43.118" v="535" actId="20577"/>
          <ac:spMkLst>
            <pc:docMk/>
            <pc:sldMk cId="341441080" sldId="262"/>
            <ac:spMk id="3" creationId="{00000000-0000-0000-0000-000000000000}"/>
          </ac:spMkLst>
        </pc:spChg>
        <pc:spChg chg="mod">
          <ac:chgData name="Sophie BOURDAIS" userId="e9b3db74-b59f-44f5-a368-db1a25afe3d2" providerId="ADAL" clId="{CC4E8C66-95D7-4EC9-BFED-AA6E4F4926A1}" dt="2021-09-24T13:32:11.231" v="547" actId="20577"/>
          <ac:spMkLst>
            <pc:docMk/>
            <pc:sldMk cId="341441080" sldId="262"/>
            <ac:spMk id="6" creationId="{00000000-0000-0000-0000-000000000000}"/>
          </ac:spMkLst>
        </pc:spChg>
        <pc:spChg chg="mod">
          <ac:chgData name="Sophie BOURDAIS" userId="e9b3db74-b59f-44f5-a368-db1a25afe3d2" providerId="ADAL" clId="{CC4E8C66-95D7-4EC9-BFED-AA6E4F4926A1}" dt="2021-09-24T13:30:58.265" v="525" actId="255"/>
          <ac:spMkLst>
            <pc:docMk/>
            <pc:sldMk cId="341441080" sldId="262"/>
            <ac:spMk id="7" creationId="{00000000-0000-0000-0000-000000000000}"/>
          </ac:spMkLst>
        </pc:spChg>
        <pc:picChg chg="del">
          <ac:chgData name="Sophie BOURDAIS" userId="e9b3db74-b59f-44f5-a368-db1a25afe3d2" providerId="ADAL" clId="{CC4E8C66-95D7-4EC9-BFED-AA6E4F4926A1}" dt="2021-09-24T13:27:51.439" v="398" actId="478"/>
          <ac:picMkLst>
            <pc:docMk/>
            <pc:sldMk cId="341441080" sldId="262"/>
            <ac:picMk id="4" creationId="{1C5EDC3D-2459-45F6-95C4-3E101B069186}"/>
          </ac:picMkLst>
        </pc:picChg>
      </pc:sldChg>
      <pc:sldChg chg="modSp mod">
        <pc:chgData name="Sophie BOURDAIS" userId="e9b3db74-b59f-44f5-a368-db1a25afe3d2" providerId="ADAL" clId="{CC4E8C66-95D7-4EC9-BFED-AA6E4F4926A1}" dt="2021-09-24T13:31:54.702" v="539" actId="20577"/>
        <pc:sldMkLst>
          <pc:docMk/>
          <pc:sldMk cId="3270329083" sldId="263"/>
        </pc:sldMkLst>
        <pc:spChg chg="mod">
          <ac:chgData name="Sophie BOURDAIS" userId="e9b3db74-b59f-44f5-a368-db1a25afe3d2" providerId="ADAL" clId="{CC4E8C66-95D7-4EC9-BFED-AA6E4F4926A1}" dt="2021-09-24T13:31:54.702" v="539" actId="20577"/>
          <ac:spMkLst>
            <pc:docMk/>
            <pc:sldMk cId="3270329083" sldId="263"/>
            <ac:spMk id="6" creationId="{00000000-0000-0000-0000-000000000000}"/>
          </ac:spMkLst>
        </pc:spChg>
      </pc:sldChg>
      <pc:sldChg chg="modSp mod">
        <pc:chgData name="Sophie BOURDAIS" userId="e9b3db74-b59f-44f5-a368-db1a25afe3d2" providerId="ADAL" clId="{CC4E8C66-95D7-4EC9-BFED-AA6E4F4926A1}" dt="2021-09-24T13:32:01.668" v="543" actId="20577"/>
        <pc:sldMkLst>
          <pc:docMk/>
          <pc:sldMk cId="1156445406" sldId="264"/>
        </pc:sldMkLst>
        <pc:spChg chg="mod">
          <ac:chgData name="Sophie BOURDAIS" userId="e9b3db74-b59f-44f5-a368-db1a25afe3d2" providerId="ADAL" clId="{CC4E8C66-95D7-4EC9-BFED-AA6E4F4926A1}" dt="2021-09-24T13:32:01.668" v="543" actId="20577"/>
          <ac:spMkLst>
            <pc:docMk/>
            <pc:sldMk cId="1156445406" sldId="264"/>
            <ac:spMk id="6" creationId="{00000000-0000-0000-0000-000000000000}"/>
          </ac:spMkLst>
        </pc:spChg>
      </pc:sldChg>
      <pc:sldChg chg="modSp mod">
        <pc:chgData name="Sophie BOURDAIS" userId="e9b3db74-b59f-44f5-a368-db1a25afe3d2" providerId="ADAL" clId="{CC4E8C66-95D7-4EC9-BFED-AA6E4F4926A1}" dt="2021-09-24T13:34:34.214" v="579" actId="20577"/>
        <pc:sldMkLst>
          <pc:docMk/>
          <pc:sldMk cId="2720646161" sldId="265"/>
        </pc:sldMkLst>
        <pc:spChg chg="mod">
          <ac:chgData name="Sophie BOURDAIS" userId="e9b3db74-b59f-44f5-a368-db1a25afe3d2" providerId="ADAL" clId="{CC4E8C66-95D7-4EC9-BFED-AA6E4F4926A1}" dt="2021-09-24T13:34:34.214" v="579" actId="20577"/>
          <ac:spMkLst>
            <pc:docMk/>
            <pc:sldMk cId="2720646161" sldId="265"/>
            <ac:spMk id="7" creationId="{00000000-0000-0000-0000-000000000000}"/>
          </ac:spMkLst>
        </pc:spChg>
        <pc:spChg chg="mod">
          <ac:chgData name="Sophie BOURDAIS" userId="e9b3db74-b59f-44f5-a368-db1a25afe3d2" providerId="ADAL" clId="{CC4E8C66-95D7-4EC9-BFED-AA6E4F4926A1}" dt="2021-09-24T13:20:28.600" v="21" actId="20577"/>
          <ac:spMkLst>
            <pc:docMk/>
            <pc:sldMk cId="2720646161" sldId="265"/>
            <ac:spMk id="8" creationId="{00000000-0000-0000-0000-000000000000}"/>
          </ac:spMkLst>
        </pc:spChg>
      </pc:sldChg>
      <pc:sldChg chg="modSp mod">
        <pc:chgData name="Sophie BOURDAIS" userId="e9b3db74-b59f-44f5-a368-db1a25afe3d2" providerId="ADAL" clId="{CC4E8C66-95D7-4EC9-BFED-AA6E4F4926A1}" dt="2021-09-24T13:32:18.177" v="551" actId="20577"/>
        <pc:sldMkLst>
          <pc:docMk/>
          <pc:sldMk cId="903192729" sldId="266"/>
        </pc:sldMkLst>
        <pc:spChg chg="mod">
          <ac:chgData name="Sophie BOURDAIS" userId="e9b3db74-b59f-44f5-a368-db1a25afe3d2" providerId="ADAL" clId="{CC4E8C66-95D7-4EC9-BFED-AA6E4F4926A1}" dt="2021-09-24T13:32:18.177" v="551" actId="20577"/>
          <ac:spMkLst>
            <pc:docMk/>
            <pc:sldMk cId="903192729" sldId="266"/>
            <ac:spMk id="6" creationId="{00000000-0000-0000-0000-000000000000}"/>
          </ac:spMkLst>
        </pc:spChg>
        <pc:spChg chg="mod">
          <ac:chgData name="Sophie BOURDAIS" userId="e9b3db74-b59f-44f5-a368-db1a25afe3d2" providerId="ADAL" clId="{CC4E8C66-95D7-4EC9-BFED-AA6E4F4926A1}" dt="2021-09-24T13:30:39.983" v="524" actId="27636"/>
          <ac:spMkLst>
            <pc:docMk/>
            <pc:sldMk cId="903192729" sldId="266"/>
            <ac:spMk id="7" creationId="{00000000-0000-0000-0000-000000000000}"/>
          </ac:spMkLst>
        </pc:spChg>
      </pc:sldChg>
      <pc:sldChg chg="modSp add mod">
        <pc:chgData name="Sophie BOURDAIS" userId="e9b3db74-b59f-44f5-a368-db1a25afe3d2" providerId="ADAL" clId="{CC4E8C66-95D7-4EC9-BFED-AA6E4F4926A1}" dt="2021-09-24T13:33:47.096" v="567" actId="1076"/>
        <pc:sldMkLst>
          <pc:docMk/>
          <pc:sldMk cId="3506803336" sldId="267"/>
        </pc:sldMkLst>
        <pc:spChg chg="mod">
          <ac:chgData name="Sophie BOURDAIS" userId="e9b3db74-b59f-44f5-a368-db1a25afe3d2" providerId="ADAL" clId="{CC4E8C66-95D7-4EC9-BFED-AA6E4F4926A1}" dt="2021-09-24T13:33:47.096" v="567" actId="1076"/>
          <ac:spMkLst>
            <pc:docMk/>
            <pc:sldMk cId="3506803336" sldId="267"/>
            <ac:spMk id="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52508" y="374940"/>
            <a:ext cx="9289774" cy="762096"/>
          </a:xfrm>
        </p:spPr>
        <p:txBody>
          <a:bodyPr anchor="b">
            <a:noAutofit/>
          </a:bodyPr>
          <a:lstStyle>
            <a:lvl1pPr algn="ctr">
              <a:defRPr sz="4400"/>
            </a:lvl1pPr>
          </a:lstStyle>
          <a:p>
            <a:r>
              <a:rPr lang="fr-FR" dirty="0"/>
              <a:t>Modifiez le style du titre</a:t>
            </a:r>
          </a:p>
        </p:txBody>
      </p:sp>
      <p:sp>
        <p:nvSpPr>
          <p:cNvPr id="3" name="Sous-titre 2"/>
          <p:cNvSpPr>
            <a:spLocks noGrp="1"/>
          </p:cNvSpPr>
          <p:nvPr>
            <p:ph type="subTitle" idx="1"/>
          </p:nvPr>
        </p:nvSpPr>
        <p:spPr>
          <a:xfrm>
            <a:off x="1524000" y="2178657"/>
            <a:ext cx="9144000" cy="307914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7" name="Espace réservé du numéro de diapositive 5"/>
          <p:cNvSpPr>
            <a:spLocks noGrp="1"/>
          </p:cNvSpPr>
          <p:nvPr>
            <p:ph type="sldNum" sz="quarter" idx="4"/>
          </p:nvPr>
        </p:nvSpPr>
        <p:spPr>
          <a:xfrm>
            <a:off x="6027090" y="6470421"/>
            <a:ext cx="6164910" cy="365125"/>
          </a:xfrm>
          <a:prstGeom prst="rect">
            <a:avLst/>
          </a:prstGeom>
        </p:spPr>
        <p:txBody>
          <a:bodyPr vert="horz" lIns="91440" tIns="45720" rIns="91440" bIns="45720" rtlCol="0" anchor="ctr"/>
          <a:lstStyle>
            <a:lvl1pPr algn="r">
              <a:defRPr sz="1000" b="0">
                <a:solidFill>
                  <a:srgbClr val="404040"/>
                </a:solidFill>
              </a:defRPr>
            </a:lvl1pPr>
          </a:lstStyle>
          <a:p>
            <a:r>
              <a:rPr lang="fr-FR" dirty="0"/>
              <a:t>INNOVAL OPERATEUR DE FORMATION DU GROUPE LEGRAND  DIRECTION RELATIONS ENSEIGNEMENT</a:t>
            </a:r>
          </a:p>
        </p:txBody>
      </p:sp>
    </p:spTree>
    <p:extLst>
      <p:ext uri="{BB962C8B-B14F-4D97-AF65-F5344CB8AC3E}">
        <p14:creationId xmlns:p14="http://schemas.microsoft.com/office/powerpoint/2010/main" val="303420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73867" y="1"/>
            <a:ext cx="10508533" cy="1286937"/>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1073867" y="1476022"/>
            <a:ext cx="10508533" cy="4525963"/>
          </a:xfrm>
          <a:prstGeom prst="rect">
            <a:avLst/>
          </a:prstGeom>
        </p:spPr>
        <p:txBody>
          <a:bodyPr vert="horz" lIns="91440" tIns="45720" rIns="91440" bIns="45720" rtlCol="0">
            <a:normAutofit/>
          </a:body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6027090" y="6470421"/>
            <a:ext cx="6164910" cy="365125"/>
          </a:xfrm>
          <a:prstGeom prst="rect">
            <a:avLst/>
          </a:prstGeom>
        </p:spPr>
        <p:txBody>
          <a:bodyPr vert="horz" lIns="91440" tIns="45720" rIns="91440" bIns="45720" rtlCol="0" anchor="ctr"/>
          <a:lstStyle>
            <a:lvl1pPr algn="r">
              <a:defRPr sz="1000" b="0">
                <a:solidFill>
                  <a:srgbClr val="404040"/>
                </a:solidFill>
              </a:defRPr>
            </a:lvl1pPr>
          </a:lstStyle>
          <a:p>
            <a:r>
              <a:rPr lang="fr-FR" dirty="0"/>
              <a:t>INNOVAL OPERATEUR DE FORMATION DU GROUPE LEGRAND  DIRECTION RELATIONS ENSEIGNEMENT</a:t>
            </a:r>
          </a:p>
        </p:txBody>
      </p:sp>
      <p:cxnSp>
        <p:nvCxnSpPr>
          <p:cNvPr id="13" name="Connecteur droit 12"/>
          <p:cNvCxnSpPr/>
          <p:nvPr/>
        </p:nvCxnSpPr>
        <p:spPr>
          <a:xfrm>
            <a:off x="931847" y="1295400"/>
            <a:ext cx="9565132" cy="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flipV="1">
            <a:off x="10496979" y="872641"/>
            <a:ext cx="856328" cy="419889"/>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flipH="1" flipV="1">
            <a:off x="932241" y="1"/>
            <a:ext cx="1" cy="1286937"/>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95950" y="678394"/>
            <a:ext cx="1623982" cy="404191"/>
          </a:xfrm>
          <a:prstGeom prst="rect">
            <a:avLst/>
          </a:prstGeom>
        </p:spPr>
      </p:pic>
    </p:spTree>
    <p:extLst>
      <p:ext uri="{BB962C8B-B14F-4D97-AF65-F5344CB8AC3E}">
        <p14:creationId xmlns:p14="http://schemas.microsoft.com/office/powerpoint/2010/main" val="347746343"/>
      </p:ext>
    </p:extLst>
  </p:cSld>
  <p:clrMap bg1="lt1" tx1="dk1" bg2="lt2" tx2="dk2" accent1="accent1" accent2="accent2" accent3="accent3" accent4="accent4" accent5="accent5" accent6="accent6" hlink="hlink" folHlink="folHlink"/>
  <p:sldLayoutIdLst>
    <p:sldLayoutId id="2147483668" r:id="rId1"/>
  </p:sldLayoutIdLst>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683086"/>
          </a:solidFill>
          <a:latin typeface="+mn-lt"/>
          <a:ea typeface="+mn-ea"/>
          <a:cs typeface="+mn-cs"/>
        </a:defRPr>
      </a:lvl1pPr>
      <a:lvl2pPr marL="627063" indent="-169863" algn="l" defTabSz="457200" rtl="0" eaLnBrk="1" latinLnBrk="0" hangingPunct="1">
        <a:spcBef>
          <a:spcPct val="20000"/>
        </a:spcBef>
        <a:buClr>
          <a:srgbClr val="683086"/>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683086"/>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1.xml"/><Relationship Id="rId5" Type="http://schemas.openxmlformats.org/officeDocument/2006/relationships/tags" Target="../tags/tag8.xml"/><Relationship Id="rId4"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1.xml"/><Relationship Id="rId5" Type="http://schemas.openxmlformats.org/officeDocument/2006/relationships/tags" Target="../tags/tag13.xml"/><Relationship Id="rId4"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slideLayout" Target="../slideLayouts/slideLayout1.xml"/><Relationship Id="rId4" Type="http://schemas.openxmlformats.org/officeDocument/2006/relationships/tags" Target="../tags/tag29.xml"/></Relationships>
</file>

<file path=ppt/slides/_rels/slide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1504951" y="-1017224"/>
            <a:ext cx="9144000" cy="2387600"/>
          </a:xfrm>
        </p:spPr>
        <p:txBody>
          <a:bodyPr/>
          <a:lstStyle/>
          <a:p>
            <a:r>
              <a:rPr lang="fr-FR" dirty="0"/>
              <a:t>Legrand campus</a:t>
            </a:r>
            <a:br>
              <a:rPr lang="fr-FR" dirty="0"/>
            </a:br>
            <a:r>
              <a:rPr lang="fr-FR" dirty="0"/>
              <a:t>2021 - 2022</a:t>
            </a:r>
          </a:p>
        </p:txBody>
      </p:sp>
      <p:sp>
        <p:nvSpPr>
          <p:cNvPr id="3" name="Sous-titre 2"/>
          <p:cNvSpPr>
            <a:spLocks noGrp="1"/>
          </p:cNvSpPr>
          <p:nvPr>
            <p:ph type="subTitle" idx="1"/>
            <p:custDataLst>
              <p:tags r:id="rId2"/>
            </p:custDataLst>
          </p:nvPr>
        </p:nvSpPr>
        <p:spPr>
          <a:xfrm>
            <a:off x="400050" y="2333846"/>
            <a:ext cx="11410950" cy="1655762"/>
          </a:xfrm>
        </p:spPr>
        <p:txBody>
          <a:bodyPr>
            <a:noAutofit/>
          </a:bodyPr>
          <a:lstStyle/>
          <a:p>
            <a:r>
              <a:rPr lang="fr-FR" sz="3600" dirty="0">
                <a:latin typeface="Arial" panose="020B0604020202020204" pitchFamily="34" charset="0"/>
                <a:cs typeface="Arial" panose="020B0604020202020204" pitchFamily="34" charset="0"/>
              </a:rPr>
              <a:t>Challenge national de l’innovation</a:t>
            </a:r>
          </a:p>
          <a:p>
            <a:endParaRPr lang="fr-FR" sz="3600" dirty="0">
              <a:latin typeface="Arial" panose="020B0604020202020204" pitchFamily="34" charset="0"/>
              <a:cs typeface="Arial" panose="020B0604020202020204" pitchFamily="34" charset="0"/>
            </a:endParaRPr>
          </a:p>
          <a:p>
            <a:r>
              <a:rPr lang="fr-FR" sz="3600" dirty="0">
                <a:latin typeface="Arial" panose="020B0604020202020204" pitchFamily="34" charset="0"/>
                <a:cs typeface="Arial" panose="020B0604020202020204" pitchFamily="34" charset="0"/>
              </a:rPr>
              <a:t>BTS Systèmes Numériques</a:t>
            </a:r>
          </a:p>
          <a:p>
            <a:r>
              <a:rPr lang="fr-FR" sz="3600" dirty="0">
                <a:latin typeface="Arial" panose="020B0604020202020204" pitchFamily="34" charset="0"/>
                <a:cs typeface="Arial" panose="020B0604020202020204" pitchFamily="34" charset="0"/>
              </a:rPr>
              <a:t>Informatique de réseaux &amp; Electronique et communications</a:t>
            </a:r>
          </a:p>
        </p:txBody>
      </p:sp>
      <p:sp>
        <p:nvSpPr>
          <p:cNvPr id="5" name="Sous-titre 5"/>
          <p:cNvSpPr txBox="1">
            <a:spLocks/>
          </p:cNvSpPr>
          <p:nvPr>
            <p:custDataLst>
              <p:tags r:id="rId3"/>
            </p:custDataLst>
          </p:nvPr>
        </p:nvSpPr>
        <p:spPr>
          <a:xfrm>
            <a:off x="4740729" y="6590167"/>
            <a:ext cx="7832271" cy="26783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r>
              <a:rPr lang="fr-FR" sz="1400" dirty="0"/>
              <a:t>INNOVAL OPERATEUR DE FORMATION DU GROUPE LEGRAND    RELATIONS ENSEIGNEMENT</a:t>
            </a:r>
          </a:p>
        </p:txBody>
      </p:sp>
    </p:spTree>
    <p:extLst>
      <p:ext uri="{BB962C8B-B14F-4D97-AF65-F5344CB8AC3E}">
        <p14:creationId xmlns:p14="http://schemas.microsoft.com/office/powerpoint/2010/main" val="37223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5"/>
          <p:cNvSpPr txBox="1">
            <a:spLocks/>
          </p:cNvSpPr>
          <p:nvPr>
            <p:custDataLst>
              <p:tags r:id="rId1"/>
            </p:custDataLst>
          </p:nvPr>
        </p:nvSpPr>
        <p:spPr>
          <a:xfrm>
            <a:off x="4740729" y="6590167"/>
            <a:ext cx="7832271" cy="26783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r>
              <a:rPr lang="fr-FR" sz="1400"/>
              <a:t>INNOVAL OPERATEUR DE FORMATION DU GROUPE LEGRAND    RELATIONS ENSEIGNEMENT</a:t>
            </a:r>
            <a:endParaRPr lang="fr-FR" sz="1400" dirty="0"/>
          </a:p>
        </p:txBody>
      </p:sp>
      <p:sp>
        <p:nvSpPr>
          <p:cNvPr id="6" name="Titre 1"/>
          <p:cNvSpPr>
            <a:spLocks noGrp="1"/>
          </p:cNvSpPr>
          <p:nvPr>
            <p:ph type="ctrTitle"/>
            <p:custDataLst>
              <p:tags r:id="rId2"/>
            </p:custDataLst>
          </p:nvPr>
        </p:nvSpPr>
        <p:spPr>
          <a:xfrm>
            <a:off x="978617" y="-1102078"/>
            <a:ext cx="9144000" cy="2387600"/>
          </a:xfrm>
        </p:spPr>
        <p:txBody>
          <a:bodyPr/>
          <a:lstStyle/>
          <a:p>
            <a:pPr algn="l"/>
            <a:r>
              <a:rPr lang="fr-FR" sz="4000" dirty="0">
                <a:latin typeface="Arial" panose="020B0604020202020204" pitchFamily="34" charset="0"/>
                <a:cs typeface="Arial" panose="020B0604020202020204" pitchFamily="34" charset="0"/>
              </a:rPr>
              <a:t>Legrand campus 2021-2022</a:t>
            </a:r>
            <a:br>
              <a:rPr lang="fr-FR" sz="40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ÉVALUATION</a:t>
            </a:r>
          </a:p>
        </p:txBody>
      </p:sp>
      <p:sp>
        <p:nvSpPr>
          <p:cNvPr id="7" name="ZoneTexte 6"/>
          <p:cNvSpPr txBox="1"/>
          <p:nvPr>
            <p:custDataLst>
              <p:tags r:id="rId3"/>
            </p:custDataLst>
          </p:nvPr>
        </p:nvSpPr>
        <p:spPr>
          <a:xfrm>
            <a:off x="2375208" y="1637194"/>
            <a:ext cx="6408712" cy="369332"/>
          </a:xfrm>
          <a:prstGeom prst="rect">
            <a:avLst/>
          </a:prstGeom>
          <a:noFill/>
          <a:ln w="25400">
            <a:solidFill>
              <a:srgbClr val="7030A0"/>
            </a:solidFill>
          </a:ln>
        </p:spPr>
        <p:txBody>
          <a:bodyPr wrap="square" rtlCol="0">
            <a:spAutoFit/>
          </a:bodyPr>
          <a:lstStyle/>
          <a:p>
            <a:pPr algn="ctr"/>
            <a:r>
              <a:rPr lang="fr-FR" dirty="0"/>
              <a:t>CHAQUE CRITERE SERA EVALUE SUR QUATRE NIVEAUX</a:t>
            </a:r>
          </a:p>
        </p:txBody>
      </p:sp>
      <p:grpSp>
        <p:nvGrpSpPr>
          <p:cNvPr id="8" name="Groupe 12"/>
          <p:cNvGrpSpPr/>
          <p:nvPr>
            <p:custDataLst>
              <p:tags r:id="rId4"/>
            </p:custDataLst>
          </p:nvPr>
        </p:nvGrpSpPr>
        <p:grpSpPr>
          <a:xfrm>
            <a:off x="2375208" y="2103512"/>
            <a:ext cx="7730165" cy="770602"/>
            <a:chOff x="755576" y="1988840"/>
            <a:chExt cx="10369151" cy="770602"/>
          </a:xfrm>
        </p:grpSpPr>
        <p:sp>
          <p:nvSpPr>
            <p:cNvPr id="9" name="ZoneTexte 8"/>
            <p:cNvSpPr txBox="1"/>
            <p:nvPr/>
          </p:nvSpPr>
          <p:spPr>
            <a:xfrm>
              <a:off x="755576" y="1988840"/>
              <a:ext cx="2592288" cy="338554"/>
            </a:xfrm>
            <a:prstGeom prst="rect">
              <a:avLst/>
            </a:prstGeom>
            <a:noFill/>
            <a:ln w="25400">
              <a:solidFill>
                <a:srgbClr val="7030A0"/>
              </a:solidFill>
            </a:ln>
          </p:spPr>
          <p:txBody>
            <a:bodyPr wrap="square" rtlCol="0">
              <a:spAutoFit/>
            </a:bodyPr>
            <a:lstStyle/>
            <a:p>
              <a:pPr algn="ctr"/>
              <a:r>
                <a:rPr lang="fr-FR" sz="1600" b="1" dirty="0"/>
                <a:t>0	</a:t>
              </a:r>
            </a:p>
          </p:txBody>
        </p:sp>
        <p:sp>
          <p:nvSpPr>
            <p:cNvPr id="10" name="ZoneTexte 9"/>
            <p:cNvSpPr txBox="1"/>
            <p:nvPr/>
          </p:nvSpPr>
          <p:spPr>
            <a:xfrm>
              <a:off x="3347864" y="1988840"/>
              <a:ext cx="2592288" cy="338554"/>
            </a:xfrm>
            <a:prstGeom prst="rect">
              <a:avLst/>
            </a:prstGeom>
            <a:noFill/>
            <a:ln w="25400">
              <a:solidFill>
                <a:srgbClr val="7030A0"/>
              </a:solidFill>
            </a:ln>
          </p:spPr>
          <p:txBody>
            <a:bodyPr wrap="square" rtlCol="0">
              <a:spAutoFit/>
            </a:bodyPr>
            <a:lstStyle/>
            <a:p>
              <a:pPr algn="ctr"/>
              <a:r>
                <a:rPr lang="fr-FR" sz="1600" b="1" dirty="0"/>
                <a:t>1</a:t>
              </a:r>
            </a:p>
          </p:txBody>
        </p:sp>
        <p:sp>
          <p:nvSpPr>
            <p:cNvPr id="11" name="ZoneTexte 10"/>
            <p:cNvSpPr txBox="1"/>
            <p:nvPr/>
          </p:nvSpPr>
          <p:spPr>
            <a:xfrm>
              <a:off x="5940152" y="1988840"/>
              <a:ext cx="2592288" cy="338554"/>
            </a:xfrm>
            <a:prstGeom prst="rect">
              <a:avLst/>
            </a:prstGeom>
            <a:noFill/>
            <a:ln w="25400">
              <a:solidFill>
                <a:srgbClr val="7030A0"/>
              </a:solidFill>
            </a:ln>
          </p:spPr>
          <p:txBody>
            <a:bodyPr wrap="square" rtlCol="0">
              <a:spAutoFit/>
            </a:bodyPr>
            <a:lstStyle/>
            <a:p>
              <a:pPr algn="ctr"/>
              <a:r>
                <a:rPr lang="fr-FR" sz="1600" b="1" dirty="0"/>
                <a:t>2</a:t>
              </a:r>
            </a:p>
          </p:txBody>
        </p:sp>
        <p:sp>
          <p:nvSpPr>
            <p:cNvPr id="12" name="ZoneTexte 11"/>
            <p:cNvSpPr txBox="1"/>
            <p:nvPr/>
          </p:nvSpPr>
          <p:spPr>
            <a:xfrm>
              <a:off x="755576" y="2420888"/>
              <a:ext cx="2592288" cy="338554"/>
            </a:xfrm>
            <a:prstGeom prst="rect">
              <a:avLst/>
            </a:prstGeom>
            <a:noFill/>
            <a:ln w="25400">
              <a:solidFill>
                <a:srgbClr val="7030A0"/>
              </a:solidFill>
            </a:ln>
          </p:spPr>
          <p:txBody>
            <a:bodyPr wrap="square" rtlCol="0">
              <a:spAutoFit/>
            </a:bodyPr>
            <a:lstStyle/>
            <a:p>
              <a:pPr algn="ctr"/>
              <a:r>
                <a:rPr lang="fr-FR" sz="1600" dirty="0"/>
                <a:t>Non observé</a:t>
              </a:r>
            </a:p>
          </p:txBody>
        </p:sp>
        <p:sp>
          <p:nvSpPr>
            <p:cNvPr id="13" name="ZoneTexte 12"/>
            <p:cNvSpPr txBox="1"/>
            <p:nvPr/>
          </p:nvSpPr>
          <p:spPr>
            <a:xfrm>
              <a:off x="3347863" y="2420888"/>
              <a:ext cx="2592287" cy="338554"/>
            </a:xfrm>
            <a:prstGeom prst="rect">
              <a:avLst/>
            </a:prstGeom>
            <a:noFill/>
            <a:ln w="25400">
              <a:solidFill>
                <a:srgbClr val="7030A0"/>
              </a:solidFill>
            </a:ln>
          </p:spPr>
          <p:txBody>
            <a:bodyPr wrap="square" rtlCol="0">
              <a:spAutoFit/>
            </a:bodyPr>
            <a:lstStyle/>
            <a:p>
              <a:pPr algn="ctr"/>
              <a:endParaRPr lang="fr-FR" sz="1600" dirty="0"/>
            </a:p>
          </p:txBody>
        </p:sp>
        <p:sp>
          <p:nvSpPr>
            <p:cNvPr id="14" name="ZoneTexte 13"/>
            <p:cNvSpPr txBox="1"/>
            <p:nvPr/>
          </p:nvSpPr>
          <p:spPr>
            <a:xfrm>
              <a:off x="5940152" y="2420888"/>
              <a:ext cx="2592287" cy="338554"/>
            </a:xfrm>
            <a:prstGeom prst="rect">
              <a:avLst/>
            </a:prstGeom>
            <a:noFill/>
            <a:ln w="25400">
              <a:solidFill>
                <a:srgbClr val="7030A0"/>
              </a:solidFill>
            </a:ln>
          </p:spPr>
          <p:txBody>
            <a:bodyPr wrap="square" rtlCol="0">
              <a:spAutoFit/>
            </a:bodyPr>
            <a:lstStyle/>
            <a:p>
              <a:pPr algn="ctr"/>
              <a:endParaRPr lang="fr-FR" sz="1600" dirty="0"/>
            </a:p>
          </p:txBody>
        </p:sp>
        <p:sp>
          <p:nvSpPr>
            <p:cNvPr id="15" name="ZoneTexte 14"/>
            <p:cNvSpPr txBox="1"/>
            <p:nvPr/>
          </p:nvSpPr>
          <p:spPr>
            <a:xfrm>
              <a:off x="8532439" y="1988840"/>
              <a:ext cx="2592288" cy="338554"/>
            </a:xfrm>
            <a:prstGeom prst="rect">
              <a:avLst/>
            </a:prstGeom>
            <a:noFill/>
            <a:ln w="25400">
              <a:solidFill>
                <a:srgbClr val="7030A0"/>
              </a:solidFill>
            </a:ln>
          </p:spPr>
          <p:txBody>
            <a:bodyPr wrap="square" rtlCol="0">
              <a:spAutoFit/>
            </a:bodyPr>
            <a:lstStyle/>
            <a:p>
              <a:pPr algn="ctr"/>
              <a:r>
                <a:rPr lang="fr-FR" sz="1600" b="1" dirty="0"/>
                <a:t>3</a:t>
              </a:r>
            </a:p>
          </p:txBody>
        </p:sp>
        <p:sp>
          <p:nvSpPr>
            <p:cNvPr id="16" name="ZoneTexte 15"/>
            <p:cNvSpPr txBox="1"/>
            <p:nvPr/>
          </p:nvSpPr>
          <p:spPr>
            <a:xfrm>
              <a:off x="8532438" y="2420887"/>
              <a:ext cx="2592287" cy="338554"/>
            </a:xfrm>
            <a:prstGeom prst="rect">
              <a:avLst/>
            </a:prstGeom>
            <a:noFill/>
            <a:ln w="25400">
              <a:solidFill>
                <a:srgbClr val="7030A0"/>
              </a:solidFill>
            </a:ln>
          </p:spPr>
          <p:txBody>
            <a:bodyPr wrap="square" rtlCol="0">
              <a:spAutoFit/>
            </a:bodyPr>
            <a:lstStyle/>
            <a:p>
              <a:pPr algn="ctr"/>
              <a:r>
                <a:rPr lang="fr-FR" sz="1600" dirty="0"/>
                <a:t>Très bien </a:t>
              </a:r>
            </a:p>
          </p:txBody>
        </p:sp>
      </p:grpSp>
      <p:sp>
        <p:nvSpPr>
          <p:cNvPr id="17" name="ZoneTexte 16"/>
          <p:cNvSpPr txBox="1"/>
          <p:nvPr>
            <p:custDataLst>
              <p:tags r:id="rId5"/>
            </p:custDataLst>
          </p:nvPr>
        </p:nvSpPr>
        <p:spPr>
          <a:xfrm>
            <a:off x="770189" y="2967606"/>
            <a:ext cx="10940201" cy="2862322"/>
          </a:xfrm>
          <a:prstGeom prst="rect">
            <a:avLst/>
          </a:prstGeom>
          <a:noFill/>
          <a:ln w="12700">
            <a:solidFill>
              <a:schemeClr val="accent1">
                <a:shade val="50000"/>
              </a:schemeClr>
            </a:solidFill>
          </a:ln>
          <a:effectLst>
            <a:outerShdw blurRad="50800" dist="50800" dir="5400000" algn="ctr" rotWithShape="0">
              <a:schemeClr val="bg1">
                <a:lumMod val="85000"/>
              </a:schemeClr>
            </a:outerShdw>
          </a:effectLst>
        </p:spPr>
        <p:txBody>
          <a:bodyPr wrap="square" rtlCol="0">
            <a:spAutoFit/>
          </a:bodyPr>
          <a:lstStyle/>
          <a:p>
            <a:pPr algn="just"/>
            <a:r>
              <a:rPr lang="fr-FR" sz="2000" dirty="0"/>
              <a:t>Le travail des étudiants sur le cahier des charges  sera évalué lors de la première revue de projet, sur la base d’un document transmis.</a:t>
            </a:r>
          </a:p>
          <a:p>
            <a:pPr algn="just"/>
            <a:r>
              <a:rPr lang="fr-FR" sz="2000" dirty="0"/>
              <a:t>En matière de communication , il sera demandé à chaque équipe de produire pour la finale un document de synthèse destiné « au client » afin de lui « vendre » le projet : </a:t>
            </a:r>
          </a:p>
          <a:p>
            <a:pPr algn="just"/>
            <a:r>
              <a:rPr lang="fr-FR" sz="2000" dirty="0"/>
              <a:t>	- son originalité , ses atouts ..</a:t>
            </a:r>
          </a:p>
          <a:p>
            <a:pPr algn="just"/>
            <a:r>
              <a:rPr lang="fr-FR" sz="2000" dirty="0"/>
              <a:t>	- éléments relatifs aux choix techniques effectués ..</a:t>
            </a:r>
          </a:p>
          <a:p>
            <a:pPr algn="just"/>
            <a:r>
              <a:rPr lang="fr-FR" sz="2000" dirty="0"/>
              <a:t>La présentation  orale en finale, devant le jury, se fera sur une durée de 30 min décomposées en 15 min de présentation  plénière avec un support média adapté et de 15 min destinées  à la présentation physique des démonstrateurs (maquettes).</a:t>
            </a:r>
          </a:p>
        </p:txBody>
      </p:sp>
      <p:sp>
        <p:nvSpPr>
          <p:cNvPr id="18" name="ZoneTexte 17"/>
          <p:cNvSpPr txBox="1"/>
          <p:nvPr>
            <p:custDataLst>
              <p:tags r:id="rId6"/>
            </p:custDataLst>
          </p:nvPr>
        </p:nvSpPr>
        <p:spPr>
          <a:xfrm>
            <a:off x="1824452" y="5983176"/>
            <a:ext cx="8280920" cy="400110"/>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000" dirty="0"/>
              <a:t>Un prix sera remis à l’équipe gagnante.</a:t>
            </a:r>
          </a:p>
        </p:txBody>
      </p:sp>
    </p:spTree>
    <p:extLst>
      <p:ext uri="{BB962C8B-B14F-4D97-AF65-F5344CB8AC3E}">
        <p14:creationId xmlns:p14="http://schemas.microsoft.com/office/powerpoint/2010/main" val="1156445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5"/>
          <p:cNvSpPr txBox="1">
            <a:spLocks/>
          </p:cNvSpPr>
          <p:nvPr>
            <p:custDataLst>
              <p:tags r:id="rId1"/>
            </p:custDataLst>
          </p:nvPr>
        </p:nvSpPr>
        <p:spPr>
          <a:xfrm>
            <a:off x="4740729" y="6590167"/>
            <a:ext cx="7832271" cy="26783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r>
              <a:rPr lang="fr-FR" sz="1400" dirty="0"/>
              <a:t>INNOVAL OPERATEUR DE FORMATION DU GROUPE LEGRAND    RELATIONS ENSEIGNEMENT</a:t>
            </a:r>
          </a:p>
        </p:txBody>
      </p:sp>
      <p:sp>
        <p:nvSpPr>
          <p:cNvPr id="6" name="Titre 1"/>
          <p:cNvSpPr>
            <a:spLocks noGrp="1"/>
          </p:cNvSpPr>
          <p:nvPr>
            <p:ph type="ctrTitle"/>
            <p:custDataLst>
              <p:tags r:id="rId2"/>
            </p:custDataLst>
          </p:nvPr>
        </p:nvSpPr>
        <p:spPr>
          <a:xfrm>
            <a:off x="978617" y="-1102078"/>
            <a:ext cx="9144000" cy="2387600"/>
          </a:xfrm>
        </p:spPr>
        <p:txBody>
          <a:bodyPr/>
          <a:lstStyle/>
          <a:p>
            <a:pPr algn="l"/>
            <a:r>
              <a:rPr lang="fr-FR" sz="4000" dirty="0" err="1">
                <a:latin typeface="Arial" panose="020B0604020202020204" pitchFamily="34" charset="0"/>
                <a:cs typeface="Arial" panose="020B0604020202020204" pitchFamily="34" charset="0"/>
              </a:rPr>
              <a:t>LeGrand</a:t>
            </a:r>
            <a:r>
              <a:rPr lang="fr-FR" sz="4000" dirty="0">
                <a:latin typeface="Arial" panose="020B0604020202020204" pitchFamily="34" charset="0"/>
                <a:cs typeface="Arial" panose="020B0604020202020204" pitchFamily="34" charset="0"/>
              </a:rPr>
              <a:t> campus 2021-2022</a:t>
            </a:r>
            <a:br>
              <a:rPr lang="fr-FR" sz="40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Règlement</a:t>
            </a:r>
          </a:p>
        </p:txBody>
      </p:sp>
      <p:sp>
        <p:nvSpPr>
          <p:cNvPr id="7" name="Espace réservé du texte 2"/>
          <p:cNvSpPr txBox="1">
            <a:spLocks/>
          </p:cNvSpPr>
          <p:nvPr>
            <p:custDataLst>
              <p:tags r:id="rId3"/>
            </p:custDataLst>
          </p:nvPr>
        </p:nvSpPr>
        <p:spPr>
          <a:xfrm>
            <a:off x="1056422" y="2160069"/>
            <a:ext cx="11044418" cy="5126845"/>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pPr algn="just"/>
            <a:r>
              <a:rPr lang="fr-FR" dirty="0">
                <a:latin typeface="Arial" panose="020B0604020202020204" pitchFamily="34" charset="0"/>
                <a:cs typeface="Arial" panose="020B0604020202020204" pitchFamily="34" charset="0"/>
              </a:rPr>
              <a:t>Destiné aux BTS SN en groupe bi spécialités de deuxième année</a:t>
            </a:r>
          </a:p>
          <a:p>
            <a:pPr lvl="1" algn="just"/>
            <a:r>
              <a:rPr lang="fr-FR" dirty="0">
                <a:latin typeface="Arial" panose="020B0604020202020204" pitchFamily="34" charset="0"/>
                <a:cs typeface="Arial" panose="020B0604020202020204" pitchFamily="34" charset="0"/>
              </a:rPr>
              <a:t>L’option A (Informatique et réseaux) et l’option B (électronique et communications).</a:t>
            </a:r>
          </a:p>
          <a:p>
            <a:pPr lvl="1" algn="just"/>
            <a:endParaRPr lang="fr-FR"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Pour une académie</a:t>
            </a:r>
          </a:p>
          <a:p>
            <a:pPr lvl="1" algn="just"/>
            <a:r>
              <a:rPr lang="fr-FR" dirty="0">
                <a:latin typeface="Arial" panose="020B0604020202020204" pitchFamily="34" charset="0"/>
                <a:cs typeface="Arial" panose="020B0604020202020204" pitchFamily="34" charset="0"/>
              </a:rPr>
              <a:t>Au sein d’un même établissement ou d’un réseau d’établissements, </a:t>
            </a:r>
          </a:p>
          <a:p>
            <a:pPr lvl="1" algn="just"/>
            <a:endParaRPr lang="fr-FR" strike="sngStrike" dirty="0">
              <a:solidFill>
                <a:srgbClr val="FF0000"/>
              </a:solidFill>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Chaque équipe d’étudiants sera « coachée » par un enseignant référent</a:t>
            </a:r>
          </a:p>
          <a:p>
            <a:pPr lvl="1" algn="just"/>
            <a:r>
              <a:rPr lang="fr-FR" dirty="0">
                <a:latin typeface="Arial" panose="020B0604020202020204" pitchFamily="34" charset="0"/>
                <a:cs typeface="Arial" panose="020B0604020202020204" pitchFamily="34" charset="0"/>
              </a:rPr>
              <a:t>Véritable relais de LEGRAND pour le lycée et ses étudiants.</a:t>
            </a:r>
          </a:p>
          <a:p>
            <a:pPr lvl="4" algn="just"/>
            <a:endParaRPr lang="fr-FR" dirty="0">
              <a:latin typeface="Arial" panose="020B0604020202020204" pitchFamily="34" charset="0"/>
              <a:cs typeface="Arial" panose="020B0604020202020204" pitchFamily="34" charset="0"/>
            </a:endParaRPr>
          </a:p>
        </p:txBody>
      </p:sp>
      <p:sp>
        <p:nvSpPr>
          <p:cNvPr id="9" name="ZoneTexte 8"/>
          <p:cNvSpPr txBox="1"/>
          <p:nvPr>
            <p:custDataLst>
              <p:tags r:id="rId4"/>
            </p:custDataLst>
          </p:nvPr>
        </p:nvSpPr>
        <p:spPr>
          <a:xfrm>
            <a:off x="0" y="0"/>
            <a:ext cx="3810000" cy="1270000"/>
          </a:xfrm>
          <a:prstGeom prst="rect">
            <a:avLst/>
          </a:prstGeom>
          <a:noFill/>
        </p:spPr>
        <p:txBody>
          <a:bodyPr vert="horz" rtlCol="0">
            <a:spAutoFit/>
          </a:bodyPr>
          <a:lstStyle/>
          <a:p>
            <a:endParaRPr lang="fr-FR"/>
          </a:p>
        </p:txBody>
      </p:sp>
      <p:sp>
        <p:nvSpPr>
          <p:cNvPr id="10" name="ZoneTexte 9"/>
          <p:cNvSpPr txBox="1"/>
          <p:nvPr>
            <p:custDataLst>
              <p:tags r:id="rId5"/>
            </p:custDataLst>
          </p:nvPr>
        </p:nvSpPr>
        <p:spPr>
          <a:xfrm>
            <a:off x="0" y="0"/>
            <a:ext cx="3810000" cy="1270000"/>
          </a:xfrm>
          <a:prstGeom prst="rect">
            <a:avLst/>
          </a:prstGeom>
          <a:noFill/>
        </p:spPr>
        <p:txBody>
          <a:bodyPr vert="horz" rtlCol="0">
            <a:spAutoFit/>
          </a:bodyPr>
          <a:lstStyle/>
          <a:p>
            <a:endParaRPr lang="fr-FR" dirty="0"/>
          </a:p>
        </p:txBody>
      </p:sp>
    </p:spTree>
    <p:extLst>
      <p:ext uri="{BB962C8B-B14F-4D97-AF65-F5344CB8AC3E}">
        <p14:creationId xmlns:p14="http://schemas.microsoft.com/office/powerpoint/2010/main" val="2440881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5"/>
          <p:cNvSpPr txBox="1">
            <a:spLocks/>
          </p:cNvSpPr>
          <p:nvPr>
            <p:custDataLst>
              <p:tags r:id="rId1"/>
            </p:custDataLst>
          </p:nvPr>
        </p:nvSpPr>
        <p:spPr>
          <a:xfrm>
            <a:off x="4740729" y="6590167"/>
            <a:ext cx="7832271" cy="26783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r>
              <a:rPr lang="fr-FR" sz="1400" dirty="0"/>
              <a:t>INNOVAL OPERATEUR DE FORMATION DU GROUPE LEGRAND    RELATIONS ENSEIGNEMENT</a:t>
            </a:r>
          </a:p>
        </p:txBody>
      </p:sp>
      <p:sp>
        <p:nvSpPr>
          <p:cNvPr id="6" name="Titre 1"/>
          <p:cNvSpPr>
            <a:spLocks noGrp="1"/>
          </p:cNvSpPr>
          <p:nvPr>
            <p:ph type="ctrTitle"/>
            <p:custDataLst>
              <p:tags r:id="rId2"/>
            </p:custDataLst>
          </p:nvPr>
        </p:nvSpPr>
        <p:spPr>
          <a:xfrm>
            <a:off x="978617" y="-1102078"/>
            <a:ext cx="9144000" cy="2387600"/>
          </a:xfrm>
        </p:spPr>
        <p:txBody>
          <a:bodyPr/>
          <a:lstStyle/>
          <a:p>
            <a:pPr algn="l"/>
            <a:r>
              <a:rPr lang="fr-FR" sz="4000" dirty="0" err="1">
                <a:latin typeface="Arial" panose="020B0604020202020204" pitchFamily="34" charset="0"/>
                <a:cs typeface="Arial" panose="020B0604020202020204" pitchFamily="34" charset="0"/>
              </a:rPr>
              <a:t>LeGrand</a:t>
            </a:r>
            <a:r>
              <a:rPr lang="fr-FR" sz="4000" dirty="0">
                <a:latin typeface="Arial" panose="020B0604020202020204" pitchFamily="34" charset="0"/>
                <a:cs typeface="Arial" panose="020B0604020202020204" pitchFamily="34" charset="0"/>
              </a:rPr>
              <a:t> campus 2021-2022</a:t>
            </a:r>
            <a:br>
              <a:rPr lang="fr-FR" sz="40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Règlement</a:t>
            </a:r>
          </a:p>
        </p:txBody>
      </p:sp>
      <p:sp>
        <p:nvSpPr>
          <p:cNvPr id="7" name="Espace réservé du texte 2"/>
          <p:cNvSpPr txBox="1">
            <a:spLocks/>
          </p:cNvSpPr>
          <p:nvPr>
            <p:custDataLst>
              <p:tags r:id="rId3"/>
            </p:custDataLst>
          </p:nvPr>
        </p:nvSpPr>
        <p:spPr>
          <a:xfrm>
            <a:off x="845267" y="1731155"/>
            <a:ext cx="11044418" cy="5126845"/>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pPr algn="just"/>
            <a:r>
              <a:rPr lang="fr-FR" dirty="0">
                <a:latin typeface="Arial" panose="020B0604020202020204" pitchFamily="34" charset="0"/>
                <a:cs typeface="Arial" panose="020B0604020202020204" pitchFamily="34" charset="0"/>
              </a:rPr>
              <a:t>Les équipes en compétitions seront composées d’un maximum de six étudiants avec une représentation impérative des deux options</a:t>
            </a:r>
          </a:p>
          <a:p>
            <a:pPr lvl="1" algn="just"/>
            <a:r>
              <a:rPr lang="fr-FR" dirty="0">
                <a:latin typeface="Arial" panose="020B0604020202020204" pitchFamily="34" charset="0"/>
                <a:cs typeface="Arial" panose="020B0604020202020204" pitchFamily="34" charset="0"/>
              </a:rPr>
              <a:t>Répartition IR EC à définir par les enseignants.</a:t>
            </a:r>
          </a:p>
          <a:p>
            <a:pPr lvl="1" algn="just"/>
            <a:endParaRPr lang="fr-FR"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Entre début décembre 2021 et le </a:t>
            </a:r>
            <a:r>
              <a:rPr lang="fr-FR" b="1" dirty="0">
                <a:solidFill>
                  <a:schemeClr val="accent4">
                    <a:lumMod val="75000"/>
                  </a:schemeClr>
                </a:solidFill>
                <a:latin typeface="Arial" panose="020B0604020202020204" pitchFamily="34" charset="0"/>
                <a:cs typeface="Arial" panose="020B0604020202020204" pitchFamily="34" charset="0"/>
              </a:rPr>
              <a:t>18 mai 2022</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(finale du challenge), trois revues de projet obligatoires seront organisées entre les experts LEGRAND, porteurs du thème et les équipes en compétition (une quatrième facultative)</a:t>
            </a:r>
          </a:p>
          <a:p>
            <a:pPr lvl="1" algn="l"/>
            <a:r>
              <a:rPr lang="fr-FR" dirty="0">
                <a:latin typeface="Arial" panose="020B0604020202020204" pitchFamily="34" charset="0"/>
                <a:cs typeface="Arial" panose="020B0604020202020204" pitchFamily="34" charset="0"/>
              </a:rPr>
              <a:t>Ces revues seront l’occasion de valider les choix techniques au fur à mesure de l’avancement des projets.</a:t>
            </a:r>
          </a:p>
          <a:p>
            <a:pPr lvl="1" algn="l"/>
            <a:endParaRPr lang="fr-FR" dirty="0">
              <a:solidFill>
                <a:srgbClr val="FF0000"/>
              </a:solidFill>
              <a:latin typeface="Arial" panose="020B0604020202020204" pitchFamily="34" charset="0"/>
              <a:cs typeface="Arial" panose="020B0604020202020204" pitchFamily="34" charset="0"/>
            </a:endParaRPr>
          </a:p>
          <a:p>
            <a:pPr algn="l"/>
            <a:r>
              <a:rPr lang="fr-FR" dirty="0">
                <a:solidFill>
                  <a:srgbClr val="FF0000"/>
                </a:solidFill>
                <a:latin typeface="Arial" panose="020B0604020202020204" pitchFamily="34" charset="0"/>
                <a:cs typeface="Arial" panose="020B0604020202020204" pitchFamily="34" charset="0"/>
              </a:rPr>
              <a:t>Dans le cas ou 5 équipes minimum ne seraient pas inscrites pour le Challenge, Legrand se réserve le droit d’annuler l’édition .</a:t>
            </a:r>
          </a:p>
          <a:p>
            <a:pPr lvl="4" algn="just"/>
            <a:endParaRPr lang="fr-FR" dirty="0">
              <a:latin typeface="Arial" panose="020B0604020202020204" pitchFamily="34" charset="0"/>
              <a:cs typeface="Arial" panose="020B0604020202020204" pitchFamily="34" charset="0"/>
            </a:endParaRPr>
          </a:p>
        </p:txBody>
      </p:sp>
      <p:sp>
        <p:nvSpPr>
          <p:cNvPr id="9" name="ZoneTexte 8"/>
          <p:cNvSpPr txBox="1"/>
          <p:nvPr>
            <p:custDataLst>
              <p:tags r:id="rId4"/>
            </p:custDataLst>
          </p:nvPr>
        </p:nvSpPr>
        <p:spPr>
          <a:xfrm>
            <a:off x="0" y="0"/>
            <a:ext cx="3810000" cy="1270000"/>
          </a:xfrm>
          <a:prstGeom prst="rect">
            <a:avLst/>
          </a:prstGeom>
          <a:noFill/>
        </p:spPr>
        <p:txBody>
          <a:bodyPr vert="horz" rtlCol="0">
            <a:spAutoFit/>
          </a:bodyPr>
          <a:lstStyle/>
          <a:p>
            <a:endParaRPr lang="fr-FR"/>
          </a:p>
        </p:txBody>
      </p:sp>
      <p:sp>
        <p:nvSpPr>
          <p:cNvPr id="10" name="ZoneTexte 9"/>
          <p:cNvSpPr txBox="1"/>
          <p:nvPr>
            <p:custDataLst>
              <p:tags r:id="rId5"/>
            </p:custDataLst>
          </p:nvPr>
        </p:nvSpPr>
        <p:spPr>
          <a:xfrm>
            <a:off x="0" y="0"/>
            <a:ext cx="3810000" cy="1270000"/>
          </a:xfrm>
          <a:prstGeom prst="rect">
            <a:avLst/>
          </a:prstGeom>
          <a:noFill/>
        </p:spPr>
        <p:txBody>
          <a:bodyPr vert="horz" rtlCol="0">
            <a:spAutoFit/>
          </a:bodyPr>
          <a:lstStyle/>
          <a:p>
            <a:endParaRPr lang="fr-FR" dirty="0"/>
          </a:p>
        </p:txBody>
      </p:sp>
    </p:spTree>
    <p:extLst>
      <p:ext uri="{BB962C8B-B14F-4D97-AF65-F5344CB8AC3E}">
        <p14:creationId xmlns:p14="http://schemas.microsoft.com/office/powerpoint/2010/main" val="3506803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5"/>
          <p:cNvSpPr txBox="1">
            <a:spLocks/>
          </p:cNvSpPr>
          <p:nvPr>
            <p:custDataLst>
              <p:tags r:id="rId1"/>
            </p:custDataLst>
          </p:nvPr>
        </p:nvSpPr>
        <p:spPr>
          <a:xfrm>
            <a:off x="4740729" y="6590167"/>
            <a:ext cx="7832271" cy="26783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r>
              <a:rPr lang="fr-FR" sz="1400" dirty="0"/>
              <a:t>INNOVAL OPERATEUR DE FORMATION DU GROUPE LEGRAND    RELATIONS ENSEIGNEMENT</a:t>
            </a:r>
          </a:p>
        </p:txBody>
      </p:sp>
      <p:sp>
        <p:nvSpPr>
          <p:cNvPr id="7" name="Espace réservé du texte 2"/>
          <p:cNvSpPr txBox="1">
            <a:spLocks/>
          </p:cNvSpPr>
          <p:nvPr>
            <p:custDataLst>
              <p:tags r:id="rId2"/>
            </p:custDataLst>
          </p:nvPr>
        </p:nvSpPr>
        <p:spPr>
          <a:xfrm>
            <a:off x="0" y="1313883"/>
            <a:ext cx="12006470" cy="5276284"/>
          </a:xfrm>
          <a:prstGeom prst="rect">
            <a:avLst/>
          </a:prstGeom>
        </p:spPr>
        <p:txBody>
          <a:bodyPr vert="horz" lIns="91440" tIns="45720" rIns="91440" bIns="45720" rtlCol="0">
            <a:noAutofit/>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pPr lvl="1" algn="just"/>
            <a:r>
              <a:rPr lang="fr-FR" sz="1800" dirty="0">
                <a:latin typeface="Arial" panose="020B0604020202020204" pitchFamily="34" charset="0"/>
                <a:cs typeface="Arial" panose="020B0604020202020204" pitchFamily="34" charset="0"/>
              </a:rPr>
              <a:t>Le cahier des charges construit par les enseignants en lien avec le thème proposé pourra constituer une base de support de l’épreuve E6.2.</a:t>
            </a:r>
          </a:p>
          <a:p>
            <a:pPr lvl="1" algn="just"/>
            <a:endParaRPr lang="fr-FR" sz="1800" dirty="0">
              <a:latin typeface="Arial" panose="020B0604020202020204" pitchFamily="34" charset="0"/>
              <a:cs typeface="Arial" panose="020B0604020202020204" pitchFamily="34" charset="0"/>
            </a:endParaRPr>
          </a:p>
          <a:p>
            <a:pPr lvl="1" algn="just"/>
            <a:r>
              <a:rPr lang="fr-FR" sz="1900" dirty="0">
                <a:latin typeface="Arial" panose="020B0604020202020204" pitchFamily="34" charset="0"/>
                <a:cs typeface="Arial" panose="020B0604020202020204" pitchFamily="34" charset="0"/>
              </a:rPr>
              <a:t>DANS CE CAS IL DEVRA RÉPONDRE AUX ATTENTES DU RÉFÉRENTIEL</a:t>
            </a:r>
          </a:p>
          <a:p>
            <a:pPr lvl="1" algn="just"/>
            <a:r>
              <a:rPr lang="fr-FR" sz="1800" dirty="0">
                <a:latin typeface="Arial" panose="020B0604020202020204" pitchFamily="34" charset="0"/>
                <a:cs typeface="Arial" panose="020B0604020202020204" pitchFamily="34" charset="0"/>
              </a:rPr>
              <a:t>Il sera soumis aux responsables de la société Legrand pour acceptation ou modification</a:t>
            </a:r>
          </a:p>
          <a:p>
            <a:pPr lvl="1" algn="just"/>
            <a:r>
              <a:rPr lang="fr-FR" sz="1800" dirty="0">
                <a:latin typeface="Arial" panose="020B0604020202020204" pitchFamily="34" charset="0"/>
                <a:cs typeface="Arial" panose="020B0604020202020204" pitchFamily="34" charset="0"/>
              </a:rPr>
              <a:t>Ce cahier des charges devra :</a:t>
            </a:r>
          </a:p>
          <a:p>
            <a:pPr marL="800100" lvl="1" indent="-342900" algn="just">
              <a:buFont typeface="Wingdings" panose="05000000000000000000" pitchFamily="2" charset="2"/>
              <a:buChar char="§"/>
            </a:pPr>
            <a:r>
              <a:rPr lang="fr-FR" sz="1800" dirty="0">
                <a:latin typeface="Arial" panose="020B0604020202020204" pitchFamily="34" charset="0"/>
                <a:cs typeface="Arial" panose="020B0604020202020204" pitchFamily="34" charset="0"/>
              </a:rPr>
              <a:t>recouper l'ensemble des exigences liées à la formation et à l'évaluation du projet. </a:t>
            </a:r>
          </a:p>
          <a:p>
            <a:pPr marL="800100" lvl="1" indent="-342900" algn="just">
              <a:buFont typeface="Wingdings" panose="05000000000000000000" pitchFamily="2" charset="2"/>
              <a:buChar char="§"/>
            </a:pPr>
            <a:r>
              <a:rPr lang="fr-FR" sz="1800" dirty="0">
                <a:latin typeface="Arial" panose="020B0604020202020204" pitchFamily="34" charset="0"/>
                <a:cs typeface="Arial" panose="020B0604020202020204" pitchFamily="34" charset="0"/>
              </a:rPr>
              <a:t>Être soumis à la commission de validation académique des projets selon les modalités ordinaires. Elles devront comporter un environnement caractéristique d’une application appartenant aux champs technologiques du BTS SN.  Le cahier des charges précisera clairement les  besoins des utilisateurs, il est nécessaire d’utiliser la norme NF X50-151, qui permet l'expression fonctionnelle des besoins. Pour la description du projet, on pourra s’appuyer sur une description SysML ou UML . Les contraintes de réalisation devront être clairement prises en compte par l'équipe et spécifiées dans le dossier de présentation, notamment les:</a:t>
            </a:r>
          </a:p>
          <a:p>
            <a:pPr marL="1243013" lvl="1" indent="-342900" algn="l">
              <a:buFont typeface="Wingdings" panose="05000000000000000000" pitchFamily="2" charset="2"/>
              <a:buChar char="§"/>
            </a:pPr>
            <a:r>
              <a:rPr lang="fr-FR" sz="1800" dirty="0">
                <a:latin typeface="Arial" panose="020B0604020202020204" pitchFamily="34" charset="0"/>
                <a:cs typeface="Arial" panose="020B0604020202020204" pitchFamily="34" charset="0"/>
              </a:rPr>
              <a:t>• contraintes financières (budget alloué) ;</a:t>
            </a:r>
            <a:br>
              <a:rPr lang="fr-FR" sz="1800" dirty="0">
                <a:latin typeface="Arial" panose="020B0604020202020204" pitchFamily="34" charset="0"/>
                <a:cs typeface="Arial" panose="020B0604020202020204" pitchFamily="34" charset="0"/>
              </a:rPr>
            </a:br>
            <a:r>
              <a:rPr lang="fr-FR" sz="1800" dirty="0">
                <a:latin typeface="Arial" panose="020B0604020202020204" pitchFamily="34" charset="0"/>
                <a:cs typeface="Arial" panose="020B0604020202020204" pitchFamily="34" charset="0"/>
              </a:rPr>
              <a:t>• contraintes de développement (matériel et/ou logiciel imposé) ;</a:t>
            </a:r>
            <a:br>
              <a:rPr lang="fr-FR" sz="1800" dirty="0">
                <a:latin typeface="Arial" panose="020B0604020202020204" pitchFamily="34" charset="0"/>
                <a:cs typeface="Arial" panose="020B0604020202020204" pitchFamily="34" charset="0"/>
              </a:rPr>
            </a:br>
            <a:r>
              <a:rPr lang="fr-FR" sz="1800" dirty="0">
                <a:latin typeface="Arial" panose="020B0604020202020204" pitchFamily="34" charset="0"/>
                <a:cs typeface="Arial" panose="020B0604020202020204" pitchFamily="34" charset="0"/>
              </a:rPr>
              <a:t>• contraintes qualité (conformité, délais,…) ;</a:t>
            </a:r>
            <a:br>
              <a:rPr lang="fr-FR" sz="1800" dirty="0">
                <a:latin typeface="Arial" panose="020B0604020202020204" pitchFamily="34" charset="0"/>
                <a:cs typeface="Arial" panose="020B0604020202020204" pitchFamily="34" charset="0"/>
              </a:rPr>
            </a:br>
            <a:r>
              <a:rPr lang="fr-FR" sz="1800" dirty="0">
                <a:latin typeface="Arial" panose="020B0604020202020204" pitchFamily="34" charset="0"/>
                <a:cs typeface="Arial" panose="020B0604020202020204" pitchFamily="34" charset="0"/>
              </a:rPr>
              <a:t>• contraintes de fiabilité, sécurité.</a:t>
            </a:r>
          </a:p>
        </p:txBody>
      </p:sp>
      <p:sp>
        <p:nvSpPr>
          <p:cNvPr id="8" name="Titre 1"/>
          <p:cNvSpPr>
            <a:spLocks noGrp="1"/>
          </p:cNvSpPr>
          <p:nvPr>
            <p:ph type="ctrTitle"/>
            <p:custDataLst>
              <p:tags r:id="rId3"/>
            </p:custDataLst>
          </p:nvPr>
        </p:nvSpPr>
        <p:spPr>
          <a:xfrm>
            <a:off x="978617" y="-1102078"/>
            <a:ext cx="9144000" cy="2387600"/>
          </a:xfrm>
        </p:spPr>
        <p:txBody>
          <a:bodyPr/>
          <a:lstStyle/>
          <a:p>
            <a:pPr algn="l"/>
            <a:r>
              <a:rPr lang="fr-FR" sz="4000" dirty="0" err="1">
                <a:latin typeface="Arial" panose="020B0604020202020204" pitchFamily="34" charset="0"/>
                <a:cs typeface="Arial" panose="020B0604020202020204" pitchFamily="34" charset="0"/>
              </a:rPr>
              <a:t>LeGrand</a:t>
            </a:r>
            <a:r>
              <a:rPr lang="fr-FR" sz="4000" dirty="0">
                <a:latin typeface="Arial" panose="020B0604020202020204" pitchFamily="34" charset="0"/>
                <a:cs typeface="Arial" panose="020B0604020202020204" pitchFamily="34" charset="0"/>
              </a:rPr>
              <a:t> campus 2021-2022</a:t>
            </a:r>
            <a:br>
              <a:rPr lang="fr-FR" sz="40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Règlement</a:t>
            </a:r>
          </a:p>
        </p:txBody>
      </p:sp>
    </p:spTree>
    <p:extLst>
      <p:ext uri="{BB962C8B-B14F-4D97-AF65-F5344CB8AC3E}">
        <p14:creationId xmlns:p14="http://schemas.microsoft.com/office/powerpoint/2010/main" val="272064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5"/>
          <p:cNvSpPr txBox="1">
            <a:spLocks/>
          </p:cNvSpPr>
          <p:nvPr>
            <p:custDataLst>
              <p:tags r:id="rId1"/>
            </p:custDataLst>
          </p:nvPr>
        </p:nvSpPr>
        <p:spPr>
          <a:xfrm>
            <a:off x="4740729" y="6590167"/>
            <a:ext cx="7832271" cy="26783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r>
              <a:rPr lang="fr-FR" sz="1400" dirty="0"/>
              <a:t>INNOVAL OPERATEUR DE FORMATION DU GROUPE LEGRAND    RELATIONS ENSEIGNEMENT</a:t>
            </a:r>
          </a:p>
        </p:txBody>
      </p:sp>
      <p:sp>
        <p:nvSpPr>
          <p:cNvPr id="6" name="Titre 1"/>
          <p:cNvSpPr>
            <a:spLocks noGrp="1"/>
          </p:cNvSpPr>
          <p:nvPr>
            <p:ph type="ctrTitle"/>
            <p:custDataLst>
              <p:tags r:id="rId2"/>
            </p:custDataLst>
          </p:nvPr>
        </p:nvSpPr>
        <p:spPr>
          <a:xfrm>
            <a:off x="978617" y="-1102078"/>
            <a:ext cx="9144000" cy="2387600"/>
          </a:xfrm>
        </p:spPr>
        <p:txBody>
          <a:bodyPr/>
          <a:lstStyle/>
          <a:p>
            <a:pPr algn="l"/>
            <a:r>
              <a:rPr lang="fr-FR" sz="4000" dirty="0">
                <a:latin typeface="Arial" panose="020B0604020202020204" pitchFamily="34" charset="0"/>
                <a:cs typeface="Arial" panose="020B0604020202020204" pitchFamily="34" charset="0"/>
              </a:rPr>
              <a:t>Legrand campus 2021-2022</a:t>
            </a:r>
            <a:br>
              <a:rPr lang="fr-FR" sz="40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CALENDRIER</a:t>
            </a:r>
          </a:p>
        </p:txBody>
      </p:sp>
      <p:sp>
        <p:nvSpPr>
          <p:cNvPr id="7" name="Espace réservé du texte 2"/>
          <p:cNvSpPr txBox="1">
            <a:spLocks/>
          </p:cNvSpPr>
          <p:nvPr>
            <p:custDataLst>
              <p:tags r:id="rId3"/>
            </p:custDataLst>
          </p:nvPr>
        </p:nvSpPr>
        <p:spPr>
          <a:xfrm>
            <a:off x="978617" y="1829462"/>
            <a:ext cx="11080033" cy="5410200"/>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pPr algn="just"/>
            <a:r>
              <a:rPr lang="fr-FR" sz="1800" dirty="0">
                <a:solidFill>
                  <a:schemeClr val="tx1"/>
                </a:solidFill>
                <a:latin typeface="Arial" panose="020B0604020202020204" pitchFamily="34" charset="0"/>
                <a:cs typeface="Arial" panose="020B0604020202020204" pitchFamily="34" charset="0"/>
              </a:rPr>
              <a:t>En situation de Post COVID, la finale sera prévue en présentiel si possible ou par visioconférence en cas de situation sanitaire dégradée, </a:t>
            </a:r>
          </a:p>
          <a:p>
            <a:pPr algn="just"/>
            <a:r>
              <a:rPr lang="fr-FR" sz="1800" dirty="0">
                <a:latin typeface="Arial" panose="020B0604020202020204" pitchFamily="34" charset="0"/>
                <a:cs typeface="Arial" panose="020B0604020202020204" pitchFamily="34" charset="0"/>
              </a:rPr>
              <a:t>1 – Début Octobre 2021</a:t>
            </a:r>
          </a:p>
          <a:p>
            <a:pPr lvl="1" algn="just"/>
            <a:r>
              <a:rPr lang="fr-FR" sz="1800" dirty="0">
                <a:latin typeface="Arial" panose="020B0604020202020204" pitchFamily="34" charset="0"/>
                <a:cs typeface="Arial" panose="020B0604020202020204" pitchFamily="34" charset="0"/>
              </a:rPr>
              <a:t>LEGRAND propose une thématique générale.</a:t>
            </a:r>
          </a:p>
          <a:p>
            <a:pPr algn="just"/>
            <a:r>
              <a:rPr lang="fr-FR" sz="1800" dirty="0">
                <a:latin typeface="Arial" panose="020B0604020202020204" pitchFamily="34" charset="0"/>
                <a:cs typeface="Arial" panose="020B0604020202020204" pitchFamily="34" charset="0"/>
              </a:rPr>
              <a:t>2 – début à fin octobre 2021</a:t>
            </a:r>
          </a:p>
          <a:p>
            <a:pPr lvl="1" algn="just"/>
            <a:r>
              <a:rPr lang="fr-FR" sz="1800" dirty="0">
                <a:latin typeface="Arial" panose="020B0604020202020204" pitchFamily="34" charset="0"/>
                <a:cs typeface="Arial" panose="020B0604020202020204" pitchFamily="34" charset="0"/>
              </a:rPr>
              <a:t>Les équipes EC+IR proposent une ou plusieurs applications et un cahier des charges à LEGRAND.</a:t>
            </a:r>
          </a:p>
          <a:p>
            <a:pPr lvl="1" algn="just"/>
            <a:r>
              <a:rPr lang="fr-FR" sz="1800" dirty="0">
                <a:latin typeface="Arial" panose="020B0604020202020204" pitchFamily="34" charset="0"/>
                <a:cs typeface="Arial" panose="020B0604020202020204" pitchFamily="34" charset="0"/>
              </a:rPr>
              <a:t>LEGRAND accepte les cahiers des charges proposés par les équipes, ou demande des évolutions pour une validation.</a:t>
            </a:r>
          </a:p>
          <a:p>
            <a:pPr algn="just"/>
            <a:r>
              <a:rPr lang="fr-FR" sz="1800" dirty="0">
                <a:latin typeface="Arial" panose="020B0604020202020204" pitchFamily="34" charset="0"/>
                <a:cs typeface="Arial" panose="020B0604020202020204" pitchFamily="34" charset="0"/>
              </a:rPr>
              <a:t>4 – Fin octobre 2021</a:t>
            </a:r>
          </a:p>
          <a:p>
            <a:pPr lvl="1" algn="just"/>
            <a:r>
              <a:rPr lang="fr-FR" sz="1800" dirty="0">
                <a:latin typeface="Arial" panose="020B0604020202020204" pitchFamily="34" charset="0"/>
                <a:cs typeface="Arial" panose="020B0604020202020204" pitchFamily="34" charset="0"/>
              </a:rPr>
              <a:t>Les équipes proposent des contrats étudiants à partir du cahier des charges validé.</a:t>
            </a:r>
          </a:p>
          <a:p>
            <a:pPr algn="just"/>
            <a:r>
              <a:rPr lang="fr-FR" sz="1800" dirty="0">
                <a:latin typeface="Arial" panose="020B0604020202020204" pitchFamily="34" charset="0"/>
                <a:cs typeface="Arial" panose="020B0604020202020204" pitchFamily="34" charset="0"/>
              </a:rPr>
              <a:t>5 – Novembre 2021</a:t>
            </a:r>
          </a:p>
          <a:p>
            <a:pPr lvl="1" algn="just"/>
            <a:r>
              <a:rPr lang="fr-FR" sz="1800" dirty="0">
                <a:latin typeface="Arial" panose="020B0604020202020204" pitchFamily="34" charset="0"/>
                <a:cs typeface="Arial" panose="020B0604020202020204" pitchFamily="34" charset="0"/>
              </a:rPr>
              <a:t>La commission Legrand valide  les inscriptions qui  ne seront effectives qu’à l’issue des commissions de validation des projets de l’épreuve E62.</a:t>
            </a:r>
          </a:p>
          <a:p>
            <a:pPr lvl="1" algn="just"/>
            <a:endParaRPr lang="fr-FR" sz="1800" dirty="0">
              <a:latin typeface="Arial" panose="020B0604020202020204" pitchFamily="34" charset="0"/>
              <a:cs typeface="Arial" panose="020B0604020202020204" pitchFamily="34" charset="0"/>
            </a:endParaRPr>
          </a:p>
          <a:p>
            <a:pPr lvl="1" algn="just"/>
            <a:endParaRPr lang="fr-F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8776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5"/>
          <p:cNvSpPr txBox="1">
            <a:spLocks/>
          </p:cNvSpPr>
          <p:nvPr>
            <p:custDataLst>
              <p:tags r:id="rId1"/>
            </p:custDataLst>
          </p:nvPr>
        </p:nvSpPr>
        <p:spPr>
          <a:xfrm>
            <a:off x="4740729" y="6590167"/>
            <a:ext cx="7832271" cy="26783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r>
              <a:rPr lang="fr-FR" sz="1400" dirty="0"/>
              <a:t>INNOVAL OPERATEUR DE FORMATION DU GROUPE LEGRAND    RELATIONS ENSEIGNEMENT</a:t>
            </a:r>
          </a:p>
        </p:txBody>
      </p:sp>
      <p:sp>
        <p:nvSpPr>
          <p:cNvPr id="6" name="Titre 1"/>
          <p:cNvSpPr>
            <a:spLocks noGrp="1"/>
          </p:cNvSpPr>
          <p:nvPr>
            <p:ph type="ctrTitle"/>
            <p:custDataLst>
              <p:tags r:id="rId2"/>
            </p:custDataLst>
          </p:nvPr>
        </p:nvSpPr>
        <p:spPr>
          <a:xfrm>
            <a:off x="978617" y="-1102078"/>
            <a:ext cx="9144000" cy="2387600"/>
          </a:xfrm>
        </p:spPr>
        <p:txBody>
          <a:bodyPr/>
          <a:lstStyle/>
          <a:p>
            <a:pPr algn="l"/>
            <a:r>
              <a:rPr lang="fr-FR" sz="4000" dirty="0">
                <a:latin typeface="Arial" panose="020B0604020202020204" pitchFamily="34" charset="0"/>
                <a:cs typeface="Arial" panose="020B0604020202020204" pitchFamily="34" charset="0"/>
              </a:rPr>
              <a:t>Legrand campus 2021-2022</a:t>
            </a:r>
            <a:br>
              <a:rPr lang="fr-FR" sz="40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CALENDRIER</a:t>
            </a:r>
          </a:p>
        </p:txBody>
      </p:sp>
      <p:sp>
        <p:nvSpPr>
          <p:cNvPr id="7" name="Espace réservé du texte 2"/>
          <p:cNvSpPr txBox="1">
            <a:spLocks/>
          </p:cNvSpPr>
          <p:nvPr>
            <p:custDataLst>
              <p:tags r:id="rId3"/>
            </p:custDataLst>
          </p:nvPr>
        </p:nvSpPr>
        <p:spPr>
          <a:xfrm>
            <a:off x="718735" y="1578543"/>
            <a:ext cx="11080033" cy="4860758"/>
          </a:xfrm>
          <a:prstGeom prst="rect">
            <a:avLst/>
          </a:prstGeom>
        </p:spPr>
        <p:txBody>
          <a:bodyPr vert="horz" lIns="91440" tIns="45720" rIns="91440" bIns="45720" rtlCol="0">
            <a:normAutofit fontScale="70000" lnSpcReduction="2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pPr algn="just"/>
            <a:r>
              <a:rPr lang="fr-FR" sz="2500" dirty="0">
                <a:latin typeface="Arial" panose="020B0604020202020204" pitchFamily="34" charset="0"/>
                <a:cs typeface="Arial" panose="020B0604020202020204" pitchFamily="34" charset="0"/>
              </a:rPr>
              <a:t>6 -  30 Novembre:</a:t>
            </a:r>
          </a:p>
          <a:p>
            <a:pPr algn="just"/>
            <a:r>
              <a:rPr lang="fr-FR" sz="2500" dirty="0">
                <a:solidFill>
                  <a:schemeClr val="tx1"/>
                </a:solidFill>
                <a:latin typeface="Arial" panose="020B0604020202020204" pitchFamily="34" charset="0"/>
                <a:cs typeface="Arial" panose="020B0604020202020204" pitchFamily="34" charset="0"/>
              </a:rPr>
              <a:t>	Envoi par mail pour présentation succincte des projets  par écrit (en 2/3 slides)  aux coachs Legrand : problématique /constat et solution mise en œuvre.</a:t>
            </a:r>
          </a:p>
          <a:p>
            <a:pPr algn="just"/>
            <a:r>
              <a:rPr lang="fr-FR" sz="2500" dirty="0">
                <a:solidFill>
                  <a:schemeClr val="tx1"/>
                </a:solidFill>
                <a:latin typeface="Arial" panose="020B0604020202020204" pitchFamily="34" charset="0"/>
                <a:cs typeface="Arial" panose="020B0604020202020204" pitchFamily="34" charset="0"/>
              </a:rPr>
              <a:t> 	A l’issue seront retenues 5 équipes qui viendront défendre leur projet en présentiel sur le site de </a:t>
            </a:r>
            <a:r>
              <a:rPr lang="fr-FR" sz="2500" dirty="0" err="1">
                <a:solidFill>
                  <a:schemeClr val="tx1"/>
                </a:solidFill>
                <a:latin typeface="Arial" panose="020B0604020202020204" pitchFamily="34" charset="0"/>
                <a:cs typeface="Arial" panose="020B0604020202020204" pitchFamily="34" charset="0"/>
              </a:rPr>
              <a:t>Innoval</a:t>
            </a:r>
            <a:r>
              <a:rPr lang="fr-FR" sz="2500" dirty="0">
                <a:solidFill>
                  <a:schemeClr val="tx1"/>
                </a:solidFill>
                <a:latin typeface="Arial" panose="020B0604020202020204" pitchFamily="34" charset="0"/>
                <a:cs typeface="Arial" panose="020B0604020202020204" pitchFamily="34" charset="0"/>
              </a:rPr>
              <a:t> à Limoges </a:t>
            </a:r>
          </a:p>
          <a:p>
            <a:pPr algn="just"/>
            <a:r>
              <a:rPr lang="fr-FR" sz="2500" dirty="0">
                <a:solidFill>
                  <a:schemeClr val="tx1"/>
                </a:solidFill>
                <a:latin typeface="Arial" panose="020B0604020202020204" pitchFamily="34" charset="0"/>
                <a:cs typeface="Arial" panose="020B0604020202020204" pitchFamily="34" charset="0"/>
              </a:rPr>
              <a:t>	Le contrat de partenariat, entre les établissements représentés par l’enseignant et Legrand, devra être signé pour les 5 finalistes en même temps.</a:t>
            </a:r>
          </a:p>
          <a:p>
            <a:pPr algn="just"/>
            <a:r>
              <a:rPr lang="fr-FR" sz="2500" dirty="0">
                <a:solidFill>
                  <a:schemeClr val="tx1"/>
                </a:solidFill>
                <a:latin typeface="Arial" panose="020B0604020202020204" pitchFamily="34" charset="0"/>
                <a:cs typeface="Arial" panose="020B0604020202020204" pitchFamily="34" charset="0"/>
              </a:rPr>
              <a:t>	( </a:t>
            </a:r>
            <a:r>
              <a:rPr lang="fr-FR" sz="2500" dirty="0" err="1">
                <a:solidFill>
                  <a:schemeClr val="tx1"/>
                </a:solidFill>
                <a:latin typeface="Arial" panose="020B0604020202020204" pitchFamily="34" charset="0"/>
                <a:cs typeface="Arial" panose="020B0604020202020204" pitchFamily="34" charset="0"/>
              </a:rPr>
              <a:t>cf</a:t>
            </a:r>
            <a:r>
              <a:rPr lang="fr-FR" sz="2500" dirty="0">
                <a:solidFill>
                  <a:schemeClr val="tx1"/>
                </a:solidFill>
                <a:latin typeface="Arial" panose="020B0604020202020204" pitchFamily="34" charset="0"/>
                <a:cs typeface="Arial" panose="020B0604020202020204" pitchFamily="34" charset="0"/>
              </a:rPr>
              <a:t> contrat en fichier joint)</a:t>
            </a:r>
          </a:p>
          <a:p>
            <a:pPr algn="just"/>
            <a:endParaRPr lang="fr-FR" sz="2500" dirty="0">
              <a:latin typeface="Arial" panose="020B0604020202020204" pitchFamily="34" charset="0"/>
              <a:cs typeface="Arial" panose="020B0604020202020204" pitchFamily="34" charset="0"/>
            </a:endParaRPr>
          </a:p>
          <a:p>
            <a:pPr algn="just"/>
            <a:endParaRPr lang="fr-FR" sz="2500" dirty="0">
              <a:latin typeface="Arial" panose="020B0604020202020204" pitchFamily="34" charset="0"/>
              <a:cs typeface="Arial" panose="020B0604020202020204" pitchFamily="34" charset="0"/>
            </a:endParaRPr>
          </a:p>
          <a:p>
            <a:pPr algn="just"/>
            <a:r>
              <a:rPr lang="fr-FR" sz="2500" dirty="0">
                <a:latin typeface="Arial" panose="020B0604020202020204" pitchFamily="34" charset="0"/>
                <a:cs typeface="Arial" panose="020B0604020202020204" pitchFamily="34" charset="0"/>
              </a:rPr>
              <a:t>7 – Décembre 2021 à janvier 2022</a:t>
            </a:r>
          </a:p>
          <a:p>
            <a:pPr lvl="1" algn="just"/>
            <a:r>
              <a:rPr lang="fr-FR" sz="2500" dirty="0">
                <a:latin typeface="Arial" panose="020B0604020202020204" pitchFamily="34" charset="0"/>
                <a:cs typeface="Arial" panose="020B0604020202020204" pitchFamily="34" charset="0"/>
              </a:rPr>
              <a:t>Distribution des matériels LEGRAND dans les établissements.</a:t>
            </a:r>
          </a:p>
          <a:p>
            <a:pPr algn="just"/>
            <a:endParaRPr lang="fr-FR" sz="2500" dirty="0">
              <a:latin typeface="Arial" panose="020B0604020202020204" pitchFamily="34" charset="0"/>
              <a:cs typeface="Arial" panose="020B0604020202020204" pitchFamily="34" charset="0"/>
            </a:endParaRPr>
          </a:p>
          <a:p>
            <a:pPr algn="just"/>
            <a:r>
              <a:rPr lang="fr-FR" sz="2500" dirty="0">
                <a:latin typeface="Arial" panose="020B0604020202020204" pitchFamily="34" charset="0"/>
                <a:cs typeface="Arial" panose="020B0604020202020204" pitchFamily="34" charset="0"/>
              </a:rPr>
              <a:t>8 – Du 11 au 15 janvier 2022</a:t>
            </a:r>
          </a:p>
          <a:p>
            <a:pPr algn="just"/>
            <a:r>
              <a:rPr lang="fr-FR" sz="2500" dirty="0">
                <a:solidFill>
                  <a:schemeClr val="tx1"/>
                </a:solidFill>
                <a:latin typeface="Arial" panose="020B0604020202020204" pitchFamily="34" charset="0"/>
                <a:cs typeface="Arial" panose="020B0604020202020204" pitchFamily="34" charset="0"/>
              </a:rPr>
              <a:t>	Première revue de projet en visio-conférence à l’issue de laquelle les 5 équipes seront retenues pour participer à la finale à Limoges. L’évaluation se fera sur la compétences du référentiel « Analyser » conformément à la grille fournie dans ce document. Les équipes non retenues poursuivront le projet dans leur établissement.</a:t>
            </a:r>
          </a:p>
          <a:p>
            <a:pPr lvl="1" algn="just"/>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19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5"/>
          <p:cNvSpPr txBox="1">
            <a:spLocks/>
          </p:cNvSpPr>
          <p:nvPr>
            <p:custDataLst>
              <p:tags r:id="rId1"/>
            </p:custDataLst>
          </p:nvPr>
        </p:nvSpPr>
        <p:spPr>
          <a:xfrm>
            <a:off x="4740729" y="6590167"/>
            <a:ext cx="7832271" cy="26783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r>
              <a:rPr lang="fr-FR" sz="1400" dirty="0"/>
              <a:t>INNOVAL OPERATEUR DE FORMATION DU GROUPE LEGRAND    RELATIONS ENSEIGNEMENT</a:t>
            </a:r>
          </a:p>
        </p:txBody>
      </p:sp>
      <p:sp>
        <p:nvSpPr>
          <p:cNvPr id="6" name="Titre 1"/>
          <p:cNvSpPr>
            <a:spLocks noGrp="1"/>
          </p:cNvSpPr>
          <p:nvPr>
            <p:ph type="ctrTitle"/>
            <p:custDataLst>
              <p:tags r:id="rId2"/>
            </p:custDataLst>
          </p:nvPr>
        </p:nvSpPr>
        <p:spPr>
          <a:xfrm>
            <a:off x="978617" y="-1102078"/>
            <a:ext cx="9144000" cy="2387600"/>
          </a:xfrm>
        </p:spPr>
        <p:txBody>
          <a:bodyPr/>
          <a:lstStyle/>
          <a:p>
            <a:pPr algn="l"/>
            <a:r>
              <a:rPr lang="fr-FR" sz="4000" dirty="0">
                <a:latin typeface="Arial" panose="020B0604020202020204" pitchFamily="34" charset="0"/>
                <a:cs typeface="Arial" panose="020B0604020202020204" pitchFamily="34" charset="0"/>
              </a:rPr>
              <a:t>Legrand campus 2021-2022</a:t>
            </a:r>
            <a:br>
              <a:rPr lang="fr-FR" sz="40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CALENDRIER</a:t>
            </a:r>
          </a:p>
        </p:txBody>
      </p:sp>
      <p:sp>
        <p:nvSpPr>
          <p:cNvPr id="7" name="Espace réservé du texte 2"/>
          <p:cNvSpPr txBox="1">
            <a:spLocks/>
          </p:cNvSpPr>
          <p:nvPr>
            <p:custDataLst>
              <p:tags r:id="rId3"/>
            </p:custDataLst>
          </p:nvPr>
        </p:nvSpPr>
        <p:spPr>
          <a:xfrm>
            <a:off x="718735" y="1578543"/>
            <a:ext cx="11080033" cy="4860758"/>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pPr algn="just"/>
            <a:endParaRPr lang="fr-FR" sz="2500" dirty="0">
              <a:solidFill>
                <a:schemeClr val="tx1"/>
              </a:solidFill>
              <a:latin typeface="Arial" panose="020B0604020202020204" pitchFamily="34" charset="0"/>
              <a:cs typeface="Arial" panose="020B0604020202020204" pitchFamily="34" charset="0"/>
            </a:endParaRPr>
          </a:p>
          <a:p>
            <a:pPr algn="just"/>
            <a:r>
              <a:rPr lang="fr-FR" sz="2500" dirty="0">
                <a:latin typeface="Arial" panose="020B0604020202020204" pitchFamily="34" charset="0"/>
                <a:cs typeface="Arial" panose="020B0604020202020204" pitchFamily="34" charset="0"/>
              </a:rPr>
              <a:t>9 – Du 9 au 11 mars 2022</a:t>
            </a:r>
          </a:p>
          <a:p>
            <a:pPr algn="just"/>
            <a:r>
              <a:rPr lang="fr-FR" sz="2500" dirty="0">
                <a:solidFill>
                  <a:schemeClr val="tx1"/>
                </a:solidFill>
                <a:latin typeface="Arial" panose="020B0604020202020204" pitchFamily="34" charset="0"/>
                <a:cs typeface="Arial" panose="020B0604020202020204" pitchFamily="34" charset="0"/>
              </a:rPr>
              <a:t>Deuxième revue de projet.</a:t>
            </a:r>
          </a:p>
          <a:p>
            <a:pPr algn="just"/>
            <a:endParaRPr lang="fr-FR" sz="2500" dirty="0">
              <a:solidFill>
                <a:schemeClr val="tx1"/>
              </a:solidFill>
              <a:latin typeface="Arial" panose="020B0604020202020204" pitchFamily="34" charset="0"/>
              <a:cs typeface="Arial" panose="020B0604020202020204" pitchFamily="34" charset="0"/>
            </a:endParaRPr>
          </a:p>
          <a:p>
            <a:pPr algn="just"/>
            <a:r>
              <a:rPr lang="fr-FR" sz="2500" dirty="0">
                <a:latin typeface="Arial" panose="020B0604020202020204" pitchFamily="34" charset="0"/>
                <a:cs typeface="Arial" panose="020B0604020202020204" pitchFamily="34" charset="0"/>
              </a:rPr>
              <a:t>10 – Du 4 au 8 mai 2022</a:t>
            </a:r>
          </a:p>
          <a:p>
            <a:pPr algn="just"/>
            <a:r>
              <a:rPr lang="fr-FR" sz="2500" dirty="0">
                <a:solidFill>
                  <a:schemeClr val="tx1"/>
                </a:solidFill>
                <a:latin typeface="Arial" panose="020B0604020202020204" pitchFamily="34" charset="0"/>
                <a:cs typeface="Arial" panose="020B0604020202020204" pitchFamily="34" charset="0"/>
              </a:rPr>
              <a:t>Troisième revue de projet</a:t>
            </a:r>
          </a:p>
          <a:p>
            <a:pPr algn="just"/>
            <a:endParaRPr lang="fr-FR" sz="2500" dirty="0">
              <a:solidFill>
                <a:schemeClr val="tx1"/>
              </a:solidFill>
              <a:latin typeface="Arial" panose="020B0604020202020204" pitchFamily="34" charset="0"/>
              <a:cs typeface="Arial" panose="020B0604020202020204" pitchFamily="34" charset="0"/>
            </a:endParaRPr>
          </a:p>
          <a:p>
            <a:pPr algn="just"/>
            <a:r>
              <a:rPr lang="fr-FR" sz="2500" dirty="0">
                <a:latin typeface="Arial" panose="020B0604020202020204" pitchFamily="34" charset="0"/>
                <a:cs typeface="Arial" panose="020B0604020202020204" pitchFamily="34" charset="0"/>
              </a:rPr>
              <a:t>11 – Le </a:t>
            </a:r>
            <a:r>
              <a:rPr lang="fr-FR" sz="2500" dirty="0">
                <a:solidFill>
                  <a:schemeClr val="accent4">
                    <a:lumMod val="75000"/>
                  </a:schemeClr>
                </a:solidFill>
                <a:latin typeface="Arial" panose="020B0604020202020204" pitchFamily="34" charset="0"/>
                <a:cs typeface="Arial" panose="020B0604020202020204" pitchFamily="34" charset="0"/>
              </a:rPr>
              <a:t>18 mai 2022</a:t>
            </a:r>
          </a:p>
          <a:p>
            <a:pPr algn="just"/>
            <a:r>
              <a:rPr lang="fr-FR" sz="2500" b="1" dirty="0">
                <a:latin typeface="Arial" panose="020B0604020202020204" pitchFamily="34" charset="0"/>
                <a:cs typeface="Arial" panose="020B0604020202020204" pitchFamily="34" charset="0"/>
              </a:rPr>
              <a:t>FINALE à </a:t>
            </a:r>
            <a:r>
              <a:rPr lang="fr-FR" sz="2500" b="1" dirty="0" err="1">
                <a:latin typeface="Arial" panose="020B0604020202020204" pitchFamily="34" charset="0"/>
                <a:cs typeface="Arial" panose="020B0604020202020204" pitchFamily="34" charset="0"/>
              </a:rPr>
              <a:t>Innoval</a:t>
            </a:r>
            <a:r>
              <a:rPr lang="fr-FR" sz="2500" b="1" dirty="0">
                <a:latin typeface="Arial" panose="020B0604020202020204" pitchFamily="34" charset="0"/>
                <a:cs typeface="Arial" panose="020B0604020202020204" pitchFamily="34" charset="0"/>
              </a:rPr>
              <a:t> LIMOGES </a:t>
            </a:r>
            <a:r>
              <a:rPr lang="fr-FR" sz="2500" b="1" dirty="0">
                <a:solidFill>
                  <a:schemeClr val="tx1"/>
                </a:solidFill>
                <a:latin typeface="Arial" panose="020B0604020202020204" pitchFamily="34" charset="0"/>
                <a:cs typeface="Arial" panose="020B0604020202020204" pitchFamily="34" charset="0"/>
              </a:rPr>
              <a:t>ou en visioconférence,</a:t>
            </a:r>
          </a:p>
          <a:p>
            <a:pPr algn="just"/>
            <a:r>
              <a:rPr lang="fr-FR" sz="2500" b="1" dirty="0">
                <a:solidFill>
                  <a:schemeClr val="tx1"/>
                </a:solidFill>
                <a:latin typeface="Arial" panose="020B0604020202020204" pitchFamily="34" charset="0"/>
                <a:cs typeface="Arial" panose="020B0604020202020204" pitchFamily="34" charset="0"/>
              </a:rPr>
              <a:t>L’ensemble des présentations devront donc prendre cet élément dans la construction de leur projet</a:t>
            </a:r>
          </a:p>
          <a:p>
            <a:pPr lvl="1" algn="just"/>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552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5"/>
          <p:cNvSpPr txBox="1">
            <a:spLocks/>
          </p:cNvSpPr>
          <p:nvPr>
            <p:custDataLst>
              <p:tags r:id="rId1"/>
            </p:custDataLst>
          </p:nvPr>
        </p:nvSpPr>
        <p:spPr>
          <a:xfrm>
            <a:off x="4740729" y="6590167"/>
            <a:ext cx="7832271" cy="26783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r>
              <a:rPr lang="fr-FR" sz="1400" dirty="0"/>
              <a:t>INNOVAL OPERATEUR DE FORMATION DU GROUPE LEGRAND    RELATIONS ENSEIGNEMENT</a:t>
            </a:r>
          </a:p>
        </p:txBody>
      </p:sp>
      <p:sp>
        <p:nvSpPr>
          <p:cNvPr id="6" name="Titre 1"/>
          <p:cNvSpPr>
            <a:spLocks noGrp="1"/>
          </p:cNvSpPr>
          <p:nvPr>
            <p:ph type="ctrTitle"/>
            <p:custDataLst>
              <p:tags r:id="rId2"/>
            </p:custDataLst>
          </p:nvPr>
        </p:nvSpPr>
        <p:spPr>
          <a:xfrm>
            <a:off x="978617" y="-1102078"/>
            <a:ext cx="9144000" cy="2387600"/>
          </a:xfrm>
        </p:spPr>
        <p:txBody>
          <a:bodyPr/>
          <a:lstStyle/>
          <a:p>
            <a:pPr algn="l"/>
            <a:r>
              <a:rPr lang="fr-FR" sz="4000" dirty="0">
                <a:latin typeface="Arial" panose="020B0604020202020204" pitchFamily="34" charset="0"/>
                <a:cs typeface="Arial" panose="020B0604020202020204" pitchFamily="34" charset="0"/>
              </a:rPr>
              <a:t>Legrand campus 2021-2022</a:t>
            </a:r>
            <a:br>
              <a:rPr lang="fr-FR" sz="40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FINALE</a:t>
            </a:r>
          </a:p>
        </p:txBody>
      </p:sp>
      <p:sp>
        <p:nvSpPr>
          <p:cNvPr id="7" name="Espace réservé du texte 2"/>
          <p:cNvSpPr txBox="1">
            <a:spLocks/>
          </p:cNvSpPr>
          <p:nvPr>
            <p:custDataLst>
              <p:tags r:id="rId3"/>
            </p:custDataLst>
          </p:nvPr>
        </p:nvSpPr>
        <p:spPr>
          <a:xfrm>
            <a:off x="673817" y="1403526"/>
            <a:ext cx="11080033" cy="1257300"/>
          </a:xfrm>
          <a:prstGeom prst="rect">
            <a:avLst/>
          </a:prstGeom>
        </p:spPr>
        <p:txBody>
          <a:bodyPr vert="horz" lIns="91440" tIns="45720" rIns="91440" bIns="45720" rtlCol="0">
            <a:noAutofit/>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pPr algn="just"/>
            <a:r>
              <a:rPr lang="fr-FR" dirty="0">
                <a:solidFill>
                  <a:schemeClr val="accent4">
                    <a:lumMod val="75000"/>
                  </a:schemeClr>
                </a:solidFill>
                <a:latin typeface="Arial" panose="020B0604020202020204" pitchFamily="34" charset="0"/>
                <a:cs typeface="Arial" panose="020B0604020202020204" pitchFamily="34" charset="0"/>
              </a:rPr>
              <a:t>18 MAI 2022 </a:t>
            </a:r>
            <a:r>
              <a:rPr lang="fr-FR" dirty="0">
                <a:latin typeface="Arial" panose="020B0604020202020204" pitchFamily="34" charset="0"/>
                <a:cs typeface="Arial" panose="020B0604020202020204" pitchFamily="34" charset="0"/>
              </a:rPr>
              <a:t>La finale aura lieu à </a:t>
            </a:r>
            <a:r>
              <a:rPr lang="fr-FR" dirty="0" err="1">
                <a:latin typeface="Arial" panose="020B0604020202020204" pitchFamily="34" charset="0"/>
                <a:cs typeface="Arial" panose="020B0604020202020204" pitchFamily="34" charset="0"/>
              </a:rPr>
              <a:t>Innoval</a:t>
            </a:r>
            <a:r>
              <a:rPr lang="fr-FR" dirty="0">
                <a:latin typeface="Arial" panose="020B0604020202020204" pitchFamily="34" charset="0"/>
                <a:cs typeface="Arial" panose="020B0604020202020204" pitchFamily="34" charset="0"/>
              </a:rPr>
              <a:t> Limoges ou en visioconférence</a:t>
            </a:r>
          </a:p>
          <a:p>
            <a:pPr lvl="1" algn="just"/>
            <a:r>
              <a:rPr lang="fr-FR" sz="1800" dirty="0">
                <a:latin typeface="Arial" panose="020B0604020202020204" pitchFamily="34" charset="0"/>
                <a:cs typeface="Arial" panose="020B0604020202020204" pitchFamily="34" charset="0"/>
              </a:rPr>
              <a:t>Le jury siègera de 9h à 16h</a:t>
            </a:r>
          </a:p>
          <a:p>
            <a:pPr lvl="1" algn="just"/>
            <a:r>
              <a:rPr lang="fr-FR" sz="1800" dirty="0">
                <a:latin typeface="Arial" panose="020B0604020202020204" pitchFamily="34" charset="0"/>
                <a:cs typeface="Arial" panose="020B0604020202020204" pitchFamily="34" charset="0"/>
              </a:rPr>
              <a:t>Délibération et remise des prix de 16h à 16h30</a:t>
            </a:r>
          </a:p>
          <a:p>
            <a:pPr lvl="1" algn="just"/>
            <a:r>
              <a:rPr lang="fr-FR" sz="1800" dirty="0">
                <a:latin typeface="Arial" panose="020B0604020202020204" pitchFamily="34" charset="0"/>
                <a:cs typeface="Arial" panose="020B0604020202020204" pitchFamily="34" charset="0"/>
              </a:rPr>
              <a:t>Les frais d’hébergement et de restauration seront pris en charge par LEGRAND</a:t>
            </a:r>
          </a:p>
        </p:txBody>
      </p:sp>
      <p:sp>
        <p:nvSpPr>
          <p:cNvPr id="3" name="ZoneTexte 2"/>
          <p:cNvSpPr txBox="1"/>
          <p:nvPr>
            <p:custDataLst>
              <p:tags r:id="rId4"/>
            </p:custDataLst>
          </p:nvPr>
        </p:nvSpPr>
        <p:spPr>
          <a:xfrm>
            <a:off x="217542" y="3630184"/>
            <a:ext cx="11332774" cy="2585323"/>
          </a:xfrm>
          <a:prstGeom prst="rect">
            <a:avLst/>
          </a:prstGeom>
          <a:noFill/>
        </p:spPr>
        <p:txBody>
          <a:bodyPr wrap="square" rtlCol="0">
            <a:spAutoFit/>
          </a:bodyPr>
          <a:lstStyle/>
          <a:p>
            <a:pPr algn="just"/>
            <a:r>
              <a:rPr lang="fr-FR" b="1" dirty="0">
                <a:latin typeface="Arial" panose="020B0604020202020204" pitchFamily="34" charset="0"/>
                <a:cs typeface="Arial" panose="020B0604020202020204" pitchFamily="34" charset="0"/>
              </a:rPr>
              <a:t>Les équipes des académies en compétition défendent leurs dossiers devant un jury composé de collaborateurs Legrand et de membres de l’Éducation nationale (corps d’inspections académiques ) lors de la finale.</a:t>
            </a:r>
          </a:p>
          <a:p>
            <a:pPr algn="just"/>
            <a:r>
              <a:rPr lang="fr-FR" b="1" dirty="0">
                <a:latin typeface="Arial" panose="020B0604020202020204" pitchFamily="34" charset="0"/>
                <a:cs typeface="Arial" panose="020B0604020202020204" pitchFamily="34" charset="0"/>
              </a:rPr>
              <a:t> L’Équipe vainqueur 2021/2022 sera alors désignée.</a:t>
            </a:r>
          </a:p>
          <a:p>
            <a:pPr algn="just"/>
            <a:endParaRPr lang="fr-FR" b="1" dirty="0">
              <a:latin typeface="Arial" panose="020B0604020202020204" pitchFamily="34" charset="0"/>
              <a:cs typeface="Arial" panose="020B0604020202020204" pitchFamily="34" charset="0"/>
            </a:endParaRPr>
          </a:p>
          <a:p>
            <a:pPr algn="just"/>
            <a:r>
              <a:rPr lang="fr-FR" b="1" dirty="0">
                <a:latin typeface="Arial" panose="020B0604020202020204" pitchFamily="34" charset="0"/>
                <a:cs typeface="Arial" panose="020B0604020202020204" pitchFamily="34" charset="0"/>
              </a:rPr>
              <a:t>Chaque membre de l’équipe vainqueur se verra remettre une récompense conformément au contrat de partenariat.</a:t>
            </a:r>
          </a:p>
          <a:p>
            <a:pPr algn="just"/>
            <a:endParaRPr lang="fr-FR" b="1" dirty="0"/>
          </a:p>
          <a:p>
            <a:endParaRPr lang="fr-FR" dirty="0"/>
          </a:p>
        </p:txBody>
      </p:sp>
    </p:spTree>
    <p:extLst>
      <p:ext uri="{BB962C8B-B14F-4D97-AF65-F5344CB8AC3E}">
        <p14:creationId xmlns:p14="http://schemas.microsoft.com/office/powerpoint/2010/main" val="341441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5"/>
          <p:cNvSpPr txBox="1">
            <a:spLocks/>
          </p:cNvSpPr>
          <p:nvPr>
            <p:custDataLst>
              <p:tags r:id="rId1"/>
            </p:custDataLst>
          </p:nvPr>
        </p:nvSpPr>
        <p:spPr>
          <a:xfrm>
            <a:off x="4740729" y="6590167"/>
            <a:ext cx="7832271" cy="26783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SzPct val="100000"/>
              <a:buFont typeface="Arial"/>
              <a:buNone/>
              <a:defRPr sz="2400" kern="1200">
                <a:solidFill>
                  <a:srgbClr val="683086"/>
                </a:solidFill>
                <a:latin typeface="+mn-lt"/>
                <a:ea typeface="+mn-ea"/>
                <a:cs typeface="+mn-cs"/>
              </a:defRPr>
            </a:lvl1pPr>
            <a:lvl2pPr marL="457200" indent="0" algn="ctr" defTabSz="457200" rtl="0" eaLnBrk="1" latinLnBrk="0" hangingPunct="1">
              <a:spcBef>
                <a:spcPct val="20000"/>
              </a:spcBef>
              <a:buClr>
                <a:srgbClr val="683086"/>
              </a:buClr>
              <a:buFont typeface="Arial Italic"/>
              <a:buNone/>
              <a:defRPr sz="20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1800" kern="1200">
                <a:solidFill>
                  <a:schemeClr val="tx1"/>
                </a:solidFill>
                <a:latin typeface="+mn-lt"/>
                <a:ea typeface="+mn-ea"/>
                <a:cs typeface="+mn-cs"/>
              </a:defRPr>
            </a:lvl3pPr>
            <a:lvl4pPr marL="1371600" indent="0" algn="ctr" defTabSz="457200" rtl="0" eaLnBrk="1" latinLnBrk="0" hangingPunct="1">
              <a:spcBef>
                <a:spcPct val="20000"/>
              </a:spcBef>
              <a:buClr>
                <a:srgbClr val="683086"/>
              </a:buClr>
              <a:buFont typeface="Arial"/>
              <a:buNone/>
              <a:defRPr sz="16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1600" kern="1200">
                <a:solidFill>
                  <a:schemeClr val="tx1"/>
                </a:solidFill>
                <a:latin typeface="+mn-lt"/>
                <a:ea typeface="+mn-ea"/>
                <a:cs typeface="+mn-cs"/>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r>
              <a:rPr lang="fr-FR" sz="1400"/>
              <a:t>INNOVAL OPERATEUR DE FORMATION DU GROUPE LEGRAND   DIRECTION RELATIONS ENSEIGNEMENT</a:t>
            </a:r>
            <a:endParaRPr lang="fr-FR" sz="1400" dirty="0"/>
          </a:p>
        </p:txBody>
      </p:sp>
      <p:sp>
        <p:nvSpPr>
          <p:cNvPr id="6" name="Titre 1"/>
          <p:cNvSpPr>
            <a:spLocks noGrp="1"/>
          </p:cNvSpPr>
          <p:nvPr>
            <p:ph type="ctrTitle"/>
            <p:custDataLst>
              <p:tags r:id="rId2"/>
            </p:custDataLst>
          </p:nvPr>
        </p:nvSpPr>
        <p:spPr>
          <a:xfrm>
            <a:off x="978617" y="-1102078"/>
            <a:ext cx="9144000" cy="2387600"/>
          </a:xfrm>
        </p:spPr>
        <p:txBody>
          <a:bodyPr/>
          <a:lstStyle/>
          <a:p>
            <a:pPr algn="l"/>
            <a:r>
              <a:rPr lang="fr-FR" sz="4000" dirty="0">
                <a:latin typeface="Arial" panose="020B0604020202020204" pitchFamily="34" charset="0"/>
                <a:cs typeface="Arial" panose="020B0604020202020204" pitchFamily="34" charset="0"/>
              </a:rPr>
              <a:t>Legrand campus 2021-2022</a:t>
            </a:r>
            <a:br>
              <a:rPr lang="fr-FR" sz="40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ÉVALUATION</a:t>
            </a:r>
          </a:p>
        </p:txBody>
      </p:sp>
      <p:graphicFrame>
        <p:nvGraphicFramePr>
          <p:cNvPr id="4" name="Tableau 3"/>
          <p:cNvGraphicFramePr>
            <a:graphicFrameLocks noGrp="1"/>
          </p:cNvGraphicFramePr>
          <p:nvPr>
            <p:custDataLst>
              <p:tags r:id="rId3"/>
            </p:custDataLst>
            <p:extLst>
              <p:ext uri="{D42A27DB-BD31-4B8C-83A1-F6EECF244321}">
                <p14:modId xmlns:p14="http://schemas.microsoft.com/office/powerpoint/2010/main" val="2307246704"/>
              </p:ext>
            </p:extLst>
          </p:nvPr>
        </p:nvGraphicFramePr>
        <p:xfrm>
          <a:off x="838200" y="1526470"/>
          <a:ext cx="10610850" cy="5063703"/>
        </p:xfrm>
        <a:graphic>
          <a:graphicData uri="http://schemas.openxmlformats.org/drawingml/2006/table">
            <a:tbl>
              <a:tblPr>
                <a:tableStyleId>{5C22544A-7EE6-4342-B048-85BDC9FD1C3A}</a:tableStyleId>
              </a:tblPr>
              <a:tblGrid>
                <a:gridCol w="4895850">
                  <a:extLst>
                    <a:ext uri="{9D8B030D-6E8A-4147-A177-3AD203B41FA5}">
                      <a16:colId xmlns:a16="http://schemas.microsoft.com/office/drawing/2014/main" xmlns="" val="427858960"/>
                    </a:ext>
                  </a:extLst>
                </a:gridCol>
                <a:gridCol w="5715000">
                  <a:extLst>
                    <a:ext uri="{9D8B030D-6E8A-4147-A177-3AD203B41FA5}">
                      <a16:colId xmlns:a16="http://schemas.microsoft.com/office/drawing/2014/main" xmlns="" val="1763220834"/>
                    </a:ext>
                  </a:extLst>
                </a:gridCol>
              </a:tblGrid>
              <a:tr h="260421">
                <a:tc>
                  <a:txBody>
                    <a:bodyPr/>
                    <a:lstStyle/>
                    <a:p>
                      <a:pPr algn="l" fontAlgn="ctr"/>
                      <a:r>
                        <a:rPr lang="fr-FR" sz="1400" b="1" i="0" u="none" strike="noStrike" dirty="0">
                          <a:solidFill>
                            <a:schemeClr val="bg1">
                              <a:lumMod val="95000"/>
                            </a:schemeClr>
                          </a:solidFill>
                          <a:effectLst/>
                          <a:latin typeface="Arial" panose="020B0604020202020204" pitchFamily="34" charset="0"/>
                        </a:rPr>
                        <a:t>COMPETENCES</a:t>
                      </a:r>
                    </a:p>
                  </a:txBody>
                  <a:tcPr marL="6523" marR="6523" marT="6523" marB="0" anchor="ctr">
                    <a:solidFill>
                      <a:schemeClr val="tx2">
                        <a:lumMod val="75000"/>
                      </a:schemeClr>
                    </a:solidFill>
                  </a:tcPr>
                </a:tc>
                <a:tc>
                  <a:txBody>
                    <a:bodyPr/>
                    <a:lstStyle/>
                    <a:p>
                      <a:pPr algn="l" fontAlgn="ctr"/>
                      <a:r>
                        <a:rPr lang="fr-FR" sz="1400" b="1" i="0" u="none" strike="noStrike" dirty="0">
                          <a:solidFill>
                            <a:schemeClr val="bg1">
                              <a:lumMod val="95000"/>
                            </a:schemeClr>
                          </a:solidFill>
                          <a:effectLst/>
                          <a:latin typeface="Arial" panose="020B0604020202020204" pitchFamily="34" charset="0"/>
                        </a:rPr>
                        <a:t>CRITERES DE REUSSITE</a:t>
                      </a:r>
                    </a:p>
                  </a:txBody>
                  <a:tcPr marL="6523" marR="6523" marT="6523" marB="0" anchor="ctr">
                    <a:solidFill>
                      <a:schemeClr val="tx2">
                        <a:lumMod val="75000"/>
                      </a:schemeClr>
                    </a:solidFill>
                  </a:tcPr>
                </a:tc>
                <a:extLst>
                  <a:ext uri="{0D108BD9-81ED-4DB2-BD59-A6C34878D82A}">
                    <a16:rowId xmlns:a16="http://schemas.microsoft.com/office/drawing/2014/main" xmlns="" val="1841130267"/>
                  </a:ext>
                </a:extLst>
              </a:tr>
              <a:tr h="260421">
                <a:tc>
                  <a:txBody>
                    <a:bodyPr/>
                    <a:lstStyle/>
                    <a:p>
                      <a:pPr algn="l" fontAlgn="ctr"/>
                      <a:r>
                        <a:rPr lang="fr-FR" sz="1400" u="none" strike="noStrike" dirty="0">
                          <a:solidFill>
                            <a:schemeClr val="tx1"/>
                          </a:solidFill>
                          <a:effectLst/>
                        </a:rPr>
                        <a:t>Analyser (évaluée lors de la première revue de projet)</a:t>
                      </a:r>
                      <a:endParaRPr lang="fr-FR" sz="1400" b="1" i="0" u="none" strike="noStrike" dirty="0">
                        <a:solidFill>
                          <a:schemeClr val="tx1"/>
                        </a:solidFill>
                        <a:effectLst/>
                        <a:latin typeface="Arial" panose="020B0604020202020204" pitchFamily="34" charset="0"/>
                      </a:endParaRPr>
                    </a:p>
                  </a:txBody>
                  <a:tcPr marL="6523" marR="6523" marT="6523" marB="0" anchor="ctr">
                    <a:solidFill>
                      <a:schemeClr val="tx2">
                        <a:lumMod val="40000"/>
                        <a:lumOff val="60000"/>
                      </a:schemeClr>
                    </a:solidFill>
                  </a:tcPr>
                </a:tc>
                <a:tc>
                  <a:txBody>
                    <a:bodyPr/>
                    <a:lstStyle/>
                    <a:p>
                      <a:pPr algn="l" fontAlgn="ctr"/>
                      <a:r>
                        <a:rPr lang="fr-FR" sz="1400" u="none" strike="noStrike" dirty="0">
                          <a:effectLst/>
                        </a:rPr>
                        <a:t> </a:t>
                      </a:r>
                      <a:endParaRPr lang="fr-FR" sz="1400" b="1" i="0" u="none" strike="noStrike" dirty="0">
                        <a:solidFill>
                          <a:srgbClr val="000000"/>
                        </a:solidFill>
                        <a:effectLst/>
                        <a:latin typeface="Arial" panose="020B0604020202020204" pitchFamily="34" charset="0"/>
                      </a:endParaRPr>
                    </a:p>
                  </a:txBody>
                  <a:tcPr marL="6523" marR="6523" marT="6523" marB="0" anchor="ctr">
                    <a:solidFill>
                      <a:schemeClr val="tx2">
                        <a:lumMod val="40000"/>
                        <a:lumOff val="60000"/>
                      </a:schemeClr>
                    </a:solidFill>
                  </a:tcPr>
                </a:tc>
                <a:extLst>
                  <a:ext uri="{0D108BD9-81ED-4DB2-BD59-A6C34878D82A}">
                    <a16:rowId xmlns:a16="http://schemas.microsoft.com/office/drawing/2014/main" xmlns="" val="1449753820"/>
                  </a:ext>
                </a:extLst>
              </a:tr>
              <a:tr h="230869">
                <a:tc rowSpan="3">
                  <a:txBody>
                    <a:bodyPr/>
                    <a:lstStyle/>
                    <a:p>
                      <a:pPr algn="ctr" fontAlgn="ctr"/>
                      <a:r>
                        <a:rPr lang="fr-FR" sz="1400" u="none" strike="noStrike" dirty="0">
                          <a:effectLst/>
                        </a:rPr>
                        <a:t>Formaliser le cahier des charges.</a:t>
                      </a:r>
                      <a:endParaRPr lang="fr-FR" sz="1400" b="0" i="0" u="none" strike="noStrike" dirty="0">
                        <a:solidFill>
                          <a:srgbClr val="000000"/>
                        </a:solidFill>
                        <a:effectLst/>
                        <a:latin typeface="Arial" panose="020B0604020202020204" pitchFamily="34" charset="0"/>
                      </a:endParaRPr>
                    </a:p>
                  </a:txBody>
                  <a:tcPr marL="6523" marR="6523" marT="6523" marB="0" anchor="ctr"/>
                </a:tc>
                <a:tc>
                  <a:txBody>
                    <a:bodyPr/>
                    <a:lstStyle/>
                    <a:p>
                      <a:pPr algn="l" fontAlgn="ctr"/>
                      <a:r>
                        <a:rPr lang="fr-FR" sz="1400" u="none" strike="noStrike" dirty="0">
                          <a:effectLst/>
                        </a:rPr>
                        <a:t>Le ou les enjeux sociétaux sont présentées de manière cohérente </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3668476466"/>
                  </a:ext>
                </a:extLst>
              </a:tr>
              <a:tr h="230869">
                <a:tc vMerge="1">
                  <a:txBody>
                    <a:bodyPr/>
                    <a:lstStyle/>
                    <a:p>
                      <a:endParaRPr lang="fr-FR"/>
                    </a:p>
                  </a:txBody>
                  <a:tcPr/>
                </a:tc>
                <a:tc>
                  <a:txBody>
                    <a:bodyPr/>
                    <a:lstStyle/>
                    <a:p>
                      <a:pPr algn="l" fontAlgn="ctr"/>
                      <a:r>
                        <a:rPr lang="fr-FR" sz="1400" u="none" strike="noStrike" dirty="0">
                          <a:effectLst/>
                        </a:rPr>
                        <a:t>Le besoin est clairement énoncé </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493167397"/>
                  </a:ext>
                </a:extLst>
              </a:tr>
              <a:tr h="230869">
                <a:tc vMerge="1">
                  <a:txBody>
                    <a:bodyPr/>
                    <a:lstStyle/>
                    <a:p>
                      <a:endParaRPr lang="fr-FR"/>
                    </a:p>
                  </a:txBody>
                  <a:tcPr/>
                </a:tc>
                <a:tc>
                  <a:txBody>
                    <a:bodyPr/>
                    <a:lstStyle/>
                    <a:p>
                      <a:pPr algn="l" fontAlgn="ctr"/>
                      <a:r>
                        <a:rPr lang="fr-FR" sz="1400" u="none" strike="noStrike" dirty="0">
                          <a:effectLst/>
                        </a:rPr>
                        <a:t>Les problématiques techniques sont spécifiées au regard du besoin</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4213703195"/>
                  </a:ext>
                </a:extLst>
              </a:tr>
              <a:tr h="230869">
                <a:tc>
                  <a:txBody>
                    <a:bodyPr/>
                    <a:lstStyle/>
                    <a:p>
                      <a:pPr algn="l" fontAlgn="ctr"/>
                      <a:r>
                        <a:rPr lang="fr-FR" sz="1400" u="none" strike="noStrike" dirty="0">
                          <a:effectLst/>
                        </a:rPr>
                        <a:t>Concevoir</a:t>
                      </a:r>
                      <a:endParaRPr lang="fr-FR" sz="1400" b="1" i="0" u="none" strike="noStrike" dirty="0">
                        <a:solidFill>
                          <a:srgbClr val="000000"/>
                        </a:solidFill>
                        <a:effectLst/>
                        <a:latin typeface="Arial" panose="020B0604020202020204" pitchFamily="34" charset="0"/>
                      </a:endParaRPr>
                    </a:p>
                  </a:txBody>
                  <a:tcPr marL="6523" marR="6523" marT="6523" marB="0" anchor="ctr">
                    <a:solidFill>
                      <a:schemeClr val="tx2">
                        <a:lumMod val="40000"/>
                        <a:lumOff val="60000"/>
                      </a:schemeClr>
                    </a:solidFill>
                  </a:tcPr>
                </a:tc>
                <a:tc>
                  <a:txBody>
                    <a:bodyPr/>
                    <a:lstStyle/>
                    <a:p>
                      <a:pPr algn="l" fontAlgn="ctr"/>
                      <a:r>
                        <a:rPr lang="fr-FR" sz="1400" u="none" strike="noStrike" dirty="0">
                          <a:effectLst/>
                        </a:rPr>
                        <a:t> </a:t>
                      </a:r>
                      <a:endParaRPr lang="fr-FR" sz="1400" b="1" i="0" u="none" strike="noStrike" dirty="0">
                        <a:solidFill>
                          <a:srgbClr val="000000"/>
                        </a:solidFill>
                        <a:effectLst/>
                        <a:latin typeface="Arial" panose="020B0604020202020204" pitchFamily="34" charset="0"/>
                      </a:endParaRPr>
                    </a:p>
                  </a:txBody>
                  <a:tcPr marL="6523" marR="6523" marT="6523" marB="0" anchor="ctr">
                    <a:solidFill>
                      <a:schemeClr val="tx2">
                        <a:lumMod val="40000"/>
                        <a:lumOff val="60000"/>
                      </a:schemeClr>
                    </a:solidFill>
                  </a:tcPr>
                </a:tc>
                <a:extLst>
                  <a:ext uri="{0D108BD9-81ED-4DB2-BD59-A6C34878D82A}">
                    <a16:rowId xmlns:a16="http://schemas.microsoft.com/office/drawing/2014/main" xmlns="" val="4018980405"/>
                  </a:ext>
                </a:extLst>
              </a:tr>
              <a:tr h="230869">
                <a:tc>
                  <a:txBody>
                    <a:bodyPr/>
                    <a:lstStyle/>
                    <a:p>
                      <a:pPr algn="ctr" fontAlgn="ctr"/>
                      <a:r>
                        <a:rPr lang="fr-FR" sz="1400" u="none" strike="noStrike" dirty="0">
                          <a:effectLst/>
                        </a:rPr>
                        <a:t>Identifier les solutions existantes de l’entreprise.</a:t>
                      </a:r>
                      <a:endParaRPr lang="fr-FR" sz="1400" b="0" i="0" u="none" strike="noStrike" dirty="0">
                        <a:solidFill>
                          <a:srgbClr val="000000"/>
                        </a:solidFill>
                        <a:effectLst/>
                        <a:latin typeface="Arial" panose="020B0604020202020204" pitchFamily="34" charset="0"/>
                      </a:endParaRPr>
                    </a:p>
                  </a:txBody>
                  <a:tcPr marL="6523" marR="6523" marT="6523" marB="0" anchor="ctr"/>
                </a:tc>
                <a:tc>
                  <a:txBody>
                    <a:bodyPr/>
                    <a:lstStyle/>
                    <a:p>
                      <a:pPr algn="l" fontAlgn="ctr"/>
                      <a:r>
                        <a:rPr lang="fr-FR" sz="1400" u="none" strike="noStrike" dirty="0">
                          <a:effectLst/>
                        </a:rPr>
                        <a:t>Des solutions existantes sont identifiées </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1241383103"/>
                  </a:ext>
                </a:extLst>
              </a:tr>
              <a:tr h="230869">
                <a:tc>
                  <a:txBody>
                    <a:bodyPr/>
                    <a:lstStyle/>
                    <a:p>
                      <a:pPr algn="ctr" fontAlgn="ctr"/>
                      <a:r>
                        <a:rPr lang="fr-FR" sz="1400" u="none" strike="noStrike" dirty="0">
                          <a:effectLst/>
                        </a:rPr>
                        <a:t>Identifier des solutions issues de l’innovation technologique.</a:t>
                      </a:r>
                      <a:endParaRPr lang="fr-FR" sz="1400" b="0" i="0" u="none" strike="noStrike" dirty="0">
                        <a:solidFill>
                          <a:srgbClr val="000000"/>
                        </a:solidFill>
                        <a:effectLst/>
                        <a:latin typeface="Arial" panose="020B0604020202020204" pitchFamily="34" charset="0"/>
                      </a:endParaRPr>
                    </a:p>
                  </a:txBody>
                  <a:tcPr marL="6523" marR="6523" marT="6523" marB="0" anchor="ctr"/>
                </a:tc>
                <a:tc>
                  <a:txBody>
                    <a:bodyPr/>
                    <a:lstStyle/>
                    <a:p>
                      <a:pPr algn="l" fontAlgn="ctr"/>
                      <a:r>
                        <a:rPr lang="fr-FR" sz="1400" u="none" strike="noStrike" dirty="0">
                          <a:effectLst/>
                        </a:rPr>
                        <a:t>Les innovations technologiques sont présentées </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2917289498"/>
                  </a:ext>
                </a:extLst>
              </a:tr>
              <a:tr h="260421">
                <a:tc rowSpan="2">
                  <a:txBody>
                    <a:bodyPr/>
                    <a:lstStyle/>
                    <a:p>
                      <a:pPr algn="ctr" fontAlgn="ctr"/>
                      <a:r>
                        <a:rPr lang="fr-FR" sz="1400" u="none" strike="noStrike" dirty="0">
                          <a:effectLst/>
                        </a:rPr>
                        <a:t>Réaliser la conception détaillée du matériel et/ou du logiciel.</a:t>
                      </a:r>
                      <a:endParaRPr lang="fr-FR" sz="1400" b="0" i="0" u="none" strike="noStrike" dirty="0">
                        <a:solidFill>
                          <a:srgbClr val="000000"/>
                        </a:solidFill>
                        <a:effectLst/>
                        <a:latin typeface="Arial" panose="020B0604020202020204" pitchFamily="34" charset="0"/>
                      </a:endParaRPr>
                    </a:p>
                  </a:txBody>
                  <a:tcPr marL="6523" marR="6523" marT="6523" marB="0" anchor="ctr"/>
                </a:tc>
                <a:tc>
                  <a:txBody>
                    <a:bodyPr/>
                    <a:lstStyle/>
                    <a:p>
                      <a:pPr algn="l" fontAlgn="ctr"/>
                      <a:r>
                        <a:rPr lang="fr-FR" sz="1400" u="none" strike="noStrike" dirty="0">
                          <a:effectLst/>
                        </a:rPr>
                        <a:t>Les choix technologiques sont pertinents et justifiés</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1315202130"/>
                  </a:ext>
                </a:extLst>
              </a:tr>
              <a:tr h="230869">
                <a:tc vMerge="1">
                  <a:txBody>
                    <a:bodyPr/>
                    <a:lstStyle/>
                    <a:p>
                      <a:endParaRPr lang="fr-FR"/>
                    </a:p>
                  </a:txBody>
                  <a:tcPr/>
                </a:tc>
                <a:tc>
                  <a:txBody>
                    <a:bodyPr/>
                    <a:lstStyle/>
                    <a:p>
                      <a:pPr algn="l" fontAlgn="ctr"/>
                      <a:r>
                        <a:rPr lang="fr-FR" sz="1400" u="none" strike="noStrike" dirty="0">
                          <a:effectLst/>
                        </a:rPr>
                        <a:t>La conception est cohérente entre les deux options</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268982129"/>
                  </a:ext>
                </a:extLst>
              </a:tr>
              <a:tr h="230869">
                <a:tc>
                  <a:txBody>
                    <a:bodyPr/>
                    <a:lstStyle/>
                    <a:p>
                      <a:pPr algn="l" fontAlgn="ctr"/>
                      <a:r>
                        <a:rPr lang="fr-FR" sz="1400" u="none" strike="noStrike" dirty="0">
                          <a:effectLst/>
                        </a:rPr>
                        <a:t>Réaliser</a:t>
                      </a:r>
                      <a:endParaRPr lang="fr-FR" sz="1400" b="1" i="0" u="none" strike="noStrike" dirty="0">
                        <a:solidFill>
                          <a:srgbClr val="000000"/>
                        </a:solidFill>
                        <a:effectLst/>
                        <a:latin typeface="Arial" panose="020B0604020202020204" pitchFamily="34" charset="0"/>
                      </a:endParaRPr>
                    </a:p>
                  </a:txBody>
                  <a:tcPr marL="6523" marR="6523" marT="6523" marB="0" anchor="ctr">
                    <a:solidFill>
                      <a:schemeClr val="tx2">
                        <a:lumMod val="40000"/>
                        <a:lumOff val="60000"/>
                      </a:schemeClr>
                    </a:solidFill>
                  </a:tcPr>
                </a:tc>
                <a:tc>
                  <a:txBody>
                    <a:bodyPr/>
                    <a:lstStyle/>
                    <a:p>
                      <a:pPr algn="l" fontAlgn="ctr"/>
                      <a:r>
                        <a:rPr lang="fr-FR" sz="1400" u="none" strike="noStrike" dirty="0">
                          <a:effectLst/>
                        </a:rPr>
                        <a:t> </a:t>
                      </a:r>
                      <a:endParaRPr lang="fr-FR" sz="1400" b="1" i="0" u="none" strike="noStrike" dirty="0">
                        <a:solidFill>
                          <a:srgbClr val="000000"/>
                        </a:solidFill>
                        <a:effectLst/>
                        <a:latin typeface="Arial" panose="020B0604020202020204" pitchFamily="34" charset="0"/>
                      </a:endParaRPr>
                    </a:p>
                  </a:txBody>
                  <a:tcPr marL="6523" marR="6523" marT="6523" marB="0" anchor="ctr">
                    <a:solidFill>
                      <a:schemeClr val="tx2">
                        <a:lumMod val="40000"/>
                        <a:lumOff val="60000"/>
                      </a:schemeClr>
                    </a:solidFill>
                  </a:tcPr>
                </a:tc>
                <a:extLst>
                  <a:ext uri="{0D108BD9-81ED-4DB2-BD59-A6C34878D82A}">
                    <a16:rowId xmlns:a16="http://schemas.microsoft.com/office/drawing/2014/main" xmlns="" val="716645048"/>
                  </a:ext>
                </a:extLst>
              </a:tr>
              <a:tr h="230869">
                <a:tc>
                  <a:txBody>
                    <a:bodyPr/>
                    <a:lstStyle/>
                    <a:p>
                      <a:pPr algn="ctr" fontAlgn="ctr"/>
                      <a:r>
                        <a:rPr lang="fr-FR" sz="1400" u="none" strike="noStrike" dirty="0">
                          <a:effectLst/>
                        </a:rPr>
                        <a:t>Produire un prototype logiciel et/ou matériel. A/P</a:t>
                      </a:r>
                      <a:endParaRPr lang="fr-FR" sz="1400" b="0" i="0" u="none" strike="noStrike" dirty="0">
                        <a:solidFill>
                          <a:srgbClr val="000000"/>
                        </a:solidFill>
                        <a:effectLst/>
                        <a:latin typeface="Arial" panose="020B0604020202020204" pitchFamily="34" charset="0"/>
                      </a:endParaRPr>
                    </a:p>
                  </a:txBody>
                  <a:tcPr marL="6523" marR="6523" marT="6523" marB="0" anchor="ctr"/>
                </a:tc>
                <a:tc>
                  <a:txBody>
                    <a:bodyPr/>
                    <a:lstStyle/>
                    <a:p>
                      <a:pPr algn="l" fontAlgn="ctr"/>
                      <a:r>
                        <a:rPr lang="fr-FR" sz="1400" u="none" strike="noStrike" dirty="0">
                          <a:effectLst/>
                        </a:rPr>
                        <a:t>Le prototype est fonctionnel.</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1627275303"/>
                  </a:ext>
                </a:extLst>
              </a:tr>
              <a:tr h="431254">
                <a:tc>
                  <a:txBody>
                    <a:bodyPr/>
                    <a:lstStyle/>
                    <a:p>
                      <a:pPr algn="ctr" fontAlgn="ctr"/>
                      <a:r>
                        <a:rPr lang="fr-FR" sz="1400" u="none" strike="noStrike" dirty="0">
                          <a:effectLst/>
                        </a:rPr>
                        <a:t>Valider le prototype.</a:t>
                      </a:r>
                      <a:endParaRPr lang="fr-FR" sz="1400" b="0" i="0" u="none" strike="noStrike" dirty="0">
                        <a:solidFill>
                          <a:srgbClr val="000000"/>
                        </a:solidFill>
                        <a:effectLst/>
                        <a:latin typeface="Arial" panose="020B0604020202020204" pitchFamily="34" charset="0"/>
                      </a:endParaRPr>
                    </a:p>
                  </a:txBody>
                  <a:tcPr marL="6523" marR="6523" marT="6523" marB="0" anchor="ctr"/>
                </a:tc>
                <a:tc>
                  <a:txBody>
                    <a:bodyPr/>
                    <a:lstStyle/>
                    <a:p>
                      <a:pPr algn="l" fontAlgn="ctr"/>
                      <a:r>
                        <a:rPr lang="fr-FR" sz="1400" u="none" strike="noStrike" dirty="0">
                          <a:effectLst/>
                        </a:rPr>
                        <a:t>Le prototype permet la validation du ou des éléments du cahier des charges</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454469849"/>
                  </a:ext>
                </a:extLst>
              </a:tr>
              <a:tr h="230869">
                <a:tc>
                  <a:txBody>
                    <a:bodyPr/>
                    <a:lstStyle/>
                    <a:p>
                      <a:pPr algn="l" fontAlgn="ctr"/>
                      <a:r>
                        <a:rPr lang="fr-FR" sz="1400" u="none" strike="noStrike" dirty="0">
                          <a:effectLst/>
                        </a:rPr>
                        <a:t>Communiquer</a:t>
                      </a:r>
                      <a:endParaRPr lang="fr-FR" sz="1400" b="1" i="0" u="none" strike="noStrike" dirty="0">
                        <a:solidFill>
                          <a:srgbClr val="000000"/>
                        </a:solidFill>
                        <a:effectLst/>
                        <a:latin typeface="Arial" panose="020B0604020202020204" pitchFamily="34" charset="0"/>
                      </a:endParaRPr>
                    </a:p>
                  </a:txBody>
                  <a:tcPr marL="6523" marR="6523" marT="6523" marB="0" anchor="ctr">
                    <a:solidFill>
                      <a:schemeClr val="tx2">
                        <a:lumMod val="40000"/>
                        <a:lumOff val="60000"/>
                      </a:schemeClr>
                    </a:solidFill>
                  </a:tcPr>
                </a:tc>
                <a:tc>
                  <a:txBody>
                    <a:bodyPr/>
                    <a:lstStyle/>
                    <a:p>
                      <a:pPr algn="l" fontAlgn="ctr"/>
                      <a:r>
                        <a:rPr lang="fr-FR" sz="1400" u="none" strike="sngStrike" dirty="0">
                          <a:effectLst/>
                        </a:rPr>
                        <a:t> </a:t>
                      </a:r>
                      <a:endParaRPr lang="fr-FR" sz="1400" b="1" i="0" u="none" strike="noStrike" dirty="0">
                        <a:solidFill>
                          <a:srgbClr val="000000"/>
                        </a:solidFill>
                        <a:effectLst/>
                        <a:latin typeface="Arial" panose="020B0604020202020204" pitchFamily="34" charset="0"/>
                      </a:endParaRPr>
                    </a:p>
                  </a:txBody>
                  <a:tcPr marL="6523" marR="6523" marT="6523" marB="0" anchor="ctr">
                    <a:solidFill>
                      <a:schemeClr val="tx2">
                        <a:lumMod val="40000"/>
                        <a:lumOff val="60000"/>
                      </a:schemeClr>
                    </a:solidFill>
                  </a:tcPr>
                </a:tc>
                <a:extLst>
                  <a:ext uri="{0D108BD9-81ED-4DB2-BD59-A6C34878D82A}">
                    <a16:rowId xmlns:a16="http://schemas.microsoft.com/office/drawing/2014/main" xmlns="" val="384965628"/>
                  </a:ext>
                </a:extLst>
              </a:tr>
              <a:tr h="260421">
                <a:tc rowSpan="2">
                  <a:txBody>
                    <a:bodyPr/>
                    <a:lstStyle/>
                    <a:p>
                      <a:pPr algn="ctr" fontAlgn="ctr"/>
                      <a:r>
                        <a:rPr lang="fr-FR" sz="1400" u="none" strike="noStrike" dirty="0">
                          <a:effectLst/>
                        </a:rPr>
                        <a:t>Présenter et argumenter des démarches et des résultats</a:t>
                      </a:r>
                    </a:p>
                    <a:p>
                      <a:pPr algn="ctr" fontAlgn="ctr"/>
                      <a:r>
                        <a:rPr lang="fr-FR" sz="1400" b="0" i="0" u="none" strike="noStrike" dirty="0">
                          <a:solidFill>
                            <a:schemeClr val="tx1"/>
                          </a:solidFill>
                          <a:effectLst/>
                          <a:latin typeface="Arial" panose="020B0604020202020204" pitchFamily="34" charset="0"/>
                        </a:rPr>
                        <a:t>Y compris sous forme digitale </a:t>
                      </a:r>
                    </a:p>
                  </a:txBody>
                  <a:tcPr marL="6523" marR="6523" marT="6523" marB="0" anchor="ctr"/>
                </a:tc>
                <a:tc>
                  <a:txBody>
                    <a:bodyPr/>
                    <a:lstStyle/>
                    <a:p>
                      <a:pPr algn="l" fontAlgn="ctr"/>
                      <a:r>
                        <a:rPr lang="fr-FR" sz="1400" u="none" strike="noStrike" dirty="0">
                          <a:effectLst/>
                        </a:rPr>
                        <a:t>Le choix de la démarche retenue est argumentée</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2694883702"/>
                  </a:ext>
                </a:extLst>
              </a:tr>
              <a:tr h="270437">
                <a:tc vMerge="1">
                  <a:txBody>
                    <a:bodyPr/>
                    <a:lstStyle/>
                    <a:p>
                      <a:endParaRPr lang="fr-FR"/>
                    </a:p>
                  </a:txBody>
                  <a:tcPr/>
                </a:tc>
                <a:tc>
                  <a:txBody>
                    <a:bodyPr/>
                    <a:lstStyle/>
                    <a:p>
                      <a:pPr algn="l" fontAlgn="ctr"/>
                      <a:r>
                        <a:rPr lang="fr-FR" sz="1400" u="none" strike="noStrike" dirty="0">
                          <a:effectLst/>
                        </a:rPr>
                        <a:t>Les réponses aux membres du jury sont pertinentes </a:t>
                      </a:r>
                      <a:endParaRPr lang="fr-FR" sz="1400" b="0" i="0" u="none" strike="noStrike" dirty="0">
                        <a:solidFill>
                          <a:srgbClr val="000000"/>
                        </a:solidFill>
                        <a:effectLst/>
                        <a:latin typeface="Calibri" panose="020F0502020204030204" pitchFamily="34" charset="0"/>
                      </a:endParaRPr>
                    </a:p>
                  </a:txBody>
                  <a:tcPr marL="6523" marR="6523" marT="6523" marB="0" anchor="ctr"/>
                </a:tc>
                <a:extLst>
                  <a:ext uri="{0D108BD9-81ED-4DB2-BD59-A6C34878D82A}">
                    <a16:rowId xmlns:a16="http://schemas.microsoft.com/office/drawing/2014/main" xmlns="" val="941623980"/>
                  </a:ext>
                </a:extLst>
              </a:tr>
              <a:tr h="410665">
                <a:tc rowSpan="3">
                  <a:txBody>
                    <a:bodyPr/>
                    <a:lstStyle/>
                    <a:p>
                      <a:pPr algn="ctr" fontAlgn="ctr"/>
                      <a:r>
                        <a:rPr lang="fr-FR" sz="1400" u="none" strike="noStrike" dirty="0">
                          <a:effectLst/>
                        </a:rPr>
                        <a:t>Décrire une idée, un principe, une solution, un projet en utilisant des outils de représentation et de description adaptés</a:t>
                      </a:r>
                      <a:endParaRPr lang="fr-FR" sz="1400" b="0" i="0" u="none" strike="noStrike" dirty="0">
                        <a:solidFill>
                          <a:srgbClr val="000000"/>
                        </a:solidFill>
                        <a:effectLst/>
                        <a:latin typeface="Arial" panose="020B0604020202020204" pitchFamily="34" charset="0"/>
                      </a:endParaRPr>
                    </a:p>
                  </a:txBody>
                  <a:tcPr marL="6523" marR="6523" marT="6523" marB="0" anchor="ctr"/>
                </a:tc>
                <a:tc>
                  <a:txBody>
                    <a:bodyPr/>
                    <a:lstStyle/>
                    <a:p>
                      <a:pPr algn="l" fontAlgn="ctr"/>
                      <a:r>
                        <a:rPr lang="fr-FR" sz="1400" u="none" strike="noStrike" dirty="0">
                          <a:effectLst/>
                        </a:rPr>
                        <a:t>La description du principe ou de la solution est synthétique et correcte</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1895681226"/>
                  </a:ext>
                </a:extLst>
              </a:tr>
              <a:tr h="315511">
                <a:tc vMerge="1">
                  <a:txBody>
                    <a:bodyPr/>
                    <a:lstStyle/>
                    <a:p>
                      <a:endParaRPr lang="fr-FR"/>
                    </a:p>
                  </a:txBody>
                  <a:tcPr/>
                </a:tc>
                <a:tc>
                  <a:txBody>
                    <a:bodyPr/>
                    <a:lstStyle/>
                    <a:p>
                      <a:pPr algn="l" fontAlgn="ctr"/>
                      <a:r>
                        <a:rPr lang="fr-FR" sz="1400" u="none" strike="noStrike" dirty="0">
                          <a:effectLst/>
                        </a:rPr>
                        <a:t>Les outils de communication utilisés sont pertinents </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3880249905"/>
                  </a:ext>
                </a:extLst>
              </a:tr>
              <a:tr h="285462">
                <a:tc vMerge="1">
                  <a:txBody>
                    <a:bodyPr/>
                    <a:lstStyle/>
                    <a:p>
                      <a:endParaRPr lang="fr-FR"/>
                    </a:p>
                  </a:txBody>
                  <a:tcPr/>
                </a:tc>
                <a:tc>
                  <a:txBody>
                    <a:bodyPr/>
                    <a:lstStyle/>
                    <a:p>
                      <a:pPr algn="l" fontAlgn="ctr"/>
                      <a:r>
                        <a:rPr lang="fr-FR" sz="1400" u="none" strike="noStrike" dirty="0">
                          <a:effectLst/>
                        </a:rPr>
                        <a:t>Les interventions sont reparties de manière équilibrée</a:t>
                      </a:r>
                      <a:endParaRPr lang="fr-FR" sz="1400" b="0" i="0" u="none" strike="noStrike" dirty="0">
                        <a:solidFill>
                          <a:srgbClr val="000000"/>
                        </a:solidFill>
                        <a:effectLst/>
                        <a:latin typeface="Arial" panose="020B0604020202020204" pitchFamily="34" charset="0"/>
                      </a:endParaRPr>
                    </a:p>
                  </a:txBody>
                  <a:tcPr marL="6523" marR="6523" marT="6523" marB="0" anchor="ctr"/>
                </a:tc>
                <a:extLst>
                  <a:ext uri="{0D108BD9-81ED-4DB2-BD59-A6C34878D82A}">
                    <a16:rowId xmlns:a16="http://schemas.microsoft.com/office/drawing/2014/main" xmlns="" val="725355576"/>
                  </a:ext>
                </a:extLst>
              </a:tr>
            </a:tbl>
          </a:graphicData>
        </a:graphic>
      </p:graphicFrame>
    </p:spTree>
    <p:extLst>
      <p:ext uri="{BB962C8B-B14F-4D97-AF65-F5344CB8AC3E}">
        <p14:creationId xmlns:p14="http://schemas.microsoft.com/office/powerpoint/2010/main" val="32703290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Perso">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erso" id="{5025D2CE-5880-4F21-B555-0E0D83FAE724}" vid="{908ADB28-E283-4B81-AF4A-B983FD1703A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874A7B7ACC8A4EA6EC894F7308B2AD" ma:contentTypeVersion="13" ma:contentTypeDescription="Crée un document." ma:contentTypeScope="" ma:versionID="c0c8bb044851f4df16c79e1f6d906cc8">
  <xsd:schema xmlns:xsd="http://www.w3.org/2001/XMLSchema" xmlns:xs="http://www.w3.org/2001/XMLSchema" xmlns:p="http://schemas.microsoft.com/office/2006/metadata/properties" xmlns:ns2="63bae7e6-a6ad-4fe3-9c06-7f0a3e1d0076" xmlns:ns3="bbb98aa1-13a7-4023-9c80-eb9f603c8a6c" targetNamespace="http://schemas.microsoft.com/office/2006/metadata/properties" ma:root="true" ma:fieldsID="b816e94f515b63afe90e41254664edda" ns2:_="" ns3:_="">
    <xsd:import namespace="63bae7e6-a6ad-4fe3-9c06-7f0a3e1d0076"/>
    <xsd:import namespace="bbb98aa1-13a7-4023-9c80-eb9f603c8a6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bae7e6-a6ad-4fe3-9c06-7f0a3e1d0076"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b98aa1-13a7-4023-9c80-eb9f603c8a6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63bae7e6-a6ad-4fe3-9c06-7f0a3e1d0076">
      <UserInfo>
        <DisplayName>Francois LOUET</DisplayName>
        <AccountId>967</AccountId>
        <AccountType/>
      </UserInfo>
      <UserInfo>
        <DisplayName>Sophie BOURDAIS</DisplayName>
        <AccountId>194</AccountId>
        <AccountType/>
      </UserInfo>
    </SharedWithUsers>
  </documentManagement>
</p:properties>
</file>

<file path=customXml/itemProps1.xml><?xml version="1.0" encoding="utf-8"?>
<ds:datastoreItem xmlns:ds="http://schemas.openxmlformats.org/officeDocument/2006/customXml" ds:itemID="{9BC8F61E-7E75-403B-8035-884EAE2E08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bae7e6-a6ad-4fe3-9c06-7f0a3e1d0076"/>
    <ds:schemaRef ds:uri="bbb98aa1-13a7-4023-9c80-eb9f603c8a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518806-4336-4177-8C12-224B027352E9}">
  <ds:schemaRefs>
    <ds:schemaRef ds:uri="http://schemas.microsoft.com/sharepoint/v3/contenttype/forms"/>
  </ds:schemaRefs>
</ds:datastoreItem>
</file>

<file path=customXml/itemProps3.xml><?xml version="1.0" encoding="utf-8"?>
<ds:datastoreItem xmlns:ds="http://schemas.openxmlformats.org/officeDocument/2006/customXml" ds:itemID="{98082E3C-A577-4912-9699-E7CC127DC3FE}">
  <ds:schemaRefs>
    <ds:schemaRef ds:uri="http://schemas.microsoft.com/office/2006/metadata/properties"/>
    <ds:schemaRef ds:uri="http://schemas.microsoft.com/office/infopath/2007/PartnerControls"/>
    <ds:schemaRef ds:uri="63bae7e6-a6ad-4fe3-9c06-7f0a3e1d0076"/>
  </ds:schemaRefs>
</ds:datastoreItem>
</file>

<file path=docProps/app.xml><?xml version="1.0" encoding="utf-8"?>
<Properties xmlns="http://schemas.openxmlformats.org/officeDocument/2006/extended-properties" xmlns:vt="http://schemas.openxmlformats.org/officeDocument/2006/docPropsVTypes">
  <Template>Perso</Template>
  <TotalTime>1927</TotalTime>
  <Words>936</Words>
  <Application>Microsoft Office PowerPoint</Application>
  <PresentationFormat>Personnalisé</PresentationFormat>
  <Paragraphs>133</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Perso</vt:lpstr>
      <vt:lpstr>Legrand campus 2021 - 2022</vt:lpstr>
      <vt:lpstr>LeGrand campus 2021-2022 Règlement</vt:lpstr>
      <vt:lpstr>LeGrand campus 2021-2022 Règlement</vt:lpstr>
      <vt:lpstr>LeGrand campus 2021-2022 Règlement</vt:lpstr>
      <vt:lpstr>Legrand campus 2021-2022 CALENDRIER</vt:lpstr>
      <vt:lpstr>Legrand campus 2021-2022 CALENDRIER</vt:lpstr>
      <vt:lpstr>Legrand campus 2021-2022 CALENDRIER</vt:lpstr>
      <vt:lpstr>Legrand campus 2021-2022 FINALE</vt:lpstr>
      <vt:lpstr>Legrand campus 2021-2022 ÉVALUATION</vt:lpstr>
      <vt:lpstr>Legrand campus 2021-2022 ÉVALUATION</vt:lpstr>
    </vt:vector>
  </TitlesOfParts>
  <Company>Rectorat de Clermont-Fd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grand campus 2018 - 2019</dc:title>
  <dc:creator>Jean-Claude FRICOU</dc:creator>
  <cp:lastModifiedBy>Jean-Francois</cp:lastModifiedBy>
  <cp:revision>26</cp:revision>
  <dcterms:created xsi:type="dcterms:W3CDTF">2018-09-07T16:33:09Z</dcterms:created>
  <dcterms:modified xsi:type="dcterms:W3CDTF">2021-10-18T13:22:42Z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0x01010050874A7B7ACC8A4EA6EC894F7308B2AD</vt:lpwstr>
  </property>
</Properties>
</file>