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2"/>
  </p:notesMasterIdLst>
  <p:sldIdLst>
    <p:sldId id="265" r:id="rId3"/>
    <p:sldId id="258" r:id="rId4"/>
    <p:sldId id="257" r:id="rId5"/>
    <p:sldId id="259" r:id="rId6"/>
    <p:sldId id="264" r:id="rId7"/>
    <p:sldId id="260" r:id="rId8"/>
    <p:sldId id="263" r:id="rId9"/>
    <p:sldId id="262" r:id="rId10"/>
    <p:sldId id="26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0CA-5E2E-42AA-973B-60FF251C0E13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720F-0303-41E0-925D-C79A290F5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5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2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59097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80708A47-EF35-45C3-8BF0-5C29E8226EDF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74A03300-A62F-4DF5-966E-3CB9D38AC02B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1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6F42726C-76A3-45BB-9E3B-0F2EB6320166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6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48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35FC20-8278-49B4-BAA7-5618786AC5BB}" type="datetime1">
              <a:rPr lang="fr-FR" smtClean="0"/>
              <a:t>18/03/2021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1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5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4840C8CD-47A6-46D1-834E-8B717424291A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5285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48A1FCF9-6FFD-4635-A651-75F724D18F81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2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B1AB8E14-653C-46DD-A140-9578717F7257}" type="datetime1">
              <a:rPr lang="fr-FR" cap="all" smtClean="0"/>
              <a:t>18/03/2021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1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8A1DF097-7559-4E94-9B57-B932F2611400}" type="datetime1">
              <a:rPr lang="fr-FR" cap="all" smtClean="0"/>
              <a:t>18/03/2021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EC3D008-DD61-4C4F-93BD-9E371E593F35}" type="datetime1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18/03/2021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0C140CD-8AED-46FF-A9A2-77308F3F39AE}" type="slidenum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1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fld id="{B53243DC-22D4-4063-968D-3E7B7EEAF735}" type="datetime1">
              <a:rPr lang="fr-FR" cap="all">
                <a:solidFill>
                  <a:srgbClr val="000000"/>
                </a:solidFill>
                <a:latin typeface="Arial"/>
              </a:rPr>
              <a:pPr algn="r" defTabSz="1219170"/>
              <a:t>18/03/2021</a:t>
            </a:fld>
            <a:endParaRPr lang="fr-FR" cap="al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2</a:t>
            </a:fld>
            <a:endParaRPr lang="fr-FR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040981"/>
            <a:ext cx="11232000" cy="596819"/>
          </a:xfrm>
        </p:spPr>
        <p:txBody>
          <a:bodyPr/>
          <a:lstStyle/>
          <a:p>
            <a:r>
              <a:rPr lang="fr-FR" sz="3200" dirty="0"/>
              <a:t>Finaliser son dossier et confirmer vos </a:t>
            </a:r>
            <a:r>
              <a:rPr lang="fr-FR" sz="3200" dirty="0" smtClean="0"/>
              <a:t>vœux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675" y="1558161"/>
            <a:ext cx="11568647" cy="4899478"/>
          </a:xfrm>
        </p:spPr>
        <p:txBody>
          <a:bodyPr/>
          <a:lstStyle/>
          <a:p>
            <a:pPr marL="335271" lvl="1" indent="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buNone/>
              <a:defRPr/>
            </a:pPr>
            <a:r>
              <a:rPr lang="fr-FR" sz="2800" dirty="0">
                <a:solidFill>
                  <a:srgbClr val="0C5076"/>
                </a:solidFill>
              </a:rPr>
              <a:t>Les rubriques à renseigner </a:t>
            </a:r>
            <a:r>
              <a:rPr lang="fr-FR" sz="2800" dirty="0" smtClean="0">
                <a:solidFill>
                  <a:srgbClr val="0C5076"/>
                </a:solidFill>
              </a:rPr>
              <a:t>dans votre dossier : </a:t>
            </a:r>
            <a:endParaRPr lang="fr-FR" sz="2800" dirty="0">
              <a:solidFill>
                <a:srgbClr val="0C5076"/>
              </a:solidFill>
            </a:endParaRPr>
          </a:p>
          <a:p>
            <a:pPr marL="792471" lvl="1" indent="-45720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projet </a:t>
            </a:r>
            <a:r>
              <a:rPr lang="fr-FR" sz="2800" b="1" dirty="0">
                <a:solidFill>
                  <a:srgbClr val="F28E65"/>
                </a:solidFill>
              </a:rPr>
              <a:t>de formation motivé </a:t>
            </a:r>
            <a:r>
              <a:rPr lang="fr-FR" sz="2800" dirty="0">
                <a:solidFill>
                  <a:srgbClr val="0C5076"/>
                </a:solidFill>
              </a:rPr>
              <a:t>pour chaque vœu formulé</a:t>
            </a:r>
            <a:endParaRPr lang="fr-FR" sz="2800" dirty="0">
              <a:solidFill>
                <a:srgbClr val="0C5076"/>
              </a:solidFill>
              <a:cs typeface="Arial"/>
            </a:endParaRP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dirty="0">
                <a:solidFill>
                  <a:srgbClr val="0C5076"/>
                </a:solidFill>
              </a:rPr>
              <a:t>rubrique « </a:t>
            </a:r>
            <a:r>
              <a:rPr lang="fr-FR" sz="2800" b="1" dirty="0">
                <a:solidFill>
                  <a:srgbClr val="F28E65"/>
                </a:solidFill>
              </a:rPr>
              <a:t>préférence et autres projets</a:t>
            </a:r>
            <a:r>
              <a:rPr lang="fr-FR" sz="2800" dirty="0" smtClean="0">
                <a:solidFill>
                  <a:srgbClr val="0C5076"/>
                </a:solidFill>
              </a:rPr>
              <a:t> »</a:t>
            </a:r>
            <a:r>
              <a:rPr lang="fr-FR" sz="2800" dirty="0">
                <a:solidFill>
                  <a:srgbClr val="0C5076"/>
                </a:solidFill>
              </a:rPr>
              <a:t> </a:t>
            </a:r>
            <a:endParaRPr lang="fr-FR" sz="2800" dirty="0">
              <a:solidFill>
                <a:srgbClr val="0C5076"/>
              </a:solidFill>
              <a:cs typeface="Arial"/>
            </a:endParaRP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>
                <a:solidFill>
                  <a:srgbClr val="F28E65"/>
                </a:solidFill>
              </a:rPr>
              <a:t>pièces complémentaires</a:t>
            </a:r>
            <a:r>
              <a:rPr lang="fr-FR" sz="2800" dirty="0">
                <a:solidFill>
                  <a:srgbClr val="0C5076"/>
                </a:solidFill>
              </a:rPr>
              <a:t> demandées par certaines </a:t>
            </a:r>
            <a:r>
              <a:rPr lang="fr-FR" sz="2800" dirty="0" smtClean="0">
                <a:solidFill>
                  <a:srgbClr val="0C5076"/>
                </a:solidFill>
              </a:rPr>
              <a:t>formations </a:t>
            </a: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dirty="0" smtClean="0">
                <a:solidFill>
                  <a:srgbClr val="0C5076"/>
                </a:solidFill>
              </a:rPr>
              <a:t>rubrique </a:t>
            </a:r>
            <a:r>
              <a:rPr lang="fr-FR" sz="2800" dirty="0">
                <a:solidFill>
                  <a:srgbClr val="0C5076"/>
                </a:solidFill>
              </a:rPr>
              <a:t>« </a:t>
            </a:r>
            <a:r>
              <a:rPr lang="fr-FR" sz="2800" b="1" dirty="0">
                <a:solidFill>
                  <a:srgbClr val="F28E65"/>
                </a:solidFill>
              </a:rPr>
              <a:t>activités et centres d’intérêt</a:t>
            </a:r>
            <a:r>
              <a:rPr lang="fr-FR" sz="2800" dirty="0">
                <a:solidFill>
                  <a:srgbClr val="0C5076"/>
                </a:solidFill>
              </a:rPr>
              <a:t> » (facultative</a:t>
            </a:r>
            <a:r>
              <a:rPr lang="fr-FR" sz="2800" dirty="0" smtClean="0">
                <a:solidFill>
                  <a:srgbClr val="0C5076"/>
                </a:solidFill>
              </a:rPr>
              <a:t>)</a:t>
            </a: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fiche </a:t>
            </a:r>
            <a:r>
              <a:rPr lang="fr-FR" sz="2800" b="1" dirty="0">
                <a:solidFill>
                  <a:srgbClr val="F28E65"/>
                </a:solidFill>
              </a:rPr>
              <a:t>de liaison </a:t>
            </a:r>
            <a:r>
              <a:rPr lang="fr-FR" sz="2800" dirty="0" smtClean="0">
                <a:solidFill>
                  <a:srgbClr val="0C5076"/>
                </a:solidFill>
              </a:rPr>
              <a:t>pour les candidats en situation de handicap (facultative) </a:t>
            </a:r>
            <a:endParaRPr lang="fr-FR" sz="2800" b="1" dirty="0" smtClean="0">
              <a:solidFill>
                <a:srgbClr val="F28E65"/>
              </a:solidFill>
            </a:endParaRPr>
          </a:p>
          <a:p>
            <a:pPr marL="335271" lvl="1" indent="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buNone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A noter pour les bulletins scolaires : </a:t>
            </a:r>
            <a:r>
              <a:rPr lang="fr-FR" sz="2800" dirty="0">
                <a:solidFill>
                  <a:srgbClr val="0C5076"/>
                </a:solidFill>
              </a:rPr>
              <a:t>pas de saisie à effectuer, ils sont remontées par votre lycée</a:t>
            </a:r>
            <a:endParaRPr lang="fr-FR" sz="2800" dirty="0">
              <a:solidFill>
                <a:srgbClr val="0C507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3</a:t>
            </a:fld>
            <a:endParaRPr lang="fr-FR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8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765" y="1185021"/>
            <a:ext cx="11232000" cy="960000"/>
          </a:xfrm>
        </p:spPr>
        <p:txBody>
          <a:bodyPr/>
          <a:lstStyle/>
          <a:p>
            <a:r>
              <a:rPr lang="fr-FR" sz="3200" dirty="0" smtClean="0"/>
              <a:t>Les projets de formation motivés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45149"/>
            <a:ext cx="6336238" cy="3883941"/>
          </a:xfrm>
        </p:spPr>
        <p:txBody>
          <a:bodyPr/>
          <a:lstStyle/>
          <a:p>
            <a:endParaRPr lang="fr-FR" sz="2400" dirty="0"/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1765" y="1845149"/>
            <a:ext cx="6336238" cy="4184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fr-FR" sz="3200" b="1" dirty="0" smtClean="0">
              <a:solidFill>
                <a:schemeClr val="tx1"/>
              </a:solidFill>
            </a:endParaRPr>
          </a:p>
          <a:p>
            <a:pPr marL="237061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 smtClean="0">
                <a:solidFill>
                  <a:srgbClr val="0C5076"/>
                </a:solidFill>
              </a:rPr>
              <a:t>Pour </a:t>
            </a:r>
            <a:r>
              <a:rPr lang="fr-FR" sz="2800" b="1" dirty="0">
                <a:solidFill>
                  <a:srgbClr val="0C5076"/>
                </a:solidFill>
              </a:rPr>
              <a:t>chaque vœu formulé </a:t>
            </a: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800" b="1" dirty="0" smtClean="0">
              <a:solidFill>
                <a:srgbClr val="0C5076"/>
              </a:solidFill>
              <a:latin typeface="+mj-lt"/>
              <a:ea typeface="+mj-ea"/>
              <a:cs typeface="+mj-cs"/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Expliquer sa</a:t>
            </a:r>
            <a:r>
              <a:rPr lang="fr-FR" sz="24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>
                <a:solidFill>
                  <a:srgbClr val="F28E65"/>
                </a:solidFill>
              </a:rPr>
              <a:t>motivation </a:t>
            </a: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et son </a:t>
            </a:r>
            <a:r>
              <a:rPr lang="fr-FR" sz="2800" b="1" dirty="0">
                <a:solidFill>
                  <a:srgbClr val="F28E65"/>
                </a:solidFill>
              </a:rPr>
              <a:t>intérêt </a:t>
            </a: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pour la formation et </a:t>
            </a:r>
            <a:r>
              <a:rPr lang="fr-FR" sz="2800" b="1" dirty="0">
                <a:solidFill>
                  <a:srgbClr val="F28E65"/>
                </a:solidFill>
              </a:rPr>
              <a:t>ses atouts pour y réussir</a:t>
            </a:r>
          </a:p>
          <a:p>
            <a:pPr lvl="0" algn="just" defTabSz="609585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2800" b="1" dirty="0" smtClean="0">
              <a:solidFill>
                <a:srgbClr val="0C5076"/>
              </a:solidFill>
              <a:latin typeface="+mj-lt"/>
              <a:ea typeface="+mj-ea"/>
              <a:cs typeface="+mj-cs"/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Un exercice utile pour préparer la </a:t>
            </a:r>
            <a:r>
              <a:rPr lang="fr-FR" sz="2800" b="1" dirty="0">
                <a:solidFill>
                  <a:srgbClr val="F28E65"/>
                </a:solidFill>
              </a:rPr>
              <a:t>3ème épreuve du Grand Oral </a:t>
            </a:r>
          </a:p>
          <a:p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98" y="1328712"/>
            <a:ext cx="2857771" cy="4078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1315" y="5609133"/>
            <a:ext cx="318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C5076"/>
                </a:solidFill>
              </a:rPr>
              <a:t>Retrouvez ces conseils dans </a:t>
            </a:r>
            <a:r>
              <a:rPr lang="fr-FR" b="1" dirty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0C5076"/>
                </a:solidFill>
              </a:rPr>
              <a:t>dossier</a:t>
            </a:r>
            <a:endParaRPr lang="fr-FR" b="1" dirty="0">
              <a:solidFill>
                <a:srgbClr val="0C5076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268891" y="5809964"/>
            <a:ext cx="489267" cy="2446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4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La rubrique « préférence et autres projets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7" y="1796819"/>
            <a:ext cx="11208451" cy="4320480"/>
          </a:xfrm>
        </p:spPr>
        <p:txBody>
          <a:bodyPr/>
          <a:lstStyle/>
          <a:p>
            <a:pPr>
              <a:defRPr/>
            </a:pPr>
            <a:endParaRPr lang="fr-FR" sz="667" b="1" dirty="0">
              <a:solidFill>
                <a:srgbClr val="F28E65"/>
              </a:solidFill>
            </a:endParaRPr>
          </a:p>
          <a:p>
            <a:pPr marL="380990" indent="-380990" algn="just">
              <a:buClr>
                <a:srgbClr val="EC130E"/>
              </a:buClr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ED7454"/>
                </a:solidFill>
              </a:rPr>
              <a:t>Indiquer vos </a:t>
            </a:r>
            <a:r>
              <a:rPr lang="fr-FR" sz="2800" b="1" dirty="0">
                <a:solidFill>
                  <a:srgbClr val="ED7454"/>
                </a:solidFill>
              </a:rPr>
              <a:t>préférences parmi les vœux formulés ou pour un domaine particulier. </a:t>
            </a:r>
            <a:endParaRPr lang="fr-FR" sz="2800" b="1" dirty="0" smtClean="0">
              <a:solidFill>
                <a:srgbClr val="ED7454"/>
              </a:solidFill>
            </a:endParaRPr>
          </a:p>
          <a:p>
            <a:pPr marL="380990" indent="-380990">
              <a:buClr>
                <a:srgbClr val="EC130E"/>
              </a:buClr>
              <a:buFont typeface="Arial" panose="020B0604020202020204" pitchFamily="34" charset="0"/>
              <a:buChar char="•"/>
              <a:defRPr/>
            </a:pPr>
            <a:endParaRPr lang="fr-FR" sz="900" dirty="0"/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ED7454"/>
                </a:solidFill>
              </a:rPr>
              <a:t>Si vous souhaitez candidater dans </a:t>
            </a:r>
            <a:r>
              <a:rPr lang="fr-FR" sz="2800" b="1" dirty="0">
                <a:solidFill>
                  <a:srgbClr val="ED7454"/>
                </a:solidFill>
              </a:rPr>
              <a:t>des formations hors Parcoursup</a:t>
            </a:r>
            <a:r>
              <a:rPr lang="fr-FR" sz="2800" dirty="0"/>
              <a:t> ou </a:t>
            </a:r>
            <a:r>
              <a:rPr lang="fr-FR" sz="2800" dirty="0" smtClean="0"/>
              <a:t>si vous avez </a:t>
            </a:r>
            <a:r>
              <a:rPr lang="fr-FR" sz="2800" dirty="0"/>
              <a:t>des projets professionnels ou personnels, en dehors de la plateforme. </a:t>
            </a:r>
          </a:p>
          <a:p>
            <a:pPr>
              <a:buFontTx/>
              <a:buChar char="-"/>
              <a:defRPr/>
            </a:pPr>
            <a:endParaRPr lang="fr-FR" sz="1467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fld id="{5364400D-1A9E-42A8-8CBD-868B8972336F}" type="datetime1">
              <a:rPr lang="fr-FR" cap="all">
                <a:solidFill>
                  <a:srgbClr val="000000"/>
                </a:solidFill>
                <a:latin typeface="Arial"/>
              </a:rPr>
              <a:pPr algn="r" defTabSz="1219170"/>
              <a:t>18/03/2021</a:t>
            </a:fld>
            <a:endParaRPr lang="fr-FR" cap="al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5</a:t>
            </a:fld>
            <a:endParaRPr lang="fr-FR">
              <a:latin typeface="Arial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3828" y="4638644"/>
            <a:ext cx="11304620" cy="1344149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2133" b="1" dirty="0">
                <a:solidFill>
                  <a:srgbClr val="FFFFFF"/>
                </a:solidFill>
                <a:latin typeface="Arial"/>
              </a:rPr>
              <a:t>A noter : ces informations sont confidentielles et ne sont pas transmises aux formations. Elles permettent simplement de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mieux vous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suivre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durant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la procédure et de mieux analyser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vos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motivations et besoins.</a:t>
            </a:r>
            <a:endParaRPr lang="fr-FR" sz="21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48" y="1028840"/>
            <a:ext cx="11232000" cy="960000"/>
          </a:xfrm>
        </p:spPr>
        <p:txBody>
          <a:bodyPr/>
          <a:lstStyle/>
          <a:p>
            <a:r>
              <a:rPr lang="fr-FR" sz="3200" dirty="0" smtClean="0"/>
              <a:t>L’attestation </a:t>
            </a:r>
            <a:r>
              <a:rPr lang="fr-FR" sz="3200" dirty="0"/>
              <a:t>de passation du questionnaire pour les vœux en licence de droit et sciences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84126" y="2103121"/>
            <a:ext cx="11376643" cy="4932891"/>
          </a:xfrm>
        </p:spPr>
        <p:txBody>
          <a:bodyPr/>
          <a:lstStyle/>
          <a:p>
            <a:pPr>
              <a:defRPr/>
            </a:pPr>
            <a:endParaRPr lang="fr-FR" sz="2400" b="1" dirty="0" smtClean="0">
              <a:solidFill>
                <a:srgbClr val="F28E65"/>
              </a:solidFill>
            </a:endParaRPr>
          </a:p>
          <a:p>
            <a:pPr marL="380990" indent="-380990">
              <a:buFont typeface="Wingdings"/>
              <a:buChar char="à"/>
              <a:defRPr/>
            </a:pPr>
            <a:r>
              <a:rPr lang="fr-FR" sz="2800" dirty="0" smtClean="0">
                <a:sym typeface="Wingdings" panose="05000000000000000000" pitchFamily="2" charset="2"/>
              </a:rPr>
              <a:t>Accessible à </a:t>
            </a:r>
            <a:r>
              <a:rPr lang="fr-FR" sz="2800" dirty="0">
                <a:sym typeface="Wingdings" panose="05000000000000000000" pitchFamily="2" charset="2"/>
              </a:rPr>
              <a:t>partir des fiches de formations concernées </a:t>
            </a:r>
            <a:r>
              <a:rPr lang="fr-FR" sz="2800" dirty="0" smtClean="0">
                <a:sym typeface="Wingdings" panose="05000000000000000000" pitchFamily="2" charset="2"/>
              </a:rPr>
              <a:t>;</a:t>
            </a:r>
            <a:endParaRPr lang="fr-FR" sz="2800" dirty="0">
              <a:sym typeface="Wingdings" panose="05000000000000000000" pitchFamily="2" charset="2"/>
            </a:endParaRPr>
          </a:p>
          <a:p>
            <a:pPr marL="380990" indent="-380990">
              <a:buFont typeface="Wingdings"/>
              <a:buChar char="à"/>
              <a:defRPr/>
            </a:pPr>
            <a:r>
              <a:rPr lang="fr-FR" sz="2800" dirty="0"/>
              <a:t>Pour avoir un aperçu des connaissances et des compétences à mobiliser dans la formation demandée ;</a:t>
            </a:r>
          </a:p>
          <a:p>
            <a:pPr>
              <a:defRPr/>
            </a:pP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/>
              <a:t>Les résultats n'appartiennent qu’au seul candidat : </a:t>
            </a:r>
            <a:r>
              <a:rPr lang="fr-FR" sz="2800" b="1" dirty="0">
                <a:solidFill>
                  <a:srgbClr val="F28E65"/>
                </a:solidFill>
              </a:rPr>
              <a:t>pas de transmission aux universités</a:t>
            </a:r>
            <a:r>
              <a:rPr lang="fr-FR" sz="2800" b="1" dirty="0" smtClean="0">
                <a:solidFill>
                  <a:srgbClr val="F28E65"/>
                </a:solidFill>
              </a:rPr>
              <a:t>.</a:t>
            </a:r>
            <a:endParaRPr lang="fr-FR" sz="3200" b="1" dirty="0" smtClean="0">
              <a:solidFill>
                <a:srgbClr val="ED7454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rgbClr val="ED7454"/>
                </a:solidFill>
              </a:rPr>
              <a:t>Une </a:t>
            </a:r>
            <a:r>
              <a:rPr lang="fr-FR" sz="3200" b="1" dirty="0">
                <a:solidFill>
                  <a:srgbClr val="ED7454"/>
                </a:solidFill>
              </a:rPr>
              <a:t>attestation de passation à télécharger est à joindre à son dossier.           </a:t>
            </a:r>
            <a:endParaRPr lang="fr-FR" sz="2133" b="1" dirty="0">
              <a:solidFill>
                <a:srgbClr val="ED7454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765" y="1185021"/>
            <a:ext cx="11232000" cy="960000"/>
          </a:xfrm>
        </p:spPr>
        <p:txBody>
          <a:bodyPr/>
          <a:lstStyle/>
          <a:p>
            <a:r>
              <a:rPr lang="fr-FR" sz="3200" dirty="0"/>
              <a:t>La rubrique « Activités et </a:t>
            </a:r>
            <a:r>
              <a:rPr lang="fr-FR" sz="3200" dirty="0" smtClean="0"/>
              <a:t>centres d’intérêt » (facultative) 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45149"/>
            <a:ext cx="6165466" cy="4673217"/>
          </a:xfrm>
        </p:spPr>
        <p:txBody>
          <a:bodyPr/>
          <a:lstStyle/>
          <a:p>
            <a:endParaRPr lang="fr-FR" sz="2400" dirty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6448" y="2136868"/>
            <a:ext cx="5596643" cy="4288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fr-FR" sz="2800" b="1" dirty="0" smtClean="0">
              <a:solidFill>
                <a:schemeClr val="tx1"/>
              </a:solidFill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>
                <a:solidFill>
                  <a:srgbClr val="F28E65"/>
                </a:solidFill>
              </a:rPr>
              <a:t>Se </a:t>
            </a:r>
            <a:r>
              <a:rPr lang="fr-FR" sz="2800" b="1" dirty="0" smtClean="0">
                <a:solidFill>
                  <a:srgbClr val="F28E65"/>
                </a:solidFill>
              </a:rPr>
              <a:t>démarquer, faire valoir son expérience, ses compétences</a:t>
            </a:r>
            <a:endParaRPr lang="fr-FR" sz="2800" b="1" dirty="0">
              <a:solidFill>
                <a:srgbClr val="F28E65"/>
              </a:solidFill>
            </a:endParaRPr>
          </a:p>
          <a:p>
            <a:pPr marL="237061" lvl="0" indent="-237061" algn="just" defTabSz="609585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>
                <a:solidFill>
                  <a:srgbClr val="F28E65"/>
                </a:solidFill>
              </a:rPr>
              <a:t>Parler davantage de soi </a:t>
            </a: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dirty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Mettre en avant </a:t>
            </a:r>
            <a:r>
              <a:rPr lang="fr-FR" sz="2800" b="1" dirty="0">
                <a:solidFill>
                  <a:srgbClr val="F28E65"/>
                </a:solidFill>
              </a:rPr>
              <a:t>des qualités, des compétences ou des expériences </a:t>
            </a:r>
            <a:r>
              <a:rPr lang="fr-FR" sz="2800" dirty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qui ne transparaissent pas dans les bulletins scolaires</a:t>
            </a:r>
          </a:p>
          <a:p>
            <a:pPr marL="237061" lvl="0" indent="-237061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08" y="1665021"/>
            <a:ext cx="3324663" cy="37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7714" y="5609134"/>
            <a:ext cx="318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C5076"/>
                </a:solidFill>
              </a:rPr>
              <a:t>Retrouvez ces conseils dans </a:t>
            </a:r>
            <a:r>
              <a:rPr lang="fr-FR" b="1" dirty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0C5076"/>
                </a:solidFill>
              </a:rPr>
              <a:t>dossier</a:t>
            </a:r>
            <a:endParaRPr lang="fr-FR" b="1" dirty="0">
              <a:solidFill>
                <a:srgbClr val="0C5076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7268891" y="5809964"/>
            <a:ext cx="489267" cy="2446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750000"/>
          </a:xfrm>
        </p:spPr>
        <p:txBody>
          <a:bodyPr/>
          <a:lstStyle/>
          <a:p>
            <a:r>
              <a:rPr lang="fr-FR" sz="3200" dirty="0" smtClean="0"/>
              <a:t>La </a:t>
            </a:r>
            <a:r>
              <a:rPr lang="fr-FR" sz="3200" dirty="0"/>
              <a:t>fiche </a:t>
            </a:r>
            <a:r>
              <a:rPr lang="fr-FR" sz="3200" dirty="0" smtClean="0"/>
              <a:t>de suivi pour les étudiants en réorientation ou en reprise d’études (facultative)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88928" y="2419540"/>
            <a:ext cx="11232002" cy="4198460"/>
          </a:xfrm>
        </p:spPr>
        <p:txBody>
          <a:bodyPr/>
          <a:lstStyle/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Une fiche de suivi à renseigner pour </a:t>
            </a:r>
            <a:r>
              <a:rPr lang="fr-FR" sz="2800" b="1" dirty="0">
                <a:solidFill>
                  <a:srgbClr val="F28E65"/>
                </a:solidFill>
              </a:rPr>
              <a:t>valoriser les démarches effectuées pour votre nouveau projet d’études</a:t>
            </a:r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800" dirty="0"/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F28E65"/>
                </a:solidFill>
              </a:rPr>
              <a:t>A compléter par un service d’orientation </a:t>
            </a:r>
            <a:r>
              <a:rPr lang="fr-FR" sz="2800" dirty="0"/>
              <a:t>(Service Commun Universitaire d'Information et d'Orientation, CIO, mission locale…)</a:t>
            </a:r>
          </a:p>
          <a:p>
            <a:pPr lvl="0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800" dirty="0"/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Elle est associée </a:t>
            </a:r>
            <a:r>
              <a:rPr lang="fr-FR" sz="2800" b="1" dirty="0">
                <a:solidFill>
                  <a:srgbClr val="F28E65"/>
                </a:solidFill>
              </a:rPr>
              <a:t>à chaque vœu </a:t>
            </a:r>
            <a:r>
              <a:rPr lang="fr-FR" sz="2800" dirty="0"/>
              <a:t>(rubrique « fiche de suivi d’un projet de réorientation ou de reprise d'études)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366258" cy="1230000"/>
          </a:xfrm>
        </p:spPr>
        <p:txBody>
          <a:bodyPr/>
          <a:lstStyle/>
          <a:p>
            <a:r>
              <a:rPr lang="fr-FR" sz="3200" dirty="0" smtClean="0"/>
              <a:t>La fiche de liaison pour les candidats en situation de </a:t>
            </a:r>
            <a:r>
              <a:rPr lang="fr-FR" sz="3200" dirty="0"/>
              <a:t>handicap ou atteints d’un trouble de santé invalidant (</a:t>
            </a:r>
            <a:r>
              <a:rPr lang="fr-FR" sz="3200" dirty="0" smtClean="0"/>
              <a:t>facultative)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2168743"/>
            <a:ext cx="11389809" cy="3948000"/>
          </a:xfrm>
        </p:spPr>
        <p:txBody>
          <a:bodyPr/>
          <a:lstStyle/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400" dirty="0" smtClean="0"/>
          </a:p>
          <a:p>
            <a:pPr marL="237061" indent="-237061" algn="just" defTabSz="609585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F28E65"/>
                </a:solidFill>
              </a:rPr>
              <a:t>Faciliter et mieux préparer </a:t>
            </a:r>
            <a:r>
              <a:rPr lang="fr-FR" sz="2800" dirty="0"/>
              <a:t>votre rentrée </a:t>
            </a:r>
            <a:r>
              <a:rPr lang="fr-FR" sz="2800" dirty="0" smtClean="0"/>
              <a:t>étudiante</a:t>
            </a:r>
            <a:endParaRPr lang="fr-FR" sz="2800" b="1" dirty="0" smtClean="0">
              <a:solidFill>
                <a:srgbClr val="F28E65"/>
              </a:solidFill>
            </a:endParaRPr>
          </a:p>
          <a:p>
            <a:pPr marL="237061" indent="-237061" algn="just" defTabSz="609585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Accessible </a:t>
            </a:r>
            <a:r>
              <a:rPr lang="fr-FR" sz="2800" b="1" dirty="0">
                <a:solidFill>
                  <a:srgbClr val="F28E65"/>
                </a:solidFill>
              </a:rPr>
              <a:t>dans </a:t>
            </a:r>
            <a:r>
              <a:rPr lang="fr-FR" sz="2800" b="1" dirty="0" smtClean="0">
                <a:solidFill>
                  <a:srgbClr val="F28E65"/>
                </a:solidFill>
              </a:rPr>
              <a:t>votre </a:t>
            </a:r>
            <a:r>
              <a:rPr lang="fr-FR" sz="2800" b="1" dirty="0">
                <a:solidFill>
                  <a:srgbClr val="F28E65"/>
                </a:solidFill>
              </a:rPr>
              <a:t>dossier </a:t>
            </a:r>
            <a:r>
              <a:rPr lang="fr-FR" sz="2800" dirty="0" smtClean="0"/>
              <a:t>(rubrique profil/handicap) </a:t>
            </a: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 smtClean="0"/>
              <a:t>A renseigner </a:t>
            </a:r>
            <a:r>
              <a:rPr lang="fr-FR" sz="2800" b="1" dirty="0">
                <a:solidFill>
                  <a:srgbClr val="F28E65"/>
                </a:solidFill>
              </a:rPr>
              <a:t>avant le 8 avril puis à compléter une fois la formation choisie</a:t>
            </a: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 smtClean="0"/>
              <a:t>Cette </a:t>
            </a:r>
            <a:r>
              <a:rPr lang="fr-FR" sz="2800" dirty="0"/>
              <a:t>fiche </a:t>
            </a:r>
            <a:r>
              <a:rPr lang="fr-FR" sz="2800" dirty="0" smtClean="0"/>
              <a:t>n’est </a:t>
            </a:r>
            <a:r>
              <a:rPr lang="fr-FR" sz="2800" b="1" dirty="0">
                <a:solidFill>
                  <a:srgbClr val="F28E65"/>
                </a:solidFill>
              </a:rPr>
              <a:t>pas transmise aux formations </a:t>
            </a:r>
            <a:r>
              <a:rPr lang="fr-FR" sz="2800" dirty="0"/>
              <a:t>pour </a:t>
            </a:r>
            <a:r>
              <a:rPr lang="fr-FR" sz="2800" dirty="0" smtClean="0"/>
              <a:t>l’examen </a:t>
            </a:r>
            <a:r>
              <a:rPr lang="fr-FR" sz="2800" dirty="0"/>
              <a:t>des vœux </a:t>
            </a:r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b="1" dirty="0" smtClean="0"/>
              <a:t>Vous pourrez la </a:t>
            </a:r>
            <a:r>
              <a:rPr lang="fr-FR" sz="2800" b="1" dirty="0"/>
              <a:t>transmettre à la formation </a:t>
            </a:r>
            <a:r>
              <a:rPr lang="fr-FR" sz="2800" b="1" dirty="0" smtClean="0"/>
              <a:t>que vous aurez choisie </a:t>
            </a:r>
            <a:r>
              <a:rPr lang="fr-FR" sz="2800" b="1" dirty="0"/>
              <a:t>pour préparer </a:t>
            </a:r>
            <a:r>
              <a:rPr lang="fr-FR" sz="2800" b="1" dirty="0" smtClean="0"/>
              <a:t>votre </a:t>
            </a:r>
            <a:r>
              <a:rPr lang="fr-FR" sz="2800" b="1" dirty="0"/>
              <a:t>rentrée</a:t>
            </a:r>
            <a:r>
              <a:rPr lang="fr-FR" sz="2800" dirty="0"/>
              <a:t>. </a:t>
            </a:r>
            <a:endParaRPr lang="fr-FR" sz="2800" dirty="0">
              <a:cs typeface="Arial"/>
            </a:endParaRP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400" dirty="0" smtClean="0"/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933" b="1" dirty="0">
              <a:solidFill>
                <a:srgbClr val="3D566E"/>
              </a:solidFill>
              <a:latin typeface="Calibri"/>
            </a:endParaRPr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7466" dirty="0">
                <a:solidFill>
                  <a:srgbClr val="3D566E"/>
                </a:solidFill>
                <a:latin typeface="Calibri"/>
              </a:rPr>
              <a:t>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409</Words>
  <Application>Microsoft Office PowerPoint</Application>
  <PresentationFormat>Grand écran</PresentationFormat>
  <Paragraphs>58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OPÉRATEURS</vt:lpstr>
      <vt:lpstr>1_OPÉRATEURS</vt:lpstr>
      <vt:lpstr>w</vt:lpstr>
      <vt:lpstr>Présentation PowerPoint</vt:lpstr>
      <vt:lpstr>Finaliser son dossier et confirmer vos vœux   </vt:lpstr>
      <vt:lpstr>Les projets de formation motivés   </vt:lpstr>
      <vt:lpstr>La rubrique « préférence et autres projets »</vt:lpstr>
      <vt:lpstr>L’attestation de passation du questionnaire pour les vœux en licence de droit et sciences </vt:lpstr>
      <vt:lpstr>La rubrique « Activités et centres d’intérêt » (facultative)  </vt:lpstr>
      <vt:lpstr>La fiche de suivi pour les étudiants en réorientation ou en reprise d’études (facultative)      </vt:lpstr>
      <vt:lpstr>La fiche de liaison pour les candidats en situation de handicap ou atteints d’un trouble de santé invalidant (facultative)   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SAID</dc:creator>
  <cp:lastModifiedBy>HOUDA SAID</cp:lastModifiedBy>
  <cp:revision>21</cp:revision>
  <dcterms:created xsi:type="dcterms:W3CDTF">2021-03-16T15:14:48Z</dcterms:created>
  <dcterms:modified xsi:type="dcterms:W3CDTF">2021-03-18T11:57:27Z</dcterms:modified>
</cp:coreProperties>
</file>