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1"/>
    <p:sldMasterId id="2147483689" r:id="rId2"/>
  </p:sldMasterIdLst>
  <p:notesMasterIdLst>
    <p:notesMasterId r:id="rId23"/>
  </p:notesMasterIdLst>
  <p:handoutMasterIdLst>
    <p:handoutMasterId r:id="rId24"/>
  </p:handoutMasterIdLst>
  <p:sldIdLst>
    <p:sldId id="384" r:id="rId3"/>
    <p:sldId id="286" r:id="rId4"/>
    <p:sldId id="287" r:id="rId5"/>
    <p:sldId id="288" r:id="rId6"/>
    <p:sldId id="338" r:id="rId7"/>
    <p:sldId id="342" r:id="rId8"/>
    <p:sldId id="343" r:id="rId9"/>
    <p:sldId id="340" r:id="rId10"/>
    <p:sldId id="373" r:id="rId11"/>
    <p:sldId id="376" r:id="rId12"/>
    <p:sldId id="347" r:id="rId13"/>
    <p:sldId id="358" r:id="rId14"/>
    <p:sldId id="366" r:id="rId15"/>
    <p:sldId id="382" r:id="rId16"/>
    <p:sldId id="350" r:id="rId17"/>
    <p:sldId id="363" r:id="rId18"/>
    <p:sldId id="370" r:id="rId19"/>
    <p:sldId id="355" r:id="rId20"/>
    <p:sldId id="381" r:id="rId21"/>
    <p:sldId id="383" r:id="rId22"/>
  </p:sldIdLst>
  <p:sldSz cx="9144000" cy="6858000" type="screen4x3"/>
  <p:notesSz cx="9926638" cy="6797675"/>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 Eteve" initials="Y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444"/>
    <a:srgbClr val="2EAE7C"/>
    <a:srgbClr val="E10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snapToGrid="0" snapToObjects="1">
      <p:cViewPr>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snapToGrid="0" snapToObjects="1">
      <p:cViewPr varScale="1">
        <p:scale>
          <a:sx n="85" d="100"/>
          <a:sy n="85" d="100"/>
        </p:scale>
        <p:origin x="-3138"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596CBD9-58B5-4A02-A3F2-5EEC0D06A816}" type="datetimeFigureOut">
              <a:rPr lang="fr-FR" smtClean="0"/>
              <a:t>08/01/2021</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CEDCCCA-C1A9-452A-8F97-8225B25AAAEF}" type="slidenum">
              <a:rPr lang="fr-FR" smtClean="0"/>
              <a:t>‹N°›</a:t>
            </a:fld>
            <a:endParaRPr lang="fr-FR"/>
          </a:p>
        </p:txBody>
      </p:sp>
    </p:spTree>
    <p:extLst>
      <p:ext uri="{BB962C8B-B14F-4D97-AF65-F5344CB8AC3E}">
        <p14:creationId xmlns:p14="http://schemas.microsoft.com/office/powerpoint/2010/main" val="17865470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20877FE-574C-B248-973B-0A44B66E3028}" type="datetimeFigureOut">
              <a:rPr lang="fr-FR" smtClean="0"/>
              <a:t>08/01/2021</a:t>
            </a:fld>
            <a:endParaRPr lang="fr-FR"/>
          </a:p>
        </p:txBody>
      </p:sp>
      <p:sp>
        <p:nvSpPr>
          <p:cNvPr id="4" name="Espace réservé de l'image des diapositives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6904607-5546-5441-958D-F79AE68E8F53}" type="slidenum">
              <a:rPr lang="fr-FR" smtClean="0"/>
              <a:t>‹N°›</a:t>
            </a:fld>
            <a:endParaRPr lang="fr-FR"/>
          </a:p>
        </p:txBody>
      </p:sp>
    </p:spTree>
    <p:extLst>
      <p:ext uri="{BB962C8B-B14F-4D97-AF65-F5344CB8AC3E}">
        <p14:creationId xmlns:p14="http://schemas.microsoft.com/office/powerpoint/2010/main" val="1929648877"/>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3</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12</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52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8408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14465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15</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14465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16</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673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1152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5899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19</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20</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21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5362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2535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5</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521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6</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52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7</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52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8</a:t>
            </a:fld>
            <a:endParaRPr lang="fr-FR" altLang="fr-FR" sz="1100" b="0" dirty="0">
              <a:solidFill>
                <a:prstClr val="black"/>
              </a:solidFill>
              <a:latin typeface="Lucida Grande"/>
            </a:endParaRP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521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9</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10</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0453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t>11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0453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EC1621-8796-D34D-A67D-BC77EE6E18FD}" type="datetime1">
              <a:rPr lang="fr-FR" smtClean="0"/>
              <a:t>08/01/2021</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62769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422148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Tree>
    <p:extLst>
      <p:ext uri="{BB962C8B-B14F-4D97-AF65-F5344CB8AC3E}">
        <p14:creationId xmlns:p14="http://schemas.microsoft.com/office/powerpoint/2010/main" val="122131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8268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9B008A"/>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127066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12ECFF17-FCA5-4F84-B797-73A8553174C7}" type="slidenum">
              <a:rPr lang="fr-FR" smtClean="0"/>
              <a:t>‹N°›</a:t>
            </a:fld>
            <a:endParaRPr lang="fr-F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230446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Tree>
    <p:extLst>
      <p:ext uri="{BB962C8B-B14F-4D97-AF65-F5344CB8AC3E}">
        <p14:creationId xmlns:p14="http://schemas.microsoft.com/office/powerpoint/2010/main" val="96174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5" name="Espace réservé du numéro de diapositive 4"/>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4594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smtClean="0"/>
              <a:t>Modifiez le style du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12ECFF17-FCA5-4F84-B797-73A8553174C7}" type="slidenum">
              <a:rPr lang="fr-FR" smtClean="0"/>
              <a:t>‹N°›</a:t>
            </a:fld>
            <a:endParaRPr lang="fr-FR"/>
          </a:p>
        </p:txBody>
      </p:sp>
    </p:spTree>
    <p:extLst>
      <p:ext uri="{BB962C8B-B14F-4D97-AF65-F5344CB8AC3E}">
        <p14:creationId xmlns:p14="http://schemas.microsoft.com/office/powerpoint/2010/main" val="1188943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12ECFF17-FCA5-4F84-B797-73A8553174C7}" type="slidenum">
              <a:rPr lang="fr-FR" smtClean="0"/>
              <a:t>‹N°›</a:t>
            </a:fld>
            <a:endParaRPr lang="fr-F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smtClean="0"/>
              <a:t>Modifiez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smtClean="0"/>
              <a:t>Modifiez les styles du texte du masque</a:t>
            </a:r>
          </a:p>
        </p:txBody>
      </p:sp>
    </p:spTree>
    <p:extLst>
      <p:ext uri="{BB962C8B-B14F-4D97-AF65-F5344CB8AC3E}">
        <p14:creationId xmlns:p14="http://schemas.microsoft.com/office/powerpoint/2010/main" val="194562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8761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F8F535-A78B-2646-9AEA-3E0FDC696E08}" type="datetime1">
              <a:rPr lang="fr-FR" smtClean="0"/>
              <a:t>08/01/2021</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05902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2830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82044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1803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355955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4311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a:xfrm>
            <a:off x="8197501" y="6302069"/>
            <a:ext cx="689323" cy="365125"/>
          </a:xfrm>
          <a:prstGeom prst="rect">
            <a:avLst/>
          </a:prstGeom>
        </p:spPr>
        <p:txBody>
          <a:bodyPr/>
          <a:lstStyle/>
          <a:p>
            <a:fld id="{12ECFF17-FCA5-4F84-B797-73A8553174C7}" type="slidenum">
              <a:rPr lang="fr-FR" smtClean="0"/>
              <a:t>‹N°›</a:t>
            </a:fld>
            <a:endParaRPr lang="fr-F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9B008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9B008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3116777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7_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12ECFF17-FCA5-4F84-B797-73A8553174C7}" type="slidenum">
              <a:rPr lang="fr-FR" smtClean="0"/>
              <a:t>‹N°›</a:t>
            </a:fld>
            <a:endParaRPr lang="fr-FR"/>
          </a:p>
        </p:txBody>
      </p:sp>
      <p:sp>
        <p:nvSpPr>
          <p:cNvPr id="7" name="Espace réservé du texte 2"/>
          <p:cNvSpPr>
            <a:spLocks noGrp="1"/>
          </p:cNvSpPr>
          <p:nvPr>
            <p:ph idx="13"/>
          </p:nvPr>
        </p:nvSpPr>
        <p:spPr>
          <a:xfrm>
            <a:off x="805400" y="1476022"/>
            <a:ext cx="7881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7157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1538E87-3C74-BB46-A05B-0DCBC4A59B51}" type="datetime1">
              <a:rPr lang="fr-FR" smtClean="0"/>
              <a:t>08/01/2021</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99373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DD30287-BC0A-E841-B7F7-8378DB1DEDA7}" type="datetime1">
              <a:rPr lang="fr-FR" smtClean="0"/>
              <a:t>08/01/2021</a:t>
            </a:fld>
            <a:endParaRPr lang="fr-FR"/>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21823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6A6CD1E-411D-1A47-8FC7-455B709C563F}" type="datetime1">
              <a:rPr lang="fr-FR" smtClean="0"/>
              <a:t>08/01/2021</a:t>
            </a:fld>
            <a:endParaRPr lang="fr-FR"/>
          </a:p>
        </p:txBody>
      </p:sp>
      <p:sp>
        <p:nvSpPr>
          <p:cNvPr id="9" name="Slide Number Placeholder 8"/>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6962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A8B9BD0-DB3B-934D-B471-D087C27EB49F}" type="datetime1">
              <a:rPr lang="fr-FR" smtClean="0"/>
              <a:t>08/01/2021</a:t>
            </a:fld>
            <a:endParaRPr lang="fr-FR"/>
          </a:p>
        </p:txBody>
      </p:sp>
      <p:sp>
        <p:nvSpPr>
          <p:cNvPr id="5" name="Slide Number Placeholder 4"/>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12213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E2F-D086-A344-8188-7882FD0BBD23}" type="datetime1">
              <a:rPr lang="fr-FR" smtClean="0"/>
              <a:t>08/01/2021</a:t>
            </a:fld>
            <a:endParaRPr lang="fr-FR"/>
          </a:p>
        </p:txBody>
      </p:sp>
      <p:sp>
        <p:nvSpPr>
          <p:cNvPr id="4" name="Slide Number Placeholder 3"/>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26238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304127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7" name="Slide Number Placeholder 6"/>
          <p:cNvSpPr>
            <a:spLocks noGrp="1"/>
          </p:cNvSpPr>
          <p:nvPr>
            <p:ph type="sldNum" sz="quarter" idx="12"/>
          </p:nvPr>
        </p:nvSpPr>
        <p:spPr/>
        <p:txBody>
          <a:bodyPr/>
          <a:lstStyle/>
          <a:p>
            <a:fld id="{45853B60-5781-1F46-AF2A-6D2C30F6BE2D}" type="slidenum">
              <a:rPr lang="fr-FR" smtClean="0"/>
              <a:t>‹N°›</a:t>
            </a:fld>
            <a:endParaRPr lang="fr-FR"/>
          </a:p>
        </p:txBody>
      </p:sp>
    </p:spTree>
    <p:extLst>
      <p:ext uri="{BB962C8B-B14F-4D97-AF65-F5344CB8AC3E}">
        <p14:creationId xmlns:p14="http://schemas.microsoft.com/office/powerpoint/2010/main" val="41823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5906-C071-704F-97DE-BDC7F1BEC74A}" type="datetime1">
              <a:rPr lang="fr-FR" smtClean="0"/>
              <a:t>08/01/2021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SEMAINE EUROPÉENNE DU DÉVELOPPEMENT DURABLE – 30 MAI AU 5 JUIN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3B60-5781-1F46-AF2A-6D2C30F6BE2D}" type="slidenum">
              <a:rPr lang="fr-FR" smtClean="0"/>
              <a:t>‹N°›</a:t>
            </a:fld>
            <a:endParaRPr lang="fr-FR"/>
          </a:p>
        </p:txBody>
      </p:sp>
      <p:sp>
        <p:nvSpPr>
          <p:cNvPr id="7" name="Rectangle 6">
            <a:extLst>
              <a:ext uri="{FF2B5EF4-FFF2-40B4-BE49-F238E27FC236}">
                <a16:creationId xmlns="" xmlns:a16="http://schemas.microsoft.com/office/drawing/2014/main" id="{EEBCC0B6-7C92-5B4A-8DAB-F9B55F397977}"/>
              </a:ext>
            </a:extLst>
          </p:cNvPr>
          <p:cNvSpPr/>
          <p:nvPr userDrawn="1"/>
        </p:nvSpPr>
        <p:spPr>
          <a:xfrm>
            <a:off x="0" y="6356351"/>
            <a:ext cx="9144000" cy="501649"/>
          </a:xfrm>
          <a:prstGeom prst="rect">
            <a:avLst/>
          </a:prstGeom>
          <a:solidFill>
            <a:srgbClr val="EE7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pied de page 7">
            <a:extLst>
              <a:ext uri="{FF2B5EF4-FFF2-40B4-BE49-F238E27FC236}">
                <a16:creationId xmlns="" xmlns:a16="http://schemas.microsoft.com/office/drawing/2014/main" id="{079FEE04-9BA4-9C4C-B96C-6F6203B7A8B5}"/>
              </a:ext>
            </a:extLst>
          </p:cNvPr>
          <p:cNvSpPr txBox="1">
            <a:spLocks/>
          </p:cNvSpPr>
          <p:nvPr userDrawn="1"/>
        </p:nvSpPr>
        <p:spPr>
          <a:xfrm>
            <a:off x="452385" y="6434637"/>
            <a:ext cx="5943857" cy="365125"/>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b="1" dirty="0" smtClean="0">
                <a:solidFill>
                  <a:schemeClr val="bg1"/>
                </a:solidFill>
              </a:rPr>
              <a:t>POINT D’ETAPE CP</a:t>
            </a:r>
            <a:endParaRPr lang="fr-FR" dirty="0">
              <a:solidFill>
                <a:schemeClr val="bg1"/>
              </a:solidFill>
            </a:endParaRPr>
          </a:p>
        </p:txBody>
      </p:sp>
    </p:spTree>
    <p:extLst>
      <p:ext uri="{BB962C8B-B14F-4D97-AF65-F5344CB8AC3E}">
        <p14:creationId xmlns:p14="http://schemas.microsoft.com/office/powerpoint/2010/main" val="182401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12ECFF17-FCA5-4F84-B797-73A8553174C7}" type="slidenum">
              <a:rPr lang="fr-FR" smtClean="0"/>
              <a:t>‹N°›</a:t>
            </a:fld>
            <a:endParaRPr lang="fr-F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11282562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5E8B"/>
        </a:buClr>
        <a:buSzPct val="114000"/>
        <a:buFont typeface="Wingdings" charset="2"/>
        <a:buChar char="§"/>
        <a:defRPr sz="1800" b="1" i="0" kern="1200">
          <a:solidFill>
            <a:srgbClr val="005E8B"/>
          </a:solidFill>
          <a:latin typeface="Arial" charset="0"/>
          <a:ea typeface="Arial" charset="0"/>
          <a:cs typeface="Arial" charset="0"/>
        </a:defRPr>
      </a:lvl1pPr>
      <a:lvl2pPr marL="627063" indent="-169863" algn="l" defTabSz="457200" rtl="0" eaLnBrk="1" latinLnBrk="0" hangingPunct="1">
        <a:spcBef>
          <a:spcPct val="20000"/>
        </a:spcBef>
        <a:buClr>
          <a:srgbClr val="005E8B"/>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5E8B"/>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s://eduscol.education.fr/pid39448/je-rentre-au-cp.html" TargetMode="External"/><Relationship Id="rId3" Type="http://schemas.openxmlformats.org/officeDocument/2006/relationships/hyperlink" Target="https://eduscol.education.fr/cid117919/100-de-reussite-en-cp.html" TargetMode="External"/><Relationship Id="rId7" Type="http://schemas.openxmlformats.org/officeDocument/2006/relationships/hyperlink" Target="https://eduscol.education.fr/cid152614/attendus-fin-annee-reperes-annuels-progression-la.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education.gouv.fr/media/70279/download" TargetMode="External"/><Relationship Id="rId5" Type="http://schemas.openxmlformats.org/officeDocument/2006/relationships/hyperlink" Target="https://www.education.gouv.fr/pid285/bulletin_officiel.html?pid_bo=37752" TargetMode="External"/><Relationship Id="rId10" Type="http://schemas.openxmlformats.org/officeDocument/2006/relationships/hyperlink" Target="https://cache.media.eduscol.education.fr/file/maternelle/41/4/Guide_phonologie_1172414.pdf" TargetMode="External"/><Relationship Id="rId4" Type="http://schemas.openxmlformats.org/officeDocument/2006/relationships/hyperlink" Target="https://cache.media.eduscol.education.fr/file/Actualites/23/2/Lecture_ecriture_versionWEB_939232.pdf" TargetMode="External"/><Relationship Id="rId9" Type="http://schemas.openxmlformats.org/officeDocument/2006/relationships/hyperlink" Target="https://cache.media.eduscol.education.fr/file/maternelle/63/7/Les_mots_de_la_maternelle_1171637.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scol.education.fr/1491/evaluer-en-milieu-d-annee-au-cp-un-point-d-etape-vers-la-reussi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5853B60-5781-1F46-AF2A-6D2C30F6BE2D}" type="slidenum">
              <a:rPr lang="fr-FR" smtClean="0"/>
              <a:t>2</a:t>
            </a:fld>
            <a:endParaRPr lang="fr-FR"/>
          </a:p>
        </p:txBody>
      </p:sp>
      <p:pic>
        <p:nvPicPr>
          <p:cNvPr id="7" name="Image 6"/>
          <p:cNvPicPr>
            <a:picLocks noChangeAspect="1"/>
          </p:cNvPicPr>
          <p:nvPr/>
        </p:nvPicPr>
        <p:blipFill>
          <a:blip r:embed="rId2"/>
          <a:stretch>
            <a:fillRect/>
          </a:stretch>
        </p:blipFill>
        <p:spPr>
          <a:xfrm>
            <a:off x="61547" y="236351"/>
            <a:ext cx="8948205" cy="6120000"/>
          </a:xfrm>
          <a:prstGeom prst="rect">
            <a:avLst/>
          </a:prstGeom>
        </p:spPr>
      </p:pic>
    </p:spTree>
    <p:extLst>
      <p:ext uri="{BB962C8B-B14F-4D97-AF65-F5344CB8AC3E}">
        <p14:creationId xmlns:p14="http://schemas.microsoft.com/office/powerpoint/2010/main" val="263332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11</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LES ADAPTATIONS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ZoneTexte 6"/>
          <p:cNvSpPr txBox="1"/>
          <p:nvPr/>
        </p:nvSpPr>
        <p:spPr>
          <a:xfrm>
            <a:off x="410308" y="1436848"/>
            <a:ext cx="8510954" cy="4031873"/>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Trois </a:t>
            </a:r>
            <a:r>
              <a:rPr lang="fr-FR" sz="1600" dirty="0">
                <a:solidFill>
                  <a:prstClr val="black"/>
                </a:solidFill>
              </a:rPr>
              <a:t>cahiers adaptés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adapté au plus grand nombre de besoins et qui sert de base à tous les cahiers </a:t>
            </a:r>
            <a:r>
              <a:rPr lang="fr-FR" sz="1600" dirty="0" smtClean="0">
                <a:solidFill>
                  <a:prstClr val="black"/>
                </a:solidFill>
              </a:rPr>
              <a:t>adaptés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un cahier à destination des élèves sourds codant ou signant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à destination des élèves non-voyants</a:t>
            </a:r>
          </a:p>
          <a:p>
            <a:pPr marL="342900"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Les  </a:t>
            </a:r>
            <a:r>
              <a:rPr lang="fr-FR" sz="1600" dirty="0">
                <a:solidFill>
                  <a:prstClr val="black"/>
                </a:solidFill>
              </a:rPr>
              <a:t>guides du </a:t>
            </a:r>
            <a:r>
              <a:rPr lang="fr-FR" sz="1600" dirty="0" smtClean="0">
                <a:solidFill>
                  <a:prstClr val="black"/>
                </a:solidFill>
              </a:rPr>
              <a:t>professeur présentant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des consignes </a:t>
            </a:r>
            <a:r>
              <a:rPr lang="fr-FR" sz="1600" dirty="0">
                <a:solidFill>
                  <a:prstClr val="black"/>
                </a:solidFill>
              </a:rPr>
              <a:t>de </a:t>
            </a:r>
            <a:r>
              <a:rPr lang="fr-FR" sz="1600" dirty="0" smtClean="0">
                <a:solidFill>
                  <a:prstClr val="black"/>
                </a:solidFill>
              </a:rPr>
              <a:t>passation adaptées </a:t>
            </a:r>
            <a:r>
              <a:rPr lang="fr-FR" sz="1600" dirty="0">
                <a:solidFill>
                  <a:prstClr val="black"/>
                </a:solidFill>
              </a:rPr>
              <a:t>pour que la compréhension ne soit pas un obstacle  à la passation </a:t>
            </a:r>
            <a:r>
              <a:rPr lang="fr-FR" sz="1600" dirty="0" smtClean="0">
                <a:solidFill>
                  <a:prstClr val="black"/>
                </a:solidFill>
              </a:rPr>
              <a:t>(Facile </a:t>
            </a:r>
            <a:r>
              <a:rPr lang="fr-FR" sz="1600" dirty="0">
                <a:solidFill>
                  <a:prstClr val="black"/>
                </a:solidFill>
              </a:rPr>
              <a:t>À Lire et à Comprendre).</a:t>
            </a:r>
          </a:p>
          <a:p>
            <a:pPr marL="800100" lvl="1" indent="-342900">
              <a:buFont typeface="Wingdings" panose="05000000000000000000" pitchFamily="2" charset="2"/>
              <a:buChar char="§"/>
            </a:pPr>
            <a:r>
              <a:rPr lang="fr-FR" sz="1600" dirty="0" smtClean="0">
                <a:solidFill>
                  <a:prstClr val="black"/>
                </a:solidFill>
              </a:rPr>
              <a:t>des conseils </a:t>
            </a:r>
            <a:r>
              <a:rPr lang="fr-FR" sz="1600" dirty="0">
                <a:solidFill>
                  <a:prstClr val="black"/>
                </a:solidFill>
              </a:rPr>
              <a:t>de passation qui engagent à garantir un bien-être physique et psychique de tous les élèves au moment de la </a:t>
            </a:r>
            <a:r>
              <a:rPr lang="fr-FR" sz="1600" dirty="0" smtClean="0">
                <a:solidFill>
                  <a:prstClr val="black"/>
                </a:solidFill>
              </a:rPr>
              <a:t>passation.</a:t>
            </a:r>
          </a:p>
          <a:p>
            <a:pPr marL="800100" lvl="1" indent="-342900">
              <a:buFont typeface="Wingdings" panose="05000000000000000000" pitchFamily="2" charset="2"/>
              <a:buChar char="§"/>
            </a:pPr>
            <a:endParaRPr lang="fr-FR" sz="1600" dirty="0">
              <a:solidFill>
                <a:prstClr val="black"/>
              </a:solidFill>
            </a:endParaRPr>
          </a:p>
          <a:p>
            <a:pPr marL="457200" indent="-342900">
              <a:buFont typeface="Wingdings" panose="05000000000000000000" pitchFamily="2" charset="2"/>
              <a:buChar char="§"/>
            </a:pPr>
            <a:r>
              <a:rPr lang="fr-FR" sz="1600" dirty="0">
                <a:solidFill>
                  <a:prstClr val="black"/>
                </a:solidFill>
              </a:rPr>
              <a:t>Le maintien des outils compensation, mis en œuvre dans le cadre des PAP et PPS, doit être garanti</a:t>
            </a:r>
            <a:r>
              <a:rPr lang="fr-FR" sz="1600" dirty="0" smtClean="0">
                <a:solidFill>
                  <a:prstClr val="black"/>
                </a:solidFill>
              </a:rPr>
              <a:t>.</a:t>
            </a:r>
          </a:p>
          <a:p>
            <a:pPr marL="457200" lvl="1"/>
            <a:endParaRPr lang="fr-FR" sz="1600" dirty="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val="116063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04" y="1207038"/>
            <a:ext cx="3840498" cy="209481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15" y="2992124"/>
            <a:ext cx="4321812" cy="240619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225" y="3855695"/>
            <a:ext cx="2798079" cy="243406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a:xfrm>
            <a:off x="544143" y="858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PORTAIL DE SAISIE ET DE RESTITUTION</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9" name="Image 8"/>
          <p:cNvPicPr/>
          <p:nvPr/>
        </p:nvPicPr>
        <p:blipFill>
          <a:blip r:embed="rId6"/>
          <a:stretch>
            <a:fillRect/>
          </a:stretch>
        </p:blipFill>
        <p:spPr>
          <a:xfrm>
            <a:off x="4674166" y="1207038"/>
            <a:ext cx="3657600" cy="1993900"/>
          </a:xfrm>
          <a:prstGeom prst="rect">
            <a:avLst/>
          </a:prstGeom>
        </p:spPr>
      </p:pic>
    </p:spTree>
    <p:extLst>
      <p:ext uri="{BB962C8B-B14F-4D97-AF65-F5344CB8AC3E}">
        <p14:creationId xmlns:p14="http://schemas.microsoft.com/office/powerpoint/2010/main" val="11349890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13</a:t>
            </a:fld>
            <a:endParaRPr lang="fr-FR" dirty="0"/>
          </a:p>
        </p:txBody>
      </p:sp>
      <p:sp>
        <p:nvSpPr>
          <p:cNvPr id="4" name="Espace réservé du texte 3"/>
          <p:cNvSpPr>
            <a:spLocks noGrp="1"/>
          </p:cNvSpPr>
          <p:nvPr>
            <p:ph type="body" sz="quarter" idx="13"/>
          </p:nvPr>
        </p:nvSpPr>
        <p:spPr/>
        <p:txBody>
          <a:bodyPr>
            <a:normAutofit/>
          </a:bodyPr>
          <a:lstStyle/>
          <a:p>
            <a:pPr>
              <a:buClr>
                <a:schemeClr val="accent2"/>
              </a:buClr>
            </a:pPr>
            <a:r>
              <a:rPr lang="fr-FR" sz="1600" dirty="0" smtClean="0"/>
              <a:t> Des </a:t>
            </a:r>
            <a:r>
              <a:rPr lang="fr-FR" sz="1600" b="1" dirty="0" smtClean="0"/>
              <a:t>fiches</a:t>
            </a:r>
            <a:r>
              <a:rPr lang="fr-FR" sz="1600" dirty="0" smtClean="0"/>
              <a:t> </a:t>
            </a:r>
            <a:r>
              <a:rPr lang="fr-FR" sz="1600" b="1" dirty="0" smtClean="0"/>
              <a:t>individuelles pour les parents</a:t>
            </a:r>
            <a:r>
              <a:rPr lang="fr-FR" sz="1600" dirty="0" smtClean="0"/>
              <a:t>.</a:t>
            </a:r>
          </a:p>
          <a:p>
            <a:pPr marL="0" indent="0">
              <a:buClr>
                <a:schemeClr val="accent2"/>
              </a:buClr>
              <a:buNone/>
            </a:pPr>
            <a:endParaRPr lang="fr-FR" sz="1600" dirty="0" smtClean="0"/>
          </a:p>
          <a:p>
            <a:pPr lvl="0">
              <a:buClr>
                <a:schemeClr val="accent2"/>
              </a:buClr>
            </a:pPr>
            <a:r>
              <a:rPr lang="fr-FR" sz="1600" dirty="0" smtClean="0"/>
              <a:t>Une </a:t>
            </a:r>
            <a:r>
              <a:rPr lang="fr-FR" sz="1600" b="1" dirty="0"/>
              <a:t>présentation en arborescence</a:t>
            </a:r>
            <a:r>
              <a:rPr lang="fr-FR" sz="1600" dirty="0"/>
              <a:t> des différents domaines testés avec la liste nominative des élèves dont les résultats se situent en deçà du premier ou du deuxième seuil. Ce document est destiné aux seuls enseignants de la classe</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a:t>tableau téléchargeable</a:t>
            </a:r>
            <a:r>
              <a:rPr lang="fr-FR" sz="1600" dirty="0"/>
              <a:t> qui regroupe l’ensemble détaillé des résultats saisis pour permettre d’affiner l’analyse des résultats individuels ou de la classe. Ceci permet également de se référer aux cahiers de passation qui restent à la disposition des enseignants</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smtClean="0"/>
              <a:t>guide des scores</a:t>
            </a:r>
            <a:r>
              <a:rPr lang="fr-FR" sz="1600" dirty="0" smtClean="0"/>
              <a:t>, </a:t>
            </a:r>
            <a:r>
              <a:rPr lang="fr-FR" sz="1600" dirty="0"/>
              <a:t>qui rappelle pour chaque type d’exercice, le nombre d’items passés et indique à quel niveau ont été fixés les deux seuils.</a:t>
            </a:r>
          </a:p>
          <a:p>
            <a:endParaRPr lang="fr-FR" sz="1600" dirty="0"/>
          </a:p>
        </p:txBody>
      </p:sp>
      <p:sp>
        <p:nvSpPr>
          <p:cNvPr id="5" name="Rectangle 2"/>
          <p:cNvSpPr txBox="1">
            <a:spLocks noChangeArrowheads="1"/>
          </p:cNvSpPr>
          <p:nvPr/>
        </p:nvSpPr>
        <p:spPr>
          <a:xfrm>
            <a:off x="517102" y="253248"/>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val="101801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58652" y="2370617"/>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information sur le cadre du dispositif d’évaluations Repères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INFORMATION 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6" name="Image 5"/>
          <p:cNvPicPr>
            <a:picLocks noChangeAspect="1"/>
          </p:cNvPicPr>
          <p:nvPr/>
        </p:nvPicPr>
        <p:blipFill>
          <a:blip r:embed="rId3"/>
          <a:stretch>
            <a:fillRect/>
          </a:stretch>
        </p:blipFill>
        <p:spPr>
          <a:xfrm>
            <a:off x="5211501" y="1066543"/>
            <a:ext cx="3555490" cy="5040000"/>
          </a:xfrm>
          <a:prstGeom prst="rect">
            <a:avLst/>
          </a:prstGeom>
          <a:ln>
            <a:solidFill>
              <a:schemeClr val="tx1"/>
            </a:solidFill>
          </a:ln>
        </p:spPr>
      </p:pic>
    </p:spTree>
    <p:extLst>
      <p:ext uri="{BB962C8B-B14F-4D97-AF65-F5344CB8AC3E}">
        <p14:creationId xmlns:p14="http://schemas.microsoft.com/office/powerpoint/2010/main" val="409309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902" y="1427642"/>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fiche de présentation sur le dispositif d’évaluations Repères et Point d’étape</a:t>
            </a:r>
          </a:p>
        </p:txBody>
      </p:sp>
      <p:sp>
        <p:nvSpPr>
          <p:cNvPr id="6" name="ZoneTexte 5"/>
          <p:cNvSpPr txBox="1"/>
          <p:nvPr/>
        </p:nvSpPr>
        <p:spPr>
          <a:xfrm>
            <a:off x="4813787" y="1451733"/>
            <a:ext cx="4332166" cy="71558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fiche de positionnement de l’élève par discipline (français / mathématiques) en fonction des seuils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DOCUMENTS DE RESTITUTION 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8" name="Image 7"/>
          <p:cNvPicPr/>
          <p:nvPr/>
        </p:nvPicPr>
        <p:blipFill>
          <a:blip r:embed="rId3"/>
          <a:stretch>
            <a:fillRect/>
          </a:stretch>
        </p:blipFill>
        <p:spPr>
          <a:xfrm>
            <a:off x="1739558" y="2371216"/>
            <a:ext cx="2412000" cy="3528000"/>
          </a:xfrm>
          <a:prstGeom prst="rect">
            <a:avLst/>
          </a:prstGeom>
          <a:ln>
            <a:solidFill>
              <a:schemeClr val="tx1"/>
            </a:solidFill>
          </a:ln>
        </p:spPr>
      </p:pic>
      <p:pic>
        <p:nvPicPr>
          <p:cNvPr id="9" name="Image 8"/>
          <p:cNvPicPr/>
          <p:nvPr/>
        </p:nvPicPr>
        <p:blipFill>
          <a:blip r:embed="rId4"/>
          <a:stretch>
            <a:fillRect/>
          </a:stretch>
        </p:blipFill>
        <p:spPr>
          <a:xfrm>
            <a:off x="4571999" y="2371216"/>
            <a:ext cx="2412000" cy="3528000"/>
          </a:xfrm>
          <a:prstGeom prst="rect">
            <a:avLst/>
          </a:prstGeom>
          <a:ln>
            <a:solidFill>
              <a:schemeClr val="tx1"/>
            </a:solidFill>
          </a:ln>
        </p:spPr>
      </p:pic>
    </p:spTree>
    <p:extLst>
      <p:ext uri="{BB962C8B-B14F-4D97-AF65-F5344CB8AC3E}">
        <p14:creationId xmlns:p14="http://schemas.microsoft.com/office/powerpoint/2010/main" val="358228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11690" y="84572"/>
            <a:ext cx="7881400" cy="810753"/>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 : L’ARBORESCENCE</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4" name="Image 3"/>
          <p:cNvPicPr>
            <a:picLocks noChangeAspect="1"/>
          </p:cNvPicPr>
          <p:nvPr/>
        </p:nvPicPr>
        <p:blipFill>
          <a:blip r:embed="rId3"/>
          <a:stretch>
            <a:fillRect/>
          </a:stretch>
        </p:blipFill>
        <p:spPr>
          <a:xfrm>
            <a:off x="1866901" y="1909681"/>
            <a:ext cx="4383793" cy="4320000"/>
          </a:xfrm>
          <a:prstGeom prst="rect">
            <a:avLst/>
          </a:prstGeom>
        </p:spPr>
      </p:pic>
      <p:sp>
        <p:nvSpPr>
          <p:cNvPr id="2" name="Rectangle 1"/>
          <p:cNvSpPr/>
          <p:nvPr/>
        </p:nvSpPr>
        <p:spPr>
          <a:xfrm>
            <a:off x="511690" y="895325"/>
            <a:ext cx="6694328" cy="877163"/>
          </a:xfrm>
          <a:prstGeom prst="rect">
            <a:avLst/>
          </a:prstGeom>
        </p:spPr>
        <p:txBody>
          <a:bodyPr wrap="square">
            <a:spAutoFit/>
          </a:bodyPr>
          <a:lstStyle/>
          <a:p>
            <a:pPr>
              <a:spcAft>
                <a:spcPts val="0"/>
              </a:spcAft>
            </a:pPr>
            <a:r>
              <a:rPr lang="fr-FR" sz="1050" b="1" dirty="0">
                <a:latin typeface="Trebuchet MS" panose="020B0603020202020204" pitchFamily="34" charset="0"/>
                <a:ea typeface="Lucida Sans" panose="020B0602030504020204" pitchFamily="34" charset="0"/>
                <a:cs typeface="Lucida Sans" panose="020B0602030504020204" pitchFamily="34" charset="0"/>
              </a:rPr>
              <a:t> </a:t>
            </a:r>
            <a:endParaRPr lang="fr-FR" sz="1400" dirty="0">
              <a:latin typeface="Lucida Sans" panose="020B0602030504020204" pitchFamily="34" charset="0"/>
              <a:ea typeface="Lucida Sans" panose="020B0602030504020204" pitchFamily="34" charset="0"/>
              <a:cs typeface="Lucida Sans" panose="020B0602030504020204" pitchFamily="34" charset="0"/>
            </a:endParaRPr>
          </a:p>
          <a:p>
            <a:pPr marL="342900" lvl="0" indent="-342900">
              <a:spcAft>
                <a:spcPts val="0"/>
              </a:spcAft>
              <a:buFont typeface="Symbol" panose="05050102010706020507" pitchFamily="18" charset="2"/>
              <a:buChar char=""/>
            </a:pPr>
            <a:r>
              <a:rPr lang="fr-FR" dirty="0"/>
              <a:t>L’accès à la restitution sous forme d’arbre est disponible en français et en mathématiques. Chaque branche correspond à une compétence. Les listes des élèves à besoin et fragiles sont visibles par compétence.</a:t>
            </a:r>
          </a:p>
        </p:txBody>
      </p:sp>
    </p:spTree>
    <p:extLst>
      <p:ext uri="{BB962C8B-B14F-4D97-AF65-F5344CB8AC3E}">
        <p14:creationId xmlns:p14="http://schemas.microsoft.com/office/powerpoint/2010/main" val="1877801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1" y="187191"/>
            <a:ext cx="8244725" cy="810753"/>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8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800" b="1" cap="none" dirty="0">
              <a:solidFill>
                <a:sysClr val="windowText" lastClr="000000">
                  <a:lumMod val="75000"/>
                  <a:lumOff val="25000"/>
                </a:sysClr>
              </a:solidFill>
              <a:latin typeface="Arial Black" charset="0"/>
              <a:ea typeface="Arial Black" charset="0"/>
              <a:cs typeface="Arial Black" charset="0"/>
            </a:endParaRPr>
          </a:p>
          <a:p>
            <a:endParaRPr lang="fr-FR" sz="2500" b="1" cap="none" dirty="0">
              <a:solidFill>
                <a:sysClr val="windowText" lastClr="000000">
                  <a:lumMod val="75000"/>
                  <a:lumOff val="25000"/>
                </a:sysClr>
              </a:solidFill>
              <a:latin typeface="Arial Black" charset="0"/>
              <a:ea typeface="Arial Black" charset="0"/>
              <a:cs typeface="Arial Black" charset="0"/>
            </a:endParaRPr>
          </a:p>
        </p:txBody>
      </p:sp>
      <p:sp>
        <p:nvSpPr>
          <p:cNvPr id="2" name="Rectangle 1"/>
          <p:cNvSpPr/>
          <p:nvPr/>
        </p:nvSpPr>
        <p:spPr>
          <a:xfrm>
            <a:off x="689212" y="997944"/>
            <a:ext cx="8072614" cy="1980992"/>
          </a:xfrm>
          <a:prstGeom prst="rect">
            <a:avLst/>
          </a:prstGeom>
        </p:spPr>
        <p:txBody>
          <a:bodyPr wrap="square">
            <a:spAutoFit/>
          </a:bodyPr>
          <a:lstStyle/>
          <a:p>
            <a:pPr marL="342900" lvl="0" indent="-342900">
              <a:spcBef>
                <a:spcPts val="65"/>
              </a:spcBef>
              <a:spcAft>
                <a:spcPts val="0"/>
              </a:spcAft>
              <a:buFont typeface="Symbol" panose="05050102010706020507" pitchFamily="18" charset="2"/>
              <a:buChar char=""/>
            </a:pPr>
            <a:r>
              <a:rPr lang="fr-FR" dirty="0"/>
              <a:t>Il comporte cinq onglets par discipline (français et mathématiques) :</a:t>
            </a:r>
          </a:p>
          <a:p>
            <a:pPr marL="742950" marR="340360" lvl="1" indent="-285750">
              <a:lnSpc>
                <a:spcPct val="102000"/>
              </a:lnSpc>
              <a:spcBef>
                <a:spcPts val="35"/>
              </a:spcBef>
              <a:spcAft>
                <a:spcPts val="0"/>
              </a:spcAft>
              <a:buFont typeface="Wingdings" panose="05000000000000000000" pitchFamily="2" charset="2"/>
              <a:buChar char=""/>
              <a:tabLst>
                <a:tab pos="1188085" algn="l"/>
              </a:tabLst>
            </a:pPr>
            <a:r>
              <a:rPr lang="fr-FR" dirty="0"/>
              <a:t>Un 1er onglet permettant de visualiser, pour chaque compétence, le positionnement des élèves dans les 3 groupes existants (à besoin, fragile et satisfaisant).</a:t>
            </a:r>
          </a:p>
          <a:p>
            <a:pPr marL="742950" marR="340360" lvl="1" indent="-285750">
              <a:lnSpc>
                <a:spcPct val="102000"/>
              </a:lnSpc>
              <a:spcBef>
                <a:spcPts val="35"/>
              </a:spcBef>
              <a:spcAft>
                <a:spcPts val="0"/>
              </a:spcAft>
              <a:buFont typeface="Wingdings" panose="05000000000000000000" pitchFamily="2" charset="2"/>
              <a:buChar char=""/>
              <a:tabLst>
                <a:tab pos="1188085" algn="l"/>
              </a:tabLst>
            </a:pPr>
            <a:r>
              <a:rPr lang="fr-FR" dirty="0"/>
              <a:t>Les deux onglets suivants déclinent la répartition des élèves dans les groupes « à besoins » et « fragile ».</a:t>
            </a:r>
          </a:p>
          <a:p>
            <a:pPr marL="742950" marR="340360" lvl="1" indent="-285750">
              <a:lnSpc>
                <a:spcPct val="102000"/>
              </a:lnSpc>
              <a:spcBef>
                <a:spcPts val="35"/>
              </a:spcBef>
              <a:spcAft>
                <a:spcPts val="0"/>
              </a:spcAft>
              <a:buFont typeface="Wingdings" panose="05000000000000000000" pitchFamily="2" charset="2"/>
              <a:buChar char=""/>
              <a:tabLst>
                <a:tab pos="1188085" algn="l"/>
              </a:tabLst>
            </a:pPr>
            <a:r>
              <a:rPr lang="fr-FR" dirty="0"/>
              <a:t>L’onglet 4 présente les scores calculés pour chaque élève de la classe.</a:t>
            </a:r>
          </a:p>
          <a:p>
            <a:pPr marL="742950" marR="340360" lvl="1" indent="-285750">
              <a:lnSpc>
                <a:spcPct val="102000"/>
              </a:lnSpc>
              <a:spcBef>
                <a:spcPts val="35"/>
              </a:spcBef>
              <a:spcAft>
                <a:spcPts val="0"/>
              </a:spcAft>
              <a:buFont typeface="Wingdings" panose="05000000000000000000" pitchFamily="2" charset="2"/>
              <a:buChar char=""/>
              <a:tabLst>
                <a:tab pos="1188085" algn="l"/>
              </a:tabLst>
            </a:pPr>
            <a:r>
              <a:rPr lang="fr-FR" dirty="0"/>
              <a:t>L’onglet 5 présente le détail des réponses des élèves à chaque item</a:t>
            </a:r>
            <a:r>
              <a:rPr lang="fr-FR" dirty="0" smtClean="0"/>
              <a:t>.</a:t>
            </a:r>
            <a:endParaRPr lang="fr-FR" sz="1200" dirty="0">
              <a:latin typeface="Lucida Sans" panose="020B0602030504020204" pitchFamily="34" charset="0"/>
              <a:ea typeface="Lucida Sans" panose="020B0602030504020204" pitchFamily="34" charset="0"/>
              <a:cs typeface="Lucida Sans" panose="020B0602030504020204" pitchFamily="34" charset="0"/>
            </a:endParaRPr>
          </a:p>
          <a:p>
            <a:pPr marL="1371600">
              <a:spcBef>
                <a:spcPts val="65"/>
              </a:spcBef>
              <a:spcAft>
                <a:spcPts val="0"/>
              </a:spcAft>
            </a:pPr>
            <a:r>
              <a:rPr lang="fr-FR" sz="1200" dirty="0">
                <a:latin typeface="Gill Sans MT" panose="020B0502020104020203" pitchFamily="34" charset="0"/>
                <a:ea typeface="Gill Sans MT" panose="020B0502020104020203" pitchFamily="34" charset="0"/>
                <a:cs typeface="Gill Sans MT" panose="020B0502020104020203" pitchFamily="34" charset="0"/>
              </a:rPr>
              <a:t> </a:t>
            </a:r>
            <a:endParaRPr lang="fr-FR" sz="1200" dirty="0">
              <a:latin typeface="Lucida Sans" panose="020B0602030504020204" pitchFamily="34" charset="0"/>
              <a:ea typeface="Lucida Sans" panose="020B0602030504020204" pitchFamily="34" charset="0"/>
              <a:cs typeface="Lucida Sans" panose="020B0602030504020204" pitchFamily="34" charset="0"/>
            </a:endParaRPr>
          </a:p>
          <a:p>
            <a:pPr marL="742950" marR="340360" lvl="1" indent="-285750">
              <a:lnSpc>
                <a:spcPct val="102000"/>
              </a:lnSpc>
              <a:spcBef>
                <a:spcPts val="35"/>
              </a:spcBef>
              <a:buFont typeface="Wingdings" panose="05000000000000000000" pitchFamily="2" charset="2"/>
              <a:buChar char=""/>
              <a:tabLst>
                <a:tab pos="1188085" algn="l"/>
              </a:tabLst>
            </a:pPr>
            <a:r>
              <a:rPr lang="fr-FR" dirty="0"/>
              <a:t>3 des 5 onglets sont partiellement visibles </a:t>
            </a:r>
            <a:r>
              <a:rPr lang="fr-FR" dirty="0" smtClean="0"/>
              <a:t>ci-dessous (diapositives 17 et 18)</a:t>
            </a:r>
            <a:endParaRPr lang="fr-FR" dirty="0"/>
          </a:p>
        </p:txBody>
      </p:sp>
      <p:pic>
        <p:nvPicPr>
          <p:cNvPr id="6" name="Image 5"/>
          <p:cNvPicPr/>
          <p:nvPr/>
        </p:nvPicPr>
        <p:blipFill>
          <a:blip r:embed="rId3"/>
          <a:stretch>
            <a:fillRect/>
          </a:stretch>
        </p:blipFill>
        <p:spPr>
          <a:xfrm>
            <a:off x="1367625" y="3193447"/>
            <a:ext cx="6543675" cy="2108835"/>
          </a:xfrm>
          <a:prstGeom prst="rect">
            <a:avLst/>
          </a:prstGeom>
        </p:spPr>
      </p:pic>
    </p:spTree>
    <p:extLst>
      <p:ext uri="{BB962C8B-B14F-4D97-AF65-F5344CB8AC3E}">
        <p14:creationId xmlns:p14="http://schemas.microsoft.com/office/powerpoint/2010/main" val="1277539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pic>
        <p:nvPicPr>
          <p:cNvPr id="4" name="Image 3"/>
          <p:cNvPicPr/>
          <p:nvPr/>
        </p:nvPicPr>
        <p:blipFill>
          <a:blip r:embed="rId3"/>
          <a:stretch>
            <a:fillRect/>
          </a:stretch>
        </p:blipFill>
        <p:spPr>
          <a:xfrm>
            <a:off x="1863090" y="1200784"/>
            <a:ext cx="5417820" cy="2228215"/>
          </a:xfrm>
          <a:prstGeom prst="rect">
            <a:avLst/>
          </a:prstGeom>
        </p:spPr>
      </p:pic>
      <p:pic>
        <p:nvPicPr>
          <p:cNvPr id="6" name="Image 5"/>
          <p:cNvPicPr/>
          <p:nvPr/>
        </p:nvPicPr>
        <p:blipFill>
          <a:blip r:embed="rId4"/>
          <a:stretch>
            <a:fillRect/>
          </a:stretch>
        </p:blipFill>
        <p:spPr>
          <a:xfrm>
            <a:off x="1863090" y="3912718"/>
            <a:ext cx="5446395" cy="1734820"/>
          </a:xfrm>
          <a:prstGeom prst="rect">
            <a:avLst/>
          </a:prstGeom>
        </p:spPr>
      </p:pic>
    </p:spTree>
    <p:extLst>
      <p:ext uri="{BB962C8B-B14F-4D97-AF65-F5344CB8AC3E}">
        <p14:creationId xmlns:p14="http://schemas.microsoft.com/office/powerpoint/2010/main" val="136299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smtClean="0">
                <a:solidFill>
                  <a:sysClr val="windowText" lastClr="000000">
                    <a:lumMod val="75000"/>
                    <a:lumOff val="25000"/>
                  </a:sysClr>
                </a:solidFill>
                <a:latin typeface="Arial Black" charset="0"/>
                <a:ea typeface="Arial Black" charset="0"/>
                <a:cs typeface="Arial Black" charset="0"/>
              </a:rPr>
              <a:t>RESTITUTIONS AUX ÉCOLES : LE GUIDE DES SCORES</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
        <p:nvSpPr>
          <p:cNvPr id="6" name="Rectangle 5"/>
          <p:cNvSpPr/>
          <p:nvPr/>
        </p:nvSpPr>
        <p:spPr>
          <a:xfrm>
            <a:off x="716506" y="1152405"/>
            <a:ext cx="7308377" cy="508922"/>
          </a:xfrm>
          <a:prstGeom prst="rect">
            <a:avLst/>
          </a:prstGeom>
        </p:spPr>
        <p:txBody>
          <a:bodyPr wrap="square">
            <a:spAutoFit/>
          </a:bodyPr>
          <a:lstStyle/>
          <a:p>
            <a:pPr marL="342900" lvl="0" indent="-342900">
              <a:lnSpc>
                <a:spcPct val="102000"/>
              </a:lnSpc>
              <a:spcAft>
                <a:spcPts val="0"/>
              </a:spcAft>
              <a:buSzPts val="1200"/>
              <a:buFont typeface="Gill Sans MT" panose="020B0502020104020203" pitchFamily="34" charset="0"/>
              <a:buChar char="•"/>
            </a:pPr>
            <a:r>
              <a:rPr lang="fr-FR" dirty="0"/>
              <a:t>Ce guide est un document d’accompagnement des évaluations. </a:t>
            </a:r>
          </a:p>
          <a:p>
            <a:pPr marL="342900" lvl="0" indent="-342900">
              <a:lnSpc>
                <a:spcPct val="102000"/>
              </a:lnSpc>
              <a:spcAft>
                <a:spcPts val="0"/>
              </a:spcAft>
              <a:buSzPts val="1200"/>
              <a:buFont typeface="Gill Sans MT" panose="020B0502020104020203" pitchFamily="34" charset="0"/>
              <a:buChar char="•"/>
            </a:pPr>
            <a:r>
              <a:rPr lang="fr-FR" dirty="0"/>
              <a:t>Il est disponible sur le portail pendant toute la durée d’ouverture de ce dernier. </a:t>
            </a:r>
          </a:p>
        </p:txBody>
      </p:sp>
      <p:pic>
        <p:nvPicPr>
          <p:cNvPr id="20" name="Image 19"/>
          <p:cNvPicPr/>
          <p:nvPr/>
        </p:nvPicPr>
        <p:blipFill>
          <a:blip r:embed="rId3"/>
          <a:stretch>
            <a:fillRect/>
          </a:stretch>
        </p:blipFill>
        <p:spPr>
          <a:xfrm>
            <a:off x="3413229" y="1815788"/>
            <a:ext cx="5374640" cy="3589020"/>
          </a:xfrm>
          <a:prstGeom prst="rect">
            <a:avLst/>
          </a:prstGeom>
        </p:spPr>
      </p:pic>
      <p:pic>
        <p:nvPicPr>
          <p:cNvPr id="17" name="Image 16"/>
          <p:cNvPicPr>
            <a:picLocks noChangeAspect="1"/>
          </p:cNvPicPr>
          <p:nvPr/>
        </p:nvPicPr>
        <p:blipFill>
          <a:blip r:embed="rId4"/>
          <a:stretch>
            <a:fillRect/>
          </a:stretch>
        </p:blipFill>
        <p:spPr>
          <a:xfrm>
            <a:off x="716506" y="1815788"/>
            <a:ext cx="2375690" cy="1656000"/>
          </a:xfrm>
          <a:prstGeom prst="rect">
            <a:avLst/>
          </a:prstGeom>
          <a:ln>
            <a:solidFill>
              <a:schemeClr val="tx1"/>
            </a:solidFill>
          </a:ln>
        </p:spPr>
      </p:pic>
    </p:spTree>
    <p:extLst>
      <p:ext uri="{BB962C8B-B14F-4D97-AF65-F5344CB8AC3E}">
        <p14:creationId xmlns:p14="http://schemas.microsoft.com/office/powerpoint/2010/main" val="267530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0"/>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100" b="1" cap="none" dirty="0" smtClean="0">
                <a:solidFill>
                  <a:sysClr val="windowText" lastClr="000000">
                    <a:lumMod val="75000"/>
                    <a:lumOff val="25000"/>
                  </a:sysClr>
                </a:solidFill>
                <a:latin typeface="Arial Black" charset="0"/>
                <a:ea typeface="Arial Black" charset="0"/>
                <a:cs typeface="Arial Black" charset="0"/>
              </a:rPr>
              <a:t>ACCOMPAGNEMENT DES ENSEIGNANTS POUR L’ACTION PÉDAGOGIQUE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
        <p:nvSpPr>
          <p:cNvPr id="2" name="Rectangle 1"/>
          <p:cNvSpPr/>
          <p:nvPr/>
        </p:nvSpPr>
        <p:spPr>
          <a:xfrm>
            <a:off x="517101" y="1153885"/>
            <a:ext cx="7614527" cy="307777"/>
          </a:xfrm>
          <a:prstGeom prst="rect">
            <a:avLst/>
          </a:prstGeom>
        </p:spPr>
        <p:txBody>
          <a:bodyPr wrap="square">
            <a:spAutoFit/>
          </a:bodyPr>
          <a:lstStyle/>
          <a:p>
            <a:endParaRPr lang="fr-FR" sz="1400" dirty="0"/>
          </a:p>
        </p:txBody>
      </p:sp>
      <p:sp>
        <p:nvSpPr>
          <p:cNvPr id="4" name="Espace réservé du texte 3"/>
          <p:cNvSpPr txBox="1">
            <a:spLocks/>
          </p:cNvSpPr>
          <p:nvPr/>
        </p:nvSpPr>
        <p:spPr>
          <a:xfrm>
            <a:off x="219075" y="997942"/>
            <a:ext cx="7589057" cy="525045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A partir de l’outil de restitution, un lien hypertexte renvoie vers les documents d’accompagnement construits par la DGESCO, avec la contribution du Conseil Scientifique et de la DEPP</a:t>
            </a:r>
            <a:r>
              <a:rPr lang="fr-FR" sz="4800" dirty="0" smtClean="0"/>
              <a:t>.</a:t>
            </a:r>
            <a:endParaRPr lang="fr-FR" sz="4800" dirty="0"/>
          </a:p>
          <a:p>
            <a:r>
              <a:rPr lang="fr-FR" sz="4800" dirty="0"/>
              <a:t>Ces documents listent les types de difficultés rencontrées généralement par les élèves ainsi que des suggestions d’activités et un calendrier d’actions. </a:t>
            </a:r>
            <a:endParaRPr lang="fr-FR" sz="4800" dirty="0" smtClean="0"/>
          </a:p>
          <a:p>
            <a:endParaRPr lang="fr-FR" sz="3700" dirty="0" smtClean="0"/>
          </a:p>
          <a:p>
            <a:r>
              <a:rPr lang="fr-FR" sz="4800" dirty="0" smtClean="0"/>
              <a:t>Ces </a:t>
            </a:r>
            <a:r>
              <a:rPr lang="fr-FR" sz="4800" dirty="0"/>
              <a:t>pistes d’action sont élaborées en référence aux ressources déjà disponibles :</a:t>
            </a:r>
          </a:p>
          <a:p>
            <a:pPr marL="628650" lvl="1" indent="-285750"/>
            <a:r>
              <a:rPr lang="fr-FR" sz="4800" dirty="0"/>
              <a:t>Mise en œuvre de l’objectif CP 100% réussite : </a:t>
            </a:r>
          </a:p>
          <a:p>
            <a:pPr marL="342900" lvl="1" indent="0">
              <a:buNone/>
            </a:pPr>
            <a:r>
              <a:rPr lang="fr-FR" sz="3600" dirty="0" smtClean="0">
                <a:hlinkClick r:id="rId3"/>
              </a:rPr>
              <a:t>https</a:t>
            </a:r>
            <a:r>
              <a:rPr lang="fr-FR" sz="3600" dirty="0">
                <a:hlinkClick r:id="rId3"/>
              </a:rPr>
              <a:t>://eduscol.education.fr/cid117919/100-de-reussite-en-cp.html</a:t>
            </a:r>
            <a:endParaRPr lang="fr-FR" sz="3600" dirty="0"/>
          </a:p>
          <a:p>
            <a:pPr marL="342900" lvl="1" indent="0">
              <a:buNone/>
            </a:pPr>
            <a:r>
              <a:rPr lang="fr-FR" sz="4800" dirty="0"/>
              <a:t>Guide de références pour l’enseignement de l’écriture et de la lecture au </a:t>
            </a:r>
            <a:r>
              <a:rPr lang="fr-FR" sz="4800" dirty="0" smtClean="0"/>
              <a:t>CP : </a:t>
            </a:r>
            <a:r>
              <a:rPr lang="fr-FR" sz="3700" dirty="0" smtClean="0">
                <a:hlinkClick r:id="rId4"/>
              </a:rPr>
              <a:t>https</a:t>
            </a:r>
            <a:r>
              <a:rPr lang="fr-FR" sz="3700" dirty="0">
                <a:hlinkClick r:id="rId4"/>
              </a:rPr>
              <a:t>://cache.media.eduscol.education.fr/file/Actualites/23/2/Lecture_ecriture_versionWEB_939232.pdf</a:t>
            </a:r>
            <a:endParaRPr lang="fr-FR" sz="3700" dirty="0"/>
          </a:p>
          <a:p>
            <a:pPr marL="628650" lvl="1" indent="-285750"/>
            <a:r>
              <a:rPr lang="fr-FR" sz="3700" dirty="0"/>
              <a:t> </a:t>
            </a:r>
            <a:r>
              <a:rPr lang="fr-FR" sz="4800" dirty="0"/>
              <a:t>Recommandations du ministre concernant la lecture, la grammaire, le calcul et la résolution de problèmes (Bulletin officiel du 26/04/2018) : </a:t>
            </a:r>
            <a:endParaRPr lang="fr-FR" sz="4800" dirty="0" smtClean="0"/>
          </a:p>
          <a:p>
            <a:pPr marL="342900" lvl="1" indent="0">
              <a:buNone/>
            </a:pPr>
            <a:r>
              <a:rPr lang="fr-FR" sz="3700" dirty="0" smtClean="0">
                <a:hlinkClick r:id="rId5"/>
              </a:rPr>
              <a:t>https</a:t>
            </a:r>
            <a:r>
              <a:rPr lang="fr-FR" sz="3700" dirty="0">
                <a:hlinkClick r:id="rId5"/>
              </a:rPr>
              <a:t>://www.education.gouv.fr/pid285/bulletin_officiel.html?pid_bo=37752</a:t>
            </a:r>
            <a:endParaRPr lang="fr-FR" sz="3700" dirty="0"/>
          </a:p>
          <a:p>
            <a:pPr marL="342900" lvl="1" indent="0">
              <a:buNone/>
            </a:pPr>
            <a:r>
              <a:rPr lang="fr-FR" sz="4800" dirty="0" smtClean="0"/>
              <a:t>Programmes pour le cycle 2 :</a:t>
            </a:r>
            <a:r>
              <a:rPr lang="fr-FR" sz="3700" dirty="0"/>
              <a:t> </a:t>
            </a:r>
            <a:endParaRPr lang="fr-FR" sz="3700" dirty="0" smtClean="0"/>
          </a:p>
          <a:p>
            <a:pPr marL="342900" lvl="1" indent="0">
              <a:buNone/>
            </a:pPr>
            <a:r>
              <a:rPr lang="fr-FR" sz="3600" dirty="0" smtClean="0">
                <a:hlinkClick r:id="rId6"/>
              </a:rPr>
              <a:t>https</a:t>
            </a:r>
            <a:r>
              <a:rPr lang="fr-FR" sz="3600" dirty="0">
                <a:hlinkClick r:id="rId6"/>
              </a:rPr>
              <a:t>://</a:t>
            </a:r>
            <a:r>
              <a:rPr lang="fr-FR" sz="3600" dirty="0" smtClean="0">
                <a:hlinkClick r:id="rId6"/>
              </a:rPr>
              <a:t>www.education.gouv.fr/media/70279/download</a:t>
            </a:r>
            <a:endParaRPr lang="fr-FR" sz="3600" dirty="0"/>
          </a:p>
          <a:p>
            <a:pPr marL="628650" lvl="1" indent="-285750"/>
            <a:r>
              <a:rPr lang="fr-FR" sz="4800" dirty="0"/>
              <a:t>Les repères annuels de progression : </a:t>
            </a:r>
            <a:endParaRPr lang="fr-FR" sz="4800" dirty="0" smtClean="0"/>
          </a:p>
          <a:p>
            <a:pPr marL="342900" lvl="1" indent="0">
              <a:buNone/>
            </a:pPr>
            <a:r>
              <a:rPr lang="fr-FR" sz="3700" dirty="0" smtClean="0">
                <a:hlinkClick r:id="rId7"/>
              </a:rPr>
              <a:t>https</a:t>
            </a:r>
            <a:r>
              <a:rPr lang="fr-FR" sz="3700" dirty="0">
                <a:hlinkClick r:id="rId7"/>
              </a:rPr>
              <a:t>://eduscol.education.fr/cid152614/attendus-fin-annee-reperes-annuels-progression-la.html</a:t>
            </a:r>
            <a:endParaRPr lang="fr-FR" sz="3700" dirty="0"/>
          </a:p>
          <a:p>
            <a:pPr marL="628650" lvl="1" indent="-285750"/>
            <a:r>
              <a:rPr lang="fr-FR" sz="4800" dirty="0"/>
              <a:t>Je rentre au CP : </a:t>
            </a:r>
            <a:endParaRPr lang="fr-FR" sz="4800" dirty="0" smtClean="0"/>
          </a:p>
          <a:p>
            <a:pPr marL="342900" lvl="1" indent="0">
              <a:buNone/>
            </a:pPr>
            <a:r>
              <a:rPr lang="fr-FR" sz="3700" dirty="0" smtClean="0">
                <a:hlinkClick r:id="rId8"/>
              </a:rPr>
              <a:t>https</a:t>
            </a:r>
            <a:r>
              <a:rPr lang="fr-FR" sz="3700" dirty="0">
                <a:hlinkClick r:id="rId8"/>
              </a:rPr>
              <a:t>://eduscol.education.fr/pid39448/je-rentre-au-cp.html</a:t>
            </a:r>
            <a:endParaRPr lang="fr-FR" sz="3700" dirty="0"/>
          </a:p>
          <a:p>
            <a:pPr marL="342900" lvl="1" indent="0">
              <a:buNone/>
            </a:pPr>
            <a:r>
              <a:rPr lang="fr-FR" sz="4800" dirty="0"/>
              <a:t>Le guide Pour enseigner le vocabulaire à l’école maternelle : </a:t>
            </a:r>
            <a:r>
              <a:rPr lang="fr-FR" sz="3700" dirty="0" smtClean="0">
                <a:hlinkClick r:id="rId9"/>
              </a:rPr>
              <a:t>https</a:t>
            </a:r>
            <a:r>
              <a:rPr lang="fr-FR" sz="3700" dirty="0">
                <a:hlinkClick r:id="rId9"/>
              </a:rPr>
              <a:t>://cache.media.eduscol.education.fr/file/maternelle/63/7/Les_mots_de_la_maternelle_1171637.pdf</a:t>
            </a:r>
            <a:endParaRPr lang="fr-FR" sz="3700" dirty="0"/>
          </a:p>
          <a:p>
            <a:pPr marL="342900" lvl="1" indent="0">
              <a:buNone/>
            </a:pPr>
            <a:r>
              <a:rPr lang="fr-FR" sz="4800" dirty="0"/>
              <a:t>Le guide Pour préparer l’apprentissage de la lecture et de l’écriture à l’école maternelle : </a:t>
            </a:r>
            <a:r>
              <a:rPr lang="fr-FR" sz="3700" dirty="0" smtClean="0">
                <a:hlinkClick r:id="rId10"/>
              </a:rPr>
              <a:t>https</a:t>
            </a:r>
            <a:r>
              <a:rPr lang="fr-FR" sz="3700" dirty="0">
                <a:hlinkClick r:id="rId10"/>
              </a:rPr>
              <a:t>://</a:t>
            </a:r>
            <a:r>
              <a:rPr lang="fr-FR" sz="3700" dirty="0" smtClean="0">
                <a:hlinkClick r:id="rId10"/>
              </a:rPr>
              <a:t>cache.media.eduscol.education.fr/file/maternelle/41/4/Guide_phonologie_1172414.pdf</a:t>
            </a:r>
            <a:endParaRPr lang="fr-FR" sz="3700" dirty="0" smtClean="0"/>
          </a:p>
          <a:p>
            <a:pPr marL="342900" lvl="1" indent="0">
              <a:buNone/>
            </a:pPr>
            <a:endParaRPr lang="fr-FR" sz="3700" dirty="0" smtClean="0"/>
          </a:p>
          <a:p>
            <a:r>
              <a:rPr lang="fr-FR" sz="4800" dirty="0" smtClean="0"/>
              <a:t>Les résultats des évaluations sont un point d’appui pour mener, au niveau des équipes d’école, une réflexion sur leur action pédagogique et les modalités d’enseignement qui  favorisent les apprentissages fondamentaux des élèves.</a:t>
            </a:r>
          </a:p>
          <a:p>
            <a:r>
              <a:rPr lang="fr-FR" sz="4800" dirty="0" smtClean="0"/>
              <a:t>C’est aussi un moyen de pilotage pour les Inspecteurs de l’éducation nationale et les formateurs qui s’inscrira pleinement dans le cadre des formations afin d’accompagner les équipes dans leurs pratiques de classe, en fonction des besoins repérés chez leurs élèves.</a:t>
            </a:r>
          </a:p>
          <a:p>
            <a:pPr marL="0" indent="0">
              <a:buFont typeface="Arial" panose="020B0604020202020204" pitchFamily="34" charset="0"/>
              <a:buNone/>
            </a:pPr>
            <a:endParaRPr lang="fr-FR" sz="2200" dirty="0" smtClean="0"/>
          </a:p>
          <a:p>
            <a:endParaRPr lang="fr-FR" sz="1600" dirty="0" smtClean="0"/>
          </a:p>
          <a:p>
            <a:pPr marL="0" indent="0">
              <a:buFont typeface="Arial" panose="020B0604020202020204" pitchFamily="34" charset="0"/>
              <a:buNone/>
            </a:pPr>
            <a:endParaRPr lang="fr-FR" sz="1600" dirty="0" smtClean="0"/>
          </a:p>
          <a:p>
            <a:pPr lvl="1"/>
            <a:endParaRPr lang="fr-FR" sz="1600" dirty="0"/>
          </a:p>
        </p:txBody>
      </p:sp>
    </p:spTree>
    <p:extLst>
      <p:ext uri="{BB962C8B-B14F-4D97-AF65-F5344CB8AC3E}">
        <p14:creationId xmlns:p14="http://schemas.microsoft.com/office/powerpoint/2010/main" val="352907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p:cNvSpPr>
            <a:spLocks noGrp="1"/>
          </p:cNvSpPr>
          <p:nvPr>
            <p:ph sz="half" idx="1"/>
          </p:nvPr>
        </p:nvSpPr>
        <p:spPr>
          <a:xfrm>
            <a:off x="1237379" y="990388"/>
            <a:ext cx="7120890" cy="2387501"/>
          </a:xfrm>
        </p:spPr>
        <p:txBody>
          <a:bodyPr>
            <a:noAutofit/>
          </a:bodyPr>
          <a:lstStyle/>
          <a:p>
            <a:r>
              <a:rPr lang="fr-FR" sz="1800" dirty="0"/>
              <a:t> Les objectifs des différentes opérations d’évaluation des élèves</a:t>
            </a:r>
          </a:p>
          <a:p>
            <a:r>
              <a:rPr lang="fr-FR" sz="1800" dirty="0"/>
              <a:t> Le calendrier</a:t>
            </a:r>
          </a:p>
          <a:p>
            <a:r>
              <a:rPr lang="fr-FR" sz="1800" dirty="0"/>
              <a:t> L’organisation des passations</a:t>
            </a:r>
          </a:p>
          <a:p>
            <a:r>
              <a:rPr lang="fr-FR" sz="1800" dirty="0"/>
              <a:t> La préparation des passations</a:t>
            </a:r>
          </a:p>
          <a:p>
            <a:r>
              <a:rPr lang="fr-FR" sz="1800" dirty="0"/>
              <a:t> La conception des évaluations </a:t>
            </a:r>
          </a:p>
          <a:p>
            <a:r>
              <a:rPr lang="fr-FR" sz="1800" dirty="0"/>
              <a:t> Le contenu des évaluations CP et CE1</a:t>
            </a:r>
          </a:p>
          <a:p>
            <a:r>
              <a:rPr lang="fr-FR" sz="1800" dirty="0"/>
              <a:t> Les adaptations</a:t>
            </a:r>
          </a:p>
          <a:p>
            <a:r>
              <a:rPr lang="fr-FR" sz="1800" dirty="0"/>
              <a:t> Les restitutions</a:t>
            </a:r>
          </a:p>
          <a:p>
            <a:r>
              <a:rPr lang="fr-FR" sz="1800" dirty="0"/>
              <a:t> L’accompagnement des enseignants pour l’action </a:t>
            </a:r>
            <a:r>
              <a:rPr lang="fr-FR" sz="1800" dirty="0" smtClean="0"/>
              <a:t>pédagogique</a:t>
            </a:r>
          </a:p>
          <a:p>
            <a:r>
              <a:rPr lang="fr-FR" sz="1800" dirty="0" smtClean="0"/>
              <a:t>La démarche qualité</a:t>
            </a:r>
            <a:endParaRPr lang="fr-FR" sz="1800" dirty="0"/>
          </a:p>
          <a:p>
            <a:pPr marL="0" lvl="1" indent="0">
              <a:lnSpc>
                <a:spcPct val="120000"/>
              </a:lnSpc>
              <a:buClrTx/>
              <a:buSzPct val="100000"/>
              <a:buNone/>
            </a:pPr>
            <a:r>
              <a:rPr lang="fr-FR" altLang="en-US" sz="1800" dirty="0" smtClean="0"/>
              <a:t> </a:t>
            </a:r>
            <a:endParaRPr lang="fr-FR" altLang="en-US" sz="1800" dirty="0"/>
          </a:p>
          <a:p>
            <a:pPr marL="522287" lvl="4" indent="-342900">
              <a:lnSpc>
                <a:spcPct val="120000"/>
              </a:lnSpc>
              <a:buSzPct val="100000"/>
              <a:buFont typeface="Wingdings" panose="05000000000000000000" pitchFamily="2" charset="2"/>
              <a:buChar char="Ø"/>
              <a:tabLst>
                <a:tab pos="216000" algn="l"/>
              </a:tabLst>
            </a:pPr>
            <a:endParaRPr lang="fr-FR" altLang="en-US" dirty="0">
              <a:solidFill>
                <a:srgbClr val="9B008A"/>
              </a:solidFill>
              <a:cs typeface="Arial" pitchFamily="34" charset="0"/>
            </a:endParaRPr>
          </a:p>
          <a:p>
            <a:pPr marL="0" lvl="3" indent="0">
              <a:lnSpc>
                <a:spcPct val="120000"/>
              </a:lnSpc>
              <a:buSzPct val="100000"/>
              <a:buNone/>
              <a:tabLst>
                <a:tab pos="216000" algn="l"/>
              </a:tabLst>
            </a:pPr>
            <a:endParaRPr lang="fr-FR" altLang="en-US" dirty="0">
              <a:solidFill>
                <a:srgbClr val="9B008A"/>
              </a:solidFill>
              <a:cs typeface="Arial" pitchFamily="34" charset="0"/>
            </a:endParaRPr>
          </a:p>
        </p:txBody>
      </p:sp>
    </p:spTree>
    <p:extLst>
      <p:ext uri="{BB962C8B-B14F-4D97-AF65-F5344CB8AC3E}">
        <p14:creationId xmlns:p14="http://schemas.microsoft.com/office/powerpoint/2010/main" val="32729875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0"/>
            <a:ext cx="7881400" cy="810753"/>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100" b="1" cap="none" dirty="0" smtClean="0">
                <a:solidFill>
                  <a:sysClr val="windowText" lastClr="000000">
                    <a:lumMod val="75000"/>
                    <a:lumOff val="25000"/>
                  </a:sysClr>
                </a:solidFill>
                <a:latin typeface="Arial Black" charset="0"/>
                <a:ea typeface="Arial Black" charset="0"/>
                <a:cs typeface="Arial Black" charset="0"/>
              </a:rPr>
              <a:t>DÉMARCHE QUALITÉ</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
        <p:nvSpPr>
          <p:cNvPr id="2" name="Rectangle 1"/>
          <p:cNvSpPr/>
          <p:nvPr/>
        </p:nvSpPr>
        <p:spPr>
          <a:xfrm>
            <a:off x="517101" y="1153885"/>
            <a:ext cx="7614527" cy="307777"/>
          </a:xfrm>
          <a:prstGeom prst="rect">
            <a:avLst/>
          </a:prstGeom>
        </p:spPr>
        <p:txBody>
          <a:bodyPr wrap="square">
            <a:spAutoFit/>
          </a:bodyPr>
          <a:lstStyle/>
          <a:p>
            <a:endParaRPr lang="fr-FR" sz="1400" dirty="0"/>
          </a:p>
        </p:txBody>
      </p:sp>
      <p:sp>
        <p:nvSpPr>
          <p:cNvPr id="4" name="Espace réservé du texte 3"/>
          <p:cNvSpPr txBox="1">
            <a:spLocks/>
          </p:cNvSpPr>
          <p:nvPr/>
        </p:nvSpPr>
        <p:spPr>
          <a:xfrm>
            <a:off x="804863" y="1469378"/>
            <a:ext cx="7881937" cy="4397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smtClean="0"/>
              <a:t>Enquête </a:t>
            </a:r>
            <a:r>
              <a:rPr lang="fr-FR" sz="1800" dirty="0" smtClean="0"/>
              <a:t>de satisfaction</a:t>
            </a:r>
          </a:p>
          <a:p>
            <a:pPr lvl="1"/>
            <a:r>
              <a:rPr lang="fr-FR" sz="1800" dirty="0" smtClean="0"/>
              <a:t>À destination des enseignants pour recueillir leur avis sur les dimensions suivantes :</a:t>
            </a:r>
          </a:p>
          <a:p>
            <a:pPr lvl="2"/>
            <a:r>
              <a:rPr lang="fr-FR" sz="1800" dirty="0"/>
              <a:t>Communication et logistique</a:t>
            </a:r>
          </a:p>
          <a:p>
            <a:pPr lvl="2"/>
            <a:r>
              <a:rPr lang="fr-FR" sz="1800" dirty="0" smtClean="0"/>
              <a:t>Contenus pédagogiques</a:t>
            </a:r>
          </a:p>
          <a:p>
            <a:pPr lvl="2"/>
            <a:r>
              <a:rPr lang="fr-FR" sz="1800" dirty="0" smtClean="0"/>
              <a:t>Passation des épreuves</a:t>
            </a:r>
          </a:p>
          <a:p>
            <a:pPr lvl="2"/>
            <a:r>
              <a:rPr lang="fr-FR" sz="1800" dirty="0"/>
              <a:t>Portail et restitutions</a:t>
            </a:r>
          </a:p>
          <a:p>
            <a:pPr lvl="2"/>
            <a:r>
              <a:rPr lang="fr-FR" sz="1800" dirty="0" smtClean="0"/>
              <a:t>Bilan</a:t>
            </a:r>
          </a:p>
          <a:p>
            <a:pPr lvl="1"/>
            <a:r>
              <a:rPr lang="fr-FR" sz="1800" dirty="0" smtClean="0"/>
              <a:t>À destination des IEN pour recueillir leur avis sur les dimensions suivantes :</a:t>
            </a:r>
          </a:p>
          <a:p>
            <a:pPr lvl="2"/>
            <a:r>
              <a:rPr lang="fr-FR" sz="1800" dirty="0" smtClean="0"/>
              <a:t>Communication et logistique</a:t>
            </a:r>
            <a:endParaRPr lang="fr-FR" sz="1800" dirty="0"/>
          </a:p>
          <a:p>
            <a:pPr lvl="2"/>
            <a:r>
              <a:rPr lang="fr-FR" sz="1800" dirty="0" smtClean="0"/>
              <a:t>Contenus pédagogiques</a:t>
            </a:r>
          </a:p>
          <a:p>
            <a:pPr lvl="2"/>
            <a:r>
              <a:rPr lang="fr-FR" sz="1800" dirty="0" smtClean="0"/>
              <a:t>Portail et restitutions</a:t>
            </a:r>
            <a:endParaRPr lang="fr-FR" sz="1800" dirty="0"/>
          </a:p>
          <a:p>
            <a:pPr lvl="2"/>
            <a:r>
              <a:rPr lang="fr-FR" sz="1800" dirty="0" smtClean="0"/>
              <a:t>Pilotage et formation</a:t>
            </a:r>
            <a:endParaRPr lang="fr-FR" sz="1800" dirty="0"/>
          </a:p>
          <a:p>
            <a:pPr lvl="2"/>
            <a:r>
              <a:rPr lang="fr-FR" sz="1800" dirty="0" smtClean="0"/>
              <a:t>Bilan</a:t>
            </a:r>
            <a:endParaRPr lang="fr-FR" sz="1800" dirty="0"/>
          </a:p>
          <a:p>
            <a:pPr marL="0" indent="0">
              <a:buFont typeface="Arial" panose="020B0604020202020204" pitchFamily="34" charset="0"/>
              <a:buNone/>
            </a:pPr>
            <a:endParaRPr lang="fr-FR" sz="1600" dirty="0" smtClean="0"/>
          </a:p>
          <a:p>
            <a:endParaRPr lang="fr-FR" sz="1600" dirty="0" smtClean="0"/>
          </a:p>
          <a:p>
            <a:pPr marL="0" indent="0">
              <a:buFont typeface="Arial" panose="020B0604020202020204" pitchFamily="34" charset="0"/>
              <a:buNone/>
            </a:pPr>
            <a:endParaRPr lang="fr-FR" sz="1600" dirty="0" smtClean="0"/>
          </a:p>
        </p:txBody>
      </p:sp>
    </p:spTree>
    <p:extLst>
      <p:ext uri="{BB962C8B-B14F-4D97-AF65-F5344CB8AC3E}">
        <p14:creationId xmlns:p14="http://schemas.microsoft.com/office/powerpoint/2010/main" val="27035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4</a:t>
            </a:fld>
            <a:endParaRPr lang="fr-FR"/>
          </a:p>
        </p:txBody>
      </p:sp>
      <p:sp>
        <p:nvSpPr>
          <p:cNvPr id="5" name="Rectangle 4"/>
          <p:cNvSpPr/>
          <p:nvPr/>
        </p:nvSpPr>
        <p:spPr>
          <a:xfrm>
            <a:off x="771525" y="1833391"/>
            <a:ext cx="7029450" cy="3293209"/>
          </a:xfrm>
          <a:prstGeom prst="rect">
            <a:avLst/>
          </a:prstGeom>
        </p:spPr>
        <p:txBody>
          <a:bodyPr wrap="square">
            <a:spAutoFit/>
          </a:bodyPr>
          <a:lstStyle/>
          <a:p>
            <a:r>
              <a:rPr lang="fr-FR" sz="1600" b="1" dirty="0"/>
              <a:t>« début de CP » :</a:t>
            </a:r>
            <a:r>
              <a:rPr lang="fr-FR" sz="1600" dirty="0"/>
              <a:t> des repères permettant aux enseignants de disposer d’un panorama à l’entrée en CP. Il s’agit de bien apprécier, d’un point de vue individuel et collectif, les acquis qui permettront d’ancrer les apprentissages de CP en début d’année.</a:t>
            </a:r>
          </a:p>
          <a:p>
            <a:endParaRPr lang="fr-FR" sz="1600" dirty="0" smtClean="0"/>
          </a:p>
          <a:p>
            <a:endParaRPr lang="fr-FR" sz="1600" dirty="0"/>
          </a:p>
          <a:p>
            <a:r>
              <a:rPr lang="fr-FR" sz="1600" b="1" dirty="0"/>
              <a:t>« début de CE1 » :</a:t>
            </a:r>
            <a:r>
              <a:rPr lang="fr-FR" sz="1600" dirty="0"/>
              <a:t> des repères permettant aux enseignants de disposer d’un bilan à l’entrée en CE1 sur les compétences liées à la lecture, l’écriture et la numération. Il s’agit d’une aide à l’organisation des apprentissages de l’année de CE1.</a:t>
            </a:r>
          </a:p>
          <a:p>
            <a:endParaRPr lang="fr-FR" sz="1600" dirty="0" smtClean="0"/>
          </a:p>
          <a:p>
            <a:endParaRPr lang="fr-FR" sz="1600" dirty="0"/>
          </a:p>
          <a:p>
            <a:r>
              <a:rPr lang="fr-FR" sz="1600" b="1" dirty="0"/>
              <a:t>« Point d’étape CP » :</a:t>
            </a:r>
            <a:r>
              <a:rPr lang="fr-FR" sz="1600" dirty="0"/>
              <a:t> un bilan à mi- année scolaire pour apprécier la progression des élèves, dans les domaines de la lecture, de l’écriture et de la numération. </a:t>
            </a:r>
          </a:p>
        </p:txBody>
      </p:sp>
      <p:sp>
        <p:nvSpPr>
          <p:cNvPr id="7" name="Titre 1"/>
          <p:cNvSpPr txBox="1">
            <a:spLocks/>
          </p:cNvSpPr>
          <p:nvPr/>
        </p:nvSpPr>
        <p:spPr>
          <a:xfrm>
            <a:off x="642799" y="176340"/>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OBJECTIFS DES DIFFÉRENTES OPÉRATIONS D’ÉVALUATION DES ÉLÈVES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74767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355237"/>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smtClean="0">
                <a:latin typeface="Calibri" panose="020F0502020204030204" pitchFamily="34" charset="0"/>
              </a:rPr>
              <a:t>Passation </a:t>
            </a:r>
            <a:r>
              <a:rPr lang="fr-FR" sz="1600" b="1" dirty="0">
                <a:latin typeface="Calibri" panose="020F0502020204030204" pitchFamily="34" charset="0"/>
              </a:rPr>
              <a:t>des épreuves du </a:t>
            </a:r>
            <a:r>
              <a:rPr lang="fr-FR" sz="1600" b="1" dirty="0" smtClean="0">
                <a:latin typeface="Calibri" panose="020F0502020204030204" pitchFamily="34" charset="0"/>
              </a:rPr>
              <a:t>18 </a:t>
            </a:r>
            <a:r>
              <a:rPr lang="fr-FR" sz="1600" b="1" dirty="0">
                <a:latin typeface="Calibri" panose="020F0502020204030204" pitchFamily="34" charset="0"/>
              </a:rPr>
              <a:t>au </a:t>
            </a:r>
            <a:r>
              <a:rPr lang="fr-FR" sz="1600" b="1" dirty="0" smtClean="0">
                <a:latin typeface="Calibri" panose="020F0502020204030204" pitchFamily="34" charset="0"/>
              </a:rPr>
              <a:t>29 janvier 2021</a:t>
            </a:r>
            <a:endParaRPr lang="fr-FR" sz="1600" b="1" dirty="0">
              <a:latin typeface="Calibri" panose="020F0502020204030204" pitchFamily="34" charset="0"/>
            </a:endParaRPr>
          </a:p>
          <a:p>
            <a:r>
              <a:rPr lang="fr-FR" sz="1600" dirty="0" smtClean="0"/>
              <a:t>Saisie </a:t>
            </a:r>
            <a:r>
              <a:rPr lang="fr-FR" sz="1600" dirty="0"/>
              <a:t>(via le portail) possible du </a:t>
            </a:r>
            <a:r>
              <a:rPr lang="fr-FR" sz="1600" dirty="0" smtClean="0"/>
              <a:t>18 janvier </a:t>
            </a:r>
            <a:r>
              <a:rPr lang="fr-FR" sz="1600" dirty="0"/>
              <a:t>au 5</a:t>
            </a:r>
            <a:r>
              <a:rPr lang="fr-FR" sz="1600" dirty="0" smtClean="0"/>
              <a:t> février 2021</a:t>
            </a:r>
            <a:endParaRPr lang="fr-FR" sz="1600" dirty="0"/>
          </a:p>
          <a:p>
            <a:r>
              <a:rPr lang="fr-FR" sz="1600" dirty="0" smtClean="0">
                <a:latin typeface="Calibri" panose="020F0502020204030204" pitchFamily="34" charset="0"/>
              </a:rPr>
              <a:t>Correction </a:t>
            </a:r>
            <a:r>
              <a:rPr lang="fr-FR" sz="1600" dirty="0">
                <a:latin typeface="Calibri" panose="020F0502020204030204" pitchFamily="34" charset="0"/>
              </a:rPr>
              <a:t>automatisée, stockage et traitement </a:t>
            </a:r>
            <a:r>
              <a:rPr lang="fr-FR" sz="1600" dirty="0" err="1">
                <a:latin typeface="Calibri" panose="020F0502020204030204" pitchFamily="34" charset="0"/>
              </a:rPr>
              <a:t>anonymisé</a:t>
            </a:r>
            <a:endParaRPr lang="fr-FR" sz="1600" dirty="0">
              <a:latin typeface="Calibri" panose="020F0502020204030204" pitchFamily="34" charset="0"/>
            </a:endParaRPr>
          </a:p>
          <a:p>
            <a:r>
              <a:rPr lang="fr-FR" sz="1600" dirty="0" smtClean="0">
                <a:latin typeface="Calibri" panose="020F0502020204030204" pitchFamily="34" charset="0"/>
              </a:rPr>
              <a:t>Traitement </a:t>
            </a:r>
            <a:r>
              <a:rPr lang="fr-FR" sz="1600" dirty="0">
                <a:latin typeface="Calibri" panose="020F0502020204030204" pitchFamily="34" charset="0"/>
              </a:rPr>
              <a:t>des données par la DEPP</a:t>
            </a:r>
          </a:p>
          <a:p>
            <a:r>
              <a:rPr lang="fr-FR" sz="1600" dirty="0" smtClean="0">
                <a:latin typeface="Calibri" panose="020F0502020204030204" pitchFamily="34" charset="0"/>
              </a:rPr>
              <a:t>Retour </a:t>
            </a:r>
            <a:r>
              <a:rPr lang="fr-FR" sz="1600" dirty="0">
                <a:latin typeface="Calibri" panose="020F0502020204030204" pitchFamily="34" charset="0"/>
              </a:rPr>
              <a:t>aux écoles sous 48h maximum à l’issue </a:t>
            </a:r>
            <a:r>
              <a:rPr lang="fr-FR" sz="1600" dirty="0" smtClean="0">
                <a:latin typeface="Calibri" panose="020F0502020204030204" pitchFamily="34" charset="0"/>
              </a:rPr>
              <a:t>de la demande de calculs de scores</a:t>
            </a:r>
          </a:p>
          <a:p>
            <a:r>
              <a:rPr lang="fr-FR" sz="1600" b="1" dirty="0" smtClean="0">
                <a:latin typeface="Calibri" panose="020F0502020204030204" pitchFamily="34" charset="0"/>
              </a:rPr>
              <a:t>Téléchargement </a:t>
            </a:r>
            <a:r>
              <a:rPr lang="fr-FR" sz="1600" b="1" dirty="0" smtClean="0">
                <a:latin typeface="Calibri" panose="020F0502020204030204" pitchFamily="34" charset="0"/>
              </a:rPr>
              <a:t>des résultats jusqu’au 2 avril 2021 </a:t>
            </a:r>
            <a:r>
              <a:rPr lang="fr-FR" sz="1600" dirty="0" smtClean="0">
                <a:latin typeface="Calibri" panose="020F0502020204030204" pitchFamily="34" charset="0"/>
              </a:rPr>
              <a:t>(date de fermeture du portail)</a:t>
            </a:r>
            <a:endParaRPr lang="fr-FR" sz="1600" dirty="0"/>
          </a:p>
          <a:p>
            <a:pPr lvl="1"/>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CALENDRIER GENERAL</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3117487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213435"/>
            <a:ext cx="8711150" cy="46557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 En </a:t>
            </a:r>
            <a:r>
              <a:rPr lang="fr-FR" sz="1600" dirty="0" smtClean="0"/>
              <a:t>CP</a:t>
            </a:r>
          </a:p>
          <a:p>
            <a:pPr lvl="1"/>
            <a:r>
              <a:rPr lang="fr-FR" sz="1600" dirty="0" smtClean="0"/>
              <a:t>Les </a:t>
            </a:r>
            <a:r>
              <a:rPr lang="fr-FR" sz="1600" dirty="0"/>
              <a:t>élèves passent 3 séquences de 8, 10 et 2 minutes en français et 2 séquences de 11 minutes en mathématiques</a:t>
            </a:r>
            <a:r>
              <a:rPr lang="fr-FR" sz="1600" dirty="0" smtClean="0"/>
              <a:t>.</a:t>
            </a:r>
            <a:endParaRPr lang="fr-FR" sz="1600" dirty="0"/>
          </a:p>
          <a:p>
            <a:pPr lvl="1"/>
            <a:r>
              <a:rPr lang="fr-FR" sz="1600" dirty="0"/>
              <a:t>Epreuves strictement </a:t>
            </a:r>
            <a:r>
              <a:rPr lang="fr-FR" sz="1600" dirty="0" smtClean="0"/>
              <a:t>identiques à celles de 2020.</a:t>
            </a:r>
          </a:p>
          <a:p>
            <a:pPr lvl="1"/>
            <a:r>
              <a:rPr lang="fr-FR" sz="1600" dirty="0"/>
              <a:t>Passation sur un seul cahier papier, en autant de temps distincts que de </a:t>
            </a:r>
            <a:r>
              <a:rPr lang="fr-FR" sz="1600" dirty="0" smtClean="0"/>
              <a:t>séquences.</a:t>
            </a:r>
          </a:p>
          <a:p>
            <a:pPr lvl="1"/>
            <a:endParaRPr lang="fr-FR" sz="1600" dirty="0"/>
          </a:p>
          <a:p>
            <a:endParaRPr lang="fr-FR" sz="1600" dirty="0"/>
          </a:p>
          <a:p>
            <a:pPr marL="0" indent="0">
              <a:buNone/>
            </a:pPr>
            <a:endParaRPr lang="fr-FR" sz="1600" dirty="0"/>
          </a:p>
          <a:p>
            <a:pPr marL="457200" lvl="1" indent="0">
              <a:buNone/>
            </a:pPr>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L’ORGANISATION 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4257194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latin typeface="Calibri" panose="020F0502020204030204" pitchFamily="34" charset="0"/>
              </a:rPr>
              <a:t>Début janvier 2021 : </a:t>
            </a:r>
            <a:r>
              <a:rPr lang="fr-FR" sz="1600" dirty="0">
                <a:latin typeface="Calibri" panose="020F0502020204030204" pitchFamily="34" charset="0"/>
              </a:rPr>
              <a:t>Acheminement des cahiers d’évaluation dans les écoles</a:t>
            </a:r>
            <a:r>
              <a:rPr lang="fr-FR" sz="1600" dirty="0" smtClean="0">
                <a:latin typeface="Calibri" panose="020F0502020204030204" pitchFamily="34" charset="0"/>
              </a:rPr>
              <a:t>.</a:t>
            </a:r>
          </a:p>
          <a:p>
            <a:pPr marL="0" indent="0">
              <a:buNone/>
            </a:pPr>
            <a:endParaRPr lang="fr-FR" sz="1600" dirty="0">
              <a:latin typeface="Calibri" panose="020F0502020204030204" pitchFamily="34" charset="0"/>
            </a:endParaRPr>
          </a:p>
          <a:p>
            <a:r>
              <a:rPr lang="fr-FR" sz="1500" dirty="0">
                <a:latin typeface="Calibri" panose="020F0502020204030204" pitchFamily="34" charset="0"/>
              </a:rPr>
              <a:t>En janvier 2021, téléchargeables </a:t>
            </a:r>
            <a:r>
              <a:rPr lang="fr-FR" sz="1500" dirty="0" smtClean="0">
                <a:latin typeface="Calibri" panose="020F0502020204030204" pitchFamily="34" charset="0"/>
              </a:rPr>
              <a:t>sur </a:t>
            </a:r>
            <a:r>
              <a:rPr lang="fr-FR" sz="1500" u="sng" dirty="0" smtClean="0">
                <a:latin typeface="Calibri" panose="020F0502020204030204" pitchFamily="34" charset="0"/>
                <a:hlinkClick r:id="rId3"/>
              </a:rPr>
              <a:t>éduscol</a:t>
            </a:r>
            <a:r>
              <a:rPr lang="fr-FR" sz="1500" dirty="0" smtClean="0">
                <a:latin typeface="Calibri" panose="020F0502020204030204" pitchFamily="34" charset="0"/>
                <a:hlinkClick r:id="rId3"/>
              </a:rPr>
              <a:t> </a:t>
            </a:r>
            <a:endParaRPr lang="fr-FR" sz="1500" dirty="0" smtClean="0">
              <a:latin typeface="Calibri" panose="020F0502020204030204" pitchFamily="34" charset="0"/>
            </a:endParaRPr>
          </a:p>
          <a:p>
            <a:pPr marL="0" indent="0">
              <a:buNone/>
            </a:pPr>
            <a:endParaRPr lang="fr-FR" sz="1500" dirty="0">
              <a:latin typeface="Calibri" panose="020F0502020204030204" pitchFamily="34" charset="0"/>
            </a:endParaRPr>
          </a:p>
          <a:p>
            <a:pPr lvl="1"/>
            <a:r>
              <a:rPr lang="fr-FR" sz="1400" dirty="0">
                <a:latin typeface="Calibri" panose="020F0502020204030204" pitchFamily="34" charset="0"/>
              </a:rPr>
              <a:t>Cahier de l’élève et guide du </a:t>
            </a:r>
            <a:r>
              <a:rPr lang="fr-FR" sz="1400" dirty="0" smtClean="0">
                <a:latin typeface="Calibri" panose="020F0502020204030204" pitchFamily="34" charset="0"/>
              </a:rPr>
              <a:t>professeur</a:t>
            </a:r>
          </a:p>
          <a:p>
            <a:pPr lvl="1"/>
            <a:endParaRPr lang="fr-FR" sz="1400" dirty="0">
              <a:latin typeface="Calibri" panose="020F0502020204030204" pitchFamily="34" charset="0"/>
            </a:endParaRPr>
          </a:p>
          <a:p>
            <a:pPr lvl="1"/>
            <a:r>
              <a:rPr lang="fr-FR" sz="1400" dirty="0">
                <a:latin typeface="Calibri" panose="020F0502020204030204" pitchFamily="34" charset="0"/>
              </a:rPr>
              <a:t>Versions adaptées des cahiers et des </a:t>
            </a:r>
            <a:r>
              <a:rPr lang="fr-FR" sz="1400" dirty="0" smtClean="0">
                <a:latin typeface="Calibri" panose="020F0502020204030204" pitchFamily="34" charset="0"/>
              </a:rPr>
              <a:t>guides</a:t>
            </a:r>
          </a:p>
          <a:p>
            <a:pPr lvl="1"/>
            <a:endParaRPr lang="fr-FR" sz="1400" dirty="0">
              <a:latin typeface="Calibri" panose="020F0502020204030204" pitchFamily="34" charset="0"/>
            </a:endParaRPr>
          </a:p>
          <a:p>
            <a:pPr lvl="1"/>
            <a:r>
              <a:rPr lang="fr-FR" sz="1400" dirty="0">
                <a:latin typeface="Calibri" panose="020F0502020204030204" pitchFamily="34" charset="0"/>
              </a:rPr>
              <a:t>Guide pour l’accès directeur </a:t>
            </a:r>
            <a:r>
              <a:rPr lang="fr-FR" sz="1400" dirty="0" smtClean="0">
                <a:latin typeface="Calibri" panose="020F0502020204030204" pitchFamily="34" charset="0"/>
              </a:rPr>
              <a:t>à l’application nationale de </a:t>
            </a:r>
            <a:r>
              <a:rPr lang="fr-FR" sz="1400" dirty="0">
                <a:latin typeface="Calibri" panose="020F0502020204030204" pitchFamily="34" charset="0"/>
              </a:rPr>
              <a:t>saisie et de </a:t>
            </a:r>
            <a:r>
              <a:rPr lang="fr-FR" sz="1400" dirty="0" smtClean="0">
                <a:latin typeface="Calibri" panose="020F0502020204030204" pitchFamily="34" charset="0"/>
              </a:rPr>
              <a:t>restitution</a:t>
            </a:r>
          </a:p>
          <a:p>
            <a:pPr lvl="1"/>
            <a:endParaRPr lang="fr-FR" sz="1400" dirty="0">
              <a:latin typeface="Calibri" panose="020F0502020204030204" pitchFamily="34" charset="0"/>
            </a:endParaRPr>
          </a:p>
          <a:p>
            <a:pPr lvl="1"/>
            <a:r>
              <a:rPr lang="fr-FR" sz="1400" dirty="0">
                <a:latin typeface="Calibri" panose="020F0502020204030204" pitchFamily="34" charset="0"/>
              </a:rPr>
              <a:t>Guide pour l’accès enseignant </a:t>
            </a:r>
            <a:r>
              <a:rPr lang="fr-FR" sz="1400" dirty="0" smtClean="0">
                <a:latin typeface="Calibri" panose="020F0502020204030204" pitchFamily="34" charset="0"/>
              </a:rPr>
              <a:t>à l'application nationale de </a:t>
            </a:r>
            <a:r>
              <a:rPr lang="fr-FR" sz="1400" dirty="0">
                <a:latin typeface="Calibri" panose="020F0502020204030204" pitchFamily="34" charset="0"/>
              </a:rPr>
              <a:t>saisie et de </a:t>
            </a:r>
            <a:r>
              <a:rPr lang="fr-FR" sz="1400" dirty="0" smtClean="0">
                <a:latin typeface="Calibri" panose="020F0502020204030204" pitchFamily="34" charset="0"/>
              </a:rPr>
              <a:t>restitution</a:t>
            </a:r>
          </a:p>
          <a:p>
            <a:pPr marL="457200" lvl="1" indent="0">
              <a:buNone/>
            </a:pPr>
            <a:endParaRPr lang="fr-FR" sz="1400" dirty="0" smtClean="0">
              <a:latin typeface="Calibri" panose="020F0502020204030204" pitchFamily="34" charset="0"/>
            </a:endParaRPr>
          </a:p>
          <a:p>
            <a:pPr lvl="1"/>
            <a:r>
              <a:rPr lang="fr-FR" sz="1400" dirty="0" smtClean="0">
                <a:latin typeface="Calibri" panose="020F0502020204030204" pitchFamily="34" charset="0"/>
              </a:rPr>
              <a:t>Consignes </a:t>
            </a:r>
            <a:r>
              <a:rPr lang="fr-FR" sz="1400" dirty="0">
                <a:latin typeface="Calibri" panose="020F0502020204030204" pitchFamily="34" charset="0"/>
              </a:rPr>
              <a:t>de saisie pour les cahiers adaptés aux élèves en situation de </a:t>
            </a:r>
            <a:r>
              <a:rPr lang="fr-FR" sz="1400" dirty="0" smtClean="0">
                <a:latin typeface="Calibri" panose="020F0502020204030204" pitchFamily="34" charset="0"/>
              </a:rPr>
              <a:t>handicap </a:t>
            </a:r>
          </a:p>
          <a:p>
            <a:pPr marL="457200" lvl="1" indent="0">
              <a:buNone/>
            </a:pPr>
            <a:endParaRPr lang="fr-FR" sz="1400" dirty="0" smtClean="0">
              <a:latin typeface="Calibri" panose="020F0502020204030204" pitchFamily="34" charset="0"/>
            </a:endParaRPr>
          </a:p>
          <a:p>
            <a:pPr lvl="1"/>
            <a:r>
              <a:rPr lang="fr-FR" sz="1400" dirty="0" smtClean="0">
                <a:latin typeface="Calibri" panose="020F0502020204030204" pitchFamily="34" charset="0"/>
              </a:rPr>
              <a:t>Consignes </a:t>
            </a:r>
            <a:r>
              <a:rPr lang="fr-FR" sz="1400" dirty="0">
                <a:latin typeface="Calibri" panose="020F0502020204030204" pitchFamily="34" charset="0"/>
              </a:rPr>
              <a:t>en langue des signes et langue des signes français parlée </a:t>
            </a:r>
            <a:r>
              <a:rPr lang="fr-FR" sz="1400" dirty="0" smtClean="0">
                <a:latin typeface="Calibri" panose="020F0502020204030204" pitchFamily="34" charset="0"/>
              </a:rPr>
              <a:t>complétée</a:t>
            </a:r>
          </a:p>
          <a:p>
            <a:pPr marL="457200" lvl="1" indent="0">
              <a:buNone/>
            </a:pPr>
            <a:endParaRPr lang="fr-FR" sz="1400" dirty="0" smtClean="0">
              <a:latin typeface="Calibri" panose="020F0502020204030204" pitchFamily="34" charset="0"/>
            </a:endParaRPr>
          </a:p>
          <a:p>
            <a:pPr lvl="1"/>
            <a:r>
              <a:rPr lang="fr-FR" sz="1400" dirty="0" smtClean="0">
                <a:latin typeface="Calibri" panose="020F0502020204030204" pitchFamily="34" charset="0"/>
              </a:rPr>
              <a:t>Exemples </a:t>
            </a:r>
            <a:r>
              <a:rPr lang="fr-FR" sz="1400" dirty="0">
                <a:latin typeface="Calibri" panose="020F0502020204030204" pitchFamily="34" charset="0"/>
              </a:rPr>
              <a:t>de modalités de </a:t>
            </a:r>
            <a:r>
              <a:rPr lang="fr-FR" sz="1400" dirty="0" smtClean="0">
                <a:latin typeface="Calibri" panose="020F0502020204030204" pitchFamily="34" charset="0"/>
              </a:rPr>
              <a:t>passation</a:t>
            </a:r>
          </a:p>
          <a:p>
            <a:pPr lvl="1"/>
            <a:endParaRPr lang="fr-FR" sz="1400" dirty="0">
              <a:latin typeface="Calibri" panose="020F0502020204030204" pitchFamily="34" charset="0"/>
            </a:endParaRPr>
          </a:p>
          <a:p>
            <a:pPr lvl="1"/>
            <a:r>
              <a:rPr lang="fr-FR" sz="1400" dirty="0" smtClean="0">
                <a:latin typeface="Calibri" panose="020F0502020204030204" pitchFamily="34" charset="0"/>
              </a:rPr>
              <a:t>Guide vidéo pour l’utilisation de l’application nationale</a:t>
            </a:r>
          </a:p>
          <a:p>
            <a:pPr marL="457200" lvl="1" indent="0">
              <a:buNone/>
            </a:pPr>
            <a:endParaRPr lang="fr-FR" sz="1400" dirty="0">
              <a:latin typeface="Calibri" panose="020F0502020204030204" pitchFamily="34" charset="0"/>
            </a:endParaRPr>
          </a:p>
          <a:p>
            <a:pPr lvl="1"/>
            <a:r>
              <a:rPr lang="fr-FR" sz="1400" dirty="0">
                <a:latin typeface="Calibri" panose="020F0502020204030204" pitchFamily="34" charset="0"/>
              </a:rPr>
              <a:t>Information à destination des parents d’élèves sur le traitement des données personnelles</a:t>
            </a:r>
          </a:p>
          <a:p>
            <a:pPr marL="0" indent="0">
              <a:buNone/>
            </a:pPr>
            <a:r>
              <a:rPr lang="fr-FR" sz="1600" dirty="0">
                <a:latin typeface="Calibri" panose="020F0502020204030204" pitchFamily="34" charset="0"/>
              </a:rPr>
              <a:t>		</a:t>
            </a:r>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PRÉPARATION 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val="365993477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fr-FR" dirty="0"/>
          </a:p>
        </p:txBody>
      </p:sp>
      <p:sp>
        <p:nvSpPr>
          <p:cNvPr id="7"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CONCEPTION DES ÉVALUATIONS STANDARDISÉES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4" name="Rectangle 3"/>
          <p:cNvSpPr/>
          <p:nvPr/>
        </p:nvSpPr>
        <p:spPr>
          <a:xfrm>
            <a:off x="179632" y="1869167"/>
            <a:ext cx="8202368" cy="2308324"/>
          </a:xfrm>
          <a:prstGeom prst="rect">
            <a:avLst/>
          </a:prstGeom>
        </p:spPr>
        <p:txBody>
          <a:bodyPr wrap="square">
            <a:spAutoFit/>
          </a:bodyPr>
          <a:lstStyle/>
          <a:p>
            <a:pPr marL="628650" lvl="1" indent="-285750">
              <a:buFont typeface="Arial" panose="020B0604020202020204" pitchFamily="34" charset="0"/>
              <a:buChar char="•"/>
            </a:pPr>
            <a:r>
              <a:rPr lang="fr-FR" sz="1600" dirty="0">
                <a:latin typeface="Calibri" panose="020F0502020204030204" pitchFamily="34" charset="0"/>
              </a:rPr>
              <a:t>Travail entre le conseil scientifique de l’éducation </a:t>
            </a:r>
            <a:r>
              <a:rPr lang="fr-FR" sz="1600" dirty="0" smtClean="0">
                <a:latin typeface="Calibri" panose="020F0502020204030204" pitchFamily="34" charset="0"/>
              </a:rPr>
              <a:t>nationale (CSEN), </a:t>
            </a:r>
            <a:r>
              <a:rPr lang="fr-FR" sz="1600" dirty="0">
                <a:latin typeface="Calibri" panose="020F0502020204030204" pitchFamily="34" charset="0"/>
              </a:rPr>
              <a:t>la Depp, des équipes de </a:t>
            </a:r>
            <a:r>
              <a:rPr lang="fr-FR" sz="1600" dirty="0" smtClean="0">
                <a:latin typeface="Calibri" panose="020F0502020204030204" pitchFamily="34" charset="0"/>
              </a:rPr>
              <a:t>chercheurs, </a:t>
            </a:r>
            <a:r>
              <a:rPr lang="fr-FR" sz="1600" dirty="0">
                <a:latin typeface="Calibri" panose="020F0502020204030204" pitchFamily="34" charset="0"/>
              </a:rPr>
              <a:t>la </a:t>
            </a:r>
            <a:r>
              <a:rPr lang="fr-FR" sz="1600" dirty="0" err="1">
                <a:latin typeface="Calibri" panose="020F0502020204030204" pitchFamily="34" charset="0"/>
              </a:rPr>
              <a:t>Dgesco</a:t>
            </a:r>
            <a:r>
              <a:rPr lang="fr-FR" sz="1600" dirty="0">
                <a:latin typeface="Calibri" panose="020F0502020204030204" pitchFamily="34" charset="0"/>
              </a:rPr>
              <a:t>, et </a:t>
            </a:r>
            <a:r>
              <a:rPr lang="fr-FR" sz="1600" dirty="0" smtClean="0">
                <a:latin typeface="Calibri" panose="020F0502020204030204" pitchFamily="34" charset="0"/>
              </a:rPr>
              <a:t>l’IGÉSR</a:t>
            </a:r>
            <a:endParaRPr lang="fr-FR" sz="1600" dirty="0">
              <a:latin typeface="Calibri" panose="020F0502020204030204" pitchFamily="34" charset="0"/>
            </a:endParaRP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Conception </a:t>
            </a:r>
            <a:r>
              <a:rPr lang="fr-FR" sz="1600" dirty="0" smtClean="0">
                <a:latin typeface="Calibri" panose="020F0502020204030204" pitchFamily="34" charset="0"/>
              </a:rPr>
              <a:t>des exercices par </a:t>
            </a:r>
            <a:r>
              <a:rPr lang="fr-FR" sz="1600" dirty="0">
                <a:latin typeface="Calibri" panose="020F0502020204030204" pitchFamily="34" charset="0"/>
              </a:rPr>
              <a:t>des groupes experts (enseignants, maîtres formateurs, CPC, IEN) selon les processus DEPP en collaboration avec le </a:t>
            </a:r>
            <a:r>
              <a:rPr lang="fr-FR" sz="1600" dirty="0" smtClean="0">
                <a:latin typeface="Calibri" panose="020F0502020204030204" pitchFamily="34" charset="0"/>
              </a:rPr>
              <a:t>CSEN</a:t>
            </a:r>
            <a:endParaRPr lang="fr-FR" sz="1600" dirty="0">
              <a:latin typeface="Calibri" panose="020F0502020204030204" pitchFamily="34" charset="0"/>
            </a:endParaRP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Expérimentation et standardisation </a:t>
            </a:r>
          </a:p>
          <a:p>
            <a:pPr marL="457200" lvl="1" indent="0">
              <a:buNone/>
            </a:pPr>
            <a:r>
              <a:rPr lang="fr-FR" sz="1600" dirty="0">
                <a:latin typeface="Calibri" panose="020F0502020204030204" pitchFamily="34" charset="0"/>
              </a:rPr>
              <a:t> </a:t>
            </a:r>
          </a:p>
          <a:p>
            <a:pPr marL="628650" lvl="1" indent="-285750">
              <a:buFont typeface="Arial" panose="020B0604020202020204" pitchFamily="34" charset="0"/>
              <a:buChar char="•"/>
            </a:pPr>
            <a:r>
              <a:rPr lang="fr-FR" sz="1600" dirty="0">
                <a:latin typeface="Calibri" panose="020F0502020204030204" pitchFamily="34" charset="0"/>
              </a:rPr>
              <a:t> Retour des enseignants expérimentateurs </a:t>
            </a:r>
          </a:p>
        </p:txBody>
      </p:sp>
    </p:spTree>
    <p:extLst>
      <p:ext uri="{BB962C8B-B14F-4D97-AF65-F5344CB8AC3E}">
        <p14:creationId xmlns:p14="http://schemas.microsoft.com/office/powerpoint/2010/main" val="33450314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9</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POINT D’ETAPE CP</a:t>
            </a:r>
          </a:p>
          <a:p>
            <a:pPr lvl="0"/>
            <a:r>
              <a:rPr lang="fr-FR" dirty="0" smtClean="0">
                <a:solidFill>
                  <a:sysClr val="windowText" lastClr="000000">
                    <a:lumMod val="75000"/>
                    <a:lumOff val="25000"/>
                  </a:sysClr>
                </a:solidFill>
              </a:rPr>
              <a:t>CONTENUS </a:t>
            </a:r>
            <a:r>
              <a:rPr lang="fr-FR" dirty="0" smtClean="0">
                <a:solidFill>
                  <a:sysClr val="windowText" lastClr="000000">
                    <a:lumMod val="75000"/>
                    <a:lumOff val="25000"/>
                  </a:sysClr>
                </a:solidFill>
              </a:rPr>
              <a:t>EN FRANÇAIS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Rectangle 6"/>
          <p:cNvSpPr/>
          <p:nvPr/>
        </p:nvSpPr>
        <p:spPr>
          <a:xfrm>
            <a:off x="642799" y="1321763"/>
            <a:ext cx="7216687" cy="5293757"/>
          </a:xfrm>
          <a:prstGeom prst="rect">
            <a:avLst/>
          </a:prstGeom>
        </p:spPr>
        <p:txBody>
          <a:bodyPr wrap="square">
            <a:spAutoFit/>
          </a:bodyPr>
          <a:lstStyle/>
          <a:p>
            <a:pPr marL="342900" indent="-342900">
              <a:buFont typeface="Wingdings" panose="05000000000000000000" pitchFamily="2" charset="2"/>
              <a:buChar char="§"/>
            </a:pPr>
            <a:r>
              <a:rPr lang="fr-FR" sz="1400" dirty="0">
                <a:solidFill>
                  <a:prstClr val="black"/>
                </a:solidFill>
              </a:rPr>
              <a:t>6</a:t>
            </a:r>
            <a:r>
              <a:rPr lang="fr-FR" sz="1400" dirty="0" smtClean="0">
                <a:solidFill>
                  <a:prstClr val="black"/>
                </a:solidFill>
              </a:rPr>
              <a:t> </a:t>
            </a:r>
            <a:r>
              <a:rPr lang="fr-FR" sz="1400" dirty="0">
                <a:solidFill>
                  <a:prstClr val="black"/>
                </a:solidFill>
              </a:rPr>
              <a:t>types d’exercices en passation </a:t>
            </a:r>
            <a:r>
              <a:rPr lang="fr-FR" sz="1400" dirty="0" smtClean="0">
                <a:solidFill>
                  <a:prstClr val="black"/>
                </a:solidFill>
              </a:rPr>
              <a:t>collective</a:t>
            </a:r>
          </a:p>
          <a:p>
            <a:pPr marL="342900" indent="-342900">
              <a:buFont typeface="Wingdings" panose="05000000000000000000" pitchFamily="2" charset="2"/>
              <a:buChar char="§"/>
            </a:pPr>
            <a:r>
              <a:rPr lang="fr-FR" sz="1400" dirty="0" smtClean="0">
                <a:solidFill>
                  <a:prstClr val="black"/>
                </a:solidFill>
              </a:rPr>
              <a:t>2 </a:t>
            </a:r>
            <a:r>
              <a:rPr lang="fr-FR" sz="1400" dirty="0">
                <a:solidFill>
                  <a:prstClr val="black"/>
                </a:solidFill>
              </a:rPr>
              <a:t>types d’exercices en </a:t>
            </a:r>
            <a:r>
              <a:rPr lang="fr-FR" sz="1400" dirty="0" smtClean="0">
                <a:solidFill>
                  <a:prstClr val="black"/>
                </a:solidFill>
              </a:rPr>
              <a:t>passation individuelle</a:t>
            </a:r>
            <a:endParaRPr lang="fr-FR" sz="1400" dirty="0">
              <a:solidFill>
                <a:prstClr val="black"/>
              </a:solidFill>
            </a:endParaRPr>
          </a:p>
          <a:p>
            <a:pPr marL="342900" indent="-342900">
              <a:buFont typeface="Wingdings" panose="05000000000000000000" pitchFamily="2" charset="2"/>
              <a:buChar char="§"/>
            </a:pPr>
            <a:r>
              <a:rPr lang="fr-FR" sz="1400" dirty="0">
                <a:solidFill>
                  <a:prstClr val="black"/>
                </a:solidFill>
              </a:rPr>
              <a:t>3 </a:t>
            </a:r>
            <a:r>
              <a:rPr lang="fr-FR" sz="1400" dirty="0" smtClean="0">
                <a:solidFill>
                  <a:prstClr val="black"/>
                </a:solidFill>
              </a:rPr>
              <a:t>séquences (dont une dédiée aux passations individuelles)</a:t>
            </a:r>
            <a:endParaRPr lang="fr-FR" sz="1400" dirty="0">
              <a:solidFill>
                <a:prstClr val="black"/>
              </a:solidFill>
            </a:endParaRPr>
          </a:p>
          <a:p>
            <a:pPr marL="342900" indent="-342900">
              <a:buFont typeface="Wingdings" panose="05000000000000000000" pitchFamily="2" charset="2"/>
              <a:buChar char="§"/>
            </a:pPr>
            <a:r>
              <a:rPr lang="fr-FR" sz="1400" dirty="0">
                <a:solidFill>
                  <a:prstClr val="black"/>
                </a:solidFill>
              </a:rPr>
              <a:t>3</a:t>
            </a:r>
            <a:r>
              <a:rPr lang="fr-FR" sz="1400" dirty="0" smtClean="0">
                <a:solidFill>
                  <a:prstClr val="black"/>
                </a:solidFill>
              </a:rPr>
              <a:t> </a:t>
            </a:r>
            <a:r>
              <a:rPr lang="fr-FR" sz="1400" dirty="0">
                <a:solidFill>
                  <a:prstClr val="black"/>
                </a:solidFill>
              </a:rPr>
              <a:t>domaines</a:t>
            </a:r>
          </a:p>
          <a:p>
            <a:pPr marL="800100" lvl="1" indent="-342900">
              <a:buFont typeface="Wingdings" panose="05000000000000000000" pitchFamily="2" charset="2"/>
              <a:buChar char="§"/>
            </a:pPr>
            <a:r>
              <a:rPr lang="fr-FR" sz="1400" dirty="0">
                <a:solidFill>
                  <a:prstClr val="black"/>
                </a:solidFill>
              </a:rPr>
              <a:t>Langage oral</a:t>
            </a:r>
          </a:p>
          <a:p>
            <a:pPr marL="800100" lvl="1" indent="-342900">
              <a:buFont typeface="Wingdings" panose="05000000000000000000" pitchFamily="2" charset="2"/>
              <a:buChar char="§"/>
            </a:pPr>
            <a:r>
              <a:rPr lang="fr-FR" sz="1400" dirty="0">
                <a:solidFill>
                  <a:prstClr val="black"/>
                </a:solidFill>
              </a:rPr>
              <a:t>Lecture et compréhension de </a:t>
            </a:r>
            <a:r>
              <a:rPr lang="fr-FR" sz="1400" dirty="0" smtClean="0">
                <a:solidFill>
                  <a:prstClr val="black"/>
                </a:solidFill>
              </a:rPr>
              <a:t>l’écrit</a:t>
            </a:r>
          </a:p>
          <a:p>
            <a:pPr marL="800100" lvl="1" indent="-342900">
              <a:buFont typeface="Wingdings" panose="05000000000000000000" pitchFamily="2" charset="2"/>
              <a:buChar char="§"/>
            </a:pPr>
            <a:r>
              <a:rPr lang="fr-FR" sz="1400" dirty="0" smtClean="0">
                <a:solidFill>
                  <a:prstClr val="black"/>
                </a:solidFill>
              </a:rPr>
              <a:t>Etude de la langue</a:t>
            </a:r>
          </a:p>
          <a:p>
            <a:pPr marL="800100" lvl="1" indent="-342900">
              <a:buFont typeface="Wingdings" panose="05000000000000000000" pitchFamily="2" charset="2"/>
              <a:buChar char="§"/>
            </a:pPr>
            <a:endParaRPr lang="fr-FR" sz="1400" dirty="0">
              <a:solidFill>
                <a:prstClr val="black"/>
              </a:solidFill>
            </a:endParaRPr>
          </a:p>
          <a:p>
            <a:pPr marL="342900" indent="-342900">
              <a:buFont typeface="Wingdings" panose="05000000000000000000" pitchFamily="2" charset="2"/>
              <a:buChar char="§"/>
            </a:pPr>
            <a:r>
              <a:rPr lang="fr-FR" sz="1400" dirty="0">
                <a:solidFill>
                  <a:prstClr val="black"/>
                </a:solidFill>
              </a:rPr>
              <a:t>5</a:t>
            </a:r>
            <a:r>
              <a:rPr lang="fr-FR" sz="1400" dirty="0" smtClean="0">
                <a:solidFill>
                  <a:prstClr val="black"/>
                </a:solidFill>
              </a:rPr>
              <a:t> </a:t>
            </a:r>
            <a:r>
              <a:rPr lang="fr-FR" sz="1400" dirty="0">
                <a:solidFill>
                  <a:prstClr val="black"/>
                </a:solidFill>
              </a:rPr>
              <a:t>champs : </a:t>
            </a:r>
          </a:p>
          <a:p>
            <a:pPr marL="800100" lvl="1" indent="-342900">
              <a:buFont typeface="Wingdings" panose="05000000000000000000" pitchFamily="2" charset="2"/>
              <a:buChar char="§"/>
            </a:pPr>
            <a:r>
              <a:rPr lang="fr-FR" sz="1400" dirty="0">
                <a:solidFill>
                  <a:prstClr val="black"/>
                </a:solidFill>
              </a:rPr>
              <a:t>Ecouter pour comprendre des messages oraux ou des textes lus par un adulte</a:t>
            </a:r>
          </a:p>
          <a:p>
            <a:pPr marL="800100" lvl="1" indent="-342900">
              <a:buFont typeface="Wingdings" panose="05000000000000000000" pitchFamily="2" charset="2"/>
              <a:buChar char="§"/>
            </a:pPr>
            <a:r>
              <a:rPr lang="fr-FR" sz="1400" dirty="0">
                <a:solidFill>
                  <a:prstClr val="black"/>
                </a:solidFill>
              </a:rPr>
              <a:t>Identifier des mots de manière de plus en plus </a:t>
            </a:r>
            <a:r>
              <a:rPr lang="fr-FR" sz="1400" dirty="0" smtClean="0">
                <a:solidFill>
                  <a:prstClr val="black"/>
                </a:solidFill>
              </a:rPr>
              <a:t>aisée</a:t>
            </a:r>
          </a:p>
          <a:p>
            <a:pPr marL="800100" lvl="1" indent="-342900">
              <a:buFont typeface="Wingdings" panose="05000000000000000000" pitchFamily="2" charset="2"/>
              <a:buChar char="§"/>
            </a:pPr>
            <a:r>
              <a:rPr lang="fr-FR" sz="1400" dirty="0" smtClean="0"/>
              <a:t>Comprendre </a:t>
            </a:r>
            <a:r>
              <a:rPr lang="fr-FR" sz="1400" dirty="0"/>
              <a:t>un texte et contrôler sa </a:t>
            </a:r>
            <a:r>
              <a:rPr lang="fr-FR" sz="1400" dirty="0" smtClean="0"/>
              <a:t>compréhension</a:t>
            </a:r>
          </a:p>
          <a:p>
            <a:pPr marL="800100" lvl="1" indent="-342900">
              <a:buFont typeface="Wingdings" panose="05000000000000000000" pitchFamily="2" charset="2"/>
              <a:buChar char="§"/>
            </a:pPr>
            <a:r>
              <a:rPr lang="fr-FR" sz="1400" dirty="0" smtClean="0"/>
              <a:t>Lire </a:t>
            </a:r>
            <a:r>
              <a:rPr lang="fr-FR" sz="1400" dirty="0"/>
              <a:t>à voix </a:t>
            </a:r>
            <a:r>
              <a:rPr lang="fr-FR" sz="1400" dirty="0" smtClean="0"/>
              <a:t>haute</a:t>
            </a:r>
          </a:p>
          <a:p>
            <a:pPr marL="800100" lvl="1" indent="-342900">
              <a:buFont typeface="Wingdings" panose="05000000000000000000" pitchFamily="2" charset="2"/>
              <a:buChar char="§"/>
            </a:pPr>
            <a:r>
              <a:rPr lang="fr-FR" sz="1400" dirty="0" smtClean="0"/>
              <a:t>De </a:t>
            </a:r>
            <a:r>
              <a:rPr lang="fr-FR" sz="1400" dirty="0"/>
              <a:t>l’oral à </a:t>
            </a:r>
            <a:r>
              <a:rPr lang="fr-FR" sz="1400" dirty="0" smtClean="0"/>
              <a:t>l’écrit</a:t>
            </a:r>
          </a:p>
          <a:p>
            <a:pPr marL="800100" lvl="1" indent="-342900">
              <a:buFont typeface="Wingdings" panose="05000000000000000000" pitchFamily="2" charset="2"/>
              <a:buChar char="§"/>
            </a:pPr>
            <a:endParaRPr lang="fr-FR" sz="1400" dirty="0">
              <a:solidFill>
                <a:prstClr val="black"/>
              </a:solidFill>
            </a:endParaRPr>
          </a:p>
          <a:p>
            <a:pPr marL="342900" indent="-342900">
              <a:buFont typeface="Wingdings" panose="05000000000000000000" pitchFamily="2" charset="2"/>
              <a:buChar char="§"/>
            </a:pPr>
            <a:r>
              <a:rPr lang="fr-FR" sz="1400" dirty="0">
                <a:solidFill>
                  <a:prstClr val="black"/>
                </a:solidFill>
              </a:rPr>
              <a:t> 6</a:t>
            </a:r>
            <a:r>
              <a:rPr lang="fr-FR" sz="1400" dirty="0" smtClean="0">
                <a:solidFill>
                  <a:prstClr val="black"/>
                </a:solidFill>
              </a:rPr>
              <a:t> </a:t>
            </a:r>
            <a:r>
              <a:rPr lang="fr-FR" sz="1400" dirty="0">
                <a:solidFill>
                  <a:prstClr val="black"/>
                </a:solidFill>
              </a:rPr>
              <a:t>compétences :</a:t>
            </a:r>
          </a:p>
          <a:p>
            <a:pPr marL="800100" lvl="1" indent="-342900">
              <a:buFont typeface="Wingdings" panose="05000000000000000000" pitchFamily="2" charset="2"/>
              <a:buChar char="§"/>
            </a:pPr>
            <a:r>
              <a:rPr lang="fr-FR" sz="1400" dirty="0" smtClean="0">
                <a:solidFill>
                  <a:prstClr val="black"/>
                </a:solidFill>
              </a:rPr>
              <a:t>Mémoriser </a:t>
            </a:r>
            <a:r>
              <a:rPr lang="fr-FR" sz="1400" dirty="0">
                <a:solidFill>
                  <a:prstClr val="black"/>
                </a:solidFill>
              </a:rPr>
              <a:t>le vocabulaire entendu dans les textes</a:t>
            </a:r>
          </a:p>
          <a:p>
            <a:pPr marL="800100" lvl="1" indent="-342900">
              <a:buFont typeface="Wingdings" panose="05000000000000000000" pitchFamily="2" charset="2"/>
              <a:buChar char="§"/>
            </a:pPr>
            <a:r>
              <a:rPr lang="fr-FR" sz="1400" dirty="0">
                <a:solidFill>
                  <a:prstClr val="black"/>
                </a:solidFill>
              </a:rPr>
              <a:t>Savoir discriminer de manière visuelle et connaitre le nom des lettres</a:t>
            </a:r>
          </a:p>
          <a:p>
            <a:pPr marL="800100" lvl="1" indent="-342900">
              <a:buFont typeface="Wingdings" panose="05000000000000000000" pitchFamily="2" charset="2"/>
              <a:buChar char="§"/>
            </a:pPr>
            <a:r>
              <a:rPr lang="fr-FR" sz="1400" dirty="0">
                <a:solidFill>
                  <a:prstClr val="black"/>
                </a:solidFill>
              </a:rPr>
              <a:t>Savoir discriminer de manière auditive et savoir analyser les constituants des mots - conscience </a:t>
            </a:r>
            <a:r>
              <a:rPr lang="fr-FR" sz="1400" dirty="0" smtClean="0">
                <a:solidFill>
                  <a:prstClr val="black"/>
                </a:solidFill>
              </a:rPr>
              <a:t>phonologique</a:t>
            </a:r>
          </a:p>
          <a:p>
            <a:pPr marL="800100" lvl="1" indent="-342900">
              <a:buFont typeface="Wingdings" panose="05000000000000000000" pitchFamily="2" charset="2"/>
              <a:buChar char="§"/>
            </a:pPr>
            <a:r>
              <a:rPr lang="fr-FR" sz="1400" dirty="0" smtClean="0"/>
              <a:t>Savoir </a:t>
            </a:r>
            <a:r>
              <a:rPr lang="fr-FR" sz="1400" dirty="0"/>
              <a:t>mobiliser la compétence de </a:t>
            </a:r>
            <a:r>
              <a:rPr lang="fr-FR" sz="1400" dirty="0" smtClean="0"/>
              <a:t>décodage</a:t>
            </a:r>
          </a:p>
          <a:p>
            <a:pPr marL="800100" lvl="1" indent="-342900">
              <a:buFont typeface="Wingdings" panose="05000000000000000000" pitchFamily="2" charset="2"/>
              <a:buChar char="§"/>
            </a:pPr>
            <a:r>
              <a:rPr lang="fr-FR" sz="1400" dirty="0" smtClean="0"/>
              <a:t>Savoir </a:t>
            </a:r>
            <a:r>
              <a:rPr lang="fr-FR" sz="1400" dirty="0"/>
              <a:t>décoder et comprendre un </a:t>
            </a:r>
            <a:r>
              <a:rPr lang="fr-FR" sz="1400" dirty="0" smtClean="0"/>
              <a:t>texte</a:t>
            </a:r>
          </a:p>
          <a:p>
            <a:pPr marL="800100" lvl="1" indent="-342900">
              <a:buFont typeface="Wingdings" panose="05000000000000000000" pitchFamily="2" charset="2"/>
              <a:buChar char="§"/>
            </a:pPr>
            <a:r>
              <a:rPr lang="fr-FR" sz="1400" dirty="0" smtClean="0"/>
              <a:t>Connaitre </a:t>
            </a:r>
            <a:r>
              <a:rPr lang="fr-FR" sz="1400" dirty="0"/>
              <a:t>les correspondances graphophonologiques</a:t>
            </a:r>
          </a:p>
          <a:p>
            <a:pPr marL="800100" lvl="1" indent="-342900">
              <a:buFont typeface="Wingdings" panose="05000000000000000000" pitchFamily="2" charset="2"/>
              <a:buChar char="§"/>
            </a:pPr>
            <a:endParaRPr lang="fr-FR" sz="1600" dirty="0">
              <a:solidFill>
                <a:prstClr val="black"/>
              </a:solidFill>
            </a:endParaRPr>
          </a:p>
        </p:txBody>
      </p:sp>
    </p:spTree>
    <p:extLst>
      <p:ext uri="{BB962C8B-B14F-4D97-AF65-F5344CB8AC3E}">
        <p14:creationId xmlns:p14="http://schemas.microsoft.com/office/powerpoint/2010/main" val="309822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t>10</a:t>
            </a:fld>
            <a:endParaRPr lang="fr-FR"/>
          </a:p>
        </p:txBody>
      </p:sp>
      <p:sp>
        <p:nvSpPr>
          <p:cNvPr id="5" name="Titre 1"/>
          <p:cNvSpPr txBox="1">
            <a:spLocks/>
          </p:cNvSpPr>
          <p:nvPr/>
        </p:nvSpPr>
        <p:spPr>
          <a:xfrm>
            <a:off x="410308" y="34826"/>
            <a:ext cx="8624835"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r>
              <a:rPr lang="fr-FR" dirty="0">
                <a:solidFill>
                  <a:sysClr val="windowText" lastClr="000000">
                    <a:lumMod val="75000"/>
                    <a:lumOff val="25000"/>
                  </a:sysClr>
                </a:solidFill>
              </a:rPr>
              <a:t>POINT D’ETAPE CP</a:t>
            </a:r>
          </a:p>
          <a:p>
            <a:pPr lvl="0"/>
            <a:r>
              <a:rPr lang="fr-FR" dirty="0" smtClean="0">
                <a:solidFill>
                  <a:sysClr val="windowText" lastClr="000000">
                    <a:lumMod val="75000"/>
                    <a:lumOff val="25000"/>
                  </a:sysClr>
                </a:solidFill>
              </a:rPr>
              <a:t>CONTENUS </a:t>
            </a:r>
            <a:r>
              <a:rPr lang="fr-FR" dirty="0" smtClean="0">
                <a:solidFill>
                  <a:sysClr val="windowText" lastClr="000000">
                    <a:lumMod val="75000"/>
                    <a:lumOff val="25000"/>
                  </a:sysClr>
                </a:solidFill>
              </a:rPr>
              <a:t>EN MATHÉMATIQUES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436848"/>
            <a:ext cx="8510954" cy="4278094"/>
          </a:xfrm>
          <a:prstGeom prst="rect">
            <a:avLst/>
          </a:prstGeom>
          <a:noFill/>
        </p:spPr>
        <p:txBody>
          <a:bodyPr wrap="square" rtlCol="0">
            <a:spAutoFit/>
          </a:bodyPr>
          <a:lstStyle/>
          <a:p>
            <a:pPr marL="342900" indent="-342900">
              <a:buFont typeface="Wingdings" panose="05000000000000000000" pitchFamily="2" charset="2"/>
              <a:buChar char="§"/>
            </a:pPr>
            <a:r>
              <a:rPr lang="fr-FR" sz="1600" dirty="0">
                <a:solidFill>
                  <a:prstClr val="black"/>
                </a:solidFill>
              </a:rPr>
              <a:t>5</a:t>
            </a:r>
            <a:r>
              <a:rPr lang="fr-FR" sz="1600" dirty="0" smtClean="0">
                <a:solidFill>
                  <a:prstClr val="black"/>
                </a:solidFill>
              </a:rPr>
              <a:t> </a:t>
            </a:r>
            <a:r>
              <a:rPr lang="fr-FR" sz="1600" dirty="0">
                <a:solidFill>
                  <a:prstClr val="black"/>
                </a:solidFill>
              </a:rPr>
              <a:t>types d’exercices en passation collective</a:t>
            </a:r>
          </a:p>
          <a:p>
            <a:pPr marL="342900" indent="-342900">
              <a:buFont typeface="Wingdings" panose="05000000000000000000" pitchFamily="2" charset="2"/>
              <a:buChar char="§"/>
            </a:pPr>
            <a:r>
              <a:rPr lang="fr-FR" sz="1600" dirty="0" smtClean="0">
                <a:solidFill>
                  <a:prstClr val="black"/>
                </a:solidFill>
              </a:rPr>
              <a:t>2 </a:t>
            </a:r>
            <a:r>
              <a:rPr lang="fr-FR" sz="1600" dirty="0">
                <a:solidFill>
                  <a:prstClr val="black"/>
                </a:solidFill>
              </a:rPr>
              <a:t>séquences</a:t>
            </a:r>
          </a:p>
          <a:p>
            <a:pPr marL="342900" indent="-342900">
              <a:buFont typeface="Wingdings" panose="05000000000000000000" pitchFamily="2" charset="2"/>
              <a:buChar char="§"/>
            </a:pPr>
            <a:r>
              <a:rPr lang="fr-FR" sz="1600" dirty="0">
                <a:solidFill>
                  <a:prstClr val="black"/>
                </a:solidFill>
              </a:rPr>
              <a:t>1</a:t>
            </a:r>
            <a:r>
              <a:rPr lang="fr-FR" sz="1600" dirty="0" smtClean="0">
                <a:solidFill>
                  <a:prstClr val="black"/>
                </a:solidFill>
              </a:rPr>
              <a:t> domaine</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Nombres et calculs</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4 </a:t>
            </a:r>
            <a:r>
              <a:rPr lang="fr-FR" sz="1600" dirty="0">
                <a:solidFill>
                  <a:prstClr val="black"/>
                </a:solidFill>
              </a:rPr>
              <a:t>champs : </a:t>
            </a:r>
          </a:p>
          <a:p>
            <a:pPr marL="800100" lvl="1" indent="-342900">
              <a:buFont typeface="Wingdings" panose="05000000000000000000" pitchFamily="2" charset="2"/>
              <a:buChar char="§"/>
            </a:pPr>
            <a:r>
              <a:rPr lang="fr-FR" sz="1600" dirty="0" smtClean="0">
                <a:solidFill>
                  <a:prstClr val="black"/>
                </a:solidFill>
              </a:rPr>
              <a:t>Nommer, lire, écrire et représenter des nombres entiers</a:t>
            </a:r>
          </a:p>
          <a:p>
            <a:pPr marL="800100" lvl="1" indent="-342900">
              <a:buFont typeface="Wingdings" panose="05000000000000000000" pitchFamily="2" charset="2"/>
              <a:buChar char="§"/>
            </a:pPr>
            <a:r>
              <a:rPr lang="fr-FR" sz="1600" dirty="0">
                <a:solidFill>
                  <a:prstClr val="black"/>
                </a:solidFill>
              </a:rPr>
              <a:t>Calculer avec des nombres </a:t>
            </a:r>
            <a:r>
              <a:rPr lang="fr-FR" sz="1600" dirty="0" smtClean="0">
                <a:solidFill>
                  <a:prstClr val="black"/>
                </a:solidFill>
              </a:rPr>
              <a:t>entiers</a:t>
            </a:r>
          </a:p>
          <a:p>
            <a:pPr marL="800100" lvl="1" indent="-342900">
              <a:buFont typeface="Wingdings" panose="05000000000000000000" pitchFamily="2" charset="2"/>
              <a:buChar char="§"/>
            </a:pPr>
            <a:r>
              <a:rPr lang="fr-FR" sz="1600" dirty="0" smtClean="0">
                <a:solidFill>
                  <a:prstClr val="black"/>
                </a:solidFill>
              </a:rPr>
              <a:t>Résoudre des problèmes en utilisant des nombres entiers et le calcul</a:t>
            </a:r>
          </a:p>
          <a:p>
            <a:pPr marL="800100" lvl="1" indent="-342900">
              <a:buFont typeface="Wingdings" panose="05000000000000000000" pitchFamily="2" charset="2"/>
              <a:buChar char="§"/>
            </a:pPr>
            <a:r>
              <a:rPr lang="fr-FR" sz="1600" dirty="0" smtClean="0">
                <a:solidFill>
                  <a:prstClr val="black"/>
                </a:solidFill>
              </a:rPr>
              <a:t>Comprendre et utiliser des nombres entiers pour dénombrer, ordonner, repérer, comparer</a:t>
            </a:r>
          </a:p>
          <a:p>
            <a:pPr marL="457200" lvl="1"/>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a:t>
            </a:r>
            <a:r>
              <a:rPr lang="fr-FR" sz="1600" dirty="0" smtClean="0">
                <a:solidFill>
                  <a:prstClr val="black"/>
                </a:solidFill>
              </a:rPr>
              <a:t>5 </a:t>
            </a:r>
            <a:r>
              <a:rPr lang="fr-FR" sz="1600" dirty="0">
                <a:solidFill>
                  <a:prstClr val="black"/>
                </a:solidFill>
              </a:rPr>
              <a:t>compétences :</a:t>
            </a:r>
          </a:p>
          <a:p>
            <a:pPr marL="800100" lvl="1" indent="-342900">
              <a:buFont typeface="Wingdings" panose="05000000000000000000" pitchFamily="2" charset="2"/>
              <a:buChar char="§"/>
            </a:pPr>
            <a:r>
              <a:rPr lang="fr-FR" sz="1600" dirty="0" smtClean="0">
                <a:solidFill>
                  <a:prstClr val="black"/>
                </a:solidFill>
              </a:rPr>
              <a:t>Utiliser diverses représentations des nombres</a:t>
            </a:r>
          </a:p>
          <a:p>
            <a:pPr marL="800100" lvl="1" indent="-342900">
              <a:buFont typeface="Wingdings" panose="05000000000000000000" pitchFamily="2" charset="2"/>
              <a:buChar char="§"/>
            </a:pPr>
            <a:r>
              <a:rPr lang="fr-FR" sz="1600" dirty="0">
                <a:solidFill>
                  <a:prstClr val="black"/>
                </a:solidFill>
              </a:rPr>
              <a:t>Traiter à l’oral et à l’écrit des calculs relevant des quatre </a:t>
            </a:r>
            <a:r>
              <a:rPr lang="fr-FR" sz="1600" dirty="0" smtClean="0">
                <a:solidFill>
                  <a:prstClr val="black"/>
                </a:solidFill>
              </a:rPr>
              <a:t>opérations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Résoudre des problèmes […] conduisant à utiliser les quatre opérations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Dénombrer, constituer et comparer des collections en les organisant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Associer un nombre entier à une position […] ainsi qu’à la distance de ce point à l’origine</a:t>
            </a:r>
            <a:endParaRPr lang="fr-FR" sz="1600" dirty="0">
              <a:solidFill>
                <a:prstClr val="black"/>
              </a:solidFill>
            </a:endParaRPr>
          </a:p>
          <a:p>
            <a:pPr lvl="1"/>
            <a:endParaRPr lang="fr-FR" sz="1600" dirty="0">
              <a:solidFill>
                <a:prstClr val="black"/>
              </a:solidFill>
            </a:endParaRPr>
          </a:p>
        </p:txBody>
      </p:sp>
    </p:spTree>
    <p:extLst>
      <p:ext uri="{BB962C8B-B14F-4D97-AF65-F5344CB8AC3E}">
        <p14:creationId xmlns:p14="http://schemas.microsoft.com/office/powerpoint/2010/main" val="33323372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3">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Words>1117</Words>
  <Application>Microsoft Office PowerPoint</Application>
  <PresentationFormat>Affichage à l'écran (4:3)</PresentationFormat>
  <Paragraphs>209</Paragraphs>
  <Slides>20</Slides>
  <Notes>19</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Thème3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L’éducation, le changement climatique, la biodiversité et le développement durable : quels enjeux, quelles actions ?</dc:title>
  <dc:creator>Microsoft Office User</dc:creator>
  <cp:lastModifiedBy>Yann Eteve</cp:lastModifiedBy>
  <cp:revision>97</cp:revision>
  <cp:lastPrinted>2019-06-18T09:20:22Z</cp:lastPrinted>
  <dcterms:created xsi:type="dcterms:W3CDTF">2019-05-31T14:15:16Z</dcterms:created>
  <dcterms:modified xsi:type="dcterms:W3CDTF">2021-01-08T10:26:00Z</dcterms:modified>
</cp:coreProperties>
</file>