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6" r:id="rId5"/>
    <p:sldMasterId id="2147483814" r:id="rId6"/>
  </p:sldMasterIdLst>
  <p:notesMasterIdLst>
    <p:notesMasterId r:id="rId24"/>
  </p:notesMasterIdLst>
  <p:handoutMasterIdLst>
    <p:handoutMasterId r:id="rId25"/>
  </p:handoutMasterIdLst>
  <p:sldIdLst>
    <p:sldId id="338" r:id="rId7"/>
    <p:sldId id="365" r:id="rId8"/>
    <p:sldId id="366"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64"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8"/>
            <p14:sldId id="365"/>
            <p14:sldId id="366"/>
            <p14:sldId id="368"/>
            <p14:sldId id="369"/>
            <p14:sldId id="370"/>
            <p14:sldId id="371"/>
            <p14:sldId id="372"/>
            <p14:sldId id="373"/>
            <p14:sldId id="374"/>
            <p14:sldId id="375"/>
            <p14:sldId id="376"/>
            <p14:sldId id="377"/>
            <p14:sldId id="378"/>
            <p14:sldId id="379"/>
            <p14:sldId id="380"/>
            <p14:sldId id="364"/>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F0"/>
    <a:srgbClr val="EF7D05"/>
    <a:srgbClr val="E1000F"/>
    <a:srgbClr val="7AB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7"/>
    <p:restoredTop sz="94660"/>
  </p:normalViewPr>
  <p:slideViewPr>
    <p:cSldViewPr showGuides="1">
      <p:cViewPr>
        <p:scale>
          <a:sx n="75" d="100"/>
          <a:sy n="75" d="100"/>
        </p:scale>
        <p:origin x="1164" y="-6"/>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44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75AC69-ECC0-DED6-E50B-228703D6C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CF0C9F-D89D-10E6-7306-4C1ACD1187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B5DB1-7186-714F-9EB7-D00EDBAD3623}" type="datetimeFigureOut">
              <a:rPr lang="fr-FR" smtClean="0"/>
              <a:t>06/04/2023</a:t>
            </a:fld>
            <a:endParaRPr lang="fr-FR"/>
          </a:p>
        </p:txBody>
      </p:sp>
      <p:sp>
        <p:nvSpPr>
          <p:cNvPr id="4" name="Espace réservé du pied de page 3">
            <a:extLst>
              <a:ext uri="{FF2B5EF4-FFF2-40B4-BE49-F238E27FC236}">
                <a16:creationId xmlns:a16="http://schemas.microsoft.com/office/drawing/2014/main" id="{D84B4E19-12B5-EF5E-10D6-BBD32CE4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47683FC-EE44-BB39-58DD-7F7C28CA6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9FE6D0-38D5-514C-A911-37F3626F4145}" type="slidenum">
              <a:rPr lang="fr-FR" smtClean="0"/>
              <a:t>‹N°›</a:t>
            </a:fld>
            <a:endParaRPr lang="fr-FR"/>
          </a:p>
        </p:txBody>
      </p:sp>
    </p:spTree>
    <p:extLst>
      <p:ext uri="{BB962C8B-B14F-4D97-AF65-F5344CB8AC3E}">
        <p14:creationId xmlns:p14="http://schemas.microsoft.com/office/powerpoint/2010/main" val="82115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06/04/2023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dirty="0"/>
              <a:t>M</a:t>
            </a:r>
            <a:r>
              <a:rPr lang="fr-FR" dirty="0"/>
              <a:t>ars</a:t>
            </a:r>
            <a:r>
              <a:rPr lang="fr-FR" cap="all" dirty="0"/>
              <a:t> 2023</a:t>
            </a:r>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803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729A64C5-2ADE-875C-9496-756BECCCD2C0}"/>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30F22970-35F7-F699-124F-236743548194}"/>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101AAC80-96FF-9049-8174-BCFFFF40A900}"/>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9613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74A3C-32FC-7120-5E30-F9ED348F2D5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2278575-35AE-2C2D-F2E7-4C2EEAACF8E4}"/>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F5394B-257A-F917-3F1E-0A3A00DC297C}"/>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C15D315A-C052-27A8-4EBF-C177576ADC45}"/>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F9B841BC-9B6F-B993-13DD-C80BECC9838E}"/>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8460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104CB-2127-5FF2-8894-EA1FC3189AB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9E99B9-AEE8-C598-7E28-A31A4F9241B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7971B76A-4F1A-490E-9481-5897DFEC081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D6596818-879D-9EE8-F270-ABF48E9D8D2C}"/>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C6E56678-4AB4-8927-2C6F-0FA223E4A417}"/>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200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40662-33F0-FEAA-0072-FD65DCBF993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BD77FF4-8B0D-2663-902B-739BE79F73F6}"/>
              </a:ext>
            </a:extLst>
          </p:cNvPr>
          <p:cNvSpPr>
            <a:spLocks noGrp="1"/>
          </p:cNvSpPr>
          <p:nvPr>
            <p:ph sz="half" idx="1"/>
          </p:nvPr>
        </p:nvSpPr>
        <p:spPr>
          <a:xfrm>
            <a:off x="62865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E26585-1516-47F1-3C39-1ED4F0613125}"/>
              </a:ext>
            </a:extLst>
          </p:cNvPr>
          <p:cNvSpPr>
            <a:spLocks noGrp="1"/>
          </p:cNvSpPr>
          <p:nvPr>
            <p:ph sz="half" idx="2"/>
          </p:nvPr>
        </p:nvSpPr>
        <p:spPr>
          <a:xfrm>
            <a:off x="464820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34D096-F7E5-62EC-68C9-CC8D82E399FE}"/>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6" name="Espace réservé du pied de page 5">
            <a:extLst>
              <a:ext uri="{FF2B5EF4-FFF2-40B4-BE49-F238E27FC236}">
                <a16:creationId xmlns:a16="http://schemas.microsoft.com/office/drawing/2014/main" id="{3AD00879-015E-F446-7AD9-1DB1AAE7C408}"/>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60D8B1A-DC89-ED3B-C65F-017DCD5B127A}"/>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7600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92D31-B83B-68CC-20AB-1E88FA774687}"/>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8F4FD3-1BD2-2483-FE36-9B872AD5C68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D42567-40C5-EC6D-BA87-419447642386}"/>
              </a:ext>
            </a:extLst>
          </p:cNvPr>
          <p:cNvSpPr>
            <a:spLocks noGrp="1"/>
          </p:cNvSpPr>
          <p:nvPr>
            <p:ph sz="half" idx="2"/>
          </p:nvPr>
        </p:nvSpPr>
        <p:spPr>
          <a:xfrm>
            <a:off x="630238"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8A9696-0072-A489-4BBC-1146BBEAF9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704EE0-76A5-92A5-DB21-AD0D05A18A7E}"/>
              </a:ext>
            </a:extLst>
          </p:cNvPr>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AD0AB00-1900-CFAF-1D50-C633514B9B1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8" name="Espace réservé du pied de page 7">
            <a:extLst>
              <a:ext uri="{FF2B5EF4-FFF2-40B4-BE49-F238E27FC236}">
                <a16:creationId xmlns:a16="http://schemas.microsoft.com/office/drawing/2014/main" id="{0787970D-FA29-3A2C-9D48-1E62DCB72B3A}"/>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D77A0EC-C45B-E02A-FD78-FA24650A97A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4650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F56C8-E39E-6039-194B-632D98F4013A}"/>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D6D6B41-AD56-D6D6-EABA-1A066D0DFE6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4" name="Espace réservé du pied de page 3">
            <a:extLst>
              <a:ext uri="{FF2B5EF4-FFF2-40B4-BE49-F238E27FC236}">
                <a16:creationId xmlns:a16="http://schemas.microsoft.com/office/drawing/2014/main" id="{AB4D2FAD-DFB2-F4E2-1C84-FEE6F1036F3E}"/>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A0BEFD4-02D3-C180-1773-00DB7F2DED8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018954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20BE19-04CF-8E62-DE67-45FF8C3CFD77}"/>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3" name="Espace réservé du pied de page 2">
            <a:extLst>
              <a:ext uri="{FF2B5EF4-FFF2-40B4-BE49-F238E27FC236}">
                <a16:creationId xmlns:a16="http://schemas.microsoft.com/office/drawing/2014/main" id="{0A6F691F-A638-DEBD-F543-9CB3D85A6391}"/>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6B053A5B-40F1-C97C-E649-89A424F3BDE5}"/>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75447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dirty="0"/>
              <a:t>Avril 2023</a:t>
            </a:r>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10191-D6E4-17EA-C393-82D10049AB4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F9BC23-4F28-3AA8-C7E5-DC8F1CE8E90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8C4C11-B6DD-D744-B735-FB3237482F7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E463CD-1391-2BCF-09D0-52F8FCAC2DA7}"/>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6" name="Espace réservé du pied de page 5">
            <a:extLst>
              <a:ext uri="{FF2B5EF4-FFF2-40B4-BE49-F238E27FC236}">
                <a16:creationId xmlns:a16="http://schemas.microsoft.com/office/drawing/2014/main" id="{E994F17A-9F97-5243-6BBC-42933F32681F}"/>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7BCECD9-71B4-4FBC-FA79-144FAF2D4A27}"/>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276568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F1708-DB41-E725-C752-683506772CB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7EDDC3-27B9-D847-A9DA-16D41EEB3E0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072F164-1CA7-1CD3-A980-0DED32AAF2B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AB384D-0712-6187-341E-37394666A8EB}"/>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6" name="Espace réservé du pied de page 5">
            <a:extLst>
              <a:ext uri="{FF2B5EF4-FFF2-40B4-BE49-F238E27FC236}">
                <a16:creationId xmlns:a16="http://schemas.microsoft.com/office/drawing/2014/main" id="{745C814B-6DD5-B31D-3BE2-9017683404B5}"/>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2D5ACB63-88CE-BD27-14AF-47696AE93538}"/>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35212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AE3D8-6882-5C3D-3268-E8EF057D9D7D}"/>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7F45FC-42C9-AC1C-D3A5-ED06C19CBAFE}"/>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DF4FEE-C248-49D7-5E6E-C4C220D706EE}"/>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5" name="Espace réservé du pied de page 4">
            <a:extLst>
              <a:ext uri="{FF2B5EF4-FFF2-40B4-BE49-F238E27FC236}">
                <a16:creationId xmlns:a16="http://schemas.microsoft.com/office/drawing/2014/main" id="{69F7C168-FA6A-AD26-9E4F-FC729DCCCB3E}"/>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B7FE8FC-C433-3F3D-DD8A-6C50F9F172F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063370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285B60-13A7-1E79-C046-DC97E7AB3DE9}"/>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CE657C-DF02-2D6F-068C-20370B95F826}"/>
              </a:ext>
            </a:extLst>
          </p:cNvPr>
          <p:cNvSpPr>
            <a:spLocks noGrp="1"/>
          </p:cNvSpPr>
          <p:nvPr>
            <p:ph type="body" orient="vert" idx="1"/>
          </p:nvPr>
        </p:nvSpPr>
        <p:spPr>
          <a:xfrm>
            <a:off x="628650" y="365125"/>
            <a:ext cx="57626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05FB1-B700-E9B2-B8DD-F36966B4C7A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5" name="Espace réservé du pied de page 4">
            <a:extLst>
              <a:ext uri="{FF2B5EF4-FFF2-40B4-BE49-F238E27FC236}">
                <a16:creationId xmlns:a16="http://schemas.microsoft.com/office/drawing/2014/main" id="{A7723B05-141B-E375-D219-15F052B02301}"/>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76F1E33-A237-C8D6-7F3E-046AC74956A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5430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AC10E-6144-C86C-8D49-6428954C472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2A2DF7-F961-61B9-613E-08F873485D0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13D4B155-A523-AE97-3DB6-6F7B8DB5E3CD}"/>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60B231E9-712C-9458-1F77-DC34CF565AC2}"/>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9" name="Espace réservé du numéro de diapositive 5">
            <a:extLst>
              <a:ext uri="{FF2B5EF4-FFF2-40B4-BE49-F238E27FC236}">
                <a16:creationId xmlns:a16="http://schemas.microsoft.com/office/drawing/2014/main" id="{DFF1F3E2-0009-CC54-61DC-561C82F1D76A}"/>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000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dirty="0"/>
              <a:t>Avril 2023</a:t>
            </a:r>
          </a:p>
          <a:p>
            <a:pPr algn="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71450" indent="-171450">
              <a:spcBef>
                <a:spcPts val="400"/>
              </a:spcBef>
              <a:spcAft>
                <a:spcPts val="800"/>
              </a:spcAft>
              <a:buClr>
                <a:srgbClr val="EF7D05"/>
              </a:buClr>
              <a:buFont typeface="Arial" panose="020B0604020202020204" pitchFamily="34" charset="0"/>
              <a:buChar char="•"/>
              <a:defRPr sz="1800" b="0"/>
            </a:lvl1pPr>
            <a:lvl2pPr marL="351446" indent="-171450">
              <a:spcBef>
                <a:spcPts val="600"/>
              </a:spcBef>
              <a:spcAft>
                <a:spcPts val="800"/>
              </a:spcAft>
              <a:buClr>
                <a:srgbClr val="EF7D05"/>
              </a:buClr>
              <a:buFont typeface="Arial" panose="020B0604020202020204" pitchFamily="34" charset="0"/>
              <a:buChar char="•"/>
              <a:defRPr sz="140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40423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77800" indent="-177800">
              <a:spcBef>
                <a:spcPts val="400"/>
              </a:spcBef>
              <a:spcAft>
                <a:spcPts val="800"/>
              </a:spcAft>
              <a:buClr>
                <a:srgbClr val="EF7D05"/>
              </a:buClr>
              <a:buFont typeface="Arial" panose="020B0604020202020204" pitchFamily="34" charset="0"/>
              <a:buChar char="•"/>
              <a:tabLst/>
              <a:defRPr sz="1800" b="0">
                <a:latin typeface="+mn-lt"/>
              </a:defRPr>
            </a:lvl1pPr>
            <a:lvl2pPr marL="357188" indent="-134938">
              <a:spcBef>
                <a:spcPts val="600"/>
              </a:spcBef>
              <a:spcAft>
                <a:spcPts val="800"/>
              </a:spcAft>
              <a:buClr>
                <a:srgbClr val="EF7D05"/>
              </a:buClr>
              <a:buFont typeface="Arial" panose="020B0604020202020204" pitchFamily="34" charset="0"/>
              <a:buChar char="•"/>
              <a:tabLst/>
              <a:defRPr sz="1400"/>
            </a:lvl2pPr>
          </a:lstStyle>
          <a:p>
            <a:pPr lvl="0"/>
            <a:r>
              <a:rPr lang="fr-FR" dirty="0"/>
              <a:t>Titre de la partie</a:t>
            </a:r>
          </a:p>
          <a:p>
            <a:pPr lvl="1"/>
            <a:r>
              <a:rPr lang="fr-FR" dirty="0"/>
              <a:t>Niveau 2</a:t>
            </a: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505804"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82191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8" y="2348880"/>
            <a:ext cx="8423999" cy="3548144"/>
          </a:xfrm>
        </p:spPr>
        <p:txBody>
          <a:bodyPr/>
          <a:lstStyle>
            <a:lvl1pPr marL="177800" indent="-177800">
              <a:buClr>
                <a:srgbClr val="EF7D05"/>
              </a:buClr>
              <a:buFont typeface="Arial" panose="020B0604020202020204" pitchFamily="34" charset="0"/>
              <a:buChar char="•"/>
              <a:tabLst/>
              <a:defRPr sz="1800"/>
            </a:lvl1pPr>
            <a:lvl2pPr marL="250825" indent="-73025">
              <a:buClr>
                <a:srgbClr val="EF7D05"/>
              </a:buClr>
              <a:tabLst/>
              <a:defRPr sz="1400"/>
            </a:lvl2pPr>
            <a:lvl3pPr marL="431990" indent="-71999">
              <a:buFont typeface="Police système Courant"/>
              <a:buChar char="-"/>
              <a:defRPr sz="12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635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8" y="1340768"/>
            <a:ext cx="8820472" cy="4677137"/>
          </a:xfrm>
          <a:prstGeom prst="rect">
            <a:avLst/>
          </a:prstGeom>
        </p:spPr>
      </p:pic>
    </p:spTree>
    <p:extLst>
      <p:ext uri="{BB962C8B-B14F-4D97-AF65-F5344CB8AC3E}">
        <p14:creationId xmlns:p14="http://schemas.microsoft.com/office/powerpoint/2010/main" val="311516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8" y="1342578"/>
            <a:ext cx="8813800" cy="4686300"/>
          </a:xfrm>
          <a:prstGeom prst="rect">
            <a:avLst/>
          </a:prstGeom>
        </p:spPr>
      </p:pic>
    </p:spTree>
    <p:extLst>
      <p:ext uri="{BB962C8B-B14F-4D97-AF65-F5344CB8AC3E}">
        <p14:creationId xmlns:p14="http://schemas.microsoft.com/office/powerpoint/2010/main" val="858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66580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cap="none" baseline="0">
                <a:solidFill>
                  <a:schemeClr val="tx1"/>
                </a:solidFill>
              </a:defRPr>
            </a:lvl1pPr>
          </a:lstStyle>
          <a:p>
            <a:pPr algn="r"/>
            <a:r>
              <a:rPr lang="fr-FR" dirty="0"/>
              <a:t>Avril 2023</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28" r:id="rId4"/>
    <p:sldLayoutId id="2147483830" r:id="rId5"/>
    <p:sldLayoutId id="2147483832" r:id="rId6"/>
    <p:sldLayoutId id="2147483831" r:id="rId7"/>
    <p:sldLayoutId id="2147483833" r:id="rId8"/>
    <p:sldLayoutId id="2147483829" r:id="rId9"/>
    <p:sldLayoutId id="2147483813" r:id="rId10"/>
    <p:sldLayoutId id="2147483811" r:id="rId11"/>
    <p:sldLayoutId id="2147483809" r:id="rId12"/>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8D8A5DC9-6C10-C9DA-F52C-7610255CDA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52077"/>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48F1DFDA-7731-35FE-E484-F184C2DD8F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
        <p:nvSpPr>
          <p:cNvPr id="9" name="Espace réservé de la date 3">
            <a:extLst>
              <a:ext uri="{FF2B5EF4-FFF2-40B4-BE49-F238E27FC236}">
                <a16:creationId xmlns:a16="http://schemas.microsoft.com/office/drawing/2014/main" id="{D7599CB2-C9DA-BC66-A572-48191E6CE87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10" name="Espace réservé du pied de page 4">
            <a:extLst>
              <a:ext uri="{FF2B5EF4-FFF2-40B4-BE49-F238E27FC236}">
                <a16:creationId xmlns:a16="http://schemas.microsoft.com/office/drawing/2014/main" id="{EA8A9718-CA0F-371E-060A-368409AF0ACD}"/>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11" name="Espace réservé du numéro de diapositive 5">
            <a:extLst>
              <a:ext uri="{FF2B5EF4-FFF2-40B4-BE49-F238E27FC236}">
                <a16:creationId xmlns:a16="http://schemas.microsoft.com/office/drawing/2014/main" id="{F0AFA0CC-82D1-55B5-6F40-209D5E5164C5}"/>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A3622A18-7034-DDB1-9689-06EDD9C63AAD}"/>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itre 1">
            <a:extLst>
              <a:ext uri="{FF2B5EF4-FFF2-40B4-BE49-F238E27FC236}">
                <a16:creationId xmlns:a16="http://schemas.microsoft.com/office/drawing/2014/main" id="{CEE06E1F-27AE-5BD4-A6A2-7815BE7E9E7B}"/>
              </a:ext>
            </a:extLst>
          </p:cNvPr>
          <p:cNvSpPr txBox="1">
            <a:spLocks/>
          </p:cNvSpPr>
          <p:nvPr userDrawn="1"/>
        </p:nvSpPr>
        <p:spPr>
          <a:xfrm>
            <a:off x="360001" y="1400344"/>
            <a:ext cx="8326800" cy="128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Cliquez et modifiez le titre</a:t>
            </a:r>
          </a:p>
        </p:txBody>
      </p:sp>
      <p:sp>
        <p:nvSpPr>
          <p:cNvPr id="18" name="Espace réservé du texte 2">
            <a:extLst>
              <a:ext uri="{FF2B5EF4-FFF2-40B4-BE49-F238E27FC236}">
                <a16:creationId xmlns:a16="http://schemas.microsoft.com/office/drawing/2014/main" id="{8745B21F-11FF-434E-5F4A-3F6A04668908}"/>
              </a:ext>
            </a:extLst>
          </p:cNvPr>
          <p:cNvSpPr txBox="1">
            <a:spLocks/>
          </p:cNvSpPr>
          <p:nvPr userDrawn="1"/>
        </p:nvSpPr>
        <p:spPr bwMode="auto">
          <a:xfrm>
            <a:off x="360001" y="2564904"/>
            <a:ext cx="8326800" cy="34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sysClr val="windowText" lastClr="000000"/>
                </a:solidFill>
                <a:effectLst/>
                <a:uLnTx/>
                <a:uFillTx/>
                <a:latin typeface="Calibri"/>
                <a:ea typeface="+mn-ea"/>
                <a:cs typeface="+mn-cs"/>
              </a:rPr>
              <a:t> Cliquez pour modifier les styles du texte du masque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sysClr val="windowText" lastClr="000000"/>
                </a:solidFill>
                <a:effectLst/>
                <a:uLnTx/>
                <a:uFillTx/>
                <a:latin typeface="Calibri"/>
                <a:ea typeface="+mn-ea"/>
                <a:cs typeface="+mn-cs"/>
              </a:rPr>
              <a:t>Deuxième niveau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sysClr val="windowText" lastClr="000000"/>
                </a:solidFill>
                <a:effectLst/>
                <a:uLnTx/>
                <a:uFillTx/>
                <a:latin typeface="Calibri"/>
                <a:ea typeface="+mn-ea"/>
                <a:cs typeface="+mn-cs"/>
              </a:rPr>
              <a:t>Troisième niveau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Quatrième niveau</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Cinquième niveau</a:t>
            </a:r>
          </a:p>
        </p:txBody>
      </p:sp>
    </p:spTree>
    <p:extLst>
      <p:ext uri="{BB962C8B-B14F-4D97-AF65-F5344CB8AC3E}">
        <p14:creationId xmlns:p14="http://schemas.microsoft.com/office/powerpoint/2010/main" val="8076803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698436D7-335B-3FD3-EE07-3FF9BF5A1FD3}"/>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34735AC8-D1F4-E615-BCC7-1A91BEF53827}"/>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9" name="Espace réservé du numéro de diapositive 5">
            <a:extLst>
              <a:ext uri="{FF2B5EF4-FFF2-40B4-BE49-F238E27FC236}">
                <a16:creationId xmlns:a16="http://schemas.microsoft.com/office/drawing/2014/main" id="{20C60247-36BC-BDC7-6515-951FCB205BFC}"/>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a:extLst>
              <a:ext uri="{FF2B5EF4-FFF2-40B4-BE49-F238E27FC236}">
                <a16:creationId xmlns:a16="http://schemas.microsoft.com/office/drawing/2014/main" id="{C0B1EA95-D7D2-7BFD-06F7-3E434E0E26B8}"/>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65230"/>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rminales2022-2023.fr/" TargetMode="External"/><Relationship Id="rId2" Type="http://schemas.openxmlformats.org/officeDocument/2006/relationships/hyperlink" Target="https://www.education.gouv.fr/reussir-au-lycee"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parcoursup.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384FBF-971F-CBA4-3771-600EA8FA9457}"/>
              </a:ext>
            </a:extLst>
          </p:cNvPr>
          <p:cNvSpPr>
            <a:spLocks noGrp="1"/>
          </p:cNvSpPr>
          <p:nvPr>
            <p:ph type="dt" sz="half" idx="10"/>
          </p:nvPr>
        </p:nvSpPr>
        <p:spPr/>
        <p:txBody>
          <a:bodyPr/>
          <a:lstStyle/>
          <a:p>
            <a:pPr algn="r"/>
            <a:r>
              <a:rPr lang="fr-FR" dirty="0"/>
              <a:t>Avril 2023</a:t>
            </a:r>
          </a:p>
        </p:txBody>
      </p:sp>
      <p:sp>
        <p:nvSpPr>
          <p:cNvPr id="3" name="Espace réservé du pied de page 2">
            <a:extLst>
              <a:ext uri="{FF2B5EF4-FFF2-40B4-BE49-F238E27FC236}">
                <a16:creationId xmlns:a16="http://schemas.microsoft.com/office/drawing/2014/main" id="{2DC86EA5-AFFA-5950-F06F-83DBA5D22B33}"/>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380CED23-9187-064E-3528-728360A178FC}"/>
              </a:ext>
            </a:extLst>
          </p:cNvPr>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2" name="Image 11">
            <a:extLst>
              <a:ext uri="{FF2B5EF4-FFF2-40B4-BE49-F238E27FC236}">
                <a16:creationId xmlns:a16="http://schemas.microsoft.com/office/drawing/2014/main" id="{4E7E867A-DE77-A54D-99B5-D2197F3E79BD}"/>
              </a:ext>
            </a:extLst>
          </p:cNvPr>
          <p:cNvPicPr>
            <a:picLocks noChangeAspect="1"/>
          </p:cNvPicPr>
          <p:nvPr/>
        </p:nvPicPr>
        <p:blipFill>
          <a:blip r:embed="rId2"/>
          <a:stretch>
            <a:fillRect/>
          </a:stretch>
        </p:blipFill>
        <p:spPr>
          <a:xfrm>
            <a:off x="0" y="-46791"/>
            <a:ext cx="9144000" cy="6413500"/>
          </a:xfrm>
          <a:prstGeom prst="rect">
            <a:avLst/>
          </a:prstGeom>
        </p:spPr>
      </p:pic>
      <p:sp>
        <p:nvSpPr>
          <p:cNvPr id="6" name="Sous-titre 1">
            <a:extLst>
              <a:ext uri="{FF2B5EF4-FFF2-40B4-BE49-F238E27FC236}">
                <a16:creationId xmlns:a16="http://schemas.microsoft.com/office/drawing/2014/main" id="{23085EE6-804E-0843-A09F-6FC7263D3778}"/>
              </a:ext>
            </a:extLst>
          </p:cNvPr>
          <p:cNvSpPr txBox="1">
            <a:spLocks/>
          </p:cNvSpPr>
          <p:nvPr/>
        </p:nvSpPr>
        <p:spPr bwMode="auto">
          <a:xfrm>
            <a:off x="4438186" y="2276088"/>
            <a:ext cx="4447788" cy="23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a:solidFill>
                  <a:schemeClr val="tx1"/>
                </a:solidFill>
                <a:latin typeface="Arial Black" charset="0"/>
                <a:ea typeface="Arial Black" charset="0"/>
                <a:cs typeface="Arial Black" charset="0"/>
              </a:rPr>
              <a:t>lycée d’enseignement </a:t>
            </a:r>
            <a:r>
              <a:rPr lang="fr-FR" sz="2400" b="1" cap="all" dirty="0">
                <a:solidFill>
                  <a:srgbClr val="EF7D05"/>
                </a:solidFill>
                <a:latin typeface="Arial Black" charset="0"/>
                <a:ea typeface="Arial Black" charset="0"/>
                <a:cs typeface="Arial Black" charset="0"/>
              </a:rPr>
              <a:t>Général</a:t>
            </a:r>
            <a:r>
              <a:rPr lang="fr-FR" sz="2400" b="1" cap="all" dirty="0">
                <a:solidFill>
                  <a:schemeClr val="bg1"/>
                </a:solidFill>
                <a:latin typeface="Arial Black" charset="0"/>
                <a:ea typeface="Arial Black" charset="0"/>
                <a:cs typeface="Arial Black" charset="0"/>
              </a:rPr>
              <a:t/>
            </a:r>
            <a:br>
              <a:rPr lang="fr-FR" sz="2400" b="1" cap="all" dirty="0">
                <a:solidFill>
                  <a:schemeClr val="bg1"/>
                </a:solidFill>
                <a:latin typeface="Arial Black" charset="0"/>
                <a:ea typeface="Arial Black" charset="0"/>
                <a:cs typeface="Arial Black" charset="0"/>
              </a:rPr>
            </a:br>
            <a:r>
              <a:rPr lang="fr-FR" sz="2400" b="1" cap="all" dirty="0">
                <a:solidFill>
                  <a:srgbClr val="558ED5"/>
                </a:solidFill>
                <a:latin typeface="Arial Black" charset="0"/>
                <a:ea typeface="Arial Black" charset="0"/>
                <a:cs typeface="Arial Black" charset="0"/>
              </a:rPr>
              <a:t>et technologique</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Présentation</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aux élèves de terminale</a:t>
            </a:r>
          </a:p>
          <a:p>
            <a:pPr eaLnBrk="1" hangingPunct="1">
              <a:defRPr/>
            </a:pPr>
            <a:r>
              <a:rPr lang="fr-FR" sz="2000" b="1" cap="all" dirty="0">
                <a:solidFill>
                  <a:schemeClr val="tx1"/>
                </a:solidFill>
                <a:latin typeface="Arial" panose="020B0604020202020204" pitchFamily="34" charset="0"/>
                <a:ea typeface="Arial Black" charset="0"/>
                <a:cs typeface="Arial" panose="020B0604020202020204" pitchFamily="34" charset="0"/>
              </a:rPr>
              <a:t>Et à leur famille</a:t>
            </a:r>
            <a:endParaRPr lang="fr-FR" sz="2000" b="1" cap="all" dirty="0">
              <a:solidFill>
                <a:schemeClr val="tx1"/>
              </a:solidFill>
              <a:latin typeface="Arial Black" charset="0"/>
              <a:ea typeface="Arial Black" charset="0"/>
              <a:cs typeface="Arial Black" charset="0"/>
            </a:endParaRPr>
          </a:p>
        </p:txBody>
      </p:sp>
    </p:spTree>
    <p:extLst>
      <p:ext uri="{BB962C8B-B14F-4D97-AF65-F5344CB8AC3E}">
        <p14:creationId xmlns:p14="http://schemas.microsoft.com/office/powerpoint/2010/main" val="196990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27F9AD-3FE2-C24B-B0CA-E68C321D5591}"/>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917D0E1E-938C-9C46-9391-CA24D32415F2}"/>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E5992B29-C9D6-5043-A686-B02A46F4929D}"/>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5" name="Espace réservé du texte 4">
            <a:extLst>
              <a:ext uri="{FF2B5EF4-FFF2-40B4-BE49-F238E27FC236}">
                <a16:creationId xmlns:a16="http://schemas.microsoft.com/office/drawing/2014/main" id="{D8E6F02E-CBF3-994C-90FA-C4CF18B2643D}"/>
              </a:ext>
            </a:extLst>
          </p:cNvPr>
          <p:cNvSpPr>
            <a:spLocks noGrp="1"/>
          </p:cNvSpPr>
          <p:nvPr>
            <p:ph type="body" sz="quarter" idx="13"/>
          </p:nvPr>
        </p:nvSpPr>
        <p:spPr/>
        <p:txBody>
          <a:bodyPr/>
          <a:lstStyle/>
          <a:p>
            <a:pPr fontAlgn="base">
              <a:spcAft>
                <a:spcPts val="1400"/>
              </a:spcAft>
              <a:defRPr/>
            </a:pPr>
            <a:r>
              <a:rPr lang="fr-FR" altLang="fr-FR" b="1" dirty="0"/>
              <a:t>3 objectifs</a:t>
            </a:r>
          </a:p>
          <a:p>
            <a:pPr marL="447675" lvl="1" indent="-265113" fontAlgn="base">
              <a:spcBef>
                <a:spcPts val="0"/>
              </a:spcBef>
              <a:spcAft>
                <a:spcPts val="200"/>
              </a:spcAft>
              <a:buFont typeface="+mj-lt"/>
              <a:buAutoNum type="arabicPeriod"/>
              <a:defRPr/>
            </a:pPr>
            <a:r>
              <a:rPr lang="fr-FR" dirty="0"/>
              <a:t>Apprendre à vous exprimer en public de façon claire et </a:t>
            </a:r>
            <a:r>
              <a:rPr lang="fr-FR" dirty="0" smtClean="0"/>
              <a:t>convaincante.</a:t>
            </a:r>
            <a:endParaRPr lang="fr-FR" dirty="0"/>
          </a:p>
          <a:p>
            <a:pPr lvl="1" fontAlgn="base">
              <a:spcBef>
                <a:spcPts val="0"/>
              </a:spcBef>
              <a:spcAft>
                <a:spcPts val="200"/>
              </a:spcAft>
              <a:buAutoNum type="arabicPeriod"/>
              <a:defRPr/>
            </a:pPr>
            <a:endParaRPr lang="fr-FR" dirty="0"/>
          </a:p>
          <a:p>
            <a:pPr marL="447675" lvl="1" indent="-265113" fontAlgn="base">
              <a:spcBef>
                <a:spcPts val="0"/>
              </a:spcBef>
              <a:spcAft>
                <a:spcPts val="200"/>
              </a:spcAft>
              <a:buFont typeface="+mj-lt"/>
              <a:buAutoNum type="arabicPeriod"/>
              <a:defRPr/>
            </a:pPr>
            <a:r>
              <a:rPr lang="fr-FR" altLang="fr-FR" dirty="0"/>
              <a:t>Évaluer vos capacités d’argumentation, votre esprit critique, votre expression, la clarté de votre propos, votre engagement dans votre parole et votre force de </a:t>
            </a:r>
            <a:r>
              <a:rPr lang="fr-FR" altLang="fr-FR" dirty="0" smtClean="0"/>
              <a:t>conviction.</a:t>
            </a:r>
            <a:endParaRPr lang="fr-FR" altLang="fr-FR" dirty="0"/>
          </a:p>
          <a:p>
            <a:pPr marL="447675" lvl="1" indent="-265113" fontAlgn="base">
              <a:spcBef>
                <a:spcPts val="0"/>
              </a:spcBef>
              <a:spcAft>
                <a:spcPts val="200"/>
              </a:spcAft>
              <a:buFont typeface="+mj-lt"/>
              <a:buAutoNum type="arabicPeriod"/>
              <a:defRPr/>
            </a:pPr>
            <a:endParaRPr lang="fr-FR" altLang="fr-FR" dirty="0"/>
          </a:p>
          <a:p>
            <a:pPr marL="447675" lvl="1" indent="-265113" fontAlgn="base">
              <a:spcBef>
                <a:spcPts val="0"/>
              </a:spcBef>
              <a:spcAft>
                <a:spcPts val="200"/>
              </a:spcAft>
              <a:buFont typeface="+mj-lt"/>
              <a:buAutoNum type="arabicPeriod"/>
              <a:defRPr/>
            </a:pPr>
            <a:r>
              <a:rPr lang="fr-FR" altLang="fr-FR" dirty="0"/>
              <a:t>Utiliser vos connaissances pour développer une argumentation et montrer en quoi elles sont essentielles pour votre projet de poursuite d'études, et même votre projet professionnel.</a:t>
            </a:r>
          </a:p>
          <a:p>
            <a:endParaRPr lang="fr-FR" dirty="0"/>
          </a:p>
        </p:txBody>
      </p:sp>
      <p:sp>
        <p:nvSpPr>
          <p:cNvPr id="6" name="Titre 5">
            <a:extLst>
              <a:ext uri="{FF2B5EF4-FFF2-40B4-BE49-F238E27FC236}">
                <a16:creationId xmlns:a16="http://schemas.microsoft.com/office/drawing/2014/main" id="{C92402DA-899A-594C-8B6B-A9767BD9D623}"/>
              </a:ext>
            </a:extLst>
          </p:cNvPr>
          <p:cNvSpPr>
            <a:spLocks noGrp="1"/>
          </p:cNvSpPr>
          <p:nvPr>
            <p:ph type="title"/>
          </p:nvPr>
        </p:nvSpPr>
        <p:spPr/>
        <p:txBody>
          <a:bodyPr/>
          <a:lstStyle/>
          <a:p>
            <a:r>
              <a:rPr lang="fr-FR" dirty="0"/>
              <a:t>Focus sur : le grand oral</a:t>
            </a:r>
          </a:p>
        </p:txBody>
      </p:sp>
    </p:spTree>
    <p:extLst>
      <p:ext uri="{BB962C8B-B14F-4D97-AF65-F5344CB8AC3E}">
        <p14:creationId xmlns:p14="http://schemas.microsoft.com/office/powerpoint/2010/main" val="425152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9E55BD-E04A-C949-AB11-64E8D04DF67C}"/>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82476261-D0AD-9A41-BD27-C18A5B1CA6F9}"/>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20F74870-24AA-1944-B0D0-380296361CAC}"/>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5" name="Espace réservé du texte 4">
            <a:extLst>
              <a:ext uri="{FF2B5EF4-FFF2-40B4-BE49-F238E27FC236}">
                <a16:creationId xmlns:a16="http://schemas.microsoft.com/office/drawing/2014/main" id="{307249EA-063A-154B-BAC1-9420FFCDF6E7}"/>
              </a:ext>
            </a:extLst>
          </p:cNvPr>
          <p:cNvSpPr>
            <a:spLocks noGrp="1"/>
          </p:cNvSpPr>
          <p:nvPr>
            <p:ph type="body" sz="quarter" idx="13"/>
          </p:nvPr>
        </p:nvSpPr>
        <p:spPr>
          <a:xfrm>
            <a:off x="359998" y="2184040"/>
            <a:ext cx="8424000" cy="4125280"/>
          </a:xfrm>
        </p:spPr>
        <p:txBody>
          <a:bodyPr/>
          <a:lstStyle/>
          <a:p>
            <a:pPr fontAlgn="base">
              <a:spcAft>
                <a:spcPts val="200"/>
              </a:spcAft>
              <a:defRPr/>
            </a:pPr>
            <a:r>
              <a:rPr lang="fr-FR" altLang="fr-FR" sz="1100" b="1" dirty="0"/>
              <a:t>Phase préparatoire = 20 min</a:t>
            </a:r>
          </a:p>
          <a:p>
            <a:pPr lvl="1" fontAlgn="base">
              <a:spcBef>
                <a:spcPts val="0"/>
              </a:spcBef>
              <a:spcAft>
                <a:spcPts val="200"/>
              </a:spcAft>
              <a:defRPr/>
            </a:pPr>
            <a:r>
              <a:rPr lang="fr-FR" altLang="fr-FR" sz="1100" dirty="0"/>
              <a:t>Durant l'année scolaire l’élève a préparé 2 questions avec ses professeurs, seul ou avec d’autres élèves.</a:t>
            </a:r>
          </a:p>
          <a:p>
            <a:pPr marL="493713" lvl="1" fontAlgn="base">
              <a:spcBef>
                <a:spcPts val="0"/>
              </a:spcBef>
              <a:spcAft>
                <a:spcPts val="200"/>
              </a:spcAft>
              <a:buClr>
                <a:schemeClr val="tx1"/>
              </a:buClr>
              <a:buFont typeface="Police système Courant"/>
              <a:buChar char="-"/>
              <a:defRPr/>
            </a:pPr>
            <a:r>
              <a:rPr lang="fr-FR" altLang="fr-FR" sz="1100" dirty="0"/>
              <a:t>Voie générale : ces questions portent chacune sur un ou deux des enseignements de spécialité de l’élève.</a:t>
            </a:r>
          </a:p>
          <a:p>
            <a:pPr marL="493713" lvl="1" fontAlgn="base">
              <a:spcBef>
                <a:spcPts val="0"/>
              </a:spcBef>
              <a:spcAft>
                <a:spcPts val="200"/>
              </a:spcAft>
              <a:buClr>
                <a:schemeClr val="tx1"/>
              </a:buClr>
              <a:buFont typeface="Police système Courant"/>
              <a:buChar char="-"/>
              <a:defRPr/>
            </a:pPr>
            <a:r>
              <a:rPr lang="fr-FR" altLang="fr-FR" sz="1100" dirty="0"/>
              <a:t>Voie technologique : elles s’appuient sur une des spécialités de la série de l’élève.</a:t>
            </a:r>
          </a:p>
          <a:p>
            <a:pPr lvl="1" fontAlgn="base">
              <a:spcBef>
                <a:spcPts val="0"/>
              </a:spcBef>
              <a:spcAft>
                <a:spcPts val="200"/>
              </a:spcAft>
              <a:defRPr/>
            </a:pPr>
            <a:r>
              <a:rPr lang="fr-FR" altLang="fr-FR" sz="1100" dirty="0"/>
              <a:t>Juste avant l'épreuve, le jury choisit une de ces questions que l’élève prépare en 20 minutes. Sur une feuille qui lui est remise en début d’épreuve, il peut créer un support (carte, graphique, schéma, etc.) sur lequel il peut s'appuyer. Celui-ci n’est pas évalué.</a:t>
            </a:r>
          </a:p>
          <a:p>
            <a:pPr fontAlgn="base">
              <a:spcBef>
                <a:spcPts val="600"/>
              </a:spcBef>
              <a:spcAft>
                <a:spcPts val="200"/>
              </a:spcAft>
              <a:defRPr/>
            </a:pPr>
            <a:r>
              <a:rPr lang="fr-FR" altLang="fr-FR" sz="1100" b="1" dirty="0"/>
              <a:t>Phase 1 : présentation</a:t>
            </a:r>
          </a:p>
          <a:p>
            <a:pPr lvl="1" fontAlgn="base">
              <a:spcBef>
                <a:spcPts val="0"/>
              </a:spcBef>
              <a:spcAft>
                <a:spcPts val="200"/>
              </a:spcAft>
              <a:defRPr/>
            </a:pPr>
            <a:r>
              <a:rPr lang="fr-FR" altLang="fr-FR" sz="1100" dirty="0"/>
              <a:t>5 min debout</a:t>
            </a:r>
          </a:p>
          <a:p>
            <a:pPr lvl="1" fontAlgn="base">
              <a:spcBef>
                <a:spcPts val="0"/>
              </a:spcBef>
              <a:spcAft>
                <a:spcPts val="200"/>
              </a:spcAft>
              <a:defRPr/>
            </a:pPr>
            <a:r>
              <a:rPr lang="fr-FR" altLang="fr-FR" sz="1100" dirty="0"/>
              <a:t>L’élève explique pourquoi il a choisi de préparer cette question, il présente le sujet, puis il développe sa réponse.</a:t>
            </a:r>
          </a:p>
          <a:p>
            <a:pPr lvl="1" fontAlgn="base">
              <a:spcBef>
                <a:spcPts val="0"/>
              </a:spcBef>
              <a:spcAft>
                <a:spcPts val="200"/>
              </a:spcAft>
              <a:defRPr/>
            </a:pPr>
            <a:r>
              <a:rPr lang="fr-FR" altLang="fr-FR" sz="1100" dirty="0"/>
              <a:t>Pour son exposé, le candidat peut disposer du support qu'il a préparé. Il peut le montrer au jury mais ne peut pas le lui donner.</a:t>
            </a:r>
          </a:p>
          <a:p>
            <a:pPr fontAlgn="base">
              <a:spcBef>
                <a:spcPts val="600"/>
              </a:spcBef>
              <a:spcAft>
                <a:spcPts val="200"/>
              </a:spcAft>
              <a:defRPr/>
            </a:pPr>
            <a:r>
              <a:rPr lang="fr-FR" altLang="fr-FR" sz="1100" b="1" dirty="0"/>
              <a:t>Phase 2 : échange avec le jury</a:t>
            </a:r>
          </a:p>
          <a:p>
            <a:pPr lvl="1" fontAlgn="base">
              <a:spcBef>
                <a:spcPts val="0"/>
              </a:spcBef>
              <a:spcAft>
                <a:spcPts val="200"/>
              </a:spcAft>
              <a:defRPr/>
            </a:pPr>
            <a:r>
              <a:rPr lang="fr-FR" altLang="fr-FR" sz="1100" dirty="0"/>
              <a:t>10 min debout ou assis</a:t>
            </a:r>
          </a:p>
          <a:p>
            <a:pPr lvl="1" fontAlgn="base">
              <a:spcBef>
                <a:spcPts val="0"/>
              </a:spcBef>
              <a:spcAft>
                <a:spcPts val="200"/>
              </a:spcAft>
              <a:defRPr/>
            </a:pPr>
            <a:r>
              <a:rPr lang="fr-FR" altLang="fr-FR" sz="1100" dirty="0"/>
              <a:t>Le jury interroge l’élève pour avoir plus de précisions et lui permettre d'approfondir sa pensée. Ce temps d'échange met en valeur les connaissances liées aux programmes de la classe de terminale des spécialités et les capacités d’argumentation de l’élève.</a:t>
            </a:r>
          </a:p>
          <a:p>
            <a:pPr fontAlgn="base">
              <a:spcBef>
                <a:spcPts val="600"/>
              </a:spcBef>
              <a:spcAft>
                <a:spcPts val="200"/>
              </a:spcAft>
              <a:defRPr/>
            </a:pPr>
            <a:r>
              <a:rPr lang="fr-FR" altLang="fr-FR" sz="1100" b="1" dirty="0"/>
              <a:t>Phase 3 : échange sur le projet d’orientation</a:t>
            </a:r>
          </a:p>
          <a:p>
            <a:pPr lvl="1" fontAlgn="base">
              <a:spcBef>
                <a:spcPts val="0"/>
              </a:spcBef>
              <a:spcAft>
                <a:spcPts val="200"/>
              </a:spcAft>
              <a:defRPr/>
            </a:pPr>
            <a:r>
              <a:rPr lang="fr-FR" altLang="fr-FR" sz="1100" dirty="0"/>
              <a:t>5 min debout ou assis</a:t>
            </a:r>
          </a:p>
          <a:p>
            <a:pPr lvl="1" fontAlgn="base">
              <a:spcBef>
                <a:spcPts val="0"/>
              </a:spcBef>
              <a:spcAft>
                <a:spcPts val="200"/>
              </a:spcAft>
              <a:defRPr/>
            </a:pPr>
            <a:r>
              <a:rPr lang="fr-FR" altLang="fr-FR" sz="1100" dirty="0"/>
              <a:t>L’élève explique en quoi la question traitée a éclairé ou non son projet de poursuite d'études ou son projet professionnel.</a:t>
            </a:r>
          </a:p>
          <a:p>
            <a:pPr lvl="1" fontAlgn="base">
              <a:spcBef>
                <a:spcPts val="0"/>
              </a:spcBef>
              <a:spcAft>
                <a:spcPts val="200"/>
              </a:spcAft>
              <a:defRPr/>
            </a:pPr>
            <a:r>
              <a:rPr lang="fr-FR" altLang="fr-FR" sz="1100" dirty="0"/>
              <a:t>L’élève parle des étapes qui lui ont permis d’avancer dans son projet (rencontres, engagements, stages, mobilité internationale, spécialités, etc.) et de son projet post-bac.</a:t>
            </a:r>
          </a:p>
          <a:p>
            <a:pPr lvl="1" fontAlgn="base">
              <a:spcBef>
                <a:spcPts val="0"/>
              </a:spcBef>
              <a:spcAft>
                <a:spcPts val="200"/>
              </a:spcAft>
              <a:defRPr/>
            </a:pPr>
            <a:r>
              <a:rPr lang="fr-FR" altLang="fr-FR" sz="1100" dirty="0"/>
              <a:t>Le jury est attentif à la manière qu’a l’élève d’exprimer une réflexion personnelle et à ses motivations.</a:t>
            </a:r>
          </a:p>
          <a:p>
            <a:endParaRPr lang="fr-FR" dirty="0"/>
          </a:p>
        </p:txBody>
      </p:sp>
      <p:sp>
        <p:nvSpPr>
          <p:cNvPr id="6" name="Titre 5">
            <a:extLst>
              <a:ext uri="{FF2B5EF4-FFF2-40B4-BE49-F238E27FC236}">
                <a16:creationId xmlns:a16="http://schemas.microsoft.com/office/drawing/2014/main" id="{2C79B28E-B1B2-7243-9819-64BFFE82AC7A}"/>
              </a:ext>
            </a:extLst>
          </p:cNvPr>
          <p:cNvSpPr>
            <a:spLocks noGrp="1"/>
          </p:cNvSpPr>
          <p:nvPr>
            <p:ph type="title"/>
          </p:nvPr>
        </p:nvSpPr>
        <p:spPr/>
        <p:txBody>
          <a:bodyPr/>
          <a:lstStyle/>
          <a:p>
            <a:r>
              <a:rPr lang="fr-FR" dirty="0"/>
              <a:t>Focus sur : le grand oral</a:t>
            </a:r>
          </a:p>
        </p:txBody>
      </p:sp>
    </p:spTree>
    <p:extLst>
      <p:ext uri="{BB962C8B-B14F-4D97-AF65-F5344CB8AC3E}">
        <p14:creationId xmlns:p14="http://schemas.microsoft.com/office/powerpoint/2010/main" val="263229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17CB96-2D42-A046-B4BD-A4D34DFB54A1}"/>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F6E84AE0-D4E9-A44A-A0BD-2ACAB7DE348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D59FAA34-F47D-AB47-80BC-CABFD91740D7}"/>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5" name="Espace réservé du texte 4">
            <a:extLst>
              <a:ext uri="{FF2B5EF4-FFF2-40B4-BE49-F238E27FC236}">
                <a16:creationId xmlns:a16="http://schemas.microsoft.com/office/drawing/2014/main" id="{F0F6B7E4-308D-1140-9F08-F42724D56B16}"/>
              </a:ext>
            </a:extLst>
          </p:cNvPr>
          <p:cNvSpPr>
            <a:spLocks noGrp="1"/>
          </p:cNvSpPr>
          <p:nvPr>
            <p:ph type="body" sz="quarter" idx="13"/>
          </p:nvPr>
        </p:nvSpPr>
        <p:spPr/>
        <p:txBody>
          <a:bodyPr/>
          <a:lstStyle/>
          <a:p>
            <a:pPr fontAlgn="base">
              <a:spcAft>
                <a:spcPts val="200"/>
              </a:spcAft>
              <a:defRPr/>
            </a:pPr>
            <a:r>
              <a:rPr lang="fr-FR" altLang="fr-FR" sz="1400" b="1" dirty="0"/>
              <a:t>5 CONSEILS </a:t>
            </a:r>
          </a:p>
          <a:p>
            <a:pPr fontAlgn="base">
              <a:spcAft>
                <a:spcPct val="0"/>
              </a:spcAft>
              <a:buClr>
                <a:srgbClr val="EE7444"/>
              </a:buClr>
              <a:buFont typeface="Arial" panose="020B0604020202020204" pitchFamily="34" charset="0"/>
              <a:buChar char="■"/>
            </a:pPr>
            <a:endParaRPr lang="fr-FR" altLang="fr-FR" sz="1400" b="1" dirty="0">
              <a:latin typeface="Arial" panose="020B0604020202020204" pitchFamily="34" charset="0"/>
              <a:cs typeface="Arial" panose="020B0604020202020204" pitchFamily="34" charset="0"/>
            </a:endParaRPr>
          </a:p>
          <a:p>
            <a:pPr marL="450850" lvl="1" indent="-228600" fontAlgn="base">
              <a:spcBef>
                <a:spcPts val="0"/>
              </a:spcBef>
              <a:spcAft>
                <a:spcPts val="200"/>
              </a:spcAft>
              <a:buFont typeface="+mj-lt"/>
              <a:buAutoNum type="arabicPeriod"/>
              <a:defRPr/>
            </a:pPr>
            <a:r>
              <a:rPr lang="fr-FR" altLang="fr-FR" sz="1200" b="1" dirty="0"/>
              <a:t>Je prépare l’épreuve :</a:t>
            </a:r>
            <a:r>
              <a:rPr lang="fr-FR" altLang="fr-FR" sz="1200" dirty="0"/>
              <a:t> déroulement, objectifs, jury… Je sais ce qui m’attend et ce que l’on attend de moi.</a:t>
            </a:r>
          </a:p>
          <a:p>
            <a:pPr lvl="1" fontAlgn="base">
              <a:spcBef>
                <a:spcPts val="0"/>
              </a:spcBef>
              <a:spcAft>
                <a:spcPts val="200"/>
              </a:spcAf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travaille mes sujets : </a:t>
            </a:r>
            <a:r>
              <a:rPr lang="fr-FR" altLang="fr-FR" sz="1200" dirty="0"/>
              <a:t>je choisis mes questions, ma présentation ; je mémorise l'essentiel de ma présentation ; </a:t>
            </a:r>
            <a:br>
              <a:rPr lang="fr-FR" altLang="fr-FR" sz="1200" dirty="0"/>
            </a:br>
            <a:r>
              <a:rPr lang="fr-FR" altLang="fr-FR" sz="1200" dirty="0"/>
              <a:t>je précise mon projet d’avenir.</a:t>
            </a:r>
          </a:p>
          <a:p>
            <a:pPr marL="450850" lvl="1" indent="-228600" fontAlgn="base">
              <a:spcBef>
                <a:spcPts val="0"/>
              </a:spcBef>
              <a:spcAft>
                <a:spcPts val="200"/>
              </a:spcAft>
              <a:buFont typeface="+mj-l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prépare l’échange avec le jury : </a:t>
            </a:r>
            <a:r>
              <a:rPr lang="fr-FR" altLang="fr-FR" sz="1200" dirty="0"/>
              <a:t>j’anticipe les questions possibles en préparant mes réponses ; j’apprends à gérer le silence entre les phrases ; j’anticipe les moments où je ne saurai pas répondre en prévoyant comment réagir.</a:t>
            </a:r>
          </a:p>
          <a:p>
            <a:pPr marL="450850" lvl="1" indent="-228600" fontAlgn="base">
              <a:spcBef>
                <a:spcPts val="0"/>
              </a:spcBef>
              <a:spcAft>
                <a:spcPts val="200"/>
              </a:spcAft>
              <a:buFont typeface="+mj-l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me prépare physiquement et mentalement :</a:t>
            </a:r>
            <a:r>
              <a:rPr lang="fr-FR" altLang="fr-FR" sz="1200" dirty="0"/>
              <a:t> j’apprends à gérer mon stress et ma concentration avec des exercices de respiration ; je trouve la bonne posture ; je prends conscience de ma gestuelle et je la maîtrise ; </a:t>
            </a:r>
            <a:br>
              <a:rPr lang="fr-FR" altLang="fr-FR" sz="1200" dirty="0"/>
            </a:br>
            <a:r>
              <a:rPr lang="fr-FR" altLang="fr-FR" sz="1200" dirty="0"/>
              <a:t>je rends mon propos vivant.</a:t>
            </a:r>
          </a:p>
          <a:p>
            <a:pPr marL="450850" lvl="1" indent="-228600" fontAlgn="base">
              <a:spcBef>
                <a:spcPts val="0"/>
              </a:spcBef>
              <a:spcAft>
                <a:spcPts val="200"/>
              </a:spcAft>
              <a:buFont typeface="+mj-lt"/>
              <a:buAutoNum type="arabicPeriod"/>
              <a:defRPr/>
            </a:pPr>
            <a:endParaRPr lang="fr-FR" altLang="fr-FR" sz="1200" dirty="0"/>
          </a:p>
          <a:p>
            <a:pPr marL="450850" lvl="1" indent="-228600" fontAlgn="base">
              <a:spcBef>
                <a:spcPts val="0"/>
              </a:spcBef>
              <a:spcAft>
                <a:spcPts val="200"/>
              </a:spcAft>
              <a:buFont typeface="+mj-lt"/>
              <a:buAutoNum type="arabicPeriod"/>
              <a:defRPr/>
            </a:pPr>
            <a:r>
              <a:rPr lang="fr-FR" altLang="fr-FR" sz="1200" b="1" dirty="0"/>
              <a:t>Je m’entraîne : </a:t>
            </a:r>
            <a:r>
              <a:rPr lang="fr-FR" altLang="fr-FR" sz="1200" dirty="0"/>
              <a:t>seul et/ou avec les autres, j'apprends à gérer mon temps ; je prends conscience de mes qualités </a:t>
            </a:r>
            <a:br>
              <a:rPr lang="fr-FR" altLang="fr-FR" sz="1200" dirty="0"/>
            </a:br>
            <a:r>
              <a:rPr lang="fr-FR" altLang="fr-FR" sz="1200" dirty="0"/>
              <a:t>et de mes limites ; je m’appuie sur mon expérience pour progresser et construire un projet ; je m’habitue à faire l’exercice devant le regard des autres ; j’accepte la critique pour progresser.</a:t>
            </a:r>
          </a:p>
          <a:p>
            <a:endParaRPr lang="fr-FR" dirty="0"/>
          </a:p>
        </p:txBody>
      </p:sp>
      <p:sp>
        <p:nvSpPr>
          <p:cNvPr id="6" name="Titre 5">
            <a:extLst>
              <a:ext uri="{FF2B5EF4-FFF2-40B4-BE49-F238E27FC236}">
                <a16:creationId xmlns:a16="http://schemas.microsoft.com/office/drawing/2014/main" id="{B33D8F95-36F3-1B4F-95C3-01EF951505C2}"/>
              </a:ext>
            </a:extLst>
          </p:cNvPr>
          <p:cNvSpPr>
            <a:spLocks noGrp="1"/>
          </p:cNvSpPr>
          <p:nvPr>
            <p:ph type="title"/>
          </p:nvPr>
        </p:nvSpPr>
        <p:spPr/>
        <p:txBody>
          <a:bodyPr/>
          <a:lstStyle/>
          <a:p>
            <a:r>
              <a:rPr lang="fr-FR" dirty="0"/>
              <a:t>Focus sur : le grand oral</a:t>
            </a:r>
          </a:p>
        </p:txBody>
      </p:sp>
    </p:spTree>
    <p:extLst>
      <p:ext uri="{BB962C8B-B14F-4D97-AF65-F5344CB8AC3E}">
        <p14:creationId xmlns:p14="http://schemas.microsoft.com/office/powerpoint/2010/main" val="58655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6C2A62-44A5-A544-9B32-7EE5A5143924}"/>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B9DF2FEE-3D40-3843-ABD0-293BDFFFD9BB}"/>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7D30B092-0690-A74C-A292-6D8BD94CC658}"/>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Titre 5">
            <a:extLst>
              <a:ext uri="{FF2B5EF4-FFF2-40B4-BE49-F238E27FC236}">
                <a16:creationId xmlns:a16="http://schemas.microsoft.com/office/drawing/2014/main" id="{8AE48067-30C0-544B-B8B0-AA832B56927E}"/>
              </a:ext>
            </a:extLst>
          </p:cNvPr>
          <p:cNvSpPr>
            <a:spLocks noGrp="1"/>
          </p:cNvSpPr>
          <p:nvPr>
            <p:ph type="title"/>
          </p:nvPr>
        </p:nvSpPr>
        <p:spPr>
          <a:xfrm>
            <a:off x="359999" y="1508840"/>
            <a:ext cx="8424000" cy="480000"/>
          </a:xfrm>
        </p:spPr>
        <p:txBody>
          <a:bodyPr/>
          <a:lstStyle/>
          <a:p>
            <a:r>
              <a:rPr lang="fr-FR" sz="1800" dirty="0"/>
              <a:t>Répartition de la note finale du baccalauréat général et technologique</a:t>
            </a:r>
          </a:p>
        </p:txBody>
      </p:sp>
      <p:pic>
        <p:nvPicPr>
          <p:cNvPr id="7" name="Image 6">
            <a:extLst>
              <a:ext uri="{FF2B5EF4-FFF2-40B4-BE49-F238E27FC236}">
                <a16:creationId xmlns:a16="http://schemas.microsoft.com/office/drawing/2014/main" id="{1860E714-7E83-DF43-9BAA-74445E92075E}"/>
              </a:ext>
            </a:extLst>
          </p:cNvPr>
          <p:cNvPicPr>
            <a:picLocks noChangeAspect="1"/>
          </p:cNvPicPr>
          <p:nvPr/>
        </p:nvPicPr>
        <p:blipFill>
          <a:blip r:embed="rId2"/>
          <a:stretch>
            <a:fillRect/>
          </a:stretch>
        </p:blipFill>
        <p:spPr>
          <a:xfrm>
            <a:off x="2255136" y="1988840"/>
            <a:ext cx="4633729" cy="4226133"/>
          </a:xfrm>
          <a:prstGeom prst="rect">
            <a:avLst/>
          </a:prstGeom>
        </p:spPr>
      </p:pic>
    </p:spTree>
    <p:extLst>
      <p:ext uri="{BB962C8B-B14F-4D97-AF65-F5344CB8AC3E}">
        <p14:creationId xmlns:p14="http://schemas.microsoft.com/office/powerpoint/2010/main" val="322883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5884B72-40FB-6241-8CDC-A964BD92B61F}"/>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C5F234A1-0612-EE41-A623-74ED6F254C2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464521AD-CBF9-1845-A83E-BEF66E468149}"/>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5" name="Espace réservé du texte 4">
            <a:extLst>
              <a:ext uri="{FF2B5EF4-FFF2-40B4-BE49-F238E27FC236}">
                <a16:creationId xmlns:a16="http://schemas.microsoft.com/office/drawing/2014/main" id="{9EBB9054-1F51-BB45-A3F6-C6C98A90534F}"/>
              </a:ext>
            </a:extLst>
          </p:cNvPr>
          <p:cNvSpPr>
            <a:spLocks noGrp="1"/>
          </p:cNvSpPr>
          <p:nvPr>
            <p:ph type="body" sz="quarter" idx="13"/>
          </p:nvPr>
        </p:nvSpPr>
        <p:spPr>
          <a:xfrm>
            <a:off x="359998" y="2214524"/>
            <a:ext cx="8424000" cy="3888432"/>
          </a:xfrm>
        </p:spPr>
        <p:txBody>
          <a:bodyPr/>
          <a:lstStyle/>
          <a:p>
            <a:pPr fontAlgn="base">
              <a:spcAft>
                <a:spcPts val="200"/>
              </a:spcAft>
              <a:buClr>
                <a:srgbClr val="EE7444"/>
              </a:buClr>
            </a:pPr>
            <a:r>
              <a:rPr lang="fr-FR" altLang="fr-FR" sz="1400" dirty="0">
                <a:latin typeface="Arial" panose="020B0604020202020204" pitchFamily="34" charset="0"/>
                <a:cs typeface="Arial" panose="020B0604020202020204" pitchFamily="34" charset="0"/>
              </a:rPr>
              <a:t>À compter du 20 décembre 2022, vous pouvez consulter le moteur de recherche </a:t>
            </a:r>
            <a:r>
              <a:rPr lang="fr-FR" altLang="fr-FR" sz="1400" dirty="0" err="1">
                <a:latin typeface="Arial" panose="020B0604020202020204" pitchFamily="34" charset="0"/>
                <a:cs typeface="Arial" panose="020B0604020202020204" pitchFamily="34" charset="0"/>
              </a:rPr>
              <a:t>Parcoursup</a:t>
            </a:r>
            <a:r>
              <a:rPr lang="fr-FR" altLang="fr-FR" sz="1400" dirty="0">
                <a:latin typeface="Arial" panose="020B0604020202020204" pitchFamily="34" charset="0"/>
                <a:cs typeface="Arial" panose="020B0604020202020204" pitchFamily="34" charset="0"/>
              </a:rPr>
              <a:t> qui recense plus de 21 000 formations supérieures. Chacune d’entre elles met à votre disposition des informations essentielles pour vous aider à faire vos choix :</a:t>
            </a:r>
          </a:p>
          <a:p>
            <a:pPr lvl="1" fontAlgn="base">
              <a:spcBef>
                <a:spcPts val="0"/>
              </a:spcBef>
              <a:spcAft>
                <a:spcPts val="200"/>
              </a:spcAft>
              <a:defRPr/>
            </a:pPr>
            <a:r>
              <a:rPr lang="fr-FR" altLang="fr-FR" sz="1200" dirty="0"/>
              <a:t>d</a:t>
            </a:r>
            <a:r>
              <a:rPr lang="fr-FR" altLang="fr-FR" sz="1200" dirty="0" smtClean="0"/>
              <a:t>es </a:t>
            </a:r>
            <a:r>
              <a:rPr lang="fr-FR" altLang="fr-FR" sz="1200" dirty="0"/>
              <a:t>informations utiles sur l’établissement : son statut (public/privé et sélective/non sélective), les frais de scolarité, </a:t>
            </a:r>
            <a:br>
              <a:rPr lang="fr-FR" altLang="fr-FR" sz="1200" dirty="0"/>
            </a:br>
            <a:r>
              <a:rPr lang="fr-FR" altLang="fr-FR" sz="1200" dirty="0"/>
              <a:t>les débouchés professionnels et possibilités de poursuite d’études ; </a:t>
            </a:r>
          </a:p>
          <a:p>
            <a:pPr lvl="1" fontAlgn="base">
              <a:spcBef>
                <a:spcPts val="0"/>
              </a:spcBef>
              <a:spcAft>
                <a:spcPts val="200"/>
              </a:spcAft>
              <a:defRPr/>
            </a:pPr>
            <a:r>
              <a:rPr lang="fr-FR" altLang="fr-FR" sz="1200" dirty="0"/>
              <a:t>c</a:t>
            </a:r>
            <a:r>
              <a:rPr lang="fr-FR" altLang="fr-FR" sz="1200" dirty="0" smtClean="0"/>
              <a:t>onnaissances </a:t>
            </a:r>
            <a:r>
              <a:rPr lang="fr-FR" altLang="fr-FR" sz="1200" dirty="0"/>
              <a:t>et compétences attendues pour réussir ;</a:t>
            </a:r>
          </a:p>
          <a:p>
            <a:pPr lvl="1" fontAlgn="base">
              <a:spcBef>
                <a:spcPts val="0"/>
              </a:spcBef>
              <a:spcAft>
                <a:spcPts val="200"/>
              </a:spcAft>
              <a:defRPr/>
            </a:pPr>
            <a:r>
              <a:rPr lang="fr-FR" altLang="fr-FR" sz="1200" dirty="0"/>
              <a:t>c</a:t>
            </a:r>
            <a:r>
              <a:rPr lang="fr-FR" altLang="fr-FR" sz="1200" dirty="0" smtClean="0"/>
              <a:t>onseils </a:t>
            </a:r>
            <a:r>
              <a:rPr lang="fr-FR" altLang="fr-FR" sz="1200" dirty="0"/>
              <a:t>sur les différentes combinaisons de spécialités et d’options recommandées par les formations ;</a:t>
            </a:r>
          </a:p>
          <a:p>
            <a:pPr lvl="1" fontAlgn="base">
              <a:spcBef>
                <a:spcPts val="0"/>
              </a:spcBef>
              <a:spcAft>
                <a:spcPts val="200"/>
              </a:spcAft>
              <a:defRPr/>
            </a:pPr>
            <a:r>
              <a:rPr lang="fr-FR" altLang="fr-FR" sz="1200" dirty="0"/>
              <a:t>c</a:t>
            </a:r>
            <a:r>
              <a:rPr lang="fr-FR" altLang="fr-FR" sz="1200" dirty="0" smtClean="0"/>
              <a:t>ritères </a:t>
            </a:r>
            <a:r>
              <a:rPr lang="fr-FR" altLang="fr-FR" sz="1200" dirty="0"/>
              <a:t>généraux d’examen des vœux ;</a:t>
            </a:r>
          </a:p>
          <a:p>
            <a:pPr lvl="1" fontAlgn="base">
              <a:spcBef>
                <a:spcPts val="0"/>
              </a:spcBef>
              <a:spcAft>
                <a:spcPts val="200"/>
              </a:spcAft>
              <a:defRPr/>
            </a:pPr>
            <a:r>
              <a:rPr lang="fr-FR" altLang="fr-FR" sz="1200" dirty="0"/>
              <a:t>d</a:t>
            </a:r>
            <a:r>
              <a:rPr lang="fr-FR" altLang="fr-FR" sz="1200" dirty="0" smtClean="0"/>
              <a:t>ispositifs </a:t>
            </a:r>
            <a:r>
              <a:rPr lang="fr-FR" altLang="fr-FR" sz="1200" dirty="0"/>
              <a:t>d’accompagnement (remise à niveau, soutien, tutorat, etc.) dont vous pouvez bénéficier pendant vos études pour favoriser votre réussite ;</a:t>
            </a:r>
          </a:p>
          <a:p>
            <a:pPr lvl="1" fontAlgn="base">
              <a:spcBef>
                <a:spcPts val="0"/>
              </a:spcBef>
              <a:spcAft>
                <a:spcPts val="200"/>
              </a:spcAft>
              <a:defRPr/>
            </a:pPr>
            <a:r>
              <a:rPr lang="fr-FR" altLang="fr-FR" sz="1200" dirty="0"/>
              <a:t>d</a:t>
            </a:r>
            <a:r>
              <a:rPr lang="fr-FR" altLang="fr-FR" sz="1200" dirty="0" smtClean="0"/>
              <a:t>ates </a:t>
            </a:r>
            <a:r>
              <a:rPr lang="fr-FR" altLang="fr-FR" sz="1200" dirty="0"/>
              <a:t>des journées portes ouvertes ;</a:t>
            </a:r>
          </a:p>
          <a:p>
            <a:pPr lvl="1" fontAlgn="base">
              <a:spcBef>
                <a:spcPts val="0"/>
              </a:spcBef>
              <a:spcAft>
                <a:spcPts val="600"/>
              </a:spcAft>
              <a:defRPr/>
            </a:pPr>
            <a:r>
              <a:rPr lang="fr-FR" altLang="fr-FR" sz="1200" dirty="0"/>
              <a:t>c</a:t>
            </a:r>
            <a:r>
              <a:rPr lang="fr-FR" altLang="fr-FR" sz="1200" dirty="0" smtClean="0"/>
              <a:t>ontact </a:t>
            </a:r>
            <a:r>
              <a:rPr lang="fr-FR" altLang="fr-FR" sz="1200" dirty="0"/>
              <a:t>d'un référent si vous avez des besoins spécifiques liés à un trouble de santé ou à un handicap.</a:t>
            </a:r>
          </a:p>
          <a:p>
            <a:pPr fontAlgn="base">
              <a:spcAft>
                <a:spcPts val="600"/>
              </a:spcAft>
              <a:buClr>
                <a:srgbClr val="EE7444"/>
              </a:buClr>
            </a:pPr>
            <a:r>
              <a:rPr lang="fr-FR" altLang="fr-FR" sz="1400" b="1" dirty="0">
                <a:latin typeface="Arial" panose="020B0604020202020204" pitchFamily="34" charset="0"/>
                <a:cs typeface="Arial" panose="020B0604020202020204" pitchFamily="34" charset="0"/>
              </a:rPr>
              <a:t>Quel que soit votre parcours, vous pouvez formuler des vœux pour toutes les formations </a:t>
            </a:r>
            <a:br>
              <a:rPr lang="fr-FR" altLang="fr-FR" sz="1400" b="1" dirty="0">
                <a:latin typeface="Arial" panose="020B0604020202020204" pitchFamily="34" charset="0"/>
                <a:cs typeface="Arial" panose="020B0604020202020204" pitchFamily="34" charset="0"/>
              </a:rPr>
            </a:br>
            <a:r>
              <a:rPr lang="fr-FR" altLang="fr-FR" sz="1400" b="1" dirty="0">
                <a:latin typeface="Arial" panose="020B0604020202020204" pitchFamily="34" charset="0"/>
                <a:cs typeface="Arial" panose="020B0604020202020204" pitchFamily="34" charset="0"/>
              </a:rPr>
              <a:t>qui vous intéressent en cohérence avec le projet professionnel qui vous motive.</a:t>
            </a:r>
          </a:p>
          <a:p>
            <a:pPr fontAlgn="base">
              <a:spcAft>
                <a:spcPct val="0"/>
              </a:spcAft>
              <a:buClr>
                <a:srgbClr val="EE7444"/>
              </a:buClr>
            </a:pPr>
            <a:r>
              <a:rPr lang="fr-FR" altLang="fr-FR" sz="1400" dirty="0">
                <a:latin typeface="Arial" panose="020B0604020202020204" pitchFamily="34" charset="0"/>
                <a:cs typeface="Arial" panose="020B0604020202020204" pitchFamily="34" charset="0"/>
              </a:rPr>
              <a:t>Votre professeur principal et les professionnels de l’orientation dans votre lycée ou au CIO sont là </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pour vous accompagner, n’hésitez pas à les consulter.</a:t>
            </a:r>
          </a:p>
          <a:p>
            <a:pPr marL="0" indent="0">
              <a:buNone/>
            </a:pPr>
            <a:endParaRPr lang="fr-FR" dirty="0"/>
          </a:p>
        </p:txBody>
      </p:sp>
      <p:sp>
        <p:nvSpPr>
          <p:cNvPr id="6" name="Titre 5">
            <a:extLst>
              <a:ext uri="{FF2B5EF4-FFF2-40B4-BE49-F238E27FC236}">
                <a16:creationId xmlns:a16="http://schemas.microsoft.com/office/drawing/2014/main" id="{7FF6EF07-611F-CC4A-842F-994B8E0FAAB3}"/>
              </a:ext>
            </a:extLst>
          </p:cNvPr>
          <p:cNvSpPr>
            <a:spLocks noGrp="1"/>
          </p:cNvSpPr>
          <p:nvPr>
            <p:ph type="title"/>
          </p:nvPr>
        </p:nvSpPr>
        <p:spPr/>
        <p:txBody>
          <a:bodyPr/>
          <a:lstStyle/>
          <a:p>
            <a:r>
              <a:rPr lang="fr-FR" dirty="0"/>
              <a:t>Tout savoir pour faire vos vœux sur </a:t>
            </a:r>
            <a:r>
              <a:rPr lang="fr-FR" dirty="0" err="1"/>
              <a:t>Parcoursup</a:t>
            </a:r>
            <a:endParaRPr lang="fr-FR" dirty="0"/>
          </a:p>
        </p:txBody>
      </p:sp>
      <p:pic>
        <p:nvPicPr>
          <p:cNvPr id="7" name="Image 2">
            <a:extLst>
              <a:ext uri="{FF2B5EF4-FFF2-40B4-BE49-F238E27FC236}">
                <a16:creationId xmlns:a16="http://schemas.microsoft.com/office/drawing/2014/main" id="{2C8CDD30-CB0C-F244-9025-85A6BE4A5CFE}"/>
              </a:ext>
            </a:extLst>
          </p:cNvPr>
          <p:cNvPicPr>
            <a:picLocks noChangeAspect="1"/>
          </p:cNvPicPr>
          <p:nvPr/>
        </p:nvPicPr>
        <p:blipFill rotWithShape="1">
          <a:blip r:embed="rId2">
            <a:extLst>
              <a:ext uri="{28A0092B-C50C-407E-A947-70E740481C1C}">
                <a14:useLocalDpi xmlns:a14="http://schemas.microsoft.com/office/drawing/2010/main" val="0"/>
              </a:ext>
            </a:extLst>
          </a:blip>
          <a:srcRect l="35577" t="4654" r="51154" b="90138"/>
          <a:stretch/>
        </p:blipFill>
        <p:spPr bwMode="auto">
          <a:xfrm>
            <a:off x="3543300" y="5877272"/>
            <a:ext cx="20574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09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8DB406-EF2D-4F49-8814-EAE68C8EB560}"/>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A0411B2C-6712-2C46-B28D-89A5B5619899}"/>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E47C8142-B35A-3140-99D2-6325B7B68BE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5" name="Espace réservé du texte 4">
            <a:extLst>
              <a:ext uri="{FF2B5EF4-FFF2-40B4-BE49-F238E27FC236}">
                <a16:creationId xmlns:a16="http://schemas.microsoft.com/office/drawing/2014/main" id="{2080C084-B926-7B43-BD53-35112858F7D5}"/>
              </a:ext>
            </a:extLst>
          </p:cNvPr>
          <p:cNvSpPr>
            <a:spLocks noGrp="1"/>
          </p:cNvSpPr>
          <p:nvPr>
            <p:ph type="body" sz="quarter" idx="13"/>
          </p:nvPr>
        </p:nvSpPr>
        <p:spPr>
          <a:xfrm>
            <a:off x="359998" y="2348880"/>
            <a:ext cx="8424000" cy="3816424"/>
          </a:xfrm>
        </p:spPr>
        <p:txBody>
          <a:bodyPr/>
          <a:lstStyle/>
          <a:p>
            <a:pPr marL="0" indent="0" fontAlgn="base">
              <a:spcAft>
                <a:spcPct val="0"/>
              </a:spcAft>
              <a:buClr>
                <a:srgbClr val="EE7444"/>
              </a:buClr>
              <a:buFont typeface="Arial"/>
              <a:buNone/>
              <a:defRPr/>
            </a:pPr>
            <a:r>
              <a:rPr lang="fr-FR" sz="1400" b="1" dirty="0"/>
              <a:t>Les éléments du dossier transmis à chaque formation demandée : </a:t>
            </a:r>
            <a:endParaRPr lang="fr-FR" altLang="fr-FR" sz="1400" b="1" dirty="0">
              <a:solidFill>
                <a:schemeClr val="accent6"/>
              </a:solidFill>
              <a:latin typeface="Arial" panose="020B0604020202020204" pitchFamily="34" charset="0"/>
              <a:cs typeface="Arial" panose="020B0604020202020204" pitchFamily="34" charset="0"/>
            </a:endParaRP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le projet de formation motivé</a:t>
            </a: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les pièces complémentaires demandées par certaines formations</a:t>
            </a: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la rubrique « Activités et centres d’intérêt », si elle a été renseignée (facultative)</a:t>
            </a: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la fiche Avenir renseignée par le lycée </a:t>
            </a:r>
          </a:p>
          <a:p>
            <a:pPr fontAlgn="base">
              <a:spcAft>
                <a:spcPts val="1200"/>
              </a:spcAft>
              <a:buClr>
                <a:srgbClr val="EE7444"/>
              </a:buClr>
              <a:defRPr/>
            </a:pPr>
            <a:r>
              <a:rPr lang="fr-FR" altLang="fr-FR" sz="1400" dirty="0">
                <a:latin typeface="Arial" panose="020B0604020202020204" pitchFamily="34" charset="0"/>
                <a:cs typeface="Arial" panose="020B0604020202020204" pitchFamily="34" charset="0"/>
              </a:rPr>
              <a:t>b</a:t>
            </a:r>
            <a:r>
              <a:rPr lang="fr-FR" altLang="fr-FR" sz="1400" dirty="0" smtClean="0">
                <a:latin typeface="Arial" panose="020B0604020202020204" pitchFamily="34" charset="0"/>
                <a:cs typeface="Arial" panose="020B0604020202020204" pitchFamily="34" charset="0"/>
              </a:rPr>
              <a:t>ulletins </a:t>
            </a:r>
            <a:r>
              <a:rPr lang="fr-FR" altLang="fr-FR" sz="1400" dirty="0">
                <a:latin typeface="Arial" panose="020B0604020202020204" pitchFamily="34" charset="0"/>
                <a:cs typeface="Arial" panose="020B0604020202020204" pitchFamily="34" charset="0"/>
              </a:rPr>
              <a:t>scolaires et notes du baccalauréat transmis aux formations du supérieur pour l’examen </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de votre dossier :</a:t>
            </a:r>
          </a:p>
          <a:p>
            <a:pPr marL="0" indent="0" fontAlgn="base">
              <a:spcAft>
                <a:spcPct val="0"/>
              </a:spcAft>
              <a:buClr>
                <a:srgbClr val="EE7444"/>
              </a:buClr>
              <a:buNone/>
              <a:defRPr/>
            </a:pPr>
            <a:r>
              <a:rPr lang="fr-FR" altLang="fr-FR" sz="1400" b="1" dirty="0">
                <a:solidFill>
                  <a:srgbClr val="EF7D05"/>
                </a:solidFill>
                <a:latin typeface="Arial" panose="020B0604020202020204" pitchFamily="34" charset="0"/>
                <a:cs typeface="Arial" panose="020B0604020202020204" pitchFamily="34" charset="0"/>
              </a:rPr>
              <a:t>Année de première</a:t>
            </a: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Bulletins scolaires</a:t>
            </a:r>
          </a:p>
          <a:p>
            <a:pPr fontAlgn="base">
              <a:spcAft>
                <a:spcPts val="1200"/>
              </a:spcAft>
              <a:buClr>
                <a:srgbClr val="EE7444"/>
              </a:buClr>
              <a:defRPr/>
            </a:pPr>
            <a:r>
              <a:rPr lang="fr-FR" altLang="fr-FR" sz="1400" dirty="0">
                <a:latin typeface="Arial" panose="020B0604020202020204" pitchFamily="34" charset="0"/>
                <a:cs typeface="Arial" panose="020B0604020202020204" pitchFamily="34" charset="0"/>
              </a:rPr>
              <a:t>Notes des épreuves anticipées de français et la note de l’EDS suivi uniquement en 1</a:t>
            </a:r>
            <a:r>
              <a:rPr lang="fr-FR" altLang="fr-FR" sz="1400" baseline="30000" dirty="0">
                <a:latin typeface="Arial" panose="020B0604020202020204" pitchFamily="34" charset="0"/>
                <a:cs typeface="Arial" panose="020B0604020202020204" pitchFamily="34" charset="0"/>
              </a:rPr>
              <a:t>re</a:t>
            </a:r>
          </a:p>
          <a:p>
            <a:pPr marL="0" indent="0" fontAlgn="base">
              <a:spcAft>
                <a:spcPct val="0"/>
              </a:spcAft>
              <a:buClr>
                <a:srgbClr val="EE7444"/>
              </a:buClr>
              <a:buNone/>
              <a:defRPr/>
            </a:pPr>
            <a:r>
              <a:rPr lang="fr-FR" altLang="fr-FR" sz="1400" b="1" dirty="0">
                <a:solidFill>
                  <a:srgbClr val="EF7D05"/>
                </a:solidFill>
                <a:latin typeface="Arial" panose="020B0604020202020204" pitchFamily="34" charset="0"/>
                <a:cs typeface="Arial" panose="020B0604020202020204" pitchFamily="34" charset="0"/>
              </a:rPr>
              <a:t> Année de terminale</a:t>
            </a: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Bulletins scolaires des 1</a:t>
            </a:r>
            <a:r>
              <a:rPr lang="fr-FR" altLang="fr-FR" sz="1400" baseline="30000" dirty="0">
                <a:latin typeface="Arial" panose="020B0604020202020204" pitchFamily="34" charset="0"/>
                <a:cs typeface="Arial" panose="020B0604020202020204" pitchFamily="34" charset="0"/>
              </a:rPr>
              <a:t>er</a:t>
            </a:r>
            <a:r>
              <a:rPr lang="fr-FR" altLang="fr-FR" sz="1400" dirty="0">
                <a:latin typeface="Arial" panose="020B0604020202020204" pitchFamily="34" charset="0"/>
                <a:cs typeface="Arial" panose="020B0604020202020204" pitchFamily="34" charset="0"/>
              </a:rPr>
              <a:t> et 2</a:t>
            </a:r>
            <a:r>
              <a:rPr lang="fr-FR" altLang="fr-FR" sz="1400" baseline="30000" dirty="0">
                <a:latin typeface="Arial" panose="020B0604020202020204" pitchFamily="34" charset="0"/>
                <a:cs typeface="Arial" panose="020B0604020202020204" pitchFamily="34" charset="0"/>
              </a:rPr>
              <a:t>e</a:t>
            </a:r>
            <a:r>
              <a:rPr lang="fr-FR" altLang="fr-FR" sz="1400" dirty="0">
                <a:latin typeface="Arial" panose="020B0604020202020204" pitchFamily="34" charset="0"/>
                <a:cs typeface="Arial" panose="020B0604020202020204" pitchFamily="34" charset="0"/>
              </a:rPr>
              <a:t> trimestres </a:t>
            </a:r>
          </a:p>
          <a:p>
            <a:pPr fontAlgn="base">
              <a:spcAft>
                <a:spcPct val="0"/>
              </a:spcAft>
              <a:buClr>
                <a:srgbClr val="EE7444"/>
              </a:buClr>
              <a:defRPr/>
            </a:pPr>
            <a:r>
              <a:rPr lang="fr-FR" altLang="fr-FR" sz="1400" dirty="0">
                <a:latin typeface="Arial" panose="020B0604020202020204" pitchFamily="34" charset="0"/>
                <a:cs typeface="Arial" panose="020B0604020202020204" pitchFamily="34" charset="0"/>
              </a:rPr>
              <a:t>Notes des épreuves terminales des deux enseignements de spécialité suivis en classe de terminale </a:t>
            </a:r>
          </a:p>
          <a:p>
            <a:endParaRPr lang="fr-FR" dirty="0"/>
          </a:p>
        </p:txBody>
      </p:sp>
      <p:sp>
        <p:nvSpPr>
          <p:cNvPr id="6" name="Titre 5">
            <a:extLst>
              <a:ext uri="{FF2B5EF4-FFF2-40B4-BE49-F238E27FC236}">
                <a16:creationId xmlns:a16="http://schemas.microsoft.com/office/drawing/2014/main" id="{95300937-2974-1E42-99FB-067E63C345CF}"/>
              </a:ext>
            </a:extLst>
          </p:cNvPr>
          <p:cNvSpPr>
            <a:spLocks noGrp="1"/>
          </p:cNvSpPr>
          <p:nvPr>
            <p:ph type="title"/>
          </p:nvPr>
        </p:nvSpPr>
        <p:spPr/>
        <p:txBody>
          <a:bodyPr/>
          <a:lstStyle/>
          <a:p>
            <a:r>
              <a:rPr lang="fr-FR" dirty="0"/>
              <a:t>Tout savoir pour faire vos vœux sur </a:t>
            </a:r>
            <a:r>
              <a:rPr lang="fr-FR" dirty="0" err="1"/>
              <a:t>Parcoursup</a:t>
            </a:r>
            <a:endParaRPr lang="fr-FR" dirty="0"/>
          </a:p>
        </p:txBody>
      </p:sp>
    </p:spTree>
    <p:extLst>
      <p:ext uri="{BB962C8B-B14F-4D97-AF65-F5344CB8AC3E}">
        <p14:creationId xmlns:p14="http://schemas.microsoft.com/office/powerpoint/2010/main" val="389401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F0C78D-4833-E747-9308-FD84A207BF89}"/>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8787E8C8-DACE-7B47-9AE1-D77DE9583B56}"/>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8A8502CE-4F40-1647-8BDC-F92D0741B551}"/>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Espace réservé du texte 4">
            <a:extLst>
              <a:ext uri="{FF2B5EF4-FFF2-40B4-BE49-F238E27FC236}">
                <a16:creationId xmlns:a16="http://schemas.microsoft.com/office/drawing/2014/main" id="{55FE1952-ABEA-9845-B1C1-64B79CDC24A6}"/>
              </a:ext>
            </a:extLst>
          </p:cNvPr>
          <p:cNvSpPr>
            <a:spLocks noGrp="1"/>
          </p:cNvSpPr>
          <p:nvPr>
            <p:ph type="body" sz="quarter" idx="13"/>
          </p:nvPr>
        </p:nvSpPr>
        <p:spPr>
          <a:xfrm>
            <a:off x="359998" y="2316554"/>
            <a:ext cx="8424000" cy="824414"/>
          </a:xfrm>
        </p:spPr>
        <p:txBody>
          <a:bodyPr numCol="2"/>
          <a:lstStyle/>
          <a:p>
            <a:pPr fontAlgn="base">
              <a:spcAft>
                <a:spcPts val="1200"/>
              </a:spcAft>
              <a:buClr>
                <a:srgbClr val="FF6C1A"/>
              </a:buClr>
              <a:defRPr/>
            </a:pPr>
            <a:r>
              <a:rPr lang="fr-FR" altLang="fr-FR" sz="1400" b="1" dirty="0">
                <a:latin typeface="Arial" panose="020B0604020202020204" pitchFamily="34" charset="0"/>
                <a:cs typeface="Arial" panose="020B0604020202020204" pitchFamily="34" charset="0"/>
              </a:rPr>
              <a:t>Retrouvez toutes les informations </a:t>
            </a:r>
            <a:br>
              <a:rPr lang="fr-FR" altLang="fr-FR" sz="1400" b="1" dirty="0">
                <a:latin typeface="Arial" panose="020B0604020202020204" pitchFamily="34" charset="0"/>
                <a:cs typeface="Arial" panose="020B0604020202020204" pitchFamily="34" charset="0"/>
              </a:rPr>
            </a:br>
            <a:r>
              <a:rPr lang="fr-FR" altLang="fr-FR" sz="1400" b="1" dirty="0">
                <a:latin typeface="Arial" panose="020B0604020202020204" pitchFamily="34" charset="0"/>
                <a:cs typeface="Arial" panose="020B0604020202020204" pitchFamily="34" charset="0"/>
              </a:rPr>
              <a:t>sur le site :</a:t>
            </a:r>
            <a:br>
              <a:rPr lang="fr-FR" altLang="fr-FR" sz="1400" b="1"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hlinkClick r:id="rId2"/>
              </a:rPr>
              <a:t>https://www.education.gouv.fr/reussir-au-lycee</a:t>
            </a:r>
            <a:endParaRPr lang="fr-FR" altLang="fr-FR" sz="1400" dirty="0">
              <a:latin typeface="Arial" panose="020B0604020202020204" pitchFamily="34" charset="0"/>
              <a:cs typeface="Arial" panose="020B0604020202020204" pitchFamily="34" charset="0"/>
            </a:endParaRPr>
          </a:p>
          <a:p>
            <a:pPr fontAlgn="base">
              <a:spcAft>
                <a:spcPts val="1200"/>
              </a:spcAft>
              <a:buClr>
                <a:srgbClr val="FF6C1A"/>
              </a:buClr>
              <a:defRPr/>
            </a:pPr>
            <a:endParaRPr lang="fr-FR" altLang="fr-FR" sz="1400" dirty="0">
              <a:latin typeface="Arial" panose="020B0604020202020204" pitchFamily="34" charset="0"/>
              <a:cs typeface="Arial" panose="020B0604020202020204" pitchFamily="34" charset="0"/>
            </a:endParaRPr>
          </a:p>
          <a:p>
            <a:pPr fontAlgn="base">
              <a:spcAft>
                <a:spcPct val="0"/>
              </a:spcAft>
              <a:buClr>
                <a:srgbClr val="FF6C1A"/>
              </a:buClr>
              <a:defRPr/>
            </a:pPr>
            <a:r>
              <a:rPr lang="fr-FR" altLang="fr-FR" sz="1400" b="1" dirty="0">
                <a:latin typeface="Arial" panose="020B0604020202020204" pitchFamily="34" charset="0"/>
                <a:cs typeface="Arial" panose="020B0604020202020204" pitchFamily="34" charset="0"/>
              </a:rPr>
              <a:t>Pour préparer votre projet d’orientation : </a:t>
            </a:r>
          </a:p>
          <a:p>
            <a:pPr lvl="1" fontAlgn="base">
              <a:spcBef>
                <a:spcPts val="0"/>
              </a:spcBef>
              <a:spcAft>
                <a:spcPct val="0"/>
              </a:spcAft>
              <a:buClr>
                <a:schemeClr val="tx1"/>
              </a:buClr>
              <a:buFont typeface="Police système Courant"/>
              <a:buChar char="-"/>
              <a:defRPr/>
            </a:pPr>
            <a:r>
              <a:rPr lang="fr-FR" altLang="fr-FR" dirty="0">
                <a:latin typeface="Arial" panose="020B0604020202020204" pitchFamily="34" charset="0"/>
                <a:cs typeface="Arial" panose="020B0604020202020204" pitchFamily="34" charset="0"/>
                <a:hlinkClick r:id="rId3"/>
              </a:rPr>
              <a:t>terminales2022-2023.fr</a:t>
            </a:r>
            <a:r>
              <a:rPr lang="fr-FR" altLang="fr-FR" dirty="0">
                <a:latin typeface="Arial" panose="020B0604020202020204" pitchFamily="34" charset="0"/>
                <a:cs typeface="Arial" panose="020B0604020202020204" pitchFamily="34" charset="0"/>
              </a:rPr>
              <a:t> </a:t>
            </a:r>
          </a:p>
          <a:p>
            <a:pPr lvl="1" fontAlgn="base">
              <a:spcBef>
                <a:spcPts val="0"/>
              </a:spcBef>
              <a:spcAft>
                <a:spcPct val="0"/>
              </a:spcAft>
              <a:buClr>
                <a:schemeClr val="tx1"/>
              </a:buClr>
              <a:buFont typeface="Police système Courant"/>
              <a:buChar char="-"/>
              <a:defRPr/>
            </a:pPr>
            <a:r>
              <a:rPr lang="fr-FR" altLang="fr-FR" dirty="0">
                <a:latin typeface="Arial" panose="020B0604020202020204" pitchFamily="34" charset="0"/>
                <a:cs typeface="Arial" panose="020B0604020202020204" pitchFamily="34" charset="0"/>
                <a:hlinkClick r:id="rId4"/>
              </a:rPr>
              <a:t>parcoursup.fr/</a:t>
            </a:r>
            <a:endParaRPr lang="fr-FR" altLang="fr-FR" dirty="0">
              <a:latin typeface="Arial" panose="020B0604020202020204" pitchFamily="34" charset="0"/>
              <a:cs typeface="Arial" panose="020B0604020202020204" pitchFamily="34" charset="0"/>
            </a:endParaRPr>
          </a:p>
          <a:p>
            <a:endParaRPr lang="fr-FR" dirty="0"/>
          </a:p>
        </p:txBody>
      </p:sp>
      <p:sp>
        <p:nvSpPr>
          <p:cNvPr id="6" name="Titre 5">
            <a:extLst>
              <a:ext uri="{FF2B5EF4-FFF2-40B4-BE49-F238E27FC236}">
                <a16:creationId xmlns:a16="http://schemas.microsoft.com/office/drawing/2014/main" id="{3D0DE58F-F661-4F45-9E87-14E761821525}"/>
              </a:ext>
            </a:extLst>
          </p:cNvPr>
          <p:cNvSpPr>
            <a:spLocks noGrp="1"/>
          </p:cNvSpPr>
          <p:nvPr>
            <p:ph type="title"/>
          </p:nvPr>
        </p:nvSpPr>
        <p:spPr/>
        <p:txBody>
          <a:bodyPr/>
          <a:lstStyle/>
          <a:p>
            <a:r>
              <a:rPr lang="fr-FR" dirty="0"/>
              <a:t>Des ressources à disposition des familles </a:t>
            </a:r>
          </a:p>
        </p:txBody>
      </p:sp>
      <p:pic>
        <p:nvPicPr>
          <p:cNvPr id="8" name="Image 7">
            <a:extLst>
              <a:ext uri="{FF2B5EF4-FFF2-40B4-BE49-F238E27FC236}">
                <a16:creationId xmlns:a16="http://schemas.microsoft.com/office/drawing/2014/main" id="{15E0F620-430F-964D-8DBC-9EDBF90067BC}"/>
              </a:ext>
            </a:extLst>
          </p:cNvPr>
          <p:cNvPicPr>
            <a:picLocks noChangeAspect="1"/>
          </p:cNvPicPr>
          <p:nvPr/>
        </p:nvPicPr>
        <p:blipFill rotWithShape="1">
          <a:blip r:embed="rId5"/>
          <a:srcRect l="13399" r="14387"/>
          <a:stretch/>
        </p:blipFill>
        <p:spPr>
          <a:xfrm>
            <a:off x="359998" y="3429000"/>
            <a:ext cx="2904290" cy="2141158"/>
          </a:xfrm>
          <a:prstGeom prst="rect">
            <a:avLst/>
          </a:prstGeom>
        </p:spPr>
      </p:pic>
      <p:pic>
        <p:nvPicPr>
          <p:cNvPr id="9" name="Image 6">
            <a:extLst>
              <a:ext uri="{FF2B5EF4-FFF2-40B4-BE49-F238E27FC236}">
                <a16:creationId xmlns:a16="http://schemas.microsoft.com/office/drawing/2014/main" id="{48148329-B669-C94F-9BF9-B222BFF542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7139" y="3429000"/>
            <a:ext cx="4824536" cy="214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7">
            <a:extLst>
              <a:ext uri="{FF2B5EF4-FFF2-40B4-BE49-F238E27FC236}">
                <a16:creationId xmlns:a16="http://schemas.microsoft.com/office/drawing/2014/main" id="{E86B06E4-EA4A-5F4A-BF4E-09C6FFA5E5C4}"/>
              </a:ext>
            </a:extLst>
          </p:cNvPr>
          <p:cNvSpPr txBox="1">
            <a:spLocks noChangeArrowheads="1"/>
          </p:cNvSpPr>
          <p:nvPr/>
        </p:nvSpPr>
        <p:spPr bwMode="auto">
          <a:xfrm>
            <a:off x="359997" y="5690276"/>
            <a:ext cx="3131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sz="1200" b="1" dirty="0">
                <a:solidFill>
                  <a:srgbClr val="EF7D05"/>
                </a:solidFill>
                <a:latin typeface="+mj-lt"/>
              </a:rPr>
              <a:t>Terminales2022-2023.fr :</a:t>
            </a:r>
            <a:r>
              <a:rPr lang="fr-FR" altLang="fr-FR" sz="1200" b="1" dirty="0">
                <a:solidFill>
                  <a:srgbClr val="0C5076"/>
                </a:solidFill>
                <a:latin typeface="+mj-lt"/>
              </a:rPr>
              <a:t> </a:t>
            </a:r>
            <a:r>
              <a:rPr lang="fr-FR" altLang="fr-FR" sz="1200" b="1" dirty="0">
                <a:latin typeface="+mj-lt"/>
              </a:rPr>
              <a:t>infos sur </a:t>
            </a:r>
            <a:br>
              <a:rPr lang="fr-FR" altLang="fr-FR" sz="1200" b="1" dirty="0">
                <a:latin typeface="+mj-lt"/>
              </a:rPr>
            </a:br>
            <a:r>
              <a:rPr lang="fr-FR" altLang="fr-FR" sz="1200" b="1" dirty="0">
                <a:latin typeface="+mj-lt"/>
              </a:rPr>
              <a:t>les filières, les formations, les métiers </a:t>
            </a:r>
          </a:p>
        </p:txBody>
      </p:sp>
      <p:sp>
        <p:nvSpPr>
          <p:cNvPr id="11" name="ZoneTexte 8">
            <a:extLst>
              <a:ext uri="{FF2B5EF4-FFF2-40B4-BE49-F238E27FC236}">
                <a16:creationId xmlns:a16="http://schemas.microsoft.com/office/drawing/2014/main" id="{D2B6EC86-1913-BA43-8FC3-A557C39C8AAA}"/>
              </a:ext>
            </a:extLst>
          </p:cNvPr>
          <p:cNvSpPr txBox="1">
            <a:spLocks noChangeArrowheads="1"/>
          </p:cNvSpPr>
          <p:nvPr/>
        </p:nvSpPr>
        <p:spPr bwMode="auto">
          <a:xfrm flipH="1">
            <a:off x="3851919" y="5690276"/>
            <a:ext cx="4919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sz="1200" b="1" dirty="0" err="1">
                <a:solidFill>
                  <a:srgbClr val="EF7D05"/>
                </a:solidFill>
                <a:latin typeface="+mj-lt"/>
              </a:rPr>
              <a:t>Parcoursup.fr</a:t>
            </a:r>
            <a:r>
              <a:rPr lang="fr-FR" altLang="fr-FR" sz="1200" b="1" dirty="0">
                <a:solidFill>
                  <a:srgbClr val="EF7D05"/>
                </a:solidFill>
                <a:latin typeface="+mj-lt"/>
              </a:rPr>
              <a:t> :</a:t>
            </a:r>
            <a:r>
              <a:rPr lang="fr-FR" altLang="fr-FR" sz="1200" dirty="0">
                <a:solidFill>
                  <a:srgbClr val="0C5076"/>
                </a:solidFill>
                <a:latin typeface="+mj-lt"/>
              </a:rPr>
              <a:t> </a:t>
            </a:r>
            <a:r>
              <a:rPr lang="fr-FR" altLang="fr-FR" sz="1200" b="1" dirty="0">
                <a:latin typeface="+mj-lt"/>
              </a:rPr>
              <a:t>plus de 19 500 fiches de formations détaillées</a:t>
            </a:r>
            <a:endParaRPr lang="fr-FR" altLang="fr-FR" sz="1200" dirty="0">
              <a:latin typeface="+mj-lt"/>
            </a:endParaRPr>
          </a:p>
        </p:txBody>
      </p:sp>
    </p:spTree>
    <p:extLst>
      <p:ext uri="{BB962C8B-B14F-4D97-AF65-F5344CB8AC3E}">
        <p14:creationId xmlns:p14="http://schemas.microsoft.com/office/powerpoint/2010/main" val="148085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11AE84-897A-674D-8411-A087CE0C9116}"/>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499E0AE0-B146-C340-9512-0041F800A754}"/>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960BE9D2-DC1B-4C4B-8C5A-F3D0F8DF92F2}"/>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419306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E72262-1A43-B242-BED5-1B89CC18841D}"/>
              </a:ext>
            </a:extLst>
          </p:cNvPr>
          <p:cNvSpPr>
            <a:spLocks noGrp="1"/>
          </p:cNvSpPr>
          <p:nvPr>
            <p:ph type="dt" sz="half" idx="10"/>
          </p:nvPr>
        </p:nvSpPr>
        <p:spPr/>
        <p:txBody>
          <a:bodyPr/>
          <a:lstStyle/>
          <a:p>
            <a:pPr algn="r"/>
            <a:r>
              <a:rPr lang="fr-FR" dirty="0"/>
              <a:t>Avril 2023</a:t>
            </a:r>
          </a:p>
        </p:txBody>
      </p:sp>
      <p:sp>
        <p:nvSpPr>
          <p:cNvPr id="3" name="Espace réservé du pied de page 2">
            <a:extLst>
              <a:ext uri="{FF2B5EF4-FFF2-40B4-BE49-F238E27FC236}">
                <a16:creationId xmlns:a16="http://schemas.microsoft.com/office/drawing/2014/main" id="{FCB934D7-AED3-9342-A379-E39CB6B3E35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A409F1C3-3058-2440-BB53-29D394998F20}"/>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5" name="Espace réservé du texte 4">
            <a:extLst>
              <a:ext uri="{FF2B5EF4-FFF2-40B4-BE49-F238E27FC236}">
                <a16:creationId xmlns:a16="http://schemas.microsoft.com/office/drawing/2014/main" id="{7F6B232F-B676-7847-968B-18AA7DA1BADB}"/>
              </a:ext>
            </a:extLst>
          </p:cNvPr>
          <p:cNvSpPr>
            <a:spLocks noGrp="1"/>
          </p:cNvSpPr>
          <p:nvPr>
            <p:ph type="body" sz="quarter" idx="13"/>
          </p:nvPr>
        </p:nvSpPr>
        <p:spPr>
          <a:xfrm>
            <a:off x="359998" y="2348880"/>
            <a:ext cx="8424000" cy="3816424"/>
          </a:xfrm>
        </p:spPr>
        <p:txBody>
          <a:bodyPr/>
          <a:lstStyle/>
          <a:p>
            <a:pPr>
              <a:defRPr/>
            </a:pPr>
            <a:r>
              <a:rPr lang="fr-FR" dirty="0"/>
              <a:t>Les enseignements de la classe de terminale </a:t>
            </a:r>
          </a:p>
          <a:p>
            <a:pPr marL="171450" indent="-171450">
              <a:defRPr/>
            </a:pPr>
            <a:r>
              <a:rPr lang="fr-FR" dirty="0"/>
              <a:t>Le calendrier de votre année de terminale</a:t>
            </a:r>
          </a:p>
          <a:p>
            <a:pPr marL="171450" indent="-171450">
              <a:defRPr/>
            </a:pPr>
            <a:r>
              <a:rPr lang="fr-FR" dirty="0"/>
              <a:t>Les épreuves terminales des enseignements de spécialité</a:t>
            </a:r>
          </a:p>
          <a:p>
            <a:pPr marL="171450" indent="-171450">
              <a:defRPr/>
            </a:pPr>
            <a:r>
              <a:rPr lang="fr-FR" dirty="0" smtClean="0"/>
              <a:t>L’épreuve </a:t>
            </a:r>
            <a:r>
              <a:rPr lang="fr-FR" dirty="0"/>
              <a:t>terminale de philosophie</a:t>
            </a:r>
          </a:p>
          <a:p>
            <a:pPr marL="171450" indent="-171450">
              <a:defRPr/>
            </a:pPr>
            <a:r>
              <a:rPr lang="fr-FR" dirty="0"/>
              <a:t>Le Grand oral</a:t>
            </a:r>
          </a:p>
          <a:p>
            <a:pPr marL="171450" indent="-171450">
              <a:defRPr/>
            </a:pPr>
            <a:r>
              <a:rPr lang="fr-FR" dirty="0"/>
              <a:t>La répartition de la note finale du baccalauréat </a:t>
            </a:r>
          </a:p>
          <a:p>
            <a:pPr marL="171450" indent="-171450">
              <a:defRPr/>
            </a:pPr>
            <a:r>
              <a:rPr lang="fr-FR" dirty="0"/>
              <a:t>Vœux </a:t>
            </a:r>
            <a:r>
              <a:rPr lang="fr-FR" dirty="0" err="1"/>
              <a:t>Parcoursup</a:t>
            </a:r>
            <a:endParaRPr lang="fr-FR" dirty="0"/>
          </a:p>
          <a:p>
            <a:pPr marL="171450" indent="-171450">
              <a:defRPr/>
            </a:pPr>
            <a:r>
              <a:rPr lang="fr-FR" dirty="0"/>
              <a:t>Ressources </a:t>
            </a:r>
          </a:p>
          <a:p>
            <a:endParaRPr lang="fr-FR" dirty="0"/>
          </a:p>
        </p:txBody>
      </p:sp>
      <p:sp>
        <p:nvSpPr>
          <p:cNvPr id="6" name="Titre 5">
            <a:extLst>
              <a:ext uri="{FF2B5EF4-FFF2-40B4-BE49-F238E27FC236}">
                <a16:creationId xmlns:a16="http://schemas.microsoft.com/office/drawing/2014/main" id="{63F89B11-539F-DF40-8944-4EAFDC6787A7}"/>
              </a:ext>
            </a:extLst>
          </p:cNvPr>
          <p:cNvSpPr>
            <a:spLocks noGrp="1"/>
          </p:cNvSpPr>
          <p:nvPr>
            <p:ph type="title"/>
          </p:nvPr>
        </p:nvSpPr>
        <p:spPr/>
        <p:txBody>
          <a:bodyPr/>
          <a:lstStyle/>
          <a:p>
            <a:r>
              <a:rPr lang="fr-FR" dirty="0"/>
              <a:t>Sommaire</a:t>
            </a:r>
          </a:p>
        </p:txBody>
      </p:sp>
    </p:spTree>
    <p:extLst>
      <p:ext uri="{BB962C8B-B14F-4D97-AF65-F5344CB8AC3E}">
        <p14:creationId xmlns:p14="http://schemas.microsoft.com/office/powerpoint/2010/main" val="18012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48752A-C0C9-4742-9E36-7C016DBF6597}"/>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08A1CF2D-7764-6443-91F0-508D3DCCAA9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CC1222C5-AF57-9147-B3C2-7E305CE2E163}"/>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Espace réservé du texte 7">
            <a:extLst>
              <a:ext uri="{FF2B5EF4-FFF2-40B4-BE49-F238E27FC236}">
                <a16:creationId xmlns:a16="http://schemas.microsoft.com/office/drawing/2014/main" id="{FD299A1F-C07E-6B45-81DE-36170BD75AF5}"/>
              </a:ext>
            </a:extLst>
          </p:cNvPr>
          <p:cNvSpPr>
            <a:spLocks noGrp="1"/>
          </p:cNvSpPr>
          <p:nvPr>
            <p:ph type="body" sz="quarter" idx="13"/>
          </p:nvPr>
        </p:nvSpPr>
        <p:spPr/>
        <p:txBody>
          <a:bodyPr/>
          <a:lstStyle/>
          <a:p>
            <a:r>
              <a:rPr lang="fr-FR" dirty="0"/>
              <a:t>Dans chaque voie, générale ou technologique : </a:t>
            </a:r>
          </a:p>
          <a:p>
            <a:pPr lvl="1"/>
            <a:r>
              <a:rPr lang="fr-FR" altLang="fr-FR" b="1" dirty="0"/>
              <a:t>Des enseignements communs à tous les élèves </a:t>
            </a:r>
          </a:p>
          <a:p>
            <a:pPr lvl="1">
              <a:spcAft>
                <a:spcPts val="200"/>
              </a:spcAft>
              <a:defRPr/>
            </a:pPr>
            <a:r>
              <a:rPr lang="fr-FR" b="1" dirty="0"/>
              <a:t>Des enseignements de spécialité pour chacun</a:t>
            </a:r>
          </a:p>
          <a:p>
            <a:pPr lvl="1">
              <a:spcBef>
                <a:spcPts val="0"/>
              </a:spcBef>
              <a:spcAft>
                <a:spcPts val="200"/>
              </a:spcAft>
              <a:buClr>
                <a:schemeClr val="tx1"/>
              </a:buClr>
              <a:buFont typeface="Police système Courant"/>
              <a:buChar char="-"/>
              <a:defRPr/>
            </a:pPr>
            <a:r>
              <a:rPr lang="fr-FR" dirty="0"/>
              <a:t>a</a:t>
            </a:r>
            <a:r>
              <a:rPr lang="fr-FR" dirty="0" smtClean="0"/>
              <a:t>ttachés </a:t>
            </a:r>
            <a:r>
              <a:rPr lang="fr-FR" dirty="0"/>
              <a:t>à la série en voie technologique</a:t>
            </a:r>
          </a:p>
          <a:p>
            <a:pPr lvl="1">
              <a:spcBef>
                <a:spcPts val="0"/>
              </a:spcBef>
              <a:buClr>
                <a:schemeClr val="tx1"/>
              </a:buClr>
              <a:buFont typeface="Police système Courant"/>
              <a:buChar char="-"/>
              <a:defRPr/>
            </a:pPr>
            <a:r>
              <a:rPr lang="fr-FR" dirty="0"/>
              <a:t>c</a:t>
            </a:r>
            <a:r>
              <a:rPr lang="fr-FR" dirty="0" smtClean="0"/>
              <a:t>hoisis </a:t>
            </a:r>
            <a:r>
              <a:rPr lang="fr-FR" dirty="0"/>
              <a:t>par les élèves en voie générale</a:t>
            </a:r>
          </a:p>
          <a:p>
            <a:pPr lvl="1">
              <a:defRPr/>
            </a:pPr>
            <a:r>
              <a:rPr lang="fr-FR" altLang="fr-FR" b="1" dirty="0"/>
              <a:t>Des enseignements optionnels pour les élèves qui le souhaitent </a:t>
            </a:r>
          </a:p>
          <a:p>
            <a:pPr marL="285750" indent="-285750">
              <a:buFont typeface="Wingdings" panose="05000000000000000000" pitchFamily="2" charset="2"/>
              <a:buChar char="§"/>
              <a:defRPr/>
            </a:pPr>
            <a:endParaRPr lang="fr-FR" altLang="fr-FR" b="1" dirty="0"/>
          </a:p>
          <a:p>
            <a:pPr lvl="1"/>
            <a:endParaRPr lang="fr-FR" dirty="0"/>
          </a:p>
        </p:txBody>
      </p:sp>
      <p:sp>
        <p:nvSpPr>
          <p:cNvPr id="7" name="Titre 6">
            <a:extLst>
              <a:ext uri="{FF2B5EF4-FFF2-40B4-BE49-F238E27FC236}">
                <a16:creationId xmlns:a16="http://schemas.microsoft.com/office/drawing/2014/main" id="{65307CA6-26B6-6844-AB9C-DDF61EE84380}"/>
              </a:ext>
            </a:extLst>
          </p:cNvPr>
          <p:cNvSpPr>
            <a:spLocks noGrp="1"/>
          </p:cNvSpPr>
          <p:nvPr>
            <p:ph type="title"/>
          </p:nvPr>
        </p:nvSpPr>
        <p:spPr/>
        <p:txBody>
          <a:bodyPr/>
          <a:lstStyle/>
          <a:p>
            <a:r>
              <a:rPr lang="fr-FR" dirty="0"/>
              <a:t>Les enseignements de la classe de terminale </a:t>
            </a:r>
          </a:p>
        </p:txBody>
      </p:sp>
    </p:spTree>
    <p:extLst>
      <p:ext uri="{BB962C8B-B14F-4D97-AF65-F5344CB8AC3E}">
        <p14:creationId xmlns:p14="http://schemas.microsoft.com/office/powerpoint/2010/main" val="355592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C46996-91D1-A040-AC93-08C844BC9F58}"/>
              </a:ext>
            </a:extLst>
          </p:cNvPr>
          <p:cNvSpPr/>
          <p:nvPr/>
        </p:nvSpPr>
        <p:spPr>
          <a:xfrm>
            <a:off x="4860032" y="5877272"/>
            <a:ext cx="3816424" cy="430887"/>
          </a:xfrm>
          <a:prstGeom prst="rect">
            <a:avLst/>
          </a:prstGeom>
          <a:solidFill>
            <a:srgbClr val="F5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a:extLst>
              <a:ext uri="{FF2B5EF4-FFF2-40B4-BE49-F238E27FC236}">
                <a16:creationId xmlns:a16="http://schemas.microsoft.com/office/drawing/2014/main" id="{D525171F-9346-C541-85FD-139C6DB33A91}"/>
              </a:ext>
            </a:extLst>
          </p:cNvPr>
          <p:cNvSpPr>
            <a:spLocks noGrp="1"/>
          </p:cNvSpPr>
          <p:nvPr>
            <p:ph type="dt" sz="half" idx="10"/>
          </p:nvPr>
        </p:nvSpPr>
        <p:spPr/>
        <p:txBody>
          <a:bodyPr/>
          <a:lstStyle/>
          <a:p>
            <a:pPr algn="r"/>
            <a:r>
              <a:rPr lang="fr-FR" dirty="0"/>
              <a:t>Avril 2023</a:t>
            </a:r>
          </a:p>
        </p:txBody>
      </p:sp>
      <p:sp>
        <p:nvSpPr>
          <p:cNvPr id="3" name="Espace réservé du pied de page 2">
            <a:extLst>
              <a:ext uri="{FF2B5EF4-FFF2-40B4-BE49-F238E27FC236}">
                <a16:creationId xmlns:a16="http://schemas.microsoft.com/office/drawing/2014/main" id="{75A0ED1F-8122-0349-B97D-C578C11FF1C1}"/>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0B3DB364-9157-C04F-A9A9-91D5548F6C80}"/>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5" name="Espace réservé du texte 4">
            <a:extLst>
              <a:ext uri="{FF2B5EF4-FFF2-40B4-BE49-F238E27FC236}">
                <a16:creationId xmlns:a16="http://schemas.microsoft.com/office/drawing/2014/main" id="{C828C4A4-4162-F54D-A153-7AB93B4303ED}"/>
              </a:ext>
            </a:extLst>
          </p:cNvPr>
          <p:cNvSpPr>
            <a:spLocks noGrp="1"/>
          </p:cNvSpPr>
          <p:nvPr>
            <p:ph type="body" sz="quarter" idx="13"/>
          </p:nvPr>
        </p:nvSpPr>
        <p:spPr>
          <a:xfrm>
            <a:off x="359998" y="2132855"/>
            <a:ext cx="8424000" cy="4175304"/>
          </a:xfrm>
        </p:spPr>
        <p:txBody>
          <a:bodyPr numCol="2"/>
          <a:lstStyle/>
          <a:p>
            <a:pPr>
              <a:spcAft>
                <a:spcPts val="200"/>
              </a:spcAft>
              <a:defRPr/>
            </a:pPr>
            <a:r>
              <a:rPr lang="fr-FR" sz="1200" b="1" dirty="0"/>
              <a:t>Enseignements communs</a:t>
            </a:r>
          </a:p>
          <a:p>
            <a:pPr lvl="1">
              <a:spcBef>
                <a:spcPts val="0"/>
              </a:spcBef>
              <a:spcAft>
                <a:spcPts val="200"/>
              </a:spcAft>
              <a:buClr>
                <a:schemeClr val="tx1"/>
              </a:buClr>
              <a:buFont typeface="Police système Courant"/>
              <a:buChar char="-"/>
              <a:defRPr/>
            </a:pPr>
            <a:r>
              <a:rPr lang="fr-FR" sz="1200" dirty="0"/>
              <a:t>Philosophie : </a:t>
            </a:r>
            <a:r>
              <a:rPr lang="fr-FR" sz="1200" dirty="0" smtClean="0"/>
              <a:t>4 h</a:t>
            </a:r>
            <a:endParaRPr lang="fr-FR" sz="1200" dirty="0"/>
          </a:p>
          <a:p>
            <a:pPr lvl="1">
              <a:spcBef>
                <a:spcPts val="0"/>
              </a:spcBef>
              <a:spcAft>
                <a:spcPts val="200"/>
              </a:spcAft>
              <a:buClr>
                <a:schemeClr val="tx1"/>
              </a:buClr>
              <a:buFont typeface="Police système Courant"/>
              <a:buChar char="-"/>
              <a:defRPr/>
            </a:pPr>
            <a:r>
              <a:rPr lang="fr-FR" sz="1200" dirty="0"/>
              <a:t>Histoire-géographie : </a:t>
            </a:r>
            <a:r>
              <a:rPr lang="fr-FR" sz="1200" dirty="0" smtClean="0"/>
              <a:t>3 h</a:t>
            </a:r>
            <a:endParaRPr lang="fr-FR" sz="1200" dirty="0"/>
          </a:p>
          <a:p>
            <a:pPr lvl="1">
              <a:spcBef>
                <a:spcPts val="0"/>
              </a:spcBef>
              <a:spcAft>
                <a:spcPts val="200"/>
              </a:spcAft>
              <a:buClr>
                <a:schemeClr val="tx1"/>
              </a:buClr>
              <a:buFont typeface="Police système Courant"/>
              <a:buChar char="-"/>
              <a:defRPr/>
            </a:pPr>
            <a:r>
              <a:rPr lang="fr-FR" sz="1200" dirty="0"/>
              <a:t>LVA et LVB : </a:t>
            </a:r>
            <a:r>
              <a:rPr lang="fr-FR" sz="1200" dirty="0" smtClean="0"/>
              <a:t>4 h</a:t>
            </a:r>
            <a:endParaRPr lang="fr-FR" sz="1200" dirty="0"/>
          </a:p>
          <a:p>
            <a:pPr lvl="1">
              <a:spcBef>
                <a:spcPts val="0"/>
              </a:spcBef>
              <a:spcAft>
                <a:spcPts val="200"/>
              </a:spcAft>
              <a:buClr>
                <a:schemeClr val="tx1"/>
              </a:buClr>
              <a:buFont typeface="Police système Courant"/>
              <a:buChar char="-"/>
              <a:defRPr/>
            </a:pPr>
            <a:r>
              <a:rPr lang="fr-FR" sz="1200" dirty="0"/>
              <a:t>Éducation physique et sportive : </a:t>
            </a:r>
            <a:r>
              <a:rPr lang="fr-FR" sz="1200" dirty="0" smtClean="0"/>
              <a:t>2 h</a:t>
            </a:r>
            <a:endParaRPr lang="fr-FR" sz="1200" dirty="0"/>
          </a:p>
          <a:p>
            <a:pPr lvl="1">
              <a:spcBef>
                <a:spcPts val="0"/>
              </a:spcBef>
              <a:spcAft>
                <a:spcPts val="200"/>
              </a:spcAft>
              <a:buClr>
                <a:schemeClr val="tx1"/>
              </a:buClr>
              <a:buFont typeface="Police système Courant"/>
              <a:buChar char="-"/>
              <a:defRPr/>
            </a:pPr>
            <a:r>
              <a:rPr lang="fr-FR" sz="1200" dirty="0"/>
              <a:t>Enseignement scientifique : </a:t>
            </a:r>
            <a:r>
              <a:rPr lang="fr-FR" sz="1200" dirty="0" smtClean="0"/>
              <a:t>2 h</a:t>
            </a:r>
            <a:endParaRPr lang="fr-FR" sz="1200" dirty="0"/>
          </a:p>
          <a:p>
            <a:pPr lvl="1">
              <a:spcBef>
                <a:spcPts val="0"/>
              </a:spcBef>
              <a:spcAft>
                <a:spcPts val="200"/>
              </a:spcAft>
              <a:buClr>
                <a:schemeClr val="tx1"/>
              </a:buClr>
              <a:buFont typeface="Police système Courant"/>
              <a:buChar char="-"/>
              <a:defRPr/>
            </a:pPr>
            <a:r>
              <a:rPr lang="fr-FR" sz="1200" dirty="0"/>
              <a:t>Enseignement moral et civique : </a:t>
            </a:r>
            <a:r>
              <a:rPr lang="fr-FR" sz="1200" dirty="0" smtClean="0"/>
              <a:t>18 h </a:t>
            </a:r>
            <a:r>
              <a:rPr lang="fr-FR" sz="1200" dirty="0"/>
              <a:t>annuelles</a:t>
            </a:r>
          </a:p>
          <a:p>
            <a:pPr>
              <a:spcAft>
                <a:spcPts val="200"/>
              </a:spcAft>
              <a:defRPr/>
            </a:pPr>
            <a:r>
              <a:rPr lang="fr-FR" sz="1200" b="1" dirty="0"/>
              <a:t>1 enseignement optionnel au plus* </a:t>
            </a:r>
            <a:br>
              <a:rPr lang="fr-FR" sz="1200" b="1" dirty="0"/>
            </a:br>
            <a:r>
              <a:rPr lang="fr-FR" sz="1200" b="1" dirty="0"/>
              <a:t>(</a:t>
            </a:r>
            <a:r>
              <a:rPr lang="fr-FR" sz="1200" b="1" dirty="0" smtClean="0"/>
              <a:t>3 h </a:t>
            </a:r>
            <a:r>
              <a:rPr lang="fr-FR" sz="1200" b="1" dirty="0"/>
              <a:t>hebdomadaires par option) à choisir parmi : </a:t>
            </a:r>
          </a:p>
          <a:p>
            <a:pPr lvl="1">
              <a:spcBef>
                <a:spcPts val="0"/>
              </a:spcBef>
              <a:spcAft>
                <a:spcPts val="200"/>
              </a:spcAft>
              <a:buClr>
                <a:schemeClr val="tx1"/>
              </a:buClr>
              <a:buFont typeface="Police système Courant"/>
              <a:buChar char="-"/>
              <a:defRPr/>
            </a:pPr>
            <a:r>
              <a:rPr lang="fr-FR" sz="1200" dirty="0"/>
              <a:t>Langue vivante C</a:t>
            </a:r>
          </a:p>
          <a:p>
            <a:pPr lvl="1">
              <a:spcBef>
                <a:spcPts val="0"/>
              </a:spcBef>
              <a:spcAft>
                <a:spcPts val="200"/>
              </a:spcAft>
              <a:buClr>
                <a:schemeClr val="tx1"/>
              </a:buClr>
              <a:buFont typeface="Police système Courant"/>
              <a:buChar char="-"/>
              <a:defRPr/>
            </a:pPr>
            <a:r>
              <a:rPr lang="fr-FR" sz="1200" dirty="0"/>
              <a:t>Arts</a:t>
            </a:r>
          </a:p>
          <a:p>
            <a:pPr lvl="1">
              <a:spcBef>
                <a:spcPts val="0"/>
              </a:spcBef>
              <a:spcAft>
                <a:spcPts val="200"/>
              </a:spcAft>
              <a:buClr>
                <a:schemeClr val="tx1"/>
              </a:buClr>
              <a:buFont typeface="Police système Courant"/>
              <a:buChar char="-"/>
              <a:defRPr/>
            </a:pPr>
            <a:r>
              <a:rPr lang="fr-FR" sz="1200" dirty="0"/>
              <a:t>Education physique et sportive</a:t>
            </a:r>
          </a:p>
          <a:p>
            <a:pPr lvl="1">
              <a:spcBef>
                <a:spcPts val="0"/>
              </a:spcBef>
              <a:spcAft>
                <a:spcPts val="200"/>
              </a:spcAft>
              <a:buClr>
                <a:schemeClr val="tx1"/>
              </a:buClr>
              <a:buFont typeface="Police système Courant"/>
              <a:buChar char="-"/>
              <a:defRPr/>
            </a:pPr>
            <a:r>
              <a:rPr lang="fr-FR" sz="1200" dirty="0"/>
              <a:t>Langues et cultures de l’Antiquité (LCA)*</a:t>
            </a:r>
          </a:p>
          <a:p>
            <a:pPr lvl="1">
              <a:spcBef>
                <a:spcPts val="0"/>
              </a:spcBef>
              <a:spcAft>
                <a:spcPts val="200"/>
              </a:spcAft>
              <a:buClr>
                <a:schemeClr val="tx1"/>
              </a:buClr>
              <a:buFont typeface="Police système Courant"/>
              <a:buChar char="-"/>
              <a:defRPr/>
            </a:pPr>
            <a:r>
              <a:rPr lang="fr-FR" sz="1200" dirty="0"/>
              <a:t>Langue des signes française (LSF)</a:t>
            </a:r>
          </a:p>
          <a:p>
            <a:pPr>
              <a:spcAft>
                <a:spcPts val="200"/>
              </a:spcAft>
              <a:defRPr/>
            </a:pPr>
            <a:r>
              <a:rPr lang="fr-FR" sz="1200" b="1" dirty="0"/>
              <a:t>1 enseignement optionnel de terminale au plus*</a:t>
            </a:r>
            <a:br>
              <a:rPr lang="fr-FR" sz="1200" b="1" dirty="0"/>
            </a:br>
            <a:r>
              <a:rPr lang="fr-FR" sz="1200" b="1" dirty="0"/>
              <a:t>(</a:t>
            </a:r>
            <a:r>
              <a:rPr lang="fr-FR" sz="1200" b="1" dirty="0" smtClean="0"/>
              <a:t>3 h </a:t>
            </a:r>
            <a:r>
              <a:rPr lang="fr-FR" sz="1200" b="1" dirty="0"/>
              <a:t>hebdomadaires par option) à choisir parmi : </a:t>
            </a:r>
          </a:p>
          <a:p>
            <a:pPr lvl="1">
              <a:spcBef>
                <a:spcPts val="0"/>
              </a:spcBef>
              <a:spcAft>
                <a:spcPts val="200"/>
              </a:spcAft>
              <a:buClr>
                <a:schemeClr val="tx1"/>
              </a:buClr>
              <a:buFont typeface="Police système Courant"/>
              <a:buChar char="-"/>
              <a:defRPr/>
            </a:pPr>
            <a:r>
              <a:rPr lang="fr-FR" sz="1200" dirty="0"/>
              <a:t>Mathématiques complémentaires</a:t>
            </a:r>
          </a:p>
          <a:p>
            <a:pPr lvl="1">
              <a:spcBef>
                <a:spcPts val="0"/>
              </a:spcBef>
              <a:spcAft>
                <a:spcPts val="200"/>
              </a:spcAft>
              <a:buClr>
                <a:schemeClr val="tx1"/>
              </a:buClr>
              <a:buFont typeface="Police système Courant"/>
              <a:buChar char="-"/>
              <a:defRPr/>
            </a:pPr>
            <a:r>
              <a:rPr lang="fr-FR" sz="1200" dirty="0"/>
              <a:t>Mathématiques expertes</a:t>
            </a:r>
          </a:p>
          <a:p>
            <a:pPr lvl="1">
              <a:spcBef>
                <a:spcPts val="0"/>
              </a:spcBef>
              <a:spcAft>
                <a:spcPts val="200"/>
              </a:spcAft>
              <a:buClr>
                <a:schemeClr val="tx1"/>
              </a:buClr>
              <a:buFont typeface="Police système Courant"/>
              <a:buChar char="-"/>
              <a:defRPr/>
            </a:pPr>
            <a:r>
              <a:rPr lang="fr-FR" sz="1200" dirty="0"/>
              <a:t>Droit et grands enjeux du monde contemporain (DGEMC)</a:t>
            </a:r>
          </a:p>
          <a:p>
            <a:pPr marL="180975" indent="-180975">
              <a:spcAft>
                <a:spcPts val="200"/>
              </a:spcAft>
              <a:defRPr/>
            </a:pPr>
            <a:r>
              <a:rPr lang="fr-FR" altLang="fr-FR" sz="1200" b="1" dirty="0"/>
              <a:t>2 enseignements de spécialité </a:t>
            </a:r>
            <a:br>
              <a:rPr lang="fr-FR" altLang="fr-FR" sz="1200" b="1" dirty="0"/>
            </a:br>
            <a:r>
              <a:rPr lang="fr-FR" altLang="fr-FR" sz="1200" b="1" dirty="0"/>
              <a:t>(</a:t>
            </a:r>
            <a:r>
              <a:rPr lang="fr-FR" altLang="fr-FR" sz="1200" b="1" dirty="0" smtClean="0"/>
              <a:t>6 h </a:t>
            </a:r>
            <a:r>
              <a:rPr lang="fr-FR" altLang="fr-FR" sz="1200" b="1" dirty="0"/>
              <a:t>hebdomadaires par spécialité) : </a:t>
            </a:r>
          </a:p>
          <a:p>
            <a:pPr lvl="1">
              <a:spcBef>
                <a:spcPts val="0"/>
              </a:spcBef>
              <a:spcAft>
                <a:spcPts val="200"/>
              </a:spcAft>
              <a:buClr>
                <a:schemeClr val="tx1"/>
              </a:buClr>
              <a:buFont typeface="Police système Courant"/>
              <a:buChar char="-"/>
              <a:defRPr/>
            </a:pPr>
            <a:r>
              <a:rPr lang="fr-FR" altLang="fr-FR" sz="1200" dirty="0"/>
              <a:t>Arts (arts plastiques ou arts du cirque ou musique </a:t>
            </a:r>
            <a:br>
              <a:rPr lang="fr-FR" altLang="fr-FR" sz="1200" dirty="0"/>
            </a:br>
            <a:r>
              <a:rPr lang="fr-FR" altLang="fr-FR" sz="1200" dirty="0"/>
              <a:t>ou théâtre ou cinéma-audiovisuel ou danse ou histoire des arts)</a:t>
            </a:r>
          </a:p>
          <a:p>
            <a:pPr lvl="1">
              <a:spcBef>
                <a:spcPts val="0"/>
              </a:spcBef>
              <a:spcAft>
                <a:spcPts val="200"/>
              </a:spcAft>
              <a:buClr>
                <a:schemeClr val="tx1"/>
              </a:buClr>
              <a:buFont typeface="Police système Courant"/>
              <a:buChar char="-"/>
              <a:defRPr/>
            </a:pPr>
            <a:r>
              <a:rPr lang="fr-FR" altLang="fr-FR" sz="1200" dirty="0"/>
              <a:t>Biologie-écologie (dans les lycées agricoles uniquement)</a:t>
            </a:r>
          </a:p>
          <a:p>
            <a:pPr lvl="1">
              <a:spcBef>
                <a:spcPts val="0"/>
              </a:spcBef>
              <a:spcAft>
                <a:spcPts val="200"/>
              </a:spcAft>
              <a:buClr>
                <a:schemeClr val="tx1"/>
              </a:buClr>
              <a:buFont typeface="Police système Courant"/>
              <a:buChar char="-"/>
              <a:defRPr/>
            </a:pPr>
            <a:r>
              <a:rPr lang="fr-FR" altLang="fr-FR" sz="1200" dirty="0"/>
              <a:t>Histoire-géographie, géopolitique et sciences politiques</a:t>
            </a:r>
          </a:p>
          <a:p>
            <a:pPr lvl="1">
              <a:spcBef>
                <a:spcPts val="0"/>
              </a:spcBef>
              <a:spcAft>
                <a:spcPts val="200"/>
              </a:spcAft>
              <a:buClr>
                <a:schemeClr val="tx1"/>
              </a:buClr>
              <a:buFont typeface="Police système Courant"/>
              <a:buChar char="-"/>
              <a:defRPr/>
            </a:pPr>
            <a:r>
              <a:rPr lang="fr-FR" altLang="fr-FR" sz="1200" dirty="0"/>
              <a:t>Humanités, littérature et philosophie</a:t>
            </a:r>
          </a:p>
          <a:p>
            <a:pPr lvl="1">
              <a:spcBef>
                <a:spcPts val="0"/>
              </a:spcBef>
              <a:spcAft>
                <a:spcPts val="200"/>
              </a:spcAft>
              <a:buClr>
                <a:schemeClr val="tx1"/>
              </a:buClr>
              <a:buFont typeface="Police système Courant"/>
              <a:buChar char="-"/>
              <a:defRPr/>
            </a:pPr>
            <a:r>
              <a:rPr lang="fr-FR" altLang="fr-FR" sz="1200" dirty="0"/>
              <a:t>Langues, littératures et cultures étrangères                       et régionales</a:t>
            </a:r>
          </a:p>
          <a:p>
            <a:pPr lvl="1">
              <a:spcBef>
                <a:spcPts val="0"/>
              </a:spcBef>
              <a:spcAft>
                <a:spcPts val="200"/>
              </a:spcAft>
              <a:buClr>
                <a:schemeClr val="tx1"/>
              </a:buClr>
              <a:buFont typeface="Police système Courant"/>
              <a:buChar char="-"/>
              <a:defRPr/>
            </a:pPr>
            <a:r>
              <a:rPr lang="fr-FR" altLang="fr-FR" sz="1200" dirty="0"/>
              <a:t>Littérature, langues et cultures de l’Antiquité </a:t>
            </a:r>
          </a:p>
          <a:p>
            <a:pPr lvl="1">
              <a:spcBef>
                <a:spcPts val="0"/>
              </a:spcBef>
              <a:spcAft>
                <a:spcPts val="200"/>
              </a:spcAft>
              <a:buClr>
                <a:schemeClr val="tx1"/>
              </a:buClr>
              <a:buFont typeface="Police système Courant"/>
              <a:buChar char="-"/>
              <a:defRPr/>
            </a:pPr>
            <a:r>
              <a:rPr lang="fr-FR" altLang="fr-FR" sz="1200" dirty="0"/>
              <a:t>Mathématiques</a:t>
            </a:r>
          </a:p>
          <a:p>
            <a:pPr lvl="1">
              <a:spcBef>
                <a:spcPts val="0"/>
              </a:spcBef>
              <a:spcAft>
                <a:spcPts val="200"/>
              </a:spcAft>
              <a:buClr>
                <a:schemeClr val="tx1"/>
              </a:buClr>
              <a:buFont typeface="Police système Courant"/>
              <a:buChar char="-"/>
              <a:defRPr/>
            </a:pPr>
            <a:r>
              <a:rPr lang="fr-FR" altLang="fr-FR" sz="1200" dirty="0"/>
              <a:t>Numérique et sciences informatiques</a:t>
            </a:r>
          </a:p>
          <a:p>
            <a:pPr lvl="1">
              <a:spcBef>
                <a:spcPts val="0"/>
              </a:spcBef>
              <a:spcAft>
                <a:spcPts val="200"/>
              </a:spcAft>
              <a:buClr>
                <a:schemeClr val="tx1"/>
              </a:buClr>
              <a:buFont typeface="Police système Courant"/>
              <a:buChar char="-"/>
              <a:defRPr/>
            </a:pPr>
            <a:r>
              <a:rPr lang="fr-FR" altLang="fr-FR" sz="1200" dirty="0"/>
              <a:t>Physique-chimie</a:t>
            </a:r>
          </a:p>
          <a:p>
            <a:pPr lvl="1">
              <a:spcBef>
                <a:spcPts val="0"/>
              </a:spcBef>
              <a:spcAft>
                <a:spcPts val="200"/>
              </a:spcAft>
              <a:buClr>
                <a:schemeClr val="tx1"/>
              </a:buClr>
              <a:buFont typeface="Police système Courant"/>
              <a:buChar char="-"/>
              <a:defRPr/>
            </a:pPr>
            <a:r>
              <a:rPr lang="fr-FR" altLang="fr-FR" sz="1200" dirty="0"/>
              <a:t>Sciences de la vie et de la Terre</a:t>
            </a:r>
          </a:p>
          <a:p>
            <a:pPr lvl="1">
              <a:spcBef>
                <a:spcPts val="0"/>
              </a:spcBef>
              <a:spcAft>
                <a:spcPts val="200"/>
              </a:spcAft>
              <a:buClr>
                <a:schemeClr val="tx1"/>
              </a:buClr>
              <a:buFont typeface="Police système Courant"/>
              <a:buChar char="-"/>
              <a:defRPr/>
            </a:pPr>
            <a:r>
              <a:rPr lang="fr-FR" altLang="fr-FR" sz="1200" dirty="0"/>
              <a:t>Sciences de l'ingénieur </a:t>
            </a:r>
          </a:p>
          <a:p>
            <a:pPr lvl="1">
              <a:spcBef>
                <a:spcPts val="0"/>
              </a:spcBef>
              <a:spcAft>
                <a:spcPts val="200"/>
              </a:spcAft>
              <a:buClr>
                <a:schemeClr val="tx1"/>
              </a:buClr>
              <a:buFont typeface="Police système Courant"/>
              <a:buChar char="-"/>
              <a:defRPr/>
            </a:pPr>
            <a:r>
              <a:rPr lang="fr-FR" altLang="fr-FR" sz="1200" dirty="0"/>
              <a:t>Sciences économiques et sociales</a:t>
            </a:r>
          </a:p>
          <a:p>
            <a:pPr lvl="1">
              <a:spcBef>
                <a:spcPts val="0"/>
              </a:spcBef>
              <a:spcAft>
                <a:spcPts val="200"/>
              </a:spcAft>
              <a:buClr>
                <a:schemeClr val="tx1"/>
              </a:buClr>
              <a:buFont typeface="Police système Courant"/>
              <a:buChar char="-"/>
              <a:defRPr/>
            </a:pPr>
            <a:r>
              <a:rPr lang="fr-FR" altLang="fr-FR" sz="1200" dirty="0"/>
              <a:t>Éducation physique, pratiques et culture sportives</a:t>
            </a:r>
            <a:endParaRPr lang="fr-FR" sz="1200" dirty="0"/>
          </a:p>
          <a:p>
            <a:endParaRPr lang="fr-FR" dirty="0"/>
          </a:p>
        </p:txBody>
      </p:sp>
      <p:sp>
        <p:nvSpPr>
          <p:cNvPr id="6" name="Titre 5">
            <a:extLst>
              <a:ext uri="{FF2B5EF4-FFF2-40B4-BE49-F238E27FC236}">
                <a16:creationId xmlns:a16="http://schemas.microsoft.com/office/drawing/2014/main" id="{7C15A6AA-33A8-604E-9334-E5A973A6E4C3}"/>
              </a:ext>
            </a:extLst>
          </p:cNvPr>
          <p:cNvSpPr>
            <a:spLocks noGrp="1"/>
          </p:cNvSpPr>
          <p:nvPr>
            <p:ph type="title"/>
          </p:nvPr>
        </p:nvSpPr>
        <p:spPr/>
        <p:txBody>
          <a:bodyPr/>
          <a:lstStyle/>
          <a:p>
            <a:r>
              <a:rPr lang="fr-FR" dirty="0"/>
              <a:t>En terminale de la voie générale</a:t>
            </a:r>
          </a:p>
        </p:txBody>
      </p:sp>
      <p:sp>
        <p:nvSpPr>
          <p:cNvPr id="7" name="Rectangle 6">
            <a:extLst>
              <a:ext uri="{FF2B5EF4-FFF2-40B4-BE49-F238E27FC236}">
                <a16:creationId xmlns:a16="http://schemas.microsoft.com/office/drawing/2014/main" id="{C33A783A-CD04-A446-9DF5-49F8480C58ED}"/>
              </a:ext>
            </a:extLst>
          </p:cNvPr>
          <p:cNvSpPr/>
          <p:nvPr/>
        </p:nvSpPr>
        <p:spPr>
          <a:xfrm>
            <a:off x="4872079" y="5877272"/>
            <a:ext cx="3851958" cy="430887"/>
          </a:xfrm>
          <a:prstGeom prst="rect">
            <a:avLst/>
          </a:prstGeom>
        </p:spPr>
        <p:txBody>
          <a:bodyPr wrap="square">
            <a:spAutoFit/>
          </a:bodyPr>
          <a:lstStyle/>
          <a:p>
            <a:pPr>
              <a:spcBef>
                <a:spcPct val="0"/>
              </a:spcBef>
            </a:pPr>
            <a:r>
              <a:rPr lang="fr-FR" altLang="fr-FR" sz="1100" b="1" dirty="0"/>
              <a:t>* Exception : </a:t>
            </a:r>
            <a:r>
              <a:rPr lang="fr-FR" altLang="fr-FR" sz="1100" dirty="0"/>
              <a:t>Les enseignements optionnels de LCA </a:t>
            </a:r>
            <a:br>
              <a:rPr lang="fr-FR" altLang="fr-FR" sz="1100" dirty="0"/>
            </a:br>
            <a:r>
              <a:rPr lang="fr-FR" altLang="fr-FR" sz="1100" dirty="0"/>
              <a:t>latin et grec peuvent être choisis en supplément </a:t>
            </a:r>
          </a:p>
        </p:txBody>
      </p:sp>
    </p:spTree>
    <p:extLst>
      <p:ext uri="{BB962C8B-B14F-4D97-AF65-F5344CB8AC3E}">
        <p14:creationId xmlns:p14="http://schemas.microsoft.com/office/powerpoint/2010/main" val="40999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CC4387-C0E1-6843-B31C-502EFAE2617F}"/>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716D2525-F75C-954E-ADFC-ABD022CBA872}"/>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B3681926-69FA-504D-8D41-CDA8D988D575}"/>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5" name="Espace réservé du texte 4">
            <a:extLst>
              <a:ext uri="{FF2B5EF4-FFF2-40B4-BE49-F238E27FC236}">
                <a16:creationId xmlns:a16="http://schemas.microsoft.com/office/drawing/2014/main" id="{81A5AD0B-7192-934F-B989-9F92118BC066}"/>
              </a:ext>
            </a:extLst>
          </p:cNvPr>
          <p:cNvSpPr>
            <a:spLocks noGrp="1"/>
          </p:cNvSpPr>
          <p:nvPr>
            <p:ph type="body" sz="quarter" idx="13"/>
          </p:nvPr>
        </p:nvSpPr>
        <p:spPr>
          <a:xfrm>
            <a:off x="359998" y="2348880"/>
            <a:ext cx="8424000" cy="3960440"/>
          </a:xfrm>
        </p:spPr>
        <p:txBody>
          <a:bodyPr/>
          <a:lstStyle/>
          <a:p>
            <a:pPr>
              <a:spcAft>
                <a:spcPts val="200"/>
              </a:spcAft>
              <a:defRPr/>
            </a:pPr>
            <a:r>
              <a:rPr lang="fr-FR" dirty="0"/>
              <a:t>Enseignements communs à toutes les séries </a:t>
            </a:r>
          </a:p>
          <a:p>
            <a:pPr lvl="1">
              <a:spcBef>
                <a:spcPts val="0"/>
              </a:spcBef>
              <a:spcAft>
                <a:spcPts val="200"/>
              </a:spcAft>
              <a:defRPr/>
            </a:pPr>
            <a:r>
              <a:rPr lang="fr-FR" dirty="0"/>
              <a:t>Philosophie : </a:t>
            </a:r>
            <a:r>
              <a:rPr lang="fr-FR" dirty="0" smtClean="0"/>
              <a:t>2 h</a:t>
            </a:r>
            <a:endParaRPr lang="fr-FR" dirty="0"/>
          </a:p>
          <a:p>
            <a:pPr lvl="1">
              <a:spcBef>
                <a:spcPts val="0"/>
              </a:spcBef>
              <a:spcAft>
                <a:spcPts val="200"/>
              </a:spcAft>
              <a:defRPr/>
            </a:pPr>
            <a:r>
              <a:rPr lang="fr-FR" dirty="0"/>
              <a:t>Histoire-géographie : </a:t>
            </a:r>
            <a:r>
              <a:rPr lang="fr-FR" dirty="0" smtClean="0"/>
              <a:t>1 h 30</a:t>
            </a:r>
            <a:endParaRPr lang="fr-FR" dirty="0"/>
          </a:p>
          <a:p>
            <a:pPr lvl="1">
              <a:spcBef>
                <a:spcPts val="0"/>
              </a:spcBef>
              <a:spcAft>
                <a:spcPts val="200"/>
              </a:spcAft>
              <a:defRPr/>
            </a:pPr>
            <a:r>
              <a:rPr lang="fr-FR" dirty="0"/>
              <a:t>LVA ou LVB ( + enseignement technologique en LVA ou LVB) : </a:t>
            </a:r>
            <a:r>
              <a:rPr lang="fr-FR" dirty="0" smtClean="0"/>
              <a:t>4 h </a:t>
            </a:r>
            <a:r>
              <a:rPr lang="fr-FR" dirty="0"/>
              <a:t>(dont </a:t>
            </a:r>
            <a:r>
              <a:rPr lang="fr-FR" dirty="0" smtClean="0"/>
              <a:t>1 h </a:t>
            </a:r>
            <a:r>
              <a:rPr lang="fr-FR" dirty="0"/>
              <a:t>d’ ETLV)</a:t>
            </a:r>
          </a:p>
          <a:p>
            <a:pPr lvl="1">
              <a:spcBef>
                <a:spcPts val="0"/>
              </a:spcBef>
              <a:spcAft>
                <a:spcPts val="200"/>
              </a:spcAft>
              <a:defRPr/>
            </a:pPr>
            <a:r>
              <a:rPr lang="fr-FR" dirty="0"/>
              <a:t>Éducation physique et sportive : </a:t>
            </a:r>
            <a:r>
              <a:rPr lang="fr-FR" dirty="0" smtClean="0"/>
              <a:t>2 h</a:t>
            </a:r>
            <a:endParaRPr lang="fr-FR" dirty="0"/>
          </a:p>
          <a:p>
            <a:pPr lvl="1">
              <a:spcBef>
                <a:spcPts val="0"/>
              </a:spcBef>
              <a:spcAft>
                <a:spcPts val="200"/>
              </a:spcAft>
              <a:defRPr/>
            </a:pPr>
            <a:r>
              <a:rPr lang="fr-FR" dirty="0"/>
              <a:t>Mathématiques : </a:t>
            </a:r>
            <a:r>
              <a:rPr lang="fr-FR" dirty="0" smtClean="0"/>
              <a:t>3 h</a:t>
            </a:r>
            <a:endParaRPr lang="fr-FR" dirty="0"/>
          </a:p>
          <a:p>
            <a:pPr lvl="1">
              <a:spcBef>
                <a:spcPts val="0"/>
              </a:spcBef>
              <a:spcAft>
                <a:spcPts val="200"/>
              </a:spcAft>
              <a:defRPr/>
            </a:pPr>
            <a:r>
              <a:rPr lang="fr-FR" dirty="0"/>
              <a:t>Enseignement moral et civique : </a:t>
            </a:r>
            <a:r>
              <a:rPr lang="fr-FR" dirty="0" smtClean="0"/>
              <a:t>18 h </a:t>
            </a:r>
            <a:r>
              <a:rPr lang="fr-FR" dirty="0"/>
              <a:t>annuelles</a:t>
            </a:r>
          </a:p>
          <a:p>
            <a:pPr marL="177800" lvl="1" indent="-177800">
              <a:spcBef>
                <a:spcPts val="800"/>
              </a:spcBef>
              <a:spcAft>
                <a:spcPts val="200"/>
              </a:spcAft>
              <a:buSzPct val="100000"/>
              <a:defRPr/>
            </a:pPr>
            <a:r>
              <a:rPr lang="fr-FR" sz="1800" dirty="0"/>
              <a:t>2 enseignements de spécialité propres à chaque série</a:t>
            </a:r>
          </a:p>
          <a:p>
            <a:pPr>
              <a:spcAft>
                <a:spcPts val="200"/>
              </a:spcAft>
              <a:defRPr/>
            </a:pPr>
            <a:r>
              <a:rPr lang="fr-FR" dirty="0"/>
              <a:t>2 enseignements optionnels au plus</a:t>
            </a:r>
          </a:p>
          <a:p>
            <a:pPr lvl="1">
              <a:spcBef>
                <a:spcPts val="0"/>
              </a:spcBef>
              <a:spcAft>
                <a:spcPts val="200"/>
              </a:spcAft>
              <a:defRPr/>
            </a:pPr>
            <a:r>
              <a:rPr lang="fr-FR" dirty="0"/>
              <a:t>Langue vivante C</a:t>
            </a:r>
          </a:p>
          <a:p>
            <a:pPr lvl="1">
              <a:spcBef>
                <a:spcPts val="0"/>
              </a:spcBef>
              <a:spcAft>
                <a:spcPts val="200"/>
              </a:spcAft>
              <a:defRPr/>
            </a:pPr>
            <a:r>
              <a:rPr lang="fr-FR" dirty="0"/>
              <a:t>Arts</a:t>
            </a:r>
          </a:p>
          <a:p>
            <a:pPr lvl="1">
              <a:spcBef>
                <a:spcPts val="0"/>
              </a:spcBef>
              <a:spcAft>
                <a:spcPts val="200"/>
              </a:spcAft>
              <a:defRPr/>
            </a:pPr>
            <a:r>
              <a:rPr lang="fr-FR" dirty="0" smtClean="0"/>
              <a:t>Éducation</a:t>
            </a:r>
            <a:r>
              <a:rPr lang="fr-FR" dirty="0" smtClean="0"/>
              <a:t> </a:t>
            </a:r>
            <a:r>
              <a:rPr lang="fr-FR" dirty="0"/>
              <a:t>physique et sportive</a:t>
            </a:r>
          </a:p>
          <a:p>
            <a:pPr lvl="1">
              <a:spcBef>
                <a:spcPts val="0"/>
              </a:spcBef>
              <a:spcAft>
                <a:spcPts val="200"/>
              </a:spcAft>
              <a:defRPr/>
            </a:pPr>
            <a:r>
              <a:rPr lang="fr-FR" dirty="0"/>
              <a:t>Langue des signes française (LSF)</a:t>
            </a:r>
          </a:p>
          <a:p>
            <a:pPr lvl="1">
              <a:spcBef>
                <a:spcPts val="0"/>
              </a:spcBef>
              <a:spcAft>
                <a:spcPts val="200"/>
              </a:spcAft>
              <a:defRPr/>
            </a:pPr>
            <a:r>
              <a:rPr lang="fr-FR" dirty="0"/>
              <a:t>Langues et cultures de l’Antiquité (cumulable avec deux autres options)</a:t>
            </a:r>
          </a:p>
          <a:p>
            <a:pPr lvl="1">
              <a:spcBef>
                <a:spcPts val="0"/>
              </a:spcBef>
              <a:spcAft>
                <a:spcPts val="200"/>
              </a:spcAft>
              <a:defRPr/>
            </a:pPr>
            <a:r>
              <a:rPr lang="fr-FR" dirty="0"/>
              <a:t>Droit et grands enjeux du monde contemporain (en terminale uniquement)</a:t>
            </a:r>
          </a:p>
          <a:p>
            <a:endParaRPr lang="fr-FR" dirty="0"/>
          </a:p>
        </p:txBody>
      </p:sp>
      <p:sp>
        <p:nvSpPr>
          <p:cNvPr id="6" name="Titre 5">
            <a:extLst>
              <a:ext uri="{FF2B5EF4-FFF2-40B4-BE49-F238E27FC236}">
                <a16:creationId xmlns:a16="http://schemas.microsoft.com/office/drawing/2014/main" id="{7D89B168-220A-9142-A599-95C3DF408002}"/>
              </a:ext>
            </a:extLst>
          </p:cNvPr>
          <p:cNvSpPr>
            <a:spLocks noGrp="1"/>
          </p:cNvSpPr>
          <p:nvPr>
            <p:ph type="title"/>
          </p:nvPr>
        </p:nvSpPr>
        <p:spPr/>
        <p:txBody>
          <a:bodyPr/>
          <a:lstStyle/>
          <a:p>
            <a:r>
              <a:rPr lang="fr-FR" dirty="0"/>
              <a:t>En terminale de la voie technologique</a:t>
            </a:r>
          </a:p>
        </p:txBody>
      </p:sp>
    </p:spTree>
    <p:extLst>
      <p:ext uri="{BB962C8B-B14F-4D97-AF65-F5344CB8AC3E}">
        <p14:creationId xmlns:p14="http://schemas.microsoft.com/office/powerpoint/2010/main" val="353115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DF36CD-F958-4F44-B4DF-6C2B738A8419}"/>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9701185B-D4F1-2A44-BE15-56270368C258}"/>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19788A09-6CBE-8C4E-986A-E6164C1ADDAC}"/>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5">
            <a:extLst>
              <a:ext uri="{FF2B5EF4-FFF2-40B4-BE49-F238E27FC236}">
                <a16:creationId xmlns:a16="http://schemas.microsoft.com/office/drawing/2014/main" id="{B178F1D3-998D-2348-8DE3-55AD9EF3F5A9}"/>
              </a:ext>
            </a:extLst>
          </p:cNvPr>
          <p:cNvSpPr>
            <a:spLocks noGrp="1"/>
          </p:cNvSpPr>
          <p:nvPr>
            <p:ph type="title"/>
          </p:nvPr>
        </p:nvSpPr>
        <p:spPr/>
        <p:txBody>
          <a:bodyPr/>
          <a:lstStyle/>
          <a:p>
            <a:r>
              <a:rPr lang="fr-FR" dirty="0"/>
              <a:t>Calendrier de l’année de terminale 2022-2023</a:t>
            </a:r>
          </a:p>
        </p:txBody>
      </p:sp>
      <p:pic>
        <p:nvPicPr>
          <p:cNvPr id="8" name="Image 7">
            <a:extLst>
              <a:ext uri="{FF2B5EF4-FFF2-40B4-BE49-F238E27FC236}">
                <a16:creationId xmlns:a16="http://schemas.microsoft.com/office/drawing/2014/main" id="{F82E1CFB-B78D-DA41-95DC-E302D69B8800}"/>
              </a:ext>
            </a:extLst>
          </p:cNvPr>
          <p:cNvPicPr>
            <a:picLocks noChangeAspect="1"/>
          </p:cNvPicPr>
          <p:nvPr/>
        </p:nvPicPr>
        <p:blipFill>
          <a:blip r:embed="rId2"/>
          <a:stretch>
            <a:fillRect/>
          </a:stretch>
        </p:blipFill>
        <p:spPr>
          <a:xfrm>
            <a:off x="35496" y="2184040"/>
            <a:ext cx="9073007" cy="4087162"/>
          </a:xfrm>
          <a:prstGeom prst="rect">
            <a:avLst/>
          </a:prstGeom>
        </p:spPr>
      </p:pic>
    </p:spTree>
    <p:extLst>
      <p:ext uri="{BB962C8B-B14F-4D97-AF65-F5344CB8AC3E}">
        <p14:creationId xmlns:p14="http://schemas.microsoft.com/office/powerpoint/2010/main" val="90535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B7301A3-3FEA-CA43-B73B-86AB0A2DFCC4}"/>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0D9450C9-0A7D-224C-879A-551FDD8BCFCB}"/>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88FEEE73-0A81-2242-A484-DFAE23EB05DE}"/>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5" name="Espace réservé du texte 4">
            <a:extLst>
              <a:ext uri="{FF2B5EF4-FFF2-40B4-BE49-F238E27FC236}">
                <a16:creationId xmlns:a16="http://schemas.microsoft.com/office/drawing/2014/main" id="{9B1E7E3F-0CFE-224C-85B8-39A273415F7F}"/>
              </a:ext>
            </a:extLst>
          </p:cNvPr>
          <p:cNvSpPr>
            <a:spLocks noGrp="1"/>
          </p:cNvSpPr>
          <p:nvPr>
            <p:ph type="body" sz="quarter" idx="13"/>
          </p:nvPr>
        </p:nvSpPr>
        <p:spPr>
          <a:xfrm>
            <a:off x="359998" y="2348880"/>
            <a:ext cx="8424000" cy="4029120"/>
          </a:xfrm>
        </p:spPr>
        <p:txBody>
          <a:bodyPr/>
          <a:lstStyle/>
          <a:p>
            <a:pPr>
              <a:spcAft>
                <a:spcPts val="600"/>
              </a:spcAft>
              <a:defRPr/>
            </a:pPr>
            <a:r>
              <a:rPr lang="fr-FR" altLang="fr-FR" sz="1400" dirty="0"/>
              <a:t>Les épreuves terminales des enseignements de spécialité se tiennent du 20 au 22 mars </a:t>
            </a:r>
            <a:r>
              <a:rPr lang="fr-FR" altLang="fr-FR" sz="1400" dirty="0" smtClean="0"/>
              <a:t>2023.</a:t>
            </a:r>
            <a:endParaRPr lang="fr-FR" altLang="fr-FR" sz="1400" dirty="0"/>
          </a:p>
          <a:p>
            <a:pPr>
              <a:spcAft>
                <a:spcPts val="200"/>
              </a:spcAft>
              <a:defRPr/>
            </a:pPr>
            <a:r>
              <a:rPr lang="fr-FR" altLang="fr-FR" sz="1400" dirty="0"/>
              <a:t>Pour garantir que les élèves seront interrogés sur des éléments effectivement étudiés dans le cadre des programmes :</a:t>
            </a:r>
          </a:p>
          <a:p>
            <a:pPr lvl="1">
              <a:spcBef>
                <a:spcPts val="0"/>
              </a:spcBef>
              <a:spcAft>
                <a:spcPts val="200"/>
              </a:spcAft>
              <a:defRPr/>
            </a:pPr>
            <a:r>
              <a:rPr lang="fr-FR" altLang="fr-FR" dirty="0"/>
              <a:t>l</a:t>
            </a:r>
            <a:r>
              <a:rPr lang="fr-FR" altLang="fr-FR" dirty="0" smtClean="0"/>
              <a:t>es </a:t>
            </a:r>
            <a:r>
              <a:rPr lang="fr-FR" altLang="fr-FR" dirty="0"/>
              <a:t>attendus pédagogiques de chaque discipline sont communiqués aux </a:t>
            </a:r>
            <a:r>
              <a:rPr lang="fr-FR" altLang="fr-FR" dirty="0" smtClean="0"/>
              <a:t>élèves ;</a:t>
            </a:r>
            <a:endParaRPr lang="fr-FR" altLang="fr-FR" dirty="0"/>
          </a:p>
          <a:p>
            <a:pPr lvl="1">
              <a:spcBef>
                <a:spcPts val="0"/>
              </a:spcBef>
              <a:spcAft>
                <a:spcPts val="600"/>
              </a:spcAft>
              <a:defRPr/>
            </a:pPr>
            <a:r>
              <a:rPr lang="fr-FR" altLang="fr-FR" dirty="0"/>
              <a:t>l</a:t>
            </a:r>
            <a:r>
              <a:rPr lang="fr-FR" altLang="fr-FR" dirty="0" smtClean="0"/>
              <a:t>es </a:t>
            </a:r>
            <a:r>
              <a:rPr lang="fr-FR" altLang="fr-FR" dirty="0"/>
              <a:t>correcteurs suivent des grilles d’évaluation précises pour chaque </a:t>
            </a:r>
            <a:r>
              <a:rPr lang="fr-FR" altLang="fr-FR" dirty="0" smtClean="0"/>
              <a:t>sujet.</a:t>
            </a:r>
            <a:endParaRPr lang="fr-FR" altLang="fr-FR" dirty="0"/>
          </a:p>
          <a:p>
            <a:pPr>
              <a:spcAft>
                <a:spcPts val="600"/>
              </a:spcAft>
              <a:defRPr/>
            </a:pPr>
            <a:r>
              <a:rPr lang="fr-FR" altLang="fr-FR" sz="1400" dirty="0"/>
              <a:t>1 épreuve par jour</a:t>
            </a:r>
          </a:p>
          <a:p>
            <a:pPr>
              <a:spcAft>
                <a:spcPts val="600"/>
              </a:spcAft>
              <a:defRPr/>
            </a:pPr>
            <a:r>
              <a:rPr lang="fr-FR" altLang="fr-FR" sz="1400" dirty="0"/>
              <a:t>Les cours reprennent le lendemain des épreuves, sauf les enseignements de spécialité qui ne recommencent que la semaine </a:t>
            </a:r>
            <a:r>
              <a:rPr lang="fr-FR" altLang="fr-FR" sz="1400" dirty="0" smtClean="0"/>
              <a:t>suivante.</a:t>
            </a:r>
            <a:endParaRPr lang="fr-FR" altLang="fr-FR" sz="1400" dirty="0"/>
          </a:p>
          <a:p>
            <a:pPr>
              <a:spcAft>
                <a:spcPts val="600"/>
              </a:spcAft>
              <a:defRPr/>
            </a:pPr>
            <a:r>
              <a:rPr lang="fr-FR" altLang="fr-FR" sz="1400" dirty="0"/>
              <a:t>Les copies sont corrigées de manière </a:t>
            </a:r>
            <a:r>
              <a:rPr lang="fr-FR" altLang="fr-FR" sz="1400" dirty="0" smtClean="0"/>
              <a:t>dématérialisée.</a:t>
            </a:r>
            <a:endParaRPr lang="fr-FR" altLang="fr-FR" sz="1400" dirty="0"/>
          </a:p>
          <a:p>
            <a:pPr>
              <a:spcAft>
                <a:spcPts val="600"/>
              </a:spcAft>
              <a:defRPr/>
            </a:pPr>
            <a:r>
              <a:rPr lang="fr-FR" altLang="fr-FR" sz="1400" dirty="0"/>
              <a:t>Des commissions académiques d’harmonisation se tiennent à la fin de l’année de terminale, pour les disciplines du tronc commun, en contrôle continu. Pour les épreuves terminales, elles se tiennent à l’issue des corrections et avant la remontée des notes.</a:t>
            </a:r>
          </a:p>
          <a:p>
            <a:pPr>
              <a:spcAft>
                <a:spcPts val="600"/>
              </a:spcAft>
              <a:defRPr/>
            </a:pPr>
            <a:r>
              <a:rPr lang="fr-FR" altLang="fr-FR" sz="1400" b="1" dirty="0"/>
              <a:t>Les notes harmonisées obtenues aux épreuves de spécialité sont prises en compte </a:t>
            </a:r>
            <a:br>
              <a:rPr lang="fr-FR" altLang="fr-FR" sz="1400" b="1" dirty="0"/>
            </a:br>
            <a:r>
              <a:rPr lang="fr-FR" altLang="fr-FR" sz="1400" b="1" dirty="0"/>
              <a:t>dans </a:t>
            </a:r>
            <a:r>
              <a:rPr lang="fr-FR" altLang="fr-FR" sz="1400" b="1" dirty="0" err="1" smtClean="0"/>
              <a:t>Parcoursup</a:t>
            </a:r>
            <a:r>
              <a:rPr lang="fr-FR" altLang="fr-FR" sz="1400" b="1" dirty="0" smtClean="0"/>
              <a:t>.</a:t>
            </a:r>
            <a:endParaRPr lang="fr-FR" altLang="fr-FR" sz="1400" b="1" dirty="0"/>
          </a:p>
          <a:p>
            <a:endParaRPr lang="fr-FR" dirty="0"/>
          </a:p>
        </p:txBody>
      </p:sp>
      <p:sp>
        <p:nvSpPr>
          <p:cNvPr id="6" name="Titre 5">
            <a:extLst>
              <a:ext uri="{FF2B5EF4-FFF2-40B4-BE49-F238E27FC236}">
                <a16:creationId xmlns:a16="http://schemas.microsoft.com/office/drawing/2014/main" id="{7E7F1925-71E6-A243-8273-DD642FE0CB79}"/>
              </a:ext>
            </a:extLst>
          </p:cNvPr>
          <p:cNvSpPr>
            <a:spLocks noGrp="1"/>
          </p:cNvSpPr>
          <p:nvPr>
            <p:ph type="title"/>
          </p:nvPr>
        </p:nvSpPr>
        <p:spPr/>
        <p:txBody>
          <a:bodyPr/>
          <a:lstStyle/>
          <a:p>
            <a:r>
              <a:rPr lang="fr-FR" dirty="0"/>
              <a:t>Épreuves terminales des enseignements de spécialité</a:t>
            </a:r>
          </a:p>
        </p:txBody>
      </p:sp>
    </p:spTree>
    <p:extLst>
      <p:ext uri="{BB962C8B-B14F-4D97-AF65-F5344CB8AC3E}">
        <p14:creationId xmlns:p14="http://schemas.microsoft.com/office/powerpoint/2010/main" val="221573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BE357F-1305-E445-A023-1212D20F1376}"/>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D8A66049-B091-494B-83A9-FDDE5C0FE58D}"/>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5CFACDDA-ECE5-DE4A-90B1-C94E0F097C7A}"/>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5" name="Espace réservé du texte 4">
            <a:extLst>
              <a:ext uri="{FF2B5EF4-FFF2-40B4-BE49-F238E27FC236}">
                <a16:creationId xmlns:a16="http://schemas.microsoft.com/office/drawing/2014/main" id="{7E5420B1-BBC2-B44D-818B-DE350E81D5C6}"/>
              </a:ext>
            </a:extLst>
          </p:cNvPr>
          <p:cNvSpPr>
            <a:spLocks noGrp="1"/>
          </p:cNvSpPr>
          <p:nvPr>
            <p:ph type="body" sz="quarter" idx="13"/>
          </p:nvPr>
        </p:nvSpPr>
        <p:spPr>
          <a:xfrm>
            <a:off x="359998" y="2564904"/>
            <a:ext cx="8424000" cy="3332120"/>
          </a:xfrm>
        </p:spPr>
        <p:txBody>
          <a:bodyPr/>
          <a:lstStyle/>
          <a:p>
            <a:pPr fontAlgn="base">
              <a:spcAft>
                <a:spcPts val="600"/>
              </a:spcAft>
              <a:defRPr/>
            </a:pPr>
            <a:r>
              <a:rPr lang="fr-FR" altLang="fr-FR" sz="1400" dirty="0"/>
              <a:t>Le 14 juin </a:t>
            </a:r>
            <a:r>
              <a:rPr lang="fr-FR" altLang="fr-FR" sz="1400" dirty="0" smtClean="0"/>
              <a:t>2023, </a:t>
            </a:r>
            <a:r>
              <a:rPr lang="fr-FR" altLang="fr-FR" sz="1400" dirty="0"/>
              <a:t>les élèves de terminale de voie générale et de voie technologique passent l’épreuve terminale de </a:t>
            </a:r>
            <a:r>
              <a:rPr lang="fr-FR" altLang="fr-FR" sz="1400" dirty="0" smtClean="0"/>
              <a:t>philosophie.</a:t>
            </a:r>
            <a:endParaRPr lang="fr-FR" altLang="fr-FR" sz="1400" dirty="0"/>
          </a:p>
          <a:p>
            <a:pPr fontAlgn="base">
              <a:spcAft>
                <a:spcPts val="200"/>
              </a:spcAft>
              <a:defRPr/>
            </a:pPr>
            <a:r>
              <a:rPr lang="fr-FR" altLang="fr-FR" sz="1400" dirty="0"/>
              <a:t>Trois énoncés de sujet sont proposés au choix du candidat :</a:t>
            </a:r>
          </a:p>
          <a:p>
            <a:pPr lvl="1" fontAlgn="base">
              <a:spcBef>
                <a:spcPts val="0"/>
              </a:spcBef>
              <a:spcAft>
                <a:spcPts val="200"/>
              </a:spcAft>
              <a:defRPr/>
            </a:pPr>
            <a:r>
              <a:rPr lang="fr-FR" altLang="fr-FR" dirty="0"/>
              <a:t>d</a:t>
            </a:r>
            <a:r>
              <a:rPr lang="fr-FR" altLang="fr-FR" dirty="0" smtClean="0"/>
              <a:t>eux </a:t>
            </a:r>
            <a:r>
              <a:rPr lang="fr-FR" altLang="fr-FR" dirty="0"/>
              <a:t>sujets de dissertation </a:t>
            </a:r>
            <a:r>
              <a:rPr lang="fr-FR" altLang="fr-FR" dirty="0" smtClean="0"/>
              <a:t>;</a:t>
            </a:r>
            <a:endParaRPr lang="fr-FR" altLang="fr-FR" dirty="0"/>
          </a:p>
          <a:p>
            <a:pPr lvl="1" fontAlgn="base">
              <a:spcBef>
                <a:spcPts val="0"/>
              </a:spcBef>
              <a:spcAft>
                <a:spcPts val="600"/>
              </a:spcAft>
              <a:defRPr/>
            </a:pPr>
            <a:r>
              <a:rPr lang="fr-FR" altLang="fr-FR" dirty="0"/>
              <a:t>u</a:t>
            </a:r>
            <a:r>
              <a:rPr lang="fr-FR" altLang="fr-FR" dirty="0" smtClean="0"/>
              <a:t>n </a:t>
            </a:r>
            <a:r>
              <a:rPr lang="fr-FR" altLang="fr-FR" dirty="0"/>
              <a:t>sujet d’explication de </a:t>
            </a:r>
            <a:r>
              <a:rPr lang="fr-FR" altLang="fr-FR" dirty="0" smtClean="0"/>
              <a:t>texte.</a:t>
            </a:r>
            <a:endParaRPr lang="fr-FR" altLang="fr-FR" dirty="0"/>
          </a:p>
          <a:p>
            <a:pPr fontAlgn="base">
              <a:spcAft>
                <a:spcPts val="200"/>
              </a:spcAft>
              <a:defRPr/>
            </a:pPr>
            <a:r>
              <a:rPr lang="fr-FR" altLang="fr-FR" sz="1400" dirty="0"/>
              <a:t>Il s'agit d'évaluer l'aptitude du candidat à :</a:t>
            </a:r>
          </a:p>
          <a:p>
            <a:pPr lvl="1" fontAlgn="base">
              <a:spcBef>
                <a:spcPts val="0"/>
              </a:spcBef>
              <a:spcAft>
                <a:spcPts val="200"/>
              </a:spcAft>
              <a:defRPr/>
            </a:pPr>
            <a:r>
              <a:rPr lang="fr-FR" altLang="fr-FR" dirty="0"/>
              <a:t>c</a:t>
            </a:r>
            <a:r>
              <a:rPr lang="fr-FR" altLang="fr-FR" dirty="0" smtClean="0"/>
              <a:t>onstruire </a:t>
            </a:r>
            <a:r>
              <a:rPr lang="fr-FR" altLang="fr-FR" dirty="0"/>
              <a:t>une réflexion à partir des connaissances et des savoir-faire acquis en </a:t>
            </a:r>
            <a:r>
              <a:rPr lang="fr-FR" altLang="fr-FR" dirty="0" smtClean="0"/>
              <a:t>classe ;</a:t>
            </a:r>
            <a:endParaRPr lang="fr-FR" altLang="fr-FR" dirty="0"/>
          </a:p>
          <a:p>
            <a:pPr lvl="1" fontAlgn="base">
              <a:spcBef>
                <a:spcPts val="0"/>
              </a:spcBef>
              <a:spcAft>
                <a:spcPts val="200"/>
              </a:spcAft>
              <a:defRPr/>
            </a:pPr>
            <a:r>
              <a:rPr lang="fr-FR" altLang="fr-FR" dirty="0"/>
              <a:t>i</a:t>
            </a:r>
            <a:r>
              <a:rPr lang="fr-FR" altLang="fr-FR" dirty="0" smtClean="0"/>
              <a:t>dentifier</a:t>
            </a:r>
            <a:r>
              <a:rPr lang="fr-FR" altLang="fr-FR" dirty="0"/>
              <a:t>, poser et formuler un problème lié à une ou à plusieurs notions du </a:t>
            </a:r>
            <a:r>
              <a:rPr lang="fr-FR" altLang="fr-FR" dirty="0" smtClean="0"/>
              <a:t>programme ;</a:t>
            </a:r>
            <a:endParaRPr lang="fr-FR" altLang="fr-FR" dirty="0"/>
          </a:p>
          <a:p>
            <a:pPr lvl="1" fontAlgn="base">
              <a:spcBef>
                <a:spcPts val="0"/>
              </a:spcBef>
              <a:spcAft>
                <a:spcPts val="200"/>
              </a:spcAft>
              <a:defRPr/>
            </a:pPr>
            <a:r>
              <a:rPr lang="fr-FR" altLang="fr-FR" dirty="0"/>
              <a:t>l</a:t>
            </a:r>
            <a:r>
              <a:rPr lang="fr-FR" altLang="fr-FR" dirty="0" smtClean="0"/>
              <a:t>ire </a:t>
            </a:r>
            <a:r>
              <a:rPr lang="fr-FR" altLang="fr-FR" dirty="0"/>
              <a:t>avec attention et expliquer avec précision un texte proposé à </a:t>
            </a:r>
            <a:r>
              <a:rPr lang="fr-FR" altLang="fr-FR" dirty="0" smtClean="0"/>
              <a:t>l'étude ; </a:t>
            </a:r>
            <a:endParaRPr lang="fr-FR" altLang="fr-FR" dirty="0"/>
          </a:p>
          <a:p>
            <a:pPr lvl="1" fontAlgn="base">
              <a:spcBef>
                <a:spcPts val="0"/>
              </a:spcBef>
              <a:spcAft>
                <a:spcPts val="200"/>
              </a:spcAft>
              <a:defRPr/>
            </a:pPr>
            <a:r>
              <a:rPr lang="fr-FR" altLang="fr-FR" dirty="0"/>
              <a:t>c</a:t>
            </a:r>
            <a:r>
              <a:rPr lang="fr-FR" altLang="fr-FR" dirty="0" smtClean="0"/>
              <a:t>onduire </a:t>
            </a:r>
            <a:r>
              <a:rPr lang="fr-FR" altLang="fr-FR" dirty="0"/>
              <a:t>un raisonnement de manière </a:t>
            </a:r>
            <a:r>
              <a:rPr lang="fr-FR" altLang="fr-FR" dirty="0" smtClean="0"/>
              <a:t>rigoureuse ;</a:t>
            </a:r>
            <a:endParaRPr lang="fr-FR" altLang="fr-FR" dirty="0"/>
          </a:p>
          <a:p>
            <a:pPr lvl="1" fontAlgn="base">
              <a:spcBef>
                <a:spcPts val="0"/>
              </a:spcBef>
              <a:spcAft>
                <a:spcPts val="200"/>
              </a:spcAft>
              <a:defRPr/>
            </a:pPr>
            <a:r>
              <a:rPr lang="fr-FR" altLang="fr-FR" dirty="0"/>
              <a:t>c</a:t>
            </a:r>
            <a:r>
              <a:rPr lang="fr-FR" altLang="fr-FR" dirty="0" smtClean="0"/>
              <a:t>omposer </a:t>
            </a:r>
            <a:r>
              <a:rPr lang="fr-FR" altLang="fr-FR" dirty="0"/>
              <a:t>avec méthode un travail écrit : poser et formuler un problème, organiser sa réflexion en étapes différenciées, enchaîner logiquement ses idées en établissant une transition entre elles, argumenter sur la base de raisons explicites, proposer et justifier une conclusion.</a:t>
            </a:r>
          </a:p>
          <a:p>
            <a:pPr lvl="1" fontAlgn="base">
              <a:spcBef>
                <a:spcPts val="0"/>
              </a:spcBef>
              <a:spcAft>
                <a:spcPts val="200"/>
              </a:spcAft>
              <a:defRPr/>
            </a:pPr>
            <a:endParaRPr lang="fr-FR" altLang="fr-FR" dirty="0"/>
          </a:p>
          <a:p>
            <a:endParaRPr lang="fr-FR" dirty="0"/>
          </a:p>
        </p:txBody>
      </p:sp>
      <p:sp>
        <p:nvSpPr>
          <p:cNvPr id="6" name="Titre 5">
            <a:extLst>
              <a:ext uri="{FF2B5EF4-FFF2-40B4-BE49-F238E27FC236}">
                <a16:creationId xmlns:a16="http://schemas.microsoft.com/office/drawing/2014/main" id="{F0648C2A-EC40-7146-AA71-B4DAD94E5571}"/>
              </a:ext>
            </a:extLst>
          </p:cNvPr>
          <p:cNvSpPr>
            <a:spLocks noGrp="1"/>
          </p:cNvSpPr>
          <p:nvPr>
            <p:ph type="title"/>
          </p:nvPr>
        </p:nvSpPr>
        <p:spPr>
          <a:xfrm>
            <a:off x="359999" y="1704040"/>
            <a:ext cx="8424000" cy="716848"/>
          </a:xfrm>
        </p:spPr>
        <p:txBody>
          <a:bodyPr/>
          <a:lstStyle/>
          <a:p>
            <a:r>
              <a:rPr lang="fr-FR" dirty="0"/>
              <a:t>L’épreuve terminale de philosophie en classe </a:t>
            </a:r>
            <a:br>
              <a:rPr lang="fr-FR" dirty="0"/>
            </a:br>
            <a:r>
              <a:rPr lang="fr-FR" dirty="0"/>
              <a:t>de terminale </a:t>
            </a:r>
          </a:p>
        </p:txBody>
      </p:sp>
    </p:spTree>
    <p:extLst>
      <p:ext uri="{BB962C8B-B14F-4D97-AF65-F5344CB8AC3E}">
        <p14:creationId xmlns:p14="http://schemas.microsoft.com/office/powerpoint/2010/main" val="293937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25CCD8-A781-DF46-96C5-D3C6173CD55B}"/>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678C5638-5D64-1644-970F-69A7447AA1B4}"/>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B5252BCB-37B0-3F48-9070-3D18CACC6113}"/>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Espace réservé du texte 4">
            <a:extLst>
              <a:ext uri="{FF2B5EF4-FFF2-40B4-BE49-F238E27FC236}">
                <a16:creationId xmlns:a16="http://schemas.microsoft.com/office/drawing/2014/main" id="{1061F339-FFAF-3F4A-9170-3D1E4499BC92}"/>
              </a:ext>
            </a:extLst>
          </p:cNvPr>
          <p:cNvSpPr>
            <a:spLocks noGrp="1"/>
          </p:cNvSpPr>
          <p:nvPr>
            <p:ph type="body" sz="quarter" idx="13"/>
          </p:nvPr>
        </p:nvSpPr>
        <p:spPr>
          <a:xfrm>
            <a:off x="359998" y="2420887"/>
            <a:ext cx="8424000" cy="2713317"/>
          </a:xfrm>
        </p:spPr>
        <p:txBody>
          <a:bodyPr/>
          <a:lstStyle/>
          <a:p>
            <a:pPr>
              <a:spcAft>
                <a:spcPts val="2000"/>
              </a:spcAft>
            </a:pPr>
            <a:r>
              <a:rPr lang="fr-FR" altLang="fr-FR" sz="1400" b="1" dirty="0">
                <a:latin typeface="Arial" panose="020B0604020202020204" pitchFamily="34" charset="0"/>
                <a:cs typeface="Arial" panose="020B0604020202020204" pitchFamily="34" charset="0"/>
              </a:rPr>
              <a:t>Du 19 juin au 30 juin 2023</a:t>
            </a:r>
          </a:p>
          <a:p>
            <a:pPr marL="222250" lvl="1" indent="0" algn="ctr">
              <a:lnSpc>
                <a:spcPct val="90000"/>
              </a:lnSpc>
              <a:spcBef>
                <a:spcPct val="0"/>
              </a:spcBef>
              <a:buClrTx/>
              <a:buNone/>
              <a:defRPr/>
            </a:pPr>
            <a:r>
              <a:rPr lang="fr-FR" altLang="fr-FR" sz="1800" b="1" dirty="0">
                <a:latin typeface="+mj-lt"/>
                <a:ea typeface="+mj-ea"/>
                <a:cs typeface="+mj-cs"/>
              </a:rPr>
              <a:t>Épreuve orale</a:t>
            </a:r>
          </a:p>
          <a:p>
            <a:pPr marL="182563" lvl="1" indent="-182563" algn="ctr">
              <a:spcBef>
                <a:spcPct val="0"/>
              </a:spcBef>
              <a:defRPr/>
            </a:pPr>
            <a:r>
              <a:rPr lang="fr-FR" altLang="fr-FR" b="1" dirty="0">
                <a:latin typeface="Calibri" panose="020F0502020204030204" pitchFamily="34" charset="0"/>
              </a:rPr>
              <a:t>Adossée à 1 ou 2 enseignement(s) de spécialité  suivi(s) par le candidat</a:t>
            </a:r>
          </a:p>
          <a:p>
            <a:pPr marL="182563" lvl="1" indent="-182563" algn="ctr">
              <a:spcBef>
                <a:spcPct val="0"/>
              </a:spcBef>
              <a:defRPr/>
            </a:pPr>
            <a:r>
              <a:rPr lang="fr-FR" altLang="fr-FR" b="1" dirty="0">
                <a:latin typeface="Calibri" panose="020F0502020204030204" pitchFamily="34" charset="0"/>
              </a:rPr>
              <a:t>20 minutes de préparation, puis 20 minutes d’oral</a:t>
            </a:r>
          </a:p>
          <a:p>
            <a:pPr marL="182563" lvl="1" indent="-182563" algn="ctr">
              <a:spcBef>
                <a:spcPct val="0"/>
              </a:spcBef>
              <a:defRPr/>
            </a:pPr>
            <a:r>
              <a:rPr lang="fr-FR" altLang="fr-FR" b="1" dirty="0">
                <a:latin typeface="Calibri" panose="020F0502020204030204" pitchFamily="34" charset="0"/>
              </a:rPr>
              <a:t>L’oral se déroule en 3 temps de 5, 10, et 5 minutes</a:t>
            </a:r>
          </a:p>
          <a:p>
            <a:pPr marL="182563" lvl="1" indent="-182563" algn="ctr">
              <a:spcBef>
                <a:spcPct val="0"/>
              </a:spcBef>
              <a:defRPr/>
            </a:pPr>
            <a:r>
              <a:rPr lang="fr-FR" altLang="fr-FR" b="1" dirty="0">
                <a:latin typeface="Calibri" panose="020F0502020204030204" pitchFamily="34" charset="0"/>
              </a:rPr>
              <a:t>Le jury est composé de 2 professeurs dont 1 enseignant </a:t>
            </a:r>
            <a:br>
              <a:rPr lang="fr-FR" altLang="fr-FR" b="1" dirty="0">
                <a:latin typeface="Calibri" panose="020F0502020204030204" pitchFamily="34" charset="0"/>
              </a:rPr>
            </a:br>
            <a:r>
              <a:rPr lang="fr-FR" altLang="fr-FR" b="1" dirty="0">
                <a:latin typeface="Calibri" panose="020F0502020204030204" pitchFamily="34" charset="0"/>
              </a:rPr>
              <a:t>dans l’une des deux spécialités de l’élève (en voie générale) </a:t>
            </a:r>
            <a:br>
              <a:rPr lang="fr-FR" altLang="fr-FR" b="1" dirty="0">
                <a:latin typeface="Calibri" panose="020F0502020204030204" pitchFamily="34" charset="0"/>
              </a:rPr>
            </a:br>
            <a:r>
              <a:rPr lang="fr-FR" altLang="fr-FR" b="1" dirty="0">
                <a:latin typeface="Calibri" panose="020F0502020204030204" pitchFamily="34" charset="0"/>
              </a:rPr>
              <a:t>ou la spécialité dans laquelle l’élève a réalisé un projet </a:t>
            </a:r>
            <a:br>
              <a:rPr lang="fr-FR" altLang="fr-FR" b="1" dirty="0">
                <a:latin typeface="Calibri" panose="020F0502020204030204" pitchFamily="34" charset="0"/>
              </a:rPr>
            </a:br>
            <a:r>
              <a:rPr lang="fr-FR" altLang="fr-FR" b="1" dirty="0">
                <a:latin typeface="Calibri" panose="020F0502020204030204" pitchFamily="34" charset="0"/>
              </a:rPr>
              <a:t>(en voie technologique), et 1 autre professeur</a:t>
            </a:r>
          </a:p>
          <a:p>
            <a:pPr marL="182563" indent="-182563" algn="ctr"/>
            <a:endParaRPr lang="fr-FR" altLang="fr-FR" b="1" dirty="0">
              <a:latin typeface="Arial" panose="020B0604020202020204" pitchFamily="34" charset="0"/>
              <a:cs typeface="Arial" panose="020B0604020202020204" pitchFamily="34" charset="0"/>
            </a:endParaRPr>
          </a:p>
          <a:p>
            <a:endParaRPr lang="fr-FR" dirty="0"/>
          </a:p>
        </p:txBody>
      </p:sp>
      <p:sp>
        <p:nvSpPr>
          <p:cNvPr id="6" name="Titre 5">
            <a:extLst>
              <a:ext uri="{FF2B5EF4-FFF2-40B4-BE49-F238E27FC236}">
                <a16:creationId xmlns:a16="http://schemas.microsoft.com/office/drawing/2014/main" id="{6627E16C-9079-3449-9A83-A93ACC06E681}"/>
              </a:ext>
            </a:extLst>
          </p:cNvPr>
          <p:cNvSpPr>
            <a:spLocks noGrp="1"/>
          </p:cNvSpPr>
          <p:nvPr>
            <p:ph type="title"/>
          </p:nvPr>
        </p:nvSpPr>
        <p:spPr/>
        <p:txBody>
          <a:bodyPr/>
          <a:lstStyle/>
          <a:p>
            <a:r>
              <a:rPr lang="fr-FR" dirty="0"/>
              <a:t>Focus sur : le grand oral</a:t>
            </a:r>
          </a:p>
        </p:txBody>
      </p:sp>
      <p:sp>
        <p:nvSpPr>
          <p:cNvPr id="7" name="ZoneTexte 4">
            <a:extLst>
              <a:ext uri="{FF2B5EF4-FFF2-40B4-BE49-F238E27FC236}">
                <a16:creationId xmlns:a16="http://schemas.microsoft.com/office/drawing/2014/main" id="{D36A699D-354B-EB4E-B37C-29470578E73F}"/>
              </a:ext>
            </a:extLst>
          </p:cNvPr>
          <p:cNvSpPr txBox="1">
            <a:spLocks noChangeArrowheads="1"/>
          </p:cNvSpPr>
          <p:nvPr/>
        </p:nvSpPr>
        <p:spPr bwMode="auto">
          <a:xfrm>
            <a:off x="874205" y="5230790"/>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8" name="ZoneTexte 5">
            <a:extLst>
              <a:ext uri="{FF2B5EF4-FFF2-40B4-BE49-F238E27FC236}">
                <a16:creationId xmlns:a16="http://schemas.microsoft.com/office/drawing/2014/main" id="{4AB657FF-0360-2F42-9E1E-8373FAB469A5}"/>
              </a:ext>
            </a:extLst>
          </p:cNvPr>
          <p:cNvSpPr txBox="1">
            <a:spLocks noChangeArrowheads="1"/>
          </p:cNvSpPr>
          <p:nvPr/>
        </p:nvSpPr>
        <p:spPr bwMode="auto">
          <a:xfrm>
            <a:off x="4855654" y="5232378"/>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9" name="ZoneTexte 6">
            <a:extLst>
              <a:ext uri="{FF2B5EF4-FFF2-40B4-BE49-F238E27FC236}">
                <a16:creationId xmlns:a16="http://schemas.microsoft.com/office/drawing/2014/main" id="{AFEEE02A-38FF-5743-B691-FAC174A45AAD}"/>
              </a:ext>
            </a:extLst>
          </p:cNvPr>
          <p:cNvSpPr txBox="1">
            <a:spLocks noChangeArrowheads="1"/>
          </p:cNvSpPr>
          <p:nvPr/>
        </p:nvSpPr>
        <p:spPr bwMode="auto">
          <a:xfrm>
            <a:off x="874205" y="5641503"/>
            <a:ext cx="3714750" cy="307777"/>
          </a:xfrm>
          <a:prstGeom prst="rect">
            <a:avLst/>
          </a:prstGeom>
          <a:solidFill>
            <a:schemeClr val="bg1"/>
          </a:solidFill>
          <a:ln w="1905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dirty="0">
                <a:solidFill>
                  <a:schemeClr val="tx1"/>
                </a:solidFill>
              </a:rPr>
              <a:t>Coefficient 10</a:t>
            </a:r>
          </a:p>
        </p:txBody>
      </p:sp>
      <p:sp>
        <p:nvSpPr>
          <p:cNvPr id="10" name="ZoneTexte 7">
            <a:extLst>
              <a:ext uri="{FF2B5EF4-FFF2-40B4-BE49-F238E27FC236}">
                <a16:creationId xmlns:a16="http://schemas.microsoft.com/office/drawing/2014/main" id="{6B8E2D5D-BA20-834C-9A17-F001D88C028B}"/>
              </a:ext>
            </a:extLst>
          </p:cNvPr>
          <p:cNvSpPr txBox="1">
            <a:spLocks noChangeArrowheads="1"/>
          </p:cNvSpPr>
          <p:nvPr/>
        </p:nvSpPr>
        <p:spPr bwMode="auto">
          <a:xfrm>
            <a:off x="4855655" y="5638328"/>
            <a:ext cx="3714750" cy="307777"/>
          </a:xfrm>
          <a:prstGeom prst="rect">
            <a:avLst/>
          </a:prstGeom>
          <a:solidFill>
            <a:schemeClr val="bg1"/>
          </a:solidFill>
          <a:ln w="1905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r>
              <a:rPr lang="fr-FR" altLang="fr-FR" sz="1400" dirty="0"/>
              <a:t>Coefficient 14</a:t>
            </a:r>
          </a:p>
        </p:txBody>
      </p:sp>
    </p:spTree>
    <p:extLst>
      <p:ext uri="{BB962C8B-B14F-4D97-AF65-F5344CB8AC3E}">
        <p14:creationId xmlns:p14="http://schemas.microsoft.com/office/powerpoint/2010/main" val="334092332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MENJS</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schemas.microsoft.com/office/infopath/2007/PartnerControls"/>
    <ds:schemaRef ds:uri="2c7ddd52-0a06-43b1-a35c-dcb15ea2e3f4"/>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1572</TotalTime>
  <Words>1970</Words>
  <Application>Microsoft Office PowerPoint</Application>
  <PresentationFormat>Affichage à l'écran (4:3)</PresentationFormat>
  <Paragraphs>223</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17</vt:i4>
      </vt:variant>
    </vt:vector>
  </HeadingPairs>
  <TitlesOfParts>
    <vt:vector size="27" baseType="lpstr">
      <vt:lpstr>Arial</vt:lpstr>
      <vt:lpstr>Arial Black</vt:lpstr>
      <vt:lpstr>Calibri</vt:lpstr>
      <vt:lpstr>Calibri Light</vt:lpstr>
      <vt:lpstr>Police système Courant</vt:lpstr>
      <vt:lpstr>Roboto</vt:lpstr>
      <vt:lpstr>Wingdings</vt:lpstr>
      <vt:lpstr>MINISTÈRIEL</vt:lpstr>
      <vt:lpstr>1_Conception personnalisée</vt:lpstr>
      <vt:lpstr>Conception personnalisée</vt:lpstr>
      <vt:lpstr>Présentation PowerPoint</vt:lpstr>
      <vt:lpstr>Sommaire</vt:lpstr>
      <vt:lpstr>Les enseignements de la classe de terminale </vt:lpstr>
      <vt:lpstr>En terminale de la voie générale</vt:lpstr>
      <vt:lpstr>En terminale de la voie technologique</vt:lpstr>
      <vt:lpstr>Calendrier de l’année de terminale 2022-2023</vt:lpstr>
      <vt:lpstr>Épreuves terminales des enseignements de spécialité</vt:lpstr>
      <vt:lpstr>L’épreuve terminale de philosophie en classe  de terminale </vt:lpstr>
      <vt:lpstr>Focus sur : le grand oral</vt:lpstr>
      <vt:lpstr>Focus sur : le grand oral</vt:lpstr>
      <vt:lpstr>Focus sur : le grand oral</vt:lpstr>
      <vt:lpstr>Focus sur : le grand oral</vt:lpstr>
      <vt:lpstr>Répartition de la note finale du baccalauréat général et technologique</vt:lpstr>
      <vt:lpstr>Tout savoir pour faire vos vœux sur Parcoursup</vt:lpstr>
      <vt:lpstr>Tout savoir pour faire vos vœux sur Parcoursup</vt:lpstr>
      <vt:lpstr>Des ressources à disposition des familles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CLEMENTINE COUDRAY</cp:lastModifiedBy>
  <cp:revision>61</cp:revision>
  <dcterms:created xsi:type="dcterms:W3CDTF">2020-03-05T15:21:24Z</dcterms:created>
  <dcterms:modified xsi:type="dcterms:W3CDTF">2023-04-06T10:18:10Z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