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7" r:id="rId2"/>
    <p:sldId id="259" r:id="rId3"/>
    <p:sldId id="256" r:id="rId4"/>
    <p:sldId id="258" r:id="rId5"/>
    <p:sldId id="274" r:id="rId6"/>
    <p:sldId id="261" r:id="rId7"/>
    <p:sldId id="273" r:id="rId8"/>
    <p:sldId id="262" r:id="rId9"/>
    <p:sldId id="263" r:id="rId10"/>
    <p:sldId id="264" r:id="rId11"/>
    <p:sldId id="275" r:id="rId12"/>
    <p:sldId id="265" r:id="rId13"/>
    <p:sldId id="266" r:id="rId14"/>
    <p:sldId id="272" r:id="rId15"/>
    <p:sldId id="260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 autoAdjust="0"/>
    <p:restoredTop sz="94673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0" d="100"/>
          <a:sy n="160" d="100"/>
        </p:scale>
        <p:origin x="67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CF61FCE-676E-6748-B965-A7F127EF6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799485-CDFF-7542-8C1C-9AF1AA43BB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6DD9FE-89D9-47EE-8B49-315A3C13FD8D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8E27EB-0EB0-AB46-9961-9AF888617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A917DB-07A4-A44E-861F-A678451604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E9814-743A-4E25-A870-6F004D6DD8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B25C72-4871-E24E-B0C2-E8456324C3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E42D-7F0D-4F3D-9C84-9A39EDE131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32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>
            <a:extLst>
              <a:ext uri="{FF2B5EF4-FFF2-40B4-BE49-F238E27FC236}">
                <a16:creationId xmlns:a16="http://schemas.microsoft.com/office/drawing/2014/main" id="{0F49449B-A63C-4E4E-8EA4-9C0BCBE5FFC5}"/>
              </a:ext>
            </a:extLst>
          </p:cNvPr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78D604-F823-A04D-87BE-2C1F56F201DD}"/>
                </a:ext>
              </a:extLst>
            </p:cNvPr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33B5B7-A674-AA4D-9492-9E22BBA64A2C}"/>
                </a:ext>
              </a:extLst>
            </p:cNvPr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5" name="Imag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8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5616624" cy="1955304"/>
          </a:xfrm>
        </p:spPr>
        <p:txBody>
          <a:bodyPr/>
          <a:lstStyle>
            <a:lvl1pPr>
              <a:defRPr>
                <a:solidFill>
                  <a:srgbClr val="FA5A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265E4-9208-DE4B-8B5A-CC2FE7B4B1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569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451C-032D-46E3-A5A4-141F916D77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12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BD2F8C-8A73-7848-8969-CE61B557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4D850A-76E1-0444-A34F-C5B33522A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C4B96E-4FCF-4F10-8672-30B8E44612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3" name="ZoneTexte 3">
            <a:extLst>
              <a:ext uri="{FF2B5EF4-FFF2-40B4-BE49-F238E27FC236}">
                <a16:creationId xmlns:a16="http://schemas.microsoft.com/office/drawing/2014/main" id="{08282F49-A06E-B44D-91A9-D4BEC8CE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solidFill>
                <a:srgbClr val="005E8B"/>
              </a:solidFill>
              <a:cs typeface="+mn-cs"/>
            </a:endParaRPr>
          </a:p>
        </p:txBody>
      </p:sp>
      <p:pic>
        <p:nvPicPr>
          <p:cNvPr id="1030" name="Imag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uvelle-voiepro.fr/" TargetMode="External"/><Relationship Id="rId2" Type="http://schemas.openxmlformats.org/officeDocument/2006/relationships/hyperlink" Target="https://www.education.gouv.fr/reussir-au-lyce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Mp4zD-AbNRE&amp;feature=youtu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5867400" y="6416675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Année 2020-2021</a:t>
            </a: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A85B5860-58AC-0A4B-91F8-5548CBBDA981}"/>
              </a:ext>
            </a:extLst>
          </p:cNvPr>
          <p:cNvSpPr txBox="1">
            <a:spLocks/>
          </p:cNvSpPr>
          <p:nvPr/>
        </p:nvSpPr>
        <p:spPr bwMode="auto">
          <a:xfrm>
            <a:off x="4499992" y="2132856"/>
            <a:ext cx="446449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 smtClean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 smtClean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  <a:b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B773AE"/>
                </a:solidFill>
                <a:latin typeface="Arial Black" charset="0"/>
                <a:ea typeface="Arial Black" charset="0"/>
                <a:cs typeface="Arial Black" charset="0"/>
              </a:rPr>
              <a:t>ET VOIE PROFESSIONNELLE</a:t>
            </a:r>
          </a:p>
          <a:p>
            <a:pPr eaLnBrk="1" hangingPunct="1">
              <a:defRPr/>
            </a:pP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 de TROISIÈME et à leur famille</a:t>
            </a:r>
            <a:endParaRPr lang="fr-FR" sz="2000" cap="all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148" name="ZoneTexte 1"/>
          <p:cNvSpPr txBox="1">
            <a:spLocks noChangeArrowheads="1"/>
          </p:cNvSpPr>
          <p:nvPr/>
        </p:nvSpPr>
        <p:spPr bwMode="auto">
          <a:xfrm>
            <a:off x="611188" y="6156325"/>
            <a:ext cx="1944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smtClean="0">
                <a:latin typeface="Calibri" panose="020F0502020204030204" pitchFamily="34" charset="0"/>
              </a:rPr>
              <a:t>Novembre 2021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836061-9D78-DB4E-9E2F-79EC290B4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675" y="1555750"/>
            <a:ext cx="7881938" cy="483711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Des campus nouvelle génération</a:t>
            </a:r>
          </a:p>
          <a:p>
            <a:pPr marL="0" indent="0">
              <a:buFont typeface="Arial"/>
              <a:buNone/>
              <a:defRPr/>
            </a:pPr>
            <a:endParaRPr lang="fr-FR" sz="1100" dirty="0"/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De véritables lieux de vie, de formation et d’innovation, regroupant des équipements culturels et sportifs, des lycées professionnels, des centres de recherches, des entreprises…</a:t>
            </a:r>
          </a:p>
          <a:p>
            <a:pPr>
              <a:buClr>
                <a:srgbClr val="EE7444"/>
              </a:buClr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Ils permettent aux élèves de se familiariser avec les entreprises     et de découvrir de nouvelles opportunités</a:t>
            </a:r>
          </a:p>
          <a:p>
            <a:pPr>
              <a:buClr>
                <a:srgbClr val="EE7444"/>
              </a:buClr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Ils sont spécialisés dans des secteurs de pointe comme :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Aéronautique et spatial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Bâtiment et écoconstruction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Industrie 4.0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Services à la personne et bien-être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Industries navales et nautiques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E1CB6A-85B4-4715-90BD-4E039D8EDD05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CC52C07-E5FC-944E-882A-423F74FB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507A8361-68C1-0A4A-BDD9-17858768C4C5}"/>
              </a:ext>
            </a:extLst>
          </p:cNvPr>
          <p:cNvSpPr txBox="1">
            <a:spLocks/>
          </p:cNvSpPr>
          <p:nvPr/>
        </p:nvSpPr>
        <p:spPr>
          <a:xfrm>
            <a:off x="4751388" y="2486025"/>
            <a:ext cx="4064000" cy="2041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 cap="all">
                <a:solidFill>
                  <a:srgbClr val="FA5A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9pPr>
          </a:lstStyle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Le lycée GÉNÉRAL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ET TECHNOLOGIQUE</a:t>
            </a:r>
            <a:endParaRPr lang="fr-FR" altLang="fr-FR" sz="2400" dirty="0">
              <a:solidFill>
                <a:schemeClr val="tx1"/>
              </a:solidFill>
              <a:latin typeface="Arial Black" panose="020B0604020202020204" pitchFamily="34" charset="0"/>
              <a:ea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5DEC3-CE25-0D4B-9BA2-619ECEDC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54013"/>
            <a:ext cx="8713787" cy="914400"/>
          </a:xfrm>
        </p:spPr>
        <p:txBody>
          <a:bodyPr/>
          <a:lstStyle/>
          <a:p>
            <a:pPr>
              <a:defRPr/>
            </a:pPr>
            <a:r>
              <a:rPr lang="fr-FR" dirty="0"/>
              <a:t>La seconde générale et technologique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CC64E5-6DF9-1345-B7C0-1D9CD7D9C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813" y="1125538"/>
            <a:ext cx="6048375" cy="642937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fr-FR" b="1" dirty="0"/>
              <a:t>Au lycée d’enseignement général et technologique,                               la classe de seconde est commune à tous les élèves.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304AB4-8B48-4EA4-8DA8-4613ABA1E11A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C647F-7CD5-A849-A6AC-1D06FF782E41}"/>
              </a:ext>
            </a:extLst>
          </p:cNvPr>
          <p:cNvSpPr txBox="1"/>
          <p:nvPr/>
        </p:nvSpPr>
        <p:spPr>
          <a:xfrm>
            <a:off x="4643438" y="1844675"/>
            <a:ext cx="3960812" cy="36560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Ils bénéficient d’un accompagnement </a:t>
            </a:r>
          </a:p>
          <a:p>
            <a:pPr marL="463550" lvl="1" indent="-28575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test de positionnement en début d’année pour connaître leurs acquis et leurs besoins en français                         et en mathématiques</a:t>
            </a:r>
          </a:p>
          <a:p>
            <a:pPr marL="463550" lvl="1" indent="-28575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accompagnement personnalisé en fonction des besoins de l’élève</a:t>
            </a:r>
          </a:p>
          <a:p>
            <a:pPr marL="463550" lvl="1" indent="-28575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Du temps consacré à l’orientation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7414" name="ZoneTexte 7"/>
          <p:cNvSpPr txBox="1">
            <a:spLocks noChangeArrowheads="1"/>
          </p:cNvSpPr>
          <p:nvPr/>
        </p:nvSpPr>
        <p:spPr bwMode="auto">
          <a:xfrm>
            <a:off x="395288" y="5589588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latin typeface="Calibri" panose="020F0502020204030204" pitchFamily="34" charset="0"/>
              </a:rPr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6391" name="ZoneTexte 8">
            <a:extLst>
              <a:ext uri="{FF2B5EF4-FFF2-40B4-BE49-F238E27FC236}">
                <a16:creationId xmlns:a16="http://schemas.microsoft.com/office/drawing/2014/main" id="{07D92073-496A-9F42-B186-6C20F13B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54200"/>
            <a:ext cx="4105275" cy="3695700"/>
          </a:xfrm>
          <a:prstGeom prst="rect">
            <a:avLst/>
          </a:prstGeom>
          <a:solidFill>
            <a:srgbClr val="95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4635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  <a:defRPr/>
            </a:pPr>
            <a:r>
              <a:rPr lang="fr-FR" altLang="fr-FR" b="1" dirty="0">
                <a:solidFill>
                  <a:srgbClr val="000000"/>
                </a:solidFill>
              </a:rPr>
              <a:t>Ils suivent des cours communs 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Français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Histoire – géographie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Langue vivante A et langue vivante B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Sciences économiques et sociales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Mathématiques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Physique – chimie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Sciences de la vie et de la Terre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Education physique et sportive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Enseignement moral et civique</a:t>
            </a:r>
          </a:p>
          <a:p>
            <a:pPr lvl="1" eaLnBrk="1" hangingPunct="1">
              <a:buClr>
                <a:srgbClr val="EE7444"/>
              </a:buClr>
              <a:buFont typeface="Wingdings" pitchFamily="2" charset="2"/>
              <a:buChar char="§"/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Sciences numériques et technologie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marL="177800" lvl="1" indent="0" eaLnBrk="1" hangingPunct="1">
              <a:buClr>
                <a:srgbClr val="EE7444"/>
              </a:buClr>
              <a:buFont typeface="Arial Italic"/>
              <a:buNone/>
              <a:defRPr/>
            </a:pPr>
            <a:r>
              <a:rPr lang="fr-FR" altLang="fr-FR" sz="1100" dirty="0"/>
              <a:t>+ Des enseignements optionnels généraux ou technologiques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2CF27-927B-0347-8F72-FD87495D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technologique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0B341E-FF9B-4E4A-8B1F-99B3E4A90CE3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88EA83-5511-1F47-BD7B-AC82DB9C6875}"/>
              </a:ext>
            </a:extLst>
          </p:cNvPr>
          <p:cNvSpPr txBox="1"/>
          <p:nvPr/>
        </p:nvSpPr>
        <p:spPr>
          <a:xfrm>
            <a:off x="190500" y="1412875"/>
            <a:ext cx="3960813" cy="2635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Langue vivante A et langue vivante B </a:t>
            </a:r>
            <a:r>
              <a:rPr lang="fr-FR" sz="1400" dirty="0"/>
              <a:t>(</a:t>
            </a:r>
            <a:r>
              <a:rPr lang="fr-FR" sz="1400" dirty="0">
                <a:solidFill>
                  <a:schemeClr val="tx1"/>
                </a:solidFill>
              </a:rPr>
              <a:t>+enseignement techno en langue vivante</a:t>
            </a:r>
            <a:r>
              <a:rPr lang="fr-FR" sz="1400" dirty="0"/>
              <a:t>) 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8738" y="4079875"/>
            <a:ext cx="412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Chaque série permet d’approfondir des enseignements de spécialité concrets et pratiques pour bien préparer aux études supérieures.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Les sites et documents de l’ONISEP donnent la carte des séries proposées dans les établissements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E40686-A3A0-6A41-B5B9-1811060578BF}"/>
              </a:ext>
            </a:extLst>
          </p:cNvPr>
          <p:cNvSpPr txBox="1"/>
          <p:nvPr/>
        </p:nvSpPr>
        <p:spPr>
          <a:xfrm>
            <a:off x="4233863" y="1412875"/>
            <a:ext cx="4824412" cy="4856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Les élèves suivent les enseignements de spécialité de la série choisie :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                   	        et du social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                      	          et des arts appliqués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                  	         et du développement durable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	      	         et de la gestion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                 	         et de la restauration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S2TMD : Sciences et t</a:t>
            </a:r>
            <a:r>
              <a:rPr lang="fr-FR" sz="1500" dirty="0"/>
              <a:t>echniques du théâtre,                      	           de la musique et de la danse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              	        et du vivant (dans les lycées agricoles 	       	        uniquement)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D842F-25AA-8247-8604-FFA4E5DA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GENERALE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6447FF-D35A-4931-8F17-D9D2BA1D6E9D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793B36-391F-EA47-8B01-364C634026F7}"/>
              </a:ext>
            </a:extLst>
          </p:cNvPr>
          <p:cNvSpPr txBox="1"/>
          <p:nvPr/>
        </p:nvSpPr>
        <p:spPr>
          <a:xfrm>
            <a:off x="190500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Langue vivante A et langue vivante 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73025" y="3933825"/>
            <a:ext cx="41259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Les enseignements de spécialité permettent d’approfondir                            ce qui motive et qui prépare                       à l’enseignement supérieur</a:t>
            </a:r>
            <a:r>
              <a:rPr lang="fr-FR" altLang="fr-FR">
                <a:latin typeface="Calibri" panose="020F0502020204030204" pitchFamily="34" charset="0"/>
              </a:rPr>
              <a:t>. 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Les sites et documents de l’ONISEP donnent la carte des enseignements de spécialité proposés dans             les établissements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9E5C5F-E4E6-834C-925A-9C64845B9965}"/>
              </a:ext>
            </a:extLst>
          </p:cNvPr>
          <p:cNvSpPr txBox="1"/>
          <p:nvPr/>
        </p:nvSpPr>
        <p:spPr>
          <a:xfrm>
            <a:off x="4233863" y="1484313"/>
            <a:ext cx="4730750" cy="5226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Arts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Langues, littératures et cultures étrangères                   et régionales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Histoire-géographie, géopolitique et sciences politiques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Physique-chimie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Sciences de l’ingénieur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/>
              <a:t>Biologie-écologie (lycées agricoles)</a:t>
            </a:r>
          </a:p>
          <a:p>
            <a:pPr marL="177800" lvl="1" indent="-177800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Education physique, pratiques et culture sportives (à compter de la session 2023)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DEC05-AF45-4845-B0CA-BAE9B861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Pour plus d’information sur l’orientation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367A1-1025-C94A-B276-EC44E8805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773238"/>
            <a:ext cx="7848600" cy="42481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 Sur le lycée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>
                <a:solidFill>
                  <a:srgbClr val="0070C0"/>
                </a:solidFill>
                <a:hlinkClick r:id="rId2"/>
              </a:rPr>
              <a:t>https://www.education.gouv.fr/reussir-au-lycee</a:t>
            </a:r>
            <a:endParaRPr lang="fr-FR" sz="2800" dirty="0">
              <a:solidFill>
                <a:srgbClr val="0070C0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/>
              <a:t>Sur </a:t>
            </a:r>
            <a:r>
              <a:rPr lang="fr-FR" sz="2800" dirty="0"/>
              <a:t>la seconde générale et technologique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u="sng" dirty="0">
                <a:solidFill>
                  <a:schemeClr val="accent1"/>
                </a:solidFill>
              </a:rPr>
              <a:t>secondes-premieres2020-2021.fr/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>
                <a:solidFill>
                  <a:srgbClr val="95BCE5"/>
                </a:solidFill>
              </a:rPr>
              <a:t>(actualisation en cours)</a:t>
            </a:r>
            <a:endParaRPr lang="fr-FR" sz="2800" dirty="0"/>
          </a:p>
          <a:p>
            <a:pPr>
              <a:defRPr/>
            </a:pPr>
            <a:r>
              <a:rPr lang="fr-FR" sz="2800" dirty="0" smtClean="0"/>
              <a:t> Sur la voie professionnelle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 smtClean="0">
                <a:solidFill>
                  <a:schemeClr val="accent1"/>
                </a:solidFill>
                <a:hlinkClick r:id="rId3"/>
              </a:rPr>
              <a:t>nouvelle-voiepro.fr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72012-1CD6-4447-AA05-003B0EE3EE7B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C94312-201D-4FA2-9070-4F25BD5E9682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16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06E109D-FE18-9649-A287-C70FF55A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809625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Les étapes d’orientation en 3</a:t>
            </a:r>
            <a:r>
              <a:rPr lang="fr-FR" baseline="30000" dirty="0"/>
              <a:t>ème</a:t>
            </a:r>
            <a:endParaRPr lang="fr-FR" dirty="0"/>
          </a:p>
        </p:txBody>
      </p:sp>
      <p:sp>
        <p:nvSpPr>
          <p:cNvPr id="7171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16013" y="14843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De janvier à février</a:t>
            </a:r>
            <a:r>
              <a:rPr lang="fr-FR" altLang="fr-FR" smtClean="0"/>
              <a:t>, les élèves et leur famille formulent leurs vœux provisoires </a:t>
            </a:r>
            <a:r>
              <a:rPr lang="fr-FR" altLang="fr-FR" b="1" u="sng" smtClean="0"/>
              <a:t>en ligne sur Scolarité services</a:t>
            </a:r>
            <a:r>
              <a:rPr lang="fr-FR" altLang="fr-FR" smtClean="0"/>
              <a:t> ou sur la fiche d’orientation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Seconde générale et technologique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Seconde professionnelle (sous statut scolaire ou en apprentissage)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1</a:t>
            </a:r>
            <a:r>
              <a:rPr lang="fr-FR" altLang="fr-FR" baseline="30000" smtClean="0"/>
              <a:t>ère</a:t>
            </a:r>
            <a:r>
              <a:rPr lang="fr-FR" altLang="fr-FR" smtClean="0"/>
              <a:t> année de CAP (sous statut scolaire ou en apprentissage).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Au conseil de classe du 2</a:t>
            </a:r>
            <a:r>
              <a:rPr lang="fr-FR" altLang="fr-FR" b="1" baseline="30000" smtClean="0"/>
              <a:t>e</a:t>
            </a:r>
            <a:r>
              <a:rPr lang="fr-FR" altLang="fr-FR" b="1" smtClean="0"/>
              <a:t> trimestre</a:t>
            </a:r>
            <a:r>
              <a:rPr lang="fr-FR" altLang="fr-FR" smtClean="0"/>
              <a:t>, un avis provisoire d’orientation    est donné ; il est transmis sur la fiche de dialogue.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D’avril à mai</a:t>
            </a:r>
            <a:r>
              <a:rPr lang="fr-FR" altLang="fr-FR" smtClean="0"/>
              <a:t>, les élèves et leur famille inscrivent leurs vœux définitifs      sur la fiche de dialogue.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Au conseil de classe du 3</a:t>
            </a:r>
            <a:r>
              <a:rPr lang="fr-FR" altLang="fr-FR" b="1" baseline="30000" smtClean="0"/>
              <a:t>e</a:t>
            </a:r>
            <a:r>
              <a:rPr lang="fr-FR" altLang="fr-FR" b="1" smtClean="0"/>
              <a:t> trimestre</a:t>
            </a:r>
            <a:r>
              <a:rPr lang="fr-FR" altLang="fr-FR" smtClean="0"/>
              <a:t>, une proposition d’orientation      est faite par l’équipe pédagogique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Elle est validée si elle correspond  au vœu de l’élève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Un entretien est organisé entre la famille et le chef d’établissement si elle diffère du vœu           de l’élève.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b="1" smtClean="0"/>
              <a:t>De juin à début juillet</a:t>
            </a:r>
            <a:r>
              <a:rPr lang="fr-FR" altLang="fr-FR" smtClean="0"/>
              <a:t>, les élèves reçoivent leur notification d’affectation et s’inscrivent dans leur futur établissement.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374124-053C-4864-852E-5C43B83D41D3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2" name="Flèche vers le bas 1">
            <a:extLst>
              <a:ext uri="{FF2B5EF4-FFF2-40B4-BE49-F238E27FC236}">
                <a16:creationId xmlns:a16="http://schemas.microsoft.com/office/drawing/2014/main" id="{FDC5DE42-56B2-4045-BD56-74439844FAC0}"/>
              </a:ext>
            </a:extLst>
          </p:cNvPr>
          <p:cNvSpPr/>
          <p:nvPr/>
        </p:nvSpPr>
        <p:spPr>
          <a:xfrm>
            <a:off x="200025" y="1527175"/>
            <a:ext cx="792163" cy="4248150"/>
          </a:xfrm>
          <a:prstGeom prst="downArrow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36613"/>
            <a:ext cx="909796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816C3D-386E-4D80-96CD-9D95AE303E08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2009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9940D707-BC94-824F-9A3A-537686E18F28}"/>
              </a:ext>
            </a:extLst>
          </p:cNvPr>
          <p:cNvSpPr txBox="1">
            <a:spLocks/>
          </p:cNvSpPr>
          <p:nvPr/>
        </p:nvSpPr>
        <p:spPr>
          <a:xfrm>
            <a:off x="4751388" y="2486025"/>
            <a:ext cx="4064000" cy="2041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 cap="all">
                <a:solidFill>
                  <a:srgbClr val="FA5A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9pPr>
          </a:lstStyle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La voie professionnelle</a:t>
            </a:r>
            <a:endParaRPr lang="fr-FR" altLang="fr-FR" sz="2400" dirty="0">
              <a:solidFill>
                <a:schemeClr val="tx1"/>
              </a:solidFill>
              <a:latin typeface="Arial Black" panose="020B0604020202020204" pitchFamily="34" charset="0"/>
              <a:ea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8274B-16CE-064E-BC7F-B2BABB98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professionnelle</a:t>
            </a:r>
            <a:br>
              <a:rPr lang="fr-FR" dirty="0"/>
            </a:br>
            <a:r>
              <a:rPr lang="fr-FR" sz="1800" dirty="0"/>
              <a:t>pour se former aux métiers de demain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4213" y="1628775"/>
            <a:ext cx="7931150" cy="424815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smtClean="0"/>
              <a:t>La voie professionnelle permet aux élèves de suivre des enseignements concrets pour apprendre un métier rapidement.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00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smtClean="0"/>
              <a:t>Deux diplômes professionnels peuvent être préparés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Le CAP, en 2 ans, pour une insertion immédiate dans l’emploi                            ou une poursuite d’études;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Le baccalauréat professionnel, en 3 ans, pour s’insérer dans l’emploi                      ou poursuivre des études supérieures.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00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smtClean="0"/>
              <a:t>La formation peut être suivie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Sous statut scolaire dans un lycée, avec des périodes de stage en entreprise chaque année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En apprentissage dans un lycée ou dans un CFA, avec un contrat de travail auprès d’un employeur.</a:t>
            </a: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6E6482-CEE9-41F5-AB2F-75814D81AA0B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42988" y="4746625"/>
            <a:ext cx="6840537" cy="504825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2400" smtClean="0">
                <a:solidFill>
                  <a:srgbClr val="95BCE5"/>
                </a:solidFill>
                <a:hlinkClick r:id="rId2"/>
              </a:rPr>
              <a:t>Voir le clip – 30s</a:t>
            </a:r>
            <a:endParaRPr lang="fr-FR" altLang="fr-FR" sz="2400" smtClean="0">
              <a:solidFill>
                <a:srgbClr val="95BCE5"/>
              </a:solidFill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 sz="1400" i="1" u="sng" smtClean="0">
              <a:solidFill>
                <a:srgbClr val="FF0000"/>
              </a:solidFill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i="1" u="sng" smtClean="0">
                <a:solidFill>
                  <a:srgbClr val="FF0000"/>
                </a:solidFill>
              </a:rPr>
              <a:t>Réalisé avant la crise COVID-19. Continuons de respecter les gestes barrières, portons un masque lorsque cela est nécessaire. 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524256-4B54-4941-BC9F-8EE91EF215C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37DB451-52D3-D54C-89CD-5C66B5D0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professionnelle</a:t>
            </a:r>
            <a:br>
              <a:rPr lang="fr-FR" dirty="0"/>
            </a:br>
            <a:r>
              <a:rPr lang="fr-FR" dirty="0"/>
              <a:t>Une voie ambitieuse</a:t>
            </a:r>
            <a:endParaRPr lang="fr-FR" sz="1800" dirty="0"/>
          </a:p>
        </p:txBody>
      </p:sp>
      <p:pic>
        <p:nvPicPr>
          <p:cNvPr id="1229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4825"/>
            <a:ext cx="374332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4825"/>
            <a:ext cx="522446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4C2E6-2E2C-8346-B58D-A287FF59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A4238F-C7C7-8E4B-A2E2-9EDEB9D5B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1700213"/>
            <a:ext cx="8088312" cy="419100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2000" dirty="0"/>
              <a:t>Le lycée professionnel se transforme pour préparer les élèves                 aux métiers d’avenir et leur transmettre des savoir-faire d’excellence.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 nouvelles manières d’apprendre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Des enseignements généraux plus concrets en lien avec                          les métiers, où des professeurs d’enseignements généraux                       et professionnels animent ensemble les séances de travail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Un chef-d’œuvre à réaliser et à présenter à l’examen (BAC ou CAP), témoin des compétences acquises par les élèves au cours de leur </a:t>
            </a:r>
            <a:r>
              <a:rPr lang="fr-FR" sz="2000" dirty="0" smtClean="0"/>
              <a:t>cursus.</a:t>
            </a:r>
            <a:endParaRPr lang="fr-FR" sz="2000" dirty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C0474A-8642-471A-8E3A-5CA688ACF5D2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4EABB-022C-F742-B977-AA71255B7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555750"/>
            <a:ext cx="7931150" cy="453707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Des parcours plus personnalisés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fr-FR" sz="2000" dirty="0"/>
          </a:p>
          <a:p>
            <a:pPr>
              <a:spcBef>
                <a:spcPts val="0"/>
              </a:spcBef>
              <a:defRPr/>
            </a:pPr>
            <a:r>
              <a:rPr lang="fr-FR" sz="2000" dirty="0"/>
              <a:t>Des parcours plus progressifs grâce à des classes de seconde      par familles de métiers : </a:t>
            </a:r>
          </a:p>
          <a:p>
            <a:pPr lvl="1">
              <a:spcBef>
                <a:spcPts val="0"/>
              </a:spcBef>
              <a:defRPr/>
            </a:pPr>
            <a:r>
              <a:rPr lang="fr-FR" sz="1500" dirty="0"/>
              <a:t>les élèves choisissent un secteur d’activité en fin de 3</a:t>
            </a:r>
            <a:r>
              <a:rPr lang="fr-FR" sz="1500" baseline="30000" dirty="0"/>
              <a:t>ème</a:t>
            </a:r>
            <a:r>
              <a:rPr lang="fr-FR" sz="1500" dirty="0"/>
              <a:t>, </a:t>
            </a:r>
          </a:p>
          <a:p>
            <a:pPr lvl="1">
              <a:spcBef>
                <a:spcPts val="0"/>
              </a:spcBef>
              <a:defRPr/>
            </a:pPr>
            <a:r>
              <a:rPr lang="fr-FR" sz="1500" dirty="0"/>
              <a:t>puis choisissent leur spécialité de baccalauréat à la fin de la 2</a:t>
            </a:r>
            <a:r>
              <a:rPr lang="fr-FR" sz="1500" baseline="30000" dirty="0"/>
              <a:t>de</a:t>
            </a:r>
            <a:r>
              <a:rPr lang="fr-FR" sz="1500" dirty="0"/>
              <a:t>, avec une meilleure connaissance des métiers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Plus d’accompagnement : 100 heures par an pour consolider        les apprentissages, se renforcer en français et mathématiques,                 et construire son projet d’avenir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Des passerelles entre l’apprentissage et le statut scolaire            pour construire un cursus au plus près des besoins de l’élève.</a:t>
            </a:r>
          </a:p>
          <a:p>
            <a:pPr>
              <a:defRPr/>
            </a:pPr>
            <a:endParaRPr lang="fr-FR" sz="2000" dirty="0"/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F9CC84-D23D-4DD3-A63D-7A68715D6137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0567706-23BE-204E-A697-E3626F9D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1285875"/>
          </a:xfrm>
        </p:spPr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3&quot;/&gt;&lt;property id=&quot;20307&quot; value=&quot;256&quot;/&gt;&lt;/object&gt;&lt;object type=&quot;3&quot; unique_id=&quot;15089&quot;&gt;&lt;property id=&quot;20148&quot; value=&quot;5&quot;/&gt;&lt;property id=&quot;20300&quot; value=&quot;Diapositive 1 - &amp;quot;Réunion d’information  des parents d’élèves de 3ème : nouveau lycée&amp;quot;&quot;/&gt;&lt;property id=&quot;20307&quot; value=&quot;257&quot;/&gt;&lt;/object&gt;&lt;object type=&quot;3&quot; unique_id=&quot;15090&quot;&gt;&lt;property id=&quot;20148&quot; value=&quot;5&quot;/&gt;&lt;property id=&quot;20300&quot; value=&quot;Diapositive 2 - &amp;quot;Les étapes d’orientation en 3ème&amp;quot;&quot;/&gt;&lt;property id=&quot;20307&quot; value=&quot;259&quot;/&gt;&lt;/object&gt;&lt;object type=&quot;3&quot; unique_id=&quot;15091&quot;&gt;&lt;property id=&quot;20148&quot; value=&quot;5&quot;/&gt;&lt;property id=&quot;20300&quot; value=&quot;Diapositive 4&quot;/&gt;&lt;property id=&quot;20307&quot; value=&quot;258&quot;/&gt;&lt;/object&gt;&lt;object type=&quot;3&quot; unique_id=&quot;15092&quot;&gt;&lt;property id=&quot;20148&quot; value=&quot;5&quot;/&gt;&lt;property id=&quot;20300&quot; value=&quot;Diapositive 6 - &amp;quot;la voie professionnelle pour se former aux métiers de demain&amp;quot;&quot;/&gt;&lt;property id=&quot;20307&quot; value=&quot;261&quot;/&gt;&lt;/object&gt;&lt;object type=&quot;3&quot; unique_id=&quot;15093&quot;&gt;&lt;property id=&quot;20148&quot; value=&quot;5&quot;/&gt;&lt;property id=&quot;20300&quot; value=&quot;Diapositive 8 - &amp;quot;La transformation de la voie professionnelle&amp;quot;&quot;/&gt;&lt;property id=&quot;20307&quot; value=&quot;262&quot;/&gt;&lt;/object&gt;&lt;object type=&quot;3&quot; unique_id=&quot;15094&quot;&gt;&lt;property id=&quot;20148&quot; value=&quot;5&quot;/&gt;&lt;property id=&quot;20300&quot; value=&quot;Diapositive 9 - &amp;quot;La transformation de la voie professionnelle&amp;quot;&quot;/&gt;&lt;property id=&quot;20307&quot; value=&quot;263&quot;/&gt;&lt;/object&gt;&lt;object type=&quot;3&quot; unique_id=&quot;15095&quot;&gt;&lt;property id=&quot;20148&quot; value=&quot;5&quot;/&gt;&lt;property id=&quot;20300&quot; value=&quot;Diapositive 10 - &amp;quot;La transformation de la voie professionnelle&amp;quot;&quot;/&gt;&lt;property id=&quot;20307&quot; value=&quot;264&quot;/&gt;&lt;/object&gt;&lt;object type=&quot;3&quot; unique_id=&quot;15096&quot;&gt;&lt;property id=&quot;20148&quot; value=&quot;5&quot;/&gt;&lt;property id=&quot;20300&quot; value=&quot;Diapositive 12 - &amp;quot;La seconde générale et technologique&amp;quot;&quot;/&gt;&lt;property id=&quot;20307&quot; value=&quot;265&quot;/&gt;&lt;/object&gt;&lt;object type=&quot;3&quot; unique_id=&quot;15097&quot;&gt;&lt;property id=&quot;20148&quot; value=&quot;5&quot;/&gt;&lt;property id=&quot;20300&quot; value=&quot;Diapositive 13 - &amp;quot;La voie technologique en 1re et Terminale&amp;quot;&quot;/&gt;&lt;property id=&quot;20307&quot; value=&quot;266&quot;/&gt;&lt;/object&gt;&lt;object type=&quot;3&quot; unique_id=&quot;15100&quot;&gt;&lt;property id=&quot;20148&quot; value=&quot;5&quot;/&gt;&lt;property id=&quot;20300&quot; value=&quot;Diapositive 15 - &amp;quot;Pour plus d’information sur l’orientation :&amp;quot;&quot;/&gt;&lt;property id=&quot;20307&quot; value=&quot;260&quot;/&gt;&lt;/object&gt;&lt;object type=&quot;3&quot; unique_id=&quot;15163&quot;&gt;&lt;property id=&quot;20148&quot; value=&quot;5&quot;/&gt;&lt;property id=&quot;20300&quot; value=&quot;Diapositive 14 - &amp;quot;La voie GENERALE en 1re et Terminale&amp;quot;&quot;/&gt;&lt;property id=&quot;20307&quot; value=&quot;272&quot;/&gt;&lt;/object&gt;&lt;object type=&quot;3&quot; unique_id=&quot;15247&quot;&gt;&lt;property id=&quot;20148&quot; value=&quot;5&quot;/&gt;&lt;property id=&quot;20300&quot; value=&quot;Diapositive 7 - &amp;quot;La voie professionnelle Une voie ambitieuse&amp;quot;&quot;/&gt;&lt;property id=&quot;20307&quot; value=&quot;273&quot;/&gt;&lt;/object&gt;&lt;object type=&quot;3&quot; unique_id=&quot;15248&quot;&gt;&lt;property id=&quot;20148&quot; value=&quot;5&quot;/&gt;&lt;property id=&quot;20300&quot; value=&quot;Diapositive 5 - &amp;quot;La voie professionnelle&amp;quot;&quot;/&gt;&lt;property id=&quot;20307&quot; value=&quot;274&quot;/&gt;&lt;/object&gt;&lt;object type=&quot;3&quot; unique_id=&quot;15249&quot;&gt;&lt;property id=&quot;20148&quot; value=&quot;5&quot;/&gt;&lt;property id=&quot;20300&quot; value=&quot;Diapositive 11 - &amp;quot;La voie générale et technologique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aporama lycée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1146</Words>
  <Application>Microsoft Office PowerPoint</Application>
  <PresentationFormat>Affichage à l'écran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Italic</vt:lpstr>
      <vt:lpstr>Calibri</vt:lpstr>
      <vt:lpstr>Roboto</vt:lpstr>
      <vt:lpstr>Wingdings</vt:lpstr>
      <vt:lpstr>Diaporama lycées</vt:lpstr>
      <vt:lpstr>Présentation PowerPoint</vt:lpstr>
      <vt:lpstr>Les étapes d’orientation en 3ème</vt:lpstr>
      <vt:lpstr>Présentation PowerPoint</vt:lpstr>
      <vt:lpstr>Présentation PowerPoint</vt:lpstr>
      <vt:lpstr>Présentation PowerPoint</vt:lpstr>
      <vt:lpstr>la voie professionnelle pour se former aux métiers de demain</vt:lpstr>
      <vt:lpstr>La voie professionnelle Une voie ambitieuse</vt:lpstr>
      <vt:lpstr>La transformation de la voie professionnelle</vt:lpstr>
      <vt:lpstr>La transformation de la voie professionnelle</vt:lpstr>
      <vt:lpstr>La transformation de la voie professionnelle</vt:lpstr>
      <vt:lpstr>Présentation PowerPoint</vt:lpstr>
      <vt:lpstr>La seconde générale et technologique</vt:lpstr>
      <vt:lpstr>La voie technologique en 1re et Terminale</vt:lpstr>
      <vt:lpstr>La voie GENERALE en 1re et Terminale</vt:lpstr>
      <vt:lpstr>Pour plus d’information sur l’orientation :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Jérémie Clerc</dc:creator>
  <cp:lastModifiedBy>ISABELLE JULE</cp:lastModifiedBy>
  <cp:revision>98</cp:revision>
  <dcterms:created xsi:type="dcterms:W3CDTF">2019-01-16T13:41:10Z</dcterms:created>
  <dcterms:modified xsi:type="dcterms:W3CDTF">2021-11-09T15:49:19Z</dcterms:modified>
</cp:coreProperties>
</file>