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6" r:id="rId5"/>
    <p:sldMasterId id="2147483814" r:id="rId6"/>
  </p:sldMasterIdLst>
  <p:notesMasterIdLst>
    <p:notesMasterId r:id="rId18"/>
  </p:notesMasterIdLst>
  <p:handoutMasterIdLst>
    <p:handoutMasterId r:id="rId19"/>
  </p:handoutMasterIdLst>
  <p:sldIdLst>
    <p:sldId id="338" r:id="rId7"/>
    <p:sldId id="381" r:id="rId8"/>
    <p:sldId id="382" r:id="rId9"/>
    <p:sldId id="384" r:id="rId10"/>
    <p:sldId id="385" r:id="rId11"/>
    <p:sldId id="383" r:id="rId12"/>
    <p:sldId id="386" r:id="rId13"/>
    <p:sldId id="387" r:id="rId14"/>
    <p:sldId id="388" r:id="rId15"/>
    <p:sldId id="389" r:id="rId16"/>
    <p:sldId id="364"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8"/>
            <p14:sldId id="381"/>
            <p14:sldId id="382"/>
            <p14:sldId id="384"/>
            <p14:sldId id="385"/>
            <p14:sldId id="383"/>
            <p14:sldId id="386"/>
            <p14:sldId id="387"/>
            <p14:sldId id="388"/>
            <p14:sldId id="389"/>
            <p14:sldId id="364"/>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D05"/>
    <a:srgbClr val="7AB1E1"/>
    <a:srgbClr val="E1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p:restoredTop sz="94660"/>
  </p:normalViewPr>
  <p:slideViewPr>
    <p:cSldViewPr showGuides="1">
      <p:cViewPr>
        <p:scale>
          <a:sx n="75" d="100"/>
          <a:sy n="75" d="100"/>
        </p:scale>
        <p:origin x="1176" y="-6"/>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344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75AC69-ECC0-DED6-E50B-228703D6C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8CF0C9F-D89D-10E6-7306-4C1ACD1187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B5DB1-7186-714F-9EB7-D00EDBAD3623}" type="datetimeFigureOut">
              <a:rPr lang="fr-FR" smtClean="0"/>
              <a:t>06/04/2023</a:t>
            </a:fld>
            <a:endParaRPr lang="fr-FR"/>
          </a:p>
        </p:txBody>
      </p:sp>
      <p:sp>
        <p:nvSpPr>
          <p:cNvPr id="4" name="Espace réservé du pied de page 3">
            <a:extLst>
              <a:ext uri="{FF2B5EF4-FFF2-40B4-BE49-F238E27FC236}">
                <a16:creationId xmlns:a16="http://schemas.microsoft.com/office/drawing/2014/main" id="{D84B4E19-12B5-EF5E-10D6-BBD32CE4C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47683FC-EE44-BB39-58DD-7F7C28CA6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9FE6D0-38D5-514C-A911-37F3626F4145}" type="slidenum">
              <a:rPr lang="fr-FR" smtClean="0"/>
              <a:t>‹N°›</a:t>
            </a:fld>
            <a:endParaRPr lang="fr-FR"/>
          </a:p>
        </p:txBody>
      </p:sp>
    </p:spTree>
    <p:extLst>
      <p:ext uri="{BB962C8B-B14F-4D97-AF65-F5344CB8AC3E}">
        <p14:creationId xmlns:p14="http://schemas.microsoft.com/office/powerpoint/2010/main" val="82115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06/04/2023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dirty="0"/>
              <a:t>M</a:t>
            </a:r>
            <a:r>
              <a:rPr lang="fr-FR" dirty="0"/>
              <a:t>ars</a:t>
            </a:r>
            <a:r>
              <a:rPr lang="fr-FR" cap="all" dirty="0"/>
              <a:t> 2023</a:t>
            </a:r>
          </a:p>
        </p:txBody>
      </p:sp>
      <p:sp>
        <p:nvSpPr>
          <p:cNvPr id="4" name="Espace réservé du pied de page 3"/>
          <p:cNvSpPr>
            <a:spLocks noGrp="1"/>
          </p:cNvSpPr>
          <p:nvPr>
            <p:ph type="ftr" sz="quarter" idx="11"/>
          </p:nvPr>
        </p:nvSpPr>
        <p:spPr bwMode="gray"/>
        <p:txBody>
          <a:body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803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729A64C5-2ADE-875C-9496-756BECCCD2C0}"/>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30F22970-35F7-F699-124F-236743548194}"/>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101AAC80-96FF-9049-8174-BCFFFF40A900}"/>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9613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74A3C-32FC-7120-5E30-F9ED348F2D5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2278575-35AE-2C2D-F2E7-4C2EEAACF8E4}"/>
              </a:ext>
            </a:extLst>
          </p:cNvPr>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F5394B-257A-F917-3F1E-0A3A00DC297C}"/>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C15D315A-C052-27A8-4EBF-C177576ADC45}"/>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F9B841BC-9B6F-B993-13DD-C80BECC9838E}"/>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8460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104CB-2127-5FF2-8894-EA1FC3189AB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E9E99B9-AEE8-C598-7E28-A31A4F9241B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7971B76A-4F1A-490E-9481-5897DFEC081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D6596818-879D-9EE8-F270-ABF48E9D8D2C}"/>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9" name="Espace réservé du numéro de diapositive 5">
            <a:extLst>
              <a:ext uri="{FF2B5EF4-FFF2-40B4-BE49-F238E27FC236}">
                <a16:creationId xmlns:a16="http://schemas.microsoft.com/office/drawing/2014/main" id="{C6E56678-4AB4-8927-2C6F-0FA223E4A417}"/>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200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40662-33F0-FEAA-0072-FD65DCBF9931}"/>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BD77FF4-8B0D-2663-902B-739BE79F73F6}"/>
              </a:ext>
            </a:extLst>
          </p:cNvPr>
          <p:cNvSpPr>
            <a:spLocks noGrp="1"/>
          </p:cNvSpPr>
          <p:nvPr>
            <p:ph sz="half" idx="1"/>
          </p:nvPr>
        </p:nvSpPr>
        <p:spPr>
          <a:xfrm>
            <a:off x="62865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E26585-1516-47F1-3C39-1ED4F0613125}"/>
              </a:ext>
            </a:extLst>
          </p:cNvPr>
          <p:cNvSpPr>
            <a:spLocks noGrp="1"/>
          </p:cNvSpPr>
          <p:nvPr>
            <p:ph sz="half" idx="2"/>
          </p:nvPr>
        </p:nvSpPr>
        <p:spPr>
          <a:xfrm>
            <a:off x="464820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34D096-F7E5-62EC-68C9-CC8D82E399FE}"/>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6" name="Espace réservé du pied de page 5">
            <a:extLst>
              <a:ext uri="{FF2B5EF4-FFF2-40B4-BE49-F238E27FC236}">
                <a16:creationId xmlns:a16="http://schemas.microsoft.com/office/drawing/2014/main" id="{3AD00879-015E-F446-7AD9-1DB1AAE7C408}"/>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060D8B1A-DC89-ED3B-C65F-017DCD5B127A}"/>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7600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92D31-B83B-68CC-20AB-1E88FA774687}"/>
              </a:ext>
            </a:extLst>
          </p:cNvPr>
          <p:cNvSpPr>
            <a:spLocks noGrp="1"/>
          </p:cNvSpPr>
          <p:nvPr>
            <p:ph type="title"/>
          </p:nvPr>
        </p:nvSpPr>
        <p:spPr>
          <a:xfrm>
            <a:off x="630238" y="365125"/>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8F4FD3-1BD2-2483-FE36-9B872AD5C681}"/>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D42567-40C5-EC6D-BA87-419447642386}"/>
              </a:ext>
            </a:extLst>
          </p:cNvPr>
          <p:cNvSpPr>
            <a:spLocks noGrp="1"/>
          </p:cNvSpPr>
          <p:nvPr>
            <p:ph sz="half" idx="2"/>
          </p:nvPr>
        </p:nvSpPr>
        <p:spPr>
          <a:xfrm>
            <a:off x="630238" y="2505075"/>
            <a:ext cx="386873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8A9696-0072-A489-4BBC-1146BBEAF95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704EE0-76A5-92A5-DB21-AD0D05A18A7E}"/>
              </a:ext>
            </a:extLst>
          </p:cNvPr>
          <p:cNvSpPr>
            <a:spLocks noGrp="1"/>
          </p:cNvSpPr>
          <p:nvPr>
            <p:ph sz="quarter" idx="4"/>
          </p:nvPr>
        </p:nvSpPr>
        <p:spPr>
          <a:xfrm>
            <a:off x="4629150" y="2505075"/>
            <a:ext cx="38877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AD0AB00-1900-CFAF-1D50-C633514B9B1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8" name="Espace réservé du pied de page 7">
            <a:extLst>
              <a:ext uri="{FF2B5EF4-FFF2-40B4-BE49-F238E27FC236}">
                <a16:creationId xmlns:a16="http://schemas.microsoft.com/office/drawing/2014/main" id="{0787970D-FA29-3A2C-9D48-1E62DCB72B3A}"/>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0D77A0EC-C45B-E02A-FD78-FA24650A97A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4650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F56C8-E39E-6039-194B-632D98F4013A}"/>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D6D6B41-AD56-D6D6-EABA-1A066D0DFE6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4" name="Espace réservé du pied de page 3">
            <a:extLst>
              <a:ext uri="{FF2B5EF4-FFF2-40B4-BE49-F238E27FC236}">
                <a16:creationId xmlns:a16="http://schemas.microsoft.com/office/drawing/2014/main" id="{AB4D2FAD-DFB2-F4E2-1C84-FEE6F1036F3E}"/>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A0BEFD4-02D3-C180-1773-00DB7F2DED8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018954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920BE19-04CF-8E62-DE67-45FF8C3CFD77}"/>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3" name="Espace réservé du pied de page 2">
            <a:extLst>
              <a:ext uri="{FF2B5EF4-FFF2-40B4-BE49-F238E27FC236}">
                <a16:creationId xmlns:a16="http://schemas.microsoft.com/office/drawing/2014/main" id="{0A6F691F-A638-DEBD-F543-9CB3D85A6391}"/>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6B053A5B-40F1-C97C-E649-89A424F3BDE5}"/>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75447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dirty="0"/>
              <a:t>Avril 2023</a:t>
            </a:r>
          </a:p>
        </p:txBody>
      </p:sp>
      <p:sp>
        <p:nvSpPr>
          <p:cNvPr id="3" name="Espace réservé du pied de page 2"/>
          <p:cNvSpPr>
            <a:spLocks noGrp="1"/>
          </p:cNvSpPr>
          <p:nvPr>
            <p:ph type="ftr" sz="quarter" idx="11"/>
          </p:nvPr>
        </p:nvSpPr>
        <p:spPr bwMode="gray"/>
        <p:txBody>
          <a:bodyPr/>
          <a:lstStyle>
            <a:lvl1pPr>
              <a:defRPr/>
            </a:lvl1pPr>
          </a:lstStyle>
          <a:p>
            <a:r>
              <a:rPr lang="fr-FR" dirty="0"/>
              <a:t>Délégation à la communication</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10191-D6E4-17EA-C393-82D10049AB4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F9BC23-4F28-3AA8-C7E5-DC8F1CE8E90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8C4C11-B6DD-D744-B735-FB3237482F7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E463CD-1391-2BCF-09D0-52F8FCAC2DA7}"/>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6" name="Espace réservé du pied de page 5">
            <a:extLst>
              <a:ext uri="{FF2B5EF4-FFF2-40B4-BE49-F238E27FC236}">
                <a16:creationId xmlns:a16="http://schemas.microsoft.com/office/drawing/2014/main" id="{E994F17A-9F97-5243-6BBC-42933F32681F}"/>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7BCECD9-71B4-4FBC-FA79-144FAF2D4A27}"/>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276568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F1708-DB41-E725-C752-683506772CB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07EDDC3-27B9-D847-A9DA-16D41EEB3E03}"/>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072F164-1CA7-1CD3-A980-0DED32AAF2B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AB384D-0712-6187-341E-37394666A8EB}"/>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6" name="Espace réservé du pied de page 5">
            <a:extLst>
              <a:ext uri="{FF2B5EF4-FFF2-40B4-BE49-F238E27FC236}">
                <a16:creationId xmlns:a16="http://schemas.microsoft.com/office/drawing/2014/main" id="{745C814B-6DD5-B31D-3BE2-9017683404B5}"/>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2D5ACB63-88CE-BD27-14AF-47696AE93538}"/>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35212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AE3D8-6882-5C3D-3268-E8EF057D9D7D}"/>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7F45FC-42C9-AC1C-D3A5-ED06C19CBAFE}"/>
              </a:ext>
            </a:extLst>
          </p:cNvPr>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DF4FEE-C248-49D7-5E6E-C4C220D706EE}"/>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5" name="Espace réservé du pied de page 4">
            <a:extLst>
              <a:ext uri="{FF2B5EF4-FFF2-40B4-BE49-F238E27FC236}">
                <a16:creationId xmlns:a16="http://schemas.microsoft.com/office/drawing/2014/main" id="{69F7C168-FA6A-AD26-9E4F-FC729DCCCB3E}"/>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B7FE8FC-C433-3F3D-DD8A-6C50F9F172FB}"/>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3063370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285B60-13A7-1E79-C046-DC97E7AB3DE9}"/>
              </a:ext>
            </a:extLst>
          </p:cNvPr>
          <p:cNvSpPr>
            <a:spLocks noGrp="1"/>
          </p:cNvSpPr>
          <p:nvPr>
            <p:ph type="title" orient="vert"/>
          </p:nvPr>
        </p:nvSpPr>
        <p:spPr>
          <a:xfrm>
            <a:off x="6543675" y="365125"/>
            <a:ext cx="1971675"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CE657C-DF02-2D6F-068C-20370B95F826}"/>
              </a:ext>
            </a:extLst>
          </p:cNvPr>
          <p:cNvSpPr>
            <a:spLocks noGrp="1"/>
          </p:cNvSpPr>
          <p:nvPr>
            <p:ph type="body" orient="vert" idx="1"/>
          </p:nvPr>
        </p:nvSpPr>
        <p:spPr>
          <a:xfrm>
            <a:off x="628650" y="365125"/>
            <a:ext cx="57626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005FB1-B700-E9B2-B8DD-F36966B4C7AC}"/>
              </a:ext>
            </a:extLst>
          </p:cNvPr>
          <p:cNvSpPr>
            <a:spLocks noGrp="1"/>
          </p:cNvSpPr>
          <p:nvPr>
            <p:ph type="dt" sz="half" idx="10"/>
          </p:nvPr>
        </p:nvSpPr>
        <p:spPr>
          <a:xfrm>
            <a:off x="628650" y="6356350"/>
            <a:ext cx="2057400" cy="365125"/>
          </a:xfrm>
          <a:prstGeom prst="rect">
            <a:avLst/>
          </a:prstGeom>
        </p:spPr>
        <p:txBody>
          <a:bodyPr/>
          <a:lstStyle/>
          <a:p>
            <a:fld id="{7F6AA4B3-491C-294D-BE6A-E4AB4B9720E3}" type="datetimeFigureOut">
              <a:rPr lang="fr-FR" smtClean="0"/>
              <a:t>06/04/2023</a:t>
            </a:fld>
            <a:endParaRPr lang="fr-FR"/>
          </a:p>
        </p:txBody>
      </p:sp>
      <p:sp>
        <p:nvSpPr>
          <p:cNvPr id="5" name="Espace réservé du pied de page 4">
            <a:extLst>
              <a:ext uri="{FF2B5EF4-FFF2-40B4-BE49-F238E27FC236}">
                <a16:creationId xmlns:a16="http://schemas.microsoft.com/office/drawing/2014/main" id="{A7723B05-141B-E375-D219-15F052B02301}"/>
              </a:ext>
            </a:extLst>
          </p:cNvPr>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76F1E33-A237-C8D6-7F3E-046AC74956AE}"/>
              </a:ext>
            </a:extLst>
          </p:cNvPr>
          <p:cNvSpPr>
            <a:spLocks noGrp="1"/>
          </p:cNvSpPr>
          <p:nvPr>
            <p:ph type="sldNum" sz="quarter" idx="12"/>
          </p:nvPr>
        </p:nvSpPr>
        <p:spPr>
          <a:xfrm>
            <a:off x="6457950" y="6356350"/>
            <a:ext cx="2057400" cy="365125"/>
          </a:xfrm>
          <a:prstGeom prst="rect">
            <a:avLst/>
          </a:prstGeom>
        </p:spPr>
        <p:txBody>
          <a:bodyPr/>
          <a:lstStyle/>
          <a:p>
            <a:fld id="{B71B2FD3-BCF6-B645-8685-CBC98B84296A}" type="slidenum">
              <a:rPr lang="fr-FR" smtClean="0"/>
              <a:t>‹N°›</a:t>
            </a:fld>
            <a:endParaRPr lang="fr-FR"/>
          </a:p>
        </p:txBody>
      </p:sp>
    </p:spTree>
    <p:extLst>
      <p:ext uri="{BB962C8B-B14F-4D97-AF65-F5344CB8AC3E}">
        <p14:creationId xmlns:p14="http://schemas.microsoft.com/office/powerpoint/2010/main" val="195430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AC10E-6144-C86C-8D49-6428954C472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2A2DF7-F961-61B9-613E-08F873485D0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Espace réservé de la date 3">
            <a:extLst>
              <a:ext uri="{FF2B5EF4-FFF2-40B4-BE49-F238E27FC236}">
                <a16:creationId xmlns:a16="http://schemas.microsoft.com/office/drawing/2014/main" id="{13D4B155-A523-AE97-3DB6-6F7B8DB5E3CD}"/>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60B231E9-712C-9458-1F77-DC34CF565AC2}"/>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9" name="Espace réservé du numéro de diapositive 5">
            <a:extLst>
              <a:ext uri="{FF2B5EF4-FFF2-40B4-BE49-F238E27FC236}">
                <a16:creationId xmlns:a16="http://schemas.microsoft.com/office/drawing/2014/main" id="{DFF1F3E2-0009-CC54-61DC-561C82F1D76A}"/>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000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dirty="0"/>
              <a:t>Avril 2023</a:t>
            </a:r>
          </a:p>
          <a:p>
            <a:pPr algn="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348880"/>
            <a:ext cx="8424000" cy="3548144"/>
          </a:xfrm>
        </p:spPr>
        <p:txBody>
          <a:bodyPr/>
          <a:lstStyle>
            <a:lvl1pPr marL="171450" indent="-171450">
              <a:spcBef>
                <a:spcPts val="400"/>
              </a:spcBef>
              <a:spcAft>
                <a:spcPts val="800"/>
              </a:spcAft>
              <a:buClr>
                <a:srgbClr val="EF7D05"/>
              </a:buClr>
              <a:buFont typeface="Arial" panose="020B0604020202020204" pitchFamily="34" charset="0"/>
              <a:buChar char="•"/>
              <a:defRPr sz="1800" b="0"/>
            </a:lvl1pPr>
            <a:lvl2pPr marL="351446" indent="-171450">
              <a:spcBef>
                <a:spcPts val="600"/>
              </a:spcBef>
              <a:spcAft>
                <a:spcPts val="800"/>
              </a:spcAft>
              <a:buClr>
                <a:srgbClr val="7AB1E1"/>
              </a:buClr>
              <a:buFont typeface="Arial" panose="020B0604020202020204" pitchFamily="34" charset="0"/>
              <a:buChar char="•"/>
              <a:defRPr sz="1400"/>
            </a:lvl2pPr>
          </a:lstStyle>
          <a:p>
            <a:pPr lvl="0"/>
            <a:r>
              <a:rPr lang="fr-FR" dirty="0"/>
              <a:t>Titre de la partie</a:t>
            </a:r>
          </a:p>
          <a:p>
            <a:pPr lvl="1"/>
            <a:endParaRPr lang="fr-FR" dirty="0"/>
          </a:p>
          <a:p>
            <a:pPr lvl="1"/>
            <a:endParaRPr lang="fr-FR" dirty="0"/>
          </a:p>
        </p:txBody>
      </p:sp>
      <p:pic>
        <p:nvPicPr>
          <p:cNvPr id="11" name="Image 10">
            <a:extLst>
              <a:ext uri="{FF2B5EF4-FFF2-40B4-BE49-F238E27FC236}">
                <a16:creationId xmlns:a16="http://schemas.microsoft.com/office/drawing/2014/main" id="{AEFF68A4-54AF-5ED7-FB9E-A9463137B6CA}"/>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404234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7">
            <a:extLst>
              <a:ext uri="{FF2B5EF4-FFF2-40B4-BE49-F238E27FC236}">
                <a16:creationId xmlns:a16="http://schemas.microsoft.com/office/drawing/2014/main" id="{73771BCC-9D57-7F25-9F80-BBEB6F033569}"/>
              </a:ext>
            </a:extLst>
          </p:cNvPr>
          <p:cNvSpPr>
            <a:spLocks noGrp="1"/>
          </p:cNvSpPr>
          <p:nvPr>
            <p:ph type="body" sz="quarter" idx="13" hasCustomPrompt="1"/>
          </p:nvPr>
        </p:nvSpPr>
        <p:spPr bwMode="gray">
          <a:xfrm>
            <a:off x="359998" y="2348880"/>
            <a:ext cx="8424000" cy="3548144"/>
          </a:xfrm>
        </p:spPr>
        <p:txBody>
          <a:bodyPr/>
          <a:lstStyle>
            <a:lvl1pPr marL="177800" indent="-177800">
              <a:spcBef>
                <a:spcPts val="400"/>
              </a:spcBef>
              <a:spcAft>
                <a:spcPts val="800"/>
              </a:spcAft>
              <a:buClr>
                <a:srgbClr val="EF7D05"/>
              </a:buClr>
              <a:buFont typeface="Arial" panose="020B0604020202020204" pitchFamily="34" charset="0"/>
              <a:buChar char="•"/>
              <a:tabLst/>
              <a:defRPr sz="1800" b="0">
                <a:latin typeface="+mn-lt"/>
              </a:defRPr>
            </a:lvl1pPr>
            <a:lvl2pPr marL="357188" indent="-134938">
              <a:spcBef>
                <a:spcPts val="600"/>
              </a:spcBef>
              <a:spcAft>
                <a:spcPts val="800"/>
              </a:spcAft>
              <a:buClr>
                <a:srgbClr val="EF7D05"/>
              </a:buClr>
              <a:buFont typeface="Arial" panose="020B0604020202020204" pitchFamily="34" charset="0"/>
              <a:buChar char="•"/>
              <a:tabLst/>
              <a:defRPr sz="1400"/>
            </a:lvl2pPr>
          </a:lstStyle>
          <a:p>
            <a:pPr lvl="0"/>
            <a:r>
              <a:rPr lang="fr-FR" dirty="0"/>
              <a:t>Titre de la partie</a:t>
            </a:r>
          </a:p>
          <a:p>
            <a:pPr lvl="1"/>
            <a:r>
              <a:rPr lang="fr-FR" dirty="0"/>
              <a:t>Niveau 2</a:t>
            </a: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505804"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fr-FR" altLang="fr-FR" sz="1400" b="0" i="0" u="none" strike="noStrike" kern="1200" cap="none" spc="0" normalizeH="0" baseline="0" noProof="0" dirty="0">
              <a:ln>
                <a:noFill/>
              </a:ln>
              <a:solidFill>
                <a:sysClr val="windowText" lastClr="000000"/>
              </a:solidFill>
              <a:effectLst/>
              <a:uLnTx/>
              <a:uFillTx/>
              <a:latin typeface="Calibri"/>
              <a:ea typeface="+mn-ea"/>
              <a:cs typeface="+mn-cs"/>
            </a:endParaRPr>
          </a:p>
          <a:p>
            <a:pPr lvl="1"/>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Tree>
    <p:extLst>
      <p:ext uri="{BB962C8B-B14F-4D97-AF65-F5344CB8AC3E}">
        <p14:creationId xmlns:p14="http://schemas.microsoft.com/office/powerpoint/2010/main" val="82191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6" name="Titre 1">
            <a:extLst>
              <a:ext uri="{FF2B5EF4-FFF2-40B4-BE49-F238E27FC236}">
                <a16:creationId xmlns:a16="http://schemas.microsoft.com/office/drawing/2014/main" id="{4553834C-EDD3-4F79-DD78-BF19CF27A4BA}"/>
              </a:ext>
            </a:extLst>
          </p:cNvPr>
          <p:cNvSpPr>
            <a:spLocks noGrp="1"/>
          </p:cNvSpPr>
          <p:nvPr>
            <p:ph type="title" hasCustomPrompt="1"/>
          </p:nvPr>
        </p:nvSpPr>
        <p:spPr bwMode="gray">
          <a:xfrm>
            <a:off x="359999" y="1704040"/>
            <a:ext cx="8424000" cy="480000"/>
          </a:xfrm>
        </p:spPr>
        <p:txBody>
          <a:bodyPr/>
          <a:lstStyle>
            <a:lvl1pPr>
              <a:defRPr/>
            </a:lvl1pPr>
          </a:lstStyle>
          <a:p>
            <a:r>
              <a:rPr lang="fr-FR" dirty="0"/>
              <a:t>Titre</a:t>
            </a:r>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sp>
        <p:nvSpPr>
          <p:cNvPr id="8" name="Espace réservé du texte 11">
            <a:extLst>
              <a:ext uri="{FF2B5EF4-FFF2-40B4-BE49-F238E27FC236}">
                <a16:creationId xmlns:a16="http://schemas.microsoft.com/office/drawing/2014/main" id="{ADBD9A4A-EAEC-4061-8820-D045DEB2078F}"/>
              </a:ext>
            </a:extLst>
          </p:cNvPr>
          <p:cNvSpPr>
            <a:spLocks noGrp="1"/>
          </p:cNvSpPr>
          <p:nvPr>
            <p:ph type="body" sz="quarter" idx="14" hasCustomPrompt="1"/>
          </p:nvPr>
        </p:nvSpPr>
        <p:spPr bwMode="gray">
          <a:xfrm>
            <a:off x="359998" y="2348880"/>
            <a:ext cx="8423999" cy="3548144"/>
          </a:xfrm>
        </p:spPr>
        <p:txBody>
          <a:bodyPr/>
          <a:lstStyle>
            <a:lvl1pPr marL="177800" indent="-177800">
              <a:buClr>
                <a:srgbClr val="EF7D05"/>
              </a:buClr>
              <a:buFont typeface="Arial" panose="020B0604020202020204" pitchFamily="34" charset="0"/>
              <a:buChar char="•"/>
              <a:tabLst/>
              <a:defRPr sz="1800"/>
            </a:lvl1pPr>
            <a:lvl2pPr marL="250825" indent="-73025">
              <a:buClr>
                <a:srgbClr val="EF7D05"/>
              </a:buClr>
              <a:tabLst/>
              <a:defRPr sz="1400"/>
            </a:lvl2pPr>
            <a:lvl3pPr marL="431990" indent="-71999">
              <a:buFont typeface="Police système Courant"/>
              <a:buChar char="-"/>
              <a:defRPr sz="1200" baseline="0"/>
            </a:lvl3pPr>
            <a:lvl4pPr>
              <a:defRPr/>
            </a:lvl4pPr>
            <a:lvl5pPr>
              <a:defRPr/>
            </a:lvl5pPr>
          </a:lstStyle>
          <a:p>
            <a:pPr lvl="0"/>
            <a:r>
              <a:rPr lang="fr-FR" dirty="0"/>
              <a:t>Texte de niveau 1</a:t>
            </a:r>
          </a:p>
          <a:p>
            <a:pPr lvl="1"/>
            <a:r>
              <a:rPr lang="fr-FR" dirty="0"/>
              <a:t> Texte de niveau 2</a:t>
            </a:r>
          </a:p>
          <a:p>
            <a:pPr lvl="2"/>
            <a:r>
              <a:rPr lang="fr-FR" dirty="0"/>
              <a:t> 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2635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2" name="Image 1">
            <a:extLst>
              <a:ext uri="{FF2B5EF4-FFF2-40B4-BE49-F238E27FC236}">
                <a16:creationId xmlns:a16="http://schemas.microsoft.com/office/drawing/2014/main" id="{70D6B013-DE7A-2604-AC56-1A8E52D94C4A}"/>
              </a:ext>
            </a:extLst>
          </p:cNvPr>
          <p:cNvPicPr>
            <a:picLocks noChangeAspect="1"/>
          </p:cNvPicPr>
          <p:nvPr userDrawn="1"/>
        </p:nvPicPr>
        <p:blipFill>
          <a:blip r:embed="rId3"/>
          <a:stretch>
            <a:fillRect/>
          </a:stretch>
        </p:blipFill>
        <p:spPr>
          <a:xfrm>
            <a:off x="323528" y="1340768"/>
            <a:ext cx="8820472" cy="4677137"/>
          </a:xfrm>
          <a:prstGeom prst="rect">
            <a:avLst/>
          </a:prstGeom>
        </p:spPr>
      </p:pic>
    </p:spTree>
    <p:extLst>
      <p:ext uri="{BB962C8B-B14F-4D97-AF65-F5344CB8AC3E}">
        <p14:creationId xmlns:p14="http://schemas.microsoft.com/office/powerpoint/2010/main" val="311516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ommair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lvl1pPr>
              <a:defRPr/>
            </a:lvl1pPr>
          </a:lstStyle>
          <a:p>
            <a:pPr algn="r"/>
            <a:r>
              <a:rPr lang="fr-FR" dirty="0"/>
              <a:t>Avril 2023</a:t>
            </a:r>
          </a:p>
        </p:txBody>
      </p:sp>
      <p:sp>
        <p:nvSpPr>
          <p:cNvPr id="4" name="Espace réservé du pied de page 3"/>
          <p:cNvSpPr>
            <a:spLocks noGrp="1"/>
          </p:cNvSpPr>
          <p:nvPr>
            <p:ph type="ftr" sz="quarter" idx="11"/>
          </p:nvPr>
        </p:nvSpPr>
        <p:spPr bwMode="gray"/>
        <p:txBody>
          <a:bodyPr/>
          <a:lstStyle>
            <a:lvl1pPr>
              <a:defRPr/>
            </a:lvl1pPr>
          </a:lstStyle>
          <a:p>
            <a:r>
              <a:rPr lang="fr-FR" dirty="0"/>
              <a:t>Délégation à la communication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18" name="Image 17">
            <a:extLst>
              <a:ext uri="{FF2B5EF4-FFF2-40B4-BE49-F238E27FC236}">
                <a16:creationId xmlns:a16="http://schemas.microsoft.com/office/drawing/2014/main" id="{5593EFE2-8CFB-1514-6CA3-BFE7E2AEDEB8}"/>
              </a:ext>
            </a:extLst>
          </p:cNvPr>
          <p:cNvPicPr>
            <a:picLocks noChangeAspect="1"/>
          </p:cNvPicPr>
          <p:nvPr userDrawn="1"/>
        </p:nvPicPr>
        <p:blipFill>
          <a:blip r:embed="rId2"/>
          <a:stretch>
            <a:fillRect/>
          </a:stretch>
        </p:blipFill>
        <p:spPr>
          <a:xfrm>
            <a:off x="317420" y="1152077"/>
            <a:ext cx="8826580" cy="190501"/>
          </a:xfrm>
          <a:prstGeom prst="rect">
            <a:avLst/>
          </a:prstGeom>
        </p:spPr>
      </p:pic>
      <p:pic>
        <p:nvPicPr>
          <p:cNvPr id="7" name="Image 6">
            <a:extLst>
              <a:ext uri="{FF2B5EF4-FFF2-40B4-BE49-F238E27FC236}">
                <a16:creationId xmlns:a16="http://schemas.microsoft.com/office/drawing/2014/main" id="{B436E761-ED8A-3A4D-90B4-9CE6699D668A}"/>
              </a:ext>
            </a:extLst>
          </p:cNvPr>
          <p:cNvPicPr>
            <a:picLocks noChangeAspect="1"/>
          </p:cNvPicPr>
          <p:nvPr userDrawn="1"/>
        </p:nvPicPr>
        <p:blipFill>
          <a:blip r:embed="rId3"/>
          <a:stretch>
            <a:fillRect/>
          </a:stretch>
        </p:blipFill>
        <p:spPr>
          <a:xfrm>
            <a:off x="326738" y="1342578"/>
            <a:ext cx="8813800" cy="4686300"/>
          </a:xfrm>
          <a:prstGeom prst="rect">
            <a:avLst/>
          </a:prstGeom>
        </p:spPr>
      </p:pic>
    </p:spTree>
    <p:extLst>
      <p:ext uri="{BB962C8B-B14F-4D97-AF65-F5344CB8AC3E}">
        <p14:creationId xmlns:p14="http://schemas.microsoft.com/office/powerpoint/2010/main" val="8589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8424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66580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cap="none" baseline="0">
                <a:solidFill>
                  <a:schemeClr val="tx1"/>
                </a:solidFill>
              </a:defRPr>
            </a:lvl1pPr>
          </a:lstStyle>
          <a:p>
            <a:pPr algn="r"/>
            <a:r>
              <a:rPr lang="fr-FR" dirty="0"/>
              <a:t>Avril 2023</a:t>
            </a:r>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28" r:id="rId4"/>
    <p:sldLayoutId id="2147483830" r:id="rId5"/>
    <p:sldLayoutId id="2147483832" r:id="rId6"/>
    <p:sldLayoutId id="2147483831" r:id="rId7"/>
    <p:sldLayoutId id="2147483833" r:id="rId8"/>
    <p:sldLayoutId id="2147483829" r:id="rId9"/>
    <p:sldLayoutId id="2147483813" r:id="rId10"/>
    <p:sldLayoutId id="2147483811" r:id="rId11"/>
    <p:sldLayoutId id="2147483809" r:id="rId12"/>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8D8A5DC9-6C10-C9DA-F52C-7610255CDA9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52077"/>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48F1DFDA-7731-35FE-E484-F184C2DD8F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
        <p:nvSpPr>
          <p:cNvPr id="9" name="Espace réservé de la date 3">
            <a:extLst>
              <a:ext uri="{FF2B5EF4-FFF2-40B4-BE49-F238E27FC236}">
                <a16:creationId xmlns:a16="http://schemas.microsoft.com/office/drawing/2014/main" id="{D7599CB2-C9DA-BC66-A572-48191E6CE876}"/>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10" name="Espace réservé du pied de page 4">
            <a:extLst>
              <a:ext uri="{FF2B5EF4-FFF2-40B4-BE49-F238E27FC236}">
                <a16:creationId xmlns:a16="http://schemas.microsoft.com/office/drawing/2014/main" id="{EA8A9718-CA0F-371E-060A-368409AF0ACD}"/>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Délégation à la communication</a:t>
            </a:r>
          </a:p>
        </p:txBody>
      </p:sp>
      <p:sp>
        <p:nvSpPr>
          <p:cNvPr id="11" name="Espace réservé du numéro de diapositive 5">
            <a:extLst>
              <a:ext uri="{FF2B5EF4-FFF2-40B4-BE49-F238E27FC236}">
                <a16:creationId xmlns:a16="http://schemas.microsoft.com/office/drawing/2014/main" id="{F0AFA0CC-82D1-55B5-6F40-209D5E5164C5}"/>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2" name="Connecteur droit 11">
            <a:extLst>
              <a:ext uri="{FF2B5EF4-FFF2-40B4-BE49-F238E27FC236}">
                <a16:creationId xmlns:a16="http://schemas.microsoft.com/office/drawing/2014/main" id="{A3622A18-7034-DDB1-9689-06EDD9C63AAD}"/>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itre 1">
            <a:extLst>
              <a:ext uri="{FF2B5EF4-FFF2-40B4-BE49-F238E27FC236}">
                <a16:creationId xmlns:a16="http://schemas.microsoft.com/office/drawing/2014/main" id="{CEE06E1F-27AE-5BD4-A6A2-7815BE7E9E7B}"/>
              </a:ext>
            </a:extLst>
          </p:cNvPr>
          <p:cNvSpPr txBox="1">
            <a:spLocks/>
          </p:cNvSpPr>
          <p:nvPr userDrawn="1"/>
        </p:nvSpPr>
        <p:spPr>
          <a:xfrm>
            <a:off x="360001" y="1400344"/>
            <a:ext cx="8326800" cy="1287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Cliquez et modifiez le titre</a:t>
            </a:r>
          </a:p>
        </p:txBody>
      </p:sp>
      <p:sp>
        <p:nvSpPr>
          <p:cNvPr id="18" name="Espace réservé du texte 2">
            <a:extLst>
              <a:ext uri="{FF2B5EF4-FFF2-40B4-BE49-F238E27FC236}">
                <a16:creationId xmlns:a16="http://schemas.microsoft.com/office/drawing/2014/main" id="{8745B21F-11FF-434E-5F4A-3F6A04668908}"/>
              </a:ext>
            </a:extLst>
          </p:cNvPr>
          <p:cNvSpPr txBox="1">
            <a:spLocks/>
          </p:cNvSpPr>
          <p:nvPr userDrawn="1"/>
        </p:nvSpPr>
        <p:spPr bwMode="auto">
          <a:xfrm>
            <a:off x="360001" y="2564904"/>
            <a:ext cx="8326800" cy="34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fr-FR" sz="2800" b="0" i="0" u="none" strike="noStrike" kern="1200" cap="none" spc="0" normalizeH="0" baseline="0" noProof="0" dirty="0">
                <a:ln>
                  <a:noFill/>
                </a:ln>
                <a:solidFill>
                  <a:sysClr val="windowText" lastClr="000000"/>
                </a:solidFill>
                <a:effectLst/>
                <a:uLnTx/>
                <a:uFillTx/>
                <a:latin typeface="Calibri"/>
                <a:ea typeface="+mn-ea"/>
                <a:cs typeface="+mn-cs"/>
              </a:rPr>
              <a:t> Cliquez pour modifier les styles du texte du masque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400" b="0" i="0" u="none" strike="noStrike" kern="1200" cap="none" spc="0" normalizeH="0" baseline="0" noProof="0" dirty="0">
                <a:ln>
                  <a:noFill/>
                </a:ln>
                <a:solidFill>
                  <a:sysClr val="windowText" lastClr="000000"/>
                </a:solidFill>
                <a:effectLst/>
                <a:uLnTx/>
                <a:uFillTx/>
                <a:latin typeface="Calibri"/>
                <a:ea typeface="+mn-ea"/>
                <a:cs typeface="+mn-cs"/>
              </a:rPr>
              <a:t>Deuxième niveau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2000" b="0" i="0" u="none" strike="noStrike" kern="1200" cap="none" spc="0" normalizeH="0" baseline="0" noProof="0" dirty="0">
                <a:ln>
                  <a:noFill/>
                </a:ln>
                <a:solidFill>
                  <a:sysClr val="windowText" lastClr="000000"/>
                </a:solidFill>
                <a:effectLst/>
                <a:uLnTx/>
                <a:uFillTx/>
                <a:latin typeface="Calibri"/>
                <a:ea typeface="+mn-ea"/>
                <a:cs typeface="+mn-cs"/>
              </a:rPr>
              <a:t>Troisième niveau</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Quatrième niveau</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altLang="fr-FR" sz="1800" b="0" i="0" u="none" strike="noStrike" kern="1200" cap="none" spc="0" normalizeH="0" baseline="0" noProof="0" dirty="0">
                <a:ln>
                  <a:noFill/>
                </a:ln>
                <a:solidFill>
                  <a:sysClr val="windowText" lastClr="000000"/>
                </a:solidFill>
                <a:effectLst/>
                <a:uLnTx/>
                <a:uFillTx/>
                <a:latin typeface="Calibri"/>
                <a:ea typeface="+mn-ea"/>
                <a:cs typeface="+mn-cs"/>
              </a:rPr>
              <a:t>Cinquième niveau</a:t>
            </a:r>
          </a:p>
        </p:txBody>
      </p:sp>
    </p:spTree>
    <p:extLst>
      <p:ext uri="{BB962C8B-B14F-4D97-AF65-F5344CB8AC3E}">
        <p14:creationId xmlns:p14="http://schemas.microsoft.com/office/powerpoint/2010/main" val="8076803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e la date 3">
            <a:extLst>
              <a:ext uri="{FF2B5EF4-FFF2-40B4-BE49-F238E27FC236}">
                <a16:creationId xmlns:a16="http://schemas.microsoft.com/office/drawing/2014/main" id="{698436D7-335B-3FD3-EE07-3FF9BF5A1FD3}"/>
              </a:ext>
            </a:extLst>
          </p:cNvPr>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8" name="Espace réservé du pied de page 4">
            <a:extLst>
              <a:ext uri="{FF2B5EF4-FFF2-40B4-BE49-F238E27FC236}">
                <a16:creationId xmlns:a16="http://schemas.microsoft.com/office/drawing/2014/main" id="{34735AC8-D1F4-E615-BCC7-1A91BEF53827}"/>
              </a:ext>
            </a:extLst>
          </p:cNvPr>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9" name="Espace réservé du numéro de diapositive 5">
            <a:extLst>
              <a:ext uri="{FF2B5EF4-FFF2-40B4-BE49-F238E27FC236}">
                <a16:creationId xmlns:a16="http://schemas.microsoft.com/office/drawing/2014/main" id="{20C60247-36BC-BDC7-6515-951FCB205BFC}"/>
              </a:ext>
            </a:extLst>
          </p:cNvPr>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a:extLst>
              <a:ext uri="{FF2B5EF4-FFF2-40B4-BE49-F238E27FC236}">
                <a16:creationId xmlns:a16="http://schemas.microsoft.com/office/drawing/2014/main" id="{C0B1EA95-D7D2-7BFD-06F7-3E434E0E26B8}"/>
              </a:ext>
            </a:extLst>
          </p:cNvPr>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65230"/>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384FBF-971F-CBA4-3771-600EA8FA9457}"/>
              </a:ext>
            </a:extLst>
          </p:cNvPr>
          <p:cNvSpPr>
            <a:spLocks noGrp="1"/>
          </p:cNvSpPr>
          <p:nvPr>
            <p:ph type="dt" sz="half" idx="10"/>
          </p:nvPr>
        </p:nvSpPr>
        <p:spPr/>
        <p:txBody>
          <a:bodyPr/>
          <a:lstStyle/>
          <a:p>
            <a:pPr algn="r"/>
            <a:r>
              <a:rPr lang="fr-FR" dirty="0"/>
              <a:t>Avril 2023</a:t>
            </a:r>
          </a:p>
        </p:txBody>
      </p:sp>
      <p:sp>
        <p:nvSpPr>
          <p:cNvPr id="3" name="Espace réservé du pied de page 2">
            <a:extLst>
              <a:ext uri="{FF2B5EF4-FFF2-40B4-BE49-F238E27FC236}">
                <a16:creationId xmlns:a16="http://schemas.microsoft.com/office/drawing/2014/main" id="{2DC86EA5-AFFA-5950-F06F-83DBA5D22B33}"/>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380CED23-9187-064E-3528-728360A178FC}"/>
              </a:ext>
            </a:extLst>
          </p:cNvPr>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12" name="Image 11">
            <a:extLst>
              <a:ext uri="{FF2B5EF4-FFF2-40B4-BE49-F238E27FC236}">
                <a16:creationId xmlns:a16="http://schemas.microsoft.com/office/drawing/2014/main" id="{4E7E867A-DE77-A54D-99B5-D2197F3E79BD}"/>
              </a:ext>
            </a:extLst>
          </p:cNvPr>
          <p:cNvPicPr>
            <a:picLocks noChangeAspect="1"/>
          </p:cNvPicPr>
          <p:nvPr/>
        </p:nvPicPr>
        <p:blipFill>
          <a:blip r:embed="rId2"/>
          <a:stretch>
            <a:fillRect/>
          </a:stretch>
        </p:blipFill>
        <p:spPr>
          <a:xfrm>
            <a:off x="0" y="-46791"/>
            <a:ext cx="9144000" cy="6413500"/>
          </a:xfrm>
          <a:prstGeom prst="rect">
            <a:avLst/>
          </a:prstGeom>
        </p:spPr>
      </p:pic>
      <p:sp>
        <p:nvSpPr>
          <p:cNvPr id="6" name="Sous-titre 1">
            <a:extLst>
              <a:ext uri="{FF2B5EF4-FFF2-40B4-BE49-F238E27FC236}">
                <a16:creationId xmlns:a16="http://schemas.microsoft.com/office/drawing/2014/main" id="{23085EE6-804E-0843-A09F-6FC7263D3778}"/>
              </a:ext>
            </a:extLst>
          </p:cNvPr>
          <p:cNvSpPr txBox="1">
            <a:spLocks/>
          </p:cNvSpPr>
          <p:nvPr/>
        </p:nvSpPr>
        <p:spPr bwMode="auto">
          <a:xfrm>
            <a:off x="4438186" y="2276088"/>
            <a:ext cx="4447788" cy="237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a:solidFill>
                  <a:schemeClr val="tx1"/>
                </a:solidFill>
                <a:latin typeface="Arial Black" charset="0"/>
                <a:ea typeface="Arial Black" charset="0"/>
                <a:cs typeface="Arial Black" charset="0"/>
              </a:rPr>
              <a:t>lycée d’enseignement </a:t>
            </a:r>
            <a:r>
              <a:rPr lang="fr-FR" sz="2400" b="1" cap="all" dirty="0">
                <a:solidFill>
                  <a:srgbClr val="EF7D05"/>
                </a:solidFill>
                <a:latin typeface="Arial Black" charset="0"/>
                <a:ea typeface="Arial Black" charset="0"/>
                <a:cs typeface="Arial Black" charset="0"/>
              </a:rPr>
              <a:t>Général</a:t>
            </a:r>
            <a:r>
              <a:rPr lang="fr-FR" sz="2400" b="1" cap="all" dirty="0">
                <a:solidFill>
                  <a:schemeClr val="bg1"/>
                </a:solidFill>
                <a:latin typeface="Arial Black" charset="0"/>
                <a:ea typeface="Arial Black" charset="0"/>
                <a:cs typeface="Arial Black" charset="0"/>
              </a:rPr>
              <a:t/>
            </a:r>
            <a:br>
              <a:rPr lang="fr-FR" sz="2400" b="1" cap="all" dirty="0">
                <a:solidFill>
                  <a:schemeClr val="bg1"/>
                </a:solidFill>
                <a:latin typeface="Arial Black" charset="0"/>
                <a:ea typeface="Arial Black" charset="0"/>
                <a:cs typeface="Arial Black" charset="0"/>
              </a:rPr>
            </a:br>
            <a:r>
              <a:rPr lang="fr-FR" sz="2400" b="1" cap="all" dirty="0">
                <a:solidFill>
                  <a:srgbClr val="558ED5"/>
                </a:solidFill>
                <a:latin typeface="Arial Black" charset="0"/>
                <a:ea typeface="Arial Black" charset="0"/>
                <a:cs typeface="Arial Black" charset="0"/>
              </a:rPr>
              <a:t>et technologique</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Présentation</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aux</a:t>
            </a:r>
            <a:r>
              <a:rPr lang="fr-FR" sz="2000" cap="all" dirty="0">
                <a:solidFill>
                  <a:schemeClr val="tx1"/>
                </a:solidFill>
                <a:latin typeface="Arial" panose="020B0604020202020204" pitchFamily="34" charset="0"/>
                <a:cs typeface="Arial" panose="020B0604020202020204" pitchFamily="34" charset="0"/>
              </a:rPr>
              <a:t> </a:t>
            </a:r>
            <a:r>
              <a:rPr lang="fr-FR" sz="2000" b="1" cap="all" dirty="0">
                <a:solidFill>
                  <a:schemeClr val="tx1"/>
                </a:solidFill>
                <a:latin typeface="Arial" panose="020B0604020202020204" pitchFamily="34" charset="0"/>
                <a:cs typeface="Arial" panose="020B0604020202020204" pitchFamily="34" charset="0"/>
              </a:rPr>
              <a:t>élèves de PREMIÈRE</a:t>
            </a:r>
            <a:r>
              <a:rPr lang="fr-FR" sz="2000" cap="all" dirty="0">
                <a:solidFill>
                  <a:schemeClr val="tx1"/>
                </a:solidFill>
                <a:latin typeface="Arial" panose="020B0604020202020204" pitchFamily="34" charset="0"/>
                <a:cs typeface="Arial" panose="020B0604020202020204" pitchFamily="34" charset="0"/>
              </a:rPr>
              <a:t> </a:t>
            </a:r>
          </a:p>
          <a:p>
            <a:pPr eaLnBrk="1" hangingPunct="1">
              <a:defRPr/>
            </a:pPr>
            <a:r>
              <a:rPr lang="fr-FR" sz="2000" b="1" cap="all" dirty="0">
                <a:solidFill>
                  <a:schemeClr val="tx1"/>
                </a:solidFill>
                <a:latin typeface="Arial" panose="020B0604020202020204" pitchFamily="34" charset="0"/>
                <a:cs typeface="Arial" panose="020B0604020202020204" pitchFamily="34" charset="0"/>
              </a:rPr>
              <a:t>et à leur famille</a:t>
            </a:r>
            <a:endParaRPr lang="fr-FR" sz="2000" b="1" cap="all" dirty="0">
              <a:solidFill>
                <a:schemeClr val="tx1"/>
              </a:solidFill>
              <a:latin typeface="Arial Black" charset="0"/>
              <a:ea typeface="Arial Black" charset="0"/>
              <a:cs typeface="Arial Black" charset="0"/>
            </a:endParaRPr>
          </a:p>
        </p:txBody>
      </p:sp>
    </p:spTree>
    <p:extLst>
      <p:ext uri="{BB962C8B-B14F-4D97-AF65-F5344CB8AC3E}">
        <p14:creationId xmlns:p14="http://schemas.microsoft.com/office/powerpoint/2010/main" val="196990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6D1D316-2697-2448-8BE2-DA0AAAD3E3D2}"/>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0AD298ED-0318-F24D-A21A-17C26782A081}"/>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4AA19873-34F2-7146-B5CF-3FB420BF0BD1}"/>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5">
            <a:extLst>
              <a:ext uri="{FF2B5EF4-FFF2-40B4-BE49-F238E27FC236}">
                <a16:creationId xmlns:a16="http://schemas.microsoft.com/office/drawing/2014/main" id="{DB707A9C-9FF6-FF4C-9B27-442966E9313A}"/>
              </a:ext>
            </a:extLst>
          </p:cNvPr>
          <p:cNvSpPr>
            <a:spLocks noGrp="1"/>
          </p:cNvSpPr>
          <p:nvPr>
            <p:ph type="title"/>
          </p:nvPr>
        </p:nvSpPr>
        <p:spPr/>
        <p:txBody>
          <a:bodyPr/>
          <a:lstStyle/>
          <a:p>
            <a:r>
              <a:rPr lang="fr-FR" dirty="0"/>
              <a:t>Calendrier des épreuves terminales</a:t>
            </a:r>
          </a:p>
        </p:txBody>
      </p:sp>
      <p:pic>
        <p:nvPicPr>
          <p:cNvPr id="7" name="Picture 5" descr="C:\Users\lguillou\Desktop\NEW\calendrier_epreuves_terminales.jpg">
            <a:extLst>
              <a:ext uri="{FF2B5EF4-FFF2-40B4-BE49-F238E27FC236}">
                <a16:creationId xmlns:a16="http://schemas.microsoft.com/office/drawing/2014/main" id="{61FFE378-0074-D046-AB2B-CA079846A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831975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64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11AE84-897A-674D-8411-A087CE0C9116}"/>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499E0AE0-B146-C340-9512-0041F800A754}"/>
              </a:ext>
            </a:extLst>
          </p:cNvPr>
          <p:cNvSpPr>
            <a:spLocks noGrp="1"/>
          </p:cNvSpPr>
          <p:nvPr>
            <p:ph type="ftr" sz="quarter" idx="11"/>
          </p:nvPr>
        </p:nvSpPr>
        <p:spPr/>
        <p:txBody>
          <a:bodyPr/>
          <a:lstStyle/>
          <a:p>
            <a:r>
              <a:rPr lang="fr-FR" dirty="0"/>
              <a:t>Délégation à la communication</a:t>
            </a:r>
          </a:p>
        </p:txBody>
      </p:sp>
      <p:sp>
        <p:nvSpPr>
          <p:cNvPr id="4" name="Espace réservé du numéro de diapositive 3">
            <a:extLst>
              <a:ext uri="{FF2B5EF4-FFF2-40B4-BE49-F238E27FC236}">
                <a16:creationId xmlns:a16="http://schemas.microsoft.com/office/drawing/2014/main" id="{960BE9D2-DC1B-4C4B-8C5A-F3D0F8DF92F2}"/>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419306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060C1F-F09B-B14A-9E65-3416D45EBC39}"/>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9F19007C-610F-1646-B43F-BBA7E983CA30}"/>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FC43ED61-4C82-8349-9332-C0C1E4B6E0A5}"/>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Titre 5">
            <a:extLst>
              <a:ext uri="{FF2B5EF4-FFF2-40B4-BE49-F238E27FC236}">
                <a16:creationId xmlns:a16="http://schemas.microsoft.com/office/drawing/2014/main" id="{D5741B16-CA8D-6245-9487-ED607F36116D}"/>
              </a:ext>
            </a:extLst>
          </p:cNvPr>
          <p:cNvSpPr>
            <a:spLocks noGrp="1"/>
          </p:cNvSpPr>
          <p:nvPr>
            <p:ph type="title"/>
          </p:nvPr>
        </p:nvSpPr>
        <p:spPr>
          <a:xfrm>
            <a:off x="359999" y="1490135"/>
            <a:ext cx="8424000" cy="480000"/>
          </a:xfrm>
        </p:spPr>
        <p:txBody>
          <a:bodyPr/>
          <a:lstStyle/>
          <a:p>
            <a:pPr algn="ctr"/>
            <a:r>
              <a:rPr lang="fr-FR" dirty="0"/>
              <a:t>Composition de la note du bac</a:t>
            </a:r>
            <a:br>
              <a:rPr lang="fr-FR" dirty="0"/>
            </a:br>
            <a:endParaRPr lang="fr-FR" dirty="0"/>
          </a:p>
        </p:txBody>
      </p:sp>
      <p:pic>
        <p:nvPicPr>
          <p:cNvPr id="7" name="Image 6">
            <a:extLst>
              <a:ext uri="{FF2B5EF4-FFF2-40B4-BE49-F238E27FC236}">
                <a16:creationId xmlns:a16="http://schemas.microsoft.com/office/drawing/2014/main" id="{E88A06D1-7324-424C-BA54-63D9A4E330B7}"/>
              </a:ext>
            </a:extLst>
          </p:cNvPr>
          <p:cNvPicPr>
            <a:picLocks noChangeAspect="1"/>
          </p:cNvPicPr>
          <p:nvPr/>
        </p:nvPicPr>
        <p:blipFill>
          <a:blip r:embed="rId2"/>
          <a:stretch>
            <a:fillRect/>
          </a:stretch>
        </p:blipFill>
        <p:spPr>
          <a:xfrm>
            <a:off x="2255136" y="1988840"/>
            <a:ext cx="4633729" cy="4226133"/>
          </a:xfrm>
          <a:prstGeom prst="rect">
            <a:avLst/>
          </a:prstGeom>
        </p:spPr>
      </p:pic>
    </p:spTree>
    <p:extLst>
      <p:ext uri="{BB962C8B-B14F-4D97-AF65-F5344CB8AC3E}">
        <p14:creationId xmlns:p14="http://schemas.microsoft.com/office/powerpoint/2010/main" val="359767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70767C-5180-6947-B352-18C2B50049BC}"/>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BD0B5649-1AFF-7D4B-BAE5-2FF497F034B5}"/>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6019BC40-5BF1-324B-87C3-98D30BC8C7A8}"/>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5" name="Espace réservé du texte 4">
            <a:extLst>
              <a:ext uri="{FF2B5EF4-FFF2-40B4-BE49-F238E27FC236}">
                <a16:creationId xmlns:a16="http://schemas.microsoft.com/office/drawing/2014/main" id="{F87093C8-CF07-244D-AC87-F2AF2CCB097D}"/>
              </a:ext>
            </a:extLst>
          </p:cNvPr>
          <p:cNvSpPr>
            <a:spLocks noGrp="1"/>
          </p:cNvSpPr>
          <p:nvPr>
            <p:ph type="body" sz="quarter" idx="13"/>
          </p:nvPr>
        </p:nvSpPr>
        <p:spPr/>
        <p:txBody>
          <a:bodyPr/>
          <a:lstStyle/>
          <a:p>
            <a:pPr fontAlgn="base">
              <a:spcAft>
                <a:spcPts val="600"/>
              </a:spcAft>
              <a:buClr>
                <a:srgbClr val="EF7D05"/>
              </a:buClr>
            </a:pPr>
            <a:r>
              <a:rPr lang="fr-FR" altLang="fr-FR" sz="1400" dirty="0">
                <a:latin typeface="Arial" panose="020B0604020202020204" pitchFamily="34" charset="0"/>
                <a:cs typeface="Arial" panose="020B0604020202020204" pitchFamily="34" charset="0"/>
              </a:rPr>
              <a:t>Le baccalauréat comprend une part de contrôle continu pour valoriser un travail régulier tout au long </a:t>
            </a:r>
            <a:br>
              <a:rPr lang="fr-FR" altLang="fr-FR" sz="1400"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de l’année de première et de l’année de terminale.</a:t>
            </a:r>
          </a:p>
          <a:p>
            <a:pPr lvl="1" fontAlgn="base">
              <a:spcAft>
                <a:spcPts val="600"/>
              </a:spcAft>
              <a:buClr>
                <a:srgbClr val="EF7D05"/>
              </a:buClr>
            </a:pPr>
            <a:r>
              <a:rPr lang="fr-FR" altLang="fr-FR" dirty="0">
                <a:latin typeface="Arial" panose="020B0604020202020204" pitchFamily="34" charset="0"/>
                <a:cs typeface="Arial" panose="020B0604020202020204" pitchFamily="34" charset="0"/>
              </a:rPr>
              <a:t>Le contrôle continu reflète mieux le travail régulier de l’élève. Il tient compte de sa progression </a:t>
            </a:r>
            <a:br>
              <a:rPr lang="fr-FR" altLang="fr-FR" dirty="0">
                <a:latin typeface="Arial" panose="020B0604020202020204" pitchFamily="34" charset="0"/>
                <a:cs typeface="Arial" panose="020B0604020202020204" pitchFamily="34" charset="0"/>
              </a:rPr>
            </a:br>
            <a:r>
              <a:rPr lang="fr-FR" altLang="fr-FR" dirty="0">
                <a:latin typeface="Arial" panose="020B0604020202020204" pitchFamily="34" charset="0"/>
                <a:cs typeface="Arial" panose="020B0604020202020204" pitchFamily="34" charset="0"/>
              </a:rPr>
              <a:t>et permet à l’élève de cumuler ses acquis pour l’obtention du baccalauréat.</a:t>
            </a:r>
          </a:p>
          <a:p>
            <a:pPr lvl="1" fontAlgn="base">
              <a:spcAft>
                <a:spcPts val="600"/>
              </a:spcAft>
              <a:buClr>
                <a:srgbClr val="EF7D05"/>
              </a:buClr>
            </a:pPr>
            <a:r>
              <a:rPr lang="fr-FR" altLang="fr-FR" dirty="0">
                <a:latin typeface="Arial" panose="020B0604020202020204" pitchFamily="34" charset="0"/>
                <a:cs typeface="Arial" panose="020B0604020202020204" pitchFamily="34" charset="0"/>
              </a:rPr>
              <a:t>Le contrôle continu engendre </a:t>
            </a:r>
            <a:r>
              <a:rPr lang="fr-FR" altLang="fr-FR" b="1" dirty="0">
                <a:latin typeface="Arial" panose="020B0604020202020204" pitchFamily="34" charset="0"/>
                <a:cs typeface="Arial" panose="020B0604020202020204" pitchFamily="34" charset="0"/>
              </a:rPr>
              <a:t>moins de stress</a:t>
            </a:r>
            <a:r>
              <a:rPr lang="fr-FR" altLang="fr-FR" dirty="0">
                <a:latin typeface="Arial" panose="020B0604020202020204" pitchFamily="34" charset="0"/>
                <a:cs typeface="Arial" panose="020B0604020202020204" pitchFamily="34" charset="0"/>
              </a:rPr>
              <a:t> car l’effort de révision est mieux réparti, évitant </a:t>
            </a:r>
            <a:br>
              <a:rPr lang="fr-FR" altLang="fr-FR" dirty="0">
                <a:latin typeface="Arial" panose="020B0604020202020204" pitchFamily="34" charset="0"/>
                <a:cs typeface="Arial" panose="020B0604020202020204" pitchFamily="34" charset="0"/>
              </a:rPr>
            </a:br>
            <a:r>
              <a:rPr lang="fr-FR" altLang="fr-FR" dirty="0">
                <a:latin typeface="Arial" panose="020B0604020202020204" pitchFamily="34" charset="0"/>
                <a:cs typeface="Arial" panose="020B0604020202020204" pitchFamily="34" charset="0"/>
              </a:rPr>
              <a:t>le bachotage en fin de terminale. Il s’inscrit dans le cours normal de la scolarité.</a:t>
            </a:r>
          </a:p>
          <a:p>
            <a:pPr lvl="1" fontAlgn="base">
              <a:spcAft>
                <a:spcPts val="600"/>
              </a:spcAft>
              <a:buClr>
                <a:srgbClr val="EF7D05"/>
              </a:buClr>
            </a:pPr>
            <a:r>
              <a:rPr lang="fr-FR" altLang="fr-FR" dirty="0">
                <a:latin typeface="Arial" panose="020B0604020202020204" pitchFamily="34" charset="0"/>
                <a:cs typeface="Arial" panose="020B0604020202020204" pitchFamily="34" charset="0"/>
              </a:rPr>
              <a:t>Le contrôle continu permet aux élèves d’identifier leurs points forts et leurs lacunes et de </a:t>
            </a:r>
            <a:r>
              <a:rPr lang="fr-FR" altLang="fr-FR" b="1" dirty="0">
                <a:latin typeface="Arial" panose="020B0604020202020204" pitchFamily="34" charset="0"/>
                <a:cs typeface="Arial" panose="020B0604020202020204" pitchFamily="34" charset="0"/>
              </a:rPr>
              <a:t>progresser</a:t>
            </a:r>
            <a:r>
              <a:rPr lang="fr-FR" altLang="fr-FR" dirty="0">
                <a:latin typeface="Arial" panose="020B0604020202020204" pitchFamily="34" charset="0"/>
                <a:cs typeface="Arial" panose="020B0604020202020204" pitchFamily="34" charset="0"/>
              </a:rPr>
              <a:t> dans leurs apprentissages.</a:t>
            </a:r>
          </a:p>
          <a:p>
            <a:endParaRPr lang="fr-FR" dirty="0"/>
          </a:p>
        </p:txBody>
      </p:sp>
      <p:sp>
        <p:nvSpPr>
          <p:cNvPr id="6" name="Titre 5">
            <a:extLst>
              <a:ext uri="{FF2B5EF4-FFF2-40B4-BE49-F238E27FC236}">
                <a16:creationId xmlns:a16="http://schemas.microsoft.com/office/drawing/2014/main" id="{3869D1D0-57F7-4346-9EBB-BEE21A2ABEF5}"/>
              </a:ext>
            </a:extLst>
          </p:cNvPr>
          <p:cNvSpPr>
            <a:spLocks noGrp="1"/>
          </p:cNvSpPr>
          <p:nvPr>
            <p:ph type="title"/>
          </p:nvPr>
        </p:nvSpPr>
        <p:spPr/>
        <p:txBody>
          <a:bodyPr/>
          <a:lstStyle/>
          <a:p>
            <a:r>
              <a:rPr lang="fr-FR" dirty="0"/>
              <a:t>Le contrôle continu</a:t>
            </a:r>
          </a:p>
        </p:txBody>
      </p:sp>
    </p:spTree>
    <p:extLst>
      <p:ext uri="{BB962C8B-B14F-4D97-AF65-F5344CB8AC3E}">
        <p14:creationId xmlns:p14="http://schemas.microsoft.com/office/powerpoint/2010/main" val="381242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B1C943-9F01-5640-923D-6EE48174E144}"/>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5F25C898-0103-0143-A61D-F00C33F872B3}"/>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1C43A0BA-47A2-8B4F-9B33-2BB34FCD2DAA}"/>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5" name="Espace réservé du texte 4">
            <a:extLst>
              <a:ext uri="{FF2B5EF4-FFF2-40B4-BE49-F238E27FC236}">
                <a16:creationId xmlns:a16="http://schemas.microsoft.com/office/drawing/2014/main" id="{DD22E755-9AEF-DA4C-9A8C-725A993F2C74}"/>
              </a:ext>
            </a:extLst>
          </p:cNvPr>
          <p:cNvSpPr>
            <a:spLocks noGrp="1"/>
          </p:cNvSpPr>
          <p:nvPr>
            <p:ph type="body" sz="quarter" idx="13"/>
          </p:nvPr>
        </p:nvSpPr>
        <p:spPr/>
        <p:txBody>
          <a:bodyPr/>
          <a:lstStyle/>
          <a:p>
            <a:pPr marL="0" indent="0">
              <a:buFont typeface="Arial"/>
              <a:buNone/>
              <a:defRPr/>
            </a:pPr>
            <a:r>
              <a:rPr lang="fr-FR" sz="1400" b="1" dirty="0"/>
              <a:t>Les </a:t>
            </a:r>
            <a:r>
              <a:rPr lang="fr-FR" sz="1400" b="1" dirty="0" smtClean="0"/>
              <a:t>40 % </a:t>
            </a:r>
            <a:r>
              <a:rPr lang="fr-FR" sz="1400" b="1" dirty="0"/>
              <a:t>de la note du baccalauréat évalués en contrôle continu concernent les enseignements obligatoires ne faisant pas l’objet d’épreuves terminales</a:t>
            </a:r>
            <a:r>
              <a:rPr lang="fr-FR" sz="1400" dirty="0"/>
              <a:t>. Ils sont calculés à partir des résultats </a:t>
            </a:r>
            <a:br>
              <a:rPr lang="fr-FR" sz="1400" dirty="0"/>
            </a:br>
            <a:r>
              <a:rPr lang="fr-FR" sz="1400" dirty="0"/>
              <a:t>obtenus en classe pendant les deux années du cycle terminal dans les enseignements suivants :</a:t>
            </a:r>
          </a:p>
          <a:p>
            <a:pPr>
              <a:defRPr/>
            </a:pPr>
            <a:r>
              <a:rPr lang="fr-FR" sz="1400" dirty="0"/>
              <a:t>l</a:t>
            </a:r>
            <a:r>
              <a:rPr lang="fr-FR" sz="1400" dirty="0" smtClean="0"/>
              <a:t>’enseignement </a:t>
            </a:r>
            <a:r>
              <a:rPr lang="fr-FR" sz="1400" dirty="0"/>
              <a:t>de spécialité suivi uniquement en classe de première (coefficient 8</a:t>
            </a:r>
            <a:r>
              <a:rPr lang="fr-FR" sz="1400" dirty="0" smtClean="0"/>
              <a:t>) ;</a:t>
            </a:r>
            <a:endParaRPr lang="fr-FR" sz="1400" dirty="0"/>
          </a:p>
          <a:p>
            <a:pPr>
              <a:defRPr/>
            </a:pPr>
            <a:r>
              <a:rPr lang="fr-FR" sz="1400" dirty="0"/>
              <a:t>e</a:t>
            </a:r>
            <a:r>
              <a:rPr lang="fr-FR" sz="1400" dirty="0" smtClean="0"/>
              <a:t>n </a:t>
            </a:r>
            <a:r>
              <a:rPr lang="fr-FR" sz="1400" dirty="0"/>
              <a:t>histoire-géographie, en enseignement scientifique dans la voie générale / en mathématiques </a:t>
            </a:r>
            <a:br>
              <a:rPr lang="fr-FR" sz="1400" dirty="0"/>
            </a:br>
            <a:r>
              <a:rPr lang="fr-FR" sz="1400" dirty="0"/>
              <a:t>dans la voie technologique, en langue vivante A et en langue vivante B (dans chaque enseignement, coefficient 3 pour la classe de première et coefficient 3 pour la classe de terminale, soit un </a:t>
            </a:r>
            <a:br>
              <a:rPr lang="fr-FR" sz="1400" dirty="0"/>
            </a:br>
            <a:r>
              <a:rPr lang="fr-FR" sz="1400" dirty="0"/>
              <a:t>coefficient 6 sur le cycle terminal</a:t>
            </a:r>
            <a:r>
              <a:rPr lang="fr-FR" sz="1400" dirty="0" smtClean="0"/>
              <a:t>) ;</a:t>
            </a:r>
            <a:endParaRPr lang="fr-FR" sz="1400" dirty="0"/>
          </a:p>
          <a:p>
            <a:pPr>
              <a:defRPr/>
            </a:pPr>
            <a:r>
              <a:rPr lang="fr-FR" sz="1400" dirty="0"/>
              <a:t>e</a:t>
            </a:r>
            <a:r>
              <a:rPr lang="fr-FR" sz="1400" dirty="0" smtClean="0"/>
              <a:t>n </a:t>
            </a:r>
            <a:r>
              <a:rPr lang="fr-FR" sz="1400" dirty="0"/>
              <a:t>éducation physique et sportive (coefficient 6 sur le cycle terminal) </a:t>
            </a:r>
            <a:r>
              <a:rPr lang="fr-FR" sz="1400" dirty="0" smtClean="0"/>
              <a:t> ;</a:t>
            </a:r>
            <a:endParaRPr lang="fr-FR" sz="1400" dirty="0"/>
          </a:p>
          <a:p>
            <a:pPr>
              <a:defRPr/>
            </a:pPr>
            <a:r>
              <a:rPr lang="fr-FR" sz="1400" dirty="0"/>
              <a:t>e</a:t>
            </a:r>
            <a:r>
              <a:rPr lang="fr-FR" sz="1400" dirty="0" smtClean="0"/>
              <a:t>n </a:t>
            </a:r>
            <a:r>
              <a:rPr lang="fr-FR" sz="1400" dirty="0"/>
              <a:t>enseignement moral et civique (coefficient 1 pour la classe de première et coefficient 1 pour la classe de terminale, soit un coefficient 2 sur le cycle </a:t>
            </a:r>
            <a:r>
              <a:rPr lang="fr-FR" sz="1400" dirty="0" smtClean="0"/>
              <a:t>terminal.</a:t>
            </a:r>
            <a:endParaRPr lang="fr-FR" sz="1400" dirty="0"/>
          </a:p>
        </p:txBody>
      </p:sp>
      <p:sp>
        <p:nvSpPr>
          <p:cNvPr id="6" name="Titre 5">
            <a:extLst>
              <a:ext uri="{FF2B5EF4-FFF2-40B4-BE49-F238E27FC236}">
                <a16:creationId xmlns:a16="http://schemas.microsoft.com/office/drawing/2014/main" id="{FC14C15D-DD7A-E341-81A7-92663154A168}"/>
              </a:ext>
            </a:extLst>
          </p:cNvPr>
          <p:cNvSpPr>
            <a:spLocks noGrp="1"/>
          </p:cNvSpPr>
          <p:nvPr>
            <p:ph type="title"/>
          </p:nvPr>
        </p:nvSpPr>
        <p:spPr/>
        <p:txBody>
          <a:bodyPr/>
          <a:lstStyle/>
          <a:p>
            <a:r>
              <a:rPr lang="fr-FR" dirty="0"/>
              <a:t>La prise en compte du contrôle continu</a:t>
            </a:r>
          </a:p>
        </p:txBody>
      </p:sp>
    </p:spTree>
    <p:extLst>
      <p:ext uri="{BB962C8B-B14F-4D97-AF65-F5344CB8AC3E}">
        <p14:creationId xmlns:p14="http://schemas.microsoft.com/office/powerpoint/2010/main" val="63758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088A590-EAEF-8545-9E57-D6D563A3B6A6}"/>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4BA991E1-4741-6C41-AAA4-0FD3CEEC051E}"/>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940B1756-E253-154A-AB9B-8EF33EF0BB25}"/>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5" name="Espace réservé du texte 4">
            <a:extLst>
              <a:ext uri="{FF2B5EF4-FFF2-40B4-BE49-F238E27FC236}">
                <a16:creationId xmlns:a16="http://schemas.microsoft.com/office/drawing/2014/main" id="{992D0A37-E69A-5F45-9BE1-B3D18EB434D4}"/>
              </a:ext>
            </a:extLst>
          </p:cNvPr>
          <p:cNvSpPr>
            <a:spLocks noGrp="1"/>
          </p:cNvSpPr>
          <p:nvPr>
            <p:ph type="body" sz="quarter" idx="13"/>
          </p:nvPr>
        </p:nvSpPr>
        <p:spPr/>
        <p:txBody>
          <a:bodyPr/>
          <a:lstStyle/>
          <a:p>
            <a:pPr fontAlgn="base">
              <a:spcAft>
                <a:spcPct val="0"/>
              </a:spcAft>
              <a:defRPr/>
            </a:pPr>
            <a:r>
              <a:rPr lang="fr-FR" altLang="fr-FR" sz="1400" b="1" dirty="0">
                <a:latin typeface="Arial" panose="020B0604020202020204" pitchFamily="34" charset="0"/>
                <a:cs typeface="Arial" panose="020B0604020202020204" pitchFamily="34" charset="0"/>
              </a:rPr>
              <a:t>Si l’absence d’un élève à une évaluation est jugée par son professeur comme faisant porter un risque à la représentativité de sa moyenne trimestrielle ou semestrielle, </a:t>
            </a:r>
            <a:r>
              <a:rPr lang="fr-FR" altLang="fr-FR" sz="1400" dirty="0">
                <a:latin typeface="Arial" panose="020B0604020202020204" pitchFamily="34" charset="0"/>
                <a:cs typeface="Arial" panose="020B0604020202020204" pitchFamily="34" charset="0"/>
              </a:rPr>
              <a:t>une nouvelle évaluation</a:t>
            </a:r>
            <a:r>
              <a:rPr lang="fr-FR" altLang="fr-FR" sz="1400" b="1" dirty="0">
                <a:latin typeface="Arial" panose="020B0604020202020204" pitchFamily="34" charset="0"/>
                <a:cs typeface="Arial" panose="020B0604020202020204" pitchFamily="34" charset="0"/>
              </a:rPr>
              <a:t> </a:t>
            </a:r>
            <a:br>
              <a:rPr lang="fr-FR" altLang="fr-FR" sz="1400" b="1"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est spécifiquement organisée à son intention.</a:t>
            </a:r>
          </a:p>
          <a:p>
            <a:pPr marL="350838" lvl="1" indent="-171450" fontAlgn="base">
              <a:spcAft>
                <a:spcPct val="0"/>
              </a:spcAft>
              <a:defRPr/>
            </a:pPr>
            <a:r>
              <a:rPr lang="fr-FR" altLang="fr-FR" dirty="0">
                <a:latin typeface="Arial" panose="020B0604020202020204" pitchFamily="34" charset="0"/>
                <a:cs typeface="Arial" panose="020B0604020202020204" pitchFamily="34" charset="0"/>
              </a:rPr>
              <a:t>Chaque établissement précise dans son projet d'évaluation, porté à la connaissance des élèves </a:t>
            </a:r>
            <a:br>
              <a:rPr lang="fr-FR" altLang="fr-FR" dirty="0">
                <a:latin typeface="Arial" panose="020B0604020202020204" pitchFamily="34" charset="0"/>
                <a:cs typeface="Arial" panose="020B0604020202020204" pitchFamily="34" charset="0"/>
              </a:rPr>
            </a:br>
            <a:r>
              <a:rPr lang="fr-FR" altLang="fr-FR" dirty="0">
                <a:latin typeface="Arial" panose="020B0604020202020204" pitchFamily="34" charset="0"/>
                <a:cs typeface="Arial" panose="020B0604020202020204" pitchFamily="34" charset="0"/>
              </a:rPr>
              <a:t>et des familles, le seuil minimum en deçà duquel la moyenne de l'élève ne pourra être retenue </a:t>
            </a:r>
            <a:br>
              <a:rPr lang="fr-FR" altLang="fr-FR" dirty="0">
                <a:latin typeface="Arial" panose="020B0604020202020204" pitchFamily="34" charset="0"/>
                <a:cs typeface="Arial" panose="020B0604020202020204" pitchFamily="34" charset="0"/>
              </a:rPr>
            </a:br>
            <a:r>
              <a:rPr lang="fr-FR" altLang="fr-FR" dirty="0">
                <a:latin typeface="Arial" panose="020B0604020202020204" pitchFamily="34" charset="0"/>
                <a:cs typeface="Arial" panose="020B0604020202020204" pitchFamily="34" charset="0"/>
              </a:rPr>
              <a:t>pour le baccalauréat et entraînera l’organisation d’une nouvelle interrogation par son professeur. </a:t>
            </a:r>
          </a:p>
          <a:p>
            <a:pPr fontAlgn="base">
              <a:spcAft>
                <a:spcPct val="0"/>
              </a:spcAft>
              <a:buFont typeface="Arial" panose="020B0604020202020204" pitchFamily="34" charset="0"/>
              <a:buChar char="■"/>
              <a:defRPr/>
            </a:pPr>
            <a:endParaRPr lang="fr-FR" altLang="fr-FR" sz="1400" dirty="0">
              <a:latin typeface="Arial" panose="020B0604020202020204" pitchFamily="34" charset="0"/>
              <a:cs typeface="Arial" panose="020B0604020202020204" pitchFamily="34" charset="0"/>
            </a:endParaRPr>
          </a:p>
          <a:p>
            <a:pPr fontAlgn="base">
              <a:spcAft>
                <a:spcPct val="0"/>
              </a:spcAft>
              <a:defRPr/>
            </a:pPr>
            <a:r>
              <a:rPr lang="fr-FR" altLang="fr-FR" sz="1400" b="1" dirty="0">
                <a:latin typeface="Arial" panose="020B0604020202020204" pitchFamily="34" charset="0"/>
                <a:cs typeface="Arial" panose="020B0604020202020204" pitchFamily="34" charset="0"/>
              </a:rPr>
              <a:t>Si un élève ne dispose pas d'une moyenne annuelle</a:t>
            </a:r>
            <a:r>
              <a:rPr lang="fr-FR" altLang="fr-FR" sz="1400" b="1" dirty="0">
                <a:solidFill>
                  <a:srgbClr val="00B0F0"/>
                </a:solidFill>
                <a:latin typeface="Arial" panose="020B0604020202020204" pitchFamily="34" charset="0"/>
                <a:cs typeface="Arial" panose="020B0604020202020204" pitchFamily="34" charset="0"/>
              </a:rPr>
              <a:t> </a:t>
            </a:r>
            <a:r>
              <a:rPr lang="fr-FR" altLang="fr-FR" sz="1400" dirty="0">
                <a:latin typeface="Arial" panose="020B0604020202020204" pitchFamily="34" charset="0"/>
                <a:cs typeface="Arial" panose="020B0604020202020204" pitchFamily="34" charset="0"/>
              </a:rPr>
              <a:t>pour un ou plusieurs enseignements en classe de première ou en classe de terminale, il est convoqué à une évaluation de remplacement. </a:t>
            </a:r>
          </a:p>
          <a:p>
            <a:pPr marL="350838" lvl="1" indent="-171450" fontAlgn="base">
              <a:spcAft>
                <a:spcPct val="0"/>
              </a:spcAft>
              <a:defRPr/>
            </a:pPr>
            <a:r>
              <a:rPr lang="fr-FR" altLang="fr-FR" dirty="0">
                <a:latin typeface="Arial" panose="020B0604020202020204" pitchFamily="34" charset="0"/>
                <a:cs typeface="Arial" panose="020B0604020202020204" pitchFamily="34" charset="0"/>
              </a:rPr>
              <a:t>Si la moyenne manquante est celle de l'année de première, cette évaluation ponctuelle est organisée avant la fin de l’année de première et porte sur le programme de la classe de première.</a:t>
            </a:r>
          </a:p>
          <a:p>
            <a:pPr marL="350838" lvl="1" indent="-171450" fontAlgn="base">
              <a:spcAft>
                <a:spcPct val="0"/>
              </a:spcAft>
              <a:defRPr/>
            </a:pPr>
            <a:r>
              <a:rPr lang="fr-FR" altLang="fr-FR" dirty="0">
                <a:latin typeface="Arial" panose="020B0604020202020204" pitchFamily="34" charset="0"/>
                <a:cs typeface="Arial" panose="020B0604020202020204" pitchFamily="34" charset="0"/>
              </a:rPr>
              <a:t>Si la moyenne manquante est celle de l'année de terminale, l'évaluation ponctuelle est organisée avant la fin de l'année de terminale et porte sur le programme de terminale. La note obtenue par l'élève à cette évaluation de remplacement est retenue en lieu et place de la moyenne manquante.</a:t>
            </a:r>
          </a:p>
          <a:p>
            <a:pPr fontAlgn="base">
              <a:spcAft>
                <a:spcPct val="0"/>
              </a:spcAft>
              <a:buFont typeface="Arial" panose="020B0604020202020204" pitchFamily="34" charset="0"/>
              <a:buChar char="■"/>
              <a:defRPr/>
            </a:pPr>
            <a:endParaRPr lang="fr-FR" altLang="fr-FR" sz="1400" i="1" dirty="0">
              <a:latin typeface="Arial" panose="020B0604020202020204" pitchFamily="34" charset="0"/>
              <a:cs typeface="Arial" panose="020B0604020202020204" pitchFamily="34" charset="0"/>
            </a:endParaRPr>
          </a:p>
          <a:p>
            <a:endParaRPr lang="fr-FR" dirty="0"/>
          </a:p>
        </p:txBody>
      </p:sp>
      <p:sp>
        <p:nvSpPr>
          <p:cNvPr id="6" name="Titre 5">
            <a:extLst>
              <a:ext uri="{FF2B5EF4-FFF2-40B4-BE49-F238E27FC236}">
                <a16:creationId xmlns:a16="http://schemas.microsoft.com/office/drawing/2014/main" id="{4025491C-61F5-BA4F-9F24-F7667162B10C}"/>
              </a:ext>
            </a:extLst>
          </p:cNvPr>
          <p:cNvSpPr>
            <a:spLocks noGrp="1"/>
          </p:cNvSpPr>
          <p:nvPr>
            <p:ph type="title"/>
          </p:nvPr>
        </p:nvSpPr>
        <p:spPr/>
        <p:txBody>
          <a:bodyPr/>
          <a:lstStyle/>
          <a:p>
            <a:r>
              <a:rPr lang="fr-FR" dirty="0"/>
              <a:t>Absence des élèves aux évaluations</a:t>
            </a:r>
          </a:p>
        </p:txBody>
      </p:sp>
    </p:spTree>
    <p:extLst>
      <p:ext uri="{BB962C8B-B14F-4D97-AF65-F5344CB8AC3E}">
        <p14:creationId xmlns:p14="http://schemas.microsoft.com/office/powerpoint/2010/main" val="413416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9650048-0D49-BE49-815D-4C26938D8881}"/>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B7AE2A3C-CF9E-644F-8300-6819F480A95A}"/>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27659BDE-4667-9B47-8E1B-7174212AC70B}"/>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5" name="Espace réservé du texte 4">
            <a:extLst>
              <a:ext uri="{FF2B5EF4-FFF2-40B4-BE49-F238E27FC236}">
                <a16:creationId xmlns:a16="http://schemas.microsoft.com/office/drawing/2014/main" id="{93D20218-3168-9F4A-B02B-E14AFC6E88E2}"/>
              </a:ext>
            </a:extLst>
          </p:cNvPr>
          <p:cNvSpPr>
            <a:spLocks noGrp="1"/>
          </p:cNvSpPr>
          <p:nvPr>
            <p:ph type="body" sz="quarter" idx="13"/>
          </p:nvPr>
        </p:nvSpPr>
        <p:spPr/>
        <p:txBody>
          <a:bodyPr/>
          <a:lstStyle/>
          <a:p>
            <a:pPr fontAlgn="base">
              <a:spcAft>
                <a:spcPts val="200"/>
              </a:spcAft>
              <a:defRPr/>
            </a:pPr>
            <a:r>
              <a:rPr lang="fr-FR" altLang="fr-FR" sz="1400" dirty="0">
                <a:latin typeface="Arial" panose="020B0604020202020204" pitchFamily="34" charset="0"/>
                <a:cs typeface="Arial" panose="020B0604020202020204" pitchFamily="34" charset="0"/>
              </a:rPr>
              <a:t>La note globale de contrôle continu est obtenue par des évaluations organisées par les professeurs pendant la scolarité en classes de première et de terminale, dans les enseignements ne faisant pas l’objet d’une épreuve terminale. Elle représente </a:t>
            </a:r>
            <a:r>
              <a:rPr lang="fr-FR" altLang="fr-FR" sz="1400" dirty="0" smtClean="0">
                <a:latin typeface="Arial" panose="020B0604020202020204" pitchFamily="34" charset="0"/>
                <a:cs typeface="Arial" panose="020B0604020202020204" pitchFamily="34" charset="0"/>
              </a:rPr>
              <a:t>40 % </a:t>
            </a:r>
            <a:r>
              <a:rPr lang="fr-FR" altLang="fr-FR" sz="1400" dirty="0">
                <a:latin typeface="Arial" panose="020B0604020202020204" pitchFamily="34" charset="0"/>
                <a:cs typeface="Arial" panose="020B0604020202020204" pitchFamily="34" charset="0"/>
              </a:rPr>
              <a:t>de la note globale du baccalauréat : </a:t>
            </a:r>
          </a:p>
          <a:p>
            <a:pPr lvl="1" fontAlgn="base">
              <a:spcBef>
                <a:spcPts val="400"/>
              </a:spcBef>
              <a:spcAft>
                <a:spcPts val="200"/>
              </a:spcAft>
              <a:defRPr/>
            </a:pPr>
            <a:r>
              <a:rPr lang="fr-FR" altLang="fr-FR" dirty="0">
                <a:latin typeface="Arial" panose="020B0604020202020204" pitchFamily="34" charset="0"/>
                <a:cs typeface="Arial" panose="020B0604020202020204" pitchFamily="34" charset="0"/>
              </a:rPr>
              <a:t>Histoire-géographie</a:t>
            </a:r>
          </a:p>
          <a:p>
            <a:pPr lvl="1" fontAlgn="base">
              <a:spcBef>
                <a:spcPts val="0"/>
              </a:spcBef>
              <a:spcAft>
                <a:spcPts val="200"/>
              </a:spcAft>
              <a:defRPr/>
            </a:pPr>
            <a:r>
              <a:rPr lang="fr-FR" altLang="fr-FR" dirty="0">
                <a:latin typeface="Arial" panose="020B0604020202020204" pitchFamily="34" charset="0"/>
                <a:cs typeface="Arial" panose="020B0604020202020204" pitchFamily="34" charset="0"/>
              </a:rPr>
              <a:t>LVA</a:t>
            </a:r>
          </a:p>
          <a:p>
            <a:pPr lvl="1" fontAlgn="base">
              <a:spcBef>
                <a:spcPts val="0"/>
              </a:spcBef>
              <a:spcAft>
                <a:spcPts val="200"/>
              </a:spcAft>
              <a:defRPr/>
            </a:pPr>
            <a:r>
              <a:rPr lang="fr-FR" altLang="fr-FR" dirty="0">
                <a:latin typeface="Arial" panose="020B0604020202020204" pitchFamily="34" charset="0"/>
                <a:cs typeface="Arial" panose="020B0604020202020204" pitchFamily="34" charset="0"/>
              </a:rPr>
              <a:t>LVB</a:t>
            </a:r>
          </a:p>
          <a:p>
            <a:pPr lvl="1" fontAlgn="base">
              <a:spcBef>
                <a:spcPts val="0"/>
              </a:spcBef>
              <a:spcAft>
                <a:spcPts val="200"/>
              </a:spcAft>
              <a:defRPr/>
            </a:pPr>
            <a:r>
              <a:rPr lang="fr-FR" altLang="fr-FR" dirty="0">
                <a:latin typeface="Arial" panose="020B0604020202020204" pitchFamily="34" charset="0"/>
                <a:cs typeface="Arial" panose="020B0604020202020204" pitchFamily="34" charset="0"/>
              </a:rPr>
              <a:t>Enseignement scientifique/mathématiques</a:t>
            </a:r>
          </a:p>
          <a:p>
            <a:pPr lvl="1" fontAlgn="base">
              <a:spcBef>
                <a:spcPts val="0"/>
              </a:spcBef>
              <a:spcAft>
                <a:spcPts val="200"/>
              </a:spcAft>
              <a:defRPr/>
            </a:pPr>
            <a:r>
              <a:rPr lang="fr-FR" altLang="fr-FR" dirty="0">
                <a:latin typeface="Arial" panose="020B0604020202020204" pitchFamily="34" charset="0"/>
                <a:cs typeface="Arial" panose="020B0604020202020204" pitchFamily="34" charset="0"/>
              </a:rPr>
              <a:t>EPS</a:t>
            </a:r>
          </a:p>
          <a:p>
            <a:pPr lvl="1" fontAlgn="base">
              <a:spcBef>
                <a:spcPts val="0"/>
              </a:spcBef>
              <a:spcAft>
                <a:spcPts val="200"/>
              </a:spcAft>
              <a:defRPr/>
            </a:pPr>
            <a:r>
              <a:rPr lang="fr-FR" altLang="fr-FR" dirty="0">
                <a:latin typeface="Arial" panose="020B0604020202020204" pitchFamily="34" charset="0"/>
                <a:cs typeface="Arial" panose="020B0604020202020204" pitchFamily="34" charset="0"/>
              </a:rPr>
              <a:t>EMC</a:t>
            </a:r>
          </a:p>
          <a:p>
            <a:pPr lvl="1" fontAlgn="base">
              <a:spcBef>
                <a:spcPts val="0"/>
              </a:spcBef>
              <a:spcAft>
                <a:spcPts val="200"/>
              </a:spcAft>
              <a:defRPr/>
            </a:pPr>
            <a:r>
              <a:rPr lang="fr-FR" altLang="fr-FR" dirty="0">
                <a:latin typeface="Arial" panose="020B0604020202020204" pitchFamily="34" charset="0"/>
                <a:cs typeface="Arial" panose="020B0604020202020204" pitchFamily="34" charset="0"/>
              </a:rPr>
              <a:t>EDS </a:t>
            </a:r>
            <a:r>
              <a:rPr lang="fr-FR" altLang="fr-FR" dirty="0">
                <a:latin typeface="Arial" panose="020B0604020202020204" pitchFamily="34" charset="0"/>
                <a:cs typeface="Arial" panose="020B0604020202020204" pitchFamily="34" charset="0"/>
              </a:rPr>
              <a:t>suivi uniquement en </a:t>
            </a:r>
            <a:r>
              <a:rPr lang="fr-FR" altLang="fr-FR" dirty="0" smtClean="0">
                <a:latin typeface="Arial" panose="020B0604020202020204" pitchFamily="34" charset="0"/>
                <a:cs typeface="Arial" panose="020B0604020202020204" pitchFamily="34" charset="0"/>
              </a:rPr>
              <a:t>1</a:t>
            </a:r>
            <a:r>
              <a:rPr lang="fr-FR" altLang="fr-FR" baseline="30000" dirty="0" smtClean="0">
                <a:latin typeface="Arial" panose="020B0604020202020204" pitchFamily="34" charset="0"/>
                <a:cs typeface="Arial" panose="020B0604020202020204" pitchFamily="34" charset="0"/>
              </a:rPr>
              <a:t>re</a:t>
            </a:r>
            <a:r>
              <a:rPr lang="fr-FR" altLang="fr-FR" dirty="0" smtClean="0">
                <a:latin typeface="Arial" panose="020B0604020202020204" pitchFamily="34" charset="0"/>
                <a:cs typeface="Arial" panose="020B0604020202020204" pitchFamily="34" charset="0"/>
              </a:rPr>
              <a:t> </a:t>
            </a:r>
            <a:endParaRPr lang="fr-FR" altLang="fr-FR" dirty="0">
              <a:latin typeface="Arial" panose="020B0604020202020204" pitchFamily="34" charset="0"/>
              <a:cs typeface="Arial" panose="020B0604020202020204" pitchFamily="34" charset="0"/>
            </a:endParaRPr>
          </a:p>
          <a:p>
            <a:pPr fontAlgn="base">
              <a:spcBef>
                <a:spcPts val="1600"/>
              </a:spcBef>
              <a:spcAft>
                <a:spcPct val="0"/>
              </a:spcAft>
              <a:defRPr/>
            </a:pPr>
            <a:r>
              <a:rPr lang="fr-FR" altLang="fr-FR" sz="1400" dirty="0">
                <a:latin typeface="Arial" panose="020B0604020202020204" pitchFamily="34" charset="0"/>
                <a:cs typeface="Arial" panose="020B0604020202020204" pitchFamily="34" charset="0"/>
              </a:rPr>
              <a:t>Le livret scolaire comporte l’ensemble des moyennes : dans les enseignement comptant pour les </a:t>
            </a:r>
            <a:r>
              <a:rPr lang="fr-FR" altLang="fr-FR" sz="1400" dirty="0" smtClean="0">
                <a:latin typeface="Arial" panose="020B0604020202020204" pitchFamily="34" charset="0"/>
                <a:cs typeface="Arial" panose="020B0604020202020204" pitchFamily="34" charset="0"/>
              </a:rPr>
              <a:t>40 %, </a:t>
            </a:r>
            <a:r>
              <a:rPr lang="fr-FR" altLang="fr-FR" sz="1400" dirty="0">
                <a:latin typeface="Arial" panose="020B0604020202020204" pitchFamily="34" charset="0"/>
                <a:cs typeface="Arial" panose="020B0604020202020204" pitchFamily="34" charset="0"/>
              </a:rPr>
              <a:t>dans les autres enseignements obligatoires en 1</a:t>
            </a:r>
            <a:r>
              <a:rPr lang="fr-FR" altLang="fr-FR" sz="1400" baseline="30000" dirty="0">
                <a:latin typeface="Arial" panose="020B0604020202020204" pitchFamily="34" charset="0"/>
                <a:cs typeface="Arial" panose="020B0604020202020204" pitchFamily="34" charset="0"/>
              </a:rPr>
              <a:t>re</a:t>
            </a:r>
            <a:r>
              <a:rPr lang="fr-FR" altLang="fr-FR" sz="1400" dirty="0">
                <a:latin typeface="Arial" panose="020B0604020202020204" pitchFamily="34" charset="0"/>
                <a:cs typeface="Arial" panose="020B0604020202020204" pitchFamily="34" charset="0"/>
              </a:rPr>
              <a:t> et en </a:t>
            </a:r>
            <a:r>
              <a:rPr lang="fr-FR" altLang="fr-FR" sz="1400" dirty="0" smtClean="0">
                <a:latin typeface="Arial" panose="020B0604020202020204" pitchFamily="34" charset="0"/>
                <a:cs typeface="Arial" panose="020B0604020202020204" pitchFamily="34" charset="0"/>
              </a:rPr>
              <a:t>terminale</a:t>
            </a:r>
            <a:r>
              <a:rPr lang="fr-FR" altLang="fr-FR" sz="1400" dirty="0">
                <a:latin typeface="Arial" panose="020B0604020202020204" pitchFamily="34" charset="0"/>
                <a:cs typeface="Arial" panose="020B0604020202020204" pitchFamily="34" charset="0"/>
              </a:rPr>
              <a:t>, dans les enseignements spécifiques des sections linguistiques et dans les enseignements optionnels.</a:t>
            </a:r>
          </a:p>
          <a:p>
            <a:endParaRPr lang="fr-FR" sz="1400" dirty="0"/>
          </a:p>
        </p:txBody>
      </p:sp>
      <p:sp>
        <p:nvSpPr>
          <p:cNvPr id="6" name="Titre 5">
            <a:extLst>
              <a:ext uri="{FF2B5EF4-FFF2-40B4-BE49-F238E27FC236}">
                <a16:creationId xmlns:a16="http://schemas.microsoft.com/office/drawing/2014/main" id="{0E68A628-DF02-9D4D-BDE5-CF856E4E5CD2}"/>
              </a:ext>
            </a:extLst>
          </p:cNvPr>
          <p:cNvSpPr>
            <a:spLocks noGrp="1"/>
          </p:cNvSpPr>
          <p:nvPr>
            <p:ph type="title"/>
          </p:nvPr>
        </p:nvSpPr>
        <p:spPr/>
        <p:txBody>
          <a:bodyPr/>
          <a:lstStyle/>
          <a:p>
            <a:r>
              <a:rPr lang="fr-FR" dirty="0"/>
              <a:t>Livret scolaire et contrôle continu</a:t>
            </a:r>
          </a:p>
        </p:txBody>
      </p:sp>
    </p:spTree>
    <p:extLst>
      <p:ext uri="{BB962C8B-B14F-4D97-AF65-F5344CB8AC3E}">
        <p14:creationId xmlns:p14="http://schemas.microsoft.com/office/powerpoint/2010/main" val="103405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DDAA50E-25C6-CA43-BFAA-7887BEB492F2}"/>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58883741-EF27-4D40-A59E-2316104BE6DC}"/>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C76B36AE-8945-1242-AC76-BD54FDE72102}"/>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5" name="Espace réservé du texte 4">
            <a:extLst>
              <a:ext uri="{FF2B5EF4-FFF2-40B4-BE49-F238E27FC236}">
                <a16:creationId xmlns:a16="http://schemas.microsoft.com/office/drawing/2014/main" id="{5E50F8FB-5C85-FE42-BA98-F6077557D327}"/>
              </a:ext>
            </a:extLst>
          </p:cNvPr>
          <p:cNvSpPr>
            <a:spLocks noGrp="1"/>
          </p:cNvSpPr>
          <p:nvPr>
            <p:ph type="body" sz="quarter" idx="13"/>
          </p:nvPr>
        </p:nvSpPr>
        <p:spPr>
          <a:xfrm>
            <a:off x="359998" y="2636912"/>
            <a:ext cx="8424000" cy="3672408"/>
          </a:xfrm>
        </p:spPr>
        <p:txBody>
          <a:bodyPr/>
          <a:lstStyle/>
          <a:p>
            <a:pPr fontAlgn="base">
              <a:spcAft>
                <a:spcPts val="200"/>
              </a:spcAft>
              <a:defRPr/>
            </a:pPr>
            <a:r>
              <a:rPr lang="fr-FR" altLang="fr-FR" sz="1400" b="1" dirty="0">
                <a:latin typeface="Arial" panose="020B0604020202020204" pitchFamily="34" charset="0"/>
                <a:cs typeface="Arial" panose="020B0604020202020204" pitchFamily="34" charset="0"/>
              </a:rPr>
              <a:t>Voie générale</a:t>
            </a:r>
          </a:p>
          <a:p>
            <a:pPr lvl="1" fontAlgn="base">
              <a:spcBef>
                <a:spcPts val="200"/>
              </a:spcBef>
              <a:spcAft>
                <a:spcPts val="200"/>
              </a:spcAft>
              <a:defRPr/>
            </a:pPr>
            <a:r>
              <a:rPr lang="fr-FR" altLang="fr-FR" dirty="0">
                <a:latin typeface="+mj-lt"/>
                <a:cs typeface="Arial" pitchFamily="34" charset="0"/>
              </a:rPr>
              <a:t>L’élève de 1</a:t>
            </a:r>
            <a:r>
              <a:rPr lang="fr-FR" altLang="fr-FR" baseline="30000" dirty="0">
                <a:latin typeface="+mj-lt"/>
                <a:cs typeface="Arial" pitchFamily="34" charset="0"/>
              </a:rPr>
              <a:t>re</a:t>
            </a:r>
            <a:r>
              <a:rPr lang="fr-FR" altLang="fr-FR" dirty="0">
                <a:latin typeface="+mj-lt"/>
                <a:cs typeface="Arial" pitchFamily="34" charset="0"/>
              </a:rPr>
              <a:t> communique au conseil de classe du 3</a:t>
            </a:r>
            <a:r>
              <a:rPr lang="fr-FR" altLang="fr-FR" baseline="30000" dirty="0">
                <a:latin typeface="+mj-lt"/>
                <a:cs typeface="Arial" pitchFamily="34" charset="0"/>
              </a:rPr>
              <a:t>e</a:t>
            </a:r>
            <a:r>
              <a:rPr lang="fr-FR" altLang="fr-FR" dirty="0">
                <a:latin typeface="+mj-lt"/>
                <a:cs typeface="Arial" pitchFamily="34" charset="0"/>
              </a:rPr>
              <a:t> trimestre l’enseignement de spécialité qu’il ne souhaite pas poursuivre en </a:t>
            </a:r>
            <a:r>
              <a:rPr lang="fr-FR" altLang="fr-FR" dirty="0" smtClean="0">
                <a:latin typeface="+mj-lt"/>
                <a:cs typeface="Arial" pitchFamily="34" charset="0"/>
              </a:rPr>
              <a:t>terminale</a:t>
            </a:r>
            <a:r>
              <a:rPr lang="fr-FR" altLang="fr-FR" dirty="0">
                <a:latin typeface="+mj-lt"/>
                <a:cs typeface="Arial" pitchFamily="34" charset="0"/>
              </a:rPr>
              <a:t>. </a:t>
            </a:r>
          </a:p>
          <a:p>
            <a:pPr lvl="1" fontAlgn="base">
              <a:spcBef>
                <a:spcPts val="200"/>
              </a:spcBef>
              <a:spcAft>
                <a:spcPts val="200"/>
              </a:spcAft>
              <a:defRPr/>
            </a:pPr>
            <a:r>
              <a:rPr lang="fr-FR" altLang="fr-FR" dirty="0">
                <a:latin typeface="+mj-lt"/>
                <a:cs typeface="Arial" pitchFamily="34" charset="0"/>
              </a:rPr>
              <a:t>La moyenne annuelle de première dans cet enseignement est prise en compte dans les </a:t>
            </a:r>
            <a:r>
              <a:rPr lang="fr-FR" altLang="fr-FR" dirty="0" smtClean="0">
                <a:latin typeface="+mj-lt"/>
                <a:cs typeface="Arial" pitchFamily="34" charset="0"/>
              </a:rPr>
              <a:t>40 % </a:t>
            </a:r>
            <a:r>
              <a:rPr lang="fr-FR" altLang="fr-FR" dirty="0">
                <a:latin typeface="+mj-lt"/>
                <a:cs typeface="Arial" pitchFamily="34" charset="0"/>
              </a:rPr>
              <a:t>du contrôle continu, avec un coefficient 8.</a:t>
            </a:r>
          </a:p>
          <a:p>
            <a:pPr fontAlgn="base">
              <a:spcBef>
                <a:spcPts val="800"/>
              </a:spcBef>
              <a:spcAft>
                <a:spcPts val="200"/>
              </a:spcAft>
              <a:defRPr/>
            </a:pPr>
            <a:r>
              <a:rPr lang="fr-FR" altLang="fr-FR" sz="1400" b="1" dirty="0">
                <a:latin typeface="Arial" panose="020B0604020202020204" pitchFamily="34" charset="0"/>
                <a:cs typeface="Arial" panose="020B0604020202020204" pitchFamily="34" charset="0"/>
              </a:rPr>
              <a:t>Voie technologique</a:t>
            </a:r>
            <a:r>
              <a:rPr lang="fr-FR" altLang="fr-FR" sz="1400" b="1" dirty="0">
                <a:solidFill>
                  <a:srgbClr val="7AB1E1"/>
                </a:solidFill>
                <a:latin typeface="Arial" panose="020B0604020202020204" pitchFamily="34" charset="0"/>
                <a:cs typeface="Arial" panose="020B0604020202020204" pitchFamily="34" charset="0"/>
              </a:rPr>
              <a:t/>
            </a:r>
            <a:br>
              <a:rPr lang="fr-FR" altLang="fr-FR" sz="1400" b="1" dirty="0">
                <a:solidFill>
                  <a:srgbClr val="7AB1E1"/>
                </a:solidFill>
                <a:latin typeface="Arial" panose="020B0604020202020204" pitchFamily="34" charset="0"/>
                <a:cs typeface="Arial" panose="020B0604020202020204" pitchFamily="34" charset="0"/>
              </a:rPr>
            </a:br>
            <a:r>
              <a:rPr lang="fr-FR" sz="1400" dirty="0">
                <a:latin typeface="+mj-lt"/>
              </a:rPr>
              <a:t>Les enseignements de spécialité suivis uniquement en classe de première sont les suivants, selon les séries : </a:t>
            </a:r>
          </a:p>
          <a:p>
            <a:pPr lvl="1" fontAlgn="base">
              <a:spcBef>
                <a:spcPts val="200"/>
              </a:spcBef>
              <a:spcAft>
                <a:spcPts val="200"/>
              </a:spcAft>
              <a:tabLst>
                <a:tab pos="1109663" algn="l"/>
              </a:tabLst>
              <a:defRPr/>
            </a:pPr>
            <a:r>
              <a:rPr lang="fr-FR" dirty="0">
                <a:latin typeface="+mj-lt"/>
                <a:cs typeface="Arial" pitchFamily="34" charset="0"/>
              </a:rPr>
              <a:t>ST2S : 	Physique - chimie pour la santé </a:t>
            </a:r>
          </a:p>
          <a:p>
            <a:pPr lvl="1" fontAlgn="base">
              <a:spcBef>
                <a:spcPts val="0"/>
              </a:spcBef>
              <a:spcAft>
                <a:spcPts val="200"/>
              </a:spcAft>
              <a:tabLst>
                <a:tab pos="1109663" algn="l"/>
              </a:tabLst>
              <a:defRPr/>
            </a:pPr>
            <a:r>
              <a:rPr lang="fr-FR" dirty="0">
                <a:latin typeface="+mj-lt"/>
                <a:cs typeface="Arial" pitchFamily="34" charset="0"/>
              </a:rPr>
              <a:t>STL : 	Biochimie - biologie</a:t>
            </a:r>
          </a:p>
          <a:p>
            <a:pPr lvl="1" fontAlgn="base">
              <a:spcBef>
                <a:spcPts val="0"/>
              </a:spcBef>
              <a:spcAft>
                <a:spcPts val="200"/>
              </a:spcAft>
              <a:tabLst>
                <a:tab pos="1109663" algn="l"/>
              </a:tabLst>
              <a:defRPr/>
            </a:pPr>
            <a:r>
              <a:rPr lang="fr-FR" dirty="0">
                <a:latin typeface="+mj-lt"/>
                <a:cs typeface="Arial" pitchFamily="34" charset="0"/>
              </a:rPr>
              <a:t>STD2A : 	Physique - chimie</a:t>
            </a:r>
          </a:p>
          <a:p>
            <a:pPr lvl="1" fontAlgn="base">
              <a:spcBef>
                <a:spcPts val="0"/>
              </a:spcBef>
              <a:spcAft>
                <a:spcPts val="200"/>
              </a:spcAft>
              <a:tabLst>
                <a:tab pos="1109663" algn="l"/>
              </a:tabLst>
              <a:defRPr/>
            </a:pPr>
            <a:r>
              <a:rPr lang="fr-FR" dirty="0">
                <a:latin typeface="+mj-lt"/>
                <a:cs typeface="Arial" pitchFamily="34" charset="0"/>
              </a:rPr>
              <a:t>STI2D : 	Innovation technologique</a:t>
            </a:r>
          </a:p>
          <a:p>
            <a:pPr lvl="1" fontAlgn="base">
              <a:spcBef>
                <a:spcPts val="0"/>
              </a:spcBef>
              <a:spcAft>
                <a:spcPts val="200"/>
              </a:spcAft>
              <a:tabLst>
                <a:tab pos="1109663" algn="l"/>
              </a:tabLst>
              <a:defRPr/>
            </a:pPr>
            <a:r>
              <a:rPr lang="fr-FR" dirty="0">
                <a:latin typeface="+mj-lt"/>
                <a:cs typeface="Arial" pitchFamily="34" charset="0"/>
              </a:rPr>
              <a:t>STMG : 	Sciences de gestion et numérique</a:t>
            </a:r>
          </a:p>
          <a:p>
            <a:pPr lvl="1" fontAlgn="base">
              <a:spcBef>
                <a:spcPts val="0"/>
              </a:spcBef>
              <a:spcAft>
                <a:spcPts val="200"/>
              </a:spcAft>
              <a:tabLst>
                <a:tab pos="1109663" algn="l"/>
              </a:tabLst>
              <a:defRPr/>
            </a:pPr>
            <a:r>
              <a:rPr lang="fr-FR" dirty="0">
                <a:latin typeface="+mj-lt"/>
                <a:cs typeface="Arial" pitchFamily="34" charset="0"/>
              </a:rPr>
              <a:t>STHR : 	Enseignement scientifique alimentation - environnement</a:t>
            </a:r>
          </a:p>
          <a:p>
            <a:pPr lvl="1" fontAlgn="base">
              <a:spcBef>
                <a:spcPts val="0"/>
              </a:spcBef>
              <a:spcAft>
                <a:spcPts val="200"/>
              </a:spcAft>
              <a:tabLst>
                <a:tab pos="1109663" algn="l"/>
              </a:tabLst>
              <a:defRPr/>
            </a:pPr>
            <a:r>
              <a:rPr lang="fr-FR" dirty="0">
                <a:latin typeface="+mj-lt"/>
                <a:cs typeface="Arial" pitchFamily="34" charset="0"/>
              </a:rPr>
              <a:t>S2TMD : 	Economie, droit et environnement du spectacle vivant</a:t>
            </a:r>
          </a:p>
          <a:p>
            <a:endParaRPr lang="fr-FR" dirty="0"/>
          </a:p>
        </p:txBody>
      </p:sp>
      <p:sp>
        <p:nvSpPr>
          <p:cNvPr id="6" name="Titre 5">
            <a:extLst>
              <a:ext uri="{FF2B5EF4-FFF2-40B4-BE49-F238E27FC236}">
                <a16:creationId xmlns:a16="http://schemas.microsoft.com/office/drawing/2014/main" id="{6C0EE151-5DEE-5F47-8168-21D8E903BCCB}"/>
              </a:ext>
            </a:extLst>
          </p:cNvPr>
          <p:cNvSpPr>
            <a:spLocks noGrp="1"/>
          </p:cNvSpPr>
          <p:nvPr>
            <p:ph type="title"/>
          </p:nvPr>
        </p:nvSpPr>
        <p:spPr>
          <a:xfrm>
            <a:off x="359999" y="1704040"/>
            <a:ext cx="8424000" cy="788856"/>
          </a:xfrm>
        </p:spPr>
        <p:txBody>
          <a:bodyPr/>
          <a:lstStyle/>
          <a:p>
            <a:r>
              <a:rPr lang="fr-FR" dirty="0"/>
              <a:t>Enseignement de spécialité suivi </a:t>
            </a:r>
            <a:br>
              <a:rPr lang="fr-FR" dirty="0"/>
            </a:br>
            <a:r>
              <a:rPr lang="fr-FR" dirty="0"/>
              <a:t>uniquement en première</a:t>
            </a:r>
          </a:p>
        </p:txBody>
      </p:sp>
    </p:spTree>
    <p:extLst>
      <p:ext uri="{BB962C8B-B14F-4D97-AF65-F5344CB8AC3E}">
        <p14:creationId xmlns:p14="http://schemas.microsoft.com/office/powerpoint/2010/main" val="148955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43B6ACD-6D69-0746-B2C5-0911D34B9811}"/>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6AED8250-A306-5247-851B-C0DB4D2F8B11}"/>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8DAC395C-4700-0E48-9D80-021BC6AC5578}"/>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5" name="Espace réservé du texte 4">
            <a:extLst>
              <a:ext uri="{FF2B5EF4-FFF2-40B4-BE49-F238E27FC236}">
                <a16:creationId xmlns:a16="http://schemas.microsoft.com/office/drawing/2014/main" id="{D77771F5-DD7A-DE4E-9590-9C09CC75CABB}"/>
              </a:ext>
            </a:extLst>
          </p:cNvPr>
          <p:cNvSpPr>
            <a:spLocks noGrp="1"/>
          </p:cNvSpPr>
          <p:nvPr>
            <p:ph type="body" sz="quarter" idx="13"/>
          </p:nvPr>
        </p:nvSpPr>
        <p:spPr>
          <a:xfrm>
            <a:off x="359998" y="2348880"/>
            <a:ext cx="8424000" cy="576064"/>
          </a:xfrm>
        </p:spPr>
        <p:txBody>
          <a:bodyPr/>
          <a:lstStyle/>
          <a:p>
            <a:r>
              <a:rPr lang="fr-FR" altLang="fr-FR" b="1" dirty="0">
                <a:solidFill>
                  <a:srgbClr val="000000"/>
                </a:solidFill>
                <a:latin typeface="Arial" panose="020B0604020202020204" pitchFamily="34" charset="0"/>
                <a:cs typeface="Arial" panose="020B0604020202020204" pitchFamily="34" charset="0"/>
              </a:rPr>
              <a:t> Seule épreuve terminale en classe de première</a:t>
            </a:r>
          </a:p>
          <a:p>
            <a:pPr marL="0" indent="0">
              <a:buNone/>
            </a:pPr>
            <a:endParaRPr lang="fr-FR" dirty="0"/>
          </a:p>
        </p:txBody>
      </p:sp>
      <p:sp>
        <p:nvSpPr>
          <p:cNvPr id="6" name="Titre 5">
            <a:extLst>
              <a:ext uri="{FF2B5EF4-FFF2-40B4-BE49-F238E27FC236}">
                <a16:creationId xmlns:a16="http://schemas.microsoft.com/office/drawing/2014/main" id="{1E92DB91-7F8E-1F4B-9C83-032FA9C788F5}"/>
              </a:ext>
            </a:extLst>
          </p:cNvPr>
          <p:cNvSpPr>
            <a:spLocks noGrp="1"/>
          </p:cNvSpPr>
          <p:nvPr>
            <p:ph type="title"/>
          </p:nvPr>
        </p:nvSpPr>
        <p:spPr/>
        <p:txBody>
          <a:bodyPr/>
          <a:lstStyle/>
          <a:p>
            <a:r>
              <a:rPr lang="fr-FR" dirty="0"/>
              <a:t>Focus sur les épreuves anticipées de français</a:t>
            </a:r>
          </a:p>
        </p:txBody>
      </p:sp>
      <p:sp>
        <p:nvSpPr>
          <p:cNvPr id="8" name="ZoneTexte 4">
            <a:extLst>
              <a:ext uri="{FF2B5EF4-FFF2-40B4-BE49-F238E27FC236}">
                <a16:creationId xmlns:a16="http://schemas.microsoft.com/office/drawing/2014/main" id="{16291C49-1363-D24A-92FF-42535EC5FBA4}"/>
              </a:ext>
            </a:extLst>
          </p:cNvPr>
          <p:cNvSpPr txBox="1">
            <a:spLocks noChangeArrowheads="1"/>
          </p:cNvSpPr>
          <p:nvPr/>
        </p:nvSpPr>
        <p:spPr bwMode="auto">
          <a:xfrm>
            <a:off x="874205" y="4170415"/>
            <a:ext cx="3748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générale </a:t>
            </a:r>
          </a:p>
        </p:txBody>
      </p:sp>
      <p:sp>
        <p:nvSpPr>
          <p:cNvPr id="9" name="ZoneTexte 5">
            <a:extLst>
              <a:ext uri="{FF2B5EF4-FFF2-40B4-BE49-F238E27FC236}">
                <a16:creationId xmlns:a16="http://schemas.microsoft.com/office/drawing/2014/main" id="{E1FB7EAB-27BD-FA4A-AE0F-1B91873E8210}"/>
              </a:ext>
            </a:extLst>
          </p:cNvPr>
          <p:cNvSpPr txBox="1">
            <a:spLocks noChangeArrowheads="1"/>
          </p:cNvSpPr>
          <p:nvPr/>
        </p:nvSpPr>
        <p:spPr bwMode="auto">
          <a:xfrm>
            <a:off x="4855654" y="4172003"/>
            <a:ext cx="371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dirty="0">
                <a:solidFill>
                  <a:schemeClr val="tx1"/>
                </a:solidFill>
              </a:rPr>
              <a:t>Voie technologique</a:t>
            </a:r>
          </a:p>
        </p:txBody>
      </p:sp>
      <p:sp>
        <p:nvSpPr>
          <p:cNvPr id="10" name="ZoneTexte 6">
            <a:extLst>
              <a:ext uri="{FF2B5EF4-FFF2-40B4-BE49-F238E27FC236}">
                <a16:creationId xmlns:a16="http://schemas.microsoft.com/office/drawing/2014/main" id="{24625990-D992-444C-954B-5C69D1E6819D}"/>
              </a:ext>
            </a:extLst>
          </p:cNvPr>
          <p:cNvSpPr txBox="1">
            <a:spLocks noChangeArrowheads="1"/>
          </p:cNvSpPr>
          <p:nvPr/>
        </p:nvSpPr>
        <p:spPr bwMode="auto">
          <a:xfrm>
            <a:off x="874205" y="4581128"/>
            <a:ext cx="3714750" cy="1384995"/>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a:spcBef>
                <a:spcPct val="0"/>
              </a:spcBef>
              <a:buClrTx/>
              <a:buSzTx/>
              <a:buNone/>
            </a:pPr>
            <a:endParaRPr lang="fr-FR" altLang="fr-FR" sz="1400" dirty="0">
              <a:solidFill>
                <a:schemeClr val="tx1"/>
              </a:solidFill>
            </a:endParaRPr>
          </a:p>
          <a:p>
            <a:pPr algn="ctr">
              <a:spcBef>
                <a:spcPct val="0"/>
              </a:spcBef>
              <a:buClrTx/>
              <a:buSzTx/>
              <a:buNone/>
            </a:pPr>
            <a:r>
              <a:rPr lang="fr-FR" altLang="fr-FR" sz="1400" dirty="0">
                <a:solidFill>
                  <a:schemeClr val="tx1"/>
                </a:solidFill>
              </a:rPr>
              <a:t>Un commentaire</a:t>
            </a:r>
          </a:p>
          <a:p>
            <a:pPr algn="ctr">
              <a:spcBef>
                <a:spcPct val="0"/>
              </a:spcBef>
              <a:buClrTx/>
              <a:buSzTx/>
              <a:buNone/>
            </a:pPr>
            <a:r>
              <a:rPr lang="fr-FR" altLang="fr-FR" sz="1400" b="1" dirty="0">
                <a:solidFill>
                  <a:schemeClr val="tx1"/>
                </a:solidFill>
              </a:rPr>
              <a:t>OU </a:t>
            </a:r>
          </a:p>
          <a:p>
            <a:pPr algn="ctr">
              <a:spcBef>
                <a:spcPct val="0"/>
              </a:spcBef>
              <a:buClrTx/>
              <a:buSzTx/>
              <a:buNone/>
            </a:pPr>
            <a:r>
              <a:rPr lang="fr-FR" altLang="fr-FR" sz="1400" dirty="0">
                <a:solidFill>
                  <a:schemeClr val="tx1"/>
                </a:solidFill>
              </a:rPr>
              <a:t>Une dissertation</a:t>
            </a:r>
          </a:p>
          <a:p>
            <a:pPr algn="ctr">
              <a:spcBef>
                <a:spcPct val="0"/>
              </a:spcBef>
              <a:buClrTx/>
              <a:buSzTx/>
              <a:buNone/>
            </a:pPr>
            <a:endParaRPr lang="fr-FR" altLang="fr-FR" sz="1400" dirty="0">
              <a:solidFill>
                <a:schemeClr val="tx1"/>
              </a:solidFill>
            </a:endParaRPr>
          </a:p>
          <a:p>
            <a:pPr algn="ctr">
              <a:spcBef>
                <a:spcPct val="0"/>
              </a:spcBef>
              <a:buClrTx/>
              <a:buSzTx/>
              <a:buNone/>
            </a:pPr>
            <a:r>
              <a:rPr lang="fr-FR" altLang="fr-FR" sz="1400" b="1" dirty="0">
                <a:solidFill>
                  <a:schemeClr val="tx1"/>
                </a:solidFill>
              </a:rPr>
              <a:t>/20</a:t>
            </a:r>
          </a:p>
        </p:txBody>
      </p:sp>
      <p:sp>
        <p:nvSpPr>
          <p:cNvPr id="11" name="ZoneTexte 7">
            <a:extLst>
              <a:ext uri="{FF2B5EF4-FFF2-40B4-BE49-F238E27FC236}">
                <a16:creationId xmlns:a16="http://schemas.microsoft.com/office/drawing/2014/main" id="{8DB980C5-93E2-814E-8959-08C7E454C495}"/>
              </a:ext>
            </a:extLst>
          </p:cNvPr>
          <p:cNvSpPr txBox="1">
            <a:spLocks noChangeArrowheads="1"/>
          </p:cNvSpPr>
          <p:nvPr/>
        </p:nvSpPr>
        <p:spPr bwMode="auto">
          <a:xfrm>
            <a:off x="4855655" y="4577953"/>
            <a:ext cx="3714750" cy="1384995"/>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400" dirty="0"/>
          </a:p>
          <a:p>
            <a:pPr algn="ctr" eaLnBrk="1" hangingPunct="1">
              <a:spcBef>
                <a:spcPct val="0"/>
              </a:spcBef>
              <a:buClrTx/>
              <a:buSzTx/>
              <a:buFontTx/>
              <a:buNone/>
              <a:defRPr/>
            </a:pPr>
            <a:r>
              <a:rPr lang="fr-FR" altLang="fr-FR" sz="1400" dirty="0"/>
              <a:t>Un commentaire</a:t>
            </a:r>
          </a:p>
          <a:p>
            <a:pPr algn="ctr" eaLnBrk="1" hangingPunct="1">
              <a:spcBef>
                <a:spcPct val="0"/>
              </a:spcBef>
              <a:buClrTx/>
              <a:buSzTx/>
              <a:buFontTx/>
              <a:buNone/>
              <a:defRPr/>
            </a:pPr>
            <a:r>
              <a:rPr lang="fr-FR" altLang="fr-FR" sz="1400" b="1" dirty="0"/>
              <a:t>OU </a:t>
            </a:r>
          </a:p>
          <a:p>
            <a:pPr algn="ctr" eaLnBrk="1" hangingPunct="1">
              <a:spcBef>
                <a:spcPct val="0"/>
              </a:spcBef>
              <a:buClrTx/>
              <a:buSzTx/>
              <a:buFontTx/>
              <a:buNone/>
              <a:defRPr/>
            </a:pPr>
            <a:r>
              <a:rPr lang="fr-FR" altLang="fr-FR" sz="1400" dirty="0"/>
              <a:t>Une contraction de texte</a:t>
            </a:r>
          </a:p>
          <a:p>
            <a:pPr algn="ctr" eaLnBrk="1" hangingPunct="1">
              <a:spcBef>
                <a:spcPct val="0"/>
              </a:spcBef>
              <a:buClrTx/>
              <a:buSzTx/>
              <a:buFontTx/>
              <a:buNone/>
              <a:defRPr/>
            </a:pPr>
            <a:r>
              <a:rPr lang="fr-FR" altLang="fr-FR" sz="1400" dirty="0"/>
              <a:t>s</a:t>
            </a:r>
            <a:r>
              <a:rPr lang="fr-FR" altLang="fr-FR" sz="1400" dirty="0" smtClean="0"/>
              <a:t>uivie </a:t>
            </a:r>
            <a:r>
              <a:rPr lang="fr-FR" altLang="fr-FR" sz="1400" dirty="0"/>
              <a:t>d’un essai</a:t>
            </a:r>
          </a:p>
          <a:p>
            <a:pPr algn="ctr" eaLnBrk="1" hangingPunct="1">
              <a:spcBef>
                <a:spcPct val="0"/>
              </a:spcBef>
              <a:buClrTx/>
              <a:buSzTx/>
              <a:buFontTx/>
              <a:buNone/>
              <a:defRPr/>
            </a:pPr>
            <a:r>
              <a:rPr lang="fr-FR" altLang="fr-FR" sz="1400" b="1" dirty="0"/>
              <a:t>/20</a:t>
            </a:r>
          </a:p>
        </p:txBody>
      </p:sp>
      <p:sp>
        <p:nvSpPr>
          <p:cNvPr id="12" name="Espace réservé du texte 4">
            <a:extLst>
              <a:ext uri="{FF2B5EF4-FFF2-40B4-BE49-F238E27FC236}">
                <a16:creationId xmlns:a16="http://schemas.microsoft.com/office/drawing/2014/main" id="{0E70C8FD-A1FE-F24C-B4DE-E05E122C0E3A}"/>
              </a:ext>
            </a:extLst>
          </p:cNvPr>
          <p:cNvSpPr txBox="1">
            <a:spLocks/>
          </p:cNvSpPr>
          <p:nvPr/>
        </p:nvSpPr>
        <p:spPr bwMode="gray">
          <a:xfrm>
            <a:off x="359998" y="3212976"/>
            <a:ext cx="8424000" cy="661077"/>
          </a:xfrm>
          <a:prstGeom prst="rect">
            <a:avLst/>
          </a:prstGeom>
        </p:spPr>
        <p:txBody>
          <a:bodyPr vert="horz" lIns="0" tIns="0" rIns="0" bIns="0" rtlCol="0" anchor="t" anchorCtr="0">
            <a:noAutofit/>
          </a:bodyPr>
          <a:lstStyle>
            <a:lvl1pPr marL="177800" indent="-177800" algn="l" defTabSz="914378" rtl="0" eaLnBrk="1" latinLnBrk="0" hangingPunct="1">
              <a:lnSpc>
                <a:spcPct val="100000"/>
              </a:lnSpc>
              <a:spcBef>
                <a:spcPts val="400"/>
              </a:spcBef>
              <a:spcAft>
                <a:spcPts val="800"/>
              </a:spcAft>
              <a:buClr>
                <a:srgbClr val="7AB1E1"/>
              </a:buClr>
              <a:buFont typeface="Arial" panose="020B0604020202020204" pitchFamily="34" charset="0"/>
              <a:buChar char="•"/>
              <a:tabLst/>
              <a:defRPr sz="1800" b="0" kern="1200">
                <a:solidFill>
                  <a:schemeClr val="tx1"/>
                </a:solidFill>
                <a:latin typeface="+mn-lt"/>
                <a:ea typeface="+mn-ea"/>
                <a:cs typeface="+mn-cs"/>
              </a:defRPr>
            </a:lvl1pPr>
            <a:lvl2pPr marL="357188" indent="-134938" algn="l" defTabSz="914378" rtl="0" eaLnBrk="1" latinLnBrk="0" hangingPunct="1">
              <a:lnSpc>
                <a:spcPct val="100000"/>
              </a:lnSpc>
              <a:spcBef>
                <a:spcPts val="600"/>
              </a:spcBef>
              <a:spcAft>
                <a:spcPts val="800"/>
              </a:spcAft>
              <a:buClr>
                <a:srgbClr val="7AB1E1"/>
              </a:buClr>
              <a:buFont typeface="Arial" panose="020B0604020202020204" pitchFamily="34" charset="0"/>
              <a:buChar char="•"/>
              <a:tabLst/>
              <a:defRPr sz="14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600"/>
              </a:spcBef>
              <a:spcAft>
                <a:spcPts val="200"/>
              </a:spcAft>
              <a:buFont typeface="Arial" panose="020B0604020202020204" pitchFamily="34" charset="0"/>
              <a:buNone/>
            </a:pPr>
            <a:r>
              <a:rPr lang="fr-FR" altLang="fr-FR" b="1" dirty="0"/>
              <a:t>Épreuve écrite</a:t>
            </a:r>
          </a:p>
          <a:p>
            <a:pPr marL="0" indent="0" algn="ctr">
              <a:spcAft>
                <a:spcPts val="200"/>
              </a:spcAft>
              <a:buFont typeface="Arial" panose="020B0604020202020204" pitchFamily="34" charset="0"/>
              <a:buNone/>
            </a:pPr>
            <a:r>
              <a:rPr lang="fr-FR" altLang="fr-FR" dirty="0"/>
              <a:t>4 heures, coefficient 5</a:t>
            </a:r>
          </a:p>
          <a:p>
            <a:endParaRPr lang="fr-FR" altLang="fr-FR" b="1" dirty="0">
              <a:solidFill>
                <a:srgbClr val="000000"/>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63975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57AE933-F09F-804D-8C53-7B3FD4DCE513}"/>
              </a:ext>
            </a:extLst>
          </p:cNvPr>
          <p:cNvSpPr>
            <a:spLocks noGrp="1"/>
          </p:cNvSpPr>
          <p:nvPr>
            <p:ph type="dt" sz="half" idx="10"/>
          </p:nvPr>
        </p:nvSpPr>
        <p:spPr/>
        <p:txBody>
          <a:bodyPr/>
          <a:lstStyle/>
          <a:p>
            <a:pPr algn="r"/>
            <a:r>
              <a:rPr lang="fr-FR"/>
              <a:t>Avril 2023</a:t>
            </a:r>
            <a:endParaRPr lang="fr-FR" dirty="0"/>
          </a:p>
        </p:txBody>
      </p:sp>
      <p:sp>
        <p:nvSpPr>
          <p:cNvPr id="3" name="Espace réservé du pied de page 2">
            <a:extLst>
              <a:ext uri="{FF2B5EF4-FFF2-40B4-BE49-F238E27FC236}">
                <a16:creationId xmlns:a16="http://schemas.microsoft.com/office/drawing/2014/main" id="{24263EA8-3424-A048-865F-F753AD66F627}"/>
              </a:ext>
            </a:extLst>
          </p:cNvPr>
          <p:cNvSpPr>
            <a:spLocks noGrp="1"/>
          </p:cNvSpPr>
          <p:nvPr>
            <p:ph type="ftr" sz="quarter" idx="11"/>
          </p:nvPr>
        </p:nvSpPr>
        <p:spPr/>
        <p:txBody>
          <a:bodyPr/>
          <a:lstStyle/>
          <a:p>
            <a:r>
              <a:rPr lang="fr-FR"/>
              <a:t>Délégation à la communication</a:t>
            </a:r>
            <a:endParaRPr lang="fr-FR" dirty="0"/>
          </a:p>
        </p:txBody>
      </p:sp>
      <p:sp>
        <p:nvSpPr>
          <p:cNvPr id="4" name="Espace réservé du numéro de diapositive 3">
            <a:extLst>
              <a:ext uri="{FF2B5EF4-FFF2-40B4-BE49-F238E27FC236}">
                <a16:creationId xmlns:a16="http://schemas.microsoft.com/office/drawing/2014/main" id="{5C90B615-CD64-DC46-B146-5702AEBAEEF7}"/>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Espace réservé du texte 4">
            <a:extLst>
              <a:ext uri="{FF2B5EF4-FFF2-40B4-BE49-F238E27FC236}">
                <a16:creationId xmlns:a16="http://schemas.microsoft.com/office/drawing/2014/main" id="{83CDE057-AEF8-A343-9BB1-DF5429F8BE37}"/>
              </a:ext>
            </a:extLst>
          </p:cNvPr>
          <p:cNvSpPr>
            <a:spLocks noGrp="1"/>
          </p:cNvSpPr>
          <p:nvPr>
            <p:ph type="body" sz="quarter" idx="13"/>
          </p:nvPr>
        </p:nvSpPr>
        <p:spPr>
          <a:xfrm>
            <a:off x="359998" y="2348880"/>
            <a:ext cx="8424000" cy="1800200"/>
          </a:xfrm>
        </p:spPr>
        <p:txBody>
          <a:bodyPr/>
          <a:lstStyle/>
          <a:p>
            <a:pPr marL="0" lvl="1" indent="0" algn="ctr">
              <a:spcBef>
                <a:spcPts val="1600"/>
              </a:spcBef>
              <a:spcAft>
                <a:spcPts val="200"/>
              </a:spcAft>
              <a:buNone/>
              <a:defRPr/>
            </a:pPr>
            <a:r>
              <a:rPr lang="fr-FR" sz="1800" b="1" dirty="0"/>
              <a:t>Épreuve orale </a:t>
            </a:r>
          </a:p>
          <a:p>
            <a:pPr marL="0" lvl="1" indent="0" algn="ctr">
              <a:spcBef>
                <a:spcPts val="400"/>
              </a:spcBef>
              <a:spcAft>
                <a:spcPts val="0"/>
              </a:spcAft>
              <a:buNone/>
              <a:defRPr/>
            </a:pPr>
            <a:r>
              <a:rPr lang="fr-FR" sz="1800" dirty="0"/>
              <a:t>En voie générale et en voie technologique :</a:t>
            </a:r>
          </a:p>
          <a:p>
            <a:pPr marL="0" lvl="1" indent="0" algn="ctr">
              <a:spcBef>
                <a:spcPts val="400"/>
              </a:spcBef>
              <a:spcAft>
                <a:spcPts val="0"/>
              </a:spcAft>
              <a:buNone/>
              <a:defRPr/>
            </a:pPr>
            <a:r>
              <a:rPr lang="fr-FR" sz="1800" dirty="0"/>
              <a:t>30 minutes de préparation </a:t>
            </a:r>
          </a:p>
          <a:p>
            <a:pPr marL="0" lvl="1" indent="0" algn="ctr">
              <a:spcBef>
                <a:spcPts val="400"/>
              </a:spcBef>
              <a:spcAft>
                <a:spcPts val="0"/>
              </a:spcAft>
              <a:buNone/>
              <a:defRPr/>
            </a:pPr>
            <a:r>
              <a:rPr lang="fr-FR" sz="1800" dirty="0"/>
              <a:t>puis 20 minutes d’exposé</a:t>
            </a:r>
          </a:p>
          <a:p>
            <a:pPr marL="0" lvl="1" indent="0" algn="ctr">
              <a:spcBef>
                <a:spcPts val="400"/>
              </a:spcBef>
              <a:spcAft>
                <a:spcPts val="0"/>
              </a:spcAft>
              <a:buNone/>
              <a:defRPr/>
            </a:pPr>
            <a:r>
              <a:rPr lang="fr-FR" sz="1800" dirty="0"/>
              <a:t>Coefficient 5</a:t>
            </a:r>
          </a:p>
          <a:p>
            <a:endParaRPr lang="fr-FR" dirty="0"/>
          </a:p>
        </p:txBody>
      </p:sp>
      <p:sp>
        <p:nvSpPr>
          <p:cNvPr id="6" name="Titre 5">
            <a:extLst>
              <a:ext uri="{FF2B5EF4-FFF2-40B4-BE49-F238E27FC236}">
                <a16:creationId xmlns:a16="http://schemas.microsoft.com/office/drawing/2014/main" id="{5EB23019-769A-D948-8DC9-497183EBAE70}"/>
              </a:ext>
            </a:extLst>
          </p:cNvPr>
          <p:cNvSpPr>
            <a:spLocks noGrp="1"/>
          </p:cNvSpPr>
          <p:nvPr>
            <p:ph type="title"/>
          </p:nvPr>
        </p:nvSpPr>
        <p:spPr/>
        <p:txBody>
          <a:bodyPr/>
          <a:lstStyle/>
          <a:p>
            <a:r>
              <a:rPr lang="fr-FR" dirty="0"/>
              <a:t>Focus sur les épreuves anticipées de français</a:t>
            </a:r>
          </a:p>
        </p:txBody>
      </p:sp>
      <p:sp>
        <p:nvSpPr>
          <p:cNvPr id="7" name="ZoneTexte 6">
            <a:extLst>
              <a:ext uri="{FF2B5EF4-FFF2-40B4-BE49-F238E27FC236}">
                <a16:creationId xmlns:a16="http://schemas.microsoft.com/office/drawing/2014/main" id="{EC38902D-DFCD-1846-A9CF-61C6D2F61DA8}"/>
              </a:ext>
            </a:extLst>
          </p:cNvPr>
          <p:cNvSpPr txBox="1">
            <a:spLocks noChangeArrowheads="1"/>
          </p:cNvSpPr>
          <p:nvPr/>
        </p:nvSpPr>
        <p:spPr bwMode="auto">
          <a:xfrm>
            <a:off x="874205" y="4080247"/>
            <a:ext cx="3714750" cy="1938992"/>
          </a:xfrm>
          <a:prstGeom prst="rect">
            <a:avLst/>
          </a:prstGeom>
          <a:solidFill>
            <a:schemeClr val="bg1"/>
          </a:solidFill>
          <a:ln w="38100">
            <a:solidFill>
              <a:srgbClr val="EF7D0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a:buClr>
                <a:schemeClr val="bg2"/>
              </a:buClr>
              <a:buNone/>
              <a:defRPr/>
            </a:pPr>
            <a:endParaRPr lang="fr-FR" altLang="fr-FR" sz="500" b="1" dirty="0">
              <a:solidFill>
                <a:schemeClr val="tx1"/>
              </a:solidFill>
              <a:ea typeface="Roboto" pitchFamily="2" charset="0"/>
            </a:endParaRPr>
          </a:p>
          <a:p>
            <a:pPr algn="ctr">
              <a:buClr>
                <a:schemeClr val="bg2"/>
              </a:buClr>
              <a:buNone/>
              <a:defRPr/>
            </a:pPr>
            <a:r>
              <a:rPr lang="fr-FR" altLang="fr-FR" sz="1400" b="1" dirty="0" smtClean="0">
                <a:solidFill>
                  <a:schemeClr val="tx1"/>
                </a:solidFill>
                <a:ea typeface="Roboto" pitchFamily="2" charset="0"/>
              </a:rPr>
              <a:t>1</a:t>
            </a:r>
            <a:r>
              <a:rPr lang="fr-FR" altLang="fr-FR" sz="1400" b="1" baseline="30000" dirty="0" smtClean="0">
                <a:solidFill>
                  <a:schemeClr val="tx1"/>
                </a:solidFill>
                <a:ea typeface="Roboto" pitchFamily="2" charset="0"/>
              </a:rPr>
              <a:t>re</a:t>
            </a:r>
            <a:r>
              <a:rPr lang="fr-FR" altLang="fr-FR" sz="1400" b="1" dirty="0" smtClean="0">
                <a:solidFill>
                  <a:schemeClr val="tx1"/>
                </a:solidFill>
                <a:ea typeface="Roboto" pitchFamily="2" charset="0"/>
              </a:rPr>
              <a:t> </a:t>
            </a:r>
            <a:r>
              <a:rPr lang="fr-FR" altLang="fr-FR" sz="1400" b="1" dirty="0">
                <a:solidFill>
                  <a:schemeClr val="tx1"/>
                </a:solidFill>
                <a:ea typeface="Roboto" pitchFamily="2" charset="0"/>
              </a:rPr>
              <a:t>partie de l’épreuve : </a:t>
            </a:r>
          </a:p>
          <a:p>
            <a:pPr marL="136525" indent="-136525">
              <a:buClr>
                <a:schemeClr val="tx1"/>
              </a:buClr>
              <a:buFont typeface="Police système Courant"/>
              <a:buChar char="-"/>
              <a:defRPr/>
            </a:pPr>
            <a:r>
              <a:rPr lang="fr-FR" altLang="fr-FR" sz="1400" dirty="0">
                <a:solidFill>
                  <a:schemeClr val="tx1"/>
                </a:solidFill>
                <a:ea typeface="Roboto" pitchFamily="2" charset="0"/>
              </a:rPr>
              <a:t>Exposé sur un des textes du descriptif</a:t>
            </a:r>
          </a:p>
          <a:p>
            <a:pPr marL="136525" indent="-136525">
              <a:buClr>
                <a:schemeClr val="tx1"/>
              </a:buClr>
              <a:buFont typeface="Police système Courant"/>
              <a:buChar char="-"/>
              <a:defRPr/>
            </a:pPr>
            <a:endParaRPr lang="fr-FR" altLang="fr-FR" sz="1400" dirty="0">
              <a:solidFill>
                <a:schemeClr val="tx1"/>
              </a:solidFill>
              <a:ea typeface="Roboto" pitchFamily="2" charset="0"/>
            </a:endParaRPr>
          </a:p>
          <a:p>
            <a:pPr algn="ctr">
              <a:spcBef>
                <a:spcPct val="0"/>
              </a:spcBef>
              <a:buClrTx/>
              <a:buSzTx/>
              <a:buNone/>
              <a:defRPr/>
            </a:pPr>
            <a:r>
              <a:rPr lang="fr-FR" altLang="fr-FR" sz="1400" dirty="0">
                <a:solidFill>
                  <a:schemeClr val="tx1"/>
                </a:solidFill>
              </a:rPr>
              <a:t/>
            </a:r>
            <a:br>
              <a:rPr lang="fr-FR" altLang="fr-FR" sz="1400" dirty="0">
                <a:solidFill>
                  <a:schemeClr val="tx1"/>
                </a:solidFill>
              </a:rPr>
            </a:br>
            <a:endParaRPr lang="fr-FR" altLang="fr-FR" sz="1400" dirty="0">
              <a:solidFill>
                <a:schemeClr val="tx1"/>
              </a:solidFill>
            </a:endParaRPr>
          </a:p>
          <a:p>
            <a:pPr algn="ctr">
              <a:buClr>
                <a:schemeClr val="bg2"/>
              </a:buClr>
              <a:buNone/>
              <a:defRPr/>
            </a:pPr>
            <a:r>
              <a:rPr lang="fr-FR" altLang="fr-FR" sz="1400" b="1" dirty="0">
                <a:solidFill>
                  <a:schemeClr val="tx1"/>
                </a:solidFill>
                <a:ea typeface="Roboto" pitchFamily="2" charset="0"/>
              </a:rPr>
              <a:t>/12</a:t>
            </a:r>
          </a:p>
          <a:p>
            <a:pPr algn="ctr">
              <a:buClr>
                <a:schemeClr val="bg2"/>
              </a:buClr>
              <a:buNone/>
              <a:defRPr/>
            </a:pPr>
            <a:r>
              <a:rPr lang="fr-FR" altLang="fr-FR" sz="1400" b="1" dirty="0">
                <a:solidFill>
                  <a:schemeClr val="tx1"/>
                </a:solidFill>
                <a:ea typeface="Roboto" pitchFamily="2" charset="0"/>
              </a:rPr>
              <a:t>12 minutes</a:t>
            </a:r>
          </a:p>
        </p:txBody>
      </p:sp>
      <p:sp>
        <p:nvSpPr>
          <p:cNvPr id="8" name="ZoneTexte 7">
            <a:extLst>
              <a:ext uri="{FF2B5EF4-FFF2-40B4-BE49-F238E27FC236}">
                <a16:creationId xmlns:a16="http://schemas.microsoft.com/office/drawing/2014/main" id="{4EF055F8-A55E-904C-BDC1-3116065772A7}"/>
              </a:ext>
            </a:extLst>
          </p:cNvPr>
          <p:cNvSpPr txBox="1">
            <a:spLocks noChangeArrowheads="1"/>
          </p:cNvSpPr>
          <p:nvPr/>
        </p:nvSpPr>
        <p:spPr bwMode="auto">
          <a:xfrm>
            <a:off x="4855655" y="4077072"/>
            <a:ext cx="3714750" cy="1938992"/>
          </a:xfrm>
          <a:prstGeom prst="rect">
            <a:avLst/>
          </a:prstGeom>
          <a:solidFill>
            <a:schemeClr val="bg1"/>
          </a:solidFill>
          <a:ln w="38100">
            <a:solidFill>
              <a:srgbClr val="EF7D05"/>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buNone/>
              <a:defRPr/>
            </a:pPr>
            <a:endParaRPr lang="fr-FR" altLang="fr-FR" sz="800" b="1" dirty="0"/>
          </a:p>
          <a:p>
            <a:pPr algn="ctr" eaLnBrk="1" hangingPunct="1">
              <a:buNone/>
              <a:defRPr/>
            </a:pPr>
            <a:r>
              <a:rPr lang="fr-FR" sz="1400" b="1" dirty="0" smtClean="0"/>
              <a:t>2</a:t>
            </a:r>
            <a:r>
              <a:rPr lang="fr-FR" sz="1400" b="1" baseline="30000" dirty="0" smtClean="0"/>
              <a:t>e</a:t>
            </a:r>
            <a:r>
              <a:rPr lang="fr-FR" sz="1400" b="1" dirty="0" smtClean="0"/>
              <a:t> </a:t>
            </a:r>
            <a:r>
              <a:rPr lang="fr-FR" sz="1400" b="1" dirty="0"/>
              <a:t>partie de l’épreuve : </a:t>
            </a:r>
          </a:p>
          <a:p>
            <a:pPr marL="136525" indent="-136525" eaLnBrk="1" hangingPunct="1">
              <a:buClr>
                <a:schemeClr val="tx1"/>
              </a:buClr>
              <a:buFont typeface="Police système Courant"/>
              <a:buChar char="-"/>
              <a:defRPr/>
            </a:pPr>
            <a:r>
              <a:rPr lang="fr-FR" sz="1400" dirty="0"/>
              <a:t>Présentation d’une œuvre choisie             par le candidat parmi celles qui ont été étudiées en classe </a:t>
            </a:r>
          </a:p>
          <a:p>
            <a:pPr marL="136525" indent="-136525" eaLnBrk="1" hangingPunct="1">
              <a:buClr>
                <a:schemeClr val="tx1"/>
              </a:buClr>
              <a:buFont typeface="Police système Courant"/>
              <a:buChar char="-"/>
              <a:defRPr/>
            </a:pPr>
            <a:r>
              <a:rPr lang="fr-FR" sz="1400" dirty="0"/>
              <a:t>Entretien avec l’examinateur </a:t>
            </a:r>
          </a:p>
          <a:p>
            <a:pPr algn="ctr" eaLnBrk="1" hangingPunct="1">
              <a:buNone/>
              <a:defRPr/>
            </a:pPr>
            <a:r>
              <a:rPr lang="fr-FR" sz="1400" b="1" dirty="0"/>
              <a:t>/8</a:t>
            </a:r>
          </a:p>
          <a:p>
            <a:pPr algn="ctr" eaLnBrk="1" hangingPunct="1">
              <a:buNone/>
              <a:defRPr/>
            </a:pPr>
            <a:r>
              <a:rPr lang="fr-FR" sz="1400" b="1" dirty="0"/>
              <a:t>8 minutes</a:t>
            </a:r>
          </a:p>
        </p:txBody>
      </p:sp>
    </p:spTree>
    <p:extLst>
      <p:ext uri="{BB962C8B-B14F-4D97-AF65-F5344CB8AC3E}">
        <p14:creationId xmlns:p14="http://schemas.microsoft.com/office/powerpoint/2010/main" val="444989696"/>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MENJS</Description0>
  </documentManagement>
</p:properties>
</file>

<file path=customXml/itemProps1.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schemas.microsoft.com/office/2006/metadata/properties"/>
    <ds:schemaRef ds:uri="http://schemas.microsoft.com/office/infopath/2007/PartnerControls"/>
    <ds:schemaRef ds:uri="2c7ddd52-0a06-43b1-a35c-dcb15ea2e3f4"/>
  </ds:schemaRefs>
</ds:datastoreItem>
</file>

<file path=docProps/app.xml><?xml version="1.0" encoding="utf-8"?>
<Properties xmlns="http://schemas.openxmlformats.org/officeDocument/2006/extended-properties" xmlns:vt="http://schemas.openxmlformats.org/officeDocument/2006/docPropsVTypes">
  <Template>MINISTÈRIEL</Template>
  <TotalTime>1762</TotalTime>
  <Words>952</Words>
  <Application>Microsoft Office PowerPoint</Application>
  <PresentationFormat>Affichage à l'écran (4:3)</PresentationFormat>
  <Paragraphs>116</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11</vt:i4>
      </vt:variant>
    </vt:vector>
  </HeadingPairs>
  <TitlesOfParts>
    <vt:vector size="20" baseType="lpstr">
      <vt:lpstr>Arial</vt:lpstr>
      <vt:lpstr>Arial Black</vt:lpstr>
      <vt:lpstr>Calibri</vt:lpstr>
      <vt:lpstr>Calibri Light</vt:lpstr>
      <vt:lpstr>Police système Courant</vt:lpstr>
      <vt:lpstr>Roboto</vt:lpstr>
      <vt:lpstr>MINISTÈRIEL</vt:lpstr>
      <vt:lpstr>1_Conception personnalisée</vt:lpstr>
      <vt:lpstr>Conception personnalisée</vt:lpstr>
      <vt:lpstr>Présentation PowerPoint</vt:lpstr>
      <vt:lpstr>Composition de la note du bac </vt:lpstr>
      <vt:lpstr>Le contrôle continu</vt:lpstr>
      <vt:lpstr>La prise en compte du contrôle continu</vt:lpstr>
      <vt:lpstr>Absence des élèves aux évaluations</vt:lpstr>
      <vt:lpstr>Livret scolaire et contrôle continu</vt:lpstr>
      <vt:lpstr>Enseignement de spécialité suivi  uniquement en première</vt:lpstr>
      <vt:lpstr>Focus sur les épreuves anticipées de français</vt:lpstr>
      <vt:lpstr>Focus sur les épreuves anticipées de français</vt:lpstr>
      <vt:lpstr>Calendrier des épreuves terminales</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CLEMENTINE COUDRAY</cp:lastModifiedBy>
  <cp:revision>66</cp:revision>
  <dcterms:created xsi:type="dcterms:W3CDTF">2020-03-05T15:21:24Z</dcterms:created>
  <dcterms:modified xsi:type="dcterms:W3CDTF">2023-04-06T13:46:50Z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