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9"/>
  </p:notesMasterIdLst>
  <p:sldIdLst>
    <p:sldId id="331" r:id="rId5"/>
    <p:sldId id="327" r:id="rId6"/>
    <p:sldId id="329" r:id="rId7"/>
    <p:sldId id="330" r:id="rId8"/>
    <p:sldId id="332" r:id="rId9"/>
    <p:sldId id="333" r:id="rId10"/>
    <p:sldId id="334" r:id="rId11"/>
    <p:sldId id="359" r:id="rId12"/>
    <p:sldId id="360" r:id="rId13"/>
    <p:sldId id="361" r:id="rId14"/>
    <p:sldId id="362" r:id="rId15"/>
    <p:sldId id="363" r:id="rId16"/>
    <p:sldId id="342" r:id="rId17"/>
    <p:sldId id="353" r:id="rId18"/>
    <p:sldId id="340" r:id="rId19"/>
    <p:sldId id="341" r:id="rId20"/>
    <p:sldId id="343" r:id="rId21"/>
    <p:sldId id="357" r:id="rId22"/>
    <p:sldId id="356" r:id="rId23"/>
    <p:sldId id="358" r:id="rId24"/>
    <p:sldId id="366" r:id="rId25"/>
    <p:sldId id="367" r:id="rId26"/>
    <p:sldId id="354" r:id="rId27"/>
    <p:sldId id="355" r:id="rId28"/>
    <p:sldId id="344" r:id="rId29"/>
    <p:sldId id="345" r:id="rId30"/>
    <p:sldId id="346" r:id="rId31"/>
    <p:sldId id="347" r:id="rId32"/>
    <p:sldId id="348" r:id="rId33"/>
    <p:sldId id="350" r:id="rId34"/>
    <p:sldId id="351" r:id="rId35"/>
    <p:sldId id="352" r:id="rId36"/>
    <p:sldId id="368" r:id="rId37"/>
    <p:sldId id="369"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29"/>
            <p14:sldId id="330"/>
            <p14:sldId id="332"/>
            <p14:sldId id="333"/>
            <p14:sldId id="334"/>
            <p14:sldId id="359"/>
            <p14:sldId id="360"/>
            <p14:sldId id="361"/>
            <p14:sldId id="362"/>
            <p14:sldId id="363"/>
            <p14:sldId id="342"/>
            <p14:sldId id="353"/>
            <p14:sldId id="340"/>
            <p14:sldId id="341"/>
            <p14:sldId id="343"/>
            <p14:sldId id="357"/>
            <p14:sldId id="356"/>
            <p14:sldId id="358"/>
            <p14:sldId id="366"/>
            <p14:sldId id="367"/>
            <p14:sldId id="354"/>
            <p14:sldId id="355"/>
            <p14:sldId id="344"/>
            <p14:sldId id="345"/>
            <p14:sldId id="346"/>
            <p14:sldId id="347"/>
            <p14:sldId id="348"/>
            <p14:sldId id="350"/>
            <p14:sldId id="351"/>
            <p14:sldId id="352"/>
            <p14:sldId id="368"/>
            <p14:sldId id="369"/>
          </p14:sldIdLst>
        </p14:section>
        <p14:section name="MÉTHODOLOGIE" id="{EB03BDE6-D677-4574-A7BF-9721F91BDEB8}">
          <p14:sldIdLst/>
        </p14:section>
      </p14:sectionLst>
    </p:ext>
    <p:ext uri="{EFAFB233-063F-42B5-8137-9DF3F51BA10A}">
      <p15:sldGuideLst xmlns:p15="http://schemas.microsoft.com/office/powerpoint/2012/main" xmlns="">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671" autoAdjust="0"/>
  </p:normalViewPr>
  <p:slideViewPr>
    <p:cSldViewPr showGuides="1">
      <p:cViewPr varScale="1">
        <p:scale>
          <a:sx n="70" d="100"/>
          <a:sy n="70" d="100"/>
        </p:scale>
        <p:origin x="-1170" y="-90"/>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88C63-1E6E-4406-BA3F-315AFAD2EDEC}" type="doc">
      <dgm:prSet loTypeId="urn:microsoft.com/office/officeart/2005/8/layout/chevron1" loCatId="process" qsTypeId="urn:microsoft.com/office/officeart/2005/8/quickstyle/simple1" qsCatId="simple" csTypeId="urn:microsoft.com/office/officeart/2005/8/colors/accent2_1" csCatId="accent2" phldr="1"/>
      <dgm:spPr/>
    </dgm:pt>
    <dgm:pt modelId="{46A58369-B9B7-40EF-BB19-FAC96D2B6405}">
      <dgm:prSet phldrT="[Texte]" custT="1"/>
      <dgm:spPr/>
      <dgm:t>
        <a:bodyPr/>
        <a:lstStyle/>
        <a:p>
          <a:r>
            <a:rPr lang="fr-FR" sz="1800" dirty="0" smtClean="0"/>
            <a:t>Repères CP</a:t>
          </a:r>
          <a:endParaRPr lang="fr-FR" sz="1800" dirty="0"/>
        </a:p>
      </dgm:t>
    </dgm:pt>
    <dgm:pt modelId="{417DB8B2-7AFF-413A-A137-6C4391E2537B}" type="parTrans" cxnId="{1C9BB0C4-6B4F-4F93-A21D-6014F40F8453}">
      <dgm:prSet/>
      <dgm:spPr/>
      <dgm:t>
        <a:bodyPr/>
        <a:lstStyle/>
        <a:p>
          <a:endParaRPr lang="fr-FR"/>
        </a:p>
      </dgm:t>
    </dgm:pt>
    <dgm:pt modelId="{3E043D88-1468-4A5F-81C0-030BBC38CDA8}" type="sibTrans" cxnId="{1C9BB0C4-6B4F-4F93-A21D-6014F40F8453}">
      <dgm:prSet/>
      <dgm:spPr/>
      <dgm:t>
        <a:bodyPr/>
        <a:lstStyle/>
        <a:p>
          <a:endParaRPr lang="fr-FR"/>
        </a:p>
      </dgm:t>
    </dgm:pt>
    <dgm:pt modelId="{8B941824-797C-4F78-B5F1-84BD784BE847}">
      <dgm:prSet phldrT="[Texte]" custT="1"/>
      <dgm:spPr/>
      <dgm:t>
        <a:bodyPr/>
        <a:lstStyle/>
        <a:p>
          <a:r>
            <a:rPr lang="fr-FR" sz="1800" dirty="0" smtClean="0"/>
            <a:t>Point d’étape CP</a:t>
          </a:r>
          <a:endParaRPr lang="fr-FR" sz="1800" dirty="0"/>
        </a:p>
      </dgm:t>
    </dgm:pt>
    <dgm:pt modelId="{EF3F5110-29CA-4470-AE8E-2C6FEE2EDD20}" type="parTrans" cxnId="{7C9D999B-98B1-4FF6-9571-513F99BB4819}">
      <dgm:prSet/>
      <dgm:spPr/>
      <dgm:t>
        <a:bodyPr/>
        <a:lstStyle/>
        <a:p>
          <a:endParaRPr lang="fr-FR"/>
        </a:p>
      </dgm:t>
    </dgm:pt>
    <dgm:pt modelId="{41746A4B-DC06-4954-AE16-10635470E2B5}" type="sibTrans" cxnId="{7C9D999B-98B1-4FF6-9571-513F99BB4819}">
      <dgm:prSet/>
      <dgm:spPr/>
      <dgm:t>
        <a:bodyPr/>
        <a:lstStyle/>
        <a:p>
          <a:endParaRPr lang="fr-FR"/>
        </a:p>
      </dgm:t>
    </dgm:pt>
    <dgm:pt modelId="{0F9EF24E-3A3F-4660-8635-7E7F49E5F4D1}">
      <dgm:prSet phldrT="[Texte]" custT="1"/>
      <dgm:spPr/>
      <dgm:t>
        <a:bodyPr/>
        <a:lstStyle/>
        <a:p>
          <a:r>
            <a:rPr lang="fr-FR" sz="1800" dirty="0" smtClean="0"/>
            <a:t>Repères CE1</a:t>
          </a:r>
          <a:endParaRPr lang="fr-FR" sz="1800" dirty="0"/>
        </a:p>
      </dgm:t>
    </dgm:pt>
    <dgm:pt modelId="{68B87259-A1EB-4C84-AC9C-ACFCE0834C15}" type="parTrans" cxnId="{215FE23E-B639-4412-A0DE-207389120532}">
      <dgm:prSet/>
      <dgm:spPr/>
      <dgm:t>
        <a:bodyPr/>
        <a:lstStyle/>
        <a:p>
          <a:endParaRPr lang="fr-FR"/>
        </a:p>
      </dgm:t>
    </dgm:pt>
    <dgm:pt modelId="{58143BE9-A3EE-43BF-8117-74313E28CDC5}" type="sibTrans" cxnId="{215FE23E-B639-4412-A0DE-207389120532}">
      <dgm:prSet/>
      <dgm:spPr/>
      <dgm:t>
        <a:bodyPr/>
        <a:lstStyle/>
        <a:p>
          <a:endParaRPr lang="fr-FR"/>
        </a:p>
      </dgm:t>
    </dgm:pt>
    <dgm:pt modelId="{195A03F7-DF84-44A2-AB94-EECF7A9D2420}" type="pres">
      <dgm:prSet presAssocID="{71C88C63-1E6E-4406-BA3F-315AFAD2EDEC}" presName="Name0" presStyleCnt="0">
        <dgm:presLayoutVars>
          <dgm:dir/>
          <dgm:animLvl val="lvl"/>
          <dgm:resizeHandles val="exact"/>
        </dgm:presLayoutVars>
      </dgm:prSet>
      <dgm:spPr/>
    </dgm:pt>
    <dgm:pt modelId="{F57C4DA3-DA78-4FA9-8D21-C474D4E13854}" type="pres">
      <dgm:prSet presAssocID="{46A58369-B9B7-40EF-BB19-FAC96D2B6405}" presName="parTxOnly" presStyleLbl="node1" presStyleIdx="0" presStyleCnt="3">
        <dgm:presLayoutVars>
          <dgm:chMax val="0"/>
          <dgm:chPref val="0"/>
          <dgm:bulletEnabled val="1"/>
        </dgm:presLayoutVars>
      </dgm:prSet>
      <dgm:spPr/>
      <dgm:t>
        <a:bodyPr/>
        <a:lstStyle/>
        <a:p>
          <a:endParaRPr lang="fr-FR"/>
        </a:p>
      </dgm:t>
    </dgm:pt>
    <dgm:pt modelId="{4DE571ED-C362-4E5A-A4AB-4D507F788282}" type="pres">
      <dgm:prSet presAssocID="{3E043D88-1468-4A5F-81C0-030BBC38CDA8}" presName="parTxOnlySpace" presStyleCnt="0"/>
      <dgm:spPr/>
    </dgm:pt>
    <dgm:pt modelId="{ABA856E2-8185-4F30-A061-543D602D466F}" type="pres">
      <dgm:prSet presAssocID="{8B941824-797C-4F78-B5F1-84BD784BE847}" presName="parTxOnly" presStyleLbl="node1" presStyleIdx="1" presStyleCnt="3">
        <dgm:presLayoutVars>
          <dgm:chMax val="0"/>
          <dgm:chPref val="0"/>
          <dgm:bulletEnabled val="1"/>
        </dgm:presLayoutVars>
      </dgm:prSet>
      <dgm:spPr/>
      <dgm:t>
        <a:bodyPr/>
        <a:lstStyle/>
        <a:p>
          <a:endParaRPr lang="fr-FR"/>
        </a:p>
      </dgm:t>
    </dgm:pt>
    <dgm:pt modelId="{7199E0FC-0818-4FE1-BBFA-C6014783A537}" type="pres">
      <dgm:prSet presAssocID="{41746A4B-DC06-4954-AE16-10635470E2B5}" presName="parTxOnlySpace" presStyleCnt="0"/>
      <dgm:spPr/>
    </dgm:pt>
    <dgm:pt modelId="{C274F505-8F9B-4EE7-9EDF-A5FD27F65BDB}" type="pres">
      <dgm:prSet presAssocID="{0F9EF24E-3A3F-4660-8635-7E7F49E5F4D1}" presName="parTxOnly" presStyleLbl="node1" presStyleIdx="2" presStyleCnt="3">
        <dgm:presLayoutVars>
          <dgm:chMax val="0"/>
          <dgm:chPref val="0"/>
          <dgm:bulletEnabled val="1"/>
        </dgm:presLayoutVars>
      </dgm:prSet>
      <dgm:spPr/>
      <dgm:t>
        <a:bodyPr/>
        <a:lstStyle/>
        <a:p>
          <a:endParaRPr lang="fr-FR"/>
        </a:p>
      </dgm:t>
    </dgm:pt>
  </dgm:ptLst>
  <dgm:cxnLst>
    <dgm:cxn modelId="{1C9BB0C4-6B4F-4F93-A21D-6014F40F8453}" srcId="{71C88C63-1E6E-4406-BA3F-315AFAD2EDEC}" destId="{46A58369-B9B7-40EF-BB19-FAC96D2B6405}" srcOrd="0" destOrd="0" parTransId="{417DB8B2-7AFF-413A-A137-6C4391E2537B}" sibTransId="{3E043D88-1468-4A5F-81C0-030BBC38CDA8}"/>
    <dgm:cxn modelId="{8F9B29EE-683E-4482-8AC1-BA855B88E944}" type="presOf" srcId="{46A58369-B9B7-40EF-BB19-FAC96D2B6405}" destId="{F57C4DA3-DA78-4FA9-8D21-C474D4E13854}" srcOrd="0" destOrd="0" presId="urn:microsoft.com/office/officeart/2005/8/layout/chevron1"/>
    <dgm:cxn modelId="{F8E7BCC1-4CD8-403D-9CB4-7F2BA7326695}" type="presOf" srcId="{8B941824-797C-4F78-B5F1-84BD784BE847}" destId="{ABA856E2-8185-4F30-A061-543D602D466F}" srcOrd="0" destOrd="0" presId="urn:microsoft.com/office/officeart/2005/8/layout/chevron1"/>
    <dgm:cxn modelId="{80D25F66-878D-4E3C-AEA1-5568D39CEBBD}" type="presOf" srcId="{71C88C63-1E6E-4406-BA3F-315AFAD2EDEC}" destId="{195A03F7-DF84-44A2-AB94-EECF7A9D2420}" srcOrd="0" destOrd="0" presId="urn:microsoft.com/office/officeart/2005/8/layout/chevron1"/>
    <dgm:cxn modelId="{7C9D999B-98B1-4FF6-9571-513F99BB4819}" srcId="{71C88C63-1E6E-4406-BA3F-315AFAD2EDEC}" destId="{8B941824-797C-4F78-B5F1-84BD784BE847}" srcOrd="1" destOrd="0" parTransId="{EF3F5110-29CA-4470-AE8E-2C6FEE2EDD20}" sibTransId="{41746A4B-DC06-4954-AE16-10635470E2B5}"/>
    <dgm:cxn modelId="{215FE23E-B639-4412-A0DE-207389120532}" srcId="{71C88C63-1E6E-4406-BA3F-315AFAD2EDEC}" destId="{0F9EF24E-3A3F-4660-8635-7E7F49E5F4D1}" srcOrd="2" destOrd="0" parTransId="{68B87259-A1EB-4C84-AC9C-ACFCE0834C15}" sibTransId="{58143BE9-A3EE-43BF-8117-74313E28CDC5}"/>
    <dgm:cxn modelId="{B8FB80DF-535B-4BF6-AF1B-AEBFB91A8AB2}" type="presOf" srcId="{0F9EF24E-3A3F-4660-8635-7E7F49E5F4D1}" destId="{C274F505-8F9B-4EE7-9EDF-A5FD27F65BDB}" srcOrd="0" destOrd="0" presId="urn:microsoft.com/office/officeart/2005/8/layout/chevron1"/>
    <dgm:cxn modelId="{B620AF09-1C49-496E-966F-0D0DF400B75A}" type="presParOf" srcId="{195A03F7-DF84-44A2-AB94-EECF7A9D2420}" destId="{F57C4DA3-DA78-4FA9-8D21-C474D4E13854}" srcOrd="0" destOrd="0" presId="urn:microsoft.com/office/officeart/2005/8/layout/chevron1"/>
    <dgm:cxn modelId="{C963C461-D9B5-4335-ACE9-25B13477D39C}" type="presParOf" srcId="{195A03F7-DF84-44A2-AB94-EECF7A9D2420}" destId="{4DE571ED-C362-4E5A-A4AB-4D507F788282}" srcOrd="1" destOrd="0" presId="urn:microsoft.com/office/officeart/2005/8/layout/chevron1"/>
    <dgm:cxn modelId="{3A897FA2-E2F6-4198-A927-EEA72A853539}" type="presParOf" srcId="{195A03F7-DF84-44A2-AB94-EECF7A9D2420}" destId="{ABA856E2-8185-4F30-A061-543D602D466F}" srcOrd="2" destOrd="0" presId="urn:microsoft.com/office/officeart/2005/8/layout/chevron1"/>
    <dgm:cxn modelId="{B1251FCF-C677-4AC3-99F9-87F16A655611}" type="presParOf" srcId="{195A03F7-DF84-44A2-AB94-EECF7A9D2420}" destId="{7199E0FC-0818-4FE1-BBFA-C6014783A537}" srcOrd="3" destOrd="0" presId="urn:microsoft.com/office/officeart/2005/8/layout/chevron1"/>
    <dgm:cxn modelId="{741C79CA-6D7C-4BA6-AE6A-DCE2D564541E}" type="presParOf" srcId="{195A03F7-DF84-44A2-AB94-EECF7A9D2420}" destId="{C274F505-8F9B-4EE7-9EDF-A5FD27F65BD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C4DA3-DA78-4FA9-8D21-C474D4E13854}">
      <dsp:nvSpPr>
        <dsp:cNvPr id="0" name=""/>
        <dsp:cNvSpPr/>
      </dsp:nvSpPr>
      <dsp:spPr>
        <a:xfrm>
          <a:off x="2257" y="1481975"/>
          <a:ext cx="2750121" cy="1100048"/>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kern="1200" dirty="0" smtClean="0"/>
            <a:t>Repères CP</a:t>
          </a:r>
          <a:endParaRPr lang="fr-FR" sz="1800" kern="1200" dirty="0"/>
        </a:p>
      </dsp:txBody>
      <dsp:txXfrm>
        <a:off x="552281" y="1481975"/>
        <a:ext cx="1650073" cy="1100048"/>
      </dsp:txXfrm>
    </dsp:sp>
    <dsp:sp modelId="{ABA856E2-8185-4F30-A061-543D602D466F}">
      <dsp:nvSpPr>
        <dsp:cNvPr id="0" name=""/>
        <dsp:cNvSpPr/>
      </dsp:nvSpPr>
      <dsp:spPr>
        <a:xfrm>
          <a:off x="2477367" y="1481975"/>
          <a:ext cx="2750121" cy="1100048"/>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kern="1200" dirty="0" smtClean="0"/>
            <a:t>Point d’étape CP</a:t>
          </a:r>
          <a:endParaRPr lang="fr-FR" sz="1800" kern="1200" dirty="0"/>
        </a:p>
      </dsp:txBody>
      <dsp:txXfrm>
        <a:off x="3027391" y="1481975"/>
        <a:ext cx="1650073" cy="1100048"/>
      </dsp:txXfrm>
    </dsp:sp>
    <dsp:sp modelId="{C274F505-8F9B-4EE7-9EDF-A5FD27F65BDB}">
      <dsp:nvSpPr>
        <dsp:cNvPr id="0" name=""/>
        <dsp:cNvSpPr/>
      </dsp:nvSpPr>
      <dsp:spPr>
        <a:xfrm>
          <a:off x="4952476" y="1481975"/>
          <a:ext cx="2750121" cy="1100048"/>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kern="1200" dirty="0" smtClean="0"/>
            <a:t>Repères CE1</a:t>
          </a:r>
          <a:endParaRPr lang="fr-FR" sz="1800" kern="1200" dirty="0"/>
        </a:p>
      </dsp:txBody>
      <dsp:txXfrm>
        <a:off x="5502500" y="1481975"/>
        <a:ext cx="1650073" cy="11000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09/06/2021</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bc48929269_2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bc48929269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91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bc48929269_2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bc48929269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919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1" name="Image 10">
            <a:extLst>
              <a:ext uri="{FF2B5EF4-FFF2-40B4-BE49-F238E27FC236}">
                <a16:creationId xmlns:a16="http://schemas.microsoft.com/office/drawing/2014/main" xmlns="" id="{0EF598DE-E254-7D46-9A4E-C076AA721EC1}"/>
              </a:ext>
            </a:extLst>
          </p:cNvPr>
          <p:cNvPicPr>
            <a:picLocks noChangeAspect="1"/>
          </p:cNvPicPr>
          <p:nvPr userDrawn="1"/>
        </p:nvPicPr>
        <p:blipFill>
          <a:blip r:embed="rId2"/>
          <a:stretch>
            <a:fillRect/>
          </a:stretch>
        </p:blipFill>
        <p:spPr>
          <a:xfrm>
            <a:off x="251520" y="134491"/>
            <a:ext cx="5210399" cy="5185879"/>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xmlns="" id="{4DAF1AC7-FD35-1C42-B128-6D3BE0E0E833}"/>
              </a:ext>
            </a:extLst>
          </p:cNvPr>
          <p:cNvPicPr>
            <a:picLocks noChangeAspect="1"/>
          </p:cNvPicPr>
          <p:nvPr userDrawn="1"/>
        </p:nvPicPr>
        <p:blipFill>
          <a:blip r:embed="rId2"/>
          <a:stretch>
            <a:fillRect/>
          </a:stretch>
        </p:blipFill>
        <p:spPr>
          <a:xfrm>
            <a:off x="146685" y="252354"/>
            <a:ext cx="2625115" cy="26127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dirty="0" smtClean="0"/>
              <a:t>14/05/2021</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smtClean="0"/>
              <a:t>DEPP</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200000"/>
            <a:ext cx="8424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lvl1pPr>
              <a:defRPr/>
            </a:lvl1pPr>
          </a:lstStyle>
          <a:p>
            <a:pPr algn="r"/>
            <a:r>
              <a:rPr lang="fr-FR" cap="all" dirty="0" smtClean="0"/>
              <a:t>14/05/2021</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smtClean="0"/>
              <a:t>DEPP</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2448000"/>
            <a:ext cx="8424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3160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xmlns="" id="{EBC5F345-A624-3D47-8A72-0C999C8D177F}"/>
              </a:ext>
            </a:extLst>
          </p:cNvPr>
          <p:cNvPicPr>
            <a:picLocks noChangeAspect="1"/>
          </p:cNvPicPr>
          <p:nvPr userDrawn="1"/>
        </p:nvPicPr>
        <p:blipFill>
          <a:blip r:embed="rId9"/>
          <a:stretch>
            <a:fillRect/>
          </a:stretch>
        </p:blipFill>
        <p:spPr>
          <a:xfrm>
            <a:off x="275624" y="144000"/>
            <a:ext cx="912000" cy="912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gouv.fr/l-evaluation-des-acquis-des-eleves-en-ce1-des-reperes-de-debut-d-annee-12062" TargetMode="External"/><Relationship Id="rId2" Type="http://schemas.openxmlformats.org/officeDocument/2006/relationships/hyperlink" Target="https://www.education.gouv.fr/l-evaluation-des-acquis-des-eleves-en-cp-des-reperes-pour-la-reussite-5318" TargetMode="Externa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reperes.cp-ce1.fr"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hyperlink" Target="https://cache.media.eduscol.education.fr/file/maternelle/63/7/Les_mots_de_la_maternelle_1171637.pdf" TargetMode="External"/><Relationship Id="rId3" Type="http://schemas.openxmlformats.org/officeDocument/2006/relationships/hyperlink" Target="https://cache.media.eduscol.education.fr/file/Actualites/23/2/Lecture_ecriture_versionWEB_939232.pdf" TargetMode="External"/><Relationship Id="rId7" Type="http://schemas.openxmlformats.org/officeDocument/2006/relationships/hyperlink" Target="https://eduscol.education.fr/pid39448/je-rentre-au-cp.html" TargetMode="External"/><Relationship Id="rId2" Type="http://schemas.openxmlformats.org/officeDocument/2006/relationships/hyperlink" Target="https://eduscol.education.fr/cid117919/100-de-reussite-en-cp.html" TargetMode="External"/><Relationship Id="rId1" Type="http://schemas.openxmlformats.org/officeDocument/2006/relationships/slideLayout" Target="../slideLayouts/slideLayout6.xml"/><Relationship Id="rId6" Type="http://schemas.openxmlformats.org/officeDocument/2006/relationships/hyperlink" Target="https://eduscol.education.fr/cid152614/attendus-fin-annee-reperes-annuels-progression-la.html" TargetMode="External"/><Relationship Id="rId5" Type="http://schemas.openxmlformats.org/officeDocument/2006/relationships/hyperlink" Target="https://cache.media.eduscol.education.fr/file/programmes_2018/20/0/Cycle_2_programme_consolide_1038200.pdf" TargetMode="External"/><Relationship Id="rId4" Type="http://schemas.openxmlformats.org/officeDocument/2006/relationships/hyperlink" Target="https://www.education.gouv.fr/pid285/bulletin_officiel.html?pid_bo=37752" TargetMode="External"/><Relationship Id="rId9" Type="http://schemas.openxmlformats.org/officeDocument/2006/relationships/hyperlink" Target="https://cache.media.eduscol.education.fr/file/maternelle/41/4/Guide_phonologie_1172414.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hyperlink" Target="https://www.reseau-canope.fr/fileadmin/user_upload/Projets/conseil_scientifique_education_nationale/15._EvalAide_CSEN.pdf" TargetMode="External"/><Relationship Id="rId3" Type="http://schemas.openxmlformats.org/officeDocument/2006/relationships/hyperlink" Target="https://www.education.gouv.fr/media/74130/download" TargetMode="External"/><Relationship Id="rId7" Type="http://schemas.openxmlformats.org/officeDocument/2006/relationships/hyperlink" Target="https://www.reseau-canope.fr/fileadmin/user_upload/Projets/conseil_scientifique_education_nationale/Pourquoi_des_evaluations_nationales_en_CP_et_CE1.pdf" TargetMode="External"/><Relationship Id="rId2" Type="http://schemas.openxmlformats.org/officeDocument/2006/relationships/hyperlink" Target="https://www.education.gouv.fr/evaluations-reperes-2020-de-debut-de-cp-et-de-ce1-baisse-des-performances-par-rapport-2019-notamment-309156" TargetMode="External"/><Relationship Id="rId1" Type="http://schemas.openxmlformats.org/officeDocument/2006/relationships/slideLayout" Target="../slideLayouts/slideLayout6.xml"/><Relationship Id="rId6" Type="http://schemas.openxmlformats.org/officeDocument/2006/relationships/hyperlink" Target="https://www.education.gouv.fr/evaluations-2021-point-d-etape-cp-premiers-resultats-322673" TargetMode="External"/><Relationship Id="rId5" Type="http://schemas.openxmlformats.org/officeDocument/2006/relationships/hyperlink" Target="https://www.education.gouv.fr/evaluations-2020-reperes-cp-ce1-premiers-resultats-307122" TargetMode="External"/><Relationship Id="rId4" Type="http://schemas.openxmlformats.org/officeDocument/2006/relationships/hyperlink" Target="https://www.education.gouv.fr/media/72885/download" TargetMode="External"/><Relationship Id="rId9" Type="http://schemas.openxmlformats.org/officeDocument/2006/relationships/hyperlink" Target="https://www.reseau-canope.fr/fileadmin/user_upload/Projets/conseil_scientifique_education_nationale/Note_CSEN_2021_02.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reperes.cp-ce1.fr"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gouv.fr/l-evaluation-des-acquis-des-eleves-du-cp-au-lycee-12089" TargetMode="External"/><Relationship Id="rId2" Type="http://schemas.openxmlformats.org/officeDocument/2006/relationships/hyperlink" Target="https://eduscol.education.fr/887/evaluations-de-cp-ce1-6e-tests-de-positionnement-en-seconde-et-cap"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smtClean="0"/>
              <a:t>Évaluations nationales </a:t>
            </a:r>
            <a:r>
              <a:rPr lang="fr-FR" i="1" dirty="0" smtClean="0"/>
              <a:t>Repères</a:t>
            </a:r>
            <a:r>
              <a:rPr lang="fr-FR" dirty="0" smtClean="0"/>
              <a:t> CP et CE1</a:t>
            </a:r>
            <a:endParaRPr lang="fr-FR" dirty="0"/>
          </a:p>
          <a:p>
            <a:pPr lvl="1"/>
            <a:r>
              <a:rPr lang="fr-FR" dirty="0" smtClean="0"/>
              <a:t>Septembre 2021</a:t>
            </a:r>
            <a:endParaRPr lang="fr-FR" dirty="0"/>
          </a:p>
        </p:txBody>
      </p:sp>
      <p:sp>
        <p:nvSpPr>
          <p:cNvPr id="8" name="Espace réservé du pied de page 7"/>
          <p:cNvSpPr>
            <a:spLocks noGrp="1"/>
          </p:cNvSpPr>
          <p:nvPr>
            <p:ph type="ftr" sz="quarter" idx="11"/>
          </p:nvPr>
        </p:nvSpPr>
        <p:spPr/>
        <p:txBody>
          <a:bodyPr/>
          <a:lstStyle/>
          <a:p>
            <a:r>
              <a:rPr lang="fr-FR" dirty="0" smtClean="0"/>
              <a:t>DEPP</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p:txBody>
          <a:bodyPr/>
          <a:lstStyle/>
          <a:p>
            <a:pPr marL="0" indent="0">
              <a:buNone/>
            </a:pPr>
            <a:r>
              <a:rPr lang="fr-FR" sz="1200" dirty="0" smtClean="0"/>
              <a:t>7. LE CONTENU DES ÉVALUATIONS CP-CE1</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8" name="Titre 9"/>
          <p:cNvSpPr>
            <a:spLocks noGrp="1"/>
          </p:cNvSpPr>
          <p:nvPr>
            <p:ph type="title"/>
          </p:nvPr>
        </p:nvSpPr>
        <p:spPr>
          <a:xfrm>
            <a:off x="359999" y="1200000"/>
            <a:ext cx="8424000" cy="960000"/>
          </a:xfrm>
        </p:spPr>
        <p:txBody>
          <a:bodyPr/>
          <a:lstStyle/>
          <a:p>
            <a:r>
              <a:rPr lang="fr-FR" dirty="0" smtClean="0">
                <a:solidFill>
                  <a:sysClr val="windowText" lastClr="000000">
                    <a:lumMod val="75000"/>
                    <a:lumOff val="25000"/>
                  </a:sysClr>
                </a:solidFill>
              </a:rPr>
              <a:t>CP – MATHÉMATIQUES</a:t>
            </a: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2707526010"/>
              </p:ext>
            </p:extLst>
          </p:nvPr>
        </p:nvGraphicFramePr>
        <p:xfrm>
          <a:off x="323528" y="1772816"/>
          <a:ext cx="8496944" cy="4132580"/>
        </p:xfrm>
        <a:graphic>
          <a:graphicData uri="http://schemas.openxmlformats.org/drawingml/2006/table">
            <a:tbl>
              <a:tblPr firstRow="1" bandRow="1">
                <a:tableStyleId>{69CF1AB2-1976-4502-BF36-3FF5EA218861}</a:tableStyleId>
              </a:tblPr>
              <a:tblGrid>
                <a:gridCol w="2160240">
                  <a:extLst>
                    <a:ext uri="{9D8B030D-6E8A-4147-A177-3AD203B41FA5}">
                      <a16:colId xmlns:a16="http://schemas.microsoft.com/office/drawing/2014/main" xmlns="" val="20000"/>
                    </a:ext>
                  </a:extLst>
                </a:gridCol>
                <a:gridCol w="6336704">
                  <a:extLst>
                    <a:ext uri="{9D8B030D-6E8A-4147-A177-3AD203B41FA5}">
                      <a16:colId xmlns:a16="http://schemas.microsoft.com/office/drawing/2014/main" xmlns="" val="20001"/>
                    </a:ext>
                  </a:extLst>
                </a:gridCol>
              </a:tblGrid>
              <a:tr h="370840">
                <a:tc>
                  <a:txBody>
                    <a:bodyPr/>
                    <a:lstStyle/>
                    <a:p>
                      <a:r>
                        <a:rPr lang="fr-FR" sz="1600" dirty="0" smtClean="0">
                          <a:latin typeface="Calibri" panose="020F0502020204030204" pitchFamily="34" charset="0"/>
                        </a:rPr>
                        <a:t>Nombre d’exercices</a:t>
                      </a:r>
                      <a:endParaRPr lang="fr-FR" sz="1600" b="0" dirty="0">
                        <a:latin typeface="Calibri" panose="020F0502020204030204" pitchFamily="34" charset="0"/>
                      </a:endParaRPr>
                    </a:p>
                  </a:txBody>
                  <a:tcPr/>
                </a:tc>
                <a:tc>
                  <a:txBody>
                    <a:bodyPr/>
                    <a:lstStyle/>
                    <a:p>
                      <a:r>
                        <a:rPr lang="fr-FR" sz="1400" dirty="0" smtClean="0">
                          <a:latin typeface="Calibri" panose="020F0502020204030204" pitchFamily="34" charset="0"/>
                        </a:rPr>
                        <a:t>8 types d’exercices  en passation collective</a:t>
                      </a:r>
                      <a:endParaRPr lang="fr-FR" sz="1400" b="0" dirty="0">
                        <a:latin typeface="Calibri" panose="020F0502020204030204" pitchFamily="34" charset="0"/>
                      </a:endParaRPr>
                    </a:p>
                  </a:txBody>
                  <a:tcPr/>
                </a:tc>
                <a:extLst>
                  <a:ext uri="{0D108BD9-81ED-4DB2-BD59-A6C34878D82A}">
                    <a16:rowId xmlns:a16="http://schemas.microsoft.com/office/drawing/2014/main" xmlns="" val="10000"/>
                  </a:ext>
                </a:extLst>
              </a:tr>
              <a:tr h="370840">
                <a:tc>
                  <a:txBody>
                    <a:bodyPr/>
                    <a:lstStyle/>
                    <a:p>
                      <a:r>
                        <a:rPr lang="fr-FR" sz="1600" dirty="0" smtClean="0">
                          <a:latin typeface="Calibri" panose="020F0502020204030204" pitchFamily="34" charset="0"/>
                        </a:rPr>
                        <a:t>Nombre de séquences</a:t>
                      </a:r>
                      <a:endParaRPr lang="fr-FR" sz="1600" b="0" dirty="0">
                        <a:latin typeface="Calibri" panose="020F0502020204030204" pitchFamily="34" charset="0"/>
                      </a:endParaRPr>
                    </a:p>
                  </a:txBody>
                  <a:tcPr/>
                </a:tc>
                <a:tc>
                  <a:txBody>
                    <a:bodyPr/>
                    <a:lstStyle/>
                    <a:p>
                      <a:r>
                        <a:rPr lang="fr-FR" sz="1400" dirty="0" smtClean="0">
                          <a:latin typeface="Calibri" panose="020F0502020204030204" pitchFamily="34" charset="0"/>
                        </a:rPr>
                        <a:t>2</a:t>
                      </a:r>
                      <a:endParaRPr lang="fr-FR" sz="1400" b="0" dirty="0">
                        <a:latin typeface="Calibri" panose="020F0502020204030204" pitchFamily="34" charset="0"/>
                      </a:endParaRPr>
                    </a:p>
                  </a:txBody>
                  <a:tcPr/>
                </a:tc>
                <a:extLst>
                  <a:ext uri="{0D108BD9-81ED-4DB2-BD59-A6C34878D82A}">
                    <a16:rowId xmlns:a16="http://schemas.microsoft.com/office/drawing/2014/main" xmlns="" val="10001"/>
                  </a:ext>
                </a:extLst>
              </a:tr>
              <a:tr h="370840">
                <a:tc>
                  <a:txBody>
                    <a:bodyPr/>
                    <a:lstStyle/>
                    <a:p>
                      <a:r>
                        <a:rPr lang="fr-FR" sz="1600" dirty="0" smtClean="0">
                          <a:latin typeface="Calibri" panose="020F0502020204030204" pitchFamily="34" charset="0"/>
                        </a:rPr>
                        <a:t>Domaines</a:t>
                      </a:r>
                      <a:endParaRPr lang="fr-FR" sz="1600" b="0" dirty="0">
                        <a:latin typeface="Calibri" panose="020F0502020204030204" pitchFamily="34" charset="0"/>
                      </a:endParaRPr>
                    </a:p>
                  </a:txBody>
                  <a:tcPr/>
                </a:tc>
                <a:tc>
                  <a:txBody>
                    <a:bodyPr/>
                    <a:lstStyle/>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Nombres et calculs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Espace et géométrie</a:t>
                      </a:r>
                    </a:p>
                  </a:txBody>
                  <a:tcPr/>
                </a:tc>
                <a:extLst>
                  <a:ext uri="{0D108BD9-81ED-4DB2-BD59-A6C34878D82A}">
                    <a16:rowId xmlns:a16="http://schemas.microsoft.com/office/drawing/2014/main" xmlns="" val="10002"/>
                  </a:ext>
                </a:extLst>
              </a:tr>
              <a:tr h="370840">
                <a:tc>
                  <a:txBody>
                    <a:bodyPr/>
                    <a:lstStyle/>
                    <a:p>
                      <a:r>
                        <a:rPr lang="fr-FR" sz="1600" dirty="0" smtClean="0">
                          <a:latin typeface="Calibri" panose="020F0502020204030204" pitchFamily="34" charset="0"/>
                        </a:rPr>
                        <a:t>Champs</a:t>
                      </a:r>
                      <a:endParaRPr lang="fr-FR" sz="1600" b="0" dirty="0">
                        <a:latin typeface="Calibri" panose="020F0502020204030204" pitchFamily="34" charset="0"/>
                      </a:endParaRPr>
                    </a:p>
                  </a:txBody>
                  <a:tcPr/>
                </a:tc>
                <a:tc>
                  <a:txBody>
                    <a:bodyPr/>
                    <a:lstStyle/>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Nommer, lire, écrire et représenter des nombres entiers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Résoudre des problèmes en utilisant des nombres entiers et le calcul</a:t>
                      </a:r>
                    </a:p>
                    <a:p>
                      <a:pPr marL="285750"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Comprendre et utiliser des nombres entiers pour dénombrer, ordonner,</a:t>
                      </a:r>
                      <a:r>
                        <a:rPr lang="fr-FR" sz="1450" baseline="0" dirty="0" smtClean="0">
                          <a:solidFill>
                            <a:prstClr val="black"/>
                          </a:solidFill>
                          <a:latin typeface="Calibri" panose="020F0502020204030204"/>
                        </a:rPr>
                        <a:t> repérer, comparer</a:t>
                      </a:r>
                    </a:p>
                    <a:p>
                      <a:pPr marL="285750"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Reconnaitre, nommer, décrire, reproduire, construire quelques figures géométriques</a:t>
                      </a:r>
                      <a:endParaRPr lang="fr-FR" sz="1450" dirty="0">
                        <a:solidFill>
                          <a:prstClr val="black"/>
                        </a:solidFill>
                        <a:latin typeface="Calibri" panose="020F0502020204030204"/>
                      </a:endParaRPr>
                    </a:p>
                  </a:txBody>
                  <a:tcPr/>
                </a:tc>
                <a:extLst>
                  <a:ext uri="{0D108BD9-81ED-4DB2-BD59-A6C34878D82A}">
                    <a16:rowId xmlns:a16="http://schemas.microsoft.com/office/drawing/2014/main" xmlns="" val="10003"/>
                  </a:ext>
                </a:extLst>
              </a:tr>
              <a:tr h="370840">
                <a:tc>
                  <a:txBody>
                    <a:bodyPr/>
                    <a:lstStyle/>
                    <a:p>
                      <a:r>
                        <a:rPr lang="fr-FR" sz="1600" dirty="0" smtClean="0">
                          <a:latin typeface="Calibri" panose="020F0502020204030204" pitchFamily="34" charset="0"/>
                        </a:rPr>
                        <a:t>Compétences</a:t>
                      </a:r>
                      <a:endParaRPr lang="fr-FR" sz="1600" b="0" dirty="0">
                        <a:latin typeface="Calibri" panose="020F0502020204030204" pitchFamily="34" charset="0"/>
                      </a:endParaRPr>
                    </a:p>
                  </a:txBody>
                  <a:tcPr/>
                </a:tc>
                <a:tc>
                  <a:txBody>
                    <a:bodyPr/>
                    <a:lstStyle/>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Utiliser diverses représentations des nombres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Résoudre des problèmes […] conduisant à utiliser les quatre opérations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Dénombrer, constituer et comparer des collections en les organisant</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Reproduire […] des assemblages de figures planes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Associer un nombre entier à une position […] ainsi qu’à la distance de ce point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600" dirty="0" smtClean="0">
                          <a:solidFill>
                            <a:prstClr val="black"/>
                          </a:solidFill>
                          <a:latin typeface="Calibri" panose="020F0502020204030204"/>
                        </a:rPr>
                        <a:t>      </a:t>
                      </a:r>
                      <a:r>
                        <a:rPr lang="fr-FR" sz="1450" dirty="0" smtClean="0">
                          <a:solidFill>
                            <a:prstClr val="black"/>
                          </a:solidFill>
                          <a:latin typeface="Calibri" panose="020F0502020204030204"/>
                        </a:rPr>
                        <a:t>à l’origine</a:t>
                      </a:r>
                      <a:endParaRPr lang="fr-FR" sz="1600" dirty="0">
                        <a:latin typeface="Calibri" panose="020F0502020204030204" pitchFamily="34"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00769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p:txBody>
          <a:bodyPr/>
          <a:lstStyle/>
          <a:p>
            <a:pPr marL="0" indent="0">
              <a:buNone/>
            </a:pPr>
            <a:r>
              <a:rPr lang="fr-FR" sz="1200" dirty="0" smtClean="0"/>
              <a:t>7. LE CONTENU DES ÉVALUATIONS CP-CE1</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8" name="Titre 9"/>
          <p:cNvSpPr>
            <a:spLocks noGrp="1"/>
          </p:cNvSpPr>
          <p:nvPr>
            <p:ph type="title"/>
          </p:nvPr>
        </p:nvSpPr>
        <p:spPr>
          <a:xfrm>
            <a:off x="395536" y="1052736"/>
            <a:ext cx="8424000" cy="960000"/>
          </a:xfrm>
        </p:spPr>
        <p:txBody>
          <a:bodyPr/>
          <a:lstStyle/>
          <a:p>
            <a:r>
              <a:rPr lang="fr-FR" dirty="0" smtClean="0">
                <a:solidFill>
                  <a:sysClr val="windowText" lastClr="000000">
                    <a:lumMod val="75000"/>
                    <a:lumOff val="25000"/>
                  </a:sysClr>
                </a:solidFill>
              </a:rPr>
              <a:t>CE1 – FRANÇAIS</a:t>
            </a: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875300365"/>
              </p:ext>
            </p:extLst>
          </p:nvPr>
        </p:nvGraphicFramePr>
        <p:xfrm>
          <a:off x="323528" y="1772816"/>
          <a:ext cx="8496944" cy="3815080"/>
        </p:xfrm>
        <a:graphic>
          <a:graphicData uri="http://schemas.openxmlformats.org/drawingml/2006/table">
            <a:tbl>
              <a:tblPr firstRow="1" bandRow="1">
                <a:tableStyleId>{69CF1AB2-1976-4502-BF36-3FF5EA218861}</a:tableStyleId>
              </a:tblPr>
              <a:tblGrid>
                <a:gridCol w="2160240">
                  <a:extLst>
                    <a:ext uri="{9D8B030D-6E8A-4147-A177-3AD203B41FA5}">
                      <a16:colId xmlns:a16="http://schemas.microsoft.com/office/drawing/2014/main" xmlns="" val="20000"/>
                    </a:ext>
                  </a:extLst>
                </a:gridCol>
                <a:gridCol w="6336704">
                  <a:extLst>
                    <a:ext uri="{9D8B030D-6E8A-4147-A177-3AD203B41FA5}">
                      <a16:colId xmlns:a16="http://schemas.microsoft.com/office/drawing/2014/main" xmlns="" val="20001"/>
                    </a:ext>
                  </a:extLst>
                </a:gridCol>
              </a:tblGrid>
              <a:tr h="370840">
                <a:tc>
                  <a:txBody>
                    <a:bodyPr/>
                    <a:lstStyle/>
                    <a:p>
                      <a:r>
                        <a:rPr lang="fr-FR" sz="1600" dirty="0" smtClean="0">
                          <a:latin typeface="Calibri" panose="020F0502020204030204" pitchFamily="34" charset="0"/>
                        </a:rPr>
                        <a:t>Nombre d’exercices</a:t>
                      </a:r>
                      <a:endParaRPr lang="fr-FR" sz="1600" b="0" dirty="0">
                        <a:latin typeface="Calibri" panose="020F0502020204030204" pitchFamily="34" charset="0"/>
                      </a:endParaRPr>
                    </a:p>
                  </a:txBody>
                  <a:tcPr/>
                </a:tc>
                <a:tc>
                  <a:txBody>
                    <a:bodyPr/>
                    <a:lstStyle/>
                    <a:p>
                      <a:r>
                        <a:rPr lang="fr-FR" sz="1400" dirty="0" smtClean="0">
                          <a:latin typeface="Calibri" panose="020F0502020204030204" pitchFamily="34" charset="0"/>
                        </a:rPr>
                        <a:t>6 types d’exercices en passation collective</a:t>
                      </a:r>
                    </a:p>
                    <a:p>
                      <a:r>
                        <a:rPr lang="fr-FR" sz="1400" b="1" dirty="0" smtClean="0">
                          <a:latin typeface="Calibri" panose="020F0502020204030204" pitchFamily="34" charset="0"/>
                        </a:rPr>
                        <a:t>2 types d’exercices en passation</a:t>
                      </a:r>
                      <a:r>
                        <a:rPr lang="fr-FR" sz="1400" b="1" baseline="0" dirty="0" smtClean="0">
                          <a:latin typeface="Calibri" panose="020F0502020204030204" pitchFamily="34" charset="0"/>
                        </a:rPr>
                        <a:t> individuelle</a:t>
                      </a:r>
                      <a:endParaRPr lang="fr-FR" sz="1400" b="1" dirty="0">
                        <a:latin typeface="Calibri" panose="020F0502020204030204" pitchFamily="34" charset="0"/>
                      </a:endParaRPr>
                    </a:p>
                  </a:txBody>
                  <a:tcPr/>
                </a:tc>
                <a:extLst>
                  <a:ext uri="{0D108BD9-81ED-4DB2-BD59-A6C34878D82A}">
                    <a16:rowId xmlns:a16="http://schemas.microsoft.com/office/drawing/2014/main" xmlns="" val="10000"/>
                  </a:ext>
                </a:extLst>
              </a:tr>
              <a:tr h="370840">
                <a:tc>
                  <a:txBody>
                    <a:bodyPr/>
                    <a:lstStyle/>
                    <a:p>
                      <a:r>
                        <a:rPr lang="fr-FR" sz="1600" dirty="0" smtClean="0">
                          <a:latin typeface="Calibri" panose="020F0502020204030204" pitchFamily="34" charset="0"/>
                        </a:rPr>
                        <a:t>Nombre de séquences</a:t>
                      </a:r>
                      <a:endParaRPr lang="fr-FR" sz="1600" b="0" dirty="0">
                        <a:latin typeface="Calibri" panose="020F0502020204030204" pitchFamily="34" charset="0"/>
                      </a:endParaRPr>
                    </a:p>
                  </a:txBody>
                  <a:tcPr/>
                </a:tc>
                <a:tc>
                  <a:txBody>
                    <a:bodyPr/>
                    <a:lstStyle/>
                    <a:p>
                      <a:r>
                        <a:rPr lang="fr-FR" sz="1400" dirty="0" smtClean="0">
                          <a:latin typeface="Calibri" panose="020F0502020204030204" pitchFamily="34" charset="0"/>
                        </a:rPr>
                        <a:t>2 séquences + 2 exercices individuels</a:t>
                      </a:r>
                      <a:endParaRPr lang="fr-FR" sz="1400" b="0" dirty="0">
                        <a:latin typeface="Calibri" panose="020F0502020204030204" pitchFamily="34" charset="0"/>
                      </a:endParaRPr>
                    </a:p>
                  </a:txBody>
                  <a:tcPr/>
                </a:tc>
                <a:extLst>
                  <a:ext uri="{0D108BD9-81ED-4DB2-BD59-A6C34878D82A}">
                    <a16:rowId xmlns:a16="http://schemas.microsoft.com/office/drawing/2014/main" xmlns="" val="10001"/>
                  </a:ext>
                </a:extLst>
              </a:tr>
              <a:tr h="370840">
                <a:tc>
                  <a:txBody>
                    <a:bodyPr/>
                    <a:lstStyle/>
                    <a:p>
                      <a:r>
                        <a:rPr lang="fr-FR" sz="1600" dirty="0" smtClean="0">
                          <a:latin typeface="Calibri" panose="020F0502020204030204" pitchFamily="34" charset="0"/>
                        </a:rPr>
                        <a:t>Domaines</a:t>
                      </a:r>
                      <a:endParaRPr lang="fr-FR" sz="1600" b="0" dirty="0">
                        <a:latin typeface="Calibri" panose="020F0502020204030204" pitchFamily="34" charset="0"/>
                      </a:endParaRPr>
                    </a:p>
                  </a:txBody>
                  <a:tcPr/>
                </a:tc>
                <a:tc>
                  <a:txBody>
                    <a:bodyPr/>
                    <a:lstStyle/>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Langage oral</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Lecture et compréhension de l’écrit</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Etude de la langue</a:t>
                      </a:r>
                      <a:endParaRPr lang="fr-FR" sz="1450" dirty="0">
                        <a:solidFill>
                          <a:prstClr val="black"/>
                        </a:solidFill>
                        <a:latin typeface="Calibri" panose="020F0502020204030204"/>
                      </a:endParaRPr>
                    </a:p>
                  </a:txBody>
                  <a:tcPr/>
                </a:tc>
                <a:extLst>
                  <a:ext uri="{0D108BD9-81ED-4DB2-BD59-A6C34878D82A}">
                    <a16:rowId xmlns:a16="http://schemas.microsoft.com/office/drawing/2014/main" xmlns="" val="10002"/>
                  </a:ext>
                </a:extLst>
              </a:tr>
              <a:tr h="370840">
                <a:tc>
                  <a:txBody>
                    <a:bodyPr/>
                    <a:lstStyle/>
                    <a:p>
                      <a:r>
                        <a:rPr lang="fr-FR" sz="1600" dirty="0" smtClean="0">
                          <a:latin typeface="Calibri" panose="020F0502020204030204" pitchFamily="34" charset="0"/>
                        </a:rPr>
                        <a:t>Champs</a:t>
                      </a:r>
                      <a:endParaRPr lang="fr-FR" sz="1600" b="0" dirty="0">
                        <a:latin typeface="Calibri" panose="020F0502020204030204" pitchFamily="34" charset="0"/>
                      </a:endParaRPr>
                    </a:p>
                  </a:txBody>
                  <a:tcPr/>
                </a:tc>
                <a:tc>
                  <a:txBody>
                    <a:bodyPr/>
                    <a:lstStyle/>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Ecouter pour comprendre des messages oraux ou des textes lus par un adulte</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Comprendre un texte et contrôler sa compréhension</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De l’oral à l’écrit</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Identifier des mots de manière de plus en plus aisée</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Lire à voix haute</a:t>
                      </a:r>
                      <a:endParaRPr lang="fr-FR" sz="1450" dirty="0">
                        <a:solidFill>
                          <a:prstClr val="black"/>
                        </a:solidFill>
                        <a:latin typeface="Calibri" panose="020F0502020204030204"/>
                      </a:endParaRPr>
                    </a:p>
                  </a:txBody>
                  <a:tcPr/>
                </a:tc>
                <a:extLst>
                  <a:ext uri="{0D108BD9-81ED-4DB2-BD59-A6C34878D82A}">
                    <a16:rowId xmlns:a16="http://schemas.microsoft.com/office/drawing/2014/main" xmlns="" val="10003"/>
                  </a:ext>
                </a:extLst>
              </a:tr>
              <a:tr h="370840">
                <a:tc>
                  <a:txBody>
                    <a:bodyPr/>
                    <a:lstStyle/>
                    <a:p>
                      <a:r>
                        <a:rPr lang="fr-FR" sz="1600" dirty="0" smtClean="0">
                          <a:latin typeface="Calibri" panose="020F0502020204030204" pitchFamily="34" charset="0"/>
                        </a:rPr>
                        <a:t>Compétences</a:t>
                      </a:r>
                      <a:endParaRPr lang="fr-FR" sz="1600" b="0" dirty="0">
                        <a:latin typeface="Calibri" panose="020F0502020204030204" pitchFamily="34" charset="0"/>
                      </a:endParaRPr>
                    </a:p>
                  </a:txBody>
                  <a:tcPr/>
                </a:tc>
                <a:tc>
                  <a:txBody>
                    <a:bodyPr/>
                    <a:lstStyle/>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Savoir mobiliser la compétence de décodage</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Connaitre les correspondances graphophonologiques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Mémoriser le vocabulaire entendu dans les textes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Savoir décoder et comprendre un texte</a:t>
                      </a:r>
                      <a:endParaRPr lang="fr-FR" sz="1450" dirty="0">
                        <a:solidFill>
                          <a:prstClr val="black"/>
                        </a:solidFill>
                        <a:latin typeface="Calibri" panose="020F0502020204030204"/>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15500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p:txBody>
          <a:bodyPr/>
          <a:lstStyle/>
          <a:p>
            <a:pPr marL="0" indent="0">
              <a:buNone/>
            </a:pPr>
            <a:r>
              <a:rPr lang="fr-FR" sz="1200" dirty="0" smtClean="0"/>
              <a:t>7. LE CONTENU DES ÉVALUATIONS CP-CE1</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5" name="Titre 9"/>
          <p:cNvSpPr>
            <a:spLocks noGrp="1"/>
          </p:cNvSpPr>
          <p:nvPr>
            <p:ph type="title"/>
          </p:nvPr>
        </p:nvSpPr>
        <p:spPr>
          <a:xfrm>
            <a:off x="395536" y="1052736"/>
            <a:ext cx="8424000" cy="960000"/>
          </a:xfrm>
        </p:spPr>
        <p:txBody>
          <a:bodyPr/>
          <a:lstStyle/>
          <a:p>
            <a:r>
              <a:rPr lang="fr-FR" dirty="0" smtClean="0">
                <a:solidFill>
                  <a:sysClr val="windowText" lastClr="000000">
                    <a:lumMod val="75000"/>
                    <a:lumOff val="25000"/>
                  </a:sysClr>
                </a:solidFill>
              </a:rPr>
              <a:t>CE1 – MATHÉMATIQUES</a:t>
            </a: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972728421"/>
              </p:ext>
            </p:extLst>
          </p:nvPr>
        </p:nvGraphicFramePr>
        <p:xfrm>
          <a:off x="323528" y="1772816"/>
          <a:ext cx="8496944" cy="3888740"/>
        </p:xfrm>
        <a:graphic>
          <a:graphicData uri="http://schemas.openxmlformats.org/drawingml/2006/table">
            <a:tbl>
              <a:tblPr firstRow="1" bandRow="1">
                <a:tableStyleId>{69CF1AB2-1976-4502-BF36-3FF5EA218861}</a:tableStyleId>
              </a:tblPr>
              <a:tblGrid>
                <a:gridCol w="2160240">
                  <a:extLst>
                    <a:ext uri="{9D8B030D-6E8A-4147-A177-3AD203B41FA5}">
                      <a16:colId xmlns:a16="http://schemas.microsoft.com/office/drawing/2014/main" xmlns="" val="20000"/>
                    </a:ext>
                  </a:extLst>
                </a:gridCol>
                <a:gridCol w="6336704">
                  <a:extLst>
                    <a:ext uri="{9D8B030D-6E8A-4147-A177-3AD203B41FA5}">
                      <a16:colId xmlns:a16="http://schemas.microsoft.com/office/drawing/2014/main" xmlns="" val="20001"/>
                    </a:ext>
                  </a:extLst>
                </a:gridCol>
              </a:tblGrid>
              <a:tr h="370840">
                <a:tc>
                  <a:txBody>
                    <a:bodyPr/>
                    <a:lstStyle/>
                    <a:p>
                      <a:r>
                        <a:rPr lang="fr-FR" sz="1600" dirty="0" smtClean="0">
                          <a:latin typeface="Calibri" panose="020F0502020204030204" pitchFamily="34" charset="0"/>
                        </a:rPr>
                        <a:t>Nombre d’exercices</a:t>
                      </a:r>
                      <a:endParaRPr lang="fr-FR" sz="1600" b="0" dirty="0">
                        <a:latin typeface="Calibri" panose="020F0502020204030204" pitchFamily="34" charset="0"/>
                      </a:endParaRPr>
                    </a:p>
                  </a:txBody>
                  <a:tcPr/>
                </a:tc>
                <a:tc>
                  <a:txBody>
                    <a:bodyPr/>
                    <a:lstStyle/>
                    <a:p>
                      <a:r>
                        <a:rPr lang="fr-FR" sz="1400" dirty="0" smtClean="0">
                          <a:latin typeface="Calibri" panose="020F0502020204030204" pitchFamily="34" charset="0"/>
                        </a:rPr>
                        <a:t>7 types d’exercices en passation collective</a:t>
                      </a:r>
                    </a:p>
                  </a:txBody>
                  <a:tcPr/>
                </a:tc>
                <a:extLst>
                  <a:ext uri="{0D108BD9-81ED-4DB2-BD59-A6C34878D82A}">
                    <a16:rowId xmlns:a16="http://schemas.microsoft.com/office/drawing/2014/main" xmlns="" val="10000"/>
                  </a:ext>
                </a:extLst>
              </a:tr>
              <a:tr h="370840">
                <a:tc>
                  <a:txBody>
                    <a:bodyPr/>
                    <a:lstStyle/>
                    <a:p>
                      <a:r>
                        <a:rPr lang="fr-FR" sz="1600" dirty="0" smtClean="0">
                          <a:latin typeface="Calibri" panose="020F0502020204030204" pitchFamily="34" charset="0"/>
                        </a:rPr>
                        <a:t>Nombre de séquences</a:t>
                      </a:r>
                      <a:endParaRPr lang="fr-FR" sz="1600" b="0" dirty="0">
                        <a:latin typeface="Calibri" panose="020F0502020204030204" pitchFamily="34" charset="0"/>
                      </a:endParaRPr>
                    </a:p>
                  </a:txBody>
                  <a:tcPr/>
                </a:tc>
                <a:tc>
                  <a:txBody>
                    <a:bodyPr/>
                    <a:lstStyle/>
                    <a:p>
                      <a:r>
                        <a:rPr lang="fr-FR" sz="1400" dirty="0" smtClean="0">
                          <a:latin typeface="Calibri" panose="020F0502020204030204" pitchFamily="34" charset="0"/>
                        </a:rPr>
                        <a:t>2 séquences</a:t>
                      </a:r>
                      <a:endParaRPr lang="fr-FR" sz="1400" b="0" dirty="0">
                        <a:latin typeface="Calibri" panose="020F0502020204030204" pitchFamily="34" charset="0"/>
                      </a:endParaRPr>
                    </a:p>
                  </a:txBody>
                  <a:tcPr/>
                </a:tc>
                <a:extLst>
                  <a:ext uri="{0D108BD9-81ED-4DB2-BD59-A6C34878D82A}">
                    <a16:rowId xmlns:a16="http://schemas.microsoft.com/office/drawing/2014/main" xmlns="" val="10001"/>
                  </a:ext>
                </a:extLst>
              </a:tr>
              <a:tr h="370840">
                <a:tc>
                  <a:txBody>
                    <a:bodyPr/>
                    <a:lstStyle/>
                    <a:p>
                      <a:r>
                        <a:rPr lang="fr-FR" sz="1600" dirty="0" smtClean="0">
                          <a:latin typeface="Calibri" panose="020F0502020204030204" pitchFamily="34" charset="0"/>
                        </a:rPr>
                        <a:t>Domaines</a:t>
                      </a:r>
                      <a:endParaRPr lang="fr-FR" sz="1600" b="0" dirty="0">
                        <a:latin typeface="Calibri" panose="020F0502020204030204" pitchFamily="34" charset="0"/>
                      </a:endParaRPr>
                    </a:p>
                  </a:txBody>
                  <a:tcPr/>
                </a:tc>
                <a:tc>
                  <a:txBody>
                    <a:bodyPr/>
                    <a:lstStyle/>
                    <a:p>
                      <a:pPr marL="80555" lvl="0" indent="-285750" defTabSz="685800">
                        <a:spcAft>
                          <a:spcPts val="0"/>
                        </a:spcAft>
                        <a:buFont typeface="Arial" panose="020B0604020202020204" pitchFamily="34" charset="0"/>
                        <a:buChar char="•"/>
                      </a:pPr>
                      <a:r>
                        <a:rPr lang="fr-FR" sz="1450" kern="1200" dirty="0" smtClean="0">
                          <a:solidFill>
                            <a:prstClr val="black"/>
                          </a:solidFill>
                          <a:latin typeface="Calibri" panose="020F0502020204030204"/>
                          <a:ea typeface="+mn-ea"/>
                          <a:cs typeface="+mn-cs"/>
                        </a:rPr>
                        <a:t>Nombres et calculs</a:t>
                      </a:r>
                    </a:p>
                    <a:p>
                      <a:pPr marL="80555" lvl="0" indent="-285750" defTabSz="685800">
                        <a:spcAft>
                          <a:spcPts val="0"/>
                        </a:spcAft>
                        <a:buFont typeface="Arial" panose="020B0604020202020204" pitchFamily="34" charset="0"/>
                        <a:buChar char="•"/>
                      </a:pPr>
                      <a:r>
                        <a:rPr lang="fr-FR" sz="1450" kern="1200" dirty="0" smtClean="0">
                          <a:solidFill>
                            <a:prstClr val="black"/>
                          </a:solidFill>
                          <a:latin typeface="Calibri" panose="020F0502020204030204"/>
                          <a:ea typeface="+mn-ea"/>
                          <a:cs typeface="+mn-cs"/>
                        </a:rPr>
                        <a:t>Espace et géométrie</a:t>
                      </a:r>
                      <a:endParaRPr lang="fr-FR" sz="1450" kern="1200" dirty="0">
                        <a:solidFill>
                          <a:prstClr val="black"/>
                        </a:solidFill>
                        <a:latin typeface="Calibri" panose="020F0502020204030204"/>
                        <a:ea typeface="+mn-ea"/>
                        <a:cs typeface="+mn-cs"/>
                      </a:endParaRPr>
                    </a:p>
                  </a:txBody>
                  <a:tcPr/>
                </a:tc>
                <a:extLst>
                  <a:ext uri="{0D108BD9-81ED-4DB2-BD59-A6C34878D82A}">
                    <a16:rowId xmlns:a16="http://schemas.microsoft.com/office/drawing/2014/main" xmlns="" val="10002"/>
                  </a:ext>
                </a:extLst>
              </a:tr>
              <a:tr h="1173192">
                <a:tc>
                  <a:txBody>
                    <a:bodyPr/>
                    <a:lstStyle/>
                    <a:p>
                      <a:r>
                        <a:rPr lang="fr-FR" sz="1600" dirty="0" smtClean="0">
                          <a:latin typeface="Calibri" panose="020F0502020204030204" pitchFamily="34" charset="0"/>
                        </a:rPr>
                        <a:t>Champs</a:t>
                      </a:r>
                      <a:endParaRPr lang="fr-FR" sz="1600" b="0" dirty="0">
                        <a:latin typeface="Calibri" panose="020F0502020204030204" pitchFamily="34" charset="0"/>
                      </a:endParaRPr>
                    </a:p>
                  </a:txBody>
                  <a:tcPr/>
                </a:tc>
                <a:tc>
                  <a:txBody>
                    <a:bodyPr/>
                    <a:lstStyle/>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Nommer, lire, écrire et représenter des nombres entiers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Résoudre des problèmes en utilisant des nombres entiers et le calcul</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Calculer avec des nombres entiers</a:t>
                      </a:r>
                    </a:p>
                    <a:p>
                      <a:pPr marL="80555"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50" dirty="0" smtClean="0">
                          <a:solidFill>
                            <a:prstClr val="black"/>
                          </a:solidFill>
                          <a:latin typeface="Calibri" panose="020F0502020204030204"/>
                        </a:rPr>
                        <a:t>Reconnaitre, nommer, décrire, reproduire, construire quelques figures</a:t>
                      </a:r>
                    </a:p>
                    <a:p>
                      <a:pPr marL="0" lvl="0" indent="0" defTabSz="685800">
                        <a:spcAft>
                          <a:spcPts val="0"/>
                        </a:spcAft>
                        <a:buFont typeface="Arial" panose="020B0604020202020204" pitchFamily="34" charset="0"/>
                        <a:buNone/>
                      </a:pPr>
                      <a:r>
                        <a:rPr lang="fr-FR" sz="1450" dirty="0" smtClean="0">
                          <a:solidFill>
                            <a:prstClr val="black"/>
                          </a:solidFill>
                          <a:latin typeface="Calibri" panose="020F0502020204030204"/>
                        </a:rPr>
                        <a:t>       géométriques</a:t>
                      </a:r>
                    </a:p>
                  </a:txBody>
                  <a:tcPr/>
                </a:tc>
                <a:extLst>
                  <a:ext uri="{0D108BD9-81ED-4DB2-BD59-A6C34878D82A}">
                    <a16:rowId xmlns:a16="http://schemas.microsoft.com/office/drawing/2014/main" xmlns="" val="10003"/>
                  </a:ext>
                </a:extLst>
              </a:tr>
              <a:tr h="370840">
                <a:tc>
                  <a:txBody>
                    <a:bodyPr/>
                    <a:lstStyle/>
                    <a:p>
                      <a:r>
                        <a:rPr lang="fr-FR" sz="1600" dirty="0" smtClean="0">
                          <a:latin typeface="Calibri" panose="020F0502020204030204" pitchFamily="34" charset="0"/>
                        </a:rPr>
                        <a:t>Compétences</a:t>
                      </a:r>
                      <a:endParaRPr lang="fr-FR" sz="1600" b="0" dirty="0">
                        <a:latin typeface="Calibri" panose="020F0502020204030204" pitchFamily="34" charset="0"/>
                      </a:endParaRPr>
                    </a:p>
                  </a:txBody>
                  <a:tcPr/>
                </a:tc>
                <a:tc>
                  <a:txBody>
                    <a:bodyPr/>
                    <a:lstStyle/>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Utiliser diverses représentations des nombres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Résoudre des problèmes […] conduisant à utiliser les quatre opérations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Traiter à l’oral et à l’écrit des calculs relevant des quatre opérations</a:t>
                      </a:r>
                    </a:p>
                    <a:p>
                      <a:pPr marL="80555"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Reproduire […] des assemblages de figures planes</a:t>
                      </a:r>
                    </a:p>
                    <a:p>
                      <a:pPr marL="80555"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50" dirty="0" smtClean="0">
                          <a:solidFill>
                            <a:prstClr val="black"/>
                          </a:solidFill>
                          <a:latin typeface="Calibri" panose="020F0502020204030204"/>
                        </a:rPr>
                        <a:t>Associer un nombre entier à une position […] ainsi qu’à la distance de ce point</a:t>
                      </a:r>
                    </a:p>
                    <a:p>
                      <a:pPr marL="0" lvl="0" indent="0" defTabSz="685800">
                        <a:spcAft>
                          <a:spcPts val="0"/>
                        </a:spcAft>
                        <a:buFont typeface="Arial" panose="020B0604020202020204" pitchFamily="34" charset="0"/>
                        <a:buNone/>
                      </a:pPr>
                      <a:r>
                        <a:rPr lang="fr-FR" sz="1450" dirty="0" smtClean="0">
                          <a:solidFill>
                            <a:prstClr val="black"/>
                          </a:solidFill>
                          <a:latin typeface="Calibri" panose="020F0502020204030204"/>
                        </a:rPr>
                        <a:t>       à l’origine</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58523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p:txBody>
          <a:bodyPr/>
          <a:lstStyle/>
          <a:p>
            <a:pPr marL="0" indent="0">
              <a:buNone/>
            </a:pPr>
            <a:r>
              <a:rPr lang="fr-FR" sz="1200" dirty="0" smtClean="0"/>
              <a:t>8. L’INFORMATION À DESTINATION DES PARENTS</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12776"/>
            <a:ext cx="3381375" cy="4876800"/>
          </a:xfrm>
          <a:prstGeom prst="rect">
            <a:avLst/>
          </a:prstGeom>
          <a:ln/>
        </p:spPr>
        <p:style>
          <a:lnRef idx="0">
            <a:schemeClr val="dk1"/>
          </a:lnRef>
          <a:fillRef idx="3">
            <a:schemeClr val="dk1"/>
          </a:fillRef>
          <a:effectRef idx="3">
            <a:schemeClr val="dk1"/>
          </a:effectRef>
          <a:fontRef idx="minor">
            <a:schemeClr val="lt1"/>
          </a:fontRef>
        </p:style>
      </p:pic>
      <p:sp>
        <p:nvSpPr>
          <p:cNvPr id="13" name="Espace réservé du contenu 11"/>
          <p:cNvSpPr>
            <a:spLocks noGrp="1"/>
          </p:cNvSpPr>
          <p:nvPr>
            <p:ph sz="quarter" idx="14"/>
          </p:nvPr>
        </p:nvSpPr>
        <p:spPr>
          <a:xfrm>
            <a:off x="395536" y="3140968"/>
            <a:ext cx="3456384" cy="864096"/>
          </a:xfrm>
        </p:spPr>
        <p:txBody>
          <a:bodyPr/>
          <a:lstStyle/>
          <a:p>
            <a:pPr marL="285750"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Une information sur le cadre du traitement des données du dispositif des évaluations </a:t>
            </a:r>
            <a:r>
              <a:rPr lang="fr-FR" sz="1450" i="1" dirty="0" smtClean="0">
                <a:solidFill>
                  <a:prstClr val="black"/>
                </a:solidFill>
                <a:latin typeface="Calibri" panose="020F0502020204030204"/>
              </a:rPr>
              <a:t>Repères</a:t>
            </a:r>
            <a:endParaRPr lang="fr-FR" sz="1450" i="1" dirty="0">
              <a:solidFill>
                <a:prstClr val="black"/>
              </a:solidFill>
              <a:latin typeface="Calibri" panose="020F0502020204030204"/>
            </a:endParaRPr>
          </a:p>
        </p:txBody>
      </p:sp>
    </p:spTree>
    <p:extLst>
      <p:ext uri="{BB962C8B-B14F-4D97-AF65-F5344CB8AC3E}">
        <p14:creationId xmlns:p14="http://schemas.microsoft.com/office/powerpoint/2010/main" val="794032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p:txBody>
          <a:bodyPr/>
          <a:lstStyle/>
          <a:p>
            <a:pPr marL="0" indent="0">
              <a:buNone/>
            </a:pPr>
            <a:r>
              <a:rPr lang="fr-FR" sz="1200" dirty="0" smtClean="0"/>
              <a:t>8. L’INFORMATION À DESTINATION DES PARENTS</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3" name="Espace réservé du contenu 11"/>
          <p:cNvSpPr>
            <a:spLocks noGrp="1"/>
          </p:cNvSpPr>
          <p:nvPr>
            <p:ph sz="quarter" idx="14"/>
          </p:nvPr>
        </p:nvSpPr>
        <p:spPr>
          <a:xfrm>
            <a:off x="395536" y="3140968"/>
            <a:ext cx="3456384" cy="2448272"/>
          </a:xfrm>
        </p:spPr>
        <p:txBody>
          <a:bodyPr/>
          <a:lstStyle/>
          <a:p>
            <a:pPr marL="285750"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Une infographie pour présenter le dispositif aux parents d’élèves en début d’année scolaire (affiche)</a:t>
            </a:r>
          </a:p>
          <a:p>
            <a:pPr marL="537744" lvl="1" indent="-285750" defTabSz="685800">
              <a:spcAft>
                <a:spcPts val="0"/>
              </a:spcAft>
            </a:pPr>
            <a:r>
              <a:rPr lang="fr-FR" sz="1350" dirty="0" smtClean="0">
                <a:solidFill>
                  <a:prstClr val="black"/>
                </a:solidFill>
                <a:latin typeface="Calibri" panose="020F0502020204030204"/>
                <a:hlinkClick r:id="rId2"/>
              </a:rPr>
              <a:t>Pour les CP</a:t>
            </a:r>
            <a:endParaRPr lang="fr-FR" sz="1350" dirty="0" smtClean="0">
              <a:solidFill>
                <a:prstClr val="black"/>
              </a:solidFill>
              <a:latin typeface="Calibri" panose="020F0502020204030204"/>
            </a:endParaRPr>
          </a:p>
          <a:p>
            <a:pPr marL="537744" lvl="1" indent="-285750" defTabSz="685800">
              <a:spcAft>
                <a:spcPts val="0"/>
              </a:spcAft>
            </a:pPr>
            <a:r>
              <a:rPr lang="fr-FR" sz="1350" dirty="0" smtClean="0">
                <a:solidFill>
                  <a:prstClr val="black"/>
                </a:solidFill>
                <a:latin typeface="Calibri" panose="020F0502020204030204"/>
                <a:hlinkClick r:id="rId3"/>
              </a:rPr>
              <a:t>Pour les CE1</a:t>
            </a:r>
            <a:endParaRPr lang="fr-FR" sz="1350" dirty="0">
              <a:solidFill>
                <a:prstClr val="black"/>
              </a:solidFill>
              <a:latin typeface="Calibri" panose="020F0502020204030204"/>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747836"/>
            <a:ext cx="1483791" cy="455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747836"/>
            <a:ext cx="1368152" cy="322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303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1052736"/>
            <a:ext cx="7803464" cy="1224136"/>
          </a:xfrm>
        </p:spPr>
        <p:txBody>
          <a:bodyPr/>
          <a:lstStyle/>
          <a:p>
            <a:r>
              <a:rPr lang="fr-FR" dirty="0" smtClean="0">
                <a:solidFill>
                  <a:sysClr val="windowText" lastClr="000000">
                    <a:lumMod val="75000"/>
                    <a:lumOff val="25000"/>
                  </a:sysClr>
                </a:solidFill>
              </a:rPr>
              <a:t>LE PORTAIL DE SAISIE ET DE RESTITUTION</a:t>
            </a:r>
            <a:br>
              <a:rPr lang="fr-FR" dirty="0" smtClean="0">
                <a:solidFill>
                  <a:sysClr val="windowText" lastClr="000000">
                    <a:lumMod val="75000"/>
                    <a:lumOff val="25000"/>
                  </a:sysClr>
                </a:solidFill>
              </a:rPr>
            </a:br>
            <a:r>
              <a:rPr lang="fr-FR" dirty="0" smtClean="0">
                <a:solidFill>
                  <a:sysClr val="windowText" lastClr="000000">
                    <a:lumMod val="75000"/>
                    <a:lumOff val="25000"/>
                  </a:sysClr>
                </a:solidFill>
              </a:rPr>
              <a:t/>
            </a:r>
            <a:br>
              <a:rPr lang="fr-FR" dirty="0" smtClean="0">
                <a:solidFill>
                  <a:sysClr val="windowText" lastClr="000000">
                    <a:lumMod val="75000"/>
                    <a:lumOff val="25000"/>
                  </a:sysClr>
                </a:solidFill>
              </a:rPr>
            </a:br>
            <a:r>
              <a:rPr lang="fr-FR" sz="1450" b="0" dirty="0">
                <a:solidFill>
                  <a:prstClr val="black"/>
                </a:solidFill>
                <a:latin typeface="Calibri" panose="020F0502020204030204"/>
                <a:ea typeface="+mn-ea"/>
                <a:cs typeface="+mn-cs"/>
              </a:rPr>
              <a:t>Saisie des réponses des élèves dès le début de la campagne à l’adresse</a:t>
            </a:r>
            <a:r>
              <a:rPr lang="fr-FR" sz="1100" b="0" dirty="0">
                <a:solidFill>
                  <a:prstClr val="black"/>
                </a:solidFill>
                <a:latin typeface="Calibri" panose="020F0502020204030204"/>
                <a:ea typeface="+mn-ea"/>
                <a:cs typeface="+mn-cs"/>
              </a:rPr>
              <a:t> </a:t>
            </a:r>
            <a:r>
              <a:rPr lang="fr-FR" sz="1600" b="0" dirty="0" smtClean="0">
                <a:latin typeface="Calibri" panose="020F0502020204030204" pitchFamily="34" charset="0"/>
                <a:hlinkClick r:id="rId2" action="ppaction://hlinkfile"/>
              </a:rPr>
              <a:t>reperes.cp-ce1.fr</a:t>
            </a:r>
            <a:r>
              <a:rPr lang="fr-FR" sz="4800" dirty="0">
                <a:latin typeface="Calibri" panose="020F0502020204030204" pitchFamily="34" charset="0"/>
              </a:rPr>
              <a:t/>
            </a:r>
            <a:br>
              <a:rPr lang="fr-FR" sz="4800" dirty="0">
                <a:latin typeface="Calibri" panose="020F0502020204030204" pitchFamily="34" charset="0"/>
              </a:rPr>
            </a:br>
            <a:r>
              <a:rPr lang="fr-FR" sz="4800" dirty="0" smtClean="0">
                <a:solidFill>
                  <a:sysClr val="windowText" lastClr="000000">
                    <a:lumMod val="75000"/>
                    <a:lumOff val="25000"/>
                  </a:sysClr>
                </a:solidFill>
                <a:latin typeface="Arial Black" charset="0"/>
              </a:rPr>
              <a:t/>
            </a:r>
            <a:br>
              <a:rPr lang="fr-FR" sz="4800" dirty="0" smtClean="0">
                <a:solidFill>
                  <a:sysClr val="windowText" lastClr="000000">
                    <a:lumMod val="75000"/>
                    <a:lumOff val="25000"/>
                  </a:sysClr>
                </a:solidFill>
                <a:latin typeface="Arial Black" charset="0"/>
              </a:rPr>
            </a:br>
            <a:endParaRPr lang="fr-FR" dirty="0"/>
          </a:p>
        </p:txBody>
      </p:sp>
      <p:sp>
        <p:nvSpPr>
          <p:cNvPr id="11" name="Espace réservé du texte 10"/>
          <p:cNvSpPr>
            <a:spLocks noGrp="1"/>
          </p:cNvSpPr>
          <p:nvPr>
            <p:ph type="body" sz="quarter" idx="13"/>
          </p:nvPr>
        </p:nvSpPr>
        <p:spPr/>
        <p:txBody>
          <a:bodyPr/>
          <a:lstStyle/>
          <a:p>
            <a:pPr marL="0" indent="0">
              <a:buNone/>
            </a:pPr>
            <a:r>
              <a:rPr lang="fr-FR" sz="1200" dirty="0" smtClean="0"/>
              <a:t>9. LES RESTITUTIONS</a:t>
            </a:r>
            <a:endParaRPr lang="fr-FR" sz="1200" dirty="0"/>
          </a:p>
        </p:txBody>
      </p:sp>
      <p:sp>
        <p:nvSpPr>
          <p:cNvPr id="2" name="Espace réservé de la date 1"/>
          <p:cNvSpPr>
            <a:spLocks noGrp="1"/>
          </p:cNvSpPr>
          <p:nvPr>
            <p:ph type="dt" sz="half" idx="10"/>
          </p:nvPr>
        </p:nvSpPr>
        <p:spPr/>
        <p:txBody>
          <a:bodyPr/>
          <a:lstStyle/>
          <a:p>
            <a:pPr algn="r"/>
            <a:r>
              <a:rPr lang="fr-FR" cap="all" dirty="0"/>
              <a:t>14/05/2021</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15</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grpSp>
        <p:nvGrpSpPr>
          <p:cNvPr id="13" name="Groupe 12"/>
          <p:cNvGrpSpPr/>
          <p:nvPr/>
        </p:nvGrpSpPr>
        <p:grpSpPr>
          <a:xfrm>
            <a:off x="2483768" y="2564904"/>
            <a:ext cx="5715232" cy="3456384"/>
            <a:chOff x="617304" y="896643"/>
            <a:chExt cx="8101919" cy="5393118"/>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04" y="1207038"/>
              <a:ext cx="3840498" cy="209481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815" y="2992124"/>
              <a:ext cx="4321812" cy="240619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225" y="3855695"/>
              <a:ext cx="2798079" cy="2434066"/>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000" y="896643"/>
              <a:ext cx="4046223" cy="1991139"/>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511250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23528" y="1772816"/>
            <a:ext cx="8424000" cy="4896544"/>
          </a:xfrm>
        </p:spPr>
        <p:txBody>
          <a:bodyPr/>
          <a:lstStyle/>
          <a:p>
            <a:pPr marL="285750" lvl="0" indent="-285750" defTabSz="685800">
              <a:spcAft>
                <a:spcPts val="0"/>
              </a:spcAft>
              <a:buFont typeface="Arial" panose="020B0604020202020204" pitchFamily="34" charset="0"/>
              <a:buChar char="•"/>
            </a:pPr>
            <a:r>
              <a:rPr lang="fr-FR" sz="1450" b="1" dirty="0" smtClean="0">
                <a:solidFill>
                  <a:prstClr val="black"/>
                </a:solidFill>
                <a:latin typeface="Calibri" panose="020F0502020204030204"/>
              </a:rPr>
              <a:t>Pour les parents :</a:t>
            </a:r>
          </a:p>
          <a:p>
            <a:pPr marL="537744" lvl="1" indent="-285750" defTabSz="685800">
              <a:spcAft>
                <a:spcPts val="0"/>
              </a:spcAft>
            </a:pPr>
            <a:r>
              <a:rPr lang="fr-FR" sz="1350" dirty="0" smtClean="0">
                <a:solidFill>
                  <a:prstClr val="black"/>
                </a:solidFill>
                <a:latin typeface="Calibri" panose="020F0502020204030204"/>
              </a:rPr>
              <a:t>Des </a:t>
            </a:r>
            <a:r>
              <a:rPr lang="fr-FR" sz="1350" dirty="0">
                <a:solidFill>
                  <a:prstClr val="black"/>
                </a:solidFill>
                <a:latin typeface="Calibri" panose="020F0502020204030204"/>
              </a:rPr>
              <a:t>fiches individuelles </a:t>
            </a:r>
            <a:r>
              <a:rPr lang="fr-FR" sz="1350" dirty="0" smtClean="0">
                <a:solidFill>
                  <a:prstClr val="black"/>
                </a:solidFill>
                <a:latin typeface="Calibri" panose="020F0502020204030204"/>
              </a:rPr>
              <a:t>explicitant le contexte et l’objectif de l’évaluation et détaillant les résultats de leur enfant.</a:t>
            </a:r>
            <a:endParaRPr lang="fr-FR" sz="1350" dirty="0">
              <a:solidFill>
                <a:prstClr val="black"/>
              </a:solidFill>
              <a:latin typeface="Calibri" panose="020F0502020204030204"/>
            </a:endParaRPr>
          </a:p>
          <a:p>
            <a:pPr marL="285750" lvl="0" indent="-285750" defTabSz="685800">
              <a:spcAft>
                <a:spcPts val="0"/>
              </a:spcAft>
              <a:buFont typeface="Arial" panose="020B0604020202020204" pitchFamily="34" charset="0"/>
              <a:buChar char="•"/>
            </a:pPr>
            <a:endParaRPr lang="fr-FR" sz="1450" dirty="0" smtClean="0">
              <a:solidFill>
                <a:prstClr val="black"/>
              </a:solidFill>
              <a:latin typeface="Calibri" panose="020F0502020204030204"/>
            </a:endParaRPr>
          </a:p>
          <a:p>
            <a:pPr lvl="0" defTabSz="685800">
              <a:spcAft>
                <a:spcPts val="0"/>
              </a:spcAft>
            </a:pPr>
            <a:endParaRPr lang="fr-FR" sz="1450" dirty="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450" b="1" dirty="0" smtClean="0">
                <a:solidFill>
                  <a:prstClr val="black"/>
                </a:solidFill>
                <a:latin typeface="Calibri" panose="020F0502020204030204"/>
              </a:rPr>
              <a:t>Pour les enseignants :</a:t>
            </a:r>
          </a:p>
          <a:p>
            <a:pPr marL="537744" lvl="1" indent="-285750" defTabSz="685800">
              <a:spcAft>
                <a:spcPts val="0"/>
              </a:spcAft>
            </a:pPr>
            <a:r>
              <a:rPr lang="fr-FR" sz="1350" dirty="0" smtClean="0">
                <a:solidFill>
                  <a:prstClr val="black"/>
                </a:solidFill>
                <a:latin typeface="Calibri" panose="020F0502020204030204"/>
              </a:rPr>
              <a:t>Une </a:t>
            </a:r>
            <a:r>
              <a:rPr lang="fr-FR" sz="1350" dirty="0">
                <a:solidFill>
                  <a:prstClr val="black"/>
                </a:solidFill>
                <a:latin typeface="Calibri" panose="020F0502020204030204"/>
              </a:rPr>
              <a:t>présentation en arborescence des différents domaines testés avec la liste nominative des élèves dont les résultats se situent en deçà du premier ou du deuxième seuil. Ce document est destiné aux seuls enseignants de la classe.</a:t>
            </a:r>
          </a:p>
          <a:p>
            <a:pPr marL="285750" lvl="0" indent="-285750" defTabSz="685800">
              <a:spcAft>
                <a:spcPts val="0"/>
              </a:spcAft>
              <a:buFont typeface="Arial" panose="020B0604020202020204" pitchFamily="34" charset="0"/>
              <a:buChar char="•"/>
            </a:pPr>
            <a:endParaRPr lang="fr-FR" sz="1450" dirty="0">
              <a:solidFill>
                <a:prstClr val="black"/>
              </a:solidFill>
              <a:latin typeface="Calibri" panose="020F0502020204030204"/>
            </a:endParaRPr>
          </a:p>
          <a:p>
            <a:pPr marL="537744" lvl="1" indent="-285750" defTabSz="685800">
              <a:spcAft>
                <a:spcPts val="0"/>
              </a:spcAft>
            </a:pPr>
            <a:r>
              <a:rPr lang="fr-FR" sz="1350" dirty="0" smtClean="0">
                <a:solidFill>
                  <a:prstClr val="black"/>
                </a:solidFill>
                <a:latin typeface="Calibri" panose="020F0502020204030204"/>
              </a:rPr>
              <a:t>Des tableaux de bord par discipline téléchargeables </a:t>
            </a:r>
            <a:r>
              <a:rPr lang="fr-FR" sz="1350" dirty="0">
                <a:solidFill>
                  <a:prstClr val="black"/>
                </a:solidFill>
                <a:latin typeface="Calibri" panose="020F0502020204030204"/>
              </a:rPr>
              <a:t>pour l’aide à l’analyse des résultats individuels ou de la classe</a:t>
            </a:r>
          </a:p>
          <a:p>
            <a:pPr marL="717740" lvl="2" indent="-285750" defTabSz="685800">
              <a:spcAft>
                <a:spcPts val="0"/>
              </a:spcAft>
            </a:pPr>
            <a:r>
              <a:rPr lang="fr-FR" sz="1250" dirty="0" smtClean="0">
                <a:solidFill>
                  <a:prstClr val="black"/>
                </a:solidFill>
                <a:latin typeface="Calibri" panose="020F0502020204030204"/>
              </a:rPr>
              <a:t>Positionnement des élèves dans les groupes</a:t>
            </a:r>
          </a:p>
          <a:p>
            <a:pPr marL="717740" lvl="2" indent="-285750" defTabSz="685800">
              <a:spcAft>
                <a:spcPts val="0"/>
              </a:spcAft>
            </a:pPr>
            <a:r>
              <a:rPr lang="fr-FR" sz="1250" dirty="0" smtClean="0">
                <a:solidFill>
                  <a:prstClr val="black"/>
                </a:solidFill>
                <a:latin typeface="Calibri" panose="020F0502020204030204"/>
              </a:rPr>
              <a:t>Scores des élèves par compétence</a:t>
            </a:r>
          </a:p>
          <a:p>
            <a:pPr marL="717740" lvl="2" indent="-285750" defTabSz="685800">
              <a:spcAft>
                <a:spcPts val="0"/>
              </a:spcAft>
            </a:pPr>
            <a:r>
              <a:rPr lang="fr-FR" sz="1250" dirty="0" smtClean="0">
                <a:solidFill>
                  <a:prstClr val="black"/>
                </a:solidFill>
                <a:latin typeface="Calibri" panose="020F0502020204030204"/>
              </a:rPr>
              <a:t>Résultats détaillés des élèves pour chaque exercice</a:t>
            </a:r>
          </a:p>
          <a:p>
            <a:pPr lvl="2" indent="0" defTabSz="685800">
              <a:spcAft>
                <a:spcPts val="0"/>
              </a:spcAft>
              <a:buNone/>
            </a:pPr>
            <a:endParaRPr lang="fr-FR" sz="1450" dirty="0">
              <a:solidFill>
                <a:prstClr val="black"/>
              </a:solidFill>
              <a:latin typeface="Calibri" panose="020F0502020204030204"/>
            </a:endParaRPr>
          </a:p>
          <a:p>
            <a:pPr marL="537744" lvl="1" indent="-285750" defTabSz="685800">
              <a:spcAft>
                <a:spcPts val="0"/>
              </a:spcAft>
            </a:pPr>
            <a:r>
              <a:rPr lang="fr-FR" sz="1350" dirty="0">
                <a:solidFill>
                  <a:prstClr val="black"/>
                </a:solidFill>
                <a:latin typeface="Calibri" panose="020F0502020204030204"/>
              </a:rPr>
              <a:t>Un guide des scores, qui indique, pour chaque type d’exercice, sa consigne, une justification didactique, le nombre d’items passés, les critères de réussite, la tâche de l’élève, le niveau auquel ont été fixés les deux seuils, les difficultés généralement rencontrées par les élèves et une caractérisation des groupes.</a:t>
            </a:r>
          </a:p>
        </p:txBody>
      </p:sp>
      <p:sp>
        <p:nvSpPr>
          <p:cNvPr id="11" name="Espace réservé du texte 10"/>
          <p:cNvSpPr>
            <a:spLocks noGrp="1"/>
          </p:cNvSpPr>
          <p:nvPr>
            <p:ph type="body" sz="quarter" idx="13"/>
          </p:nvPr>
        </p:nvSpPr>
        <p:spPr/>
        <p:txBody>
          <a:bodyPr/>
          <a:lstStyle/>
          <a:p>
            <a:pPr marL="0" indent="0">
              <a:buNone/>
            </a:pPr>
            <a:r>
              <a:rPr lang="fr-FR" sz="1200" dirty="0" smtClean="0"/>
              <a:t>8. LES RESTITUTIONS</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16</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Tree>
    <p:extLst>
      <p:ext uri="{BB962C8B-B14F-4D97-AF65-F5344CB8AC3E}">
        <p14:creationId xmlns:p14="http://schemas.microsoft.com/office/powerpoint/2010/main" val="2094751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1052736"/>
            <a:ext cx="8424000" cy="960000"/>
          </a:xfrm>
        </p:spPr>
        <p:txBody>
          <a:bodyPr/>
          <a:lstStyle/>
          <a:p>
            <a:r>
              <a:rPr lang="fr-FR" dirty="0" smtClean="0">
                <a:solidFill>
                  <a:sysClr val="windowText" lastClr="000000">
                    <a:lumMod val="75000"/>
                    <a:lumOff val="25000"/>
                  </a:sysClr>
                </a:solidFill>
              </a:rPr>
              <a:t>REFONTE DE LA FICHE DE RESTITUTION INDIVIDUELLE À DESTINATION DES PARENTS</a:t>
            </a: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17</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3" name="Espace réservé du contenu 11"/>
          <p:cNvSpPr>
            <a:spLocks noGrp="1"/>
          </p:cNvSpPr>
          <p:nvPr>
            <p:ph sz="quarter" idx="14"/>
          </p:nvPr>
        </p:nvSpPr>
        <p:spPr>
          <a:xfrm>
            <a:off x="323528" y="2204864"/>
            <a:ext cx="8280920" cy="3528392"/>
          </a:xfrm>
        </p:spPr>
        <p:txBody>
          <a:bodyPr/>
          <a:lstStyle/>
          <a:p>
            <a:pPr lvl="0" defTabSz="685800">
              <a:spcAft>
                <a:spcPts val="0"/>
              </a:spcAft>
            </a:pPr>
            <a:r>
              <a:rPr lang="fr-FR" sz="1450" b="1" dirty="0" smtClean="0">
                <a:solidFill>
                  <a:prstClr val="black"/>
                </a:solidFill>
                <a:latin typeface="Calibri" panose="020F0502020204030204"/>
              </a:rPr>
              <a:t>La démarche</a:t>
            </a:r>
          </a:p>
          <a:p>
            <a:pPr lvl="0" defTabSz="685800">
              <a:spcAft>
                <a:spcPts val="0"/>
              </a:spcAft>
            </a:pPr>
            <a:endParaRPr lang="fr-FR" sz="1450" dirty="0">
              <a:solidFill>
                <a:prstClr val="black"/>
              </a:solidFill>
              <a:latin typeface="Calibri" panose="020F0502020204030204"/>
            </a:endParaRPr>
          </a:p>
          <a:p>
            <a:pPr lvl="0" defTabSz="685800">
              <a:spcAft>
                <a:spcPts val="0"/>
              </a:spcAft>
            </a:pPr>
            <a:r>
              <a:rPr lang="fr-FR" sz="1450" dirty="0" smtClean="0">
                <a:solidFill>
                  <a:prstClr val="black"/>
                </a:solidFill>
                <a:latin typeface="Calibri" panose="020F0502020204030204"/>
              </a:rPr>
              <a:t>Une consultation de parents, d’enseignants et directeurs a été réalisée avec pour objectifs :</a:t>
            </a:r>
          </a:p>
          <a:p>
            <a:pPr lvl="0" defTabSz="685800">
              <a:spcAft>
                <a:spcPts val="0"/>
              </a:spcAft>
            </a:pPr>
            <a:endParaRPr lang="fr-FR" sz="1450" dirty="0" smtClean="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Comprendre les attentes et les besoins des parents, enseignants et directeurs</a:t>
            </a:r>
          </a:p>
          <a:p>
            <a:pPr marL="285750"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Repenser la structure et les composants de la restitution</a:t>
            </a:r>
          </a:p>
          <a:p>
            <a:pPr marL="285750" lvl="0" indent="-285750" defTabSz="685800">
              <a:spcAft>
                <a:spcPts val="0"/>
              </a:spcAft>
              <a:buFont typeface="Arial" panose="020B0604020202020204" pitchFamily="34" charset="0"/>
              <a:buChar char="•"/>
            </a:pPr>
            <a:r>
              <a:rPr lang="fr-FR" sz="1450" dirty="0" smtClean="0">
                <a:solidFill>
                  <a:prstClr val="black"/>
                </a:solidFill>
                <a:latin typeface="Calibri" panose="020F0502020204030204"/>
              </a:rPr>
              <a:t>Transformer le support de restitution des évaluations nationales </a:t>
            </a:r>
            <a:r>
              <a:rPr lang="fr-FR" sz="1450" i="1" dirty="0" smtClean="0">
                <a:solidFill>
                  <a:prstClr val="black"/>
                </a:solidFill>
                <a:latin typeface="Calibri" panose="020F0502020204030204"/>
              </a:rPr>
              <a:t>Repères</a:t>
            </a:r>
            <a:r>
              <a:rPr lang="fr-FR" sz="1450" dirty="0" smtClean="0">
                <a:solidFill>
                  <a:prstClr val="black"/>
                </a:solidFill>
                <a:latin typeface="Calibri" panose="020F0502020204030204"/>
              </a:rPr>
              <a:t> pour le rendre plus lisible</a:t>
            </a:r>
          </a:p>
        </p:txBody>
      </p:sp>
      <p:sp>
        <p:nvSpPr>
          <p:cNvPr id="18" name="Espace réservé du texte 10"/>
          <p:cNvSpPr>
            <a:spLocks noGrp="1"/>
          </p:cNvSpPr>
          <p:nvPr>
            <p:ph type="body" sz="quarter" idx="13"/>
          </p:nvPr>
        </p:nvSpPr>
        <p:spPr>
          <a:xfrm>
            <a:off x="3312000" y="240000"/>
            <a:ext cx="5472000" cy="480000"/>
          </a:xfrm>
        </p:spPr>
        <p:txBody>
          <a:bodyPr/>
          <a:lstStyle/>
          <a:p>
            <a:pPr marL="0" indent="0">
              <a:buNone/>
            </a:pPr>
            <a:r>
              <a:rPr lang="fr-FR" sz="1200" dirty="0" smtClean="0"/>
              <a:t>8. LES RESTITUTIONS</a:t>
            </a:r>
            <a:endParaRPr lang="fr-FR" sz="1200" dirty="0"/>
          </a:p>
        </p:txBody>
      </p:sp>
    </p:spTree>
    <p:extLst>
      <p:ext uri="{BB962C8B-B14F-4D97-AF65-F5344CB8AC3E}">
        <p14:creationId xmlns:p14="http://schemas.microsoft.com/office/powerpoint/2010/main" val="1224486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1052736"/>
            <a:ext cx="8424000" cy="960000"/>
          </a:xfrm>
        </p:spPr>
        <p:txBody>
          <a:bodyPr/>
          <a:lstStyle/>
          <a:p>
            <a:r>
              <a:rPr lang="fr-FR" sz="2000" dirty="0">
                <a:solidFill>
                  <a:sysClr val="windowText" lastClr="000000">
                    <a:lumMod val="75000"/>
                    <a:lumOff val="25000"/>
                  </a:sysClr>
                </a:solidFill>
              </a:rPr>
              <a:t>DOCUMENTS DE RESTITUTION À DESTINATION DES PARENTS</a:t>
            </a: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3" name="Espace réservé du contenu 11"/>
          <p:cNvSpPr>
            <a:spLocks noGrp="1"/>
          </p:cNvSpPr>
          <p:nvPr>
            <p:ph sz="quarter" idx="14"/>
          </p:nvPr>
        </p:nvSpPr>
        <p:spPr>
          <a:xfrm>
            <a:off x="323528" y="1494331"/>
            <a:ext cx="3456384" cy="576064"/>
          </a:xfrm>
        </p:spPr>
        <p:txBody>
          <a:bodyPr/>
          <a:lstStyle/>
          <a:p>
            <a:pPr lvl="0" defTabSz="685800">
              <a:spcAft>
                <a:spcPts val="0"/>
              </a:spcAft>
            </a:pPr>
            <a:r>
              <a:rPr lang="fr-FR" sz="1450" dirty="0" smtClean="0">
                <a:solidFill>
                  <a:prstClr val="black"/>
                </a:solidFill>
                <a:latin typeface="Calibri" panose="020F0502020204030204"/>
              </a:rPr>
              <a:t>Une fiche de présentation sur le dispositif </a:t>
            </a:r>
          </a:p>
          <a:p>
            <a:pPr lvl="0" defTabSz="685800">
              <a:spcAft>
                <a:spcPts val="0"/>
              </a:spcAft>
            </a:pPr>
            <a:r>
              <a:rPr lang="fr-FR" sz="1450" dirty="0" smtClean="0">
                <a:solidFill>
                  <a:prstClr val="black"/>
                </a:solidFill>
                <a:latin typeface="Calibri" panose="020F0502020204030204"/>
              </a:rPr>
              <a:t>des évaluations </a:t>
            </a:r>
            <a:r>
              <a:rPr lang="fr-FR" sz="1450" i="1" dirty="0" smtClean="0">
                <a:solidFill>
                  <a:prstClr val="black"/>
                </a:solidFill>
                <a:latin typeface="Calibri" panose="020F0502020204030204"/>
              </a:rPr>
              <a:t>Repères</a:t>
            </a:r>
            <a:endParaRPr lang="fr-FR" sz="1450" i="1" dirty="0">
              <a:solidFill>
                <a:prstClr val="black"/>
              </a:solidFill>
              <a:latin typeface="Calibri" panose="020F0502020204030204"/>
            </a:endParaRPr>
          </a:p>
        </p:txBody>
      </p:sp>
      <p:sp>
        <p:nvSpPr>
          <p:cNvPr id="17" name="Espace réservé du contenu 11"/>
          <p:cNvSpPr txBox="1">
            <a:spLocks/>
          </p:cNvSpPr>
          <p:nvPr/>
        </p:nvSpPr>
        <p:spPr bwMode="gray">
          <a:xfrm>
            <a:off x="3851920" y="1518721"/>
            <a:ext cx="4892259" cy="576064"/>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fr-FR" sz="1450" dirty="0">
                <a:solidFill>
                  <a:prstClr val="black"/>
                </a:solidFill>
                <a:latin typeface="Calibri" panose="020F0502020204030204"/>
              </a:rPr>
              <a:t>Une fiche de positionnement de l’élève par discipline (français / mathématiques) en fonction des seuils</a:t>
            </a:r>
          </a:p>
        </p:txBody>
      </p:sp>
      <p:sp>
        <p:nvSpPr>
          <p:cNvPr id="18" name="Espace réservé du texte 10"/>
          <p:cNvSpPr>
            <a:spLocks noGrp="1"/>
          </p:cNvSpPr>
          <p:nvPr>
            <p:ph type="body" sz="quarter" idx="13"/>
          </p:nvPr>
        </p:nvSpPr>
        <p:spPr>
          <a:xfrm>
            <a:off x="3312000" y="240000"/>
            <a:ext cx="5472000" cy="480000"/>
          </a:xfrm>
        </p:spPr>
        <p:txBody>
          <a:bodyPr/>
          <a:lstStyle/>
          <a:p>
            <a:pPr marL="0" indent="0">
              <a:buNone/>
            </a:pPr>
            <a:r>
              <a:rPr lang="fr-FR" sz="1200" dirty="0" smtClean="0"/>
              <a:t>8. LES RESTITUTIONS</a:t>
            </a:r>
            <a:endParaRPr lang="fr-FR" sz="1200" dirty="0"/>
          </a:p>
        </p:txBody>
      </p:sp>
      <p:sp>
        <p:nvSpPr>
          <p:cNvPr id="12" name="Espace réservé du numéro de diapositive 3"/>
          <p:cNvSpPr txBox="1">
            <a:spLocks/>
          </p:cNvSpPr>
          <p:nvPr/>
        </p:nvSpPr>
        <p:spPr bwMode="gray">
          <a:xfrm>
            <a:off x="6399941" y="6397036"/>
            <a:ext cx="1350000" cy="480000"/>
          </a:xfrm>
          <a:prstGeom prst="rect">
            <a:avLst/>
          </a:prstGeom>
        </p:spPr>
        <p:txBody>
          <a:bodyPr vert="horz" lIns="0" tIns="0" rIns="0" bIns="0" rtlCol="0" anchor="ctr" anchorCtr="0">
            <a:noAutofit/>
          </a:bodyPr>
          <a:lstStyle>
            <a:defPPr>
              <a:defRPr lang="fr-FR"/>
            </a:defPPr>
            <a:lvl1pPr marL="0" algn="r"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pPr/>
              <a:t>18</a:t>
            </a:fld>
            <a:endParaRPr lang="fr-FR" dirty="0"/>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22" y="2152444"/>
            <a:ext cx="2886966" cy="3970986"/>
          </a:xfrm>
          <a:prstGeom prst="rect">
            <a:avLst/>
          </a:prstGeom>
          <a:ln/>
        </p:spPr>
        <p:style>
          <a:lnRef idx="1">
            <a:schemeClr val="dk1"/>
          </a:lnRef>
          <a:fillRef idx="2">
            <a:schemeClr val="dk1"/>
          </a:fillRef>
          <a:effectRef idx="1">
            <a:schemeClr val="dk1"/>
          </a:effectRef>
          <a:fontRef idx="minor">
            <a:schemeClr val="dk1"/>
          </a:fontRef>
        </p:style>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152444"/>
            <a:ext cx="2487007" cy="3447995"/>
          </a:xfrm>
          <a:prstGeom prst="rect">
            <a:avLst/>
          </a:prstGeom>
          <a:ln/>
        </p:spPr>
        <p:style>
          <a:lnRef idx="1">
            <a:schemeClr val="dk1"/>
          </a:lnRef>
          <a:fillRef idx="2">
            <a:schemeClr val="dk1"/>
          </a:fillRef>
          <a:effectRef idx="1">
            <a:schemeClr val="dk1"/>
          </a:effectRef>
          <a:fontRef idx="minor">
            <a:schemeClr val="dk1"/>
          </a:fontRef>
        </p:style>
      </p:pic>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043" y="2790297"/>
            <a:ext cx="2488254" cy="3447995"/>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4102290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19</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8" name="Espace réservé du texte 10"/>
          <p:cNvSpPr>
            <a:spLocks noGrp="1"/>
          </p:cNvSpPr>
          <p:nvPr>
            <p:ph type="body" sz="quarter" idx="13"/>
          </p:nvPr>
        </p:nvSpPr>
        <p:spPr>
          <a:xfrm>
            <a:off x="3312000" y="240000"/>
            <a:ext cx="5472000" cy="480000"/>
          </a:xfrm>
        </p:spPr>
        <p:txBody>
          <a:bodyPr/>
          <a:lstStyle/>
          <a:p>
            <a:pPr marL="0" indent="0">
              <a:buNone/>
            </a:pPr>
            <a:r>
              <a:rPr lang="fr-FR" sz="1200" dirty="0" smtClean="0"/>
              <a:t>8. LES RESTITUTIONS</a:t>
            </a:r>
            <a:endParaRPr lang="fr-FR" sz="1200" dirty="0"/>
          </a:p>
        </p:txBody>
      </p:sp>
      <p:sp>
        <p:nvSpPr>
          <p:cNvPr id="19" name="Google Shape;195;p21"/>
          <p:cNvSpPr txBox="1"/>
          <p:nvPr/>
        </p:nvSpPr>
        <p:spPr>
          <a:xfrm>
            <a:off x="384552" y="2129692"/>
            <a:ext cx="2401200" cy="3540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 sz="1100" b="1" dirty="0" smtClean="0">
                <a:latin typeface="Montserrat"/>
                <a:ea typeface="Montserrat"/>
                <a:cs typeface="Montserrat"/>
                <a:sym typeface="Montserrat"/>
              </a:rPr>
              <a:t>2020</a:t>
            </a:r>
            <a:endParaRPr sz="1100" dirty="0">
              <a:latin typeface="Montserrat"/>
              <a:ea typeface="Montserrat"/>
              <a:cs typeface="Montserrat"/>
              <a:sym typeface="Montserrat"/>
            </a:endParaRPr>
          </a:p>
        </p:txBody>
      </p:sp>
      <p:sp>
        <p:nvSpPr>
          <p:cNvPr id="20" name="Google Shape;191;p21"/>
          <p:cNvSpPr txBox="1"/>
          <p:nvPr/>
        </p:nvSpPr>
        <p:spPr>
          <a:xfrm>
            <a:off x="6218778" y="2097126"/>
            <a:ext cx="2411100" cy="3540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 sz="1100" b="1" dirty="0" smtClean="0">
                <a:latin typeface="Montserrat"/>
                <a:ea typeface="Montserrat"/>
                <a:cs typeface="Montserrat"/>
                <a:sym typeface="Montserrat"/>
              </a:rPr>
              <a:t>2021</a:t>
            </a:r>
            <a:endParaRPr sz="1100" dirty="0">
              <a:latin typeface="Montserrat"/>
              <a:ea typeface="Montserrat"/>
              <a:cs typeface="Montserrat"/>
              <a:sym typeface="Montserrat"/>
            </a:endParaRPr>
          </a:p>
        </p:txBody>
      </p:sp>
      <p:sp>
        <p:nvSpPr>
          <p:cNvPr id="25" name="Google Shape;220;p23"/>
          <p:cNvSpPr txBox="1"/>
          <p:nvPr/>
        </p:nvSpPr>
        <p:spPr>
          <a:xfrm>
            <a:off x="3139239" y="3485057"/>
            <a:ext cx="3105159" cy="1064877"/>
          </a:xfrm>
          <a:prstGeom prst="rect">
            <a:avLst/>
          </a:prstGeom>
          <a:solidFill>
            <a:schemeClr val="lt1"/>
          </a:solidFill>
          <a:ln>
            <a:noFill/>
          </a:ln>
        </p:spPr>
        <p:txBody>
          <a:bodyPr spcFirstLastPara="1" wrap="square" lIns="91425" tIns="91425" rIns="91425" bIns="91425" anchor="t" anchorCtr="0">
            <a:spAutoFit/>
          </a:bodyPr>
          <a:lstStyle/>
          <a:p>
            <a:pPr marL="171450" lvl="0" indent="-171450" algn="l" rtl="0">
              <a:lnSpc>
                <a:spcPct val="130000"/>
              </a:lnSpc>
              <a:spcBef>
                <a:spcPts val="0"/>
              </a:spcBef>
              <a:spcAft>
                <a:spcPts val="0"/>
              </a:spcAft>
              <a:buFont typeface="Arial" panose="020B0604020202020204" pitchFamily="34" charset="0"/>
              <a:buChar char="•"/>
            </a:pPr>
            <a:r>
              <a:rPr lang="fr-FR" sz="1100" i="1" dirty="0" smtClean="0">
                <a:solidFill>
                  <a:srgbClr val="666666"/>
                </a:solidFill>
                <a:latin typeface="Calibri" panose="020F0502020204030204" pitchFamily="34" charset="0"/>
                <a:ea typeface="Montserrat"/>
                <a:cs typeface="Calibri" panose="020F0502020204030204" pitchFamily="34" charset="0"/>
                <a:sym typeface="Montserrat"/>
              </a:rPr>
              <a:t>Moins de texte, davantage de structuration</a:t>
            </a:r>
          </a:p>
          <a:p>
            <a:pPr marL="171450" lvl="0" indent="-171450" algn="l" rtl="0">
              <a:lnSpc>
                <a:spcPct val="130000"/>
              </a:lnSpc>
              <a:spcBef>
                <a:spcPts val="0"/>
              </a:spcBef>
              <a:spcAft>
                <a:spcPts val="0"/>
              </a:spcAft>
              <a:buFont typeface="Arial" panose="020B0604020202020204" pitchFamily="34" charset="0"/>
              <a:buChar char="•"/>
            </a:pPr>
            <a:r>
              <a:rPr lang="fr-FR" sz="1100" i="1" dirty="0" smtClean="0">
                <a:solidFill>
                  <a:srgbClr val="666666"/>
                </a:solidFill>
                <a:latin typeface="Calibri" panose="020F0502020204030204" pitchFamily="34" charset="0"/>
                <a:ea typeface="Montserrat"/>
                <a:cs typeface="Calibri" panose="020F0502020204030204" pitchFamily="34" charset="0"/>
              </a:rPr>
              <a:t>Mise en avant des différents acteurs</a:t>
            </a:r>
          </a:p>
          <a:p>
            <a:pPr marL="171450" lvl="0" indent="-171450" algn="l" rtl="0">
              <a:lnSpc>
                <a:spcPct val="130000"/>
              </a:lnSpc>
              <a:spcBef>
                <a:spcPts val="0"/>
              </a:spcBef>
              <a:spcAft>
                <a:spcPts val="0"/>
              </a:spcAft>
              <a:buFont typeface="Arial" panose="020B0604020202020204" pitchFamily="34" charset="0"/>
              <a:buChar char="•"/>
            </a:pPr>
            <a:r>
              <a:rPr lang="fr-FR" sz="1100" i="1" dirty="0" smtClean="0">
                <a:solidFill>
                  <a:srgbClr val="666666"/>
                </a:solidFill>
                <a:latin typeface="Calibri" panose="020F0502020204030204" pitchFamily="34" charset="0"/>
                <a:ea typeface="Montserrat"/>
                <a:cs typeface="Calibri" panose="020F0502020204030204" pitchFamily="34" charset="0"/>
              </a:rPr>
              <a:t>Identification des trois temps d’évaluation sur une frise chronologique</a:t>
            </a:r>
            <a:endParaRPr sz="1100" i="1" dirty="0">
              <a:solidFill>
                <a:srgbClr val="666666"/>
              </a:solidFill>
              <a:latin typeface="Calibri" panose="020F0502020204030204" pitchFamily="34" charset="0"/>
              <a:ea typeface="Montserrat"/>
              <a:cs typeface="Calibri" panose="020F0502020204030204" pitchFamily="34" charset="0"/>
            </a:endParaRPr>
          </a:p>
        </p:txBody>
      </p:sp>
      <p:sp>
        <p:nvSpPr>
          <p:cNvPr id="23" name="Google Shape;241;p25"/>
          <p:cNvSpPr/>
          <p:nvPr/>
        </p:nvSpPr>
        <p:spPr>
          <a:xfrm>
            <a:off x="4079751" y="1767324"/>
            <a:ext cx="1224136" cy="1013604"/>
          </a:xfrm>
          <a:prstGeom prst="ellipse">
            <a:avLst/>
          </a:prstGeom>
          <a:solidFill>
            <a:schemeClr val="bg1">
              <a:lumMod val="95000"/>
            </a:schemeClr>
          </a:solidFill>
          <a:ln w="38100" cap="flat" cmpd="sng">
            <a:solidFill>
              <a:srgbClr val="384E5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3000" b="1" dirty="0" smtClean="0">
                <a:solidFill>
                  <a:srgbClr val="384E5C"/>
                </a:solidFill>
                <a:latin typeface="Calibri"/>
                <a:ea typeface="Calibri"/>
                <a:cs typeface="Calibri"/>
                <a:sym typeface="Calibri"/>
              </a:rPr>
              <a:t>→</a:t>
            </a:r>
          </a:p>
          <a:p>
            <a:pPr marL="0" lvl="0" indent="0" algn="ctr" rtl="0">
              <a:spcBef>
                <a:spcPts val="0"/>
              </a:spcBef>
              <a:spcAft>
                <a:spcPts val="0"/>
              </a:spcAft>
              <a:buNone/>
            </a:pPr>
            <a:r>
              <a:rPr lang="fr" sz="1200" b="1" dirty="0" smtClean="0">
                <a:solidFill>
                  <a:srgbClr val="384E5C"/>
                </a:solidFill>
                <a:latin typeface="Calibri"/>
                <a:ea typeface="Calibri"/>
                <a:cs typeface="Calibri"/>
                <a:sym typeface="Calibri"/>
              </a:rPr>
              <a:t>Evolutions</a:t>
            </a:r>
            <a:endParaRPr sz="1200" b="1" dirty="0">
              <a:solidFill>
                <a:srgbClr val="384E5C"/>
              </a:solidFill>
              <a:latin typeface="Calibri"/>
              <a:ea typeface="Calibri"/>
              <a:cs typeface="Calibri"/>
              <a:sym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80928"/>
            <a:ext cx="2390216" cy="35380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itre 9"/>
          <p:cNvSpPr txBox="1">
            <a:spLocks/>
          </p:cNvSpPr>
          <p:nvPr/>
        </p:nvSpPr>
        <p:spPr bwMode="gray">
          <a:xfrm>
            <a:off x="528167" y="1027832"/>
            <a:ext cx="8424000" cy="96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smtClean="0">
                <a:solidFill>
                  <a:sysClr val="windowText" lastClr="000000">
                    <a:lumMod val="75000"/>
                    <a:lumOff val="25000"/>
                  </a:sysClr>
                </a:solidFill>
              </a:rPr>
              <a:t>REFONTE DE LA FICHE DE RESTITUTION INDIVIDUELLE À DESTINATION DES PARENTS</a:t>
            </a:r>
            <a:r>
              <a:rPr lang="fr-FR" sz="4800" dirty="0" smtClean="0">
                <a:solidFill>
                  <a:sysClr val="windowText" lastClr="000000">
                    <a:lumMod val="75000"/>
                    <a:lumOff val="25000"/>
                  </a:sysClr>
                </a:solidFill>
                <a:latin typeface="Arial Black" charset="0"/>
              </a:rPr>
              <a:t/>
            </a:r>
            <a:br>
              <a:rPr lang="fr-FR" sz="4800" dirty="0" smtClean="0">
                <a:solidFill>
                  <a:sysClr val="windowText" lastClr="000000">
                    <a:lumMod val="75000"/>
                    <a:lumOff val="25000"/>
                  </a:sysClr>
                </a:solidFill>
                <a:latin typeface="Arial Black" charset="0"/>
              </a:rPr>
            </a:br>
            <a:endParaRPr lang="fr-FR" dirty="0"/>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91" y="2683338"/>
            <a:ext cx="2624875" cy="3610483"/>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784024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10" name="Espace réservé du texte 9"/>
          <p:cNvSpPr>
            <a:spLocks noGrp="1"/>
          </p:cNvSpPr>
          <p:nvPr>
            <p:ph type="body" sz="quarter" idx="13"/>
          </p:nvPr>
        </p:nvSpPr>
        <p:spPr>
          <a:xfrm>
            <a:off x="359998" y="2522624"/>
            <a:ext cx="8172442" cy="3374400"/>
          </a:xfrm>
        </p:spPr>
        <p:txBody>
          <a:bodyPr/>
          <a:lstStyle/>
          <a:p>
            <a:pPr lvl="1">
              <a:buFont typeface="+mj-lt"/>
              <a:buAutoNum type="arabicPeriod"/>
            </a:pPr>
            <a:r>
              <a:rPr lang="fr-FR" dirty="0" smtClean="0"/>
              <a:t>Les objectifs des différentes opérations d’évaluation</a:t>
            </a:r>
            <a:endParaRPr lang="fr-FR" dirty="0"/>
          </a:p>
          <a:p>
            <a:pPr lvl="1">
              <a:buAutoNum type="arabicPeriod"/>
            </a:pPr>
            <a:r>
              <a:rPr lang="fr-FR" dirty="0" smtClean="0"/>
              <a:t>Le calendrier</a:t>
            </a:r>
            <a:endParaRPr lang="fr-FR" dirty="0"/>
          </a:p>
          <a:p>
            <a:pPr lvl="1">
              <a:buAutoNum type="arabicPeriod"/>
            </a:pPr>
            <a:r>
              <a:rPr lang="fr-FR" dirty="0" smtClean="0"/>
              <a:t>L’organisation des passations</a:t>
            </a:r>
            <a:endParaRPr lang="fr-FR" dirty="0"/>
          </a:p>
          <a:p>
            <a:pPr lvl="1">
              <a:buAutoNum type="arabicPeriod"/>
            </a:pPr>
            <a:r>
              <a:rPr lang="fr-FR" dirty="0" smtClean="0"/>
              <a:t>La préparation des passations</a:t>
            </a:r>
            <a:endParaRPr lang="fr-FR" dirty="0"/>
          </a:p>
          <a:p>
            <a:pPr lvl="1">
              <a:buAutoNum type="arabicPeriod"/>
            </a:pPr>
            <a:r>
              <a:rPr lang="fr-FR" dirty="0" smtClean="0"/>
              <a:t>La conception des évaluations</a:t>
            </a:r>
          </a:p>
          <a:p>
            <a:pPr lvl="1">
              <a:buFont typeface="+mj-lt"/>
              <a:buAutoNum type="arabicPeriod"/>
            </a:pPr>
            <a:r>
              <a:rPr lang="fr-FR" dirty="0"/>
              <a:t>Les adaptations</a:t>
            </a:r>
          </a:p>
          <a:p>
            <a:pPr lvl="1">
              <a:buAutoNum type="arabicPeriod"/>
            </a:pPr>
            <a:r>
              <a:rPr lang="fr-FR" dirty="0" smtClean="0"/>
              <a:t>Le contenu des évaluations CP et CE1</a:t>
            </a:r>
          </a:p>
          <a:p>
            <a:pPr lvl="1">
              <a:buAutoNum type="arabicPeriod"/>
            </a:pPr>
            <a:r>
              <a:rPr lang="fr-FR" dirty="0" smtClean="0"/>
              <a:t>L’information à destination des parents</a:t>
            </a:r>
          </a:p>
          <a:p>
            <a:pPr lvl="1">
              <a:buAutoNum type="arabicPeriod"/>
            </a:pPr>
            <a:r>
              <a:rPr lang="fr-FR" dirty="0" smtClean="0"/>
              <a:t>Les restitutions</a:t>
            </a:r>
          </a:p>
          <a:p>
            <a:pPr lvl="1">
              <a:buAutoNum type="arabicPeriod"/>
            </a:pPr>
            <a:r>
              <a:rPr lang="fr-FR" dirty="0" smtClean="0"/>
              <a:t>L’accompagnement des enseignants pour l’action pédagogique</a:t>
            </a:r>
          </a:p>
          <a:p>
            <a:pPr lvl="1">
              <a:buAutoNum type="arabicPeriod"/>
            </a:pPr>
            <a:r>
              <a:rPr lang="fr-FR" dirty="0" smtClean="0"/>
              <a:t>La démarche qualité</a:t>
            </a:r>
          </a:p>
          <a:p>
            <a:pPr lvl="1">
              <a:buAutoNum type="arabicPeriod"/>
            </a:pPr>
            <a:r>
              <a:rPr lang="fr-FR" dirty="0" smtClean="0"/>
              <a:t> Les publications</a:t>
            </a:r>
            <a:endParaRPr lang="fr-FR" dirty="0"/>
          </a:p>
          <a:p>
            <a:pPr lvl="1">
              <a:buAutoNum type="arabicPeriod"/>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
        <p:nvSpPr>
          <p:cNvPr id="12" name="Espace réservé du pied de page 7">
            <a:extLst>
              <a:ext uri="{FF2B5EF4-FFF2-40B4-BE49-F238E27FC236}">
                <a16:creationId xmlns:a16="http://schemas.microsoft.com/office/drawing/2014/main" xmlns="" id="{8C551B17-3CE2-CC4F-A586-04CFE9997017}"/>
              </a:ext>
            </a:extLst>
          </p:cNvPr>
          <p:cNvSpPr txBox="1">
            <a:spLocks/>
          </p:cNvSpPr>
          <p:nvPr/>
        </p:nvSpPr>
        <p:spPr bwMode="gray">
          <a:xfrm>
            <a:off x="360000" y="6378000"/>
            <a:ext cx="5904000" cy="48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DEPP		</a:t>
            </a:r>
            <a:endParaRPr lang="fr-FR" dirty="0"/>
          </a:p>
        </p:txBody>
      </p:sp>
    </p:spTree>
    <p:extLst>
      <p:ext uri="{BB962C8B-B14F-4D97-AF65-F5344CB8AC3E}">
        <p14:creationId xmlns:p14="http://schemas.microsoft.com/office/powerpoint/2010/main" val="275785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20</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8" name="Espace réservé du texte 10"/>
          <p:cNvSpPr>
            <a:spLocks noGrp="1"/>
          </p:cNvSpPr>
          <p:nvPr>
            <p:ph type="body" sz="quarter" idx="13"/>
          </p:nvPr>
        </p:nvSpPr>
        <p:spPr>
          <a:xfrm>
            <a:off x="3312000" y="240000"/>
            <a:ext cx="5472000" cy="480000"/>
          </a:xfrm>
        </p:spPr>
        <p:txBody>
          <a:bodyPr/>
          <a:lstStyle/>
          <a:p>
            <a:pPr marL="0" indent="0">
              <a:buNone/>
            </a:pPr>
            <a:r>
              <a:rPr lang="fr-FR" sz="1200" dirty="0" smtClean="0"/>
              <a:t>8. LES RESTITUTIONS</a:t>
            </a:r>
            <a:endParaRPr lang="fr-FR" sz="1200" dirty="0"/>
          </a:p>
        </p:txBody>
      </p:sp>
      <p:sp>
        <p:nvSpPr>
          <p:cNvPr id="19" name="Google Shape;195;p21"/>
          <p:cNvSpPr txBox="1"/>
          <p:nvPr/>
        </p:nvSpPr>
        <p:spPr>
          <a:xfrm>
            <a:off x="400919" y="2084562"/>
            <a:ext cx="2401200" cy="3540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 sz="1100" b="1" dirty="0" smtClean="0">
                <a:latin typeface="Montserrat"/>
                <a:ea typeface="Montserrat"/>
                <a:cs typeface="Montserrat"/>
                <a:sym typeface="Montserrat"/>
              </a:rPr>
              <a:t>2020 : Représentation </a:t>
            </a:r>
            <a:r>
              <a:rPr lang="fr" sz="1100" b="1" dirty="0">
                <a:latin typeface="Montserrat"/>
                <a:ea typeface="Montserrat"/>
                <a:cs typeface="Montserrat"/>
                <a:sym typeface="Montserrat"/>
              </a:rPr>
              <a:t>LISTE</a:t>
            </a:r>
            <a:endParaRPr sz="1100" dirty="0">
              <a:latin typeface="Montserrat"/>
              <a:ea typeface="Montserrat"/>
              <a:cs typeface="Montserrat"/>
              <a:sym typeface="Montserrat"/>
            </a:endParaRPr>
          </a:p>
        </p:txBody>
      </p:sp>
      <p:sp>
        <p:nvSpPr>
          <p:cNvPr id="20" name="Google Shape;191;p21"/>
          <p:cNvSpPr txBox="1"/>
          <p:nvPr/>
        </p:nvSpPr>
        <p:spPr>
          <a:xfrm>
            <a:off x="6367250" y="2084562"/>
            <a:ext cx="2411100" cy="3540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 sz="1100" b="1" dirty="0" smtClean="0">
                <a:latin typeface="Montserrat"/>
                <a:ea typeface="Montserrat"/>
                <a:cs typeface="Montserrat"/>
                <a:sym typeface="Montserrat"/>
              </a:rPr>
              <a:t>2021 : Représentation </a:t>
            </a:r>
            <a:r>
              <a:rPr lang="fr" sz="1100" b="1" dirty="0">
                <a:latin typeface="Montserrat"/>
                <a:ea typeface="Montserrat"/>
                <a:cs typeface="Montserrat"/>
                <a:sym typeface="Montserrat"/>
              </a:rPr>
              <a:t>RADAR</a:t>
            </a:r>
            <a:endParaRPr sz="1100" dirty="0">
              <a:latin typeface="Montserrat"/>
              <a:ea typeface="Montserrat"/>
              <a:cs typeface="Montserrat"/>
              <a:sym typeface="Montserrat"/>
            </a:endParaRPr>
          </a:p>
        </p:txBody>
      </p:sp>
      <p:pic>
        <p:nvPicPr>
          <p:cNvPr id="24" name="Google Shape;217;p23"/>
          <p:cNvPicPr preferRelativeResize="0"/>
          <p:nvPr/>
        </p:nvPicPr>
        <p:blipFill>
          <a:blip r:embed="rId2">
            <a:alphaModFix/>
          </a:blip>
          <a:stretch>
            <a:fillRect/>
          </a:stretch>
        </p:blipFill>
        <p:spPr>
          <a:xfrm>
            <a:off x="2851598" y="4550978"/>
            <a:ext cx="627745" cy="1752571"/>
          </a:xfrm>
          <a:prstGeom prst="rect">
            <a:avLst/>
          </a:prstGeom>
          <a:noFill/>
          <a:ln>
            <a:noFill/>
          </a:ln>
        </p:spPr>
      </p:pic>
      <p:sp>
        <p:nvSpPr>
          <p:cNvPr id="25" name="Google Shape;220;p23"/>
          <p:cNvSpPr txBox="1"/>
          <p:nvPr/>
        </p:nvSpPr>
        <p:spPr>
          <a:xfrm>
            <a:off x="3479343" y="3041148"/>
            <a:ext cx="2587338" cy="3262401"/>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30000"/>
              </a:lnSpc>
              <a:spcBef>
                <a:spcPts val="0"/>
              </a:spcBef>
              <a:spcAft>
                <a:spcPts val="0"/>
              </a:spcAft>
              <a:buNone/>
            </a:pPr>
            <a:r>
              <a:rPr lang="fr" sz="1100" i="1" dirty="0">
                <a:solidFill>
                  <a:srgbClr val="666666"/>
                </a:solidFill>
                <a:latin typeface="Calibri" panose="020F0502020204030204" pitchFamily="34" charset="0"/>
                <a:ea typeface="Montserrat"/>
                <a:cs typeface="Calibri" panose="020F0502020204030204" pitchFamily="34" charset="0"/>
                <a:sym typeface="Montserrat"/>
              </a:rPr>
              <a:t>“Moi, ce que j’aime bien avec la version radar, c'est qu’on a une vue “hélicoptère” et donc </a:t>
            </a:r>
            <a:r>
              <a:rPr lang="fr" sz="1100" i="1" dirty="0" smtClean="0">
                <a:solidFill>
                  <a:srgbClr val="666666"/>
                </a:solidFill>
                <a:latin typeface="Calibri" panose="020F0502020204030204" pitchFamily="34" charset="0"/>
                <a:ea typeface="Montserrat"/>
                <a:cs typeface="Calibri" panose="020F0502020204030204" pitchFamily="34" charset="0"/>
                <a:sym typeface="Montserrat"/>
              </a:rPr>
              <a:t>de l’ensemble”  </a:t>
            </a:r>
            <a:endParaRPr sz="1100" i="1" dirty="0">
              <a:solidFill>
                <a:srgbClr val="666666"/>
              </a:solidFill>
              <a:latin typeface="Calibri" panose="020F0502020204030204" pitchFamily="34" charset="0"/>
              <a:ea typeface="Montserrat"/>
              <a:cs typeface="Calibri" panose="020F0502020204030204" pitchFamily="34" charset="0"/>
              <a:sym typeface="Montserrat"/>
            </a:endParaRPr>
          </a:p>
          <a:p>
            <a:pPr marL="0" lvl="0" indent="457200" algn="l" rtl="0">
              <a:lnSpc>
                <a:spcPct val="130000"/>
              </a:lnSpc>
              <a:spcBef>
                <a:spcPts val="0"/>
              </a:spcBef>
              <a:spcAft>
                <a:spcPts val="0"/>
              </a:spcAft>
              <a:buNone/>
            </a:pPr>
            <a:endParaRPr sz="1100" i="1" dirty="0">
              <a:solidFill>
                <a:srgbClr val="666666"/>
              </a:solidFill>
              <a:latin typeface="Calibri" panose="020F0502020204030204" pitchFamily="34" charset="0"/>
              <a:ea typeface="Montserrat"/>
              <a:cs typeface="Calibri" panose="020F0502020204030204" pitchFamily="34" charset="0"/>
              <a:sym typeface="Montserrat"/>
            </a:endParaRPr>
          </a:p>
          <a:p>
            <a:pPr marL="0" lvl="0" indent="0" algn="l" rtl="0">
              <a:lnSpc>
                <a:spcPct val="130000"/>
              </a:lnSpc>
              <a:spcBef>
                <a:spcPts val="0"/>
              </a:spcBef>
              <a:spcAft>
                <a:spcPts val="0"/>
              </a:spcAft>
              <a:buNone/>
            </a:pPr>
            <a:r>
              <a:rPr lang="fr" sz="1100" b="1" i="1" dirty="0">
                <a:solidFill>
                  <a:srgbClr val="666666"/>
                </a:solidFill>
                <a:latin typeface="Calibri" panose="020F0502020204030204" pitchFamily="34" charset="0"/>
                <a:ea typeface="Montserrat"/>
                <a:cs typeface="Calibri" panose="020F0502020204030204" pitchFamily="34" charset="0"/>
                <a:sym typeface="Montserrat"/>
              </a:rPr>
              <a:t>“</a:t>
            </a:r>
            <a:r>
              <a:rPr lang="fr" sz="1100" i="1" dirty="0">
                <a:solidFill>
                  <a:srgbClr val="666666"/>
                </a:solidFill>
                <a:latin typeface="Calibri" panose="020F0502020204030204" pitchFamily="34" charset="0"/>
                <a:ea typeface="Montserrat"/>
                <a:cs typeface="Calibri" panose="020F0502020204030204" pitchFamily="34" charset="0"/>
                <a:sym typeface="Montserrat"/>
              </a:rPr>
              <a:t>Dans notre école on utilise déjà des restitutions en forme de radar avec les parents (un enseignant)</a:t>
            </a:r>
            <a:r>
              <a:rPr lang="fr" sz="1100" b="1" i="1" dirty="0">
                <a:solidFill>
                  <a:srgbClr val="666666"/>
                </a:solidFill>
                <a:latin typeface="Calibri" panose="020F0502020204030204" pitchFamily="34" charset="0"/>
                <a:ea typeface="Montserrat"/>
                <a:cs typeface="Calibri" panose="020F0502020204030204" pitchFamily="34" charset="0"/>
                <a:sym typeface="Montserrat"/>
              </a:rPr>
              <a:t>”</a:t>
            </a:r>
            <a:endParaRPr sz="1100" b="1" i="1" dirty="0">
              <a:solidFill>
                <a:srgbClr val="666666"/>
              </a:solidFill>
              <a:latin typeface="Calibri" panose="020F0502020204030204" pitchFamily="34" charset="0"/>
              <a:ea typeface="Montserrat"/>
              <a:cs typeface="Calibri" panose="020F0502020204030204" pitchFamily="34" charset="0"/>
              <a:sym typeface="Montserrat"/>
            </a:endParaRPr>
          </a:p>
          <a:p>
            <a:pPr marL="0" lvl="0" indent="457200" algn="l" rtl="0">
              <a:lnSpc>
                <a:spcPct val="130000"/>
              </a:lnSpc>
              <a:spcBef>
                <a:spcPts val="0"/>
              </a:spcBef>
              <a:spcAft>
                <a:spcPts val="0"/>
              </a:spcAft>
              <a:buNone/>
            </a:pPr>
            <a:endParaRPr sz="1100" i="1" dirty="0">
              <a:solidFill>
                <a:srgbClr val="666666"/>
              </a:solidFill>
              <a:latin typeface="Calibri" panose="020F0502020204030204" pitchFamily="34" charset="0"/>
              <a:ea typeface="Montserrat"/>
              <a:cs typeface="Calibri" panose="020F0502020204030204" pitchFamily="34" charset="0"/>
              <a:sym typeface="Montserrat"/>
            </a:endParaRPr>
          </a:p>
          <a:p>
            <a:pPr marL="0" lvl="0" indent="0" algn="l" rtl="0">
              <a:lnSpc>
                <a:spcPct val="130000"/>
              </a:lnSpc>
              <a:spcBef>
                <a:spcPts val="0"/>
              </a:spcBef>
              <a:spcAft>
                <a:spcPts val="0"/>
              </a:spcAft>
              <a:buNone/>
            </a:pPr>
            <a:r>
              <a:rPr lang="fr" sz="1100" b="1" i="1" dirty="0">
                <a:solidFill>
                  <a:srgbClr val="666666"/>
                </a:solidFill>
                <a:latin typeface="Calibri" panose="020F0502020204030204" pitchFamily="34" charset="0"/>
                <a:ea typeface="Montserrat"/>
                <a:cs typeface="Calibri" panose="020F0502020204030204" pitchFamily="34" charset="0"/>
                <a:sym typeface="Montserrat"/>
              </a:rPr>
              <a:t>“</a:t>
            </a:r>
            <a:r>
              <a:rPr lang="fr" sz="1100" i="1" dirty="0">
                <a:solidFill>
                  <a:srgbClr val="666666"/>
                </a:solidFill>
                <a:latin typeface="Calibri" panose="020F0502020204030204" pitchFamily="34" charset="0"/>
                <a:ea typeface="Montserrat"/>
                <a:cs typeface="Calibri" panose="020F0502020204030204" pitchFamily="34" charset="0"/>
                <a:sym typeface="Montserrat"/>
              </a:rPr>
              <a:t>Vu que le radar est plus “global”, ça permet de donner la belle place à l’enseignant dans la compréhension et l’appropriation du document”</a:t>
            </a:r>
            <a:endParaRPr sz="1100" i="1" dirty="0">
              <a:solidFill>
                <a:srgbClr val="666666"/>
              </a:solidFill>
              <a:latin typeface="Calibri" panose="020F0502020204030204" pitchFamily="34" charset="0"/>
              <a:ea typeface="Montserrat"/>
              <a:cs typeface="Calibri" panose="020F0502020204030204" pitchFamily="34" charset="0"/>
              <a:sym typeface="Montserrat"/>
            </a:endParaRPr>
          </a:p>
          <a:p>
            <a:pPr marL="0" lvl="0" indent="457200" algn="l" rtl="0">
              <a:lnSpc>
                <a:spcPct val="130000"/>
              </a:lnSpc>
              <a:spcBef>
                <a:spcPts val="600"/>
              </a:spcBef>
              <a:spcAft>
                <a:spcPts val="0"/>
              </a:spcAft>
              <a:buNone/>
            </a:pPr>
            <a:endParaRPr dirty="0"/>
          </a:p>
        </p:txBody>
      </p:sp>
      <p:sp>
        <p:nvSpPr>
          <p:cNvPr id="23" name="Google Shape;241;p25"/>
          <p:cNvSpPr/>
          <p:nvPr/>
        </p:nvSpPr>
        <p:spPr>
          <a:xfrm>
            <a:off x="4302191" y="1724730"/>
            <a:ext cx="875949" cy="881575"/>
          </a:xfrm>
          <a:prstGeom prst="ellipse">
            <a:avLst/>
          </a:prstGeom>
          <a:solidFill>
            <a:schemeClr val="bg1">
              <a:lumMod val="95000"/>
            </a:schemeClr>
          </a:solidFill>
          <a:ln w="38100" cap="flat" cmpd="sng">
            <a:solidFill>
              <a:srgbClr val="384E5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3000" b="1" dirty="0" smtClean="0">
                <a:solidFill>
                  <a:srgbClr val="384E5C"/>
                </a:solidFill>
                <a:latin typeface="Calibri"/>
                <a:ea typeface="Calibri"/>
                <a:cs typeface="Calibri"/>
                <a:sym typeface="Calibri"/>
              </a:rPr>
              <a:t>→</a:t>
            </a:r>
          </a:p>
        </p:txBody>
      </p:sp>
      <p:sp>
        <p:nvSpPr>
          <p:cNvPr id="15" name="Titre 9"/>
          <p:cNvSpPr txBox="1">
            <a:spLocks/>
          </p:cNvSpPr>
          <p:nvPr/>
        </p:nvSpPr>
        <p:spPr bwMode="gray">
          <a:xfrm>
            <a:off x="528167" y="1027832"/>
            <a:ext cx="8424000" cy="96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smtClean="0">
                <a:solidFill>
                  <a:sysClr val="windowText" lastClr="000000">
                    <a:lumMod val="75000"/>
                    <a:lumOff val="25000"/>
                  </a:sysClr>
                </a:solidFill>
              </a:rPr>
              <a:t>REFONTE DE LA FICHE DE RESTITUTION INDIVIDUELLE À DESTINATION DES PARENTS</a:t>
            </a:r>
            <a:r>
              <a:rPr lang="fr-FR" sz="4800" dirty="0" smtClean="0">
                <a:solidFill>
                  <a:sysClr val="windowText" lastClr="000000">
                    <a:lumMod val="75000"/>
                    <a:lumOff val="25000"/>
                  </a:sysClr>
                </a:solidFill>
                <a:latin typeface="Arial Black" charset="0"/>
              </a:rPr>
              <a:t/>
            </a:r>
            <a:br>
              <a:rPr lang="fr-FR" sz="4800" dirty="0" smtClean="0">
                <a:solidFill>
                  <a:sysClr val="windowText" lastClr="000000">
                    <a:lumMod val="75000"/>
                    <a:lumOff val="25000"/>
                  </a:sysClr>
                </a:solidFill>
                <a:latin typeface="Arial Black" charset="0"/>
              </a:rPr>
            </a:br>
            <a:endParaRPr lang="fr-FR" dirty="0"/>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296" y="2870412"/>
            <a:ext cx="2487007" cy="3447995"/>
          </a:xfrm>
          <a:prstGeom prst="rect">
            <a:avLst/>
          </a:prstGeom>
          <a:ln/>
        </p:spPr>
        <p:style>
          <a:lnRef idx="1">
            <a:schemeClr val="dk1"/>
          </a:lnRef>
          <a:fillRef idx="2">
            <a:schemeClr val="dk1"/>
          </a:fillRef>
          <a:effectRef idx="1">
            <a:schemeClr val="dk1"/>
          </a:effectRef>
          <a:fontRef idx="minor">
            <a:schemeClr val="dk1"/>
          </a:fontRef>
        </p:style>
      </p:pic>
      <p:sp>
        <p:nvSpPr>
          <p:cNvPr id="5" name="ZoneTexte 4"/>
          <p:cNvSpPr txBox="1"/>
          <p:nvPr/>
        </p:nvSpPr>
        <p:spPr>
          <a:xfrm>
            <a:off x="3311696" y="2671224"/>
            <a:ext cx="2736304" cy="430887"/>
          </a:xfrm>
          <a:prstGeom prst="rect">
            <a:avLst/>
          </a:prstGeom>
          <a:solidFill>
            <a:schemeClr val="bg1">
              <a:lumMod val="95000"/>
            </a:schemeClr>
          </a:solidFill>
          <a:ln>
            <a:solidFill>
              <a:schemeClr val="tx1"/>
            </a:solidFill>
          </a:ln>
        </p:spPr>
        <p:txBody>
          <a:bodyPr wrap="square" rtlCol="0">
            <a:spAutoFit/>
          </a:bodyPr>
          <a:lstStyle/>
          <a:p>
            <a:pPr algn="ctr"/>
            <a:r>
              <a:rPr lang="fr-FR" sz="1100" b="1" dirty="0" smtClean="0">
                <a:latin typeface="Montserrat" panose="020B0604020202020204" charset="0"/>
              </a:rPr>
              <a:t>Les mots des parents et des enseignants</a:t>
            </a:r>
            <a:endParaRPr lang="fr-FR" sz="1100" b="1" dirty="0">
              <a:latin typeface="Montserrat" panose="020B0604020202020204" charset="0"/>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49" y="2870411"/>
            <a:ext cx="2430511" cy="34331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6847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9"/>
          <p:cNvSpPr txBox="1"/>
          <p:nvPr/>
        </p:nvSpPr>
        <p:spPr>
          <a:xfrm>
            <a:off x="7074300" y="1377993"/>
            <a:ext cx="1800200" cy="1853057"/>
          </a:xfrm>
          <a:prstGeom prst="rect">
            <a:avLst/>
          </a:prstGeom>
          <a:solidFill>
            <a:schemeClr val="accent2">
              <a:lumMod val="60000"/>
              <a:lumOff val="40000"/>
            </a:schemeClr>
          </a:solidFill>
          <a:ln>
            <a:noFill/>
          </a:ln>
        </p:spPr>
        <p:txBody>
          <a:bodyPr spcFirstLastPara="1" wrap="square" lIns="91425" tIns="91425" rIns="91425" bIns="91425" anchor="t" anchorCtr="0">
            <a:noAutofit/>
          </a:bodyPr>
          <a:lstStyle/>
          <a:p>
            <a:pPr>
              <a:lnSpc>
                <a:spcPct val="115000"/>
              </a:lnSpc>
            </a:pPr>
            <a:r>
              <a:rPr lang="fr" sz="1600" b="1" dirty="0">
                <a:solidFill>
                  <a:srgbClr val="FFFFFF"/>
                </a:solidFill>
                <a:latin typeface="Montserrat"/>
                <a:ea typeface="Montserrat"/>
                <a:cs typeface="Montserrat"/>
                <a:sym typeface="Montserrat"/>
              </a:rPr>
              <a:t>Fiche de restitution pour les parents : comprendre ce qui est évalué et dans quel but ?</a:t>
            </a:r>
            <a:endParaRPr sz="1600" b="1" dirty="0">
              <a:solidFill>
                <a:srgbClr val="FFFFFF"/>
              </a:solidFill>
              <a:latin typeface="Montserrat"/>
              <a:ea typeface="Montserrat"/>
              <a:cs typeface="Montserrat"/>
              <a:sym typeface="Montserrat"/>
            </a:endParaRPr>
          </a:p>
        </p:txBody>
      </p:sp>
      <p:pic>
        <p:nvPicPr>
          <p:cNvPr id="487" name="Google Shape;487;p49"/>
          <p:cNvPicPr preferRelativeResize="0"/>
          <p:nvPr/>
        </p:nvPicPr>
        <p:blipFill>
          <a:blip r:embed="rId3">
            <a:alphaModFix/>
          </a:blip>
          <a:stretch>
            <a:fillRect/>
          </a:stretch>
        </p:blipFill>
        <p:spPr>
          <a:xfrm>
            <a:off x="3646025" y="1390351"/>
            <a:ext cx="3138132" cy="4458003"/>
          </a:xfrm>
          <a:prstGeom prst="rect">
            <a:avLst/>
          </a:prstGeom>
          <a:noFill/>
          <a:ln w="9525" cap="flat" cmpd="sng">
            <a:solidFill>
              <a:schemeClr val="dk2"/>
            </a:solidFill>
            <a:prstDash val="solid"/>
            <a:round/>
            <a:headEnd type="none" w="sm" len="sm"/>
            <a:tailEnd type="none" w="sm" len="sm"/>
          </a:ln>
        </p:spPr>
      </p:pic>
      <p:sp>
        <p:nvSpPr>
          <p:cNvPr id="488" name="Google Shape;488;p49"/>
          <p:cNvSpPr/>
          <p:nvPr/>
        </p:nvSpPr>
        <p:spPr>
          <a:xfrm>
            <a:off x="3430200" y="1403750"/>
            <a:ext cx="215700" cy="556200"/>
          </a:xfrm>
          <a:prstGeom prst="leftBracket">
            <a:avLst>
              <a:gd name="adj" fmla="val 8333"/>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fr"/>
              <a:t> </a:t>
            </a:r>
            <a:endParaRPr/>
          </a:p>
        </p:txBody>
      </p:sp>
      <p:sp>
        <p:nvSpPr>
          <p:cNvPr id="489" name="Google Shape;489;p49"/>
          <p:cNvSpPr txBox="1"/>
          <p:nvPr/>
        </p:nvSpPr>
        <p:spPr>
          <a:xfrm>
            <a:off x="184525" y="1771063"/>
            <a:ext cx="2352000" cy="3540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a:latin typeface="Montserrat"/>
                <a:ea typeface="Montserrat"/>
                <a:cs typeface="Montserrat"/>
                <a:sym typeface="Montserrat"/>
              </a:rPr>
              <a:t>Entête : titre du document</a:t>
            </a:r>
            <a:endParaRPr sz="1100" b="1">
              <a:latin typeface="Montserrat"/>
              <a:ea typeface="Montserrat"/>
              <a:cs typeface="Montserrat"/>
              <a:sym typeface="Montserrat"/>
            </a:endParaRPr>
          </a:p>
        </p:txBody>
      </p:sp>
      <p:cxnSp>
        <p:nvCxnSpPr>
          <p:cNvPr id="490" name="Google Shape;490;p49"/>
          <p:cNvCxnSpPr>
            <a:stCxn id="488" idx="1"/>
            <a:endCxn id="489" idx="3"/>
          </p:cNvCxnSpPr>
          <p:nvPr/>
        </p:nvCxnSpPr>
        <p:spPr>
          <a:xfrm flipH="1">
            <a:off x="2536500" y="1681850"/>
            <a:ext cx="893700" cy="266100"/>
          </a:xfrm>
          <a:prstGeom prst="curvedConnector3">
            <a:avLst>
              <a:gd name="adj1" fmla="val 50003"/>
            </a:avLst>
          </a:prstGeom>
          <a:noFill/>
          <a:ln w="9525" cap="flat" cmpd="sng">
            <a:solidFill>
              <a:schemeClr val="dk2"/>
            </a:solidFill>
            <a:prstDash val="solid"/>
            <a:round/>
            <a:headEnd type="none" w="med" len="med"/>
            <a:tailEnd type="none" w="med" len="med"/>
          </a:ln>
        </p:spPr>
      </p:cxnSp>
      <p:sp>
        <p:nvSpPr>
          <p:cNvPr id="491" name="Google Shape;491;p49"/>
          <p:cNvSpPr txBox="1"/>
          <p:nvPr/>
        </p:nvSpPr>
        <p:spPr>
          <a:xfrm>
            <a:off x="184525" y="2734075"/>
            <a:ext cx="2478600" cy="5232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a:latin typeface="Montserrat"/>
                <a:ea typeface="Montserrat"/>
                <a:cs typeface="Montserrat"/>
                <a:sym typeface="Montserrat"/>
              </a:rPr>
              <a:t>Volet 1 : </a:t>
            </a:r>
            <a:r>
              <a:rPr lang="fr" sz="1100" b="1">
                <a:solidFill>
                  <a:schemeClr val="dk1"/>
                </a:solidFill>
                <a:latin typeface="Montserrat"/>
                <a:ea typeface="Montserrat"/>
                <a:cs typeface="Montserrat"/>
                <a:sym typeface="Montserrat"/>
              </a:rPr>
              <a:t>Qu’est ce que c’est ? </a:t>
            </a:r>
            <a:r>
              <a:rPr lang="fr" sz="1100">
                <a:latin typeface="Montserrat"/>
                <a:ea typeface="Montserrat"/>
                <a:cs typeface="Montserrat"/>
                <a:sym typeface="Montserrat"/>
              </a:rPr>
              <a:t>Les questions des parents </a:t>
            </a:r>
            <a:endParaRPr sz="1100">
              <a:latin typeface="Montserrat"/>
              <a:ea typeface="Montserrat"/>
              <a:cs typeface="Montserrat"/>
              <a:sym typeface="Montserrat"/>
            </a:endParaRPr>
          </a:p>
        </p:txBody>
      </p:sp>
      <p:cxnSp>
        <p:nvCxnSpPr>
          <p:cNvPr id="492" name="Google Shape;492;p49"/>
          <p:cNvCxnSpPr>
            <a:stCxn id="493" idx="1"/>
            <a:endCxn id="491" idx="3"/>
          </p:cNvCxnSpPr>
          <p:nvPr/>
        </p:nvCxnSpPr>
        <p:spPr>
          <a:xfrm flipH="1">
            <a:off x="2663100" y="2677675"/>
            <a:ext cx="767100" cy="318000"/>
          </a:xfrm>
          <a:prstGeom prst="curvedConnector3">
            <a:avLst>
              <a:gd name="adj1" fmla="val 49998"/>
            </a:avLst>
          </a:prstGeom>
          <a:noFill/>
          <a:ln w="9525" cap="flat" cmpd="sng">
            <a:solidFill>
              <a:schemeClr val="dk2"/>
            </a:solidFill>
            <a:prstDash val="solid"/>
            <a:round/>
            <a:headEnd type="none" w="med" len="med"/>
            <a:tailEnd type="none" w="med" len="med"/>
          </a:ln>
        </p:spPr>
      </p:cxnSp>
      <p:sp>
        <p:nvSpPr>
          <p:cNvPr id="493" name="Google Shape;493;p49"/>
          <p:cNvSpPr/>
          <p:nvPr/>
        </p:nvSpPr>
        <p:spPr>
          <a:xfrm>
            <a:off x="3430200" y="2024575"/>
            <a:ext cx="215700" cy="1306200"/>
          </a:xfrm>
          <a:prstGeom prst="leftBracket">
            <a:avLst>
              <a:gd name="adj" fmla="val 8333"/>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94" name="Google Shape;494;p49"/>
          <p:cNvSpPr/>
          <p:nvPr/>
        </p:nvSpPr>
        <p:spPr>
          <a:xfrm>
            <a:off x="3430200" y="3429000"/>
            <a:ext cx="215700" cy="886200"/>
          </a:xfrm>
          <a:prstGeom prst="leftBracket">
            <a:avLst>
              <a:gd name="adj" fmla="val 8333"/>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95" name="Google Shape;495;p49"/>
          <p:cNvSpPr txBox="1"/>
          <p:nvPr/>
        </p:nvSpPr>
        <p:spPr>
          <a:xfrm>
            <a:off x="184525" y="3318813"/>
            <a:ext cx="2478600" cy="6927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dirty="0">
                <a:latin typeface="Montserrat"/>
                <a:ea typeface="Montserrat"/>
                <a:cs typeface="Montserrat"/>
                <a:sym typeface="Montserrat"/>
              </a:rPr>
              <a:t>Volet </a:t>
            </a:r>
            <a:r>
              <a:rPr lang="fr" sz="1100" b="1" dirty="0" smtClean="0">
                <a:latin typeface="Montserrat"/>
                <a:ea typeface="Montserrat"/>
                <a:cs typeface="Montserrat"/>
                <a:sym typeface="Montserrat"/>
              </a:rPr>
              <a:t>2 </a:t>
            </a:r>
            <a:r>
              <a:rPr lang="fr" sz="1100" b="1" dirty="0">
                <a:latin typeface="Montserrat"/>
                <a:ea typeface="Montserrat"/>
                <a:cs typeface="Montserrat"/>
                <a:sym typeface="Montserrat"/>
              </a:rPr>
              <a:t>: Comment ?</a:t>
            </a:r>
            <a:endParaRPr sz="1100" b="1" dirty="0">
              <a:latin typeface="Montserrat"/>
              <a:ea typeface="Montserrat"/>
              <a:cs typeface="Montserrat"/>
              <a:sym typeface="Montserrat"/>
            </a:endParaRPr>
          </a:p>
          <a:p>
            <a:r>
              <a:rPr lang="fr" sz="1100" dirty="0" smtClean="0">
                <a:latin typeface="Montserrat"/>
                <a:ea typeface="Montserrat"/>
                <a:cs typeface="Montserrat"/>
                <a:sym typeface="Montserrat"/>
              </a:rPr>
              <a:t>Comprendre </a:t>
            </a:r>
            <a:r>
              <a:rPr lang="fr" sz="1100" dirty="0">
                <a:latin typeface="Montserrat"/>
                <a:ea typeface="Montserrat"/>
                <a:cs typeface="Montserrat"/>
                <a:sym typeface="Montserrat"/>
              </a:rPr>
              <a:t>et voir l’ensemble du processus d’évaluation</a:t>
            </a:r>
            <a:endParaRPr sz="1100" dirty="0">
              <a:latin typeface="Montserrat"/>
              <a:ea typeface="Montserrat"/>
              <a:cs typeface="Montserrat"/>
              <a:sym typeface="Montserrat"/>
            </a:endParaRPr>
          </a:p>
        </p:txBody>
      </p:sp>
      <p:cxnSp>
        <p:nvCxnSpPr>
          <p:cNvPr id="496" name="Google Shape;496;p49"/>
          <p:cNvCxnSpPr>
            <a:stCxn id="494" idx="1"/>
            <a:endCxn id="495" idx="3"/>
          </p:cNvCxnSpPr>
          <p:nvPr/>
        </p:nvCxnSpPr>
        <p:spPr>
          <a:xfrm rot="10800000">
            <a:off x="2663100" y="3665100"/>
            <a:ext cx="767100" cy="207000"/>
          </a:xfrm>
          <a:prstGeom prst="curvedConnector3">
            <a:avLst>
              <a:gd name="adj1" fmla="val 49998"/>
            </a:avLst>
          </a:prstGeom>
          <a:noFill/>
          <a:ln w="9525" cap="flat" cmpd="sng">
            <a:solidFill>
              <a:schemeClr val="dk2"/>
            </a:solidFill>
            <a:prstDash val="solid"/>
            <a:round/>
            <a:headEnd type="none" w="med" len="med"/>
            <a:tailEnd type="none" w="med" len="med"/>
          </a:ln>
        </p:spPr>
      </p:cxnSp>
      <p:sp>
        <p:nvSpPr>
          <p:cNvPr id="497" name="Google Shape;497;p49"/>
          <p:cNvSpPr txBox="1"/>
          <p:nvPr/>
        </p:nvSpPr>
        <p:spPr>
          <a:xfrm>
            <a:off x="184525" y="4073075"/>
            <a:ext cx="2478600" cy="6927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dirty="0">
                <a:latin typeface="Montserrat"/>
                <a:ea typeface="Montserrat"/>
                <a:cs typeface="Montserrat"/>
                <a:sym typeface="Montserrat"/>
              </a:rPr>
              <a:t>Volet </a:t>
            </a:r>
            <a:r>
              <a:rPr lang="fr" sz="1100" b="1" dirty="0" smtClean="0">
                <a:latin typeface="Montserrat"/>
                <a:ea typeface="Montserrat"/>
                <a:cs typeface="Montserrat"/>
                <a:sym typeface="Montserrat"/>
              </a:rPr>
              <a:t>3 </a:t>
            </a:r>
            <a:r>
              <a:rPr lang="fr" sz="1100" b="1" dirty="0">
                <a:latin typeface="Montserrat"/>
                <a:ea typeface="Montserrat"/>
                <a:cs typeface="Montserrat"/>
                <a:sym typeface="Montserrat"/>
              </a:rPr>
              <a:t>: Pourquoi ?</a:t>
            </a:r>
            <a:endParaRPr sz="1100" b="1" dirty="0">
              <a:latin typeface="Montserrat"/>
              <a:ea typeface="Montserrat"/>
              <a:cs typeface="Montserrat"/>
              <a:sym typeface="Montserrat"/>
            </a:endParaRPr>
          </a:p>
          <a:p>
            <a:r>
              <a:rPr lang="fr" sz="1100" dirty="0">
                <a:latin typeface="Montserrat"/>
                <a:ea typeface="Montserrat"/>
                <a:cs typeface="Montserrat"/>
                <a:sym typeface="Montserrat"/>
              </a:rPr>
              <a:t>Comprendre les objectifs de l’évaluation repère</a:t>
            </a:r>
            <a:endParaRPr sz="1100" dirty="0">
              <a:latin typeface="Montserrat"/>
              <a:ea typeface="Montserrat"/>
              <a:cs typeface="Montserrat"/>
              <a:sym typeface="Montserrat"/>
            </a:endParaRPr>
          </a:p>
        </p:txBody>
      </p:sp>
      <p:sp>
        <p:nvSpPr>
          <p:cNvPr id="498" name="Google Shape;498;p49"/>
          <p:cNvSpPr/>
          <p:nvPr/>
        </p:nvSpPr>
        <p:spPr>
          <a:xfrm>
            <a:off x="3430200" y="4411625"/>
            <a:ext cx="215700" cy="969900"/>
          </a:xfrm>
          <a:prstGeom prst="leftBracket">
            <a:avLst>
              <a:gd name="adj" fmla="val 8333"/>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499" name="Google Shape;499;p49"/>
          <p:cNvCxnSpPr>
            <a:stCxn id="498" idx="1"/>
            <a:endCxn id="497" idx="3"/>
          </p:cNvCxnSpPr>
          <p:nvPr/>
        </p:nvCxnSpPr>
        <p:spPr>
          <a:xfrm rot="10800000">
            <a:off x="2663100" y="4419575"/>
            <a:ext cx="767100" cy="477000"/>
          </a:xfrm>
          <a:prstGeom prst="curvedConnector3">
            <a:avLst>
              <a:gd name="adj1" fmla="val 49998"/>
            </a:avLst>
          </a:prstGeom>
          <a:noFill/>
          <a:ln w="9525" cap="flat" cmpd="sng">
            <a:solidFill>
              <a:schemeClr val="dk2"/>
            </a:solidFill>
            <a:prstDash val="solid"/>
            <a:round/>
            <a:headEnd type="none" w="med" len="med"/>
            <a:tailEnd type="none" w="med" len="med"/>
          </a:ln>
        </p:spPr>
      </p:cxnSp>
      <p:sp>
        <p:nvSpPr>
          <p:cNvPr id="500" name="Google Shape;500;p49"/>
          <p:cNvSpPr/>
          <p:nvPr/>
        </p:nvSpPr>
        <p:spPr>
          <a:xfrm>
            <a:off x="3430200" y="5494400"/>
            <a:ext cx="215700" cy="354000"/>
          </a:xfrm>
          <a:prstGeom prst="leftBracket">
            <a:avLst>
              <a:gd name="adj" fmla="val 8333"/>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01" name="Google Shape;501;p49"/>
          <p:cNvSpPr txBox="1"/>
          <p:nvPr/>
        </p:nvSpPr>
        <p:spPr>
          <a:xfrm>
            <a:off x="184525" y="5371775"/>
            <a:ext cx="2352000" cy="3540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a:latin typeface="Montserrat"/>
                <a:ea typeface="Montserrat"/>
                <a:cs typeface="Montserrat"/>
                <a:sym typeface="Montserrat"/>
              </a:rPr>
              <a:t>Pied : liens et logos</a:t>
            </a:r>
            <a:endParaRPr sz="1100" b="1">
              <a:latin typeface="Montserrat"/>
              <a:ea typeface="Montserrat"/>
              <a:cs typeface="Montserrat"/>
              <a:sym typeface="Montserrat"/>
            </a:endParaRPr>
          </a:p>
        </p:txBody>
      </p:sp>
      <p:cxnSp>
        <p:nvCxnSpPr>
          <p:cNvPr id="502" name="Google Shape;502;p49"/>
          <p:cNvCxnSpPr>
            <a:stCxn id="500" idx="1"/>
            <a:endCxn id="501" idx="3"/>
          </p:cNvCxnSpPr>
          <p:nvPr/>
        </p:nvCxnSpPr>
        <p:spPr>
          <a:xfrm rot="10800000">
            <a:off x="2536500" y="5548700"/>
            <a:ext cx="893700" cy="122700"/>
          </a:xfrm>
          <a:prstGeom prst="curvedConnector3">
            <a:avLst>
              <a:gd name="adj1" fmla="val 50003"/>
            </a:avLst>
          </a:prstGeom>
          <a:noFill/>
          <a:ln w="9525" cap="flat" cmpd="sng">
            <a:solidFill>
              <a:schemeClr val="dk2"/>
            </a:solidFill>
            <a:prstDash val="solid"/>
            <a:round/>
            <a:headEnd type="none" w="med" len="med"/>
            <a:tailEnd type="none" w="med" len="med"/>
          </a:ln>
        </p:spPr>
      </p:cxnSp>
      <p:sp>
        <p:nvSpPr>
          <p:cNvPr id="504" name="Google Shape;504;p49"/>
          <p:cNvSpPr txBox="1"/>
          <p:nvPr/>
        </p:nvSpPr>
        <p:spPr>
          <a:xfrm>
            <a:off x="7074300" y="3619352"/>
            <a:ext cx="1962196" cy="1697554"/>
          </a:xfrm>
          <a:prstGeom prst="rect">
            <a:avLst/>
          </a:prstGeom>
          <a:noFill/>
          <a:ln>
            <a:noFill/>
          </a:ln>
        </p:spPr>
        <p:txBody>
          <a:bodyPr spcFirstLastPara="1" wrap="square" lIns="91425" tIns="91425" rIns="91425" bIns="91425" anchor="t" anchorCtr="0">
            <a:noAutofit/>
          </a:bodyPr>
          <a:lstStyle/>
          <a:p>
            <a:r>
              <a:rPr lang="fr" sz="1000" dirty="0">
                <a:latin typeface="Calibri" panose="020F0502020204030204" pitchFamily="34" charset="0"/>
                <a:ea typeface="Montserrat"/>
                <a:cs typeface="Calibri" panose="020F0502020204030204" pitchFamily="34" charset="0"/>
                <a:sym typeface="Montserrat"/>
              </a:rPr>
              <a:t>Les deux partis pris forts pour la conception du document ont été :</a:t>
            </a:r>
            <a:endParaRPr sz="1000" dirty="0">
              <a:latin typeface="Calibri" panose="020F0502020204030204" pitchFamily="34" charset="0"/>
              <a:ea typeface="Montserrat"/>
              <a:cs typeface="Calibri" panose="020F0502020204030204" pitchFamily="34" charset="0"/>
              <a:sym typeface="Montserrat"/>
            </a:endParaRPr>
          </a:p>
          <a:p>
            <a:endParaRPr sz="1000" dirty="0">
              <a:latin typeface="Calibri" panose="020F0502020204030204" pitchFamily="34" charset="0"/>
              <a:ea typeface="Montserrat"/>
              <a:cs typeface="Calibri" panose="020F0502020204030204" pitchFamily="34" charset="0"/>
              <a:sym typeface="Montserrat"/>
            </a:endParaRPr>
          </a:p>
          <a:p>
            <a:r>
              <a:rPr lang="fr" sz="1000" dirty="0">
                <a:latin typeface="Calibri" panose="020F0502020204030204" pitchFamily="34" charset="0"/>
                <a:ea typeface="Montserrat"/>
                <a:cs typeface="Calibri" panose="020F0502020204030204" pitchFamily="34" charset="0"/>
                <a:sym typeface="Montserrat"/>
              </a:rPr>
              <a:t>- Se centrer sur les questionnements et les préoccupations des parents</a:t>
            </a:r>
            <a:endParaRPr sz="1000" dirty="0">
              <a:latin typeface="Calibri" panose="020F0502020204030204" pitchFamily="34" charset="0"/>
              <a:ea typeface="Montserrat"/>
              <a:cs typeface="Calibri" panose="020F0502020204030204" pitchFamily="34" charset="0"/>
              <a:sym typeface="Montserrat"/>
            </a:endParaRPr>
          </a:p>
          <a:p>
            <a:endParaRPr sz="1000" dirty="0">
              <a:latin typeface="Calibri" panose="020F0502020204030204" pitchFamily="34" charset="0"/>
              <a:ea typeface="Montserrat"/>
              <a:cs typeface="Calibri" panose="020F0502020204030204" pitchFamily="34" charset="0"/>
              <a:sym typeface="Montserrat"/>
            </a:endParaRPr>
          </a:p>
          <a:p>
            <a:r>
              <a:rPr lang="fr" sz="1000" dirty="0">
                <a:latin typeface="Calibri" panose="020F0502020204030204" pitchFamily="34" charset="0"/>
                <a:ea typeface="Montserrat"/>
                <a:cs typeface="Calibri" panose="020F0502020204030204" pitchFamily="34" charset="0"/>
                <a:sym typeface="Montserrat"/>
              </a:rPr>
              <a:t>- Articuler l’information autour de 3 volets principaux</a:t>
            </a:r>
            <a:endParaRPr sz="1000" dirty="0">
              <a:latin typeface="Calibri" panose="020F0502020204030204" pitchFamily="34" charset="0"/>
              <a:ea typeface="Montserrat"/>
              <a:cs typeface="Calibri" panose="020F0502020204030204" pitchFamily="34" charset="0"/>
              <a:sym typeface="Montserrat"/>
            </a:endParaRPr>
          </a:p>
        </p:txBody>
      </p:sp>
      <p:sp>
        <p:nvSpPr>
          <p:cNvPr id="21" name="Titre 9"/>
          <p:cNvSpPr txBox="1">
            <a:spLocks/>
          </p:cNvSpPr>
          <p:nvPr/>
        </p:nvSpPr>
        <p:spPr bwMode="gray">
          <a:xfrm>
            <a:off x="395536" y="1052736"/>
            <a:ext cx="8424000" cy="960000"/>
          </a:xfrm>
          <a:prstGeom prst="rect">
            <a:avLst/>
          </a:prstGeom>
        </p:spPr>
        <p:txBody>
          <a:bodyPr spcFirstLastPara="1" vert="horz" wrap="square" lIns="91425" tIns="91425" rIns="91425" bIns="91425" rtlCol="0" anchor="b" anchorCtr="0">
            <a:noAutofit/>
          </a:bodyPr>
          <a:lstStyle>
            <a:lvl1pPr lvl="0" algn="ctr" defTabSz="914378" rtl="0" eaLnBrk="1" latinLnBrk="0" hangingPunct="1">
              <a:lnSpc>
                <a:spcPct val="90000"/>
              </a:lnSpc>
              <a:spcBef>
                <a:spcPts val="0"/>
              </a:spcBef>
              <a:spcAft>
                <a:spcPts val="0"/>
              </a:spcAft>
              <a:buSzPts val="5200"/>
              <a:buNone/>
              <a:defRPr sz="5200" b="1" kern="1200">
                <a:solidFill>
                  <a:schemeClr val="tx1"/>
                </a:solidFill>
                <a:latin typeface="+mj-lt"/>
                <a:ea typeface="+mj-ea"/>
                <a:cs typeface="+mj-c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sz="2000" smtClean="0">
                <a:solidFill>
                  <a:sysClr val="windowText" lastClr="000000">
                    <a:lumMod val="75000"/>
                    <a:lumOff val="25000"/>
                  </a:sysClr>
                </a:solidFill>
              </a:rPr>
              <a:t>DOCUMENTS DE RESTITUTION À DESTINATION DES PARENTS</a:t>
            </a:r>
            <a:r>
              <a:rPr lang="fr-FR" sz="4800" smtClean="0">
                <a:solidFill>
                  <a:sysClr val="windowText" lastClr="000000">
                    <a:lumMod val="75000"/>
                    <a:lumOff val="25000"/>
                  </a:sysClr>
                </a:solidFill>
                <a:latin typeface="Arial Black" charset="0"/>
              </a:rPr>
              <a:t/>
            </a:r>
            <a:br>
              <a:rPr lang="fr-FR" sz="4800" smtClean="0">
                <a:solidFill>
                  <a:sysClr val="windowText" lastClr="000000">
                    <a:lumMod val="75000"/>
                    <a:lumOff val="25000"/>
                  </a:sysClr>
                </a:solidFill>
                <a:latin typeface="Arial Black" charset="0"/>
              </a:rPr>
            </a:br>
            <a:endParaRPr lang="fr-FR" dirty="0"/>
          </a:p>
        </p:txBody>
      </p:sp>
      <p:sp>
        <p:nvSpPr>
          <p:cNvPr id="22" name="Espace réservé du texte 10"/>
          <p:cNvSpPr txBox="1">
            <a:spLocks/>
          </p:cNvSpPr>
          <p:nvPr/>
        </p:nvSpPr>
        <p:spPr>
          <a:xfrm>
            <a:off x="3312000" y="240000"/>
            <a:ext cx="5472000" cy="480000"/>
          </a:xfrm>
          <a:prstGeom prst="rect">
            <a:avLst/>
          </a:prstGeom>
        </p:spPr>
        <p:txBody>
          <a:bodyPr/>
          <a:lst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fr-FR" sz="1200" b="1" dirty="0"/>
              <a:t>8. LES RESTITUTIONS</a:t>
            </a:r>
          </a:p>
        </p:txBody>
      </p:sp>
      <p:sp>
        <p:nvSpPr>
          <p:cNvPr id="23" name="Espace réservé du pied de page 7">
            <a:extLst>
              <a:ext uri="{FF2B5EF4-FFF2-40B4-BE49-F238E27FC236}">
                <a16:creationId xmlns:a16="http://schemas.microsoft.com/office/drawing/2014/main" xmlns="" id="{2CFD984E-7B38-7E41-A165-19C63EC510CB}"/>
              </a:ext>
            </a:extLst>
          </p:cNvPr>
          <p:cNvSpPr txBox="1">
            <a:spLocks/>
          </p:cNvSpPr>
          <p:nvPr/>
        </p:nvSpPr>
        <p:spPr>
          <a:xfrm>
            <a:off x="360000" y="6500479"/>
            <a:ext cx="5904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b="1" dirty="0"/>
              <a:t>DEPP</a:t>
            </a:r>
          </a:p>
        </p:txBody>
      </p:sp>
      <p:sp>
        <p:nvSpPr>
          <p:cNvPr id="24" name="Espace réservé du numéro de diapositive 3"/>
          <p:cNvSpPr txBox="1">
            <a:spLocks/>
          </p:cNvSpPr>
          <p:nvPr/>
        </p:nvSpPr>
        <p:spPr bwMode="gray">
          <a:xfrm>
            <a:off x="6399941" y="6397036"/>
            <a:ext cx="1350000" cy="480000"/>
          </a:xfrm>
          <a:prstGeom prst="rect">
            <a:avLst/>
          </a:prstGeom>
        </p:spPr>
        <p:txBody>
          <a:bodyPr vert="horz" lIns="0" tIns="0" rIns="0" bIns="0" rtlCol="0" anchor="ctr" anchorCtr="0">
            <a:noAutofit/>
          </a:bodyPr>
          <a:lstStyle>
            <a:defPPr>
              <a:defRPr lang="fr-FR"/>
            </a:defPPr>
            <a:lvl1pPr marL="0" algn="r"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pPr/>
              <a:t>21</a:t>
            </a:fld>
            <a:endParaRPr lang="fr-FR" dirty="0"/>
          </a:p>
        </p:txBody>
      </p:sp>
    </p:spTree>
    <p:extLst>
      <p:ext uri="{BB962C8B-B14F-4D97-AF65-F5344CB8AC3E}">
        <p14:creationId xmlns:p14="http://schemas.microsoft.com/office/powerpoint/2010/main" val="333744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10" name="Google Shape;510;p50"/>
          <p:cNvPicPr preferRelativeResize="0"/>
          <p:nvPr/>
        </p:nvPicPr>
        <p:blipFill>
          <a:blip r:embed="rId3">
            <a:alphaModFix/>
          </a:blip>
          <a:stretch>
            <a:fillRect/>
          </a:stretch>
        </p:blipFill>
        <p:spPr>
          <a:xfrm>
            <a:off x="3204451" y="1390350"/>
            <a:ext cx="3174701" cy="4487646"/>
          </a:xfrm>
          <a:prstGeom prst="rect">
            <a:avLst/>
          </a:prstGeom>
          <a:noFill/>
          <a:ln w="9525" cap="flat" cmpd="sng">
            <a:solidFill>
              <a:schemeClr val="dk2"/>
            </a:solidFill>
            <a:prstDash val="solid"/>
            <a:round/>
            <a:headEnd type="none" w="sm" len="sm"/>
            <a:tailEnd type="none" w="sm" len="sm"/>
          </a:ln>
        </p:spPr>
      </p:pic>
      <p:sp>
        <p:nvSpPr>
          <p:cNvPr id="511" name="Google Shape;511;p50"/>
          <p:cNvSpPr/>
          <p:nvPr/>
        </p:nvSpPr>
        <p:spPr>
          <a:xfrm>
            <a:off x="2988750" y="1403750"/>
            <a:ext cx="215700" cy="428700"/>
          </a:xfrm>
          <a:prstGeom prst="leftBracket">
            <a:avLst>
              <a:gd name="adj" fmla="val 8333"/>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fr"/>
              <a:t> </a:t>
            </a:r>
            <a:endParaRPr/>
          </a:p>
        </p:txBody>
      </p:sp>
      <p:sp>
        <p:nvSpPr>
          <p:cNvPr id="512" name="Google Shape;512;p50"/>
          <p:cNvSpPr txBox="1"/>
          <p:nvPr/>
        </p:nvSpPr>
        <p:spPr>
          <a:xfrm>
            <a:off x="184525" y="1509350"/>
            <a:ext cx="2040300" cy="8619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dirty="0">
                <a:latin typeface="Montserrat"/>
                <a:ea typeface="Montserrat"/>
                <a:cs typeface="Montserrat"/>
                <a:sym typeface="Montserrat"/>
              </a:rPr>
              <a:t>Entête et graphisme : </a:t>
            </a:r>
            <a:endParaRPr sz="1100" b="1" dirty="0">
              <a:latin typeface="Montserrat"/>
              <a:ea typeface="Montserrat"/>
              <a:cs typeface="Montserrat"/>
              <a:sym typeface="Montserrat"/>
            </a:endParaRPr>
          </a:p>
          <a:p>
            <a:r>
              <a:rPr lang="fr" sz="1100" dirty="0">
                <a:latin typeface="Montserrat"/>
                <a:ea typeface="Montserrat"/>
                <a:cs typeface="Montserrat"/>
                <a:sym typeface="Montserrat"/>
              </a:rPr>
              <a:t>titre du document et réutilisation de la </a:t>
            </a:r>
            <a:r>
              <a:rPr lang="fr" sz="1100" dirty="0" smtClean="0">
                <a:latin typeface="Montserrat"/>
                <a:ea typeface="Montserrat"/>
                <a:cs typeface="Montserrat"/>
                <a:sym typeface="Montserrat"/>
              </a:rPr>
              <a:t>charte </a:t>
            </a:r>
            <a:r>
              <a:rPr lang="fr" sz="1100" dirty="0">
                <a:latin typeface="Montserrat"/>
                <a:ea typeface="Montserrat"/>
                <a:cs typeface="Montserrat"/>
                <a:sym typeface="Montserrat"/>
              </a:rPr>
              <a:t>graphique du ministère</a:t>
            </a:r>
            <a:endParaRPr sz="1100" dirty="0">
              <a:latin typeface="Montserrat"/>
              <a:ea typeface="Montserrat"/>
              <a:cs typeface="Montserrat"/>
              <a:sym typeface="Montserrat"/>
            </a:endParaRPr>
          </a:p>
        </p:txBody>
      </p:sp>
      <p:cxnSp>
        <p:nvCxnSpPr>
          <p:cNvPr id="513" name="Google Shape;513;p50"/>
          <p:cNvCxnSpPr>
            <a:stCxn id="511" idx="1"/>
            <a:endCxn id="512" idx="3"/>
          </p:cNvCxnSpPr>
          <p:nvPr/>
        </p:nvCxnSpPr>
        <p:spPr>
          <a:xfrm flipH="1">
            <a:off x="2224950" y="1618100"/>
            <a:ext cx="763800" cy="322200"/>
          </a:xfrm>
          <a:prstGeom prst="curvedConnector3">
            <a:avLst>
              <a:gd name="adj1" fmla="val 50008"/>
            </a:avLst>
          </a:prstGeom>
          <a:noFill/>
          <a:ln w="9525" cap="flat" cmpd="sng">
            <a:solidFill>
              <a:schemeClr val="dk2"/>
            </a:solidFill>
            <a:prstDash val="solid"/>
            <a:round/>
            <a:headEnd type="none" w="med" len="med"/>
            <a:tailEnd type="none" w="med" len="med"/>
          </a:ln>
        </p:spPr>
      </p:cxnSp>
      <p:sp>
        <p:nvSpPr>
          <p:cNvPr id="514" name="Google Shape;514;p50"/>
          <p:cNvSpPr txBox="1"/>
          <p:nvPr/>
        </p:nvSpPr>
        <p:spPr>
          <a:xfrm>
            <a:off x="184675" y="3649750"/>
            <a:ext cx="2040300" cy="861744"/>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dirty="0">
                <a:latin typeface="Montserrat"/>
                <a:ea typeface="Montserrat"/>
                <a:cs typeface="Montserrat"/>
                <a:sym typeface="Montserrat"/>
              </a:rPr>
              <a:t>Modélisation des compétence : </a:t>
            </a:r>
            <a:endParaRPr sz="1100" b="1" dirty="0">
              <a:latin typeface="Montserrat"/>
              <a:ea typeface="Montserrat"/>
              <a:cs typeface="Montserrat"/>
              <a:sym typeface="Montserrat"/>
            </a:endParaRPr>
          </a:p>
          <a:p>
            <a:r>
              <a:rPr lang="fr" sz="1100" dirty="0">
                <a:latin typeface="Montserrat"/>
                <a:ea typeface="Montserrat"/>
                <a:cs typeface="Montserrat"/>
                <a:sym typeface="Montserrat"/>
              </a:rPr>
              <a:t>Visualisation radar pour un vue </a:t>
            </a:r>
            <a:r>
              <a:rPr lang="fr" sz="1100" dirty="0" smtClean="0">
                <a:latin typeface="Montserrat"/>
                <a:ea typeface="Montserrat"/>
                <a:cs typeface="Montserrat"/>
                <a:sym typeface="Montserrat"/>
              </a:rPr>
              <a:t>d’ensemble</a:t>
            </a:r>
            <a:endParaRPr sz="1100" dirty="0">
              <a:latin typeface="Montserrat"/>
              <a:ea typeface="Montserrat"/>
              <a:cs typeface="Montserrat"/>
              <a:sym typeface="Montserrat"/>
            </a:endParaRPr>
          </a:p>
        </p:txBody>
      </p:sp>
      <p:sp>
        <p:nvSpPr>
          <p:cNvPr id="515" name="Google Shape;515;p50"/>
          <p:cNvSpPr/>
          <p:nvPr/>
        </p:nvSpPr>
        <p:spPr>
          <a:xfrm>
            <a:off x="2988750" y="2391850"/>
            <a:ext cx="215700" cy="2588400"/>
          </a:xfrm>
          <a:prstGeom prst="leftBracket">
            <a:avLst>
              <a:gd name="adj" fmla="val 8333"/>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516" name="Google Shape;516;p50"/>
          <p:cNvCxnSpPr>
            <a:stCxn id="515" idx="1"/>
            <a:endCxn id="514" idx="3"/>
          </p:cNvCxnSpPr>
          <p:nvPr/>
        </p:nvCxnSpPr>
        <p:spPr>
          <a:xfrm flipH="1">
            <a:off x="2224950" y="3686050"/>
            <a:ext cx="763800" cy="564000"/>
          </a:xfrm>
          <a:prstGeom prst="curvedConnector3">
            <a:avLst>
              <a:gd name="adj1" fmla="val 49998"/>
            </a:avLst>
          </a:prstGeom>
          <a:noFill/>
          <a:ln w="9525" cap="flat" cmpd="sng">
            <a:solidFill>
              <a:schemeClr val="dk2"/>
            </a:solidFill>
            <a:prstDash val="solid"/>
            <a:round/>
            <a:headEnd type="none" w="med" len="med"/>
            <a:tailEnd type="none" w="med" len="med"/>
          </a:ln>
        </p:spPr>
      </p:cxnSp>
      <p:sp>
        <p:nvSpPr>
          <p:cNvPr id="517" name="Google Shape;517;p50"/>
          <p:cNvSpPr/>
          <p:nvPr/>
        </p:nvSpPr>
        <p:spPr>
          <a:xfrm>
            <a:off x="2988750" y="5155700"/>
            <a:ext cx="215700" cy="692700"/>
          </a:xfrm>
          <a:prstGeom prst="leftBracket">
            <a:avLst>
              <a:gd name="adj" fmla="val 8333"/>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18" name="Google Shape;518;p50"/>
          <p:cNvSpPr txBox="1"/>
          <p:nvPr/>
        </p:nvSpPr>
        <p:spPr>
          <a:xfrm>
            <a:off x="184525" y="4980250"/>
            <a:ext cx="2040300" cy="5232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a:latin typeface="Montserrat"/>
                <a:ea typeface="Montserrat"/>
                <a:cs typeface="Montserrat"/>
                <a:sym typeface="Montserrat"/>
              </a:rPr>
              <a:t>Que faire : </a:t>
            </a:r>
            <a:r>
              <a:rPr lang="fr" sz="1100">
                <a:latin typeface="Montserrat"/>
                <a:ea typeface="Montserrat"/>
                <a:cs typeface="Montserrat"/>
                <a:sym typeface="Montserrat"/>
              </a:rPr>
              <a:t>Encourager l’implication des parents</a:t>
            </a:r>
            <a:endParaRPr sz="1100">
              <a:latin typeface="Montserrat"/>
              <a:ea typeface="Montserrat"/>
              <a:cs typeface="Montserrat"/>
              <a:sym typeface="Montserrat"/>
            </a:endParaRPr>
          </a:p>
        </p:txBody>
      </p:sp>
      <p:cxnSp>
        <p:nvCxnSpPr>
          <p:cNvPr id="519" name="Google Shape;519;p50"/>
          <p:cNvCxnSpPr>
            <a:stCxn id="517" idx="1"/>
            <a:endCxn id="518" idx="3"/>
          </p:cNvCxnSpPr>
          <p:nvPr/>
        </p:nvCxnSpPr>
        <p:spPr>
          <a:xfrm rot="10800000">
            <a:off x="2224950" y="5241950"/>
            <a:ext cx="763800" cy="260100"/>
          </a:xfrm>
          <a:prstGeom prst="curvedConnector3">
            <a:avLst>
              <a:gd name="adj1" fmla="val 50008"/>
            </a:avLst>
          </a:prstGeom>
          <a:noFill/>
          <a:ln w="9525" cap="flat" cmpd="sng">
            <a:solidFill>
              <a:schemeClr val="dk2"/>
            </a:solidFill>
            <a:prstDash val="solid"/>
            <a:round/>
            <a:headEnd type="none" w="med" len="med"/>
            <a:tailEnd type="none" w="med" len="med"/>
          </a:ln>
        </p:spPr>
      </p:cxnSp>
      <p:sp>
        <p:nvSpPr>
          <p:cNvPr id="520" name="Google Shape;520;p50"/>
          <p:cNvSpPr txBox="1"/>
          <p:nvPr/>
        </p:nvSpPr>
        <p:spPr>
          <a:xfrm>
            <a:off x="7288925" y="1771075"/>
            <a:ext cx="1741800" cy="6927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a:latin typeface="Montserrat"/>
                <a:ea typeface="Montserrat"/>
                <a:cs typeface="Montserrat"/>
                <a:sym typeface="Montserrat"/>
              </a:rPr>
              <a:t>Repérage : </a:t>
            </a:r>
            <a:endParaRPr sz="1100" b="1">
              <a:latin typeface="Montserrat"/>
              <a:ea typeface="Montserrat"/>
              <a:cs typeface="Montserrat"/>
              <a:sym typeface="Montserrat"/>
            </a:endParaRPr>
          </a:p>
          <a:p>
            <a:r>
              <a:rPr lang="fr" sz="1100">
                <a:latin typeface="Montserrat"/>
                <a:ea typeface="Montserrat"/>
                <a:cs typeface="Montserrat"/>
                <a:sym typeface="Montserrat"/>
              </a:rPr>
              <a:t>Elève, niveau, évaluation, matière</a:t>
            </a:r>
            <a:endParaRPr sz="1100">
              <a:latin typeface="Montserrat"/>
              <a:ea typeface="Montserrat"/>
              <a:cs typeface="Montserrat"/>
              <a:sym typeface="Montserrat"/>
            </a:endParaRPr>
          </a:p>
        </p:txBody>
      </p:sp>
      <p:sp>
        <p:nvSpPr>
          <p:cNvPr id="521" name="Google Shape;521;p50"/>
          <p:cNvSpPr/>
          <p:nvPr/>
        </p:nvSpPr>
        <p:spPr>
          <a:xfrm flipH="1">
            <a:off x="6379150" y="1681850"/>
            <a:ext cx="215700" cy="434400"/>
          </a:xfrm>
          <a:prstGeom prst="leftBracket">
            <a:avLst>
              <a:gd name="adj" fmla="val 8333"/>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fr"/>
              <a:t> </a:t>
            </a:r>
            <a:endParaRPr/>
          </a:p>
        </p:txBody>
      </p:sp>
      <p:cxnSp>
        <p:nvCxnSpPr>
          <p:cNvPr id="522" name="Google Shape;522;p50"/>
          <p:cNvCxnSpPr>
            <a:stCxn id="521" idx="1"/>
            <a:endCxn id="520" idx="1"/>
          </p:cNvCxnSpPr>
          <p:nvPr/>
        </p:nvCxnSpPr>
        <p:spPr>
          <a:xfrm>
            <a:off x="6594850" y="1899050"/>
            <a:ext cx="694200" cy="218400"/>
          </a:xfrm>
          <a:prstGeom prst="curvedConnector3">
            <a:avLst>
              <a:gd name="adj1" fmla="val 49991"/>
            </a:avLst>
          </a:prstGeom>
          <a:noFill/>
          <a:ln w="9525" cap="flat" cmpd="sng">
            <a:solidFill>
              <a:schemeClr val="dk2"/>
            </a:solidFill>
            <a:prstDash val="solid"/>
            <a:round/>
            <a:headEnd type="none" w="med" len="med"/>
            <a:tailEnd type="none" w="med" len="med"/>
          </a:ln>
        </p:spPr>
      </p:cxnSp>
      <p:sp>
        <p:nvSpPr>
          <p:cNvPr id="523" name="Google Shape;523;p50"/>
          <p:cNvSpPr/>
          <p:nvPr/>
        </p:nvSpPr>
        <p:spPr>
          <a:xfrm flipH="1">
            <a:off x="6379150" y="3668175"/>
            <a:ext cx="215700" cy="434400"/>
          </a:xfrm>
          <a:prstGeom prst="leftBracket">
            <a:avLst>
              <a:gd name="adj" fmla="val 8333"/>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fr"/>
              <a:t> </a:t>
            </a:r>
            <a:endParaRPr/>
          </a:p>
        </p:txBody>
      </p:sp>
      <p:sp>
        <p:nvSpPr>
          <p:cNvPr id="524" name="Google Shape;524;p50"/>
          <p:cNvSpPr txBox="1"/>
          <p:nvPr/>
        </p:nvSpPr>
        <p:spPr>
          <a:xfrm>
            <a:off x="7288925" y="4041075"/>
            <a:ext cx="1741800" cy="1031021"/>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dirty="0">
                <a:latin typeface="Montserrat"/>
                <a:ea typeface="Montserrat"/>
                <a:cs typeface="Montserrat"/>
                <a:sym typeface="Montserrat"/>
              </a:rPr>
              <a:t>Famille de compétences : </a:t>
            </a:r>
            <a:endParaRPr sz="1100" b="1" dirty="0">
              <a:latin typeface="Montserrat"/>
              <a:ea typeface="Montserrat"/>
              <a:cs typeface="Montserrat"/>
              <a:sym typeface="Montserrat"/>
            </a:endParaRPr>
          </a:p>
          <a:p>
            <a:r>
              <a:rPr lang="fr" sz="1100" dirty="0">
                <a:latin typeface="Montserrat"/>
                <a:ea typeface="Montserrat"/>
                <a:cs typeface="Montserrat"/>
                <a:sym typeface="Montserrat"/>
              </a:rPr>
              <a:t>Regroupement </a:t>
            </a:r>
            <a:r>
              <a:rPr lang="fr" sz="1100" dirty="0" smtClean="0">
                <a:latin typeface="Montserrat"/>
                <a:ea typeface="Montserrat"/>
                <a:cs typeface="Montserrat"/>
                <a:sym typeface="Montserrat"/>
              </a:rPr>
              <a:t>des </a:t>
            </a:r>
            <a:r>
              <a:rPr lang="fr" sz="1100" dirty="0">
                <a:latin typeface="Montserrat"/>
                <a:ea typeface="Montserrat"/>
                <a:cs typeface="Montserrat"/>
                <a:sym typeface="Montserrat"/>
              </a:rPr>
              <a:t>compétences par familles</a:t>
            </a:r>
            <a:endParaRPr sz="1100" dirty="0">
              <a:latin typeface="Montserrat"/>
              <a:ea typeface="Montserrat"/>
              <a:cs typeface="Montserrat"/>
              <a:sym typeface="Montserrat"/>
            </a:endParaRPr>
          </a:p>
        </p:txBody>
      </p:sp>
      <p:cxnSp>
        <p:nvCxnSpPr>
          <p:cNvPr id="525" name="Google Shape;525;p50"/>
          <p:cNvCxnSpPr>
            <a:stCxn id="523" idx="1"/>
            <a:endCxn id="524" idx="1"/>
          </p:cNvCxnSpPr>
          <p:nvPr/>
        </p:nvCxnSpPr>
        <p:spPr>
          <a:xfrm>
            <a:off x="6594850" y="3885375"/>
            <a:ext cx="694200" cy="756000"/>
          </a:xfrm>
          <a:prstGeom prst="curvedConnector3">
            <a:avLst>
              <a:gd name="adj1" fmla="val 49991"/>
            </a:avLst>
          </a:prstGeom>
          <a:noFill/>
          <a:ln w="9525" cap="flat" cmpd="sng">
            <a:solidFill>
              <a:schemeClr val="dk2"/>
            </a:solidFill>
            <a:prstDash val="solid"/>
            <a:round/>
            <a:headEnd type="none" w="med" len="med"/>
            <a:tailEnd type="none" w="med" len="med"/>
          </a:ln>
        </p:spPr>
      </p:cxnSp>
      <p:sp>
        <p:nvSpPr>
          <p:cNvPr id="526" name="Google Shape;526;p50"/>
          <p:cNvSpPr/>
          <p:nvPr/>
        </p:nvSpPr>
        <p:spPr>
          <a:xfrm flipH="1">
            <a:off x="6379150" y="5060000"/>
            <a:ext cx="215700" cy="692700"/>
          </a:xfrm>
          <a:prstGeom prst="leftBracket">
            <a:avLst>
              <a:gd name="adj" fmla="val 8333"/>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fr"/>
              <a:t> </a:t>
            </a:r>
            <a:endParaRPr/>
          </a:p>
        </p:txBody>
      </p:sp>
      <p:sp>
        <p:nvSpPr>
          <p:cNvPr id="527" name="Google Shape;527;p50"/>
          <p:cNvSpPr txBox="1"/>
          <p:nvPr/>
        </p:nvSpPr>
        <p:spPr>
          <a:xfrm>
            <a:off x="7288925" y="5456375"/>
            <a:ext cx="1741800" cy="3540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a:latin typeface="Montserrat"/>
                <a:ea typeface="Montserrat"/>
                <a:cs typeface="Montserrat"/>
                <a:sym typeface="Montserrat"/>
              </a:rPr>
              <a:t>Lien externe et logo</a:t>
            </a:r>
            <a:endParaRPr sz="1100">
              <a:latin typeface="Montserrat"/>
              <a:ea typeface="Montserrat"/>
              <a:cs typeface="Montserrat"/>
              <a:sym typeface="Montserrat"/>
            </a:endParaRPr>
          </a:p>
        </p:txBody>
      </p:sp>
      <p:cxnSp>
        <p:nvCxnSpPr>
          <p:cNvPr id="528" name="Google Shape;528;p50"/>
          <p:cNvCxnSpPr>
            <a:stCxn id="527" idx="1"/>
            <a:endCxn id="526" idx="1"/>
          </p:cNvCxnSpPr>
          <p:nvPr/>
        </p:nvCxnSpPr>
        <p:spPr>
          <a:xfrm rot="10800000">
            <a:off x="6594725" y="5406275"/>
            <a:ext cx="694200" cy="227100"/>
          </a:xfrm>
          <a:prstGeom prst="curvedConnector3">
            <a:avLst>
              <a:gd name="adj1" fmla="val 49991"/>
            </a:avLst>
          </a:prstGeom>
          <a:noFill/>
          <a:ln w="9525" cap="flat" cmpd="sng">
            <a:solidFill>
              <a:schemeClr val="dk2"/>
            </a:solidFill>
            <a:prstDash val="solid"/>
            <a:round/>
            <a:headEnd type="none" w="med" len="med"/>
            <a:tailEnd type="none" w="med" len="med"/>
          </a:ln>
        </p:spPr>
      </p:cxnSp>
      <p:sp>
        <p:nvSpPr>
          <p:cNvPr id="529" name="Google Shape;529;p50"/>
          <p:cNvSpPr/>
          <p:nvPr/>
        </p:nvSpPr>
        <p:spPr>
          <a:xfrm flipH="1">
            <a:off x="6379150" y="2675021"/>
            <a:ext cx="215700" cy="297300"/>
          </a:xfrm>
          <a:prstGeom prst="leftBracket">
            <a:avLst>
              <a:gd name="adj" fmla="val 8333"/>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fr"/>
              <a:t> </a:t>
            </a:r>
            <a:endParaRPr/>
          </a:p>
        </p:txBody>
      </p:sp>
      <p:sp>
        <p:nvSpPr>
          <p:cNvPr id="530" name="Google Shape;530;p50"/>
          <p:cNvSpPr txBox="1"/>
          <p:nvPr/>
        </p:nvSpPr>
        <p:spPr>
          <a:xfrm>
            <a:off x="7288925" y="2736725"/>
            <a:ext cx="1741800" cy="861744"/>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dirty="0">
                <a:latin typeface="Montserrat"/>
                <a:ea typeface="Montserrat"/>
                <a:cs typeface="Montserrat"/>
                <a:sym typeface="Montserrat"/>
              </a:rPr>
              <a:t>Niveau : </a:t>
            </a:r>
            <a:endParaRPr sz="1100" b="1" dirty="0">
              <a:latin typeface="Montserrat"/>
              <a:ea typeface="Montserrat"/>
              <a:cs typeface="Montserrat"/>
              <a:sym typeface="Montserrat"/>
            </a:endParaRPr>
          </a:p>
          <a:p>
            <a:r>
              <a:rPr lang="fr" sz="1100" dirty="0">
                <a:latin typeface="Montserrat"/>
                <a:ea typeface="Montserrat"/>
                <a:cs typeface="Montserrat"/>
                <a:sym typeface="Montserrat"/>
              </a:rPr>
              <a:t>/ + / ++ / +++ / pour </a:t>
            </a:r>
            <a:r>
              <a:rPr lang="fr" sz="1100" dirty="0" smtClean="0">
                <a:latin typeface="Montserrat"/>
                <a:ea typeface="Montserrat"/>
                <a:cs typeface="Montserrat"/>
                <a:sym typeface="Montserrat"/>
              </a:rPr>
              <a:t>symboliser </a:t>
            </a:r>
            <a:r>
              <a:rPr lang="fr" sz="1100" dirty="0">
                <a:latin typeface="Montserrat"/>
                <a:ea typeface="Montserrat"/>
                <a:cs typeface="Montserrat"/>
                <a:sym typeface="Montserrat"/>
              </a:rPr>
              <a:t>la </a:t>
            </a:r>
            <a:r>
              <a:rPr lang="fr" sz="1100" dirty="0" smtClean="0">
                <a:latin typeface="Montserrat"/>
                <a:ea typeface="Montserrat"/>
                <a:cs typeface="Montserrat"/>
                <a:sym typeface="Montserrat"/>
              </a:rPr>
              <a:t>montée </a:t>
            </a:r>
            <a:r>
              <a:rPr lang="fr" sz="1100" dirty="0">
                <a:latin typeface="Montserrat"/>
                <a:ea typeface="Montserrat"/>
                <a:cs typeface="Montserrat"/>
                <a:sym typeface="Montserrat"/>
              </a:rPr>
              <a:t>en </a:t>
            </a:r>
            <a:r>
              <a:rPr lang="fr" sz="1100" dirty="0" smtClean="0">
                <a:latin typeface="Montserrat"/>
                <a:ea typeface="Montserrat"/>
                <a:cs typeface="Montserrat"/>
                <a:sym typeface="Montserrat"/>
              </a:rPr>
              <a:t>compétence</a:t>
            </a:r>
            <a:endParaRPr sz="1100" dirty="0">
              <a:latin typeface="Montserrat"/>
              <a:ea typeface="Montserrat"/>
              <a:cs typeface="Montserrat"/>
              <a:sym typeface="Montserrat"/>
            </a:endParaRPr>
          </a:p>
        </p:txBody>
      </p:sp>
      <p:cxnSp>
        <p:nvCxnSpPr>
          <p:cNvPr id="531" name="Google Shape;531;p50"/>
          <p:cNvCxnSpPr>
            <a:stCxn id="529" idx="1"/>
            <a:endCxn id="530" idx="1"/>
          </p:cNvCxnSpPr>
          <p:nvPr/>
        </p:nvCxnSpPr>
        <p:spPr>
          <a:xfrm>
            <a:off x="6594850" y="2823671"/>
            <a:ext cx="694200" cy="428700"/>
          </a:xfrm>
          <a:prstGeom prst="curvedConnector3">
            <a:avLst>
              <a:gd name="adj1" fmla="val 49991"/>
            </a:avLst>
          </a:prstGeom>
          <a:noFill/>
          <a:ln w="9525" cap="flat" cmpd="sng">
            <a:solidFill>
              <a:schemeClr val="dk2"/>
            </a:solidFill>
            <a:prstDash val="solid"/>
            <a:round/>
            <a:headEnd type="none" w="med" len="med"/>
            <a:tailEnd type="none" w="med" len="med"/>
          </a:ln>
        </p:spPr>
      </p:cxnSp>
      <p:sp>
        <p:nvSpPr>
          <p:cNvPr id="532" name="Google Shape;532;p50"/>
          <p:cNvSpPr/>
          <p:nvPr/>
        </p:nvSpPr>
        <p:spPr>
          <a:xfrm>
            <a:off x="2988750" y="1963500"/>
            <a:ext cx="215700" cy="297300"/>
          </a:xfrm>
          <a:prstGeom prst="leftBracket">
            <a:avLst>
              <a:gd name="adj" fmla="val 8333"/>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fr"/>
              <a:t> </a:t>
            </a:r>
            <a:endParaRPr/>
          </a:p>
        </p:txBody>
      </p:sp>
      <p:sp>
        <p:nvSpPr>
          <p:cNvPr id="533" name="Google Shape;533;p50"/>
          <p:cNvSpPr txBox="1"/>
          <p:nvPr/>
        </p:nvSpPr>
        <p:spPr>
          <a:xfrm>
            <a:off x="184525" y="2567100"/>
            <a:ext cx="2040300" cy="8619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fr" sz="1100" b="1" dirty="0">
                <a:latin typeface="Montserrat"/>
                <a:ea typeface="Montserrat"/>
                <a:cs typeface="Montserrat"/>
                <a:sym typeface="Montserrat"/>
              </a:rPr>
              <a:t>Illustration :</a:t>
            </a:r>
            <a:endParaRPr sz="1100" b="1" dirty="0">
              <a:latin typeface="Montserrat"/>
              <a:ea typeface="Montserrat"/>
              <a:cs typeface="Montserrat"/>
              <a:sym typeface="Montserrat"/>
            </a:endParaRPr>
          </a:p>
          <a:p>
            <a:r>
              <a:rPr lang="fr" sz="1100" dirty="0">
                <a:solidFill>
                  <a:schemeClr val="dk1"/>
                </a:solidFill>
                <a:latin typeface="Montserrat"/>
                <a:ea typeface="Montserrat"/>
                <a:cs typeface="Montserrat"/>
                <a:sym typeface="Montserrat"/>
              </a:rPr>
              <a:t>Réutilisation de la charte graphique des évaluations </a:t>
            </a:r>
            <a:r>
              <a:rPr lang="fr" sz="1100" dirty="0" smtClean="0">
                <a:solidFill>
                  <a:schemeClr val="dk1"/>
                </a:solidFill>
                <a:latin typeface="Montserrat"/>
                <a:ea typeface="Montserrat"/>
                <a:cs typeface="Montserrat"/>
                <a:sym typeface="Montserrat"/>
              </a:rPr>
              <a:t>Repères</a:t>
            </a:r>
            <a:endParaRPr sz="1100" b="1" dirty="0">
              <a:latin typeface="Montserrat"/>
              <a:ea typeface="Montserrat"/>
              <a:cs typeface="Montserrat"/>
              <a:sym typeface="Montserrat"/>
            </a:endParaRPr>
          </a:p>
        </p:txBody>
      </p:sp>
      <p:cxnSp>
        <p:nvCxnSpPr>
          <p:cNvPr id="534" name="Google Shape;534;p50"/>
          <p:cNvCxnSpPr>
            <a:stCxn id="533" idx="3"/>
            <a:endCxn id="532" idx="1"/>
          </p:cNvCxnSpPr>
          <p:nvPr/>
        </p:nvCxnSpPr>
        <p:spPr>
          <a:xfrm rot="10800000" flipH="1">
            <a:off x="2224825" y="2112150"/>
            <a:ext cx="763800" cy="885900"/>
          </a:xfrm>
          <a:prstGeom prst="curvedConnector3">
            <a:avLst>
              <a:gd name="adj1" fmla="val 50008"/>
            </a:avLst>
          </a:prstGeom>
          <a:noFill/>
          <a:ln w="9525" cap="flat" cmpd="sng">
            <a:solidFill>
              <a:schemeClr val="dk2"/>
            </a:solidFill>
            <a:prstDash val="solid"/>
            <a:round/>
            <a:headEnd type="none" w="med" len="med"/>
            <a:tailEnd type="none" w="med" len="med"/>
          </a:ln>
        </p:spPr>
      </p:cxnSp>
      <p:sp>
        <p:nvSpPr>
          <p:cNvPr id="28" name="Titre 9"/>
          <p:cNvSpPr txBox="1">
            <a:spLocks/>
          </p:cNvSpPr>
          <p:nvPr/>
        </p:nvSpPr>
        <p:spPr bwMode="gray">
          <a:xfrm>
            <a:off x="395536" y="1052736"/>
            <a:ext cx="8424000" cy="960000"/>
          </a:xfrm>
          <a:prstGeom prst="rect">
            <a:avLst/>
          </a:prstGeom>
        </p:spPr>
        <p:txBody>
          <a:bodyPr spcFirstLastPara="1" vert="horz" wrap="square" lIns="91425" tIns="91425" rIns="91425" bIns="91425" rtlCol="0" anchor="b" anchorCtr="0">
            <a:noAutofit/>
          </a:bodyPr>
          <a:lstStyle>
            <a:lvl1pPr lvl="0" algn="ctr" defTabSz="914378" rtl="0" eaLnBrk="1" latinLnBrk="0" hangingPunct="1">
              <a:lnSpc>
                <a:spcPct val="90000"/>
              </a:lnSpc>
              <a:spcBef>
                <a:spcPts val="0"/>
              </a:spcBef>
              <a:spcAft>
                <a:spcPts val="0"/>
              </a:spcAft>
              <a:buSzPts val="5200"/>
              <a:buNone/>
              <a:defRPr sz="5200" b="1" kern="1200">
                <a:solidFill>
                  <a:schemeClr val="tx1"/>
                </a:solidFill>
                <a:latin typeface="+mj-lt"/>
                <a:ea typeface="+mj-ea"/>
                <a:cs typeface="+mj-c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sz="2000" smtClean="0">
                <a:solidFill>
                  <a:sysClr val="windowText" lastClr="000000">
                    <a:lumMod val="75000"/>
                    <a:lumOff val="25000"/>
                  </a:sysClr>
                </a:solidFill>
              </a:rPr>
              <a:t>DOCUMENTS DE RESTITUTION À DESTINATION DES PARENTS</a:t>
            </a:r>
            <a:r>
              <a:rPr lang="fr-FR" sz="4800" smtClean="0">
                <a:solidFill>
                  <a:sysClr val="windowText" lastClr="000000">
                    <a:lumMod val="75000"/>
                    <a:lumOff val="25000"/>
                  </a:sysClr>
                </a:solidFill>
                <a:latin typeface="Arial Black" charset="0"/>
              </a:rPr>
              <a:t/>
            </a:r>
            <a:br>
              <a:rPr lang="fr-FR" sz="4800" smtClean="0">
                <a:solidFill>
                  <a:sysClr val="windowText" lastClr="000000">
                    <a:lumMod val="75000"/>
                    <a:lumOff val="25000"/>
                  </a:sysClr>
                </a:solidFill>
                <a:latin typeface="Arial Black" charset="0"/>
              </a:rPr>
            </a:br>
            <a:endParaRPr lang="fr-FR" dirty="0"/>
          </a:p>
        </p:txBody>
      </p:sp>
      <p:sp>
        <p:nvSpPr>
          <p:cNvPr id="29" name="Espace réservé du texte 10"/>
          <p:cNvSpPr txBox="1">
            <a:spLocks/>
          </p:cNvSpPr>
          <p:nvPr/>
        </p:nvSpPr>
        <p:spPr>
          <a:xfrm>
            <a:off x="3312000" y="240000"/>
            <a:ext cx="5472000" cy="480000"/>
          </a:xfrm>
          <a:prstGeom prst="rect">
            <a:avLst/>
          </a:prstGeom>
        </p:spPr>
        <p:txBody>
          <a:bodyPr/>
          <a:lst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fr-FR" sz="1200" b="1" dirty="0"/>
              <a:t>8. LES RESTITUTIONS</a:t>
            </a:r>
          </a:p>
        </p:txBody>
      </p:sp>
      <p:sp>
        <p:nvSpPr>
          <p:cNvPr id="30" name="Espace réservé du pied de page 7">
            <a:extLst>
              <a:ext uri="{FF2B5EF4-FFF2-40B4-BE49-F238E27FC236}">
                <a16:creationId xmlns:a16="http://schemas.microsoft.com/office/drawing/2014/main" xmlns="" id="{2CFD984E-7B38-7E41-A165-19C63EC510CB}"/>
              </a:ext>
            </a:extLst>
          </p:cNvPr>
          <p:cNvSpPr txBox="1">
            <a:spLocks/>
          </p:cNvSpPr>
          <p:nvPr/>
        </p:nvSpPr>
        <p:spPr>
          <a:xfrm>
            <a:off x="360000" y="6500479"/>
            <a:ext cx="5904000" cy="4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b="1" dirty="0"/>
              <a:t>DEPP</a:t>
            </a:r>
          </a:p>
        </p:txBody>
      </p:sp>
      <p:sp>
        <p:nvSpPr>
          <p:cNvPr id="31" name="Espace réservé du numéro de diapositive 3"/>
          <p:cNvSpPr txBox="1">
            <a:spLocks/>
          </p:cNvSpPr>
          <p:nvPr/>
        </p:nvSpPr>
        <p:spPr bwMode="gray">
          <a:xfrm>
            <a:off x="6399941" y="6397036"/>
            <a:ext cx="1350000" cy="480000"/>
          </a:xfrm>
          <a:prstGeom prst="rect">
            <a:avLst/>
          </a:prstGeom>
        </p:spPr>
        <p:txBody>
          <a:bodyPr vert="horz" lIns="0" tIns="0" rIns="0" bIns="0" rtlCol="0" anchor="ctr" anchorCtr="0">
            <a:noAutofit/>
          </a:bodyPr>
          <a:lstStyle>
            <a:defPPr>
              <a:defRPr lang="fr-FR"/>
            </a:defPPr>
            <a:lvl1pPr marL="0" algn="r"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pPr/>
              <a:t>22</a:t>
            </a:fld>
            <a:endParaRPr lang="fr-FR" dirty="0"/>
          </a:p>
        </p:txBody>
      </p:sp>
    </p:spTree>
    <p:extLst>
      <p:ext uri="{BB962C8B-B14F-4D97-AF65-F5344CB8AC3E}">
        <p14:creationId xmlns:p14="http://schemas.microsoft.com/office/powerpoint/2010/main" val="1616843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1052736"/>
            <a:ext cx="8424000" cy="960000"/>
          </a:xfrm>
        </p:spPr>
        <p:txBody>
          <a:bodyPr/>
          <a:lstStyle/>
          <a:p>
            <a:r>
              <a:rPr lang="fr-FR" sz="2000" dirty="0">
                <a:solidFill>
                  <a:sysClr val="windowText" lastClr="000000">
                    <a:lumMod val="75000"/>
                    <a:lumOff val="25000"/>
                  </a:sysClr>
                </a:solidFill>
              </a:rPr>
              <a:t>DES COMPÉTENCES </a:t>
            </a:r>
            <a:r>
              <a:rPr lang="fr-FR" sz="2000" dirty="0" smtClean="0">
                <a:solidFill>
                  <a:sysClr val="windowText" lastClr="000000">
                    <a:lumMod val="75000"/>
                    <a:lumOff val="25000"/>
                  </a:sysClr>
                </a:solidFill>
              </a:rPr>
              <a:t>ILLUSTRÉES </a:t>
            </a:r>
            <a:r>
              <a:rPr lang="fr-FR" sz="2000" dirty="0">
                <a:solidFill>
                  <a:sysClr val="windowText" lastClr="000000">
                    <a:lumMod val="75000"/>
                    <a:lumOff val="25000"/>
                  </a:sysClr>
                </a:solidFill>
              </a:rPr>
              <a:t>PAR DES </a:t>
            </a:r>
            <a:r>
              <a:rPr lang="fr-FR" sz="2000" dirty="0" smtClean="0">
                <a:solidFill>
                  <a:sysClr val="windowText" lastClr="000000">
                    <a:lumMod val="75000"/>
                    <a:lumOff val="25000"/>
                  </a:sysClr>
                </a:solidFill>
              </a:rPr>
              <a:t>PICTOGRAMMES</a:t>
            </a:r>
            <a:br>
              <a:rPr lang="fr-FR" sz="2000" dirty="0" smtClean="0">
                <a:solidFill>
                  <a:sysClr val="windowText" lastClr="000000">
                    <a:lumMod val="75000"/>
                    <a:lumOff val="25000"/>
                  </a:sysClr>
                </a:solidFill>
              </a:rPr>
            </a:br>
            <a:r>
              <a:rPr lang="fr-FR" sz="1200" dirty="0" smtClean="0">
                <a:solidFill>
                  <a:sysClr val="windowText" lastClr="000000">
                    <a:lumMod val="75000"/>
                    <a:lumOff val="25000"/>
                  </a:sysClr>
                </a:solidFill>
              </a:rPr>
              <a:t>Cette planche peut être utilisée pour expliciter aux parents les compétences évaluées en français</a:t>
            </a: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endParaRPr lang="fr-FR" sz="10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23</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8" name="Espace réservé du texte 10"/>
          <p:cNvSpPr>
            <a:spLocks noGrp="1"/>
          </p:cNvSpPr>
          <p:nvPr>
            <p:ph type="body" sz="quarter" idx="13"/>
          </p:nvPr>
        </p:nvSpPr>
        <p:spPr>
          <a:xfrm>
            <a:off x="3312000" y="240000"/>
            <a:ext cx="5472000" cy="480000"/>
          </a:xfrm>
        </p:spPr>
        <p:txBody>
          <a:bodyPr/>
          <a:lstStyle/>
          <a:p>
            <a:pPr marL="0" indent="0">
              <a:buNone/>
            </a:pPr>
            <a:r>
              <a:rPr lang="fr-FR" sz="1200" dirty="0" smtClean="0"/>
              <a:t>8. LES RESTITUTIONS</a:t>
            </a:r>
            <a:endParaRPr lang="fr-FR" sz="1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80" y="1916832"/>
            <a:ext cx="7086600" cy="4362450"/>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9396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24</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8" name="Espace réservé du texte 10"/>
          <p:cNvSpPr>
            <a:spLocks noGrp="1"/>
          </p:cNvSpPr>
          <p:nvPr>
            <p:ph type="body" sz="quarter" idx="13"/>
          </p:nvPr>
        </p:nvSpPr>
        <p:spPr>
          <a:xfrm>
            <a:off x="3312000" y="240000"/>
            <a:ext cx="5472000" cy="480000"/>
          </a:xfrm>
        </p:spPr>
        <p:txBody>
          <a:bodyPr/>
          <a:lstStyle/>
          <a:p>
            <a:pPr marL="0" indent="0">
              <a:buNone/>
            </a:pPr>
            <a:r>
              <a:rPr lang="fr-FR" sz="1200" dirty="0" smtClean="0"/>
              <a:t>8. LES RESTITUTIONS</a:t>
            </a:r>
            <a:endParaRPr lang="fr-FR" sz="1200"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114053" y="2012736"/>
            <a:ext cx="6986965" cy="4282334"/>
          </a:xfrm>
          <a:prstGeom prst="rect">
            <a:avLst/>
          </a:prstGeom>
          <a:ln/>
        </p:spPr>
        <p:style>
          <a:lnRef idx="3">
            <a:schemeClr val="lt1"/>
          </a:lnRef>
          <a:fillRef idx="1">
            <a:schemeClr val="accent2"/>
          </a:fillRef>
          <a:effectRef idx="1">
            <a:schemeClr val="accent2"/>
          </a:effectRef>
          <a:fontRef idx="minor">
            <a:schemeClr val="lt1"/>
          </a:fontRef>
        </p:style>
      </p:pic>
      <p:sp>
        <p:nvSpPr>
          <p:cNvPr id="11" name="Titre 9"/>
          <p:cNvSpPr txBox="1">
            <a:spLocks/>
          </p:cNvSpPr>
          <p:nvPr/>
        </p:nvSpPr>
        <p:spPr bwMode="gray">
          <a:xfrm>
            <a:off x="395536" y="1052736"/>
            <a:ext cx="8424000" cy="960000"/>
          </a:xfrm>
          <a:prstGeom prst="rect">
            <a:avLst/>
          </a:prstGeom>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000" dirty="0">
                <a:solidFill>
                  <a:sysClr val="windowText" lastClr="000000">
                    <a:lumMod val="75000"/>
                    <a:lumOff val="25000"/>
                  </a:sysClr>
                </a:solidFill>
              </a:rPr>
              <a:t>DES COMPÉTENCES </a:t>
            </a:r>
            <a:r>
              <a:rPr lang="fr-FR" sz="2000" dirty="0" smtClean="0">
                <a:solidFill>
                  <a:sysClr val="windowText" lastClr="000000">
                    <a:lumMod val="75000"/>
                    <a:lumOff val="25000"/>
                  </a:sysClr>
                </a:solidFill>
              </a:rPr>
              <a:t>ILLUSTRÉES </a:t>
            </a:r>
            <a:r>
              <a:rPr lang="fr-FR" sz="2000" dirty="0">
                <a:solidFill>
                  <a:sysClr val="windowText" lastClr="000000">
                    <a:lumMod val="75000"/>
                    <a:lumOff val="25000"/>
                  </a:sysClr>
                </a:solidFill>
              </a:rPr>
              <a:t>PAR DES </a:t>
            </a:r>
            <a:r>
              <a:rPr lang="fr-FR" sz="2000" dirty="0" smtClean="0">
                <a:solidFill>
                  <a:sysClr val="windowText" lastClr="000000">
                    <a:lumMod val="75000"/>
                    <a:lumOff val="25000"/>
                  </a:sysClr>
                </a:solidFill>
              </a:rPr>
              <a:t>PICTOGRAMMES</a:t>
            </a:r>
          </a:p>
          <a:p>
            <a:r>
              <a:rPr lang="fr-FR" sz="1200" dirty="0">
                <a:solidFill>
                  <a:sysClr val="windowText" lastClr="000000">
                    <a:lumMod val="75000"/>
                    <a:lumOff val="25000"/>
                  </a:sysClr>
                </a:solidFill>
              </a:rPr>
              <a:t>Cette planche peut être utilisée pour expliciter aux parents les compétences évaluées en </a:t>
            </a:r>
            <a:r>
              <a:rPr lang="fr-FR" sz="1200" dirty="0" smtClean="0">
                <a:solidFill>
                  <a:sysClr val="windowText" lastClr="000000">
                    <a:lumMod val="75000"/>
                    <a:lumOff val="25000"/>
                  </a:sysClr>
                </a:solidFill>
              </a:rPr>
              <a:t>mathématiques</a:t>
            </a:r>
            <a:r>
              <a:rPr lang="fr-FR" sz="4800" dirty="0" smtClean="0">
                <a:solidFill>
                  <a:sysClr val="windowText" lastClr="000000">
                    <a:lumMod val="75000"/>
                    <a:lumOff val="25000"/>
                  </a:sysClr>
                </a:solidFill>
                <a:latin typeface="Arial Black" charset="0"/>
              </a:rPr>
              <a:t/>
            </a:r>
            <a:br>
              <a:rPr lang="fr-FR" sz="4800" dirty="0" smtClean="0">
                <a:solidFill>
                  <a:sysClr val="windowText" lastClr="000000">
                    <a:lumMod val="75000"/>
                    <a:lumOff val="25000"/>
                  </a:sysClr>
                </a:solidFill>
                <a:latin typeface="Arial Black" charset="0"/>
              </a:rPr>
            </a:br>
            <a:endParaRPr lang="fr-FR" dirty="0"/>
          </a:p>
        </p:txBody>
      </p:sp>
    </p:spTree>
    <p:extLst>
      <p:ext uri="{BB962C8B-B14F-4D97-AF65-F5344CB8AC3E}">
        <p14:creationId xmlns:p14="http://schemas.microsoft.com/office/powerpoint/2010/main" val="4209828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1052736"/>
            <a:ext cx="8424000" cy="960000"/>
          </a:xfrm>
        </p:spPr>
        <p:txBody>
          <a:bodyPr/>
          <a:lstStyle/>
          <a:p>
            <a:r>
              <a:rPr lang="fr-FR" dirty="0" smtClean="0">
                <a:solidFill>
                  <a:sysClr val="windowText" lastClr="000000">
                    <a:lumMod val="75000"/>
                    <a:lumOff val="25000"/>
                  </a:sysClr>
                </a:solidFill>
              </a:rPr>
              <a:t>L’ARBORESCENCE</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25</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grpSp>
        <p:nvGrpSpPr>
          <p:cNvPr id="18" name="Groupe 17"/>
          <p:cNvGrpSpPr/>
          <p:nvPr/>
        </p:nvGrpSpPr>
        <p:grpSpPr>
          <a:xfrm>
            <a:off x="2195736" y="1627604"/>
            <a:ext cx="4968552" cy="4576464"/>
            <a:chOff x="1898676" y="1064001"/>
            <a:chExt cx="5327745" cy="5017203"/>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76" y="1064001"/>
              <a:ext cx="5327745" cy="5017203"/>
            </a:xfrm>
            <a:prstGeom prst="rect">
              <a:avLst/>
            </a:prstGeom>
            <a:ln>
              <a:headEnd/>
              <a:tailEnd/>
            </a:ln>
            <a:extLst/>
          </p:spPr>
          <p:style>
            <a:lnRef idx="3">
              <a:schemeClr val="lt1"/>
            </a:lnRef>
            <a:fillRef idx="1">
              <a:schemeClr val="accent2"/>
            </a:fillRef>
            <a:effectRef idx="1">
              <a:schemeClr val="accent2"/>
            </a:effectRef>
            <a:fontRef idx="minor">
              <a:schemeClr val="lt1"/>
            </a:fontRef>
          </p:style>
        </p:pic>
        <p:sp>
          <p:nvSpPr>
            <p:cNvPr id="20" name="Rectangle 19"/>
            <p:cNvSpPr/>
            <p:nvPr/>
          </p:nvSpPr>
          <p:spPr>
            <a:xfrm>
              <a:off x="5879803" y="2083981"/>
              <a:ext cx="1346617" cy="11802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sp>
        <p:nvSpPr>
          <p:cNvPr id="12" name="Espace réservé du texte 10"/>
          <p:cNvSpPr>
            <a:spLocks noGrp="1"/>
          </p:cNvSpPr>
          <p:nvPr>
            <p:ph type="body" sz="quarter" idx="13"/>
          </p:nvPr>
        </p:nvSpPr>
        <p:spPr>
          <a:xfrm>
            <a:off x="3312000" y="240000"/>
            <a:ext cx="5472000" cy="480000"/>
          </a:xfrm>
        </p:spPr>
        <p:txBody>
          <a:bodyPr/>
          <a:lstStyle/>
          <a:p>
            <a:pPr marL="0" indent="0">
              <a:buNone/>
            </a:pPr>
            <a:r>
              <a:rPr lang="fr-FR" sz="1200" dirty="0" smtClean="0"/>
              <a:t>8. LES RESTITUTIONS</a:t>
            </a:r>
            <a:endParaRPr lang="fr-FR" sz="1200" dirty="0"/>
          </a:p>
        </p:txBody>
      </p:sp>
    </p:spTree>
    <p:extLst>
      <p:ext uri="{BB962C8B-B14F-4D97-AF65-F5344CB8AC3E}">
        <p14:creationId xmlns:p14="http://schemas.microsoft.com/office/powerpoint/2010/main" val="1938046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1052736"/>
            <a:ext cx="8496944" cy="960000"/>
          </a:xfrm>
        </p:spPr>
        <p:txBody>
          <a:bodyPr/>
          <a:lstStyle/>
          <a:p>
            <a:r>
              <a:rPr lang="fr-FR" dirty="0" smtClean="0">
                <a:solidFill>
                  <a:sysClr val="windowText" lastClr="000000">
                    <a:lumMod val="75000"/>
                    <a:lumOff val="25000"/>
                  </a:sysClr>
                </a:solidFill>
              </a:rPr>
              <a:t>LES TABLEAUX TÉLÉCHARGEABLES : </a:t>
            </a:r>
            <a:br>
              <a:rPr lang="fr-FR" dirty="0" smtClean="0">
                <a:solidFill>
                  <a:sysClr val="windowText" lastClr="000000">
                    <a:lumMod val="75000"/>
                    <a:lumOff val="25000"/>
                  </a:sysClr>
                </a:solidFill>
              </a:rPr>
            </a:br>
            <a:r>
              <a:rPr lang="fr-FR" sz="2000" dirty="0" smtClean="0">
                <a:solidFill>
                  <a:sysClr val="windowText" lastClr="000000">
                    <a:lumMod val="75000"/>
                    <a:lumOff val="25000"/>
                  </a:sysClr>
                </a:solidFill>
              </a:rPr>
              <a:t>le positionnement des élèves dans les groupes, par compétence</a:t>
            </a:r>
            <a:endParaRPr lang="fr-FR" sz="2000" dirty="0"/>
          </a:p>
        </p:txBody>
      </p:sp>
      <p:sp>
        <p:nvSpPr>
          <p:cNvPr id="2" name="Espace réservé de la date 1"/>
          <p:cNvSpPr>
            <a:spLocks noGrp="1"/>
          </p:cNvSpPr>
          <p:nvPr>
            <p:ph type="dt" sz="half" idx="10"/>
          </p:nvPr>
        </p:nvSpPr>
        <p:spPr/>
        <p:txBody>
          <a:bodyPr/>
          <a:lstStyle/>
          <a:p>
            <a:pPr algn="r"/>
            <a:r>
              <a:rPr lang="fr-FR" cap="all" dirty="0" smtClean="0"/>
              <a:t>14/05/2021</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26</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grpSp>
        <p:nvGrpSpPr>
          <p:cNvPr id="12" name="Groupe 11"/>
          <p:cNvGrpSpPr/>
          <p:nvPr/>
        </p:nvGrpSpPr>
        <p:grpSpPr>
          <a:xfrm>
            <a:off x="355106" y="2199617"/>
            <a:ext cx="8406721" cy="2869183"/>
            <a:chOff x="355106" y="2013535"/>
            <a:chExt cx="8406721" cy="2869183"/>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06" y="2620890"/>
              <a:ext cx="8406721" cy="2261828"/>
            </a:xfrm>
            <a:prstGeom prst="rect">
              <a:avLst/>
            </a:prstGeom>
            <a:ln/>
            <a:extLst/>
          </p:spPr>
          <p:style>
            <a:lnRef idx="3">
              <a:schemeClr val="lt1"/>
            </a:lnRef>
            <a:fillRef idx="1">
              <a:schemeClr val="accent2"/>
            </a:fillRef>
            <a:effectRef idx="1">
              <a:schemeClr val="accent2"/>
            </a:effectRef>
            <a:fontRef idx="minor">
              <a:schemeClr val="lt1"/>
            </a:fontRef>
          </p:style>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484" y="2013535"/>
              <a:ext cx="6315075" cy="161925"/>
            </a:xfrm>
            <a:prstGeom prst="rect">
              <a:avLst/>
            </a:prstGeom>
            <a:ln/>
            <a:extLst/>
          </p:spPr>
          <p:style>
            <a:lnRef idx="3">
              <a:schemeClr val="lt1"/>
            </a:lnRef>
            <a:fillRef idx="1">
              <a:schemeClr val="accent2"/>
            </a:fillRef>
            <a:effectRef idx="1">
              <a:schemeClr val="accent2"/>
            </a:effectRef>
            <a:fontRef idx="minor">
              <a:schemeClr val="lt1"/>
            </a:fontRef>
          </p:style>
        </p:pic>
      </p:grpSp>
      <p:sp>
        <p:nvSpPr>
          <p:cNvPr id="15" name="Espace réservé du texte 10"/>
          <p:cNvSpPr>
            <a:spLocks noGrp="1"/>
          </p:cNvSpPr>
          <p:nvPr>
            <p:ph type="body" sz="quarter" idx="13"/>
          </p:nvPr>
        </p:nvSpPr>
        <p:spPr>
          <a:xfrm>
            <a:off x="3312000" y="240000"/>
            <a:ext cx="5472000" cy="480000"/>
          </a:xfrm>
        </p:spPr>
        <p:txBody>
          <a:bodyPr/>
          <a:lstStyle/>
          <a:p>
            <a:pPr marL="0" indent="0">
              <a:buNone/>
            </a:pPr>
            <a:r>
              <a:rPr lang="fr-FR" sz="1200" dirty="0" smtClean="0"/>
              <a:t>8. LES RESTITUTIONS</a:t>
            </a:r>
            <a:endParaRPr lang="fr-FR" sz="1200" dirty="0"/>
          </a:p>
        </p:txBody>
      </p:sp>
    </p:spTree>
    <p:extLst>
      <p:ext uri="{BB962C8B-B14F-4D97-AF65-F5344CB8AC3E}">
        <p14:creationId xmlns:p14="http://schemas.microsoft.com/office/powerpoint/2010/main" val="1040611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1052736"/>
            <a:ext cx="8496944" cy="960000"/>
          </a:xfrm>
        </p:spPr>
        <p:txBody>
          <a:bodyPr/>
          <a:lstStyle/>
          <a:p>
            <a:r>
              <a:rPr lang="fr-FR" dirty="0" smtClean="0">
                <a:solidFill>
                  <a:sysClr val="windowText" lastClr="000000">
                    <a:lumMod val="75000"/>
                    <a:lumOff val="25000"/>
                  </a:sysClr>
                </a:solidFill>
              </a:rPr>
              <a:t>LES TABLEAUX TÉLÉCHARGEABLES : </a:t>
            </a:r>
            <a:br>
              <a:rPr lang="fr-FR" dirty="0" smtClean="0">
                <a:solidFill>
                  <a:sysClr val="windowText" lastClr="000000">
                    <a:lumMod val="75000"/>
                    <a:lumOff val="25000"/>
                  </a:sysClr>
                </a:solidFill>
              </a:rPr>
            </a:br>
            <a:r>
              <a:rPr lang="fr-FR" sz="2000" dirty="0" smtClean="0">
                <a:solidFill>
                  <a:sysClr val="windowText" lastClr="000000">
                    <a:lumMod val="75000"/>
                    <a:lumOff val="25000"/>
                  </a:sysClr>
                </a:solidFill>
              </a:rPr>
              <a:t>le score des élèves par compétence</a:t>
            </a:r>
            <a:endParaRPr lang="fr-FR" sz="20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27</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22" y="2580833"/>
            <a:ext cx="8264978" cy="3063625"/>
          </a:xfrm>
          <a:prstGeom prst="rect">
            <a:avLst/>
          </a:prstGeom>
          <a:ln/>
          <a:extLst/>
        </p:spPr>
        <p:style>
          <a:lnRef idx="3">
            <a:schemeClr val="lt1"/>
          </a:lnRef>
          <a:fillRef idx="1">
            <a:schemeClr val="accent2"/>
          </a:fillRef>
          <a:effectRef idx="1">
            <a:schemeClr val="accent2"/>
          </a:effectRef>
          <a:fontRef idx="minor">
            <a:schemeClr val="lt1"/>
          </a:fontRef>
        </p:style>
      </p:pic>
      <p:sp>
        <p:nvSpPr>
          <p:cNvPr id="12" name="Espace réservé du texte 10"/>
          <p:cNvSpPr>
            <a:spLocks noGrp="1"/>
          </p:cNvSpPr>
          <p:nvPr>
            <p:ph type="body" sz="quarter" idx="13"/>
          </p:nvPr>
        </p:nvSpPr>
        <p:spPr>
          <a:xfrm>
            <a:off x="3312000" y="240000"/>
            <a:ext cx="5472000" cy="480000"/>
          </a:xfrm>
        </p:spPr>
        <p:txBody>
          <a:bodyPr/>
          <a:lstStyle/>
          <a:p>
            <a:pPr marL="0" indent="0">
              <a:buNone/>
            </a:pPr>
            <a:r>
              <a:rPr lang="fr-FR" sz="1200" dirty="0" smtClean="0"/>
              <a:t>8. LES RESTITUTIONS</a:t>
            </a:r>
            <a:endParaRPr lang="fr-FR" sz="1200" dirty="0"/>
          </a:p>
        </p:txBody>
      </p:sp>
    </p:spTree>
    <p:extLst>
      <p:ext uri="{BB962C8B-B14F-4D97-AF65-F5344CB8AC3E}">
        <p14:creationId xmlns:p14="http://schemas.microsoft.com/office/powerpoint/2010/main" val="1358063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1052736"/>
            <a:ext cx="8496944" cy="960000"/>
          </a:xfrm>
        </p:spPr>
        <p:txBody>
          <a:bodyPr/>
          <a:lstStyle/>
          <a:p>
            <a:r>
              <a:rPr lang="fr-FR" dirty="0" smtClean="0">
                <a:solidFill>
                  <a:sysClr val="windowText" lastClr="000000">
                    <a:lumMod val="75000"/>
                    <a:lumOff val="25000"/>
                  </a:sysClr>
                </a:solidFill>
              </a:rPr>
              <a:t>LES TABLEAUX TÉLÉCHARGEABLES : </a:t>
            </a:r>
            <a:br>
              <a:rPr lang="fr-FR" dirty="0" smtClean="0">
                <a:solidFill>
                  <a:sysClr val="windowText" lastClr="000000">
                    <a:lumMod val="75000"/>
                    <a:lumOff val="25000"/>
                  </a:sysClr>
                </a:solidFill>
              </a:rPr>
            </a:br>
            <a:r>
              <a:rPr lang="fr-FR" sz="2000" dirty="0" smtClean="0">
                <a:solidFill>
                  <a:sysClr val="windowText" lastClr="000000">
                    <a:lumMod val="75000"/>
                    <a:lumOff val="25000"/>
                  </a:sysClr>
                </a:solidFill>
              </a:rPr>
              <a:t>les résultats détaillés par exercice</a:t>
            </a:r>
            <a:endParaRPr lang="fr-FR" sz="20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28</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grpSp>
        <p:nvGrpSpPr>
          <p:cNvPr id="8" name="Groupe 7"/>
          <p:cNvGrpSpPr/>
          <p:nvPr/>
        </p:nvGrpSpPr>
        <p:grpSpPr>
          <a:xfrm>
            <a:off x="268240" y="1868799"/>
            <a:ext cx="8724900" cy="3190288"/>
            <a:chOff x="268240" y="1868799"/>
            <a:chExt cx="8724900" cy="3190288"/>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799" y="1868799"/>
              <a:ext cx="6324600" cy="171450"/>
            </a:xfrm>
            <a:prstGeom prst="rect">
              <a:avLst/>
            </a:prstGeom>
            <a:ln/>
            <a:extLst/>
          </p:spPr>
          <p:style>
            <a:lnRef idx="3">
              <a:schemeClr val="lt1"/>
            </a:lnRef>
            <a:fillRef idx="1">
              <a:schemeClr val="accent2"/>
            </a:fillRef>
            <a:effectRef idx="1">
              <a:schemeClr val="accent2"/>
            </a:effectRef>
            <a:fontRef idx="minor">
              <a:schemeClr val="lt1"/>
            </a:fontRef>
          </p:style>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40" y="2293136"/>
              <a:ext cx="8724900" cy="2765951"/>
            </a:xfrm>
            <a:prstGeom prst="rect">
              <a:avLst/>
            </a:prstGeom>
            <a:ln/>
            <a:extLst/>
          </p:spPr>
          <p:style>
            <a:lnRef idx="3">
              <a:schemeClr val="lt1"/>
            </a:lnRef>
            <a:fillRef idx="1">
              <a:schemeClr val="accent2"/>
            </a:fillRef>
            <a:effectRef idx="1">
              <a:schemeClr val="accent2"/>
            </a:effectRef>
            <a:fontRef idx="minor">
              <a:schemeClr val="lt1"/>
            </a:fontRef>
          </p:style>
        </p:pic>
      </p:grpSp>
      <p:sp>
        <p:nvSpPr>
          <p:cNvPr id="14" name="Espace réservé du texte 10"/>
          <p:cNvSpPr>
            <a:spLocks noGrp="1"/>
          </p:cNvSpPr>
          <p:nvPr>
            <p:ph type="body" sz="quarter" idx="13"/>
          </p:nvPr>
        </p:nvSpPr>
        <p:spPr>
          <a:xfrm>
            <a:off x="3312000" y="240000"/>
            <a:ext cx="5472000" cy="480000"/>
          </a:xfrm>
        </p:spPr>
        <p:txBody>
          <a:bodyPr/>
          <a:lstStyle/>
          <a:p>
            <a:pPr marL="0" indent="0">
              <a:buNone/>
            </a:pPr>
            <a:r>
              <a:rPr lang="fr-FR" sz="1200" dirty="0" smtClean="0"/>
              <a:t>8. LES RESTITUTIONS</a:t>
            </a:r>
            <a:endParaRPr lang="fr-FR" sz="1200" dirty="0"/>
          </a:p>
        </p:txBody>
      </p:sp>
    </p:spTree>
    <p:extLst>
      <p:ext uri="{BB962C8B-B14F-4D97-AF65-F5344CB8AC3E}">
        <p14:creationId xmlns:p14="http://schemas.microsoft.com/office/powerpoint/2010/main" val="3488250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1052736"/>
            <a:ext cx="8496944" cy="960000"/>
          </a:xfrm>
        </p:spPr>
        <p:txBody>
          <a:bodyPr/>
          <a:lstStyle/>
          <a:p>
            <a:r>
              <a:rPr lang="fr-FR" dirty="0" smtClean="0">
                <a:solidFill>
                  <a:sysClr val="windowText" lastClr="000000">
                    <a:lumMod val="75000"/>
                    <a:lumOff val="25000"/>
                  </a:sysClr>
                </a:solidFill>
              </a:rPr>
              <a:t>LE GUIDE DES SCORES</a:t>
            </a:r>
            <a:endParaRPr lang="fr-FR" dirty="0"/>
          </a:p>
        </p:txBody>
      </p:sp>
      <p:sp>
        <p:nvSpPr>
          <p:cNvPr id="11" name="Espace réservé du texte 10"/>
          <p:cNvSpPr>
            <a:spLocks noGrp="1"/>
          </p:cNvSpPr>
          <p:nvPr>
            <p:ph type="body" sz="quarter" idx="13"/>
          </p:nvPr>
        </p:nvSpPr>
        <p:spPr>
          <a:xfrm>
            <a:off x="2555776" y="240000"/>
            <a:ext cx="6228224" cy="480000"/>
          </a:xfrm>
        </p:spPr>
        <p:txBody>
          <a:bodyPr/>
          <a:lstStyle/>
          <a:p>
            <a:pPr marL="0" lvl="1" indent="0">
              <a:buNone/>
            </a:pPr>
            <a:r>
              <a:rPr lang="fr-FR" sz="1200" b="1" dirty="0"/>
              <a:t>10. </a:t>
            </a:r>
            <a:r>
              <a:rPr lang="fr-FR" sz="1200" b="1" dirty="0" smtClean="0"/>
              <a:t>L’ACCOMPAGNEMENT DES ENSEIGNANTS POUR L’ACTION PÉDAGOGIQUE</a:t>
            </a:r>
            <a:endParaRPr lang="fr-FR" sz="1200" b="1" dirty="0"/>
          </a:p>
          <a:p>
            <a:pPr marL="0" indent="0">
              <a:buNone/>
            </a:pP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29</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3" name="ZoneTexte 2"/>
          <p:cNvSpPr txBox="1"/>
          <p:nvPr/>
        </p:nvSpPr>
        <p:spPr>
          <a:xfrm>
            <a:off x="467544" y="1566189"/>
            <a:ext cx="4680520" cy="3785652"/>
          </a:xfrm>
          <a:prstGeom prst="rect">
            <a:avLst/>
          </a:prstGeom>
          <a:noFill/>
        </p:spPr>
        <p:txBody>
          <a:bodyPr wrap="square" rtlCol="0">
            <a:spAutoFit/>
          </a:bodyPr>
          <a:lstStyle/>
          <a:p>
            <a:pPr lvl="0"/>
            <a:r>
              <a:rPr lang="fr-FR" sz="1200" dirty="0" smtClean="0">
                <a:solidFill>
                  <a:prstClr val="black"/>
                </a:solidFill>
                <a:latin typeface="Calibri" panose="020F0502020204030204"/>
              </a:rPr>
              <a:t>Pour chaque exercice : </a:t>
            </a:r>
          </a:p>
          <a:p>
            <a:pPr marL="285750" lvl="0" indent="-285750">
              <a:buFont typeface="Arial" panose="020B0604020202020204" pitchFamily="34" charset="0"/>
              <a:buChar char="•"/>
            </a:pPr>
            <a:r>
              <a:rPr lang="fr-FR" sz="1200" dirty="0" smtClean="0">
                <a:solidFill>
                  <a:prstClr val="black"/>
                </a:solidFill>
                <a:latin typeface="Calibri" panose="020F0502020204030204"/>
              </a:rPr>
              <a:t>sa </a:t>
            </a:r>
            <a:r>
              <a:rPr lang="fr-FR" sz="1200" dirty="0">
                <a:solidFill>
                  <a:prstClr val="black"/>
                </a:solidFill>
                <a:latin typeface="Calibri" panose="020F0502020204030204"/>
              </a:rPr>
              <a:t>consigne, </a:t>
            </a:r>
            <a:endParaRPr lang="fr-FR" sz="1200" dirty="0" smtClean="0">
              <a:solidFill>
                <a:prstClr val="black"/>
              </a:solidFill>
              <a:latin typeface="Calibri" panose="020F0502020204030204"/>
            </a:endParaRPr>
          </a:p>
          <a:p>
            <a:pPr marL="285750" lvl="0" indent="-285750">
              <a:buFont typeface="Arial" panose="020B0604020202020204" pitchFamily="34" charset="0"/>
              <a:buChar char="•"/>
            </a:pPr>
            <a:r>
              <a:rPr lang="fr-FR" sz="1200" dirty="0" smtClean="0">
                <a:solidFill>
                  <a:prstClr val="black"/>
                </a:solidFill>
                <a:latin typeface="Calibri" panose="020F0502020204030204"/>
              </a:rPr>
              <a:t>une </a:t>
            </a:r>
            <a:r>
              <a:rPr lang="fr-FR" sz="1200" dirty="0">
                <a:solidFill>
                  <a:prstClr val="black"/>
                </a:solidFill>
                <a:latin typeface="Calibri" panose="020F0502020204030204"/>
              </a:rPr>
              <a:t>justification didactique, </a:t>
            </a:r>
            <a:endParaRPr lang="fr-FR" sz="1200" dirty="0" smtClean="0">
              <a:solidFill>
                <a:prstClr val="black"/>
              </a:solidFill>
              <a:latin typeface="Calibri" panose="020F0502020204030204"/>
            </a:endParaRPr>
          </a:p>
          <a:p>
            <a:pPr marL="285750" lvl="0" indent="-285750">
              <a:buFont typeface="Arial" panose="020B0604020202020204" pitchFamily="34" charset="0"/>
              <a:buChar char="•"/>
            </a:pPr>
            <a:r>
              <a:rPr lang="fr-FR" sz="1200" dirty="0" smtClean="0">
                <a:solidFill>
                  <a:prstClr val="black"/>
                </a:solidFill>
                <a:latin typeface="Calibri" panose="020F0502020204030204"/>
              </a:rPr>
              <a:t>le </a:t>
            </a:r>
            <a:r>
              <a:rPr lang="fr-FR" sz="1200" dirty="0">
                <a:solidFill>
                  <a:prstClr val="black"/>
                </a:solidFill>
                <a:latin typeface="Calibri" panose="020F0502020204030204"/>
              </a:rPr>
              <a:t>nombre d’items passés, </a:t>
            </a:r>
            <a:endParaRPr lang="fr-FR" sz="1200" dirty="0" smtClean="0">
              <a:solidFill>
                <a:prstClr val="black"/>
              </a:solidFill>
              <a:latin typeface="Calibri" panose="020F0502020204030204"/>
            </a:endParaRPr>
          </a:p>
          <a:p>
            <a:pPr marL="285750" lvl="0" indent="-285750">
              <a:buFont typeface="Arial" panose="020B0604020202020204" pitchFamily="34" charset="0"/>
              <a:buChar char="•"/>
            </a:pPr>
            <a:r>
              <a:rPr lang="fr-FR" sz="1200" dirty="0" smtClean="0">
                <a:solidFill>
                  <a:prstClr val="black"/>
                </a:solidFill>
                <a:latin typeface="Calibri" panose="020F0502020204030204"/>
              </a:rPr>
              <a:t>les </a:t>
            </a:r>
            <a:r>
              <a:rPr lang="fr-FR" sz="1200" dirty="0">
                <a:solidFill>
                  <a:prstClr val="black"/>
                </a:solidFill>
                <a:latin typeface="Calibri" panose="020F0502020204030204"/>
              </a:rPr>
              <a:t>critères de réussite, </a:t>
            </a:r>
            <a:endParaRPr lang="fr-FR" sz="1200" dirty="0" smtClean="0">
              <a:solidFill>
                <a:prstClr val="black"/>
              </a:solidFill>
              <a:latin typeface="Calibri" panose="020F0502020204030204"/>
            </a:endParaRPr>
          </a:p>
          <a:p>
            <a:pPr marL="285750" lvl="0" indent="-285750">
              <a:buFont typeface="Arial" panose="020B0604020202020204" pitchFamily="34" charset="0"/>
              <a:buChar char="•"/>
            </a:pPr>
            <a:r>
              <a:rPr lang="fr-FR" sz="1200" dirty="0" smtClean="0">
                <a:solidFill>
                  <a:prstClr val="black"/>
                </a:solidFill>
                <a:latin typeface="Calibri" panose="020F0502020204030204"/>
              </a:rPr>
              <a:t>la </a:t>
            </a:r>
            <a:r>
              <a:rPr lang="fr-FR" sz="1200" dirty="0">
                <a:solidFill>
                  <a:prstClr val="black"/>
                </a:solidFill>
                <a:latin typeface="Calibri" panose="020F0502020204030204"/>
              </a:rPr>
              <a:t>tâche de l’élève, </a:t>
            </a:r>
            <a:endParaRPr lang="fr-FR" sz="1200" dirty="0" smtClean="0">
              <a:solidFill>
                <a:prstClr val="black"/>
              </a:solidFill>
              <a:latin typeface="Calibri" panose="020F0502020204030204"/>
            </a:endParaRPr>
          </a:p>
          <a:p>
            <a:pPr marL="285750" lvl="0" indent="-285750">
              <a:buFont typeface="Arial" panose="020B0604020202020204" pitchFamily="34" charset="0"/>
              <a:buChar char="•"/>
            </a:pPr>
            <a:r>
              <a:rPr lang="fr-FR" sz="1200" dirty="0" smtClean="0">
                <a:solidFill>
                  <a:prstClr val="black"/>
                </a:solidFill>
                <a:latin typeface="Calibri" panose="020F0502020204030204"/>
              </a:rPr>
              <a:t>le </a:t>
            </a:r>
            <a:r>
              <a:rPr lang="fr-FR" sz="1200" dirty="0">
                <a:solidFill>
                  <a:prstClr val="black"/>
                </a:solidFill>
                <a:latin typeface="Calibri" panose="020F0502020204030204"/>
              </a:rPr>
              <a:t>niveau auquel ont été fixés les deux seuils</a:t>
            </a:r>
            <a:r>
              <a:rPr lang="fr-FR" sz="1200" dirty="0" smtClean="0">
                <a:solidFill>
                  <a:prstClr val="black"/>
                </a:solidFill>
                <a:latin typeface="Calibri" panose="020F0502020204030204"/>
              </a:rPr>
              <a:t>,</a:t>
            </a:r>
          </a:p>
          <a:p>
            <a:pPr marL="285750" lvl="0" indent="-285750">
              <a:buFont typeface="Arial" panose="020B0604020202020204" pitchFamily="34" charset="0"/>
              <a:buChar char="•"/>
            </a:pPr>
            <a:r>
              <a:rPr lang="fr-FR" sz="1200" dirty="0" smtClean="0">
                <a:solidFill>
                  <a:prstClr val="black"/>
                </a:solidFill>
                <a:latin typeface="Calibri" panose="020F0502020204030204"/>
              </a:rPr>
              <a:t>les </a:t>
            </a:r>
            <a:r>
              <a:rPr lang="fr-FR" sz="1200" dirty="0">
                <a:solidFill>
                  <a:prstClr val="black"/>
                </a:solidFill>
                <a:latin typeface="Calibri" panose="020F0502020204030204"/>
              </a:rPr>
              <a:t>difficultés généralement rencontrées par les </a:t>
            </a:r>
            <a:r>
              <a:rPr lang="fr-FR" sz="1200" dirty="0" smtClean="0">
                <a:solidFill>
                  <a:prstClr val="black"/>
                </a:solidFill>
                <a:latin typeface="Calibri" panose="020F0502020204030204"/>
              </a:rPr>
              <a:t>élèves,</a:t>
            </a:r>
          </a:p>
          <a:p>
            <a:pPr marL="285750" lvl="0" indent="-285750">
              <a:buFont typeface="Arial" panose="020B0604020202020204" pitchFamily="34" charset="0"/>
              <a:buChar char="•"/>
            </a:pPr>
            <a:r>
              <a:rPr lang="fr-FR" sz="1200" dirty="0" smtClean="0">
                <a:solidFill>
                  <a:prstClr val="black"/>
                </a:solidFill>
                <a:latin typeface="Calibri" panose="020F0502020204030204"/>
              </a:rPr>
              <a:t>une </a:t>
            </a:r>
            <a:r>
              <a:rPr lang="fr-FR" sz="1200" dirty="0">
                <a:solidFill>
                  <a:prstClr val="black"/>
                </a:solidFill>
                <a:latin typeface="Calibri" panose="020F0502020204030204"/>
              </a:rPr>
              <a:t>caractérisation des groupes</a:t>
            </a:r>
            <a:r>
              <a:rPr lang="fr-FR" sz="1200" dirty="0" smtClean="0">
                <a:solidFill>
                  <a:prstClr val="black"/>
                </a:solidFill>
                <a:latin typeface="Calibri" panose="020F0502020204030204"/>
              </a:rPr>
              <a:t>.</a:t>
            </a:r>
          </a:p>
          <a:p>
            <a:pPr marL="285750" lvl="0" indent="-285750">
              <a:buFont typeface="Arial" panose="020B0604020202020204" pitchFamily="34" charset="0"/>
              <a:buChar char="•"/>
            </a:pPr>
            <a:endParaRPr lang="fr-FR" sz="1200" dirty="0">
              <a:solidFill>
                <a:prstClr val="black"/>
              </a:solidFill>
              <a:latin typeface="Calibri" panose="020F0502020204030204"/>
            </a:endParaRPr>
          </a:p>
          <a:p>
            <a:pPr lvl="0"/>
            <a:r>
              <a:rPr lang="fr-FR" sz="1200" dirty="0" smtClean="0">
                <a:solidFill>
                  <a:prstClr val="black"/>
                </a:solidFill>
                <a:latin typeface="Calibri" panose="020F0502020204030204"/>
              </a:rPr>
              <a:t>La notice technique explicite : </a:t>
            </a:r>
          </a:p>
          <a:p>
            <a:pPr marL="171450" lvl="0" indent="-171450">
              <a:buFont typeface="Arial" panose="020B0604020202020204" pitchFamily="34" charset="0"/>
              <a:buChar char="•"/>
            </a:pPr>
            <a:r>
              <a:rPr lang="fr-FR" sz="1200" dirty="0" smtClean="0">
                <a:solidFill>
                  <a:prstClr val="black"/>
                </a:solidFill>
                <a:latin typeface="Calibri" panose="020F0502020204030204"/>
              </a:rPr>
              <a:t>l’arborescence du portail de restitution,</a:t>
            </a:r>
          </a:p>
          <a:p>
            <a:pPr marL="171450" lvl="0" indent="-171450">
              <a:buFont typeface="Arial" panose="020B0604020202020204" pitchFamily="34" charset="0"/>
              <a:buChar char="•"/>
            </a:pPr>
            <a:r>
              <a:rPr lang="fr-FR" sz="1200" dirty="0" smtClean="0">
                <a:solidFill>
                  <a:prstClr val="black"/>
                </a:solidFill>
                <a:latin typeface="Calibri" panose="020F0502020204030204"/>
              </a:rPr>
              <a:t>les tableaux des résultats détaillés.</a:t>
            </a:r>
          </a:p>
          <a:p>
            <a:pPr marL="171450" lvl="0" indent="-171450">
              <a:buFont typeface="Arial" panose="020B0604020202020204" pitchFamily="34" charset="0"/>
              <a:buChar char="•"/>
            </a:pPr>
            <a:endParaRPr lang="fr-FR" sz="1200" dirty="0">
              <a:solidFill>
                <a:prstClr val="black"/>
              </a:solidFill>
              <a:latin typeface="Calibri" panose="020F0502020204030204"/>
            </a:endParaRPr>
          </a:p>
          <a:p>
            <a:pPr marL="171450" lvl="0" indent="-171450">
              <a:buFont typeface="Arial" panose="020B0604020202020204" pitchFamily="34" charset="0"/>
              <a:buChar char="•"/>
            </a:pPr>
            <a:endParaRPr lang="fr-FR" sz="1200" dirty="0" smtClean="0">
              <a:solidFill>
                <a:prstClr val="black"/>
              </a:solidFill>
              <a:latin typeface="Calibri" panose="020F0502020204030204"/>
            </a:endParaRPr>
          </a:p>
          <a:p>
            <a:pPr marL="171450" lvl="0" indent="-171450">
              <a:buFont typeface="Arial" panose="020B0604020202020204" pitchFamily="34" charset="0"/>
              <a:buChar char="•"/>
            </a:pPr>
            <a:endParaRPr lang="fr-FR" sz="1200" dirty="0">
              <a:solidFill>
                <a:prstClr val="black"/>
              </a:solidFill>
              <a:latin typeface="Calibri" panose="020F0502020204030204"/>
            </a:endParaRPr>
          </a:p>
          <a:p>
            <a:pPr lvl="0"/>
            <a:r>
              <a:rPr lang="fr-FR" sz="1200" dirty="0" smtClean="0">
                <a:solidFill>
                  <a:prstClr val="black"/>
                </a:solidFill>
                <a:latin typeface="Calibri" panose="020F0502020204030204"/>
              </a:rPr>
              <a:t>Nouveautés 2021 :</a:t>
            </a:r>
          </a:p>
          <a:p>
            <a:pPr marL="171450" lvl="0" indent="-171450">
              <a:buFont typeface="Arial" panose="020B0604020202020204" pitchFamily="34" charset="0"/>
              <a:buChar char="•"/>
            </a:pPr>
            <a:r>
              <a:rPr lang="fr-FR" sz="1200" dirty="0" smtClean="0">
                <a:solidFill>
                  <a:prstClr val="black"/>
                </a:solidFill>
                <a:latin typeface="Calibri" panose="020F0502020204030204"/>
              </a:rPr>
              <a:t>une seule page par exercice</a:t>
            </a:r>
          </a:p>
          <a:p>
            <a:pPr marL="171450" lvl="0" indent="-171450">
              <a:buFont typeface="Arial" panose="020B0604020202020204" pitchFamily="34" charset="0"/>
              <a:buChar char="•"/>
            </a:pPr>
            <a:r>
              <a:rPr lang="fr-FR" sz="1200" dirty="0" smtClean="0">
                <a:solidFill>
                  <a:prstClr val="black"/>
                </a:solidFill>
                <a:latin typeface="Calibri" panose="020F0502020204030204"/>
              </a:rPr>
              <a:t>retour au sommaire sur chaque page du guide</a:t>
            </a:r>
            <a:endParaRPr lang="fr-FR" sz="1200" dirty="0">
              <a:solidFill>
                <a:prstClr val="black"/>
              </a:solidFill>
              <a:latin typeface="Calibri" panose="020F0502020204030204"/>
            </a:endParaRPr>
          </a:p>
          <a:p>
            <a:endParaRPr lang="fr-F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836712"/>
            <a:ext cx="1518074" cy="1967424"/>
          </a:xfrm>
          <a:prstGeom prst="rect">
            <a:avLst/>
          </a:prstGeom>
          <a:ln/>
        </p:spPr>
        <p:style>
          <a:lnRef idx="1">
            <a:schemeClr val="accent2"/>
          </a:lnRef>
          <a:fillRef idx="2">
            <a:schemeClr val="accent2"/>
          </a:fillRef>
          <a:effectRef idx="1">
            <a:schemeClr val="accent2"/>
          </a:effectRef>
          <a:fontRef idx="minor">
            <a:schemeClr val="dk1"/>
          </a:fontRef>
        </p:style>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566189"/>
            <a:ext cx="3114675" cy="4533900"/>
          </a:xfrm>
          <a:prstGeom prst="rect">
            <a:avLst/>
          </a:prstGeom>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3141234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2915816" y="240000"/>
            <a:ext cx="5868184" cy="480000"/>
          </a:xfrm>
        </p:spPr>
        <p:txBody>
          <a:bodyPr/>
          <a:lstStyle/>
          <a:p>
            <a:r>
              <a:rPr lang="fr-FR" sz="1200" dirty="0" smtClean="0">
                <a:solidFill>
                  <a:sysClr val="windowText" lastClr="000000">
                    <a:lumMod val="75000"/>
                    <a:lumOff val="25000"/>
                  </a:sysClr>
                </a:solidFill>
              </a:rPr>
              <a:t> OBJECTIFS </a:t>
            </a:r>
            <a:r>
              <a:rPr lang="fr-FR" sz="1200" dirty="0">
                <a:solidFill>
                  <a:sysClr val="windowText" lastClr="000000">
                    <a:lumMod val="75000"/>
                    <a:lumOff val="25000"/>
                  </a:sysClr>
                </a:solidFill>
              </a:rPr>
              <a:t>DES DIFFÉRENTES OPÉRATIONS D’ÉVALUATION DES </a:t>
            </a:r>
            <a:r>
              <a:rPr lang="fr-FR" sz="1200" dirty="0" smtClean="0">
                <a:solidFill>
                  <a:sysClr val="windowText" lastClr="000000">
                    <a:lumMod val="75000"/>
                    <a:lumOff val="25000"/>
                  </a:sysClr>
                </a:solidFill>
              </a:rPr>
              <a:t>ÉLÈVES</a:t>
            </a:r>
            <a:endParaRPr lang="fr-FR" sz="1200" dirty="0"/>
          </a:p>
        </p:txBody>
      </p:sp>
      <p:sp>
        <p:nvSpPr>
          <p:cNvPr id="9" name="Espace réservé du texte 8"/>
          <p:cNvSpPr>
            <a:spLocks noGrp="1"/>
          </p:cNvSpPr>
          <p:nvPr>
            <p:ph type="body" sz="quarter" idx="14"/>
          </p:nvPr>
        </p:nvSpPr>
        <p:spPr>
          <a:xfrm>
            <a:off x="364648" y="2482587"/>
            <a:ext cx="2520000" cy="3432000"/>
          </a:xfrm>
        </p:spPr>
        <p:txBody>
          <a:bodyPr/>
          <a:lstStyle/>
          <a:p>
            <a:r>
              <a:rPr lang="fr-FR" b="1" dirty="0"/>
              <a:t>« D</a:t>
            </a:r>
            <a:r>
              <a:rPr lang="fr-FR" b="1" dirty="0" smtClean="0"/>
              <a:t>ébut </a:t>
            </a:r>
            <a:r>
              <a:rPr lang="fr-FR" b="1" dirty="0"/>
              <a:t>de CP » :</a:t>
            </a:r>
            <a:r>
              <a:rPr lang="fr-FR" dirty="0"/>
              <a:t> des repères permettant aux enseignants de disposer d’un panorama à l’entrée en CP. Il s’agit de bien apprécier, d’un point de vue individuel et collectif, les acquis qui permettront d’ancrer les apprentissages de CP en début d’année.</a:t>
            </a:r>
          </a:p>
        </p:txBody>
      </p:sp>
      <p:sp>
        <p:nvSpPr>
          <p:cNvPr id="10" name="Espace réservé du texte 9"/>
          <p:cNvSpPr>
            <a:spLocks noGrp="1"/>
          </p:cNvSpPr>
          <p:nvPr>
            <p:ph type="body" sz="quarter" idx="15"/>
          </p:nvPr>
        </p:nvSpPr>
        <p:spPr>
          <a:xfrm>
            <a:off x="6064283" y="2433572"/>
            <a:ext cx="2520000" cy="3432000"/>
          </a:xfrm>
        </p:spPr>
        <p:txBody>
          <a:bodyPr/>
          <a:lstStyle/>
          <a:p>
            <a:r>
              <a:rPr lang="fr-FR" b="1" dirty="0"/>
              <a:t>« </a:t>
            </a:r>
            <a:r>
              <a:rPr lang="fr-FR" b="1" dirty="0" smtClean="0"/>
              <a:t>Début </a:t>
            </a:r>
            <a:r>
              <a:rPr lang="fr-FR" b="1" dirty="0"/>
              <a:t>de CE1 » :</a:t>
            </a:r>
            <a:r>
              <a:rPr lang="fr-FR" dirty="0"/>
              <a:t> des repères permettant aux enseignants de disposer d’un bilan à l’entrée en CE1 sur les compétences liées à la lecture, l’écriture et la numération. Il s’agit d’une aide à l’organisation des apprentissages de l’année de CE1.</a:t>
            </a:r>
          </a:p>
          <a:p>
            <a:endParaRPr lang="fr-FR" dirty="0"/>
          </a:p>
        </p:txBody>
      </p:sp>
      <p:sp>
        <p:nvSpPr>
          <p:cNvPr id="11" name="Espace réservé du texte 10"/>
          <p:cNvSpPr>
            <a:spLocks noGrp="1"/>
          </p:cNvSpPr>
          <p:nvPr>
            <p:ph type="body" sz="quarter" idx="16"/>
          </p:nvPr>
        </p:nvSpPr>
        <p:spPr>
          <a:xfrm>
            <a:off x="3212141" y="2482587"/>
            <a:ext cx="2520000" cy="3432000"/>
          </a:xfrm>
        </p:spPr>
        <p:txBody>
          <a:bodyPr/>
          <a:lstStyle/>
          <a:p>
            <a:r>
              <a:rPr lang="fr-FR" b="1" dirty="0"/>
              <a:t>« Point d’étape CP » :</a:t>
            </a:r>
            <a:r>
              <a:rPr lang="fr-FR" dirty="0"/>
              <a:t> un bilan à mi- année scolaire pour apprécier la progression des élèves, dans les domaines de la lecture, de l’écriture et de la numération.</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
        <p:nvSpPr>
          <p:cNvPr id="13" name="Espace réservé du pied de page 7">
            <a:extLst>
              <a:ext uri="{FF2B5EF4-FFF2-40B4-BE49-F238E27FC236}">
                <a16:creationId xmlns:a16="http://schemas.microsoft.com/office/drawing/2014/main" xmlns="" id="{67C1DCDA-857A-B14E-ABEC-CBB521F07479}"/>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graphicFrame>
        <p:nvGraphicFramePr>
          <p:cNvPr id="3" name="Diagramme 2"/>
          <p:cNvGraphicFramePr/>
          <p:nvPr>
            <p:extLst>
              <p:ext uri="{D42A27DB-BD31-4B8C-83A1-F6EECF244321}">
                <p14:modId xmlns:p14="http://schemas.microsoft.com/office/powerpoint/2010/main" val="1764617182"/>
              </p:ext>
            </p:extLst>
          </p:nvPr>
        </p:nvGraphicFramePr>
        <p:xfrm>
          <a:off x="683568" y="-243408"/>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30</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2" name="Espace réservé du contenu 11"/>
          <p:cNvSpPr>
            <a:spLocks noGrp="1"/>
          </p:cNvSpPr>
          <p:nvPr>
            <p:ph sz="quarter" idx="14"/>
          </p:nvPr>
        </p:nvSpPr>
        <p:spPr>
          <a:xfrm>
            <a:off x="179512" y="1844824"/>
            <a:ext cx="8424000" cy="4896544"/>
          </a:xfrm>
        </p:spPr>
        <p:txBody>
          <a:bodyPr/>
          <a:lstStyle/>
          <a:p>
            <a:pPr lvl="0" defTabSz="685800">
              <a:spcAft>
                <a:spcPts val="0"/>
              </a:spcAft>
            </a:pPr>
            <a:r>
              <a:rPr lang="fr-FR" sz="1300" dirty="0" smtClean="0">
                <a:solidFill>
                  <a:prstClr val="black"/>
                </a:solidFill>
                <a:latin typeface="Calibri" panose="020F0502020204030204"/>
              </a:rPr>
              <a:t>Ces </a:t>
            </a:r>
            <a:r>
              <a:rPr lang="fr-FR" sz="1300" dirty="0">
                <a:solidFill>
                  <a:prstClr val="black"/>
                </a:solidFill>
                <a:latin typeface="Calibri" panose="020F0502020204030204"/>
              </a:rPr>
              <a:t>documents listent les types de difficultés rencontrées généralement par les élèves ainsi que des suggestions d’activités et de calendrier</a:t>
            </a:r>
            <a:r>
              <a:rPr lang="fr-FR" sz="1300" dirty="0" smtClean="0">
                <a:solidFill>
                  <a:prstClr val="black"/>
                </a:solidFill>
                <a:latin typeface="Calibri" panose="020F0502020204030204"/>
              </a:rPr>
              <a:t>.</a:t>
            </a:r>
          </a:p>
          <a:p>
            <a:pPr lvl="0" defTabSz="685800">
              <a:spcAft>
                <a:spcPts val="0"/>
              </a:spcAft>
            </a:pPr>
            <a:endParaRPr lang="fr-FR" sz="1300" dirty="0">
              <a:solidFill>
                <a:prstClr val="black"/>
              </a:solidFill>
              <a:latin typeface="Calibri" panose="020F0502020204030204"/>
            </a:endParaRPr>
          </a:p>
          <a:p>
            <a:pPr lvl="0" defTabSz="685800">
              <a:spcAft>
                <a:spcPts val="0"/>
              </a:spcAft>
            </a:pPr>
            <a:r>
              <a:rPr lang="fr-FR" sz="1300" dirty="0" smtClean="0">
                <a:solidFill>
                  <a:prstClr val="black"/>
                </a:solidFill>
                <a:latin typeface="Calibri" panose="020F0502020204030204"/>
              </a:rPr>
              <a:t>Ces </a:t>
            </a:r>
            <a:r>
              <a:rPr lang="fr-FR" sz="1300" dirty="0">
                <a:solidFill>
                  <a:prstClr val="black"/>
                </a:solidFill>
                <a:latin typeface="Calibri" panose="020F0502020204030204"/>
              </a:rPr>
              <a:t>pistes d’action sont élaborées en référence aux ressources déjà disponibles : </a:t>
            </a:r>
            <a:endParaRPr lang="fr-FR" sz="1300" dirty="0" smtClean="0">
              <a:solidFill>
                <a:prstClr val="black"/>
              </a:solidFill>
              <a:latin typeface="Calibri" panose="020F0502020204030204"/>
            </a:endParaRPr>
          </a:p>
          <a:p>
            <a:pPr lvl="0" defTabSz="685800">
              <a:spcAft>
                <a:spcPts val="0"/>
              </a:spcAft>
            </a:pPr>
            <a:endParaRPr lang="fr-FR" sz="1300" dirty="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200" dirty="0">
                <a:solidFill>
                  <a:prstClr val="black"/>
                </a:solidFill>
                <a:latin typeface="Calibri" panose="020F0502020204030204"/>
              </a:rPr>
              <a:t>Mise en œuvre de l’objectif CP 100% réussite : </a:t>
            </a:r>
            <a:r>
              <a:rPr lang="fr-FR" sz="1200" dirty="0">
                <a:solidFill>
                  <a:prstClr val="black"/>
                </a:solidFill>
                <a:latin typeface="Calibri" panose="020F0502020204030204"/>
                <a:hlinkClick r:id="rId2"/>
              </a:rPr>
              <a:t>https://</a:t>
            </a:r>
            <a:r>
              <a:rPr lang="fr-FR" sz="1200" dirty="0" smtClean="0">
                <a:solidFill>
                  <a:prstClr val="black"/>
                </a:solidFill>
                <a:latin typeface="Calibri" panose="020F0502020204030204"/>
                <a:hlinkClick r:id="rId2"/>
              </a:rPr>
              <a:t>eduscol.education.fr/cid117919/100-de-reussite-en-cp.html</a:t>
            </a:r>
            <a:endParaRPr lang="fr-FR" sz="1200" dirty="0" smtClean="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200" dirty="0" smtClean="0">
                <a:solidFill>
                  <a:prstClr val="black"/>
                </a:solidFill>
                <a:latin typeface="Calibri" panose="020F0502020204030204"/>
              </a:rPr>
              <a:t>Guide </a:t>
            </a:r>
            <a:r>
              <a:rPr lang="fr-FR" sz="1200" dirty="0">
                <a:solidFill>
                  <a:prstClr val="black"/>
                </a:solidFill>
                <a:latin typeface="Calibri" panose="020F0502020204030204"/>
              </a:rPr>
              <a:t>de références pour l’enseignement de l’écriture et de la lecture au CP : </a:t>
            </a:r>
            <a:r>
              <a:rPr lang="fr-FR" sz="1200" dirty="0">
                <a:solidFill>
                  <a:prstClr val="black"/>
                </a:solidFill>
                <a:latin typeface="Calibri" panose="020F0502020204030204"/>
                <a:hlinkClick r:id="rId3"/>
              </a:rPr>
              <a:t>https://</a:t>
            </a:r>
            <a:r>
              <a:rPr lang="fr-FR" sz="1200" dirty="0" smtClean="0">
                <a:solidFill>
                  <a:prstClr val="black"/>
                </a:solidFill>
                <a:latin typeface="Calibri" panose="020F0502020204030204"/>
                <a:hlinkClick r:id="rId3"/>
              </a:rPr>
              <a:t>cache.media.eduscol.education.fr/file/Actualites/23/2/Lecture_ecriture_versionWEB_939232.pdf</a:t>
            </a:r>
            <a:endParaRPr lang="fr-FR" sz="1200" dirty="0" smtClean="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200" dirty="0" smtClean="0">
                <a:solidFill>
                  <a:prstClr val="black"/>
                </a:solidFill>
                <a:latin typeface="Calibri" panose="020F0502020204030204"/>
              </a:rPr>
              <a:t>Recommandations </a:t>
            </a:r>
            <a:r>
              <a:rPr lang="fr-FR" sz="1200" dirty="0">
                <a:solidFill>
                  <a:prstClr val="black"/>
                </a:solidFill>
                <a:latin typeface="Calibri" panose="020F0502020204030204"/>
              </a:rPr>
              <a:t>du ministre concernant la lecture, la grammaire, le calcul et la résolution de problèmes (Bulletin officiel du 26/04/2018) : </a:t>
            </a:r>
            <a:r>
              <a:rPr lang="fr-FR" sz="1200" dirty="0">
                <a:solidFill>
                  <a:prstClr val="black"/>
                </a:solidFill>
                <a:latin typeface="Calibri" panose="020F0502020204030204"/>
                <a:hlinkClick r:id="rId4"/>
              </a:rPr>
              <a:t>https://</a:t>
            </a:r>
            <a:r>
              <a:rPr lang="fr-FR" sz="1200" dirty="0" smtClean="0">
                <a:solidFill>
                  <a:prstClr val="black"/>
                </a:solidFill>
                <a:latin typeface="Calibri" panose="020F0502020204030204"/>
                <a:hlinkClick r:id="rId4"/>
              </a:rPr>
              <a:t>www.education.gouv.fr/pid285/bulletin_officiel.html?pid_bo=37752</a:t>
            </a:r>
            <a:endParaRPr lang="fr-FR" sz="1200" dirty="0" smtClean="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200" dirty="0" smtClean="0">
                <a:solidFill>
                  <a:prstClr val="black"/>
                </a:solidFill>
                <a:latin typeface="Calibri" panose="020F0502020204030204"/>
              </a:rPr>
              <a:t>Programmes </a:t>
            </a:r>
            <a:r>
              <a:rPr lang="fr-FR" sz="1200" dirty="0">
                <a:solidFill>
                  <a:prstClr val="black"/>
                </a:solidFill>
                <a:latin typeface="Calibri" panose="020F0502020204030204"/>
              </a:rPr>
              <a:t>pour le cycle 2 : </a:t>
            </a:r>
            <a:r>
              <a:rPr lang="fr-FR" sz="1200" dirty="0">
                <a:solidFill>
                  <a:prstClr val="black"/>
                </a:solidFill>
                <a:latin typeface="Calibri" panose="020F0502020204030204"/>
                <a:hlinkClick r:id="rId5"/>
              </a:rPr>
              <a:t>https://</a:t>
            </a:r>
            <a:r>
              <a:rPr lang="fr-FR" sz="1200" dirty="0" smtClean="0">
                <a:solidFill>
                  <a:prstClr val="black"/>
                </a:solidFill>
                <a:latin typeface="Calibri" panose="020F0502020204030204"/>
                <a:hlinkClick r:id="rId5"/>
              </a:rPr>
              <a:t>cache.media.eduscol.education.fr/file/programmes_2018/20/0/Cycle_2_programme_consolide_1038200.pdf</a:t>
            </a:r>
            <a:endParaRPr lang="fr-FR" sz="1200" dirty="0" smtClean="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200" dirty="0" smtClean="0">
                <a:solidFill>
                  <a:prstClr val="black"/>
                </a:solidFill>
                <a:latin typeface="Calibri" panose="020F0502020204030204"/>
              </a:rPr>
              <a:t>Les </a:t>
            </a:r>
            <a:r>
              <a:rPr lang="fr-FR" sz="1200" dirty="0">
                <a:solidFill>
                  <a:prstClr val="black"/>
                </a:solidFill>
                <a:latin typeface="Calibri" panose="020F0502020204030204"/>
              </a:rPr>
              <a:t>repères annuels de progression : </a:t>
            </a:r>
            <a:r>
              <a:rPr lang="fr-FR" sz="1200" dirty="0">
                <a:solidFill>
                  <a:prstClr val="black"/>
                </a:solidFill>
                <a:latin typeface="Calibri" panose="020F0502020204030204"/>
                <a:hlinkClick r:id="rId6"/>
              </a:rPr>
              <a:t>https://</a:t>
            </a:r>
            <a:r>
              <a:rPr lang="fr-FR" sz="1200" dirty="0" smtClean="0">
                <a:solidFill>
                  <a:prstClr val="black"/>
                </a:solidFill>
                <a:latin typeface="Calibri" panose="020F0502020204030204"/>
                <a:hlinkClick r:id="rId6"/>
              </a:rPr>
              <a:t>eduscol.education.fr/cid152614/attendus-fin-annee-reperes-annuels-progression-la.html</a:t>
            </a:r>
            <a:endParaRPr lang="fr-FR" sz="1200" dirty="0" smtClean="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200" dirty="0" smtClean="0">
                <a:solidFill>
                  <a:prstClr val="black"/>
                </a:solidFill>
                <a:latin typeface="Calibri" panose="020F0502020204030204"/>
              </a:rPr>
              <a:t>Je </a:t>
            </a:r>
            <a:r>
              <a:rPr lang="fr-FR" sz="1200" dirty="0">
                <a:solidFill>
                  <a:prstClr val="black"/>
                </a:solidFill>
                <a:latin typeface="Calibri" panose="020F0502020204030204"/>
              </a:rPr>
              <a:t>rentre au CP : </a:t>
            </a:r>
            <a:r>
              <a:rPr lang="fr-FR" sz="1200" dirty="0">
                <a:solidFill>
                  <a:prstClr val="black"/>
                </a:solidFill>
                <a:latin typeface="Calibri" panose="020F0502020204030204"/>
                <a:hlinkClick r:id="rId7"/>
              </a:rPr>
              <a:t>https://</a:t>
            </a:r>
            <a:r>
              <a:rPr lang="fr-FR" sz="1200" dirty="0" smtClean="0">
                <a:solidFill>
                  <a:prstClr val="black"/>
                </a:solidFill>
                <a:latin typeface="Calibri" panose="020F0502020204030204"/>
                <a:hlinkClick r:id="rId7"/>
              </a:rPr>
              <a:t>eduscol.education.fr/pid39448/je-rentre-au-cp.html</a:t>
            </a:r>
            <a:endParaRPr lang="fr-FR" sz="1200" dirty="0" smtClean="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200" dirty="0" smtClean="0">
                <a:solidFill>
                  <a:prstClr val="black"/>
                </a:solidFill>
                <a:latin typeface="Calibri" panose="020F0502020204030204"/>
              </a:rPr>
              <a:t>Le </a:t>
            </a:r>
            <a:r>
              <a:rPr lang="fr-FR" sz="1200" dirty="0">
                <a:solidFill>
                  <a:prstClr val="black"/>
                </a:solidFill>
                <a:latin typeface="Calibri" panose="020F0502020204030204"/>
              </a:rPr>
              <a:t>guide Pour enseigner le vocabulaire à l’école maternelle : </a:t>
            </a:r>
            <a:r>
              <a:rPr lang="fr-FR" sz="1200" dirty="0">
                <a:solidFill>
                  <a:prstClr val="black"/>
                </a:solidFill>
                <a:latin typeface="Calibri" panose="020F0502020204030204"/>
                <a:hlinkClick r:id="rId8"/>
              </a:rPr>
              <a:t>https://</a:t>
            </a:r>
            <a:r>
              <a:rPr lang="fr-FR" sz="1200" dirty="0" smtClean="0">
                <a:solidFill>
                  <a:prstClr val="black"/>
                </a:solidFill>
                <a:latin typeface="Calibri" panose="020F0502020204030204"/>
                <a:hlinkClick r:id="rId8"/>
              </a:rPr>
              <a:t>cache.media.eduscol.education.fr/file/maternelle/63/7/Les_mots_de_la_maternelle_1171637.pdf</a:t>
            </a:r>
            <a:endParaRPr lang="fr-FR" sz="1200" dirty="0" smtClean="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200" dirty="0" smtClean="0">
                <a:solidFill>
                  <a:prstClr val="black"/>
                </a:solidFill>
                <a:latin typeface="Calibri" panose="020F0502020204030204"/>
              </a:rPr>
              <a:t>Le </a:t>
            </a:r>
            <a:r>
              <a:rPr lang="fr-FR" sz="1200" dirty="0">
                <a:solidFill>
                  <a:prstClr val="black"/>
                </a:solidFill>
                <a:latin typeface="Calibri" panose="020F0502020204030204"/>
              </a:rPr>
              <a:t>guide Pour préparer l’apprentissage de la lecture et de l’écriture à l’école maternelle : </a:t>
            </a:r>
            <a:r>
              <a:rPr lang="fr-FR" sz="1200" dirty="0">
                <a:solidFill>
                  <a:prstClr val="black"/>
                </a:solidFill>
                <a:latin typeface="Calibri" panose="020F0502020204030204"/>
                <a:hlinkClick r:id="rId9"/>
              </a:rPr>
              <a:t>https://</a:t>
            </a:r>
            <a:r>
              <a:rPr lang="fr-FR" sz="1200" dirty="0" smtClean="0">
                <a:solidFill>
                  <a:prstClr val="black"/>
                </a:solidFill>
                <a:latin typeface="Calibri" panose="020F0502020204030204"/>
                <a:hlinkClick r:id="rId9"/>
              </a:rPr>
              <a:t>cache.media.eduscol.education.fr/file/maternelle/41/4/Guide_phonologie_1172414.pdf</a:t>
            </a:r>
            <a:endParaRPr lang="fr-FR" sz="1200" dirty="0" smtClean="0">
              <a:solidFill>
                <a:prstClr val="black"/>
              </a:solidFill>
              <a:latin typeface="Calibri" panose="020F0502020204030204"/>
            </a:endParaRPr>
          </a:p>
          <a:p>
            <a:pPr marL="285750" lvl="0" indent="-285750" defTabSz="685800">
              <a:spcAft>
                <a:spcPts val="0"/>
              </a:spcAft>
              <a:buFont typeface="Arial" panose="020B0604020202020204" pitchFamily="34" charset="0"/>
              <a:buChar char="•"/>
            </a:pPr>
            <a:endParaRPr lang="fr-FR" sz="1200" dirty="0" smtClean="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200" dirty="0" smtClean="0">
                <a:solidFill>
                  <a:prstClr val="black"/>
                </a:solidFill>
                <a:latin typeface="Calibri" panose="020F0502020204030204"/>
              </a:rPr>
              <a:t>Un </a:t>
            </a:r>
            <a:r>
              <a:rPr lang="fr-FR" sz="1200" dirty="0">
                <a:solidFill>
                  <a:prstClr val="black"/>
                </a:solidFill>
                <a:latin typeface="Calibri" panose="020F0502020204030204"/>
              </a:rPr>
              <a:t>guide des scores, qui indique, pour chaque type d’exercice, sa consigne, une justification didactique, le nombre d’items passés, les critères de réussite, la tâche de l’élève, le niveau auquel ont été fixés les deux seuils, les difficultés généralement rencontrées par les élèves et une caractérisation des groupes.</a:t>
            </a:r>
          </a:p>
        </p:txBody>
      </p:sp>
      <p:sp>
        <p:nvSpPr>
          <p:cNvPr id="13" name="Espace réservé du texte 10"/>
          <p:cNvSpPr>
            <a:spLocks noGrp="1"/>
          </p:cNvSpPr>
          <p:nvPr>
            <p:ph type="body" sz="quarter" idx="13"/>
          </p:nvPr>
        </p:nvSpPr>
        <p:spPr>
          <a:xfrm>
            <a:off x="2555776" y="240000"/>
            <a:ext cx="6228224" cy="480000"/>
          </a:xfrm>
        </p:spPr>
        <p:txBody>
          <a:bodyPr/>
          <a:lstStyle/>
          <a:p>
            <a:pPr marL="0" lvl="1" indent="0">
              <a:buNone/>
            </a:pPr>
            <a:r>
              <a:rPr lang="fr-FR" sz="1200" b="1" dirty="0"/>
              <a:t>10. </a:t>
            </a:r>
            <a:r>
              <a:rPr lang="fr-FR" sz="1200" b="1" dirty="0" smtClean="0"/>
              <a:t>L’ACCOMPAGNEMENT DES ENSEIGNANTS POUR L’ACTION PÉDAGOGIQUE</a:t>
            </a:r>
            <a:endParaRPr lang="fr-FR" sz="1200" b="1" dirty="0"/>
          </a:p>
          <a:p>
            <a:pPr marL="0" indent="0">
              <a:buNone/>
            </a:pPr>
            <a:endParaRPr lang="fr-FR" sz="1200" dirty="0"/>
          </a:p>
        </p:txBody>
      </p:sp>
    </p:spTree>
    <p:extLst>
      <p:ext uri="{BB962C8B-B14F-4D97-AF65-F5344CB8AC3E}">
        <p14:creationId xmlns:p14="http://schemas.microsoft.com/office/powerpoint/2010/main" val="190416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31</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2" name="Espace réservé du contenu 11"/>
          <p:cNvSpPr>
            <a:spLocks noGrp="1"/>
          </p:cNvSpPr>
          <p:nvPr>
            <p:ph sz="quarter" idx="14"/>
          </p:nvPr>
        </p:nvSpPr>
        <p:spPr>
          <a:xfrm>
            <a:off x="179512" y="2132856"/>
            <a:ext cx="8424000" cy="4896544"/>
          </a:xfrm>
        </p:spPr>
        <p:txBody>
          <a:bodyPr/>
          <a:lstStyle/>
          <a:p>
            <a:pPr marL="285750" lvl="0" indent="-285750" defTabSz="685800">
              <a:spcAft>
                <a:spcPts val="0"/>
              </a:spcAft>
              <a:buFont typeface="Arial" panose="020B0604020202020204" pitchFamily="34" charset="0"/>
              <a:buChar char="•"/>
            </a:pPr>
            <a:r>
              <a:rPr lang="fr-FR" sz="1600" dirty="0">
                <a:solidFill>
                  <a:prstClr val="black"/>
                </a:solidFill>
                <a:latin typeface="Calibri" panose="020F0502020204030204"/>
              </a:rPr>
              <a:t>Les résultats des évaluations sont un point d’appui pour mener, au niveau des équipes d’école, une réflexion sur leur action pédagogique et les modalités d’enseignement qui  favorisent les apprentissages fondamentaux des élèves.</a:t>
            </a:r>
          </a:p>
          <a:p>
            <a:pPr marL="285750" lvl="0" indent="-285750" defTabSz="685800">
              <a:spcAft>
                <a:spcPts val="0"/>
              </a:spcAft>
              <a:buFont typeface="Arial" panose="020B0604020202020204" pitchFamily="34" charset="0"/>
              <a:buChar char="•"/>
            </a:pPr>
            <a:endParaRPr lang="fr-FR" sz="1600" dirty="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600" dirty="0">
                <a:solidFill>
                  <a:prstClr val="black"/>
                </a:solidFill>
                <a:latin typeface="Calibri" panose="020F0502020204030204"/>
              </a:rPr>
              <a:t>C’est aussi un moyen de pilotage pour les Inspecteurs de l’éducation nationale et les formateurs qui s’inscrira pleinement dans le cadre des formations afin d’accompagner les équipes dans leurs pratiques de classe, en fonction des besoins repérés chez leurs élèves.</a:t>
            </a:r>
          </a:p>
          <a:p>
            <a:pPr marL="285750" lvl="0" indent="-285750" defTabSz="685800">
              <a:spcAft>
                <a:spcPts val="0"/>
              </a:spcAft>
              <a:buFont typeface="Arial" panose="020B0604020202020204" pitchFamily="34" charset="0"/>
              <a:buChar char="•"/>
            </a:pPr>
            <a:endParaRPr lang="fr-FR" sz="1600" dirty="0">
              <a:solidFill>
                <a:prstClr val="black"/>
              </a:solidFill>
              <a:latin typeface="Calibri" panose="020F0502020204030204"/>
            </a:endParaRPr>
          </a:p>
        </p:txBody>
      </p:sp>
      <p:sp>
        <p:nvSpPr>
          <p:cNvPr id="13" name="Espace réservé du texte 10"/>
          <p:cNvSpPr>
            <a:spLocks noGrp="1"/>
          </p:cNvSpPr>
          <p:nvPr>
            <p:ph type="body" sz="quarter" idx="13"/>
          </p:nvPr>
        </p:nvSpPr>
        <p:spPr>
          <a:xfrm>
            <a:off x="2555776" y="240000"/>
            <a:ext cx="6228224" cy="480000"/>
          </a:xfrm>
        </p:spPr>
        <p:txBody>
          <a:bodyPr/>
          <a:lstStyle/>
          <a:p>
            <a:pPr marL="0" lvl="1" indent="0">
              <a:buNone/>
            </a:pPr>
            <a:r>
              <a:rPr lang="fr-FR" sz="1200" b="1" dirty="0"/>
              <a:t>10. </a:t>
            </a:r>
            <a:r>
              <a:rPr lang="fr-FR" sz="1200" b="1" dirty="0" smtClean="0"/>
              <a:t>L’ACCOMPAGNEMENT DES ENSEIGNANTS POUR L’ACTION PÉDAGOGIQUE</a:t>
            </a:r>
            <a:endParaRPr lang="fr-FR" sz="1200" b="1" dirty="0"/>
          </a:p>
          <a:p>
            <a:pPr marL="0" indent="0">
              <a:buNone/>
            </a:pPr>
            <a:endParaRPr lang="fr-FR" sz="1200" dirty="0"/>
          </a:p>
        </p:txBody>
      </p:sp>
    </p:spTree>
    <p:extLst>
      <p:ext uri="{BB962C8B-B14F-4D97-AF65-F5344CB8AC3E}">
        <p14:creationId xmlns:p14="http://schemas.microsoft.com/office/powerpoint/2010/main" val="4172555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p:txBody>
          <a:bodyPr/>
          <a:lstStyle/>
          <a:p>
            <a:pPr marL="0" indent="0">
              <a:buNone/>
            </a:pPr>
            <a:r>
              <a:rPr lang="fr-FR" sz="1200" dirty="0" smtClean="0"/>
              <a:t>11. LA DÉMARCHE QUALITÉ</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32</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2" name="Espace réservé du contenu 11"/>
          <p:cNvSpPr>
            <a:spLocks noGrp="1"/>
          </p:cNvSpPr>
          <p:nvPr>
            <p:ph sz="quarter" idx="14"/>
          </p:nvPr>
        </p:nvSpPr>
        <p:spPr>
          <a:xfrm>
            <a:off x="251520" y="1268760"/>
            <a:ext cx="8424000" cy="4896544"/>
          </a:xfrm>
        </p:spPr>
        <p:txBody>
          <a:bodyPr/>
          <a:lstStyle/>
          <a:p>
            <a:pPr marL="285750" lvl="0" indent="-285750" defTabSz="685800">
              <a:spcAft>
                <a:spcPts val="0"/>
              </a:spcAft>
              <a:buFont typeface="Arial" panose="020B0604020202020204" pitchFamily="34" charset="0"/>
              <a:buChar char="•"/>
            </a:pPr>
            <a:r>
              <a:rPr lang="fr-FR" sz="1500" dirty="0">
                <a:solidFill>
                  <a:prstClr val="black"/>
                </a:solidFill>
                <a:latin typeface="Calibri" panose="020F0502020204030204"/>
              </a:rPr>
              <a:t>Enquête </a:t>
            </a:r>
            <a:r>
              <a:rPr lang="fr-FR" sz="1500" dirty="0" smtClean="0">
                <a:solidFill>
                  <a:prstClr val="black"/>
                </a:solidFill>
                <a:latin typeface="Calibri" panose="020F0502020204030204"/>
              </a:rPr>
              <a:t>en ligne (accessible via le portail)</a:t>
            </a:r>
            <a:endParaRPr lang="fr-FR" sz="1500" dirty="0">
              <a:solidFill>
                <a:prstClr val="black"/>
              </a:solidFill>
              <a:latin typeface="Calibri" panose="020F0502020204030204"/>
            </a:endParaRPr>
          </a:p>
          <a:p>
            <a:pPr marL="537744" lvl="1" indent="-285750" defTabSz="685800">
              <a:spcAft>
                <a:spcPts val="0"/>
              </a:spcAft>
            </a:pPr>
            <a:r>
              <a:rPr lang="fr-FR" sz="1400" dirty="0">
                <a:solidFill>
                  <a:prstClr val="black"/>
                </a:solidFill>
                <a:latin typeface="Calibri" panose="020F0502020204030204"/>
              </a:rPr>
              <a:t>À destination des enseignants pour recueillir leur avis sur les dimensions suivantes :</a:t>
            </a:r>
          </a:p>
          <a:p>
            <a:pPr marL="717740" lvl="2" indent="-285750" defTabSz="685800">
              <a:spcAft>
                <a:spcPts val="0"/>
              </a:spcAft>
            </a:pPr>
            <a:r>
              <a:rPr lang="fr-FR" sz="1300" dirty="0">
                <a:solidFill>
                  <a:prstClr val="black"/>
                </a:solidFill>
                <a:latin typeface="Calibri" panose="020F0502020204030204"/>
              </a:rPr>
              <a:t>Communication et logistique</a:t>
            </a:r>
          </a:p>
          <a:p>
            <a:pPr marL="717740" lvl="2" indent="-285750" defTabSz="685800">
              <a:spcAft>
                <a:spcPts val="0"/>
              </a:spcAft>
            </a:pPr>
            <a:r>
              <a:rPr lang="fr-FR" sz="1300" dirty="0">
                <a:solidFill>
                  <a:prstClr val="black"/>
                </a:solidFill>
                <a:latin typeface="Calibri" panose="020F0502020204030204"/>
              </a:rPr>
              <a:t>Contenus pédagogiques</a:t>
            </a:r>
          </a:p>
          <a:p>
            <a:pPr marL="717740" lvl="2" indent="-285750" defTabSz="685800">
              <a:spcAft>
                <a:spcPts val="0"/>
              </a:spcAft>
            </a:pPr>
            <a:r>
              <a:rPr lang="fr-FR" sz="1300" dirty="0">
                <a:solidFill>
                  <a:prstClr val="black"/>
                </a:solidFill>
                <a:latin typeface="Calibri" panose="020F0502020204030204"/>
              </a:rPr>
              <a:t>Passation des épreuves</a:t>
            </a:r>
          </a:p>
          <a:p>
            <a:pPr marL="717740" lvl="2" indent="-285750" defTabSz="685800">
              <a:spcAft>
                <a:spcPts val="0"/>
              </a:spcAft>
            </a:pPr>
            <a:r>
              <a:rPr lang="fr-FR" sz="1300" dirty="0">
                <a:solidFill>
                  <a:prstClr val="black"/>
                </a:solidFill>
                <a:latin typeface="Calibri" panose="020F0502020204030204"/>
              </a:rPr>
              <a:t>Portail et restitutions</a:t>
            </a:r>
          </a:p>
          <a:p>
            <a:pPr marL="717740" lvl="2" indent="-285750" defTabSz="685800">
              <a:spcAft>
                <a:spcPts val="0"/>
              </a:spcAft>
            </a:pPr>
            <a:r>
              <a:rPr lang="fr-FR" sz="1300" dirty="0">
                <a:solidFill>
                  <a:prstClr val="black"/>
                </a:solidFill>
                <a:latin typeface="Calibri" panose="020F0502020204030204"/>
              </a:rPr>
              <a:t>Evolutions</a:t>
            </a:r>
          </a:p>
          <a:p>
            <a:pPr marL="717740" lvl="2" indent="-285750" defTabSz="685800">
              <a:spcAft>
                <a:spcPts val="0"/>
              </a:spcAft>
            </a:pPr>
            <a:r>
              <a:rPr lang="fr-FR" sz="1300" dirty="0">
                <a:solidFill>
                  <a:prstClr val="black"/>
                </a:solidFill>
                <a:latin typeface="Calibri" panose="020F0502020204030204"/>
              </a:rPr>
              <a:t>Bilan</a:t>
            </a:r>
          </a:p>
          <a:p>
            <a:pPr marL="537744" lvl="1" indent="-285750" defTabSz="685800">
              <a:spcAft>
                <a:spcPts val="0"/>
              </a:spcAft>
            </a:pPr>
            <a:r>
              <a:rPr lang="fr-FR" sz="1400" dirty="0">
                <a:solidFill>
                  <a:prstClr val="black"/>
                </a:solidFill>
                <a:latin typeface="Calibri" panose="020F0502020204030204"/>
              </a:rPr>
              <a:t>À destination des IEN pour recueillir leur avis sur les dimensions suivantes :</a:t>
            </a:r>
          </a:p>
          <a:p>
            <a:pPr marL="717740" lvl="2" indent="-285750" defTabSz="685800">
              <a:spcAft>
                <a:spcPts val="0"/>
              </a:spcAft>
            </a:pPr>
            <a:r>
              <a:rPr lang="fr-FR" sz="1300" dirty="0">
                <a:solidFill>
                  <a:prstClr val="black"/>
                </a:solidFill>
                <a:latin typeface="Calibri" panose="020F0502020204030204"/>
              </a:rPr>
              <a:t>Communication et logistique</a:t>
            </a:r>
          </a:p>
          <a:p>
            <a:pPr marL="717740" lvl="2" indent="-285750" defTabSz="685800">
              <a:spcAft>
                <a:spcPts val="0"/>
              </a:spcAft>
            </a:pPr>
            <a:r>
              <a:rPr lang="fr-FR" sz="1300" dirty="0">
                <a:solidFill>
                  <a:prstClr val="black"/>
                </a:solidFill>
                <a:latin typeface="Calibri" panose="020F0502020204030204"/>
              </a:rPr>
              <a:t>Contenus pédagogiques</a:t>
            </a:r>
          </a:p>
          <a:p>
            <a:pPr marL="717740" lvl="2" indent="-285750" defTabSz="685800">
              <a:spcAft>
                <a:spcPts val="0"/>
              </a:spcAft>
            </a:pPr>
            <a:r>
              <a:rPr lang="fr-FR" sz="1300" dirty="0">
                <a:solidFill>
                  <a:prstClr val="black"/>
                </a:solidFill>
                <a:latin typeface="Calibri" panose="020F0502020204030204"/>
              </a:rPr>
              <a:t>Evolutions</a:t>
            </a:r>
          </a:p>
          <a:p>
            <a:pPr marL="717740" lvl="2" indent="-285750" defTabSz="685800">
              <a:spcAft>
                <a:spcPts val="0"/>
              </a:spcAft>
            </a:pPr>
            <a:r>
              <a:rPr lang="fr-FR" sz="1300" dirty="0">
                <a:solidFill>
                  <a:prstClr val="black"/>
                </a:solidFill>
                <a:latin typeface="Calibri" panose="020F0502020204030204"/>
              </a:rPr>
              <a:t>Portail et restitutions</a:t>
            </a:r>
          </a:p>
          <a:p>
            <a:pPr marL="717740" lvl="2" indent="-285750" defTabSz="685800">
              <a:spcAft>
                <a:spcPts val="0"/>
              </a:spcAft>
            </a:pPr>
            <a:r>
              <a:rPr lang="fr-FR" sz="1300" dirty="0">
                <a:solidFill>
                  <a:prstClr val="black"/>
                </a:solidFill>
                <a:latin typeface="Calibri" panose="020F0502020204030204"/>
              </a:rPr>
              <a:t>Pilotage et formation</a:t>
            </a:r>
          </a:p>
          <a:p>
            <a:pPr marL="717740" lvl="2" indent="-285750" defTabSz="685800">
              <a:spcAft>
                <a:spcPts val="0"/>
              </a:spcAft>
            </a:pPr>
            <a:r>
              <a:rPr lang="fr-FR" sz="1300" dirty="0" smtClean="0">
                <a:solidFill>
                  <a:prstClr val="black"/>
                </a:solidFill>
                <a:latin typeface="Calibri" panose="020F0502020204030204"/>
              </a:rPr>
              <a:t>Bilan</a:t>
            </a:r>
          </a:p>
          <a:p>
            <a:pPr lvl="2" indent="0" defTabSz="685800">
              <a:spcAft>
                <a:spcPts val="0"/>
              </a:spcAft>
              <a:buNone/>
            </a:pPr>
            <a:endParaRPr lang="fr-FR" sz="1300" dirty="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500" dirty="0" smtClean="0">
                <a:solidFill>
                  <a:prstClr val="black"/>
                </a:solidFill>
                <a:latin typeface="Calibri" panose="020F0502020204030204"/>
              </a:rPr>
              <a:t>Expérimentations </a:t>
            </a:r>
            <a:r>
              <a:rPr lang="fr-FR" sz="1500" dirty="0">
                <a:solidFill>
                  <a:prstClr val="black"/>
                </a:solidFill>
                <a:latin typeface="Calibri" panose="020F0502020204030204"/>
              </a:rPr>
              <a:t>de nouveaux outils d’évaluation (</a:t>
            </a:r>
            <a:r>
              <a:rPr lang="fr-FR" sz="1500" dirty="0" smtClean="0">
                <a:solidFill>
                  <a:prstClr val="black"/>
                </a:solidFill>
                <a:latin typeface="Calibri" panose="020F0502020204030204"/>
              </a:rPr>
              <a:t>13-24 </a:t>
            </a:r>
            <a:r>
              <a:rPr lang="fr-FR" sz="1500" dirty="0">
                <a:solidFill>
                  <a:prstClr val="black"/>
                </a:solidFill>
                <a:latin typeface="Calibri" panose="020F0502020204030204"/>
              </a:rPr>
              <a:t>septembre </a:t>
            </a:r>
            <a:r>
              <a:rPr lang="fr-FR" sz="1500" dirty="0" smtClean="0">
                <a:solidFill>
                  <a:prstClr val="black"/>
                </a:solidFill>
                <a:latin typeface="Calibri" panose="020F0502020204030204"/>
              </a:rPr>
              <a:t>2021)</a:t>
            </a:r>
            <a:endParaRPr lang="fr-FR" sz="1500" dirty="0">
              <a:solidFill>
                <a:prstClr val="black"/>
              </a:solidFill>
              <a:latin typeface="Calibri" panose="020F0502020204030204"/>
            </a:endParaRPr>
          </a:p>
          <a:p>
            <a:pPr marL="537744" lvl="1" indent="-285750" defTabSz="685800">
              <a:spcAft>
                <a:spcPts val="0"/>
              </a:spcAft>
            </a:pPr>
            <a:r>
              <a:rPr lang="fr-FR" sz="1400" dirty="0">
                <a:solidFill>
                  <a:prstClr val="black"/>
                </a:solidFill>
                <a:latin typeface="Calibri" panose="020F0502020204030204"/>
              </a:rPr>
              <a:t>Près de 5000 élèves de CP et 5000 élèves de CE1 dans 140 écoles passent une épreuve </a:t>
            </a:r>
            <a:r>
              <a:rPr lang="fr-FR" sz="1400" dirty="0" smtClean="0">
                <a:solidFill>
                  <a:prstClr val="black"/>
                </a:solidFill>
                <a:latin typeface="Calibri" panose="020F0502020204030204"/>
              </a:rPr>
              <a:t>complémentaire, </a:t>
            </a:r>
            <a:r>
              <a:rPr lang="fr-FR" sz="1400" dirty="0">
                <a:solidFill>
                  <a:prstClr val="black"/>
                </a:solidFill>
                <a:latin typeface="Calibri" panose="020F0502020204030204"/>
              </a:rPr>
              <a:t>dont l’objectif est de tester de nouveaux items ou exercices, afin d’être en mesure de les renouveler dans les années à venir.</a:t>
            </a:r>
          </a:p>
          <a:p>
            <a:pPr marL="285750" lvl="0" indent="-285750" defTabSz="685800">
              <a:spcAft>
                <a:spcPts val="0"/>
              </a:spcAft>
              <a:buFont typeface="Arial" panose="020B0604020202020204" pitchFamily="34" charset="0"/>
              <a:buChar char="•"/>
            </a:pPr>
            <a:endParaRPr lang="fr-FR" sz="1500" dirty="0">
              <a:solidFill>
                <a:prstClr val="black"/>
              </a:solidFill>
              <a:latin typeface="Calibri" panose="020F0502020204030204"/>
            </a:endParaRPr>
          </a:p>
          <a:p>
            <a:pPr marL="285750" lvl="0" indent="-285750" defTabSz="685800">
              <a:spcAft>
                <a:spcPts val="0"/>
              </a:spcAft>
              <a:buFont typeface="Arial" panose="020B0604020202020204" pitchFamily="34" charset="0"/>
              <a:buChar char="•"/>
            </a:pPr>
            <a:endParaRPr lang="fr-FR" sz="1600" dirty="0">
              <a:solidFill>
                <a:prstClr val="black"/>
              </a:solidFill>
              <a:latin typeface="Calibri" panose="020F0502020204030204"/>
            </a:endParaRPr>
          </a:p>
        </p:txBody>
      </p:sp>
      <p:sp>
        <p:nvSpPr>
          <p:cNvPr id="8" name="Espace réservé du texte 10"/>
          <p:cNvSpPr txBox="1">
            <a:spLocks/>
          </p:cNvSpPr>
          <p:nvPr/>
        </p:nvSpPr>
        <p:spPr bwMode="gray">
          <a:xfrm>
            <a:off x="2555776" y="240000"/>
            <a:ext cx="6228224" cy="480000"/>
          </a:xfrm>
          <a:prstGeom prst="rect">
            <a:avLst/>
          </a:prstGeom>
        </p:spPr>
        <p:txBody>
          <a:bodyPr vert="horz" lIns="0" tIns="0" rIns="0" bIns="0" rtlCol="0" anchor="t" anchorCtr="0">
            <a:noAutofit/>
          </a:bodyPr>
          <a:lstStyle>
            <a:lvl1pPr marL="107997" indent="-107997" algn="r" defTabSz="914378"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7997" indent="-107997" algn="r" defTabSz="914378"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mj-lt"/>
              <a:buNone/>
            </a:pPr>
            <a:r>
              <a:rPr lang="fr-FR" sz="1200" b="1" dirty="0" smtClean="0"/>
              <a:t>. </a:t>
            </a:r>
          </a:p>
          <a:p>
            <a:pPr marL="0" indent="0">
              <a:buFont typeface="+mj-lt"/>
              <a:buNone/>
            </a:pPr>
            <a:endParaRPr lang="fr-FR" sz="1200" dirty="0"/>
          </a:p>
        </p:txBody>
      </p:sp>
    </p:spTree>
    <p:extLst>
      <p:ext uri="{BB962C8B-B14F-4D97-AF65-F5344CB8AC3E}">
        <p14:creationId xmlns:p14="http://schemas.microsoft.com/office/powerpoint/2010/main" val="2988594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p:txBody>
          <a:bodyPr/>
          <a:lstStyle/>
          <a:p>
            <a:pPr marL="0" indent="0">
              <a:buNone/>
            </a:pPr>
            <a:r>
              <a:rPr lang="fr-FR" sz="1200" dirty="0" smtClean="0"/>
              <a:t>12. PUBLICATIONS</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33</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8" name="Espace réservé du texte 10"/>
          <p:cNvSpPr txBox="1">
            <a:spLocks/>
          </p:cNvSpPr>
          <p:nvPr/>
        </p:nvSpPr>
        <p:spPr bwMode="gray">
          <a:xfrm>
            <a:off x="2555776" y="240000"/>
            <a:ext cx="6228224" cy="480000"/>
          </a:xfrm>
          <a:prstGeom prst="rect">
            <a:avLst/>
          </a:prstGeom>
        </p:spPr>
        <p:txBody>
          <a:bodyPr vert="horz" lIns="0" tIns="0" rIns="0" bIns="0" rtlCol="0" anchor="t" anchorCtr="0">
            <a:noAutofit/>
          </a:bodyPr>
          <a:lstStyle>
            <a:lvl1pPr marL="107997" indent="-107997" algn="r" defTabSz="914378"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7997" indent="-107997" algn="r" defTabSz="914378"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mj-lt"/>
              <a:buNone/>
            </a:pPr>
            <a:r>
              <a:rPr lang="fr-FR" sz="1200" b="1" dirty="0" smtClean="0"/>
              <a:t>. </a:t>
            </a:r>
          </a:p>
          <a:p>
            <a:pPr marL="0" indent="0">
              <a:buFont typeface="+mj-lt"/>
              <a:buNone/>
            </a:pPr>
            <a:endParaRPr lang="fr-FR" sz="1200" dirty="0"/>
          </a:p>
        </p:txBody>
      </p:sp>
      <p:sp>
        <p:nvSpPr>
          <p:cNvPr id="2" name="ZoneTexte 1"/>
          <p:cNvSpPr txBox="1"/>
          <p:nvPr/>
        </p:nvSpPr>
        <p:spPr>
          <a:xfrm>
            <a:off x="395536" y="1196752"/>
            <a:ext cx="8388464" cy="3754874"/>
          </a:xfrm>
          <a:prstGeom prst="rect">
            <a:avLst/>
          </a:prstGeom>
          <a:noFill/>
        </p:spPr>
        <p:txBody>
          <a:bodyPr wrap="square" rtlCol="0">
            <a:spAutoFit/>
          </a:bodyPr>
          <a:lstStyle/>
          <a:p>
            <a:pPr marL="285750" indent="-285750">
              <a:buFont typeface="Arial" panose="020B0604020202020204" pitchFamily="34" charset="0"/>
              <a:buChar char="•"/>
            </a:pPr>
            <a:r>
              <a:rPr lang="fr-FR" sz="1400" dirty="0">
                <a:latin typeface="Calibri" panose="020F0502020204030204" pitchFamily="34" charset="0"/>
              </a:rPr>
              <a:t>Résultats </a:t>
            </a:r>
            <a:r>
              <a:rPr lang="fr-FR" sz="1400" dirty="0" smtClean="0">
                <a:latin typeface="Calibri" panose="020F0502020204030204" pitchFamily="34" charset="0"/>
              </a:rPr>
              <a:t>nationaux</a:t>
            </a:r>
          </a:p>
          <a:p>
            <a:pPr marL="742950" lvl="1" indent="-285750">
              <a:buFont typeface="Arial" panose="020B0604020202020204" pitchFamily="34" charset="0"/>
              <a:buChar char="•"/>
            </a:pPr>
            <a:r>
              <a:rPr lang="fr-FR" sz="1400" i="1" dirty="0">
                <a:latin typeface="Calibri" panose="020F0502020204030204" pitchFamily="34" charset="0"/>
                <a:cs typeface="Calibri" panose="020F0502020204030204" pitchFamily="34" charset="0"/>
                <a:hlinkClick r:id="rId2"/>
              </a:rPr>
              <a:t>Note d'Information</a:t>
            </a:r>
            <a:r>
              <a:rPr lang="fr-FR" sz="1400" dirty="0">
                <a:latin typeface="Calibri" panose="020F0502020204030204" pitchFamily="34" charset="0"/>
                <a:cs typeface="Calibri" panose="020F0502020204030204" pitchFamily="34" charset="0"/>
                <a:hlinkClick r:id="rId2"/>
              </a:rPr>
              <a:t> n° 21.02, janvier 2021</a:t>
            </a:r>
            <a:r>
              <a:rPr lang="fr-FR" sz="1400" dirty="0">
                <a:latin typeface="Calibri" panose="020F0502020204030204" pitchFamily="34" charset="0"/>
                <a:cs typeface="Calibri" panose="020F0502020204030204" pitchFamily="34" charset="0"/>
              </a:rPr>
              <a:t> </a:t>
            </a:r>
            <a:r>
              <a:rPr lang="fr-FR" sz="1400" dirty="0" smtClean="0"/>
              <a:t>: </a:t>
            </a:r>
            <a:r>
              <a:rPr lang="fr-FR" sz="1400" dirty="0" smtClean="0">
                <a:latin typeface="Calibri" panose="020F0502020204030204" pitchFamily="34" charset="0"/>
              </a:rPr>
              <a:t>Évaluations </a:t>
            </a:r>
            <a:r>
              <a:rPr lang="fr-FR" sz="1400" dirty="0">
                <a:latin typeface="Calibri" panose="020F0502020204030204" pitchFamily="34" charset="0"/>
              </a:rPr>
              <a:t>repères 2020 de début de CP et de CE1 : baisse des performances par rapport à 2019, notamment en français en CE1, et hausse des écarts selon les secteurs de </a:t>
            </a:r>
            <a:r>
              <a:rPr lang="fr-FR" sz="1400" dirty="0" smtClean="0">
                <a:latin typeface="Calibri" panose="020F0502020204030204" pitchFamily="34" charset="0"/>
              </a:rPr>
              <a:t>scolarisation</a:t>
            </a:r>
            <a:endParaRPr lang="fr-FR" sz="1400" dirty="0" smtClean="0">
              <a:latin typeface="Calibri" panose="020F0502020204030204" pitchFamily="34" charset="0"/>
              <a:hlinkClick r:id="rId3"/>
            </a:endParaRPr>
          </a:p>
          <a:p>
            <a:pPr marL="742950" lvl="1" indent="-285750">
              <a:buFont typeface="Arial" panose="020B0604020202020204" pitchFamily="34" charset="0"/>
              <a:buChar char="•"/>
            </a:pPr>
            <a:endParaRPr lang="fr-FR" sz="1400" dirty="0" smtClean="0">
              <a:latin typeface="Calibri" panose="020F0502020204030204" pitchFamily="34" charset="0"/>
              <a:hlinkClick r:id="rId4"/>
            </a:endParaRPr>
          </a:p>
          <a:p>
            <a:pPr marL="742950" lvl="1" indent="-285750">
              <a:buFont typeface="Arial" panose="020B0604020202020204" pitchFamily="34" charset="0"/>
              <a:buChar char="•"/>
            </a:pPr>
            <a:r>
              <a:rPr lang="fr-FR" sz="1400" dirty="0" smtClean="0">
                <a:latin typeface="Calibri" panose="020F0502020204030204" pitchFamily="34" charset="0"/>
                <a:hlinkClick r:id="rId5"/>
              </a:rPr>
              <a:t>Évaluations 2020 Repères CP, CE1 – premiers résultats</a:t>
            </a:r>
            <a:endParaRPr lang="fr-FR" sz="1400" dirty="0" smtClean="0">
              <a:latin typeface="Calibri" panose="020F0502020204030204" pitchFamily="34" charset="0"/>
            </a:endParaRPr>
          </a:p>
          <a:p>
            <a:pPr marL="742950" lvl="1" indent="-285750">
              <a:buFont typeface="Arial" panose="020B0604020202020204" pitchFamily="34" charset="0"/>
              <a:buChar char="•"/>
            </a:pPr>
            <a:r>
              <a:rPr lang="fr-FR" sz="1400" dirty="0" smtClean="0">
                <a:latin typeface="Calibri" panose="020F0502020204030204" pitchFamily="34" charset="0"/>
                <a:hlinkClick r:id="rId6"/>
              </a:rPr>
              <a:t>Évaluations 2021 Point d’étape CP – premiers résultats</a:t>
            </a:r>
            <a:endParaRPr lang="fr-FR" sz="1400" dirty="0" smtClean="0">
              <a:latin typeface="Calibri" panose="020F0502020204030204" pitchFamily="34" charset="0"/>
            </a:endParaRPr>
          </a:p>
          <a:p>
            <a:endParaRPr lang="fr-FR" sz="1400" dirty="0">
              <a:latin typeface="Calibri" panose="020F0502020204030204" pitchFamily="34" charset="0"/>
            </a:endParaRPr>
          </a:p>
          <a:p>
            <a:pPr marL="285750" indent="-285750">
              <a:buFont typeface="Arial" panose="020B0604020202020204" pitchFamily="34" charset="0"/>
              <a:buChar char="•"/>
            </a:pPr>
            <a:r>
              <a:rPr lang="fr-FR" sz="1400" dirty="0" smtClean="0">
                <a:latin typeface="Calibri" panose="020F0502020204030204" pitchFamily="34" charset="0"/>
              </a:rPr>
              <a:t>Documents du Conseil Scientifique de l’Education Nationale </a:t>
            </a:r>
          </a:p>
          <a:p>
            <a:pPr marL="742950" lvl="1" indent="-285750">
              <a:buFont typeface="Arial" panose="020B0604020202020204" pitchFamily="34" charset="0"/>
              <a:buChar char="•"/>
            </a:pPr>
            <a:r>
              <a:rPr lang="fr-FR" sz="1400" dirty="0" smtClean="0">
                <a:latin typeface="Calibri" panose="020F0502020204030204" pitchFamily="34" charset="0"/>
                <a:hlinkClick r:id="rId7"/>
              </a:rPr>
              <a:t>Pourquoi des évaluations nationales en CP et en CE1</a:t>
            </a:r>
            <a:endParaRPr lang="fr-FR" sz="1400" dirty="0" smtClean="0">
              <a:latin typeface="Calibri" panose="020F0502020204030204" pitchFamily="34" charset="0"/>
            </a:endParaRPr>
          </a:p>
          <a:p>
            <a:pPr marL="742950" lvl="1" indent="-285750">
              <a:buFont typeface="Arial" panose="020B0604020202020204" pitchFamily="34" charset="0"/>
              <a:buChar char="•"/>
            </a:pPr>
            <a:r>
              <a:rPr lang="fr-FR" sz="1400" dirty="0" err="1">
                <a:latin typeface="Calibri" panose="020F0502020204030204" pitchFamily="34" charset="0"/>
                <a:hlinkClick r:id="rId8"/>
              </a:rPr>
              <a:t>ÉvalAide</a:t>
            </a:r>
            <a:r>
              <a:rPr lang="fr-FR" sz="1400" dirty="0">
                <a:latin typeface="Calibri" panose="020F0502020204030204" pitchFamily="34" charset="0"/>
                <a:hlinkClick r:id="rId8"/>
              </a:rPr>
              <a:t> – Évaluer pour mieux </a:t>
            </a:r>
            <a:r>
              <a:rPr lang="fr-FR" sz="1400" dirty="0" smtClean="0">
                <a:latin typeface="Calibri" panose="020F0502020204030204" pitchFamily="34" charset="0"/>
                <a:hlinkClick r:id="rId8"/>
              </a:rPr>
              <a:t>aider</a:t>
            </a:r>
            <a:endParaRPr lang="fr-FR" sz="1400" dirty="0" smtClean="0">
              <a:latin typeface="Calibri" panose="020F0502020204030204" pitchFamily="34" charset="0"/>
            </a:endParaRPr>
          </a:p>
          <a:p>
            <a:pPr marL="742950" lvl="1" indent="-285750">
              <a:buFont typeface="Arial" panose="020B0604020202020204" pitchFamily="34" charset="0"/>
              <a:buChar char="•"/>
            </a:pPr>
            <a:r>
              <a:rPr lang="fr-FR" sz="1400" dirty="0">
                <a:latin typeface="Calibri" panose="020F0502020204030204" pitchFamily="34" charset="0"/>
                <a:hlinkClick r:id="rId9"/>
              </a:rPr>
              <a:t>Évaluer la Fluence</a:t>
            </a:r>
            <a:endParaRPr lang="fr-FR" sz="1400" dirty="0">
              <a:latin typeface="Calibri" panose="020F0502020204030204" pitchFamily="34" charset="0"/>
            </a:endParaRPr>
          </a:p>
          <a:p>
            <a:pPr marL="742950" lvl="1" indent="-285750">
              <a:buFont typeface="Arial" panose="020B0604020202020204" pitchFamily="34" charset="0"/>
              <a:buChar char="•"/>
            </a:pPr>
            <a:endParaRPr lang="fr-FR" sz="1400" dirty="0">
              <a:latin typeface="Calibri" panose="020F0502020204030204" pitchFamily="34" charset="0"/>
            </a:endParaRPr>
          </a:p>
          <a:p>
            <a:pPr marL="742950" lvl="1" indent="-285750">
              <a:buFont typeface="Arial" panose="020B0604020202020204" pitchFamily="34" charset="0"/>
              <a:buChar char="•"/>
            </a:pPr>
            <a:endParaRPr lang="fr-FR" sz="1400" dirty="0" smtClean="0">
              <a:latin typeface="Calibri" panose="020F0502020204030204" pitchFamily="34" charset="0"/>
            </a:endParaRPr>
          </a:p>
          <a:p>
            <a:endParaRPr lang="fr-FR" sz="1400" dirty="0" smtClean="0">
              <a:latin typeface="Calibri" panose="020F0502020204030204" pitchFamily="34" charset="0"/>
            </a:endParaRPr>
          </a:p>
          <a:p>
            <a:endParaRPr lang="fr-FR" sz="1400" dirty="0" smtClean="0">
              <a:latin typeface="Calibri" panose="020F0502020204030204" pitchFamily="34" charset="0"/>
            </a:endParaRPr>
          </a:p>
          <a:p>
            <a:endParaRPr lang="fr-FR" sz="1400" dirty="0">
              <a:latin typeface="Calibri" panose="020F0502020204030204" pitchFamily="34" charset="0"/>
            </a:endParaRPr>
          </a:p>
        </p:txBody>
      </p:sp>
    </p:spTree>
    <p:extLst>
      <p:ext uri="{BB962C8B-B14F-4D97-AF65-F5344CB8AC3E}">
        <p14:creationId xmlns:p14="http://schemas.microsoft.com/office/powerpoint/2010/main" val="3494573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8" name="Espace réservé du pied de page 7"/>
          <p:cNvSpPr>
            <a:spLocks noGrp="1"/>
          </p:cNvSpPr>
          <p:nvPr>
            <p:ph type="ftr" sz="quarter" idx="11"/>
          </p:nvPr>
        </p:nvSpPr>
        <p:spPr/>
        <p:txBody>
          <a:bodyPr/>
          <a:lstStyle/>
          <a:p>
            <a:r>
              <a:rPr lang="fr-FR" dirty="0" smtClean="0"/>
              <a:t>Direction de l’évaluation, de la prospective et de la performance</a:t>
            </a:r>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34</a:t>
            </a:fld>
            <a:endParaRPr lang="fr-FR" dirty="0"/>
          </a:p>
        </p:txBody>
      </p:sp>
    </p:spTree>
    <p:extLst>
      <p:ext uri="{BB962C8B-B14F-4D97-AF65-F5344CB8AC3E}">
        <p14:creationId xmlns:p14="http://schemas.microsoft.com/office/powerpoint/2010/main" val="2209718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p:txBody>
          <a:bodyPr/>
          <a:lstStyle/>
          <a:p>
            <a:pPr marL="285750" indent="-285750">
              <a:buFont typeface="Arial" panose="020B0604020202020204" pitchFamily="34" charset="0"/>
              <a:buChar char="•"/>
            </a:pPr>
            <a:r>
              <a:rPr lang="fr-FR" sz="1600" b="1" dirty="0">
                <a:latin typeface="Calibri" panose="020F0502020204030204" pitchFamily="34" charset="0"/>
              </a:rPr>
              <a:t>Passation </a:t>
            </a:r>
            <a:r>
              <a:rPr lang="fr-FR" sz="1600" dirty="0">
                <a:latin typeface="Calibri" panose="020F0502020204030204" pitchFamily="34" charset="0"/>
              </a:rPr>
              <a:t>des épreuves du </a:t>
            </a:r>
            <a:r>
              <a:rPr lang="fr-FR" sz="1600" b="1" dirty="0">
                <a:latin typeface="Calibri" panose="020F0502020204030204" pitchFamily="34" charset="0"/>
              </a:rPr>
              <a:t>13 au 24 septembre </a:t>
            </a:r>
            <a:r>
              <a:rPr lang="fr-FR" sz="1600" dirty="0">
                <a:latin typeface="Calibri" panose="020F0502020204030204" pitchFamily="34" charset="0"/>
              </a:rPr>
              <a:t>2021</a:t>
            </a:r>
            <a:r>
              <a:rPr lang="fr-FR" sz="1600" b="1" dirty="0">
                <a:latin typeface="Calibri" panose="020F0502020204030204" pitchFamily="34" charset="0"/>
              </a:rPr>
              <a:t>  </a:t>
            </a:r>
            <a:endParaRPr lang="fr-FR" sz="1600" b="1" dirty="0" smtClean="0">
              <a:latin typeface="Calibri" panose="020F0502020204030204" pitchFamily="34" charset="0"/>
            </a:endParaRPr>
          </a:p>
          <a:p>
            <a:pPr marL="285750" indent="-285750">
              <a:buFont typeface="Arial" panose="020B0604020202020204" pitchFamily="34" charset="0"/>
              <a:buChar char="•"/>
            </a:pPr>
            <a:endParaRPr lang="fr-FR" sz="1600" b="1" dirty="0">
              <a:latin typeface="Calibri" panose="020F0502020204030204" pitchFamily="34" charset="0"/>
            </a:endParaRPr>
          </a:p>
          <a:p>
            <a:pPr marL="285750" indent="-285750">
              <a:buFont typeface="Arial" panose="020B0604020202020204" pitchFamily="34" charset="0"/>
              <a:buChar char="•"/>
            </a:pPr>
            <a:r>
              <a:rPr lang="fr-FR" sz="1600" b="1" dirty="0">
                <a:latin typeface="Calibri" panose="020F0502020204030204" pitchFamily="34" charset="0"/>
              </a:rPr>
              <a:t>Saisie</a:t>
            </a:r>
            <a:r>
              <a:rPr lang="fr-FR" sz="1600" dirty="0">
                <a:latin typeface="Calibri" panose="020F0502020204030204" pitchFamily="34" charset="0"/>
              </a:rPr>
              <a:t> (via le </a:t>
            </a:r>
            <a:r>
              <a:rPr lang="fr-FR" sz="1600" dirty="0" smtClean="0">
                <a:latin typeface="Calibri" panose="020F0502020204030204" pitchFamily="34" charset="0"/>
              </a:rPr>
              <a:t>portail </a:t>
            </a:r>
            <a:r>
              <a:rPr lang="fr-FR" sz="1600" dirty="0">
                <a:latin typeface="Calibri" panose="020F0502020204030204" pitchFamily="34" charset="0"/>
                <a:hlinkClick r:id="rId2" action="ppaction://hlinkfile"/>
              </a:rPr>
              <a:t>reperes.cp-ce1.fr</a:t>
            </a:r>
            <a:r>
              <a:rPr lang="fr-FR" sz="1600" dirty="0" smtClean="0">
                <a:latin typeface="Calibri" panose="020F0502020204030204" pitchFamily="34" charset="0"/>
              </a:rPr>
              <a:t>) du </a:t>
            </a:r>
            <a:r>
              <a:rPr lang="fr-FR" sz="1600" b="1" dirty="0">
                <a:latin typeface="Calibri" panose="020F0502020204030204" pitchFamily="34" charset="0"/>
              </a:rPr>
              <a:t>13 septembre au 1er octobre</a:t>
            </a:r>
            <a:r>
              <a:rPr lang="fr-FR" sz="1600" dirty="0">
                <a:latin typeface="Calibri" panose="020F0502020204030204" pitchFamily="34" charset="0"/>
              </a:rPr>
              <a:t> </a:t>
            </a:r>
            <a:r>
              <a:rPr lang="fr-FR" sz="1600" b="1" dirty="0" smtClean="0">
                <a:latin typeface="Calibri" panose="020F0502020204030204" pitchFamily="34" charset="0"/>
              </a:rPr>
              <a:t>2021</a:t>
            </a:r>
          </a:p>
          <a:p>
            <a:endParaRPr lang="fr-FR" sz="1600" b="1" dirty="0">
              <a:latin typeface="Calibri" panose="020F0502020204030204" pitchFamily="34" charset="0"/>
            </a:endParaRPr>
          </a:p>
          <a:p>
            <a:pPr marL="285750" indent="-285750">
              <a:buFont typeface="Arial" panose="020B0604020202020204" pitchFamily="34" charset="0"/>
              <a:buChar char="•"/>
            </a:pPr>
            <a:r>
              <a:rPr lang="fr-FR" sz="1600" dirty="0" smtClean="0">
                <a:latin typeface="Calibri" panose="020F0502020204030204" pitchFamily="34" charset="0"/>
              </a:rPr>
              <a:t>Mise </a:t>
            </a:r>
            <a:r>
              <a:rPr lang="fr-FR" sz="1600" dirty="0">
                <a:latin typeface="Calibri" panose="020F0502020204030204" pitchFamily="34" charset="0"/>
              </a:rPr>
              <a:t>à disposition des résultats dès la fin de la saisie sur portail (sous 48h maximum à l’issue de la demande de calculs de scores</a:t>
            </a:r>
            <a:r>
              <a:rPr lang="fr-FR" sz="1600" dirty="0" smtClean="0">
                <a:latin typeface="Calibri" panose="020F0502020204030204" pitchFamily="34" charset="0"/>
              </a:rPr>
              <a:t>)</a:t>
            </a:r>
          </a:p>
          <a:p>
            <a:pPr marL="285750" indent="-285750">
              <a:buFont typeface="Arial" panose="020B0604020202020204" pitchFamily="34" charset="0"/>
              <a:buChar char="•"/>
            </a:pPr>
            <a:endParaRPr lang="fr-FR" sz="1600" dirty="0">
              <a:latin typeface="Calibri" panose="020F0502020204030204" pitchFamily="34" charset="0"/>
            </a:endParaRPr>
          </a:p>
          <a:p>
            <a:pPr marL="285750" indent="-285750">
              <a:buFont typeface="Arial" panose="020B0604020202020204" pitchFamily="34" charset="0"/>
              <a:buChar char="•"/>
            </a:pPr>
            <a:r>
              <a:rPr lang="fr-FR" sz="1600" b="1" dirty="0">
                <a:latin typeface="Calibri" panose="020F0502020204030204" pitchFamily="34" charset="0"/>
              </a:rPr>
              <a:t>Téléchargement des résultats jusqu’au 15 octobre </a:t>
            </a:r>
            <a:r>
              <a:rPr lang="fr-FR" sz="1600" b="1" dirty="0" smtClean="0">
                <a:latin typeface="Calibri" panose="020F0502020204030204" pitchFamily="34" charset="0"/>
              </a:rPr>
              <a:t>2021</a:t>
            </a:r>
            <a:endParaRPr lang="fr-FR" sz="1600" dirty="0"/>
          </a:p>
        </p:txBody>
      </p:sp>
      <p:sp>
        <p:nvSpPr>
          <p:cNvPr id="11" name="Espace réservé du texte 10"/>
          <p:cNvSpPr>
            <a:spLocks noGrp="1"/>
          </p:cNvSpPr>
          <p:nvPr>
            <p:ph type="body" sz="quarter" idx="13"/>
          </p:nvPr>
        </p:nvSpPr>
        <p:spPr/>
        <p:txBody>
          <a:bodyPr/>
          <a:lstStyle/>
          <a:p>
            <a:pPr marL="0" indent="0">
              <a:buNone/>
            </a:pPr>
            <a:r>
              <a:rPr lang="fr-FR" sz="1200" dirty="0" smtClean="0"/>
              <a:t>2. CALENDRIER GÉNÉRAL</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Tree>
    <p:extLst>
      <p:ext uri="{BB962C8B-B14F-4D97-AF65-F5344CB8AC3E}">
        <p14:creationId xmlns:p14="http://schemas.microsoft.com/office/powerpoint/2010/main" val="2522503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1412776"/>
            <a:ext cx="8424000" cy="4752528"/>
          </a:xfrm>
        </p:spPr>
        <p:txBody>
          <a:bodyPr/>
          <a:lstStyle/>
          <a:p>
            <a:pPr marL="285750" lvl="1" indent="-285750">
              <a:spcBef>
                <a:spcPts val="0"/>
              </a:spcBef>
              <a:spcAft>
                <a:spcPts val="500"/>
              </a:spcAft>
            </a:pPr>
            <a:r>
              <a:rPr lang="fr-FR" sz="1600" b="1" dirty="0">
                <a:latin typeface="Calibri" panose="020F0502020204030204" pitchFamily="34" charset="0"/>
              </a:rPr>
              <a:t>Epreuves strictement </a:t>
            </a:r>
            <a:r>
              <a:rPr lang="fr-FR" sz="1600" b="1" dirty="0" smtClean="0">
                <a:latin typeface="Calibri" panose="020F0502020204030204" pitchFamily="34" charset="0"/>
              </a:rPr>
              <a:t>identiques à l’année dernière</a:t>
            </a:r>
          </a:p>
          <a:p>
            <a:pPr marL="0" lvl="1" indent="0">
              <a:spcBef>
                <a:spcPts val="0"/>
              </a:spcBef>
              <a:spcAft>
                <a:spcPts val="500"/>
              </a:spcAft>
              <a:buNone/>
            </a:pPr>
            <a:endParaRPr lang="fr-FR" sz="1600" dirty="0">
              <a:latin typeface="Calibri" panose="020F0502020204030204" pitchFamily="34" charset="0"/>
            </a:endParaRPr>
          </a:p>
          <a:p>
            <a:pPr marL="285750" lvl="1" indent="-285750">
              <a:spcBef>
                <a:spcPts val="0"/>
              </a:spcBef>
              <a:spcAft>
                <a:spcPts val="500"/>
              </a:spcAft>
            </a:pPr>
            <a:r>
              <a:rPr lang="fr-FR" sz="1600" dirty="0">
                <a:latin typeface="Calibri" panose="020F0502020204030204" pitchFamily="34" charset="0"/>
              </a:rPr>
              <a:t>Passation sur un seul cahier papier à chaque niveau, en autant de temps distincts que de </a:t>
            </a:r>
            <a:r>
              <a:rPr lang="fr-FR" sz="1600" dirty="0" smtClean="0">
                <a:latin typeface="Calibri" panose="020F0502020204030204" pitchFamily="34" charset="0"/>
              </a:rPr>
              <a:t>séquences.</a:t>
            </a:r>
            <a:endParaRPr lang="fr-FR" sz="1600" dirty="0">
              <a:latin typeface="Calibri" panose="020F0502020204030204" pitchFamily="34" charset="0"/>
            </a:endParaRPr>
          </a:p>
          <a:p>
            <a:endParaRPr lang="fr-FR" sz="1600" b="1" dirty="0" smtClean="0">
              <a:latin typeface="Calibri" panose="020F0502020204030204" pitchFamily="34" charset="0"/>
            </a:endParaRPr>
          </a:p>
          <a:p>
            <a:endParaRPr lang="fr-FR" sz="1600" b="1" dirty="0">
              <a:latin typeface="Calibri" panose="020F0502020204030204" pitchFamily="34" charset="0"/>
            </a:endParaRPr>
          </a:p>
          <a:p>
            <a:r>
              <a:rPr lang="fr-FR" sz="1600" b="1" dirty="0" smtClean="0">
                <a:latin typeface="Calibri" panose="020F0502020204030204" pitchFamily="34" charset="0"/>
              </a:rPr>
              <a:t>En </a:t>
            </a:r>
            <a:r>
              <a:rPr lang="fr-FR" sz="1600" b="1" dirty="0">
                <a:latin typeface="Calibri" panose="020F0502020204030204" pitchFamily="34" charset="0"/>
              </a:rPr>
              <a:t>CP</a:t>
            </a:r>
          </a:p>
          <a:p>
            <a:pPr lvl="1"/>
            <a:r>
              <a:rPr lang="fr-FR" sz="1600" dirty="0" smtClean="0">
                <a:latin typeface="Calibri" panose="020F0502020204030204" pitchFamily="34" charset="0"/>
              </a:rPr>
              <a:t> Les </a:t>
            </a:r>
            <a:r>
              <a:rPr lang="fr-FR" sz="1600" dirty="0">
                <a:latin typeface="Calibri" panose="020F0502020204030204" pitchFamily="34" charset="0"/>
              </a:rPr>
              <a:t>élèves passent 3 séquences de 8 à 12 minutes en français et 2 séquences de 10 à 12 minutes en mathématiques.</a:t>
            </a:r>
          </a:p>
          <a:p>
            <a:pPr lvl="1"/>
            <a:endParaRPr lang="fr-FR" sz="800" dirty="0">
              <a:latin typeface="Calibri" panose="020F0502020204030204" pitchFamily="34" charset="0"/>
            </a:endParaRPr>
          </a:p>
          <a:p>
            <a:r>
              <a:rPr lang="fr-FR" sz="1600" dirty="0">
                <a:latin typeface="Calibri" panose="020F0502020204030204" pitchFamily="34" charset="0"/>
              </a:rPr>
              <a:t> </a:t>
            </a:r>
            <a:r>
              <a:rPr lang="fr-FR" sz="1600" b="1" dirty="0">
                <a:latin typeface="Calibri" panose="020F0502020204030204" pitchFamily="34" charset="0"/>
              </a:rPr>
              <a:t>En CE1</a:t>
            </a:r>
          </a:p>
          <a:p>
            <a:pPr lvl="1"/>
            <a:r>
              <a:rPr lang="fr-FR" sz="1600" dirty="0" smtClean="0">
                <a:latin typeface="Calibri" panose="020F0502020204030204" pitchFamily="34" charset="0"/>
              </a:rPr>
              <a:t> Les </a:t>
            </a:r>
            <a:r>
              <a:rPr lang="fr-FR" sz="1600" dirty="0">
                <a:latin typeface="Calibri" panose="020F0502020204030204" pitchFamily="34" charset="0"/>
              </a:rPr>
              <a:t>élèves passent 2 séquences collectives de 12 et 13 minutes et 2 exercices individuels d’une minute en français, et 2 séquences de 15 minutes en mathématiques.</a:t>
            </a:r>
          </a:p>
          <a:p>
            <a:pPr lvl="1"/>
            <a:endParaRPr lang="fr-FR" sz="1600" dirty="0">
              <a:latin typeface="Calibri" panose="020F0502020204030204" pitchFamily="34" charset="0"/>
            </a:endParaRPr>
          </a:p>
        </p:txBody>
      </p:sp>
      <p:sp>
        <p:nvSpPr>
          <p:cNvPr id="11" name="Espace réservé du texte 10"/>
          <p:cNvSpPr>
            <a:spLocks noGrp="1"/>
          </p:cNvSpPr>
          <p:nvPr>
            <p:ph type="body" sz="quarter" idx="13"/>
          </p:nvPr>
        </p:nvSpPr>
        <p:spPr/>
        <p:txBody>
          <a:bodyPr/>
          <a:lstStyle/>
          <a:p>
            <a:pPr marL="0" lvl="1" indent="0">
              <a:buNone/>
            </a:pPr>
            <a:r>
              <a:rPr lang="fr-FR" sz="1200" b="1" dirty="0" smtClean="0">
                <a:solidFill>
                  <a:sysClr val="windowText" lastClr="000000">
                    <a:lumMod val="75000"/>
                    <a:lumOff val="25000"/>
                  </a:sysClr>
                </a:solidFill>
              </a:rPr>
              <a:t>3. L’ORGANISATION </a:t>
            </a:r>
            <a:r>
              <a:rPr lang="fr-FR" sz="1200" b="1" dirty="0">
                <a:solidFill>
                  <a:sysClr val="windowText" lastClr="000000">
                    <a:lumMod val="75000"/>
                    <a:lumOff val="25000"/>
                  </a:sysClr>
                </a:solidFill>
              </a:rPr>
              <a:t>DES PASSATIONS</a:t>
            </a:r>
            <a:endParaRPr lang="fr-FR" sz="1200" b="1"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Tree>
    <p:extLst>
      <p:ext uri="{BB962C8B-B14F-4D97-AF65-F5344CB8AC3E}">
        <p14:creationId xmlns:p14="http://schemas.microsoft.com/office/powerpoint/2010/main" val="2974544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23528" y="1340768"/>
            <a:ext cx="8424000" cy="4608512"/>
          </a:xfrm>
        </p:spPr>
        <p:txBody>
          <a:bodyPr/>
          <a:lstStyle/>
          <a:p>
            <a:r>
              <a:rPr lang="fr-FR" sz="1600" dirty="0">
                <a:latin typeface="Calibri" panose="020F0502020204030204" pitchFamily="34" charset="0"/>
              </a:rPr>
              <a:t>Acheminement des cahiers d’évaluation dans les écoles entre le 30 août et 3 septembre 2021.</a:t>
            </a:r>
          </a:p>
          <a:p>
            <a:r>
              <a:rPr lang="fr-FR" sz="1600" b="1" dirty="0" smtClean="0">
                <a:latin typeface="Calibri" panose="020F0502020204030204" pitchFamily="34" charset="0"/>
              </a:rPr>
              <a:t>Sur </a:t>
            </a:r>
            <a:r>
              <a:rPr lang="fr-FR" sz="1600" b="1" dirty="0">
                <a:latin typeface="Calibri" panose="020F0502020204030204" pitchFamily="34" charset="0"/>
                <a:hlinkClick r:id="rId2"/>
              </a:rPr>
              <a:t>eduscol.education.fr</a:t>
            </a:r>
            <a:r>
              <a:rPr lang="fr-FR" sz="1600" b="1" dirty="0">
                <a:latin typeface="Calibri" panose="020F0502020204030204" pitchFamily="34" charset="0"/>
              </a:rPr>
              <a:t> :</a:t>
            </a:r>
          </a:p>
          <a:p>
            <a:pPr lvl="1"/>
            <a:r>
              <a:rPr lang="fr-FR" sz="1600" dirty="0" smtClean="0">
                <a:latin typeface="Calibri" panose="020F0502020204030204" pitchFamily="34" charset="0"/>
              </a:rPr>
              <a:t> </a:t>
            </a:r>
            <a:r>
              <a:rPr lang="fr-FR" sz="1600" dirty="0">
                <a:latin typeface="Calibri" panose="020F0502020204030204" pitchFamily="34" charset="0"/>
              </a:rPr>
              <a:t>Cahiers de l’élève et guides du professeur </a:t>
            </a:r>
          </a:p>
          <a:p>
            <a:pPr lvl="1"/>
            <a:r>
              <a:rPr lang="fr-FR" sz="1600" dirty="0">
                <a:latin typeface="Calibri" panose="020F0502020204030204" pitchFamily="34" charset="0"/>
              </a:rPr>
              <a:t> Versions adaptées des cahiers et des guides </a:t>
            </a:r>
            <a:r>
              <a:rPr lang="fr-FR" sz="1600" dirty="0" smtClean="0">
                <a:latin typeface="Calibri" panose="020F0502020204030204" pitchFamily="34" charset="0"/>
              </a:rPr>
              <a:t>à destination des élèves à besoins particuliers</a:t>
            </a:r>
            <a:endParaRPr lang="fr-FR" sz="1600" dirty="0">
              <a:latin typeface="Calibri" panose="020F0502020204030204" pitchFamily="34" charset="0"/>
            </a:endParaRPr>
          </a:p>
          <a:p>
            <a:pPr lvl="1"/>
            <a:r>
              <a:rPr lang="fr-FR" sz="1600" dirty="0" smtClean="0">
                <a:latin typeface="Calibri" panose="020F0502020204030204" pitchFamily="34" charset="0"/>
              </a:rPr>
              <a:t> Exemples </a:t>
            </a:r>
            <a:r>
              <a:rPr lang="fr-FR" sz="1600" dirty="0">
                <a:latin typeface="Calibri" panose="020F0502020204030204" pitchFamily="34" charset="0"/>
              </a:rPr>
              <a:t>de modalités de passation sous forme de vidéos</a:t>
            </a:r>
            <a:r>
              <a:rPr lang="fr-FR" sz="1600" dirty="0" smtClean="0">
                <a:latin typeface="Calibri" panose="020F0502020204030204" pitchFamily="34" charset="0"/>
              </a:rPr>
              <a:t>.</a:t>
            </a:r>
          </a:p>
          <a:p>
            <a:pPr lvl="1"/>
            <a:r>
              <a:rPr lang="fr-FR" sz="1600" dirty="0" smtClean="0"/>
              <a:t> </a:t>
            </a:r>
            <a:r>
              <a:rPr lang="fr-FR" sz="1600" dirty="0">
                <a:latin typeface="Calibri" panose="020F0502020204030204" pitchFamily="34" charset="0"/>
              </a:rPr>
              <a:t>Capsules </a:t>
            </a:r>
            <a:r>
              <a:rPr lang="fr-FR" sz="1600" dirty="0">
                <a:latin typeface="Calibri" panose="020F0502020204030204" pitchFamily="34" charset="0"/>
              </a:rPr>
              <a:t>vidéos en LSF et en </a:t>
            </a:r>
            <a:r>
              <a:rPr lang="fr-FR" sz="1600" dirty="0" err="1">
                <a:latin typeface="Calibri" panose="020F0502020204030204" pitchFamily="34" charset="0"/>
              </a:rPr>
              <a:t>LfPC</a:t>
            </a:r>
            <a:r>
              <a:rPr lang="fr-FR" sz="1600" dirty="0">
                <a:latin typeface="Calibri" panose="020F0502020204030204" pitchFamily="34" charset="0"/>
              </a:rPr>
              <a:t> </a:t>
            </a:r>
          </a:p>
          <a:p>
            <a:pPr lvl="1"/>
            <a:r>
              <a:rPr lang="fr-FR" sz="1600" dirty="0" smtClean="0">
                <a:latin typeface="Calibri" panose="020F0502020204030204" pitchFamily="34" charset="0"/>
              </a:rPr>
              <a:t> </a:t>
            </a:r>
            <a:r>
              <a:rPr lang="fr-FR" sz="1600" dirty="0" smtClean="0">
                <a:latin typeface="Calibri" panose="020F0502020204030204" pitchFamily="34" charset="0"/>
              </a:rPr>
              <a:t>Guides </a:t>
            </a:r>
            <a:r>
              <a:rPr lang="fr-FR" sz="1600" dirty="0">
                <a:latin typeface="Calibri" panose="020F0502020204030204" pitchFamily="34" charset="0"/>
              </a:rPr>
              <a:t>des scores CP et CE1</a:t>
            </a:r>
          </a:p>
          <a:p>
            <a:pPr lvl="1"/>
            <a:r>
              <a:rPr lang="fr-FR" sz="1600" dirty="0" smtClean="0">
                <a:latin typeface="Calibri" panose="020F0502020204030204" pitchFamily="34" charset="0"/>
              </a:rPr>
              <a:t> Fiches </a:t>
            </a:r>
            <a:r>
              <a:rPr lang="fr-FR" sz="1600" dirty="0">
                <a:latin typeface="Calibri" panose="020F0502020204030204" pitchFamily="34" charset="0"/>
              </a:rPr>
              <a:t>ressources pour l’accompagnement des </a:t>
            </a:r>
            <a:r>
              <a:rPr lang="fr-FR" sz="1600" dirty="0" smtClean="0">
                <a:latin typeface="Calibri" panose="020F0502020204030204" pitchFamily="34" charset="0"/>
              </a:rPr>
              <a:t>élèves</a:t>
            </a:r>
            <a:endParaRPr lang="fr-FR" sz="1600" dirty="0">
              <a:latin typeface="Calibri" panose="020F0502020204030204" pitchFamily="34" charset="0"/>
            </a:endParaRPr>
          </a:p>
          <a:p>
            <a:pPr lvl="1"/>
            <a:r>
              <a:rPr lang="fr-FR" sz="1600" dirty="0" smtClean="0">
                <a:latin typeface="Calibri" panose="020F0502020204030204" pitchFamily="34" charset="0"/>
              </a:rPr>
              <a:t> Guide </a:t>
            </a:r>
            <a:r>
              <a:rPr lang="fr-FR" sz="1600" dirty="0">
                <a:latin typeface="Calibri" panose="020F0502020204030204" pitchFamily="34" charset="0"/>
              </a:rPr>
              <a:t>pour l’accès directeur au portail de saisie et de </a:t>
            </a:r>
            <a:r>
              <a:rPr lang="fr-FR" sz="1600" dirty="0" smtClean="0">
                <a:latin typeface="Calibri" panose="020F0502020204030204" pitchFamily="34" charset="0"/>
              </a:rPr>
              <a:t>restitution </a:t>
            </a:r>
            <a:endParaRPr lang="fr-FR" sz="1600" dirty="0">
              <a:latin typeface="Calibri" panose="020F0502020204030204" pitchFamily="34" charset="0"/>
            </a:endParaRPr>
          </a:p>
          <a:p>
            <a:pPr lvl="1"/>
            <a:r>
              <a:rPr lang="fr-FR" sz="1600" dirty="0" smtClean="0">
                <a:latin typeface="Calibri" panose="020F0502020204030204" pitchFamily="34" charset="0"/>
              </a:rPr>
              <a:t> Guide </a:t>
            </a:r>
            <a:r>
              <a:rPr lang="fr-FR" sz="1600" dirty="0">
                <a:latin typeface="Calibri" panose="020F0502020204030204" pitchFamily="34" charset="0"/>
              </a:rPr>
              <a:t>pour l’accès enseignant au portail de saisie et de </a:t>
            </a:r>
            <a:r>
              <a:rPr lang="fr-FR" sz="1600" dirty="0" smtClean="0">
                <a:latin typeface="Calibri" panose="020F0502020204030204" pitchFamily="34" charset="0"/>
              </a:rPr>
              <a:t>restitution </a:t>
            </a:r>
            <a:endParaRPr lang="fr-FR" sz="1600" dirty="0">
              <a:latin typeface="Calibri" panose="020F0502020204030204" pitchFamily="34" charset="0"/>
            </a:endParaRPr>
          </a:p>
          <a:p>
            <a:pPr lvl="1"/>
            <a:r>
              <a:rPr lang="fr-FR" sz="1600" dirty="0" smtClean="0">
                <a:latin typeface="Calibri" panose="020F0502020204030204" pitchFamily="34" charset="0"/>
              </a:rPr>
              <a:t> Information </a:t>
            </a:r>
            <a:r>
              <a:rPr lang="fr-FR" sz="1600" dirty="0">
                <a:latin typeface="Calibri" panose="020F0502020204030204" pitchFamily="34" charset="0"/>
              </a:rPr>
              <a:t>à destination des parents d’élèves sur le traitement des données personnelles</a:t>
            </a:r>
          </a:p>
          <a:p>
            <a:r>
              <a:rPr lang="fr-FR" sz="1600" b="1" dirty="0" smtClean="0">
                <a:latin typeface="Calibri" panose="020F0502020204030204" pitchFamily="34" charset="0"/>
              </a:rPr>
              <a:t>Sur </a:t>
            </a:r>
            <a:r>
              <a:rPr lang="fr-FR" sz="1600" b="1" dirty="0">
                <a:latin typeface="Calibri" panose="020F0502020204030204" pitchFamily="34" charset="0"/>
                <a:hlinkClick r:id="rId3"/>
              </a:rPr>
              <a:t>education.gouv.fr</a:t>
            </a:r>
            <a:r>
              <a:rPr lang="fr-FR" sz="1600" b="1" dirty="0">
                <a:latin typeface="Calibri" panose="020F0502020204030204" pitchFamily="34" charset="0"/>
              </a:rPr>
              <a:t> :</a:t>
            </a:r>
          </a:p>
          <a:p>
            <a:pPr lvl="1"/>
            <a:r>
              <a:rPr lang="fr-FR" sz="1600" dirty="0" smtClean="0">
                <a:latin typeface="Calibri" panose="020F0502020204030204" pitchFamily="34" charset="0"/>
              </a:rPr>
              <a:t> Infographies à </a:t>
            </a:r>
            <a:r>
              <a:rPr lang="fr-FR" sz="1600" dirty="0">
                <a:latin typeface="Calibri" panose="020F0502020204030204" pitchFamily="34" charset="0"/>
              </a:rPr>
              <a:t>destination des parents d’élèves</a:t>
            </a:r>
          </a:p>
          <a:p>
            <a:pPr lvl="1"/>
            <a:endParaRPr lang="fr-FR" sz="1600" dirty="0">
              <a:latin typeface="Calibri" panose="020F0502020204030204" pitchFamily="34" charset="0"/>
            </a:endParaRPr>
          </a:p>
        </p:txBody>
      </p:sp>
      <p:sp>
        <p:nvSpPr>
          <p:cNvPr id="11" name="Espace réservé du texte 10"/>
          <p:cNvSpPr>
            <a:spLocks noGrp="1"/>
          </p:cNvSpPr>
          <p:nvPr>
            <p:ph type="body" sz="quarter" idx="13"/>
          </p:nvPr>
        </p:nvSpPr>
        <p:spPr/>
        <p:txBody>
          <a:bodyPr/>
          <a:lstStyle/>
          <a:p>
            <a:pPr marL="0" indent="0">
              <a:buNone/>
            </a:pPr>
            <a:r>
              <a:rPr lang="fr-FR" sz="1200" dirty="0" smtClean="0"/>
              <a:t>4 . </a:t>
            </a:r>
            <a:r>
              <a:rPr lang="fr-FR" sz="1200" dirty="0">
                <a:solidFill>
                  <a:sysClr val="windowText" lastClr="000000">
                    <a:lumMod val="75000"/>
                    <a:lumOff val="25000"/>
                  </a:sysClr>
                </a:solidFill>
              </a:rPr>
              <a:t>LA PRÉPARATION DES PASSATIONS</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Tree>
    <p:extLst>
      <p:ext uri="{BB962C8B-B14F-4D97-AF65-F5344CB8AC3E}">
        <p14:creationId xmlns:p14="http://schemas.microsoft.com/office/powerpoint/2010/main" val="1826744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pPr lvl="0"/>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endParaRPr lang="fr-FR" dirty="0"/>
          </a:p>
        </p:txBody>
      </p:sp>
      <p:sp>
        <p:nvSpPr>
          <p:cNvPr id="12" name="Espace réservé du contenu 11"/>
          <p:cNvSpPr>
            <a:spLocks noGrp="1"/>
          </p:cNvSpPr>
          <p:nvPr>
            <p:ph sz="quarter" idx="14"/>
          </p:nvPr>
        </p:nvSpPr>
        <p:spPr>
          <a:xfrm>
            <a:off x="251520" y="1988840"/>
            <a:ext cx="8424000" cy="3744416"/>
          </a:xfrm>
        </p:spPr>
        <p:txBody>
          <a:bodyPr/>
          <a:lstStyle/>
          <a:p>
            <a:pPr marL="628650" lvl="1" indent="-285750"/>
            <a:r>
              <a:rPr lang="fr-FR" sz="1600" dirty="0">
                <a:latin typeface="Calibri" panose="020F0502020204030204" pitchFamily="34" charset="0"/>
              </a:rPr>
              <a:t>Travail entre le conseil scientifique de l’éducation nationale (CSEN), la Depp, des équipes de chercheurs, la </a:t>
            </a:r>
            <a:r>
              <a:rPr lang="fr-FR" sz="1600" dirty="0" err="1">
                <a:latin typeface="Calibri" panose="020F0502020204030204" pitchFamily="34" charset="0"/>
              </a:rPr>
              <a:t>Dgesco</a:t>
            </a:r>
            <a:r>
              <a:rPr lang="fr-FR" sz="1600" dirty="0">
                <a:latin typeface="Calibri" panose="020F0502020204030204" pitchFamily="34" charset="0"/>
              </a:rPr>
              <a:t>, et l’IGÉSR</a:t>
            </a:r>
          </a:p>
          <a:p>
            <a:pPr marL="457200" lvl="1" indent="0">
              <a:buNone/>
            </a:pPr>
            <a:endParaRPr lang="fr-FR" sz="1600" dirty="0">
              <a:latin typeface="Calibri" panose="020F0502020204030204" pitchFamily="34" charset="0"/>
            </a:endParaRPr>
          </a:p>
          <a:p>
            <a:pPr marL="628650" lvl="1" indent="-285750"/>
            <a:r>
              <a:rPr lang="fr-FR" sz="1600" dirty="0">
                <a:latin typeface="Calibri" panose="020F0502020204030204" pitchFamily="34" charset="0"/>
              </a:rPr>
              <a:t> Conception des exercices par des groupes experts (enseignants, maîtres formateurs, CPC, IEN) selon les processus DEPP en collaboration avec le CSEN</a:t>
            </a:r>
          </a:p>
          <a:p>
            <a:pPr marL="457200" lvl="1" indent="0">
              <a:buNone/>
            </a:pPr>
            <a:endParaRPr lang="fr-FR" sz="1600" dirty="0">
              <a:latin typeface="Calibri" panose="020F0502020204030204" pitchFamily="34" charset="0"/>
            </a:endParaRPr>
          </a:p>
          <a:p>
            <a:pPr marL="628650" lvl="1" indent="-285750"/>
            <a:r>
              <a:rPr lang="fr-FR" sz="1600" dirty="0">
                <a:latin typeface="Calibri" panose="020F0502020204030204" pitchFamily="34" charset="0"/>
              </a:rPr>
              <a:t> Expérimentation et standardisation </a:t>
            </a:r>
          </a:p>
          <a:p>
            <a:pPr marL="457200" lvl="1" indent="0">
              <a:buNone/>
            </a:pPr>
            <a:r>
              <a:rPr lang="fr-FR" sz="1600" dirty="0">
                <a:latin typeface="Calibri" panose="020F0502020204030204" pitchFamily="34" charset="0"/>
              </a:rPr>
              <a:t> </a:t>
            </a:r>
          </a:p>
          <a:p>
            <a:pPr marL="628650" lvl="1" indent="-285750"/>
            <a:r>
              <a:rPr lang="fr-FR" sz="1600" dirty="0">
                <a:latin typeface="Calibri" panose="020F0502020204030204" pitchFamily="34" charset="0"/>
              </a:rPr>
              <a:t> Retour des enseignants expérimentateurs </a:t>
            </a:r>
          </a:p>
          <a:p>
            <a:pPr lvl="1"/>
            <a:endParaRPr lang="fr-FR" sz="1600" dirty="0">
              <a:latin typeface="Calibri" panose="020F0502020204030204" pitchFamily="34" charset="0"/>
            </a:endParaRPr>
          </a:p>
        </p:txBody>
      </p:sp>
      <p:sp>
        <p:nvSpPr>
          <p:cNvPr id="11" name="Espace réservé du texte 10"/>
          <p:cNvSpPr>
            <a:spLocks noGrp="1"/>
          </p:cNvSpPr>
          <p:nvPr>
            <p:ph type="body" sz="quarter" idx="13"/>
          </p:nvPr>
        </p:nvSpPr>
        <p:spPr/>
        <p:txBody>
          <a:bodyPr/>
          <a:lstStyle/>
          <a:p>
            <a:pPr marL="0" indent="0">
              <a:buNone/>
            </a:pPr>
            <a:r>
              <a:rPr lang="fr-FR" sz="1200" dirty="0" smtClean="0"/>
              <a:t>5. LA </a:t>
            </a:r>
            <a:r>
              <a:rPr lang="fr-FR" sz="1200" dirty="0" smtClean="0">
                <a:solidFill>
                  <a:sysClr val="windowText" lastClr="000000">
                    <a:lumMod val="75000"/>
                    <a:lumOff val="25000"/>
                  </a:sysClr>
                </a:solidFill>
              </a:rPr>
              <a:t>CONCEPTION </a:t>
            </a:r>
            <a:r>
              <a:rPr lang="fr-FR" sz="1200" dirty="0">
                <a:solidFill>
                  <a:sysClr val="windowText" lastClr="000000">
                    <a:lumMod val="75000"/>
                    <a:lumOff val="25000"/>
                  </a:sysClr>
                </a:solidFill>
              </a:rPr>
              <a:t>DES ÉVALUATIONS STANDARDISÉES</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Tree>
    <p:extLst>
      <p:ext uri="{BB962C8B-B14F-4D97-AF65-F5344CB8AC3E}">
        <p14:creationId xmlns:p14="http://schemas.microsoft.com/office/powerpoint/2010/main" val="2373247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23528" y="1556792"/>
            <a:ext cx="8424000" cy="4896544"/>
          </a:xfrm>
        </p:spPr>
        <p:txBody>
          <a:bodyPr/>
          <a:lstStyle/>
          <a:p>
            <a:pPr marL="285750" lvl="0" indent="-285750" defTabSz="685800">
              <a:spcAft>
                <a:spcPts val="0"/>
              </a:spcAft>
              <a:buFont typeface="Arial" panose="020B0604020202020204" pitchFamily="34" charset="0"/>
              <a:buChar char="•"/>
            </a:pPr>
            <a:r>
              <a:rPr lang="fr-FR" sz="1450" dirty="0">
                <a:solidFill>
                  <a:prstClr val="black"/>
                </a:solidFill>
                <a:latin typeface="Calibri" panose="020F0502020204030204"/>
              </a:rPr>
              <a:t>Trois cahiers adaptés </a:t>
            </a:r>
          </a:p>
          <a:p>
            <a:pPr marL="537744" lvl="1" indent="-285750" defTabSz="685800">
              <a:spcAft>
                <a:spcPts val="0"/>
              </a:spcAft>
            </a:pPr>
            <a:r>
              <a:rPr lang="fr-FR" sz="1450" dirty="0">
                <a:solidFill>
                  <a:prstClr val="black"/>
                </a:solidFill>
                <a:latin typeface="Calibri" panose="020F0502020204030204"/>
              </a:rPr>
              <a:t>un cahier adapté au plus grand nombre de besoins et qui sert de base à tous les cahiers adaptés</a:t>
            </a:r>
          </a:p>
          <a:p>
            <a:pPr marL="537744" lvl="1" indent="-285750" defTabSz="685800">
              <a:spcAft>
                <a:spcPts val="0"/>
              </a:spcAft>
            </a:pPr>
            <a:r>
              <a:rPr lang="fr-FR" sz="1450" dirty="0">
                <a:solidFill>
                  <a:prstClr val="black"/>
                </a:solidFill>
                <a:latin typeface="Calibri" panose="020F0502020204030204"/>
              </a:rPr>
              <a:t>un cahier à destination des élèves sourds codant ou signant </a:t>
            </a:r>
          </a:p>
          <a:p>
            <a:pPr marL="537744" lvl="1" indent="-285750" defTabSz="685800">
              <a:spcAft>
                <a:spcPts val="0"/>
              </a:spcAft>
            </a:pPr>
            <a:r>
              <a:rPr lang="fr-FR" sz="1450" dirty="0">
                <a:solidFill>
                  <a:prstClr val="black"/>
                </a:solidFill>
                <a:latin typeface="Calibri" panose="020F0502020204030204"/>
              </a:rPr>
              <a:t>un cahier à destination des élèves non-voyants</a:t>
            </a:r>
          </a:p>
          <a:p>
            <a:pPr marL="285750" lvl="0" indent="-285750" defTabSz="685800">
              <a:spcAft>
                <a:spcPts val="0"/>
              </a:spcAft>
              <a:buFont typeface="Arial" panose="020B0604020202020204" pitchFamily="34" charset="0"/>
              <a:buChar char="•"/>
            </a:pPr>
            <a:endParaRPr lang="fr-FR" sz="1450" dirty="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450" dirty="0">
                <a:solidFill>
                  <a:prstClr val="black"/>
                </a:solidFill>
                <a:latin typeface="Calibri" panose="020F0502020204030204"/>
              </a:rPr>
              <a:t>Les  guides du professeur présentant</a:t>
            </a:r>
          </a:p>
          <a:p>
            <a:pPr marL="537744" lvl="1" indent="-285750" defTabSz="685800">
              <a:spcAft>
                <a:spcPts val="0"/>
              </a:spcAft>
            </a:pPr>
            <a:r>
              <a:rPr lang="fr-FR" sz="1450" dirty="0">
                <a:solidFill>
                  <a:prstClr val="black"/>
                </a:solidFill>
                <a:latin typeface="Calibri" panose="020F0502020204030204"/>
              </a:rPr>
              <a:t>des consignes de passation adaptées pour que la compréhension ne soit pas un obstacle  à la passation (Facile À Lire et à Comprendre).</a:t>
            </a:r>
          </a:p>
          <a:p>
            <a:pPr marL="537744" lvl="1" indent="-285750" defTabSz="685800">
              <a:spcAft>
                <a:spcPts val="0"/>
              </a:spcAft>
            </a:pPr>
            <a:r>
              <a:rPr lang="fr-FR" sz="1450" dirty="0">
                <a:solidFill>
                  <a:prstClr val="black"/>
                </a:solidFill>
                <a:latin typeface="Calibri" panose="020F0502020204030204"/>
              </a:rPr>
              <a:t>des conseils de passation qui engagent à garantir un bien-être physique et psychique de tous les élèves au moment de la passation.</a:t>
            </a:r>
          </a:p>
          <a:p>
            <a:pPr marL="285750" lvl="0" indent="-285750" defTabSz="685800">
              <a:spcAft>
                <a:spcPts val="0"/>
              </a:spcAft>
              <a:buFont typeface="Arial" panose="020B0604020202020204" pitchFamily="34" charset="0"/>
              <a:buChar char="•"/>
            </a:pPr>
            <a:endParaRPr lang="fr-FR" sz="1450" dirty="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450" dirty="0">
                <a:solidFill>
                  <a:prstClr val="black"/>
                </a:solidFill>
                <a:latin typeface="Calibri" panose="020F0502020204030204"/>
              </a:rPr>
              <a:t>Le maintien des outils compensation, mis en œuvre dans le cadre des PAP et PPS, doit être garanti</a:t>
            </a:r>
            <a:r>
              <a:rPr lang="fr-FR" sz="1450" dirty="0" smtClean="0">
                <a:solidFill>
                  <a:prstClr val="black"/>
                </a:solidFill>
                <a:latin typeface="Calibri" panose="020F0502020204030204"/>
              </a:rPr>
              <a:t>.</a:t>
            </a:r>
          </a:p>
          <a:p>
            <a:pPr lvl="0" defTabSz="685800">
              <a:spcAft>
                <a:spcPts val="0"/>
              </a:spcAft>
            </a:pPr>
            <a:endParaRPr lang="fr-FR" sz="1450" dirty="0">
              <a:solidFill>
                <a:prstClr val="black"/>
              </a:solidFill>
              <a:latin typeface="Calibri" panose="020F0502020204030204"/>
            </a:endParaRPr>
          </a:p>
          <a:p>
            <a:pPr marL="285750" lvl="0" indent="-285750" defTabSz="685800">
              <a:spcAft>
                <a:spcPts val="0"/>
              </a:spcAft>
              <a:buFont typeface="Arial" panose="020B0604020202020204" pitchFamily="34" charset="0"/>
              <a:buChar char="•"/>
            </a:pPr>
            <a:r>
              <a:rPr lang="fr-FR" sz="1450" b="1" dirty="0">
                <a:solidFill>
                  <a:prstClr val="black"/>
                </a:solidFill>
                <a:latin typeface="Calibri" panose="020F0502020204030204"/>
              </a:rPr>
              <a:t>Des cahiers adaptés ont été commandés par chaque académie. Pour toute demande de cahiers et guides adaptés, les directeurs doivent quantifier et qualifier les besoins (adaptés standards, sourds et malentendants, non voyants) puis s’adresser à leur IEN.</a:t>
            </a:r>
          </a:p>
        </p:txBody>
      </p:sp>
      <p:sp>
        <p:nvSpPr>
          <p:cNvPr id="11" name="Espace réservé du texte 10"/>
          <p:cNvSpPr>
            <a:spLocks noGrp="1"/>
          </p:cNvSpPr>
          <p:nvPr>
            <p:ph type="body" sz="quarter" idx="13"/>
          </p:nvPr>
        </p:nvSpPr>
        <p:spPr/>
        <p:txBody>
          <a:bodyPr/>
          <a:lstStyle/>
          <a:p>
            <a:pPr marL="0" indent="0">
              <a:buNone/>
            </a:pPr>
            <a:r>
              <a:rPr lang="fr-FR" sz="1200" dirty="0" smtClean="0"/>
              <a:t>6. LES ADAPTATIONS</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Tree>
    <p:extLst>
      <p:ext uri="{BB962C8B-B14F-4D97-AF65-F5344CB8AC3E}">
        <p14:creationId xmlns:p14="http://schemas.microsoft.com/office/powerpoint/2010/main" val="4242052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p:txBody>
          <a:bodyPr/>
          <a:lstStyle/>
          <a:p>
            <a:pPr marL="0" indent="0">
              <a:buNone/>
            </a:pPr>
            <a:r>
              <a:rPr lang="fr-FR" sz="1200" dirty="0" smtClean="0"/>
              <a:t>7. LE CONTENU DES ÉVALUATIONS CP-CE1</a:t>
            </a:r>
            <a:endParaRPr lang="fr-FR" sz="12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Espace réservé du pied de page 7">
            <a:extLst>
              <a:ext uri="{FF2B5EF4-FFF2-40B4-BE49-F238E27FC236}">
                <a16:creationId xmlns:a16="http://schemas.microsoft.com/office/drawing/2014/main" xmlns="" id="{2CFD984E-7B38-7E41-A165-19C63EC510CB}"/>
              </a:ext>
            </a:extLst>
          </p:cNvPr>
          <p:cNvSpPr>
            <a:spLocks noGrp="1"/>
          </p:cNvSpPr>
          <p:nvPr>
            <p:ph type="ftr" sz="quarter" idx="11"/>
          </p:nvPr>
        </p:nvSpPr>
        <p:spPr>
          <a:xfrm>
            <a:off x="360000" y="6378000"/>
            <a:ext cx="5904000" cy="480000"/>
          </a:xfrm>
        </p:spPr>
        <p:txBody>
          <a:bodyPr/>
          <a:lstStyle/>
          <a:p>
            <a:r>
              <a:rPr lang="fr-FR" dirty="0" smtClean="0"/>
              <a:t>DEPP</a:t>
            </a:r>
            <a:endParaRPr lang="fr-FR" dirty="0"/>
          </a:p>
        </p:txBody>
      </p:sp>
      <p:sp>
        <p:nvSpPr>
          <p:cNvPr id="13" name="Titre 9"/>
          <p:cNvSpPr>
            <a:spLocks noGrp="1"/>
          </p:cNvSpPr>
          <p:nvPr>
            <p:ph type="title"/>
          </p:nvPr>
        </p:nvSpPr>
        <p:spPr>
          <a:xfrm>
            <a:off x="359999" y="1200000"/>
            <a:ext cx="8424000" cy="960000"/>
          </a:xfrm>
        </p:spPr>
        <p:txBody>
          <a:bodyPr/>
          <a:lstStyle/>
          <a:p>
            <a:r>
              <a:rPr lang="fr-FR" dirty="0" smtClean="0">
                <a:solidFill>
                  <a:sysClr val="windowText" lastClr="000000">
                    <a:lumMod val="75000"/>
                    <a:lumOff val="25000"/>
                  </a:sysClr>
                </a:solidFill>
              </a:rPr>
              <a:t>CP – FRANÇAIS</a:t>
            </a: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r>
              <a:rPr lang="fr-FR" sz="4800" dirty="0">
                <a:solidFill>
                  <a:sysClr val="windowText" lastClr="000000">
                    <a:lumMod val="75000"/>
                    <a:lumOff val="25000"/>
                  </a:sysClr>
                </a:solidFill>
                <a:latin typeface="Arial Black" charset="0"/>
              </a:rPr>
              <a:t/>
            </a:r>
            <a:br>
              <a:rPr lang="fr-FR" sz="4800" dirty="0">
                <a:solidFill>
                  <a:sysClr val="windowText" lastClr="000000">
                    <a:lumMod val="75000"/>
                    <a:lumOff val="25000"/>
                  </a:sysClr>
                </a:solidFill>
                <a:latin typeface="Arial Black" charset="0"/>
              </a:rPr>
            </a:br>
            <a:endParaRPr lang="fr-FR" dirty="0"/>
          </a:p>
        </p:txBody>
      </p:sp>
      <p:graphicFrame>
        <p:nvGraphicFramePr>
          <p:cNvPr id="14" name="Tableau 13"/>
          <p:cNvGraphicFramePr>
            <a:graphicFrameLocks noGrp="1"/>
          </p:cNvGraphicFramePr>
          <p:nvPr>
            <p:extLst>
              <p:ext uri="{D42A27DB-BD31-4B8C-83A1-F6EECF244321}">
                <p14:modId xmlns:p14="http://schemas.microsoft.com/office/powerpoint/2010/main" val="2176160266"/>
              </p:ext>
            </p:extLst>
          </p:nvPr>
        </p:nvGraphicFramePr>
        <p:xfrm>
          <a:off x="323528" y="1772816"/>
          <a:ext cx="8496944" cy="3210560"/>
        </p:xfrm>
        <a:graphic>
          <a:graphicData uri="http://schemas.openxmlformats.org/drawingml/2006/table">
            <a:tbl>
              <a:tblPr firstRow="1" bandRow="1">
                <a:tableStyleId>{69CF1AB2-1976-4502-BF36-3FF5EA218861}</a:tableStyleId>
              </a:tblPr>
              <a:tblGrid>
                <a:gridCol w="2160240">
                  <a:extLst>
                    <a:ext uri="{9D8B030D-6E8A-4147-A177-3AD203B41FA5}">
                      <a16:colId xmlns:a16="http://schemas.microsoft.com/office/drawing/2014/main" xmlns="" val="20000"/>
                    </a:ext>
                  </a:extLst>
                </a:gridCol>
                <a:gridCol w="6336704">
                  <a:extLst>
                    <a:ext uri="{9D8B030D-6E8A-4147-A177-3AD203B41FA5}">
                      <a16:colId xmlns:a16="http://schemas.microsoft.com/office/drawing/2014/main" xmlns="" val="20001"/>
                    </a:ext>
                  </a:extLst>
                </a:gridCol>
              </a:tblGrid>
              <a:tr h="370840">
                <a:tc>
                  <a:txBody>
                    <a:bodyPr/>
                    <a:lstStyle/>
                    <a:p>
                      <a:r>
                        <a:rPr lang="fr-FR" sz="1600" dirty="0" smtClean="0">
                          <a:latin typeface="Calibri" panose="020F0502020204030204" pitchFamily="34" charset="0"/>
                        </a:rPr>
                        <a:t>Nombre d’exercices</a:t>
                      </a:r>
                      <a:endParaRPr lang="fr-FR" sz="1600" b="0" dirty="0">
                        <a:latin typeface="Calibri" panose="020F0502020204030204" pitchFamily="34" charset="0"/>
                      </a:endParaRPr>
                    </a:p>
                  </a:txBody>
                  <a:tcPr/>
                </a:tc>
                <a:tc>
                  <a:txBody>
                    <a:bodyPr/>
                    <a:lstStyle/>
                    <a:p>
                      <a:r>
                        <a:rPr lang="fr-FR" sz="1400" dirty="0" smtClean="0">
                          <a:latin typeface="Calibri" panose="020F0502020204030204" pitchFamily="34" charset="0"/>
                        </a:rPr>
                        <a:t>10 types d’exercices en passation collective</a:t>
                      </a:r>
                      <a:endParaRPr lang="fr-FR" sz="1400" b="0" dirty="0">
                        <a:latin typeface="Calibri" panose="020F0502020204030204" pitchFamily="34" charset="0"/>
                      </a:endParaRPr>
                    </a:p>
                  </a:txBody>
                  <a:tcPr/>
                </a:tc>
                <a:extLst>
                  <a:ext uri="{0D108BD9-81ED-4DB2-BD59-A6C34878D82A}">
                    <a16:rowId xmlns:a16="http://schemas.microsoft.com/office/drawing/2014/main" xmlns="" val="10000"/>
                  </a:ext>
                </a:extLst>
              </a:tr>
              <a:tr h="370840">
                <a:tc>
                  <a:txBody>
                    <a:bodyPr/>
                    <a:lstStyle/>
                    <a:p>
                      <a:r>
                        <a:rPr lang="fr-FR" sz="1600" dirty="0" smtClean="0">
                          <a:latin typeface="Calibri" panose="020F0502020204030204" pitchFamily="34" charset="0"/>
                        </a:rPr>
                        <a:t>Nombre de séquences</a:t>
                      </a:r>
                      <a:endParaRPr lang="fr-FR" sz="1600" b="0" dirty="0">
                        <a:latin typeface="Calibri" panose="020F0502020204030204" pitchFamily="34" charset="0"/>
                      </a:endParaRPr>
                    </a:p>
                  </a:txBody>
                  <a:tcPr/>
                </a:tc>
                <a:tc>
                  <a:txBody>
                    <a:bodyPr/>
                    <a:lstStyle/>
                    <a:p>
                      <a:r>
                        <a:rPr lang="fr-FR" sz="1400" dirty="0" smtClean="0">
                          <a:latin typeface="Calibri" panose="020F0502020204030204" pitchFamily="34" charset="0"/>
                        </a:rPr>
                        <a:t>3</a:t>
                      </a:r>
                      <a:endParaRPr lang="fr-FR" sz="1400" b="0" dirty="0">
                        <a:latin typeface="Calibri" panose="020F0502020204030204" pitchFamily="34" charset="0"/>
                      </a:endParaRPr>
                    </a:p>
                  </a:txBody>
                  <a:tcPr/>
                </a:tc>
                <a:extLst>
                  <a:ext uri="{0D108BD9-81ED-4DB2-BD59-A6C34878D82A}">
                    <a16:rowId xmlns:a16="http://schemas.microsoft.com/office/drawing/2014/main" xmlns="" val="10001"/>
                  </a:ext>
                </a:extLst>
              </a:tr>
              <a:tr h="370840">
                <a:tc>
                  <a:txBody>
                    <a:bodyPr/>
                    <a:lstStyle/>
                    <a:p>
                      <a:r>
                        <a:rPr lang="fr-FR" sz="1600" dirty="0" smtClean="0">
                          <a:latin typeface="Calibri" panose="020F0502020204030204" pitchFamily="34" charset="0"/>
                        </a:rPr>
                        <a:t>Domaines</a:t>
                      </a:r>
                      <a:endParaRPr lang="fr-FR" sz="1600" b="0" dirty="0">
                        <a:latin typeface="Calibri" panose="020F0502020204030204" pitchFamily="34" charset="0"/>
                      </a:endParaRPr>
                    </a:p>
                  </a:txBody>
                  <a:tcPr/>
                </a:tc>
                <a:tc>
                  <a:txBody>
                    <a:bodyPr/>
                    <a:lstStyle/>
                    <a:p>
                      <a:pPr marL="285750" indent="-285750">
                        <a:buFont typeface="Arial" panose="020B0604020202020204" pitchFamily="34" charset="0"/>
                        <a:buChar char="•"/>
                      </a:pPr>
                      <a:r>
                        <a:rPr lang="fr-FR" sz="1400" dirty="0" smtClean="0">
                          <a:latin typeface="Calibri" panose="020F0502020204030204" pitchFamily="34" charset="0"/>
                        </a:rPr>
                        <a:t>Langage oral</a:t>
                      </a:r>
                    </a:p>
                    <a:p>
                      <a:pPr marL="285750" indent="-285750">
                        <a:buFont typeface="Arial" panose="020B0604020202020204" pitchFamily="34" charset="0"/>
                        <a:buChar char="•"/>
                      </a:pPr>
                      <a:r>
                        <a:rPr lang="fr-FR" sz="1400" dirty="0" smtClean="0">
                          <a:latin typeface="Calibri" panose="020F0502020204030204" pitchFamily="34" charset="0"/>
                        </a:rPr>
                        <a:t>Lecture et compréhension de l’écrit</a:t>
                      </a:r>
                      <a:endParaRPr lang="fr-FR" sz="1400" b="0" dirty="0">
                        <a:latin typeface="Calibri" panose="020F0502020204030204" pitchFamily="34" charset="0"/>
                      </a:endParaRPr>
                    </a:p>
                  </a:txBody>
                  <a:tcPr/>
                </a:tc>
                <a:extLst>
                  <a:ext uri="{0D108BD9-81ED-4DB2-BD59-A6C34878D82A}">
                    <a16:rowId xmlns:a16="http://schemas.microsoft.com/office/drawing/2014/main" xmlns="" val="10002"/>
                  </a:ext>
                </a:extLst>
              </a:tr>
              <a:tr h="370840">
                <a:tc>
                  <a:txBody>
                    <a:bodyPr/>
                    <a:lstStyle/>
                    <a:p>
                      <a:r>
                        <a:rPr lang="fr-FR" sz="1600" dirty="0" smtClean="0">
                          <a:latin typeface="Calibri" panose="020F0502020204030204" pitchFamily="34" charset="0"/>
                        </a:rPr>
                        <a:t>Champs</a:t>
                      </a:r>
                      <a:endParaRPr lang="fr-FR" sz="1600" b="0" dirty="0">
                        <a:latin typeface="Calibri" panose="020F0502020204030204" pitchFamily="34" charset="0"/>
                      </a:endParaRPr>
                    </a:p>
                  </a:txBody>
                  <a:tcPr/>
                </a:tc>
                <a:tc>
                  <a:txBody>
                    <a:bodyPr/>
                    <a:lstStyle/>
                    <a:p>
                      <a:pPr marL="285750" marR="0" lvl="1" indent="-2857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50" dirty="0" smtClean="0">
                          <a:latin typeface="Calibri" panose="020F0502020204030204" pitchFamily="34" charset="0"/>
                        </a:rPr>
                        <a:t>Ecouter pour comprendre des messages oraux ou des textes lus par un adulte</a:t>
                      </a:r>
                    </a:p>
                    <a:p>
                      <a:pPr marL="285750" marR="0" lvl="1" indent="-2857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50" dirty="0" smtClean="0">
                          <a:latin typeface="Calibri" panose="020F0502020204030204" pitchFamily="34" charset="0"/>
                        </a:rPr>
                        <a:t>Identifier des mots de manière de plus en plus aisée</a:t>
                      </a:r>
                      <a:endParaRPr lang="fr-FR" sz="1400" b="0" dirty="0">
                        <a:latin typeface="Calibri" panose="020F0502020204030204" pitchFamily="34" charset="0"/>
                      </a:endParaRPr>
                    </a:p>
                  </a:txBody>
                  <a:tcPr/>
                </a:tc>
                <a:extLst>
                  <a:ext uri="{0D108BD9-81ED-4DB2-BD59-A6C34878D82A}">
                    <a16:rowId xmlns:a16="http://schemas.microsoft.com/office/drawing/2014/main" xmlns="" val="10003"/>
                  </a:ext>
                </a:extLst>
              </a:tr>
              <a:tr h="370840">
                <a:tc>
                  <a:txBody>
                    <a:bodyPr/>
                    <a:lstStyle/>
                    <a:p>
                      <a:r>
                        <a:rPr lang="fr-FR" sz="1600" dirty="0" smtClean="0">
                          <a:latin typeface="Calibri" panose="020F0502020204030204" pitchFamily="34" charset="0"/>
                        </a:rPr>
                        <a:t>Compétences</a:t>
                      </a:r>
                      <a:endParaRPr lang="fr-FR" sz="1600" b="0" dirty="0">
                        <a:latin typeface="Calibri" panose="020F0502020204030204" pitchFamily="34" charset="0"/>
                      </a:endParaRPr>
                    </a:p>
                  </a:txBody>
                  <a:tcPr/>
                </a:tc>
                <a:tc>
                  <a:txBody>
                    <a:bodyPr/>
                    <a:lstStyle/>
                    <a:p>
                      <a:pPr marL="285761" lvl="0" indent="-285750" defTabSz="685800">
                        <a:spcBef>
                          <a:spcPts val="0"/>
                        </a:spcBef>
                        <a:spcAft>
                          <a:spcPts val="0"/>
                        </a:spcAft>
                        <a:buFont typeface="Arial" panose="020B0604020202020204" pitchFamily="34" charset="0"/>
                        <a:buChar char="•"/>
                      </a:pPr>
                      <a:r>
                        <a:rPr lang="fr-FR" sz="1450" dirty="0" smtClean="0">
                          <a:latin typeface="Calibri" panose="020F0502020204030204" pitchFamily="34" charset="0"/>
                        </a:rPr>
                        <a:t>Repérer et mémoriser des informations importantes. Les relier entre elles pour leur donner du sens</a:t>
                      </a:r>
                    </a:p>
                    <a:p>
                      <a:pPr marL="285761" lvl="0" indent="-285750" defTabSz="685800">
                        <a:spcBef>
                          <a:spcPts val="0"/>
                        </a:spcBef>
                        <a:spcAft>
                          <a:spcPts val="0"/>
                        </a:spcAft>
                        <a:buFont typeface="Arial" panose="020B0604020202020204" pitchFamily="34" charset="0"/>
                        <a:buChar char="•"/>
                      </a:pPr>
                      <a:r>
                        <a:rPr lang="fr-FR" sz="1450" dirty="0" smtClean="0">
                          <a:latin typeface="Calibri" panose="020F0502020204030204" pitchFamily="34" charset="0"/>
                        </a:rPr>
                        <a:t>Mémoriser le vocabulaire entendu dans les textes</a:t>
                      </a:r>
                    </a:p>
                    <a:p>
                      <a:pPr marL="285761" lvl="0" indent="-285750" defTabSz="685800">
                        <a:spcBef>
                          <a:spcPts val="0"/>
                        </a:spcBef>
                        <a:spcAft>
                          <a:spcPts val="0"/>
                        </a:spcAft>
                        <a:buFont typeface="Arial" panose="020B0604020202020204" pitchFamily="34" charset="0"/>
                        <a:buChar char="•"/>
                      </a:pPr>
                      <a:r>
                        <a:rPr lang="fr-FR" sz="1450" dirty="0" smtClean="0">
                          <a:latin typeface="Calibri" panose="020F0502020204030204" pitchFamily="34" charset="0"/>
                        </a:rPr>
                        <a:t>Savoir discriminer de manière visuelle et connaitre le nom des lettres</a:t>
                      </a:r>
                    </a:p>
                    <a:p>
                      <a:pPr marL="285761" lvl="0" indent="-285750" defTabSz="685800">
                        <a:spcBef>
                          <a:spcPts val="0"/>
                        </a:spcBef>
                        <a:spcAft>
                          <a:spcPts val="0"/>
                        </a:spcAft>
                        <a:buFont typeface="Arial" panose="020B0604020202020204" pitchFamily="34" charset="0"/>
                        <a:buChar char="•"/>
                      </a:pPr>
                      <a:r>
                        <a:rPr lang="fr-FR" sz="1450" dirty="0" smtClean="0">
                          <a:latin typeface="Calibri" panose="020F0502020204030204" pitchFamily="34" charset="0"/>
                        </a:rPr>
                        <a:t>Savoir discriminer de manière auditive et savoir analyser les constituants des mots - conscience phonologique</a:t>
                      </a:r>
                      <a:endParaRPr lang="fr-FR" sz="1400" b="0" dirty="0">
                        <a:latin typeface="Calibri" panose="020F0502020204030204" pitchFamily="34"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33551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MENJS</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2c7ddd52-0a06-43b1-a35c-dcb15ea2e3f4"/>
    <ds:schemaRef ds:uri="http://www.w3.org/XML/1998/namespace"/>
  </ds:schemaRefs>
</ds:datastoreItem>
</file>

<file path=customXml/itemProps2.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1466</TotalTime>
  <Words>2466</Words>
  <Application>Microsoft Office PowerPoint</Application>
  <PresentationFormat>Affichage à l'écran (4:3)</PresentationFormat>
  <Paragraphs>412</Paragraphs>
  <Slides>34</Slides>
  <Notes>2</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MINISTÈRIEL</vt:lpstr>
      <vt:lpstr>Présentation PowerPoint</vt:lpstr>
      <vt:lpstr>Sommaire</vt:lpstr>
      <vt:lpstr>Présentation PowerPoint</vt:lpstr>
      <vt:lpstr>Présentation PowerPoint</vt:lpstr>
      <vt:lpstr>Présentation PowerPoint</vt:lpstr>
      <vt:lpstr>Présentation PowerPoint</vt:lpstr>
      <vt:lpstr> </vt:lpstr>
      <vt:lpstr>Présentation PowerPoint</vt:lpstr>
      <vt:lpstr>CP – FRANÇAIS  </vt:lpstr>
      <vt:lpstr>CP – MATHÉMATIQUES  </vt:lpstr>
      <vt:lpstr>CE1 – FRANÇAIS  </vt:lpstr>
      <vt:lpstr>CE1 – MATHÉMATIQUES  </vt:lpstr>
      <vt:lpstr>Présentation PowerPoint</vt:lpstr>
      <vt:lpstr>Présentation PowerPoint</vt:lpstr>
      <vt:lpstr>LE PORTAIL DE SAISIE ET DE RESTITUTION  Saisie des réponses des élèves dès le début de la campagne à l’adresse reperes.cp-ce1.fr  </vt:lpstr>
      <vt:lpstr>Présentation PowerPoint</vt:lpstr>
      <vt:lpstr>REFONTE DE LA FICHE DE RESTITUTION INDIVIDUELLE À DESTINATION DES PARENTS </vt:lpstr>
      <vt:lpstr>DOCUMENTS DE RESTITUTION À DESTINATION DES PARENTS </vt:lpstr>
      <vt:lpstr>Présentation PowerPoint</vt:lpstr>
      <vt:lpstr>Présentation PowerPoint</vt:lpstr>
      <vt:lpstr>Présentation PowerPoint</vt:lpstr>
      <vt:lpstr>Présentation PowerPoint</vt:lpstr>
      <vt:lpstr>DES COMPÉTENCES ILLUSTRÉES PAR DES PICTOGRAMMES Cette planche peut être utilisée pour expliciter aux parents les compétences évaluées en français </vt:lpstr>
      <vt:lpstr>Présentation PowerPoint</vt:lpstr>
      <vt:lpstr>L’ARBORESCENCE</vt:lpstr>
      <vt:lpstr>LES TABLEAUX TÉLÉCHARGEABLES :  le positionnement des élèves dans les groupes, par compétence</vt:lpstr>
      <vt:lpstr>LES TABLEAUX TÉLÉCHARGEABLES :  le score des élèves par compétence</vt:lpstr>
      <vt:lpstr>LES TABLEAUX TÉLÉCHARGEABLES :  les résultats détaillés par exercice</vt:lpstr>
      <vt:lpstr>LE GUIDE DES SCORES</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Yann Eteve</cp:lastModifiedBy>
  <cp:revision>69</cp:revision>
  <dcterms:created xsi:type="dcterms:W3CDTF">2020-03-05T15:21:24Z</dcterms:created>
  <dcterms:modified xsi:type="dcterms:W3CDTF">2021-06-09T14:39:08Z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