
<file path=[Content_Types].xml><?xml version="1.0" encoding="utf-8"?>
<Types xmlns="http://schemas.openxmlformats.org/package/2006/content-types">
  <Default Extension="png" ContentType="image/png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31"/>
  </p:notesMasterIdLst>
  <p:sldIdLst>
    <p:sldId id="326" r:id="rId5"/>
    <p:sldId id="331" r:id="rId6"/>
    <p:sldId id="337" r:id="rId7"/>
    <p:sldId id="338" r:id="rId8"/>
    <p:sldId id="339" r:id="rId9"/>
    <p:sldId id="340" r:id="rId10"/>
    <p:sldId id="330" r:id="rId11"/>
    <p:sldId id="353" r:id="rId12"/>
    <p:sldId id="355" r:id="rId13"/>
    <p:sldId id="356" r:id="rId14"/>
    <p:sldId id="333" r:id="rId15"/>
    <p:sldId id="332" r:id="rId16"/>
    <p:sldId id="358" r:id="rId17"/>
    <p:sldId id="354" r:id="rId18"/>
    <p:sldId id="341" r:id="rId19"/>
    <p:sldId id="342" r:id="rId20"/>
    <p:sldId id="344" r:id="rId21"/>
    <p:sldId id="345" r:id="rId22"/>
    <p:sldId id="346" r:id="rId23"/>
    <p:sldId id="347" r:id="rId24"/>
    <p:sldId id="348" r:id="rId25"/>
    <p:sldId id="335" r:id="rId26"/>
    <p:sldId id="357" r:id="rId27"/>
    <p:sldId id="349" r:id="rId28"/>
    <p:sldId id="351" r:id="rId29"/>
    <p:sldId id="352" r:id="rId30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31"/>
            <p14:sldId id="337"/>
            <p14:sldId id="338"/>
            <p14:sldId id="339"/>
            <p14:sldId id="340"/>
            <p14:sldId id="330"/>
            <p14:sldId id="353"/>
            <p14:sldId id="355"/>
            <p14:sldId id="356"/>
            <p14:sldId id="333"/>
            <p14:sldId id="332"/>
            <p14:sldId id="358"/>
            <p14:sldId id="354"/>
            <p14:sldId id="341"/>
            <p14:sldId id="342"/>
            <p14:sldId id="344"/>
            <p14:sldId id="345"/>
            <p14:sldId id="346"/>
            <p14:sldId id="347"/>
            <p14:sldId id="348"/>
            <p14:sldId id="335"/>
            <p14:sldId id="357"/>
            <p14:sldId id="349"/>
            <p14:sldId id="351"/>
            <p14:sldId id="35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4A2"/>
    <a:srgbClr val="F7C9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203"/>
    <p:restoredTop sz="94660"/>
  </p:normalViewPr>
  <p:slideViewPr>
    <p:cSldViewPr showGuides="1">
      <p:cViewPr varScale="1">
        <p:scale>
          <a:sx n="81" d="100"/>
          <a:sy n="81" d="100"/>
        </p:scale>
        <p:origin x="102" y="264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vmelot-adc\Documents\M&amp;M&#8217;s\Graphes%20rapport.xlsx" TargetMode="External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3"/>
          <c:order val="0"/>
          <c:tx>
            <c:strRef>
              <c:f>'Tuyau percé GT'!$L$2</c:f>
              <c:strCache>
                <c:ptCount val="1"/>
                <c:pt idx="0">
                  <c:v>Orientées en STEM</c:v>
                </c:pt>
              </c:strCache>
            </c:strRef>
          </c:tx>
          <c:spPr>
            <a:solidFill>
              <a:srgbClr val="E17D18"/>
            </a:solidFill>
            <a:ln>
              <a:solidFill>
                <a:srgbClr val="E17D18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GT'!$L$3:$L$6</c:f>
              <c:numCache>
                <c:formatCode>General</c:formatCode>
                <c:ptCount val="4"/>
                <c:pt idx="3" formatCode="0.0%">
                  <c:v>0.249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48-4457-914B-AC831E4F6B1E}"/>
            </c:ext>
          </c:extLst>
        </c:ser>
        <c:ser>
          <c:idx val="0"/>
          <c:order val="1"/>
          <c:tx>
            <c:strRef>
              <c:f>'Tuyau percé GT'!$J$2</c:f>
              <c:strCache>
                <c:ptCount val="1"/>
                <c:pt idx="0">
                  <c:v>Au moins deux EDS STEM</c:v>
                </c:pt>
              </c:strCache>
            </c:strRef>
          </c:tx>
          <c:spPr>
            <a:solidFill>
              <a:srgbClr val="737C24"/>
            </a:solidFill>
            <a:ln w="9525">
              <a:solidFill>
                <a:srgbClr val="737C24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GT'!$J$3:$J$6</c:f>
              <c:numCache>
                <c:formatCode>0.0%</c:formatCode>
                <c:ptCount val="4"/>
                <c:pt idx="1">
                  <c:v>0.38276794786781859</c:v>
                </c:pt>
                <c:pt idx="2">
                  <c:v>0.2786608870655623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48-4457-914B-AC831E4F6B1E}"/>
            </c:ext>
          </c:extLst>
        </c:ser>
        <c:ser>
          <c:idx val="1"/>
          <c:order val="2"/>
          <c:tx>
            <c:strRef>
              <c:f>'Tuyau percé GT'!$K$2</c:f>
              <c:strCache>
                <c:ptCount val="1"/>
                <c:pt idx="0">
                  <c:v>Au moins un EDS STEM + un EDS scientifique</c:v>
                </c:pt>
              </c:strCache>
            </c:strRef>
          </c:tx>
          <c:spPr>
            <a:pattFill prst="wdUpDiag">
              <a:fgClr>
                <a:srgbClr val="737C24"/>
              </a:fgClr>
              <a:bgClr>
                <a:sysClr val="window" lastClr="FFFFFF"/>
              </a:bgClr>
            </a:pattFill>
            <a:ln>
              <a:solidFill>
                <a:srgbClr val="737C24"/>
              </a:solidFill>
            </a:ln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GT'!$K$3:$K$6</c:f>
              <c:numCache>
                <c:formatCode>0.0%</c:formatCode>
                <c:ptCount val="4"/>
                <c:pt idx="1">
                  <c:v>4.7613010414736368E-2</c:v>
                </c:pt>
                <c:pt idx="2">
                  <c:v>0.12503126558974698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48-4457-914B-AC831E4F6B1E}"/>
            </c:ext>
          </c:extLst>
        </c:ser>
        <c:ser>
          <c:idx val="2"/>
          <c:order val="3"/>
          <c:tx>
            <c:strRef>
              <c:f>'Tuyau percé GT'!$I$2</c:f>
              <c:strCache>
                <c:ptCount val="1"/>
                <c:pt idx="0">
                  <c:v>Ensemble</c:v>
                </c:pt>
              </c:strCache>
            </c:strRef>
          </c:tx>
          <c:spPr>
            <a:solidFill>
              <a:srgbClr val="096C45"/>
            </a:solidFill>
          </c:spPr>
          <c:invertIfNegative val="0"/>
          <c:cat>
            <c:strRef>
              <c:f>'Tuyau percé GT'!$H$3:$H$6</c:f>
              <c:strCache>
                <c:ptCount val="4"/>
                <c:pt idx="0">
                  <c:v>Seconde</c:v>
                </c:pt>
                <c:pt idx="1">
                  <c:v>Première</c:v>
                </c:pt>
                <c:pt idx="2">
                  <c:v>Terminale</c:v>
                </c:pt>
                <c:pt idx="3">
                  <c:v>Bac+1 </c:v>
                </c:pt>
              </c:strCache>
            </c:strRef>
          </c:cat>
          <c:val>
            <c:numRef>
              <c:f>'Tuyau percé GT'!$I$3:$I$6</c:f>
              <c:numCache>
                <c:formatCode>General</c:formatCode>
                <c:ptCount val="4"/>
                <c:pt idx="0" formatCode="0.0%">
                  <c:v>0.55700000000000005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48-4457-914B-AC831E4F6B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7056"/>
        <c:axId val="145439360"/>
      </c:barChart>
      <c:catAx>
        <c:axId val="1454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</a:defRPr>
            </a:pPr>
            <a:endParaRPr lang="fr-FR"/>
          </a:p>
        </c:txPr>
        <c:crossAx val="145439360"/>
        <c:crosses val="autoZero"/>
        <c:auto val="1"/>
        <c:lblAlgn val="ctr"/>
        <c:lblOffset val="100"/>
        <c:noMultiLvlLbl val="0"/>
      </c:catAx>
      <c:valAx>
        <c:axId val="145439360"/>
        <c:scaling>
          <c:orientation val="minMax"/>
        </c:scaling>
        <c:delete val="0"/>
        <c:axPos val="l"/>
        <c:majorGridlines/>
        <c:numFmt formatCode="0\ 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</a:defRPr>
            </a:pPr>
            <a:endParaRPr lang="fr-FR"/>
          </a:p>
        </c:txPr>
        <c:crossAx val="14543705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000">
              <a:latin typeface="Marianne (En-tête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3"/>
          <c:order val="0"/>
          <c:tx>
            <c:strRef>
              <c:f>'Nombre de femmes en STEM sup'!$A$21</c:f>
              <c:strCache>
                <c:ptCount val="1"/>
                <c:pt idx="0">
                  <c:v>Université</c:v>
                </c:pt>
              </c:strCache>
            </c:strRef>
          </c:tx>
          <c:spPr>
            <a:ln>
              <a:solidFill>
                <a:srgbClr val="096C45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sup'!$B$21:$S$21</c:f>
              <c:numCache>
                <c:formatCode>0.0%</c:formatCode>
                <c:ptCount val="18"/>
                <c:pt idx="0">
                  <c:v>0.27300000000000002</c:v>
                </c:pt>
                <c:pt idx="1">
                  <c:v>0.27800000000000002</c:v>
                </c:pt>
                <c:pt idx="2">
                  <c:v>0.27800000000000002</c:v>
                </c:pt>
                <c:pt idx="3">
                  <c:v>0.27600000000000002</c:v>
                </c:pt>
                <c:pt idx="4">
                  <c:v>0.28100000000000003</c:v>
                </c:pt>
                <c:pt idx="5">
                  <c:v>0.28199999999999997</c:v>
                </c:pt>
                <c:pt idx="6">
                  <c:v>0.27899999999999997</c:v>
                </c:pt>
                <c:pt idx="7">
                  <c:v>0.25</c:v>
                </c:pt>
                <c:pt idx="8">
                  <c:v>0.249</c:v>
                </c:pt>
                <c:pt idx="9">
                  <c:v>0.253</c:v>
                </c:pt>
                <c:pt idx="10">
                  <c:v>0.28100000000000003</c:v>
                </c:pt>
                <c:pt idx="11">
                  <c:v>0.28399999999999997</c:v>
                </c:pt>
                <c:pt idx="12">
                  <c:v>0.28899999999999998</c:v>
                </c:pt>
                <c:pt idx="13">
                  <c:v>0.29699999999999999</c:v>
                </c:pt>
                <c:pt idx="14">
                  <c:v>0.30510000000000004</c:v>
                </c:pt>
                <c:pt idx="15">
                  <c:v>0.31309999999999999</c:v>
                </c:pt>
                <c:pt idx="16">
                  <c:v>0.32008249394745492</c:v>
                </c:pt>
                <c:pt idx="17">
                  <c:v>0.33299999999999996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415-497C-B817-CF31373E9003}"/>
            </c:ext>
          </c:extLst>
        </c:ser>
        <c:ser>
          <c:idx val="2"/>
          <c:order val="1"/>
          <c:tx>
            <c:strRef>
              <c:f>'Nombre de femmes en STEM sup'!$A$20</c:f>
              <c:strCache>
                <c:ptCount val="1"/>
                <c:pt idx="0">
                  <c:v>Écoles d’ingénieurs</c:v>
                </c:pt>
              </c:strCache>
            </c:strRef>
          </c:tx>
          <c:spPr>
            <a:ln>
              <a:solidFill>
                <a:srgbClr val="737C24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sup'!$B$20:$S$20</c:f>
              <c:numCache>
                <c:formatCode>0.0%</c:formatCode>
                <c:ptCount val="18"/>
                <c:pt idx="0">
                  <c:v>0.26800000000000002</c:v>
                </c:pt>
                <c:pt idx="1">
                  <c:v>0.26800000000000002</c:v>
                </c:pt>
                <c:pt idx="2">
                  <c:v>0.26899999999999996</c:v>
                </c:pt>
                <c:pt idx="3">
                  <c:v>0.27300000000000002</c:v>
                </c:pt>
                <c:pt idx="4">
                  <c:v>0.27500000000000002</c:v>
                </c:pt>
                <c:pt idx="5">
                  <c:v>0.27800000000000002</c:v>
                </c:pt>
                <c:pt idx="6">
                  <c:v>0.28100000000000003</c:v>
                </c:pt>
                <c:pt idx="7">
                  <c:v>0.28199999999999997</c:v>
                </c:pt>
                <c:pt idx="8">
                  <c:v>0.28399999999999997</c:v>
                </c:pt>
                <c:pt idx="9">
                  <c:v>0.28100000000000003</c:v>
                </c:pt>
                <c:pt idx="10">
                  <c:v>0.27600000000000002</c:v>
                </c:pt>
                <c:pt idx="11">
                  <c:v>0.27699999999999997</c:v>
                </c:pt>
                <c:pt idx="12">
                  <c:v>0.28199999999999997</c:v>
                </c:pt>
                <c:pt idx="13">
                  <c:v>0.28699999999999998</c:v>
                </c:pt>
                <c:pt idx="14">
                  <c:v>0.29430000000000001</c:v>
                </c:pt>
                <c:pt idx="15">
                  <c:v>0.29730000000000001</c:v>
                </c:pt>
                <c:pt idx="16">
                  <c:v>0.30084209038473037</c:v>
                </c:pt>
                <c:pt idx="17">
                  <c:v>0.30099999999999999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415-497C-B817-CF31373E9003}"/>
            </c:ext>
          </c:extLst>
        </c:ser>
        <c:ser>
          <c:idx val="5"/>
          <c:order val="2"/>
          <c:tx>
            <c:strRef>
              <c:f>'Nombre de femmes en STEM sup'!$A$23</c:f>
              <c:strCache>
                <c:ptCount val="1"/>
                <c:pt idx="0">
                  <c:v>BTS-STS</c:v>
                </c:pt>
              </c:strCache>
            </c:strRef>
          </c:tx>
          <c:spPr>
            <a:ln>
              <a:solidFill>
                <a:srgbClr val="E17D18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sup'!$B$23:$S$23</c:f>
              <c:numCache>
                <c:formatCode>0.0%</c:formatCode>
                <c:ptCount val="18"/>
                <c:pt idx="0">
                  <c:v>0.20074641367091503</c:v>
                </c:pt>
                <c:pt idx="1">
                  <c:v>0.21777405914896528</c:v>
                </c:pt>
                <c:pt idx="2">
                  <c:v>0.22660277571534634</c:v>
                </c:pt>
                <c:pt idx="3">
                  <c:v>0.23662834822670567</c:v>
                </c:pt>
                <c:pt idx="4">
                  <c:v>0.23984111756104046</c:v>
                </c:pt>
                <c:pt idx="5">
                  <c:v>0.24328551027863571</c:v>
                </c:pt>
                <c:pt idx="6">
                  <c:v>0.24648489795058659</c:v>
                </c:pt>
                <c:pt idx="7">
                  <c:v>0.24230638459429246</c:v>
                </c:pt>
                <c:pt idx="8">
                  <c:v>0.2424586295198326</c:v>
                </c:pt>
                <c:pt idx="9">
                  <c:v>0.23960838127573958</c:v>
                </c:pt>
                <c:pt idx="10">
                  <c:v>0.24100000000000002</c:v>
                </c:pt>
                <c:pt idx="11">
                  <c:v>0.24100000000000002</c:v>
                </c:pt>
                <c:pt idx="12">
                  <c:v>0.22600000000000001</c:v>
                </c:pt>
                <c:pt idx="13">
                  <c:v>0.20899999999999999</c:v>
                </c:pt>
                <c:pt idx="14">
                  <c:v>0.20010000000000003</c:v>
                </c:pt>
                <c:pt idx="15">
                  <c:v>0.19989999999999999</c:v>
                </c:pt>
                <c:pt idx="16">
                  <c:v>0.19725507575547738</c:v>
                </c:pt>
                <c:pt idx="17">
                  <c:v>0.19800000000000001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415-497C-B817-CF31373E9003}"/>
            </c:ext>
          </c:extLst>
        </c:ser>
        <c:ser>
          <c:idx val="4"/>
          <c:order val="3"/>
          <c:tx>
            <c:strRef>
              <c:f>'Nombre de femmes en STEM sup'!$A$22</c:f>
              <c:strCache>
                <c:ptCount val="1"/>
                <c:pt idx="0">
                  <c:v>BUT-DUT</c:v>
                </c:pt>
              </c:strCache>
            </c:strRef>
          </c:tx>
          <c:spPr>
            <a:ln>
              <a:solidFill>
                <a:srgbClr val="D69A00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sup'!$B$22:$S$22</c:f>
              <c:numCache>
                <c:formatCode>0.0%</c:formatCode>
                <c:ptCount val="18"/>
                <c:pt idx="0">
                  <c:v>0.20072527861312581</c:v>
                </c:pt>
                <c:pt idx="1">
                  <c:v>0.2129779354232956</c:v>
                </c:pt>
                <c:pt idx="2">
                  <c:v>0.22248742208561567</c:v>
                </c:pt>
                <c:pt idx="3">
                  <c:v>0.22454840518633065</c:v>
                </c:pt>
                <c:pt idx="4">
                  <c:v>0.22075970358086749</c:v>
                </c:pt>
                <c:pt idx="5">
                  <c:v>0.21938641267168341</c:v>
                </c:pt>
                <c:pt idx="6">
                  <c:v>0.21654997713119656</c:v>
                </c:pt>
                <c:pt idx="7">
                  <c:v>0.2115604137119928</c:v>
                </c:pt>
                <c:pt idx="8">
                  <c:v>0.21152363493069715</c:v>
                </c:pt>
                <c:pt idx="9">
                  <c:v>0.21544805872589451</c:v>
                </c:pt>
                <c:pt idx="10">
                  <c:v>0.21899999999999997</c:v>
                </c:pt>
                <c:pt idx="11">
                  <c:v>0.22500000000000001</c:v>
                </c:pt>
                <c:pt idx="12">
                  <c:v>0.22600000000000001</c:v>
                </c:pt>
                <c:pt idx="13">
                  <c:v>0.23100000000000001</c:v>
                </c:pt>
                <c:pt idx="14">
                  <c:v>0.23070000000000002</c:v>
                </c:pt>
                <c:pt idx="15">
                  <c:v>0.22210000000000002</c:v>
                </c:pt>
                <c:pt idx="16">
                  <c:v>0.218510123616693</c:v>
                </c:pt>
                <c:pt idx="17">
                  <c:v>0.221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415-497C-B817-CF31373E9003}"/>
            </c:ext>
          </c:extLst>
        </c:ser>
        <c:ser>
          <c:idx val="1"/>
          <c:order val="4"/>
          <c:tx>
            <c:strRef>
              <c:f>'Nombre de femmes en STEM sup'!$A$19</c:f>
              <c:strCache>
                <c:ptCount val="1"/>
                <c:pt idx="0">
                  <c:v>CPGE</c:v>
                </c:pt>
              </c:strCache>
            </c:strRef>
          </c:tx>
          <c:spPr>
            <a:ln>
              <a:solidFill>
                <a:srgbClr val="9F0025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sup'!$B$19:$S$19</c:f>
              <c:numCache>
                <c:formatCode>0.0%</c:formatCode>
                <c:ptCount val="18"/>
                <c:pt idx="0">
                  <c:v>0.24045032200973404</c:v>
                </c:pt>
                <c:pt idx="1">
                  <c:v>0.25095424457650867</c:v>
                </c:pt>
                <c:pt idx="2">
                  <c:v>0.25063473053892216</c:v>
                </c:pt>
                <c:pt idx="3">
                  <c:v>0.25208062731514891</c:v>
                </c:pt>
                <c:pt idx="4">
                  <c:v>0.24206717840903536</c:v>
                </c:pt>
                <c:pt idx="5">
                  <c:v>0.23333663955564371</c:v>
                </c:pt>
                <c:pt idx="6">
                  <c:v>0.23723102103692292</c:v>
                </c:pt>
                <c:pt idx="7">
                  <c:v>0.23000097437396472</c:v>
                </c:pt>
                <c:pt idx="8">
                  <c:v>0.2329326377863461</c:v>
                </c:pt>
                <c:pt idx="9">
                  <c:v>0.24132379248658317</c:v>
                </c:pt>
                <c:pt idx="10">
                  <c:v>0.24646068916392128</c:v>
                </c:pt>
                <c:pt idx="11">
                  <c:v>0.25661797255422752</c:v>
                </c:pt>
                <c:pt idx="12">
                  <c:v>0.25292294065544729</c:v>
                </c:pt>
                <c:pt idx="13">
                  <c:v>0.25828346878628206</c:v>
                </c:pt>
                <c:pt idx="14">
                  <c:v>0.24651434739588018</c:v>
                </c:pt>
                <c:pt idx="15">
                  <c:v>0.25953332122752859</c:v>
                </c:pt>
                <c:pt idx="16">
                  <c:v>0.24765451888171233</c:v>
                </c:pt>
                <c:pt idx="17">
                  <c:v>0.25076452599388377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415-497C-B817-CF31373E9003}"/>
            </c:ext>
          </c:extLst>
        </c:ser>
        <c:ser>
          <c:idx val="6"/>
          <c:order val="5"/>
          <c:tx>
            <c:strRef>
              <c:f>'Nombre de femmes en STEM sup'!$A$24</c:f>
              <c:strCache>
                <c:ptCount val="1"/>
                <c:pt idx="0">
                  <c:v>Ensemble</c:v>
                </c:pt>
              </c:strCache>
            </c:strRef>
          </c:tx>
          <c:spPr>
            <a:ln w="5080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'Nombre de femmes en STEM sup'!$B$18:$S$18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'Nombre de femmes en STEM sup'!$B$24:$S$24</c:f>
              <c:numCache>
                <c:formatCode>0%</c:formatCode>
                <c:ptCount val="18"/>
                <c:pt idx="0">
                  <c:v>0.24577400488253653</c:v>
                </c:pt>
                <c:pt idx="1">
                  <c:v>0.25303378221723954</c:v>
                </c:pt>
                <c:pt idx="2">
                  <c:v>0.25630833682694704</c:v>
                </c:pt>
                <c:pt idx="3">
                  <c:v>0.25957511374637793</c:v>
                </c:pt>
                <c:pt idx="4">
                  <c:v>0.26139124878632575</c:v>
                </c:pt>
                <c:pt idx="5">
                  <c:v>0.26343406355856469</c:v>
                </c:pt>
                <c:pt idx="6">
                  <c:v>0.2632761764295789</c:v>
                </c:pt>
                <c:pt idx="7">
                  <c:v>0.25195157642456878</c:v>
                </c:pt>
                <c:pt idx="8">
                  <c:v>0.25262787704786371</c:v>
                </c:pt>
                <c:pt idx="9">
                  <c:v>0.25362908463690664</c:v>
                </c:pt>
                <c:pt idx="10">
                  <c:v>0.26328254473869045</c:v>
                </c:pt>
                <c:pt idx="11">
                  <c:v>0.26618298231353316</c:v>
                </c:pt>
                <c:pt idx="12">
                  <c:v>0.26709486326855503</c:v>
                </c:pt>
                <c:pt idx="13">
                  <c:v>0.27035114712949221</c:v>
                </c:pt>
                <c:pt idx="14">
                  <c:v>0.2741744338404587</c:v>
                </c:pt>
                <c:pt idx="15">
                  <c:v>0.27942090592271018</c:v>
                </c:pt>
                <c:pt idx="16">
                  <c:v>0.28375238170623457</c:v>
                </c:pt>
                <c:pt idx="17">
                  <c:v>0.28648994913705278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415-497C-B817-CF31373E9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9258880"/>
        <c:axId val="145376768"/>
      </c:lineChart>
      <c:catAx>
        <c:axId val="139258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tx1"/>
                </a:solidFill>
                <a:latin typeface="Marianne (En-têtes)"/>
              </a:defRPr>
            </a:pPr>
            <a:endParaRPr lang="fr-FR"/>
          </a:p>
        </c:txPr>
        <c:crossAx val="145376768"/>
        <c:crosses val="autoZero"/>
        <c:auto val="1"/>
        <c:lblAlgn val="ctr"/>
        <c:lblOffset val="100"/>
        <c:noMultiLvlLbl val="0"/>
      </c:catAx>
      <c:valAx>
        <c:axId val="145376768"/>
        <c:scaling>
          <c:orientation val="minMax"/>
        </c:scaling>
        <c:delete val="0"/>
        <c:axPos val="l"/>
        <c:majorGridlines/>
        <c:numFmt formatCode="0\ %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En-têtes)"/>
                <a:ea typeface="Cambria" panose="02040503050406030204" pitchFamily="18" charset="0"/>
              </a:defRPr>
            </a:pPr>
            <a:endParaRPr lang="fr-FR"/>
          </a:p>
        </c:txPr>
        <c:crossAx val="139258880"/>
        <c:crosses val="autoZero"/>
        <c:crossBetween val="midCat"/>
      </c:valAx>
    </c:plotArea>
    <c:legend>
      <c:legendPos val="r"/>
      <c:overlay val="0"/>
      <c:txPr>
        <a:bodyPr/>
        <a:lstStyle/>
        <a:p>
          <a:pPr>
            <a:defRPr sz="1100">
              <a:latin typeface="Marianne (En-tête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4"/>
          <c:order val="0"/>
          <c:tx>
            <c:strRef>
              <c:f>'Viviers réforme du lycée'!$G$1</c:f>
              <c:strCache>
                <c:ptCount val="1"/>
                <c:pt idx="0">
                  <c:v>Bac+1 STEM</c:v>
                </c:pt>
              </c:strCache>
            </c:strRef>
          </c:tx>
          <c:spPr>
            <a:solidFill>
              <a:srgbClr val="9F002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lycée'!$G$2:$G$5</c:f>
              <c:numCache>
                <c:formatCode>General</c:formatCode>
                <c:ptCount val="4"/>
                <c:pt idx="1">
                  <c:v>22889</c:v>
                </c:pt>
                <c:pt idx="3">
                  <c:v>23744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0A-4A3B-AE3E-3C039C9B3443}"/>
            </c:ext>
          </c:extLst>
        </c:ser>
        <c:ser>
          <c:idx val="1"/>
          <c:order val="1"/>
          <c:tx>
            <c:strRef>
              <c:f>'Viviers réforme du lycée'!$D$1</c:f>
              <c:strCache>
                <c:ptCount val="1"/>
                <c:pt idx="0">
                  <c:v>Terminale générale STEM + STEM</c:v>
                </c:pt>
              </c:strCache>
            </c:strRef>
          </c:tx>
          <c:spPr>
            <a:solidFill>
              <a:srgbClr val="096C45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lycée'!$D$2:$D$5</c:f>
              <c:numCache>
                <c:formatCode>General</c:formatCode>
                <c:ptCount val="4"/>
                <c:pt idx="2">
                  <c:v>27004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0A-4A3B-AE3E-3C039C9B3443}"/>
            </c:ext>
          </c:extLst>
        </c:ser>
        <c:ser>
          <c:idx val="2"/>
          <c:order val="2"/>
          <c:tx>
            <c:strRef>
              <c:f>'Viviers réforme du lycée'!$E$1</c:f>
              <c:strCache>
                <c:ptCount val="1"/>
                <c:pt idx="0">
                  <c:v>Terminale générale STEM + SVT</c:v>
                </c:pt>
              </c:strCache>
            </c:strRef>
          </c:tx>
          <c:spPr>
            <a:solidFill>
              <a:srgbClr val="E17D18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lycée'!$E$2:$E$5</c:f>
              <c:numCache>
                <c:formatCode>General</c:formatCode>
                <c:ptCount val="4"/>
                <c:pt idx="2">
                  <c:v>41257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D0A-4A3B-AE3E-3C039C9B3443}"/>
            </c:ext>
          </c:extLst>
        </c:ser>
        <c:ser>
          <c:idx val="0"/>
          <c:order val="3"/>
          <c:tx>
            <c:strRef>
              <c:f>'Viviers réforme du lycée'!$C$1</c:f>
              <c:strCache>
                <c:ptCount val="1"/>
                <c:pt idx="0">
                  <c:v>Terminale scientifique</c:v>
                </c:pt>
              </c:strCache>
            </c:strRef>
          </c:tx>
          <c:spPr>
            <a:solidFill>
              <a:srgbClr val="737C24"/>
            </a:solidFill>
            <a:ln w="12700"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lycée'!$C$2:$C$5</c:f>
              <c:numCache>
                <c:formatCode>General</c:formatCode>
                <c:ptCount val="4"/>
                <c:pt idx="0">
                  <c:v>99550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D0A-4A3B-AE3E-3C039C9B3443}"/>
            </c:ext>
          </c:extLst>
        </c:ser>
        <c:ser>
          <c:idx val="3"/>
          <c:order val="4"/>
          <c:tx>
            <c:strRef>
              <c:f>'Viviers réforme du lycée'!$F$1</c:f>
              <c:strCache>
                <c:ptCount val="1"/>
                <c:pt idx="0">
                  <c:v>Terminale technologique  STEM</c:v>
                </c:pt>
              </c:strCache>
            </c:strRef>
          </c:tx>
          <c:spPr>
            <a:solidFill>
              <a:srgbClr val="D69A00"/>
            </a:solidFill>
            <a:ln>
              <a:solidFill>
                <a:sysClr val="window" lastClr="FFFFFF"/>
              </a:solidFill>
            </a:ln>
          </c:spPr>
          <c:invertIfNegative val="0"/>
          <c:cat>
            <c:multiLvlStrRef>
              <c:f>'Viviers réforme du lycée'!$A$2:$B$5</c:f>
              <c:multiLvlStrCache>
                <c:ptCount val="4"/>
                <c:lvl>
                  <c:pt idx="0">
                    <c:v>Terminale</c:v>
                  </c:pt>
                  <c:pt idx="1">
                    <c:v>Bac+1</c:v>
                  </c:pt>
                  <c:pt idx="2">
                    <c:v>Terminale</c:v>
                  </c:pt>
                  <c:pt idx="3">
                    <c:v>Bac+1</c:v>
                  </c:pt>
                </c:lvl>
                <c:lvl>
                  <c:pt idx="0">
                    <c:v>Bacheliers 2020</c:v>
                  </c:pt>
                  <c:pt idx="2">
                    <c:v>Bacheliers 2021</c:v>
                  </c:pt>
                </c:lvl>
              </c:multiLvlStrCache>
            </c:multiLvlStrRef>
          </c:cat>
          <c:val>
            <c:numRef>
              <c:f>'Viviers réforme du lycée'!$F$2:$F$5</c:f>
              <c:numCache>
                <c:formatCode>General</c:formatCode>
                <c:ptCount val="4"/>
                <c:pt idx="0">
                  <c:v>4000</c:v>
                </c:pt>
                <c:pt idx="2">
                  <c:v>4000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D0A-4A3B-AE3E-3C039C9B34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45437056"/>
        <c:axId val="145439360"/>
      </c:barChart>
      <c:catAx>
        <c:axId val="145437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Corps)"/>
              </a:defRPr>
            </a:pPr>
            <a:endParaRPr lang="fr-FR"/>
          </a:p>
        </c:txPr>
        <c:crossAx val="145439360"/>
        <c:crosses val="autoZero"/>
        <c:auto val="1"/>
        <c:lblAlgn val="ctr"/>
        <c:lblOffset val="100"/>
        <c:noMultiLvlLbl val="0"/>
      </c:catAx>
      <c:valAx>
        <c:axId val="145439360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latin typeface="Marianne (Corps)"/>
              </a:defRPr>
            </a:pPr>
            <a:endParaRPr lang="fr-FR"/>
          </a:p>
        </c:txPr>
        <c:crossAx val="14543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8858234184636502"/>
          <c:y val="0.20923239431729806"/>
          <c:w val="0.29773330622802036"/>
          <c:h val="0.58153477738584602"/>
        </c:manualLayout>
      </c:layout>
      <c:overlay val="0"/>
      <c:txPr>
        <a:bodyPr/>
        <a:lstStyle/>
        <a:p>
          <a:pPr>
            <a:defRPr sz="1100">
              <a:latin typeface="Marianne (Corps)"/>
            </a:defRPr>
          </a:pPr>
          <a:endParaRPr lang="fr-FR"/>
        </a:p>
      </c:txPr>
    </c:legend>
    <c:plotVisOnly val="1"/>
    <c:dispBlanksAs val="gap"/>
    <c:showDLblsOverMax val="0"/>
  </c:chart>
  <c:spPr>
    <a:ln>
      <a:noFill/>
    </a:ln>
  </c:sp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10/07/2025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4048014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 </a:t>
            </a:r>
            <a:br>
              <a:rPr lang="fr-FR" dirty="0"/>
            </a:br>
            <a:r>
              <a:rPr lang="fr-FR" dirty="0"/>
              <a:t>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D237B851-10B9-E142-A8BF-73825177B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7278" y="555527"/>
            <a:ext cx="4249067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16753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427734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 3">
            <a:extLst>
              <a:ext uri="{FF2B5EF4-FFF2-40B4-BE49-F238E27FC236}">
                <a16:creationId xmlns:a16="http://schemas.microsoft.com/office/drawing/2014/main" id="{501986AB-9BE0-8947-BDDD-0A1E3EA641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54568" y="317764"/>
            <a:ext cx="2088232" cy="180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3835693C-3FA4-084F-8EBE-6C639FF58BD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1059582"/>
            <a:ext cx="9144000" cy="4084818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1" name="Espace réservé du titre 1">
            <a:extLst>
              <a:ext uri="{FF2B5EF4-FFF2-40B4-BE49-F238E27FC236}">
                <a16:creationId xmlns:a16="http://schemas.microsoft.com/office/drawing/2014/main" id="{1E377A0A-9128-B547-AF56-D47285AB8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/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3C0257BC-42C7-0F4C-B17D-6AEE400BA06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8734124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de contenu sans n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A4F0766-6309-644C-9BCE-2E607A270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9" name="Titre 18">
            <a:extLst>
              <a:ext uri="{FF2B5EF4-FFF2-40B4-BE49-F238E27FC236}">
                <a16:creationId xmlns:a16="http://schemas.microsoft.com/office/drawing/2014/main" id="{8B219A12-DAFE-504E-9ED9-CFD78BD6A7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3999" y="682802"/>
            <a:ext cx="8496151" cy="539991"/>
          </a:xfrm>
        </p:spPr>
        <p:txBody>
          <a:bodyPr>
            <a:normAutofit/>
          </a:bodyPr>
          <a:lstStyle>
            <a:lvl1pPr marL="0">
              <a:defRPr sz="2500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8" name="Espace réservé du texte 11">
            <a:extLst>
              <a:ext uri="{FF2B5EF4-FFF2-40B4-BE49-F238E27FC236}">
                <a16:creationId xmlns:a16="http://schemas.microsoft.com/office/drawing/2014/main" id="{0AF74C14-DE22-FE4D-B865-03FBE975D5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24002" y="1707655"/>
            <a:ext cx="8496150" cy="309611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000" baseline="0"/>
            </a:lvl3pPr>
            <a:lvl4pPr>
              <a:defRPr sz="800"/>
            </a:lvl4pPr>
            <a:lvl5pPr>
              <a:defRPr sz="700"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6" name="Espace réservé du texte 7">
            <a:extLst>
              <a:ext uri="{FF2B5EF4-FFF2-40B4-BE49-F238E27FC236}">
                <a16:creationId xmlns:a16="http://schemas.microsoft.com/office/drawing/2014/main" id="{8E442222-3DC4-4DF0-80D3-0BDC4469234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0" y="1248682"/>
            <a:ext cx="8496150" cy="242951"/>
          </a:xfrm>
          <a:prstGeom prst="rect">
            <a:avLst/>
          </a:prstGeom>
        </p:spPr>
        <p:txBody>
          <a:bodyPr anchor="ctr"/>
          <a:lstStyle>
            <a:lvl1pPr marL="0" indent="64292"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42994" indent="-107997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Sous-titre</a:t>
            </a:r>
          </a:p>
        </p:txBody>
      </p:sp>
    </p:spTree>
    <p:extLst>
      <p:ext uri="{BB962C8B-B14F-4D97-AF65-F5344CB8AC3E}">
        <p14:creationId xmlns:p14="http://schemas.microsoft.com/office/powerpoint/2010/main" val="17551967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ommai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24002" y="1590675"/>
            <a:ext cx="8491537" cy="3213100"/>
          </a:xfrm>
          <a:prstGeom prst="rect">
            <a:avLst/>
          </a:prstGeom>
        </p:spPr>
        <p:txBody>
          <a:bodyPr/>
          <a:lstStyle>
            <a:lvl1pPr marL="271456" indent="-176208">
              <a:spcBef>
                <a:spcPts val="300"/>
              </a:spcBef>
              <a:spcAft>
                <a:spcPts val="600"/>
              </a:spcAft>
              <a:buFont typeface="+mj-lt"/>
              <a:buAutoNum type="arabicPeriod"/>
              <a:defRPr sz="1600" b="0">
                <a:solidFill>
                  <a:schemeClr val="tx1"/>
                </a:solidFill>
              </a:defRPr>
            </a:lvl1pPr>
            <a:lvl2pPr marL="335748" indent="-107153">
              <a:spcBef>
                <a:spcPts val="450"/>
              </a:spcBef>
              <a:spcAft>
                <a:spcPts val="600"/>
              </a:spcAft>
              <a:buFont typeface="+mj-lt"/>
              <a:buAutoNum type="alphaLcPeriod"/>
              <a:defRPr sz="1200">
                <a:solidFill>
                  <a:schemeClr val="tx1"/>
                </a:solidFill>
              </a:defRPr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6" name="Espace réservé du numéro de diapositive 4">
            <a:extLst>
              <a:ext uri="{FF2B5EF4-FFF2-40B4-BE49-F238E27FC236}">
                <a16:creationId xmlns:a16="http://schemas.microsoft.com/office/drawing/2014/main" id="{676C77BB-6EA7-4259-9B76-654EF4150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70150" y="4839047"/>
            <a:ext cx="1350000" cy="180975"/>
          </a:xfrm>
          <a:prstGeom prst="rect">
            <a:avLst/>
          </a:prstGeom>
        </p:spPr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E785115-249B-4314-84D2-C2865D39F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009746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>
            <a:extLst>
              <a:ext uri="{FF2B5EF4-FFF2-40B4-BE49-F238E27FC236}">
                <a16:creationId xmlns:a16="http://schemas.microsoft.com/office/drawing/2014/main" id="{91D326BE-51A8-9342-8E97-A8D4EF5562D3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94850" y="195486"/>
            <a:ext cx="815142" cy="704514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1059582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 ou de l’organisme rattaché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  <p:sldLayoutId id="2147483813" r:id="rId7"/>
    <p:sldLayoutId id="2147483814" r:id="rId8"/>
    <p:sldLayoutId id="2147483815" r:id="rId9"/>
    <p:sldLayoutId id="2147483816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53.xml"/><Relationship Id="rId7" Type="http://schemas.openxmlformats.org/officeDocument/2006/relationships/tags" Target="../tags/tag57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60.xml"/><Relationship Id="rId7" Type="http://schemas.openxmlformats.org/officeDocument/2006/relationships/tags" Target="../tags/tag64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10" Type="http://schemas.openxmlformats.org/officeDocument/2006/relationships/image" Target="../media/image11.png"/><Relationship Id="rId4" Type="http://schemas.openxmlformats.org/officeDocument/2006/relationships/tags" Target="../tags/tag61.xml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../media/image13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12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slideLayout" Target="../slideLayouts/slideLayout6.xml"/><Relationship Id="rId5" Type="http://schemas.openxmlformats.org/officeDocument/2006/relationships/tags" Target="../tags/tag69.xml"/><Relationship Id="rId10" Type="http://schemas.openxmlformats.org/officeDocument/2006/relationships/tags" Target="../tags/tag74.xml"/><Relationship Id="rId4" Type="http://schemas.openxmlformats.org/officeDocument/2006/relationships/tags" Target="../tags/tag68.xml"/><Relationship Id="rId9" Type="http://schemas.openxmlformats.org/officeDocument/2006/relationships/tags" Target="../tags/tag7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77.xml"/><Relationship Id="rId7" Type="http://schemas.openxmlformats.org/officeDocument/2006/relationships/slideLayout" Target="../slideLayouts/slideLayout6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5" Type="http://schemas.openxmlformats.org/officeDocument/2006/relationships/tags" Target="../tags/tag79.xml"/><Relationship Id="rId4" Type="http://schemas.openxmlformats.org/officeDocument/2006/relationships/tags" Target="../tags/tag7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83.xml"/><Relationship Id="rId7" Type="http://schemas.openxmlformats.org/officeDocument/2006/relationships/tags" Target="../tags/tag87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tags" Target="../tags/tag86.xml"/><Relationship Id="rId5" Type="http://schemas.openxmlformats.org/officeDocument/2006/relationships/tags" Target="../tags/tag85.xml"/><Relationship Id="rId4" Type="http://schemas.openxmlformats.org/officeDocument/2006/relationships/tags" Target="../tags/tag84.xml"/><Relationship Id="rId9" Type="http://schemas.openxmlformats.org/officeDocument/2006/relationships/chart" Target="../charts/char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tags" Target="../tags/tag90.xml"/><Relationship Id="rId7" Type="http://schemas.openxmlformats.org/officeDocument/2006/relationships/tags" Target="../tags/tag94.xml"/><Relationship Id="rId2" Type="http://schemas.openxmlformats.org/officeDocument/2006/relationships/tags" Target="../tags/tag89.xml"/><Relationship Id="rId1" Type="http://schemas.openxmlformats.org/officeDocument/2006/relationships/tags" Target="../tags/tag88.xml"/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9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3" Type="http://schemas.openxmlformats.org/officeDocument/2006/relationships/tags" Target="../tags/tag97.xml"/><Relationship Id="rId7" Type="http://schemas.openxmlformats.org/officeDocument/2006/relationships/tags" Target="../tags/tag101.xml"/><Relationship Id="rId12" Type="http://schemas.openxmlformats.org/officeDocument/2006/relationships/chart" Target="../charts/chart3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tags" Target="../tags/tag100.xml"/><Relationship Id="rId11" Type="http://schemas.openxmlformats.org/officeDocument/2006/relationships/slideLayout" Target="../slideLayouts/slideLayout8.xml"/><Relationship Id="rId5" Type="http://schemas.openxmlformats.org/officeDocument/2006/relationships/tags" Target="../tags/tag99.xml"/><Relationship Id="rId10" Type="http://schemas.openxmlformats.org/officeDocument/2006/relationships/tags" Target="../tags/tag104.xml"/><Relationship Id="rId4" Type="http://schemas.openxmlformats.org/officeDocument/2006/relationships/tags" Target="../tags/tag98.xml"/><Relationship Id="rId9" Type="http://schemas.openxmlformats.org/officeDocument/2006/relationships/tags" Target="../tags/tag10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tags" Target="../tags/tag107.xml"/><Relationship Id="rId7" Type="http://schemas.openxmlformats.org/officeDocument/2006/relationships/slideLayout" Target="../slideLayouts/slideLayout8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9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19" Type="http://schemas.openxmlformats.org/officeDocument/2006/relationships/image" Target="../media/image16.png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4" Type="http://schemas.openxmlformats.org/officeDocument/2006/relationships/tags" Target="../tags/tag8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135.xml"/><Relationship Id="rId13" Type="http://schemas.openxmlformats.org/officeDocument/2006/relationships/tags" Target="../tags/tag140.xml"/><Relationship Id="rId18" Type="http://schemas.openxmlformats.org/officeDocument/2006/relationships/slideLayout" Target="../slideLayouts/slideLayout10.xml"/><Relationship Id="rId3" Type="http://schemas.openxmlformats.org/officeDocument/2006/relationships/tags" Target="../tags/tag130.xml"/><Relationship Id="rId7" Type="http://schemas.openxmlformats.org/officeDocument/2006/relationships/tags" Target="../tags/tag134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2" Type="http://schemas.openxmlformats.org/officeDocument/2006/relationships/tags" Target="../tags/tag129.xml"/><Relationship Id="rId16" Type="http://schemas.openxmlformats.org/officeDocument/2006/relationships/tags" Target="../tags/tag143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11" Type="http://schemas.openxmlformats.org/officeDocument/2006/relationships/tags" Target="../tags/tag138.xml"/><Relationship Id="rId5" Type="http://schemas.openxmlformats.org/officeDocument/2006/relationships/tags" Target="../tags/tag132.xml"/><Relationship Id="rId15" Type="http://schemas.openxmlformats.org/officeDocument/2006/relationships/tags" Target="../tags/tag142.xml"/><Relationship Id="rId10" Type="http://schemas.openxmlformats.org/officeDocument/2006/relationships/tags" Target="../tags/tag137.xml"/><Relationship Id="rId19" Type="http://schemas.openxmlformats.org/officeDocument/2006/relationships/image" Target="../media/image17.png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4" Type="http://schemas.openxmlformats.org/officeDocument/2006/relationships/tags" Target="../tags/tag14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147.xml"/><Relationship Id="rId2" Type="http://schemas.openxmlformats.org/officeDocument/2006/relationships/tags" Target="../tags/tag146.xml"/><Relationship Id="rId1" Type="http://schemas.openxmlformats.org/officeDocument/2006/relationships/tags" Target="../tags/tag14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9.xml"/><Relationship Id="rId4" Type="http://schemas.openxmlformats.org/officeDocument/2006/relationships/tags" Target="../tags/tag148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152.xml"/><Relationship Id="rId7" Type="http://schemas.openxmlformats.org/officeDocument/2006/relationships/tags" Target="../tags/tag156.xml"/><Relationship Id="rId2" Type="http://schemas.openxmlformats.org/officeDocument/2006/relationships/tags" Target="../tags/tag151.xml"/><Relationship Id="rId1" Type="http://schemas.openxmlformats.org/officeDocument/2006/relationships/tags" Target="../tags/tag150.xml"/><Relationship Id="rId6" Type="http://schemas.openxmlformats.org/officeDocument/2006/relationships/tags" Target="../tags/tag155.xml"/><Relationship Id="rId5" Type="http://schemas.openxmlformats.org/officeDocument/2006/relationships/tags" Target="../tags/tag154.xml"/><Relationship Id="rId4" Type="http://schemas.openxmlformats.org/officeDocument/2006/relationships/tags" Target="../tags/tag153.xml"/><Relationship Id="rId9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59.xml"/><Relationship Id="rId7" Type="http://schemas.openxmlformats.org/officeDocument/2006/relationships/image" Target="../media/image19.tmp"/><Relationship Id="rId2" Type="http://schemas.openxmlformats.org/officeDocument/2006/relationships/tags" Target="../tags/tag158.xml"/><Relationship Id="rId1" Type="http://schemas.openxmlformats.org/officeDocument/2006/relationships/tags" Target="../tags/tag15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1.xml"/><Relationship Id="rId4" Type="http://schemas.openxmlformats.org/officeDocument/2006/relationships/tags" Target="../tags/tag16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164.xml"/><Relationship Id="rId2" Type="http://schemas.openxmlformats.org/officeDocument/2006/relationships/tags" Target="../tags/tag163.xml"/><Relationship Id="rId1" Type="http://schemas.openxmlformats.org/officeDocument/2006/relationships/tags" Target="../tags/tag16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66.xml"/><Relationship Id="rId4" Type="http://schemas.openxmlformats.org/officeDocument/2006/relationships/tags" Target="../tags/tag1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1.xml"/><Relationship Id="rId4" Type="http://schemas.openxmlformats.org/officeDocument/2006/relationships/tags" Target="../tags/tag17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tags" Target="../tags/tag174.xml"/><Relationship Id="rId2" Type="http://schemas.openxmlformats.org/officeDocument/2006/relationships/tags" Target="../tags/tag173.xml"/><Relationship Id="rId1" Type="http://schemas.openxmlformats.org/officeDocument/2006/relationships/tags" Target="../tags/tag172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76.xml"/><Relationship Id="rId4" Type="http://schemas.openxmlformats.org/officeDocument/2006/relationships/tags" Target="../tags/tag17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Layout" Target="../slideLayouts/slideLayout6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1.xml"/><Relationship Id="rId7" Type="http://schemas.openxmlformats.org/officeDocument/2006/relationships/tags" Target="../tags/tag35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image" Target="../media/image4.PNG"/><Relationship Id="rId5" Type="http://schemas.openxmlformats.org/officeDocument/2006/relationships/tags" Target="../tags/tag33.xml"/><Relationship Id="rId10" Type="http://schemas.openxmlformats.org/officeDocument/2006/relationships/image" Target="../media/image3.png"/><Relationship Id="rId4" Type="http://schemas.openxmlformats.org/officeDocument/2006/relationships/tags" Target="../tags/tag32.xml"/><Relationship Id="rId9" Type="http://schemas.openxmlformats.org/officeDocument/2006/relationships/hyperlink" Target="https://www.education.gouv.fr/en-petite-section-de-maternelle-des-acquis-plus-solides-pour-les-eleves-nes-en-debut-d-annee-et-pour-416410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10" Type="http://schemas.openxmlformats.org/officeDocument/2006/relationships/image" Target="../media/image6.png"/><Relationship Id="rId4" Type="http://schemas.openxmlformats.org/officeDocument/2006/relationships/tags" Target="../tags/tag39.xml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10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123728" y="339502"/>
            <a:ext cx="4608512" cy="4381461"/>
          </a:xfrm>
          <a:prstGeom prst="rect">
            <a:avLst/>
          </a:prstGeom>
        </p:spPr>
      </p:pic>
      <p:sp>
        <p:nvSpPr>
          <p:cNvPr id="2" name="Rectangle 1"/>
          <p:cNvSpPr/>
          <p:nvPr>
            <p:custDataLst>
              <p:tags r:id="rId3"/>
            </p:custDataLst>
          </p:nvPr>
        </p:nvSpPr>
        <p:spPr>
          <a:xfrm>
            <a:off x="395536" y="47835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800" b="1" dirty="0"/>
              <a:t>Direction générale de l’enseignement scolaire</a:t>
            </a:r>
          </a:p>
        </p:txBody>
      </p:sp>
      <p:sp>
        <p:nvSpPr>
          <p:cNvPr id="5" name="Espace réservé de la date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97195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B5C0446-65F1-435A-974B-71AF04700F3F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 smtClean="0"/>
              <a:t>Septembre 2025</a:t>
            </a:r>
            <a:endParaRPr lang="fr-FR" cap="all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3BAC90C-59F8-4E72-84B8-1581CA2F8845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B7D0234-E609-4205-B74C-14BDC0813B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11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A9E8D658-749B-4E06-838A-28DCB7AA73CF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9999" y="1059582"/>
            <a:ext cx="8424000" cy="432048"/>
          </a:xfrm>
        </p:spPr>
        <p:txBody>
          <a:bodyPr/>
          <a:lstStyle/>
          <a:p>
            <a:r>
              <a:rPr lang="fr-FR" sz="2400" dirty="0"/>
              <a:t>Sentiment de réussite et confiance dans la performance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E1D0F153-C254-4A56-A568-04C47ACAB23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 rotWithShape="1">
          <a:blip r:embed="rId9"/>
          <a:srcRect b="45306"/>
          <a:stretch/>
        </p:blipFill>
        <p:spPr>
          <a:xfrm>
            <a:off x="359999" y="1707654"/>
            <a:ext cx="3289795" cy="25202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7533B49-7E76-4A30-8E64-67357104378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9"/>
          <a:srcRect t="52975"/>
          <a:stretch/>
        </p:blipFill>
        <p:spPr>
          <a:xfrm>
            <a:off x="3779912" y="1837431"/>
            <a:ext cx="3738613" cy="2462511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04048" y="4330007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</a:t>
            </a:r>
            <a:r>
              <a:rPr lang="fr-FR" sz="900" b="1" i="1" dirty="0" smtClean="0">
                <a:solidFill>
                  <a:schemeClr val="tx2">
                    <a:lumMod val="50000"/>
                  </a:schemeClr>
                </a:solidFill>
              </a:rPr>
              <a:t>supérieur </a:t>
            </a:r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19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12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60000" y="915566"/>
            <a:ext cx="5004089" cy="36000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Des choix d’orientation différenciés dans le système scolaire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63D2E12B-0685-4858-8245-72B9343EFB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59999" y="1481395"/>
            <a:ext cx="3279039" cy="2830574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E8D82D9-E5B0-44B1-84E2-5DA44546110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5148064" y="134912"/>
            <a:ext cx="3258023" cy="4442760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60000" y="4311254"/>
            <a:ext cx="4355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supérieur 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2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13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331640" y="195072"/>
            <a:ext cx="7779390" cy="554910"/>
          </a:xfrm>
        </p:spPr>
        <p:txBody>
          <a:bodyPr/>
          <a:lstStyle/>
          <a:p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Une 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répartition sexuée des filières qui tend à diminuer et les aspirations professionnelles les plus courantes qui restent fortement marquées par le </a:t>
            </a:r>
            <a:r>
              <a:rPr lang="fr-F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genre</a:t>
            </a:r>
            <a: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/>
            </a:r>
            <a:br>
              <a:rPr lang="fr-F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FR" sz="1600" b="1" dirty="0"/>
              <a:t/>
            </a:r>
            <a:br>
              <a:rPr lang="fr-FR" sz="1600" b="1" dirty="0"/>
            </a:br>
            <a:endParaRPr lang="fr-FR" sz="1600" dirty="0">
              <a:latin typeface="Marianne" panose="02000000000000000000" pitchFamily="2" charset="0"/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4716017" y="4338083"/>
            <a:ext cx="41321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 : Rapport public de la Cour des comptes, </a:t>
            </a:r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Les inégalités entre les femmes et les hommes, de l’école au marché du travail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, p.112, janvier 2025</a:t>
            </a:r>
            <a:endParaRPr lang="fr-FR" sz="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2" name="Image 1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4744206" y="1108998"/>
            <a:ext cx="4132138" cy="3284520"/>
          </a:xfrm>
          <a:prstGeom prst="rect">
            <a:avLst/>
          </a:prstGeom>
          <a:ln>
            <a:noFill/>
          </a:ln>
        </p:spPr>
      </p:pic>
      <p:sp>
        <p:nvSpPr>
          <p:cNvPr id="13" name="ZoneTexte 12"/>
          <p:cNvSpPr txBox="1"/>
          <p:nvPr>
            <p:custDataLst>
              <p:tags r:id="rId7"/>
            </p:custDataLst>
          </p:nvPr>
        </p:nvSpPr>
        <p:spPr>
          <a:xfrm>
            <a:off x="6255866" y="825879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900" b="1" dirty="0"/>
              <a:t>Les souhaits de devenir professionnels les plus populaires en France en % (Pisa 2018)</a:t>
            </a:r>
          </a:p>
        </p:txBody>
      </p:sp>
      <p:pic>
        <p:nvPicPr>
          <p:cNvPr id="17" name="Image 1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60000" y="1174694"/>
            <a:ext cx="3995976" cy="317061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284809" y="4338083"/>
            <a:ext cx="4115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 : Rapport du Haut-commissariat au Plan, France Stratégie, </a:t>
            </a:r>
            <a:r>
              <a:rPr lang="fr-FR" sz="800" b="1" u="sng" dirty="0">
                <a:solidFill>
                  <a:schemeClr val="tx2">
                    <a:lumMod val="50000"/>
                  </a:schemeClr>
                </a:solidFill>
              </a:rPr>
              <a:t>Lutter contre les stéréotypes filles-garçons, quel bilan de la décennie, quelles priorités d’ici à 2030?</a:t>
            </a:r>
            <a:r>
              <a:rPr lang="fr-FR" sz="800" b="1" dirty="0">
                <a:solidFill>
                  <a:schemeClr val="tx2">
                    <a:lumMod val="50000"/>
                  </a:schemeClr>
                </a:solidFill>
              </a:rPr>
              <a:t>, p.149, mai 2025</a:t>
            </a:r>
            <a:endParaRPr lang="fr-FR" sz="8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ZoneTexte 18"/>
          <p:cNvSpPr txBox="1"/>
          <p:nvPr>
            <p:custDataLst>
              <p:tags r:id="rId10"/>
            </p:custDataLst>
          </p:nvPr>
        </p:nvSpPr>
        <p:spPr>
          <a:xfrm>
            <a:off x="971600" y="827859"/>
            <a:ext cx="3459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dirty="0"/>
              <a:t>La part des filles dans les filières technologiques (1ères et terminales) et professionnelles (CAP et bac), 2013-2023</a:t>
            </a:r>
          </a:p>
        </p:txBody>
      </p:sp>
    </p:spTree>
    <p:extLst>
      <p:ext uri="{BB962C8B-B14F-4D97-AF65-F5344CB8AC3E}">
        <p14:creationId xmlns:p14="http://schemas.microsoft.com/office/powerpoint/2010/main" val="310811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2025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14</a:t>
            </a:fld>
            <a:endParaRPr lang="fr-FR" dirty="0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CECDC2E-3130-4566-B3DE-9286FA4F2525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547664" y="339502"/>
            <a:ext cx="6912768" cy="360000"/>
          </a:xfrm>
        </p:spPr>
        <p:txBody>
          <a:bodyPr/>
          <a:lstStyle/>
          <a:p>
            <a:r>
              <a:rPr lang="fr-FR" sz="2000" dirty="0">
                <a:latin typeface="Marianne" panose="02000000000000000000" pitchFamily="2" charset="0"/>
              </a:rPr>
              <a:t>Des différences d’orientation accentuées après les propositions d’orientation des conseils de classe </a:t>
            </a:r>
          </a:p>
        </p:txBody>
      </p:sp>
      <p:pic>
        <p:nvPicPr>
          <p:cNvPr id="1025" name="Image 6">
            <a:extLst>
              <a:ext uri="{FF2B5EF4-FFF2-40B4-BE49-F238E27FC236}">
                <a16:creationId xmlns:a16="http://schemas.microsoft.com/office/drawing/2014/main" id="{B982643D-F6ED-4F78-8116-49F333D7B822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37640"/>
            <a:ext cx="6527297" cy="241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4C378F92-DD3B-488D-A33F-B69C8C4DCD28}"/>
              </a:ext>
            </a:extLst>
          </p:cNvPr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60000" y="3615913"/>
            <a:ext cx="8215711" cy="907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Source : </a:t>
            </a:r>
            <a:r>
              <a:rPr kumimoji="0" lang="fr-FR" altLang="fr-FR" sz="600" b="0" i="0" u="none" strike="noStrike" cap="none" normalizeH="0" baseline="0" dirty="0" err="1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Siecle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 Orientation juin 2024.                                                                                                                   </a:t>
            </a:r>
            <a:r>
              <a:rPr kumimoji="0" lang="fr-FR" altLang="fr-FR" sz="600" b="1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Champ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: 2</a:t>
            </a:r>
            <a:r>
              <a:rPr kumimoji="0" lang="fr-FR" altLang="fr-FR" sz="600" b="0" i="0" u="none" strike="noStrike" cap="none" normalizeH="0" baseline="3000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kumimoji="0" lang="fr-FR" altLang="fr-FR" sz="600" b="0" i="0" u="none" strike="noStrike" cap="none" normalizeH="0" baseline="0" dirty="0">
                <a:ln>
                  <a:noFill/>
                </a:ln>
                <a:solidFill>
                  <a:srgbClr val="404040"/>
                </a:solidFill>
                <a:effectLst/>
                <a:latin typeface="Marianne" panose="02000000000000000000" pitchFamily="2" charset="0"/>
                <a:ea typeface="Arial" panose="020B0604020202020204" pitchFamily="34" charset="0"/>
                <a:cs typeface="Arial" panose="020B0604020202020204" pitchFamily="34" charset="0"/>
              </a:rPr>
              <a:t>générale et technologique du public de l’Éducation nationale.</a:t>
            </a:r>
            <a:endParaRPr kumimoji="0" lang="fr-FR" altLang="fr-FR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Les séries STI2D et ST2S sont fortement marquées par les choix genrés au niveau de la demande des élèves.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Après le conseil de classe, ces différences entre choix des filles et garçons sont accrues par des propositions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supérieures de la série STI2D aux garçons et de la série ST2S aux filles.</a:t>
            </a:r>
          </a:p>
        </p:txBody>
      </p:sp>
    </p:spTree>
    <p:extLst>
      <p:ext uri="{BB962C8B-B14F-4D97-AF65-F5344CB8AC3E}">
        <p14:creationId xmlns:p14="http://schemas.microsoft.com/office/powerpoint/2010/main" val="304266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1CECEE1E-3ADE-46A3-803F-6CC90395E28C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99592" y="847527"/>
            <a:ext cx="8496300" cy="539991"/>
          </a:xfrm>
        </p:spPr>
        <p:txBody>
          <a:bodyPr>
            <a:normAutofit/>
          </a:bodyPr>
          <a:lstStyle/>
          <a:p>
            <a:r>
              <a:rPr lang="fr-FR" sz="2400" dirty="0"/>
              <a:t>Un phénomène d’évitement des STIM : le tuyau percé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5976072" y="4250630"/>
            <a:ext cx="32758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à partir des données DEPP et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</a:rPr>
              <a:t>Parcoursup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fr-FR" sz="900" i="1" dirty="0">
                <a:solidFill>
                  <a:schemeClr val="tx2">
                    <a:lumMod val="50000"/>
                  </a:schemeClr>
                </a:solidFill>
              </a:rPr>
              <a:t>EDS : enseignement de spécialité</a:t>
            </a:r>
          </a:p>
        </p:txBody>
      </p:sp>
      <p:graphicFrame>
        <p:nvGraphicFramePr>
          <p:cNvPr id="16" name="Graphique 15">
            <a:extLst>
              <a:ext uri="{FF2B5EF4-FFF2-40B4-BE49-F238E27FC236}">
                <a16:creationId xmlns:a16="http://schemas.microsoft.com/office/drawing/2014/main" id="{93EDE5FF-B573-445F-ACD8-B526E1BAB1D8}"/>
              </a:ext>
            </a:extLst>
          </p:cNvPr>
          <p:cNvGraphicFramePr/>
          <p:nvPr>
            <p:custDataLst>
              <p:tags r:id="rId3"/>
            </p:custDataLst>
          </p:nvPr>
        </p:nvGraphicFramePr>
        <p:xfrm>
          <a:off x="323849" y="1829130"/>
          <a:ext cx="8496300" cy="27588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93FCA61F-A7E7-479E-9EF7-EE6C958B8FF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4"/>
            </p:custDataLst>
          </p:nvPr>
        </p:nvSpPr>
        <p:spPr>
          <a:xfrm>
            <a:off x="323851" y="1419622"/>
            <a:ext cx="8711946" cy="409507"/>
          </a:xfrm>
        </p:spPr>
        <p:txBody>
          <a:bodyPr/>
          <a:lstStyle/>
          <a:p>
            <a:pPr indent="0" algn="ctr">
              <a:buNone/>
            </a:pPr>
            <a:r>
              <a:rPr lang="fr-FR" sz="1200" b="1" dirty="0"/>
              <a:t>Proportion de filles par niveau en voie générale et technologique</a:t>
            </a:r>
            <a:endParaRPr lang="fr-FR" sz="1200" b="1" dirty="0">
              <a:solidFill>
                <a:schemeClr val="tx1"/>
              </a:solidFill>
            </a:endParaRPr>
          </a:p>
        </p:txBody>
      </p:sp>
      <p:sp>
        <p:nvSpPr>
          <p:cNvPr id="7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750" b="1" dirty="0"/>
              <a:t>Direction générale de l’enseignement scolaire</a:t>
            </a:r>
          </a:p>
        </p:txBody>
      </p:sp>
      <p:sp>
        <p:nvSpPr>
          <p:cNvPr id="9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2480" y="4866232"/>
            <a:ext cx="1170000" cy="27726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/>
              <a:t>Septembre</a:t>
            </a:r>
            <a:r>
              <a:rPr lang="fr-FR" sz="750" b="1" cap="all" dirty="0" smtClean="0"/>
              <a:t> 2025</a:t>
            </a:r>
            <a:endParaRPr lang="fr-FR" sz="750" b="1" cap="all" dirty="0"/>
          </a:p>
        </p:txBody>
      </p:sp>
      <p:sp>
        <p:nvSpPr>
          <p:cNvPr id="11" name="Espace réservé du numéro de diapositive 3">
            <a:extLst>
              <a:ext uri="{FF2B5EF4-FFF2-40B4-BE49-F238E27FC236}">
                <a16:creationId xmlns:a16="http://schemas.microsoft.com/office/drawing/2014/main" id="{E1375199-D65C-4CDC-AE72-A0647E90B3A2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9233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68F2265-F3F3-4478-BA56-691A720A0768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39552" y="981208"/>
            <a:ext cx="8496151" cy="539991"/>
          </a:xfrm>
        </p:spPr>
        <p:txBody>
          <a:bodyPr>
            <a:no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La sous-représentation des femmes dans les filières STIM est un phénomène ancien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E2BBE34F-6DC7-4388-B9C4-34198642281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xfrm>
            <a:off x="357381" y="1586178"/>
            <a:ext cx="8462768" cy="409507"/>
          </a:xfrm>
        </p:spPr>
        <p:txBody>
          <a:bodyPr/>
          <a:lstStyle/>
          <a:p>
            <a:pPr indent="0" algn="ctr"/>
            <a:r>
              <a:rPr lang="fr-FR" sz="1200" dirty="0">
                <a:solidFill>
                  <a:schemeClr val="tx1"/>
                </a:solidFill>
              </a:rPr>
              <a:t>Évolution de la part de femmes dans les formations de l’enseignement supérieur depuis 2006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92245" y="4557357"/>
            <a:ext cx="43559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à partir des données RERS-DEPP.</a:t>
            </a:r>
          </a:p>
        </p:txBody>
      </p:sp>
      <p:graphicFrame>
        <p:nvGraphicFramePr>
          <p:cNvPr id="7" name="Graphique 6">
            <a:extLst>
              <a:ext uri="{FF2B5EF4-FFF2-40B4-BE49-F238E27FC236}">
                <a16:creationId xmlns:a16="http://schemas.microsoft.com/office/drawing/2014/main" id="{D846BFD6-45F9-486E-B1A3-35C8357103C8}"/>
              </a:ext>
            </a:extLst>
          </p:cNvPr>
          <p:cNvGraphicFramePr/>
          <p:nvPr>
            <p:custDataLst>
              <p:tags r:id="rId4"/>
            </p:custDataLst>
          </p:nvPr>
        </p:nvGraphicFramePr>
        <p:xfrm>
          <a:off x="323999" y="1995685"/>
          <a:ext cx="8496150" cy="24650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8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/>
              <a:t>Direction générale de l’enseignement scolaire</a:t>
            </a:r>
          </a:p>
        </p:txBody>
      </p:sp>
      <p:sp>
        <p:nvSpPr>
          <p:cNvPr id="15" name="Espace réservé de la date 1">
            <a:extLst>
              <a:ext uri="{FF2B5EF4-FFF2-40B4-BE49-F238E27FC236}">
                <a16:creationId xmlns:a16="http://schemas.microsoft.com/office/drawing/2014/main" id="{3B5C0446-65F1-435A-974B-71AF04700F3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722480" y="4870205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  <p:sp>
        <p:nvSpPr>
          <p:cNvPr id="16" name="Espace réservé du numéro de diapositive 3">
            <a:extLst>
              <a:ext uri="{FF2B5EF4-FFF2-40B4-BE49-F238E27FC236}">
                <a16:creationId xmlns:a16="http://schemas.microsoft.com/office/drawing/2014/main" id="{6B7D0234-E609-4205-B74C-14BDC0813B6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264000" y="4783500"/>
            <a:ext cx="1350000" cy="360000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81523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E8468C8-9CA7-4FDE-A985-576C2125EEC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444208" y="4869687"/>
            <a:ext cx="1350000" cy="180975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A5804817-D027-4A52-B7ED-F1B9716C7938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21841" y="967709"/>
            <a:ext cx="8496151" cy="539991"/>
          </a:xfrm>
        </p:spPr>
        <p:txBody>
          <a:bodyPr>
            <a:noAutofit/>
          </a:bodyPr>
          <a:lstStyle/>
          <a:p>
            <a:r>
              <a:rPr lang="fr-FR" sz="1600" dirty="0">
                <a:solidFill>
                  <a:schemeClr val="tx1"/>
                </a:solidFill>
              </a:rPr>
              <a:t>Après la réforme du lycée, le nombre de femmes s’orientant en STIM est resté stable</a:t>
            </a:r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D73659FA-B66D-45C8-9EA1-8782A24324A4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fr-FR" dirty="0"/>
              <a:t>Chiffres bruts d’orientation</a:t>
            </a:r>
          </a:p>
        </p:txBody>
      </p:sp>
      <p:graphicFrame>
        <p:nvGraphicFramePr>
          <p:cNvPr id="13" name="Graphique 12">
            <a:extLst>
              <a:ext uri="{FF2B5EF4-FFF2-40B4-BE49-F238E27FC236}">
                <a16:creationId xmlns:a16="http://schemas.microsoft.com/office/drawing/2014/main" id="{3F2A9DBF-D1C1-437D-8F34-563CD9000CAC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765278711"/>
              </p:ext>
            </p:extLst>
          </p:nvPr>
        </p:nvGraphicFramePr>
        <p:xfrm>
          <a:off x="46674" y="1604733"/>
          <a:ext cx="835260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1558003C-CBAC-471F-8E8C-001D0572C77B}"/>
              </a:ext>
            </a:extLst>
          </p:cNvPr>
          <p:cNvSpPr txBox="1">
            <a:spLocks/>
          </p:cNvSpPr>
          <p:nvPr>
            <p:custDataLst>
              <p:tags r:id="rId5"/>
            </p:custDataLst>
          </p:nvPr>
        </p:nvSpPr>
        <p:spPr bwMode="gray">
          <a:xfrm>
            <a:off x="357232" y="1423732"/>
            <a:ext cx="8462768" cy="409507"/>
          </a:xfrm>
          <a:prstGeom prst="rect">
            <a:avLst/>
          </a:prstGeom>
        </p:spPr>
        <p:txBody>
          <a:bodyPr anchor="ctr"/>
          <a:lstStyle>
            <a:lvl1pPr marL="0" indent="64292" algn="l" defTabSz="685784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tabLst/>
              <a:defRPr sz="1500" b="1" kern="1200">
                <a:solidFill>
                  <a:schemeClr val="tx1">
                    <a:lumMod val="50000"/>
                    <a:lumOff val="50000"/>
                  </a:schemeClr>
                </a:solidFill>
                <a:latin typeface="Marianne" panose="02000000000000000000" pitchFamily="2" charset="0"/>
                <a:ea typeface="+mn-ea"/>
                <a:cs typeface="+mn-cs"/>
              </a:defRPr>
            </a:lvl1pPr>
            <a:lvl2pPr marL="242994" indent="-107997" algn="l" defTabSz="685784" rtl="0" eaLnBrk="1" latinLnBrk="0" hangingPunct="1">
              <a:lnSpc>
                <a:spcPct val="100000"/>
              </a:lnSpc>
              <a:spcBef>
                <a:spcPts val="450"/>
              </a:spcBef>
              <a:spcAft>
                <a:spcPts val="600"/>
              </a:spcAft>
              <a:buSzPct val="100000"/>
              <a:buFont typeface="+mj-lt"/>
              <a:buAutoNum type="alphaLcPeriod"/>
              <a:defRPr sz="9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2pPr>
            <a:lvl3pPr marL="398578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Wingdings" pitchFamily="2" charset="2"/>
              <a:buChar char="§"/>
              <a:defRPr sz="75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3pPr>
            <a:lvl4pPr marL="533574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Arial" panose="020B0604020202020204" pitchFamily="34" charset="0"/>
              <a:buChar char="•"/>
              <a:defRPr sz="600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4pPr>
            <a:lvl5pPr marL="695570" indent="-128585" algn="l" defTabSz="685784" rtl="0" eaLnBrk="1" latinLnBrk="0" hangingPunct="1">
              <a:lnSpc>
                <a:spcPct val="100000"/>
              </a:lnSpc>
              <a:spcBef>
                <a:spcPts val="75"/>
              </a:spcBef>
              <a:spcAft>
                <a:spcPts val="75"/>
              </a:spcAft>
              <a:buSzPct val="100000"/>
              <a:buFont typeface="Wingdings" pitchFamily="2" charset="2"/>
              <a:buChar char="§"/>
              <a:defRPr sz="525" kern="1200">
                <a:solidFill>
                  <a:schemeClr val="tx1"/>
                </a:solidFill>
                <a:latin typeface="Marianne" panose="02000000000000000000" pitchFamily="2" charset="0"/>
                <a:ea typeface="+mn-ea"/>
                <a:cs typeface="+mn-cs"/>
              </a:defRPr>
            </a:lvl5pPr>
            <a:lvl6pPr marL="1885903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795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40" indent="0" algn="l" defTabSz="685784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77" indent="-171446" algn="l" defTabSz="68578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/>
            <a:r>
              <a:rPr lang="fr-FR" sz="1200" dirty="0">
                <a:solidFill>
                  <a:schemeClr val="tx1"/>
                </a:solidFill>
              </a:rPr>
              <a:t>Nombre de filles en terminale et bac+1 STIM avant et après la réforme du lycée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260C85B-234A-40D1-AED9-E5034B3CC77F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320194" y="4024104"/>
            <a:ext cx="8496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Le nombre de filles en terminale en STIM a diminué depuis la réforme du lycée, mais </a:t>
            </a:r>
            <a:r>
              <a:rPr lang="fr-FR" sz="1400" b="1" dirty="0">
                <a:solidFill>
                  <a:srgbClr val="096C41"/>
                </a:solidFill>
                <a:latin typeface="Marianne" panose="02000000000000000000" pitchFamily="2" charset="0"/>
              </a:rPr>
              <a:t>pas le nombre de filles inscrites en première année de STIM </a:t>
            </a:r>
            <a:r>
              <a:rPr lang="fr-FR" sz="1200" dirty="0">
                <a:solidFill>
                  <a:srgbClr val="000000"/>
                </a:solidFill>
                <a:latin typeface="Marianne" panose="02000000000000000000" pitchFamily="2" charset="0"/>
              </a:rPr>
              <a:t>(observation -3 ans +3ans : licences, BTS, BUT, CPGE, écoles d’ingénieurs…).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F4EF5D-3F66-4B9D-83AE-109E32E6B3DF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323850" y="3921790"/>
            <a:ext cx="8496150" cy="81020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fr-FR" sz="1400" dirty="0" err="1">
              <a:solidFill>
                <a:schemeClr val="tx1"/>
              </a:solidFill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6300192" y="3494639"/>
            <a:ext cx="2690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 d’après BCP et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</a:rPr>
              <a:t>parcoursup</a:t>
            </a:r>
            <a:endParaRPr lang="fr-FR" sz="9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7747992" y="4847629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  <p:sp>
        <p:nvSpPr>
          <p:cNvPr id="16" name="Espace réservé du pied de page 2">
            <a:extLst>
              <a:ext uri="{FF2B5EF4-FFF2-40B4-BE49-F238E27FC236}">
                <a16:creationId xmlns:a16="http://schemas.microsoft.com/office/drawing/2014/main" id="{786ABCF6-EB41-453E-A2A5-FCBBF7773B53}"/>
              </a:ext>
            </a:extLst>
          </p:cNvPr>
          <p:cNvSpPr txBox="1">
            <a:spLocks/>
          </p:cNvSpPr>
          <p:nvPr>
            <p:custDataLst>
              <p:tags r:id="rId10"/>
            </p:custDataLst>
          </p:nvPr>
        </p:nvSpPr>
        <p:spPr>
          <a:xfrm>
            <a:off x="323848" y="4836848"/>
            <a:ext cx="5904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800" b="1" dirty="0"/>
              <a:t>Direction générale de l’enseignement scolaire</a:t>
            </a:r>
          </a:p>
        </p:txBody>
      </p:sp>
    </p:spTree>
    <p:extLst>
      <p:ext uri="{BB962C8B-B14F-4D97-AF65-F5344CB8AC3E}">
        <p14:creationId xmlns:p14="http://schemas.microsoft.com/office/powerpoint/2010/main" val="390673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B65119E0-0D70-465B-9291-65E6EFC2AB18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308871" y="4843628"/>
            <a:ext cx="1350000" cy="180975"/>
          </a:xfrm>
        </p:spPr>
        <p:txBody>
          <a:bodyPr/>
          <a:lstStyle/>
          <a:p>
            <a:fld id="{733122C9-A0B9-462F-8757-0847AD287B63}" type="slidenum">
              <a:rPr lang="fr-FR" cap="all"/>
              <a:pPr/>
              <a:t>18</a:t>
            </a:fld>
            <a:endParaRPr lang="fr-FR" cap="all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31AE5762-FE12-43E2-ABA0-5F97D50D7CD6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619672" y="262713"/>
            <a:ext cx="8496151" cy="539991"/>
          </a:xfrm>
        </p:spPr>
        <p:txBody>
          <a:bodyPr>
            <a:normAutofit/>
          </a:bodyPr>
          <a:lstStyle/>
          <a:p>
            <a:r>
              <a:rPr lang="fr-FR" sz="2000" dirty="0">
                <a:solidFill>
                  <a:schemeClr val="tx1"/>
                </a:solidFill>
              </a:rPr>
              <a:t>« Les garçons sont brillants, les filles sont travailleuses »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C0F5243-DF25-427B-90A5-C8ACBF740F03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1558028" y="559753"/>
            <a:ext cx="8496150" cy="242951"/>
          </a:xfrm>
        </p:spPr>
        <p:txBody>
          <a:bodyPr/>
          <a:lstStyle/>
          <a:p>
            <a:r>
              <a:rPr lang="fr-FR" dirty="0"/>
              <a:t>Un exemple de stéréotypes observés dans les appréciations des bulletins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480CDA75-AC6B-4CCC-BEB4-AA79AFCB053A}"/>
              </a:ext>
            </a:extLst>
          </p:cNvPr>
          <p:cNvPicPr/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15566"/>
            <a:ext cx="6241877" cy="377645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20E69EDC-2543-4988-A31F-CC180452AD28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004048" y="4434666"/>
            <a:ext cx="39596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Marion Monnet et Pauline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Charousset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. PSE 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900" b="1" dirty="0" err="1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paper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effectLst/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, n° 2022-19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sp>
        <p:nvSpPr>
          <p:cNvPr id="7" name="Espace réservé de la date 1">
            <a:extLst>
              <a:ext uri="{FF2B5EF4-FFF2-40B4-BE49-F238E27FC236}">
                <a16:creationId xmlns:a16="http://schemas.microsoft.com/office/drawing/2014/main" id="{90B367F5-A938-4041-A0EF-1E239A28F740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>
          <a:xfrm>
            <a:off x="7658871" y="4843628"/>
            <a:ext cx="1170000" cy="176394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</p:spTree>
    <p:extLst>
      <p:ext uri="{BB962C8B-B14F-4D97-AF65-F5344CB8AC3E}">
        <p14:creationId xmlns:p14="http://schemas.microsoft.com/office/powerpoint/2010/main" val="107038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AFE2407C-0127-404D-BC81-DC87DE290FDB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500563" y="324363"/>
            <a:ext cx="7466306" cy="676348"/>
          </a:xfrm>
        </p:spPr>
        <p:txBody>
          <a:bodyPr>
            <a:noAutofit/>
          </a:bodyPr>
          <a:lstStyle/>
          <a:p>
            <a:r>
              <a:rPr lang="fr-FR" sz="1800" dirty="0"/>
              <a:t>Seules 25 000 femmes s’orientent vers les filières STEM à niveau bac +1, alors que plus de 130 000 font des STEM en 1</a:t>
            </a:r>
            <a:r>
              <a:rPr lang="fr-FR" sz="1800" baseline="30000" dirty="0"/>
              <a:t>ère</a:t>
            </a:r>
            <a:r>
              <a:rPr lang="fr-FR" sz="1800" dirty="0"/>
              <a:t>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D2BEF00-BF5B-4E56-9D62-05DA0D9DDC1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251520" y="1097233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Seconde GT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DE08ED46-EF2F-4D3B-B8AC-AD8EC8573836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2843808" y="1084908"/>
            <a:ext cx="11528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Première</a:t>
            </a:r>
            <a:r>
              <a:rPr lang="fr-FR" sz="1100" dirty="0"/>
              <a:t> </a:t>
            </a:r>
            <a:r>
              <a:rPr lang="fr-FR" sz="1100" b="1" dirty="0"/>
              <a:t>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910197C5-F33E-4364-903C-383D8B91F2EB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5261540" y="1059582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Terminale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544B5418-4244-44AD-9F9F-AE8AA36072F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862197" y="1072101"/>
            <a:ext cx="10326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2023</a:t>
            </a: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C4BBFFC6-310D-43E1-9963-74AEEDC3C5A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 rotWithShape="1">
          <a:blip r:embed="rId19"/>
          <a:srcRect t="15350" b="10439"/>
          <a:stretch/>
        </p:blipFill>
        <p:spPr>
          <a:xfrm>
            <a:off x="0" y="1339117"/>
            <a:ext cx="9144000" cy="33928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D83924BF-B9EC-47C4-82ED-F823906B259B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299383" y="4257500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STEM</a:t>
            </a:r>
          </a:p>
          <a:p>
            <a:pPr algn="r"/>
            <a:r>
              <a:rPr lang="fr-FR" sz="1100" b="1" dirty="0"/>
              <a:t>25 000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15496B49-AE1C-4AA9-9D78-0FBBC0FFF605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7012445" y="2380647"/>
            <a:ext cx="136608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Bac +1 hors STEM</a:t>
            </a:r>
          </a:p>
          <a:p>
            <a:pPr algn="r"/>
            <a:r>
              <a:rPr lang="fr-FR" sz="1100" dirty="0"/>
              <a:t>285 000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D2365F35-D0E3-4CD7-B1E7-D60B609CA952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4372544" y="2380647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doublettes</a:t>
            </a:r>
          </a:p>
          <a:p>
            <a:pPr algn="r"/>
            <a:r>
              <a:rPr lang="fr-FR" sz="1100" dirty="0"/>
              <a:t>220 000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E5F08864-A991-4981-B5FB-00D7998170A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902675" y="2380647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triplettes</a:t>
            </a:r>
          </a:p>
          <a:p>
            <a:pPr algn="r"/>
            <a:r>
              <a:rPr lang="fr-FR" sz="1100" dirty="0"/>
              <a:t>180 000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FBE959B0-FDAE-42C8-84E1-2BCA5D110BDA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66170" y="3274297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50 000 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17AF3CAB-9CE1-475A-A7FA-9DD36ABE0100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067944" y="3690560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60 000 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9A44B882-26DE-449C-AF15-4A4B4A63E8F1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2202926" y="4088981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ou 3 STEM</a:t>
            </a:r>
          </a:p>
          <a:p>
            <a:pPr algn="r"/>
            <a:r>
              <a:rPr lang="fr-FR" sz="1100" dirty="0"/>
              <a:t>80 000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41B6688-25D0-480D-9F48-D178993AE79D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5079629" y="4282409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STEM</a:t>
            </a:r>
          </a:p>
          <a:p>
            <a:pPr algn="r"/>
            <a:r>
              <a:rPr lang="fr-FR" sz="1100" dirty="0"/>
              <a:t>30 000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46235" y="4481388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</a:t>
            </a:r>
          </a:p>
        </p:txBody>
      </p:sp>
      <p:sp>
        <p:nvSpPr>
          <p:cNvPr id="25" name="Espace réservé de la date 1"/>
          <p:cNvSpPr txBox="1">
            <a:spLocks/>
          </p:cNvSpPr>
          <p:nvPr>
            <p:custDataLst>
              <p:tags r:id="rId16"/>
            </p:custDataLst>
          </p:nvPr>
        </p:nvSpPr>
        <p:spPr>
          <a:xfrm>
            <a:off x="7724852" y="4876006"/>
            <a:ext cx="1170000" cy="18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dirty="0" smtClean="0"/>
              <a:t>Septembre 2025</a:t>
            </a:r>
            <a:endParaRPr lang="fr-FR" sz="750" b="1" cap="all" dirty="0"/>
          </a:p>
        </p:txBody>
      </p:sp>
      <p:sp>
        <p:nvSpPr>
          <p:cNvPr id="26" name="Espace réservé du numéro de diapositive 3"/>
          <p:cNvSpPr txBox="1">
            <a:spLocks/>
          </p:cNvSpPr>
          <p:nvPr>
            <p:custDataLst>
              <p:tags r:id="rId17"/>
            </p:custDataLst>
          </p:nvPr>
        </p:nvSpPr>
        <p:spPr bwMode="gray">
          <a:xfrm>
            <a:off x="6374852" y="4793874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defPPr>
              <a:defRPr lang="fr-FR"/>
            </a:defPPr>
            <a:lvl1pPr marL="0" algn="r" defTabSz="914400" rtl="0" eaLnBrk="1" latinLnBrk="0" hangingPunct="1">
              <a:defRPr sz="75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33122C9-A0B9-462F-8757-0847AD287B63}" type="slidenum">
              <a:rPr lang="fr-FR" smtClean="0"/>
              <a:pPr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6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texte 5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>
          <a:solidFill>
            <a:schemeClr val="bg1"/>
          </a:solidFill>
        </p:spPr>
        <p:txBody>
          <a:bodyPr/>
          <a:lstStyle/>
          <a:p>
            <a:pPr>
              <a:lnSpc>
                <a:spcPct val="150000"/>
              </a:lnSpc>
            </a:pPr>
            <a:r>
              <a:rPr lang="fr-FR" dirty="0" smtClean="0">
                <a:solidFill>
                  <a:srgbClr val="57B4A2"/>
                </a:solidFill>
              </a:rPr>
              <a:t>Plan </a:t>
            </a:r>
            <a:r>
              <a:rPr lang="fr-FR" dirty="0">
                <a:solidFill>
                  <a:srgbClr val="57B4A2"/>
                </a:solidFill>
              </a:rPr>
              <a:t>filles et maths</a:t>
            </a:r>
          </a:p>
          <a:p>
            <a:pPr lvl="1">
              <a:lnSpc>
                <a:spcPct val="150000"/>
              </a:lnSpc>
            </a:pPr>
            <a:r>
              <a:rPr lang="fr-FR" sz="1800" b="1" dirty="0" smtClean="0">
                <a:latin typeface="Arial Black" panose="020B0A04020102020204" pitchFamily="34" charset="0"/>
              </a:rPr>
              <a:t>Ouvrir le champ des possibles : filles, mathématiques et sciences</a:t>
            </a:r>
          </a:p>
          <a:p>
            <a:pPr lvl="1">
              <a:lnSpc>
                <a:spcPct val="150000"/>
              </a:lnSpc>
            </a:pPr>
            <a:r>
              <a:rPr lang="fr-FR" b="1" dirty="0" smtClean="0">
                <a:solidFill>
                  <a:srgbClr val="F7C945"/>
                </a:solidFill>
                <a:latin typeface="Arial Black" panose="020B0A04020102020204" pitchFamily="34" charset="0"/>
              </a:rPr>
              <a:t>Ateliers </a:t>
            </a:r>
            <a:r>
              <a:rPr lang="fr-FR" b="1" dirty="0">
                <a:solidFill>
                  <a:srgbClr val="F7C945"/>
                </a:solidFill>
                <a:latin typeface="Arial Black" panose="020B0A04020102020204" pitchFamily="34" charset="0"/>
              </a:rPr>
              <a:t>de sensibilisation 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algn="r"/>
            <a:r>
              <a:rPr lang="fr-FR" cap="all" dirty="0" smtClean="0"/>
              <a:t>Septembre 2025</a:t>
            </a:r>
            <a:endParaRPr lang="fr-FR" cap="all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151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E0639D9-F3FA-4F7A-A0CC-477385C856B5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>
          <a:xfrm>
            <a:off x="6130226" y="4862250"/>
            <a:ext cx="1350000" cy="157836"/>
          </a:xfrm>
        </p:spPr>
        <p:txBody>
          <a:bodyPr/>
          <a:lstStyle/>
          <a:p>
            <a:fld id="{733122C9-A0B9-462F-8757-0847AD287B63}" type="slidenum">
              <a:rPr lang="fr-FR" smtClean="0"/>
              <a:pPr/>
              <a:t>20</a:t>
            </a:fld>
            <a:endParaRPr lang="fr-FR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5243D8D-0A14-491D-BE72-E93041344DC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19"/>
          <a:srcRect l="4951" r="10637"/>
          <a:stretch/>
        </p:blipFill>
        <p:spPr>
          <a:xfrm>
            <a:off x="467544" y="866640"/>
            <a:ext cx="7942565" cy="3839467"/>
          </a:xfrm>
          <a:prstGeom prst="rect">
            <a:avLst/>
          </a:prstGeom>
        </p:spPr>
      </p:pic>
      <p:sp>
        <p:nvSpPr>
          <p:cNvPr id="4" name="Titre 3">
            <a:extLst>
              <a:ext uri="{FF2B5EF4-FFF2-40B4-BE49-F238E27FC236}">
                <a16:creationId xmlns:a16="http://schemas.microsoft.com/office/drawing/2014/main" id="{1583BFAF-034B-4724-B8FD-5DF6A21AE8CA}"/>
              </a:ext>
            </a:extLst>
          </p:cNvPr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1648937" y="349628"/>
            <a:ext cx="8496300" cy="539991"/>
          </a:xfrm>
        </p:spPr>
        <p:txBody>
          <a:bodyPr>
            <a:normAutofit/>
          </a:bodyPr>
          <a:lstStyle/>
          <a:p>
            <a:r>
              <a:rPr lang="fr-FR" sz="2000" dirty="0"/>
              <a:t>75 000 garçons s’orientent en bac+1 STEM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5372EECF-66D0-4273-B707-3FC7487BF253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219930" y="1419622"/>
            <a:ext cx="13997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Seconde GT 2020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AA2E242B-D683-468F-8ECE-BBF335646BF0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2555776" y="1110524"/>
            <a:ext cx="11592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Première 2021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D3ADB41-0782-469C-A704-661A29F146EA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4858905" y="915566"/>
            <a:ext cx="12506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Terminale 2022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C905782-5175-41B7-9960-F4144B71316E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411118" y="1203598"/>
            <a:ext cx="99899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+1 2023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447DF72-59DE-4972-AEB9-B81E1D2FB7CD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1691680" y="1563638"/>
            <a:ext cx="129875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Autres triplettes</a:t>
            </a:r>
          </a:p>
          <a:p>
            <a:pPr algn="r"/>
            <a:r>
              <a:rPr lang="fr-FR" sz="1100" dirty="0"/>
              <a:t>90 000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9CCB76D9-88E2-42C2-9F04-485705682BD6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1325062" y="2427734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40 000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48819E1-CD1B-4823-919C-DBAFD78FEA85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2038399" y="3435846"/>
            <a:ext cx="102143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2 ou 3 STEM</a:t>
            </a:r>
          </a:p>
          <a:p>
            <a:pPr algn="r"/>
            <a:r>
              <a:rPr lang="fr-FR" sz="1100" dirty="0"/>
              <a:t>130 000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7BF8FA15-7C3E-4F78-9CF3-BCB82FCBB053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4716016" y="3723878"/>
            <a:ext cx="6848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2 STEM</a:t>
            </a:r>
          </a:p>
          <a:p>
            <a:pPr algn="r"/>
            <a:r>
              <a:rPr lang="fr-FR" sz="1100" dirty="0"/>
              <a:t>85 000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C0B5E48-B4DB-4985-A3C9-E163F5D81C85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3707904" y="2643758"/>
            <a:ext cx="17347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1 STEM + autre science</a:t>
            </a:r>
          </a:p>
          <a:p>
            <a:pPr algn="r"/>
            <a:r>
              <a:rPr lang="fr-FR" sz="1100" dirty="0"/>
              <a:t>45 000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E119578B-AB92-4A57-80D5-7CF157B33A50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3995936" y="1563638"/>
            <a:ext cx="14141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Autres doublettes</a:t>
            </a:r>
          </a:p>
          <a:p>
            <a:pPr algn="r"/>
            <a:r>
              <a:rPr lang="fr-FR" sz="1100" dirty="0"/>
              <a:t>130 000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11C5670-86D5-4ADD-897D-91937F1C40B7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6805226" y="3723878"/>
            <a:ext cx="107914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/>
              <a:t>Bac + 1 STEM</a:t>
            </a:r>
          </a:p>
          <a:p>
            <a:pPr algn="r"/>
            <a:r>
              <a:rPr lang="fr-FR" sz="1100" b="1" dirty="0"/>
              <a:t>75 000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59E2103A-CB00-4E1B-A6C4-98C2461F4714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7184132" y="2115492"/>
            <a:ext cx="72648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r-FR" sz="1100" dirty="0"/>
              <a:t>Autre</a:t>
            </a:r>
          </a:p>
          <a:p>
            <a:pPr algn="r"/>
            <a:r>
              <a:rPr lang="fr-FR" sz="1100" dirty="0"/>
              <a:t>185 000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D369CBD-5875-41C1-A763-5095F69A3C4C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75452" y="4475275"/>
            <a:ext cx="201622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Mission IGESR – IGF</a:t>
            </a:r>
          </a:p>
        </p:txBody>
      </p:sp>
      <p:sp>
        <p:nvSpPr>
          <p:cNvPr id="22" name="Espace réservé de la date 1"/>
          <p:cNvSpPr txBox="1">
            <a:spLocks/>
          </p:cNvSpPr>
          <p:nvPr>
            <p:custDataLst>
              <p:tags r:id="rId17"/>
            </p:custDataLst>
          </p:nvPr>
        </p:nvSpPr>
        <p:spPr>
          <a:xfrm>
            <a:off x="7740352" y="4840086"/>
            <a:ext cx="1170000" cy="36000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sz="750" b="1" cap="all" smtClean="0"/>
              <a:t>Septembre 2025</a:t>
            </a:r>
            <a:endParaRPr lang="fr-FR" sz="750" b="1" cap="all" dirty="0"/>
          </a:p>
        </p:txBody>
      </p:sp>
    </p:spTree>
    <p:extLst>
      <p:ext uri="{BB962C8B-B14F-4D97-AF65-F5344CB8AC3E}">
        <p14:creationId xmlns:p14="http://schemas.microsoft.com/office/powerpoint/2010/main" val="211822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21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FR" sz="1600" dirty="0"/>
          </a:p>
          <a:p>
            <a:r>
              <a:rPr lang="fr-FR" sz="1600" i="1" dirty="0"/>
              <a:t>(les données de l’école ou de l’établissement sont à insérer après cette diapositive)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904001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B. Données école ou établissement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15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22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2319023" y="2763820"/>
            <a:ext cx="6207098" cy="204897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Image 3" descr="image002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95" y="932583"/>
            <a:ext cx="8492016" cy="39351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re 6">
            <a:extLst>
              <a:ext uri="{FF2B5EF4-FFF2-40B4-BE49-F238E27FC236}">
                <a16:creationId xmlns:a16="http://schemas.microsoft.com/office/drawing/2014/main" id="{8370507D-A857-4745-B015-CEA846A81040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1907704" y="496211"/>
            <a:ext cx="7415888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dirty="0">
                <a:latin typeface="Marianne" panose="02000000000000000000" pitchFamily="2" charset="0"/>
              </a:rPr>
              <a:t> Exemple d’une extraction Archipel (école) </a:t>
            </a:r>
          </a:p>
        </p:txBody>
      </p:sp>
    </p:spTree>
    <p:extLst>
      <p:ext uri="{BB962C8B-B14F-4D97-AF65-F5344CB8AC3E}">
        <p14:creationId xmlns:p14="http://schemas.microsoft.com/office/powerpoint/2010/main" val="3847762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23</a:t>
            </a:fld>
            <a:endParaRPr lang="fr-FR" dirty="0"/>
          </a:p>
        </p:txBody>
      </p:sp>
      <p:sp>
        <p:nvSpPr>
          <p:cNvPr id="9" name="Titre 6">
            <a:extLst>
              <a:ext uri="{FF2B5EF4-FFF2-40B4-BE49-F238E27FC236}">
                <a16:creationId xmlns:a16="http://schemas.microsoft.com/office/drawing/2014/main" id="{8370507D-A857-4745-B015-CEA846A81040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 bwMode="gray">
          <a:xfrm>
            <a:off x="899592" y="267494"/>
            <a:ext cx="8424000" cy="6530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5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2400" dirty="0">
                <a:latin typeface="Marianne" panose="02000000000000000000" pitchFamily="2" charset="0"/>
              </a:rPr>
              <a:t> Exemple d’un extrait de restitution collège </a:t>
            </a:r>
          </a:p>
          <a:p>
            <a:pPr algn="ctr"/>
            <a:r>
              <a:rPr lang="fr-FR" sz="2400" dirty="0">
                <a:latin typeface="Marianne" panose="02000000000000000000" pitchFamily="2" charset="0"/>
              </a:rPr>
              <a:t>à destination des enseignants (Archipel)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052D85B0-3F5F-4242-8515-7E1FD78C290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18880" y="1203598"/>
            <a:ext cx="8906240" cy="35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60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endParaRPr lang="fr-FR" sz="1600" dirty="0"/>
          </a:p>
          <a:p>
            <a:pPr lvl="0"/>
            <a:r>
              <a:rPr lang="fr-FR" sz="1600" dirty="0"/>
              <a:t>Comparaison </a:t>
            </a:r>
            <a:r>
              <a:rPr lang="fr-FR" sz="1600" dirty="0" smtClean="0"/>
              <a:t>national/local </a:t>
            </a:r>
            <a:r>
              <a:rPr lang="fr-FR" sz="1600" dirty="0"/>
              <a:t>: </a:t>
            </a:r>
            <a:r>
              <a:rPr lang="fr-FR" sz="1600" b="1" dirty="0" smtClean="0"/>
              <a:t>« Que </a:t>
            </a:r>
            <a:r>
              <a:rPr lang="fr-FR" sz="1600" b="1" dirty="0"/>
              <a:t>nous disent ces données sur notre contexte </a:t>
            </a:r>
            <a:r>
              <a:rPr lang="fr-FR" sz="1600" b="1" dirty="0" smtClean="0"/>
              <a:t>? »</a:t>
            </a:r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2555817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C. Discussion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331097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3729" y="1779582"/>
            <a:ext cx="8424000" cy="3003918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i="1" dirty="0"/>
              <a:t>(Une proposition à choisir parmi trois activités possibles)</a:t>
            </a:r>
          </a:p>
          <a:p>
            <a:endParaRPr lang="fr-FR" sz="1600" i="1" dirty="0" smtClean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b="1" dirty="0">
                <a:solidFill>
                  <a:srgbClr val="57B4A2"/>
                </a:solidFill>
                <a:sym typeface="Wingdings" panose="05000000000000000000" pitchFamily="2" charset="2"/>
              </a:rPr>
              <a:t>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 smtClean="0">
                <a:solidFill>
                  <a:srgbClr val="57B4A2"/>
                </a:solidFill>
              </a:rPr>
              <a:t>1</a:t>
            </a:r>
            <a:r>
              <a:rPr lang="fr-FR" sz="1600" dirty="0" smtClean="0"/>
              <a:t> : ouverture vers les leviers d’action </a:t>
            </a:r>
          </a:p>
          <a:p>
            <a:pPr marL="903288" lvl="1" indent="-285750">
              <a:buClr>
                <a:srgbClr val="57B4A2"/>
              </a:buClr>
              <a:buFont typeface="Wingdings" panose="05000000000000000000" pitchFamily="2" charset="2"/>
              <a:buChar char="§"/>
            </a:pPr>
            <a:r>
              <a:rPr lang="fr-FR" sz="1500" dirty="0" smtClean="0"/>
              <a:t>Quelles actions concrètes pourrions-nous mettre en place pour favoriser l’égalité des chances dans les orientations scientifiques ?</a:t>
            </a:r>
          </a:p>
          <a:p>
            <a:pPr>
              <a:spcAft>
                <a:spcPts val="1200"/>
              </a:spcAft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 smtClean="0">
                <a:solidFill>
                  <a:srgbClr val="57B4A2"/>
                </a:solidFill>
              </a:rPr>
              <a:t>2</a:t>
            </a:r>
            <a:r>
              <a:rPr lang="fr-FR" sz="1600" dirty="0" smtClean="0">
                <a:solidFill>
                  <a:srgbClr val="57B4A2"/>
                </a:solidFill>
              </a:rPr>
              <a:t> </a:t>
            </a:r>
            <a:r>
              <a:rPr lang="fr-FR" sz="1600" dirty="0" smtClean="0"/>
              <a:t>:  questionner les stéréotypes selon différents axes d’observation afin d’engager des actions </a:t>
            </a:r>
          </a:p>
          <a:p>
            <a:pPr>
              <a:spcAft>
                <a:spcPts val="1200"/>
              </a:spcAft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 smtClean="0">
                <a:solidFill>
                  <a:srgbClr val="57B4A2"/>
                </a:solidFill>
              </a:rPr>
              <a:t>3</a:t>
            </a:r>
            <a:r>
              <a:rPr lang="fr-FR" sz="1600" dirty="0" smtClean="0"/>
              <a:t> : appropriation de la fiche-action n° 5 du rapport de l’IGESR et projection vers des actions concrètes</a:t>
            </a:r>
          </a:p>
          <a:p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904001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2 : ateliers 1</a:t>
            </a:r>
            <a:r>
              <a:rPr lang="fr-FR" sz="2800" baseline="30000" dirty="0">
                <a:solidFill>
                  <a:schemeClr val="bg1"/>
                </a:solidFill>
              </a:rPr>
              <a:t>er</a:t>
            </a:r>
            <a:r>
              <a:rPr lang="fr-FR" sz="2800" dirty="0">
                <a:solidFill>
                  <a:schemeClr val="bg1"/>
                </a:solidFill>
              </a:rPr>
              <a:t> degré (</a:t>
            </a:r>
            <a:r>
              <a:rPr lang="fr-FR" sz="2800" dirty="0" smtClean="0">
                <a:solidFill>
                  <a:schemeClr val="bg1"/>
                </a:solidFill>
              </a:rPr>
              <a:t>1 h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1993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26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>
          <a:xfrm>
            <a:off x="359999" y="1813620"/>
            <a:ext cx="8424000" cy="2846362"/>
          </a:xfrm>
        </p:spPr>
        <p:txBody>
          <a:bodyPr/>
          <a:lstStyle/>
          <a:p>
            <a:r>
              <a:rPr lang="fr-FR" sz="1600" dirty="0"/>
              <a:t> </a:t>
            </a:r>
            <a:r>
              <a:rPr lang="fr-FR" sz="1600" i="1" dirty="0"/>
              <a:t>(Une proposition à choisir parmi trois activités possibles)</a:t>
            </a:r>
          </a:p>
          <a:p>
            <a:endParaRPr lang="fr-FR" sz="1600" i="1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>
                <a:solidFill>
                  <a:srgbClr val="57B4A2"/>
                </a:solidFill>
              </a:rPr>
              <a:t>1</a:t>
            </a:r>
            <a:r>
              <a:rPr lang="fr-FR" sz="1600" dirty="0"/>
              <a:t> : ouverture vers les leviers </a:t>
            </a:r>
            <a:r>
              <a:rPr lang="fr-FR" sz="1600" dirty="0" smtClean="0"/>
              <a:t>d’action. Quelles </a:t>
            </a:r>
            <a:r>
              <a:rPr lang="fr-FR" sz="1600" dirty="0"/>
              <a:t>actions concrètes pourrions-nous mettre en place pour favoriser l’égalité des chances dans les orientations scientifiques 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>
                <a:solidFill>
                  <a:srgbClr val="57B4A2"/>
                </a:solidFill>
              </a:rPr>
              <a:t>2</a:t>
            </a:r>
            <a:r>
              <a:rPr lang="fr-FR" sz="1600" dirty="0"/>
              <a:t> :  appropriation de la fiche-action n° 5 du rapport de l’IGESR et projection vers des actions concrètes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b="1" dirty="0" smtClean="0">
                <a:solidFill>
                  <a:srgbClr val="57B4A2"/>
                </a:solidFill>
              </a:rPr>
              <a:t>Proposition </a:t>
            </a:r>
            <a:r>
              <a:rPr lang="fr-FR" sz="1600" b="1" dirty="0">
                <a:solidFill>
                  <a:srgbClr val="57B4A2"/>
                </a:solidFill>
              </a:rPr>
              <a:t>3</a:t>
            </a:r>
            <a:r>
              <a:rPr lang="fr-FR" sz="1600" dirty="0"/>
              <a:t> : réflexions à partir d’un exemple concret, l’analyse </a:t>
            </a:r>
            <a:r>
              <a:rPr lang="fr-FR" sz="1600" dirty="0" smtClean="0"/>
              <a:t>des </a:t>
            </a:r>
            <a:r>
              <a:rPr lang="fr-FR" sz="1600" dirty="0"/>
              <a:t>bulletins scolaires </a:t>
            </a:r>
          </a:p>
          <a:p>
            <a:endParaRPr lang="fr-FR" sz="1600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5652161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2 : ateliers 2</a:t>
            </a:r>
            <a:r>
              <a:rPr lang="fr-FR" sz="2800" baseline="30000" dirty="0">
                <a:solidFill>
                  <a:schemeClr val="bg1"/>
                </a:solidFill>
              </a:rPr>
              <a:t>nd</a:t>
            </a:r>
            <a:r>
              <a:rPr lang="fr-FR" sz="2800" dirty="0">
                <a:solidFill>
                  <a:schemeClr val="bg1"/>
                </a:solidFill>
              </a:rPr>
              <a:t> degré (</a:t>
            </a:r>
            <a:r>
              <a:rPr lang="fr-FR" sz="2800" dirty="0" smtClean="0">
                <a:solidFill>
                  <a:schemeClr val="bg1"/>
                </a:solidFill>
              </a:rPr>
              <a:t>1 h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0868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60000" y="4793333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pPr lvl="0">
              <a:lnSpc>
                <a:spcPct val="250000"/>
              </a:lnSpc>
            </a:pPr>
            <a:r>
              <a:rPr lang="fr-FR" sz="1600" b="1" dirty="0" smtClean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Comprendre les inégalités persistantes d’orientation filles/garçons en sciences.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Identifier les stéréotypes et freins potentiels, dans et hors de l’école.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Prendre conscience des leviers d’action concrets dans les pratiques quotidiennes.</a:t>
            </a:r>
          </a:p>
          <a:p>
            <a:pPr lvl="0">
              <a:lnSpc>
                <a:spcPct val="250000"/>
              </a:lnSpc>
            </a:pPr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</a:t>
            </a:r>
            <a:r>
              <a:rPr lang="fr-FR" sz="1600" dirty="0" smtClean="0"/>
              <a:t> </a:t>
            </a:r>
            <a:r>
              <a:rPr lang="fr-FR" sz="1600" dirty="0"/>
              <a:t>Lancer une dynamique collective au sein de l’école ou de l’établissement.</a:t>
            </a:r>
          </a:p>
          <a:p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3347905" cy="504056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Objectifs de l’atelier</a:t>
            </a:r>
          </a:p>
        </p:txBody>
      </p:sp>
    </p:spTree>
    <p:extLst>
      <p:ext uri="{BB962C8B-B14F-4D97-AF65-F5344CB8AC3E}">
        <p14:creationId xmlns:p14="http://schemas.microsoft.com/office/powerpoint/2010/main" val="880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64857" y="4749741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Temps </a:t>
            </a:r>
            <a:r>
              <a:rPr lang="fr-FR" sz="1600" dirty="0"/>
              <a:t>1 : échanges autour des faits (1h)</a:t>
            </a:r>
          </a:p>
          <a:p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Temps </a:t>
            </a:r>
            <a:r>
              <a:rPr lang="fr-FR" sz="1600" dirty="0"/>
              <a:t>2 : réflexions autour des pratiques et élaboration de pistes d’action (1h)</a:t>
            </a:r>
          </a:p>
          <a:p>
            <a:pPr lvl="0"/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1763729" cy="648072"/>
          </a:xfrm>
          <a:solidFill>
            <a:srgbClr val="57B4A2"/>
          </a:solidFill>
        </p:spPr>
        <p:txBody>
          <a:bodyPr anchor="ctr"/>
          <a:lstStyle/>
          <a:p>
            <a:pPr algn="ctr"/>
            <a:r>
              <a:rPr lang="fr-FR" dirty="0">
                <a:solidFill>
                  <a:schemeClr val="bg1"/>
                </a:solidFill>
              </a:rPr>
              <a:t>Déroulé </a:t>
            </a:r>
          </a:p>
        </p:txBody>
      </p:sp>
    </p:spTree>
    <p:extLst>
      <p:ext uri="{BB962C8B-B14F-4D97-AF65-F5344CB8AC3E}">
        <p14:creationId xmlns:p14="http://schemas.microsoft.com/office/powerpoint/2010/main" val="109982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4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Introduction</a:t>
            </a:r>
            <a:endParaRPr lang="fr-FR" sz="1600" dirty="0"/>
          </a:p>
          <a:p>
            <a:endParaRPr lang="fr-FR" sz="1600" dirty="0"/>
          </a:p>
          <a:p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Vidéo </a:t>
            </a:r>
            <a:r>
              <a:rPr lang="fr-FR" sz="1600" dirty="0"/>
              <a:t>ministérielle (20 min)</a:t>
            </a:r>
          </a:p>
          <a:p>
            <a:pPr lvl="0"/>
            <a:endParaRPr lang="fr-FR" dirty="0"/>
          </a:p>
          <a:p>
            <a:pPr lvl="0"/>
            <a:r>
              <a:rPr lang="fr-FR" sz="1600" b="1" dirty="0">
                <a:solidFill>
                  <a:srgbClr val="F7C945"/>
                </a:solidFill>
                <a:sym typeface="Wingdings" panose="05000000000000000000" pitchFamily="2" charset="2"/>
              </a:rPr>
              <a:t> </a:t>
            </a:r>
            <a:r>
              <a:rPr lang="fr-FR" sz="1600" dirty="0" smtClean="0"/>
              <a:t>Apports </a:t>
            </a:r>
            <a:r>
              <a:rPr lang="fr-FR" sz="1600" dirty="0"/>
              <a:t>factuels pour contextualiser (35 min)</a:t>
            </a:r>
          </a:p>
          <a:p>
            <a:pPr lvl="0"/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57B4A2"/>
                </a:solidFill>
              </a:rPr>
              <a:t>A</a:t>
            </a:r>
            <a:r>
              <a:rPr lang="fr-FR" sz="1600" b="1" dirty="0">
                <a:solidFill>
                  <a:srgbClr val="57B4A2"/>
                </a:solidFill>
              </a:rPr>
              <a:t>.</a:t>
            </a:r>
            <a:r>
              <a:rPr lang="fr-FR" sz="1600" dirty="0"/>
              <a:t> Données nationales</a:t>
            </a:r>
          </a:p>
          <a:p>
            <a:pPr lvl="0"/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57B4A2"/>
                </a:solidFill>
              </a:rPr>
              <a:t>B</a:t>
            </a:r>
            <a:r>
              <a:rPr lang="fr-FR" sz="1600" b="1" dirty="0">
                <a:solidFill>
                  <a:srgbClr val="57B4A2"/>
                </a:solidFill>
              </a:rPr>
              <a:t>.</a:t>
            </a:r>
            <a:r>
              <a:rPr lang="fr-FR" sz="1600" dirty="0"/>
              <a:t> Données école ou établissement</a:t>
            </a:r>
          </a:p>
          <a:p>
            <a:pPr lvl="0"/>
            <a:r>
              <a:rPr lang="fr-FR" sz="1600" dirty="0" smtClean="0"/>
              <a:t>	</a:t>
            </a:r>
            <a:r>
              <a:rPr lang="fr-FR" sz="1600" b="1" dirty="0" smtClean="0">
                <a:solidFill>
                  <a:srgbClr val="57B4A2"/>
                </a:solidFill>
              </a:rPr>
              <a:t>C</a:t>
            </a:r>
            <a:r>
              <a:rPr lang="fr-FR" sz="1600" b="1" dirty="0">
                <a:solidFill>
                  <a:srgbClr val="57B4A2"/>
                </a:solidFill>
              </a:rPr>
              <a:t>.</a:t>
            </a:r>
            <a:r>
              <a:rPr lang="fr-FR" sz="1600" dirty="0"/>
              <a:t> Discussion</a:t>
            </a:r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359999" y="1059582"/>
            <a:ext cx="7020313" cy="720000"/>
          </a:xfrm>
          <a:solidFill>
            <a:srgbClr val="57B4A2"/>
          </a:solidFill>
        </p:spPr>
        <p:txBody>
          <a:bodyPr anchor="ctr"/>
          <a:lstStyle/>
          <a:p>
            <a:r>
              <a:rPr lang="fr-FR" sz="2800" dirty="0">
                <a:solidFill>
                  <a:schemeClr val="bg1"/>
                </a:solidFill>
              </a:rPr>
              <a:t>Temps 1 : échanges autour des faits (</a:t>
            </a:r>
            <a:r>
              <a:rPr lang="fr-FR" sz="2800" dirty="0" smtClean="0">
                <a:solidFill>
                  <a:schemeClr val="bg1"/>
                </a:solidFill>
              </a:rPr>
              <a:t>1 h</a:t>
            </a:r>
            <a:r>
              <a:rPr lang="fr-FR" sz="2800" dirty="0">
                <a:solidFill>
                  <a:schemeClr val="bg1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23119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359999" y="1059582"/>
            <a:ext cx="3707945" cy="720000"/>
          </a:xfrm>
          <a:solidFill>
            <a:srgbClr val="F7C945"/>
          </a:solidFill>
        </p:spPr>
        <p:txBody>
          <a:bodyPr anchor="ctr"/>
          <a:lstStyle/>
          <a:p>
            <a:r>
              <a:rPr lang="fr-FR" dirty="0"/>
              <a:t>A. Données nationales 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378442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FBC0A2-D46D-4664-90D3-4F5527C50E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91680" y="255651"/>
            <a:ext cx="7092320" cy="432048"/>
          </a:xfrm>
        </p:spPr>
        <p:txBody>
          <a:bodyPr/>
          <a:lstStyle/>
          <a:p>
            <a:r>
              <a:rPr lang="fr-FR" dirty="0"/>
              <a:t>En petite section de maternelle, des acquis plus solides pour les élèves nés en début d’année et pour les filles</a:t>
            </a:r>
            <a:endParaRPr lang="fr-FR" dirty="0">
              <a:latin typeface="Marianne" panose="02000000000000000000" pitchFamily="2" charset="0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741984" y="4280242"/>
            <a:ext cx="805002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/>
              <a:t>Source</a:t>
            </a:r>
            <a:r>
              <a:rPr lang="fr-FR" sz="900" b="1" dirty="0"/>
              <a:t> : Note d’information, n°25.03 DEPP </a:t>
            </a:r>
            <a:r>
              <a:rPr lang="fr-FR" sz="900" b="1" u="sng" dirty="0">
                <a:hlinkClick r:id="rId9" tooltip="En petite section de maternelle, des acquis plus solides pour les élèves nés en début d’année et pour les filles"/>
              </a:rPr>
              <a:t>En petite section de maternelle, des acquis plus solides pour les élèves nés en début d’année et pour les filles </a:t>
            </a:r>
            <a:r>
              <a:rPr lang="fr-FR" sz="900" dirty="0"/>
              <a:t/>
            </a:r>
            <a:br>
              <a:rPr lang="fr-FR" sz="900" dirty="0"/>
            </a:br>
            <a:endParaRPr lang="fr-FR" sz="900" b="1" dirty="0"/>
          </a:p>
        </p:txBody>
      </p:sp>
      <p:pic>
        <p:nvPicPr>
          <p:cNvPr id="3" name="Imag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403648" y="1311260"/>
            <a:ext cx="6433066" cy="156061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885" y="2902333"/>
            <a:ext cx="5884663" cy="137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0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8</a:t>
            </a:fld>
            <a:endParaRPr lang="fr-FR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37FC6F1-437D-EC49-BF9D-D6BBB565A908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60000" y="4783500"/>
            <a:ext cx="5904000" cy="360000"/>
          </a:xfrm>
        </p:spPr>
        <p:txBody>
          <a:bodyPr/>
          <a:lstStyle/>
          <a:p>
            <a:r>
              <a:rPr lang="fr-FR" dirty="0"/>
              <a:t>Direction générale de l’enseignement scolaire</a:t>
            </a:r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2BFBC0A2-D46D-4664-90D3-4F5527C50E2A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691680" y="255651"/>
            <a:ext cx="7092320" cy="432048"/>
          </a:xfrm>
        </p:spPr>
        <p:txBody>
          <a:bodyPr/>
          <a:lstStyle/>
          <a:p>
            <a:r>
              <a:rPr lang="fr-FR" dirty="0">
                <a:latin typeface="Marianne" panose="02000000000000000000" pitchFamily="2" charset="0"/>
              </a:rPr>
              <a:t>Des différences de résultats scolaires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F875E0CE-50AE-4DD5-83A6-6EB1866236D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1331640" y="687699"/>
            <a:ext cx="2664296" cy="3917261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92DAC770-BDDD-4E8C-B285-6B5DECD082C8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4716016" y="826704"/>
            <a:ext cx="2664296" cy="360039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231C1E30-A9CF-48AE-A9BC-261D3F0D7814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7330561" y="3939902"/>
            <a:ext cx="173687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u="sng" dirty="0">
                <a:solidFill>
                  <a:schemeClr val="tx2">
                    <a:lumMod val="50000"/>
                  </a:schemeClr>
                </a:solidFill>
              </a:rPr>
              <a:t>Source</a:t>
            </a:r>
            <a:r>
              <a:rPr lang="fr-FR" sz="900" b="1" dirty="0">
                <a:solidFill>
                  <a:schemeClr val="tx2">
                    <a:lumMod val="50000"/>
                  </a:schemeClr>
                </a:solidFill>
              </a:rPr>
              <a:t> : Données DEPP Filles et garçons sur le chemin de l’égalité</a:t>
            </a:r>
          </a:p>
          <a:p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De l’école à l’enseignement </a:t>
            </a:r>
            <a:r>
              <a:rPr lang="fr-FR" sz="900" b="1" i="1" dirty="0" smtClean="0">
                <a:solidFill>
                  <a:schemeClr val="tx2">
                    <a:lumMod val="50000"/>
                  </a:schemeClr>
                </a:solidFill>
              </a:rPr>
              <a:t>supérieur </a:t>
            </a:r>
            <a:r>
              <a:rPr lang="fr-FR" sz="900" b="1" i="1" dirty="0">
                <a:solidFill>
                  <a:schemeClr val="tx2">
                    <a:lumMod val="50000"/>
                  </a:schemeClr>
                </a:solidFill>
              </a:rPr>
              <a:t>- 2025</a:t>
            </a:r>
            <a:endParaRPr lang="fr-FR" sz="900" i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52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 dirty="0"/>
              <a:t>Direction générale de l’enseignement scolaire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733122C9-A0B9-462F-8757-0847AD287B63}" type="slidenum">
              <a:rPr lang="fr-FR" smtClean="0"/>
              <a:pPr/>
              <a:t>9</a:t>
            </a:fld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683568" y="917256"/>
            <a:ext cx="7776864" cy="3742726"/>
          </a:xfrm>
          <a:prstGeom prst="rect">
            <a:avLst/>
          </a:prstGeom>
        </p:spPr>
      </p:pic>
      <p:sp>
        <p:nvSpPr>
          <p:cNvPr id="5" name="Espace réservé de la date 1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7614000" y="4783500"/>
            <a:ext cx="1170000" cy="360000"/>
          </a:xfrm>
        </p:spPr>
        <p:txBody>
          <a:bodyPr/>
          <a:lstStyle/>
          <a:p>
            <a:pPr algn="r"/>
            <a:r>
              <a:rPr lang="fr-FR" cap="all" dirty="0"/>
              <a:t>Septembre </a:t>
            </a:r>
            <a:r>
              <a:rPr lang="fr-FR" cap="all" dirty="0" smtClean="0"/>
              <a:t>2025</a:t>
            </a:r>
            <a:endParaRPr lang="fr-FR" cap="all" dirty="0"/>
          </a:p>
        </p:txBody>
      </p:sp>
    </p:spTree>
    <p:extLst>
      <p:ext uri="{BB962C8B-B14F-4D97-AF65-F5344CB8AC3E}">
        <p14:creationId xmlns:p14="http://schemas.microsoft.com/office/powerpoint/2010/main" val="333873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IGF 2">
    <a:dk1>
      <a:sysClr val="windowText" lastClr="000000"/>
    </a:dk1>
    <a:lt1>
      <a:sysClr val="window" lastClr="FFFFFF"/>
    </a:lt1>
    <a:dk2>
      <a:srgbClr val="A5A5A5"/>
    </a:dk2>
    <a:lt2>
      <a:srgbClr val="EEECE1"/>
    </a:lt2>
    <a:accent1>
      <a:srgbClr val="005472"/>
    </a:accent1>
    <a:accent2>
      <a:srgbClr val="CA002F"/>
    </a:accent2>
    <a:accent3>
      <a:srgbClr val="F07F0A"/>
    </a:accent3>
    <a:accent4>
      <a:srgbClr val="FEC000"/>
    </a:accent4>
    <a:accent5>
      <a:srgbClr val="BCAC16"/>
    </a:accent5>
    <a:accent6>
      <a:srgbClr val="008339"/>
    </a:accent6>
    <a:hlink>
      <a:srgbClr val="005A38"/>
    </a:hlink>
    <a:folHlink>
      <a:srgbClr val="005A38"/>
    </a:folHlink>
  </a:clrScheme>
  <a:fontScheme name="IGF 2">
    <a:majorFont>
      <a:latin typeface="Cambria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D9FF8951EFCA0948942EE59C0EFD8001" ma:contentTypeVersion="2" ma:contentTypeDescription="Crée un document." ma:contentTypeScope="" ma:versionID="4b77c7a54dff97919234773dfdd1a1f0">
  <xsd:schema xmlns:xsd="http://www.w3.org/2001/XMLSchema" xmlns:xs="http://www.w3.org/2001/XMLSchema" xmlns:p="http://schemas.microsoft.com/office/2006/metadata/properties" xmlns:ns2="A2F64780-A929-4AA1-B3E6-0816FE131A1C" targetNamespace="http://schemas.microsoft.com/office/2006/metadata/properties" ma:root="true" ma:fieldsID="2172cf27e926f8f7d0d97230d46b95e1" ns2:_="">
    <xsd:import namespace="A2F64780-A929-4AA1-B3E6-0816FE131A1C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2F64780-A929-4AA1-B3E6-0816FE131A1C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A2F64780-A929-4AA1-B3E6-0816FE131A1C">Gabarit powerpoint MENJS</Description0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A2CB2C-671B-48B5-816D-C9C30BD7222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2F64780-A929-4AA1-B3E6-0816FE131A1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2F64780-A929-4AA1-B3E6-0816FE131A1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MINISTÈRIEL</Template>
  <TotalTime>1970</TotalTime>
  <Words>1287</Words>
  <Application>Microsoft Office PowerPoint</Application>
  <PresentationFormat>Affichage à l'écran (16:9)</PresentationFormat>
  <Paragraphs>202</Paragraphs>
  <Slides>26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3" baseType="lpstr">
      <vt:lpstr>Arial</vt:lpstr>
      <vt:lpstr>Arial Black</vt:lpstr>
      <vt:lpstr>Calibri</vt:lpstr>
      <vt:lpstr>Marianne</vt:lpstr>
      <vt:lpstr>Times New Roman</vt:lpstr>
      <vt:lpstr>Wingdings</vt:lpstr>
      <vt:lpstr>MINISTÈRIEL</vt:lpstr>
      <vt:lpstr>Présentation PowerPoint</vt:lpstr>
      <vt:lpstr>Présentation PowerPoint</vt:lpstr>
      <vt:lpstr>Objectifs de l’atelier</vt:lpstr>
      <vt:lpstr>Déroulé </vt:lpstr>
      <vt:lpstr>Temps 1 : échanges autour des faits (1 h)</vt:lpstr>
      <vt:lpstr>A. Données nationales </vt:lpstr>
      <vt:lpstr>En petite section de maternelle, des acquis plus solides pour les élèves nés en début d’année et pour les filles</vt:lpstr>
      <vt:lpstr>Des différences de résultats scolaires</vt:lpstr>
      <vt:lpstr>Présentation PowerPoint</vt:lpstr>
      <vt:lpstr>Présentation PowerPoint</vt:lpstr>
      <vt:lpstr>Sentiment de réussite et confiance dans la performance</vt:lpstr>
      <vt:lpstr>Des choix d’orientation différenciés dans le système scolaire</vt:lpstr>
      <vt:lpstr>Une répartition sexuée des filières qui tend à diminuer et les aspirations professionnelles les plus courantes qui restent fortement marquées par le genre  </vt:lpstr>
      <vt:lpstr>Des différences d’orientation accentuées après les propositions d’orientation des conseils de classe </vt:lpstr>
      <vt:lpstr>Un phénomène d’évitement des STIM : le tuyau percé</vt:lpstr>
      <vt:lpstr>La sous-représentation des femmes dans les filières STIM est un phénomène ancien </vt:lpstr>
      <vt:lpstr>Après la réforme du lycée, le nombre de femmes s’orientant en STIM est resté stable</vt:lpstr>
      <vt:lpstr>« Les garçons sont brillants, les filles sont travailleuses »</vt:lpstr>
      <vt:lpstr>Seules 25 000 femmes s’orientent vers les filières STEM à niveau bac +1, alors que plus de 130 000 font des STEM en 1ère </vt:lpstr>
      <vt:lpstr>75 000 garçons s’orientent en bac+1 STEM</vt:lpstr>
      <vt:lpstr>B. Données école ou établissement </vt:lpstr>
      <vt:lpstr>Présentation PowerPoint</vt:lpstr>
      <vt:lpstr>Présentation PowerPoint</vt:lpstr>
      <vt:lpstr>C. Discussion</vt:lpstr>
      <vt:lpstr>Temps 2 : ateliers 1er degré (1 h)</vt:lpstr>
      <vt:lpstr>Temps 2 : ateliers 2nd degré (1 h)</vt:lpstr>
    </vt:vector>
  </TitlesOfParts>
  <Manager>Client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JEROME SAVIDAN</cp:lastModifiedBy>
  <cp:revision>57</cp:revision>
  <dcterms:created xsi:type="dcterms:W3CDTF">2020-03-05T15:21:24Z</dcterms:created>
  <dcterms:modified xsi:type="dcterms:W3CDTF">2025-07-10T11:32:24Z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0x010100873AB55E0CC5DA459F57F5A42893F46A005A087D358B12CA4E82A8A8BA9B8A8CF200D3544DBFAD4F664AA25DF68E6D1F0A9E00689F2856DFEDCE40890FDCED81A7DFC900D9FF8951EFCA0948942EE59C0EFD8001</vt:lpwstr>
  </property>
</Properties>
</file>