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9" r:id="rId3"/>
    <p:sldId id="276" r:id="rId4"/>
    <p:sldId id="262" r:id="rId5"/>
    <p:sldId id="277" r:id="rId6"/>
    <p:sldId id="264" r:id="rId7"/>
    <p:sldId id="273" r:id="rId8"/>
    <p:sldId id="278" r:id="rId9"/>
    <p:sldId id="263" r:id="rId10"/>
    <p:sldId id="274" r:id="rId11"/>
    <p:sldId id="280" r:id="rId12"/>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FD6"/>
    <a:srgbClr val="7BF428"/>
    <a:srgbClr val="002060"/>
    <a:srgbClr val="F8CBAD"/>
    <a:srgbClr val="C5E0B4"/>
    <a:srgbClr val="B4C7E7"/>
    <a:srgbClr val="7D8EBE"/>
    <a:srgbClr val="A9D678"/>
    <a:srgbClr val="D81F94"/>
    <a:srgbClr val="597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3506" autoAdjust="0"/>
  </p:normalViewPr>
  <p:slideViewPr>
    <p:cSldViewPr>
      <p:cViewPr varScale="1">
        <p:scale>
          <a:sx n="84" d="100"/>
          <a:sy n="84" d="100"/>
        </p:scale>
        <p:origin x="9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4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4BEE15-FDD6-4856-8F49-7E24CD0DA493}"/>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1306BC-CBC8-4305-9B7A-CA2DAB449737}"/>
              </a:ext>
            </a:extLst>
          </p:cNvPr>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9A63E55E-77C9-48F6-8C02-5088487CE6C0}" type="datetimeFigureOut">
              <a:rPr lang="fr-FR" smtClean="0"/>
              <a:t>19/03/2025</a:t>
            </a:fld>
            <a:endParaRPr lang="fr-FR"/>
          </a:p>
        </p:txBody>
      </p:sp>
      <p:sp>
        <p:nvSpPr>
          <p:cNvPr id="4" name="Espace réservé du pied de page 3">
            <a:extLst>
              <a:ext uri="{FF2B5EF4-FFF2-40B4-BE49-F238E27FC236}">
                <a16:creationId xmlns:a16="http://schemas.microsoft.com/office/drawing/2014/main" id="{274A6CDD-2055-444A-94C4-175C6674A8C5}"/>
              </a:ext>
            </a:extLst>
          </p:cNvPr>
          <p:cNvSpPr>
            <a:spLocks noGrp="1"/>
          </p:cNvSpPr>
          <p:nvPr>
            <p:ph type="ftr" sz="quarter" idx="2"/>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475B93A-AA99-48CA-9D4C-EFB29D3DA65D}"/>
              </a:ext>
            </a:extLst>
          </p:cNvPr>
          <p:cNvSpPr>
            <a:spLocks noGrp="1"/>
          </p:cNvSpPr>
          <p:nvPr>
            <p:ph type="sldNum" sz="quarter" idx="3"/>
          </p:nvPr>
        </p:nvSpPr>
        <p:spPr>
          <a:xfrm>
            <a:off x="5180013" y="4886325"/>
            <a:ext cx="3962400" cy="257175"/>
          </a:xfrm>
          <a:prstGeom prst="rect">
            <a:avLst/>
          </a:prstGeom>
        </p:spPr>
        <p:txBody>
          <a:bodyPr vert="horz" lIns="91440" tIns="45720" rIns="91440" bIns="45720" rtlCol="0" anchor="b"/>
          <a:lstStyle>
            <a:lvl1pPr algn="r">
              <a:defRPr sz="1200"/>
            </a:lvl1pPr>
          </a:lstStyle>
          <a:p>
            <a:fld id="{7C66E444-29C0-4C2E-8231-562CECC027E3}" type="slidenum">
              <a:rPr lang="fr-FR" smtClean="0"/>
              <a:t>‹N°›</a:t>
            </a:fld>
            <a:endParaRPr lang="fr-FR"/>
          </a:p>
        </p:txBody>
      </p:sp>
    </p:spTree>
    <p:extLst>
      <p:ext uri="{BB962C8B-B14F-4D97-AF65-F5344CB8AC3E}">
        <p14:creationId xmlns:p14="http://schemas.microsoft.com/office/powerpoint/2010/main" val="27887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71E4DA-59F6-4582-8798-98F826DC796A}" type="datetimeFigureOut">
              <a:rPr lang="fr-FR" smtClean="0"/>
              <a:t>19/03/2025</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BE4CA7AB-448C-423E-9E70-6731B4775984}" type="slidenum">
              <a:rPr lang="fr-FR" smtClean="0"/>
              <a:t>‹N°›</a:t>
            </a:fld>
            <a:endParaRPr lang="fr-FR"/>
          </a:p>
        </p:txBody>
      </p:sp>
    </p:spTree>
    <p:extLst>
      <p:ext uri="{BB962C8B-B14F-4D97-AF65-F5344CB8AC3E}">
        <p14:creationId xmlns:p14="http://schemas.microsoft.com/office/powerpoint/2010/main" val="49568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4CA7AB-448C-423E-9E70-6731B4775984}" type="slidenum">
              <a:rPr lang="fr-FR" smtClean="0"/>
              <a:t>5</a:t>
            </a:fld>
            <a:endParaRPr lang="fr-FR"/>
          </a:p>
        </p:txBody>
      </p:sp>
    </p:spTree>
    <p:extLst>
      <p:ext uri="{BB962C8B-B14F-4D97-AF65-F5344CB8AC3E}">
        <p14:creationId xmlns:p14="http://schemas.microsoft.com/office/powerpoint/2010/main" val="159650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4CA7AB-448C-423E-9E70-6731B4775984}" type="slidenum">
              <a:rPr lang="fr-FR" smtClean="0"/>
              <a:t>6</a:t>
            </a:fld>
            <a:endParaRPr lang="fr-FR"/>
          </a:p>
        </p:txBody>
      </p:sp>
    </p:spTree>
    <p:extLst>
      <p:ext uri="{BB962C8B-B14F-4D97-AF65-F5344CB8AC3E}">
        <p14:creationId xmlns:p14="http://schemas.microsoft.com/office/powerpoint/2010/main" val="274396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4CA7AB-448C-423E-9E70-6731B4775984}" type="slidenum">
              <a:rPr lang="fr-FR" smtClean="0"/>
              <a:t>11</a:t>
            </a:fld>
            <a:endParaRPr lang="fr-FR"/>
          </a:p>
        </p:txBody>
      </p:sp>
    </p:spTree>
    <p:extLst>
      <p:ext uri="{BB962C8B-B14F-4D97-AF65-F5344CB8AC3E}">
        <p14:creationId xmlns:p14="http://schemas.microsoft.com/office/powerpoint/2010/main" val="2730150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hyperlink" Target="https://eduscol.education.fr/1472/clubs-de-mathematiques"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g"/><Relationship Id="rId5" Type="http://schemas.openxmlformats.org/officeDocument/2006/relationships/hyperlink" Target="https://www.dailymotion.com/video/x7ypdmf" TargetMode="External"/><Relationship Id="rId10" Type="http://schemas.openxmlformats.org/officeDocument/2006/relationships/image" Target="../media/image10.svg"/><Relationship Id="rId4" Type="http://schemas.openxmlformats.org/officeDocument/2006/relationships/slideLayout" Target="../slideLayouts/slideLayout4.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4.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jpg"/><Relationship Id="rId5" Type="http://schemas.microsoft.com/office/2007/relationships/hdphoto" Target="../media/hdphoto6.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texte 5"/>
          <p:cNvSpPr>
            <a:spLocks noGrp="1"/>
          </p:cNvSpPr>
          <p:nvPr>
            <p:ph type="body" sz="quarter" idx="13"/>
          </p:nvPr>
        </p:nvSpPr>
        <p:spPr bwMode="auto">
          <a:xfrm>
            <a:off x="4796450" y="411510"/>
            <a:ext cx="4168038" cy="1008112"/>
          </a:xfrm>
        </p:spPr>
        <p:txBody>
          <a:bodyPr/>
          <a:lstStyle/>
          <a:p>
            <a:pPr>
              <a:defRPr/>
            </a:pPr>
            <a:r>
              <a:rPr lang="fr-FR" sz="3200" dirty="0"/>
              <a:t>ADAGE</a:t>
            </a:r>
          </a:p>
          <a:p>
            <a:pPr lvl="1">
              <a:defRPr/>
            </a:pPr>
            <a:r>
              <a:rPr lang="fr-FR" sz="1800" dirty="0"/>
              <a:t>Application dédiée à la généralisation de l’éducation artistique et culturelle (EAC)</a:t>
            </a:r>
          </a:p>
          <a:p>
            <a:pPr lvl="1">
              <a:defRPr/>
            </a:pPr>
            <a:endParaRPr lang="fr-FR" sz="1800" dirty="0"/>
          </a:p>
        </p:txBody>
      </p:sp>
      <p:sp>
        <p:nvSpPr>
          <p:cNvPr id="7" name="Espace réservé de la date 6"/>
          <p:cNvSpPr>
            <a:spLocks noGrp="1"/>
          </p:cNvSpPr>
          <p:nvPr>
            <p:ph type="dt" sz="half" idx="10"/>
          </p:nvPr>
        </p:nvSpPr>
        <p:spPr bwMode="auto"/>
        <p:txBody>
          <a:bodyPr/>
          <a:lstStyle/>
          <a:p>
            <a:pPr algn="r">
              <a:defRPr/>
            </a:pPr>
            <a:r>
              <a:rPr lang="fr-FR" cap="all" dirty="0" err="1"/>
              <a:t>MArs</a:t>
            </a:r>
            <a:r>
              <a:rPr lang="fr-FR" cap="all" dirty="0"/>
              <a:t> 2025</a:t>
            </a:r>
          </a:p>
        </p:txBody>
      </p:sp>
      <p:sp>
        <p:nvSpPr>
          <p:cNvPr id="8" name="Espace réservé du pied de page 7"/>
          <p:cNvSpPr>
            <a:spLocks noGrp="1"/>
          </p:cNvSpPr>
          <p:nvPr>
            <p:ph type="ftr" sz="quarter" idx="11"/>
          </p:nvPr>
        </p:nvSpPr>
        <p:spPr bwMode="auto"/>
        <p:txBody>
          <a:bodyPr/>
          <a:lstStyle/>
          <a:p>
            <a:pPr>
              <a:defRPr/>
            </a:pPr>
            <a:r>
              <a:rPr lang="fr-FR"/>
              <a:t>Direction générale de l’enseignement scolaire</a:t>
            </a:r>
            <a:endParaRPr lang="fr-FR" dirty="0"/>
          </a:p>
        </p:txBody>
      </p:sp>
      <p:sp>
        <p:nvSpPr>
          <p:cNvPr id="2" name="Titre 1"/>
          <p:cNvSpPr>
            <a:spLocks noGrp="1"/>
          </p:cNvSpPr>
          <p:nvPr>
            <p:ph type="title"/>
          </p:nvPr>
        </p:nvSpPr>
        <p:spPr bwMode="auto"/>
        <p:txBody>
          <a:bodyPr/>
          <a:lstStyle/>
          <a:p>
            <a:pPr>
              <a:defRPr/>
            </a:pPr>
            <a:endParaRPr lang="fr-FR" dirty="0"/>
          </a:p>
        </p:txBody>
      </p:sp>
      <p:pic>
        <p:nvPicPr>
          <p:cNvPr id="4" name="Image 3"/>
          <p:cNvPicPr>
            <a:picLocks noChangeAspect="1"/>
          </p:cNvPicPr>
          <p:nvPr/>
        </p:nvPicPr>
        <p:blipFill rotWithShape="1">
          <a:blip r:embed="rId2"/>
          <a:srcRect b="5814"/>
          <a:stretch/>
        </p:blipFill>
        <p:spPr bwMode="auto">
          <a:xfrm>
            <a:off x="360000" y="2668660"/>
            <a:ext cx="4653676" cy="1991322"/>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t>Pour vous connecter à ADAGE : </a:t>
            </a:r>
          </a:p>
          <a:p>
            <a:pPr marL="171450" indent="-171450">
              <a:spcAft>
                <a:spcPts val="600"/>
              </a:spcAft>
              <a:buFontTx/>
              <a:buChar char="-"/>
              <a:defRPr/>
            </a:pPr>
            <a:r>
              <a:rPr lang="fr-FR" sz="1100" dirty="0"/>
              <a:t>ouvrez l’intranet académique </a:t>
            </a:r>
          </a:p>
          <a:p>
            <a:pPr marL="171450" indent="-171450">
              <a:spcAft>
                <a:spcPts val="600"/>
              </a:spcAft>
              <a:buFontTx/>
              <a:buChar char="-"/>
              <a:defRPr/>
            </a:pPr>
            <a:r>
              <a:rPr lang="fr-FR" sz="1100" dirty="0"/>
              <a:t>renseignez vos identifiant et mot de passe</a:t>
            </a:r>
            <a:endParaRPr dirty="0"/>
          </a:p>
          <a:p>
            <a:pPr marL="171450" indent="-171450">
              <a:spcAft>
                <a:spcPts val="600"/>
              </a:spcAft>
              <a:buFontTx/>
              <a:buChar char="-"/>
              <a:defRPr/>
            </a:pPr>
            <a:r>
              <a:rPr lang="fr-FR" sz="1100" dirty="0"/>
              <a:t>choisissez le domaine « Scolarité du 2</a:t>
            </a:r>
            <a:r>
              <a:rPr lang="fr-FR" sz="1100" baseline="30000" dirty="0"/>
              <a:t>nd</a:t>
            </a:r>
            <a:r>
              <a:rPr lang="fr-FR" sz="1100" dirty="0"/>
              <a:t> degré »</a:t>
            </a:r>
            <a:endParaRPr dirty="0"/>
          </a:p>
          <a:p>
            <a:pPr marL="171450" indent="-171450">
              <a:spcAft>
                <a:spcPts val="600"/>
              </a:spcAft>
              <a:buFontTx/>
              <a:buChar char="-"/>
              <a:defRP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
        <p:nvSpPr>
          <p:cNvPr id="11" name="Rectangle 10"/>
          <p:cNvSpPr/>
          <p:nvPr/>
        </p:nvSpPr>
        <p:spPr bwMode="auto">
          <a:xfrm>
            <a:off x="-147226" y="2206697"/>
            <a:ext cx="9111714" cy="400110"/>
          </a:xfrm>
          <a:prstGeom prst="rect">
            <a:avLst/>
          </a:prstGeom>
        </p:spPr>
        <p:txBody>
          <a:bodyPr wrap="square">
            <a:spAutoFit/>
          </a:bodyPr>
          <a:lstStyle/>
          <a:p>
            <a:pPr lvl="1">
              <a:defRPr/>
            </a:pPr>
            <a:r>
              <a:rPr lang="fr-FR" sz="2000" b="1" cap="all" dirty="0"/>
              <a:t>Je renseigne MON Projet «  CLUB de mathématiques »</a:t>
            </a:r>
          </a:p>
        </p:txBody>
      </p:sp>
      <p:pic>
        <p:nvPicPr>
          <p:cNvPr id="17" name="Image 16">
            <a:extLst>
              <a:ext uri="{FF2B5EF4-FFF2-40B4-BE49-F238E27FC236}">
                <a16:creationId xmlns:a16="http://schemas.microsoft.com/office/drawing/2014/main" id="{B4CC4224-7824-4302-8CAD-97ED4D51F7C0}"/>
              </a:ext>
            </a:extLst>
          </p:cNvPr>
          <p:cNvPicPr>
            <a:picLocks noChangeAspect="1"/>
          </p:cNvPicPr>
          <p:nvPr/>
        </p:nvPicPr>
        <p:blipFill>
          <a:blip r:embed="rId3"/>
          <a:stretch>
            <a:fillRect/>
          </a:stretch>
        </p:blipFill>
        <p:spPr>
          <a:xfrm>
            <a:off x="197166" y="153616"/>
            <a:ext cx="3993707" cy="19913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p:blipFill>
        <p:spPr bwMode="auto">
          <a:xfrm>
            <a:off x="4211960" y="1491630"/>
            <a:ext cx="4680520" cy="2521373"/>
          </a:xfrm>
          <a:prstGeom prst="rect">
            <a:avLst/>
          </a:prstGeom>
          <a:ln w="19050">
            <a:solidFill>
              <a:srgbClr val="5970B5"/>
            </a:solidFill>
          </a:ln>
        </p:spPr>
      </p:pic>
      <p:sp>
        <p:nvSpPr>
          <p:cNvPr id="11" name="Rectangle 10"/>
          <p:cNvSpPr/>
          <p:nvPr/>
        </p:nvSpPr>
        <p:spPr bwMode="auto">
          <a:xfrm>
            <a:off x="280139" y="1162832"/>
            <a:ext cx="3715797" cy="3537915"/>
          </a:xfrm>
          <a:prstGeom prst="rect">
            <a:avLst/>
          </a:prstGeom>
          <a:noFill/>
          <a:ln>
            <a:noFill/>
            <a:prstDash val="sysDot"/>
          </a:ln>
          <a:effectLst/>
        </p:spPr>
        <p:style>
          <a:lnRef idx="0">
            <a:schemeClr val="accent3"/>
          </a:lnRef>
          <a:fillRef idx="3">
            <a:schemeClr val="accent3"/>
          </a:fillRef>
          <a:effectRef idx="3">
            <a:schemeClr val="accent3"/>
          </a:effectRef>
          <a:fontRef idx="minor">
            <a:schemeClr val="lt1"/>
          </a:fontRef>
        </p:style>
        <p:txBody>
          <a:bodyPr rtlCol="0" anchor="ctr"/>
          <a:lstStyle/>
          <a:p>
            <a:pPr algn="ctr">
              <a:lnSpc>
                <a:spcPts val="1400"/>
              </a:lnSpc>
              <a:spcAft>
                <a:spcPts val="600"/>
              </a:spcAft>
              <a:defRPr/>
            </a:pPr>
            <a:r>
              <a:rPr lang="fr-FR" sz="1050" dirty="0">
                <a:solidFill>
                  <a:schemeClr val="tx1"/>
                </a:solidFill>
                <a:latin typeface="+mj-lt"/>
                <a:ea typeface="+mj-ea"/>
                <a:cs typeface="+mj-cs"/>
              </a:rPr>
              <a:t>A la fin de chaque projet, complétez le bilan.</a:t>
            </a:r>
            <a:endParaRPr dirty="0"/>
          </a:p>
          <a:p>
            <a:pPr algn="ctr">
              <a:lnSpc>
                <a:spcPts val="1400"/>
              </a:lnSpc>
              <a:spcAft>
                <a:spcPts val="600"/>
              </a:spcAft>
              <a:defRPr/>
            </a:pPr>
            <a:r>
              <a:rPr lang="fr-FR" sz="1050" b="1" dirty="0">
                <a:solidFill>
                  <a:schemeClr val="tx1"/>
                </a:solidFill>
                <a:latin typeface="+mj-lt"/>
                <a:ea typeface="+mj-ea"/>
                <a:cs typeface="+mj-cs"/>
              </a:rPr>
              <a:t>Ce bilan </a:t>
            </a:r>
            <a:r>
              <a:rPr lang="fr-FR" sz="1050" dirty="0">
                <a:solidFill>
                  <a:schemeClr val="tx1"/>
                </a:solidFill>
                <a:latin typeface="+mj-lt"/>
                <a:ea typeface="+mj-ea"/>
                <a:cs typeface="+mj-cs"/>
              </a:rPr>
              <a:t>est partagé avec les rédacteurs de projets de votre établissement et le chef d’établissement et le service de la </a:t>
            </a:r>
            <a:r>
              <a:rPr lang="fr-FR" sz="1050" b="1" dirty="0" err="1">
                <a:solidFill>
                  <a:schemeClr val="tx1"/>
                </a:solidFill>
                <a:latin typeface="+mj-lt"/>
                <a:ea typeface="+mj-ea"/>
                <a:cs typeface="+mj-cs"/>
              </a:rPr>
              <a:t>Dgesco</a:t>
            </a:r>
            <a:r>
              <a:rPr lang="fr-FR" sz="1050" dirty="0">
                <a:solidFill>
                  <a:schemeClr val="tx1"/>
                </a:solidFill>
                <a:latin typeface="+mj-lt"/>
                <a:ea typeface="+mj-ea"/>
                <a:cs typeface="+mj-cs"/>
              </a:rPr>
              <a:t> en charge des Clubs de Mathématiques.</a:t>
            </a:r>
            <a:endParaRPr dirty="0"/>
          </a:p>
          <a:p>
            <a:pPr>
              <a:lnSpc>
                <a:spcPts val="1400"/>
              </a:lnSpc>
              <a:spcAft>
                <a:spcPts val="600"/>
              </a:spcAft>
              <a:defRPr/>
            </a:pPr>
            <a:endParaRPr lang="fr-FR" sz="1050" dirty="0">
              <a:solidFill>
                <a:schemeClr val="tx1"/>
              </a:solidFill>
              <a:latin typeface="+mj-lt"/>
              <a:ea typeface="+mj-ea"/>
              <a:cs typeface="+mj-cs"/>
            </a:endParaRPr>
          </a:p>
          <a:p>
            <a:pPr>
              <a:lnSpc>
                <a:spcPts val="1400"/>
              </a:lnSpc>
              <a:spcAft>
                <a:spcPts val="600"/>
              </a:spcAft>
              <a:defRPr/>
            </a:pPr>
            <a:r>
              <a:rPr lang="fr-FR" sz="1050" dirty="0">
                <a:solidFill>
                  <a:schemeClr val="tx1"/>
                </a:solidFill>
                <a:latin typeface="+mj-lt"/>
                <a:ea typeface="+mj-ea"/>
                <a:cs typeface="+mj-cs"/>
              </a:rPr>
              <a:t>Il peut rendre compte :</a:t>
            </a:r>
            <a:endParaRPr dirty="0"/>
          </a:p>
          <a:p>
            <a:pPr lvl="1">
              <a:lnSpc>
                <a:spcPts val="1400"/>
              </a:lnSpc>
              <a:spcAft>
                <a:spcPts val="600"/>
              </a:spcAft>
              <a:defRPr/>
            </a:pPr>
            <a:r>
              <a:rPr lang="fr-FR" sz="1050" dirty="0">
                <a:solidFill>
                  <a:schemeClr val="tx1"/>
                </a:solidFill>
                <a:latin typeface="+mj-lt"/>
                <a:ea typeface="+mj-ea"/>
                <a:cs typeface="+mj-cs"/>
              </a:rPr>
              <a:t>-    des points positifs (bénéfices pour les élèves à la fois sur le plan des apprentissages et du comportement, ouverture culturelle, rayonnement dans l’établissement, etc.) ;</a:t>
            </a:r>
            <a:endParaRPr dirty="0"/>
          </a:p>
          <a:p>
            <a:pPr marL="628650" lvl="1" indent="-171450">
              <a:lnSpc>
                <a:spcPts val="1400"/>
              </a:lnSpc>
              <a:spcAft>
                <a:spcPts val="600"/>
              </a:spcAft>
              <a:buFontTx/>
              <a:buChar char="-"/>
              <a:defRPr/>
            </a:pPr>
            <a:r>
              <a:rPr lang="fr-FR" sz="1050" dirty="0">
                <a:solidFill>
                  <a:schemeClr val="tx1"/>
                </a:solidFill>
                <a:latin typeface="+mj-lt"/>
                <a:ea typeface="+mj-ea"/>
                <a:cs typeface="+mj-cs"/>
              </a:rPr>
              <a:t>des difficultés (organisation, conduite du projet, partenariat, déplacements, etc.).</a:t>
            </a:r>
          </a:p>
          <a:p>
            <a:pPr marL="628650" lvl="1" indent="-171450">
              <a:lnSpc>
                <a:spcPts val="1400"/>
              </a:lnSpc>
              <a:spcAft>
                <a:spcPts val="600"/>
              </a:spcAft>
              <a:buFontTx/>
              <a:buChar char="-"/>
              <a:defRPr/>
            </a:pPr>
            <a:r>
              <a:rPr lang="fr-FR" sz="1050" dirty="0">
                <a:solidFill>
                  <a:schemeClr val="tx1"/>
                </a:solidFill>
                <a:latin typeface="+mj-lt"/>
                <a:ea typeface="+mj-ea"/>
                <a:cs typeface="+mj-cs"/>
              </a:rPr>
              <a:t>Le </a:t>
            </a:r>
            <a:r>
              <a:rPr lang="fr-FR" sz="1050" b="1" dirty="0">
                <a:solidFill>
                  <a:schemeClr val="tx1"/>
                </a:solidFill>
                <a:latin typeface="+mj-lt"/>
                <a:ea typeface="+mj-ea"/>
                <a:cs typeface="+mj-cs"/>
              </a:rPr>
              <a:t>pourcentage de filles/garçon</a:t>
            </a:r>
            <a:r>
              <a:rPr lang="fr-FR" sz="1050" dirty="0">
                <a:solidFill>
                  <a:schemeClr val="tx1"/>
                </a:solidFill>
                <a:latin typeface="+mj-lt"/>
                <a:ea typeface="+mj-ea"/>
                <a:cs typeface="+mj-cs"/>
              </a:rPr>
              <a:t> participant au Club.</a:t>
            </a:r>
          </a:p>
          <a:p>
            <a:pPr marL="628650" lvl="1" indent="-171450">
              <a:lnSpc>
                <a:spcPts val="1400"/>
              </a:lnSpc>
              <a:spcAft>
                <a:spcPts val="600"/>
              </a:spcAft>
              <a:buFontTx/>
              <a:buChar char="-"/>
              <a:defRPr/>
            </a:pPr>
            <a:endParaRPr lang="fr-FR" sz="1050" dirty="0">
              <a:solidFill>
                <a:schemeClr val="tx1"/>
              </a:solidFill>
              <a:latin typeface="+mj-lt"/>
              <a:ea typeface="+mj-ea"/>
              <a:cs typeface="+mj-cs"/>
            </a:endParaRPr>
          </a:p>
          <a:p>
            <a:pPr marL="742950" lvl="1" indent="-285750">
              <a:lnSpc>
                <a:spcPts val="1400"/>
              </a:lnSpc>
              <a:spcAft>
                <a:spcPts val="600"/>
              </a:spcAft>
              <a:buFontTx/>
              <a:buChar char="-"/>
              <a:defRPr/>
            </a:pPr>
            <a:endParaRPr dirty="0"/>
          </a:p>
        </p:txBody>
      </p:sp>
      <p:sp>
        <p:nvSpPr>
          <p:cNvPr id="5" name="Rectangle 4"/>
          <p:cNvSpPr/>
          <p:nvPr/>
        </p:nvSpPr>
        <p:spPr bwMode="auto">
          <a:xfrm>
            <a:off x="3995936" y="412904"/>
            <a:ext cx="1425390" cy="276999"/>
          </a:xfrm>
          <a:prstGeom prst="rect">
            <a:avLst/>
          </a:prstGeom>
          <a:ln>
            <a:solidFill>
              <a:srgbClr val="5970B5"/>
            </a:solidFill>
            <a:prstDash val="dash"/>
          </a:ln>
        </p:spPr>
        <p:txBody>
          <a:bodyPr wrap="none">
            <a:spAutoFit/>
          </a:bodyPr>
          <a:lstStyle/>
          <a:p>
            <a:r>
              <a:rPr lang="fr-FR" sz="1200" b="1" dirty="0">
                <a:solidFill>
                  <a:srgbClr val="5970B5"/>
                </a:solidFill>
              </a:rPr>
              <a:t>Bilan des projets</a:t>
            </a:r>
          </a:p>
        </p:txBody>
      </p:sp>
      <p:pic>
        <p:nvPicPr>
          <p:cNvPr id="6" name="Image 5">
            <a:extLst>
              <a:ext uri="{FF2B5EF4-FFF2-40B4-BE49-F238E27FC236}">
                <a16:creationId xmlns:a16="http://schemas.microsoft.com/office/drawing/2014/main" id="{34C3CAEA-E9E2-49B8-BA05-C686175C0C78}"/>
              </a:ext>
            </a:extLst>
          </p:cNvPr>
          <p:cNvPicPr>
            <a:picLocks noChangeAspect="1"/>
          </p:cNvPicPr>
          <p:nvPr/>
        </p:nvPicPr>
        <p:blipFill rotWithShape="1">
          <a:blip r:embed="rId4"/>
          <a:srcRect r="36026"/>
          <a:stretch/>
        </p:blipFill>
        <p:spPr bwMode="auto">
          <a:xfrm>
            <a:off x="323528" y="135906"/>
            <a:ext cx="1066196" cy="830997"/>
          </a:xfrm>
          <a:prstGeom prst="rect">
            <a:avLst/>
          </a:prstGeom>
        </p:spPr>
      </p:pic>
    </p:spTree>
    <p:extLst>
      <p:ext uri="{BB962C8B-B14F-4D97-AF65-F5344CB8AC3E}">
        <p14:creationId xmlns:p14="http://schemas.microsoft.com/office/powerpoint/2010/main" val="312336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Image 7">
            <a:extLst>
              <a:ext uri="{FF2B5EF4-FFF2-40B4-BE49-F238E27FC236}">
                <a16:creationId xmlns:a16="http://schemas.microsoft.com/office/drawing/2014/main" id="{8C56C416-738E-4B0C-9C9B-714D049D1D8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872" y="1859554"/>
            <a:ext cx="9144000" cy="2944969"/>
          </a:xfrm>
          <a:prstGeom prst="rect">
            <a:avLst/>
          </a:prstGeom>
        </p:spPr>
      </p:pic>
      <p:pic>
        <p:nvPicPr>
          <p:cNvPr id="10" name="Image 9">
            <a:extLst>
              <a:ext uri="{FF2B5EF4-FFF2-40B4-BE49-F238E27FC236}">
                <a16:creationId xmlns:a16="http://schemas.microsoft.com/office/drawing/2014/main" id="{1B5C23A0-4BA6-4AA6-91D7-32C32D4688B3}"/>
              </a:ext>
            </a:extLst>
          </p:cNvPr>
          <p:cNvPicPr>
            <a:picLocks noChangeAspect="1"/>
          </p:cNvPicPr>
          <p:nvPr/>
        </p:nvPicPr>
        <p:blipFill rotWithShape="1">
          <a:blip r:embed="rId5"/>
          <a:srcRect r="36026"/>
          <a:stretch/>
        </p:blipFill>
        <p:spPr bwMode="auto">
          <a:xfrm>
            <a:off x="323528" y="135906"/>
            <a:ext cx="1066196" cy="830997"/>
          </a:xfrm>
          <a:prstGeom prst="rect">
            <a:avLst/>
          </a:prstGeom>
        </p:spPr>
      </p:pic>
      <p:sp>
        <p:nvSpPr>
          <p:cNvPr id="6" name="Rectangle : coins arrondis 5">
            <a:extLst>
              <a:ext uri="{FF2B5EF4-FFF2-40B4-BE49-F238E27FC236}">
                <a16:creationId xmlns:a16="http://schemas.microsoft.com/office/drawing/2014/main" id="{2B3A8C1A-E729-4BD6-ACF2-2FC34102D3D8}"/>
              </a:ext>
            </a:extLst>
          </p:cNvPr>
          <p:cNvSpPr/>
          <p:nvPr/>
        </p:nvSpPr>
        <p:spPr>
          <a:xfrm>
            <a:off x="6012160" y="3291830"/>
            <a:ext cx="2880320" cy="800499"/>
          </a:xfrm>
          <a:prstGeom prst="roundRect">
            <a:avLst/>
          </a:prstGeom>
          <a:noFill/>
          <a:ln w="73025">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itre 1">
            <a:extLst>
              <a:ext uri="{FF2B5EF4-FFF2-40B4-BE49-F238E27FC236}">
                <a16:creationId xmlns:a16="http://schemas.microsoft.com/office/drawing/2014/main" id="{E405FE9F-6011-4E59-B65A-451D6ED9DEED}"/>
              </a:ext>
            </a:extLst>
          </p:cNvPr>
          <p:cNvSpPr txBox="1"/>
          <p:nvPr/>
        </p:nvSpPr>
        <p:spPr bwMode="gray">
          <a:xfrm>
            <a:off x="1778556" y="699542"/>
            <a:ext cx="5920210" cy="30286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r>
              <a:rPr lang="fr-FR" sz="1050" b="0" dirty="0"/>
              <a:t>Choisir « Projets EAC », puis « Les projets ». Votre « Club de Mathématiques » est enregistré dans la partie violette : « Autres projets ».</a:t>
            </a:r>
          </a:p>
          <a:p>
            <a:pPr>
              <a:lnSpc>
                <a:spcPct val="100000"/>
              </a:lnSpc>
              <a:defRPr/>
            </a:pPr>
            <a:endParaRPr lang="fr-FR" sz="1050" b="0" dirty="0"/>
          </a:p>
          <a:p>
            <a:pPr>
              <a:lnSpc>
                <a:spcPct val="100000"/>
              </a:lnSpc>
              <a:defRPr/>
            </a:pPr>
            <a:r>
              <a:rPr lang="fr-FR" sz="1050" b="0" dirty="0"/>
              <a:t>Cliquez dans la partie violette ou utilisez le moteur de recherche pour retrouver votre projet.</a:t>
            </a:r>
          </a:p>
        </p:txBody>
      </p:sp>
      <p:sp>
        <p:nvSpPr>
          <p:cNvPr id="11" name="Rectangle 10">
            <a:extLst>
              <a:ext uri="{FF2B5EF4-FFF2-40B4-BE49-F238E27FC236}">
                <a16:creationId xmlns:a16="http://schemas.microsoft.com/office/drawing/2014/main" id="{C6096D30-4DE6-4464-BC59-0DA1EEEC6EF6}"/>
              </a:ext>
            </a:extLst>
          </p:cNvPr>
          <p:cNvSpPr/>
          <p:nvPr/>
        </p:nvSpPr>
        <p:spPr bwMode="auto">
          <a:xfrm>
            <a:off x="2993636" y="175045"/>
            <a:ext cx="3728906" cy="276999"/>
          </a:xfrm>
          <a:prstGeom prst="rect">
            <a:avLst/>
          </a:prstGeom>
          <a:ln>
            <a:solidFill>
              <a:srgbClr val="5970B5"/>
            </a:solidFill>
            <a:prstDash val="dash"/>
          </a:ln>
        </p:spPr>
        <p:txBody>
          <a:bodyPr wrap="none">
            <a:spAutoFit/>
          </a:bodyPr>
          <a:lstStyle/>
          <a:p>
            <a:r>
              <a:rPr lang="fr-FR" sz="1200" b="1" dirty="0">
                <a:solidFill>
                  <a:srgbClr val="5970B5"/>
                </a:solidFill>
              </a:rPr>
              <a:t>Modifier le formulaire du club de Mathématiques</a:t>
            </a:r>
          </a:p>
        </p:txBody>
      </p:sp>
      <p:sp>
        <p:nvSpPr>
          <p:cNvPr id="16" name="Rectangle : coins arrondis 15">
            <a:extLst>
              <a:ext uri="{FF2B5EF4-FFF2-40B4-BE49-F238E27FC236}">
                <a16:creationId xmlns:a16="http://schemas.microsoft.com/office/drawing/2014/main" id="{ECE6385C-93C6-4A36-B63E-4AF137B13E43}"/>
              </a:ext>
            </a:extLst>
          </p:cNvPr>
          <p:cNvSpPr/>
          <p:nvPr/>
        </p:nvSpPr>
        <p:spPr bwMode="auto">
          <a:xfrm>
            <a:off x="827584" y="2931790"/>
            <a:ext cx="2736304" cy="288032"/>
          </a:xfrm>
          <a:prstGeom prst="roundRect">
            <a:avLst/>
          </a:prstGeom>
          <a:noFill/>
          <a:ln w="73025">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1">
            <a:extLst>
              <a:ext uri="{FF2B5EF4-FFF2-40B4-BE49-F238E27FC236}">
                <a16:creationId xmlns:a16="http://schemas.microsoft.com/office/drawing/2014/main" id="{E0473145-9AE7-4547-BB8D-66D8880F5240}"/>
              </a:ext>
            </a:extLst>
          </p:cNvPr>
          <p:cNvSpPr txBox="1"/>
          <p:nvPr/>
        </p:nvSpPr>
        <p:spPr bwMode="gray">
          <a:xfrm>
            <a:off x="1778556" y="1527129"/>
            <a:ext cx="5920210" cy="30286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r>
              <a:rPr lang="fr-FR" sz="1050" b="0" dirty="0"/>
              <a:t>Puis cliquez sur le nom du votre Club pour le modifier.</a:t>
            </a:r>
          </a:p>
        </p:txBody>
      </p:sp>
    </p:spTree>
    <p:extLst>
      <p:ext uri="{BB962C8B-B14F-4D97-AF65-F5344CB8AC3E}">
        <p14:creationId xmlns:p14="http://schemas.microsoft.com/office/powerpoint/2010/main" val="11599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 name="Rectangle : coins arrondis 22">
            <a:extLst>
              <a:ext uri="{FF2B5EF4-FFF2-40B4-BE49-F238E27FC236}">
                <a16:creationId xmlns:a16="http://schemas.microsoft.com/office/drawing/2014/main" id="{3FBEB3C6-FDB6-48C2-992C-73C546ED7F11}"/>
              </a:ext>
            </a:extLst>
          </p:cNvPr>
          <p:cNvSpPr/>
          <p:nvPr/>
        </p:nvSpPr>
        <p:spPr>
          <a:xfrm rot="5400000">
            <a:off x="2418193" y="1992661"/>
            <a:ext cx="350581" cy="1508760"/>
          </a:xfrm>
          <a:prstGeom prst="roundRect">
            <a:avLst/>
          </a:prstGeom>
          <a:solidFill>
            <a:srgbClr val="F8CBAD"/>
          </a:solidFill>
          <a:ln w="19050">
            <a:solidFill>
              <a:schemeClr val="tx1"/>
            </a:solidFill>
            <a:prstDash val="sysDot"/>
          </a:ln>
        </p:spPr>
        <p:style>
          <a:lnRef idx="2">
            <a:schemeClr val="dk1"/>
          </a:lnRef>
          <a:fillRef idx="1">
            <a:schemeClr val="lt1"/>
          </a:fillRef>
          <a:effectRef idx="0">
            <a:schemeClr val="dk1"/>
          </a:effectRef>
          <a:fontRef idx="minor">
            <a:schemeClr val="dk1"/>
          </a:fontRef>
        </p:style>
        <p:txBody>
          <a:bodyPr rot="0" spcFirstLastPara="0" vert="vert270" wrap="square" lIns="91440" tIns="45720" rIns="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CONNAITRE</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22" name="Rectangle : coins arrondis 21">
            <a:extLst>
              <a:ext uri="{FF2B5EF4-FFF2-40B4-BE49-F238E27FC236}">
                <a16:creationId xmlns:a16="http://schemas.microsoft.com/office/drawing/2014/main" id="{F6F2FA6C-5DCD-4C75-BB9A-BD291FF735C6}"/>
              </a:ext>
            </a:extLst>
          </p:cNvPr>
          <p:cNvSpPr/>
          <p:nvPr/>
        </p:nvSpPr>
        <p:spPr>
          <a:xfrm rot="5400000">
            <a:off x="6860294" y="617058"/>
            <a:ext cx="350585" cy="1614805"/>
          </a:xfrm>
          <a:prstGeom prst="roundRect">
            <a:avLst/>
          </a:prstGeom>
          <a:solidFill>
            <a:srgbClr val="C5E0B4"/>
          </a:solidFill>
          <a:ln w="19050">
            <a:prstDash val="sysDot"/>
          </a:ln>
        </p:spPr>
        <p:style>
          <a:lnRef idx="2">
            <a:schemeClr val="dk1"/>
          </a:lnRef>
          <a:fillRef idx="1">
            <a:schemeClr val="lt1"/>
          </a:fillRef>
          <a:effectRef idx="0">
            <a:schemeClr val="dk1"/>
          </a:effectRef>
          <a:fontRef idx="minor">
            <a:schemeClr val="dk1"/>
          </a:fontRef>
        </p:style>
        <p:txBody>
          <a:bodyPr rot="0" spcFirstLastPara="0" vert="vert270" wrap="square" lIns="91440" tIns="45720" rIns="0" bIns="45720" numCol="1" spcCol="0" rtlCol="0" fromWordArt="0" anchor="ctr" anchorCtr="0" forceAA="0" compatLnSpc="1">
            <a:prstTxWarp prst="textNoShape">
              <a:avLst/>
            </a:prstTxWarp>
            <a:noAutofit/>
          </a:bodyPr>
          <a:lstStyle/>
          <a:p>
            <a:pPr algn="ctr">
              <a:lnSpc>
                <a:spcPct val="107000"/>
              </a:lnSpc>
              <a:spcAft>
                <a:spcPts val="800"/>
              </a:spcAft>
            </a:pPr>
            <a:r>
              <a:rPr lang="fr-FR" sz="1200" b="1"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PRATIQUER</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21" name="Rectangle : coins arrondis 20">
            <a:extLst>
              <a:ext uri="{FF2B5EF4-FFF2-40B4-BE49-F238E27FC236}">
                <a16:creationId xmlns:a16="http://schemas.microsoft.com/office/drawing/2014/main" id="{21748662-8641-4A5C-BA43-FDFEA90A672D}"/>
              </a:ext>
            </a:extLst>
          </p:cNvPr>
          <p:cNvSpPr/>
          <p:nvPr/>
        </p:nvSpPr>
        <p:spPr>
          <a:xfrm rot="5400000">
            <a:off x="2417450" y="478130"/>
            <a:ext cx="338336" cy="1256616"/>
          </a:xfrm>
          <a:prstGeom prst="roundRect">
            <a:avLst/>
          </a:prstGeom>
          <a:solidFill>
            <a:srgbClr val="B4C7E7"/>
          </a:solidFill>
          <a:ln w="19050">
            <a:prstDash val="sysDot"/>
          </a:ln>
        </p:spPr>
        <p:style>
          <a:lnRef idx="2">
            <a:schemeClr val="dk1"/>
          </a:lnRef>
          <a:fillRef idx="1">
            <a:schemeClr val="lt1"/>
          </a:fillRef>
          <a:effectRef idx="0">
            <a:schemeClr val="dk1"/>
          </a:effectRef>
          <a:fontRef idx="minor">
            <a:schemeClr val="dk1"/>
          </a:fontRef>
        </p:style>
        <p:txBody>
          <a:bodyPr rot="0" spcFirstLastPara="0" vert="vert270" wrap="square" lIns="91440" tIns="36000" rIns="0" bIns="36000" numCol="1" spcCol="0" rtlCol="0" fromWordArt="0" anchor="ctr" anchorCtr="0" forceAA="0" compatLnSpc="1">
            <a:prstTxWarp prst="textNoShape">
              <a:avLst/>
            </a:prstTxWarp>
            <a:noAutofit/>
          </a:bodyPr>
          <a:lstStyle/>
          <a:p>
            <a:pPr algn="ctr"/>
            <a:r>
              <a:rPr lang="fr-FR" sz="1200" b="1"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RENCONTRER</a:t>
            </a:r>
            <a:endParaRPr lang="fr-FR" sz="1100" dirty="0">
              <a:solidFill>
                <a:schemeClr val="tx1"/>
              </a:solidFill>
              <a:effectLst/>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72DBD518-1496-4E90-AF26-43181D4E216A}"/>
              </a:ext>
            </a:extLst>
          </p:cNvPr>
          <p:cNvPicPr>
            <a:picLocks noChangeAspect="1"/>
          </p:cNvPicPr>
          <p:nvPr/>
        </p:nvPicPr>
        <p:blipFill rotWithShape="1">
          <a:blip r:embed="rId2"/>
          <a:srcRect r="36026"/>
          <a:stretch/>
        </p:blipFill>
        <p:spPr bwMode="auto">
          <a:xfrm>
            <a:off x="323528" y="135906"/>
            <a:ext cx="1066196" cy="830997"/>
          </a:xfrm>
          <a:prstGeom prst="rect">
            <a:avLst/>
          </a:prstGeom>
        </p:spPr>
      </p:pic>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12"/>
          <p:cNvSpPr/>
          <p:nvPr/>
        </p:nvSpPr>
        <p:spPr bwMode="auto">
          <a:xfrm>
            <a:off x="4049444" y="269111"/>
            <a:ext cx="970137" cy="276999"/>
          </a:xfrm>
          <a:prstGeom prst="rect">
            <a:avLst/>
          </a:prstGeom>
          <a:ln>
            <a:solidFill>
              <a:srgbClr val="5970B5"/>
            </a:solidFill>
            <a:prstDash val="dash"/>
          </a:ln>
        </p:spPr>
        <p:txBody>
          <a:bodyPr wrap="none">
            <a:spAutoFit/>
          </a:bodyPr>
          <a:lstStyle/>
          <a:p>
            <a:r>
              <a:rPr lang="fr-FR" sz="1200" b="1" dirty="0">
                <a:solidFill>
                  <a:srgbClr val="5970B5"/>
                </a:solidFill>
              </a:rPr>
              <a:t>Préambule</a:t>
            </a:r>
          </a:p>
        </p:txBody>
      </p:sp>
      <p:sp>
        <p:nvSpPr>
          <p:cNvPr id="11" name="Titre 1">
            <a:extLst>
              <a:ext uri="{FF2B5EF4-FFF2-40B4-BE49-F238E27FC236}">
                <a16:creationId xmlns:a16="http://schemas.microsoft.com/office/drawing/2014/main" id="{CC01E977-5846-4384-A574-681397E9AF28}"/>
              </a:ext>
            </a:extLst>
          </p:cNvPr>
          <p:cNvSpPr txBox="1"/>
          <p:nvPr/>
        </p:nvSpPr>
        <p:spPr bwMode="gray">
          <a:xfrm>
            <a:off x="3031755" y="658029"/>
            <a:ext cx="3005517" cy="3383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r>
              <a:rPr lang="fr-FR" sz="1050" dirty="0"/>
              <a:t>Mon projet est- il un Club de Mathématiques ?</a:t>
            </a:r>
          </a:p>
        </p:txBody>
      </p:sp>
      <p:sp>
        <p:nvSpPr>
          <p:cNvPr id="12" name="Ellipse 11">
            <a:extLst>
              <a:ext uri="{FF2B5EF4-FFF2-40B4-BE49-F238E27FC236}">
                <a16:creationId xmlns:a16="http://schemas.microsoft.com/office/drawing/2014/main" id="{4866CEEC-F5DA-4212-ADE7-8FE54744657C}"/>
              </a:ext>
            </a:extLst>
          </p:cNvPr>
          <p:cNvSpPr/>
          <p:nvPr/>
        </p:nvSpPr>
        <p:spPr>
          <a:xfrm>
            <a:off x="755575" y="1261933"/>
            <a:ext cx="3600401" cy="675640"/>
          </a:xfrm>
          <a:prstGeom prst="ellipse">
            <a:avLst/>
          </a:prstGeom>
          <a:solidFill>
            <a:srgbClr val="B4C7E7"/>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fr-FR" sz="800"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Le projet permet-il une rencontre des élèves avec un chercheur </a:t>
            </a:r>
            <a:r>
              <a:rPr lang="fr-FR" sz="800" b="1"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ou</a:t>
            </a:r>
            <a:r>
              <a:rPr lang="fr-FR" sz="800" dirty="0">
                <a:solidFill>
                  <a:schemeClr val="tx1"/>
                </a:solidFill>
                <a:effectLst/>
                <a:latin typeface="Marianne Light" panose="02000000000000000000" pitchFamily="2" charset="0"/>
                <a:ea typeface="Calibri" panose="020F0502020204030204" pitchFamily="34" charset="0"/>
                <a:cs typeface="Times New Roman" panose="02020603050405020304" pitchFamily="18" charset="0"/>
              </a:rPr>
              <a:t> donne-t-il accès à des œuvres, des objets techniques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15" name="Ellipse 14">
            <a:extLst>
              <a:ext uri="{FF2B5EF4-FFF2-40B4-BE49-F238E27FC236}">
                <a16:creationId xmlns:a16="http://schemas.microsoft.com/office/drawing/2014/main" id="{C62A5CF2-E006-4242-92F3-02E0797851E9}"/>
              </a:ext>
            </a:extLst>
          </p:cNvPr>
          <p:cNvSpPr/>
          <p:nvPr/>
        </p:nvSpPr>
        <p:spPr>
          <a:xfrm>
            <a:off x="5189676" y="1577991"/>
            <a:ext cx="3683625" cy="655320"/>
          </a:xfrm>
          <a:prstGeom prst="ellipse">
            <a:avLst/>
          </a:prstGeom>
          <a:solidFill>
            <a:srgbClr val="C5E0B4"/>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fr-FR" sz="800" dirty="0">
                <a:solidFill>
                  <a:schemeClr val="tx1"/>
                </a:solidFill>
                <a:effectLst/>
                <a:latin typeface="Marianne Light" panose="02000000000000000000" pitchFamily="2" charset="0"/>
                <a:ea typeface="Calibri" panose="020F0502020204030204" pitchFamily="34" charset="0"/>
                <a:cs typeface="Calibri" panose="020F0502020204030204" pitchFamily="34" charset="0"/>
              </a:rPr>
              <a:t>Le projet inclut-il des activités pratiques permettant aux élèves de s'impliquer activement </a:t>
            </a:r>
            <a:endParaRPr lang="fr-FR" sz="1100" dirty="0">
              <a:solidFill>
                <a:schemeClr val="tx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fr-FR" sz="800" dirty="0">
                <a:solidFill>
                  <a:schemeClr val="tx1"/>
                </a:solidFill>
                <a:effectLst/>
                <a:latin typeface="Marianne Light" panose="02000000000000000000" pitchFamily="2" charset="0"/>
                <a:ea typeface="Calibri" panose="020F0502020204030204" pitchFamily="34" charset="0"/>
                <a:cs typeface="Calibri" panose="020F0502020204030204" pitchFamily="34" charset="0"/>
              </a:rPr>
              <a:t>(ateliers, expériences, créations)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16" name="Ellipse 15">
            <a:extLst>
              <a:ext uri="{FF2B5EF4-FFF2-40B4-BE49-F238E27FC236}">
                <a16:creationId xmlns:a16="http://schemas.microsoft.com/office/drawing/2014/main" id="{1ACA43F3-2695-4C5F-9420-35D4F6C66774}"/>
              </a:ext>
            </a:extLst>
          </p:cNvPr>
          <p:cNvSpPr/>
          <p:nvPr/>
        </p:nvSpPr>
        <p:spPr>
          <a:xfrm>
            <a:off x="5189676" y="2630301"/>
            <a:ext cx="3702615" cy="616585"/>
          </a:xfrm>
          <a:prstGeom prst="ellipse">
            <a:avLst/>
          </a:prstGeom>
          <a:solidFill>
            <a:srgbClr val="C5E0B4"/>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800" dirty="0">
                <a:solidFill>
                  <a:schemeClr val="tx1"/>
                </a:solidFill>
                <a:effectLst/>
                <a:latin typeface="Marianne Light" panose="02000000000000000000" pitchFamily="2" charset="0"/>
                <a:ea typeface="Calibri" panose="020F0502020204030204" pitchFamily="34" charset="0"/>
                <a:cs typeface="Calibri" panose="020F0502020204030204" pitchFamily="34" charset="0"/>
              </a:rPr>
              <a:t>Les activités proposées aux </a:t>
            </a:r>
            <a:r>
              <a:rPr lang="fr-FR" sz="800">
                <a:solidFill>
                  <a:schemeClr val="tx1"/>
                </a:solidFill>
                <a:effectLst/>
                <a:latin typeface="Marianne Light" panose="02000000000000000000" pitchFamily="2" charset="0"/>
                <a:ea typeface="Calibri" panose="020F0502020204030204" pitchFamily="34" charset="0"/>
                <a:cs typeface="Calibri" panose="020F0502020204030204" pitchFamily="34" charset="0"/>
              </a:rPr>
              <a:t>élèves permettent-elles </a:t>
            </a:r>
            <a:r>
              <a:rPr lang="fr-FR" sz="800" dirty="0">
                <a:solidFill>
                  <a:schemeClr val="tx1"/>
                </a:solidFill>
                <a:effectLst/>
                <a:latin typeface="Marianne Light" panose="02000000000000000000" pitchFamily="2" charset="0"/>
                <a:ea typeface="Calibri" panose="020F0502020204030204" pitchFamily="34" charset="0"/>
                <a:cs typeface="Calibri" panose="020F0502020204030204" pitchFamily="34" charset="0"/>
              </a:rPr>
              <a:t>de créer, d'expérimenter ou d'innover à travers les Mathématiques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17" name="Ellipse 16">
            <a:extLst>
              <a:ext uri="{FF2B5EF4-FFF2-40B4-BE49-F238E27FC236}">
                <a16:creationId xmlns:a16="http://schemas.microsoft.com/office/drawing/2014/main" id="{4BF9200B-817D-435D-8F3D-560750D0C617}"/>
              </a:ext>
            </a:extLst>
          </p:cNvPr>
          <p:cNvSpPr/>
          <p:nvPr/>
        </p:nvSpPr>
        <p:spPr>
          <a:xfrm>
            <a:off x="808456" y="3950565"/>
            <a:ext cx="3674688" cy="626745"/>
          </a:xfrm>
          <a:prstGeom prst="ellipse">
            <a:avLst/>
          </a:prstGeom>
          <a:solidFill>
            <a:srgbClr val="F8CBAD"/>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800" dirty="0">
                <a:solidFill>
                  <a:schemeClr val="tx1"/>
                </a:solidFill>
                <a:effectLst/>
                <a:latin typeface="Marianne Light" panose="02000000000000000000" pitchFamily="2" charset="0"/>
                <a:ea typeface="Calibri" panose="020F0502020204030204" pitchFamily="34" charset="0"/>
                <a:cs typeface="Calibri" panose="020F0502020204030204" pitchFamily="34" charset="0"/>
              </a:rPr>
              <a:t>Le projet encourage-t-il une réflexion critique des élèves sur les enjeux scientifiques, techniques et industriels dans la société ?</a:t>
            </a:r>
            <a:endParaRPr lang="fr-FR" sz="1100" dirty="0">
              <a:solidFill>
                <a:schemeClr val="tx1"/>
              </a:solidFill>
              <a:effectLst/>
              <a:ea typeface="Calibri" panose="020F0502020204030204" pitchFamily="34" charset="0"/>
              <a:cs typeface="Times New Roman" panose="02020603050405020304" pitchFamily="18" charset="0"/>
            </a:endParaRPr>
          </a:p>
        </p:txBody>
      </p:sp>
      <p:sp>
        <p:nvSpPr>
          <p:cNvPr id="18" name="Ellipse 17">
            <a:extLst>
              <a:ext uri="{FF2B5EF4-FFF2-40B4-BE49-F238E27FC236}">
                <a16:creationId xmlns:a16="http://schemas.microsoft.com/office/drawing/2014/main" id="{9BDF9EBC-A763-4A68-8CB2-A85CF2BB23D3}"/>
              </a:ext>
            </a:extLst>
          </p:cNvPr>
          <p:cNvSpPr/>
          <p:nvPr/>
        </p:nvSpPr>
        <p:spPr>
          <a:xfrm>
            <a:off x="790024" y="2884340"/>
            <a:ext cx="3693120" cy="695522"/>
          </a:xfrm>
          <a:prstGeom prst="ellipse">
            <a:avLst/>
          </a:prstGeom>
          <a:solidFill>
            <a:srgbClr val="F8CBAD"/>
          </a:solidFill>
          <a:ln w="19050">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800" dirty="0">
                <a:effectLst/>
                <a:latin typeface="Marianne Light" panose="02000000000000000000" pitchFamily="2" charset="0"/>
                <a:ea typeface="Calibri" panose="020F0502020204030204" pitchFamily="34" charset="0"/>
                <a:cs typeface="Calibri" panose="020F0502020204030204" pitchFamily="34" charset="0"/>
              </a:rPr>
              <a:t>Le projet inclut-il pour les élèves des moments de débat, de discussion ou d'analyse où ils peuvent exprimer leurs opinions, poser des questions sur les sujets abordés ?</a:t>
            </a:r>
            <a:endParaRPr lang="fr-FR" sz="1100" dirty="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93FDA8AF-8AC7-446B-9AAE-1ED903BC3297}"/>
              </a:ext>
            </a:extLst>
          </p:cNvPr>
          <p:cNvSpPr/>
          <p:nvPr/>
        </p:nvSpPr>
        <p:spPr>
          <a:xfrm>
            <a:off x="5508104" y="3758949"/>
            <a:ext cx="2905919" cy="10722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2075" marR="1014730" algn="ctr" defTabSz="2686050">
              <a:lnSpc>
                <a:spcPct val="107000"/>
              </a:lnSpc>
              <a:spcAft>
                <a:spcPts val="800"/>
              </a:spcAft>
            </a:pPr>
            <a:r>
              <a:rPr lang="fr-FR" sz="1000" dirty="0">
                <a:effectLst/>
                <a:latin typeface="Marianne Light" panose="02000000000000000000" pitchFamily="2" charset="0"/>
                <a:ea typeface="Calibri" panose="020F0502020204030204" pitchFamily="34" charset="0"/>
                <a:cs typeface="Times New Roman" panose="02020603050405020304" pitchFamily="18" charset="0"/>
              </a:rPr>
              <a:t>Si </a:t>
            </a:r>
            <a:r>
              <a:rPr lang="fr-FR" sz="1000" b="1" dirty="0">
                <a:effectLst/>
                <a:latin typeface="Marianne Light" panose="02000000000000000000" pitchFamily="2" charset="0"/>
                <a:ea typeface="Calibri" panose="020F0502020204030204" pitchFamily="34" charset="0"/>
                <a:cs typeface="Times New Roman" panose="02020603050405020304" pitchFamily="18" charset="0"/>
              </a:rPr>
              <a:t>TOUS</a:t>
            </a:r>
            <a:r>
              <a:rPr lang="fr-FR" sz="1000" dirty="0">
                <a:effectLst/>
                <a:latin typeface="Marianne Light" panose="02000000000000000000" pitchFamily="2" charset="0"/>
                <a:ea typeface="Calibri" panose="020F0502020204030204" pitchFamily="34" charset="0"/>
                <a:cs typeface="Times New Roman" panose="02020603050405020304" pitchFamily="18" charset="0"/>
              </a:rPr>
              <a:t> les critères sont </a:t>
            </a:r>
            <a:r>
              <a:rPr lang="fr-FR" sz="1000" b="1" dirty="0">
                <a:effectLst/>
                <a:latin typeface="Marianne Light" panose="02000000000000000000" pitchFamily="2" charset="0"/>
                <a:ea typeface="Calibri" panose="020F0502020204030204" pitchFamily="34" charset="0"/>
                <a:cs typeface="Times New Roman" panose="02020603050405020304" pitchFamily="18" charset="0"/>
              </a:rPr>
              <a:t>SATISFAISANTS</a:t>
            </a:r>
            <a:r>
              <a:rPr lang="fr-FR" sz="1000" dirty="0">
                <a:effectLst/>
                <a:latin typeface="Marianne Light" panose="02000000000000000000" pitchFamily="2" charset="0"/>
                <a:ea typeface="Calibri" panose="020F0502020204030204" pitchFamily="34" charset="0"/>
                <a:cs typeface="Times New Roman" panose="02020603050405020304" pitchFamily="18" charset="0"/>
              </a:rPr>
              <a:t>, mon projet est bien un projet de CSTI. </a:t>
            </a:r>
            <a:endParaRPr lang="fr-FR" sz="1400" dirty="0">
              <a:effectLst/>
              <a:ea typeface="Calibri" panose="020F0502020204030204" pitchFamily="34" charset="0"/>
              <a:cs typeface="Times New Roman" panose="02020603050405020304" pitchFamily="18" charset="0"/>
            </a:endParaRPr>
          </a:p>
          <a:p>
            <a:pPr marL="92075" algn="ctr" defTabSz="2686050">
              <a:lnSpc>
                <a:spcPct val="107000"/>
              </a:lnSpc>
              <a:spcAft>
                <a:spcPts val="800"/>
              </a:spcAft>
            </a:pPr>
            <a:r>
              <a:rPr lang="fr-FR" sz="1000" dirty="0">
                <a:effectLst/>
                <a:latin typeface="Marianne Light" panose="02000000000000000000" pitchFamily="2" charset="0"/>
                <a:ea typeface="Calibri" panose="020F0502020204030204" pitchFamily="34" charset="0"/>
                <a:cs typeface="Times New Roman" panose="02020603050405020304" pitchFamily="18" charset="0"/>
              </a:rPr>
              <a:t>« Club de Maths »</a:t>
            </a:r>
            <a:endParaRPr lang="fr-FR" sz="1400" dirty="0">
              <a:effectLst/>
              <a:ea typeface="Calibri" panose="020F0502020204030204" pitchFamily="34" charset="0"/>
              <a:cs typeface="Times New Roman" panose="02020603050405020304" pitchFamily="18" charset="0"/>
            </a:endParaRPr>
          </a:p>
        </p:txBody>
      </p:sp>
      <p:pic>
        <p:nvPicPr>
          <p:cNvPr id="25" name="Graphique 69" descr="Trophée avec un remplissage uni">
            <a:extLst>
              <a:ext uri="{FF2B5EF4-FFF2-40B4-BE49-F238E27FC236}">
                <a16:creationId xmlns:a16="http://schemas.microsoft.com/office/drawing/2014/main" id="{5B0C5547-4CBB-4CE0-9D2B-0C4692AB9E52}"/>
              </a:ext>
            </a:extLst>
          </p:cNvPr>
          <p:cNvPicPr/>
          <p:nvPr/>
        </p:nvPicPr>
        <p:blipFill>
          <a:blip r:embed="rId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352" y="4011910"/>
            <a:ext cx="504056" cy="504056"/>
          </a:xfrm>
          <a:prstGeom prst="rect">
            <a:avLst/>
          </a:prstGeom>
        </p:spPr>
      </p:pic>
      <p:pic>
        <p:nvPicPr>
          <p:cNvPr id="26" name="Graphique 54" descr="Coche avec un remplissage uni">
            <a:extLst>
              <a:ext uri="{FF2B5EF4-FFF2-40B4-BE49-F238E27FC236}">
                <a16:creationId xmlns:a16="http://schemas.microsoft.com/office/drawing/2014/main" id="{C82A4D57-DBD5-4823-B6F3-990EB706AD04}"/>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0366" y="1618810"/>
            <a:ext cx="288290" cy="288290"/>
          </a:xfrm>
          <a:prstGeom prst="rect">
            <a:avLst/>
          </a:prstGeom>
        </p:spPr>
      </p:pic>
      <p:cxnSp>
        <p:nvCxnSpPr>
          <p:cNvPr id="9" name="Connecteur droit avec flèche 8">
            <a:extLst>
              <a:ext uri="{FF2B5EF4-FFF2-40B4-BE49-F238E27FC236}">
                <a16:creationId xmlns:a16="http://schemas.microsoft.com/office/drawing/2014/main" id="{3F763047-112B-440B-92A7-24DCE563DF56}"/>
              </a:ext>
            </a:extLst>
          </p:cNvPr>
          <p:cNvCxnSpPr>
            <a:cxnSpLocks/>
          </p:cNvCxnSpPr>
          <p:nvPr/>
        </p:nvCxnSpPr>
        <p:spPr>
          <a:xfrm>
            <a:off x="4355976" y="1610006"/>
            <a:ext cx="833700" cy="3058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32D9EA29-B46E-49CB-910B-58914C6A7795}"/>
              </a:ext>
            </a:extLst>
          </p:cNvPr>
          <p:cNvCxnSpPr>
            <a:cxnSpLocks/>
            <a:stCxn id="15" idx="4"/>
            <a:endCxn id="16" idx="0"/>
          </p:cNvCxnSpPr>
          <p:nvPr/>
        </p:nvCxnSpPr>
        <p:spPr bwMode="auto">
          <a:xfrm>
            <a:off x="7031489" y="2233311"/>
            <a:ext cx="9495" cy="39699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73DF05DC-F97E-4650-9498-5836E65AC030}"/>
              </a:ext>
            </a:extLst>
          </p:cNvPr>
          <p:cNvCxnSpPr>
            <a:cxnSpLocks/>
            <a:stCxn id="16" idx="2"/>
            <a:endCxn id="18" idx="6"/>
          </p:cNvCxnSpPr>
          <p:nvPr/>
        </p:nvCxnSpPr>
        <p:spPr bwMode="auto">
          <a:xfrm flipH="1">
            <a:off x="4483144" y="2938594"/>
            <a:ext cx="706532" cy="2935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CB6469F3-0B8D-4457-BDD3-4C67B08B119C}"/>
              </a:ext>
            </a:extLst>
          </p:cNvPr>
          <p:cNvCxnSpPr>
            <a:cxnSpLocks/>
            <a:stCxn id="18" idx="4"/>
            <a:endCxn id="17" idx="0"/>
          </p:cNvCxnSpPr>
          <p:nvPr/>
        </p:nvCxnSpPr>
        <p:spPr bwMode="auto">
          <a:xfrm>
            <a:off x="2636584" y="3579862"/>
            <a:ext cx="9216" cy="3707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67155C6A-2B7E-443B-9B31-C10143CA0360}"/>
              </a:ext>
            </a:extLst>
          </p:cNvPr>
          <p:cNvCxnSpPr>
            <a:cxnSpLocks/>
            <a:endCxn id="24" idx="1"/>
          </p:cNvCxnSpPr>
          <p:nvPr/>
        </p:nvCxnSpPr>
        <p:spPr bwMode="auto">
          <a:xfrm>
            <a:off x="4479776" y="4261638"/>
            <a:ext cx="1028328" cy="334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39" name="Graphique 54" descr="Coche avec un remplissage uni">
            <a:extLst>
              <a:ext uri="{FF2B5EF4-FFF2-40B4-BE49-F238E27FC236}">
                <a16:creationId xmlns:a16="http://schemas.microsoft.com/office/drawing/2014/main" id="{7B88D5E1-C6B1-4749-8728-AA3CDF171B51}"/>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887343" y="2253313"/>
            <a:ext cx="288290" cy="288290"/>
          </a:xfrm>
          <a:prstGeom prst="rect">
            <a:avLst/>
          </a:prstGeom>
        </p:spPr>
      </p:pic>
      <p:pic>
        <p:nvPicPr>
          <p:cNvPr id="40" name="Graphique 54" descr="Coche avec un remplissage uni">
            <a:extLst>
              <a:ext uri="{FF2B5EF4-FFF2-40B4-BE49-F238E27FC236}">
                <a16:creationId xmlns:a16="http://schemas.microsoft.com/office/drawing/2014/main" id="{E82CF4FF-3B27-419E-8A89-EA96AC65A8D5}"/>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739523" y="2900471"/>
            <a:ext cx="288290" cy="288290"/>
          </a:xfrm>
          <a:prstGeom prst="rect">
            <a:avLst/>
          </a:prstGeom>
        </p:spPr>
      </p:pic>
      <p:pic>
        <p:nvPicPr>
          <p:cNvPr id="41" name="Graphique 54" descr="Coche avec un remplissage uni">
            <a:extLst>
              <a:ext uri="{FF2B5EF4-FFF2-40B4-BE49-F238E27FC236}">
                <a16:creationId xmlns:a16="http://schemas.microsoft.com/office/drawing/2014/main" id="{F4B08508-BB6D-477E-ADFE-CE26A80902F3}"/>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2501655" y="3589518"/>
            <a:ext cx="288290" cy="288290"/>
          </a:xfrm>
          <a:prstGeom prst="rect">
            <a:avLst/>
          </a:prstGeom>
        </p:spPr>
      </p:pic>
      <p:pic>
        <p:nvPicPr>
          <p:cNvPr id="42" name="Graphique 54" descr="Coche avec un remplissage uni">
            <a:extLst>
              <a:ext uri="{FF2B5EF4-FFF2-40B4-BE49-F238E27FC236}">
                <a16:creationId xmlns:a16="http://schemas.microsoft.com/office/drawing/2014/main" id="{3D984E79-05CF-4663-A237-50C4F5328267}"/>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741334" y="4150916"/>
            <a:ext cx="288290" cy="288290"/>
          </a:xfrm>
          <a:prstGeom prst="rect">
            <a:avLst/>
          </a:prstGeom>
        </p:spPr>
      </p:pic>
    </p:spTree>
    <p:extLst>
      <p:ext uri="{BB962C8B-B14F-4D97-AF65-F5344CB8AC3E}">
        <p14:creationId xmlns:p14="http://schemas.microsoft.com/office/powerpoint/2010/main" val="78335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custDataLst>
              <p:tags r:id="rId1"/>
            </p:custDataLst>
          </p:nvPr>
        </p:nvSpPr>
        <p:spPr bwMode="auto">
          <a:xfrm>
            <a:off x="1389724" y="489731"/>
            <a:ext cx="7632774" cy="1031051"/>
          </a:xfrm>
          <a:prstGeom prst="rect">
            <a:avLst/>
          </a:prstGeom>
        </p:spPr>
        <p:txBody>
          <a:bodyPr wrap="square">
            <a:spAutoFit/>
          </a:bodyPr>
          <a:lstStyle/>
          <a:p>
            <a:pPr algn="ctr">
              <a:spcAft>
                <a:spcPts val="600"/>
              </a:spcAft>
              <a:defRPr/>
            </a:pPr>
            <a:r>
              <a:rPr lang="fr-FR" sz="1400" dirty="0"/>
              <a:t>ADAGE vous permet d’inscrire votre </a:t>
            </a:r>
            <a:r>
              <a:rPr lang="fr-FR" sz="1400" b="1" dirty="0"/>
              <a:t>Club de Maths </a:t>
            </a:r>
            <a:r>
              <a:rPr lang="fr-FR" sz="1400" dirty="0"/>
              <a:t>et de bénéficier sous conditions du financement d’actions </a:t>
            </a:r>
            <a:r>
              <a:rPr lang="fr-FR" sz="1400" b="1" dirty="0"/>
              <a:t>grâce à la part collective du pass Culture</a:t>
            </a:r>
            <a:r>
              <a:rPr lang="fr-FR" sz="1400" dirty="0"/>
              <a:t>.</a:t>
            </a:r>
          </a:p>
          <a:p>
            <a:pPr algn="ctr">
              <a:spcAft>
                <a:spcPts val="600"/>
              </a:spcAft>
              <a:defRPr/>
            </a:pPr>
            <a:r>
              <a:rPr lang="fr-FR" sz="1400" dirty="0"/>
              <a:t>Les informations renseignées alimentent les </a:t>
            </a:r>
            <a:r>
              <a:rPr lang="fr-FR" sz="1400" b="1" dirty="0"/>
              <a:t>attestations individuelles des parcours EAC des élèves. </a:t>
            </a:r>
          </a:p>
        </p:txBody>
      </p:sp>
      <p:sp>
        <p:nvSpPr>
          <p:cNvPr id="6" name="Rectangle 5"/>
          <p:cNvSpPr/>
          <p:nvPr>
            <p:custDataLst>
              <p:tags r:id="rId2"/>
            </p:custDataLst>
          </p:nvPr>
        </p:nvSpPr>
        <p:spPr bwMode="auto">
          <a:xfrm>
            <a:off x="561632" y="1874607"/>
            <a:ext cx="8280919"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fr-FR" dirty="0"/>
              <a:t>Demandez le profil « rédacteur de projets » à votre chef d’établissement pour pouvoir renseigner vos projets.</a:t>
            </a:r>
            <a:endParaRPr dirty="0"/>
          </a:p>
          <a:p>
            <a:pPr algn="ctr">
              <a:defRPr/>
            </a:pPr>
            <a:r>
              <a:rPr lang="fr-FR" sz="1200" dirty="0"/>
              <a:t>Vidéo tutoriel </a:t>
            </a:r>
            <a:r>
              <a:rPr lang="fr-FR" sz="1200" u="sng" dirty="0">
                <a:hlinkClick r:id="rId5" tooltip="https://www.dailymotion.com/video/x7ypdmf"/>
              </a:rPr>
              <a:t>https://www.dailymotion.com/video/x7ypdmf</a:t>
            </a:r>
            <a:r>
              <a:rPr lang="fr-FR" sz="1200" dirty="0"/>
              <a:t> (durée : 1 min 17 s)</a:t>
            </a:r>
            <a:endParaRPr dirty="0"/>
          </a:p>
        </p:txBody>
      </p:sp>
      <p:sp>
        <p:nvSpPr>
          <p:cNvPr id="4" name="Rectangle 3"/>
          <p:cNvSpPr/>
          <p:nvPr>
            <p:custDataLst>
              <p:tags r:id="rId3"/>
            </p:custDataLst>
          </p:nvPr>
        </p:nvSpPr>
        <p:spPr bwMode="auto">
          <a:xfrm>
            <a:off x="1619672" y="2965368"/>
            <a:ext cx="6624736" cy="338336"/>
          </a:xfrm>
          <a:prstGeom prst="rect">
            <a:avLst/>
          </a:prstGeom>
          <a:noFill/>
          <a:ln w="9525">
            <a:solidFill>
              <a:srgbClr val="7D8EB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Les captures d’écran présentées dans ce guide sont fournies à titre d’exemple et les données sont fictives.</a:t>
            </a:r>
          </a:p>
        </p:txBody>
      </p:sp>
      <p:pic>
        <p:nvPicPr>
          <p:cNvPr id="7" name="Image 6">
            <a:extLst>
              <a:ext uri="{FF2B5EF4-FFF2-40B4-BE49-F238E27FC236}">
                <a16:creationId xmlns:a16="http://schemas.microsoft.com/office/drawing/2014/main" id="{34B94705-136A-4CC6-BB1D-2264EC196309}"/>
              </a:ext>
            </a:extLst>
          </p:cNvPr>
          <p:cNvPicPr>
            <a:picLocks noChangeAspect="1"/>
          </p:cNvPicPr>
          <p:nvPr/>
        </p:nvPicPr>
        <p:blipFill rotWithShape="1">
          <a:blip r:embed="rId6"/>
          <a:srcRect r="36026"/>
          <a:stretch/>
        </p:blipFill>
        <p:spPr bwMode="auto">
          <a:xfrm>
            <a:off x="323528" y="135906"/>
            <a:ext cx="1066196" cy="830997"/>
          </a:xfrm>
          <a:prstGeom prst="rect">
            <a:avLst/>
          </a:prstGeom>
        </p:spPr>
      </p:pic>
      <p:sp>
        <p:nvSpPr>
          <p:cNvPr id="8" name="ZoneTexte 7">
            <a:extLst>
              <a:ext uri="{FF2B5EF4-FFF2-40B4-BE49-F238E27FC236}">
                <a16:creationId xmlns:a16="http://schemas.microsoft.com/office/drawing/2014/main" id="{272499A3-E5C3-4390-863D-6BEDDCD4A0EC}"/>
              </a:ext>
            </a:extLst>
          </p:cNvPr>
          <p:cNvSpPr txBox="1"/>
          <p:nvPr/>
        </p:nvSpPr>
        <p:spPr>
          <a:xfrm>
            <a:off x="2618909" y="4290495"/>
            <a:ext cx="4572000" cy="430887"/>
          </a:xfrm>
          <a:prstGeom prst="rect">
            <a:avLst/>
          </a:prstGeom>
          <a:noFill/>
        </p:spPr>
        <p:txBody>
          <a:bodyPr wrap="square">
            <a:spAutoFit/>
          </a:bodyPr>
          <a:lstStyle/>
          <a:p>
            <a:r>
              <a:rPr lang="fr-FR" sz="1100" dirty="0">
                <a:hlinkClick r:id="rId7"/>
              </a:rPr>
              <a:t>Clubs de mathématiques | </a:t>
            </a:r>
            <a:r>
              <a:rPr lang="fr-FR" sz="1100" dirty="0" err="1">
                <a:hlinkClick r:id="rId7"/>
              </a:rPr>
              <a:t>éduscol</a:t>
            </a:r>
            <a:r>
              <a:rPr lang="fr-FR" sz="1100" dirty="0">
                <a:hlinkClick r:id="rId7"/>
              </a:rPr>
              <a:t> | Ministère de l'Éducation Nationale, de l'Enseignement supérieur et de la Recherche | </a:t>
            </a:r>
            <a:r>
              <a:rPr lang="fr-FR" sz="1100" dirty="0" err="1">
                <a:hlinkClick r:id="rId7"/>
              </a:rPr>
              <a:t>Dgesco</a:t>
            </a:r>
            <a:r>
              <a:rPr lang="fr-FR" sz="1100" dirty="0"/>
              <a:t> </a:t>
            </a:r>
          </a:p>
        </p:txBody>
      </p:sp>
      <p:pic>
        <p:nvPicPr>
          <p:cNvPr id="9" name="Image 8">
            <a:extLst>
              <a:ext uri="{FF2B5EF4-FFF2-40B4-BE49-F238E27FC236}">
                <a16:creationId xmlns:a16="http://schemas.microsoft.com/office/drawing/2014/main" id="{7D1FC1D2-F1A1-4E41-AA20-BB3454AC8CAA}"/>
              </a:ext>
            </a:extLst>
          </p:cNvPr>
          <p:cNvPicPr>
            <a:picLocks noChangeAspect="1"/>
          </p:cNvPicPr>
          <p:nvPr/>
        </p:nvPicPr>
        <p:blipFill>
          <a:blip r:embed="rId8"/>
          <a:stretch>
            <a:fillRect/>
          </a:stretch>
        </p:blipFill>
        <p:spPr>
          <a:xfrm>
            <a:off x="706745" y="4298477"/>
            <a:ext cx="1440160" cy="480053"/>
          </a:xfrm>
          <a:prstGeom prst="rect">
            <a:avLst/>
          </a:prstGeom>
        </p:spPr>
      </p:pic>
      <p:sp>
        <p:nvSpPr>
          <p:cNvPr id="10" name="Titre 1">
            <a:extLst>
              <a:ext uri="{FF2B5EF4-FFF2-40B4-BE49-F238E27FC236}">
                <a16:creationId xmlns:a16="http://schemas.microsoft.com/office/drawing/2014/main" id="{B0BC5962-9087-4598-8600-A22FB59E3CF0}"/>
              </a:ext>
            </a:extLst>
          </p:cNvPr>
          <p:cNvSpPr txBox="1"/>
          <p:nvPr/>
        </p:nvSpPr>
        <p:spPr bwMode="gray">
          <a:xfrm>
            <a:off x="1212856" y="3907839"/>
            <a:ext cx="7937735" cy="3383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r>
              <a:rPr lang="fr-FR" sz="1050" b="0" dirty="0"/>
              <a:t>Vous trouverez toutes les informations se rapportant aux Clubs de mathématiques sur la page ci-dessous :</a:t>
            </a:r>
          </a:p>
        </p:txBody>
      </p:sp>
      <p:pic>
        <p:nvPicPr>
          <p:cNvPr id="12" name="Graphique 11" descr="Curseur avec un remplissage uni">
            <a:extLst>
              <a:ext uri="{FF2B5EF4-FFF2-40B4-BE49-F238E27FC236}">
                <a16:creationId xmlns:a16="http://schemas.microsoft.com/office/drawing/2014/main" id="{9282CF13-9CF0-461A-A6F0-E4B863A61D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83236" y="4453320"/>
            <a:ext cx="650420" cy="650420"/>
          </a:xfrm>
          <a:prstGeom prst="rect">
            <a:avLst/>
          </a:prstGeom>
        </p:spPr>
      </p:pic>
    </p:spTree>
    <p:extLst>
      <p:ext uri="{BB962C8B-B14F-4D97-AF65-F5344CB8AC3E}">
        <p14:creationId xmlns:p14="http://schemas.microsoft.com/office/powerpoint/2010/main" val="51432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3000"/>
          </a:schemeClr>
        </a:solidFill>
        <a:effectLst/>
      </p:bgPr>
    </p:bg>
    <p:spTree>
      <p:nvGrpSpPr>
        <p:cNvPr id="1" name=""/>
        <p:cNvGrpSpPr/>
        <p:nvPr/>
      </p:nvGrpSpPr>
      <p:grpSpPr bwMode="auto">
        <a:xfrm>
          <a:off x="0" y="0"/>
          <a:ext cx="0" cy="0"/>
          <a:chOff x="0" y="0"/>
          <a:chExt cx="0" cy="0"/>
        </a:xfrm>
      </p:grpSpPr>
      <p:sp>
        <p:nvSpPr>
          <p:cNvPr id="9" name="Rectangle 8"/>
          <p:cNvSpPr/>
          <p:nvPr/>
        </p:nvSpPr>
        <p:spPr bwMode="auto">
          <a:xfrm>
            <a:off x="2405876" y="478568"/>
            <a:ext cx="5295039" cy="276999"/>
          </a:xfrm>
          <a:prstGeom prst="rect">
            <a:avLst/>
          </a:prstGeom>
          <a:ln>
            <a:solidFill>
              <a:srgbClr val="5970B5"/>
            </a:solidFill>
            <a:prstDash val="dash"/>
          </a:ln>
        </p:spPr>
        <p:txBody>
          <a:bodyPr wrap="none">
            <a:spAutoFit/>
          </a:bodyPr>
          <a:lstStyle/>
          <a:p>
            <a:pPr>
              <a:defRPr/>
            </a:pPr>
            <a:r>
              <a:rPr lang="fr-FR" sz="1200" b="1" dirty="0">
                <a:solidFill>
                  <a:srgbClr val="5970B5"/>
                </a:solidFill>
              </a:rPr>
              <a:t>Page d’accueil de l’application avec un profil « Rédacteur de projet »</a:t>
            </a:r>
            <a:endParaRPr sz="1200" b="1" dirty="0">
              <a:solidFill>
                <a:srgbClr val="5970B5"/>
              </a:solidFill>
            </a:endParaRPr>
          </a:p>
        </p:txBody>
      </p:sp>
      <p:grpSp>
        <p:nvGrpSpPr>
          <p:cNvPr id="22" name="Groupe 21"/>
          <p:cNvGrpSpPr/>
          <p:nvPr/>
        </p:nvGrpSpPr>
        <p:grpSpPr>
          <a:xfrm>
            <a:off x="1062000" y="1460073"/>
            <a:ext cx="7020000" cy="3420000"/>
            <a:chOff x="377999" y="972000"/>
            <a:chExt cx="7020000" cy="3420000"/>
          </a:xfrm>
        </p:grpSpPr>
        <p:grpSp>
          <p:nvGrpSpPr>
            <p:cNvPr id="20" name="Groupe 19"/>
            <p:cNvGrpSpPr/>
            <p:nvPr/>
          </p:nvGrpSpPr>
          <p:grpSpPr>
            <a:xfrm>
              <a:off x="377999" y="972000"/>
              <a:ext cx="7020000" cy="3420000"/>
              <a:chOff x="377999" y="972000"/>
              <a:chExt cx="7020000" cy="3420000"/>
            </a:xfrm>
          </p:grpSpPr>
          <p:sp>
            <p:nvSpPr>
              <p:cNvPr id="12" name="Rectangle 11"/>
              <p:cNvSpPr/>
              <p:nvPr/>
            </p:nvSpPr>
            <p:spPr>
              <a:xfrm>
                <a:off x="749767" y="2571750"/>
                <a:ext cx="2520280" cy="8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a:stretch>
                <a:fillRect/>
              </a:stretch>
            </p:blipFill>
            <p:spPr bwMode="auto">
              <a:xfrm>
                <a:off x="705457" y="2571750"/>
                <a:ext cx="684000" cy="88760"/>
              </a:xfrm>
              <a:prstGeom prst="rect">
                <a:avLst/>
              </a:prstGeom>
            </p:spPr>
          </p:pic>
          <p:sp>
            <p:nvSpPr>
              <p:cNvPr id="13" name="Rectangle 12"/>
              <p:cNvSpPr/>
              <p:nvPr/>
            </p:nvSpPr>
            <p:spPr>
              <a:xfrm>
                <a:off x="1181815" y="2427734"/>
                <a:ext cx="108012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377999" y="972000"/>
                <a:ext cx="7020000" cy="3420000"/>
                <a:chOff x="447987" y="972000"/>
                <a:chExt cx="6949893" cy="3420000"/>
              </a:xfrm>
            </p:grpSpPr>
            <p:sp>
              <p:nvSpPr>
                <p:cNvPr id="6" name="Rectangle 5"/>
                <p:cNvSpPr/>
                <p:nvPr/>
              </p:nvSpPr>
              <p:spPr>
                <a:xfrm>
                  <a:off x="447987" y="972000"/>
                  <a:ext cx="6949893" cy="3420000"/>
                </a:xfrm>
                <a:prstGeom prst="rect">
                  <a:avLst/>
                </a:prstGeom>
                <a:noFill/>
                <a:ln w="19050">
                  <a:solidFill>
                    <a:srgbClr val="597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a:stretch/>
              </p:blipFill>
              <p:spPr bwMode="auto">
                <a:xfrm>
                  <a:off x="461735" y="987574"/>
                  <a:ext cx="6924386" cy="2160240"/>
                </a:xfrm>
                <a:prstGeom prst="rect">
                  <a:avLst/>
                </a:prstGeom>
                <a:ln w="57150">
                  <a:noFill/>
                </a:ln>
              </p:spPr>
            </p:pic>
            <p:pic>
              <p:nvPicPr>
                <p:cNvPr id="16" name="Image 15"/>
                <p:cNvPicPr>
                  <a:picLocks noChangeAspect="1"/>
                </p:cNvPicPr>
                <p:nvPr/>
              </p:nvPicPr>
              <p:blipFill rotWithShape="1">
                <a:blip r:embed="rId5"/>
                <a:srcRect b="41276"/>
                <a:stretch/>
              </p:blipFill>
              <p:spPr>
                <a:xfrm>
                  <a:off x="504000" y="3166933"/>
                  <a:ext cx="6827672" cy="1205017"/>
                </a:xfrm>
                <a:prstGeom prst="rect">
                  <a:avLst/>
                </a:prstGeom>
              </p:spPr>
            </p:pic>
          </p:grpSp>
          <p:sp>
            <p:nvSpPr>
              <p:cNvPr id="19" name="Rectangle 18"/>
              <p:cNvSpPr/>
              <p:nvPr/>
            </p:nvSpPr>
            <p:spPr>
              <a:xfrm>
                <a:off x="611560" y="2446389"/>
                <a:ext cx="2736304" cy="2616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1" name="Image 20"/>
            <p:cNvPicPr>
              <a:picLocks noChangeAspect="1"/>
            </p:cNvPicPr>
            <p:nvPr/>
          </p:nvPicPr>
          <p:blipFill>
            <a:blip r:embed="rId6"/>
            <a:stretch>
              <a:fillRect/>
            </a:stretch>
          </p:blipFill>
          <p:spPr>
            <a:xfrm>
              <a:off x="539552" y="2408400"/>
              <a:ext cx="864000" cy="322284"/>
            </a:xfrm>
            <a:prstGeom prst="rect">
              <a:avLst/>
            </a:prstGeom>
          </p:spPr>
        </p:pic>
      </p:grpSp>
      <p:sp>
        <p:nvSpPr>
          <p:cNvPr id="24" name="Rectangle avec flèche vers le bas 23"/>
          <p:cNvSpPr/>
          <p:nvPr/>
        </p:nvSpPr>
        <p:spPr bwMode="auto">
          <a:xfrm>
            <a:off x="856831" y="416735"/>
            <a:ext cx="1065254" cy="1058912"/>
          </a:xfrm>
          <a:prstGeom prst="downArrowCallout">
            <a:avLst>
              <a:gd name="adj1" fmla="val 25000"/>
              <a:gd name="adj2" fmla="val 25000"/>
              <a:gd name="adj3" fmla="val 25000"/>
              <a:gd name="adj4" fmla="val 68403"/>
            </a:avLst>
          </a:prstGeom>
          <a:solidFill>
            <a:srgbClr val="7D8EB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rPr>
              <a:t>Cliquez sur l’icône pour revenir à la page d’accueil</a:t>
            </a:r>
          </a:p>
        </p:txBody>
      </p:sp>
    </p:spTree>
    <p:extLst>
      <p:ext uri="{BB962C8B-B14F-4D97-AF65-F5344CB8AC3E}">
        <p14:creationId xmlns:p14="http://schemas.microsoft.com/office/powerpoint/2010/main" val="405862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a:extLst>
              <a:ext uri="{FF2B5EF4-FFF2-40B4-BE49-F238E27FC236}">
                <a16:creationId xmlns:a16="http://schemas.microsoft.com/office/drawing/2014/main" id="{308771DD-E207-48B2-95C3-A882C0EB858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2220" y="1604885"/>
            <a:ext cx="1581508" cy="2088085"/>
          </a:xfrm>
          <a:prstGeom prst="rect">
            <a:avLst/>
          </a:prstGeom>
        </p:spPr>
      </p:pic>
      <p:sp>
        <p:nvSpPr>
          <p:cNvPr id="7" name="Titre 1"/>
          <p:cNvSpPr txBox="1"/>
          <p:nvPr/>
        </p:nvSpPr>
        <p:spPr bwMode="gray">
          <a:xfrm>
            <a:off x="3118555" y="931628"/>
            <a:ext cx="4938686" cy="1928153"/>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endParaRPr lang="fr-FR" sz="1050" b="0" dirty="0"/>
          </a:p>
          <a:p>
            <a:pPr>
              <a:lnSpc>
                <a:spcPts val="1400"/>
              </a:lnSpc>
              <a:spcAft>
                <a:spcPts val="600"/>
              </a:spcAft>
              <a:defRPr/>
            </a:pPr>
            <a:r>
              <a:rPr lang="fr-FR" sz="1050" b="0" dirty="0"/>
              <a:t>A partir de la page d’accueil, choisir « Projets EAC », puis « Les projets ». </a:t>
            </a:r>
          </a:p>
          <a:p>
            <a:pPr>
              <a:lnSpc>
                <a:spcPts val="1400"/>
              </a:lnSpc>
              <a:spcAft>
                <a:spcPts val="600"/>
              </a:spcAft>
              <a:defRPr/>
            </a:pPr>
            <a:endParaRPr lang="fr-FR" sz="1050" b="0" dirty="0"/>
          </a:p>
          <a:p>
            <a:pPr>
              <a:lnSpc>
                <a:spcPts val="1400"/>
              </a:lnSpc>
              <a:spcAft>
                <a:spcPts val="600"/>
              </a:spcAft>
              <a:defRPr/>
            </a:pPr>
            <a:r>
              <a:rPr lang="fr-FR" sz="1050" b="0" dirty="0"/>
              <a:t>Vous ouvrez ainsi le volet culturel du projet d’établissement. Il regroupe </a:t>
            </a:r>
            <a:r>
              <a:rPr lang="fr-FR" sz="1050" dirty="0"/>
              <a:t>l’ensemble des projets d’éducation artistique et culturelle </a:t>
            </a:r>
            <a:r>
              <a:rPr lang="fr-FR" sz="1050" b="0" dirty="0"/>
              <a:t>portés par les équipes pédagogiques de votre établissement scolaire.</a:t>
            </a:r>
          </a:p>
          <a:p>
            <a:pPr>
              <a:lnSpc>
                <a:spcPts val="1400"/>
              </a:lnSpc>
              <a:spcAft>
                <a:spcPts val="600"/>
              </a:spcAft>
              <a:defRPr/>
            </a:pPr>
            <a:endParaRPr lang="fr-FR" sz="1050" b="0" dirty="0"/>
          </a:p>
          <a:p>
            <a:pPr>
              <a:lnSpc>
                <a:spcPts val="1400"/>
              </a:lnSpc>
              <a:defRPr/>
            </a:pPr>
            <a:r>
              <a:rPr lang="fr-FR" sz="1050" b="0" dirty="0"/>
              <a:t>Il vous permet de </a:t>
            </a:r>
            <a:r>
              <a:rPr lang="fr-FR" sz="1050" dirty="0"/>
              <a:t>renseigner, modifier, supprimer ou annuler vos projets</a:t>
            </a:r>
            <a:r>
              <a:rPr lang="fr-FR" sz="1050" b="0" dirty="0"/>
              <a:t>.</a:t>
            </a:r>
          </a:p>
        </p:txBody>
      </p:sp>
      <p:sp>
        <p:nvSpPr>
          <p:cNvPr id="19" name="Flèche vers le bas 18"/>
          <p:cNvSpPr/>
          <p:nvPr/>
        </p:nvSpPr>
        <p:spPr>
          <a:xfrm rot="4244634">
            <a:off x="1982061" y="824779"/>
            <a:ext cx="427349" cy="1246157"/>
          </a:xfrm>
          <a:prstGeom prst="downArrow">
            <a:avLst/>
          </a:prstGeom>
          <a:solidFill>
            <a:srgbClr val="7BF428"/>
          </a:solidFill>
          <a:ln w="19050">
            <a:solidFill>
              <a:srgbClr val="A2A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bwMode="auto">
          <a:xfrm>
            <a:off x="542220" y="2136138"/>
            <a:ext cx="1581508" cy="324896"/>
          </a:xfrm>
          <a:prstGeom prst="rect">
            <a:avLst/>
          </a:prstGeom>
          <a:noFill/>
          <a:ln w="57150">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75856" y="281065"/>
            <a:ext cx="2938625" cy="276999"/>
          </a:xfrm>
          <a:prstGeom prst="rect">
            <a:avLst/>
          </a:prstGeom>
          <a:ln>
            <a:solidFill>
              <a:srgbClr val="5970B5"/>
            </a:solidFill>
            <a:prstDash val="dash"/>
          </a:ln>
        </p:spPr>
        <p:txBody>
          <a:bodyPr wrap="none">
            <a:spAutoFit/>
          </a:bodyPr>
          <a:lstStyle/>
          <a:p>
            <a:r>
              <a:rPr lang="fr-FR" sz="1200" b="1" dirty="0">
                <a:solidFill>
                  <a:srgbClr val="5970B5"/>
                </a:solidFill>
              </a:rPr>
              <a:t>Renseigner le club de Mathématiques</a:t>
            </a:r>
          </a:p>
        </p:txBody>
      </p:sp>
      <p:pic>
        <p:nvPicPr>
          <p:cNvPr id="9" name="Image 8">
            <a:extLst>
              <a:ext uri="{FF2B5EF4-FFF2-40B4-BE49-F238E27FC236}">
                <a16:creationId xmlns:a16="http://schemas.microsoft.com/office/drawing/2014/main" id="{D151E732-F07C-4BCA-9F6E-E1304F24CE31}"/>
              </a:ext>
            </a:extLst>
          </p:cNvPr>
          <p:cNvPicPr>
            <a:picLocks noChangeAspect="1"/>
          </p:cNvPicPr>
          <p:nvPr/>
        </p:nvPicPr>
        <p:blipFill rotWithShape="1">
          <a:blip r:embed="rId5"/>
          <a:srcRect r="36026"/>
          <a:stretch/>
        </p:blipFill>
        <p:spPr bwMode="auto">
          <a:xfrm>
            <a:off x="323528" y="135906"/>
            <a:ext cx="1066196" cy="830997"/>
          </a:xfrm>
          <a:prstGeom prst="rect">
            <a:avLst/>
          </a:prstGeom>
        </p:spPr>
      </p:pic>
    </p:spTree>
    <p:extLst>
      <p:ext uri="{BB962C8B-B14F-4D97-AF65-F5344CB8AC3E}">
        <p14:creationId xmlns:p14="http://schemas.microsoft.com/office/powerpoint/2010/main" val="102586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a:extLst>
              <a:ext uri="{FF2B5EF4-FFF2-40B4-BE49-F238E27FC236}">
                <a16:creationId xmlns:a16="http://schemas.microsoft.com/office/drawing/2014/main" id="{1B5C23A0-4BA6-4AA6-91D7-32C32D4688B3}"/>
              </a:ext>
            </a:extLst>
          </p:cNvPr>
          <p:cNvPicPr>
            <a:picLocks noChangeAspect="1"/>
          </p:cNvPicPr>
          <p:nvPr/>
        </p:nvPicPr>
        <p:blipFill rotWithShape="1">
          <a:blip r:embed="rId3"/>
          <a:srcRect r="36026"/>
          <a:stretch/>
        </p:blipFill>
        <p:spPr bwMode="auto">
          <a:xfrm>
            <a:off x="323528" y="135906"/>
            <a:ext cx="1066196" cy="830997"/>
          </a:xfrm>
          <a:prstGeom prst="rect">
            <a:avLst/>
          </a:prstGeom>
        </p:spPr>
      </p:pic>
      <p:pic>
        <p:nvPicPr>
          <p:cNvPr id="14" name="Image 13">
            <a:extLst>
              <a:ext uri="{FF2B5EF4-FFF2-40B4-BE49-F238E27FC236}">
                <a16:creationId xmlns:a16="http://schemas.microsoft.com/office/drawing/2014/main" id="{7FB9E6C1-AA21-4DA6-B62C-DE0549CA0FF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35330" y="1277391"/>
            <a:ext cx="7873339" cy="3814688"/>
          </a:xfrm>
          <a:prstGeom prst="rect">
            <a:avLst/>
          </a:prstGeom>
        </p:spPr>
      </p:pic>
      <p:sp>
        <p:nvSpPr>
          <p:cNvPr id="21" name="Rectangle avec flèche vers la gauche 20"/>
          <p:cNvSpPr/>
          <p:nvPr/>
        </p:nvSpPr>
        <p:spPr bwMode="auto">
          <a:xfrm>
            <a:off x="4914037" y="1148257"/>
            <a:ext cx="1620180" cy="592905"/>
          </a:xfrm>
          <a:prstGeom prst="leftArrowCallout">
            <a:avLst>
              <a:gd name="adj1" fmla="val 27448"/>
              <a:gd name="adj2" fmla="val 25000"/>
              <a:gd name="adj3" fmla="val 25000"/>
              <a:gd name="adj4" fmla="val 84991"/>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schemeClr val="bg1"/>
                </a:solidFill>
                <a:latin typeface="+mj-lt"/>
                <a:ea typeface="+mj-ea"/>
                <a:cs typeface="+mj-cs"/>
              </a:rPr>
              <a:t>Choisir l’année</a:t>
            </a:r>
          </a:p>
          <a:p>
            <a:pPr algn="ctr">
              <a:defRPr/>
            </a:pPr>
            <a:r>
              <a:rPr lang="fr-FR" sz="1050" b="1" dirty="0">
                <a:solidFill>
                  <a:schemeClr val="bg1"/>
                </a:solidFill>
                <a:latin typeface="+mj-lt"/>
                <a:ea typeface="+mj-ea"/>
                <a:cs typeface="+mj-cs"/>
              </a:rPr>
              <a:t>de réalisation des projets</a:t>
            </a:r>
            <a:endParaRPr dirty="0"/>
          </a:p>
        </p:txBody>
      </p:sp>
      <p:sp>
        <p:nvSpPr>
          <p:cNvPr id="6" name="Rectangle : coins arrondis 5">
            <a:extLst>
              <a:ext uri="{FF2B5EF4-FFF2-40B4-BE49-F238E27FC236}">
                <a16:creationId xmlns:a16="http://schemas.microsoft.com/office/drawing/2014/main" id="{2B3A8C1A-E729-4BD6-ACF2-2FC34102D3D8}"/>
              </a:ext>
            </a:extLst>
          </p:cNvPr>
          <p:cNvSpPr/>
          <p:nvPr/>
        </p:nvSpPr>
        <p:spPr>
          <a:xfrm>
            <a:off x="6112825" y="2787774"/>
            <a:ext cx="619415" cy="376881"/>
          </a:xfrm>
          <a:prstGeom prst="roundRect">
            <a:avLst/>
          </a:prstGeom>
          <a:noFill/>
          <a:ln w="73025">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itre 1">
            <a:extLst>
              <a:ext uri="{FF2B5EF4-FFF2-40B4-BE49-F238E27FC236}">
                <a16:creationId xmlns:a16="http://schemas.microsoft.com/office/drawing/2014/main" id="{E405FE9F-6011-4E59-B65A-451D6ED9DEED}"/>
              </a:ext>
            </a:extLst>
          </p:cNvPr>
          <p:cNvSpPr txBox="1"/>
          <p:nvPr/>
        </p:nvSpPr>
        <p:spPr bwMode="gray">
          <a:xfrm>
            <a:off x="1778556" y="575049"/>
            <a:ext cx="5920210" cy="30286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r>
              <a:rPr lang="fr-FR" sz="1050" b="0" dirty="0"/>
              <a:t>Les « Clubs de Mathématiques » sont à renseigner dans la partie violette : « Autres projets ».</a:t>
            </a:r>
          </a:p>
        </p:txBody>
      </p:sp>
      <p:grpSp>
        <p:nvGrpSpPr>
          <p:cNvPr id="24" name="Groupe 23">
            <a:extLst>
              <a:ext uri="{FF2B5EF4-FFF2-40B4-BE49-F238E27FC236}">
                <a16:creationId xmlns:a16="http://schemas.microsoft.com/office/drawing/2014/main" id="{A4C7CFDB-5AAB-4378-8068-536D6C455772}"/>
              </a:ext>
            </a:extLst>
          </p:cNvPr>
          <p:cNvGrpSpPr/>
          <p:nvPr/>
        </p:nvGrpSpPr>
        <p:grpSpPr bwMode="auto">
          <a:xfrm>
            <a:off x="1153026" y="766086"/>
            <a:ext cx="7171270" cy="496161"/>
            <a:chOff x="1763689" y="915566"/>
            <a:chExt cx="7171270" cy="496161"/>
          </a:xfrm>
        </p:grpSpPr>
        <p:pic>
          <p:nvPicPr>
            <p:cNvPr id="25" name="Image 24">
              <a:extLst>
                <a:ext uri="{FF2B5EF4-FFF2-40B4-BE49-F238E27FC236}">
                  <a16:creationId xmlns:a16="http://schemas.microsoft.com/office/drawing/2014/main" id="{EB2D80EB-2549-451E-B19D-A87D118067C7}"/>
                </a:ext>
              </a:extLst>
            </p:cNvPr>
            <p:cNvPicPr>
              <a:picLocks noChangeAspect="1"/>
            </p:cNvPicPr>
            <p:nvPr/>
          </p:nvPicPr>
          <p:blipFill>
            <a:blip r:embed="rId6"/>
            <a:srcRect l="70588" t="63873" r="24510" b="22242"/>
            <a:stretch/>
          </p:blipFill>
          <p:spPr bwMode="auto">
            <a:xfrm>
              <a:off x="1763689" y="915566"/>
              <a:ext cx="359999" cy="360000"/>
            </a:xfrm>
            <a:prstGeom prst="rect">
              <a:avLst/>
            </a:prstGeom>
          </p:spPr>
        </p:pic>
        <p:sp>
          <p:nvSpPr>
            <p:cNvPr id="26" name="Titre 1">
              <a:extLst>
                <a:ext uri="{FF2B5EF4-FFF2-40B4-BE49-F238E27FC236}">
                  <a16:creationId xmlns:a16="http://schemas.microsoft.com/office/drawing/2014/main" id="{2526E3CE-44C6-4734-B33A-4C51AAE18E6D}"/>
                </a:ext>
              </a:extLst>
            </p:cNvPr>
            <p:cNvSpPr txBox="1"/>
            <p:nvPr/>
          </p:nvSpPr>
          <p:spPr bwMode="gray">
            <a:xfrm>
              <a:off x="2267705" y="1051728"/>
              <a:ext cx="6667254" cy="359999"/>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dirty="0"/>
                <a:t>Utiliser « + » pour créer un nouveau projet, puis taper dans la barre de recherche « Club de Mathématiques »</a:t>
              </a:r>
            </a:p>
          </p:txBody>
        </p:sp>
      </p:grpSp>
      <p:sp>
        <p:nvSpPr>
          <p:cNvPr id="11" name="Rectangle 10">
            <a:extLst>
              <a:ext uri="{FF2B5EF4-FFF2-40B4-BE49-F238E27FC236}">
                <a16:creationId xmlns:a16="http://schemas.microsoft.com/office/drawing/2014/main" id="{C6096D30-4DE6-4464-BC59-0DA1EEEC6EF6}"/>
              </a:ext>
            </a:extLst>
          </p:cNvPr>
          <p:cNvSpPr/>
          <p:nvPr/>
        </p:nvSpPr>
        <p:spPr bwMode="auto">
          <a:xfrm>
            <a:off x="2915816" y="222397"/>
            <a:ext cx="2938625" cy="276999"/>
          </a:xfrm>
          <a:prstGeom prst="rect">
            <a:avLst/>
          </a:prstGeom>
          <a:ln>
            <a:solidFill>
              <a:srgbClr val="5970B5"/>
            </a:solidFill>
            <a:prstDash val="dash"/>
          </a:ln>
        </p:spPr>
        <p:txBody>
          <a:bodyPr wrap="none">
            <a:spAutoFit/>
          </a:bodyPr>
          <a:lstStyle/>
          <a:p>
            <a:r>
              <a:rPr lang="fr-FR" sz="1200" b="1" dirty="0">
                <a:solidFill>
                  <a:srgbClr val="5970B5"/>
                </a:solidFill>
              </a:rPr>
              <a:t>Renseigner le club de Mathématiques</a:t>
            </a:r>
          </a:p>
        </p:txBody>
      </p:sp>
      <p:sp>
        <p:nvSpPr>
          <p:cNvPr id="2" name="Flèche : droite 1">
            <a:extLst>
              <a:ext uri="{FF2B5EF4-FFF2-40B4-BE49-F238E27FC236}">
                <a16:creationId xmlns:a16="http://schemas.microsoft.com/office/drawing/2014/main" id="{EE62909D-5B5C-44D2-8C33-5C8B248A7464}"/>
              </a:ext>
            </a:extLst>
          </p:cNvPr>
          <p:cNvSpPr/>
          <p:nvPr/>
        </p:nvSpPr>
        <p:spPr>
          <a:xfrm>
            <a:off x="325622" y="3455033"/>
            <a:ext cx="619415" cy="376881"/>
          </a:xfrm>
          <a:prstGeom prst="rightArrow">
            <a:avLst/>
          </a:prstGeom>
          <a:solidFill>
            <a:srgbClr val="7BF428"/>
          </a:solidFill>
          <a:ln>
            <a:solidFill>
              <a:srgbClr val="A2A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3717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Image 7">
            <a:extLst>
              <a:ext uri="{FF2B5EF4-FFF2-40B4-BE49-F238E27FC236}">
                <a16:creationId xmlns:a16="http://schemas.microsoft.com/office/drawing/2014/main" id="{72DBD518-1496-4E90-AF26-43181D4E216A}"/>
              </a:ext>
            </a:extLst>
          </p:cNvPr>
          <p:cNvPicPr>
            <a:picLocks noChangeAspect="1"/>
          </p:cNvPicPr>
          <p:nvPr/>
        </p:nvPicPr>
        <p:blipFill rotWithShape="1">
          <a:blip r:embed="rId2"/>
          <a:srcRect r="36026"/>
          <a:stretch/>
        </p:blipFill>
        <p:spPr bwMode="auto">
          <a:xfrm>
            <a:off x="323528" y="135906"/>
            <a:ext cx="1066196" cy="830997"/>
          </a:xfrm>
          <a:prstGeom prst="rect">
            <a:avLst/>
          </a:prstGeom>
        </p:spPr>
      </p:pic>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12"/>
          <p:cNvSpPr/>
          <p:nvPr/>
        </p:nvSpPr>
        <p:spPr bwMode="auto">
          <a:xfrm>
            <a:off x="3563888" y="146088"/>
            <a:ext cx="1723549" cy="276999"/>
          </a:xfrm>
          <a:prstGeom prst="rect">
            <a:avLst/>
          </a:prstGeom>
          <a:ln>
            <a:solidFill>
              <a:srgbClr val="5970B5"/>
            </a:solidFill>
            <a:prstDash val="dash"/>
          </a:ln>
        </p:spPr>
        <p:txBody>
          <a:bodyPr wrap="none">
            <a:spAutoFit/>
          </a:bodyPr>
          <a:lstStyle/>
          <a:p>
            <a:r>
              <a:rPr lang="fr-FR" sz="1200" b="1" dirty="0">
                <a:solidFill>
                  <a:srgbClr val="5970B5"/>
                </a:solidFill>
              </a:rPr>
              <a:t>Remplir le formulaire</a:t>
            </a:r>
          </a:p>
        </p:txBody>
      </p:sp>
      <p:pic>
        <p:nvPicPr>
          <p:cNvPr id="6" name="Image 5">
            <a:extLst>
              <a:ext uri="{FF2B5EF4-FFF2-40B4-BE49-F238E27FC236}">
                <a16:creationId xmlns:a16="http://schemas.microsoft.com/office/drawing/2014/main" id="{689B28ED-430F-456D-BD8A-BFACB81463E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840150"/>
            <a:ext cx="4536504" cy="4183280"/>
          </a:xfrm>
          <a:prstGeom prst="rect">
            <a:avLst/>
          </a:prstGeom>
        </p:spPr>
      </p:pic>
      <p:sp>
        <p:nvSpPr>
          <p:cNvPr id="10" name="Rectangle avec flèche vers la gauche 7">
            <a:extLst>
              <a:ext uri="{FF2B5EF4-FFF2-40B4-BE49-F238E27FC236}">
                <a16:creationId xmlns:a16="http://schemas.microsoft.com/office/drawing/2014/main" id="{24836D4D-45DD-4650-BF70-ACE688F8F506}"/>
              </a:ext>
            </a:extLst>
          </p:cNvPr>
          <p:cNvSpPr/>
          <p:nvPr/>
        </p:nvSpPr>
        <p:spPr bwMode="auto">
          <a:xfrm>
            <a:off x="4932040" y="3435846"/>
            <a:ext cx="3884385" cy="276999"/>
          </a:xfrm>
          <a:prstGeom prst="leftArrowCallout">
            <a:avLst>
              <a:gd name="adj1" fmla="val 25000"/>
              <a:gd name="adj2" fmla="val 25000"/>
              <a:gd name="adj3" fmla="val 25000"/>
              <a:gd name="adj4" fmla="val 93413"/>
            </a:avLst>
          </a:prstGeom>
          <a:solidFill>
            <a:srgbClr val="BF1380"/>
          </a:solidFill>
          <a:ln>
            <a:solidFill>
              <a:schemeClr val="bg1"/>
            </a:solidFill>
          </a:ln>
          <a:effectLst>
            <a:outerShdw blurRad="50800" dist="38100" dir="2700000" algn="tl" rotWithShape="0">
              <a:srgbClr val="D81F94">
                <a:alpha val="4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dirty="0">
                <a:solidFill>
                  <a:schemeClr val="bg1"/>
                </a:solidFill>
                <a:latin typeface="+mj-lt"/>
                <a:ea typeface="+mj-ea"/>
                <a:cs typeface="+mj-cs"/>
              </a:rPr>
              <a:t>Précisez le Domaine EAC travaillé : la CSTI</a:t>
            </a:r>
          </a:p>
        </p:txBody>
      </p:sp>
      <p:sp>
        <p:nvSpPr>
          <p:cNvPr id="14" name="Rectangle avec flèche vers la gauche 7">
            <a:extLst>
              <a:ext uri="{FF2B5EF4-FFF2-40B4-BE49-F238E27FC236}">
                <a16:creationId xmlns:a16="http://schemas.microsoft.com/office/drawing/2014/main" id="{36107CA8-7EE2-4660-A711-72CB2AAFF2E7}"/>
              </a:ext>
            </a:extLst>
          </p:cNvPr>
          <p:cNvSpPr/>
          <p:nvPr/>
        </p:nvSpPr>
        <p:spPr bwMode="auto">
          <a:xfrm>
            <a:off x="4932040" y="3867894"/>
            <a:ext cx="3884385" cy="1155536"/>
          </a:xfrm>
          <a:prstGeom prst="leftArrowCallout">
            <a:avLst>
              <a:gd name="adj1" fmla="val 23138"/>
              <a:gd name="adj2" fmla="val 25000"/>
              <a:gd name="adj3" fmla="val 11036"/>
              <a:gd name="adj4" fmla="val 93413"/>
            </a:avLst>
          </a:prstGeom>
          <a:solidFill>
            <a:srgbClr val="BF1380"/>
          </a:solidFill>
          <a:ln>
            <a:solidFill>
              <a:schemeClr val="bg1"/>
            </a:solidFill>
          </a:ln>
          <a:effectLst>
            <a:outerShdw blurRad="50800" dist="38100" dir="2700000" algn="tl" rotWithShape="0">
              <a:srgbClr val="D81F94">
                <a:alpha val="4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dirty="0">
                <a:solidFill>
                  <a:schemeClr val="bg1"/>
                </a:solidFill>
                <a:latin typeface="+mj-lt"/>
                <a:ea typeface="+mj-ea"/>
                <a:cs typeface="+mj-cs"/>
              </a:rPr>
              <a:t>Décrivez les actions qui feront de votre Club un véritable projet d’EAC. Qui les élèves vont rencontrer (chercheur, artiste, la pratique réalisée,… les liens de transversalité avec les autres domaines de l’EAC.</a:t>
            </a:r>
          </a:p>
        </p:txBody>
      </p:sp>
    </p:spTree>
    <p:extLst>
      <p:ext uri="{BB962C8B-B14F-4D97-AF65-F5344CB8AC3E}">
        <p14:creationId xmlns:p14="http://schemas.microsoft.com/office/powerpoint/2010/main" val="411094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23928" y="1441579"/>
            <a:ext cx="4824536" cy="2785892"/>
          </a:xfrm>
          <a:prstGeom prst="rect">
            <a:avLst/>
          </a:prstGeom>
          <a:ln w="19050">
            <a:solidFill>
              <a:srgbClr val="7D8EBE"/>
            </a:solidFill>
          </a:ln>
        </p:spPr>
      </p:pic>
      <p:sp>
        <p:nvSpPr>
          <p:cNvPr id="11" name="Rectangle 10"/>
          <p:cNvSpPr/>
          <p:nvPr/>
        </p:nvSpPr>
        <p:spPr bwMode="auto">
          <a:xfrm>
            <a:off x="376939" y="1599112"/>
            <a:ext cx="3384376" cy="1431723"/>
          </a:xfrm>
          <a:prstGeom prst="rect">
            <a:avLst/>
          </a:prstGeom>
          <a:noFill/>
          <a:ln>
            <a:solidFill>
              <a:srgbClr val="5970B5"/>
            </a:solidFill>
            <a:prstDash val="sysDot"/>
          </a:ln>
          <a:effectLst/>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ea typeface="+mj-ea"/>
                <a:cs typeface="+mj-cs"/>
              </a:rPr>
              <a:t>Vous pouvez renseigner un budget prévisionnel et demander la validation de votre direction.</a:t>
            </a:r>
          </a:p>
          <a:p>
            <a:pPr algn="ctr">
              <a:defRPr/>
            </a:pPr>
            <a:endParaRPr sz="1050" dirty="0"/>
          </a:p>
          <a:p>
            <a:pPr algn="ctr">
              <a:defRPr/>
            </a:pPr>
            <a:r>
              <a:rPr lang="fr-FR" sz="1050" b="1" dirty="0">
                <a:solidFill>
                  <a:schemeClr val="tx1"/>
                </a:solidFill>
                <a:ea typeface="+mj-ea"/>
                <a:cs typeface="+mj-cs"/>
              </a:rPr>
              <a:t>Ce budget est destiné au dialogue interne au sein de votre établissement </a:t>
            </a:r>
            <a:r>
              <a:rPr lang="fr-FR" sz="1050" dirty="0">
                <a:solidFill>
                  <a:schemeClr val="tx1"/>
                </a:solidFill>
                <a:ea typeface="+mj-ea"/>
                <a:cs typeface="+mj-cs"/>
              </a:rPr>
              <a:t>(direction, collègues, gestionnaire, commission pédagogique, CA).</a:t>
            </a:r>
            <a:endParaRPr dirty="0"/>
          </a:p>
        </p:txBody>
      </p:sp>
      <p:pic>
        <p:nvPicPr>
          <p:cNvPr id="5" name="Imag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5812" y="3139824"/>
            <a:ext cx="3384376" cy="1087647"/>
          </a:xfrm>
          <a:prstGeom prst="rect">
            <a:avLst/>
          </a:prstGeom>
          <a:ln w="19050">
            <a:solidFill>
              <a:srgbClr val="7D8EBE"/>
            </a:solidFill>
          </a:ln>
        </p:spPr>
      </p:pic>
      <p:pic>
        <p:nvPicPr>
          <p:cNvPr id="7" name="Image 6">
            <a:extLst>
              <a:ext uri="{FF2B5EF4-FFF2-40B4-BE49-F238E27FC236}">
                <a16:creationId xmlns:a16="http://schemas.microsoft.com/office/drawing/2014/main" id="{4C15DF4A-418B-4831-AD42-18448DB1425A}"/>
              </a:ext>
            </a:extLst>
          </p:cNvPr>
          <p:cNvPicPr>
            <a:picLocks noChangeAspect="1"/>
          </p:cNvPicPr>
          <p:nvPr/>
        </p:nvPicPr>
        <p:blipFill rotWithShape="1">
          <a:blip r:embed="rId6"/>
          <a:srcRect r="36026"/>
          <a:stretch/>
        </p:blipFill>
        <p:spPr bwMode="auto">
          <a:xfrm>
            <a:off x="323528" y="135906"/>
            <a:ext cx="1066196" cy="830997"/>
          </a:xfrm>
          <a:prstGeom prst="rect">
            <a:avLst/>
          </a:prstGeom>
        </p:spPr>
      </p:pic>
      <p:sp>
        <p:nvSpPr>
          <p:cNvPr id="8" name="Rectangle 7">
            <a:extLst>
              <a:ext uri="{FF2B5EF4-FFF2-40B4-BE49-F238E27FC236}">
                <a16:creationId xmlns:a16="http://schemas.microsoft.com/office/drawing/2014/main" id="{4E452DFF-31BA-4F08-835A-207FBA33AAAC}"/>
              </a:ext>
            </a:extLst>
          </p:cNvPr>
          <p:cNvSpPr/>
          <p:nvPr/>
        </p:nvSpPr>
        <p:spPr bwMode="auto">
          <a:xfrm>
            <a:off x="3563888" y="146088"/>
            <a:ext cx="1723549" cy="276999"/>
          </a:xfrm>
          <a:prstGeom prst="rect">
            <a:avLst/>
          </a:prstGeom>
          <a:ln>
            <a:solidFill>
              <a:srgbClr val="5970B5"/>
            </a:solidFill>
            <a:prstDash val="dash"/>
          </a:ln>
        </p:spPr>
        <p:txBody>
          <a:bodyPr wrap="none">
            <a:spAutoFit/>
          </a:bodyPr>
          <a:lstStyle/>
          <a:p>
            <a:r>
              <a:rPr lang="fr-FR" sz="1200" b="1" dirty="0">
                <a:solidFill>
                  <a:srgbClr val="5970B5"/>
                </a:solidFill>
              </a:rPr>
              <a:t>Remplir le formulaire</a:t>
            </a:r>
          </a:p>
        </p:txBody>
      </p:sp>
    </p:spTree>
    <p:extLst>
      <p:ext uri="{BB962C8B-B14F-4D97-AF65-F5344CB8AC3E}">
        <p14:creationId xmlns:p14="http://schemas.microsoft.com/office/powerpoint/2010/main" val="148503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Rectangle 4"/>
          <p:cNvSpPr/>
          <p:nvPr/>
        </p:nvSpPr>
        <p:spPr bwMode="auto">
          <a:xfrm>
            <a:off x="4009987" y="412904"/>
            <a:ext cx="1124026" cy="276999"/>
          </a:xfrm>
          <a:prstGeom prst="rect">
            <a:avLst/>
          </a:prstGeom>
          <a:ln>
            <a:solidFill>
              <a:srgbClr val="5970B5"/>
            </a:solidFill>
            <a:prstDash val="dash"/>
          </a:ln>
        </p:spPr>
        <p:txBody>
          <a:bodyPr wrap="none">
            <a:spAutoFit/>
          </a:bodyPr>
          <a:lstStyle/>
          <a:p>
            <a:r>
              <a:rPr lang="fr-FR" sz="1200" b="1" dirty="0">
                <a:solidFill>
                  <a:srgbClr val="5970B5"/>
                </a:solidFill>
              </a:rPr>
              <a:t>pass Culture</a:t>
            </a:r>
          </a:p>
        </p:txBody>
      </p:sp>
      <p:sp>
        <p:nvSpPr>
          <p:cNvPr id="7" name="Rectangle 6"/>
          <p:cNvSpPr/>
          <p:nvPr/>
        </p:nvSpPr>
        <p:spPr bwMode="auto">
          <a:xfrm>
            <a:off x="2483768" y="1349414"/>
            <a:ext cx="4176464" cy="1248070"/>
          </a:xfrm>
          <a:prstGeom prst="rect">
            <a:avLst/>
          </a:prstGeom>
          <a:noFill/>
          <a:ln>
            <a:solidFill>
              <a:srgbClr val="7D8EBE"/>
            </a:solidFill>
            <a:prstDash val="sysDot"/>
          </a:ln>
          <a:effectLst/>
        </p:spPr>
        <p:style>
          <a:lnRef idx="0">
            <a:schemeClr val="accent3"/>
          </a:lnRef>
          <a:fillRef idx="3">
            <a:schemeClr val="accent3"/>
          </a:fillRef>
          <a:effectRef idx="3">
            <a:schemeClr val="accent3"/>
          </a:effectRef>
          <a:fontRef idx="minor">
            <a:schemeClr val="lt1"/>
          </a:fontRef>
        </p:style>
        <p:txBody>
          <a:bodyPr rtlCol="0" anchor="ctr"/>
          <a:lstStyle/>
          <a:p>
            <a:pPr algn="ctr">
              <a:lnSpc>
                <a:spcPts val="1400"/>
              </a:lnSpc>
              <a:spcAft>
                <a:spcPts val="600"/>
              </a:spcAft>
              <a:defRPr/>
            </a:pPr>
            <a:r>
              <a:rPr lang="fr-FR" sz="1050" dirty="0">
                <a:solidFill>
                  <a:schemeClr val="tx1"/>
                </a:solidFill>
                <a:latin typeface="+mj-lt"/>
                <a:ea typeface="+mj-ea"/>
                <a:cs typeface="+mj-cs"/>
              </a:rPr>
              <a:t>Vous pouvez ajouter des offres </a:t>
            </a:r>
            <a:r>
              <a:rPr lang="fr-FR" sz="1050" dirty="0" err="1">
                <a:solidFill>
                  <a:schemeClr val="tx1"/>
                </a:solidFill>
                <a:latin typeface="+mj-lt"/>
                <a:ea typeface="+mj-ea"/>
                <a:cs typeface="+mj-cs"/>
              </a:rPr>
              <a:t>pass</a:t>
            </a:r>
            <a:r>
              <a:rPr lang="fr-FR" sz="1050" dirty="0">
                <a:solidFill>
                  <a:schemeClr val="tx1"/>
                </a:solidFill>
                <a:latin typeface="+mj-lt"/>
                <a:ea typeface="+mj-ea"/>
                <a:cs typeface="+mj-cs"/>
              </a:rPr>
              <a:t> Culture.</a:t>
            </a:r>
          </a:p>
          <a:p>
            <a:pPr algn="ctr">
              <a:lnSpc>
                <a:spcPts val="1400"/>
              </a:lnSpc>
              <a:spcAft>
                <a:spcPts val="600"/>
              </a:spcAft>
              <a:defRPr/>
            </a:pPr>
            <a:r>
              <a:rPr lang="fr-FR" sz="1050" dirty="0">
                <a:solidFill>
                  <a:schemeClr val="tx1"/>
                </a:solidFill>
                <a:latin typeface="+mj-lt"/>
                <a:ea typeface="+mj-ea"/>
                <a:cs typeface="+mj-cs"/>
              </a:rPr>
              <a:t>Vous pouvez ajouter </a:t>
            </a:r>
            <a:r>
              <a:rPr lang="fr-FR" sz="1050" b="1" dirty="0">
                <a:solidFill>
                  <a:schemeClr val="tx1"/>
                </a:solidFill>
                <a:latin typeface="+mj-lt"/>
                <a:ea typeface="+mj-ea"/>
                <a:cs typeface="+mj-cs"/>
              </a:rPr>
              <a:t>plusieurs offres </a:t>
            </a:r>
            <a:r>
              <a:rPr lang="fr-FR" sz="1050" dirty="0">
                <a:solidFill>
                  <a:schemeClr val="tx1"/>
                </a:solidFill>
                <a:latin typeface="+mj-lt"/>
                <a:ea typeface="+mj-ea"/>
                <a:cs typeface="+mj-cs"/>
              </a:rPr>
              <a:t>sur le même formulaire.</a:t>
            </a:r>
          </a:p>
        </p:txBody>
      </p:sp>
      <p:pic>
        <p:nvPicPr>
          <p:cNvPr id="8" name="Image 7">
            <a:extLst>
              <a:ext uri="{FF2B5EF4-FFF2-40B4-BE49-F238E27FC236}">
                <a16:creationId xmlns:a16="http://schemas.microsoft.com/office/drawing/2014/main" id="{BFA8B07D-E6F1-449D-AB0E-9E6166EF8DEA}"/>
              </a:ext>
            </a:extLst>
          </p:cNvPr>
          <p:cNvPicPr>
            <a:picLocks noChangeAspect="1"/>
          </p:cNvPicPr>
          <p:nvPr/>
        </p:nvPicPr>
        <p:blipFill rotWithShape="1">
          <a:blip r:embed="rId2"/>
          <a:srcRect r="36026"/>
          <a:stretch/>
        </p:blipFill>
        <p:spPr bwMode="auto">
          <a:xfrm>
            <a:off x="323528" y="135906"/>
            <a:ext cx="1066196" cy="830997"/>
          </a:xfrm>
          <a:prstGeom prst="rect">
            <a:avLst/>
          </a:prstGeom>
        </p:spPr>
      </p:pic>
      <p:pic>
        <p:nvPicPr>
          <p:cNvPr id="3" name="Image 2">
            <a:extLst>
              <a:ext uri="{FF2B5EF4-FFF2-40B4-BE49-F238E27FC236}">
                <a16:creationId xmlns:a16="http://schemas.microsoft.com/office/drawing/2014/main" id="{3100C31F-15E6-4D69-B555-9A9807E097C2}"/>
              </a:ext>
            </a:extLst>
          </p:cNvPr>
          <p:cNvPicPr>
            <a:picLocks noChangeAspect="1"/>
          </p:cNvPicPr>
          <p:nvPr/>
        </p:nvPicPr>
        <p:blipFill>
          <a:blip r:embed="rId3"/>
          <a:stretch>
            <a:fillRect/>
          </a:stretch>
        </p:blipFill>
        <p:spPr>
          <a:xfrm>
            <a:off x="123825" y="2866470"/>
            <a:ext cx="8896350" cy="781050"/>
          </a:xfrm>
          <a:prstGeom prst="rect">
            <a:avLst/>
          </a:prstGeom>
        </p:spPr>
      </p:pic>
    </p:spTree>
    <p:extLst>
      <p:ext uri="{BB962C8B-B14F-4D97-AF65-F5344CB8AC3E}">
        <p14:creationId xmlns:p14="http://schemas.microsoft.com/office/powerpoint/2010/main" val="2296614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MINISTÈRIEL</Template>
  <TotalTime>1177</TotalTime>
  <Words>767</Words>
  <Application>Microsoft Office PowerPoint</Application>
  <DocSecurity>0</DocSecurity>
  <PresentationFormat>Affichage à l'écran (16:9)</PresentationFormat>
  <Paragraphs>70</Paragraphs>
  <Slides>11</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Marianne Light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MATTHIEU HAVART</cp:lastModifiedBy>
  <cp:revision>113</cp:revision>
  <dcterms:created xsi:type="dcterms:W3CDTF">2020-03-05T15:21:24Z</dcterms:created>
  <dcterms:modified xsi:type="dcterms:W3CDTF">2025-03-19T13:00:59Z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