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3"/>
  </p:notesMasterIdLst>
  <p:handoutMasterIdLst>
    <p:handoutMasterId r:id="rId24"/>
  </p:handoutMasterIdLst>
  <p:sldIdLst>
    <p:sldId id="331" r:id="rId5"/>
    <p:sldId id="348" r:id="rId6"/>
    <p:sldId id="353" r:id="rId7"/>
    <p:sldId id="354" r:id="rId8"/>
    <p:sldId id="355" r:id="rId9"/>
    <p:sldId id="356" r:id="rId10"/>
    <p:sldId id="357" r:id="rId11"/>
    <p:sldId id="358" r:id="rId12"/>
    <p:sldId id="359" r:id="rId13"/>
    <p:sldId id="360" r:id="rId14"/>
    <p:sldId id="361" r:id="rId15"/>
    <p:sldId id="350" r:id="rId16"/>
    <p:sldId id="362" r:id="rId17"/>
    <p:sldId id="363" r:id="rId18"/>
    <p:sldId id="351" r:id="rId19"/>
    <p:sldId id="364" r:id="rId20"/>
    <p:sldId id="365" r:id="rId21"/>
    <p:sldId id="366" r:id="rId22"/>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D"/>
    <a:srgbClr val="4359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899"/>
    <p:restoredTop sz="94660"/>
  </p:normalViewPr>
  <p:slideViewPr>
    <p:cSldViewPr showGuides="1">
      <p:cViewPr varScale="1">
        <p:scale>
          <a:sx n="146" d="100"/>
          <a:sy n="146" d="100"/>
        </p:scale>
        <p:origin x="138" y="13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181ED-D19C-4114-81E9-437618932C9E}" type="datetimeFigureOut">
              <a:rPr lang="fr-FR" smtClean="0"/>
              <a:t>04/02/2025</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74224-5811-445A-AD61-7596C32D78DC}" type="slidenum">
              <a:rPr lang="fr-FR" smtClean="0"/>
              <a:t>‹N°›</a:t>
            </a:fld>
            <a:endParaRPr lang="fr-FR"/>
          </a:p>
        </p:txBody>
      </p:sp>
    </p:spTree>
    <p:extLst>
      <p:ext uri="{BB962C8B-B14F-4D97-AF65-F5344CB8AC3E}">
        <p14:creationId xmlns:p14="http://schemas.microsoft.com/office/powerpoint/2010/main" val="2322235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04/02/2025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p:cNvPicPr/>
          <p:nvPr userDrawn="1"/>
        </p:nvPicPr>
        <p:blipFill>
          <a:blip r:embed="rId2">
            <a:extLst>
              <a:ext uri="{28A0092B-C50C-407E-A947-70E740481C1C}">
                <a14:useLocalDpi xmlns:a14="http://schemas.microsoft.com/office/drawing/2010/main" val="0"/>
              </a:ext>
            </a:extLst>
          </a:blip>
          <a:stretch>
            <a:fillRect/>
          </a:stretch>
        </p:blipFill>
        <p:spPr bwMode="auto">
          <a:xfrm>
            <a:off x="777250" y="90000"/>
            <a:ext cx="2764963" cy="2448272"/>
          </a:xfrm>
          <a:prstGeom prst="rect">
            <a:avLst/>
          </a:prstGeom>
          <a:noFill/>
          <a:ln>
            <a:noFill/>
          </a:ln>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a:t>2024-2025</a:t>
            </a:r>
          </a:p>
        </p:txBody>
      </p:sp>
      <p:pic>
        <p:nvPicPr>
          <p:cNvPr id="9" name="Image 8"/>
          <p:cNvPicPr/>
          <p:nvPr userDrawn="1"/>
        </p:nvPicPr>
        <p:blipFill>
          <a:blip r:embed="rId2">
            <a:extLst>
              <a:ext uri="{28A0092B-C50C-407E-A947-70E740481C1C}">
                <a14:useLocalDpi xmlns:a14="http://schemas.microsoft.com/office/drawing/2010/main" val="0"/>
              </a:ext>
            </a:extLst>
          </a:blip>
          <a:stretch>
            <a:fillRect/>
          </a:stretch>
        </p:blipFill>
        <p:spPr bwMode="auto">
          <a:xfrm>
            <a:off x="323528" y="195486"/>
            <a:ext cx="1636511" cy="1449070"/>
          </a:xfrm>
          <a:prstGeom prst="rect">
            <a:avLst/>
          </a:prstGeom>
          <a:noFill/>
          <a:ln>
            <a:noFill/>
          </a:ln>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a:t>2024-2025</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86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0" indent="0">
              <a:buFont typeface="+mj-lt"/>
              <a:buNone/>
              <a:defRPr sz="3250"/>
            </a:lvl1pPr>
          </a:lstStyle>
          <a:p>
            <a:endParaRPr lang="fr-FR" dirty="0"/>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a:t>2023-2024</a:t>
            </a: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a:xfrm>
            <a:off x="360000" y="4783500"/>
            <a:ext cx="5904000" cy="360000"/>
          </a:xfrm>
          <a:prstGeom prst="rect">
            <a:avLst/>
          </a:prstGeom>
        </p:spPr>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a:xfrm>
            <a:off x="6264000" y="4783500"/>
            <a:ext cx="1350000" cy="360000"/>
          </a:xfrm>
          <a:prstGeom prst="rect">
            <a:avLst/>
          </a:prstGeom>
        </p:spPr>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bwMode="gray"/>
        <p:txBody>
          <a:bodyPr/>
          <a:lstStyle/>
          <a:p>
            <a:pPr algn="r"/>
            <a:r>
              <a:rPr lang="fr-FR" cap="all" dirty="0"/>
              <a:t>2023-2024</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750" b="1"/>
            </a:lvl1pPr>
            <a:lvl2pPr marL="108000" indent="-108000" algn="r">
              <a:spcBef>
                <a:spcPts val="0"/>
              </a:spcBef>
              <a:spcAft>
                <a:spcPts val="0"/>
              </a:spcAft>
              <a:buFont typeface="+mj-lt"/>
              <a:buAutoNum type="alphaLcPeriod"/>
              <a:defRPr sz="7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35997"/>
                </a:solidFill>
                <a:effectLst/>
                <a:uLnTx/>
                <a:uFillTx/>
                <a:latin typeface="Marianne" panose="02000000000000000000" pitchFamily="2" charset="0"/>
                <a:ea typeface="+mn-ea"/>
                <a:cs typeface="+mn-cs"/>
              </a:rPr>
              <a:t>Valider les demandes d’orientation</a:t>
            </a:r>
          </a:p>
          <a:p>
            <a:pPr lvl="0"/>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07997" indent="-107997">
              <a:spcBef>
                <a:spcPts val="300"/>
              </a:spcBef>
              <a:spcAft>
                <a:spcPts val="600"/>
              </a:spcAft>
              <a:buFont typeface="+mj-lt"/>
              <a:buAutoNum type="arabicPeriod"/>
              <a:defRPr b="1"/>
            </a:lvl1pPr>
            <a:lvl2pPr marL="242994" indent="-107997">
              <a:spcBef>
                <a:spcPts val="450"/>
              </a:spcBef>
              <a:spcAft>
                <a:spcPts val="6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07997" indent="-107997">
              <a:spcBef>
                <a:spcPts val="300"/>
              </a:spcBef>
              <a:spcAft>
                <a:spcPts val="600"/>
              </a:spcAft>
              <a:buFont typeface="+mj-lt"/>
              <a:buAutoNum type="arabicPeriod"/>
              <a:defRPr b="1"/>
            </a:lvl1pPr>
            <a:lvl2pPr marL="242994" indent="-107997">
              <a:spcBef>
                <a:spcPts val="450"/>
              </a:spcBef>
              <a:spcAft>
                <a:spcPts val="6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07997" indent="-107997">
              <a:spcBef>
                <a:spcPts val="300"/>
              </a:spcBef>
              <a:spcAft>
                <a:spcPts val="600"/>
              </a:spcAft>
              <a:buFont typeface="+mj-lt"/>
              <a:buAutoNum type="arabicPeriod"/>
              <a:defRPr b="1"/>
            </a:lvl1pPr>
            <a:lvl2pPr marL="242994" indent="-107997">
              <a:spcBef>
                <a:spcPts val="450"/>
              </a:spcBef>
              <a:spcAft>
                <a:spcPts val="6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85146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rgbClr val="435997"/>
                </a:solidFill>
                <a:latin typeface="Marianne" panose="02000000000000000000" pitchFamily="2" charset="0"/>
              </a:defRPr>
            </a:lvl1pPr>
          </a:lstStyle>
          <a:p>
            <a:pPr algn="r"/>
            <a:r>
              <a:rPr lang="fr-FR" cap="all" dirty="0"/>
              <a:t>2023-2024</a:t>
            </a:r>
          </a:p>
        </p:txBody>
      </p:sp>
      <p:pic>
        <p:nvPicPr>
          <p:cNvPr id="9" name="Image 8"/>
          <p:cNvPicPr/>
          <p:nvPr userDrawn="1"/>
        </p:nvPicPr>
        <p:blipFill>
          <a:blip r:embed="rId9">
            <a:extLst>
              <a:ext uri="{28A0092B-C50C-407E-A947-70E740481C1C}">
                <a14:useLocalDpi xmlns:a14="http://schemas.microsoft.com/office/drawing/2010/main" val="0"/>
              </a:ext>
            </a:extLst>
          </a:blip>
          <a:stretch>
            <a:fillRect/>
          </a:stretch>
        </p:blipFill>
        <p:spPr bwMode="auto">
          <a:xfrm>
            <a:off x="263083" y="30361"/>
            <a:ext cx="984986" cy="87216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13" r:id="rId7"/>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a:xfrm>
            <a:off x="7596336" y="4773703"/>
            <a:ext cx="1170000" cy="360000"/>
          </a:xfrm>
        </p:spPr>
        <p:txBody>
          <a:bodyPr/>
          <a:lstStyle/>
          <a:p>
            <a:pPr algn="r"/>
            <a:r>
              <a:rPr lang="fr-FR" cap="all" dirty="0">
                <a:solidFill>
                  <a:srgbClr val="00006D"/>
                </a:solidFill>
              </a:rPr>
              <a:t>2024-2025</a:t>
            </a:r>
          </a:p>
          <a:p>
            <a:pPr algn="r"/>
            <a:endParaRPr lang="fr-FR" cap="all" dirty="0"/>
          </a:p>
        </p:txBody>
      </p:sp>
      <p:sp>
        <p:nvSpPr>
          <p:cNvPr id="10" name="Espace réservé du texte 5"/>
          <p:cNvSpPr txBox="1">
            <a:spLocks/>
          </p:cNvSpPr>
          <p:nvPr/>
        </p:nvSpPr>
        <p:spPr>
          <a:xfrm>
            <a:off x="1043608" y="1635646"/>
            <a:ext cx="7254000" cy="2725228"/>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914378">
              <a:lnSpc>
                <a:spcPct val="90000"/>
              </a:lnSpc>
              <a:spcAft>
                <a:spcPts val="0"/>
              </a:spcAft>
            </a:pPr>
            <a:endParaRPr lang="fr-FR" sz="3250" b="1" cap="all" dirty="0">
              <a:solidFill>
                <a:srgbClr val="00006D"/>
              </a:solidFill>
              <a:latin typeface="Marianne" panose="02000000000000000000" pitchFamily="2" charset="0"/>
            </a:endParaRPr>
          </a:p>
          <a:p>
            <a:pPr lvl="0" defTabSz="914378">
              <a:lnSpc>
                <a:spcPct val="90000"/>
              </a:lnSpc>
              <a:spcAft>
                <a:spcPts val="0"/>
              </a:spcAft>
            </a:pPr>
            <a:r>
              <a:rPr lang="fr-FR" sz="3250" b="1" cap="all" dirty="0">
                <a:solidFill>
                  <a:srgbClr val="00006D"/>
                </a:solidFill>
                <a:latin typeface="Marianne" panose="02000000000000000000" pitchFamily="2" charset="0"/>
              </a:rPr>
              <a:t>Service en ligne orientation</a:t>
            </a:r>
          </a:p>
          <a:p>
            <a:pPr lvl="0" defTabSz="914378">
              <a:lnSpc>
                <a:spcPct val="90000"/>
              </a:lnSpc>
              <a:spcAft>
                <a:spcPts val="0"/>
              </a:spcAft>
            </a:pPr>
            <a:endParaRPr lang="fr-FR" sz="3250" b="1" cap="all" dirty="0">
              <a:solidFill>
                <a:srgbClr val="00006D"/>
              </a:solidFill>
              <a:latin typeface="Marianne" panose="02000000000000000000" pitchFamily="2" charset="0"/>
            </a:endParaRPr>
          </a:p>
          <a:p>
            <a:pPr marL="0" lvl="1" indent="0" defTabSz="914378">
              <a:spcBef>
                <a:spcPts val="500"/>
              </a:spcBef>
              <a:spcAft>
                <a:spcPts val="0"/>
              </a:spcAft>
              <a:buNone/>
            </a:pPr>
            <a:r>
              <a:rPr lang="fr-FR" sz="2800" b="1" dirty="0">
                <a:solidFill>
                  <a:srgbClr val="00006D"/>
                </a:solidFill>
                <a:latin typeface="Marianne" panose="02000000000000000000" pitchFamily="2" charset="0"/>
              </a:rPr>
              <a:t>Comment demander sa voie d’orientation après la 2</a:t>
            </a:r>
            <a:r>
              <a:rPr lang="fr-FR" sz="2800" b="1" baseline="30000" dirty="0">
                <a:solidFill>
                  <a:srgbClr val="00006D"/>
                </a:solidFill>
                <a:latin typeface="Marianne" panose="02000000000000000000" pitchFamily="2" charset="0"/>
              </a:rPr>
              <a:t>de </a:t>
            </a:r>
            <a:r>
              <a:rPr lang="fr-FR" sz="2800" b="1" dirty="0">
                <a:solidFill>
                  <a:srgbClr val="00006D"/>
                </a:solidFill>
                <a:latin typeface="Marianne" panose="02000000000000000000" pitchFamily="2" charset="0"/>
              </a:rPr>
              <a:t>?</a:t>
            </a:r>
          </a:p>
          <a:p>
            <a:pPr marL="0" lvl="1" indent="0" defTabSz="914378">
              <a:spcBef>
                <a:spcPts val="500"/>
              </a:spcBef>
              <a:spcAft>
                <a:spcPts val="0"/>
              </a:spcAft>
              <a:buNone/>
            </a:pPr>
            <a:endParaRPr lang="fr-FR" sz="3200" b="1" dirty="0">
              <a:solidFill>
                <a:srgbClr val="00006D"/>
              </a:solidFill>
              <a:latin typeface="Marianne" panose="02000000000000000000" pitchFamily="2" charset="0"/>
            </a:endParaRPr>
          </a:p>
          <a:p>
            <a:pPr marL="180000" lvl="1" indent="0">
              <a:buNone/>
            </a:pPr>
            <a:endParaRPr lang="fr-FR" sz="2800" b="1" dirty="0">
              <a:solidFill>
                <a:srgbClr val="435997"/>
              </a:solidFill>
            </a:endParaRPr>
          </a:p>
          <a:p>
            <a:pPr lvl="1"/>
            <a:endParaRPr lang="fr-FR" sz="3200" b="1" baseline="30000" dirty="0"/>
          </a:p>
          <a:p>
            <a:endParaRPr lang="fr-FR" dirty="0"/>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7055768" y="123478"/>
            <a:ext cx="2088232" cy="276999"/>
          </a:xfrm>
          <a:prstGeom prst="rect">
            <a:avLst/>
          </a:prstGeom>
        </p:spPr>
        <p:txBody>
          <a:bodyPr wrap="square">
            <a:spAutoFit/>
          </a:bodyPr>
          <a:lstStyle/>
          <a:p>
            <a:r>
              <a:rPr lang="fr-FR" sz="1200" b="1" dirty="0">
                <a:solidFill>
                  <a:srgbClr val="00006D"/>
                </a:solidFill>
                <a:latin typeface="Marianne" panose="02000000000000000000" pitchFamily="2" charset="0"/>
              </a:rPr>
              <a:t>Choisissez l’orientation</a:t>
            </a:r>
          </a:p>
        </p:txBody>
      </p:sp>
      <p:pic>
        <p:nvPicPr>
          <p:cNvPr id="6" name="Image 5"/>
          <p:cNvPicPr>
            <a:picLocks noChangeAspect="1"/>
          </p:cNvPicPr>
          <p:nvPr/>
        </p:nvPicPr>
        <p:blipFill>
          <a:blip r:embed="rId2"/>
          <a:stretch>
            <a:fillRect/>
          </a:stretch>
        </p:blipFill>
        <p:spPr>
          <a:xfrm>
            <a:off x="1331640" y="627534"/>
            <a:ext cx="5193080" cy="3996000"/>
          </a:xfrm>
          <a:prstGeom prst="rect">
            <a:avLst/>
          </a:prstGeom>
        </p:spPr>
      </p:pic>
      <p:sp>
        <p:nvSpPr>
          <p:cNvPr id="8" name="Titre 8"/>
          <p:cNvSpPr txBox="1">
            <a:spLocks/>
          </p:cNvSpPr>
          <p:nvPr/>
        </p:nvSpPr>
        <p:spPr bwMode="gray">
          <a:xfrm>
            <a:off x="5292080" y="2283718"/>
            <a:ext cx="3168352" cy="936104"/>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1400" dirty="0">
                <a:solidFill>
                  <a:schemeClr val="tx2">
                    <a:lumMod val="75000"/>
                  </a:schemeClr>
                </a:solidFill>
                <a:latin typeface="Marianne" panose="02000000000000000000" pitchFamily="2" charset="0"/>
              </a:rPr>
              <a:t>Sélectionnez une voie d’orientation en cliquant sur + Ajouter un choix.</a:t>
            </a:r>
          </a:p>
        </p:txBody>
      </p:sp>
    </p:spTree>
    <p:extLst>
      <p:ext uri="{BB962C8B-B14F-4D97-AF65-F5344CB8AC3E}">
        <p14:creationId xmlns:p14="http://schemas.microsoft.com/office/powerpoint/2010/main" val="3275546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7055768" y="123478"/>
            <a:ext cx="2088232" cy="276999"/>
          </a:xfrm>
          <a:prstGeom prst="rect">
            <a:avLst/>
          </a:prstGeom>
        </p:spPr>
        <p:txBody>
          <a:bodyPr wrap="square">
            <a:spAutoFit/>
          </a:bodyPr>
          <a:lstStyle/>
          <a:p>
            <a:r>
              <a:rPr lang="fr-FR" sz="1200" b="1" dirty="0">
                <a:solidFill>
                  <a:srgbClr val="00006D"/>
                </a:solidFill>
                <a:latin typeface="Marianne" panose="02000000000000000000" pitchFamily="2" charset="0"/>
              </a:rPr>
              <a:t>Choisissez l’orientation</a:t>
            </a:r>
          </a:p>
        </p:txBody>
      </p:sp>
      <p:pic>
        <p:nvPicPr>
          <p:cNvPr id="9" name="Image 8"/>
          <p:cNvPicPr/>
          <p:nvPr/>
        </p:nvPicPr>
        <p:blipFill>
          <a:blip r:embed="rId2"/>
          <a:stretch>
            <a:fillRect/>
          </a:stretch>
        </p:blipFill>
        <p:spPr>
          <a:xfrm>
            <a:off x="1619672" y="617105"/>
            <a:ext cx="6120130" cy="2880995"/>
          </a:xfrm>
          <a:prstGeom prst="rect">
            <a:avLst/>
          </a:prstGeom>
        </p:spPr>
      </p:pic>
      <p:sp>
        <p:nvSpPr>
          <p:cNvPr id="11" name="Titre 8"/>
          <p:cNvSpPr txBox="1">
            <a:spLocks/>
          </p:cNvSpPr>
          <p:nvPr/>
        </p:nvSpPr>
        <p:spPr bwMode="gray">
          <a:xfrm>
            <a:off x="179512" y="3498100"/>
            <a:ext cx="8770277" cy="1008112"/>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1400" dirty="0">
                <a:solidFill>
                  <a:schemeClr val="tx2">
                    <a:lumMod val="75000"/>
                  </a:schemeClr>
                </a:solidFill>
                <a:latin typeface="Marianne" panose="02000000000000000000" pitchFamily="2" charset="0"/>
              </a:rPr>
              <a:t/>
            </a:r>
            <a:br>
              <a:rPr lang="fr-FR" sz="14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Chaque choix peut être supprimé et l’ordre changé.</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 </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Les modifications restent possibles jusqu’à la date indiquée par le chef d’établissement.</a:t>
            </a:r>
          </a:p>
        </p:txBody>
      </p:sp>
    </p:spTree>
    <p:extLst>
      <p:ext uri="{BB962C8B-B14F-4D97-AF65-F5344CB8AC3E}">
        <p14:creationId xmlns:p14="http://schemas.microsoft.com/office/powerpoint/2010/main" val="1028237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a:p>
            <a:pPr algn="r"/>
            <a:endParaRPr lang="fr-FR" cap="all" dirty="0"/>
          </a:p>
        </p:txBody>
      </p:sp>
      <p:sp>
        <p:nvSpPr>
          <p:cNvPr id="8" name="ZoneTexte 7"/>
          <p:cNvSpPr txBox="1"/>
          <p:nvPr/>
        </p:nvSpPr>
        <p:spPr>
          <a:xfrm>
            <a:off x="0" y="1003500"/>
            <a:ext cx="9144000" cy="3570208"/>
          </a:xfrm>
          <a:prstGeom prst="rect">
            <a:avLst/>
          </a:prstGeom>
          <a:solidFill>
            <a:srgbClr val="475E9F"/>
          </a:solidFill>
        </p:spPr>
        <p:txBody>
          <a:bodyPr wrap="square" rtlCol="0">
            <a:spAutoFit/>
          </a:bodyPr>
          <a:lstStyle/>
          <a:p>
            <a:endParaRPr lang="fr-FR" sz="2400" b="1" dirty="0">
              <a:solidFill>
                <a:schemeClr val="bg1"/>
              </a:solidFill>
            </a:endParaRPr>
          </a:p>
          <a:p>
            <a:endParaRPr lang="fr-FR" sz="2400" b="1" dirty="0">
              <a:solidFill>
                <a:schemeClr val="bg1"/>
              </a:solidFill>
            </a:endParaRPr>
          </a:p>
          <a:p>
            <a:endParaRPr lang="fr-FR" sz="2400" b="1" dirty="0">
              <a:solidFill>
                <a:schemeClr val="bg1"/>
              </a:solidFill>
              <a:latin typeface="Marianne" panose="02000000000000000000" pitchFamily="2" charset="0"/>
            </a:endParaRPr>
          </a:p>
          <a:p>
            <a:r>
              <a:rPr lang="fr-FR" sz="3200" b="1" dirty="0">
                <a:solidFill>
                  <a:schemeClr val="bg1"/>
                </a:solidFill>
                <a:latin typeface="Marianne" panose="02000000000000000000" pitchFamily="2" charset="0"/>
              </a:rPr>
              <a:t>Validez et modifiez si besoin vos choix d’orientation</a:t>
            </a:r>
          </a:p>
          <a:p>
            <a:endParaRPr lang="fr-FR" dirty="0">
              <a:solidFill>
                <a:schemeClr val="bg1"/>
              </a:solidFill>
              <a:latin typeface="Marianne" panose="02000000000000000000" pitchFamily="2" charset="0"/>
            </a:endParaRPr>
          </a:p>
          <a:p>
            <a:endParaRPr lang="fr-FR" dirty="0">
              <a:solidFill>
                <a:schemeClr val="bg1"/>
              </a:solidFill>
              <a:latin typeface="Marianne" panose="02000000000000000000" pitchFamily="2" charset="0"/>
            </a:endParaRPr>
          </a:p>
          <a:p>
            <a:endParaRPr lang="fr-FR" dirty="0">
              <a:solidFill>
                <a:schemeClr val="bg1"/>
              </a:solidFill>
              <a:latin typeface="Marianne" panose="02000000000000000000" pitchFamily="2" charset="0"/>
            </a:endParaRPr>
          </a:p>
          <a:p>
            <a:endParaRPr lang="fr-FR" dirty="0">
              <a:solidFill>
                <a:schemeClr val="bg1"/>
              </a:solidFill>
              <a:latin typeface="Marianne" panose="02000000000000000000" pitchFamily="2" charset="0"/>
            </a:endParaRPr>
          </a:p>
          <a:p>
            <a:endParaRPr lang="fr-FR" dirty="0">
              <a:solidFill>
                <a:schemeClr val="bg1"/>
              </a:solidFill>
            </a:endParaRPr>
          </a:p>
        </p:txBody>
      </p:sp>
    </p:spTree>
    <p:extLst>
      <p:ext uri="{BB962C8B-B14F-4D97-AF65-F5344CB8AC3E}">
        <p14:creationId xmlns:p14="http://schemas.microsoft.com/office/powerpoint/2010/main" val="1851652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6516216" y="65115"/>
            <a:ext cx="2494773" cy="276999"/>
          </a:xfrm>
          <a:prstGeom prst="rect">
            <a:avLst/>
          </a:prstGeom>
        </p:spPr>
        <p:txBody>
          <a:bodyPr wrap="square">
            <a:spAutoFit/>
          </a:bodyPr>
          <a:lstStyle/>
          <a:p>
            <a:r>
              <a:rPr lang="fr-FR" sz="1200" b="1" dirty="0">
                <a:solidFill>
                  <a:srgbClr val="00006D"/>
                </a:solidFill>
                <a:latin typeface="Marianne" panose="02000000000000000000" pitchFamily="2" charset="0"/>
              </a:rPr>
              <a:t>Validez vos choix d’orientation</a:t>
            </a:r>
          </a:p>
        </p:txBody>
      </p:sp>
      <p:pic>
        <p:nvPicPr>
          <p:cNvPr id="3" name="Image 2"/>
          <p:cNvPicPr>
            <a:picLocks noChangeAspect="1"/>
          </p:cNvPicPr>
          <p:nvPr/>
        </p:nvPicPr>
        <p:blipFill>
          <a:blip r:embed="rId2"/>
          <a:stretch>
            <a:fillRect/>
          </a:stretch>
        </p:blipFill>
        <p:spPr>
          <a:xfrm>
            <a:off x="1403648" y="65115"/>
            <a:ext cx="4824689" cy="5040000"/>
          </a:xfrm>
          <a:prstGeom prst="rect">
            <a:avLst/>
          </a:prstGeom>
        </p:spPr>
      </p:pic>
      <p:sp>
        <p:nvSpPr>
          <p:cNvPr id="9" name="Titre 8"/>
          <p:cNvSpPr txBox="1">
            <a:spLocks/>
          </p:cNvSpPr>
          <p:nvPr/>
        </p:nvSpPr>
        <p:spPr bwMode="gray">
          <a:xfrm>
            <a:off x="5300988" y="2585115"/>
            <a:ext cx="3591491" cy="792088"/>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1600" dirty="0">
                <a:solidFill>
                  <a:schemeClr val="tx2">
                    <a:lumMod val="75000"/>
                  </a:schemeClr>
                </a:solidFill>
                <a:latin typeface="Marianne" panose="02000000000000000000" pitchFamily="2" charset="0"/>
              </a:rPr>
              <a:t>Validez vos choix pour les envoyer automatiquement à l’établissement pour le conseil de classe.</a:t>
            </a:r>
          </a:p>
        </p:txBody>
      </p:sp>
    </p:spTree>
    <p:extLst>
      <p:ext uri="{BB962C8B-B14F-4D97-AF65-F5344CB8AC3E}">
        <p14:creationId xmlns:p14="http://schemas.microsoft.com/office/powerpoint/2010/main" val="296620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5652120" y="65115"/>
            <a:ext cx="3358869" cy="276999"/>
          </a:xfrm>
          <a:prstGeom prst="rect">
            <a:avLst/>
          </a:prstGeom>
        </p:spPr>
        <p:txBody>
          <a:bodyPr wrap="square">
            <a:spAutoFit/>
          </a:bodyPr>
          <a:lstStyle/>
          <a:p>
            <a:r>
              <a:rPr lang="fr-FR" sz="1200" b="1" dirty="0">
                <a:solidFill>
                  <a:srgbClr val="00006D"/>
                </a:solidFill>
                <a:latin typeface="Marianne" panose="02000000000000000000" pitchFamily="2" charset="0"/>
              </a:rPr>
              <a:t>Modifiez si besoin vos choix d’orientation</a:t>
            </a:r>
          </a:p>
        </p:txBody>
      </p:sp>
      <p:pic>
        <p:nvPicPr>
          <p:cNvPr id="8" name="Image 7"/>
          <p:cNvPicPr>
            <a:picLocks noChangeAspect="1"/>
          </p:cNvPicPr>
          <p:nvPr/>
        </p:nvPicPr>
        <p:blipFill>
          <a:blip r:embed="rId2"/>
          <a:stretch>
            <a:fillRect/>
          </a:stretch>
        </p:blipFill>
        <p:spPr>
          <a:xfrm>
            <a:off x="1259632" y="411510"/>
            <a:ext cx="3633216" cy="4608000"/>
          </a:xfrm>
          <a:prstGeom prst="rect">
            <a:avLst/>
          </a:prstGeom>
        </p:spPr>
      </p:pic>
      <p:sp>
        <p:nvSpPr>
          <p:cNvPr id="10" name="Rectangle 9"/>
          <p:cNvSpPr/>
          <p:nvPr/>
        </p:nvSpPr>
        <p:spPr>
          <a:xfrm>
            <a:off x="3938857" y="1752234"/>
            <a:ext cx="4536504" cy="1665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tx2">
                    <a:lumMod val="75000"/>
                  </a:schemeClr>
                </a:solidFill>
                <a:latin typeface="Marianne" panose="02000000000000000000" pitchFamily="2" charset="0"/>
              </a:rPr>
              <a:t>À chaque validation le récapitulatif de vos choix vous est transmis par courriel ainsi qu’aux autres représentants légaux de l’élève.</a:t>
            </a:r>
          </a:p>
          <a:p>
            <a:endParaRPr lang="fr-FR" sz="1400" b="1" dirty="0">
              <a:solidFill>
                <a:schemeClr val="tx2">
                  <a:lumMod val="75000"/>
                </a:schemeClr>
              </a:solidFill>
              <a:latin typeface="Marianne" panose="02000000000000000000" pitchFamily="2" charset="0"/>
            </a:endParaRPr>
          </a:p>
          <a:p>
            <a:r>
              <a:rPr lang="fr-FR" sz="1400" b="1" dirty="0">
                <a:solidFill>
                  <a:schemeClr val="tx2">
                    <a:lumMod val="75000"/>
                  </a:schemeClr>
                </a:solidFill>
                <a:latin typeface="Marianne" panose="02000000000000000000" pitchFamily="2" charset="0"/>
              </a:rPr>
              <a:t>Les modifications restent possibles jusqu’à la date indiquée par le chef d’établissement.</a:t>
            </a:r>
          </a:p>
        </p:txBody>
      </p:sp>
    </p:spTree>
    <p:extLst>
      <p:ext uri="{BB962C8B-B14F-4D97-AF65-F5344CB8AC3E}">
        <p14:creationId xmlns:p14="http://schemas.microsoft.com/office/powerpoint/2010/main" val="2272818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a:p>
            <a:pPr algn="r"/>
            <a:endParaRPr lang="fr-FR" cap="all" dirty="0"/>
          </a:p>
        </p:txBody>
      </p:sp>
      <p:sp>
        <p:nvSpPr>
          <p:cNvPr id="6" name="ZoneTexte 5"/>
          <p:cNvSpPr txBox="1"/>
          <p:nvPr/>
        </p:nvSpPr>
        <p:spPr>
          <a:xfrm>
            <a:off x="0" y="1067398"/>
            <a:ext cx="9143999" cy="3631763"/>
          </a:xfrm>
          <a:prstGeom prst="rect">
            <a:avLst/>
          </a:prstGeom>
          <a:solidFill>
            <a:srgbClr val="475E9F"/>
          </a:solidFill>
        </p:spPr>
        <p:txBody>
          <a:bodyPr wrap="square" rtlCol="0">
            <a:spAutoFit/>
          </a:bodyPr>
          <a:lstStyle/>
          <a:p>
            <a:endParaRPr lang="fr-FR" sz="2400" b="1" dirty="0">
              <a:solidFill>
                <a:schemeClr val="bg1"/>
              </a:solidFill>
            </a:endParaRPr>
          </a:p>
          <a:p>
            <a:endParaRPr lang="fr-FR" sz="2400" b="1" dirty="0">
              <a:solidFill>
                <a:schemeClr val="bg1"/>
              </a:solidFill>
            </a:endParaRPr>
          </a:p>
          <a:p>
            <a:endParaRPr lang="fr-FR" sz="2400" b="1" dirty="0">
              <a:solidFill>
                <a:schemeClr val="bg1"/>
              </a:solidFill>
              <a:latin typeface="Marianne" panose="02000000000000000000" pitchFamily="2" charset="0"/>
            </a:endParaRPr>
          </a:p>
          <a:p>
            <a:r>
              <a:rPr lang="fr-FR" sz="3200" b="1" dirty="0">
                <a:solidFill>
                  <a:schemeClr val="bg1"/>
                </a:solidFill>
                <a:latin typeface="Marianne" panose="02000000000000000000" pitchFamily="2" charset="0"/>
              </a:rPr>
              <a:t>Répondez aux propositions d’orientation</a:t>
            </a:r>
            <a:endParaRPr lang="fr-FR" dirty="0">
              <a:solidFill>
                <a:schemeClr val="bg1"/>
              </a:solidFill>
              <a:latin typeface="Marianne" panose="02000000000000000000" pitchFamily="2" charset="0"/>
            </a:endParaRPr>
          </a:p>
          <a:p>
            <a:endParaRPr lang="fr-FR" dirty="0">
              <a:solidFill>
                <a:srgbClr val="435997"/>
              </a:solidFill>
              <a:latin typeface="Marianne" panose="02000000000000000000" pitchFamily="2" charset="0"/>
            </a:endParaRPr>
          </a:p>
          <a:p>
            <a:endParaRPr lang="fr-FR" dirty="0">
              <a:solidFill>
                <a:schemeClr val="bg1"/>
              </a:solidFill>
              <a:latin typeface="Marianne" panose="02000000000000000000" pitchFamily="2" charset="0"/>
            </a:endParaRPr>
          </a:p>
          <a:p>
            <a:endParaRPr lang="fr-FR" dirty="0">
              <a:solidFill>
                <a:schemeClr val="bg1"/>
              </a:solidFill>
              <a:latin typeface="Marianne" panose="02000000000000000000" pitchFamily="2" charset="0"/>
            </a:endParaRPr>
          </a:p>
          <a:p>
            <a:endParaRPr lang="fr-FR" dirty="0">
              <a:solidFill>
                <a:schemeClr val="bg1"/>
              </a:solidFill>
              <a:latin typeface="Marianne" panose="02000000000000000000" pitchFamily="2" charset="0"/>
            </a:endParaRPr>
          </a:p>
          <a:p>
            <a:endParaRPr lang="fr-FR" dirty="0">
              <a:solidFill>
                <a:schemeClr val="bg1"/>
              </a:solidFill>
              <a:latin typeface="Marianne" panose="02000000000000000000" pitchFamily="2" charset="0"/>
            </a:endParaRPr>
          </a:p>
          <a:p>
            <a:endParaRPr lang="fr-FR" dirty="0">
              <a:solidFill>
                <a:schemeClr val="bg1"/>
              </a:solidFill>
              <a:latin typeface="Marianne" panose="02000000000000000000" pitchFamily="2" charset="0"/>
            </a:endParaRPr>
          </a:p>
          <a:p>
            <a:endParaRPr lang="fr-FR" dirty="0">
              <a:solidFill>
                <a:schemeClr val="bg1"/>
              </a:solidFill>
              <a:latin typeface="Marianne" panose="02000000000000000000" pitchFamily="2" charset="0"/>
            </a:endParaRPr>
          </a:p>
        </p:txBody>
      </p:sp>
    </p:spTree>
    <p:extLst>
      <p:ext uri="{BB962C8B-B14F-4D97-AF65-F5344CB8AC3E}">
        <p14:creationId xmlns:p14="http://schemas.microsoft.com/office/powerpoint/2010/main" val="2267331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
        <p:nvSpPr>
          <p:cNvPr id="8" name="Titre 8"/>
          <p:cNvSpPr>
            <a:spLocks noGrp="1"/>
          </p:cNvSpPr>
          <p:nvPr>
            <p:ph type="title" idx="4294967295"/>
          </p:nvPr>
        </p:nvSpPr>
        <p:spPr>
          <a:xfrm>
            <a:off x="251520" y="1203598"/>
            <a:ext cx="8640960" cy="3672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2">
                    <a:lumMod val="75000"/>
                  </a:schemeClr>
                </a:solidFill>
                <a:latin typeface="Marianne" panose="02000000000000000000" pitchFamily="2" charset="0"/>
              </a:rPr>
              <a:t>Le conseil de classe étudie vos choix d’orientation et il y répond par une ou plusieurs propositions d’orientation.</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Une proposition d’orientation dans la voie de votre choix ou recommandée par le conseil de classe permet d’y être admis. </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
            </a:r>
            <a:br>
              <a:rPr lang="fr-FR" sz="1600" dirty="0">
                <a:solidFill>
                  <a:schemeClr val="tx2">
                    <a:lumMod val="75000"/>
                  </a:schemeClr>
                </a:solidFill>
                <a:latin typeface="Marianne" panose="02000000000000000000" pitchFamily="2" charset="0"/>
              </a:rPr>
            </a:br>
            <a:r>
              <a:rPr lang="fr-FR" sz="1200" dirty="0">
                <a:solidFill>
                  <a:srgbClr val="00006D"/>
                </a:solidFill>
                <a:latin typeface="Marianne" panose="02000000000000000000" pitchFamily="2" charset="0"/>
              </a:rPr>
              <a:t>Les élèves ayant obtenu une orientation en première générale sont répartis </a:t>
            </a:r>
            <a:r>
              <a:rPr lang="fr-FR" sz="1200" dirty="0" smtClean="0">
                <a:solidFill>
                  <a:srgbClr val="00006D"/>
                </a:solidFill>
                <a:latin typeface="Marianne" panose="02000000000000000000" pitchFamily="2" charset="0"/>
              </a:rPr>
              <a:t>dans </a:t>
            </a:r>
            <a:r>
              <a:rPr lang="fr-FR" sz="1200" dirty="0">
                <a:solidFill>
                  <a:srgbClr val="00006D"/>
                </a:solidFill>
                <a:latin typeface="Marianne" panose="02000000000000000000" pitchFamily="2" charset="0"/>
              </a:rPr>
              <a:t>les enseignements de spécialité conformément à leurs choix, avec l'accord des représentants légaux, et selon les spécificités d'organisation de l'établissement. </a:t>
            </a:r>
            <a:br>
              <a:rPr lang="fr-FR" sz="1200" dirty="0">
                <a:solidFill>
                  <a:srgbClr val="00006D"/>
                </a:solidFill>
                <a:latin typeface="Marianne" panose="02000000000000000000" pitchFamily="2" charset="0"/>
              </a:rPr>
            </a:br>
            <a:r>
              <a:rPr lang="fr-FR" sz="1200" dirty="0">
                <a:solidFill>
                  <a:srgbClr val="00006D"/>
                </a:solidFill>
                <a:latin typeface="Marianne" panose="02000000000000000000" pitchFamily="2" charset="0"/>
              </a:rPr>
              <a:t>Lorsque le choix des enseignements de spécialité nécessite un changement d'établissement, une procédure d'affectation particulière peut être mise en place au niveau académique.</a:t>
            </a:r>
            <a:br>
              <a:rPr lang="fr-FR" sz="1200" dirty="0">
                <a:solidFill>
                  <a:srgbClr val="00006D"/>
                </a:solidFill>
                <a:latin typeface="Marianne" panose="02000000000000000000" pitchFamily="2" charset="0"/>
              </a:rPr>
            </a:br>
            <a:r>
              <a:rPr lang="fr-FR" sz="1200" dirty="0" smtClean="0">
                <a:solidFill>
                  <a:srgbClr val="00006D"/>
                </a:solidFill>
                <a:latin typeface="Marianne" panose="02000000000000000000" pitchFamily="2" charset="0"/>
              </a:rPr>
              <a:t>L’orientation </a:t>
            </a:r>
            <a:r>
              <a:rPr lang="fr-FR" sz="1200" dirty="0">
                <a:solidFill>
                  <a:srgbClr val="00006D"/>
                </a:solidFill>
                <a:latin typeface="Marianne" panose="02000000000000000000" pitchFamily="2" charset="0"/>
              </a:rPr>
              <a:t>en première technologique et l’accès à la voie professionnelle nécessitent une nouvelle </a:t>
            </a:r>
            <a:r>
              <a:rPr lang="fr-FR" sz="1200" dirty="0" smtClean="0">
                <a:solidFill>
                  <a:srgbClr val="00006D"/>
                </a:solidFill>
                <a:latin typeface="Marianne" panose="02000000000000000000" pitchFamily="2" charset="0"/>
              </a:rPr>
              <a:t>affectation</a:t>
            </a:r>
            <a:r>
              <a:rPr lang="fr-FR" sz="1200" strike="sngStrike" dirty="0" smtClean="0">
                <a:solidFill>
                  <a:srgbClr val="00006D"/>
                </a:solidFill>
                <a:latin typeface="Marianne" panose="02000000000000000000" pitchFamily="2" charset="0"/>
              </a:rPr>
              <a:t>.</a:t>
            </a:r>
            <a:r>
              <a:rPr lang="fr-FR" sz="1200" dirty="0">
                <a:solidFill>
                  <a:srgbClr val="00006D"/>
                </a:solidFill>
                <a:latin typeface="Marianne" panose="02000000000000000000" pitchFamily="2" charset="0"/>
              </a:rPr>
              <a:t/>
            </a:r>
            <a:br>
              <a:rPr lang="fr-FR" sz="1200" dirty="0">
                <a:solidFill>
                  <a:srgbClr val="00006D"/>
                </a:solidFill>
                <a:latin typeface="Marianne" panose="02000000000000000000" pitchFamily="2" charset="0"/>
              </a:rPr>
            </a:br>
            <a:r>
              <a:rPr lang="fr-FR" sz="1200" dirty="0">
                <a:solidFill>
                  <a:srgbClr val="00006D"/>
                </a:solidFill>
                <a:latin typeface="Marianne" panose="02000000000000000000" pitchFamily="2" charset="0"/>
              </a:rPr>
              <a:t/>
            </a:r>
            <a:br>
              <a:rPr lang="fr-FR" sz="1200" dirty="0">
                <a:solidFill>
                  <a:srgbClr val="00006D"/>
                </a:solidFill>
                <a:latin typeface="Marianne" panose="02000000000000000000" pitchFamily="2" charset="0"/>
              </a:rPr>
            </a:br>
            <a:r>
              <a:rPr lang="fr-FR" sz="1200" dirty="0">
                <a:solidFill>
                  <a:srgbClr val="00006D"/>
                </a:solidFill>
                <a:latin typeface="Marianne" panose="02000000000000000000" pitchFamily="2" charset="0"/>
              </a:rPr>
              <a:t>L’établissement communique </a:t>
            </a:r>
            <a:r>
              <a:rPr lang="fr-FR" sz="1200" dirty="0">
                <a:solidFill>
                  <a:schemeClr val="tx2">
                    <a:lumMod val="75000"/>
                  </a:schemeClr>
                </a:solidFill>
                <a:latin typeface="Marianne" panose="02000000000000000000" pitchFamily="2" charset="0"/>
              </a:rPr>
              <a:t>aux familles le calendrier des démarches à suivre pour l’admission en 1</a:t>
            </a:r>
            <a:r>
              <a:rPr lang="fr-FR" sz="1200" baseline="30000" dirty="0">
                <a:solidFill>
                  <a:schemeClr val="tx2">
                    <a:lumMod val="75000"/>
                  </a:schemeClr>
                </a:solidFill>
                <a:latin typeface="Marianne" panose="02000000000000000000" pitchFamily="2" charset="0"/>
              </a:rPr>
              <a:t>re</a:t>
            </a:r>
            <a:r>
              <a:rPr lang="fr-FR" sz="1200" dirty="0">
                <a:solidFill>
                  <a:schemeClr val="tx2">
                    <a:lumMod val="75000"/>
                  </a:schemeClr>
                </a:solidFill>
                <a:latin typeface="Marianne" panose="02000000000000000000" pitchFamily="2" charset="0"/>
              </a:rPr>
              <a:t>.</a:t>
            </a:r>
            <a:br>
              <a:rPr lang="fr-FR" sz="1200" dirty="0">
                <a:solidFill>
                  <a:schemeClr val="tx2">
                    <a:lumMod val="75000"/>
                  </a:schemeClr>
                </a:solidFill>
                <a:latin typeface="Marianne" panose="02000000000000000000" pitchFamily="2" charset="0"/>
              </a:rPr>
            </a:br>
            <a:r>
              <a:rPr lang="fr-FR" sz="1200" dirty="0">
                <a:solidFill>
                  <a:schemeClr val="tx2">
                    <a:lumMod val="75000"/>
                  </a:schemeClr>
                </a:solidFill>
                <a:latin typeface="Marianne" panose="02000000000000000000" pitchFamily="2" charset="0"/>
              </a:rPr>
              <a:t/>
            </a:r>
            <a:br>
              <a:rPr lang="fr-FR" sz="1200" dirty="0">
                <a:solidFill>
                  <a:schemeClr val="tx2">
                    <a:lumMod val="75000"/>
                  </a:schemeClr>
                </a:solidFill>
                <a:latin typeface="Marianne" panose="02000000000000000000" pitchFamily="2" charset="0"/>
              </a:rPr>
            </a:br>
            <a:r>
              <a:rPr lang="fr-FR" sz="1200" dirty="0">
                <a:solidFill>
                  <a:schemeClr val="tx2">
                    <a:lumMod val="75000"/>
                  </a:schemeClr>
                </a:solidFill>
                <a:latin typeface="Marianne" panose="02000000000000000000" pitchFamily="2" charset="0"/>
              </a:rPr>
              <a:t>L'inscription en 1</a:t>
            </a:r>
            <a:r>
              <a:rPr lang="fr-FR" sz="1200" baseline="30000" dirty="0">
                <a:solidFill>
                  <a:schemeClr val="tx2">
                    <a:lumMod val="75000"/>
                  </a:schemeClr>
                </a:solidFill>
                <a:latin typeface="Marianne" panose="02000000000000000000" pitchFamily="2" charset="0"/>
              </a:rPr>
              <a:t>re</a:t>
            </a:r>
            <a:r>
              <a:rPr lang="fr-FR" sz="1200" dirty="0">
                <a:solidFill>
                  <a:schemeClr val="tx2">
                    <a:lumMod val="75000"/>
                  </a:schemeClr>
                </a:solidFill>
                <a:latin typeface="Marianne" panose="02000000000000000000" pitchFamily="2" charset="0"/>
              </a:rPr>
              <a:t> s’effectue sur le portail Scolarité Services ou directement auprès du secrétariat. </a:t>
            </a:r>
            <a:br>
              <a:rPr lang="fr-FR" sz="1200" dirty="0">
                <a:solidFill>
                  <a:schemeClr val="tx2">
                    <a:lumMod val="75000"/>
                  </a:schemeClr>
                </a:solidFill>
                <a:latin typeface="Marianne" panose="02000000000000000000" pitchFamily="2" charset="0"/>
              </a:rPr>
            </a:br>
            <a:r>
              <a:rPr lang="fr-FR" sz="1200" dirty="0">
                <a:solidFill>
                  <a:schemeClr val="tx2">
                    <a:lumMod val="75000"/>
                  </a:schemeClr>
                </a:solidFill>
                <a:latin typeface="Marianne" panose="02000000000000000000" pitchFamily="2" charset="0"/>
              </a:rPr>
              <a:t/>
            </a:r>
            <a:br>
              <a:rPr lang="fr-FR" sz="12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Si vous avez des questions ou des difficultés, vous pouvez vous adresser à votre établissement.</a:t>
            </a:r>
          </a:p>
        </p:txBody>
      </p:sp>
    </p:spTree>
    <p:extLst>
      <p:ext uri="{BB962C8B-B14F-4D97-AF65-F5344CB8AC3E}">
        <p14:creationId xmlns:p14="http://schemas.microsoft.com/office/powerpoint/2010/main" val="4036603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pic>
        <p:nvPicPr>
          <p:cNvPr id="5" name="Image 4"/>
          <p:cNvPicPr>
            <a:picLocks noChangeAspect="1"/>
          </p:cNvPicPr>
          <p:nvPr/>
        </p:nvPicPr>
        <p:blipFill>
          <a:blip r:embed="rId2"/>
          <a:stretch>
            <a:fillRect/>
          </a:stretch>
        </p:blipFill>
        <p:spPr>
          <a:xfrm>
            <a:off x="2728508" y="496752"/>
            <a:ext cx="5497916" cy="4248000"/>
          </a:xfrm>
          <a:prstGeom prst="rect">
            <a:avLst/>
          </a:prstGeom>
        </p:spPr>
      </p:pic>
      <p:sp>
        <p:nvSpPr>
          <p:cNvPr id="6" name="Rectangle 5"/>
          <p:cNvSpPr/>
          <p:nvPr/>
        </p:nvSpPr>
        <p:spPr>
          <a:xfrm>
            <a:off x="107504" y="3219822"/>
            <a:ext cx="3888432" cy="738664"/>
          </a:xfrm>
          <a:prstGeom prst="rect">
            <a:avLst/>
          </a:prstGeom>
        </p:spPr>
        <p:txBody>
          <a:bodyPr wrap="square">
            <a:spAutoFit/>
          </a:bodyPr>
          <a:lstStyle/>
          <a:p>
            <a:r>
              <a:rPr lang="fr-FR" sz="1400" b="1" dirty="0">
                <a:solidFill>
                  <a:schemeClr val="tx2">
                    <a:lumMod val="75000"/>
                  </a:schemeClr>
                </a:solidFill>
                <a:latin typeface="Marianne" panose="02000000000000000000" pitchFamily="2" charset="0"/>
              </a:rPr>
              <a:t>L’un ou l’autre des représentants légaux peut répondre aux propositions du conseil de classe.</a:t>
            </a:r>
          </a:p>
        </p:txBody>
      </p:sp>
    </p:spTree>
    <p:extLst>
      <p:ext uri="{BB962C8B-B14F-4D97-AF65-F5344CB8AC3E}">
        <p14:creationId xmlns:p14="http://schemas.microsoft.com/office/powerpoint/2010/main" val="2719648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pic>
        <p:nvPicPr>
          <p:cNvPr id="8" name="Image 7"/>
          <p:cNvPicPr>
            <a:picLocks noChangeAspect="1"/>
          </p:cNvPicPr>
          <p:nvPr/>
        </p:nvPicPr>
        <p:blipFill>
          <a:blip r:embed="rId2"/>
          <a:stretch>
            <a:fillRect/>
          </a:stretch>
        </p:blipFill>
        <p:spPr>
          <a:xfrm>
            <a:off x="1403648" y="15344"/>
            <a:ext cx="3460331" cy="5112000"/>
          </a:xfrm>
          <a:prstGeom prst="rect">
            <a:avLst/>
          </a:prstGeom>
        </p:spPr>
      </p:pic>
      <p:sp>
        <p:nvSpPr>
          <p:cNvPr id="9" name="Rectangle 8"/>
          <p:cNvSpPr/>
          <p:nvPr/>
        </p:nvSpPr>
        <p:spPr>
          <a:xfrm>
            <a:off x="5056041" y="1635646"/>
            <a:ext cx="3908447" cy="2462213"/>
          </a:xfrm>
          <a:prstGeom prst="rect">
            <a:avLst/>
          </a:prstGeom>
          <a:solidFill>
            <a:schemeClr val="bg1"/>
          </a:solidFill>
        </p:spPr>
        <p:txBody>
          <a:bodyPr wrap="square">
            <a:spAutoFit/>
          </a:bodyPr>
          <a:lstStyle/>
          <a:p>
            <a:r>
              <a:rPr lang="fr-FR" sz="1400" b="1" dirty="0">
                <a:solidFill>
                  <a:schemeClr val="tx2">
                    <a:lumMod val="75000"/>
                  </a:schemeClr>
                </a:solidFill>
                <a:latin typeface="Marianne" panose="02000000000000000000" pitchFamily="2" charset="0"/>
              </a:rPr>
              <a:t>Une fois la réponse sur l’orientation validée, elle n’est plus modifiable et tous les représentants ainsi que l’élève peuvent consulter celle-ci. </a:t>
            </a:r>
          </a:p>
          <a:p>
            <a:endParaRPr lang="fr-FR" sz="1400" b="1" dirty="0">
              <a:solidFill>
                <a:schemeClr val="tx2">
                  <a:lumMod val="75000"/>
                </a:schemeClr>
              </a:solidFill>
              <a:latin typeface="Marianne" panose="02000000000000000000" pitchFamily="2" charset="0"/>
            </a:endParaRPr>
          </a:p>
          <a:p>
            <a:endParaRPr lang="fr-FR" sz="1400" b="1" dirty="0">
              <a:solidFill>
                <a:schemeClr val="tx2">
                  <a:lumMod val="75000"/>
                </a:schemeClr>
              </a:solidFill>
              <a:latin typeface="Marianne" panose="02000000000000000000" pitchFamily="2" charset="0"/>
            </a:endParaRPr>
          </a:p>
          <a:p>
            <a:endParaRPr lang="fr-FR" sz="1400" b="1" dirty="0">
              <a:solidFill>
                <a:schemeClr val="tx2">
                  <a:lumMod val="75000"/>
                </a:schemeClr>
              </a:solidFill>
              <a:latin typeface="Marianne" panose="02000000000000000000" pitchFamily="2" charset="0"/>
            </a:endParaRPr>
          </a:p>
          <a:p>
            <a:endParaRPr lang="fr-FR" sz="1400" b="1" dirty="0">
              <a:solidFill>
                <a:schemeClr val="tx2">
                  <a:lumMod val="75000"/>
                </a:schemeClr>
              </a:solidFill>
              <a:latin typeface="Marianne" panose="02000000000000000000" pitchFamily="2" charset="0"/>
            </a:endParaRPr>
          </a:p>
          <a:p>
            <a:r>
              <a:rPr lang="fr-FR" sz="1400" b="1" dirty="0">
                <a:solidFill>
                  <a:schemeClr val="tx2">
                    <a:lumMod val="75000"/>
                  </a:schemeClr>
                </a:solidFill>
                <a:latin typeface="Marianne" panose="02000000000000000000" pitchFamily="2" charset="0"/>
              </a:rPr>
              <a:t>En cas de désaccord, prenez rendez vous avec le chef d’établissement pour la suite de la procédure.</a:t>
            </a:r>
          </a:p>
        </p:txBody>
      </p:sp>
    </p:spTree>
    <p:extLst>
      <p:ext uri="{BB962C8B-B14F-4D97-AF65-F5344CB8AC3E}">
        <p14:creationId xmlns:p14="http://schemas.microsoft.com/office/powerpoint/2010/main" val="1570853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e la date 19"/>
          <p:cNvSpPr>
            <a:spLocks noGrp="1"/>
          </p:cNvSpPr>
          <p:nvPr>
            <p:ph type="dt" sz="half" idx="10"/>
          </p:nvPr>
        </p:nvSpPr>
        <p:spPr/>
        <p:txBody>
          <a:bodyPr/>
          <a:lstStyle/>
          <a:p>
            <a:pPr algn="r"/>
            <a:r>
              <a:rPr lang="fr-FR" cap="all" dirty="0"/>
              <a:t>2024-2025</a:t>
            </a:r>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2</a:t>
            </a:fld>
            <a:endParaRPr lang="fr-FR" dirty="0"/>
          </a:p>
        </p:txBody>
      </p:sp>
      <p:sp>
        <p:nvSpPr>
          <p:cNvPr id="14" name="ZoneTexte 13"/>
          <p:cNvSpPr txBox="1"/>
          <p:nvPr/>
        </p:nvSpPr>
        <p:spPr>
          <a:xfrm>
            <a:off x="0" y="1064717"/>
            <a:ext cx="9143999" cy="3570208"/>
          </a:xfrm>
          <a:prstGeom prst="rect">
            <a:avLst/>
          </a:prstGeom>
          <a:solidFill>
            <a:srgbClr val="475E9F"/>
          </a:solidFill>
        </p:spPr>
        <p:txBody>
          <a:bodyPr wrap="square" rtlCol="0">
            <a:spAutoFit/>
          </a:bodyPr>
          <a:lstStyle/>
          <a:p>
            <a:endParaRPr lang="fr-FR" sz="2400" b="1" dirty="0">
              <a:solidFill>
                <a:schemeClr val="bg1"/>
              </a:solidFill>
            </a:endParaRPr>
          </a:p>
          <a:p>
            <a:r>
              <a:rPr lang="fr-FR" sz="3200" b="1" dirty="0">
                <a:solidFill>
                  <a:schemeClr val="bg1"/>
                </a:solidFill>
                <a:latin typeface="Marianne" panose="02000000000000000000" pitchFamily="2" charset="0"/>
              </a:rPr>
              <a:t>Connectez vous au service en ligne Orientation</a:t>
            </a:r>
          </a:p>
          <a:p>
            <a:endParaRPr lang="fr-FR" sz="2400" b="1" dirty="0">
              <a:solidFill>
                <a:schemeClr val="bg1"/>
              </a:solidFill>
              <a:latin typeface="Marianne" panose="02000000000000000000" pitchFamily="2" charset="0"/>
            </a:endParaRPr>
          </a:p>
          <a:p>
            <a:endParaRPr lang="fr-FR" sz="2400" b="1" dirty="0">
              <a:solidFill>
                <a:schemeClr val="bg1"/>
              </a:solidFill>
              <a:latin typeface="Marianne" panose="02000000000000000000" pitchFamily="2" charset="0"/>
            </a:endParaRPr>
          </a:p>
          <a:p>
            <a:r>
              <a:rPr lang="fr-FR" b="1" dirty="0">
                <a:solidFill>
                  <a:schemeClr val="bg1"/>
                </a:solidFill>
                <a:latin typeface="Marianne" panose="02000000000000000000" pitchFamily="2" charset="0"/>
              </a:rPr>
              <a:t>Compatible avec tous types de supports, tablettes, smartphones, ordinateurs</a:t>
            </a:r>
          </a:p>
          <a:p>
            <a:endParaRPr lang="fr-FR" b="1" dirty="0">
              <a:solidFill>
                <a:schemeClr val="bg1"/>
              </a:solidFill>
              <a:latin typeface="Marianne" panose="02000000000000000000" pitchFamily="2" charset="0"/>
            </a:endParaRPr>
          </a:p>
          <a:p>
            <a:r>
              <a:rPr lang="fr-FR" b="1" dirty="0">
                <a:solidFill>
                  <a:schemeClr val="bg1"/>
                </a:solidFill>
                <a:latin typeface="Marianne" panose="02000000000000000000" pitchFamily="2" charset="0"/>
              </a:rPr>
              <a:t>Accès avec l’adresse unique teleservices.education.gouv.fr</a:t>
            </a:r>
            <a:endParaRPr lang="fr-FR" dirty="0">
              <a:solidFill>
                <a:srgbClr val="435997"/>
              </a:solidFill>
              <a:latin typeface="Marianne" panose="02000000000000000000" pitchFamily="2" charset="0"/>
            </a:endParaRPr>
          </a:p>
          <a:p>
            <a:endParaRPr lang="fr-FR" dirty="0">
              <a:solidFill>
                <a:schemeClr val="bg1"/>
              </a:solidFill>
              <a:latin typeface="Marianne" panose="02000000000000000000" pitchFamily="2" charset="0"/>
            </a:endParaRPr>
          </a:p>
          <a:p>
            <a:endParaRPr lang="fr-FR" dirty="0">
              <a:solidFill>
                <a:schemeClr val="bg1"/>
              </a:solidFill>
            </a:endParaRPr>
          </a:p>
        </p:txBody>
      </p:sp>
    </p:spTree>
    <p:extLst>
      <p:ext uri="{BB962C8B-B14F-4D97-AF65-F5344CB8AC3E}">
        <p14:creationId xmlns:p14="http://schemas.microsoft.com/office/powerpoint/2010/main" val="1788400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pic>
        <p:nvPicPr>
          <p:cNvPr id="3" name="Image 2"/>
          <p:cNvPicPr>
            <a:picLocks noChangeAspect="1"/>
          </p:cNvPicPr>
          <p:nvPr/>
        </p:nvPicPr>
        <p:blipFill>
          <a:blip r:embed="rId2"/>
          <a:stretch>
            <a:fillRect/>
          </a:stretch>
        </p:blipFill>
        <p:spPr>
          <a:xfrm>
            <a:off x="1331640" y="378055"/>
            <a:ext cx="7326140" cy="3132000"/>
          </a:xfrm>
          <a:prstGeom prst="rect">
            <a:avLst/>
          </a:prstGeom>
        </p:spPr>
      </p:pic>
      <p:sp>
        <p:nvSpPr>
          <p:cNvPr id="9" name="Rectangle 8"/>
          <p:cNvSpPr/>
          <p:nvPr/>
        </p:nvSpPr>
        <p:spPr>
          <a:xfrm>
            <a:off x="539552" y="3651870"/>
            <a:ext cx="8118228" cy="978729"/>
          </a:xfrm>
          <a:prstGeom prst="rect">
            <a:avLst/>
          </a:prstGeom>
        </p:spPr>
        <p:txBody>
          <a:bodyPr wrap="square">
            <a:spAutoFit/>
          </a:bodyPr>
          <a:lstStyle/>
          <a:p>
            <a:pPr lvl="0" defTabSz="1219170">
              <a:lnSpc>
                <a:spcPct val="90000"/>
              </a:lnSpc>
              <a:spcBef>
                <a:spcPct val="0"/>
              </a:spcBef>
            </a:pPr>
            <a:r>
              <a:rPr lang="fr-FR" sz="1600" b="1" dirty="0">
                <a:solidFill>
                  <a:schemeClr val="tx2">
                    <a:lumMod val="75000"/>
                  </a:schemeClr>
                </a:solidFill>
                <a:latin typeface="Marianne" panose="02000000000000000000" pitchFamily="2" charset="0"/>
              </a:rPr>
              <a:t>Le compte du représentant légal  vous permet de formuler vos demandes et de répondre aux propositions d’orientation.</a:t>
            </a:r>
            <a:br>
              <a:rPr lang="fr-FR" sz="1600" b="1" dirty="0">
                <a:solidFill>
                  <a:schemeClr val="tx2">
                    <a:lumMod val="75000"/>
                  </a:schemeClr>
                </a:solidFill>
                <a:latin typeface="Marianne" panose="02000000000000000000" pitchFamily="2" charset="0"/>
              </a:rPr>
            </a:br>
            <a:endParaRPr lang="fr-FR" sz="1600" b="1" dirty="0">
              <a:solidFill>
                <a:schemeClr val="tx2">
                  <a:lumMod val="75000"/>
                </a:schemeClr>
              </a:solidFill>
              <a:latin typeface="Marianne" panose="02000000000000000000" pitchFamily="2" charset="0"/>
            </a:endParaRPr>
          </a:p>
          <a:p>
            <a:pPr lvl="0" defTabSz="1219170">
              <a:lnSpc>
                <a:spcPct val="90000"/>
              </a:lnSpc>
              <a:spcBef>
                <a:spcPct val="0"/>
              </a:spcBef>
            </a:pPr>
            <a:r>
              <a:rPr lang="fr-FR" sz="1600" b="1" dirty="0">
                <a:solidFill>
                  <a:schemeClr val="tx2">
                    <a:lumMod val="75000"/>
                  </a:schemeClr>
                </a:solidFill>
                <a:latin typeface="Marianne" panose="02000000000000000000" pitchFamily="2" charset="0"/>
              </a:rPr>
              <a:t>Le compte de l’élève lui permet de lire ce que le représentant légal a complété.</a:t>
            </a:r>
            <a:endParaRPr lang="fr-FR" sz="1600" dirty="0">
              <a:solidFill>
                <a:schemeClr val="tx2">
                  <a:lumMod val="75000"/>
                </a:schemeClr>
              </a:solidFill>
            </a:endParaRPr>
          </a:p>
        </p:txBody>
      </p:sp>
      <p:sp>
        <p:nvSpPr>
          <p:cNvPr id="7" name="Rectangle 6"/>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Tree>
    <p:extLst>
      <p:ext uri="{BB962C8B-B14F-4D97-AF65-F5344CB8AC3E}">
        <p14:creationId xmlns:p14="http://schemas.microsoft.com/office/powerpoint/2010/main" val="1926719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979712" y="771550"/>
            <a:ext cx="5803895" cy="3853006"/>
          </a:xfrm>
          <a:prstGeom prst="rect">
            <a:avLst/>
          </a:prstGeom>
        </p:spPr>
      </p:pic>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8" name="Rectangle 7"/>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
        <p:nvSpPr>
          <p:cNvPr id="6" name="Rectangle 5"/>
          <p:cNvSpPr/>
          <p:nvPr/>
        </p:nvSpPr>
        <p:spPr>
          <a:xfrm>
            <a:off x="395536" y="2787774"/>
            <a:ext cx="4752528" cy="1144929"/>
          </a:xfrm>
          <a:prstGeom prst="rect">
            <a:avLst/>
          </a:prstGeom>
        </p:spPr>
        <p:txBody>
          <a:bodyPr wrap="square">
            <a:spAutoFit/>
          </a:bodyPr>
          <a:lstStyle/>
          <a:p>
            <a:pPr lvl="0" defTabSz="1219170">
              <a:lnSpc>
                <a:spcPct val="90000"/>
              </a:lnSpc>
              <a:spcBef>
                <a:spcPct val="0"/>
              </a:spcBef>
            </a:pPr>
            <a:r>
              <a:rPr lang="fr-FR" sz="1600" b="1" dirty="0">
                <a:solidFill>
                  <a:schemeClr val="tx2">
                    <a:lumMod val="75000"/>
                  </a:schemeClr>
                </a:solidFill>
                <a:latin typeface="Marianne" panose="02000000000000000000" pitchFamily="2" charset="0"/>
              </a:rPr>
              <a:t>Connectez vous à votre compte </a:t>
            </a:r>
            <a:r>
              <a:rPr lang="fr-FR" sz="1600" b="1" dirty="0" err="1">
                <a:solidFill>
                  <a:schemeClr val="tx2">
                    <a:lumMod val="75000"/>
                  </a:schemeClr>
                </a:solidFill>
                <a:latin typeface="Marianne" panose="02000000000000000000" pitchFamily="2" charset="0"/>
              </a:rPr>
              <a:t>ÉduConnect</a:t>
            </a:r>
            <a:r>
              <a:rPr lang="fr-FR" sz="1600" b="1" dirty="0">
                <a:solidFill>
                  <a:schemeClr val="tx2">
                    <a:lumMod val="75000"/>
                  </a:schemeClr>
                </a:solidFill>
                <a:latin typeface="Marianne" panose="02000000000000000000" pitchFamily="2" charset="0"/>
              </a:rPr>
              <a:t> avec l’identifiant et le mot de passe transmis par le chef d’établissement.</a:t>
            </a:r>
            <a:br>
              <a:rPr lang="fr-FR" sz="1600" b="1" dirty="0">
                <a:solidFill>
                  <a:schemeClr val="tx2">
                    <a:lumMod val="75000"/>
                  </a:schemeClr>
                </a:solidFill>
                <a:latin typeface="Marianne" panose="02000000000000000000" pitchFamily="2" charset="0"/>
              </a:rPr>
            </a:b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endParaRPr lang="fr-FR" sz="1400" dirty="0">
              <a:solidFill>
                <a:schemeClr val="tx2">
                  <a:lumMod val="75000"/>
                </a:schemeClr>
              </a:solidFill>
            </a:endParaRPr>
          </a:p>
        </p:txBody>
      </p:sp>
    </p:spTree>
    <p:extLst>
      <p:ext uri="{BB962C8B-B14F-4D97-AF65-F5344CB8AC3E}">
        <p14:creationId xmlns:p14="http://schemas.microsoft.com/office/powerpoint/2010/main" val="1003515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pic>
        <p:nvPicPr>
          <p:cNvPr id="7" name="Image 6"/>
          <p:cNvPicPr>
            <a:picLocks noChangeAspect="1"/>
          </p:cNvPicPr>
          <p:nvPr/>
        </p:nvPicPr>
        <p:blipFill>
          <a:blip r:embed="rId2"/>
          <a:stretch>
            <a:fillRect/>
          </a:stretch>
        </p:blipFill>
        <p:spPr>
          <a:xfrm>
            <a:off x="1303163" y="194306"/>
            <a:ext cx="4574022" cy="4896000"/>
          </a:xfrm>
          <a:prstGeom prst="rect">
            <a:avLst/>
          </a:prstGeom>
        </p:spPr>
      </p:pic>
      <p:sp>
        <p:nvSpPr>
          <p:cNvPr id="9" name="Rectangle 8"/>
          <p:cNvSpPr/>
          <p:nvPr/>
        </p:nvSpPr>
        <p:spPr>
          <a:xfrm>
            <a:off x="5312970" y="627534"/>
            <a:ext cx="3570157" cy="535531"/>
          </a:xfrm>
          <a:prstGeom prst="rect">
            <a:avLst/>
          </a:prstGeom>
        </p:spPr>
        <p:txBody>
          <a:bodyPr wrap="square">
            <a:spAutoFit/>
          </a:bodyPr>
          <a:lstStyle/>
          <a:p>
            <a:pPr defTabSz="1219170">
              <a:lnSpc>
                <a:spcPct val="90000"/>
              </a:lnSpc>
              <a:spcBef>
                <a:spcPct val="0"/>
              </a:spcBef>
            </a:pPr>
            <a:r>
              <a:rPr lang="fr-FR" sz="1600" b="1" dirty="0">
                <a:solidFill>
                  <a:srgbClr val="00006D"/>
                </a:solidFill>
                <a:latin typeface="Marianne" panose="02000000000000000000" pitchFamily="2" charset="0"/>
              </a:rPr>
              <a:t>Suivez l’étape pour demander une voie d’orientation après la 2</a:t>
            </a:r>
            <a:r>
              <a:rPr lang="fr-FR" sz="1600" b="1" baseline="30000" dirty="0">
                <a:solidFill>
                  <a:srgbClr val="00006D"/>
                </a:solidFill>
                <a:latin typeface="Marianne" panose="02000000000000000000" pitchFamily="2" charset="0"/>
              </a:rPr>
              <a:t>de</a:t>
            </a:r>
            <a:r>
              <a:rPr lang="fr-FR" sz="1600" b="1" dirty="0">
                <a:solidFill>
                  <a:srgbClr val="00006D"/>
                </a:solidFill>
                <a:latin typeface="Marianne" panose="02000000000000000000" pitchFamily="2" charset="0"/>
              </a:rPr>
              <a:t>.</a:t>
            </a:r>
            <a:endParaRPr lang="fr-FR" sz="1600" baseline="30000" dirty="0">
              <a:solidFill>
                <a:srgbClr val="00006D"/>
              </a:solidFill>
            </a:endParaRPr>
          </a:p>
        </p:txBody>
      </p:sp>
      <p:sp>
        <p:nvSpPr>
          <p:cNvPr id="10" name="Rectangle 9"/>
          <p:cNvSpPr/>
          <p:nvPr/>
        </p:nvSpPr>
        <p:spPr>
          <a:xfrm>
            <a:off x="5744958" y="2055137"/>
            <a:ext cx="3138169" cy="535531"/>
          </a:xfrm>
          <a:prstGeom prst="rect">
            <a:avLst/>
          </a:prstGeom>
        </p:spPr>
        <p:txBody>
          <a:bodyPr wrap="square">
            <a:spAutoFit/>
          </a:bodyPr>
          <a:lstStyle/>
          <a:p>
            <a:pPr defTabSz="1219170">
              <a:lnSpc>
                <a:spcPct val="90000"/>
              </a:lnSpc>
              <a:spcBef>
                <a:spcPct val="0"/>
              </a:spcBef>
            </a:pPr>
            <a:r>
              <a:rPr lang="fr-FR" sz="1600" b="1" dirty="0">
                <a:solidFill>
                  <a:schemeClr val="tx2">
                    <a:lumMod val="75000"/>
                  </a:schemeClr>
                </a:solidFill>
                <a:latin typeface="Marianne" panose="02000000000000000000" pitchFamily="2" charset="0"/>
              </a:rPr>
              <a:t>Accédez aux services en ligne dans le menu Mes services.</a:t>
            </a:r>
            <a:endParaRPr lang="fr-FR" sz="1600" dirty="0">
              <a:solidFill>
                <a:schemeClr val="tx2">
                  <a:lumMod val="75000"/>
                </a:schemeClr>
              </a:solidFill>
            </a:endParaRPr>
          </a:p>
        </p:txBody>
      </p:sp>
      <p:sp>
        <p:nvSpPr>
          <p:cNvPr id="8" name="Rectangle 7"/>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Tree>
    <p:extLst>
      <p:ext uri="{BB962C8B-B14F-4D97-AF65-F5344CB8AC3E}">
        <p14:creationId xmlns:p14="http://schemas.microsoft.com/office/powerpoint/2010/main" val="158738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8" name="Rectangle 7"/>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pic>
        <p:nvPicPr>
          <p:cNvPr id="11" name="Image 10"/>
          <p:cNvPicPr>
            <a:picLocks noChangeAspect="1"/>
          </p:cNvPicPr>
          <p:nvPr/>
        </p:nvPicPr>
        <p:blipFill>
          <a:blip r:embed="rId2"/>
          <a:stretch>
            <a:fillRect/>
          </a:stretch>
        </p:blipFill>
        <p:spPr>
          <a:xfrm>
            <a:off x="1403648" y="383126"/>
            <a:ext cx="6573570" cy="4500000"/>
          </a:xfrm>
          <a:prstGeom prst="rect">
            <a:avLst/>
          </a:prstGeom>
        </p:spPr>
      </p:pic>
      <p:sp>
        <p:nvSpPr>
          <p:cNvPr id="14" name="Rectangle 13"/>
          <p:cNvSpPr/>
          <p:nvPr/>
        </p:nvSpPr>
        <p:spPr>
          <a:xfrm>
            <a:off x="2699792" y="2183420"/>
            <a:ext cx="5781482" cy="757130"/>
          </a:xfrm>
          <a:prstGeom prst="rect">
            <a:avLst/>
          </a:prstGeom>
        </p:spPr>
        <p:txBody>
          <a:bodyPr wrap="square">
            <a:spAutoFit/>
          </a:bodyPr>
          <a:lstStyle/>
          <a:p>
            <a:pPr defTabSz="1219170">
              <a:lnSpc>
                <a:spcPct val="90000"/>
              </a:lnSpc>
              <a:spcBef>
                <a:spcPct val="0"/>
              </a:spcBef>
            </a:pPr>
            <a:r>
              <a:rPr lang="fr-FR" sz="1600" b="1" dirty="0">
                <a:solidFill>
                  <a:schemeClr val="tx2">
                    <a:lumMod val="75000"/>
                  </a:schemeClr>
                </a:solidFill>
                <a:latin typeface="Marianne" panose="02000000000000000000" pitchFamily="2" charset="0"/>
              </a:rPr>
              <a:t>A partir de la date indiquée par le chef d’établissement vous pourrez vous connecter au menu « Orientation » depuis la page d’accueil.</a:t>
            </a:r>
            <a:endParaRPr lang="fr-FR" sz="1600" dirty="0"/>
          </a:p>
        </p:txBody>
      </p:sp>
    </p:spTree>
    <p:extLst>
      <p:ext uri="{BB962C8B-B14F-4D97-AF65-F5344CB8AC3E}">
        <p14:creationId xmlns:p14="http://schemas.microsoft.com/office/powerpoint/2010/main" val="581660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8" name="ZoneTexte 7"/>
          <p:cNvSpPr txBox="1"/>
          <p:nvPr/>
        </p:nvSpPr>
        <p:spPr>
          <a:xfrm>
            <a:off x="1" y="1101481"/>
            <a:ext cx="9143999" cy="353943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Suivez les étapes pour demander une voie d’orientation après la 2</a:t>
            </a:r>
            <a:r>
              <a:rPr lang="fr-FR" sz="3200" b="1" baseline="30000" dirty="0">
                <a:solidFill>
                  <a:schemeClr val="bg1"/>
                </a:solidFill>
                <a:latin typeface="Marianne" panose="02000000000000000000" pitchFamily="2" charset="0"/>
              </a:rPr>
              <a:t>de</a:t>
            </a:r>
            <a:endParaRPr lang="fr-FR" sz="2400" baseline="300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2075802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7901514" y="56844"/>
            <a:ext cx="1062974" cy="276999"/>
          </a:xfrm>
          <a:prstGeom prst="rect">
            <a:avLst/>
          </a:prstGeom>
        </p:spPr>
        <p:txBody>
          <a:bodyPr wrap="square">
            <a:spAutoFit/>
          </a:bodyPr>
          <a:lstStyle/>
          <a:p>
            <a:r>
              <a:rPr lang="fr-FR" sz="1200" b="1" dirty="0">
                <a:solidFill>
                  <a:srgbClr val="00006D"/>
                </a:solidFill>
              </a:rPr>
              <a:t>Les étapes </a:t>
            </a:r>
          </a:p>
        </p:txBody>
      </p:sp>
      <p:sp>
        <p:nvSpPr>
          <p:cNvPr id="8" name="Titre 8"/>
          <p:cNvSpPr txBox="1">
            <a:spLocks/>
          </p:cNvSpPr>
          <p:nvPr/>
        </p:nvSpPr>
        <p:spPr bwMode="gray">
          <a:xfrm>
            <a:off x="422136" y="1059582"/>
            <a:ext cx="7776864" cy="3312368"/>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1800" dirty="0">
                <a:solidFill>
                  <a:schemeClr val="tx2">
                    <a:lumMod val="75000"/>
                  </a:schemeClr>
                </a:solidFill>
                <a:latin typeface="Marianne" panose="02000000000000000000" pitchFamily="2" charset="0"/>
              </a:rPr>
              <a:t>Suivez ces étapes pour demander une voie d’orientation après la 2</a:t>
            </a:r>
            <a:r>
              <a:rPr lang="fr-FR" sz="1800" baseline="30000" dirty="0">
                <a:solidFill>
                  <a:schemeClr val="tx2">
                    <a:lumMod val="75000"/>
                  </a:schemeClr>
                </a:solidFill>
                <a:latin typeface="Marianne" panose="02000000000000000000" pitchFamily="2" charset="0"/>
              </a:rPr>
              <a:t>de</a:t>
            </a:r>
            <a:r>
              <a:rPr lang="fr-FR" sz="1800" dirty="0">
                <a:solidFill>
                  <a:schemeClr val="tx2">
                    <a:lumMod val="75000"/>
                  </a:schemeClr>
                </a:solidFill>
                <a:latin typeface="Marianne" panose="02000000000000000000" pitchFamily="2" charset="0"/>
              </a:rPr>
              <a:t> :</a:t>
            </a: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
            </a: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 - Choisissez l’orientation</a:t>
            </a:r>
            <a:br>
              <a:rPr lang="fr-FR" sz="18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Un seul des représentants légaux de l’élève peut faire la saisie des choix.</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Les choix sont envoyés automatiquement à l’établissement, puis le conseil de classe étudie vos choix et il y répond par une ou plusieurs propositions d’orientation.</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Après le conseil de classe vous pourrez consulter ces propositions dans le service en ligne.</a:t>
            </a:r>
            <a:br>
              <a:rPr lang="fr-FR" sz="14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
            </a: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 Répondez aux propositions d’orientation du conseil de classe</a:t>
            </a:r>
            <a:br>
              <a:rPr lang="fr-FR" sz="18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La réponse aux propositions d’orientation du conseil de classe pourra être donnée indifféremment par l’un ou l’autre des représentants légaux.</a:t>
            </a:r>
            <a:br>
              <a:rPr lang="fr-FR" sz="14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
            </a: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En cas de difficulté vous pouvez vous adresser à votre établissement</a:t>
            </a:r>
          </a:p>
        </p:txBody>
      </p:sp>
    </p:spTree>
    <p:extLst>
      <p:ext uri="{BB962C8B-B14F-4D97-AF65-F5344CB8AC3E}">
        <p14:creationId xmlns:p14="http://schemas.microsoft.com/office/powerpoint/2010/main" val="3447122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7055768" y="123478"/>
            <a:ext cx="2088232" cy="276999"/>
          </a:xfrm>
          <a:prstGeom prst="rect">
            <a:avLst/>
          </a:prstGeom>
        </p:spPr>
        <p:txBody>
          <a:bodyPr wrap="square">
            <a:spAutoFit/>
          </a:bodyPr>
          <a:lstStyle/>
          <a:p>
            <a:r>
              <a:rPr lang="fr-FR" sz="1200" b="1" dirty="0">
                <a:solidFill>
                  <a:srgbClr val="00006D"/>
                </a:solidFill>
                <a:latin typeface="Marianne" panose="02000000000000000000" pitchFamily="2" charset="0"/>
              </a:rPr>
              <a:t>Choisissez l’orientation</a:t>
            </a:r>
          </a:p>
        </p:txBody>
      </p:sp>
      <p:pic>
        <p:nvPicPr>
          <p:cNvPr id="9" name="Image 8"/>
          <p:cNvPicPr>
            <a:picLocks noChangeAspect="1"/>
          </p:cNvPicPr>
          <p:nvPr/>
        </p:nvPicPr>
        <p:blipFill>
          <a:blip r:embed="rId2"/>
          <a:stretch>
            <a:fillRect/>
          </a:stretch>
        </p:blipFill>
        <p:spPr>
          <a:xfrm>
            <a:off x="3347864" y="555526"/>
            <a:ext cx="5208005" cy="3960000"/>
          </a:xfrm>
          <a:prstGeom prst="rect">
            <a:avLst/>
          </a:prstGeom>
        </p:spPr>
      </p:pic>
      <p:sp>
        <p:nvSpPr>
          <p:cNvPr id="10" name="Titre 8"/>
          <p:cNvSpPr txBox="1">
            <a:spLocks/>
          </p:cNvSpPr>
          <p:nvPr/>
        </p:nvSpPr>
        <p:spPr bwMode="gray">
          <a:xfrm>
            <a:off x="323528" y="2931790"/>
            <a:ext cx="4032448" cy="648072"/>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1600" dirty="0">
                <a:solidFill>
                  <a:schemeClr val="tx2">
                    <a:lumMod val="75000"/>
                  </a:schemeClr>
                </a:solidFill>
                <a:latin typeface="Marianne" panose="02000000000000000000" pitchFamily="2" charset="0"/>
              </a:rPr>
              <a:t>Pour préciser votre choix, informez vous sur les enseignements de spécialité en 1</a:t>
            </a:r>
            <a:r>
              <a:rPr lang="fr-FR" sz="1600" baseline="30000" dirty="0">
                <a:solidFill>
                  <a:schemeClr val="tx2">
                    <a:lumMod val="75000"/>
                  </a:schemeClr>
                </a:solidFill>
                <a:latin typeface="Marianne" panose="02000000000000000000" pitchFamily="2" charset="0"/>
              </a:rPr>
              <a:t>re</a:t>
            </a:r>
            <a:r>
              <a:rPr lang="fr-FR" sz="1600" dirty="0">
                <a:solidFill>
                  <a:schemeClr val="tx2">
                    <a:lumMod val="75000"/>
                  </a:schemeClr>
                </a:solidFill>
                <a:latin typeface="Marianne" panose="02000000000000000000" pitchFamily="2" charset="0"/>
              </a:rPr>
              <a:t> générale et les séries en 1</a:t>
            </a:r>
            <a:r>
              <a:rPr lang="fr-FR" sz="1600" baseline="30000" dirty="0">
                <a:solidFill>
                  <a:schemeClr val="tx2">
                    <a:lumMod val="75000"/>
                  </a:schemeClr>
                </a:solidFill>
                <a:latin typeface="Marianne" panose="02000000000000000000" pitchFamily="2" charset="0"/>
              </a:rPr>
              <a:t>re</a:t>
            </a:r>
            <a:r>
              <a:rPr lang="fr-FR" sz="1600" dirty="0">
                <a:solidFill>
                  <a:schemeClr val="tx2">
                    <a:lumMod val="75000"/>
                  </a:schemeClr>
                </a:solidFill>
                <a:latin typeface="Marianne" panose="02000000000000000000" pitchFamily="2" charset="0"/>
              </a:rPr>
              <a:t> technologique.</a:t>
            </a:r>
          </a:p>
        </p:txBody>
      </p:sp>
    </p:spTree>
    <p:extLst>
      <p:ext uri="{BB962C8B-B14F-4D97-AF65-F5344CB8AC3E}">
        <p14:creationId xmlns:p14="http://schemas.microsoft.com/office/powerpoint/2010/main" val="1596371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2.xml><?xml version="1.0" encoding="utf-8"?>
<ds:datastoreItem xmlns:ds="http://schemas.openxmlformats.org/officeDocument/2006/customXml" ds:itemID="{24B279A5-87A2-445D-95C3-916EB9C5F0E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AD5A41BC-8BF4-4C98-B546-0CA0C6D7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451</TotalTime>
  <Words>702</Words>
  <Application>Microsoft Office PowerPoint</Application>
  <PresentationFormat>Affichage à l'écran (16:9)</PresentationFormat>
  <Paragraphs>88</Paragraphs>
  <Slides>18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Arial</vt:lpstr>
      <vt:lpstr>Calibri</vt:lpstr>
      <vt:lpstr>Marianne</vt:lpstr>
      <vt:lpstr>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conseil de classe étudie vos choix d’orientation et il y répond par une ou plusieurs propositions d’orientation.  Une proposition d’orientation dans la voie de votre choix ou recommandée par le conseil de classe permet d’y être admis.   Les élèves ayant obtenu une orientation en première générale sont répartis dans les enseignements de spécialité conformément à leurs choix, avec l'accord des représentants légaux, et selon les spécificités d'organisation de l'établissement.  Lorsque le choix des enseignements de spécialité nécessite un changement d'établissement, une procédure d'affectation particulière peut être mise en place au niveau académique. L’orientation en première technologique et l’accès à la voie professionnelle nécessitent une nouvelle affectation.  L’établissement communique aux familles le calendrier des démarches à suivre pour l’admission en 1re.  L'inscription en 1re s’effectue sur le portail Scolarité Services ou directement auprès du secrétariat.   Si vous avez des questions ou des difficultés, vous pouvez vous adresser à votre établissement.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GERALDINE DEMONT</cp:lastModifiedBy>
  <cp:revision>54</cp:revision>
  <dcterms:created xsi:type="dcterms:W3CDTF">2020-03-05T15:21:24Z</dcterms:created>
  <dcterms:modified xsi:type="dcterms:W3CDTF">2025-02-04T07:27:32Z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