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2"/>
  </p:notesMasterIdLst>
  <p:handoutMasterIdLst>
    <p:handoutMasterId r:id="rId23"/>
  </p:handoutMasterIdLst>
  <p:sldIdLst>
    <p:sldId id="332" r:id="rId5"/>
    <p:sldId id="333" r:id="rId6"/>
    <p:sldId id="338" r:id="rId7"/>
    <p:sldId id="342" r:id="rId8"/>
    <p:sldId id="335" r:id="rId9"/>
    <p:sldId id="339" r:id="rId10"/>
    <p:sldId id="336" r:id="rId11"/>
    <p:sldId id="334" r:id="rId12"/>
    <p:sldId id="337" r:id="rId13"/>
    <p:sldId id="341" r:id="rId14"/>
    <p:sldId id="340" r:id="rId15"/>
    <p:sldId id="345" r:id="rId16"/>
    <p:sldId id="343" r:id="rId17"/>
    <p:sldId id="344" r:id="rId18"/>
    <p:sldId id="347" r:id="rId19"/>
    <p:sldId id="346" r:id="rId20"/>
    <p:sldId id="349" r:id="rId21"/>
  </p:sldIdLst>
  <p:sldSz cx="9144000" cy="5143500" type="screen16x9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NISTÈRIEL" id="{0B896E98-F45E-4768-8620-EDDF394BE181}">
          <p14:sldIdLst>
            <p14:sldId id="332"/>
            <p14:sldId id="333"/>
            <p14:sldId id="338"/>
            <p14:sldId id="342"/>
            <p14:sldId id="335"/>
            <p14:sldId id="339"/>
            <p14:sldId id="336"/>
            <p14:sldId id="334"/>
            <p14:sldId id="337"/>
            <p14:sldId id="341"/>
            <p14:sldId id="340"/>
            <p14:sldId id="345"/>
            <p14:sldId id="343"/>
            <p14:sldId id="344"/>
            <p14:sldId id="347"/>
            <p14:sldId id="346"/>
            <p14:sldId id="349"/>
          </p14:sldIdLst>
        </p14:section>
        <p14:section name="MÉTHODOLOGIE" id="{EB03BDE6-D677-4574-A7BF-9721F91BDEB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145C"/>
    <a:srgbClr val="203876"/>
    <a:srgbClr val="F6AF7E"/>
    <a:srgbClr val="EC67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99"/>
    <p:restoredTop sz="94660"/>
  </p:normalViewPr>
  <p:slideViewPr>
    <p:cSldViewPr showGuides="1">
      <p:cViewPr varScale="1">
        <p:scale>
          <a:sx n="149" d="100"/>
          <a:sy n="149" d="100"/>
        </p:scale>
        <p:origin x="126" y="168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8365A-EBA6-4855-A1B2-8C7EAFA765D4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85EAF5-7140-4D1B-B2E6-C3FE07DE55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497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22/10/2024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 smtClean="0"/>
              <a:t>Direction générale de l’enseignement scolaire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94" y="249888"/>
            <a:ext cx="4355622" cy="318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 smtClean="0"/>
              <a:t>9 septembre 2024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 smtClean="0"/>
              <a:t>Direction générale de l’enseignement scolaire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18346"/>
            <a:ext cx="2195810" cy="1605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 smtClean="0"/>
              <a:t>9 septembre 2024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 smtClean="0"/>
              <a:t>Direction générale de l’enseignement scolaire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95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7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 smtClean="0"/>
              <a:t>9 septembre 2024</a:t>
            </a:r>
            <a:endParaRPr lang="fr-FR" cap="all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Direction générale de l’enseignement scolaire</a:t>
            </a:r>
            <a:endParaRPr lang="fr-FR" dirty="0"/>
          </a:p>
        </p:txBody>
      </p:sp>
      <p:sp>
        <p:nvSpPr>
          <p:cNvPr id="10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1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 smtClean="0"/>
              <a:t>9 septembre 2024</a:t>
            </a:r>
            <a:endParaRPr lang="fr-FR" cap="all" dirty="0"/>
          </a:p>
        </p:txBody>
      </p:sp>
      <p:sp>
        <p:nvSpPr>
          <p:cNvPr id="15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Direction générale de l’enseignement scolaire</a:t>
            </a:r>
            <a:endParaRPr lang="fr-FR" dirty="0"/>
          </a:p>
        </p:txBody>
      </p:sp>
      <p:sp>
        <p:nvSpPr>
          <p:cNvPr id="16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/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 bwMode="gray">
          <a:xfrm>
            <a:off x="359998" y="1836000"/>
            <a:ext cx="8424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 smtClean="0"/>
              <a:t>9 septembre 2024</a:t>
            </a:r>
            <a:endParaRPr lang="fr-FR" cap="all" dirty="0"/>
          </a:p>
        </p:txBody>
      </p:sp>
      <p:sp>
        <p:nvSpPr>
          <p:cNvPr id="10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Direction générale de l’enseignement scolaire</a:t>
            </a:r>
            <a:endParaRPr lang="fr-FR" dirty="0"/>
          </a:p>
        </p:txBody>
      </p:sp>
      <p:sp>
        <p:nvSpPr>
          <p:cNvPr id="11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 dirty="0" smtClean="0"/>
              <a:t>6 ET 13 NOVEMBRE 2024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Direction générale de l’enseignement scolaire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2437"/>
            <a:ext cx="755934" cy="5526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5" Type="http://schemas.openxmlformats.org/officeDocument/2006/relationships/slide" Target="slide11.xml"/><Relationship Id="rId4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uscol.education.fr/180/education-economique-budgetaire-et-financiere-educfi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XX/XX/XXXX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Direction générale de l’enseignement scolaire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958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403648" y="195486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03876"/>
                </a:solidFill>
              </a:rPr>
              <a:t>Vous avez déjà un </a:t>
            </a:r>
            <a:r>
              <a:rPr lang="fr-FR" b="1" dirty="0">
                <a:solidFill>
                  <a:srgbClr val="EC6710"/>
                </a:solidFill>
              </a:rPr>
              <a:t>compte</a:t>
            </a:r>
            <a:r>
              <a:rPr lang="fr-FR" dirty="0">
                <a:solidFill>
                  <a:srgbClr val="203876"/>
                </a:solidFill>
              </a:rPr>
              <a:t> demarches-simplifiees.fr</a:t>
            </a:r>
            <a:r>
              <a:rPr lang="fr-FR" dirty="0" smtClean="0">
                <a:solidFill>
                  <a:srgbClr val="203876"/>
                </a:solidFill>
              </a:rPr>
              <a:t>.</a:t>
            </a:r>
            <a:endParaRPr lang="fr-FR" dirty="0">
              <a:solidFill>
                <a:srgbClr val="203876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699542"/>
            <a:ext cx="6120680" cy="4029723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23528" y="2067694"/>
            <a:ext cx="264924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sz="1400" dirty="0" smtClean="0">
                <a:solidFill>
                  <a:srgbClr val="203876"/>
                </a:solidFill>
              </a:rPr>
              <a:t>Un courriel de validation vous est envoyé à l’adresse de votre établissement (adresse utilisée pour créer votre compte).</a:t>
            </a:r>
          </a:p>
          <a:p>
            <a:pPr>
              <a:spcAft>
                <a:spcPts val="1200"/>
              </a:spcAft>
            </a:pPr>
            <a:r>
              <a:rPr lang="fr-FR" sz="1400" dirty="0" smtClean="0">
                <a:solidFill>
                  <a:srgbClr val="203876"/>
                </a:solidFill>
              </a:rPr>
              <a:t>Vérifiez les spams si nécessaire.</a:t>
            </a:r>
          </a:p>
          <a:p>
            <a:pPr>
              <a:spcAft>
                <a:spcPts val="600"/>
              </a:spcAft>
            </a:pPr>
            <a:r>
              <a:rPr lang="fr-FR" sz="1400" dirty="0" smtClean="0">
                <a:solidFill>
                  <a:srgbClr val="203876"/>
                </a:solidFill>
              </a:rPr>
              <a:t>Dans le courriel reçu, cliquez sur le lien d’activation.</a:t>
            </a:r>
            <a:endParaRPr lang="fr-FR" sz="1400" dirty="0">
              <a:solidFill>
                <a:srgbClr val="203876"/>
              </a:solidFill>
            </a:endParaRPr>
          </a:p>
        </p:txBody>
      </p:sp>
      <p:sp>
        <p:nvSpPr>
          <p:cNvPr id="9" name="Flèche gauche 8">
            <a:hlinkClick r:id="rId3" action="ppaction://hlinksldjump"/>
          </p:cNvPr>
          <p:cNvSpPr/>
          <p:nvPr/>
        </p:nvSpPr>
        <p:spPr>
          <a:xfrm>
            <a:off x="7812360" y="4155926"/>
            <a:ext cx="936104" cy="576065"/>
          </a:xfrm>
          <a:prstGeom prst="leftArrow">
            <a:avLst/>
          </a:prstGeom>
          <a:solidFill>
            <a:schemeClr val="bg1"/>
          </a:solidFill>
          <a:ln>
            <a:solidFill>
              <a:srgbClr val="E614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dirty="0" smtClean="0">
                <a:solidFill>
                  <a:srgbClr val="203876"/>
                </a:solidFill>
              </a:rPr>
              <a:t>Retour au sommaire</a:t>
            </a:r>
            <a:endParaRPr lang="fr-FR" sz="800" b="1" dirty="0">
              <a:solidFill>
                <a:srgbClr val="2038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50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699542"/>
            <a:ext cx="5140024" cy="396044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83568" y="2139702"/>
            <a:ext cx="20882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Vous pouvez commencer à renseigner le formulaire d’inscription en suivant les indications.</a:t>
            </a:r>
            <a:endParaRPr lang="fr-FR" sz="1400" dirty="0">
              <a:solidFill>
                <a:srgbClr val="203876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3995936" y="2787774"/>
            <a:ext cx="1080120" cy="288032"/>
          </a:xfrm>
          <a:prstGeom prst="ellipse">
            <a:avLst/>
          </a:prstGeom>
          <a:noFill/>
          <a:ln>
            <a:solidFill>
              <a:srgbClr val="E614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2267744" y="2427734"/>
            <a:ext cx="1669912" cy="468052"/>
          </a:xfrm>
          <a:prstGeom prst="straightConnector1">
            <a:avLst/>
          </a:prstGeom>
          <a:ln w="25400">
            <a:solidFill>
              <a:srgbClr val="E6145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091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128739"/>
            <a:ext cx="3745036" cy="465476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39552" y="1203598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Il est recommandé de cliquer sur [Pour vous].</a:t>
            </a:r>
            <a:endParaRPr lang="fr-FR" sz="1400" dirty="0">
              <a:solidFill>
                <a:srgbClr val="203876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2195736" y="1582782"/>
            <a:ext cx="1800200" cy="216024"/>
          </a:xfrm>
          <a:prstGeom prst="straightConnector1">
            <a:avLst/>
          </a:prstGeom>
          <a:ln w="25400">
            <a:solidFill>
              <a:srgbClr val="E6145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39552" y="2506323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Il est recommandé de renseigner ici l’identité du chef d’établissement.</a:t>
            </a:r>
            <a:endParaRPr lang="fr-FR" sz="1400" dirty="0">
              <a:solidFill>
                <a:srgbClr val="203876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3995936" y="2571750"/>
            <a:ext cx="864096" cy="288032"/>
          </a:xfrm>
          <a:prstGeom prst="ellipse">
            <a:avLst/>
          </a:prstGeom>
          <a:noFill/>
          <a:ln>
            <a:solidFill>
              <a:srgbClr val="E614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3437330" y="2741849"/>
            <a:ext cx="432048" cy="52167"/>
          </a:xfrm>
          <a:prstGeom prst="straightConnector1">
            <a:avLst/>
          </a:prstGeom>
          <a:ln w="25400">
            <a:solidFill>
              <a:srgbClr val="E6145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815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39" y="267494"/>
            <a:ext cx="5392757" cy="4392488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539552" y="1563638"/>
            <a:ext cx="23762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Une </a:t>
            </a:r>
            <a:r>
              <a:rPr lang="fr-FR" sz="1400" dirty="0" smtClean="0">
                <a:solidFill>
                  <a:srgbClr val="E6145C"/>
                </a:solidFill>
              </a:rPr>
              <a:t>sauvegarde</a:t>
            </a:r>
            <a:r>
              <a:rPr lang="fr-FR" sz="1400" dirty="0" smtClean="0">
                <a:solidFill>
                  <a:srgbClr val="203876"/>
                </a:solidFill>
              </a:rPr>
              <a:t> de la saisie est faite automatiquement. </a:t>
            </a:r>
          </a:p>
          <a:p>
            <a:endParaRPr lang="fr-FR" sz="1400" dirty="0" smtClean="0">
              <a:solidFill>
                <a:srgbClr val="203876"/>
              </a:solidFill>
            </a:endParaRPr>
          </a:p>
          <a:p>
            <a:r>
              <a:rPr lang="fr-FR" sz="1400" dirty="0" smtClean="0">
                <a:solidFill>
                  <a:srgbClr val="203876"/>
                </a:solidFill>
              </a:rPr>
              <a:t>Si votre saisie est interrompue, vous la retrouverez en vous reconnectant à votre compte sur demarches.simplifiees.fr.</a:t>
            </a:r>
            <a:endParaRPr lang="fr-FR" sz="1400" dirty="0">
              <a:solidFill>
                <a:srgbClr val="2038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6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7903" y="267494"/>
            <a:ext cx="5004088" cy="444183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83568" y="1770873"/>
            <a:ext cx="2016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Le </a:t>
            </a:r>
            <a:r>
              <a:rPr lang="fr-FR" sz="1400" b="1" dirty="0" smtClean="0">
                <a:solidFill>
                  <a:srgbClr val="E6145C"/>
                </a:solidFill>
              </a:rPr>
              <a:t>formulaire</a:t>
            </a:r>
            <a:r>
              <a:rPr lang="fr-FR" sz="1400" dirty="0" smtClean="0">
                <a:solidFill>
                  <a:srgbClr val="203876"/>
                </a:solidFill>
              </a:rPr>
              <a:t> auquel répondre apparaît sur </a:t>
            </a:r>
            <a:r>
              <a:rPr lang="fr-FR" sz="1400" smtClean="0">
                <a:solidFill>
                  <a:srgbClr val="203876"/>
                </a:solidFill>
              </a:rPr>
              <a:t>les </a:t>
            </a:r>
            <a:r>
              <a:rPr lang="fr-FR" sz="1400" smtClean="0">
                <a:solidFill>
                  <a:srgbClr val="203876"/>
                </a:solidFill>
              </a:rPr>
              <a:t>diapositives </a:t>
            </a:r>
            <a:r>
              <a:rPr lang="fr-FR" sz="1400" dirty="0" smtClean="0">
                <a:solidFill>
                  <a:srgbClr val="203876"/>
                </a:solidFill>
              </a:rPr>
              <a:t>suivantes.</a:t>
            </a:r>
            <a:endParaRPr lang="fr-FR" sz="1400" dirty="0">
              <a:solidFill>
                <a:srgbClr val="2038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64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1059582"/>
            <a:ext cx="5475587" cy="347585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11560" y="2715766"/>
            <a:ext cx="25202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À la fin du formulaire,</a:t>
            </a:r>
          </a:p>
          <a:p>
            <a:r>
              <a:rPr lang="fr-FR" sz="1400" dirty="0" smtClean="0">
                <a:solidFill>
                  <a:srgbClr val="203876"/>
                </a:solidFill>
              </a:rPr>
              <a:t>cliquez sur [</a:t>
            </a:r>
            <a:r>
              <a:rPr lang="fr-FR" sz="1400" b="1" dirty="0" smtClean="0">
                <a:solidFill>
                  <a:srgbClr val="E6145C"/>
                </a:solidFill>
              </a:rPr>
              <a:t>Déposer le dossier</a:t>
            </a:r>
            <a:r>
              <a:rPr lang="fr-FR" sz="1400" dirty="0" smtClean="0">
                <a:solidFill>
                  <a:srgbClr val="203876"/>
                </a:solidFill>
              </a:rPr>
              <a:t>].</a:t>
            </a:r>
            <a:endParaRPr lang="fr-FR" sz="1400" dirty="0">
              <a:solidFill>
                <a:srgbClr val="203876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7812360" y="4227934"/>
            <a:ext cx="939083" cy="307504"/>
          </a:xfrm>
          <a:prstGeom prst="ellipse">
            <a:avLst/>
          </a:prstGeom>
          <a:noFill/>
          <a:ln>
            <a:solidFill>
              <a:srgbClr val="E614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534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699542"/>
            <a:ext cx="4944890" cy="365606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11560" y="1707654"/>
            <a:ext cx="25202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En cliquant sur [Accéder à votre dossier], vous avez la possibilité de joindre si besoin le référent académique EDUCFI via une messagerie intégrée.</a:t>
            </a:r>
            <a:endParaRPr lang="fr-FR" sz="1400" dirty="0">
              <a:solidFill>
                <a:srgbClr val="2038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53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272" y="339502"/>
            <a:ext cx="4878605" cy="432048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043608" y="1923678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Messagerie accessible ici.</a:t>
            </a:r>
            <a:endParaRPr lang="fr-FR" sz="1400" dirty="0">
              <a:solidFill>
                <a:srgbClr val="203876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4499992" y="1131590"/>
            <a:ext cx="648072" cy="288032"/>
          </a:xfrm>
          <a:prstGeom prst="ellipse">
            <a:avLst/>
          </a:prstGeom>
          <a:noFill/>
          <a:ln>
            <a:solidFill>
              <a:srgbClr val="E614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/>
          <p:cNvCxnSpPr/>
          <p:nvPr/>
        </p:nvCxnSpPr>
        <p:spPr>
          <a:xfrm flipV="1">
            <a:off x="2267744" y="1419622"/>
            <a:ext cx="2088232" cy="720080"/>
          </a:xfrm>
          <a:prstGeom prst="straightConnector1">
            <a:avLst/>
          </a:prstGeom>
          <a:ln w="25400">
            <a:solidFill>
              <a:srgbClr val="E6145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 gauche 10">
            <a:hlinkClick r:id="rId3" action="ppaction://hlinksldjump"/>
          </p:cNvPr>
          <p:cNvSpPr/>
          <p:nvPr/>
        </p:nvSpPr>
        <p:spPr>
          <a:xfrm>
            <a:off x="7812360" y="4155926"/>
            <a:ext cx="936104" cy="576065"/>
          </a:xfrm>
          <a:prstGeom prst="leftArrow">
            <a:avLst/>
          </a:prstGeom>
          <a:solidFill>
            <a:schemeClr val="bg1"/>
          </a:solidFill>
          <a:ln>
            <a:solidFill>
              <a:srgbClr val="E614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dirty="0" smtClean="0">
                <a:solidFill>
                  <a:srgbClr val="203876"/>
                </a:solidFill>
              </a:rPr>
              <a:t>Retour au sommaire</a:t>
            </a:r>
            <a:endParaRPr lang="fr-FR" sz="800" b="1" dirty="0">
              <a:solidFill>
                <a:srgbClr val="2038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02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NOVEMBRE 2024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Direction générale de l’enseignement scolaire</a:t>
            </a:r>
          </a:p>
          <a:p>
            <a:r>
              <a:rPr lang="fr-FR" dirty="0" smtClean="0"/>
              <a:t>Service du budget et des politiques éducatives territoriales et Service de l’accompagnement des politiques éducatives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360000" y="1707654"/>
            <a:ext cx="8424000" cy="2715592"/>
          </a:xfrm>
        </p:spPr>
        <p:txBody>
          <a:bodyPr/>
          <a:lstStyle/>
          <a:p>
            <a:pPr algn="ctr">
              <a:spcBef>
                <a:spcPts val="600"/>
              </a:spcBef>
              <a:spcAft>
                <a:spcPts val="3000"/>
              </a:spcAft>
            </a:pPr>
            <a:r>
              <a:rPr lang="fr-FR" sz="4000" dirty="0" smtClean="0">
                <a:solidFill>
                  <a:srgbClr val="203876"/>
                </a:solidFill>
              </a:rPr>
              <a:t>Tutoriel</a:t>
            </a:r>
          </a:p>
          <a:p>
            <a:pPr algn="ctr">
              <a:spcBef>
                <a:spcPts val="600"/>
              </a:spcBef>
              <a:spcAft>
                <a:spcPts val="2400"/>
              </a:spcAft>
            </a:pPr>
            <a:r>
              <a:rPr lang="fr-FR" sz="2800" dirty="0" smtClean="0">
                <a:solidFill>
                  <a:srgbClr val="203876"/>
                </a:solidFill>
              </a:rPr>
              <a:t>Inscription au </a:t>
            </a:r>
            <a:r>
              <a:rPr lang="fr-FR" sz="2800" dirty="0" smtClean="0">
                <a:solidFill>
                  <a:srgbClr val="E6145C"/>
                </a:solidFill>
              </a:rPr>
              <a:t>passeport</a:t>
            </a:r>
            <a:r>
              <a:rPr lang="fr-FR" sz="2800" dirty="0" smtClean="0">
                <a:solidFill>
                  <a:srgbClr val="203876"/>
                </a:solidFill>
              </a:rPr>
              <a:t> </a:t>
            </a:r>
            <a:r>
              <a:rPr lang="fr-FR" sz="2800" dirty="0" err="1" smtClean="0">
                <a:solidFill>
                  <a:schemeClr val="bg1"/>
                </a:solidFill>
              </a:rPr>
              <a:t>educfi</a:t>
            </a:r>
            <a:endParaRPr lang="fr-FR" sz="2800" dirty="0" smtClean="0">
              <a:solidFill>
                <a:schemeClr val="bg1"/>
              </a:solidFill>
            </a:endParaRPr>
          </a:p>
          <a:p>
            <a:pPr algn="ctr">
              <a:spcBef>
                <a:spcPts val="1800"/>
              </a:spcBef>
              <a:spcAft>
                <a:spcPts val="1200"/>
              </a:spcAft>
            </a:pPr>
            <a:r>
              <a:rPr lang="fr-FR" sz="2800" dirty="0" smtClean="0">
                <a:solidFill>
                  <a:srgbClr val="203876"/>
                </a:solidFill>
              </a:rPr>
              <a:t>Via </a:t>
            </a:r>
            <a:r>
              <a:rPr lang="fr-FR" sz="2800" dirty="0" smtClean="0">
                <a:solidFill>
                  <a:srgbClr val="EC6710"/>
                </a:solidFill>
              </a:rPr>
              <a:t>démarches simplifiées </a:t>
            </a:r>
            <a:r>
              <a:rPr lang="fr-FR" sz="2800" dirty="0" smtClean="0">
                <a:solidFill>
                  <a:schemeClr val="bg1"/>
                </a:solidFill>
              </a:rPr>
              <a:t>XXXXXXXXXX</a:t>
            </a:r>
            <a:endParaRPr lang="fr-FR" sz="2800" dirty="0">
              <a:solidFill>
                <a:schemeClr val="bg1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563622"/>
            <a:ext cx="2051760" cy="80384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0377" y="3507854"/>
            <a:ext cx="2510136" cy="584076"/>
          </a:xfrm>
          <a:prstGeom prst="rect">
            <a:avLst/>
          </a:prstGeom>
        </p:spPr>
      </p:pic>
      <p:sp>
        <p:nvSpPr>
          <p:cNvPr id="9" name="Rectangle à coins arrondis 8"/>
          <p:cNvSpPr/>
          <p:nvPr/>
        </p:nvSpPr>
        <p:spPr>
          <a:xfrm>
            <a:off x="6871389" y="270892"/>
            <a:ext cx="1907744" cy="360040"/>
          </a:xfrm>
          <a:prstGeom prst="roundRect">
            <a:avLst/>
          </a:prstGeom>
          <a:solidFill>
            <a:srgbClr val="F6AF7E"/>
          </a:solidFill>
          <a:ln>
            <a:solidFill>
              <a:srgbClr val="E6145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rgbClr val="203876"/>
                </a:solidFill>
              </a:rPr>
              <a:t>collèges et lycées</a:t>
            </a:r>
            <a:endParaRPr lang="fr-FR" sz="1400" dirty="0">
              <a:solidFill>
                <a:srgbClr val="2038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87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742193"/>
              </p:ext>
            </p:extLst>
          </p:nvPr>
        </p:nvGraphicFramePr>
        <p:xfrm>
          <a:off x="2411760" y="1707654"/>
          <a:ext cx="6096000" cy="2291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4010597259"/>
                    </a:ext>
                  </a:extLst>
                </a:gridCol>
                <a:gridCol w="4799856">
                  <a:extLst>
                    <a:ext uri="{9D8B030D-6E8A-4147-A177-3AD203B41FA5}">
                      <a16:colId xmlns:a16="http://schemas.microsoft.com/office/drawing/2014/main" val="2702657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E6145C"/>
                          </a:solidFill>
                          <a:hlinkClick r:id="rId2" action="ppaction://hlinksldjump"/>
                        </a:rPr>
                        <a:t>Étape 1</a:t>
                      </a:r>
                      <a:endParaRPr lang="fr-FR" dirty="0">
                        <a:solidFill>
                          <a:srgbClr val="E6145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203876"/>
                          </a:solidFill>
                        </a:rPr>
                        <a:t>Accédez à la plateforme demarches-simplifiees.fr à partir du lien unique</a:t>
                      </a:r>
                      <a:endParaRPr lang="fr-FR" dirty="0">
                        <a:solidFill>
                          <a:srgbClr val="20387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503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E6145C"/>
                          </a:solidFill>
                          <a:hlinkClick r:id="rId3" action="ppaction://hlinksldjump"/>
                        </a:rPr>
                        <a:t>Étape 2</a:t>
                      </a:r>
                      <a:endParaRPr lang="fr-FR" dirty="0">
                        <a:solidFill>
                          <a:srgbClr val="E6145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203876"/>
                          </a:solidFill>
                        </a:rPr>
                        <a:t>Vous n’avez pas de compte demarches-simplifiees.fr</a:t>
                      </a:r>
                      <a:endParaRPr lang="fr-FR" dirty="0">
                        <a:solidFill>
                          <a:srgbClr val="20387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1235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rgbClr val="E6145C"/>
                          </a:solidFill>
                          <a:hlinkClick r:id="rId4" action="ppaction://hlinksldjump"/>
                        </a:rPr>
                        <a:t>Étape 3</a:t>
                      </a:r>
                      <a:endParaRPr lang="fr-FR" dirty="0" smtClean="0">
                        <a:solidFill>
                          <a:srgbClr val="E6145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203876"/>
                          </a:solidFill>
                        </a:rPr>
                        <a:t>Vous avez déjà un compte demarches-simplifiees.fr</a:t>
                      </a:r>
                      <a:endParaRPr lang="fr-FR" dirty="0">
                        <a:solidFill>
                          <a:srgbClr val="20387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618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E6145C"/>
                          </a:solidFill>
                          <a:hlinkClick r:id="rId5" action="ppaction://hlinksldjump"/>
                        </a:rPr>
                        <a:t>Étape 4</a:t>
                      </a:r>
                      <a:endParaRPr lang="fr-FR" dirty="0">
                        <a:solidFill>
                          <a:srgbClr val="E6145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203876"/>
                          </a:solidFill>
                        </a:rPr>
                        <a:t>Renseignez</a:t>
                      </a:r>
                      <a:r>
                        <a:rPr lang="fr-FR" baseline="0" dirty="0" smtClean="0">
                          <a:solidFill>
                            <a:srgbClr val="203876"/>
                          </a:solidFill>
                        </a:rPr>
                        <a:t> le formulaire</a:t>
                      </a:r>
                      <a:endParaRPr lang="fr-FR" dirty="0">
                        <a:solidFill>
                          <a:srgbClr val="20387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7092548"/>
                  </a:ext>
                </a:extLst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251520" y="1779662"/>
            <a:ext cx="172819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Ce </a:t>
            </a:r>
            <a:r>
              <a:rPr lang="fr-FR" sz="1400" dirty="0" smtClean="0">
                <a:solidFill>
                  <a:srgbClr val="EC6710"/>
                </a:solidFill>
              </a:rPr>
              <a:t>sommaire</a:t>
            </a:r>
            <a:r>
              <a:rPr lang="fr-FR" sz="1400" dirty="0" smtClean="0">
                <a:solidFill>
                  <a:srgbClr val="203876"/>
                </a:solidFill>
              </a:rPr>
              <a:t> est </a:t>
            </a:r>
            <a:r>
              <a:rPr lang="fr-FR" sz="1400" dirty="0" smtClean="0">
                <a:solidFill>
                  <a:srgbClr val="EC6710"/>
                </a:solidFill>
              </a:rPr>
              <a:t>interactif</a:t>
            </a:r>
            <a:r>
              <a:rPr lang="fr-FR" sz="1400" dirty="0" smtClean="0">
                <a:solidFill>
                  <a:srgbClr val="203876"/>
                </a:solidFill>
              </a:rPr>
              <a:t> : vous pouvez cliquer sur l’étape qui vous intéresse pour y accéder directement.</a:t>
            </a:r>
            <a:endParaRPr lang="fr-FR" sz="1400" dirty="0">
              <a:solidFill>
                <a:srgbClr val="2038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0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801" y="267494"/>
            <a:ext cx="6517199" cy="4464496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467544" y="1419622"/>
            <a:ext cx="2736304" cy="303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spcAft>
                <a:spcPts val="3000"/>
              </a:spcAft>
            </a:pPr>
            <a:r>
              <a:rPr lang="fr-FR" sz="1400" dirty="0" smtClean="0">
                <a:solidFill>
                  <a:srgbClr val="203876"/>
                </a:solidFill>
              </a:rPr>
              <a:t>Accédez à la plateforme </a:t>
            </a:r>
            <a:r>
              <a:rPr lang="fr-FR" sz="1400" b="1" dirty="0" smtClean="0">
                <a:solidFill>
                  <a:srgbClr val="203876"/>
                </a:solidFill>
              </a:rPr>
              <a:t>demarches-simplifiees.fr </a:t>
            </a:r>
            <a:r>
              <a:rPr lang="fr-FR" sz="1400" dirty="0" smtClean="0">
                <a:solidFill>
                  <a:srgbClr val="203876"/>
                </a:solidFill>
              </a:rPr>
              <a:t>à partir du </a:t>
            </a:r>
            <a:r>
              <a:rPr lang="fr-FR" sz="1400" b="1" dirty="0" smtClean="0">
                <a:solidFill>
                  <a:srgbClr val="E6145C"/>
                </a:solidFill>
              </a:rPr>
              <a:t>lien unique </a:t>
            </a:r>
            <a:r>
              <a:rPr lang="fr-FR" sz="1400" dirty="0" smtClean="0">
                <a:solidFill>
                  <a:srgbClr val="203876"/>
                </a:solidFill>
              </a:rPr>
              <a:t>que vous trouvez notamment sur la </a:t>
            </a:r>
            <a:r>
              <a:rPr lang="fr-FR" sz="1400" dirty="0" smtClean="0">
                <a:solidFill>
                  <a:srgbClr val="203876"/>
                </a:solidFill>
                <a:hlinkClick r:id="rId3"/>
              </a:rPr>
              <a:t>page éduscol </a:t>
            </a:r>
            <a:r>
              <a:rPr lang="fr-FR" sz="1400" dirty="0" smtClean="0">
                <a:solidFill>
                  <a:srgbClr val="203876"/>
                </a:solidFill>
              </a:rPr>
              <a:t>dédiée à l’EDUCFI.</a:t>
            </a:r>
          </a:p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fr-FR" sz="1400" dirty="0" smtClean="0">
                <a:solidFill>
                  <a:srgbClr val="203876"/>
                </a:solidFill>
              </a:rPr>
              <a:t>Deux situations sont possibles :</a:t>
            </a:r>
          </a:p>
          <a:p>
            <a:pPr marL="180000" indent="-180000">
              <a:spcAft>
                <a:spcPts val="1200"/>
              </a:spcAft>
              <a:buFont typeface="+mj-lt"/>
              <a:buAutoNum type="arabicPeriod"/>
            </a:pPr>
            <a:r>
              <a:rPr lang="fr-FR" sz="1400" dirty="0" smtClean="0">
                <a:solidFill>
                  <a:srgbClr val="203876"/>
                </a:solidFill>
              </a:rPr>
              <a:t>Vous n’avez </a:t>
            </a:r>
            <a:r>
              <a:rPr lang="fr-FR" sz="1400" b="1" dirty="0" smtClean="0">
                <a:solidFill>
                  <a:srgbClr val="203876"/>
                </a:solidFill>
              </a:rPr>
              <a:t>pas de compte</a:t>
            </a:r>
            <a:r>
              <a:rPr lang="fr-FR" sz="1400" dirty="0">
                <a:solidFill>
                  <a:srgbClr val="203876"/>
                </a:solidFill>
              </a:rPr>
              <a:t> demarches-simplifiees.fr</a:t>
            </a:r>
            <a:r>
              <a:rPr lang="fr-FR" sz="1400" dirty="0" smtClean="0">
                <a:solidFill>
                  <a:srgbClr val="203876"/>
                </a:solidFill>
              </a:rPr>
              <a:t>.</a:t>
            </a:r>
          </a:p>
          <a:p>
            <a:pPr marL="180000" indent="-180000">
              <a:buFont typeface="+mj-lt"/>
              <a:buAutoNum type="arabicPeriod"/>
            </a:pPr>
            <a:r>
              <a:rPr lang="fr-FR" sz="1400" dirty="0">
                <a:solidFill>
                  <a:srgbClr val="203876"/>
                </a:solidFill>
              </a:rPr>
              <a:t>Vous avez déjà un </a:t>
            </a:r>
            <a:r>
              <a:rPr lang="fr-FR" sz="1400" b="1" dirty="0">
                <a:solidFill>
                  <a:srgbClr val="203876"/>
                </a:solidFill>
              </a:rPr>
              <a:t>compte</a:t>
            </a:r>
            <a:r>
              <a:rPr lang="fr-FR" sz="1400" dirty="0">
                <a:solidFill>
                  <a:srgbClr val="203876"/>
                </a:solidFill>
              </a:rPr>
              <a:t> demarches-simplifiees.fr</a:t>
            </a:r>
            <a:r>
              <a:rPr lang="fr-FR" sz="1400" dirty="0" smtClean="0">
                <a:solidFill>
                  <a:srgbClr val="203876"/>
                </a:solidFill>
              </a:rPr>
              <a:t>.</a:t>
            </a:r>
            <a:endParaRPr lang="fr-FR" sz="1400" dirty="0">
              <a:solidFill>
                <a:srgbClr val="203876"/>
              </a:solidFill>
            </a:endParaRPr>
          </a:p>
        </p:txBody>
      </p:sp>
      <p:sp>
        <p:nvSpPr>
          <p:cNvPr id="3" name="Flèche gauche 2">
            <a:hlinkClick r:id="rId4" action="ppaction://hlinksldjump"/>
          </p:cNvPr>
          <p:cNvSpPr/>
          <p:nvPr/>
        </p:nvSpPr>
        <p:spPr>
          <a:xfrm>
            <a:off x="7812360" y="4155926"/>
            <a:ext cx="936104" cy="576065"/>
          </a:xfrm>
          <a:prstGeom prst="leftArrow">
            <a:avLst/>
          </a:prstGeom>
          <a:solidFill>
            <a:schemeClr val="bg1"/>
          </a:solidFill>
          <a:ln>
            <a:solidFill>
              <a:srgbClr val="E614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dirty="0" smtClean="0">
                <a:solidFill>
                  <a:srgbClr val="203876"/>
                </a:solidFill>
              </a:rPr>
              <a:t>Retour au sommaire</a:t>
            </a:r>
            <a:endParaRPr lang="fr-FR" sz="800" b="1" dirty="0">
              <a:solidFill>
                <a:srgbClr val="2038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45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4556" y="644070"/>
            <a:ext cx="5867056" cy="4017479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475656" y="152787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03876"/>
                </a:solidFill>
              </a:rPr>
              <a:t>Vous n’avez </a:t>
            </a:r>
            <a:r>
              <a:rPr lang="fr-FR" b="1" dirty="0">
                <a:solidFill>
                  <a:srgbClr val="EC6710"/>
                </a:solidFill>
              </a:rPr>
              <a:t>pas de compte</a:t>
            </a:r>
            <a:r>
              <a:rPr lang="fr-FR" dirty="0">
                <a:solidFill>
                  <a:srgbClr val="EC6710"/>
                </a:solidFill>
              </a:rPr>
              <a:t> </a:t>
            </a:r>
            <a:r>
              <a:rPr lang="fr-FR" dirty="0">
                <a:solidFill>
                  <a:srgbClr val="203876"/>
                </a:solidFill>
              </a:rPr>
              <a:t>demarches-simplifiees.fr</a:t>
            </a:r>
            <a:r>
              <a:rPr lang="fr-FR" dirty="0" smtClean="0">
                <a:solidFill>
                  <a:srgbClr val="203876"/>
                </a:solidFill>
              </a:rPr>
              <a:t>.</a:t>
            </a:r>
            <a:endParaRPr lang="fr-FR" dirty="0">
              <a:solidFill>
                <a:srgbClr val="203876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3491880" y="4155926"/>
            <a:ext cx="1944216" cy="320668"/>
          </a:xfrm>
          <a:prstGeom prst="ellipse">
            <a:avLst/>
          </a:prstGeom>
          <a:noFill/>
          <a:ln>
            <a:solidFill>
              <a:srgbClr val="E6145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1244421" y="4011038"/>
            <a:ext cx="20162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Cliquez ici</a:t>
            </a:r>
          </a:p>
          <a:p>
            <a:endParaRPr lang="fr-FR" sz="1200" dirty="0">
              <a:solidFill>
                <a:srgbClr val="203876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2302957" y="4201570"/>
            <a:ext cx="1168655" cy="111380"/>
          </a:xfrm>
          <a:prstGeom prst="straightConnector1">
            <a:avLst/>
          </a:prstGeom>
          <a:ln w="25400">
            <a:solidFill>
              <a:srgbClr val="E6145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592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403648" y="195486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03876"/>
                </a:solidFill>
              </a:rPr>
              <a:t>Vous n’avez </a:t>
            </a:r>
            <a:r>
              <a:rPr lang="fr-FR" b="1" dirty="0">
                <a:solidFill>
                  <a:srgbClr val="EC6710"/>
                </a:solidFill>
              </a:rPr>
              <a:t>pas de compte</a:t>
            </a:r>
            <a:r>
              <a:rPr lang="fr-FR" dirty="0">
                <a:solidFill>
                  <a:srgbClr val="EC6710"/>
                </a:solidFill>
              </a:rPr>
              <a:t> </a:t>
            </a:r>
            <a:r>
              <a:rPr lang="fr-FR" dirty="0">
                <a:solidFill>
                  <a:srgbClr val="203876"/>
                </a:solidFill>
              </a:rPr>
              <a:t>demarches-simplifiees.fr</a:t>
            </a:r>
            <a:r>
              <a:rPr lang="fr-FR" dirty="0" smtClean="0">
                <a:solidFill>
                  <a:srgbClr val="203876"/>
                </a:solidFill>
              </a:rPr>
              <a:t>.</a:t>
            </a:r>
            <a:endParaRPr lang="fr-FR" dirty="0">
              <a:solidFill>
                <a:srgbClr val="203876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8705" y="915566"/>
            <a:ext cx="6405295" cy="3600400"/>
          </a:xfrm>
          <a:prstGeom prst="rect">
            <a:avLst/>
          </a:prstGeom>
        </p:spPr>
      </p:pic>
      <p:sp>
        <p:nvSpPr>
          <p:cNvPr id="7" name="Ellipse 6"/>
          <p:cNvSpPr/>
          <p:nvPr/>
        </p:nvSpPr>
        <p:spPr>
          <a:xfrm>
            <a:off x="2771800" y="3619234"/>
            <a:ext cx="2376264" cy="320668"/>
          </a:xfrm>
          <a:prstGeom prst="ellipse">
            <a:avLst/>
          </a:prstGeom>
          <a:noFill/>
          <a:ln>
            <a:solidFill>
              <a:srgbClr val="E6145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251520" y="915566"/>
            <a:ext cx="2016224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1400" dirty="0" smtClean="0">
                <a:solidFill>
                  <a:srgbClr val="203876"/>
                </a:solidFill>
              </a:rPr>
              <a:t>Il est préférable de vous connecter avec l’</a:t>
            </a:r>
            <a:r>
              <a:rPr lang="fr-FR" sz="1400" b="1" dirty="0" smtClean="0">
                <a:solidFill>
                  <a:srgbClr val="E6145C"/>
                </a:solidFill>
              </a:rPr>
              <a:t>adresse</a:t>
            </a:r>
            <a:r>
              <a:rPr lang="fr-FR" sz="1400" b="1" dirty="0" smtClean="0">
                <a:solidFill>
                  <a:srgbClr val="203876"/>
                </a:solidFill>
              </a:rPr>
              <a:t> </a:t>
            </a:r>
            <a:r>
              <a:rPr lang="fr-FR" sz="1400" b="1" dirty="0" smtClean="0">
                <a:solidFill>
                  <a:srgbClr val="E6145C"/>
                </a:solidFill>
              </a:rPr>
              <a:t>électronique de votre établissement </a:t>
            </a:r>
            <a:r>
              <a:rPr lang="fr-FR" sz="1400" dirty="0" smtClean="0">
                <a:solidFill>
                  <a:srgbClr val="203876"/>
                </a:solidFill>
              </a:rPr>
              <a:t>(historique et suivi facilités).</a:t>
            </a:r>
          </a:p>
          <a:p>
            <a:pPr>
              <a:spcAft>
                <a:spcPts val="2400"/>
              </a:spcAft>
            </a:pPr>
            <a:r>
              <a:rPr lang="fr-FR" sz="1200" dirty="0" smtClean="0">
                <a:solidFill>
                  <a:srgbClr val="203876"/>
                </a:solidFill>
              </a:rPr>
              <a:t>Il n’est pas recommandé d’utiliser </a:t>
            </a:r>
            <a:r>
              <a:rPr lang="fr-FR" sz="1200" dirty="0" err="1" smtClean="0">
                <a:solidFill>
                  <a:srgbClr val="203876"/>
                </a:solidFill>
              </a:rPr>
              <a:t>FranceConnect</a:t>
            </a:r>
            <a:r>
              <a:rPr lang="fr-FR" sz="1200" dirty="0" smtClean="0">
                <a:solidFill>
                  <a:srgbClr val="203876"/>
                </a:solidFill>
              </a:rPr>
              <a:t> qui nécessite une adresse électronique personnelle.</a:t>
            </a:r>
          </a:p>
          <a:p>
            <a:pPr lvl="1"/>
            <a:r>
              <a:rPr lang="fr-FR" sz="1200" dirty="0" smtClean="0">
                <a:solidFill>
                  <a:srgbClr val="203876"/>
                </a:solidFill>
              </a:rPr>
              <a:t>Cliquez ici</a:t>
            </a:r>
          </a:p>
          <a:p>
            <a:pPr lvl="1"/>
            <a:r>
              <a:rPr lang="fr-FR" sz="1200" dirty="0" smtClean="0">
                <a:solidFill>
                  <a:srgbClr val="203876"/>
                </a:solidFill>
              </a:rPr>
              <a:t>avec l’</a:t>
            </a:r>
            <a:r>
              <a:rPr lang="fr-FR" sz="1200" dirty="0" smtClean="0">
                <a:solidFill>
                  <a:srgbClr val="E6145C"/>
                </a:solidFill>
              </a:rPr>
              <a:t>adresse électronique de votre établissement</a:t>
            </a:r>
            <a:r>
              <a:rPr lang="fr-FR" sz="1200" dirty="0" smtClean="0">
                <a:solidFill>
                  <a:srgbClr val="203876"/>
                </a:solidFill>
              </a:rPr>
              <a:t>.</a:t>
            </a:r>
          </a:p>
          <a:p>
            <a:endParaRPr lang="fr-FR" sz="1200" dirty="0">
              <a:solidFill>
                <a:srgbClr val="203876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1547664" y="3651870"/>
            <a:ext cx="1168655" cy="111380"/>
          </a:xfrm>
          <a:prstGeom prst="straightConnector1">
            <a:avLst/>
          </a:prstGeom>
          <a:ln w="25400">
            <a:solidFill>
              <a:srgbClr val="E6145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984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403648" y="195486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03876"/>
                </a:solidFill>
              </a:rPr>
              <a:t>Vous n’avez </a:t>
            </a:r>
            <a:r>
              <a:rPr lang="fr-FR" b="1" dirty="0">
                <a:solidFill>
                  <a:srgbClr val="EC6710"/>
                </a:solidFill>
              </a:rPr>
              <a:t>pas de compte</a:t>
            </a:r>
            <a:r>
              <a:rPr lang="fr-FR" dirty="0">
                <a:solidFill>
                  <a:srgbClr val="EC6710"/>
                </a:solidFill>
              </a:rPr>
              <a:t> </a:t>
            </a:r>
            <a:r>
              <a:rPr lang="fr-FR" dirty="0">
                <a:solidFill>
                  <a:srgbClr val="203876"/>
                </a:solidFill>
              </a:rPr>
              <a:t>demarches-simplifiees.fr</a:t>
            </a:r>
            <a:r>
              <a:rPr lang="fr-FR" dirty="0" smtClean="0">
                <a:solidFill>
                  <a:srgbClr val="203876"/>
                </a:solidFill>
              </a:rPr>
              <a:t>.</a:t>
            </a:r>
            <a:endParaRPr lang="fr-FR" dirty="0">
              <a:solidFill>
                <a:srgbClr val="203876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632" y="987574"/>
            <a:ext cx="6598368" cy="354971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323528" y="2067694"/>
            <a:ext cx="264924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sz="1400" dirty="0" smtClean="0">
                <a:solidFill>
                  <a:srgbClr val="203876"/>
                </a:solidFill>
              </a:rPr>
              <a:t>Un courriel de validation vous est envoyé à l’adresse de votre établissement (adresse utilisée pour créer votre compte).</a:t>
            </a:r>
          </a:p>
          <a:p>
            <a:pPr>
              <a:spcAft>
                <a:spcPts val="1200"/>
              </a:spcAft>
            </a:pPr>
            <a:r>
              <a:rPr lang="fr-FR" sz="1400" dirty="0" smtClean="0">
                <a:solidFill>
                  <a:srgbClr val="203876"/>
                </a:solidFill>
              </a:rPr>
              <a:t>Vérifiez les spams si nécessaire.</a:t>
            </a:r>
          </a:p>
          <a:p>
            <a:pPr>
              <a:spcAft>
                <a:spcPts val="600"/>
              </a:spcAft>
            </a:pPr>
            <a:r>
              <a:rPr lang="fr-FR" sz="1400" dirty="0" smtClean="0">
                <a:solidFill>
                  <a:srgbClr val="203876"/>
                </a:solidFill>
              </a:rPr>
              <a:t>Dans le courriel reçu, cliquez sur le lien d’activation.</a:t>
            </a:r>
            <a:endParaRPr lang="fr-FR" sz="1400" dirty="0">
              <a:solidFill>
                <a:srgbClr val="203876"/>
              </a:solidFill>
            </a:endParaRPr>
          </a:p>
        </p:txBody>
      </p:sp>
      <p:sp>
        <p:nvSpPr>
          <p:cNvPr id="9" name="Flèche gauche 8">
            <a:hlinkClick r:id="rId3" action="ppaction://hlinksldjump"/>
          </p:cNvPr>
          <p:cNvSpPr/>
          <p:nvPr/>
        </p:nvSpPr>
        <p:spPr>
          <a:xfrm>
            <a:off x="7812360" y="4155926"/>
            <a:ext cx="936104" cy="576065"/>
          </a:xfrm>
          <a:prstGeom prst="leftArrow">
            <a:avLst/>
          </a:prstGeom>
          <a:solidFill>
            <a:schemeClr val="bg1"/>
          </a:solidFill>
          <a:ln>
            <a:solidFill>
              <a:srgbClr val="E614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dirty="0" smtClean="0">
                <a:solidFill>
                  <a:srgbClr val="203876"/>
                </a:solidFill>
              </a:rPr>
              <a:t>Retour au sommaire</a:t>
            </a:r>
            <a:endParaRPr lang="fr-FR" sz="800" b="1" dirty="0">
              <a:solidFill>
                <a:srgbClr val="2038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61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403648" y="195486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03876"/>
                </a:solidFill>
              </a:rPr>
              <a:t>Vous avez déjà un </a:t>
            </a:r>
            <a:r>
              <a:rPr lang="fr-FR" b="1" dirty="0">
                <a:solidFill>
                  <a:srgbClr val="EC6710"/>
                </a:solidFill>
              </a:rPr>
              <a:t>compte</a:t>
            </a:r>
            <a:r>
              <a:rPr lang="fr-FR" dirty="0">
                <a:solidFill>
                  <a:srgbClr val="203876"/>
                </a:solidFill>
              </a:rPr>
              <a:t> demarches-simplifiees.fr</a:t>
            </a:r>
            <a:r>
              <a:rPr lang="fr-FR" dirty="0" smtClean="0">
                <a:solidFill>
                  <a:srgbClr val="203876"/>
                </a:solidFill>
              </a:rPr>
              <a:t>.</a:t>
            </a:r>
            <a:endParaRPr lang="fr-FR" dirty="0">
              <a:solidFill>
                <a:srgbClr val="203876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699542"/>
            <a:ext cx="5572871" cy="3817591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>
          <a:xfrm>
            <a:off x="5148064" y="4011910"/>
            <a:ext cx="1115936" cy="320668"/>
          </a:xfrm>
          <a:prstGeom prst="ellipse">
            <a:avLst/>
          </a:prstGeom>
          <a:noFill/>
          <a:ln>
            <a:solidFill>
              <a:srgbClr val="E6145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1547664" y="3651870"/>
            <a:ext cx="3600400" cy="504056"/>
          </a:xfrm>
          <a:prstGeom prst="straightConnector1">
            <a:avLst/>
          </a:prstGeom>
          <a:ln w="25400">
            <a:solidFill>
              <a:srgbClr val="E6145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539552" y="3475218"/>
            <a:ext cx="20162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Cliquez ici</a:t>
            </a:r>
          </a:p>
          <a:p>
            <a:endParaRPr lang="fr-FR" sz="1200" dirty="0">
              <a:solidFill>
                <a:srgbClr val="2038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82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403648" y="195486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03876"/>
                </a:solidFill>
              </a:rPr>
              <a:t>Vous avez déjà un </a:t>
            </a:r>
            <a:r>
              <a:rPr lang="fr-FR" b="1" dirty="0">
                <a:solidFill>
                  <a:srgbClr val="EC6710"/>
                </a:solidFill>
              </a:rPr>
              <a:t>compte</a:t>
            </a:r>
            <a:r>
              <a:rPr lang="fr-FR" dirty="0">
                <a:solidFill>
                  <a:srgbClr val="203876"/>
                </a:solidFill>
              </a:rPr>
              <a:t> demarches-simplifiees.fr</a:t>
            </a:r>
            <a:r>
              <a:rPr lang="fr-FR" dirty="0" smtClean="0">
                <a:solidFill>
                  <a:srgbClr val="203876"/>
                </a:solidFill>
              </a:rPr>
              <a:t>.</a:t>
            </a:r>
            <a:endParaRPr lang="fr-FR" dirty="0">
              <a:solidFill>
                <a:srgbClr val="203876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563915"/>
            <a:ext cx="4983006" cy="4082408"/>
          </a:xfrm>
          <a:prstGeom prst="rect">
            <a:avLst/>
          </a:prstGeom>
        </p:spPr>
      </p:pic>
      <p:sp>
        <p:nvSpPr>
          <p:cNvPr id="7" name="Ellipse 6"/>
          <p:cNvSpPr/>
          <p:nvPr/>
        </p:nvSpPr>
        <p:spPr>
          <a:xfrm>
            <a:off x="3312000" y="3291830"/>
            <a:ext cx="2196104" cy="320668"/>
          </a:xfrm>
          <a:prstGeom prst="ellipse">
            <a:avLst/>
          </a:prstGeom>
          <a:noFill/>
          <a:ln>
            <a:solidFill>
              <a:srgbClr val="E6145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360000" y="3147814"/>
            <a:ext cx="25202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Renseignez vos </a:t>
            </a:r>
            <a:r>
              <a:rPr lang="fr-FR" sz="1400" b="1" dirty="0" smtClean="0">
                <a:solidFill>
                  <a:srgbClr val="E6145C"/>
                </a:solidFill>
              </a:rPr>
              <a:t>identifiants</a:t>
            </a:r>
            <a:r>
              <a:rPr lang="fr-FR" sz="1400" dirty="0" smtClean="0">
                <a:solidFill>
                  <a:srgbClr val="203876"/>
                </a:solidFill>
              </a:rPr>
              <a:t> (adresse électronique de votre établissement et mot de passe) pour demarches-simplifiees.fr.</a:t>
            </a:r>
            <a:endParaRPr lang="fr-FR" sz="1400" dirty="0">
              <a:solidFill>
                <a:srgbClr val="203876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3277517" y="3732589"/>
            <a:ext cx="2196104" cy="320668"/>
          </a:xfrm>
          <a:prstGeom prst="ellipse">
            <a:avLst/>
          </a:prstGeom>
          <a:noFill/>
          <a:ln>
            <a:solidFill>
              <a:srgbClr val="E6145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2754196" y="3363838"/>
            <a:ext cx="452023" cy="88326"/>
          </a:xfrm>
          <a:prstGeom prst="straightConnector1">
            <a:avLst/>
          </a:prstGeom>
          <a:ln w="25400">
            <a:solidFill>
              <a:srgbClr val="E6145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12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sharepoint/v3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486</TotalTime>
  <Words>782</Words>
  <Application>Microsoft Office PowerPoint</Application>
  <PresentationFormat>Affichage à l'écran (16:9)</PresentationFormat>
  <Paragraphs>118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0" baseType="lpstr">
      <vt:lpstr>Arial</vt:lpstr>
      <vt:lpstr>Calibri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CELINE ROUAULT</cp:lastModifiedBy>
  <cp:revision>66</cp:revision>
  <cp:lastPrinted>2024-10-21T12:10:13Z</cp:lastPrinted>
  <dcterms:created xsi:type="dcterms:W3CDTF">2020-03-05T15:21:24Z</dcterms:created>
  <dcterms:modified xsi:type="dcterms:W3CDTF">2024-10-22T09:44:58Z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