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theme/themeOverride2.xml" ContentType="application/vnd.openxmlformats-officedocument.themeOverr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66"/>
  </p:notesMasterIdLst>
  <p:sldIdLst>
    <p:sldId id="256" r:id="rId3"/>
    <p:sldId id="258" r:id="rId4"/>
    <p:sldId id="259" r:id="rId5"/>
    <p:sldId id="292" r:id="rId6"/>
    <p:sldId id="293" r:id="rId7"/>
    <p:sldId id="294" r:id="rId8"/>
    <p:sldId id="266" r:id="rId9"/>
    <p:sldId id="295" r:id="rId10"/>
    <p:sldId id="260" r:id="rId11"/>
    <p:sldId id="296" r:id="rId12"/>
    <p:sldId id="329" r:id="rId13"/>
    <p:sldId id="330" r:id="rId14"/>
    <p:sldId id="263" r:id="rId15"/>
    <p:sldId id="314" r:id="rId16"/>
    <p:sldId id="331" r:id="rId17"/>
    <p:sldId id="332" r:id="rId18"/>
    <p:sldId id="333" r:id="rId19"/>
    <p:sldId id="334" r:id="rId20"/>
    <p:sldId id="335" r:id="rId21"/>
    <p:sldId id="337" r:id="rId22"/>
    <p:sldId id="338" r:id="rId23"/>
    <p:sldId id="340" r:id="rId24"/>
    <p:sldId id="343" r:id="rId25"/>
    <p:sldId id="368" r:id="rId26"/>
    <p:sldId id="339" r:id="rId27"/>
    <p:sldId id="342" r:id="rId28"/>
    <p:sldId id="344" r:id="rId29"/>
    <p:sldId id="345" r:id="rId30"/>
    <p:sldId id="346" r:id="rId31"/>
    <p:sldId id="347" r:id="rId32"/>
    <p:sldId id="348" r:id="rId33"/>
    <p:sldId id="349" r:id="rId34"/>
    <p:sldId id="350" r:id="rId35"/>
    <p:sldId id="351" r:id="rId36"/>
    <p:sldId id="352" r:id="rId37"/>
    <p:sldId id="353" r:id="rId38"/>
    <p:sldId id="354" r:id="rId39"/>
    <p:sldId id="312" r:id="rId40"/>
    <p:sldId id="355" r:id="rId41"/>
    <p:sldId id="297" r:id="rId42"/>
    <p:sldId id="302" r:id="rId43"/>
    <p:sldId id="303" r:id="rId44"/>
    <p:sldId id="299" r:id="rId45"/>
    <p:sldId id="356" r:id="rId46"/>
    <p:sldId id="304" r:id="rId47"/>
    <p:sldId id="357" r:id="rId48"/>
    <p:sldId id="358" r:id="rId49"/>
    <p:sldId id="300" r:id="rId50"/>
    <p:sldId id="359" r:id="rId51"/>
    <p:sldId id="360" r:id="rId52"/>
    <p:sldId id="361" r:id="rId53"/>
    <p:sldId id="362" r:id="rId54"/>
    <p:sldId id="363" r:id="rId55"/>
    <p:sldId id="364" r:id="rId56"/>
    <p:sldId id="365" r:id="rId57"/>
    <p:sldId id="366" r:id="rId58"/>
    <p:sldId id="325" r:id="rId59"/>
    <p:sldId id="316" r:id="rId60"/>
    <p:sldId id="321" r:id="rId61"/>
    <p:sldId id="369" r:id="rId62"/>
    <p:sldId id="323" r:id="rId63"/>
    <p:sldId id="324" r:id="rId64"/>
    <p:sldId id="326" r:id="rId65"/>
  </p:sldIdLst>
  <p:sldSz cx="12192000" cy="6858000"/>
  <p:notesSz cx="6799263" cy="9929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054A322E-A42A-4600-AF00-94E3A16F28A7}">
          <p14:sldIdLst>
            <p14:sldId id="256"/>
            <p14:sldId id="258"/>
          </p14:sldIdLst>
        </p14:section>
        <p14:section name="Le budget" id="{9B5E6BD4-80EA-4457-81AE-4CA2ECD8DCC6}">
          <p14:sldIdLst>
            <p14:sldId id="259"/>
            <p14:sldId id="292"/>
            <p14:sldId id="293"/>
            <p14:sldId id="294"/>
            <p14:sldId id="266"/>
            <p14:sldId id="295"/>
            <p14:sldId id="260"/>
            <p14:sldId id="296"/>
            <p14:sldId id="329"/>
          </p14:sldIdLst>
        </p14:section>
        <p14:section name="Le compte bancaire" id="{7DEE2D23-44F1-4B9D-869A-FDCAE9E94266}">
          <p14:sldIdLst>
            <p14:sldId id="330"/>
            <p14:sldId id="263"/>
            <p14:sldId id="314"/>
            <p14:sldId id="331"/>
            <p14:sldId id="332"/>
            <p14:sldId id="333"/>
            <p14:sldId id="334"/>
          </p14:sldIdLst>
        </p14:section>
        <p14:section name="Les moyens de paiement" id="{DC5A4CAC-6FB0-414F-A27E-7A8901DD47C7}">
          <p14:sldIdLst>
            <p14:sldId id="335"/>
            <p14:sldId id="337"/>
            <p14:sldId id="338"/>
            <p14:sldId id="340"/>
            <p14:sldId id="343"/>
            <p14:sldId id="368"/>
            <p14:sldId id="339"/>
            <p14:sldId id="342"/>
            <p14:sldId id="344"/>
            <p14:sldId id="345"/>
            <p14:sldId id="346"/>
            <p14:sldId id="347"/>
          </p14:sldIdLst>
        </p14:section>
        <p14:section name="Les impôts" id="{9D164357-D2A9-4633-89E5-385F253C7F62}">
          <p14:sldIdLst>
            <p14:sldId id="348"/>
            <p14:sldId id="349"/>
            <p14:sldId id="350"/>
            <p14:sldId id="351"/>
            <p14:sldId id="352"/>
          </p14:sldIdLst>
        </p14:section>
        <p14:section name="Les arnaques" id="{872A1998-2EDC-4406-802A-DEB3FF3C8925}">
          <p14:sldIdLst>
            <p14:sldId id="353"/>
            <p14:sldId id="354"/>
            <p14:sldId id="312"/>
          </p14:sldIdLst>
        </p14:section>
        <p14:section name="L'épargne" id="{58B35D7B-7B2A-4AF1-BBD9-B6ACDCF24997}">
          <p14:sldIdLst>
            <p14:sldId id="355"/>
            <p14:sldId id="297"/>
            <p14:sldId id="302"/>
            <p14:sldId id="303"/>
            <p14:sldId id="299"/>
            <p14:sldId id="356"/>
          </p14:sldIdLst>
        </p14:section>
        <p14:section name="Le crédit" id="{EC922C58-EBB9-4925-AC45-F311B3DEEDE8}">
          <p14:sldIdLst>
            <p14:sldId id="304"/>
            <p14:sldId id="357"/>
            <p14:sldId id="358"/>
            <p14:sldId id="300"/>
            <p14:sldId id="359"/>
            <p14:sldId id="360"/>
            <p14:sldId id="361"/>
          </p14:sldIdLst>
        </p14:section>
        <p14:section name="Les assurances" id="{1D385CBD-E3E7-4C1E-A93D-6940B43E5FEE}">
          <p14:sldIdLst>
            <p14:sldId id="362"/>
            <p14:sldId id="363"/>
            <p14:sldId id="364"/>
            <p14:sldId id="365"/>
            <p14:sldId id="366"/>
          </p14:sldIdLst>
        </p14:section>
        <p14:section name="Conclusion" id="{7DDA91AC-424B-4932-85C5-0A260CF8F614}">
          <p14:sldIdLst>
            <p14:sldId id="325"/>
            <p14:sldId id="316"/>
          </p14:sldIdLst>
        </p14:section>
        <p14:section name="Annexes - bonus" id="{AC359B7D-CD78-4584-B106-40B26E58CC09}">
          <p14:sldIdLst>
            <p14:sldId id="321"/>
            <p14:sldId id="369"/>
            <p14:sldId id="323"/>
            <p14:sldId id="324"/>
            <p14:sldId id="32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3B76"/>
    <a:srgbClr val="CB2361"/>
    <a:srgbClr val="E47117"/>
    <a:srgbClr val="C00000"/>
    <a:srgbClr val="C81E60"/>
    <a:srgbClr val="CD2462"/>
    <a:srgbClr val="E57117"/>
    <a:srgbClr val="C92360"/>
    <a:srgbClr val="F8F8F8"/>
    <a:srgbClr val="F6F4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70" autoAdjust="0"/>
    <p:restoredTop sz="74884" autoAdjust="0"/>
  </p:normalViewPr>
  <p:slideViewPr>
    <p:cSldViewPr snapToGrid="0">
      <p:cViewPr varScale="1">
        <p:scale>
          <a:sx n="86" d="100"/>
          <a:sy n="86" d="100"/>
        </p:scale>
        <p:origin x="1752" y="90"/>
      </p:cViewPr>
      <p:guideLst/>
    </p:cSldViewPr>
  </p:slideViewPr>
  <p:outlineViewPr>
    <p:cViewPr>
      <p:scale>
        <a:sx n="33" d="100"/>
        <a:sy n="33" d="100"/>
      </p:scale>
      <p:origin x="0" y="-3996"/>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78" d="100"/>
          <a:sy n="78" d="100"/>
        </p:scale>
        <p:origin x="3342" y="-32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Users\f801164\Downloads\donnees-grandes-depenses-2019.xlsx" TargetMode="External"/></Relationships>
</file>

<file path=ppt/charts/_rels/chart2.xml.rels><?xml version="1.0" encoding="UTF-8" standalone="yes"?>
<Relationships xmlns="http://schemas.openxmlformats.org/package/2006/relationships"><Relationship Id="rId3" Type="http://schemas.openxmlformats.org/officeDocument/2006/relationships/package" Target="../embeddings/Feuille_de_calcul_Microsoft_Excel.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1060903254646264"/>
          <c:y val="9.4234992958674685E-2"/>
          <c:w val="0.56890585643243352"/>
          <c:h val="0.77835212176289814"/>
        </c:manualLayout>
      </c:layout>
      <c:doughnutChart>
        <c:varyColors val="1"/>
        <c:ser>
          <c:idx val="1"/>
          <c:order val="0"/>
          <c:tx>
            <c:v>En pourcentage</c:v>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E82-4F13-AB32-8DAEC1FC4FFA}"/>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BE82-4F13-AB32-8DAEC1FC4FF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E82-4F13-AB32-8DAEC1FC4FF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E82-4F13-AB32-8DAEC1FC4FFA}"/>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BE82-4F13-AB32-8DAEC1FC4FFA}"/>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BE82-4F13-AB32-8DAEC1FC4FFA}"/>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BE82-4F13-AB32-8DAEC1FC4FFA}"/>
              </c:ext>
            </c:extLst>
          </c:dPt>
          <c:dLbls>
            <c:dLbl>
              <c:idx val="0"/>
              <c:layout>
                <c:manualLayout>
                  <c:x val="1.4026888774452845E-2"/>
                  <c:y val="-0.1103832839631215"/>
                </c:manualLayout>
              </c:layout>
              <c:tx>
                <c:rich>
                  <a:bodyPr/>
                  <a:lstStyle/>
                  <a:p>
                    <a:fld id="{CFCA186B-7319-4B23-A28E-D7BC72F19F6C}" type="VALUE">
                      <a:rPr lang="en-US">
                        <a:latin typeface="Arial" panose="020B0604020202020204" pitchFamily="34" charset="0"/>
                      </a:rPr>
                      <a:pPr/>
                      <a:t>[VALEUR]</a:t>
                    </a:fld>
                    <a:endParaRPr lang="fr-F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1-BE82-4F13-AB32-8DAEC1FC4FFA}"/>
                </c:ext>
              </c:extLst>
            </c:dLbl>
            <c:dLbl>
              <c:idx val="4"/>
              <c:layout>
                <c:manualLayout>
                  <c:x val="-6.3163287637114568E-2"/>
                  <c:y val="-5.5045820643917061E-2"/>
                </c:manualLayout>
              </c:layout>
              <c:tx>
                <c:rich>
                  <a:bodyPr/>
                  <a:lstStyle/>
                  <a:p>
                    <a:fld id="{D522B246-650D-4BFD-87A6-D1070420097E}" type="VALUE">
                      <a:rPr lang="en-US">
                        <a:latin typeface="Arial" panose="020B0604020202020204" pitchFamily="34" charset="0"/>
                      </a:rPr>
                      <a:pPr/>
                      <a:t>[VALEUR]</a:t>
                    </a:fld>
                    <a:endParaRPr lang="fr-F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9-BE82-4F13-AB32-8DAEC1FC4FFA}"/>
                </c:ext>
              </c:extLst>
            </c:dLbl>
            <c:dLbl>
              <c:idx val="6"/>
              <c:layout/>
              <c:tx>
                <c:rich>
                  <a:bodyPr rot="0" spcFirstLastPara="1" vertOverflow="ellipsis" vert="horz" wrap="square" lIns="38100" tIns="19050" rIns="38100" bIns="19050" anchor="ctr" anchorCtr="1">
                    <a:spAutoFit/>
                  </a:bodyPr>
                  <a:lstStyle/>
                  <a:p>
                    <a:pPr>
                      <a:defRPr sz="1400" b="1" i="0" u="none" strike="noStrike" kern="1200" baseline="0">
                        <a:solidFill>
                          <a:srgbClr val="FFFFFF"/>
                        </a:solidFill>
                        <a:latin typeface="+mn-lt"/>
                        <a:ea typeface="+mn-ea"/>
                        <a:cs typeface="+mn-cs"/>
                      </a:defRPr>
                    </a:pPr>
                    <a:fld id="{FB9FAB34-1A5A-4076-AA5A-D70249FEA1CA}" type="VALUE">
                      <a:rPr lang="en-US">
                        <a:latin typeface="Arial" panose="020B0604020202020204" pitchFamily="34" charset="0"/>
                      </a:rPr>
                      <a:pPr>
                        <a:defRPr sz="1400" b="1">
                          <a:solidFill>
                            <a:srgbClr val="FFFFFF"/>
                          </a:solidFill>
                        </a:defRPr>
                      </a:pPr>
                      <a:t>[VALEUR]</a:t>
                    </a:fld>
                    <a:endParaRPr lang="fr-FR"/>
                  </a:p>
                </c:rich>
              </c:tx>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rgbClr val="FFFFFF"/>
                      </a:solidFill>
                      <a:latin typeface="+mn-lt"/>
                      <a:ea typeface="+mn-ea"/>
                      <a:cs typeface="+mn-cs"/>
                    </a:defRPr>
                  </a:pPr>
                  <a:endParaRPr lang="fr-FR"/>
                </a:p>
              </c:txPr>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D-BE82-4F13-AB32-8DAEC1FC4FFA}"/>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'donnees-grandes-depenses-2019'!$G$4:$G$10</c:f>
              <c:strCache>
                <c:ptCount val="7"/>
                <c:pt idx="0">
                  <c:v>CHARGE DE LA DETTE</c:v>
                </c:pt>
                <c:pt idx="1">
                  <c:v>DEPENSES SECTORIELLES</c:v>
                </c:pt>
                <c:pt idx="2">
                  <c:v>ÉDUCATION</c:v>
                </c:pt>
                <c:pt idx="3">
                  <c:v>PROTECTION SOCIALE</c:v>
                </c:pt>
                <c:pt idx="4">
                  <c:v>RECHERCHE</c:v>
                </c:pt>
                <c:pt idx="5">
                  <c:v>RÉGALIEN</c:v>
                </c:pt>
                <c:pt idx="6">
                  <c:v>SERVICES DE FONCTIONNEMENT DES ADMINISTRATIONS PUBLIQUES</c:v>
                </c:pt>
              </c:strCache>
            </c:strRef>
          </c:cat>
          <c:val>
            <c:numRef>
              <c:f>'donnees-grandes-depenses-2019'!$I$4:$I$10</c:f>
              <c:numCache>
                <c:formatCode>0%</c:formatCode>
                <c:ptCount val="7"/>
                <c:pt idx="0">
                  <c:v>2.8000000000000001E-2</c:v>
                </c:pt>
                <c:pt idx="1">
                  <c:v>0.156</c:v>
                </c:pt>
                <c:pt idx="2">
                  <c:v>9.5000000000000001E-2</c:v>
                </c:pt>
                <c:pt idx="3">
                  <c:v>0.57199999999999995</c:v>
                </c:pt>
                <c:pt idx="4">
                  <c:v>2.3E-2</c:v>
                </c:pt>
                <c:pt idx="5">
                  <c:v>0.06</c:v>
                </c:pt>
                <c:pt idx="6">
                  <c:v>6.6000000000000003E-2</c:v>
                </c:pt>
              </c:numCache>
            </c:numRef>
          </c:val>
          <c:extLst>
            <c:ext xmlns:c16="http://schemas.microsoft.com/office/drawing/2014/chart" uri="{C3380CC4-5D6E-409C-BE32-E72D297353CC}">
              <c16:uniqueId val="{0000000E-BE82-4F13-AB32-8DAEC1FC4FFA}"/>
            </c:ext>
          </c:extLst>
        </c:ser>
        <c:dLbls>
          <c:showLegendKey val="0"/>
          <c:showVal val="0"/>
          <c:showCatName val="0"/>
          <c:showSerName val="0"/>
          <c:showPercent val="0"/>
          <c:showBubbleSize val="0"/>
          <c:showLeaderLines val="1"/>
        </c:dLbls>
        <c:firstSliceAng val="0"/>
        <c:holeSize val="57"/>
      </c:doughnutChart>
      <c:spPr>
        <a:noFill/>
        <a:ln>
          <a:noFill/>
        </a:ln>
        <a:effectLst/>
      </c:spPr>
    </c:plotArea>
    <c:legend>
      <c:legendPos val="l"/>
      <c:layout>
        <c:manualLayout>
          <c:xMode val="edge"/>
          <c:yMode val="edge"/>
          <c:x val="0"/>
          <c:y val="7.7540877841677708E-2"/>
          <c:w val="0.4676337768991512"/>
          <c:h val="0.84139383554516489"/>
        </c:manualLayout>
      </c:layout>
      <c:overlay val="0"/>
      <c:spPr>
        <a:noFill/>
        <a:ln>
          <a:solidFill>
            <a:srgbClr val="4F81BD"/>
          </a:solidFill>
        </a:ln>
        <a:effectLst/>
      </c:spPr>
      <c:txPr>
        <a:bodyPr rot="0" spcFirstLastPara="1" vertOverflow="ellipsis" vert="horz" wrap="square" anchor="ctr" anchorCtr="1"/>
        <a:lstStyle/>
        <a:p>
          <a:pPr rtl="0">
            <a:defRPr sz="12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rgbClr val="002060"/>
                </a:solidFill>
                <a:latin typeface="Myriad Pro"/>
                <a:ea typeface="+mn-ea"/>
                <a:cs typeface="+mn-cs"/>
              </a:defRPr>
            </a:pPr>
            <a:r>
              <a:rPr lang="en-US" sz="1400" b="1" baseline="0" dirty="0" smtClean="0">
                <a:solidFill>
                  <a:srgbClr val="002060"/>
                </a:solidFill>
                <a:latin typeface="Myriad Pro"/>
              </a:rPr>
              <a:t>Part des moyens de </a:t>
            </a:r>
          </a:p>
          <a:p>
            <a:pPr>
              <a:defRPr sz="1400">
                <a:solidFill>
                  <a:srgbClr val="002060"/>
                </a:solidFill>
                <a:latin typeface="Myriad Pro"/>
              </a:defRPr>
            </a:pPr>
            <a:r>
              <a:rPr lang="en-US" sz="1400" b="1" baseline="0" dirty="0" smtClean="0">
                <a:solidFill>
                  <a:srgbClr val="002060"/>
                </a:solidFill>
                <a:latin typeface="Myriad Pro"/>
              </a:rPr>
              <a:t>paiement scripturaux</a:t>
            </a:r>
          </a:p>
          <a:p>
            <a:pPr>
              <a:defRPr sz="1400">
                <a:solidFill>
                  <a:srgbClr val="002060"/>
                </a:solidFill>
                <a:latin typeface="Myriad Pro"/>
              </a:defRPr>
            </a:pPr>
            <a:r>
              <a:rPr lang="en-US" sz="1400" b="1" baseline="0" dirty="0" smtClean="0">
                <a:solidFill>
                  <a:srgbClr val="002060"/>
                </a:solidFill>
                <a:latin typeface="Myriad Pro"/>
              </a:rPr>
              <a:t>(nombre de transactions)</a:t>
            </a:r>
          </a:p>
        </c:rich>
      </c:tx>
      <c:layout>
        <c:manualLayout>
          <c:xMode val="edge"/>
          <c:yMode val="edge"/>
          <c:x val="0.37390981908272442"/>
          <c:y val="0.45000303657758228"/>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rgbClr val="002060"/>
              </a:solidFill>
              <a:latin typeface="Myriad Pro"/>
              <a:ea typeface="+mn-ea"/>
              <a:cs typeface="+mn-cs"/>
            </a:defRPr>
          </a:pPr>
          <a:endParaRPr lang="fr-FR"/>
        </a:p>
      </c:txPr>
    </c:title>
    <c:autoTitleDeleted val="0"/>
    <c:plotArea>
      <c:layout>
        <c:manualLayout>
          <c:layoutTarget val="inner"/>
          <c:xMode val="edge"/>
          <c:yMode val="edge"/>
          <c:x val="0.26910089909482282"/>
          <c:y val="0.18293254301434628"/>
          <c:w val="0.44634915315267093"/>
          <c:h val="0.6682697824103333"/>
        </c:manualLayout>
      </c:layout>
      <c:doughnutChart>
        <c:varyColors val="1"/>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fr-FR"/>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C99B66-6500-4A58-8356-C14677CD2643}"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fr-FR"/>
        </a:p>
      </dgm:t>
    </dgm:pt>
    <dgm:pt modelId="{0506A87B-2B1D-46D6-993F-020B603F7841}">
      <dgm:prSet phldrT="[Texte]" custT="1"/>
      <dgm:spPr>
        <a:solidFill>
          <a:srgbClr val="F2F2F2"/>
        </a:solidFill>
        <a:ln w="28575">
          <a:solidFill>
            <a:srgbClr val="213B76"/>
          </a:solidFill>
        </a:ln>
      </dgm:spPr>
      <dgm:t>
        <a:bodyPr/>
        <a:lstStyle/>
        <a:p>
          <a:r>
            <a:rPr lang="fr-FR" sz="1600" b="1" dirty="0" smtClean="0">
              <a:solidFill>
                <a:srgbClr val="213B76"/>
              </a:solidFill>
              <a:sym typeface="Wingdings" panose="05000000000000000000" pitchFamily="2" charset="2"/>
            </a:rPr>
            <a:t>Je mets ma carte dans le distributeur  automatique de billets (DAB).</a:t>
          </a:r>
          <a:endParaRPr lang="fr-FR" sz="1600" b="1" dirty="0">
            <a:solidFill>
              <a:srgbClr val="213B76"/>
            </a:solidFill>
          </a:endParaRPr>
        </a:p>
      </dgm:t>
    </dgm:pt>
    <dgm:pt modelId="{99E893C6-F177-4FBD-AE48-BF622A732A29}" type="parTrans" cxnId="{87E8ABAB-D19B-4A88-8397-F230E66D2146}">
      <dgm:prSet/>
      <dgm:spPr/>
      <dgm:t>
        <a:bodyPr/>
        <a:lstStyle/>
        <a:p>
          <a:endParaRPr lang="fr-FR" sz="1600" b="1">
            <a:solidFill>
              <a:srgbClr val="213B76"/>
            </a:solidFill>
          </a:endParaRPr>
        </a:p>
      </dgm:t>
    </dgm:pt>
    <dgm:pt modelId="{7475BB48-A33D-49F5-BF74-B1A6C36B1542}" type="sibTrans" cxnId="{87E8ABAB-D19B-4A88-8397-F230E66D2146}">
      <dgm:prSet custT="1"/>
      <dgm:spPr/>
      <dgm:t>
        <a:bodyPr/>
        <a:lstStyle/>
        <a:p>
          <a:endParaRPr lang="fr-FR" sz="1600" b="1" dirty="0">
            <a:solidFill>
              <a:srgbClr val="213B76"/>
            </a:solidFill>
          </a:endParaRPr>
        </a:p>
      </dgm:t>
    </dgm:pt>
    <dgm:pt modelId="{C01F8F40-848C-4436-8F4D-513A59000EFC}">
      <dgm:prSet phldrT="[Texte]" custT="1"/>
      <dgm:spPr>
        <a:solidFill>
          <a:srgbClr val="F2F2F2"/>
        </a:solidFill>
        <a:ln w="28575">
          <a:solidFill>
            <a:srgbClr val="C81E60"/>
          </a:solidFill>
        </a:ln>
      </dgm:spPr>
      <dgm:t>
        <a:bodyPr/>
        <a:lstStyle/>
        <a:p>
          <a:r>
            <a:rPr lang="fr-FR" sz="1600" b="1" dirty="0" smtClean="0">
              <a:solidFill>
                <a:srgbClr val="213B76"/>
              </a:solidFill>
              <a:sym typeface="Wingdings" panose="05000000000000000000" pitchFamily="2" charset="2"/>
            </a:rPr>
            <a:t>Je saisis mon code confidentiel.</a:t>
          </a:r>
          <a:endParaRPr lang="fr-FR" sz="1600" b="1" dirty="0">
            <a:solidFill>
              <a:srgbClr val="213B76"/>
            </a:solidFill>
          </a:endParaRPr>
        </a:p>
      </dgm:t>
    </dgm:pt>
    <dgm:pt modelId="{A7E35F2B-9820-4172-A2F7-564BA9E550EC}" type="parTrans" cxnId="{2BED59A1-2DE8-4344-9E55-CE89C64B23C5}">
      <dgm:prSet/>
      <dgm:spPr/>
      <dgm:t>
        <a:bodyPr/>
        <a:lstStyle/>
        <a:p>
          <a:endParaRPr lang="fr-FR" sz="1600" b="1">
            <a:solidFill>
              <a:srgbClr val="213B76"/>
            </a:solidFill>
          </a:endParaRPr>
        </a:p>
      </dgm:t>
    </dgm:pt>
    <dgm:pt modelId="{0539F6C1-D86D-46CF-A115-C6205A54C2F2}" type="sibTrans" cxnId="{2BED59A1-2DE8-4344-9E55-CE89C64B23C5}">
      <dgm:prSet custT="1"/>
      <dgm:spPr/>
      <dgm:t>
        <a:bodyPr/>
        <a:lstStyle/>
        <a:p>
          <a:endParaRPr lang="fr-FR" sz="1600" b="1" dirty="0">
            <a:solidFill>
              <a:srgbClr val="213B76"/>
            </a:solidFill>
          </a:endParaRPr>
        </a:p>
      </dgm:t>
    </dgm:pt>
    <dgm:pt modelId="{F71025AB-1DFF-49CA-8E49-2E7DC68A6FD0}">
      <dgm:prSet phldrT="[Texte]" custT="1"/>
      <dgm:spPr>
        <a:solidFill>
          <a:srgbClr val="F2F2F2"/>
        </a:solidFill>
        <a:ln w="28575">
          <a:solidFill>
            <a:srgbClr val="E57117"/>
          </a:solidFill>
        </a:ln>
      </dgm:spPr>
      <dgm:t>
        <a:bodyPr/>
        <a:lstStyle/>
        <a:p>
          <a:r>
            <a:rPr lang="fr-FR" sz="1600" b="1" dirty="0" smtClean="0">
              <a:solidFill>
                <a:srgbClr val="213B76"/>
              </a:solidFill>
              <a:sym typeface="Wingdings" panose="05000000000000000000" pitchFamily="2" charset="2"/>
            </a:rPr>
            <a:t>J’indique la somme à retirer.</a:t>
          </a:r>
          <a:endParaRPr lang="fr-FR" sz="1600" b="1" dirty="0">
            <a:solidFill>
              <a:srgbClr val="213B76"/>
            </a:solidFill>
          </a:endParaRPr>
        </a:p>
      </dgm:t>
    </dgm:pt>
    <dgm:pt modelId="{8B852F39-E5A2-4146-B38F-38EFBDA0837C}" type="parTrans" cxnId="{E6731922-029F-4C3F-BC31-3DD8923BB29C}">
      <dgm:prSet/>
      <dgm:spPr/>
      <dgm:t>
        <a:bodyPr/>
        <a:lstStyle/>
        <a:p>
          <a:endParaRPr lang="fr-FR" sz="1600" b="1">
            <a:solidFill>
              <a:srgbClr val="213B76"/>
            </a:solidFill>
          </a:endParaRPr>
        </a:p>
      </dgm:t>
    </dgm:pt>
    <dgm:pt modelId="{E33D6B54-F06E-40C9-906D-F4771F6016C8}" type="sibTrans" cxnId="{E6731922-029F-4C3F-BC31-3DD8923BB29C}">
      <dgm:prSet custT="1"/>
      <dgm:spPr/>
      <dgm:t>
        <a:bodyPr/>
        <a:lstStyle/>
        <a:p>
          <a:endParaRPr lang="fr-FR" sz="1600" b="1" dirty="0">
            <a:solidFill>
              <a:srgbClr val="213B76"/>
            </a:solidFill>
          </a:endParaRPr>
        </a:p>
      </dgm:t>
    </dgm:pt>
    <dgm:pt modelId="{17782E9D-0E6E-4F6D-9F87-82952FE54244}">
      <dgm:prSet custT="1"/>
      <dgm:spPr>
        <a:solidFill>
          <a:srgbClr val="F2F2F2"/>
        </a:solidFill>
        <a:ln w="28575">
          <a:solidFill>
            <a:srgbClr val="213B76"/>
          </a:solidFill>
        </a:ln>
      </dgm:spPr>
      <dgm:t>
        <a:bodyPr/>
        <a:lstStyle/>
        <a:p>
          <a:r>
            <a:rPr lang="fr-FR" sz="1600" b="1" dirty="0" smtClean="0">
              <a:solidFill>
                <a:srgbClr val="213B76"/>
              </a:solidFill>
              <a:sym typeface="Wingdings" panose="05000000000000000000" pitchFamily="2" charset="2"/>
            </a:rPr>
            <a:t>Je retire la carte lorsque le DAB le demande.</a:t>
          </a:r>
        </a:p>
      </dgm:t>
    </dgm:pt>
    <dgm:pt modelId="{8FBFFF79-4B3E-470F-B3F4-F799B10C23BB}" type="parTrans" cxnId="{398E7102-95DF-4CCB-ADFD-F394C28120C7}">
      <dgm:prSet/>
      <dgm:spPr/>
      <dgm:t>
        <a:bodyPr/>
        <a:lstStyle/>
        <a:p>
          <a:endParaRPr lang="fr-FR" sz="1600" b="1">
            <a:solidFill>
              <a:srgbClr val="213B76"/>
            </a:solidFill>
          </a:endParaRPr>
        </a:p>
      </dgm:t>
    </dgm:pt>
    <dgm:pt modelId="{0ED69E79-C231-42D3-AB09-C141D0933E5E}" type="sibTrans" cxnId="{398E7102-95DF-4CCB-ADFD-F394C28120C7}">
      <dgm:prSet custT="1"/>
      <dgm:spPr/>
      <dgm:t>
        <a:bodyPr/>
        <a:lstStyle/>
        <a:p>
          <a:endParaRPr lang="fr-FR" sz="1600" b="1" dirty="0">
            <a:solidFill>
              <a:srgbClr val="213B76"/>
            </a:solidFill>
          </a:endParaRPr>
        </a:p>
      </dgm:t>
    </dgm:pt>
    <dgm:pt modelId="{90214B9B-93E5-40D5-9FE9-8612EC5EE746}">
      <dgm:prSet custT="1"/>
      <dgm:spPr>
        <a:solidFill>
          <a:srgbClr val="F2F2F2"/>
        </a:solidFill>
        <a:ln w="28575">
          <a:solidFill>
            <a:srgbClr val="C81E60"/>
          </a:solidFill>
        </a:ln>
      </dgm:spPr>
      <dgm:t>
        <a:bodyPr/>
        <a:lstStyle/>
        <a:p>
          <a:r>
            <a:rPr lang="fr-FR" sz="1600" b="1" dirty="0" smtClean="0">
              <a:solidFill>
                <a:srgbClr val="213B76"/>
              </a:solidFill>
              <a:sym typeface="Wingdings" panose="05000000000000000000" pitchFamily="2" charset="2"/>
            </a:rPr>
            <a:t>Je prends les billets distribués.</a:t>
          </a:r>
        </a:p>
      </dgm:t>
    </dgm:pt>
    <dgm:pt modelId="{C7D34886-F46C-4786-AB2F-A4E7BF3F4237}" type="parTrans" cxnId="{CCE97B5D-7FD4-4A96-80E6-BC4692C7A129}">
      <dgm:prSet/>
      <dgm:spPr/>
      <dgm:t>
        <a:bodyPr/>
        <a:lstStyle/>
        <a:p>
          <a:endParaRPr lang="fr-FR" sz="1600" b="1">
            <a:solidFill>
              <a:srgbClr val="213B76"/>
            </a:solidFill>
          </a:endParaRPr>
        </a:p>
      </dgm:t>
    </dgm:pt>
    <dgm:pt modelId="{0E63C95F-2D3B-4670-86B6-3F7FD44F8172}" type="sibTrans" cxnId="{CCE97B5D-7FD4-4A96-80E6-BC4692C7A129}">
      <dgm:prSet/>
      <dgm:spPr/>
      <dgm:t>
        <a:bodyPr/>
        <a:lstStyle/>
        <a:p>
          <a:endParaRPr lang="fr-FR" sz="1600" b="1">
            <a:solidFill>
              <a:srgbClr val="213B76"/>
            </a:solidFill>
          </a:endParaRPr>
        </a:p>
      </dgm:t>
    </dgm:pt>
    <dgm:pt modelId="{A7AC14E3-37EC-46B2-AAE2-87CAA1A4CCF4}" type="pres">
      <dgm:prSet presAssocID="{12C99B66-6500-4A58-8356-C14677CD2643}" presName="outerComposite" presStyleCnt="0">
        <dgm:presLayoutVars>
          <dgm:chMax val="5"/>
          <dgm:dir/>
          <dgm:resizeHandles val="exact"/>
        </dgm:presLayoutVars>
      </dgm:prSet>
      <dgm:spPr/>
      <dgm:t>
        <a:bodyPr/>
        <a:lstStyle/>
        <a:p>
          <a:endParaRPr lang="fr-FR"/>
        </a:p>
      </dgm:t>
    </dgm:pt>
    <dgm:pt modelId="{1CB4FBF0-3944-4CF5-AECE-893F99BC6F65}" type="pres">
      <dgm:prSet presAssocID="{12C99B66-6500-4A58-8356-C14677CD2643}" presName="dummyMaxCanvas" presStyleCnt="0">
        <dgm:presLayoutVars/>
      </dgm:prSet>
      <dgm:spPr/>
    </dgm:pt>
    <dgm:pt modelId="{D3D089D6-2E11-4BB8-AA5B-2A0B78D712B0}" type="pres">
      <dgm:prSet presAssocID="{12C99B66-6500-4A58-8356-C14677CD2643}" presName="FiveNodes_1" presStyleLbl="node1" presStyleIdx="0" presStyleCnt="5">
        <dgm:presLayoutVars>
          <dgm:bulletEnabled val="1"/>
        </dgm:presLayoutVars>
      </dgm:prSet>
      <dgm:spPr/>
      <dgm:t>
        <a:bodyPr/>
        <a:lstStyle/>
        <a:p>
          <a:endParaRPr lang="fr-FR"/>
        </a:p>
      </dgm:t>
    </dgm:pt>
    <dgm:pt modelId="{805B950C-0E08-4E56-B21C-3502E84CB552}" type="pres">
      <dgm:prSet presAssocID="{12C99B66-6500-4A58-8356-C14677CD2643}" presName="FiveNodes_2" presStyleLbl="node1" presStyleIdx="1" presStyleCnt="5">
        <dgm:presLayoutVars>
          <dgm:bulletEnabled val="1"/>
        </dgm:presLayoutVars>
      </dgm:prSet>
      <dgm:spPr/>
      <dgm:t>
        <a:bodyPr/>
        <a:lstStyle/>
        <a:p>
          <a:endParaRPr lang="fr-FR"/>
        </a:p>
      </dgm:t>
    </dgm:pt>
    <dgm:pt modelId="{36451B90-451F-43D6-9D99-16B74C32DD5C}" type="pres">
      <dgm:prSet presAssocID="{12C99B66-6500-4A58-8356-C14677CD2643}" presName="FiveNodes_3" presStyleLbl="node1" presStyleIdx="2" presStyleCnt="5">
        <dgm:presLayoutVars>
          <dgm:bulletEnabled val="1"/>
        </dgm:presLayoutVars>
      </dgm:prSet>
      <dgm:spPr/>
      <dgm:t>
        <a:bodyPr/>
        <a:lstStyle/>
        <a:p>
          <a:endParaRPr lang="fr-FR"/>
        </a:p>
      </dgm:t>
    </dgm:pt>
    <dgm:pt modelId="{12D49BF2-FC8F-4A79-8A94-5E67D2F2796B}" type="pres">
      <dgm:prSet presAssocID="{12C99B66-6500-4A58-8356-C14677CD2643}" presName="FiveNodes_4" presStyleLbl="node1" presStyleIdx="3" presStyleCnt="5">
        <dgm:presLayoutVars>
          <dgm:bulletEnabled val="1"/>
        </dgm:presLayoutVars>
      </dgm:prSet>
      <dgm:spPr/>
      <dgm:t>
        <a:bodyPr/>
        <a:lstStyle/>
        <a:p>
          <a:endParaRPr lang="fr-FR"/>
        </a:p>
      </dgm:t>
    </dgm:pt>
    <dgm:pt modelId="{D9C7E9C2-42C1-4CEC-AA3D-935A3F441D3B}" type="pres">
      <dgm:prSet presAssocID="{12C99B66-6500-4A58-8356-C14677CD2643}" presName="FiveNodes_5" presStyleLbl="node1" presStyleIdx="4" presStyleCnt="5">
        <dgm:presLayoutVars>
          <dgm:bulletEnabled val="1"/>
        </dgm:presLayoutVars>
      </dgm:prSet>
      <dgm:spPr/>
      <dgm:t>
        <a:bodyPr/>
        <a:lstStyle/>
        <a:p>
          <a:endParaRPr lang="fr-FR"/>
        </a:p>
      </dgm:t>
    </dgm:pt>
    <dgm:pt modelId="{32C092CF-FA17-4320-971C-2109B6207194}" type="pres">
      <dgm:prSet presAssocID="{12C99B66-6500-4A58-8356-C14677CD2643}" presName="FiveConn_1-2" presStyleLbl="fgAccFollowNode1" presStyleIdx="0" presStyleCnt="4">
        <dgm:presLayoutVars>
          <dgm:bulletEnabled val="1"/>
        </dgm:presLayoutVars>
      </dgm:prSet>
      <dgm:spPr/>
      <dgm:t>
        <a:bodyPr/>
        <a:lstStyle/>
        <a:p>
          <a:endParaRPr lang="fr-FR"/>
        </a:p>
      </dgm:t>
    </dgm:pt>
    <dgm:pt modelId="{68E69AE4-3945-4E2F-A94B-E048D078CEBA}" type="pres">
      <dgm:prSet presAssocID="{12C99B66-6500-4A58-8356-C14677CD2643}" presName="FiveConn_2-3" presStyleLbl="fgAccFollowNode1" presStyleIdx="1" presStyleCnt="4">
        <dgm:presLayoutVars>
          <dgm:bulletEnabled val="1"/>
        </dgm:presLayoutVars>
      </dgm:prSet>
      <dgm:spPr/>
      <dgm:t>
        <a:bodyPr/>
        <a:lstStyle/>
        <a:p>
          <a:endParaRPr lang="fr-FR"/>
        </a:p>
      </dgm:t>
    </dgm:pt>
    <dgm:pt modelId="{02E550CC-08F5-432D-9D5E-BA1EC10FE598}" type="pres">
      <dgm:prSet presAssocID="{12C99B66-6500-4A58-8356-C14677CD2643}" presName="FiveConn_3-4" presStyleLbl="fgAccFollowNode1" presStyleIdx="2" presStyleCnt="4">
        <dgm:presLayoutVars>
          <dgm:bulletEnabled val="1"/>
        </dgm:presLayoutVars>
      </dgm:prSet>
      <dgm:spPr/>
      <dgm:t>
        <a:bodyPr/>
        <a:lstStyle/>
        <a:p>
          <a:endParaRPr lang="fr-FR"/>
        </a:p>
      </dgm:t>
    </dgm:pt>
    <dgm:pt modelId="{61F26E32-8DD0-473B-9C80-A62B7D7F34A9}" type="pres">
      <dgm:prSet presAssocID="{12C99B66-6500-4A58-8356-C14677CD2643}" presName="FiveConn_4-5" presStyleLbl="fgAccFollowNode1" presStyleIdx="3" presStyleCnt="4">
        <dgm:presLayoutVars>
          <dgm:bulletEnabled val="1"/>
        </dgm:presLayoutVars>
      </dgm:prSet>
      <dgm:spPr/>
      <dgm:t>
        <a:bodyPr/>
        <a:lstStyle/>
        <a:p>
          <a:endParaRPr lang="fr-FR"/>
        </a:p>
      </dgm:t>
    </dgm:pt>
    <dgm:pt modelId="{B3534CFA-5BF9-4C6A-A9F2-DA91F8AF4808}" type="pres">
      <dgm:prSet presAssocID="{12C99B66-6500-4A58-8356-C14677CD2643}" presName="FiveNodes_1_text" presStyleLbl="node1" presStyleIdx="4" presStyleCnt="5">
        <dgm:presLayoutVars>
          <dgm:bulletEnabled val="1"/>
        </dgm:presLayoutVars>
      </dgm:prSet>
      <dgm:spPr/>
      <dgm:t>
        <a:bodyPr/>
        <a:lstStyle/>
        <a:p>
          <a:endParaRPr lang="fr-FR"/>
        </a:p>
      </dgm:t>
    </dgm:pt>
    <dgm:pt modelId="{7CB4EEB6-967D-4FAF-9575-8D605B529352}" type="pres">
      <dgm:prSet presAssocID="{12C99B66-6500-4A58-8356-C14677CD2643}" presName="FiveNodes_2_text" presStyleLbl="node1" presStyleIdx="4" presStyleCnt="5">
        <dgm:presLayoutVars>
          <dgm:bulletEnabled val="1"/>
        </dgm:presLayoutVars>
      </dgm:prSet>
      <dgm:spPr/>
      <dgm:t>
        <a:bodyPr/>
        <a:lstStyle/>
        <a:p>
          <a:endParaRPr lang="fr-FR"/>
        </a:p>
      </dgm:t>
    </dgm:pt>
    <dgm:pt modelId="{5DC87E24-C0B0-45E6-9696-AFE747110BF2}" type="pres">
      <dgm:prSet presAssocID="{12C99B66-6500-4A58-8356-C14677CD2643}" presName="FiveNodes_3_text" presStyleLbl="node1" presStyleIdx="4" presStyleCnt="5">
        <dgm:presLayoutVars>
          <dgm:bulletEnabled val="1"/>
        </dgm:presLayoutVars>
      </dgm:prSet>
      <dgm:spPr/>
      <dgm:t>
        <a:bodyPr/>
        <a:lstStyle/>
        <a:p>
          <a:endParaRPr lang="fr-FR"/>
        </a:p>
      </dgm:t>
    </dgm:pt>
    <dgm:pt modelId="{80B76449-FEB3-48BF-A65D-35C80BD0970E}" type="pres">
      <dgm:prSet presAssocID="{12C99B66-6500-4A58-8356-C14677CD2643}" presName="FiveNodes_4_text" presStyleLbl="node1" presStyleIdx="4" presStyleCnt="5">
        <dgm:presLayoutVars>
          <dgm:bulletEnabled val="1"/>
        </dgm:presLayoutVars>
      </dgm:prSet>
      <dgm:spPr/>
      <dgm:t>
        <a:bodyPr/>
        <a:lstStyle/>
        <a:p>
          <a:endParaRPr lang="fr-FR"/>
        </a:p>
      </dgm:t>
    </dgm:pt>
    <dgm:pt modelId="{AC7F2BAF-4EE3-4C7F-8CF0-600191F19F60}" type="pres">
      <dgm:prSet presAssocID="{12C99B66-6500-4A58-8356-C14677CD2643}" presName="FiveNodes_5_text" presStyleLbl="node1" presStyleIdx="4" presStyleCnt="5">
        <dgm:presLayoutVars>
          <dgm:bulletEnabled val="1"/>
        </dgm:presLayoutVars>
      </dgm:prSet>
      <dgm:spPr/>
      <dgm:t>
        <a:bodyPr/>
        <a:lstStyle/>
        <a:p>
          <a:endParaRPr lang="fr-FR"/>
        </a:p>
      </dgm:t>
    </dgm:pt>
  </dgm:ptLst>
  <dgm:cxnLst>
    <dgm:cxn modelId="{C2F117CC-7450-4BE5-88DC-A26481A12806}" type="presOf" srcId="{E33D6B54-F06E-40C9-906D-F4771F6016C8}" destId="{02E550CC-08F5-432D-9D5E-BA1EC10FE598}" srcOrd="0" destOrd="0" presId="urn:microsoft.com/office/officeart/2005/8/layout/vProcess5"/>
    <dgm:cxn modelId="{14F69B59-67A3-471A-BA59-6AB588FA4081}" type="presOf" srcId="{12C99B66-6500-4A58-8356-C14677CD2643}" destId="{A7AC14E3-37EC-46B2-AAE2-87CAA1A4CCF4}" srcOrd="0" destOrd="0" presId="urn:microsoft.com/office/officeart/2005/8/layout/vProcess5"/>
    <dgm:cxn modelId="{E83B238F-761E-45EF-9708-5521047B5E33}" type="presOf" srcId="{17782E9D-0E6E-4F6D-9F87-82952FE54244}" destId="{80B76449-FEB3-48BF-A65D-35C80BD0970E}" srcOrd="1" destOrd="0" presId="urn:microsoft.com/office/officeart/2005/8/layout/vProcess5"/>
    <dgm:cxn modelId="{96B6CC6F-2E74-4D1D-86D8-DE82FD29DBE2}" type="presOf" srcId="{7475BB48-A33D-49F5-BF74-B1A6C36B1542}" destId="{32C092CF-FA17-4320-971C-2109B6207194}" srcOrd="0" destOrd="0" presId="urn:microsoft.com/office/officeart/2005/8/layout/vProcess5"/>
    <dgm:cxn modelId="{3F42D84C-9DC3-4755-9B74-5B1FF8DC8478}" type="presOf" srcId="{0506A87B-2B1D-46D6-993F-020B603F7841}" destId="{D3D089D6-2E11-4BB8-AA5B-2A0B78D712B0}" srcOrd="0" destOrd="0" presId="urn:microsoft.com/office/officeart/2005/8/layout/vProcess5"/>
    <dgm:cxn modelId="{CCE97B5D-7FD4-4A96-80E6-BC4692C7A129}" srcId="{12C99B66-6500-4A58-8356-C14677CD2643}" destId="{90214B9B-93E5-40D5-9FE9-8612EC5EE746}" srcOrd="4" destOrd="0" parTransId="{C7D34886-F46C-4786-AB2F-A4E7BF3F4237}" sibTransId="{0E63C95F-2D3B-4670-86B6-3F7FD44F8172}"/>
    <dgm:cxn modelId="{815301ED-6BAD-4E1A-BD49-82843511F4A3}" type="presOf" srcId="{90214B9B-93E5-40D5-9FE9-8612EC5EE746}" destId="{D9C7E9C2-42C1-4CEC-AA3D-935A3F441D3B}" srcOrd="0" destOrd="0" presId="urn:microsoft.com/office/officeart/2005/8/layout/vProcess5"/>
    <dgm:cxn modelId="{57747355-CE7B-479A-8621-C63A24F99690}" type="presOf" srcId="{17782E9D-0E6E-4F6D-9F87-82952FE54244}" destId="{12D49BF2-FC8F-4A79-8A94-5E67D2F2796B}" srcOrd="0" destOrd="0" presId="urn:microsoft.com/office/officeart/2005/8/layout/vProcess5"/>
    <dgm:cxn modelId="{451AFC3E-8218-4850-A9A0-9883D4A77595}" type="presOf" srcId="{0539F6C1-D86D-46CF-A115-C6205A54C2F2}" destId="{68E69AE4-3945-4E2F-A94B-E048D078CEBA}" srcOrd="0" destOrd="0" presId="urn:microsoft.com/office/officeart/2005/8/layout/vProcess5"/>
    <dgm:cxn modelId="{6C4B4C00-32CF-447F-AD32-37E81506AF79}" type="presOf" srcId="{F71025AB-1DFF-49CA-8E49-2E7DC68A6FD0}" destId="{36451B90-451F-43D6-9D99-16B74C32DD5C}" srcOrd="0" destOrd="0" presId="urn:microsoft.com/office/officeart/2005/8/layout/vProcess5"/>
    <dgm:cxn modelId="{398E7102-95DF-4CCB-ADFD-F394C28120C7}" srcId="{12C99B66-6500-4A58-8356-C14677CD2643}" destId="{17782E9D-0E6E-4F6D-9F87-82952FE54244}" srcOrd="3" destOrd="0" parTransId="{8FBFFF79-4B3E-470F-B3F4-F799B10C23BB}" sibTransId="{0ED69E79-C231-42D3-AB09-C141D0933E5E}"/>
    <dgm:cxn modelId="{87E8ABAB-D19B-4A88-8397-F230E66D2146}" srcId="{12C99B66-6500-4A58-8356-C14677CD2643}" destId="{0506A87B-2B1D-46D6-993F-020B603F7841}" srcOrd="0" destOrd="0" parTransId="{99E893C6-F177-4FBD-AE48-BF622A732A29}" sibTransId="{7475BB48-A33D-49F5-BF74-B1A6C36B1542}"/>
    <dgm:cxn modelId="{32A7BCD9-7015-498B-BFEF-070726699E1E}" type="presOf" srcId="{F71025AB-1DFF-49CA-8E49-2E7DC68A6FD0}" destId="{5DC87E24-C0B0-45E6-9696-AFE747110BF2}" srcOrd="1" destOrd="0" presId="urn:microsoft.com/office/officeart/2005/8/layout/vProcess5"/>
    <dgm:cxn modelId="{E6731922-029F-4C3F-BC31-3DD8923BB29C}" srcId="{12C99B66-6500-4A58-8356-C14677CD2643}" destId="{F71025AB-1DFF-49CA-8E49-2E7DC68A6FD0}" srcOrd="2" destOrd="0" parTransId="{8B852F39-E5A2-4146-B38F-38EFBDA0837C}" sibTransId="{E33D6B54-F06E-40C9-906D-F4771F6016C8}"/>
    <dgm:cxn modelId="{C6D748A1-3EBD-4C7E-8218-842CC1F6BA1D}" type="presOf" srcId="{0506A87B-2B1D-46D6-993F-020B603F7841}" destId="{B3534CFA-5BF9-4C6A-A9F2-DA91F8AF4808}" srcOrd="1" destOrd="0" presId="urn:microsoft.com/office/officeart/2005/8/layout/vProcess5"/>
    <dgm:cxn modelId="{07C24586-4CAB-40C0-9724-290B491FC663}" type="presOf" srcId="{C01F8F40-848C-4436-8F4D-513A59000EFC}" destId="{805B950C-0E08-4E56-B21C-3502E84CB552}" srcOrd="0" destOrd="0" presId="urn:microsoft.com/office/officeart/2005/8/layout/vProcess5"/>
    <dgm:cxn modelId="{2BED59A1-2DE8-4344-9E55-CE89C64B23C5}" srcId="{12C99B66-6500-4A58-8356-C14677CD2643}" destId="{C01F8F40-848C-4436-8F4D-513A59000EFC}" srcOrd="1" destOrd="0" parTransId="{A7E35F2B-9820-4172-A2F7-564BA9E550EC}" sibTransId="{0539F6C1-D86D-46CF-A115-C6205A54C2F2}"/>
    <dgm:cxn modelId="{909768B7-D24F-483A-9AFC-73CA2A7B86AB}" type="presOf" srcId="{90214B9B-93E5-40D5-9FE9-8612EC5EE746}" destId="{AC7F2BAF-4EE3-4C7F-8CF0-600191F19F60}" srcOrd="1" destOrd="0" presId="urn:microsoft.com/office/officeart/2005/8/layout/vProcess5"/>
    <dgm:cxn modelId="{55291A83-C487-49DA-B2B2-D3C0E575DF2B}" type="presOf" srcId="{C01F8F40-848C-4436-8F4D-513A59000EFC}" destId="{7CB4EEB6-967D-4FAF-9575-8D605B529352}" srcOrd="1" destOrd="0" presId="urn:microsoft.com/office/officeart/2005/8/layout/vProcess5"/>
    <dgm:cxn modelId="{35D08011-807C-4E21-89CD-F63A63BD03EA}" type="presOf" srcId="{0ED69E79-C231-42D3-AB09-C141D0933E5E}" destId="{61F26E32-8DD0-473B-9C80-A62B7D7F34A9}" srcOrd="0" destOrd="0" presId="urn:microsoft.com/office/officeart/2005/8/layout/vProcess5"/>
    <dgm:cxn modelId="{40B02AF1-DA96-494B-95CD-E36A03B74DE2}" type="presParOf" srcId="{A7AC14E3-37EC-46B2-AAE2-87CAA1A4CCF4}" destId="{1CB4FBF0-3944-4CF5-AECE-893F99BC6F65}" srcOrd="0" destOrd="0" presId="urn:microsoft.com/office/officeart/2005/8/layout/vProcess5"/>
    <dgm:cxn modelId="{B6F27B38-F7C7-4C07-9F0E-332F9A0ED819}" type="presParOf" srcId="{A7AC14E3-37EC-46B2-AAE2-87CAA1A4CCF4}" destId="{D3D089D6-2E11-4BB8-AA5B-2A0B78D712B0}" srcOrd="1" destOrd="0" presId="urn:microsoft.com/office/officeart/2005/8/layout/vProcess5"/>
    <dgm:cxn modelId="{F98763BA-21E2-41CA-81B9-7C980A989273}" type="presParOf" srcId="{A7AC14E3-37EC-46B2-AAE2-87CAA1A4CCF4}" destId="{805B950C-0E08-4E56-B21C-3502E84CB552}" srcOrd="2" destOrd="0" presId="urn:microsoft.com/office/officeart/2005/8/layout/vProcess5"/>
    <dgm:cxn modelId="{8754A436-10C2-4B40-B490-97F3F2209CEB}" type="presParOf" srcId="{A7AC14E3-37EC-46B2-AAE2-87CAA1A4CCF4}" destId="{36451B90-451F-43D6-9D99-16B74C32DD5C}" srcOrd="3" destOrd="0" presId="urn:microsoft.com/office/officeart/2005/8/layout/vProcess5"/>
    <dgm:cxn modelId="{EDF499A3-3733-4B9F-A4BA-0D93CBE24ADF}" type="presParOf" srcId="{A7AC14E3-37EC-46B2-AAE2-87CAA1A4CCF4}" destId="{12D49BF2-FC8F-4A79-8A94-5E67D2F2796B}" srcOrd="4" destOrd="0" presId="urn:microsoft.com/office/officeart/2005/8/layout/vProcess5"/>
    <dgm:cxn modelId="{24D0D836-5439-436A-BBA1-087FFD698249}" type="presParOf" srcId="{A7AC14E3-37EC-46B2-AAE2-87CAA1A4CCF4}" destId="{D9C7E9C2-42C1-4CEC-AA3D-935A3F441D3B}" srcOrd="5" destOrd="0" presId="urn:microsoft.com/office/officeart/2005/8/layout/vProcess5"/>
    <dgm:cxn modelId="{963CA4BE-0D65-4D20-9FE3-FE7E10B225C3}" type="presParOf" srcId="{A7AC14E3-37EC-46B2-AAE2-87CAA1A4CCF4}" destId="{32C092CF-FA17-4320-971C-2109B6207194}" srcOrd="6" destOrd="0" presId="urn:microsoft.com/office/officeart/2005/8/layout/vProcess5"/>
    <dgm:cxn modelId="{B0681D84-E73C-4566-B425-99522F1CFD0E}" type="presParOf" srcId="{A7AC14E3-37EC-46B2-AAE2-87CAA1A4CCF4}" destId="{68E69AE4-3945-4E2F-A94B-E048D078CEBA}" srcOrd="7" destOrd="0" presId="urn:microsoft.com/office/officeart/2005/8/layout/vProcess5"/>
    <dgm:cxn modelId="{44D343D6-EAAE-4650-BFC5-947D0EAD7A70}" type="presParOf" srcId="{A7AC14E3-37EC-46B2-AAE2-87CAA1A4CCF4}" destId="{02E550CC-08F5-432D-9D5E-BA1EC10FE598}" srcOrd="8" destOrd="0" presId="urn:microsoft.com/office/officeart/2005/8/layout/vProcess5"/>
    <dgm:cxn modelId="{DFC67981-5183-4FA3-B56D-C863A558A805}" type="presParOf" srcId="{A7AC14E3-37EC-46B2-AAE2-87CAA1A4CCF4}" destId="{61F26E32-8DD0-473B-9C80-A62B7D7F34A9}" srcOrd="9" destOrd="0" presId="urn:microsoft.com/office/officeart/2005/8/layout/vProcess5"/>
    <dgm:cxn modelId="{DAAB50A2-9670-4A08-8FD9-F980852DD87B}" type="presParOf" srcId="{A7AC14E3-37EC-46B2-AAE2-87CAA1A4CCF4}" destId="{B3534CFA-5BF9-4C6A-A9F2-DA91F8AF4808}" srcOrd="10" destOrd="0" presId="urn:microsoft.com/office/officeart/2005/8/layout/vProcess5"/>
    <dgm:cxn modelId="{D428BCEB-7B70-43C1-A57F-A3C01E9EACAB}" type="presParOf" srcId="{A7AC14E3-37EC-46B2-AAE2-87CAA1A4CCF4}" destId="{7CB4EEB6-967D-4FAF-9575-8D605B529352}" srcOrd="11" destOrd="0" presId="urn:microsoft.com/office/officeart/2005/8/layout/vProcess5"/>
    <dgm:cxn modelId="{5AA246DC-ABCB-4A59-8E5D-1D4ACF531F05}" type="presParOf" srcId="{A7AC14E3-37EC-46B2-AAE2-87CAA1A4CCF4}" destId="{5DC87E24-C0B0-45E6-9696-AFE747110BF2}" srcOrd="12" destOrd="0" presId="urn:microsoft.com/office/officeart/2005/8/layout/vProcess5"/>
    <dgm:cxn modelId="{E7AE396E-49B9-4243-8A1D-580AEB18C7D6}" type="presParOf" srcId="{A7AC14E3-37EC-46B2-AAE2-87CAA1A4CCF4}" destId="{80B76449-FEB3-48BF-A65D-35C80BD0970E}" srcOrd="13" destOrd="0" presId="urn:microsoft.com/office/officeart/2005/8/layout/vProcess5"/>
    <dgm:cxn modelId="{0C21CDB6-DB6F-4E2A-950F-8F2BC6E067CF}" type="presParOf" srcId="{A7AC14E3-37EC-46B2-AAE2-87CAA1A4CCF4}" destId="{AC7F2BAF-4EE3-4C7F-8CF0-600191F19F60}" srcOrd="14"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21383D9-DE1C-4742-98ED-EB807C94A880}" type="doc">
      <dgm:prSet loTypeId="urn:microsoft.com/office/officeart/2008/layout/VerticalCurvedList" loCatId="list" qsTypeId="urn:microsoft.com/office/officeart/2005/8/quickstyle/simple1" qsCatId="simple" csTypeId="urn:microsoft.com/office/officeart/2005/8/colors/colorful5" csCatId="colorful" phldr="1"/>
      <dgm:spPr/>
      <dgm:t>
        <a:bodyPr/>
        <a:lstStyle/>
        <a:p>
          <a:endParaRPr lang="fr-FR"/>
        </a:p>
      </dgm:t>
    </dgm:pt>
    <dgm:pt modelId="{CD4BA8C2-595D-4E85-81C7-84B2B8CF19F2}">
      <dgm:prSet phldrT="[Texte]" custT="1"/>
      <dgm:spPr>
        <a:noFill/>
        <a:ln w="28575">
          <a:solidFill>
            <a:srgbClr val="213B76"/>
          </a:solidFill>
        </a:ln>
      </dgm:spPr>
      <dgm:t>
        <a:bodyPr/>
        <a:lstStyle/>
        <a:p>
          <a:r>
            <a:rPr lang="fr-FR" sz="2000" b="1" dirty="0" smtClean="0">
              <a:solidFill>
                <a:srgbClr val="213B76"/>
              </a:solidFill>
              <a:latin typeface="Arial" panose="020B0604020202020204" pitchFamily="34" charset="0"/>
            </a:rPr>
            <a:t>Faire fonctionner l’État</a:t>
          </a:r>
          <a:endParaRPr lang="fr-FR" sz="2000" b="1" dirty="0">
            <a:solidFill>
              <a:srgbClr val="213B76"/>
            </a:solidFill>
            <a:latin typeface="Arial" panose="020B0604020202020204" pitchFamily="34" charset="0"/>
          </a:endParaRPr>
        </a:p>
      </dgm:t>
    </dgm:pt>
    <dgm:pt modelId="{24A5F9CC-5134-4094-8870-711CB9FFD487}" type="parTrans" cxnId="{67D7CBC9-591F-4D23-ADD6-D386124D0511}">
      <dgm:prSet/>
      <dgm:spPr/>
      <dgm:t>
        <a:bodyPr/>
        <a:lstStyle/>
        <a:p>
          <a:endParaRPr lang="fr-FR" b="1">
            <a:solidFill>
              <a:srgbClr val="213B76"/>
            </a:solidFill>
          </a:endParaRPr>
        </a:p>
      </dgm:t>
    </dgm:pt>
    <dgm:pt modelId="{18F9E30D-F29B-4EA3-A59E-9EDFBFE77EBE}" type="sibTrans" cxnId="{67D7CBC9-591F-4D23-ADD6-D386124D0511}">
      <dgm:prSet/>
      <dgm:spPr>
        <a:ln>
          <a:solidFill>
            <a:srgbClr val="213B76"/>
          </a:solidFill>
        </a:ln>
      </dgm:spPr>
      <dgm:t>
        <a:bodyPr/>
        <a:lstStyle/>
        <a:p>
          <a:endParaRPr lang="fr-FR" b="1">
            <a:solidFill>
              <a:srgbClr val="213B76"/>
            </a:solidFill>
          </a:endParaRPr>
        </a:p>
      </dgm:t>
    </dgm:pt>
    <dgm:pt modelId="{EE9D1DE7-6CA7-4D12-82A2-169E70E884E9}">
      <dgm:prSet phldrT="[Texte]" custT="1"/>
      <dgm:spPr>
        <a:noFill/>
        <a:ln w="28575">
          <a:solidFill>
            <a:srgbClr val="C81E60"/>
          </a:solidFill>
        </a:ln>
      </dgm:spPr>
      <dgm:t>
        <a:bodyPr/>
        <a:lstStyle/>
        <a:p>
          <a:r>
            <a:rPr lang="fr-FR" sz="2000" b="1" dirty="0" smtClean="0">
              <a:solidFill>
                <a:srgbClr val="213B76"/>
              </a:solidFill>
              <a:latin typeface="Arial" panose="020B0604020202020204" pitchFamily="34" charset="0"/>
            </a:rPr>
            <a:t>Réduire les inégalités</a:t>
          </a:r>
          <a:endParaRPr lang="fr-FR" sz="2000" b="1" dirty="0">
            <a:solidFill>
              <a:srgbClr val="213B76"/>
            </a:solidFill>
            <a:latin typeface="Arial" panose="020B0604020202020204" pitchFamily="34" charset="0"/>
          </a:endParaRPr>
        </a:p>
      </dgm:t>
    </dgm:pt>
    <dgm:pt modelId="{0EC6FEF3-D594-4262-8338-B8CE2D3C3B0F}" type="parTrans" cxnId="{1814CED4-12A3-4BA1-A14F-D48C9307F2B4}">
      <dgm:prSet/>
      <dgm:spPr/>
      <dgm:t>
        <a:bodyPr/>
        <a:lstStyle/>
        <a:p>
          <a:endParaRPr lang="fr-FR" b="1">
            <a:solidFill>
              <a:srgbClr val="213B76"/>
            </a:solidFill>
          </a:endParaRPr>
        </a:p>
      </dgm:t>
    </dgm:pt>
    <dgm:pt modelId="{810ED349-48FE-4BC6-97FF-D7524EA160C8}" type="sibTrans" cxnId="{1814CED4-12A3-4BA1-A14F-D48C9307F2B4}">
      <dgm:prSet/>
      <dgm:spPr/>
      <dgm:t>
        <a:bodyPr/>
        <a:lstStyle/>
        <a:p>
          <a:endParaRPr lang="fr-FR" b="1">
            <a:solidFill>
              <a:srgbClr val="213B76"/>
            </a:solidFill>
          </a:endParaRPr>
        </a:p>
      </dgm:t>
    </dgm:pt>
    <dgm:pt modelId="{54A2FBDA-1EA0-491D-B255-B5FFB5317AE9}">
      <dgm:prSet phldrT="[Texte]" custT="1"/>
      <dgm:spPr>
        <a:noFill/>
        <a:ln w="28575">
          <a:solidFill>
            <a:srgbClr val="E57117"/>
          </a:solidFill>
        </a:ln>
      </dgm:spPr>
      <dgm:t>
        <a:bodyPr/>
        <a:lstStyle/>
        <a:p>
          <a:r>
            <a:rPr lang="fr-FR" sz="2000" b="1" dirty="0" smtClean="0">
              <a:solidFill>
                <a:srgbClr val="213B76"/>
              </a:solidFill>
              <a:latin typeface="Arial" panose="020B0604020202020204" pitchFamily="34" charset="0"/>
            </a:rPr>
            <a:t>Agir sur les comportements</a:t>
          </a:r>
          <a:endParaRPr lang="fr-FR" sz="2000" b="1" dirty="0">
            <a:solidFill>
              <a:srgbClr val="213B76"/>
            </a:solidFill>
            <a:latin typeface="Arial" panose="020B0604020202020204" pitchFamily="34" charset="0"/>
          </a:endParaRPr>
        </a:p>
      </dgm:t>
    </dgm:pt>
    <dgm:pt modelId="{84980EE8-3B39-496E-AA64-F9EDEF62A04C}" type="parTrans" cxnId="{3057A73F-AFE4-4CE9-87C9-68993ECA31AB}">
      <dgm:prSet/>
      <dgm:spPr/>
      <dgm:t>
        <a:bodyPr/>
        <a:lstStyle/>
        <a:p>
          <a:endParaRPr lang="fr-FR" b="1">
            <a:solidFill>
              <a:srgbClr val="213B76"/>
            </a:solidFill>
          </a:endParaRPr>
        </a:p>
      </dgm:t>
    </dgm:pt>
    <dgm:pt modelId="{95C554F3-2F96-4B9E-853A-1B6CF0D95FD7}" type="sibTrans" cxnId="{3057A73F-AFE4-4CE9-87C9-68993ECA31AB}">
      <dgm:prSet/>
      <dgm:spPr/>
      <dgm:t>
        <a:bodyPr/>
        <a:lstStyle/>
        <a:p>
          <a:endParaRPr lang="fr-FR" b="1">
            <a:solidFill>
              <a:srgbClr val="213B76"/>
            </a:solidFill>
          </a:endParaRPr>
        </a:p>
      </dgm:t>
    </dgm:pt>
    <dgm:pt modelId="{98DAAA4A-720D-4333-A8E2-27B2B763759F}" type="pres">
      <dgm:prSet presAssocID="{821383D9-DE1C-4742-98ED-EB807C94A880}" presName="Name0" presStyleCnt="0">
        <dgm:presLayoutVars>
          <dgm:chMax val="7"/>
          <dgm:chPref val="7"/>
          <dgm:dir/>
        </dgm:presLayoutVars>
      </dgm:prSet>
      <dgm:spPr/>
      <dgm:t>
        <a:bodyPr/>
        <a:lstStyle/>
        <a:p>
          <a:endParaRPr lang="fr-FR"/>
        </a:p>
      </dgm:t>
    </dgm:pt>
    <dgm:pt modelId="{CAEF8860-FCA9-4B69-ADBE-6C3953CA90B0}" type="pres">
      <dgm:prSet presAssocID="{821383D9-DE1C-4742-98ED-EB807C94A880}" presName="Name1" presStyleCnt="0"/>
      <dgm:spPr/>
    </dgm:pt>
    <dgm:pt modelId="{1A7F0424-435D-4B63-ABEB-3CD33C69DB93}" type="pres">
      <dgm:prSet presAssocID="{821383D9-DE1C-4742-98ED-EB807C94A880}" presName="cycle" presStyleCnt="0"/>
      <dgm:spPr/>
    </dgm:pt>
    <dgm:pt modelId="{BE58F8FC-771A-4A1F-9A91-5325637E3FF4}" type="pres">
      <dgm:prSet presAssocID="{821383D9-DE1C-4742-98ED-EB807C94A880}" presName="srcNode" presStyleLbl="node1" presStyleIdx="0" presStyleCnt="3"/>
      <dgm:spPr/>
    </dgm:pt>
    <dgm:pt modelId="{D455BBD5-7B3D-4930-9654-9E5648ADC0A9}" type="pres">
      <dgm:prSet presAssocID="{821383D9-DE1C-4742-98ED-EB807C94A880}" presName="conn" presStyleLbl="parChTrans1D2" presStyleIdx="0" presStyleCnt="1"/>
      <dgm:spPr/>
      <dgm:t>
        <a:bodyPr/>
        <a:lstStyle/>
        <a:p>
          <a:endParaRPr lang="fr-FR"/>
        </a:p>
      </dgm:t>
    </dgm:pt>
    <dgm:pt modelId="{9BA90638-CBD7-44C8-9CC0-17D006B3CB81}" type="pres">
      <dgm:prSet presAssocID="{821383D9-DE1C-4742-98ED-EB807C94A880}" presName="extraNode" presStyleLbl="node1" presStyleIdx="0" presStyleCnt="3"/>
      <dgm:spPr/>
    </dgm:pt>
    <dgm:pt modelId="{6947174C-C317-4BDC-8BE0-CC16FB81A8A5}" type="pres">
      <dgm:prSet presAssocID="{821383D9-DE1C-4742-98ED-EB807C94A880}" presName="dstNode" presStyleLbl="node1" presStyleIdx="0" presStyleCnt="3"/>
      <dgm:spPr/>
    </dgm:pt>
    <dgm:pt modelId="{A6AE9D4F-5057-4CC2-885E-FA8B8DD44ABD}" type="pres">
      <dgm:prSet presAssocID="{CD4BA8C2-595D-4E85-81C7-84B2B8CF19F2}" presName="text_1" presStyleLbl="node1" presStyleIdx="0" presStyleCnt="3">
        <dgm:presLayoutVars>
          <dgm:bulletEnabled val="1"/>
        </dgm:presLayoutVars>
      </dgm:prSet>
      <dgm:spPr/>
      <dgm:t>
        <a:bodyPr/>
        <a:lstStyle/>
        <a:p>
          <a:endParaRPr lang="fr-FR"/>
        </a:p>
      </dgm:t>
    </dgm:pt>
    <dgm:pt modelId="{4D12A7A9-DDD0-49D7-B062-4B68A0C7BFD9}" type="pres">
      <dgm:prSet presAssocID="{CD4BA8C2-595D-4E85-81C7-84B2B8CF19F2}" presName="accent_1" presStyleCnt="0"/>
      <dgm:spPr/>
    </dgm:pt>
    <dgm:pt modelId="{948D9943-8CE9-49BB-B588-E639D4DBE257}" type="pres">
      <dgm:prSet presAssocID="{CD4BA8C2-595D-4E85-81C7-84B2B8CF19F2}" presName="accentRepeatNode" presStyleLbl="solidFgAcc1" presStyleIdx="0" presStyleCnt="3"/>
      <dgm:spPr>
        <a:solidFill>
          <a:srgbClr val="F2F2F2"/>
        </a:solidFill>
        <a:ln w="28575">
          <a:solidFill>
            <a:srgbClr val="C81E60"/>
          </a:solidFill>
        </a:ln>
      </dgm:spPr>
      <dgm:t>
        <a:bodyPr/>
        <a:lstStyle/>
        <a:p>
          <a:endParaRPr lang="fr-FR"/>
        </a:p>
      </dgm:t>
    </dgm:pt>
    <dgm:pt modelId="{1FD2CB25-ACC3-4CC1-935E-17F61DB5A793}" type="pres">
      <dgm:prSet presAssocID="{EE9D1DE7-6CA7-4D12-82A2-169E70E884E9}" presName="text_2" presStyleLbl="node1" presStyleIdx="1" presStyleCnt="3">
        <dgm:presLayoutVars>
          <dgm:bulletEnabled val="1"/>
        </dgm:presLayoutVars>
      </dgm:prSet>
      <dgm:spPr/>
      <dgm:t>
        <a:bodyPr/>
        <a:lstStyle/>
        <a:p>
          <a:endParaRPr lang="fr-FR"/>
        </a:p>
      </dgm:t>
    </dgm:pt>
    <dgm:pt modelId="{164308E0-D520-4EA9-A239-1344EE509C0D}" type="pres">
      <dgm:prSet presAssocID="{EE9D1DE7-6CA7-4D12-82A2-169E70E884E9}" presName="accent_2" presStyleCnt="0"/>
      <dgm:spPr/>
    </dgm:pt>
    <dgm:pt modelId="{4431E8C5-DEEA-4F03-A437-D636F536E0D1}" type="pres">
      <dgm:prSet presAssocID="{EE9D1DE7-6CA7-4D12-82A2-169E70E884E9}" presName="accentRepeatNode" presStyleLbl="solidFgAcc1" presStyleIdx="1" presStyleCnt="3"/>
      <dgm:spPr>
        <a:solidFill>
          <a:srgbClr val="F2F2F2"/>
        </a:solidFill>
        <a:ln w="28575">
          <a:solidFill>
            <a:srgbClr val="E57117"/>
          </a:solidFill>
        </a:ln>
      </dgm:spPr>
      <dgm:t>
        <a:bodyPr/>
        <a:lstStyle/>
        <a:p>
          <a:endParaRPr lang="fr-FR"/>
        </a:p>
      </dgm:t>
    </dgm:pt>
    <dgm:pt modelId="{8A9FCFCE-9B5C-42B2-A74E-C7D0AF1C7ED1}" type="pres">
      <dgm:prSet presAssocID="{54A2FBDA-1EA0-491D-B255-B5FFB5317AE9}" presName="text_3" presStyleLbl="node1" presStyleIdx="2" presStyleCnt="3">
        <dgm:presLayoutVars>
          <dgm:bulletEnabled val="1"/>
        </dgm:presLayoutVars>
      </dgm:prSet>
      <dgm:spPr/>
      <dgm:t>
        <a:bodyPr/>
        <a:lstStyle/>
        <a:p>
          <a:endParaRPr lang="fr-FR"/>
        </a:p>
      </dgm:t>
    </dgm:pt>
    <dgm:pt modelId="{D21451FD-45BA-46AD-BFBE-0C34047F39A8}" type="pres">
      <dgm:prSet presAssocID="{54A2FBDA-1EA0-491D-B255-B5FFB5317AE9}" presName="accent_3" presStyleCnt="0"/>
      <dgm:spPr/>
    </dgm:pt>
    <dgm:pt modelId="{C5C76840-7439-48A7-A1E8-12B3004E1797}" type="pres">
      <dgm:prSet presAssocID="{54A2FBDA-1EA0-491D-B255-B5FFB5317AE9}" presName="accentRepeatNode" presStyleLbl="solidFgAcc1" presStyleIdx="2" presStyleCnt="3"/>
      <dgm:spPr>
        <a:solidFill>
          <a:srgbClr val="F2F2F2"/>
        </a:solidFill>
        <a:ln w="28575">
          <a:solidFill>
            <a:srgbClr val="213B76"/>
          </a:solidFill>
        </a:ln>
      </dgm:spPr>
      <dgm:t>
        <a:bodyPr/>
        <a:lstStyle/>
        <a:p>
          <a:endParaRPr lang="fr-FR"/>
        </a:p>
      </dgm:t>
    </dgm:pt>
  </dgm:ptLst>
  <dgm:cxnLst>
    <dgm:cxn modelId="{9757BFA9-0927-4664-B65F-B717400ACD87}" type="presOf" srcId="{EE9D1DE7-6CA7-4D12-82A2-169E70E884E9}" destId="{1FD2CB25-ACC3-4CC1-935E-17F61DB5A793}" srcOrd="0" destOrd="0" presId="urn:microsoft.com/office/officeart/2008/layout/VerticalCurvedList"/>
    <dgm:cxn modelId="{67D7CBC9-591F-4D23-ADD6-D386124D0511}" srcId="{821383D9-DE1C-4742-98ED-EB807C94A880}" destId="{CD4BA8C2-595D-4E85-81C7-84B2B8CF19F2}" srcOrd="0" destOrd="0" parTransId="{24A5F9CC-5134-4094-8870-711CB9FFD487}" sibTransId="{18F9E30D-F29B-4EA3-A59E-9EDFBFE77EBE}"/>
    <dgm:cxn modelId="{3BB710A7-2D1B-4346-8592-923C5CEFBF12}" type="presOf" srcId="{18F9E30D-F29B-4EA3-A59E-9EDFBFE77EBE}" destId="{D455BBD5-7B3D-4930-9654-9E5648ADC0A9}" srcOrd="0" destOrd="0" presId="urn:microsoft.com/office/officeart/2008/layout/VerticalCurvedList"/>
    <dgm:cxn modelId="{B8457FDA-C20C-47D5-BAAB-EB027B8637A2}" type="presOf" srcId="{54A2FBDA-1EA0-491D-B255-B5FFB5317AE9}" destId="{8A9FCFCE-9B5C-42B2-A74E-C7D0AF1C7ED1}" srcOrd="0" destOrd="0" presId="urn:microsoft.com/office/officeart/2008/layout/VerticalCurvedList"/>
    <dgm:cxn modelId="{4C3DC1D4-3888-4D83-A481-C4123BA46A28}" type="presOf" srcId="{821383D9-DE1C-4742-98ED-EB807C94A880}" destId="{98DAAA4A-720D-4333-A8E2-27B2B763759F}" srcOrd="0" destOrd="0" presId="urn:microsoft.com/office/officeart/2008/layout/VerticalCurvedList"/>
    <dgm:cxn modelId="{1814CED4-12A3-4BA1-A14F-D48C9307F2B4}" srcId="{821383D9-DE1C-4742-98ED-EB807C94A880}" destId="{EE9D1DE7-6CA7-4D12-82A2-169E70E884E9}" srcOrd="1" destOrd="0" parTransId="{0EC6FEF3-D594-4262-8338-B8CE2D3C3B0F}" sibTransId="{810ED349-48FE-4BC6-97FF-D7524EA160C8}"/>
    <dgm:cxn modelId="{3057A73F-AFE4-4CE9-87C9-68993ECA31AB}" srcId="{821383D9-DE1C-4742-98ED-EB807C94A880}" destId="{54A2FBDA-1EA0-491D-B255-B5FFB5317AE9}" srcOrd="2" destOrd="0" parTransId="{84980EE8-3B39-496E-AA64-F9EDEF62A04C}" sibTransId="{95C554F3-2F96-4B9E-853A-1B6CF0D95FD7}"/>
    <dgm:cxn modelId="{E2E44F68-572F-4F45-8F03-9F2D02CE0421}" type="presOf" srcId="{CD4BA8C2-595D-4E85-81C7-84B2B8CF19F2}" destId="{A6AE9D4F-5057-4CC2-885E-FA8B8DD44ABD}" srcOrd="0" destOrd="0" presId="urn:microsoft.com/office/officeart/2008/layout/VerticalCurvedList"/>
    <dgm:cxn modelId="{E39C0E64-6B8F-40BE-B5DE-AFF6A015F3EB}" type="presParOf" srcId="{98DAAA4A-720D-4333-A8E2-27B2B763759F}" destId="{CAEF8860-FCA9-4B69-ADBE-6C3953CA90B0}" srcOrd="0" destOrd="0" presId="urn:microsoft.com/office/officeart/2008/layout/VerticalCurvedList"/>
    <dgm:cxn modelId="{25DE14CD-7913-43DD-BF3A-EC24C7090700}" type="presParOf" srcId="{CAEF8860-FCA9-4B69-ADBE-6C3953CA90B0}" destId="{1A7F0424-435D-4B63-ABEB-3CD33C69DB93}" srcOrd="0" destOrd="0" presId="urn:microsoft.com/office/officeart/2008/layout/VerticalCurvedList"/>
    <dgm:cxn modelId="{E17D269A-11A1-426C-80A9-A5DE8582A714}" type="presParOf" srcId="{1A7F0424-435D-4B63-ABEB-3CD33C69DB93}" destId="{BE58F8FC-771A-4A1F-9A91-5325637E3FF4}" srcOrd="0" destOrd="0" presId="urn:microsoft.com/office/officeart/2008/layout/VerticalCurvedList"/>
    <dgm:cxn modelId="{F7D8E67E-4D31-4BB4-B0AC-B88ECFBEACEB}" type="presParOf" srcId="{1A7F0424-435D-4B63-ABEB-3CD33C69DB93}" destId="{D455BBD5-7B3D-4930-9654-9E5648ADC0A9}" srcOrd="1" destOrd="0" presId="urn:microsoft.com/office/officeart/2008/layout/VerticalCurvedList"/>
    <dgm:cxn modelId="{11DA150D-5817-41C1-8851-8F1C7496B355}" type="presParOf" srcId="{1A7F0424-435D-4B63-ABEB-3CD33C69DB93}" destId="{9BA90638-CBD7-44C8-9CC0-17D006B3CB81}" srcOrd="2" destOrd="0" presId="urn:microsoft.com/office/officeart/2008/layout/VerticalCurvedList"/>
    <dgm:cxn modelId="{215D7ABA-AB00-448E-8FC5-2BC4BD143E8C}" type="presParOf" srcId="{1A7F0424-435D-4B63-ABEB-3CD33C69DB93}" destId="{6947174C-C317-4BDC-8BE0-CC16FB81A8A5}" srcOrd="3" destOrd="0" presId="urn:microsoft.com/office/officeart/2008/layout/VerticalCurvedList"/>
    <dgm:cxn modelId="{BC4E4267-95DD-4EAC-B3CB-33711A5B0848}" type="presParOf" srcId="{CAEF8860-FCA9-4B69-ADBE-6C3953CA90B0}" destId="{A6AE9D4F-5057-4CC2-885E-FA8B8DD44ABD}" srcOrd="1" destOrd="0" presId="urn:microsoft.com/office/officeart/2008/layout/VerticalCurvedList"/>
    <dgm:cxn modelId="{233C274C-ACA3-47FF-BA83-6FA1A52B46A8}" type="presParOf" srcId="{CAEF8860-FCA9-4B69-ADBE-6C3953CA90B0}" destId="{4D12A7A9-DDD0-49D7-B062-4B68A0C7BFD9}" srcOrd="2" destOrd="0" presId="urn:microsoft.com/office/officeart/2008/layout/VerticalCurvedList"/>
    <dgm:cxn modelId="{51F2A7AE-4192-4DB4-8CAB-55B615737759}" type="presParOf" srcId="{4D12A7A9-DDD0-49D7-B062-4B68A0C7BFD9}" destId="{948D9943-8CE9-49BB-B588-E639D4DBE257}" srcOrd="0" destOrd="0" presId="urn:microsoft.com/office/officeart/2008/layout/VerticalCurvedList"/>
    <dgm:cxn modelId="{CBB90C77-1D08-40C5-BDA8-A1119675AD6A}" type="presParOf" srcId="{CAEF8860-FCA9-4B69-ADBE-6C3953CA90B0}" destId="{1FD2CB25-ACC3-4CC1-935E-17F61DB5A793}" srcOrd="3" destOrd="0" presId="urn:microsoft.com/office/officeart/2008/layout/VerticalCurvedList"/>
    <dgm:cxn modelId="{7AE04239-C74D-4ADE-893D-68F80D2743FC}" type="presParOf" srcId="{CAEF8860-FCA9-4B69-ADBE-6C3953CA90B0}" destId="{164308E0-D520-4EA9-A239-1344EE509C0D}" srcOrd="4" destOrd="0" presId="urn:microsoft.com/office/officeart/2008/layout/VerticalCurvedList"/>
    <dgm:cxn modelId="{815E981A-BCFB-4117-B8BC-A2001845A675}" type="presParOf" srcId="{164308E0-D520-4EA9-A239-1344EE509C0D}" destId="{4431E8C5-DEEA-4F03-A437-D636F536E0D1}" srcOrd="0" destOrd="0" presId="urn:microsoft.com/office/officeart/2008/layout/VerticalCurvedList"/>
    <dgm:cxn modelId="{BAC2220C-5F78-4C04-9FF8-8D144B69DAFD}" type="presParOf" srcId="{CAEF8860-FCA9-4B69-ADBE-6C3953CA90B0}" destId="{8A9FCFCE-9B5C-42B2-A74E-C7D0AF1C7ED1}" srcOrd="5" destOrd="0" presId="urn:microsoft.com/office/officeart/2008/layout/VerticalCurvedList"/>
    <dgm:cxn modelId="{7CE0F9E9-DCF8-45C1-AF46-DC353333D444}" type="presParOf" srcId="{CAEF8860-FCA9-4B69-ADBE-6C3953CA90B0}" destId="{D21451FD-45BA-46AD-BFBE-0C34047F39A8}" srcOrd="6" destOrd="0" presId="urn:microsoft.com/office/officeart/2008/layout/VerticalCurvedList"/>
    <dgm:cxn modelId="{69FAE663-EADE-4F8D-A8E5-78755C9BBD1F}" type="presParOf" srcId="{D21451FD-45BA-46AD-BFBE-0C34047F39A8}" destId="{C5C76840-7439-48A7-A1E8-12B3004E1797}"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2C99B66-6500-4A58-8356-C14677CD2643}"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fr-FR"/>
        </a:p>
      </dgm:t>
    </dgm:pt>
    <dgm:pt modelId="{0506A87B-2B1D-46D6-993F-020B603F7841}">
      <dgm:prSet phldrT="[Texte]" custT="1"/>
      <dgm:spPr>
        <a:solidFill>
          <a:srgbClr val="F2F2F2"/>
        </a:solidFill>
        <a:ln w="28575">
          <a:solidFill>
            <a:srgbClr val="213B76"/>
          </a:solidFill>
        </a:ln>
      </dgm:spPr>
      <dgm:t>
        <a:bodyPr/>
        <a:lstStyle/>
        <a:p>
          <a:r>
            <a:rPr lang="fr-FR" sz="1600" b="1" dirty="0" smtClean="0">
              <a:solidFill>
                <a:srgbClr val="213B76"/>
              </a:solidFill>
              <a:sym typeface="Wingdings" panose="05000000000000000000" pitchFamily="2" charset="2"/>
            </a:rPr>
            <a:t>Je définis mes besoins (disponibilité, risque, rendement).</a:t>
          </a:r>
        </a:p>
      </dgm:t>
    </dgm:pt>
    <dgm:pt modelId="{99E893C6-F177-4FBD-AE48-BF622A732A29}" type="parTrans" cxnId="{87E8ABAB-D19B-4A88-8397-F230E66D2146}">
      <dgm:prSet/>
      <dgm:spPr/>
      <dgm:t>
        <a:bodyPr/>
        <a:lstStyle/>
        <a:p>
          <a:endParaRPr lang="fr-FR" sz="1600" b="1">
            <a:solidFill>
              <a:srgbClr val="213B76"/>
            </a:solidFill>
          </a:endParaRPr>
        </a:p>
      </dgm:t>
    </dgm:pt>
    <dgm:pt modelId="{7475BB48-A33D-49F5-BF74-B1A6C36B1542}" type="sibTrans" cxnId="{87E8ABAB-D19B-4A88-8397-F230E66D2146}">
      <dgm:prSet custT="1"/>
      <dgm:spPr/>
      <dgm:t>
        <a:bodyPr/>
        <a:lstStyle/>
        <a:p>
          <a:endParaRPr lang="fr-FR" sz="1600" b="1" dirty="0">
            <a:solidFill>
              <a:srgbClr val="213B76"/>
            </a:solidFill>
          </a:endParaRPr>
        </a:p>
      </dgm:t>
    </dgm:pt>
    <dgm:pt modelId="{C01F8F40-848C-4436-8F4D-513A59000EFC}">
      <dgm:prSet phldrT="[Texte]" custT="1"/>
      <dgm:spPr>
        <a:solidFill>
          <a:srgbClr val="F2F2F2"/>
        </a:solidFill>
        <a:ln w="28575">
          <a:solidFill>
            <a:srgbClr val="C81E60"/>
          </a:solidFill>
        </a:ln>
      </dgm:spPr>
      <dgm:t>
        <a:bodyPr/>
        <a:lstStyle/>
        <a:p>
          <a:r>
            <a:rPr lang="fr-FR" sz="1600" b="1" dirty="0" smtClean="0">
              <a:solidFill>
                <a:srgbClr val="213B76"/>
              </a:solidFill>
              <a:sym typeface="Wingdings" panose="05000000000000000000" pitchFamily="2" charset="2"/>
            </a:rPr>
            <a:t>J’évalue le montant que je peux épargner.</a:t>
          </a:r>
        </a:p>
      </dgm:t>
    </dgm:pt>
    <dgm:pt modelId="{A7E35F2B-9820-4172-A2F7-564BA9E550EC}" type="parTrans" cxnId="{2BED59A1-2DE8-4344-9E55-CE89C64B23C5}">
      <dgm:prSet/>
      <dgm:spPr/>
      <dgm:t>
        <a:bodyPr/>
        <a:lstStyle/>
        <a:p>
          <a:endParaRPr lang="fr-FR" sz="1600" b="1">
            <a:solidFill>
              <a:srgbClr val="213B76"/>
            </a:solidFill>
          </a:endParaRPr>
        </a:p>
      </dgm:t>
    </dgm:pt>
    <dgm:pt modelId="{0539F6C1-D86D-46CF-A115-C6205A54C2F2}" type="sibTrans" cxnId="{2BED59A1-2DE8-4344-9E55-CE89C64B23C5}">
      <dgm:prSet custT="1"/>
      <dgm:spPr/>
      <dgm:t>
        <a:bodyPr/>
        <a:lstStyle/>
        <a:p>
          <a:endParaRPr lang="fr-FR" sz="1600" b="1" dirty="0">
            <a:solidFill>
              <a:srgbClr val="213B76"/>
            </a:solidFill>
          </a:endParaRPr>
        </a:p>
      </dgm:t>
    </dgm:pt>
    <dgm:pt modelId="{F71025AB-1DFF-49CA-8E49-2E7DC68A6FD0}">
      <dgm:prSet phldrT="[Texte]" custT="1"/>
      <dgm:spPr>
        <a:solidFill>
          <a:srgbClr val="F2F2F2"/>
        </a:solidFill>
        <a:ln w="28575">
          <a:solidFill>
            <a:srgbClr val="E57117"/>
          </a:solidFill>
        </a:ln>
      </dgm:spPr>
      <dgm:t>
        <a:bodyPr/>
        <a:lstStyle/>
        <a:p>
          <a:r>
            <a:rPr lang="fr-FR" sz="1600" b="1" dirty="0" smtClean="0">
              <a:solidFill>
                <a:srgbClr val="213B76"/>
              </a:solidFill>
              <a:sym typeface="Wingdings" panose="05000000000000000000" pitchFamily="2" charset="2"/>
            </a:rPr>
            <a:t>Je contacte plusieurs banques ou assureurs                                          pour avoir plusieurs offres.</a:t>
          </a:r>
        </a:p>
      </dgm:t>
    </dgm:pt>
    <dgm:pt modelId="{8B852F39-E5A2-4146-B38F-38EFBDA0837C}" type="parTrans" cxnId="{E6731922-029F-4C3F-BC31-3DD8923BB29C}">
      <dgm:prSet/>
      <dgm:spPr/>
      <dgm:t>
        <a:bodyPr/>
        <a:lstStyle/>
        <a:p>
          <a:endParaRPr lang="fr-FR" sz="1600" b="1">
            <a:solidFill>
              <a:srgbClr val="213B76"/>
            </a:solidFill>
          </a:endParaRPr>
        </a:p>
      </dgm:t>
    </dgm:pt>
    <dgm:pt modelId="{E33D6B54-F06E-40C9-906D-F4771F6016C8}" type="sibTrans" cxnId="{E6731922-029F-4C3F-BC31-3DD8923BB29C}">
      <dgm:prSet custT="1"/>
      <dgm:spPr/>
      <dgm:t>
        <a:bodyPr/>
        <a:lstStyle/>
        <a:p>
          <a:endParaRPr lang="fr-FR" sz="1600" b="1" dirty="0">
            <a:solidFill>
              <a:srgbClr val="213B76"/>
            </a:solidFill>
          </a:endParaRPr>
        </a:p>
      </dgm:t>
    </dgm:pt>
    <dgm:pt modelId="{17782E9D-0E6E-4F6D-9F87-82952FE54244}">
      <dgm:prSet custT="1"/>
      <dgm:spPr>
        <a:solidFill>
          <a:srgbClr val="F2F2F2"/>
        </a:solidFill>
        <a:ln w="28575">
          <a:solidFill>
            <a:srgbClr val="213B76"/>
          </a:solidFill>
        </a:ln>
      </dgm:spPr>
      <dgm:t>
        <a:bodyPr/>
        <a:lstStyle/>
        <a:p>
          <a:r>
            <a:rPr lang="fr-FR" sz="1600" b="1" dirty="0" smtClean="0">
              <a:solidFill>
                <a:srgbClr val="213B76"/>
              </a:solidFill>
              <a:sym typeface="Wingdings" panose="05000000000000000000" pitchFamily="2" charset="2"/>
            </a:rPr>
            <a:t>Je lis le contrat décrivant le produit d’épargne proposé                pour bien le comprendre.</a:t>
          </a:r>
        </a:p>
      </dgm:t>
    </dgm:pt>
    <dgm:pt modelId="{8FBFFF79-4B3E-470F-B3F4-F799B10C23BB}" type="parTrans" cxnId="{398E7102-95DF-4CCB-ADFD-F394C28120C7}">
      <dgm:prSet/>
      <dgm:spPr/>
      <dgm:t>
        <a:bodyPr/>
        <a:lstStyle/>
        <a:p>
          <a:endParaRPr lang="fr-FR" sz="1600" b="1">
            <a:solidFill>
              <a:srgbClr val="213B76"/>
            </a:solidFill>
          </a:endParaRPr>
        </a:p>
      </dgm:t>
    </dgm:pt>
    <dgm:pt modelId="{0ED69E79-C231-42D3-AB09-C141D0933E5E}" type="sibTrans" cxnId="{398E7102-95DF-4CCB-ADFD-F394C28120C7}">
      <dgm:prSet custT="1"/>
      <dgm:spPr/>
      <dgm:t>
        <a:bodyPr/>
        <a:lstStyle/>
        <a:p>
          <a:endParaRPr lang="fr-FR" sz="1600" b="1" dirty="0">
            <a:solidFill>
              <a:srgbClr val="213B76"/>
            </a:solidFill>
          </a:endParaRPr>
        </a:p>
      </dgm:t>
    </dgm:pt>
    <dgm:pt modelId="{90214B9B-93E5-40D5-9FE9-8612EC5EE746}">
      <dgm:prSet custT="1"/>
      <dgm:spPr>
        <a:solidFill>
          <a:srgbClr val="F2F2F2"/>
        </a:solidFill>
        <a:ln w="28575">
          <a:solidFill>
            <a:srgbClr val="C81E60"/>
          </a:solidFill>
        </a:ln>
      </dgm:spPr>
      <dgm:t>
        <a:bodyPr/>
        <a:lstStyle/>
        <a:p>
          <a:r>
            <a:rPr lang="fr-FR" sz="1600" b="1" dirty="0" smtClean="0">
              <a:solidFill>
                <a:srgbClr val="213B76"/>
              </a:solidFill>
              <a:sym typeface="Wingdings" panose="05000000000000000000" pitchFamily="2" charset="2"/>
            </a:rPr>
            <a:t>Je choisis l’offre qui correspond le mieux à mes besoins.</a:t>
          </a:r>
        </a:p>
      </dgm:t>
    </dgm:pt>
    <dgm:pt modelId="{C7D34886-F46C-4786-AB2F-A4E7BF3F4237}" type="parTrans" cxnId="{CCE97B5D-7FD4-4A96-80E6-BC4692C7A129}">
      <dgm:prSet/>
      <dgm:spPr/>
      <dgm:t>
        <a:bodyPr/>
        <a:lstStyle/>
        <a:p>
          <a:endParaRPr lang="fr-FR" sz="1600" b="1">
            <a:solidFill>
              <a:srgbClr val="213B76"/>
            </a:solidFill>
          </a:endParaRPr>
        </a:p>
      </dgm:t>
    </dgm:pt>
    <dgm:pt modelId="{0E63C95F-2D3B-4670-86B6-3F7FD44F8172}" type="sibTrans" cxnId="{CCE97B5D-7FD4-4A96-80E6-BC4692C7A129}">
      <dgm:prSet/>
      <dgm:spPr/>
      <dgm:t>
        <a:bodyPr/>
        <a:lstStyle/>
        <a:p>
          <a:endParaRPr lang="fr-FR" sz="1600" b="1">
            <a:solidFill>
              <a:srgbClr val="213B76"/>
            </a:solidFill>
          </a:endParaRPr>
        </a:p>
      </dgm:t>
    </dgm:pt>
    <dgm:pt modelId="{A7AC14E3-37EC-46B2-AAE2-87CAA1A4CCF4}" type="pres">
      <dgm:prSet presAssocID="{12C99B66-6500-4A58-8356-C14677CD2643}" presName="outerComposite" presStyleCnt="0">
        <dgm:presLayoutVars>
          <dgm:chMax val="5"/>
          <dgm:dir/>
          <dgm:resizeHandles val="exact"/>
        </dgm:presLayoutVars>
      </dgm:prSet>
      <dgm:spPr/>
      <dgm:t>
        <a:bodyPr/>
        <a:lstStyle/>
        <a:p>
          <a:endParaRPr lang="fr-FR"/>
        </a:p>
      </dgm:t>
    </dgm:pt>
    <dgm:pt modelId="{1CB4FBF0-3944-4CF5-AECE-893F99BC6F65}" type="pres">
      <dgm:prSet presAssocID="{12C99B66-6500-4A58-8356-C14677CD2643}" presName="dummyMaxCanvas" presStyleCnt="0">
        <dgm:presLayoutVars/>
      </dgm:prSet>
      <dgm:spPr/>
    </dgm:pt>
    <dgm:pt modelId="{D3D089D6-2E11-4BB8-AA5B-2A0B78D712B0}" type="pres">
      <dgm:prSet presAssocID="{12C99B66-6500-4A58-8356-C14677CD2643}" presName="FiveNodes_1" presStyleLbl="node1" presStyleIdx="0" presStyleCnt="5">
        <dgm:presLayoutVars>
          <dgm:bulletEnabled val="1"/>
        </dgm:presLayoutVars>
      </dgm:prSet>
      <dgm:spPr/>
      <dgm:t>
        <a:bodyPr/>
        <a:lstStyle/>
        <a:p>
          <a:endParaRPr lang="fr-FR"/>
        </a:p>
      </dgm:t>
    </dgm:pt>
    <dgm:pt modelId="{805B950C-0E08-4E56-B21C-3502E84CB552}" type="pres">
      <dgm:prSet presAssocID="{12C99B66-6500-4A58-8356-C14677CD2643}" presName="FiveNodes_2" presStyleLbl="node1" presStyleIdx="1" presStyleCnt="5">
        <dgm:presLayoutVars>
          <dgm:bulletEnabled val="1"/>
        </dgm:presLayoutVars>
      </dgm:prSet>
      <dgm:spPr/>
      <dgm:t>
        <a:bodyPr/>
        <a:lstStyle/>
        <a:p>
          <a:endParaRPr lang="fr-FR"/>
        </a:p>
      </dgm:t>
    </dgm:pt>
    <dgm:pt modelId="{36451B90-451F-43D6-9D99-16B74C32DD5C}" type="pres">
      <dgm:prSet presAssocID="{12C99B66-6500-4A58-8356-C14677CD2643}" presName="FiveNodes_3" presStyleLbl="node1" presStyleIdx="2" presStyleCnt="5">
        <dgm:presLayoutVars>
          <dgm:bulletEnabled val="1"/>
        </dgm:presLayoutVars>
      </dgm:prSet>
      <dgm:spPr/>
      <dgm:t>
        <a:bodyPr/>
        <a:lstStyle/>
        <a:p>
          <a:endParaRPr lang="fr-FR"/>
        </a:p>
      </dgm:t>
    </dgm:pt>
    <dgm:pt modelId="{12D49BF2-FC8F-4A79-8A94-5E67D2F2796B}" type="pres">
      <dgm:prSet presAssocID="{12C99B66-6500-4A58-8356-C14677CD2643}" presName="FiveNodes_4" presStyleLbl="node1" presStyleIdx="3" presStyleCnt="5">
        <dgm:presLayoutVars>
          <dgm:bulletEnabled val="1"/>
        </dgm:presLayoutVars>
      </dgm:prSet>
      <dgm:spPr/>
      <dgm:t>
        <a:bodyPr/>
        <a:lstStyle/>
        <a:p>
          <a:endParaRPr lang="fr-FR"/>
        </a:p>
      </dgm:t>
    </dgm:pt>
    <dgm:pt modelId="{D9C7E9C2-42C1-4CEC-AA3D-935A3F441D3B}" type="pres">
      <dgm:prSet presAssocID="{12C99B66-6500-4A58-8356-C14677CD2643}" presName="FiveNodes_5" presStyleLbl="node1" presStyleIdx="4" presStyleCnt="5">
        <dgm:presLayoutVars>
          <dgm:bulletEnabled val="1"/>
        </dgm:presLayoutVars>
      </dgm:prSet>
      <dgm:spPr/>
      <dgm:t>
        <a:bodyPr/>
        <a:lstStyle/>
        <a:p>
          <a:endParaRPr lang="fr-FR"/>
        </a:p>
      </dgm:t>
    </dgm:pt>
    <dgm:pt modelId="{32C092CF-FA17-4320-971C-2109B6207194}" type="pres">
      <dgm:prSet presAssocID="{12C99B66-6500-4A58-8356-C14677CD2643}" presName="FiveConn_1-2" presStyleLbl="fgAccFollowNode1" presStyleIdx="0" presStyleCnt="4">
        <dgm:presLayoutVars>
          <dgm:bulletEnabled val="1"/>
        </dgm:presLayoutVars>
      </dgm:prSet>
      <dgm:spPr/>
      <dgm:t>
        <a:bodyPr/>
        <a:lstStyle/>
        <a:p>
          <a:endParaRPr lang="fr-FR"/>
        </a:p>
      </dgm:t>
    </dgm:pt>
    <dgm:pt modelId="{68E69AE4-3945-4E2F-A94B-E048D078CEBA}" type="pres">
      <dgm:prSet presAssocID="{12C99B66-6500-4A58-8356-C14677CD2643}" presName="FiveConn_2-3" presStyleLbl="fgAccFollowNode1" presStyleIdx="1" presStyleCnt="4">
        <dgm:presLayoutVars>
          <dgm:bulletEnabled val="1"/>
        </dgm:presLayoutVars>
      </dgm:prSet>
      <dgm:spPr/>
      <dgm:t>
        <a:bodyPr/>
        <a:lstStyle/>
        <a:p>
          <a:endParaRPr lang="fr-FR"/>
        </a:p>
      </dgm:t>
    </dgm:pt>
    <dgm:pt modelId="{02E550CC-08F5-432D-9D5E-BA1EC10FE598}" type="pres">
      <dgm:prSet presAssocID="{12C99B66-6500-4A58-8356-C14677CD2643}" presName="FiveConn_3-4" presStyleLbl="fgAccFollowNode1" presStyleIdx="2" presStyleCnt="4">
        <dgm:presLayoutVars>
          <dgm:bulletEnabled val="1"/>
        </dgm:presLayoutVars>
      </dgm:prSet>
      <dgm:spPr/>
      <dgm:t>
        <a:bodyPr/>
        <a:lstStyle/>
        <a:p>
          <a:endParaRPr lang="fr-FR"/>
        </a:p>
      </dgm:t>
    </dgm:pt>
    <dgm:pt modelId="{61F26E32-8DD0-473B-9C80-A62B7D7F34A9}" type="pres">
      <dgm:prSet presAssocID="{12C99B66-6500-4A58-8356-C14677CD2643}" presName="FiveConn_4-5" presStyleLbl="fgAccFollowNode1" presStyleIdx="3" presStyleCnt="4">
        <dgm:presLayoutVars>
          <dgm:bulletEnabled val="1"/>
        </dgm:presLayoutVars>
      </dgm:prSet>
      <dgm:spPr/>
      <dgm:t>
        <a:bodyPr/>
        <a:lstStyle/>
        <a:p>
          <a:endParaRPr lang="fr-FR"/>
        </a:p>
      </dgm:t>
    </dgm:pt>
    <dgm:pt modelId="{B3534CFA-5BF9-4C6A-A9F2-DA91F8AF4808}" type="pres">
      <dgm:prSet presAssocID="{12C99B66-6500-4A58-8356-C14677CD2643}" presName="FiveNodes_1_text" presStyleLbl="node1" presStyleIdx="4" presStyleCnt="5">
        <dgm:presLayoutVars>
          <dgm:bulletEnabled val="1"/>
        </dgm:presLayoutVars>
      </dgm:prSet>
      <dgm:spPr/>
      <dgm:t>
        <a:bodyPr/>
        <a:lstStyle/>
        <a:p>
          <a:endParaRPr lang="fr-FR"/>
        </a:p>
      </dgm:t>
    </dgm:pt>
    <dgm:pt modelId="{7CB4EEB6-967D-4FAF-9575-8D605B529352}" type="pres">
      <dgm:prSet presAssocID="{12C99B66-6500-4A58-8356-C14677CD2643}" presName="FiveNodes_2_text" presStyleLbl="node1" presStyleIdx="4" presStyleCnt="5">
        <dgm:presLayoutVars>
          <dgm:bulletEnabled val="1"/>
        </dgm:presLayoutVars>
      </dgm:prSet>
      <dgm:spPr/>
      <dgm:t>
        <a:bodyPr/>
        <a:lstStyle/>
        <a:p>
          <a:endParaRPr lang="fr-FR"/>
        </a:p>
      </dgm:t>
    </dgm:pt>
    <dgm:pt modelId="{5DC87E24-C0B0-45E6-9696-AFE747110BF2}" type="pres">
      <dgm:prSet presAssocID="{12C99B66-6500-4A58-8356-C14677CD2643}" presName="FiveNodes_3_text" presStyleLbl="node1" presStyleIdx="4" presStyleCnt="5">
        <dgm:presLayoutVars>
          <dgm:bulletEnabled val="1"/>
        </dgm:presLayoutVars>
      </dgm:prSet>
      <dgm:spPr/>
      <dgm:t>
        <a:bodyPr/>
        <a:lstStyle/>
        <a:p>
          <a:endParaRPr lang="fr-FR"/>
        </a:p>
      </dgm:t>
    </dgm:pt>
    <dgm:pt modelId="{80B76449-FEB3-48BF-A65D-35C80BD0970E}" type="pres">
      <dgm:prSet presAssocID="{12C99B66-6500-4A58-8356-C14677CD2643}" presName="FiveNodes_4_text" presStyleLbl="node1" presStyleIdx="4" presStyleCnt="5">
        <dgm:presLayoutVars>
          <dgm:bulletEnabled val="1"/>
        </dgm:presLayoutVars>
      </dgm:prSet>
      <dgm:spPr/>
      <dgm:t>
        <a:bodyPr/>
        <a:lstStyle/>
        <a:p>
          <a:endParaRPr lang="fr-FR"/>
        </a:p>
      </dgm:t>
    </dgm:pt>
    <dgm:pt modelId="{AC7F2BAF-4EE3-4C7F-8CF0-600191F19F60}" type="pres">
      <dgm:prSet presAssocID="{12C99B66-6500-4A58-8356-C14677CD2643}" presName="FiveNodes_5_text" presStyleLbl="node1" presStyleIdx="4" presStyleCnt="5">
        <dgm:presLayoutVars>
          <dgm:bulletEnabled val="1"/>
        </dgm:presLayoutVars>
      </dgm:prSet>
      <dgm:spPr/>
      <dgm:t>
        <a:bodyPr/>
        <a:lstStyle/>
        <a:p>
          <a:endParaRPr lang="fr-FR"/>
        </a:p>
      </dgm:t>
    </dgm:pt>
  </dgm:ptLst>
  <dgm:cxnLst>
    <dgm:cxn modelId="{C2F117CC-7450-4BE5-88DC-A26481A12806}" type="presOf" srcId="{E33D6B54-F06E-40C9-906D-F4771F6016C8}" destId="{02E550CC-08F5-432D-9D5E-BA1EC10FE598}" srcOrd="0" destOrd="0" presId="urn:microsoft.com/office/officeart/2005/8/layout/vProcess5"/>
    <dgm:cxn modelId="{14F69B59-67A3-471A-BA59-6AB588FA4081}" type="presOf" srcId="{12C99B66-6500-4A58-8356-C14677CD2643}" destId="{A7AC14E3-37EC-46B2-AAE2-87CAA1A4CCF4}" srcOrd="0" destOrd="0" presId="urn:microsoft.com/office/officeart/2005/8/layout/vProcess5"/>
    <dgm:cxn modelId="{E83B238F-761E-45EF-9708-5521047B5E33}" type="presOf" srcId="{17782E9D-0E6E-4F6D-9F87-82952FE54244}" destId="{80B76449-FEB3-48BF-A65D-35C80BD0970E}" srcOrd="1" destOrd="0" presId="urn:microsoft.com/office/officeart/2005/8/layout/vProcess5"/>
    <dgm:cxn modelId="{96B6CC6F-2E74-4D1D-86D8-DE82FD29DBE2}" type="presOf" srcId="{7475BB48-A33D-49F5-BF74-B1A6C36B1542}" destId="{32C092CF-FA17-4320-971C-2109B6207194}" srcOrd="0" destOrd="0" presId="urn:microsoft.com/office/officeart/2005/8/layout/vProcess5"/>
    <dgm:cxn modelId="{3F42D84C-9DC3-4755-9B74-5B1FF8DC8478}" type="presOf" srcId="{0506A87B-2B1D-46D6-993F-020B603F7841}" destId="{D3D089D6-2E11-4BB8-AA5B-2A0B78D712B0}" srcOrd="0" destOrd="0" presId="urn:microsoft.com/office/officeart/2005/8/layout/vProcess5"/>
    <dgm:cxn modelId="{CCE97B5D-7FD4-4A96-80E6-BC4692C7A129}" srcId="{12C99B66-6500-4A58-8356-C14677CD2643}" destId="{90214B9B-93E5-40D5-9FE9-8612EC5EE746}" srcOrd="4" destOrd="0" parTransId="{C7D34886-F46C-4786-AB2F-A4E7BF3F4237}" sibTransId="{0E63C95F-2D3B-4670-86B6-3F7FD44F8172}"/>
    <dgm:cxn modelId="{815301ED-6BAD-4E1A-BD49-82843511F4A3}" type="presOf" srcId="{90214B9B-93E5-40D5-9FE9-8612EC5EE746}" destId="{D9C7E9C2-42C1-4CEC-AA3D-935A3F441D3B}" srcOrd="0" destOrd="0" presId="urn:microsoft.com/office/officeart/2005/8/layout/vProcess5"/>
    <dgm:cxn modelId="{57747355-CE7B-479A-8621-C63A24F99690}" type="presOf" srcId="{17782E9D-0E6E-4F6D-9F87-82952FE54244}" destId="{12D49BF2-FC8F-4A79-8A94-5E67D2F2796B}" srcOrd="0" destOrd="0" presId="urn:microsoft.com/office/officeart/2005/8/layout/vProcess5"/>
    <dgm:cxn modelId="{451AFC3E-8218-4850-A9A0-9883D4A77595}" type="presOf" srcId="{0539F6C1-D86D-46CF-A115-C6205A54C2F2}" destId="{68E69AE4-3945-4E2F-A94B-E048D078CEBA}" srcOrd="0" destOrd="0" presId="urn:microsoft.com/office/officeart/2005/8/layout/vProcess5"/>
    <dgm:cxn modelId="{6C4B4C00-32CF-447F-AD32-37E81506AF79}" type="presOf" srcId="{F71025AB-1DFF-49CA-8E49-2E7DC68A6FD0}" destId="{36451B90-451F-43D6-9D99-16B74C32DD5C}" srcOrd="0" destOrd="0" presId="urn:microsoft.com/office/officeart/2005/8/layout/vProcess5"/>
    <dgm:cxn modelId="{398E7102-95DF-4CCB-ADFD-F394C28120C7}" srcId="{12C99B66-6500-4A58-8356-C14677CD2643}" destId="{17782E9D-0E6E-4F6D-9F87-82952FE54244}" srcOrd="3" destOrd="0" parTransId="{8FBFFF79-4B3E-470F-B3F4-F799B10C23BB}" sibTransId="{0ED69E79-C231-42D3-AB09-C141D0933E5E}"/>
    <dgm:cxn modelId="{87E8ABAB-D19B-4A88-8397-F230E66D2146}" srcId="{12C99B66-6500-4A58-8356-C14677CD2643}" destId="{0506A87B-2B1D-46D6-993F-020B603F7841}" srcOrd="0" destOrd="0" parTransId="{99E893C6-F177-4FBD-AE48-BF622A732A29}" sibTransId="{7475BB48-A33D-49F5-BF74-B1A6C36B1542}"/>
    <dgm:cxn modelId="{32A7BCD9-7015-498B-BFEF-070726699E1E}" type="presOf" srcId="{F71025AB-1DFF-49CA-8E49-2E7DC68A6FD0}" destId="{5DC87E24-C0B0-45E6-9696-AFE747110BF2}" srcOrd="1" destOrd="0" presId="urn:microsoft.com/office/officeart/2005/8/layout/vProcess5"/>
    <dgm:cxn modelId="{E6731922-029F-4C3F-BC31-3DD8923BB29C}" srcId="{12C99B66-6500-4A58-8356-C14677CD2643}" destId="{F71025AB-1DFF-49CA-8E49-2E7DC68A6FD0}" srcOrd="2" destOrd="0" parTransId="{8B852F39-E5A2-4146-B38F-38EFBDA0837C}" sibTransId="{E33D6B54-F06E-40C9-906D-F4771F6016C8}"/>
    <dgm:cxn modelId="{C6D748A1-3EBD-4C7E-8218-842CC1F6BA1D}" type="presOf" srcId="{0506A87B-2B1D-46D6-993F-020B603F7841}" destId="{B3534CFA-5BF9-4C6A-A9F2-DA91F8AF4808}" srcOrd="1" destOrd="0" presId="urn:microsoft.com/office/officeart/2005/8/layout/vProcess5"/>
    <dgm:cxn modelId="{07C24586-4CAB-40C0-9724-290B491FC663}" type="presOf" srcId="{C01F8F40-848C-4436-8F4D-513A59000EFC}" destId="{805B950C-0E08-4E56-B21C-3502E84CB552}" srcOrd="0" destOrd="0" presId="urn:microsoft.com/office/officeart/2005/8/layout/vProcess5"/>
    <dgm:cxn modelId="{2BED59A1-2DE8-4344-9E55-CE89C64B23C5}" srcId="{12C99B66-6500-4A58-8356-C14677CD2643}" destId="{C01F8F40-848C-4436-8F4D-513A59000EFC}" srcOrd="1" destOrd="0" parTransId="{A7E35F2B-9820-4172-A2F7-564BA9E550EC}" sibTransId="{0539F6C1-D86D-46CF-A115-C6205A54C2F2}"/>
    <dgm:cxn modelId="{909768B7-D24F-483A-9AFC-73CA2A7B86AB}" type="presOf" srcId="{90214B9B-93E5-40D5-9FE9-8612EC5EE746}" destId="{AC7F2BAF-4EE3-4C7F-8CF0-600191F19F60}" srcOrd="1" destOrd="0" presId="urn:microsoft.com/office/officeart/2005/8/layout/vProcess5"/>
    <dgm:cxn modelId="{55291A83-C487-49DA-B2B2-D3C0E575DF2B}" type="presOf" srcId="{C01F8F40-848C-4436-8F4D-513A59000EFC}" destId="{7CB4EEB6-967D-4FAF-9575-8D605B529352}" srcOrd="1" destOrd="0" presId="urn:microsoft.com/office/officeart/2005/8/layout/vProcess5"/>
    <dgm:cxn modelId="{35D08011-807C-4E21-89CD-F63A63BD03EA}" type="presOf" srcId="{0ED69E79-C231-42D3-AB09-C141D0933E5E}" destId="{61F26E32-8DD0-473B-9C80-A62B7D7F34A9}" srcOrd="0" destOrd="0" presId="urn:microsoft.com/office/officeart/2005/8/layout/vProcess5"/>
    <dgm:cxn modelId="{40B02AF1-DA96-494B-95CD-E36A03B74DE2}" type="presParOf" srcId="{A7AC14E3-37EC-46B2-AAE2-87CAA1A4CCF4}" destId="{1CB4FBF0-3944-4CF5-AECE-893F99BC6F65}" srcOrd="0" destOrd="0" presId="urn:microsoft.com/office/officeart/2005/8/layout/vProcess5"/>
    <dgm:cxn modelId="{B6F27B38-F7C7-4C07-9F0E-332F9A0ED819}" type="presParOf" srcId="{A7AC14E3-37EC-46B2-AAE2-87CAA1A4CCF4}" destId="{D3D089D6-2E11-4BB8-AA5B-2A0B78D712B0}" srcOrd="1" destOrd="0" presId="urn:microsoft.com/office/officeart/2005/8/layout/vProcess5"/>
    <dgm:cxn modelId="{F98763BA-21E2-41CA-81B9-7C980A989273}" type="presParOf" srcId="{A7AC14E3-37EC-46B2-AAE2-87CAA1A4CCF4}" destId="{805B950C-0E08-4E56-B21C-3502E84CB552}" srcOrd="2" destOrd="0" presId="urn:microsoft.com/office/officeart/2005/8/layout/vProcess5"/>
    <dgm:cxn modelId="{8754A436-10C2-4B40-B490-97F3F2209CEB}" type="presParOf" srcId="{A7AC14E3-37EC-46B2-AAE2-87CAA1A4CCF4}" destId="{36451B90-451F-43D6-9D99-16B74C32DD5C}" srcOrd="3" destOrd="0" presId="urn:microsoft.com/office/officeart/2005/8/layout/vProcess5"/>
    <dgm:cxn modelId="{EDF499A3-3733-4B9F-A4BA-0D93CBE24ADF}" type="presParOf" srcId="{A7AC14E3-37EC-46B2-AAE2-87CAA1A4CCF4}" destId="{12D49BF2-FC8F-4A79-8A94-5E67D2F2796B}" srcOrd="4" destOrd="0" presId="urn:microsoft.com/office/officeart/2005/8/layout/vProcess5"/>
    <dgm:cxn modelId="{24D0D836-5439-436A-BBA1-087FFD698249}" type="presParOf" srcId="{A7AC14E3-37EC-46B2-AAE2-87CAA1A4CCF4}" destId="{D9C7E9C2-42C1-4CEC-AA3D-935A3F441D3B}" srcOrd="5" destOrd="0" presId="urn:microsoft.com/office/officeart/2005/8/layout/vProcess5"/>
    <dgm:cxn modelId="{963CA4BE-0D65-4D20-9FE3-FE7E10B225C3}" type="presParOf" srcId="{A7AC14E3-37EC-46B2-AAE2-87CAA1A4CCF4}" destId="{32C092CF-FA17-4320-971C-2109B6207194}" srcOrd="6" destOrd="0" presId="urn:microsoft.com/office/officeart/2005/8/layout/vProcess5"/>
    <dgm:cxn modelId="{B0681D84-E73C-4566-B425-99522F1CFD0E}" type="presParOf" srcId="{A7AC14E3-37EC-46B2-AAE2-87CAA1A4CCF4}" destId="{68E69AE4-3945-4E2F-A94B-E048D078CEBA}" srcOrd="7" destOrd="0" presId="urn:microsoft.com/office/officeart/2005/8/layout/vProcess5"/>
    <dgm:cxn modelId="{44D343D6-EAAE-4650-BFC5-947D0EAD7A70}" type="presParOf" srcId="{A7AC14E3-37EC-46B2-AAE2-87CAA1A4CCF4}" destId="{02E550CC-08F5-432D-9D5E-BA1EC10FE598}" srcOrd="8" destOrd="0" presId="urn:microsoft.com/office/officeart/2005/8/layout/vProcess5"/>
    <dgm:cxn modelId="{DFC67981-5183-4FA3-B56D-C863A558A805}" type="presParOf" srcId="{A7AC14E3-37EC-46B2-AAE2-87CAA1A4CCF4}" destId="{61F26E32-8DD0-473B-9C80-A62B7D7F34A9}" srcOrd="9" destOrd="0" presId="urn:microsoft.com/office/officeart/2005/8/layout/vProcess5"/>
    <dgm:cxn modelId="{DAAB50A2-9670-4A08-8FD9-F980852DD87B}" type="presParOf" srcId="{A7AC14E3-37EC-46B2-AAE2-87CAA1A4CCF4}" destId="{B3534CFA-5BF9-4C6A-A9F2-DA91F8AF4808}" srcOrd="10" destOrd="0" presId="urn:microsoft.com/office/officeart/2005/8/layout/vProcess5"/>
    <dgm:cxn modelId="{D428BCEB-7B70-43C1-A57F-A3C01E9EACAB}" type="presParOf" srcId="{A7AC14E3-37EC-46B2-AAE2-87CAA1A4CCF4}" destId="{7CB4EEB6-967D-4FAF-9575-8D605B529352}" srcOrd="11" destOrd="0" presId="urn:microsoft.com/office/officeart/2005/8/layout/vProcess5"/>
    <dgm:cxn modelId="{5AA246DC-ABCB-4A59-8E5D-1D4ACF531F05}" type="presParOf" srcId="{A7AC14E3-37EC-46B2-AAE2-87CAA1A4CCF4}" destId="{5DC87E24-C0B0-45E6-9696-AFE747110BF2}" srcOrd="12" destOrd="0" presId="urn:microsoft.com/office/officeart/2005/8/layout/vProcess5"/>
    <dgm:cxn modelId="{E7AE396E-49B9-4243-8A1D-580AEB18C7D6}" type="presParOf" srcId="{A7AC14E3-37EC-46B2-AAE2-87CAA1A4CCF4}" destId="{80B76449-FEB3-48BF-A65D-35C80BD0970E}" srcOrd="13" destOrd="0" presId="urn:microsoft.com/office/officeart/2005/8/layout/vProcess5"/>
    <dgm:cxn modelId="{0C21CDB6-DB6F-4E2A-950F-8F2BC6E067CF}" type="presParOf" srcId="{A7AC14E3-37EC-46B2-AAE2-87CAA1A4CCF4}" destId="{AC7F2BAF-4EE3-4C7F-8CF0-600191F19F60}"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2C99B66-6500-4A58-8356-C14677CD2643}"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fr-FR"/>
        </a:p>
      </dgm:t>
    </dgm:pt>
    <dgm:pt modelId="{0506A87B-2B1D-46D6-993F-020B603F7841}">
      <dgm:prSet phldrT="[Texte]" custT="1"/>
      <dgm:spPr>
        <a:solidFill>
          <a:srgbClr val="F2F2F2"/>
        </a:solidFill>
        <a:ln w="28575">
          <a:solidFill>
            <a:srgbClr val="213B76"/>
          </a:solidFill>
        </a:ln>
      </dgm:spPr>
      <dgm:t>
        <a:bodyPr/>
        <a:lstStyle/>
        <a:p>
          <a:r>
            <a:rPr lang="fr-FR" sz="1600" b="1" dirty="0" smtClean="0">
              <a:solidFill>
                <a:srgbClr val="213B76"/>
              </a:solidFill>
              <a:sym typeface="Wingdings" panose="05000000000000000000" pitchFamily="2" charset="2"/>
            </a:rPr>
            <a:t>Je définis mes besoins (le montant à emprunter, les services proposés).</a:t>
          </a:r>
        </a:p>
      </dgm:t>
    </dgm:pt>
    <dgm:pt modelId="{99E893C6-F177-4FBD-AE48-BF622A732A29}" type="parTrans" cxnId="{87E8ABAB-D19B-4A88-8397-F230E66D2146}">
      <dgm:prSet/>
      <dgm:spPr/>
      <dgm:t>
        <a:bodyPr/>
        <a:lstStyle/>
        <a:p>
          <a:endParaRPr lang="fr-FR" sz="1600" b="1">
            <a:solidFill>
              <a:srgbClr val="213B76"/>
            </a:solidFill>
          </a:endParaRPr>
        </a:p>
      </dgm:t>
    </dgm:pt>
    <dgm:pt modelId="{7475BB48-A33D-49F5-BF74-B1A6C36B1542}" type="sibTrans" cxnId="{87E8ABAB-D19B-4A88-8397-F230E66D2146}">
      <dgm:prSet custT="1"/>
      <dgm:spPr/>
      <dgm:t>
        <a:bodyPr/>
        <a:lstStyle/>
        <a:p>
          <a:endParaRPr lang="fr-FR" sz="1600" b="1" dirty="0">
            <a:solidFill>
              <a:srgbClr val="213B76"/>
            </a:solidFill>
          </a:endParaRPr>
        </a:p>
      </dgm:t>
    </dgm:pt>
    <dgm:pt modelId="{C01F8F40-848C-4436-8F4D-513A59000EFC}">
      <dgm:prSet phldrT="[Texte]" custT="1"/>
      <dgm:spPr>
        <a:solidFill>
          <a:srgbClr val="F2F2F2"/>
        </a:solidFill>
        <a:ln w="28575">
          <a:solidFill>
            <a:srgbClr val="C81E60"/>
          </a:solidFill>
        </a:ln>
      </dgm:spPr>
      <dgm:t>
        <a:bodyPr/>
        <a:lstStyle/>
        <a:p>
          <a:r>
            <a:rPr lang="fr-FR" sz="1600" b="1" dirty="0" smtClean="0">
              <a:solidFill>
                <a:srgbClr val="213B76"/>
              </a:solidFill>
              <a:sym typeface="Wingdings" panose="05000000000000000000" pitchFamily="2" charset="2"/>
            </a:rPr>
            <a:t>J’évalue le montant que je peux rembourser chaque mois (capacité de remboursement).</a:t>
          </a:r>
        </a:p>
      </dgm:t>
    </dgm:pt>
    <dgm:pt modelId="{A7E35F2B-9820-4172-A2F7-564BA9E550EC}" type="parTrans" cxnId="{2BED59A1-2DE8-4344-9E55-CE89C64B23C5}">
      <dgm:prSet/>
      <dgm:spPr/>
      <dgm:t>
        <a:bodyPr/>
        <a:lstStyle/>
        <a:p>
          <a:endParaRPr lang="fr-FR" sz="1600" b="1">
            <a:solidFill>
              <a:srgbClr val="213B76"/>
            </a:solidFill>
          </a:endParaRPr>
        </a:p>
      </dgm:t>
    </dgm:pt>
    <dgm:pt modelId="{0539F6C1-D86D-46CF-A115-C6205A54C2F2}" type="sibTrans" cxnId="{2BED59A1-2DE8-4344-9E55-CE89C64B23C5}">
      <dgm:prSet custT="1"/>
      <dgm:spPr/>
      <dgm:t>
        <a:bodyPr/>
        <a:lstStyle/>
        <a:p>
          <a:endParaRPr lang="fr-FR" sz="1600" b="1" dirty="0">
            <a:solidFill>
              <a:srgbClr val="213B76"/>
            </a:solidFill>
          </a:endParaRPr>
        </a:p>
      </dgm:t>
    </dgm:pt>
    <dgm:pt modelId="{F71025AB-1DFF-49CA-8E49-2E7DC68A6FD0}">
      <dgm:prSet phldrT="[Texte]" custT="1"/>
      <dgm:spPr>
        <a:solidFill>
          <a:srgbClr val="F2F2F2"/>
        </a:solidFill>
        <a:ln w="28575">
          <a:solidFill>
            <a:srgbClr val="E57117"/>
          </a:solidFill>
        </a:ln>
      </dgm:spPr>
      <dgm:t>
        <a:bodyPr/>
        <a:lstStyle/>
        <a:p>
          <a:r>
            <a:rPr lang="fr-FR" sz="1600" b="1" dirty="0" smtClean="0">
              <a:solidFill>
                <a:srgbClr val="213B76"/>
              </a:solidFill>
              <a:sym typeface="Wingdings" panose="05000000000000000000" pitchFamily="2" charset="2"/>
            </a:rPr>
            <a:t>Je contacte plusieurs organismes financiers pour obtenir plusieurs offres.</a:t>
          </a:r>
        </a:p>
      </dgm:t>
    </dgm:pt>
    <dgm:pt modelId="{8B852F39-E5A2-4146-B38F-38EFBDA0837C}" type="parTrans" cxnId="{E6731922-029F-4C3F-BC31-3DD8923BB29C}">
      <dgm:prSet/>
      <dgm:spPr/>
      <dgm:t>
        <a:bodyPr/>
        <a:lstStyle/>
        <a:p>
          <a:endParaRPr lang="fr-FR" sz="1600" b="1">
            <a:solidFill>
              <a:srgbClr val="213B76"/>
            </a:solidFill>
          </a:endParaRPr>
        </a:p>
      </dgm:t>
    </dgm:pt>
    <dgm:pt modelId="{E33D6B54-F06E-40C9-906D-F4771F6016C8}" type="sibTrans" cxnId="{E6731922-029F-4C3F-BC31-3DD8923BB29C}">
      <dgm:prSet custT="1"/>
      <dgm:spPr/>
      <dgm:t>
        <a:bodyPr/>
        <a:lstStyle/>
        <a:p>
          <a:endParaRPr lang="fr-FR" sz="1600" b="1" dirty="0">
            <a:solidFill>
              <a:srgbClr val="213B76"/>
            </a:solidFill>
          </a:endParaRPr>
        </a:p>
      </dgm:t>
    </dgm:pt>
    <dgm:pt modelId="{17782E9D-0E6E-4F6D-9F87-82952FE54244}">
      <dgm:prSet custT="1"/>
      <dgm:spPr>
        <a:solidFill>
          <a:srgbClr val="F2F2F2"/>
        </a:solidFill>
        <a:ln w="28575">
          <a:solidFill>
            <a:srgbClr val="213B76"/>
          </a:solidFill>
        </a:ln>
      </dgm:spPr>
      <dgm:t>
        <a:bodyPr/>
        <a:lstStyle/>
        <a:p>
          <a:r>
            <a:rPr lang="fr-FR" sz="1600" b="1" dirty="0" smtClean="0">
              <a:solidFill>
                <a:srgbClr val="213B76"/>
              </a:solidFill>
              <a:sym typeface="Wingdings" panose="05000000000000000000" pitchFamily="2" charset="2"/>
            </a:rPr>
            <a:t>Je lis attentivement les offres, les compare et élimine celles qui dépassent ma capacité de remboursement.</a:t>
          </a:r>
        </a:p>
      </dgm:t>
    </dgm:pt>
    <dgm:pt modelId="{8FBFFF79-4B3E-470F-B3F4-F799B10C23BB}" type="parTrans" cxnId="{398E7102-95DF-4CCB-ADFD-F394C28120C7}">
      <dgm:prSet/>
      <dgm:spPr/>
      <dgm:t>
        <a:bodyPr/>
        <a:lstStyle/>
        <a:p>
          <a:endParaRPr lang="fr-FR" sz="1600" b="1">
            <a:solidFill>
              <a:srgbClr val="213B76"/>
            </a:solidFill>
          </a:endParaRPr>
        </a:p>
      </dgm:t>
    </dgm:pt>
    <dgm:pt modelId="{0ED69E79-C231-42D3-AB09-C141D0933E5E}" type="sibTrans" cxnId="{398E7102-95DF-4CCB-ADFD-F394C28120C7}">
      <dgm:prSet custT="1"/>
      <dgm:spPr/>
      <dgm:t>
        <a:bodyPr/>
        <a:lstStyle/>
        <a:p>
          <a:endParaRPr lang="fr-FR" sz="1600" b="1" dirty="0">
            <a:solidFill>
              <a:srgbClr val="213B76"/>
            </a:solidFill>
          </a:endParaRPr>
        </a:p>
      </dgm:t>
    </dgm:pt>
    <dgm:pt modelId="{90214B9B-93E5-40D5-9FE9-8612EC5EE746}">
      <dgm:prSet custT="1"/>
      <dgm:spPr>
        <a:solidFill>
          <a:srgbClr val="F2F2F2"/>
        </a:solidFill>
        <a:ln w="28575">
          <a:solidFill>
            <a:srgbClr val="C81E60"/>
          </a:solidFill>
        </a:ln>
      </dgm:spPr>
      <dgm:t>
        <a:bodyPr/>
        <a:lstStyle/>
        <a:p>
          <a:r>
            <a:rPr lang="fr-FR" sz="1600" b="1" dirty="0" smtClean="0">
              <a:solidFill>
                <a:srgbClr val="213B76"/>
              </a:solidFill>
              <a:sym typeface="Wingdings" panose="05000000000000000000" pitchFamily="2" charset="2"/>
            </a:rPr>
            <a:t>Je choisis l’offre qui correspond le mieux à mes besoins.</a:t>
          </a:r>
        </a:p>
      </dgm:t>
    </dgm:pt>
    <dgm:pt modelId="{C7D34886-F46C-4786-AB2F-A4E7BF3F4237}" type="parTrans" cxnId="{CCE97B5D-7FD4-4A96-80E6-BC4692C7A129}">
      <dgm:prSet/>
      <dgm:spPr/>
      <dgm:t>
        <a:bodyPr/>
        <a:lstStyle/>
        <a:p>
          <a:endParaRPr lang="fr-FR" sz="1600" b="1">
            <a:solidFill>
              <a:srgbClr val="213B76"/>
            </a:solidFill>
          </a:endParaRPr>
        </a:p>
      </dgm:t>
    </dgm:pt>
    <dgm:pt modelId="{0E63C95F-2D3B-4670-86B6-3F7FD44F8172}" type="sibTrans" cxnId="{CCE97B5D-7FD4-4A96-80E6-BC4692C7A129}">
      <dgm:prSet/>
      <dgm:spPr/>
      <dgm:t>
        <a:bodyPr/>
        <a:lstStyle/>
        <a:p>
          <a:endParaRPr lang="fr-FR" sz="1600" b="1">
            <a:solidFill>
              <a:srgbClr val="213B76"/>
            </a:solidFill>
          </a:endParaRPr>
        </a:p>
      </dgm:t>
    </dgm:pt>
    <dgm:pt modelId="{A7AC14E3-37EC-46B2-AAE2-87CAA1A4CCF4}" type="pres">
      <dgm:prSet presAssocID="{12C99B66-6500-4A58-8356-C14677CD2643}" presName="outerComposite" presStyleCnt="0">
        <dgm:presLayoutVars>
          <dgm:chMax val="5"/>
          <dgm:dir/>
          <dgm:resizeHandles val="exact"/>
        </dgm:presLayoutVars>
      </dgm:prSet>
      <dgm:spPr/>
      <dgm:t>
        <a:bodyPr/>
        <a:lstStyle/>
        <a:p>
          <a:endParaRPr lang="fr-FR"/>
        </a:p>
      </dgm:t>
    </dgm:pt>
    <dgm:pt modelId="{1CB4FBF0-3944-4CF5-AECE-893F99BC6F65}" type="pres">
      <dgm:prSet presAssocID="{12C99B66-6500-4A58-8356-C14677CD2643}" presName="dummyMaxCanvas" presStyleCnt="0">
        <dgm:presLayoutVars/>
      </dgm:prSet>
      <dgm:spPr/>
    </dgm:pt>
    <dgm:pt modelId="{D3D089D6-2E11-4BB8-AA5B-2A0B78D712B0}" type="pres">
      <dgm:prSet presAssocID="{12C99B66-6500-4A58-8356-C14677CD2643}" presName="FiveNodes_1" presStyleLbl="node1" presStyleIdx="0" presStyleCnt="5">
        <dgm:presLayoutVars>
          <dgm:bulletEnabled val="1"/>
        </dgm:presLayoutVars>
      </dgm:prSet>
      <dgm:spPr/>
      <dgm:t>
        <a:bodyPr/>
        <a:lstStyle/>
        <a:p>
          <a:endParaRPr lang="fr-FR"/>
        </a:p>
      </dgm:t>
    </dgm:pt>
    <dgm:pt modelId="{805B950C-0E08-4E56-B21C-3502E84CB552}" type="pres">
      <dgm:prSet presAssocID="{12C99B66-6500-4A58-8356-C14677CD2643}" presName="FiveNodes_2" presStyleLbl="node1" presStyleIdx="1" presStyleCnt="5">
        <dgm:presLayoutVars>
          <dgm:bulletEnabled val="1"/>
        </dgm:presLayoutVars>
      </dgm:prSet>
      <dgm:spPr/>
      <dgm:t>
        <a:bodyPr/>
        <a:lstStyle/>
        <a:p>
          <a:endParaRPr lang="fr-FR"/>
        </a:p>
      </dgm:t>
    </dgm:pt>
    <dgm:pt modelId="{36451B90-451F-43D6-9D99-16B74C32DD5C}" type="pres">
      <dgm:prSet presAssocID="{12C99B66-6500-4A58-8356-C14677CD2643}" presName="FiveNodes_3" presStyleLbl="node1" presStyleIdx="2" presStyleCnt="5">
        <dgm:presLayoutVars>
          <dgm:bulletEnabled val="1"/>
        </dgm:presLayoutVars>
      </dgm:prSet>
      <dgm:spPr/>
      <dgm:t>
        <a:bodyPr/>
        <a:lstStyle/>
        <a:p>
          <a:endParaRPr lang="fr-FR"/>
        </a:p>
      </dgm:t>
    </dgm:pt>
    <dgm:pt modelId="{12D49BF2-FC8F-4A79-8A94-5E67D2F2796B}" type="pres">
      <dgm:prSet presAssocID="{12C99B66-6500-4A58-8356-C14677CD2643}" presName="FiveNodes_4" presStyleLbl="node1" presStyleIdx="3" presStyleCnt="5">
        <dgm:presLayoutVars>
          <dgm:bulletEnabled val="1"/>
        </dgm:presLayoutVars>
      </dgm:prSet>
      <dgm:spPr/>
      <dgm:t>
        <a:bodyPr/>
        <a:lstStyle/>
        <a:p>
          <a:endParaRPr lang="fr-FR"/>
        </a:p>
      </dgm:t>
    </dgm:pt>
    <dgm:pt modelId="{D9C7E9C2-42C1-4CEC-AA3D-935A3F441D3B}" type="pres">
      <dgm:prSet presAssocID="{12C99B66-6500-4A58-8356-C14677CD2643}" presName="FiveNodes_5" presStyleLbl="node1" presStyleIdx="4" presStyleCnt="5">
        <dgm:presLayoutVars>
          <dgm:bulletEnabled val="1"/>
        </dgm:presLayoutVars>
      </dgm:prSet>
      <dgm:spPr/>
      <dgm:t>
        <a:bodyPr/>
        <a:lstStyle/>
        <a:p>
          <a:endParaRPr lang="fr-FR"/>
        </a:p>
      </dgm:t>
    </dgm:pt>
    <dgm:pt modelId="{32C092CF-FA17-4320-971C-2109B6207194}" type="pres">
      <dgm:prSet presAssocID="{12C99B66-6500-4A58-8356-C14677CD2643}" presName="FiveConn_1-2" presStyleLbl="fgAccFollowNode1" presStyleIdx="0" presStyleCnt="4">
        <dgm:presLayoutVars>
          <dgm:bulletEnabled val="1"/>
        </dgm:presLayoutVars>
      </dgm:prSet>
      <dgm:spPr/>
      <dgm:t>
        <a:bodyPr/>
        <a:lstStyle/>
        <a:p>
          <a:endParaRPr lang="fr-FR"/>
        </a:p>
      </dgm:t>
    </dgm:pt>
    <dgm:pt modelId="{68E69AE4-3945-4E2F-A94B-E048D078CEBA}" type="pres">
      <dgm:prSet presAssocID="{12C99B66-6500-4A58-8356-C14677CD2643}" presName="FiveConn_2-3" presStyleLbl="fgAccFollowNode1" presStyleIdx="1" presStyleCnt="4">
        <dgm:presLayoutVars>
          <dgm:bulletEnabled val="1"/>
        </dgm:presLayoutVars>
      </dgm:prSet>
      <dgm:spPr/>
      <dgm:t>
        <a:bodyPr/>
        <a:lstStyle/>
        <a:p>
          <a:endParaRPr lang="fr-FR"/>
        </a:p>
      </dgm:t>
    </dgm:pt>
    <dgm:pt modelId="{02E550CC-08F5-432D-9D5E-BA1EC10FE598}" type="pres">
      <dgm:prSet presAssocID="{12C99B66-6500-4A58-8356-C14677CD2643}" presName="FiveConn_3-4" presStyleLbl="fgAccFollowNode1" presStyleIdx="2" presStyleCnt="4">
        <dgm:presLayoutVars>
          <dgm:bulletEnabled val="1"/>
        </dgm:presLayoutVars>
      </dgm:prSet>
      <dgm:spPr/>
      <dgm:t>
        <a:bodyPr/>
        <a:lstStyle/>
        <a:p>
          <a:endParaRPr lang="fr-FR"/>
        </a:p>
      </dgm:t>
    </dgm:pt>
    <dgm:pt modelId="{61F26E32-8DD0-473B-9C80-A62B7D7F34A9}" type="pres">
      <dgm:prSet presAssocID="{12C99B66-6500-4A58-8356-C14677CD2643}" presName="FiveConn_4-5" presStyleLbl="fgAccFollowNode1" presStyleIdx="3" presStyleCnt="4">
        <dgm:presLayoutVars>
          <dgm:bulletEnabled val="1"/>
        </dgm:presLayoutVars>
      </dgm:prSet>
      <dgm:spPr/>
      <dgm:t>
        <a:bodyPr/>
        <a:lstStyle/>
        <a:p>
          <a:endParaRPr lang="fr-FR"/>
        </a:p>
      </dgm:t>
    </dgm:pt>
    <dgm:pt modelId="{B3534CFA-5BF9-4C6A-A9F2-DA91F8AF4808}" type="pres">
      <dgm:prSet presAssocID="{12C99B66-6500-4A58-8356-C14677CD2643}" presName="FiveNodes_1_text" presStyleLbl="node1" presStyleIdx="4" presStyleCnt="5">
        <dgm:presLayoutVars>
          <dgm:bulletEnabled val="1"/>
        </dgm:presLayoutVars>
      </dgm:prSet>
      <dgm:spPr/>
      <dgm:t>
        <a:bodyPr/>
        <a:lstStyle/>
        <a:p>
          <a:endParaRPr lang="fr-FR"/>
        </a:p>
      </dgm:t>
    </dgm:pt>
    <dgm:pt modelId="{7CB4EEB6-967D-4FAF-9575-8D605B529352}" type="pres">
      <dgm:prSet presAssocID="{12C99B66-6500-4A58-8356-C14677CD2643}" presName="FiveNodes_2_text" presStyleLbl="node1" presStyleIdx="4" presStyleCnt="5">
        <dgm:presLayoutVars>
          <dgm:bulletEnabled val="1"/>
        </dgm:presLayoutVars>
      </dgm:prSet>
      <dgm:spPr/>
      <dgm:t>
        <a:bodyPr/>
        <a:lstStyle/>
        <a:p>
          <a:endParaRPr lang="fr-FR"/>
        </a:p>
      </dgm:t>
    </dgm:pt>
    <dgm:pt modelId="{5DC87E24-C0B0-45E6-9696-AFE747110BF2}" type="pres">
      <dgm:prSet presAssocID="{12C99B66-6500-4A58-8356-C14677CD2643}" presName="FiveNodes_3_text" presStyleLbl="node1" presStyleIdx="4" presStyleCnt="5">
        <dgm:presLayoutVars>
          <dgm:bulletEnabled val="1"/>
        </dgm:presLayoutVars>
      </dgm:prSet>
      <dgm:spPr/>
      <dgm:t>
        <a:bodyPr/>
        <a:lstStyle/>
        <a:p>
          <a:endParaRPr lang="fr-FR"/>
        </a:p>
      </dgm:t>
    </dgm:pt>
    <dgm:pt modelId="{80B76449-FEB3-48BF-A65D-35C80BD0970E}" type="pres">
      <dgm:prSet presAssocID="{12C99B66-6500-4A58-8356-C14677CD2643}" presName="FiveNodes_4_text" presStyleLbl="node1" presStyleIdx="4" presStyleCnt="5">
        <dgm:presLayoutVars>
          <dgm:bulletEnabled val="1"/>
        </dgm:presLayoutVars>
      </dgm:prSet>
      <dgm:spPr/>
      <dgm:t>
        <a:bodyPr/>
        <a:lstStyle/>
        <a:p>
          <a:endParaRPr lang="fr-FR"/>
        </a:p>
      </dgm:t>
    </dgm:pt>
    <dgm:pt modelId="{AC7F2BAF-4EE3-4C7F-8CF0-600191F19F60}" type="pres">
      <dgm:prSet presAssocID="{12C99B66-6500-4A58-8356-C14677CD2643}" presName="FiveNodes_5_text" presStyleLbl="node1" presStyleIdx="4" presStyleCnt="5">
        <dgm:presLayoutVars>
          <dgm:bulletEnabled val="1"/>
        </dgm:presLayoutVars>
      </dgm:prSet>
      <dgm:spPr/>
      <dgm:t>
        <a:bodyPr/>
        <a:lstStyle/>
        <a:p>
          <a:endParaRPr lang="fr-FR"/>
        </a:p>
      </dgm:t>
    </dgm:pt>
  </dgm:ptLst>
  <dgm:cxnLst>
    <dgm:cxn modelId="{C2F117CC-7450-4BE5-88DC-A26481A12806}" type="presOf" srcId="{E33D6B54-F06E-40C9-906D-F4771F6016C8}" destId="{02E550CC-08F5-432D-9D5E-BA1EC10FE598}" srcOrd="0" destOrd="0" presId="urn:microsoft.com/office/officeart/2005/8/layout/vProcess5"/>
    <dgm:cxn modelId="{14F69B59-67A3-471A-BA59-6AB588FA4081}" type="presOf" srcId="{12C99B66-6500-4A58-8356-C14677CD2643}" destId="{A7AC14E3-37EC-46B2-AAE2-87CAA1A4CCF4}" srcOrd="0" destOrd="0" presId="urn:microsoft.com/office/officeart/2005/8/layout/vProcess5"/>
    <dgm:cxn modelId="{E83B238F-761E-45EF-9708-5521047B5E33}" type="presOf" srcId="{17782E9D-0E6E-4F6D-9F87-82952FE54244}" destId="{80B76449-FEB3-48BF-A65D-35C80BD0970E}" srcOrd="1" destOrd="0" presId="urn:microsoft.com/office/officeart/2005/8/layout/vProcess5"/>
    <dgm:cxn modelId="{96B6CC6F-2E74-4D1D-86D8-DE82FD29DBE2}" type="presOf" srcId="{7475BB48-A33D-49F5-BF74-B1A6C36B1542}" destId="{32C092CF-FA17-4320-971C-2109B6207194}" srcOrd="0" destOrd="0" presId="urn:microsoft.com/office/officeart/2005/8/layout/vProcess5"/>
    <dgm:cxn modelId="{3F42D84C-9DC3-4755-9B74-5B1FF8DC8478}" type="presOf" srcId="{0506A87B-2B1D-46D6-993F-020B603F7841}" destId="{D3D089D6-2E11-4BB8-AA5B-2A0B78D712B0}" srcOrd="0" destOrd="0" presId="urn:microsoft.com/office/officeart/2005/8/layout/vProcess5"/>
    <dgm:cxn modelId="{CCE97B5D-7FD4-4A96-80E6-BC4692C7A129}" srcId="{12C99B66-6500-4A58-8356-C14677CD2643}" destId="{90214B9B-93E5-40D5-9FE9-8612EC5EE746}" srcOrd="4" destOrd="0" parTransId="{C7D34886-F46C-4786-AB2F-A4E7BF3F4237}" sibTransId="{0E63C95F-2D3B-4670-86B6-3F7FD44F8172}"/>
    <dgm:cxn modelId="{815301ED-6BAD-4E1A-BD49-82843511F4A3}" type="presOf" srcId="{90214B9B-93E5-40D5-9FE9-8612EC5EE746}" destId="{D9C7E9C2-42C1-4CEC-AA3D-935A3F441D3B}" srcOrd="0" destOrd="0" presId="urn:microsoft.com/office/officeart/2005/8/layout/vProcess5"/>
    <dgm:cxn modelId="{57747355-CE7B-479A-8621-C63A24F99690}" type="presOf" srcId="{17782E9D-0E6E-4F6D-9F87-82952FE54244}" destId="{12D49BF2-FC8F-4A79-8A94-5E67D2F2796B}" srcOrd="0" destOrd="0" presId="urn:microsoft.com/office/officeart/2005/8/layout/vProcess5"/>
    <dgm:cxn modelId="{451AFC3E-8218-4850-A9A0-9883D4A77595}" type="presOf" srcId="{0539F6C1-D86D-46CF-A115-C6205A54C2F2}" destId="{68E69AE4-3945-4E2F-A94B-E048D078CEBA}" srcOrd="0" destOrd="0" presId="urn:microsoft.com/office/officeart/2005/8/layout/vProcess5"/>
    <dgm:cxn modelId="{6C4B4C00-32CF-447F-AD32-37E81506AF79}" type="presOf" srcId="{F71025AB-1DFF-49CA-8E49-2E7DC68A6FD0}" destId="{36451B90-451F-43D6-9D99-16B74C32DD5C}" srcOrd="0" destOrd="0" presId="urn:microsoft.com/office/officeart/2005/8/layout/vProcess5"/>
    <dgm:cxn modelId="{398E7102-95DF-4CCB-ADFD-F394C28120C7}" srcId="{12C99B66-6500-4A58-8356-C14677CD2643}" destId="{17782E9D-0E6E-4F6D-9F87-82952FE54244}" srcOrd="3" destOrd="0" parTransId="{8FBFFF79-4B3E-470F-B3F4-F799B10C23BB}" sibTransId="{0ED69E79-C231-42D3-AB09-C141D0933E5E}"/>
    <dgm:cxn modelId="{87E8ABAB-D19B-4A88-8397-F230E66D2146}" srcId="{12C99B66-6500-4A58-8356-C14677CD2643}" destId="{0506A87B-2B1D-46D6-993F-020B603F7841}" srcOrd="0" destOrd="0" parTransId="{99E893C6-F177-4FBD-AE48-BF622A732A29}" sibTransId="{7475BB48-A33D-49F5-BF74-B1A6C36B1542}"/>
    <dgm:cxn modelId="{32A7BCD9-7015-498B-BFEF-070726699E1E}" type="presOf" srcId="{F71025AB-1DFF-49CA-8E49-2E7DC68A6FD0}" destId="{5DC87E24-C0B0-45E6-9696-AFE747110BF2}" srcOrd="1" destOrd="0" presId="urn:microsoft.com/office/officeart/2005/8/layout/vProcess5"/>
    <dgm:cxn modelId="{E6731922-029F-4C3F-BC31-3DD8923BB29C}" srcId="{12C99B66-6500-4A58-8356-C14677CD2643}" destId="{F71025AB-1DFF-49CA-8E49-2E7DC68A6FD0}" srcOrd="2" destOrd="0" parTransId="{8B852F39-E5A2-4146-B38F-38EFBDA0837C}" sibTransId="{E33D6B54-F06E-40C9-906D-F4771F6016C8}"/>
    <dgm:cxn modelId="{C6D748A1-3EBD-4C7E-8218-842CC1F6BA1D}" type="presOf" srcId="{0506A87B-2B1D-46D6-993F-020B603F7841}" destId="{B3534CFA-5BF9-4C6A-A9F2-DA91F8AF4808}" srcOrd="1" destOrd="0" presId="urn:microsoft.com/office/officeart/2005/8/layout/vProcess5"/>
    <dgm:cxn modelId="{07C24586-4CAB-40C0-9724-290B491FC663}" type="presOf" srcId="{C01F8F40-848C-4436-8F4D-513A59000EFC}" destId="{805B950C-0E08-4E56-B21C-3502E84CB552}" srcOrd="0" destOrd="0" presId="urn:microsoft.com/office/officeart/2005/8/layout/vProcess5"/>
    <dgm:cxn modelId="{2BED59A1-2DE8-4344-9E55-CE89C64B23C5}" srcId="{12C99B66-6500-4A58-8356-C14677CD2643}" destId="{C01F8F40-848C-4436-8F4D-513A59000EFC}" srcOrd="1" destOrd="0" parTransId="{A7E35F2B-9820-4172-A2F7-564BA9E550EC}" sibTransId="{0539F6C1-D86D-46CF-A115-C6205A54C2F2}"/>
    <dgm:cxn modelId="{909768B7-D24F-483A-9AFC-73CA2A7B86AB}" type="presOf" srcId="{90214B9B-93E5-40D5-9FE9-8612EC5EE746}" destId="{AC7F2BAF-4EE3-4C7F-8CF0-600191F19F60}" srcOrd="1" destOrd="0" presId="urn:microsoft.com/office/officeart/2005/8/layout/vProcess5"/>
    <dgm:cxn modelId="{55291A83-C487-49DA-B2B2-D3C0E575DF2B}" type="presOf" srcId="{C01F8F40-848C-4436-8F4D-513A59000EFC}" destId="{7CB4EEB6-967D-4FAF-9575-8D605B529352}" srcOrd="1" destOrd="0" presId="urn:microsoft.com/office/officeart/2005/8/layout/vProcess5"/>
    <dgm:cxn modelId="{35D08011-807C-4E21-89CD-F63A63BD03EA}" type="presOf" srcId="{0ED69E79-C231-42D3-AB09-C141D0933E5E}" destId="{61F26E32-8DD0-473B-9C80-A62B7D7F34A9}" srcOrd="0" destOrd="0" presId="urn:microsoft.com/office/officeart/2005/8/layout/vProcess5"/>
    <dgm:cxn modelId="{40B02AF1-DA96-494B-95CD-E36A03B74DE2}" type="presParOf" srcId="{A7AC14E3-37EC-46B2-AAE2-87CAA1A4CCF4}" destId="{1CB4FBF0-3944-4CF5-AECE-893F99BC6F65}" srcOrd="0" destOrd="0" presId="urn:microsoft.com/office/officeart/2005/8/layout/vProcess5"/>
    <dgm:cxn modelId="{B6F27B38-F7C7-4C07-9F0E-332F9A0ED819}" type="presParOf" srcId="{A7AC14E3-37EC-46B2-AAE2-87CAA1A4CCF4}" destId="{D3D089D6-2E11-4BB8-AA5B-2A0B78D712B0}" srcOrd="1" destOrd="0" presId="urn:microsoft.com/office/officeart/2005/8/layout/vProcess5"/>
    <dgm:cxn modelId="{F98763BA-21E2-41CA-81B9-7C980A989273}" type="presParOf" srcId="{A7AC14E3-37EC-46B2-AAE2-87CAA1A4CCF4}" destId="{805B950C-0E08-4E56-B21C-3502E84CB552}" srcOrd="2" destOrd="0" presId="urn:microsoft.com/office/officeart/2005/8/layout/vProcess5"/>
    <dgm:cxn modelId="{8754A436-10C2-4B40-B490-97F3F2209CEB}" type="presParOf" srcId="{A7AC14E3-37EC-46B2-AAE2-87CAA1A4CCF4}" destId="{36451B90-451F-43D6-9D99-16B74C32DD5C}" srcOrd="3" destOrd="0" presId="urn:microsoft.com/office/officeart/2005/8/layout/vProcess5"/>
    <dgm:cxn modelId="{EDF499A3-3733-4B9F-A4BA-0D93CBE24ADF}" type="presParOf" srcId="{A7AC14E3-37EC-46B2-AAE2-87CAA1A4CCF4}" destId="{12D49BF2-FC8F-4A79-8A94-5E67D2F2796B}" srcOrd="4" destOrd="0" presId="urn:microsoft.com/office/officeart/2005/8/layout/vProcess5"/>
    <dgm:cxn modelId="{24D0D836-5439-436A-BBA1-087FFD698249}" type="presParOf" srcId="{A7AC14E3-37EC-46B2-AAE2-87CAA1A4CCF4}" destId="{D9C7E9C2-42C1-4CEC-AA3D-935A3F441D3B}" srcOrd="5" destOrd="0" presId="urn:microsoft.com/office/officeart/2005/8/layout/vProcess5"/>
    <dgm:cxn modelId="{963CA4BE-0D65-4D20-9FE3-FE7E10B225C3}" type="presParOf" srcId="{A7AC14E3-37EC-46B2-AAE2-87CAA1A4CCF4}" destId="{32C092CF-FA17-4320-971C-2109B6207194}" srcOrd="6" destOrd="0" presId="urn:microsoft.com/office/officeart/2005/8/layout/vProcess5"/>
    <dgm:cxn modelId="{B0681D84-E73C-4566-B425-99522F1CFD0E}" type="presParOf" srcId="{A7AC14E3-37EC-46B2-AAE2-87CAA1A4CCF4}" destId="{68E69AE4-3945-4E2F-A94B-E048D078CEBA}" srcOrd="7" destOrd="0" presId="urn:microsoft.com/office/officeart/2005/8/layout/vProcess5"/>
    <dgm:cxn modelId="{44D343D6-EAAE-4650-BFC5-947D0EAD7A70}" type="presParOf" srcId="{A7AC14E3-37EC-46B2-AAE2-87CAA1A4CCF4}" destId="{02E550CC-08F5-432D-9D5E-BA1EC10FE598}" srcOrd="8" destOrd="0" presId="urn:microsoft.com/office/officeart/2005/8/layout/vProcess5"/>
    <dgm:cxn modelId="{DFC67981-5183-4FA3-B56D-C863A558A805}" type="presParOf" srcId="{A7AC14E3-37EC-46B2-AAE2-87CAA1A4CCF4}" destId="{61F26E32-8DD0-473B-9C80-A62B7D7F34A9}" srcOrd="9" destOrd="0" presId="urn:microsoft.com/office/officeart/2005/8/layout/vProcess5"/>
    <dgm:cxn modelId="{DAAB50A2-9670-4A08-8FD9-F980852DD87B}" type="presParOf" srcId="{A7AC14E3-37EC-46B2-AAE2-87CAA1A4CCF4}" destId="{B3534CFA-5BF9-4C6A-A9F2-DA91F8AF4808}" srcOrd="10" destOrd="0" presId="urn:microsoft.com/office/officeart/2005/8/layout/vProcess5"/>
    <dgm:cxn modelId="{D428BCEB-7B70-43C1-A57F-A3C01E9EACAB}" type="presParOf" srcId="{A7AC14E3-37EC-46B2-AAE2-87CAA1A4CCF4}" destId="{7CB4EEB6-967D-4FAF-9575-8D605B529352}" srcOrd="11" destOrd="0" presId="urn:microsoft.com/office/officeart/2005/8/layout/vProcess5"/>
    <dgm:cxn modelId="{5AA246DC-ABCB-4A59-8E5D-1D4ACF531F05}" type="presParOf" srcId="{A7AC14E3-37EC-46B2-AAE2-87CAA1A4CCF4}" destId="{5DC87E24-C0B0-45E6-9696-AFE747110BF2}" srcOrd="12" destOrd="0" presId="urn:microsoft.com/office/officeart/2005/8/layout/vProcess5"/>
    <dgm:cxn modelId="{E7AE396E-49B9-4243-8A1D-580AEB18C7D6}" type="presParOf" srcId="{A7AC14E3-37EC-46B2-AAE2-87CAA1A4CCF4}" destId="{80B76449-FEB3-48BF-A65D-35C80BD0970E}" srcOrd="13" destOrd="0" presId="urn:microsoft.com/office/officeart/2005/8/layout/vProcess5"/>
    <dgm:cxn modelId="{0C21CDB6-DB6F-4E2A-950F-8F2BC6E067CF}" type="presParOf" srcId="{A7AC14E3-37EC-46B2-AAE2-87CAA1A4CCF4}" destId="{AC7F2BAF-4EE3-4C7F-8CF0-600191F19F60}"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2C99B66-6500-4A58-8356-C14677CD2643}"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fr-FR"/>
        </a:p>
      </dgm:t>
    </dgm:pt>
    <dgm:pt modelId="{0506A87B-2B1D-46D6-993F-020B603F7841}">
      <dgm:prSet phldrT="[Texte]" custT="1"/>
      <dgm:spPr>
        <a:solidFill>
          <a:srgbClr val="F2F2F2"/>
        </a:solidFill>
        <a:ln w="28575">
          <a:solidFill>
            <a:srgbClr val="213B76"/>
          </a:solidFill>
        </a:ln>
      </dgm:spPr>
      <dgm:t>
        <a:bodyPr/>
        <a:lstStyle/>
        <a:p>
          <a:r>
            <a:rPr lang="fr-FR" sz="1600" b="1" dirty="0" smtClean="0">
              <a:solidFill>
                <a:srgbClr val="213B76"/>
              </a:solidFill>
              <a:sym typeface="Wingdings" panose="05000000000000000000" pitchFamily="2" charset="2"/>
            </a:rPr>
            <a:t>Je définis mes besoins et mes contraintes.</a:t>
          </a:r>
        </a:p>
      </dgm:t>
    </dgm:pt>
    <dgm:pt modelId="{99E893C6-F177-4FBD-AE48-BF622A732A29}" type="parTrans" cxnId="{87E8ABAB-D19B-4A88-8397-F230E66D2146}">
      <dgm:prSet/>
      <dgm:spPr/>
      <dgm:t>
        <a:bodyPr/>
        <a:lstStyle/>
        <a:p>
          <a:endParaRPr lang="fr-FR" sz="1600" b="1">
            <a:solidFill>
              <a:srgbClr val="213B76"/>
            </a:solidFill>
          </a:endParaRPr>
        </a:p>
      </dgm:t>
    </dgm:pt>
    <dgm:pt modelId="{7475BB48-A33D-49F5-BF74-B1A6C36B1542}" type="sibTrans" cxnId="{87E8ABAB-D19B-4A88-8397-F230E66D2146}">
      <dgm:prSet custT="1"/>
      <dgm:spPr/>
      <dgm:t>
        <a:bodyPr/>
        <a:lstStyle/>
        <a:p>
          <a:endParaRPr lang="fr-FR" sz="1600" b="1" dirty="0">
            <a:solidFill>
              <a:srgbClr val="213B76"/>
            </a:solidFill>
          </a:endParaRPr>
        </a:p>
      </dgm:t>
    </dgm:pt>
    <dgm:pt modelId="{C01F8F40-848C-4436-8F4D-513A59000EFC}">
      <dgm:prSet phldrT="[Texte]" custT="1"/>
      <dgm:spPr>
        <a:solidFill>
          <a:srgbClr val="F2F2F2"/>
        </a:solidFill>
        <a:ln w="28575">
          <a:solidFill>
            <a:srgbClr val="C81E60"/>
          </a:solidFill>
        </a:ln>
      </dgm:spPr>
      <dgm:t>
        <a:bodyPr/>
        <a:lstStyle/>
        <a:p>
          <a:r>
            <a:rPr lang="fr-FR" sz="1600" b="1" dirty="0" smtClean="0">
              <a:solidFill>
                <a:srgbClr val="213B76"/>
              </a:solidFill>
              <a:sym typeface="Wingdings" panose="05000000000000000000" pitchFamily="2" charset="2"/>
            </a:rPr>
            <a:t>Je contacte plusieurs assurances pour avoir plusieurs offres.</a:t>
          </a:r>
        </a:p>
      </dgm:t>
    </dgm:pt>
    <dgm:pt modelId="{A7E35F2B-9820-4172-A2F7-564BA9E550EC}" type="parTrans" cxnId="{2BED59A1-2DE8-4344-9E55-CE89C64B23C5}">
      <dgm:prSet/>
      <dgm:spPr/>
      <dgm:t>
        <a:bodyPr/>
        <a:lstStyle/>
        <a:p>
          <a:endParaRPr lang="fr-FR" sz="1600" b="1">
            <a:solidFill>
              <a:srgbClr val="213B76"/>
            </a:solidFill>
          </a:endParaRPr>
        </a:p>
      </dgm:t>
    </dgm:pt>
    <dgm:pt modelId="{0539F6C1-D86D-46CF-A115-C6205A54C2F2}" type="sibTrans" cxnId="{2BED59A1-2DE8-4344-9E55-CE89C64B23C5}">
      <dgm:prSet custT="1"/>
      <dgm:spPr/>
      <dgm:t>
        <a:bodyPr/>
        <a:lstStyle/>
        <a:p>
          <a:endParaRPr lang="fr-FR" sz="1600" b="1" dirty="0">
            <a:solidFill>
              <a:srgbClr val="213B76"/>
            </a:solidFill>
          </a:endParaRPr>
        </a:p>
      </dgm:t>
    </dgm:pt>
    <dgm:pt modelId="{F71025AB-1DFF-49CA-8E49-2E7DC68A6FD0}">
      <dgm:prSet phldrT="[Texte]" custT="1"/>
      <dgm:spPr>
        <a:solidFill>
          <a:srgbClr val="F2F2F2"/>
        </a:solidFill>
        <a:ln w="28575">
          <a:solidFill>
            <a:srgbClr val="E57117"/>
          </a:solidFill>
        </a:ln>
      </dgm:spPr>
      <dgm:t>
        <a:bodyPr/>
        <a:lstStyle/>
        <a:p>
          <a:r>
            <a:rPr lang="fr-FR" sz="1600" b="1" dirty="0" smtClean="0">
              <a:solidFill>
                <a:srgbClr val="213B76"/>
              </a:solidFill>
              <a:sym typeface="Wingdings" panose="05000000000000000000" pitchFamily="2" charset="2"/>
            </a:rPr>
            <a:t>Je lis les conditions générales et particulières du contrat d’assurance proposé pour bien les comprendre.</a:t>
          </a:r>
        </a:p>
      </dgm:t>
    </dgm:pt>
    <dgm:pt modelId="{8B852F39-E5A2-4146-B38F-38EFBDA0837C}" type="parTrans" cxnId="{E6731922-029F-4C3F-BC31-3DD8923BB29C}">
      <dgm:prSet/>
      <dgm:spPr/>
      <dgm:t>
        <a:bodyPr/>
        <a:lstStyle/>
        <a:p>
          <a:endParaRPr lang="fr-FR" sz="1600" b="1">
            <a:solidFill>
              <a:srgbClr val="213B76"/>
            </a:solidFill>
          </a:endParaRPr>
        </a:p>
      </dgm:t>
    </dgm:pt>
    <dgm:pt modelId="{E33D6B54-F06E-40C9-906D-F4771F6016C8}" type="sibTrans" cxnId="{E6731922-029F-4C3F-BC31-3DD8923BB29C}">
      <dgm:prSet custT="1"/>
      <dgm:spPr/>
      <dgm:t>
        <a:bodyPr/>
        <a:lstStyle/>
        <a:p>
          <a:endParaRPr lang="fr-FR" sz="1600" b="1" dirty="0">
            <a:solidFill>
              <a:srgbClr val="213B76"/>
            </a:solidFill>
          </a:endParaRPr>
        </a:p>
      </dgm:t>
    </dgm:pt>
    <dgm:pt modelId="{17782E9D-0E6E-4F6D-9F87-82952FE54244}">
      <dgm:prSet custT="1"/>
      <dgm:spPr>
        <a:solidFill>
          <a:srgbClr val="F2F2F2"/>
        </a:solidFill>
        <a:ln w="28575">
          <a:solidFill>
            <a:srgbClr val="213B76"/>
          </a:solidFill>
        </a:ln>
      </dgm:spPr>
      <dgm:t>
        <a:bodyPr/>
        <a:lstStyle/>
        <a:p>
          <a:r>
            <a:rPr lang="fr-FR" sz="1600" b="1" dirty="0" smtClean="0">
              <a:solidFill>
                <a:srgbClr val="213B76"/>
              </a:solidFill>
              <a:sym typeface="Wingdings" panose="05000000000000000000" pitchFamily="2" charset="2"/>
            </a:rPr>
            <a:t>Je compare les offres au regard de mes besoins.</a:t>
          </a:r>
        </a:p>
      </dgm:t>
    </dgm:pt>
    <dgm:pt modelId="{8FBFFF79-4B3E-470F-B3F4-F799B10C23BB}" type="parTrans" cxnId="{398E7102-95DF-4CCB-ADFD-F394C28120C7}">
      <dgm:prSet/>
      <dgm:spPr/>
      <dgm:t>
        <a:bodyPr/>
        <a:lstStyle/>
        <a:p>
          <a:endParaRPr lang="fr-FR" sz="1600" b="1">
            <a:solidFill>
              <a:srgbClr val="213B76"/>
            </a:solidFill>
          </a:endParaRPr>
        </a:p>
      </dgm:t>
    </dgm:pt>
    <dgm:pt modelId="{0ED69E79-C231-42D3-AB09-C141D0933E5E}" type="sibTrans" cxnId="{398E7102-95DF-4CCB-ADFD-F394C28120C7}">
      <dgm:prSet custT="1"/>
      <dgm:spPr/>
      <dgm:t>
        <a:bodyPr/>
        <a:lstStyle/>
        <a:p>
          <a:endParaRPr lang="fr-FR" sz="1600" b="1" dirty="0">
            <a:solidFill>
              <a:srgbClr val="213B76"/>
            </a:solidFill>
          </a:endParaRPr>
        </a:p>
      </dgm:t>
    </dgm:pt>
    <dgm:pt modelId="{90214B9B-93E5-40D5-9FE9-8612EC5EE746}">
      <dgm:prSet custT="1"/>
      <dgm:spPr>
        <a:solidFill>
          <a:srgbClr val="F2F2F2"/>
        </a:solidFill>
        <a:ln w="28575">
          <a:solidFill>
            <a:srgbClr val="C81E60"/>
          </a:solidFill>
        </a:ln>
      </dgm:spPr>
      <dgm:t>
        <a:bodyPr/>
        <a:lstStyle/>
        <a:p>
          <a:r>
            <a:rPr lang="fr-FR" sz="1600" b="1" dirty="0" smtClean="0">
              <a:solidFill>
                <a:srgbClr val="213B76"/>
              </a:solidFill>
              <a:sym typeface="Wingdings" panose="05000000000000000000" pitchFamily="2" charset="2"/>
            </a:rPr>
            <a:t>Je choisis l’offre qui correspond le mieux à mes besoins et mes contraintes.</a:t>
          </a:r>
        </a:p>
      </dgm:t>
    </dgm:pt>
    <dgm:pt modelId="{C7D34886-F46C-4786-AB2F-A4E7BF3F4237}" type="parTrans" cxnId="{CCE97B5D-7FD4-4A96-80E6-BC4692C7A129}">
      <dgm:prSet/>
      <dgm:spPr/>
      <dgm:t>
        <a:bodyPr/>
        <a:lstStyle/>
        <a:p>
          <a:endParaRPr lang="fr-FR" sz="1600" b="1">
            <a:solidFill>
              <a:srgbClr val="213B76"/>
            </a:solidFill>
          </a:endParaRPr>
        </a:p>
      </dgm:t>
    </dgm:pt>
    <dgm:pt modelId="{0E63C95F-2D3B-4670-86B6-3F7FD44F8172}" type="sibTrans" cxnId="{CCE97B5D-7FD4-4A96-80E6-BC4692C7A129}">
      <dgm:prSet/>
      <dgm:spPr/>
      <dgm:t>
        <a:bodyPr/>
        <a:lstStyle/>
        <a:p>
          <a:endParaRPr lang="fr-FR" sz="1600" b="1">
            <a:solidFill>
              <a:srgbClr val="213B76"/>
            </a:solidFill>
          </a:endParaRPr>
        </a:p>
      </dgm:t>
    </dgm:pt>
    <dgm:pt modelId="{A7AC14E3-37EC-46B2-AAE2-87CAA1A4CCF4}" type="pres">
      <dgm:prSet presAssocID="{12C99B66-6500-4A58-8356-C14677CD2643}" presName="outerComposite" presStyleCnt="0">
        <dgm:presLayoutVars>
          <dgm:chMax val="5"/>
          <dgm:dir/>
          <dgm:resizeHandles val="exact"/>
        </dgm:presLayoutVars>
      </dgm:prSet>
      <dgm:spPr/>
      <dgm:t>
        <a:bodyPr/>
        <a:lstStyle/>
        <a:p>
          <a:endParaRPr lang="fr-FR"/>
        </a:p>
      </dgm:t>
    </dgm:pt>
    <dgm:pt modelId="{1CB4FBF0-3944-4CF5-AECE-893F99BC6F65}" type="pres">
      <dgm:prSet presAssocID="{12C99B66-6500-4A58-8356-C14677CD2643}" presName="dummyMaxCanvas" presStyleCnt="0">
        <dgm:presLayoutVars/>
      </dgm:prSet>
      <dgm:spPr/>
    </dgm:pt>
    <dgm:pt modelId="{D3D089D6-2E11-4BB8-AA5B-2A0B78D712B0}" type="pres">
      <dgm:prSet presAssocID="{12C99B66-6500-4A58-8356-C14677CD2643}" presName="FiveNodes_1" presStyleLbl="node1" presStyleIdx="0" presStyleCnt="5">
        <dgm:presLayoutVars>
          <dgm:bulletEnabled val="1"/>
        </dgm:presLayoutVars>
      </dgm:prSet>
      <dgm:spPr/>
      <dgm:t>
        <a:bodyPr/>
        <a:lstStyle/>
        <a:p>
          <a:endParaRPr lang="fr-FR"/>
        </a:p>
      </dgm:t>
    </dgm:pt>
    <dgm:pt modelId="{805B950C-0E08-4E56-B21C-3502E84CB552}" type="pres">
      <dgm:prSet presAssocID="{12C99B66-6500-4A58-8356-C14677CD2643}" presName="FiveNodes_2" presStyleLbl="node1" presStyleIdx="1" presStyleCnt="5">
        <dgm:presLayoutVars>
          <dgm:bulletEnabled val="1"/>
        </dgm:presLayoutVars>
      </dgm:prSet>
      <dgm:spPr/>
      <dgm:t>
        <a:bodyPr/>
        <a:lstStyle/>
        <a:p>
          <a:endParaRPr lang="fr-FR"/>
        </a:p>
      </dgm:t>
    </dgm:pt>
    <dgm:pt modelId="{36451B90-451F-43D6-9D99-16B74C32DD5C}" type="pres">
      <dgm:prSet presAssocID="{12C99B66-6500-4A58-8356-C14677CD2643}" presName="FiveNodes_3" presStyleLbl="node1" presStyleIdx="2" presStyleCnt="5">
        <dgm:presLayoutVars>
          <dgm:bulletEnabled val="1"/>
        </dgm:presLayoutVars>
      </dgm:prSet>
      <dgm:spPr/>
      <dgm:t>
        <a:bodyPr/>
        <a:lstStyle/>
        <a:p>
          <a:endParaRPr lang="fr-FR"/>
        </a:p>
      </dgm:t>
    </dgm:pt>
    <dgm:pt modelId="{12D49BF2-FC8F-4A79-8A94-5E67D2F2796B}" type="pres">
      <dgm:prSet presAssocID="{12C99B66-6500-4A58-8356-C14677CD2643}" presName="FiveNodes_4" presStyleLbl="node1" presStyleIdx="3" presStyleCnt="5">
        <dgm:presLayoutVars>
          <dgm:bulletEnabled val="1"/>
        </dgm:presLayoutVars>
      </dgm:prSet>
      <dgm:spPr/>
      <dgm:t>
        <a:bodyPr/>
        <a:lstStyle/>
        <a:p>
          <a:endParaRPr lang="fr-FR"/>
        </a:p>
      </dgm:t>
    </dgm:pt>
    <dgm:pt modelId="{D9C7E9C2-42C1-4CEC-AA3D-935A3F441D3B}" type="pres">
      <dgm:prSet presAssocID="{12C99B66-6500-4A58-8356-C14677CD2643}" presName="FiveNodes_5" presStyleLbl="node1" presStyleIdx="4" presStyleCnt="5">
        <dgm:presLayoutVars>
          <dgm:bulletEnabled val="1"/>
        </dgm:presLayoutVars>
      </dgm:prSet>
      <dgm:spPr/>
      <dgm:t>
        <a:bodyPr/>
        <a:lstStyle/>
        <a:p>
          <a:endParaRPr lang="fr-FR"/>
        </a:p>
      </dgm:t>
    </dgm:pt>
    <dgm:pt modelId="{32C092CF-FA17-4320-971C-2109B6207194}" type="pres">
      <dgm:prSet presAssocID="{12C99B66-6500-4A58-8356-C14677CD2643}" presName="FiveConn_1-2" presStyleLbl="fgAccFollowNode1" presStyleIdx="0" presStyleCnt="4">
        <dgm:presLayoutVars>
          <dgm:bulletEnabled val="1"/>
        </dgm:presLayoutVars>
      </dgm:prSet>
      <dgm:spPr/>
      <dgm:t>
        <a:bodyPr/>
        <a:lstStyle/>
        <a:p>
          <a:endParaRPr lang="fr-FR"/>
        </a:p>
      </dgm:t>
    </dgm:pt>
    <dgm:pt modelId="{68E69AE4-3945-4E2F-A94B-E048D078CEBA}" type="pres">
      <dgm:prSet presAssocID="{12C99B66-6500-4A58-8356-C14677CD2643}" presName="FiveConn_2-3" presStyleLbl="fgAccFollowNode1" presStyleIdx="1" presStyleCnt="4">
        <dgm:presLayoutVars>
          <dgm:bulletEnabled val="1"/>
        </dgm:presLayoutVars>
      </dgm:prSet>
      <dgm:spPr/>
      <dgm:t>
        <a:bodyPr/>
        <a:lstStyle/>
        <a:p>
          <a:endParaRPr lang="fr-FR"/>
        </a:p>
      </dgm:t>
    </dgm:pt>
    <dgm:pt modelId="{02E550CC-08F5-432D-9D5E-BA1EC10FE598}" type="pres">
      <dgm:prSet presAssocID="{12C99B66-6500-4A58-8356-C14677CD2643}" presName="FiveConn_3-4" presStyleLbl="fgAccFollowNode1" presStyleIdx="2" presStyleCnt="4">
        <dgm:presLayoutVars>
          <dgm:bulletEnabled val="1"/>
        </dgm:presLayoutVars>
      </dgm:prSet>
      <dgm:spPr/>
      <dgm:t>
        <a:bodyPr/>
        <a:lstStyle/>
        <a:p>
          <a:endParaRPr lang="fr-FR"/>
        </a:p>
      </dgm:t>
    </dgm:pt>
    <dgm:pt modelId="{61F26E32-8DD0-473B-9C80-A62B7D7F34A9}" type="pres">
      <dgm:prSet presAssocID="{12C99B66-6500-4A58-8356-C14677CD2643}" presName="FiveConn_4-5" presStyleLbl="fgAccFollowNode1" presStyleIdx="3" presStyleCnt="4">
        <dgm:presLayoutVars>
          <dgm:bulletEnabled val="1"/>
        </dgm:presLayoutVars>
      </dgm:prSet>
      <dgm:spPr/>
      <dgm:t>
        <a:bodyPr/>
        <a:lstStyle/>
        <a:p>
          <a:endParaRPr lang="fr-FR"/>
        </a:p>
      </dgm:t>
    </dgm:pt>
    <dgm:pt modelId="{B3534CFA-5BF9-4C6A-A9F2-DA91F8AF4808}" type="pres">
      <dgm:prSet presAssocID="{12C99B66-6500-4A58-8356-C14677CD2643}" presName="FiveNodes_1_text" presStyleLbl="node1" presStyleIdx="4" presStyleCnt="5">
        <dgm:presLayoutVars>
          <dgm:bulletEnabled val="1"/>
        </dgm:presLayoutVars>
      </dgm:prSet>
      <dgm:spPr/>
      <dgm:t>
        <a:bodyPr/>
        <a:lstStyle/>
        <a:p>
          <a:endParaRPr lang="fr-FR"/>
        </a:p>
      </dgm:t>
    </dgm:pt>
    <dgm:pt modelId="{7CB4EEB6-967D-4FAF-9575-8D605B529352}" type="pres">
      <dgm:prSet presAssocID="{12C99B66-6500-4A58-8356-C14677CD2643}" presName="FiveNodes_2_text" presStyleLbl="node1" presStyleIdx="4" presStyleCnt="5">
        <dgm:presLayoutVars>
          <dgm:bulletEnabled val="1"/>
        </dgm:presLayoutVars>
      </dgm:prSet>
      <dgm:spPr/>
      <dgm:t>
        <a:bodyPr/>
        <a:lstStyle/>
        <a:p>
          <a:endParaRPr lang="fr-FR"/>
        </a:p>
      </dgm:t>
    </dgm:pt>
    <dgm:pt modelId="{5DC87E24-C0B0-45E6-9696-AFE747110BF2}" type="pres">
      <dgm:prSet presAssocID="{12C99B66-6500-4A58-8356-C14677CD2643}" presName="FiveNodes_3_text" presStyleLbl="node1" presStyleIdx="4" presStyleCnt="5">
        <dgm:presLayoutVars>
          <dgm:bulletEnabled val="1"/>
        </dgm:presLayoutVars>
      </dgm:prSet>
      <dgm:spPr/>
      <dgm:t>
        <a:bodyPr/>
        <a:lstStyle/>
        <a:p>
          <a:endParaRPr lang="fr-FR"/>
        </a:p>
      </dgm:t>
    </dgm:pt>
    <dgm:pt modelId="{80B76449-FEB3-48BF-A65D-35C80BD0970E}" type="pres">
      <dgm:prSet presAssocID="{12C99B66-6500-4A58-8356-C14677CD2643}" presName="FiveNodes_4_text" presStyleLbl="node1" presStyleIdx="4" presStyleCnt="5">
        <dgm:presLayoutVars>
          <dgm:bulletEnabled val="1"/>
        </dgm:presLayoutVars>
      </dgm:prSet>
      <dgm:spPr/>
      <dgm:t>
        <a:bodyPr/>
        <a:lstStyle/>
        <a:p>
          <a:endParaRPr lang="fr-FR"/>
        </a:p>
      </dgm:t>
    </dgm:pt>
    <dgm:pt modelId="{AC7F2BAF-4EE3-4C7F-8CF0-600191F19F60}" type="pres">
      <dgm:prSet presAssocID="{12C99B66-6500-4A58-8356-C14677CD2643}" presName="FiveNodes_5_text" presStyleLbl="node1" presStyleIdx="4" presStyleCnt="5">
        <dgm:presLayoutVars>
          <dgm:bulletEnabled val="1"/>
        </dgm:presLayoutVars>
      </dgm:prSet>
      <dgm:spPr/>
      <dgm:t>
        <a:bodyPr/>
        <a:lstStyle/>
        <a:p>
          <a:endParaRPr lang="fr-FR"/>
        </a:p>
      </dgm:t>
    </dgm:pt>
  </dgm:ptLst>
  <dgm:cxnLst>
    <dgm:cxn modelId="{C2F117CC-7450-4BE5-88DC-A26481A12806}" type="presOf" srcId="{E33D6B54-F06E-40C9-906D-F4771F6016C8}" destId="{02E550CC-08F5-432D-9D5E-BA1EC10FE598}" srcOrd="0" destOrd="0" presId="urn:microsoft.com/office/officeart/2005/8/layout/vProcess5"/>
    <dgm:cxn modelId="{14F69B59-67A3-471A-BA59-6AB588FA4081}" type="presOf" srcId="{12C99B66-6500-4A58-8356-C14677CD2643}" destId="{A7AC14E3-37EC-46B2-AAE2-87CAA1A4CCF4}" srcOrd="0" destOrd="0" presId="urn:microsoft.com/office/officeart/2005/8/layout/vProcess5"/>
    <dgm:cxn modelId="{E83B238F-761E-45EF-9708-5521047B5E33}" type="presOf" srcId="{17782E9D-0E6E-4F6D-9F87-82952FE54244}" destId="{80B76449-FEB3-48BF-A65D-35C80BD0970E}" srcOrd="1" destOrd="0" presId="urn:microsoft.com/office/officeart/2005/8/layout/vProcess5"/>
    <dgm:cxn modelId="{96B6CC6F-2E74-4D1D-86D8-DE82FD29DBE2}" type="presOf" srcId="{7475BB48-A33D-49F5-BF74-B1A6C36B1542}" destId="{32C092CF-FA17-4320-971C-2109B6207194}" srcOrd="0" destOrd="0" presId="urn:microsoft.com/office/officeart/2005/8/layout/vProcess5"/>
    <dgm:cxn modelId="{3F42D84C-9DC3-4755-9B74-5B1FF8DC8478}" type="presOf" srcId="{0506A87B-2B1D-46D6-993F-020B603F7841}" destId="{D3D089D6-2E11-4BB8-AA5B-2A0B78D712B0}" srcOrd="0" destOrd="0" presId="urn:microsoft.com/office/officeart/2005/8/layout/vProcess5"/>
    <dgm:cxn modelId="{CCE97B5D-7FD4-4A96-80E6-BC4692C7A129}" srcId="{12C99B66-6500-4A58-8356-C14677CD2643}" destId="{90214B9B-93E5-40D5-9FE9-8612EC5EE746}" srcOrd="4" destOrd="0" parTransId="{C7D34886-F46C-4786-AB2F-A4E7BF3F4237}" sibTransId="{0E63C95F-2D3B-4670-86B6-3F7FD44F8172}"/>
    <dgm:cxn modelId="{815301ED-6BAD-4E1A-BD49-82843511F4A3}" type="presOf" srcId="{90214B9B-93E5-40D5-9FE9-8612EC5EE746}" destId="{D9C7E9C2-42C1-4CEC-AA3D-935A3F441D3B}" srcOrd="0" destOrd="0" presId="urn:microsoft.com/office/officeart/2005/8/layout/vProcess5"/>
    <dgm:cxn modelId="{57747355-CE7B-479A-8621-C63A24F99690}" type="presOf" srcId="{17782E9D-0E6E-4F6D-9F87-82952FE54244}" destId="{12D49BF2-FC8F-4A79-8A94-5E67D2F2796B}" srcOrd="0" destOrd="0" presId="urn:microsoft.com/office/officeart/2005/8/layout/vProcess5"/>
    <dgm:cxn modelId="{451AFC3E-8218-4850-A9A0-9883D4A77595}" type="presOf" srcId="{0539F6C1-D86D-46CF-A115-C6205A54C2F2}" destId="{68E69AE4-3945-4E2F-A94B-E048D078CEBA}" srcOrd="0" destOrd="0" presId="urn:microsoft.com/office/officeart/2005/8/layout/vProcess5"/>
    <dgm:cxn modelId="{6C4B4C00-32CF-447F-AD32-37E81506AF79}" type="presOf" srcId="{F71025AB-1DFF-49CA-8E49-2E7DC68A6FD0}" destId="{36451B90-451F-43D6-9D99-16B74C32DD5C}" srcOrd="0" destOrd="0" presId="urn:microsoft.com/office/officeart/2005/8/layout/vProcess5"/>
    <dgm:cxn modelId="{398E7102-95DF-4CCB-ADFD-F394C28120C7}" srcId="{12C99B66-6500-4A58-8356-C14677CD2643}" destId="{17782E9D-0E6E-4F6D-9F87-82952FE54244}" srcOrd="3" destOrd="0" parTransId="{8FBFFF79-4B3E-470F-B3F4-F799B10C23BB}" sibTransId="{0ED69E79-C231-42D3-AB09-C141D0933E5E}"/>
    <dgm:cxn modelId="{87E8ABAB-D19B-4A88-8397-F230E66D2146}" srcId="{12C99B66-6500-4A58-8356-C14677CD2643}" destId="{0506A87B-2B1D-46D6-993F-020B603F7841}" srcOrd="0" destOrd="0" parTransId="{99E893C6-F177-4FBD-AE48-BF622A732A29}" sibTransId="{7475BB48-A33D-49F5-BF74-B1A6C36B1542}"/>
    <dgm:cxn modelId="{32A7BCD9-7015-498B-BFEF-070726699E1E}" type="presOf" srcId="{F71025AB-1DFF-49CA-8E49-2E7DC68A6FD0}" destId="{5DC87E24-C0B0-45E6-9696-AFE747110BF2}" srcOrd="1" destOrd="0" presId="urn:microsoft.com/office/officeart/2005/8/layout/vProcess5"/>
    <dgm:cxn modelId="{E6731922-029F-4C3F-BC31-3DD8923BB29C}" srcId="{12C99B66-6500-4A58-8356-C14677CD2643}" destId="{F71025AB-1DFF-49CA-8E49-2E7DC68A6FD0}" srcOrd="2" destOrd="0" parTransId="{8B852F39-E5A2-4146-B38F-38EFBDA0837C}" sibTransId="{E33D6B54-F06E-40C9-906D-F4771F6016C8}"/>
    <dgm:cxn modelId="{C6D748A1-3EBD-4C7E-8218-842CC1F6BA1D}" type="presOf" srcId="{0506A87B-2B1D-46D6-993F-020B603F7841}" destId="{B3534CFA-5BF9-4C6A-A9F2-DA91F8AF4808}" srcOrd="1" destOrd="0" presId="urn:microsoft.com/office/officeart/2005/8/layout/vProcess5"/>
    <dgm:cxn modelId="{07C24586-4CAB-40C0-9724-290B491FC663}" type="presOf" srcId="{C01F8F40-848C-4436-8F4D-513A59000EFC}" destId="{805B950C-0E08-4E56-B21C-3502E84CB552}" srcOrd="0" destOrd="0" presId="urn:microsoft.com/office/officeart/2005/8/layout/vProcess5"/>
    <dgm:cxn modelId="{2BED59A1-2DE8-4344-9E55-CE89C64B23C5}" srcId="{12C99B66-6500-4A58-8356-C14677CD2643}" destId="{C01F8F40-848C-4436-8F4D-513A59000EFC}" srcOrd="1" destOrd="0" parTransId="{A7E35F2B-9820-4172-A2F7-564BA9E550EC}" sibTransId="{0539F6C1-D86D-46CF-A115-C6205A54C2F2}"/>
    <dgm:cxn modelId="{909768B7-D24F-483A-9AFC-73CA2A7B86AB}" type="presOf" srcId="{90214B9B-93E5-40D5-9FE9-8612EC5EE746}" destId="{AC7F2BAF-4EE3-4C7F-8CF0-600191F19F60}" srcOrd="1" destOrd="0" presId="urn:microsoft.com/office/officeart/2005/8/layout/vProcess5"/>
    <dgm:cxn modelId="{55291A83-C487-49DA-B2B2-D3C0E575DF2B}" type="presOf" srcId="{C01F8F40-848C-4436-8F4D-513A59000EFC}" destId="{7CB4EEB6-967D-4FAF-9575-8D605B529352}" srcOrd="1" destOrd="0" presId="urn:microsoft.com/office/officeart/2005/8/layout/vProcess5"/>
    <dgm:cxn modelId="{35D08011-807C-4E21-89CD-F63A63BD03EA}" type="presOf" srcId="{0ED69E79-C231-42D3-AB09-C141D0933E5E}" destId="{61F26E32-8DD0-473B-9C80-A62B7D7F34A9}" srcOrd="0" destOrd="0" presId="urn:microsoft.com/office/officeart/2005/8/layout/vProcess5"/>
    <dgm:cxn modelId="{40B02AF1-DA96-494B-95CD-E36A03B74DE2}" type="presParOf" srcId="{A7AC14E3-37EC-46B2-AAE2-87CAA1A4CCF4}" destId="{1CB4FBF0-3944-4CF5-AECE-893F99BC6F65}" srcOrd="0" destOrd="0" presId="urn:microsoft.com/office/officeart/2005/8/layout/vProcess5"/>
    <dgm:cxn modelId="{B6F27B38-F7C7-4C07-9F0E-332F9A0ED819}" type="presParOf" srcId="{A7AC14E3-37EC-46B2-AAE2-87CAA1A4CCF4}" destId="{D3D089D6-2E11-4BB8-AA5B-2A0B78D712B0}" srcOrd="1" destOrd="0" presId="urn:microsoft.com/office/officeart/2005/8/layout/vProcess5"/>
    <dgm:cxn modelId="{F98763BA-21E2-41CA-81B9-7C980A989273}" type="presParOf" srcId="{A7AC14E3-37EC-46B2-AAE2-87CAA1A4CCF4}" destId="{805B950C-0E08-4E56-B21C-3502E84CB552}" srcOrd="2" destOrd="0" presId="urn:microsoft.com/office/officeart/2005/8/layout/vProcess5"/>
    <dgm:cxn modelId="{8754A436-10C2-4B40-B490-97F3F2209CEB}" type="presParOf" srcId="{A7AC14E3-37EC-46B2-AAE2-87CAA1A4CCF4}" destId="{36451B90-451F-43D6-9D99-16B74C32DD5C}" srcOrd="3" destOrd="0" presId="urn:microsoft.com/office/officeart/2005/8/layout/vProcess5"/>
    <dgm:cxn modelId="{EDF499A3-3733-4B9F-A4BA-0D93CBE24ADF}" type="presParOf" srcId="{A7AC14E3-37EC-46B2-AAE2-87CAA1A4CCF4}" destId="{12D49BF2-FC8F-4A79-8A94-5E67D2F2796B}" srcOrd="4" destOrd="0" presId="urn:microsoft.com/office/officeart/2005/8/layout/vProcess5"/>
    <dgm:cxn modelId="{24D0D836-5439-436A-BBA1-087FFD698249}" type="presParOf" srcId="{A7AC14E3-37EC-46B2-AAE2-87CAA1A4CCF4}" destId="{D9C7E9C2-42C1-4CEC-AA3D-935A3F441D3B}" srcOrd="5" destOrd="0" presId="urn:microsoft.com/office/officeart/2005/8/layout/vProcess5"/>
    <dgm:cxn modelId="{963CA4BE-0D65-4D20-9FE3-FE7E10B225C3}" type="presParOf" srcId="{A7AC14E3-37EC-46B2-AAE2-87CAA1A4CCF4}" destId="{32C092CF-FA17-4320-971C-2109B6207194}" srcOrd="6" destOrd="0" presId="urn:microsoft.com/office/officeart/2005/8/layout/vProcess5"/>
    <dgm:cxn modelId="{B0681D84-E73C-4566-B425-99522F1CFD0E}" type="presParOf" srcId="{A7AC14E3-37EC-46B2-AAE2-87CAA1A4CCF4}" destId="{68E69AE4-3945-4E2F-A94B-E048D078CEBA}" srcOrd="7" destOrd="0" presId="urn:microsoft.com/office/officeart/2005/8/layout/vProcess5"/>
    <dgm:cxn modelId="{44D343D6-EAAE-4650-BFC5-947D0EAD7A70}" type="presParOf" srcId="{A7AC14E3-37EC-46B2-AAE2-87CAA1A4CCF4}" destId="{02E550CC-08F5-432D-9D5E-BA1EC10FE598}" srcOrd="8" destOrd="0" presId="urn:microsoft.com/office/officeart/2005/8/layout/vProcess5"/>
    <dgm:cxn modelId="{DFC67981-5183-4FA3-B56D-C863A558A805}" type="presParOf" srcId="{A7AC14E3-37EC-46B2-AAE2-87CAA1A4CCF4}" destId="{61F26E32-8DD0-473B-9C80-A62B7D7F34A9}" srcOrd="9" destOrd="0" presId="urn:microsoft.com/office/officeart/2005/8/layout/vProcess5"/>
    <dgm:cxn modelId="{DAAB50A2-9670-4A08-8FD9-F980852DD87B}" type="presParOf" srcId="{A7AC14E3-37EC-46B2-AAE2-87CAA1A4CCF4}" destId="{B3534CFA-5BF9-4C6A-A9F2-DA91F8AF4808}" srcOrd="10" destOrd="0" presId="urn:microsoft.com/office/officeart/2005/8/layout/vProcess5"/>
    <dgm:cxn modelId="{D428BCEB-7B70-43C1-A57F-A3C01E9EACAB}" type="presParOf" srcId="{A7AC14E3-37EC-46B2-AAE2-87CAA1A4CCF4}" destId="{7CB4EEB6-967D-4FAF-9575-8D605B529352}" srcOrd="11" destOrd="0" presId="urn:microsoft.com/office/officeart/2005/8/layout/vProcess5"/>
    <dgm:cxn modelId="{5AA246DC-ABCB-4A59-8E5D-1D4ACF531F05}" type="presParOf" srcId="{A7AC14E3-37EC-46B2-AAE2-87CAA1A4CCF4}" destId="{5DC87E24-C0B0-45E6-9696-AFE747110BF2}" srcOrd="12" destOrd="0" presId="urn:microsoft.com/office/officeart/2005/8/layout/vProcess5"/>
    <dgm:cxn modelId="{E7AE396E-49B9-4243-8A1D-580AEB18C7D6}" type="presParOf" srcId="{A7AC14E3-37EC-46B2-AAE2-87CAA1A4CCF4}" destId="{80B76449-FEB3-48BF-A65D-35C80BD0970E}" srcOrd="13" destOrd="0" presId="urn:microsoft.com/office/officeart/2005/8/layout/vProcess5"/>
    <dgm:cxn modelId="{0C21CDB6-DB6F-4E2A-950F-8F2BC6E067CF}" type="presParOf" srcId="{A7AC14E3-37EC-46B2-AAE2-87CAA1A4CCF4}" destId="{AC7F2BAF-4EE3-4C7F-8CF0-600191F19F60}"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D089D6-2E11-4BB8-AA5B-2A0B78D712B0}">
      <dsp:nvSpPr>
        <dsp:cNvPr id="0" name=""/>
        <dsp:cNvSpPr/>
      </dsp:nvSpPr>
      <dsp:spPr>
        <a:xfrm>
          <a:off x="0" y="0"/>
          <a:ext cx="6154523" cy="506201"/>
        </a:xfrm>
        <a:prstGeom prst="roundRect">
          <a:avLst>
            <a:gd name="adj" fmla="val 10000"/>
          </a:avLst>
        </a:prstGeom>
        <a:solidFill>
          <a:srgbClr val="F2F2F2"/>
        </a:solidFill>
        <a:ln w="28575" cap="flat" cmpd="sng" algn="ctr">
          <a:solidFill>
            <a:srgbClr val="213B7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b="1" kern="1200" dirty="0" smtClean="0">
              <a:solidFill>
                <a:srgbClr val="213B76"/>
              </a:solidFill>
              <a:sym typeface="Wingdings" panose="05000000000000000000" pitchFamily="2" charset="2"/>
            </a:rPr>
            <a:t>Je mets ma carte dans le distributeur  automatique de billets (DAB).</a:t>
          </a:r>
          <a:endParaRPr lang="fr-FR" sz="1600" b="1" kern="1200" dirty="0">
            <a:solidFill>
              <a:srgbClr val="213B76"/>
            </a:solidFill>
          </a:endParaRPr>
        </a:p>
      </dsp:txBody>
      <dsp:txXfrm>
        <a:off x="14826" y="14826"/>
        <a:ext cx="5549067" cy="476549"/>
      </dsp:txXfrm>
    </dsp:sp>
    <dsp:sp modelId="{805B950C-0E08-4E56-B21C-3502E84CB552}">
      <dsp:nvSpPr>
        <dsp:cNvPr id="0" name=""/>
        <dsp:cNvSpPr/>
      </dsp:nvSpPr>
      <dsp:spPr>
        <a:xfrm>
          <a:off x="459591" y="576506"/>
          <a:ext cx="6154523" cy="506201"/>
        </a:xfrm>
        <a:prstGeom prst="roundRect">
          <a:avLst>
            <a:gd name="adj" fmla="val 10000"/>
          </a:avLst>
        </a:prstGeom>
        <a:solidFill>
          <a:srgbClr val="F2F2F2"/>
        </a:solidFill>
        <a:ln w="28575" cap="flat" cmpd="sng" algn="ctr">
          <a:solidFill>
            <a:srgbClr val="C81E6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b="1" kern="1200" dirty="0" smtClean="0">
              <a:solidFill>
                <a:srgbClr val="213B76"/>
              </a:solidFill>
              <a:sym typeface="Wingdings" panose="05000000000000000000" pitchFamily="2" charset="2"/>
            </a:rPr>
            <a:t>Je saisis mon code confidentiel.</a:t>
          </a:r>
          <a:endParaRPr lang="fr-FR" sz="1600" b="1" kern="1200" dirty="0">
            <a:solidFill>
              <a:srgbClr val="213B76"/>
            </a:solidFill>
          </a:endParaRPr>
        </a:p>
      </dsp:txBody>
      <dsp:txXfrm>
        <a:off x="474417" y="591332"/>
        <a:ext cx="5336249" cy="476549"/>
      </dsp:txXfrm>
    </dsp:sp>
    <dsp:sp modelId="{36451B90-451F-43D6-9D99-16B74C32DD5C}">
      <dsp:nvSpPr>
        <dsp:cNvPr id="0" name=""/>
        <dsp:cNvSpPr/>
      </dsp:nvSpPr>
      <dsp:spPr>
        <a:xfrm>
          <a:off x="919182" y="1153013"/>
          <a:ext cx="6154523" cy="506201"/>
        </a:xfrm>
        <a:prstGeom prst="roundRect">
          <a:avLst>
            <a:gd name="adj" fmla="val 10000"/>
          </a:avLst>
        </a:prstGeom>
        <a:solidFill>
          <a:srgbClr val="F2F2F2"/>
        </a:solidFill>
        <a:ln w="28575" cap="flat" cmpd="sng" algn="ctr">
          <a:solidFill>
            <a:srgbClr val="E5711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b="1" kern="1200" dirty="0" smtClean="0">
              <a:solidFill>
                <a:srgbClr val="213B76"/>
              </a:solidFill>
              <a:sym typeface="Wingdings" panose="05000000000000000000" pitchFamily="2" charset="2"/>
            </a:rPr>
            <a:t>J’indique la somme à retirer.</a:t>
          </a:r>
          <a:endParaRPr lang="fr-FR" sz="1600" b="1" kern="1200" dirty="0">
            <a:solidFill>
              <a:srgbClr val="213B76"/>
            </a:solidFill>
          </a:endParaRPr>
        </a:p>
      </dsp:txBody>
      <dsp:txXfrm>
        <a:off x="934008" y="1167839"/>
        <a:ext cx="5336249" cy="476549"/>
      </dsp:txXfrm>
    </dsp:sp>
    <dsp:sp modelId="{12D49BF2-FC8F-4A79-8A94-5E67D2F2796B}">
      <dsp:nvSpPr>
        <dsp:cNvPr id="0" name=""/>
        <dsp:cNvSpPr/>
      </dsp:nvSpPr>
      <dsp:spPr>
        <a:xfrm>
          <a:off x="1378773" y="1729520"/>
          <a:ext cx="6154523" cy="506201"/>
        </a:xfrm>
        <a:prstGeom prst="roundRect">
          <a:avLst>
            <a:gd name="adj" fmla="val 10000"/>
          </a:avLst>
        </a:prstGeom>
        <a:solidFill>
          <a:srgbClr val="F2F2F2"/>
        </a:solidFill>
        <a:ln w="28575" cap="flat" cmpd="sng" algn="ctr">
          <a:solidFill>
            <a:srgbClr val="213B7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b="1" kern="1200" dirty="0" smtClean="0">
              <a:solidFill>
                <a:srgbClr val="213B76"/>
              </a:solidFill>
              <a:sym typeface="Wingdings" panose="05000000000000000000" pitchFamily="2" charset="2"/>
            </a:rPr>
            <a:t>Je retire la carte lorsque le DAB le demande.</a:t>
          </a:r>
        </a:p>
      </dsp:txBody>
      <dsp:txXfrm>
        <a:off x="1393599" y="1744346"/>
        <a:ext cx="5336249" cy="476549"/>
      </dsp:txXfrm>
    </dsp:sp>
    <dsp:sp modelId="{D9C7E9C2-42C1-4CEC-AA3D-935A3F441D3B}">
      <dsp:nvSpPr>
        <dsp:cNvPr id="0" name=""/>
        <dsp:cNvSpPr/>
      </dsp:nvSpPr>
      <dsp:spPr>
        <a:xfrm>
          <a:off x="1838364" y="2306027"/>
          <a:ext cx="6154523" cy="506201"/>
        </a:xfrm>
        <a:prstGeom prst="roundRect">
          <a:avLst>
            <a:gd name="adj" fmla="val 10000"/>
          </a:avLst>
        </a:prstGeom>
        <a:solidFill>
          <a:srgbClr val="F2F2F2"/>
        </a:solidFill>
        <a:ln w="28575" cap="flat" cmpd="sng" algn="ctr">
          <a:solidFill>
            <a:srgbClr val="C81E6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b="1" kern="1200" dirty="0" smtClean="0">
              <a:solidFill>
                <a:srgbClr val="213B76"/>
              </a:solidFill>
              <a:sym typeface="Wingdings" panose="05000000000000000000" pitchFamily="2" charset="2"/>
            </a:rPr>
            <a:t>Je prends les billets distribués.</a:t>
          </a:r>
        </a:p>
      </dsp:txBody>
      <dsp:txXfrm>
        <a:off x="1853190" y="2320853"/>
        <a:ext cx="5336249" cy="476549"/>
      </dsp:txXfrm>
    </dsp:sp>
    <dsp:sp modelId="{32C092CF-FA17-4320-971C-2109B6207194}">
      <dsp:nvSpPr>
        <dsp:cNvPr id="0" name=""/>
        <dsp:cNvSpPr/>
      </dsp:nvSpPr>
      <dsp:spPr>
        <a:xfrm>
          <a:off x="5825492" y="369808"/>
          <a:ext cx="329030" cy="329030"/>
        </a:xfrm>
        <a:prstGeom prst="downArrow">
          <a:avLst>
            <a:gd name="adj1" fmla="val 55000"/>
            <a:gd name="adj2" fmla="val 45000"/>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fr-FR" sz="1600" b="1" kern="1200" dirty="0">
            <a:solidFill>
              <a:srgbClr val="213B76"/>
            </a:solidFill>
          </a:endParaRPr>
        </a:p>
      </dsp:txBody>
      <dsp:txXfrm>
        <a:off x="5899524" y="369808"/>
        <a:ext cx="180966" cy="247595"/>
      </dsp:txXfrm>
    </dsp:sp>
    <dsp:sp modelId="{68E69AE4-3945-4E2F-A94B-E048D078CEBA}">
      <dsp:nvSpPr>
        <dsp:cNvPr id="0" name=""/>
        <dsp:cNvSpPr/>
      </dsp:nvSpPr>
      <dsp:spPr>
        <a:xfrm>
          <a:off x="6285084" y="946315"/>
          <a:ext cx="329030" cy="329030"/>
        </a:xfrm>
        <a:prstGeom prst="downArrow">
          <a:avLst>
            <a:gd name="adj1" fmla="val 55000"/>
            <a:gd name="adj2" fmla="val 45000"/>
          </a:avLst>
        </a:prstGeom>
        <a:solidFill>
          <a:schemeClr val="accent5">
            <a:tint val="40000"/>
            <a:alpha val="90000"/>
            <a:hueOff val="-2463918"/>
            <a:satOff val="-4272"/>
            <a:lumOff val="-43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fr-FR" sz="1600" b="1" kern="1200" dirty="0">
            <a:solidFill>
              <a:srgbClr val="213B76"/>
            </a:solidFill>
          </a:endParaRPr>
        </a:p>
      </dsp:txBody>
      <dsp:txXfrm>
        <a:off x="6359116" y="946315"/>
        <a:ext cx="180966" cy="247595"/>
      </dsp:txXfrm>
    </dsp:sp>
    <dsp:sp modelId="{02E550CC-08F5-432D-9D5E-BA1EC10FE598}">
      <dsp:nvSpPr>
        <dsp:cNvPr id="0" name=""/>
        <dsp:cNvSpPr/>
      </dsp:nvSpPr>
      <dsp:spPr>
        <a:xfrm>
          <a:off x="6744675" y="1514385"/>
          <a:ext cx="329030" cy="329030"/>
        </a:xfrm>
        <a:prstGeom prst="downArrow">
          <a:avLst>
            <a:gd name="adj1" fmla="val 55000"/>
            <a:gd name="adj2" fmla="val 45000"/>
          </a:avLst>
        </a:prstGeom>
        <a:solidFill>
          <a:schemeClr val="accent5">
            <a:tint val="40000"/>
            <a:alpha val="90000"/>
            <a:hueOff val="-4927837"/>
            <a:satOff val="-8544"/>
            <a:lumOff val="-859"/>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fr-FR" sz="1600" b="1" kern="1200" dirty="0">
            <a:solidFill>
              <a:srgbClr val="213B76"/>
            </a:solidFill>
          </a:endParaRPr>
        </a:p>
      </dsp:txBody>
      <dsp:txXfrm>
        <a:off x="6818707" y="1514385"/>
        <a:ext cx="180966" cy="247595"/>
      </dsp:txXfrm>
    </dsp:sp>
    <dsp:sp modelId="{61F26E32-8DD0-473B-9C80-A62B7D7F34A9}">
      <dsp:nvSpPr>
        <dsp:cNvPr id="0" name=""/>
        <dsp:cNvSpPr/>
      </dsp:nvSpPr>
      <dsp:spPr>
        <a:xfrm>
          <a:off x="7204266" y="2096516"/>
          <a:ext cx="329030" cy="329030"/>
        </a:xfrm>
        <a:prstGeom prst="downArrow">
          <a:avLst>
            <a:gd name="adj1" fmla="val 55000"/>
            <a:gd name="adj2" fmla="val 45000"/>
          </a:avLst>
        </a:prstGeom>
        <a:solidFill>
          <a:schemeClr val="accent5">
            <a:tint val="40000"/>
            <a:alpha val="90000"/>
            <a:hueOff val="-7391755"/>
            <a:satOff val="-12816"/>
            <a:lumOff val="-1289"/>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fr-FR" sz="1600" b="1" kern="1200" dirty="0">
            <a:solidFill>
              <a:srgbClr val="213B76"/>
            </a:solidFill>
          </a:endParaRPr>
        </a:p>
      </dsp:txBody>
      <dsp:txXfrm>
        <a:off x="7278298" y="2096516"/>
        <a:ext cx="180966" cy="2475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55BBD5-7B3D-4930-9654-9E5648ADC0A9}">
      <dsp:nvSpPr>
        <dsp:cNvPr id="0" name=""/>
        <dsp:cNvSpPr/>
      </dsp:nvSpPr>
      <dsp:spPr>
        <a:xfrm>
          <a:off x="-4004087" y="-614674"/>
          <a:ext cx="4771643" cy="4771643"/>
        </a:xfrm>
        <a:prstGeom prst="blockArc">
          <a:avLst>
            <a:gd name="adj1" fmla="val 18900000"/>
            <a:gd name="adj2" fmla="val 2700000"/>
            <a:gd name="adj3" fmla="val 453"/>
          </a:avLst>
        </a:prstGeom>
        <a:noFill/>
        <a:ln w="12700" cap="flat" cmpd="sng" algn="ctr">
          <a:solidFill>
            <a:srgbClr val="213B76"/>
          </a:solidFill>
          <a:prstDash val="solid"/>
          <a:miter lim="800000"/>
        </a:ln>
        <a:effectLst/>
      </dsp:spPr>
      <dsp:style>
        <a:lnRef idx="2">
          <a:scrgbClr r="0" g="0" b="0"/>
        </a:lnRef>
        <a:fillRef idx="0">
          <a:scrgbClr r="0" g="0" b="0"/>
        </a:fillRef>
        <a:effectRef idx="0">
          <a:scrgbClr r="0" g="0" b="0"/>
        </a:effectRef>
        <a:fontRef idx="minor"/>
      </dsp:style>
    </dsp:sp>
    <dsp:sp modelId="{A6AE9D4F-5057-4CC2-885E-FA8B8DD44ABD}">
      <dsp:nvSpPr>
        <dsp:cNvPr id="0" name=""/>
        <dsp:cNvSpPr/>
      </dsp:nvSpPr>
      <dsp:spPr>
        <a:xfrm>
          <a:off x="493607" y="354229"/>
          <a:ext cx="4486510" cy="708458"/>
        </a:xfrm>
        <a:prstGeom prst="rect">
          <a:avLst/>
        </a:prstGeom>
        <a:noFill/>
        <a:ln w="28575" cap="flat" cmpd="sng" algn="ctr">
          <a:solidFill>
            <a:srgbClr val="213B7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2339" tIns="50800" rIns="50800" bIns="50800" numCol="1" spcCol="1270" anchor="ctr" anchorCtr="0">
          <a:noAutofit/>
        </a:bodyPr>
        <a:lstStyle/>
        <a:p>
          <a:pPr lvl="0" algn="l" defTabSz="889000">
            <a:lnSpc>
              <a:spcPct val="90000"/>
            </a:lnSpc>
            <a:spcBef>
              <a:spcPct val="0"/>
            </a:spcBef>
            <a:spcAft>
              <a:spcPct val="35000"/>
            </a:spcAft>
          </a:pPr>
          <a:r>
            <a:rPr lang="fr-FR" sz="2000" b="1" kern="1200" dirty="0" smtClean="0">
              <a:solidFill>
                <a:srgbClr val="213B76"/>
              </a:solidFill>
              <a:latin typeface="Arial" panose="020B0604020202020204" pitchFamily="34" charset="0"/>
            </a:rPr>
            <a:t>Faire fonctionner l’État</a:t>
          </a:r>
          <a:endParaRPr lang="fr-FR" sz="2000" b="1" kern="1200" dirty="0">
            <a:solidFill>
              <a:srgbClr val="213B76"/>
            </a:solidFill>
            <a:latin typeface="Arial" panose="020B0604020202020204" pitchFamily="34" charset="0"/>
          </a:endParaRPr>
        </a:p>
      </dsp:txBody>
      <dsp:txXfrm>
        <a:off x="493607" y="354229"/>
        <a:ext cx="4486510" cy="708458"/>
      </dsp:txXfrm>
    </dsp:sp>
    <dsp:sp modelId="{948D9943-8CE9-49BB-B588-E639D4DBE257}">
      <dsp:nvSpPr>
        <dsp:cNvPr id="0" name=""/>
        <dsp:cNvSpPr/>
      </dsp:nvSpPr>
      <dsp:spPr>
        <a:xfrm>
          <a:off x="50820" y="265672"/>
          <a:ext cx="885573" cy="885573"/>
        </a:xfrm>
        <a:prstGeom prst="ellipse">
          <a:avLst/>
        </a:prstGeom>
        <a:solidFill>
          <a:srgbClr val="F2F2F2"/>
        </a:solidFill>
        <a:ln w="28575" cap="flat" cmpd="sng" algn="ctr">
          <a:solidFill>
            <a:srgbClr val="C81E60"/>
          </a:solidFill>
          <a:prstDash val="solid"/>
          <a:miter lim="800000"/>
        </a:ln>
        <a:effectLst/>
      </dsp:spPr>
      <dsp:style>
        <a:lnRef idx="2">
          <a:scrgbClr r="0" g="0" b="0"/>
        </a:lnRef>
        <a:fillRef idx="1">
          <a:scrgbClr r="0" g="0" b="0"/>
        </a:fillRef>
        <a:effectRef idx="0">
          <a:scrgbClr r="0" g="0" b="0"/>
        </a:effectRef>
        <a:fontRef idx="minor"/>
      </dsp:style>
    </dsp:sp>
    <dsp:sp modelId="{1FD2CB25-ACC3-4CC1-935E-17F61DB5A793}">
      <dsp:nvSpPr>
        <dsp:cNvPr id="0" name=""/>
        <dsp:cNvSpPr/>
      </dsp:nvSpPr>
      <dsp:spPr>
        <a:xfrm>
          <a:off x="751132" y="1416917"/>
          <a:ext cx="4228986" cy="708458"/>
        </a:xfrm>
        <a:prstGeom prst="rect">
          <a:avLst/>
        </a:prstGeom>
        <a:noFill/>
        <a:ln w="28575" cap="flat" cmpd="sng" algn="ctr">
          <a:solidFill>
            <a:srgbClr val="C81E6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2339" tIns="50800" rIns="50800" bIns="50800" numCol="1" spcCol="1270" anchor="ctr" anchorCtr="0">
          <a:noAutofit/>
        </a:bodyPr>
        <a:lstStyle/>
        <a:p>
          <a:pPr lvl="0" algn="l" defTabSz="889000">
            <a:lnSpc>
              <a:spcPct val="90000"/>
            </a:lnSpc>
            <a:spcBef>
              <a:spcPct val="0"/>
            </a:spcBef>
            <a:spcAft>
              <a:spcPct val="35000"/>
            </a:spcAft>
          </a:pPr>
          <a:r>
            <a:rPr lang="fr-FR" sz="2000" b="1" kern="1200" dirty="0" smtClean="0">
              <a:solidFill>
                <a:srgbClr val="213B76"/>
              </a:solidFill>
              <a:latin typeface="Arial" panose="020B0604020202020204" pitchFamily="34" charset="0"/>
            </a:rPr>
            <a:t>Réduire les inégalités</a:t>
          </a:r>
          <a:endParaRPr lang="fr-FR" sz="2000" b="1" kern="1200" dirty="0">
            <a:solidFill>
              <a:srgbClr val="213B76"/>
            </a:solidFill>
            <a:latin typeface="Arial" panose="020B0604020202020204" pitchFamily="34" charset="0"/>
          </a:endParaRPr>
        </a:p>
      </dsp:txBody>
      <dsp:txXfrm>
        <a:off x="751132" y="1416917"/>
        <a:ext cx="4228986" cy="708458"/>
      </dsp:txXfrm>
    </dsp:sp>
    <dsp:sp modelId="{4431E8C5-DEEA-4F03-A437-D636F536E0D1}">
      <dsp:nvSpPr>
        <dsp:cNvPr id="0" name=""/>
        <dsp:cNvSpPr/>
      </dsp:nvSpPr>
      <dsp:spPr>
        <a:xfrm>
          <a:off x="308345" y="1328360"/>
          <a:ext cx="885573" cy="885573"/>
        </a:xfrm>
        <a:prstGeom prst="ellipse">
          <a:avLst/>
        </a:prstGeom>
        <a:solidFill>
          <a:srgbClr val="F2F2F2"/>
        </a:solidFill>
        <a:ln w="28575" cap="flat" cmpd="sng" algn="ctr">
          <a:solidFill>
            <a:srgbClr val="E57117"/>
          </a:solidFill>
          <a:prstDash val="solid"/>
          <a:miter lim="800000"/>
        </a:ln>
        <a:effectLst/>
      </dsp:spPr>
      <dsp:style>
        <a:lnRef idx="2">
          <a:scrgbClr r="0" g="0" b="0"/>
        </a:lnRef>
        <a:fillRef idx="1">
          <a:scrgbClr r="0" g="0" b="0"/>
        </a:fillRef>
        <a:effectRef idx="0">
          <a:scrgbClr r="0" g="0" b="0"/>
        </a:effectRef>
        <a:fontRef idx="minor"/>
      </dsp:style>
    </dsp:sp>
    <dsp:sp modelId="{8A9FCFCE-9B5C-42B2-A74E-C7D0AF1C7ED1}">
      <dsp:nvSpPr>
        <dsp:cNvPr id="0" name=""/>
        <dsp:cNvSpPr/>
      </dsp:nvSpPr>
      <dsp:spPr>
        <a:xfrm>
          <a:off x="493607" y="2479605"/>
          <a:ext cx="4486510" cy="708458"/>
        </a:xfrm>
        <a:prstGeom prst="rect">
          <a:avLst/>
        </a:prstGeom>
        <a:noFill/>
        <a:ln w="28575" cap="flat" cmpd="sng" algn="ctr">
          <a:solidFill>
            <a:srgbClr val="E5711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2339" tIns="50800" rIns="50800" bIns="50800" numCol="1" spcCol="1270" anchor="ctr" anchorCtr="0">
          <a:noAutofit/>
        </a:bodyPr>
        <a:lstStyle/>
        <a:p>
          <a:pPr lvl="0" algn="l" defTabSz="889000">
            <a:lnSpc>
              <a:spcPct val="90000"/>
            </a:lnSpc>
            <a:spcBef>
              <a:spcPct val="0"/>
            </a:spcBef>
            <a:spcAft>
              <a:spcPct val="35000"/>
            </a:spcAft>
          </a:pPr>
          <a:r>
            <a:rPr lang="fr-FR" sz="2000" b="1" kern="1200" dirty="0" smtClean="0">
              <a:solidFill>
                <a:srgbClr val="213B76"/>
              </a:solidFill>
              <a:latin typeface="Arial" panose="020B0604020202020204" pitchFamily="34" charset="0"/>
            </a:rPr>
            <a:t>Agir sur les comportements</a:t>
          </a:r>
          <a:endParaRPr lang="fr-FR" sz="2000" b="1" kern="1200" dirty="0">
            <a:solidFill>
              <a:srgbClr val="213B76"/>
            </a:solidFill>
            <a:latin typeface="Arial" panose="020B0604020202020204" pitchFamily="34" charset="0"/>
          </a:endParaRPr>
        </a:p>
      </dsp:txBody>
      <dsp:txXfrm>
        <a:off x="493607" y="2479605"/>
        <a:ext cx="4486510" cy="708458"/>
      </dsp:txXfrm>
    </dsp:sp>
    <dsp:sp modelId="{C5C76840-7439-48A7-A1E8-12B3004E1797}">
      <dsp:nvSpPr>
        <dsp:cNvPr id="0" name=""/>
        <dsp:cNvSpPr/>
      </dsp:nvSpPr>
      <dsp:spPr>
        <a:xfrm>
          <a:off x="50820" y="2391048"/>
          <a:ext cx="885573" cy="885573"/>
        </a:xfrm>
        <a:prstGeom prst="ellipse">
          <a:avLst/>
        </a:prstGeom>
        <a:solidFill>
          <a:srgbClr val="F2F2F2"/>
        </a:solidFill>
        <a:ln w="28575" cap="flat" cmpd="sng" algn="ctr">
          <a:solidFill>
            <a:srgbClr val="213B76"/>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D089D6-2E11-4BB8-AA5B-2A0B78D712B0}">
      <dsp:nvSpPr>
        <dsp:cNvPr id="0" name=""/>
        <dsp:cNvSpPr/>
      </dsp:nvSpPr>
      <dsp:spPr>
        <a:xfrm>
          <a:off x="0" y="0"/>
          <a:ext cx="6154523" cy="506201"/>
        </a:xfrm>
        <a:prstGeom prst="roundRect">
          <a:avLst>
            <a:gd name="adj" fmla="val 10000"/>
          </a:avLst>
        </a:prstGeom>
        <a:solidFill>
          <a:srgbClr val="F2F2F2"/>
        </a:solidFill>
        <a:ln w="28575" cap="flat" cmpd="sng" algn="ctr">
          <a:solidFill>
            <a:srgbClr val="213B7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b="1" kern="1200" dirty="0" smtClean="0">
              <a:solidFill>
                <a:srgbClr val="213B76"/>
              </a:solidFill>
              <a:sym typeface="Wingdings" panose="05000000000000000000" pitchFamily="2" charset="2"/>
            </a:rPr>
            <a:t>Je définis mes besoins (disponibilité, risque, rendement).</a:t>
          </a:r>
        </a:p>
      </dsp:txBody>
      <dsp:txXfrm>
        <a:off x="14826" y="14826"/>
        <a:ext cx="5549067" cy="476549"/>
      </dsp:txXfrm>
    </dsp:sp>
    <dsp:sp modelId="{805B950C-0E08-4E56-B21C-3502E84CB552}">
      <dsp:nvSpPr>
        <dsp:cNvPr id="0" name=""/>
        <dsp:cNvSpPr/>
      </dsp:nvSpPr>
      <dsp:spPr>
        <a:xfrm>
          <a:off x="459591" y="576506"/>
          <a:ext cx="6154523" cy="506201"/>
        </a:xfrm>
        <a:prstGeom prst="roundRect">
          <a:avLst>
            <a:gd name="adj" fmla="val 10000"/>
          </a:avLst>
        </a:prstGeom>
        <a:solidFill>
          <a:srgbClr val="F2F2F2"/>
        </a:solidFill>
        <a:ln w="28575" cap="flat" cmpd="sng" algn="ctr">
          <a:solidFill>
            <a:srgbClr val="C81E6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b="1" kern="1200" dirty="0" smtClean="0">
              <a:solidFill>
                <a:srgbClr val="213B76"/>
              </a:solidFill>
              <a:sym typeface="Wingdings" panose="05000000000000000000" pitchFamily="2" charset="2"/>
            </a:rPr>
            <a:t>J’évalue le montant que je peux épargner.</a:t>
          </a:r>
        </a:p>
      </dsp:txBody>
      <dsp:txXfrm>
        <a:off x="474417" y="591332"/>
        <a:ext cx="5336249" cy="476549"/>
      </dsp:txXfrm>
    </dsp:sp>
    <dsp:sp modelId="{36451B90-451F-43D6-9D99-16B74C32DD5C}">
      <dsp:nvSpPr>
        <dsp:cNvPr id="0" name=""/>
        <dsp:cNvSpPr/>
      </dsp:nvSpPr>
      <dsp:spPr>
        <a:xfrm>
          <a:off x="919182" y="1153013"/>
          <a:ext cx="6154523" cy="506201"/>
        </a:xfrm>
        <a:prstGeom prst="roundRect">
          <a:avLst>
            <a:gd name="adj" fmla="val 10000"/>
          </a:avLst>
        </a:prstGeom>
        <a:solidFill>
          <a:srgbClr val="F2F2F2"/>
        </a:solidFill>
        <a:ln w="28575" cap="flat" cmpd="sng" algn="ctr">
          <a:solidFill>
            <a:srgbClr val="E5711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b="1" kern="1200" dirty="0" smtClean="0">
              <a:solidFill>
                <a:srgbClr val="213B76"/>
              </a:solidFill>
              <a:sym typeface="Wingdings" panose="05000000000000000000" pitchFamily="2" charset="2"/>
            </a:rPr>
            <a:t>Je contacte plusieurs banques ou assureurs                                          pour avoir plusieurs offres.</a:t>
          </a:r>
        </a:p>
      </dsp:txBody>
      <dsp:txXfrm>
        <a:off x="934008" y="1167839"/>
        <a:ext cx="5336249" cy="476549"/>
      </dsp:txXfrm>
    </dsp:sp>
    <dsp:sp modelId="{12D49BF2-FC8F-4A79-8A94-5E67D2F2796B}">
      <dsp:nvSpPr>
        <dsp:cNvPr id="0" name=""/>
        <dsp:cNvSpPr/>
      </dsp:nvSpPr>
      <dsp:spPr>
        <a:xfrm>
          <a:off x="1378773" y="1729520"/>
          <a:ext cx="6154523" cy="506201"/>
        </a:xfrm>
        <a:prstGeom prst="roundRect">
          <a:avLst>
            <a:gd name="adj" fmla="val 10000"/>
          </a:avLst>
        </a:prstGeom>
        <a:solidFill>
          <a:srgbClr val="F2F2F2"/>
        </a:solidFill>
        <a:ln w="28575" cap="flat" cmpd="sng" algn="ctr">
          <a:solidFill>
            <a:srgbClr val="213B7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b="1" kern="1200" dirty="0" smtClean="0">
              <a:solidFill>
                <a:srgbClr val="213B76"/>
              </a:solidFill>
              <a:sym typeface="Wingdings" panose="05000000000000000000" pitchFamily="2" charset="2"/>
            </a:rPr>
            <a:t>Je lis le contrat décrivant le produit d’épargne proposé                pour bien le comprendre.</a:t>
          </a:r>
        </a:p>
      </dsp:txBody>
      <dsp:txXfrm>
        <a:off x="1393599" y="1744346"/>
        <a:ext cx="5336249" cy="476549"/>
      </dsp:txXfrm>
    </dsp:sp>
    <dsp:sp modelId="{D9C7E9C2-42C1-4CEC-AA3D-935A3F441D3B}">
      <dsp:nvSpPr>
        <dsp:cNvPr id="0" name=""/>
        <dsp:cNvSpPr/>
      </dsp:nvSpPr>
      <dsp:spPr>
        <a:xfrm>
          <a:off x="1838364" y="2306027"/>
          <a:ext cx="6154523" cy="506201"/>
        </a:xfrm>
        <a:prstGeom prst="roundRect">
          <a:avLst>
            <a:gd name="adj" fmla="val 10000"/>
          </a:avLst>
        </a:prstGeom>
        <a:solidFill>
          <a:srgbClr val="F2F2F2"/>
        </a:solidFill>
        <a:ln w="28575" cap="flat" cmpd="sng" algn="ctr">
          <a:solidFill>
            <a:srgbClr val="C81E6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b="1" kern="1200" dirty="0" smtClean="0">
              <a:solidFill>
                <a:srgbClr val="213B76"/>
              </a:solidFill>
              <a:sym typeface="Wingdings" panose="05000000000000000000" pitchFamily="2" charset="2"/>
            </a:rPr>
            <a:t>Je choisis l’offre qui correspond le mieux à mes besoins.</a:t>
          </a:r>
        </a:p>
      </dsp:txBody>
      <dsp:txXfrm>
        <a:off x="1853190" y="2320853"/>
        <a:ext cx="5336249" cy="476549"/>
      </dsp:txXfrm>
    </dsp:sp>
    <dsp:sp modelId="{32C092CF-FA17-4320-971C-2109B6207194}">
      <dsp:nvSpPr>
        <dsp:cNvPr id="0" name=""/>
        <dsp:cNvSpPr/>
      </dsp:nvSpPr>
      <dsp:spPr>
        <a:xfrm>
          <a:off x="5825492" y="369808"/>
          <a:ext cx="329030" cy="329030"/>
        </a:xfrm>
        <a:prstGeom prst="downArrow">
          <a:avLst>
            <a:gd name="adj1" fmla="val 55000"/>
            <a:gd name="adj2" fmla="val 45000"/>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fr-FR" sz="1600" b="1" kern="1200" dirty="0">
            <a:solidFill>
              <a:srgbClr val="213B76"/>
            </a:solidFill>
          </a:endParaRPr>
        </a:p>
      </dsp:txBody>
      <dsp:txXfrm>
        <a:off x="5899524" y="369808"/>
        <a:ext cx="180966" cy="247595"/>
      </dsp:txXfrm>
    </dsp:sp>
    <dsp:sp modelId="{68E69AE4-3945-4E2F-A94B-E048D078CEBA}">
      <dsp:nvSpPr>
        <dsp:cNvPr id="0" name=""/>
        <dsp:cNvSpPr/>
      </dsp:nvSpPr>
      <dsp:spPr>
        <a:xfrm>
          <a:off x="6285084" y="946315"/>
          <a:ext cx="329030" cy="329030"/>
        </a:xfrm>
        <a:prstGeom prst="downArrow">
          <a:avLst>
            <a:gd name="adj1" fmla="val 55000"/>
            <a:gd name="adj2" fmla="val 45000"/>
          </a:avLst>
        </a:prstGeom>
        <a:solidFill>
          <a:schemeClr val="accent5">
            <a:tint val="40000"/>
            <a:alpha val="90000"/>
            <a:hueOff val="-2463918"/>
            <a:satOff val="-4272"/>
            <a:lumOff val="-43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fr-FR" sz="1600" b="1" kern="1200" dirty="0">
            <a:solidFill>
              <a:srgbClr val="213B76"/>
            </a:solidFill>
          </a:endParaRPr>
        </a:p>
      </dsp:txBody>
      <dsp:txXfrm>
        <a:off x="6359116" y="946315"/>
        <a:ext cx="180966" cy="247595"/>
      </dsp:txXfrm>
    </dsp:sp>
    <dsp:sp modelId="{02E550CC-08F5-432D-9D5E-BA1EC10FE598}">
      <dsp:nvSpPr>
        <dsp:cNvPr id="0" name=""/>
        <dsp:cNvSpPr/>
      </dsp:nvSpPr>
      <dsp:spPr>
        <a:xfrm>
          <a:off x="6744675" y="1514385"/>
          <a:ext cx="329030" cy="329030"/>
        </a:xfrm>
        <a:prstGeom prst="downArrow">
          <a:avLst>
            <a:gd name="adj1" fmla="val 55000"/>
            <a:gd name="adj2" fmla="val 45000"/>
          </a:avLst>
        </a:prstGeom>
        <a:solidFill>
          <a:schemeClr val="accent5">
            <a:tint val="40000"/>
            <a:alpha val="90000"/>
            <a:hueOff val="-4927837"/>
            <a:satOff val="-8544"/>
            <a:lumOff val="-859"/>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fr-FR" sz="1600" b="1" kern="1200" dirty="0">
            <a:solidFill>
              <a:srgbClr val="213B76"/>
            </a:solidFill>
          </a:endParaRPr>
        </a:p>
      </dsp:txBody>
      <dsp:txXfrm>
        <a:off x="6818707" y="1514385"/>
        <a:ext cx="180966" cy="247595"/>
      </dsp:txXfrm>
    </dsp:sp>
    <dsp:sp modelId="{61F26E32-8DD0-473B-9C80-A62B7D7F34A9}">
      <dsp:nvSpPr>
        <dsp:cNvPr id="0" name=""/>
        <dsp:cNvSpPr/>
      </dsp:nvSpPr>
      <dsp:spPr>
        <a:xfrm>
          <a:off x="7204266" y="2096516"/>
          <a:ext cx="329030" cy="329030"/>
        </a:xfrm>
        <a:prstGeom prst="downArrow">
          <a:avLst>
            <a:gd name="adj1" fmla="val 55000"/>
            <a:gd name="adj2" fmla="val 45000"/>
          </a:avLst>
        </a:prstGeom>
        <a:solidFill>
          <a:schemeClr val="accent5">
            <a:tint val="40000"/>
            <a:alpha val="90000"/>
            <a:hueOff val="-7391755"/>
            <a:satOff val="-12816"/>
            <a:lumOff val="-1289"/>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fr-FR" sz="1600" b="1" kern="1200" dirty="0">
            <a:solidFill>
              <a:srgbClr val="213B76"/>
            </a:solidFill>
          </a:endParaRPr>
        </a:p>
      </dsp:txBody>
      <dsp:txXfrm>
        <a:off x="7278298" y="2096516"/>
        <a:ext cx="180966" cy="24759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D089D6-2E11-4BB8-AA5B-2A0B78D712B0}">
      <dsp:nvSpPr>
        <dsp:cNvPr id="0" name=""/>
        <dsp:cNvSpPr/>
      </dsp:nvSpPr>
      <dsp:spPr>
        <a:xfrm>
          <a:off x="0" y="0"/>
          <a:ext cx="6154523" cy="506201"/>
        </a:xfrm>
        <a:prstGeom prst="roundRect">
          <a:avLst>
            <a:gd name="adj" fmla="val 10000"/>
          </a:avLst>
        </a:prstGeom>
        <a:solidFill>
          <a:srgbClr val="F2F2F2"/>
        </a:solidFill>
        <a:ln w="28575" cap="flat" cmpd="sng" algn="ctr">
          <a:solidFill>
            <a:srgbClr val="213B7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b="1" kern="1200" dirty="0" smtClean="0">
              <a:solidFill>
                <a:srgbClr val="213B76"/>
              </a:solidFill>
              <a:sym typeface="Wingdings" panose="05000000000000000000" pitchFamily="2" charset="2"/>
            </a:rPr>
            <a:t>Je définis mes besoins (le montant à emprunter, les services proposés).</a:t>
          </a:r>
        </a:p>
      </dsp:txBody>
      <dsp:txXfrm>
        <a:off x="14826" y="14826"/>
        <a:ext cx="5549067" cy="476549"/>
      </dsp:txXfrm>
    </dsp:sp>
    <dsp:sp modelId="{805B950C-0E08-4E56-B21C-3502E84CB552}">
      <dsp:nvSpPr>
        <dsp:cNvPr id="0" name=""/>
        <dsp:cNvSpPr/>
      </dsp:nvSpPr>
      <dsp:spPr>
        <a:xfrm>
          <a:off x="459591" y="576506"/>
          <a:ext cx="6154523" cy="506201"/>
        </a:xfrm>
        <a:prstGeom prst="roundRect">
          <a:avLst>
            <a:gd name="adj" fmla="val 10000"/>
          </a:avLst>
        </a:prstGeom>
        <a:solidFill>
          <a:srgbClr val="F2F2F2"/>
        </a:solidFill>
        <a:ln w="28575" cap="flat" cmpd="sng" algn="ctr">
          <a:solidFill>
            <a:srgbClr val="C81E6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b="1" kern="1200" dirty="0" smtClean="0">
              <a:solidFill>
                <a:srgbClr val="213B76"/>
              </a:solidFill>
              <a:sym typeface="Wingdings" panose="05000000000000000000" pitchFamily="2" charset="2"/>
            </a:rPr>
            <a:t>J’évalue le montant que je peux rembourser chaque mois (capacité de remboursement).</a:t>
          </a:r>
        </a:p>
      </dsp:txBody>
      <dsp:txXfrm>
        <a:off x="474417" y="591332"/>
        <a:ext cx="5336249" cy="476549"/>
      </dsp:txXfrm>
    </dsp:sp>
    <dsp:sp modelId="{36451B90-451F-43D6-9D99-16B74C32DD5C}">
      <dsp:nvSpPr>
        <dsp:cNvPr id="0" name=""/>
        <dsp:cNvSpPr/>
      </dsp:nvSpPr>
      <dsp:spPr>
        <a:xfrm>
          <a:off x="919182" y="1153013"/>
          <a:ext cx="6154523" cy="506201"/>
        </a:xfrm>
        <a:prstGeom prst="roundRect">
          <a:avLst>
            <a:gd name="adj" fmla="val 10000"/>
          </a:avLst>
        </a:prstGeom>
        <a:solidFill>
          <a:srgbClr val="F2F2F2"/>
        </a:solidFill>
        <a:ln w="28575" cap="flat" cmpd="sng" algn="ctr">
          <a:solidFill>
            <a:srgbClr val="E5711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b="1" kern="1200" dirty="0" smtClean="0">
              <a:solidFill>
                <a:srgbClr val="213B76"/>
              </a:solidFill>
              <a:sym typeface="Wingdings" panose="05000000000000000000" pitchFamily="2" charset="2"/>
            </a:rPr>
            <a:t>Je contacte plusieurs organismes financiers pour obtenir plusieurs offres.</a:t>
          </a:r>
        </a:p>
      </dsp:txBody>
      <dsp:txXfrm>
        <a:off x="934008" y="1167839"/>
        <a:ext cx="5336249" cy="476549"/>
      </dsp:txXfrm>
    </dsp:sp>
    <dsp:sp modelId="{12D49BF2-FC8F-4A79-8A94-5E67D2F2796B}">
      <dsp:nvSpPr>
        <dsp:cNvPr id="0" name=""/>
        <dsp:cNvSpPr/>
      </dsp:nvSpPr>
      <dsp:spPr>
        <a:xfrm>
          <a:off x="1378773" y="1729520"/>
          <a:ext cx="6154523" cy="506201"/>
        </a:xfrm>
        <a:prstGeom prst="roundRect">
          <a:avLst>
            <a:gd name="adj" fmla="val 10000"/>
          </a:avLst>
        </a:prstGeom>
        <a:solidFill>
          <a:srgbClr val="F2F2F2"/>
        </a:solidFill>
        <a:ln w="28575" cap="flat" cmpd="sng" algn="ctr">
          <a:solidFill>
            <a:srgbClr val="213B7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b="1" kern="1200" dirty="0" smtClean="0">
              <a:solidFill>
                <a:srgbClr val="213B76"/>
              </a:solidFill>
              <a:sym typeface="Wingdings" panose="05000000000000000000" pitchFamily="2" charset="2"/>
            </a:rPr>
            <a:t>Je lis attentivement les offres, les compare et élimine celles qui dépassent ma capacité de remboursement.</a:t>
          </a:r>
        </a:p>
      </dsp:txBody>
      <dsp:txXfrm>
        <a:off x="1393599" y="1744346"/>
        <a:ext cx="5336249" cy="476549"/>
      </dsp:txXfrm>
    </dsp:sp>
    <dsp:sp modelId="{D9C7E9C2-42C1-4CEC-AA3D-935A3F441D3B}">
      <dsp:nvSpPr>
        <dsp:cNvPr id="0" name=""/>
        <dsp:cNvSpPr/>
      </dsp:nvSpPr>
      <dsp:spPr>
        <a:xfrm>
          <a:off x="1838364" y="2306027"/>
          <a:ext cx="6154523" cy="506201"/>
        </a:xfrm>
        <a:prstGeom prst="roundRect">
          <a:avLst>
            <a:gd name="adj" fmla="val 10000"/>
          </a:avLst>
        </a:prstGeom>
        <a:solidFill>
          <a:srgbClr val="F2F2F2"/>
        </a:solidFill>
        <a:ln w="28575" cap="flat" cmpd="sng" algn="ctr">
          <a:solidFill>
            <a:srgbClr val="C81E6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b="1" kern="1200" dirty="0" smtClean="0">
              <a:solidFill>
                <a:srgbClr val="213B76"/>
              </a:solidFill>
              <a:sym typeface="Wingdings" panose="05000000000000000000" pitchFamily="2" charset="2"/>
            </a:rPr>
            <a:t>Je choisis l’offre qui correspond le mieux à mes besoins.</a:t>
          </a:r>
        </a:p>
      </dsp:txBody>
      <dsp:txXfrm>
        <a:off x="1853190" y="2320853"/>
        <a:ext cx="5336249" cy="476549"/>
      </dsp:txXfrm>
    </dsp:sp>
    <dsp:sp modelId="{32C092CF-FA17-4320-971C-2109B6207194}">
      <dsp:nvSpPr>
        <dsp:cNvPr id="0" name=""/>
        <dsp:cNvSpPr/>
      </dsp:nvSpPr>
      <dsp:spPr>
        <a:xfrm>
          <a:off x="5825492" y="369808"/>
          <a:ext cx="329030" cy="329030"/>
        </a:xfrm>
        <a:prstGeom prst="downArrow">
          <a:avLst>
            <a:gd name="adj1" fmla="val 55000"/>
            <a:gd name="adj2" fmla="val 45000"/>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fr-FR" sz="1600" b="1" kern="1200" dirty="0">
            <a:solidFill>
              <a:srgbClr val="213B76"/>
            </a:solidFill>
          </a:endParaRPr>
        </a:p>
      </dsp:txBody>
      <dsp:txXfrm>
        <a:off x="5899524" y="369808"/>
        <a:ext cx="180966" cy="247595"/>
      </dsp:txXfrm>
    </dsp:sp>
    <dsp:sp modelId="{68E69AE4-3945-4E2F-A94B-E048D078CEBA}">
      <dsp:nvSpPr>
        <dsp:cNvPr id="0" name=""/>
        <dsp:cNvSpPr/>
      </dsp:nvSpPr>
      <dsp:spPr>
        <a:xfrm>
          <a:off x="6285084" y="946315"/>
          <a:ext cx="329030" cy="329030"/>
        </a:xfrm>
        <a:prstGeom prst="downArrow">
          <a:avLst>
            <a:gd name="adj1" fmla="val 55000"/>
            <a:gd name="adj2" fmla="val 45000"/>
          </a:avLst>
        </a:prstGeom>
        <a:solidFill>
          <a:schemeClr val="accent5">
            <a:tint val="40000"/>
            <a:alpha val="90000"/>
            <a:hueOff val="-2463918"/>
            <a:satOff val="-4272"/>
            <a:lumOff val="-43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fr-FR" sz="1600" b="1" kern="1200" dirty="0">
            <a:solidFill>
              <a:srgbClr val="213B76"/>
            </a:solidFill>
          </a:endParaRPr>
        </a:p>
      </dsp:txBody>
      <dsp:txXfrm>
        <a:off x="6359116" y="946315"/>
        <a:ext cx="180966" cy="247595"/>
      </dsp:txXfrm>
    </dsp:sp>
    <dsp:sp modelId="{02E550CC-08F5-432D-9D5E-BA1EC10FE598}">
      <dsp:nvSpPr>
        <dsp:cNvPr id="0" name=""/>
        <dsp:cNvSpPr/>
      </dsp:nvSpPr>
      <dsp:spPr>
        <a:xfrm>
          <a:off x="6744675" y="1514385"/>
          <a:ext cx="329030" cy="329030"/>
        </a:xfrm>
        <a:prstGeom prst="downArrow">
          <a:avLst>
            <a:gd name="adj1" fmla="val 55000"/>
            <a:gd name="adj2" fmla="val 45000"/>
          </a:avLst>
        </a:prstGeom>
        <a:solidFill>
          <a:schemeClr val="accent5">
            <a:tint val="40000"/>
            <a:alpha val="90000"/>
            <a:hueOff val="-4927837"/>
            <a:satOff val="-8544"/>
            <a:lumOff val="-859"/>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fr-FR" sz="1600" b="1" kern="1200" dirty="0">
            <a:solidFill>
              <a:srgbClr val="213B76"/>
            </a:solidFill>
          </a:endParaRPr>
        </a:p>
      </dsp:txBody>
      <dsp:txXfrm>
        <a:off x="6818707" y="1514385"/>
        <a:ext cx="180966" cy="247595"/>
      </dsp:txXfrm>
    </dsp:sp>
    <dsp:sp modelId="{61F26E32-8DD0-473B-9C80-A62B7D7F34A9}">
      <dsp:nvSpPr>
        <dsp:cNvPr id="0" name=""/>
        <dsp:cNvSpPr/>
      </dsp:nvSpPr>
      <dsp:spPr>
        <a:xfrm>
          <a:off x="7204266" y="2096516"/>
          <a:ext cx="329030" cy="329030"/>
        </a:xfrm>
        <a:prstGeom prst="downArrow">
          <a:avLst>
            <a:gd name="adj1" fmla="val 55000"/>
            <a:gd name="adj2" fmla="val 45000"/>
          </a:avLst>
        </a:prstGeom>
        <a:solidFill>
          <a:schemeClr val="accent5">
            <a:tint val="40000"/>
            <a:alpha val="90000"/>
            <a:hueOff val="-7391755"/>
            <a:satOff val="-12816"/>
            <a:lumOff val="-1289"/>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fr-FR" sz="1600" b="1" kern="1200" dirty="0">
            <a:solidFill>
              <a:srgbClr val="213B76"/>
            </a:solidFill>
          </a:endParaRPr>
        </a:p>
      </dsp:txBody>
      <dsp:txXfrm>
        <a:off x="7278298" y="2096516"/>
        <a:ext cx="180966" cy="24759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D089D6-2E11-4BB8-AA5B-2A0B78D712B0}">
      <dsp:nvSpPr>
        <dsp:cNvPr id="0" name=""/>
        <dsp:cNvSpPr/>
      </dsp:nvSpPr>
      <dsp:spPr>
        <a:xfrm>
          <a:off x="0" y="0"/>
          <a:ext cx="6154523" cy="506201"/>
        </a:xfrm>
        <a:prstGeom prst="roundRect">
          <a:avLst>
            <a:gd name="adj" fmla="val 10000"/>
          </a:avLst>
        </a:prstGeom>
        <a:solidFill>
          <a:srgbClr val="F2F2F2"/>
        </a:solidFill>
        <a:ln w="28575" cap="flat" cmpd="sng" algn="ctr">
          <a:solidFill>
            <a:srgbClr val="213B7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b="1" kern="1200" dirty="0" smtClean="0">
              <a:solidFill>
                <a:srgbClr val="213B76"/>
              </a:solidFill>
              <a:sym typeface="Wingdings" panose="05000000000000000000" pitchFamily="2" charset="2"/>
            </a:rPr>
            <a:t>Je définis mes besoins et mes contraintes.</a:t>
          </a:r>
        </a:p>
      </dsp:txBody>
      <dsp:txXfrm>
        <a:off x="14826" y="14826"/>
        <a:ext cx="5549067" cy="476549"/>
      </dsp:txXfrm>
    </dsp:sp>
    <dsp:sp modelId="{805B950C-0E08-4E56-B21C-3502E84CB552}">
      <dsp:nvSpPr>
        <dsp:cNvPr id="0" name=""/>
        <dsp:cNvSpPr/>
      </dsp:nvSpPr>
      <dsp:spPr>
        <a:xfrm>
          <a:off x="459591" y="576506"/>
          <a:ext cx="6154523" cy="506201"/>
        </a:xfrm>
        <a:prstGeom prst="roundRect">
          <a:avLst>
            <a:gd name="adj" fmla="val 10000"/>
          </a:avLst>
        </a:prstGeom>
        <a:solidFill>
          <a:srgbClr val="F2F2F2"/>
        </a:solidFill>
        <a:ln w="28575" cap="flat" cmpd="sng" algn="ctr">
          <a:solidFill>
            <a:srgbClr val="C81E6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b="1" kern="1200" dirty="0" smtClean="0">
              <a:solidFill>
                <a:srgbClr val="213B76"/>
              </a:solidFill>
              <a:sym typeface="Wingdings" panose="05000000000000000000" pitchFamily="2" charset="2"/>
            </a:rPr>
            <a:t>Je contacte plusieurs assurances pour avoir plusieurs offres.</a:t>
          </a:r>
        </a:p>
      </dsp:txBody>
      <dsp:txXfrm>
        <a:off x="474417" y="591332"/>
        <a:ext cx="5336249" cy="476549"/>
      </dsp:txXfrm>
    </dsp:sp>
    <dsp:sp modelId="{36451B90-451F-43D6-9D99-16B74C32DD5C}">
      <dsp:nvSpPr>
        <dsp:cNvPr id="0" name=""/>
        <dsp:cNvSpPr/>
      </dsp:nvSpPr>
      <dsp:spPr>
        <a:xfrm>
          <a:off x="919182" y="1153013"/>
          <a:ext cx="6154523" cy="506201"/>
        </a:xfrm>
        <a:prstGeom prst="roundRect">
          <a:avLst>
            <a:gd name="adj" fmla="val 10000"/>
          </a:avLst>
        </a:prstGeom>
        <a:solidFill>
          <a:srgbClr val="F2F2F2"/>
        </a:solidFill>
        <a:ln w="28575" cap="flat" cmpd="sng" algn="ctr">
          <a:solidFill>
            <a:srgbClr val="E5711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b="1" kern="1200" dirty="0" smtClean="0">
              <a:solidFill>
                <a:srgbClr val="213B76"/>
              </a:solidFill>
              <a:sym typeface="Wingdings" panose="05000000000000000000" pitchFamily="2" charset="2"/>
            </a:rPr>
            <a:t>Je lis les conditions générales et particulières du contrat d’assurance proposé pour bien les comprendre.</a:t>
          </a:r>
        </a:p>
      </dsp:txBody>
      <dsp:txXfrm>
        <a:off x="934008" y="1167839"/>
        <a:ext cx="5336249" cy="476549"/>
      </dsp:txXfrm>
    </dsp:sp>
    <dsp:sp modelId="{12D49BF2-FC8F-4A79-8A94-5E67D2F2796B}">
      <dsp:nvSpPr>
        <dsp:cNvPr id="0" name=""/>
        <dsp:cNvSpPr/>
      </dsp:nvSpPr>
      <dsp:spPr>
        <a:xfrm>
          <a:off x="1378773" y="1729520"/>
          <a:ext cx="6154523" cy="506201"/>
        </a:xfrm>
        <a:prstGeom prst="roundRect">
          <a:avLst>
            <a:gd name="adj" fmla="val 10000"/>
          </a:avLst>
        </a:prstGeom>
        <a:solidFill>
          <a:srgbClr val="F2F2F2"/>
        </a:solidFill>
        <a:ln w="28575" cap="flat" cmpd="sng" algn="ctr">
          <a:solidFill>
            <a:srgbClr val="213B7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b="1" kern="1200" dirty="0" smtClean="0">
              <a:solidFill>
                <a:srgbClr val="213B76"/>
              </a:solidFill>
              <a:sym typeface="Wingdings" panose="05000000000000000000" pitchFamily="2" charset="2"/>
            </a:rPr>
            <a:t>Je compare les offres au regard de mes besoins.</a:t>
          </a:r>
        </a:p>
      </dsp:txBody>
      <dsp:txXfrm>
        <a:off x="1393599" y="1744346"/>
        <a:ext cx="5336249" cy="476549"/>
      </dsp:txXfrm>
    </dsp:sp>
    <dsp:sp modelId="{D9C7E9C2-42C1-4CEC-AA3D-935A3F441D3B}">
      <dsp:nvSpPr>
        <dsp:cNvPr id="0" name=""/>
        <dsp:cNvSpPr/>
      </dsp:nvSpPr>
      <dsp:spPr>
        <a:xfrm>
          <a:off x="1838364" y="2306027"/>
          <a:ext cx="6154523" cy="506201"/>
        </a:xfrm>
        <a:prstGeom prst="roundRect">
          <a:avLst>
            <a:gd name="adj" fmla="val 10000"/>
          </a:avLst>
        </a:prstGeom>
        <a:solidFill>
          <a:srgbClr val="F2F2F2"/>
        </a:solidFill>
        <a:ln w="28575" cap="flat" cmpd="sng" algn="ctr">
          <a:solidFill>
            <a:srgbClr val="C81E6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fr-FR" sz="1600" b="1" kern="1200" dirty="0" smtClean="0">
              <a:solidFill>
                <a:srgbClr val="213B76"/>
              </a:solidFill>
              <a:sym typeface="Wingdings" panose="05000000000000000000" pitchFamily="2" charset="2"/>
            </a:rPr>
            <a:t>Je choisis l’offre qui correspond le mieux à mes besoins et mes contraintes.</a:t>
          </a:r>
        </a:p>
      </dsp:txBody>
      <dsp:txXfrm>
        <a:off x="1853190" y="2320853"/>
        <a:ext cx="5336249" cy="476549"/>
      </dsp:txXfrm>
    </dsp:sp>
    <dsp:sp modelId="{32C092CF-FA17-4320-971C-2109B6207194}">
      <dsp:nvSpPr>
        <dsp:cNvPr id="0" name=""/>
        <dsp:cNvSpPr/>
      </dsp:nvSpPr>
      <dsp:spPr>
        <a:xfrm>
          <a:off x="5825492" y="369808"/>
          <a:ext cx="329030" cy="329030"/>
        </a:xfrm>
        <a:prstGeom prst="downArrow">
          <a:avLst>
            <a:gd name="adj1" fmla="val 55000"/>
            <a:gd name="adj2" fmla="val 45000"/>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fr-FR" sz="1600" b="1" kern="1200" dirty="0">
            <a:solidFill>
              <a:srgbClr val="213B76"/>
            </a:solidFill>
          </a:endParaRPr>
        </a:p>
      </dsp:txBody>
      <dsp:txXfrm>
        <a:off x="5899524" y="369808"/>
        <a:ext cx="180966" cy="247595"/>
      </dsp:txXfrm>
    </dsp:sp>
    <dsp:sp modelId="{68E69AE4-3945-4E2F-A94B-E048D078CEBA}">
      <dsp:nvSpPr>
        <dsp:cNvPr id="0" name=""/>
        <dsp:cNvSpPr/>
      </dsp:nvSpPr>
      <dsp:spPr>
        <a:xfrm>
          <a:off x="6285084" y="946315"/>
          <a:ext cx="329030" cy="329030"/>
        </a:xfrm>
        <a:prstGeom prst="downArrow">
          <a:avLst>
            <a:gd name="adj1" fmla="val 55000"/>
            <a:gd name="adj2" fmla="val 45000"/>
          </a:avLst>
        </a:prstGeom>
        <a:solidFill>
          <a:schemeClr val="accent5">
            <a:tint val="40000"/>
            <a:alpha val="90000"/>
            <a:hueOff val="-2463918"/>
            <a:satOff val="-4272"/>
            <a:lumOff val="-43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fr-FR" sz="1600" b="1" kern="1200" dirty="0">
            <a:solidFill>
              <a:srgbClr val="213B76"/>
            </a:solidFill>
          </a:endParaRPr>
        </a:p>
      </dsp:txBody>
      <dsp:txXfrm>
        <a:off x="6359116" y="946315"/>
        <a:ext cx="180966" cy="247595"/>
      </dsp:txXfrm>
    </dsp:sp>
    <dsp:sp modelId="{02E550CC-08F5-432D-9D5E-BA1EC10FE598}">
      <dsp:nvSpPr>
        <dsp:cNvPr id="0" name=""/>
        <dsp:cNvSpPr/>
      </dsp:nvSpPr>
      <dsp:spPr>
        <a:xfrm>
          <a:off x="6744675" y="1514385"/>
          <a:ext cx="329030" cy="329030"/>
        </a:xfrm>
        <a:prstGeom prst="downArrow">
          <a:avLst>
            <a:gd name="adj1" fmla="val 55000"/>
            <a:gd name="adj2" fmla="val 45000"/>
          </a:avLst>
        </a:prstGeom>
        <a:solidFill>
          <a:schemeClr val="accent5">
            <a:tint val="40000"/>
            <a:alpha val="90000"/>
            <a:hueOff val="-4927837"/>
            <a:satOff val="-8544"/>
            <a:lumOff val="-859"/>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fr-FR" sz="1600" b="1" kern="1200" dirty="0">
            <a:solidFill>
              <a:srgbClr val="213B76"/>
            </a:solidFill>
          </a:endParaRPr>
        </a:p>
      </dsp:txBody>
      <dsp:txXfrm>
        <a:off x="6818707" y="1514385"/>
        <a:ext cx="180966" cy="247595"/>
      </dsp:txXfrm>
    </dsp:sp>
    <dsp:sp modelId="{61F26E32-8DD0-473B-9C80-A62B7D7F34A9}">
      <dsp:nvSpPr>
        <dsp:cNvPr id="0" name=""/>
        <dsp:cNvSpPr/>
      </dsp:nvSpPr>
      <dsp:spPr>
        <a:xfrm>
          <a:off x="7204266" y="2096516"/>
          <a:ext cx="329030" cy="329030"/>
        </a:xfrm>
        <a:prstGeom prst="downArrow">
          <a:avLst>
            <a:gd name="adj1" fmla="val 55000"/>
            <a:gd name="adj2" fmla="val 45000"/>
          </a:avLst>
        </a:prstGeom>
        <a:solidFill>
          <a:schemeClr val="accent5">
            <a:tint val="40000"/>
            <a:alpha val="90000"/>
            <a:hueOff val="-7391755"/>
            <a:satOff val="-12816"/>
            <a:lumOff val="-1289"/>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fr-FR" sz="1600" b="1" kern="1200" dirty="0">
            <a:solidFill>
              <a:srgbClr val="213B76"/>
            </a:solidFill>
          </a:endParaRPr>
        </a:p>
      </dsp:txBody>
      <dsp:txXfrm>
        <a:off x="7278298" y="2096516"/>
        <a:ext cx="180966" cy="247595"/>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drawing1.xml.rels><?xml version="1.0" encoding="UTF-8" standalone="yes"?>
<Relationships xmlns="http://schemas.openxmlformats.org/package/2006/relationships"><Relationship Id="rId2" Type="http://schemas.microsoft.com/office/2007/relationships/hdphoto" Target="../media/hdphoto1.wdp"/><Relationship Id="rId1" Type="http://schemas.openxmlformats.org/officeDocument/2006/relationships/image" Target="../media/image56.png"/></Relationships>
</file>

<file path=ppt/drawings/drawing1.xml><?xml version="1.0" encoding="utf-8"?>
<c:userShapes xmlns:c="http://schemas.openxmlformats.org/drawingml/2006/chart">
  <cdr:relSizeAnchor xmlns:cdr="http://schemas.openxmlformats.org/drawingml/2006/chartDrawing">
    <cdr:from>
      <cdr:x>0.22643</cdr:x>
      <cdr:y>0.19668</cdr:y>
    </cdr:from>
    <cdr:to>
      <cdr:x>0.98749</cdr:x>
      <cdr:y>0.99611</cdr:y>
    </cdr:to>
    <cdr:pic>
      <cdr:nvPicPr>
        <cdr:cNvPr id="2" name="chart"/>
        <cdr:cNvPicPr>
          <a:picLocks xmlns:a="http://schemas.openxmlformats.org/drawingml/2006/main" noChangeAspect="1"/>
        </cdr:cNvPicPr>
      </cdr:nvPicPr>
      <cdr:blipFill>
        <a:blip xmlns:a="http://schemas.openxmlformats.org/drawingml/2006/main" xmlns:r="http://schemas.openxmlformats.org/officeDocument/2006/relationships" r:embed="rId1">
          <a:extLst>
            <a:ext uri="{BEBA8EAE-BF5A-486C-A8C5-ECC9F3942E4B}">
              <a14:imgProps xmlns:a14="http://schemas.microsoft.com/office/drawing/2010/main">
                <a14:imgLayer r:embed="rId2">
                  <a14:imgEffect>
                    <a14:sharpenSoften amount="25000"/>
                  </a14:imgEffect>
                </a14:imgLayer>
              </a14:imgProps>
            </a:ext>
          </a:extLst>
        </a:blip>
        <a:stretch xmlns:a="http://schemas.openxmlformats.org/drawingml/2006/main">
          <a:fillRect/>
        </a:stretch>
      </cdr:blipFill>
      <cdr:spPr>
        <a:xfrm xmlns:a="http://schemas.openxmlformats.org/drawingml/2006/main">
          <a:off x="2004576" y="1029867"/>
          <a:ext cx="6737574" cy="4185920"/>
        </a:xfrm>
        <a:prstGeom xmlns:a="http://schemas.openxmlformats.org/drawingml/2006/main" prst="rect">
          <a:avLst/>
        </a:prstGeom>
      </cdr:spPr>
    </cdr:pic>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Espace réservé de l'image des diapositives 3"/>
          <p:cNvSpPr>
            <a:spLocks noGrp="1" noRot="1" noChangeAspect="1"/>
          </p:cNvSpPr>
          <p:nvPr>
            <p:ph type="sldImg" idx="2"/>
          </p:nvPr>
        </p:nvSpPr>
        <p:spPr>
          <a:xfrm>
            <a:off x="1689101" y="91815"/>
            <a:ext cx="3505200" cy="1972668"/>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notes 4"/>
          <p:cNvSpPr>
            <a:spLocks noGrp="1"/>
          </p:cNvSpPr>
          <p:nvPr>
            <p:ph type="body" sz="quarter" idx="3"/>
          </p:nvPr>
        </p:nvSpPr>
        <p:spPr>
          <a:xfrm>
            <a:off x="215901" y="2310714"/>
            <a:ext cx="6451600" cy="7328586"/>
          </a:xfrm>
          <a:prstGeom prst="rect">
            <a:avLst/>
          </a:prstGeom>
        </p:spPr>
        <p:txBody>
          <a:bodyPr vert="horz" lIns="91440" tIns="45720" rIns="91440" bIns="45720" rtlCol="0"/>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7" name="Espace réservé du numéro de diapositive 6"/>
          <p:cNvSpPr>
            <a:spLocks noGrp="1"/>
          </p:cNvSpPr>
          <p:nvPr>
            <p:ph type="sldNum" sz="quarter" idx="5"/>
          </p:nvPr>
        </p:nvSpPr>
        <p:spPr>
          <a:xfrm>
            <a:off x="6146800" y="9639300"/>
            <a:ext cx="650889" cy="290513"/>
          </a:xfrm>
          <a:prstGeom prst="rect">
            <a:avLst/>
          </a:prstGeom>
        </p:spPr>
        <p:txBody>
          <a:bodyPr vert="horz" lIns="91440" tIns="45720" rIns="91440" bIns="45720" rtlCol="0" anchor="b"/>
          <a:lstStyle>
            <a:lvl1pPr algn="r">
              <a:defRPr sz="1200"/>
            </a:lvl1pPr>
          </a:lstStyle>
          <a:p>
            <a:fld id="{378CD4AB-E171-4520-A743-174F86F6BA7B}" type="slidenum">
              <a:rPr lang="fr-FR" smtClean="0"/>
              <a:t>‹N°›</a:t>
            </a:fld>
            <a:endParaRPr lang="fr-FR" dirty="0"/>
          </a:p>
        </p:txBody>
      </p:sp>
    </p:spTree>
    <p:extLst>
      <p:ext uri="{BB962C8B-B14F-4D97-AF65-F5344CB8AC3E}">
        <p14:creationId xmlns:p14="http://schemas.microsoft.com/office/powerpoint/2010/main" val="21965853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mesquestionsdargent.fr/budget/applications-pilote-budget-et-pilote-depenses"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youtube.com/watch?v=eWW2-NssaxM" TargetMode="External"/><Relationship Id="rId2" Type="http://schemas.openxmlformats.org/officeDocument/2006/relationships/slide" Target="../slides/slide12.xml"/><Relationship Id="rId1" Type="http://schemas.openxmlformats.org/officeDocument/2006/relationships/notesMaster" Target="../notesMasters/notesMaster1.xml"/><Relationship Id="rId5" Type="http://schemas.openxmlformats.org/officeDocument/2006/relationships/hyperlink" Target="https://www.youtube.com/watch?v=4jVbp9f5uRM" TargetMode="External"/><Relationship Id="rId4" Type="http://schemas.openxmlformats.org/officeDocument/2006/relationships/hyperlink" Target="https://podeduc.apps.education.fr/video/68258-le-compte-bancaire/"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youtube.com/watch?v=S7R23pyCAV4"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youtube.com/watch?v=RaFcN6KUKFw"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youtube.com/watch?v=_LPpNQBih2A&amp;list=PL5s7tS3YwHhbtl8w-YaJfBxtWZjVbiQe9&amp;index=2"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podeduc.apps.education.fr/video/68287-les-moyens-de-paiement/"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www.youtube.com/watch?v=ZSjQuW0v5c8"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youtube.com/watch?v=yEuZCgp3Qi4"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youtube.com/watch?v=uGfJTJzUzJw"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youtube.com/watch?v=919Ez9fEWVM"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s://podeduc.apps.education.fr/video/68256-la-gestion-budgetaire/" TargetMode="Externa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www.youtube.com/watch?v=k75Km5_H-_4" TargetMode="External"/><Relationship Id="rId2" Type="http://schemas.openxmlformats.org/officeDocument/2006/relationships/slide" Target="../slides/slide31.xml"/><Relationship Id="rId1" Type="http://schemas.openxmlformats.org/officeDocument/2006/relationships/notesMaster" Target="../notesMasters/notesMaster1.xml"/><Relationship Id="rId4" Type="http://schemas.openxmlformats.org/officeDocument/2006/relationships/hyperlink" Target="https://podeduc.apps.education.fr/video/68268-les-impots/" TargetMode="Externa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www.impots.gouv.fr/portail/professionnel/imposition-des-resultats" TargetMode="External"/><Relationship Id="rId2" Type="http://schemas.openxmlformats.org/officeDocument/2006/relationships/slide" Target="../slides/slide32.xml"/><Relationship Id="rId1" Type="http://schemas.openxmlformats.org/officeDocument/2006/relationships/notesMaster" Target="../notesMasters/notesMaster1.xml"/><Relationship Id="rId4" Type="http://schemas.openxmlformats.org/officeDocument/2006/relationships/hyperlink" Target="https://www.i-manuel.fr/PRCG_P3VGOF/PRCG_P3VGOFpart1dos1doc1.htm" TargetMode="Externa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www.youtube.com/watch?v=5OACJ9dWWfQ&amp;list=PL5s7tS3YwHhbtl8w-YaJfBxtWZjVbiQe9&amp;index=5" TargetMode="External"/><Relationship Id="rId2" Type="http://schemas.openxmlformats.org/officeDocument/2006/relationships/slide" Target="../slides/slide36.xml"/><Relationship Id="rId1" Type="http://schemas.openxmlformats.org/officeDocument/2006/relationships/notesMaster" Target="../notesMasters/notesMaster1.xml"/><Relationship Id="rId4" Type="http://schemas.openxmlformats.org/officeDocument/2006/relationships/hyperlink" Target="https://podeduc.apps.education.fr/video/68267-les-arnaques/" TargetMode="Externa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s://www.youtube.com/watch?v=qMGNe2Rbnsc&amp;list=PL5s7tS3YwHhbtl8w-YaJfBxtWZjVbiQe9&amp;index=23" TargetMode="External"/><Relationship Id="rId2" Type="http://schemas.openxmlformats.org/officeDocument/2006/relationships/slide" Target="../slides/slide39.xml"/><Relationship Id="rId1" Type="http://schemas.openxmlformats.org/officeDocument/2006/relationships/notesMaster" Target="../notesMasters/notesMaster1.xml"/><Relationship Id="rId4" Type="http://schemas.openxmlformats.org/officeDocument/2006/relationships/hyperlink" Target="https://podeduc.apps.education.fr/video/68260-lepargne/"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s://www.mesquestionsdargent.fr/" TargetMode="External"/><Relationship Id="rId2" Type="http://schemas.openxmlformats.org/officeDocument/2006/relationships/slide" Target="../slides/slide40.xml"/><Relationship Id="rId1" Type="http://schemas.openxmlformats.org/officeDocument/2006/relationships/notesMaster" Target="../notesMasters/notesMaster1.xml"/><Relationship Id="rId4" Type="http://schemas.openxmlformats.org/officeDocument/2006/relationships/hyperlink" Target="https://www.mesquestionsdargent.fr/budget/methode-enveloppes-budgetaires" TargetMode="Externa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s://www.youtube.com/watch?v=8KWY33PTLUQ" TargetMode="External"/><Relationship Id="rId2" Type="http://schemas.openxmlformats.org/officeDocument/2006/relationships/slide" Target="../slides/slide41.xml"/><Relationship Id="rId1" Type="http://schemas.openxmlformats.org/officeDocument/2006/relationships/notesMaster" Target="../notesMasters/notesMaster1.xml"/><Relationship Id="rId4" Type="http://schemas.openxmlformats.org/officeDocument/2006/relationships/hyperlink" Target="https://podeduc.apps.education.fr/video/68269-le-taux-dinteret/" TargetMode="Externa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s://view.genially.com/61f7c78e07d9ad001971cee9/interactive-content-infographie-produits-depargne-en-fonction-du-risque" TargetMode="External"/><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3" Type="http://schemas.openxmlformats.org/officeDocument/2006/relationships/hyperlink" Target="https://www.youtube.com/watch?v=igz5xdjyaeU" TargetMode="External"/><Relationship Id="rId2" Type="http://schemas.openxmlformats.org/officeDocument/2006/relationships/slide" Target="../slides/slide48.xml"/><Relationship Id="rId1" Type="http://schemas.openxmlformats.org/officeDocument/2006/relationships/notesMaster" Target="../notesMasters/notesMaster1.xml"/><Relationship Id="rId4" Type="http://schemas.openxmlformats.org/officeDocument/2006/relationships/hyperlink" Target="https://podeduc.apps.education.fr/video/68265-le-credit/" TargetMode="Externa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3" Type="http://schemas.openxmlformats.org/officeDocument/2006/relationships/hyperlink" Target="https://www.youtube.com/watch?v=8KWY33PTLUQ" TargetMode="External"/><Relationship Id="rId2" Type="http://schemas.openxmlformats.org/officeDocument/2006/relationships/slide" Target="../slides/slide50.xml"/><Relationship Id="rId1" Type="http://schemas.openxmlformats.org/officeDocument/2006/relationships/notesMaster" Target="../notesMasters/notesMaster1.xml"/><Relationship Id="rId4" Type="http://schemas.openxmlformats.org/officeDocument/2006/relationships/hyperlink" Target="https://podeduc.apps.education.fr/video/68269-le-taux-dinteret/" TargetMode="Externa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3" Type="http://schemas.openxmlformats.org/officeDocument/2006/relationships/hyperlink" Target="https://www.youtube.com/watch?v=cXGcTvFaDeU&amp;list=PL5s7tS3YwHhbtl8w-YaJfBxtWZjVbiQe9&amp;index=4" TargetMode="External"/><Relationship Id="rId2" Type="http://schemas.openxmlformats.org/officeDocument/2006/relationships/slide" Target="../slides/slide52.xml"/><Relationship Id="rId1" Type="http://schemas.openxmlformats.org/officeDocument/2006/relationships/notesMaster" Target="../notesMasters/notesMaster1.xml"/><Relationship Id="rId4" Type="http://schemas.openxmlformats.org/officeDocument/2006/relationships/hyperlink" Target="https://podeduc.apps.education.fr/video/68270-les-assurances/" TargetMode="Externa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3" Type="http://schemas.openxmlformats.org/officeDocument/2006/relationships/hyperlink" Target="https://www.youtube.com/watch?v=QE-eNeJd8OY" TargetMode="External"/><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view.genially.com/6447ebd6d35d6e0012de9b32"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a:t>
            </a:fld>
            <a:endParaRPr lang="fr-FR" dirty="0"/>
          </a:p>
        </p:txBody>
      </p:sp>
      <p:sp>
        <p:nvSpPr>
          <p:cNvPr id="7" name="Espace réservé des notes 6"/>
          <p:cNvSpPr>
            <a:spLocks noGrp="1"/>
          </p:cNvSpPr>
          <p:nvPr>
            <p:ph type="body" sz="quarter" idx="11"/>
          </p:nvPr>
        </p:nvSpPr>
        <p:spPr>
          <a:xfrm>
            <a:off x="215901" y="2310714"/>
            <a:ext cx="6451600" cy="1729945"/>
          </a:xfrm>
        </p:spPr>
        <p:txBody>
          <a:bodyPr/>
          <a:lstStyle/>
          <a:p>
            <a:r>
              <a:rPr lang="fr-FR" sz="1200" b="1" kern="1200" dirty="0" smtClean="0">
                <a:solidFill>
                  <a:schemeClr val="tx1"/>
                </a:solidFill>
                <a:effectLst/>
                <a:latin typeface="+mn-lt"/>
                <a:ea typeface="+mn-ea"/>
                <a:cs typeface="+mn-cs"/>
              </a:rPr>
              <a:t>Version : Août 2024</a:t>
            </a:r>
            <a:endParaRPr lang="fr-FR" sz="1200"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 </a:t>
            </a:r>
            <a:endParaRPr lang="fr-FR" sz="1200" kern="1200" dirty="0" smtClean="0">
              <a:solidFill>
                <a:schemeClr val="tx1"/>
              </a:solidFill>
              <a:effectLst/>
              <a:latin typeface="+mn-lt"/>
              <a:ea typeface="+mn-ea"/>
              <a:cs typeface="+mn-cs"/>
            </a:endParaRPr>
          </a:p>
          <a:p>
            <a:r>
              <a:rPr lang="fr-FR" sz="1200" b="1" u="sng" kern="1200" dirty="0" smtClean="0">
                <a:solidFill>
                  <a:schemeClr val="tx1"/>
                </a:solidFill>
                <a:effectLst/>
                <a:latin typeface="+mn-lt"/>
                <a:ea typeface="+mn-ea"/>
                <a:cs typeface="+mn-cs"/>
              </a:rPr>
              <a:t>Objectifs de la diapositive</a:t>
            </a:r>
            <a:r>
              <a:rPr lang="fr-FR" sz="1200" b="1" kern="1200" dirty="0" smtClean="0">
                <a:solidFill>
                  <a:schemeClr val="tx1"/>
                </a:solidFill>
                <a:effectLst/>
                <a:latin typeface="+mn-lt"/>
                <a:ea typeface="+mn-ea"/>
                <a:cs typeface="+mn-cs"/>
              </a:rPr>
              <a:t> :</a:t>
            </a:r>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Donner aux enseignants les éléments de contexte et proposer une accroche pour les lycéens.</a:t>
            </a:r>
          </a:p>
          <a:p>
            <a:r>
              <a:rPr lang="fr-FR" sz="1200" kern="1200" dirty="0" smtClean="0">
                <a:solidFill>
                  <a:schemeClr val="tx1"/>
                </a:solidFill>
                <a:effectLst/>
                <a:latin typeface="+mn-lt"/>
                <a:ea typeface="+mn-ea"/>
                <a:cs typeface="+mn-cs"/>
              </a:rPr>
              <a:t> </a:t>
            </a:r>
          </a:p>
          <a:p>
            <a:r>
              <a:rPr lang="fr-FR" sz="1200" b="1" u="sng" kern="1200" dirty="0" smtClean="0">
                <a:solidFill>
                  <a:schemeClr val="tx1"/>
                </a:solidFill>
                <a:effectLst/>
                <a:latin typeface="+mn-lt"/>
                <a:ea typeface="+mn-ea"/>
                <a:cs typeface="+mn-cs"/>
              </a:rPr>
              <a:t>L’essentiel</a:t>
            </a:r>
            <a:r>
              <a:rPr lang="fr-FR" sz="1200" b="1" kern="1200" dirty="0" smtClean="0">
                <a:solidFill>
                  <a:schemeClr val="tx1"/>
                </a:solidFill>
                <a:effectLst/>
                <a:latin typeface="+mn-lt"/>
                <a:ea typeface="+mn-ea"/>
                <a:cs typeface="+mn-cs"/>
              </a:rPr>
              <a:t> :</a:t>
            </a:r>
            <a:endParaRPr lang="fr-FR" sz="1200"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EDUCFI : éducation économique, budgétaire et financière</a:t>
            </a:r>
            <a:endParaRPr lang="fr-FR" sz="1200"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 </a:t>
            </a:r>
            <a:endParaRPr lang="fr-FR" sz="1200"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Contexte</a:t>
            </a:r>
            <a:r>
              <a:rPr lang="fr-FR" sz="1200" kern="1200" dirty="0" smtClean="0">
                <a:solidFill>
                  <a:schemeClr val="tx1"/>
                </a:solidFill>
                <a:effectLst/>
                <a:latin typeface="+mn-lt"/>
                <a:ea typeface="+mn-ea"/>
                <a:cs typeface="+mn-cs"/>
              </a:rPr>
              <a:t> :</a:t>
            </a:r>
          </a:p>
          <a:p>
            <a:r>
              <a:rPr lang="fr-FR" sz="1200" b="1" kern="1200" dirty="0" smtClean="0">
                <a:solidFill>
                  <a:schemeClr val="tx1"/>
                </a:solidFill>
                <a:effectLst/>
                <a:latin typeface="+mn-lt"/>
                <a:ea typeface="+mn-ea"/>
                <a:cs typeface="+mn-cs"/>
              </a:rPr>
              <a:t>L’allocation de PFMP</a:t>
            </a:r>
            <a:r>
              <a:rPr lang="fr-FR" sz="1200" kern="1200" dirty="0" smtClean="0">
                <a:solidFill>
                  <a:schemeClr val="tx1"/>
                </a:solidFill>
                <a:effectLst/>
                <a:latin typeface="+mn-lt"/>
                <a:ea typeface="+mn-ea"/>
                <a:cs typeface="+mn-cs"/>
              </a:rPr>
              <a:t> (Périodes de Formation en Milieu Professionnel) est versée par l’État (et non par l’entreprise).</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Le montant dépend de l’année de scolarité :</a:t>
            </a:r>
          </a:p>
          <a:p>
            <a:pPr lvl="0"/>
            <a:r>
              <a:rPr lang="fr-FR" sz="1200" kern="1200" dirty="0" smtClean="0">
                <a:solidFill>
                  <a:schemeClr val="tx1"/>
                </a:solidFill>
                <a:effectLst/>
                <a:latin typeface="+mn-lt"/>
                <a:ea typeface="+mn-ea"/>
                <a:cs typeface="+mn-cs"/>
              </a:rPr>
              <a:t>2</a:t>
            </a:r>
            <a:r>
              <a:rPr lang="fr-FR" sz="1200" kern="1200" baseline="30000" dirty="0" smtClean="0">
                <a:solidFill>
                  <a:schemeClr val="tx1"/>
                </a:solidFill>
                <a:effectLst/>
                <a:latin typeface="+mn-lt"/>
                <a:ea typeface="+mn-ea"/>
                <a:cs typeface="+mn-cs"/>
              </a:rPr>
              <a:t>nde</a:t>
            </a:r>
            <a:r>
              <a:rPr lang="fr-FR" sz="1200" kern="1200" dirty="0" smtClean="0">
                <a:solidFill>
                  <a:schemeClr val="tx1"/>
                </a:solidFill>
                <a:effectLst/>
                <a:latin typeface="+mn-lt"/>
                <a:ea typeface="+mn-ea"/>
                <a:cs typeface="+mn-cs"/>
              </a:rPr>
              <a:t> Bac Pro et 1</a:t>
            </a:r>
            <a:r>
              <a:rPr lang="fr-FR" sz="1200" kern="1200" baseline="30000" dirty="0" smtClean="0">
                <a:solidFill>
                  <a:schemeClr val="tx1"/>
                </a:solidFill>
                <a:effectLst/>
                <a:latin typeface="+mn-lt"/>
                <a:ea typeface="+mn-ea"/>
                <a:cs typeface="+mn-cs"/>
              </a:rPr>
              <a:t>ère</a:t>
            </a:r>
            <a:r>
              <a:rPr lang="fr-FR" sz="1200" kern="1200" dirty="0" smtClean="0">
                <a:solidFill>
                  <a:schemeClr val="tx1"/>
                </a:solidFill>
                <a:effectLst/>
                <a:latin typeface="+mn-lt"/>
                <a:ea typeface="+mn-ea"/>
                <a:cs typeface="+mn-cs"/>
              </a:rPr>
              <a:t> CAP : 50 € par semaine ;</a:t>
            </a:r>
          </a:p>
          <a:p>
            <a:pPr lvl="0"/>
            <a:r>
              <a:rPr lang="fr-FR" sz="1200" kern="1200" dirty="0" smtClean="0">
                <a:solidFill>
                  <a:schemeClr val="tx1"/>
                </a:solidFill>
                <a:effectLst/>
                <a:latin typeface="+mn-lt"/>
                <a:ea typeface="+mn-ea"/>
                <a:cs typeface="+mn-cs"/>
              </a:rPr>
              <a:t>1ère Bac Pro et Terminale CAP : 75 € par semaine ;</a:t>
            </a:r>
          </a:p>
          <a:p>
            <a:pPr lvl="0"/>
            <a:r>
              <a:rPr lang="fr-FR" sz="1200" kern="1200" dirty="0" smtClean="0">
                <a:solidFill>
                  <a:schemeClr val="tx1"/>
                </a:solidFill>
                <a:effectLst/>
                <a:latin typeface="+mn-lt"/>
                <a:ea typeface="+mn-ea"/>
                <a:cs typeface="+mn-cs"/>
              </a:rPr>
              <a:t>Terminale Bac Pro : 100 € par semaine.</a:t>
            </a:r>
          </a:p>
          <a:p>
            <a:r>
              <a:rPr lang="fr-FR" sz="1200" kern="1200" dirty="0" smtClean="0">
                <a:solidFill>
                  <a:schemeClr val="tx1"/>
                </a:solidFill>
                <a:effectLst/>
                <a:latin typeface="+mn-lt"/>
                <a:ea typeface="+mn-ea"/>
                <a:cs typeface="+mn-cs"/>
              </a:rPr>
              <a:t>Pour toucher l’allocation maximale, le lycéen doit effectuer tous les jours de stage prévus. Les jours manqués ne sont pas payés, mais ils peuvent être rattrapés.</a:t>
            </a:r>
          </a:p>
          <a:p>
            <a:r>
              <a:rPr lang="fr-FR" sz="1200" kern="1200" dirty="0" smtClean="0">
                <a:solidFill>
                  <a:schemeClr val="tx1"/>
                </a:solidFill>
                <a:effectLst/>
                <a:latin typeface="+mn-lt"/>
                <a:ea typeface="+mn-ea"/>
                <a:cs typeface="+mn-cs"/>
              </a:rPr>
              <a:t>Cette rentrée d’argent est très supérieure à l’argent de poche que reçoivent les jeunes mensuellement en moyenne : 36 € (source : enquête CSA/Banque de France 2023 sur les jeunes de 15 à 17 ans). Cependant la PFMP peut aussi générer des frais nouveaux (transport, assurance, équipements de travail, etc..) auxquels le lycéen n’était pas confronté au collège.</a:t>
            </a:r>
          </a:p>
          <a:p>
            <a:r>
              <a:rPr lang="fr-FR" sz="1200" kern="1200" dirty="0" smtClean="0">
                <a:solidFill>
                  <a:schemeClr val="tx1"/>
                </a:solidFill>
                <a:effectLst/>
                <a:latin typeface="+mn-lt"/>
                <a:ea typeface="+mn-ea"/>
                <a:cs typeface="+mn-cs"/>
              </a:rPr>
              <a:t>L’idée du passeport EDUCFI (éducation économique, budgétaire et financière) en voie professionnelle est d’aider les lycéens de la voie professionnelle à gérer au mieux cet argent en fonction de leurs besoins… et de leurs envies. Il ne s’agit pas de leur imposer des façons de faire, mais de leur apporter des connaissances, des méthodes, qui leur permettent d’être plus confiants et au final d’être plus autonomes dans leurs prises de décision concernant leurs finances personnelles. Il s’agit aussi d’anticiper et d’accompagner leur insertion dans la vie professionnelle. Ce passage à la vie professionnelle est aussi un moment d’éloignement de la famille nécessitant de savoir gérer seul son argent au quotidien.</a:t>
            </a:r>
          </a:p>
          <a:p>
            <a:r>
              <a:rPr lang="fr-FR" sz="1200" kern="1200" dirty="0" smtClean="0">
                <a:solidFill>
                  <a:schemeClr val="tx1"/>
                </a:solidFill>
                <a:effectLst/>
                <a:latin typeface="+mn-lt"/>
                <a:ea typeface="+mn-ea"/>
                <a:cs typeface="+mn-cs"/>
              </a:rPr>
              <a:t> </a:t>
            </a:r>
          </a:p>
          <a:p>
            <a:r>
              <a:rPr lang="fr-FR" sz="1200" b="1" kern="1200" dirty="0" smtClean="0">
                <a:solidFill>
                  <a:schemeClr val="tx1"/>
                </a:solidFill>
                <a:effectLst/>
                <a:latin typeface="+mn-lt"/>
                <a:ea typeface="+mn-ea"/>
                <a:cs typeface="+mn-cs"/>
              </a:rPr>
              <a:t>Proposition d’accroche :</a:t>
            </a:r>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Aujourd’hui, nous allons parler d’argent. </a:t>
            </a:r>
          </a:p>
          <a:p>
            <a:r>
              <a:rPr lang="fr-FR" sz="1200" kern="1200" dirty="0" smtClean="0">
                <a:solidFill>
                  <a:schemeClr val="tx1"/>
                </a:solidFill>
                <a:effectLst/>
                <a:latin typeface="+mn-lt"/>
                <a:ea typeface="+mn-ea"/>
                <a:cs typeface="+mn-cs"/>
              </a:rPr>
              <a:t>Est-ce que vous connaissez des dictons/proverbes qui contiennent le mot argent ?</a:t>
            </a:r>
            <a:r>
              <a:rPr lang="fr-FR" sz="1200" b="1" kern="1200" dirty="0" smtClean="0">
                <a:solidFill>
                  <a:schemeClr val="tx1"/>
                </a:solidFill>
                <a:effectLst/>
                <a:latin typeface="+mn-lt"/>
                <a:ea typeface="+mn-ea"/>
                <a:cs typeface="+mn-cs"/>
              </a:rPr>
              <a:t> </a:t>
            </a:r>
            <a:r>
              <a:rPr lang="fr-FR" sz="1200" b="1" u="sng" kern="1200" dirty="0" smtClean="0">
                <a:solidFill>
                  <a:schemeClr val="tx1"/>
                </a:solidFill>
                <a:effectLst/>
                <a:latin typeface="+mn-lt"/>
                <a:ea typeface="+mn-ea"/>
                <a:cs typeface="+mn-cs"/>
              </a:rPr>
              <a:t>Réponses orales des élèves.</a:t>
            </a:r>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Retenons par exemple ce proverbe :</a:t>
            </a:r>
          </a:p>
          <a:p>
            <a:r>
              <a:rPr lang="fr-FR" sz="1200" kern="1200" dirty="0" smtClean="0">
                <a:solidFill>
                  <a:schemeClr val="tx1"/>
                </a:solidFill>
                <a:effectLst/>
                <a:latin typeface="+mn-lt"/>
                <a:ea typeface="+mn-ea"/>
                <a:cs typeface="+mn-cs"/>
              </a:rPr>
              <a:t>« L’argent ne fait pas le bonheur » : qu’en pensez-vous ?</a:t>
            </a:r>
            <a:r>
              <a:rPr lang="fr-FR" sz="1200" b="1" kern="1200" dirty="0" smtClean="0">
                <a:solidFill>
                  <a:schemeClr val="tx1"/>
                </a:solidFill>
                <a:effectLst/>
                <a:latin typeface="+mn-lt"/>
                <a:ea typeface="+mn-ea"/>
                <a:cs typeface="+mn-cs"/>
              </a:rPr>
              <a:t> Échanges rapides avec les élèves. </a:t>
            </a:r>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 </a:t>
            </a:r>
          </a:p>
          <a:p>
            <a:r>
              <a:rPr lang="fr-FR" sz="1200" b="1" kern="1200" dirty="0" smtClean="0">
                <a:solidFill>
                  <a:schemeClr val="tx1"/>
                </a:solidFill>
                <a:effectLst/>
                <a:latin typeface="+mn-lt"/>
                <a:ea typeface="+mn-ea"/>
                <a:cs typeface="+mn-cs"/>
              </a:rPr>
              <a:t>Puis l’explication : </a:t>
            </a:r>
            <a:r>
              <a:rPr lang="fr-FR" sz="1200" kern="1200" dirty="0" smtClean="0">
                <a:solidFill>
                  <a:schemeClr val="tx1"/>
                </a:solidFill>
                <a:effectLst/>
                <a:latin typeface="+mn-lt"/>
                <a:ea typeface="+mn-ea"/>
                <a:cs typeface="+mn-cs"/>
              </a:rPr>
              <a:t>aujourd’hui, nous vivons dans un monde où l’argent est nécessaire pour répondre aux besoins de base d’une personne ou d’une famille comme se loger, se nourrir, se chauffer, se soigner… L’argent permet aussi d’acquérir des objets (téléphones, voitures…) et de bénéficier de services (restauration, formations, travaux, coiffeur…), de réaliser des projets à plus long terme comme des voyages, fonder une famille, acheter une maison ou un appartement…</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L’argent est donc indispensable pour vivre au quotidien… Mais il ne suffit pas à être heureux !</a:t>
            </a:r>
          </a:p>
          <a:p>
            <a:r>
              <a:rPr lang="fr-FR" sz="1200" kern="1200" dirty="0" smtClean="0">
                <a:solidFill>
                  <a:schemeClr val="tx1"/>
                </a:solidFill>
                <a:effectLst/>
                <a:latin typeface="+mn-lt"/>
                <a:ea typeface="+mn-ea"/>
                <a:cs typeface="+mn-cs"/>
              </a:rPr>
              <a:t>Il y a d’autres éléments importants qui contribuent au bonheur : le rapport aux autres (famille, amis), le plaisir de création (art, musique, cuisine…), le plaisir lié à l’effort (sport, jeux, randonnées, études…), le plaisir de découvrir (lectures, voyages…), etc.</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L’argent peut même être une source d’importantes difficultés dans la vie quotidienne si on ne fait pas bien attention à son utilisation. </a:t>
            </a:r>
          </a:p>
          <a:p>
            <a:r>
              <a:rPr lang="fr-FR" sz="1200" kern="1200" dirty="0" smtClean="0">
                <a:solidFill>
                  <a:schemeClr val="tx1"/>
                </a:solidFill>
                <a:effectLst/>
                <a:latin typeface="+mn-lt"/>
                <a:ea typeface="+mn-ea"/>
                <a:cs typeface="+mn-cs"/>
              </a:rPr>
              <a:t>Vous êtes lycéens et vous allez être de plus en plus confrontés à des situations où vous allez utiliser de l’argent : loisirs, abonnement téléphonie mobile, transports, carte bancaire… Par ailleurs, en tant que lycéens professionnels (lycéens en 1ère année de CAP ou en 2</a:t>
            </a:r>
            <a:r>
              <a:rPr lang="fr-FR" sz="1200" kern="1200" baseline="30000" dirty="0" smtClean="0">
                <a:solidFill>
                  <a:schemeClr val="tx1"/>
                </a:solidFill>
                <a:effectLst/>
                <a:latin typeface="+mn-lt"/>
                <a:ea typeface="+mn-ea"/>
                <a:cs typeface="+mn-cs"/>
              </a:rPr>
              <a:t>nde</a:t>
            </a:r>
            <a:r>
              <a:rPr lang="fr-FR" sz="1200" kern="1200" dirty="0" smtClean="0">
                <a:solidFill>
                  <a:schemeClr val="tx1"/>
                </a:solidFill>
                <a:effectLst/>
                <a:latin typeface="+mn-lt"/>
                <a:ea typeface="+mn-ea"/>
                <a:cs typeface="+mn-cs"/>
              </a:rPr>
              <a:t> BAC Pro), vous percevez (ou percevrez) une allocation de PFMP qui représente une rentrée d’argent significative par rapport à l’argent de poche des jeunes de 15 à 17 ans (36 € par mois en moyenne).</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Il est donc important d’apprendre à le gérer. Pour cela, je vous propose à partir d’aujourd’hui et à d’autres moments dans l’année de découvrir ensemble des notions qui vont vous permettre de mieux comprendre ce qu’est l’argent et comment l’utiliser. </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Nous travaillerons plusieurs thématiques (budget, compte bancaire, moyens de paiement, impôts, arnaques, épargne, crédit et assurances). Ces séquences s’inscrivent dans un dispositif auquel vous avez peut-être participé au collège : le passeport EDUCFI.</a:t>
            </a:r>
          </a:p>
          <a:p>
            <a:r>
              <a:rPr lang="fr-FR" sz="1200" kern="1200" dirty="0" smtClean="0">
                <a:solidFill>
                  <a:schemeClr val="tx1"/>
                </a:solidFill>
                <a:effectLst/>
                <a:latin typeface="+mn-lt"/>
                <a:ea typeface="+mn-ea"/>
                <a:cs typeface="+mn-cs"/>
              </a:rPr>
              <a:t> </a:t>
            </a:r>
          </a:p>
          <a:p>
            <a:r>
              <a:rPr lang="fr-FR" sz="1200" b="1" u="sng" kern="1200" dirty="0" smtClean="0">
                <a:solidFill>
                  <a:schemeClr val="tx1"/>
                </a:solidFill>
                <a:effectLst/>
                <a:latin typeface="+mn-lt"/>
                <a:ea typeface="+mn-ea"/>
                <a:cs typeface="+mn-cs"/>
              </a:rPr>
              <a:t>Fonctionnement de la diapositive</a:t>
            </a:r>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Tous les éléments de la diapositive s’affichent en une fois.</a:t>
            </a:r>
          </a:p>
          <a:p>
            <a:endParaRPr lang="fr-FR" dirty="0"/>
          </a:p>
        </p:txBody>
      </p:sp>
      <p:sp>
        <p:nvSpPr>
          <p:cNvPr id="8" name="Espace réservé des notes 7"/>
          <p:cNvSpPr>
            <a:spLocks noGrp="1"/>
          </p:cNvSpPr>
          <p:nvPr>
            <p:ph type="body" idx="1"/>
          </p:nvPr>
        </p:nvSpPr>
        <p:spPr>
          <a:xfrm>
            <a:off x="215901" y="4286890"/>
            <a:ext cx="6451600" cy="5178511"/>
          </a:xfrm>
        </p:spPr>
        <p:txBody>
          <a:bodyPr/>
          <a:lstStyle/>
          <a:p>
            <a:r>
              <a:rPr lang="fr-FR" sz="1200" b="1" kern="1200" dirty="0" smtClean="0">
                <a:solidFill>
                  <a:schemeClr val="tx1"/>
                </a:solidFill>
                <a:effectLst/>
                <a:latin typeface="+mn-lt"/>
                <a:ea typeface="+mn-ea"/>
                <a:cs typeface="+mn-cs"/>
              </a:rPr>
              <a:t>Version : Août 2024</a:t>
            </a:r>
            <a:endParaRPr lang="fr-FR" sz="1200"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 </a:t>
            </a:r>
            <a:endParaRPr lang="fr-FR" sz="1200" kern="1200" dirty="0" smtClean="0">
              <a:solidFill>
                <a:schemeClr val="tx1"/>
              </a:solidFill>
              <a:effectLst/>
              <a:latin typeface="+mn-lt"/>
              <a:ea typeface="+mn-ea"/>
              <a:cs typeface="+mn-cs"/>
            </a:endParaRPr>
          </a:p>
          <a:p>
            <a:r>
              <a:rPr lang="fr-FR" sz="1200" b="1" u="sng" kern="1200" dirty="0" smtClean="0">
                <a:solidFill>
                  <a:schemeClr val="tx1"/>
                </a:solidFill>
                <a:effectLst/>
                <a:latin typeface="+mn-lt"/>
                <a:ea typeface="+mn-ea"/>
                <a:cs typeface="+mn-cs"/>
              </a:rPr>
              <a:t>Objectifs de la diapositive</a:t>
            </a:r>
            <a:r>
              <a:rPr lang="fr-FR" sz="1200" b="1" kern="1200" dirty="0" smtClean="0">
                <a:solidFill>
                  <a:schemeClr val="tx1"/>
                </a:solidFill>
                <a:effectLst/>
                <a:latin typeface="+mn-lt"/>
                <a:ea typeface="+mn-ea"/>
                <a:cs typeface="+mn-cs"/>
              </a:rPr>
              <a:t> :</a:t>
            </a:r>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Donner aux enseignants les éléments de contexte et proposer une accroche pour les lycéens.</a:t>
            </a:r>
          </a:p>
          <a:p>
            <a:r>
              <a:rPr lang="fr-FR" sz="1200" kern="1200" dirty="0" smtClean="0">
                <a:solidFill>
                  <a:schemeClr val="tx1"/>
                </a:solidFill>
                <a:effectLst/>
                <a:latin typeface="+mn-lt"/>
                <a:ea typeface="+mn-ea"/>
                <a:cs typeface="+mn-cs"/>
              </a:rPr>
              <a:t> </a:t>
            </a:r>
          </a:p>
          <a:p>
            <a:r>
              <a:rPr lang="fr-FR" sz="1200" b="1" u="sng" kern="1200" dirty="0" smtClean="0">
                <a:solidFill>
                  <a:schemeClr val="tx1"/>
                </a:solidFill>
                <a:effectLst/>
                <a:latin typeface="+mn-lt"/>
                <a:ea typeface="+mn-ea"/>
                <a:cs typeface="+mn-cs"/>
              </a:rPr>
              <a:t>L’essentiel</a:t>
            </a:r>
            <a:r>
              <a:rPr lang="fr-FR" sz="1200" b="1" kern="1200" dirty="0" smtClean="0">
                <a:solidFill>
                  <a:schemeClr val="tx1"/>
                </a:solidFill>
                <a:effectLst/>
                <a:latin typeface="+mn-lt"/>
                <a:ea typeface="+mn-ea"/>
                <a:cs typeface="+mn-cs"/>
              </a:rPr>
              <a:t> :</a:t>
            </a:r>
            <a:endParaRPr lang="fr-FR" sz="1200"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EDUCFI : éducation économique, budgétaire et financière</a:t>
            </a:r>
            <a:endParaRPr lang="fr-FR" sz="1200"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 </a:t>
            </a:r>
            <a:endParaRPr lang="fr-FR" sz="1200"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Contexte</a:t>
            </a:r>
            <a:r>
              <a:rPr lang="fr-FR" sz="1200" kern="1200" dirty="0" smtClean="0">
                <a:solidFill>
                  <a:schemeClr val="tx1"/>
                </a:solidFill>
                <a:effectLst/>
                <a:latin typeface="+mn-lt"/>
                <a:ea typeface="+mn-ea"/>
                <a:cs typeface="+mn-cs"/>
              </a:rPr>
              <a:t> :</a:t>
            </a:r>
          </a:p>
          <a:p>
            <a:r>
              <a:rPr lang="fr-FR" sz="1200" b="1" kern="1200" dirty="0" smtClean="0">
                <a:solidFill>
                  <a:schemeClr val="tx1"/>
                </a:solidFill>
                <a:effectLst/>
                <a:latin typeface="+mn-lt"/>
                <a:ea typeface="+mn-ea"/>
                <a:cs typeface="+mn-cs"/>
              </a:rPr>
              <a:t>L’allocation de PFMP</a:t>
            </a:r>
            <a:r>
              <a:rPr lang="fr-FR" sz="1200" kern="1200" dirty="0" smtClean="0">
                <a:solidFill>
                  <a:schemeClr val="tx1"/>
                </a:solidFill>
                <a:effectLst/>
                <a:latin typeface="+mn-lt"/>
                <a:ea typeface="+mn-ea"/>
                <a:cs typeface="+mn-cs"/>
              </a:rPr>
              <a:t> (Périodes de Formation en Milieu Professionnel) est versée par l’État (et non par l’entreprise).</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Le montant dépend de l’année de scolarité :</a:t>
            </a:r>
          </a:p>
          <a:p>
            <a:pPr lvl="0"/>
            <a:r>
              <a:rPr lang="fr-FR" sz="1200" kern="1200" dirty="0" smtClean="0">
                <a:solidFill>
                  <a:schemeClr val="tx1"/>
                </a:solidFill>
                <a:effectLst/>
                <a:latin typeface="+mn-lt"/>
                <a:ea typeface="+mn-ea"/>
                <a:cs typeface="+mn-cs"/>
              </a:rPr>
              <a:t>2</a:t>
            </a:r>
            <a:r>
              <a:rPr lang="fr-FR" sz="1200" kern="1200" baseline="30000" dirty="0" smtClean="0">
                <a:solidFill>
                  <a:schemeClr val="tx1"/>
                </a:solidFill>
                <a:effectLst/>
                <a:latin typeface="+mn-lt"/>
                <a:ea typeface="+mn-ea"/>
                <a:cs typeface="+mn-cs"/>
              </a:rPr>
              <a:t>nde</a:t>
            </a:r>
            <a:r>
              <a:rPr lang="fr-FR" sz="1200" kern="1200" dirty="0" smtClean="0">
                <a:solidFill>
                  <a:schemeClr val="tx1"/>
                </a:solidFill>
                <a:effectLst/>
                <a:latin typeface="+mn-lt"/>
                <a:ea typeface="+mn-ea"/>
                <a:cs typeface="+mn-cs"/>
              </a:rPr>
              <a:t> Bac Pro et 1</a:t>
            </a:r>
            <a:r>
              <a:rPr lang="fr-FR" sz="1200" kern="1200" baseline="30000" dirty="0" smtClean="0">
                <a:solidFill>
                  <a:schemeClr val="tx1"/>
                </a:solidFill>
                <a:effectLst/>
                <a:latin typeface="+mn-lt"/>
                <a:ea typeface="+mn-ea"/>
                <a:cs typeface="+mn-cs"/>
              </a:rPr>
              <a:t>ère</a:t>
            </a:r>
            <a:r>
              <a:rPr lang="fr-FR" sz="1200" kern="1200" dirty="0" smtClean="0">
                <a:solidFill>
                  <a:schemeClr val="tx1"/>
                </a:solidFill>
                <a:effectLst/>
                <a:latin typeface="+mn-lt"/>
                <a:ea typeface="+mn-ea"/>
                <a:cs typeface="+mn-cs"/>
              </a:rPr>
              <a:t> CAP : 50 € par semaine ;</a:t>
            </a:r>
          </a:p>
          <a:p>
            <a:pPr lvl="0"/>
            <a:r>
              <a:rPr lang="fr-FR" sz="1200" kern="1200" dirty="0" smtClean="0">
                <a:solidFill>
                  <a:schemeClr val="tx1"/>
                </a:solidFill>
                <a:effectLst/>
                <a:latin typeface="+mn-lt"/>
                <a:ea typeface="+mn-ea"/>
                <a:cs typeface="+mn-cs"/>
              </a:rPr>
              <a:t>1ère Bac Pro et Terminale CAP : 75 € par semaine ;</a:t>
            </a:r>
          </a:p>
          <a:p>
            <a:pPr lvl="0"/>
            <a:r>
              <a:rPr lang="fr-FR" sz="1200" kern="1200" dirty="0" smtClean="0">
                <a:solidFill>
                  <a:schemeClr val="tx1"/>
                </a:solidFill>
                <a:effectLst/>
                <a:latin typeface="+mn-lt"/>
                <a:ea typeface="+mn-ea"/>
                <a:cs typeface="+mn-cs"/>
              </a:rPr>
              <a:t>Terminale Bac Pro : 100 € par semaine.</a:t>
            </a:r>
          </a:p>
          <a:p>
            <a:r>
              <a:rPr lang="fr-FR" sz="1200" kern="1200" dirty="0" smtClean="0">
                <a:solidFill>
                  <a:schemeClr val="tx1"/>
                </a:solidFill>
                <a:effectLst/>
                <a:latin typeface="+mn-lt"/>
                <a:ea typeface="+mn-ea"/>
                <a:cs typeface="+mn-cs"/>
              </a:rPr>
              <a:t>Pour toucher l’allocation maximale, le lycéen doit effectuer tous les jours de stage prévus. Les jours manqués ne sont pas payés, mais ils peuvent être rattrapés.</a:t>
            </a:r>
          </a:p>
          <a:p>
            <a:r>
              <a:rPr lang="fr-FR" sz="1200" kern="1200" dirty="0" smtClean="0">
                <a:solidFill>
                  <a:schemeClr val="tx1"/>
                </a:solidFill>
                <a:effectLst/>
                <a:latin typeface="+mn-lt"/>
                <a:ea typeface="+mn-ea"/>
                <a:cs typeface="+mn-cs"/>
              </a:rPr>
              <a:t>Cette rentrée d’argent est très supérieure à l’argent de poche que reçoivent les jeunes mensuellement en moyenne : 36 € (source : enquête CSA/Banque de France 2023 sur les jeunes de 15 à 17 ans). Cependant la PFMP peut aussi générer des frais nouveaux (transport, assurance, équipements de travail, etc..) auxquels le lycéen n’était pas confronté au collège.</a:t>
            </a:r>
          </a:p>
          <a:p>
            <a:r>
              <a:rPr lang="fr-FR" sz="1200" kern="1200" dirty="0" smtClean="0">
                <a:solidFill>
                  <a:schemeClr val="tx1"/>
                </a:solidFill>
                <a:effectLst/>
                <a:latin typeface="+mn-lt"/>
                <a:ea typeface="+mn-ea"/>
                <a:cs typeface="+mn-cs"/>
              </a:rPr>
              <a:t>L’idée du passeport EDUCFI (éducation économique, budgétaire et financière) en voie professionnelle est d’aider les lycéens de la voie professionnelle à gérer au mieux cet argent en fonction de leurs besoins… et de leurs envies. Il ne s’agit pas de leur imposer des façons de faire, mais de leur apporter des connaissances, des méthodes, qui leur permettent d’être plus confiants et au final d’être plus autonomes dans leurs prises de décision concernant leurs finances personnelles. Il s’agit aussi d’anticiper et d’accompagner leur insertion dans la vie professionnelle. Ce passage à la vie professionnelle est aussi un moment d’éloignement de la famille nécessitant de savoir gérer seul son argent au quotidien.</a:t>
            </a:r>
          </a:p>
          <a:p>
            <a:r>
              <a:rPr lang="fr-FR" sz="1200" kern="1200" dirty="0" smtClean="0">
                <a:solidFill>
                  <a:schemeClr val="tx1"/>
                </a:solidFill>
                <a:effectLst/>
                <a:latin typeface="+mn-lt"/>
                <a:ea typeface="+mn-ea"/>
                <a:cs typeface="+mn-cs"/>
              </a:rPr>
              <a:t> </a:t>
            </a:r>
          </a:p>
          <a:p>
            <a:r>
              <a:rPr lang="fr-FR" sz="1200" b="1" kern="1200" dirty="0" smtClean="0">
                <a:solidFill>
                  <a:schemeClr val="tx1"/>
                </a:solidFill>
                <a:effectLst/>
                <a:latin typeface="+mn-lt"/>
                <a:ea typeface="+mn-ea"/>
                <a:cs typeface="+mn-cs"/>
              </a:rPr>
              <a:t>Proposition d’accroche :</a:t>
            </a:r>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Aujourd’hui, nous allons parler d’argent. </a:t>
            </a:r>
          </a:p>
          <a:p>
            <a:r>
              <a:rPr lang="fr-FR" sz="1200" kern="1200" dirty="0" smtClean="0">
                <a:solidFill>
                  <a:schemeClr val="tx1"/>
                </a:solidFill>
                <a:effectLst/>
                <a:latin typeface="+mn-lt"/>
                <a:ea typeface="+mn-ea"/>
                <a:cs typeface="+mn-cs"/>
              </a:rPr>
              <a:t>Est-ce que vous connaissez des dictons/proverbes qui contiennent le mot argent ?</a:t>
            </a:r>
            <a:r>
              <a:rPr lang="fr-FR" sz="1200" b="1" kern="1200" dirty="0" smtClean="0">
                <a:solidFill>
                  <a:schemeClr val="tx1"/>
                </a:solidFill>
                <a:effectLst/>
                <a:latin typeface="+mn-lt"/>
                <a:ea typeface="+mn-ea"/>
                <a:cs typeface="+mn-cs"/>
              </a:rPr>
              <a:t> </a:t>
            </a:r>
            <a:r>
              <a:rPr lang="fr-FR" sz="1200" b="1" u="sng" kern="1200" dirty="0" smtClean="0">
                <a:solidFill>
                  <a:schemeClr val="tx1"/>
                </a:solidFill>
                <a:effectLst/>
                <a:latin typeface="+mn-lt"/>
                <a:ea typeface="+mn-ea"/>
                <a:cs typeface="+mn-cs"/>
              </a:rPr>
              <a:t>Réponses orales des élèves.</a:t>
            </a:r>
            <a:endParaRPr lang="fr-FR" sz="1200" kern="1200" dirty="0" smtClean="0">
              <a:solidFill>
                <a:schemeClr val="tx1"/>
              </a:solidFill>
              <a:effectLst/>
              <a:latin typeface="+mn-lt"/>
              <a:ea typeface="+mn-ea"/>
              <a:cs typeface="+mn-cs"/>
            </a:endParaRPr>
          </a:p>
          <a:p>
            <a:r>
              <a:rPr lang="fr-FR" sz="1200" u="none" strike="noStrike" kern="1200" dirty="0" smtClean="0">
                <a:solidFill>
                  <a:schemeClr val="tx1"/>
                </a:solidFill>
                <a:effectLst/>
                <a:latin typeface="+mn-lt"/>
                <a:ea typeface="+mn-ea"/>
                <a:cs typeface="+mn-cs"/>
              </a:rPr>
              <a:t> </a:t>
            </a:r>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Retenons par exemple ce proverbe :</a:t>
            </a:r>
          </a:p>
          <a:p>
            <a:r>
              <a:rPr lang="fr-FR" sz="1200" kern="1200" dirty="0" smtClean="0">
                <a:solidFill>
                  <a:schemeClr val="tx1"/>
                </a:solidFill>
                <a:effectLst/>
                <a:latin typeface="+mn-lt"/>
                <a:ea typeface="+mn-ea"/>
                <a:cs typeface="+mn-cs"/>
              </a:rPr>
              <a:t>« L’argent ne fait pas le bonheur » : qu’en pensez-vous ?</a:t>
            </a:r>
            <a:r>
              <a:rPr lang="fr-FR" sz="1200" b="1" kern="1200" dirty="0" smtClean="0">
                <a:solidFill>
                  <a:schemeClr val="tx1"/>
                </a:solidFill>
                <a:effectLst/>
                <a:latin typeface="+mn-lt"/>
                <a:ea typeface="+mn-ea"/>
                <a:cs typeface="+mn-cs"/>
              </a:rPr>
              <a:t> Échanges rapides avec les élèves. </a:t>
            </a:r>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 </a:t>
            </a:r>
          </a:p>
          <a:p>
            <a:r>
              <a:rPr lang="fr-FR" sz="1200" b="1" kern="1200" dirty="0" smtClean="0">
                <a:solidFill>
                  <a:schemeClr val="tx1"/>
                </a:solidFill>
                <a:effectLst/>
                <a:latin typeface="+mn-lt"/>
                <a:ea typeface="+mn-ea"/>
                <a:cs typeface="+mn-cs"/>
              </a:rPr>
              <a:t>Puis l’explication : </a:t>
            </a:r>
            <a:r>
              <a:rPr lang="fr-FR" sz="1200" kern="1200" dirty="0" smtClean="0">
                <a:solidFill>
                  <a:schemeClr val="tx1"/>
                </a:solidFill>
                <a:effectLst/>
                <a:latin typeface="+mn-lt"/>
                <a:ea typeface="+mn-ea"/>
                <a:cs typeface="+mn-cs"/>
              </a:rPr>
              <a:t>aujourd’hui, nous vivons dans un monde où l’argent est nécessaire pour répondre aux besoins de base d’une personne ou d’une famille comme se loger, se nourrir, se chauffer, se soigner… L’argent permet aussi d’acquérir des objets (téléphones, voitures…) et de bénéficier de services (restauration, formations, travaux, coiffeur…), de réaliser des projets à plus long terme comme des voyages, fonder une famille, acheter une maison ou un appartement…</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L’argent est donc indispensable pour vivre au quotidien… Mais il ne suffit pas à être heureux !</a:t>
            </a:r>
          </a:p>
          <a:p>
            <a:r>
              <a:rPr lang="fr-FR" sz="1200" kern="1200" dirty="0" smtClean="0">
                <a:solidFill>
                  <a:schemeClr val="tx1"/>
                </a:solidFill>
                <a:effectLst/>
                <a:latin typeface="+mn-lt"/>
                <a:ea typeface="+mn-ea"/>
                <a:cs typeface="+mn-cs"/>
              </a:rPr>
              <a:t>Il y a d’autres éléments importants qui contribuent au bonheur : le rapport aux autres (famille, amis), le plaisir de création (art, musique, cuisine…), le plaisir lié à l’effort (sport, jeux, randonnées, études…), le plaisir de découvrir (lectures, voyages…), etc.</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L’argent peut même être une source d’importantes difficultés dans la vie quotidienne si on ne fait pas bien attention à son utilisation. </a:t>
            </a:r>
          </a:p>
          <a:p>
            <a:r>
              <a:rPr lang="fr-FR" sz="1200" kern="1200" dirty="0" smtClean="0">
                <a:solidFill>
                  <a:schemeClr val="tx1"/>
                </a:solidFill>
                <a:effectLst/>
                <a:latin typeface="+mn-lt"/>
                <a:ea typeface="+mn-ea"/>
                <a:cs typeface="+mn-cs"/>
              </a:rPr>
              <a:t>Vous êtes lycéens et vous allez être de plus en plus confrontés à des situations où vous allez utiliser de l’argent : loisirs, abonnement téléphonie mobile, transports, carte bancaire… Par ailleurs, en tant que lycéens professionnels (lycéens en 1ère année de CAP ou en 2</a:t>
            </a:r>
            <a:r>
              <a:rPr lang="fr-FR" sz="1200" kern="1200" baseline="30000" dirty="0" smtClean="0">
                <a:solidFill>
                  <a:schemeClr val="tx1"/>
                </a:solidFill>
                <a:effectLst/>
                <a:latin typeface="+mn-lt"/>
                <a:ea typeface="+mn-ea"/>
                <a:cs typeface="+mn-cs"/>
              </a:rPr>
              <a:t>nde</a:t>
            </a:r>
            <a:r>
              <a:rPr lang="fr-FR" sz="1200" kern="1200" dirty="0" smtClean="0">
                <a:solidFill>
                  <a:schemeClr val="tx1"/>
                </a:solidFill>
                <a:effectLst/>
                <a:latin typeface="+mn-lt"/>
                <a:ea typeface="+mn-ea"/>
                <a:cs typeface="+mn-cs"/>
              </a:rPr>
              <a:t> BAC Pro), vous percevez (ou percevrez) une allocation de PFMP qui représente une rentrée d’argent significative par rapport à l’argent de poche des jeunes de 15 à 17 ans (36 € par mois en moyenne).</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Il est donc important d’apprendre à le gérer. Pour cela, je vous propose à partir d’aujourd’hui et à d’autres moments dans l’année de découvrir ensemble des notions qui vont vous permettre de mieux comprendre ce qu’est l’argent et comment l’utiliser. </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Nous travaillerons plusieurs thématiques (budget, compte bancaire, moyens de paiement, impôts, arnaques, épargne, crédit et assurances). Ces séquences s’inscrivent dans un dispositif auquel vous avez peut-être participé au collège : le passeport EDUCFI.</a:t>
            </a:r>
          </a:p>
          <a:p>
            <a:r>
              <a:rPr lang="fr-FR" sz="1200" kern="1200" dirty="0" smtClean="0">
                <a:solidFill>
                  <a:schemeClr val="tx1"/>
                </a:solidFill>
                <a:effectLst/>
                <a:latin typeface="+mn-lt"/>
                <a:ea typeface="+mn-ea"/>
                <a:cs typeface="+mn-cs"/>
              </a:rPr>
              <a:t> </a:t>
            </a:r>
          </a:p>
          <a:p>
            <a:r>
              <a:rPr lang="fr-FR" sz="1200" b="1" u="sng" kern="1200" dirty="0" smtClean="0">
                <a:solidFill>
                  <a:schemeClr val="tx1"/>
                </a:solidFill>
                <a:effectLst/>
                <a:latin typeface="+mn-lt"/>
                <a:ea typeface="+mn-ea"/>
                <a:cs typeface="+mn-cs"/>
              </a:rPr>
              <a:t>Fonctionnement de la diapositive</a:t>
            </a:r>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Tous les éléments de la diapositive s’affichent en une fois.</a:t>
            </a:r>
          </a:p>
          <a:p>
            <a:r>
              <a:rPr lang="fr-FR" sz="1200" kern="1200" dirty="0" smtClean="0">
                <a:solidFill>
                  <a:schemeClr val="tx1"/>
                </a:solidFill>
                <a:effectLst/>
                <a:latin typeface="+mn-lt"/>
                <a:ea typeface="+mn-ea"/>
                <a:cs typeface="+mn-cs"/>
              </a:rPr>
              <a:t> </a:t>
            </a:r>
          </a:p>
          <a:p>
            <a:endParaRPr lang="fr-FR" dirty="0"/>
          </a:p>
        </p:txBody>
      </p:sp>
    </p:spTree>
    <p:extLst>
      <p:ext uri="{BB962C8B-B14F-4D97-AF65-F5344CB8AC3E}">
        <p14:creationId xmlns:p14="http://schemas.microsoft.com/office/powerpoint/2010/main" val="36734167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10</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 Corriger l’exercice de la diapositive 9.</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Une fois son budget mensuel planifié, il est utile de faire le suivi des dépenses tout au long du mois. En effet, le montant prévu en début de mois peut différer du montant réellement payé. Il peut y avoir des dépenses imprévues, etc…</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Conserver ses reçus et factures est le meilleur moyen de s’assurer que les renseignements sont exacts et que rien n’a été oublié.</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question est présente. L’enseignant peut poser cette question à ses élèves et recueillir leurs réponses. Les moyens de paiement seront très probablement évoqués. Ils sont abordés dans le thème 3.</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du tableau des ressources et d’une case vide pour le montant total des ressources. L’enseignant peut solliciter les lycéens sur le détail du tableau et sur le montant total des ressources.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du total des ressources, permettant de valider les propositions des lycéens.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Affichage du tableau des dépenses et d’une case vide pour le montant total des dépenses. L’enseignant peut solliciter les lycéens sur le détail du tableau et sur le montant total des dépenses. Attention au poste « vêtements » qui est </a:t>
            </a:r>
            <a:r>
              <a:rPr lang="fr-FR" b="1" dirty="0">
                <a:latin typeface="Arial" panose="020B0604020202020204" pitchFamily="34" charset="0"/>
                <a:ea typeface="Calibri" panose="020F0502020204030204" pitchFamily="34" charset="0"/>
                <a:cs typeface="Arial" panose="020B0604020202020204" pitchFamily="34" charset="0"/>
              </a:rPr>
              <a:t>annuel </a:t>
            </a:r>
            <a:r>
              <a:rPr lang="fr-FR" dirty="0">
                <a:latin typeface="Arial" panose="020B0604020202020204" pitchFamily="34" charset="0"/>
                <a:ea typeface="Calibri" panose="020F0502020204030204" pitchFamily="34" charset="0"/>
                <a:cs typeface="Arial" panose="020B0604020202020204" pitchFamily="34" charset="0"/>
              </a:rPr>
              <a:t>et doit donc avoir été divisé par 12 dans le tableau résultant.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Affichage du total des dépenses, permettant de valider les propositions des lycéens.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5</a:t>
            </a:r>
            <a:r>
              <a:rPr lang="fr-FR" dirty="0">
                <a:latin typeface="Arial" panose="020B0604020202020204" pitchFamily="34" charset="0"/>
                <a:ea typeface="Calibri" panose="020F0502020204030204" pitchFamily="34" charset="0"/>
                <a:cs typeface="Arial" panose="020B0604020202020204" pitchFamily="34" charset="0"/>
              </a:rPr>
              <a:t> : Affichage d’une case vide pour le montant de l’argent disponible. L’enseignant peut solliciter les lycéens sur ce montant.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6</a:t>
            </a:r>
            <a:r>
              <a:rPr lang="fr-FR" dirty="0">
                <a:latin typeface="Arial" panose="020B0604020202020204" pitchFamily="34" charset="0"/>
                <a:ea typeface="Calibri" panose="020F0502020204030204" pitchFamily="34" charset="0"/>
                <a:cs typeface="Arial" panose="020B0604020202020204" pitchFamily="34" charset="0"/>
              </a:rPr>
              <a:t> : Affichage du montant de l’argent disponible, permettant de valider les propositions des lycéens.</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32636435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11</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Faire une synthèse des notions clé à retenir sur le budget.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Vocabulaire : </a:t>
            </a:r>
            <a:r>
              <a:rPr lang="fr-FR" dirty="0">
                <a:latin typeface="Arial" panose="020B0604020202020204" pitchFamily="34" charset="0"/>
                <a:ea typeface="Calibri" panose="020F0502020204030204" pitchFamily="34" charset="0"/>
                <a:cs typeface="Arial" panose="020B0604020202020204" pitchFamily="34" charset="0"/>
              </a:rPr>
              <a:t>les principaux mots / expressions employées dans la gestion budgétaire.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Bonnes pratiques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Mettre à jour son budget très régulièrement, sans oublier les dépenses connues à venir.</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Catégoriser chaque dépense pour mieux connaitre la répartition des dépenses et ainsi mieux identifier les dépenses futures.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Réduire au maximum les dépenses régulières (forfait de téléphone par exemple).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Toujours s’interroger sur l’utilité d’une dépense occasionnelle.</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Utiliser des outils</a:t>
            </a:r>
            <a:r>
              <a:rPr lang="fr-FR" dirty="0">
                <a:latin typeface="Arial" panose="020B0604020202020204" pitchFamily="34" charset="0"/>
                <a:ea typeface="Calibri" panose="020F0502020204030204" pitchFamily="34" charset="0"/>
                <a:cs typeface="Arial" panose="020B0604020202020204" pitchFamily="34" charset="0"/>
              </a:rPr>
              <a:t> pour faciliter la tenue d’un budget : les applications gratuites Pilote Budget et Pilote Dépenses par exemple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https://www.mesquestionsdargent.fr/budget/applications-pilote-budget-et-pilote-depenses</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tous les éléments sont affichés.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689796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12</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b="1"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fr-FR" dirty="0">
                <a:latin typeface="Arial" panose="020B0604020202020204" pitchFamily="34" charset="0"/>
                <a:ea typeface="Calibri" panose="020F0502020204030204" pitchFamily="34" charset="0"/>
                <a:cs typeface="Arial" panose="020B0604020202020204" pitchFamily="34" charset="0"/>
              </a:rPr>
              <a:t>Lien vers la vidéo de 15 secondes « Alors, tu gères ? : le compte bancaire » sur la chaine YouTube EDUCFI Banque de France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a:t>
            </a:r>
            <a:r>
              <a:rPr lang="fr-FR" u="sng" dirty="0" smtClean="0">
                <a:solidFill>
                  <a:srgbClr val="0000FF"/>
                </a:solidFill>
                <a:latin typeface="Arial" panose="020B0604020202020204" pitchFamily="34" charset="0"/>
                <a:ea typeface="Calibri" panose="020F0502020204030204" pitchFamily="34" charset="0"/>
                <a:cs typeface="Arial" panose="020B0604020202020204" pitchFamily="34" charset="0"/>
                <a:hlinkClick r:id="rId3"/>
              </a:rPr>
              <a:t>www.youtube.com/watch?v=eWW2-NssaxM</a:t>
            </a:r>
            <a:r>
              <a:rPr lang="fr-FR" u="none" baseline="0" dirty="0">
                <a:solidFill>
                  <a:schemeClr val="tx1"/>
                </a:solidFill>
                <a:latin typeface="Arial" panose="020B0604020202020204" pitchFamily="34" charset="0"/>
                <a:ea typeface="Calibri" panose="020F0502020204030204" pitchFamily="34" charset="0"/>
                <a:cs typeface="Arial" panose="020B0604020202020204" pitchFamily="34" charset="0"/>
              </a:rPr>
              <a:t> </a:t>
            </a:r>
            <a:r>
              <a:rPr lang="fr-FR" dirty="0" smtClean="0">
                <a:latin typeface="Arial" panose="020B0604020202020204" pitchFamily="34" charset="0"/>
                <a:ea typeface="Calibri" panose="020F0502020204030204" pitchFamily="34" charset="0"/>
                <a:cs typeface="Times New Roman" panose="02020603050405020304" pitchFamily="18" charset="0"/>
              </a:rPr>
              <a:t>ou sur</a:t>
            </a:r>
            <a:r>
              <a:rPr lang="fr-FR" baseline="0" dirty="0" smtClean="0">
                <a:latin typeface="Arial" panose="020B0604020202020204" pitchFamily="34" charset="0"/>
                <a:ea typeface="Calibri" panose="020F0502020204030204" pitchFamily="34" charset="0"/>
                <a:cs typeface="Times New Roman" panose="02020603050405020304" pitchFamily="18" charset="0"/>
              </a:rPr>
              <a:t> la plateforme </a:t>
            </a:r>
            <a:r>
              <a:rPr lang="fr-FR" baseline="0" dirty="0" err="1" smtClean="0">
                <a:latin typeface="Arial" panose="020B0604020202020204" pitchFamily="34" charset="0"/>
                <a:ea typeface="Calibri" panose="020F0502020204030204" pitchFamily="34" charset="0"/>
                <a:cs typeface="Times New Roman" panose="02020603050405020304" pitchFamily="18" charset="0"/>
              </a:rPr>
              <a:t>PodEduc</a:t>
            </a:r>
            <a:r>
              <a:rPr lang="fr-FR" baseline="0" dirty="0" smtClean="0">
                <a:latin typeface="Arial" panose="020B0604020202020204" pitchFamily="34" charset="0"/>
                <a:ea typeface="Calibri" panose="020F0502020204030204" pitchFamily="34" charset="0"/>
                <a:cs typeface="Times New Roman" panose="02020603050405020304" pitchFamily="18" charset="0"/>
              </a:rPr>
              <a:t> (pour les agents de l’Education nationale) : </a:t>
            </a:r>
            <a:r>
              <a:rPr kumimoji="0" lang="fr-FR" sz="1200" b="0" i="0" u="sng" strike="noStrike" kern="1200" cap="none" spc="0" normalizeH="0" baseline="0" noProof="0" dirty="0" smtClean="0">
                <a:ln>
                  <a:noFill/>
                </a:ln>
                <a:solidFill>
                  <a:srgbClr val="0000FF"/>
                </a:solidFill>
                <a:effectLst/>
                <a:uLnTx/>
                <a:uFillTx/>
                <a:latin typeface="Calibri" panose="020F0502020204030204" pitchFamily="34" charset="0"/>
                <a:ea typeface="Times New Roman" panose="02020603050405020304" pitchFamily="18" charset="0"/>
                <a:cs typeface="Times New Roman" panose="02020603050405020304" pitchFamily="18" charset="0"/>
                <a:hlinkClick r:id="rId4"/>
              </a:rPr>
              <a:t>https://podeduc.apps.education.fr/video/68258-le-compte-bancaire/</a:t>
            </a:r>
            <a:endParaRPr lang="fr-FR" baseline="0" dirty="0" smtClean="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 La gestion du compte bancaire » sur la chaine YouTube de La finance pour tous (IEFP)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5"/>
              </a:rPr>
              <a:t>https://www.youtube.com/watch?v=4jVbp9f5uRM</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41493557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13</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à quoi sert un compte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Mini-activité</a:t>
            </a: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complément/remplacement de cette diapositive, une mini-activité est disponible : [Lien vers la mini-activité </a:t>
            </a:r>
            <a:r>
              <a:rPr lang="fr-FR" b="1" dirty="0">
                <a:latin typeface="Arial" panose="020B0604020202020204" pitchFamily="34" charset="0"/>
                <a:ea typeface="Calibri" panose="020F0502020204030204" pitchFamily="34" charset="0"/>
                <a:cs typeface="Arial" panose="020B0604020202020204" pitchFamily="34" charset="0"/>
              </a:rPr>
              <a:t>2-Compte bancaire_Allocation.docx </a:t>
            </a:r>
            <a:r>
              <a:rPr lang="fr-FR" dirty="0">
                <a:latin typeface="Arial" panose="020B0604020202020204" pitchFamily="34" charset="0"/>
                <a:ea typeface="Calibri" panose="020F0502020204030204" pitchFamily="34" charset="0"/>
                <a:cs typeface="Arial" panose="020B0604020202020204" pitchFamily="34" charset="0"/>
              </a:rPr>
              <a:t>]. Il est possible d’y accéder directement en cliquant sur l’icône LOUPE en haut à droite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 compte bancaire sert à gérer son argent au quotidien, à faire des paiements et à y recevoir de l’argent.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est possible d’avoir plusieurs comptes bancaires par personne.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est possible pour un mineur de ne pas avoir de compte. Pour une personne adulte en revanche, il est aujourd’hui très difficile de s’en passer pour payer des factures, recevoir un salaire, déposer des chèques, etc.</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question est présente. L’enseignant peut poser cette question à ses élèves et recueillir leurs réponses. Les moyens de paiement seront très probablement évoqués. Ils sont abordés dans le thème 3.</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L’enseignant peut ensuite afficher les réponses proposées dans la diapositive et les comparer avec celles des élèves. Il peut aussi afficher tout de suite les propositions et initier un dialogue avec ses élèves sur chacune des 4 propositions.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r>
              <a:rPr lang="fr-FR" sz="1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Que se passe-t-il si une personne adulte n’arrive pas à se faire ouvrir un compte auprès d’une banque ?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Dans l’immense majorité des cas, une personne adulte ouvre un compte dans une banque sans difficulté particulière. Lorsqu’elle n’arrive pas à se faire ouvrir un compte dans une banque, elle peut demander à bénéficier de la procédure du « </a:t>
            </a:r>
            <a:r>
              <a:rPr lang="fr-FR" b="1" dirty="0">
                <a:latin typeface="Arial" panose="020B0604020202020204" pitchFamily="34" charset="0"/>
                <a:ea typeface="Calibri" panose="020F0502020204030204" pitchFamily="34" charset="0"/>
                <a:cs typeface="Arial" panose="020B0604020202020204" pitchFamily="34" charset="0"/>
              </a:rPr>
              <a:t>droit au compte</a:t>
            </a:r>
            <a:r>
              <a:rPr lang="fr-FR" dirty="0">
                <a:latin typeface="Arial" panose="020B0604020202020204" pitchFamily="34" charset="0"/>
                <a:ea typeface="Calibri" panose="020F0502020204030204" pitchFamily="34" charset="0"/>
                <a:cs typeface="Arial" panose="020B0604020202020204" pitchFamily="34" charset="0"/>
              </a:rPr>
              <a:t> ». La Banque de France va alors désigner une banque pour qu’elle ouvre un compte à la personne. La banque désignée sera obligée d’ouvrir un compte à la personne, avec des services bancaires de base (limités).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latin typeface="Arial" panose="020B0604020202020204" pitchFamily="34" charset="0"/>
                <a:ea typeface="Calibri" panose="020F0502020204030204" pitchFamily="34" charset="0"/>
                <a:cs typeface="Arial" panose="020B0604020202020204" pitchFamily="34" charset="0"/>
              </a:rPr>
              <a:t>À quel âge peut-on ouvrir un compte bancaire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Principe : à la majorité. Un enfant peut cependant, à partir de 16 ans, ouvrir un compte bancaire avec l’accord de ses parents et il pourra disposer librement des sommes inscrites sur ce compte.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À noter qu’avant 16 ans, l’enfant est libre de déposer de l’argent sur un compte (livret jeune) et d’en retirer avec la permission de ses parents mais le montant et la fréquence des opérations peuvent être limités. </a:t>
            </a:r>
          </a:p>
          <a:p>
            <a:pPr algn="just">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latin typeface="Arial" panose="020B0604020202020204" pitchFamily="34" charset="0"/>
                <a:ea typeface="Calibri" panose="020F0502020204030204" pitchFamily="34" charset="0"/>
                <a:cs typeface="Arial" panose="020B0604020202020204" pitchFamily="34" charset="0"/>
              </a:rPr>
              <a:t>En droit, on parle de « compte de paiement ». Qu’est-ce que c’est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Quand il est ouvert dans une banque, c’est un compte bancaire. Mais un compte de paiement peut aussi être ouvert auprès d’organismes qui ne sont pas des banques : les établissements de paiement. À la différence d’une banque, un établissement de paiement ne peut ni accorder de crédit ni donner un chéquier, mais il peut délivrer une carte de paiement.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41667161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14</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Matérialiser le lien entre le compte bancaire et le budget.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Faire comprendre l’importance de ne pas être à découvert.</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400" b="1" u="sng" dirty="0">
                <a:latin typeface="Arial" panose="020B0604020202020204" pitchFamily="34" charset="0"/>
                <a:ea typeface="Times New Roman" panose="02020603050405020304" pitchFamily="18" charset="0"/>
              </a:rPr>
              <a:t>L’essentiel</a:t>
            </a:r>
            <a:r>
              <a:rPr lang="fr-FR" sz="1400" dirty="0">
                <a:latin typeface="Arial" panose="020B0604020202020204" pitchFamily="34" charset="0"/>
                <a:ea typeface="Times New Roman" panose="02020603050405020304" pitchFamily="18" charset="0"/>
              </a:rPr>
              <a:t> : </a:t>
            </a:r>
            <a:endParaRPr lang="fr-FR" sz="1400" dirty="0">
              <a:latin typeface="Times New Roman" panose="02020603050405020304" pitchFamily="18" charset="0"/>
              <a:ea typeface="Times New Roman" panose="02020603050405020304" pitchFamily="18" charset="0"/>
            </a:endParaRPr>
          </a:p>
          <a:p>
            <a:pPr>
              <a:spcAft>
                <a:spcPts val="0"/>
              </a:spcAft>
            </a:pPr>
            <a:r>
              <a:rPr lang="fr-FR" dirty="0">
                <a:solidFill>
                  <a:srgbClr val="000000"/>
                </a:solidFill>
                <a:latin typeface="Arial" panose="020B0604020202020204" pitchFamily="34" charset="0"/>
              </a:rPr>
              <a:t>Lorsqu’on vous donne de l’argent en espèces (argent de poche, anniversaire…) et que vous dépensez tout, votre porte-monnaie est vide et vous ne pouvez plus rien dépenser. C’est le même principe avec un compte bancaire qui est donc une sorte de porte-monnaie dématérialisé.</a:t>
            </a:r>
            <a:endParaRPr lang="fr-FR" sz="1400" dirty="0">
              <a:latin typeface="Times New Roman" panose="02020603050405020304" pitchFamily="18" charset="0"/>
              <a:ea typeface="Times New Roman" panose="02020603050405020304" pitchFamily="18" charset="0"/>
            </a:endParaRPr>
          </a:p>
          <a:p>
            <a:pPr algn="just">
              <a:spcAft>
                <a:spcPts val="0"/>
              </a:spcAft>
            </a:pPr>
            <a:r>
              <a:rPr lang="fr-FR" dirty="0">
                <a:solidFill>
                  <a:srgbClr val="000000"/>
                </a:solidFill>
                <a:latin typeface="Arial" panose="020B0604020202020204" pitchFamily="34" charset="0"/>
                <a:cs typeface="Arial" panose="020B0604020202020204" pitchFamily="34" charset="0"/>
              </a:rPr>
              <a:t>Le compte bancaire est l’endroit où « arrivent » les revenus (ressources) et d’où « partent »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cs typeface="Times New Roman" panose="02020603050405020304" pitchFamily="18" charset="0"/>
              </a:rPr>
              <a:t>Les ressources viennent s’ajouter sur le compte : on dit que le compte est crédité ou que les sommes sont mises au crédit du compte.</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cs typeface="Times New Roman" panose="02020603050405020304" pitchFamily="18" charset="0"/>
              </a:rPr>
              <a:t>Les dépenses sont retirées du compte : on dit que le compte est débité ou que les sommes sont mise au </a:t>
            </a:r>
            <a:r>
              <a:rPr lang="fr-FR" dirty="0" smtClean="0">
                <a:latin typeface="Arial" panose="020B0604020202020204" pitchFamily="34" charset="0"/>
                <a:cs typeface="Times New Roman" panose="02020603050405020304" pitchFamily="18" charset="0"/>
              </a:rPr>
              <a:t>débit </a:t>
            </a:r>
            <a:r>
              <a:rPr lang="fr-FR" dirty="0">
                <a:latin typeface="Arial" panose="020B0604020202020204" pitchFamily="34" charset="0"/>
                <a:cs typeface="Times New Roman" panose="02020603050405020304" pitchFamily="18" charset="0"/>
              </a:rPr>
              <a:t>du compte.</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 </a:t>
            </a:r>
            <a:r>
              <a:rPr lang="fr-FR" b="1" dirty="0">
                <a:latin typeface="Arial" panose="020B0604020202020204" pitchFamily="34" charset="0"/>
                <a:ea typeface="Calibri" panose="020F0502020204030204" pitchFamily="34" charset="0"/>
                <a:cs typeface="Arial" panose="020B0604020202020204" pitchFamily="34" charset="0"/>
              </a:rPr>
              <a:t>découvert</a:t>
            </a:r>
            <a:r>
              <a:rPr lang="fr-FR" dirty="0">
                <a:latin typeface="Arial" panose="020B0604020202020204" pitchFamily="34" charset="0"/>
                <a:ea typeface="Calibri" panose="020F0502020204030204" pitchFamily="34" charset="0"/>
                <a:cs typeface="Arial" panose="020B0604020202020204" pitchFamily="34" charset="0"/>
              </a:rPr>
              <a:t> est un </a:t>
            </a:r>
            <a:r>
              <a:rPr lang="fr-FR" b="1" dirty="0">
                <a:latin typeface="Arial" panose="020B0604020202020204" pitchFamily="34" charset="0"/>
                <a:ea typeface="Calibri" panose="020F0502020204030204" pitchFamily="34" charset="0"/>
                <a:cs typeface="Arial" panose="020B0604020202020204" pitchFamily="34" charset="0"/>
              </a:rPr>
              <a:t>prêt d’argent</a:t>
            </a:r>
            <a:r>
              <a:rPr lang="fr-FR" dirty="0">
                <a:latin typeface="Arial" panose="020B0604020202020204" pitchFamily="34" charset="0"/>
                <a:ea typeface="Calibri" panose="020F0502020204030204" pitchFamily="34" charset="0"/>
                <a:cs typeface="Arial" panose="020B0604020202020204" pitchFamily="34" charset="0"/>
              </a:rPr>
              <a:t> par la banque qui génère des frais (notamment des intérêts qu’on appelle des agios) en contrepartie. Le découvert n’est pas un droit. Il faut prévoir une autorisation de découvert avec sa banque. Celle-ci n’est pas obligée de l’accorder.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Sur certains comptes bancaires, être à découvert n’est pas autorisé. En cas de dépassement du découvert autorisé, les frais facturés par la banque sont encore plus importants.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Un prêt d’argent</a:t>
            </a:r>
            <a:r>
              <a:rPr lang="fr-FR" dirty="0">
                <a:latin typeface="Arial" panose="020B0604020202020204" pitchFamily="34" charset="0"/>
                <a:ea typeface="Calibri" panose="020F0502020204030204" pitchFamily="34" charset="0"/>
                <a:cs typeface="Arial" panose="020B0604020202020204" pitchFamily="34" charset="0"/>
              </a:rPr>
              <a:t> s’appelle aussi un </a:t>
            </a:r>
            <a:r>
              <a:rPr lang="fr-FR" b="1" dirty="0">
                <a:latin typeface="Arial" panose="020B0604020202020204" pitchFamily="34" charset="0"/>
                <a:ea typeface="Calibri" panose="020F0502020204030204" pitchFamily="34" charset="0"/>
                <a:cs typeface="Arial" panose="020B0604020202020204" pitchFamily="34" charset="0"/>
              </a:rPr>
              <a:t>crédit</a:t>
            </a:r>
            <a:r>
              <a:rPr lang="fr-FR" dirty="0">
                <a:latin typeface="Arial" panose="020B0604020202020204" pitchFamily="34" charset="0"/>
                <a:ea typeface="Calibri" panose="020F0502020204030204" pitchFamily="34" charset="0"/>
                <a:cs typeface="Arial" panose="020B0604020202020204" pitchFamily="34" charset="0"/>
              </a:rPr>
              <a:t> (cf. thème 7 dans la présentation). Il ne faut donc pas le confondre avec le mot « crédit » signifiant « ressources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question est présente. L’enseignant peut poser cette question à ses élèves et recueillir leurs réponses. Les autres éléments s’affichent en 3 temps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L’opération </a:t>
            </a:r>
            <a:r>
              <a:rPr lang="fr-FR" u="sng" dirty="0">
                <a:latin typeface="Arial" panose="020B0604020202020204" pitchFamily="34" charset="0"/>
                <a:ea typeface="Calibri" panose="020F0502020204030204" pitchFamily="34" charset="0"/>
                <a:cs typeface="Arial" panose="020B0604020202020204" pitchFamily="34" charset="0"/>
              </a:rPr>
              <a:t>Ressources-Dépenses=Solde</a:t>
            </a:r>
            <a:r>
              <a:rPr lang="fr-FR" dirty="0">
                <a:latin typeface="Arial" panose="020B0604020202020204" pitchFamily="34" charset="0"/>
                <a:ea typeface="Calibri" panose="020F0502020204030204" pitchFamily="34" charset="0"/>
                <a:cs typeface="Arial" panose="020B0604020202020204" pitchFamily="34" charset="0"/>
              </a:rPr>
              <a:t> s’affiche. Un premier parallèle avec le budget peut être établi. Pour une introduction aux moyens de paiement (cf. thème 3) l’enseignant peut poser la question suivante en complément : « </a:t>
            </a:r>
            <a:r>
              <a:rPr lang="fr-FR" b="1" dirty="0">
                <a:latin typeface="Arial" panose="020B0604020202020204" pitchFamily="34" charset="0"/>
                <a:ea typeface="Calibri" panose="020F0502020204030204" pitchFamily="34" charset="0"/>
                <a:cs typeface="Arial" panose="020B0604020202020204" pitchFamily="34" charset="0"/>
              </a:rPr>
              <a:t>Comment arrive l’argent qui est crédité sur le compte ?</a:t>
            </a:r>
            <a:r>
              <a:rPr lang="fr-FR" dirty="0">
                <a:latin typeface="Arial" panose="020B0604020202020204" pitchFamily="34" charset="0"/>
                <a:ea typeface="Calibri" panose="020F0502020204030204" pitchFamily="34" charset="0"/>
                <a:cs typeface="Arial" panose="020B0604020202020204" pitchFamily="34" charset="0"/>
              </a:rPr>
              <a:t> ». Plusieurs réponses sont possibles, par exemple : par dépôts d’espèces (billets et pièces), remises de chèques, virements, etc.</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Exemple d’un solde bancaire positif (ou créditeur). Faire le parallèle avec le budget.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Exemple d’un solde bancaire négatif (ou débiteur). Faire le parallèle avec le budget. Une icône « Découvert » est affiché afin de lancer une discussion sur ce qu’est un découvert (cf. L’essentiel).</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 Un découvert bancaire, c'est quoi ?» sur la chaine YouTube de l’association CRESUS </a:t>
            </a:r>
            <a:r>
              <a:rPr lang="fr-FR" b="1"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https://www.youtube.com/watch?v=S7R23pyCAV4</a:t>
            </a:r>
            <a:r>
              <a:rPr lang="fr-FR" b="1"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34831349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15</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Connaître les principales règles pour l’ouverture et l’utilisation d’un compte selon son âge.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Mini-activité</a:t>
            </a: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complément/remplacement de cette diapositive, une mini-activité est disponible : [Lien vers la mini-activité [Lien vers la mini-activité</a:t>
            </a:r>
            <a:r>
              <a:rPr lang="fr-FR" b="1" dirty="0">
                <a:latin typeface="Arial" panose="020B0604020202020204" pitchFamily="34" charset="0"/>
                <a:ea typeface="Calibri" panose="020F0502020204030204" pitchFamily="34" charset="0"/>
                <a:cs typeface="Arial" panose="020B0604020202020204" pitchFamily="34" charset="0"/>
              </a:rPr>
              <a:t> 2-Compte bancaire_Services.docx</a:t>
            </a:r>
            <a:r>
              <a:rPr lang="fr-FR" dirty="0">
                <a:latin typeface="Arial" panose="020B0604020202020204" pitchFamily="34" charset="0"/>
                <a:ea typeface="Calibri" panose="020F0502020204030204" pitchFamily="34" charset="0"/>
                <a:cs typeface="Arial" panose="020B0604020202020204" pitchFamily="34" charset="0"/>
              </a:rPr>
              <a:t>]. Il est possible d’y accéder directement en cliquant sur l’icône LOUPE en haut à droite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À quel âge peut-on ouvrir un compte bancaire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Principe : à la majorité. Un enfant peut cependant, à partir de 16 ans, ouvrir un compte bancaire avec l’accord de ses parents et il pourra disposer librement des sommes inscrites sur ce compte.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À noter qu’avant 16 ans, l’enfant est libre de déposer de l’argent sur un compte (livret jeune) et d’en retirer avec la permission de ses parents mais le montant et la fréquence des opérations peuvent être limités. </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Entre 12 et 15 ans</a:t>
            </a: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L’enfant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Ouvre un </a:t>
            </a:r>
            <a:r>
              <a:rPr lang="fr-FR" b="1" dirty="0">
                <a:latin typeface="Arial" panose="020B0604020202020204" pitchFamily="34" charset="0"/>
                <a:ea typeface="Times New Roman" panose="02020603050405020304" pitchFamily="18" charset="0"/>
                <a:cs typeface="Times New Roman" panose="02020603050405020304" pitchFamily="18" charset="0"/>
              </a:rPr>
              <a:t>livret jeune </a:t>
            </a:r>
            <a:r>
              <a:rPr lang="fr-FR" dirty="0">
                <a:latin typeface="Arial" panose="020B0604020202020204" pitchFamily="34" charset="0"/>
                <a:ea typeface="Times New Roman" panose="02020603050405020304" pitchFamily="18" charset="0"/>
                <a:cs typeface="Times New Roman" panose="02020603050405020304" pitchFamily="18" charset="0"/>
              </a:rPr>
              <a:t>avec l’accord des parents.</a:t>
            </a: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Dépose</a:t>
            </a:r>
            <a:r>
              <a:rPr lang="fr-FR" dirty="0">
                <a:latin typeface="Arial" panose="020B0604020202020204" pitchFamily="34" charset="0"/>
                <a:ea typeface="Times New Roman" panose="02020603050405020304" pitchFamily="18" charset="0"/>
                <a:cs typeface="Times New Roman" panose="02020603050405020304" pitchFamily="18" charset="0"/>
              </a:rPr>
              <a:t> </a:t>
            </a:r>
            <a:r>
              <a:rPr lang="fr-FR" b="1" dirty="0">
                <a:latin typeface="Arial" panose="020B0604020202020204" pitchFamily="34" charset="0"/>
                <a:ea typeface="Times New Roman" panose="02020603050405020304" pitchFamily="18" charset="0"/>
                <a:cs typeface="Times New Roman" panose="02020603050405020304" pitchFamily="18" charset="0"/>
              </a:rPr>
              <a:t>de l’argent </a:t>
            </a:r>
            <a:r>
              <a:rPr lang="fr-FR" dirty="0">
                <a:latin typeface="Arial" panose="020B0604020202020204" pitchFamily="34" charset="0"/>
                <a:ea typeface="Times New Roman" panose="02020603050405020304" pitchFamily="18" charset="0"/>
                <a:cs typeface="Times New Roman" panose="02020603050405020304" pitchFamily="18" charset="0"/>
              </a:rPr>
              <a:t>sur son compte et son livret.</a:t>
            </a: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Retire de l’argent </a:t>
            </a:r>
            <a:r>
              <a:rPr lang="fr-FR" dirty="0">
                <a:latin typeface="Arial" panose="020B0604020202020204" pitchFamily="34" charset="0"/>
                <a:ea typeface="Times New Roman" panose="02020603050405020304" pitchFamily="18" charset="0"/>
                <a:cs typeface="Times New Roman" panose="02020603050405020304" pitchFamily="18" charset="0"/>
              </a:rPr>
              <a:t>de son compte et de son livret avec l’accord des parents.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Peut disposer d’une carte de retrait et/ou de paiement à contrôle de solde.</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Ses parents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Ouvrent</a:t>
            </a:r>
            <a:r>
              <a:rPr lang="fr-FR" dirty="0">
                <a:latin typeface="Arial" panose="020B0604020202020204" pitchFamily="34" charset="0"/>
                <a:ea typeface="Times New Roman" panose="02020603050405020304" pitchFamily="18" charset="0"/>
                <a:cs typeface="Times New Roman" panose="02020603050405020304" pitchFamily="18" charset="0"/>
              </a:rPr>
              <a:t> un compte ou un livret A pour l’enfant.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Peuvent </a:t>
            </a:r>
            <a:r>
              <a:rPr lang="fr-FR" b="1" dirty="0">
                <a:latin typeface="Arial" panose="020B0604020202020204" pitchFamily="34" charset="0"/>
                <a:ea typeface="Times New Roman" panose="02020603050405020304" pitchFamily="18" charset="0"/>
                <a:cs typeface="Times New Roman" panose="02020603050405020304" pitchFamily="18" charset="0"/>
              </a:rPr>
              <a:t>utiliser l’argent </a:t>
            </a:r>
            <a:r>
              <a:rPr lang="fr-FR" dirty="0">
                <a:latin typeface="Arial" panose="020B0604020202020204" pitchFamily="34" charset="0"/>
                <a:ea typeface="Times New Roman" panose="02020603050405020304" pitchFamily="18" charset="0"/>
                <a:cs typeface="Times New Roman" panose="02020603050405020304" pitchFamily="18" charset="0"/>
              </a:rPr>
              <a:t>déposé sur le compte ou le livret pour des dépenses </a:t>
            </a:r>
            <a:r>
              <a:rPr lang="fr-FR" b="1" dirty="0">
                <a:latin typeface="Arial" panose="020B0604020202020204" pitchFamily="34" charset="0"/>
                <a:ea typeface="Times New Roman" panose="02020603050405020304" pitchFamily="18" charset="0"/>
                <a:cs typeface="Times New Roman" panose="02020603050405020304" pitchFamily="18" charset="0"/>
              </a:rPr>
              <a:t>qui concernent directement l'enfant</a:t>
            </a:r>
            <a:r>
              <a:rPr lang="fr-FR" dirty="0">
                <a:latin typeface="Arial" panose="020B0604020202020204" pitchFamily="34" charset="0"/>
                <a:ea typeface="Times New Roman" panose="02020603050405020304" pitchFamily="18" charset="0"/>
                <a:cs typeface="Times New Roman" panose="02020603050405020304" pitchFamily="18" charset="0"/>
              </a:rPr>
              <a:t> (éducation, entretien) en utilisant tous les moyens de paiement prévus par la convention de compte.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Sont </a:t>
            </a:r>
            <a:r>
              <a:rPr lang="fr-FR" b="1" dirty="0">
                <a:latin typeface="Arial" panose="020B0604020202020204" pitchFamily="34" charset="0"/>
                <a:ea typeface="Times New Roman" panose="02020603050405020304" pitchFamily="18" charset="0"/>
                <a:cs typeface="Times New Roman" panose="02020603050405020304" pitchFamily="18" charset="0"/>
              </a:rPr>
              <a:t>responsables</a:t>
            </a:r>
            <a:r>
              <a:rPr lang="fr-FR" dirty="0">
                <a:latin typeface="Arial" panose="020B0604020202020204" pitchFamily="34" charset="0"/>
                <a:ea typeface="Times New Roman" panose="02020603050405020304" pitchFamily="18" charset="0"/>
                <a:cs typeface="Times New Roman" panose="02020603050405020304" pitchFamily="18" charset="0"/>
              </a:rPr>
              <a:t> des fonds et des mouvements ainsi que des </a:t>
            </a:r>
            <a:r>
              <a:rPr lang="fr-FR" b="1" dirty="0">
                <a:latin typeface="Arial" panose="020B0604020202020204" pitchFamily="34" charset="0"/>
                <a:ea typeface="Times New Roman" panose="02020603050405020304" pitchFamily="18" charset="0"/>
                <a:cs typeface="Times New Roman" panose="02020603050405020304" pitchFamily="18" charset="0"/>
              </a:rPr>
              <a:t>dettes </a:t>
            </a:r>
            <a:r>
              <a:rPr lang="fr-FR" dirty="0">
                <a:latin typeface="Arial" panose="020B0604020202020204" pitchFamily="34" charset="0"/>
                <a:ea typeface="Times New Roman" panose="02020603050405020304" pitchFamily="18" charset="0"/>
                <a:cs typeface="Times New Roman" panose="02020603050405020304" pitchFamily="18" charset="0"/>
              </a:rPr>
              <a:t>de leurs enfants.</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De 16 à 17 ans</a:t>
            </a: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L’enfant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Ouvre un </a:t>
            </a:r>
            <a:r>
              <a:rPr lang="fr-FR" b="1" dirty="0">
                <a:latin typeface="Arial" panose="020B0604020202020204" pitchFamily="34" charset="0"/>
                <a:ea typeface="Times New Roman" panose="02020603050405020304" pitchFamily="18" charset="0"/>
                <a:cs typeface="Times New Roman" panose="02020603050405020304" pitchFamily="18" charset="0"/>
              </a:rPr>
              <a:t>compte ou un livret </a:t>
            </a:r>
            <a:r>
              <a:rPr lang="fr-FR" dirty="0">
                <a:latin typeface="Arial" panose="020B0604020202020204" pitchFamily="34" charset="0"/>
                <a:ea typeface="Times New Roman" panose="02020603050405020304" pitchFamily="18" charset="0"/>
                <a:cs typeface="Times New Roman" panose="02020603050405020304" pitchFamily="18" charset="0"/>
              </a:rPr>
              <a:t>avec l’accord des parents (sauf exceptions).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Dépose et retire </a:t>
            </a:r>
            <a:r>
              <a:rPr lang="fr-FR" b="1" dirty="0">
                <a:latin typeface="Arial" panose="020B0604020202020204" pitchFamily="34" charset="0"/>
                <a:ea typeface="Times New Roman" panose="02020603050405020304" pitchFamily="18" charset="0"/>
                <a:cs typeface="Times New Roman" panose="02020603050405020304" pitchFamily="18" charset="0"/>
              </a:rPr>
              <a:t>librement de l’argent </a:t>
            </a:r>
            <a:r>
              <a:rPr lang="fr-FR" dirty="0">
                <a:latin typeface="Arial" panose="020B0604020202020204" pitchFamily="34" charset="0"/>
                <a:ea typeface="Times New Roman" panose="02020603050405020304" pitchFamily="18" charset="0"/>
                <a:cs typeface="Times New Roman" panose="02020603050405020304" pitchFamily="18" charset="0"/>
              </a:rPr>
              <a:t>sur ses comptes et livrets.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Peut bénéficier d'une </a:t>
            </a:r>
            <a:r>
              <a:rPr lang="fr-FR" b="1" dirty="0">
                <a:latin typeface="Arial" panose="020B0604020202020204" pitchFamily="34" charset="0"/>
                <a:ea typeface="Times New Roman" panose="02020603050405020304" pitchFamily="18" charset="0"/>
                <a:cs typeface="Times New Roman" panose="02020603050405020304" pitchFamily="18" charset="0"/>
              </a:rPr>
              <a:t>carte bancaire </a:t>
            </a:r>
            <a:r>
              <a:rPr lang="fr-FR" dirty="0">
                <a:latin typeface="Arial" panose="020B0604020202020204" pitchFamily="34" charset="0"/>
                <a:ea typeface="Times New Roman" panose="02020603050405020304" pitchFamily="18" charset="0"/>
                <a:cs typeface="Times New Roman" panose="02020603050405020304" pitchFamily="18" charset="0"/>
              </a:rPr>
              <a:t>et d'un </a:t>
            </a:r>
            <a:r>
              <a:rPr lang="fr-FR" b="1" dirty="0">
                <a:latin typeface="Arial" panose="020B0604020202020204" pitchFamily="34" charset="0"/>
                <a:ea typeface="Times New Roman" panose="02020603050405020304" pitchFamily="18" charset="0"/>
                <a:cs typeface="Times New Roman" panose="02020603050405020304" pitchFamily="18" charset="0"/>
              </a:rPr>
              <a:t>chéquier</a:t>
            </a:r>
            <a:r>
              <a:rPr lang="fr-FR" dirty="0">
                <a:latin typeface="Arial" panose="020B0604020202020204" pitchFamily="34" charset="0"/>
                <a:ea typeface="Times New Roman" panose="02020603050405020304" pitchFamily="18" charset="0"/>
                <a:cs typeface="Times New Roman" panose="02020603050405020304" pitchFamily="18" charset="0"/>
              </a:rPr>
              <a:t> associés au compte.</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Ses parents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Peuvent </a:t>
            </a:r>
            <a:r>
              <a:rPr lang="fr-FR" b="1" dirty="0">
                <a:latin typeface="Arial" panose="020B0604020202020204" pitchFamily="34" charset="0"/>
                <a:ea typeface="Times New Roman" panose="02020603050405020304" pitchFamily="18" charset="0"/>
                <a:cs typeface="Times New Roman" panose="02020603050405020304" pitchFamily="18" charset="0"/>
              </a:rPr>
              <a:t>utiliser l’argent </a:t>
            </a:r>
            <a:r>
              <a:rPr lang="fr-FR" dirty="0">
                <a:latin typeface="Arial" panose="020B0604020202020204" pitchFamily="34" charset="0"/>
                <a:ea typeface="Times New Roman" panose="02020603050405020304" pitchFamily="18" charset="0"/>
                <a:cs typeface="Times New Roman" panose="02020603050405020304" pitchFamily="18" charset="0"/>
              </a:rPr>
              <a:t>déposé sur le compte ou le livret pour des dépenses </a:t>
            </a:r>
            <a:r>
              <a:rPr lang="fr-FR" b="1" dirty="0">
                <a:latin typeface="Arial" panose="020B0604020202020204" pitchFamily="34" charset="0"/>
                <a:ea typeface="Times New Roman" panose="02020603050405020304" pitchFamily="18" charset="0"/>
                <a:cs typeface="Times New Roman" panose="02020603050405020304" pitchFamily="18" charset="0"/>
              </a:rPr>
              <a:t>qui concernent directement l'enfant</a:t>
            </a:r>
            <a:r>
              <a:rPr lang="fr-FR" dirty="0">
                <a:latin typeface="Arial" panose="020B0604020202020204" pitchFamily="34" charset="0"/>
                <a:ea typeface="Times New Roman" panose="02020603050405020304" pitchFamily="18" charset="0"/>
                <a:cs typeface="Times New Roman" panose="02020603050405020304" pitchFamily="18" charset="0"/>
              </a:rPr>
              <a:t> (éducation, entretien) en utilisant tous les moyens de paiement prévus par la convention de compte.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Sont </a:t>
            </a:r>
            <a:r>
              <a:rPr lang="fr-FR" b="1" dirty="0">
                <a:latin typeface="Arial" panose="020B0604020202020204" pitchFamily="34" charset="0"/>
                <a:ea typeface="Times New Roman" panose="02020603050405020304" pitchFamily="18" charset="0"/>
                <a:cs typeface="Times New Roman" panose="02020603050405020304" pitchFamily="18" charset="0"/>
              </a:rPr>
              <a:t>responsables</a:t>
            </a:r>
            <a:r>
              <a:rPr lang="fr-FR" dirty="0">
                <a:latin typeface="Arial" panose="020B0604020202020204" pitchFamily="34" charset="0"/>
                <a:ea typeface="Times New Roman" panose="02020603050405020304" pitchFamily="18" charset="0"/>
                <a:cs typeface="Times New Roman" panose="02020603050405020304" pitchFamily="18" charset="0"/>
              </a:rPr>
              <a:t> des fonds et des mouvements ainsi que des </a:t>
            </a:r>
            <a:r>
              <a:rPr lang="fr-FR" b="1" dirty="0">
                <a:latin typeface="Arial" panose="020B0604020202020204" pitchFamily="34" charset="0"/>
                <a:ea typeface="Times New Roman" panose="02020603050405020304" pitchFamily="18" charset="0"/>
                <a:cs typeface="Times New Roman" panose="02020603050405020304" pitchFamily="18" charset="0"/>
              </a:rPr>
              <a:t>dettes </a:t>
            </a:r>
            <a:r>
              <a:rPr lang="fr-FR" dirty="0">
                <a:latin typeface="Arial" panose="020B0604020202020204" pitchFamily="34" charset="0"/>
                <a:ea typeface="Times New Roman" panose="02020603050405020304" pitchFamily="18" charset="0"/>
                <a:cs typeface="Times New Roman" panose="02020603050405020304" pitchFamily="18" charset="0"/>
              </a:rPr>
              <a:t>de leurs enfants.</a:t>
            </a: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Rendent des comptes </a:t>
            </a:r>
            <a:r>
              <a:rPr lang="fr-FR" dirty="0">
                <a:latin typeface="Arial" panose="020B0604020202020204" pitchFamily="34" charset="0"/>
                <a:ea typeface="Times New Roman" panose="02020603050405020304" pitchFamily="18" charset="0"/>
                <a:cs typeface="Times New Roman" panose="02020603050405020304" pitchFamily="18" charset="0"/>
              </a:rPr>
              <a:t>à leur enfant de l’utilisation des sommes déposées sur le compte ou le livret.</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Plus de 18 ans</a:t>
            </a: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 jeune adulte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Ouvre un compte ou un livret.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Dépose et retire </a:t>
            </a:r>
            <a:r>
              <a:rPr lang="fr-FR" b="1" dirty="0">
                <a:latin typeface="Arial" panose="020B0604020202020204" pitchFamily="34" charset="0"/>
                <a:ea typeface="Times New Roman" panose="02020603050405020304" pitchFamily="18" charset="0"/>
                <a:cs typeface="Times New Roman" panose="02020603050405020304" pitchFamily="18" charset="0"/>
              </a:rPr>
              <a:t>librement de l’argent </a:t>
            </a:r>
            <a:r>
              <a:rPr lang="fr-FR" dirty="0">
                <a:latin typeface="Arial" panose="020B0604020202020204" pitchFamily="34" charset="0"/>
                <a:ea typeface="Times New Roman" panose="02020603050405020304" pitchFamily="18" charset="0"/>
                <a:cs typeface="Times New Roman" panose="02020603050405020304" pitchFamily="18" charset="0"/>
              </a:rPr>
              <a:t>sur ses comptes et livrets.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Peut bénéficier de tous les moyens de paiement prévus par la convention de compte.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Est </a:t>
            </a:r>
            <a:r>
              <a:rPr lang="fr-FR" b="1" dirty="0">
                <a:latin typeface="Arial" panose="020B0604020202020204" pitchFamily="34" charset="0"/>
                <a:ea typeface="Times New Roman" panose="02020603050405020304" pitchFamily="18" charset="0"/>
                <a:cs typeface="Times New Roman" panose="02020603050405020304" pitchFamily="18" charset="0"/>
              </a:rPr>
              <a:t>responsable</a:t>
            </a:r>
            <a:r>
              <a:rPr lang="fr-FR" dirty="0">
                <a:latin typeface="Arial" panose="020B0604020202020204" pitchFamily="34" charset="0"/>
                <a:ea typeface="Times New Roman" panose="02020603050405020304" pitchFamily="18" charset="0"/>
                <a:cs typeface="Times New Roman" panose="02020603050405020304" pitchFamily="18" charset="0"/>
              </a:rPr>
              <a:t> des fonds et des mouvements ainsi que de ses </a:t>
            </a:r>
            <a:r>
              <a:rPr lang="fr-FR" b="1" dirty="0">
                <a:latin typeface="Arial" panose="020B0604020202020204" pitchFamily="34" charset="0"/>
                <a:ea typeface="Times New Roman" panose="02020603050405020304" pitchFamily="18" charset="0"/>
                <a:cs typeface="Times New Roman" panose="02020603050405020304" pitchFamily="18" charset="0"/>
              </a:rPr>
              <a:t>dettes</a:t>
            </a:r>
            <a:r>
              <a:rPr lang="fr-FR" dirty="0">
                <a:latin typeface="Arial" panose="020B0604020202020204" pitchFamily="34" charset="0"/>
                <a:ea typeface="Times New Roman" panose="02020603050405020304" pitchFamily="18" charset="0"/>
                <a:cs typeface="Times New Roman" panose="02020603050405020304" pitchFamily="18" charset="0"/>
              </a:rPr>
              <a:t>.</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un tableau avec uniquement les titres des colonnes est affiché. Les éléments composant le tableau sont affichés au fur et à mesure par ligne, puis par colonne. Les cases grisées matérialisent des situations qui ne peuvent pas exister.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 3 entêtes de ligne concernant l’ouverture du compte.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 à 4</a:t>
            </a:r>
            <a:r>
              <a:rPr lang="fr-FR" dirty="0">
                <a:latin typeface="Arial" panose="020B0604020202020204" pitchFamily="34" charset="0"/>
                <a:ea typeface="Calibri" panose="020F0502020204030204" pitchFamily="34" charset="0"/>
                <a:cs typeface="Arial" panose="020B0604020202020204" pitchFamily="34" charset="0"/>
              </a:rPr>
              <a:t> : affichage des réponses pour chaque tranche d’âge.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5</a:t>
            </a:r>
            <a:r>
              <a:rPr lang="fr-FR" dirty="0">
                <a:latin typeface="Arial" panose="020B0604020202020204" pitchFamily="34" charset="0"/>
                <a:ea typeface="Calibri" panose="020F0502020204030204" pitchFamily="34" charset="0"/>
                <a:cs typeface="Arial" panose="020B0604020202020204" pitchFamily="34" charset="0"/>
              </a:rPr>
              <a:t> : Affichage de 1 entête de ligne concernant le dépôt et le retrait d’argent.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6</a:t>
            </a:r>
            <a:r>
              <a:rPr lang="fr-FR" dirty="0">
                <a:latin typeface="Arial" panose="020B0604020202020204" pitchFamily="34" charset="0"/>
                <a:ea typeface="Calibri" panose="020F0502020204030204" pitchFamily="34" charset="0"/>
                <a:cs typeface="Arial" panose="020B0604020202020204" pitchFamily="34" charset="0"/>
              </a:rPr>
              <a:t> : Affichage des réponses pour chaque tranche d’âge.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7</a:t>
            </a:r>
            <a:r>
              <a:rPr lang="fr-FR" dirty="0">
                <a:latin typeface="Arial" panose="020B0604020202020204" pitchFamily="34" charset="0"/>
                <a:ea typeface="Calibri" panose="020F0502020204030204" pitchFamily="34" charset="0"/>
                <a:cs typeface="Arial" panose="020B0604020202020204" pitchFamily="34" charset="0"/>
              </a:rPr>
              <a:t> : Affichage de 1 entête de ligne concernant l’utilisation de moyens de paiement.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8</a:t>
            </a:r>
            <a:r>
              <a:rPr lang="fr-FR" dirty="0">
                <a:latin typeface="Arial" panose="020B0604020202020204" pitchFamily="34" charset="0"/>
                <a:ea typeface="Calibri" panose="020F0502020204030204" pitchFamily="34" charset="0"/>
                <a:cs typeface="Arial" panose="020B0604020202020204" pitchFamily="34" charset="0"/>
              </a:rPr>
              <a:t> : Affichage des réponses pour chaque tranche d’âge.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9</a:t>
            </a:r>
            <a:r>
              <a:rPr lang="fr-FR" dirty="0">
                <a:latin typeface="Arial" panose="020B0604020202020204" pitchFamily="34" charset="0"/>
                <a:ea typeface="Calibri" panose="020F0502020204030204" pitchFamily="34" charset="0"/>
                <a:cs typeface="Arial" panose="020B0604020202020204" pitchFamily="34" charset="0"/>
              </a:rPr>
              <a:t> : Affichage de 2 entêtes de ligne concernant les responsabilités.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10</a:t>
            </a:r>
            <a:r>
              <a:rPr lang="fr-FR" dirty="0">
                <a:latin typeface="Arial" panose="020B0604020202020204" pitchFamily="34" charset="0"/>
                <a:ea typeface="Calibri" panose="020F0502020204030204" pitchFamily="34" charset="0"/>
                <a:cs typeface="Arial" panose="020B0604020202020204" pitchFamily="34" charset="0"/>
              </a:rPr>
              <a:t> : Affichage des réponses pour chaque tranche d’âge.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 Compte bancaire pour mineur, ce qu’il faut savoir » sur la chaine YouTube CONSOMAG (INC)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https://www.youtube.com/watch?v=RaFcN6KUKFw</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3687206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16</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Donner des clés pour choisir le compte qui recevra l’allocation de PFMP.</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 choix du compte sur lequel sera versée l’allocation de PFMP dépend de son attitude vis-à-vis de l’argent et des relations avec ses parents. </a:t>
            </a:r>
            <a:r>
              <a:rPr lang="fr-FR" b="1" dirty="0">
                <a:latin typeface="Arial" panose="020B0604020202020204" pitchFamily="34" charset="0"/>
                <a:ea typeface="Calibri" panose="020F0502020204030204" pitchFamily="34" charset="0"/>
                <a:cs typeface="Arial" panose="020B0604020202020204" pitchFamily="34" charset="0"/>
              </a:rPr>
              <a:t>Attention :</a:t>
            </a:r>
            <a:r>
              <a:rPr lang="fr-FR" dirty="0">
                <a:latin typeface="Arial" panose="020B0604020202020204" pitchFamily="34" charset="0"/>
                <a:ea typeface="Calibri" panose="020F0502020204030204" pitchFamily="34" charset="0"/>
                <a:cs typeface="Arial" panose="020B0604020202020204" pitchFamily="34" charset="0"/>
              </a:rPr>
              <a:t> il n’y a pas de virement possible sur un livret ou sur un compte de paiement (Type </a:t>
            </a:r>
            <a:r>
              <a:rPr lang="fr-FR" dirty="0" err="1">
                <a:latin typeface="Arial" panose="020B0604020202020204" pitchFamily="34" charset="0"/>
                <a:ea typeface="Calibri" panose="020F0502020204030204" pitchFamily="34" charset="0"/>
                <a:cs typeface="Arial" panose="020B0604020202020204" pitchFamily="34" charset="0"/>
              </a:rPr>
              <a:t>PixPay</a:t>
            </a:r>
            <a:r>
              <a:rPr lang="fr-FR" dirty="0">
                <a:latin typeface="Arial" panose="020B0604020202020204" pitchFamily="34" charset="0"/>
                <a:ea typeface="Calibri" panose="020F0502020204030204" pitchFamily="34" charset="0"/>
                <a:cs typeface="Arial" panose="020B0604020202020204" pitchFamily="34" charset="0"/>
              </a:rPr>
              <a:t>, Lydia, Nickel…).</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Pour mettre en place le versement de l’allocation de PFMP, des documents sont à produire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l’allocation de PFMP est versée sur le compte du lycéen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RIB du compte du lycéen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Autorisation parentale de percevoir l’allocation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Photocopie de CNI du lycéen et du parent/représentant légal (si le lycéen a moins de 18 ans)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Photocopie du livret de famille.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l’allocation de PFMP est versée sur le compte des parents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RIB du compte du parent/représentant légal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Photocopie de CNI du lycéen et du parent/représentant légal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Photocopie du livret de famille.</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question est présente.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La première contrainte à respecter est affichée (cf. L’essentiel).</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Animations 2 à 4</a:t>
            </a:r>
            <a:r>
              <a:rPr lang="fr-FR" b="1" dirty="0">
                <a:latin typeface="Arial" panose="020B0604020202020204" pitchFamily="34" charset="0"/>
                <a:ea typeface="Calibri" panose="020F0502020204030204" pitchFamily="34" charset="0"/>
                <a:cs typeface="Arial" panose="020B0604020202020204" pitchFamily="34" charset="0"/>
              </a:rPr>
              <a:t> : </a:t>
            </a:r>
            <a:r>
              <a:rPr lang="fr-FR" dirty="0">
                <a:latin typeface="Arial" panose="020B0604020202020204" pitchFamily="34" charset="0"/>
                <a:ea typeface="Calibri" panose="020F0502020204030204" pitchFamily="34" charset="0"/>
                <a:cs typeface="Arial" panose="020B0604020202020204" pitchFamily="34" charset="0"/>
              </a:rPr>
              <a:t>Les 3 principales possibilités sont affichées les unes après les autres, et comparées sur les critères d’autonomie et de responsabilité.</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31019666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17</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ce qu’est un Relevé d’Identité Bancaire (RIB).</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Mini-activité</a:t>
            </a: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complément/remplacement de cette diapositive, une mini-activité est disponible : [Lien vers la mini-activité </a:t>
            </a:r>
            <a:r>
              <a:rPr lang="fr-FR" b="1" dirty="0">
                <a:latin typeface="Arial" panose="020B0604020202020204" pitchFamily="34" charset="0"/>
                <a:ea typeface="Calibri" panose="020F0502020204030204" pitchFamily="34" charset="0"/>
                <a:cs typeface="Arial" panose="020B0604020202020204" pitchFamily="34" charset="0"/>
              </a:rPr>
              <a:t>2-Compte bancaire_RIB.docx</a:t>
            </a:r>
            <a:r>
              <a:rPr lang="fr-FR" dirty="0">
                <a:latin typeface="Arial" panose="020B0604020202020204" pitchFamily="34" charset="0"/>
                <a:ea typeface="Calibri" panose="020F0502020204030204" pitchFamily="34" charset="0"/>
                <a:cs typeface="Arial" panose="020B0604020202020204" pitchFamily="34" charset="0"/>
              </a:rPr>
              <a:t>]. Il est possible d’y accéder directement en cliquant sur l’icône LOUPE en haut à droite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Comme pour une voiture, chaque compte est identifié à l’aide de </a:t>
            </a:r>
            <a:r>
              <a:rPr lang="fr-FR" b="1" dirty="0">
                <a:latin typeface="Arial" panose="020B0604020202020204" pitchFamily="34" charset="0"/>
                <a:ea typeface="Calibri" panose="020F0502020204030204" pitchFamily="34" charset="0"/>
                <a:cs typeface="Arial" panose="020B0604020202020204" pitchFamily="34" charset="0"/>
              </a:rPr>
              <a:t>coordonnées</a:t>
            </a:r>
            <a:r>
              <a:rPr lang="fr-FR" dirty="0">
                <a:latin typeface="Arial" panose="020B0604020202020204" pitchFamily="34" charset="0"/>
                <a:ea typeface="Calibri" panose="020F0502020204030204" pitchFamily="34" charset="0"/>
                <a:cs typeface="Arial" panose="020B0604020202020204" pitchFamily="34" charset="0"/>
              </a:rPr>
              <a:t>. Il en existe plusieurs types qui sont complémentaires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RIB</a:t>
            </a:r>
            <a:r>
              <a:rPr lang="fr-FR" dirty="0">
                <a:latin typeface="Arial" panose="020B0604020202020204" pitchFamily="34" charset="0"/>
                <a:ea typeface="Calibri" panose="020F0502020204030204" pitchFamily="34" charset="0"/>
                <a:cs typeface="Arial" panose="020B0604020202020204" pitchFamily="34" charset="0"/>
              </a:rPr>
              <a:t> = Relevé d’Identité Bancaire : les coordonnées du compte. Il est composé d’un code identifiant l’établissement qui tient le compte (le code banque sur 5 caractères), d’un code identifiant le guichet de l’établissement qui tient le compte (le code guichet sur 5 caractères), du numéro du compte (sur 11 caractères) et d’une clé RIB (sur 2 caractères) qui permet de vérifier la véracité du RIB.</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IBAN</a:t>
            </a:r>
            <a:r>
              <a:rPr lang="fr-FR" dirty="0">
                <a:latin typeface="Arial" panose="020B0604020202020204" pitchFamily="34" charset="0"/>
                <a:ea typeface="Calibri" panose="020F0502020204030204" pitchFamily="34" charset="0"/>
                <a:cs typeface="Arial" panose="020B0604020202020204" pitchFamily="34" charset="0"/>
              </a:rPr>
              <a:t> = International Bank </a:t>
            </a:r>
            <a:r>
              <a:rPr lang="fr-FR" dirty="0" err="1">
                <a:latin typeface="Arial" panose="020B0604020202020204" pitchFamily="34" charset="0"/>
                <a:ea typeface="Calibri" panose="020F0502020204030204" pitchFamily="34" charset="0"/>
                <a:cs typeface="Arial" panose="020B0604020202020204" pitchFamily="34" charset="0"/>
              </a:rPr>
              <a:t>Account</a:t>
            </a:r>
            <a:r>
              <a:rPr lang="fr-FR" dirty="0">
                <a:latin typeface="Arial" panose="020B0604020202020204" pitchFamily="34" charset="0"/>
                <a:ea typeface="Calibri" panose="020F0502020204030204" pitchFamily="34" charset="0"/>
                <a:cs typeface="Arial" panose="020B0604020202020204" pitchFamily="34" charset="0"/>
              </a:rPr>
              <a:t> </a:t>
            </a:r>
            <a:r>
              <a:rPr lang="fr-FR" dirty="0" err="1">
                <a:latin typeface="Arial" panose="020B0604020202020204" pitchFamily="34" charset="0"/>
                <a:ea typeface="Calibri" panose="020F0502020204030204" pitchFamily="34" charset="0"/>
                <a:cs typeface="Arial" panose="020B0604020202020204" pitchFamily="34" charset="0"/>
              </a:rPr>
              <a:t>Number</a:t>
            </a:r>
            <a:r>
              <a:rPr lang="fr-FR" dirty="0">
                <a:latin typeface="Arial" panose="020B0604020202020204" pitchFamily="34" charset="0"/>
                <a:ea typeface="Calibri" panose="020F0502020204030204" pitchFamily="34" charset="0"/>
                <a:cs typeface="Arial" panose="020B0604020202020204" pitchFamily="34" charset="0"/>
              </a:rPr>
              <a:t> ou Numéro international de compte bancaire (dénomination peu utilisée en France)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Système international de numérotation des comptes : permet de simplifier les transferts d’argent entre pays.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Pour un compte géré par un établissement français : FR suivi du RIB complet (y compris la clé RIB).</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Souvent associé au </a:t>
            </a:r>
            <a:r>
              <a:rPr lang="fr-FR" b="1" u="sng" dirty="0">
                <a:latin typeface="Arial" panose="020B0604020202020204" pitchFamily="34" charset="0"/>
                <a:ea typeface="Times New Roman" panose="02020603050405020304" pitchFamily="18" charset="0"/>
                <a:cs typeface="Times New Roman" panose="02020603050405020304" pitchFamily="18" charset="0"/>
              </a:rPr>
              <a:t>BIC</a:t>
            </a:r>
            <a:r>
              <a:rPr lang="fr-FR" dirty="0">
                <a:latin typeface="Arial" panose="020B0604020202020204" pitchFamily="34" charset="0"/>
                <a:ea typeface="Times New Roman" panose="02020603050405020304" pitchFamily="18" charset="0"/>
                <a:cs typeface="Times New Roman" panose="02020603050405020304" pitchFamily="18" charset="0"/>
              </a:rPr>
              <a:t> (Bank </a:t>
            </a:r>
            <a:r>
              <a:rPr lang="fr-FR" dirty="0" err="1">
                <a:latin typeface="Arial" panose="020B0604020202020204" pitchFamily="34" charset="0"/>
                <a:ea typeface="Times New Roman" panose="02020603050405020304" pitchFamily="18" charset="0"/>
                <a:cs typeface="Times New Roman" panose="02020603050405020304" pitchFamily="18" charset="0"/>
              </a:rPr>
              <a:t>Idenfier</a:t>
            </a:r>
            <a:r>
              <a:rPr lang="fr-FR" dirty="0">
                <a:latin typeface="Arial" panose="020B0604020202020204" pitchFamily="34" charset="0"/>
                <a:ea typeface="Times New Roman" panose="02020603050405020304" pitchFamily="18" charset="0"/>
                <a:cs typeface="Times New Roman" panose="02020603050405020304" pitchFamily="18" charset="0"/>
              </a:rPr>
              <a:t> Code) utilisé par le réseau international SWIFT de transfert d’argent entre banques.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RIB et IBAN sont généralement fournis à l’ouverture du compte par l’établissement qui gère le compte.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Ils peuvent être obtenus ensuite en ligne sur le site ou l’application de l’établissement, ou au guichet si l’établissement en dispose.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La diapositive permet d’identifier les principales données présentes sur un RIB. À l’affichage de la diapositive, la première question est présente ainsi qu’un RIB.</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 cadres jaunes entourant les éléments composant le RIB.</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 cadres rouges entourant les éléments composant l’IBAN.</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Affichage de cadres en orange entourant les éléments composant le BIC.</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Affichage de la seconde question.</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5</a:t>
            </a:r>
            <a:r>
              <a:rPr lang="fr-FR" dirty="0">
                <a:latin typeface="Arial" panose="020B0604020202020204" pitchFamily="34" charset="0"/>
                <a:ea typeface="Calibri" panose="020F0502020204030204" pitchFamily="34" charset="0"/>
                <a:cs typeface="Arial" panose="020B0604020202020204" pitchFamily="34" charset="0"/>
              </a:rPr>
              <a:t> : Affichage de la réponse.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5635238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18</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Retenir les notions essentielles associées à la gestion du compte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Mini-activité</a:t>
            </a: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complément/remplacement de cette diapositive, une mini-activité est disponible : [Lien vers la mini-activité </a:t>
            </a:r>
            <a:r>
              <a:rPr lang="fr-FR" b="1" dirty="0">
                <a:latin typeface="Arial" panose="020B0604020202020204" pitchFamily="34" charset="0"/>
                <a:ea typeface="Calibri" panose="020F0502020204030204" pitchFamily="34" charset="0"/>
                <a:cs typeface="Arial" panose="020B0604020202020204" pitchFamily="34" charset="0"/>
              </a:rPr>
              <a:t>2-Compte </a:t>
            </a:r>
            <a:r>
              <a:rPr lang="fr-FR" b="1" dirty="0" err="1">
                <a:latin typeface="Arial" panose="020B0604020202020204" pitchFamily="34" charset="0"/>
                <a:ea typeface="Calibri" panose="020F0502020204030204" pitchFamily="34" charset="0"/>
                <a:cs typeface="Arial" panose="020B0604020202020204" pitchFamily="34" charset="0"/>
              </a:rPr>
              <a:t>bancaire_Consultation</a:t>
            </a:r>
            <a:r>
              <a:rPr lang="fr-FR" b="1" dirty="0">
                <a:latin typeface="Arial" panose="020B0604020202020204" pitchFamily="34" charset="0"/>
                <a:ea typeface="Calibri" panose="020F0502020204030204" pitchFamily="34" charset="0"/>
                <a:cs typeface="Arial" panose="020B0604020202020204" pitchFamily="34" charset="0"/>
              </a:rPr>
              <a:t> du compte.docx</a:t>
            </a:r>
            <a:r>
              <a:rPr lang="fr-FR" dirty="0">
                <a:latin typeface="Arial" panose="020B0604020202020204" pitchFamily="34" charset="0"/>
                <a:ea typeface="Calibri" panose="020F0502020204030204" pitchFamily="34" charset="0"/>
                <a:cs typeface="Arial" panose="020B0604020202020204" pitchFamily="34" charset="0"/>
              </a:rPr>
              <a:t>]. Il est possible d’y accéder directement en cliquant sur l’icône LOUPE en haut à droite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Pour bien gérer son compte, il faut le consulter régulièrement afin d’éviter d’être à découvert et détecter des fraudes ; choisir à chaque fois que cela est possible d’être prélevé automatiquement afin de régler ses dépenses en temps et en heure et donc prévoir la provision nécessaire au paiement.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Comment consulter régulièrement son compte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y a plusieurs façons de consulter ses comptes en fonction de sa banque : par Internet, application mobile, téléphone (application de la banque) ou via un distributeur.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Que se passe-t-il s’il n’y a pas assez d’argent sur le compte pour payer un achat avec la carte ou avec un chèque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Soit la banque va laisser passer l’opération et le compte sera à découvert (cela occasionne des frais…).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Soit elle va rejeter l’opération pour absence ou insuffisance de provision avec comme conséquence possible des frais bancaires, une interdiction bancaire, voire en cas d’incidents répétés, la clôture du compte (la banque a le droit de fermer le compte, en laissant un délai de préavis de deux mois au titulaire du compte). </a:t>
            </a:r>
            <a:r>
              <a:rPr lang="fr-FR" b="1" dirty="0">
                <a:latin typeface="Arial" panose="020B0604020202020204" pitchFamily="34" charset="0"/>
                <a:ea typeface="Times New Roman" panose="02020603050405020304" pitchFamily="18" charset="0"/>
                <a:cs typeface="Times New Roman" panose="02020603050405020304" pitchFamily="18" charset="0"/>
              </a:rPr>
              <a:t>D’où l’intérêt d’anticiper</a:t>
            </a:r>
            <a:r>
              <a:rPr lang="fr-FR" dirty="0">
                <a:latin typeface="Arial" panose="020B0604020202020204" pitchFamily="34" charset="0"/>
                <a:ea typeface="Times New Roman" panose="02020603050405020304" pitchFamily="18" charset="0"/>
                <a:cs typeface="Times New Roman" panose="02020603050405020304" pitchFamily="18" charset="0"/>
              </a:rPr>
              <a: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vous avez une carte à autorisation systématique, vous ne pourrez tout simplement pas payer. </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première question est présente.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L’enseignant peut ensuite afficher les réponses proposées dans la diapositive et les comparer avec celles des élèves.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La seconde question est affichée. L’enseignant peut poser cette question à ses élèves et recueillir leurs réponses. Elles sont disponibles dans « L’essentiel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Times New Roman" panose="02020603050405020304" pitchFamily="18" charset="0"/>
              </a:rPr>
              <a:t> </a:t>
            </a: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En cas de rejet d’un chèque, il y a un risque d’inscription au </a:t>
            </a:r>
            <a:r>
              <a:rPr lang="fr-FR" b="1" dirty="0">
                <a:latin typeface="Arial" panose="020B0604020202020204" pitchFamily="34" charset="0"/>
                <a:ea typeface="Calibri" panose="020F0502020204030204" pitchFamily="34" charset="0"/>
                <a:cs typeface="Arial" panose="020B0604020202020204" pitchFamily="34" charset="0"/>
              </a:rPr>
              <a:t>Fichier Central des Chèques (FCC)</a:t>
            </a:r>
            <a:r>
              <a:rPr lang="fr-FR" dirty="0">
                <a:latin typeface="Arial" panose="020B0604020202020204" pitchFamily="34" charset="0"/>
                <a:ea typeface="Calibri" panose="020F0502020204030204" pitchFamily="34" charset="0"/>
                <a:cs typeface="Arial" panose="020B0604020202020204" pitchFamily="34" charset="0"/>
              </a:rPr>
              <a:t> par la banque qui gère le compte. Le fichier est géré par la Banque de France. La conséquence est l’interdiction d’émettre des chèques tant que le chèque rejeté n’a pas été régularisé. C’est ce qu’on appelle dans le langage courant être « </a:t>
            </a:r>
            <a:r>
              <a:rPr lang="fr-FR" b="1" dirty="0">
                <a:latin typeface="Arial" panose="020B0604020202020204" pitchFamily="34" charset="0"/>
                <a:ea typeface="Calibri" panose="020F0502020204030204" pitchFamily="34" charset="0"/>
                <a:cs typeface="Arial" panose="020B0604020202020204" pitchFamily="34" charset="0"/>
              </a:rPr>
              <a:t>interdit bancaire</a:t>
            </a:r>
            <a:r>
              <a:rPr lang="fr-FR" dirty="0">
                <a:latin typeface="Arial" panose="020B0604020202020204" pitchFamily="34" charset="0"/>
                <a:ea typeface="Calibri" panose="020F0502020204030204" pitchFamily="34" charset="0"/>
                <a:cs typeface="Arial" panose="020B0604020202020204" pitchFamily="34" charset="0"/>
              </a:rPr>
              <a:t> » (on peut aussi être interdit bancaire pour utilisation abusive de sa carte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Dans ce cas, il y a obligation de restituer son chéquier et/ou sa carte bancaire à la banque, ce qui limite la possibilité de faire des paiements.</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latin typeface="Arial" panose="020B0604020202020204" pitchFamily="34" charset="0"/>
                <a:ea typeface="Calibri" panose="020F0502020204030204" pitchFamily="34" charset="0"/>
                <a:cs typeface="Arial" panose="020B0604020202020204" pitchFamily="34" charset="0"/>
              </a:rPr>
              <a:t>ATTENTION</a:t>
            </a:r>
            <a:r>
              <a:rPr lang="fr-FR" dirty="0">
                <a:latin typeface="Arial" panose="020B0604020202020204" pitchFamily="34" charset="0"/>
                <a:ea typeface="Calibri" panose="020F0502020204030204" pitchFamily="34" charset="0"/>
                <a:cs typeface="Arial" panose="020B0604020202020204" pitchFamily="34" charset="0"/>
              </a:rPr>
              <a:t> : les frais de rejet (de chèque, de prélèvement...) peuvent être très élevés. Par exemple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frais de rejet d’un chèque inférieur à 50 € peuvent aller jusqu’à 30 €. Ceux d’un chèque supérieur à 50 € peuvent aller jusqu’à 50 € (sauf cas particuliers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frais de rejet d’un virement ou d’un prélèvement peuvent aller jusqu’à 20 € sans en excéder le montant (sauf cas particulier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frais pour dépassement de découvert autorisé peuvent aller jusqu’à 8 € par opération et 80 € par mois (sauf cas particulier *).</a:t>
            </a: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 Frais d’incident : il existe désormais en France un plafonnement des frais d’incident bancaire pour les personnes en situation de fragilité financière, notamment celles qui sont surendettées ou qui sont inscrites depuis au moins 3 mois au FCC.</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3576829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19</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La Minute Cash : les moyens de paiement » sur la chaine YouTube d’EDUCFI Banque de France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https://www.youtube.com/watch?v=_</a:t>
            </a:r>
            <a:r>
              <a:rPr lang="fr-FR" u="sng" dirty="0" smtClean="0">
                <a:solidFill>
                  <a:srgbClr val="0000FF"/>
                </a:solidFill>
                <a:latin typeface="Arial" panose="020B0604020202020204" pitchFamily="34" charset="0"/>
                <a:ea typeface="Calibri" panose="020F0502020204030204" pitchFamily="34" charset="0"/>
                <a:cs typeface="Arial" panose="020B0604020202020204" pitchFamily="34" charset="0"/>
                <a:hlinkClick r:id="rId3"/>
              </a:rPr>
              <a:t>LPpNQBih2A&amp;list=PL5s7tS3YwHhbtl8w-YaJfBxtWZjVbiQe9&amp;index=2</a:t>
            </a:r>
            <a:r>
              <a:rPr lang="fr-FR" u="none" baseline="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fr-FR" dirty="0" smtClean="0">
                <a:latin typeface="Arial" panose="020B0604020202020204" pitchFamily="34" charset="0"/>
                <a:ea typeface="Calibri" panose="020F0502020204030204" pitchFamily="34" charset="0"/>
                <a:cs typeface="Times New Roman" panose="02020603050405020304" pitchFamily="18" charset="0"/>
              </a:rPr>
              <a:t>ou sur</a:t>
            </a:r>
            <a:r>
              <a:rPr lang="fr-FR" baseline="0" dirty="0" smtClean="0">
                <a:latin typeface="Arial" panose="020B0604020202020204" pitchFamily="34" charset="0"/>
                <a:ea typeface="Calibri" panose="020F0502020204030204" pitchFamily="34" charset="0"/>
                <a:cs typeface="Times New Roman" panose="02020603050405020304" pitchFamily="18" charset="0"/>
              </a:rPr>
              <a:t> la plateforme </a:t>
            </a:r>
            <a:r>
              <a:rPr lang="fr-FR" baseline="0" dirty="0" err="1" smtClean="0">
                <a:latin typeface="Arial" panose="020B0604020202020204" pitchFamily="34" charset="0"/>
                <a:ea typeface="Calibri" panose="020F0502020204030204" pitchFamily="34" charset="0"/>
                <a:cs typeface="Times New Roman" panose="02020603050405020304" pitchFamily="18" charset="0"/>
              </a:rPr>
              <a:t>PodEduc</a:t>
            </a:r>
            <a:r>
              <a:rPr lang="fr-FR" baseline="0" dirty="0" smtClean="0">
                <a:latin typeface="Arial" panose="020B0604020202020204" pitchFamily="34" charset="0"/>
                <a:ea typeface="Calibri" panose="020F0502020204030204" pitchFamily="34" charset="0"/>
                <a:cs typeface="Times New Roman" panose="02020603050405020304" pitchFamily="18" charset="0"/>
              </a:rPr>
              <a:t> (pour les agents de l’Education nationale) : </a:t>
            </a:r>
            <a:r>
              <a:rPr lang="fr-FR" sz="1200" i="0" u="sng" kern="1200" dirty="0" smtClean="0">
                <a:solidFill>
                  <a:schemeClr val="tx1"/>
                </a:solidFill>
                <a:effectLst/>
                <a:latin typeface="+mn-lt"/>
                <a:ea typeface="+mn-ea"/>
                <a:cs typeface="+mn-cs"/>
                <a:hlinkClick r:id="rId4"/>
              </a:rPr>
              <a:t>https://podeduc.apps.education.fr/video/68287-les-moyens-de-paiement/</a:t>
            </a:r>
            <a:endParaRPr lang="fr-FR" i="0"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0416859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a:t>
            </a:fld>
            <a:endParaRPr lang="fr-FR" dirty="0"/>
          </a:p>
        </p:txBody>
      </p:sp>
      <p:sp>
        <p:nvSpPr>
          <p:cNvPr id="5" name="Espace réservé des notes 4"/>
          <p:cNvSpPr>
            <a:spLocks noGrp="1"/>
          </p:cNvSpPr>
          <p:nvPr>
            <p:ph type="body" sz="quarter" idx="11"/>
          </p:nvPr>
        </p:nvSpPr>
        <p:spPr>
          <a:xfrm>
            <a:off x="215901" y="4324865"/>
            <a:ext cx="6451600" cy="5314434"/>
          </a:xfrm>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Présenter les différents thèmes du passeport voie pro.</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 passeport est structuré en 8 thèmes avec une progression logique. Il est toutefois possible de dérouler les thèmes dans un ordre différent.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solidFill>
                  <a:srgbClr val="000000"/>
                </a:solidFill>
                <a:latin typeface="Arial" panose="020B0604020202020204" pitchFamily="34" charset="0"/>
                <a:ea typeface="Calibri" panose="020F0502020204030204" pitchFamily="34" charset="0"/>
              </a:rPr>
              <a:t>Tous les éléments de la diapositive s’affichent en une fois. Il est possible de cliquer sur les libellés de chaque thème pour se positionner directement sur la première diapositive du thème</a:t>
            </a:r>
            <a:r>
              <a:rPr lang="fr-FR" dirty="0" smtClean="0">
                <a:solidFill>
                  <a:srgbClr val="000000"/>
                </a:solidFill>
                <a:latin typeface="Arial" panose="020B0604020202020204" pitchFamily="34" charset="0"/>
                <a:ea typeface="Calibri" panose="020F0502020204030204" pitchFamily="34" charset="0"/>
              </a:rPr>
              <a:t>.</a:t>
            </a:r>
          </a:p>
          <a:p>
            <a:endParaRPr lang="fr-FR" dirty="0" smtClean="0">
              <a:solidFill>
                <a:srgbClr val="000000"/>
              </a:solidFill>
              <a:latin typeface="Arial" panose="020B0604020202020204" pitchFamily="34" charset="0"/>
            </a:endParaRPr>
          </a:p>
          <a:p>
            <a:r>
              <a:rPr lang="fr-FR" dirty="0" smtClean="0">
                <a:solidFill>
                  <a:srgbClr val="000000"/>
                </a:solidFill>
                <a:latin typeface="Arial" panose="020B0604020202020204" pitchFamily="34" charset="0"/>
              </a:rPr>
              <a:t>La maison qui symbolise</a:t>
            </a:r>
            <a:r>
              <a:rPr lang="fr-FR" baseline="0" dirty="0" smtClean="0">
                <a:solidFill>
                  <a:srgbClr val="000000"/>
                </a:solidFill>
                <a:latin typeface="Arial" panose="020B0604020202020204" pitchFamily="34" charset="0"/>
              </a:rPr>
              <a:t> le sommaire </a:t>
            </a:r>
            <a:r>
              <a:rPr lang="fr-FR" dirty="0" smtClean="0">
                <a:solidFill>
                  <a:srgbClr val="000000"/>
                </a:solidFill>
                <a:latin typeface="Arial" panose="020B0604020202020204" pitchFamily="34" charset="0"/>
              </a:rPr>
              <a:t>est présente</a:t>
            </a:r>
            <a:r>
              <a:rPr lang="fr-FR" baseline="0" dirty="0" smtClean="0">
                <a:solidFill>
                  <a:srgbClr val="000000"/>
                </a:solidFill>
                <a:latin typeface="Arial" panose="020B0604020202020204" pitchFamily="34" charset="0"/>
              </a:rPr>
              <a:t> sur la dernière diapositive de chaque thème. Lorsque vous cliquez dessus, vous revenez sur le sommaire directement.	</a:t>
            </a:r>
            <a:endParaRPr lang="fr-FR" dirty="0"/>
          </a:p>
          <a:p>
            <a:endParaRPr lang="fr-FR" dirty="0"/>
          </a:p>
        </p:txBody>
      </p:sp>
      <p:sp>
        <p:nvSpPr>
          <p:cNvPr id="6" name="Espace réservé des notes 5"/>
          <p:cNvSpPr>
            <a:spLocks noGrp="1"/>
          </p:cNvSpPr>
          <p:nvPr>
            <p:ph type="body" idx="1"/>
          </p:nvPr>
        </p:nvSpPr>
        <p:spPr>
          <a:xfrm>
            <a:off x="215901" y="2159000"/>
            <a:ext cx="6451600" cy="2165864"/>
          </a:xfrm>
        </p:spPr>
        <p:txBody>
          <a:bodyPr/>
          <a:lstStyle/>
          <a:p>
            <a:pPr>
              <a:spcAft>
                <a:spcPts val="0"/>
              </a:spcAft>
            </a:pPr>
            <a:r>
              <a:rPr lang="fr-FR" sz="1200" b="1" u="sng" dirty="0" smtClean="0">
                <a:effectLst/>
                <a:latin typeface="Arial" panose="020B0604020202020204" pitchFamily="34" charset="0"/>
                <a:ea typeface="Calibri" panose="020F0502020204030204" pitchFamily="34" charset="0"/>
                <a:cs typeface="Arial" panose="020B0604020202020204" pitchFamily="34" charset="0"/>
              </a:rPr>
              <a:t>Objectif de la diapositive</a:t>
            </a:r>
            <a:r>
              <a:rPr lang="fr-FR" sz="1200" dirty="0" smtClean="0">
                <a:effectLst/>
                <a:latin typeface="Arial" panose="020B0604020202020204" pitchFamily="34" charset="0"/>
                <a:ea typeface="Calibri" panose="020F0502020204030204" pitchFamily="34" charset="0"/>
                <a:cs typeface="Arial" panose="020B0604020202020204" pitchFamily="34" charset="0"/>
              </a:rPr>
              <a:t> :</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dirty="0" smtClean="0">
                <a:effectLst/>
                <a:latin typeface="Arial" panose="020B0604020202020204" pitchFamily="34" charset="0"/>
                <a:ea typeface="Calibri" panose="020F0502020204030204" pitchFamily="34" charset="0"/>
                <a:cs typeface="Arial" panose="020B0604020202020204" pitchFamily="34" charset="0"/>
              </a:rPr>
              <a:t>Présenter les différents thèmes du passeport voie pro.</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dirty="0" smtClean="0">
                <a:effectLst/>
                <a:latin typeface="Arial" panose="020B0604020202020204" pitchFamily="34" charset="0"/>
                <a:ea typeface="Calibri" panose="020F0502020204030204" pitchFamily="34" charset="0"/>
                <a:cs typeface="Arial" panose="020B0604020202020204" pitchFamily="34" charset="0"/>
              </a:rPr>
              <a:t> </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b="1" u="sng" dirty="0" smtClean="0">
                <a:effectLst/>
                <a:latin typeface="Arial" panose="020B0604020202020204" pitchFamily="34" charset="0"/>
                <a:ea typeface="Calibri" panose="020F0502020204030204" pitchFamily="34" charset="0"/>
                <a:cs typeface="Arial" panose="020B0604020202020204" pitchFamily="34" charset="0"/>
              </a:rPr>
              <a:t>L’essentiel</a:t>
            </a:r>
            <a:r>
              <a:rPr lang="fr-FR" sz="1200" dirty="0" smtClean="0">
                <a:effectLst/>
                <a:latin typeface="Arial" panose="020B0604020202020204" pitchFamily="34" charset="0"/>
                <a:ea typeface="Calibri" panose="020F0502020204030204" pitchFamily="34" charset="0"/>
                <a:cs typeface="Arial" panose="020B0604020202020204" pitchFamily="34" charset="0"/>
              </a:rPr>
              <a:t> : </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dirty="0" smtClean="0">
                <a:effectLst/>
                <a:latin typeface="Arial" panose="020B0604020202020204" pitchFamily="34" charset="0"/>
                <a:ea typeface="Calibri" panose="020F0502020204030204" pitchFamily="34" charset="0"/>
                <a:cs typeface="Arial" panose="020B0604020202020204" pitchFamily="34" charset="0"/>
              </a:rPr>
              <a:t>Le passeport est structuré en 8 thèmes avec une progression logique. Il est toutefois possible de dérouler les thèmes dans un ordre différent.</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dirty="0" smtClean="0">
                <a:effectLst/>
                <a:latin typeface="Arial" panose="020B0604020202020204" pitchFamily="34" charset="0"/>
                <a:ea typeface="Calibri" panose="020F0502020204030204" pitchFamily="34" charset="0"/>
                <a:cs typeface="Arial" panose="020B0604020202020204" pitchFamily="34" charset="0"/>
              </a:rPr>
              <a:t> </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b="1" u="sng" dirty="0" smtClean="0">
                <a:effectLst/>
                <a:latin typeface="Arial" panose="020B0604020202020204" pitchFamily="34" charset="0"/>
                <a:ea typeface="Calibri" panose="020F0502020204030204" pitchFamily="34" charset="0"/>
                <a:cs typeface="Arial" panose="020B0604020202020204" pitchFamily="34" charset="0"/>
              </a:rPr>
              <a:t>Fonctionnement de la diapositive</a:t>
            </a:r>
            <a:r>
              <a:rPr lang="fr-FR" sz="1200" dirty="0" smtClean="0">
                <a:effectLst/>
                <a:latin typeface="Arial" panose="020B0604020202020204" pitchFamily="34" charset="0"/>
                <a:ea typeface="Calibri" panose="020F0502020204030204" pitchFamily="34" charset="0"/>
                <a:cs typeface="Arial" panose="020B0604020202020204" pitchFamily="34" charset="0"/>
              </a:rPr>
              <a:t> :</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r>
              <a:rPr lang="fr-FR" sz="1200" dirty="0" smtClean="0">
                <a:solidFill>
                  <a:srgbClr val="000000"/>
                </a:solidFill>
                <a:effectLst/>
                <a:latin typeface="Arial" panose="020B0604020202020204" pitchFamily="34" charset="0"/>
                <a:ea typeface="Calibri" panose="020F0502020204030204" pitchFamily="34" charset="0"/>
              </a:rPr>
              <a:t>Tous les éléments de la diapositive s’affichent en une fois. Il est possible de cliquer sur les libellés de chaque thème pour se positionner directement sur la première diapositive du thème.</a:t>
            </a:r>
            <a:endParaRPr lang="fr-FR" dirty="0"/>
          </a:p>
        </p:txBody>
      </p:sp>
    </p:spTree>
    <p:extLst>
      <p:ext uri="{BB962C8B-B14F-4D97-AF65-F5344CB8AC3E}">
        <p14:creationId xmlns:p14="http://schemas.microsoft.com/office/powerpoint/2010/main" val="9265461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20</a:t>
            </a:fld>
            <a:endParaRPr lang="fr-FR" dirty="0"/>
          </a:p>
        </p:txBody>
      </p:sp>
      <p:sp>
        <p:nvSpPr>
          <p:cNvPr id="5" name="Espace réservé des notes 4"/>
          <p:cNvSpPr>
            <a:spLocks noGrp="1"/>
          </p:cNvSpPr>
          <p:nvPr>
            <p:ph type="body" sz="quarter" idx="11"/>
          </p:nvPr>
        </p:nvSpPr>
        <p:spPr/>
        <p:txBody>
          <a:bodyPr/>
          <a:lstStyle/>
          <a:p>
            <a:r>
              <a:rPr lang="fr-FR" b="1" u="sng" dirty="0"/>
              <a:t>Objectifs de la diapositive</a:t>
            </a:r>
            <a:r>
              <a:rPr lang="fr-FR" dirty="0"/>
              <a:t> :</a:t>
            </a:r>
          </a:p>
          <a:p>
            <a:r>
              <a:rPr lang="fr-FR" dirty="0"/>
              <a:t>Présenter les pièces et les billets en euros et la notion de « cours légal ».</a:t>
            </a:r>
          </a:p>
          <a:p>
            <a:r>
              <a:rPr lang="fr-FR" dirty="0"/>
              <a:t> </a:t>
            </a:r>
          </a:p>
          <a:p>
            <a:r>
              <a:rPr lang="fr-FR" b="1" u="sng" dirty="0"/>
              <a:t>L’essentiel</a:t>
            </a:r>
            <a:r>
              <a:rPr lang="fr-FR" dirty="0"/>
              <a:t> : </a:t>
            </a:r>
          </a:p>
          <a:p>
            <a:r>
              <a:rPr lang="fr-FR" b="1" dirty="0"/>
              <a:t>L’euro</a:t>
            </a:r>
            <a:r>
              <a:rPr lang="fr-FR" dirty="0"/>
              <a:t> est la monnaie commune à 20 pays membres de la zone euro, avec la Croatie depuis le 1er janvier 2023.</a:t>
            </a:r>
          </a:p>
          <a:p>
            <a:r>
              <a:rPr lang="fr-FR" dirty="0"/>
              <a:t>Les pièces et les billets sont </a:t>
            </a:r>
            <a:r>
              <a:rPr lang="fr-FR" b="1" dirty="0"/>
              <a:t>pratiques</a:t>
            </a:r>
            <a:r>
              <a:rPr lang="fr-FR" dirty="0"/>
              <a:t> car ils permettent de réaliser facilement un paiement chez un commerçant ou entre particuliers par exemple. Ils sont </a:t>
            </a:r>
            <a:r>
              <a:rPr lang="fr-FR" b="1" dirty="0"/>
              <a:t>sûrs</a:t>
            </a:r>
            <a:r>
              <a:rPr lang="fr-FR" dirty="0"/>
              <a:t> car il est très difficile de les falsifier (cf. exercice sur les signes de sécurité sur la diapositive suivante).</a:t>
            </a:r>
          </a:p>
          <a:p>
            <a:r>
              <a:rPr lang="fr-FR" dirty="0"/>
              <a:t>Les pièces et les billets sont les seuls moyens de paiement à avoir « </a:t>
            </a:r>
            <a:r>
              <a:rPr lang="fr-FR" b="1" dirty="0"/>
              <a:t>cours légal</a:t>
            </a:r>
            <a:r>
              <a:rPr lang="fr-FR" dirty="0"/>
              <a:t> » : ils ne peuvent pas être refusés par un créancier ou un commerçant, excepté dans les cas suivants :</a:t>
            </a:r>
          </a:p>
          <a:p>
            <a:pPr lvl="0"/>
            <a:r>
              <a:rPr lang="fr-FR" dirty="0"/>
              <a:t>Les billets privés de cours légal – par exemple les anciens billets en francs – ne peuvent plus être utilisés.</a:t>
            </a:r>
          </a:p>
          <a:p>
            <a:pPr lvl="0"/>
            <a:r>
              <a:rPr lang="fr-FR" dirty="0"/>
              <a:t>Un vendeur n’est pas obligé d’accepter un paiement effectué avec plus de 50 pièces ou si le client ne peut pas faire l’appoint.</a:t>
            </a:r>
          </a:p>
          <a:p>
            <a:pPr lvl="0"/>
            <a:r>
              <a:rPr lang="fr-FR" dirty="0"/>
              <a:t>Il est interdit de payer en espèces un professionnel pour une transaction supérieure à 1 000 €. </a:t>
            </a:r>
          </a:p>
          <a:p>
            <a:r>
              <a:rPr lang="fr-FR" dirty="0"/>
              <a:t> </a:t>
            </a:r>
          </a:p>
          <a:p>
            <a:r>
              <a:rPr lang="fr-FR" b="1" u="sng" dirty="0"/>
              <a:t>Fonctionnement de la diapositive</a:t>
            </a:r>
            <a:r>
              <a:rPr lang="fr-FR" dirty="0"/>
              <a:t> :</a:t>
            </a:r>
          </a:p>
          <a:p>
            <a:r>
              <a:rPr lang="fr-FR" dirty="0"/>
              <a:t>À l’affichage de la diapositive, la première partie sur les billets et les pièces est affichée. L’enseignant peut demander aux élèves pourquoi les billets et les pièces sont pratiques et sûrs et comparer avec les éléments indiqués dans « L’essentiel ».</a:t>
            </a:r>
          </a:p>
          <a:p>
            <a:r>
              <a:rPr lang="fr-FR" b="1" u="sng" dirty="0"/>
              <a:t>Animation 1</a:t>
            </a:r>
            <a:r>
              <a:rPr lang="fr-FR" dirty="0"/>
              <a:t> : L’enseignant peut ensuite afficher la seconde partie sur la notion de cours légal et les exceptions à l’usage des pièces et des billets.</a:t>
            </a:r>
          </a:p>
          <a:p>
            <a:r>
              <a:rPr lang="fr-FR" dirty="0"/>
              <a:t> </a:t>
            </a:r>
          </a:p>
          <a:p>
            <a:r>
              <a:rPr lang="fr-FR" b="1" u="sng" dirty="0"/>
              <a:t>Pour aller plus loin</a:t>
            </a:r>
            <a:r>
              <a:rPr lang="fr-FR" dirty="0"/>
              <a:t> :</a:t>
            </a:r>
          </a:p>
          <a:p>
            <a:r>
              <a:rPr lang="fr-FR" dirty="0"/>
              <a:t>Les pièces et billets en euros sont fabriqués par différents pays de la zone euro. C'est la Banque Centrale Européenne (BCE) qui fixe le nombre de billets et de pièces à fabriquer en fonction des besoins.</a:t>
            </a:r>
          </a:p>
          <a:p>
            <a:r>
              <a:rPr lang="fr-FR" dirty="0"/>
              <a:t>Une partie importante des billets en euros est fabriquée dans l’usine de la Banque de France du département du Puy-de-Dôme. On peut reconnaître le pays où a été imprimé un billet grâce à la première lettre devant la série de 10 chiffres imprimée au verso. Par exemple, la lettre U désigne l'imprimerie de la Banque de France.</a:t>
            </a:r>
          </a:p>
          <a:p>
            <a:r>
              <a:rPr lang="fr-FR" dirty="0"/>
              <a:t>Pour ce qui concerne les pièces, en France, c’est la Monnaie de Paris qui est chargée de la fabrication des pièces en euros (usine de Pessac en Gironde).</a:t>
            </a:r>
          </a:p>
          <a:p>
            <a:r>
              <a:rPr lang="fr-FR" dirty="0"/>
              <a:t> </a:t>
            </a:r>
          </a:p>
          <a:p>
            <a:r>
              <a:rPr lang="fr-FR" dirty="0"/>
              <a:t>Pour introduire la notion de Monnaie, lien vers la vidéo « L’euro» sur la chaine YouTube d’EDUCFI Banque de France </a:t>
            </a:r>
            <a:r>
              <a:rPr lang="fr-FR" u="sng" dirty="0">
                <a:hlinkClick r:id="rId3"/>
              </a:rPr>
              <a:t>http://www.youtube.com/watch?v=ZSjQuW0v5c8</a:t>
            </a:r>
            <a:r>
              <a:rPr lang="fr-FR" u="sng" dirty="0"/>
              <a:t>.</a:t>
            </a:r>
            <a:endParaRPr lang="fr-FR" dirty="0"/>
          </a:p>
          <a:p>
            <a:r>
              <a:rPr lang="fr-FR" dirty="0"/>
              <a:t> </a:t>
            </a:r>
          </a:p>
          <a:p>
            <a:endParaRPr lang="fr-FR" dirty="0"/>
          </a:p>
          <a:p>
            <a:endParaRPr lang="fr-FR" dirty="0"/>
          </a:p>
        </p:txBody>
      </p:sp>
    </p:spTree>
    <p:extLst>
      <p:ext uri="{BB962C8B-B14F-4D97-AF65-F5344CB8AC3E}">
        <p14:creationId xmlns:p14="http://schemas.microsoft.com/office/powerpoint/2010/main" val="19714699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21</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Identifier les principaux signes de sécurité des billets.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Mini-activité</a:t>
            </a: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complément/remplacement de cette diapositive, une mini-activité est disponible : [Lien vers la mini-activité </a:t>
            </a:r>
            <a:r>
              <a:rPr lang="fr-FR" b="1" dirty="0">
                <a:latin typeface="Arial" panose="020B0604020202020204" pitchFamily="34" charset="0"/>
                <a:ea typeface="Calibri" panose="020F0502020204030204" pitchFamily="34" charset="0"/>
                <a:cs typeface="Arial" panose="020B0604020202020204" pitchFamily="34" charset="0"/>
              </a:rPr>
              <a:t>3-Moyens de paiement_Billet.docx</a:t>
            </a:r>
            <a:r>
              <a:rPr lang="fr-FR" dirty="0">
                <a:latin typeface="Arial" panose="020B0604020202020204" pitchFamily="34" charset="0"/>
                <a:ea typeface="Calibri" panose="020F0502020204030204" pitchFamily="34" charset="0"/>
                <a:cs typeface="Arial" panose="020B0604020202020204" pitchFamily="34" charset="0"/>
              </a:rPr>
              <a:t>]. Il est possible d’y accéder directement en cliquant sur l’icône LOUPE en haut à droite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Comment reconnaître un faux billet ? Si possible, prévoir un billet pour montrer aux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Touchez-le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Lorsque vous prenez un billet en main, il a un toucher que l’on ne retrouve pas avec un papier standard du commerce, un toucher dû au procédé de fabrication du papier et aux impressions qui lui seront appliquées pour en faire un billet. Savez-vous en quelle matière sont fabriqués les billets ? En coton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rugosité est particulière sur certaines zones du billet : sur la valeur faciale du billet (les gros chiffres en haut), sur le motif architectural, sur les marques à droite et à gauche du billet, sur sa bordure et enfin sur les initiales de la BCE à gauche du billet. </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Regardez-le</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filigrane : un portrait de la princesse Europe* ainsi que la valeur faciale du billet. La valeur du billet inscrite sur la face opposée du billet (par rapport à l’observateur) apparaît par transparence.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bande argentée comportant des hologrammes.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Inclinez-le</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En bas à gauche du billet, au recto, sur la série Europe, on trouve une encre particulière. En inclinant le billet, elle passe du vert au bleu avec un effet roulant lumineux qui se déplace de bas en haut et de haut en bas.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On appelle la valeur du billet imprimée avec cette encre spéciale le « </a:t>
            </a:r>
            <a:r>
              <a:rPr lang="fr-FR" b="1" dirty="0">
                <a:latin typeface="Arial" panose="020B0604020202020204" pitchFamily="34" charset="0"/>
                <a:ea typeface="Times New Roman" panose="02020603050405020304" pitchFamily="18" charset="0"/>
                <a:cs typeface="Times New Roman" panose="02020603050405020304" pitchFamily="18" charset="0"/>
              </a:rPr>
              <a:t>nombre émeraude</a:t>
            </a:r>
            <a:r>
              <a:rPr lang="fr-FR" dirty="0">
                <a:latin typeface="Arial" panose="020B0604020202020204" pitchFamily="34" charset="0"/>
                <a:ea typeface="Times New Roman" panose="02020603050405020304" pitchFamily="18" charset="0"/>
                <a:cs typeface="Times New Roman" panose="02020603050405020304" pitchFamily="18" charset="0"/>
              </a:rPr>
              <a:t> ».</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Grâce aux signes de sécurité qui sont dans les billets, il y a </a:t>
            </a:r>
            <a:r>
              <a:rPr lang="fr-FR" b="1" dirty="0">
                <a:latin typeface="Arial" panose="020B0604020202020204" pitchFamily="34" charset="0"/>
                <a:ea typeface="Calibri" panose="020F0502020204030204" pitchFamily="34" charset="0"/>
                <a:cs typeface="Arial" panose="020B0604020202020204" pitchFamily="34" charset="0"/>
              </a:rPr>
              <a:t>très peu de faux billets en euros</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Attention, fabriquer de faux billets est interdit</a:t>
            </a:r>
            <a:r>
              <a:rPr lang="fr-FR" dirty="0">
                <a:latin typeface="Arial" panose="020B0604020202020204" pitchFamily="34" charset="0"/>
                <a:ea typeface="Calibri" panose="020F0502020204030204" pitchFamily="34" charset="0"/>
                <a:cs typeface="Arial" panose="020B0604020202020204" pitchFamily="34" charset="0"/>
              </a:rPr>
              <a:t> : sont considérées comme illicites les reproductions que le public pourrait confondre avec des billets en euros authentiques. Les sanctions encourues sont une amende pouvant s’élever jusqu’à 450 000 € et/ou une peine de prison pouvant aller jusqu’à 30 ans.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un billet de 20 euros est présenté, avec des cases entourées en rouge. L’enseignant peut utiliser la </a:t>
            </a:r>
            <a:r>
              <a:rPr lang="fr-FR" b="1" dirty="0">
                <a:latin typeface="Arial" panose="020B0604020202020204" pitchFamily="34" charset="0"/>
                <a:ea typeface="Calibri" panose="020F0502020204030204" pitchFamily="34" charset="0"/>
                <a:cs typeface="Arial" panose="020B0604020202020204" pitchFamily="34" charset="0"/>
              </a:rPr>
              <a:t>feuille d’exercice </a:t>
            </a:r>
            <a:r>
              <a:rPr lang="fr-FR" dirty="0">
                <a:latin typeface="Arial" panose="020B0604020202020204" pitchFamily="34" charset="0"/>
                <a:ea typeface="Calibri" panose="020F0502020204030204" pitchFamily="34" charset="0"/>
                <a:cs typeface="Arial" panose="020B0604020202020204" pitchFamily="34" charset="0"/>
              </a:rPr>
              <a:t>qui présente le même billet de 20 euros, avec 5 propositions à replacer par les élèves. Les animations suivantes replacent les propositions dans les bonnes cases.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Animations 1 à 5</a:t>
            </a:r>
            <a:r>
              <a:rPr lang="fr-FR" dirty="0">
                <a:latin typeface="Arial" panose="020B0604020202020204" pitchFamily="34" charset="0"/>
                <a:ea typeface="Calibri" panose="020F0502020204030204" pitchFamily="34" charset="0"/>
                <a:cs typeface="Arial" panose="020B0604020202020204" pitchFamily="34" charset="0"/>
              </a:rPr>
              <a:t> : les propositions sont affichées dans l’ordre suivant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Marques tactiles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Filigrane portrait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Fenêtre portrait dans l’hologramme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Hologramme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Nombre émeraude.</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faux billet doit obligatoirement être remis à la Banque de France ou à la police. Il n’est pas remboursé.</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Banque de France est le premier imprimeur de billets en euros et dispose de deux centres industriels en Auvergne : sa papeterie de Vic-le-Comte et son imprimerie de Chamalières. Elle assure également la surveillance de la qualité de la monnaie fiduciaire et procède au retrait des coupures en mauvais état.</a:t>
            </a: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*Originaire de Tyr, une ville côtière du Sud-Liban, la princesse Europe (figure mythologique d'Europe, fille du roi phénicien du royaume de Tyr) se trouve sur les nouveaux billets de 20 € imprimés par la Banque centrale européenne (BCE). Une initiative qui rappelle les liens forts et les échanges ayant existé entre Orient et Occident.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8660803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22</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Identifier les informations présentes sur une carte bancaire et adopter quelques bons comportements lors de son utilisation.</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Mini-activité</a:t>
            </a: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complément/remplacement de cette diapositive, une mini-activité est disponible : [Lien vers la mini-activité </a:t>
            </a:r>
            <a:r>
              <a:rPr lang="fr-FR" b="1" dirty="0">
                <a:latin typeface="Arial" panose="020B0604020202020204" pitchFamily="34" charset="0"/>
                <a:ea typeface="Calibri" panose="020F0502020204030204" pitchFamily="34" charset="0"/>
                <a:cs typeface="Arial" panose="020B0604020202020204" pitchFamily="34" charset="0"/>
              </a:rPr>
              <a:t>3-Moyens de paiement_CB.docx</a:t>
            </a:r>
            <a:r>
              <a:rPr lang="fr-FR" dirty="0">
                <a:latin typeface="Arial" panose="020B0604020202020204" pitchFamily="34" charset="0"/>
                <a:ea typeface="Calibri" panose="020F0502020204030204" pitchFamily="34" charset="0"/>
                <a:cs typeface="Arial" panose="020B0604020202020204" pitchFamily="34" charset="0"/>
              </a:rPr>
              <a:t>]. Il est possible d’y accéder directement en cliquant sur l’icône LOUPE en haut à droite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existe plusieurs types de carte bancaire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a:t>
            </a:r>
            <a:r>
              <a:rPr lang="fr-FR" b="1" dirty="0">
                <a:latin typeface="Arial" panose="020B0604020202020204" pitchFamily="34" charset="0"/>
                <a:ea typeface="Times New Roman" panose="02020603050405020304" pitchFamily="18" charset="0"/>
                <a:cs typeface="Times New Roman" panose="02020603050405020304" pitchFamily="18" charset="0"/>
              </a:rPr>
              <a:t>carte de retrait</a:t>
            </a:r>
            <a:r>
              <a:rPr lang="fr-FR" dirty="0">
                <a:latin typeface="Arial" panose="020B0604020202020204" pitchFamily="34" charset="0"/>
                <a:ea typeface="Times New Roman" panose="02020603050405020304" pitchFamily="18" charset="0"/>
                <a:cs typeface="Times New Roman" panose="02020603050405020304" pitchFamily="18" charset="0"/>
              </a:rPr>
              <a:t> (carte qui permet seulement de retirer de l’argent à un distributeur de billets).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a:t>
            </a:r>
            <a:r>
              <a:rPr lang="fr-FR" b="1" dirty="0">
                <a:latin typeface="Arial" panose="020B0604020202020204" pitchFamily="34" charset="0"/>
                <a:ea typeface="Times New Roman" panose="02020603050405020304" pitchFamily="18" charset="0"/>
                <a:cs typeface="Times New Roman" panose="02020603050405020304" pitchFamily="18" charset="0"/>
              </a:rPr>
              <a:t>carte de débit</a:t>
            </a:r>
            <a:r>
              <a:rPr lang="fr-FR" dirty="0">
                <a:latin typeface="Arial" panose="020B0604020202020204" pitchFamily="34" charset="0"/>
                <a:ea typeface="Times New Roman" panose="02020603050405020304" pitchFamily="18" charset="0"/>
                <a:cs typeface="Times New Roman" panose="02020603050405020304" pitchFamily="18" charset="0"/>
              </a:rPr>
              <a:t> (débit immédiat : la dépense est immédiatement débitée sur le compte). Certaines de ces cartes peuvent être à autorisation systématique, c’est-à-dire que le solde du compte est vérifié à chaque achat).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a:t>
            </a:r>
            <a:r>
              <a:rPr lang="fr-FR" b="1" dirty="0">
                <a:latin typeface="Arial" panose="020B0604020202020204" pitchFamily="34" charset="0"/>
                <a:ea typeface="Times New Roman" panose="02020603050405020304" pitchFamily="18" charset="0"/>
                <a:cs typeface="Times New Roman" panose="02020603050405020304" pitchFamily="18" charset="0"/>
              </a:rPr>
              <a:t>carte de crédit</a:t>
            </a:r>
            <a:r>
              <a:rPr lang="fr-FR" dirty="0">
                <a:latin typeface="Arial" panose="020B0604020202020204" pitchFamily="34" charset="0"/>
                <a:ea typeface="Times New Roman" panose="02020603050405020304" pitchFamily="18" charset="0"/>
                <a:cs typeface="Times New Roman" panose="02020603050405020304" pitchFamily="18" charset="0"/>
              </a:rPr>
              <a:t> (débit différé : les dépenses sont regroupées et débitées en une seule fois à la fin du mois).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La carte bancaire permet de retirer de l’argent d’un compte bancaire ou de payer un achat. </a:t>
            </a:r>
            <a:r>
              <a:rPr lang="fr-FR" b="1" dirty="0">
                <a:latin typeface="Arial" panose="020B0604020202020204" pitchFamily="34" charset="0"/>
                <a:ea typeface="Calibri" panose="020F0502020204030204" pitchFamily="34" charset="0"/>
                <a:cs typeface="Arial" panose="020B0604020202020204" pitchFamily="34" charset="0"/>
              </a:rPr>
              <a:t>Cet argent sera débité</a:t>
            </a:r>
            <a:r>
              <a:rPr lang="fr-FR" dirty="0">
                <a:latin typeface="Arial" panose="020B0604020202020204" pitchFamily="34" charset="0"/>
                <a:ea typeface="Calibri" panose="020F0502020204030204" pitchFamily="34" charset="0"/>
                <a:cs typeface="Arial" panose="020B0604020202020204" pitchFamily="34" charset="0"/>
              </a:rPr>
              <a:t> du compte bancaire : </a:t>
            </a:r>
            <a:r>
              <a:rPr lang="fr-FR" b="1" dirty="0">
                <a:latin typeface="Arial" panose="020B0604020202020204" pitchFamily="34" charset="0"/>
                <a:ea typeface="Calibri" panose="020F0502020204030204" pitchFamily="34" charset="0"/>
                <a:cs typeface="Arial" panose="020B0604020202020204" pitchFamily="34" charset="0"/>
              </a:rPr>
              <a:t>ce n’est donc pas une opération virtuelle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Certaines banques proposent, sous la responsabilité des parents, des cartes bancaires pour des mineurs (dès 10 ans) avec contrôle parental (paramétrage des plafonds de dépenses et de retraits, suivi par application), et certains achats peuvent être bloqués (tabac, alcool, jeux d’argent en ligne…).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noter que certaines banques proposent une carte bancaire gratuite et d’autres non ou les intègrent dans des packs de services bancaires payants.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Comment bien utiliser sa carte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Dès réception de sa carte, apposer sa signature au dos.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jamais conserver son code avec sa carte.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Lors d’un achat, vérifier le montant de la transaction qui s’affiche.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Conserver ses tickets de carte bancaire jusqu’à réception de son relevé de compte pour vérifier que les montants correspondent et qu’il n’y a pas eu de paiement frauduleux prélevé sur le compte.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Faire opposition rapidement en cas de perte ou de vol.</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une carte bancaire est présentée, avec des cases entourées en rouge. L’enseignant peut utiliser la </a:t>
            </a:r>
            <a:r>
              <a:rPr lang="fr-FR" b="1" dirty="0">
                <a:latin typeface="Arial" panose="020B0604020202020204" pitchFamily="34" charset="0"/>
                <a:ea typeface="Calibri" panose="020F0502020204030204" pitchFamily="34" charset="0"/>
                <a:cs typeface="Arial" panose="020B0604020202020204" pitchFamily="34" charset="0"/>
              </a:rPr>
              <a:t>feuille d’exercice </a:t>
            </a:r>
            <a:r>
              <a:rPr lang="fr-FR" dirty="0">
                <a:latin typeface="Arial" panose="020B0604020202020204" pitchFamily="34" charset="0"/>
                <a:ea typeface="Calibri" panose="020F0502020204030204" pitchFamily="34" charset="0"/>
                <a:cs typeface="Arial" panose="020B0604020202020204" pitchFamily="34" charset="0"/>
              </a:rPr>
              <a:t>qui présente la même carte bancaire, avec 5 propositions à replacer par les élèves. Les animations suivantes replacent les propositions dans les bonnes cases.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Animations 1 à 5</a:t>
            </a:r>
            <a:r>
              <a:rPr lang="fr-FR" dirty="0">
                <a:latin typeface="Arial" panose="020B0604020202020204" pitchFamily="34" charset="0"/>
                <a:ea typeface="Calibri" panose="020F0502020204030204" pitchFamily="34" charset="0"/>
                <a:cs typeface="Arial" panose="020B0604020202020204" pitchFamily="34" charset="0"/>
              </a:rPr>
              <a:t> : les propositions sont affichées dans l’ordre suivant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Puce électronique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Numéro de carte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Nom du titulaire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Date d’expiration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Signature et cryptogramme visuel.</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l’issue de l’animation, lorsque les propositions ont été replacées, l’enseignant peut demander aux élèves de lui citer quelques comportements recommandés lors de l’utilisation d’une carte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L’enseignant peut ensuite afficher les réponses proposées dans la diapositive et les comparer avec celles des élèves. Il peut aussi afficher tout de suite les propositions et initier un dialogue avec ses élèves sur chacune des 4 propositions.</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cas de vol ou de perte de sa carte bancaire, il faut faire opposition en appelant soit un numéro interbancaire disponible 7 jours sur 7, 24h/24, soit le numéro fourni par sa banque lors de la souscription de la carte, ou bien encore le numéro figurant sur les distributeurs de billets. À partir de l’opposition, la banque va rendre la carte et ses données inutilisables.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Toutes les opérations faites avant l’opposition sont à la charge du titulaire de la carte s'il a fait preuve de négligence grave notamment en ne conservant pas en sécurité son code confidentiel ou s’il a agi de façon frauduleuse en faisant par exemple une fausse déclaration de perte ou de vol.</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En revanche, toutes les opérations seront prises en charge par la banque si le code confidentiel n'a pas été utilisé, si la carte a été contrefaite ou détournée, et bien sûr pour les opérations faites après l'enregistrement de l'opposition.</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4844419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23</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Se familiariser avec le retrait d’argent dans un distributeur automatique de billets.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Mini-activité</a:t>
            </a: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complément/remplacement de cette diapositive, une mini-activité est disponible : [Lien vers la mini-activité </a:t>
            </a:r>
            <a:r>
              <a:rPr lang="fr-FR" b="1" dirty="0">
                <a:latin typeface="Arial" panose="020B0604020202020204" pitchFamily="34" charset="0"/>
                <a:ea typeface="Calibri" panose="020F0502020204030204" pitchFamily="34" charset="0"/>
                <a:cs typeface="Arial" panose="020B0604020202020204" pitchFamily="34" charset="0"/>
              </a:rPr>
              <a:t>3-Moyens de paiement_DAB.docx (anglais)</a:t>
            </a:r>
            <a:r>
              <a:rPr lang="fr-FR" dirty="0">
                <a:latin typeface="Arial" panose="020B0604020202020204" pitchFamily="34" charset="0"/>
                <a:ea typeface="Calibri" panose="020F0502020204030204" pitchFamily="34" charset="0"/>
                <a:cs typeface="Arial" panose="020B0604020202020204" pitchFamily="34" charset="0"/>
              </a:rPr>
              <a:t>]. Il est possible d’y accéder directement en cliquant sur l’icône LOUPE en haut à droite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Où et comment retirer de l’argent liquide avec sa carte bancaire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Dans un guichet de sa banque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Ce n’est possible que dans l’un des guichets de sa banque. Pour les comptes ouverts dans des banques uniquement en ligne, celles-ci ont parfois des accords avec des banques possédant des guichets. En l’absence d’accord, il n’est pas possible de retirer de l’argent liquide pour ce type de compte.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plus souvent l’argent est récupéré dans un distributeur de billets de l’agence avec une </a:t>
            </a:r>
            <a:r>
              <a:rPr lang="fr-FR" u="sng" dirty="0">
                <a:latin typeface="Arial" panose="020B0604020202020204" pitchFamily="34" charset="0"/>
                <a:ea typeface="Times New Roman" panose="02020603050405020304" pitchFamily="18" charset="0"/>
                <a:cs typeface="Times New Roman" panose="02020603050405020304" pitchFamily="18" charset="0"/>
              </a:rPr>
              <a:t>carte de retrait temporaire </a:t>
            </a:r>
            <a:r>
              <a:rPr lang="fr-FR" dirty="0">
                <a:latin typeface="Arial" panose="020B0604020202020204" pitchFamily="34" charset="0"/>
                <a:ea typeface="Times New Roman" panose="02020603050405020304" pitchFamily="18" charset="0"/>
                <a:cs typeface="Times New Roman" panose="02020603050405020304" pitchFamily="18" charset="0"/>
              </a:rPr>
              <a:t>délivrée par le conseiller bancaire. Le fonctionnement est alors similaire à celui du retrait par carte bancaire.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À noter que pour des raisons de sécurité, il n’y a quasiment plus d’argent liquide accessible par les conseillers bancaires dans les agences. Les billets destinés à être délivrés aux clients sont stockés dans les distributeurs de billets.</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Dans un distributeur de billets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 retrait de liquide avec sa carte bancaire est possible dans tous les DAB quelle que soit la banque, et quel que soit le pays (sauf exceptions). Attention lorsque la devise est différente, des frais de change peuvent être appliqués par la banque détenant le DAB et par sa banque.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Déroulement d’un retrait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mj-lt"/>
              <a:buAutoNum type="arabicPeriod"/>
            </a:pPr>
            <a:r>
              <a:rPr lang="fr-FR" dirty="0">
                <a:latin typeface="Arial" panose="020B0604020202020204" pitchFamily="34" charset="0"/>
                <a:ea typeface="Arial" panose="020B0604020202020204" pitchFamily="34" charset="0"/>
                <a:cs typeface="Times New Roman" panose="02020603050405020304" pitchFamily="18" charset="0"/>
              </a:rPr>
              <a:t>Mettre la carte dans le distributeur.</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mj-lt"/>
              <a:buAutoNum type="arabicPeriod"/>
            </a:pPr>
            <a:r>
              <a:rPr lang="fr-FR" dirty="0">
                <a:latin typeface="Arial" panose="020B0604020202020204" pitchFamily="34" charset="0"/>
                <a:ea typeface="Arial" panose="020B0604020202020204" pitchFamily="34" charset="0"/>
                <a:cs typeface="Times New Roman" panose="02020603050405020304" pitchFamily="18" charset="0"/>
              </a:rPr>
              <a:t>Saisir son code confidentiel.</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mj-lt"/>
              <a:buAutoNum type="arabicPeriod"/>
            </a:pPr>
            <a:r>
              <a:rPr lang="fr-FR" dirty="0">
                <a:latin typeface="Arial" panose="020B0604020202020204" pitchFamily="34" charset="0"/>
                <a:ea typeface="Arial" panose="020B0604020202020204" pitchFamily="34" charset="0"/>
                <a:cs typeface="Times New Roman" panose="02020603050405020304" pitchFamily="18" charset="0"/>
              </a:rPr>
              <a:t>Si le code est correct, indiquer la somme à retirer (parfois, le code confidentiel est demandé après le montant).</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mj-lt"/>
              <a:buAutoNum type="arabicPeriod"/>
            </a:pPr>
            <a:r>
              <a:rPr lang="fr-FR" dirty="0">
                <a:latin typeface="Arial" panose="020B0604020202020204" pitchFamily="34" charset="0"/>
                <a:ea typeface="Arial" panose="020B0604020202020204" pitchFamily="34" charset="0"/>
                <a:cs typeface="Times New Roman" panose="02020603050405020304" pitchFamily="18" charset="0"/>
              </a:rPr>
              <a:t>Retirer la carte lorsque c’est indiqué.</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mj-lt"/>
              <a:buAutoNum type="arabicPeriod"/>
            </a:pPr>
            <a:r>
              <a:rPr lang="fr-FR" dirty="0">
                <a:latin typeface="Arial" panose="020B0604020202020204" pitchFamily="34" charset="0"/>
                <a:ea typeface="Arial" panose="020B0604020202020204" pitchFamily="34" charset="0"/>
                <a:cs typeface="Times New Roman" panose="02020603050405020304" pitchFamily="18" charset="0"/>
              </a:rPr>
              <a:t>Prendre les billets distribués.</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Attention : </a:t>
            </a:r>
            <a:r>
              <a:rPr lang="fr-FR" dirty="0">
                <a:latin typeface="Arial" panose="020B0604020202020204" pitchFamily="34" charset="0"/>
                <a:ea typeface="Calibri" panose="020F0502020204030204" pitchFamily="34" charset="0"/>
                <a:cs typeface="Arial" panose="020B0604020202020204" pitchFamily="34" charset="0"/>
              </a:rPr>
              <a:t>pour les étapes 2 et 3, selon les DAB, </a:t>
            </a:r>
            <a:r>
              <a:rPr lang="fr-FR" b="1" dirty="0">
                <a:latin typeface="Arial" panose="020B0604020202020204" pitchFamily="34" charset="0"/>
                <a:ea typeface="Calibri" panose="020F0502020204030204" pitchFamily="34" charset="0"/>
                <a:cs typeface="Arial" panose="020B0604020202020204" pitchFamily="34" charset="0"/>
              </a:rPr>
              <a:t>l’ordre est inversé</a:t>
            </a:r>
            <a:r>
              <a:rPr lang="fr-FR" dirty="0">
                <a:latin typeface="Arial" panose="020B0604020202020204" pitchFamily="34" charset="0"/>
                <a:ea typeface="Calibri" panose="020F0502020204030204" pitchFamily="34" charset="0"/>
                <a:cs typeface="Arial" panose="020B0604020202020204" pitchFamily="34" charset="0"/>
              </a:rPr>
              <a:t> (d’abord indication de la somme à retirer, puis saisie du code confidentiel).</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question est présente.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 la première réponse (« Dans un guichet de ma banque.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 la deuxième réponse (« Dans un DAB de n’importe quelle banque.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Animations 3 à 7</a:t>
            </a:r>
            <a:r>
              <a:rPr lang="fr-FR" dirty="0">
                <a:latin typeface="Arial" panose="020B0604020202020204" pitchFamily="34" charset="0"/>
                <a:ea typeface="Calibri" panose="020F0502020204030204" pitchFamily="34" charset="0"/>
                <a:cs typeface="Arial" panose="020B0604020202020204" pitchFamily="34" charset="0"/>
              </a:rPr>
              <a:t> : L’enseignant peut utiliser la </a:t>
            </a:r>
            <a:r>
              <a:rPr lang="fr-FR" b="1" dirty="0">
                <a:latin typeface="Arial" panose="020B0604020202020204" pitchFamily="34" charset="0"/>
                <a:ea typeface="Calibri" panose="020F0502020204030204" pitchFamily="34" charset="0"/>
                <a:cs typeface="Arial" panose="020B0604020202020204" pitchFamily="34" charset="0"/>
              </a:rPr>
              <a:t>feuille d’exercice </a:t>
            </a:r>
            <a:r>
              <a:rPr lang="fr-FR" dirty="0">
                <a:latin typeface="Arial" panose="020B0604020202020204" pitchFamily="34" charset="0"/>
                <a:ea typeface="Calibri" panose="020F0502020204030204" pitchFamily="34" charset="0"/>
                <a:cs typeface="Arial" panose="020B0604020202020204" pitchFamily="34" charset="0"/>
              </a:rPr>
              <a:t>qui présente dans le désordre les différentes étapes pour un retrait d’argent dans un DAB. Les élèves doivent les remettre dans l’ordre en les numérotant dans les cases à gauche. L’enseignant affiche la réponse en déroulant les animations.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31136481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24</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ce qu’est un paiement sans contact.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 paiement sans contact</a:t>
            </a:r>
            <a:r>
              <a:rPr lang="fr-FR" dirty="0">
                <a:latin typeface="Arial" panose="020B0604020202020204" pitchFamily="34" charset="0"/>
                <a:ea typeface="Calibri" panose="020F0502020204030204" pitchFamily="34" charset="0"/>
                <a:cs typeface="Arial" panose="020B0604020202020204" pitchFamily="34" charset="0"/>
              </a:rPr>
              <a:t> se fait par simple rapprochement d’une </a:t>
            </a:r>
            <a:r>
              <a:rPr lang="fr-FR" b="1" dirty="0">
                <a:latin typeface="Arial" panose="020B0604020202020204" pitchFamily="34" charset="0"/>
                <a:ea typeface="Calibri" panose="020F0502020204030204" pitchFamily="34" charset="0"/>
                <a:cs typeface="Arial" panose="020B0604020202020204" pitchFamily="34" charset="0"/>
              </a:rPr>
              <a:t>carte, d’un téléphone ou d’un objet connecté</a:t>
            </a:r>
            <a:r>
              <a:rPr lang="fr-FR" dirty="0">
                <a:latin typeface="Arial" panose="020B0604020202020204" pitchFamily="34" charset="0"/>
                <a:ea typeface="Calibri" panose="020F0502020204030204" pitchFamily="34" charset="0"/>
                <a:cs typeface="Arial" panose="020B0604020202020204" pitchFamily="34" charset="0"/>
              </a:rPr>
              <a:t> près de la borne d’un terminal de paiement. Le paiement par téléphone nécessite d’avoir un smartphone, un compte bancaire et une application sur son smartphone permettant de payer.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Technologie NFC</a:t>
            </a:r>
            <a:r>
              <a:rPr lang="fr-FR" dirty="0">
                <a:latin typeface="Arial" panose="020B0604020202020204" pitchFamily="34" charset="0"/>
                <a:ea typeface="Calibri" panose="020F0502020204030204" pitchFamily="34" charset="0"/>
                <a:cs typeface="Arial" panose="020B0604020202020204" pitchFamily="34" charset="0"/>
              </a:rPr>
              <a:t> (Near Field Communication) : c’est la technologie la plus utilisée pour les paiements sans contact. Elle permet à deux appareils ou deux objets (carte/terminal de paiement ou téléphone/terminal de paiement ou téléphone/téléphone, etc.) de communiquer entre eux en les approchant l'un de l'autre. Elle est utilisée pour le paiement sans contact par carte et pour la plupart des applications mobiles de paiement sans contact.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Sans</a:t>
            </a:r>
            <a:r>
              <a:rPr lang="fr-FR"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authentification</a:t>
            </a:r>
            <a:r>
              <a:rPr lang="fr-FR" dirty="0">
                <a:latin typeface="Arial" panose="020B0604020202020204" pitchFamily="34" charset="0"/>
                <a:ea typeface="Calibri" panose="020F0502020204030204" pitchFamily="34" charset="0"/>
                <a:cs typeface="Arial" panose="020B0604020202020204" pitchFamily="34" charset="0"/>
              </a:rPr>
              <a:t> (code, empreinte digitale, reconnaissance faciale) : l’opération est simple et rapide, et personne ne peut voir le code. Il y a toutefois des plafonds à ce mode d’utilisation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Un </a:t>
            </a:r>
            <a:r>
              <a:rPr lang="fr-FR" b="1" dirty="0">
                <a:latin typeface="Arial" panose="020B0604020202020204" pitchFamily="34" charset="0"/>
                <a:ea typeface="Times New Roman" panose="02020603050405020304" pitchFamily="18" charset="0"/>
                <a:cs typeface="Times New Roman" panose="02020603050405020304" pitchFamily="18" charset="0"/>
              </a:rPr>
              <a:t>montant maximum pour payer sans contact</a:t>
            </a:r>
            <a:r>
              <a:rPr lang="fr-FR" dirty="0">
                <a:latin typeface="Arial" panose="020B0604020202020204" pitchFamily="34" charset="0"/>
                <a:ea typeface="Times New Roman" panose="02020603050405020304" pitchFamily="18" charset="0"/>
                <a:cs typeface="Times New Roman" panose="02020603050405020304" pitchFamily="18" charset="0"/>
              </a:rPr>
              <a:t> chez un commerçant (actuellement 50 € par achat)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Un nombre maximal de paiements sans contact consécutifs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Un montant maximal de paiements sans contact consécutifs.</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Avec authentification</a:t>
            </a:r>
            <a:r>
              <a:rPr lang="fr-FR" dirty="0">
                <a:latin typeface="Arial" panose="020B0604020202020204" pitchFamily="34" charset="0"/>
                <a:ea typeface="Calibri" panose="020F0502020204030204" pitchFamily="34" charset="0"/>
                <a:cs typeface="Arial" panose="020B0604020202020204" pitchFamily="34" charset="0"/>
              </a:rPr>
              <a:t>, ce sont les plafonds prévus dans le contrat de la carte bancaire qui s’appliquent.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En cas de vol</a:t>
            </a:r>
            <a:r>
              <a:rPr lang="fr-FR" dirty="0">
                <a:latin typeface="Arial" panose="020B0604020202020204" pitchFamily="34" charset="0"/>
                <a:ea typeface="Calibri" panose="020F0502020204030204" pitchFamily="34" charset="0"/>
                <a:cs typeface="Arial" panose="020B0604020202020204" pitchFamily="34" charset="0"/>
              </a:rPr>
              <a:t>, le voleur peut faire certains achats sur Internet ou payer sans contact dans la limite des plafonds. Pour éviter le vol, il faut porter sa carte ou son portable dans des endroits peu accessibles (pas dans la poche arrière de son pantalon par exemple). </a:t>
            </a:r>
            <a:r>
              <a:rPr lang="fr-FR" b="1" dirty="0">
                <a:latin typeface="Arial" panose="020B0604020202020204" pitchFamily="34" charset="0"/>
                <a:ea typeface="Calibri" panose="020F0502020204030204" pitchFamily="34" charset="0"/>
                <a:cs typeface="Arial" panose="020B0604020202020204" pitchFamily="34" charset="0"/>
              </a:rPr>
              <a:t>En cas de perte ou de vol, il faut faire immédiatement opposition</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À savoir</a:t>
            </a:r>
            <a:r>
              <a:rPr lang="fr-FR" dirty="0">
                <a:latin typeface="Arial" panose="020B0604020202020204" pitchFamily="34" charset="0"/>
                <a:ea typeface="Calibri" panose="020F0502020204030204" pitchFamily="34" charset="0"/>
                <a:cs typeface="Arial" panose="020B0604020202020204" pitchFamily="34" charset="0"/>
              </a:rPr>
              <a:t> : On peut demander à sa banque de désactiver la fonction sans contact de sa carte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question est présente.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des trois principales caractéristiques.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des niveaux de protection de l’usager en fonction de l’utilisation ou non d’une technique d’authentification lors du paiement.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Affichage du montant des paiements sans contact en 2022.</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tabLst>
                <a:tab pos="1598295" algn="l"/>
              </a:tabLs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tabLst>
                <a:tab pos="1598295" algn="l"/>
              </a:tabLs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La Minute Cash : payer avec son mobile » sur la chaine YouTube d’EDUCFI Banque de France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https://www.youtube.com/watch?v=yEuZCgp3Qi4</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tabLst>
                <a:tab pos="1598295" algn="l"/>
              </a:tabLs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32183847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25</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ce qu’est un chèque et savoir le remplir.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Mini-activité</a:t>
            </a: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complément/remplacement de cette diapositive, une mini-activité est disponible : [Lien vers la mini-activité </a:t>
            </a:r>
            <a:r>
              <a:rPr lang="fr-FR" b="1" dirty="0">
                <a:latin typeface="Arial" panose="020B0604020202020204" pitchFamily="34" charset="0"/>
                <a:ea typeface="Calibri" panose="020F0502020204030204" pitchFamily="34" charset="0"/>
                <a:cs typeface="Arial" panose="020B0604020202020204" pitchFamily="34" charset="0"/>
              </a:rPr>
              <a:t>3-Moyens de paiement_Cheques.docx</a:t>
            </a:r>
            <a:r>
              <a:rPr lang="fr-FR" dirty="0">
                <a:latin typeface="Arial" panose="020B0604020202020204" pitchFamily="34" charset="0"/>
                <a:ea typeface="Calibri" panose="020F0502020204030204" pitchFamily="34" charset="0"/>
                <a:cs typeface="Arial" panose="020B0604020202020204" pitchFamily="34" charset="0"/>
              </a:rPr>
              <a:t>]. Il est possible d’y accéder directement en cliquant sur l’icône LOUPE en haut à droite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Times New Roman" panose="02020603050405020304" pitchFamily="18" charset="0"/>
                <a:cs typeface="Arial" panose="020B0604020202020204" pitchFamily="34" charset="0"/>
              </a:rPr>
              <a:t>Un chèque permet de verser une somme d’argent à un particulier ou un professionnel. Le montant du chèque sera débité du compte bancaire de l’émetteur du chèque. Il faut donc s’assurer </a:t>
            </a:r>
            <a:r>
              <a:rPr lang="fr-FR" b="1" dirty="0">
                <a:latin typeface="Arial" panose="020B0604020202020204" pitchFamily="34" charset="0"/>
                <a:ea typeface="Times New Roman" panose="02020603050405020304" pitchFamily="18" charset="0"/>
                <a:cs typeface="Arial" panose="020B0604020202020204" pitchFamily="34" charset="0"/>
              </a:rPr>
              <a:t>d’avoir la somme suffisante sur son compte</a:t>
            </a:r>
            <a:r>
              <a:rPr lang="fr-FR" dirty="0">
                <a:latin typeface="Arial" panose="020B0604020202020204" pitchFamily="34" charset="0"/>
                <a:ea typeface="Times New Roman" panose="02020603050405020304" pitchFamily="18" charset="0"/>
                <a:cs typeface="Arial" panose="020B0604020202020204" pitchFamily="34" charset="0"/>
              </a:rPr>
              <a:t>, quand on fait le chèque et jusqu’à ce qu’il soit encaissé.</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 chèque français n’est valable qu’en France. La durée de validité d’un chèque est d’</a:t>
            </a:r>
            <a:r>
              <a:rPr lang="fr-FR" b="1" dirty="0">
                <a:latin typeface="Arial" panose="020B0604020202020204" pitchFamily="34" charset="0"/>
                <a:ea typeface="Calibri" panose="020F0502020204030204" pitchFamily="34" charset="0"/>
                <a:cs typeface="Arial" panose="020B0604020202020204" pitchFamily="34" charset="0"/>
              </a:rPr>
              <a:t>un an, une semaine et un jour</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Times New Roman" panose="02020603050405020304" pitchFamily="18" charset="0"/>
                <a:cs typeface="Arial" panose="020B0604020202020204" pitchFamily="34" charset="0"/>
              </a:rPr>
              <a:t>Signer un chèque «</a:t>
            </a:r>
            <a:r>
              <a:rPr lang="fr-FR" b="1" dirty="0">
                <a:latin typeface="Arial" panose="020B0604020202020204" pitchFamily="34" charset="0"/>
                <a:ea typeface="Times New Roman" panose="02020603050405020304" pitchFamily="18" charset="0"/>
                <a:cs typeface="Arial" panose="020B0604020202020204" pitchFamily="34" charset="0"/>
              </a:rPr>
              <a:t> en blanc</a:t>
            </a:r>
            <a:r>
              <a:rPr lang="fr-FR" dirty="0">
                <a:latin typeface="Arial" panose="020B0604020202020204" pitchFamily="34" charset="0"/>
                <a:ea typeface="Times New Roman" panose="02020603050405020304" pitchFamily="18" charset="0"/>
                <a:cs typeface="Arial" panose="020B0604020202020204" pitchFamily="34" charset="0"/>
              </a:rPr>
              <a:t> » signifie signer un chèque sans écrire la somme ou sans mentionner le bénéficiaire. Si vous le faites, le risque est que la personne à qui vous le remettez ou qui vous le vole, inscrive le montant et le nom du bénéficiaire qu’elle veut sans vous consulter et que cela vous mette en difficulté. Il faut donc éviter de le faire.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première question est présente.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 la réponse.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 la seconde question.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Affichage de la réponse.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Affichage de l’énoncé de l’exercice et d’un chèque non rempli. L’enseignant peut utiliser la </a:t>
            </a:r>
            <a:r>
              <a:rPr lang="fr-FR" b="1" dirty="0">
                <a:latin typeface="Arial" panose="020B0604020202020204" pitchFamily="34" charset="0"/>
                <a:ea typeface="Calibri" panose="020F0502020204030204" pitchFamily="34" charset="0"/>
                <a:cs typeface="Arial" panose="020B0604020202020204" pitchFamily="34" charset="0"/>
              </a:rPr>
              <a:t>feuille d’exercice </a:t>
            </a:r>
            <a:r>
              <a:rPr lang="fr-FR" dirty="0">
                <a:latin typeface="Arial" panose="020B0604020202020204" pitchFamily="34" charset="0"/>
                <a:ea typeface="Calibri" panose="020F0502020204030204" pitchFamily="34" charset="0"/>
                <a:cs typeface="Arial" panose="020B0604020202020204" pitchFamily="34" charset="0"/>
              </a:rPr>
              <a:t>qui contient un chèque non rempli, et le faire remplir par les élèves. Les animations suivantes montrent comment remplir les différentes parties du chèque.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5</a:t>
            </a:r>
            <a:r>
              <a:rPr lang="fr-FR" dirty="0">
                <a:latin typeface="Arial" panose="020B0604020202020204" pitchFamily="34" charset="0"/>
                <a:ea typeface="Calibri" panose="020F0502020204030204" pitchFamily="34" charset="0"/>
                <a:cs typeface="Arial" panose="020B0604020202020204" pitchFamily="34" charset="0"/>
              </a:rPr>
              <a:t> : Le montant en lettres.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6</a:t>
            </a:r>
            <a:r>
              <a:rPr lang="fr-FR" dirty="0">
                <a:latin typeface="Arial" panose="020B0604020202020204" pitchFamily="34" charset="0"/>
                <a:ea typeface="Calibri" panose="020F0502020204030204" pitchFamily="34" charset="0"/>
                <a:cs typeface="Arial" panose="020B0604020202020204" pitchFamily="34" charset="0"/>
              </a:rPr>
              <a:t> : Le montant en chiffres. En cas de divergence entre le montant en chiffres et celui en lettres, c’est ce dernier qui compte.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7</a:t>
            </a:r>
            <a:r>
              <a:rPr lang="fr-FR" dirty="0">
                <a:latin typeface="Arial" panose="020B0604020202020204" pitchFamily="34" charset="0"/>
                <a:ea typeface="Calibri" panose="020F0502020204030204" pitchFamily="34" charset="0"/>
                <a:cs typeface="Arial" panose="020B0604020202020204" pitchFamily="34" charset="0"/>
              </a:rPr>
              <a:t> : Le nom du bénéficiaire, c’est-à-dire la personne à qui on donne le chèque pour la payer.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8</a:t>
            </a:r>
            <a:r>
              <a:rPr lang="fr-FR" dirty="0">
                <a:latin typeface="Arial" panose="020B0604020202020204" pitchFamily="34" charset="0"/>
                <a:ea typeface="Calibri" panose="020F0502020204030204" pitchFamily="34" charset="0"/>
                <a:cs typeface="Arial" panose="020B0604020202020204" pitchFamily="34" charset="0"/>
              </a:rPr>
              <a:t> : Le lieu et la date. Celle-ci permet de calculer la date limite de validité du chèque.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9</a:t>
            </a:r>
            <a:r>
              <a:rPr lang="fr-FR" dirty="0">
                <a:latin typeface="Arial" panose="020B0604020202020204" pitchFamily="34" charset="0"/>
                <a:ea typeface="Calibri" panose="020F0502020204030204" pitchFamily="34" charset="0"/>
                <a:cs typeface="Arial" panose="020B0604020202020204" pitchFamily="34" charset="0"/>
              </a:rPr>
              <a:t> : La signature. Seul le titulaire du compte peut signer.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Un chèque bancaire, c’est quoi ? » sur la chaine YouTube d’EDUCFI et de Dilemme-CRESUS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https://www.youtube.com/watch?v=uGfJTJzUzJw</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Comment encaisser un chèque ?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Pour encaisser un chèque sur votre compte, vous devez mettre votre signature au dos du chèque (on parle « d’endos » ou « d’endosser ») pour pouvoir l’encaisser. Une fois que vous avez remis votre chèque à la banque, la banque en assure le traitement. Elle n’est pas tenue de faire l’avance des fonds, c’est-à-dire de créditer votre compte le jour du dépôt du chèque car il peut être rejeté plusieurs jours voire semaines après sa remise à l’encaissement, notamment si le solde du compte de l’émetteur du chèque n’est pas suffisant pour le payer (« </a:t>
            </a: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chèque sans provision</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18426694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26</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Identifier les précautions à prendre lors des paiements par carte bancaire et par chèque.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Quelques précautions à prendre (liste non exhaustive)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Retraits au distributeur de billets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Composer le code à l’abri des regards indiscrets, en plaçant sa main au-dessus du clavier pour taper le code, et ne pas le communiquer.</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Préférer les distributeurs équipés de caméras de surveillance ou situés à l’intérieur des agences.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se laisser distraire par des inconnus au moment où on fait l’opération (cela peut être une technique pour faire diversion pendant qu’un complice va prendre les billets ou la carte).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Vérifier si l’appareil n’est pas altéré.</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Utilisation d’une carte bancaire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Dès réception de sa carte, signer au dos.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conserver dans un lieu sûr : ne pas la laisser dans son véhicule par exemple.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communiquer son code : ne pas l’écrire mais l’apprendre par cœur.</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prêter sa carte.</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Achats en ligne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stocker de coordonnées bancaires sur son ordinateur (numéro de carte, numéro de compte, Relevé d’Identité Bancaire, etc.), éviter de les transmettre par simple courriel.</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Vérifier que le site Internet est sécurisé (voir si un cadenas apparaît bien en bas de la fenêtre, si l’adresse commence par « https » (et non http), etc.</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S’assurer du sérieux du commerçant, vérifier que l’on est sur le bon site, lire attentivement les mentions légales du commerçant ainsi que ses conditions générales de vente.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jamais saisir son code confidentiel à 4 chiffres (celui utilisé en magasin) sur Internet.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jamais répondre à un courriel, SMS, appel téléphonique ou autre invitation qui parait douteux. En particulier, ne jamais cliquer sur un lien inclus dans un message référençant un site bancaire.</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Paiement par chèque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Quand on reçoit un chèque de quelqu’un : vérifier l’identité du titulaire du chèque, être vigilant sur l’aspect du chèque (est-il raturé ? surchargé ? etc…).</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Quand on fait un chèque à quelqu’un, remplir systématiquement toutes les mentions (montant en chiffres et en lettres, date et lieu d’émission, bénéficiaire, signature).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Laisser traîner son chéquier expose au risque qu’on le vole et l’utilise frauduleusement. On note une recrudescence des arnaques sur les chèques actuellement.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encaisser de chèque pour le compte d’autrui. Il peut s’agir d’un chèque volé qui sera rejeté et débité de votre compte. Cette arnaque, dite </a:t>
            </a:r>
            <a:r>
              <a:rPr lang="fr-FR" b="1" dirty="0">
                <a:latin typeface="Arial" panose="020B0604020202020204" pitchFamily="34" charset="0"/>
                <a:ea typeface="Times New Roman" panose="02020603050405020304" pitchFamily="18" charset="0"/>
                <a:cs typeface="Times New Roman" panose="02020603050405020304" pitchFamily="18" charset="0"/>
              </a:rPr>
              <a:t>« fraude à la mule</a:t>
            </a:r>
            <a:r>
              <a:rPr lang="fr-FR" dirty="0">
                <a:latin typeface="Arial" panose="020B0604020202020204" pitchFamily="34" charset="0"/>
                <a:ea typeface="Times New Roman" panose="02020603050405020304" pitchFamily="18" charset="0"/>
                <a:cs typeface="Times New Roman" panose="02020603050405020304" pitchFamily="18" charset="0"/>
              </a:rPr>
              <a:t> », est courante.</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question est présente. L’enseignant peut interroger les élèves sur des expériences vécues et/ou entendues. Les animations suivantes déroulent chaque sujet. L’enseignant peut faire le rapprochement entre les réponses des élèves et les propositions faites dans « L’essentiel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lors de retraits au distributeur.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en cas d’utilisation d’une carte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lors d’achats en ligne.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en cas de paiement par chèque.</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L’icône BONUS en bas à droite de la diapositive permet de se déplacer directement sur la diapositive 62 qui précise les chiffres de la fraude sur les moyens de paiement. En cliquant à nouveau sur l’icône BONUS, on revient sur la diapositive 26.</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9198215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27</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ce qu’est un virement et comment se déroule le transfert d’argent avec ce moyen de paiement.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Mini-activité</a:t>
            </a: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complément/remplacement de cette diapositive, une mini-activité est disponible : [Lien vers la mini-activité </a:t>
            </a:r>
            <a:r>
              <a:rPr lang="fr-FR" b="1" dirty="0">
                <a:latin typeface="Arial" panose="020B0604020202020204" pitchFamily="34" charset="0"/>
                <a:ea typeface="Calibri" panose="020F0502020204030204" pitchFamily="34" charset="0"/>
                <a:cs typeface="Arial" panose="020B0604020202020204" pitchFamily="34" charset="0"/>
              </a:rPr>
              <a:t>3-Moyens de paiement_Virements.docx</a:t>
            </a:r>
            <a:r>
              <a:rPr lang="fr-FR" dirty="0">
                <a:latin typeface="Arial" panose="020B0604020202020204" pitchFamily="34" charset="0"/>
                <a:ea typeface="Calibri" panose="020F0502020204030204" pitchFamily="34" charset="0"/>
                <a:cs typeface="Arial" panose="020B0604020202020204" pitchFamily="34" charset="0"/>
              </a:rPr>
              <a:t>]. Il est possible d’y accéder directement en cliquant sur l’icône LOUPE en haut à droite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Qu’est-ce qu’un virement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C’est donner, en ligne (le plus souvent) ou par écrit, l’ordre à sa banque de payer une somme à un bénéficiaire.</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Quels sont les types de virements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Virement permanent : pour effectuer un paiement régulièrement, avec un montant fixe (loyer par exemple).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Virement exceptionnel : dans les autres cas.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Virement instantané : exécution immédiate par la banque. </a:t>
            </a:r>
            <a:r>
              <a:rPr lang="fr-FR" b="1" dirty="0">
                <a:latin typeface="Arial" panose="020B0604020202020204" pitchFamily="34" charset="0"/>
                <a:ea typeface="Times New Roman" panose="02020603050405020304" pitchFamily="18" charset="0"/>
                <a:cs typeface="Times New Roman" panose="02020603050405020304" pitchFamily="18" charset="0"/>
              </a:rPr>
              <a:t>Attention</a:t>
            </a:r>
            <a:r>
              <a:rPr lang="fr-FR" dirty="0">
                <a:latin typeface="Arial" panose="020B0604020202020204" pitchFamily="34" charset="0"/>
                <a:ea typeface="Times New Roman" panose="02020603050405020304" pitchFamily="18" charset="0"/>
                <a:cs typeface="Times New Roman" panose="02020603050405020304" pitchFamily="18" charset="0"/>
              </a:rPr>
              <a:t> : le plus souvent, le virement instantané est payant (à vérifier dans les tarifs qui s’appliquent au compte).</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Comment cela fonctionne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Pour recevoir de l’argent par virement : je donne mes coordonnées bancaires (RIB) au payeur qui réalise le virement.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Pour envoyer de l’argent par virement : le bénéficiaire me donne ses coordonnées bancaires (RIB) et je réalise le virement.</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Celui qui doit une somme d’argent (le </a:t>
            </a:r>
            <a:r>
              <a:rPr lang="fr-FR" b="1" dirty="0">
                <a:latin typeface="Arial" panose="020B0604020202020204" pitchFamily="34" charset="0"/>
                <a:ea typeface="Calibri" panose="020F0502020204030204" pitchFamily="34" charset="0"/>
                <a:cs typeface="Times New Roman" panose="02020603050405020304" pitchFamily="18" charset="0"/>
              </a:rPr>
              <a:t>payeur</a:t>
            </a:r>
            <a:r>
              <a:rPr lang="fr-FR" dirty="0">
                <a:latin typeface="Arial" panose="020B0604020202020204" pitchFamily="34" charset="0"/>
                <a:ea typeface="Calibri" panose="020F0502020204030204" pitchFamily="34" charset="0"/>
                <a:cs typeface="Times New Roman" panose="02020603050405020304" pitchFamily="18" charset="0"/>
              </a:rPr>
              <a:t>) est à l’initiative du virement. Dans la plupart des cas, le </a:t>
            </a:r>
            <a:r>
              <a:rPr lang="fr-FR" b="1" dirty="0">
                <a:latin typeface="Arial" panose="020B0604020202020204" pitchFamily="34" charset="0"/>
                <a:ea typeface="Calibri" panose="020F0502020204030204" pitchFamily="34" charset="0"/>
                <a:cs typeface="Times New Roman" panose="02020603050405020304" pitchFamily="18" charset="0"/>
              </a:rPr>
              <a:t>bénéficiaire</a:t>
            </a:r>
            <a:r>
              <a:rPr lang="fr-FR" dirty="0">
                <a:latin typeface="Arial" panose="020B0604020202020204" pitchFamily="34" charset="0"/>
                <a:ea typeface="Calibri" panose="020F0502020204030204" pitchFamily="34" charset="0"/>
                <a:cs typeface="Times New Roman" panose="02020603050405020304" pitchFamily="18" charset="0"/>
              </a:rPr>
              <a:t> (celui qui reçoit l’argent) doit fournir son RIB au payeur pour que celui-ci initie le virement.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Le virement est réalisé le plus souvent en ligne à partir de l’application fournie par sa banque. Il est possible d’initier un virement au guichet de sa banque. </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Attention : le virement (hors virement instantané) n’est pas immédiatement réalisé. Il faut donc anticiper l’opération pour que l’argent arrive sur le compte du bénéficiaire avant la date butoir.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Protection pour l’émetteur du virement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virement est demandé par le détenteur du compte à sa banque. Il fournit les coordonnées bancaires (RIB et ou IBAN) du bénéficiaire (la personne ou la structure qui reçoit l’argent) à sa banque.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C’est donc totalement sécurisé : le virement est initié par le détenteur du compte généralement en ligne sur le site sécurisé de sa banque. Il n’y a pas d’autres intermédiaires dans l’opération.</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Bonnes pratiques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Demander à la banque un courriel confirmant la création du virement : il peut servir de preuves en cas de litige avec le bénéficiaire.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Limiter la diffusion de ses coordonnées bancaires aux personnes de confiance (IBAN et BIC).</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Vérifier régulièrement l’état de ses comptes pour s’assurer que le virement envoyé ou reçu a bien été pris en compte.</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première question est présente.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La réponse à la première question est affichée. Un focus peut être fait sur les notions d’émetteur/payeur et bénéficiaire, vocabulaire qui doit être maitrisé.</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 la deuxième question.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La réponse à la seconde question est affichée.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Affichage du niveau de protection de l’usager.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5</a:t>
            </a:r>
            <a:r>
              <a:rPr lang="fr-FR" dirty="0">
                <a:latin typeface="Arial" panose="020B0604020202020204" pitchFamily="34" charset="0"/>
                <a:ea typeface="Calibri" panose="020F0502020204030204" pitchFamily="34" charset="0"/>
                <a:cs typeface="Arial" panose="020B0604020202020204" pitchFamily="34" charset="0"/>
              </a:rPr>
              <a:t> : Affichage du montant des paiements par virement en 2022. Un rapprochement peut être fait avec le nombre de paiements sans contact vu précédemment.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Le </a:t>
            </a: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SEPA</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 Single Euro </a:t>
            </a:r>
            <a:r>
              <a:rPr lang="fr-FR" dirty="0" err="1">
                <a:solidFill>
                  <a:srgbClr val="000000"/>
                </a:solidFill>
                <a:latin typeface="Arial" panose="020B0604020202020204" pitchFamily="34" charset="0"/>
                <a:ea typeface="Calibri" panose="020F0502020204030204" pitchFamily="34" charset="0"/>
                <a:cs typeface="Arial" panose="020B0604020202020204" pitchFamily="34" charset="0"/>
              </a:rPr>
              <a:t>Payments</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Area ») est l’espace unique de paiement en euros qui vise à simplifier les virements bancaires et les paiements par prélèvement automatique.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La zone SEPA comprend 36 pays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28 pays membres de l’Union européenne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4 États membres de l’AELE (Association européenne de libre-échange) : l’Islande, le Liechtenstein, la Norvège et la Suisse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principauté de Monaco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République de Saint-Marin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principauté d’Andorre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cité du Vatican.</a:t>
            </a: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Grâce à un BIC et un IBAN unique, les particuliers et entreprises peuvent effectuer virements et prélèvements en France et dans les pays de cette zone dans les mêmes conditions (tarif, délai de traitement, etc.).</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9474734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28</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le circuit d’un paiement par virement en mettant en pratique les notions vues dans la diapositive précédente.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Cette diapositive propose une activité pour matérialiser les différentes étapes de la réalisation d’un virement. L’animation permet de progresser pas à pas. Une activité simple de construction de ce schéma est proposée dans la </a:t>
            </a:r>
            <a:r>
              <a:rPr lang="fr-FR" b="1" dirty="0">
                <a:latin typeface="Arial" panose="020B0604020202020204" pitchFamily="34" charset="0"/>
                <a:ea typeface="Calibri" panose="020F0502020204030204" pitchFamily="34" charset="0"/>
                <a:cs typeface="Arial" panose="020B0604020202020204" pitchFamily="34" charset="0"/>
              </a:rPr>
              <a:t>feuille d’exercice</a:t>
            </a:r>
            <a:r>
              <a:rPr lang="fr-FR" dirty="0">
                <a:latin typeface="Arial" panose="020B0604020202020204" pitchFamily="34" charset="0"/>
                <a:ea typeface="Calibri" panose="020F0502020204030204" pitchFamily="34" charset="0"/>
                <a:cs typeface="Arial" panose="020B0604020202020204" pitchFamily="34" charset="0"/>
              </a:rPr>
              <a:t>. Il s’agit pour les élèves de reporter dans les cases vides les propositions listées en dessous du schéma de réalisation d’un virement. Les animations suivantes positionnent les propositions sur les flèches dans l’ordre logique du schéma.</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RIB.</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Ordre de virement.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Somme due.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Somme due.</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5161148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29</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ce qu’est un prélèvement et comment se déroule le transfert d’argent avec ce moyen de paiement.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Qu’est-ce qu’un prélèvement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C’est le fait de donner par écrit ou en ligne (le plus souvent) l’autorisation (ou mandat de prélèvement) à un bénéficiaire (ou créancier) de retirer automatiquement de l’argent sur son compte, selon une certaine périodicité (échéances).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créancier a besoin d’un RIB pour identifier le compte sur lequel l’argent doit être prélevé.</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Quels sont les types de prélèvements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Arial" panose="020B0604020202020204" pitchFamily="34" charset="0"/>
                <a:cs typeface="Times New Roman" panose="02020603050405020304" pitchFamily="18" charset="0"/>
              </a:rPr>
              <a:t>Prélèvement unique : une seule échéance pour un montant précis.</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Arial" panose="020B0604020202020204" pitchFamily="34" charset="0"/>
                <a:cs typeface="Times New Roman" panose="02020603050405020304" pitchFamily="18" charset="0"/>
              </a:rPr>
              <a:t>Prélèvement récurrent : le paiement se répète régulièrement à une date fixe, avec un montant qui peut varier d’une échéance à l’autre (ex : paiement de la consommation d’électricité, du télépéage, de l’eau).</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Comment cela fonctionne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Pour envoyer de l’argent par prélèvement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Je transmets au bénéficiaire un mandat de prélèvement (autorisation) ainsi que mes coordonnées bancaires (RIB).</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Je transmets à ma banque le mandat de prélèvement.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bénéficiaire m’informe au préalable du montant qui sera prélevé lorsque le prélèvement est variable.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bénéficiaire transmet un ordre de prélèvement à sa banque indiquant les coordonnées de mon compte (RIB) et le montant à prélever.</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banque du bénéficiaire transmet la demande à ma banque qui retransmet ensuite la somme due à la banque du bénéficiaire pour inscrire la somme sur son compte.</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Protections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C’est le détenteur du compte duquel l’argent va être prélevé qui donne l’autorisation au créancier de faire le prélèvement à une certaine fréquence.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créancier doit communiquer au moins 14 jours avant le montant qu’il va prélever, afin que le détenteur du compte débité puisse s’assurer qu’il n’y a pas d’erreur et que son compte est suffisamment approvisionné pour pouvoir faire face à la dépense.</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Bonnes pratiques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tabLst>
                <a:tab pos="457200" algn="l"/>
              </a:tabLst>
            </a:pPr>
            <a:r>
              <a:rPr lang="fr-FR" dirty="0">
                <a:latin typeface="Arial" panose="020B0604020202020204" pitchFamily="34" charset="0"/>
                <a:ea typeface="Calibri" panose="020F0502020204030204" pitchFamily="34" charset="0"/>
                <a:cs typeface="Arial" panose="020B0604020202020204" pitchFamily="34" charset="0"/>
              </a:rPr>
              <a:t>Vérifier régulièrement dans votre application bancaire que les mandats de prélèvements sont toujours d’actualités.</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tabLst>
                <a:tab pos="457200" algn="l"/>
              </a:tabLst>
            </a:pPr>
            <a:r>
              <a:rPr lang="fr-FR" dirty="0">
                <a:latin typeface="Arial" panose="020B0604020202020204" pitchFamily="34" charset="0"/>
                <a:ea typeface="Calibri" panose="020F0502020204030204" pitchFamily="34" charset="0"/>
                <a:cs typeface="Arial" panose="020B0604020202020204" pitchFamily="34" charset="0"/>
              </a:rPr>
              <a:t>Limiter la diffusion de ses coordonnées bancaires aux personnes de confiance (IBAN et BIC).</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tabLst>
                <a:tab pos="457200" algn="l"/>
              </a:tabLst>
            </a:pPr>
            <a:r>
              <a:rPr lang="fr-FR" dirty="0">
                <a:latin typeface="Arial" panose="020B0604020202020204" pitchFamily="34" charset="0"/>
                <a:ea typeface="Calibri" panose="020F0502020204030204" pitchFamily="34" charset="0"/>
                <a:cs typeface="Arial" panose="020B0604020202020204" pitchFamily="34" charset="0"/>
              </a:rPr>
              <a:t>Vérifier régulièrement l’état de ses comptes pour s’assurer que les prélèvements réalisés correspondent bien aux débits annoncés.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première question est présente.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La réponse à la première question est affichée. Un focus peut être fait sur les notions d’émetteur/payeur et bénéficiaires, vocabulaire qui doit être maitrisé.</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 la deuxième question.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La réponse à la seconde question est affichée.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Affichage du niveau de protection de l’usager.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5</a:t>
            </a:r>
            <a:r>
              <a:rPr lang="fr-FR" dirty="0">
                <a:latin typeface="Arial" panose="020B0604020202020204" pitchFamily="34" charset="0"/>
                <a:ea typeface="Calibri" panose="020F0502020204030204" pitchFamily="34" charset="0"/>
                <a:cs typeface="Arial" panose="020B0604020202020204" pitchFamily="34" charset="0"/>
              </a:rPr>
              <a:t> : Affichage du montant des paiements par prélèvement en 2022. Un rapprochement peut être fait avec le nombre de paiements sans contact et le nombre de paiement par virements vus précédemment.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822879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a:t>
            </a:fld>
            <a:endParaRPr lang="fr-FR" dirty="0"/>
          </a:p>
        </p:txBody>
      </p:sp>
      <p:sp>
        <p:nvSpPr>
          <p:cNvPr id="5" name="Espace réservé des notes 4"/>
          <p:cNvSpPr>
            <a:spLocks noGrp="1"/>
          </p:cNvSpPr>
          <p:nvPr>
            <p:ph type="body" sz="quarter" idx="11"/>
          </p:nvPr>
        </p:nvSpPr>
        <p:spPr>
          <a:xfrm>
            <a:off x="215901" y="2159000"/>
            <a:ext cx="6451600" cy="1337962"/>
          </a:xfrm>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 La Minute Cash – Gestion budgétaire » sur la chaine YouTube EDUCFI Banque de France :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a:t>
            </a:r>
            <a:r>
              <a:rPr lang="fr-FR" u="sng" dirty="0" smtClean="0">
                <a:solidFill>
                  <a:srgbClr val="0000FF"/>
                </a:solidFill>
                <a:latin typeface="Arial" panose="020B0604020202020204" pitchFamily="34" charset="0"/>
                <a:ea typeface="Calibri" panose="020F0502020204030204" pitchFamily="34" charset="0"/>
                <a:cs typeface="Arial" panose="020B0604020202020204" pitchFamily="34" charset="0"/>
                <a:hlinkClick r:id="rId3"/>
              </a:rPr>
              <a:t>www.youtube.com/watch?v=919Ez9fEWVM</a:t>
            </a:r>
            <a:r>
              <a:rPr lang="fr-FR" dirty="0" smtClean="0">
                <a:latin typeface="Arial" panose="020B0604020202020204" pitchFamily="34" charset="0"/>
                <a:ea typeface="Calibri" panose="020F0502020204030204" pitchFamily="34" charset="0"/>
                <a:cs typeface="Times New Roman" panose="02020603050405020304" pitchFamily="18" charset="0"/>
              </a:rPr>
              <a:t> ou sur</a:t>
            </a:r>
            <a:r>
              <a:rPr lang="fr-FR" baseline="0" dirty="0" smtClean="0">
                <a:latin typeface="Arial" panose="020B0604020202020204" pitchFamily="34" charset="0"/>
                <a:ea typeface="Calibri" panose="020F0502020204030204" pitchFamily="34" charset="0"/>
                <a:cs typeface="Times New Roman" panose="02020603050405020304" pitchFamily="18" charset="0"/>
              </a:rPr>
              <a:t> la plateforme </a:t>
            </a:r>
            <a:r>
              <a:rPr lang="fr-FR" baseline="0" dirty="0" err="1" smtClean="0">
                <a:latin typeface="Arial" panose="020B0604020202020204" pitchFamily="34" charset="0"/>
                <a:ea typeface="Calibri" panose="020F0502020204030204" pitchFamily="34" charset="0"/>
                <a:cs typeface="Times New Roman" panose="02020603050405020304" pitchFamily="18" charset="0"/>
              </a:rPr>
              <a:t>PodEduc</a:t>
            </a:r>
            <a:r>
              <a:rPr lang="fr-FR" baseline="0" dirty="0" smtClean="0">
                <a:latin typeface="Arial" panose="020B0604020202020204" pitchFamily="34" charset="0"/>
                <a:ea typeface="Calibri" panose="020F0502020204030204" pitchFamily="34" charset="0"/>
                <a:cs typeface="Times New Roman" panose="02020603050405020304" pitchFamily="18" charset="0"/>
              </a:rPr>
              <a:t> (pour les agents de l’Education nationale) : </a:t>
            </a:r>
            <a:r>
              <a:rPr lang="fr-FR" sz="1200" i="0" u="sng" dirty="0" smtClean="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hlinkClick r:id="rId4"/>
              </a:rPr>
              <a:t>https://podeduc.apps.education.fr/video/68256-la-gestion-budgetaire/</a:t>
            </a:r>
            <a:endParaRPr lang="fr-FR" i="0" dirty="0"/>
          </a:p>
        </p:txBody>
      </p:sp>
      <p:sp>
        <p:nvSpPr>
          <p:cNvPr id="6" name="Espace réservé des notes 5"/>
          <p:cNvSpPr>
            <a:spLocks noGrp="1"/>
          </p:cNvSpPr>
          <p:nvPr>
            <p:ph type="body" idx="1"/>
          </p:nvPr>
        </p:nvSpPr>
        <p:spPr>
          <a:xfrm>
            <a:off x="215901" y="3669956"/>
            <a:ext cx="6451600" cy="5969343"/>
          </a:xfrm>
        </p:spPr>
        <p:txBody>
          <a:bodyPr/>
          <a:lstStyle/>
          <a:p>
            <a:pPr>
              <a:spcAft>
                <a:spcPts val="0"/>
              </a:spcAft>
            </a:pPr>
            <a:r>
              <a:rPr lang="fr-FR" sz="1200" b="1" u="sng" dirty="0" smtClean="0">
                <a:effectLst/>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sz="1200" b="1" dirty="0" smtClean="0">
                <a:effectLst/>
                <a:latin typeface="Arial" panose="020B0604020202020204" pitchFamily="34" charset="0"/>
                <a:ea typeface="Calibri" panose="020F0502020204030204" pitchFamily="34" charset="0"/>
                <a:cs typeface="Arial" panose="020B0604020202020204" pitchFamily="34" charset="0"/>
              </a:rPr>
              <a:t> </a:t>
            </a:r>
            <a:r>
              <a:rPr lang="fr-FR" sz="1200" dirty="0" smtClean="0">
                <a:effectLst/>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sz="1200" u="sng" dirty="0" smtClean="0">
                <a:effectLst/>
                <a:latin typeface="Arial" panose="020B0604020202020204" pitchFamily="34" charset="0"/>
                <a:ea typeface="Calibri" panose="020F0502020204030204" pitchFamily="34" charset="0"/>
                <a:cs typeface="Arial" panose="020B0604020202020204" pitchFamily="34" charset="0"/>
              </a:rPr>
              <a:t> </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dirty="0" smtClean="0">
                <a:effectLst/>
                <a:latin typeface="Arial" panose="020B0604020202020204" pitchFamily="34" charset="0"/>
                <a:ea typeface="Calibri" panose="020F0502020204030204" pitchFamily="34" charset="0"/>
                <a:cs typeface="Arial" panose="020B0604020202020204" pitchFamily="34" charset="0"/>
              </a:rPr>
              <a:t>Lien vers la vidéo « La Minute Cash – Gestion budgétaire » sur la chaine YouTube EDUCFI Banque de France : </a:t>
            </a:r>
            <a:r>
              <a:rPr lang="fr-FR" sz="1200" u="sng" dirty="0" smtClean="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3"/>
              </a:rPr>
              <a:t>https://www.youtube.com/watch?v=919Ez9fEWVM</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23550473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30</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le circuit d’un paiement par prélèvement en mettant en pratique les notions vues dans la diapositive précédente.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Cette diapositive propose une activité pour matérialiser les différentes étapes de la réalisation d’un prélèvement. L’animation permet de progresser pas à pas. Une activité simple de construction de ce schéma est proposée dans la </a:t>
            </a:r>
            <a:r>
              <a:rPr lang="fr-FR" b="1" dirty="0">
                <a:latin typeface="Arial" panose="020B0604020202020204" pitchFamily="34" charset="0"/>
                <a:ea typeface="Calibri" panose="020F0502020204030204" pitchFamily="34" charset="0"/>
                <a:cs typeface="Arial" panose="020B0604020202020204" pitchFamily="34" charset="0"/>
              </a:rPr>
              <a:t>feuille d’exercice</a:t>
            </a:r>
            <a:r>
              <a:rPr lang="fr-FR" dirty="0">
                <a:latin typeface="Arial" panose="020B0604020202020204" pitchFamily="34" charset="0"/>
                <a:ea typeface="Calibri" panose="020F0502020204030204" pitchFamily="34" charset="0"/>
                <a:cs typeface="Arial" panose="020B0604020202020204" pitchFamily="34" charset="0"/>
              </a:rPr>
              <a:t>. Il s’agit pour les élèves de reporter dans les cases vides les propositions listées en dessous du schéma de réalisation d’un prélèvement. Les animations suivantes positionnent les propositions sur les flèches dans l’ordre logique du schéma.</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Mandat de prélèvement + RIB et Mandat de prélèvement.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Ordre de prélèvement.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Montant à prélever.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Somme due.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5</a:t>
            </a:r>
            <a:r>
              <a:rPr lang="fr-FR" dirty="0">
                <a:latin typeface="Arial" panose="020B0604020202020204" pitchFamily="34" charset="0"/>
                <a:ea typeface="Calibri" panose="020F0502020204030204" pitchFamily="34" charset="0"/>
                <a:cs typeface="Arial" panose="020B0604020202020204" pitchFamily="34" charset="0"/>
              </a:rPr>
              <a:t> : Somme due.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0982215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31</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La Minute Info : comment faire ma première déclaration d’impôts ? » sur la chaine YouTube d’EDUCFI Banque de France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https://www.youtube.com/watch?v=k75Km5_H-_</a:t>
            </a:r>
            <a:r>
              <a:rPr lang="fr-FR" u="sng" dirty="0" smtClean="0">
                <a:solidFill>
                  <a:srgbClr val="0000FF"/>
                </a:solidFill>
                <a:latin typeface="Arial" panose="020B0604020202020204" pitchFamily="34" charset="0"/>
                <a:ea typeface="Calibri" panose="020F0502020204030204" pitchFamily="34" charset="0"/>
                <a:cs typeface="Arial" panose="020B0604020202020204" pitchFamily="34" charset="0"/>
                <a:hlinkClick r:id="rId3"/>
              </a:rPr>
              <a:t>4</a:t>
            </a:r>
            <a:r>
              <a:rPr lang="fr-FR" u="none" baseline="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fr-FR" dirty="0" smtClean="0">
                <a:latin typeface="Arial" panose="020B0604020202020204" pitchFamily="34" charset="0"/>
                <a:ea typeface="Calibri" panose="020F0502020204030204" pitchFamily="34" charset="0"/>
                <a:cs typeface="Times New Roman" panose="02020603050405020304" pitchFamily="18" charset="0"/>
              </a:rPr>
              <a:t>ou sur</a:t>
            </a:r>
            <a:r>
              <a:rPr lang="fr-FR" baseline="0" dirty="0" smtClean="0">
                <a:latin typeface="Arial" panose="020B0604020202020204" pitchFamily="34" charset="0"/>
                <a:ea typeface="Calibri" panose="020F0502020204030204" pitchFamily="34" charset="0"/>
                <a:cs typeface="Times New Roman" panose="02020603050405020304" pitchFamily="18" charset="0"/>
              </a:rPr>
              <a:t> la plateforme </a:t>
            </a:r>
            <a:r>
              <a:rPr lang="fr-FR" baseline="0" dirty="0" err="1" smtClean="0">
                <a:latin typeface="Arial" panose="020B0604020202020204" pitchFamily="34" charset="0"/>
                <a:ea typeface="Calibri" panose="020F0502020204030204" pitchFamily="34" charset="0"/>
                <a:cs typeface="Times New Roman" panose="02020603050405020304" pitchFamily="18" charset="0"/>
              </a:rPr>
              <a:t>PodEduc</a:t>
            </a:r>
            <a:r>
              <a:rPr lang="fr-FR" baseline="0" dirty="0" smtClean="0">
                <a:latin typeface="Arial" panose="020B0604020202020204" pitchFamily="34" charset="0"/>
                <a:ea typeface="Calibri" panose="020F0502020204030204" pitchFamily="34" charset="0"/>
                <a:cs typeface="Times New Roman" panose="02020603050405020304" pitchFamily="18" charset="0"/>
              </a:rPr>
              <a:t> (pour les agents de l’Education nationale) : </a:t>
            </a:r>
            <a:r>
              <a:rPr lang="fr-FR" sz="1200" i="0" u="sng" kern="1200" dirty="0" smtClean="0">
                <a:solidFill>
                  <a:schemeClr val="tx1"/>
                </a:solidFill>
                <a:effectLst/>
                <a:latin typeface="+mn-lt"/>
                <a:ea typeface="+mn-ea"/>
                <a:cs typeface="+mn-cs"/>
                <a:hlinkClick r:id="rId4"/>
              </a:rPr>
              <a:t>https://podeduc.apps.education.fr/video/68268-les-impots/</a:t>
            </a:r>
            <a:endParaRPr lang="fr-FR" i="0"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30373836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32</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Objectifs de la diapositive</a:t>
            </a:r>
            <a:r>
              <a:rPr lang="fr-FR"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Distinguer et apprendre les différents types d’impôts.</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L’essentiel</a:t>
            </a:r>
            <a:r>
              <a:rPr lang="fr-FR" dirty="0">
                <a:latin typeface="Arial" panose="020B0604020202020204" pitchFamily="34" charset="0"/>
                <a:ea typeface="Calibri" panose="020F0502020204030204" pitchFamily="34" charset="0"/>
                <a:cs typeface="Times New Roman" panose="02020603050405020304" pitchFamily="18" charset="0"/>
              </a:rPr>
              <a:t> : </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Il existe des impôts très différents, pour lesquels plusieurs classifications sont possibles.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Dans cette diapositive, nous avons retenu une classification économique qui nous a paru la plus parlante.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D’autres classifications sont possibles et sont listées dans la rubrique « Pour aller plus loin ».</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Classification économique</a:t>
            </a:r>
            <a:r>
              <a:rPr lang="fr-FR" dirty="0">
                <a:latin typeface="Arial" panose="020B0604020202020204" pitchFamily="34" charset="0"/>
                <a:ea typeface="Calibri" panose="020F0502020204030204" pitchFamily="34" charset="0"/>
                <a:cs typeface="Times New Roman" panose="02020603050405020304" pitchFamily="18" charset="0"/>
              </a:rPr>
              <a:t> :</a:t>
            </a:r>
          </a:p>
          <a:p>
            <a:pPr marL="342900" lvl="0" indent="-342900">
              <a:spcAft>
                <a:spcPts val="0"/>
              </a:spcAft>
              <a:buFont typeface="Times New Roman" panose="02020603050405020304" pitchFamily="18" charset="0"/>
              <a:buChar char="-"/>
              <a:tabLst>
                <a:tab pos="457200" algn="l"/>
              </a:tabLst>
            </a:pPr>
            <a:r>
              <a:rPr lang="fr-FR" b="1" dirty="0">
                <a:latin typeface="Arial" panose="020B0604020202020204" pitchFamily="34" charset="0"/>
                <a:ea typeface="Calibri" panose="020F0502020204030204" pitchFamily="34" charset="0"/>
                <a:cs typeface="Times New Roman" panose="02020603050405020304" pitchFamily="18" charset="0"/>
              </a:rPr>
              <a:t>Impôts sur les revenus</a:t>
            </a:r>
            <a:r>
              <a:rPr lang="fr-FR" dirty="0">
                <a:latin typeface="Arial" panose="020B0604020202020204" pitchFamily="34" charset="0"/>
                <a:ea typeface="Calibri" panose="020F0502020204030204" pitchFamily="34" charset="0"/>
                <a:cs typeface="Times New Roman" panose="02020603050405020304" pitchFamily="18" charset="0"/>
              </a:rPr>
              <a:t> : prélevés sur les revenus perçus par les personnes.</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Personne physique : impôt sur le revenu (IR).</a:t>
            </a:r>
          </a:p>
          <a:p>
            <a:pPr marL="899160">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Exemples de catégories de revenus : </a:t>
            </a:r>
          </a:p>
          <a:p>
            <a:pPr marL="899160">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Traitements et salaires ;</a:t>
            </a:r>
          </a:p>
          <a:p>
            <a:pPr marL="899160">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Revenus fonciers (revenus des immeubles mis en location) ;</a:t>
            </a:r>
          </a:p>
          <a:p>
            <a:pPr marL="899160">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Revenus des capitaux mobiliers (revenus des titres) ;</a:t>
            </a:r>
          </a:p>
          <a:p>
            <a:pPr marL="899160">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Bénéfices industriels et commerciaux : BIC (revenus des activités artisanales, commerciales et industrielles, concernant notamment les autoentrepreneurs).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Personne morale : impôt sur les sociétés (IS).</a:t>
            </a:r>
          </a:p>
          <a:p>
            <a:pPr marL="342900" lvl="0" indent="-342900">
              <a:spcAft>
                <a:spcPts val="0"/>
              </a:spcAft>
              <a:buFont typeface="Times New Roman" panose="02020603050405020304" pitchFamily="18" charset="0"/>
              <a:buChar char="-"/>
              <a:tabLst>
                <a:tab pos="457200" algn="l"/>
              </a:tabLst>
            </a:pPr>
            <a:r>
              <a:rPr lang="fr-FR" b="1" dirty="0">
                <a:latin typeface="Arial" panose="020B0604020202020204" pitchFamily="34" charset="0"/>
                <a:ea typeface="Calibri" panose="020F0502020204030204" pitchFamily="34" charset="0"/>
                <a:cs typeface="Times New Roman" panose="02020603050405020304" pitchFamily="18" charset="0"/>
              </a:rPr>
              <a:t>Impôts sur la consommation</a:t>
            </a:r>
            <a:r>
              <a:rPr lang="fr-FR" dirty="0">
                <a:latin typeface="Arial" panose="020B0604020202020204" pitchFamily="34" charset="0"/>
                <a:ea typeface="Calibri" panose="020F0502020204030204" pitchFamily="34" charset="0"/>
                <a:cs typeface="Times New Roman" panose="02020603050405020304" pitchFamily="18" charset="0"/>
              </a:rPr>
              <a:t> : prélevés sur l’utilisation du revenu. Ils sont donc calculés sur la </a:t>
            </a:r>
            <a:r>
              <a:rPr lang="fr-FR" b="1" dirty="0">
                <a:latin typeface="Arial" panose="020B0604020202020204" pitchFamily="34" charset="0"/>
                <a:ea typeface="Calibri" panose="020F0502020204030204" pitchFamily="34" charset="0"/>
                <a:cs typeface="Times New Roman" panose="02020603050405020304" pitchFamily="18" charset="0"/>
              </a:rPr>
              <a:t>consommation</a:t>
            </a:r>
            <a:r>
              <a:rPr lang="fr-FR" dirty="0">
                <a:latin typeface="Arial" panose="020B0604020202020204" pitchFamily="34" charset="0"/>
                <a:ea typeface="Calibri" panose="020F0502020204030204" pitchFamily="34" charset="0"/>
                <a:cs typeface="Times New Roman" panose="02020603050405020304" pitchFamily="18" charset="0"/>
              </a:rPr>
              <a:t>.</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Exemples : la TVA et les droits indirects (sur les alcools, le tabac, les produits pétroliers). </a:t>
            </a:r>
          </a:p>
          <a:p>
            <a:pPr marL="342900" lvl="0" indent="-342900">
              <a:spcAft>
                <a:spcPts val="0"/>
              </a:spcAft>
              <a:buFont typeface="Times New Roman" panose="02020603050405020304" pitchFamily="18" charset="0"/>
              <a:buChar char="-"/>
              <a:tabLst>
                <a:tab pos="457200" algn="l"/>
              </a:tabLst>
            </a:pPr>
            <a:r>
              <a:rPr lang="fr-FR" b="1" dirty="0">
                <a:latin typeface="Arial" panose="020B0604020202020204" pitchFamily="34" charset="0"/>
                <a:ea typeface="Calibri" panose="020F0502020204030204" pitchFamily="34" charset="0"/>
                <a:cs typeface="Times New Roman" panose="02020603050405020304" pitchFamily="18" charset="0"/>
              </a:rPr>
              <a:t>Impôts sur le patrimoine</a:t>
            </a:r>
            <a:r>
              <a:rPr lang="fr-FR" dirty="0">
                <a:latin typeface="Arial" panose="020B0604020202020204" pitchFamily="34" charset="0"/>
                <a:ea typeface="Calibri" panose="020F0502020204030204" pitchFamily="34" charset="0"/>
                <a:cs typeface="Times New Roman" panose="02020603050405020304" pitchFamily="18" charset="0"/>
              </a:rPr>
              <a:t> : prélevés sur la </a:t>
            </a:r>
            <a:r>
              <a:rPr lang="fr-FR" b="1" dirty="0">
                <a:latin typeface="Arial" panose="020B0604020202020204" pitchFamily="34" charset="0"/>
                <a:ea typeface="Calibri" panose="020F0502020204030204" pitchFamily="34" charset="0"/>
                <a:cs typeface="Times New Roman" panose="02020603050405020304" pitchFamily="18" charset="0"/>
              </a:rPr>
              <a:t>valeur du patrimoine</a:t>
            </a:r>
            <a:r>
              <a:rPr lang="fr-FR" dirty="0">
                <a:latin typeface="Arial" panose="020B0604020202020204" pitchFamily="34" charset="0"/>
                <a:ea typeface="Calibri" panose="020F0502020204030204" pitchFamily="34" charset="0"/>
                <a:cs typeface="Times New Roman" panose="02020603050405020304" pitchFamily="18" charset="0"/>
              </a:rPr>
              <a:t>.</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Exemples : taxe foncière, droits d’enregistrement, droits de succession, impôt de solidarité sur la fortune (ISF).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Fonctionnement de la diapositive</a:t>
            </a:r>
            <a:r>
              <a:rPr lang="fr-FR"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À l’affichage de la diapositive, les trois classes d’impôts sont affichées. Il n’y a pas d’animation.</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Pour aller plus loin</a:t>
            </a:r>
            <a:r>
              <a:rPr lang="fr-FR" dirty="0">
                <a:latin typeface="Arial" panose="020B0604020202020204" pitchFamily="34" charset="0"/>
                <a:ea typeface="Calibri" panose="020F0502020204030204" pitchFamily="34" charset="0"/>
                <a:cs typeface="Times New Roman" panose="02020603050405020304" pitchFamily="18" charset="0"/>
              </a:rPr>
              <a:t> :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Autres classifications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Source : BOZIO Antoine, GRENET Julien, « II / La fiscalité », dans : Antoine </a:t>
            </a:r>
            <a:r>
              <a:rPr lang="fr-FR" dirty="0" err="1">
                <a:latin typeface="Arial" panose="020B0604020202020204" pitchFamily="34" charset="0"/>
                <a:ea typeface="Calibri" panose="020F0502020204030204" pitchFamily="34" charset="0"/>
                <a:cs typeface="Times New Roman" panose="02020603050405020304" pitchFamily="18" charset="0"/>
              </a:rPr>
              <a:t>Bozio</a:t>
            </a:r>
            <a:r>
              <a:rPr lang="fr-FR" dirty="0">
                <a:latin typeface="Arial" panose="020B0604020202020204" pitchFamily="34" charset="0"/>
                <a:ea typeface="Calibri" panose="020F0502020204030204" pitchFamily="34" charset="0"/>
                <a:cs typeface="Times New Roman" panose="02020603050405020304" pitchFamily="18" charset="0"/>
              </a:rPr>
              <a:t> éd., Économie des politiques publiques. Paris, La Découverte, « Repères », 2017, p. 33-48.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Les taxes portant sur les biens et services</a:t>
            </a:r>
            <a:r>
              <a:rPr lang="fr-FR" dirty="0">
                <a:latin typeface="Arial" panose="020B0604020202020204" pitchFamily="34" charset="0"/>
                <a:ea typeface="Calibri" panose="020F0502020204030204" pitchFamily="34" charset="0"/>
                <a:cs typeface="Times New Roman" panose="02020603050405020304" pitchFamily="18" charset="0"/>
              </a:rPr>
              <a:t> incluent notamment les droits de douane perçus sur le commerce des biens entre pays ou régions, les droits d’accise qui portent sur les quantités vendues de certains biens particuliers (tabac, alcool ou produits pétroliers) ou encore les taxes ad valorem, qui portent sur la valeur des produits et services échangés. La taxe sur la valeur ajoutée (</a:t>
            </a:r>
            <a:r>
              <a:rPr lang="fr-FR" b="1" dirty="0">
                <a:latin typeface="Arial" panose="020B0604020202020204" pitchFamily="34" charset="0"/>
                <a:ea typeface="Calibri" panose="020F0502020204030204" pitchFamily="34" charset="0"/>
                <a:cs typeface="Times New Roman" panose="02020603050405020304" pitchFamily="18" charset="0"/>
              </a:rPr>
              <a:t>TVA</a:t>
            </a:r>
            <a:r>
              <a:rPr lang="fr-FR" dirty="0">
                <a:latin typeface="Arial" panose="020B0604020202020204" pitchFamily="34" charset="0"/>
                <a:ea typeface="Calibri" panose="020F0502020204030204" pitchFamily="34" charset="0"/>
                <a:cs typeface="Times New Roman" panose="02020603050405020304" pitchFamily="18" charset="0"/>
              </a:rPr>
              <a:t>) constitue le principal exemple de taxe ad valorem. Le terme </a:t>
            </a:r>
            <a:r>
              <a:rPr lang="fr-FR" b="1" dirty="0">
                <a:latin typeface="Arial" panose="020B0604020202020204" pitchFamily="34" charset="0"/>
                <a:ea typeface="Calibri" panose="020F0502020204030204" pitchFamily="34" charset="0"/>
                <a:cs typeface="Times New Roman" panose="02020603050405020304" pitchFamily="18" charset="0"/>
              </a:rPr>
              <a:t>fiscalité indirecte</a:t>
            </a:r>
            <a:r>
              <a:rPr lang="fr-FR" dirty="0">
                <a:latin typeface="Arial" panose="020B0604020202020204" pitchFamily="34" charset="0"/>
                <a:ea typeface="Calibri" panose="020F0502020204030204" pitchFamily="34" charset="0"/>
                <a:cs typeface="Times New Roman" panose="02020603050405020304" pitchFamily="18" charset="0"/>
              </a:rPr>
              <a:t> est souvent employé pour désigner l’ensemble des taxes sur les biens et services ;</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Les taxes sur le revenu des personnes</a:t>
            </a:r>
            <a:r>
              <a:rPr lang="fr-FR" dirty="0">
                <a:latin typeface="Arial" panose="020B0604020202020204" pitchFamily="34" charset="0"/>
                <a:ea typeface="Calibri" panose="020F0502020204030204" pitchFamily="34" charset="0"/>
                <a:cs typeface="Times New Roman" panose="02020603050405020304" pitchFamily="18" charset="0"/>
              </a:rPr>
              <a:t> sont représentées en France par l’impôt sur le revenu des personnes physiques (IR), la contribution sociale généralisée (</a:t>
            </a:r>
            <a:r>
              <a:rPr lang="fr-FR" b="1" dirty="0">
                <a:latin typeface="Arial" panose="020B0604020202020204" pitchFamily="34" charset="0"/>
                <a:ea typeface="Calibri" panose="020F0502020204030204" pitchFamily="34" charset="0"/>
                <a:cs typeface="Times New Roman" panose="02020603050405020304" pitchFamily="18" charset="0"/>
              </a:rPr>
              <a:t>CSG</a:t>
            </a:r>
            <a:r>
              <a:rPr lang="fr-FR" dirty="0">
                <a:latin typeface="Arial" panose="020B0604020202020204" pitchFamily="34" charset="0"/>
                <a:ea typeface="Calibri" panose="020F0502020204030204" pitchFamily="34" charset="0"/>
                <a:cs typeface="Times New Roman" panose="02020603050405020304" pitchFamily="18" charset="0"/>
              </a:rPr>
              <a:t>), la contribution au remboursement de la dette sociale (CRDS) ou encore des prélèvements libératoires sur les revenus de certains produits d’épargne ;</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Les taxes sur le patrimoine</a:t>
            </a:r>
            <a:r>
              <a:rPr lang="fr-FR" dirty="0">
                <a:latin typeface="Arial" panose="020B0604020202020204" pitchFamily="34" charset="0"/>
                <a:ea typeface="Calibri" panose="020F0502020204030204" pitchFamily="34" charset="0"/>
                <a:cs typeface="Times New Roman" panose="02020603050405020304" pitchFamily="18" charset="0"/>
              </a:rPr>
              <a:t> englobent aussi bien les taxes sur la propriété (taxes foncières) que les impôts sur les successions et les donations, ou encore l’impôt de solidarité sur la fortune (</a:t>
            </a:r>
            <a:r>
              <a:rPr lang="fr-FR" b="1" dirty="0">
                <a:latin typeface="Arial" panose="020B0604020202020204" pitchFamily="34" charset="0"/>
                <a:ea typeface="Calibri" panose="020F0502020204030204" pitchFamily="34" charset="0"/>
                <a:cs typeface="Times New Roman" panose="02020603050405020304" pitchFamily="18" charset="0"/>
              </a:rPr>
              <a:t>ISF</a:t>
            </a:r>
            <a:r>
              <a:rPr lang="fr-FR" dirty="0">
                <a:latin typeface="Arial" panose="020B0604020202020204" pitchFamily="34" charset="0"/>
                <a:ea typeface="Calibri" panose="020F0502020204030204" pitchFamily="34" charset="0"/>
                <a:cs typeface="Times New Roman" panose="02020603050405020304" pitchFamily="18" charset="0"/>
              </a:rPr>
              <a:t>) ;</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Les taxes sur les bénéfices des sociétés</a:t>
            </a:r>
            <a:r>
              <a:rPr lang="fr-FR" dirty="0">
                <a:latin typeface="Arial" panose="020B0604020202020204" pitchFamily="34" charset="0"/>
                <a:ea typeface="Calibri" panose="020F0502020204030204" pitchFamily="34" charset="0"/>
                <a:cs typeface="Times New Roman" panose="02020603050405020304" pitchFamily="18" charset="0"/>
              </a:rPr>
              <a:t> sont dominées en France par l’impôt sur les sociétés (</a:t>
            </a:r>
            <a:r>
              <a:rPr lang="fr-FR" b="1" dirty="0">
                <a:latin typeface="Arial" panose="020B0604020202020204" pitchFamily="34" charset="0"/>
                <a:ea typeface="Calibri" panose="020F0502020204030204" pitchFamily="34" charset="0"/>
                <a:cs typeface="Times New Roman" panose="02020603050405020304" pitchFamily="18" charset="0"/>
              </a:rPr>
              <a:t>IS</a:t>
            </a:r>
            <a:r>
              <a:rPr lang="fr-FR" dirty="0">
                <a:latin typeface="Arial" panose="020B0604020202020204" pitchFamily="34" charset="0"/>
                <a:ea typeface="Calibri" panose="020F0502020204030204" pitchFamily="34" charset="0"/>
                <a:cs typeface="Times New Roman" panose="02020603050405020304" pitchFamily="18" charset="0"/>
              </a:rPr>
              <a:t>).</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Source : site impots.gouv.fr</a:t>
            </a:r>
          </a:p>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Fiscalité des entreprises</a:t>
            </a:r>
            <a:r>
              <a:rPr lang="fr-FR"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L’impôt sur les sociétés (IS)</a:t>
            </a:r>
            <a:r>
              <a:rPr lang="fr-FR" dirty="0">
                <a:latin typeface="Arial" panose="020B0604020202020204" pitchFamily="34" charset="0"/>
                <a:ea typeface="Calibri" panose="020F0502020204030204" pitchFamily="34" charset="0"/>
                <a:cs typeface="Times New Roman" panose="02020603050405020304" pitchFamily="18" charset="0"/>
              </a:rPr>
              <a:t> est une imposition annuelle sur les bénéfices réalisés en France par les sociétés et les autres organisations. Il concerne environ un tiers des entreprises françaises. Le taux normal de l'IS diminue progressivement et varie selon l'exercice considéré ainsi que le montant des bénéfices et/ou du chiffre d'affaire réalisés selon les modalités décrites au paragraphe "Taux de l'IS" consultable dans </a:t>
            </a:r>
            <a:r>
              <a:rPr lang="fr-FR" u="sng" dirty="0">
                <a:solidFill>
                  <a:srgbClr val="0000FF"/>
                </a:solidFill>
                <a:latin typeface="Arial" panose="020B0604020202020204" pitchFamily="34" charset="0"/>
                <a:ea typeface="Calibri" panose="020F0502020204030204" pitchFamily="34" charset="0"/>
                <a:cs typeface="Times New Roman" panose="02020603050405020304" pitchFamily="18" charset="0"/>
                <a:hlinkClick r:id="rId3"/>
              </a:rPr>
              <a:t>Accueil &gt; Professionnel &gt; Gérer mon entreprise/association &gt; Je déclare et je paie les impôts de mon entreprise &gt; Imposition des résultats</a:t>
            </a:r>
            <a:r>
              <a:rPr lang="fr-FR" dirty="0">
                <a:latin typeface="Arial" panose="020B0604020202020204" pitchFamily="34" charset="0"/>
                <a:ea typeface="Calibri" panose="020F0502020204030204" pitchFamily="34" charset="0"/>
                <a:cs typeface="Times New Roman" panose="02020603050405020304" pitchFamily="18" charset="0"/>
              </a:rPr>
              <a:t>. Certaines entreprises non soumises à l’IS (les entreprises individuelles principalement ou les sociétés civiles professionnelles) sont soumises à l’Impôt sur le Revenu (IR).</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Les prélèvements sociaux</a:t>
            </a:r>
            <a:r>
              <a:rPr lang="fr-FR" dirty="0">
                <a:latin typeface="Arial" panose="020B0604020202020204" pitchFamily="34" charset="0"/>
                <a:ea typeface="Calibri" panose="020F0502020204030204" pitchFamily="34" charset="0"/>
                <a:cs typeface="Times New Roman" panose="02020603050405020304" pitchFamily="18" charset="0"/>
              </a:rPr>
              <a:t> : la contribution sociale généralisée (CSG) et la contribution pour le remboursement de la dette sociale (CRDS). Elles sont prélevées sur la paie des employés, sur les revenus du patrimoine ou des produits de placement. Les charges sociales comprennent les taxes salariales, la taxe d'apprentissage, la taxe de formation et la participation des employeurs à l'effort de construction (prélèvement logement social).</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Fiscalité de la consommation </a:t>
            </a:r>
            <a:r>
              <a:rPr lang="fr-FR" dirty="0">
                <a:latin typeface="Arial" panose="020B0604020202020204" pitchFamily="34" charset="0"/>
                <a:ea typeface="Calibri" panose="020F0502020204030204" pitchFamily="34" charset="0"/>
                <a:cs typeface="Times New Roman" panose="02020603050405020304" pitchFamily="18" charset="0"/>
              </a:rPr>
              <a:t>: la Taxe sur la Valeur Ajoutée (TVA) est une taxe sur la consommation que le consommateur paie lors de l'achat d'un produit ou d'un service. Le taux normal est fixé à 20 % et il existe deux taux réduits (10 % et 5,5 %) pour certains produits et services. Un taux spécial de 2,1 % est appliqué notamment aux publications de presse et aux médicaments remboursés par la sécurité sociale. Le montant global de la TVA à payer est calculé par l'entité assujettie. Si la différence entre la TVA collectée (lors des ventes aux consommateurs) et la TVA payée (aux fournisseurs) est négative, l'entreprise compense normalement le surplus avec ses prochains paiements de taxe ou peut, sous certaines conditions, demander un remboursement.</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Les impôts indirects et taxes assimilées</a:t>
            </a:r>
            <a:r>
              <a:rPr lang="fr-FR" dirty="0">
                <a:latin typeface="Arial" panose="020B0604020202020204" pitchFamily="34" charset="0"/>
                <a:ea typeface="Calibri" panose="020F0502020204030204" pitchFamily="34" charset="0"/>
                <a:cs typeface="Times New Roman" panose="02020603050405020304" pitchFamily="18" charset="0"/>
              </a:rPr>
              <a:t> sont partiellement harmonisés au niveau communautaire comme les droits d'accises : taxes sur les spiritueux et les boissons alcoolisées, taxe intérieure sur les produits pétroliers, taxes sur le tabac.</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Une taxe générale sur les activités polluantes</a:t>
            </a:r>
            <a:r>
              <a:rPr lang="fr-FR" dirty="0">
                <a:latin typeface="Arial" panose="020B0604020202020204" pitchFamily="34" charset="0"/>
                <a:ea typeface="Calibri" panose="020F0502020204030204" pitchFamily="34" charset="0"/>
                <a:cs typeface="Times New Roman" panose="02020603050405020304" pitchFamily="18" charset="0"/>
              </a:rPr>
              <a:t> est en outre applicable aux entreprises qui réalisent certaines opérations telles que le stockage et traitement des déchets, la livraison ou utilisation de lubrifiants, l'émission de substances polluantes dans l'atmosphère, etc.</a:t>
            </a:r>
          </a:p>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Fiscalité du patrimoine</a:t>
            </a:r>
            <a:r>
              <a:rPr lang="fr-FR"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Les droits d'enregistrement</a:t>
            </a:r>
            <a:r>
              <a:rPr lang="fr-FR" dirty="0">
                <a:latin typeface="Arial" panose="020B0604020202020204" pitchFamily="34" charset="0"/>
                <a:ea typeface="Calibri" panose="020F0502020204030204" pitchFamily="34" charset="0"/>
                <a:cs typeface="Times New Roman" panose="02020603050405020304" pitchFamily="18" charset="0"/>
              </a:rPr>
              <a:t> sont un impôt prélevé quand un acte ou un document est inscrit dans un registre.</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Les droits de timbre</a:t>
            </a:r>
            <a:r>
              <a:rPr lang="fr-FR" dirty="0">
                <a:latin typeface="Arial" panose="020B0604020202020204" pitchFamily="34" charset="0"/>
                <a:ea typeface="Calibri" panose="020F0502020204030204" pitchFamily="34" charset="0"/>
                <a:cs typeface="Times New Roman" panose="02020603050405020304" pitchFamily="18" charset="0"/>
              </a:rPr>
              <a:t> sont collectés dans le cadre de ventes d'immeubles, héritages, dons, cession d'entreprises et d’immatriculations de véhicules. En général, ils sont payés par l'apposition d'un timbre à un document officiel.</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Fiscalité locale</a:t>
            </a:r>
            <a:r>
              <a:rPr lang="fr-FR" dirty="0">
                <a:latin typeface="Arial" panose="020B0604020202020204" pitchFamily="34" charset="0"/>
                <a:ea typeface="Calibri" panose="020F0502020204030204" pitchFamily="34" charset="0"/>
                <a:cs typeface="Times New Roman" panose="02020603050405020304" pitchFamily="18" charset="0"/>
              </a:rPr>
              <a:t> : le gouvernement perçoit des impôts locaux pour le compte des collectivités locales. Elles définissent en partie le taux, mais ne peuvent pas le faire varier au-delà de limites légales.</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La taxe foncière</a:t>
            </a:r>
            <a:r>
              <a:rPr lang="fr-FR" dirty="0">
                <a:latin typeface="Arial" panose="020B0604020202020204" pitchFamily="34" charset="0"/>
                <a:ea typeface="Calibri" panose="020F0502020204030204" pitchFamily="34" charset="0"/>
                <a:cs typeface="Times New Roman" panose="02020603050405020304" pitchFamily="18" charset="0"/>
              </a:rPr>
              <a:t> sur les terrains bâtis est perçue annuellement sur un terrain aménagé situé en France, sauf lorsqu'il existe un droit à l'exonération permanente (biens publics, bâtiments agricoles, etc.) ou d'une exemption temporaire (entreprises nouvelles ou innovantes, incitations au développement, etc.). La taxe foncière sur des terrains non bâtis est perçue annuellement sur les propriétaires de terrains non bâtis de toute nature situés en France, sauf lorsqu'il existe un droit à l'exonération permanente (biens publics) ou une exemption temporaire (mesures incitatives pour l'agriculture, le reboisement et la conservation des zones de protection de l'environnement). Comme la taxe foncière sur les terrains bâtis, la taxe est due par le propriétaire du terrain au 1er janvier de l'année d'imposition.</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La contribution économique territoriale est composée d'une contribution de locaux commerciaux et une contribution sur la valeur ajoutée des entreprises calculée sur la base de la valeur ajoutée générée par une entreprise.</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Site </a:t>
            </a:r>
            <a:r>
              <a:rPr lang="fr-FR" u="sng" dirty="0">
                <a:solidFill>
                  <a:srgbClr val="0000FF"/>
                </a:solidFill>
                <a:latin typeface="Arial" panose="020B0604020202020204" pitchFamily="34" charset="0"/>
                <a:ea typeface="Calibri" panose="020F0502020204030204" pitchFamily="34" charset="0"/>
                <a:cs typeface="Times New Roman" panose="02020603050405020304" pitchFamily="18" charset="0"/>
                <a:hlinkClick r:id="rId4"/>
              </a:rPr>
              <a:t>Fiche ressource 1 (i-manuel.fr)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Classification administrative</a:t>
            </a:r>
            <a:r>
              <a:rPr lang="fr-FR"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Impôts directs</a:t>
            </a:r>
            <a:r>
              <a:rPr lang="fr-FR" dirty="0">
                <a:latin typeface="Arial" panose="020B0604020202020204" pitchFamily="34" charset="0"/>
                <a:ea typeface="Calibri" panose="020F0502020204030204" pitchFamily="34" charset="0"/>
                <a:cs typeface="Times New Roman" panose="02020603050405020304" pitchFamily="18" charset="0"/>
              </a:rPr>
              <a:t> : ces impôts permanents sont versés directement à l’administration par le contribuable après émission d’un avis d’imposition (rôle nominatif) et mis en recouvrement par les services de l’État. Ex. : IR, IS.</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Impôts indirects</a:t>
            </a:r>
            <a:r>
              <a:rPr lang="fr-FR" dirty="0">
                <a:latin typeface="Arial" panose="020B0604020202020204" pitchFamily="34" charset="0"/>
                <a:ea typeface="Calibri" panose="020F0502020204030204" pitchFamily="34" charset="0"/>
                <a:cs typeface="Times New Roman" panose="02020603050405020304" pitchFamily="18" charset="0"/>
              </a:rPr>
              <a:t> : ils sont collectés par des entreprises à l’occasion d’une opération économique commerciale et sont ensuite reversés à l’administration. Ex. : TVA, taxe intérieure sur la consommation des produits énergétiques (TICPE).</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Classification retenue par les services fiscaux</a:t>
            </a:r>
            <a:r>
              <a:rPr lang="fr-FR"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Fiscalité personnelle</a:t>
            </a:r>
            <a:r>
              <a:rPr lang="fr-FR" dirty="0">
                <a:latin typeface="Arial" panose="020B0604020202020204" pitchFamily="34" charset="0"/>
                <a:ea typeface="Calibri" panose="020F0502020204030204" pitchFamily="34" charset="0"/>
                <a:cs typeface="Times New Roman" panose="02020603050405020304" pitchFamily="18" charset="0"/>
              </a:rPr>
              <a:t> : elle concerne les impôts qui frappent les différentes catégories de revenus des ménages, sauf les BIC. Ex. : IR, ISF.</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Fiscalité des entreprises</a:t>
            </a:r>
            <a:r>
              <a:rPr lang="fr-FR" dirty="0">
                <a:latin typeface="Arial" panose="020B0604020202020204" pitchFamily="34" charset="0"/>
                <a:ea typeface="Calibri" panose="020F0502020204030204" pitchFamily="34" charset="0"/>
                <a:cs typeface="Times New Roman" panose="02020603050405020304" pitchFamily="18" charset="0"/>
              </a:rPr>
              <a:t> : elle concerne les impôts qui frappent les entreprises. Ex. : IS, BIC.</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Taxes sur le chiffre d’affaires</a:t>
            </a:r>
            <a:r>
              <a:rPr lang="fr-FR" dirty="0">
                <a:latin typeface="Arial" panose="020B0604020202020204" pitchFamily="34" charset="0"/>
                <a:ea typeface="Calibri" panose="020F0502020204030204" pitchFamily="34" charset="0"/>
                <a:cs typeface="Times New Roman" panose="02020603050405020304" pitchFamily="18" charset="0"/>
              </a:rPr>
              <a:t> : ce sont la TVA et les droits indirects (TICPE…).</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Fiscalité immobilière</a:t>
            </a:r>
            <a:r>
              <a:rPr lang="fr-FR" dirty="0">
                <a:latin typeface="Arial" panose="020B0604020202020204" pitchFamily="34" charset="0"/>
                <a:ea typeface="Calibri" panose="020F0502020204030204" pitchFamily="34" charset="0"/>
                <a:cs typeface="Times New Roman" panose="02020603050405020304" pitchFamily="18" charset="0"/>
              </a:rPr>
              <a:t> : par exemple, taxation des plus-values immobilières.</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Droits d’enregistrement</a:t>
            </a:r>
            <a:r>
              <a:rPr lang="fr-FR" dirty="0">
                <a:latin typeface="Arial" panose="020B0604020202020204" pitchFamily="34" charset="0"/>
                <a:ea typeface="Calibri" panose="020F0502020204030204" pitchFamily="34" charset="0"/>
                <a:cs typeface="Times New Roman" panose="02020603050405020304" pitchFamily="18" charset="0"/>
              </a:rPr>
              <a:t> : par exemple, droits d’enregistrement exigibles sur les mutations à titre onéreux d’immeubles ou de droits immobiliers.</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Impôts locaux directs</a:t>
            </a:r>
            <a:r>
              <a:rPr lang="fr-FR" dirty="0">
                <a:latin typeface="Arial" panose="020B0604020202020204" pitchFamily="34" charset="0"/>
                <a:ea typeface="Calibri" panose="020F0502020204030204" pitchFamily="34" charset="0"/>
                <a:cs typeface="Times New Roman" panose="02020603050405020304" pitchFamily="18" charset="0"/>
              </a:rPr>
              <a:t> : par exemple, taxe foncière, taxe d’habitation.</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endParaRPr lang="fr-FR" dirty="0"/>
          </a:p>
          <a:p>
            <a:endParaRPr lang="fr-FR" dirty="0"/>
          </a:p>
        </p:txBody>
      </p:sp>
    </p:spTree>
    <p:extLst>
      <p:ext uri="{BB962C8B-B14F-4D97-AF65-F5344CB8AC3E}">
        <p14:creationId xmlns:p14="http://schemas.microsoft.com/office/powerpoint/2010/main" val="21151389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33</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Objectif de la diapositive</a:t>
            </a:r>
            <a:r>
              <a:rPr lang="fr-FR"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Comprendre qu’il n’y a pas que les particuliers qui paient des impôts.</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L’essentiel</a:t>
            </a:r>
            <a:r>
              <a:rPr lang="fr-FR" dirty="0">
                <a:latin typeface="Arial" panose="020B0604020202020204" pitchFamily="34" charset="0"/>
                <a:ea typeface="Calibri" panose="020F0502020204030204" pitchFamily="34" charset="0"/>
                <a:cs typeface="Times New Roman" panose="02020603050405020304" pitchFamily="18" charset="0"/>
              </a:rPr>
              <a:t> : </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Qui paie des impôts ? Tout le monde ! </a:t>
            </a:r>
            <a:r>
              <a:rPr lang="fr-FR" dirty="0">
                <a:latin typeface="Arial" panose="020B0604020202020204" pitchFamily="34" charset="0"/>
                <a:ea typeface="Calibri" panose="020F0502020204030204" pitchFamily="34" charset="0"/>
                <a:cs typeface="Times New Roman" panose="02020603050405020304" pitchFamily="18" charset="0"/>
              </a:rPr>
              <a:t>Les entreprises, les ménages, les administrations publiques et les institutions sans but lucratif au service des ménages.</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Fonctionnement de la diapositive</a:t>
            </a:r>
            <a:r>
              <a:rPr lang="fr-FR"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a:t>
            </a:r>
            <a:r>
              <a:rPr lang="fr-FR" dirty="0">
                <a:latin typeface="Arial" panose="020B0604020202020204" pitchFamily="34" charset="0"/>
                <a:ea typeface="Calibri" panose="020F0502020204030204" pitchFamily="34" charset="0"/>
                <a:cs typeface="Times New Roman" panose="02020603050405020304" pitchFamily="18" charset="0"/>
              </a:rPr>
              <a:t> l’affichage de la diapositive, les 4 propositions sont affichées. Il n’y a pas d’animation. Dans la diapositive précédente, les types d’impôts évoqués permettent d’identifier ceux qui les paient.</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endParaRPr lang="fr-FR" dirty="0"/>
          </a:p>
          <a:p>
            <a:endParaRPr lang="fr-FR" dirty="0"/>
          </a:p>
        </p:txBody>
      </p:sp>
    </p:spTree>
    <p:extLst>
      <p:ext uri="{BB962C8B-B14F-4D97-AF65-F5344CB8AC3E}">
        <p14:creationId xmlns:p14="http://schemas.microsoft.com/office/powerpoint/2010/main" val="672918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34</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à quoi sert l’impôt.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Mini-activité</a:t>
            </a: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complément/remplacement de cette diapositive, une mini-activité est disponible : [Lien vers la mini-activité </a:t>
            </a:r>
            <a:r>
              <a:rPr lang="fr-FR" b="1" dirty="0">
                <a:latin typeface="Arial" panose="020B0604020202020204" pitchFamily="34" charset="0"/>
                <a:ea typeface="Calibri" panose="020F0502020204030204" pitchFamily="34" charset="0"/>
                <a:cs typeface="Arial" panose="020B0604020202020204" pitchFamily="34" charset="0"/>
              </a:rPr>
              <a:t>4-Impots_Pourquoi.docx</a:t>
            </a:r>
            <a:r>
              <a:rPr lang="fr-FR" dirty="0">
                <a:latin typeface="Arial" panose="020B0604020202020204" pitchFamily="34" charset="0"/>
                <a:ea typeface="Calibri" panose="020F0502020204030204" pitchFamily="34" charset="0"/>
                <a:cs typeface="Arial" panose="020B0604020202020204" pitchFamily="34" charset="0"/>
              </a:rPr>
              <a:t>]. Il est possible d’y accéder directement en cliquant sur l’icône LOUPE en haut à droite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3 objectifs</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Budgétaire (faire rentrer de l’argent pour financer le fonctionnement de l’État : TVA)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Social : réduction des inégalités de revenus (impôt sur le revenu, réduction des inégalités de revenus)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Sociétal : action sur les comportements (malus CO2, taxes sur l’alcool et les cigarettes, etc.).</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Système de redistribution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L’argent public est redistribué pour partie aux ménages et aux entreprises, et pour partie sert à assurer le fonctionnement de l’État (détails sur la diapositive suivante).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question est présente.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La réponse à la première question est affichée. Le schéma reprend les trois objectifs. L’enseignant peut utiliser les réponses des élèves pour les catégoriser dans les trois objectifs affichés.</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41038973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35</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Concrétiser la notion de répartition en montrant l’affectation des impôts collectés à diverses catégories de dépenses de l’État.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Mini-activité</a:t>
            </a: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complément/remplacement de cette diapositive, une mini-activité est disponible : [Lien vers la mini-activité </a:t>
            </a:r>
            <a:r>
              <a:rPr lang="fr-FR" b="1" dirty="0">
                <a:latin typeface="Arial" panose="020B0604020202020204" pitchFamily="34" charset="0"/>
                <a:ea typeface="Calibri" panose="020F0502020204030204" pitchFamily="34" charset="0"/>
                <a:cs typeface="Arial" panose="020B0604020202020204" pitchFamily="34" charset="0"/>
              </a:rPr>
              <a:t>4-Impots_Utilisation.docx</a:t>
            </a:r>
            <a:r>
              <a:rPr lang="fr-FR" dirty="0">
                <a:latin typeface="Arial" panose="020B0604020202020204" pitchFamily="34" charset="0"/>
                <a:ea typeface="Calibri" panose="020F0502020204030204" pitchFamily="34" charset="0"/>
                <a:cs typeface="Arial" panose="020B0604020202020204" pitchFamily="34" charset="0"/>
              </a:rPr>
              <a:t>]. Il est possible d’y accéder directement en cliquant sur l’icône LOUPE en haut à droite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2022, on estime que l’impôt a rapporté environ 86,9 milliards d’euros.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Répartition en euros pour 1 000 € de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CHARGE DE LA DETTE 			             28</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DEPENSES SECTORIELLES 		           156</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742950" lvl="1" indent="-28575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Dont affaires économiques 	  	  58</a:t>
            </a:r>
            <a:endParaRPr lang="fr-FR" sz="1600" dirty="0">
              <a:latin typeface="Arial" panose="020B0604020202020204" pitchFamily="34" charset="0"/>
              <a:ea typeface="Times New Roman" panose="02020603050405020304" pitchFamily="18" charset="0"/>
              <a:cs typeface="Times New Roman" panose="02020603050405020304" pitchFamily="18" charset="0"/>
            </a:endParaRPr>
          </a:p>
          <a:p>
            <a:pPr marL="742950" lvl="1" indent="-28575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Dont culture 			  26</a:t>
            </a:r>
            <a:endParaRPr lang="fr-FR" sz="1600" dirty="0">
              <a:latin typeface="Arial" panose="020B0604020202020204" pitchFamily="34" charset="0"/>
              <a:ea typeface="Times New Roman" panose="02020603050405020304" pitchFamily="18" charset="0"/>
              <a:cs typeface="Times New Roman" panose="02020603050405020304" pitchFamily="18" charset="0"/>
            </a:endParaRPr>
          </a:p>
          <a:p>
            <a:pPr marL="742950" lvl="1" indent="-28575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Dont environnement 		  17</a:t>
            </a:r>
            <a:endParaRPr lang="fr-FR" sz="1600" dirty="0">
              <a:latin typeface="Arial" panose="020B0604020202020204" pitchFamily="34" charset="0"/>
              <a:ea typeface="Times New Roman" panose="02020603050405020304" pitchFamily="18" charset="0"/>
              <a:cs typeface="Times New Roman" panose="02020603050405020304" pitchFamily="18" charset="0"/>
            </a:endParaRPr>
          </a:p>
          <a:p>
            <a:pPr marL="742950" lvl="1" indent="-28575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Dont infrastructures 		    8</a:t>
            </a:r>
            <a:endParaRPr lang="fr-FR" sz="1600" dirty="0">
              <a:latin typeface="Arial" panose="020B0604020202020204" pitchFamily="34" charset="0"/>
              <a:ea typeface="Times New Roman" panose="02020603050405020304" pitchFamily="18" charset="0"/>
              <a:cs typeface="Times New Roman" panose="02020603050405020304" pitchFamily="18" charset="0"/>
            </a:endParaRPr>
          </a:p>
          <a:p>
            <a:pPr marL="742950" lvl="1" indent="-28575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Dont transport et </a:t>
            </a:r>
            <a:br>
              <a:rPr lang="fr-FR" dirty="0">
                <a:latin typeface="Arial" panose="020B0604020202020204" pitchFamily="34" charset="0"/>
                <a:ea typeface="Times New Roman" panose="02020603050405020304" pitchFamily="18" charset="0"/>
                <a:cs typeface="Times New Roman" panose="02020603050405020304" pitchFamily="18" charset="0"/>
              </a:rPr>
            </a:br>
            <a:r>
              <a:rPr lang="fr-FR" dirty="0">
                <a:latin typeface="Arial" panose="020B0604020202020204" pitchFamily="34" charset="0"/>
                <a:ea typeface="Times New Roman" panose="02020603050405020304" pitchFamily="18" charset="0"/>
                <a:cs typeface="Times New Roman" panose="02020603050405020304" pitchFamily="18" charset="0"/>
              </a:rPr>
              <a:t>équipements collectifs		  47</a:t>
            </a:r>
            <a:endParaRPr lang="fr-FR" sz="16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ÉDUCATION 			              95</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PROTECTION SOCIALE 		            572</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742950" lvl="1" indent="-28575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Dont aide au logement		  15</a:t>
            </a:r>
            <a:endParaRPr lang="fr-FR" sz="1600" dirty="0">
              <a:latin typeface="Arial" panose="020B0604020202020204" pitchFamily="34" charset="0"/>
              <a:ea typeface="Times New Roman" panose="02020603050405020304" pitchFamily="18" charset="0"/>
              <a:cs typeface="Times New Roman" panose="02020603050405020304" pitchFamily="18" charset="0"/>
            </a:endParaRPr>
          </a:p>
          <a:p>
            <a:pPr marL="742950" lvl="1" indent="-28575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Dont autre solidarité 		  26</a:t>
            </a:r>
            <a:endParaRPr lang="fr-FR" sz="1600" dirty="0">
              <a:latin typeface="Arial" panose="020B0604020202020204" pitchFamily="34" charset="0"/>
              <a:ea typeface="Times New Roman" panose="02020603050405020304" pitchFamily="18" charset="0"/>
              <a:cs typeface="Times New Roman" panose="02020603050405020304" pitchFamily="18" charset="0"/>
            </a:endParaRPr>
          </a:p>
          <a:p>
            <a:pPr marL="742950" lvl="1" indent="-28575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Dont chômage 			  33</a:t>
            </a:r>
            <a:endParaRPr lang="fr-FR" sz="1600" dirty="0">
              <a:latin typeface="Arial" panose="020B0604020202020204" pitchFamily="34" charset="0"/>
              <a:ea typeface="Times New Roman" panose="02020603050405020304" pitchFamily="18" charset="0"/>
              <a:cs typeface="Times New Roman" panose="02020603050405020304" pitchFamily="18" charset="0"/>
            </a:endParaRPr>
          </a:p>
          <a:p>
            <a:pPr marL="742950" lvl="1" indent="-28575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Dont famille 			  41</a:t>
            </a:r>
            <a:endParaRPr lang="fr-FR" sz="1600" dirty="0">
              <a:latin typeface="Arial" panose="020B0604020202020204" pitchFamily="34" charset="0"/>
              <a:ea typeface="Times New Roman" panose="02020603050405020304" pitchFamily="18" charset="0"/>
              <a:cs typeface="Times New Roman" panose="02020603050405020304" pitchFamily="18" charset="0"/>
            </a:endParaRPr>
          </a:p>
          <a:p>
            <a:pPr marL="742950" lvl="1" indent="-28575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Dont retraites 			262</a:t>
            </a:r>
            <a:endParaRPr lang="fr-FR" sz="1600" dirty="0">
              <a:latin typeface="Arial" panose="020B0604020202020204" pitchFamily="34" charset="0"/>
              <a:ea typeface="Times New Roman" panose="02020603050405020304" pitchFamily="18" charset="0"/>
              <a:cs typeface="Times New Roman" panose="02020603050405020304" pitchFamily="18" charset="0"/>
            </a:endParaRPr>
          </a:p>
          <a:p>
            <a:pPr marL="742950" lvl="1" indent="-28575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Dont santé 			195</a:t>
            </a:r>
            <a:endParaRPr lang="fr-FR" sz="16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RECHERCHE 			               23</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RÉGALIEN			               60</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742950" lvl="1" indent="-28575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Dont défense 			  31</a:t>
            </a:r>
          </a:p>
          <a:p>
            <a:pPr marL="742950" lvl="1" indent="-28575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Dont justice 			    4</a:t>
            </a:r>
            <a:endParaRPr lang="fr-FR" sz="1600" dirty="0">
              <a:latin typeface="Arial" panose="020B0604020202020204" pitchFamily="34" charset="0"/>
              <a:ea typeface="Times New Roman" panose="02020603050405020304" pitchFamily="18" charset="0"/>
              <a:cs typeface="Times New Roman" panose="02020603050405020304" pitchFamily="18" charset="0"/>
            </a:endParaRPr>
          </a:p>
          <a:p>
            <a:pPr marL="742950" lvl="1" indent="-28575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Dont sécurité 			  25</a:t>
            </a:r>
            <a:endParaRPr lang="fr-FR" sz="16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SERVICES DE FONCTIONNEMENT DES </a:t>
            </a:r>
            <a:br>
              <a:rPr lang="fr-FR" b="1" dirty="0">
                <a:latin typeface="Arial" panose="020B0604020202020204" pitchFamily="34" charset="0"/>
                <a:ea typeface="Times New Roman" panose="02020603050405020304" pitchFamily="18" charset="0"/>
                <a:cs typeface="Times New Roman" panose="02020603050405020304" pitchFamily="18" charset="0"/>
              </a:rPr>
            </a:br>
            <a:r>
              <a:rPr lang="fr-FR" b="1" dirty="0">
                <a:latin typeface="Arial" panose="020B0604020202020204" pitchFamily="34" charset="0"/>
                <a:ea typeface="Times New Roman" panose="02020603050405020304" pitchFamily="18" charset="0"/>
                <a:cs typeface="Times New Roman" panose="02020603050405020304" pitchFamily="18" charset="0"/>
              </a:rPr>
              <a:t>ADMINISTRATIONS PUBLIQUES		               66</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a:t>
            </a:r>
            <a:r>
              <a:rPr lang="fr-FR" dirty="0">
                <a:latin typeface="Arial" panose="020B0604020202020204" pitchFamily="34" charset="0"/>
                <a:ea typeface="Calibri" panose="020F0502020204030204" pitchFamily="34" charset="0"/>
                <a:cs typeface="Times New Roman" panose="02020603050405020304" pitchFamily="18" charset="0"/>
              </a:rPr>
              <a:t> l’affichage de la diapositive, le graphique de répartition de l’impôt en pourcentage est affiché. Il n’y a pas d’animation.</a:t>
            </a: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72595868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36</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La Minute Cash : les arnaques» sur la chaine YouTube d’EDUCFI Banque de France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a:t>
            </a:r>
            <a:r>
              <a:rPr lang="fr-FR" u="sng" dirty="0" smtClean="0">
                <a:solidFill>
                  <a:srgbClr val="0000FF"/>
                </a:solidFill>
                <a:latin typeface="Arial" panose="020B0604020202020204" pitchFamily="34" charset="0"/>
                <a:ea typeface="Calibri" panose="020F0502020204030204" pitchFamily="34" charset="0"/>
                <a:cs typeface="Arial" panose="020B0604020202020204" pitchFamily="34" charset="0"/>
                <a:hlinkClick r:id="rId3"/>
              </a:rPr>
              <a:t>www.youtube.com/watch?v=5OACJ9dWWfQ&amp;list=PL5s7tS3YwHhbtl8w-YaJfBxtWZjVbiQe9&amp;index=5</a:t>
            </a:r>
            <a:r>
              <a:rPr lang="fr-FR" u="sng" dirty="0" smtClean="0">
                <a:solidFill>
                  <a:srgbClr val="0000FF"/>
                </a:solidFill>
                <a:latin typeface="Arial" panose="020B0604020202020204" pitchFamily="34" charset="0"/>
                <a:ea typeface="Calibri" panose="020F0502020204030204" pitchFamily="34" charset="0"/>
                <a:cs typeface="Arial" panose="020B0604020202020204" pitchFamily="34" charset="0"/>
              </a:rPr>
              <a:t> </a:t>
            </a:r>
            <a:r>
              <a:rPr lang="fr-FR" dirty="0" smtClean="0">
                <a:latin typeface="Arial" panose="020B0604020202020204" pitchFamily="34" charset="0"/>
                <a:ea typeface="Calibri" panose="020F0502020204030204" pitchFamily="34" charset="0"/>
                <a:cs typeface="Times New Roman" panose="02020603050405020304" pitchFamily="18" charset="0"/>
              </a:rPr>
              <a:t>ou sur</a:t>
            </a:r>
            <a:r>
              <a:rPr lang="fr-FR" baseline="0" dirty="0" smtClean="0">
                <a:latin typeface="Arial" panose="020B0604020202020204" pitchFamily="34" charset="0"/>
                <a:ea typeface="Calibri" panose="020F0502020204030204" pitchFamily="34" charset="0"/>
                <a:cs typeface="Times New Roman" panose="02020603050405020304" pitchFamily="18" charset="0"/>
              </a:rPr>
              <a:t> la plateforme </a:t>
            </a:r>
            <a:r>
              <a:rPr lang="fr-FR" baseline="0" dirty="0" err="1" smtClean="0">
                <a:latin typeface="Arial" panose="020B0604020202020204" pitchFamily="34" charset="0"/>
                <a:ea typeface="Calibri" panose="020F0502020204030204" pitchFamily="34" charset="0"/>
                <a:cs typeface="Times New Roman" panose="02020603050405020304" pitchFamily="18" charset="0"/>
              </a:rPr>
              <a:t>PodEduc</a:t>
            </a:r>
            <a:r>
              <a:rPr lang="fr-FR" baseline="0" dirty="0" smtClean="0">
                <a:latin typeface="Arial" panose="020B0604020202020204" pitchFamily="34" charset="0"/>
                <a:ea typeface="Calibri" panose="020F0502020204030204" pitchFamily="34" charset="0"/>
                <a:cs typeface="Times New Roman" panose="02020603050405020304" pitchFamily="18" charset="0"/>
              </a:rPr>
              <a:t> (pour les agents de l’Education nationale) : </a:t>
            </a:r>
            <a:r>
              <a:rPr lang="fr-FR" sz="1200" i="0" u="sng" kern="1200" dirty="0" smtClean="0">
                <a:solidFill>
                  <a:schemeClr val="tx1"/>
                </a:solidFill>
                <a:effectLst/>
                <a:latin typeface="+mn-lt"/>
                <a:ea typeface="+mn-ea"/>
                <a:cs typeface="+mn-cs"/>
                <a:hlinkClick r:id="rId4"/>
              </a:rPr>
              <a:t>https://podeduc.apps.education.fr/video/68267-les-arnaques/</a:t>
            </a:r>
            <a:endParaRPr lang="fr-FR" i="0"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Mini-activité</a:t>
            </a: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complément/remplacement de cette diapositive, une mini-activité est disponible : [Lien vers la mini-activité </a:t>
            </a:r>
            <a:r>
              <a:rPr lang="fr-FR" b="1" dirty="0">
                <a:latin typeface="Arial" panose="020B0604020202020204" pitchFamily="34" charset="0"/>
                <a:ea typeface="Calibri" panose="020F0502020204030204" pitchFamily="34" charset="0"/>
                <a:cs typeface="Arial" panose="020B0604020202020204" pitchFamily="34" charset="0"/>
              </a:rPr>
              <a:t>5-Arnaques_Arnaque.docx.docx</a:t>
            </a:r>
            <a:r>
              <a:rPr lang="fr-FR" dirty="0">
                <a:latin typeface="Arial" panose="020B0604020202020204" pitchFamily="34" charset="0"/>
                <a:ea typeface="Calibri" panose="020F0502020204030204" pitchFamily="34" charset="0"/>
                <a:cs typeface="Arial" panose="020B0604020202020204" pitchFamily="34" charset="0"/>
              </a:rPr>
              <a:t>]. Il est possible d’y accéder directement en cliquant sur l’icône LOUPE en haut à droite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6504040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37</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Savoir reconnaitre quelques arnaques courantes.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1. Le </a:t>
            </a:r>
            <a:r>
              <a:rPr lang="fr-FR" b="1" dirty="0" err="1">
                <a:latin typeface="Arial" panose="020B0604020202020204" pitchFamily="34" charset="0"/>
                <a:ea typeface="Calibri" panose="020F0502020204030204" pitchFamily="34" charset="0"/>
                <a:cs typeface="Arial" panose="020B0604020202020204" pitchFamily="34" charset="0"/>
              </a:rPr>
              <a:t>phishing</a:t>
            </a:r>
            <a:r>
              <a:rPr lang="fr-FR" b="1" dirty="0">
                <a:latin typeface="Arial" panose="020B0604020202020204" pitchFamily="34" charset="0"/>
                <a:ea typeface="Calibri" panose="020F0502020204030204" pitchFamily="34" charset="0"/>
                <a:cs typeface="Arial" panose="020B0604020202020204" pitchFamily="34" charset="0"/>
              </a:rPr>
              <a:t>, menace cyber n°1 en 2023</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 internaute était en confiance face à un message qu’il pensait avoir reçu de sa banque : il s’est retrouvé sur un site malveillant en cliquant sur un lien.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Les messages frauduleux peuvent vous parvenir par toutes les sources : les courriels bien sûr, mais aussi les SMS (</a:t>
            </a:r>
            <a:r>
              <a:rPr lang="fr-FR" dirty="0" err="1">
                <a:latin typeface="Arial" panose="020B0604020202020204" pitchFamily="34" charset="0"/>
                <a:ea typeface="Calibri" panose="020F0502020204030204" pitchFamily="34" charset="0"/>
                <a:cs typeface="Arial" panose="020B0604020202020204" pitchFamily="34" charset="0"/>
              </a:rPr>
              <a:t>smishing</a:t>
            </a:r>
            <a:r>
              <a:rPr lang="fr-FR" dirty="0">
                <a:latin typeface="Arial" panose="020B0604020202020204" pitchFamily="34" charset="0"/>
                <a:ea typeface="Calibri" panose="020F0502020204030204" pitchFamily="34" charset="0"/>
                <a:cs typeface="Arial" panose="020B0604020202020204" pitchFamily="34" charset="0"/>
              </a:rPr>
              <a:t>), les messages sur les réseaux sociaux, les appels téléphoniques…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À quoi faut-il faire attention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Regarder l’adresse de l’émetteur : se méfier des adresses qui utilisent un nom de domaine tel que « orange.fr », « free.fr » ou « gmail.com ». Dans le cas présent, on s’attendrait à une adresse telle que « mabanque.fr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Regarder la présentation générale du message : les messages de </a:t>
            </a:r>
            <a:r>
              <a:rPr lang="fr-FR" dirty="0" err="1">
                <a:latin typeface="Arial" panose="020B0604020202020204" pitchFamily="34" charset="0"/>
                <a:ea typeface="Times New Roman" panose="02020603050405020304" pitchFamily="18" charset="0"/>
                <a:cs typeface="Times New Roman" panose="02020603050405020304" pitchFamily="18" charset="0"/>
              </a:rPr>
              <a:t>phishing</a:t>
            </a:r>
            <a:r>
              <a:rPr lang="fr-FR" dirty="0">
                <a:latin typeface="Arial" panose="020B0604020202020204" pitchFamily="34" charset="0"/>
                <a:ea typeface="Times New Roman" panose="02020603050405020304" pitchFamily="18" charset="0"/>
                <a:cs typeface="Times New Roman" panose="02020603050405020304" pitchFamily="18" charset="0"/>
              </a:rPr>
              <a:t> sont maintenant souvent très bien faits, mais certaines tournures de phrase restent parfois « bizarres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Faire attention aux liens : on peut faire apparaître l’adresse du site vers lequel le lien nous envoie sans cliquer, en arrêtant simplement le curseur de la souris dessus.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Faire attention aux pièces jointes : elles sont susceptibles de contenir un virus. Votre antivirus est censé vous protéger, mais il vaut mieux ne pas tenter le diable… Ne cliquez pas sur les liens (utilisez l’adresse du site que vous connaissez) et n’ouvrez les pièces jointes que si vous avez identifié avec certitude les correspondants.</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2. L’usurpation d’identité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Une fraude importante (plus de 200 000 victimes déclarées selon le Ministère de l’économie) avec des conséquences très importantes sur la vie privée puisque des actes illégaux peuvent être effectués en votre nom. Il faut noter également que cette fraude peut avoir des conséquences à long terme et que cela peut prendre beaucoup de temps pour faire reconnaître que l’on en a été victime.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À quoi faut-il faire attention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Pour usurper votre identité, un escroc aura besoin d’informations vous concernant, idéalement de vos pièces d’identité ou de tout document pouvant servir à prouver votre identité. Limitez donc la circulation de ces documents ou rendez-les utilisables seulement dans un contexte précis.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Vos poubelles sont une mine d’or : elles peuvent contenir des relevés de comptes, des états de remboursement CPAM ou mutuelle, des factures…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informations personnelles collectées sur les réseaux sociaux permettent à un pirate d’être plus crédible s’il contacte sa victime au téléphone. Elles peuvent également permettre de réinitialiser des mots de passe ou des comptes (prénom de ma mère, animal favori, etc.).</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transmettez de documents personnels qu’à des destinataires clairement identifiés.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Marquez les documents que vous transmettez en mentionnant « Pour l’agence immobilière X » ou « Pour dossier Y »</a:t>
            </a:r>
          </a:p>
          <a:p>
            <a:pPr marL="342900" lvl="0" indent="-342900">
              <a:spcAft>
                <a:spcPts val="0"/>
              </a:spcAft>
              <a:buFont typeface="Times New Roman" panose="02020603050405020304" pitchFamily="18" charset="0"/>
              <a:buChar char="-"/>
            </a:pPr>
            <a:r>
              <a:rPr lang="fr-FR" u="sng" dirty="0">
                <a:latin typeface="Arial" panose="020B0604020202020204" pitchFamily="34" charset="0"/>
                <a:ea typeface="Times New Roman" panose="02020603050405020304" pitchFamily="18" charset="0"/>
                <a:cs typeface="Times New Roman" panose="02020603050405020304" pitchFamily="18" charset="0"/>
              </a:rPr>
              <a:t>Un petit truc pratique</a:t>
            </a:r>
            <a:r>
              <a:rPr lang="fr-FR" dirty="0">
                <a:latin typeface="Arial" panose="020B0604020202020204" pitchFamily="34" charset="0"/>
                <a:ea typeface="Times New Roman" panose="02020603050405020304" pitchFamily="18" charset="0"/>
                <a:cs typeface="Times New Roman" panose="02020603050405020304" pitchFamily="18" charset="0"/>
              </a:rPr>
              <a:t> : pour le marquage des documents, le service </a:t>
            </a:r>
            <a:r>
              <a:rPr lang="fr-FR" b="1" dirty="0">
                <a:latin typeface="Arial" panose="020B0604020202020204" pitchFamily="34" charset="0"/>
                <a:ea typeface="Times New Roman" panose="02020603050405020304" pitchFamily="18" charset="0"/>
                <a:cs typeface="Times New Roman" panose="02020603050405020304" pitchFamily="18" charset="0"/>
              </a:rPr>
              <a:t>filigrane.beta.gouv.fr</a:t>
            </a:r>
            <a:r>
              <a:rPr lang="fr-FR" dirty="0">
                <a:latin typeface="Arial" panose="020B0604020202020204" pitchFamily="34" charset="0"/>
                <a:ea typeface="Times New Roman" panose="02020603050405020304" pitchFamily="18" charset="0"/>
                <a:cs typeface="Times New Roman" panose="02020603050405020304" pitchFamily="18" charset="0"/>
              </a:rPr>
              <a:t> permet d’insérer un filigrane dans votre pièce d’identité ou tout autre document qui pourrait être utilisé dans le cadre d’une usurpation d’identité (bulletin de salaire, justificatif de domicile, document fiscal…). </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3. L’arnaque à la mule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Volontairement ou par tromperie, vous avez accepté d’encaisser un chèque frauduleux, souvent contre une somme d’argent inférieure au montant du chèque et, quelques jours après avoir crédité votre compte, votre banque vous informe qu’il s’agissait d’un chèque volé et débite votre compte du montant qui avait été crédité. Vous avez été victime d’une arnaque à la mule. En 2022, cette arnaque représente un volume de 557 millions d’euros.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À quoi faut-il faire attention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victimes potentielles : </a:t>
            </a:r>
          </a:p>
          <a:p>
            <a:pPr marL="1143000" lvl="2" indent="-228600">
              <a:spcAft>
                <a:spcPts val="0"/>
              </a:spcAft>
              <a:buFont typeface="Times New Roman" panose="02020603050405020304" pitchFamily="18" charset="0"/>
              <a:buChar char="-"/>
            </a:pPr>
            <a:r>
              <a:rPr lang="fr-FR" u="sng" dirty="0">
                <a:latin typeface="Arial" panose="020B0604020202020204" pitchFamily="34" charset="0"/>
                <a:ea typeface="Times New Roman" panose="02020603050405020304" pitchFamily="18" charset="0"/>
                <a:cs typeface="Times New Roman" panose="02020603050405020304" pitchFamily="18" charset="0"/>
              </a:rPr>
              <a:t>Les personnes attirées par des promesses d’argent simple et rapide</a:t>
            </a:r>
            <a:r>
              <a:rPr lang="fr-FR" dirty="0">
                <a:latin typeface="Arial" panose="020B0604020202020204" pitchFamily="34" charset="0"/>
                <a:ea typeface="Times New Roman" panose="02020603050405020304" pitchFamily="18" charset="0"/>
                <a:cs typeface="Times New Roman" panose="02020603050405020304" pitchFamily="18" charset="0"/>
              </a:rPr>
              <a:t> : les victimes sont recrutées sur les réseaux sociaux ou après avoir répondu à une sollicitation d’un site Internet promettant des solutions de financement rapide. Ces personnes, souvent jeunes et vulnérables, espèrent ainsi gagner de l’argent facilement et rapidement. Il s’agit principalement de jeunes personnes, d’étudiants, de personnes isolées mais aussi de personnes d’âge moyen, parfois en difficulté financière. </a:t>
            </a:r>
          </a:p>
          <a:p>
            <a:pPr marL="1143000" lvl="2" indent="-228600">
              <a:spcAft>
                <a:spcPts val="0"/>
              </a:spcAft>
              <a:buFont typeface="Times New Roman" panose="02020603050405020304" pitchFamily="18" charset="0"/>
              <a:buChar char="-"/>
            </a:pPr>
            <a:r>
              <a:rPr lang="fr-FR" u="sng" dirty="0">
                <a:latin typeface="Arial" panose="020B0604020202020204" pitchFamily="34" charset="0"/>
                <a:ea typeface="Times New Roman" panose="02020603050405020304" pitchFamily="18" charset="0"/>
                <a:cs typeface="Times New Roman" panose="02020603050405020304" pitchFamily="18" charset="0"/>
              </a:rPr>
              <a:t>Les personnes victimes de chantage affectif ou amoureux</a:t>
            </a:r>
            <a:r>
              <a:rPr lang="fr-FR" dirty="0">
                <a:latin typeface="Arial" panose="020B0604020202020204" pitchFamily="34" charset="0"/>
                <a:ea typeface="Times New Roman" panose="02020603050405020304" pitchFamily="18" charset="0"/>
                <a:cs typeface="Times New Roman" panose="02020603050405020304" pitchFamily="18" charset="0"/>
              </a:rPr>
              <a:t> : les fraudeurs prennent prétexte d’une situation d’urgence pour convaincre le remettant d’encaisser rapidement le chèque ou exploitent les sentiments de leur victime, comme par exemple dans le cas de fraudes à la romance.</a:t>
            </a:r>
          </a:p>
          <a:p>
            <a:pPr marL="1143000" lvl="2" indent="-228600">
              <a:spcAft>
                <a:spcPts val="0"/>
              </a:spcAft>
              <a:buFont typeface="Times New Roman" panose="02020603050405020304" pitchFamily="18" charset="0"/>
              <a:buChar char="-"/>
            </a:pPr>
            <a:r>
              <a:rPr lang="fr-FR" u="sng" dirty="0">
                <a:latin typeface="Arial" panose="020B0604020202020204" pitchFamily="34" charset="0"/>
                <a:ea typeface="Times New Roman" panose="02020603050405020304" pitchFamily="18" charset="0"/>
                <a:cs typeface="Times New Roman" panose="02020603050405020304" pitchFamily="18" charset="0"/>
              </a:rPr>
              <a:t>Les arnaques à l’embauche</a:t>
            </a:r>
            <a:r>
              <a:rPr lang="fr-FR" dirty="0">
                <a:latin typeface="Arial" panose="020B0604020202020204" pitchFamily="34" charset="0"/>
                <a:ea typeface="Times New Roman" panose="02020603050405020304" pitchFamily="18" charset="0"/>
                <a:cs typeface="Times New Roman" panose="02020603050405020304" pitchFamily="18" charset="0"/>
              </a:rPr>
              <a:t> : l’employeur fictif envoie alors un chèque frauduleux à la personne, qui se croit embauchée, sous de faux prétextes (premier salaire, avances pour achat de matériel, etc.), lui demandant par la suite de retourner une partie des fonds reçus en excès. </a:t>
            </a:r>
          </a:p>
          <a:p>
            <a:pPr marL="1143000" lvl="2" indent="-228600">
              <a:spcAft>
                <a:spcPts val="0"/>
              </a:spcAft>
              <a:buFont typeface="Times New Roman" panose="02020603050405020304" pitchFamily="18" charset="0"/>
              <a:buChar char="-"/>
            </a:pPr>
            <a:r>
              <a:rPr lang="fr-FR" u="sng" dirty="0">
                <a:latin typeface="Arial" panose="020B0604020202020204" pitchFamily="34" charset="0"/>
                <a:ea typeface="Times New Roman" panose="02020603050405020304" pitchFamily="18" charset="0"/>
                <a:cs typeface="Times New Roman" panose="02020603050405020304" pitchFamily="18" charset="0"/>
              </a:rPr>
              <a:t>Les arnaques lors de ventes entre particuliers</a:t>
            </a:r>
            <a:r>
              <a:rPr lang="fr-FR" dirty="0">
                <a:latin typeface="Arial" panose="020B0604020202020204" pitchFamily="34" charset="0"/>
                <a:ea typeface="Times New Roman" panose="02020603050405020304" pitchFamily="18" charset="0"/>
                <a:cs typeface="Times New Roman" panose="02020603050405020304" pitchFamily="18" charset="0"/>
              </a:rPr>
              <a:t> : par exemple, lorsque vous vendez quelque chose, surtout en ligne, faites attention à la façon dont vous êtes payé. Un fraudeur peut vous envoyer un chèque volé et/ou contrefait, indiquant un montant supérieur à ce qu’il vous doit.</a:t>
            </a:r>
          </a:p>
          <a:p>
            <a:pPr marL="742950" lvl="1" indent="-28575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Attention également à la variante « par virement ». Le principe est très proche mais au lieu de vous envoyer un chèque, on vous propose de recevoir un virement sur votre compte, puis de transférer l’argent vers un autre compte.</a:t>
            </a:r>
          </a:p>
          <a:p>
            <a:pPr marL="742950" lvl="1" indent="-285750">
              <a:spcAft>
                <a:spcPts val="0"/>
              </a:spcAft>
              <a:buFont typeface="Times New Roman" panose="02020603050405020304" pitchFamily="18" charset="0"/>
              <a:buChar char="-"/>
            </a:pPr>
            <a:r>
              <a:rPr lang="fr-FR" u="sng" dirty="0">
                <a:latin typeface="Arial" panose="020B0604020202020204" pitchFamily="34" charset="0"/>
                <a:ea typeface="Times New Roman" panose="02020603050405020304" pitchFamily="18" charset="0"/>
                <a:cs typeface="Times New Roman" panose="02020603050405020304" pitchFamily="18" charset="0"/>
              </a:rPr>
              <a:t>Deux principes simples</a:t>
            </a:r>
            <a:r>
              <a:rPr lang="fr-FR" dirty="0">
                <a:latin typeface="Arial" panose="020B0604020202020204" pitchFamily="34" charset="0"/>
                <a:ea typeface="Times New Roman" panose="02020603050405020304" pitchFamily="18" charset="0"/>
                <a:cs typeface="Times New Roman" panose="02020603050405020304" pitchFamily="18" charset="0"/>
              </a:rPr>
              <a:t> : ne jamais accepter un chèque d’un inconnu et ne jamais accepter d’effectuer de virements pour le compte d’inconnus.</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4. L’arnaque au faux conseiller bancaire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Vous constatez une connexion sur votre compte bancaire avec des opérations que vous n’avez pas réalisées. Vous n’avez pourtant donné votre code à personne…Seulement au conseiller bancaire qui vous a appelé hier ! C’est (dans une forme un peu grossière !) une arnaque au faux conseiller bancaire. La fraude au faux conseiller bancaire est celle qui a connu </a:t>
            </a:r>
            <a:r>
              <a:rPr lang="fr-FR" b="1" dirty="0">
                <a:latin typeface="Arial" panose="020B0604020202020204" pitchFamily="34" charset="0"/>
                <a:ea typeface="Calibri" panose="020F0502020204030204" pitchFamily="34" charset="0"/>
                <a:cs typeface="Arial" panose="020B0604020202020204" pitchFamily="34" charset="0"/>
              </a:rPr>
              <a:t>la plus forte augmentation</a:t>
            </a:r>
            <a:r>
              <a:rPr lang="fr-FR" dirty="0">
                <a:latin typeface="Arial" panose="020B0604020202020204" pitchFamily="34" charset="0"/>
                <a:ea typeface="Calibri" panose="020F0502020204030204" pitchFamily="34" charset="0"/>
                <a:cs typeface="Arial" panose="020B0604020202020204" pitchFamily="34" charset="0"/>
              </a:rPr>
              <a:t> au cours de l’année 2023 (+78%).</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Ce type d’arnaque repose souvent sur le « </a:t>
            </a:r>
            <a:r>
              <a:rPr lang="fr-FR" dirty="0" err="1">
                <a:latin typeface="Arial" panose="020B0604020202020204" pitchFamily="34" charset="0"/>
                <a:ea typeface="Calibri" panose="020F0502020204030204" pitchFamily="34" charset="0"/>
                <a:cs typeface="Arial" panose="020B0604020202020204" pitchFamily="34" charset="0"/>
              </a:rPr>
              <a:t>spoofing</a:t>
            </a:r>
            <a:r>
              <a:rPr lang="fr-FR" dirty="0">
                <a:latin typeface="Arial" panose="020B0604020202020204" pitchFamily="34" charset="0"/>
                <a:ea typeface="Calibri" panose="020F0502020204030204" pitchFamily="34" charset="0"/>
                <a:cs typeface="Arial" panose="020B0604020202020204" pitchFamily="34" charset="0"/>
              </a:rPr>
              <a:t> » qui permet à un pirate de faire apparaitre sur votre téléphone le nom et le numéro de téléphone de votre banque.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À quoi faut-il faire attention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Méfiez-vous d’un appel provenant soi-disant de votre banque si vous ne reconnaissez pas votre interlocuteur habituel ! Nous avons vu qu’avec le </a:t>
            </a:r>
            <a:r>
              <a:rPr lang="fr-FR" dirty="0" err="1">
                <a:latin typeface="Arial" panose="020B0604020202020204" pitchFamily="34" charset="0"/>
                <a:ea typeface="Times New Roman" panose="02020603050405020304" pitchFamily="18" charset="0"/>
                <a:cs typeface="Times New Roman" panose="02020603050405020304" pitchFamily="18" charset="0"/>
              </a:rPr>
              <a:t>spoofing</a:t>
            </a:r>
            <a:r>
              <a:rPr lang="fr-FR" dirty="0">
                <a:latin typeface="Arial" panose="020B0604020202020204" pitchFamily="34" charset="0"/>
                <a:ea typeface="Times New Roman" panose="02020603050405020304" pitchFamily="18" charset="0"/>
                <a:cs typeface="Times New Roman" panose="02020603050405020304" pitchFamily="18" charset="0"/>
              </a:rPr>
              <a:t>, même si c’est le numéro de votre banque qui s’affiche sur votre téléphone, ce n’est pas forcément elle qui vous appelle.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Au moindre doute, rappelez votre banque et, comme toujours, privilégiez l’information que vous connaissez : le numéro de téléphone de votre agence dans ce cas. Mais cela peut être également l’adresse email de votre interlocuteur ou le site Internet de votre banque.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En tout état de cause et même si vous pensez avoir reconnu votre interlocuteur, deux règles générales s’imposent : ne donnez jamais d’information sur vos moyens de paiement et n’acceptez jamais de valider une transaction que vous n’avez pas initiée vous-même.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De toute façon, et c’est rappelé aujourd’hui par toutes les banques, votre banque ne vous demandera jamais de donner vos codes de sécurité ni de valider une transaction.</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4 types d’arnaques sont affichés, ainsi que 4 descriptions d’arnaques. Avec les élèves, il s’agit de relier chaque arnaque à sa description. Les animations permettent de matérialiser les liens au fur et à mesure.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pour le </a:t>
            </a:r>
            <a:r>
              <a:rPr lang="fr-FR" dirty="0" err="1">
                <a:latin typeface="Arial" panose="020B0604020202020204" pitchFamily="34" charset="0"/>
                <a:ea typeface="Calibri" panose="020F0502020204030204" pitchFamily="34" charset="0"/>
                <a:cs typeface="Arial" panose="020B0604020202020204" pitchFamily="34" charset="0"/>
              </a:rPr>
              <a:t>phishing</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pour l’usurpation d’identité.</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pour l’arnaque à la mule.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pour l’arnaque au faux conseiller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366628426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38</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Acquérir quelques réflexes concernant certains messages ou publicités sur les réseaux sociaux.</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Des propositions trop attrayantes sont diffusées chaque jour sur les réseaux sociaux (Facebook, Instagram, …), sur les messageries, par SMS, ou tout simplement sur des sites Internet licites et sérieux, via des publicités qui viennent s’incorporer dans l’écran (sans que ces sites maîtrisent ce phénomène).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Les escrocs ont des techniques pour appâter les personnes, tout en se montrant rassurants.</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Telle publicité va proposer un placement en le comparant au livret A, ce qui induit spontanément une image rassurante, alors qu’il s’agit en réalité d’un placement risqué voire d’une arnaque pure et simple.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Un message émanant soi-disant de votre banque et signalant une suspicion de fraude sur votre compte, vous demandant de cliquer sur un lien puis de saisir les coordonnées de votre carte de paiement. En réalité, les escrocs, qui peuvent construire une page de site Internet imitant celle de votre banque, veulent récupérer ces coordonnées pour effectuer des paiements qui seront débités sur votre compte. Or jamais votre banque ne vous demandera ce type d’informations (elle les a déjà).</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Pour les élèves, deux messages à retenir</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Se méfier des propositions trop belles pour être honnêtes et ne jamais communiquer ses coordonnées de carte bancaire sur Internet en réponse à un message qui les demande.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En cas de doute, prendre son temps et se renseigner (par exemple, en cas de message supposé de sa banque, appeler celle-ci pour vérifier si elle est bien à l’origine du message).  </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l’avertissement est affiché. L’enseignant peut demander aux élèves à quoi il faut faire attention pour éviter de se faire arnaquer.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 à 4</a:t>
            </a:r>
            <a:r>
              <a:rPr lang="fr-FR" dirty="0">
                <a:latin typeface="Arial" panose="020B0604020202020204" pitchFamily="34" charset="0"/>
                <a:ea typeface="Calibri" panose="020F0502020204030204" pitchFamily="34" charset="0"/>
                <a:cs typeface="Arial" panose="020B0604020202020204" pitchFamily="34" charset="0"/>
              </a:rPr>
              <a:t> : 4 types de messages suspects sont affichés l’un après l’autre. Ces propositions peuvent être comparées à celles formulées par les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5 </a:t>
            </a:r>
            <a:r>
              <a:rPr lang="fr-FR" dirty="0">
                <a:latin typeface="Arial" panose="020B0604020202020204" pitchFamily="34" charset="0"/>
                <a:ea typeface="Calibri" panose="020F0502020204030204" pitchFamily="34" charset="0"/>
                <a:cs typeface="Arial" panose="020B0604020202020204" pitchFamily="34" charset="0"/>
              </a:rPr>
              <a:t>: Affichage de l’avertissement final.</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48936407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39</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La Minute Cash : l‘épargne » sur la chaine YouTube d’EDUCFI Banque de France </a:t>
            </a:r>
            <a:r>
              <a:rPr lang="fr-FR" b="0"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a:t>
            </a:r>
            <a:r>
              <a:rPr lang="fr-FR" b="0" u="sng" dirty="0" smtClean="0">
                <a:solidFill>
                  <a:srgbClr val="0000FF"/>
                </a:solidFill>
                <a:latin typeface="Arial" panose="020B0604020202020204" pitchFamily="34" charset="0"/>
                <a:ea typeface="Calibri" panose="020F0502020204030204" pitchFamily="34" charset="0"/>
                <a:cs typeface="Arial" panose="020B0604020202020204" pitchFamily="34" charset="0"/>
                <a:hlinkClick r:id="rId3"/>
              </a:rPr>
              <a:t>www.youtube.com/watch?v=qMGNe2Rbnsc&amp;list=PL5s7tS3YwHhbtl8w-YaJfBxtWZjVbiQe9&amp;index=23</a:t>
            </a:r>
            <a:r>
              <a:rPr lang="fr-FR" b="0" u="sng" baseline="0" dirty="0">
                <a:solidFill>
                  <a:srgbClr val="0000FF"/>
                </a:solidFill>
                <a:latin typeface="Arial" panose="020B0604020202020204" pitchFamily="34" charset="0"/>
                <a:ea typeface="Calibri" panose="020F0502020204030204" pitchFamily="34" charset="0"/>
                <a:cs typeface="Arial" panose="020B0604020202020204" pitchFamily="34" charset="0"/>
              </a:rPr>
              <a:t> </a:t>
            </a:r>
            <a:r>
              <a:rPr lang="fr-FR" dirty="0" smtClean="0">
                <a:latin typeface="Arial" panose="020B0604020202020204" pitchFamily="34" charset="0"/>
                <a:ea typeface="Calibri" panose="020F0502020204030204" pitchFamily="34" charset="0"/>
                <a:cs typeface="Times New Roman" panose="02020603050405020304" pitchFamily="18" charset="0"/>
              </a:rPr>
              <a:t>ou sur</a:t>
            </a:r>
            <a:r>
              <a:rPr lang="fr-FR" baseline="0" dirty="0" smtClean="0">
                <a:latin typeface="Arial" panose="020B0604020202020204" pitchFamily="34" charset="0"/>
                <a:ea typeface="Calibri" panose="020F0502020204030204" pitchFamily="34" charset="0"/>
                <a:cs typeface="Times New Roman" panose="02020603050405020304" pitchFamily="18" charset="0"/>
              </a:rPr>
              <a:t> la plateforme </a:t>
            </a:r>
            <a:r>
              <a:rPr lang="fr-FR" baseline="0" dirty="0" err="1" smtClean="0">
                <a:latin typeface="Arial" panose="020B0604020202020204" pitchFamily="34" charset="0"/>
                <a:ea typeface="Calibri" panose="020F0502020204030204" pitchFamily="34" charset="0"/>
                <a:cs typeface="Times New Roman" panose="02020603050405020304" pitchFamily="18" charset="0"/>
              </a:rPr>
              <a:t>PodEduc</a:t>
            </a:r>
            <a:r>
              <a:rPr lang="fr-FR" baseline="0" dirty="0" smtClean="0">
                <a:latin typeface="Arial" panose="020B0604020202020204" pitchFamily="34" charset="0"/>
                <a:ea typeface="Calibri" panose="020F0502020204030204" pitchFamily="34" charset="0"/>
                <a:cs typeface="Times New Roman" panose="02020603050405020304" pitchFamily="18" charset="0"/>
              </a:rPr>
              <a:t> (pour les agents de l’Education nationale) : </a:t>
            </a:r>
            <a:r>
              <a:rPr lang="fr-FR" sz="1200" i="0" u="sng" dirty="0" smtClean="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hlinkClick r:id="rId4"/>
              </a:rPr>
              <a:t>https://podeduc.apps.education.fr/video/68260-lepargne/</a:t>
            </a:r>
            <a:endParaRPr lang="fr-FR" i="0"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647288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4</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ce qu’est un budget et ses deux grandes composantes.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 budget est un outil permettant de connaitre sa situation financière actuelle et future ainsi que les dépenses et ressources passées. Il peut prendre diverses formes (feuille de papier, tableur, application sur smartphone ou sur le site de la banque, etc.).</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 le titre est présent. L’enseignant peut poser la question « Qu’est-ce qu’un budget ? » et recueillir les réponses des lycéens.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Trois questions apparaissent ensuite les unes après les autres, ce qui permet à l’enseignant de reprendre en les structurant les réponses des élèves ou bien de stimuler et d’accompagner la participation des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De quoi est-il composé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recense l’ensemble des ressources (ou recettes, ou revenus, ou rentrées d’argent) et des dépenses (ou charges) d’une personne ou d’un ménage.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 budget permet de tracer ce qui « rentre » et ce qui « sort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 la balance avec les deux composantes Ressources et Dépenses. La balance est équilibrée, ce qui permet d’introduire l’idée que les charges ne doivent pas dépasser les ressources</a:t>
            </a:r>
            <a:r>
              <a:rPr lang="fr-FR" b="1"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 :</a:t>
            </a:r>
            <a:r>
              <a:rPr lang="fr-FR"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Comment le construit-on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Pour établir un budget mensuel, on liste dans une colonne les rentrées d’argent (les ressources) et dans une autre colonne les dépenses (les charges). Ensuite on fait le total des deux colonnes et on calcule la différence entre ces deux colonnes. La différence s’appelle le solde.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Pourquoi faire son budget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Pour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Mieux gérer son argent (ses ressources).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Maîtriser ses dépenses.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Connaître sa situation financière, avoir une vision d’ensemble de la façon dont on dépense son argent.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Planifier des projets.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En cas de difficultés à faire face à des dépenses, se poser des questions sur la manière dont on peut gérer son argent au quotidien.</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Construire un budget permet d’anticiper les imprévus</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186866424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40</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ce qu’est l’épargne et l’intérêt d’épargner.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D’autres mots pour « épargner » : économiser, mettre de l’argent de côté.</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L’argent disponible, une fois toutes les dépenses faites, peut constituer de l’épargne. Si on ne le dépense pas, on peut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garder sur son compte pour de futures dépenses, ou encore dans une tirelire (dans ce cas, il ne rapporte rien),</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Ou le placer pour toucher des intérêts.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la première question est affichée. L’enseignant peut poser cette question à ses élèves et recueillir leurs réponses. Il peut également leur demander des synonymes du mot « épargner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 la réponse à la question. L’enseignant peut rapprocher les réponses des élèves et les propositions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 la seconde question.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Affichage des propositions. L’enseignant peut rapprocher les réponses des élèves et les propositions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Pour aller plus loin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La méthode des enveloppes</a:t>
            </a:r>
            <a:r>
              <a:rPr lang="fr-FR" dirty="0">
                <a:latin typeface="Arial" panose="020B0604020202020204" pitchFamily="34" charset="0"/>
                <a:ea typeface="Calibri" panose="020F0502020204030204" pitchFamily="34" charset="0"/>
                <a:cs typeface="Arial" panose="020B0604020202020204" pitchFamily="34" charset="0"/>
              </a:rPr>
              <a:t> : l’icône BONUS en bas à droite de la diapositive permet d’accéder au </a:t>
            </a:r>
            <a:r>
              <a:rPr lang="fr-FR" dirty="0">
                <a:latin typeface="Arial" panose="020B0604020202020204" pitchFamily="34" charset="0"/>
                <a:ea typeface="Calibri" panose="020F0502020204030204" pitchFamily="34" charset="0"/>
                <a:cs typeface="Times New Roman" panose="02020603050405020304" pitchFamily="18" charset="0"/>
              </a:rPr>
              <a:t>site de la Banque de France </a:t>
            </a:r>
            <a:r>
              <a:rPr lang="fr-FR" u="sng" dirty="0">
                <a:solidFill>
                  <a:srgbClr val="0000FF"/>
                </a:solidFill>
                <a:latin typeface="Arial" panose="020B0604020202020204" pitchFamily="34" charset="0"/>
                <a:ea typeface="Calibri" panose="020F0502020204030204" pitchFamily="34" charset="0"/>
                <a:cs typeface="Times New Roman" panose="02020603050405020304" pitchFamily="18" charset="0"/>
                <a:hlinkClick r:id="rId3"/>
              </a:rPr>
              <a:t>mesquestionsdargent.fr</a:t>
            </a:r>
            <a:r>
              <a:rPr lang="fr-FR" dirty="0">
                <a:latin typeface="Arial" panose="020B0604020202020204" pitchFamily="34" charset="0"/>
                <a:ea typeface="Calibri" panose="020F0502020204030204" pitchFamily="34" charset="0"/>
                <a:cs typeface="Times New Roman" panose="02020603050405020304" pitchFamily="18" charset="0"/>
              </a:rPr>
              <a:t>  où est expliquée la méthode des enveloppes (ou « cash </a:t>
            </a:r>
            <a:r>
              <a:rPr lang="fr-FR" dirty="0" err="1">
                <a:latin typeface="Arial" panose="020B0604020202020204" pitchFamily="34" charset="0"/>
                <a:ea typeface="Calibri" panose="020F0502020204030204" pitchFamily="34" charset="0"/>
                <a:cs typeface="Times New Roman" panose="02020603050405020304" pitchFamily="18" charset="0"/>
              </a:rPr>
              <a:t>stuffing</a:t>
            </a:r>
            <a:r>
              <a:rPr lang="fr-FR" dirty="0">
                <a:latin typeface="Arial" panose="020B0604020202020204" pitchFamily="34" charset="0"/>
                <a:ea typeface="Calibri" panose="020F0502020204030204" pitchFamily="34" charset="0"/>
                <a:cs typeface="Times New Roman" panose="02020603050405020304" pitchFamily="18" charset="0"/>
              </a:rPr>
              <a:t> ») qui est une méthode simple pour mettre de l’argent de côté. </a:t>
            </a:r>
            <a:r>
              <a:rPr lang="fr-FR" u="sng" dirty="0">
                <a:solidFill>
                  <a:srgbClr val="0000FF"/>
                </a:solidFill>
                <a:latin typeface="Arial" panose="020B0604020202020204" pitchFamily="34" charset="0"/>
                <a:ea typeface="Calibri" panose="020F0502020204030204" pitchFamily="34" charset="0"/>
                <a:cs typeface="Times New Roman" panose="02020603050405020304" pitchFamily="18" charset="0"/>
                <a:hlinkClick r:id="rId4"/>
              </a:rPr>
              <a:t>https://www.mesquestionsdargent.fr/budget/methode-enveloppes-budgetaires</a:t>
            </a:r>
            <a:r>
              <a:rPr lang="fr-FR" dirty="0">
                <a:latin typeface="Arial" panose="020B0604020202020204" pitchFamily="34" charset="0"/>
                <a:ea typeface="Calibri" panose="020F0502020204030204" pitchFamily="34" charset="0"/>
                <a:cs typeface="Times New Roman" panose="02020603050405020304" pitchFamily="18" charset="0"/>
              </a:rPr>
              <a:t>.</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Les produits d’épargne</a:t>
            </a:r>
            <a:r>
              <a:rPr lang="fr-FR" dirty="0">
                <a:latin typeface="Arial" panose="020B0604020202020204" pitchFamily="34" charset="0"/>
                <a:ea typeface="Calibri" panose="020F0502020204030204" pitchFamily="34" charset="0"/>
                <a:cs typeface="Times New Roman" panose="02020603050405020304" pitchFamily="18" charset="0"/>
              </a:rPr>
              <a:t> : Les produits d’épargne sont décrits quelques diapositives plus loin. Concrètement, il s’agit des livrets d’épargne, assurance vie, compte épargne, etc. Évoquer les produits d’épargne ici permet de faire le lien avec les diapositives suivantes sur le taux d’intérêt.</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endParaRPr lang="fr-FR" dirty="0"/>
          </a:p>
          <a:p>
            <a:endParaRPr lang="fr-FR" dirty="0"/>
          </a:p>
        </p:txBody>
      </p:sp>
    </p:spTree>
    <p:extLst>
      <p:ext uri="{BB962C8B-B14F-4D97-AF65-F5344CB8AC3E}">
        <p14:creationId xmlns:p14="http://schemas.microsoft.com/office/powerpoint/2010/main" val="168056381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41</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La Minute Cash : qu'est-ce qu'un taux d'intérêt ?» sur la chaine YouTube d’EDUCFI Banque de France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a:t>
            </a:r>
            <a:r>
              <a:rPr lang="fr-FR" u="sng" dirty="0" smtClean="0">
                <a:solidFill>
                  <a:srgbClr val="0000FF"/>
                </a:solidFill>
                <a:latin typeface="Arial" panose="020B0604020202020204" pitchFamily="34" charset="0"/>
                <a:ea typeface="Calibri" panose="020F0502020204030204" pitchFamily="34" charset="0"/>
                <a:cs typeface="Arial" panose="020B0604020202020204" pitchFamily="34" charset="0"/>
                <a:hlinkClick r:id="rId3"/>
              </a:rPr>
              <a:t>www.youtube.com/watch?v=8KWY33PTLUQ</a:t>
            </a:r>
            <a:r>
              <a:rPr lang="fr-FR" u="none" baseline="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fr-FR" dirty="0" smtClean="0">
                <a:latin typeface="Arial" panose="020B0604020202020204" pitchFamily="34" charset="0"/>
                <a:ea typeface="Calibri" panose="020F0502020204030204" pitchFamily="34" charset="0"/>
                <a:cs typeface="Times New Roman" panose="02020603050405020304" pitchFamily="18" charset="0"/>
              </a:rPr>
              <a:t>ou sur</a:t>
            </a:r>
            <a:r>
              <a:rPr lang="fr-FR" baseline="0" dirty="0" smtClean="0">
                <a:latin typeface="Arial" panose="020B0604020202020204" pitchFamily="34" charset="0"/>
                <a:ea typeface="Calibri" panose="020F0502020204030204" pitchFamily="34" charset="0"/>
                <a:cs typeface="Times New Roman" panose="02020603050405020304" pitchFamily="18" charset="0"/>
              </a:rPr>
              <a:t> la plateforme </a:t>
            </a:r>
            <a:r>
              <a:rPr lang="fr-FR" baseline="0" dirty="0" err="1" smtClean="0">
                <a:latin typeface="Arial" panose="020B0604020202020204" pitchFamily="34" charset="0"/>
                <a:ea typeface="Calibri" panose="020F0502020204030204" pitchFamily="34" charset="0"/>
                <a:cs typeface="Times New Roman" panose="02020603050405020304" pitchFamily="18" charset="0"/>
              </a:rPr>
              <a:t>PodEduc</a:t>
            </a:r>
            <a:r>
              <a:rPr lang="fr-FR" baseline="0" dirty="0" smtClean="0">
                <a:latin typeface="Arial" panose="020B0604020202020204" pitchFamily="34" charset="0"/>
                <a:ea typeface="Calibri" panose="020F0502020204030204" pitchFamily="34" charset="0"/>
                <a:cs typeface="Times New Roman" panose="02020603050405020304" pitchFamily="18" charset="0"/>
              </a:rPr>
              <a:t> (pour les agents de l’Education nationale) : </a:t>
            </a:r>
            <a:r>
              <a:rPr lang="fr-FR" sz="1200" i="0" u="sng" dirty="0" smtClean="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hlinkClick r:id="rId4"/>
              </a:rPr>
              <a:t>https://podeduc.apps.education.fr/video/68269-le-taux-dinteret/</a:t>
            </a:r>
            <a:endParaRPr lang="fr-FR" i="0"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63725678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42</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la notion de taux d’intérêt dans le contexte de l’épargne, ainsi que la notion de capitalisation des intérêts.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Mini-activité</a:t>
            </a: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complément/remplacement de cette diapositive, une mini-activité est disponible : [Lien vers la mini-activité </a:t>
            </a:r>
            <a:r>
              <a:rPr lang="fr-FR" b="1" dirty="0">
                <a:latin typeface="Arial" panose="020B0604020202020204" pitchFamily="34" charset="0"/>
                <a:ea typeface="Calibri" panose="020F0502020204030204" pitchFamily="34" charset="0"/>
                <a:cs typeface="Arial" panose="020B0604020202020204" pitchFamily="34" charset="0"/>
              </a:rPr>
              <a:t>6-Epargne_Epargne.docx</a:t>
            </a:r>
            <a:r>
              <a:rPr lang="fr-FR" dirty="0">
                <a:latin typeface="Arial" panose="020B0604020202020204" pitchFamily="34" charset="0"/>
                <a:ea typeface="Calibri" panose="020F0502020204030204" pitchFamily="34" charset="0"/>
                <a:cs typeface="Arial" panose="020B0604020202020204" pitchFamily="34" charset="0"/>
              </a:rPr>
              <a:t>]. Il est possible d’y accéder directement en cliquant sur l’icône LOUPE en haut à droite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Qu’est-ce qu’un taux ?</a:t>
            </a:r>
            <a:r>
              <a:rPr lang="fr-FR" dirty="0">
                <a:latin typeface="Arial" panose="020B0604020202020204" pitchFamily="34" charset="0"/>
                <a:ea typeface="Calibri" panose="020F0502020204030204" pitchFamily="34" charset="0"/>
                <a:cs typeface="Arial" panose="020B0604020202020204" pitchFamily="34" charset="0"/>
              </a:rPr>
              <a:t> C’est un nombre qui exprime le rapport entre deux autres nombres. Un taux est souvent exprimé en pourcentage.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Que signifie intérêt ?</a:t>
            </a:r>
            <a:r>
              <a:rPr lang="fr-FR" dirty="0">
                <a:latin typeface="Arial" panose="020B0604020202020204" pitchFamily="34" charset="0"/>
                <a:ea typeface="Calibri" panose="020F0502020204030204" pitchFamily="34" charset="0"/>
                <a:cs typeface="Arial" panose="020B0604020202020204" pitchFamily="34" charset="0"/>
              </a:rPr>
              <a:t> C’est la somme qu’on reçoit en échange du prêt de l’argent à quelqu’un.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 taux d’intérêt</a:t>
            </a:r>
            <a:r>
              <a:rPr lang="fr-FR" dirty="0">
                <a:latin typeface="Arial" panose="020B0604020202020204" pitchFamily="34" charset="0"/>
                <a:ea typeface="Calibri" panose="020F0502020204030204" pitchFamily="34" charset="0"/>
                <a:cs typeface="Arial" panose="020B0604020202020204" pitchFamily="34" charset="0"/>
              </a:rPr>
              <a:t> permet, quand quelqu’un prête de l’argent à quelqu’un d’autre, d’exprimer le prix de l’argent (ou son coût) en pourcentage.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Exemples de taux</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un joueur de basket réalise pour son équipe un panier une fois sur deux, on dit qu’il a un taux de réussite de 50 % dans ses tirs.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sur 100 élèves qui passent un examen, 80 le réussissent, on peut dire que le taux de réussite à cet examen est de 80 %.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le prix d’un objet est de 10 € et qu’il est soldé à 5 €, on peut dire que le taux de réduction est de 50 % car 5 est la moitié de 10.</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Un autre exemple de taux</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Exemple avec un crédit : Mme Limousin prête 6 000 € à M. Breton, en lui demandant de rembourser 6 300 €, c’est-à-dire 6 000 € qu’elle a prêtés (on dit « le principal » ou « le capital du prêt ») + 300 € qui sont le prix du prêt. Ces 300 € sont les intérêts rapportés par le prêt. Dans cet exemple, le taux d’intérêt du prêt de Mme Limousin est de 5 % (300/6000=0,05).</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la première question est affichée.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 la réponse à la question. L’enseignant peut rapprocher les réponses des élèves et la proposition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 l’énoncé de l’exercice à faire par les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Affichage de la réponse à la première question : </a:t>
            </a:r>
            <a:r>
              <a:rPr lang="fr-FR" b="1" dirty="0">
                <a:latin typeface="Arial" panose="020B0604020202020204" pitchFamily="34" charset="0"/>
                <a:ea typeface="Calibri" panose="020F0502020204030204" pitchFamily="34" charset="0"/>
                <a:cs typeface="Arial" panose="020B0604020202020204" pitchFamily="34" charset="0"/>
              </a:rPr>
              <a:t>204 €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204 = 200 € placés + 4 € d’intérêts versés par la banque (0,02x200=4).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effet, placer de l’argent à la banque, c’est comme le lui prêter. C’est pour cela que la banque verse des intérêts sur les placements que font ses clients chez elle.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Affichage de la réponse à la seconde question : </a:t>
            </a:r>
            <a:r>
              <a:rPr lang="fr-FR" b="1" dirty="0">
                <a:latin typeface="Arial" panose="020B0604020202020204" pitchFamily="34" charset="0"/>
                <a:ea typeface="Calibri" panose="020F0502020204030204" pitchFamily="34" charset="0"/>
                <a:cs typeface="Arial" panose="020B0604020202020204" pitchFamily="34" charset="0"/>
              </a:rPr>
              <a:t>208,08 €.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prenant l’hypothèse</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qu’il n’y a ni retrait ni alimentation du livret pendant ces deux années, le montant acquis sera la première année de 204 € et la deuxième année de 204 + 2% de 204 soit 208,08 €. C’est ce qu’on appelle « </a:t>
            </a:r>
            <a:r>
              <a:rPr lang="fr-FR" b="1" dirty="0">
                <a:latin typeface="Arial" panose="020B0604020202020204" pitchFamily="34" charset="0"/>
                <a:ea typeface="Calibri" panose="020F0502020204030204" pitchFamily="34" charset="0"/>
                <a:cs typeface="Arial" panose="020B0604020202020204" pitchFamily="34" charset="0"/>
              </a:rPr>
              <a:t>la capitalisation</a:t>
            </a:r>
            <a:r>
              <a:rPr lang="fr-FR" dirty="0">
                <a:latin typeface="Arial" panose="020B0604020202020204" pitchFamily="34" charset="0"/>
                <a:ea typeface="Calibri" panose="020F0502020204030204" pitchFamily="34" charset="0"/>
                <a:cs typeface="Arial" panose="020B0604020202020204" pitchFamily="34" charset="0"/>
              </a:rPr>
              <a:t> ». Dès qu’une somme d’argent est placée sur un compte produisant des intérêts, ils sont au fur et à mesure intégrés au capital et produisent à leur tour des intérêts. Pour expliquer simplement le résultat de la deuxième question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a:t>
            </a:r>
            <a:r>
              <a:rPr lang="fr-FR" dirty="0">
                <a:latin typeface="Arial" panose="020B0604020202020204" pitchFamily="34" charset="0"/>
                <a:ea typeface="Arial" panose="020B0604020202020204" pitchFamily="34" charset="0"/>
                <a:cs typeface="Times New Roman" panose="02020603050405020304" pitchFamily="18" charset="0"/>
              </a:rPr>
              <a:t> 200 € de départ produisent toujours 4 € d’intérêts </a:t>
            </a:r>
            <a:r>
              <a:rPr lang="fr-FR" dirty="0">
                <a:latin typeface="Arial" panose="020B0604020202020204" pitchFamily="34" charset="0"/>
                <a:ea typeface="Times New Roman" panose="02020603050405020304" pitchFamily="18" charset="0"/>
                <a:cs typeface="Times New Roman" panose="02020603050405020304" pitchFamily="18" charset="0"/>
              </a:rPr>
              <a:t>la deuxième année,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Et </a:t>
            </a:r>
            <a:r>
              <a:rPr lang="fr-FR" dirty="0">
                <a:latin typeface="Arial" panose="020B0604020202020204" pitchFamily="34" charset="0"/>
                <a:ea typeface="Arial" panose="020B0604020202020204" pitchFamily="34" charset="0"/>
                <a:cs typeface="Times New Roman" panose="02020603050405020304" pitchFamily="18" charset="0"/>
              </a:rPr>
              <a:t>les 4 € d’intérêts gagnés la première année fabriquent à leur tour des intérêts : « Les intérêts fabriquent des intérêts ».</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Pour faciliter le traitement de la seconde question, l’enseignant peut proposer aux élèves 3 solutions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mj-lt"/>
              <a:buAutoNum type="arabicPeriod"/>
            </a:pPr>
            <a:r>
              <a:rPr lang="fr-FR" dirty="0">
                <a:latin typeface="Arial" panose="020B0604020202020204" pitchFamily="34" charset="0"/>
                <a:ea typeface="Arial" panose="020B0604020202020204" pitchFamily="34" charset="0"/>
                <a:cs typeface="Times New Roman" panose="02020603050405020304" pitchFamily="18" charset="0"/>
              </a:rPr>
              <a:t>Moins de 208 €.</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mj-lt"/>
              <a:buAutoNum type="arabicPeriod"/>
            </a:pPr>
            <a:r>
              <a:rPr lang="fr-FR" dirty="0">
                <a:latin typeface="Arial" panose="020B0604020202020204" pitchFamily="34" charset="0"/>
                <a:ea typeface="Arial" panose="020B0604020202020204" pitchFamily="34" charset="0"/>
                <a:cs typeface="Times New Roman" panose="02020603050405020304" pitchFamily="18" charset="0"/>
              </a:rPr>
              <a:t>208 € exactement.</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mj-lt"/>
              <a:buAutoNum type="arabicPeriod"/>
            </a:pPr>
            <a:r>
              <a:rPr lang="fr-FR" dirty="0">
                <a:latin typeface="Arial" panose="020B0604020202020204" pitchFamily="34" charset="0"/>
                <a:ea typeface="Arial" panose="020B0604020202020204" pitchFamily="34" charset="0"/>
                <a:cs typeface="Times New Roman" panose="02020603050405020304" pitchFamily="18" charset="0"/>
              </a:rPr>
              <a:t>Un peu plus de 208 € (bonne réponse).</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51290221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43</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Identifier les caractéristiques des produits d’épargne.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Soyez attentif quand vous choisissez un produit financier pour placer votre épargne. </a:t>
            </a:r>
            <a:r>
              <a:rPr lang="fr-FR" dirty="0">
                <a:latin typeface="Arial" panose="020B0604020202020204" pitchFamily="34" charset="0"/>
                <a:ea typeface="Calibri" panose="020F0502020204030204" pitchFamily="34" charset="0"/>
                <a:cs typeface="Arial" panose="020B0604020202020204" pitchFamily="34" charset="0"/>
              </a:rPr>
              <a:t>Il existe en effet différentes sortes de produits de placement avec des caractéristiques très diverses : cela va des produits « sûrs » et qui rapportent « un peu » à des produits qui peuvent rapporter « plus » et ne sont pas « garantis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Les produits garantis (sûrs) </a:t>
            </a:r>
            <a:r>
              <a:rPr lang="fr-FR" dirty="0">
                <a:latin typeface="Arial" panose="020B0604020202020204" pitchFamily="34" charset="0"/>
                <a:ea typeface="Times New Roman" panose="02020603050405020304" pitchFamily="18" charset="0"/>
                <a:cs typeface="Times New Roman" panose="02020603050405020304" pitchFamily="18" charset="0"/>
              </a:rPr>
              <a:t>tels qu’un livret bancaire (ou un Plan Épargne Logement) sont des produits dont les placements (sommes placées) sont garantis. En contrepartie, ces produits rapportent peu. C’est intéressant quand on veut, par exemple, épargner pour avoir de l’argent rapidement disponible en cas d’imprévu ou pour un projet à court terme. </a:t>
            </a: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Les produits non garantis (risqués) </a:t>
            </a:r>
            <a:r>
              <a:rPr lang="fr-FR" dirty="0">
                <a:latin typeface="Arial" panose="020B0604020202020204" pitchFamily="34" charset="0"/>
                <a:ea typeface="Times New Roman" panose="02020603050405020304" pitchFamily="18" charset="0"/>
                <a:cs typeface="Times New Roman" panose="02020603050405020304" pitchFamily="18" charset="0"/>
              </a:rPr>
              <a:t>tels que les actions sont des produits qui peuvent rapporter plus. Ils correspondent à un placement de long terme, que l’on fait avec de l’argent dont on pense ne pas avoir besoin rapidement, et au sujet duquel on accepte de prendre un risque de perte, en échange de la possibilité de faire un gain plus important que sur un placement garanti. Au sein de cette famille de produits, il y a des placements plus ou moins risqués.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Une infographie sur les principaux produits d’épargne</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réalisée par la Banque de France, accessible directement sur la diapositive</a:t>
            </a:r>
            <a:r>
              <a:rPr lang="fr-FR" b="1" dirty="0">
                <a:latin typeface="Arial" panose="020B0604020202020204" pitchFamily="34" charset="0"/>
                <a:ea typeface="Calibri" panose="020F0502020204030204" pitchFamily="34" charset="0"/>
                <a:cs typeface="Arial" panose="020B0604020202020204" pitchFamily="34" charset="0"/>
              </a:rPr>
              <a:t>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https://view.genially.com/61f7c78e07d9ad001971cee9/interactive-content-infographie-produits-depargne-en-fonction-du-risque</a:t>
            </a:r>
            <a:r>
              <a:rPr lang="fr-FR" dirty="0">
                <a:latin typeface="Arial" panose="020B0604020202020204" pitchFamily="34" charset="0"/>
                <a:ea typeface="Calibri" panose="020F0502020204030204" pitchFamily="34" charset="0"/>
                <a:cs typeface="Arial" panose="020B0604020202020204" pitchFamily="34" charset="0"/>
              </a:rPr>
              <a:t>, vous donne un aperçu des principaux produits d’épargne positionnés sur une courbe risque-rendement.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Les trois critères importants pour faire un choix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rendement : ce que ça va rapporter, en % (taux d’intérêt)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disponibilité de l’argent : est-ce que je peux m’en servir n’importe quand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niveau de risque : est-ce que je suis prêt à perdre une partie voire la totalité de l’argent mis de côté ?</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Avant de choisir, il faut réfléchir à ce dont on a besoin. Cela nécessite de toujours bien se faire expliquer et de bien comprendre le placement proposé avant de se décider.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Attention aux arnaques à l’épargne :</a:t>
            </a:r>
            <a:r>
              <a:rPr lang="fr-FR" dirty="0">
                <a:latin typeface="Arial" panose="020B0604020202020204" pitchFamily="34" charset="0"/>
                <a:ea typeface="Calibri" panose="020F0502020204030204" pitchFamily="34" charset="0"/>
                <a:cs typeface="Arial" panose="020B0604020202020204" pitchFamily="34" charset="0"/>
              </a:rPr>
              <a:t> les personnes sont attirées sur Internet, par SMS ou sur les réseaux sociaux par des propositions de produits qui soi-disant font tout à la fois : rapporter beaucoup, sans prendre de risque. Il faut faire très attention quand cela paraît « trop beau », car le plus souvent, l’argent disparaît. Le produit et la société qui le propose n’existent pas. Attention donc aux messages ou aux publicités qui vantent des produits trop « miraculeux » pour être honnêtes.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la question est affichée. L’enseignant peut poser cette question à ses élèves et recueillir leurs réponses. En cliquant sur « nombreux produits d’épargne » il peut accéder à l’infographie proposée dans « L’essentiel]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 la réponse à la question. L’enseignant peut rapprocher les réponses des élèves et les propositions de la diapositive. Un message d’avertissement est également affiché concernant les arnaques aux produits d’épargne.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Pour aller plus loin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Le livret d’épargne appartient à la famille des produits garantis. C’est un compte ouvert auprès d’une banque et dont l’argent déposé rapporte des intérêts. L’argent reste disponible, c’est-à-dire qu’on peut à tout moment effectuer des retraits et des dépôts. Il n’est pas possible en revanche de réaliser des paiements avec ce type de compte.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Connaissez-vous des noms de livrets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a:t>
            </a:r>
            <a:r>
              <a:rPr lang="fr-FR" b="1" dirty="0">
                <a:latin typeface="Arial" panose="020B0604020202020204" pitchFamily="34" charset="0"/>
                <a:ea typeface="Times New Roman" panose="02020603050405020304" pitchFamily="18" charset="0"/>
                <a:cs typeface="Times New Roman" panose="02020603050405020304" pitchFamily="18" charset="0"/>
              </a:rPr>
              <a:t>livrets d’épargne réglementée</a:t>
            </a:r>
            <a:r>
              <a:rPr lang="fr-FR" dirty="0">
                <a:latin typeface="Arial" panose="020B0604020202020204" pitchFamily="34" charset="0"/>
                <a:ea typeface="Times New Roman" panose="02020603050405020304" pitchFamily="18" charset="0"/>
                <a:cs typeface="Times New Roman" panose="02020603050405020304" pitchFamily="18" charset="0"/>
              </a:rPr>
              <a:t> (caractéristiques et taux fixés par l’État - intérêts exonérés d’impôt sur le revenu et de cotisations sociales) : livret A (plafond : 22 950 € - taux 3% au 1</a:t>
            </a:r>
            <a:r>
              <a:rPr lang="fr-FR" baseline="30000" dirty="0">
                <a:latin typeface="Arial" panose="020B0604020202020204" pitchFamily="34" charset="0"/>
                <a:ea typeface="Times New Roman" panose="02020603050405020304" pitchFamily="18" charset="0"/>
                <a:cs typeface="Times New Roman" panose="02020603050405020304" pitchFamily="18" charset="0"/>
              </a:rPr>
              <a:t>er</a:t>
            </a:r>
            <a:r>
              <a:rPr lang="fr-FR" dirty="0">
                <a:latin typeface="Arial" panose="020B0604020202020204" pitchFamily="34" charset="0"/>
                <a:ea typeface="Times New Roman" panose="02020603050405020304" pitchFamily="18" charset="0"/>
                <a:cs typeface="Times New Roman" panose="02020603050405020304" pitchFamily="18" charset="0"/>
              </a:rPr>
              <a:t> août 2023);  LDDS (Livret de Développement Durable et Solidaire - taux 3% au 1</a:t>
            </a:r>
            <a:r>
              <a:rPr lang="fr-FR" baseline="30000" dirty="0">
                <a:latin typeface="Arial" panose="020B0604020202020204" pitchFamily="34" charset="0"/>
                <a:ea typeface="Times New Roman" panose="02020603050405020304" pitchFamily="18" charset="0"/>
                <a:cs typeface="Times New Roman" panose="02020603050405020304" pitchFamily="18" charset="0"/>
              </a:rPr>
              <a:t>er</a:t>
            </a:r>
            <a:r>
              <a:rPr lang="fr-FR" dirty="0">
                <a:latin typeface="Arial" panose="020B0604020202020204" pitchFamily="34" charset="0"/>
                <a:ea typeface="Times New Roman" panose="02020603050405020304" pitchFamily="18" charset="0"/>
                <a:cs typeface="Times New Roman" panose="02020603050405020304" pitchFamily="18" charset="0"/>
              </a:rPr>
              <a:t> août 2023 – plafond : 12 000 €), livret jeune (12-25 ans - taux 3% au 1</a:t>
            </a:r>
            <a:r>
              <a:rPr lang="fr-FR" baseline="30000" dirty="0">
                <a:latin typeface="Arial" panose="020B0604020202020204" pitchFamily="34" charset="0"/>
                <a:ea typeface="Times New Roman" panose="02020603050405020304" pitchFamily="18" charset="0"/>
                <a:cs typeface="Times New Roman" panose="02020603050405020304" pitchFamily="18" charset="0"/>
              </a:rPr>
              <a:t>er</a:t>
            </a:r>
            <a:r>
              <a:rPr lang="fr-FR" dirty="0">
                <a:latin typeface="Arial" panose="020B0604020202020204" pitchFamily="34" charset="0"/>
                <a:ea typeface="Times New Roman" panose="02020603050405020304" pitchFamily="18" charset="0"/>
                <a:cs typeface="Times New Roman" panose="02020603050405020304" pitchFamily="18" charset="0"/>
              </a:rPr>
              <a:t> août 2023 - le taux du livret jeune est fixé librement par les banques mais il doit être au moins égal à celui du livret A – plafond : 1 600 €), Livret d’Épargne Populaire (LEP – taux : 4% au 1</a:t>
            </a:r>
            <a:r>
              <a:rPr lang="fr-FR" baseline="30000" dirty="0">
                <a:latin typeface="Arial" panose="020B0604020202020204" pitchFamily="34" charset="0"/>
                <a:ea typeface="Times New Roman" panose="02020603050405020304" pitchFamily="18" charset="0"/>
                <a:cs typeface="Times New Roman" panose="02020603050405020304" pitchFamily="18" charset="0"/>
              </a:rPr>
              <a:t>er</a:t>
            </a:r>
            <a:r>
              <a:rPr lang="fr-FR" dirty="0">
                <a:latin typeface="Arial" panose="020B0604020202020204" pitchFamily="34" charset="0"/>
                <a:ea typeface="Times New Roman" panose="02020603050405020304" pitchFamily="18" charset="0"/>
                <a:cs typeface="Times New Roman" panose="02020603050405020304" pitchFamily="18" charset="0"/>
              </a:rPr>
              <a:t> août 2024 - plafond : 10 000 € au 1</a:t>
            </a:r>
            <a:r>
              <a:rPr lang="fr-FR" baseline="30000" dirty="0">
                <a:latin typeface="Arial" panose="020B0604020202020204" pitchFamily="34" charset="0"/>
                <a:ea typeface="Times New Roman" panose="02020603050405020304" pitchFamily="18" charset="0"/>
                <a:cs typeface="Times New Roman" panose="02020603050405020304" pitchFamily="18" charset="0"/>
              </a:rPr>
              <a:t>er</a:t>
            </a:r>
            <a:r>
              <a:rPr lang="fr-FR" dirty="0">
                <a:latin typeface="Arial" panose="020B0604020202020204" pitchFamily="34" charset="0"/>
                <a:ea typeface="Times New Roman" panose="02020603050405020304" pitchFamily="18" charset="0"/>
                <a:cs typeface="Times New Roman" panose="02020603050405020304" pitchFamily="18" charset="0"/>
              </a:rPr>
              <a:t> octobre 2023).</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a:t>
            </a:r>
            <a:r>
              <a:rPr lang="fr-FR" b="1" dirty="0">
                <a:latin typeface="Arial" panose="020B0604020202020204" pitchFamily="34" charset="0"/>
                <a:ea typeface="Times New Roman" panose="02020603050405020304" pitchFamily="18" charset="0"/>
                <a:cs typeface="Times New Roman" panose="02020603050405020304" pitchFamily="18" charset="0"/>
              </a:rPr>
              <a:t>livrets d’épargne non réglementée</a:t>
            </a:r>
            <a:r>
              <a:rPr lang="fr-FR" dirty="0">
                <a:latin typeface="Arial" panose="020B0604020202020204" pitchFamily="34" charset="0"/>
                <a:ea typeface="Times New Roman" panose="02020603050405020304" pitchFamily="18" charset="0"/>
                <a:cs typeface="Times New Roman" panose="02020603050405020304" pitchFamily="18" charset="0"/>
              </a:rPr>
              <a:t> ou </a:t>
            </a:r>
            <a:r>
              <a:rPr lang="fr-FR" b="1" dirty="0">
                <a:latin typeface="Arial" panose="020B0604020202020204" pitchFamily="34" charset="0"/>
                <a:ea typeface="Times New Roman" panose="02020603050405020304" pitchFamily="18" charset="0"/>
                <a:cs typeface="Times New Roman" panose="02020603050405020304" pitchFamily="18" charset="0"/>
              </a:rPr>
              <a:t>comptes sur livrets</a:t>
            </a:r>
            <a:r>
              <a:rPr lang="fr-FR" dirty="0">
                <a:latin typeface="Arial" panose="020B0604020202020204" pitchFamily="34" charset="0"/>
                <a:ea typeface="Times New Roman" panose="02020603050405020304" pitchFamily="18" charset="0"/>
                <a:cs typeface="Times New Roman" panose="02020603050405020304" pitchFamily="18" charset="0"/>
              </a:rPr>
              <a:t> : ce sont les banques, et non pas l’État, qui déterminent notamment le taux d’intérêt. Les intérêts sont soumis à l’impôt sur le revenu et aux cotisations sociales. Chaque banque propose donc son propre livret.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Le détenteur d’un livret est sûr de récupérer au minimum l’argent qu’il a versé dessus, ce qui n’est pas le cas avec d’autres produits d’épargne. En contrepartie, il ne rapporte pas beaucoup. Il est interdit de cumuler plusieurs livrets réglementés identiques mais il est possible d’avoir plusieurs livrets d’épargne différents.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Il existe d’autres produits d’épargne tels que le Plan Épargne Logement (PEL), l’assurance-vie, etc. Comme pour les livrets, certains sont réglementés et d’autres pas.</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57612544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44</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Acquérir une méthode pour choisir un produit d’épargne.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Pour bien choisir un produit d’épargne (la démarche est proche pour tout autre produit financier), la méthode est simple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Définir son besoin</a:t>
            </a:r>
            <a:r>
              <a:rPr lang="fr-FR" dirty="0">
                <a:latin typeface="Arial" panose="020B0604020202020204" pitchFamily="34" charset="0"/>
                <a:ea typeface="Times New Roman" panose="02020603050405020304" pitchFamily="18" charset="0"/>
                <a:cs typeface="Times New Roman" panose="02020603050405020304" pitchFamily="18" charset="0"/>
              </a:rPr>
              <a:t> : c’est la première chose à faire - réfléchir à ce que l’on veut faire. Quelques questions à se poser : a-t-on besoin de disposer de l’argent rapidement ? Cherche-t-on un rendement élevé ? Est-on prêt à prendre des risques, voire à perdre le capital investi (l’argent placé sur le placement), en contrepartie d’un rendement potentiellement élevé ?</a:t>
            </a: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Se renseigner auprès de plusieurs établissements</a:t>
            </a:r>
            <a:r>
              <a:rPr lang="fr-FR" dirty="0">
                <a:latin typeface="Arial" panose="020B0604020202020204" pitchFamily="34" charset="0"/>
                <a:ea typeface="Times New Roman" panose="02020603050405020304" pitchFamily="18" charset="0"/>
                <a:cs typeface="Times New Roman" panose="02020603050405020304" pitchFamily="18" charset="0"/>
              </a:rPr>
              <a:t>, leur demander de vous proposer des produits répondant à vos besoins et les comparer. C’est équivalent à demander 3 devis à des artisans pour des travaux à la maison.</a:t>
            </a: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Lire le contrat</a:t>
            </a:r>
            <a:r>
              <a:rPr lang="fr-FR" dirty="0">
                <a:latin typeface="Arial" panose="020B0604020202020204" pitchFamily="34" charset="0"/>
                <a:ea typeface="Times New Roman" panose="02020603050405020304" pitchFamily="18" charset="0"/>
                <a:cs typeface="Times New Roman" panose="02020603050405020304" pitchFamily="18" charset="0"/>
              </a:rPr>
              <a:t> qui contient des conditions générales d’utilisation (CGU) qui s’appliquent à tous, et des conditions particulières qui ne s’appliquent qu’à moi. Poser des questions tant que tout n’est pas compris : c’est le rôle de celui qui propose le produit d’épargne d’expliquer son contenu, ses atouts et ses défauts. Il ne faut pas précipiter la décision notamment sous la pression du vendeur, mais toujours la prendre à tête reposée.</a:t>
            </a: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Penser à diversifier son épargne</a:t>
            </a:r>
            <a:r>
              <a:rPr lang="fr-FR" dirty="0">
                <a:latin typeface="Arial" panose="020B0604020202020204" pitchFamily="34" charset="0"/>
                <a:ea typeface="Times New Roman" panose="02020603050405020304" pitchFamily="18" charset="0"/>
                <a:cs typeface="Times New Roman" panose="02020603050405020304" pitchFamily="18" charset="0"/>
              </a:rPr>
              <a:t> quand c’est possible (« ne pas mettre tous les œufs dans le même panier »). Cela permet en mixant des produits avec des niveaux de risques différents, et/ou en mixant des produits de même niveau de risques mais basés sur des « enveloppes » différentes (obligations, actions, crypto-actifs, etc.), de réduire l’impact d’une perte sur un produit en la compensant par des gains sur d’autres produits.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 le titre de l’exercice est indiqué. Les élèves utilisent la </a:t>
            </a:r>
            <a:r>
              <a:rPr lang="fr-FR" b="1" dirty="0">
                <a:latin typeface="Arial" panose="020B0604020202020204" pitchFamily="34" charset="0"/>
                <a:ea typeface="Calibri" panose="020F0502020204030204" pitchFamily="34" charset="0"/>
                <a:cs typeface="Arial" panose="020B0604020202020204" pitchFamily="34" charset="0"/>
              </a:rPr>
              <a:t>feuille d’exercice </a:t>
            </a:r>
            <a:r>
              <a:rPr lang="fr-FR" dirty="0">
                <a:latin typeface="Arial" panose="020B0604020202020204" pitchFamily="34" charset="0"/>
                <a:ea typeface="Calibri" panose="020F0502020204030204" pitchFamily="34" charset="0"/>
                <a:cs typeface="Arial" panose="020B0604020202020204" pitchFamily="34" charset="0"/>
              </a:rPr>
              <a:t>qui présente dans le désordre les différentes étapes pour choisir un produit d’épargne. Les élèves doivent les remettre dans l’ordre en les numérotant dans les cases à gauche. L’enseignant affiche la réponse en déroulant les animations.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 à 5</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Affichage de la réponse dans l’ordre suivant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Je définis mes besoins (disponibilité, risque, rendement)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J’évalue le montant que je peux épargner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Je contacte plusieurs banques ou assureurs pour avoir plusieurs offres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Je lis le contrat décrivant le produit d’épargne proposé pour bien le comprendre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Je choisis l’offre qui correspond le mieux à mes besoins.</a:t>
            </a:r>
          </a:p>
          <a:p>
            <a:pPr marL="457200">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endParaRPr lang="fr-FR" dirty="0"/>
          </a:p>
          <a:p>
            <a:endParaRPr lang="fr-FR" dirty="0"/>
          </a:p>
        </p:txBody>
      </p:sp>
    </p:spTree>
    <p:extLst>
      <p:ext uri="{BB962C8B-B14F-4D97-AF65-F5344CB8AC3E}">
        <p14:creationId xmlns:p14="http://schemas.microsoft.com/office/powerpoint/2010/main" val="348924176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45</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Diapositive introductive du thème</a:t>
            </a: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Une vidéo sur le crédit est proposée dans la diapositive 48, mais prendre d’abord le temps d’informer les élèves sur les aides financières auxquelles ils peuvent prétendre avant de travailler sur le financement par un crédit semble opportun.</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48980795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46</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Informer et inciter les élèves à faire les démarches pour identifier les aides auxquelles ils ont droit et à les demander.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Les réductions sur le train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Carte avantage jeune SNCF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Aide régionale pour les voyages en train : spécifique à chaque région.</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Les aides aux transports collectifs</a:t>
            </a:r>
            <a:r>
              <a:rPr lang="fr-FR" dirty="0">
                <a:latin typeface="Arial" panose="020B0604020202020204" pitchFamily="34" charset="0"/>
                <a:ea typeface="Calibri" panose="020F0502020204030204" pitchFamily="34" charset="0"/>
                <a:cs typeface="Arial" panose="020B0604020202020204" pitchFamily="34" charset="0"/>
              </a:rPr>
              <a:t> dans les régions : chaque région propose son dispositif.</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Pour savoir si une aide existe au niveau de la région, contacter le conseil régional, le conseil départemental ou la mairie de votre lieu de résidence.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tous les éléments sont affichés. Il n’y a pas d’animation.</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63406000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47</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Informer et inciter les élèves à faire les démarches pour identifier et demander les aides auxquelles ils ont droit.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Quelles sont les principales aides possibles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Vélo : </a:t>
            </a:r>
          </a:p>
          <a:p>
            <a:pPr marL="742950" lvl="1" indent="-28575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Aide locale des collectivités territoriales ;</a:t>
            </a:r>
          </a:p>
          <a:p>
            <a:pPr marL="742950" lvl="1" indent="-28575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Prime vélo électrique de l’État.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Véhicule électrique à 2, 3 et 4 roues, neuf et immatriculé :</a:t>
            </a:r>
          </a:p>
          <a:p>
            <a:pPr marL="742950" lvl="1" indent="-28575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Prime à la conversion (en remplacement d’un véhicule) ;</a:t>
            </a:r>
          </a:p>
          <a:p>
            <a:pPr marL="742950" lvl="1" indent="-28575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Bonus écologique.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Voiture ou autre véhicule :</a:t>
            </a:r>
          </a:p>
          <a:p>
            <a:pPr marL="742950" lvl="1" indent="-28575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Achat : prêt CAF, micro-crédit ;</a:t>
            </a:r>
          </a:p>
          <a:p>
            <a:pPr marL="742950" lvl="1" indent="-28575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Permis : auto-école solidaire, aides locales, permis à 1 euro par jour (État) ; </a:t>
            </a:r>
          </a:p>
          <a:p>
            <a:pPr marL="742950" lvl="1" indent="-28575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Utilisation : indemnité carburant, bonus covoiturage, réparation (prêt CAF, garages solidaires).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Des aides peuvent être octroyées également par des associations.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Attention aux critères d’attribution car tout le monde n’a pas le droit à tout.</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le tableau des aides possibles est affiché directement. Il se lit de la façon suivante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4 premières colonnes précisent les aides possibles lors de l’achat d’un moyen de transport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deux dernières colonnes concernent des situations d’achat ou de location d’un moyen de transport.</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Il n’y a pas d’animation.</a:t>
            </a:r>
          </a:p>
          <a:p>
            <a:endParaRPr lang="fr-FR" dirty="0"/>
          </a:p>
          <a:p>
            <a:endParaRPr lang="fr-FR" dirty="0"/>
          </a:p>
        </p:txBody>
      </p:sp>
    </p:spTree>
    <p:extLst>
      <p:ext uri="{BB962C8B-B14F-4D97-AF65-F5344CB8AC3E}">
        <p14:creationId xmlns:p14="http://schemas.microsoft.com/office/powerpoint/2010/main" val="186123486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48</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ce qu’est un crédit et ses contraintes.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kumimoji="0" lang="fr-FR" sz="1200" b="0" i="0" u="none" strike="noStrike" kern="1200" cap="none" spc="0" normalizeH="0" baseline="0" noProof="0" dirty="0" smtClean="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Lien vers la vidéo </a:t>
            </a:r>
            <a:r>
              <a:rPr kumimoji="0" lang="fr-FR" sz="1200" b="0" i="0" u="none" strike="noStrike" kern="1200" cap="none" spc="0" normalizeH="0" baseline="0" noProof="0" dirty="0" smtClean="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 Le </a:t>
            </a:r>
            <a:r>
              <a:rPr kumimoji="0" lang="fr-FR" sz="1200" b="0" i="0" u="none" strike="noStrike" kern="1200" cap="none" spc="0" normalizeH="0" baseline="0" noProof="0" dirty="0" err="1" smtClean="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crédit,pourquoi</a:t>
            </a:r>
            <a:r>
              <a:rPr kumimoji="0" lang="fr-FR" sz="1200" b="0" i="0" u="none" strike="noStrike" kern="1200" cap="none" spc="0" normalizeH="0" baseline="0" noProof="0" dirty="0" smtClean="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 pas ?» sur la chaine YouTube de la Finance pour tous (IEFP) </a:t>
            </a:r>
            <a:r>
              <a:rPr kumimoji="0" lang="fr-FR" sz="1200" b="0" i="0" u="sng" strike="noStrike" kern="1200" cap="none" spc="0" normalizeH="0" baseline="0" noProof="0" dirty="0" smtClean="0">
                <a:ln>
                  <a:noFill/>
                </a:ln>
                <a:solidFill>
                  <a:srgbClr val="0000FF"/>
                </a:solidFill>
                <a:effectLst/>
                <a:uLnTx/>
                <a:uFillTx/>
                <a:latin typeface="Arial" panose="020B0604020202020204" pitchFamily="34" charset="0"/>
                <a:ea typeface="Calibri" panose="020F0502020204030204" pitchFamily="34" charset="0"/>
                <a:cs typeface="Arial" panose="020B0604020202020204" pitchFamily="34" charset="0"/>
                <a:hlinkClick r:id="rId3"/>
              </a:rPr>
              <a:t>https://www.youtube.com/watch?v=igz5xdjyaeU</a:t>
            </a:r>
            <a:r>
              <a:rPr kumimoji="0" lang="fr-FR" sz="1200" b="0" i="0" u="sng" strike="noStrike" kern="1200" cap="none" spc="0" normalizeH="0" baseline="0" noProof="0" dirty="0" smtClean="0">
                <a:ln>
                  <a:noFill/>
                </a:ln>
                <a:solidFill>
                  <a:srgbClr val="0000FF"/>
                </a:solidFill>
                <a:effectLst/>
                <a:uLnTx/>
                <a:uFillTx/>
                <a:latin typeface="Arial" panose="020B0604020202020204" pitchFamily="34" charset="0"/>
                <a:ea typeface="Calibri" panose="020F0502020204030204" pitchFamily="34" charset="0"/>
                <a:cs typeface="Arial" panose="020B0604020202020204" pitchFamily="34" charset="0"/>
              </a:rPr>
              <a:t> </a:t>
            </a:r>
            <a:r>
              <a:rPr kumimoji="0" lang="fr-FR" sz="1200" b="0" i="0" u="none" strike="noStrike" kern="1200" cap="none" spc="0" normalizeH="0" baseline="0" noProof="0" dirty="0" smtClean="0">
                <a:ln>
                  <a:noFill/>
                </a:ln>
                <a:solidFill>
                  <a:prstClr val="black"/>
                </a:solidFill>
                <a:effectLst/>
                <a:uLnTx/>
                <a:uFillTx/>
                <a:latin typeface="Arial" panose="020B0604020202020204" pitchFamily="34" charset="0"/>
                <a:ea typeface="Calibri" panose="020F0502020204030204" pitchFamily="34" charset="0"/>
                <a:cs typeface="Times New Roman" panose="02020603050405020304" pitchFamily="18" charset="0"/>
              </a:rPr>
              <a:t>ou sur la plateforme </a:t>
            </a:r>
            <a:r>
              <a:rPr kumimoji="0" lang="fr-FR" sz="1200" b="0" i="0" u="none" strike="noStrike" kern="1200" cap="none" spc="0" normalizeH="0" baseline="0" noProof="0" dirty="0" err="1" smtClean="0">
                <a:ln>
                  <a:noFill/>
                </a:ln>
                <a:solidFill>
                  <a:prstClr val="black"/>
                </a:solidFill>
                <a:effectLst/>
                <a:uLnTx/>
                <a:uFillTx/>
                <a:latin typeface="Arial" panose="020B0604020202020204" pitchFamily="34" charset="0"/>
                <a:ea typeface="Calibri" panose="020F0502020204030204" pitchFamily="34" charset="0"/>
                <a:cs typeface="Times New Roman" panose="02020603050405020304" pitchFamily="18" charset="0"/>
              </a:rPr>
              <a:t>PodEduc</a:t>
            </a:r>
            <a:r>
              <a:rPr kumimoji="0" lang="fr-FR" sz="1200" b="0" i="0" u="none" strike="noStrike" kern="1200" cap="none" spc="0" normalizeH="0" baseline="0" noProof="0" dirty="0" smtClean="0">
                <a:ln>
                  <a:noFill/>
                </a:ln>
                <a:solidFill>
                  <a:prstClr val="black"/>
                </a:solidFill>
                <a:effectLst/>
                <a:uLnTx/>
                <a:uFillTx/>
                <a:latin typeface="Arial" panose="020B0604020202020204" pitchFamily="34" charset="0"/>
                <a:ea typeface="Calibri" panose="020F0502020204030204" pitchFamily="34" charset="0"/>
                <a:cs typeface="Times New Roman" panose="02020603050405020304" pitchFamily="18" charset="0"/>
              </a:rPr>
              <a:t> (pour les agents de l’Education nationale) : </a:t>
            </a:r>
            <a:r>
              <a:rPr kumimoji="0" lang="fr-FR" sz="1200" b="0" i="0" u="sng" strike="noStrike" kern="1200" cap="none" spc="0" normalizeH="0" baseline="0" noProof="0" dirty="0" smtClean="0">
                <a:ln>
                  <a:noFill/>
                </a:ln>
                <a:solidFill>
                  <a:srgbClr val="0000FF"/>
                </a:solidFill>
                <a:effectLst/>
                <a:uLnTx/>
                <a:uFillTx/>
                <a:latin typeface="Calibri" panose="020F0502020204030204" pitchFamily="34" charset="0"/>
                <a:ea typeface="Times New Roman" panose="02020603050405020304" pitchFamily="18" charset="0"/>
                <a:cs typeface="Times New Roman" panose="02020603050405020304" pitchFamily="18" charset="0"/>
                <a:hlinkClick r:id="rId4"/>
              </a:rPr>
              <a:t>https://podeduc.apps.education.fr/video/68265-le-credit/</a:t>
            </a:r>
            <a:endParaRPr kumimoji="0" lang="fr-FR" sz="1200" b="0" i="0" u="sng" strike="noStrike" kern="1200" cap="none" spc="0" normalizeH="0" baseline="0" noProof="0" dirty="0" smtClean="0">
              <a:ln>
                <a:noFill/>
              </a:ln>
              <a:solidFill>
                <a:srgbClr val="0000FF"/>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Deux synonymes pour « crédit » sont « emprunt » et « prêt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Les expressions « prendre un crédit », « souscrire un crédit », « emprunter de l’argent », « faire un prêt » sont équivalentes.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 crédit a un coût : ce sont les intérêts qu’il faudra payer.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existe différents types de crédit, notamment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crédit immobilier : pour acheter un appartement ou une maison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crédit à la consommation : pour acheter une voiture, de l’électro-ménager…</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découvert. Ce type de crédit a été abordé dans le thème 2 « Le compte bancaire ».</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Une personne adulte peut avoir besoin de souscrire un crédit dans certaines situations. Mais ce n’est pas anodin. La personne adulte doit avoir conscience qu’elle s’engage sur plusieurs années. Elle doit donc bien vérifier sa capacité à rembourser le crédit jusqu’au bout, après avoir fait son budget.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la flèche pour lancer la vidéo ainsi que la première question sont affichées. L’enseignant peut lancer la vidéo, poser la question à ses élèves et recueillir leurs réponses. Il peut également leur demander des mots synonymes de crédit, ainsi que quelques exemples de types de crédit.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 la réponse à la question. L’enseignant peut rapprocher les réponses des élèves et la proposition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 la deuxième question.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 à 6</a:t>
            </a:r>
            <a:r>
              <a:rPr lang="fr-FR" dirty="0">
                <a:latin typeface="Arial" panose="020B0604020202020204" pitchFamily="34" charset="0"/>
                <a:ea typeface="Calibri" panose="020F0502020204030204" pitchFamily="34" charset="0"/>
                <a:cs typeface="Arial" panose="020B0604020202020204" pitchFamily="34" charset="0"/>
              </a:rPr>
              <a:t> : Affichage progressif de la réponse permettant à l’enseignant d’apporter des explications sur chacune des parties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C’est un service payant. Je vais devoir rembourser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somme empruntée (le capital)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intérêts du crédit (la rémunération de l’organisme financier)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frais et assurance éventuels.</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7</a:t>
            </a:r>
            <a:r>
              <a:rPr lang="fr-FR" dirty="0">
                <a:latin typeface="Arial" panose="020B0604020202020204" pitchFamily="34" charset="0"/>
                <a:ea typeface="Calibri" panose="020F0502020204030204" pitchFamily="34" charset="0"/>
                <a:cs typeface="Arial" panose="020B0604020202020204" pitchFamily="34" charset="0"/>
              </a:rPr>
              <a:t> : Affichage de la troisième question.</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8</a:t>
            </a:r>
            <a:r>
              <a:rPr lang="fr-FR" dirty="0">
                <a:latin typeface="Arial" panose="020B0604020202020204" pitchFamily="34" charset="0"/>
                <a:ea typeface="Calibri" panose="020F0502020204030204" pitchFamily="34" charset="0"/>
                <a:cs typeface="Arial" panose="020B0604020202020204" pitchFamily="34" charset="0"/>
              </a:rPr>
              <a:t> : Affichage de la réponse.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Pour aller plus loin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En plus des intérêts, un crédit peut comporter d’autres frais (des commissions notamment, ou une assurance que la banque impose). Afin de pouvoir connaitre le coût « complet » d’un crédit et le comparer avec un autre, chaque offre de prêt indique le « </a:t>
            </a:r>
            <a:r>
              <a:rPr lang="fr-FR" b="1" dirty="0">
                <a:latin typeface="Arial" panose="020B0604020202020204" pitchFamily="34" charset="0"/>
                <a:ea typeface="Calibri" panose="020F0502020204030204" pitchFamily="34" charset="0"/>
                <a:cs typeface="Times New Roman" panose="02020603050405020304" pitchFamily="18" charset="0"/>
              </a:rPr>
              <a:t>taux annuel effectif global</a:t>
            </a:r>
            <a:r>
              <a:rPr lang="fr-FR" dirty="0">
                <a:latin typeface="Arial" panose="020B0604020202020204" pitchFamily="34" charset="0"/>
                <a:ea typeface="Calibri" panose="020F0502020204030204" pitchFamily="34" charset="0"/>
                <a:cs typeface="Times New Roman" panose="02020603050405020304" pitchFamily="18" charset="0"/>
              </a:rPr>
              <a:t> » (TAEG).  C’est un taux « tous frais obligatoires compris ».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Il existe en France un </a:t>
            </a:r>
            <a:r>
              <a:rPr lang="fr-FR" b="1" dirty="0">
                <a:latin typeface="Arial" panose="020B0604020202020204" pitchFamily="34" charset="0"/>
                <a:ea typeface="Calibri" panose="020F0502020204030204" pitchFamily="34" charset="0"/>
                <a:cs typeface="Times New Roman" panose="02020603050405020304" pitchFamily="18" charset="0"/>
              </a:rPr>
              <a:t>taux d’usure</a:t>
            </a:r>
            <a:r>
              <a:rPr lang="fr-FR" dirty="0">
                <a:latin typeface="Arial" panose="020B0604020202020204" pitchFamily="34" charset="0"/>
                <a:ea typeface="Calibri" panose="020F0502020204030204" pitchFamily="34" charset="0"/>
                <a:cs typeface="Times New Roman" panose="02020603050405020304" pitchFamily="18" charset="0"/>
              </a:rPr>
              <a:t>, c’est-à-dire un taux publié par la Banque de France qu’une banque n’a pas le droit de dépasser pour facturer un crédit.</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Pour une même somme empruntée, </a:t>
            </a:r>
            <a:r>
              <a:rPr lang="fr-FR" b="1" dirty="0">
                <a:latin typeface="Arial" panose="020B0604020202020204" pitchFamily="34" charset="0"/>
                <a:ea typeface="Calibri" panose="020F0502020204030204" pitchFamily="34" charset="0"/>
                <a:cs typeface="Times New Roman" panose="02020603050405020304" pitchFamily="18" charset="0"/>
              </a:rPr>
              <a:t>plus le remboursement est étalé dans le temps, plus le crédit est cher</a:t>
            </a:r>
            <a:r>
              <a:rPr lang="fr-FR" dirty="0">
                <a:latin typeface="Arial" panose="020B0604020202020204" pitchFamily="34" charset="0"/>
                <a:ea typeface="Calibri" panose="020F0502020204030204" pitchFamily="34" charset="0"/>
                <a:cs typeface="Times New Roman" panose="02020603050405020304" pitchFamily="18" charset="0"/>
              </a:rPr>
              <a:t> (car plus le capital emprunté « a du temps » pour produire des intérêts).</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Toute personne peut prêter de l’argent à une autre si elle le fait exceptionnellement. En revanche, faire « habituellement » des prêts est réservé à des entreprises agréées, les établissements de crédit (banques, sociétés de financement…), surveillées par l’ACPR (Autorité de Contrôle Prudentiel et de Résolution), qui est adossée à la Banque de France.</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Lorsqu’une personne est </a:t>
            </a:r>
            <a:r>
              <a:rPr lang="fr-FR" b="1" dirty="0">
                <a:latin typeface="Arial" panose="020B0604020202020204" pitchFamily="34" charset="0"/>
                <a:ea typeface="Calibri" panose="020F0502020204030204" pitchFamily="34" charset="0"/>
                <a:cs typeface="Times New Roman" panose="02020603050405020304" pitchFamily="18" charset="0"/>
              </a:rPr>
              <a:t>surendettée</a:t>
            </a:r>
            <a:r>
              <a:rPr lang="fr-FR" dirty="0">
                <a:latin typeface="Arial" panose="020B0604020202020204" pitchFamily="34" charset="0"/>
                <a:ea typeface="Calibri" panose="020F0502020204030204" pitchFamily="34" charset="0"/>
                <a:cs typeface="Times New Roman" panose="02020603050405020304" pitchFamily="18" charset="0"/>
              </a:rPr>
              <a:t>, c’est-à-dire qu’elle n’arrive pas à faire face à ses dettes, elle peut, si elle est de bonne foi, bénéficier de la procédure de surendettement, gérée par la Banque de France. Une solution est alors recherchée pour étaler le remboursement de ses dettes, voire dans certains cas, en effacer tout ou partie. La Banque de France assure le secrétariat des commissions de surendettement dans chaque département. La procédure est gratuite.</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Focus sur l’assurance emprunteur</a:t>
            </a:r>
            <a:r>
              <a:rPr lang="fr-FR" dirty="0">
                <a:latin typeface="Arial" panose="020B0604020202020204" pitchFamily="34" charset="0"/>
                <a:ea typeface="Calibri" panose="020F0502020204030204" pitchFamily="34" charset="0"/>
                <a:cs typeface="Times New Roman" panose="02020603050405020304" pitchFamily="18" charset="0"/>
              </a:rPr>
              <a:t> : lorsqu’on souscrit un crédit, la banque peut exiger une assurance qu’on appelle « assurance emprunteur ». Elle va prendre en charge le remboursement des mensualités à la place de l’emprunteur s’il ne rembourse pas à cause d’une maladie, perte d’emploi, décès… L’assurance emprunteur n’est pas obligatoire sauf pour un crédit immobilier. L’emprunteur est libre de choisir son assurance emprunteur (il n’est pas obligé de souscrire celle proposée par le prêteur si celle qu’il choisit présente des garanties équivalentes).</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endParaRPr lang="fr-FR" dirty="0"/>
          </a:p>
          <a:p>
            <a:endParaRPr lang="fr-FR" dirty="0"/>
          </a:p>
        </p:txBody>
      </p:sp>
    </p:spTree>
    <p:extLst>
      <p:ext uri="{BB962C8B-B14F-4D97-AF65-F5344CB8AC3E}">
        <p14:creationId xmlns:p14="http://schemas.microsoft.com/office/powerpoint/2010/main" val="308867692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49</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Acquérir une méthode pour emprunter de l’argent.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Pour bien choisir un crédit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Je définis mes besoins :</a:t>
            </a:r>
          </a:p>
          <a:p>
            <a:pPr marL="742950" lvl="1" indent="-28575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Je me demande si j’en ai besoin : il peut s’agir d’un achat impulsif, et donc prendre le temps de la réflexion me permet d’être sûr de l’intérêt de l’achat. Pour réduire la somme à emprunter, on peut aussi utiliser de l’épargne existante pour acheter le bien, ou décaler l’achat en épargnant de l’argent pendant quelques mois avant de prendre le crédit.</a:t>
            </a:r>
          </a:p>
          <a:p>
            <a:pPr marL="742950" lvl="1" indent="-28575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montant à emprunter est bien sur une donnée importante, mais il y a des services complémentaires qui peuvent être utiles, par exemple la possibilité de reporter une ou plusieurs échéances en cas de difficulté financière passagère, ou la possibilité de prendre une assurance pour couvrir les aléas. Attention : ces services complémentaires peuvent être payants.</a:t>
            </a: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J’évalue ma capacité de remboursement</a:t>
            </a:r>
            <a:r>
              <a:rPr lang="fr-FR" dirty="0">
                <a:latin typeface="Arial" panose="020B0604020202020204" pitchFamily="34" charset="0"/>
                <a:ea typeface="Times New Roman" panose="02020603050405020304" pitchFamily="18" charset="0"/>
                <a:cs typeface="Times New Roman" panose="02020603050405020304" pitchFamily="18" charset="0"/>
              </a:rPr>
              <a:t> : un crédit doit être remboursé, il ne faut pas s’engager si on n’est pas sûr de pouvoir payer chaque mensualité. Pour évaluer sa capacité de remboursement, il faut identifier ses revenus et ses dépenses moyens et calculer le solde. Il est utile de rappeler ici le travail fait sur le budget. La capacité de remboursement est calculée à partir de ce solde. Elle ne doit pas dépasser 33% des revenus nets (35% pour un crédit immobilier). Par exemple : si j’ai un revenu de 2 000 € mensuels, des dépenses de 1 100 € mensuels et donc un solde mensuel de 900€, je serai en mesure de payer des mensualités à hauteur de 297 € par mois (900x0,33)</a:t>
            </a: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Je contacte plusieurs organismes financiers</a:t>
            </a:r>
            <a:r>
              <a:rPr lang="fr-FR" dirty="0">
                <a:latin typeface="Arial" panose="020B0604020202020204" pitchFamily="34" charset="0"/>
                <a:ea typeface="Times New Roman" panose="02020603050405020304" pitchFamily="18" charset="0"/>
                <a:cs typeface="Times New Roman" panose="02020603050405020304" pitchFamily="18" charset="0"/>
              </a:rPr>
              <a:t> afin de pouvoir ensuite comparer les offres et trouver celle qui correspond le mieux à mes besoins et à mes contraintes.</a:t>
            </a: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Je lis, compare et élimine</a:t>
            </a:r>
            <a:r>
              <a:rPr lang="fr-FR" dirty="0">
                <a:latin typeface="Arial" panose="020B0604020202020204" pitchFamily="34" charset="0"/>
                <a:ea typeface="Times New Roman" panose="02020603050405020304" pitchFamily="18" charset="0"/>
                <a:cs typeface="Times New Roman" panose="02020603050405020304" pitchFamily="18" charset="0"/>
              </a:rPr>
              <a:t> : la lecture des offres est importante pour comprendre les engagements que l’on va prendre et les limites des services proposés : par exemple le report d’échéances ou le déclenchement d’une assurance qui ne peuvent se faire que dans des conditions très spécifiques. Une fois les termes des offres bien compris, on peut les comparer et éliminer tout de suite celles qui dépassent la capacité de remboursement.</a:t>
            </a: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J’ai enfin les éléments pour choisir</a:t>
            </a:r>
            <a:r>
              <a:rPr lang="fr-FR" dirty="0">
                <a:latin typeface="Arial" panose="020B0604020202020204" pitchFamily="34" charset="0"/>
                <a:ea typeface="Times New Roman" panose="02020603050405020304" pitchFamily="18" charset="0"/>
                <a:cs typeface="Times New Roman" panose="02020603050405020304" pitchFamily="18" charset="0"/>
              </a:rPr>
              <a:t>. Il est bien sûr possible, voire recommandé, de négocier avec les organismes financiers des réductions de coût au vu des offres des concurrents.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 le titre de l’exercice est indiqué. Les élèves utilisent la </a:t>
            </a:r>
            <a:r>
              <a:rPr lang="fr-FR" b="1" dirty="0">
                <a:latin typeface="Arial" panose="020B0604020202020204" pitchFamily="34" charset="0"/>
                <a:ea typeface="Calibri" panose="020F0502020204030204" pitchFamily="34" charset="0"/>
                <a:cs typeface="Arial" panose="020B0604020202020204" pitchFamily="34" charset="0"/>
              </a:rPr>
              <a:t>feuille d’exercice </a:t>
            </a:r>
            <a:r>
              <a:rPr lang="fr-FR" dirty="0">
                <a:latin typeface="Arial" panose="020B0604020202020204" pitchFamily="34" charset="0"/>
                <a:ea typeface="Calibri" panose="020F0502020204030204" pitchFamily="34" charset="0"/>
                <a:cs typeface="Arial" panose="020B0604020202020204" pitchFamily="34" charset="0"/>
              </a:rPr>
              <a:t>qui présente dans le désordre les différentes étapes pour choisir un crédit. Les élèves doivent les remettre dans l’ordre en les numérotant dans les cases à gauche. L’enseignant affiche la réponse en déroulant les animations.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 à 5</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Affichage de la réponse dans l’ordre suivant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Je définis mes besoins (le montant à emprunter, les services proposés)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J’évalue le montant que je peux rembourser chaque mois (capacité de remboursement)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Je contacte plusieurs organismes financiers pour obtenir plusieurs offres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Je lis attentivement les offres, les compare et élimine celles qui dépassent ma capacité de remboursement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Je choisis l’offre qui correspond le mieux à mes besoins.</a:t>
            </a:r>
          </a:p>
          <a:p>
            <a:pPr marL="457200">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endParaRPr lang="fr-FR" dirty="0"/>
          </a:p>
          <a:p>
            <a:endParaRPr lang="fr-FR" dirty="0"/>
          </a:p>
        </p:txBody>
      </p:sp>
    </p:spTree>
    <p:extLst>
      <p:ext uri="{BB962C8B-B14F-4D97-AF65-F5344CB8AC3E}">
        <p14:creationId xmlns:p14="http://schemas.microsoft.com/office/powerpoint/2010/main" val="37643019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5</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ce qu’est le solde, apprendre à le calculer, appréhender les notions de débit/crédit ainsi que les notions de solde positif (ou créditeur) et de solde négatif (débiteur).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Pour établir un budget mensuel, on liste d’un côté, les ressources (les rentrées d’argent) et de l’autre, les dépenses (les charges).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La différence s’appelle </a:t>
            </a:r>
            <a:r>
              <a:rPr lang="fr-FR" b="1" dirty="0">
                <a:latin typeface="Arial" panose="020B0604020202020204" pitchFamily="34" charset="0"/>
                <a:ea typeface="Calibri" panose="020F0502020204030204" pitchFamily="34" charset="0"/>
                <a:cs typeface="Arial" panose="020B0604020202020204" pitchFamily="34" charset="0"/>
              </a:rPr>
              <a:t>le solde</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On associe à ce vocabulaire courant le vocabulaire professionnel débit (dépenses) et crédit (ressources).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Mécanisme du budget</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ressources &gt; dépenses, le solde est positif ou créditeur : vous gagnez plus d’argent que vous n’en dépensez. Vous avez donc de l’argent disponible que vous pouvez dépenser OU épargner.</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ressources &lt; dépenses, le solde est négatif ou débiteur : vous dépensez plus d’argent que vous n’en gagnez. Vous devez rééquilibrer votre budget en réduisant vos dépenses et/ou en augmentant vos ressources.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l’opération </a:t>
            </a:r>
            <a:r>
              <a:rPr lang="fr-FR" u="sng" dirty="0">
                <a:latin typeface="Arial" panose="020B0604020202020204" pitchFamily="34" charset="0"/>
                <a:ea typeface="Calibri" panose="020F0502020204030204" pitchFamily="34" charset="0"/>
                <a:cs typeface="Arial" panose="020B0604020202020204" pitchFamily="34" charset="0"/>
              </a:rPr>
              <a:t>ressources-dépenses=solde</a:t>
            </a:r>
            <a:r>
              <a:rPr lang="fr-FR" dirty="0">
                <a:latin typeface="Arial" panose="020B0604020202020204" pitchFamily="34" charset="0"/>
                <a:ea typeface="Calibri" panose="020F0502020204030204" pitchFamily="34" charset="0"/>
                <a:cs typeface="Arial" panose="020B0604020202020204" pitchFamily="34" charset="0"/>
              </a:rPr>
              <a:t> est affichée. Les autres éléments s’affichent en 4 temps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Exemple d’un budget positif (ou créditeur). Le montant du solde n’apparait pas pour permettre aux lycéens de faire le calcul.</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du solde pour ce budget positif (ou créditeur).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Exemple d’un budget négatif (ou débiteur). Le montant du solde n’apparait pas pour permettre aux lycéens de faire le calcul.</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Affichage du solde pour ce budget négatif (ou débiteur).</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a:p>
            <a:endParaRPr lang="fr-FR" dirty="0"/>
          </a:p>
        </p:txBody>
      </p:sp>
    </p:spTree>
    <p:extLst>
      <p:ext uri="{BB962C8B-B14F-4D97-AF65-F5344CB8AC3E}">
        <p14:creationId xmlns:p14="http://schemas.microsoft.com/office/powerpoint/2010/main" val="83203530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50</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La Minute Cash : qu'est-ce qu'un taux d'intérêt ?» sur la chaine YouTube d’EDUCFI Banque de France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a:t>
            </a:r>
            <a:r>
              <a:rPr lang="fr-FR" u="sng" dirty="0" smtClean="0">
                <a:solidFill>
                  <a:srgbClr val="0000FF"/>
                </a:solidFill>
                <a:latin typeface="Arial" panose="020B0604020202020204" pitchFamily="34" charset="0"/>
                <a:ea typeface="Calibri" panose="020F0502020204030204" pitchFamily="34" charset="0"/>
                <a:cs typeface="Arial" panose="020B0604020202020204" pitchFamily="34" charset="0"/>
                <a:hlinkClick r:id="rId3"/>
              </a:rPr>
              <a:t>www.youtube.com/watch?v=8KWY33PTLUQ</a:t>
            </a:r>
            <a:r>
              <a:rPr lang="fr-FR" u="none" dirty="0" smtClean="0">
                <a:solidFill>
                  <a:srgbClr val="0000FF"/>
                </a:solidFill>
                <a:latin typeface="Arial" panose="020B0604020202020204" pitchFamily="34" charset="0"/>
                <a:ea typeface="Calibri" panose="020F0502020204030204" pitchFamily="34" charset="0"/>
                <a:cs typeface="Arial" panose="020B0604020202020204" pitchFamily="34" charset="0"/>
              </a:rPr>
              <a:t> </a:t>
            </a:r>
            <a:r>
              <a:rPr lang="fr-FR" dirty="0" smtClean="0">
                <a:latin typeface="Arial" panose="020B0604020202020204" pitchFamily="34" charset="0"/>
                <a:ea typeface="Calibri" panose="020F0502020204030204" pitchFamily="34" charset="0"/>
                <a:cs typeface="Times New Roman" panose="02020603050405020304" pitchFamily="18" charset="0"/>
              </a:rPr>
              <a:t>ou sur</a:t>
            </a:r>
            <a:r>
              <a:rPr lang="fr-FR" baseline="0" dirty="0" smtClean="0">
                <a:latin typeface="Arial" panose="020B0604020202020204" pitchFamily="34" charset="0"/>
                <a:ea typeface="Calibri" panose="020F0502020204030204" pitchFamily="34" charset="0"/>
                <a:cs typeface="Times New Roman" panose="02020603050405020304" pitchFamily="18" charset="0"/>
              </a:rPr>
              <a:t> la plateforme </a:t>
            </a:r>
            <a:r>
              <a:rPr lang="fr-FR" baseline="0" dirty="0" err="1" smtClean="0">
                <a:latin typeface="Arial" panose="020B0604020202020204" pitchFamily="34" charset="0"/>
                <a:ea typeface="Calibri" panose="020F0502020204030204" pitchFamily="34" charset="0"/>
                <a:cs typeface="Times New Roman" panose="02020603050405020304" pitchFamily="18" charset="0"/>
              </a:rPr>
              <a:t>PodEduc</a:t>
            </a:r>
            <a:r>
              <a:rPr lang="fr-FR" baseline="0" dirty="0" smtClean="0">
                <a:latin typeface="Arial" panose="020B0604020202020204" pitchFamily="34" charset="0"/>
                <a:ea typeface="Calibri" panose="020F0502020204030204" pitchFamily="34" charset="0"/>
                <a:cs typeface="Times New Roman" panose="02020603050405020304" pitchFamily="18" charset="0"/>
              </a:rPr>
              <a:t> (pour les agents de l’Education nationale) : </a:t>
            </a:r>
            <a:r>
              <a:rPr lang="fr-FR" sz="1200" i="0" u="sng" kern="1200" dirty="0" smtClean="0">
                <a:solidFill>
                  <a:schemeClr val="tx1"/>
                </a:solidFill>
                <a:effectLst/>
                <a:latin typeface="+mn-lt"/>
                <a:ea typeface="+mn-ea"/>
                <a:cs typeface="+mn-cs"/>
                <a:hlinkClick r:id="rId4"/>
              </a:rPr>
              <a:t>https://podeduc.apps.education.fr/video/68269-le-taux-dinteret/</a:t>
            </a:r>
            <a:endParaRPr lang="fr-FR" i="0"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93119969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51</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la notion de taux d’intérêt dans le contexte du crédit et savoir calculer les intérêts à payer.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Mini-activité</a:t>
            </a: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complément/remplacement de cette diapositive, une mini-activité est disponible : [Lien vers la mini-activité </a:t>
            </a:r>
            <a:r>
              <a:rPr lang="fr-FR" b="1" dirty="0">
                <a:latin typeface="Arial" panose="020B0604020202020204" pitchFamily="34" charset="0"/>
                <a:ea typeface="Calibri" panose="020F0502020204030204" pitchFamily="34" charset="0"/>
                <a:cs typeface="Arial" panose="020B0604020202020204" pitchFamily="34" charset="0"/>
              </a:rPr>
              <a:t>7-Credit_Credit.docx</a:t>
            </a:r>
            <a:r>
              <a:rPr lang="fr-FR" dirty="0">
                <a:latin typeface="Arial" panose="020B0604020202020204" pitchFamily="34" charset="0"/>
                <a:ea typeface="Calibri" panose="020F0502020204030204" pitchFamily="34" charset="0"/>
                <a:cs typeface="Arial" panose="020B0604020202020204" pitchFamily="34" charset="0"/>
              </a:rPr>
              <a:t>]. Il est possible d’y accéder directement en cliquant sur l’icône LOUPE en haut à droite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Qu’est-ce qu’un taux ?</a:t>
            </a:r>
            <a:r>
              <a:rPr lang="fr-FR" dirty="0">
                <a:latin typeface="Arial" panose="020B0604020202020204" pitchFamily="34" charset="0"/>
                <a:ea typeface="Calibri" panose="020F0502020204030204" pitchFamily="34" charset="0"/>
                <a:cs typeface="Arial" panose="020B0604020202020204" pitchFamily="34" charset="0"/>
              </a:rPr>
              <a:t> C’est un nombre qui exprime le rapport entre deux autres nombres. Un taux est souvent exprimé en pourcentage.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Que signifie « intérêt » ?</a:t>
            </a:r>
            <a:r>
              <a:rPr lang="fr-FR" dirty="0">
                <a:latin typeface="Arial" panose="020B0604020202020204" pitchFamily="34" charset="0"/>
                <a:ea typeface="Calibri" panose="020F0502020204030204" pitchFamily="34" charset="0"/>
                <a:cs typeface="Arial" panose="020B0604020202020204" pitchFamily="34" charset="0"/>
              </a:rPr>
              <a:t> C’est la somme qu’on paie en échange de l’emprunt de l’argent à quelqu’un.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À quoi sert l’intérêt ?</a:t>
            </a:r>
            <a:r>
              <a:rPr lang="fr-FR" dirty="0">
                <a:latin typeface="Arial" panose="020B0604020202020204" pitchFamily="34" charset="0"/>
                <a:ea typeface="Calibri" panose="020F0502020204030204" pitchFamily="34" charset="0"/>
                <a:cs typeface="Arial" panose="020B0604020202020204" pitchFamily="34" charset="0"/>
              </a:rPr>
              <a:t> Il sert à rémunérer celui qui prête l’argent, pour le service qu’il rend.</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 taux d’intérêt</a:t>
            </a:r>
            <a:r>
              <a:rPr lang="fr-FR" dirty="0">
                <a:latin typeface="Arial" panose="020B0604020202020204" pitchFamily="34" charset="0"/>
                <a:ea typeface="Calibri" panose="020F0502020204030204" pitchFamily="34" charset="0"/>
                <a:cs typeface="Arial" panose="020B0604020202020204" pitchFamily="34" charset="0"/>
              </a:rPr>
              <a:t> permet donc, quand quelqu’un prête de l’argent à quelqu’un d’autre, d’exprimer le prix de l’argent (ou son coût) en pourcentage. Cette notion a été abordée dans la thématique 6 sur l’épargne.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Exemples de taux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un joueur de basket réalise, pour son équipe, un panier une fois sur deux, on dit qu’il a un taux de réussite de 50 % dans ses tirs.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sur 100 élèves qui passent un examen, 80 le réussissent, on peut dire que le taux de réussite à cet examen est de 80 %.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le prix d’un objet est de 10 € et qu’il est soldé à 5 €, on peut dire que le taux de réduction est de 50 % car 5 est la moitié de 10.</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Mme Limousin prête 6 000 € à M. Breton, en lui demandant de rembourser 6 300 €, c’est-à-dire 6 000 € qu’elle a prêtés (on dit le principal ou le capital du prêt) + 300 € qui sont le prix du prêt. Ces 300 € sont les intérêts rapportés par le prêt. Dans cet exemple, le taux d’intérêt du prêt de Mme Limousin est de 5 % (300/6000=0,05).</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 calcul des intérêts s’effectue sur le capital restant à rembourser</a:t>
            </a:r>
            <a:r>
              <a:rPr lang="fr-FR" dirty="0">
                <a:latin typeface="Arial" panose="020B0604020202020204" pitchFamily="34" charset="0"/>
                <a:ea typeface="Calibri" panose="020F0502020204030204" pitchFamily="34" charset="0"/>
                <a:cs typeface="Arial" panose="020B0604020202020204" pitchFamily="34" charset="0"/>
              </a:rPr>
              <a:t>. Par exemple pour un emprunt de 6 000 € sur 24 mois au taux de 5% par an avec un remboursement mensuel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intérêts du premier mois seront calculés sur la somme empruntée soit 6000*5%/12mois=25 €. L’emprunteur remboursera donc le premier mois 1/24</a:t>
            </a:r>
            <a:r>
              <a:rPr lang="fr-FR" baseline="30000" dirty="0">
                <a:latin typeface="Arial" panose="020B0604020202020204" pitchFamily="34" charset="0"/>
                <a:ea typeface="Times New Roman" panose="02020603050405020304" pitchFamily="18" charset="0"/>
                <a:cs typeface="Times New Roman" panose="02020603050405020304" pitchFamily="18" charset="0"/>
              </a:rPr>
              <a:t>ème</a:t>
            </a:r>
            <a:r>
              <a:rPr lang="fr-FR" dirty="0">
                <a:latin typeface="Arial" panose="020B0604020202020204" pitchFamily="34" charset="0"/>
                <a:ea typeface="Times New Roman" panose="02020603050405020304" pitchFamily="18" charset="0"/>
                <a:cs typeface="Times New Roman" panose="02020603050405020304" pitchFamily="18" charset="0"/>
              </a:rPr>
              <a:t> du capital soit 250 euros et 25 euros d’intérêt.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mois suivant, les intérêts seront calculés sur le capital restant à rembourser soit 6 000-250=5 750 €, et se monteront à 23,96 € (5750x0,05/12=23,96).</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la première question est affichée.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 la réponse à la question. L’enseignant peut rapprocher les réponses des élèves et la proposition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 l’énoncé de l’exercice à faire par les élèves. Le simulateur proposé dans la diapositive peut être utilisé pour faire varier les informations sur le capital emprunté, le taux, la durée, afin de montrer que chacune de ces variables a un impact sur le coût total du crédit.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ATTENTION</a:t>
            </a:r>
            <a:r>
              <a:rPr lang="fr-FR" dirty="0">
                <a:latin typeface="Arial" panose="020B0604020202020204" pitchFamily="34" charset="0"/>
                <a:ea typeface="Calibri" panose="020F0502020204030204" pitchFamily="34" charset="0"/>
                <a:cs typeface="Arial" panose="020B0604020202020204" pitchFamily="34" charset="0"/>
              </a:rPr>
              <a:t> !!! Le simulateur arrondit les montants à l’euro ce qui génère des écarts importants sur des petites sommes.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Affichage de la réponse à l’exercice donnée par le simulateur : </a:t>
            </a:r>
            <a:r>
              <a:rPr lang="fr-FR" b="1" dirty="0">
                <a:latin typeface="Arial" panose="020B0604020202020204" pitchFamily="34" charset="0"/>
                <a:ea typeface="Calibri" panose="020F0502020204030204" pitchFamily="34" charset="0"/>
                <a:cs typeface="Arial" panose="020B0604020202020204" pitchFamily="34" charset="0"/>
              </a:rPr>
              <a:t>1 027 €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65522572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52</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La Minute Cash : assurer sa trottinette ou son vélo électrique» sur la chaine YouTube d’EDUCFI Banque de France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a:t>
            </a:r>
            <a:r>
              <a:rPr lang="fr-FR" u="sng" dirty="0" smtClean="0">
                <a:solidFill>
                  <a:srgbClr val="0000FF"/>
                </a:solidFill>
                <a:latin typeface="Arial" panose="020B0604020202020204" pitchFamily="34" charset="0"/>
                <a:ea typeface="Calibri" panose="020F0502020204030204" pitchFamily="34" charset="0"/>
                <a:cs typeface="Arial" panose="020B0604020202020204" pitchFamily="34" charset="0"/>
                <a:hlinkClick r:id="rId3"/>
              </a:rPr>
              <a:t>www.youtube.com/watch?v=cXGcTvFaDeU&amp;list=PL5s7tS3YwHhbtl8w-YaJfBxtWZjVbiQe9&amp;index=4</a:t>
            </a:r>
            <a:r>
              <a:rPr lang="fr-FR" u="none" baseline="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fr-FR" dirty="0" smtClean="0">
                <a:latin typeface="Arial" panose="020B0604020202020204" pitchFamily="34" charset="0"/>
                <a:ea typeface="Calibri" panose="020F0502020204030204" pitchFamily="34" charset="0"/>
                <a:cs typeface="Times New Roman" panose="02020603050405020304" pitchFamily="18" charset="0"/>
              </a:rPr>
              <a:t>ou sur</a:t>
            </a:r>
            <a:r>
              <a:rPr lang="fr-FR" baseline="0" dirty="0" smtClean="0">
                <a:latin typeface="Arial" panose="020B0604020202020204" pitchFamily="34" charset="0"/>
                <a:ea typeface="Calibri" panose="020F0502020204030204" pitchFamily="34" charset="0"/>
                <a:cs typeface="Times New Roman" panose="02020603050405020304" pitchFamily="18" charset="0"/>
              </a:rPr>
              <a:t> la plateforme </a:t>
            </a:r>
            <a:r>
              <a:rPr lang="fr-FR" baseline="0" dirty="0" err="1" smtClean="0">
                <a:latin typeface="Arial" panose="020B0604020202020204" pitchFamily="34" charset="0"/>
                <a:ea typeface="Calibri" panose="020F0502020204030204" pitchFamily="34" charset="0"/>
                <a:cs typeface="Times New Roman" panose="02020603050405020304" pitchFamily="18" charset="0"/>
              </a:rPr>
              <a:t>PodEduc</a:t>
            </a:r>
            <a:r>
              <a:rPr lang="fr-FR" baseline="0" dirty="0" smtClean="0">
                <a:latin typeface="Arial" panose="020B0604020202020204" pitchFamily="34" charset="0"/>
                <a:ea typeface="Calibri" panose="020F0502020204030204" pitchFamily="34" charset="0"/>
                <a:cs typeface="Times New Roman" panose="02020603050405020304" pitchFamily="18" charset="0"/>
              </a:rPr>
              <a:t> (pour les agents de l’Education nationale) : </a:t>
            </a:r>
            <a:r>
              <a:rPr lang="fr-FR" sz="1200" i="0" u="sng" kern="1200" dirty="0" smtClean="0">
                <a:solidFill>
                  <a:schemeClr val="tx1"/>
                </a:solidFill>
                <a:effectLst/>
                <a:latin typeface="+mn-lt"/>
                <a:ea typeface="+mn-ea"/>
                <a:cs typeface="+mn-cs"/>
                <a:hlinkClick r:id="rId4"/>
              </a:rPr>
              <a:t>https://podeduc.apps.education.fr/video/68270-les-assurances/</a:t>
            </a:r>
            <a:endParaRPr lang="fr-FR" i="0"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84088956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53</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les principes de l’assurance.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Mini-activité</a:t>
            </a: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complément/remplacement de cette diapositive, une mini-activité est disponible : [Lien vers la mini-activité </a:t>
            </a:r>
            <a:r>
              <a:rPr lang="fr-FR" b="1" dirty="0">
                <a:latin typeface="Arial" panose="020B0604020202020204" pitchFamily="34" charset="0"/>
                <a:ea typeface="Calibri" panose="020F0502020204030204" pitchFamily="34" charset="0"/>
                <a:cs typeface="Arial" panose="020B0604020202020204" pitchFamily="34" charset="0"/>
              </a:rPr>
              <a:t>8-Assurance_Assurance.docx</a:t>
            </a:r>
            <a:r>
              <a:rPr lang="fr-FR" dirty="0">
                <a:latin typeface="Arial" panose="020B0604020202020204" pitchFamily="34" charset="0"/>
                <a:ea typeface="Calibri" panose="020F0502020204030204" pitchFamily="34" charset="0"/>
                <a:cs typeface="Arial" panose="020B0604020202020204" pitchFamily="34" charset="0"/>
              </a:rPr>
              <a:t>]. Il est possible d’y accéder directement en cliquant sur l’icône LOUPE en haut à droite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Les assurances sont généralement dédiées à une personne (responsabilité civile, garantie des accidents de la vie, etc.) ou un objet (voiture, logement, œuvre d’art, téléphone, etc.).</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Une entreprise dont c’est le métier d’assurer (un </a:t>
            </a:r>
            <a:r>
              <a:rPr lang="fr-FR" b="1" dirty="0">
                <a:latin typeface="Arial" panose="020B0604020202020204" pitchFamily="34" charset="0"/>
                <a:ea typeface="Calibri" panose="020F0502020204030204" pitchFamily="34" charset="0"/>
                <a:cs typeface="Arial" panose="020B0604020202020204" pitchFamily="34" charset="0"/>
              </a:rPr>
              <a:t>assureur</a:t>
            </a:r>
            <a:r>
              <a:rPr lang="fr-FR" dirty="0">
                <a:latin typeface="Arial" panose="020B0604020202020204" pitchFamily="34" charset="0"/>
                <a:ea typeface="Calibri" panose="020F0502020204030204" pitchFamily="34" charset="0"/>
                <a:cs typeface="Arial" panose="020B0604020202020204" pitchFamily="34" charset="0"/>
              </a:rPr>
              <a:t>) signe un contrat avec une personne (</a:t>
            </a:r>
            <a:r>
              <a:rPr lang="fr-FR" b="1" dirty="0">
                <a:latin typeface="Arial" panose="020B0604020202020204" pitchFamily="34" charset="0"/>
                <a:ea typeface="Calibri" panose="020F0502020204030204" pitchFamily="34" charset="0"/>
                <a:cs typeface="Arial" panose="020B0604020202020204" pitchFamily="34" charset="0"/>
              </a:rPr>
              <a:t>l’assuré</a:t>
            </a:r>
            <a:r>
              <a:rPr lang="fr-FR" dirty="0">
                <a:latin typeface="Arial" panose="020B0604020202020204" pitchFamily="34" charset="0"/>
                <a:ea typeface="Calibri" panose="020F0502020204030204" pitchFamily="34" charset="0"/>
                <a:cs typeface="Arial" panose="020B0604020202020204" pitchFamily="34" charset="0"/>
              </a:rPr>
              <a:t>). Par ce contrat, l’assureur s’engage à verser de l’argent à l’assuré s’il arrive à celui-ci quelque chose prévue par le contrat, en échange du fait que l’assuré paie une </a:t>
            </a:r>
            <a:r>
              <a:rPr lang="fr-FR" b="1" dirty="0">
                <a:latin typeface="Arial" panose="020B0604020202020204" pitchFamily="34" charset="0"/>
                <a:ea typeface="Calibri" panose="020F0502020204030204" pitchFamily="34" charset="0"/>
                <a:cs typeface="Arial" panose="020B0604020202020204" pitchFamily="34" charset="0"/>
              </a:rPr>
              <a:t>cotisation </a:t>
            </a:r>
            <a:r>
              <a:rPr lang="fr-FR" dirty="0">
                <a:latin typeface="Arial" panose="020B0604020202020204" pitchFamily="34" charset="0"/>
                <a:ea typeface="Calibri" panose="020F0502020204030204" pitchFamily="34" charset="0"/>
                <a:cs typeface="Arial" panose="020B0604020202020204" pitchFamily="34" charset="0"/>
              </a:rPr>
              <a:t>(ou</a:t>
            </a:r>
            <a:r>
              <a:rPr lang="fr-FR" b="1" dirty="0">
                <a:latin typeface="Arial" panose="020B0604020202020204" pitchFamily="34" charset="0"/>
                <a:ea typeface="Calibri" panose="020F0502020204030204" pitchFamily="34" charset="0"/>
                <a:cs typeface="Arial" panose="020B0604020202020204" pitchFamily="34" charset="0"/>
              </a:rPr>
              <a:t> prime d’assurance</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L’assurance est donc un dispositif qui prend en charge une partie ou toute la réparation d’un sinistre (accident, dégâts de eaux, incendies, maladie, etc..) provoqué généralement par l’assuré. Par exemple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Souscrire une assurance voiture permet, en cas d’accident responsable, que l’assurance prenne en charge les dégâts que vous avez causés à l’autre automobiliste.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Souscrire une assurance habitation permet que l’assurance prenne en charge les dégâts chez vos voisins en cas de fuite d’eau ou d’incendie dans votre appartement. </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La partie qui n’est pas prise en charge s’appelle la </a:t>
            </a:r>
            <a:r>
              <a:rPr lang="fr-FR" b="1" dirty="0">
                <a:latin typeface="Arial" panose="020B0604020202020204" pitchFamily="34" charset="0"/>
                <a:ea typeface="Calibri" panose="020F0502020204030204" pitchFamily="34" charset="0"/>
                <a:cs typeface="Arial" panose="020B0604020202020204" pitchFamily="34" charset="0"/>
              </a:rPr>
              <a:t>franchise</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S’il n’y a pas de sinistre, l’assureur conserve les primes versées : on dit qu’elles sont versées à </a:t>
            </a:r>
            <a:r>
              <a:rPr lang="fr-FR" b="1" dirty="0">
                <a:latin typeface="Arial" panose="020B0604020202020204" pitchFamily="34" charset="0"/>
                <a:ea typeface="Calibri" panose="020F0502020204030204" pitchFamily="34" charset="0"/>
                <a:cs typeface="Arial" panose="020B0604020202020204" pitchFamily="34" charset="0"/>
              </a:rPr>
              <a:t>fonds perdus</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Elles serviront pour aider les autres assurés responsables de sinistre, c’est ce qu’on appelle la </a:t>
            </a:r>
            <a:r>
              <a:rPr lang="fr-FR" b="1" dirty="0">
                <a:latin typeface="Arial" panose="020B0604020202020204" pitchFamily="34" charset="0"/>
                <a:ea typeface="Calibri" panose="020F0502020204030204" pitchFamily="34" charset="0"/>
                <a:cs typeface="Arial" panose="020B0604020202020204" pitchFamily="34" charset="0"/>
              </a:rPr>
              <a:t>mutualisation</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Pour un véhicule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L’assurance au tiers</a:t>
            </a:r>
            <a:r>
              <a:rPr lang="fr-FR" dirty="0">
                <a:latin typeface="Arial" panose="020B0604020202020204" pitchFamily="34" charset="0"/>
                <a:ea typeface="Times New Roman" panose="02020603050405020304" pitchFamily="18" charset="0"/>
                <a:cs typeface="Times New Roman" panose="02020603050405020304" pitchFamily="18" charset="0"/>
              </a:rPr>
              <a:t> couvre la responsabilité civile du conducteur (s’il blesse quelqu’un dans un accident dont il est responsable). </a:t>
            </a: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L’assurance tous risques</a:t>
            </a:r>
            <a:r>
              <a:rPr lang="fr-FR" dirty="0">
                <a:latin typeface="Arial" panose="020B0604020202020204" pitchFamily="34" charset="0"/>
                <a:ea typeface="Times New Roman" panose="02020603050405020304" pitchFamily="18" charset="0"/>
                <a:cs typeface="Times New Roman" panose="02020603050405020304" pitchFamily="18" charset="0"/>
              </a:rPr>
              <a:t> couvre la responsabilité civile + tout ou partie des dégâts du véhicule.</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la première question est affichée.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Animations 1 et 2</a:t>
            </a:r>
            <a:r>
              <a:rPr lang="fr-FR" dirty="0">
                <a:latin typeface="Arial" panose="020B0604020202020204" pitchFamily="34" charset="0"/>
                <a:ea typeface="Calibri" panose="020F0502020204030204" pitchFamily="34" charset="0"/>
                <a:cs typeface="Arial" panose="020B0604020202020204" pitchFamily="34" charset="0"/>
              </a:rPr>
              <a:t> : Affichage progressif de la réponse à la question. L’enseignant peut rapprocher les réponses des élèves et les propositions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 Affichage de la deuxième question.</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Animations 4 à 6</a:t>
            </a:r>
            <a:r>
              <a:rPr lang="fr-FR"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Affichage progressif de la réponse à la question permettant à l’enseignant d’approfondir chaque notion.</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Prime d’assurance ou cotisation : montant versé par l’assuré à l’assureur.</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Franchise : le montant restant à la charge de l’assuré.</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L’assureur mutualise les primes versées par ses assurés, et utilise l’argent pour aider les seuls assurés sinistrés.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Pour aller plus loin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Les personnes confondent souvent assurance et épargne</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Ils peuvent penser que l’assureur ne va faire que leur rendre l’argent de leur cotisation. Il est important de comprendre le principe de </a:t>
            </a:r>
            <a:r>
              <a:rPr lang="fr-FR" b="1" dirty="0">
                <a:latin typeface="Arial" panose="020B0604020202020204" pitchFamily="34" charset="0"/>
                <a:ea typeface="Calibri" panose="020F0502020204030204" pitchFamily="34" charset="0"/>
                <a:cs typeface="Arial" panose="020B0604020202020204" pitchFamily="34" charset="0"/>
              </a:rPr>
              <a:t>mutualisation</a:t>
            </a:r>
            <a:r>
              <a:rPr lang="fr-FR" dirty="0">
                <a:latin typeface="Arial" panose="020B0604020202020204" pitchFamily="34" charset="0"/>
                <a:ea typeface="Calibri" panose="020F0502020204030204" pitchFamily="34" charset="0"/>
                <a:cs typeface="Arial" panose="020B0604020202020204" pitchFamily="34" charset="0"/>
              </a:rPr>
              <a:t> : une personne à qui il survient un accident prévu par le contrat peut recevoir beaucoup plus d’argent que ce qu’elle a cotisé, parce que l’assureur va aussi se servir, pour l’indemniser, de l’argent provenant des cotisations d’autres personnes. Il peut faire cela car jamais tout le monde n’a d’accident en même temps. S’il ne se passe aucun évènement prévu par le contrat, l’argent versé est perdu pour l’assuré mais gardé par l’assureur pour indemniser d’autres personnes.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Attention</a:t>
            </a:r>
            <a:r>
              <a:rPr lang="fr-FR" dirty="0">
                <a:latin typeface="Arial" panose="020B0604020202020204" pitchFamily="34" charset="0"/>
                <a:ea typeface="Calibri" panose="020F0502020204030204" pitchFamily="34" charset="0"/>
                <a:cs typeface="Arial" panose="020B0604020202020204" pitchFamily="34" charset="0"/>
              </a:rPr>
              <a:t> : une assurance ne couvre que des événements dont on ne peut pas être certain qu’ils vont arriver (quelque chose d’aléatoire) et la personne, pour être indemnisée, doit être de bonne foi (quelqu’un qui provoque lui-même volontairement un incendie ne sera pas indemnisé).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Enfin, il y a des cas où prendre une assurance est obligatoire (voiture, moto, scooter et même... trottinette électrique ; mais aussi assurance habitation quand on est locataire) et d’autres pas (dans les cas suivants, l’assurance n’est pas obligatoire même si elle peut dans certains cas être très utile : complémentaire santé, voyages, protection juridique, accident de la vie, obsèques, ordinateurs ou téléphones, animaux domestiques...). Il faut donc bien réfléchir à l’utilité qu’on en a avant de souscrire une assurance non obligatoire.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84646232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54</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Identifier les situations pour lesquelles une assurance est obligatoire pour un véhicule et connaître les conséquences d’un défaut d’assurance.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Tous les véhicules terrestres à moteur, quelle que soit l’énergie consommée, doivent être assurés. Cela concerne les voitures, motos, </a:t>
            </a:r>
            <a:r>
              <a:rPr lang="fr-FR" dirty="0" err="1">
                <a:latin typeface="Arial" panose="020B0604020202020204" pitchFamily="34" charset="0"/>
                <a:ea typeface="Calibri" panose="020F0502020204030204" pitchFamily="34" charset="0"/>
                <a:cs typeface="Arial" panose="020B0604020202020204" pitchFamily="34" charset="0"/>
              </a:rPr>
              <a:t>hoverboard</a:t>
            </a:r>
            <a:r>
              <a:rPr lang="fr-FR" dirty="0">
                <a:latin typeface="Arial" panose="020B0604020202020204" pitchFamily="34" charset="0"/>
                <a:ea typeface="Calibri" panose="020F0502020204030204" pitchFamily="34" charset="0"/>
                <a:cs typeface="Arial" panose="020B0604020202020204" pitchFamily="34" charset="0"/>
              </a:rPr>
              <a:t>, </a:t>
            </a:r>
            <a:r>
              <a:rPr lang="fr-FR" dirty="0" err="1">
                <a:latin typeface="Arial" panose="020B0604020202020204" pitchFamily="34" charset="0"/>
                <a:ea typeface="Calibri" panose="020F0502020204030204" pitchFamily="34" charset="0"/>
                <a:cs typeface="Arial" panose="020B0604020202020204" pitchFamily="34" charset="0"/>
              </a:rPr>
              <a:t>monoroue</a:t>
            </a:r>
            <a:r>
              <a:rPr lang="fr-FR" dirty="0">
                <a:latin typeface="Arial" panose="020B0604020202020204" pitchFamily="34" charset="0"/>
                <a:ea typeface="Calibri" panose="020F0502020204030204" pitchFamily="34" charset="0"/>
                <a:cs typeface="Arial" panose="020B0604020202020204" pitchFamily="34" charset="0"/>
              </a:rPr>
              <a:t>, gyropodes, mobylette, camions, camionnettes, scooters, quads, tondeuses autoportées, etc.).</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Les vélos à assistance électrique ne sont pas soumis à l’obligation d’assurance car le cycliste doit se dépenser physiquement pour que le vélo avance. Attention : les VAE dépassant 25km/h ou avec une puissance dépassant 250w doivent être assurés.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Ne pas être assuré peut coûter très cher et longtemps lorsqu’on est responsable d’un sinistre</a:t>
            </a:r>
            <a:r>
              <a:rPr lang="fr-FR" dirty="0">
                <a:latin typeface="Arial" panose="020B0604020202020204" pitchFamily="34" charset="0"/>
                <a:ea typeface="Calibri" panose="020F0502020204030204" pitchFamily="34" charset="0"/>
                <a:cs typeface="Arial" panose="020B0604020202020204" pitchFamily="34" charset="0"/>
              </a:rPr>
              <a:t>. En effet les frais de réparation des dégâts aux biens (voiture, habitation) peuvent être très importants. Si une personne est blessée, handicapée à vie ou décédée, tous les frais sont à la charge du responsable de l’accident avec des montants qui peuvent être très élevés (par exemple remboursement de frais d’hospitalisation, de frais d’obsèques, etc.)</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Dans tous les cas, </a:t>
            </a:r>
            <a:r>
              <a:rPr lang="fr-FR" b="1" dirty="0">
                <a:latin typeface="Arial" panose="020B0604020202020204" pitchFamily="34" charset="0"/>
                <a:ea typeface="Calibri" panose="020F0502020204030204" pitchFamily="34" charset="0"/>
                <a:cs typeface="Arial" panose="020B0604020202020204" pitchFamily="34" charset="0"/>
              </a:rPr>
              <a:t>conduire sans assurance est un délit</a:t>
            </a:r>
            <a:r>
              <a:rPr lang="fr-FR" dirty="0">
                <a:latin typeface="Arial" panose="020B0604020202020204" pitchFamily="34" charset="0"/>
                <a:ea typeface="Calibri" panose="020F0502020204030204" pitchFamily="34" charset="0"/>
                <a:cs typeface="Arial" panose="020B0604020202020204" pitchFamily="34" charset="0"/>
              </a:rPr>
              <a:t> (acte interdit par la loi et puni d'une amende et/ou d'une peine d'emprisonnement inférieure à 10 ans). Cette infraction est sanctionnée par une amende pouvant aller jusqu'à 3 750 €.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France, les victimes d’un accident de la route causé par un conducteur sans assurance sont indemnisées par le fonds de garantie des assurances obligatoires de dommages (FGAO). Le conducteur sans assurance devra rembourser au FGAO la totalité des sommes engagées par celui-ci pour l’indemnisation des victimes de l’accident qu'il a provoqué.</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la première question est affichée.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Animations 1 et 2</a:t>
            </a:r>
            <a:r>
              <a:rPr lang="fr-FR" dirty="0">
                <a:latin typeface="Arial" panose="020B0604020202020204" pitchFamily="34" charset="0"/>
                <a:ea typeface="Calibri" panose="020F0502020204030204" pitchFamily="34" charset="0"/>
                <a:cs typeface="Arial" panose="020B0604020202020204" pitchFamily="34" charset="0"/>
              </a:rPr>
              <a:t> : Affichage progressif des réponses à la question afin de permettre à l’enseignant d’approfondir chaque sujet. L’enseignant peut rapprocher les réponses des élèves et les propositions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Affichage de la seconde question.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Animations 4 et 5</a:t>
            </a:r>
            <a:r>
              <a:rPr lang="fr-FR" dirty="0">
                <a:latin typeface="Arial" panose="020B0604020202020204" pitchFamily="34" charset="0"/>
                <a:ea typeface="Calibri" panose="020F0502020204030204" pitchFamily="34" charset="0"/>
                <a:cs typeface="Arial" panose="020B0604020202020204" pitchFamily="34" charset="0"/>
              </a:rPr>
              <a:t> : Affichage progressif des réponses à la question afin de permettre à l’enseignant d’approfondir chaque sujet. L’enseignant peut rapprocher les réponses des élèves et les propositions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6601919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55</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Connaître l’âge minimum pour pouvoir souscrire une assurance.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dessous de 18 ans : assurance prise obligatoirement par les parents.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Au-dessus de 18 ans : choix de s’assurer sur l’assurance des parents ou de prendre une assurance soi-même.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la question est affichée.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Animations 1 et 2</a:t>
            </a:r>
            <a:r>
              <a:rPr lang="fr-FR" dirty="0">
                <a:latin typeface="Arial" panose="020B0604020202020204" pitchFamily="34" charset="0"/>
                <a:ea typeface="Calibri" panose="020F0502020204030204" pitchFamily="34" charset="0"/>
                <a:cs typeface="Arial" panose="020B0604020202020204" pitchFamily="34" charset="0"/>
              </a:rPr>
              <a:t> : Affichage progressif des réponses à la question afin de permettre à l’enseignant d’approfondir chaque sujet. L’enseignant peut rapprocher les réponses des élèves et les propositions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414360537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56</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Acquérir une méthode pour choisir une assurance.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Pour bien choisir une assurance, vous pouvez utiliser la méthode suivante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Définir mon besoin</a:t>
            </a:r>
            <a:r>
              <a:rPr lang="fr-FR" dirty="0">
                <a:latin typeface="Arial" panose="020B0604020202020204" pitchFamily="34" charset="0"/>
                <a:ea typeface="Times New Roman" panose="02020603050405020304" pitchFamily="18" charset="0"/>
                <a:cs typeface="Times New Roman" panose="02020603050405020304" pitchFamily="18" charset="0"/>
              </a:rPr>
              <a:t> : ce que j’assure, le niveau de risque que je suis prêt ou pas prêt à prendre, le budget que je peux y consacrer.</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Contacter plusieurs assurances pour avoir plusieurs offres.</a:t>
            </a: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Bien comprendre les conditions générales et particulières</a:t>
            </a:r>
            <a:r>
              <a:rPr lang="fr-FR" dirty="0">
                <a:latin typeface="Arial" panose="020B0604020202020204" pitchFamily="34" charset="0"/>
                <a:ea typeface="Times New Roman" panose="02020603050405020304" pitchFamily="18" charset="0"/>
                <a:cs typeface="Times New Roman" panose="02020603050405020304" pitchFamily="18" charset="0"/>
              </a:rPr>
              <a:t> du contrat d’assurance proposé. Ne pas hésiter à demander des explications à l’assureur.</a:t>
            </a: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Comparer les offres</a:t>
            </a:r>
            <a:r>
              <a:rPr lang="fr-FR" dirty="0">
                <a:latin typeface="Arial" panose="020B0604020202020204" pitchFamily="34" charset="0"/>
                <a:ea typeface="Times New Roman" panose="02020603050405020304" pitchFamily="18" charset="0"/>
                <a:cs typeface="Times New Roman" panose="02020603050405020304" pitchFamily="18" charset="0"/>
              </a:rPr>
              <a:t> au regard des besoins : attention aux montants des franchises qui peuvent être élevés.</a:t>
            </a: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Choisir l’offre</a:t>
            </a:r>
            <a:r>
              <a:rPr lang="fr-FR" dirty="0">
                <a:latin typeface="Arial" panose="020B0604020202020204" pitchFamily="34" charset="0"/>
                <a:ea typeface="Times New Roman" panose="02020603050405020304" pitchFamily="18" charset="0"/>
                <a:cs typeface="Times New Roman" panose="02020603050405020304" pitchFamily="18" charset="0"/>
              </a:rPr>
              <a:t> qui correspond le mieux à mes besoins et mes contraintes.</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 le titre de l’exercice est indiqué. Les élèves utilisent la </a:t>
            </a:r>
            <a:r>
              <a:rPr lang="fr-FR" b="1" dirty="0">
                <a:latin typeface="Arial" panose="020B0604020202020204" pitchFamily="34" charset="0"/>
                <a:ea typeface="Calibri" panose="020F0502020204030204" pitchFamily="34" charset="0"/>
                <a:cs typeface="Arial" panose="020B0604020202020204" pitchFamily="34" charset="0"/>
              </a:rPr>
              <a:t>feuille d’exercice </a:t>
            </a:r>
            <a:r>
              <a:rPr lang="fr-FR" dirty="0">
                <a:latin typeface="Arial" panose="020B0604020202020204" pitchFamily="34" charset="0"/>
                <a:ea typeface="Calibri" panose="020F0502020204030204" pitchFamily="34" charset="0"/>
                <a:cs typeface="Arial" panose="020B0604020202020204" pitchFamily="34" charset="0"/>
              </a:rPr>
              <a:t>qui présente dans le désordre les différentes étapes pour choisir une assurance. Les élèves doivent les remettre dans l’ordre en les numérotant dans les cases à gauche. L’enseignant affiche la réponse en déroulant les animations.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 à 5</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Affichage de la réponse dans l’ordre suivant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Je définis mes besoins et mes contraintes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Je contacte plusieurs assurances pour avoir plusieurs offres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Je lis les conditions générales et particulières du contrat d’assurance proposé pour bien les comprendre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Je compare les offres au regard de mes besoins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Je choisis l’offre qui correspond le mieux à mes besoins et mes contraintes.</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endParaRPr lang="fr-FR" dirty="0"/>
          </a:p>
          <a:p>
            <a:endParaRPr lang="fr-FR" dirty="0"/>
          </a:p>
        </p:txBody>
      </p:sp>
    </p:spTree>
    <p:extLst>
      <p:ext uri="{BB962C8B-B14F-4D97-AF65-F5344CB8AC3E}">
        <p14:creationId xmlns:p14="http://schemas.microsoft.com/office/powerpoint/2010/main" val="373372474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57</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Introduire la démarche de quiz qui clôture une séquence.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Les quiz sont disponibles dans un document spécifique intégré dans le corpus documentaire du passeport EDUCFI en voie professionnelle.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Chaque thème dispose d’un quiz comprenant des questions obligatoires et d’autres facultatives. L’enseignant décide d’ajouter ou non des questions facultatives en fonction de ses élèves et de ses objectifs pédagogiques.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Les élèves répondent individuellement.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La correction est collective et permet d’identifier les notions les moins maitrisées qui pourront alors faire l’objet d’une révision.</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50152699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58</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Présenter la stratégie d’éducation financière pilotée par la Banque de France.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La stratégie d’éducation économique, budgétaire et financière (EDUCFI) </a:t>
            </a:r>
            <a:r>
              <a:rPr lang="fr-FR" dirty="0">
                <a:latin typeface="Arial" panose="020B0604020202020204" pitchFamily="34" charset="0"/>
                <a:ea typeface="Calibri" panose="020F0502020204030204" pitchFamily="34" charset="0"/>
                <a:cs typeface="Arial" panose="020B0604020202020204" pitchFamily="34" charset="0"/>
              </a:rPr>
              <a:t>a été lancée en France en 2016. Une stratégie comparable existe dans 70 pays.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L’ambition est la suivante : dans un monde où les produits et services financiers sont plus diversifiés et plus complexes qu’avant, où la numérisation (digitalisation) rend certaines opérations plus simples mais peut aussi engendrer des risques, il est important que chacun ait des notions de base et des réflexes en matière de gestion budgétaire, comptes bancaires, moyens de paiement, épargne, assurance, crédit, prévention des arnaques. Car chacun est ou sera confronté à ces problématiques.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L’éducation économique, budgétaire et financière consiste à apporter des </a:t>
            </a:r>
            <a:r>
              <a:rPr lang="fr-FR" b="1" dirty="0">
                <a:latin typeface="Arial" panose="020B0604020202020204" pitchFamily="34" charset="0"/>
                <a:ea typeface="Calibri" panose="020F0502020204030204" pitchFamily="34" charset="0"/>
                <a:cs typeface="Arial" panose="020B0604020202020204" pitchFamily="34" charset="0"/>
              </a:rPr>
              <a:t>informations neutres – ni commerciales ni politiques –, fiables, simples, pratiques</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La Banque de France</a:t>
            </a:r>
            <a:r>
              <a:rPr lang="fr-FR" dirty="0">
                <a:latin typeface="Arial" panose="020B0604020202020204" pitchFamily="34" charset="0"/>
                <a:ea typeface="Calibri" panose="020F0502020204030204" pitchFamily="34" charset="0"/>
                <a:cs typeface="Arial" panose="020B0604020202020204" pitchFamily="34" charset="0"/>
              </a:rPr>
              <a:t>, institution de la République, neutre et indépendante, qui réalise de nombreuses missions de service public (dont le traitement du surendettement, le droit au compte, l’information générale du public sur les pratiques bancaires et d’assurance...) a été désignée opérateur de la stratégie d’éducation économique, budgétaire et financière par les pouvoirs publics. L’Éducation nationale et la Banque de France coopèrent étroitement pour les actions auprès des élèves. Une convention de partenariat existe dans chaque académie.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Outre le passeport d’éducation budgétaire et financière, des </a:t>
            </a:r>
            <a:r>
              <a:rPr lang="fr-FR" b="1" dirty="0">
                <a:latin typeface="Arial" panose="020B0604020202020204" pitchFamily="34" charset="0"/>
                <a:ea typeface="Calibri" panose="020F0502020204030204" pitchFamily="34" charset="0"/>
                <a:cs typeface="Arial" panose="020B0604020202020204" pitchFamily="34" charset="0"/>
              </a:rPr>
              <a:t>ressources</a:t>
            </a:r>
            <a:r>
              <a:rPr lang="fr-FR"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EDUSCOL</a:t>
            </a:r>
            <a:r>
              <a:rPr lang="fr-FR" dirty="0">
                <a:latin typeface="Arial" panose="020B0604020202020204" pitchFamily="34" charset="0"/>
                <a:ea typeface="Calibri" panose="020F0502020204030204" pitchFamily="34" charset="0"/>
                <a:cs typeface="Arial" panose="020B0604020202020204" pitchFamily="34" charset="0"/>
              </a:rPr>
              <a:t>, conçues par des enseignants formateurs en partenariat avec la Banque de France et l’IEFP (La finance pour tous), sont mises à disposition des professeurs à partir du cycle 2 pour faire des exercices d’éducation budgétaire et financière.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La</a:t>
            </a:r>
            <a:r>
              <a:rPr lang="fr-FR"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Semaine de l’éducation financière </a:t>
            </a:r>
            <a:r>
              <a:rPr lang="fr-FR" dirty="0">
                <a:latin typeface="Arial" panose="020B0604020202020204" pitchFamily="34" charset="0"/>
                <a:ea typeface="Calibri" panose="020F0502020204030204" pitchFamily="34" charset="0"/>
                <a:cs typeface="Arial" panose="020B0604020202020204" pitchFamily="34" charset="0"/>
              </a:rPr>
              <a:t>est organisée au plan international sous l’égide de l’OCDE, chaque année fin mars : la Banque de France en est le relais officiel en France et propose à cette occasion des actions auprès d’établissements.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Un jeu pédagogique “Mes questions d’argent” </a:t>
            </a:r>
            <a:r>
              <a:rPr lang="fr-FR" dirty="0">
                <a:latin typeface="Arial" panose="020B0604020202020204" pitchFamily="34" charset="0"/>
                <a:ea typeface="Calibri" panose="020F0502020204030204" pitchFamily="34" charset="0"/>
                <a:cs typeface="Arial" panose="020B0604020202020204" pitchFamily="34" charset="0"/>
              </a:rPr>
              <a:t>gratuit</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peut être utilisé avec des questions adaptées à chaque classe d’âge et dès 8 ans.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Retrouvez ces informations et d’autres sur le portail public www.mesquestionsdargent.fr</a:t>
            </a:r>
            <a:r>
              <a:rPr lang="fr-FR" dirty="0">
                <a:latin typeface="Arial" panose="020B0604020202020204" pitchFamily="34" charset="0"/>
                <a:ea typeface="Calibri" panose="020F0502020204030204" pitchFamily="34" charset="0"/>
                <a:cs typeface="Arial" panose="020B0604020202020204" pitchFamily="34" charset="0"/>
              </a:rPr>
              <a:t>. Celui-ci référence aussi des contenus de sites partenaires de la stratégie d’éducation financière : INC, IEFP (la Finance pour tous), Assurance-Banque-Épargne Info Service (ABEIS), AMF, etc…</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Des applications sont également accessibles </a:t>
            </a:r>
            <a:r>
              <a:rPr lang="fr-FR" dirty="0">
                <a:latin typeface="Arial" panose="020B0604020202020204" pitchFamily="34" charset="0"/>
                <a:ea typeface="Calibri" panose="020F0502020204030204" pitchFamily="34" charset="0"/>
                <a:cs typeface="Arial" panose="020B0604020202020204" pitchFamily="34" charset="0"/>
              </a:rPr>
              <a:t>gratuitement</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sur tous les stores notamment : Pilote Budget (application budget), Piloter son budget (connaitre et améliorer son budget), Pilote Dépenses (maitriser ses dépenses) ou encore le jeu narratif « Scènes d’argent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63193761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59</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Proposer un lexique avec les principaux termes à retenir.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Un </a:t>
            </a:r>
            <a:r>
              <a:rPr lang="fr-FR" b="1" dirty="0">
                <a:latin typeface="Arial" panose="020B0604020202020204" pitchFamily="34" charset="0"/>
                <a:ea typeface="Calibri" panose="020F0502020204030204" pitchFamily="34" charset="0"/>
                <a:cs typeface="Times New Roman" panose="02020603050405020304" pitchFamily="18" charset="0"/>
              </a:rPr>
              <a:t>compte bancaire</a:t>
            </a:r>
            <a:r>
              <a:rPr lang="fr-FR" dirty="0">
                <a:latin typeface="Arial" panose="020B0604020202020204" pitchFamily="34" charset="0"/>
                <a:ea typeface="Calibri" panose="020F0502020204030204" pitchFamily="34" charset="0"/>
                <a:cs typeface="Times New Roman" panose="02020603050405020304" pitchFamily="18" charset="0"/>
              </a:rPr>
              <a:t> est ouvert auprès d’une banque par un de ses clients suite à la signature d’un contrat qui en décrit les modalités.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Il permet de stocker de l’argent qui est utilisable à tout moment au moyen d’une </a:t>
            </a:r>
            <a:r>
              <a:rPr lang="fr-FR" b="1" dirty="0">
                <a:latin typeface="Arial" panose="020B0604020202020204" pitchFamily="34" charset="0"/>
                <a:ea typeface="Calibri" panose="020F0502020204030204" pitchFamily="34" charset="0"/>
                <a:cs typeface="Times New Roman" panose="02020603050405020304" pitchFamily="18" charset="0"/>
              </a:rPr>
              <a:t>carte bancaire</a:t>
            </a:r>
            <a:r>
              <a:rPr lang="fr-FR" dirty="0">
                <a:latin typeface="Arial" panose="020B0604020202020204" pitchFamily="34" charset="0"/>
                <a:ea typeface="Calibri" panose="020F0502020204030204" pitchFamily="34" charset="0"/>
                <a:cs typeface="Times New Roman" panose="02020603050405020304" pitchFamily="18" charset="0"/>
              </a:rPr>
              <a:t> ou encore d’un </a:t>
            </a:r>
            <a:r>
              <a:rPr lang="fr-FR" b="1" dirty="0">
                <a:latin typeface="Arial" panose="020B0604020202020204" pitchFamily="34" charset="0"/>
                <a:ea typeface="Calibri" panose="020F0502020204030204" pitchFamily="34" charset="0"/>
                <a:cs typeface="Times New Roman" panose="02020603050405020304" pitchFamily="18" charset="0"/>
              </a:rPr>
              <a:t>chéquier</a:t>
            </a:r>
            <a:r>
              <a:rPr lang="fr-FR" dirty="0">
                <a:latin typeface="Arial" panose="020B0604020202020204" pitchFamily="34" charset="0"/>
                <a:ea typeface="Calibri" panose="020F0502020204030204" pitchFamily="34" charset="0"/>
                <a:cs typeface="Times New Roman" panose="02020603050405020304" pitchFamily="18" charset="0"/>
              </a:rPr>
              <a:t> pour réaliser des achats.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Un compte bancaire peut aussi servir à </a:t>
            </a:r>
            <a:r>
              <a:rPr lang="fr-FR" b="1" dirty="0">
                <a:latin typeface="Arial" panose="020B0604020202020204" pitchFamily="34" charset="0"/>
                <a:ea typeface="Calibri" panose="020F0502020204030204" pitchFamily="34" charset="0"/>
                <a:cs typeface="Times New Roman" panose="02020603050405020304" pitchFamily="18" charset="0"/>
              </a:rPr>
              <a:t>épargner</a:t>
            </a:r>
            <a:r>
              <a:rPr lang="fr-FR" dirty="0">
                <a:latin typeface="Arial" panose="020B0604020202020204" pitchFamily="34" charset="0"/>
                <a:ea typeface="Calibri" panose="020F0502020204030204" pitchFamily="34" charset="0"/>
                <a:cs typeface="Times New Roman" panose="02020603050405020304" pitchFamily="18" charset="0"/>
              </a:rPr>
              <a:t> de l’argent pour un usage ultérieur.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Ce dernier est alors soumis à un </a:t>
            </a:r>
            <a:r>
              <a:rPr lang="fr-FR" b="1" dirty="0">
                <a:latin typeface="Arial" panose="020B0604020202020204" pitchFamily="34" charset="0"/>
                <a:ea typeface="Calibri" panose="020F0502020204030204" pitchFamily="34" charset="0"/>
                <a:cs typeface="Times New Roman" panose="02020603050405020304" pitchFamily="18" charset="0"/>
              </a:rPr>
              <a:t>taux d’intérêt</a:t>
            </a:r>
            <a:r>
              <a:rPr lang="fr-FR" dirty="0">
                <a:latin typeface="Arial" panose="020B0604020202020204" pitchFamily="34" charset="0"/>
                <a:ea typeface="Calibri" panose="020F0502020204030204" pitchFamily="34" charset="0"/>
                <a:cs typeface="Times New Roman" panose="02020603050405020304" pitchFamily="18" charset="0"/>
              </a:rPr>
              <a:t> qui permet de faire fructifier le </a:t>
            </a:r>
            <a:r>
              <a:rPr lang="fr-FR" b="1" dirty="0">
                <a:latin typeface="Arial" panose="020B0604020202020204" pitchFamily="34" charset="0"/>
                <a:ea typeface="Calibri" panose="020F0502020204030204" pitchFamily="34" charset="0"/>
                <a:cs typeface="Times New Roman" panose="02020603050405020304" pitchFamily="18" charset="0"/>
              </a:rPr>
              <a:t>capital</a:t>
            </a:r>
            <a:r>
              <a:rPr lang="fr-FR" dirty="0">
                <a:latin typeface="Arial" panose="020B0604020202020204" pitchFamily="34" charset="0"/>
                <a:ea typeface="Calibri" panose="020F0502020204030204" pitchFamily="34" charset="0"/>
                <a:cs typeface="Times New Roman" panose="02020603050405020304" pitchFamily="18" charset="0"/>
              </a:rPr>
              <a:t> déposé sur le compte.</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Crédit</a:t>
            </a:r>
            <a:r>
              <a:rPr lang="fr-FR" dirty="0">
                <a:latin typeface="Arial" panose="020B0604020202020204" pitchFamily="34" charset="0"/>
                <a:ea typeface="Calibri" panose="020F0502020204030204" pitchFamily="34" charset="0"/>
                <a:cs typeface="Times New Roman" panose="02020603050405020304" pitchFamily="18" charset="0"/>
              </a:rPr>
              <a:t> : peut également désigner un prêt d’argent.</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endParaRPr lang="fr-FR" dirty="0"/>
          </a:p>
          <a:p>
            <a:endParaRPr lang="fr-FR" dirty="0"/>
          </a:p>
        </p:txBody>
      </p:sp>
    </p:spTree>
    <p:extLst>
      <p:ext uri="{BB962C8B-B14F-4D97-AF65-F5344CB8AC3E}">
        <p14:creationId xmlns:p14="http://schemas.microsoft.com/office/powerpoint/2010/main" val="21714790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6</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Concrétiser la notion de ressources avec des exemples de la vie courante.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Quelques exemples de ressources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Revenus du travail : par exemple, un salaire. Pour les travailleurs indépendants (commerçants, artisans, agriculteurs, professions libérales, artistes…), un revenu (commercial, agricole, non commercial).</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Pensions : retraite, pension alimentaire, pension d’invalidité.</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Aides sociales : allocation logement, allocation familiale, assurance chômage, bourses d’études, etc.</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Autres : </a:t>
            </a:r>
          </a:p>
          <a:p>
            <a:pPr marL="742950" lvl="1" indent="-28575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Revenus fonciers </a:t>
            </a:r>
            <a:r>
              <a:rPr lang="fr-FR" dirty="0">
                <a:latin typeface="Arial" panose="020B0604020202020204" pitchFamily="34" charset="0"/>
                <a:ea typeface="Times New Roman" panose="02020603050405020304" pitchFamily="18" charset="0"/>
                <a:cs typeface="Times New Roman" panose="02020603050405020304" pitchFamily="18" charset="0"/>
              </a:rPr>
              <a:t>: si on possède un bien immobilier (appartement, maison) qu’on loue, alors on perçoit des loyers qui sont des revenus fonciers.</a:t>
            </a:r>
          </a:p>
          <a:p>
            <a:pPr marL="742950" lvl="1" indent="-28575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Revenus mobiliers </a:t>
            </a:r>
            <a:r>
              <a:rPr lang="fr-FR" dirty="0">
                <a:latin typeface="Arial" panose="020B0604020202020204" pitchFamily="34" charset="0"/>
                <a:ea typeface="Times New Roman" panose="02020603050405020304" pitchFamily="18" charset="0"/>
                <a:cs typeface="Times New Roman" panose="02020603050405020304" pitchFamily="18" charset="0"/>
              </a:rPr>
              <a:t>: si on possède un livret d’épargne alors on perçoit des intérêts qui sont des revenus mobiliers.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aucun élément n’est présent. L’enseignant peut demander aux lycéens des exemples de ressources et recueillir leurs réponses.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L’enseignant peut ensuite afficher les réponses proposées dans la diapositive et les comparer avec celles des élèves. Il peut aussi afficher tout de suite les propositions et initier un dialogue avec ses élèves sur chacune des 4 propositions.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Désormais, lorsqu’un salarié perçoit son salaire, celui-ci est net d’impôts : l’impôt sur le revenu est déjà prélevé.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Le salaire est également net de cotisations sociales (pour la sécurité sociale : maladie, famille, retraite, chômage. C’est l’occasion de signaler qu’en France, il existe une sécurité sociale).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Un focus sur les revenus des travailleurs non-salariés (artisans, commerçants, professions libérales, agriculteurs…) peut être fait. Ces travailleurs paient leurs charges (règlement des fournisseurs, cotisations sociales et impôts) grâce aux ventes de produits et ou services qu’ils réalisent (chiffre d’affaires) et encaissent (rentrées d’argent). L’argent restant une fois les charges réglées s’appelle le bénéfice. C’est ce bénéfice que les travailleurs non-salariés utilisent pour payer leurs dépenses à titre privé.</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À titre de référence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tabLst>
                <a:tab pos="457200" algn="l"/>
              </a:tabLs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Le SMIC net s’élève à 1 399 € par mois pour une personne à temps plein au 1er janvier 2024.</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449580"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En 2023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tabLst>
                <a:tab pos="457200" algn="l"/>
              </a:tabLs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Le salaire médian en France est d’un peu plus de 1 850 € net par mois (la moitié des salariés gagne moins, l’autre moitié gagne plus que ce montant).</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tabLst>
                <a:tab pos="457200" algn="l"/>
              </a:tabLs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Le salaire moyen en France est d’un peu plus de 2 587 € net par mois.</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31142443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78CD4AB-E171-4520-A743-174F86F6BA7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Visualiser la répartition des paiements réalisés avec des moyens de paiement scripturaux.</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Le graphique représente la part des moyens de paiement </a:t>
            </a:r>
            <a:r>
              <a:rPr lang="fr-FR" b="1" u="sng" dirty="0">
                <a:latin typeface="Arial" panose="020B0604020202020204" pitchFamily="34" charset="0"/>
                <a:ea typeface="Calibri" panose="020F0502020204030204" pitchFamily="34" charset="0"/>
                <a:cs typeface="Times New Roman" panose="02020603050405020304" pitchFamily="18" charset="0"/>
              </a:rPr>
              <a:t>scripturaux</a:t>
            </a:r>
            <a:r>
              <a:rPr lang="fr-FR" dirty="0">
                <a:latin typeface="Arial" panose="020B0604020202020204" pitchFamily="34" charset="0"/>
                <a:ea typeface="Calibri" panose="020F0502020204030204" pitchFamily="34" charset="0"/>
                <a:cs typeface="Times New Roman" panose="02020603050405020304" pitchFamily="18" charset="0"/>
              </a:rPr>
              <a:t> (en nombre de transactions) c’est-à-dire hors espèces (pièces et billets).</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Attention</a:t>
            </a:r>
            <a:r>
              <a:rPr lang="fr-FR" dirty="0">
                <a:latin typeface="Arial" panose="020B0604020202020204" pitchFamily="34" charset="0"/>
                <a:ea typeface="Calibri" panose="020F0502020204030204" pitchFamily="34" charset="0"/>
                <a:cs typeface="Times New Roman" panose="02020603050405020304" pitchFamily="18" charset="0"/>
              </a:rPr>
              <a:t> : ces chiffres intègrent à la fois les transactions des particuliers, celles des entreprises et les échanges interbancaires.</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Chiffres publiés par l’Observatoire de la sécurité des moyens de paiement</a:t>
            </a:r>
            <a:r>
              <a:rPr lang="fr-FR" dirty="0">
                <a:latin typeface="Arial" panose="020B0604020202020204" pitchFamily="34" charset="0"/>
                <a:ea typeface="Calibri" panose="020F0502020204030204" pitchFamily="34" charset="0"/>
                <a:cs typeface="Times New Roman" panose="02020603050405020304" pitchFamily="18" charset="0"/>
              </a:rPr>
              <a:t> (OSMP) dans son rapport annuel du </a:t>
            </a:r>
            <a:r>
              <a:rPr lang="fr-FR" dirty="0" smtClean="0">
                <a:latin typeface="Arial" panose="020B0604020202020204" pitchFamily="34" charset="0"/>
                <a:ea typeface="Calibri" panose="020F0502020204030204" pitchFamily="34" charset="0"/>
                <a:cs typeface="Times New Roman" panose="02020603050405020304" pitchFamily="18" charset="0"/>
              </a:rPr>
              <a:t>11 septembre</a:t>
            </a:r>
            <a:r>
              <a:rPr lang="fr-FR" baseline="0" dirty="0" smtClean="0">
                <a:latin typeface="Arial" panose="020B0604020202020204" pitchFamily="34" charset="0"/>
                <a:ea typeface="Calibri" panose="020F0502020204030204" pitchFamily="34" charset="0"/>
                <a:cs typeface="Times New Roman" panose="02020603050405020304" pitchFamily="18" charset="0"/>
              </a:rPr>
              <a:t> </a:t>
            </a:r>
            <a:r>
              <a:rPr lang="fr-FR" dirty="0" smtClean="0">
                <a:latin typeface="Arial" panose="020B0604020202020204" pitchFamily="34" charset="0"/>
                <a:ea typeface="Calibri" panose="020F0502020204030204" pitchFamily="34" charset="0"/>
                <a:cs typeface="Times New Roman" panose="02020603050405020304" pitchFamily="18" charset="0"/>
              </a:rPr>
              <a:t>2024.</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smtClean="0"/>
              <a:t>Les opérations de paiement scripturales réalisées par les particuliers, les entreprises et les administrations ont atteint 32,2 milliards de transactions en 2023 (+ 5,2% par rapport </a:t>
            </a:r>
          </a:p>
          <a:p>
            <a:r>
              <a:rPr lang="fr-FR" dirty="0" smtClean="0"/>
              <a:t>à 2022), pour un total de 34 357 milliards d’euros (– 19,3% par rapport à 2022).</a:t>
            </a:r>
            <a:endParaRPr lang="fr-FR" dirty="0"/>
          </a:p>
          <a:p>
            <a:endParaRPr lang="fr-FR" dirty="0"/>
          </a:p>
        </p:txBody>
      </p:sp>
    </p:spTree>
    <p:extLst>
      <p:ext uri="{BB962C8B-B14F-4D97-AF65-F5344CB8AC3E}">
        <p14:creationId xmlns:p14="http://schemas.microsoft.com/office/powerpoint/2010/main" val="55493365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61</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Inviter les élèves à évoquer et prendre conscience de la diversité des façons de payer et des technologies, notamment avec les portefeuilles électroniques (ou numériques, ou « </a:t>
            </a:r>
            <a:r>
              <a:rPr lang="fr-FR" dirty="0" err="1">
                <a:latin typeface="Arial" panose="020B0604020202020204" pitchFamily="34" charset="0"/>
                <a:ea typeface="Calibri" panose="020F0502020204030204" pitchFamily="34" charset="0"/>
                <a:cs typeface="Arial" panose="020B0604020202020204" pitchFamily="34" charset="0"/>
              </a:rPr>
              <a:t>wallets</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Il existe plusieurs types de </a:t>
            </a:r>
            <a:r>
              <a:rPr lang="fr-FR" b="1" dirty="0">
                <a:latin typeface="Arial" panose="020B0604020202020204" pitchFamily="34" charset="0"/>
                <a:ea typeface="Calibri" panose="020F0502020204030204" pitchFamily="34" charset="0"/>
                <a:cs typeface="Times New Roman" panose="02020603050405020304" pitchFamily="18" charset="0"/>
              </a:rPr>
              <a:t>portefeuilles électroniques</a:t>
            </a:r>
            <a:r>
              <a:rPr lang="fr-FR" dirty="0">
                <a:latin typeface="Arial" panose="020B0604020202020204" pitchFamily="34" charset="0"/>
                <a:ea typeface="Calibri" panose="020F0502020204030204" pitchFamily="34" charset="0"/>
                <a:cs typeface="Times New Roman" panose="02020603050405020304" pitchFamily="18" charset="0"/>
              </a:rPr>
              <a:t>. Certains sont proposés par des banques, d’autres par des prestataires ou des opérateurs de téléphonie.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Les fonctionnalités proposées sont différentes : les prélèvements peuvent être effectués directement sur le compte bancaire ou effectués sur le portefeuille virtuel qui est alimenté par son titulaire.</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Exemples</a:t>
            </a:r>
            <a:r>
              <a:rPr lang="fr-FR" dirty="0">
                <a:latin typeface="Arial" panose="020B0604020202020204" pitchFamily="34" charset="0"/>
                <a:ea typeface="Calibri" panose="020F0502020204030204" pitchFamily="34" charset="0"/>
                <a:cs typeface="Times New Roman" panose="02020603050405020304" pitchFamily="18" charset="0"/>
              </a:rPr>
              <a:t> :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Services permettant de payer ses achats en ligne, de faire ou recevoir des virements depuis un ordinateur, une tablette ou son smartphone (exemples connus : </a:t>
            </a:r>
            <a:r>
              <a:rPr lang="fr-FR" dirty="0" err="1">
                <a:latin typeface="Arial" panose="020B0604020202020204" pitchFamily="34" charset="0"/>
                <a:ea typeface="Times New Roman" panose="02020603050405020304" pitchFamily="18" charset="0"/>
                <a:cs typeface="Times New Roman" panose="02020603050405020304" pitchFamily="18" charset="0"/>
              </a:rPr>
              <a:t>Paypal</a:t>
            </a:r>
            <a:r>
              <a:rPr lang="fr-FR" dirty="0">
                <a:latin typeface="Arial" panose="020B0604020202020204" pitchFamily="34" charset="0"/>
                <a:ea typeface="Times New Roman" panose="02020603050405020304" pitchFamily="18" charset="0"/>
                <a:cs typeface="Times New Roman" panose="02020603050405020304" pitchFamily="18" charset="0"/>
              </a:rPr>
              <a:t> ou </a:t>
            </a:r>
            <a:r>
              <a:rPr lang="fr-FR" dirty="0" err="1">
                <a:latin typeface="Arial" panose="020B0604020202020204" pitchFamily="34" charset="0"/>
                <a:ea typeface="Times New Roman" panose="02020603050405020304" pitchFamily="18" charset="0"/>
                <a:cs typeface="Times New Roman" panose="02020603050405020304" pitchFamily="18" charset="0"/>
              </a:rPr>
              <a:t>Pay</a:t>
            </a:r>
            <a:r>
              <a:rPr lang="fr-FR" dirty="0">
                <a:latin typeface="Arial" panose="020B0604020202020204" pitchFamily="34" charset="0"/>
                <a:ea typeface="Times New Roman" panose="02020603050405020304" pitchFamily="18" charset="0"/>
                <a:cs typeface="Times New Roman" panose="02020603050405020304" pitchFamily="18" charset="0"/>
              </a:rPr>
              <a:t>-lib). Pour cela, il faut créer un portefeuille sur Internet, puis renseigner ses coordonnées de carte bancaire, qui vont être stockées dans ce portefeuille. Ensuite, lorsqu’on effectuera un achat sur un site Internet qui accepte ce mode de paiement, il ne sera plus nécessaire de renseigner ses coordonnées de carte. La validation du paiement se fera uniquement en renseignant l’identifiant et le mot de passe de son portefeuille.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Applications pour paiement par téléphone mobile (exemple connu : Lydia). Cela nécessite le téléchargement de l’application, la création d’un compte avec son numéro de téléphone et un mot de passe, le renseignement de ses coordonnées de carte bancaire. Ces applications permettent de faire des paiements en renseignant le montant à régler puis en montrant le QR code qui s’affiche sur son écran au professionnel que l’on souhaite payer, ou bien en choisissant un destinataire dans ses contacts. Elles rendent possible des paiements en magasin, en ligne mais aussi entre particuliers.</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Lorsqu’on utilise ce type d’applications, la carte bancaire est débitée instantanément pour garantir le paiement, et le compte du destinataire est crédité. Si c’est un particulier qui reçoit cet argent, c’est le solde du compte créé sur l’application qui sera crédité. Il est notifié par email ou SMS qu’il peut retirer cette somme sur son compte en banque ou l’utiliser avec l’application.  En attendant sa réponse, l’argent est conservé.</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Pour aller plus loin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Les </a:t>
            </a:r>
            <a:r>
              <a:rPr lang="fr-FR" b="1" dirty="0">
                <a:latin typeface="Arial" panose="020B0604020202020204" pitchFamily="34" charset="0"/>
                <a:ea typeface="Calibri" panose="020F0502020204030204" pitchFamily="34" charset="0"/>
                <a:cs typeface="Times New Roman" panose="02020603050405020304" pitchFamily="18" charset="0"/>
              </a:rPr>
              <a:t>« crypto-actifs » </a:t>
            </a:r>
            <a:r>
              <a:rPr lang="fr-FR" dirty="0">
                <a:latin typeface="Arial" panose="020B0604020202020204" pitchFamily="34" charset="0"/>
                <a:ea typeface="Calibri" panose="020F0502020204030204" pitchFamily="34" charset="0"/>
                <a:cs typeface="Times New Roman" panose="02020603050405020304" pitchFamily="18" charset="0"/>
              </a:rPr>
              <a:t>(couramment appelés « crypto-monnaies ») comme le bitcoin, le </a:t>
            </a:r>
            <a:r>
              <a:rPr lang="fr-FR" dirty="0" err="1">
                <a:latin typeface="Arial" panose="020B0604020202020204" pitchFamily="34" charset="0"/>
                <a:ea typeface="Calibri" panose="020F0502020204030204" pitchFamily="34" charset="0"/>
                <a:cs typeface="Times New Roman" panose="02020603050405020304" pitchFamily="18" charset="0"/>
              </a:rPr>
              <a:t>Ripple</a:t>
            </a:r>
            <a:r>
              <a:rPr lang="fr-FR" dirty="0">
                <a:latin typeface="Arial" panose="020B0604020202020204" pitchFamily="34" charset="0"/>
                <a:ea typeface="Calibri" panose="020F0502020204030204" pitchFamily="34" charset="0"/>
                <a:cs typeface="Times New Roman" panose="02020603050405020304" pitchFamily="18" charset="0"/>
              </a:rPr>
              <a:t> ou l’</a:t>
            </a:r>
            <a:r>
              <a:rPr lang="fr-FR" dirty="0" err="1">
                <a:latin typeface="Arial" panose="020B0604020202020204" pitchFamily="34" charset="0"/>
                <a:ea typeface="Calibri" panose="020F0502020204030204" pitchFamily="34" charset="0"/>
                <a:cs typeface="Times New Roman" panose="02020603050405020304" pitchFamily="18" charset="0"/>
              </a:rPr>
              <a:t>Ether</a:t>
            </a:r>
            <a:r>
              <a:rPr lang="fr-FR" dirty="0">
                <a:latin typeface="Arial" panose="020B0604020202020204" pitchFamily="34" charset="0"/>
                <a:ea typeface="Calibri" panose="020F0502020204030204" pitchFamily="34" charset="0"/>
                <a:cs typeface="Times New Roman" panose="02020603050405020304" pitchFamily="18" charset="0"/>
              </a:rPr>
              <a:t>, </a:t>
            </a:r>
            <a:r>
              <a:rPr lang="fr-FR" b="1" dirty="0">
                <a:latin typeface="Arial" panose="020B0604020202020204" pitchFamily="34" charset="0"/>
                <a:ea typeface="Calibri" panose="020F0502020204030204" pitchFamily="34" charset="0"/>
                <a:cs typeface="Times New Roman" panose="02020603050405020304" pitchFamily="18" charset="0"/>
              </a:rPr>
              <a:t>ne sont pas de véritables monnaies</a:t>
            </a:r>
            <a:r>
              <a:rPr lang="fr-FR" dirty="0">
                <a:latin typeface="Arial" panose="020B0604020202020204" pitchFamily="34" charset="0"/>
                <a:ea typeface="Calibri" panose="020F0502020204030204" pitchFamily="34" charset="0"/>
                <a:cs typeface="Times New Roman" panose="02020603050405020304" pitchFamily="18" charset="0"/>
              </a:rPr>
              <a:t>. Leur valeur n’est pas garantie par un État ou une banque centrale et cette valeur est très fluctuante. Il est donc très risqué d’en acheter.</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Pour en savoir plus : - </a:t>
            </a:r>
            <a:r>
              <a:rPr lang="fr-FR" dirty="0">
                <a:latin typeface="Arial" panose="020B0604020202020204" pitchFamily="34" charset="0"/>
                <a:ea typeface="Calibri" panose="020F0502020204030204" pitchFamily="34" charset="0"/>
                <a:cs typeface="Times New Roman" panose="02020603050405020304" pitchFamily="18" charset="0"/>
              </a:rPr>
              <a:t>Voir la vidéo</a:t>
            </a:r>
            <a:r>
              <a:rPr lang="fr-FR" b="1" dirty="0">
                <a:latin typeface="Arial" panose="020B0604020202020204" pitchFamily="34" charset="0"/>
                <a:ea typeface="Calibri" panose="020F0502020204030204" pitchFamily="34" charset="0"/>
                <a:cs typeface="Times New Roman" panose="02020603050405020304" pitchFamily="18" charset="0"/>
              </a:rPr>
              <a:t> « </a:t>
            </a:r>
            <a:r>
              <a:rPr lang="fr-FR" dirty="0">
                <a:latin typeface="Arial" panose="020B0604020202020204" pitchFamily="34" charset="0"/>
                <a:ea typeface="Calibri" panose="020F0502020204030204" pitchFamily="34" charset="0"/>
                <a:cs typeface="Times New Roman" panose="02020603050405020304" pitchFamily="18" charset="0"/>
              </a:rPr>
              <a:t>Qu’est-ce que la </a:t>
            </a:r>
            <a:r>
              <a:rPr lang="fr-FR" dirty="0" err="1">
                <a:latin typeface="Arial" panose="020B0604020202020204" pitchFamily="34" charset="0"/>
                <a:ea typeface="Calibri" panose="020F0502020204030204" pitchFamily="34" charset="0"/>
                <a:cs typeface="Times New Roman" panose="02020603050405020304" pitchFamily="18" charset="0"/>
              </a:rPr>
              <a:t>blockchain</a:t>
            </a:r>
            <a:r>
              <a:rPr lang="fr-FR" dirty="0">
                <a:latin typeface="Arial" panose="020B0604020202020204" pitchFamily="34" charset="0"/>
                <a:ea typeface="Calibri" panose="020F0502020204030204" pitchFamily="34" charset="0"/>
                <a:cs typeface="Times New Roman" panose="02020603050405020304" pitchFamily="18" charset="0"/>
              </a:rPr>
              <a:t> ? » sur la chaine YouTube Banque de France. </a:t>
            </a:r>
            <a:r>
              <a:rPr lang="fr-FR" b="1" u="sng" dirty="0">
                <a:solidFill>
                  <a:srgbClr val="0000FF"/>
                </a:solidFill>
                <a:latin typeface="Arial" panose="020B0604020202020204" pitchFamily="34" charset="0"/>
                <a:ea typeface="Calibri" panose="020F0502020204030204" pitchFamily="34" charset="0"/>
                <a:cs typeface="Times New Roman" panose="02020603050405020304" pitchFamily="18" charset="0"/>
                <a:hlinkClick r:id="rId3"/>
              </a:rPr>
              <a:t>https://www.youtube.com/watch?v=QE-eNeJd8OY</a:t>
            </a:r>
            <a:r>
              <a:rPr lang="fr-FR" b="1" dirty="0">
                <a:latin typeface="Arial" panose="020B0604020202020204" pitchFamily="34" charset="0"/>
                <a:ea typeface="Calibri" panose="020F0502020204030204" pitchFamily="34" charset="0"/>
                <a:cs typeface="Times New Roman" panose="02020603050405020304" pitchFamily="18"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65389883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62</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Dresser un panorama rapide de la fraude aux moyens de paiement en France.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Chiffres du rapport annuel 2022 de l’Observatoire de la sécurité des moyens de paiement paru en juillet 2023.</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1,192 Milliards d’€ de préjudice (-4% de fraude en volume et en valeur).</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0,053% de taux de fraude sur la carte (plus bas niveau historique).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0,044% de taux de fraude des virements instantanés.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Près de 70% de la fraude au virement en valeur touche les interfaces de banque en ligne.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-15% de fraude en valeur sur le chèque par rapport à 2021.</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Ces résultats mettent en lumière la faible proportion de fraudes tous moyens de paiement confondus.</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40139421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78CD4AB-E171-4520-A743-174F86F6BA7B}" type="slidenum">
              <a:rPr lang="fr-FR" smtClean="0"/>
              <a:t>63</a:t>
            </a:fld>
            <a:endParaRPr lang="fr-FR" dirty="0"/>
          </a:p>
        </p:txBody>
      </p:sp>
    </p:spTree>
    <p:extLst>
      <p:ext uri="{BB962C8B-B14F-4D97-AF65-F5344CB8AC3E}">
        <p14:creationId xmlns:p14="http://schemas.microsoft.com/office/powerpoint/2010/main" val="19068173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7</a:t>
            </a:fld>
            <a:endParaRPr lang="fr-FR" dirty="0"/>
          </a:p>
        </p:txBody>
      </p:sp>
      <p:sp>
        <p:nvSpPr>
          <p:cNvPr id="5" name="Espace réservé des notes 4"/>
          <p:cNvSpPr>
            <a:spLocks noGrp="1"/>
          </p:cNvSpPr>
          <p:nvPr>
            <p:ph type="body" sz="quarter" idx="11"/>
          </p:nvPr>
        </p:nvSpPr>
        <p:spPr>
          <a:xfrm>
            <a:off x="215901" y="2261286"/>
            <a:ext cx="6451600" cy="7378013"/>
          </a:xfrm>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Concrétiser la notion de dépenses avec des exemples de la vie courante.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3 types de dépenses sont généralement distingués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Dépenses fixes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s’agit des dépenses « contraintes » ou « pré-engagées ». Pourquoi ? Parce qu’il est difficile d’y échapper et parce qu’on ne peut pas les modifier facilement.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effet, souvent, elles résultent d’un contrat (ex : le loyer, une assurance, le forfait téléphonique…) qu’il faut modifier si on veut en faire bouger le montant (dans le cas du loyer, il faut même déménager). Ces dépenses reviennent régulièrement (souvent chaque mois). Leur montant est relativement stable mais il peut quand même varier d’un mois à l’autre (exemple : eau, électricité, gaz).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Les dépenses variables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Elles sont souvent faites de manière très régulière (chaque semaine…). On peut plus facilement les modifier que les dépenses fixes, mais attention, certaines sont quand même indispensables et on ne peut pas toutes les réduire fortement. Exemple : l’alimentation.</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Les dépenses occasionnelles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Plus irrégulières et d’un montant plus variable, les dépenses occasionnelles peuvent pour certaines d’entre elles, être plus facilement reportées dans le temps si besoin.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aucun élément n’est présent. L’enseignant peut demander aux lycéens des exemples de dépenses et recueillir leurs réponses. Les 3 animations suivantes reprennent les différents types de dépenses avec des exemples.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Les dépenses fixes. L’enseignant peut comparer les réponses proposées dans la diapositive avec celles des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Les dépenses variables.  L’enseignant peut comparer les réponses proposées dans la diapositive avec celles des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Les dépenses occasionnelles. L’enseignant peut comparer les réponses proposées dans la diapositive avec celles des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l’issue de l’animation 3, s’il reste des propositions des lycéens, l’enseignant peut leur demander de les classer dans l’un des trois types de dépenses.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Désormais, </a:t>
            </a:r>
            <a:r>
              <a:rPr lang="fr-FR" b="1" dirty="0">
                <a:latin typeface="Arial" panose="020B0604020202020204" pitchFamily="34" charset="0"/>
                <a:ea typeface="Calibri" panose="020F0502020204030204" pitchFamily="34" charset="0"/>
                <a:cs typeface="Arial" panose="020B0604020202020204" pitchFamily="34" charset="0"/>
              </a:rPr>
              <a:t>pour les salariés</a:t>
            </a:r>
            <a:r>
              <a:rPr lang="fr-FR" dirty="0">
                <a:latin typeface="Arial" panose="020B0604020202020204" pitchFamily="34" charset="0"/>
                <a:ea typeface="Calibri" panose="020F0502020204030204" pitchFamily="34" charset="0"/>
                <a:cs typeface="Arial" panose="020B0604020202020204" pitchFamily="34" charset="0"/>
              </a:rPr>
              <a:t>, l’impôt sur le revenu est « </a:t>
            </a:r>
            <a:r>
              <a:rPr lang="fr-FR" b="1" dirty="0">
                <a:latin typeface="Arial" panose="020B0604020202020204" pitchFamily="34" charset="0"/>
                <a:ea typeface="Calibri" panose="020F0502020204030204" pitchFamily="34" charset="0"/>
                <a:cs typeface="Arial" panose="020B0604020202020204" pitchFamily="34" charset="0"/>
              </a:rPr>
              <a:t>prélevé à la source</a:t>
            </a:r>
            <a:r>
              <a:rPr lang="fr-FR" dirty="0">
                <a:latin typeface="Arial" panose="020B0604020202020204" pitchFamily="34" charset="0"/>
                <a:ea typeface="Calibri" panose="020F0502020204030204" pitchFamily="34" charset="0"/>
                <a:cs typeface="Arial" panose="020B0604020202020204" pitchFamily="34" charset="0"/>
              </a:rPr>
              <a:t> ». C’est-à-dire qu’il est retiré automatiquement du salaire et ce que touche le salarié est déjà « net d’impôt » : sauf exception, il n’est plus nécessaire de planifier le paiement de son impôt sur le revenu. Mais ce n’est pas le cas pour les travailleurs non-salariés (commerçants, artisans, professions libérales, agriculteurs…).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529258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8</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Identifier des actions simples pour réduire ses dépenses.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Certaines dépenses peuvent être plus facilement réduites que d’autres, comme le loyer, l’assurance, les transports et les impôts. Mais naturellement, il y a des limites (il faut manger par exemple). Assez souvent, les comportements permettant de limiter les dépenses sont également bons pour la planète.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Constituer des groupes de 2/3 élèves et leur distribuer des post-it.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Les dépenses s’affichent les unes après les autres dans le diaporama. Pour chaque dépense, chaque groupe propose sur 1 post-it un comportement permettant de réduire la dépense affichée. La mise en commun des propositions permet d’identifier plusieurs pistes pour chaque dépense. Des propositions de réponses sont données à la fin de ce commentaire.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Cette activité Quiz peut se faire aussi via un </a:t>
            </a:r>
            <a:r>
              <a:rPr lang="fr-FR" dirty="0" err="1">
                <a:latin typeface="Arial" panose="020B0604020202020204" pitchFamily="34" charset="0"/>
                <a:ea typeface="Calibri" panose="020F0502020204030204" pitchFamily="34" charset="0"/>
                <a:cs typeface="Arial" panose="020B0604020202020204" pitchFamily="34" charset="0"/>
              </a:rPr>
              <a:t>wooclap</a:t>
            </a:r>
            <a:r>
              <a:rPr lang="fr-FR" dirty="0">
                <a:latin typeface="Arial" panose="020B0604020202020204" pitchFamily="34" charset="0"/>
                <a:ea typeface="Calibri" panose="020F0502020204030204" pitchFamily="34" charset="0"/>
                <a:cs typeface="Arial" panose="020B0604020202020204" pitchFamily="34" charset="0"/>
              </a:rPr>
              <a:t> (nuage de mots) par exemple, ou à main levée (les trois premières propositions sont retenues par exemple).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Électricité.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Éteindre la lumière systématiquement lorsque je sors d’une pièce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Utiliser des ampoules basse consommation ou des LED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Éteindre complètement les appareils audiovisuels et informatiques plutôt que les laisser en mode veille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Penser à détartrer régulièrement les appareils électriques (cafetière, bouilloire, etc.) car le tartre endommage les résistances et augmente le temps de chauffe.</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Chauffage.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trop chauffer : 19 degrés recommandés dans les pièces de vie – salon, cuisine… - et 17 degrés dans les chambres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Préférer mettre des pantoufles, un pull.</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Loisirs – sorties - cadeaux.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Préférer des cadeaux d’occasion ou fabriqués main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Choisir des sorties/loisirs gratuits ou à tarifs privilégiés.</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Alimentation. </a:t>
            </a:r>
            <a:r>
              <a:rPr lang="fr-FR" dirty="0">
                <a:latin typeface="Arial" panose="020B0604020202020204" pitchFamily="34" charset="0"/>
                <a:ea typeface="Calibri" panose="020F0502020204030204" pitchFamily="34" charset="0"/>
                <a:cs typeface="Arial" panose="020B0604020202020204" pitchFamily="34" charset="0"/>
              </a:rPr>
              <a:t>Exemple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Lutter contre le gaspillage alimentaire (économie sur l’alimentation).</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5</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Forfait téléphonique.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Faire jouer la concurrence en changeant d’opérateur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Choisir un forfait adapté à sa consommation ou le forfait famille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Privilégier les téléphones portables reconditionnés /d’occasion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Renégocier très régulièrement vos contrats afin de faire jouer la concurrence, même si l’accès à une offre commerciale est généralement conditionné à une durée minimale d’abonnement.</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6</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Transports.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Prendre le vélo plutôt que la voiture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Profiter des aides proposées par les communes, les départements ou les régions.</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7</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Eau. </a:t>
            </a:r>
            <a:r>
              <a:rPr lang="fr-FR" dirty="0">
                <a:latin typeface="Arial" panose="020B0604020202020204" pitchFamily="34" charset="0"/>
                <a:ea typeface="Calibri" panose="020F0502020204030204" pitchFamily="34" charset="0"/>
                <a:cs typeface="Arial" panose="020B0604020202020204" pitchFamily="34" charset="0"/>
              </a:rPr>
              <a:t>Exemple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Prendre des douches plutôt que des bains.</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8</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Vêtements - chaussures. </a:t>
            </a:r>
            <a:r>
              <a:rPr lang="fr-FR" dirty="0">
                <a:latin typeface="Arial" panose="020B0604020202020204" pitchFamily="34" charset="0"/>
                <a:ea typeface="Calibri" panose="020F0502020204030204" pitchFamily="34" charset="0"/>
                <a:cs typeface="Arial" panose="020B0604020202020204" pitchFamily="34" charset="0"/>
              </a:rPr>
              <a:t>Exemple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Acheter moins ou d’occasion.</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9</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Énergie.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Utiliser les programmes économiques “éco” ou “demi-charge” du lave-linge ou du lave-vaisselle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Privilégier les achats d’électroménager classés A.</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Une animation créée par la Banque de France : « 83 astuces pour faire des économies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https://view.genially.com/6447ebd6d35d6e0012de9b32</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4032254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9</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Calculer le budget d’une famille à partir de dépenses et de ressources type.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Mini-activité</a:t>
            </a: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complément/remplacement de cette diapositive, une mini-activité est disponible : [Lien vers la mini-activité </a:t>
            </a:r>
            <a:r>
              <a:rPr lang="fr-FR" b="1" dirty="0">
                <a:latin typeface="Arial" panose="020B0604020202020204" pitchFamily="34" charset="0"/>
                <a:ea typeface="Calibri" panose="020F0502020204030204" pitchFamily="34" charset="0"/>
                <a:cs typeface="Arial" panose="020B0604020202020204" pitchFamily="34" charset="0"/>
              </a:rPr>
              <a:t>1-Budget_Budget.docx</a:t>
            </a:r>
            <a:r>
              <a:rPr lang="fr-FR" dirty="0">
                <a:latin typeface="Arial" panose="020B0604020202020204" pitchFamily="34" charset="0"/>
                <a:ea typeface="Calibri" panose="020F0502020204030204" pitchFamily="34" charset="0"/>
                <a:cs typeface="Arial" panose="020B0604020202020204" pitchFamily="34" charset="0"/>
              </a:rPr>
              <a:t>]. Il est possible d’y accéder directement en cliquant sur l’icône LOUPE en haut à droite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Les données utilisées sont inspirées d’un budget type établi par l’UNAF (Union Nationale des Associations Familiales) pour un couple avec deux enfants de 6 à 13 ans.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Selon les territoires et selon les habitudes de consommation, le budget réel peut fortement s’éloigner de ce budget type.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 poste Santé comprend notamment les frais de mutuelle (mise à jour du barème de l’UNAF : août 2023).</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Allocations familiales : plafonds en vigueur du 1er janvier au 31 décembre 2023.</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 l’énoncé de l’exercice est présent. L’enseignant peut utiliser le modèle de budget proposé dans la </a:t>
            </a:r>
            <a:r>
              <a:rPr lang="fr-FR" b="1" dirty="0">
                <a:latin typeface="Arial" panose="020B0604020202020204" pitchFamily="34" charset="0"/>
                <a:ea typeface="Calibri" panose="020F0502020204030204" pitchFamily="34" charset="0"/>
                <a:cs typeface="Arial" panose="020B0604020202020204" pitchFamily="34" charset="0"/>
              </a:rPr>
              <a:t>feuille d’exercice.</a:t>
            </a:r>
            <a:r>
              <a:rPr lang="fr-FR" dirty="0">
                <a:latin typeface="Arial" panose="020B0604020202020204" pitchFamily="34" charset="0"/>
                <a:ea typeface="Calibri" panose="020F0502020204030204" pitchFamily="34" charset="0"/>
                <a:cs typeface="Arial" panose="020B0604020202020204" pitchFamily="34" charset="0"/>
              </a:rPr>
              <a:t> Les deux animations suivantes listent les ressources puis les dépenses. Les réponses sont dans la diapositive 10.</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des revenus.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des dépenses. Attention, le poste de dépense « vêtements » est </a:t>
            </a:r>
            <a:r>
              <a:rPr lang="fr-FR" b="1" dirty="0">
                <a:latin typeface="Arial" panose="020B0604020202020204" pitchFamily="34" charset="0"/>
                <a:ea typeface="Calibri" panose="020F0502020204030204" pitchFamily="34" charset="0"/>
                <a:cs typeface="Arial" panose="020B0604020202020204" pitchFamily="34" charset="0"/>
              </a:rPr>
              <a:t>annuel</a:t>
            </a:r>
            <a:r>
              <a:rPr lang="fr-FR" dirty="0">
                <a:latin typeface="Arial" panose="020B0604020202020204" pitchFamily="34" charset="0"/>
                <a:ea typeface="Calibri" panose="020F0502020204030204" pitchFamily="34" charset="0"/>
                <a:cs typeface="Arial" panose="020B0604020202020204" pitchFamily="34" charset="0"/>
              </a:rPr>
              <a:t>. Il faut donc le diviser par 12 pour le ramener sur une base mensuelle.</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2769754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12.png"/><Relationship Id="rId4" Type="http://schemas.openxmlformats.org/officeDocument/2006/relationships/image" Target="../media/image1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png"/><Relationship Id="rId4"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9201213-627A-A3E2-C96B-5CA2CE9EC91D}"/>
              </a:ext>
            </a:extLst>
          </p:cNvPr>
          <p:cNvSpPr>
            <a:spLocks noGrp="1"/>
          </p:cNvSpPr>
          <p:nvPr>
            <p:ph type="title" hasCustomPrompt="1"/>
          </p:nvPr>
        </p:nvSpPr>
        <p:spPr>
          <a:xfrm>
            <a:off x="2221821" y="2065612"/>
            <a:ext cx="2228259" cy="414251"/>
          </a:xfrm>
          <a:prstGeom prst="rect">
            <a:avLst/>
          </a:prstGeom>
          <a:ln>
            <a:solidFill>
              <a:srgbClr val="726F6D"/>
            </a:solidFill>
            <a:prstDash val="sysDot"/>
          </a:ln>
        </p:spPr>
        <p:txBody>
          <a:bodyPr>
            <a:spAutoFit/>
          </a:bodyPr>
          <a:lstStyle>
            <a:lvl1pPr algn="ctr">
              <a:defRPr sz="2250" b="1" i="0" cap="all" baseline="0">
                <a:solidFill>
                  <a:srgbClr val="203A76"/>
                </a:solidFill>
              </a:defRPr>
            </a:lvl1pPr>
          </a:lstStyle>
          <a:p>
            <a:r>
              <a:rPr lang="fr-FR" dirty="0"/>
              <a:t>SOMMAIRE</a:t>
            </a:r>
          </a:p>
        </p:txBody>
      </p:sp>
      <p:sp>
        <p:nvSpPr>
          <p:cNvPr id="4" name="Espace réservé du contenu 23">
            <a:extLst>
              <a:ext uri="{FF2B5EF4-FFF2-40B4-BE49-F238E27FC236}">
                <a16:creationId xmlns:a16="http://schemas.microsoft.com/office/drawing/2014/main" id="{D5BE8BE1-B188-6CBC-99FF-8BCD8F53A9DE}"/>
              </a:ext>
            </a:extLst>
          </p:cNvPr>
          <p:cNvSpPr>
            <a:spLocks noGrp="1"/>
          </p:cNvSpPr>
          <p:nvPr>
            <p:ph sz="quarter" idx="13" hasCustomPrompt="1"/>
          </p:nvPr>
        </p:nvSpPr>
        <p:spPr>
          <a:xfrm>
            <a:off x="6172377" y="551967"/>
            <a:ext cx="5556978" cy="258532"/>
          </a:xfrm>
          <a:prstGeom prst="rect">
            <a:avLst/>
          </a:prstGeom>
        </p:spPr>
        <p:txBody>
          <a:bodyPr anchor="ctr">
            <a:spAutoFit/>
          </a:bodyPr>
          <a:lstStyle>
            <a:lvl1pPr marL="0" indent="0" algn="l">
              <a:buNone/>
              <a:defRPr sz="1200" b="1" i="0" cap="all" baseline="0">
                <a:solidFill>
                  <a:srgbClr val="203A76"/>
                </a:solidFill>
                <a:latin typeface="Arial" panose="020B0604020202020204" pitchFamily="34" charset="0"/>
              </a:defRPr>
            </a:lvl1pPr>
          </a:lstStyle>
          <a:p>
            <a:pPr lvl="0"/>
            <a:r>
              <a:rPr lang="fr-FR" dirty="0"/>
              <a:t>TITRE PARTIE</a:t>
            </a:r>
          </a:p>
        </p:txBody>
      </p:sp>
      <p:sp>
        <p:nvSpPr>
          <p:cNvPr id="6" name="Espace réservé du contenu 23">
            <a:extLst>
              <a:ext uri="{FF2B5EF4-FFF2-40B4-BE49-F238E27FC236}">
                <a16:creationId xmlns:a16="http://schemas.microsoft.com/office/drawing/2014/main" id="{B7A0816C-E946-D6FF-C0F1-FF53FE68535A}"/>
              </a:ext>
            </a:extLst>
          </p:cNvPr>
          <p:cNvSpPr>
            <a:spLocks noGrp="1"/>
          </p:cNvSpPr>
          <p:nvPr>
            <p:ph sz="quarter" idx="14" hasCustomPrompt="1"/>
          </p:nvPr>
        </p:nvSpPr>
        <p:spPr>
          <a:xfrm>
            <a:off x="6171086" y="1097520"/>
            <a:ext cx="5558269"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9" name="Espace réservé du contenu 23">
            <a:extLst>
              <a:ext uri="{FF2B5EF4-FFF2-40B4-BE49-F238E27FC236}">
                <a16:creationId xmlns:a16="http://schemas.microsoft.com/office/drawing/2014/main" id="{78A7AC3C-9E4B-0FFA-614B-112C38568F16}"/>
              </a:ext>
            </a:extLst>
          </p:cNvPr>
          <p:cNvSpPr>
            <a:spLocks noGrp="1"/>
          </p:cNvSpPr>
          <p:nvPr>
            <p:ph sz="quarter" idx="15" hasCustomPrompt="1"/>
          </p:nvPr>
        </p:nvSpPr>
        <p:spPr>
          <a:xfrm>
            <a:off x="6162217" y="1624152"/>
            <a:ext cx="5567138"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0" name="Espace réservé du contenu 23">
            <a:extLst>
              <a:ext uri="{FF2B5EF4-FFF2-40B4-BE49-F238E27FC236}">
                <a16:creationId xmlns:a16="http://schemas.microsoft.com/office/drawing/2014/main" id="{9F944F0F-050F-84C9-7764-2FDD43FEB486}"/>
              </a:ext>
            </a:extLst>
          </p:cNvPr>
          <p:cNvSpPr>
            <a:spLocks noGrp="1"/>
          </p:cNvSpPr>
          <p:nvPr>
            <p:ph sz="quarter" idx="16" hasCustomPrompt="1"/>
          </p:nvPr>
        </p:nvSpPr>
        <p:spPr>
          <a:xfrm>
            <a:off x="6160926" y="2169705"/>
            <a:ext cx="5568429"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3" name="Espace réservé du contenu 23">
            <a:extLst>
              <a:ext uri="{FF2B5EF4-FFF2-40B4-BE49-F238E27FC236}">
                <a16:creationId xmlns:a16="http://schemas.microsoft.com/office/drawing/2014/main" id="{105EEDF5-2592-7853-8ABA-597549319C84}"/>
              </a:ext>
            </a:extLst>
          </p:cNvPr>
          <p:cNvSpPr>
            <a:spLocks noGrp="1"/>
          </p:cNvSpPr>
          <p:nvPr>
            <p:ph sz="quarter" idx="17" hasCustomPrompt="1"/>
          </p:nvPr>
        </p:nvSpPr>
        <p:spPr>
          <a:xfrm>
            <a:off x="6157386" y="2710551"/>
            <a:ext cx="5571969"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4" name="Espace réservé du contenu 23">
            <a:extLst>
              <a:ext uri="{FF2B5EF4-FFF2-40B4-BE49-F238E27FC236}">
                <a16:creationId xmlns:a16="http://schemas.microsoft.com/office/drawing/2014/main" id="{F66419B2-F34D-FEBF-BDC5-62888E164981}"/>
              </a:ext>
            </a:extLst>
          </p:cNvPr>
          <p:cNvSpPr>
            <a:spLocks noGrp="1"/>
          </p:cNvSpPr>
          <p:nvPr>
            <p:ph sz="quarter" idx="18" hasCustomPrompt="1"/>
          </p:nvPr>
        </p:nvSpPr>
        <p:spPr>
          <a:xfrm>
            <a:off x="6156097" y="3256104"/>
            <a:ext cx="5573258"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5" name="Espace réservé du contenu 23">
            <a:extLst>
              <a:ext uri="{FF2B5EF4-FFF2-40B4-BE49-F238E27FC236}">
                <a16:creationId xmlns:a16="http://schemas.microsoft.com/office/drawing/2014/main" id="{0EEBD430-3417-C686-2EFD-B4E35622710D}"/>
              </a:ext>
            </a:extLst>
          </p:cNvPr>
          <p:cNvSpPr>
            <a:spLocks noGrp="1"/>
          </p:cNvSpPr>
          <p:nvPr>
            <p:ph sz="quarter" idx="19" hasCustomPrompt="1"/>
          </p:nvPr>
        </p:nvSpPr>
        <p:spPr>
          <a:xfrm>
            <a:off x="6157386" y="3782736"/>
            <a:ext cx="5571969"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6" name="Espace réservé du contenu 23">
            <a:extLst>
              <a:ext uri="{FF2B5EF4-FFF2-40B4-BE49-F238E27FC236}">
                <a16:creationId xmlns:a16="http://schemas.microsoft.com/office/drawing/2014/main" id="{71C0F96E-7E53-166C-3558-79F179BD00EC}"/>
              </a:ext>
            </a:extLst>
          </p:cNvPr>
          <p:cNvSpPr>
            <a:spLocks noGrp="1"/>
          </p:cNvSpPr>
          <p:nvPr>
            <p:ph sz="quarter" idx="20" hasCustomPrompt="1"/>
          </p:nvPr>
        </p:nvSpPr>
        <p:spPr>
          <a:xfrm>
            <a:off x="6145937" y="4318129"/>
            <a:ext cx="5583418"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8" name="Espace réservé du texte 17">
            <a:extLst>
              <a:ext uri="{FF2B5EF4-FFF2-40B4-BE49-F238E27FC236}">
                <a16:creationId xmlns:a16="http://schemas.microsoft.com/office/drawing/2014/main" id="{0B2838D2-F776-79B6-F2B8-570CBF5DDB22}"/>
              </a:ext>
            </a:extLst>
          </p:cNvPr>
          <p:cNvSpPr>
            <a:spLocks noGrp="1"/>
          </p:cNvSpPr>
          <p:nvPr>
            <p:ph type="body" sz="quarter" idx="21" hasCustomPrompt="1"/>
          </p:nvPr>
        </p:nvSpPr>
        <p:spPr>
          <a:xfrm>
            <a:off x="5723792" y="551968"/>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1</a:t>
            </a:r>
          </a:p>
        </p:txBody>
      </p:sp>
      <p:sp>
        <p:nvSpPr>
          <p:cNvPr id="19" name="Espace réservé du texte 17">
            <a:extLst>
              <a:ext uri="{FF2B5EF4-FFF2-40B4-BE49-F238E27FC236}">
                <a16:creationId xmlns:a16="http://schemas.microsoft.com/office/drawing/2014/main" id="{17F9BE3D-3BEC-DACA-B191-4B536A12A162}"/>
              </a:ext>
            </a:extLst>
          </p:cNvPr>
          <p:cNvSpPr>
            <a:spLocks noGrp="1"/>
          </p:cNvSpPr>
          <p:nvPr>
            <p:ph type="body" sz="quarter" idx="22" hasCustomPrompt="1"/>
          </p:nvPr>
        </p:nvSpPr>
        <p:spPr>
          <a:xfrm>
            <a:off x="5723792" y="1094691"/>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2</a:t>
            </a:r>
          </a:p>
        </p:txBody>
      </p:sp>
      <p:sp>
        <p:nvSpPr>
          <p:cNvPr id="20" name="Espace réservé du texte 17">
            <a:extLst>
              <a:ext uri="{FF2B5EF4-FFF2-40B4-BE49-F238E27FC236}">
                <a16:creationId xmlns:a16="http://schemas.microsoft.com/office/drawing/2014/main" id="{1B00F6C1-FDC3-9EF8-18CD-34EAD550F85C}"/>
              </a:ext>
            </a:extLst>
          </p:cNvPr>
          <p:cNvSpPr>
            <a:spLocks noGrp="1"/>
          </p:cNvSpPr>
          <p:nvPr>
            <p:ph type="body" sz="quarter" idx="23" hasCustomPrompt="1"/>
          </p:nvPr>
        </p:nvSpPr>
        <p:spPr>
          <a:xfrm>
            <a:off x="5723792" y="1623427"/>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3</a:t>
            </a:r>
          </a:p>
        </p:txBody>
      </p:sp>
      <p:sp>
        <p:nvSpPr>
          <p:cNvPr id="21" name="Espace réservé du texte 17">
            <a:extLst>
              <a:ext uri="{FF2B5EF4-FFF2-40B4-BE49-F238E27FC236}">
                <a16:creationId xmlns:a16="http://schemas.microsoft.com/office/drawing/2014/main" id="{3CF45C33-CE8C-2304-E23A-B1ADB953E576}"/>
              </a:ext>
            </a:extLst>
          </p:cNvPr>
          <p:cNvSpPr>
            <a:spLocks noGrp="1"/>
          </p:cNvSpPr>
          <p:nvPr>
            <p:ph type="body" sz="quarter" idx="24" hasCustomPrompt="1"/>
          </p:nvPr>
        </p:nvSpPr>
        <p:spPr>
          <a:xfrm>
            <a:off x="5723792" y="2157008"/>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4</a:t>
            </a:r>
          </a:p>
        </p:txBody>
      </p:sp>
      <p:sp>
        <p:nvSpPr>
          <p:cNvPr id="22" name="Espace réservé du texte 17">
            <a:extLst>
              <a:ext uri="{FF2B5EF4-FFF2-40B4-BE49-F238E27FC236}">
                <a16:creationId xmlns:a16="http://schemas.microsoft.com/office/drawing/2014/main" id="{7A51412D-2073-9115-AFE8-C9F0B6B8381F}"/>
              </a:ext>
            </a:extLst>
          </p:cNvPr>
          <p:cNvSpPr>
            <a:spLocks noGrp="1"/>
          </p:cNvSpPr>
          <p:nvPr>
            <p:ph type="body" sz="quarter" idx="25" hasCustomPrompt="1"/>
          </p:nvPr>
        </p:nvSpPr>
        <p:spPr>
          <a:xfrm>
            <a:off x="5723792" y="2700808"/>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5</a:t>
            </a:r>
          </a:p>
        </p:txBody>
      </p:sp>
      <p:sp>
        <p:nvSpPr>
          <p:cNvPr id="23" name="Espace réservé du texte 17">
            <a:extLst>
              <a:ext uri="{FF2B5EF4-FFF2-40B4-BE49-F238E27FC236}">
                <a16:creationId xmlns:a16="http://schemas.microsoft.com/office/drawing/2014/main" id="{A6CFB0DC-74EC-F97A-1BFE-7DB87D4AEA38}"/>
              </a:ext>
            </a:extLst>
          </p:cNvPr>
          <p:cNvSpPr>
            <a:spLocks noGrp="1"/>
          </p:cNvSpPr>
          <p:nvPr>
            <p:ph type="body" sz="quarter" idx="26" hasCustomPrompt="1"/>
          </p:nvPr>
        </p:nvSpPr>
        <p:spPr>
          <a:xfrm>
            <a:off x="5723792" y="3243531"/>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6</a:t>
            </a:r>
          </a:p>
        </p:txBody>
      </p:sp>
      <p:sp>
        <p:nvSpPr>
          <p:cNvPr id="24" name="Espace réservé du texte 17">
            <a:extLst>
              <a:ext uri="{FF2B5EF4-FFF2-40B4-BE49-F238E27FC236}">
                <a16:creationId xmlns:a16="http://schemas.microsoft.com/office/drawing/2014/main" id="{57BB802C-C380-1A7D-63E4-B7D996A604F8}"/>
              </a:ext>
            </a:extLst>
          </p:cNvPr>
          <p:cNvSpPr>
            <a:spLocks noGrp="1"/>
          </p:cNvSpPr>
          <p:nvPr>
            <p:ph type="body" sz="quarter" idx="27" hasCustomPrompt="1"/>
          </p:nvPr>
        </p:nvSpPr>
        <p:spPr>
          <a:xfrm>
            <a:off x="5723792" y="3772269"/>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7</a:t>
            </a:r>
          </a:p>
        </p:txBody>
      </p:sp>
      <p:sp>
        <p:nvSpPr>
          <p:cNvPr id="25" name="Espace réservé du texte 17">
            <a:extLst>
              <a:ext uri="{FF2B5EF4-FFF2-40B4-BE49-F238E27FC236}">
                <a16:creationId xmlns:a16="http://schemas.microsoft.com/office/drawing/2014/main" id="{F317665B-8145-2375-B3E2-578B9677DF4C}"/>
              </a:ext>
            </a:extLst>
          </p:cNvPr>
          <p:cNvSpPr>
            <a:spLocks noGrp="1"/>
          </p:cNvSpPr>
          <p:nvPr>
            <p:ph type="body" sz="quarter" idx="28" hasCustomPrompt="1"/>
          </p:nvPr>
        </p:nvSpPr>
        <p:spPr>
          <a:xfrm>
            <a:off x="5723792" y="4305848"/>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8</a:t>
            </a:r>
          </a:p>
        </p:txBody>
      </p:sp>
      <p:sp>
        <p:nvSpPr>
          <p:cNvPr id="26" name="Espace réservé du numéro de diapositive 25"/>
          <p:cNvSpPr>
            <a:spLocks noGrp="1"/>
          </p:cNvSpPr>
          <p:nvPr>
            <p:ph type="sldNum" sz="quarter" idx="30"/>
          </p:nvPr>
        </p:nvSpPr>
        <p:spPr/>
        <p:txBody>
          <a:bodyPr/>
          <a:lstStyle/>
          <a:p>
            <a:fld id="{27A4C574-4D1E-4B89-9988-D081408D575C}" type="slidenum">
              <a:rPr lang="fr-FR" smtClean="0"/>
              <a:pPr/>
              <a:t>‹N°›</a:t>
            </a:fld>
            <a:endParaRPr lang="fr-FR" dirty="0"/>
          </a:p>
        </p:txBody>
      </p:sp>
      <p:sp>
        <p:nvSpPr>
          <p:cNvPr id="27"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Tree>
    <p:extLst>
      <p:ext uri="{BB962C8B-B14F-4D97-AF65-F5344CB8AC3E}">
        <p14:creationId xmlns:p14="http://schemas.microsoft.com/office/powerpoint/2010/main" val="1991567129"/>
      </p:ext>
    </p:extLst>
  </p:cSld>
  <p:clrMapOvr>
    <a:masterClrMapping/>
  </p:clrMapOvr>
  <p:timing>
    <p:tnLst>
      <p:par>
        <p:cTn id="1" dur="indefinite" restart="never" nodeType="tmRoot"/>
      </p:par>
    </p:tnLst>
  </p:timing>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re + Texte 2 ">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993323" y="1070933"/>
            <a:ext cx="10205354" cy="923330"/>
          </a:xfrm>
          <a:prstGeom prst="rect">
            <a:avLst/>
          </a:prstGeom>
        </p:spPr>
        <p:txBody>
          <a:bodyPr anchor="b">
            <a:spAutoFit/>
          </a:bodyPr>
          <a:lstStyle>
            <a:lvl1pPr algn="l">
              <a:defRPr sz="6000"/>
            </a:lvl1pPr>
          </a:lstStyle>
          <a:p>
            <a:r>
              <a:rPr lang="fr-FR" dirty="0"/>
              <a:t>TITRE</a:t>
            </a:r>
          </a:p>
        </p:txBody>
      </p:sp>
      <p:sp>
        <p:nvSpPr>
          <p:cNvPr id="3" name="Sous-titre 2"/>
          <p:cNvSpPr>
            <a:spLocks noGrp="1"/>
          </p:cNvSpPr>
          <p:nvPr>
            <p:ph type="subTitle" idx="1" hasCustomPrompt="1"/>
          </p:nvPr>
        </p:nvSpPr>
        <p:spPr>
          <a:xfrm>
            <a:off x="993323" y="3602038"/>
            <a:ext cx="10205355" cy="424732"/>
          </a:xfrm>
          <a:prstGeom prst="rect">
            <a:avLst/>
          </a:prstGeom>
        </p:spPr>
        <p:txBody>
          <a:bodyPr>
            <a:spAutoFit/>
          </a:bodyPr>
          <a:lstStyle>
            <a:lvl1pPr marL="0" indent="0" algn="l">
              <a:buNone/>
              <a:defRPr sz="2400">
                <a:solidFill>
                  <a:srgbClr val="C9236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Modifier les sous-titres du masque</a:t>
            </a:r>
          </a:p>
        </p:txBody>
      </p:sp>
      <p:sp>
        <p:nvSpPr>
          <p:cNvPr id="11" name="Espace réservé du numéro de diapositive 10"/>
          <p:cNvSpPr>
            <a:spLocks noGrp="1"/>
          </p:cNvSpPr>
          <p:nvPr>
            <p:ph type="sldNum" sz="quarter" idx="11"/>
          </p:nvPr>
        </p:nvSpPr>
        <p:spPr/>
        <p:txBody>
          <a:bodyPr/>
          <a:lstStyle/>
          <a:p>
            <a:fld id="{27A4C574-4D1E-4B89-9988-D081408D575C}" type="slidenum">
              <a:rPr lang="fr-FR" smtClean="0"/>
              <a:pPr/>
              <a:t>‹N°›</a:t>
            </a:fld>
            <a:endParaRPr lang="fr-FR" dirty="0"/>
          </a:p>
        </p:txBody>
      </p:sp>
      <p:sp>
        <p:nvSpPr>
          <p:cNvPr id="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198284417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contenu sans puce">
    <p:spTree>
      <p:nvGrpSpPr>
        <p:cNvPr id="1" name=""/>
        <p:cNvGrpSpPr/>
        <p:nvPr/>
      </p:nvGrpSpPr>
      <p:grpSpPr>
        <a:xfrm>
          <a:off x="0" y="0"/>
          <a:ext cx="0" cy="0"/>
          <a:chOff x="0" y="0"/>
          <a:chExt cx="0" cy="0"/>
        </a:xfrm>
      </p:grpSpPr>
      <p:sp>
        <p:nvSpPr>
          <p:cNvPr id="3" name="Espace réservé du contenu 2"/>
          <p:cNvSpPr>
            <a:spLocks noGrp="1"/>
          </p:cNvSpPr>
          <p:nvPr>
            <p:ph idx="1" hasCustomPrompt="1"/>
          </p:nvPr>
        </p:nvSpPr>
        <p:spPr>
          <a:xfrm>
            <a:off x="642258" y="1825625"/>
            <a:ext cx="10907485" cy="1531188"/>
          </a:xfrm>
          <a:prstGeom prst="rect">
            <a:avLst/>
          </a:prstGeom>
        </p:spPr>
        <p:txBody>
          <a:bodyPr>
            <a:spAutoFit/>
          </a:bodyPr>
          <a:lstStyle>
            <a:lvl1pPr marL="457200" indent="-457200">
              <a:buFontTx/>
              <a:buBlip>
                <a:blip r:embed="rId2"/>
              </a:buBlip>
              <a:defRPr>
                <a:solidFill>
                  <a:srgbClr val="C92360"/>
                </a:solidFill>
              </a:defRPr>
            </a:lvl1pPr>
            <a:lvl2pPr marL="800100" indent="-342900">
              <a:buFontTx/>
              <a:buBlip>
                <a:blip r:embed="rId3"/>
              </a:buBlip>
              <a:defRPr>
                <a:solidFill>
                  <a:srgbClr val="002060"/>
                </a:solidFill>
              </a:defRPr>
            </a:lvl2pPr>
            <a:lvl3pPr marL="1257300" indent="-342900">
              <a:buFontTx/>
              <a:buBlip>
                <a:blip r:embed="rId4"/>
              </a:buBlip>
              <a:defRPr>
                <a:solidFill>
                  <a:srgbClr val="E06F17"/>
                </a:solidFill>
              </a:defRPr>
            </a:lvl3pPr>
            <a:lvl4pPr marL="1600200" indent="-228600">
              <a:buFontTx/>
              <a:buBlip>
                <a:blip r:embed="rId5"/>
              </a:buBlip>
              <a:defRPr>
                <a:solidFill>
                  <a:srgbClr val="726F6D"/>
                </a:solidFill>
              </a:defRPr>
            </a:lvl4pPr>
          </a:lstStyle>
          <a:p>
            <a:pPr lvl="0"/>
            <a:r>
              <a:rPr lang="fr-FR" dirty="0"/>
              <a:t>Modifier le texte du masque</a:t>
            </a:r>
          </a:p>
          <a:p>
            <a:pPr lvl="1"/>
            <a:r>
              <a:rPr lang="fr-FR" dirty="0"/>
              <a:t>Deuxième niveau</a:t>
            </a:r>
          </a:p>
          <a:p>
            <a:pPr lvl="2"/>
            <a:r>
              <a:rPr lang="fr-FR" dirty="0"/>
              <a:t>Troisième niveau</a:t>
            </a:r>
          </a:p>
          <a:p>
            <a:pPr lvl="3"/>
            <a:r>
              <a:rPr lang="fr-FR" dirty="0"/>
              <a:t> Quatrième niveau</a:t>
            </a:r>
          </a:p>
        </p:txBody>
      </p:sp>
      <p:sp>
        <p:nvSpPr>
          <p:cNvPr id="9" name="Espace réservé du numéro de diapositive 8"/>
          <p:cNvSpPr>
            <a:spLocks noGrp="1"/>
          </p:cNvSpPr>
          <p:nvPr>
            <p:ph type="sldNum" sz="quarter" idx="11"/>
          </p:nvPr>
        </p:nvSpPr>
        <p:spPr/>
        <p:txBody>
          <a:bodyPr/>
          <a:lstStyle/>
          <a:p>
            <a:fld id="{27A4C574-4D1E-4B89-9988-D081408D575C}" type="slidenum">
              <a:rPr lang="fr-FR" smtClean="0"/>
              <a:pPr/>
              <a:t>‹N°›</a:t>
            </a:fld>
            <a:endParaRPr lang="fr-FR" dirty="0"/>
          </a:p>
        </p:txBody>
      </p:sp>
      <p:sp>
        <p:nvSpPr>
          <p:cNvPr id="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7" name="Titre 1"/>
          <p:cNvSpPr txBox="1">
            <a:spLocks/>
          </p:cNvSpPr>
          <p:nvPr userDrawn="1"/>
        </p:nvSpPr>
        <p:spPr>
          <a:xfrm>
            <a:off x="642259" y="224449"/>
            <a:ext cx="10907484" cy="701731"/>
          </a:xfrm>
          <a:prstGeom prst="rect">
            <a:avLst/>
          </a:prstGeom>
        </p:spPr>
        <p:txBody>
          <a:bodyPr>
            <a:spAutoFit/>
          </a:bodyPr>
          <a:lstStyle>
            <a:lvl1pPr marL="857250" indent="-857250" algn="l" defTabSz="914400" rtl="0" eaLnBrk="1" latinLnBrk="0" hangingPunct="1">
              <a:lnSpc>
                <a:spcPct val="90000"/>
              </a:lnSpc>
              <a:spcBef>
                <a:spcPct val="0"/>
              </a:spcBef>
              <a:buFont typeface="+mj-lt"/>
              <a:buAutoNum type="arabicPeriod"/>
              <a:defRPr sz="4400" b="1" kern="1200">
                <a:solidFill>
                  <a:srgbClr val="213B76"/>
                </a:solidFill>
                <a:latin typeface="Arial" panose="020B0604020202020204" pitchFamily="34" charset="0"/>
                <a:ea typeface="+mj-ea"/>
                <a:cs typeface="Arial" panose="020B0604020202020204" pitchFamily="34" charset="0"/>
              </a:defRPr>
            </a:lvl1pPr>
          </a:lstStyle>
          <a:p>
            <a:r>
              <a:rPr lang="fr-FR" smtClean="0"/>
              <a:t>TITRE</a:t>
            </a:r>
            <a:endParaRPr lang="fr-FR" dirty="0"/>
          </a:p>
        </p:txBody>
      </p:sp>
    </p:spTree>
    <p:extLst>
      <p:ext uri="{BB962C8B-B14F-4D97-AF65-F5344CB8AC3E}">
        <p14:creationId xmlns:p14="http://schemas.microsoft.com/office/powerpoint/2010/main" val="98798910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 2 contenus">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1"/>
          </p:nvPr>
        </p:nvSpPr>
        <p:spPr/>
        <p:txBody>
          <a:bodyPr/>
          <a:lstStyle/>
          <a:p>
            <a:fld id="{27A4C574-4D1E-4B89-9988-D081408D575C}" type="slidenum">
              <a:rPr lang="fr-FR" smtClean="0"/>
              <a:pPr/>
              <a:t>‹N°›</a:t>
            </a:fld>
            <a:endParaRPr lang="fr-FR" dirty="0"/>
          </a:p>
        </p:txBody>
      </p:sp>
      <p:sp>
        <p:nvSpPr>
          <p:cNvPr id="7" name="Espace réservé du contenu 2"/>
          <p:cNvSpPr>
            <a:spLocks noGrp="1"/>
          </p:cNvSpPr>
          <p:nvPr>
            <p:ph idx="1" hasCustomPrompt="1"/>
          </p:nvPr>
        </p:nvSpPr>
        <p:spPr>
          <a:xfrm>
            <a:off x="642258" y="1825625"/>
            <a:ext cx="5423264" cy="1531188"/>
          </a:xfrm>
          <a:prstGeom prst="rect">
            <a:avLst/>
          </a:prstGeom>
        </p:spPr>
        <p:txBody>
          <a:bodyPr>
            <a:spAutoFit/>
          </a:bodyPr>
          <a:lstStyle>
            <a:lvl1pPr marL="457200" indent="-457200">
              <a:buSzPct val="125000"/>
              <a:buFontTx/>
              <a:buBlip>
                <a:blip r:embed="rId2"/>
              </a:buBlip>
              <a:defRPr>
                <a:solidFill>
                  <a:srgbClr val="C92360"/>
                </a:solidFill>
              </a:defRPr>
            </a:lvl1pPr>
            <a:lvl2pPr marL="800100" indent="-342900">
              <a:buSzPct val="125000"/>
              <a:buFontTx/>
              <a:buBlip>
                <a:blip r:embed="rId3"/>
              </a:buBlip>
              <a:defRPr>
                <a:solidFill>
                  <a:srgbClr val="002060"/>
                </a:solidFill>
              </a:defRPr>
            </a:lvl2pPr>
            <a:lvl3pPr marL="1257300" indent="-342900">
              <a:buSzPct val="125000"/>
              <a:buFontTx/>
              <a:buBlip>
                <a:blip r:embed="rId4"/>
              </a:buBlip>
              <a:defRPr>
                <a:solidFill>
                  <a:srgbClr val="E06F17"/>
                </a:solidFill>
              </a:defRPr>
            </a:lvl3pPr>
            <a:lvl4pPr marL="1600200" indent="-228600">
              <a:buSzPct val="125000"/>
              <a:buFontTx/>
              <a:buBlip>
                <a:blip r:embed="rId5"/>
              </a:buBlip>
              <a:defRPr>
                <a:solidFill>
                  <a:srgbClr val="726F6D"/>
                </a:solidFill>
              </a:defRPr>
            </a:lvl4pPr>
          </a:lstStyle>
          <a:p>
            <a:pPr lvl="0"/>
            <a:r>
              <a:rPr lang="fr-FR" dirty="0"/>
              <a:t>Modifier le texte du masque</a:t>
            </a:r>
          </a:p>
          <a:p>
            <a:pPr lvl="1"/>
            <a:r>
              <a:rPr lang="fr-FR" dirty="0"/>
              <a:t>Deuxième niveau</a:t>
            </a:r>
          </a:p>
          <a:p>
            <a:pPr lvl="2"/>
            <a:r>
              <a:rPr lang="fr-FR" dirty="0"/>
              <a:t>Troisième niveau</a:t>
            </a:r>
          </a:p>
          <a:p>
            <a:pPr lvl="3"/>
            <a:r>
              <a:rPr lang="fr-FR" dirty="0"/>
              <a:t> Quatrième niveau</a:t>
            </a:r>
          </a:p>
        </p:txBody>
      </p:sp>
      <p:sp>
        <p:nvSpPr>
          <p:cNvPr id="11" name="Espace réservé du contenu 2"/>
          <p:cNvSpPr>
            <a:spLocks noGrp="1"/>
          </p:cNvSpPr>
          <p:nvPr>
            <p:ph idx="12" hasCustomPrompt="1"/>
          </p:nvPr>
        </p:nvSpPr>
        <p:spPr>
          <a:xfrm>
            <a:off x="6126478" y="1825625"/>
            <a:ext cx="5423264" cy="1531188"/>
          </a:xfrm>
          <a:prstGeom prst="rect">
            <a:avLst/>
          </a:prstGeom>
        </p:spPr>
        <p:txBody>
          <a:bodyPr>
            <a:spAutoFit/>
          </a:bodyPr>
          <a:lstStyle>
            <a:lvl1pPr marL="457200" indent="-457200">
              <a:buSzPct val="125000"/>
              <a:buFontTx/>
              <a:buBlip>
                <a:blip r:embed="rId2"/>
              </a:buBlip>
              <a:defRPr>
                <a:solidFill>
                  <a:srgbClr val="C92360"/>
                </a:solidFill>
              </a:defRPr>
            </a:lvl1pPr>
            <a:lvl2pPr marL="800100" indent="-342900">
              <a:buSzPct val="125000"/>
              <a:buFontTx/>
              <a:buBlip>
                <a:blip r:embed="rId3"/>
              </a:buBlip>
              <a:defRPr>
                <a:solidFill>
                  <a:srgbClr val="002060"/>
                </a:solidFill>
              </a:defRPr>
            </a:lvl2pPr>
            <a:lvl3pPr marL="1257300" indent="-342900">
              <a:buSzPct val="125000"/>
              <a:buFontTx/>
              <a:buBlip>
                <a:blip r:embed="rId4"/>
              </a:buBlip>
              <a:defRPr>
                <a:solidFill>
                  <a:srgbClr val="E06F17"/>
                </a:solidFill>
              </a:defRPr>
            </a:lvl3pPr>
            <a:lvl4pPr marL="1600200" indent="-228600">
              <a:buSzPct val="125000"/>
              <a:buFontTx/>
              <a:buBlip>
                <a:blip r:embed="rId5"/>
              </a:buBlip>
              <a:defRPr>
                <a:solidFill>
                  <a:srgbClr val="726F6D"/>
                </a:solidFill>
              </a:defRPr>
            </a:lvl4pPr>
          </a:lstStyle>
          <a:p>
            <a:pPr lvl="0"/>
            <a:r>
              <a:rPr lang="fr-FR" dirty="0"/>
              <a:t>Modifier le texte du masque</a:t>
            </a:r>
          </a:p>
          <a:p>
            <a:pPr lvl="1"/>
            <a:r>
              <a:rPr lang="fr-FR" dirty="0"/>
              <a:t>Deuxième niveau</a:t>
            </a:r>
          </a:p>
          <a:p>
            <a:pPr lvl="2"/>
            <a:r>
              <a:rPr lang="fr-FR" dirty="0"/>
              <a:t>Troisième niveau</a:t>
            </a:r>
          </a:p>
          <a:p>
            <a:pPr lvl="3"/>
            <a:r>
              <a:rPr lang="fr-FR" dirty="0"/>
              <a:t> Quatrième niveau</a:t>
            </a:r>
          </a:p>
        </p:txBody>
      </p:sp>
      <p:sp>
        <p:nvSpPr>
          <p:cNvPr id="8"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2" name="Titre 1"/>
          <p:cNvSpPr>
            <a:spLocks noGrp="1"/>
          </p:cNvSpPr>
          <p:nvPr>
            <p:ph type="title" hasCustomPrompt="1"/>
          </p:nvPr>
        </p:nvSpPr>
        <p:spPr>
          <a:xfrm>
            <a:off x="642259" y="224449"/>
            <a:ext cx="10907484" cy="701731"/>
          </a:xfrm>
          <a:prstGeom prst="rect">
            <a:avLst/>
          </a:prstGeom>
        </p:spPr>
        <p:txBody>
          <a:bodyPr>
            <a:spAutoFit/>
          </a:bodyPr>
          <a:lstStyle>
            <a:lvl1pPr marL="857250" indent="-857250">
              <a:buFont typeface="+mj-lt"/>
              <a:buAutoNum type="arabicPeriod"/>
              <a:defRPr/>
            </a:lvl1pPr>
          </a:lstStyle>
          <a:p>
            <a:r>
              <a:rPr lang="fr-FR" dirty="0"/>
              <a:t>TITRE</a:t>
            </a:r>
          </a:p>
        </p:txBody>
      </p:sp>
    </p:spTree>
    <p:extLst>
      <p:ext uri="{BB962C8B-B14F-4D97-AF65-F5344CB8AC3E}">
        <p14:creationId xmlns:p14="http://schemas.microsoft.com/office/powerpoint/2010/main" val="203057516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1"/>
          </p:nvPr>
        </p:nvSpPr>
        <p:spPr/>
        <p:txBody>
          <a:bodyPr/>
          <a:lstStyle/>
          <a:p>
            <a:fld id="{27A4C574-4D1E-4B89-9988-D081408D575C}" type="slidenum">
              <a:rPr lang="fr-FR" smtClean="0"/>
              <a:pPr/>
              <a:t>‹N°›</a:t>
            </a:fld>
            <a:endParaRPr lang="fr-FR" dirty="0"/>
          </a:p>
        </p:txBody>
      </p:sp>
      <p:sp>
        <p:nvSpPr>
          <p:cNvPr id="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9" name="Titre 1"/>
          <p:cNvSpPr>
            <a:spLocks noGrp="1"/>
          </p:cNvSpPr>
          <p:nvPr>
            <p:ph type="title" hasCustomPrompt="1"/>
          </p:nvPr>
        </p:nvSpPr>
        <p:spPr>
          <a:xfrm>
            <a:off x="642259" y="224449"/>
            <a:ext cx="10907484" cy="701731"/>
          </a:xfrm>
          <a:prstGeom prst="rect">
            <a:avLst/>
          </a:prstGeom>
        </p:spPr>
        <p:txBody>
          <a:bodyPr>
            <a:spAutoFit/>
          </a:bodyPr>
          <a:lstStyle>
            <a:lvl1pPr marL="857250" indent="-857250">
              <a:buFont typeface="+mj-lt"/>
              <a:buAutoNum type="arabicPeriod"/>
              <a:defRPr/>
            </a:lvl1pPr>
          </a:lstStyle>
          <a:p>
            <a:r>
              <a:rPr lang="fr-FR" dirty="0"/>
              <a:t>TITRE</a:t>
            </a:r>
          </a:p>
        </p:txBody>
      </p:sp>
    </p:spTree>
    <p:extLst>
      <p:ext uri="{BB962C8B-B14F-4D97-AF65-F5344CB8AC3E}">
        <p14:creationId xmlns:p14="http://schemas.microsoft.com/office/powerpoint/2010/main" val="217852761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Espace réservé du numéro de diapositive 6"/>
          <p:cNvSpPr>
            <a:spLocks noGrp="1"/>
          </p:cNvSpPr>
          <p:nvPr>
            <p:ph type="sldNum" sz="quarter" idx="11"/>
          </p:nvPr>
        </p:nvSpPr>
        <p:spPr/>
        <p:txBody>
          <a:bodyPr/>
          <a:lstStyle/>
          <a:p>
            <a:fld id="{27A4C574-4D1E-4B89-9988-D081408D575C}" type="slidenum">
              <a:rPr lang="fr-FR" smtClean="0"/>
              <a:pPr/>
              <a:t>‹N°›</a:t>
            </a:fld>
            <a:endParaRPr lang="fr-FR" dirty="0"/>
          </a:p>
        </p:txBody>
      </p:sp>
      <p:sp>
        <p:nvSpPr>
          <p:cNvPr id="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258003765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 Texte">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642259" y="224449"/>
            <a:ext cx="10907484" cy="701731"/>
          </a:xfrm>
          <a:prstGeom prst="rect">
            <a:avLst/>
          </a:prstGeom>
        </p:spPr>
        <p:txBody>
          <a:bodyPr>
            <a:spAutoFit/>
          </a:bodyPr>
          <a:lstStyle>
            <a:lvl1pPr marL="857250" indent="-857250">
              <a:buFont typeface="+mj-lt"/>
              <a:buAutoNum type="arabicPeriod"/>
              <a:defRPr/>
            </a:lvl1pPr>
          </a:lstStyle>
          <a:p>
            <a:r>
              <a:rPr lang="fr-FR" dirty="0"/>
              <a:t>TITRE</a:t>
            </a:r>
          </a:p>
        </p:txBody>
      </p:sp>
      <p:sp>
        <p:nvSpPr>
          <p:cNvPr id="11" name="Espace réservé du numéro de diapositive 10"/>
          <p:cNvSpPr>
            <a:spLocks noGrp="1"/>
          </p:cNvSpPr>
          <p:nvPr>
            <p:ph type="sldNum" sz="quarter" idx="11"/>
          </p:nvPr>
        </p:nvSpPr>
        <p:spPr/>
        <p:txBody>
          <a:bodyPr/>
          <a:lstStyle/>
          <a:p>
            <a:fld id="{27A4C574-4D1E-4B89-9988-D081408D575C}" type="slidenum">
              <a:rPr lang="fr-FR" smtClean="0"/>
              <a:pPr/>
              <a:t>‹N°›</a:t>
            </a:fld>
            <a:endParaRPr lang="fr-FR" dirty="0"/>
          </a:p>
        </p:txBody>
      </p:sp>
      <p:sp>
        <p:nvSpPr>
          <p:cNvPr id="6" name="Espace réservé du contenu 2"/>
          <p:cNvSpPr>
            <a:spLocks noGrp="1"/>
          </p:cNvSpPr>
          <p:nvPr>
            <p:ph idx="1" hasCustomPrompt="1"/>
          </p:nvPr>
        </p:nvSpPr>
        <p:spPr>
          <a:xfrm>
            <a:off x="642258" y="1825625"/>
            <a:ext cx="10907485" cy="1531188"/>
          </a:xfrm>
          <a:prstGeom prst="rect">
            <a:avLst/>
          </a:prstGeom>
        </p:spPr>
        <p:txBody>
          <a:bodyPr>
            <a:spAutoFit/>
          </a:bodyPr>
          <a:lstStyle>
            <a:lvl1pPr marL="457200" indent="-457200">
              <a:buFontTx/>
              <a:buBlip>
                <a:blip r:embed="rId2"/>
              </a:buBlip>
              <a:defRPr>
                <a:solidFill>
                  <a:srgbClr val="C92360"/>
                </a:solidFill>
              </a:defRPr>
            </a:lvl1pPr>
            <a:lvl2pPr marL="800100" indent="-342900" algn="l">
              <a:buFontTx/>
              <a:buBlip>
                <a:blip r:embed="rId3"/>
              </a:buBlip>
              <a:defRPr>
                <a:solidFill>
                  <a:srgbClr val="002060"/>
                </a:solidFill>
              </a:defRPr>
            </a:lvl2pPr>
            <a:lvl3pPr marL="1257300" indent="-342900" algn="l">
              <a:buFontTx/>
              <a:buBlip>
                <a:blip r:embed="rId4"/>
              </a:buBlip>
              <a:defRPr>
                <a:solidFill>
                  <a:srgbClr val="E06F17"/>
                </a:solidFill>
              </a:defRPr>
            </a:lvl3pPr>
            <a:lvl4pPr marL="1600200" indent="-228600" algn="l">
              <a:buFontTx/>
              <a:buBlip>
                <a:blip r:embed="rId5"/>
              </a:buBlip>
              <a:defRPr>
                <a:solidFill>
                  <a:srgbClr val="726F6D"/>
                </a:solidFill>
              </a:defRPr>
            </a:lvl4pPr>
          </a:lstStyle>
          <a:p>
            <a:pPr lvl="0"/>
            <a:r>
              <a:rPr lang="fr-FR" dirty="0"/>
              <a:t>Modifier le texte du masque</a:t>
            </a:r>
          </a:p>
          <a:p>
            <a:pPr lvl="1"/>
            <a:r>
              <a:rPr lang="fr-FR" dirty="0"/>
              <a:t>Deuxième niveau</a:t>
            </a:r>
          </a:p>
          <a:p>
            <a:pPr lvl="2"/>
            <a:r>
              <a:rPr lang="fr-FR" dirty="0"/>
              <a:t>Troisième niveau</a:t>
            </a:r>
          </a:p>
          <a:p>
            <a:pPr lvl="3"/>
            <a:r>
              <a:rPr lang="fr-FR" dirty="0"/>
              <a:t> Quatrième niveau</a:t>
            </a:r>
          </a:p>
        </p:txBody>
      </p:sp>
      <p:sp>
        <p:nvSpPr>
          <p:cNvPr id="7"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Tree>
    <p:extLst>
      <p:ext uri="{BB962C8B-B14F-4D97-AF65-F5344CB8AC3E}">
        <p14:creationId xmlns:p14="http://schemas.microsoft.com/office/powerpoint/2010/main" val="403267264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re + Texte 2 ">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993323" y="1070933"/>
            <a:ext cx="10205354" cy="923330"/>
          </a:xfrm>
          <a:prstGeom prst="rect">
            <a:avLst/>
          </a:prstGeom>
        </p:spPr>
        <p:txBody>
          <a:bodyPr anchor="b">
            <a:spAutoFit/>
          </a:bodyPr>
          <a:lstStyle>
            <a:lvl1pPr algn="l">
              <a:defRPr sz="6000"/>
            </a:lvl1pPr>
          </a:lstStyle>
          <a:p>
            <a:r>
              <a:rPr lang="fr-FR" dirty="0"/>
              <a:t>TITRE</a:t>
            </a:r>
          </a:p>
        </p:txBody>
      </p:sp>
      <p:sp>
        <p:nvSpPr>
          <p:cNvPr id="3" name="Sous-titre 2"/>
          <p:cNvSpPr>
            <a:spLocks noGrp="1"/>
          </p:cNvSpPr>
          <p:nvPr>
            <p:ph type="subTitle" idx="1" hasCustomPrompt="1"/>
          </p:nvPr>
        </p:nvSpPr>
        <p:spPr>
          <a:xfrm>
            <a:off x="993323" y="3602038"/>
            <a:ext cx="10205355" cy="424732"/>
          </a:xfrm>
          <a:prstGeom prst="rect">
            <a:avLst/>
          </a:prstGeom>
        </p:spPr>
        <p:txBody>
          <a:bodyPr>
            <a:spAutoFit/>
          </a:bodyPr>
          <a:lstStyle>
            <a:lvl1pPr marL="0" indent="0" algn="l">
              <a:buNone/>
              <a:defRPr sz="2400">
                <a:solidFill>
                  <a:srgbClr val="C9236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Modifier les sous-titres du masque</a:t>
            </a:r>
          </a:p>
        </p:txBody>
      </p:sp>
      <p:sp>
        <p:nvSpPr>
          <p:cNvPr id="11" name="Espace réservé du numéro de diapositive 10"/>
          <p:cNvSpPr>
            <a:spLocks noGrp="1"/>
          </p:cNvSpPr>
          <p:nvPr>
            <p:ph type="sldNum" sz="quarter" idx="11"/>
          </p:nvPr>
        </p:nvSpPr>
        <p:spPr/>
        <p:txBody>
          <a:bodyPr/>
          <a:lstStyle/>
          <a:p>
            <a:fld id="{27A4C574-4D1E-4B89-9988-D081408D575C}" type="slidenum">
              <a:rPr lang="fr-FR" smtClean="0"/>
              <a:pPr/>
              <a:t>‹N°›</a:t>
            </a:fld>
            <a:endParaRPr lang="fr-FR" dirty="0"/>
          </a:p>
        </p:txBody>
      </p:sp>
      <p:sp>
        <p:nvSpPr>
          <p:cNvPr id="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Tree>
    <p:extLst>
      <p:ext uri="{BB962C8B-B14F-4D97-AF65-F5344CB8AC3E}">
        <p14:creationId xmlns:p14="http://schemas.microsoft.com/office/powerpoint/2010/main" val="31132058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re et contenu sans puce">
    <p:spTree>
      <p:nvGrpSpPr>
        <p:cNvPr id="1" name=""/>
        <p:cNvGrpSpPr/>
        <p:nvPr/>
      </p:nvGrpSpPr>
      <p:grpSpPr>
        <a:xfrm>
          <a:off x="0" y="0"/>
          <a:ext cx="0" cy="0"/>
          <a:chOff x="0" y="0"/>
          <a:chExt cx="0" cy="0"/>
        </a:xfrm>
      </p:grpSpPr>
      <p:sp>
        <p:nvSpPr>
          <p:cNvPr id="3" name="Espace réservé du contenu 2"/>
          <p:cNvSpPr>
            <a:spLocks noGrp="1"/>
          </p:cNvSpPr>
          <p:nvPr>
            <p:ph idx="1" hasCustomPrompt="1"/>
          </p:nvPr>
        </p:nvSpPr>
        <p:spPr>
          <a:xfrm>
            <a:off x="642258" y="1825625"/>
            <a:ext cx="10907485" cy="1531188"/>
          </a:xfrm>
          <a:prstGeom prst="rect">
            <a:avLst/>
          </a:prstGeom>
        </p:spPr>
        <p:txBody>
          <a:bodyPr>
            <a:spAutoFit/>
          </a:bodyPr>
          <a:lstStyle>
            <a:lvl1pPr marL="457200" indent="-457200">
              <a:buFontTx/>
              <a:buBlip>
                <a:blip r:embed="rId2"/>
              </a:buBlip>
              <a:defRPr>
                <a:solidFill>
                  <a:srgbClr val="C92360"/>
                </a:solidFill>
              </a:defRPr>
            </a:lvl1pPr>
            <a:lvl2pPr marL="800100" indent="-342900">
              <a:buFontTx/>
              <a:buBlip>
                <a:blip r:embed="rId3"/>
              </a:buBlip>
              <a:defRPr>
                <a:solidFill>
                  <a:srgbClr val="002060"/>
                </a:solidFill>
              </a:defRPr>
            </a:lvl2pPr>
            <a:lvl3pPr marL="1257300" indent="-342900">
              <a:buFontTx/>
              <a:buBlip>
                <a:blip r:embed="rId4"/>
              </a:buBlip>
              <a:defRPr>
                <a:solidFill>
                  <a:srgbClr val="E06F17"/>
                </a:solidFill>
              </a:defRPr>
            </a:lvl3pPr>
            <a:lvl4pPr marL="1600200" indent="-228600">
              <a:buFontTx/>
              <a:buBlip>
                <a:blip r:embed="rId5"/>
              </a:buBlip>
              <a:defRPr>
                <a:solidFill>
                  <a:srgbClr val="726F6D"/>
                </a:solidFill>
              </a:defRPr>
            </a:lvl4pPr>
          </a:lstStyle>
          <a:p>
            <a:pPr lvl="0"/>
            <a:r>
              <a:rPr lang="fr-FR" dirty="0"/>
              <a:t>Modifier le texte du masque</a:t>
            </a:r>
          </a:p>
          <a:p>
            <a:pPr lvl="1"/>
            <a:r>
              <a:rPr lang="fr-FR" dirty="0"/>
              <a:t>Deuxième niveau</a:t>
            </a:r>
          </a:p>
          <a:p>
            <a:pPr lvl="2"/>
            <a:r>
              <a:rPr lang="fr-FR" dirty="0"/>
              <a:t>Troisième niveau</a:t>
            </a:r>
          </a:p>
          <a:p>
            <a:pPr lvl="3"/>
            <a:r>
              <a:rPr lang="fr-FR" dirty="0"/>
              <a:t> Quatrième niveau</a:t>
            </a:r>
          </a:p>
        </p:txBody>
      </p:sp>
      <p:sp>
        <p:nvSpPr>
          <p:cNvPr id="9" name="Espace réservé du numéro de diapositive 8"/>
          <p:cNvSpPr>
            <a:spLocks noGrp="1"/>
          </p:cNvSpPr>
          <p:nvPr>
            <p:ph type="sldNum" sz="quarter" idx="11"/>
          </p:nvPr>
        </p:nvSpPr>
        <p:spPr/>
        <p:txBody>
          <a:bodyPr/>
          <a:lstStyle/>
          <a:p>
            <a:fld id="{27A4C574-4D1E-4B89-9988-D081408D575C}" type="slidenum">
              <a:rPr lang="fr-FR" smtClean="0"/>
              <a:pPr/>
              <a:t>‹N°›</a:t>
            </a:fld>
            <a:endParaRPr lang="fr-FR" dirty="0"/>
          </a:p>
        </p:txBody>
      </p:sp>
      <p:sp>
        <p:nvSpPr>
          <p:cNvPr id="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
        <p:nvSpPr>
          <p:cNvPr id="7" name="Titre 1"/>
          <p:cNvSpPr txBox="1">
            <a:spLocks/>
          </p:cNvSpPr>
          <p:nvPr userDrawn="1"/>
        </p:nvSpPr>
        <p:spPr>
          <a:xfrm>
            <a:off x="642259" y="224449"/>
            <a:ext cx="10907484" cy="701731"/>
          </a:xfrm>
          <a:prstGeom prst="rect">
            <a:avLst/>
          </a:prstGeom>
        </p:spPr>
        <p:txBody>
          <a:bodyPr>
            <a:spAutoFit/>
          </a:bodyPr>
          <a:lstStyle>
            <a:lvl1pPr marL="857250" indent="-857250" algn="l" defTabSz="914400" rtl="0" eaLnBrk="1" latinLnBrk="0" hangingPunct="1">
              <a:lnSpc>
                <a:spcPct val="90000"/>
              </a:lnSpc>
              <a:spcBef>
                <a:spcPct val="0"/>
              </a:spcBef>
              <a:buFont typeface="+mj-lt"/>
              <a:buAutoNum type="arabicPeriod"/>
              <a:defRPr sz="4400" b="1" kern="1200">
                <a:solidFill>
                  <a:srgbClr val="213B76"/>
                </a:solidFill>
                <a:latin typeface="Arial" panose="020B0604020202020204" pitchFamily="34" charset="0"/>
                <a:ea typeface="+mj-ea"/>
                <a:cs typeface="Arial" panose="020B0604020202020204" pitchFamily="34" charset="0"/>
              </a:defRPr>
            </a:lvl1pPr>
          </a:lstStyle>
          <a:p>
            <a:r>
              <a:rPr lang="fr-FR" smtClean="0"/>
              <a:t>TITRE</a:t>
            </a:r>
            <a:endParaRPr lang="fr-FR" dirty="0"/>
          </a:p>
        </p:txBody>
      </p:sp>
    </p:spTree>
    <p:extLst>
      <p:ext uri="{BB962C8B-B14F-4D97-AF65-F5344CB8AC3E}">
        <p14:creationId xmlns:p14="http://schemas.microsoft.com/office/powerpoint/2010/main" val="400062020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 2 contenus">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1"/>
          </p:nvPr>
        </p:nvSpPr>
        <p:spPr/>
        <p:txBody>
          <a:bodyPr/>
          <a:lstStyle/>
          <a:p>
            <a:fld id="{27A4C574-4D1E-4B89-9988-D081408D575C}" type="slidenum">
              <a:rPr lang="fr-FR" smtClean="0"/>
              <a:pPr/>
              <a:t>‹N°›</a:t>
            </a:fld>
            <a:endParaRPr lang="fr-FR" dirty="0"/>
          </a:p>
        </p:txBody>
      </p:sp>
      <p:sp>
        <p:nvSpPr>
          <p:cNvPr id="7" name="Espace réservé du contenu 2"/>
          <p:cNvSpPr>
            <a:spLocks noGrp="1"/>
          </p:cNvSpPr>
          <p:nvPr>
            <p:ph idx="1" hasCustomPrompt="1"/>
          </p:nvPr>
        </p:nvSpPr>
        <p:spPr>
          <a:xfrm>
            <a:off x="642258" y="1825625"/>
            <a:ext cx="5423264" cy="1531188"/>
          </a:xfrm>
          <a:prstGeom prst="rect">
            <a:avLst/>
          </a:prstGeom>
        </p:spPr>
        <p:txBody>
          <a:bodyPr>
            <a:spAutoFit/>
          </a:bodyPr>
          <a:lstStyle>
            <a:lvl1pPr marL="457200" indent="-457200">
              <a:buSzPct val="125000"/>
              <a:buFontTx/>
              <a:buBlip>
                <a:blip r:embed="rId2"/>
              </a:buBlip>
              <a:defRPr>
                <a:solidFill>
                  <a:srgbClr val="C92360"/>
                </a:solidFill>
              </a:defRPr>
            </a:lvl1pPr>
            <a:lvl2pPr marL="800100" indent="-342900">
              <a:buSzPct val="125000"/>
              <a:buFontTx/>
              <a:buBlip>
                <a:blip r:embed="rId3"/>
              </a:buBlip>
              <a:defRPr>
                <a:solidFill>
                  <a:srgbClr val="002060"/>
                </a:solidFill>
              </a:defRPr>
            </a:lvl2pPr>
            <a:lvl3pPr marL="1257300" indent="-342900">
              <a:buSzPct val="125000"/>
              <a:buFontTx/>
              <a:buBlip>
                <a:blip r:embed="rId4"/>
              </a:buBlip>
              <a:defRPr>
                <a:solidFill>
                  <a:srgbClr val="E06F17"/>
                </a:solidFill>
              </a:defRPr>
            </a:lvl3pPr>
            <a:lvl4pPr marL="1600200" indent="-228600">
              <a:buSzPct val="125000"/>
              <a:buFontTx/>
              <a:buBlip>
                <a:blip r:embed="rId5"/>
              </a:buBlip>
              <a:defRPr>
                <a:solidFill>
                  <a:srgbClr val="726F6D"/>
                </a:solidFill>
              </a:defRPr>
            </a:lvl4pPr>
          </a:lstStyle>
          <a:p>
            <a:pPr lvl="0"/>
            <a:r>
              <a:rPr lang="fr-FR" dirty="0"/>
              <a:t>Modifier le texte du masque</a:t>
            </a:r>
          </a:p>
          <a:p>
            <a:pPr lvl="1"/>
            <a:r>
              <a:rPr lang="fr-FR" dirty="0"/>
              <a:t>Deuxième niveau</a:t>
            </a:r>
          </a:p>
          <a:p>
            <a:pPr lvl="2"/>
            <a:r>
              <a:rPr lang="fr-FR" dirty="0"/>
              <a:t>Troisième niveau</a:t>
            </a:r>
          </a:p>
          <a:p>
            <a:pPr lvl="3"/>
            <a:r>
              <a:rPr lang="fr-FR" dirty="0"/>
              <a:t> Quatrième niveau</a:t>
            </a:r>
          </a:p>
        </p:txBody>
      </p:sp>
      <p:sp>
        <p:nvSpPr>
          <p:cNvPr id="11" name="Espace réservé du contenu 2"/>
          <p:cNvSpPr>
            <a:spLocks noGrp="1"/>
          </p:cNvSpPr>
          <p:nvPr>
            <p:ph idx="12" hasCustomPrompt="1"/>
          </p:nvPr>
        </p:nvSpPr>
        <p:spPr>
          <a:xfrm>
            <a:off x="6126478" y="1825625"/>
            <a:ext cx="5423264" cy="1531188"/>
          </a:xfrm>
          <a:prstGeom prst="rect">
            <a:avLst/>
          </a:prstGeom>
        </p:spPr>
        <p:txBody>
          <a:bodyPr>
            <a:spAutoFit/>
          </a:bodyPr>
          <a:lstStyle>
            <a:lvl1pPr marL="457200" indent="-457200">
              <a:buSzPct val="125000"/>
              <a:buFontTx/>
              <a:buBlip>
                <a:blip r:embed="rId2"/>
              </a:buBlip>
              <a:defRPr>
                <a:solidFill>
                  <a:srgbClr val="C92360"/>
                </a:solidFill>
              </a:defRPr>
            </a:lvl1pPr>
            <a:lvl2pPr marL="800100" indent="-342900">
              <a:buSzPct val="125000"/>
              <a:buFontTx/>
              <a:buBlip>
                <a:blip r:embed="rId3"/>
              </a:buBlip>
              <a:defRPr>
                <a:solidFill>
                  <a:srgbClr val="002060"/>
                </a:solidFill>
              </a:defRPr>
            </a:lvl2pPr>
            <a:lvl3pPr marL="1257300" indent="-342900">
              <a:buSzPct val="125000"/>
              <a:buFontTx/>
              <a:buBlip>
                <a:blip r:embed="rId4"/>
              </a:buBlip>
              <a:defRPr>
                <a:solidFill>
                  <a:srgbClr val="E06F17"/>
                </a:solidFill>
              </a:defRPr>
            </a:lvl3pPr>
            <a:lvl4pPr marL="1600200" indent="-228600">
              <a:buSzPct val="125000"/>
              <a:buFontTx/>
              <a:buBlip>
                <a:blip r:embed="rId5"/>
              </a:buBlip>
              <a:defRPr>
                <a:solidFill>
                  <a:srgbClr val="726F6D"/>
                </a:solidFill>
              </a:defRPr>
            </a:lvl4pPr>
          </a:lstStyle>
          <a:p>
            <a:pPr lvl="0"/>
            <a:r>
              <a:rPr lang="fr-FR" dirty="0"/>
              <a:t>Modifier le texte du masque</a:t>
            </a:r>
          </a:p>
          <a:p>
            <a:pPr lvl="1"/>
            <a:r>
              <a:rPr lang="fr-FR" dirty="0"/>
              <a:t>Deuxième niveau</a:t>
            </a:r>
          </a:p>
          <a:p>
            <a:pPr lvl="2"/>
            <a:r>
              <a:rPr lang="fr-FR" dirty="0"/>
              <a:t>Troisième niveau</a:t>
            </a:r>
          </a:p>
          <a:p>
            <a:pPr lvl="3"/>
            <a:r>
              <a:rPr lang="fr-FR" dirty="0"/>
              <a:t> Quatrième niveau</a:t>
            </a:r>
          </a:p>
        </p:txBody>
      </p:sp>
      <p:sp>
        <p:nvSpPr>
          <p:cNvPr id="8"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
        <p:nvSpPr>
          <p:cNvPr id="12" name="Titre 1"/>
          <p:cNvSpPr>
            <a:spLocks noGrp="1"/>
          </p:cNvSpPr>
          <p:nvPr>
            <p:ph type="title" hasCustomPrompt="1"/>
          </p:nvPr>
        </p:nvSpPr>
        <p:spPr>
          <a:xfrm>
            <a:off x="642259" y="224449"/>
            <a:ext cx="10907484" cy="701731"/>
          </a:xfrm>
          <a:prstGeom prst="rect">
            <a:avLst/>
          </a:prstGeom>
        </p:spPr>
        <p:txBody>
          <a:bodyPr>
            <a:spAutoFit/>
          </a:bodyPr>
          <a:lstStyle>
            <a:lvl1pPr marL="857250" indent="-857250">
              <a:buFont typeface="+mj-lt"/>
              <a:buAutoNum type="arabicPeriod"/>
              <a:defRPr/>
            </a:lvl1pPr>
          </a:lstStyle>
          <a:p>
            <a:r>
              <a:rPr lang="fr-FR" dirty="0"/>
              <a:t>TITRE</a:t>
            </a:r>
          </a:p>
        </p:txBody>
      </p:sp>
    </p:spTree>
    <p:extLst>
      <p:ext uri="{BB962C8B-B14F-4D97-AF65-F5344CB8AC3E}">
        <p14:creationId xmlns:p14="http://schemas.microsoft.com/office/powerpoint/2010/main" val="57421879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1"/>
          </p:nvPr>
        </p:nvSpPr>
        <p:spPr/>
        <p:txBody>
          <a:bodyPr/>
          <a:lstStyle/>
          <a:p>
            <a:fld id="{27A4C574-4D1E-4B89-9988-D081408D575C}" type="slidenum">
              <a:rPr lang="fr-FR" smtClean="0"/>
              <a:pPr/>
              <a:t>‹N°›</a:t>
            </a:fld>
            <a:endParaRPr lang="fr-FR" dirty="0"/>
          </a:p>
        </p:txBody>
      </p:sp>
      <p:sp>
        <p:nvSpPr>
          <p:cNvPr id="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
        <p:nvSpPr>
          <p:cNvPr id="9" name="Titre 1"/>
          <p:cNvSpPr>
            <a:spLocks noGrp="1"/>
          </p:cNvSpPr>
          <p:nvPr>
            <p:ph type="title" hasCustomPrompt="1"/>
          </p:nvPr>
        </p:nvSpPr>
        <p:spPr>
          <a:xfrm>
            <a:off x="642259" y="224449"/>
            <a:ext cx="10907484" cy="701731"/>
          </a:xfrm>
          <a:prstGeom prst="rect">
            <a:avLst/>
          </a:prstGeom>
        </p:spPr>
        <p:txBody>
          <a:bodyPr>
            <a:spAutoFit/>
          </a:bodyPr>
          <a:lstStyle>
            <a:lvl1pPr marL="857250" indent="-857250">
              <a:buFont typeface="+mj-lt"/>
              <a:buAutoNum type="arabicPeriod"/>
              <a:defRPr/>
            </a:lvl1pPr>
          </a:lstStyle>
          <a:p>
            <a:r>
              <a:rPr lang="fr-FR" dirty="0"/>
              <a:t>TITRE</a:t>
            </a:r>
          </a:p>
        </p:txBody>
      </p:sp>
    </p:spTree>
    <p:extLst>
      <p:ext uri="{BB962C8B-B14F-4D97-AF65-F5344CB8AC3E}">
        <p14:creationId xmlns:p14="http://schemas.microsoft.com/office/powerpoint/2010/main" val="146389186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Espace réservé du numéro de diapositive 6"/>
          <p:cNvSpPr>
            <a:spLocks noGrp="1"/>
          </p:cNvSpPr>
          <p:nvPr>
            <p:ph type="sldNum" sz="quarter" idx="11"/>
          </p:nvPr>
        </p:nvSpPr>
        <p:spPr/>
        <p:txBody>
          <a:bodyPr/>
          <a:lstStyle/>
          <a:p>
            <a:fld id="{27A4C574-4D1E-4B89-9988-D081408D575C}" type="slidenum">
              <a:rPr lang="fr-FR" smtClean="0"/>
              <a:pPr/>
              <a:t>‹N°›</a:t>
            </a:fld>
            <a:endParaRPr lang="fr-FR" dirty="0"/>
          </a:p>
        </p:txBody>
      </p:sp>
      <p:sp>
        <p:nvSpPr>
          <p:cNvPr id="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Tree>
    <p:extLst>
      <p:ext uri="{BB962C8B-B14F-4D97-AF65-F5344CB8AC3E}">
        <p14:creationId xmlns:p14="http://schemas.microsoft.com/office/powerpoint/2010/main" val="120738516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9201213-627A-A3E2-C96B-5CA2CE9EC91D}"/>
              </a:ext>
            </a:extLst>
          </p:cNvPr>
          <p:cNvSpPr>
            <a:spLocks noGrp="1"/>
          </p:cNvSpPr>
          <p:nvPr>
            <p:ph type="title" hasCustomPrompt="1"/>
          </p:nvPr>
        </p:nvSpPr>
        <p:spPr>
          <a:xfrm>
            <a:off x="2221821" y="2065612"/>
            <a:ext cx="2228259" cy="414251"/>
          </a:xfrm>
          <a:prstGeom prst="rect">
            <a:avLst/>
          </a:prstGeom>
          <a:ln>
            <a:solidFill>
              <a:srgbClr val="726F6D"/>
            </a:solidFill>
            <a:prstDash val="sysDot"/>
          </a:ln>
        </p:spPr>
        <p:txBody>
          <a:bodyPr>
            <a:spAutoFit/>
          </a:bodyPr>
          <a:lstStyle>
            <a:lvl1pPr algn="ctr">
              <a:defRPr sz="2250" b="1" i="0" cap="all" baseline="0">
                <a:solidFill>
                  <a:srgbClr val="203A76"/>
                </a:solidFill>
              </a:defRPr>
            </a:lvl1pPr>
          </a:lstStyle>
          <a:p>
            <a:r>
              <a:rPr lang="fr-FR" dirty="0"/>
              <a:t>SOMMAIRE</a:t>
            </a:r>
          </a:p>
        </p:txBody>
      </p:sp>
      <p:sp>
        <p:nvSpPr>
          <p:cNvPr id="4" name="Espace réservé du contenu 23">
            <a:extLst>
              <a:ext uri="{FF2B5EF4-FFF2-40B4-BE49-F238E27FC236}">
                <a16:creationId xmlns:a16="http://schemas.microsoft.com/office/drawing/2014/main" id="{D5BE8BE1-B188-6CBC-99FF-8BCD8F53A9DE}"/>
              </a:ext>
            </a:extLst>
          </p:cNvPr>
          <p:cNvSpPr>
            <a:spLocks noGrp="1"/>
          </p:cNvSpPr>
          <p:nvPr>
            <p:ph sz="quarter" idx="13" hasCustomPrompt="1"/>
          </p:nvPr>
        </p:nvSpPr>
        <p:spPr>
          <a:xfrm>
            <a:off x="6172377" y="551967"/>
            <a:ext cx="5556978" cy="258532"/>
          </a:xfrm>
          <a:prstGeom prst="rect">
            <a:avLst/>
          </a:prstGeom>
        </p:spPr>
        <p:txBody>
          <a:bodyPr anchor="ctr">
            <a:spAutoFit/>
          </a:bodyPr>
          <a:lstStyle>
            <a:lvl1pPr marL="0" indent="0" algn="l">
              <a:buNone/>
              <a:defRPr sz="1200" b="1" i="0" cap="all" baseline="0">
                <a:solidFill>
                  <a:srgbClr val="203A76"/>
                </a:solidFill>
                <a:latin typeface="Arial" panose="020B0604020202020204" pitchFamily="34" charset="0"/>
              </a:defRPr>
            </a:lvl1pPr>
          </a:lstStyle>
          <a:p>
            <a:pPr lvl="0"/>
            <a:r>
              <a:rPr lang="fr-FR" dirty="0"/>
              <a:t>TITRE PARTIE</a:t>
            </a:r>
          </a:p>
        </p:txBody>
      </p:sp>
      <p:sp>
        <p:nvSpPr>
          <p:cNvPr id="6" name="Espace réservé du contenu 23">
            <a:extLst>
              <a:ext uri="{FF2B5EF4-FFF2-40B4-BE49-F238E27FC236}">
                <a16:creationId xmlns:a16="http://schemas.microsoft.com/office/drawing/2014/main" id="{B7A0816C-E946-D6FF-C0F1-FF53FE68535A}"/>
              </a:ext>
            </a:extLst>
          </p:cNvPr>
          <p:cNvSpPr>
            <a:spLocks noGrp="1"/>
          </p:cNvSpPr>
          <p:nvPr>
            <p:ph sz="quarter" idx="14" hasCustomPrompt="1"/>
          </p:nvPr>
        </p:nvSpPr>
        <p:spPr>
          <a:xfrm>
            <a:off x="6171086" y="1097520"/>
            <a:ext cx="5558269"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9" name="Espace réservé du contenu 23">
            <a:extLst>
              <a:ext uri="{FF2B5EF4-FFF2-40B4-BE49-F238E27FC236}">
                <a16:creationId xmlns:a16="http://schemas.microsoft.com/office/drawing/2014/main" id="{78A7AC3C-9E4B-0FFA-614B-112C38568F16}"/>
              </a:ext>
            </a:extLst>
          </p:cNvPr>
          <p:cNvSpPr>
            <a:spLocks noGrp="1"/>
          </p:cNvSpPr>
          <p:nvPr>
            <p:ph sz="quarter" idx="15" hasCustomPrompt="1"/>
          </p:nvPr>
        </p:nvSpPr>
        <p:spPr>
          <a:xfrm>
            <a:off x="6162217" y="1624152"/>
            <a:ext cx="5567138"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0" name="Espace réservé du contenu 23">
            <a:extLst>
              <a:ext uri="{FF2B5EF4-FFF2-40B4-BE49-F238E27FC236}">
                <a16:creationId xmlns:a16="http://schemas.microsoft.com/office/drawing/2014/main" id="{9F944F0F-050F-84C9-7764-2FDD43FEB486}"/>
              </a:ext>
            </a:extLst>
          </p:cNvPr>
          <p:cNvSpPr>
            <a:spLocks noGrp="1"/>
          </p:cNvSpPr>
          <p:nvPr>
            <p:ph sz="quarter" idx="16" hasCustomPrompt="1"/>
          </p:nvPr>
        </p:nvSpPr>
        <p:spPr>
          <a:xfrm>
            <a:off x="6160926" y="2169705"/>
            <a:ext cx="5568429"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3" name="Espace réservé du contenu 23">
            <a:extLst>
              <a:ext uri="{FF2B5EF4-FFF2-40B4-BE49-F238E27FC236}">
                <a16:creationId xmlns:a16="http://schemas.microsoft.com/office/drawing/2014/main" id="{105EEDF5-2592-7853-8ABA-597549319C84}"/>
              </a:ext>
            </a:extLst>
          </p:cNvPr>
          <p:cNvSpPr>
            <a:spLocks noGrp="1"/>
          </p:cNvSpPr>
          <p:nvPr>
            <p:ph sz="quarter" idx="17" hasCustomPrompt="1"/>
          </p:nvPr>
        </p:nvSpPr>
        <p:spPr>
          <a:xfrm>
            <a:off x="6157386" y="2710551"/>
            <a:ext cx="5571969"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4" name="Espace réservé du contenu 23">
            <a:extLst>
              <a:ext uri="{FF2B5EF4-FFF2-40B4-BE49-F238E27FC236}">
                <a16:creationId xmlns:a16="http://schemas.microsoft.com/office/drawing/2014/main" id="{F66419B2-F34D-FEBF-BDC5-62888E164981}"/>
              </a:ext>
            </a:extLst>
          </p:cNvPr>
          <p:cNvSpPr>
            <a:spLocks noGrp="1"/>
          </p:cNvSpPr>
          <p:nvPr>
            <p:ph sz="quarter" idx="18" hasCustomPrompt="1"/>
          </p:nvPr>
        </p:nvSpPr>
        <p:spPr>
          <a:xfrm>
            <a:off x="6156097" y="3256104"/>
            <a:ext cx="5573258"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5" name="Espace réservé du contenu 23">
            <a:extLst>
              <a:ext uri="{FF2B5EF4-FFF2-40B4-BE49-F238E27FC236}">
                <a16:creationId xmlns:a16="http://schemas.microsoft.com/office/drawing/2014/main" id="{0EEBD430-3417-C686-2EFD-B4E35622710D}"/>
              </a:ext>
            </a:extLst>
          </p:cNvPr>
          <p:cNvSpPr>
            <a:spLocks noGrp="1"/>
          </p:cNvSpPr>
          <p:nvPr>
            <p:ph sz="quarter" idx="19" hasCustomPrompt="1"/>
          </p:nvPr>
        </p:nvSpPr>
        <p:spPr>
          <a:xfrm>
            <a:off x="6157386" y="3782736"/>
            <a:ext cx="5571969"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6" name="Espace réservé du contenu 23">
            <a:extLst>
              <a:ext uri="{FF2B5EF4-FFF2-40B4-BE49-F238E27FC236}">
                <a16:creationId xmlns:a16="http://schemas.microsoft.com/office/drawing/2014/main" id="{71C0F96E-7E53-166C-3558-79F179BD00EC}"/>
              </a:ext>
            </a:extLst>
          </p:cNvPr>
          <p:cNvSpPr>
            <a:spLocks noGrp="1"/>
          </p:cNvSpPr>
          <p:nvPr>
            <p:ph sz="quarter" idx="20" hasCustomPrompt="1"/>
          </p:nvPr>
        </p:nvSpPr>
        <p:spPr>
          <a:xfrm>
            <a:off x="6145937" y="4318129"/>
            <a:ext cx="5583418"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8" name="Espace réservé du texte 17">
            <a:extLst>
              <a:ext uri="{FF2B5EF4-FFF2-40B4-BE49-F238E27FC236}">
                <a16:creationId xmlns:a16="http://schemas.microsoft.com/office/drawing/2014/main" id="{0B2838D2-F776-79B6-F2B8-570CBF5DDB22}"/>
              </a:ext>
            </a:extLst>
          </p:cNvPr>
          <p:cNvSpPr>
            <a:spLocks noGrp="1"/>
          </p:cNvSpPr>
          <p:nvPr>
            <p:ph type="body" sz="quarter" idx="21" hasCustomPrompt="1"/>
          </p:nvPr>
        </p:nvSpPr>
        <p:spPr>
          <a:xfrm>
            <a:off x="5723792" y="551968"/>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1</a:t>
            </a:r>
          </a:p>
        </p:txBody>
      </p:sp>
      <p:sp>
        <p:nvSpPr>
          <p:cNvPr id="19" name="Espace réservé du texte 17">
            <a:extLst>
              <a:ext uri="{FF2B5EF4-FFF2-40B4-BE49-F238E27FC236}">
                <a16:creationId xmlns:a16="http://schemas.microsoft.com/office/drawing/2014/main" id="{17F9BE3D-3BEC-DACA-B191-4B536A12A162}"/>
              </a:ext>
            </a:extLst>
          </p:cNvPr>
          <p:cNvSpPr>
            <a:spLocks noGrp="1"/>
          </p:cNvSpPr>
          <p:nvPr>
            <p:ph type="body" sz="quarter" idx="22" hasCustomPrompt="1"/>
          </p:nvPr>
        </p:nvSpPr>
        <p:spPr>
          <a:xfrm>
            <a:off x="5723792" y="1094691"/>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2</a:t>
            </a:r>
          </a:p>
        </p:txBody>
      </p:sp>
      <p:sp>
        <p:nvSpPr>
          <p:cNvPr id="20" name="Espace réservé du texte 17">
            <a:extLst>
              <a:ext uri="{FF2B5EF4-FFF2-40B4-BE49-F238E27FC236}">
                <a16:creationId xmlns:a16="http://schemas.microsoft.com/office/drawing/2014/main" id="{1B00F6C1-FDC3-9EF8-18CD-34EAD550F85C}"/>
              </a:ext>
            </a:extLst>
          </p:cNvPr>
          <p:cNvSpPr>
            <a:spLocks noGrp="1"/>
          </p:cNvSpPr>
          <p:nvPr>
            <p:ph type="body" sz="quarter" idx="23" hasCustomPrompt="1"/>
          </p:nvPr>
        </p:nvSpPr>
        <p:spPr>
          <a:xfrm>
            <a:off x="5723792" y="1623427"/>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3</a:t>
            </a:r>
          </a:p>
        </p:txBody>
      </p:sp>
      <p:sp>
        <p:nvSpPr>
          <p:cNvPr id="21" name="Espace réservé du texte 17">
            <a:extLst>
              <a:ext uri="{FF2B5EF4-FFF2-40B4-BE49-F238E27FC236}">
                <a16:creationId xmlns:a16="http://schemas.microsoft.com/office/drawing/2014/main" id="{3CF45C33-CE8C-2304-E23A-B1ADB953E576}"/>
              </a:ext>
            </a:extLst>
          </p:cNvPr>
          <p:cNvSpPr>
            <a:spLocks noGrp="1"/>
          </p:cNvSpPr>
          <p:nvPr>
            <p:ph type="body" sz="quarter" idx="24" hasCustomPrompt="1"/>
          </p:nvPr>
        </p:nvSpPr>
        <p:spPr>
          <a:xfrm>
            <a:off x="5723792" y="2157008"/>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4</a:t>
            </a:r>
          </a:p>
        </p:txBody>
      </p:sp>
      <p:sp>
        <p:nvSpPr>
          <p:cNvPr id="22" name="Espace réservé du texte 17">
            <a:extLst>
              <a:ext uri="{FF2B5EF4-FFF2-40B4-BE49-F238E27FC236}">
                <a16:creationId xmlns:a16="http://schemas.microsoft.com/office/drawing/2014/main" id="{7A51412D-2073-9115-AFE8-C9F0B6B8381F}"/>
              </a:ext>
            </a:extLst>
          </p:cNvPr>
          <p:cNvSpPr>
            <a:spLocks noGrp="1"/>
          </p:cNvSpPr>
          <p:nvPr>
            <p:ph type="body" sz="quarter" idx="25" hasCustomPrompt="1"/>
          </p:nvPr>
        </p:nvSpPr>
        <p:spPr>
          <a:xfrm>
            <a:off x="5723792" y="2700808"/>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5</a:t>
            </a:r>
          </a:p>
        </p:txBody>
      </p:sp>
      <p:sp>
        <p:nvSpPr>
          <p:cNvPr id="23" name="Espace réservé du texte 17">
            <a:extLst>
              <a:ext uri="{FF2B5EF4-FFF2-40B4-BE49-F238E27FC236}">
                <a16:creationId xmlns:a16="http://schemas.microsoft.com/office/drawing/2014/main" id="{A6CFB0DC-74EC-F97A-1BFE-7DB87D4AEA38}"/>
              </a:ext>
            </a:extLst>
          </p:cNvPr>
          <p:cNvSpPr>
            <a:spLocks noGrp="1"/>
          </p:cNvSpPr>
          <p:nvPr>
            <p:ph type="body" sz="quarter" idx="26" hasCustomPrompt="1"/>
          </p:nvPr>
        </p:nvSpPr>
        <p:spPr>
          <a:xfrm>
            <a:off x="5723792" y="3243531"/>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6</a:t>
            </a:r>
          </a:p>
        </p:txBody>
      </p:sp>
      <p:sp>
        <p:nvSpPr>
          <p:cNvPr id="24" name="Espace réservé du texte 17">
            <a:extLst>
              <a:ext uri="{FF2B5EF4-FFF2-40B4-BE49-F238E27FC236}">
                <a16:creationId xmlns:a16="http://schemas.microsoft.com/office/drawing/2014/main" id="{57BB802C-C380-1A7D-63E4-B7D996A604F8}"/>
              </a:ext>
            </a:extLst>
          </p:cNvPr>
          <p:cNvSpPr>
            <a:spLocks noGrp="1"/>
          </p:cNvSpPr>
          <p:nvPr>
            <p:ph type="body" sz="quarter" idx="27" hasCustomPrompt="1"/>
          </p:nvPr>
        </p:nvSpPr>
        <p:spPr>
          <a:xfrm>
            <a:off x="5723792" y="3772269"/>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7</a:t>
            </a:r>
          </a:p>
        </p:txBody>
      </p:sp>
      <p:sp>
        <p:nvSpPr>
          <p:cNvPr id="25" name="Espace réservé du texte 17">
            <a:extLst>
              <a:ext uri="{FF2B5EF4-FFF2-40B4-BE49-F238E27FC236}">
                <a16:creationId xmlns:a16="http://schemas.microsoft.com/office/drawing/2014/main" id="{F317665B-8145-2375-B3E2-578B9677DF4C}"/>
              </a:ext>
            </a:extLst>
          </p:cNvPr>
          <p:cNvSpPr>
            <a:spLocks noGrp="1"/>
          </p:cNvSpPr>
          <p:nvPr>
            <p:ph type="body" sz="quarter" idx="28" hasCustomPrompt="1"/>
          </p:nvPr>
        </p:nvSpPr>
        <p:spPr>
          <a:xfrm>
            <a:off x="5723792" y="4305848"/>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8</a:t>
            </a:r>
          </a:p>
        </p:txBody>
      </p:sp>
      <p:sp>
        <p:nvSpPr>
          <p:cNvPr id="26" name="Espace réservé du numéro de diapositive 25"/>
          <p:cNvSpPr>
            <a:spLocks noGrp="1"/>
          </p:cNvSpPr>
          <p:nvPr>
            <p:ph type="sldNum" sz="quarter" idx="30"/>
          </p:nvPr>
        </p:nvSpPr>
        <p:spPr/>
        <p:txBody>
          <a:bodyPr/>
          <a:lstStyle/>
          <a:p>
            <a:fld id="{27A4C574-4D1E-4B89-9988-D081408D575C}" type="slidenum">
              <a:rPr lang="fr-FR" smtClean="0"/>
              <a:pPr/>
              <a:t>‹N°›</a:t>
            </a:fld>
            <a:endParaRPr lang="fr-FR" dirty="0"/>
          </a:p>
        </p:txBody>
      </p:sp>
      <p:sp>
        <p:nvSpPr>
          <p:cNvPr id="27"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1234440375"/>
      </p:ext>
    </p:extLst>
  </p:cSld>
  <p:clrMapOvr>
    <a:masterClrMapping/>
  </p:clrMapOvr>
  <p:timing>
    <p:tnLst>
      <p:par>
        <p:cTn id="1" dur="indefinite" restart="never" nodeType="tmRoot"/>
      </p:par>
    </p:tnLst>
  </p:timing>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re + Texte">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642259" y="224449"/>
            <a:ext cx="10907484" cy="701731"/>
          </a:xfrm>
          <a:prstGeom prst="rect">
            <a:avLst/>
          </a:prstGeom>
        </p:spPr>
        <p:txBody>
          <a:bodyPr>
            <a:spAutoFit/>
          </a:bodyPr>
          <a:lstStyle>
            <a:lvl1pPr marL="857250" indent="-857250">
              <a:buFont typeface="+mj-lt"/>
              <a:buAutoNum type="arabicPeriod"/>
              <a:defRPr/>
            </a:lvl1pPr>
          </a:lstStyle>
          <a:p>
            <a:r>
              <a:rPr lang="fr-FR" dirty="0"/>
              <a:t>TITRE</a:t>
            </a:r>
          </a:p>
        </p:txBody>
      </p:sp>
      <p:sp>
        <p:nvSpPr>
          <p:cNvPr id="11" name="Espace réservé du numéro de diapositive 10"/>
          <p:cNvSpPr>
            <a:spLocks noGrp="1"/>
          </p:cNvSpPr>
          <p:nvPr>
            <p:ph type="sldNum" sz="quarter" idx="11"/>
          </p:nvPr>
        </p:nvSpPr>
        <p:spPr/>
        <p:txBody>
          <a:bodyPr/>
          <a:lstStyle/>
          <a:p>
            <a:fld id="{27A4C574-4D1E-4B89-9988-D081408D575C}" type="slidenum">
              <a:rPr lang="fr-FR" smtClean="0"/>
              <a:pPr/>
              <a:t>‹N°›</a:t>
            </a:fld>
            <a:endParaRPr lang="fr-FR" dirty="0"/>
          </a:p>
        </p:txBody>
      </p:sp>
      <p:sp>
        <p:nvSpPr>
          <p:cNvPr id="6" name="Espace réservé du contenu 2"/>
          <p:cNvSpPr>
            <a:spLocks noGrp="1"/>
          </p:cNvSpPr>
          <p:nvPr>
            <p:ph idx="1" hasCustomPrompt="1"/>
          </p:nvPr>
        </p:nvSpPr>
        <p:spPr>
          <a:xfrm>
            <a:off x="642258" y="1825625"/>
            <a:ext cx="10907485" cy="1531188"/>
          </a:xfrm>
          <a:prstGeom prst="rect">
            <a:avLst/>
          </a:prstGeom>
        </p:spPr>
        <p:txBody>
          <a:bodyPr>
            <a:spAutoFit/>
          </a:bodyPr>
          <a:lstStyle>
            <a:lvl1pPr marL="457200" indent="-457200">
              <a:buFontTx/>
              <a:buBlip>
                <a:blip r:embed="rId2"/>
              </a:buBlip>
              <a:defRPr>
                <a:solidFill>
                  <a:srgbClr val="C92360"/>
                </a:solidFill>
              </a:defRPr>
            </a:lvl1pPr>
            <a:lvl2pPr marL="800100" indent="-342900" algn="l">
              <a:buFontTx/>
              <a:buBlip>
                <a:blip r:embed="rId3"/>
              </a:buBlip>
              <a:defRPr>
                <a:solidFill>
                  <a:srgbClr val="002060"/>
                </a:solidFill>
              </a:defRPr>
            </a:lvl2pPr>
            <a:lvl3pPr marL="1257300" indent="-342900" algn="l">
              <a:buFontTx/>
              <a:buBlip>
                <a:blip r:embed="rId4"/>
              </a:buBlip>
              <a:defRPr>
                <a:solidFill>
                  <a:srgbClr val="E06F17"/>
                </a:solidFill>
              </a:defRPr>
            </a:lvl3pPr>
            <a:lvl4pPr marL="1600200" indent="-228600" algn="l">
              <a:buFontTx/>
              <a:buBlip>
                <a:blip r:embed="rId5"/>
              </a:buBlip>
              <a:defRPr>
                <a:solidFill>
                  <a:srgbClr val="726F6D"/>
                </a:solidFill>
              </a:defRPr>
            </a:lvl4pPr>
          </a:lstStyle>
          <a:p>
            <a:pPr lvl="0"/>
            <a:r>
              <a:rPr lang="fr-FR" dirty="0"/>
              <a:t>Modifier le texte du masque</a:t>
            </a:r>
          </a:p>
          <a:p>
            <a:pPr lvl="1"/>
            <a:r>
              <a:rPr lang="fr-FR" dirty="0"/>
              <a:t>Deuxième niveau</a:t>
            </a:r>
          </a:p>
          <a:p>
            <a:pPr lvl="2"/>
            <a:r>
              <a:rPr lang="fr-FR" dirty="0"/>
              <a:t>Troisième niveau</a:t>
            </a:r>
          </a:p>
          <a:p>
            <a:pPr lvl="3"/>
            <a:r>
              <a:rPr lang="fr-FR" dirty="0"/>
              <a:t> Quatrième niveau</a:t>
            </a:r>
          </a:p>
        </p:txBody>
      </p:sp>
      <p:sp>
        <p:nvSpPr>
          <p:cNvPr id="7"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153196722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image" Target="../media/image4.png"/><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image" Target="../media/image3.png"/><Relationship Id="rId5" Type="http://schemas.openxmlformats.org/officeDocument/2006/relationships/slideLayout" Target="../slideLayouts/slideLayout12.xml"/><Relationship Id="rId10" Type="http://schemas.openxmlformats.org/officeDocument/2006/relationships/image" Target="../media/image2.png"/><Relationship Id="rId4" Type="http://schemas.openxmlformats.org/officeDocument/2006/relationships/slideLayout" Target="../slideLayouts/slideLayout11.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9"/>
          <a:stretch>
            <a:fillRect/>
          </a:stretch>
        </p:blipFill>
        <p:spPr>
          <a:xfrm>
            <a:off x="0" y="-6691"/>
            <a:ext cx="45719" cy="6864691"/>
          </a:xfrm>
          <a:prstGeom prst="rect">
            <a:avLst/>
          </a:prstGeom>
        </p:spPr>
      </p:pic>
      <p:sp>
        <p:nvSpPr>
          <p:cNvPr id="5"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
        <p:nvSpPr>
          <p:cNvPr id="8" name="Espace réservé du numéro de diapositive 7"/>
          <p:cNvSpPr>
            <a:spLocks noGrp="1"/>
          </p:cNvSpPr>
          <p:nvPr>
            <p:ph type="sldNum" sz="quarter" idx="4"/>
          </p:nvPr>
        </p:nvSpPr>
        <p:spPr>
          <a:xfrm>
            <a:off x="11286309" y="6426925"/>
            <a:ext cx="443046"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fld id="{27A4C574-4D1E-4B89-9988-D081408D575C}" type="slidenum">
              <a:rPr lang="fr-FR" smtClean="0"/>
              <a:pPr/>
              <a:t>‹N°›</a:t>
            </a:fld>
            <a:endParaRPr lang="fr-FR" dirty="0"/>
          </a:p>
        </p:txBody>
      </p:sp>
      <p:pic>
        <p:nvPicPr>
          <p:cNvPr id="11" name="Image 10"/>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1027980" y="5414553"/>
            <a:ext cx="775432" cy="775432"/>
          </a:xfrm>
          <a:prstGeom prst="rect">
            <a:avLst/>
          </a:prstGeom>
        </p:spPr>
      </p:pic>
      <p:pic>
        <p:nvPicPr>
          <p:cNvPr id="12" name="Image 11"/>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027980" y="661323"/>
            <a:ext cx="775432" cy="775432"/>
          </a:xfrm>
          <a:prstGeom prst="rect">
            <a:avLst/>
          </a:prstGeom>
        </p:spPr>
      </p:pic>
      <p:pic>
        <p:nvPicPr>
          <p:cNvPr id="13" name="Image 12"/>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27980" y="3037938"/>
            <a:ext cx="775432" cy="775432"/>
          </a:xfrm>
          <a:prstGeom prst="rect">
            <a:avLst/>
          </a:prstGeom>
        </p:spPr>
      </p:pic>
    </p:spTree>
    <p:extLst>
      <p:ext uri="{BB962C8B-B14F-4D97-AF65-F5344CB8AC3E}">
        <p14:creationId xmlns:p14="http://schemas.microsoft.com/office/powerpoint/2010/main" val="2798589867"/>
      </p:ext>
    </p:extLst>
  </p:cSld>
  <p:clrMap bg1="lt1" tx1="dk1" bg2="lt2" tx2="dk2" accent1="accent1" accent2="accent2" accent3="accent3" accent4="accent4" accent5="accent5" accent6="accent6" hlink="hlink" folHlink="folHlink"/>
  <p:sldLayoutIdLst>
    <p:sldLayoutId id="2147483659" r:id="rId1"/>
    <p:sldLayoutId id="2147483656" r:id="rId2"/>
    <p:sldLayoutId id="2147483649" r:id="rId3"/>
    <p:sldLayoutId id="2147483650" r:id="rId4"/>
    <p:sldLayoutId id="2147483652" r:id="rId5"/>
    <p:sldLayoutId id="2147483654" r:id="rId6"/>
    <p:sldLayoutId id="2147483655" r:id="rId7"/>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9"/>
          <a:stretch>
            <a:fillRect/>
          </a:stretch>
        </p:blipFill>
        <p:spPr>
          <a:xfrm>
            <a:off x="0" y="-6691"/>
            <a:ext cx="45719" cy="6864691"/>
          </a:xfrm>
          <a:prstGeom prst="rect">
            <a:avLst/>
          </a:prstGeom>
        </p:spPr>
      </p:pic>
      <p:sp>
        <p:nvSpPr>
          <p:cNvPr id="5"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8" name="Espace réservé du numéro de diapositive 7"/>
          <p:cNvSpPr>
            <a:spLocks noGrp="1"/>
          </p:cNvSpPr>
          <p:nvPr>
            <p:ph type="sldNum" sz="quarter" idx="4"/>
          </p:nvPr>
        </p:nvSpPr>
        <p:spPr>
          <a:xfrm>
            <a:off x="11286309" y="6426925"/>
            <a:ext cx="443046"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fld id="{27A4C574-4D1E-4B89-9988-D081408D575C}" type="slidenum">
              <a:rPr lang="fr-FR" smtClean="0"/>
              <a:pPr/>
              <a:t>‹N°›</a:t>
            </a:fld>
            <a:endParaRPr lang="fr-FR" dirty="0"/>
          </a:p>
        </p:txBody>
      </p:sp>
      <p:pic>
        <p:nvPicPr>
          <p:cNvPr id="11" name="Image 10"/>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1027980" y="5414553"/>
            <a:ext cx="775432" cy="775432"/>
          </a:xfrm>
          <a:prstGeom prst="rect">
            <a:avLst/>
          </a:prstGeom>
        </p:spPr>
      </p:pic>
      <p:pic>
        <p:nvPicPr>
          <p:cNvPr id="12" name="Image 11"/>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027980" y="661323"/>
            <a:ext cx="775432" cy="775432"/>
          </a:xfrm>
          <a:prstGeom prst="rect">
            <a:avLst/>
          </a:prstGeom>
        </p:spPr>
      </p:pic>
      <p:pic>
        <p:nvPicPr>
          <p:cNvPr id="13" name="Image 12"/>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27980" y="3037938"/>
            <a:ext cx="775432" cy="775432"/>
          </a:xfrm>
          <a:prstGeom prst="rect">
            <a:avLst/>
          </a:prstGeom>
        </p:spPr>
      </p:pic>
    </p:spTree>
    <p:extLst>
      <p:ext uri="{BB962C8B-B14F-4D97-AF65-F5344CB8AC3E}">
        <p14:creationId xmlns:p14="http://schemas.microsoft.com/office/powerpoint/2010/main" val="4746201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jp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5.png"/><Relationship Id="rId7"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slide" Target="slide2.xml"/></Relationships>
</file>

<file path=ppt/slides/_rels/slide12.xml.rels><?xml version="1.0" encoding="UTF-8" standalone="yes"?>
<Relationships xmlns="http://schemas.openxmlformats.org/package/2006/relationships"><Relationship Id="rId3" Type="http://schemas.openxmlformats.org/officeDocument/2006/relationships/hyperlink" Target="https://podeduc.apps.education.fr/video/68258-le-compte-bancaire/"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5.jp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5.jpg"/><Relationship Id="rId7" Type="http://schemas.openxmlformats.org/officeDocument/2006/relationships/image" Target="../media/image24.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2-Compte%20bancaire_Allocation.docx" TargetMode="External"/><Relationship Id="rId5" Type="http://schemas.openxmlformats.org/officeDocument/2006/relationships/image" Target="../media/image21.jp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26.jpeg"/><Relationship Id="rId4" Type="http://schemas.openxmlformats.org/officeDocument/2006/relationships/image" Target="../media/image21.jpg"/></Relationships>
</file>

<file path=ppt/slides/_rels/slide1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hyperlink" Target="2-Compte%20bancaire_Services.docx" TargetMode="External"/><Relationship Id="rId4" Type="http://schemas.openxmlformats.org/officeDocument/2006/relationships/image" Target="../media/image25.jpg"/></Relationships>
</file>

<file path=ppt/slides/_rels/slide1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1.jpg"/><Relationship Id="rId7"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25.jpg"/></Relationships>
</file>

<file path=ppt/slides/_rels/slide17.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21.jpg"/><Relationship Id="rId7" Type="http://schemas.openxmlformats.org/officeDocument/2006/relationships/hyperlink" Target="2-Compte%20bancaire_RIB.docx"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27.png"/><Relationship Id="rId4" Type="http://schemas.openxmlformats.org/officeDocument/2006/relationships/image" Target="../media/image25.jpg"/></Relationships>
</file>

<file path=ppt/slides/_rels/slide18.xml.rels><?xml version="1.0" encoding="UTF-8" standalone="yes"?>
<Relationships xmlns="http://schemas.openxmlformats.org/package/2006/relationships"><Relationship Id="rId3" Type="http://schemas.openxmlformats.org/officeDocument/2006/relationships/image" Target="../media/image21.jpg"/><Relationship Id="rId7" Type="http://schemas.openxmlformats.org/officeDocument/2006/relationships/slide" Target="slide2.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hyperlink" Target="2-Compte%20bancaire_Consultation%20du%20compte.docx" TargetMode="External"/><Relationship Id="rId4" Type="http://schemas.openxmlformats.org/officeDocument/2006/relationships/image" Target="../media/image25.jp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hyperlink" Target="https://podeduc.apps.education.fr/video/68287-les-moyens-de-paiement/" TargetMode="External"/></Relationships>
</file>

<file path=ppt/slides/_rels/slide2.xml.rels><?xml version="1.0" encoding="UTF-8" standalone="yes"?>
<Relationships xmlns="http://schemas.openxmlformats.org/package/2006/relationships"><Relationship Id="rId8" Type="http://schemas.openxmlformats.org/officeDocument/2006/relationships/slide" Target="slide39.xml"/><Relationship Id="rId13" Type="http://schemas.openxmlformats.org/officeDocument/2006/relationships/image" Target="../media/image16.png"/><Relationship Id="rId3" Type="http://schemas.openxmlformats.org/officeDocument/2006/relationships/image" Target="../media/image17.png"/><Relationship Id="rId7" Type="http://schemas.openxmlformats.org/officeDocument/2006/relationships/slide" Target="slide36.xml"/><Relationship Id="rId12" Type="http://schemas.openxmlformats.org/officeDocument/2006/relationships/slide" Target="slide31.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slide" Target="slide19.xml"/><Relationship Id="rId11" Type="http://schemas.openxmlformats.org/officeDocument/2006/relationships/image" Target="../media/image18.png"/><Relationship Id="rId5" Type="http://schemas.openxmlformats.org/officeDocument/2006/relationships/slide" Target="slide12.xml"/><Relationship Id="rId10" Type="http://schemas.openxmlformats.org/officeDocument/2006/relationships/slide" Target="slide52.xml"/><Relationship Id="rId4" Type="http://schemas.openxmlformats.org/officeDocument/2006/relationships/slide" Target="slide3.xml"/><Relationship Id="rId9" Type="http://schemas.openxmlformats.org/officeDocument/2006/relationships/slide" Target="slide45.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10.png"/><Relationship Id="rId5" Type="http://schemas.openxmlformats.org/officeDocument/2006/relationships/image" Target="../media/image30.png"/><Relationship Id="rId4" Type="http://schemas.openxmlformats.org/officeDocument/2006/relationships/image" Target="../media/image29.jpeg"/></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image" Target="../media/image24.jpeg"/><Relationship Id="rId5" Type="http://schemas.openxmlformats.org/officeDocument/2006/relationships/hyperlink" Target="3-Moyens%20de%20paiement_Billet.docx" TargetMode="External"/><Relationship Id="rId4" Type="http://schemas.openxmlformats.org/officeDocument/2006/relationships/image" Target="../media/image32.jpe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24.jpeg"/><Relationship Id="rId5" Type="http://schemas.openxmlformats.org/officeDocument/2006/relationships/hyperlink" Target="3-Moyens%20de%20paiement_CB.docx" TargetMode="External"/><Relationship Id="rId4" Type="http://schemas.openxmlformats.org/officeDocument/2006/relationships/image" Target="../media/image33.jpeg"/></Relationships>
</file>

<file path=ppt/slides/_rels/slide2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4.jpeg"/><Relationship Id="rId7" Type="http://schemas.openxmlformats.org/officeDocument/2006/relationships/diagramColors" Target="../diagrams/colors1.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QuickStyle" Target="../diagrams/quickStyle1.xml"/><Relationship Id="rId11" Type="http://schemas.openxmlformats.org/officeDocument/2006/relationships/image" Target="../media/image24.jpeg"/><Relationship Id="rId5" Type="http://schemas.openxmlformats.org/officeDocument/2006/relationships/diagramLayout" Target="../diagrams/layout1.xml"/><Relationship Id="rId10" Type="http://schemas.openxmlformats.org/officeDocument/2006/relationships/hyperlink" Target="3-Moyens%20de%20paiement_DAB.docx" TargetMode="External"/><Relationship Id="rId4" Type="http://schemas.openxmlformats.org/officeDocument/2006/relationships/diagramData" Target="../diagrams/data1.xml"/><Relationship Id="rId9" Type="http://schemas.openxmlformats.org/officeDocument/2006/relationships/image" Target="../media/image28.png"/></Relationships>
</file>

<file path=ppt/slides/_rels/slide24.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10.png"/><Relationship Id="rId7"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28.png"/><Relationship Id="rId9" Type="http://schemas.openxmlformats.org/officeDocument/2006/relationships/image" Target="../media/image39.png"/></Relationships>
</file>

<file path=ppt/slides/_rels/slide25.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28.png"/><Relationship Id="rId7" Type="http://schemas.openxmlformats.org/officeDocument/2006/relationships/hyperlink" Target="3-Moyens%20de%20paiement_Cheques.docx" TargetMode="External"/><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42.pn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slide" Target="slide62.xml"/><Relationship Id="rId5" Type="http://schemas.openxmlformats.org/officeDocument/2006/relationships/image" Target="../media/image28.png"/><Relationship Id="rId4" Type="http://schemas.openxmlformats.org/officeDocument/2006/relationships/image" Target="../media/image21.jpg"/></Relationships>
</file>

<file path=ppt/slides/_rels/slide27.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10.png"/><Relationship Id="rId7" Type="http://schemas.openxmlformats.org/officeDocument/2006/relationships/image" Target="../media/image37.png"/><Relationship Id="rId2" Type="http://schemas.openxmlformats.org/officeDocument/2006/relationships/notesSlide" Target="../notesSlides/notesSlide27.xml"/><Relationship Id="rId1" Type="http://schemas.openxmlformats.org/officeDocument/2006/relationships/slideLayout" Target="../slideLayouts/slideLayout6.xml"/><Relationship Id="rId6" Type="http://schemas.openxmlformats.org/officeDocument/2006/relationships/image" Target="../media/image36.png"/><Relationship Id="rId11" Type="http://schemas.openxmlformats.org/officeDocument/2006/relationships/image" Target="../media/image24.jpeg"/><Relationship Id="rId5" Type="http://schemas.openxmlformats.org/officeDocument/2006/relationships/image" Target="../media/image35.png"/><Relationship Id="rId10" Type="http://schemas.openxmlformats.org/officeDocument/2006/relationships/hyperlink" Target="3-Moyens%20de%20paiement_Virements.docx" TargetMode="External"/><Relationship Id="rId4" Type="http://schemas.openxmlformats.org/officeDocument/2006/relationships/image" Target="../media/image28.png"/><Relationship Id="rId9" Type="http://schemas.openxmlformats.org/officeDocument/2006/relationships/image" Target="../media/image39.png"/></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8.xml"/><Relationship Id="rId1" Type="http://schemas.openxmlformats.org/officeDocument/2006/relationships/slideLayout" Target="../slideLayouts/slideLayout6.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28.png"/></Relationships>
</file>

<file path=ppt/slides/_rels/slide29.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28.png"/><Relationship Id="rId7" Type="http://schemas.openxmlformats.org/officeDocument/2006/relationships/image" Target="../media/image37.png"/><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10.png"/><Relationship Id="rId9" Type="http://schemas.openxmlformats.org/officeDocument/2006/relationships/image" Target="../media/image39.png"/></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hyperlink" Target="https://podeduc.apps.education.fr/video/68256-la-gestion-budgetaire/"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slide" Target="slide2.xml"/><Relationship Id="rId2" Type="http://schemas.openxmlformats.org/officeDocument/2006/relationships/notesSlide" Target="../notesSlides/notesSlide30.xml"/><Relationship Id="rId1" Type="http://schemas.openxmlformats.org/officeDocument/2006/relationships/slideLayout" Target="../slideLayouts/slideLayout6.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31.xml.rels><?xml version="1.0" encoding="UTF-8" standalone="yes"?>
<Relationships xmlns="http://schemas.openxmlformats.org/package/2006/relationships"><Relationship Id="rId3" Type="http://schemas.openxmlformats.org/officeDocument/2006/relationships/hyperlink" Target="https://podeduc.apps.education.fr/video/68268-les-impots/"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20.png"/></Relationships>
</file>

<file path=ppt/slides/_rels/slide32.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31.png"/><Relationship Id="rId7" Type="http://schemas.openxmlformats.org/officeDocument/2006/relationships/image" Target="../media/image8.png"/><Relationship Id="rId2" Type="http://schemas.openxmlformats.org/officeDocument/2006/relationships/notesSlide" Target="../notesSlides/notesSlide32.xml"/><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5.png"/><Relationship Id="rId7" Type="http://schemas.openxmlformats.org/officeDocument/2006/relationships/image" Target="../media/image39.png"/><Relationship Id="rId2" Type="http://schemas.openxmlformats.org/officeDocument/2006/relationships/notesSlide" Target="../notesSlides/notesSlide33.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9.png"/><Relationship Id="rId7" Type="http://schemas.openxmlformats.org/officeDocument/2006/relationships/diagramColors" Target="../diagrams/colors2.xml"/><Relationship Id="rId2" Type="http://schemas.openxmlformats.org/officeDocument/2006/relationships/notesSlide" Target="../notesSlides/notesSlide34.xml"/><Relationship Id="rId1" Type="http://schemas.openxmlformats.org/officeDocument/2006/relationships/slideLayout" Target="../slideLayouts/slideLayout6.xml"/><Relationship Id="rId6" Type="http://schemas.openxmlformats.org/officeDocument/2006/relationships/diagramQuickStyle" Target="../diagrams/quickStyle2.xml"/><Relationship Id="rId11" Type="http://schemas.openxmlformats.org/officeDocument/2006/relationships/image" Target="../media/image24.jpeg"/><Relationship Id="rId5" Type="http://schemas.openxmlformats.org/officeDocument/2006/relationships/diagramLayout" Target="../diagrams/layout2.xml"/><Relationship Id="rId10" Type="http://schemas.openxmlformats.org/officeDocument/2006/relationships/hyperlink" Target="4-Impots_Pourquoi.docx" TargetMode="External"/><Relationship Id="rId4" Type="http://schemas.openxmlformats.org/officeDocument/2006/relationships/diagramData" Target="../diagrams/data2.xml"/><Relationship Id="rId9" Type="http://schemas.openxmlformats.org/officeDocument/2006/relationships/image" Target="../media/image46.png"/></Relationships>
</file>

<file path=ppt/slides/_rels/slide35.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image" Target="../media/image39.png"/><Relationship Id="rId7" Type="http://schemas.openxmlformats.org/officeDocument/2006/relationships/image" Target="../media/image8.png"/><Relationship Id="rId12" Type="http://schemas.openxmlformats.org/officeDocument/2006/relationships/slide" Target="slide2.xml"/><Relationship Id="rId2" Type="http://schemas.openxmlformats.org/officeDocument/2006/relationships/notesSlide" Target="../notesSlides/notesSlide35.xml"/><Relationship Id="rId1" Type="http://schemas.openxmlformats.org/officeDocument/2006/relationships/slideLayout" Target="../slideLayouts/slideLayout6.xml"/><Relationship Id="rId6" Type="http://schemas.openxmlformats.org/officeDocument/2006/relationships/image" Target="../media/image7.png"/><Relationship Id="rId11" Type="http://schemas.openxmlformats.org/officeDocument/2006/relationships/image" Target="../media/image24.jpeg"/><Relationship Id="rId5" Type="http://schemas.openxmlformats.org/officeDocument/2006/relationships/image" Target="../media/image6.png"/><Relationship Id="rId10" Type="http://schemas.openxmlformats.org/officeDocument/2006/relationships/hyperlink" Target="4-Impots_Utilisation.docx" TargetMode="External"/><Relationship Id="rId4" Type="http://schemas.openxmlformats.org/officeDocument/2006/relationships/image" Target="../media/image5.png"/><Relationship Id="rId9" Type="http://schemas.openxmlformats.org/officeDocument/2006/relationships/image" Target="../media/image46.png"/></Relationships>
</file>

<file path=ppt/slides/_rels/slide36.xml.rels><?xml version="1.0" encoding="UTF-8" standalone="yes"?>
<Relationships xmlns="http://schemas.openxmlformats.org/package/2006/relationships"><Relationship Id="rId3" Type="http://schemas.openxmlformats.org/officeDocument/2006/relationships/hyperlink" Target="https://podeduc.apps.education.fr/video/68267-les-arnaques/" TargetMode="External"/><Relationship Id="rId7" Type="http://schemas.openxmlformats.org/officeDocument/2006/relationships/image" Target="../media/image24.jpe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hyperlink" Target="5-Arnaques_Arnaque.docx" TargetMode="External"/><Relationship Id="rId5" Type="http://schemas.openxmlformats.org/officeDocument/2006/relationships/image" Target="../media/image47.png"/><Relationship Id="rId4" Type="http://schemas.openxmlformats.org/officeDocument/2006/relationships/image" Target="../media/image20.png"/></Relationships>
</file>

<file path=ppt/slides/_rels/slide3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8.xml"/><Relationship Id="rId1" Type="http://schemas.openxmlformats.org/officeDocument/2006/relationships/slideLayout" Target="../slideLayouts/slideLayout6.xml"/><Relationship Id="rId6" Type="http://schemas.openxmlformats.org/officeDocument/2006/relationships/slide" Target="slide2.xml"/><Relationship Id="rId5" Type="http://schemas.openxmlformats.org/officeDocument/2006/relationships/image" Target="../media/image47.png"/><Relationship Id="rId4" Type="http://schemas.openxmlformats.org/officeDocument/2006/relationships/image" Target="../media/image31.png"/></Relationships>
</file>

<file path=ppt/slides/_rels/slide3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hyperlink" Target="https://podeduc.apps.education.fr/video/68260-lepargne/"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22.png"/></Relationships>
</file>

<file path=ppt/slides/_rels/slide40.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10.png"/><Relationship Id="rId7" Type="http://schemas.openxmlformats.org/officeDocument/2006/relationships/image" Target="../media/image42.png"/><Relationship Id="rId2" Type="http://schemas.openxmlformats.org/officeDocument/2006/relationships/notesSlide" Target="../notesSlides/notesSlide40.xml"/><Relationship Id="rId1" Type="http://schemas.openxmlformats.org/officeDocument/2006/relationships/slideLayout" Target="../slideLayouts/slideLayout6.xml"/><Relationship Id="rId6" Type="http://schemas.openxmlformats.org/officeDocument/2006/relationships/hyperlink" Target="https://www.mesquestionsdargent.fr/budget/methode-enveloppes-budgetaires" TargetMode="External"/><Relationship Id="rId5" Type="http://schemas.openxmlformats.org/officeDocument/2006/relationships/image" Target="../media/image48.png"/><Relationship Id="rId4" Type="http://schemas.openxmlformats.org/officeDocument/2006/relationships/image" Target="../media/image21.jp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6.xml"/><Relationship Id="rId1" Type="http://schemas.openxmlformats.org/officeDocument/2006/relationships/themeOverride" Target="../theme/themeOverride2.xml"/><Relationship Id="rId6" Type="http://schemas.openxmlformats.org/officeDocument/2006/relationships/image" Target="../media/image20.png"/><Relationship Id="rId5" Type="http://schemas.openxmlformats.org/officeDocument/2006/relationships/hyperlink" Target="https://podeduc.apps.education.fr/video/68269-le-taux-dinteret/" TargetMode="External"/><Relationship Id="rId4" Type="http://schemas.openxmlformats.org/officeDocument/2006/relationships/image" Target="../media/image48.png"/></Relationships>
</file>

<file path=ppt/slides/_rels/slide42.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42.xml"/><Relationship Id="rId1" Type="http://schemas.openxmlformats.org/officeDocument/2006/relationships/slideLayout" Target="../slideLayouts/slideLayout6.xml"/><Relationship Id="rId6" Type="http://schemas.openxmlformats.org/officeDocument/2006/relationships/image" Target="../media/image24.jpeg"/><Relationship Id="rId5" Type="http://schemas.openxmlformats.org/officeDocument/2006/relationships/hyperlink" Target="6-Epargne_Epargne.docx" TargetMode="External"/><Relationship Id="rId4" Type="http://schemas.openxmlformats.org/officeDocument/2006/relationships/image" Target="../media/image48.png"/></Relationships>
</file>

<file path=ppt/slides/_rels/slide43.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31.png"/><Relationship Id="rId2" Type="http://schemas.openxmlformats.org/officeDocument/2006/relationships/notesSlide" Target="../notesSlides/notesSlide43.xml"/><Relationship Id="rId1" Type="http://schemas.openxmlformats.org/officeDocument/2006/relationships/slideLayout" Target="../slideLayouts/slideLayout6.xml"/><Relationship Id="rId6" Type="http://schemas.openxmlformats.org/officeDocument/2006/relationships/image" Target="../media/image21.jpg"/><Relationship Id="rId5" Type="http://schemas.openxmlformats.org/officeDocument/2006/relationships/hyperlink" Target="https://view.genially.com/61f7c78e07d9ad001971cee9/interactive-content-infographie-produits-depargne-en-fonction-du-risque" TargetMode="External"/><Relationship Id="rId4" Type="http://schemas.openxmlformats.org/officeDocument/2006/relationships/image" Target="../media/image10.png"/></Relationships>
</file>

<file path=ppt/slides/_rels/slide44.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slide" Target="slide2.xml"/></Relationships>
</file>

<file path=ppt/slides/_rels/slide4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4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48.xml.rels><?xml version="1.0" encoding="UTF-8" standalone="yes"?>
<Relationships xmlns="http://schemas.openxmlformats.org/package/2006/relationships"><Relationship Id="rId3" Type="http://schemas.openxmlformats.org/officeDocument/2006/relationships/image" Target="../media/image21.jpg"/><Relationship Id="rId7" Type="http://schemas.openxmlformats.org/officeDocument/2006/relationships/image" Target="../media/image49.png"/><Relationship Id="rId2" Type="http://schemas.openxmlformats.org/officeDocument/2006/relationships/notesSlide" Target="../notesSlides/notesSlide48.xml"/><Relationship Id="rId1" Type="http://schemas.openxmlformats.org/officeDocument/2006/relationships/slideLayout" Target="../slideLayouts/slideLayout6.xml"/><Relationship Id="rId6" Type="http://schemas.openxmlformats.org/officeDocument/2006/relationships/image" Target="../media/image10.png"/><Relationship Id="rId5" Type="http://schemas.openxmlformats.org/officeDocument/2006/relationships/image" Target="../media/image20.png"/><Relationship Id="rId4" Type="http://schemas.openxmlformats.org/officeDocument/2006/relationships/hyperlink" Target="https://podeduc.apps.education.fr/video/68265-le-credit/" TargetMode="External"/></Relationships>
</file>

<file path=ppt/slides/_rels/slide49.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10" Type="http://schemas.openxmlformats.org/officeDocument/2006/relationships/slide" Target="slide2.xml"/><Relationship Id="rId4" Type="http://schemas.openxmlformats.org/officeDocument/2006/relationships/diagramLayout" Target="../diagrams/layout4.xml"/><Relationship Id="rId9" Type="http://schemas.openxmlformats.org/officeDocument/2006/relationships/image" Target="../media/image49.png"/></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50.xml.rels><?xml version="1.0" encoding="UTF-8" standalone="yes"?>
<Relationships xmlns="http://schemas.openxmlformats.org/package/2006/relationships"><Relationship Id="rId3" Type="http://schemas.openxmlformats.org/officeDocument/2006/relationships/hyperlink" Target="https://podeduc.apps.education.fr/video/68269-le-taux-dinteret/" TargetMode="External"/><Relationship Id="rId2" Type="http://schemas.openxmlformats.org/officeDocument/2006/relationships/notesSlide" Target="../notesSlides/notesSlide50.xml"/><Relationship Id="rId1" Type="http://schemas.openxmlformats.org/officeDocument/2006/relationships/slideLayout" Target="../slideLayouts/slideLayout6.xml"/><Relationship Id="rId5" Type="http://schemas.openxmlformats.org/officeDocument/2006/relationships/image" Target="../media/image49.png"/><Relationship Id="rId4" Type="http://schemas.openxmlformats.org/officeDocument/2006/relationships/image" Target="../media/image20.png"/></Relationships>
</file>

<file path=ppt/slides/_rels/slide51.xml.rels><?xml version="1.0" encoding="UTF-8" standalone="yes"?>
<Relationships xmlns="http://schemas.openxmlformats.org/package/2006/relationships"><Relationship Id="rId8" Type="http://schemas.openxmlformats.org/officeDocument/2006/relationships/hyperlink" Target="7-Credit_Credit.docx" TargetMode="External"/><Relationship Id="rId3" Type="http://schemas.openxmlformats.org/officeDocument/2006/relationships/hyperlink" Target="https://www.lafinancepourtous.com/outils/calculateurs/calculateur-de-credit-la-consommation/" TargetMode="External"/><Relationship Id="rId7" Type="http://schemas.openxmlformats.org/officeDocument/2006/relationships/image" Target="../media/image50.png"/><Relationship Id="rId2" Type="http://schemas.openxmlformats.org/officeDocument/2006/relationships/notesSlide" Target="../notesSlides/notesSlide51.xml"/><Relationship Id="rId1" Type="http://schemas.openxmlformats.org/officeDocument/2006/relationships/slideLayout" Target="../slideLayouts/slideLayout6.xml"/><Relationship Id="rId6" Type="http://schemas.openxmlformats.org/officeDocument/2006/relationships/image" Target="../media/image49.png"/><Relationship Id="rId5" Type="http://schemas.openxmlformats.org/officeDocument/2006/relationships/image" Target="../media/image21.jpg"/><Relationship Id="rId10" Type="http://schemas.openxmlformats.org/officeDocument/2006/relationships/slide" Target="slide2.xml"/><Relationship Id="rId4" Type="http://schemas.openxmlformats.org/officeDocument/2006/relationships/image" Target="../media/image6.png"/><Relationship Id="rId9" Type="http://schemas.openxmlformats.org/officeDocument/2006/relationships/image" Target="../media/image24.jpeg"/></Relationships>
</file>

<file path=ppt/slides/_rels/slide52.xml.rels><?xml version="1.0" encoding="UTF-8" standalone="yes"?>
<Relationships xmlns="http://schemas.openxmlformats.org/package/2006/relationships"><Relationship Id="rId3" Type="http://schemas.openxmlformats.org/officeDocument/2006/relationships/hyperlink" Target="https://podeduc.apps.education.fr/video/68270-les-assurances/" TargetMode="External"/><Relationship Id="rId2" Type="http://schemas.openxmlformats.org/officeDocument/2006/relationships/notesSlide" Target="../notesSlides/notesSlide52.xml"/><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20.png"/></Relationships>
</file>

<file path=ppt/slides/_rels/slide5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24.jpeg"/><Relationship Id="rId2" Type="http://schemas.openxmlformats.org/officeDocument/2006/relationships/notesSlide" Target="../notesSlides/notesSlide53.xml"/><Relationship Id="rId1" Type="http://schemas.openxmlformats.org/officeDocument/2006/relationships/slideLayout" Target="../slideLayouts/slideLayout6.xml"/><Relationship Id="rId6" Type="http://schemas.openxmlformats.org/officeDocument/2006/relationships/hyperlink" Target="8-Assurance-Assurance.docx" TargetMode="External"/><Relationship Id="rId5" Type="http://schemas.openxmlformats.org/officeDocument/2006/relationships/image" Target="../media/image51.png"/><Relationship Id="rId4" Type="http://schemas.openxmlformats.org/officeDocument/2006/relationships/image" Target="../media/image21.jpg"/></Relationships>
</file>

<file path=ppt/slides/_rels/slide5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4.xml"/><Relationship Id="rId1" Type="http://schemas.openxmlformats.org/officeDocument/2006/relationships/slideLayout" Target="../slideLayouts/slideLayout6.xml"/><Relationship Id="rId5" Type="http://schemas.openxmlformats.org/officeDocument/2006/relationships/image" Target="../media/image51.png"/><Relationship Id="rId4" Type="http://schemas.openxmlformats.org/officeDocument/2006/relationships/image" Target="../media/image21.jpg"/></Relationships>
</file>

<file path=ppt/slides/_rels/slide5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55.xml"/><Relationship Id="rId1" Type="http://schemas.openxmlformats.org/officeDocument/2006/relationships/slideLayout" Target="../slideLayouts/slideLayout6.xml"/><Relationship Id="rId5" Type="http://schemas.openxmlformats.org/officeDocument/2006/relationships/image" Target="../media/image51.png"/><Relationship Id="rId4" Type="http://schemas.openxmlformats.org/officeDocument/2006/relationships/image" Target="../media/image10.png"/></Relationships>
</file>

<file path=ppt/slides/_rels/slide56.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5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10" Type="http://schemas.openxmlformats.org/officeDocument/2006/relationships/slide" Target="slide2.xml"/><Relationship Id="rId4" Type="http://schemas.openxmlformats.org/officeDocument/2006/relationships/diagramLayout" Target="../diagrams/layout5.xml"/><Relationship Id="rId9" Type="http://schemas.openxmlformats.org/officeDocument/2006/relationships/image" Target="../media/image51.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8.xml"/><Relationship Id="rId1" Type="http://schemas.openxmlformats.org/officeDocument/2006/relationships/slideLayout" Target="../slideLayouts/slideLayout7.xml"/><Relationship Id="rId5" Type="http://schemas.openxmlformats.org/officeDocument/2006/relationships/image" Target="../media/image54.png"/><Relationship Id="rId4" Type="http://schemas.openxmlformats.org/officeDocument/2006/relationships/image" Target="../media/image53.jpeg"/></Relationships>
</file>

<file path=ppt/slides/_rels/slide5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6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0.xml"/><Relationship Id="rId1" Type="http://schemas.openxmlformats.org/officeDocument/2006/relationships/slideLayout" Target="../slideLayouts/slideLayout13.xml"/><Relationship Id="rId5" Type="http://schemas.openxmlformats.org/officeDocument/2006/relationships/image" Target="../media/image28.png"/><Relationship Id="rId4" Type="http://schemas.openxmlformats.org/officeDocument/2006/relationships/image" Target="../media/image42.png"/></Relationships>
</file>

<file path=ppt/slides/_rels/slide6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61.xml"/><Relationship Id="rId1" Type="http://schemas.openxmlformats.org/officeDocument/2006/relationships/slideLayout" Target="../slideLayouts/slideLayout6.xml"/><Relationship Id="rId5" Type="http://schemas.openxmlformats.org/officeDocument/2006/relationships/image" Target="../media/image57.png"/><Relationship Id="rId4" Type="http://schemas.openxmlformats.org/officeDocument/2006/relationships/image" Target="../media/image42.png"/></Relationships>
</file>

<file path=ppt/slides/_rels/slide62.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10.png"/><Relationship Id="rId7" Type="http://schemas.openxmlformats.org/officeDocument/2006/relationships/image" Target="../media/image42.png"/><Relationship Id="rId2" Type="http://schemas.openxmlformats.org/officeDocument/2006/relationships/notesSlide" Target="../notesSlides/notesSlide62.xml"/><Relationship Id="rId1" Type="http://schemas.openxmlformats.org/officeDocument/2006/relationships/slideLayout" Target="../slideLayouts/slideLayout6.xml"/><Relationship Id="rId6" Type="http://schemas.openxmlformats.org/officeDocument/2006/relationships/slide" Target="slide26.xml"/><Relationship Id="rId5" Type="http://schemas.openxmlformats.org/officeDocument/2006/relationships/image" Target="../media/image31.png"/><Relationship Id="rId4" Type="http://schemas.openxmlformats.org/officeDocument/2006/relationships/image" Target="../media/image9.png"/><Relationship Id="rId9" Type="http://schemas.openxmlformats.org/officeDocument/2006/relationships/image" Target="../media/image58.png"/></Relationships>
</file>

<file path=ppt/slides/_rels/slide6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3.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60.png"/><Relationship Id="rId4" Type="http://schemas.openxmlformats.org/officeDocument/2006/relationships/image" Target="../media/image59.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hyperlink" Target="1-Budget_Budget.doc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480" y="370364"/>
            <a:ext cx="1798370" cy="1369954"/>
          </a:xfrm>
          <a:prstGeom prst="rect">
            <a:avLst/>
          </a:prstGeom>
        </p:spPr>
      </p:pic>
      <p:sp>
        <p:nvSpPr>
          <p:cNvPr id="7" name="Rectangle 6"/>
          <p:cNvSpPr/>
          <p:nvPr/>
        </p:nvSpPr>
        <p:spPr>
          <a:xfrm>
            <a:off x="510480" y="2293284"/>
            <a:ext cx="11155680" cy="3944025"/>
          </a:xfrm>
          <a:prstGeom prst="rect">
            <a:avLst/>
          </a:prstGeom>
          <a:noFill/>
          <a:ln w="28575" cap="sq" cmpd="sng">
            <a:solidFill>
              <a:srgbClr val="213B76"/>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sp>
        <p:nvSpPr>
          <p:cNvPr id="8" name="Titre 1"/>
          <p:cNvSpPr>
            <a:spLocks noGrp="1"/>
          </p:cNvSpPr>
          <p:nvPr>
            <p:ph type="title"/>
          </p:nvPr>
        </p:nvSpPr>
        <p:spPr>
          <a:xfrm>
            <a:off x="1127126" y="2819453"/>
            <a:ext cx="9922389" cy="1200329"/>
          </a:xfrm>
          <a:prstGeom prst="rect">
            <a:avLst/>
          </a:prstGeom>
        </p:spPr>
        <p:txBody>
          <a:bodyPr/>
          <a:lstStyle/>
          <a:p>
            <a:pPr marL="0" indent="0" algn="ctr">
              <a:buNone/>
            </a:pPr>
            <a:r>
              <a:rPr lang="fr-FR" sz="4000" b="1" dirty="0"/>
              <a:t>LE PASSEPORT D’ÉDUCATION </a:t>
            </a:r>
            <a:br>
              <a:rPr lang="fr-FR" sz="4000" b="1" dirty="0"/>
            </a:br>
            <a:r>
              <a:rPr lang="fr-FR" sz="4000" b="1" dirty="0"/>
              <a:t>BUDGÉTAIRE ET </a:t>
            </a:r>
            <a:r>
              <a:rPr lang="fr-FR" sz="4000" b="1" dirty="0">
                <a:latin typeface="Arial" panose="020B0604020202020204" pitchFamily="34" charset="0"/>
                <a:cs typeface="Arial" panose="020B0604020202020204" pitchFamily="34" charset="0"/>
              </a:rPr>
              <a:t>FINANCIÈRE</a:t>
            </a:r>
          </a:p>
        </p:txBody>
      </p:sp>
      <p:pic>
        <p:nvPicPr>
          <p:cNvPr id="9" name="Imag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64668" y="4265296"/>
            <a:ext cx="3816424" cy="1268960"/>
          </a:xfrm>
          <a:prstGeom prst="rect">
            <a:avLst/>
          </a:prstGeom>
        </p:spPr>
      </p:pic>
      <p:pic>
        <p:nvPicPr>
          <p:cNvPr id="4" name="Imag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99597" y="514052"/>
            <a:ext cx="2086708" cy="975798"/>
          </a:xfrm>
          <a:prstGeom prst="rect">
            <a:avLst/>
          </a:prstGeom>
        </p:spPr>
      </p:pic>
      <p:pic>
        <p:nvPicPr>
          <p:cNvPr id="6" name="Imag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86656" y="4034965"/>
            <a:ext cx="3197424" cy="1729622"/>
          </a:xfrm>
          <a:prstGeom prst="rect">
            <a:avLst/>
          </a:prstGeom>
        </p:spPr>
      </p:pic>
    </p:spTree>
    <p:extLst>
      <p:ext uri="{BB962C8B-B14F-4D97-AF65-F5344CB8AC3E}">
        <p14:creationId xmlns:p14="http://schemas.microsoft.com/office/powerpoint/2010/main" val="25953232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42258" y="365126"/>
            <a:ext cx="6567924" cy="646331"/>
          </a:xfrm>
        </p:spPr>
        <p:txBody>
          <a:bodyPr/>
          <a:lstStyle/>
          <a:p>
            <a:pPr marL="0" indent="0">
              <a:buNone/>
            </a:pPr>
            <a:r>
              <a:rPr lang="fr-FR" sz="4000" dirty="0" smtClean="0"/>
              <a:t>1. LE </a:t>
            </a:r>
            <a:r>
              <a:rPr lang="fr-FR" sz="4000" dirty="0"/>
              <a:t>BUDGET</a:t>
            </a:r>
          </a:p>
        </p:txBody>
      </p:sp>
      <p:sp>
        <p:nvSpPr>
          <p:cNvPr id="43" name="Espace réservé du numéro de diapositive 4"/>
          <p:cNvSpPr>
            <a:spLocks noGrp="1"/>
          </p:cNvSpPr>
          <p:nvPr>
            <p:ph type="sldNum" sz="quarter" idx="11"/>
          </p:nvPr>
        </p:nvSpPr>
        <p:spPr>
          <a:xfrm>
            <a:off x="11286309" y="6426925"/>
            <a:ext cx="443046" cy="285839"/>
          </a:xfrm>
        </p:spPr>
        <p:txBody>
          <a:bodyPr/>
          <a:lstStyle/>
          <a:p>
            <a:fld id="{27A4C574-4D1E-4B89-9988-D081408D575C}" type="slidenum">
              <a:rPr lang="fr-FR" smtClean="0"/>
              <a:pPr/>
              <a:t>10</a:t>
            </a:fld>
            <a:endParaRPr lang="fr-FR" dirty="0"/>
          </a:p>
        </p:txBody>
      </p:sp>
      <p:graphicFrame>
        <p:nvGraphicFramePr>
          <p:cNvPr id="44" name="Tableau 43"/>
          <p:cNvGraphicFramePr>
            <a:graphicFrameLocks noGrp="1"/>
          </p:cNvGraphicFramePr>
          <p:nvPr>
            <p:extLst>
              <p:ext uri="{D42A27DB-BD31-4B8C-83A1-F6EECF244321}">
                <p14:modId xmlns:p14="http://schemas.microsoft.com/office/powerpoint/2010/main" val="852241053"/>
              </p:ext>
            </p:extLst>
          </p:nvPr>
        </p:nvGraphicFramePr>
        <p:xfrm>
          <a:off x="892492" y="2999813"/>
          <a:ext cx="5402133" cy="3352800"/>
        </p:xfrm>
        <a:graphic>
          <a:graphicData uri="http://schemas.openxmlformats.org/drawingml/2006/table">
            <a:tbl>
              <a:tblPr/>
              <a:tblGrid>
                <a:gridCol w="3649533">
                  <a:extLst>
                    <a:ext uri="{9D8B030D-6E8A-4147-A177-3AD203B41FA5}">
                      <a16:colId xmlns:a16="http://schemas.microsoft.com/office/drawing/2014/main" val="3313908677"/>
                    </a:ext>
                  </a:extLst>
                </a:gridCol>
                <a:gridCol w="1752600">
                  <a:extLst>
                    <a:ext uri="{9D8B030D-6E8A-4147-A177-3AD203B41FA5}">
                      <a16:colId xmlns:a16="http://schemas.microsoft.com/office/drawing/2014/main" val="1724860329"/>
                    </a:ext>
                  </a:extLst>
                </a:gridCol>
              </a:tblGrid>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1" dirty="0">
                          <a:solidFill>
                            <a:srgbClr val="C92360"/>
                          </a:solidFill>
                          <a:latin typeface="Arial" panose="020B0604020202020204" pitchFamily="34" charset="0"/>
                          <a:cs typeface="Arial" panose="020B0604020202020204" pitchFamily="34" charset="0"/>
                          <a:sym typeface="Myriad Pro"/>
                        </a:rPr>
                        <a:t>Dépenses</a:t>
                      </a:r>
                      <a:endParaRPr lang="fr-FR" sz="1600" dirty="0"/>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b="1" dirty="0">
                          <a:solidFill>
                            <a:srgbClr val="C92360"/>
                          </a:solidFill>
                          <a:latin typeface="Arial" panose="020B0604020202020204" pitchFamily="34" charset="0"/>
                          <a:cs typeface="Arial" panose="020B0604020202020204" pitchFamily="34" charset="0"/>
                          <a:sym typeface="Myriad Pro"/>
                        </a:rPr>
                        <a:t>Montant</a:t>
                      </a:r>
                      <a:endParaRPr lang="fr-FR" sz="16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solidFill>
                      <a:srgbClr val="F8F8F8"/>
                    </a:solidFill>
                  </a:tcPr>
                </a:tc>
                <a:extLst>
                  <a:ext uri="{0D108BD9-81ED-4DB2-BD59-A6C34878D82A}">
                    <a16:rowId xmlns:a16="http://schemas.microsoft.com/office/drawing/2014/main" val="916695351"/>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Logement et charges</a:t>
                      </a: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1" algn="r">
                        <a:defRPr sz="1800"/>
                      </a:pP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903 €</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912338720"/>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Transport</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1" algn="r">
                        <a:defRPr sz="1800"/>
                      </a:pPr>
                      <a:r>
                        <a:rPr lang="fr-FR" sz="1600" kern="1200" baseline="0" dirty="0" smtClean="0">
                          <a:solidFill>
                            <a:srgbClr val="C92360"/>
                          </a:solidFill>
                          <a:latin typeface="Arial" panose="020B0604020202020204" pitchFamily="34" charset="0"/>
                          <a:ea typeface="+mn-ea"/>
                          <a:cs typeface="Arial" panose="020B0604020202020204" pitchFamily="34" charset="0"/>
                          <a:sym typeface="Myriad Pro"/>
                        </a:rPr>
                        <a:t>431 </a:t>
                      </a: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144492023"/>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Vêtements </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457200" marR="0" lvl="1" indent="0" algn="r" defTabSz="914400" rtl="0" eaLnBrk="1" fontAlgn="auto" latinLnBrk="0" hangingPunct="1">
                        <a:lnSpc>
                          <a:spcPct val="100000"/>
                        </a:lnSpc>
                        <a:spcBef>
                          <a:spcPts val="0"/>
                        </a:spcBef>
                        <a:spcAft>
                          <a:spcPts val="0"/>
                        </a:spcAft>
                        <a:buClrTx/>
                        <a:buSzTx/>
                        <a:buFontTx/>
                        <a:buNone/>
                        <a:tabLst/>
                        <a:defRPr sz="1800"/>
                      </a:pPr>
                      <a:r>
                        <a:rPr lang="fr-FR" sz="1600" kern="1200" baseline="0" dirty="0" smtClean="0">
                          <a:solidFill>
                            <a:srgbClr val="C92360"/>
                          </a:solidFill>
                          <a:latin typeface="Arial" panose="020B0604020202020204" pitchFamily="34" charset="0"/>
                          <a:ea typeface="+mn-ea"/>
                          <a:cs typeface="Arial" panose="020B0604020202020204" pitchFamily="34" charset="0"/>
                          <a:sym typeface="Myriad Pro"/>
                        </a:rPr>
                        <a:t>178 </a:t>
                      </a: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4014682191"/>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Frais de santé </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1" algn="r">
                        <a:defRPr sz="1800"/>
                      </a:pPr>
                      <a:r>
                        <a:rPr lang="fr-FR" sz="1600" kern="1200" baseline="0" dirty="0" smtClean="0">
                          <a:solidFill>
                            <a:srgbClr val="C92360"/>
                          </a:solidFill>
                          <a:latin typeface="Arial" panose="020B0604020202020204" pitchFamily="34" charset="0"/>
                          <a:ea typeface="+mn-ea"/>
                          <a:cs typeface="Arial" panose="020B0604020202020204" pitchFamily="34" charset="0"/>
                          <a:sym typeface="Myriad Pro"/>
                        </a:rPr>
                        <a:t>268 </a:t>
                      </a: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a:t>
                      </a: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589808005"/>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Assurances</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kern="1200" baseline="0" dirty="0" smtClean="0">
                          <a:solidFill>
                            <a:srgbClr val="C92360"/>
                          </a:solidFill>
                          <a:latin typeface="Arial" panose="020B0604020202020204" pitchFamily="34" charset="0"/>
                          <a:ea typeface="+mn-ea"/>
                          <a:cs typeface="Arial" panose="020B0604020202020204" pitchFamily="34" charset="0"/>
                          <a:sym typeface="Myriad Pro"/>
                        </a:rPr>
                        <a:t>80 </a:t>
                      </a: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552215045"/>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Alimentation</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kern="1200" baseline="0" dirty="0" smtClean="0">
                          <a:solidFill>
                            <a:srgbClr val="C92360"/>
                          </a:solidFill>
                          <a:latin typeface="Arial" panose="020B0604020202020204" pitchFamily="34" charset="0"/>
                          <a:ea typeface="+mn-ea"/>
                          <a:cs typeface="Arial" panose="020B0604020202020204" pitchFamily="34" charset="0"/>
                          <a:sym typeface="Myriad Pro"/>
                        </a:rPr>
                        <a:t>1 </a:t>
                      </a: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068 € </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456089940"/>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Télécommunications</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kern="1200" baseline="0" dirty="0" smtClean="0">
                          <a:solidFill>
                            <a:srgbClr val="C92360"/>
                          </a:solidFill>
                          <a:latin typeface="Arial" panose="020B0604020202020204" pitchFamily="34" charset="0"/>
                          <a:ea typeface="+mn-ea"/>
                          <a:cs typeface="Arial" panose="020B0604020202020204" pitchFamily="34" charset="0"/>
                          <a:sym typeface="Myriad Pro"/>
                        </a:rPr>
                        <a:t>94 </a:t>
                      </a: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558195435"/>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Loisirs, cultures</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kern="1200" baseline="0" dirty="0" smtClean="0">
                          <a:solidFill>
                            <a:srgbClr val="C92360"/>
                          </a:solidFill>
                          <a:latin typeface="Arial" panose="020B0604020202020204" pitchFamily="34" charset="0"/>
                          <a:ea typeface="+mn-ea"/>
                          <a:cs typeface="Arial" panose="020B0604020202020204" pitchFamily="34" charset="0"/>
                        </a:rPr>
                        <a:t>528 </a:t>
                      </a:r>
                      <a:r>
                        <a:rPr lang="fr-FR" sz="1600" kern="1200" baseline="0" dirty="0">
                          <a:solidFill>
                            <a:srgbClr val="C92360"/>
                          </a:solidFill>
                          <a:latin typeface="Arial" panose="020B0604020202020204" pitchFamily="34" charset="0"/>
                          <a:ea typeface="+mn-ea"/>
                          <a:cs typeface="Arial" panose="020B0604020202020204" pitchFamily="34" charset="0"/>
                        </a:rPr>
                        <a:t>€</a:t>
                      </a: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3642324656"/>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rPr>
                        <a:t>Autres dépenses </a:t>
                      </a: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kern="1200" baseline="0" dirty="0" smtClean="0">
                          <a:solidFill>
                            <a:srgbClr val="C92360"/>
                          </a:solidFill>
                          <a:latin typeface="Arial" panose="020B0604020202020204" pitchFamily="34" charset="0"/>
                          <a:ea typeface="+mn-ea"/>
                          <a:cs typeface="Arial" panose="020B0604020202020204" pitchFamily="34" charset="0"/>
                        </a:rPr>
                        <a:t>200 </a:t>
                      </a:r>
                      <a:r>
                        <a:rPr lang="fr-FR" sz="1600" kern="1200" baseline="0" dirty="0">
                          <a:solidFill>
                            <a:srgbClr val="C92360"/>
                          </a:solidFill>
                          <a:latin typeface="Arial" panose="020B0604020202020204" pitchFamily="34" charset="0"/>
                          <a:ea typeface="+mn-ea"/>
                          <a:cs typeface="Arial" panose="020B0604020202020204" pitchFamily="34" charset="0"/>
                        </a:rPr>
                        <a:t>€</a:t>
                      </a: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4161766719"/>
                  </a:ext>
                </a:extLst>
              </a:tr>
            </a:tbl>
          </a:graphicData>
        </a:graphic>
      </p:graphicFrame>
      <p:graphicFrame>
        <p:nvGraphicFramePr>
          <p:cNvPr id="45" name="Tableau 44"/>
          <p:cNvGraphicFramePr>
            <a:graphicFrameLocks noGrp="1"/>
          </p:cNvGraphicFramePr>
          <p:nvPr>
            <p:extLst>
              <p:ext uri="{D42A27DB-BD31-4B8C-83A1-F6EECF244321}">
                <p14:modId xmlns:p14="http://schemas.microsoft.com/office/powerpoint/2010/main" val="977839839"/>
              </p:ext>
            </p:extLst>
          </p:nvPr>
        </p:nvGraphicFramePr>
        <p:xfrm>
          <a:off x="892492" y="1859796"/>
          <a:ext cx="5402133" cy="1005840"/>
        </p:xfrm>
        <a:graphic>
          <a:graphicData uri="http://schemas.openxmlformats.org/drawingml/2006/table">
            <a:tbl>
              <a:tblPr/>
              <a:tblGrid>
                <a:gridCol w="3647927">
                  <a:extLst>
                    <a:ext uri="{9D8B030D-6E8A-4147-A177-3AD203B41FA5}">
                      <a16:colId xmlns:a16="http://schemas.microsoft.com/office/drawing/2014/main" val="3313908677"/>
                    </a:ext>
                  </a:extLst>
                </a:gridCol>
                <a:gridCol w="1754206">
                  <a:extLst>
                    <a:ext uri="{9D8B030D-6E8A-4147-A177-3AD203B41FA5}">
                      <a16:colId xmlns:a16="http://schemas.microsoft.com/office/drawing/2014/main" val="1724860329"/>
                    </a:ext>
                  </a:extLst>
                </a:gridCol>
              </a:tblGrid>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1" dirty="0">
                          <a:solidFill>
                            <a:srgbClr val="213B76"/>
                          </a:solidFill>
                          <a:latin typeface="Arial" panose="020B0604020202020204" pitchFamily="34" charset="0"/>
                          <a:cs typeface="Arial" panose="020B0604020202020204" pitchFamily="34" charset="0"/>
                          <a:sym typeface="Myriad Pro"/>
                        </a:rPr>
                        <a:t>Ressources</a:t>
                      </a:r>
                      <a:endParaRPr lang="fr-FR" sz="1600" dirty="0">
                        <a:solidFill>
                          <a:srgbClr val="213B76"/>
                        </a:solidFill>
                      </a:endParaRP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b="1" dirty="0">
                          <a:solidFill>
                            <a:srgbClr val="213B76"/>
                          </a:solidFill>
                          <a:latin typeface="Arial" panose="020B0604020202020204" pitchFamily="34" charset="0"/>
                          <a:cs typeface="Arial" panose="020B0604020202020204" pitchFamily="34" charset="0"/>
                          <a:sym typeface="Myriad Pro"/>
                        </a:rPr>
                        <a:t>Montant</a:t>
                      </a:r>
                      <a:endParaRPr lang="fr-FR" sz="1600" dirty="0">
                        <a:solidFill>
                          <a:srgbClr val="213B76"/>
                        </a:solidFill>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extLst>
                  <a:ext uri="{0D108BD9-81ED-4DB2-BD59-A6C34878D82A}">
                    <a16:rowId xmlns:a16="http://schemas.microsoft.com/office/drawing/2014/main" val="916695351"/>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Salaires</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tcPr>
                </a:tc>
                <a:tc>
                  <a:txBody>
                    <a:bodyPr/>
                    <a:lstStyle/>
                    <a:p>
                      <a:pPr lvl="1" algn="r">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3 949 €</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912338720"/>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Allocations familiales</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tcPr>
                </a:tc>
                <a:tc>
                  <a:txBody>
                    <a:bodyPr/>
                    <a:lstStyle/>
                    <a:p>
                      <a:pPr lvl="1" algn="r">
                        <a:defRPr sz="1800"/>
                      </a:pPr>
                      <a:r>
                        <a:rPr lang="fr-FR" sz="1600" kern="1200" baseline="0" dirty="0" smtClean="0">
                          <a:solidFill>
                            <a:srgbClr val="213B76"/>
                          </a:solidFill>
                          <a:latin typeface="Arial" panose="020B0604020202020204" pitchFamily="34" charset="0"/>
                          <a:ea typeface="+mn-ea"/>
                          <a:cs typeface="Arial" panose="020B0604020202020204" pitchFamily="34" charset="0"/>
                          <a:sym typeface="Myriad Pro"/>
                        </a:rPr>
                        <a:t>141 </a:t>
                      </a: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2144492023"/>
                  </a:ext>
                </a:extLst>
              </a:tr>
            </a:tbl>
          </a:graphicData>
        </a:graphic>
      </p:graphicFrame>
      <p:sp>
        <p:nvSpPr>
          <p:cNvPr id="46" name="Rectangle à coins arrondis 45"/>
          <p:cNvSpPr/>
          <p:nvPr/>
        </p:nvSpPr>
        <p:spPr>
          <a:xfrm>
            <a:off x="7236378" y="1859796"/>
            <a:ext cx="4492977" cy="4492817"/>
          </a:xfrm>
          <a:prstGeom prst="roundRect">
            <a:avLst>
              <a:gd name="adj" fmla="val 0"/>
            </a:avLst>
          </a:prstGeom>
          <a:solidFill>
            <a:srgbClr val="F8F8F8"/>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7" name="Rectangle à coins arrondis 46"/>
          <p:cNvSpPr/>
          <p:nvPr/>
        </p:nvSpPr>
        <p:spPr>
          <a:xfrm>
            <a:off x="8517667" y="2039785"/>
            <a:ext cx="1930400" cy="711200"/>
          </a:xfrm>
          <a:prstGeom prst="roundRect">
            <a:avLst>
              <a:gd name="adj" fmla="val 0"/>
            </a:avLst>
          </a:prstGeom>
          <a:solidFill>
            <a:schemeClr val="bg1"/>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a:solidFill>
                  <a:srgbClr val="213B76"/>
                </a:solidFill>
                <a:latin typeface="Arial" panose="020B0604020202020204" pitchFamily="34" charset="0"/>
                <a:cs typeface="Arial" panose="020B0604020202020204" pitchFamily="34" charset="0"/>
              </a:rPr>
              <a:t>Ressources</a:t>
            </a:r>
          </a:p>
          <a:p>
            <a:pPr algn="ctr"/>
            <a:r>
              <a:rPr lang="fr-FR" sz="2000" b="1" dirty="0">
                <a:solidFill>
                  <a:srgbClr val="213B76"/>
                </a:solidFill>
                <a:latin typeface="Arial" panose="020B0604020202020204" pitchFamily="34" charset="0"/>
                <a:cs typeface="Arial" panose="020B0604020202020204" pitchFamily="34" charset="0"/>
              </a:rPr>
              <a:t>4 090 €</a:t>
            </a:r>
          </a:p>
        </p:txBody>
      </p:sp>
      <p:sp>
        <p:nvSpPr>
          <p:cNvPr id="48" name="Rectangle à coins arrondis 47"/>
          <p:cNvSpPr/>
          <p:nvPr/>
        </p:nvSpPr>
        <p:spPr>
          <a:xfrm>
            <a:off x="8517667" y="3623699"/>
            <a:ext cx="1930400" cy="711200"/>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a:solidFill>
                  <a:srgbClr val="C92360"/>
                </a:solidFill>
                <a:latin typeface="Arial" panose="020B0604020202020204" pitchFamily="34" charset="0"/>
                <a:cs typeface="Arial" panose="020B0604020202020204" pitchFamily="34" charset="0"/>
              </a:rPr>
              <a:t>Dépenses</a:t>
            </a:r>
          </a:p>
          <a:p>
            <a:pPr algn="ctr"/>
            <a:r>
              <a:rPr lang="fr-FR" sz="2000" b="1" dirty="0">
                <a:solidFill>
                  <a:srgbClr val="C92360"/>
                </a:solidFill>
                <a:latin typeface="Arial" panose="020B0604020202020204" pitchFamily="34" charset="0"/>
                <a:cs typeface="Arial" panose="020B0604020202020204" pitchFamily="34" charset="0"/>
              </a:rPr>
              <a:t>3 750 € </a:t>
            </a:r>
          </a:p>
        </p:txBody>
      </p:sp>
      <p:sp>
        <p:nvSpPr>
          <p:cNvPr id="49" name="Rectangle à coins arrondis 48"/>
          <p:cNvSpPr/>
          <p:nvPr/>
        </p:nvSpPr>
        <p:spPr>
          <a:xfrm>
            <a:off x="8440615" y="5313162"/>
            <a:ext cx="2166425" cy="929406"/>
          </a:xfrm>
          <a:prstGeom prst="roundRect">
            <a:avLst>
              <a:gd name="adj" fmla="val 0"/>
            </a:avLst>
          </a:prstGeom>
          <a:solidFill>
            <a:schemeClr val="bg1"/>
          </a:solidFill>
          <a:ln w="38100">
            <a:solidFill>
              <a:srgbClr val="5AA1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solidFill>
                  <a:srgbClr val="5AA11C"/>
                </a:solidFill>
                <a:latin typeface="Arial" panose="020B0604020202020204" pitchFamily="34" charset="0"/>
                <a:cs typeface="Arial" panose="020B0604020202020204" pitchFamily="34" charset="0"/>
              </a:rPr>
              <a:t>Solde</a:t>
            </a:r>
            <a:br>
              <a:rPr lang="fr-FR" sz="2000" b="1" dirty="0" smtClean="0">
                <a:solidFill>
                  <a:srgbClr val="5AA11C"/>
                </a:solidFill>
                <a:latin typeface="Arial" panose="020B0604020202020204" pitchFamily="34" charset="0"/>
                <a:cs typeface="Arial" panose="020B0604020202020204" pitchFamily="34" charset="0"/>
              </a:rPr>
            </a:br>
            <a:r>
              <a:rPr lang="fr-FR" sz="1600" b="1" dirty="0" smtClean="0">
                <a:solidFill>
                  <a:srgbClr val="5AA11C"/>
                </a:solidFill>
                <a:latin typeface="Arial" panose="020B0604020202020204" pitchFamily="34" charset="0"/>
                <a:cs typeface="Arial" panose="020B0604020202020204" pitchFamily="34" charset="0"/>
              </a:rPr>
              <a:t>(Argent disponible)</a:t>
            </a:r>
            <a:endParaRPr lang="fr-FR" sz="2000" b="1" dirty="0">
              <a:solidFill>
                <a:srgbClr val="5AA11C"/>
              </a:solidFill>
              <a:latin typeface="Arial" panose="020B0604020202020204" pitchFamily="34" charset="0"/>
              <a:cs typeface="Arial" panose="020B0604020202020204" pitchFamily="34" charset="0"/>
            </a:endParaRPr>
          </a:p>
          <a:p>
            <a:pPr algn="ctr"/>
            <a:r>
              <a:rPr lang="fr-FR" sz="2000" b="1" dirty="0">
                <a:solidFill>
                  <a:srgbClr val="5AA11C"/>
                </a:solidFill>
                <a:latin typeface="Arial" panose="020B0604020202020204" pitchFamily="34" charset="0"/>
                <a:cs typeface="Arial" panose="020B0604020202020204" pitchFamily="34" charset="0"/>
              </a:rPr>
              <a:t>340 €</a:t>
            </a:r>
          </a:p>
        </p:txBody>
      </p:sp>
      <p:sp>
        <p:nvSpPr>
          <p:cNvPr id="50" name="Moins 18"/>
          <p:cNvSpPr/>
          <p:nvPr/>
        </p:nvSpPr>
        <p:spPr>
          <a:xfrm>
            <a:off x="9317324" y="3133462"/>
            <a:ext cx="331086" cy="83796"/>
          </a:xfrm>
          <a:prstGeom prst="rect">
            <a:avLst/>
          </a:prstGeom>
          <a:solidFill>
            <a:srgbClr val="E06F17"/>
          </a:solidFill>
          <a:ln w="25400" cap="flat">
            <a:noFill/>
            <a:prstDash val="solid"/>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dirty="0">
              <a:latin typeface="Myriad Pro" panose="020B0503030403020204"/>
            </a:endParaRPr>
          </a:p>
        </p:txBody>
      </p:sp>
      <p:sp>
        <p:nvSpPr>
          <p:cNvPr id="51" name="Égal 3"/>
          <p:cNvSpPr/>
          <p:nvPr/>
        </p:nvSpPr>
        <p:spPr>
          <a:xfrm>
            <a:off x="9288642" y="4689986"/>
            <a:ext cx="388451" cy="2407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7458"/>
                </a:lnTo>
                <a:lnTo>
                  <a:pt x="0" y="7458"/>
                </a:lnTo>
                <a:close/>
                <a:moveTo>
                  <a:pt x="0" y="14142"/>
                </a:moveTo>
                <a:lnTo>
                  <a:pt x="21600" y="14142"/>
                </a:lnTo>
                <a:lnTo>
                  <a:pt x="21600" y="21600"/>
                </a:lnTo>
                <a:lnTo>
                  <a:pt x="0" y="21600"/>
                </a:lnTo>
                <a:close/>
              </a:path>
            </a:pathLst>
          </a:custGeom>
          <a:solidFill>
            <a:srgbClr val="E06F17"/>
          </a:solidFill>
          <a:ln w="25400" cap="flat">
            <a:noFill/>
            <a:prstDash val="solid"/>
            <a:round/>
          </a:ln>
          <a:effectLst/>
        </p:spPr>
        <p:txBody>
          <a:bodyPr wrap="square" lIns="45718" tIns="45718" rIns="45718" bIns="45718" numCol="1" anchor="ctr">
            <a:noAutofit/>
          </a:bodyPr>
          <a:lstStyle/>
          <a:p>
            <a:pPr>
              <a:defRPr>
                <a:latin typeface="Arial"/>
                <a:ea typeface="Arial"/>
                <a:cs typeface="Arial"/>
                <a:sym typeface="Arial"/>
              </a:defRPr>
            </a:pPr>
            <a:endParaRPr dirty="0">
              <a:latin typeface="Myriad Pro" panose="020B0503030403020204"/>
            </a:endParaRPr>
          </a:p>
        </p:txBody>
      </p:sp>
      <p:sp>
        <p:nvSpPr>
          <p:cNvPr id="52" name="Flèche droite 51"/>
          <p:cNvSpPr/>
          <p:nvPr/>
        </p:nvSpPr>
        <p:spPr>
          <a:xfrm>
            <a:off x="6608543" y="2294094"/>
            <a:ext cx="1519658" cy="198752"/>
          </a:xfrm>
          <a:prstGeom prst="rightArrow">
            <a:avLst/>
          </a:prstGeom>
          <a:solidFill>
            <a:srgbClr val="213B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3" name="Flèche droite 52"/>
          <p:cNvSpPr/>
          <p:nvPr/>
        </p:nvSpPr>
        <p:spPr>
          <a:xfrm>
            <a:off x="6608543" y="3857978"/>
            <a:ext cx="1519658" cy="198752"/>
          </a:xfrm>
          <a:prstGeom prst="rightArrow">
            <a:avLst/>
          </a:prstGeom>
          <a:solidFill>
            <a:srgbClr val="C923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1" name="Espace réservé du texte 4"/>
          <p:cNvSpPr txBox="1"/>
          <p:nvPr/>
        </p:nvSpPr>
        <p:spPr>
          <a:xfrm>
            <a:off x="892492" y="1310463"/>
            <a:ext cx="10769674" cy="430883"/>
          </a:xfrm>
          <a:prstGeom prst="rect">
            <a:avLst/>
          </a:prstGeom>
          <a:noFill/>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spcBef>
                <a:spcPts val="500"/>
              </a:spcBef>
              <a:defRPr sz="2300" b="1">
                <a:solidFill>
                  <a:srgbClr val="002060"/>
                </a:solidFill>
                <a:latin typeface="Arial"/>
                <a:ea typeface="Arial"/>
                <a:cs typeface="Arial"/>
                <a:sym typeface="Arial"/>
              </a:defRPr>
            </a:lvl1pPr>
          </a:lstStyle>
          <a:p>
            <a:pPr algn="ctr"/>
            <a:r>
              <a:rPr lang="fr-FR" sz="2200" dirty="0" smtClean="0">
                <a:solidFill>
                  <a:srgbClr val="E06F17"/>
                </a:solidFill>
                <a:latin typeface="Arial" panose="020B0604020202020204" pitchFamily="34" charset="0"/>
                <a:cs typeface="Arial" panose="020B0604020202020204" pitchFamily="34" charset="0"/>
              </a:rPr>
              <a:t>Corrigé </a:t>
            </a:r>
            <a:r>
              <a:rPr lang="fr-FR" sz="2200" dirty="0">
                <a:solidFill>
                  <a:srgbClr val="E06F17"/>
                </a:solidFill>
                <a:latin typeface="Arial" panose="020B0604020202020204" pitchFamily="34" charset="0"/>
                <a:cs typeface="Arial" panose="020B0604020202020204" pitchFamily="34" charset="0"/>
              </a:rPr>
              <a:t>: C</a:t>
            </a:r>
            <a:r>
              <a:rPr lang="fr-FR" sz="2200" dirty="0" smtClean="0">
                <a:solidFill>
                  <a:srgbClr val="E06F17"/>
                </a:solidFill>
                <a:latin typeface="Arial" panose="020B0604020202020204" pitchFamily="34" charset="0"/>
                <a:cs typeface="Arial" panose="020B0604020202020204" pitchFamily="34" charset="0"/>
              </a:rPr>
              <a:t>alculer </a:t>
            </a:r>
            <a:r>
              <a:rPr sz="2200" dirty="0" smtClean="0">
                <a:solidFill>
                  <a:srgbClr val="E06F17"/>
                </a:solidFill>
                <a:latin typeface="Arial" panose="020B0604020202020204" pitchFamily="34" charset="0"/>
                <a:cs typeface="Arial" panose="020B0604020202020204" pitchFamily="34" charset="0"/>
              </a:rPr>
              <a:t>l</a:t>
            </a:r>
            <a:r>
              <a:rPr lang="fr-FR" sz="2200" dirty="0" smtClean="0">
                <a:solidFill>
                  <a:srgbClr val="E06F17"/>
                </a:solidFill>
                <a:latin typeface="Arial" panose="020B0604020202020204" pitchFamily="34" charset="0"/>
                <a:cs typeface="Arial" panose="020B0604020202020204" pitchFamily="34" charset="0"/>
              </a:rPr>
              <a:t>'argent</a:t>
            </a:r>
            <a:r>
              <a:rPr sz="2200" dirty="0" smtClean="0">
                <a:solidFill>
                  <a:srgbClr val="E06F17"/>
                </a:solidFill>
                <a:latin typeface="Arial" panose="020B0604020202020204" pitchFamily="34" charset="0"/>
                <a:cs typeface="Arial" panose="020B0604020202020204" pitchFamily="34" charset="0"/>
              </a:rPr>
              <a:t> </a:t>
            </a:r>
            <a:r>
              <a:rPr sz="2200" dirty="0">
                <a:solidFill>
                  <a:srgbClr val="E06F17"/>
                </a:solidFill>
                <a:latin typeface="Arial" panose="020B0604020202020204" pitchFamily="34" charset="0"/>
                <a:cs typeface="Arial" panose="020B0604020202020204" pitchFamily="34" charset="0"/>
              </a:rPr>
              <a:t>disponible</a:t>
            </a:r>
            <a:r>
              <a:rPr lang="fr-FR" sz="2200" dirty="0">
                <a:solidFill>
                  <a:srgbClr val="E06F17"/>
                </a:solidFill>
                <a:latin typeface="Arial" panose="020B0604020202020204" pitchFamily="34" charset="0"/>
                <a:cs typeface="Arial" panose="020B0604020202020204" pitchFamily="34" charset="0"/>
              </a:rPr>
              <a:t> une fois toutes les dépenses </a:t>
            </a:r>
            <a:r>
              <a:rPr lang="fr-FR" sz="2200" dirty="0" smtClean="0">
                <a:solidFill>
                  <a:srgbClr val="E06F17"/>
                </a:solidFill>
                <a:latin typeface="Arial" panose="020B0604020202020204" pitchFamily="34" charset="0"/>
                <a:cs typeface="Arial" panose="020B0604020202020204" pitchFamily="34" charset="0"/>
              </a:rPr>
              <a:t>réglées.</a:t>
            </a:r>
            <a:endParaRPr sz="2200" dirty="0">
              <a:solidFill>
                <a:srgbClr val="C92360"/>
              </a:solidFill>
              <a:latin typeface="Arial" panose="020B0604020202020204" pitchFamily="34" charset="0"/>
              <a:cs typeface="Arial" panose="020B0604020202020204" pitchFamily="34" charset="0"/>
            </a:endParaRPr>
          </a:p>
        </p:txBody>
      </p:sp>
      <p:sp>
        <p:nvSpPr>
          <p:cNvPr id="22" name="Rectangle à coins arrondis 21"/>
          <p:cNvSpPr/>
          <p:nvPr/>
        </p:nvSpPr>
        <p:spPr>
          <a:xfrm>
            <a:off x="892492" y="1264606"/>
            <a:ext cx="10834688" cy="505196"/>
          </a:xfrm>
          <a:prstGeom prst="roundRect">
            <a:avLst>
              <a:gd name="adj" fmla="val 0"/>
            </a:avLst>
          </a:prstGeom>
          <a:noFill/>
          <a:ln w="38100" cap="sq">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23" name="Imag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Tree>
    <p:extLst>
      <p:ext uri="{BB962C8B-B14F-4D97-AF65-F5344CB8AC3E}">
        <p14:creationId xmlns:p14="http://schemas.microsoft.com/office/powerpoint/2010/main" val="2516766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7">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7">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8">
                                            <p:bg/>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8">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8">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9">
                                            <p:bg/>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9">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uiExpand="1" build="p" animBg="1"/>
      <p:bldP spid="48" grpId="0" uiExpand="1" build="p" animBg="1"/>
      <p:bldP spid="49" grpId="0" uiExpand="1" build="p" animBg="1"/>
      <p:bldP spid="50" grpId="0" animBg="1"/>
      <p:bldP spid="51" grpId="0" animBg="1"/>
      <p:bldP spid="52" grpId="0" animBg="1"/>
      <p:bldP spid="5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42258" y="365126"/>
            <a:ext cx="6547212" cy="646331"/>
          </a:xfrm>
        </p:spPr>
        <p:txBody>
          <a:bodyPr/>
          <a:lstStyle/>
          <a:p>
            <a:pPr marL="0" indent="0">
              <a:buNone/>
            </a:pPr>
            <a:r>
              <a:rPr lang="fr-FR" sz="4000" dirty="0" smtClean="0"/>
              <a:t>1. LE </a:t>
            </a:r>
            <a:r>
              <a:rPr lang="fr-FR" sz="4000" dirty="0"/>
              <a:t>BUDGET</a:t>
            </a:r>
          </a:p>
        </p:txBody>
      </p:sp>
      <p:sp>
        <p:nvSpPr>
          <p:cNvPr id="43" name="Espace réservé du numéro de diapositive 4"/>
          <p:cNvSpPr>
            <a:spLocks noGrp="1"/>
          </p:cNvSpPr>
          <p:nvPr>
            <p:ph type="sldNum" sz="quarter" idx="11"/>
          </p:nvPr>
        </p:nvSpPr>
        <p:spPr>
          <a:xfrm>
            <a:off x="11286309" y="6426925"/>
            <a:ext cx="443046" cy="285839"/>
          </a:xfrm>
        </p:spPr>
        <p:txBody>
          <a:bodyPr/>
          <a:lstStyle/>
          <a:p>
            <a:fld id="{27A4C574-4D1E-4B89-9988-D081408D575C}" type="slidenum">
              <a:rPr lang="fr-FR" smtClean="0"/>
              <a:pPr/>
              <a:t>11</a:t>
            </a:fld>
            <a:endParaRPr lang="fr-FR" dirty="0"/>
          </a:p>
        </p:txBody>
      </p:sp>
      <p:sp>
        <p:nvSpPr>
          <p:cNvPr id="30" name="Rectangle à coins arrondis 29"/>
          <p:cNvSpPr/>
          <p:nvPr/>
        </p:nvSpPr>
        <p:spPr>
          <a:xfrm>
            <a:off x="1796716" y="1587859"/>
            <a:ext cx="9202484" cy="1717047"/>
          </a:xfrm>
          <a:prstGeom prst="roundRect">
            <a:avLst>
              <a:gd name="adj" fmla="val 0"/>
            </a:avLst>
          </a:prstGeom>
          <a:solidFill>
            <a:schemeClr val="bg1"/>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latin typeface="Arial" panose="020B0604020202020204" pitchFamily="34" charset="0"/>
              <a:cs typeface="Arial" panose="020B0604020202020204" pitchFamily="34" charset="0"/>
            </a:endParaRPr>
          </a:p>
        </p:txBody>
      </p:sp>
      <p:sp>
        <p:nvSpPr>
          <p:cNvPr id="31" name="Rectangle à coins arrondis 30"/>
          <p:cNvSpPr/>
          <p:nvPr/>
        </p:nvSpPr>
        <p:spPr>
          <a:xfrm>
            <a:off x="4612809" y="1887684"/>
            <a:ext cx="1260000" cy="1169550"/>
          </a:xfrm>
          <a:prstGeom prst="roundRect">
            <a:avLst>
              <a:gd name="adj" fmla="val 0"/>
            </a:avLst>
          </a:prstGeom>
          <a:solidFill>
            <a:srgbClr val="F8F8F8"/>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2" name="Moins 18"/>
          <p:cNvSpPr/>
          <p:nvPr/>
        </p:nvSpPr>
        <p:spPr>
          <a:xfrm>
            <a:off x="6162681" y="2430341"/>
            <a:ext cx="396000" cy="84237"/>
          </a:xfrm>
          <a:prstGeom prst="rect">
            <a:avLst/>
          </a:prstGeom>
          <a:solidFill>
            <a:srgbClr val="E06F17"/>
          </a:solidFill>
          <a:ln w="25400" cap="flat">
            <a:noFill/>
            <a:prstDash val="solid"/>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sz="1200" dirty="0">
              <a:latin typeface="Arial" panose="020B0604020202020204" pitchFamily="34" charset="0"/>
              <a:cs typeface="Arial" panose="020B0604020202020204" pitchFamily="34" charset="0"/>
            </a:endParaRPr>
          </a:p>
        </p:txBody>
      </p:sp>
      <p:sp>
        <p:nvSpPr>
          <p:cNvPr id="33" name="Rectangle à coins arrondis 32"/>
          <p:cNvSpPr/>
          <p:nvPr/>
        </p:nvSpPr>
        <p:spPr>
          <a:xfrm>
            <a:off x="6920607" y="1887684"/>
            <a:ext cx="1260000" cy="1169550"/>
          </a:xfrm>
          <a:prstGeom prst="roundRect">
            <a:avLst>
              <a:gd name="adj" fmla="val 0"/>
            </a:avLst>
          </a:prstGeom>
          <a:solidFill>
            <a:srgbClr val="F8F8F8"/>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4" name="Égal 3"/>
          <p:cNvSpPr/>
          <p:nvPr/>
        </p:nvSpPr>
        <p:spPr>
          <a:xfrm>
            <a:off x="8307660" y="2364459"/>
            <a:ext cx="396000" cy="2160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7458"/>
                </a:lnTo>
                <a:lnTo>
                  <a:pt x="0" y="7458"/>
                </a:lnTo>
                <a:close/>
                <a:moveTo>
                  <a:pt x="0" y="14142"/>
                </a:moveTo>
                <a:lnTo>
                  <a:pt x="21600" y="14142"/>
                </a:lnTo>
                <a:lnTo>
                  <a:pt x="21600" y="21600"/>
                </a:lnTo>
                <a:lnTo>
                  <a:pt x="0" y="21600"/>
                </a:lnTo>
                <a:close/>
              </a:path>
            </a:pathLst>
          </a:custGeom>
          <a:solidFill>
            <a:srgbClr val="E06F17"/>
          </a:solidFill>
          <a:ln w="25400" cap="flat">
            <a:noFill/>
            <a:prstDash val="solid"/>
            <a:round/>
          </a:ln>
          <a:effectLst/>
        </p:spPr>
        <p:txBody>
          <a:bodyPr wrap="square" lIns="45718" tIns="45718" rIns="45718" bIns="45718" numCol="1" anchor="ctr">
            <a:noAutofit/>
          </a:bodyPr>
          <a:lstStyle/>
          <a:p>
            <a:pPr>
              <a:defRPr>
                <a:latin typeface="Arial"/>
                <a:ea typeface="Arial"/>
                <a:cs typeface="Arial"/>
                <a:sym typeface="Arial"/>
              </a:defRPr>
            </a:pPr>
            <a:endParaRPr sz="1200" dirty="0">
              <a:latin typeface="Arial" panose="020B0604020202020204" pitchFamily="34" charset="0"/>
              <a:cs typeface="Arial" panose="020B0604020202020204" pitchFamily="34" charset="0"/>
            </a:endParaRPr>
          </a:p>
        </p:txBody>
      </p:sp>
      <p:sp>
        <p:nvSpPr>
          <p:cNvPr id="36" name="Espace réservé du contenu 7"/>
          <p:cNvSpPr>
            <a:spLocks noGrp="1"/>
          </p:cNvSpPr>
          <p:nvPr>
            <p:ph idx="4294967295"/>
          </p:nvPr>
        </p:nvSpPr>
        <p:spPr>
          <a:xfrm>
            <a:off x="4612809" y="1941545"/>
            <a:ext cx="1260000" cy="1061829"/>
          </a:xfrm>
          <a:prstGeom prst="rect">
            <a:avLst/>
          </a:prstGeom>
        </p:spPr>
        <p:txBody>
          <a:bodyPr wrap="square" anchor="ctr">
            <a:spAutoFit/>
          </a:bodyPr>
          <a:lstStyle/>
          <a:p>
            <a:pPr marL="0" indent="0" algn="ctr">
              <a:spcBef>
                <a:spcPts val="0"/>
              </a:spcBef>
              <a:buNone/>
            </a:pPr>
            <a:r>
              <a:rPr lang="fr-FR" sz="1400" b="1" dirty="0"/>
              <a:t>Ressources</a:t>
            </a:r>
          </a:p>
          <a:p>
            <a:pPr marL="0" indent="0" algn="ctr">
              <a:spcBef>
                <a:spcPts val="0"/>
              </a:spcBef>
              <a:buNone/>
            </a:pPr>
            <a:r>
              <a:rPr lang="fr-FR" sz="1400" b="1" dirty="0"/>
              <a:t>(crédit) </a:t>
            </a:r>
          </a:p>
          <a:p>
            <a:pPr marL="0" indent="0" algn="ctr">
              <a:spcBef>
                <a:spcPts val="0"/>
              </a:spcBef>
              <a:buNone/>
            </a:pPr>
            <a:r>
              <a:rPr lang="fr-FR" sz="1400" b="1" dirty="0"/>
              <a:t>= </a:t>
            </a:r>
          </a:p>
          <a:p>
            <a:pPr marL="0" indent="0" algn="ctr">
              <a:spcBef>
                <a:spcPts val="0"/>
              </a:spcBef>
              <a:buNone/>
            </a:pPr>
            <a:r>
              <a:rPr lang="fr-FR" sz="1400" b="1" dirty="0"/>
              <a:t>argent qui rentre</a:t>
            </a:r>
          </a:p>
        </p:txBody>
      </p:sp>
      <p:sp>
        <p:nvSpPr>
          <p:cNvPr id="37" name="Espace réservé du contenu 7"/>
          <p:cNvSpPr>
            <a:spLocks noGrp="1"/>
          </p:cNvSpPr>
          <p:nvPr>
            <p:ph idx="4294967295"/>
          </p:nvPr>
        </p:nvSpPr>
        <p:spPr>
          <a:xfrm>
            <a:off x="6920606" y="1887683"/>
            <a:ext cx="1260000" cy="1169551"/>
          </a:xfrm>
          <a:prstGeom prst="rect">
            <a:avLst/>
          </a:prstGeom>
        </p:spPr>
        <p:txBody>
          <a:bodyPr wrap="square" anchor="ctr">
            <a:spAutoFit/>
          </a:bodyPr>
          <a:lstStyle/>
          <a:p>
            <a:pPr marL="0" lvl="0" indent="0" algn="ctr" hangingPunct="0">
              <a:lnSpc>
                <a:spcPct val="100000"/>
              </a:lnSpc>
              <a:spcBef>
                <a:spcPts val="0"/>
              </a:spcBef>
              <a:buNone/>
              <a:defRPr/>
            </a:pPr>
            <a:r>
              <a:rPr lang="fr-FR" sz="1400" b="1" kern="0" dirty="0">
                <a:solidFill>
                  <a:srgbClr val="C92360"/>
                </a:solidFill>
                <a:cs typeface="Calibri"/>
                <a:sym typeface="Helvetica"/>
              </a:rPr>
              <a:t>Dépenses</a:t>
            </a:r>
          </a:p>
          <a:p>
            <a:pPr marL="0" lvl="0" indent="0" algn="ctr" hangingPunct="0">
              <a:lnSpc>
                <a:spcPct val="100000"/>
              </a:lnSpc>
              <a:spcBef>
                <a:spcPts val="0"/>
              </a:spcBef>
              <a:buNone/>
              <a:defRPr/>
            </a:pPr>
            <a:r>
              <a:rPr lang="fr-FR" sz="1400" b="1" kern="0" dirty="0">
                <a:solidFill>
                  <a:srgbClr val="C92360"/>
                </a:solidFill>
                <a:cs typeface="Helvetica"/>
                <a:sym typeface="Helvetica"/>
              </a:rPr>
              <a:t>(débit) </a:t>
            </a:r>
          </a:p>
          <a:p>
            <a:pPr marL="0" lvl="0" indent="0" algn="ctr" hangingPunct="0">
              <a:lnSpc>
                <a:spcPct val="100000"/>
              </a:lnSpc>
              <a:spcBef>
                <a:spcPts val="0"/>
              </a:spcBef>
              <a:buNone/>
              <a:defRPr/>
            </a:pPr>
            <a:r>
              <a:rPr lang="fr-FR" sz="1400" b="1" kern="0" dirty="0">
                <a:solidFill>
                  <a:srgbClr val="C92360"/>
                </a:solidFill>
                <a:cs typeface="Helvetica"/>
                <a:sym typeface="Helvetica"/>
              </a:rPr>
              <a:t>= </a:t>
            </a:r>
          </a:p>
          <a:p>
            <a:pPr marL="0" lvl="0" indent="0" algn="ctr" hangingPunct="0">
              <a:lnSpc>
                <a:spcPct val="100000"/>
              </a:lnSpc>
              <a:spcBef>
                <a:spcPts val="0"/>
              </a:spcBef>
              <a:buNone/>
              <a:defRPr/>
            </a:pPr>
            <a:r>
              <a:rPr lang="fr-FR" sz="1400" b="1" kern="0" dirty="0">
                <a:solidFill>
                  <a:srgbClr val="C92360"/>
                </a:solidFill>
                <a:cs typeface="Helvetica"/>
                <a:sym typeface="Helvetica"/>
              </a:rPr>
              <a:t>argent qui </a:t>
            </a:r>
          </a:p>
          <a:p>
            <a:pPr marL="0" lvl="0" indent="0" algn="ctr" hangingPunct="0">
              <a:lnSpc>
                <a:spcPct val="100000"/>
              </a:lnSpc>
              <a:spcBef>
                <a:spcPts val="0"/>
              </a:spcBef>
              <a:buNone/>
              <a:defRPr/>
            </a:pPr>
            <a:r>
              <a:rPr lang="fr-FR" sz="1400" b="1" kern="0" dirty="0">
                <a:solidFill>
                  <a:srgbClr val="C92360"/>
                </a:solidFill>
                <a:cs typeface="Helvetica"/>
                <a:sym typeface="Helvetica"/>
              </a:rPr>
              <a:t>sort</a:t>
            </a:r>
          </a:p>
        </p:txBody>
      </p:sp>
      <p:sp>
        <p:nvSpPr>
          <p:cNvPr id="39" name="Rectangle à coins arrondis 38"/>
          <p:cNvSpPr/>
          <p:nvPr/>
        </p:nvSpPr>
        <p:spPr>
          <a:xfrm>
            <a:off x="7972424" y="368943"/>
            <a:ext cx="2574349" cy="647901"/>
          </a:xfrm>
          <a:prstGeom prst="roundRect">
            <a:avLst>
              <a:gd name="adj" fmla="val 0"/>
            </a:avLst>
          </a:prstGeom>
          <a:noFill/>
          <a:ln w="38100" cap="sq">
            <a:solidFill>
              <a:srgbClr val="213B7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0" name="ZoneTexte 39"/>
          <p:cNvSpPr txBox="1"/>
          <p:nvPr/>
        </p:nvSpPr>
        <p:spPr>
          <a:xfrm>
            <a:off x="8440615" y="416920"/>
            <a:ext cx="1662635" cy="523220"/>
          </a:xfrm>
          <a:prstGeom prst="rect">
            <a:avLst/>
          </a:prstGeom>
          <a:noFill/>
          <a:ln>
            <a:noFill/>
          </a:ln>
        </p:spPr>
        <p:txBody>
          <a:bodyPr wrap="none" rtlCol="0">
            <a:spAutoFit/>
          </a:bodyPr>
          <a:lstStyle/>
          <a:p>
            <a:r>
              <a:rPr lang="fr-FR" sz="2800" b="1" dirty="0">
                <a:solidFill>
                  <a:srgbClr val="213B76"/>
                </a:solidFill>
                <a:latin typeface="Arial" panose="020B0604020202020204" pitchFamily="34" charset="0"/>
                <a:cs typeface="Arial" panose="020B0604020202020204" pitchFamily="34" charset="0"/>
              </a:rPr>
              <a:t>À</a:t>
            </a:r>
            <a:r>
              <a:rPr lang="fr-FR" sz="2800" b="1" dirty="0" smtClean="0">
                <a:solidFill>
                  <a:srgbClr val="213B76"/>
                </a:solidFill>
                <a:latin typeface="Arial" panose="020B0604020202020204" pitchFamily="34" charset="0"/>
                <a:cs typeface="Arial" panose="020B0604020202020204" pitchFamily="34" charset="0"/>
              </a:rPr>
              <a:t> retenir</a:t>
            </a:r>
            <a:endParaRPr lang="fr-FR" sz="2800" b="1" dirty="0">
              <a:solidFill>
                <a:srgbClr val="213B76"/>
              </a:solidFill>
              <a:latin typeface="Arial" panose="020B0604020202020204" pitchFamily="34" charset="0"/>
              <a:cs typeface="Arial" panose="020B0604020202020204" pitchFamily="34" charset="0"/>
            </a:endParaRPr>
          </a:p>
        </p:txBody>
      </p:sp>
      <p:sp>
        <p:nvSpPr>
          <p:cNvPr id="41" name="Rectangle à coins arrondis 40"/>
          <p:cNvSpPr/>
          <p:nvPr/>
        </p:nvSpPr>
        <p:spPr>
          <a:xfrm>
            <a:off x="8908486" y="1669084"/>
            <a:ext cx="1873103" cy="713341"/>
          </a:xfrm>
          <a:prstGeom prst="roundRect">
            <a:avLst>
              <a:gd name="adj" fmla="val 0"/>
            </a:avLst>
          </a:prstGeom>
          <a:solidFill>
            <a:srgbClr val="F8F8F8"/>
          </a:solidFill>
          <a:ln w="38100">
            <a:solidFill>
              <a:srgbClr val="5AA1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4" name="Espace réservé du contenu 7"/>
          <p:cNvSpPr>
            <a:spLocks noGrp="1"/>
          </p:cNvSpPr>
          <p:nvPr>
            <p:ph idx="4294967295"/>
          </p:nvPr>
        </p:nvSpPr>
        <p:spPr>
          <a:xfrm>
            <a:off x="8908486" y="1778761"/>
            <a:ext cx="1872000" cy="480131"/>
          </a:xfrm>
          <a:prstGeom prst="rect">
            <a:avLst/>
          </a:prstGeom>
        </p:spPr>
        <p:txBody>
          <a:bodyPr wrap="square" anchor="ctr">
            <a:spAutoFit/>
          </a:bodyPr>
          <a:lstStyle/>
          <a:p>
            <a:pPr marL="0" indent="0" algn="ctr">
              <a:spcBef>
                <a:spcPts val="0"/>
              </a:spcBef>
              <a:buNone/>
              <a:defRPr sz="2200" b="1">
                <a:solidFill>
                  <a:srgbClr val="FFFFFF"/>
                </a:solidFill>
                <a:latin typeface="Arial"/>
                <a:ea typeface="Arial"/>
                <a:cs typeface="Arial"/>
                <a:sym typeface="Arial"/>
              </a:defRPr>
            </a:pPr>
            <a:r>
              <a:rPr lang="fr-FR" sz="1400" noProof="1">
                <a:solidFill>
                  <a:srgbClr val="5AA11C"/>
                </a:solidFill>
              </a:rPr>
              <a:t>Solde</a:t>
            </a:r>
            <a:r>
              <a:rPr lang="fr-FR" sz="1400" dirty="0">
                <a:solidFill>
                  <a:srgbClr val="5AA11C"/>
                </a:solidFill>
              </a:rPr>
              <a:t> positif (</a:t>
            </a:r>
            <a:r>
              <a:rPr lang="fr-FR" sz="1400" noProof="1">
                <a:solidFill>
                  <a:srgbClr val="5AA11C"/>
                </a:solidFill>
              </a:rPr>
              <a:t>créditeur</a:t>
            </a:r>
            <a:r>
              <a:rPr lang="fr-FR" sz="1400" noProof="1" smtClean="0">
                <a:solidFill>
                  <a:srgbClr val="5AA11C"/>
                </a:solidFill>
              </a:rPr>
              <a:t>)</a:t>
            </a:r>
            <a:endParaRPr lang="fr-FR" sz="1400" noProof="1">
              <a:solidFill>
                <a:srgbClr val="5AA11C"/>
              </a:solidFill>
            </a:endParaRPr>
          </a:p>
        </p:txBody>
      </p:sp>
      <p:sp>
        <p:nvSpPr>
          <p:cNvPr id="55" name="Rectangle à coins arrondis 54"/>
          <p:cNvSpPr/>
          <p:nvPr/>
        </p:nvSpPr>
        <p:spPr>
          <a:xfrm>
            <a:off x="8910780" y="2493861"/>
            <a:ext cx="1885558" cy="713341"/>
          </a:xfrm>
          <a:prstGeom prst="roundRect">
            <a:avLst>
              <a:gd name="adj" fmla="val 0"/>
            </a:avLst>
          </a:prstGeom>
          <a:solidFill>
            <a:srgbClr val="F8F8F8"/>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a:t>
            </a:r>
            <a:endParaRPr lang="fr-FR" sz="1200" dirty="0"/>
          </a:p>
        </p:txBody>
      </p:sp>
      <p:sp>
        <p:nvSpPr>
          <p:cNvPr id="56" name="Espace réservé du contenu 7"/>
          <p:cNvSpPr>
            <a:spLocks noGrp="1"/>
          </p:cNvSpPr>
          <p:nvPr>
            <p:ph idx="4294967295"/>
          </p:nvPr>
        </p:nvSpPr>
        <p:spPr>
          <a:xfrm>
            <a:off x="8910779" y="2608459"/>
            <a:ext cx="1872000" cy="480131"/>
          </a:xfrm>
          <a:prstGeom prst="rect">
            <a:avLst/>
          </a:prstGeom>
        </p:spPr>
        <p:txBody>
          <a:bodyPr wrap="square" anchor="ctr">
            <a:spAutoFit/>
          </a:bodyPr>
          <a:lstStyle/>
          <a:p>
            <a:pPr marL="0" indent="0" algn="ctr">
              <a:buNone/>
              <a:defRPr sz="2200" b="1">
                <a:solidFill>
                  <a:srgbClr val="FFFFFF"/>
                </a:solidFill>
                <a:latin typeface="Arial"/>
                <a:ea typeface="Arial"/>
                <a:cs typeface="Arial"/>
                <a:sym typeface="Arial"/>
              </a:defRPr>
            </a:pPr>
            <a:r>
              <a:rPr lang="fr-FR" sz="1400" noProof="1">
                <a:solidFill>
                  <a:srgbClr val="C00000"/>
                </a:solidFill>
              </a:rPr>
              <a:t>Solde</a:t>
            </a:r>
            <a:r>
              <a:rPr lang="fr-FR" sz="1400" dirty="0">
                <a:solidFill>
                  <a:srgbClr val="C00000"/>
                </a:solidFill>
              </a:rPr>
              <a:t> négatif (</a:t>
            </a:r>
            <a:r>
              <a:rPr lang="fr-FR" sz="1400" noProof="1">
                <a:solidFill>
                  <a:srgbClr val="C00000"/>
                </a:solidFill>
              </a:rPr>
              <a:t>débiteur</a:t>
            </a:r>
            <a:r>
              <a:rPr lang="fr-FR" sz="1400" noProof="1" smtClean="0">
                <a:solidFill>
                  <a:srgbClr val="C00000"/>
                </a:solidFill>
              </a:rPr>
              <a:t>)</a:t>
            </a:r>
            <a:endParaRPr lang="fr-FR" sz="1400" noProof="1">
              <a:solidFill>
                <a:srgbClr val="C00000"/>
              </a:solidFill>
            </a:endParaRPr>
          </a:p>
        </p:txBody>
      </p:sp>
      <p:sp>
        <p:nvSpPr>
          <p:cNvPr id="4" name="Rectangle 3"/>
          <p:cNvSpPr/>
          <p:nvPr/>
        </p:nvSpPr>
        <p:spPr>
          <a:xfrm>
            <a:off x="1921271" y="2281616"/>
            <a:ext cx="1997983" cy="369332"/>
          </a:xfrm>
          <a:prstGeom prst="rect">
            <a:avLst/>
          </a:prstGeom>
        </p:spPr>
        <p:txBody>
          <a:bodyPr wrap="none">
            <a:spAutoFit/>
          </a:bodyPr>
          <a:lstStyle/>
          <a:p>
            <a:pPr marL="17463">
              <a:tabLst>
                <a:tab pos="1973263" algn="l"/>
              </a:tabLst>
              <a:defRPr b="1"/>
            </a:pPr>
            <a:r>
              <a:rPr lang="fr-FR" b="1" u="sng" dirty="0">
                <a:solidFill>
                  <a:srgbClr val="C81E60"/>
                </a:solidFill>
                <a:latin typeface="Arial" panose="020B0604020202020204" pitchFamily="34" charset="0"/>
              </a:rPr>
              <a:t>Du vocabulaire </a:t>
            </a:r>
            <a:r>
              <a:rPr lang="fr-FR" b="1" dirty="0">
                <a:solidFill>
                  <a:srgbClr val="C81E60"/>
                </a:solidFill>
                <a:latin typeface="Arial" panose="020B0604020202020204" pitchFamily="34" charset="0"/>
              </a:rPr>
              <a:t>:</a:t>
            </a:r>
          </a:p>
        </p:txBody>
      </p:sp>
      <p:sp>
        <p:nvSpPr>
          <p:cNvPr id="57" name="Rectangle à coins arrondis 56"/>
          <p:cNvSpPr/>
          <p:nvPr/>
        </p:nvSpPr>
        <p:spPr>
          <a:xfrm>
            <a:off x="1796715" y="4616064"/>
            <a:ext cx="4761965" cy="1725182"/>
          </a:xfrm>
          <a:prstGeom prst="roundRect">
            <a:avLst>
              <a:gd name="adj" fmla="val 0"/>
            </a:avLst>
          </a:prstGeom>
          <a:solidFill>
            <a:schemeClr val="bg1"/>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latin typeface="Arial" panose="020B0604020202020204" pitchFamily="34" charset="0"/>
              <a:cs typeface="Arial" panose="020B0604020202020204" pitchFamily="34" charset="0"/>
            </a:endParaRPr>
          </a:p>
        </p:txBody>
      </p:sp>
      <p:sp>
        <p:nvSpPr>
          <p:cNvPr id="60" name="Rectangle à coins arrondis 59"/>
          <p:cNvSpPr/>
          <p:nvPr/>
        </p:nvSpPr>
        <p:spPr>
          <a:xfrm>
            <a:off x="7252140" y="4712340"/>
            <a:ext cx="3745428" cy="1628906"/>
          </a:xfrm>
          <a:prstGeom prst="roundRect">
            <a:avLst>
              <a:gd name="adj" fmla="val 0"/>
            </a:avLst>
          </a:prstGeom>
          <a:solidFill>
            <a:schemeClr val="bg1"/>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latin typeface="Arial" panose="020B0604020202020204" pitchFamily="34" charset="0"/>
              <a:cs typeface="Arial" panose="020B0604020202020204" pitchFamily="34" charset="0"/>
            </a:endParaRPr>
          </a:p>
        </p:txBody>
      </p:sp>
      <p:sp>
        <p:nvSpPr>
          <p:cNvPr id="35" name="Espace réservé du contenu 2"/>
          <p:cNvSpPr>
            <a:spLocks noGrp="1"/>
          </p:cNvSpPr>
          <p:nvPr>
            <p:ph idx="1" hasCustomPrompt="1"/>
          </p:nvPr>
        </p:nvSpPr>
        <p:spPr>
          <a:xfrm>
            <a:off x="1796715" y="4705358"/>
            <a:ext cx="4761965" cy="1706108"/>
          </a:xfrm>
          <a:prstGeom prst="rect">
            <a:avLst/>
          </a:prstGeom>
        </p:spPr>
        <p:txBody>
          <a:bodyPr wrap="square">
            <a:spAutoFit/>
          </a:bodyPr>
          <a:lstStyle>
            <a:lvl1pPr marL="457200" indent="-457200">
              <a:buFontTx/>
              <a:buBlip>
                <a:blip r:embed="rId3"/>
              </a:buBlip>
              <a:defRPr>
                <a:solidFill>
                  <a:srgbClr val="C92360"/>
                </a:solidFill>
              </a:defRPr>
            </a:lvl1pPr>
            <a:lvl2pPr marL="800100" indent="-342900" algn="l">
              <a:buFontTx/>
              <a:buBlip>
                <a:blip r:embed="rId4"/>
              </a:buBlip>
              <a:defRPr>
                <a:solidFill>
                  <a:srgbClr val="002060"/>
                </a:solidFill>
              </a:defRPr>
            </a:lvl2pPr>
            <a:lvl3pPr marL="1257300" indent="-342900" algn="l">
              <a:buFontTx/>
              <a:buBlip>
                <a:blip r:embed="rId5"/>
              </a:buBlip>
              <a:defRPr>
                <a:solidFill>
                  <a:srgbClr val="E06F17"/>
                </a:solidFill>
              </a:defRPr>
            </a:lvl3pPr>
            <a:lvl4pPr marL="1600200" indent="-228600" algn="l">
              <a:buFontTx/>
              <a:buBlip>
                <a:blip r:embed="rId6"/>
              </a:buBlip>
              <a:defRPr>
                <a:solidFill>
                  <a:srgbClr val="726F6D"/>
                </a:solidFill>
              </a:defRPr>
            </a:lvl4pPr>
          </a:lstStyle>
          <a:p>
            <a:pPr marL="82550" lvl="1" indent="0">
              <a:buNone/>
            </a:pPr>
            <a:r>
              <a:rPr lang="fr-FR" sz="1800" b="1" u="sng" dirty="0" smtClean="0">
                <a:solidFill>
                  <a:srgbClr val="C81E60"/>
                </a:solidFill>
              </a:rPr>
              <a:t>Des bonnes pratiques </a:t>
            </a:r>
            <a:r>
              <a:rPr lang="fr-FR" sz="1800" dirty="0" smtClean="0"/>
              <a:t>:</a:t>
            </a:r>
          </a:p>
          <a:p>
            <a:pPr marL="95250" lvl="1" indent="0"/>
            <a:r>
              <a:rPr lang="fr-FR" sz="1600" dirty="0" smtClean="0"/>
              <a:t>Mettre à jour son budget très régulièrement</a:t>
            </a:r>
          </a:p>
          <a:p>
            <a:pPr marL="95250" lvl="1" indent="0"/>
            <a:r>
              <a:rPr lang="fr-FR" sz="1600" dirty="0" smtClean="0"/>
              <a:t>Classer chaque dépense par catégorie</a:t>
            </a:r>
          </a:p>
          <a:p>
            <a:pPr marL="95250" lvl="1" indent="0"/>
            <a:r>
              <a:rPr lang="fr-FR" sz="1600" dirty="0"/>
              <a:t>Réduire au maximum les dépenses régulières </a:t>
            </a:r>
            <a:endParaRPr lang="fr-FR" sz="1600" dirty="0" smtClean="0"/>
          </a:p>
          <a:p>
            <a:pPr marL="361950" lvl="1" indent="-266700"/>
            <a:r>
              <a:rPr lang="fr-FR" sz="1600" dirty="0" smtClean="0"/>
              <a:t>Toujours s’interroger sur l’utilité d’une dépense occasionnelle.</a:t>
            </a:r>
          </a:p>
        </p:txBody>
      </p:sp>
      <p:sp>
        <p:nvSpPr>
          <p:cNvPr id="38" name="Espace réservé du contenu 2"/>
          <p:cNvSpPr txBox="1">
            <a:spLocks/>
          </p:cNvSpPr>
          <p:nvPr/>
        </p:nvSpPr>
        <p:spPr>
          <a:xfrm>
            <a:off x="7439432" y="4983019"/>
            <a:ext cx="3558136" cy="1070549"/>
          </a:xfrm>
          <a:prstGeom prst="rect">
            <a:avLst/>
          </a:prstGeom>
        </p:spPr>
        <p:txBody>
          <a:bodyPr wrap="square">
            <a:spAutoFit/>
          </a:bodyPr>
          <a:lstStyle>
            <a:lvl1pPr marL="457200" indent="-457200" algn="l" defTabSz="914400" rtl="0" eaLnBrk="1" latinLnBrk="0" hangingPunct="1">
              <a:lnSpc>
                <a:spcPct val="90000"/>
              </a:lnSpc>
              <a:spcBef>
                <a:spcPts val="1000"/>
              </a:spcBef>
              <a:buFontTx/>
              <a:buBlip>
                <a:blip r:embed="rId3"/>
              </a:buBlip>
              <a:defRPr sz="2800" kern="1200">
                <a:solidFill>
                  <a:srgbClr val="C92360"/>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FontTx/>
              <a:buBlip>
                <a:blip r:embed="rId4"/>
              </a:buBlip>
              <a:defRPr sz="2400" kern="1200">
                <a:solidFill>
                  <a:srgbClr val="002060"/>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lnSpc>
                <a:spcPct val="90000"/>
              </a:lnSpc>
              <a:spcBef>
                <a:spcPts val="500"/>
              </a:spcBef>
              <a:buFontTx/>
              <a:buBlip>
                <a:blip r:embed="rId5"/>
              </a:buBlip>
              <a:defRPr sz="2000" kern="1200">
                <a:solidFill>
                  <a:srgbClr val="E06F17"/>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Tx/>
              <a:buBlip>
                <a:blip r:embed="rId6"/>
              </a:buBlip>
              <a:defRPr sz="1800" kern="1200">
                <a:solidFill>
                  <a:srgbClr val="726F6D"/>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2550" lvl="1" indent="0">
              <a:buFontTx/>
              <a:buNone/>
            </a:pPr>
            <a:r>
              <a:rPr lang="fr-FR" sz="1800" b="1" u="sng" dirty="0" smtClean="0">
                <a:solidFill>
                  <a:srgbClr val="C81E60"/>
                </a:solidFill>
              </a:rPr>
              <a:t>Des </a:t>
            </a:r>
            <a:r>
              <a:rPr lang="fr-FR" sz="1800" b="1" u="sng" dirty="0">
                <a:solidFill>
                  <a:srgbClr val="C81E60"/>
                </a:solidFill>
              </a:rPr>
              <a:t>applications </a:t>
            </a:r>
            <a:r>
              <a:rPr lang="fr-FR" sz="1600" dirty="0"/>
              <a:t>pour </a:t>
            </a:r>
            <a:r>
              <a:rPr lang="fr-FR" sz="1600" dirty="0" smtClean="0"/>
              <a:t>faciliter        </a:t>
            </a:r>
            <a:r>
              <a:rPr lang="fr-FR" sz="1600" dirty="0"/>
              <a:t>la </a:t>
            </a:r>
            <a:r>
              <a:rPr lang="fr-FR" sz="1600" dirty="0" smtClean="0"/>
              <a:t>gestion </a:t>
            </a:r>
            <a:r>
              <a:rPr lang="fr-FR" sz="1600" dirty="0"/>
              <a:t>d’un budget </a:t>
            </a:r>
            <a:r>
              <a:rPr lang="fr-FR" sz="1600" dirty="0" smtClean="0"/>
              <a:t>: </a:t>
            </a:r>
          </a:p>
          <a:p>
            <a:pPr marL="82550" lvl="1" indent="0">
              <a:buFontTx/>
              <a:buNone/>
            </a:pPr>
            <a:r>
              <a:rPr lang="fr-FR" sz="1600" b="1" u="sng" dirty="0" smtClean="0">
                <a:solidFill>
                  <a:srgbClr val="0070C0"/>
                </a:solidFill>
                <a:ea typeface="Myriad Pro"/>
              </a:rPr>
              <a:t>Pilote </a:t>
            </a:r>
            <a:r>
              <a:rPr lang="fr-FR" sz="1600" b="1" u="sng" dirty="0">
                <a:solidFill>
                  <a:srgbClr val="0070C0"/>
                </a:solidFill>
                <a:ea typeface="Myriad Pro"/>
              </a:rPr>
              <a:t>Budget et Pilote Dépenses</a:t>
            </a:r>
            <a:r>
              <a:rPr lang="fr-FR" sz="1600" dirty="0" smtClean="0">
                <a:solidFill>
                  <a:srgbClr val="0070C0"/>
                </a:solidFill>
              </a:rPr>
              <a:t> </a:t>
            </a:r>
            <a:r>
              <a:rPr lang="fr-FR" sz="1600" dirty="0" smtClean="0"/>
              <a:t>par exemple.</a:t>
            </a:r>
            <a:endParaRPr lang="fr-FR" sz="1600" dirty="0"/>
          </a:p>
        </p:txBody>
      </p:sp>
      <p:pic>
        <p:nvPicPr>
          <p:cNvPr id="29" name="Image 2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
        <p:nvSpPr>
          <p:cNvPr id="4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42" name="Image 4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253365" y="3779974"/>
            <a:ext cx="4450295" cy="519526"/>
          </a:xfrm>
          <a:prstGeom prst="rect">
            <a:avLst/>
          </a:prstGeom>
        </p:spPr>
      </p:pic>
      <p:sp>
        <p:nvSpPr>
          <p:cNvPr id="26" name="Bouton d'action : Accueil 25">
            <a:hlinkClick r:id="rId9" action="ppaction://hlinksldjump" highlightClick="1"/>
          </p:cNvPr>
          <p:cNvSpPr/>
          <p:nvPr/>
        </p:nvSpPr>
        <p:spPr>
          <a:xfrm>
            <a:off x="181705" y="5704605"/>
            <a:ext cx="1376516" cy="865239"/>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8285438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1"/>
          </p:nvPr>
        </p:nvSpPr>
        <p:spPr/>
        <p:txBody>
          <a:bodyPr/>
          <a:lstStyle/>
          <a:p>
            <a:fld id="{27A4C574-4D1E-4B89-9988-D081408D575C}" type="slidenum">
              <a:rPr lang="fr-FR" smtClean="0"/>
              <a:pPr/>
              <a:t>12</a:t>
            </a:fld>
            <a:endParaRPr lang="fr-FR" dirty="0"/>
          </a:p>
        </p:txBody>
      </p:sp>
      <p:pic>
        <p:nvPicPr>
          <p:cNvPr id="14" name="Image 13">
            <a:hlinkClick r:id="rId3"/>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265574" y="3502032"/>
            <a:ext cx="1660852" cy="1660852"/>
          </a:xfrm>
          <a:prstGeom prst="rect">
            <a:avLst/>
          </a:prstGeom>
        </p:spPr>
      </p:pic>
      <p:pic>
        <p:nvPicPr>
          <p:cNvPr id="17" name="Espace réservé du contenu 7"/>
          <p:cNvPicPr>
            <a:picLocks noGrp="1" noChangeAspect="1"/>
          </p:cNvPicPr>
          <p:nvPr>
            <p:ph idx="4294967295"/>
          </p:nvPr>
        </p:nvPicPr>
        <p:blipFill>
          <a:blip r:embed="rId5">
            <a:extLst>
              <a:ext uri="{28A0092B-C50C-407E-A947-70E740481C1C}">
                <a14:useLocalDpi xmlns:a14="http://schemas.microsoft.com/office/drawing/2010/main" val="0"/>
              </a:ext>
            </a:extLst>
          </a:blip>
          <a:stretch>
            <a:fillRect/>
          </a:stretch>
        </p:blipFill>
        <p:spPr>
          <a:xfrm>
            <a:off x="10700483" y="201555"/>
            <a:ext cx="1028872" cy="1028872"/>
          </a:xfrm>
          <a:prstGeom prst="rect">
            <a:avLst/>
          </a:prstGeom>
        </p:spPr>
      </p:pic>
      <p:sp>
        <p:nvSpPr>
          <p:cNvPr id="8"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
        <p:nvSpPr>
          <p:cNvPr id="15" name="Rectangle 14"/>
          <p:cNvSpPr/>
          <p:nvPr/>
        </p:nvSpPr>
        <p:spPr>
          <a:xfrm>
            <a:off x="2835088" y="1300135"/>
            <a:ext cx="6521824" cy="1477328"/>
          </a:xfrm>
          <a:prstGeom prst="rect">
            <a:avLst/>
          </a:prstGeom>
          <a:solidFill>
            <a:srgbClr val="F2F2F2"/>
          </a:solidFill>
          <a:ln w="38100">
            <a:solidFill>
              <a:srgbClr val="213B76"/>
            </a:solidFill>
          </a:ln>
        </p:spPr>
        <p:txBody>
          <a:bodyPr wrap="square">
            <a:spAutoFit/>
          </a:bodyPr>
          <a:lstStyle/>
          <a:p>
            <a:pPr lvl="0" algn="ctr"/>
            <a:r>
              <a:rPr lang="fr-FR" sz="2800" b="1" dirty="0">
                <a:solidFill>
                  <a:srgbClr val="213B76"/>
                </a:solidFill>
                <a:latin typeface="Arial" panose="020B0604020202020204" pitchFamily="34" charset="0"/>
              </a:rPr>
              <a:t>THÈME 2 : </a:t>
            </a:r>
            <a:r>
              <a:rPr lang="fr-FR" sz="2800" b="1" dirty="0" smtClean="0">
                <a:solidFill>
                  <a:srgbClr val="213B76"/>
                </a:solidFill>
                <a:latin typeface="Arial" panose="020B0604020202020204" pitchFamily="34" charset="0"/>
              </a:rPr>
              <a:t>LE COMPTE BANCAIRE</a:t>
            </a:r>
            <a:endParaRPr lang="fr-FR" sz="2800" b="1" dirty="0">
              <a:solidFill>
                <a:srgbClr val="213B76"/>
              </a:solidFill>
              <a:latin typeface="Arial" panose="020B0604020202020204" pitchFamily="34" charset="0"/>
            </a:endParaRPr>
          </a:p>
          <a:p>
            <a:pPr lvl="0" algn="ctr"/>
            <a:endParaRPr lang="fr-FR" sz="1200" b="1" dirty="0">
              <a:solidFill>
                <a:srgbClr val="213B76"/>
              </a:solidFill>
              <a:latin typeface="Arial" panose="020B0604020202020204" pitchFamily="34" charset="0"/>
            </a:endParaRPr>
          </a:p>
          <a:p>
            <a:pPr lvl="0" algn="ctr"/>
            <a:r>
              <a:rPr lang="fr-FR" dirty="0">
                <a:solidFill>
                  <a:srgbClr val="213B76"/>
                </a:solidFill>
                <a:latin typeface="Arial" panose="020B0604020202020204" pitchFamily="34" charset="0"/>
              </a:rPr>
              <a:t>J’ai droit à une allocation de PFMP. </a:t>
            </a:r>
            <a:endParaRPr lang="fr-FR" dirty="0" smtClean="0">
              <a:solidFill>
                <a:srgbClr val="213B76"/>
              </a:solidFill>
              <a:latin typeface="Arial" panose="020B0604020202020204" pitchFamily="34" charset="0"/>
            </a:endParaRPr>
          </a:p>
          <a:p>
            <a:pPr lvl="0" algn="ctr"/>
            <a:r>
              <a:rPr lang="fr-FR" dirty="0" smtClean="0">
                <a:solidFill>
                  <a:srgbClr val="213B76"/>
                </a:solidFill>
                <a:latin typeface="Arial" panose="020B0604020202020204" pitchFamily="34" charset="0"/>
              </a:rPr>
              <a:t>Elle </a:t>
            </a:r>
            <a:r>
              <a:rPr lang="fr-FR" dirty="0">
                <a:solidFill>
                  <a:srgbClr val="213B76"/>
                </a:solidFill>
                <a:latin typeface="Arial" panose="020B0604020202020204" pitchFamily="34" charset="0"/>
              </a:rPr>
              <a:t>doit être versée sur un compte bancaire, mais </a:t>
            </a:r>
            <a:r>
              <a:rPr lang="fr-FR" dirty="0" smtClean="0">
                <a:solidFill>
                  <a:srgbClr val="213B76"/>
                </a:solidFill>
                <a:latin typeface="Arial" panose="020B0604020202020204" pitchFamily="34" charset="0"/>
              </a:rPr>
              <a:t>lequel ?</a:t>
            </a:r>
          </a:p>
          <a:p>
            <a:pPr lvl="0" algn="ctr"/>
            <a:endParaRPr lang="fr-FR" sz="1200" dirty="0">
              <a:solidFill>
                <a:srgbClr val="213B76"/>
              </a:solidFill>
              <a:latin typeface="Arial" panose="020B0604020202020204" pitchFamily="34" charset="0"/>
            </a:endParaRPr>
          </a:p>
        </p:txBody>
      </p:sp>
    </p:spTree>
    <p:extLst>
      <p:ext uri="{BB962C8B-B14F-4D97-AF65-F5344CB8AC3E}">
        <p14:creationId xmlns:p14="http://schemas.microsoft.com/office/powerpoint/2010/main" val="12536393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365126"/>
            <a:ext cx="10907484" cy="646331"/>
          </a:xfrm>
        </p:spPr>
        <p:txBody>
          <a:bodyPr/>
          <a:lstStyle/>
          <a:p>
            <a:pPr marL="0" indent="0">
              <a:buNone/>
            </a:pPr>
            <a:r>
              <a:rPr lang="fr-FR" sz="4000" dirty="0" smtClean="0"/>
              <a:t>2. LE </a:t>
            </a:r>
            <a:r>
              <a:rPr lang="fr-FR" sz="4000" dirty="0"/>
              <a:t>COMPTE BANCAIRE</a:t>
            </a:r>
          </a:p>
        </p:txBody>
      </p:sp>
      <p:sp>
        <p:nvSpPr>
          <p:cNvPr id="5" name="Espace réservé du numéro de diapositive 4"/>
          <p:cNvSpPr>
            <a:spLocks noGrp="1"/>
          </p:cNvSpPr>
          <p:nvPr>
            <p:ph type="sldNum" sz="quarter" idx="11"/>
          </p:nvPr>
        </p:nvSpPr>
        <p:spPr/>
        <p:txBody>
          <a:bodyPr/>
          <a:lstStyle/>
          <a:p>
            <a:fld id="{27A4C574-4D1E-4B89-9988-D081408D575C}" type="slidenum">
              <a:rPr lang="fr-FR" smtClean="0"/>
              <a:pPr/>
              <a:t>13</a:t>
            </a:fld>
            <a:endParaRPr lang="fr-FR" dirty="0"/>
          </a:p>
        </p:txBody>
      </p:sp>
      <p:pic>
        <p:nvPicPr>
          <p:cNvPr id="8" name="Espace réservé du contenu 7"/>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10700483" y="201555"/>
            <a:ext cx="1028872" cy="1028872"/>
          </a:xfrm>
          <a:prstGeom prst="rect">
            <a:avLst/>
          </a:prstGeom>
        </p:spPr>
      </p:pic>
      <p:sp>
        <p:nvSpPr>
          <p:cNvPr id="10" name="- verser des revenus"/>
          <p:cNvSpPr txBox="1"/>
          <p:nvPr/>
        </p:nvSpPr>
        <p:spPr>
          <a:xfrm>
            <a:off x="1844095" y="2680787"/>
            <a:ext cx="9071555" cy="335476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indent="498475" algn="just" defTabSz="849312">
              <a:spcBef>
                <a:spcPts val="400"/>
              </a:spcBef>
              <a:defRPr sz="2200" b="1">
                <a:solidFill>
                  <a:srgbClr val="002060"/>
                </a:solidFill>
                <a:latin typeface="Arial"/>
                <a:ea typeface="Arial"/>
                <a:cs typeface="Arial"/>
                <a:sym typeface="Arial"/>
              </a:defRPr>
            </a:lvl1pPr>
          </a:lstStyle>
          <a:p>
            <a:pPr marL="342900" indent="-342900">
              <a:buSzPct val="125000"/>
              <a:buBlip>
                <a:blip r:embed="rId4"/>
              </a:buBlip>
            </a:pPr>
            <a:r>
              <a:rPr lang="fr-FR" sz="2400" b="0" dirty="0" smtClean="0">
                <a:solidFill>
                  <a:srgbClr val="213B76"/>
                </a:solidFill>
                <a:latin typeface="Arial" panose="020B0604020202020204" pitchFamily="34" charset="0"/>
                <a:cs typeface="Arial" panose="020B0604020202020204" pitchFamily="34" charset="0"/>
              </a:rPr>
              <a:t> </a:t>
            </a:r>
            <a:r>
              <a:rPr lang="fr-FR" sz="2400" b="0" dirty="0">
                <a:solidFill>
                  <a:srgbClr val="213B76"/>
                </a:solidFill>
                <a:latin typeface="Arial" panose="020B0604020202020204" pitchFamily="34" charset="0"/>
                <a:cs typeface="Arial" panose="020B0604020202020204" pitchFamily="34" charset="0"/>
              </a:rPr>
              <a:t>Recevoir des revenus, par exemple l'allocation de </a:t>
            </a:r>
            <a:r>
              <a:rPr lang="fr-FR" sz="2400" b="0" dirty="0" smtClean="0">
                <a:solidFill>
                  <a:srgbClr val="213B76"/>
                </a:solidFill>
                <a:latin typeface="Arial" panose="020B0604020202020204" pitchFamily="34" charset="0"/>
                <a:cs typeface="Arial" panose="020B0604020202020204" pitchFamily="34" charset="0"/>
              </a:rPr>
              <a:t>PFMP</a:t>
            </a:r>
            <a:endParaRPr lang="fr-FR" sz="2400" b="0" dirty="0">
              <a:solidFill>
                <a:srgbClr val="213B76"/>
              </a:solidFill>
              <a:latin typeface="Arial" panose="020B0604020202020204" pitchFamily="34" charset="0"/>
              <a:cs typeface="Arial" panose="020B0604020202020204" pitchFamily="34" charset="0"/>
            </a:endParaRPr>
          </a:p>
          <a:p>
            <a:pPr marL="342900" indent="-342900">
              <a:buSzPct val="125000"/>
              <a:buBlip>
                <a:blip r:embed="rId4"/>
              </a:buBlip>
            </a:pPr>
            <a:endParaRPr lang="fr-FR" sz="2400" b="0" dirty="0">
              <a:solidFill>
                <a:srgbClr val="213B76"/>
              </a:solidFill>
              <a:latin typeface="Arial" panose="020B0604020202020204" pitchFamily="34" charset="0"/>
              <a:cs typeface="Arial" panose="020B0604020202020204" pitchFamily="34" charset="0"/>
            </a:endParaRPr>
          </a:p>
          <a:p>
            <a:pPr marL="342900" indent="-342900">
              <a:buSzPct val="125000"/>
              <a:buBlip>
                <a:blip r:embed="rId4"/>
              </a:buBlip>
            </a:pPr>
            <a:r>
              <a:rPr lang="fr-FR" sz="2400" b="0" dirty="0" smtClean="0">
                <a:solidFill>
                  <a:srgbClr val="213B76"/>
                </a:solidFill>
                <a:latin typeface="Arial" panose="020B0604020202020204" pitchFamily="34" charset="0"/>
                <a:cs typeface="Arial" panose="020B0604020202020204" pitchFamily="34" charset="0"/>
              </a:rPr>
              <a:t> Déposer </a:t>
            </a:r>
            <a:r>
              <a:rPr lang="fr-FR" sz="2400" b="0" dirty="0">
                <a:solidFill>
                  <a:srgbClr val="213B76"/>
                </a:solidFill>
                <a:latin typeface="Arial" panose="020B0604020202020204" pitchFamily="34" charset="0"/>
                <a:cs typeface="Arial" panose="020B0604020202020204" pitchFamily="34" charset="0"/>
              </a:rPr>
              <a:t>des chèques ou de l’argent liquide (billets et pièces</a:t>
            </a:r>
            <a:r>
              <a:rPr lang="fr-FR" sz="2400" b="0" dirty="0" smtClean="0">
                <a:solidFill>
                  <a:srgbClr val="213B76"/>
                </a:solidFill>
                <a:latin typeface="Arial" panose="020B0604020202020204" pitchFamily="34" charset="0"/>
                <a:cs typeface="Arial" panose="020B0604020202020204" pitchFamily="34" charset="0"/>
              </a:rPr>
              <a:t>)</a:t>
            </a:r>
          </a:p>
          <a:p>
            <a:pPr indent="0">
              <a:buSzPct val="125000"/>
            </a:pPr>
            <a:endParaRPr lang="fr-FR" sz="2400" b="0" dirty="0">
              <a:solidFill>
                <a:srgbClr val="213B76"/>
              </a:solidFill>
              <a:latin typeface="Arial" panose="020B0604020202020204" pitchFamily="34" charset="0"/>
              <a:cs typeface="Arial" panose="020B0604020202020204" pitchFamily="34" charset="0"/>
            </a:endParaRPr>
          </a:p>
          <a:p>
            <a:pPr marL="342900" indent="-342900">
              <a:buSzPct val="125000"/>
              <a:buBlip>
                <a:blip r:embed="rId4"/>
              </a:buBlip>
            </a:pPr>
            <a:r>
              <a:rPr lang="fr-FR" sz="2400" b="0" dirty="0" smtClean="0">
                <a:solidFill>
                  <a:srgbClr val="213B76"/>
                </a:solidFill>
                <a:latin typeface="Arial" panose="020B0604020202020204" pitchFamily="34" charset="0"/>
                <a:cs typeface="Arial" panose="020B0604020202020204" pitchFamily="34" charset="0"/>
              </a:rPr>
              <a:t> Utiliser </a:t>
            </a:r>
            <a:r>
              <a:rPr lang="fr-FR" sz="2400" b="0" dirty="0">
                <a:solidFill>
                  <a:srgbClr val="213B76"/>
                </a:solidFill>
                <a:latin typeface="Arial" panose="020B0604020202020204" pitchFamily="34" charset="0"/>
                <a:cs typeface="Arial" panose="020B0604020202020204" pitchFamily="34" charset="0"/>
              </a:rPr>
              <a:t>l’argent du compte : retrait d’argent liquide, paiement par carte, virement, etc. </a:t>
            </a:r>
          </a:p>
          <a:p>
            <a:pPr marL="342900" indent="-342900">
              <a:buSzPct val="125000"/>
              <a:buBlip>
                <a:blip r:embed="rId4"/>
              </a:buBlip>
            </a:pPr>
            <a:endParaRPr lang="fr-FR" sz="2400" b="0" dirty="0">
              <a:solidFill>
                <a:srgbClr val="213B76"/>
              </a:solidFill>
              <a:latin typeface="Arial" panose="020B0604020202020204" pitchFamily="34" charset="0"/>
              <a:cs typeface="Arial" panose="020B0604020202020204" pitchFamily="34" charset="0"/>
            </a:endParaRPr>
          </a:p>
          <a:p>
            <a:pPr marL="342900" indent="-342900">
              <a:buSzPct val="125000"/>
              <a:buBlip>
                <a:blip r:embed="rId4"/>
              </a:buBlip>
            </a:pPr>
            <a:r>
              <a:rPr lang="fr-FR" sz="2400" b="0" dirty="0" smtClean="0">
                <a:solidFill>
                  <a:srgbClr val="213B76"/>
                </a:solidFill>
                <a:latin typeface="Arial" panose="020B0604020202020204" pitchFamily="34" charset="0"/>
                <a:cs typeface="Arial" panose="020B0604020202020204" pitchFamily="34" charset="0"/>
              </a:rPr>
              <a:t> Régler </a:t>
            </a:r>
            <a:r>
              <a:rPr lang="fr-FR" sz="2400" b="0" dirty="0">
                <a:solidFill>
                  <a:srgbClr val="213B76"/>
                </a:solidFill>
                <a:latin typeface="Arial" panose="020B0604020202020204" pitchFamily="34" charset="0"/>
                <a:cs typeface="Arial" panose="020B0604020202020204" pitchFamily="34" charset="0"/>
              </a:rPr>
              <a:t>les </a:t>
            </a:r>
            <a:r>
              <a:rPr lang="fr-FR" sz="2400" b="0" dirty="0" smtClean="0">
                <a:solidFill>
                  <a:srgbClr val="213B76"/>
                </a:solidFill>
                <a:latin typeface="Arial" panose="020B0604020202020204" pitchFamily="34" charset="0"/>
                <a:cs typeface="Arial" panose="020B0604020202020204" pitchFamily="34" charset="0"/>
              </a:rPr>
              <a:t>factures</a:t>
            </a:r>
            <a:endParaRPr lang="fr-FR" sz="2400" b="0" dirty="0">
              <a:solidFill>
                <a:srgbClr val="213B76"/>
              </a:solidFill>
              <a:latin typeface="Arial" panose="020B0604020202020204" pitchFamily="34" charset="0"/>
              <a:cs typeface="Arial" panose="020B0604020202020204" pitchFamily="34" charset="0"/>
            </a:endParaRPr>
          </a:p>
        </p:txBody>
      </p:sp>
      <p:grpSp>
        <p:nvGrpSpPr>
          <p:cNvPr id="3" name="Groupe 2"/>
          <p:cNvGrpSpPr/>
          <p:nvPr/>
        </p:nvGrpSpPr>
        <p:grpSpPr>
          <a:xfrm>
            <a:off x="642258" y="1665327"/>
            <a:ext cx="9356901" cy="735806"/>
            <a:chOff x="1574874" y="1701573"/>
            <a:chExt cx="9356901" cy="735806"/>
          </a:xfrm>
        </p:grpSpPr>
        <p:pic>
          <p:nvPicPr>
            <p:cNvPr id="9" name="Imag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4874" y="1701573"/>
              <a:ext cx="981075" cy="735806"/>
            </a:xfrm>
            <a:prstGeom prst="rect">
              <a:avLst/>
            </a:prstGeom>
          </p:spPr>
        </p:pic>
        <p:sp>
          <p:nvSpPr>
            <p:cNvPr id="11" name="Espace réservé du texte 1"/>
            <p:cNvSpPr txBox="1"/>
            <p:nvPr/>
          </p:nvSpPr>
          <p:spPr>
            <a:xfrm>
              <a:off x="2776711" y="1802439"/>
              <a:ext cx="8155064" cy="52321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458787" algn="just" defTabSz="781050">
                <a:spcBef>
                  <a:spcPts val="300"/>
                </a:spcBef>
                <a:defRPr sz="2200" b="1">
                  <a:solidFill>
                    <a:srgbClr val="002060"/>
                  </a:solidFill>
                  <a:latin typeface="Arial"/>
                  <a:ea typeface="Arial"/>
                  <a:cs typeface="Arial"/>
                  <a:sym typeface="Arial"/>
                </a:defRPr>
              </a:lvl1pPr>
            </a:lstStyle>
            <a:p>
              <a:pPr indent="0"/>
              <a:r>
                <a:rPr lang="fr-FR" sz="2800" dirty="0">
                  <a:solidFill>
                    <a:srgbClr val="C92360"/>
                  </a:solidFill>
                  <a:latin typeface="Arial" panose="020B0604020202020204" pitchFamily="34" charset="0"/>
                  <a:ea typeface="+mn-ea"/>
                  <a:cs typeface="Arial" panose="020B0604020202020204" pitchFamily="34" charset="0"/>
                </a:rPr>
                <a:t>Que </a:t>
              </a:r>
              <a:r>
                <a:rPr lang="fr-FR" sz="2800" dirty="0" smtClean="0">
                  <a:solidFill>
                    <a:srgbClr val="C92360"/>
                  </a:solidFill>
                  <a:latin typeface="Arial" panose="020B0604020202020204" pitchFamily="34" charset="0"/>
                  <a:ea typeface="+mn-ea"/>
                  <a:cs typeface="Arial" panose="020B0604020202020204" pitchFamily="34" charset="0"/>
                </a:rPr>
                <a:t>puis-je </a:t>
              </a:r>
              <a:r>
                <a:rPr lang="fr-FR" sz="2800" dirty="0">
                  <a:solidFill>
                    <a:srgbClr val="C92360"/>
                  </a:solidFill>
                  <a:latin typeface="Arial" panose="020B0604020202020204" pitchFamily="34" charset="0"/>
                  <a:ea typeface="+mn-ea"/>
                  <a:cs typeface="Arial" panose="020B0604020202020204" pitchFamily="34" charset="0"/>
                </a:rPr>
                <a:t>faire avec un compte bancaire ?</a:t>
              </a:r>
            </a:p>
          </p:txBody>
        </p:sp>
      </p:grpSp>
      <p:sp>
        <p:nvSpPr>
          <p:cNvPr id="13"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16" name="Image 15">
            <a:hlinkClick r:id="rId6" action="ppaction://hlinkfile"/>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682114" y="214071"/>
            <a:ext cx="1018369" cy="1016356"/>
          </a:xfrm>
          <a:prstGeom prst="rect">
            <a:avLst/>
          </a:prstGeom>
        </p:spPr>
      </p:pic>
    </p:spTree>
    <p:extLst>
      <p:ext uri="{BB962C8B-B14F-4D97-AF65-F5344CB8AC3E}">
        <p14:creationId xmlns:p14="http://schemas.microsoft.com/office/powerpoint/2010/main" val="1018842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14</a:t>
            </a:fld>
            <a:endParaRPr lang="fr-FR" dirty="0"/>
          </a:p>
        </p:txBody>
      </p:sp>
      <p:sp>
        <p:nvSpPr>
          <p:cNvPr id="4" name="Titre 3"/>
          <p:cNvSpPr>
            <a:spLocks noGrp="1"/>
          </p:cNvSpPr>
          <p:nvPr>
            <p:ph type="title"/>
          </p:nvPr>
        </p:nvSpPr>
        <p:spPr>
          <a:xfrm>
            <a:off x="730489" y="264529"/>
            <a:ext cx="9930492" cy="646331"/>
          </a:xfrm>
          <a:prstGeom prst="rect">
            <a:avLst/>
          </a:prstGeom>
        </p:spPr>
        <p:txBody>
          <a:bodyPr/>
          <a:lstStyle/>
          <a:p>
            <a:pPr marL="0" indent="0">
              <a:buNone/>
            </a:pPr>
            <a:r>
              <a:rPr lang="fr-FR" sz="4000" dirty="0" smtClean="0"/>
              <a:t>2. LE </a:t>
            </a:r>
            <a:r>
              <a:rPr lang="fr-FR" sz="4000" dirty="0"/>
              <a:t>COMPTE BANCAIRE</a:t>
            </a:r>
          </a:p>
        </p:txBody>
      </p:sp>
      <p:pic>
        <p:nvPicPr>
          <p:cNvPr id="5" name="Espace réservé du contenu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00483" y="201555"/>
            <a:ext cx="1028872" cy="1028872"/>
          </a:xfrm>
          <a:prstGeom prst="rect">
            <a:avLst/>
          </a:prstGeom>
        </p:spPr>
      </p:pic>
      <p:sp>
        <p:nvSpPr>
          <p:cNvPr id="6" name="Rectangle à coins arrondis 5"/>
          <p:cNvSpPr/>
          <p:nvPr/>
        </p:nvSpPr>
        <p:spPr>
          <a:xfrm>
            <a:off x="786625" y="2184066"/>
            <a:ext cx="10907484" cy="1026874"/>
          </a:xfrm>
          <a:prstGeom prst="roundRect">
            <a:avLst>
              <a:gd name="adj" fmla="val 0"/>
            </a:avLst>
          </a:prstGeom>
          <a:solidFill>
            <a:schemeClr val="bg1"/>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à coins arrondis 6"/>
          <p:cNvSpPr/>
          <p:nvPr/>
        </p:nvSpPr>
        <p:spPr>
          <a:xfrm>
            <a:off x="974741" y="2389709"/>
            <a:ext cx="2732285" cy="591794"/>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200" b="1" dirty="0">
                <a:solidFill>
                  <a:srgbClr val="213B76"/>
                </a:solidFill>
                <a:latin typeface="Arial" panose="020B0604020202020204" pitchFamily="34" charset="0"/>
                <a:cs typeface="Arial" panose="020B0604020202020204" pitchFamily="34" charset="0"/>
              </a:rPr>
              <a:t>Ressources</a:t>
            </a:r>
          </a:p>
        </p:txBody>
      </p:sp>
      <p:sp>
        <p:nvSpPr>
          <p:cNvPr id="9" name="Moins 18"/>
          <p:cNvSpPr/>
          <p:nvPr/>
        </p:nvSpPr>
        <p:spPr>
          <a:xfrm>
            <a:off x="3977805" y="2643487"/>
            <a:ext cx="625639" cy="84237"/>
          </a:xfrm>
          <a:prstGeom prst="rect">
            <a:avLst/>
          </a:prstGeom>
          <a:solidFill>
            <a:srgbClr val="E06F17"/>
          </a:solidFill>
          <a:ln w="25400" cap="flat">
            <a:noFill/>
            <a:prstDash val="solid"/>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dirty="0">
              <a:latin typeface="Myriad Pro" panose="020B0503030403020204"/>
            </a:endParaRPr>
          </a:p>
        </p:txBody>
      </p:sp>
      <p:sp>
        <p:nvSpPr>
          <p:cNvPr id="10" name="Rectangle à coins arrondis 9"/>
          <p:cNvSpPr/>
          <p:nvPr/>
        </p:nvSpPr>
        <p:spPr>
          <a:xfrm>
            <a:off x="4874225" y="2389709"/>
            <a:ext cx="2732285" cy="591794"/>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200" b="1" dirty="0">
                <a:solidFill>
                  <a:srgbClr val="C92360"/>
                </a:solidFill>
                <a:latin typeface="Arial" panose="020B0604020202020204" pitchFamily="34" charset="0"/>
                <a:cs typeface="Arial" panose="020B0604020202020204" pitchFamily="34" charset="0"/>
              </a:rPr>
              <a:t>Dépenses</a:t>
            </a:r>
          </a:p>
        </p:txBody>
      </p:sp>
      <p:sp>
        <p:nvSpPr>
          <p:cNvPr id="12" name="Égal 3"/>
          <p:cNvSpPr/>
          <p:nvPr/>
        </p:nvSpPr>
        <p:spPr>
          <a:xfrm>
            <a:off x="8026210" y="2541130"/>
            <a:ext cx="590539" cy="2889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7458"/>
                </a:lnTo>
                <a:lnTo>
                  <a:pt x="0" y="7458"/>
                </a:lnTo>
                <a:close/>
                <a:moveTo>
                  <a:pt x="0" y="14142"/>
                </a:moveTo>
                <a:lnTo>
                  <a:pt x="21600" y="14142"/>
                </a:lnTo>
                <a:lnTo>
                  <a:pt x="21600" y="21600"/>
                </a:lnTo>
                <a:lnTo>
                  <a:pt x="0" y="21600"/>
                </a:lnTo>
                <a:close/>
              </a:path>
            </a:pathLst>
          </a:custGeom>
          <a:solidFill>
            <a:srgbClr val="E06F17"/>
          </a:solidFill>
          <a:ln w="25400" cap="flat">
            <a:noFill/>
            <a:prstDash val="solid"/>
            <a:round/>
          </a:ln>
          <a:effectLst/>
        </p:spPr>
        <p:txBody>
          <a:bodyPr wrap="square" lIns="45718" tIns="45718" rIns="45718" bIns="45718" numCol="1" anchor="ctr">
            <a:noAutofit/>
          </a:bodyPr>
          <a:lstStyle/>
          <a:p>
            <a:pPr>
              <a:defRPr>
                <a:latin typeface="Arial"/>
                <a:ea typeface="Arial"/>
                <a:cs typeface="Arial"/>
                <a:sym typeface="Arial"/>
              </a:defRPr>
            </a:pPr>
            <a:endParaRPr dirty="0">
              <a:latin typeface="Myriad Pro" panose="020B0503030403020204"/>
            </a:endParaRPr>
          </a:p>
        </p:txBody>
      </p:sp>
      <p:sp>
        <p:nvSpPr>
          <p:cNvPr id="13" name="Rectangle à coins arrondis 12"/>
          <p:cNvSpPr/>
          <p:nvPr/>
        </p:nvSpPr>
        <p:spPr>
          <a:xfrm>
            <a:off x="8968005" y="2389709"/>
            <a:ext cx="2136600" cy="591794"/>
          </a:xfrm>
          <a:prstGeom prst="roundRect">
            <a:avLst>
              <a:gd name="adj" fmla="val 0"/>
            </a:avLst>
          </a:prstGeom>
          <a:solidFill>
            <a:srgbClr val="F2F2F2"/>
          </a:solidFill>
          <a:ln w="38100">
            <a:solidFill>
              <a:srgbClr val="E471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rgbClr val="E06F17"/>
                </a:solidFill>
                <a:latin typeface="Arial" panose="020B0604020202020204" pitchFamily="34" charset="0"/>
                <a:cs typeface="Arial" panose="020B0604020202020204" pitchFamily="34" charset="0"/>
              </a:rPr>
              <a:t>Solde</a:t>
            </a:r>
            <a:endParaRPr lang="fr-FR" sz="2400" b="1" dirty="0">
              <a:solidFill>
                <a:srgbClr val="E06F17"/>
              </a:solidFill>
              <a:latin typeface="Arial" panose="020B0604020202020204" pitchFamily="34" charset="0"/>
              <a:cs typeface="Arial" panose="020B0604020202020204" pitchFamily="34" charset="0"/>
            </a:endParaRPr>
          </a:p>
        </p:txBody>
      </p:sp>
      <p:sp>
        <p:nvSpPr>
          <p:cNvPr id="15" name="Rectangle à coins arrondis 14"/>
          <p:cNvSpPr/>
          <p:nvPr/>
        </p:nvSpPr>
        <p:spPr>
          <a:xfrm>
            <a:off x="837068" y="3618700"/>
            <a:ext cx="2321922" cy="1875623"/>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6" name="Espace réservé du contenu 7"/>
          <p:cNvSpPr txBox="1">
            <a:spLocks/>
          </p:cNvSpPr>
          <p:nvPr/>
        </p:nvSpPr>
        <p:spPr>
          <a:xfrm>
            <a:off x="1022669" y="4012657"/>
            <a:ext cx="1950719" cy="1214500"/>
          </a:xfrm>
          <a:prstGeom prst="rect">
            <a:avLst/>
          </a:prstGeom>
        </p:spPr>
        <p:txBody>
          <a:bodyPr wrap="square" anchor="ctr">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Font typeface="Arial" panose="020B0604020202020204" pitchFamily="34" charset="0"/>
              <a:buNone/>
            </a:pPr>
            <a:r>
              <a:rPr lang="fr-FR" sz="2200" b="1" dirty="0" smtClean="0"/>
              <a:t>Ressources</a:t>
            </a:r>
          </a:p>
          <a:p>
            <a:pPr marL="0" indent="0" algn="ctr">
              <a:lnSpc>
                <a:spcPct val="100000"/>
              </a:lnSpc>
              <a:spcBef>
                <a:spcPts val="0"/>
              </a:spcBef>
              <a:buFont typeface="Arial" panose="020B0604020202020204" pitchFamily="34" charset="0"/>
              <a:buNone/>
            </a:pPr>
            <a:r>
              <a:rPr lang="fr-FR" sz="2200" b="1" dirty="0" smtClean="0"/>
              <a:t>(crédit)</a:t>
            </a:r>
          </a:p>
          <a:p>
            <a:pPr marL="0" indent="0" algn="ctr">
              <a:lnSpc>
                <a:spcPct val="150000"/>
              </a:lnSpc>
              <a:spcBef>
                <a:spcPts val="0"/>
              </a:spcBef>
              <a:buFont typeface="Arial" panose="020B0604020202020204" pitchFamily="34" charset="0"/>
              <a:buNone/>
            </a:pPr>
            <a:r>
              <a:rPr lang="fr-FR" sz="2200" b="1" dirty="0" smtClean="0"/>
              <a:t>1 200 €</a:t>
            </a:r>
          </a:p>
        </p:txBody>
      </p:sp>
      <p:sp>
        <p:nvSpPr>
          <p:cNvPr id="17" name="Rectangle à coins arrondis 16"/>
          <p:cNvSpPr/>
          <p:nvPr/>
        </p:nvSpPr>
        <p:spPr>
          <a:xfrm>
            <a:off x="3397390" y="3771900"/>
            <a:ext cx="2321922" cy="1722016"/>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Espace réservé du contenu 7"/>
          <p:cNvSpPr txBox="1">
            <a:spLocks/>
          </p:cNvSpPr>
          <p:nvPr/>
        </p:nvSpPr>
        <p:spPr>
          <a:xfrm>
            <a:off x="3428833" y="3981270"/>
            <a:ext cx="2266902" cy="1277273"/>
          </a:xfrm>
          <a:prstGeom prst="rect">
            <a:avLst/>
          </a:prstGeom>
        </p:spPr>
        <p:txBody>
          <a:bodyPr wrap="square" anchor="ctr">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Font typeface="Arial" panose="020B0604020202020204" pitchFamily="34" charset="0"/>
              <a:buNone/>
            </a:pPr>
            <a:r>
              <a:rPr lang="fr-FR" sz="2200" b="1" dirty="0" smtClean="0">
                <a:solidFill>
                  <a:srgbClr val="C92360"/>
                </a:solidFill>
              </a:rPr>
              <a:t>Dépenses</a:t>
            </a:r>
          </a:p>
          <a:p>
            <a:pPr marL="0" indent="0" algn="ctr">
              <a:lnSpc>
                <a:spcPct val="100000"/>
              </a:lnSpc>
              <a:spcBef>
                <a:spcPts val="0"/>
              </a:spcBef>
              <a:buFont typeface="Arial" panose="020B0604020202020204" pitchFamily="34" charset="0"/>
              <a:buNone/>
            </a:pPr>
            <a:r>
              <a:rPr lang="fr-FR" sz="2200" b="1" dirty="0" smtClean="0">
                <a:solidFill>
                  <a:srgbClr val="C92360"/>
                </a:solidFill>
              </a:rPr>
              <a:t>(débit)</a:t>
            </a:r>
          </a:p>
          <a:p>
            <a:pPr marL="0" indent="0" algn="ctr">
              <a:lnSpc>
                <a:spcPct val="150000"/>
              </a:lnSpc>
              <a:spcBef>
                <a:spcPts val="0"/>
              </a:spcBef>
              <a:buFont typeface="Arial" panose="020B0604020202020204" pitchFamily="34" charset="0"/>
              <a:buNone/>
            </a:pPr>
            <a:r>
              <a:rPr lang="fr-FR" sz="2200" b="1" dirty="0" smtClean="0">
                <a:solidFill>
                  <a:srgbClr val="C92360"/>
                </a:solidFill>
              </a:rPr>
              <a:t>1 150 €</a:t>
            </a:r>
          </a:p>
        </p:txBody>
      </p:sp>
      <p:sp>
        <p:nvSpPr>
          <p:cNvPr id="19" name="Rectangle à coins arrondis 18"/>
          <p:cNvSpPr/>
          <p:nvPr/>
        </p:nvSpPr>
        <p:spPr>
          <a:xfrm>
            <a:off x="6798109" y="3481624"/>
            <a:ext cx="2321922" cy="2028457"/>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0" name="Espace réservé du contenu 7"/>
          <p:cNvSpPr txBox="1">
            <a:spLocks/>
          </p:cNvSpPr>
          <p:nvPr/>
        </p:nvSpPr>
        <p:spPr>
          <a:xfrm>
            <a:off x="6838212" y="3756147"/>
            <a:ext cx="2241715" cy="1277273"/>
          </a:xfrm>
          <a:prstGeom prst="rect">
            <a:avLst/>
          </a:prstGeom>
        </p:spPr>
        <p:txBody>
          <a:bodyPr wrap="square" anchor="ctr">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Font typeface="Arial" panose="020B0604020202020204" pitchFamily="34" charset="0"/>
              <a:buNone/>
            </a:pPr>
            <a:r>
              <a:rPr lang="fr-FR" sz="2200" b="1" dirty="0" smtClean="0"/>
              <a:t>Ressources</a:t>
            </a:r>
          </a:p>
          <a:p>
            <a:pPr marL="0" indent="0" algn="ctr">
              <a:lnSpc>
                <a:spcPct val="100000"/>
              </a:lnSpc>
              <a:spcBef>
                <a:spcPts val="0"/>
              </a:spcBef>
              <a:buFont typeface="Arial" panose="020B0604020202020204" pitchFamily="34" charset="0"/>
              <a:buNone/>
            </a:pPr>
            <a:r>
              <a:rPr lang="fr-FR" sz="2200" b="1" dirty="0" smtClean="0"/>
              <a:t>(crédit)</a:t>
            </a:r>
          </a:p>
          <a:p>
            <a:pPr marL="0" indent="0" algn="ctr">
              <a:lnSpc>
                <a:spcPct val="150000"/>
              </a:lnSpc>
              <a:spcBef>
                <a:spcPts val="0"/>
              </a:spcBef>
              <a:buFont typeface="Arial" panose="020B0604020202020204" pitchFamily="34" charset="0"/>
              <a:buNone/>
            </a:pPr>
            <a:r>
              <a:rPr lang="fr-FR" sz="2200" b="1" dirty="0" smtClean="0"/>
              <a:t>1 450 €</a:t>
            </a:r>
          </a:p>
        </p:txBody>
      </p:sp>
      <p:sp>
        <p:nvSpPr>
          <p:cNvPr id="21" name="Rectangle à coins arrondis 20"/>
          <p:cNvSpPr/>
          <p:nvPr/>
        </p:nvSpPr>
        <p:spPr>
          <a:xfrm>
            <a:off x="9372187" y="3279487"/>
            <a:ext cx="2321922" cy="2230594"/>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2" name="Espace réservé du contenu 7"/>
          <p:cNvSpPr txBox="1">
            <a:spLocks/>
          </p:cNvSpPr>
          <p:nvPr/>
        </p:nvSpPr>
        <p:spPr>
          <a:xfrm>
            <a:off x="9420314" y="3761763"/>
            <a:ext cx="2225668" cy="1277273"/>
          </a:xfrm>
          <a:prstGeom prst="rect">
            <a:avLst/>
          </a:prstGeom>
        </p:spPr>
        <p:txBody>
          <a:bodyPr wrap="square" anchor="ctr">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Font typeface="Arial" panose="020B0604020202020204" pitchFamily="34" charset="0"/>
              <a:buNone/>
            </a:pPr>
            <a:r>
              <a:rPr lang="fr-FR" sz="2200" b="1" dirty="0" smtClean="0">
                <a:solidFill>
                  <a:srgbClr val="C92360"/>
                </a:solidFill>
              </a:rPr>
              <a:t>Dépenses</a:t>
            </a:r>
          </a:p>
          <a:p>
            <a:pPr marL="0" indent="0" algn="ctr">
              <a:lnSpc>
                <a:spcPct val="100000"/>
              </a:lnSpc>
              <a:spcBef>
                <a:spcPts val="0"/>
              </a:spcBef>
              <a:buFont typeface="Arial" panose="020B0604020202020204" pitchFamily="34" charset="0"/>
              <a:buNone/>
            </a:pPr>
            <a:r>
              <a:rPr lang="fr-FR" sz="2200" b="1" dirty="0" smtClean="0">
                <a:solidFill>
                  <a:srgbClr val="C92360"/>
                </a:solidFill>
              </a:rPr>
              <a:t>(débit)</a:t>
            </a:r>
          </a:p>
          <a:p>
            <a:pPr marL="0" indent="0" algn="ctr">
              <a:lnSpc>
                <a:spcPct val="150000"/>
              </a:lnSpc>
              <a:spcBef>
                <a:spcPts val="0"/>
              </a:spcBef>
              <a:buFont typeface="Arial" panose="020B0604020202020204" pitchFamily="34" charset="0"/>
              <a:buNone/>
            </a:pPr>
            <a:r>
              <a:rPr lang="fr-FR" sz="2200" b="1" dirty="0" smtClean="0">
                <a:solidFill>
                  <a:srgbClr val="C92360"/>
                </a:solidFill>
              </a:rPr>
              <a:t>1 550 €</a:t>
            </a:r>
          </a:p>
        </p:txBody>
      </p:sp>
      <p:sp>
        <p:nvSpPr>
          <p:cNvPr id="23" name="Rectangle à coins arrondis 22"/>
          <p:cNvSpPr/>
          <p:nvPr/>
        </p:nvSpPr>
        <p:spPr>
          <a:xfrm>
            <a:off x="827859" y="5589549"/>
            <a:ext cx="4896000" cy="713341"/>
          </a:xfrm>
          <a:prstGeom prst="roundRect">
            <a:avLst>
              <a:gd name="adj" fmla="val 0"/>
            </a:avLst>
          </a:prstGeom>
          <a:solidFill>
            <a:srgbClr val="F2F2F2"/>
          </a:solidFill>
          <a:ln w="38100">
            <a:solidFill>
              <a:srgbClr val="5AA1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4" name="Espace réservé du contenu 7"/>
          <p:cNvSpPr txBox="1">
            <a:spLocks/>
          </p:cNvSpPr>
          <p:nvPr/>
        </p:nvSpPr>
        <p:spPr>
          <a:xfrm>
            <a:off x="827859" y="5646290"/>
            <a:ext cx="4895999" cy="618631"/>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Font typeface="Arial" panose="020B0604020202020204" pitchFamily="34" charset="0"/>
              <a:buNone/>
              <a:defRPr sz="2200" b="1">
                <a:solidFill>
                  <a:srgbClr val="FFFFFF"/>
                </a:solidFill>
                <a:latin typeface="Arial"/>
                <a:ea typeface="Arial"/>
                <a:cs typeface="Arial"/>
                <a:sym typeface="Arial"/>
              </a:defRPr>
            </a:pPr>
            <a:r>
              <a:rPr lang="fr-FR" sz="1800" b="1" noProof="1" smtClean="0">
                <a:solidFill>
                  <a:srgbClr val="5AA11C"/>
                </a:solidFill>
                <a:latin typeface="Arial"/>
                <a:ea typeface="Arial"/>
                <a:cs typeface="Arial"/>
                <a:sym typeface="Arial"/>
              </a:rPr>
              <a:t>Solde</a:t>
            </a:r>
            <a:r>
              <a:rPr lang="fr-FR" sz="1800" b="1" dirty="0" smtClean="0">
                <a:solidFill>
                  <a:srgbClr val="5AA11C"/>
                </a:solidFill>
                <a:latin typeface="Arial"/>
                <a:ea typeface="Arial"/>
                <a:cs typeface="Arial"/>
                <a:sym typeface="Arial"/>
              </a:rPr>
              <a:t> bancaire </a:t>
            </a:r>
            <a:r>
              <a:rPr lang="fr-FR" sz="1800" b="1" noProof="1" smtClean="0">
                <a:solidFill>
                  <a:srgbClr val="5AA11C"/>
                </a:solidFill>
                <a:latin typeface="Arial"/>
                <a:ea typeface="Arial"/>
                <a:cs typeface="Arial"/>
                <a:sym typeface="Arial"/>
              </a:rPr>
              <a:t>créditeur</a:t>
            </a:r>
          </a:p>
          <a:p>
            <a:pPr marL="0" indent="0" algn="ctr">
              <a:lnSpc>
                <a:spcPct val="100000"/>
              </a:lnSpc>
              <a:spcBef>
                <a:spcPts val="0"/>
              </a:spcBef>
              <a:buFont typeface="Arial" panose="020B0604020202020204" pitchFamily="34" charset="0"/>
              <a:buNone/>
              <a:defRPr sz="2200" b="1">
                <a:solidFill>
                  <a:srgbClr val="FFFFFF"/>
                </a:solidFill>
                <a:latin typeface="Arial"/>
                <a:ea typeface="Arial"/>
                <a:cs typeface="Arial"/>
                <a:sym typeface="Arial"/>
              </a:defRPr>
            </a:pPr>
            <a:r>
              <a:rPr lang="fr-FR" sz="1800" b="1" dirty="0" smtClean="0">
                <a:solidFill>
                  <a:srgbClr val="5AA11C"/>
                </a:solidFill>
                <a:latin typeface="Arial"/>
                <a:ea typeface="Arial"/>
                <a:cs typeface="Arial"/>
                <a:sym typeface="Arial"/>
              </a:rPr>
              <a:t>+ 50 €</a:t>
            </a:r>
            <a:endParaRPr lang="fr-FR" sz="1800" b="1" dirty="0">
              <a:solidFill>
                <a:srgbClr val="5AA11C"/>
              </a:solidFill>
              <a:latin typeface="Arial"/>
              <a:ea typeface="Arial"/>
              <a:cs typeface="Arial"/>
              <a:sym typeface="Arial"/>
            </a:endParaRPr>
          </a:p>
        </p:txBody>
      </p:sp>
      <p:sp>
        <p:nvSpPr>
          <p:cNvPr id="25" name="Rectangle à coins arrondis 24"/>
          <p:cNvSpPr/>
          <p:nvPr/>
        </p:nvSpPr>
        <p:spPr>
          <a:xfrm>
            <a:off x="6798109" y="5574558"/>
            <a:ext cx="4896000" cy="713341"/>
          </a:xfrm>
          <a:prstGeom prst="roundRect">
            <a:avLst>
              <a:gd name="adj" fmla="val 0"/>
            </a:avLst>
          </a:prstGeom>
          <a:solidFill>
            <a:srgbClr val="F2F2F2"/>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t>
            </a:r>
            <a:endParaRPr lang="fr-FR" dirty="0"/>
          </a:p>
        </p:txBody>
      </p:sp>
      <p:sp>
        <p:nvSpPr>
          <p:cNvPr id="26" name="Espace réservé du contenu 7"/>
          <p:cNvSpPr txBox="1">
            <a:spLocks/>
          </p:cNvSpPr>
          <p:nvPr/>
        </p:nvSpPr>
        <p:spPr>
          <a:xfrm>
            <a:off x="6798109" y="5646290"/>
            <a:ext cx="4895999" cy="618631"/>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defRPr sz="2200" b="1">
                <a:solidFill>
                  <a:srgbClr val="FFFFFF"/>
                </a:solidFill>
                <a:latin typeface="Arial"/>
                <a:ea typeface="Arial"/>
                <a:cs typeface="Arial"/>
                <a:sym typeface="Arial"/>
              </a:defRPr>
            </a:pPr>
            <a:r>
              <a:rPr lang="fr-FR" sz="1800" b="1" noProof="1" smtClean="0">
                <a:solidFill>
                  <a:srgbClr val="C00000"/>
                </a:solidFill>
                <a:latin typeface="Arial"/>
                <a:ea typeface="Arial"/>
                <a:cs typeface="Arial"/>
                <a:sym typeface="Arial"/>
              </a:rPr>
              <a:t>Solde</a:t>
            </a:r>
            <a:r>
              <a:rPr lang="fr-FR" sz="1800" b="1" dirty="0" smtClean="0">
                <a:solidFill>
                  <a:srgbClr val="C00000"/>
                </a:solidFill>
                <a:latin typeface="Arial"/>
                <a:ea typeface="Arial"/>
                <a:cs typeface="Arial"/>
                <a:sym typeface="Arial"/>
              </a:rPr>
              <a:t> bancaire </a:t>
            </a:r>
            <a:r>
              <a:rPr lang="fr-FR" sz="1800" b="1" noProof="1" smtClean="0">
                <a:solidFill>
                  <a:srgbClr val="C00000"/>
                </a:solidFill>
                <a:latin typeface="Arial"/>
                <a:ea typeface="Arial"/>
                <a:cs typeface="Arial"/>
                <a:sym typeface="Arial"/>
              </a:rPr>
              <a:t>débiteur</a:t>
            </a:r>
          </a:p>
          <a:p>
            <a:pPr marL="0" indent="0" algn="ctr">
              <a:lnSpc>
                <a:spcPct val="100000"/>
              </a:lnSpc>
              <a:spcBef>
                <a:spcPts val="0"/>
              </a:spcBef>
              <a:buFont typeface="Arial" panose="020B0604020202020204" pitchFamily="34" charset="0"/>
              <a:buNone/>
              <a:defRPr sz="2200" b="1">
                <a:solidFill>
                  <a:srgbClr val="FFFFFF"/>
                </a:solidFill>
                <a:latin typeface="Arial"/>
                <a:ea typeface="Arial"/>
                <a:cs typeface="Arial"/>
                <a:sym typeface="Arial"/>
              </a:defRPr>
            </a:pPr>
            <a:r>
              <a:rPr lang="fr-FR" sz="1800" b="1" dirty="0" smtClean="0">
                <a:solidFill>
                  <a:srgbClr val="C00000"/>
                </a:solidFill>
                <a:latin typeface="Arial"/>
                <a:ea typeface="Arial"/>
                <a:cs typeface="Arial"/>
                <a:sym typeface="Arial"/>
              </a:rPr>
              <a:t>  - 100 €</a:t>
            </a:r>
            <a:endParaRPr lang="fr-FR" sz="1800" b="1" dirty="0">
              <a:solidFill>
                <a:srgbClr val="C00000"/>
              </a:solidFill>
              <a:latin typeface="Arial"/>
              <a:ea typeface="Arial"/>
              <a:cs typeface="Arial"/>
              <a:sym typeface="Arial"/>
            </a:endParaRPr>
          </a:p>
        </p:txBody>
      </p:sp>
      <p:sp>
        <p:nvSpPr>
          <p:cNvPr id="32" name="Espace réservé du texte 1"/>
          <p:cNvSpPr txBox="1"/>
          <p:nvPr/>
        </p:nvSpPr>
        <p:spPr>
          <a:xfrm>
            <a:off x="1619825" y="993803"/>
            <a:ext cx="8155064" cy="86946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458787" algn="just" defTabSz="781050">
              <a:spcBef>
                <a:spcPts val="300"/>
              </a:spcBef>
              <a:defRPr sz="2200" b="1">
                <a:solidFill>
                  <a:srgbClr val="002060"/>
                </a:solidFill>
                <a:latin typeface="Arial"/>
                <a:ea typeface="Arial"/>
                <a:cs typeface="Arial"/>
                <a:sym typeface="Arial"/>
              </a:defRPr>
            </a:lvl1pPr>
          </a:lstStyle>
          <a:p>
            <a:pPr indent="0"/>
            <a:r>
              <a:rPr lang="fr-FR" sz="2800" dirty="0" smtClean="0">
                <a:solidFill>
                  <a:srgbClr val="C92360"/>
                </a:solidFill>
                <a:latin typeface="Arial" panose="020B0604020202020204" pitchFamily="34" charset="0"/>
                <a:ea typeface="+mn-ea"/>
                <a:cs typeface="Arial" panose="020B0604020202020204" pitchFamily="34" charset="0"/>
              </a:rPr>
              <a:t>Comment fonctionne un compte bancaire ?</a:t>
            </a:r>
          </a:p>
          <a:p>
            <a:pPr indent="0"/>
            <a:r>
              <a:rPr lang="fr-FR" sz="2000" dirty="0" smtClean="0">
                <a:solidFill>
                  <a:srgbClr val="213B76"/>
                </a:solidFill>
                <a:latin typeface="Arial" panose="020B0604020202020204" pitchFamily="34" charset="0"/>
                <a:cs typeface="Arial" panose="020B0604020202020204" pitchFamily="34" charset="0"/>
              </a:rPr>
              <a:t>Il enregistre les ressources et les dépenses.</a:t>
            </a:r>
            <a:endParaRPr lang="fr-FR" sz="2000" dirty="0">
              <a:solidFill>
                <a:srgbClr val="213B76"/>
              </a:solidFill>
              <a:latin typeface="Arial" panose="020B0604020202020204" pitchFamily="34" charset="0"/>
              <a:cs typeface="Arial" panose="020B0604020202020204" pitchFamily="34" charset="0"/>
            </a:endParaRPr>
          </a:p>
        </p:txBody>
      </p:sp>
      <p:pic>
        <p:nvPicPr>
          <p:cNvPr id="33" name="Espace réservé du contenu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8638" y="1081731"/>
            <a:ext cx="882960" cy="662220"/>
          </a:xfrm>
          <a:prstGeom prst="rect">
            <a:avLst/>
          </a:prstGeom>
        </p:spPr>
      </p:pic>
      <p:sp>
        <p:nvSpPr>
          <p:cNvPr id="3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grpSp>
        <p:nvGrpSpPr>
          <p:cNvPr id="14" name="Groupe 13"/>
          <p:cNvGrpSpPr>
            <a:grpSpLocks noChangeAspect="1"/>
          </p:cNvGrpSpPr>
          <p:nvPr/>
        </p:nvGrpSpPr>
        <p:grpSpPr>
          <a:xfrm rot="1368514">
            <a:off x="10623500" y="4317621"/>
            <a:ext cx="1860826" cy="1860826"/>
            <a:chOff x="4562061" y="1237502"/>
            <a:chExt cx="4810124" cy="4810124"/>
          </a:xfrm>
        </p:grpSpPr>
        <p:sp>
          <p:nvSpPr>
            <p:cNvPr id="8" name="Triangle isocèle 7"/>
            <p:cNvSpPr/>
            <p:nvPr/>
          </p:nvSpPr>
          <p:spPr>
            <a:xfrm>
              <a:off x="4717722" y="1554858"/>
              <a:ext cx="4533448" cy="4101814"/>
            </a:xfrm>
            <a:custGeom>
              <a:avLst/>
              <a:gdLst>
                <a:gd name="connsiteX0" fmla="*/ 0 w 4237002"/>
                <a:gd name="connsiteY0" fmla="*/ 3718079 h 3718079"/>
                <a:gd name="connsiteX1" fmla="*/ 2253577 w 4237002"/>
                <a:gd name="connsiteY1" fmla="*/ 0 h 3718079"/>
                <a:gd name="connsiteX2" fmla="*/ 4237002 w 4237002"/>
                <a:gd name="connsiteY2" fmla="*/ 3718079 h 3718079"/>
                <a:gd name="connsiteX3" fmla="*/ 0 w 4237002"/>
                <a:gd name="connsiteY3" fmla="*/ 3718079 h 3718079"/>
                <a:gd name="connsiteX0" fmla="*/ 0 w 4026795"/>
                <a:gd name="connsiteY0" fmla="*/ 3581445 h 3718079"/>
                <a:gd name="connsiteX1" fmla="*/ 2043370 w 4026795"/>
                <a:gd name="connsiteY1" fmla="*/ 0 h 3718079"/>
                <a:gd name="connsiteX2" fmla="*/ 4026795 w 4026795"/>
                <a:gd name="connsiteY2" fmla="*/ 3718079 h 3718079"/>
                <a:gd name="connsiteX3" fmla="*/ 0 w 4026795"/>
                <a:gd name="connsiteY3" fmla="*/ 3581445 h 3718079"/>
                <a:gd name="connsiteX0" fmla="*/ 0 w 4026795"/>
                <a:gd name="connsiteY0" fmla="*/ 3581445 h 3718079"/>
                <a:gd name="connsiteX1" fmla="*/ 2043370 w 4026795"/>
                <a:gd name="connsiteY1" fmla="*/ 0 h 3718079"/>
                <a:gd name="connsiteX2" fmla="*/ 4026795 w 4026795"/>
                <a:gd name="connsiteY2" fmla="*/ 3718079 h 3718079"/>
                <a:gd name="connsiteX3" fmla="*/ 0 w 4026795"/>
                <a:gd name="connsiteY3" fmla="*/ 3581445 h 3718079"/>
                <a:gd name="connsiteX0" fmla="*/ 0 w 4026795"/>
                <a:gd name="connsiteY0" fmla="*/ 3318687 h 3455321"/>
                <a:gd name="connsiteX1" fmla="*/ 2011839 w 4026795"/>
                <a:gd name="connsiteY1" fmla="*/ 0 h 3455321"/>
                <a:gd name="connsiteX2" fmla="*/ 4026795 w 4026795"/>
                <a:gd name="connsiteY2" fmla="*/ 3455321 h 3455321"/>
                <a:gd name="connsiteX3" fmla="*/ 0 w 4026795"/>
                <a:gd name="connsiteY3" fmla="*/ 3318687 h 3455321"/>
                <a:gd name="connsiteX0" fmla="*/ 0 w 4026795"/>
                <a:gd name="connsiteY0" fmla="*/ 3318687 h 3455321"/>
                <a:gd name="connsiteX1" fmla="*/ 2011839 w 4026795"/>
                <a:gd name="connsiteY1" fmla="*/ 0 h 3455321"/>
                <a:gd name="connsiteX2" fmla="*/ 4026795 w 4026795"/>
                <a:gd name="connsiteY2" fmla="*/ 3455321 h 3455321"/>
                <a:gd name="connsiteX3" fmla="*/ 0 w 4026795"/>
                <a:gd name="connsiteY3" fmla="*/ 3318687 h 3455321"/>
                <a:gd name="connsiteX0" fmla="*/ 0 w 4026795"/>
                <a:gd name="connsiteY0" fmla="*/ 3318687 h 3455321"/>
                <a:gd name="connsiteX1" fmla="*/ 2011839 w 4026795"/>
                <a:gd name="connsiteY1" fmla="*/ 0 h 3455321"/>
                <a:gd name="connsiteX2" fmla="*/ 4026795 w 4026795"/>
                <a:gd name="connsiteY2" fmla="*/ 3455321 h 3455321"/>
                <a:gd name="connsiteX3" fmla="*/ 0 w 4026795"/>
                <a:gd name="connsiteY3" fmla="*/ 3318687 h 3455321"/>
                <a:gd name="connsiteX0" fmla="*/ 0 w 3753526"/>
                <a:gd name="connsiteY0" fmla="*/ 3318687 h 3318687"/>
                <a:gd name="connsiteX1" fmla="*/ 2011839 w 3753526"/>
                <a:gd name="connsiteY1" fmla="*/ 0 h 3318687"/>
                <a:gd name="connsiteX2" fmla="*/ 3753526 w 3753526"/>
                <a:gd name="connsiteY2" fmla="*/ 3287156 h 3318687"/>
                <a:gd name="connsiteX3" fmla="*/ 0 w 3753526"/>
                <a:gd name="connsiteY3" fmla="*/ 3318687 h 3318687"/>
                <a:gd name="connsiteX0" fmla="*/ 0 w 3753526"/>
                <a:gd name="connsiteY0" fmla="*/ 3318687 h 3318687"/>
                <a:gd name="connsiteX1" fmla="*/ 2011839 w 3753526"/>
                <a:gd name="connsiteY1" fmla="*/ 0 h 3318687"/>
                <a:gd name="connsiteX2" fmla="*/ 3753526 w 3753526"/>
                <a:gd name="connsiteY2" fmla="*/ 3287156 h 3318687"/>
                <a:gd name="connsiteX3" fmla="*/ 0 w 3753526"/>
                <a:gd name="connsiteY3" fmla="*/ 3318687 h 3318687"/>
                <a:gd name="connsiteX0" fmla="*/ 0 w 3753526"/>
                <a:gd name="connsiteY0" fmla="*/ 3318687 h 3349803"/>
                <a:gd name="connsiteX1" fmla="*/ 2011839 w 3753526"/>
                <a:gd name="connsiteY1" fmla="*/ 0 h 3349803"/>
                <a:gd name="connsiteX2" fmla="*/ 3753526 w 3753526"/>
                <a:gd name="connsiteY2" fmla="*/ 3287156 h 3349803"/>
                <a:gd name="connsiteX3" fmla="*/ 0 w 3753526"/>
                <a:gd name="connsiteY3" fmla="*/ 3318687 h 3349803"/>
                <a:gd name="connsiteX0" fmla="*/ 0 w 3753526"/>
                <a:gd name="connsiteY0" fmla="*/ 3318687 h 3377556"/>
                <a:gd name="connsiteX1" fmla="*/ 2011839 w 3753526"/>
                <a:gd name="connsiteY1" fmla="*/ 0 h 3377556"/>
                <a:gd name="connsiteX2" fmla="*/ 3753526 w 3753526"/>
                <a:gd name="connsiteY2" fmla="*/ 3287156 h 3377556"/>
                <a:gd name="connsiteX3" fmla="*/ 0 w 3753526"/>
                <a:gd name="connsiteY3" fmla="*/ 3318687 h 3377556"/>
                <a:gd name="connsiteX0" fmla="*/ 0 w 3753526"/>
                <a:gd name="connsiteY0" fmla="*/ 3318687 h 3396148"/>
                <a:gd name="connsiteX1" fmla="*/ 2011839 w 3753526"/>
                <a:gd name="connsiteY1" fmla="*/ 0 h 3396148"/>
                <a:gd name="connsiteX2" fmla="*/ 3753526 w 3753526"/>
                <a:gd name="connsiteY2" fmla="*/ 3287156 h 3396148"/>
                <a:gd name="connsiteX3" fmla="*/ 0 w 3753526"/>
                <a:gd name="connsiteY3" fmla="*/ 3318687 h 3396148"/>
                <a:gd name="connsiteX0" fmla="*/ 0 w 3753526"/>
                <a:gd name="connsiteY0" fmla="*/ 3318687 h 3396148"/>
                <a:gd name="connsiteX1" fmla="*/ 2011839 w 3753526"/>
                <a:gd name="connsiteY1" fmla="*/ 0 h 3396148"/>
                <a:gd name="connsiteX2" fmla="*/ 3753526 w 3753526"/>
                <a:gd name="connsiteY2" fmla="*/ 3287156 h 3396148"/>
                <a:gd name="connsiteX3" fmla="*/ 0 w 3753526"/>
                <a:gd name="connsiteY3" fmla="*/ 3318687 h 3396148"/>
                <a:gd name="connsiteX0" fmla="*/ 0 w 3753526"/>
                <a:gd name="connsiteY0" fmla="*/ 3318687 h 3396148"/>
                <a:gd name="connsiteX1" fmla="*/ 2011839 w 3753526"/>
                <a:gd name="connsiteY1" fmla="*/ 0 h 3396148"/>
                <a:gd name="connsiteX2" fmla="*/ 3753526 w 3753526"/>
                <a:gd name="connsiteY2" fmla="*/ 3287156 h 3396148"/>
                <a:gd name="connsiteX3" fmla="*/ 0 w 3753526"/>
                <a:gd name="connsiteY3" fmla="*/ 3318687 h 3396148"/>
                <a:gd name="connsiteX0" fmla="*/ 0 w 3753526"/>
                <a:gd name="connsiteY0" fmla="*/ 3318687 h 3396148"/>
                <a:gd name="connsiteX1" fmla="*/ 2011839 w 3753526"/>
                <a:gd name="connsiteY1" fmla="*/ 0 h 3396148"/>
                <a:gd name="connsiteX2" fmla="*/ 3753526 w 3753526"/>
                <a:gd name="connsiteY2" fmla="*/ 3287156 h 3396148"/>
                <a:gd name="connsiteX3" fmla="*/ 0 w 3753526"/>
                <a:gd name="connsiteY3" fmla="*/ 3318687 h 3396148"/>
              </a:gdLst>
              <a:ahLst/>
              <a:cxnLst>
                <a:cxn ang="0">
                  <a:pos x="connsiteX0" y="connsiteY0"/>
                </a:cxn>
                <a:cxn ang="0">
                  <a:pos x="connsiteX1" y="connsiteY1"/>
                </a:cxn>
                <a:cxn ang="0">
                  <a:pos x="connsiteX2" y="connsiteY2"/>
                </a:cxn>
                <a:cxn ang="0">
                  <a:pos x="connsiteX3" y="connsiteY3"/>
                </a:cxn>
              </a:cxnLst>
              <a:rect l="l" t="t" r="r" b="b"/>
              <a:pathLst>
                <a:path w="3753526" h="3396148">
                  <a:moveTo>
                    <a:pt x="0" y="3318687"/>
                  </a:moveTo>
                  <a:cubicBezTo>
                    <a:pt x="639082" y="2114361"/>
                    <a:pt x="1334162" y="812033"/>
                    <a:pt x="2011839" y="0"/>
                  </a:cubicBezTo>
                  <a:cubicBezTo>
                    <a:pt x="2557367" y="121760"/>
                    <a:pt x="3229019" y="2114361"/>
                    <a:pt x="3753526" y="3287156"/>
                  </a:cubicBezTo>
                  <a:cubicBezTo>
                    <a:pt x="3185524" y="3518385"/>
                    <a:pt x="1251175" y="3308177"/>
                    <a:pt x="0" y="331868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1" name="Image 10"/>
            <p:cNvPicPr>
              <a:picLocks noChangeAspect="1"/>
            </p:cNvPicPr>
            <p:nvPr/>
          </p:nvPicPr>
          <p:blipFill>
            <a:blip r:embed="rId5"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4562061" y="1237502"/>
              <a:ext cx="4810124" cy="4810124"/>
            </a:xfrm>
            <a:prstGeom prst="rect">
              <a:avLst/>
            </a:prstGeom>
          </p:spPr>
        </p:pic>
      </p:grpSp>
      <p:sp>
        <p:nvSpPr>
          <p:cNvPr id="27" name="Rectangle à coins arrondis 26"/>
          <p:cNvSpPr/>
          <p:nvPr/>
        </p:nvSpPr>
        <p:spPr>
          <a:xfrm rot="1425214">
            <a:off x="10802901" y="5704906"/>
            <a:ext cx="1045756" cy="340514"/>
          </a:xfrm>
          <a:prstGeom prst="roundRect">
            <a:avLst/>
          </a:prstGeom>
          <a:solidFill>
            <a:srgbClr val="E47117"/>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400" b="1" i="0" u="none" strike="noStrike" cap="none" spc="0" normalizeH="0" baseline="0" dirty="0" smtClean="0">
                <a:ln>
                  <a:noFill/>
                </a:ln>
                <a:solidFill>
                  <a:srgbClr val="213B76"/>
                </a:solidFill>
                <a:effectLst/>
                <a:uFillTx/>
                <a:latin typeface="Arial" panose="020B0604020202020204" pitchFamily="34" charset="0"/>
                <a:sym typeface="Helvetica"/>
              </a:rPr>
              <a:t>Découvert</a:t>
            </a:r>
            <a:endParaRPr kumimoji="0" lang="fr-FR" sz="1400" b="1" i="0" u="none" strike="noStrike" cap="none" spc="0" normalizeH="0" baseline="0" dirty="0">
              <a:ln>
                <a:noFill/>
              </a:ln>
              <a:solidFill>
                <a:srgbClr val="213B76"/>
              </a:solidFill>
              <a:effectLst/>
              <a:uFillTx/>
              <a:latin typeface="Arial" panose="020B0604020202020204" pitchFamily="34" charset="0"/>
              <a:sym typeface="Helvetica"/>
            </a:endParaRPr>
          </a:p>
        </p:txBody>
      </p:sp>
    </p:spTree>
    <p:extLst>
      <p:ext uri="{BB962C8B-B14F-4D97-AF65-F5344CB8AC3E}">
        <p14:creationId xmlns:p14="http://schemas.microsoft.com/office/powerpoint/2010/main" val="2752797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2">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4"/>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animBg="1"/>
      <p:bldP spid="12" grpId="0" animBg="1"/>
      <p:bldP spid="13" grpId="0" animBg="1"/>
      <p:bldP spid="15" grpId="0" animBg="1"/>
      <p:bldP spid="16" grpId="0"/>
      <p:bldP spid="17" grpId="0" animBg="1"/>
      <p:bldP spid="18" grpId="0"/>
      <p:bldP spid="19" grpId="0" animBg="1"/>
      <p:bldP spid="20" grpId="0"/>
      <p:bldP spid="21" grpId="0" animBg="1"/>
      <p:bldP spid="22" grpId="0"/>
      <p:bldP spid="23" grpId="0" animBg="1"/>
      <p:bldP spid="24" grpId="0"/>
      <p:bldP spid="25" grpId="0" animBg="1"/>
      <p:bldP spid="26" grpId="0"/>
      <p:bldP spid="32" grpId="0" uiExpand="1" build="p"/>
      <p:bldP spid="2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365126"/>
            <a:ext cx="10907484" cy="646331"/>
          </a:xfrm>
        </p:spPr>
        <p:txBody>
          <a:bodyPr/>
          <a:lstStyle/>
          <a:p>
            <a:pPr marL="0" indent="0">
              <a:buNone/>
            </a:pPr>
            <a:r>
              <a:rPr lang="fr-FR" sz="4000" dirty="0" smtClean="0"/>
              <a:t>2. LE </a:t>
            </a:r>
            <a:r>
              <a:rPr lang="fr-FR" sz="4000" dirty="0"/>
              <a:t>COMPTE BANCAIRE</a:t>
            </a:r>
          </a:p>
        </p:txBody>
      </p:sp>
      <p:sp>
        <p:nvSpPr>
          <p:cNvPr id="4" name="Espace réservé du numéro de diapositive 3"/>
          <p:cNvSpPr>
            <a:spLocks noGrp="1"/>
          </p:cNvSpPr>
          <p:nvPr>
            <p:ph type="sldNum" sz="quarter" idx="11"/>
          </p:nvPr>
        </p:nvSpPr>
        <p:spPr>
          <a:ln>
            <a:solidFill>
              <a:srgbClr val="213B76"/>
            </a:solidFill>
          </a:ln>
        </p:spPr>
        <p:txBody>
          <a:bodyPr/>
          <a:lstStyle/>
          <a:p>
            <a:fld id="{27A4C574-4D1E-4B89-9988-D081408D575C}" type="slidenum">
              <a:rPr lang="fr-FR" smtClean="0"/>
              <a:pPr/>
              <a:t>15</a:t>
            </a:fld>
            <a:endParaRPr lang="fr-FR" dirty="0"/>
          </a:p>
        </p:txBody>
      </p:sp>
      <p:sp>
        <p:nvSpPr>
          <p:cNvPr id="6" name="Espace réservé du texte 1"/>
          <p:cNvSpPr txBox="1"/>
          <p:nvPr/>
        </p:nvSpPr>
        <p:spPr>
          <a:xfrm>
            <a:off x="1593839" y="1040359"/>
            <a:ext cx="8155064" cy="52321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458787" algn="just" defTabSz="781050">
              <a:spcBef>
                <a:spcPts val="300"/>
              </a:spcBef>
              <a:defRPr sz="2200" b="1">
                <a:solidFill>
                  <a:srgbClr val="002060"/>
                </a:solidFill>
                <a:latin typeface="Arial"/>
                <a:ea typeface="Arial"/>
                <a:cs typeface="Arial"/>
                <a:sym typeface="Arial"/>
              </a:defRPr>
            </a:lvl1pPr>
          </a:lstStyle>
          <a:p>
            <a:pPr indent="0"/>
            <a:r>
              <a:rPr lang="fr-FR" sz="2800" dirty="0" smtClean="0">
                <a:solidFill>
                  <a:srgbClr val="C92360"/>
                </a:solidFill>
                <a:latin typeface="Arial" panose="020B0604020202020204" pitchFamily="34" charset="0"/>
                <a:ea typeface="+mn-ea"/>
                <a:cs typeface="Arial" panose="020B0604020202020204" pitchFamily="34" charset="0"/>
              </a:rPr>
              <a:t> À quel âge puis-je avoir un compte bancaire ?</a:t>
            </a:r>
            <a:endParaRPr lang="fr-FR" sz="2800" dirty="0">
              <a:solidFill>
                <a:srgbClr val="C92360"/>
              </a:solidFill>
              <a:latin typeface="Arial" panose="020B0604020202020204" pitchFamily="34" charset="0"/>
              <a:ea typeface="+mn-ea"/>
              <a:cs typeface="Arial" panose="020B0604020202020204" pitchFamily="34" charset="0"/>
            </a:endParaRPr>
          </a:p>
        </p:txBody>
      </p:sp>
      <p:pic>
        <p:nvPicPr>
          <p:cNvPr id="7"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258" y="984594"/>
            <a:ext cx="882960" cy="662220"/>
          </a:xfrm>
          <a:prstGeom prst="rect">
            <a:avLst/>
          </a:prstGeom>
        </p:spPr>
      </p:pic>
      <p:graphicFrame>
        <p:nvGraphicFramePr>
          <p:cNvPr id="9" name="Tableau 8"/>
          <p:cNvGraphicFramePr>
            <a:graphicFrameLocks noGrp="1"/>
          </p:cNvGraphicFramePr>
          <p:nvPr>
            <p:extLst>
              <p:ext uri="{D42A27DB-BD31-4B8C-83A1-F6EECF244321}">
                <p14:modId xmlns:p14="http://schemas.microsoft.com/office/powerpoint/2010/main" val="3189256410"/>
              </p:ext>
            </p:extLst>
          </p:nvPr>
        </p:nvGraphicFramePr>
        <p:xfrm>
          <a:off x="631748" y="1752443"/>
          <a:ext cx="11088000" cy="4578152"/>
        </p:xfrm>
        <a:graphic>
          <a:graphicData uri="http://schemas.openxmlformats.org/drawingml/2006/table">
            <a:tbl>
              <a:tblPr/>
              <a:tblGrid>
                <a:gridCol w="2772000">
                  <a:extLst>
                    <a:ext uri="{9D8B030D-6E8A-4147-A177-3AD203B41FA5}">
                      <a16:colId xmlns:a16="http://schemas.microsoft.com/office/drawing/2014/main" val="3313908677"/>
                    </a:ext>
                  </a:extLst>
                </a:gridCol>
                <a:gridCol w="2772000">
                  <a:extLst>
                    <a:ext uri="{9D8B030D-6E8A-4147-A177-3AD203B41FA5}">
                      <a16:colId xmlns:a16="http://schemas.microsoft.com/office/drawing/2014/main" val="1724860329"/>
                    </a:ext>
                  </a:extLst>
                </a:gridCol>
                <a:gridCol w="2772000">
                  <a:extLst>
                    <a:ext uri="{9D8B030D-6E8A-4147-A177-3AD203B41FA5}">
                      <a16:colId xmlns:a16="http://schemas.microsoft.com/office/drawing/2014/main" val="1015649045"/>
                    </a:ext>
                  </a:extLst>
                </a:gridCol>
                <a:gridCol w="2772000">
                  <a:extLst>
                    <a:ext uri="{9D8B030D-6E8A-4147-A177-3AD203B41FA5}">
                      <a16:colId xmlns:a16="http://schemas.microsoft.com/office/drawing/2014/main" val="866128500"/>
                    </a:ext>
                  </a:extLst>
                </a:gridCol>
              </a:tblGrid>
              <a:tr h="402152">
                <a:tc>
                  <a:txBody>
                    <a:bodyPr/>
                    <a:lstStyle/>
                    <a:p>
                      <a:pPr algn="r"/>
                      <a:r>
                        <a:rPr lang="fr-FR" sz="1400" b="1" kern="1200" dirty="0" smtClean="0">
                          <a:solidFill>
                            <a:srgbClr val="213B76"/>
                          </a:solidFill>
                          <a:latin typeface="Arial" panose="020B0604020202020204" pitchFamily="34" charset="0"/>
                          <a:ea typeface="+mn-ea"/>
                          <a:cs typeface="Arial" panose="020B0604020202020204" pitchFamily="34" charset="0"/>
                        </a:rPr>
                        <a:t>J’ai…</a:t>
                      </a:r>
                      <a:endParaRPr lang="fr-FR" sz="1400" b="1" kern="1200" dirty="0">
                        <a:solidFill>
                          <a:srgbClr val="213B76"/>
                        </a:solidFill>
                        <a:latin typeface="Arial" panose="020B0604020202020204" pitchFamily="34" charset="0"/>
                        <a:ea typeface="+mn-ea"/>
                        <a:cs typeface="Arial" panose="020B0604020202020204" pitchFamily="34"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algn="ctr"/>
                      <a:r>
                        <a:rPr lang="fr-FR" sz="1400" b="1" kern="1200" dirty="0" smtClean="0">
                          <a:solidFill>
                            <a:srgbClr val="213B76"/>
                          </a:solidFill>
                          <a:latin typeface="Arial" panose="020B0604020202020204" pitchFamily="34" charset="0"/>
                          <a:ea typeface="+mn-ea"/>
                          <a:cs typeface="Arial" panose="020B0604020202020204" pitchFamily="34" charset="0"/>
                        </a:rPr>
                        <a:t>entre 12 et 15 ans</a:t>
                      </a:r>
                      <a:endParaRPr lang="fr-FR" sz="1400" b="1" kern="1200" dirty="0">
                        <a:solidFill>
                          <a:srgbClr val="213B76"/>
                        </a:solidFill>
                        <a:latin typeface="Arial" panose="020B0604020202020204" pitchFamily="34" charset="0"/>
                        <a:ea typeface="+mn-ea"/>
                        <a:cs typeface="Arial" panose="020B0604020202020204" pitchFamily="34"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algn="ctr"/>
                      <a:r>
                        <a:rPr lang="fr-FR" sz="1400" b="1" kern="1200" dirty="0" smtClean="0">
                          <a:solidFill>
                            <a:srgbClr val="213B76"/>
                          </a:solidFill>
                          <a:latin typeface="Arial" panose="020B0604020202020204" pitchFamily="34" charset="0"/>
                          <a:ea typeface="+mn-ea"/>
                          <a:cs typeface="Arial" panose="020B0604020202020204" pitchFamily="34" charset="0"/>
                        </a:rPr>
                        <a:t>de 16 à 17 ans</a:t>
                      </a:r>
                      <a:endParaRPr lang="fr-FR" sz="1400" b="1" kern="1200" dirty="0">
                        <a:solidFill>
                          <a:srgbClr val="213B76"/>
                        </a:solidFill>
                        <a:latin typeface="Arial" panose="020B0604020202020204" pitchFamily="34" charset="0"/>
                        <a:ea typeface="+mn-ea"/>
                        <a:cs typeface="Arial" panose="020B0604020202020204" pitchFamily="34"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algn="ctr"/>
                      <a:r>
                        <a:rPr lang="fr-FR" sz="1400" b="1" kern="1200" dirty="0" smtClean="0">
                          <a:solidFill>
                            <a:srgbClr val="213B76"/>
                          </a:solidFill>
                          <a:latin typeface="Arial" panose="020B0604020202020204" pitchFamily="34" charset="0"/>
                          <a:ea typeface="+mn-ea"/>
                          <a:cs typeface="Arial" panose="020B0604020202020204" pitchFamily="34" charset="0"/>
                        </a:rPr>
                        <a:t>plus de 18 ans</a:t>
                      </a:r>
                      <a:endParaRPr lang="fr-FR" sz="1400" b="1" kern="1200" dirty="0">
                        <a:solidFill>
                          <a:srgbClr val="213B76"/>
                        </a:solidFill>
                        <a:latin typeface="Arial" panose="020B0604020202020204" pitchFamily="34" charset="0"/>
                        <a:ea typeface="+mn-ea"/>
                        <a:cs typeface="Arial" panose="020B0604020202020204" pitchFamily="34"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8F8F8"/>
                    </a:solidFill>
                  </a:tcPr>
                </a:tc>
                <a:extLst>
                  <a:ext uri="{0D108BD9-81ED-4DB2-BD59-A6C34878D82A}">
                    <a16:rowId xmlns:a16="http://schemas.microsoft.com/office/drawing/2014/main" val="138181509"/>
                  </a:ext>
                </a:extLst>
              </a:tr>
              <a:tr h="54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endParaRPr kumimoji="0" lang="fr-FR" sz="1400" b="0" i="0" u="none" strike="noStrike" kern="1200" cap="none" spc="0" normalizeH="0" baseline="0" noProof="0" dirty="0" smtClean="0">
                        <a:ln>
                          <a:noFill/>
                        </a:ln>
                        <a:solidFill>
                          <a:srgbClr val="213B76"/>
                        </a:solidFill>
                        <a:effectLst/>
                        <a:uLnTx/>
                        <a:uFillTx/>
                        <a:latin typeface="Arial" panose="020B0604020202020204" pitchFamily="34" charset="0"/>
                        <a:ea typeface="+mn-ea"/>
                        <a:cs typeface="Arial" panose="020B0604020202020204" pitchFamily="34"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noProof="0" dirty="0" smtClean="0">
                        <a:ln>
                          <a:noFill/>
                        </a:ln>
                        <a:solidFill>
                          <a:srgbClr val="213B76"/>
                        </a:solidFill>
                        <a:effectLst/>
                        <a:uLnTx/>
                        <a:uFillTx/>
                        <a:latin typeface="Arial" panose="020B0604020202020204" pitchFamily="34" charset="0"/>
                        <a:ea typeface="+mn-ea"/>
                        <a:cs typeface="Arial" panose="020B0604020202020204" pitchFamily="34"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dirty="0" smtClean="0">
                        <a:ln>
                          <a:noFill/>
                        </a:ln>
                        <a:solidFill>
                          <a:srgbClr val="213B76"/>
                        </a:solidFill>
                        <a:effectLst/>
                        <a:uLnTx/>
                        <a:uFillTx/>
                        <a:latin typeface="Arial" panose="020B0604020202020204" pitchFamily="34" charset="0"/>
                        <a:ea typeface="+mn-ea"/>
                        <a:cs typeface="Arial" panose="020B0604020202020204" pitchFamily="34"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fr-FR" sz="1400" dirty="0">
                        <a:solidFill>
                          <a:srgbClr val="213B76"/>
                        </a:solidFill>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12338720"/>
                  </a:ext>
                </a:extLst>
              </a:tr>
              <a:tr h="54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endParaRPr kumimoji="0" lang="fr-FR" sz="1400" b="0" i="0" u="none" strike="noStrike" kern="1200" cap="none" spc="0" normalizeH="0" baseline="0" dirty="0" smtClean="0">
                        <a:ln>
                          <a:noFill/>
                        </a:ln>
                        <a:solidFill>
                          <a:srgbClr val="213B76"/>
                        </a:solidFill>
                        <a:effectLst/>
                        <a:uLnTx/>
                        <a:uFillTx/>
                        <a:latin typeface="Arial" panose="020B0604020202020204" pitchFamily="34" charset="0"/>
                        <a:ea typeface="+mn-ea"/>
                        <a:cs typeface="Arial" panose="020B0604020202020204" pitchFamily="34"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noProof="0" dirty="0" smtClean="0">
                        <a:ln>
                          <a:noFill/>
                        </a:ln>
                        <a:solidFill>
                          <a:srgbClr val="213B76"/>
                        </a:solidFill>
                        <a:effectLst/>
                        <a:uLnTx/>
                        <a:uFillTx/>
                        <a:latin typeface="Arial" panose="020B0604020202020204" pitchFamily="34" charset="0"/>
                        <a:ea typeface="+mn-ea"/>
                        <a:cs typeface="Arial" panose="020B0604020202020204" pitchFamily="34"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dirty="0">
                        <a:ln>
                          <a:noFill/>
                        </a:ln>
                        <a:solidFill>
                          <a:srgbClr val="213B76"/>
                        </a:solidFill>
                        <a:effectLst/>
                        <a:uLnTx/>
                        <a:uFillTx/>
                        <a:latin typeface="Arial" panose="020B0604020202020204" pitchFamily="34" charset="0"/>
                        <a:ea typeface="+mn-ea"/>
                        <a:cs typeface="Arial" panose="020B0604020202020204" pitchFamily="34"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fr-FR" sz="1400" dirty="0">
                        <a:solidFill>
                          <a:srgbClr val="213B76"/>
                        </a:solidFill>
                      </a:endParaRPr>
                    </a:p>
                  </a:txBody>
                  <a:tcPr anchor="ctr">
                    <a:lnL w="12700" cap="flat" cmpd="sng" algn="ctr">
                      <a:solidFill>
                        <a:srgbClr val="213B76"/>
                      </a:solidFill>
                      <a:prstDash val="solid"/>
                      <a:round/>
                      <a:headEnd type="none" w="med" len="med"/>
                      <a:tailEnd type="none" w="med" len="med"/>
                    </a:lnL>
                    <a:lnR w="12700" cap="flat" cmpd="sng" algn="ctr">
                      <a:solidFill>
                        <a:srgbClr val="213B76"/>
                      </a:solidFill>
                      <a:prstDash val="solid"/>
                      <a:round/>
                      <a:headEnd type="none" w="med" len="med"/>
                      <a:tailEnd type="none" w="med" len="med"/>
                    </a:lnR>
                    <a:lnT w="12700" cap="flat" cmpd="sng" algn="ctr">
                      <a:solidFill>
                        <a:srgbClr val="213B76"/>
                      </a:solidFill>
                      <a:prstDash val="solid"/>
                      <a:round/>
                      <a:headEnd type="none" w="med" len="med"/>
                      <a:tailEnd type="none" w="med" len="med"/>
                    </a:lnT>
                    <a:lnB w="12700"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2144492023"/>
                  </a:ext>
                </a:extLst>
              </a:tr>
              <a:tr h="54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endParaRPr kumimoji="0" lang="fr-FR" sz="1400" b="0" i="0" u="none" strike="noStrike" kern="1200" cap="none" spc="0" normalizeH="0" baseline="0" dirty="0" smtClean="0">
                        <a:ln>
                          <a:noFill/>
                        </a:ln>
                        <a:solidFill>
                          <a:srgbClr val="213B76"/>
                        </a:solidFill>
                        <a:effectLst/>
                        <a:uLnTx/>
                        <a:uFillTx/>
                        <a:latin typeface="Arial" panose="020B0604020202020204" pitchFamily="34" charset="0"/>
                        <a:ea typeface="+mn-ea"/>
                        <a:cs typeface="Arial" panose="020B0604020202020204" pitchFamily="34"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noProof="0" dirty="0" smtClean="0">
                        <a:ln>
                          <a:noFill/>
                        </a:ln>
                        <a:solidFill>
                          <a:srgbClr val="213B76"/>
                        </a:solidFill>
                        <a:effectLst/>
                        <a:uLnTx/>
                        <a:uFillTx/>
                        <a:latin typeface="Arial" panose="020B0604020202020204" pitchFamily="34" charset="0"/>
                        <a:ea typeface="+mn-ea"/>
                        <a:cs typeface="Arial" panose="020B0604020202020204" pitchFamily="34"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dirty="0">
                        <a:ln>
                          <a:noFill/>
                        </a:ln>
                        <a:solidFill>
                          <a:srgbClr val="213B76"/>
                        </a:solidFill>
                        <a:effectLst/>
                        <a:uLnTx/>
                        <a:uFillTx/>
                        <a:latin typeface="Arial" panose="020B0604020202020204" pitchFamily="34" charset="0"/>
                        <a:ea typeface="+mn-ea"/>
                        <a:cs typeface="Arial" panose="020B0604020202020204" pitchFamily="34" charset="0"/>
                      </a:endParaRPr>
                    </a:p>
                  </a:txBody>
                  <a:tcPr anchor="ctr">
                    <a:lnL w="12700" cap="flat" cmpd="sng" algn="ctr">
                      <a:solidFill>
                        <a:srgbClr val="213B76"/>
                      </a:solidFill>
                      <a:prstDash val="solid"/>
                      <a:round/>
                      <a:headEnd type="none" w="med" len="med"/>
                      <a:tailEnd type="none" w="med" len="med"/>
                    </a:lnL>
                    <a:lnR w="12700" cap="flat" cmpd="sng" algn="ctr">
                      <a:solidFill>
                        <a:srgbClr val="213B76"/>
                      </a:solidFill>
                      <a:prstDash val="solid"/>
                      <a:round/>
                      <a:headEnd type="none" w="med" len="med"/>
                      <a:tailEnd type="none" w="med" len="med"/>
                    </a:lnR>
                    <a:lnT w="12700" cap="flat" cmpd="sng" algn="ctr">
                      <a:solidFill>
                        <a:srgbClr val="213B76"/>
                      </a:solidFill>
                      <a:prstDash val="solid"/>
                      <a:round/>
                      <a:headEnd type="none" w="med" len="med"/>
                      <a:tailEnd type="none" w="med" len="med"/>
                    </a:lnT>
                    <a:lnB w="12700" cap="flat" cmpd="sng" algn="ctr">
                      <a:solidFill>
                        <a:srgbClr val="213B76"/>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fr-FR" sz="1400" dirty="0">
                        <a:solidFill>
                          <a:srgbClr val="213B76"/>
                        </a:solidFill>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42809988"/>
                  </a:ext>
                </a:extLst>
              </a:tr>
              <a:tr h="54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endParaRPr kumimoji="0" lang="fr-FR" sz="1400" b="0" i="0" u="none" strike="noStrike" kern="1200" cap="none" spc="0" normalizeH="0" baseline="0" dirty="0" smtClean="0">
                        <a:ln>
                          <a:noFill/>
                        </a:ln>
                        <a:solidFill>
                          <a:srgbClr val="213B76"/>
                        </a:solidFill>
                        <a:effectLst/>
                        <a:uLnTx/>
                        <a:uFillTx/>
                        <a:latin typeface="Arial" panose="020B0604020202020204" pitchFamily="34" charset="0"/>
                        <a:ea typeface="+mn-ea"/>
                        <a:cs typeface="Arial" panose="020B0604020202020204" pitchFamily="34"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noProof="0" dirty="0" smtClean="0">
                        <a:ln>
                          <a:noFill/>
                        </a:ln>
                        <a:solidFill>
                          <a:srgbClr val="213B76"/>
                        </a:solidFill>
                        <a:effectLst/>
                        <a:uLnTx/>
                        <a:uFillTx/>
                        <a:latin typeface="Arial" panose="020B0604020202020204" pitchFamily="34" charset="0"/>
                        <a:ea typeface="+mn-ea"/>
                        <a:cs typeface="Arial" panose="020B0604020202020204" pitchFamily="34"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dirty="0">
                        <a:ln>
                          <a:noFill/>
                        </a:ln>
                        <a:solidFill>
                          <a:srgbClr val="213B76"/>
                        </a:solidFill>
                        <a:effectLst/>
                        <a:uLnTx/>
                        <a:uFillTx/>
                        <a:latin typeface="Arial" panose="020B0604020202020204" pitchFamily="34" charset="0"/>
                        <a:ea typeface="+mn-ea"/>
                        <a:cs typeface="Arial" panose="020B0604020202020204" pitchFamily="34"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fr-FR" sz="1400" dirty="0">
                        <a:solidFill>
                          <a:srgbClr val="213B76"/>
                        </a:solidFill>
                      </a:endParaRPr>
                    </a:p>
                  </a:txBody>
                  <a:tcPr anchor="ctr">
                    <a:lnL w="12700" cap="flat" cmpd="sng" algn="ctr">
                      <a:solidFill>
                        <a:srgbClr val="213B76"/>
                      </a:solidFill>
                      <a:prstDash val="solid"/>
                      <a:round/>
                      <a:headEnd type="none" w="med" len="med"/>
                      <a:tailEnd type="none" w="med" len="med"/>
                    </a:lnL>
                    <a:lnR w="12700" cap="flat" cmpd="sng" algn="ctr">
                      <a:solidFill>
                        <a:srgbClr val="213B76"/>
                      </a:solidFill>
                      <a:prstDash val="solid"/>
                      <a:round/>
                      <a:headEnd type="none" w="med" len="med"/>
                      <a:tailEnd type="none" w="med" len="med"/>
                    </a:lnR>
                    <a:lnT w="12700" cap="flat" cmpd="sng" algn="ctr">
                      <a:solidFill>
                        <a:srgbClr val="213B76"/>
                      </a:solidFill>
                      <a:prstDash val="solid"/>
                      <a:round/>
                      <a:headEnd type="none" w="med" len="med"/>
                      <a:tailEnd type="none" w="med" len="med"/>
                    </a:lnT>
                    <a:lnB w="12700"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2137225555"/>
                  </a:ext>
                </a:extLst>
              </a:tr>
              <a:tr h="54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endParaRPr kumimoji="0" lang="fr-FR" sz="1400" b="0" i="0" u="none" strike="noStrike" kern="1200" cap="none" spc="0" normalizeH="0" baseline="0" dirty="0" smtClean="0">
                        <a:ln>
                          <a:noFill/>
                        </a:ln>
                        <a:solidFill>
                          <a:srgbClr val="213B76"/>
                        </a:solidFill>
                        <a:effectLst/>
                        <a:uLnTx/>
                        <a:uFillTx/>
                        <a:latin typeface="Arial" panose="020B0604020202020204" pitchFamily="34" charset="0"/>
                        <a:ea typeface="+mn-ea"/>
                        <a:cs typeface="Arial" panose="020B0604020202020204" pitchFamily="34"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noProof="0" dirty="0" smtClean="0">
                        <a:ln>
                          <a:noFill/>
                        </a:ln>
                        <a:solidFill>
                          <a:srgbClr val="213B76"/>
                        </a:solidFill>
                        <a:effectLst/>
                        <a:uLnTx/>
                        <a:uFillTx/>
                        <a:latin typeface="Arial" panose="020B0604020202020204" pitchFamily="34" charset="0"/>
                        <a:ea typeface="+mn-ea"/>
                        <a:cs typeface="Arial" panose="020B0604020202020204" pitchFamily="34"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dirty="0">
                        <a:ln>
                          <a:noFill/>
                        </a:ln>
                        <a:solidFill>
                          <a:srgbClr val="213B76"/>
                        </a:solidFill>
                        <a:effectLst/>
                        <a:uLnTx/>
                        <a:uFillTx/>
                        <a:latin typeface="Arial" panose="020B0604020202020204" pitchFamily="34" charset="0"/>
                        <a:ea typeface="+mn-ea"/>
                        <a:cs typeface="Arial" panose="020B0604020202020204" pitchFamily="34"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fr-FR" sz="1400" dirty="0">
                        <a:solidFill>
                          <a:srgbClr val="213B76"/>
                        </a:solidFill>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9589842"/>
                  </a:ext>
                </a:extLst>
              </a:tr>
              <a:tr h="54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endParaRPr kumimoji="0" lang="fr-FR" sz="1400" b="0" i="0" u="none" strike="noStrike" kern="1200" cap="none" spc="0" normalizeH="0" baseline="0" dirty="0" smtClean="0">
                        <a:ln>
                          <a:noFill/>
                        </a:ln>
                        <a:solidFill>
                          <a:srgbClr val="213B76"/>
                        </a:solidFill>
                        <a:effectLst/>
                        <a:uLnTx/>
                        <a:uFillTx/>
                        <a:latin typeface="Arial" panose="020B0604020202020204" pitchFamily="34" charset="0"/>
                        <a:ea typeface="+mn-ea"/>
                        <a:cs typeface="Arial" panose="020B0604020202020204" pitchFamily="34"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noProof="0" dirty="0" smtClean="0">
                        <a:ln>
                          <a:noFill/>
                        </a:ln>
                        <a:solidFill>
                          <a:srgbClr val="213B76"/>
                        </a:solidFill>
                        <a:effectLst/>
                        <a:uLnTx/>
                        <a:uFillTx/>
                        <a:latin typeface="Arial" panose="020B0604020202020204" pitchFamily="34" charset="0"/>
                        <a:ea typeface="+mn-ea"/>
                        <a:cs typeface="Arial" panose="020B0604020202020204" pitchFamily="34"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dirty="0">
                        <a:ln>
                          <a:noFill/>
                        </a:ln>
                        <a:solidFill>
                          <a:srgbClr val="213B76"/>
                        </a:solidFill>
                        <a:effectLst/>
                        <a:uLnTx/>
                        <a:uFillTx/>
                        <a:latin typeface="Arial" panose="020B0604020202020204" pitchFamily="34" charset="0"/>
                        <a:ea typeface="+mn-ea"/>
                        <a:cs typeface="Arial" panose="020B0604020202020204" pitchFamily="34" charset="0"/>
                      </a:endParaRPr>
                    </a:p>
                  </a:txBody>
                  <a:tcPr anchor="ctr">
                    <a:lnL w="12700" cap="flat" cmpd="sng" algn="ctr">
                      <a:solidFill>
                        <a:srgbClr val="213B76"/>
                      </a:solidFill>
                      <a:prstDash val="solid"/>
                      <a:round/>
                      <a:headEnd type="none" w="med" len="med"/>
                      <a:tailEnd type="none" w="med" len="med"/>
                    </a:lnL>
                    <a:lnR w="12700" cap="flat" cmpd="sng" algn="ctr">
                      <a:solidFill>
                        <a:srgbClr val="213B76"/>
                      </a:solidFill>
                      <a:prstDash val="solid"/>
                      <a:round/>
                      <a:headEnd type="none" w="med" len="med"/>
                      <a:tailEnd type="none" w="med" len="med"/>
                    </a:lnR>
                    <a:lnT w="12700" cap="flat" cmpd="sng" algn="ctr">
                      <a:solidFill>
                        <a:srgbClr val="213B76"/>
                      </a:solidFill>
                      <a:prstDash val="solid"/>
                      <a:round/>
                      <a:headEnd type="none" w="med" len="med"/>
                      <a:tailEnd type="none" w="med" len="med"/>
                    </a:lnT>
                    <a:lnB w="12700" cap="flat" cmpd="sng" algn="ctr">
                      <a:solidFill>
                        <a:srgbClr val="213B76"/>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fr-FR" sz="1400" dirty="0">
                        <a:solidFill>
                          <a:srgbClr val="213B76"/>
                        </a:solidFill>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57924677"/>
                  </a:ext>
                </a:extLst>
              </a:tr>
              <a:tr h="936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endParaRPr kumimoji="0" lang="fr-FR" sz="1400" b="0" i="0" u="none" strike="noStrike" kern="1200" cap="none" spc="0" normalizeH="0" baseline="0" dirty="0" smtClean="0">
                        <a:ln>
                          <a:noFill/>
                        </a:ln>
                        <a:solidFill>
                          <a:srgbClr val="213B76"/>
                        </a:solidFill>
                        <a:effectLst/>
                        <a:uLnTx/>
                        <a:uFillTx/>
                        <a:latin typeface="Arial" panose="020B0604020202020204" pitchFamily="34" charset="0"/>
                        <a:ea typeface="+mn-ea"/>
                        <a:cs typeface="Arial" panose="020B0604020202020204" pitchFamily="34"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noProof="0" dirty="0" smtClean="0">
                        <a:ln>
                          <a:noFill/>
                        </a:ln>
                        <a:solidFill>
                          <a:srgbClr val="213B76"/>
                        </a:solidFill>
                        <a:effectLst/>
                        <a:uLnTx/>
                        <a:uFillTx/>
                        <a:latin typeface="Arial" panose="020B0604020202020204" pitchFamily="34" charset="0"/>
                        <a:ea typeface="+mn-ea"/>
                        <a:cs typeface="Arial" panose="020B0604020202020204" pitchFamily="34"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r-F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fr-FR" sz="1400" dirty="0">
                        <a:solidFill>
                          <a:srgbClr val="213B76"/>
                        </a:solidFill>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80861201"/>
                  </a:ext>
                </a:extLst>
              </a:tr>
            </a:tbl>
          </a:graphicData>
        </a:graphic>
      </p:graphicFrame>
      <p:sp>
        <p:nvSpPr>
          <p:cNvPr id="10" name="ZoneTexte 9"/>
          <p:cNvSpPr txBox="1"/>
          <p:nvPr/>
        </p:nvSpPr>
        <p:spPr>
          <a:xfrm>
            <a:off x="631422" y="2152058"/>
            <a:ext cx="2772000" cy="540000"/>
          </a:xfrm>
          <a:prstGeom prst="rect">
            <a:avLst/>
          </a:prstGeom>
          <a:solidFill>
            <a:srgbClr val="F2F2F2"/>
          </a:solidFill>
          <a:ln>
            <a:solidFill>
              <a:srgbClr val="213B76"/>
            </a:solidFill>
          </a:ln>
        </p:spPr>
        <p:txBody>
          <a:bodyPr wrap="none" rtlCol="0" anchor="ctr">
            <a:noAutofit/>
          </a:bodyPr>
          <a:lstStyle/>
          <a:p>
            <a:pPr>
              <a:defRPr sz="1800"/>
            </a:pPr>
            <a:r>
              <a:rPr lang="fr-FR" sz="1400" b="1" dirty="0">
                <a:solidFill>
                  <a:srgbClr val="CD2462"/>
                </a:solidFill>
                <a:latin typeface="Arial" panose="020B0604020202020204" pitchFamily="34" charset="0"/>
                <a:cs typeface="Arial" panose="020B0604020202020204" pitchFamily="34" charset="0"/>
              </a:rPr>
              <a:t>Mes parents peuvent m’ouvrir…</a:t>
            </a:r>
          </a:p>
        </p:txBody>
      </p:sp>
      <p:sp>
        <p:nvSpPr>
          <p:cNvPr id="11" name="ZoneTexte 10"/>
          <p:cNvSpPr txBox="1"/>
          <p:nvPr/>
        </p:nvSpPr>
        <p:spPr>
          <a:xfrm>
            <a:off x="632700" y="2692058"/>
            <a:ext cx="2772000" cy="540000"/>
          </a:xfrm>
          <a:prstGeom prst="rect">
            <a:avLst/>
          </a:prstGeom>
          <a:solidFill>
            <a:srgbClr val="F2F2F2"/>
          </a:solidFill>
          <a:ln>
            <a:solidFill>
              <a:srgbClr val="213B76"/>
            </a:solidFill>
          </a:ln>
        </p:spPr>
        <p:txBody>
          <a:bodyPr wrap="square" rtlCol="0" anchor="ctr">
            <a:noAutofit/>
          </a:bodyPr>
          <a:lstStyle/>
          <a:p>
            <a:pPr>
              <a:defRPr sz="1800"/>
            </a:pPr>
            <a:r>
              <a:rPr lang="fr-FR" sz="1400" b="1" dirty="0">
                <a:solidFill>
                  <a:srgbClr val="CD2462"/>
                </a:solidFill>
                <a:latin typeface="Arial" panose="020B0604020202020204" pitchFamily="34" charset="0"/>
                <a:cs typeface="Arial" panose="020B0604020202020204" pitchFamily="34" charset="0"/>
              </a:rPr>
              <a:t>Je peux ouvrir avec l’accord de mes parents…</a:t>
            </a:r>
          </a:p>
        </p:txBody>
      </p:sp>
      <p:sp>
        <p:nvSpPr>
          <p:cNvPr id="12" name="ZoneTexte 11"/>
          <p:cNvSpPr txBox="1"/>
          <p:nvPr/>
        </p:nvSpPr>
        <p:spPr>
          <a:xfrm>
            <a:off x="635198" y="3232958"/>
            <a:ext cx="2772000" cy="540000"/>
          </a:xfrm>
          <a:prstGeom prst="rect">
            <a:avLst/>
          </a:prstGeom>
          <a:solidFill>
            <a:srgbClr val="F2F2F2"/>
          </a:solidFill>
          <a:ln>
            <a:solidFill>
              <a:srgbClr val="213B76"/>
            </a:solidFill>
          </a:ln>
        </p:spPr>
        <p:txBody>
          <a:bodyPr wrap="square" rtlCol="0" anchor="ctr">
            <a:noAutofit/>
          </a:bodyPr>
          <a:lstStyle/>
          <a:p>
            <a:pPr>
              <a:defRPr sz="1800"/>
            </a:pPr>
            <a:r>
              <a:rPr lang="fr-FR" sz="1400" b="1" dirty="0">
                <a:solidFill>
                  <a:srgbClr val="CD2462"/>
                </a:solidFill>
                <a:latin typeface="Arial" panose="020B0604020202020204" pitchFamily="34" charset="0"/>
                <a:cs typeface="Arial" panose="020B0604020202020204" pitchFamily="34" charset="0"/>
              </a:rPr>
              <a:t>Je peux ouvrir seul…</a:t>
            </a:r>
          </a:p>
        </p:txBody>
      </p:sp>
      <p:sp>
        <p:nvSpPr>
          <p:cNvPr id="13" name="ZoneTexte 12"/>
          <p:cNvSpPr txBox="1"/>
          <p:nvPr/>
        </p:nvSpPr>
        <p:spPr>
          <a:xfrm>
            <a:off x="634067" y="3769821"/>
            <a:ext cx="2772000" cy="540000"/>
          </a:xfrm>
          <a:prstGeom prst="rect">
            <a:avLst/>
          </a:prstGeom>
          <a:solidFill>
            <a:srgbClr val="F2F2F2"/>
          </a:solidFill>
          <a:ln>
            <a:solidFill>
              <a:srgbClr val="213B76"/>
            </a:solidFill>
          </a:ln>
        </p:spPr>
        <p:txBody>
          <a:bodyPr wrap="square" rtlCol="0" anchor="ctr">
            <a:noAutofit/>
          </a:bodyPr>
          <a:lstStyle/>
          <a:p>
            <a:pPr>
              <a:defRPr sz="1800"/>
            </a:pPr>
            <a:r>
              <a:rPr lang="fr-FR" sz="1400" b="1" dirty="0">
                <a:solidFill>
                  <a:srgbClr val="CD2462"/>
                </a:solidFill>
                <a:latin typeface="Arial" panose="020B0604020202020204" pitchFamily="34" charset="0"/>
                <a:cs typeface="Arial" panose="020B0604020202020204" pitchFamily="34" charset="0"/>
              </a:rPr>
              <a:t>Je peux déposer/retirer de l’argent liquide …</a:t>
            </a:r>
          </a:p>
        </p:txBody>
      </p:sp>
      <p:sp>
        <p:nvSpPr>
          <p:cNvPr id="14" name="ZoneTexte 13"/>
          <p:cNvSpPr txBox="1"/>
          <p:nvPr/>
        </p:nvSpPr>
        <p:spPr>
          <a:xfrm>
            <a:off x="633614" y="4316891"/>
            <a:ext cx="2772000" cy="540000"/>
          </a:xfrm>
          <a:prstGeom prst="rect">
            <a:avLst/>
          </a:prstGeom>
          <a:solidFill>
            <a:srgbClr val="F2F2F2"/>
          </a:solidFill>
          <a:ln>
            <a:solidFill>
              <a:srgbClr val="213B76"/>
            </a:solidFill>
          </a:ln>
        </p:spPr>
        <p:txBody>
          <a:bodyPr wrap="square" rtlCol="0" anchor="ctr">
            <a:noAutofit/>
          </a:bodyPr>
          <a:lstStyle/>
          <a:p>
            <a:pPr>
              <a:defRPr sz="1800"/>
            </a:pPr>
            <a:r>
              <a:rPr lang="fr-FR" sz="1400" b="1" dirty="0" smtClean="0">
                <a:solidFill>
                  <a:srgbClr val="CD2462"/>
                </a:solidFill>
                <a:latin typeface="Arial" panose="020B0604020202020204" pitchFamily="34" charset="0"/>
                <a:cs typeface="Arial" panose="020B0604020202020204" pitchFamily="34" charset="0"/>
              </a:rPr>
              <a:t>Je peux utiliser …</a:t>
            </a:r>
            <a:endParaRPr lang="fr-FR" sz="1400" b="1" dirty="0">
              <a:solidFill>
                <a:srgbClr val="CD2462"/>
              </a:solidFill>
              <a:latin typeface="Arial" panose="020B0604020202020204" pitchFamily="34" charset="0"/>
              <a:cs typeface="Arial" panose="020B0604020202020204" pitchFamily="34" charset="0"/>
            </a:endParaRPr>
          </a:p>
        </p:txBody>
      </p:sp>
      <p:sp>
        <p:nvSpPr>
          <p:cNvPr id="15" name="ZoneTexte 14"/>
          <p:cNvSpPr txBox="1"/>
          <p:nvPr/>
        </p:nvSpPr>
        <p:spPr>
          <a:xfrm>
            <a:off x="633614" y="4858165"/>
            <a:ext cx="2772000" cy="540000"/>
          </a:xfrm>
          <a:prstGeom prst="rect">
            <a:avLst/>
          </a:prstGeom>
          <a:solidFill>
            <a:srgbClr val="F2F2F2"/>
          </a:solidFill>
          <a:ln>
            <a:solidFill>
              <a:srgbClr val="213B76"/>
            </a:solidFill>
          </a:ln>
        </p:spPr>
        <p:txBody>
          <a:bodyPr wrap="square" rtlCol="0" anchor="ctr">
            <a:noAutofit/>
          </a:bodyPr>
          <a:lstStyle/>
          <a:p>
            <a:pPr>
              <a:defRPr sz="1800"/>
            </a:pPr>
            <a:r>
              <a:rPr lang="fr-FR" sz="1400" b="1" dirty="0" smtClean="0">
                <a:solidFill>
                  <a:srgbClr val="CD2462"/>
                </a:solidFill>
                <a:latin typeface="Arial" panose="020B0604020202020204" pitchFamily="34" charset="0"/>
                <a:cs typeface="Arial" panose="020B0604020202020204" pitchFamily="34" charset="0"/>
              </a:rPr>
              <a:t>Je fais fonctionner </a:t>
            </a:r>
          </a:p>
          <a:p>
            <a:pPr>
              <a:defRPr sz="1800"/>
            </a:pPr>
            <a:r>
              <a:rPr lang="fr-FR" sz="1400" b="1" dirty="0" smtClean="0">
                <a:solidFill>
                  <a:srgbClr val="CD2462"/>
                </a:solidFill>
                <a:latin typeface="Arial" panose="020B0604020202020204" pitchFamily="34" charset="0"/>
                <a:cs typeface="Arial" panose="020B0604020202020204" pitchFamily="34" charset="0"/>
              </a:rPr>
              <a:t>mon compte …</a:t>
            </a:r>
            <a:endParaRPr lang="fr-FR" sz="1400" b="1" dirty="0">
              <a:solidFill>
                <a:srgbClr val="CD2462"/>
              </a:solidFill>
              <a:latin typeface="Arial" panose="020B0604020202020204" pitchFamily="34" charset="0"/>
              <a:cs typeface="Arial" panose="020B0604020202020204" pitchFamily="34" charset="0"/>
            </a:endParaRPr>
          </a:p>
        </p:txBody>
      </p:sp>
      <p:sp>
        <p:nvSpPr>
          <p:cNvPr id="16" name="ZoneTexte 15"/>
          <p:cNvSpPr txBox="1"/>
          <p:nvPr/>
        </p:nvSpPr>
        <p:spPr>
          <a:xfrm>
            <a:off x="633353" y="5396790"/>
            <a:ext cx="2772000" cy="936000"/>
          </a:xfrm>
          <a:prstGeom prst="rect">
            <a:avLst/>
          </a:prstGeom>
          <a:solidFill>
            <a:srgbClr val="F2F2F2"/>
          </a:solidFill>
          <a:ln>
            <a:solidFill>
              <a:srgbClr val="213B76"/>
            </a:solidFill>
          </a:ln>
        </p:spPr>
        <p:txBody>
          <a:bodyPr wrap="square" rtlCol="0" anchor="ctr">
            <a:noAutofit/>
          </a:bodyPr>
          <a:lstStyle/>
          <a:p>
            <a:pPr>
              <a:defRPr sz="1800"/>
            </a:pPr>
            <a:r>
              <a:rPr lang="fr-FR" sz="1400" b="1" dirty="0" smtClean="0">
                <a:solidFill>
                  <a:srgbClr val="CD2462"/>
                </a:solidFill>
                <a:latin typeface="Arial" panose="020B0604020202020204" pitchFamily="34" charset="0"/>
                <a:cs typeface="Arial" panose="020B0604020202020204" pitchFamily="34" charset="0"/>
              </a:rPr>
              <a:t>Mes parents </a:t>
            </a:r>
          </a:p>
          <a:p>
            <a:pPr>
              <a:defRPr sz="1800"/>
            </a:pPr>
            <a:r>
              <a:rPr lang="fr-FR" sz="1400" b="1" dirty="0" smtClean="0">
                <a:solidFill>
                  <a:srgbClr val="CD2462"/>
                </a:solidFill>
                <a:latin typeface="Arial" panose="020B0604020202020204" pitchFamily="34" charset="0"/>
                <a:cs typeface="Arial" panose="020B0604020202020204" pitchFamily="34" charset="0"/>
              </a:rPr>
              <a:t>sont responsables …</a:t>
            </a:r>
            <a:endParaRPr lang="fr-FR" sz="1400" b="1" dirty="0">
              <a:solidFill>
                <a:srgbClr val="CD2462"/>
              </a:solidFill>
              <a:latin typeface="Arial" panose="020B0604020202020204" pitchFamily="34" charset="0"/>
              <a:cs typeface="Arial" panose="020B0604020202020204" pitchFamily="34" charset="0"/>
            </a:endParaRPr>
          </a:p>
        </p:txBody>
      </p:sp>
      <p:sp>
        <p:nvSpPr>
          <p:cNvPr id="17" name="ZoneTexte 16"/>
          <p:cNvSpPr txBox="1"/>
          <p:nvPr/>
        </p:nvSpPr>
        <p:spPr>
          <a:xfrm>
            <a:off x="3406393" y="2151401"/>
            <a:ext cx="2772000" cy="540000"/>
          </a:xfrm>
          <a:prstGeom prst="rect">
            <a:avLst/>
          </a:prstGeom>
          <a:noFill/>
          <a:ln>
            <a:solidFill>
              <a:srgbClr val="213B76"/>
            </a:solidFill>
          </a:ln>
        </p:spPr>
        <p:txBody>
          <a:bodyPr wrap="none" rtlCol="0" anchor="ctr">
            <a:noAutofit/>
          </a:bodyPr>
          <a:lstStyle/>
          <a:p>
            <a:pPr algn="ctr">
              <a:defRPr sz="1800"/>
            </a:pPr>
            <a:r>
              <a:rPr lang="fr-FR" sz="1400" dirty="0">
                <a:solidFill>
                  <a:srgbClr val="213B76"/>
                </a:solidFill>
                <a:latin typeface="Arial" panose="020B0604020202020204" pitchFamily="34" charset="0"/>
                <a:cs typeface="Arial" panose="020B0604020202020204" pitchFamily="34" charset="0"/>
              </a:rPr>
              <a:t>u</a:t>
            </a:r>
            <a:r>
              <a:rPr lang="fr-FR" sz="1400" dirty="0" smtClean="0">
                <a:solidFill>
                  <a:srgbClr val="213B76"/>
                </a:solidFill>
                <a:latin typeface="Arial" panose="020B0604020202020204" pitchFamily="34" charset="0"/>
                <a:cs typeface="Arial" panose="020B0604020202020204" pitchFamily="34" charset="0"/>
              </a:rPr>
              <a:t>n livret A ou un compte</a:t>
            </a:r>
            <a:endParaRPr lang="fr-FR" sz="1400" dirty="0">
              <a:solidFill>
                <a:srgbClr val="213B76"/>
              </a:solidFill>
              <a:latin typeface="Arial" panose="020B0604020202020204" pitchFamily="34" charset="0"/>
              <a:cs typeface="Arial" panose="020B0604020202020204" pitchFamily="34" charset="0"/>
            </a:endParaRPr>
          </a:p>
        </p:txBody>
      </p:sp>
      <p:sp>
        <p:nvSpPr>
          <p:cNvPr id="18" name="ZoneTexte 17"/>
          <p:cNvSpPr txBox="1"/>
          <p:nvPr/>
        </p:nvSpPr>
        <p:spPr>
          <a:xfrm>
            <a:off x="6174923" y="2152059"/>
            <a:ext cx="2772000" cy="540000"/>
          </a:xfrm>
          <a:prstGeom prst="rect">
            <a:avLst/>
          </a:prstGeom>
          <a:noFill/>
          <a:ln>
            <a:solidFill>
              <a:srgbClr val="213B76"/>
            </a:solidFill>
          </a:ln>
        </p:spPr>
        <p:txBody>
          <a:bodyPr wrap="none" rtlCol="0" anchor="ctr">
            <a:noAutofit/>
          </a:bodyPr>
          <a:lstStyle/>
          <a:p>
            <a:pPr algn="ctr">
              <a:defRPr sz="1800"/>
            </a:pPr>
            <a:r>
              <a:rPr lang="fr-FR" sz="1400" dirty="0">
                <a:solidFill>
                  <a:srgbClr val="213B76"/>
                </a:solidFill>
                <a:latin typeface="Arial" panose="020B0604020202020204" pitchFamily="34" charset="0"/>
                <a:cs typeface="Arial" panose="020B0604020202020204" pitchFamily="34" charset="0"/>
              </a:rPr>
              <a:t>u</a:t>
            </a:r>
            <a:r>
              <a:rPr lang="fr-FR" sz="1400" dirty="0" smtClean="0">
                <a:solidFill>
                  <a:srgbClr val="213B76"/>
                </a:solidFill>
                <a:latin typeface="Arial" panose="020B0604020202020204" pitchFamily="34" charset="0"/>
                <a:cs typeface="Arial" panose="020B0604020202020204" pitchFamily="34" charset="0"/>
              </a:rPr>
              <a:t>n compte bancaire</a:t>
            </a:r>
            <a:endParaRPr lang="fr-FR" sz="1400" dirty="0">
              <a:solidFill>
                <a:srgbClr val="213B76"/>
              </a:solidFill>
              <a:latin typeface="Arial" panose="020B0604020202020204" pitchFamily="34" charset="0"/>
              <a:cs typeface="Arial" panose="020B0604020202020204" pitchFamily="34" charset="0"/>
            </a:endParaRPr>
          </a:p>
        </p:txBody>
      </p:sp>
      <p:sp>
        <p:nvSpPr>
          <p:cNvPr id="19" name="ZoneTexte 18"/>
          <p:cNvSpPr txBox="1"/>
          <p:nvPr/>
        </p:nvSpPr>
        <p:spPr>
          <a:xfrm>
            <a:off x="3403827" y="2693867"/>
            <a:ext cx="2772000" cy="540000"/>
          </a:xfrm>
          <a:prstGeom prst="rect">
            <a:avLst/>
          </a:prstGeom>
          <a:noFill/>
          <a:ln>
            <a:solidFill>
              <a:srgbClr val="213B76"/>
            </a:solidFill>
          </a:ln>
        </p:spPr>
        <p:txBody>
          <a:bodyPr wrap="none" rtlCol="0" anchor="ctr">
            <a:noAutofit/>
          </a:bodyPr>
          <a:lstStyle/>
          <a:p>
            <a:pPr algn="ctr">
              <a:defRPr sz="1800"/>
            </a:pPr>
            <a:r>
              <a:rPr lang="fr-FR" sz="1400" dirty="0">
                <a:solidFill>
                  <a:srgbClr val="213B76"/>
                </a:solidFill>
                <a:latin typeface="Arial" panose="020B0604020202020204" pitchFamily="34" charset="0"/>
                <a:cs typeface="Arial" panose="020B0604020202020204" pitchFamily="34" charset="0"/>
              </a:rPr>
              <a:t>u</a:t>
            </a:r>
            <a:r>
              <a:rPr lang="fr-FR" sz="1400" dirty="0" smtClean="0">
                <a:solidFill>
                  <a:srgbClr val="213B76"/>
                </a:solidFill>
                <a:latin typeface="Arial" panose="020B0604020202020204" pitchFamily="34" charset="0"/>
                <a:cs typeface="Arial" panose="020B0604020202020204" pitchFamily="34" charset="0"/>
              </a:rPr>
              <a:t>n livret Jeune</a:t>
            </a:r>
            <a:endParaRPr lang="fr-FR" sz="1400" dirty="0">
              <a:solidFill>
                <a:srgbClr val="213B76"/>
              </a:solidFill>
              <a:latin typeface="Arial" panose="020B0604020202020204" pitchFamily="34" charset="0"/>
              <a:cs typeface="Arial" panose="020B0604020202020204" pitchFamily="34" charset="0"/>
            </a:endParaRPr>
          </a:p>
        </p:txBody>
      </p:sp>
      <p:sp>
        <p:nvSpPr>
          <p:cNvPr id="20" name="ZoneTexte 19"/>
          <p:cNvSpPr txBox="1"/>
          <p:nvPr/>
        </p:nvSpPr>
        <p:spPr>
          <a:xfrm>
            <a:off x="6174922" y="2693867"/>
            <a:ext cx="2772000" cy="540000"/>
          </a:xfrm>
          <a:prstGeom prst="rect">
            <a:avLst/>
          </a:prstGeom>
          <a:noFill/>
          <a:ln>
            <a:solidFill>
              <a:srgbClr val="213B76"/>
            </a:solidFill>
          </a:ln>
        </p:spPr>
        <p:txBody>
          <a:bodyPr wrap="none" rtlCol="0" anchor="ctr">
            <a:noAutofit/>
          </a:bodyPr>
          <a:lstStyle/>
          <a:p>
            <a:pPr algn="ctr">
              <a:defRPr sz="1800"/>
            </a:pPr>
            <a:r>
              <a:rPr lang="fr-FR" sz="1400" dirty="0">
                <a:solidFill>
                  <a:srgbClr val="213B76"/>
                </a:solidFill>
                <a:latin typeface="Arial" panose="020B0604020202020204" pitchFamily="34" charset="0"/>
                <a:cs typeface="Arial" panose="020B0604020202020204" pitchFamily="34" charset="0"/>
              </a:rPr>
              <a:t>u</a:t>
            </a:r>
            <a:r>
              <a:rPr lang="fr-FR" sz="1400" dirty="0" smtClean="0">
                <a:solidFill>
                  <a:srgbClr val="213B76"/>
                </a:solidFill>
                <a:latin typeface="Arial" panose="020B0604020202020204" pitchFamily="34" charset="0"/>
                <a:cs typeface="Arial" panose="020B0604020202020204" pitchFamily="34" charset="0"/>
              </a:rPr>
              <a:t>n livret ou un compte bancaire</a:t>
            </a:r>
            <a:endParaRPr lang="fr-FR" sz="1400" dirty="0">
              <a:solidFill>
                <a:srgbClr val="213B76"/>
              </a:solidFill>
              <a:latin typeface="Arial" panose="020B0604020202020204" pitchFamily="34" charset="0"/>
              <a:cs typeface="Arial" panose="020B0604020202020204" pitchFamily="34" charset="0"/>
            </a:endParaRPr>
          </a:p>
        </p:txBody>
      </p:sp>
      <p:sp>
        <p:nvSpPr>
          <p:cNvPr id="21" name="ZoneTexte 20"/>
          <p:cNvSpPr txBox="1"/>
          <p:nvPr/>
        </p:nvSpPr>
        <p:spPr>
          <a:xfrm>
            <a:off x="8947160" y="3234524"/>
            <a:ext cx="2772000" cy="540000"/>
          </a:xfrm>
          <a:prstGeom prst="rect">
            <a:avLst/>
          </a:prstGeom>
          <a:noFill/>
          <a:ln>
            <a:solidFill>
              <a:srgbClr val="213B76"/>
            </a:solidFill>
          </a:ln>
        </p:spPr>
        <p:txBody>
          <a:bodyPr wrap="none" rtlCol="0" anchor="ctr">
            <a:noAutofit/>
          </a:bodyPr>
          <a:lstStyle/>
          <a:p>
            <a:pPr algn="ctr">
              <a:defRPr sz="1800"/>
            </a:pPr>
            <a:r>
              <a:rPr lang="fr-FR" sz="1400" dirty="0">
                <a:solidFill>
                  <a:srgbClr val="213B76"/>
                </a:solidFill>
                <a:latin typeface="Arial" panose="020B0604020202020204" pitchFamily="34" charset="0"/>
                <a:cs typeface="Arial" panose="020B0604020202020204" pitchFamily="34" charset="0"/>
              </a:rPr>
              <a:t>u</a:t>
            </a:r>
            <a:r>
              <a:rPr lang="fr-FR" sz="1400" dirty="0" smtClean="0">
                <a:solidFill>
                  <a:srgbClr val="213B76"/>
                </a:solidFill>
                <a:latin typeface="Arial" panose="020B0604020202020204" pitchFamily="34" charset="0"/>
                <a:cs typeface="Arial" panose="020B0604020202020204" pitchFamily="34" charset="0"/>
              </a:rPr>
              <a:t>n livret ou un compte bancaire</a:t>
            </a:r>
            <a:endParaRPr lang="fr-FR" sz="1400" dirty="0">
              <a:solidFill>
                <a:srgbClr val="213B76"/>
              </a:solidFill>
              <a:latin typeface="Arial" panose="020B0604020202020204" pitchFamily="34" charset="0"/>
              <a:cs typeface="Arial" panose="020B0604020202020204" pitchFamily="34" charset="0"/>
            </a:endParaRPr>
          </a:p>
        </p:txBody>
      </p:sp>
      <p:sp>
        <p:nvSpPr>
          <p:cNvPr id="22" name="ZoneTexte 21"/>
          <p:cNvSpPr txBox="1"/>
          <p:nvPr/>
        </p:nvSpPr>
        <p:spPr>
          <a:xfrm>
            <a:off x="3406393" y="3771691"/>
            <a:ext cx="2772000" cy="540000"/>
          </a:xfrm>
          <a:prstGeom prst="rect">
            <a:avLst/>
          </a:prstGeom>
          <a:noFill/>
          <a:ln>
            <a:solidFill>
              <a:srgbClr val="213B76"/>
            </a:solidFill>
          </a:ln>
        </p:spPr>
        <p:txBody>
          <a:bodyPr wrap="square" rtlCol="0" anchor="ctr">
            <a:noAutofit/>
          </a:bodyPr>
          <a:lstStyle/>
          <a:p>
            <a:pPr algn="ctr">
              <a:defRPr sz="1800"/>
            </a:pPr>
            <a:r>
              <a:rPr lang="fr-FR" sz="1400" dirty="0">
                <a:solidFill>
                  <a:srgbClr val="213B76"/>
                </a:solidFill>
                <a:latin typeface="Arial" panose="020B0604020202020204" pitchFamily="34" charset="0"/>
                <a:cs typeface="Arial" panose="020B0604020202020204" pitchFamily="34" charset="0"/>
              </a:rPr>
              <a:t>o</a:t>
            </a:r>
            <a:r>
              <a:rPr lang="fr-FR" sz="1400" dirty="0" smtClean="0">
                <a:solidFill>
                  <a:srgbClr val="213B76"/>
                </a:solidFill>
                <a:latin typeface="Arial" panose="020B0604020202020204" pitchFamily="34" charset="0"/>
                <a:cs typeface="Arial" panose="020B0604020202020204" pitchFamily="34" charset="0"/>
              </a:rPr>
              <a:t>ui, mais avec l’accord de mes parents pour retirer de l’argent</a:t>
            </a:r>
            <a:endParaRPr lang="fr-FR" sz="1400" dirty="0">
              <a:solidFill>
                <a:srgbClr val="213B76"/>
              </a:solidFill>
              <a:latin typeface="Arial" panose="020B0604020202020204" pitchFamily="34" charset="0"/>
              <a:cs typeface="Arial" panose="020B0604020202020204" pitchFamily="34" charset="0"/>
            </a:endParaRPr>
          </a:p>
        </p:txBody>
      </p:sp>
      <p:sp>
        <p:nvSpPr>
          <p:cNvPr id="23" name="ZoneTexte 22"/>
          <p:cNvSpPr txBox="1"/>
          <p:nvPr/>
        </p:nvSpPr>
        <p:spPr>
          <a:xfrm>
            <a:off x="6174843" y="3772155"/>
            <a:ext cx="5543097" cy="540000"/>
          </a:xfrm>
          <a:prstGeom prst="rect">
            <a:avLst/>
          </a:prstGeom>
          <a:noFill/>
          <a:ln>
            <a:solidFill>
              <a:srgbClr val="213B76"/>
            </a:solidFill>
          </a:ln>
        </p:spPr>
        <p:txBody>
          <a:bodyPr wrap="square" rtlCol="0" anchor="ctr">
            <a:noAutofit/>
          </a:bodyPr>
          <a:lstStyle/>
          <a:p>
            <a:pPr algn="ctr">
              <a:defRPr sz="1800"/>
            </a:pPr>
            <a:r>
              <a:rPr lang="fr-FR" sz="1400" dirty="0">
                <a:solidFill>
                  <a:srgbClr val="213B76"/>
                </a:solidFill>
                <a:latin typeface="Arial" panose="020B0604020202020204" pitchFamily="34" charset="0"/>
                <a:cs typeface="Arial" panose="020B0604020202020204" pitchFamily="34" charset="0"/>
              </a:rPr>
              <a:t>o</a:t>
            </a:r>
            <a:r>
              <a:rPr lang="fr-FR" sz="1400" dirty="0" smtClean="0">
                <a:solidFill>
                  <a:srgbClr val="213B76"/>
                </a:solidFill>
                <a:latin typeface="Arial" panose="020B0604020202020204" pitchFamily="34" charset="0"/>
                <a:cs typeface="Arial" panose="020B0604020202020204" pitchFamily="34" charset="0"/>
              </a:rPr>
              <a:t>ui, sans l’accord de mes parents</a:t>
            </a:r>
            <a:endParaRPr lang="fr-FR" sz="1400" dirty="0">
              <a:solidFill>
                <a:srgbClr val="213B76"/>
              </a:solidFill>
              <a:latin typeface="Arial" panose="020B0604020202020204" pitchFamily="34" charset="0"/>
              <a:cs typeface="Arial" panose="020B0604020202020204" pitchFamily="34" charset="0"/>
            </a:endParaRPr>
          </a:p>
        </p:txBody>
      </p:sp>
      <p:sp>
        <p:nvSpPr>
          <p:cNvPr id="24" name="ZoneTexte 23"/>
          <p:cNvSpPr txBox="1"/>
          <p:nvPr/>
        </p:nvSpPr>
        <p:spPr>
          <a:xfrm>
            <a:off x="3404681" y="4314820"/>
            <a:ext cx="2772000" cy="540000"/>
          </a:xfrm>
          <a:prstGeom prst="rect">
            <a:avLst/>
          </a:prstGeom>
          <a:noFill/>
          <a:ln>
            <a:solidFill>
              <a:srgbClr val="213B76"/>
            </a:solidFill>
          </a:ln>
        </p:spPr>
        <p:txBody>
          <a:bodyPr wrap="square" rtlCol="0" anchor="ctr">
            <a:noAutofit/>
          </a:bodyPr>
          <a:lstStyle/>
          <a:p>
            <a:pPr algn="ctr">
              <a:defRPr sz="1800"/>
            </a:pPr>
            <a:r>
              <a:rPr lang="fr-FR" sz="1400" dirty="0">
                <a:solidFill>
                  <a:srgbClr val="213B76"/>
                </a:solidFill>
                <a:latin typeface="Arial" panose="020B0604020202020204" pitchFamily="34" charset="0"/>
                <a:cs typeface="Arial" panose="020B0604020202020204" pitchFamily="34" charset="0"/>
              </a:rPr>
              <a:t>u</a:t>
            </a:r>
            <a:r>
              <a:rPr lang="fr-FR" sz="1400" dirty="0" smtClean="0">
                <a:solidFill>
                  <a:srgbClr val="213B76"/>
                </a:solidFill>
                <a:latin typeface="Arial" panose="020B0604020202020204" pitchFamily="34" charset="0"/>
                <a:cs typeface="Arial" panose="020B0604020202020204" pitchFamily="34" charset="0"/>
              </a:rPr>
              <a:t>ne carte de paiement </a:t>
            </a:r>
          </a:p>
          <a:p>
            <a:pPr algn="ctr">
              <a:defRPr sz="1800"/>
            </a:pPr>
            <a:r>
              <a:rPr lang="fr-FR" sz="1400" dirty="0" smtClean="0">
                <a:solidFill>
                  <a:srgbClr val="213B76"/>
                </a:solidFill>
                <a:latin typeface="Arial" panose="020B0604020202020204" pitchFamily="34" charset="0"/>
                <a:cs typeface="Arial" panose="020B0604020202020204" pitchFamily="34" charset="0"/>
              </a:rPr>
              <a:t>et/ou de retrait</a:t>
            </a:r>
            <a:endParaRPr lang="fr-FR" sz="1400" dirty="0">
              <a:solidFill>
                <a:srgbClr val="213B76"/>
              </a:solidFill>
              <a:latin typeface="Arial" panose="020B0604020202020204" pitchFamily="34" charset="0"/>
              <a:cs typeface="Arial" panose="020B0604020202020204" pitchFamily="34" charset="0"/>
            </a:endParaRPr>
          </a:p>
        </p:txBody>
      </p:sp>
      <p:sp>
        <p:nvSpPr>
          <p:cNvPr id="25" name="ZoneTexte 24"/>
          <p:cNvSpPr txBox="1"/>
          <p:nvPr/>
        </p:nvSpPr>
        <p:spPr>
          <a:xfrm>
            <a:off x="6174922" y="4315147"/>
            <a:ext cx="2772000" cy="540000"/>
          </a:xfrm>
          <a:prstGeom prst="rect">
            <a:avLst/>
          </a:prstGeom>
          <a:noFill/>
          <a:ln>
            <a:solidFill>
              <a:srgbClr val="213B76"/>
            </a:solidFill>
          </a:ln>
        </p:spPr>
        <p:txBody>
          <a:bodyPr wrap="square" rtlCol="0" anchor="ctr">
            <a:noAutofit/>
          </a:bodyPr>
          <a:lstStyle/>
          <a:p>
            <a:pPr algn="ctr">
              <a:defRPr sz="1800"/>
            </a:pPr>
            <a:r>
              <a:rPr lang="fr-FR" sz="1400" dirty="0">
                <a:solidFill>
                  <a:srgbClr val="213B76"/>
                </a:solidFill>
                <a:latin typeface="Arial" panose="020B0604020202020204" pitchFamily="34" charset="0"/>
                <a:cs typeface="Arial" panose="020B0604020202020204" pitchFamily="34" charset="0"/>
              </a:rPr>
              <a:t>u</a:t>
            </a:r>
            <a:r>
              <a:rPr lang="fr-FR" sz="1400" dirty="0" smtClean="0">
                <a:solidFill>
                  <a:srgbClr val="213B76"/>
                </a:solidFill>
                <a:latin typeface="Arial" panose="020B0604020202020204" pitchFamily="34" charset="0"/>
                <a:cs typeface="Arial" panose="020B0604020202020204" pitchFamily="34" charset="0"/>
              </a:rPr>
              <a:t>ne carte de paiement </a:t>
            </a:r>
          </a:p>
          <a:p>
            <a:pPr algn="ctr">
              <a:defRPr sz="1800"/>
            </a:pPr>
            <a:r>
              <a:rPr lang="fr-FR" sz="1400" dirty="0" smtClean="0">
                <a:solidFill>
                  <a:srgbClr val="213B76"/>
                </a:solidFill>
                <a:latin typeface="Arial" panose="020B0604020202020204" pitchFamily="34" charset="0"/>
                <a:cs typeface="Arial" panose="020B0604020202020204" pitchFamily="34" charset="0"/>
              </a:rPr>
              <a:t>et un chéquier</a:t>
            </a:r>
            <a:endParaRPr lang="fr-FR" sz="1400" dirty="0">
              <a:solidFill>
                <a:srgbClr val="213B76"/>
              </a:solidFill>
              <a:latin typeface="Arial" panose="020B0604020202020204" pitchFamily="34" charset="0"/>
              <a:cs typeface="Arial" panose="020B0604020202020204" pitchFamily="34" charset="0"/>
            </a:endParaRPr>
          </a:p>
        </p:txBody>
      </p:sp>
      <p:sp>
        <p:nvSpPr>
          <p:cNvPr id="26" name="ZoneTexte 25"/>
          <p:cNvSpPr txBox="1"/>
          <p:nvPr/>
        </p:nvSpPr>
        <p:spPr>
          <a:xfrm>
            <a:off x="8947160" y="4312929"/>
            <a:ext cx="2772000" cy="540000"/>
          </a:xfrm>
          <a:prstGeom prst="rect">
            <a:avLst/>
          </a:prstGeom>
          <a:noFill/>
          <a:ln>
            <a:solidFill>
              <a:srgbClr val="213B76"/>
            </a:solidFill>
          </a:ln>
        </p:spPr>
        <p:txBody>
          <a:bodyPr wrap="square" rtlCol="0" anchor="ctr">
            <a:noAutofit/>
          </a:bodyPr>
          <a:lstStyle/>
          <a:p>
            <a:pPr algn="ctr">
              <a:defRPr sz="1800"/>
            </a:pPr>
            <a:r>
              <a:rPr lang="fr-FR" sz="1400" dirty="0">
                <a:solidFill>
                  <a:srgbClr val="213B76"/>
                </a:solidFill>
                <a:latin typeface="Arial" panose="020B0604020202020204" pitchFamily="34" charset="0"/>
                <a:cs typeface="Arial" panose="020B0604020202020204" pitchFamily="34" charset="0"/>
              </a:rPr>
              <a:t>t</a:t>
            </a:r>
            <a:r>
              <a:rPr lang="fr-FR" sz="1400" dirty="0" smtClean="0">
                <a:solidFill>
                  <a:srgbClr val="213B76"/>
                </a:solidFill>
                <a:latin typeface="Arial" panose="020B0604020202020204" pitchFamily="34" charset="0"/>
                <a:cs typeface="Arial" panose="020B0604020202020204" pitchFamily="34" charset="0"/>
              </a:rPr>
              <a:t>ous les moyens de paiement proposés par la banque</a:t>
            </a:r>
            <a:endParaRPr lang="fr-FR" sz="1400" dirty="0">
              <a:solidFill>
                <a:srgbClr val="213B76"/>
              </a:solidFill>
              <a:latin typeface="Arial" panose="020B0604020202020204" pitchFamily="34" charset="0"/>
              <a:cs typeface="Arial" panose="020B0604020202020204" pitchFamily="34" charset="0"/>
            </a:endParaRPr>
          </a:p>
        </p:txBody>
      </p:sp>
      <p:sp>
        <p:nvSpPr>
          <p:cNvPr id="27" name="ZoneTexte 26"/>
          <p:cNvSpPr txBox="1"/>
          <p:nvPr/>
        </p:nvSpPr>
        <p:spPr>
          <a:xfrm>
            <a:off x="3406859" y="4858677"/>
            <a:ext cx="5543097" cy="540000"/>
          </a:xfrm>
          <a:prstGeom prst="rect">
            <a:avLst/>
          </a:prstGeom>
          <a:noFill/>
          <a:ln>
            <a:solidFill>
              <a:srgbClr val="213B76"/>
            </a:solidFill>
          </a:ln>
        </p:spPr>
        <p:txBody>
          <a:bodyPr wrap="square" rtlCol="0" anchor="ctr">
            <a:noAutofit/>
          </a:bodyPr>
          <a:lstStyle/>
          <a:p>
            <a:pPr algn="ctr">
              <a:defRPr sz="1800"/>
            </a:pPr>
            <a:r>
              <a:rPr lang="fr-FR" sz="1400" dirty="0">
                <a:solidFill>
                  <a:srgbClr val="213B76"/>
                </a:solidFill>
                <a:latin typeface="Arial" panose="020B0604020202020204" pitchFamily="34" charset="0"/>
                <a:cs typeface="Arial" panose="020B0604020202020204" pitchFamily="34" charset="0"/>
              </a:rPr>
              <a:t>s</a:t>
            </a:r>
            <a:r>
              <a:rPr lang="fr-FR" sz="1400" dirty="0" smtClean="0">
                <a:solidFill>
                  <a:srgbClr val="213B76"/>
                </a:solidFill>
                <a:latin typeface="Arial" panose="020B0604020202020204" pitchFamily="34" charset="0"/>
                <a:cs typeface="Arial" panose="020B0604020202020204" pitchFamily="34" charset="0"/>
              </a:rPr>
              <a:t>ous la surveillance de mes parents</a:t>
            </a:r>
            <a:endParaRPr lang="fr-FR" sz="1400" dirty="0">
              <a:solidFill>
                <a:srgbClr val="213B76"/>
              </a:solidFill>
              <a:latin typeface="Arial" panose="020B0604020202020204" pitchFamily="34" charset="0"/>
              <a:cs typeface="Arial" panose="020B0604020202020204" pitchFamily="34" charset="0"/>
            </a:endParaRPr>
          </a:p>
        </p:txBody>
      </p:sp>
      <p:sp>
        <p:nvSpPr>
          <p:cNvPr id="28" name="ZoneTexte 27"/>
          <p:cNvSpPr txBox="1"/>
          <p:nvPr/>
        </p:nvSpPr>
        <p:spPr>
          <a:xfrm>
            <a:off x="8947160" y="4854302"/>
            <a:ext cx="2772000" cy="540000"/>
          </a:xfrm>
          <a:prstGeom prst="rect">
            <a:avLst/>
          </a:prstGeom>
          <a:noFill/>
          <a:ln>
            <a:solidFill>
              <a:srgbClr val="213B76"/>
            </a:solidFill>
          </a:ln>
        </p:spPr>
        <p:txBody>
          <a:bodyPr wrap="square" rtlCol="0" anchor="ctr">
            <a:noAutofit/>
          </a:bodyPr>
          <a:lstStyle/>
          <a:p>
            <a:pPr algn="ctr">
              <a:defRPr sz="1800"/>
            </a:pPr>
            <a:r>
              <a:rPr lang="fr-FR" sz="1400" dirty="0" smtClean="0">
                <a:solidFill>
                  <a:srgbClr val="213B76"/>
                </a:solidFill>
                <a:latin typeface="Arial" panose="020B0604020202020204" pitchFamily="34" charset="0"/>
                <a:cs typeface="Arial" panose="020B0604020202020204" pitchFamily="34" charset="0"/>
              </a:rPr>
              <a:t>sous ma seule responsabilité</a:t>
            </a:r>
            <a:endParaRPr lang="fr-FR" sz="1400" dirty="0">
              <a:solidFill>
                <a:srgbClr val="213B76"/>
              </a:solidFill>
              <a:latin typeface="Arial" panose="020B0604020202020204" pitchFamily="34" charset="0"/>
              <a:cs typeface="Arial" panose="020B0604020202020204" pitchFamily="34" charset="0"/>
            </a:endParaRPr>
          </a:p>
        </p:txBody>
      </p:sp>
      <p:sp>
        <p:nvSpPr>
          <p:cNvPr id="29" name="ZoneTexte 28"/>
          <p:cNvSpPr txBox="1"/>
          <p:nvPr/>
        </p:nvSpPr>
        <p:spPr>
          <a:xfrm>
            <a:off x="3406455" y="5398289"/>
            <a:ext cx="2772000" cy="936000"/>
          </a:xfrm>
          <a:prstGeom prst="rect">
            <a:avLst/>
          </a:prstGeom>
          <a:noFill/>
          <a:ln>
            <a:solidFill>
              <a:srgbClr val="213B76"/>
            </a:solidFill>
          </a:ln>
        </p:spPr>
        <p:txBody>
          <a:bodyPr wrap="square" rtlCol="0" anchor="ctr">
            <a:noAutofit/>
          </a:bodyPr>
          <a:lstStyle/>
          <a:p>
            <a:pPr algn="ctr">
              <a:defRPr sz="1800"/>
            </a:pPr>
            <a:r>
              <a:rPr lang="fr-FR" sz="1400" dirty="0">
                <a:solidFill>
                  <a:srgbClr val="213B76"/>
                </a:solidFill>
                <a:latin typeface="Arial" panose="020B0604020202020204" pitchFamily="34" charset="0"/>
                <a:cs typeface="Arial" panose="020B0604020202020204" pitchFamily="34" charset="0"/>
              </a:rPr>
              <a:t>d</a:t>
            </a:r>
            <a:r>
              <a:rPr lang="fr-FR" sz="1400" dirty="0" smtClean="0">
                <a:solidFill>
                  <a:srgbClr val="213B76"/>
                </a:solidFill>
                <a:latin typeface="Arial" panose="020B0604020202020204" pitchFamily="34" charset="0"/>
                <a:cs typeface="Arial" panose="020B0604020202020204" pitchFamily="34" charset="0"/>
              </a:rPr>
              <a:t>es </a:t>
            </a:r>
            <a:r>
              <a:rPr lang="fr-FR" sz="1400" dirty="0">
                <a:solidFill>
                  <a:srgbClr val="213B76"/>
                </a:solidFill>
                <a:latin typeface="Arial" panose="020B0604020202020204" pitchFamily="34" charset="0"/>
                <a:cs typeface="Arial" panose="020B0604020202020204" pitchFamily="34" charset="0"/>
              </a:rPr>
              <a:t>opérations réalisées </a:t>
            </a:r>
            <a:endParaRPr lang="fr-FR" sz="1400" dirty="0" smtClean="0">
              <a:solidFill>
                <a:srgbClr val="213B76"/>
              </a:solidFill>
              <a:latin typeface="Arial" panose="020B0604020202020204" pitchFamily="34" charset="0"/>
              <a:cs typeface="Arial" panose="020B0604020202020204" pitchFamily="34" charset="0"/>
            </a:endParaRPr>
          </a:p>
          <a:p>
            <a:pPr algn="ctr">
              <a:defRPr sz="1800"/>
            </a:pPr>
            <a:r>
              <a:rPr lang="fr-FR" sz="1400" dirty="0" smtClean="0">
                <a:solidFill>
                  <a:srgbClr val="213B76"/>
                </a:solidFill>
                <a:latin typeface="Arial" panose="020B0604020202020204" pitchFamily="34" charset="0"/>
                <a:cs typeface="Arial" panose="020B0604020202020204" pitchFamily="34" charset="0"/>
              </a:rPr>
              <a:t>sur </a:t>
            </a:r>
            <a:r>
              <a:rPr lang="fr-FR" sz="1400" dirty="0">
                <a:solidFill>
                  <a:srgbClr val="213B76"/>
                </a:solidFill>
                <a:latin typeface="Arial" panose="020B0604020202020204" pitchFamily="34" charset="0"/>
                <a:cs typeface="Arial" panose="020B0604020202020204" pitchFamily="34" charset="0"/>
              </a:rPr>
              <a:t>le compte et des dettes</a:t>
            </a:r>
          </a:p>
        </p:txBody>
      </p:sp>
      <p:sp>
        <p:nvSpPr>
          <p:cNvPr id="30" name="ZoneTexte 29"/>
          <p:cNvSpPr txBox="1"/>
          <p:nvPr/>
        </p:nvSpPr>
        <p:spPr>
          <a:xfrm>
            <a:off x="6174407" y="5397832"/>
            <a:ext cx="2772000" cy="936000"/>
          </a:xfrm>
          <a:prstGeom prst="rect">
            <a:avLst/>
          </a:prstGeom>
          <a:noFill/>
          <a:ln>
            <a:solidFill>
              <a:srgbClr val="213B76"/>
            </a:solidFill>
          </a:ln>
        </p:spPr>
        <p:txBody>
          <a:bodyPr wrap="square" rtlCol="0" anchor="ctr">
            <a:noAutofit/>
          </a:bodyPr>
          <a:lstStyle/>
          <a:p>
            <a:pPr algn="ctr">
              <a:defRPr sz="1800"/>
            </a:pPr>
            <a:r>
              <a:rPr lang="fr-FR" sz="1400" dirty="0" smtClean="0">
                <a:solidFill>
                  <a:srgbClr val="213B76"/>
                </a:solidFill>
                <a:latin typeface="Arial" panose="020B0604020202020204" pitchFamily="34" charset="0"/>
                <a:cs typeface="Arial" panose="020B0604020202020204" pitchFamily="34" charset="0"/>
              </a:rPr>
              <a:t>des </a:t>
            </a:r>
            <a:r>
              <a:rPr lang="fr-FR" sz="1400" dirty="0">
                <a:solidFill>
                  <a:srgbClr val="213B76"/>
                </a:solidFill>
                <a:latin typeface="Arial" panose="020B0604020202020204" pitchFamily="34" charset="0"/>
                <a:cs typeface="Arial" panose="020B0604020202020204" pitchFamily="34" charset="0"/>
              </a:rPr>
              <a:t>opérations et des dettes. </a:t>
            </a:r>
            <a:r>
              <a:rPr lang="fr-FR" sz="1400" dirty="0" smtClean="0">
                <a:solidFill>
                  <a:srgbClr val="213B76"/>
                </a:solidFill>
                <a:latin typeface="Arial" panose="020B0604020202020204" pitchFamily="34" charset="0"/>
                <a:cs typeface="Arial" panose="020B0604020202020204" pitchFamily="34" charset="0"/>
              </a:rPr>
              <a:t/>
            </a:r>
            <a:br>
              <a:rPr lang="fr-FR" sz="1400" dirty="0" smtClean="0">
                <a:solidFill>
                  <a:srgbClr val="213B76"/>
                </a:solidFill>
                <a:latin typeface="Arial" panose="020B0604020202020204" pitchFamily="34" charset="0"/>
                <a:cs typeface="Arial" panose="020B0604020202020204" pitchFamily="34" charset="0"/>
              </a:rPr>
            </a:br>
            <a:r>
              <a:rPr lang="fr-FR" sz="1400" dirty="0" smtClean="0">
                <a:solidFill>
                  <a:srgbClr val="213B76"/>
                </a:solidFill>
                <a:latin typeface="Arial" panose="020B0604020202020204" pitchFamily="34" charset="0"/>
                <a:cs typeface="Arial" panose="020B0604020202020204" pitchFamily="34" charset="0"/>
              </a:rPr>
              <a:t>Ils </a:t>
            </a:r>
            <a:r>
              <a:rPr lang="fr-FR" sz="1400" dirty="0">
                <a:solidFill>
                  <a:srgbClr val="213B76"/>
                </a:solidFill>
                <a:latin typeface="Arial" panose="020B0604020202020204" pitchFamily="34" charset="0"/>
                <a:cs typeface="Arial" panose="020B0604020202020204" pitchFamily="34" charset="0"/>
              </a:rPr>
              <a:t>doivent aussi me rendre </a:t>
            </a:r>
            <a:endParaRPr lang="fr-FR" sz="1400" dirty="0" smtClean="0">
              <a:solidFill>
                <a:srgbClr val="213B76"/>
              </a:solidFill>
              <a:latin typeface="Arial" panose="020B0604020202020204" pitchFamily="34" charset="0"/>
              <a:cs typeface="Arial" panose="020B0604020202020204" pitchFamily="34" charset="0"/>
            </a:endParaRPr>
          </a:p>
          <a:p>
            <a:pPr algn="ctr">
              <a:defRPr sz="1800"/>
            </a:pPr>
            <a:r>
              <a:rPr lang="fr-FR" sz="1400" dirty="0" smtClean="0">
                <a:solidFill>
                  <a:srgbClr val="213B76"/>
                </a:solidFill>
                <a:latin typeface="Arial" panose="020B0604020202020204" pitchFamily="34" charset="0"/>
                <a:cs typeface="Arial" panose="020B0604020202020204" pitchFamily="34" charset="0"/>
              </a:rPr>
              <a:t>des </a:t>
            </a:r>
            <a:r>
              <a:rPr lang="fr-FR" sz="1400" dirty="0">
                <a:solidFill>
                  <a:srgbClr val="213B76"/>
                </a:solidFill>
                <a:latin typeface="Arial" panose="020B0604020202020204" pitchFamily="34" charset="0"/>
                <a:cs typeface="Arial" panose="020B0604020202020204" pitchFamily="34" charset="0"/>
              </a:rPr>
              <a:t>comptes lorsqu’ils utilisent  l’argent de mon compte</a:t>
            </a:r>
          </a:p>
        </p:txBody>
      </p:sp>
      <p:sp>
        <p:nvSpPr>
          <p:cNvPr id="31" name="ZoneTexte 30"/>
          <p:cNvSpPr txBox="1"/>
          <p:nvPr/>
        </p:nvSpPr>
        <p:spPr>
          <a:xfrm>
            <a:off x="3403983" y="3231691"/>
            <a:ext cx="5543097" cy="540000"/>
          </a:xfrm>
          <a:prstGeom prst="rect">
            <a:avLst/>
          </a:prstGeom>
          <a:solidFill>
            <a:schemeClr val="bg1">
              <a:lumMod val="75000"/>
            </a:schemeClr>
          </a:solidFill>
          <a:ln>
            <a:solidFill>
              <a:srgbClr val="213B76"/>
            </a:solidFill>
          </a:ln>
        </p:spPr>
        <p:txBody>
          <a:bodyPr wrap="square" rtlCol="0" anchor="ctr">
            <a:noAutofit/>
          </a:bodyPr>
          <a:lstStyle/>
          <a:p>
            <a:pPr algn="ctr">
              <a:defRPr sz="1800"/>
            </a:pPr>
            <a:endParaRPr lang="fr-FR" sz="1400" dirty="0">
              <a:solidFill>
                <a:srgbClr val="213B76"/>
              </a:solidFill>
              <a:latin typeface="Arial" panose="020B0604020202020204" pitchFamily="34" charset="0"/>
              <a:cs typeface="Arial" panose="020B0604020202020204" pitchFamily="34" charset="0"/>
            </a:endParaRPr>
          </a:p>
        </p:txBody>
      </p:sp>
      <p:sp>
        <p:nvSpPr>
          <p:cNvPr id="32" name="ZoneTexte 31"/>
          <p:cNvSpPr txBox="1"/>
          <p:nvPr/>
        </p:nvSpPr>
        <p:spPr>
          <a:xfrm>
            <a:off x="8948066" y="2152059"/>
            <a:ext cx="2772000" cy="1080000"/>
          </a:xfrm>
          <a:prstGeom prst="rect">
            <a:avLst/>
          </a:prstGeom>
          <a:solidFill>
            <a:schemeClr val="bg1">
              <a:lumMod val="75000"/>
            </a:schemeClr>
          </a:solidFill>
          <a:ln>
            <a:solidFill>
              <a:srgbClr val="213B76"/>
            </a:solidFill>
          </a:ln>
        </p:spPr>
        <p:txBody>
          <a:bodyPr wrap="square" rtlCol="0" anchor="ctr">
            <a:noAutofit/>
          </a:bodyPr>
          <a:lstStyle/>
          <a:p>
            <a:pPr algn="ctr">
              <a:defRPr sz="1800"/>
            </a:pPr>
            <a:endParaRPr lang="fr-FR" sz="1400" dirty="0">
              <a:solidFill>
                <a:srgbClr val="213B76"/>
              </a:solidFill>
              <a:latin typeface="Arial" panose="020B0604020202020204" pitchFamily="34" charset="0"/>
              <a:cs typeface="Arial" panose="020B0604020202020204" pitchFamily="34" charset="0"/>
            </a:endParaRPr>
          </a:p>
        </p:txBody>
      </p:sp>
      <p:sp>
        <p:nvSpPr>
          <p:cNvPr id="33" name="ZoneTexte 32"/>
          <p:cNvSpPr txBox="1"/>
          <p:nvPr/>
        </p:nvSpPr>
        <p:spPr>
          <a:xfrm>
            <a:off x="8946364" y="5398289"/>
            <a:ext cx="2772000" cy="936000"/>
          </a:xfrm>
          <a:prstGeom prst="rect">
            <a:avLst/>
          </a:prstGeom>
          <a:solidFill>
            <a:schemeClr val="bg1">
              <a:lumMod val="75000"/>
            </a:schemeClr>
          </a:solidFill>
          <a:ln>
            <a:solidFill>
              <a:srgbClr val="213B76"/>
            </a:solidFill>
          </a:ln>
        </p:spPr>
        <p:txBody>
          <a:bodyPr wrap="square" rtlCol="0" anchor="ctr">
            <a:noAutofit/>
          </a:bodyPr>
          <a:lstStyle/>
          <a:p>
            <a:pPr algn="ctr">
              <a:defRPr sz="1800"/>
            </a:pPr>
            <a:endParaRPr lang="fr-FR" sz="1400" dirty="0">
              <a:solidFill>
                <a:srgbClr val="213B76"/>
              </a:solidFill>
              <a:latin typeface="Arial" panose="020B0604020202020204" pitchFamily="34" charset="0"/>
              <a:cs typeface="Arial" panose="020B0604020202020204" pitchFamily="34" charset="0"/>
            </a:endParaRPr>
          </a:p>
        </p:txBody>
      </p:sp>
      <p:pic>
        <p:nvPicPr>
          <p:cNvPr id="35" name="Espace réservé du contenu 7"/>
          <p:cNvPicPr>
            <a:picLocks noGrp="1" noChangeAspect="1"/>
          </p:cNvPicPr>
          <p:nvPr>
            <p:ph idx="4294967295"/>
          </p:nvPr>
        </p:nvPicPr>
        <p:blipFill>
          <a:blip r:embed="rId4">
            <a:extLst>
              <a:ext uri="{28A0092B-C50C-407E-A947-70E740481C1C}">
                <a14:useLocalDpi xmlns:a14="http://schemas.microsoft.com/office/drawing/2010/main" val="0"/>
              </a:ext>
            </a:extLst>
          </a:blip>
          <a:stretch>
            <a:fillRect/>
          </a:stretch>
        </p:blipFill>
        <p:spPr>
          <a:xfrm>
            <a:off x="10700483" y="201555"/>
            <a:ext cx="1028872" cy="1028872"/>
          </a:xfrm>
          <a:prstGeom prst="rect">
            <a:avLst/>
          </a:prstGeom>
        </p:spPr>
      </p:pic>
      <p:sp>
        <p:nvSpPr>
          <p:cNvPr id="3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38" name="Image 37">
            <a:hlinkClick r:id="rId5" action="ppaction://hlinkfile"/>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82114" y="228585"/>
            <a:ext cx="1018369" cy="1016356"/>
          </a:xfrm>
          <a:prstGeom prst="rect">
            <a:avLst/>
          </a:prstGeom>
        </p:spPr>
      </p:pic>
    </p:spTree>
    <p:extLst>
      <p:ext uri="{BB962C8B-B14F-4D97-AF65-F5344CB8AC3E}">
        <p14:creationId xmlns:p14="http://schemas.microsoft.com/office/powerpoint/2010/main" val="2729099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4"/>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5"/>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6"/>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15"/>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7"/>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28"/>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30"/>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365126"/>
            <a:ext cx="10907484" cy="646331"/>
          </a:xfrm>
        </p:spPr>
        <p:txBody>
          <a:bodyPr/>
          <a:lstStyle/>
          <a:p>
            <a:pPr marL="0" indent="0">
              <a:buNone/>
            </a:pPr>
            <a:r>
              <a:rPr lang="fr-FR" sz="4000" dirty="0" smtClean="0"/>
              <a:t>2. LE </a:t>
            </a:r>
            <a:r>
              <a:rPr lang="fr-FR" sz="4000" dirty="0"/>
              <a:t>COMPTE BANCAIRE</a:t>
            </a:r>
          </a:p>
        </p:txBody>
      </p:sp>
      <p:sp>
        <p:nvSpPr>
          <p:cNvPr id="4" name="Espace réservé du numéro de diapositive 3"/>
          <p:cNvSpPr>
            <a:spLocks noGrp="1"/>
          </p:cNvSpPr>
          <p:nvPr>
            <p:ph type="sldNum" sz="quarter" idx="11"/>
          </p:nvPr>
        </p:nvSpPr>
        <p:spPr>
          <a:ln>
            <a:solidFill>
              <a:srgbClr val="213B76"/>
            </a:solidFill>
          </a:ln>
        </p:spPr>
        <p:txBody>
          <a:bodyPr/>
          <a:lstStyle/>
          <a:p>
            <a:fld id="{27A4C574-4D1E-4B89-9988-D081408D575C}" type="slidenum">
              <a:rPr lang="fr-FR" smtClean="0"/>
              <a:pPr/>
              <a:t>16</a:t>
            </a:fld>
            <a:endParaRPr lang="fr-FR" dirty="0"/>
          </a:p>
        </p:txBody>
      </p:sp>
      <p:sp>
        <p:nvSpPr>
          <p:cNvPr id="6" name="Espace réservé du texte 1"/>
          <p:cNvSpPr txBox="1"/>
          <p:nvPr/>
        </p:nvSpPr>
        <p:spPr>
          <a:xfrm>
            <a:off x="1848547" y="984671"/>
            <a:ext cx="8805280" cy="86946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458787" algn="just" defTabSz="781050">
              <a:spcBef>
                <a:spcPts val="300"/>
              </a:spcBef>
              <a:defRPr sz="2200" b="1">
                <a:solidFill>
                  <a:srgbClr val="002060"/>
                </a:solidFill>
                <a:latin typeface="Arial"/>
                <a:ea typeface="Arial"/>
                <a:cs typeface="Arial"/>
                <a:sym typeface="Arial"/>
              </a:defRPr>
            </a:lvl1pPr>
          </a:lstStyle>
          <a:p>
            <a:pPr indent="0" algn="l"/>
            <a:r>
              <a:rPr lang="fr-FR" sz="2800" dirty="0" smtClean="0">
                <a:solidFill>
                  <a:srgbClr val="C92360"/>
                </a:solidFill>
                <a:latin typeface="Arial" panose="020B0604020202020204" pitchFamily="34" charset="0"/>
                <a:ea typeface="+mn-ea"/>
                <a:cs typeface="Arial" panose="020B0604020202020204" pitchFamily="34" charset="0"/>
              </a:rPr>
              <a:t>Sur quel compte est versée l’allocation de PFMP ?</a:t>
            </a:r>
          </a:p>
          <a:p>
            <a:pPr indent="0" algn="l"/>
            <a:r>
              <a:rPr lang="fr-FR" sz="2000" dirty="0" smtClean="0">
                <a:solidFill>
                  <a:srgbClr val="213B76"/>
                </a:solidFill>
                <a:latin typeface="Arial" panose="020B0604020202020204" pitchFamily="34" charset="0"/>
                <a:ea typeface="+mn-ea"/>
                <a:cs typeface="Arial" panose="020B0604020202020204" pitchFamily="34" charset="0"/>
                <a:sym typeface="Wingdings" panose="05000000000000000000" pitchFamily="2" charset="2"/>
              </a:rPr>
              <a:t> </a:t>
            </a:r>
            <a:r>
              <a:rPr lang="fr-FR" sz="2000" dirty="0" smtClean="0">
                <a:solidFill>
                  <a:srgbClr val="213B76"/>
                </a:solidFill>
                <a:latin typeface="Arial" panose="020B0604020202020204" pitchFamily="34" charset="0"/>
                <a:ea typeface="+mn-ea"/>
                <a:cs typeface="Arial" panose="020B0604020202020204" pitchFamily="34" charset="0"/>
              </a:rPr>
              <a:t>Obligatoirement sur un compte bancaire.</a:t>
            </a:r>
            <a:endParaRPr lang="fr-FR" sz="2000" dirty="0">
              <a:solidFill>
                <a:srgbClr val="213B76"/>
              </a:solidFill>
              <a:latin typeface="Arial" panose="020B0604020202020204" pitchFamily="34" charset="0"/>
              <a:ea typeface="+mn-ea"/>
              <a:cs typeface="Arial" panose="020B0604020202020204" pitchFamily="34" charset="0"/>
            </a:endParaRPr>
          </a:p>
        </p:txBody>
      </p:sp>
      <p:pic>
        <p:nvPicPr>
          <p:cNvPr id="7"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638" y="1081731"/>
            <a:ext cx="882960" cy="662220"/>
          </a:xfrm>
          <a:prstGeom prst="rect">
            <a:avLst/>
          </a:prstGeom>
        </p:spPr>
      </p:pic>
      <p:graphicFrame>
        <p:nvGraphicFramePr>
          <p:cNvPr id="9" name="Tableau 8"/>
          <p:cNvGraphicFramePr>
            <a:graphicFrameLocks noGrp="1"/>
          </p:cNvGraphicFramePr>
          <p:nvPr>
            <p:extLst>
              <p:ext uri="{D42A27DB-BD31-4B8C-83A1-F6EECF244321}">
                <p14:modId xmlns:p14="http://schemas.microsoft.com/office/powerpoint/2010/main" val="852351609"/>
              </p:ext>
            </p:extLst>
          </p:nvPr>
        </p:nvGraphicFramePr>
        <p:xfrm>
          <a:off x="1311860" y="2089049"/>
          <a:ext cx="2772000" cy="4246497"/>
        </p:xfrm>
        <a:graphic>
          <a:graphicData uri="http://schemas.openxmlformats.org/drawingml/2006/table">
            <a:tbl>
              <a:tblPr/>
              <a:tblGrid>
                <a:gridCol w="2772000">
                  <a:extLst>
                    <a:ext uri="{9D8B030D-6E8A-4147-A177-3AD203B41FA5}">
                      <a16:colId xmlns:a16="http://schemas.microsoft.com/office/drawing/2014/main" val="3313908677"/>
                    </a:ext>
                  </a:extLst>
                </a:gridCol>
              </a:tblGrid>
              <a:tr h="1424898">
                <a:tc>
                  <a:txBody>
                    <a:bodyPr/>
                    <a:lstStyle/>
                    <a:p>
                      <a:pPr algn="ctr"/>
                      <a:endParaRPr lang="fr-FR" sz="1400" b="1" kern="120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solidFill>
                      <a:srgbClr val="F8F8F8"/>
                    </a:solidFill>
                  </a:tcPr>
                </a:tc>
                <a:extLst>
                  <a:ext uri="{0D108BD9-81ED-4DB2-BD59-A6C34878D82A}">
                    <a16:rowId xmlns:a16="http://schemas.microsoft.com/office/drawing/2014/main" val="138181509"/>
                  </a:ext>
                </a:extLst>
              </a:tr>
              <a:tr h="282159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endParaRPr kumimoji="0" lang="fr-FR" sz="1400" b="0" i="0" u="none" strike="noStrike" kern="1200" cap="none" spc="0" normalizeH="0" baseline="0" noProof="0" dirty="0" smtClean="0">
                        <a:ln>
                          <a:noFill/>
                        </a:ln>
                        <a:solidFill>
                          <a:srgbClr val="213B76"/>
                        </a:solidFill>
                        <a:effectLst/>
                        <a:uLnTx/>
                        <a:uFillTx/>
                        <a:latin typeface="Arial" panose="020B0604020202020204" pitchFamily="34" charset="0"/>
                        <a:ea typeface="+mn-ea"/>
                        <a:cs typeface="Arial" panose="020B0604020202020204" pitchFamily="34" charset="0"/>
                      </a:endParaRPr>
                    </a:p>
                  </a:txBody>
                  <a:tcPr anchor="ctr">
                    <a:lnL w="38100"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12338720"/>
                  </a:ext>
                </a:extLst>
              </a:tr>
            </a:tbl>
          </a:graphicData>
        </a:graphic>
      </p:graphicFrame>
      <p:pic>
        <p:nvPicPr>
          <p:cNvPr id="35" name="Espace réservé du contenu 7"/>
          <p:cNvPicPr>
            <a:picLocks noGrp="1" noChangeAspect="1"/>
          </p:cNvPicPr>
          <p:nvPr>
            <p:ph idx="4294967295"/>
          </p:nvPr>
        </p:nvPicPr>
        <p:blipFill>
          <a:blip r:embed="rId4">
            <a:extLst>
              <a:ext uri="{28A0092B-C50C-407E-A947-70E740481C1C}">
                <a14:useLocalDpi xmlns:a14="http://schemas.microsoft.com/office/drawing/2010/main" val="0"/>
              </a:ext>
            </a:extLst>
          </a:blip>
          <a:stretch>
            <a:fillRect/>
          </a:stretch>
        </p:blipFill>
        <p:spPr>
          <a:xfrm>
            <a:off x="10700483" y="201555"/>
            <a:ext cx="1028872" cy="1028872"/>
          </a:xfrm>
          <a:prstGeom prst="rect">
            <a:avLst/>
          </a:prstGeom>
        </p:spPr>
      </p:pic>
      <p:graphicFrame>
        <p:nvGraphicFramePr>
          <p:cNvPr id="36" name="Tableau 35"/>
          <p:cNvGraphicFramePr>
            <a:graphicFrameLocks noGrp="1"/>
          </p:cNvGraphicFramePr>
          <p:nvPr>
            <p:extLst>
              <p:ext uri="{D42A27DB-BD31-4B8C-83A1-F6EECF244321}">
                <p14:modId xmlns:p14="http://schemas.microsoft.com/office/powerpoint/2010/main" val="1579649723"/>
              </p:ext>
            </p:extLst>
          </p:nvPr>
        </p:nvGraphicFramePr>
        <p:xfrm>
          <a:off x="4865187" y="2089049"/>
          <a:ext cx="2772000" cy="4246497"/>
        </p:xfrm>
        <a:graphic>
          <a:graphicData uri="http://schemas.openxmlformats.org/drawingml/2006/table">
            <a:tbl>
              <a:tblPr/>
              <a:tblGrid>
                <a:gridCol w="2772000">
                  <a:extLst>
                    <a:ext uri="{9D8B030D-6E8A-4147-A177-3AD203B41FA5}">
                      <a16:colId xmlns:a16="http://schemas.microsoft.com/office/drawing/2014/main" val="3313908677"/>
                    </a:ext>
                  </a:extLst>
                </a:gridCol>
              </a:tblGrid>
              <a:tr h="1424898">
                <a:tc>
                  <a:txBody>
                    <a:bodyPr/>
                    <a:lstStyle/>
                    <a:p>
                      <a:pPr algn="ctr"/>
                      <a:endParaRPr lang="fr-FR" sz="1400" b="1" kern="120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solidFill>
                      <a:srgbClr val="F8F8F8"/>
                    </a:solidFill>
                  </a:tcPr>
                </a:tc>
                <a:extLst>
                  <a:ext uri="{0D108BD9-81ED-4DB2-BD59-A6C34878D82A}">
                    <a16:rowId xmlns:a16="http://schemas.microsoft.com/office/drawing/2014/main" val="138181509"/>
                  </a:ext>
                </a:extLst>
              </a:tr>
              <a:tr h="282159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endParaRPr kumimoji="0" lang="fr-FR" sz="1400" b="0" i="0" u="none" strike="noStrike" kern="1200" cap="none" spc="0" normalizeH="0" baseline="0" noProof="0" dirty="0" smtClean="0">
                        <a:ln>
                          <a:noFill/>
                        </a:ln>
                        <a:solidFill>
                          <a:srgbClr val="213B76"/>
                        </a:solidFill>
                        <a:effectLst/>
                        <a:uLnTx/>
                        <a:uFillTx/>
                        <a:latin typeface="Arial" panose="020B0604020202020204" pitchFamily="34" charset="0"/>
                        <a:ea typeface="+mn-ea"/>
                        <a:cs typeface="Arial" panose="020B0604020202020204" pitchFamily="34" charset="0"/>
                      </a:endParaRPr>
                    </a:p>
                  </a:txBody>
                  <a:tcPr anchor="ctr">
                    <a:lnL w="38100"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12338720"/>
                  </a:ext>
                </a:extLst>
              </a:tr>
            </a:tbl>
          </a:graphicData>
        </a:graphic>
      </p:graphicFrame>
      <p:graphicFrame>
        <p:nvGraphicFramePr>
          <p:cNvPr id="37" name="Tableau 36"/>
          <p:cNvGraphicFramePr>
            <a:graphicFrameLocks noGrp="1"/>
          </p:cNvGraphicFramePr>
          <p:nvPr>
            <p:extLst>
              <p:ext uri="{D42A27DB-BD31-4B8C-83A1-F6EECF244321}">
                <p14:modId xmlns:p14="http://schemas.microsoft.com/office/powerpoint/2010/main" val="3053112303"/>
              </p:ext>
            </p:extLst>
          </p:nvPr>
        </p:nvGraphicFramePr>
        <p:xfrm>
          <a:off x="8418513" y="2089049"/>
          <a:ext cx="2772000" cy="4246497"/>
        </p:xfrm>
        <a:graphic>
          <a:graphicData uri="http://schemas.openxmlformats.org/drawingml/2006/table">
            <a:tbl>
              <a:tblPr/>
              <a:tblGrid>
                <a:gridCol w="2772000">
                  <a:extLst>
                    <a:ext uri="{9D8B030D-6E8A-4147-A177-3AD203B41FA5}">
                      <a16:colId xmlns:a16="http://schemas.microsoft.com/office/drawing/2014/main" val="3313908677"/>
                    </a:ext>
                  </a:extLst>
                </a:gridCol>
              </a:tblGrid>
              <a:tr h="1424898">
                <a:tc>
                  <a:txBody>
                    <a:bodyPr/>
                    <a:lstStyle/>
                    <a:p>
                      <a:pPr algn="ctr"/>
                      <a:endParaRPr lang="fr-FR" sz="1400" b="1" kern="120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solidFill>
                      <a:srgbClr val="F8F8F8"/>
                    </a:solidFill>
                  </a:tcPr>
                </a:tc>
                <a:extLst>
                  <a:ext uri="{0D108BD9-81ED-4DB2-BD59-A6C34878D82A}">
                    <a16:rowId xmlns:a16="http://schemas.microsoft.com/office/drawing/2014/main" val="138181509"/>
                  </a:ext>
                </a:extLst>
              </a:tr>
              <a:tr h="282159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endParaRPr kumimoji="0" lang="fr-FR" sz="1400" b="0" i="0" u="none" strike="noStrike" kern="1200" cap="none" spc="0" normalizeH="0" baseline="0" noProof="0" dirty="0" smtClean="0">
                        <a:ln>
                          <a:noFill/>
                        </a:ln>
                        <a:solidFill>
                          <a:srgbClr val="213B76"/>
                        </a:solidFill>
                        <a:effectLst/>
                        <a:uLnTx/>
                        <a:uFillTx/>
                        <a:latin typeface="Arial" panose="020B0604020202020204" pitchFamily="34" charset="0"/>
                        <a:ea typeface="+mn-ea"/>
                        <a:cs typeface="Arial" panose="020B0604020202020204" pitchFamily="34" charset="0"/>
                      </a:endParaRPr>
                    </a:p>
                  </a:txBody>
                  <a:tcPr anchor="ctr">
                    <a:lnL w="38100"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12338720"/>
                  </a:ext>
                </a:extLst>
              </a:tr>
            </a:tbl>
          </a:graphicData>
        </a:graphic>
      </p:graphicFrame>
      <p:sp>
        <p:nvSpPr>
          <p:cNvPr id="38" name="ZoneTexte 37"/>
          <p:cNvSpPr txBox="1"/>
          <p:nvPr/>
        </p:nvSpPr>
        <p:spPr>
          <a:xfrm>
            <a:off x="1483564" y="2284287"/>
            <a:ext cx="2428587" cy="83099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a:r>
              <a:rPr lang="fr-FR" sz="1600" b="1" dirty="0" smtClean="0">
                <a:solidFill>
                  <a:srgbClr val="213B76"/>
                </a:solidFill>
                <a:latin typeface="Arial" panose="020B0604020202020204" pitchFamily="34" charset="0"/>
              </a:rPr>
              <a:t>Sur le compte</a:t>
            </a:r>
          </a:p>
          <a:p>
            <a:pPr algn="ctr"/>
            <a:r>
              <a:rPr lang="fr-FR" sz="1600" b="1" dirty="0" smtClean="0">
                <a:solidFill>
                  <a:srgbClr val="213B76"/>
                </a:solidFill>
                <a:latin typeface="Arial" panose="020B0604020202020204" pitchFamily="34" charset="0"/>
              </a:rPr>
              <a:t>compte bancaire </a:t>
            </a:r>
          </a:p>
          <a:p>
            <a:pPr algn="ctr"/>
            <a:r>
              <a:rPr lang="fr-FR" sz="1600" b="1" dirty="0" smtClean="0">
                <a:solidFill>
                  <a:srgbClr val="213B76"/>
                </a:solidFill>
                <a:latin typeface="Arial" panose="020B0604020202020204" pitchFamily="34" charset="0"/>
              </a:rPr>
              <a:t>d’un représentant légal</a:t>
            </a:r>
            <a:endParaRPr kumimoji="0" lang="fr-FR" sz="1600" b="1" i="0" u="none" strike="noStrike" cap="none" spc="0" normalizeH="0" baseline="0" dirty="0">
              <a:ln>
                <a:noFill/>
              </a:ln>
              <a:solidFill>
                <a:srgbClr val="213B76"/>
              </a:solidFill>
              <a:effectLst/>
              <a:uFillTx/>
              <a:latin typeface="Arial" panose="020B0604020202020204" pitchFamily="34" charset="0"/>
              <a:sym typeface="Helvetica"/>
            </a:endParaRPr>
          </a:p>
        </p:txBody>
      </p:sp>
      <p:sp>
        <p:nvSpPr>
          <p:cNvPr id="39" name="ZoneTexte 38"/>
          <p:cNvSpPr txBox="1"/>
          <p:nvPr/>
        </p:nvSpPr>
        <p:spPr>
          <a:xfrm>
            <a:off x="5210764" y="2407399"/>
            <a:ext cx="2080846" cy="58477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a:r>
              <a:rPr lang="fr-FR" sz="1600" b="1" dirty="0" smtClean="0">
                <a:solidFill>
                  <a:srgbClr val="213B76"/>
                </a:solidFill>
                <a:latin typeface="Arial" panose="020B0604020202020204" pitchFamily="34" charset="0"/>
              </a:rPr>
              <a:t>Sur mon compte bancaire</a:t>
            </a:r>
            <a:endParaRPr kumimoji="0" lang="fr-FR" sz="1600" b="1" i="0" u="none" strike="noStrike" cap="none" spc="0" normalizeH="0" baseline="0" dirty="0">
              <a:ln>
                <a:noFill/>
              </a:ln>
              <a:solidFill>
                <a:srgbClr val="213B76"/>
              </a:solidFill>
              <a:effectLst/>
              <a:uFillTx/>
              <a:latin typeface="Arial" panose="020B0604020202020204" pitchFamily="34" charset="0"/>
              <a:sym typeface="Helvetica"/>
            </a:endParaRPr>
          </a:p>
        </p:txBody>
      </p:sp>
      <p:sp>
        <p:nvSpPr>
          <p:cNvPr id="40" name="ZoneTexte 39"/>
          <p:cNvSpPr txBox="1"/>
          <p:nvPr/>
        </p:nvSpPr>
        <p:spPr>
          <a:xfrm>
            <a:off x="8764089" y="2373667"/>
            <a:ext cx="2080846" cy="58477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a:r>
              <a:rPr lang="fr-FR" sz="1600" b="1" dirty="0">
                <a:solidFill>
                  <a:srgbClr val="213B76"/>
                </a:solidFill>
                <a:latin typeface="Arial" panose="020B0604020202020204" pitchFamily="34" charset="0"/>
              </a:rPr>
              <a:t>Une solution mixte </a:t>
            </a:r>
            <a:r>
              <a:rPr lang="fr-FR" sz="1600" b="1" dirty="0" smtClean="0">
                <a:solidFill>
                  <a:srgbClr val="213B76"/>
                </a:solidFill>
                <a:latin typeface="Arial" panose="020B0604020202020204" pitchFamily="34" charset="0"/>
              </a:rPr>
              <a:t/>
            </a:r>
            <a:br>
              <a:rPr lang="fr-FR" sz="1600" b="1" dirty="0" smtClean="0">
                <a:solidFill>
                  <a:srgbClr val="213B76"/>
                </a:solidFill>
                <a:latin typeface="Arial" panose="020B0604020202020204" pitchFamily="34" charset="0"/>
              </a:rPr>
            </a:br>
            <a:r>
              <a:rPr lang="fr-FR" sz="1600" b="1" dirty="0" smtClean="0">
                <a:solidFill>
                  <a:srgbClr val="213B76"/>
                </a:solidFill>
                <a:latin typeface="Arial" panose="020B0604020202020204" pitchFamily="34" charset="0"/>
              </a:rPr>
              <a:t>(</a:t>
            </a:r>
            <a:r>
              <a:rPr lang="fr-FR" sz="1600" b="1" dirty="0">
                <a:solidFill>
                  <a:srgbClr val="213B76"/>
                </a:solidFill>
                <a:latin typeface="Arial" panose="020B0604020202020204" pitchFamily="34" charset="0"/>
              </a:rPr>
              <a:t>pour tous les âges) </a:t>
            </a:r>
            <a:endParaRPr kumimoji="0" lang="fr-FR" sz="1600" b="1" i="0" u="none" strike="noStrike" cap="none" spc="0" normalizeH="0" baseline="0" dirty="0">
              <a:ln>
                <a:noFill/>
              </a:ln>
              <a:solidFill>
                <a:srgbClr val="213B76"/>
              </a:solidFill>
              <a:effectLst/>
              <a:uFillTx/>
              <a:latin typeface="Arial" panose="020B0604020202020204" pitchFamily="34" charset="0"/>
              <a:sym typeface="Helvetica"/>
            </a:endParaRPr>
          </a:p>
        </p:txBody>
      </p:sp>
      <p:sp>
        <p:nvSpPr>
          <p:cNvPr id="42" name="ZoneTexte 41"/>
          <p:cNvSpPr txBox="1"/>
          <p:nvPr/>
        </p:nvSpPr>
        <p:spPr>
          <a:xfrm>
            <a:off x="4975840" y="3628084"/>
            <a:ext cx="2115073" cy="170610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457200" indent="-457200">
              <a:lnSpc>
                <a:spcPct val="90000"/>
              </a:lnSpc>
              <a:spcBef>
                <a:spcPts val="1000"/>
              </a:spcBef>
              <a:buBlip>
                <a:blip r:embed="rId5"/>
              </a:buBlip>
            </a:pPr>
            <a:r>
              <a:rPr lang="fr-FR" sz="1400" b="1" dirty="0">
                <a:solidFill>
                  <a:srgbClr val="C81E60"/>
                </a:solidFill>
                <a:latin typeface="Arial" panose="020B0604020202020204" pitchFamily="34" charset="0"/>
                <a:cs typeface="Arial" panose="020B0604020202020204" pitchFamily="34" charset="0"/>
              </a:rPr>
              <a:t>Plus d’autonomie, </a:t>
            </a:r>
            <a:br>
              <a:rPr lang="fr-FR" sz="1400" b="1" dirty="0">
                <a:solidFill>
                  <a:srgbClr val="C81E60"/>
                </a:solidFill>
                <a:latin typeface="Arial" panose="020B0604020202020204" pitchFamily="34" charset="0"/>
                <a:cs typeface="Arial" panose="020B0604020202020204" pitchFamily="34" charset="0"/>
              </a:rPr>
            </a:br>
            <a:r>
              <a:rPr lang="fr-FR" sz="1400" dirty="0">
                <a:solidFill>
                  <a:srgbClr val="C81E60"/>
                </a:solidFill>
                <a:latin typeface="Arial" panose="020B0604020202020204" pitchFamily="34" charset="0"/>
                <a:cs typeface="Arial" panose="020B0604020202020204" pitchFamily="34" charset="0"/>
              </a:rPr>
              <a:t>donc</a:t>
            </a:r>
            <a:r>
              <a:rPr lang="fr-FR" sz="1400" b="1" dirty="0">
                <a:solidFill>
                  <a:srgbClr val="C81E60"/>
                </a:solidFill>
                <a:latin typeface="Arial" panose="020B0604020202020204" pitchFamily="34" charset="0"/>
                <a:cs typeface="Arial" panose="020B0604020202020204" pitchFamily="34" charset="0"/>
              </a:rPr>
              <a:t> plus de </a:t>
            </a:r>
            <a:r>
              <a:rPr lang="fr-FR" sz="1400" b="1" dirty="0" smtClean="0">
                <a:solidFill>
                  <a:srgbClr val="C81E60"/>
                </a:solidFill>
                <a:latin typeface="Arial" panose="020B0604020202020204" pitchFamily="34" charset="0"/>
                <a:cs typeface="Arial" panose="020B0604020202020204" pitchFamily="34" charset="0"/>
              </a:rPr>
              <a:t>responsabilités.</a:t>
            </a:r>
            <a:endParaRPr lang="fr-FR" sz="1400" b="1" dirty="0">
              <a:solidFill>
                <a:srgbClr val="C81E60"/>
              </a:solidFill>
              <a:latin typeface="Arial" panose="020B0604020202020204" pitchFamily="34" charset="0"/>
              <a:cs typeface="Arial" panose="020B0604020202020204" pitchFamily="34" charset="0"/>
            </a:endParaRPr>
          </a:p>
          <a:p>
            <a:pPr marL="457200" indent="-457200">
              <a:lnSpc>
                <a:spcPct val="90000"/>
              </a:lnSpc>
              <a:spcBef>
                <a:spcPts val="1000"/>
              </a:spcBef>
              <a:buBlip>
                <a:blip r:embed="rId5"/>
              </a:buBlip>
            </a:pPr>
            <a:r>
              <a:rPr lang="fr-FR" sz="1400" b="1" dirty="0">
                <a:solidFill>
                  <a:srgbClr val="C81E60"/>
                </a:solidFill>
                <a:latin typeface="Arial" panose="020B0604020202020204" pitchFamily="34" charset="0"/>
                <a:cs typeface="Arial" panose="020B0604020202020204" pitchFamily="34" charset="0"/>
              </a:rPr>
              <a:t>Utiliser une carte à contrôle de solde </a:t>
            </a:r>
            <a:r>
              <a:rPr lang="fr-FR" sz="1400" dirty="0" smtClean="0">
                <a:solidFill>
                  <a:srgbClr val="C81E60"/>
                </a:solidFill>
                <a:latin typeface="Arial" panose="020B0604020202020204" pitchFamily="34" charset="0"/>
                <a:cs typeface="Arial" panose="020B0604020202020204" pitchFamily="34" charset="0"/>
              </a:rPr>
              <a:t>pour éviter             </a:t>
            </a:r>
            <a:r>
              <a:rPr lang="fr-FR" sz="1400" dirty="0">
                <a:solidFill>
                  <a:srgbClr val="C81E60"/>
                </a:solidFill>
                <a:latin typeface="Arial" panose="020B0604020202020204" pitchFamily="34" charset="0"/>
                <a:cs typeface="Arial" panose="020B0604020202020204" pitchFamily="34" charset="0"/>
              </a:rPr>
              <a:t/>
            </a:r>
            <a:br>
              <a:rPr lang="fr-FR" sz="1400" dirty="0">
                <a:solidFill>
                  <a:srgbClr val="C81E60"/>
                </a:solidFill>
                <a:latin typeface="Arial" panose="020B0604020202020204" pitchFamily="34" charset="0"/>
                <a:cs typeface="Arial" panose="020B0604020202020204" pitchFamily="34" charset="0"/>
              </a:rPr>
            </a:br>
            <a:r>
              <a:rPr lang="fr-FR" sz="1400" dirty="0" smtClean="0">
                <a:solidFill>
                  <a:srgbClr val="C81E60"/>
                </a:solidFill>
                <a:latin typeface="Arial" panose="020B0604020202020204" pitchFamily="34" charset="0"/>
                <a:cs typeface="Arial" panose="020B0604020202020204" pitchFamily="34" charset="0"/>
              </a:rPr>
              <a:t>le découvert</a:t>
            </a:r>
            <a:endParaRPr lang="fr-FR" sz="1400" dirty="0">
              <a:solidFill>
                <a:srgbClr val="C81E60"/>
              </a:solidFill>
              <a:latin typeface="Arial" panose="020B0604020202020204" pitchFamily="34" charset="0"/>
              <a:cs typeface="Arial" panose="020B0604020202020204" pitchFamily="34" charset="0"/>
            </a:endParaRPr>
          </a:p>
        </p:txBody>
      </p:sp>
      <p:sp>
        <p:nvSpPr>
          <p:cNvPr id="43" name="Rectangle 42"/>
          <p:cNvSpPr/>
          <p:nvPr/>
        </p:nvSpPr>
        <p:spPr>
          <a:xfrm>
            <a:off x="8513849" y="3536690"/>
            <a:ext cx="2576533" cy="1384995"/>
          </a:xfrm>
          <a:prstGeom prst="rect">
            <a:avLst/>
          </a:prstGeom>
        </p:spPr>
        <p:txBody>
          <a:bodyPr wrap="square">
            <a:spAutoFit/>
          </a:bodyPr>
          <a:lstStyle/>
          <a:p>
            <a:r>
              <a:rPr lang="fr-FR" sz="1400" b="1" dirty="0" smtClean="0">
                <a:solidFill>
                  <a:srgbClr val="213B76"/>
                </a:solidFill>
                <a:latin typeface="Arial" panose="020B0604020202020204" pitchFamily="34" charset="0"/>
              </a:rPr>
              <a:t>Versement </a:t>
            </a:r>
            <a:r>
              <a:rPr lang="fr-FR" sz="1400" b="1" dirty="0">
                <a:solidFill>
                  <a:srgbClr val="213B76"/>
                </a:solidFill>
                <a:latin typeface="Arial" panose="020B0604020202020204" pitchFamily="34" charset="0"/>
              </a:rPr>
              <a:t>de l'allocation sur le compte </a:t>
            </a:r>
            <a:r>
              <a:rPr lang="fr-FR" sz="1400" b="1" dirty="0" smtClean="0">
                <a:solidFill>
                  <a:srgbClr val="213B76"/>
                </a:solidFill>
                <a:latin typeface="Arial" panose="020B0604020202020204" pitchFamily="34" charset="0"/>
              </a:rPr>
              <a:t>du représentant légal </a:t>
            </a:r>
            <a:r>
              <a:rPr lang="fr-FR" sz="1400" dirty="0" smtClean="0">
                <a:solidFill>
                  <a:srgbClr val="213B76"/>
                </a:solidFill>
                <a:latin typeface="Arial" panose="020B0604020202020204" pitchFamily="34" charset="0"/>
              </a:rPr>
              <a:t>qui transfère </a:t>
            </a:r>
            <a:r>
              <a:rPr lang="fr-FR" sz="1400" dirty="0">
                <a:solidFill>
                  <a:srgbClr val="213B76"/>
                </a:solidFill>
                <a:latin typeface="Arial" panose="020B0604020202020204" pitchFamily="34" charset="0"/>
              </a:rPr>
              <a:t>ensuite par virement tout ou partie du montant</a:t>
            </a:r>
            <a:r>
              <a:rPr lang="fr-FR" sz="1400" b="1" dirty="0">
                <a:solidFill>
                  <a:srgbClr val="213B76"/>
                </a:solidFill>
                <a:latin typeface="Arial" panose="020B0604020202020204" pitchFamily="34" charset="0"/>
              </a:rPr>
              <a:t> sur le compte du lycéen</a:t>
            </a:r>
          </a:p>
        </p:txBody>
      </p:sp>
      <p:sp>
        <p:nvSpPr>
          <p:cNvPr id="44" name="ZoneTexte 43"/>
          <p:cNvSpPr txBox="1"/>
          <p:nvPr/>
        </p:nvSpPr>
        <p:spPr>
          <a:xfrm>
            <a:off x="8559120" y="4921685"/>
            <a:ext cx="2581327" cy="12557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lvl="1" indent="-457200">
              <a:lnSpc>
                <a:spcPct val="90000"/>
              </a:lnSpc>
              <a:buBlip>
                <a:blip r:embed="rId5"/>
              </a:buBlip>
            </a:pPr>
            <a:r>
              <a:rPr lang="fr-FR" sz="1400" b="1" dirty="0">
                <a:solidFill>
                  <a:srgbClr val="C81E60"/>
                </a:solidFill>
                <a:latin typeface="Arial" panose="020B0604020202020204" pitchFamily="34" charset="0"/>
                <a:cs typeface="Arial" panose="020B0604020202020204" pitchFamily="34" charset="0"/>
              </a:rPr>
              <a:t>De l’autonomie </a:t>
            </a:r>
            <a:r>
              <a:rPr lang="fr-FR" sz="1400" b="1" dirty="0" smtClean="0">
                <a:solidFill>
                  <a:srgbClr val="C81E60"/>
                </a:solidFill>
                <a:latin typeface="Arial" panose="020B0604020202020204" pitchFamily="34" charset="0"/>
                <a:cs typeface="Arial" panose="020B0604020202020204" pitchFamily="34" charset="0"/>
              </a:rPr>
              <a:t>                  </a:t>
            </a:r>
            <a:r>
              <a:rPr lang="fr-FR" sz="1400" dirty="0" smtClean="0">
                <a:solidFill>
                  <a:srgbClr val="C81E60"/>
                </a:solidFill>
                <a:latin typeface="Arial" panose="020B0604020202020204" pitchFamily="34" charset="0"/>
                <a:cs typeface="Arial" panose="020B0604020202020204" pitchFamily="34" charset="0"/>
              </a:rPr>
              <a:t>mais </a:t>
            </a:r>
            <a:r>
              <a:rPr lang="fr-FR" sz="1400" dirty="0">
                <a:solidFill>
                  <a:srgbClr val="C81E60"/>
                </a:solidFill>
                <a:latin typeface="Arial" panose="020B0604020202020204" pitchFamily="34" charset="0"/>
                <a:cs typeface="Arial" panose="020B0604020202020204" pitchFamily="34" charset="0"/>
              </a:rPr>
              <a:t>sous le contrôle </a:t>
            </a:r>
            <a:r>
              <a:rPr lang="fr-FR" sz="1400" dirty="0" smtClean="0">
                <a:solidFill>
                  <a:srgbClr val="C81E60"/>
                </a:solidFill>
                <a:latin typeface="Arial" panose="020B0604020202020204" pitchFamily="34" charset="0"/>
                <a:cs typeface="Arial" panose="020B0604020202020204" pitchFamily="34" charset="0"/>
              </a:rPr>
              <a:t>    des parents.</a:t>
            </a:r>
            <a:endParaRPr lang="fr-FR" sz="1400" dirty="0">
              <a:solidFill>
                <a:srgbClr val="C81E60"/>
              </a:solidFill>
              <a:latin typeface="Arial" panose="020B0604020202020204" pitchFamily="34" charset="0"/>
              <a:cs typeface="Arial" panose="020B0604020202020204" pitchFamily="34" charset="0"/>
            </a:endParaRPr>
          </a:p>
          <a:p>
            <a:pPr lvl="1" indent="-457200">
              <a:lnSpc>
                <a:spcPct val="90000"/>
              </a:lnSpc>
              <a:buBlip>
                <a:blip r:embed="rId5"/>
              </a:buBlip>
            </a:pPr>
            <a:r>
              <a:rPr lang="fr-FR" sz="1400" b="1" dirty="0">
                <a:solidFill>
                  <a:srgbClr val="C81E60"/>
                </a:solidFill>
                <a:latin typeface="Arial" panose="020B0604020202020204" pitchFamily="34" charset="0"/>
                <a:cs typeface="Arial" panose="020B0604020202020204" pitchFamily="34" charset="0"/>
              </a:rPr>
              <a:t>Utiliser une carte </a:t>
            </a:r>
            <a:r>
              <a:rPr lang="fr-FR" sz="1400" b="1" dirty="0" smtClean="0">
                <a:solidFill>
                  <a:srgbClr val="C81E60"/>
                </a:solidFill>
                <a:latin typeface="Arial" panose="020B0604020202020204" pitchFamily="34" charset="0"/>
                <a:cs typeface="Arial" panose="020B0604020202020204" pitchFamily="34" charset="0"/>
              </a:rPr>
              <a:t>                     à </a:t>
            </a:r>
            <a:r>
              <a:rPr lang="fr-FR" sz="1400" b="1" dirty="0">
                <a:solidFill>
                  <a:srgbClr val="C81E60"/>
                </a:solidFill>
                <a:latin typeface="Arial" panose="020B0604020202020204" pitchFamily="34" charset="0"/>
                <a:cs typeface="Arial" panose="020B0604020202020204" pitchFamily="34" charset="0"/>
              </a:rPr>
              <a:t>contrôle de solde</a:t>
            </a:r>
            <a:r>
              <a:rPr lang="fr-FR" sz="1400" dirty="0">
                <a:solidFill>
                  <a:srgbClr val="C81E60"/>
                </a:solidFill>
                <a:latin typeface="Arial" panose="020B0604020202020204" pitchFamily="34" charset="0"/>
                <a:cs typeface="Arial" panose="020B0604020202020204" pitchFamily="34" charset="0"/>
              </a:rPr>
              <a:t> </a:t>
            </a:r>
            <a:r>
              <a:rPr lang="fr-FR" sz="1400" dirty="0" smtClean="0">
                <a:solidFill>
                  <a:srgbClr val="C81E60"/>
                </a:solidFill>
                <a:latin typeface="Arial" panose="020B0604020202020204" pitchFamily="34" charset="0"/>
                <a:cs typeface="Arial" panose="020B0604020202020204" pitchFamily="34" charset="0"/>
              </a:rPr>
              <a:t>   pour </a:t>
            </a:r>
            <a:r>
              <a:rPr lang="fr-FR" sz="1400" dirty="0">
                <a:solidFill>
                  <a:srgbClr val="C81E60"/>
                </a:solidFill>
                <a:latin typeface="Arial" panose="020B0604020202020204" pitchFamily="34" charset="0"/>
                <a:cs typeface="Arial" panose="020B0604020202020204" pitchFamily="34" charset="0"/>
              </a:rPr>
              <a:t>éviter le </a:t>
            </a:r>
            <a:r>
              <a:rPr lang="fr-FR" sz="1400" dirty="0" smtClean="0">
                <a:solidFill>
                  <a:srgbClr val="C81E60"/>
                </a:solidFill>
                <a:latin typeface="Arial" panose="020B0604020202020204" pitchFamily="34" charset="0"/>
                <a:cs typeface="Arial" panose="020B0604020202020204" pitchFamily="34" charset="0"/>
              </a:rPr>
              <a:t>découvert.</a:t>
            </a:r>
            <a:endParaRPr lang="fr-FR" sz="1400" dirty="0">
              <a:solidFill>
                <a:srgbClr val="C81E60"/>
              </a:solidFill>
              <a:latin typeface="Arial" panose="020B0604020202020204" pitchFamily="34" charset="0"/>
              <a:cs typeface="Arial" panose="020B0604020202020204" pitchFamily="34" charset="0"/>
            </a:endParaRPr>
          </a:p>
        </p:txBody>
      </p:sp>
      <p:sp>
        <p:nvSpPr>
          <p:cNvPr id="18" name="Espace réservé du contenu 2"/>
          <p:cNvSpPr>
            <a:spLocks noGrp="1"/>
          </p:cNvSpPr>
          <p:nvPr>
            <p:ph idx="1" hasCustomPrompt="1"/>
          </p:nvPr>
        </p:nvSpPr>
        <p:spPr>
          <a:xfrm>
            <a:off x="1465388" y="3772134"/>
            <a:ext cx="2303417" cy="2257729"/>
          </a:xfrm>
          <a:prstGeom prst="rect">
            <a:avLst/>
          </a:prstGeom>
          <a:ln>
            <a:noFill/>
          </a:ln>
        </p:spPr>
        <p:txBody>
          <a:bodyPr wrap="square">
            <a:noAutofit/>
          </a:bodyPr>
          <a:lstStyle>
            <a:lvl1pPr marL="457200" indent="-457200">
              <a:buFontTx/>
              <a:buBlip>
                <a:blip r:embed="rId5"/>
              </a:buBlip>
              <a:defRPr>
                <a:solidFill>
                  <a:srgbClr val="C92360"/>
                </a:solidFill>
              </a:defRPr>
            </a:lvl1pPr>
            <a:lvl2pPr marL="800100" indent="-342900" algn="l">
              <a:buFontTx/>
              <a:buBlip>
                <a:blip r:embed="rId6"/>
              </a:buBlip>
              <a:defRPr>
                <a:solidFill>
                  <a:srgbClr val="002060"/>
                </a:solidFill>
              </a:defRPr>
            </a:lvl2pPr>
            <a:lvl3pPr marL="1257300" indent="-342900" algn="l">
              <a:buFontTx/>
              <a:buBlip>
                <a:blip r:embed="rId7"/>
              </a:buBlip>
              <a:defRPr>
                <a:solidFill>
                  <a:srgbClr val="E06F17"/>
                </a:solidFill>
              </a:defRPr>
            </a:lvl3pPr>
            <a:lvl4pPr marL="1600200" indent="-228600" algn="l">
              <a:buFontTx/>
              <a:buBlip>
                <a:blip r:embed="rId8"/>
              </a:buBlip>
              <a:defRPr>
                <a:solidFill>
                  <a:srgbClr val="726F6D"/>
                </a:solidFill>
              </a:defRPr>
            </a:lvl4pPr>
          </a:lstStyle>
          <a:p>
            <a:pPr lvl="0"/>
            <a:r>
              <a:rPr lang="fr-FR" sz="1400" b="1" dirty="0">
                <a:solidFill>
                  <a:srgbClr val="C81E60"/>
                </a:solidFill>
              </a:rPr>
              <a:t>Peu </a:t>
            </a:r>
            <a:r>
              <a:rPr lang="fr-FR" sz="1400" b="1" dirty="0" smtClean="0">
                <a:solidFill>
                  <a:srgbClr val="C81E60"/>
                </a:solidFill>
              </a:rPr>
              <a:t>d’autonomie, </a:t>
            </a:r>
            <a:r>
              <a:rPr lang="fr-FR" sz="1400" dirty="0" smtClean="0">
                <a:solidFill>
                  <a:srgbClr val="C81E60"/>
                </a:solidFill>
              </a:rPr>
              <a:t>ce </a:t>
            </a:r>
            <a:r>
              <a:rPr lang="fr-FR" sz="1400" dirty="0">
                <a:solidFill>
                  <a:srgbClr val="C81E60"/>
                </a:solidFill>
              </a:rPr>
              <a:t>qui peut être facteur </a:t>
            </a:r>
            <a:r>
              <a:rPr lang="fr-FR" sz="1400" dirty="0" smtClean="0">
                <a:solidFill>
                  <a:srgbClr val="C81E60"/>
                </a:solidFill>
              </a:rPr>
              <a:t>d’économie.</a:t>
            </a:r>
            <a:endParaRPr lang="fr-FR" sz="1400" dirty="0">
              <a:solidFill>
                <a:srgbClr val="C81E60"/>
              </a:solidFill>
            </a:endParaRPr>
          </a:p>
          <a:p>
            <a:pPr lvl="0"/>
            <a:r>
              <a:rPr lang="fr-FR" sz="1400" b="1" dirty="0">
                <a:solidFill>
                  <a:srgbClr val="C81E60"/>
                </a:solidFill>
              </a:rPr>
              <a:t>Transparence de l’utilisation des fonds utilisés par les parents </a:t>
            </a:r>
            <a:r>
              <a:rPr lang="fr-FR" sz="1400" dirty="0">
                <a:solidFill>
                  <a:srgbClr val="C81E60"/>
                </a:solidFill>
              </a:rPr>
              <a:t>: uniquement pour des achats pour leur </a:t>
            </a:r>
            <a:r>
              <a:rPr lang="fr-FR" sz="1400" dirty="0" smtClean="0">
                <a:solidFill>
                  <a:srgbClr val="C81E60"/>
                </a:solidFill>
              </a:rPr>
              <a:t>enfant.</a:t>
            </a:r>
            <a:endParaRPr lang="fr-FR" sz="1400" dirty="0"/>
          </a:p>
        </p:txBody>
      </p:sp>
      <p:sp>
        <p:nvSpPr>
          <p:cNvPr id="20"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Tree>
    <p:extLst>
      <p:ext uri="{BB962C8B-B14F-4D97-AF65-F5344CB8AC3E}">
        <p14:creationId xmlns:p14="http://schemas.microsoft.com/office/powerpoint/2010/main" val="640213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xEl>
                                              <p:pRg st="0" end="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38" grpId="0"/>
      <p:bldP spid="39" grpId="0"/>
      <p:bldP spid="40" grpId="0"/>
      <p:bldP spid="42" grpId="0"/>
      <p:bldP spid="43" grpId="0"/>
      <p:bldP spid="44" grpId="0"/>
      <p:bldP spid="18"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365126"/>
            <a:ext cx="10907484" cy="646331"/>
          </a:xfrm>
        </p:spPr>
        <p:txBody>
          <a:bodyPr/>
          <a:lstStyle/>
          <a:p>
            <a:pPr marL="0" indent="0">
              <a:buNone/>
            </a:pPr>
            <a:r>
              <a:rPr lang="fr-FR" sz="4000" dirty="0" smtClean="0"/>
              <a:t>2. LE </a:t>
            </a:r>
            <a:r>
              <a:rPr lang="fr-FR" sz="4000" dirty="0"/>
              <a:t>COMPTE BANCAIRE</a:t>
            </a:r>
          </a:p>
        </p:txBody>
      </p:sp>
      <p:sp>
        <p:nvSpPr>
          <p:cNvPr id="4" name="Espace réservé du numéro de diapositive 3"/>
          <p:cNvSpPr>
            <a:spLocks noGrp="1"/>
          </p:cNvSpPr>
          <p:nvPr>
            <p:ph type="sldNum" sz="quarter" idx="11"/>
          </p:nvPr>
        </p:nvSpPr>
        <p:spPr>
          <a:ln>
            <a:solidFill>
              <a:srgbClr val="213B76"/>
            </a:solidFill>
          </a:ln>
        </p:spPr>
        <p:txBody>
          <a:bodyPr/>
          <a:lstStyle/>
          <a:p>
            <a:fld id="{27A4C574-4D1E-4B89-9988-D081408D575C}" type="slidenum">
              <a:rPr lang="fr-FR" smtClean="0"/>
              <a:pPr/>
              <a:t>17</a:t>
            </a:fld>
            <a:endParaRPr lang="fr-FR" dirty="0"/>
          </a:p>
        </p:txBody>
      </p:sp>
      <p:sp>
        <p:nvSpPr>
          <p:cNvPr id="6" name="Espace réservé du texte 1"/>
          <p:cNvSpPr txBox="1"/>
          <p:nvPr/>
        </p:nvSpPr>
        <p:spPr>
          <a:xfrm>
            <a:off x="1626099" y="1123598"/>
            <a:ext cx="8805280" cy="52321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458787" algn="just" defTabSz="781050">
              <a:spcBef>
                <a:spcPts val="300"/>
              </a:spcBef>
              <a:defRPr sz="2200" b="1">
                <a:solidFill>
                  <a:srgbClr val="002060"/>
                </a:solidFill>
                <a:latin typeface="Arial"/>
                <a:ea typeface="Arial"/>
                <a:cs typeface="Arial"/>
                <a:sym typeface="Arial"/>
              </a:defRPr>
            </a:lvl1pPr>
          </a:lstStyle>
          <a:p>
            <a:pPr indent="0"/>
            <a:r>
              <a:rPr lang="fr-FR" sz="2800" dirty="0" smtClean="0">
                <a:solidFill>
                  <a:srgbClr val="C92360"/>
                </a:solidFill>
                <a:latin typeface="Arial" panose="020B0604020202020204" pitchFamily="34" charset="0"/>
                <a:ea typeface="+mn-ea"/>
                <a:cs typeface="Arial" panose="020B0604020202020204" pitchFamily="34" charset="0"/>
              </a:rPr>
              <a:t>Comment est identifié un compte ?</a:t>
            </a:r>
          </a:p>
        </p:txBody>
      </p:sp>
      <p:pic>
        <p:nvPicPr>
          <p:cNvPr id="7"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638" y="1081731"/>
            <a:ext cx="882960" cy="662220"/>
          </a:xfrm>
          <a:prstGeom prst="rect">
            <a:avLst/>
          </a:prstGeom>
        </p:spPr>
      </p:pic>
      <p:pic>
        <p:nvPicPr>
          <p:cNvPr id="35" name="Espace réservé du contenu 7"/>
          <p:cNvPicPr>
            <a:picLocks noGrp="1" noChangeAspect="1"/>
          </p:cNvPicPr>
          <p:nvPr>
            <p:ph idx="4294967295"/>
          </p:nvPr>
        </p:nvPicPr>
        <p:blipFill>
          <a:blip r:embed="rId4">
            <a:extLst>
              <a:ext uri="{28A0092B-C50C-407E-A947-70E740481C1C}">
                <a14:useLocalDpi xmlns:a14="http://schemas.microsoft.com/office/drawing/2010/main" val="0"/>
              </a:ext>
            </a:extLst>
          </a:blip>
          <a:stretch>
            <a:fillRect/>
          </a:stretch>
        </p:blipFill>
        <p:spPr>
          <a:xfrm>
            <a:off x="10700483" y="201555"/>
            <a:ext cx="1028872" cy="1028872"/>
          </a:xfrm>
          <a:prstGeom prst="rect">
            <a:avLst/>
          </a:prstGeom>
        </p:spPr>
      </p:pic>
      <p:sp>
        <p:nvSpPr>
          <p:cNvPr id="18" name="Espace réservé du texte 1"/>
          <p:cNvSpPr txBox="1"/>
          <p:nvPr/>
        </p:nvSpPr>
        <p:spPr>
          <a:xfrm>
            <a:off x="1626099" y="4938615"/>
            <a:ext cx="8805280" cy="52321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458787" algn="just" defTabSz="781050">
              <a:spcBef>
                <a:spcPts val="300"/>
              </a:spcBef>
              <a:defRPr sz="2200" b="1">
                <a:solidFill>
                  <a:srgbClr val="002060"/>
                </a:solidFill>
                <a:latin typeface="Arial"/>
                <a:ea typeface="Arial"/>
                <a:cs typeface="Arial"/>
                <a:sym typeface="Arial"/>
              </a:defRPr>
            </a:lvl1pPr>
          </a:lstStyle>
          <a:p>
            <a:pPr indent="0"/>
            <a:r>
              <a:rPr lang="fr-FR" sz="2800" dirty="0" smtClean="0">
                <a:solidFill>
                  <a:srgbClr val="C92360"/>
                </a:solidFill>
                <a:latin typeface="Arial" panose="020B0604020202020204" pitchFamily="34" charset="0"/>
                <a:ea typeface="+mn-ea"/>
                <a:cs typeface="Arial" panose="020B0604020202020204" pitchFamily="34" charset="0"/>
              </a:rPr>
              <a:t>Comment obtenir un RIB ?</a:t>
            </a:r>
          </a:p>
        </p:txBody>
      </p:sp>
      <p:pic>
        <p:nvPicPr>
          <p:cNvPr id="19"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638" y="4849834"/>
            <a:ext cx="882960" cy="662220"/>
          </a:xfrm>
          <a:prstGeom prst="rect">
            <a:avLst/>
          </a:prstGeom>
        </p:spPr>
      </p:pic>
      <p:sp>
        <p:nvSpPr>
          <p:cNvPr id="20" name="- verser des revenus"/>
          <p:cNvSpPr txBox="1"/>
          <p:nvPr/>
        </p:nvSpPr>
        <p:spPr>
          <a:xfrm>
            <a:off x="3063781" y="1666983"/>
            <a:ext cx="5805332" cy="4305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indent="498475" algn="just" defTabSz="849312">
              <a:spcBef>
                <a:spcPts val="400"/>
              </a:spcBef>
              <a:defRPr sz="2200" b="1">
                <a:solidFill>
                  <a:srgbClr val="002060"/>
                </a:solidFill>
                <a:latin typeface="Arial"/>
                <a:ea typeface="Arial"/>
                <a:cs typeface="Arial"/>
                <a:sym typeface="Arial"/>
              </a:defRPr>
            </a:lvl1pPr>
          </a:lstStyle>
          <a:p>
            <a:pPr marL="342900" indent="-342900">
              <a:buFont typeface="Arial" panose="020B0604020202020204" pitchFamily="34" charset="0"/>
              <a:buChar char="•"/>
            </a:pPr>
            <a:endParaRPr lang="fr-FR" b="0" dirty="0">
              <a:solidFill>
                <a:srgbClr val="213B76"/>
              </a:solidFill>
              <a:latin typeface="Arial" panose="020B0604020202020204" pitchFamily="34" charset="0"/>
            </a:endParaRPr>
          </a:p>
        </p:txBody>
      </p:sp>
      <p:pic>
        <p:nvPicPr>
          <p:cNvPr id="21" name="Image 20"/>
          <p:cNvPicPr>
            <a:picLocks noChangeAspect="1"/>
          </p:cNvPicPr>
          <p:nvPr/>
        </p:nvPicPr>
        <p:blipFill>
          <a:blip r:embed="rId5"/>
          <a:stretch>
            <a:fillRect/>
          </a:stretch>
        </p:blipFill>
        <p:spPr>
          <a:xfrm>
            <a:off x="3208374" y="1774185"/>
            <a:ext cx="5499164" cy="3057228"/>
          </a:xfrm>
          <a:prstGeom prst="rect">
            <a:avLst/>
          </a:prstGeom>
        </p:spPr>
      </p:pic>
      <p:sp>
        <p:nvSpPr>
          <p:cNvPr id="22" name="Rectangle 21"/>
          <p:cNvSpPr/>
          <p:nvPr/>
        </p:nvSpPr>
        <p:spPr>
          <a:xfrm>
            <a:off x="4944375" y="2529367"/>
            <a:ext cx="2034763" cy="287787"/>
          </a:xfrm>
          <a:prstGeom prst="rect">
            <a:avLst/>
          </a:prstGeom>
          <a:noFill/>
          <a:ln w="25400" cap="flat">
            <a:solidFill>
              <a:srgbClr val="FFC00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sp>
        <p:nvSpPr>
          <p:cNvPr id="23" name="Rectangle 22"/>
          <p:cNvSpPr/>
          <p:nvPr/>
        </p:nvSpPr>
        <p:spPr>
          <a:xfrm>
            <a:off x="3232438" y="2865585"/>
            <a:ext cx="1711938" cy="205633"/>
          </a:xfrm>
          <a:prstGeom prst="rect">
            <a:avLst/>
          </a:prstGeom>
          <a:noFill/>
          <a:ln w="25400" cap="flat">
            <a:solidFill>
              <a:srgbClr val="FFC00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sp>
        <p:nvSpPr>
          <p:cNvPr id="24" name="Rectangle 23"/>
          <p:cNvSpPr/>
          <p:nvPr/>
        </p:nvSpPr>
        <p:spPr>
          <a:xfrm>
            <a:off x="3244468" y="3127062"/>
            <a:ext cx="2829875" cy="434113"/>
          </a:xfrm>
          <a:prstGeom prst="rect">
            <a:avLst/>
          </a:prstGeom>
          <a:noFill/>
          <a:ln w="25400" cap="flat">
            <a:solidFill>
              <a:srgbClr val="FFC00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sp>
        <p:nvSpPr>
          <p:cNvPr id="25" name="Rectangle 24"/>
          <p:cNvSpPr/>
          <p:nvPr/>
        </p:nvSpPr>
        <p:spPr>
          <a:xfrm>
            <a:off x="3190735" y="3654084"/>
            <a:ext cx="2034763" cy="179847"/>
          </a:xfrm>
          <a:prstGeom prst="rect">
            <a:avLst/>
          </a:prstGeom>
          <a:noFill/>
          <a:ln w="25400" cap="flat">
            <a:solidFill>
              <a:srgbClr val="C0000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sp>
        <p:nvSpPr>
          <p:cNvPr id="26" name="Rectangle 25"/>
          <p:cNvSpPr/>
          <p:nvPr/>
        </p:nvSpPr>
        <p:spPr>
          <a:xfrm>
            <a:off x="3711753" y="3901808"/>
            <a:ext cx="2034763" cy="179847"/>
          </a:xfrm>
          <a:prstGeom prst="rect">
            <a:avLst/>
          </a:prstGeom>
          <a:noFill/>
          <a:ln w="25400" cap="flat">
            <a:solidFill>
              <a:srgbClr val="C0000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sp>
        <p:nvSpPr>
          <p:cNvPr id="27" name="Rectangle 26"/>
          <p:cNvSpPr/>
          <p:nvPr/>
        </p:nvSpPr>
        <p:spPr>
          <a:xfrm>
            <a:off x="6202417" y="3644952"/>
            <a:ext cx="2206413" cy="176950"/>
          </a:xfrm>
          <a:prstGeom prst="rect">
            <a:avLst/>
          </a:prstGeom>
          <a:noFill/>
          <a:ln w="25400" cap="flat">
            <a:solidFill>
              <a:srgbClr val="FE6953"/>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sp>
        <p:nvSpPr>
          <p:cNvPr id="28" name="Rectangle 27"/>
          <p:cNvSpPr/>
          <p:nvPr/>
        </p:nvSpPr>
        <p:spPr>
          <a:xfrm>
            <a:off x="6720603" y="3903916"/>
            <a:ext cx="1174773" cy="165719"/>
          </a:xfrm>
          <a:prstGeom prst="rect">
            <a:avLst/>
          </a:prstGeom>
          <a:noFill/>
          <a:ln w="25400" cap="flat">
            <a:solidFill>
              <a:srgbClr val="FE6953"/>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sp>
        <p:nvSpPr>
          <p:cNvPr id="30" name="Espace réservé du texte 1"/>
          <p:cNvSpPr txBox="1"/>
          <p:nvPr/>
        </p:nvSpPr>
        <p:spPr>
          <a:xfrm>
            <a:off x="1626099" y="5551436"/>
            <a:ext cx="7681803" cy="90434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458787" algn="just" defTabSz="781050">
              <a:spcBef>
                <a:spcPts val="300"/>
              </a:spcBef>
              <a:defRPr sz="2200" b="1">
                <a:solidFill>
                  <a:srgbClr val="002060"/>
                </a:solidFill>
                <a:latin typeface="Arial"/>
                <a:ea typeface="Arial"/>
                <a:cs typeface="Arial"/>
                <a:sym typeface="Arial"/>
              </a:defRPr>
            </a:lvl1pPr>
          </a:lstStyle>
          <a:p>
            <a:pPr marL="360363" lvl="1" indent="-342900">
              <a:lnSpc>
                <a:spcPct val="90000"/>
              </a:lnSpc>
              <a:spcBef>
                <a:spcPts val="500"/>
              </a:spcBef>
              <a:buBlip>
                <a:blip r:embed="rId6"/>
              </a:buBlip>
            </a:pPr>
            <a:r>
              <a:rPr lang="fr-FR" dirty="0">
                <a:solidFill>
                  <a:srgbClr val="002060"/>
                </a:solidFill>
                <a:latin typeface="Arial" panose="020B0604020202020204" pitchFamily="34" charset="0"/>
                <a:cs typeface="Arial" panose="020B0604020202020204" pitchFamily="34" charset="0"/>
              </a:rPr>
              <a:t>Document généralement obtenu à l’ouverture du </a:t>
            </a:r>
            <a:r>
              <a:rPr lang="fr-FR" dirty="0" smtClean="0">
                <a:solidFill>
                  <a:srgbClr val="002060"/>
                </a:solidFill>
                <a:latin typeface="Arial" panose="020B0604020202020204" pitchFamily="34" charset="0"/>
                <a:cs typeface="Arial" panose="020B0604020202020204" pitchFamily="34" charset="0"/>
              </a:rPr>
              <a:t>compte.</a:t>
            </a:r>
            <a:endParaRPr lang="fr-FR" dirty="0">
              <a:solidFill>
                <a:srgbClr val="002060"/>
              </a:solidFill>
              <a:latin typeface="Arial" panose="020B0604020202020204" pitchFamily="34" charset="0"/>
              <a:cs typeface="Arial" panose="020B0604020202020204" pitchFamily="34" charset="0"/>
            </a:endParaRPr>
          </a:p>
          <a:p>
            <a:pPr marL="360363" lvl="1" indent="-342900">
              <a:lnSpc>
                <a:spcPct val="90000"/>
              </a:lnSpc>
              <a:spcBef>
                <a:spcPts val="500"/>
              </a:spcBef>
              <a:buBlip>
                <a:blip r:embed="rId6"/>
              </a:buBlip>
            </a:pPr>
            <a:r>
              <a:rPr lang="fr-FR" dirty="0">
                <a:solidFill>
                  <a:srgbClr val="002060"/>
                </a:solidFill>
                <a:latin typeface="Arial" panose="020B0604020202020204" pitchFamily="34" charset="0"/>
                <a:cs typeface="Arial" panose="020B0604020202020204" pitchFamily="34" charset="0"/>
              </a:rPr>
              <a:t>Peut être obtenu en ligne sur le site ou l’application de l’établissement ou </a:t>
            </a:r>
            <a:r>
              <a:rPr lang="fr-FR" dirty="0" smtClean="0">
                <a:solidFill>
                  <a:srgbClr val="002060"/>
                </a:solidFill>
                <a:latin typeface="Arial" panose="020B0604020202020204" pitchFamily="34" charset="0"/>
                <a:cs typeface="Arial" panose="020B0604020202020204" pitchFamily="34" charset="0"/>
              </a:rPr>
              <a:t>dans une agence si </a:t>
            </a:r>
            <a:r>
              <a:rPr lang="fr-FR" dirty="0">
                <a:solidFill>
                  <a:srgbClr val="002060"/>
                </a:solidFill>
                <a:latin typeface="Arial" panose="020B0604020202020204" pitchFamily="34" charset="0"/>
                <a:cs typeface="Arial" panose="020B0604020202020204" pitchFamily="34" charset="0"/>
              </a:rPr>
              <a:t>l’établissement en </a:t>
            </a:r>
            <a:r>
              <a:rPr lang="fr-FR" dirty="0" smtClean="0">
                <a:solidFill>
                  <a:srgbClr val="002060"/>
                </a:solidFill>
                <a:latin typeface="Arial" panose="020B0604020202020204" pitchFamily="34" charset="0"/>
                <a:cs typeface="Arial" panose="020B0604020202020204" pitchFamily="34" charset="0"/>
              </a:rPr>
              <a:t>dispose.</a:t>
            </a:r>
            <a:endParaRPr lang="fr-FR" dirty="0">
              <a:solidFill>
                <a:srgbClr val="002060"/>
              </a:solidFill>
              <a:latin typeface="Arial" panose="020B0604020202020204" pitchFamily="34" charset="0"/>
              <a:cs typeface="Arial" panose="020B0604020202020204" pitchFamily="34" charset="0"/>
            </a:endParaRPr>
          </a:p>
        </p:txBody>
      </p:sp>
      <p:sp>
        <p:nvSpPr>
          <p:cNvPr id="31"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33" name="Image 32">
            <a:hlinkClick r:id="rId7" action="ppaction://hlinkfile"/>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682114" y="214071"/>
            <a:ext cx="1018369" cy="1016356"/>
          </a:xfrm>
          <a:prstGeom prst="rect">
            <a:avLst/>
          </a:prstGeom>
        </p:spPr>
      </p:pic>
    </p:spTree>
    <p:extLst>
      <p:ext uri="{BB962C8B-B14F-4D97-AF65-F5344CB8AC3E}">
        <p14:creationId xmlns:p14="http://schemas.microsoft.com/office/powerpoint/2010/main" val="2192259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8">
                                            <p:txEl>
                                              <p:pRg st="0" end="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8" grpId="0" build="p"/>
      <p:bldP spid="22" grpId="0" animBg="1"/>
      <p:bldP spid="23" grpId="0" animBg="1"/>
      <p:bldP spid="24" grpId="0" animBg="1"/>
      <p:bldP spid="25" grpId="0" animBg="1"/>
      <p:bldP spid="26" grpId="0" animBg="1"/>
      <p:bldP spid="27" grpId="0" animBg="1"/>
      <p:bldP spid="28" grpId="0" animBg="1"/>
      <p:bldP spid="3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365126"/>
            <a:ext cx="10907484" cy="646331"/>
          </a:xfrm>
        </p:spPr>
        <p:txBody>
          <a:bodyPr/>
          <a:lstStyle/>
          <a:p>
            <a:pPr marL="0" indent="0">
              <a:buNone/>
            </a:pPr>
            <a:r>
              <a:rPr lang="fr-FR" sz="4000" dirty="0" smtClean="0"/>
              <a:t>2. LE </a:t>
            </a:r>
            <a:r>
              <a:rPr lang="fr-FR" sz="4000" dirty="0"/>
              <a:t>COMPTE BANCAIRE</a:t>
            </a:r>
          </a:p>
        </p:txBody>
      </p:sp>
      <p:sp>
        <p:nvSpPr>
          <p:cNvPr id="4" name="Espace réservé du numéro de diapositive 3"/>
          <p:cNvSpPr>
            <a:spLocks noGrp="1"/>
          </p:cNvSpPr>
          <p:nvPr>
            <p:ph type="sldNum" sz="quarter" idx="11"/>
          </p:nvPr>
        </p:nvSpPr>
        <p:spPr/>
        <p:txBody>
          <a:bodyPr/>
          <a:lstStyle/>
          <a:p>
            <a:fld id="{27A4C574-4D1E-4B89-9988-D081408D575C}" type="slidenum">
              <a:rPr lang="fr-FR" smtClean="0"/>
              <a:pPr/>
              <a:t>18</a:t>
            </a:fld>
            <a:endParaRPr lang="fr-FR" dirty="0"/>
          </a:p>
        </p:txBody>
      </p:sp>
      <p:sp>
        <p:nvSpPr>
          <p:cNvPr id="5" name="Espace réservé du contenu 4"/>
          <p:cNvSpPr>
            <a:spLocks noGrp="1"/>
          </p:cNvSpPr>
          <p:nvPr>
            <p:ph idx="1"/>
          </p:nvPr>
        </p:nvSpPr>
        <p:spPr>
          <a:xfrm>
            <a:off x="1629719" y="2431819"/>
            <a:ext cx="7617152" cy="1217769"/>
          </a:xfrm>
        </p:spPr>
        <p:txBody>
          <a:bodyPr/>
          <a:lstStyle/>
          <a:p>
            <a:pPr marL="446088" lvl="1" indent="-446088"/>
            <a:r>
              <a:rPr lang="fr-FR" dirty="0" smtClean="0"/>
              <a:t>Je consulte régulièrement mon compte.</a:t>
            </a:r>
            <a:endParaRPr lang="fr-FR" dirty="0"/>
          </a:p>
          <a:p>
            <a:pPr marL="446088" lvl="1" indent="-446088"/>
            <a:r>
              <a:rPr lang="fr-FR" dirty="0"/>
              <a:t>Je prévois de disposer de l’argent nécessaire </a:t>
            </a:r>
            <a:endParaRPr lang="fr-FR" dirty="0" smtClean="0"/>
          </a:p>
          <a:p>
            <a:pPr marL="0" lvl="1" indent="0">
              <a:buNone/>
            </a:pPr>
            <a:r>
              <a:rPr lang="fr-FR" dirty="0"/>
              <a:t> </a:t>
            </a:r>
            <a:r>
              <a:rPr lang="fr-FR" dirty="0" smtClean="0"/>
              <a:t>     pour les </a:t>
            </a:r>
            <a:r>
              <a:rPr lang="fr-FR" dirty="0"/>
              <a:t>dépenses à </a:t>
            </a:r>
            <a:r>
              <a:rPr lang="fr-FR" dirty="0" smtClean="0"/>
              <a:t>venir.</a:t>
            </a:r>
          </a:p>
        </p:txBody>
      </p:sp>
      <p:sp>
        <p:nvSpPr>
          <p:cNvPr id="6" name="Espace réservé du texte 1"/>
          <p:cNvSpPr txBox="1"/>
          <p:nvPr/>
        </p:nvSpPr>
        <p:spPr>
          <a:xfrm>
            <a:off x="1629718" y="4091298"/>
            <a:ext cx="8921841" cy="13849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458787" algn="just" defTabSz="781050">
              <a:spcBef>
                <a:spcPts val="300"/>
              </a:spcBef>
              <a:defRPr sz="2200" b="1">
                <a:solidFill>
                  <a:srgbClr val="002060"/>
                </a:solidFill>
                <a:latin typeface="Arial"/>
                <a:ea typeface="Arial"/>
                <a:cs typeface="Arial"/>
                <a:sym typeface="Arial"/>
              </a:defRPr>
            </a:lvl1pPr>
          </a:lstStyle>
          <a:p>
            <a:pPr indent="0"/>
            <a:r>
              <a:rPr lang="fr-FR" sz="2800" dirty="0" smtClean="0">
                <a:solidFill>
                  <a:srgbClr val="C92360"/>
                </a:solidFill>
                <a:latin typeface="Arial" panose="020B0604020202020204" pitchFamily="34" charset="0"/>
                <a:ea typeface="+mn-ea"/>
                <a:cs typeface="Arial" panose="020B0604020202020204" pitchFamily="34" charset="0"/>
              </a:rPr>
              <a:t>Que se passe-t-il si je paye par chèque, virement ou prélèvement alors que je n’ai pas assez d’argent sur mon compte ?</a:t>
            </a:r>
          </a:p>
        </p:txBody>
      </p:sp>
      <p:pic>
        <p:nvPicPr>
          <p:cNvPr id="7"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258" y="4049431"/>
            <a:ext cx="882960" cy="662220"/>
          </a:xfrm>
          <a:prstGeom prst="rect">
            <a:avLst/>
          </a:prstGeom>
        </p:spPr>
      </p:pic>
      <p:pic>
        <p:nvPicPr>
          <p:cNvPr id="8" name="Espace réservé du contenu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00483" y="201555"/>
            <a:ext cx="1028872" cy="1028872"/>
          </a:xfrm>
          <a:prstGeom prst="rect">
            <a:avLst/>
          </a:prstGeom>
        </p:spPr>
      </p:pic>
      <p:sp>
        <p:nvSpPr>
          <p:cNvPr id="12" name="Espace réservé du texte 1"/>
          <p:cNvSpPr txBox="1"/>
          <p:nvPr/>
        </p:nvSpPr>
        <p:spPr>
          <a:xfrm>
            <a:off x="1629718" y="1811466"/>
            <a:ext cx="8921841" cy="52321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458787" algn="just" defTabSz="781050">
              <a:spcBef>
                <a:spcPts val="300"/>
              </a:spcBef>
              <a:defRPr sz="2200" b="1">
                <a:solidFill>
                  <a:srgbClr val="002060"/>
                </a:solidFill>
                <a:latin typeface="Arial"/>
                <a:ea typeface="Arial"/>
                <a:cs typeface="Arial"/>
                <a:sym typeface="Arial"/>
              </a:defRPr>
            </a:lvl1pPr>
          </a:lstStyle>
          <a:p>
            <a:pPr indent="0"/>
            <a:r>
              <a:rPr lang="fr-FR" sz="2800" dirty="0" smtClean="0">
                <a:solidFill>
                  <a:srgbClr val="C92360"/>
                </a:solidFill>
                <a:latin typeface="Arial" panose="020B0604020202020204" pitchFamily="34" charset="0"/>
                <a:ea typeface="+mn-ea"/>
                <a:cs typeface="Arial" panose="020B0604020202020204" pitchFamily="34" charset="0"/>
              </a:rPr>
              <a:t>Que dois-je faire pour bien gérer mon compte ?</a:t>
            </a:r>
          </a:p>
        </p:txBody>
      </p:sp>
      <p:pic>
        <p:nvPicPr>
          <p:cNvPr id="13"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258" y="1769599"/>
            <a:ext cx="882960" cy="662220"/>
          </a:xfrm>
          <a:prstGeom prst="rect">
            <a:avLst/>
          </a:prstGeom>
        </p:spPr>
      </p:pic>
      <p:sp>
        <p:nvSpPr>
          <p:cNvPr id="1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17" name="Image 16">
            <a:hlinkClick r:id="rId5" action="ppaction://hlinkfile"/>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82114" y="214071"/>
            <a:ext cx="1018369" cy="1016356"/>
          </a:xfrm>
          <a:prstGeom prst="rect">
            <a:avLst/>
          </a:prstGeom>
        </p:spPr>
      </p:pic>
      <p:sp>
        <p:nvSpPr>
          <p:cNvPr id="16" name="Rectangle à coins arrondis 15"/>
          <p:cNvSpPr/>
          <p:nvPr/>
        </p:nvSpPr>
        <p:spPr>
          <a:xfrm>
            <a:off x="7376160" y="352455"/>
            <a:ext cx="2126341" cy="647901"/>
          </a:xfrm>
          <a:prstGeom prst="roundRect">
            <a:avLst>
              <a:gd name="adj" fmla="val 0"/>
            </a:avLst>
          </a:prstGeom>
          <a:noFill/>
          <a:ln w="38100" cap="sq">
            <a:solidFill>
              <a:srgbClr val="213B7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ZoneTexte 17"/>
          <p:cNvSpPr txBox="1"/>
          <p:nvPr/>
        </p:nvSpPr>
        <p:spPr>
          <a:xfrm>
            <a:off x="7608012" y="426219"/>
            <a:ext cx="1662635" cy="523220"/>
          </a:xfrm>
          <a:prstGeom prst="rect">
            <a:avLst/>
          </a:prstGeom>
          <a:noFill/>
          <a:ln>
            <a:noFill/>
          </a:ln>
        </p:spPr>
        <p:txBody>
          <a:bodyPr wrap="none" rtlCol="0">
            <a:spAutoFit/>
          </a:bodyPr>
          <a:lstStyle/>
          <a:p>
            <a:r>
              <a:rPr lang="fr-FR" sz="2800" b="1" dirty="0">
                <a:solidFill>
                  <a:srgbClr val="213B76"/>
                </a:solidFill>
                <a:latin typeface="Arial" panose="020B0604020202020204" pitchFamily="34" charset="0"/>
                <a:cs typeface="Arial" panose="020B0604020202020204" pitchFamily="34" charset="0"/>
              </a:rPr>
              <a:t>À</a:t>
            </a:r>
            <a:r>
              <a:rPr lang="fr-FR" sz="2800" b="1" dirty="0" smtClean="0">
                <a:solidFill>
                  <a:srgbClr val="213B76"/>
                </a:solidFill>
                <a:latin typeface="Arial" panose="020B0604020202020204" pitchFamily="34" charset="0"/>
                <a:cs typeface="Arial" panose="020B0604020202020204" pitchFamily="34" charset="0"/>
              </a:rPr>
              <a:t> retenir</a:t>
            </a:r>
            <a:endParaRPr lang="fr-FR" sz="2800" b="1" dirty="0">
              <a:solidFill>
                <a:srgbClr val="213B76"/>
              </a:solidFill>
              <a:latin typeface="Arial" panose="020B0604020202020204" pitchFamily="34" charset="0"/>
              <a:cs typeface="Arial" panose="020B0604020202020204" pitchFamily="34" charset="0"/>
            </a:endParaRPr>
          </a:p>
        </p:txBody>
      </p:sp>
      <p:sp>
        <p:nvSpPr>
          <p:cNvPr id="15" name="Bouton d'action : Accueil 14">
            <a:hlinkClick r:id="rId7" action="ppaction://hlinksldjump" highlightClick="1"/>
          </p:cNvPr>
          <p:cNvSpPr/>
          <p:nvPr/>
        </p:nvSpPr>
        <p:spPr>
          <a:xfrm>
            <a:off x="507381" y="5704605"/>
            <a:ext cx="1376516" cy="865239"/>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259447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1"/>
          </p:nvPr>
        </p:nvSpPr>
        <p:spPr/>
        <p:txBody>
          <a:bodyPr/>
          <a:lstStyle/>
          <a:p>
            <a:fld id="{27A4C574-4D1E-4B89-9988-D081408D575C}" type="slidenum">
              <a:rPr lang="fr-FR" smtClean="0"/>
              <a:pPr/>
              <a:t>19</a:t>
            </a:fld>
            <a:endParaRPr lang="fr-FR" dirty="0"/>
          </a:p>
        </p:txBody>
      </p:sp>
      <p:pic>
        <p:nvPicPr>
          <p:cNvPr id="18" name="Imag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13"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
        <p:nvSpPr>
          <p:cNvPr id="17" name="Rectangle 16"/>
          <p:cNvSpPr/>
          <p:nvPr/>
        </p:nvSpPr>
        <p:spPr>
          <a:xfrm>
            <a:off x="2639323" y="1277583"/>
            <a:ext cx="6913354" cy="1446550"/>
          </a:xfrm>
          <a:prstGeom prst="rect">
            <a:avLst/>
          </a:prstGeom>
          <a:solidFill>
            <a:srgbClr val="F2F2F2"/>
          </a:solidFill>
          <a:ln w="38100">
            <a:solidFill>
              <a:srgbClr val="213B76"/>
            </a:solidFill>
          </a:ln>
        </p:spPr>
        <p:txBody>
          <a:bodyPr wrap="square">
            <a:spAutoFit/>
          </a:bodyPr>
          <a:lstStyle/>
          <a:p>
            <a:pPr lvl="0" algn="ctr"/>
            <a:r>
              <a:rPr lang="fr-FR" sz="2800" b="1" dirty="0" smtClean="0">
                <a:solidFill>
                  <a:srgbClr val="213B76"/>
                </a:solidFill>
                <a:latin typeface="Arial" panose="020B0604020202020204" pitchFamily="34" charset="0"/>
              </a:rPr>
              <a:t>THÈME 3 </a:t>
            </a:r>
            <a:r>
              <a:rPr lang="fr-FR" sz="2800" b="1" dirty="0">
                <a:solidFill>
                  <a:srgbClr val="213B76"/>
                </a:solidFill>
                <a:latin typeface="Arial" panose="020B0604020202020204" pitchFamily="34" charset="0"/>
              </a:rPr>
              <a:t>: </a:t>
            </a:r>
            <a:r>
              <a:rPr lang="fr-FR" sz="2800" b="1" dirty="0" smtClean="0">
                <a:solidFill>
                  <a:srgbClr val="213B76"/>
                </a:solidFill>
                <a:latin typeface="Arial" panose="020B0604020202020204" pitchFamily="34" charset="0"/>
              </a:rPr>
              <a:t>LES MOYENS DE PAIEMENT</a:t>
            </a:r>
            <a:endParaRPr lang="fr-FR" sz="2800" b="1" dirty="0">
              <a:solidFill>
                <a:srgbClr val="213B76"/>
              </a:solidFill>
              <a:latin typeface="Arial" panose="020B0604020202020204" pitchFamily="34" charset="0"/>
            </a:endParaRPr>
          </a:p>
          <a:p>
            <a:pPr lvl="0" algn="ctr"/>
            <a:endParaRPr lang="fr-FR" sz="1200" b="1" dirty="0">
              <a:solidFill>
                <a:srgbClr val="213B76"/>
              </a:solidFill>
              <a:latin typeface="Arial" panose="020B0604020202020204" pitchFamily="34" charset="0"/>
            </a:endParaRPr>
          </a:p>
          <a:p>
            <a:pPr lvl="0" algn="ctr"/>
            <a:r>
              <a:rPr lang="fr-FR" dirty="0">
                <a:solidFill>
                  <a:srgbClr val="213B76"/>
                </a:solidFill>
                <a:latin typeface="Arial" panose="020B0604020202020204" pitchFamily="34" charset="0"/>
              </a:rPr>
              <a:t>Avec mon compte bancaire, </a:t>
            </a:r>
            <a:endParaRPr lang="fr-FR" dirty="0" smtClean="0">
              <a:solidFill>
                <a:srgbClr val="213B76"/>
              </a:solidFill>
              <a:latin typeface="Arial" panose="020B0604020202020204" pitchFamily="34" charset="0"/>
            </a:endParaRPr>
          </a:p>
          <a:p>
            <a:pPr lvl="0" algn="ctr"/>
            <a:r>
              <a:rPr lang="fr-FR" dirty="0" smtClean="0">
                <a:solidFill>
                  <a:srgbClr val="213B76"/>
                </a:solidFill>
                <a:latin typeface="Arial" panose="020B0604020202020204" pitchFamily="34" charset="0"/>
              </a:rPr>
              <a:t>j’ai </a:t>
            </a:r>
            <a:r>
              <a:rPr lang="fr-FR" dirty="0">
                <a:solidFill>
                  <a:srgbClr val="213B76"/>
                </a:solidFill>
                <a:latin typeface="Arial" panose="020B0604020202020204" pitchFamily="34" charset="0"/>
              </a:rPr>
              <a:t>maintenant accès à des moyens de paiement</a:t>
            </a:r>
            <a:r>
              <a:rPr lang="fr-FR" dirty="0" smtClean="0">
                <a:solidFill>
                  <a:srgbClr val="213B76"/>
                </a:solidFill>
                <a:latin typeface="Arial" panose="020B0604020202020204" pitchFamily="34" charset="0"/>
              </a:rPr>
              <a:t>.</a:t>
            </a:r>
          </a:p>
          <a:p>
            <a:pPr lvl="0" algn="ctr"/>
            <a:endParaRPr lang="fr-FR" sz="1200" dirty="0">
              <a:solidFill>
                <a:srgbClr val="213B76"/>
              </a:solidFill>
              <a:latin typeface="Arial" panose="020B0604020202020204" pitchFamily="34" charset="0"/>
            </a:endParaRPr>
          </a:p>
        </p:txBody>
      </p:sp>
      <p:pic>
        <p:nvPicPr>
          <p:cNvPr id="16" name="Image 15">
            <a:hlinkClick r:id="rId4"/>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265574" y="3458197"/>
            <a:ext cx="1660852" cy="1660852"/>
          </a:xfrm>
          <a:prstGeom prst="rect">
            <a:avLst/>
          </a:prstGeom>
        </p:spPr>
      </p:pic>
    </p:spTree>
    <p:extLst>
      <p:ext uri="{BB962C8B-B14F-4D97-AF65-F5344CB8AC3E}">
        <p14:creationId xmlns:p14="http://schemas.microsoft.com/office/powerpoint/2010/main" val="26881831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rotWithShape="1">
          <a:blip r:embed="rId3">
            <a:extLst>
              <a:ext uri="{28A0092B-C50C-407E-A947-70E740481C1C}">
                <a14:useLocalDpi xmlns:a14="http://schemas.microsoft.com/office/drawing/2010/main" val="0"/>
              </a:ext>
            </a:extLst>
          </a:blip>
          <a:srcRect b="9797"/>
          <a:stretch/>
        </p:blipFill>
        <p:spPr>
          <a:xfrm>
            <a:off x="691176" y="3608987"/>
            <a:ext cx="4888753" cy="2938117"/>
          </a:xfrm>
          <a:prstGeom prst="rect">
            <a:avLst/>
          </a:prstGeom>
        </p:spPr>
      </p:pic>
      <p:sp>
        <p:nvSpPr>
          <p:cNvPr id="24" name="Titre 23"/>
          <p:cNvSpPr>
            <a:spLocks noGrp="1"/>
          </p:cNvSpPr>
          <p:nvPr>
            <p:ph type="title"/>
          </p:nvPr>
        </p:nvSpPr>
        <p:spPr>
          <a:xfrm>
            <a:off x="3820798" y="2286274"/>
            <a:ext cx="1759132" cy="441325"/>
          </a:xfrm>
        </p:spPr>
        <p:txBody>
          <a:bodyPr anchor="ctr"/>
          <a:lstStyle/>
          <a:p>
            <a:r>
              <a:rPr lang="fr-FR" smtClean="0"/>
              <a:t>SOMMAIRE</a:t>
            </a:r>
            <a:endParaRPr lang="fr-FR" dirty="0"/>
          </a:p>
        </p:txBody>
      </p:sp>
      <p:sp>
        <p:nvSpPr>
          <p:cNvPr id="25" name="Espace réservé du contenu 24"/>
          <p:cNvSpPr>
            <a:spLocks noGrp="1"/>
          </p:cNvSpPr>
          <p:nvPr>
            <p:ph sz="quarter" idx="13"/>
          </p:nvPr>
        </p:nvSpPr>
        <p:spPr>
          <a:xfrm>
            <a:off x="7458311" y="368486"/>
            <a:ext cx="2239012" cy="440406"/>
          </a:xfrm>
        </p:spPr>
        <p:txBody>
          <a:bodyPr anchor="ctr"/>
          <a:lstStyle/>
          <a:p>
            <a:r>
              <a:rPr lang="fr-FR" dirty="0" smtClean="0">
                <a:hlinkClick r:id="rId4" action="ppaction://hlinksldjump"/>
              </a:rPr>
              <a:t>Le budget</a:t>
            </a:r>
            <a:endParaRPr lang="fr-FR" dirty="0">
              <a:hlinkClick r:id="rId4" action="ppaction://hlinksldjump"/>
            </a:endParaRPr>
          </a:p>
        </p:txBody>
      </p:sp>
      <p:sp>
        <p:nvSpPr>
          <p:cNvPr id="26" name="Espace réservé du contenu 25"/>
          <p:cNvSpPr>
            <a:spLocks noGrp="1"/>
          </p:cNvSpPr>
          <p:nvPr>
            <p:ph sz="quarter" idx="14"/>
          </p:nvPr>
        </p:nvSpPr>
        <p:spPr>
          <a:xfrm>
            <a:off x="7458311" y="879423"/>
            <a:ext cx="2767640" cy="440406"/>
          </a:xfrm>
        </p:spPr>
        <p:txBody>
          <a:bodyPr anchor="ctr"/>
          <a:lstStyle/>
          <a:p>
            <a:r>
              <a:rPr lang="fr-FR" dirty="0" smtClean="0">
                <a:hlinkClick r:id="rId5" action="ppaction://hlinksldjump"/>
              </a:rPr>
              <a:t>Le compte bancaire</a:t>
            </a:r>
            <a:endParaRPr lang="fr-FR" dirty="0">
              <a:hlinkClick r:id="rId5" action="ppaction://hlinksldjump"/>
            </a:endParaRPr>
          </a:p>
        </p:txBody>
      </p:sp>
      <p:sp>
        <p:nvSpPr>
          <p:cNvPr id="27" name="Espace réservé du contenu 26"/>
          <p:cNvSpPr>
            <a:spLocks noGrp="1"/>
          </p:cNvSpPr>
          <p:nvPr>
            <p:ph sz="quarter" idx="15"/>
          </p:nvPr>
        </p:nvSpPr>
        <p:spPr>
          <a:xfrm>
            <a:off x="7449883" y="1533936"/>
            <a:ext cx="2353675" cy="258532"/>
          </a:xfrm>
        </p:spPr>
        <p:txBody>
          <a:bodyPr anchor="ctr"/>
          <a:lstStyle/>
          <a:p>
            <a:r>
              <a:rPr lang="fr-FR" dirty="0" smtClean="0">
                <a:hlinkClick r:id="rId6" action="ppaction://hlinksldjump"/>
              </a:rPr>
              <a:t>LES MOYENS DE PAIEMENT </a:t>
            </a:r>
            <a:endParaRPr lang="fr-FR" dirty="0">
              <a:hlinkClick r:id="rId6" action="ppaction://hlinksldjump"/>
            </a:endParaRPr>
          </a:p>
        </p:txBody>
      </p:sp>
      <p:sp>
        <p:nvSpPr>
          <p:cNvPr id="29" name="Espace réservé du contenu 28"/>
          <p:cNvSpPr>
            <a:spLocks noGrp="1"/>
          </p:cNvSpPr>
          <p:nvPr>
            <p:ph sz="quarter" idx="17"/>
          </p:nvPr>
        </p:nvSpPr>
        <p:spPr>
          <a:xfrm>
            <a:off x="7449883" y="2645465"/>
            <a:ext cx="2097249" cy="258532"/>
          </a:xfrm>
        </p:spPr>
        <p:txBody>
          <a:bodyPr anchor="ctr"/>
          <a:lstStyle/>
          <a:p>
            <a:r>
              <a:rPr lang="fr-FR" dirty="0" smtClean="0">
                <a:hlinkClick r:id="rId7" action="ppaction://hlinksldjump"/>
              </a:rPr>
              <a:t>Les arnaques</a:t>
            </a:r>
            <a:endParaRPr lang="fr-FR" dirty="0">
              <a:hlinkClick r:id="rId7" action="ppaction://hlinksldjump"/>
            </a:endParaRPr>
          </a:p>
        </p:txBody>
      </p:sp>
      <p:sp>
        <p:nvSpPr>
          <p:cNvPr id="30" name="Espace réservé du contenu 29"/>
          <p:cNvSpPr>
            <a:spLocks noGrp="1"/>
          </p:cNvSpPr>
          <p:nvPr>
            <p:ph sz="quarter" idx="18"/>
          </p:nvPr>
        </p:nvSpPr>
        <p:spPr>
          <a:xfrm>
            <a:off x="7449883" y="3190405"/>
            <a:ext cx="2882309" cy="258532"/>
          </a:xfrm>
        </p:spPr>
        <p:txBody>
          <a:bodyPr anchor="ctr"/>
          <a:lstStyle/>
          <a:p>
            <a:r>
              <a:rPr lang="fr-FR" dirty="0" smtClean="0">
                <a:hlinkClick r:id="rId8" action="ppaction://hlinksldjump"/>
              </a:rPr>
              <a:t>L’épargne</a:t>
            </a:r>
            <a:endParaRPr lang="fr-FR" dirty="0">
              <a:hlinkClick r:id="rId8" action="ppaction://hlinksldjump"/>
            </a:endParaRPr>
          </a:p>
        </p:txBody>
      </p:sp>
      <p:sp>
        <p:nvSpPr>
          <p:cNvPr id="31" name="Espace réservé du contenu 30"/>
          <p:cNvSpPr>
            <a:spLocks noGrp="1"/>
          </p:cNvSpPr>
          <p:nvPr>
            <p:ph sz="quarter" idx="19"/>
          </p:nvPr>
        </p:nvSpPr>
        <p:spPr>
          <a:xfrm>
            <a:off x="7449883" y="3735345"/>
            <a:ext cx="3516746" cy="258532"/>
          </a:xfrm>
        </p:spPr>
        <p:txBody>
          <a:bodyPr anchor="ctr"/>
          <a:lstStyle/>
          <a:p>
            <a:r>
              <a:rPr lang="fr-FR" dirty="0" smtClean="0">
                <a:hlinkClick r:id="rId9" action="ppaction://hlinksldjump"/>
              </a:rPr>
              <a:t>Le crédit</a:t>
            </a:r>
            <a:endParaRPr lang="fr-FR" dirty="0">
              <a:hlinkClick r:id="rId9" action="ppaction://hlinksldjump"/>
            </a:endParaRPr>
          </a:p>
        </p:txBody>
      </p:sp>
      <p:sp>
        <p:nvSpPr>
          <p:cNvPr id="32" name="Espace réservé du contenu 31"/>
          <p:cNvSpPr>
            <a:spLocks noGrp="1"/>
          </p:cNvSpPr>
          <p:nvPr>
            <p:ph sz="quarter" idx="20"/>
          </p:nvPr>
        </p:nvSpPr>
        <p:spPr>
          <a:xfrm>
            <a:off x="7429615" y="4225873"/>
            <a:ext cx="1681978" cy="258532"/>
          </a:xfrm>
        </p:spPr>
        <p:txBody>
          <a:bodyPr anchor="ctr"/>
          <a:lstStyle/>
          <a:p>
            <a:r>
              <a:rPr lang="fr-FR" dirty="0" smtClean="0">
                <a:hlinkClick r:id="rId10" action="ppaction://hlinksldjump"/>
              </a:rPr>
              <a:t>Les assurances</a:t>
            </a:r>
            <a:endParaRPr lang="fr-FR" dirty="0">
              <a:hlinkClick r:id="rId10" action="ppaction://hlinksldjump"/>
            </a:endParaRPr>
          </a:p>
        </p:txBody>
      </p:sp>
      <p:sp>
        <p:nvSpPr>
          <p:cNvPr id="33" name="Espace réservé du texte 32"/>
          <p:cNvSpPr>
            <a:spLocks noGrp="1"/>
          </p:cNvSpPr>
          <p:nvPr>
            <p:ph type="body" sz="quarter" idx="21"/>
          </p:nvPr>
        </p:nvSpPr>
        <p:spPr>
          <a:xfrm>
            <a:off x="6402337" y="472328"/>
            <a:ext cx="859983" cy="258532"/>
          </a:xfrm>
        </p:spPr>
        <p:txBody>
          <a:bodyPr anchor="ctr"/>
          <a:lstStyle/>
          <a:p>
            <a:r>
              <a:rPr lang="fr-FR" dirty="0" smtClean="0"/>
              <a:t>Thème 1</a:t>
            </a:r>
            <a:endParaRPr lang="fr-FR" dirty="0"/>
          </a:p>
        </p:txBody>
      </p:sp>
      <p:sp>
        <p:nvSpPr>
          <p:cNvPr id="4" name="Espace réservé du numéro de diapositive 3"/>
          <p:cNvSpPr>
            <a:spLocks noGrp="1"/>
          </p:cNvSpPr>
          <p:nvPr>
            <p:ph type="sldNum" sz="quarter" idx="30"/>
          </p:nvPr>
        </p:nvSpPr>
        <p:spPr>
          <a:xfrm>
            <a:off x="11286309" y="6426925"/>
            <a:ext cx="443046" cy="285839"/>
          </a:xfrm>
        </p:spPr>
        <p:txBody>
          <a:bodyPr/>
          <a:lstStyle/>
          <a:p>
            <a:pPr algn="ctr"/>
            <a:fld id="{27A4C574-4D1E-4B89-9988-D081408D575C}" type="slidenum">
              <a:rPr lang="fr-FR" smtClean="0"/>
              <a:pPr algn="ctr"/>
              <a:t>2</a:t>
            </a:fld>
            <a:endParaRPr lang="fr-FR" dirty="0"/>
          </a:p>
        </p:txBody>
      </p:sp>
      <p:pic>
        <p:nvPicPr>
          <p:cNvPr id="12" name="Image 1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91177" y="399405"/>
            <a:ext cx="4900325" cy="1581657"/>
          </a:xfrm>
          <a:prstGeom prst="rect">
            <a:avLst/>
          </a:prstGeom>
        </p:spPr>
      </p:pic>
      <p:sp>
        <p:nvSpPr>
          <p:cNvPr id="44" name="Espace réservé du contenu 30"/>
          <p:cNvSpPr txBox="1">
            <a:spLocks/>
          </p:cNvSpPr>
          <p:nvPr/>
        </p:nvSpPr>
        <p:spPr>
          <a:xfrm>
            <a:off x="6482388" y="5195166"/>
            <a:ext cx="3214935" cy="9794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ormAutofit/>
          </a:bodyPr>
          <a:lstStyle>
            <a:lvl1pPr marL="0" marR="0" indent="0" algn="l" defTabSz="914400" rtl="0" latinLnBrk="0">
              <a:lnSpc>
                <a:spcPct val="100000"/>
              </a:lnSpc>
              <a:spcBef>
                <a:spcPts val="700"/>
              </a:spcBef>
              <a:spcAft>
                <a:spcPts val="0"/>
              </a:spcAft>
              <a:buClrTx/>
              <a:buSzPct val="100000"/>
              <a:buFont typeface="Arial"/>
              <a:buNone/>
              <a:tabLst/>
              <a:defRPr sz="1050" b="1" i="0" u="none" strike="noStrike" cap="all" spc="0" baseline="0">
                <a:ln>
                  <a:noFill/>
                </a:ln>
                <a:solidFill>
                  <a:srgbClr val="203A76"/>
                </a:solidFill>
                <a:uFillTx/>
                <a:latin typeface="Arial" panose="020B0604020202020204" pitchFamily="34" charset="0"/>
                <a:ea typeface="+mn-ea"/>
                <a:cs typeface="+mn-cs"/>
                <a:sym typeface="Calibri"/>
              </a:defRPr>
            </a:lvl1pPr>
            <a:lvl2pPr marL="782637" marR="0" indent="-325437"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2pPr>
            <a:lvl3pPr marL="1219200" marR="0" indent="-30480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3pPr>
            <a:lvl4pPr marL="1736725" marR="0" indent="-365125"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4pPr>
            <a:lvl5pPr marL="2193925" marR="0" indent="-365125"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5pPr>
            <a:lvl6pPr marL="26517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6pPr>
            <a:lvl7pPr marL="31089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7pPr>
            <a:lvl8pPr marL="35661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8pPr>
            <a:lvl9pPr marL="40233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9pPr>
          </a:lstStyle>
          <a:p>
            <a:r>
              <a:rPr lang="fr-FR" sz="1200" dirty="0" smtClean="0"/>
              <a:t>EDUCFI et Mesquestionsdargent.fr</a:t>
            </a:r>
          </a:p>
          <a:p>
            <a:pPr hangingPunct="1"/>
            <a:r>
              <a:rPr lang="fr-FR" sz="1200" dirty="0" smtClean="0"/>
              <a:t>Petit Lexique financier</a:t>
            </a:r>
          </a:p>
          <a:p>
            <a:r>
              <a:rPr lang="fr-FR" sz="1200" dirty="0" smtClean="0"/>
              <a:t>Diapositives bonus</a:t>
            </a:r>
            <a:endParaRPr lang="fr-FR" sz="1200" dirty="0"/>
          </a:p>
        </p:txBody>
      </p:sp>
      <p:sp>
        <p:nvSpPr>
          <p:cNvPr id="42" name="Espace réservé du texte 32"/>
          <p:cNvSpPr>
            <a:spLocks noGrp="1"/>
          </p:cNvSpPr>
          <p:nvPr>
            <p:ph type="body" sz="quarter" idx="21"/>
          </p:nvPr>
        </p:nvSpPr>
        <p:spPr>
          <a:xfrm>
            <a:off x="6402336" y="973689"/>
            <a:ext cx="859983" cy="258532"/>
          </a:xfrm>
        </p:spPr>
        <p:txBody>
          <a:bodyPr anchor="ctr"/>
          <a:lstStyle/>
          <a:p>
            <a:r>
              <a:rPr lang="fr-FR" dirty="0" smtClean="0"/>
              <a:t>Thème 2</a:t>
            </a:r>
            <a:endParaRPr lang="fr-FR" dirty="0"/>
          </a:p>
        </p:txBody>
      </p:sp>
      <p:sp>
        <p:nvSpPr>
          <p:cNvPr id="43" name="Espace réservé du texte 32"/>
          <p:cNvSpPr>
            <a:spLocks noGrp="1"/>
          </p:cNvSpPr>
          <p:nvPr>
            <p:ph type="body" sz="quarter" idx="21"/>
          </p:nvPr>
        </p:nvSpPr>
        <p:spPr>
          <a:xfrm>
            <a:off x="6402335" y="1535404"/>
            <a:ext cx="859983" cy="258532"/>
          </a:xfrm>
        </p:spPr>
        <p:txBody>
          <a:bodyPr anchor="ctr"/>
          <a:lstStyle/>
          <a:p>
            <a:r>
              <a:rPr lang="fr-FR" dirty="0" smtClean="0"/>
              <a:t>Thème 3</a:t>
            </a:r>
            <a:endParaRPr lang="fr-FR" dirty="0"/>
          </a:p>
        </p:txBody>
      </p:sp>
      <p:sp>
        <p:nvSpPr>
          <p:cNvPr id="46" name="Espace réservé du texte 32"/>
          <p:cNvSpPr>
            <a:spLocks noGrp="1"/>
          </p:cNvSpPr>
          <p:nvPr>
            <p:ph type="body" sz="quarter" idx="21"/>
          </p:nvPr>
        </p:nvSpPr>
        <p:spPr>
          <a:xfrm>
            <a:off x="6402335" y="2091021"/>
            <a:ext cx="859983" cy="258532"/>
          </a:xfrm>
        </p:spPr>
        <p:txBody>
          <a:bodyPr anchor="ctr"/>
          <a:lstStyle/>
          <a:p>
            <a:r>
              <a:rPr lang="fr-FR" dirty="0" smtClean="0"/>
              <a:t>Thème 4</a:t>
            </a:r>
            <a:endParaRPr lang="fr-FR" dirty="0"/>
          </a:p>
        </p:txBody>
      </p:sp>
      <p:sp>
        <p:nvSpPr>
          <p:cNvPr id="47" name="Espace réservé du texte 32"/>
          <p:cNvSpPr>
            <a:spLocks noGrp="1"/>
          </p:cNvSpPr>
          <p:nvPr>
            <p:ph type="body" sz="quarter" idx="21"/>
          </p:nvPr>
        </p:nvSpPr>
        <p:spPr>
          <a:xfrm>
            <a:off x="6402335" y="2643890"/>
            <a:ext cx="859983" cy="258532"/>
          </a:xfrm>
        </p:spPr>
        <p:txBody>
          <a:bodyPr anchor="ctr"/>
          <a:lstStyle/>
          <a:p>
            <a:r>
              <a:rPr lang="fr-FR" dirty="0" smtClean="0"/>
              <a:t>Thème 5</a:t>
            </a:r>
            <a:endParaRPr lang="fr-FR" dirty="0"/>
          </a:p>
        </p:txBody>
      </p:sp>
      <p:sp>
        <p:nvSpPr>
          <p:cNvPr id="48" name="Espace réservé du texte 32"/>
          <p:cNvSpPr>
            <a:spLocks noGrp="1"/>
          </p:cNvSpPr>
          <p:nvPr>
            <p:ph type="body" sz="quarter" idx="21"/>
          </p:nvPr>
        </p:nvSpPr>
        <p:spPr>
          <a:xfrm>
            <a:off x="6423746" y="3190405"/>
            <a:ext cx="859983" cy="258532"/>
          </a:xfrm>
        </p:spPr>
        <p:txBody>
          <a:bodyPr anchor="ctr"/>
          <a:lstStyle/>
          <a:p>
            <a:r>
              <a:rPr lang="fr-FR" dirty="0" smtClean="0"/>
              <a:t>Thème 6</a:t>
            </a:r>
            <a:endParaRPr lang="fr-FR" dirty="0"/>
          </a:p>
        </p:txBody>
      </p:sp>
      <p:sp>
        <p:nvSpPr>
          <p:cNvPr id="49" name="Espace réservé du texte 32"/>
          <p:cNvSpPr>
            <a:spLocks noGrp="1"/>
          </p:cNvSpPr>
          <p:nvPr>
            <p:ph type="body" sz="quarter" idx="21"/>
          </p:nvPr>
        </p:nvSpPr>
        <p:spPr>
          <a:xfrm>
            <a:off x="6420131" y="3736920"/>
            <a:ext cx="859983" cy="258532"/>
          </a:xfrm>
        </p:spPr>
        <p:txBody>
          <a:bodyPr anchor="ctr"/>
          <a:lstStyle/>
          <a:p>
            <a:r>
              <a:rPr lang="fr-FR" dirty="0" smtClean="0"/>
              <a:t>Thème 7</a:t>
            </a:r>
            <a:endParaRPr lang="fr-FR" dirty="0"/>
          </a:p>
        </p:txBody>
      </p:sp>
      <p:sp>
        <p:nvSpPr>
          <p:cNvPr id="50" name="Espace réservé du texte 32"/>
          <p:cNvSpPr>
            <a:spLocks noGrp="1"/>
          </p:cNvSpPr>
          <p:nvPr>
            <p:ph type="body" sz="quarter" idx="21"/>
          </p:nvPr>
        </p:nvSpPr>
        <p:spPr>
          <a:xfrm>
            <a:off x="6420131" y="4232285"/>
            <a:ext cx="859983" cy="258532"/>
          </a:xfrm>
        </p:spPr>
        <p:txBody>
          <a:bodyPr anchor="ctr"/>
          <a:lstStyle/>
          <a:p>
            <a:r>
              <a:rPr lang="fr-FR" dirty="0" smtClean="0"/>
              <a:t>Thème 8</a:t>
            </a:r>
            <a:endParaRPr lang="fr-FR" dirty="0"/>
          </a:p>
        </p:txBody>
      </p:sp>
      <p:sp>
        <p:nvSpPr>
          <p:cNvPr id="52"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
        <p:nvSpPr>
          <p:cNvPr id="56" name="Rectangle 55">
            <a:extLst>
              <a:ext uri="{FF2B5EF4-FFF2-40B4-BE49-F238E27FC236}">
                <a16:creationId xmlns:a16="http://schemas.microsoft.com/office/drawing/2014/main" id="{310D8F74-256A-A946-2ABA-B00BE8FC21D0}"/>
              </a:ext>
            </a:extLst>
          </p:cNvPr>
          <p:cNvSpPr/>
          <p:nvPr/>
        </p:nvSpPr>
        <p:spPr>
          <a:xfrm>
            <a:off x="7337456" y="358423"/>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6" name="Rectangle 65">
            <a:extLst>
              <a:ext uri="{FF2B5EF4-FFF2-40B4-BE49-F238E27FC236}">
                <a16:creationId xmlns:a16="http://schemas.microsoft.com/office/drawing/2014/main" id="{310D8F74-256A-A946-2ABA-B00BE8FC21D0}"/>
              </a:ext>
            </a:extLst>
          </p:cNvPr>
          <p:cNvSpPr/>
          <p:nvPr/>
        </p:nvSpPr>
        <p:spPr>
          <a:xfrm>
            <a:off x="7334119" y="881298"/>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9" name="Rectangle 68">
            <a:extLst>
              <a:ext uri="{FF2B5EF4-FFF2-40B4-BE49-F238E27FC236}">
                <a16:creationId xmlns:a16="http://schemas.microsoft.com/office/drawing/2014/main" id="{310D8F74-256A-A946-2ABA-B00BE8FC21D0}"/>
              </a:ext>
            </a:extLst>
          </p:cNvPr>
          <p:cNvSpPr/>
          <p:nvPr/>
        </p:nvSpPr>
        <p:spPr>
          <a:xfrm>
            <a:off x="7333241" y="1403245"/>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1" name="Rectangle 70">
            <a:extLst>
              <a:ext uri="{FF2B5EF4-FFF2-40B4-BE49-F238E27FC236}">
                <a16:creationId xmlns:a16="http://schemas.microsoft.com/office/drawing/2014/main" id="{310D8F74-256A-A946-2ABA-B00BE8FC21D0}"/>
              </a:ext>
            </a:extLst>
          </p:cNvPr>
          <p:cNvSpPr/>
          <p:nvPr/>
        </p:nvSpPr>
        <p:spPr>
          <a:xfrm>
            <a:off x="7329904" y="2533010"/>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2" name="Rectangle 71">
            <a:extLst>
              <a:ext uri="{FF2B5EF4-FFF2-40B4-BE49-F238E27FC236}">
                <a16:creationId xmlns:a16="http://schemas.microsoft.com/office/drawing/2014/main" id="{310D8F74-256A-A946-2ABA-B00BE8FC21D0}"/>
              </a:ext>
            </a:extLst>
          </p:cNvPr>
          <p:cNvSpPr/>
          <p:nvPr/>
        </p:nvSpPr>
        <p:spPr>
          <a:xfrm>
            <a:off x="7324306" y="3079640"/>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3" name="Rectangle 72">
            <a:extLst>
              <a:ext uri="{FF2B5EF4-FFF2-40B4-BE49-F238E27FC236}">
                <a16:creationId xmlns:a16="http://schemas.microsoft.com/office/drawing/2014/main" id="{310D8F74-256A-A946-2ABA-B00BE8FC21D0}"/>
              </a:ext>
            </a:extLst>
          </p:cNvPr>
          <p:cNvSpPr/>
          <p:nvPr/>
        </p:nvSpPr>
        <p:spPr>
          <a:xfrm>
            <a:off x="7322364" y="3589776"/>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4" name="Rectangle 73">
            <a:extLst>
              <a:ext uri="{FF2B5EF4-FFF2-40B4-BE49-F238E27FC236}">
                <a16:creationId xmlns:a16="http://schemas.microsoft.com/office/drawing/2014/main" id="{310D8F74-256A-A946-2ABA-B00BE8FC21D0}"/>
              </a:ext>
            </a:extLst>
          </p:cNvPr>
          <p:cNvSpPr/>
          <p:nvPr/>
        </p:nvSpPr>
        <p:spPr>
          <a:xfrm>
            <a:off x="7322902" y="4150344"/>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5" name="Rectangle 74">
            <a:extLst>
              <a:ext uri="{FF2B5EF4-FFF2-40B4-BE49-F238E27FC236}">
                <a16:creationId xmlns:a16="http://schemas.microsoft.com/office/drawing/2014/main" id="{310D8F74-256A-A946-2ABA-B00BE8FC21D0}"/>
              </a:ext>
            </a:extLst>
          </p:cNvPr>
          <p:cNvSpPr/>
          <p:nvPr/>
        </p:nvSpPr>
        <p:spPr>
          <a:xfrm>
            <a:off x="7329903" y="1963813"/>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6" name="Espace réservé du contenu 28"/>
          <p:cNvSpPr>
            <a:spLocks noGrp="1"/>
          </p:cNvSpPr>
          <p:nvPr>
            <p:ph sz="quarter" idx="17"/>
          </p:nvPr>
        </p:nvSpPr>
        <p:spPr>
          <a:xfrm>
            <a:off x="7476482" y="2051918"/>
            <a:ext cx="2097249" cy="258532"/>
          </a:xfrm>
        </p:spPr>
        <p:txBody>
          <a:bodyPr anchor="ctr"/>
          <a:lstStyle/>
          <a:p>
            <a:r>
              <a:rPr lang="fr-FR" dirty="0" smtClean="0">
                <a:hlinkClick r:id="rId12" action="ppaction://hlinksldjump"/>
              </a:rPr>
              <a:t>Les Impôts</a:t>
            </a:r>
            <a:endParaRPr lang="fr-FR" dirty="0">
              <a:hlinkClick r:id="rId7" action="ppaction://hlinksldjump"/>
            </a:endParaRPr>
          </a:p>
        </p:txBody>
      </p:sp>
      <p:pic>
        <p:nvPicPr>
          <p:cNvPr id="5" name="Image 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rot="21334619">
            <a:off x="352427" y="2061811"/>
            <a:ext cx="2595688" cy="1404118"/>
          </a:xfrm>
          <a:prstGeom prst="rect">
            <a:avLst/>
          </a:prstGeom>
        </p:spPr>
      </p:pic>
      <p:sp>
        <p:nvSpPr>
          <p:cNvPr id="3" name="Bouton d'action : Accueil 2">
            <a:hlinkClick r:id="" action="ppaction://noaction" highlightClick="1"/>
          </p:cNvPr>
          <p:cNvSpPr/>
          <p:nvPr/>
        </p:nvSpPr>
        <p:spPr>
          <a:xfrm>
            <a:off x="10332191" y="185226"/>
            <a:ext cx="1613875" cy="896322"/>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8764978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20</a:t>
            </a:fld>
            <a:endParaRPr lang="fr-FR" dirty="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pic>
        <p:nvPicPr>
          <p:cNvPr id="6" name="Image 6" descr="Image 6"/>
          <p:cNvPicPr>
            <a:picLocks noChangeAspect="1"/>
          </p:cNvPicPr>
          <p:nvPr/>
        </p:nvPicPr>
        <p:blipFill>
          <a:blip r:embed="rId4"/>
          <a:stretch>
            <a:fillRect/>
          </a:stretch>
        </p:blipFill>
        <p:spPr>
          <a:xfrm>
            <a:off x="6377147" y="2050750"/>
            <a:ext cx="2137531" cy="2039205"/>
          </a:xfrm>
          <a:prstGeom prst="rect">
            <a:avLst/>
          </a:prstGeom>
          <a:ln w="12700">
            <a:miter lim="400000"/>
          </a:ln>
        </p:spPr>
      </p:pic>
      <p:pic>
        <p:nvPicPr>
          <p:cNvPr id="7" name="Image 6"/>
          <p:cNvPicPr>
            <a:picLocks noChangeAspect="1"/>
          </p:cNvPicPr>
          <p:nvPr/>
        </p:nvPicPr>
        <p:blipFill rotWithShape="1">
          <a:blip r:embed="rId5"/>
          <a:srcRect l="27897"/>
          <a:stretch/>
        </p:blipFill>
        <p:spPr>
          <a:xfrm>
            <a:off x="9015806" y="1966631"/>
            <a:ext cx="2097172" cy="2039205"/>
          </a:xfrm>
          <a:prstGeom prst="rect">
            <a:avLst/>
          </a:prstGeom>
        </p:spPr>
      </p:pic>
      <p:sp>
        <p:nvSpPr>
          <p:cNvPr id="8" name="Rectangle 7"/>
          <p:cNvSpPr/>
          <p:nvPr/>
        </p:nvSpPr>
        <p:spPr>
          <a:xfrm>
            <a:off x="1804298" y="5098237"/>
            <a:ext cx="8074646" cy="1107996"/>
          </a:xfrm>
          <a:prstGeom prst="rect">
            <a:avLst/>
          </a:prstGeom>
        </p:spPr>
        <p:txBody>
          <a:bodyPr wrap="none">
            <a:spAutoFit/>
          </a:bodyPr>
          <a:lstStyle/>
          <a:p>
            <a:r>
              <a:rPr lang="fr-FR" sz="2200" b="1" dirty="0">
                <a:solidFill>
                  <a:srgbClr val="213B76"/>
                </a:solidFill>
                <a:latin typeface="Arial" panose="020B0604020202020204" pitchFamily="34" charset="0"/>
                <a:cs typeface="Arial" panose="020B0604020202020204" pitchFamily="34" charset="0"/>
              </a:rPr>
              <a:t>Exceptions :</a:t>
            </a:r>
          </a:p>
          <a:p>
            <a:pPr marL="457200" indent="-457200" defTabSz="803275">
              <a:buSzPct val="125000"/>
              <a:buBlip>
                <a:blip r:embed="rId6"/>
              </a:buBlip>
            </a:pPr>
            <a:r>
              <a:rPr lang="fr-FR" sz="2200" dirty="0">
                <a:solidFill>
                  <a:srgbClr val="213B76"/>
                </a:solidFill>
                <a:latin typeface="Arial" panose="020B0604020202020204" pitchFamily="34" charset="0"/>
                <a:ea typeface="Arial"/>
                <a:cs typeface="Arial" panose="020B0604020202020204" pitchFamily="34" charset="0"/>
                <a:sym typeface="Arial"/>
              </a:rPr>
              <a:t>Payer avec plus de 50 pièces</a:t>
            </a:r>
          </a:p>
          <a:p>
            <a:pPr marL="457200" indent="-457200" defTabSz="803275">
              <a:buSzPct val="125000"/>
              <a:buBlip>
                <a:blip r:embed="rId6"/>
              </a:buBlip>
            </a:pPr>
            <a:r>
              <a:rPr lang="fr-FR" sz="2200" dirty="0" smtClean="0">
                <a:solidFill>
                  <a:srgbClr val="213B76"/>
                </a:solidFill>
                <a:latin typeface="Arial" panose="020B0604020202020204" pitchFamily="34" charset="0"/>
                <a:ea typeface="Arial"/>
                <a:cs typeface="Arial" panose="020B0604020202020204" pitchFamily="34" charset="0"/>
                <a:sym typeface="Arial"/>
              </a:rPr>
              <a:t>Payer à un professionnel une somme supérieure </a:t>
            </a:r>
            <a:r>
              <a:rPr lang="fr-FR" sz="2200" dirty="0">
                <a:solidFill>
                  <a:srgbClr val="213B76"/>
                </a:solidFill>
                <a:latin typeface="Arial" panose="020B0604020202020204" pitchFamily="34" charset="0"/>
                <a:ea typeface="Arial"/>
                <a:cs typeface="Arial" panose="020B0604020202020204" pitchFamily="34" charset="0"/>
                <a:sym typeface="Arial"/>
              </a:rPr>
              <a:t>à 1 000 </a:t>
            </a:r>
            <a:r>
              <a:rPr lang="fr-FR" sz="2200" dirty="0" smtClean="0">
                <a:solidFill>
                  <a:srgbClr val="213B76"/>
                </a:solidFill>
                <a:latin typeface="Arial" panose="020B0604020202020204" pitchFamily="34" charset="0"/>
                <a:ea typeface="Arial"/>
                <a:cs typeface="Arial" panose="020B0604020202020204" pitchFamily="34" charset="0"/>
                <a:sym typeface="Arial"/>
              </a:rPr>
              <a:t>€ </a:t>
            </a:r>
            <a:endParaRPr lang="fr-FR" sz="2200" dirty="0">
              <a:solidFill>
                <a:srgbClr val="213B76"/>
              </a:solidFill>
              <a:latin typeface="Arial" panose="020B0604020202020204" pitchFamily="34" charset="0"/>
              <a:ea typeface="Arial"/>
              <a:cs typeface="Arial" panose="020B0604020202020204" pitchFamily="34" charset="0"/>
              <a:sym typeface="Arial"/>
            </a:endParaRPr>
          </a:p>
        </p:txBody>
      </p:sp>
      <p:sp>
        <p:nvSpPr>
          <p:cNvPr id="11" name="Espace réservé du texte 1"/>
          <p:cNvSpPr txBox="1"/>
          <p:nvPr/>
        </p:nvSpPr>
        <p:spPr>
          <a:xfrm>
            <a:off x="1804298" y="2718772"/>
            <a:ext cx="2034763" cy="120032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317500" algn="just" defTabSz="803275">
              <a:spcBef>
                <a:spcPts val="400"/>
              </a:spcBef>
              <a:defRPr sz="2100" b="1">
                <a:solidFill>
                  <a:srgbClr val="002060"/>
                </a:solidFill>
                <a:latin typeface="Arial"/>
                <a:ea typeface="Arial"/>
                <a:cs typeface="Arial"/>
                <a:sym typeface="Arial"/>
              </a:defRPr>
            </a:lvl1pPr>
          </a:lstStyle>
          <a:p>
            <a:pPr marL="457200" indent="-457200" algn="l">
              <a:lnSpc>
                <a:spcPct val="150000"/>
              </a:lnSpc>
              <a:spcBef>
                <a:spcPts val="0"/>
              </a:spcBef>
              <a:buSzPct val="125000"/>
              <a:buBlip>
                <a:blip r:embed="rId6"/>
              </a:buBlip>
            </a:pPr>
            <a:r>
              <a:rPr lang="fr-FR" sz="2400" b="0" dirty="0" smtClean="0">
                <a:solidFill>
                  <a:srgbClr val="213B76"/>
                </a:solidFill>
                <a:latin typeface="Arial" panose="020B0604020202020204" pitchFamily="34" charset="0"/>
                <a:cs typeface="Arial" panose="020B0604020202020204" pitchFamily="34" charset="0"/>
              </a:rPr>
              <a:t>Pratiques</a:t>
            </a:r>
          </a:p>
          <a:p>
            <a:pPr marL="457200" indent="-457200" algn="l">
              <a:lnSpc>
                <a:spcPct val="150000"/>
              </a:lnSpc>
              <a:spcBef>
                <a:spcPts val="0"/>
              </a:spcBef>
              <a:buSzPct val="125000"/>
              <a:buBlip>
                <a:blip r:embed="rId6"/>
              </a:buBlip>
            </a:pPr>
            <a:r>
              <a:rPr lang="fr-FR" sz="2400" b="0" dirty="0" smtClean="0">
                <a:solidFill>
                  <a:srgbClr val="213B76"/>
                </a:solidFill>
                <a:latin typeface="Arial" panose="020B0604020202020204" pitchFamily="34" charset="0"/>
                <a:cs typeface="Arial" panose="020B0604020202020204" pitchFamily="34" charset="0"/>
              </a:rPr>
              <a:t>Sûrs</a:t>
            </a:r>
            <a:r>
              <a:rPr lang="fr-FR" sz="2400" b="0" dirty="0" smtClean="0">
                <a:latin typeface="Arial" panose="020B0604020202020204" pitchFamily="34" charset="0"/>
                <a:cs typeface="Arial" panose="020B0604020202020204" pitchFamily="34" charset="0"/>
              </a:rPr>
              <a:t> </a:t>
            </a:r>
            <a:endParaRPr lang="fr-FR" sz="2400" b="0" dirty="0">
              <a:latin typeface="Arial" panose="020B0604020202020204" pitchFamily="34" charset="0"/>
              <a:cs typeface="Arial" panose="020B0604020202020204" pitchFamily="34" charset="0"/>
            </a:endParaRPr>
          </a:p>
        </p:txBody>
      </p:sp>
      <p:sp>
        <p:nvSpPr>
          <p:cNvPr id="12" name="Rectangle à coins arrondis 11"/>
          <p:cNvSpPr/>
          <p:nvPr/>
        </p:nvSpPr>
        <p:spPr>
          <a:xfrm>
            <a:off x="794658" y="1828654"/>
            <a:ext cx="10901681" cy="2499230"/>
          </a:xfrm>
          <a:prstGeom prst="roundRect">
            <a:avLst>
              <a:gd name="adj" fmla="val 0"/>
            </a:avLst>
          </a:prstGeom>
          <a:noFill/>
          <a:ln w="38100">
            <a:solidFill>
              <a:srgbClr val="C9236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dirty="0">
              <a:solidFill>
                <a:srgbClr val="C92360"/>
              </a:solidFill>
            </a:endParaRPr>
          </a:p>
        </p:txBody>
      </p:sp>
      <p:grpSp>
        <p:nvGrpSpPr>
          <p:cNvPr id="13" name="Groupe 12"/>
          <p:cNvGrpSpPr/>
          <p:nvPr/>
        </p:nvGrpSpPr>
        <p:grpSpPr>
          <a:xfrm>
            <a:off x="794658" y="4564291"/>
            <a:ext cx="9125589" cy="637008"/>
            <a:chOff x="470711" y="4737450"/>
            <a:chExt cx="9125589" cy="637008"/>
          </a:xfrm>
        </p:grpSpPr>
        <p:sp>
          <p:nvSpPr>
            <p:cNvPr id="14" name="ZoneTexte 13"/>
            <p:cNvSpPr txBox="1"/>
            <p:nvPr/>
          </p:nvSpPr>
          <p:spPr>
            <a:xfrm>
              <a:off x="1537431" y="4840513"/>
              <a:ext cx="8058869" cy="4308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hangingPunct="0"/>
              <a:r>
                <a:rPr lang="fr-FR" sz="2200" b="1" dirty="0">
                  <a:solidFill>
                    <a:srgbClr val="C92360"/>
                  </a:solidFill>
                  <a:latin typeface="Arial" panose="020B0604020202020204" pitchFamily="34" charset="0"/>
                  <a:cs typeface="Arial" panose="020B0604020202020204" pitchFamily="34" charset="0"/>
                  <a:sym typeface="Helvetica"/>
                </a:rPr>
                <a:t>Ce sont les seuls moyens de paiement à avoir cours </a:t>
              </a:r>
              <a:r>
                <a:rPr lang="fr-FR" sz="2200" b="1" dirty="0" smtClean="0">
                  <a:solidFill>
                    <a:srgbClr val="C92360"/>
                  </a:solidFill>
                  <a:latin typeface="Arial" panose="020B0604020202020204" pitchFamily="34" charset="0"/>
                  <a:cs typeface="Arial" panose="020B0604020202020204" pitchFamily="34" charset="0"/>
                  <a:sym typeface="Helvetica"/>
                </a:rPr>
                <a:t>légal.</a:t>
              </a:r>
              <a:endParaRPr lang="fr-FR" sz="2200" b="1" dirty="0">
                <a:solidFill>
                  <a:srgbClr val="C92360"/>
                </a:solidFill>
                <a:latin typeface="Arial" panose="020B0604020202020204" pitchFamily="34" charset="0"/>
                <a:cs typeface="Arial" panose="020B0604020202020204" pitchFamily="34" charset="0"/>
                <a:sym typeface="Helvetica"/>
              </a:endParaRPr>
            </a:p>
          </p:txBody>
        </p:sp>
        <p:pic>
          <p:nvPicPr>
            <p:cNvPr id="15" name="Imag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70711" y="4737450"/>
              <a:ext cx="840309" cy="637008"/>
            </a:xfrm>
            <a:prstGeom prst="rect">
              <a:avLst/>
            </a:prstGeom>
          </p:spPr>
        </p:pic>
      </p:grpSp>
      <p:sp>
        <p:nvSpPr>
          <p:cNvPr id="17" name="Titre 1"/>
          <p:cNvSpPr txBox="1">
            <a:spLocks/>
          </p:cNvSpPr>
          <p:nvPr/>
        </p:nvSpPr>
        <p:spPr>
          <a:xfrm>
            <a:off x="794658" y="270779"/>
            <a:ext cx="9945793" cy="646331"/>
          </a:xfrm>
          <a:prstGeom prst="rect">
            <a:avLst/>
          </a:prstGeom>
        </p:spPr>
        <p:txBody>
          <a:bodyPr wrap="square">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3. LES MOYENS </a:t>
            </a:r>
            <a:r>
              <a:rPr lang="fr-FR" sz="4000" dirty="0"/>
              <a:t>DE PAIEMENT</a:t>
            </a:r>
          </a:p>
        </p:txBody>
      </p:sp>
      <p:sp>
        <p:nvSpPr>
          <p:cNvPr id="1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
        <p:nvSpPr>
          <p:cNvPr id="18" name="Espace réservé du texte 3"/>
          <p:cNvSpPr txBox="1"/>
          <p:nvPr/>
        </p:nvSpPr>
        <p:spPr>
          <a:xfrm>
            <a:off x="1515903" y="2241720"/>
            <a:ext cx="4140000" cy="523216"/>
          </a:xfrm>
          <a:prstGeom prst="rect">
            <a:avLst/>
          </a:prstGeom>
          <a:ln w="12700">
            <a:solidFill>
              <a:srgbClr val="C92360"/>
            </a:solidFill>
            <a:prstDash val="sysDash"/>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p>
            <a:pPr algn="ctr" defTabSz="849312">
              <a:defRPr sz="2200" b="1">
                <a:solidFill>
                  <a:srgbClr val="002060"/>
                </a:solidFill>
                <a:latin typeface="Myriad Pro"/>
                <a:ea typeface="Myriad Pro"/>
                <a:cs typeface="Myriad Pro"/>
                <a:sym typeface="Myriad Pro"/>
              </a:defRPr>
            </a:pPr>
            <a:r>
              <a:rPr lang="fr-FR" sz="2800" dirty="0">
                <a:solidFill>
                  <a:srgbClr val="C92360"/>
                </a:solidFill>
                <a:latin typeface="Arial" panose="020B0604020202020204" pitchFamily="34" charset="0"/>
                <a:cs typeface="Arial" panose="020B0604020202020204" pitchFamily="34" charset="0"/>
              </a:rPr>
              <a:t>L</a:t>
            </a:r>
            <a:r>
              <a:rPr lang="en-US" sz="2800" noProof="1">
                <a:solidFill>
                  <a:srgbClr val="C92360"/>
                </a:solidFill>
                <a:latin typeface="Arial" panose="020B0604020202020204" pitchFamily="34" charset="0"/>
                <a:cs typeface="Arial" panose="020B0604020202020204" pitchFamily="34" charset="0"/>
              </a:rPr>
              <a:t>es</a:t>
            </a:r>
            <a:r>
              <a:rPr sz="2800" dirty="0">
                <a:solidFill>
                  <a:srgbClr val="C92360"/>
                </a:solidFill>
                <a:latin typeface="Arial" panose="020B0604020202020204" pitchFamily="34" charset="0"/>
                <a:cs typeface="Arial" panose="020B0604020202020204" pitchFamily="34" charset="0"/>
              </a:rPr>
              <a:t> billets et les </a:t>
            </a:r>
            <a:r>
              <a:rPr lang="en-US" sz="2800" noProof="1">
                <a:solidFill>
                  <a:srgbClr val="C92360"/>
                </a:solidFill>
                <a:latin typeface="Arial" panose="020B0604020202020204" pitchFamily="34" charset="0"/>
                <a:cs typeface="Arial" panose="020B0604020202020204" pitchFamily="34" charset="0"/>
              </a:rPr>
              <a:t>pièces </a:t>
            </a:r>
          </a:p>
        </p:txBody>
      </p:sp>
    </p:spTree>
    <p:extLst>
      <p:ext uri="{BB962C8B-B14F-4D97-AF65-F5344CB8AC3E}">
        <p14:creationId xmlns:p14="http://schemas.microsoft.com/office/powerpoint/2010/main" val="1765453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21</a:t>
            </a:fld>
            <a:endParaRPr lang="fr-FR" dirty="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pic>
        <p:nvPicPr>
          <p:cNvPr id="7" name="Picture 2" descr="Picture 2"/>
          <p:cNvPicPr>
            <a:picLocks noChangeAspect="1"/>
          </p:cNvPicPr>
          <p:nvPr/>
        </p:nvPicPr>
        <p:blipFill>
          <a:blip r:embed="rId4"/>
          <a:srcRect l="7413" t="34387" r="16029" b="34387"/>
          <a:stretch>
            <a:fillRect/>
          </a:stretch>
        </p:blipFill>
        <p:spPr>
          <a:xfrm>
            <a:off x="2231023" y="2650813"/>
            <a:ext cx="6245836" cy="3615306"/>
          </a:xfrm>
          <a:prstGeom prst="rect">
            <a:avLst/>
          </a:prstGeom>
          <a:ln w="12700" cap="flat">
            <a:noFill/>
            <a:miter lim="400000"/>
          </a:ln>
          <a:effectLst/>
        </p:spPr>
      </p:pic>
      <p:sp>
        <p:nvSpPr>
          <p:cNvPr id="21" name="Rectangle"/>
          <p:cNvSpPr/>
          <p:nvPr/>
        </p:nvSpPr>
        <p:spPr>
          <a:xfrm>
            <a:off x="6973604" y="6272375"/>
            <a:ext cx="1380506" cy="379328"/>
          </a:xfrm>
          <a:prstGeom prst="rect">
            <a:avLst/>
          </a:prstGeom>
          <a:noFill/>
          <a:ln w="19050" cap="flat">
            <a:solidFill>
              <a:srgbClr val="C92360"/>
            </a:solidFill>
            <a:prstDash val="solid"/>
            <a:miter lim="400000"/>
          </a:ln>
          <a:effectLst/>
        </p:spPr>
        <p:txBody>
          <a:bodyPr wrap="square" lIns="45718" tIns="45718" rIns="45718" bIns="45718" numCol="1" anchor="t">
            <a:noAutofit/>
          </a:bodyPr>
          <a:lstStyle/>
          <a:p>
            <a:pPr algn="ctr" defTabSz="703262">
              <a:spcBef>
                <a:spcPts val="300"/>
              </a:spcBef>
              <a:defRPr>
                <a:latin typeface="Arial"/>
                <a:ea typeface="Arial"/>
                <a:cs typeface="Arial"/>
                <a:sym typeface="Arial"/>
              </a:defRPr>
            </a:pPr>
            <a:endParaRPr dirty="0">
              <a:solidFill>
                <a:srgbClr val="C92360"/>
              </a:solidFill>
              <a:latin typeface="Myriad Pro" panose="020B0503030403020204"/>
            </a:endParaRPr>
          </a:p>
        </p:txBody>
      </p:sp>
      <p:sp>
        <p:nvSpPr>
          <p:cNvPr id="22" name="Hologramme"/>
          <p:cNvSpPr txBox="1"/>
          <p:nvPr/>
        </p:nvSpPr>
        <p:spPr>
          <a:xfrm>
            <a:off x="6973604" y="6311550"/>
            <a:ext cx="1380506" cy="33855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just" defTabSz="703262">
              <a:spcBef>
                <a:spcPts val="300"/>
              </a:spcBef>
              <a:defRPr sz="1600" b="1">
                <a:solidFill>
                  <a:srgbClr val="CA2260"/>
                </a:solidFill>
                <a:latin typeface="Arial"/>
                <a:ea typeface="Arial"/>
                <a:cs typeface="Arial"/>
                <a:sym typeface="Arial"/>
              </a:defRPr>
            </a:lvl1pPr>
          </a:lstStyle>
          <a:p>
            <a:pPr algn="ctr"/>
            <a:r>
              <a:rPr dirty="0">
                <a:solidFill>
                  <a:srgbClr val="C92360"/>
                </a:solidFill>
                <a:latin typeface="Arial" panose="020B0604020202020204" pitchFamily="34" charset="0"/>
                <a:cs typeface="Arial" panose="020B0604020202020204" pitchFamily="34" charset="0"/>
              </a:rPr>
              <a:t>Hologramme</a:t>
            </a:r>
          </a:p>
        </p:txBody>
      </p:sp>
      <p:sp>
        <p:nvSpPr>
          <p:cNvPr id="19" name="Rectangle"/>
          <p:cNvSpPr/>
          <p:nvPr/>
        </p:nvSpPr>
        <p:spPr>
          <a:xfrm>
            <a:off x="2831709" y="6271701"/>
            <a:ext cx="1948162" cy="352776"/>
          </a:xfrm>
          <a:prstGeom prst="rect">
            <a:avLst/>
          </a:prstGeom>
          <a:solidFill>
            <a:srgbClr val="FFFFFF"/>
          </a:solidFill>
          <a:ln w="19050" cap="flat">
            <a:solidFill>
              <a:srgbClr val="C92360"/>
            </a:solidFill>
            <a:prstDash val="solid"/>
            <a:miter lim="400000"/>
          </a:ln>
          <a:effectLst/>
        </p:spPr>
        <p:txBody>
          <a:bodyPr wrap="square" lIns="45718" tIns="45718" rIns="45718" bIns="45718" numCol="1" anchor="t">
            <a:noAutofit/>
          </a:bodyPr>
          <a:lstStyle/>
          <a:p>
            <a:pPr algn="ctr" defTabSz="703262">
              <a:spcBef>
                <a:spcPts val="300"/>
              </a:spcBef>
              <a:defRPr>
                <a:latin typeface="Arial"/>
                <a:ea typeface="Arial"/>
                <a:cs typeface="Arial"/>
                <a:sym typeface="Arial"/>
              </a:defRPr>
            </a:pPr>
            <a:endParaRPr dirty="0">
              <a:solidFill>
                <a:srgbClr val="C92360"/>
              </a:solidFill>
              <a:latin typeface="Myriad Pro" panose="020B0503030403020204"/>
            </a:endParaRPr>
          </a:p>
        </p:txBody>
      </p:sp>
      <p:sp>
        <p:nvSpPr>
          <p:cNvPr id="20" name="Nombre émeraude"/>
          <p:cNvSpPr txBox="1"/>
          <p:nvPr/>
        </p:nvSpPr>
        <p:spPr>
          <a:xfrm>
            <a:off x="2831709" y="6285165"/>
            <a:ext cx="1948162" cy="33855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just" defTabSz="703262">
              <a:spcBef>
                <a:spcPts val="300"/>
              </a:spcBef>
              <a:defRPr sz="1600" b="1">
                <a:solidFill>
                  <a:srgbClr val="CA2260"/>
                </a:solidFill>
                <a:latin typeface="Arial"/>
                <a:ea typeface="Arial"/>
                <a:cs typeface="Arial"/>
                <a:sym typeface="Arial"/>
              </a:defRPr>
            </a:lvl1pPr>
          </a:lstStyle>
          <a:p>
            <a:pPr algn="ctr"/>
            <a:r>
              <a:rPr dirty="0">
                <a:solidFill>
                  <a:srgbClr val="C92360"/>
                </a:solidFill>
                <a:latin typeface="Arial" panose="020B0604020202020204" pitchFamily="34" charset="0"/>
                <a:cs typeface="Arial" panose="020B0604020202020204" pitchFamily="34" charset="0"/>
              </a:rPr>
              <a:t>Nombre émeraude</a:t>
            </a:r>
          </a:p>
        </p:txBody>
      </p:sp>
      <p:sp>
        <p:nvSpPr>
          <p:cNvPr id="17" name="Rectangle"/>
          <p:cNvSpPr/>
          <p:nvPr/>
        </p:nvSpPr>
        <p:spPr>
          <a:xfrm>
            <a:off x="3726647" y="2225499"/>
            <a:ext cx="1760558" cy="423066"/>
          </a:xfrm>
          <a:prstGeom prst="rect">
            <a:avLst/>
          </a:prstGeom>
          <a:noFill/>
          <a:ln w="19050" cap="flat">
            <a:solidFill>
              <a:srgbClr val="C92360"/>
            </a:solidFill>
            <a:prstDash val="solid"/>
            <a:miter lim="400000"/>
          </a:ln>
          <a:effectLst/>
        </p:spPr>
        <p:txBody>
          <a:bodyPr wrap="square" lIns="45718" tIns="45718" rIns="45718" bIns="45718" numCol="1" anchor="t">
            <a:noAutofit/>
          </a:bodyPr>
          <a:lstStyle/>
          <a:p>
            <a:pPr algn="ctr" defTabSz="703262">
              <a:spcBef>
                <a:spcPts val="300"/>
              </a:spcBef>
              <a:defRPr>
                <a:latin typeface="Arial"/>
                <a:ea typeface="Arial"/>
                <a:cs typeface="Arial"/>
                <a:sym typeface="Arial"/>
              </a:defRPr>
            </a:pPr>
            <a:endParaRPr dirty="0">
              <a:solidFill>
                <a:srgbClr val="C92360"/>
              </a:solidFill>
              <a:latin typeface="Myriad Pro" panose="020B0503030403020204"/>
            </a:endParaRPr>
          </a:p>
        </p:txBody>
      </p:sp>
      <p:sp>
        <p:nvSpPr>
          <p:cNvPr id="18" name="Filigrane portrait"/>
          <p:cNvSpPr txBox="1"/>
          <p:nvPr/>
        </p:nvSpPr>
        <p:spPr>
          <a:xfrm>
            <a:off x="3726647" y="2274108"/>
            <a:ext cx="1760558" cy="33855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just" defTabSz="703262">
              <a:spcBef>
                <a:spcPts val="300"/>
              </a:spcBef>
              <a:defRPr sz="1600" b="1">
                <a:solidFill>
                  <a:srgbClr val="CA2260"/>
                </a:solidFill>
                <a:latin typeface="Arial"/>
                <a:ea typeface="Arial"/>
                <a:cs typeface="Arial"/>
                <a:sym typeface="Arial"/>
              </a:defRPr>
            </a:lvl1pPr>
          </a:lstStyle>
          <a:p>
            <a:pPr algn="ctr"/>
            <a:r>
              <a:rPr dirty="0">
                <a:solidFill>
                  <a:srgbClr val="C92360"/>
                </a:solidFill>
                <a:latin typeface="Arial" panose="020B0604020202020204" pitchFamily="34" charset="0"/>
                <a:cs typeface="Arial" panose="020B0604020202020204" pitchFamily="34" charset="0"/>
              </a:rPr>
              <a:t>Filigrane portrait</a:t>
            </a:r>
          </a:p>
        </p:txBody>
      </p:sp>
      <p:sp>
        <p:nvSpPr>
          <p:cNvPr id="15" name="Rectangle"/>
          <p:cNvSpPr/>
          <p:nvPr/>
        </p:nvSpPr>
        <p:spPr>
          <a:xfrm>
            <a:off x="1235757" y="2211532"/>
            <a:ext cx="1743078" cy="423066"/>
          </a:xfrm>
          <a:prstGeom prst="rect">
            <a:avLst/>
          </a:prstGeom>
          <a:noFill/>
          <a:ln w="19050" cap="flat">
            <a:solidFill>
              <a:srgbClr val="C92360"/>
            </a:solidFill>
            <a:prstDash val="solid"/>
            <a:miter lim="400000"/>
          </a:ln>
          <a:effectLst/>
        </p:spPr>
        <p:txBody>
          <a:bodyPr wrap="square" lIns="45718" tIns="45718" rIns="45718" bIns="45718" numCol="1" anchor="t">
            <a:noAutofit/>
          </a:bodyPr>
          <a:lstStyle/>
          <a:p>
            <a:pPr algn="ctr" defTabSz="703262">
              <a:spcBef>
                <a:spcPts val="300"/>
              </a:spcBef>
              <a:defRPr>
                <a:latin typeface="Arial"/>
                <a:ea typeface="Arial"/>
                <a:cs typeface="Arial"/>
                <a:sym typeface="Arial"/>
              </a:defRPr>
            </a:pPr>
            <a:endParaRPr dirty="0">
              <a:solidFill>
                <a:srgbClr val="C92360"/>
              </a:solidFill>
              <a:latin typeface="Myriad Pro" panose="020B0503030403020204"/>
            </a:endParaRPr>
          </a:p>
        </p:txBody>
      </p:sp>
      <p:sp>
        <p:nvSpPr>
          <p:cNvPr id="16" name="Marques tactiles"/>
          <p:cNvSpPr txBox="1"/>
          <p:nvPr/>
        </p:nvSpPr>
        <p:spPr>
          <a:xfrm>
            <a:off x="1235757" y="2260141"/>
            <a:ext cx="1743078" cy="33855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just" defTabSz="703262">
              <a:spcBef>
                <a:spcPts val="300"/>
              </a:spcBef>
              <a:defRPr sz="1600" b="1">
                <a:solidFill>
                  <a:srgbClr val="CA2260"/>
                </a:solidFill>
                <a:latin typeface="Arial"/>
                <a:ea typeface="Arial"/>
                <a:cs typeface="Arial"/>
                <a:sym typeface="Arial"/>
              </a:defRPr>
            </a:lvl1pPr>
          </a:lstStyle>
          <a:p>
            <a:pPr algn="ctr"/>
            <a:r>
              <a:rPr dirty="0">
                <a:solidFill>
                  <a:srgbClr val="C92360"/>
                </a:solidFill>
                <a:latin typeface="Arial" panose="020B0604020202020204" pitchFamily="34" charset="0"/>
                <a:cs typeface="Arial" panose="020B0604020202020204" pitchFamily="34" charset="0"/>
              </a:rPr>
              <a:t>Marques tactiles</a:t>
            </a:r>
          </a:p>
        </p:txBody>
      </p:sp>
      <p:sp>
        <p:nvSpPr>
          <p:cNvPr id="13" name="Rectangle"/>
          <p:cNvSpPr/>
          <p:nvPr/>
        </p:nvSpPr>
        <p:spPr>
          <a:xfrm>
            <a:off x="6355212" y="2060063"/>
            <a:ext cx="2013753" cy="587088"/>
          </a:xfrm>
          <a:prstGeom prst="rect">
            <a:avLst/>
          </a:prstGeom>
          <a:noFill/>
          <a:ln w="19050" cap="flat">
            <a:solidFill>
              <a:srgbClr val="C92360"/>
            </a:solidFill>
            <a:prstDash val="solid"/>
            <a:miter lim="400000"/>
          </a:ln>
          <a:effectLst/>
        </p:spPr>
        <p:txBody>
          <a:bodyPr wrap="square" lIns="45718" tIns="45718" rIns="45718" bIns="45718" numCol="1" anchor="t">
            <a:noAutofit/>
          </a:bodyPr>
          <a:lstStyle/>
          <a:p>
            <a:pPr algn="ctr" defTabSz="657225">
              <a:spcBef>
                <a:spcPts val="200"/>
              </a:spcBef>
              <a:defRPr>
                <a:latin typeface="Arial"/>
                <a:ea typeface="Arial"/>
                <a:cs typeface="Arial"/>
                <a:sym typeface="Arial"/>
              </a:defRPr>
            </a:pPr>
            <a:endParaRPr dirty="0">
              <a:solidFill>
                <a:srgbClr val="C92360"/>
              </a:solidFill>
              <a:latin typeface="Myriad Pro" panose="020B0503030403020204"/>
            </a:endParaRPr>
          </a:p>
        </p:txBody>
      </p:sp>
      <p:sp>
        <p:nvSpPr>
          <p:cNvPr id="14" name="Fenêtre portrait…"/>
          <p:cNvSpPr txBox="1"/>
          <p:nvPr/>
        </p:nvSpPr>
        <p:spPr>
          <a:xfrm>
            <a:off x="6371835" y="2079321"/>
            <a:ext cx="2013753" cy="57964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lgn="ctr" defTabSz="657225">
              <a:spcBef>
                <a:spcPts val="200"/>
              </a:spcBef>
              <a:defRPr sz="1500" b="1">
                <a:solidFill>
                  <a:srgbClr val="CA2260"/>
                </a:solidFill>
                <a:latin typeface="Arial"/>
                <a:ea typeface="Arial"/>
                <a:cs typeface="Arial"/>
                <a:sym typeface="Arial"/>
              </a:defRPr>
            </a:pPr>
            <a:r>
              <a:rPr lang="en-US" sz="1500" noProof="1">
                <a:solidFill>
                  <a:srgbClr val="C92360"/>
                </a:solidFill>
                <a:latin typeface="Arial" panose="020B0604020202020204" pitchFamily="34" charset="0"/>
                <a:cs typeface="Arial" panose="020B0604020202020204" pitchFamily="34" charset="0"/>
              </a:rPr>
              <a:t>Fenêtre</a:t>
            </a:r>
            <a:r>
              <a:rPr sz="1500" dirty="0">
                <a:solidFill>
                  <a:srgbClr val="C92360"/>
                </a:solidFill>
                <a:latin typeface="Arial" panose="020B0604020202020204" pitchFamily="34" charset="0"/>
                <a:cs typeface="Arial" panose="020B0604020202020204" pitchFamily="34" charset="0"/>
              </a:rPr>
              <a:t> portrait</a:t>
            </a:r>
          </a:p>
          <a:p>
            <a:pPr algn="ctr" defTabSz="657225">
              <a:spcBef>
                <a:spcPts val="200"/>
              </a:spcBef>
              <a:defRPr sz="1500" b="1">
                <a:solidFill>
                  <a:srgbClr val="CA2260"/>
                </a:solidFill>
                <a:latin typeface="Arial"/>
                <a:ea typeface="Arial"/>
                <a:cs typeface="Arial"/>
                <a:sym typeface="Arial"/>
              </a:defRPr>
            </a:pPr>
            <a:r>
              <a:rPr lang="en-US" sz="1500" noProof="1">
                <a:solidFill>
                  <a:srgbClr val="C92360"/>
                </a:solidFill>
                <a:latin typeface="Arial" panose="020B0604020202020204" pitchFamily="34" charset="0"/>
                <a:cs typeface="Arial" panose="020B0604020202020204" pitchFamily="34" charset="0"/>
              </a:rPr>
              <a:t>dans</a:t>
            </a:r>
            <a:r>
              <a:rPr sz="1500" dirty="0">
                <a:solidFill>
                  <a:srgbClr val="C92360"/>
                </a:solidFill>
                <a:latin typeface="Arial" panose="020B0604020202020204" pitchFamily="34" charset="0"/>
                <a:cs typeface="Arial" panose="020B0604020202020204" pitchFamily="34" charset="0"/>
              </a:rPr>
              <a:t> </a:t>
            </a:r>
            <a:r>
              <a:rPr lang="en-US" sz="1500" noProof="1">
                <a:solidFill>
                  <a:srgbClr val="C92360"/>
                </a:solidFill>
                <a:latin typeface="Arial" panose="020B0604020202020204" pitchFamily="34" charset="0"/>
                <a:cs typeface="Arial" panose="020B0604020202020204" pitchFamily="34" charset="0"/>
              </a:rPr>
              <a:t>l’hologramme</a:t>
            </a:r>
          </a:p>
        </p:txBody>
      </p:sp>
      <p:sp>
        <p:nvSpPr>
          <p:cNvPr id="23" name="Espace réservé du texte 3"/>
          <p:cNvSpPr txBox="1"/>
          <p:nvPr/>
        </p:nvSpPr>
        <p:spPr>
          <a:xfrm>
            <a:off x="1235757" y="1336235"/>
            <a:ext cx="4140000" cy="523216"/>
          </a:xfrm>
          <a:prstGeom prst="rect">
            <a:avLst/>
          </a:prstGeom>
          <a:ln w="12700">
            <a:solidFill>
              <a:srgbClr val="C92360"/>
            </a:solidFill>
            <a:prstDash val="sysDash"/>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p>
            <a:pPr algn="ctr" defTabSz="849312">
              <a:defRPr sz="2200" b="1">
                <a:solidFill>
                  <a:srgbClr val="002060"/>
                </a:solidFill>
                <a:latin typeface="Myriad Pro"/>
                <a:ea typeface="Myriad Pro"/>
                <a:cs typeface="Myriad Pro"/>
                <a:sym typeface="Myriad Pro"/>
              </a:defRPr>
            </a:pPr>
            <a:r>
              <a:rPr lang="fr-FR" sz="2800" dirty="0">
                <a:solidFill>
                  <a:srgbClr val="C92360"/>
                </a:solidFill>
                <a:latin typeface="Arial" panose="020B0604020202020204" pitchFamily="34" charset="0"/>
                <a:cs typeface="Arial" panose="020B0604020202020204" pitchFamily="34" charset="0"/>
              </a:rPr>
              <a:t>L</a:t>
            </a:r>
            <a:r>
              <a:rPr lang="en-US" sz="2800" noProof="1">
                <a:solidFill>
                  <a:srgbClr val="C92360"/>
                </a:solidFill>
                <a:latin typeface="Arial" panose="020B0604020202020204" pitchFamily="34" charset="0"/>
                <a:cs typeface="Arial" panose="020B0604020202020204" pitchFamily="34" charset="0"/>
              </a:rPr>
              <a:t>es</a:t>
            </a:r>
            <a:r>
              <a:rPr sz="2800" dirty="0">
                <a:solidFill>
                  <a:srgbClr val="C92360"/>
                </a:solidFill>
                <a:latin typeface="Arial" panose="020B0604020202020204" pitchFamily="34" charset="0"/>
                <a:cs typeface="Arial" panose="020B0604020202020204" pitchFamily="34" charset="0"/>
              </a:rPr>
              <a:t> billets et les </a:t>
            </a:r>
            <a:r>
              <a:rPr lang="en-US" sz="2800" noProof="1">
                <a:solidFill>
                  <a:srgbClr val="C92360"/>
                </a:solidFill>
                <a:latin typeface="Arial" panose="020B0604020202020204" pitchFamily="34" charset="0"/>
                <a:cs typeface="Arial" panose="020B0604020202020204" pitchFamily="34" charset="0"/>
              </a:rPr>
              <a:t>pièces </a:t>
            </a:r>
          </a:p>
        </p:txBody>
      </p:sp>
      <p:sp>
        <p:nvSpPr>
          <p:cNvPr id="28" name="Titre 1"/>
          <p:cNvSpPr txBox="1">
            <a:spLocks/>
          </p:cNvSpPr>
          <p:nvPr/>
        </p:nvSpPr>
        <p:spPr>
          <a:xfrm>
            <a:off x="794658" y="517526"/>
            <a:ext cx="9945793" cy="646331"/>
          </a:xfrm>
          <a:prstGeom prst="rect">
            <a:avLst/>
          </a:prstGeom>
        </p:spPr>
        <p:txBody>
          <a:bodyPr wrap="square">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3. LES </a:t>
            </a:r>
            <a:r>
              <a:rPr lang="fr-FR" sz="4000" dirty="0"/>
              <a:t>MOYENS DE </a:t>
            </a:r>
            <a:r>
              <a:rPr lang="fr-FR" sz="4000" dirty="0" smtClean="0"/>
              <a:t>PAIEMENT</a:t>
            </a:r>
            <a:endParaRPr lang="fr-FR" sz="4000" dirty="0"/>
          </a:p>
        </p:txBody>
      </p:sp>
      <p:sp>
        <p:nvSpPr>
          <p:cNvPr id="2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grpSp>
        <p:nvGrpSpPr>
          <p:cNvPr id="2" name="Groupe 1"/>
          <p:cNvGrpSpPr/>
          <p:nvPr/>
        </p:nvGrpSpPr>
        <p:grpSpPr>
          <a:xfrm>
            <a:off x="5525756" y="1336235"/>
            <a:ext cx="6294870" cy="523216"/>
            <a:chOff x="953165" y="1392454"/>
            <a:chExt cx="10774558" cy="505196"/>
          </a:xfrm>
        </p:grpSpPr>
        <p:sp>
          <p:nvSpPr>
            <p:cNvPr id="27" name="Espace réservé du texte 4"/>
            <p:cNvSpPr txBox="1"/>
            <p:nvPr/>
          </p:nvSpPr>
          <p:spPr>
            <a:xfrm>
              <a:off x="953165" y="1438311"/>
              <a:ext cx="10769674" cy="430883"/>
            </a:xfrm>
            <a:prstGeom prst="rect">
              <a:avLst/>
            </a:prstGeom>
            <a:noFill/>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spcBef>
                  <a:spcPts val="500"/>
                </a:spcBef>
                <a:defRPr sz="2300" b="1">
                  <a:solidFill>
                    <a:srgbClr val="002060"/>
                  </a:solidFill>
                  <a:latin typeface="Arial"/>
                  <a:ea typeface="Arial"/>
                  <a:cs typeface="Arial"/>
                  <a:sym typeface="Arial"/>
                </a:defRPr>
              </a:lvl1pPr>
            </a:lstStyle>
            <a:p>
              <a:pPr algn="ctr"/>
              <a:r>
                <a:rPr lang="fr-FR" sz="2200" dirty="0">
                  <a:solidFill>
                    <a:srgbClr val="E06F17"/>
                  </a:solidFill>
                  <a:latin typeface="Arial" panose="020B0604020202020204" pitchFamily="34" charset="0"/>
                  <a:cs typeface="Arial" panose="020B0604020202020204" pitchFamily="34" charset="0"/>
                </a:rPr>
                <a:t>Exercice : </a:t>
              </a:r>
              <a:r>
                <a:rPr lang="fr-FR" sz="2200" dirty="0" smtClean="0">
                  <a:solidFill>
                    <a:srgbClr val="E06F17"/>
                  </a:solidFill>
                  <a:latin typeface="Arial" panose="020B0604020202020204" pitchFamily="34" charset="0"/>
                  <a:cs typeface="Arial" panose="020B0604020202020204" pitchFamily="34" charset="0"/>
                </a:rPr>
                <a:t>Quels sont les signes de sécurité ?</a:t>
              </a:r>
              <a:endParaRPr sz="2200" dirty="0">
                <a:solidFill>
                  <a:srgbClr val="C92360"/>
                </a:solidFill>
                <a:latin typeface="Arial" panose="020B0604020202020204" pitchFamily="34" charset="0"/>
                <a:cs typeface="Arial" panose="020B0604020202020204" pitchFamily="34" charset="0"/>
              </a:endParaRPr>
            </a:p>
          </p:txBody>
        </p:sp>
        <p:sp>
          <p:nvSpPr>
            <p:cNvPr id="32" name="Rectangle à coins arrondis 31"/>
            <p:cNvSpPr/>
            <p:nvPr/>
          </p:nvSpPr>
          <p:spPr>
            <a:xfrm>
              <a:off x="953165" y="1392454"/>
              <a:ext cx="10774558" cy="505196"/>
            </a:xfrm>
            <a:prstGeom prst="roundRect">
              <a:avLst>
                <a:gd name="adj" fmla="val 0"/>
              </a:avLst>
            </a:prstGeom>
            <a:noFill/>
            <a:ln w="38100" cap="sq">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pic>
        <p:nvPicPr>
          <p:cNvPr id="30" name="Image 29">
            <a:hlinkClick r:id="rId5" action="ppaction://hlinkfile"/>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82114" y="214071"/>
            <a:ext cx="1018369" cy="1016356"/>
          </a:xfrm>
          <a:prstGeom prst="rect">
            <a:avLst/>
          </a:prstGeom>
        </p:spPr>
      </p:pic>
    </p:spTree>
    <p:extLst>
      <p:ext uri="{BB962C8B-B14F-4D97-AF65-F5344CB8AC3E}">
        <p14:creationId xmlns:p14="http://schemas.microsoft.com/office/powerpoint/2010/main" val="1517037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18" grpId="0"/>
      <p:bldP spid="16"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22</a:t>
            </a:fld>
            <a:endParaRPr lang="fr-FR" dirty="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8" name="ZoneTexte 7"/>
          <p:cNvSpPr txBox="1"/>
          <p:nvPr/>
        </p:nvSpPr>
        <p:spPr>
          <a:xfrm>
            <a:off x="1883758" y="2224759"/>
            <a:ext cx="2660577" cy="358485"/>
          </a:xfrm>
          <a:prstGeom prst="rect">
            <a:avLst/>
          </a:prstGeom>
          <a:noFill/>
          <a:ln w="19050" cap="flat">
            <a:solidFill>
              <a:srgbClr val="C923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Puce électronique</a:t>
            </a:r>
          </a:p>
        </p:txBody>
      </p:sp>
      <p:sp>
        <p:nvSpPr>
          <p:cNvPr id="9" name="ZoneTexte 8"/>
          <p:cNvSpPr txBox="1"/>
          <p:nvPr/>
        </p:nvSpPr>
        <p:spPr>
          <a:xfrm>
            <a:off x="4839567" y="2225541"/>
            <a:ext cx="2407016" cy="358485"/>
          </a:xfrm>
          <a:prstGeom prst="rect">
            <a:avLst/>
          </a:prstGeom>
          <a:noFill/>
          <a:ln w="19050" cap="flat">
            <a:solidFill>
              <a:srgbClr val="C923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Numéro de carte</a:t>
            </a:r>
          </a:p>
        </p:txBody>
      </p:sp>
      <p:sp>
        <p:nvSpPr>
          <p:cNvPr id="10" name="ZoneTexte 9"/>
          <p:cNvSpPr txBox="1"/>
          <p:nvPr/>
        </p:nvSpPr>
        <p:spPr>
          <a:xfrm>
            <a:off x="4411798" y="5423610"/>
            <a:ext cx="2681623" cy="358485"/>
          </a:xfrm>
          <a:prstGeom prst="rect">
            <a:avLst/>
          </a:prstGeom>
          <a:noFill/>
          <a:ln w="19050" cap="flat">
            <a:solidFill>
              <a:srgbClr val="C923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Date d’expiration</a:t>
            </a:r>
          </a:p>
        </p:txBody>
      </p:sp>
      <p:sp>
        <p:nvSpPr>
          <p:cNvPr id="11" name="ZoneTexte 10"/>
          <p:cNvSpPr txBox="1"/>
          <p:nvPr/>
        </p:nvSpPr>
        <p:spPr>
          <a:xfrm>
            <a:off x="7551848" y="5388574"/>
            <a:ext cx="3283261" cy="707882"/>
          </a:xfrm>
          <a:prstGeom prst="rect">
            <a:avLst/>
          </a:prstGeom>
          <a:noFill/>
          <a:ln w="19050" cap="flat">
            <a:solidFill>
              <a:srgbClr val="C923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Signature </a:t>
            </a:r>
            <a:endParaRPr kumimoji="0" lang="fr-FR" sz="2000" b="1" i="0" u="none" strike="noStrike" cap="none" spc="0" normalizeH="0" baseline="0" dirty="0" smtClean="0">
              <a:ln>
                <a:noFill/>
              </a:ln>
              <a:solidFill>
                <a:srgbClr val="C92360"/>
              </a:solidFill>
              <a:effectLst/>
              <a:uFillTx/>
              <a:latin typeface="Arial" panose="020B0604020202020204" pitchFamily="34" charset="0"/>
              <a:cs typeface="Arial" panose="020B0604020202020204" pitchFamily="34" charset="0"/>
              <a:sym typeface="Helvetica"/>
            </a:endParaRPr>
          </a:p>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smtClean="0">
                <a:ln>
                  <a:noFill/>
                </a:ln>
                <a:solidFill>
                  <a:srgbClr val="C92360"/>
                </a:solidFill>
                <a:effectLst/>
                <a:uFillTx/>
                <a:latin typeface="Arial" panose="020B0604020202020204" pitchFamily="34" charset="0"/>
                <a:cs typeface="Arial" panose="020B0604020202020204" pitchFamily="34" charset="0"/>
                <a:sym typeface="Helvetica"/>
              </a:rPr>
              <a:t>et </a:t>
            </a: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cryptogramme </a:t>
            </a:r>
            <a:r>
              <a:rPr kumimoji="0" lang="fr-FR" sz="2000" b="1" i="0" u="none" strike="noStrike" cap="none" spc="0" normalizeH="0" baseline="0" dirty="0" smtClean="0">
                <a:ln>
                  <a:noFill/>
                </a:ln>
                <a:solidFill>
                  <a:srgbClr val="C92360"/>
                </a:solidFill>
                <a:effectLst/>
                <a:uFillTx/>
                <a:latin typeface="Arial" panose="020B0604020202020204" pitchFamily="34" charset="0"/>
                <a:cs typeface="Arial" panose="020B0604020202020204" pitchFamily="34" charset="0"/>
                <a:sym typeface="Helvetica"/>
              </a:rPr>
              <a:t>visuel</a:t>
            </a:r>
            <a:endParaRPr kumimoji="0" lang="fr-FR" sz="24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endParaRPr>
          </a:p>
        </p:txBody>
      </p:sp>
      <p:sp>
        <p:nvSpPr>
          <p:cNvPr id="17" name="ZoneTexte 16"/>
          <p:cNvSpPr txBox="1"/>
          <p:nvPr/>
        </p:nvSpPr>
        <p:spPr>
          <a:xfrm>
            <a:off x="1691116" y="5767982"/>
            <a:ext cx="2200843" cy="400105"/>
          </a:xfrm>
          <a:prstGeom prst="rect">
            <a:avLst/>
          </a:prstGeom>
          <a:noFill/>
          <a:ln w="19050" cap="flat">
            <a:solidFill>
              <a:srgbClr val="C923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Nom du </a:t>
            </a:r>
            <a:r>
              <a:rPr kumimoji="0" lang="fr-FR" sz="2000" b="1" i="0" u="none" strike="noStrike" cap="none" spc="0" normalizeH="0" baseline="0" dirty="0" smtClean="0">
                <a:ln>
                  <a:noFill/>
                </a:ln>
                <a:solidFill>
                  <a:srgbClr val="C92360"/>
                </a:solidFill>
                <a:effectLst/>
                <a:uFillTx/>
                <a:latin typeface="Arial" panose="020B0604020202020204" pitchFamily="34" charset="0"/>
                <a:cs typeface="Arial" panose="020B0604020202020204" pitchFamily="34" charset="0"/>
                <a:sym typeface="Helvetica"/>
              </a:rPr>
              <a:t>titulaire</a:t>
            </a:r>
            <a:endParaRPr kumimoji="0" lang="fr-FR"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endParaRPr>
          </a:p>
        </p:txBody>
      </p:sp>
      <p:sp>
        <p:nvSpPr>
          <p:cNvPr id="6" name="Espace réservé du texte 3"/>
          <p:cNvSpPr txBox="1"/>
          <p:nvPr/>
        </p:nvSpPr>
        <p:spPr>
          <a:xfrm>
            <a:off x="1658989" y="1304585"/>
            <a:ext cx="3059217" cy="523216"/>
          </a:xfrm>
          <a:prstGeom prst="rect">
            <a:avLst/>
          </a:prstGeom>
          <a:ln w="12700">
            <a:solidFill>
              <a:srgbClr val="C92360"/>
            </a:solidFill>
            <a:prstDash val="sysDash"/>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p>
            <a:pPr>
              <a:defRPr sz="2400" b="1">
                <a:solidFill>
                  <a:srgbClr val="CA2260"/>
                </a:solidFill>
                <a:latin typeface="Arial"/>
                <a:ea typeface="Arial"/>
                <a:cs typeface="Arial"/>
                <a:sym typeface="Arial"/>
              </a:defRPr>
            </a:pPr>
            <a:r>
              <a:rPr sz="2800" dirty="0">
                <a:solidFill>
                  <a:srgbClr val="C92360"/>
                </a:solidFill>
                <a:latin typeface="Arial" panose="020B0604020202020204" pitchFamily="34" charset="0"/>
                <a:cs typeface="Arial" panose="020B0604020202020204" pitchFamily="34" charset="0"/>
              </a:rPr>
              <a:t>La carte </a:t>
            </a:r>
            <a:r>
              <a:rPr lang="en-US" sz="2800" noProof="1" smtClean="0">
                <a:solidFill>
                  <a:srgbClr val="C92360"/>
                </a:solidFill>
                <a:latin typeface="Arial" panose="020B0604020202020204" pitchFamily="34" charset="0"/>
                <a:cs typeface="Arial" panose="020B0604020202020204" pitchFamily="34" charset="0"/>
              </a:rPr>
              <a:t>bancaire</a:t>
            </a:r>
            <a:endParaRPr sz="2800" dirty="0">
              <a:solidFill>
                <a:srgbClr val="C92360"/>
              </a:solidFill>
              <a:latin typeface="Arial" panose="020B0604020202020204" pitchFamily="34" charset="0"/>
              <a:cs typeface="Arial" panose="020B0604020202020204" pitchFamily="34" charset="0"/>
            </a:endParaRPr>
          </a:p>
        </p:txBody>
      </p:sp>
      <p:grpSp>
        <p:nvGrpSpPr>
          <p:cNvPr id="41" name="Groupe 40"/>
          <p:cNvGrpSpPr/>
          <p:nvPr/>
        </p:nvGrpSpPr>
        <p:grpSpPr>
          <a:xfrm>
            <a:off x="1658989" y="2645675"/>
            <a:ext cx="9472596" cy="3096840"/>
            <a:chOff x="1481720" y="2641872"/>
            <a:chExt cx="9472596" cy="3096840"/>
          </a:xfrm>
        </p:grpSpPr>
        <p:grpSp>
          <p:nvGrpSpPr>
            <p:cNvPr id="28" name="Groupe 27"/>
            <p:cNvGrpSpPr/>
            <p:nvPr/>
          </p:nvGrpSpPr>
          <p:grpSpPr>
            <a:xfrm>
              <a:off x="1481720" y="2822030"/>
              <a:ext cx="9472596" cy="2397123"/>
              <a:chOff x="1143000" y="1980762"/>
              <a:chExt cx="4889185" cy="1462526"/>
            </a:xfrm>
          </p:grpSpPr>
          <p:pic>
            <p:nvPicPr>
              <p:cNvPr id="29" name="Image 28"/>
              <p:cNvPicPr>
                <a:picLocks noChangeAspect="1"/>
              </p:cNvPicPr>
              <p:nvPr/>
            </p:nvPicPr>
            <p:blipFill rotWithShape="1">
              <a:blip r:embed="rId4" cstate="print">
                <a:extLst>
                  <a:ext uri="{28A0092B-C50C-407E-A947-70E740481C1C}">
                    <a14:useLocalDpi xmlns:a14="http://schemas.microsoft.com/office/drawing/2010/main" val="0"/>
                  </a:ext>
                </a:extLst>
              </a:blip>
              <a:srcRect l="45473" t="44582" r="29319" b="932"/>
              <a:stretch/>
            </p:blipFill>
            <p:spPr>
              <a:xfrm>
                <a:off x="1143000" y="1981200"/>
                <a:ext cx="2305050" cy="1462088"/>
              </a:xfrm>
              <a:prstGeom prst="rect">
                <a:avLst/>
              </a:prstGeom>
            </p:spPr>
          </p:pic>
          <p:pic>
            <p:nvPicPr>
              <p:cNvPr id="30" name="Image 29"/>
              <p:cNvPicPr>
                <a:picLocks noChangeAspect="1"/>
              </p:cNvPicPr>
              <p:nvPr/>
            </p:nvPicPr>
            <p:blipFill rotWithShape="1">
              <a:blip r:embed="rId4" cstate="print">
                <a:extLst>
                  <a:ext uri="{28A0092B-C50C-407E-A947-70E740481C1C}">
                    <a14:useLocalDpi xmlns:a14="http://schemas.microsoft.com/office/drawing/2010/main" val="0"/>
                  </a:ext>
                </a:extLst>
              </a:blip>
              <a:srcRect l="74691" t="45647" r="101" b="-133"/>
              <a:stretch/>
            </p:blipFill>
            <p:spPr>
              <a:xfrm>
                <a:off x="3727135" y="1980762"/>
                <a:ext cx="2305050" cy="1462088"/>
              </a:xfrm>
              <a:prstGeom prst="rect">
                <a:avLst/>
              </a:prstGeom>
            </p:spPr>
          </p:pic>
        </p:grpSp>
        <p:sp>
          <p:nvSpPr>
            <p:cNvPr id="31" name="Rectangle 30"/>
            <p:cNvSpPr/>
            <p:nvPr/>
          </p:nvSpPr>
          <p:spPr>
            <a:xfrm>
              <a:off x="6703282" y="3546640"/>
              <a:ext cx="3120127" cy="322588"/>
            </a:xfrm>
            <a:prstGeom prst="rect">
              <a:avLst/>
            </a:prstGeom>
            <a:noFill/>
            <a:ln w="38100" cap="flat">
              <a:solidFill>
                <a:srgbClr val="C923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cxnSp>
          <p:nvCxnSpPr>
            <p:cNvPr id="32" name="Connecteur droit avec flèche 31"/>
            <p:cNvCxnSpPr/>
            <p:nvPr/>
          </p:nvCxnSpPr>
          <p:spPr>
            <a:xfrm>
              <a:off x="9185613" y="3869228"/>
              <a:ext cx="0" cy="1539668"/>
            </a:xfrm>
            <a:prstGeom prst="straightConnector1">
              <a:avLst/>
            </a:prstGeom>
            <a:noFill/>
            <a:ln w="38100" cap="flat">
              <a:solidFill>
                <a:srgbClr val="C92360"/>
              </a:solidFill>
              <a:prstDash val="solid"/>
              <a:round/>
              <a:tailEnd type="triangle"/>
            </a:ln>
            <a:effectLst/>
            <a:sp3d/>
          </p:spPr>
          <p:style>
            <a:lnRef idx="0">
              <a:scrgbClr r="0" g="0" b="0"/>
            </a:lnRef>
            <a:fillRef idx="0">
              <a:scrgbClr r="0" g="0" b="0"/>
            </a:fillRef>
            <a:effectRef idx="0">
              <a:scrgbClr r="0" g="0" b="0"/>
            </a:effectRef>
            <a:fontRef idx="none"/>
          </p:style>
        </p:cxnSp>
        <p:sp>
          <p:nvSpPr>
            <p:cNvPr id="33" name="Rectangle 32"/>
            <p:cNvSpPr/>
            <p:nvPr/>
          </p:nvSpPr>
          <p:spPr>
            <a:xfrm>
              <a:off x="1668237" y="4778315"/>
              <a:ext cx="3120127" cy="322588"/>
            </a:xfrm>
            <a:prstGeom prst="rect">
              <a:avLst/>
            </a:prstGeom>
            <a:noFill/>
            <a:ln w="38100" cap="flat">
              <a:solidFill>
                <a:srgbClr val="C923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cxnSp>
          <p:nvCxnSpPr>
            <p:cNvPr id="34" name="Connecteur droit avec flèche 33"/>
            <p:cNvCxnSpPr/>
            <p:nvPr/>
          </p:nvCxnSpPr>
          <p:spPr>
            <a:xfrm flipH="1">
              <a:off x="1956050" y="5100902"/>
              <a:ext cx="9018" cy="637810"/>
            </a:xfrm>
            <a:prstGeom prst="straightConnector1">
              <a:avLst/>
            </a:prstGeom>
            <a:noFill/>
            <a:ln w="38100" cap="flat">
              <a:solidFill>
                <a:srgbClr val="C92360"/>
              </a:solidFill>
              <a:prstDash val="solid"/>
              <a:round/>
              <a:tailEnd type="triangle"/>
            </a:ln>
            <a:effectLst/>
            <a:sp3d/>
          </p:spPr>
          <p:style>
            <a:lnRef idx="0">
              <a:scrgbClr r="0" g="0" b="0"/>
            </a:lnRef>
            <a:fillRef idx="0">
              <a:scrgbClr r="0" g="0" b="0"/>
            </a:fillRef>
            <a:effectRef idx="0">
              <a:scrgbClr r="0" g="0" b="0"/>
            </a:effectRef>
            <a:fontRef idx="none"/>
          </p:style>
        </p:cxnSp>
        <p:sp>
          <p:nvSpPr>
            <p:cNvPr id="35" name="Rectangle 34"/>
            <p:cNvSpPr/>
            <p:nvPr/>
          </p:nvSpPr>
          <p:spPr>
            <a:xfrm>
              <a:off x="2989279" y="4427294"/>
              <a:ext cx="793187" cy="351020"/>
            </a:xfrm>
            <a:prstGeom prst="rect">
              <a:avLst/>
            </a:prstGeom>
            <a:noFill/>
            <a:ln w="38100" cap="flat">
              <a:solidFill>
                <a:srgbClr val="C923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cxnSp>
          <p:nvCxnSpPr>
            <p:cNvPr id="36" name="Connecteur droit avec flèche 35"/>
            <p:cNvCxnSpPr>
              <a:stCxn id="35" idx="3"/>
            </p:cNvCxnSpPr>
            <p:nvPr/>
          </p:nvCxnSpPr>
          <p:spPr>
            <a:xfrm>
              <a:off x="3782466" y="4602805"/>
              <a:ext cx="741471" cy="755099"/>
            </a:xfrm>
            <a:prstGeom prst="straightConnector1">
              <a:avLst/>
            </a:prstGeom>
            <a:noFill/>
            <a:ln w="38100" cap="flat">
              <a:solidFill>
                <a:srgbClr val="C92360"/>
              </a:solidFill>
              <a:prstDash val="solid"/>
              <a:round/>
              <a:tailEnd type="triangle"/>
            </a:ln>
            <a:effectLst/>
            <a:sp3d/>
          </p:spPr>
          <p:style>
            <a:lnRef idx="0">
              <a:scrgbClr r="0" g="0" b="0"/>
            </a:lnRef>
            <a:fillRef idx="0">
              <a:scrgbClr r="0" g="0" b="0"/>
            </a:fillRef>
            <a:effectRef idx="0">
              <a:scrgbClr r="0" g="0" b="0"/>
            </a:effectRef>
            <a:fontRef idx="none"/>
          </p:style>
        </p:cxnSp>
        <p:sp>
          <p:nvSpPr>
            <p:cNvPr id="37" name="Rectangle 36"/>
            <p:cNvSpPr/>
            <p:nvPr/>
          </p:nvSpPr>
          <p:spPr>
            <a:xfrm>
              <a:off x="1651648" y="4061704"/>
              <a:ext cx="4214158" cy="322588"/>
            </a:xfrm>
            <a:prstGeom prst="rect">
              <a:avLst/>
            </a:prstGeom>
            <a:noFill/>
            <a:ln w="38100" cap="flat">
              <a:solidFill>
                <a:srgbClr val="C923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cxnSp>
          <p:nvCxnSpPr>
            <p:cNvPr id="38" name="Connecteur droit avec flèche 37"/>
            <p:cNvCxnSpPr/>
            <p:nvPr/>
          </p:nvCxnSpPr>
          <p:spPr>
            <a:xfrm flipV="1">
              <a:off x="3325862" y="2641872"/>
              <a:ext cx="1462502" cy="1419832"/>
            </a:xfrm>
            <a:prstGeom prst="straightConnector1">
              <a:avLst/>
            </a:prstGeom>
            <a:noFill/>
            <a:ln w="38100" cap="flat">
              <a:solidFill>
                <a:srgbClr val="C92360"/>
              </a:solidFill>
              <a:prstDash val="solid"/>
              <a:round/>
              <a:tailEnd type="triangle"/>
            </a:ln>
            <a:effectLst/>
            <a:sp3d/>
          </p:spPr>
          <p:style>
            <a:lnRef idx="0">
              <a:scrgbClr r="0" g="0" b="0"/>
            </a:lnRef>
            <a:fillRef idx="0">
              <a:scrgbClr r="0" g="0" b="0"/>
            </a:fillRef>
            <a:effectRef idx="0">
              <a:scrgbClr r="0" g="0" b="0"/>
            </a:effectRef>
            <a:fontRef idx="none"/>
          </p:style>
        </p:cxnSp>
        <p:sp>
          <p:nvSpPr>
            <p:cNvPr id="39" name="Rectangle 38"/>
            <p:cNvSpPr/>
            <p:nvPr/>
          </p:nvSpPr>
          <p:spPr>
            <a:xfrm>
              <a:off x="1565140" y="3346324"/>
              <a:ext cx="799857" cy="652949"/>
            </a:xfrm>
            <a:prstGeom prst="rect">
              <a:avLst/>
            </a:prstGeom>
            <a:noFill/>
            <a:ln w="38100" cap="flat">
              <a:solidFill>
                <a:srgbClr val="C923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cxnSp>
          <p:nvCxnSpPr>
            <p:cNvPr id="40" name="Connecteur droit avec flèche 39"/>
            <p:cNvCxnSpPr/>
            <p:nvPr/>
          </p:nvCxnSpPr>
          <p:spPr>
            <a:xfrm flipV="1">
              <a:off x="1863360" y="2665632"/>
              <a:ext cx="383991" cy="697217"/>
            </a:xfrm>
            <a:prstGeom prst="straightConnector1">
              <a:avLst/>
            </a:prstGeom>
            <a:noFill/>
            <a:ln w="38100" cap="flat">
              <a:solidFill>
                <a:srgbClr val="C92360"/>
              </a:solidFill>
              <a:prstDash val="solid"/>
              <a:round/>
              <a:tailEnd type="triangle"/>
            </a:ln>
            <a:effectLst/>
            <a:sp3d/>
          </p:spPr>
          <p:style>
            <a:lnRef idx="0">
              <a:scrgbClr r="0" g="0" b="0"/>
            </a:lnRef>
            <a:fillRef idx="0">
              <a:scrgbClr r="0" g="0" b="0"/>
            </a:fillRef>
            <a:effectRef idx="0">
              <a:scrgbClr r="0" g="0" b="0"/>
            </a:effectRef>
            <a:fontRef idx="none"/>
          </p:style>
        </p:cxnSp>
      </p:grpSp>
      <p:sp>
        <p:nvSpPr>
          <p:cNvPr id="43" name="Titre 1"/>
          <p:cNvSpPr txBox="1">
            <a:spLocks/>
          </p:cNvSpPr>
          <p:nvPr/>
        </p:nvSpPr>
        <p:spPr>
          <a:xfrm>
            <a:off x="794658" y="517526"/>
            <a:ext cx="10907484" cy="646331"/>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3. LES </a:t>
            </a:r>
            <a:r>
              <a:rPr lang="fr-FR" sz="4000" dirty="0"/>
              <a:t>MOYENS DE </a:t>
            </a:r>
            <a:r>
              <a:rPr lang="fr-FR" sz="4000" dirty="0" smtClean="0"/>
              <a:t>PAIEMENT</a:t>
            </a:r>
            <a:endParaRPr lang="fr-FR" sz="4000" dirty="0"/>
          </a:p>
        </p:txBody>
      </p:sp>
      <p:sp>
        <p:nvSpPr>
          <p:cNvPr id="4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grpSp>
        <p:nvGrpSpPr>
          <p:cNvPr id="42" name="Groupe 41"/>
          <p:cNvGrpSpPr/>
          <p:nvPr/>
        </p:nvGrpSpPr>
        <p:grpSpPr>
          <a:xfrm>
            <a:off x="4839567" y="1305744"/>
            <a:ext cx="6294870" cy="816930"/>
            <a:chOff x="953165" y="1392454"/>
            <a:chExt cx="10774558" cy="788794"/>
          </a:xfrm>
        </p:grpSpPr>
        <p:sp>
          <p:nvSpPr>
            <p:cNvPr id="47" name="Espace réservé du texte 4"/>
            <p:cNvSpPr txBox="1"/>
            <p:nvPr/>
          </p:nvSpPr>
          <p:spPr>
            <a:xfrm>
              <a:off x="953165" y="1438311"/>
              <a:ext cx="10769675" cy="742937"/>
            </a:xfrm>
            <a:prstGeom prst="rect">
              <a:avLst/>
            </a:prstGeom>
            <a:noFill/>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spcBef>
                  <a:spcPts val="500"/>
                </a:spcBef>
                <a:defRPr sz="2300" b="1">
                  <a:solidFill>
                    <a:srgbClr val="002060"/>
                  </a:solidFill>
                  <a:latin typeface="Arial"/>
                  <a:ea typeface="Arial"/>
                  <a:cs typeface="Arial"/>
                  <a:sym typeface="Arial"/>
                </a:defRPr>
              </a:lvl1pPr>
            </a:lstStyle>
            <a:p>
              <a:pPr algn="ctr"/>
              <a:r>
                <a:rPr lang="fr-FR" sz="2200" dirty="0">
                  <a:solidFill>
                    <a:srgbClr val="E06F17"/>
                  </a:solidFill>
                  <a:latin typeface="Arial" panose="020B0604020202020204" pitchFamily="34" charset="0"/>
                  <a:cs typeface="Arial" panose="020B0604020202020204" pitchFamily="34" charset="0"/>
                </a:rPr>
                <a:t>Exercice : I</a:t>
              </a:r>
              <a:r>
                <a:rPr lang="fr-FR" sz="2200" dirty="0" smtClean="0">
                  <a:solidFill>
                    <a:srgbClr val="E06F17"/>
                  </a:solidFill>
                  <a:latin typeface="Arial" panose="020B0604020202020204" pitchFamily="34" charset="0"/>
                  <a:cs typeface="Arial" panose="020B0604020202020204" pitchFamily="34" charset="0"/>
                </a:rPr>
                <a:t>dentifier les informations présentes sur la carte</a:t>
              </a:r>
              <a:endParaRPr sz="2200" dirty="0">
                <a:solidFill>
                  <a:srgbClr val="C92360"/>
                </a:solidFill>
                <a:latin typeface="Arial" panose="020B0604020202020204" pitchFamily="34" charset="0"/>
                <a:cs typeface="Arial" panose="020B0604020202020204" pitchFamily="34" charset="0"/>
              </a:endParaRPr>
            </a:p>
          </p:txBody>
        </p:sp>
        <p:sp>
          <p:nvSpPr>
            <p:cNvPr id="48" name="Rectangle à coins arrondis 47"/>
            <p:cNvSpPr/>
            <p:nvPr/>
          </p:nvSpPr>
          <p:spPr>
            <a:xfrm>
              <a:off x="953165" y="1392454"/>
              <a:ext cx="10774558" cy="788794"/>
            </a:xfrm>
            <a:prstGeom prst="roundRect">
              <a:avLst>
                <a:gd name="adj" fmla="val 0"/>
              </a:avLst>
            </a:prstGeom>
            <a:noFill/>
            <a:ln w="38100" cap="sq">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49" name="Rectangle 48"/>
          <p:cNvSpPr/>
          <p:nvPr/>
        </p:nvSpPr>
        <p:spPr>
          <a:xfrm>
            <a:off x="1995296" y="4848950"/>
            <a:ext cx="1964439" cy="193852"/>
          </a:xfrm>
          <a:prstGeom prst="rect">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0" name="Image 49">
            <a:hlinkClick r:id="rId5" action="ppaction://hlinkfile"/>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82114" y="214071"/>
            <a:ext cx="1018369" cy="1016356"/>
          </a:xfrm>
          <a:prstGeom prst="rect">
            <a:avLst/>
          </a:prstGeom>
        </p:spPr>
      </p:pic>
    </p:spTree>
    <p:extLst>
      <p:ext uri="{BB962C8B-B14F-4D97-AF65-F5344CB8AC3E}">
        <p14:creationId xmlns:p14="http://schemas.microsoft.com/office/powerpoint/2010/main" val="3485087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1"/>
          </p:nvPr>
        </p:nvSpPr>
        <p:spPr/>
        <p:txBody>
          <a:bodyPr/>
          <a:lstStyle/>
          <a:p>
            <a:fld id="{27A4C574-4D1E-4B89-9988-D081408D575C}" type="slidenum">
              <a:rPr lang="fr-FR" smtClean="0"/>
              <a:pPr/>
              <a:t>23</a:t>
            </a:fld>
            <a:endParaRPr lang="fr-FR" dirty="0"/>
          </a:p>
        </p:txBody>
      </p:sp>
      <p:sp>
        <p:nvSpPr>
          <p:cNvPr id="6" name="Titre 1"/>
          <p:cNvSpPr txBox="1">
            <a:spLocks/>
          </p:cNvSpPr>
          <p:nvPr/>
        </p:nvSpPr>
        <p:spPr>
          <a:xfrm>
            <a:off x="821871" y="243440"/>
            <a:ext cx="10907484" cy="646331"/>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3. LES </a:t>
            </a:r>
            <a:r>
              <a:rPr lang="fr-FR" sz="4000" dirty="0"/>
              <a:t>MOYENS DE </a:t>
            </a:r>
            <a:r>
              <a:rPr lang="fr-FR" sz="4000" dirty="0" smtClean="0"/>
              <a:t>PAIEMENT</a:t>
            </a:r>
            <a:endParaRPr lang="fr-FR" sz="4000" dirty="0"/>
          </a:p>
        </p:txBody>
      </p:sp>
      <p:sp>
        <p:nvSpPr>
          <p:cNvPr id="7" name="Espace réservé du contenu 4"/>
          <p:cNvSpPr>
            <a:spLocks noGrp="1"/>
          </p:cNvSpPr>
          <p:nvPr>
            <p:ph idx="1"/>
          </p:nvPr>
        </p:nvSpPr>
        <p:spPr>
          <a:xfrm>
            <a:off x="1851761" y="2184513"/>
            <a:ext cx="9560794" cy="710451"/>
          </a:xfrm>
        </p:spPr>
        <p:txBody>
          <a:bodyPr/>
          <a:lstStyle/>
          <a:p>
            <a:pPr marL="354013" lvl="1"/>
            <a:r>
              <a:rPr lang="fr-FR" sz="2000" dirty="0"/>
              <a:t>Dans un guichet de ma banque</a:t>
            </a:r>
          </a:p>
          <a:p>
            <a:pPr marL="354013" lvl="1" indent="-354013"/>
            <a:r>
              <a:rPr lang="fr-FR" sz="2000" dirty="0"/>
              <a:t>Dans un DAB (distributeur automatique de billets) de n’importe quelle banque</a:t>
            </a:r>
          </a:p>
        </p:txBody>
      </p:sp>
      <p:sp>
        <p:nvSpPr>
          <p:cNvPr id="8" name="Espace réservé du texte 1"/>
          <p:cNvSpPr txBox="1"/>
          <p:nvPr/>
        </p:nvSpPr>
        <p:spPr>
          <a:xfrm>
            <a:off x="1851761" y="1300546"/>
            <a:ext cx="7471151" cy="83099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458787" algn="just" defTabSz="781050">
              <a:spcBef>
                <a:spcPts val="300"/>
              </a:spcBef>
              <a:defRPr sz="2200" b="1">
                <a:solidFill>
                  <a:srgbClr val="002060"/>
                </a:solidFill>
                <a:latin typeface="Arial"/>
                <a:ea typeface="Arial"/>
                <a:cs typeface="Arial"/>
                <a:sym typeface="Arial"/>
              </a:defRPr>
            </a:lvl1pPr>
          </a:lstStyle>
          <a:p>
            <a:pPr indent="0"/>
            <a:r>
              <a:rPr lang="fr-FR" sz="2400" dirty="0" smtClean="0">
                <a:solidFill>
                  <a:srgbClr val="C92360"/>
                </a:solidFill>
                <a:latin typeface="Arial" panose="020B0604020202020204" pitchFamily="34" charset="0"/>
                <a:ea typeface="+mn-ea"/>
                <a:cs typeface="Arial" panose="020B0604020202020204" pitchFamily="34" charset="0"/>
              </a:rPr>
              <a:t>Où et comment puis-je retirer de l’argent liquide avec ma carte bancaire ?</a:t>
            </a:r>
          </a:p>
        </p:txBody>
      </p:sp>
      <p:pic>
        <p:nvPicPr>
          <p:cNvPr id="9" name="Espace réservé du contenu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4658" y="1338474"/>
            <a:ext cx="802597" cy="601948"/>
          </a:xfrm>
          <a:prstGeom prst="rect">
            <a:avLst/>
          </a:prstGeom>
        </p:spPr>
      </p:pic>
      <p:graphicFrame>
        <p:nvGraphicFramePr>
          <p:cNvPr id="10" name="Diagramme 9"/>
          <p:cNvGraphicFramePr/>
          <p:nvPr>
            <p:extLst>
              <p:ext uri="{D42A27DB-BD31-4B8C-83A1-F6EECF244321}">
                <p14:modId xmlns:p14="http://schemas.microsoft.com/office/powerpoint/2010/main" val="4126776050"/>
              </p:ext>
            </p:extLst>
          </p:nvPr>
        </p:nvGraphicFramePr>
        <p:xfrm>
          <a:off x="2004960" y="3162661"/>
          <a:ext cx="7992888" cy="281222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2" name="Image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13"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16" name="Image 15">
            <a:hlinkClick r:id="rId10" action="ppaction://hlinkfile"/>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682114" y="214071"/>
            <a:ext cx="1018369" cy="1016356"/>
          </a:xfrm>
          <a:prstGeom prst="rect">
            <a:avLst/>
          </a:prstGeom>
        </p:spPr>
      </p:pic>
    </p:spTree>
    <p:extLst>
      <p:ext uri="{BB962C8B-B14F-4D97-AF65-F5344CB8AC3E}">
        <p14:creationId xmlns:p14="http://schemas.microsoft.com/office/powerpoint/2010/main" val="2810009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graphicEl>
                                              <a:dgm id="{D3D089D6-2E11-4BB8-AA5B-2A0B78D712B0}"/>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graphicEl>
                                              <a:dgm id="{32C092CF-FA17-4320-971C-2109B6207194}"/>
                                            </p:graphic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graphicEl>
                                              <a:dgm id="{805B950C-0E08-4E56-B21C-3502E84CB552}"/>
                                            </p:graphic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graphicEl>
                                              <a:dgm id="{68E69AE4-3945-4E2F-A94B-E048D078CEBA}"/>
                                            </p:graphic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graphicEl>
                                              <a:dgm id="{36451B90-451F-43D6-9D99-16B74C32DD5C}"/>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graphicEl>
                                              <a:dgm id="{02E550CC-08F5-432D-9D5E-BA1EC10FE598}"/>
                                            </p:graphic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graphicEl>
                                              <a:dgm id="{12D49BF2-FC8F-4A79-8A94-5E67D2F2796B}"/>
                                            </p:graphic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0">
                                            <p:graphicEl>
                                              <a:dgm id="{61F26E32-8DD0-473B-9C80-A62B7D7F34A9}"/>
                                            </p:graphic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
                                            <p:graphicEl>
                                              <a:dgm id="{D9C7E9C2-42C1-4CEC-AA3D-935A3F441D3B}"/>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Graphic spid="10" grpId="0">
        <p:bldSub>
          <a:bldDgm bld="one"/>
        </p:bldSub>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24</a:t>
            </a:fld>
            <a:endParaRPr lang="fr-FR" dirty="0"/>
          </a:p>
        </p:txBody>
      </p:sp>
      <p:sp>
        <p:nvSpPr>
          <p:cNvPr id="9" name="Espace réservé du texte 1"/>
          <p:cNvSpPr txBox="1">
            <a:spLocks/>
          </p:cNvSpPr>
          <p:nvPr/>
        </p:nvSpPr>
        <p:spPr>
          <a:xfrm>
            <a:off x="4524615" y="1989071"/>
            <a:ext cx="7108586" cy="1323435"/>
          </a:xfrm>
          <a:prstGeom prst="rect">
            <a:avLst/>
          </a:prstGeom>
          <a:noFill/>
          <a:ln w="12700" cap="flat">
            <a:noFill/>
            <a:miter lim="400000"/>
          </a:ln>
          <a:effectLst/>
        </p:spPr>
        <p:txBody>
          <a:bodyPr wrap="square" lIns="45718" tIns="45718" rIns="45718" bIns="45718" numCol="1" anchor="t">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803275">
              <a:lnSpc>
                <a:spcPct val="100000"/>
              </a:lnSpc>
              <a:spcBef>
                <a:spcPts val="0"/>
              </a:spcBef>
              <a:buSzPct val="125000"/>
              <a:buNone/>
            </a:pPr>
            <a:r>
              <a:rPr lang="fr-FR" sz="1600" dirty="0" smtClean="0">
                <a:ea typeface="Arial"/>
              </a:rPr>
              <a:t>Une nouvelle façon de payer :</a:t>
            </a:r>
            <a:endParaRPr lang="fr-FR" sz="1600" dirty="0">
              <a:ea typeface="Arial"/>
            </a:endParaRPr>
          </a:p>
          <a:p>
            <a:pPr marL="457200" indent="-457200" defTabSz="803275">
              <a:lnSpc>
                <a:spcPct val="100000"/>
              </a:lnSpc>
              <a:spcBef>
                <a:spcPts val="0"/>
              </a:spcBef>
              <a:buSzPct val="125000"/>
              <a:buBlip>
                <a:blip r:embed="rId3"/>
              </a:buBlip>
            </a:pPr>
            <a:r>
              <a:rPr lang="fr-FR" sz="1600" dirty="0" smtClean="0">
                <a:ea typeface="Arial"/>
              </a:rPr>
              <a:t>Avec la carte bancaire, le téléphone ou des objets connectés (montre…)</a:t>
            </a:r>
          </a:p>
          <a:p>
            <a:pPr marL="457200" indent="-457200" defTabSz="803275">
              <a:lnSpc>
                <a:spcPct val="100000"/>
              </a:lnSpc>
              <a:spcBef>
                <a:spcPts val="0"/>
              </a:spcBef>
              <a:buSzPct val="125000"/>
              <a:buBlip>
                <a:blip r:embed="rId3"/>
              </a:buBlip>
            </a:pPr>
            <a:r>
              <a:rPr lang="fr-FR" sz="1600" dirty="0" smtClean="0">
                <a:ea typeface="Arial"/>
              </a:rPr>
              <a:t>En utilisant la </a:t>
            </a:r>
            <a:r>
              <a:rPr lang="fr-FR" sz="1600" dirty="0">
                <a:ea typeface="Arial"/>
              </a:rPr>
              <a:t>technologie </a:t>
            </a:r>
            <a:r>
              <a:rPr lang="fr-FR" sz="1600" b="1" dirty="0">
                <a:ea typeface="Arial"/>
              </a:rPr>
              <a:t>Near Field </a:t>
            </a:r>
            <a:r>
              <a:rPr lang="fr-FR" sz="1600" b="1" dirty="0" smtClean="0">
                <a:ea typeface="Arial"/>
              </a:rPr>
              <a:t>Communication </a:t>
            </a:r>
            <a:r>
              <a:rPr lang="fr-FR" sz="1600" dirty="0" smtClean="0">
                <a:ea typeface="Arial"/>
              </a:rPr>
              <a:t>(NFC)</a:t>
            </a:r>
          </a:p>
          <a:p>
            <a:pPr marL="457200" indent="-457200" defTabSz="803275">
              <a:lnSpc>
                <a:spcPct val="100000"/>
              </a:lnSpc>
              <a:spcBef>
                <a:spcPts val="0"/>
              </a:spcBef>
              <a:buSzPct val="125000"/>
              <a:buBlip>
                <a:blip r:embed="rId3"/>
              </a:buBlip>
            </a:pPr>
            <a:r>
              <a:rPr lang="fr-FR" sz="1600" dirty="0" smtClean="0">
                <a:ea typeface="Arial"/>
              </a:rPr>
              <a:t>Avec </a:t>
            </a:r>
            <a:r>
              <a:rPr lang="fr-FR" sz="1600" b="1" dirty="0" smtClean="0">
                <a:ea typeface="Arial"/>
              </a:rPr>
              <a:t>authentification</a:t>
            </a:r>
            <a:r>
              <a:rPr lang="fr-FR" sz="1600" dirty="0" smtClean="0">
                <a:ea typeface="Arial"/>
              </a:rPr>
              <a:t> (code, empreinte digitale, reconnaissance faciale) pour les paiements supérieurs à 50 €</a:t>
            </a:r>
            <a:endParaRPr lang="fr-FR" sz="1600" dirty="0">
              <a:ea typeface="Arial"/>
            </a:endParaRPr>
          </a:p>
        </p:txBody>
      </p:sp>
      <p:sp>
        <p:nvSpPr>
          <p:cNvPr id="10" name="Que peux-tu faire avec cet argent ?">
            <a:extLst>
              <a:ext uri="{FF2B5EF4-FFF2-40B4-BE49-F238E27FC236}">
                <a16:creationId xmlns:a16="http://schemas.microsoft.com/office/drawing/2014/main" id="{21A22B0C-228D-1A2E-DAC4-540D78ABB711}"/>
              </a:ext>
            </a:extLst>
          </p:cNvPr>
          <p:cNvSpPr txBox="1"/>
          <p:nvPr/>
        </p:nvSpPr>
        <p:spPr>
          <a:xfrm>
            <a:off x="4524615" y="1601277"/>
            <a:ext cx="5296020" cy="4247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sz="1800" dirty="0" smtClean="0">
                <a:solidFill>
                  <a:srgbClr val="C92360"/>
                </a:solidFill>
                <a:latin typeface="Arial" panose="020B0604020202020204" pitchFamily="34" charset="0"/>
                <a:cs typeface="Arial" panose="020B0604020202020204" pitchFamily="34" charset="0"/>
              </a:rPr>
              <a:t>Qu’est-ce que le paiement sans contact ?</a:t>
            </a:r>
            <a:endParaRPr lang="fr-FR" sz="1800" dirty="0">
              <a:solidFill>
                <a:srgbClr val="C92360"/>
              </a:solidFill>
              <a:latin typeface="Arial" panose="020B0604020202020204" pitchFamily="34" charset="0"/>
              <a:cs typeface="Arial" panose="020B0604020202020204" pitchFamily="34" charset="0"/>
            </a:endParaRPr>
          </a:p>
        </p:txBody>
      </p:sp>
      <p:sp>
        <p:nvSpPr>
          <p:cNvPr id="12" name="Titre 1"/>
          <p:cNvSpPr txBox="1">
            <a:spLocks/>
          </p:cNvSpPr>
          <p:nvPr/>
        </p:nvSpPr>
        <p:spPr>
          <a:xfrm>
            <a:off x="755839" y="211088"/>
            <a:ext cx="10907484" cy="1200329"/>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3. LES </a:t>
            </a:r>
            <a:r>
              <a:rPr lang="fr-FR" sz="4000" dirty="0"/>
              <a:t>MOYENS DE PAIEMENT</a:t>
            </a:r>
          </a:p>
          <a:p>
            <a:endParaRPr lang="fr-FR" sz="4000" dirty="0"/>
          </a:p>
        </p:txBody>
      </p:sp>
      <p:pic>
        <p:nvPicPr>
          <p:cNvPr id="14" name="Imag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22" name="Rectangle à coins arrondis 21"/>
          <p:cNvSpPr/>
          <p:nvPr/>
        </p:nvSpPr>
        <p:spPr>
          <a:xfrm>
            <a:off x="755839" y="1358767"/>
            <a:ext cx="10877362" cy="2173103"/>
          </a:xfrm>
          <a:prstGeom prst="roundRect">
            <a:avLst>
              <a:gd name="adj" fmla="val 0"/>
            </a:avLst>
          </a:prstGeom>
          <a:noFill/>
          <a:ln w="38100">
            <a:solidFill>
              <a:srgbClr val="C9236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dirty="0">
              <a:solidFill>
                <a:srgbClr val="C92360"/>
              </a:solidFill>
            </a:endParaRPr>
          </a:p>
        </p:txBody>
      </p:sp>
      <p:sp>
        <p:nvSpPr>
          <p:cNvPr id="23" name="Espace réservé du texte 3"/>
          <p:cNvSpPr txBox="1"/>
          <p:nvPr/>
        </p:nvSpPr>
        <p:spPr>
          <a:xfrm>
            <a:off x="1267774" y="1809287"/>
            <a:ext cx="2378158" cy="954103"/>
          </a:xfrm>
          <a:prstGeom prst="rect">
            <a:avLst/>
          </a:prstGeom>
          <a:ln w="12700">
            <a:solidFill>
              <a:srgbClr val="C92360"/>
            </a:solidFill>
            <a:prstDash val="dash"/>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p>
            <a:pPr algn="ctr">
              <a:defRPr sz="2400" b="1">
                <a:solidFill>
                  <a:srgbClr val="002060"/>
                </a:solidFill>
                <a:latin typeface="Arial"/>
                <a:ea typeface="Arial"/>
                <a:cs typeface="Arial"/>
                <a:sym typeface="Arial"/>
              </a:defRPr>
            </a:pPr>
            <a:r>
              <a:rPr lang="fr-FR" sz="2800" dirty="0" smtClean="0">
                <a:solidFill>
                  <a:srgbClr val="C92360"/>
                </a:solidFill>
                <a:latin typeface="Arial" panose="020B0604020202020204" pitchFamily="34" charset="0"/>
                <a:cs typeface="Arial" panose="020B0604020202020204" pitchFamily="34" charset="0"/>
              </a:rPr>
              <a:t>Le paiement sans contact</a:t>
            </a:r>
            <a:endParaRPr lang="fr-FR" sz="2800" dirty="0">
              <a:solidFill>
                <a:srgbClr val="C92360"/>
              </a:solidFill>
              <a:latin typeface="Arial" panose="020B0604020202020204" pitchFamily="34" charset="0"/>
              <a:cs typeface="Arial" panose="020B0604020202020204" pitchFamily="34" charset="0"/>
            </a:endParaRPr>
          </a:p>
        </p:txBody>
      </p:sp>
      <p:grpSp>
        <p:nvGrpSpPr>
          <p:cNvPr id="24" name="Groupe 23"/>
          <p:cNvGrpSpPr/>
          <p:nvPr/>
        </p:nvGrpSpPr>
        <p:grpSpPr>
          <a:xfrm>
            <a:off x="755839" y="3895490"/>
            <a:ext cx="5839270" cy="1844717"/>
            <a:chOff x="4143493" y="4002748"/>
            <a:chExt cx="6121650" cy="1913326"/>
          </a:xfrm>
        </p:grpSpPr>
        <p:pic>
          <p:nvPicPr>
            <p:cNvPr id="25" name="Picture 6" descr="Z:\EDUCFI\02-COMMUNICATION\05- IMAGES\16-Picto PPT\prices-ros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43493" y="4002748"/>
              <a:ext cx="590231" cy="590231"/>
            </a:xfrm>
            <a:prstGeom prst="rect">
              <a:avLst/>
            </a:prstGeom>
            <a:noFill/>
            <a:extLst>
              <a:ext uri="{909E8E84-426E-40DD-AFC4-6F175D3DCCD1}">
                <a14:hiddenFill xmlns:a14="http://schemas.microsoft.com/office/drawing/2010/main">
                  <a:solidFill>
                    <a:srgbClr val="FFFFFF"/>
                  </a:solidFill>
                </a14:hiddenFill>
              </a:ext>
            </a:extLst>
          </p:spPr>
        </p:pic>
        <p:sp>
          <p:nvSpPr>
            <p:cNvPr id="26" name="Espace réservé du texte 1"/>
            <p:cNvSpPr txBox="1">
              <a:spLocks/>
            </p:cNvSpPr>
            <p:nvPr/>
          </p:nvSpPr>
          <p:spPr>
            <a:xfrm>
              <a:off x="4932327" y="4005189"/>
              <a:ext cx="5332816" cy="1910885"/>
            </a:xfrm>
            <a:prstGeom prst="rect">
              <a:avLst/>
            </a:prstGeom>
          </p:spPr>
          <p:txBody>
            <a:bodyPr vert="horz" lIns="91440" tIns="45720" rIns="91440" bIns="45720" rtlCol="0">
              <a:noAutofit/>
            </a:bodyPr>
            <a:lstStyle>
              <a:lvl1pPr marL="809625" indent="-342900" algn="l" defTabSz="914400" rtl="0" eaLnBrk="1" latinLnBrk="0" hangingPunct="1">
                <a:spcBef>
                  <a:spcPct val="20000"/>
                </a:spcBef>
                <a:buFontTx/>
                <a:buBlip>
                  <a:blip r:embed="rId6"/>
                </a:buBlip>
                <a:defRPr sz="2400" kern="1200">
                  <a:solidFill>
                    <a:srgbClr val="078EE9"/>
                  </a:solidFill>
                  <a:latin typeface="Myriad Pro"/>
                  <a:ea typeface="+mn-ea"/>
                  <a:cs typeface="+mn-cs"/>
                </a:defRPr>
              </a:lvl1pPr>
              <a:lvl2pPr marL="1076325" indent="-285750" algn="l" defTabSz="914400" rtl="0" eaLnBrk="1" latinLnBrk="0" hangingPunct="1">
                <a:spcBef>
                  <a:spcPct val="20000"/>
                </a:spcBef>
                <a:buFontTx/>
                <a:buBlip>
                  <a:blip r:embed="rId7"/>
                </a:buBlip>
                <a:defRPr sz="2200" kern="1200">
                  <a:solidFill>
                    <a:srgbClr val="078EE9"/>
                  </a:solidFill>
                  <a:latin typeface="Myriad Pro"/>
                  <a:ea typeface="+mn-ea"/>
                  <a:cs typeface="+mn-cs"/>
                </a:defRPr>
              </a:lvl2pPr>
              <a:lvl3pPr marL="1343025" indent="-228600" algn="l" defTabSz="914400" rtl="0" eaLnBrk="1" latinLnBrk="0" hangingPunct="1">
                <a:spcBef>
                  <a:spcPct val="20000"/>
                </a:spcBef>
                <a:buFontTx/>
                <a:buBlip>
                  <a:blip r:embed="rId8"/>
                </a:buBlip>
                <a:defRPr sz="2000" kern="1200">
                  <a:solidFill>
                    <a:srgbClr val="078EE9"/>
                  </a:solidFill>
                  <a:latin typeface="Myriad Pro"/>
                  <a:ea typeface="+mn-ea"/>
                  <a:cs typeface="+mn-cs"/>
                </a:defRPr>
              </a:lvl3pPr>
              <a:lvl4pPr marL="1704975" indent="-228600" algn="l" defTabSz="914400" rtl="0" eaLnBrk="1" latinLnBrk="0" hangingPunct="1">
                <a:spcBef>
                  <a:spcPct val="20000"/>
                </a:spcBef>
                <a:buClr>
                  <a:srgbClr val="612A8A"/>
                </a:buClr>
                <a:buFont typeface="Arial" panose="020B0604020202020204" pitchFamily="34" charset="0"/>
                <a:buChar char="–"/>
                <a:defRPr sz="2000" kern="1200">
                  <a:solidFill>
                    <a:srgbClr val="078EE9"/>
                  </a:solidFill>
                  <a:latin typeface="Myriad Pro"/>
                  <a:ea typeface="+mn-ea"/>
                  <a:cs typeface="+mn-cs"/>
                </a:defRPr>
              </a:lvl4pPr>
              <a:lvl5pPr marL="2057400" indent="-228600" algn="l" defTabSz="914400" rtl="0" eaLnBrk="1" latinLnBrk="0" hangingPunct="1">
                <a:spcBef>
                  <a:spcPct val="20000"/>
                </a:spcBef>
                <a:buClr>
                  <a:srgbClr val="078EE9"/>
                </a:buClr>
                <a:buFont typeface="Arial" panose="020B0604020202020204" pitchFamily="34" charset="0"/>
                <a:buChar char="»"/>
                <a:defRPr sz="2000" kern="1200">
                  <a:solidFill>
                    <a:srgbClr val="078EE9"/>
                  </a:solidFill>
                  <a:latin typeface="Myriad Pro"/>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457200" defTabSz="803275">
                <a:spcBef>
                  <a:spcPts val="0"/>
                </a:spcBef>
                <a:buSzPct val="125000"/>
                <a:buBlip>
                  <a:blip r:embed="rId3"/>
                </a:buBlip>
              </a:pPr>
              <a:r>
                <a:rPr lang="fr-FR" sz="1800" b="1" dirty="0" smtClean="0">
                  <a:solidFill>
                    <a:srgbClr val="213B76"/>
                  </a:solidFill>
                  <a:latin typeface="Arial" panose="020B0604020202020204" pitchFamily="34" charset="0"/>
                  <a:ea typeface="Arial"/>
                  <a:cs typeface="Arial" panose="020B0604020202020204" pitchFamily="34" charset="0"/>
                </a:rPr>
                <a:t>Protections </a:t>
              </a:r>
              <a:r>
                <a:rPr lang="fr-FR" sz="1800" b="1" u="sng" dirty="0">
                  <a:solidFill>
                    <a:srgbClr val="213B76"/>
                  </a:solidFill>
                  <a:latin typeface="Arial" panose="020B0604020202020204" pitchFamily="34" charset="0"/>
                  <a:ea typeface="Arial"/>
                  <a:cs typeface="Arial" panose="020B0604020202020204" pitchFamily="34" charset="0"/>
                </a:rPr>
                <a:t>sans</a:t>
              </a:r>
              <a:r>
                <a:rPr lang="fr-FR" sz="1800" b="1" dirty="0">
                  <a:solidFill>
                    <a:srgbClr val="213B76"/>
                  </a:solidFill>
                  <a:latin typeface="Arial" panose="020B0604020202020204" pitchFamily="34" charset="0"/>
                  <a:ea typeface="Arial"/>
                  <a:cs typeface="Arial" panose="020B0604020202020204" pitchFamily="34" charset="0"/>
                </a:rPr>
                <a:t> </a:t>
              </a:r>
              <a:r>
                <a:rPr lang="fr-FR" sz="1800" b="1" dirty="0" smtClean="0">
                  <a:solidFill>
                    <a:srgbClr val="213B76"/>
                  </a:solidFill>
                  <a:latin typeface="Arial" panose="020B0604020202020204" pitchFamily="34" charset="0"/>
                  <a:ea typeface="Arial"/>
                  <a:cs typeface="Arial" panose="020B0604020202020204" pitchFamily="34" charset="0"/>
                </a:rPr>
                <a:t>authentification </a:t>
              </a:r>
              <a:r>
                <a:rPr lang="fr-FR" sz="1600" dirty="0" smtClean="0">
                  <a:solidFill>
                    <a:srgbClr val="213B76"/>
                  </a:solidFill>
                  <a:latin typeface="Arial" panose="020B0604020202020204" pitchFamily="34" charset="0"/>
                  <a:ea typeface="Arial"/>
                  <a:cs typeface="Arial" panose="020B0604020202020204" pitchFamily="34" charset="0"/>
                </a:rPr>
                <a:t>: 50 </a:t>
              </a:r>
              <a:r>
                <a:rPr lang="fr-FR" sz="1600" dirty="0">
                  <a:solidFill>
                    <a:srgbClr val="213B76"/>
                  </a:solidFill>
                  <a:latin typeface="Arial" panose="020B0604020202020204" pitchFamily="34" charset="0"/>
                  <a:ea typeface="Arial"/>
                  <a:cs typeface="Arial" panose="020B0604020202020204" pitchFamily="34" charset="0"/>
                </a:rPr>
                <a:t>€ maximum par achat + nombre d’achats et montants cumulés </a:t>
              </a:r>
              <a:r>
                <a:rPr lang="fr-FR" sz="1600" dirty="0" smtClean="0">
                  <a:solidFill>
                    <a:srgbClr val="213B76"/>
                  </a:solidFill>
                  <a:latin typeface="Arial" panose="020B0604020202020204" pitchFamily="34" charset="0"/>
                  <a:ea typeface="Arial"/>
                  <a:cs typeface="Arial" panose="020B0604020202020204" pitchFamily="34" charset="0"/>
                </a:rPr>
                <a:t>maximum</a:t>
              </a:r>
            </a:p>
            <a:p>
              <a:pPr marL="457200" indent="-457200" defTabSz="803275">
                <a:spcBef>
                  <a:spcPts val="0"/>
                </a:spcBef>
                <a:buSzPct val="125000"/>
                <a:buBlip>
                  <a:blip r:embed="rId3"/>
                </a:buBlip>
              </a:pPr>
              <a:endParaRPr lang="fr-FR" sz="1600" dirty="0">
                <a:solidFill>
                  <a:srgbClr val="213B76"/>
                </a:solidFill>
                <a:latin typeface="Arial" panose="020B0604020202020204" pitchFamily="34" charset="0"/>
                <a:ea typeface="Arial"/>
                <a:cs typeface="Arial" panose="020B0604020202020204" pitchFamily="34" charset="0"/>
              </a:endParaRPr>
            </a:p>
            <a:p>
              <a:pPr marL="457200" indent="-457200" defTabSz="803275">
                <a:spcBef>
                  <a:spcPts val="0"/>
                </a:spcBef>
                <a:buSzPct val="125000"/>
                <a:buBlip>
                  <a:blip r:embed="rId3"/>
                </a:buBlip>
              </a:pPr>
              <a:r>
                <a:rPr lang="fr-FR" sz="1800" b="1" dirty="0" smtClean="0">
                  <a:solidFill>
                    <a:srgbClr val="213B76"/>
                  </a:solidFill>
                  <a:latin typeface="Arial" panose="020B0604020202020204" pitchFamily="34" charset="0"/>
                  <a:ea typeface="Arial"/>
                  <a:cs typeface="Arial" panose="020B0604020202020204" pitchFamily="34" charset="0"/>
                </a:rPr>
                <a:t>Protections </a:t>
              </a:r>
              <a:r>
                <a:rPr lang="fr-FR" sz="1800" b="1" u="sng" dirty="0" smtClean="0">
                  <a:solidFill>
                    <a:srgbClr val="213B76"/>
                  </a:solidFill>
                  <a:latin typeface="Arial" panose="020B0604020202020204" pitchFamily="34" charset="0"/>
                  <a:ea typeface="Arial"/>
                  <a:cs typeface="Arial" panose="020B0604020202020204" pitchFamily="34" charset="0"/>
                </a:rPr>
                <a:t>avec</a:t>
              </a:r>
              <a:r>
                <a:rPr lang="fr-FR" sz="1800" b="1" dirty="0" smtClean="0">
                  <a:solidFill>
                    <a:srgbClr val="213B76"/>
                  </a:solidFill>
                  <a:latin typeface="Arial" panose="020B0604020202020204" pitchFamily="34" charset="0"/>
                  <a:ea typeface="Arial"/>
                  <a:cs typeface="Arial" panose="020B0604020202020204" pitchFamily="34" charset="0"/>
                </a:rPr>
                <a:t> authentification </a:t>
              </a:r>
              <a:r>
                <a:rPr lang="fr-FR" sz="1800" dirty="0" smtClean="0">
                  <a:solidFill>
                    <a:srgbClr val="213B76"/>
                  </a:solidFill>
                  <a:latin typeface="Arial" panose="020B0604020202020204" pitchFamily="34" charset="0"/>
                  <a:ea typeface="Arial"/>
                  <a:cs typeface="Arial" panose="020B0604020202020204" pitchFamily="34" charset="0"/>
                </a:rPr>
                <a:t>:</a:t>
              </a:r>
              <a:r>
                <a:rPr lang="fr-FR" sz="1800" dirty="0">
                  <a:solidFill>
                    <a:srgbClr val="213B76"/>
                  </a:solidFill>
                  <a:latin typeface="Arial" panose="020B0604020202020204" pitchFamily="34" charset="0"/>
                  <a:ea typeface="Arial"/>
                  <a:cs typeface="Arial" panose="020B0604020202020204" pitchFamily="34" charset="0"/>
                </a:rPr>
                <a:t/>
              </a:r>
              <a:br>
                <a:rPr lang="fr-FR" sz="1800" dirty="0">
                  <a:solidFill>
                    <a:srgbClr val="213B76"/>
                  </a:solidFill>
                  <a:latin typeface="Arial" panose="020B0604020202020204" pitchFamily="34" charset="0"/>
                  <a:ea typeface="Arial"/>
                  <a:cs typeface="Arial" panose="020B0604020202020204" pitchFamily="34" charset="0"/>
                </a:rPr>
              </a:br>
              <a:r>
                <a:rPr lang="fr-FR" sz="1600" dirty="0">
                  <a:solidFill>
                    <a:srgbClr val="213B76"/>
                  </a:solidFill>
                  <a:latin typeface="Arial" panose="020B0604020202020204" pitchFamily="34" charset="0"/>
                  <a:ea typeface="Arial"/>
                  <a:cs typeface="Arial" panose="020B0604020202020204" pitchFamily="34" charset="0"/>
                </a:rPr>
                <a:t>Application des conditions prévues </a:t>
              </a:r>
              <a:r>
                <a:rPr lang="fr-FR" sz="1600" dirty="0" smtClean="0">
                  <a:solidFill>
                    <a:srgbClr val="213B76"/>
                  </a:solidFill>
                  <a:latin typeface="Arial" panose="020B0604020202020204" pitchFamily="34" charset="0"/>
                  <a:ea typeface="Arial"/>
                  <a:cs typeface="Arial" panose="020B0604020202020204" pitchFamily="34" charset="0"/>
                </a:rPr>
                <a:t> pour </a:t>
              </a:r>
              <a:r>
                <a:rPr lang="fr-FR" sz="1600" dirty="0">
                  <a:solidFill>
                    <a:srgbClr val="213B76"/>
                  </a:solidFill>
                  <a:latin typeface="Arial" panose="020B0604020202020204" pitchFamily="34" charset="0"/>
                  <a:ea typeface="Arial"/>
                  <a:cs typeface="Arial" panose="020B0604020202020204" pitchFamily="34" charset="0"/>
                </a:rPr>
                <a:t>la carte </a:t>
              </a:r>
              <a:r>
                <a:rPr lang="fr-FR" sz="1600" dirty="0" smtClean="0">
                  <a:solidFill>
                    <a:srgbClr val="213B76"/>
                  </a:solidFill>
                  <a:latin typeface="Arial" panose="020B0604020202020204" pitchFamily="34" charset="0"/>
                  <a:ea typeface="Arial"/>
                  <a:cs typeface="Arial" panose="020B0604020202020204" pitchFamily="34" charset="0"/>
                </a:rPr>
                <a:t>bancaire</a:t>
              </a:r>
              <a:endParaRPr lang="fr-FR" sz="1600" dirty="0">
                <a:solidFill>
                  <a:srgbClr val="213B76"/>
                </a:solidFill>
                <a:latin typeface="Arial" panose="020B0604020202020204" pitchFamily="34" charset="0"/>
                <a:ea typeface="Arial"/>
                <a:cs typeface="Arial" panose="020B0604020202020204" pitchFamily="34" charset="0"/>
              </a:endParaRPr>
            </a:p>
          </p:txBody>
        </p:sp>
      </p:grpSp>
      <p:sp>
        <p:nvSpPr>
          <p:cNvPr id="27" name="Espace réservé du texte 1"/>
          <p:cNvSpPr txBox="1">
            <a:spLocks/>
          </p:cNvSpPr>
          <p:nvPr/>
        </p:nvSpPr>
        <p:spPr>
          <a:xfrm>
            <a:off x="7098030" y="4109524"/>
            <a:ext cx="4535171" cy="1025663"/>
          </a:xfrm>
          <a:prstGeom prst="rect">
            <a:avLst/>
          </a:prstGeom>
          <a:ln w="38100">
            <a:solidFill>
              <a:srgbClr val="213B76"/>
            </a:solidFill>
          </a:ln>
        </p:spPr>
        <p:txBody>
          <a:bodyPr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None/>
            </a:pPr>
            <a:r>
              <a:rPr lang="fr-FR" sz="2000" b="1" dirty="0" smtClean="0">
                <a:solidFill>
                  <a:srgbClr val="C81E60"/>
                </a:solidFill>
              </a:rPr>
              <a:t>2022 : 132 </a:t>
            </a:r>
            <a:r>
              <a:rPr lang="fr-FR" sz="2000" b="1" dirty="0">
                <a:solidFill>
                  <a:srgbClr val="C81E60"/>
                </a:solidFill>
              </a:rPr>
              <a:t>milliards d’euros</a:t>
            </a:r>
          </a:p>
        </p:txBody>
      </p:sp>
      <p:pic>
        <p:nvPicPr>
          <p:cNvPr id="28" name="Image 2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824008" y="1588125"/>
            <a:ext cx="531743" cy="400946"/>
          </a:xfrm>
          <a:prstGeom prst="rect">
            <a:avLst/>
          </a:prstGeom>
        </p:spPr>
      </p:pic>
      <p:sp>
        <p:nvSpPr>
          <p:cNvPr id="16" name="Espace réservé du pied de page 4"/>
          <p:cNvSpPr>
            <a:spLocks noGrp="1"/>
          </p:cNvSpPr>
          <p:nvPr>
            <p:ph type="ftr" sz="quarter" idx="4294967295"/>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Tree>
    <p:extLst>
      <p:ext uri="{BB962C8B-B14F-4D97-AF65-F5344CB8AC3E}">
        <p14:creationId xmlns:p14="http://schemas.microsoft.com/office/powerpoint/2010/main" val="1080427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25</a:t>
            </a:fld>
            <a:endParaRPr lang="fr-FR" dirty="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6" name="Rectangle à coins arrondis 5"/>
          <p:cNvSpPr/>
          <p:nvPr/>
        </p:nvSpPr>
        <p:spPr>
          <a:xfrm>
            <a:off x="755839" y="1272814"/>
            <a:ext cx="10877362" cy="2675208"/>
          </a:xfrm>
          <a:prstGeom prst="roundRect">
            <a:avLst>
              <a:gd name="adj" fmla="val 0"/>
            </a:avLst>
          </a:prstGeom>
          <a:noFill/>
          <a:ln w="38100">
            <a:solidFill>
              <a:srgbClr val="C9236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dirty="0">
              <a:solidFill>
                <a:srgbClr val="C92360"/>
              </a:solidFill>
            </a:endParaRPr>
          </a:p>
        </p:txBody>
      </p:sp>
      <p:grpSp>
        <p:nvGrpSpPr>
          <p:cNvPr id="10" name="Groupe 9"/>
          <p:cNvGrpSpPr/>
          <p:nvPr/>
        </p:nvGrpSpPr>
        <p:grpSpPr>
          <a:xfrm>
            <a:off x="755839" y="4522904"/>
            <a:ext cx="4212401" cy="1292059"/>
            <a:chOff x="1068527" y="4758341"/>
            <a:chExt cx="3961398" cy="1292059"/>
          </a:xfrm>
        </p:grpSpPr>
        <p:sp>
          <p:nvSpPr>
            <p:cNvPr id="8" name="ZoneTexte 7"/>
            <p:cNvSpPr txBox="1"/>
            <p:nvPr/>
          </p:nvSpPr>
          <p:spPr>
            <a:xfrm>
              <a:off x="1410775" y="5019651"/>
              <a:ext cx="3202497" cy="8002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hangingPunct="0"/>
              <a:r>
                <a:rPr lang="fr-FR" sz="2400" b="1" dirty="0">
                  <a:solidFill>
                    <a:srgbClr val="E06F17"/>
                  </a:solidFill>
                  <a:latin typeface="Arial" panose="020B0604020202020204" pitchFamily="34" charset="0"/>
                  <a:cs typeface="Arial" panose="020B0604020202020204" pitchFamily="34" charset="0"/>
                  <a:sym typeface="Helvetica"/>
                </a:rPr>
                <a:t> Exercice :</a:t>
              </a:r>
            </a:p>
            <a:p>
              <a:pPr algn="ctr" hangingPunct="0"/>
              <a:r>
                <a:rPr lang="fr-FR" sz="2200" dirty="0">
                  <a:solidFill>
                    <a:srgbClr val="E06F17"/>
                  </a:solidFill>
                  <a:latin typeface="Arial" panose="020B0604020202020204" pitchFamily="34" charset="0"/>
                  <a:cs typeface="Arial" panose="020B0604020202020204" pitchFamily="34" charset="0"/>
                  <a:sym typeface="Helvetica"/>
                </a:rPr>
                <a:t>Bien remplir un </a:t>
              </a:r>
              <a:r>
                <a:rPr lang="fr-FR" sz="2200" dirty="0" smtClean="0">
                  <a:solidFill>
                    <a:srgbClr val="E06F17"/>
                  </a:solidFill>
                  <a:latin typeface="Arial" panose="020B0604020202020204" pitchFamily="34" charset="0"/>
                  <a:cs typeface="Arial" panose="020B0604020202020204" pitchFamily="34" charset="0"/>
                  <a:sym typeface="Helvetica"/>
                </a:rPr>
                <a:t>chèque !</a:t>
              </a:r>
              <a:endParaRPr lang="fr-FR" sz="2200" dirty="0">
                <a:solidFill>
                  <a:srgbClr val="E06F17"/>
                </a:solidFill>
                <a:latin typeface="Arial" panose="020B0604020202020204" pitchFamily="34" charset="0"/>
                <a:cs typeface="Arial" panose="020B0604020202020204" pitchFamily="34" charset="0"/>
                <a:sym typeface="Helvetica"/>
              </a:endParaRPr>
            </a:p>
          </p:txBody>
        </p:sp>
        <p:sp>
          <p:nvSpPr>
            <p:cNvPr id="9" name="Rectangle à coins arrondis 8"/>
            <p:cNvSpPr/>
            <p:nvPr/>
          </p:nvSpPr>
          <p:spPr>
            <a:xfrm>
              <a:off x="1068527" y="4758341"/>
              <a:ext cx="3961398" cy="1292059"/>
            </a:xfrm>
            <a:prstGeom prst="roundRect">
              <a:avLst>
                <a:gd name="adj" fmla="val 0"/>
              </a:avLst>
            </a:prstGeom>
            <a:noFill/>
            <a:ln w="38100">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13" name="Espace réservé du texte 3"/>
          <p:cNvSpPr txBox="1"/>
          <p:nvPr/>
        </p:nvSpPr>
        <p:spPr>
          <a:xfrm>
            <a:off x="867963" y="2224962"/>
            <a:ext cx="1994076" cy="523216"/>
          </a:xfrm>
          <a:prstGeom prst="rect">
            <a:avLst/>
          </a:prstGeom>
          <a:ln w="12700">
            <a:solidFill>
              <a:srgbClr val="C92360"/>
            </a:solidFill>
            <a:prstDash val="dash"/>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p>
            <a:pPr>
              <a:defRPr sz="2400" b="1">
                <a:solidFill>
                  <a:srgbClr val="002060"/>
                </a:solidFill>
                <a:latin typeface="Arial"/>
                <a:ea typeface="Arial"/>
                <a:cs typeface="Arial"/>
                <a:sym typeface="Arial"/>
              </a:defRPr>
            </a:pPr>
            <a:r>
              <a:rPr lang="fr-FR" sz="2800" dirty="0">
                <a:solidFill>
                  <a:srgbClr val="C92360"/>
                </a:solidFill>
                <a:latin typeface="Arial" panose="020B0604020202020204" pitchFamily="34" charset="0"/>
                <a:cs typeface="Arial" panose="020B0604020202020204" pitchFamily="34" charset="0"/>
              </a:rPr>
              <a:t> Le chèque</a:t>
            </a:r>
          </a:p>
        </p:txBody>
      </p:sp>
      <p:sp>
        <p:nvSpPr>
          <p:cNvPr id="14" name="Les banques"/>
          <p:cNvSpPr txBox="1"/>
          <p:nvPr/>
        </p:nvSpPr>
        <p:spPr>
          <a:xfrm>
            <a:off x="3767481" y="1917185"/>
            <a:ext cx="7423032" cy="83099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indent="528637" algn="just" defTabSz="766762">
              <a:spcBef>
                <a:spcPts val="400"/>
              </a:spcBef>
              <a:defRPr sz="2000" b="1">
                <a:solidFill>
                  <a:srgbClr val="002060"/>
                </a:solidFill>
                <a:latin typeface="Arial"/>
                <a:ea typeface="Arial"/>
                <a:cs typeface="Arial"/>
                <a:sym typeface="Arial"/>
              </a:defRPr>
            </a:lvl1pPr>
          </a:lstStyle>
          <a:p>
            <a:pPr indent="0" algn="l">
              <a:lnSpc>
                <a:spcPct val="120000"/>
              </a:lnSpc>
              <a:spcBef>
                <a:spcPts val="0"/>
              </a:spcBef>
              <a:defRPr sz="2000" b="1">
                <a:solidFill>
                  <a:srgbClr val="002060"/>
                </a:solidFill>
                <a:latin typeface="Arial"/>
                <a:ea typeface="Arial"/>
                <a:cs typeface="Arial"/>
                <a:sym typeface="Arial"/>
              </a:defRPr>
            </a:pPr>
            <a:r>
              <a:rPr lang="fr-FR" b="0" dirty="0">
                <a:solidFill>
                  <a:srgbClr val="213B76"/>
                </a:solidFill>
                <a:latin typeface="Arial" panose="020B0604020202020204" pitchFamily="34" charset="0"/>
                <a:cs typeface="Arial" panose="020B0604020202020204" pitchFamily="34" charset="0"/>
              </a:rPr>
              <a:t>C’est donner par écrit l’ordre à sa banque de payer une somme à un </a:t>
            </a:r>
            <a:r>
              <a:rPr lang="fr-FR" b="0" dirty="0" smtClean="0">
                <a:solidFill>
                  <a:srgbClr val="213B76"/>
                </a:solidFill>
                <a:latin typeface="Arial" panose="020B0604020202020204" pitchFamily="34" charset="0"/>
                <a:cs typeface="Arial" panose="020B0604020202020204" pitchFamily="34" charset="0"/>
              </a:rPr>
              <a:t>bénéficiaire</a:t>
            </a:r>
            <a:endParaRPr lang="fr-FR" b="0" dirty="0">
              <a:solidFill>
                <a:srgbClr val="213B76"/>
              </a:solidFill>
              <a:latin typeface="Arial" panose="020B0604020202020204" pitchFamily="34" charset="0"/>
              <a:cs typeface="Arial" panose="020B0604020202020204" pitchFamily="34" charset="0"/>
            </a:endParaRPr>
          </a:p>
        </p:txBody>
      </p:sp>
      <p:sp>
        <p:nvSpPr>
          <p:cNvPr id="15" name="ZoneTexte 14"/>
          <p:cNvSpPr txBox="1"/>
          <p:nvPr/>
        </p:nvSpPr>
        <p:spPr>
          <a:xfrm>
            <a:off x="3767481" y="3428244"/>
            <a:ext cx="1618851" cy="400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a:r>
              <a:rPr lang="fr-FR" sz="2000" dirty="0">
                <a:solidFill>
                  <a:srgbClr val="213B76"/>
                </a:solidFill>
                <a:latin typeface="Arial" panose="020B0604020202020204" pitchFamily="34" charset="0"/>
                <a:ea typeface="Arial"/>
                <a:cs typeface="Arial" panose="020B0604020202020204" pitchFamily="34" charset="0"/>
                <a:sym typeface="Arial"/>
              </a:rPr>
              <a:t>Les </a:t>
            </a:r>
            <a:r>
              <a:rPr lang="fr-FR" sz="2000" dirty="0" smtClean="0">
                <a:solidFill>
                  <a:srgbClr val="213B76"/>
                </a:solidFill>
                <a:latin typeface="Arial" panose="020B0604020202020204" pitchFamily="34" charset="0"/>
                <a:ea typeface="Arial"/>
                <a:cs typeface="Arial" panose="020B0604020202020204" pitchFamily="34" charset="0"/>
                <a:sym typeface="Arial"/>
              </a:rPr>
              <a:t>banques</a:t>
            </a:r>
            <a:endParaRPr lang="fr-FR" sz="2000" dirty="0">
              <a:solidFill>
                <a:srgbClr val="213B76"/>
              </a:solidFill>
              <a:latin typeface="Arial" panose="020B0604020202020204" pitchFamily="34" charset="0"/>
              <a:ea typeface="Arial"/>
              <a:cs typeface="Arial" panose="020B0604020202020204" pitchFamily="34" charset="0"/>
              <a:sym typeface="Arial"/>
            </a:endParaRPr>
          </a:p>
        </p:txBody>
      </p:sp>
      <p:grpSp>
        <p:nvGrpSpPr>
          <p:cNvPr id="22" name="Groupe 21"/>
          <p:cNvGrpSpPr/>
          <p:nvPr/>
        </p:nvGrpSpPr>
        <p:grpSpPr>
          <a:xfrm>
            <a:off x="3151012" y="1542736"/>
            <a:ext cx="6680729" cy="430883"/>
            <a:chOff x="3151012" y="1542736"/>
            <a:chExt cx="6680729" cy="430883"/>
          </a:xfrm>
        </p:grpSpPr>
        <p:sp>
          <p:nvSpPr>
            <p:cNvPr id="17" name="Groupe">
              <a:extLst>
                <a:ext uri="{FF2B5EF4-FFF2-40B4-BE49-F238E27FC236}">
                  <a16:creationId xmlns:a16="http://schemas.microsoft.com/office/drawing/2014/main" id="{C1B38FED-DC58-3AB0-9F5C-EB46BF020136}"/>
                </a:ext>
              </a:extLst>
            </p:cNvPr>
            <p:cNvSpPr txBox="1"/>
            <p:nvPr/>
          </p:nvSpPr>
          <p:spPr>
            <a:xfrm>
              <a:off x="3767481" y="1542736"/>
              <a:ext cx="6064260" cy="43088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528637" algn="just" defTabSz="766762">
                <a:spcBef>
                  <a:spcPts val="400"/>
                </a:spcBef>
                <a:defRPr sz="2000" b="1">
                  <a:solidFill>
                    <a:srgbClr val="002060"/>
                  </a:solidFill>
                  <a:latin typeface="Arial"/>
                  <a:ea typeface="Arial"/>
                  <a:cs typeface="Arial"/>
                  <a:sym typeface="Arial"/>
                </a:defRPr>
              </a:lvl1pPr>
            </a:lstStyle>
            <a:p>
              <a:pPr indent="0">
                <a:spcBef>
                  <a:spcPts val="0"/>
                </a:spcBef>
              </a:pPr>
              <a:r>
                <a:rPr lang="fr-FR" sz="2200" dirty="0">
                  <a:solidFill>
                    <a:srgbClr val="C92360"/>
                  </a:solidFill>
                  <a:latin typeface="Arial" panose="020B0604020202020204" pitchFamily="34" charset="0"/>
                  <a:cs typeface="Arial" panose="020B0604020202020204" pitchFamily="34" charset="0"/>
                </a:rPr>
                <a:t>Qu’est-ce que </a:t>
              </a:r>
              <a:r>
                <a:rPr lang="fr-FR" sz="2200" dirty="0" smtClean="0">
                  <a:solidFill>
                    <a:srgbClr val="C92360"/>
                  </a:solidFill>
                  <a:latin typeface="Arial" panose="020B0604020202020204" pitchFamily="34" charset="0"/>
                  <a:cs typeface="Arial" panose="020B0604020202020204" pitchFamily="34" charset="0"/>
                </a:rPr>
                <a:t>« faire </a:t>
              </a:r>
              <a:r>
                <a:rPr lang="fr-FR" sz="2200" dirty="0">
                  <a:solidFill>
                    <a:srgbClr val="C92360"/>
                  </a:solidFill>
                  <a:latin typeface="Arial" panose="020B0604020202020204" pitchFamily="34" charset="0"/>
                  <a:cs typeface="Arial" panose="020B0604020202020204" pitchFamily="34" charset="0"/>
                </a:rPr>
                <a:t>un </a:t>
              </a:r>
              <a:r>
                <a:rPr lang="fr-FR" sz="2200" dirty="0" smtClean="0">
                  <a:solidFill>
                    <a:srgbClr val="C92360"/>
                  </a:solidFill>
                  <a:latin typeface="Arial" panose="020B0604020202020204" pitchFamily="34" charset="0"/>
                  <a:cs typeface="Arial" panose="020B0604020202020204" pitchFamily="34" charset="0"/>
                </a:rPr>
                <a:t>chèque » </a:t>
              </a:r>
              <a:r>
                <a:rPr lang="fr-FR" sz="2200" dirty="0">
                  <a:solidFill>
                    <a:srgbClr val="C92360"/>
                  </a:solidFill>
                  <a:latin typeface="Arial" panose="020B0604020202020204" pitchFamily="34" charset="0"/>
                  <a:cs typeface="Arial" panose="020B0604020202020204" pitchFamily="34" charset="0"/>
                </a:rPr>
                <a:t>?</a:t>
              </a:r>
            </a:p>
          </p:txBody>
        </p:sp>
        <p:pic>
          <p:nvPicPr>
            <p:cNvPr id="20" name="Image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51012" y="1542736"/>
              <a:ext cx="531743" cy="400946"/>
            </a:xfrm>
            <a:prstGeom prst="rect">
              <a:avLst/>
            </a:prstGeom>
          </p:spPr>
        </p:pic>
      </p:grpSp>
      <p:grpSp>
        <p:nvGrpSpPr>
          <p:cNvPr id="23" name="Groupe 22"/>
          <p:cNvGrpSpPr/>
          <p:nvPr/>
        </p:nvGrpSpPr>
        <p:grpSpPr>
          <a:xfrm>
            <a:off x="3151012" y="2991291"/>
            <a:ext cx="6680729" cy="430883"/>
            <a:chOff x="3151012" y="2991291"/>
            <a:chExt cx="6680729" cy="430883"/>
          </a:xfrm>
        </p:grpSpPr>
        <p:sp>
          <p:nvSpPr>
            <p:cNvPr id="16" name="Groupe"/>
            <p:cNvSpPr txBox="1"/>
            <p:nvPr/>
          </p:nvSpPr>
          <p:spPr>
            <a:xfrm>
              <a:off x="3767481" y="2991291"/>
              <a:ext cx="6064260" cy="43088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528637" algn="just" defTabSz="766762">
                <a:spcBef>
                  <a:spcPts val="400"/>
                </a:spcBef>
                <a:defRPr sz="2000" b="1">
                  <a:solidFill>
                    <a:srgbClr val="002060"/>
                  </a:solidFill>
                  <a:latin typeface="Arial"/>
                  <a:ea typeface="Arial"/>
                  <a:cs typeface="Arial"/>
                  <a:sym typeface="Arial"/>
                </a:defRPr>
              </a:lvl1pPr>
            </a:lstStyle>
            <a:p>
              <a:pPr indent="0">
                <a:spcBef>
                  <a:spcPts val="0"/>
                </a:spcBef>
              </a:pPr>
              <a:r>
                <a:rPr lang="fr-FR" sz="2200" dirty="0">
                  <a:solidFill>
                    <a:srgbClr val="C92360"/>
                  </a:solidFill>
                  <a:latin typeface="Arial" panose="020B0604020202020204" pitchFamily="34" charset="0"/>
                  <a:cs typeface="Arial" panose="020B0604020202020204" pitchFamily="34" charset="0"/>
                </a:rPr>
                <a:t>Qui fournit les carnets de chèques ?</a:t>
              </a:r>
            </a:p>
          </p:txBody>
        </p:sp>
        <p:pic>
          <p:nvPicPr>
            <p:cNvPr id="21" name="Image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51012" y="2991291"/>
              <a:ext cx="531743" cy="400946"/>
            </a:xfrm>
            <a:prstGeom prst="rect">
              <a:avLst/>
            </a:prstGeom>
          </p:spPr>
        </p:pic>
      </p:grpSp>
      <p:pic>
        <p:nvPicPr>
          <p:cNvPr id="24" name="Image 2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224759" y="4189756"/>
            <a:ext cx="6408442" cy="2136831"/>
          </a:xfrm>
          <a:prstGeom prst="rect">
            <a:avLst/>
          </a:prstGeom>
        </p:spPr>
      </p:pic>
      <p:sp>
        <p:nvSpPr>
          <p:cNvPr id="25" name="ZoneTexte 24"/>
          <p:cNvSpPr txBox="1"/>
          <p:nvPr/>
        </p:nvSpPr>
        <p:spPr>
          <a:xfrm>
            <a:off x="6535937" y="4670834"/>
            <a:ext cx="2801404" cy="276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200" b="1" i="0" u="none" strike="noStrike" cap="none" spc="0" normalizeH="0" baseline="0" dirty="0" smtClean="0">
                <a:ln>
                  <a:noFill/>
                </a:ln>
                <a:solidFill>
                  <a:srgbClr val="000000"/>
                </a:solidFill>
                <a:effectLst/>
                <a:uFillTx/>
                <a:latin typeface="Indie Flower" panose="02000000000000000000" pitchFamily="2" charset="0"/>
                <a:sym typeface="Helvetica"/>
              </a:rPr>
              <a:t>Quarante</a:t>
            </a:r>
            <a:r>
              <a:rPr lang="fr-FR" sz="1200" b="1" dirty="0" smtClean="0">
                <a:latin typeface="Indie Flower" panose="02000000000000000000" pitchFamily="2" charset="0"/>
              </a:rPr>
              <a:t>-cinq euros et cinquante centimes</a:t>
            </a:r>
            <a:endParaRPr kumimoji="0" lang="fr-FR" sz="1200" b="1" i="0" u="none" strike="noStrike" cap="none" spc="0" normalizeH="0" baseline="0" dirty="0">
              <a:ln>
                <a:noFill/>
              </a:ln>
              <a:solidFill>
                <a:srgbClr val="000000"/>
              </a:solidFill>
              <a:effectLst/>
              <a:uFillTx/>
              <a:latin typeface="Indie Flower" panose="02000000000000000000" pitchFamily="2" charset="0"/>
              <a:sym typeface="Helvetica"/>
            </a:endParaRPr>
          </a:p>
        </p:txBody>
      </p:sp>
      <p:sp>
        <p:nvSpPr>
          <p:cNvPr id="26" name="ZoneTexte 25"/>
          <p:cNvSpPr txBox="1"/>
          <p:nvPr/>
        </p:nvSpPr>
        <p:spPr>
          <a:xfrm>
            <a:off x="10044397" y="4925966"/>
            <a:ext cx="1422821"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600" b="1" i="0" u="none" strike="noStrike" cap="none" spc="0" normalizeH="0" baseline="0" dirty="0" smtClean="0">
                <a:ln>
                  <a:noFill/>
                </a:ln>
                <a:solidFill>
                  <a:srgbClr val="000000"/>
                </a:solidFill>
                <a:effectLst/>
                <a:uFillTx/>
                <a:latin typeface="Indie Flower" panose="02000000000000000000" pitchFamily="2" charset="0"/>
                <a:sym typeface="Helvetica"/>
              </a:rPr>
              <a:t>---</a:t>
            </a:r>
            <a:r>
              <a:rPr kumimoji="0" lang="fr-FR" sz="1600" b="1" i="0" u="none" strike="noStrike" cap="none" spc="0" normalizeH="0" dirty="0" smtClean="0">
                <a:ln>
                  <a:noFill/>
                </a:ln>
                <a:solidFill>
                  <a:srgbClr val="000000"/>
                </a:solidFill>
                <a:effectLst/>
                <a:uFillTx/>
                <a:latin typeface="Indie Flower" panose="02000000000000000000" pitchFamily="2" charset="0"/>
                <a:sym typeface="Helvetica"/>
              </a:rPr>
              <a:t> </a:t>
            </a:r>
            <a:r>
              <a:rPr kumimoji="0" lang="fr-FR" sz="1600" b="1" i="0" u="none" strike="noStrike" cap="none" spc="0" normalizeH="0" baseline="0" dirty="0" smtClean="0">
                <a:ln>
                  <a:noFill/>
                </a:ln>
                <a:solidFill>
                  <a:srgbClr val="000000"/>
                </a:solidFill>
                <a:effectLst/>
                <a:uFillTx/>
                <a:latin typeface="Indie Flower" panose="02000000000000000000" pitchFamily="2" charset="0"/>
                <a:sym typeface="Helvetica"/>
              </a:rPr>
              <a:t>45,50 € --- </a:t>
            </a:r>
            <a:endParaRPr kumimoji="0" lang="fr-FR" sz="1600" b="1" i="0" u="none" strike="noStrike" cap="none" spc="0" normalizeH="0" baseline="0" dirty="0">
              <a:ln>
                <a:noFill/>
              </a:ln>
              <a:solidFill>
                <a:srgbClr val="000000"/>
              </a:solidFill>
              <a:effectLst/>
              <a:uFillTx/>
              <a:latin typeface="Indie Flower" panose="02000000000000000000" pitchFamily="2" charset="0"/>
              <a:sym typeface="Helvetica"/>
            </a:endParaRPr>
          </a:p>
        </p:txBody>
      </p:sp>
      <p:sp>
        <p:nvSpPr>
          <p:cNvPr id="27" name="ZoneTexte 26"/>
          <p:cNvSpPr txBox="1"/>
          <p:nvPr/>
        </p:nvSpPr>
        <p:spPr>
          <a:xfrm>
            <a:off x="5379478" y="4836644"/>
            <a:ext cx="3811296"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600" b="1" i="0" u="none" strike="noStrike" cap="none" spc="0" normalizeH="0" baseline="0" dirty="0" smtClean="0">
                <a:ln>
                  <a:noFill/>
                </a:ln>
                <a:solidFill>
                  <a:srgbClr val="000000"/>
                </a:solidFill>
                <a:effectLst/>
                <a:uFillTx/>
                <a:latin typeface="Vivaldi" panose="03020602050506090804" pitchFamily="66" charset="0"/>
                <a:sym typeface="Helvetica"/>
              </a:rPr>
              <a:t>--------------------------------------------------------------------------------------------------------------------</a:t>
            </a:r>
            <a:endParaRPr kumimoji="0" lang="fr-FR" sz="1600" b="1" i="0" u="none" strike="noStrike" cap="none" spc="0" normalizeH="0" baseline="0" dirty="0">
              <a:ln>
                <a:noFill/>
              </a:ln>
              <a:solidFill>
                <a:srgbClr val="000000"/>
              </a:solidFill>
              <a:effectLst/>
              <a:uFillTx/>
              <a:latin typeface="Vivaldi" panose="03020602050506090804" pitchFamily="66" charset="0"/>
              <a:sym typeface="Helvetica"/>
            </a:endParaRPr>
          </a:p>
        </p:txBody>
      </p:sp>
      <p:sp>
        <p:nvSpPr>
          <p:cNvPr id="28" name="ZoneTexte 27"/>
          <p:cNvSpPr txBox="1"/>
          <p:nvPr/>
        </p:nvSpPr>
        <p:spPr>
          <a:xfrm>
            <a:off x="6118901" y="5104286"/>
            <a:ext cx="1143899" cy="307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400" b="1" i="0" u="none" strike="noStrike" cap="none" spc="0" normalizeH="0" baseline="0" dirty="0" smtClean="0">
                <a:ln>
                  <a:noFill/>
                </a:ln>
                <a:solidFill>
                  <a:srgbClr val="000000"/>
                </a:solidFill>
                <a:effectLst/>
                <a:uFillTx/>
                <a:latin typeface="Indie Flower" panose="02000000000000000000" pitchFamily="2" charset="0"/>
                <a:sym typeface="Helvetica"/>
              </a:rPr>
              <a:t>Jade Orlargent</a:t>
            </a:r>
            <a:endParaRPr kumimoji="0" lang="fr-FR" sz="1400" b="1" i="0" u="none" strike="noStrike" cap="none" spc="0" normalizeH="0" baseline="0" dirty="0">
              <a:ln>
                <a:noFill/>
              </a:ln>
              <a:solidFill>
                <a:srgbClr val="000000"/>
              </a:solidFill>
              <a:effectLst/>
              <a:uFillTx/>
              <a:latin typeface="Indie Flower" panose="02000000000000000000" pitchFamily="2" charset="0"/>
              <a:sym typeface="Helvetica"/>
            </a:endParaRPr>
          </a:p>
        </p:txBody>
      </p:sp>
      <p:sp>
        <p:nvSpPr>
          <p:cNvPr id="29" name="ZoneTexte 28"/>
          <p:cNvSpPr txBox="1"/>
          <p:nvPr/>
        </p:nvSpPr>
        <p:spPr>
          <a:xfrm>
            <a:off x="8555446" y="5416928"/>
            <a:ext cx="531552"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600" b="1" i="0" u="none" strike="noStrike" cap="none" spc="0" normalizeH="0" baseline="0" dirty="0" smtClean="0">
                <a:ln>
                  <a:noFill/>
                </a:ln>
                <a:solidFill>
                  <a:srgbClr val="000000"/>
                </a:solidFill>
                <a:effectLst/>
                <a:uFillTx/>
                <a:latin typeface="Indie Flower" panose="02000000000000000000" pitchFamily="2" charset="0"/>
                <a:sym typeface="Helvetica"/>
              </a:rPr>
              <a:t>Paris</a:t>
            </a:r>
            <a:endParaRPr kumimoji="0" lang="fr-FR" sz="1600" b="1" i="0" u="none" strike="noStrike" cap="none" spc="0" normalizeH="0" baseline="0" dirty="0">
              <a:ln>
                <a:noFill/>
              </a:ln>
              <a:solidFill>
                <a:srgbClr val="000000"/>
              </a:solidFill>
              <a:effectLst/>
              <a:uFillTx/>
              <a:latin typeface="Indie Flower" panose="02000000000000000000" pitchFamily="2" charset="0"/>
              <a:sym typeface="Helvetica"/>
            </a:endParaRPr>
          </a:p>
        </p:txBody>
      </p:sp>
      <p:sp>
        <p:nvSpPr>
          <p:cNvPr id="30" name="ZoneTexte 29"/>
          <p:cNvSpPr txBox="1"/>
          <p:nvPr/>
        </p:nvSpPr>
        <p:spPr>
          <a:xfrm>
            <a:off x="10258054" y="5416927"/>
            <a:ext cx="917876"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600" b="1" i="0" u="none" strike="noStrike" cap="none" spc="0" normalizeH="0" baseline="0" dirty="0" smtClean="0">
                <a:ln>
                  <a:noFill/>
                </a:ln>
                <a:solidFill>
                  <a:srgbClr val="000000"/>
                </a:solidFill>
                <a:effectLst/>
                <a:uFillTx/>
                <a:latin typeface="Indie Flower" panose="02000000000000000000" pitchFamily="2" charset="0"/>
                <a:sym typeface="Helvetica"/>
              </a:rPr>
              <a:t>29/01/2024</a:t>
            </a:r>
            <a:endParaRPr kumimoji="0" lang="fr-FR" sz="1600" b="1" i="0" u="none" strike="noStrike" cap="none" spc="0" normalizeH="0" baseline="0" dirty="0">
              <a:ln>
                <a:noFill/>
              </a:ln>
              <a:solidFill>
                <a:srgbClr val="000000"/>
              </a:solidFill>
              <a:effectLst/>
              <a:uFillTx/>
              <a:latin typeface="Indie Flower" panose="02000000000000000000" pitchFamily="2" charset="0"/>
              <a:sym typeface="Helvetica"/>
            </a:endParaRPr>
          </a:p>
        </p:txBody>
      </p:sp>
      <p:pic>
        <p:nvPicPr>
          <p:cNvPr id="31" name="Image 30"/>
          <p:cNvPicPr>
            <a:picLocks noChangeAspect="1"/>
          </p:cNvPicPr>
          <p:nvPr/>
        </p:nvPicPr>
        <p:blipFill>
          <a:blip r:embed="rId6">
            <a:clrChange>
              <a:clrFrom>
                <a:srgbClr val="FEFEFE"/>
              </a:clrFrom>
              <a:clrTo>
                <a:srgbClr val="FEFEFE">
                  <a:alpha val="0"/>
                </a:srgbClr>
              </a:clrTo>
            </a:clrChange>
            <a:duotone>
              <a:prstClr val="black"/>
              <a:schemeClr val="tx2">
                <a:tint val="45000"/>
                <a:satMod val="400000"/>
              </a:schemeClr>
            </a:duotone>
          </a:blip>
          <a:stretch>
            <a:fillRect/>
          </a:stretch>
        </p:blipFill>
        <p:spPr>
          <a:xfrm>
            <a:off x="9162308" y="5594717"/>
            <a:ext cx="1942052" cy="584194"/>
          </a:xfrm>
          <a:prstGeom prst="rect">
            <a:avLst/>
          </a:prstGeom>
        </p:spPr>
      </p:pic>
      <p:sp>
        <p:nvSpPr>
          <p:cNvPr id="32" name="Titre 1"/>
          <p:cNvSpPr txBox="1">
            <a:spLocks/>
          </p:cNvSpPr>
          <p:nvPr/>
        </p:nvSpPr>
        <p:spPr>
          <a:xfrm>
            <a:off x="794658" y="517526"/>
            <a:ext cx="10907484" cy="646331"/>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3. LES </a:t>
            </a:r>
            <a:r>
              <a:rPr lang="fr-FR" sz="4000" dirty="0"/>
              <a:t>MOYENS DE </a:t>
            </a:r>
            <a:r>
              <a:rPr lang="fr-FR" sz="4000" dirty="0" smtClean="0"/>
              <a:t>PAIEMENT</a:t>
            </a:r>
            <a:endParaRPr lang="fr-FR" sz="4000" dirty="0"/>
          </a:p>
        </p:txBody>
      </p:sp>
      <p:sp>
        <p:nvSpPr>
          <p:cNvPr id="3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33" name="Image 32">
            <a:hlinkClick r:id="rId7" action="ppaction://hlinkfile"/>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682114" y="214071"/>
            <a:ext cx="1018369" cy="1016356"/>
          </a:xfrm>
          <a:prstGeom prst="rect">
            <a:avLst/>
          </a:prstGeom>
        </p:spPr>
      </p:pic>
    </p:spTree>
    <p:extLst>
      <p:ext uri="{BB962C8B-B14F-4D97-AF65-F5344CB8AC3E}">
        <p14:creationId xmlns:p14="http://schemas.microsoft.com/office/powerpoint/2010/main" val="68827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ppt_x"/>
                                          </p:val>
                                        </p:tav>
                                        <p:tav tm="100000">
                                          <p:val>
                                            <p:strVal val="#ppt_x"/>
                                          </p:val>
                                        </p:tav>
                                      </p:tavLst>
                                    </p:anim>
                                    <p:anim calcmode="lin" valueType="num">
                                      <p:cBhvr additive="base">
                                        <p:cTn id="26" dur="500" fill="hold"/>
                                        <p:tgtEl>
                                          <p:spTgt spid="25"/>
                                        </p:tgtEl>
                                        <p:attrNameLst>
                                          <p:attrName>ppt_y</p:attrName>
                                        </p:attrNameLst>
                                      </p:cBhvr>
                                      <p:tavLst>
                                        <p:tav tm="0">
                                          <p:val>
                                            <p:strVal val="1+#ppt_h/2"/>
                                          </p:val>
                                        </p:tav>
                                        <p:tav tm="100000">
                                          <p:val>
                                            <p:strVal val="#ppt_y"/>
                                          </p:val>
                                        </p:tav>
                                      </p:tavLst>
                                    </p:anim>
                                  </p:childTnLst>
                                </p:cTn>
                              </p:par>
                              <p:par>
                                <p:cTn id="27" presetID="1"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25" grpId="0"/>
      <p:bldP spid="26" grpId="0"/>
      <p:bldP spid="27" grpId="0"/>
      <p:bldP spid="28" grpId="0"/>
      <p:bldP spid="29" grpId="0"/>
      <p:bldP spid="3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26</a:t>
            </a:fld>
            <a:endParaRPr lang="fr-FR" dirty="0"/>
          </a:p>
        </p:txBody>
      </p:sp>
      <p:sp>
        <p:nvSpPr>
          <p:cNvPr id="9" name="Espace réservé du texte 1"/>
          <p:cNvSpPr txBox="1">
            <a:spLocks/>
          </p:cNvSpPr>
          <p:nvPr/>
        </p:nvSpPr>
        <p:spPr>
          <a:xfrm>
            <a:off x="1804381" y="2100004"/>
            <a:ext cx="6120680" cy="3785648"/>
          </a:xfrm>
          <a:prstGeom prst="rect">
            <a:avLst/>
          </a:prstGeom>
          <a:noFill/>
          <a:ln w="12700" cap="flat">
            <a:noFill/>
            <a:miter lim="400000"/>
          </a:ln>
          <a:effectLst/>
        </p:spPr>
        <p:txBody>
          <a:bodyPr wrap="square" lIns="45718" tIns="45718" rIns="45718" bIns="45718" numCol="1" anchor="t">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defTabSz="803275">
              <a:lnSpc>
                <a:spcPct val="250000"/>
              </a:lnSpc>
              <a:spcBef>
                <a:spcPts val="0"/>
              </a:spcBef>
              <a:buSzPct val="125000"/>
              <a:buFont typeface="Arial" panose="020B0604020202020204" pitchFamily="34" charset="0"/>
              <a:buBlip>
                <a:blip r:embed="rId3"/>
              </a:buBlip>
            </a:pPr>
            <a:r>
              <a:rPr lang="fr-FR" sz="2400" dirty="0" smtClean="0">
                <a:ea typeface="Arial"/>
              </a:rPr>
              <a:t>Lors de retraits au distributeur</a:t>
            </a:r>
          </a:p>
          <a:p>
            <a:pPr marL="457200" indent="-457200" defTabSz="803275">
              <a:lnSpc>
                <a:spcPct val="250000"/>
              </a:lnSpc>
              <a:spcBef>
                <a:spcPts val="0"/>
              </a:spcBef>
              <a:buSzPct val="125000"/>
              <a:buFont typeface="Arial" panose="020B0604020202020204" pitchFamily="34" charset="0"/>
              <a:buBlip>
                <a:blip r:embed="rId3"/>
              </a:buBlip>
            </a:pPr>
            <a:r>
              <a:rPr lang="fr-FR" sz="2400" dirty="0" smtClean="0">
                <a:ea typeface="Arial"/>
              </a:rPr>
              <a:t>En cas d’utilisation d’une carte bancaire</a:t>
            </a:r>
          </a:p>
          <a:p>
            <a:pPr marL="457200" indent="-457200" defTabSz="803275">
              <a:lnSpc>
                <a:spcPct val="250000"/>
              </a:lnSpc>
              <a:spcBef>
                <a:spcPts val="0"/>
              </a:spcBef>
              <a:buSzPct val="125000"/>
              <a:buFont typeface="Arial" panose="020B0604020202020204" pitchFamily="34" charset="0"/>
              <a:buBlip>
                <a:blip r:embed="rId3"/>
              </a:buBlip>
            </a:pPr>
            <a:r>
              <a:rPr lang="fr-FR" sz="2400" dirty="0" smtClean="0">
                <a:ea typeface="Arial"/>
              </a:rPr>
              <a:t>Lors d’achats en ligne</a:t>
            </a:r>
          </a:p>
          <a:p>
            <a:pPr marL="457200" indent="-457200" defTabSz="803275">
              <a:lnSpc>
                <a:spcPct val="250000"/>
              </a:lnSpc>
              <a:spcBef>
                <a:spcPts val="0"/>
              </a:spcBef>
              <a:buSzPct val="125000"/>
              <a:buFont typeface="Arial" panose="020B0604020202020204" pitchFamily="34" charset="0"/>
              <a:buBlip>
                <a:blip r:embed="rId3"/>
              </a:buBlip>
            </a:pPr>
            <a:r>
              <a:rPr lang="fr-FR" sz="2400" dirty="0" smtClean="0">
                <a:ea typeface="Arial"/>
              </a:rPr>
              <a:t>En cas de paiement par chèque</a:t>
            </a:r>
            <a:endParaRPr lang="fr-FR" sz="2400" dirty="0">
              <a:ea typeface="Arial"/>
            </a:endParaRPr>
          </a:p>
        </p:txBody>
      </p:sp>
      <p:grpSp>
        <p:nvGrpSpPr>
          <p:cNvPr id="15" name="Groupe 14"/>
          <p:cNvGrpSpPr/>
          <p:nvPr/>
        </p:nvGrpSpPr>
        <p:grpSpPr>
          <a:xfrm>
            <a:off x="746929" y="1435466"/>
            <a:ext cx="10515599" cy="664538"/>
            <a:chOff x="867250" y="1459656"/>
            <a:chExt cx="10515599" cy="664538"/>
          </a:xfrm>
        </p:grpSpPr>
        <p:sp>
          <p:nvSpPr>
            <p:cNvPr id="10" name="Que peux-tu faire avec cet argent ?">
              <a:extLst>
                <a:ext uri="{FF2B5EF4-FFF2-40B4-BE49-F238E27FC236}">
                  <a16:creationId xmlns:a16="http://schemas.microsoft.com/office/drawing/2014/main" id="{21A22B0C-228D-1A2E-DAC4-540D78ABB711}"/>
                </a:ext>
              </a:extLst>
            </p:cNvPr>
            <p:cNvSpPr txBox="1"/>
            <p:nvPr/>
          </p:nvSpPr>
          <p:spPr>
            <a:xfrm>
              <a:off x="1924702" y="1514800"/>
              <a:ext cx="9458147" cy="6093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sz="2800" dirty="0">
                  <a:solidFill>
                    <a:srgbClr val="C92360"/>
                  </a:solidFill>
                  <a:latin typeface="Arial" panose="020B0604020202020204" pitchFamily="34" charset="0"/>
                  <a:cs typeface="Arial" panose="020B0604020202020204" pitchFamily="34" charset="0"/>
                </a:rPr>
                <a:t>Quelles précautions pour limiter les fraudes ?</a:t>
              </a:r>
            </a:p>
          </p:txBody>
        </p:sp>
        <p:pic>
          <p:nvPicPr>
            <p:cNvPr id="11" name="Espace réservé du contenu 5">
              <a:extLst>
                <a:ext uri="{FF2B5EF4-FFF2-40B4-BE49-F238E27FC236}">
                  <a16:creationId xmlns:a16="http://schemas.microsoft.com/office/drawing/2014/main" id="{33FD8C5A-3778-1834-D9A1-C968E449DE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7250" y="1459656"/>
              <a:ext cx="882960" cy="662220"/>
            </a:xfrm>
            <a:prstGeom prst="rect">
              <a:avLst/>
            </a:prstGeom>
          </p:spPr>
        </p:pic>
      </p:grpSp>
      <p:sp>
        <p:nvSpPr>
          <p:cNvPr id="12" name="Titre 1"/>
          <p:cNvSpPr txBox="1">
            <a:spLocks/>
          </p:cNvSpPr>
          <p:nvPr/>
        </p:nvSpPr>
        <p:spPr>
          <a:xfrm>
            <a:off x="794658" y="517526"/>
            <a:ext cx="10907484" cy="646331"/>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3. LES </a:t>
            </a:r>
            <a:r>
              <a:rPr lang="fr-FR" sz="4000" dirty="0"/>
              <a:t>MOYENS DE </a:t>
            </a:r>
            <a:r>
              <a:rPr lang="fr-FR" sz="4000" dirty="0" smtClean="0"/>
              <a:t>PAIEMENT</a:t>
            </a:r>
            <a:endParaRPr lang="fr-FR" sz="4000" dirty="0"/>
          </a:p>
        </p:txBody>
      </p:sp>
      <p:pic>
        <p:nvPicPr>
          <p:cNvPr id="13" name="Imag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pic>
        <p:nvPicPr>
          <p:cNvPr id="14" name="Image 13">
            <a:hlinkClick r:id="rId6" action="ppaction://hlinksldjump"/>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9631679" y="4917390"/>
            <a:ext cx="1659405" cy="1257576"/>
          </a:xfrm>
          <a:prstGeom prst="rect">
            <a:avLst/>
          </a:prstGeom>
        </p:spPr>
      </p:pic>
      <p:sp>
        <p:nvSpPr>
          <p:cNvPr id="1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Tree>
    <p:extLst>
      <p:ext uri="{BB962C8B-B14F-4D97-AF65-F5344CB8AC3E}">
        <p14:creationId xmlns:p14="http://schemas.microsoft.com/office/powerpoint/2010/main" val="4002102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27</a:t>
            </a:fld>
            <a:endParaRPr lang="fr-FR" dirty="0"/>
          </a:p>
        </p:txBody>
      </p:sp>
      <p:sp>
        <p:nvSpPr>
          <p:cNvPr id="9" name="Espace réservé du texte 1"/>
          <p:cNvSpPr txBox="1">
            <a:spLocks/>
          </p:cNvSpPr>
          <p:nvPr/>
        </p:nvSpPr>
        <p:spPr>
          <a:xfrm>
            <a:off x="4636246" y="1914211"/>
            <a:ext cx="6777988" cy="830993"/>
          </a:xfrm>
          <a:prstGeom prst="rect">
            <a:avLst/>
          </a:prstGeom>
          <a:noFill/>
          <a:ln w="12700" cap="flat">
            <a:noFill/>
            <a:miter lim="400000"/>
          </a:ln>
          <a:effectLst/>
        </p:spPr>
        <p:txBody>
          <a:bodyPr wrap="square" lIns="45718" tIns="45718" rIns="45718" bIns="45718" numCol="1" anchor="t">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803275">
              <a:lnSpc>
                <a:spcPct val="100000"/>
              </a:lnSpc>
              <a:spcBef>
                <a:spcPts val="0"/>
              </a:spcBef>
              <a:buSzPct val="125000"/>
              <a:buNone/>
            </a:pPr>
            <a:r>
              <a:rPr lang="fr-FR" sz="1600" dirty="0">
                <a:ea typeface="Arial"/>
              </a:rPr>
              <a:t>Ordre donné à sa banque de payer une somme d’argent à un bénéficiaire</a:t>
            </a:r>
          </a:p>
          <a:p>
            <a:pPr marL="457200" indent="-457200" defTabSz="803275">
              <a:lnSpc>
                <a:spcPct val="100000"/>
              </a:lnSpc>
              <a:spcBef>
                <a:spcPts val="0"/>
              </a:spcBef>
              <a:buSzPct val="125000"/>
              <a:buBlip>
                <a:blip r:embed="rId3"/>
              </a:buBlip>
            </a:pPr>
            <a:r>
              <a:rPr lang="fr-FR" sz="1600" dirty="0">
                <a:ea typeface="Arial"/>
              </a:rPr>
              <a:t>Si j’envoie de l’argent, je suis l’émetteur du virement (le payeur)</a:t>
            </a:r>
          </a:p>
          <a:p>
            <a:pPr marL="457200" indent="-457200" defTabSz="803275">
              <a:lnSpc>
                <a:spcPct val="100000"/>
              </a:lnSpc>
              <a:spcBef>
                <a:spcPts val="0"/>
              </a:spcBef>
              <a:buSzPct val="125000"/>
              <a:buBlip>
                <a:blip r:embed="rId3"/>
              </a:buBlip>
            </a:pPr>
            <a:r>
              <a:rPr lang="fr-FR" sz="1600" dirty="0">
                <a:ea typeface="Arial"/>
              </a:rPr>
              <a:t>Si je reçois de l’argent, je suis le bénéficiaire du </a:t>
            </a:r>
            <a:r>
              <a:rPr lang="fr-FR" sz="1600" dirty="0" smtClean="0">
                <a:ea typeface="Arial"/>
              </a:rPr>
              <a:t>virement</a:t>
            </a:r>
            <a:endParaRPr lang="fr-FR" sz="1600" dirty="0">
              <a:ea typeface="Arial"/>
            </a:endParaRPr>
          </a:p>
        </p:txBody>
      </p:sp>
      <p:sp>
        <p:nvSpPr>
          <p:cNvPr id="10" name="Que peux-tu faire avec cet argent ?">
            <a:extLst>
              <a:ext uri="{FF2B5EF4-FFF2-40B4-BE49-F238E27FC236}">
                <a16:creationId xmlns:a16="http://schemas.microsoft.com/office/drawing/2014/main" id="{21A22B0C-228D-1A2E-DAC4-540D78ABB711}"/>
              </a:ext>
            </a:extLst>
          </p:cNvPr>
          <p:cNvSpPr txBox="1"/>
          <p:nvPr/>
        </p:nvSpPr>
        <p:spPr>
          <a:xfrm>
            <a:off x="4613790" y="1580097"/>
            <a:ext cx="3126712" cy="4247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sz="1800" dirty="0" smtClean="0">
                <a:solidFill>
                  <a:srgbClr val="C92360"/>
                </a:solidFill>
                <a:latin typeface="Arial" panose="020B0604020202020204" pitchFamily="34" charset="0"/>
                <a:cs typeface="Arial" panose="020B0604020202020204" pitchFamily="34" charset="0"/>
              </a:rPr>
              <a:t>Qu’est-ce qu’un virement ?</a:t>
            </a:r>
            <a:endParaRPr lang="fr-FR" sz="1800" dirty="0">
              <a:solidFill>
                <a:srgbClr val="C92360"/>
              </a:solidFill>
              <a:latin typeface="Arial" panose="020B0604020202020204" pitchFamily="34" charset="0"/>
              <a:cs typeface="Arial" panose="020B0604020202020204" pitchFamily="34" charset="0"/>
            </a:endParaRPr>
          </a:p>
        </p:txBody>
      </p:sp>
      <p:sp>
        <p:nvSpPr>
          <p:cNvPr id="12" name="Titre 1"/>
          <p:cNvSpPr txBox="1">
            <a:spLocks/>
          </p:cNvSpPr>
          <p:nvPr/>
        </p:nvSpPr>
        <p:spPr>
          <a:xfrm>
            <a:off x="794658" y="517526"/>
            <a:ext cx="10907484" cy="646331"/>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3. LES </a:t>
            </a:r>
            <a:r>
              <a:rPr lang="fr-FR" sz="4000" dirty="0"/>
              <a:t>MOYENS DE </a:t>
            </a:r>
            <a:r>
              <a:rPr lang="fr-FR" sz="4000" dirty="0" smtClean="0"/>
              <a:t>PAIEMENT</a:t>
            </a:r>
            <a:endParaRPr lang="fr-FR" sz="4000" dirty="0"/>
          </a:p>
        </p:txBody>
      </p:sp>
      <p:pic>
        <p:nvPicPr>
          <p:cNvPr id="14" name="Imag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18" name="Espace réservé du texte 1"/>
          <p:cNvSpPr txBox="1">
            <a:spLocks/>
          </p:cNvSpPr>
          <p:nvPr/>
        </p:nvSpPr>
        <p:spPr>
          <a:xfrm>
            <a:off x="4613790" y="3296255"/>
            <a:ext cx="6576723" cy="830993"/>
          </a:xfrm>
          <a:prstGeom prst="rect">
            <a:avLst/>
          </a:prstGeom>
          <a:noFill/>
          <a:ln w="12700" cap="flat">
            <a:noFill/>
            <a:miter lim="400000"/>
          </a:ln>
          <a:effectLst/>
        </p:spPr>
        <p:txBody>
          <a:bodyPr wrap="square" lIns="45718" tIns="45718" rIns="45718" bIns="45718" numCol="1" anchor="t">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defTabSz="803275">
              <a:lnSpc>
                <a:spcPct val="100000"/>
              </a:lnSpc>
              <a:spcBef>
                <a:spcPts val="0"/>
              </a:spcBef>
              <a:buSzPct val="125000"/>
              <a:buBlip>
                <a:blip r:embed="rId3"/>
              </a:buBlip>
            </a:pPr>
            <a:r>
              <a:rPr lang="fr-FR" sz="1600" dirty="0">
                <a:ea typeface="Arial"/>
              </a:rPr>
              <a:t>Virement permanent : pour effectuer un paiement régulièrement</a:t>
            </a:r>
          </a:p>
          <a:p>
            <a:pPr marL="457200" indent="-457200" defTabSz="803275">
              <a:lnSpc>
                <a:spcPct val="100000"/>
              </a:lnSpc>
              <a:spcBef>
                <a:spcPts val="0"/>
              </a:spcBef>
              <a:buSzPct val="125000"/>
              <a:buBlip>
                <a:blip r:embed="rId3"/>
              </a:buBlip>
            </a:pPr>
            <a:r>
              <a:rPr lang="fr-FR" sz="1600" dirty="0">
                <a:ea typeface="Arial"/>
              </a:rPr>
              <a:t>Virement exceptionnel : dans les autres cas</a:t>
            </a:r>
          </a:p>
          <a:p>
            <a:pPr marL="457200" indent="-457200" defTabSz="803275">
              <a:lnSpc>
                <a:spcPct val="100000"/>
              </a:lnSpc>
              <a:spcBef>
                <a:spcPts val="0"/>
              </a:spcBef>
              <a:buSzPct val="125000"/>
              <a:buBlip>
                <a:blip r:embed="rId3"/>
              </a:buBlip>
            </a:pPr>
            <a:r>
              <a:rPr lang="fr-FR" sz="1600" dirty="0">
                <a:ea typeface="Arial"/>
              </a:rPr>
              <a:t>Virement instantané : exécution immédiate par la </a:t>
            </a:r>
            <a:r>
              <a:rPr lang="fr-FR" sz="1600" dirty="0" smtClean="0">
                <a:ea typeface="Arial"/>
              </a:rPr>
              <a:t>banque</a:t>
            </a:r>
            <a:endParaRPr lang="fr-FR" sz="1600" dirty="0">
              <a:ea typeface="Arial"/>
            </a:endParaRPr>
          </a:p>
        </p:txBody>
      </p:sp>
      <p:sp>
        <p:nvSpPr>
          <p:cNvPr id="22" name="Rectangle à coins arrondis 21"/>
          <p:cNvSpPr/>
          <p:nvPr/>
        </p:nvSpPr>
        <p:spPr>
          <a:xfrm>
            <a:off x="755839" y="1358767"/>
            <a:ext cx="10877362" cy="3040960"/>
          </a:xfrm>
          <a:prstGeom prst="roundRect">
            <a:avLst>
              <a:gd name="adj" fmla="val 0"/>
            </a:avLst>
          </a:prstGeom>
          <a:noFill/>
          <a:ln w="38100">
            <a:solidFill>
              <a:srgbClr val="C9236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dirty="0">
              <a:solidFill>
                <a:srgbClr val="C92360"/>
              </a:solidFill>
            </a:endParaRPr>
          </a:p>
        </p:txBody>
      </p:sp>
      <p:sp>
        <p:nvSpPr>
          <p:cNvPr id="23" name="Espace réservé du texte 3"/>
          <p:cNvSpPr txBox="1"/>
          <p:nvPr/>
        </p:nvSpPr>
        <p:spPr>
          <a:xfrm>
            <a:off x="1037341" y="2528455"/>
            <a:ext cx="2215479" cy="523216"/>
          </a:xfrm>
          <a:prstGeom prst="rect">
            <a:avLst/>
          </a:prstGeom>
          <a:ln w="12700">
            <a:solidFill>
              <a:srgbClr val="C92360"/>
            </a:solidFill>
            <a:prstDash val="dash"/>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p>
            <a:pPr>
              <a:defRPr sz="2400" b="1">
                <a:solidFill>
                  <a:srgbClr val="002060"/>
                </a:solidFill>
                <a:latin typeface="Arial"/>
                <a:ea typeface="Arial"/>
                <a:cs typeface="Arial"/>
                <a:sym typeface="Arial"/>
              </a:defRPr>
            </a:pPr>
            <a:r>
              <a:rPr lang="fr-FR" sz="2800" dirty="0">
                <a:solidFill>
                  <a:srgbClr val="C92360"/>
                </a:solidFill>
                <a:latin typeface="Arial" panose="020B0604020202020204" pitchFamily="34" charset="0"/>
                <a:cs typeface="Arial" panose="020B0604020202020204" pitchFamily="34" charset="0"/>
              </a:rPr>
              <a:t> Le </a:t>
            </a:r>
            <a:r>
              <a:rPr lang="fr-FR" sz="2800" dirty="0" smtClean="0">
                <a:solidFill>
                  <a:srgbClr val="C92360"/>
                </a:solidFill>
                <a:latin typeface="Arial" panose="020B0604020202020204" pitchFamily="34" charset="0"/>
                <a:cs typeface="Arial" panose="020B0604020202020204" pitchFamily="34" charset="0"/>
              </a:rPr>
              <a:t>virement</a:t>
            </a:r>
            <a:endParaRPr lang="fr-FR" sz="2800" dirty="0">
              <a:solidFill>
                <a:srgbClr val="C92360"/>
              </a:solidFill>
              <a:latin typeface="Arial" panose="020B0604020202020204" pitchFamily="34" charset="0"/>
              <a:cs typeface="Arial" panose="020B0604020202020204" pitchFamily="34" charset="0"/>
            </a:endParaRPr>
          </a:p>
        </p:txBody>
      </p:sp>
      <p:grpSp>
        <p:nvGrpSpPr>
          <p:cNvPr id="24" name="Groupe 23"/>
          <p:cNvGrpSpPr/>
          <p:nvPr/>
        </p:nvGrpSpPr>
        <p:grpSpPr>
          <a:xfrm>
            <a:off x="755839" y="4698827"/>
            <a:ext cx="4762793" cy="1399997"/>
            <a:chOff x="4143493" y="4835963"/>
            <a:chExt cx="4993116" cy="1452066"/>
          </a:xfrm>
        </p:grpSpPr>
        <p:pic>
          <p:nvPicPr>
            <p:cNvPr id="25" name="Picture 6" descr="Z:\EDUCFI\02-COMMUNICATION\05- IMAGES\16-Picto PPT\prices-ros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43493" y="4837472"/>
              <a:ext cx="590231" cy="590231"/>
            </a:xfrm>
            <a:prstGeom prst="rect">
              <a:avLst/>
            </a:prstGeom>
            <a:noFill/>
            <a:extLst>
              <a:ext uri="{909E8E84-426E-40DD-AFC4-6F175D3DCCD1}">
                <a14:hiddenFill xmlns:a14="http://schemas.microsoft.com/office/drawing/2010/main">
                  <a:solidFill>
                    <a:srgbClr val="FFFFFF"/>
                  </a:solidFill>
                </a14:hiddenFill>
              </a:ext>
            </a:extLst>
          </p:spPr>
        </p:pic>
        <p:sp>
          <p:nvSpPr>
            <p:cNvPr id="26" name="Espace réservé du texte 1"/>
            <p:cNvSpPr txBox="1">
              <a:spLocks/>
            </p:cNvSpPr>
            <p:nvPr/>
          </p:nvSpPr>
          <p:spPr>
            <a:xfrm>
              <a:off x="4932328" y="4835963"/>
              <a:ext cx="4204281" cy="1452066"/>
            </a:xfrm>
            <a:prstGeom prst="rect">
              <a:avLst/>
            </a:prstGeom>
          </p:spPr>
          <p:txBody>
            <a:bodyPr vert="horz" lIns="91440" tIns="45720" rIns="91440" bIns="45720" rtlCol="0">
              <a:noAutofit/>
            </a:bodyPr>
            <a:lstStyle>
              <a:lvl1pPr marL="809625" indent="-342900" algn="l" defTabSz="914400" rtl="0" eaLnBrk="1" latinLnBrk="0" hangingPunct="1">
                <a:spcBef>
                  <a:spcPct val="20000"/>
                </a:spcBef>
                <a:buFontTx/>
                <a:buBlip>
                  <a:blip r:embed="rId6"/>
                </a:buBlip>
                <a:defRPr sz="2400" kern="1200">
                  <a:solidFill>
                    <a:srgbClr val="078EE9"/>
                  </a:solidFill>
                  <a:latin typeface="Myriad Pro"/>
                  <a:ea typeface="+mn-ea"/>
                  <a:cs typeface="+mn-cs"/>
                </a:defRPr>
              </a:lvl1pPr>
              <a:lvl2pPr marL="1076325" indent="-285750" algn="l" defTabSz="914400" rtl="0" eaLnBrk="1" latinLnBrk="0" hangingPunct="1">
                <a:spcBef>
                  <a:spcPct val="20000"/>
                </a:spcBef>
                <a:buFontTx/>
                <a:buBlip>
                  <a:blip r:embed="rId7"/>
                </a:buBlip>
                <a:defRPr sz="2200" kern="1200">
                  <a:solidFill>
                    <a:srgbClr val="078EE9"/>
                  </a:solidFill>
                  <a:latin typeface="Myriad Pro"/>
                  <a:ea typeface="+mn-ea"/>
                  <a:cs typeface="+mn-cs"/>
                </a:defRPr>
              </a:lvl2pPr>
              <a:lvl3pPr marL="1343025" indent="-228600" algn="l" defTabSz="914400" rtl="0" eaLnBrk="1" latinLnBrk="0" hangingPunct="1">
                <a:spcBef>
                  <a:spcPct val="20000"/>
                </a:spcBef>
                <a:buFontTx/>
                <a:buBlip>
                  <a:blip r:embed="rId8"/>
                </a:buBlip>
                <a:defRPr sz="2000" kern="1200">
                  <a:solidFill>
                    <a:srgbClr val="078EE9"/>
                  </a:solidFill>
                  <a:latin typeface="Myriad Pro"/>
                  <a:ea typeface="+mn-ea"/>
                  <a:cs typeface="+mn-cs"/>
                </a:defRPr>
              </a:lvl3pPr>
              <a:lvl4pPr marL="1704975" indent="-228600" algn="l" defTabSz="914400" rtl="0" eaLnBrk="1" latinLnBrk="0" hangingPunct="1">
                <a:spcBef>
                  <a:spcPct val="20000"/>
                </a:spcBef>
                <a:buClr>
                  <a:srgbClr val="612A8A"/>
                </a:buClr>
                <a:buFont typeface="Arial" panose="020B0604020202020204" pitchFamily="34" charset="0"/>
                <a:buChar char="–"/>
                <a:defRPr sz="2000" kern="1200">
                  <a:solidFill>
                    <a:srgbClr val="078EE9"/>
                  </a:solidFill>
                  <a:latin typeface="Myriad Pro"/>
                  <a:ea typeface="+mn-ea"/>
                  <a:cs typeface="+mn-cs"/>
                </a:defRPr>
              </a:lvl4pPr>
              <a:lvl5pPr marL="2057400" indent="-228600" algn="l" defTabSz="914400" rtl="0" eaLnBrk="1" latinLnBrk="0" hangingPunct="1">
                <a:spcBef>
                  <a:spcPct val="20000"/>
                </a:spcBef>
                <a:buClr>
                  <a:srgbClr val="078EE9"/>
                </a:buClr>
                <a:buFont typeface="Arial" panose="020B0604020202020204" pitchFamily="34" charset="0"/>
                <a:buChar char="»"/>
                <a:defRPr sz="2000" kern="1200">
                  <a:solidFill>
                    <a:srgbClr val="078EE9"/>
                  </a:solidFill>
                  <a:latin typeface="Myriad Pro"/>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fr-FR" sz="2000" b="1" dirty="0" smtClean="0">
                  <a:solidFill>
                    <a:srgbClr val="213B76"/>
                  </a:solidFill>
                  <a:latin typeface="Arial" panose="020B0604020202020204" pitchFamily="34" charset="0"/>
                  <a:cs typeface="Arial" panose="020B0604020202020204" pitchFamily="34" charset="0"/>
                </a:rPr>
                <a:t>Protection élevée </a:t>
              </a:r>
              <a:r>
                <a:rPr lang="fr-FR" sz="2000" b="1" dirty="0">
                  <a:solidFill>
                    <a:srgbClr val="213B76"/>
                  </a:solidFill>
                  <a:latin typeface="Arial" panose="020B0604020202020204" pitchFamily="34" charset="0"/>
                  <a:cs typeface="Arial" panose="020B0604020202020204" pitchFamily="34" charset="0"/>
                </a:rPr>
                <a:t>: </a:t>
              </a:r>
            </a:p>
            <a:p>
              <a:pPr marL="0" indent="0">
                <a:spcBef>
                  <a:spcPts val="0"/>
                </a:spcBef>
                <a:buNone/>
              </a:pPr>
              <a:r>
                <a:rPr lang="fr-FR" sz="2000" dirty="0">
                  <a:solidFill>
                    <a:srgbClr val="213B76"/>
                  </a:solidFill>
                  <a:latin typeface="Arial" panose="020B0604020202020204" pitchFamily="34" charset="0"/>
                  <a:cs typeface="Arial" panose="020B0604020202020204" pitchFamily="34" charset="0"/>
                </a:rPr>
                <a:t>Le virement est initié par le détenteur du compte, directement auprès de sa banque</a:t>
              </a:r>
            </a:p>
          </p:txBody>
        </p:sp>
      </p:grpSp>
      <p:sp>
        <p:nvSpPr>
          <p:cNvPr id="27" name="Espace réservé du texte 1"/>
          <p:cNvSpPr txBox="1">
            <a:spLocks/>
          </p:cNvSpPr>
          <p:nvPr/>
        </p:nvSpPr>
        <p:spPr>
          <a:xfrm>
            <a:off x="6368901" y="4885993"/>
            <a:ext cx="5264299" cy="1025663"/>
          </a:xfrm>
          <a:prstGeom prst="rect">
            <a:avLst/>
          </a:prstGeom>
          <a:ln w="38100">
            <a:solidFill>
              <a:srgbClr val="213B76"/>
            </a:solidFill>
          </a:ln>
        </p:spPr>
        <p:txBody>
          <a:bodyPr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None/>
            </a:pPr>
            <a:r>
              <a:rPr lang="fr-FR" sz="2000" b="1" dirty="0" smtClean="0">
                <a:solidFill>
                  <a:srgbClr val="C81E60"/>
                </a:solidFill>
              </a:rPr>
              <a:t>2022 : </a:t>
            </a:r>
            <a:r>
              <a:rPr lang="fr-FR" sz="2000" b="1" dirty="0">
                <a:solidFill>
                  <a:srgbClr val="C81E60"/>
                </a:solidFill>
              </a:rPr>
              <a:t>39 000 </a:t>
            </a:r>
            <a:r>
              <a:rPr lang="fr-FR" sz="2000" b="1" dirty="0" smtClean="0">
                <a:solidFill>
                  <a:srgbClr val="C81E60"/>
                </a:solidFill>
              </a:rPr>
              <a:t>Mds d’euros</a:t>
            </a:r>
            <a:br>
              <a:rPr lang="fr-FR" sz="2000" b="1" dirty="0" smtClean="0">
                <a:solidFill>
                  <a:srgbClr val="C81E60"/>
                </a:solidFill>
              </a:rPr>
            </a:br>
            <a:r>
              <a:rPr lang="fr-FR" sz="2000" b="1" dirty="0" smtClean="0">
                <a:solidFill>
                  <a:srgbClr val="C81E60"/>
                </a:solidFill>
              </a:rPr>
              <a:t>pour </a:t>
            </a:r>
            <a:r>
              <a:rPr lang="fr-FR" sz="2000" b="1" dirty="0">
                <a:solidFill>
                  <a:srgbClr val="C81E60"/>
                </a:solidFill>
              </a:rPr>
              <a:t>5,2 </a:t>
            </a:r>
            <a:r>
              <a:rPr lang="fr-FR" sz="2000" b="1" dirty="0" smtClean="0">
                <a:solidFill>
                  <a:srgbClr val="C81E60"/>
                </a:solidFill>
              </a:rPr>
              <a:t>Mds </a:t>
            </a:r>
            <a:r>
              <a:rPr lang="fr-FR" sz="2000" b="1" dirty="0">
                <a:solidFill>
                  <a:srgbClr val="C81E60"/>
                </a:solidFill>
              </a:rPr>
              <a:t>d’opérations</a:t>
            </a:r>
          </a:p>
        </p:txBody>
      </p:sp>
      <p:pic>
        <p:nvPicPr>
          <p:cNvPr id="28" name="Image 2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913183" y="1566945"/>
            <a:ext cx="531743" cy="400946"/>
          </a:xfrm>
          <a:prstGeom prst="rect">
            <a:avLst/>
          </a:prstGeom>
        </p:spPr>
      </p:pic>
      <p:grpSp>
        <p:nvGrpSpPr>
          <p:cNvPr id="7" name="Groupe 6"/>
          <p:cNvGrpSpPr/>
          <p:nvPr/>
        </p:nvGrpSpPr>
        <p:grpSpPr>
          <a:xfrm>
            <a:off x="3877541" y="2933921"/>
            <a:ext cx="4741718" cy="424728"/>
            <a:chOff x="3913183" y="2831686"/>
            <a:chExt cx="4741718" cy="424728"/>
          </a:xfrm>
        </p:grpSpPr>
        <p:sp>
          <p:nvSpPr>
            <p:cNvPr id="20" name="Que peux-tu faire avec cet argent ?">
              <a:extLst>
                <a:ext uri="{FF2B5EF4-FFF2-40B4-BE49-F238E27FC236}">
                  <a16:creationId xmlns:a16="http://schemas.microsoft.com/office/drawing/2014/main" id="{21A22B0C-228D-1A2E-DAC4-540D78ABB711}"/>
                </a:ext>
              </a:extLst>
            </p:cNvPr>
            <p:cNvSpPr txBox="1"/>
            <p:nvPr/>
          </p:nvSpPr>
          <p:spPr>
            <a:xfrm>
              <a:off x="4613790" y="2831686"/>
              <a:ext cx="4041111" cy="4247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sz="1800" dirty="0" smtClean="0">
                  <a:solidFill>
                    <a:srgbClr val="C92360"/>
                  </a:solidFill>
                  <a:latin typeface="Arial" panose="020B0604020202020204" pitchFamily="34" charset="0"/>
                  <a:cs typeface="Arial" panose="020B0604020202020204" pitchFamily="34" charset="0"/>
                </a:rPr>
                <a:t>Quels sont les types de virement ?</a:t>
              </a:r>
              <a:endParaRPr lang="fr-FR" sz="1800" dirty="0">
                <a:solidFill>
                  <a:srgbClr val="C92360"/>
                </a:solidFill>
                <a:latin typeface="Arial" panose="020B0604020202020204" pitchFamily="34" charset="0"/>
                <a:cs typeface="Arial" panose="020B0604020202020204" pitchFamily="34" charset="0"/>
              </a:endParaRPr>
            </a:p>
          </p:txBody>
        </p:sp>
        <p:pic>
          <p:nvPicPr>
            <p:cNvPr id="29" name="Image 2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913183" y="2842860"/>
              <a:ext cx="531743" cy="400946"/>
            </a:xfrm>
            <a:prstGeom prst="rect">
              <a:avLst/>
            </a:prstGeom>
          </p:spPr>
        </p:pic>
      </p:grpSp>
      <p:sp>
        <p:nvSpPr>
          <p:cNvPr id="21"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32" name="Image 31">
            <a:hlinkClick r:id="rId10" action="ppaction://hlinkfile"/>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682114" y="214071"/>
            <a:ext cx="1018369" cy="1016356"/>
          </a:xfrm>
          <a:prstGeom prst="rect">
            <a:avLst/>
          </a:prstGeom>
        </p:spPr>
      </p:pic>
    </p:spTree>
    <p:extLst>
      <p:ext uri="{BB962C8B-B14F-4D97-AF65-F5344CB8AC3E}">
        <p14:creationId xmlns:p14="http://schemas.microsoft.com/office/powerpoint/2010/main" val="116091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P spid="2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Image 5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74443" y="3342376"/>
            <a:ext cx="1368706" cy="1368706"/>
          </a:xfrm>
          <a:prstGeom prst="rect">
            <a:avLst/>
          </a:prstGeom>
        </p:spPr>
      </p:pic>
      <p:sp>
        <p:nvSpPr>
          <p:cNvPr id="3" name="Espace réservé du numéro de diapositive 2"/>
          <p:cNvSpPr>
            <a:spLocks noGrp="1"/>
          </p:cNvSpPr>
          <p:nvPr>
            <p:ph type="sldNum" sz="quarter" idx="11"/>
          </p:nvPr>
        </p:nvSpPr>
        <p:spPr/>
        <p:txBody>
          <a:bodyPr/>
          <a:lstStyle/>
          <a:p>
            <a:fld id="{27A4C574-4D1E-4B89-9988-D081408D575C}" type="slidenum">
              <a:rPr lang="fr-FR" smtClean="0"/>
              <a:pPr/>
              <a:t>28</a:t>
            </a:fld>
            <a:endParaRPr lang="fr-FR" dirty="0"/>
          </a:p>
        </p:txBody>
      </p:sp>
      <p:sp>
        <p:nvSpPr>
          <p:cNvPr id="12" name="Titre 1"/>
          <p:cNvSpPr txBox="1">
            <a:spLocks/>
          </p:cNvSpPr>
          <p:nvPr/>
        </p:nvSpPr>
        <p:spPr>
          <a:xfrm>
            <a:off x="794658" y="517526"/>
            <a:ext cx="10907484" cy="646331"/>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3. LES </a:t>
            </a:r>
            <a:r>
              <a:rPr lang="fr-FR" sz="4000" dirty="0"/>
              <a:t>MOYENS DE </a:t>
            </a:r>
            <a:r>
              <a:rPr lang="fr-FR" sz="4000" dirty="0" smtClean="0"/>
              <a:t>PAIEMENT</a:t>
            </a:r>
            <a:endParaRPr lang="fr-FR" sz="4000" dirty="0"/>
          </a:p>
        </p:txBody>
      </p:sp>
      <p:pic>
        <p:nvPicPr>
          <p:cNvPr id="14" name="Imag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23" name="Espace réservé du texte 3"/>
          <p:cNvSpPr txBox="1"/>
          <p:nvPr/>
        </p:nvSpPr>
        <p:spPr>
          <a:xfrm>
            <a:off x="916111" y="1667315"/>
            <a:ext cx="2215479" cy="523216"/>
          </a:xfrm>
          <a:prstGeom prst="rect">
            <a:avLst/>
          </a:prstGeom>
          <a:ln w="12700">
            <a:solidFill>
              <a:srgbClr val="C92360"/>
            </a:solidFill>
            <a:prstDash val="dash"/>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p>
            <a:pPr>
              <a:defRPr sz="2400" b="1">
                <a:solidFill>
                  <a:srgbClr val="002060"/>
                </a:solidFill>
                <a:latin typeface="Arial"/>
                <a:ea typeface="Arial"/>
                <a:cs typeface="Arial"/>
                <a:sym typeface="Arial"/>
              </a:defRPr>
            </a:pPr>
            <a:r>
              <a:rPr lang="fr-FR" sz="2800" dirty="0">
                <a:solidFill>
                  <a:srgbClr val="C92360"/>
                </a:solidFill>
                <a:latin typeface="Arial" panose="020B0604020202020204" pitchFamily="34" charset="0"/>
                <a:cs typeface="Arial" panose="020B0604020202020204" pitchFamily="34" charset="0"/>
              </a:rPr>
              <a:t> Le </a:t>
            </a:r>
            <a:r>
              <a:rPr lang="fr-FR" sz="2800" dirty="0" smtClean="0">
                <a:solidFill>
                  <a:srgbClr val="C92360"/>
                </a:solidFill>
                <a:latin typeface="Arial" panose="020B0604020202020204" pitchFamily="34" charset="0"/>
                <a:cs typeface="Arial" panose="020B0604020202020204" pitchFamily="34" charset="0"/>
              </a:rPr>
              <a:t>virement    </a:t>
            </a:r>
            <a:endParaRPr lang="fr-FR" sz="2800" dirty="0">
              <a:solidFill>
                <a:srgbClr val="C92360"/>
              </a:solidFill>
              <a:latin typeface="Arial" panose="020B0604020202020204" pitchFamily="34" charset="0"/>
              <a:cs typeface="Arial" panose="020B0604020202020204" pitchFamily="34" charset="0"/>
            </a:endParaRPr>
          </a:p>
        </p:txBody>
      </p:sp>
      <p:sp>
        <p:nvSpPr>
          <p:cNvPr id="33" name="ZoneTexte 32"/>
          <p:cNvSpPr txBox="1"/>
          <p:nvPr/>
        </p:nvSpPr>
        <p:spPr>
          <a:xfrm>
            <a:off x="4501579" y="3349366"/>
            <a:ext cx="1337320" cy="206210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smtClean="0">
              <a:ln>
                <a:noFill/>
              </a:ln>
              <a:solidFill>
                <a:srgbClr val="213B76"/>
              </a:solidFill>
              <a:effectLst/>
              <a:uLnTx/>
              <a:uFillTx/>
              <a:latin typeface="Arial" panose="020B06040202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600" b="1" dirty="0" smtClean="0">
              <a:solidFill>
                <a:srgbClr val="213B76"/>
              </a:solidFill>
              <a:latin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smtClean="0">
              <a:ln>
                <a:noFill/>
              </a:ln>
              <a:solidFill>
                <a:srgbClr val="213B76"/>
              </a:solidFill>
              <a:effectLst/>
              <a:uLnTx/>
              <a:uFillTx/>
              <a:latin typeface="Arial" panose="020B06040202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600" b="1" dirty="0" smtClean="0">
              <a:solidFill>
                <a:srgbClr val="213B76"/>
              </a:solidFill>
              <a:latin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smtClean="0">
              <a:ln>
                <a:noFill/>
              </a:ln>
              <a:solidFill>
                <a:srgbClr val="213B76"/>
              </a:solidFill>
              <a:effectLst/>
              <a:uLnTx/>
              <a:uFillTx/>
              <a:latin typeface="Arial" panose="020B06040202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smtClean="0">
              <a:ln>
                <a:noFill/>
              </a:ln>
              <a:solidFill>
                <a:srgbClr val="213B76"/>
              </a:solidFill>
              <a:effectLst/>
              <a:uLnTx/>
              <a:uFillTx/>
              <a:latin typeface="Arial" panose="020B06040202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smtClean="0">
                <a:ln>
                  <a:noFill/>
                </a:ln>
                <a:solidFill>
                  <a:srgbClr val="213B76"/>
                </a:solidFill>
                <a:effectLst/>
                <a:uLnTx/>
                <a:uFillTx/>
                <a:latin typeface="Arial" panose="020B0604020202020204" pitchFamily="34" charset="0"/>
                <a:ea typeface="+mn-ea"/>
                <a:cs typeface="+mn-cs"/>
              </a:rPr>
              <a:t>Banque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smtClean="0">
                <a:ln>
                  <a:noFill/>
                </a:ln>
                <a:solidFill>
                  <a:srgbClr val="213B76"/>
                </a:solidFill>
                <a:effectLst/>
                <a:uLnTx/>
                <a:uFillTx/>
                <a:latin typeface="Arial" panose="020B0604020202020204" pitchFamily="34" charset="0"/>
                <a:ea typeface="+mn-ea"/>
                <a:cs typeface="+mn-cs"/>
              </a:rPr>
              <a:t>du payeur</a:t>
            </a:r>
            <a:endParaRPr kumimoji="0" lang="fr-FR" sz="1600" b="1" i="0" u="none" strike="noStrike" kern="1200" cap="none" spc="0" normalizeH="0" baseline="0" noProof="0" dirty="0">
              <a:ln>
                <a:noFill/>
              </a:ln>
              <a:solidFill>
                <a:srgbClr val="213B76"/>
              </a:solidFill>
              <a:effectLst/>
              <a:uLnTx/>
              <a:uFillTx/>
              <a:latin typeface="Arial" panose="020B0604020202020204" pitchFamily="34" charset="0"/>
              <a:ea typeface="+mn-ea"/>
              <a:cs typeface="+mn-cs"/>
            </a:endParaRPr>
          </a:p>
        </p:txBody>
      </p:sp>
      <p:sp>
        <p:nvSpPr>
          <p:cNvPr id="36" name="ZoneTexte 35"/>
          <p:cNvSpPr txBox="1"/>
          <p:nvPr/>
        </p:nvSpPr>
        <p:spPr>
          <a:xfrm>
            <a:off x="7051088" y="4826694"/>
            <a:ext cx="1696304"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smtClean="0">
                <a:ln>
                  <a:noFill/>
                </a:ln>
                <a:solidFill>
                  <a:srgbClr val="213B76"/>
                </a:solidFill>
                <a:effectLst/>
                <a:uLnTx/>
                <a:uFillTx/>
                <a:latin typeface="Arial" panose="020B0604020202020204" pitchFamily="34" charset="0"/>
                <a:ea typeface="+mn-ea"/>
                <a:cs typeface="+mn-cs"/>
              </a:rPr>
              <a:t>Banque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smtClean="0">
                <a:ln>
                  <a:noFill/>
                </a:ln>
                <a:solidFill>
                  <a:srgbClr val="213B76"/>
                </a:solidFill>
                <a:effectLst/>
                <a:uLnTx/>
                <a:uFillTx/>
                <a:latin typeface="Arial" panose="020B0604020202020204" pitchFamily="34" charset="0"/>
                <a:ea typeface="+mn-ea"/>
                <a:cs typeface="+mn-cs"/>
              </a:rPr>
              <a:t>du bénéficiaire</a:t>
            </a:r>
            <a:endParaRPr kumimoji="0" lang="fr-FR" sz="1600" b="1" i="0" u="none" strike="noStrike" kern="1200" cap="none" spc="0" normalizeH="0" baseline="0" noProof="0" dirty="0">
              <a:ln>
                <a:noFill/>
              </a:ln>
              <a:solidFill>
                <a:srgbClr val="213B76"/>
              </a:solidFill>
              <a:effectLst/>
              <a:uLnTx/>
              <a:uFillTx/>
              <a:latin typeface="Arial" panose="020B0604020202020204" pitchFamily="34" charset="0"/>
              <a:ea typeface="+mn-ea"/>
              <a:cs typeface="+mn-cs"/>
            </a:endParaRPr>
          </a:p>
        </p:txBody>
      </p:sp>
      <p:sp>
        <p:nvSpPr>
          <p:cNvPr id="39" name="Flèche droite 38"/>
          <p:cNvSpPr/>
          <p:nvPr/>
        </p:nvSpPr>
        <p:spPr>
          <a:xfrm>
            <a:off x="3148990" y="3803157"/>
            <a:ext cx="1222370" cy="504056"/>
          </a:xfrm>
          <a:prstGeom prst="rightArrow">
            <a:avLst/>
          </a:prstGeom>
          <a:noFill/>
          <a:ln>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Arial" panose="020B0604020202020204" pitchFamily="34" charset="0"/>
            </a:endParaRPr>
          </a:p>
        </p:txBody>
      </p:sp>
      <p:sp>
        <p:nvSpPr>
          <p:cNvPr id="40" name="ZoneTexte 39"/>
          <p:cNvSpPr txBox="1"/>
          <p:nvPr/>
        </p:nvSpPr>
        <p:spPr>
          <a:xfrm>
            <a:off x="3088871" y="4199042"/>
            <a:ext cx="1262905"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smtClean="0">
                <a:ln>
                  <a:noFill/>
                </a:ln>
                <a:solidFill>
                  <a:srgbClr val="C92360"/>
                </a:solidFill>
                <a:effectLst/>
                <a:uLnTx/>
                <a:uFillTx/>
                <a:latin typeface="Arial" panose="020B0604020202020204" pitchFamily="34" charset="0"/>
                <a:ea typeface="+mn-ea"/>
                <a:cs typeface="+mn-cs"/>
              </a:rPr>
              <a:t>Ordre de virement</a:t>
            </a:r>
            <a:endParaRPr kumimoji="0" lang="fr-FR" sz="1800" b="1" i="0" u="none" strike="noStrike" kern="1200" cap="none" spc="0" normalizeH="0" baseline="0" noProof="0" dirty="0">
              <a:ln>
                <a:noFill/>
              </a:ln>
              <a:solidFill>
                <a:srgbClr val="C92360"/>
              </a:solidFill>
              <a:effectLst/>
              <a:uLnTx/>
              <a:uFillTx/>
              <a:latin typeface="Arial" panose="020B0604020202020204" pitchFamily="34" charset="0"/>
              <a:ea typeface="+mn-ea"/>
              <a:cs typeface="+mn-cs"/>
            </a:endParaRPr>
          </a:p>
        </p:txBody>
      </p:sp>
      <p:sp>
        <p:nvSpPr>
          <p:cNvPr id="42" name="Flèche droite 41"/>
          <p:cNvSpPr/>
          <p:nvPr/>
        </p:nvSpPr>
        <p:spPr>
          <a:xfrm>
            <a:off x="5874752" y="3789228"/>
            <a:ext cx="1138634" cy="504056"/>
          </a:xfrm>
          <a:prstGeom prst="rightArrow">
            <a:avLst/>
          </a:prstGeom>
          <a:noFill/>
          <a:ln>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Arial" panose="020B0604020202020204" pitchFamily="34" charset="0"/>
            </a:endParaRPr>
          </a:p>
        </p:txBody>
      </p:sp>
      <p:sp>
        <p:nvSpPr>
          <p:cNvPr id="43" name="ZoneTexte 42"/>
          <p:cNvSpPr txBox="1"/>
          <p:nvPr/>
        </p:nvSpPr>
        <p:spPr>
          <a:xfrm>
            <a:off x="5724145" y="3866065"/>
            <a:ext cx="1326943" cy="96180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300"/>
              </a:spcBef>
              <a:spcAft>
                <a:spcPts val="0"/>
              </a:spcAft>
              <a:buClrTx/>
              <a:buSzTx/>
              <a:buFontTx/>
              <a:buNone/>
              <a:tabLst/>
              <a:defRPr/>
            </a:pPr>
            <a:r>
              <a:rPr kumimoji="0" lang="fr-FR" sz="1800" b="1" i="0" u="none" strike="noStrike" kern="1200" cap="none" spc="0" normalizeH="0" baseline="0" noProof="0" dirty="0" smtClean="0">
                <a:ln>
                  <a:noFill/>
                </a:ln>
                <a:solidFill>
                  <a:srgbClr val="C92360"/>
                </a:solidFill>
                <a:effectLst/>
                <a:uLnTx/>
                <a:uFillTx/>
                <a:latin typeface="Arial" panose="020B0604020202020204" pitchFamily="34" charset="0"/>
                <a:ea typeface="+mn-ea"/>
                <a:cs typeface="+mn-cs"/>
              </a:rPr>
              <a:t>€</a:t>
            </a:r>
          </a:p>
          <a:p>
            <a:pPr marL="0" marR="0" lvl="0" indent="0" algn="ctr" defTabSz="914400" rtl="0" eaLnBrk="1" fontAlgn="auto" latinLnBrk="0" hangingPunct="1">
              <a:lnSpc>
                <a:spcPct val="100000"/>
              </a:lnSpc>
              <a:spcBef>
                <a:spcPts val="300"/>
              </a:spcBef>
              <a:spcAft>
                <a:spcPts val="0"/>
              </a:spcAft>
              <a:buClrTx/>
              <a:buSzTx/>
              <a:buFontTx/>
              <a:buNone/>
              <a:tabLst/>
              <a:defRPr/>
            </a:pPr>
            <a:r>
              <a:rPr kumimoji="0" lang="fr-FR" sz="1800" b="1" i="0" u="none" strike="noStrike" kern="1200" cap="none" spc="0" normalizeH="0" baseline="0" noProof="0" dirty="0" smtClean="0">
                <a:ln>
                  <a:noFill/>
                </a:ln>
                <a:solidFill>
                  <a:srgbClr val="C92360"/>
                </a:solidFill>
                <a:effectLst/>
                <a:uLnTx/>
                <a:uFillTx/>
                <a:latin typeface="Arial" panose="020B0604020202020204" pitchFamily="34" charset="0"/>
                <a:ea typeface="+mn-ea"/>
                <a:cs typeface="+mn-cs"/>
              </a:rPr>
              <a:t>Somme</a:t>
            </a:r>
            <a:r>
              <a:rPr kumimoji="0" lang="fr-FR" sz="1800" b="1" i="0" u="none" strike="noStrike" kern="1200" cap="none" spc="0" normalizeH="0" noProof="0" dirty="0" smtClean="0">
                <a:ln>
                  <a:noFill/>
                </a:ln>
                <a:solidFill>
                  <a:srgbClr val="C92360"/>
                </a:solidFill>
                <a:effectLst/>
                <a:uLnTx/>
                <a:uFillTx/>
                <a:latin typeface="Arial" panose="020B0604020202020204" pitchFamily="34" charset="0"/>
                <a:ea typeface="+mn-ea"/>
                <a:cs typeface="+mn-cs"/>
              </a:rPr>
              <a:t> </a:t>
            </a:r>
            <a:r>
              <a:rPr kumimoji="0" lang="fr-FR" sz="1800" b="1" i="0" u="none" strike="noStrike" kern="1200" cap="none" spc="0" normalizeH="0" baseline="0" noProof="0" dirty="0" smtClean="0">
                <a:ln>
                  <a:noFill/>
                </a:ln>
                <a:solidFill>
                  <a:srgbClr val="C92360"/>
                </a:solidFill>
                <a:effectLst/>
                <a:uLnTx/>
                <a:uFillTx/>
                <a:latin typeface="Arial" panose="020B0604020202020204" pitchFamily="34" charset="0"/>
                <a:ea typeface="+mn-ea"/>
                <a:cs typeface="+mn-cs"/>
              </a:rPr>
              <a:t>due</a:t>
            </a:r>
            <a:endParaRPr kumimoji="0" lang="fr-FR" sz="1800" b="1" i="0" u="none" strike="noStrike" kern="1200" cap="none" spc="0" normalizeH="0" baseline="0" noProof="0" dirty="0">
              <a:ln>
                <a:noFill/>
              </a:ln>
              <a:solidFill>
                <a:srgbClr val="C92360"/>
              </a:solidFill>
              <a:effectLst/>
              <a:uLnTx/>
              <a:uFillTx/>
              <a:latin typeface="Arial" panose="020B0604020202020204" pitchFamily="34" charset="0"/>
              <a:ea typeface="+mn-ea"/>
              <a:cs typeface="+mn-cs"/>
            </a:endParaRPr>
          </a:p>
        </p:txBody>
      </p:sp>
      <p:sp>
        <p:nvSpPr>
          <p:cNvPr id="47" name="Flèche droite 46"/>
          <p:cNvSpPr/>
          <p:nvPr/>
        </p:nvSpPr>
        <p:spPr>
          <a:xfrm rot="10800000">
            <a:off x="3422692" y="2574324"/>
            <a:ext cx="6168982" cy="504000"/>
          </a:xfrm>
          <a:prstGeom prst="rightArrow">
            <a:avLst/>
          </a:prstGeom>
          <a:noFill/>
          <a:ln>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Arial" panose="020B0604020202020204" pitchFamily="34" charset="0"/>
            </a:endParaRPr>
          </a:p>
        </p:txBody>
      </p:sp>
      <p:sp>
        <p:nvSpPr>
          <p:cNvPr id="48" name="ZoneTexte 47"/>
          <p:cNvSpPr txBox="1"/>
          <p:nvPr/>
        </p:nvSpPr>
        <p:spPr>
          <a:xfrm>
            <a:off x="6216078" y="2656353"/>
            <a:ext cx="58221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smtClean="0">
                <a:ln>
                  <a:noFill/>
                </a:ln>
                <a:solidFill>
                  <a:srgbClr val="C92360"/>
                </a:solidFill>
                <a:effectLst/>
                <a:uLnTx/>
                <a:uFillTx/>
                <a:latin typeface="Arial" panose="020B0604020202020204" pitchFamily="34" charset="0"/>
                <a:ea typeface="+mn-ea"/>
                <a:cs typeface="+mn-cs"/>
              </a:rPr>
              <a:t>RIB</a:t>
            </a:r>
            <a:endParaRPr kumimoji="0" lang="fr-FR" sz="1800" b="1" i="0" u="none" strike="noStrike" kern="1200" cap="none" spc="0" normalizeH="0" baseline="0" noProof="0" dirty="0">
              <a:ln>
                <a:noFill/>
              </a:ln>
              <a:solidFill>
                <a:srgbClr val="C92360"/>
              </a:solidFill>
              <a:effectLst/>
              <a:uLnTx/>
              <a:uFillTx/>
              <a:latin typeface="Arial" panose="020B0604020202020204" pitchFamily="34" charset="0"/>
              <a:ea typeface="+mn-ea"/>
              <a:cs typeface="+mn-cs"/>
            </a:endParaRPr>
          </a:p>
        </p:txBody>
      </p:sp>
      <p:sp>
        <p:nvSpPr>
          <p:cNvPr id="49" name="Flèche droite 48"/>
          <p:cNvSpPr/>
          <p:nvPr/>
        </p:nvSpPr>
        <p:spPr>
          <a:xfrm>
            <a:off x="8571224" y="3774701"/>
            <a:ext cx="1020451" cy="504056"/>
          </a:xfrm>
          <a:prstGeom prst="rightArrow">
            <a:avLst/>
          </a:prstGeom>
          <a:noFill/>
          <a:ln>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Arial" panose="020B0604020202020204" pitchFamily="34" charset="0"/>
            </a:endParaRPr>
          </a:p>
        </p:txBody>
      </p:sp>
      <p:sp>
        <p:nvSpPr>
          <p:cNvPr id="50" name="ZoneTexte 49"/>
          <p:cNvSpPr txBox="1"/>
          <p:nvPr/>
        </p:nvSpPr>
        <p:spPr>
          <a:xfrm>
            <a:off x="8571224" y="3845109"/>
            <a:ext cx="1008894" cy="96180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300"/>
              </a:spcBef>
              <a:spcAft>
                <a:spcPts val="0"/>
              </a:spcAft>
              <a:buClrTx/>
              <a:buSzTx/>
              <a:buFontTx/>
              <a:buNone/>
              <a:tabLst/>
              <a:defRPr/>
            </a:pPr>
            <a:r>
              <a:rPr kumimoji="0" lang="fr-FR" sz="1800" b="1" i="0" u="none" strike="noStrike" kern="1200" cap="none" spc="0" normalizeH="0" baseline="0" noProof="0" dirty="0" smtClean="0">
                <a:ln>
                  <a:noFill/>
                </a:ln>
                <a:solidFill>
                  <a:srgbClr val="C92360"/>
                </a:solidFill>
                <a:effectLst/>
                <a:uLnTx/>
                <a:uFillTx/>
                <a:latin typeface="Arial" panose="020B0604020202020204" pitchFamily="34" charset="0"/>
                <a:ea typeface="+mn-ea"/>
                <a:cs typeface="+mn-cs"/>
              </a:rPr>
              <a:t>€</a:t>
            </a:r>
          </a:p>
          <a:p>
            <a:pPr marL="0" marR="0" lvl="0" indent="0" algn="ctr" defTabSz="914400" rtl="0" eaLnBrk="1" fontAlgn="auto" latinLnBrk="0" hangingPunct="1">
              <a:lnSpc>
                <a:spcPct val="100000"/>
              </a:lnSpc>
              <a:spcBef>
                <a:spcPts val="300"/>
              </a:spcBef>
              <a:spcAft>
                <a:spcPts val="0"/>
              </a:spcAft>
              <a:buClrTx/>
              <a:buSzTx/>
              <a:buFontTx/>
              <a:buNone/>
              <a:tabLst/>
              <a:defRPr/>
            </a:pPr>
            <a:r>
              <a:rPr lang="fr-FR" b="1" dirty="0" smtClean="0">
                <a:solidFill>
                  <a:srgbClr val="C92360"/>
                </a:solidFill>
                <a:latin typeface="Arial" panose="020B0604020202020204" pitchFamily="34" charset="0"/>
              </a:rPr>
              <a:t>Somme  due</a:t>
            </a:r>
            <a:endParaRPr kumimoji="0" lang="fr-FR" sz="1800" b="1" i="0" u="none" strike="noStrike" kern="1200" cap="none" spc="0" normalizeH="0" baseline="0" noProof="0" dirty="0" smtClean="0">
              <a:ln>
                <a:noFill/>
              </a:ln>
              <a:solidFill>
                <a:srgbClr val="C92360"/>
              </a:solidFill>
              <a:effectLst/>
              <a:uLnTx/>
              <a:uFillTx/>
              <a:latin typeface="Arial" panose="020B0604020202020204" pitchFamily="34" charset="0"/>
              <a:ea typeface="+mn-ea"/>
              <a:cs typeface="+mn-cs"/>
            </a:endParaRPr>
          </a:p>
        </p:txBody>
      </p:sp>
      <p:sp>
        <p:nvSpPr>
          <p:cNvPr id="29"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5131" y="3342376"/>
            <a:ext cx="1368706" cy="1368706"/>
          </a:xfrm>
          <a:prstGeom prst="rect">
            <a:avLst/>
          </a:prstGeom>
        </p:spPr>
      </p:pic>
      <p:grpSp>
        <p:nvGrpSpPr>
          <p:cNvPr id="2" name="Groupe 1"/>
          <p:cNvGrpSpPr/>
          <p:nvPr/>
        </p:nvGrpSpPr>
        <p:grpSpPr>
          <a:xfrm>
            <a:off x="1720745" y="2693772"/>
            <a:ext cx="1376360" cy="1633958"/>
            <a:chOff x="1720745" y="2693772"/>
            <a:chExt cx="1376360" cy="1633958"/>
          </a:xfrm>
        </p:grpSpPr>
        <p:sp>
          <p:nvSpPr>
            <p:cNvPr id="31" name="ZoneTexte 30"/>
            <p:cNvSpPr txBox="1"/>
            <p:nvPr/>
          </p:nvSpPr>
          <p:spPr>
            <a:xfrm>
              <a:off x="1720745" y="3989176"/>
              <a:ext cx="1337320"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smtClean="0">
                  <a:ln>
                    <a:noFill/>
                  </a:ln>
                  <a:solidFill>
                    <a:srgbClr val="213B76"/>
                  </a:solidFill>
                  <a:effectLst/>
                  <a:uLnTx/>
                  <a:uFillTx/>
                  <a:latin typeface="Arial" panose="020B0604020202020204" pitchFamily="34" charset="0"/>
                  <a:ea typeface="+mn-ea"/>
                  <a:cs typeface="+mn-cs"/>
                </a:rPr>
                <a:t>Payeur</a:t>
              </a:r>
              <a:endParaRPr kumimoji="0" lang="fr-FR" sz="1600" b="1" i="0" u="none" strike="noStrike" kern="1200" cap="none" spc="0" normalizeH="0" baseline="0" noProof="0" dirty="0">
                <a:ln>
                  <a:noFill/>
                </a:ln>
                <a:solidFill>
                  <a:srgbClr val="213B76"/>
                </a:solidFill>
                <a:effectLst/>
                <a:uLnTx/>
                <a:uFillTx/>
                <a:latin typeface="Arial" panose="020B0604020202020204" pitchFamily="34" charset="0"/>
                <a:ea typeface="+mn-ea"/>
                <a:cs typeface="+mn-cs"/>
              </a:endParaRPr>
            </a:p>
          </p:txBody>
        </p:sp>
        <p:pic>
          <p:nvPicPr>
            <p:cNvPr id="6146" name="Picture 2" descr="image00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82655" y="2693772"/>
              <a:ext cx="1314450"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 name="Groupe 4"/>
          <p:cNvGrpSpPr/>
          <p:nvPr/>
        </p:nvGrpSpPr>
        <p:grpSpPr>
          <a:xfrm>
            <a:off x="9467293" y="2694222"/>
            <a:ext cx="1389600" cy="1633515"/>
            <a:chOff x="9467293" y="2694222"/>
            <a:chExt cx="1389600" cy="1633515"/>
          </a:xfrm>
        </p:grpSpPr>
        <p:sp>
          <p:nvSpPr>
            <p:cNvPr id="46" name="ZoneTexte 45"/>
            <p:cNvSpPr txBox="1"/>
            <p:nvPr/>
          </p:nvSpPr>
          <p:spPr>
            <a:xfrm>
              <a:off x="9467293" y="4008229"/>
              <a:ext cx="1389600" cy="31950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rgbClr val="213B76"/>
                  </a:solidFill>
                  <a:effectLst/>
                  <a:uLnTx/>
                  <a:uFillTx/>
                  <a:latin typeface="Arial" panose="020B0604020202020204" pitchFamily="34" charset="0"/>
                  <a:ea typeface="+mn-ea"/>
                  <a:cs typeface="+mn-cs"/>
                </a:rPr>
                <a:t>Bénéficiaire</a:t>
              </a:r>
              <a:endParaRPr kumimoji="0" lang="fr-FR" sz="1400" b="1" i="0" u="none" strike="noStrike" kern="1200" cap="none" spc="0" normalizeH="0" baseline="0" noProof="0" dirty="0">
                <a:ln>
                  <a:noFill/>
                </a:ln>
                <a:solidFill>
                  <a:srgbClr val="213B76"/>
                </a:solidFill>
                <a:effectLst/>
                <a:uLnTx/>
                <a:uFillTx/>
                <a:latin typeface="Arial" panose="020B0604020202020204" pitchFamily="34" charset="0"/>
                <a:ea typeface="+mn-ea"/>
                <a:cs typeface="+mn-cs"/>
              </a:endParaRPr>
            </a:p>
          </p:txBody>
        </p:sp>
        <p:pic>
          <p:nvPicPr>
            <p:cNvPr id="6147" name="Image 4" descr="image0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500240" y="2694222"/>
              <a:ext cx="1314000" cy="131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7" name="Groupe 26"/>
          <p:cNvGrpSpPr/>
          <p:nvPr/>
        </p:nvGrpSpPr>
        <p:grpSpPr>
          <a:xfrm>
            <a:off x="3260182" y="1667315"/>
            <a:ext cx="8441959" cy="523216"/>
            <a:chOff x="953165" y="1392454"/>
            <a:chExt cx="14021058" cy="505196"/>
          </a:xfrm>
        </p:grpSpPr>
        <p:sp>
          <p:nvSpPr>
            <p:cNvPr id="28" name="Espace réservé du texte 4"/>
            <p:cNvSpPr txBox="1"/>
            <p:nvPr/>
          </p:nvSpPr>
          <p:spPr>
            <a:xfrm>
              <a:off x="953165" y="1438311"/>
              <a:ext cx="14021058" cy="416043"/>
            </a:xfrm>
            <a:prstGeom prst="rect">
              <a:avLst/>
            </a:prstGeom>
            <a:noFill/>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spcBef>
                  <a:spcPts val="500"/>
                </a:spcBef>
                <a:defRPr sz="2300" b="1">
                  <a:solidFill>
                    <a:srgbClr val="002060"/>
                  </a:solidFill>
                  <a:latin typeface="Arial"/>
                  <a:ea typeface="Arial"/>
                  <a:cs typeface="Arial"/>
                  <a:sym typeface="Arial"/>
                </a:defRPr>
              </a:lvl1pPr>
            </a:lstStyle>
            <a:p>
              <a:pPr algn="ctr"/>
              <a:r>
                <a:rPr lang="fr-FR" sz="2200" dirty="0">
                  <a:solidFill>
                    <a:srgbClr val="E06F17"/>
                  </a:solidFill>
                  <a:latin typeface="Arial" panose="020B0604020202020204" pitchFamily="34" charset="0"/>
                  <a:cs typeface="Arial" panose="020B0604020202020204" pitchFamily="34" charset="0"/>
                </a:rPr>
                <a:t>Exercice : </a:t>
              </a:r>
              <a:r>
                <a:rPr lang="fr-FR" sz="2200" dirty="0" smtClean="0">
                  <a:solidFill>
                    <a:srgbClr val="E06F17"/>
                  </a:solidFill>
                  <a:latin typeface="Arial" panose="020B0604020202020204" pitchFamily="34" charset="0"/>
                  <a:cs typeface="Arial" panose="020B0604020202020204" pitchFamily="34" charset="0"/>
                </a:rPr>
                <a:t>Reconstituer le circuit d’un paiement par virement.</a:t>
              </a:r>
              <a:endParaRPr sz="2200" dirty="0">
                <a:solidFill>
                  <a:srgbClr val="C92360"/>
                </a:solidFill>
                <a:latin typeface="Arial" panose="020B0604020202020204" pitchFamily="34" charset="0"/>
                <a:cs typeface="Arial" panose="020B0604020202020204" pitchFamily="34" charset="0"/>
              </a:endParaRPr>
            </a:p>
          </p:txBody>
        </p:sp>
        <p:sp>
          <p:nvSpPr>
            <p:cNvPr id="30" name="Rectangle à coins arrondis 29"/>
            <p:cNvSpPr/>
            <p:nvPr/>
          </p:nvSpPr>
          <p:spPr>
            <a:xfrm>
              <a:off x="953165" y="1392454"/>
              <a:ext cx="14021058" cy="505196"/>
            </a:xfrm>
            <a:prstGeom prst="roundRect">
              <a:avLst>
                <a:gd name="adj" fmla="val 0"/>
              </a:avLst>
            </a:prstGeom>
            <a:noFill/>
            <a:ln w="38100" cap="sq">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Tree>
    <p:extLst>
      <p:ext uri="{BB962C8B-B14F-4D97-AF65-F5344CB8AC3E}">
        <p14:creationId xmlns:p14="http://schemas.microsoft.com/office/powerpoint/2010/main" val="4278025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3" grpId="0"/>
      <p:bldP spid="48" grpId="0"/>
      <p:bldP spid="5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29</a:t>
            </a:fld>
            <a:endParaRPr lang="fr-FR" dirty="0"/>
          </a:p>
        </p:txBody>
      </p:sp>
      <p:sp>
        <p:nvSpPr>
          <p:cNvPr id="9" name="Espace réservé du texte 1"/>
          <p:cNvSpPr txBox="1">
            <a:spLocks/>
          </p:cNvSpPr>
          <p:nvPr/>
        </p:nvSpPr>
        <p:spPr>
          <a:xfrm>
            <a:off x="4636246" y="1914211"/>
            <a:ext cx="6650063" cy="584771"/>
          </a:xfrm>
          <a:prstGeom prst="rect">
            <a:avLst/>
          </a:prstGeom>
          <a:noFill/>
          <a:ln w="12700" cap="flat">
            <a:noFill/>
            <a:miter lim="400000"/>
          </a:ln>
          <a:effectLst/>
        </p:spPr>
        <p:txBody>
          <a:bodyPr wrap="square" lIns="45718" tIns="45718" rIns="45718" bIns="45718" numCol="1" anchor="t">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803275">
              <a:lnSpc>
                <a:spcPct val="100000"/>
              </a:lnSpc>
              <a:spcBef>
                <a:spcPts val="0"/>
              </a:spcBef>
              <a:buSzPct val="125000"/>
              <a:buNone/>
            </a:pPr>
            <a:r>
              <a:rPr lang="fr-FR" sz="1600" dirty="0">
                <a:ea typeface="Arial"/>
              </a:rPr>
              <a:t>Autorisation donnée à un créancier de retirer automatiquement de l’argent sur </a:t>
            </a:r>
            <a:r>
              <a:rPr lang="fr-FR" sz="1600" dirty="0" smtClean="0">
                <a:ea typeface="Arial"/>
              </a:rPr>
              <a:t>son compte</a:t>
            </a:r>
            <a:endParaRPr lang="fr-FR" sz="1600" dirty="0">
              <a:ea typeface="Arial"/>
            </a:endParaRPr>
          </a:p>
        </p:txBody>
      </p:sp>
      <p:sp>
        <p:nvSpPr>
          <p:cNvPr id="10" name="Que peux-tu faire avec cet argent ?">
            <a:extLst>
              <a:ext uri="{FF2B5EF4-FFF2-40B4-BE49-F238E27FC236}">
                <a16:creationId xmlns:a16="http://schemas.microsoft.com/office/drawing/2014/main" id="{21A22B0C-228D-1A2E-DAC4-540D78ABB711}"/>
              </a:ext>
            </a:extLst>
          </p:cNvPr>
          <p:cNvSpPr txBox="1"/>
          <p:nvPr/>
        </p:nvSpPr>
        <p:spPr>
          <a:xfrm>
            <a:off x="4613789" y="1580097"/>
            <a:ext cx="3711543" cy="4247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sz="1800" dirty="0" smtClean="0">
                <a:solidFill>
                  <a:srgbClr val="C92360"/>
                </a:solidFill>
                <a:latin typeface="Arial" panose="020B0604020202020204" pitchFamily="34" charset="0"/>
                <a:cs typeface="Arial" panose="020B0604020202020204" pitchFamily="34" charset="0"/>
              </a:rPr>
              <a:t>Qu’est-ce qu’un prélèvement ?</a:t>
            </a:r>
            <a:endParaRPr lang="fr-FR" sz="1800" dirty="0">
              <a:solidFill>
                <a:srgbClr val="C92360"/>
              </a:solidFill>
              <a:latin typeface="Arial" panose="020B0604020202020204" pitchFamily="34" charset="0"/>
              <a:cs typeface="Arial" panose="020B0604020202020204" pitchFamily="34" charset="0"/>
            </a:endParaRPr>
          </a:p>
        </p:txBody>
      </p:sp>
      <p:sp>
        <p:nvSpPr>
          <p:cNvPr id="12" name="Titre 1"/>
          <p:cNvSpPr txBox="1">
            <a:spLocks/>
          </p:cNvSpPr>
          <p:nvPr/>
        </p:nvSpPr>
        <p:spPr>
          <a:xfrm>
            <a:off x="794658" y="517526"/>
            <a:ext cx="10907484" cy="646331"/>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3. LES </a:t>
            </a:r>
            <a:r>
              <a:rPr lang="fr-FR" sz="4000" dirty="0"/>
              <a:t>MOYENS DE </a:t>
            </a:r>
            <a:r>
              <a:rPr lang="fr-FR" sz="4000" dirty="0" smtClean="0"/>
              <a:t>PAIEMENT</a:t>
            </a:r>
            <a:endParaRPr lang="fr-FR" sz="4000" dirty="0"/>
          </a:p>
        </p:txBody>
      </p:sp>
      <p:pic>
        <p:nvPicPr>
          <p:cNvPr id="14" name="Imag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18" name="Espace réservé du texte 1"/>
          <p:cNvSpPr txBox="1">
            <a:spLocks/>
          </p:cNvSpPr>
          <p:nvPr/>
        </p:nvSpPr>
        <p:spPr>
          <a:xfrm>
            <a:off x="4613790" y="3352563"/>
            <a:ext cx="6576723" cy="830993"/>
          </a:xfrm>
          <a:prstGeom prst="rect">
            <a:avLst/>
          </a:prstGeom>
          <a:noFill/>
          <a:ln w="12700" cap="flat">
            <a:noFill/>
            <a:miter lim="400000"/>
          </a:ln>
          <a:effectLst/>
        </p:spPr>
        <p:txBody>
          <a:bodyPr wrap="square" lIns="45718" tIns="45718" rIns="45718" bIns="45718" numCol="1" anchor="t">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defTabSz="803275">
              <a:lnSpc>
                <a:spcPct val="100000"/>
              </a:lnSpc>
              <a:spcBef>
                <a:spcPts val="0"/>
              </a:spcBef>
              <a:buSzPct val="125000"/>
              <a:buBlip>
                <a:blip r:embed="rId4"/>
              </a:buBlip>
            </a:pPr>
            <a:r>
              <a:rPr lang="fr-FR" sz="1600" dirty="0">
                <a:ea typeface="Arial"/>
              </a:rPr>
              <a:t>Prélèvement unique : un seul paiement pour un montant précis</a:t>
            </a:r>
          </a:p>
          <a:p>
            <a:pPr marL="457200" indent="-457200" defTabSz="803275">
              <a:lnSpc>
                <a:spcPct val="100000"/>
              </a:lnSpc>
              <a:spcBef>
                <a:spcPts val="0"/>
              </a:spcBef>
              <a:buSzPct val="125000"/>
              <a:buBlip>
                <a:blip r:embed="rId4"/>
              </a:buBlip>
            </a:pPr>
            <a:r>
              <a:rPr lang="fr-FR" sz="1600" dirty="0">
                <a:ea typeface="Arial"/>
              </a:rPr>
              <a:t>Prélèvement récurrent : paiements à date fixe d’un montant pouvant varier d’une échéance à l’autre</a:t>
            </a:r>
          </a:p>
        </p:txBody>
      </p:sp>
      <p:sp>
        <p:nvSpPr>
          <p:cNvPr id="22" name="Rectangle à coins arrondis 21"/>
          <p:cNvSpPr/>
          <p:nvPr/>
        </p:nvSpPr>
        <p:spPr>
          <a:xfrm>
            <a:off x="755839" y="1358767"/>
            <a:ext cx="10877362" cy="3040960"/>
          </a:xfrm>
          <a:prstGeom prst="roundRect">
            <a:avLst>
              <a:gd name="adj" fmla="val 0"/>
            </a:avLst>
          </a:prstGeom>
          <a:noFill/>
          <a:ln w="28575">
            <a:solidFill>
              <a:srgbClr val="C9236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dirty="0">
              <a:solidFill>
                <a:srgbClr val="C92360"/>
              </a:solidFill>
            </a:endParaRPr>
          </a:p>
        </p:txBody>
      </p:sp>
      <p:sp>
        <p:nvSpPr>
          <p:cNvPr id="23" name="Espace réservé du texte 3"/>
          <p:cNvSpPr txBox="1"/>
          <p:nvPr/>
        </p:nvSpPr>
        <p:spPr>
          <a:xfrm>
            <a:off x="890418" y="2436250"/>
            <a:ext cx="2853901" cy="523216"/>
          </a:xfrm>
          <a:prstGeom prst="rect">
            <a:avLst/>
          </a:prstGeom>
          <a:ln w="12700">
            <a:solidFill>
              <a:srgbClr val="C92360"/>
            </a:solidFill>
            <a:prstDash val="dash"/>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p>
            <a:pPr>
              <a:defRPr sz="2400" b="1">
                <a:solidFill>
                  <a:srgbClr val="002060"/>
                </a:solidFill>
                <a:latin typeface="Arial"/>
                <a:ea typeface="Arial"/>
                <a:cs typeface="Arial"/>
                <a:sym typeface="Arial"/>
              </a:defRPr>
            </a:pPr>
            <a:r>
              <a:rPr lang="fr-FR" sz="2800" dirty="0">
                <a:solidFill>
                  <a:srgbClr val="C92360"/>
                </a:solidFill>
                <a:latin typeface="Arial" panose="020B0604020202020204" pitchFamily="34" charset="0"/>
                <a:cs typeface="Arial" panose="020B0604020202020204" pitchFamily="34" charset="0"/>
              </a:rPr>
              <a:t> Le </a:t>
            </a:r>
            <a:r>
              <a:rPr lang="fr-FR" sz="2800" dirty="0" smtClean="0">
                <a:solidFill>
                  <a:srgbClr val="C92360"/>
                </a:solidFill>
                <a:latin typeface="Arial" panose="020B0604020202020204" pitchFamily="34" charset="0"/>
                <a:cs typeface="Arial" panose="020B0604020202020204" pitchFamily="34" charset="0"/>
              </a:rPr>
              <a:t>prélèvement</a:t>
            </a:r>
            <a:endParaRPr lang="fr-FR" sz="2800" dirty="0">
              <a:solidFill>
                <a:srgbClr val="C92360"/>
              </a:solidFill>
              <a:latin typeface="Arial" panose="020B0604020202020204" pitchFamily="34" charset="0"/>
              <a:cs typeface="Arial" panose="020B0604020202020204" pitchFamily="34" charset="0"/>
            </a:endParaRPr>
          </a:p>
        </p:txBody>
      </p:sp>
      <p:grpSp>
        <p:nvGrpSpPr>
          <p:cNvPr id="24" name="Groupe 23"/>
          <p:cNvGrpSpPr/>
          <p:nvPr/>
        </p:nvGrpSpPr>
        <p:grpSpPr>
          <a:xfrm>
            <a:off x="658017" y="4698825"/>
            <a:ext cx="4625779" cy="1399997"/>
            <a:chOff x="4040941" y="4835961"/>
            <a:chExt cx="4849477" cy="1452066"/>
          </a:xfrm>
        </p:grpSpPr>
        <p:pic>
          <p:nvPicPr>
            <p:cNvPr id="25" name="Picture 6" descr="Z:\EDUCFI\02-COMMUNICATION\05- IMAGES\16-Picto PPT\prices-ros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40941" y="4837472"/>
              <a:ext cx="590231" cy="590231"/>
            </a:xfrm>
            <a:prstGeom prst="rect">
              <a:avLst/>
            </a:prstGeom>
            <a:noFill/>
            <a:extLst>
              <a:ext uri="{909E8E84-426E-40DD-AFC4-6F175D3DCCD1}">
                <a14:hiddenFill xmlns:a14="http://schemas.microsoft.com/office/drawing/2010/main">
                  <a:solidFill>
                    <a:srgbClr val="FFFFFF"/>
                  </a:solidFill>
                </a14:hiddenFill>
              </a:ext>
            </a:extLst>
          </p:spPr>
        </p:pic>
        <p:sp>
          <p:nvSpPr>
            <p:cNvPr id="26" name="Espace réservé du texte 1"/>
            <p:cNvSpPr txBox="1">
              <a:spLocks/>
            </p:cNvSpPr>
            <p:nvPr/>
          </p:nvSpPr>
          <p:spPr>
            <a:xfrm>
              <a:off x="4686137" y="4835961"/>
              <a:ext cx="4204281" cy="1452066"/>
            </a:xfrm>
            <a:prstGeom prst="rect">
              <a:avLst/>
            </a:prstGeom>
          </p:spPr>
          <p:txBody>
            <a:bodyPr vert="horz" lIns="91440" tIns="45720" rIns="91440" bIns="45720" rtlCol="0">
              <a:noAutofit/>
            </a:bodyPr>
            <a:lstStyle>
              <a:lvl1pPr marL="809625" indent="-342900" algn="l" defTabSz="914400" rtl="0" eaLnBrk="1" latinLnBrk="0" hangingPunct="1">
                <a:spcBef>
                  <a:spcPct val="20000"/>
                </a:spcBef>
                <a:buFontTx/>
                <a:buBlip>
                  <a:blip r:embed="rId6"/>
                </a:buBlip>
                <a:defRPr sz="2400" kern="1200">
                  <a:solidFill>
                    <a:srgbClr val="078EE9"/>
                  </a:solidFill>
                  <a:latin typeface="Myriad Pro"/>
                  <a:ea typeface="+mn-ea"/>
                  <a:cs typeface="+mn-cs"/>
                </a:defRPr>
              </a:lvl1pPr>
              <a:lvl2pPr marL="1076325" indent="-285750" algn="l" defTabSz="914400" rtl="0" eaLnBrk="1" latinLnBrk="0" hangingPunct="1">
                <a:spcBef>
                  <a:spcPct val="20000"/>
                </a:spcBef>
                <a:buFontTx/>
                <a:buBlip>
                  <a:blip r:embed="rId7"/>
                </a:buBlip>
                <a:defRPr sz="2200" kern="1200">
                  <a:solidFill>
                    <a:srgbClr val="078EE9"/>
                  </a:solidFill>
                  <a:latin typeface="Myriad Pro"/>
                  <a:ea typeface="+mn-ea"/>
                  <a:cs typeface="+mn-cs"/>
                </a:defRPr>
              </a:lvl2pPr>
              <a:lvl3pPr marL="1343025" indent="-228600" algn="l" defTabSz="914400" rtl="0" eaLnBrk="1" latinLnBrk="0" hangingPunct="1">
                <a:spcBef>
                  <a:spcPct val="20000"/>
                </a:spcBef>
                <a:buFontTx/>
                <a:buBlip>
                  <a:blip r:embed="rId8"/>
                </a:buBlip>
                <a:defRPr sz="2000" kern="1200">
                  <a:solidFill>
                    <a:srgbClr val="078EE9"/>
                  </a:solidFill>
                  <a:latin typeface="Myriad Pro"/>
                  <a:ea typeface="+mn-ea"/>
                  <a:cs typeface="+mn-cs"/>
                </a:defRPr>
              </a:lvl3pPr>
              <a:lvl4pPr marL="1704975" indent="-228600" algn="l" defTabSz="914400" rtl="0" eaLnBrk="1" latinLnBrk="0" hangingPunct="1">
                <a:spcBef>
                  <a:spcPct val="20000"/>
                </a:spcBef>
                <a:buClr>
                  <a:srgbClr val="612A8A"/>
                </a:buClr>
                <a:buFont typeface="Arial" panose="020B0604020202020204" pitchFamily="34" charset="0"/>
                <a:buChar char="–"/>
                <a:defRPr sz="2000" kern="1200">
                  <a:solidFill>
                    <a:srgbClr val="078EE9"/>
                  </a:solidFill>
                  <a:latin typeface="Myriad Pro"/>
                  <a:ea typeface="+mn-ea"/>
                  <a:cs typeface="+mn-cs"/>
                </a:defRPr>
              </a:lvl4pPr>
              <a:lvl5pPr marL="2057400" indent="-228600" algn="l" defTabSz="914400" rtl="0" eaLnBrk="1" latinLnBrk="0" hangingPunct="1">
                <a:spcBef>
                  <a:spcPct val="20000"/>
                </a:spcBef>
                <a:buClr>
                  <a:srgbClr val="078EE9"/>
                </a:buClr>
                <a:buFont typeface="Arial" panose="020B0604020202020204" pitchFamily="34" charset="0"/>
                <a:buChar char="»"/>
                <a:defRPr sz="2000" kern="1200">
                  <a:solidFill>
                    <a:srgbClr val="078EE9"/>
                  </a:solidFill>
                  <a:latin typeface="Myriad Pro"/>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fr-FR" sz="2000" b="1" dirty="0" smtClean="0">
                  <a:solidFill>
                    <a:srgbClr val="213B76"/>
                  </a:solidFill>
                  <a:latin typeface="Arial" panose="020B0604020202020204" pitchFamily="34" charset="0"/>
                  <a:cs typeface="Arial" panose="020B0604020202020204" pitchFamily="34" charset="0"/>
                </a:rPr>
                <a:t>Protection : </a:t>
              </a:r>
              <a:endParaRPr lang="fr-FR" sz="2000" b="1" dirty="0">
                <a:solidFill>
                  <a:srgbClr val="213B76"/>
                </a:solidFill>
                <a:latin typeface="Arial" panose="020B0604020202020204" pitchFamily="34" charset="0"/>
                <a:cs typeface="Arial" panose="020B0604020202020204" pitchFamily="34" charset="0"/>
              </a:endParaRPr>
            </a:p>
            <a:p>
              <a:pPr marL="0" indent="0">
                <a:spcBef>
                  <a:spcPts val="0"/>
                </a:spcBef>
                <a:buNone/>
              </a:pPr>
              <a:r>
                <a:rPr lang="fr-FR" sz="2000" dirty="0">
                  <a:solidFill>
                    <a:srgbClr val="213B76"/>
                  </a:solidFill>
                  <a:latin typeface="Arial" panose="020B0604020202020204" pitchFamily="34" charset="0"/>
                  <a:cs typeface="Arial" panose="020B0604020202020204" pitchFamily="34" charset="0"/>
                </a:rPr>
                <a:t>Le montant prélevé doit être communiqué par le créancier avant le prélèvement</a:t>
              </a:r>
            </a:p>
          </p:txBody>
        </p:sp>
      </p:grpSp>
      <p:sp>
        <p:nvSpPr>
          <p:cNvPr id="27" name="Espace réservé du texte 1"/>
          <p:cNvSpPr txBox="1">
            <a:spLocks/>
          </p:cNvSpPr>
          <p:nvPr/>
        </p:nvSpPr>
        <p:spPr>
          <a:xfrm>
            <a:off x="6368901" y="4885993"/>
            <a:ext cx="5264299" cy="1025663"/>
          </a:xfrm>
          <a:prstGeom prst="rect">
            <a:avLst/>
          </a:prstGeom>
          <a:ln w="28575">
            <a:solidFill>
              <a:srgbClr val="213B76"/>
            </a:solidFill>
          </a:ln>
        </p:spPr>
        <p:txBody>
          <a:bodyPr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None/>
            </a:pPr>
            <a:r>
              <a:rPr lang="fr-FR" sz="2000" b="1" dirty="0">
                <a:solidFill>
                  <a:srgbClr val="C81E60"/>
                </a:solidFill>
              </a:rPr>
              <a:t>2022 : 2 044 milliards </a:t>
            </a:r>
            <a:r>
              <a:rPr lang="fr-FR" sz="2000" b="1" dirty="0" smtClean="0">
                <a:solidFill>
                  <a:srgbClr val="C81E60"/>
                </a:solidFill>
              </a:rPr>
              <a:t>d’euros </a:t>
            </a:r>
            <a:br>
              <a:rPr lang="fr-FR" sz="2000" b="1" dirty="0" smtClean="0">
                <a:solidFill>
                  <a:srgbClr val="C81E60"/>
                </a:solidFill>
              </a:rPr>
            </a:br>
            <a:r>
              <a:rPr lang="fr-FR" sz="2000" b="1" dirty="0" smtClean="0">
                <a:solidFill>
                  <a:srgbClr val="C81E60"/>
                </a:solidFill>
              </a:rPr>
              <a:t>pour </a:t>
            </a:r>
            <a:r>
              <a:rPr lang="fr-FR" sz="2000" b="1" dirty="0">
                <a:solidFill>
                  <a:srgbClr val="C81E60"/>
                </a:solidFill>
              </a:rPr>
              <a:t>5 milliards d’opérations</a:t>
            </a:r>
          </a:p>
        </p:txBody>
      </p:sp>
      <p:pic>
        <p:nvPicPr>
          <p:cNvPr id="28" name="Image 2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913183" y="1566945"/>
            <a:ext cx="531743" cy="400946"/>
          </a:xfrm>
          <a:prstGeom prst="rect">
            <a:avLst/>
          </a:prstGeom>
        </p:spPr>
      </p:pic>
      <p:grpSp>
        <p:nvGrpSpPr>
          <p:cNvPr id="7" name="Groupe 6"/>
          <p:cNvGrpSpPr/>
          <p:nvPr/>
        </p:nvGrpSpPr>
        <p:grpSpPr>
          <a:xfrm>
            <a:off x="3913183" y="2948292"/>
            <a:ext cx="5058064" cy="424728"/>
            <a:chOff x="3913183" y="2831686"/>
            <a:chExt cx="5058064" cy="424728"/>
          </a:xfrm>
        </p:grpSpPr>
        <p:sp>
          <p:nvSpPr>
            <p:cNvPr id="20" name="Que peux-tu faire avec cet argent ?">
              <a:extLst>
                <a:ext uri="{FF2B5EF4-FFF2-40B4-BE49-F238E27FC236}">
                  <a16:creationId xmlns:a16="http://schemas.microsoft.com/office/drawing/2014/main" id="{21A22B0C-228D-1A2E-DAC4-540D78ABB711}"/>
                </a:ext>
              </a:extLst>
            </p:cNvPr>
            <p:cNvSpPr txBox="1"/>
            <p:nvPr/>
          </p:nvSpPr>
          <p:spPr>
            <a:xfrm>
              <a:off x="4613790" y="2831686"/>
              <a:ext cx="4357457" cy="4247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sz="1800" dirty="0" smtClean="0">
                  <a:solidFill>
                    <a:srgbClr val="C92360"/>
                  </a:solidFill>
                  <a:latin typeface="Arial" panose="020B0604020202020204" pitchFamily="34" charset="0"/>
                  <a:cs typeface="Arial" panose="020B0604020202020204" pitchFamily="34" charset="0"/>
                </a:rPr>
                <a:t>Quels sont les types de prélèvement ?</a:t>
              </a:r>
              <a:endParaRPr lang="fr-FR" sz="1800" dirty="0">
                <a:solidFill>
                  <a:srgbClr val="C92360"/>
                </a:solidFill>
                <a:latin typeface="Arial" panose="020B0604020202020204" pitchFamily="34" charset="0"/>
                <a:cs typeface="Arial" panose="020B0604020202020204" pitchFamily="34" charset="0"/>
              </a:endParaRPr>
            </a:p>
          </p:txBody>
        </p:sp>
        <p:pic>
          <p:nvPicPr>
            <p:cNvPr id="29" name="Image 2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913183" y="2842860"/>
              <a:ext cx="531743" cy="400946"/>
            </a:xfrm>
            <a:prstGeom prst="rect">
              <a:avLst/>
            </a:prstGeom>
          </p:spPr>
        </p:pic>
      </p:grpSp>
      <p:sp>
        <p:nvSpPr>
          <p:cNvPr id="19"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Tree>
    <p:extLst>
      <p:ext uri="{BB962C8B-B14F-4D97-AF65-F5344CB8AC3E}">
        <p14:creationId xmlns:p14="http://schemas.microsoft.com/office/powerpoint/2010/main" val="371846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P spid="2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1"/>
          </p:nvPr>
        </p:nvSpPr>
        <p:spPr/>
        <p:txBody>
          <a:bodyPr/>
          <a:lstStyle/>
          <a:p>
            <a:fld id="{27A4C574-4D1E-4B89-9988-D081408D575C}" type="slidenum">
              <a:rPr lang="fr-FR" smtClean="0"/>
              <a:pPr/>
              <a:t>3</a:t>
            </a:fld>
            <a:endParaRPr lang="fr-FR" dirty="0"/>
          </a:p>
        </p:txBody>
      </p:sp>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pic>
        <p:nvPicPr>
          <p:cNvPr id="12" name="Image 11">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65574" y="3206523"/>
            <a:ext cx="1660852" cy="1660852"/>
          </a:xfrm>
          <a:prstGeom prst="rect">
            <a:avLst/>
          </a:prstGeom>
        </p:spPr>
      </p:pic>
      <p:sp>
        <p:nvSpPr>
          <p:cNvPr id="11" name="Rectangle 10"/>
          <p:cNvSpPr/>
          <p:nvPr/>
        </p:nvSpPr>
        <p:spPr>
          <a:xfrm>
            <a:off x="3215680" y="1287108"/>
            <a:ext cx="5760640" cy="1200329"/>
          </a:xfrm>
          <a:prstGeom prst="rect">
            <a:avLst/>
          </a:prstGeom>
          <a:solidFill>
            <a:srgbClr val="F2F2F2"/>
          </a:solidFill>
          <a:ln w="38100">
            <a:solidFill>
              <a:srgbClr val="213B76"/>
            </a:solidFill>
          </a:ln>
        </p:spPr>
        <p:txBody>
          <a:bodyPr wrap="square">
            <a:spAutoFit/>
          </a:bodyPr>
          <a:lstStyle/>
          <a:p>
            <a:pPr lvl="0" algn="ctr" hangingPunct="1"/>
            <a:r>
              <a:rPr lang="fr-FR" sz="2800" b="1" dirty="0" smtClean="0">
                <a:solidFill>
                  <a:srgbClr val="213B76"/>
                </a:solidFill>
                <a:latin typeface="Arial" panose="020B0604020202020204" pitchFamily="34" charset="0"/>
              </a:rPr>
              <a:t>THÈME 1 : LE BUDGET</a:t>
            </a:r>
          </a:p>
          <a:p>
            <a:pPr lvl="0" hangingPunct="1"/>
            <a:endParaRPr lang="fr-FR" sz="1200" dirty="0" smtClean="0">
              <a:solidFill>
                <a:srgbClr val="213B76"/>
              </a:solidFill>
              <a:latin typeface="Arial" panose="020B0604020202020204" pitchFamily="34" charset="0"/>
            </a:endParaRPr>
          </a:p>
          <a:p>
            <a:pPr lvl="0" algn="ctr" hangingPunct="1"/>
            <a:r>
              <a:rPr lang="fr-FR" dirty="0" smtClean="0">
                <a:solidFill>
                  <a:srgbClr val="213B76"/>
                </a:solidFill>
                <a:latin typeface="Arial" panose="020B0604020202020204" pitchFamily="34" charset="0"/>
              </a:rPr>
              <a:t>Je </a:t>
            </a:r>
            <a:r>
              <a:rPr lang="fr-FR" dirty="0">
                <a:solidFill>
                  <a:srgbClr val="213B76"/>
                </a:solidFill>
                <a:latin typeface="Arial" panose="020B0604020202020204" pitchFamily="34" charset="0"/>
              </a:rPr>
              <a:t>reçois de </a:t>
            </a:r>
            <a:r>
              <a:rPr lang="fr-FR" dirty="0" smtClean="0">
                <a:solidFill>
                  <a:srgbClr val="213B76"/>
                </a:solidFill>
                <a:latin typeface="Arial" panose="020B0604020202020204" pitchFamily="34" charset="0"/>
              </a:rPr>
              <a:t>l’argent et j’ai des dépenses à effectuer.</a:t>
            </a:r>
          </a:p>
          <a:p>
            <a:pPr lvl="0" algn="ctr" hangingPunct="1"/>
            <a:endParaRPr lang="fr-FR" sz="1200" dirty="0">
              <a:solidFill>
                <a:srgbClr val="213B76"/>
              </a:solidFill>
              <a:latin typeface="Arial" panose="020B0604020202020204" pitchFamily="34" charset="0"/>
            </a:endParaRPr>
          </a:p>
        </p:txBody>
      </p:sp>
      <p:sp>
        <p:nvSpPr>
          <p:cNvPr id="13"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Tree>
    <p:extLst>
      <p:ext uri="{BB962C8B-B14F-4D97-AF65-F5344CB8AC3E}">
        <p14:creationId xmlns:p14="http://schemas.microsoft.com/office/powerpoint/2010/main" val="6005946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30</a:t>
            </a:fld>
            <a:endParaRPr lang="fr-FR" dirty="0"/>
          </a:p>
        </p:txBody>
      </p:sp>
      <p:sp>
        <p:nvSpPr>
          <p:cNvPr id="12" name="Titre 1"/>
          <p:cNvSpPr txBox="1">
            <a:spLocks/>
          </p:cNvSpPr>
          <p:nvPr/>
        </p:nvSpPr>
        <p:spPr>
          <a:xfrm>
            <a:off x="794658" y="517526"/>
            <a:ext cx="10907484" cy="646331"/>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3. LES </a:t>
            </a:r>
            <a:r>
              <a:rPr lang="fr-FR" sz="4000" dirty="0"/>
              <a:t>MOYENS DE </a:t>
            </a:r>
            <a:r>
              <a:rPr lang="fr-FR" sz="4000" dirty="0" smtClean="0"/>
              <a:t>PAIEMENT</a:t>
            </a:r>
            <a:endParaRPr lang="fr-FR" sz="4000" dirty="0"/>
          </a:p>
        </p:txBody>
      </p:sp>
      <p:pic>
        <p:nvPicPr>
          <p:cNvPr id="14" name="Imag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23" name="Espace réservé du texte 3"/>
          <p:cNvSpPr txBox="1"/>
          <p:nvPr/>
        </p:nvSpPr>
        <p:spPr>
          <a:xfrm>
            <a:off x="794658" y="1663567"/>
            <a:ext cx="2832120" cy="523216"/>
          </a:xfrm>
          <a:prstGeom prst="rect">
            <a:avLst/>
          </a:prstGeom>
          <a:ln w="12700">
            <a:solidFill>
              <a:srgbClr val="C92360"/>
            </a:solidFill>
            <a:prstDash val="dash"/>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p>
            <a:pPr>
              <a:defRPr sz="2400" b="1">
                <a:solidFill>
                  <a:srgbClr val="002060"/>
                </a:solidFill>
                <a:latin typeface="Arial"/>
                <a:ea typeface="Arial"/>
                <a:cs typeface="Arial"/>
                <a:sym typeface="Arial"/>
              </a:defRPr>
            </a:pPr>
            <a:r>
              <a:rPr lang="fr-FR" sz="2800" dirty="0">
                <a:solidFill>
                  <a:srgbClr val="C92360"/>
                </a:solidFill>
                <a:latin typeface="Arial" panose="020B0604020202020204" pitchFamily="34" charset="0"/>
                <a:cs typeface="Arial" panose="020B0604020202020204" pitchFamily="34" charset="0"/>
              </a:rPr>
              <a:t> Le </a:t>
            </a:r>
            <a:r>
              <a:rPr lang="fr-FR" sz="2800" dirty="0" smtClean="0">
                <a:solidFill>
                  <a:srgbClr val="C92360"/>
                </a:solidFill>
                <a:latin typeface="Arial" panose="020B0604020202020204" pitchFamily="34" charset="0"/>
                <a:cs typeface="Arial" panose="020B0604020202020204" pitchFamily="34" charset="0"/>
              </a:rPr>
              <a:t>prélèvement</a:t>
            </a:r>
            <a:endParaRPr lang="fr-FR" sz="2800" dirty="0">
              <a:solidFill>
                <a:srgbClr val="C92360"/>
              </a:solidFill>
              <a:latin typeface="Arial" panose="020B0604020202020204" pitchFamily="34" charset="0"/>
              <a:cs typeface="Arial" panose="020B0604020202020204" pitchFamily="34" charset="0"/>
            </a:endParaRPr>
          </a:p>
        </p:txBody>
      </p:sp>
      <p:sp>
        <p:nvSpPr>
          <p:cNvPr id="51" name="ZoneTexte 50"/>
          <p:cNvSpPr txBox="1"/>
          <p:nvPr/>
        </p:nvSpPr>
        <p:spPr>
          <a:xfrm>
            <a:off x="1239983" y="4374932"/>
            <a:ext cx="804764"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rgbClr val="213B76"/>
                </a:solidFill>
                <a:effectLst/>
                <a:uLnTx/>
                <a:uFillTx/>
                <a:latin typeface="Arial" panose="020B0604020202020204" pitchFamily="34" charset="0"/>
                <a:ea typeface="+mn-ea"/>
                <a:cs typeface="+mn-cs"/>
              </a:rPr>
              <a:t>Payeur</a:t>
            </a:r>
            <a:endParaRPr kumimoji="0" lang="fr-FR" sz="1400" b="1" i="0" u="none" strike="noStrike" kern="1200" cap="none" spc="0" normalizeH="0" baseline="0" noProof="0" dirty="0">
              <a:ln>
                <a:noFill/>
              </a:ln>
              <a:solidFill>
                <a:srgbClr val="213B76"/>
              </a:solidFill>
              <a:effectLst/>
              <a:uLnTx/>
              <a:uFillTx/>
              <a:latin typeface="Arial" panose="020B0604020202020204" pitchFamily="34" charset="0"/>
              <a:ea typeface="+mn-ea"/>
              <a:cs typeface="+mn-cs"/>
            </a:endParaRPr>
          </a:p>
        </p:txBody>
      </p:sp>
      <p:sp>
        <p:nvSpPr>
          <p:cNvPr id="52" name="ZoneTexte 51"/>
          <p:cNvSpPr txBox="1"/>
          <p:nvPr/>
        </p:nvSpPr>
        <p:spPr>
          <a:xfrm>
            <a:off x="3369510" y="4866289"/>
            <a:ext cx="133732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rgbClr val="213B76"/>
                </a:solidFill>
                <a:effectLst/>
                <a:uLnTx/>
                <a:uFillTx/>
                <a:latin typeface="Arial" panose="020B0604020202020204" pitchFamily="34" charset="0"/>
                <a:ea typeface="+mn-ea"/>
                <a:cs typeface="+mn-cs"/>
              </a:rPr>
              <a:t>Banque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rgbClr val="213B76"/>
                </a:solidFill>
                <a:effectLst/>
                <a:uLnTx/>
                <a:uFillTx/>
                <a:latin typeface="Arial" panose="020B0604020202020204" pitchFamily="34" charset="0"/>
                <a:ea typeface="+mn-ea"/>
                <a:cs typeface="+mn-cs"/>
              </a:rPr>
              <a:t>du payeur</a:t>
            </a:r>
            <a:endParaRPr kumimoji="0" lang="fr-FR" sz="1400" b="1" i="0" u="none" strike="noStrike" kern="1200" cap="none" spc="0" normalizeH="0" baseline="0" noProof="0" dirty="0">
              <a:ln>
                <a:noFill/>
              </a:ln>
              <a:solidFill>
                <a:srgbClr val="213B76"/>
              </a:solidFill>
              <a:effectLst/>
              <a:uLnTx/>
              <a:uFillTx/>
              <a:latin typeface="Arial" panose="020B0604020202020204" pitchFamily="34" charset="0"/>
              <a:ea typeface="+mn-ea"/>
              <a:cs typeface="+mn-cs"/>
            </a:endParaRPr>
          </a:p>
        </p:txBody>
      </p:sp>
      <p:sp>
        <p:nvSpPr>
          <p:cNvPr id="53" name="ZoneTexte 52"/>
          <p:cNvSpPr txBox="1"/>
          <p:nvPr/>
        </p:nvSpPr>
        <p:spPr>
          <a:xfrm>
            <a:off x="6734661" y="4875247"/>
            <a:ext cx="143609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rgbClr val="213B76"/>
                </a:solidFill>
                <a:effectLst/>
                <a:uLnTx/>
                <a:uFillTx/>
                <a:latin typeface="Arial" panose="020B0604020202020204" pitchFamily="34" charset="0"/>
                <a:ea typeface="+mn-ea"/>
                <a:cs typeface="+mn-cs"/>
              </a:rPr>
              <a:t>Banque        du bénéficiaire</a:t>
            </a:r>
            <a:endParaRPr kumimoji="0" lang="fr-FR" sz="1400" b="1" i="0" u="none" strike="noStrike" kern="1200" cap="none" spc="0" normalizeH="0" baseline="0" noProof="0" dirty="0">
              <a:ln>
                <a:noFill/>
              </a:ln>
              <a:solidFill>
                <a:srgbClr val="213B76"/>
              </a:solidFill>
              <a:effectLst/>
              <a:uLnTx/>
              <a:uFillTx/>
              <a:latin typeface="Arial" panose="020B0604020202020204" pitchFamily="34" charset="0"/>
              <a:ea typeface="+mn-ea"/>
              <a:cs typeface="+mn-cs"/>
            </a:endParaRPr>
          </a:p>
        </p:txBody>
      </p:sp>
      <p:sp>
        <p:nvSpPr>
          <p:cNvPr id="55" name="ZoneTexte 54"/>
          <p:cNvSpPr txBox="1"/>
          <p:nvPr/>
        </p:nvSpPr>
        <p:spPr>
          <a:xfrm>
            <a:off x="9957559" y="4430761"/>
            <a:ext cx="1363770"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rgbClr val="213B76"/>
                </a:solidFill>
                <a:effectLst/>
                <a:uLnTx/>
                <a:uFillTx/>
                <a:latin typeface="Arial" panose="020B0604020202020204" pitchFamily="34" charset="0"/>
                <a:ea typeface="+mn-ea"/>
                <a:cs typeface="+mn-cs"/>
              </a:rPr>
              <a:t>Bénéficiaire</a:t>
            </a:r>
            <a:endParaRPr kumimoji="0" lang="fr-FR" sz="1400" b="1" i="0" u="none" strike="noStrike" kern="1200" cap="none" spc="0" normalizeH="0" baseline="0" noProof="0" dirty="0">
              <a:ln>
                <a:noFill/>
              </a:ln>
              <a:solidFill>
                <a:srgbClr val="213B76"/>
              </a:solidFill>
              <a:effectLst/>
              <a:uLnTx/>
              <a:uFillTx/>
              <a:latin typeface="Arial" panose="020B0604020202020204" pitchFamily="34" charset="0"/>
              <a:ea typeface="+mn-ea"/>
              <a:cs typeface="+mn-cs"/>
            </a:endParaRPr>
          </a:p>
        </p:txBody>
      </p:sp>
      <p:sp>
        <p:nvSpPr>
          <p:cNvPr id="58" name="Flèche droite 57"/>
          <p:cNvSpPr/>
          <p:nvPr/>
        </p:nvSpPr>
        <p:spPr>
          <a:xfrm rot="10800000">
            <a:off x="8151087" y="3862631"/>
            <a:ext cx="1480377" cy="432000"/>
          </a:xfrm>
          <a:prstGeom prst="rightArrow">
            <a:avLst/>
          </a:prstGeom>
          <a:noFill/>
          <a:ln>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Arial" panose="020B0604020202020204" pitchFamily="34" charset="0"/>
            </a:endParaRPr>
          </a:p>
        </p:txBody>
      </p:sp>
      <p:sp>
        <p:nvSpPr>
          <p:cNvPr id="59" name="Flèche droite 58"/>
          <p:cNvSpPr/>
          <p:nvPr/>
        </p:nvSpPr>
        <p:spPr>
          <a:xfrm rot="10800000">
            <a:off x="4951870" y="3895326"/>
            <a:ext cx="1649636" cy="432000"/>
          </a:xfrm>
          <a:prstGeom prst="rightArrow">
            <a:avLst/>
          </a:prstGeom>
          <a:noFill/>
          <a:ln>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Arial" panose="020B0604020202020204" pitchFamily="34" charset="0"/>
            </a:endParaRPr>
          </a:p>
        </p:txBody>
      </p:sp>
      <p:sp>
        <p:nvSpPr>
          <p:cNvPr id="60" name="Flèche droite 59"/>
          <p:cNvSpPr/>
          <p:nvPr/>
        </p:nvSpPr>
        <p:spPr>
          <a:xfrm>
            <a:off x="4962417" y="4484758"/>
            <a:ext cx="1649636" cy="431981"/>
          </a:xfrm>
          <a:prstGeom prst="rightArrow">
            <a:avLst/>
          </a:prstGeom>
          <a:noFill/>
          <a:ln>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Arial" panose="020B0604020202020204" pitchFamily="34" charset="0"/>
            </a:endParaRPr>
          </a:p>
        </p:txBody>
      </p:sp>
      <p:sp>
        <p:nvSpPr>
          <p:cNvPr id="61" name="Flèche droite 60"/>
          <p:cNvSpPr/>
          <p:nvPr/>
        </p:nvSpPr>
        <p:spPr>
          <a:xfrm>
            <a:off x="2379325" y="2916707"/>
            <a:ext cx="7275885" cy="432000"/>
          </a:xfrm>
          <a:prstGeom prst="rightArrow">
            <a:avLst/>
          </a:prstGeom>
          <a:noFill/>
          <a:ln>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Arial" panose="020B0604020202020204" pitchFamily="34" charset="0"/>
            </a:endParaRPr>
          </a:p>
        </p:txBody>
      </p:sp>
      <p:sp>
        <p:nvSpPr>
          <p:cNvPr id="62" name="ZoneTexte 61"/>
          <p:cNvSpPr txBox="1"/>
          <p:nvPr/>
        </p:nvSpPr>
        <p:spPr>
          <a:xfrm>
            <a:off x="4255389" y="2693070"/>
            <a:ext cx="3111749"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smtClean="0">
                <a:ln>
                  <a:noFill/>
                </a:ln>
                <a:solidFill>
                  <a:srgbClr val="C92360"/>
                </a:solidFill>
                <a:effectLst/>
                <a:uLnTx/>
                <a:uFillTx/>
                <a:latin typeface="Arial" panose="020B0604020202020204" pitchFamily="34" charset="0"/>
                <a:ea typeface="+mn-ea"/>
                <a:cs typeface="+mn-cs"/>
              </a:rPr>
              <a:t>Mandat de prélèvement + RIB </a:t>
            </a:r>
            <a:endParaRPr kumimoji="0" lang="fr-FR" sz="1600" b="1" i="0" u="none" strike="noStrike" kern="1200" cap="none" spc="0" normalizeH="0" baseline="0" noProof="0" dirty="0">
              <a:ln>
                <a:noFill/>
              </a:ln>
              <a:solidFill>
                <a:srgbClr val="C92360"/>
              </a:solidFill>
              <a:effectLst/>
              <a:uLnTx/>
              <a:uFillTx/>
              <a:latin typeface="Arial" panose="020B0604020202020204" pitchFamily="34" charset="0"/>
              <a:ea typeface="+mn-ea"/>
              <a:cs typeface="+mn-cs"/>
            </a:endParaRPr>
          </a:p>
        </p:txBody>
      </p:sp>
      <p:sp>
        <p:nvSpPr>
          <p:cNvPr id="63" name="ZoneTexte 62"/>
          <p:cNvSpPr txBox="1"/>
          <p:nvPr/>
        </p:nvSpPr>
        <p:spPr>
          <a:xfrm>
            <a:off x="5493718" y="3824643"/>
            <a:ext cx="598640" cy="4770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700" b="1" i="0" u="none" strike="noStrike" kern="1200" cap="none" spc="0" normalizeH="0" baseline="0" noProof="0" dirty="0" smtClean="0">
              <a:ln>
                <a:noFill/>
              </a:ln>
              <a:solidFill>
                <a:srgbClr val="C92360"/>
              </a:solidFill>
              <a:effectLst/>
              <a:uLnTx/>
              <a:uFillTx/>
              <a:latin typeface="Arial" panose="020B06040202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smtClean="0">
                <a:ln>
                  <a:noFill/>
                </a:ln>
                <a:solidFill>
                  <a:srgbClr val="C92360"/>
                </a:solidFill>
                <a:effectLst/>
                <a:uLnTx/>
                <a:uFillTx/>
                <a:latin typeface="Arial" panose="020B0604020202020204" pitchFamily="34" charset="0"/>
                <a:ea typeface="+mn-ea"/>
                <a:cs typeface="+mn-cs"/>
              </a:rPr>
              <a:t>€</a:t>
            </a:r>
          </a:p>
        </p:txBody>
      </p:sp>
      <p:sp>
        <p:nvSpPr>
          <p:cNvPr id="64" name="ZoneTexte 63"/>
          <p:cNvSpPr txBox="1"/>
          <p:nvPr/>
        </p:nvSpPr>
        <p:spPr>
          <a:xfrm>
            <a:off x="4780742" y="3617061"/>
            <a:ext cx="2061045"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smtClean="0">
                <a:ln>
                  <a:noFill/>
                </a:ln>
                <a:solidFill>
                  <a:srgbClr val="C92360"/>
                </a:solidFill>
                <a:effectLst/>
                <a:uLnTx/>
                <a:uFillTx/>
                <a:latin typeface="Arial" panose="020B0604020202020204" pitchFamily="34" charset="0"/>
                <a:ea typeface="+mn-ea"/>
                <a:cs typeface="+mn-cs"/>
              </a:rPr>
              <a:t>Montant à prélever</a:t>
            </a:r>
          </a:p>
        </p:txBody>
      </p:sp>
      <p:sp>
        <p:nvSpPr>
          <p:cNvPr id="65" name="ZoneTexte 64"/>
          <p:cNvSpPr txBox="1"/>
          <p:nvPr/>
        </p:nvSpPr>
        <p:spPr>
          <a:xfrm>
            <a:off x="4878473" y="4836297"/>
            <a:ext cx="161414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smtClean="0">
                <a:ln>
                  <a:noFill/>
                </a:ln>
                <a:solidFill>
                  <a:srgbClr val="C92360"/>
                </a:solidFill>
                <a:effectLst/>
                <a:uLnTx/>
                <a:uFillTx/>
                <a:latin typeface="Arial" panose="020B0604020202020204" pitchFamily="34" charset="0"/>
                <a:ea typeface="+mn-ea"/>
                <a:cs typeface="+mn-cs"/>
              </a:rPr>
              <a:t>Somme due</a:t>
            </a:r>
            <a:endParaRPr kumimoji="0" lang="fr-FR" sz="1600" b="1" i="0" u="none" strike="noStrike" kern="1200" cap="none" spc="0" normalizeH="0" baseline="0" noProof="0" dirty="0">
              <a:ln>
                <a:noFill/>
              </a:ln>
              <a:solidFill>
                <a:srgbClr val="C92360"/>
              </a:solidFill>
              <a:effectLst/>
              <a:uLnTx/>
              <a:uFillTx/>
              <a:latin typeface="Arial" panose="020B0604020202020204" pitchFamily="34" charset="0"/>
              <a:ea typeface="+mn-ea"/>
              <a:cs typeface="+mn-cs"/>
            </a:endParaRPr>
          </a:p>
        </p:txBody>
      </p:sp>
      <p:sp>
        <p:nvSpPr>
          <p:cNvPr id="66" name="Flèche droite 65"/>
          <p:cNvSpPr/>
          <p:nvPr/>
        </p:nvSpPr>
        <p:spPr>
          <a:xfrm>
            <a:off x="2290588" y="4374932"/>
            <a:ext cx="993690" cy="432000"/>
          </a:xfrm>
          <a:prstGeom prst="rightArrow">
            <a:avLst/>
          </a:prstGeom>
          <a:noFill/>
          <a:ln>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Arial" panose="020B0604020202020204" pitchFamily="34" charset="0"/>
            </a:endParaRPr>
          </a:p>
        </p:txBody>
      </p:sp>
      <p:sp>
        <p:nvSpPr>
          <p:cNvPr id="67" name="ZoneTexte 66"/>
          <p:cNvSpPr txBox="1"/>
          <p:nvPr/>
        </p:nvSpPr>
        <p:spPr>
          <a:xfrm>
            <a:off x="1757969" y="4751430"/>
            <a:ext cx="1393330"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smtClean="0">
                <a:ln>
                  <a:noFill/>
                </a:ln>
                <a:solidFill>
                  <a:srgbClr val="C92360"/>
                </a:solidFill>
                <a:effectLst/>
                <a:uLnTx/>
                <a:uFillTx/>
                <a:latin typeface="Arial" panose="020B0604020202020204" pitchFamily="34" charset="0"/>
                <a:ea typeface="+mn-ea"/>
                <a:cs typeface="+mn-cs"/>
              </a:rPr>
              <a:t>Mandat de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smtClean="0">
                <a:ln>
                  <a:noFill/>
                </a:ln>
                <a:solidFill>
                  <a:srgbClr val="C92360"/>
                </a:solidFill>
                <a:effectLst/>
                <a:uLnTx/>
                <a:uFillTx/>
                <a:latin typeface="Arial" panose="020B0604020202020204" pitchFamily="34" charset="0"/>
                <a:ea typeface="+mn-ea"/>
                <a:cs typeface="+mn-cs"/>
              </a:rPr>
              <a:t>prélèvement</a:t>
            </a:r>
            <a:endParaRPr kumimoji="0" lang="fr-FR" sz="1600" b="1" i="0" u="none" strike="noStrike" kern="1200" cap="none" spc="0" normalizeH="0" baseline="0" noProof="0" dirty="0">
              <a:ln>
                <a:noFill/>
              </a:ln>
              <a:solidFill>
                <a:srgbClr val="C92360"/>
              </a:solidFill>
              <a:effectLst/>
              <a:uLnTx/>
              <a:uFillTx/>
              <a:latin typeface="Arial" panose="020B0604020202020204" pitchFamily="34" charset="0"/>
              <a:ea typeface="+mn-ea"/>
              <a:cs typeface="+mn-cs"/>
            </a:endParaRPr>
          </a:p>
        </p:txBody>
      </p:sp>
      <p:sp>
        <p:nvSpPr>
          <p:cNvPr id="68" name="ZoneTexte 67"/>
          <p:cNvSpPr txBox="1"/>
          <p:nvPr/>
        </p:nvSpPr>
        <p:spPr>
          <a:xfrm>
            <a:off x="8364725" y="3448677"/>
            <a:ext cx="1387332"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smtClean="0">
                <a:ln>
                  <a:noFill/>
                </a:ln>
                <a:solidFill>
                  <a:srgbClr val="C92360"/>
                </a:solidFill>
                <a:effectLst/>
                <a:uLnTx/>
                <a:uFillTx/>
                <a:latin typeface="Arial" panose="020B0604020202020204" pitchFamily="34" charset="0"/>
                <a:ea typeface="+mn-ea"/>
                <a:cs typeface="+mn-cs"/>
              </a:rPr>
              <a:t>Ordre de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smtClean="0">
                <a:ln>
                  <a:noFill/>
                </a:ln>
                <a:solidFill>
                  <a:srgbClr val="C92360"/>
                </a:solidFill>
                <a:effectLst/>
                <a:uLnTx/>
                <a:uFillTx/>
                <a:latin typeface="Arial" panose="020B0604020202020204" pitchFamily="34" charset="0"/>
                <a:ea typeface="+mn-ea"/>
                <a:cs typeface="+mn-cs"/>
              </a:rPr>
              <a:t>prélèvement</a:t>
            </a:r>
            <a:endParaRPr kumimoji="0" lang="fr-FR" sz="1600" b="1" i="0" u="none" strike="noStrike" kern="1200" cap="none" spc="0" normalizeH="0" baseline="0" noProof="0" dirty="0">
              <a:ln>
                <a:noFill/>
              </a:ln>
              <a:solidFill>
                <a:srgbClr val="C92360"/>
              </a:solidFill>
              <a:effectLst/>
              <a:uLnTx/>
              <a:uFillTx/>
              <a:latin typeface="Arial" panose="020B0604020202020204" pitchFamily="34" charset="0"/>
              <a:ea typeface="+mn-ea"/>
              <a:cs typeface="+mn-cs"/>
            </a:endParaRPr>
          </a:p>
        </p:txBody>
      </p:sp>
      <p:sp>
        <p:nvSpPr>
          <p:cNvPr id="70" name="ZoneTexte 69"/>
          <p:cNvSpPr txBox="1"/>
          <p:nvPr/>
        </p:nvSpPr>
        <p:spPr>
          <a:xfrm>
            <a:off x="5490358" y="4414709"/>
            <a:ext cx="598640" cy="4770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700" b="1" i="0" u="none" strike="noStrike" kern="1200" cap="none" spc="0" normalizeH="0" baseline="0" noProof="0" dirty="0" smtClean="0">
              <a:ln>
                <a:noFill/>
              </a:ln>
              <a:solidFill>
                <a:srgbClr val="C92360"/>
              </a:solidFill>
              <a:effectLst/>
              <a:uLnTx/>
              <a:uFillTx/>
              <a:latin typeface="Arial" panose="020B06040202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smtClean="0">
                <a:ln>
                  <a:noFill/>
                </a:ln>
                <a:solidFill>
                  <a:srgbClr val="C92360"/>
                </a:solidFill>
                <a:effectLst/>
                <a:uLnTx/>
                <a:uFillTx/>
                <a:latin typeface="Arial" panose="020B0604020202020204" pitchFamily="34" charset="0"/>
                <a:ea typeface="+mn-ea"/>
                <a:cs typeface="+mn-cs"/>
              </a:rPr>
              <a:t>€</a:t>
            </a:r>
          </a:p>
        </p:txBody>
      </p:sp>
      <p:sp>
        <p:nvSpPr>
          <p:cNvPr id="71" name="Flèche droite 70"/>
          <p:cNvSpPr/>
          <p:nvPr/>
        </p:nvSpPr>
        <p:spPr>
          <a:xfrm>
            <a:off x="8243771" y="4355716"/>
            <a:ext cx="1433657" cy="432000"/>
          </a:xfrm>
          <a:prstGeom prst="rightArrow">
            <a:avLst/>
          </a:prstGeom>
          <a:noFill/>
          <a:ln>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Arial" panose="020B0604020202020204" pitchFamily="34" charset="0"/>
            </a:endParaRPr>
          </a:p>
        </p:txBody>
      </p:sp>
      <p:sp>
        <p:nvSpPr>
          <p:cNvPr id="72" name="ZoneTexte 71"/>
          <p:cNvSpPr txBox="1"/>
          <p:nvPr/>
        </p:nvSpPr>
        <p:spPr>
          <a:xfrm>
            <a:off x="8693685" y="4399984"/>
            <a:ext cx="257040"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300"/>
              </a:spcBef>
              <a:spcAft>
                <a:spcPts val="0"/>
              </a:spcAft>
              <a:buClrTx/>
              <a:buSzTx/>
              <a:buFontTx/>
              <a:buNone/>
              <a:tabLst/>
              <a:defRPr/>
            </a:pPr>
            <a:r>
              <a:rPr kumimoji="0" lang="fr-FR" sz="1800" b="1" i="0" u="none" strike="noStrike" kern="1200" cap="none" spc="0" normalizeH="0" baseline="0" noProof="0" dirty="0" smtClean="0">
                <a:ln>
                  <a:noFill/>
                </a:ln>
                <a:solidFill>
                  <a:srgbClr val="C92360"/>
                </a:solidFill>
                <a:effectLst/>
                <a:uLnTx/>
                <a:uFillTx/>
                <a:latin typeface="Arial" panose="020B0604020202020204" pitchFamily="34" charset="0"/>
                <a:ea typeface="+mn-ea"/>
                <a:cs typeface="+mn-cs"/>
              </a:rPr>
              <a:t>€</a:t>
            </a:r>
          </a:p>
        </p:txBody>
      </p:sp>
      <p:sp>
        <p:nvSpPr>
          <p:cNvPr id="73" name="ZoneTexte 72"/>
          <p:cNvSpPr txBox="1"/>
          <p:nvPr/>
        </p:nvSpPr>
        <p:spPr>
          <a:xfrm>
            <a:off x="8088060" y="4798303"/>
            <a:ext cx="161414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smtClean="0">
                <a:ln>
                  <a:noFill/>
                </a:ln>
                <a:solidFill>
                  <a:srgbClr val="C92360"/>
                </a:solidFill>
                <a:effectLst/>
                <a:uLnTx/>
                <a:uFillTx/>
                <a:latin typeface="Arial" panose="020B0604020202020204" pitchFamily="34" charset="0"/>
                <a:ea typeface="+mn-ea"/>
                <a:cs typeface="+mn-cs"/>
              </a:rPr>
              <a:t>Somme due</a:t>
            </a:r>
            <a:endParaRPr kumimoji="0" lang="fr-FR" sz="1600" b="1" i="0" u="none" strike="noStrike" kern="1200" cap="none" spc="0" normalizeH="0" baseline="0" noProof="0" dirty="0">
              <a:ln>
                <a:noFill/>
              </a:ln>
              <a:solidFill>
                <a:srgbClr val="C92360"/>
              </a:solidFill>
              <a:effectLst/>
              <a:uLnTx/>
              <a:uFillTx/>
              <a:latin typeface="Arial" panose="020B0604020202020204" pitchFamily="34" charset="0"/>
              <a:ea typeface="+mn-ea"/>
              <a:cs typeface="+mn-cs"/>
            </a:endParaRPr>
          </a:p>
        </p:txBody>
      </p:sp>
      <p:sp>
        <p:nvSpPr>
          <p:cNvPr id="31"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32" name="Image 3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04100" y="3438226"/>
            <a:ext cx="1368706" cy="1368706"/>
          </a:xfrm>
          <a:prstGeom prst="rect">
            <a:avLst/>
          </a:prstGeom>
        </p:spPr>
      </p:pic>
      <p:pic>
        <p:nvPicPr>
          <p:cNvPr id="33" name="Image 3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61427" y="3523652"/>
            <a:ext cx="1368706" cy="1368706"/>
          </a:xfrm>
          <a:prstGeom prst="rect">
            <a:avLst/>
          </a:prstGeom>
        </p:spPr>
      </p:pic>
      <p:pic>
        <p:nvPicPr>
          <p:cNvPr id="34" name="Picture 2" descr="image00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82219" y="3060482"/>
            <a:ext cx="1314450"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Image 4" descr="image0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5365" y="3038261"/>
            <a:ext cx="1314000" cy="131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Bouton d'action : Accueil 29">
            <a:hlinkClick r:id="rId7" action="ppaction://hlinksldjump" highlightClick="1"/>
          </p:cNvPr>
          <p:cNvSpPr/>
          <p:nvPr/>
        </p:nvSpPr>
        <p:spPr>
          <a:xfrm>
            <a:off x="424677" y="5735374"/>
            <a:ext cx="1376516" cy="865239"/>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433297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P spid="64" grpId="0"/>
      <p:bldP spid="65" grpId="0"/>
      <p:bldP spid="67" grpId="0"/>
      <p:bldP spid="68" grpId="0"/>
      <p:bldP spid="70" grpId="0"/>
      <p:bldP spid="72" grpId="0"/>
      <p:bldP spid="7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1"/>
          </p:nvPr>
        </p:nvSpPr>
        <p:spPr/>
        <p:txBody>
          <a:bodyPr/>
          <a:lstStyle/>
          <a:p>
            <a:fld id="{27A4C574-4D1E-4B89-9988-D081408D575C}" type="slidenum">
              <a:rPr lang="fr-FR" smtClean="0"/>
              <a:pPr/>
              <a:t>31</a:t>
            </a:fld>
            <a:endParaRPr lang="fr-FR" dirty="0"/>
          </a:p>
        </p:txBody>
      </p:sp>
      <p:pic>
        <p:nvPicPr>
          <p:cNvPr id="19" name="Image 18">
            <a:hlinkClick r:id="rId3"/>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275098" y="3795878"/>
            <a:ext cx="1660852" cy="1660852"/>
          </a:xfrm>
          <a:prstGeom prst="rect">
            <a:avLst/>
          </a:prstGeom>
        </p:spPr>
      </p:pic>
      <p:sp>
        <p:nvSpPr>
          <p:cNvPr id="9"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
        <p:nvSpPr>
          <p:cNvPr id="14" name="Rectangle 13"/>
          <p:cNvSpPr/>
          <p:nvPr/>
        </p:nvSpPr>
        <p:spPr>
          <a:xfrm>
            <a:off x="2440972" y="1258533"/>
            <a:ext cx="7329105" cy="1815882"/>
          </a:xfrm>
          <a:prstGeom prst="rect">
            <a:avLst/>
          </a:prstGeom>
          <a:solidFill>
            <a:srgbClr val="F2F2F2"/>
          </a:solidFill>
          <a:ln w="38100">
            <a:solidFill>
              <a:srgbClr val="213B76"/>
            </a:solidFill>
          </a:ln>
        </p:spPr>
        <p:txBody>
          <a:bodyPr wrap="square">
            <a:spAutoFit/>
          </a:bodyPr>
          <a:lstStyle/>
          <a:p>
            <a:pPr lvl="0" algn="ctr"/>
            <a:r>
              <a:rPr lang="fr-FR" sz="2800" b="1" dirty="0">
                <a:solidFill>
                  <a:srgbClr val="213B76"/>
                </a:solidFill>
                <a:latin typeface="Arial" panose="020B0604020202020204" pitchFamily="34" charset="0"/>
              </a:rPr>
              <a:t>THÈME </a:t>
            </a:r>
            <a:r>
              <a:rPr lang="fr-FR" sz="2800" b="1" dirty="0" smtClean="0">
                <a:solidFill>
                  <a:srgbClr val="213B76"/>
                </a:solidFill>
                <a:latin typeface="Arial" panose="020B0604020202020204" pitchFamily="34" charset="0"/>
              </a:rPr>
              <a:t>4 </a:t>
            </a:r>
            <a:r>
              <a:rPr lang="fr-FR" sz="2800" b="1" dirty="0">
                <a:solidFill>
                  <a:srgbClr val="213B76"/>
                </a:solidFill>
                <a:latin typeface="Arial" panose="020B0604020202020204" pitchFamily="34" charset="0"/>
              </a:rPr>
              <a:t>: </a:t>
            </a:r>
            <a:r>
              <a:rPr lang="fr-FR" sz="2800" b="1" dirty="0" smtClean="0">
                <a:solidFill>
                  <a:srgbClr val="213B76"/>
                </a:solidFill>
                <a:latin typeface="Arial" panose="020B0604020202020204" pitchFamily="34" charset="0"/>
              </a:rPr>
              <a:t>LES IMPÔTS</a:t>
            </a:r>
            <a:endParaRPr lang="fr-FR" sz="2800" b="1" dirty="0">
              <a:solidFill>
                <a:srgbClr val="213B76"/>
              </a:solidFill>
              <a:latin typeface="Arial" panose="020B0604020202020204" pitchFamily="34" charset="0"/>
            </a:endParaRPr>
          </a:p>
          <a:p>
            <a:pPr lvl="0" algn="ctr"/>
            <a:endParaRPr lang="fr-FR" sz="1200" b="1" dirty="0">
              <a:solidFill>
                <a:srgbClr val="213B76"/>
              </a:solidFill>
              <a:latin typeface="Arial" panose="020B0604020202020204" pitchFamily="34" charset="0"/>
            </a:endParaRPr>
          </a:p>
          <a:p>
            <a:pPr lvl="0" algn="ctr"/>
            <a:r>
              <a:rPr lang="fr-FR" dirty="0">
                <a:solidFill>
                  <a:srgbClr val="213B76"/>
                </a:solidFill>
                <a:latin typeface="Arial" panose="020B0604020202020204" pitchFamily="34" charset="0"/>
              </a:rPr>
              <a:t>Je bénéficie de l’allocation de PFMP. </a:t>
            </a:r>
            <a:endParaRPr lang="fr-FR" dirty="0" smtClean="0">
              <a:solidFill>
                <a:srgbClr val="213B76"/>
              </a:solidFill>
              <a:latin typeface="Arial" panose="020B0604020202020204" pitchFamily="34" charset="0"/>
            </a:endParaRPr>
          </a:p>
          <a:p>
            <a:pPr lvl="0" algn="ctr"/>
            <a:r>
              <a:rPr lang="fr-FR" dirty="0" smtClean="0">
                <a:solidFill>
                  <a:srgbClr val="213B76"/>
                </a:solidFill>
                <a:latin typeface="Arial" panose="020B0604020202020204" pitchFamily="34" charset="0"/>
              </a:rPr>
              <a:t>C’est </a:t>
            </a:r>
            <a:r>
              <a:rPr lang="fr-FR" dirty="0">
                <a:solidFill>
                  <a:srgbClr val="213B76"/>
                </a:solidFill>
                <a:latin typeface="Arial" panose="020B0604020202020204" pitchFamily="34" charset="0"/>
              </a:rPr>
              <a:t>une ressource pour moi. </a:t>
            </a:r>
            <a:endParaRPr lang="fr-FR" dirty="0" smtClean="0">
              <a:solidFill>
                <a:srgbClr val="213B76"/>
              </a:solidFill>
              <a:latin typeface="Arial" panose="020B0604020202020204" pitchFamily="34" charset="0"/>
            </a:endParaRPr>
          </a:p>
          <a:p>
            <a:pPr lvl="0" algn="ctr"/>
            <a:r>
              <a:rPr lang="fr-FR" dirty="0" smtClean="0">
                <a:solidFill>
                  <a:srgbClr val="213B76"/>
                </a:solidFill>
                <a:latin typeface="Arial" panose="020B0604020202020204" pitchFamily="34" charset="0"/>
              </a:rPr>
              <a:t>Mes </a:t>
            </a:r>
            <a:r>
              <a:rPr lang="fr-FR" dirty="0">
                <a:solidFill>
                  <a:srgbClr val="213B76"/>
                </a:solidFill>
                <a:latin typeface="Arial" panose="020B0604020202020204" pitchFamily="34" charset="0"/>
              </a:rPr>
              <a:t>parents </a:t>
            </a:r>
            <a:r>
              <a:rPr lang="fr-FR" dirty="0" smtClean="0">
                <a:solidFill>
                  <a:srgbClr val="213B76"/>
                </a:solidFill>
                <a:latin typeface="Arial" panose="020B0604020202020204" pitchFamily="34" charset="0"/>
              </a:rPr>
              <a:t>ou moi, devons-nous </a:t>
            </a:r>
            <a:r>
              <a:rPr lang="fr-FR" dirty="0">
                <a:solidFill>
                  <a:srgbClr val="213B76"/>
                </a:solidFill>
                <a:latin typeface="Arial" panose="020B0604020202020204" pitchFamily="34" charset="0"/>
              </a:rPr>
              <a:t>déclarer cette somme aux </a:t>
            </a:r>
            <a:r>
              <a:rPr lang="fr-FR" dirty="0" smtClean="0">
                <a:solidFill>
                  <a:srgbClr val="213B76"/>
                </a:solidFill>
                <a:latin typeface="Arial" panose="020B0604020202020204" pitchFamily="34" charset="0"/>
              </a:rPr>
              <a:t>impôts ?</a:t>
            </a:r>
          </a:p>
          <a:p>
            <a:pPr lvl="0" algn="ctr"/>
            <a:r>
              <a:rPr lang="fr-FR" dirty="0" smtClean="0">
                <a:solidFill>
                  <a:srgbClr val="213B76"/>
                </a:solidFill>
                <a:latin typeface="Arial" panose="020B0604020202020204" pitchFamily="34" charset="0"/>
              </a:rPr>
              <a:t> </a:t>
            </a:r>
            <a:endParaRPr lang="fr-FR" dirty="0">
              <a:solidFill>
                <a:srgbClr val="213B76"/>
              </a:solidFill>
              <a:latin typeface="Arial" panose="020B0604020202020204" pitchFamily="34" charset="0"/>
            </a:endParaRPr>
          </a:p>
        </p:txBody>
      </p:sp>
      <p:pic>
        <p:nvPicPr>
          <p:cNvPr id="2" name="Image 1"/>
          <p:cNvPicPr>
            <a:picLocks noChangeAspect="1"/>
          </p:cNvPicPr>
          <p:nvPr/>
        </p:nvPicPr>
        <p:blipFill>
          <a:blip r:embed="rId5"/>
          <a:stretch>
            <a:fillRect/>
          </a:stretch>
        </p:blipFill>
        <p:spPr>
          <a:xfrm>
            <a:off x="10872859" y="105899"/>
            <a:ext cx="1269946" cy="1269946"/>
          </a:xfrm>
          <a:prstGeom prst="rect">
            <a:avLst/>
          </a:prstGeom>
        </p:spPr>
      </p:pic>
    </p:spTree>
    <p:extLst>
      <p:ext uri="{BB962C8B-B14F-4D97-AF65-F5344CB8AC3E}">
        <p14:creationId xmlns:p14="http://schemas.microsoft.com/office/powerpoint/2010/main" val="24442999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32</a:t>
            </a:fld>
            <a:endParaRPr lang="fr-FR" dirty="0"/>
          </a:p>
        </p:txBody>
      </p:sp>
      <p:grpSp>
        <p:nvGrpSpPr>
          <p:cNvPr id="27" name="Groupe 26"/>
          <p:cNvGrpSpPr/>
          <p:nvPr/>
        </p:nvGrpSpPr>
        <p:grpSpPr>
          <a:xfrm>
            <a:off x="894679" y="1822759"/>
            <a:ext cx="6302663" cy="637008"/>
            <a:chOff x="1692411" y="1320712"/>
            <a:chExt cx="5558161" cy="637008"/>
          </a:xfrm>
        </p:grpSpPr>
        <p:sp>
          <p:nvSpPr>
            <p:cNvPr id="13" name="ZoneTexte 12"/>
            <p:cNvSpPr txBox="1"/>
            <p:nvPr/>
          </p:nvSpPr>
          <p:spPr>
            <a:xfrm>
              <a:off x="2707978" y="1381107"/>
              <a:ext cx="4542594" cy="523220"/>
            </a:xfrm>
            <a:prstGeom prst="rect">
              <a:avLst/>
            </a:prstGeom>
            <a:noFill/>
            <a:ln>
              <a:noFill/>
              <a:prstDash val="sysDash"/>
            </a:ln>
          </p:spPr>
          <p:txBody>
            <a:bodyPr wrap="square" rtlCol="0">
              <a:spAutoFit/>
            </a:bodyPr>
            <a:lstStyle/>
            <a:p>
              <a:r>
                <a:rPr lang="fr-FR" sz="2800" b="1" dirty="0" smtClean="0">
                  <a:solidFill>
                    <a:srgbClr val="C92360"/>
                  </a:solidFill>
                  <a:latin typeface="Arial" panose="020B0604020202020204" pitchFamily="34" charset="0"/>
                  <a:cs typeface="Arial" panose="020B0604020202020204" pitchFamily="34" charset="0"/>
                </a:rPr>
                <a:t>Les différents types d’impôts</a:t>
              </a:r>
              <a:endParaRPr lang="fr-FR" sz="2800" b="1" dirty="0">
                <a:solidFill>
                  <a:srgbClr val="C92360"/>
                </a:solidFill>
                <a:latin typeface="Arial" panose="020B0604020202020204" pitchFamily="34" charset="0"/>
                <a:cs typeface="Arial" panose="020B0604020202020204" pitchFamily="34" charset="0"/>
              </a:endParaRPr>
            </a:p>
          </p:txBody>
        </p:sp>
        <p:pic>
          <p:nvPicPr>
            <p:cNvPr id="26" name="Image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92411" y="1320712"/>
              <a:ext cx="840309" cy="637008"/>
            </a:xfrm>
            <a:prstGeom prst="rect">
              <a:avLst/>
            </a:prstGeom>
          </p:spPr>
        </p:pic>
      </p:grpSp>
      <p:sp>
        <p:nvSpPr>
          <p:cNvPr id="30" name="Titre 1"/>
          <p:cNvSpPr txBox="1">
            <a:spLocks/>
          </p:cNvSpPr>
          <p:nvPr/>
        </p:nvSpPr>
        <p:spPr>
          <a:xfrm>
            <a:off x="794658" y="517526"/>
            <a:ext cx="10907484" cy="646331"/>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4. LES IMPÔTS</a:t>
            </a:r>
            <a:endParaRPr lang="fr-FR" sz="4000" dirty="0"/>
          </a:p>
        </p:txBody>
      </p:sp>
      <p:sp>
        <p:nvSpPr>
          <p:cNvPr id="32" name="Espace réservé du contenu 2"/>
          <p:cNvSpPr txBox="1">
            <a:spLocks/>
          </p:cNvSpPr>
          <p:nvPr/>
        </p:nvSpPr>
        <p:spPr>
          <a:xfrm>
            <a:off x="1574277" y="2690995"/>
            <a:ext cx="9712032" cy="2739724"/>
          </a:xfrm>
          <a:prstGeom prst="rect">
            <a:avLst/>
          </a:prstGeom>
        </p:spPr>
        <p:txBody>
          <a:bodyPr wrap="square">
            <a:spAutoFit/>
          </a:bodyPr>
          <a:lstStyle>
            <a:lvl1pPr marL="457200" indent="-457200" algn="l" defTabSz="914400" rtl="0" eaLnBrk="1" latinLnBrk="0" hangingPunct="1">
              <a:lnSpc>
                <a:spcPct val="90000"/>
              </a:lnSpc>
              <a:spcBef>
                <a:spcPts val="1000"/>
              </a:spcBef>
              <a:buFontTx/>
              <a:buBlip>
                <a:blip r:embed="rId4"/>
              </a:buBlip>
              <a:defRPr sz="2800" kern="1200">
                <a:solidFill>
                  <a:srgbClr val="C92360"/>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FontTx/>
              <a:buBlip>
                <a:blip r:embed="rId5"/>
              </a:buBlip>
              <a:defRPr sz="2400" kern="1200">
                <a:solidFill>
                  <a:srgbClr val="002060"/>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lnSpc>
                <a:spcPct val="90000"/>
              </a:lnSpc>
              <a:spcBef>
                <a:spcPts val="500"/>
              </a:spcBef>
              <a:buFontTx/>
              <a:buBlip>
                <a:blip r:embed="rId6"/>
              </a:buBlip>
              <a:defRPr sz="2000" kern="1200">
                <a:solidFill>
                  <a:srgbClr val="E06F17"/>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Tx/>
              <a:buBlip>
                <a:blip r:embed="rId7"/>
              </a:buBlip>
              <a:defRPr sz="1800" kern="1200">
                <a:solidFill>
                  <a:srgbClr val="726F6D"/>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fr-FR" dirty="0"/>
              <a:t>Impôts sur les revenus</a:t>
            </a:r>
          </a:p>
          <a:p>
            <a:pPr marL="893763" lvl="1" indent="0">
              <a:buNone/>
            </a:pPr>
            <a:r>
              <a:rPr lang="fr-FR" dirty="0" smtClean="0">
                <a:sym typeface="Wingdings" panose="05000000000000000000" pitchFamily="2" charset="2"/>
              </a:rPr>
              <a:t> </a:t>
            </a:r>
            <a:r>
              <a:rPr lang="fr-FR" b="1" dirty="0" smtClean="0">
                <a:solidFill>
                  <a:srgbClr val="C81E60"/>
                </a:solidFill>
              </a:rPr>
              <a:t>Attentio</a:t>
            </a:r>
            <a:r>
              <a:rPr lang="fr-FR" b="1" dirty="0">
                <a:solidFill>
                  <a:srgbClr val="C81E60"/>
                </a:solidFill>
              </a:rPr>
              <a:t>n. </a:t>
            </a:r>
            <a:r>
              <a:rPr lang="fr-FR" dirty="0" smtClean="0"/>
              <a:t>L’allocation </a:t>
            </a:r>
            <a:r>
              <a:rPr lang="fr-FR" dirty="0"/>
              <a:t>de PFMP ne doit pas être déclarée aux </a:t>
            </a:r>
            <a:r>
              <a:rPr lang="fr-FR" dirty="0" smtClean="0"/>
              <a:t>impôts : </a:t>
            </a:r>
            <a:r>
              <a:rPr lang="fr-FR" dirty="0"/>
              <a:t>ce n’est pas un </a:t>
            </a:r>
            <a:r>
              <a:rPr lang="fr-FR" dirty="0" smtClean="0"/>
              <a:t>salaire.</a:t>
            </a:r>
            <a:endParaRPr lang="fr-FR" dirty="0"/>
          </a:p>
          <a:p>
            <a:pPr lvl="1"/>
            <a:endParaRPr lang="fr-FR" dirty="0"/>
          </a:p>
          <a:p>
            <a:pPr lvl="1"/>
            <a:r>
              <a:rPr lang="fr-FR" dirty="0"/>
              <a:t>Impôts sur la consommation</a:t>
            </a:r>
          </a:p>
          <a:p>
            <a:pPr marL="457200" lvl="1" indent="0">
              <a:buNone/>
            </a:pPr>
            <a:endParaRPr lang="fr-FR" dirty="0"/>
          </a:p>
          <a:p>
            <a:pPr lvl="1"/>
            <a:r>
              <a:rPr lang="fr-FR" dirty="0"/>
              <a:t>Impôts sur le </a:t>
            </a:r>
            <a:r>
              <a:rPr lang="fr-FR" dirty="0" smtClean="0"/>
              <a:t>patrimoine</a:t>
            </a:r>
            <a:endParaRPr lang="fr-FR" dirty="0"/>
          </a:p>
        </p:txBody>
      </p:sp>
      <p:sp>
        <p:nvSpPr>
          <p:cNvPr id="9"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10" name="Image 9"/>
          <p:cNvPicPr>
            <a:picLocks noChangeAspect="1"/>
          </p:cNvPicPr>
          <p:nvPr/>
        </p:nvPicPr>
        <p:blipFill>
          <a:blip r:embed="rId8"/>
          <a:stretch>
            <a:fillRect/>
          </a:stretch>
        </p:blipFill>
        <p:spPr>
          <a:xfrm>
            <a:off x="10872859" y="105899"/>
            <a:ext cx="1269946" cy="1269946"/>
          </a:xfrm>
          <a:prstGeom prst="rect">
            <a:avLst/>
          </a:prstGeom>
        </p:spPr>
      </p:pic>
    </p:spTree>
    <p:extLst>
      <p:ext uri="{BB962C8B-B14F-4D97-AF65-F5344CB8AC3E}">
        <p14:creationId xmlns:p14="http://schemas.microsoft.com/office/powerpoint/2010/main" val="19973681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33</a:t>
            </a:fld>
            <a:endParaRPr lang="fr-FR" dirty="0"/>
          </a:p>
        </p:txBody>
      </p:sp>
      <p:sp>
        <p:nvSpPr>
          <p:cNvPr id="13" name="ZoneTexte 12"/>
          <p:cNvSpPr txBox="1"/>
          <p:nvPr/>
        </p:nvSpPr>
        <p:spPr>
          <a:xfrm>
            <a:off x="2119851" y="1733274"/>
            <a:ext cx="5151063" cy="523220"/>
          </a:xfrm>
          <a:prstGeom prst="rect">
            <a:avLst/>
          </a:prstGeom>
          <a:noFill/>
          <a:ln>
            <a:noFill/>
            <a:prstDash val="sysDash"/>
          </a:ln>
        </p:spPr>
        <p:txBody>
          <a:bodyPr wrap="square" rtlCol="0">
            <a:spAutoFit/>
          </a:bodyPr>
          <a:lstStyle/>
          <a:p>
            <a:r>
              <a:rPr lang="fr-FR" sz="2800" b="1" dirty="0" smtClean="0">
                <a:solidFill>
                  <a:srgbClr val="C92360"/>
                </a:solidFill>
                <a:latin typeface="Arial" panose="020B0604020202020204" pitchFamily="34" charset="0"/>
                <a:cs typeface="Arial" panose="020B0604020202020204" pitchFamily="34" charset="0"/>
              </a:rPr>
              <a:t>Qui paye des impôts ?</a:t>
            </a:r>
            <a:endParaRPr lang="fr-FR" sz="2800" b="1" dirty="0">
              <a:solidFill>
                <a:srgbClr val="C92360"/>
              </a:solidFill>
              <a:latin typeface="Arial" panose="020B0604020202020204" pitchFamily="34" charset="0"/>
              <a:cs typeface="Arial" panose="020B0604020202020204" pitchFamily="34" charset="0"/>
            </a:endParaRPr>
          </a:p>
        </p:txBody>
      </p:sp>
      <p:sp>
        <p:nvSpPr>
          <p:cNvPr id="30" name="Titre 1"/>
          <p:cNvSpPr txBox="1">
            <a:spLocks/>
          </p:cNvSpPr>
          <p:nvPr/>
        </p:nvSpPr>
        <p:spPr>
          <a:xfrm>
            <a:off x="794658" y="517526"/>
            <a:ext cx="10907484" cy="646331"/>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4. LES IMPÔTS</a:t>
            </a:r>
            <a:endParaRPr lang="fr-FR" sz="4000" dirty="0"/>
          </a:p>
        </p:txBody>
      </p:sp>
      <p:sp>
        <p:nvSpPr>
          <p:cNvPr id="32" name="Espace réservé du contenu 2"/>
          <p:cNvSpPr txBox="1">
            <a:spLocks/>
          </p:cNvSpPr>
          <p:nvPr/>
        </p:nvSpPr>
        <p:spPr>
          <a:xfrm>
            <a:off x="1633001" y="2728805"/>
            <a:ext cx="9230798" cy="2897203"/>
          </a:xfrm>
          <a:prstGeom prst="rect">
            <a:avLst/>
          </a:prstGeom>
        </p:spPr>
        <p:txBody>
          <a:bodyPr wrap="square">
            <a:spAutoFit/>
          </a:bodyPr>
          <a:lstStyle>
            <a:lvl1pPr marL="457200" indent="-457200" algn="l" defTabSz="914400" rtl="0" eaLnBrk="1" latinLnBrk="0" hangingPunct="1">
              <a:lnSpc>
                <a:spcPct val="90000"/>
              </a:lnSpc>
              <a:spcBef>
                <a:spcPts val="1000"/>
              </a:spcBef>
              <a:buFontTx/>
              <a:buBlip>
                <a:blip r:embed="rId3"/>
              </a:buBlip>
              <a:defRPr sz="2800" kern="1200">
                <a:solidFill>
                  <a:srgbClr val="C92360"/>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FontTx/>
              <a:buBlip>
                <a:blip r:embed="rId4"/>
              </a:buBlip>
              <a:defRPr sz="2400" kern="1200">
                <a:solidFill>
                  <a:srgbClr val="002060"/>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lnSpc>
                <a:spcPct val="90000"/>
              </a:lnSpc>
              <a:spcBef>
                <a:spcPts val="500"/>
              </a:spcBef>
              <a:buFontTx/>
              <a:buBlip>
                <a:blip r:embed="rId5"/>
              </a:buBlip>
              <a:defRPr sz="2000" kern="1200">
                <a:solidFill>
                  <a:srgbClr val="E06F17"/>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Tx/>
              <a:buBlip>
                <a:blip r:embed="rId6"/>
              </a:buBlip>
              <a:defRPr sz="1800" kern="1200">
                <a:solidFill>
                  <a:srgbClr val="726F6D"/>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None/>
            </a:pPr>
            <a:r>
              <a:rPr lang="fr-FR" b="1" dirty="0" smtClean="0"/>
              <a:t>Tout le monde paie des impôts :</a:t>
            </a:r>
            <a:endParaRPr lang="fr-FR" b="1" dirty="0"/>
          </a:p>
          <a:p>
            <a:pPr marL="1254125" lvl="1">
              <a:lnSpc>
                <a:spcPct val="150000"/>
              </a:lnSpc>
            </a:pPr>
            <a:r>
              <a:rPr lang="fr-FR" dirty="0"/>
              <a:t>Les ménages (les particuliers)</a:t>
            </a:r>
          </a:p>
          <a:p>
            <a:pPr marL="1254125" lvl="1">
              <a:lnSpc>
                <a:spcPct val="150000"/>
              </a:lnSpc>
            </a:pPr>
            <a:r>
              <a:rPr lang="fr-FR" dirty="0"/>
              <a:t>Les entreprises</a:t>
            </a:r>
          </a:p>
          <a:p>
            <a:pPr marL="1254125" lvl="1">
              <a:lnSpc>
                <a:spcPct val="150000"/>
              </a:lnSpc>
            </a:pPr>
            <a:r>
              <a:rPr lang="fr-FR" dirty="0"/>
              <a:t>Les administrations publiques</a:t>
            </a:r>
          </a:p>
          <a:p>
            <a:pPr marL="1254125" lvl="1">
              <a:lnSpc>
                <a:spcPct val="150000"/>
              </a:lnSpc>
            </a:pPr>
            <a:r>
              <a:rPr lang="fr-FR" dirty="0"/>
              <a:t>Les institutions sans but lucratif</a:t>
            </a:r>
          </a:p>
        </p:txBody>
      </p:sp>
      <p:pic>
        <p:nvPicPr>
          <p:cNvPr id="9" name="Imag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94658" y="1687892"/>
            <a:ext cx="952866" cy="718482"/>
          </a:xfrm>
          <a:prstGeom prst="rect">
            <a:avLst/>
          </a:prstGeom>
        </p:spPr>
      </p:pic>
      <p:sp>
        <p:nvSpPr>
          <p:cNvPr id="8"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10" name="Image 9"/>
          <p:cNvPicPr>
            <a:picLocks noChangeAspect="1"/>
          </p:cNvPicPr>
          <p:nvPr/>
        </p:nvPicPr>
        <p:blipFill>
          <a:blip r:embed="rId8"/>
          <a:stretch>
            <a:fillRect/>
          </a:stretch>
        </p:blipFill>
        <p:spPr>
          <a:xfrm>
            <a:off x="10872859" y="105899"/>
            <a:ext cx="1269946" cy="1269946"/>
          </a:xfrm>
          <a:prstGeom prst="rect">
            <a:avLst/>
          </a:prstGeom>
        </p:spPr>
      </p:pic>
    </p:spTree>
    <p:extLst>
      <p:ext uri="{BB962C8B-B14F-4D97-AF65-F5344CB8AC3E}">
        <p14:creationId xmlns:p14="http://schemas.microsoft.com/office/powerpoint/2010/main" val="9342575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34</a:t>
            </a:fld>
            <a:endParaRPr lang="fr-FR" dirty="0"/>
          </a:p>
        </p:txBody>
      </p:sp>
      <p:sp>
        <p:nvSpPr>
          <p:cNvPr id="13" name="ZoneTexte 12"/>
          <p:cNvSpPr txBox="1"/>
          <p:nvPr/>
        </p:nvSpPr>
        <p:spPr>
          <a:xfrm>
            <a:off x="1878113" y="1502730"/>
            <a:ext cx="5151063" cy="523220"/>
          </a:xfrm>
          <a:prstGeom prst="rect">
            <a:avLst/>
          </a:prstGeom>
          <a:noFill/>
          <a:ln>
            <a:noFill/>
            <a:prstDash val="sysDash"/>
          </a:ln>
        </p:spPr>
        <p:txBody>
          <a:bodyPr wrap="square" rtlCol="0">
            <a:spAutoFit/>
          </a:bodyPr>
          <a:lstStyle/>
          <a:p>
            <a:r>
              <a:rPr lang="fr-FR" sz="2800" b="1" dirty="0">
                <a:solidFill>
                  <a:srgbClr val="C92360"/>
                </a:solidFill>
                <a:latin typeface="Arial" panose="020B0604020202020204" pitchFamily="34" charset="0"/>
                <a:cs typeface="Arial" panose="020B0604020202020204" pitchFamily="34" charset="0"/>
              </a:rPr>
              <a:t>À</a:t>
            </a:r>
            <a:r>
              <a:rPr lang="fr-FR" sz="2800" b="1" dirty="0" smtClean="0">
                <a:solidFill>
                  <a:srgbClr val="C92360"/>
                </a:solidFill>
                <a:latin typeface="Arial" panose="020B0604020202020204" pitchFamily="34" charset="0"/>
                <a:cs typeface="Arial" panose="020B0604020202020204" pitchFamily="34" charset="0"/>
              </a:rPr>
              <a:t> quoi servent les impôts ?</a:t>
            </a:r>
            <a:endParaRPr lang="fr-FR" sz="2800" b="1" dirty="0">
              <a:solidFill>
                <a:srgbClr val="C92360"/>
              </a:solidFill>
              <a:latin typeface="Arial" panose="020B0604020202020204" pitchFamily="34" charset="0"/>
              <a:cs typeface="Arial" panose="020B0604020202020204" pitchFamily="34" charset="0"/>
            </a:endParaRPr>
          </a:p>
        </p:txBody>
      </p:sp>
      <p:sp>
        <p:nvSpPr>
          <p:cNvPr id="30" name="Titre 1"/>
          <p:cNvSpPr txBox="1">
            <a:spLocks/>
          </p:cNvSpPr>
          <p:nvPr/>
        </p:nvSpPr>
        <p:spPr>
          <a:xfrm>
            <a:off x="794658" y="517526"/>
            <a:ext cx="10907484" cy="646331"/>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4. LES IMPÔTS</a:t>
            </a:r>
            <a:endParaRPr lang="fr-FR" sz="4000" dirty="0"/>
          </a:p>
        </p:txBody>
      </p:sp>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4658" y="1405099"/>
            <a:ext cx="952866" cy="718482"/>
          </a:xfrm>
          <a:prstGeom prst="rect">
            <a:avLst/>
          </a:prstGeom>
        </p:spPr>
      </p:pic>
      <p:graphicFrame>
        <p:nvGraphicFramePr>
          <p:cNvPr id="8" name="Diagramme 7"/>
          <p:cNvGraphicFramePr/>
          <p:nvPr>
            <p:extLst>
              <p:ext uri="{D42A27DB-BD31-4B8C-83A1-F6EECF244321}">
                <p14:modId xmlns:p14="http://schemas.microsoft.com/office/powerpoint/2010/main" val="3108595085"/>
              </p:ext>
            </p:extLst>
          </p:nvPr>
        </p:nvGraphicFramePr>
        <p:xfrm>
          <a:off x="4453644" y="2123581"/>
          <a:ext cx="5027065" cy="354229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15" name="Image 14"/>
          <p:cNvPicPr>
            <a:picLocks noChangeAspect="1"/>
          </p:cNvPicPr>
          <p:nvPr/>
        </p:nvPicPr>
        <p:blipFill>
          <a:blip r:embed="rId9"/>
          <a:stretch>
            <a:fillRect/>
          </a:stretch>
        </p:blipFill>
        <p:spPr>
          <a:xfrm>
            <a:off x="10872859" y="105899"/>
            <a:ext cx="1269946" cy="1269946"/>
          </a:xfrm>
          <a:prstGeom prst="rect">
            <a:avLst/>
          </a:prstGeom>
        </p:spPr>
      </p:pic>
      <p:pic>
        <p:nvPicPr>
          <p:cNvPr id="11" name="Image 10">
            <a:hlinkClick r:id="rId10" action="ppaction://hlinkfile"/>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044971" y="232694"/>
            <a:ext cx="1018369" cy="1016356"/>
          </a:xfrm>
          <a:prstGeom prst="rect">
            <a:avLst/>
          </a:prstGeom>
        </p:spPr>
      </p:pic>
    </p:spTree>
    <p:extLst>
      <p:ext uri="{BB962C8B-B14F-4D97-AF65-F5344CB8AC3E}">
        <p14:creationId xmlns:p14="http://schemas.microsoft.com/office/powerpoint/2010/main" val="970787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35</a:t>
            </a:fld>
            <a:endParaRPr lang="fr-FR" dirty="0"/>
          </a:p>
        </p:txBody>
      </p:sp>
      <p:sp>
        <p:nvSpPr>
          <p:cNvPr id="30" name="Titre 1"/>
          <p:cNvSpPr txBox="1">
            <a:spLocks/>
          </p:cNvSpPr>
          <p:nvPr/>
        </p:nvSpPr>
        <p:spPr>
          <a:xfrm>
            <a:off x="794658" y="517526"/>
            <a:ext cx="10907484" cy="646331"/>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4. LES IMPÔTS</a:t>
            </a:r>
            <a:endParaRPr lang="fr-FR" sz="4000" dirty="0"/>
          </a:p>
        </p:txBody>
      </p:sp>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4658" y="1405099"/>
            <a:ext cx="952866" cy="718482"/>
          </a:xfrm>
          <a:prstGeom prst="rect">
            <a:avLst/>
          </a:prstGeom>
        </p:spPr>
      </p:pic>
      <p:sp>
        <p:nvSpPr>
          <p:cNvPr id="10" name="Espace réservé du contenu 2"/>
          <p:cNvSpPr txBox="1">
            <a:spLocks/>
          </p:cNvSpPr>
          <p:nvPr/>
        </p:nvSpPr>
        <p:spPr>
          <a:xfrm>
            <a:off x="1412284" y="2250088"/>
            <a:ext cx="9230798" cy="424732"/>
          </a:xfrm>
          <a:prstGeom prst="rect">
            <a:avLst/>
          </a:prstGeom>
        </p:spPr>
        <p:txBody>
          <a:bodyPr wrap="square">
            <a:spAutoFit/>
          </a:bodyPr>
          <a:lstStyle>
            <a:lvl1pPr marL="457200" indent="-457200" algn="l" defTabSz="914400" rtl="0" eaLnBrk="1" latinLnBrk="0" hangingPunct="1">
              <a:lnSpc>
                <a:spcPct val="90000"/>
              </a:lnSpc>
              <a:spcBef>
                <a:spcPts val="1000"/>
              </a:spcBef>
              <a:buFontTx/>
              <a:buBlip>
                <a:blip r:embed="rId4"/>
              </a:buBlip>
              <a:defRPr sz="2800" kern="1200">
                <a:solidFill>
                  <a:srgbClr val="C92360"/>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FontTx/>
              <a:buBlip>
                <a:blip r:embed="rId5"/>
              </a:buBlip>
              <a:defRPr sz="2400" kern="1200">
                <a:solidFill>
                  <a:srgbClr val="002060"/>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lnSpc>
                <a:spcPct val="90000"/>
              </a:lnSpc>
              <a:spcBef>
                <a:spcPts val="500"/>
              </a:spcBef>
              <a:buFontTx/>
              <a:buBlip>
                <a:blip r:embed="rId6"/>
              </a:buBlip>
              <a:defRPr sz="2000" kern="1200">
                <a:solidFill>
                  <a:srgbClr val="E06F17"/>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Tx/>
              <a:buBlip>
                <a:blip r:embed="rId7"/>
              </a:buBlip>
              <a:defRPr sz="1800" kern="1200">
                <a:solidFill>
                  <a:srgbClr val="726F6D"/>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None/>
            </a:pPr>
            <a:r>
              <a:rPr lang="fr-FR" dirty="0"/>
              <a:t>En 2022, les impôts ont rapporté environ 86,9 milliards </a:t>
            </a:r>
            <a:r>
              <a:rPr lang="fr-FR" dirty="0" smtClean="0"/>
              <a:t>d’euros.</a:t>
            </a:r>
            <a:endParaRPr lang="fr-FR" dirty="0"/>
          </a:p>
        </p:txBody>
      </p:sp>
      <p:graphicFrame>
        <p:nvGraphicFramePr>
          <p:cNvPr id="12" name="Graphique 11"/>
          <p:cNvGraphicFramePr>
            <a:graphicFrameLocks/>
          </p:cNvGraphicFramePr>
          <p:nvPr>
            <p:extLst>
              <p:ext uri="{D42A27DB-BD31-4B8C-83A1-F6EECF244321}">
                <p14:modId xmlns:p14="http://schemas.microsoft.com/office/powerpoint/2010/main" val="1114716720"/>
              </p:ext>
            </p:extLst>
          </p:nvPr>
        </p:nvGraphicFramePr>
        <p:xfrm>
          <a:off x="2854850" y="2586185"/>
          <a:ext cx="7049386" cy="3603725"/>
        </p:xfrm>
        <a:graphic>
          <a:graphicData uri="http://schemas.openxmlformats.org/drawingml/2006/chart">
            <c:chart xmlns:c="http://schemas.openxmlformats.org/drawingml/2006/chart" xmlns:r="http://schemas.openxmlformats.org/officeDocument/2006/relationships" r:id="rId8"/>
          </a:graphicData>
        </a:graphic>
      </p:graphicFrame>
      <p:sp>
        <p:nvSpPr>
          <p:cNvPr id="1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
        <p:nvSpPr>
          <p:cNvPr id="17" name="ZoneTexte 16"/>
          <p:cNvSpPr txBox="1"/>
          <p:nvPr/>
        </p:nvSpPr>
        <p:spPr>
          <a:xfrm>
            <a:off x="1878113" y="1502730"/>
            <a:ext cx="5151063" cy="523220"/>
          </a:xfrm>
          <a:prstGeom prst="rect">
            <a:avLst/>
          </a:prstGeom>
          <a:noFill/>
          <a:ln>
            <a:noFill/>
            <a:prstDash val="sysDash"/>
          </a:ln>
        </p:spPr>
        <p:txBody>
          <a:bodyPr wrap="square" rtlCol="0">
            <a:spAutoFit/>
          </a:bodyPr>
          <a:lstStyle/>
          <a:p>
            <a:r>
              <a:rPr lang="fr-FR" sz="2800" b="1" dirty="0">
                <a:solidFill>
                  <a:srgbClr val="C92360"/>
                </a:solidFill>
                <a:latin typeface="Arial" panose="020B0604020202020204" pitchFamily="34" charset="0"/>
                <a:cs typeface="Arial" panose="020B0604020202020204" pitchFamily="34" charset="0"/>
              </a:rPr>
              <a:t>À</a:t>
            </a:r>
            <a:r>
              <a:rPr lang="fr-FR" sz="2800" b="1" dirty="0" smtClean="0">
                <a:solidFill>
                  <a:srgbClr val="C92360"/>
                </a:solidFill>
                <a:latin typeface="Arial" panose="020B0604020202020204" pitchFamily="34" charset="0"/>
                <a:cs typeface="Arial" panose="020B0604020202020204" pitchFamily="34" charset="0"/>
              </a:rPr>
              <a:t> quoi servent les impôts ?</a:t>
            </a:r>
            <a:endParaRPr lang="fr-FR" sz="2800" b="1" dirty="0">
              <a:solidFill>
                <a:srgbClr val="C92360"/>
              </a:solidFill>
              <a:latin typeface="Arial" panose="020B0604020202020204" pitchFamily="34" charset="0"/>
              <a:cs typeface="Arial" panose="020B0604020202020204" pitchFamily="34" charset="0"/>
            </a:endParaRPr>
          </a:p>
        </p:txBody>
      </p:sp>
      <p:pic>
        <p:nvPicPr>
          <p:cNvPr id="18" name="Image 17"/>
          <p:cNvPicPr>
            <a:picLocks noChangeAspect="1"/>
          </p:cNvPicPr>
          <p:nvPr/>
        </p:nvPicPr>
        <p:blipFill>
          <a:blip r:embed="rId9"/>
          <a:stretch>
            <a:fillRect/>
          </a:stretch>
        </p:blipFill>
        <p:spPr>
          <a:xfrm>
            <a:off x="10872859" y="105899"/>
            <a:ext cx="1269946" cy="1269946"/>
          </a:xfrm>
          <a:prstGeom prst="rect">
            <a:avLst/>
          </a:prstGeom>
        </p:spPr>
      </p:pic>
      <p:pic>
        <p:nvPicPr>
          <p:cNvPr id="13" name="Image 12">
            <a:hlinkClick r:id="rId10" action="ppaction://hlinkfile"/>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682114" y="214071"/>
            <a:ext cx="1018369" cy="1016356"/>
          </a:xfrm>
          <a:prstGeom prst="rect">
            <a:avLst/>
          </a:prstGeom>
        </p:spPr>
      </p:pic>
      <p:sp>
        <p:nvSpPr>
          <p:cNvPr id="11" name="Bouton d'action : Accueil 10">
            <a:hlinkClick r:id="rId12" action="ppaction://hlinksldjump" highlightClick="1"/>
          </p:cNvPr>
          <p:cNvSpPr/>
          <p:nvPr/>
        </p:nvSpPr>
        <p:spPr>
          <a:xfrm>
            <a:off x="492327" y="5561686"/>
            <a:ext cx="1376516" cy="865239"/>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56407608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1"/>
          </p:nvPr>
        </p:nvSpPr>
        <p:spPr/>
        <p:txBody>
          <a:bodyPr/>
          <a:lstStyle/>
          <a:p>
            <a:fld id="{27A4C574-4D1E-4B89-9988-D081408D575C}" type="slidenum">
              <a:rPr lang="fr-FR" smtClean="0"/>
              <a:pPr/>
              <a:t>36</a:t>
            </a:fld>
            <a:endParaRPr lang="fr-FR" dirty="0"/>
          </a:p>
        </p:txBody>
      </p:sp>
      <p:sp>
        <p:nvSpPr>
          <p:cNvPr id="13"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
        <p:nvSpPr>
          <p:cNvPr id="21" name="Rectangle 20"/>
          <p:cNvSpPr/>
          <p:nvPr/>
        </p:nvSpPr>
        <p:spPr>
          <a:xfrm>
            <a:off x="2527824" y="1260736"/>
            <a:ext cx="7136352" cy="1446550"/>
          </a:xfrm>
          <a:prstGeom prst="rect">
            <a:avLst/>
          </a:prstGeom>
          <a:solidFill>
            <a:srgbClr val="F2F2F2"/>
          </a:solidFill>
          <a:ln w="38100">
            <a:solidFill>
              <a:srgbClr val="213B76"/>
            </a:solidFill>
          </a:ln>
        </p:spPr>
        <p:txBody>
          <a:bodyPr wrap="square">
            <a:spAutoFit/>
          </a:bodyPr>
          <a:lstStyle/>
          <a:p>
            <a:pPr lvl="0" algn="ctr"/>
            <a:r>
              <a:rPr lang="fr-FR" sz="2800" b="1" dirty="0" smtClean="0">
                <a:solidFill>
                  <a:srgbClr val="213B76"/>
                </a:solidFill>
                <a:latin typeface="Arial" panose="020B0604020202020204" pitchFamily="34" charset="0"/>
              </a:rPr>
              <a:t>THÈME 5 </a:t>
            </a:r>
            <a:r>
              <a:rPr lang="fr-FR" sz="2800" b="1" dirty="0">
                <a:solidFill>
                  <a:srgbClr val="213B76"/>
                </a:solidFill>
                <a:latin typeface="Arial" panose="020B0604020202020204" pitchFamily="34" charset="0"/>
              </a:rPr>
              <a:t>: </a:t>
            </a:r>
            <a:r>
              <a:rPr lang="fr-FR" sz="2800" b="1" dirty="0" smtClean="0">
                <a:solidFill>
                  <a:srgbClr val="213B76"/>
                </a:solidFill>
                <a:latin typeface="Arial" panose="020B0604020202020204" pitchFamily="34" charset="0"/>
              </a:rPr>
              <a:t>LES ARNAQUES</a:t>
            </a:r>
            <a:endParaRPr lang="fr-FR" sz="2800" b="1" dirty="0">
              <a:solidFill>
                <a:srgbClr val="213B76"/>
              </a:solidFill>
              <a:latin typeface="Arial" panose="020B0604020202020204" pitchFamily="34" charset="0"/>
            </a:endParaRPr>
          </a:p>
          <a:p>
            <a:pPr lvl="0" algn="ctr"/>
            <a:endParaRPr lang="fr-FR" sz="1200" b="1" dirty="0">
              <a:solidFill>
                <a:srgbClr val="213B76"/>
              </a:solidFill>
              <a:latin typeface="Arial" panose="020B0604020202020204" pitchFamily="34" charset="0"/>
            </a:endParaRPr>
          </a:p>
          <a:p>
            <a:pPr lvl="0" algn="ctr"/>
            <a:r>
              <a:rPr lang="fr-FR" dirty="0">
                <a:solidFill>
                  <a:srgbClr val="213B76"/>
                </a:solidFill>
                <a:latin typeface="Arial" panose="020B0604020202020204" pitchFamily="34" charset="0"/>
              </a:rPr>
              <a:t>À quoi dois-je faire attention </a:t>
            </a:r>
            <a:r>
              <a:rPr lang="fr-FR" dirty="0" smtClean="0">
                <a:solidFill>
                  <a:srgbClr val="213B76"/>
                </a:solidFill>
                <a:latin typeface="Arial" panose="020B0604020202020204" pitchFamily="34" charset="0"/>
              </a:rPr>
              <a:t>quand </a:t>
            </a:r>
            <a:r>
              <a:rPr lang="fr-FR" dirty="0">
                <a:solidFill>
                  <a:srgbClr val="213B76"/>
                </a:solidFill>
                <a:latin typeface="Arial" panose="020B0604020202020204" pitchFamily="34" charset="0"/>
              </a:rPr>
              <a:t>j’achète sur internet </a:t>
            </a:r>
            <a:br>
              <a:rPr lang="fr-FR" dirty="0">
                <a:solidFill>
                  <a:srgbClr val="213B76"/>
                </a:solidFill>
                <a:latin typeface="Arial" panose="020B0604020202020204" pitchFamily="34" charset="0"/>
              </a:rPr>
            </a:br>
            <a:r>
              <a:rPr lang="fr-FR" dirty="0">
                <a:solidFill>
                  <a:srgbClr val="213B76"/>
                </a:solidFill>
                <a:latin typeface="Arial" panose="020B0604020202020204" pitchFamily="34" charset="0"/>
              </a:rPr>
              <a:t>ou </a:t>
            </a:r>
            <a:r>
              <a:rPr lang="fr-FR" dirty="0" smtClean="0">
                <a:solidFill>
                  <a:srgbClr val="213B76"/>
                </a:solidFill>
                <a:latin typeface="Arial" panose="020B0604020202020204" pitchFamily="34" charset="0"/>
              </a:rPr>
              <a:t>quand on me </a:t>
            </a:r>
            <a:r>
              <a:rPr lang="fr-FR" dirty="0">
                <a:solidFill>
                  <a:srgbClr val="213B76"/>
                </a:solidFill>
                <a:latin typeface="Arial" panose="020B0604020202020204" pitchFamily="34" charset="0"/>
              </a:rPr>
              <a:t>demande de vérifier mes coordonnées bancaires </a:t>
            </a:r>
            <a:r>
              <a:rPr lang="fr-FR" dirty="0" smtClean="0">
                <a:solidFill>
                  <a:srgbClr val="213B76"/>
                </a:solidFill>
                <a:latin typeface="Arial" panose="020B0604020202020204" pitchFamily="34" charset="0"/>
              </a:rPr>
              <a:t>?</a:t>
            </a:r>
          </a:p>
          <a:p>
            <a:pPr lvl="0" algn="ctr"/>
            <a:endParaRPr lang="fr-FR" sz="1200" dirty="0">
              <a:solidFill>
                <a:srgbClr val="213B76"/>
              </a:solidFill>
              <a:latin typeface="Arial" panose="020B0604020202020204" pitchFamily="34" charset="0"/>
            </a:endParaRPr>
          </a:p>
        </p:txBody>
      </p:sp>
      <p:pic>
        <p:nvPicPr>
          <p:cNvPr id="16" name="Image 15">
            <a:hlinkClick r:id="rId3"/>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265574" y="3466456"/>
            <a:ext cx="1660852" cy="1660852"/>
          </a:xfrm>
          <a:prstGeom prst="rect">
            <a:avLst/>
          </a:prstGeom>
        </p:spPr>
      </p:pic>
      <p:pic>
        <p:nvPicPr>
          <p:cNvPr id="23" name="Image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53237" y="85556"/>
            <a:ext cx="900990" cy="1017164"/>
          </a:xfrm>
          <a:prstGeom prst="rect">
            <a:avLst/>
          </a:prstGeom>
        </p:spPr>
      </p:pic>
      <p:pic>
        <p:nvPicPr>
          <p:cNvPr id="9" name="Image 8">
            <a:hlinkClick r:id="rId6" action="ppaction://hlinkfile"/>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934868" y="86364"/>
            <a:ext cx="1018369" cy="1016356"/>
          </a:xfrm>
          <a:prstGeom prst="rect">
            <a:avLst/>
          </a:prstGeom>
        </p:spPr>
      </p:pic>
    </p:spTree>
    <p:extLst>
      <p:ext uri="{BB962C8B-B14F-4D97-AF65-F5344CB8AC3E}">
        <p14:creationId xmlns:p14="http://schemas.microsoft.com/office/powerpoint/2010/main" val="30021454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365126"/>
            <a:ext cx="10907484" cy="646331"/>
          </a:xfrm>
        </p:spPr>
        <p:txBody>
          <a:bodyPr/>
          <a:lstStyle/>
          <a:p>
            <a:pPr marL="0" indent="0">
              <a:buNone/>
            </a:pPr>
            <a:r>
              <a:rPr lang="fr-FR" sz="4000" dirty="0" smtClean="0"/>
              <a:t>5. LES ARNAQUES</a:t>
            </a:r>
            <a:endParaRPr lang="fr-FR" sz="4000" dirty="0"/>
          </a:p>
        </p:txBody>
      </p:sp>
      <p:sp>
        <p:nvSpPr>
          <p:cNvPr id="5" name="Espace réservé du numéro de diapositive 4"/>
          <p:cNvSpPr>
            <a:spLocks noGrp="1"/>
          </p:cNvSpPr>
          <p:nvPr>
            <p:ph type="sldNum" sz="quarter" idx="11"/>
          </p:nvPr>
        </p:nvSpPr>
        <p:spPr/>
        <p:txBody>
          <a:bodyPr/>
          <a:lstStyle/>
          <a:p>
            <a:fld id="{27A4C574-4D1E-4B89-9988-D081408D575C}" type="slidenum">
              <a:rPr lang="fr-FR" smtClean="0"/>
              <a:pPr/>
              <a:t>37</a:t>
            </a:fld>
            <a:endParaRPr lang="fr-FR" dirty="0"/>
          </a:p>
        </p:txBody>
      </p:sp>
      <p:sp>
        <p:nvSpPr>
          <p:cNvPr id="19" name="Espace réservé du texte 1"/>
          <p:cNvSpPr txBox="1">
            <a:spLocks/>
          </p:cNvSpPr>
          <p:nvPr/>
        </p:nvSpPr>
        <p:spPr>
          <a:xfrm>
            <a:off x="6648744" y="4285609"/>
            <a:ext cx="5205483" cy="983043"/>
          </a:xfrm>
          <a:prstGeom prst="rect">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a:defRPr>
                <a:solidFill>
                  <a:srgbClr val="213B76"/>
                </a:solidFill>
                <a:latin typeface="Arial" panose="020B0604020202020204" pitchFamily="34" charset="0"/>
                <a:cs typeface="Arial" panose="020B0604020202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r-FR" dirty="0"/>
              <a:t>J’ai été dirigé vers un site pirate en cliquant </a:t>
            </a:r>
            <a:r>
              <a:rPr lang="fr-FR" dirty="0" smtClean="0"/>
              <a:t>               sur </a:t>
            </a:r>
            <a:r>
              <a:rPr lang="fr-FR" dirty="0"/>
              <a:t>un </a:t>
            </a:r>
            <a:r>
              <a:rPr lang="fr-FR" dirty="0" smtClean="0"/>
              <a:t>lien. C’était </a:t>
            </a:r>
            <a:r>
              <a:rPr lang="fr-FR" dirty="0"/>
              <a:t>pourtant un message de ma banque </a:t>
            </a:r>
            <a:r>
              <a:rPr lang="fr-FR" dirty="0" smtClean="0"/>
              <a:t>!</a:t>
            </a:r>
            <a:endParaRPr lang="fr-FR" dirty="0"/>
          </a:p>
        </p:txBody>
      </p:sp>
      <p:sp>
        <p:nvSpPr>
          <p:cNvPr id="21" name="Espace réservé du texte 1"/>
          <p:cNvSpPr txBox="1">
            <a:spLocks/>
          </p:cNvSpPr>
          <p:nvPr/>
        </p:nvSpPr>
        <p:spPr>
          <a:xfrm>
            <a:off x="767255" y="2389633"/>
            <a:ext cx="2311497" cy="409272"/>
          </a:xfrm>
          <a:prstGeom prst="rect">
            <a:avLst/>
          </a:prstGeom>
          <a:solidFill>
            <a:srgbClr val="F2F2F2"/>
          </a:solidFill>
          <a:ln w="38100">
            <a:solidFill>
              <a:srgbClr val="C9236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r-FR" b="1" dirty="0">
                <a:solidFill>
                  <a:srgbClr val="213B76"/>
                </a:solidFill>
                <a:latin typeface="Arial" panose="020B0604020202020204" pitchFamily="34" charset="0"/>
                <a:cs typeface="Arial" panose="020B0604020202020204" pitchFamily="34" charset="0"/>
              </a:rPr>
              <a:t>Phishing</a:t>
            </a:r>
          </a:p>
        </p:txBody>
      </p:sp>
      <p:cxnSp>
        <p:nvCxnSpPr>
          <p:cNvPr id="22" name="Connecteur droit avec flèche 21"/>
          <p:cNvCxnSpPr>
            <a:stCxn id="21" idx="3"/>
            <a:endCxn id="19" idx="1"/>
          </p:cNvCxnSpPr>
          <p:nvPr/>
        </p:nvCxnSpPr>
        <p:spPr>
          <a:xfrm>
            <a:off x="3078752" y="2594269"/>
            <a:ext cx="3569992" cy="2182862"/>
          </a:xfrm>
          <a:prstGeom prst="straightConnector1">
            <a:avLst/>
          </a:prstGeom>
          <a:noFill/>
          <a:ln w="25400" cap="flat">
            <a:solidFill>
              <a:srgbClr val="FFC000"/>
            </a:solidFill>
            <a:prstDash val="solid"/>
            <a:round/>
            <a:tailEnd type="stealth"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cxnSp>
      <p:sp>
        <p:nvSpPr>
          <p:cNvPr id="23" name="Espace réservé du texte 1"/>
          <p:cNvSpPr txBox="1">
            <a:spLocks/>
          </p:cNvSpPr>
          <p:nvPr/>
        </p:nvSpPr>
        <p:spPr>
          <a:xfrm>
            <a:off x="6647876" y="5474764"/>
            <a:ext cx="5206351" cy="688264"/>
          </a:xfrm>
          <a:prstGeom prst="rect">
            <a:avLst/>
          </a:prstGeom>
          <a:solidFill>
            <a:srgbClr val="F2F2F2"/>
          </a:solidFill>
          <a:ln w="38100">
            <a:solidFill>
              <a:srgbClr val="213B76"/>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a:defRPr>
                <a:solidFill>
                  <a:srgbClr val="213B76"/>
                </a:solidFill>
                <a:latin typeface="Arial" panose="020B0604020202020204" pitchFamily="34" charset="0"/>
                <a:cs typeface="Arial" panose="020B0604020202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r-FR" dirty="0"/>
              <a:t>Quelqu’un a pris un crédit à mon nom </a:t>
            </a:r>
            <a:r>
              <a:rPr lang="fr-FR" dirty="0" smtClean="0"/>
              <a:t>                        et </a:t>
            </a:r>
            <a:r>
              <a:rPr lang="fr-FR" dirty="0"/>
              <a:t>ne le rembourse pas !</a:t>
            </a:r>
          </a:p>
        </p:txBody>
      </p:sp>
      <p:sp>
        <p:nvSpPr>
          <p:cNvPr id="24" name="Espace réservé du texte 1"/>
          <p:cNvSpPr txBox="1">
            <a:spLocks/>
          </p:cNvSpPr>
          <p:nvPr/>
        </p:nvSpPr>
        <p:spPr>
          <a:xfrm>
            <a:off x="767255" y="3430735"/>
            <a:ext cx="2311496" cy="588097"/>
          </a:xfrm>
          <a:prstGeom prst="rect">
            <a:avLst/>
          </a:prstGeom>
          <a:solidFill>
            <a:srgbClr val="F2F2F2"/>
          </a:solidFill>
          <a:ln w="38100">
            <a:solidFill>
              <a:srgbClr val="C9236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algn="ctr">
              <a:defRPr>
                <a:solidFill>
                  <a:srgbClr val="213B76"/>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r-FR" b="1" dirty="0">
                <a:latin typeface="Arial" panose="020B0604020202020204" pitchFamily="34" charset="0"/>
                <a:cs typeface="Arial" panose="020B0604020202020204" pitchFamily="34" charset="0"/>
              </a:rPr>
              <a:t>Usurpation d’identité</a:t>
            </a:r>
          </a:p>
        </p:txBody>
      </p:sp>
      <p:cxnSp>
        <p:nvCxnSpPr>
          <p:cNvPr id="25" name="Connecteur droit avec flèche 24"/>
          <p:cNvCxnSpPr>
            <a:stCxn id="24" idx="3"/>
            <a:endCxn id="23" idx="1"/>
          </p:cNvCxnSpPr>
          <p:nvPr/>
        </p:nvCxnSpPr>
        <p:spPr>
          <a:xfrm>
            <a:off x="3078751" y="3724784"/>
            <a:ext cx="3569125" cy="2094112"/>
          </a:xfrm>
          <a:prstGeom prst="straightConnector1">
            <a:avLst/>
          </a:prstGeom>
          <a:noFill/>
          <a:ln w="25400" cap="flat">
            <a:solidFill>
              <a:srgbClr val="FFC000"/>
            </a:solidFill>
            <a:prstDash val="solid"/>
            <a:round/>
            <a:tailEnd type="stealth"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cxnSp>
      <p:sp>
        <p:nvSpPr>
          <p:cNvPr id="26" name="Espace réservé du texte 1"/>
          <p:cNvSpPr txBox="1">
            <a:spLocks/>
          </p:cNvSpPr>
          <p:nvPr/>
        </p:nvSpPr>
        <p:spPr>
          <a:xfrm>
            <a:off x="6648745" y="3378901"/>
            <a:ext cx="5205482" cy="688264"/>
          </a:xfrm>
          <a:prstGeom prst="rect">
            <a:avLst/>
          </a:prstGeom>
          <a:solidFill>
            <a:srgbClr val="F2F2F2"/>
          </a:solidFill>
          <a:ln w="38100">
            <a:solidFill>
              <a:srgbClr val="213B76"/>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a:defRPr>
                <a:solidFill>
                  <a:srgbClr val="213B76"/>
                </a:solidFill>
                <a:latin typeface="Arial" panose="020B0604020202020204" pitchFamily="34" charset="0"/>
                <a:cs typeface="Arial" panose="020B0604020202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r-FR" dirty="0"/>
              <a:t>Le chèque que j’ai accepté d’encaisser était </a:t>
            </a:r>
            <a:r>
              <a:rPr lang="fr-FR" dirty="0" smtClean="0"/>
              <a:t>               un </a:t>
            </a:r>
            <a:r>
              <a:rPr lang="fr-FR" dirty="0"/>
              <a:t>chèque volé !</a:t>
            </a:r>
          </a:p>
        </p:txBody>
      </p:sp>
      <p:sp>
        <p:nvSpPr>
          <p:cNvPr id="27" name="Espace réservé du texte 1"/>
          <p:cNvSpPr txBox="1">
            <a:spLocks/>
          </p:cNvSpPr>
          <p:nvPr/>
        </p:nvSpPr>
        <p:spPr>
          <a:xfrm>
            <a:off x="767255" y="4483081"/>
            <a:ext cx="2269895" cy="588097"/>
          </a:xfrm>
          <a:prstGeom prst="rect">
            <a:avLst/>
          </a:prstGeom>
          <a:solidFill>
            <a:srgbClr val="F2F2F2"/>
          </a:solidFill>
          <a:ln w="38100">
            <a:solidFill>
              <a:srgbClr val="C9236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algn="ctr">
              <a:defRPr>
                <a:solidFill>
                  <a:srgbClr val="213B76"/>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r-FR" b="1" dirty="0">
                <a:latin typeface="Arial" panose="020B0604020202020204" pitchFamily="34" charset="0"/>
                <a:cs typeface="Arial" panose="020B0604020202020204" pitchFamily="34" charset="0"/>
              </a:rPr>
              <a:t>Arnaque </a:t>
            </a:r>
            <a:r>
              <a:rPr lang="fr-FR" b="1" dirty="0" smtClean="0">
                <a:latin typeface="Arial" panose="020B0604020202020204" pitchFamily="34" charset="0"/>
                <a:cs typeface="Arial" panose="020B0604020202020204" pitchFamily="34" charset="0"/>
              </a:rPr>
              <a:t>                        à </a:t>
            </a:r>
            <a:r>
              <a:rPr lang="fr-FR" b="1" dirty="0">
                <a:latin typeface="Arial" panose="020B0604020202020204" pitchFamily="34" charset="0"/>
                <a:cs typeface="Arial" panose="020B0604020202020204" pitchFamily="34" charset="0"/>
              </a:rPr>
              <a:t>la mule</a:t>
            </a:r>
          </a:p>
        </p:txBody>
      </p:sp>
      <p:cxnSp>
        <p:nvCxnSpPr>
          <p:cNvPr id="28" name="Connecteur droit avec flèche 27"/>
          <p:cNvCxnSpPr>
            <a:stCxn id="27" idx="3"/>
            <a:endCxn id="26" idx="1"/>
          </p:cNvCxnSpPr>
          <p:nvPr/>
        </p:nvCxnSpPr>
        <p:spPr>
          <a:xfrm flipV="1">
            <a:off x="3037150" y="3723033"/>
            <a:ext cx="3611595" cy="1054097"/>
          </a:xfrm>
          <a:prstGeom prst="straightConnector1">
            <a:avLst/>
          </a:prstGeom>
          <a:noFill/>
          <a:ln w="25400" cap="flat">
            <a:solidFill>
              <a:srgbClr val="FFC000"/>
            </a:solidFill>
            <a:prstDash val="solid"/>
            <a:round/>
            <a:tailEnd type="stealth"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cxnSp>
      <p:sp>
        <p:nvSpPr>
          <p:cNvPr id="30" name="Espace réservé du texte 1"/>
          <p:cNvSpPr txBox="1">
            <a:spLocks/>
          </p:cNvSpPr>
          <p:nvPr/>
        </p:nvSpPr>
        <p:spPr>
          <a:xfrm>
            <a:off x="767255" y="5518398"/>
            <a:ext cx="2269893" cy="839749"/>
          </a:xfrm>
          <a:prstGeom prst="rect">
            <a:avLst/>
          </a:prstGeom>
          <a:solidFill>
            <a:srgbClr val="F2F2F2"/>
          </a:solidFill>
          <a:ln w="38100">
            <a:solidFill>
              <a:srgbClr val="C9236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algn="ctr">
              <a:defRPr>
                <a:solidFill>
                  <a:srgbClr val="213B76"/>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r-FR" b="1" dirty="0">
                <a:latin typeface="Arial" panose="020B0604020202020204" pitchFamily="34" charset="0"/>
                <a:cs typeface="Arial" panose="020B0604020202020204" pitchFamily="34" charset="0"/>
              </a:rPr>
              <a:t>Arnaque </a:t>
            </a:r>
            <a:r>
              <a:rPr lang="fr-FR" b="1" dirty="0" smtClean="0">
                <a:latin typeface="Arial" panose="020B0604020202020204" pitchFamily="34" charset="0"/>
                <a:cs typeface="Arial" panose="020B0604020202020204" pitchFamily="34" charset="0"/>
              </a:rPr>
              <a:t>                 au </a:t>
            </a:r>
            <a:r>
              <a:rPr lang="fr-FR" b="1" dirty="0">
                <a:latin typeface="Arial" panose="020B0604020202020204" pitchFamily="34" charset="0"/>
                <a:cs typeface="Arial" panose="020B0604020202020204" pitchFamily="34" charset="0"/>
              </a:rPr>
              <a:t>faux </a:t>
            </a:r>
            <a:r>
              <a:rPr lang="fr-FR" b="1" dirty="0" smtClean="0">
                <a:latin typeface="Arial" panose="020B0604020202020204" pitchFamily="34" charset="0"/>
                <a:cs typeface="Arial" panose="020B0604020202020204" pitchFamily="34" charset="0"/>
              </a:rPr>
              <a:t>conseiller </a:t>
            </a:r>
            <a:r>
              <a:rPr lang="fr-FR" b="1" dirty="0">
                <a:latin typeface="Arial" panose="020B0604020202020204" pitchFamily="34" charset="0"/>
                <a:cs typeface="Arial" panose="020B0604020202020204" pitchFamily="34" charset="0"/>
              </a:rPr>
              <a:t>bancaire</a:t>
            </a:r>
          </a:p>
        </p:txBody>
      </p:sp>
      <p:cxnSp>
        <p:nvCxnSpPr>
          <p:cNvPr id="31" name="Connecteur droit avec flèche 30"/>
          <p:cNvCxnSpPr>
            <a:stCxn id="30" idx="3"/>
            <a:endCxn id="32" idx="1"/>
          </p:cNvCxnSpPr>
          <p:nvPr/>
        </p:nvCxnSpPr>
        <p:spPr>
          <a:xfrm flipV="1">
            <a:off x="3037148" y="2702689"/>
            <a:ext cx="3610728" cy="3235584"/>
          </a:xfrm>
          <a:prstGeom prst="straightConnector1">
            <a:avLst/>
          </a:prstGeom>
          <a:noFill/>
          <a:ln w="25400" cap="flat">
            <a:solidFill>
              <a:srgbClr val="FFC000"/>
            </a:solidFill>
            <a:prstDash val="solid"/>
            <a:round/>
            <a:tailEnd type="stealth"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cxnSp>
      <p:sp>
        <p:nvSpPr>
          <p:cNvPr id="32" name="Rectangle à coins arrondis 31"/>
          <p:cNvSpPr/>
          <p:nvPr/>
        </p:nvSpPr>
        <p:spPr>
          <a:xfrm>
            <a:off x="6647876" y="2217758"/>
            <a:ext cx="5206351" cy="969862"/>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smtClean="0">
                <a:solidFill>
                  <a:srgbClr val="213B76"/>
                </a:solidFill>
                <a:latin typeface="Arial" panose="020B0604020202020204" pitchFamily="34" charset="0"/>
                <a:cs typeface="Arial" panose="020B0604020202020204" pitchFamily="34" charset="0"/>
              </a:rPr>
              <a:t>Un </a:t>
            </a:r>
            <a:r>
              <a:rPr lang="fr-FR" dirty="0">
                <a:solidFill>
                  <a:srgbClr val="213B76"/>
                </a:solidFill>
                <a:latin typeface="Arial" panose="020B0604020202020204" pitchFamily="34" charset="0"/>
                <a:cs typeface="Arial" panose="020B0604020202020204" pitchFamily="34" charset="0"/>
              </a:rPr>
              <a:t>inconnu s’est connecté sur mon compte </a:t>
            </a:r>
            <a:r>
              <a:rPr lang="fr-FR" dirty="0" smtClean="0">
                <a:solidFill>
                  <a:srgbClr val="213B76"/>
                </a:solidFill>
                <a:latin typeface="Arial" panose="020B0604020202020204" pitchFamily="34" charset="0"/>
                <a:cs typeface="Arial" panose="020B0604020202020204" pitchFamily="34" charset="0"/>
              </a:rPr>
              <a:t>  bancaire</a:t>
            </a:r>
            <a:r>
              <a:rPr lang="fr-FR" dirty="0">
                <a:solidFill>
                  <a:srgbClr val="213B76"/>
                </a:solidFill>
                <a:latin typeface="Arial" panose="020B0604020202020204" pitchFamily="34" charset="0"/>
                <a:cs typeface="Arial" panose="020B0604020202020204" pitchFamily="34" charset="0"/>
              </a:rPr>
              <a:t>. C’est pourtant quelqu’un de la banque qui m’avait demandé mon mot de passe !</a:t>
            </a:r>
          </a:p>
        </p:txBody>
      </p:sp>
      <p:sp>
        <p:nvSpPr>
          <p:cNvPr id="29"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33" name="Imag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53237" y="85556"/>
            <a:ext cx="900990" cy="1017164"/>
          </a:xfrm>
          <a:prstGeom prst="rect">
            <a:avLst/>
          </a:prstGeom>
        </p:spPr>
      </p:pic>
      <p:grpSp>
        <p:nvGrpSpPr>
          <p:cNvPr id="35" name="Groupe 34"/>
          <p:cNvGrpSpPr/>
          <p:nvPr/>
        </p:nvGrpSpPr>
        <p:grpSpPr>
          <a:xfrm>
            <a:off x="642258" y="1187174"/>
            <a:ext cx="5666339" cy="540000"/>
            <a:chOff x="1068527" y="4758341"/>
            <a:chExt cx="2725518" cy="540000"/>
          </a:xfrm>
        </p:grpSpPr>
        <p:sp>
          <p:nvSpPr>
            <p:cNvPr id="36" name="ZoneTexte 35"/>
            <p:cNvSpPr txBox="1"/>
            <p:nvPr/>
          </p:nvSpPr>
          <p:spPr>
            <a:xfrm>
              <a:off x="1068527" y="4787575"/>
              <a:ext cx="2725518" cy="4616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hangingPunct="0"/>
              <a:r>
                <a:rPr lang="fr-FR" sz="2400" b="1" dirty="0">
                  <a:solidFill>
                    <a:srgbClr val="E06F17"/>
                  </a:solidFill>
                  <a:latin typeface="Arial" panose="020B0604020202020204" pitchFamily="34" charset="0"/>
                  <a:cs typeface="Arial" panose="020B0604020202020204" pitchFamily="34" charset="0"/>
                  <a:sym typeface="Helvetica"/>
                </a:rPr>
                <a:t> </a:t>
              </a:r>
              <a:r>
                <a:rPr lang="fr-FR" sz="2400" b="1" dirty="0" smtClean="0">
                  <a:solidFill>
                    <a:srgbClr val="E06F17"/>
                  </a:solidFill>
                  <a:latin typeface="Arial" panose="020B0604020202020204" pitchFamily="34" charset="0"/>
                  <a:cs typeface="Arial" panose="020B0604020202020204" pitchFamily="34" charset="0"/>
                  <a:sym typeface="Helvetica"/>
                </a:rPr>
                <a:t>Quiz : </a:t>
              </a:r>
              <a:r>
                <a:rPr lang="fr-FR" sz="2200" dirty="0" smtClean="0">
                  <a:solidFill>
                    <a:srgbClr val="E06F17"/>
                  </a:solidFill>
                  <a:latin typeface="Arial" panose="020B0604020202020204" pitchFamily="34" charset="0"/>
                  <a:cs typeface="Arial" panose="020B0604020202020204" pitchFamily="34" charset="0"/>
                  <a:sym typeface="Helvetica"/>
                </a:rPr>
                <a:t>Reconnaitre le bon type d’arnaque !</a:t>
              </a:r>
              <a:endParaRPr lang="fr-FR" sz="2200" dirty="0">
                <a:solidFill>
                  <a:srgbClr val="E06F17"/>
                </a:solidFill>
                <a:latin typeface="Arial" panose="020B0604020202020204" pitchFamily="34" charset="0"/>
                <a:cs typeface="Arial" panose="020B0604020202020204" pitchFamily="34" charset="0"/>
                <a:sym typeface="Helvetica"/>
              </a:endParaRPr>
            </a:p>
          </p:txBody>
        </p:sp>
        <p:sp>
          <p:nvSpPr>
            <p:cNvPr id="37" name="Rectangle à coins arrondis 36"/>
            <p:cNvSpPr/>
            <p:nvPr/>
          </p:nvSpPr>
          <p:spPr>
            <a:xfrm>
              <a:off x="1068527" y="4758341"/>
              <a:ext cx="2725518" cy="540000"/>
            </a:xfrm>
            <a:prstGeom prst="roundRect">
              <a:avLst>
                <a:gd name="adj" fmla="val 0"/>
              </a:avLst>
            </a:prstGeom>
            <a:noFill/>
            <a:ln w="38100">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Tree>
    <p:extLst>
      <p:ext uri="{BB962C8B-B14F-4D97-AF65-F5344CB8AC3E}">
        <p14:creationId xmlns:p14="http://schemas.microsoft.com/office/powerpoint/2010/main" val="3323448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3" grpId="0" animBg="1"/>
      <p:bldP spid="24" grpId="0" animBg="1"/>
      <p:bldP spid="26" grpId="0" animBg="1"/>
      <p:bldP spid="27" grpId="0" animBg="1"/>
      <p:bldP spid="30" grpId="0" animBg="1"/>
      <p:bldP spid="3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38</a:t>
            </a:fld>
            <a:endParaRPr lang="fr-FR" dirty="0"/>
          </a:p>
        </p:txBody>
      </p:sp>
      <p:sp>
        <p:nvSpPr>
          <p:cNvPr id="4" name="Titre 3"/>
          <p:cNvSpPr>
            <a:spLocks noGrp="1"/>
          </p:cNvSpPr>
          <p:nvPr>
            <p:ph type="title"/>
          </p:nvPr>
        </p:nvSpPr>
        <p:spPr>
          <a:xfrm>
            <a:off x="642258" y="365126"/>
            <a:ext cx="10907484" cy="646331"/>
          </a:xfrm>
          <a:prstGeom prst="rect">
            <a:avLst/>
          </a:prstGeom>
        </p:spPr>
        <p:txBody>
          <a:bodyPr>
            <a:spAutoFit/>
          </a:bodyPr>
          <a:lstStyle/>
          <a:p>
            <a:pPr marL="0" indent="0">
              <a:buNone/>
            </a:pPr>
            <a:r>
              <a:rPr lang="fr-FR" sz="4000" dirty="0" smtClean="0"/>
              <a:t>5. LES </a:t>
            </a:r>
            <a:r>
              <a:rPr lang="fr-FR" sz="4000" dirty="0"/>
              <a:t>ARNAQUES</a:t>
            </a:r>
          </a:p>
        </p:txBody>
      </p:sp>
      <p:sp>
        <p:nvSpPr>
          <p:cNvPr id="6" name="Espace réservé du texte 1"/>
          <p:cNvSpPr txBox="1">
            <a:spLocks/>
          </p:cNvSpPr>
          <p:nvPr/>
        </p:nvSpPr>
        <p:spPr>
          <a:xfrm>
            <a:off x="2213053" y="2215192"/>
            <a:ext cx="9073256" cy="2477597"/>
          </a:xfrm>
          <a:prstGeom prst="rect">
            <a:avLst/>
          </a:prstGeom>
          <a:noFill/>
          <a:ln w="12700" cap="flat">
            <a:noFill/>
            <a:miter lim="400000"/>
          </a:ln>
          <a:effectLst/>
        </p:spPr>
        <p:txBody>
          <a:bodyPr wrap="square" lIns="45718" tIns="45718" rIns="45718" bIns="45718" numCol="1" anchor="t">
            <a:spAutoFit/>
          </a:bodyPr>
          <a:lstStyle>
            <a:defPPr>
              <a:defRPr lang="fr-FR"/>
            </a:defPPr>
            <a:lvl1pPr marL="457200" indent="-457200" defTabSz="803275">
              <a:lnSpc>
                <a:spcPct val="150000"/>
              </a:lnSpc>
              <a:spcBef>
                <a:spcPts val="0"/>
              </a:spcBef>
              <a:buSzPct val="125000"/>
              <a:buBlip>
                <a:blip r:embed="rId3"/>
              </a:buBlip>
              <a:defRPr sz="2400" b="0">
                <a:solidFill>
                  <a:srgbClr val="213B76"/>
                </a:solidFill>
                <a:latin typeface="Arial" panose="020B0604020202020204" pitchFamily="34" charset="0"/>
                <a:ea typeface="Arial"/>
                <a:cs typeface="Arial" panose="020B0604020202020204" pitchFamily="34" charset="0"/>
              </a:defRPr>
            </a:lvl1pPr>
          </a:lstStyle>
          <a:p>
            <a:r>
              <a:rPr lang="fr-FR" sz="2000" dirty="0"/>
              <a:t>d</a:t>
            </a:r>
            <a:r>
              <a:rPr lang="fr-FR" sz="2000" dirty="0" smtClean="0"/>
              <a:t>e </a:t>
            </a:r>
            <a:r>
              <a:rPr lang="fr-FR" sz="2000" dirty="0"/>
              <a:t>gagner facilement beaucoup </a:t>
            </a:r>
            <a:r>
              <a:rPr lang="fr-FR" sz="2000" dirty="0" smtClean="0"/>
              <a:t>d’argent,</a:t>
            </a:r>
          </a:p>
          <a:p>
            <a:pPr>
              <a:lnSpc>
                <a:spcPct val="200000"/>
              </a:lnSpc>
            </a:pPr>
            <a:r>
              <a:rPr lang="fr-FR" sz="2000" dirty="0"/>
              <a:t>u</a:t>
            </a:r>
            <a:r>
              <a:rPr lang="fr-FR" sz="2000" dirty="0" smtClean="0"/>
              <a:t>n </a:t>
            </a:r>
            <a:r>
              <a:rPr lang="fr-FR" sz="2000" dirty="0"/>
              <a:t>placement avantageux à la fois sûr et </a:t>
            </a:r>
            <a:r>
              <a:rPr lang="fr-FR" sz="2000" dirty="0" smtClean="0"/>
              <a:t>permettant </a:t>
            </a:r>
            <a:r>
              <a:rPr lang="fr-FR" sz="2000" dirty="0"/>
              <a:t>de gagner </a:t>
            </a:r>
            <a:r>
              <a:rPr lang="fr-FR" sz="2000" dirty="0" smtClean="0"/>
              <a:t>beaucoup,</a:t>
            </a:r>
            <a:endParaRPr lang="fr-FR" sz="2000" dirty="0"/>
          </a:p>
          <a:p>
            <a:pPr>
              <a:lnSpc>
                <a:spcPct val="200000"/>
              </a:lnSpc>
              <a:spcAft>
                <a:spcPts val="600"/>
              </a:spcAft>
            </a:pPr>
            <a:r>
              <a:rPr lang="fr-FR" sz="2000" dirty="0"/>
              <a:t>d</a:t>
            </a:r>
            <a:r>
              <a:rPr lang="fr-FR" sz="2000" dirty="0" smtClean="0"/>
              <a:t>’emprunter </a:t>
            </a:r>
            <a:r>
              <a:rPr lang="fr-FR" sz="2000" dirty="0"/>
              <a:t>facilement de </a:t>
            </a:r>
            <a:r>
              <a:rPr lang="fr-FR" sz="2000" dirty="0" smtClean="0"/>
              <a:t>l’argent,</a:t>
            </a:r>
            <a:endParaRPr lang="fr-FR" sz="2000" dirty="0"/>
          </a:p>
          <a:p>
            <a:pPr>
              <a:lnSpc>
                <a:spcPct val="100000"/>
              </a:lnSpc>
            </a:pPr>
            <a:r>
              <a:rPr lang="fr-FR" sz="2000" dirty="0"/>
              <a:t>d</a:t>
            </a:r>
            <a:r>
              <a:rPr lang="fr-FR" sz="2000" dirty="0" smtClean="0"/>
              <a:t>e résoudre un problème soit en envoyant </a:t>
            </a:r>
            <a:r>
              <a:rPr lang="fr-FR" sz="2000" dirty="0"/>
              <a:t>de l’argent, soit </a:t>
            </a:r>
            <a:r>
              <a:rPr lang="fr-FR" sz="2000" dirty="0" smtClean="0"/>
              <a:t>en donnant </a:t>
            </a:r>
            <a:r>
              <a:rPr lang="fr-FR" sz="2000" dirty="0"/>
              <a:t>les coordonnées de </a:t>
            </a:r>
            <a:r>
              <a:rPr lang="fr-FR" sz="2000" dirty="0" smtClean="0"/>
              <a:t>ma carte bancaire…</a:t>
            </a:r>
            <a:endParaRPr lang="fr-FR" sz="2000" dirty="0"/>
          </a:p>
        </p:txBody>
      </p:sp>
      <p:grpSp>
        <p:nvGrpSpPr>
          <p:cNvPr id="12" name="Groupe 11"/>
          <p:cNvGrpSpPr/>
          <p:nvPr/>
        </p:nvGrpSpPr>
        <p:grpSpPr>
          <a:xfrm>
            <a:off x="795440" y="1126359"/>
            <a:ext cx="10186942" cy="830997"/>
            <a:chOff x="897404" y="1241661"/>
            <a:chExt cx="10186942" cy="830997"/>
          </a:xfrm>
        </p:grpSpPr>
        <p:sp>
          <p:nvSpPr>
            <p:cNvPr id="8" name="Rectangle 7"/>
            <p:cNvSpPr/>
            <p:nvPr/>
          </p:nvSpPr>
          <p:spPr>
            <a:xfrm>
              <a:off x="2053275" y="1241661"/>
              <a:ext cx="9031071" cy="830997"/>
            </a:xfrm>
            <a:prstGeom prst="rect">
              <a:avLst/>
            </a:prstGeom>
          </p:spPr>
          <p:txBody>
            <a:bodyPr wrap="square">
              <a:spAutoFit/>
            </a:bodyPr>
            <a:lstStyle/>
            <a:p>
              <a:r>
                <a:rPr lang="fr-FR" sz="2400" b="1" dirty="0">
                  <a:solidFill>
                    <a:srgbClr val="C92360"/>
                  </a:solidFill>
                  <a:latin typeface="Arial" panose="020B0604020202020204" pitchFamily="34" charset="0"/>
                  <a:cs typeface="Arial" panose="020B0604020202020204" pitchFamily="34" charset="0"/>
                </a:rPr>
                <a:t>Sur internet, sur les réseaux sociaux, par SMS… </a:t>
              </a:r>
            </a:p>
            <a:p>
              <a:r>
                <a:rPr lang="fr-FR" sz="2400" b="1" dirty="0">
                  <a:solidFill>
                    <a:srgbClr val="C92360"/>
                  </a:solidFill>
                  <a:latin typeface="Arial" panose="020B0604020202020204" pitchFamily="34" charset="0"/>
                  <a:cs typeface="Arial" panose="020B0604020202020204" pitchFamily="34" charset="0"/>
                </a:rPr>
                <a:t>attention aux messages ou publicités qui me proposent : </a:t>
              </a:r>
            </a:p>
          </p:txBody>
        </p:sp>
        <p:pic>
          <p:nvPicPr>
            <p:cNvPr id="9" name="Imag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7404" y="1357676"/>
              <a:ext cx="840309" cy="637008"/>
            </a:xfrm>
            <a:prstGeom prst="rect">
              <a:avLst/>
            </a:prstGeom>
          </p:spPr>
        </p:pic>
      </p:grpSp>
      <p:sp>
        <p:nvSpPr>
          <p:cNvPr id="10" name="Rectangle à coins arrondis 9"/>
          <p:cNvSpPr/>
          <p:nvPr/>
        </p:nvSpPr>
        <p:spPr>
          <a:xfrm>
            <a:off x="795440" y="5228641"/>
            <a:ext cx="10933915" cy="667883"/>
          </a:xfrm>
          <a:prstGeom prst="roundRect">
            <a:avLst>
              <a:gd name="adj" fmla="val 0"/>
            </a:avLst>
          </a:prstGeom>
          <a:noFill/>
          <a:ln w="28575">
            <a:solidFill>
              <a:srgbClr val="E06F17"/>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dirty="0">
              <a:solidFill>
                <a:srgbClr val="C92360"/>
              </a:solidFill>
            </a:endParaRPr>
          </a:p>
        </p:txBody>
      </p:sp>
      <p:sp>
        <p:nvSpPr>
          <p:cNvPr id="11" name="Rectangle 10"/>
          <p:cNvSpPr/>
          <p:nvPr/>
        </p:nvSpPr>
        <p:spPr>
          <a:xfrm>
            <a:off x="795440" y="5206567"/>
            <a:ext cx="10922658" cy="636772"/>
          </a:xfrm>
          <a:prstGeom prst="rect">
            <a:avLst/>
          </a:prstGeom>
        </p:spPr>
        <p:txBody>
          <a:bodyPr wrap="square" anchor="ctr">
            <a:noAutofit/>
          </a:bodyPr>
          <a:lstStyle/>
          <a:p>
            <a:pPr algn="ctr">
              <a:lnSpc>
                <a:spcPct val="150000"/>
              </a:lnSpc>
            </a:pPr>
            <a:r>
              <a:rPr lang="fr-FR" sz="2400" b="1" dirty="0">
                <a:solidFill>
                  <a:srgbClr val="E06F17"/>
                </a:solidFill>
                <a:latin typeface="Arial" panose="020B0604020202020204" pitchFamily="34" charset="0"/>
                <a:cs typeface="Arial" panose="020B0604020202020204" pitchFamily="34" charset="0"/>
              </a:rPr>
              <a:t>Ce type de message </a:t>
            </a:r>
            <a:r>
              <a:rPr lang="fr-FR" sz="2400" b="1" dirty="0" smtClean="0">
                <a:solidFill>
                  <a:srgbClr val="E06F17"/>
                </a:solidFill>
                <a:latin typeface="Arial" panose="020B0604020202020204" pitchFamily="34" charset="0"/>
                <a:cs typeface="Arial" panose="020B0604020202020204" pitchFamily="34" charset="0"/>
              </a:rPr>
              <a:t>cache probablement </a:t>
            </a:r>
            <a:r>
              <a:rPr lang="fr-FR" sz="2400" b="1" dirty="0">
                <a:solidFill>
                  <a:srgbClr val="E06F17"/>
                </a:solidFill>
                <a:latin typeface="Arial" panose="020B0604020202020204" pitchFamily="34" charset="0"/>
                <a:cs typeface="Arial" panose="020B0604020202020204" pitchFamily="34" charset="0"/>
              </a:rPr>
              <a:t>une arnaque : ne pas répondre !</a:t>
            </a:r>
          </a:p>
        </p:txBody>
      </p:sp>
      <p:sp>
        <p:nvSpPr>
          <p:cNvPr id="1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15" name="Imag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53237" y="85556"/>
            <a:ext cx="900990" cy="1017164"/>
          </a:xfrm>
          <a:prstGeom prst="rect">
            <a:avLst/>
          </a:prstGeom>
        </p:spPr>
      </p:pic>
      <p:sp>
        <p:nvSpPr>
          <p:cNvPr id="13" name="Bouton d'action : Accueil 12">
            <a:hlinkClick r:id="rId6" action="ppaction://hlinksldjump" highlightClick="1"/>
          </p:cNvPr>
          <p:cNvSpPr/>
          <p:nvPr/>
        </p:nvSpPr>
        <p:spPr>
          <a:xfrm>
            <a:off x="107182" y="5983229"/>
            <a:ext cx="1220577" cy="729535"/>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239187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0" grpId="0" animBg="1"/>
      <p:bldP spid="1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1"/>
          </p:nvPr>
        </p:nvSpPr>
        <p:spPr/>
        <p:txBody>
          <a:bodyPr/>
          <a:lstStyle/>
          <a:p>
            <a:fld id="{27A4C574-4D1E-4B89-9988-D081408D575C}" type="slidenum">
              <a:rPr lang="fr-FR" smtClean="0"/>
              <a:pPr/>
              <a:t>39</a:t>
            </a:fld>
            <a:endParaRPr lang="fr-FR" dirty="0"/>
          </a:p>
        </p:txBody>
      </p:sp>
      <p:pic>
        <p:nvPicPr>
          <p:cNvPr id="13" name="Imag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72421" y="202103"/>
            <a:ext cx="1027776" cy="1027776"/>
          </a:xfrm>
          <a:prstGeom prst="rect">
            <a:avLst/>
          </a:prstGeom>
        </p:spPr>
      </p:pic>
      <p:sp>
        <p:nvSpPr>
          <p:cNvPr id="10"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
        <p:nvSpPr>
          <p:cNvPr id="17" name="Rectangle 16"/>
          <p:cNvSpPr/>
          <p:nvPr/>
        </p:nvSpPr>
        <p:spPr>
          <a:xfrm>
            <a:off x="2835088" y="1288764"/>
            <a:ext cx="6521824" cy="1723549"/>
          </a:xfrm>
          <a:prstGeom prst="rect">
            <a:avLst/>
          </a:prstGeom>
          <a:solidFill>
            <a:srgbClr val="F2F2F2"/>
          </a:solidFill>
          <a:ln w="38100">
            <a:solidFill>
              <a:srgbClr val="213B76"/>
            </a:solidFill>
          </a:ln>
        </p:spPr>
        <p:txBody>
          <a:bodyPr wrap="square">
            <a:spAutoFit/>
          </a:bodyPr>
          <a:lstStyle/>
          <a:p>
            <a:pPr lvl="0" algn="ctr"/>
            <a:r>
              <a:rPr lang="fr-FR" sz="2800" b="1" dirty="0">
                <a:solidFill>
                  <a:srgbClr val="213B76"/>
                </a:solidFill>
                <a:latin typeface="Arial" panose="020B0604020202020204" pitchFamily="34" charset="0"/>
              </a:rPr>
              <a:t>THÈME </a:t>
            </a:r>
            <a:r>
              <a:rPr lang="fr-FR" sz="2800" b="1" dirty="0" smtClean="0">
                <a:solidFill>
                  <a:srgbClr val="213B76"/>
                </a:solidFill>
                <a:latin typeface="Arial" panose="020B0604020202020204" pitchFamily="34" charset="0"/>
              </a:rPr>
              <a:t>6 : L’ÉPARGNE</a:t>
            </a:r>
            <a:endParaRPr lang="fr-FR" sz="2800" b="1" dirty="0">
              <a:solidFill>
                <a:srgbClr val="213B76"/>
              </a:solidFill>
              <a:latin typeface="Arial" panose="020B0604020202020204" pitchFamily="34" charset="0"/>
            </a:endParaRPr>
          </a:p>
          <a:p>
            <a:pPr lvl="0" algn="ctr"/>
            <a:endParaRPr lang="fr-FR" sz="1200" b="1" dirty="0">
              <a:solidFill>
                <a:srgbClr val="213B76"/>
              </a:solidFill>
              <a:latin typeface="Arial" panose="020B0604020202020204" pitchFamily="34" charset="0"/>
            </a:endParaRPr>
          </a:p>
          <a:p>
            <a:pPr lvl="0" algn="ctr"/>
            <a:r>
              <a:rPr lang="fr-FR" dirty="0">
                <a:solidFill>
                  <a:srgbClr val="213B76"/>
                </a:solidFill>
                <a:latin typeface="Arial" panose="020B0604020202020204" pitchFamily="34" charset="0"/>
              </a:rPr>
              <a:t>J’aimerais mettre de côté une partie de l'allocation de PFMP pour commencer à faire des économies. </a:t>
            </a:r>
            <a:br>
              <a:rPr lang="fr-FR" dirty="0">
                <a:solidFill>
                  <a:srgbClr val="213B76"/>
                </a:solidFill>
                <a:latin typeface="Arial" panose="020B0604020202020204" pitchFamily="34" charset="0"/>
              </a:rPr>
            </a:br>
            <a:r>
              <a:rPr lang="fr-FR" dirty="0">
                <a:solidFill>
                  <a:srgbClr val="213B76"/>
                </a:solidFill>
                <a:latin typeface="Arial" panose="020B0604020202020204" pitchFamily="34" charset="0"/>
              </a:rPr>
              <a:t>À quoi dois-je être attentif </a:t>
            </a:r>
            <a:r>
              <a:rPr lang="fr-FR" dirty="0" smtClean="0">
                <a:solidFill>
                  <a:srgbClr val="213B76"/>
                </a:solidFill>
                <a:latin typeface="Arial" panose="020B0604020202020204" pitchFamily="34" charset="0"/>
              </a:rPr>
              <a:t>?</a:t>
            </a:r>
          </a:p>
          <a:p>
            <a:pPr lvl="0" algn="ctr"/>
            <a:endParaRPr lang="fr-FR" sz="1200" dirty="0">
              <a:solidFill>
                <a:srgbClr val="213B76"/>
              </a:solidFill>
              <a:latin typeface="Arial" panose="020B0604020202020204" pitchFamily="34" charset="0"/>
            </a:endParaRPr>
          </a:p>
        </p:txBody>
      </p:sp>
      <p:pic>
        <p:nvPicPr>
          <p:cNvPr id="16" name="Image 15">
            <a:hlinkClick r:id="rId4"/>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265574" y="3756064"/>
            <a:ext cx="1660852" cy="1660852"/>
          </a:xfrm>
          <a:prstGeom prst="rect">
            <a:avLst/>
          </a:prstGeom>
        </p:spPr>
      </p:pic>
    </p:spTree>
    <p:extLst>
      <p:ext uri="{BB962C8B-B14F-4D97-AF65-F5344CB8AC3E}">
        <p14:creationId xmlns:p14="http://schemas.microsoft.com/office/powerpoint/2010/main" val="23892051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233988"/>
            <a:ext cx="10090620" cy="646331"/>
          </a:xfrm>
        </p:spPr>
        <p:txBody>
          <a:bodyPr/>
          <a:lstStyle/>
          <a:p>
            <a:pPr marL="0" indent="0">
              <a:buNone/>
            </a:pPr>
            <a:r>
              <a:rPr lang="fr-FR" sz="4000" dirty="0" smtClean="0"/>
              <a:t>1. LE </a:t>
            </a:r>
            <a:r>
              <a:rPr lang="fr-FR" sz="4000" dirty="0"/>
              <a:t>BUDGET</a:t>
            </a:r>
          </a:p>
        </p:txBody>
      </p:sp>
      <p:sp>
        <p:nvSpPr>
          <p:cNvPr id="4" name="Espace réservé du numéro de diapositive 3"/>
          <p:cNvSpPr>
            <a:spLocks noGrp="1"/>
          </p:cNvSpPr>
          <p:nvPr>
            <p:ph type="sldNum" sz="quarter" idx="11"/>
          </p:nvPr>
        </p:nvSpPr>
        <p:spPr/>
        <p:txBody>
          <a:bodyPr/>
          <a:lstStyle/>
          <a:p>
            <a:fld id="{27A4C574-4D1E-4B89-9988-D081408D575C}" type="slidenum">
              <a:rPr lang="fr-FR" smtClean="0"/>
              <a:pPr/>
              <a:t>4</a:t>
            </a:fld>
            <a:endParaRPr lang="fr-FR" dirty="0"/>
          </a:p>
        </p:txBody>
      </p:sp>
      <p:sp>
        <p:nvSpPr>
          <p:cNvPr id="8" name="Espace réservé du contenu 7"/>
          <p:cNvSpPr>
            <a:spLocks noGrp="1"/>
          </p:cNvSpPr>
          <p:nvPr>
            <p:ph idx="4294967295"/>
          </p:nvPr>
        </p:nvSpPr>
        <p:spPr>
          <a:xfrm>
            <a:off x="2292541" y="5634271"/>
            <a:ext cx="4904812" cy="480131"/>
          </a:xfrm>
          <a:prstGeom prst="rect">
            <a:avLst/>
          </a:prstGeom>
        </p:spPr>
        <p:txBody>
          <a:bodyPr>
            <a:spAutoFit/>
          </a:bodyPr>
          <a:lstStyle/>
          <a:p>
            <a:pPr marL="0" indent="0">
              <a:buNone/>
            </a:pPr>
            <a:r>
              <a:rPr lang="fr-FR" b="1" dirty="0">
                <a:solidFill>
                  <a:srgbClr val="C92360"/>
                </a:solidFill>
              </a:rPr>
              <a:t>Pourquoi faire un budget </a:t>
            </a:r>
            <a:r>
              <a:rPr lang="fr-FR" b="1" dirty="0" smtClean="0">
                <a:solidFill>
                  <a:srgbClr val="C92360"/>
                </a:solidFill>
              </a:rPr>
              <a:t>?</a:t>
            </a:r>
            <a:endParaRPr lang="fr-FR" b="1" dirty="0">
              <a:solidFill>
                <a:srgbClr val="C92360"/>
              </a:solidFill>
            </a:endParaRPr>
          </a:p>
        </p:txBody>
      </p:sp>
      <p:pic>
        <p:nvPicPr>
          <p:cNvPr id="9"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0970" y="1183126"/>
            <a:ext cx="882960" cy="662220"/>
          </a:xfrm>
          <a:prstGeom prst="rect">
            <a:avLst/>
          </a:prstGeom>
        </p:spPr>
      </p:pic>
      <p:pic>
        <p:nvPicPr>
          <p:cNvPr id="10"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0970" y="5558411"/>
            <a:ext cx="882960" cy="662220"/>
          </a:xfrm>
          <a:prstGeom prst="rect">
            <a:avLst/>
          </a:prstGeom>
        </p:spPr>
      </p:pic>
      <p:sp>
        <p:nvSpPr>
          <p:cNvPr id="11" name="Rectangle à coins arrondis 10"/>
          <p:cNvSpPr/>
          <p:nvPr/>
        </p:nvSpPr>
        <p:spPr>
          <a:xfrm>
            <a:off x="1429684" y="2080514"/>
            <a:ext cx="4217670" cy="1386132"/>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tIns="36000" rtlCol="0" anchor="ctr"/>
          <a:lstStyle/>
          <a:p>
            <a:pPr algn="ctr"/>
            <a:endParaRPr lang="fr-FR" sz="3200" dirty="0">
              <a:latin typeface="Arial" panose="020B0604020202020204" pitchFamily="34" charset="0"/>
              <a:cs typeface="Arial" panose="020B0604020202020204" pitchFamily="34" charset="0"/>
            </a:endParaRPr>
          </a:p>
        </p:txBody>
      </p:sp>
      <p:sp>
        <p:nvSpPr>
          <p:cNvPr id="12" name="Espace réservé du contenu 7"/>
          <p:cNvSpPr>
            <a:spLocks noGrp="1"/>
          </p:cNvSpPr>
          <p:nvPr>
            <p:ph idx="4294967295"/>
          </p:nvPr>
        </p:nvSpPr>
        <p:spPr>
          <a:xfrm>
            <a:off x="2292541" y="1250078"/>
            <a:ext cx="4904812" cy="480131"/>
          </a:xfrm>
          <a:prstGeom prst="rect">
            <a:avLst/>
          </a:prstGeom>
        </p:spPr>
        <p:txBody>
          <a:bodyPr>
            <a:spAutoFit/>
          </a:bodyPr>
          <a:lstStyle/>
          <a:p>
            <a:pPr marL="0" indent="0">
              <a:buNone/>
            </a:pPr>
            <a:r>
              <a:rPr lang="fr-FR" b="1" dirty="0">
                <a:solidFill>
                  <a:srgbClr val="C92360"/>
                </a:solidFill>
              </a:rPr>
              <a:t>De quoi </a:t>
            </a:r>
            <a:r>
              <a:rPr lang="fr-FR" b="1" dirty="0" smtClean="0">
                <a:solidFill>
                  <a:srgbClr val="C92360"/>
                </a:solidFill>
              </a:rPr>
              <a:t>est-il composé </a:t>
            </a:r>
            <a:r>
              <a:rPr lang="fr-FR" b="1" dirty="0">
                <a:solidFill>
                  <a:srgbClr val="C92360"/>
                </a:solidFill>
              </a:rPr>
              <a:t>?</a:t>
            </a:r>
            <a:r>
              <a:rPr lang="fr-FR" dirty="0">
                <a:solidFill>
                  <a:srgbClr val="C92360"/>
                </a:solidFill>
              </a:rPr>
              <a:t> </a:t>
            </a:r>
          </a:p>
        </p:txBody>
      </p:sp>
      <p:sp>
        <p:nvSpPr>
          <p:cNvPr id="14" name="Espace réservé du contenu 7"/>
          <p:cNvSpPr>
            <a:spLocks noGrp="1"/>
          </p:cNvSpPr>
          <p:nvPr>
            <p:ph idx="4294967295"/>
          </p:nvPr>
        </p:nvSpPr>
        <p:spPr>
          <a:xfrm>
            <a:off x="2103930" y="2258131"/>
            <a:ext cx="2869177" cy="978729"/>
          </a:xfrm>
          <a:prstGeom prst="rect">
            <a:avLst/>
          </a:prstGeom>
        </p:spPr>
        <p:txBody>
          <a:bodyPr wrap="square">
            <a:spAutoFit/>
          </a:bodyPr>
          <a:lstStyle/>
          <a:p>
            <a:pPr marL="0" indent="0" algn="ctr">
              <a:spcBef>
                <a:spcPts val="0"/>
              </a:spcBef>
              <a:buNone/>
            </a:pPr>
            <a:r>
              <a:rPr lang="fr-FR" sz="3200" b="1" dirty="0" smtClean="0"/>
              <a:t>Ressources</a:t>
            </a:r>
          </a:p>
          <a:p>
            <a:pPr marL="0" indent="0" algn="ctr">
              <a:spcBef>
                <a:spcPts val="0"/>
              </a:spcBef>
              <a:buNone/>
            </a:pPr>
            <a:r>
              <a:rPr lang="fr-FR" sz="3200" dirty="0" smtClean="0"/>
              <a:t>(revenus)</a:t>
            </a:r>
            <a:endParaRPr lang="fr-FR" sz="3200" dirty="0"/>
          </a:p>
        </p:txBody>
      </p:sp>
      <p:sp>
        <p:nvSpPr>
          <p:cNvPr id="15" name="Rectangle à coins arrondis 14"/>
          <p:cNvSpPr/>
          <p:nvPr/>
        </p:nvSpPr>
        <p:spPr>
          <a:xfrm>
            <a:off x="6515208" y="2080514"/>
            <a:ext cx="4217670" cy="1386132"/>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6" name="Espace réservé du contenu 7"/>
          <p:cNvSpPr>
            <a:spLocks noGrp="1"/>
          </p:cNvSpPr>
          <p:nvPr>
            <p:ph idx="4294967295"/>
          </p:nvPr>
        </p:nvSpPr>
        <p:spPr>
          <a:xfrm>
            <a:off x="7189455" y="2238639"/>
            <a:ext cx="2869177" cy="978729"/>
          </a:xfrm>
          <a:prstGeom prst="rect">
            <a:avLst/>
          </a:prstGeom>
        </p:spPr>
        <p:txBody>
          <a:bodyPr wrap="square">
            <a:spAutoFit/>
          </a:bodyPr>
          <a:lstStyle/>
          <a:p>
            <a:pPr marL="0" indent="0" algn="ctr">
              <a:spcBef>
                <a:spcPts val="0"/>
              </a:spcBef>
              <a:buNone/>
            </a:pPr>
            <a:r>
              <a:rPr lang="fr-FR" sz="3200" b="1" dirty="0" smtClean="0">
                <a:solidFill>
                  <a:srgbClr val="C92360"/>
                </a:solidFill>
              </a:rPr>
              <a:t>Dépenses</a:t>
            </a:r>
          </a:p>
          <a:p>
            <a:pPr marL="0" indent="0" algn="ctr">
              <a:spcBef>
                <a:spcPts val="0"/>
              </a:spcBef>
              <a:buNone/>
            </a:pPr>
            <a:r>
              <a:rPr lang="fr-FR" sz="3200" dirty="0" smtClean="0">
                <a:solidFill>
                  <a:srgbClr val="C92360"/>
                </a:solidFill>
              </a:rPr>
              <a:t>(charges)</a:t>
            </a:r>
            <a:endParaRPr lang="fr-FR" sz="3200" dirty="0">
              <a:solidFill>
                <a:srgbClr val="C92360"/>
              </a:solidFill>
            </a:endParaRPr>
          </a:p>
        </p:txBody>
      </p:sp>
      <p:pic>
        <p:nvPicPr>
          <p:cNvPr id="20" name="Image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92541" y="3730361"/>
            <a:ext cx="7519834" cy="877863"/>
          </a:xfrm>
          <a:prstGeom prst="rect">
            <a:avLst/>
          </a:prstGeom>
        </p:spPr>
      </p:pic>
      <p:pic>
        <p:nvPicPr>
          <p:cNvPr id="21" name="Image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pic>
        <p:nvPicPr>
          <p:cNvPr id="17"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0970" y="4790138"/>
            <a:ext cx="882960" cy="662220"/>
          </a:xfrm>
          <a:prstGeom prst="rect">
            <a:avLst/>
          </a:prstGeom>
        </p:spPr>
      </p:pic>
      <p:sp>
        <p:nvSpPr>
          <p:cNvPr id="18" name="Espace réservé du contenu 7"/>
          <p:cNvSpPr>
            <a:spLocks noGrp="1"/>
          </p:cNvSpPr>
          <p:nvPr>
            <p:ph idx="4294967295"/>
          </p:nvPr>
        </p:nvSpPr>
        <p:spPr>
          <a:xfrm>
            <a:off x="2292541" y="4881182"/>
            <a:ext cx="4904812" cy="480131"/>
          </a:xfrm>
          <a:prstGeom prst="rect">
            <a:avLst/>
          </a:prstGeom>
        </p:spPr>
        <p:txBody>
          <a:bodyPr>
            <a:spAutoFit/>
          </a:bodyPr>
          <a:lstStyle/>
          <a:p>
            <a:pPr marL="0" indent="0">
              <a:buNone/>
            </a:pPr>
            <a:r>
              <a:rPr lang="fr-FR" b="1" dirty="0" smtClean="0">
                <a:solidFill>
                  <a:srgbClr val="C92360"/>
                </a:solidFill>
              </a:rPr>
              <a:t>Comment le construit-on </a:t>
            </a:r>
            <a:r>
              <a:rPr lang="fr-FR" b="1" dirty="0">
                <a:solidFill>
                  <a:srgbClr val="C92360"/>
                </a:solidFill>
              </a:rPr>
              <a:t>?</a:t>
            </a:r>
            <a:r>
              <a:rPr lang="fr-FR" dirty="0">
                <a:solidFill>
                  <a:srgbClr val="C92360"/>
                </a:solidFill>
              </a:rPr>
              <a:t> </a:t>
            </a:r>
          </a:p>
        </p:txBody>
      </p:sp>
      <p:sp>
        <p:nvSpPr>
          <p:cNvPr id="19"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Tree>
    <p:extLst>
      <p:ext uri="{BB962C8B-B14F-4D97-AF65-F5344CB8AC3E}">
        <p14:creationId xmlns:p14="http://schemas.microsoft.com/office/powerpoint/2010/main" val="3903434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xEl>
                                              <p:pRg st="0" end="0"/>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11" grpId="0" animBg="1"/>
      <p:bldP spid="12" grpId="0" build="p"/>
      <p:bldP spid="14" grpId="0" uiExpand="1" build="p"/>
      <p:bldP spid="15" grpId="0" animBg="1"/>
      <p:bldP spid="16" grpId="0" uiExpand="1" build="p"/>
      <p:bldP spid="18"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40</a:t>
            </a:fld>
            <a:endParaRPr lang="fr-FR" dirty="0"/>
          </a:p>
        </p:txBody>
      </p:sp>
      <p:sp>
        <p:nvSpPr>
          <p:cNvPr id="5" name="- le laisser sur ton compte ;"/>
          <p:cNvSpPr txBox="1"/>
          <p:nvPr/>
        </p:nvSpPr>
        <p:spPr>
          <a:xfrm>
            <a:off x="2024564" y="3119160"/>
            <a:ext cx="92394" cy="4985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endParaRPr lang="fr-FR" sz="2200" dirty="0">
              <a:latin typeface="Myriad Pro" panose="020B0503030403020204"/>
            </a:endParaRPr>
          </a:p>
        </p:txBody>
      </p:sp>
      <p:sp>
        <p:nvSpPr>
          <p:cNvPr id="6" name="- le placer dans un produit financier (épargne)"/>
          <p:cNvSpPr txBox="1"/>
          <p:nvPr/>
        </p:nvSpPr>
        <p:spPr>
          <a:xfrm>
            <a:off x="1909933" y="3599177"/>
            <a:ext cx="92394" cy="4985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endParaRPr lang="fr-FR" sz="2200" dirty="0">
              <a:latin typeface="Myriad Pro" panose="020B0503030403020204"/>
            </a:endParaRPr>
          </a:p>
        </p:txBody>
      </p:sp>
      <p:sp>
        <p:nvSpPr>
          <p:cNvPr id="8" name="- le laisser sur ton compte ;"/>
          <p:cNvSpPr txBox="1"/>
          <p:nvPr/>
        </p:nvSpPr>
        <p:spPr>
          <a:xfrm>
            <a:off x="1956130" y="4061826"/>
            <a:ext cx="8404680" cy="2019010"/>
          </a:xfrm>
          <a:prstGeom prst="rect">
            <a:avLst/>
          </a:prstGeom>
          <a:no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marL="342900" indent="-342900">
              <a:buSzPct val="125000"/>
              <a:buBlip>
                <a:blip r:embed="rId3"/>
              </a:buBlip>
            </a:pPr>
            <a:r>
              <a:rPr lang="fr-FR" b="0" dirty="0">
                <a:solidFill>
                  <a:srgbClr val="213B76"/>
                </a:solidFill>
                <a:latin typeface="Arial" panose="020B0604020202020204" pitchFamily="34" charset="0"/>
                <a:cs typeface="Arial" panose="020B0604020202020204" pitchFamily="34" charset="0"/>
              </a:rPr>
              <a:t>Pour financer un projet</a:t>
            </a:r>
          </a:p>
          <a:p>
            <a:pPr marL="342900" indent="-342900">
              <a:buSzPct val="125000"/>
              <a:buBlip>
                <a:blip r:embed="rId3"/>
              </a:buBlip>
            </a:pPr>
            <a:r>
              <a:rPr lang="fr-FR" b="0" dirty="0">
                <a:solidFill>
                  <a:srgbClr val="213B76"/>
                </a:solidFill>
                <a:latin typeface="Arial" panose="020B0604020202020204" pitchFamily="34" charset="0"/>
                <a:cs typeface="Arial" panose="020B0604020202020204" pitchFamily="34" charset="0"/>
              </a:rPr>
              <a:t>En cas de coup dur</a:t>
            </a:r>
          </a:p>
          <a:p>
            <a:pPr marL="342900" indent="-342900">
              <a:buSzPct val="125000"/>
              <a:buBlip>
                <a:blip r:embed="rId3"/>
              </a:buBlip>
            </a:pPr>
            <a:r>
              <a:rPr lang="fr-FR" b="0" dirty="0">
                <a:solidFill>
                  <a:srgbClr val="213B76"/>
                </a:solidFill>
                <a:latin typeface="Arial" panose="020B0604020202020204" pitchFamily="34" charset="0"/>
                <a:cs typeface="Arial" panose="020B0604020202020204" pitchFamily="34" charset="0"/>
              </a:rPr>
              <a:t>Pour espérer toucher des intérêts si j’ai placé mon argent sur un produit d’épargne</a:t>
            </a:r>
          </a:p>
        </p:txBody>
      </p:sp>
      <p:sp>
        <p:nvSpPr>
          <p:cNvPr id="7" name="Que peux-tu faire avec cet argent ?"/>
          <p:cNvSpPr txBox="1"/>
          <p:nvPr/>
        </p:nvSpPr>
        <p:spPr>
          <a:xfrm>
            <a:off x="1956130" y="3345643"/>
            <a:ext cx="9754108" cy="6093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a:spcBef>
                <a:spcPts val="0"/>
              </a:spcBef>
            </a:pPr>
            <a:r>
              <a:rPr lang="fr-FR" sz="2800" dirty="0" smtClean="0">
                <a:solidFill>
                  <a:srgbClr val="C92360"/>
                </a:solidFill>
                <a:latin typeface="Arial" panose="020B0604020202020204" pitchFamily="34" charset="0"/>
                <a:cs typeface="Arial" panose="020B0604020202020204" pitchFamily="34" charset="0"/>
              </a:rPr>
              <a:t>Pourquoi épargner ?</a:t>
            </a:r>
            <a:endParaRPr lang="fr-FR" sz="2800" dirty="0">
              <a:solidFill>
                <a:srgbClr val="C92360"/>
              </a:solidFill>
              <a:latin typeface="Arial" panose="020B0604020202020204" pitchFamily="34" charset="0"/>
              <a:cs typeface="Arial" panose="020B0604020202020204" pitchFamily="34" charset="0"/>
            </a:endParaRPr>
          </a:p>
        </p:txBody>
      </p:sp>
      <p:pic>
        <p:nvPicPr>
          <p:cNvPr id="11" name="Espace réservé du contenu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3327297"/>
            <a:ext cx="882960" cy="662220"/>
          </a:xfrm>
          <a:prstGeom prst="rect">
            <a:avLst/>
          </a:prstGeom>
        </p:spPr>
      </p:pic>
      <p:sp>
        <p:nvSpPr>
          <p:cNvPr id="9" name="ZoneTexte 8"/>
          <p:cNvSpPr txBox="1"/>
          <p:nvPr/>
        </p:nvSpPr>
        <p:spPr>
          <a:xfrm>
            <a:off x="1864553" y="1489494"/>
            <a:ext cx="4537457" cy="523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r>
              <a:rPr lang="fr-FR" sz="2000" b="1" dirty="0">
                <a:solidFill>
                  <a:srgbClr val="213B76"/>
                </a:solidFill>
                <a:latin typeface="Arial" panose="020B0604020202020204" pitchFamily="34" charset="0"/>
                <a:cs typeface="Arial" panose="020B0604020202020204" pitchFamily="34" charset="0"/>
              </a:rPr>
              <a:t> </a:t>
            </a:r>
            <a:r>
              <a:rPr lang="fr-FR" sz="2800" b="1" dirty="0" smtClean="0">
                <a:solidFill>
                  <a:srgbClr val="C92360"/>
                </a:solidFill>
                <a:latin typeface="Arial" panose="020B0604020202020204" pitchFamily="34" charset="0"/>
                <a:cs typeface="Arial" panose="020B0604020202020204" pitchFamily="34" charset="0"/>
              </a:rPr>
              <a:t>Qu’est ce que l’épargne ?</a:t>
            </a:r>
            <a:endParaRPr lang="fr-FR" sz="2000" b="1" dirty="0">
              <a:solidFill>
                <a:srgbClr val="C92360"/>
              </a:solidFill>
              <a:latin typeface="Arial" panose="020B0604020202020204" pitchFamily="34" charset="0"/>
              <a:cs typeface="Arial" panose="020B0604020202020204" pitchFamily="34" charset="0"/>
              <a:sym typeface="Helvetica"/>
            </a:endParaRPr>
          </a:p>
        </p:txBody>
      </p:sp>
      <p:pic>
        <p:nvPicPr>
          <p:cNvPr id="12" name="Espace réservé du contenu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1433673"/>
            <a:ext cx="882960" cy="662220"/>
          </a:xfrm>
          <a:prstGeom prst="rect">
            <a:avLst/>
          </a:prstGeom>
        </p:spPr>
      </p:pic>
      <p:sp>
        <p:nvSpPr>
          <p:cNvPr id="16" name="Rectangle à coins arrondis 15"/>
          <p:cNvSpPr/>
          <p:nvPr/>
        </p:nvSpPr>
        <p:spPr>
          <a:xfrm>
            <a:off x="1909932" y="2105797"/>
            <a:ext cx="9800305" cy="72318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SzPct val="125000"/>
            </a:pPr>
            <a:r>
              <a:rPr lang="fr-FR" sz="2400" dirty="0">
                <a:solidFill>
                  <a:srgbClr val="213B76"/>
                </a:solidFill>
                <a:latin typeface="Arial" panose="020B0604020202020204" pitchFamily="34" charset="0"/>
                <a:cs typeface="Arial" panose="020B0604020202020204" pitchFamily="34" charset="0"/>
              </a:rPr>
              <a:t>C’est économiser ou mettre de côté de l’argent dont je n’ai pas besoin tout de suite pour les dépenses </a:t>
            </a:r>
            <a:r>
              <a:rPr lang="fr-FR" sz="2400" dirty="0" smtClean="0">
                <a:solidFill>
                  <a:srgbClr val="213B76"/>
                </a:solidFill>
                <a:latin typeface="Arial" panose="020B0604020202020204" pitchFamily="34" charset="0"/>
                <a:cs typeface="Arial" panose="020B0604020202020204" pitchFamily="34" charset="0"/>
              </a:rPr>
              <a:t>courantes.</a:t>
            </a:r>
            <a:endParaRPr lang="fr-FR" sz="2400" dirty="0">
              <a:solidFill>
                <a:srgbClr val="213B76"/>
              </a:solidFill>
              <a:latin typeface="Arial" panose="020B0604020202020204" pitchFamily="34" charset="0"/>
              <a:cs typeface="Arial" panose="020B0604020202020204" pitchFamily="34" charset="0"/>
            </a:endParaRPr>
          </a:p>
        </p:txBody>
      </p:sp>
      <p:pic>
        <p:nvPicPr>
          <p:cNvPr id="17" name="Imag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72421" y="202103"/>
            <a:ext cx="1027776" cy="1027776"/>
          </a:xfrm>
          <a:prstGeom prst="rect">
            <a:avLst/>
          </a:prstGeom>
        </p:spPr>
      </p:pic>
      <p:pic>
        <p:nvPicPr>
          <p:cNvPr id="19" name="Image 18">
            <a:hlinkClick r:id="rId6"/>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10360810" y="4859205"/>
            <a:ext cx="1659405" cy="1257576"/>
          </a:xfrm>
          <a:prstGeom prst="rect">
            <a:avLst/>
          </a:prstGeom>
        </p:spPr>
      </p:pic>
      <p:sp>
        <p:nvSpPr>
          <p:cNvPr id="20" name="Titre 1"/>
          <p:cNvSpPr>
            <a:spLocks noGrp="1"/>
          </p:cNvSpPr>
          <p:nvPr>
            <p:ph type="title"/>
          </p:nvPr>
        </p:nvSpPr>
        <p:spPr>
          <a:xfrm>
            <a:off x="642258" y="365126"/>
            <a:ext cx="10907484" cy="646331"/>
          </a:xfrm>
          <a:prstGeom prst="rect">
            <a:avLst/>
          </a:prstGeom>
        </p:spPr>
        <p:txBody>
          <a:bodyPr>
            <a:spAutoFit/>
          </a:bodyPr>
          <a:lstStyle/>
          <a:p>
            <a:pPr marL="0" indent="0">
              <a:buNone/>
            </a:pPr>
            <a:r>
              <a:rPr lang="fr-FR" sz="4000" dirty="0" smtClean="0"/>
              <a:t>6. L’ÉPARGNE</a:t>
            </a:r>
            <a:endParaRPr lang="fr-FR" sz="4000" dirty="0"/>
          </a:p>
        </p:txBody>
      </p:sp>
      <p:sp>
        <p:nvSpPr>
          <p:cNvPr id="18"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
        <p:nvSpPr>
          <p:cNvPr id="15" name="Bouton d'action : Accueil 14">
            <a:hlinkClick r:id="rId8" action="ppaction://hlinksldjump" highlightClick="1"/>
          </p:cNvPr>
          <p:cNvSpPr/>
          <p:nvPr/>
        </p:nvSpPr>
        <p:spPr>
          <a:xfrm>
            <a:off x="344644" y="5704605"/>
            <a:ext cx="1376516" cy="865239"/>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824829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16"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41</a:t>
            </a:fld>
            <a:endParaRPr lang="fr-FR" dirty="0"/>
          </a:p>
        </p:txBody>
      </p:sp>
      <p:sp>
        <p:nvSpPr>
          <p:cNvPr id="4" name="Titre 3"/>
          <p:cNvSpPr>
            <a:spLocks noGrp="1"/>
          </p:cNvSpPr>
          <p:nvPr>
            <p:ph type="title"/>
          </p:nvPr>
        </p:nvSpPr>
        <p:spPr>
          <a:xfrm>
            <a:off x="642258" y="365126"/>
            <a:ext cx="10130163" cy="646331"/>
          </a:xfrm>
          <a:prstGeom prst="rect">
            <a:avLst/>
          </a:prstGeom>
        </p:spPr>
        <p:txBody>
          <a:bodyPr wrap="square">
            <a:spAutoFit/>
          </a:bodyPr>
          <a:lstStyle/>
          <a:p>
            <a:pPr marL="0" indent="0">
              <a:buNone/>
            </a:pPr>
            <a:r>
              <a:rPr lang="fr-FR" sz="4000" dirty="0" smtClean="0"/>
              <a:t>6. ÉPARGNE ET TAUX D’INTÉRÊT</a:t>
            </a:r>
            <a:endParaRPr lang="fr-FR" sz="4000" dirty="0"/>
          </a:p>
        </p:txBody>
      </p:sp>
      <p:pic>
        <p:nvPicPr>
          <p:cNvPr id="11" name="Imag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72421" y="202103"/>
            <a:ext cx="1027776" cy="1027776"/>
          </a:xfrm>
          <a:prstGeom prst="rect">
            <a:avLst/>
          </a:prstGeom>
        </p:spPr>
      </p:pic>
      <p:sp>
        <p:nvSpPr>
          <p:cNvPr id="9"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13" name="Image 12">
            <a:hlinkClick r:id="rId5"/>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65574" y="2888765"/>
            <a:ext cx="1660852" cy="1660852"/>
          </a:xfrm>
          <a:prstGeom prst="rect">
            <a:avLst/>
          </a:prstGeom>
        </p:spPr>
      </p:pic>
    </p:spTree>
    <p:extLst>
      <p:ext uri="{BB962C8B-B14F-4D97-AF65-F5344CB8AC3E}">
        <p14:creationId xmlns:p14="http://schemas.microsoft.com/office/powerpoint/2010/main" val="330817101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a:xfrm>
            <a:off x="11286309" y="6426925"/>
            <a:ext cx="443046" cy="285839"/>
          </a:xfrm>
        </p:spPr>
        <p:txBody>
          <a:bodyPr/>
          <a:lstStyle/>
          <a:p>
            <a:fld id="{27A4C574-4D1E-4B89-9988-D081408D575C}" type="slidenum">
              <a:rPr lang="fr-FR" smtClean="0"/>
              <a:pPr/>
              <a:t>42</a:t>
            </a:fld>
            <a:endParaRPr lang="fr-FR" dirty="0"/>
          </a:p>
        </p:txBody>
      </p:sp>
      <p:sp>
        <p:nvSpPr>
          <p:cNvPr id="4" name="Titre 3"/>
          <p:cNvSpPr>
            <a:spLocks noGrp="1"/>
          </p:cNvSpPr>
          <p:nvPr>
            <p:ph type="title"/>
          </p:nvPr>
        </p:nvSpPr>
        <p:spPr>
          <a:xfrm>
            <a:off x="642258" y="365126"/>
            <a:ext cx="10247635" cy="646331"/>
          </a:xfrm>
          <a:prstGeom prst="rect">
            <a:avLst/>
          </a:prstGeom>
        </p:spPr>
        <p:txBody>
          <a:bodyPr wrap="square">
            <a:spAutoFit/>
          </a:bodyPr>
          <a:lstStyle/>
          <a:p>
            <a:pPr marL="0" indent="0">
              <a:buNone/>
            </a:pPr>
            <a:r>
              <a:rPr lang="fr-FR" sz="4000" dirty="0" smtClean="0"/>
              <a:t>6. ÉPARGNE </a:t>
            </a:r>
            <a:r>
              <a:rPr lang="fr-FR" sz="4000" dirty="0"/>
              <a:t>ET TAUX D’INTÉRÊT</a:t>
            </a:r>
          </a:p>
        </p:txBody>
      </p:sp>
      <p:sp>
        <p:nvSpPr>
          <p:cNvPr id="7" name="Rectangle 6"/>
          <p:cNvSpPr/>
          <p:nvPr/>
        </p:nvSpPr>
        <p:spPr>
          <a:xfrm>
            <a:off x="897223" y="3826479"/>
            <a:ext cx="10902974" cy="1615827"/>
          </a:xfrm>
          <a:prstGeom prst="rect">
            <a:avLst/>
          </a:prstGeom>
        </p:spPr>
        <p:txBody>
          <a:bodyPr wrap="square">
            <a:spAutoFit/>
          </a:bodyPr>
          <a:lstStyle/>
          <a:p>
            <a:pPr>
              <a:spcBef>
                <a:spcPts val="600"/>
              </a:spcBef>
            </a:pPr>
            <a:r>
              <a:rPr lang="fr-FR" sz="2400" b="1" dirty="0" smtClean="0">
                <a:solidFill>
                  <a:srgbClr val="E06F17"/>
                </a:solidFill>
                <a:latin typeface="Arial" panose="020B0604020202020204" pitchFamily="34" charset="0"/>
                <a:ea typeface="Arial"/>
                <a:cs typeface="Arial" panose="020B0604020202020204" pitchFamily="34" charset="0"/>
              </a:rPr>
              <a:t>Exercice :</a:t>
            </a:r>
          </a:p>
          <a:p>
            <a:pPr>
              <a:spcBef>
                <a:spcPts val="600"/>
              </a:spcBef>
            </a:pPr>
            <a:r>
              <a:rPr lang="fr-FR" sz="2000" dirty="0" smtClean="0">
                <a:solidFill>
                  <a:srgbClr val="E06F17"/>
                </a:solidFill>
                <a:latin typeface="Arial" panose="020B0604020202020204" pitchFamily="34" charset="0"/>
                <a:ea typeface="Arial"/>
                <a:cs typeface="Arial" panose="020B0604020202020204" pitchFamily="34" charset="0"/>
              </a:rPr>
              <a:t>Je </a:t>
            </a:r>
            <a:r>
              <a:rPr lang="fr-FR" sz="2000" dirty="0">
                <a:solidFill>
                  <a:srgbClr val="E06F17"/>
                </a:solidFill>
                <a:latin typeface="Arial" panose="020B0604020202020204" pitchFamily="34" charset="0"/>
                <a:ea typeface="Arial"/>
                <a:cs typeface="Arial" panose="020B0604020202020204" pitchFamily="34" charset="0"/>
              </a:rPr>
              <a:t>place </a:t>
            </a:r>
            <a:r>
              <a:rPr lang="fr-FR" sz="2000" dirty="0">
                <a:solidFill>
                  <a:srgbClr val="213B76"/>
                </a:solidFill>
                <a:latin typeface="Arial" panose="020B0604020202020204" pitchFamily="34" charset="0"/>
                <a:ea typeface="Arial"/>
                <a:cs typeface="Arial" panose="020B0604020202020204" pitchFamily="34" charset="0"/>
              </a:rPr>
              <a:t>200 euros </a:t>
            </a:r>
            <a:r>
              <a:rPr lang="fr-FR" sz="2000" dirty="0">
                <a:solidFill>
                  <a:srgbClr val="E06F17"/>
                </a:solidFill>
                <a:latin typeface="Arial" panose="020B0604020202020204" pitchFamily="34" charset="0"/>
                <a:ea typeface="Arial"/>
                <a:cs typeface="Arial" panose="020B0604020202020204" pitchFamily="34" charset="0"/>
              </a:rPr>
              <a:t>pendant </a:t>
            </a:r>
            <a:r>
              <a:rPr lang="fr-FR" sz="2000" dirty="0" smtClean="0">
                <a:solidFill>
                  <a:srgbClr val="213B76"/>
                </a:solidFill>
                <a:latin typeface="Arial" panose="020B0604020202020204" pitchFamily="34" charset="0"/>
                <a:ea typeface="Arial"/>
                <a:cs typeface="Arial" panose="020B0604020202020204" pitchFamily="34" charset="0"/>
              </a:rPr>
              <a:t>un </a:t>
            </a:r>
            <a:r>
              <a:rPr lang="fr-FR" sz="2000" dirty="0">
                <a:solidFill>
                  <a:srgbClr val="213B76"/>
                </a:solidFill>
                <a:latin typeface="Arial" panose="020B0604020202020204" pitchFamily="34" charset="0"/>
                <a:ea typeface="Arial"/>
                <a:cs typeface="Arial" panose="020B0604020202020204" pitchFamily="34" charset="0"/>
              </a:rPr>
              <a:t>an </a:t>
            </a:r>
            <a:r>
              <a:rPr lang="fr-FR" sz="2000" dirty="0">
                <a:solidFill>
                  <a:srgbClr val="E06F17"/>
                </a:solidFill>
                <a:latin typeface="Arial" panose="020B0604020202020204" pitchFamily="34" charset="0"/>
                <a:ea typeface="Arial"/>
                <a:cs typeface="Arial" panose="020B0604020202020204" pitchFamily="34" charset="0"/>
              </a:rPr>
              <a:t>sur un livret d’épargne avec un </a:t>
            </a:r>
            <a:r>
              <a:rPr lang="fr-FR" sz="2000" dirty="0">
                <a:solidFill>
                  <a:srgbClr val="213B76"/>
                </a:solidFill>
                <a:latin typeface="Arial" panose="020B0604020202020204" pitchFamily="34" charset="0"/>
                <a:ea typeface="Arial"/>
                <a:cs typeface="Arial" panose="020B0604020202020204" pitchFamily="34" charset="0"/>
              </a:rPr>
              <a:t>taux d’intérêt à 2 % par an</a:t>
            </a:r>
            <a:r>
              <a:rPr lang="fr-FR" sz="2000" dirty="0">
                <a:solidFill>
                  <a:srgbClr val="E06F17"/>
                </a:solidFill>
                <a:latin typeface="Arial" panose="020B0604020202020204" pitchFamily="34" charset="0"/>
                <a:ea typeface="Arial"/>
                <a:cs typeface="Arial" panose="020B0604020202020204" pitchFamily="34" charset="0"/>
              </a:rPr>
              <a:t>. </a:t>
            </a:r>
            <a:endParaRPr lang="fr-FR" sz="2000" dirty="0" smtClean="0">
              <a:solidFill>
                <a:srgbClr val="E06F17"/>
              </a:solidFill>
              <a:latin typeface="Arial" panose="020B0604020202020204" pitchFamily="34" charset="0"/>
              <a:ea typeface="Arial"/>
              <a:cs typeface="Arial" panose="020B0604020202020204" pitchFamily="34" charset="0"/>
            </a:endParaRPr>
          </a:p>
          <a:p>
            <a:pPr marL="622300" indent="-457200">
              <a:spcBef>
                <a:spcPts val="600"/>
              </a:spcBef>
              <a:buFont typeface="+mj-lt"/>
              <a:buAutoNum type="arabicPeriod"/>
            </a:pPr>
            <a:r>
              <a:rPr lang="fr-FR" sz="2000" dirty="0">
                <a:solidFill>
                  <a:srgbClr val="E06F17"/>
                </a:solidFill>
                <a:latin typeface="Arial" panose="020B0604020202020204" pitchFamily="34" charset="0"/>
                <a:ea typeface="Arial"/>
                <a:cs typeface="Arial" panose="020B0604020202020204" pitchFamily="34" charset="0"/>
              </a:rPr>
              <a:t>À la fin de l’année, quelle somme y </a:t>
            </a:r>
            <a:r>
              <a:rPr lang="en-US" sz="2000" noProof="1">
                <a:solidFill>
                  <a:srgbClr val="E06F17"/>
                </a:solidFill>
                <a:latin typeface="Arial" panose="020B0604020202020204" pitchFamily="34" charset="0"/>
                <a:ea typeface="Arial"/>
                <a:cs typeface="Arial" panose="020B0604020202020204" pitchFamily="34" charset="0"/>
              </a:rPr>
              <a:t>aura-t-il</a:t>
            </a:r>
            <a:r>
              <a:rPr lang="fr-FR" sz="2000" dirty="0">
                <a:solidFill>
                  <a:srgbClr val="E06F17"/>
                </a:solidFill>
                <a:latin typeface="Arial" panose="020B0604020202020204" pitchFamily="34" charset="0"/>
                <a:ea typeface="Arial"/>
                <a:cs typeface="Arial" panose="020B0604020202020204" pitchFamily="34" charset="0"/>
              </a:rPr>
              <a:t> sur </a:t>
            </a:r>
            <a:r>
              <a:rPr lang="fr-FR" sz="2000" dirty="0" smtClean="0">
                <a:solidFill>
                  <a:srgbClr val="E06F17"/>
                </a:solidFill>
                <a:latin typeface="Arial" panose="020B0604020202020204" pitchFamily="34" charset="0"/>
                <a:ea typeface="Arial"/>
                <a:cs typeface="Arial" panose="020B0604020202020204" pitchFamily="34" charset="0"/>
              </a:rPr>
              <a:t>mon livret d’épargne ?</a:t>
            </a:r>
            <a:endParaRPr lang="fr-FR" sz="2000" dirty="0">
              <a:solidFill>
                <a:srgbClr val="E06F17"/>
              </a:solidFill>
              <a:latin typeface="Arial" panose="020B0604020202020204" pitchFamily="34" charset="0"/>
              <a:ea typeface="Arial"/>
              <a:cs typeface="Arial" panose="020B0604020202020204" pitchFamily="34" charset="0"/>
            </a:endParaRPr>
          </a:p>
          <a:p>
            <a:pPr marL="622300" indent="-457200">
              <a:spcBef>
                <a:spcPts val="600"/>
              </a:spcBef>
              <a:buFont typeface="+mj-lt"/>
              <a:buAutoNum type="arabicPeriod"/>
            </a:pPr>
            <a:r>
              <a:rPr lang="fr-FR" sz="2000" dirty="0">
                <a:solidFill>
                  <a:srgbClr val="E06F17"/>
                </a:solidFill>
                <a:latin typeface="Arial" panose="020B0604020202020204" pitchFamily="34" charset="0"/>
                <a:ea typeface="Arial"/>
                <a:cs typeface="Arial" panose="020B0604020202020204" pitchFamily="34" charset="0"/>
              </a:rPr>
              <a:t>Quelle somme y aura-t-il sur mon livret </a:t>
            </a:r>
            <a:r>
              <a:rPr lang="fr-FR" sz="2000" dirty="0" smtClean="0">
                <a:solidFill>
                  <a:srgbClr val="E06F17"/>
                </a:solidFill>
                <a:latin typeface="Arial" panose="020B0604020202020204" pitchFamily="34" charset="0"/>
                <a:ea typeface="Arial"/>
                <a:cs typeface="Arial" panose="020B0604020202020204" pitchFamily="34" charset="0"/>
              </a:rPr>
              <a:t>au </a:t>
            </a:r>
            <a:r>
              <a:rPr lang="fr-FR" sz="2000" dirty="0">
                <a:solidFill>
                  <a:srgbClr val="E06F17"/>
                </a:solidFill>
                <a:latin typeface="Arial" panose="020B0604020202020204" pitchFamily="34" charset="0"/>
                <a:ea typeface="Arial"/>
                <a:cs typeface="Arial" panose="020B0604020202020204" pitchFamily="34" charset="0"/>
              </a:rPr>
              <a:t>bout de deux ans ?</a:t>
            </a:r>
          </a:p>
        </p:txBody>
      </p:sp>
      <p:sp>
        <p:nvSpPr>
          <p:cNvPr id="8" name="Rectangle 7"/>
          <p:cNvSpPr/>
          <p:nvPr/>
        </p:nvSpPr>
        <p:spPr>
          <a:xfrm>
            <a:off x="1638225" y="2487917"/>
            <a:ext cx="9731188" cy="707886"/>
          </a:xfrm>
          <a:prstGeom prst="rect">
            <a:avLst/>
          </a:prstGeom>
        </p:spPr>
        <p:txBody>
          <a:bodyPr wrap="square">
            <a:spAutoFit/>
          </a:bodyPr>
          <a:lstStyle/>
          <a:p>
            <a:pPr marL="263525"/>
            <a:r>
              <a:rPr lang="fr-FR" sz="2000" dirty="0" smtClean="0">
                <a:solidFill>
                  <a:srgbClr val="213B76"/>
                </a:solidFill>
                <a:latin typeface="Arial" panose="020B0604020202020204" pitchFamily="34" charset="0"/>
                <a:cs typeface="Arial" panose="020B0604020202020204" pitchFamily="34" charset="0"/>
                <a:sym typeface="Arial"/>
              </a:rPr>
              <a:t>Le </a:t>
            </a:r>
            <a:r>
              <a:rPr lang="fr-FR" sz="2000" dirty="0">
                <a:solidFill>
                  <a:srgbClr val="213B76"/>
                </a:solidFill>
                <a:latin typeface="Arial" panose="020B0604020202020204" pitchFamily="34" charset="0"/>
                <a:cs typeface="Arial" panose="020B0604020202020204" pitchFamily="34" charset="0"/>
                <a:sym typeface="Arial"/>
              </a:rPr>
              <a:t>taux d’intérêt permet de calculer l’argent que je vais toucher </a:t>
            </a:r>
            <a:r>
              <a:rPr lang="fr-FR" sz="2000" b="1" dirty="0">
                <a:solidFill>
                  <a:srgbClr val="213B76"/>
                </a:solidFill>
                <a:latin typeface="Arial" panose="020B0604020202020204" pitchFamily="34" charset="0"/>
                <a:cs typeface="Arial" panose="020B0604020202020204" pitchFamily="34" charset="0"/>
                <a:sym typeface="Arial"/>
              </a:rPr>
              <a:t>en plus </a:t>
            </a:r>
            <a:r>
              <a:rPr lang="fr-FR" sz="2000" dirty="0">
                <a:solidFill>
                  <a:srgbClr val="213B76"/>
                </a:solidFill>
                <a:latin typeface="Arial" panose="020B0604020202020204" pitchFamily="34" charset="0"/>
                <a:cs typeface="Arial" panose="020B0604020202020204" pitchFamily="34" charset="0"/>
                <a:sym typeface="Arial"/>
              </a:rPr>
              <a:t>de l’argent que j’ai mis de </a:t>
            </a:r>
            <a:r>
              <a:rPr lang="fr-FR" sz="2000" dirty="0" smtClean="0">
                <a:solidFill>
                  <a:srgbClr val="213B76"/>
                </a:solidFill>
                <a:latin typeface="Arial" panose="020B0604020202020204" pitchFamily="34" charset="0"/>
                <a:cs typeface="Arial" panose="020B0604020202020204" pitchFamily="34" charset="0"/>
                <a:sym typeface="Arial"/>
              </a:rPr>
              <a:t>côté.</a:t>
            </a:r>
            <a:endParaRPr lang="fr-FR" sz="2000" dirty="0">
              <a:solidFill>
                <a:srgbClr val="213B76"/>
              </a:solidFill>
              <a:latin typeface="Arial" panose="020B0604020202020204" pitchFamily="34" charset="0"/>
              <a:cs typeface="Arial" panose="020B0604020202020204" pitchFamily="34" charset="0"/>
              <a:sym typeface="Arial"/>
            </a:endParaRPr>
          </a:p>
        </p:txBody>
      </p:sp>
      <p:grpSp>
        <p:nvGrpSpPr>
          <p:cNvPr id="12" name="Groupe 11"/>
          <p:cNvGrpSpPr/>
          <p:nvPr/>
        </p:nvGrpSpPr>
        <p:grpSpPr>
          <a:xfrm>
            <a:off x="699113" y="1467283"/>
            <a:ext cx="10670300" cy="954107"/>
            <a:chOff x="837178" y="1548767"/>
            <a:chExt cx="10438329" cy="954107"/>
          </a:xfrm>
        </p:grpSpPr>
        <p:sp>
          <p:nvSpPr>
            <p:cNvPr id="6" name="Rectangle 5"/>
            <p:cNvSpPr/>
            <p:nvPr/>
          </p:nvSpPr>
          <p:spPr>
            <a:xfrm>
              <a:off x="1977966" y="1548767"/>
              <a:ext cx="9297541" cy="954107"/>
            </a:xfrm>
            <a:prstGeom prst="rect">
              <a:avLst/>
            </a:prstGeom>
          </p:spPr>
          <p:txBody>
            <a:bodyPr wrap="square">
              <a:spAutoFit/>
            </a:bodyPr>
            <a:lstStyle/>
            <a:p>
              <a:r>
                <a:rPr lang="fr-FR" sz="2800" b="1" dirty="0" smtClean="0">
                  <a:solidFill>
                    <a:srgbClr val="C92360"/>
                  </a:solidFill>
                  <a:latin typeface="Arial" panose="020B0604020202020204" pitchFamily="34" charset="0"/>
                  <a:ea typeface="Arial"/>
                  <a:cs typeface="Arial" panose="020B0604020202020204" pitchFamily="34" charset="0"/>
                  <a:sym typeface="Arial"/>
                </a:rPr>
                <a:t>Quand je décide d’épargner de l’argent sur un produit d’épargne, que représente le </a:t>
              </a:r>
              <a:r>
                <a:rPr lang="fr-FR" sz="2800" b="1" dirty="0" smtClean="0">
                  <a:solidFill>
                    <a:srgbClr val="213B76"/>
                  </a:solidFill>
                  <a:latin typeface="Arial" panose="020B0604020202020204" pitchFamily="34" charset="0"/>
                  <a:ea typeface="Arial"/>
                  <a:cs typeface="Arial" panose="020B0604020202020204" pitchFamily="34" charset="0"/>
                  <a:sym typeface="Arial"/>
                </a:rPr>
                <a:t>«</a:t>
              </a:r>
              <a:r>
                <a:rPr lang="fr-FR" sz="2800" b="1" dirty="0">
                  <a:solidFill>
                    <a:srgbClr val="213B76"/>
                  </a:solidFill>
                  <a:latin typeface="Arial" panose="020B0604020202020204" pitchFamily="34" charset="0"/>
                  <a:ea typeface="Arial"/>
                  <a:cs typeface="Arial" panose="020B0604020202020204" pitchFamily="34" charset="0"/>
                  <a:sym typeface="Arial"/>
                </a:rPr>
                <a:t> taux d’intérêt » </a:t>
              </a:r>
              <a:r>
                <a:rPr lang="fr-FR" sz="2800" b="1" dirty="0">
                  <a:solidFill>
                    <a:srgbClr val="C92360"/>
                  </a:solidFill>
                  <a:latin typeface="Arial" panose="020B0604020202020204" pitchFamily="34" charset="0"/>
                  <a:ea typeface="Arial"/>
                  <a:cs typeface="Arial" panose="020B0604020202020204" pitchFamily="34" charset="0"/>
                  <a:sym typeface="Arial"/>
                </a:rPr>
                <a:t>? </a:t>
              </a:r>
            </a:p>
          </p:txBody>
        </p:sp>
        <p:pic>
          <p:nvPicPr>
            <p:cNvPr id="9"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7178" y="1675404"/>
              <a:ext cx="882960" cy="662220"/>
            </a:xfrm>
            <a:prstGeom prst="rect">
              <a:avLst/>
            </a:prstGeom>
          </p:spPr>
        </p:pic>
      </p:grpSp>
      <p:sp>
        <p:nvSpPr>
          <p:cNvPr id="11" name="Rectangle 10">
            <a:extLst>
              <a:ext uri="{FF2B5EF4-FFF2-40B4-BE49-F238E27FC236}">
                <a16:creationId xmlns:a16="http://schemas.microsoft.com/office/drawing/2014/main" id="{4A334727-9E4F-E64B-08C4-7B3457272AFC}"/>
              </a:ext>
            </a:extLst>
          </p:cNvPr>
          <p:cNvSpPr/>
          <p:nvPr/>
        </p:nvSpPr>
        <p:spPr>
          <a:xfrm>
            <a:off x="699113" y="3646095"/>
            <a:ext cx="11030241" cy="2297506"/>
          </a:xfrm>
          <a:prstGeom prst="rect">
            <a:avLst/>
          </a:prstGeom>
          <a:noFill/>
          <a:ln w="38100" cap="sq">
            <a:solidFill>
              <a:srgbClr val="E06F17"/>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3" name="Rectangle 12"/>
          <p:cNvSpPr/>
          <p:nvPr/>
        </p:nvSpPr>
        <p:spPr>
          <a:xfrm>
            <a:off x="9605063" y="4645304"/>
            <a:ext cx="1253490" cy="400110"/>
          </a:xfrm>
          <a:prstGeom prst="rect">
            <a:avLst/>
          </a:prstGeom>
        </p:spPr>
        <p:txBody>
          <a:bodyPr wrap="square">
            <a:spAutoFit/>
          </a:bodyPr>
          <a:lstStyle/>
          <a:p>
            <a:r>
              <a:rPr lang="fr-FR" sz="2000" b="1" dirty="0" smtClean="0">
                <a:solidFill>
                  <a:srgbClr val="213B76"/>
                </a:solidFill>
                <a:latin typeface="Arial" panose="020B0604020202020204" pitchFamily="34" charset="0"/>
                <a:ea typeface="Arial"/>
                <a:cs typeface="Arial" panose="020B0604020202020204" pitchFamily="34" charset="0"/>
                <a:sym typeface="Wingdings" panose="05000000000000000000" pitchFamily="2" charset="2"/>
              </a:rPr>
              <a:t> </a:t>
            </a:r>
            <a:r>
              <a:rPr lang="fr-FR" sz="2000" b="1" dirty="0" smtClean="0">
                <a:solidFill>
                  <a:srgbClr val="213B76"/>
                </a:solidFill>
                <a:latin typeface="Arial" panose="020B0604020202020204" pitchFamily="34" charset="0"/>
                <a:ea typeface="Arial"/>
                <a:cs typeface="Arial" panose="020B0604020202020204" pitchFamily="34" charset="0"/>
              </a:rPr>
              <a:t>204 €</a:t>
            </a:r>
            <a:endParaRPr lang="fr-FR" sz="2000" b="1" dirty="0">
              <a:solidFill>
                <a:srgbClr val="213B76"/>
              </a:solidFill>
              <a:latin typeface="Arial" panose="020B0604020202020204" pitchFamily="34" charset="0"/>
              <a:ea typeface="Arial"/>
              <a:cs typeface="Arial" panose="020B0604020202020204" pitchFamily="34" charset="0"/>
            </a:endParaRPr>
          </a:p>
        </p:txBody>
      </p:sp>
      <p:sp>
        <p:nvSpPr>
          <p:cNvPr id="14" name="Rectangle 13"/>
          <p:cNvSpPr/>
          <p:nvPr/>
        </p:nvSpPr>
        <p:spPr>
          <a:xfrm>
            <a:off x="8675858" y="5043255"/>
            <a:ext cx="1645649" cy="400110"/>
          </a:xfrm>
          <a:prstGeom prst="rect">
            <a:avLst/>
          </a:prstGeom>
        </p:spPr>
        <p:txBody>
          <a:bodyPr wrap="square">
            <a:spAutoFit/>
          </a:bodyPr>
          <a:lstStyle/>
          <a:p>
            <a:r>
              <a:rPr lang="fr-FR" sz="2000" b="1" dirty="0" smtClean="0">
                <a:solidFill>
                  <a:srgbClr val="213B76"/>
                </a:solidFill>
                <a:latin typeface="Arial" panose="020B0604020202020204" pitchFamily="34" charset="0"/>
                <a:ea typeface="Arial"/>
                <a:cs typeface="Arial" panose="020B0604020202020204" pitchFamily="34" charset="0"/>
                <a:sym typeface="Wingdings" panose="05000000000000000000" pitchFamily="2" charset="2"/>
              </a:rPr>
              <a:t> </a:t>
            </a:r>
            <a:r>
              <a:rPr lang="fr-FR" sz="2000" b="1" dirty="0" smtClean="0">
                <a:solidFill>
                  <a:srgbClr val="213B76"/>
                </a:solidFill>
                <a:latin typeface="Arial" panose="020B0604020202020204" pitchFamily="34" charset="0"/>
                <a:ea typeface="Arial"/>
                <a:cs typeface="Arial" panose="020B0604020202020204" pitchFamily="34" charset="0"/>
              </a:rPr>
              <a:t>208,08 €</a:t>
            </a:r>
            <a:endParaRPr lang="fr-FR" sz="2000" b="1" dirty="0">
              <a:solidFill>
                <a:srgbClr val="213B76"/>
              </a:solidFill>
              <a:latin typeface="Arial" panose="020B0604020202020204" pitchFamily="34" charset="0"/>
              <a:ea typeface="Arial"/>
              <a:cs typeface="Arial" panose="020B0604020202020204" pitchFamily="34" charset="0"/>
            </a:endParaRPr>
          </a:p>
        </p:txBody>
      </p:sp>
      <p:pic>
        <p:nvPicPr>
          <p:cNvPr id="15" name="Imag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72421" y="202103"/>
            <a:ext cx="1027776" cy="1027776"/>
          </a:xfrm>
          <a:prstGeom prst="rect">
            <a:avLst/>
          </a:prstGeom>
        </p:spPr>
      </p:pic>
      <p:sp>
        <p:nvSpPr>
          <p:cNvPr id="17"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19" name="Image 18">
            <a:hlinkClick r:id="rId5" action="ppaction://hlinkfile"/>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40184" y="213523"/>
            <a:ext cx="1018369" cy="1016356"/>
          </a:xfrm>
          <a:prstGeom prst="rect">
            <a:avLst/>
          </a:prstGeom>
        </p:spPr>
      </p:pic>
    </p:spTree>
    <p:extLst>
      <p:ext uri="{BB962C8B-B14F-4D97-AF65-F5344CB8AC3E}">
        <p14:creationId xmlns:p14="http://schemas.microsoft.com/office/powerpoint/2010/main" val="2052470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animBg="1"/>
      <p:bldP spid="13" grpId="0"/>
      <p:bldP spid="1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43</a:t>
            </a:fld>
            <a:endParaRPr lang="fr-FR" dirty="0"/>
          </a:p>
        </p:txBody>
      </p:sp>
      <p:sp>
        <p:nvSpPr>
          <p:cNvPr id="4" name="Titre 3"/>
          <p:cNvSpPr>
            <a:spLocks noGrp="1"/>
          </p:cNvSpPr>
          <p:nvPr>
            <p:ph type="title"/>
          </p:nvPr>
        </p:nvSpPr>
        <p:spPr>
          <a:xfrm>
            <a:off x="642258" y="365126"/>
            <a:ext cx="10010502" cy="646331"/>
          </a:xfrm>
          <a:prstGeom prst="rect">
            <a:avLst/>
          </a:prstGeom>
        </p:spPr>
        <p:txBody>
          <a:bodyPr wrap="square">
            <a:spAutoFit/>
          </a:bodyPr>
          <a:lstStyle/>
          <a:p>
            <a:pPr marL="0" indent="0">
              <a:buNone/>
            </a:pPr>
            <a:r>
              <a:rPr lang="fr-FR" sz="4000" dirty="0" smtClean="0"/>
              <a:t>6. L’ÉPARGNE</a:t>
            </a:r>
            <a:endParaRPr lang="fr-FR" sz="4000" dirty="0"/>
          </a:p>
        </p:txBody>
      </p:sp>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72421" y="202103"/>
            <a:ext cx="1027776" cy="1027776"/>
          </a:xfrm>
          <a:prstGeom prst="rect">
            <a:avLst/>
          </a:prstGeom>
        </p:spPr>
      </p:pic>
      <p:sp>
        <p:nvSpPr>
          <p:cNvPr id="8" name="risqué mais qui peut rapporter plus"/>
          <p:cNvSpPr txBox="1"/>
          <p:nvPr/>
        </p:nvSpPr>
        <p:spPr>
          <a:xfrm>
            <a:off x="1573960" y="2859697"/>
            <a:ext cx="10742477" cy="11695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marL="342900" indent="-342900">
              <a:lnSpc>
                <a:spcPct val="100000"/>
              </a:lnSpc>
              <a:buSzPct val="125000"/>
              <a:buBlip>
                <a:blip r:embed="rId4"/>
              </a:buBlip>
            </a:pPr>
            <a:r>
              <a:rPr lang="fr-FR" sz="2000" b="0" dirty="0" smtClean="0">
                <a:solidFill>
                  <a:srgbClr val="213B76"/>
                </a:solidFill>
                <a:latin typeface="Arial" panose="020B0604020202020204" pitchFamily="34" charset="0"/>
                <a:cs typeface="Arial" panose="020B0604020202020204" pitchFamily="34" charset="0"/>
              </a:rPr>
              <a:t>Au rendement (</a:t>
            </a:r>
            <a:r>
              <a:rPr lang="fr-FR" sz="2000" dirty="0" smtClean="0">
                <a:solidFill>
                  <a:srgbClr val="C81E60"/>
                </a:solidFill>
                <a:latin typeface="Arial" panose="020B0604020202020204" pitchFamily="34" charset="0"/>
                <a:cs typeface="Arial" panose="020B0604020202020204" pitchFamily="34" charset="0"/>
              </a:rPr>
              <a:t>le taux d’intérêt</a:t>
            </a:r>
            <a:r>
              <a:rPr lang="fr-FR" sz="2000" b="0" dirty="0" smtClean="0">
                <a:solidFill>
                  <a:srgbClr val="213B76"/>
                </a:solidFill>
                <a:latin typeface="Arial" panose="020B0604020202020204" pitchFamily="34" charset="0"/>
                <a:cs typeface="Arial" panose="020B0604020202020204" pitchFamily="34" charset="0"/>
              </a:rPr>
              <a:t>)</a:t>
            </a:r>
          </a:p>
          <a:p>
            <a:pPr marL="342900" indent="-342900">
              <a:lnSpc>
                <a:spcPct val="100000"/>
              </a:lnSpc>
              <a:buSzPct val="125000"/>
              <a:buBlip>
                <a:blip r:embed="rId4"/>
              </a:buBlip>
            </a:pPr>
            <a:r>
              <a:rPr lang="fr-FR" sz="2000" b="0" dirty="0">
                <a:solidFill>
                  <a:srgbClr val="213B76"/>
                </a:solidFill>
                <a:latin typeface="Arial" panose="020B0604020202020204" pitchFamily="34" charset="0"/>
              </a:rPr>
              <a:t>À la disponibilité de l’argent (</a:t>
            </a:r>
            <a:r>
              <a:rPr lang="fr-FR" sz="2000" dirty="0">
                <a:solidFill>
                  <a:srgbClr val="C81E60"/>
                </a:solidFill>
                <a:latin typeface="Arial" panose="020B0604020202020204" pitchFamily="34" charset="0"/>
              </a:rPr>
              <a:t>immédiatement ou dans plusieurs mois ou années</a:t>
            </a:r>
            <a:r>
              <a:rPr lang="fr-FR" sz="2000" b="0" dirty="0">
                <a:solidFill>
                  <a:srgbClr val="213B76"/>
                </a:solidFill>
                <a:latin typeface="Arial" panose="020B0604020202020204" pitchFamily="34" charset="0"/>
              </a:rPr>
              <a:t>)</a:t>
            </a:r>
          </a:p>
          <a:p>
            <a:pPr marL="342900" indent="-342900">
              <a:lnSpc>
                <a:spcPct val="100000"/>
              </a:lnSpc>
              <a:buSzPct val="125000"/>
              <a:buBlip>
                <a:blip r:embed="rId4"/>
              </a:buBlip>
            </a:pPr>
            <a:r>
              <a:rPr lang="fr-FR" sz="2000" b="0" dirty="0">
                <a:solidFill>
                  <a:srgbClr val="213B76"/>
                </a:solidFill>
                <a:latin typeface="Arial" panose="020B0604020202020204" pitchFamily="34" charset="0"/>
              </a:rPr>
              <a:t>Au niveau de risque (</a:t>
            </a:r>
            <a:r>
              <a:rPr lang="fr-FR" sz="2000" dirty="0">
                <a:solidFill>
                  <a:srgbClr val="C81E60"/>
                </a:solidFill>
                <a:latin typeface="Arial" panose="020B0604020202020204" pitchFamily="34" charset="0"/>
              </a:rPr>
              <a:t>le risque que je perde tout ou partie de l’argent que j’ai placé</a:t>
            </a:r>
            <a:r>
              <a:rPr lang="fr-FR" sz="2000" b="0" dirty="0" smtClean="0">
                <a:solidFill>
                  <a:srgbClr val="213B76"/>
                </a:solidFill>
                <a:latin typeface="Arial" panose="020B0604020202020204" pitchFamily="34" charset="0"/>
              </a:rPr>
              <a:t>)</a:t>
            </a:r>
            <a:endParaRPr lang="fr-FR" sz="2000" b="0" dirty="0">
              <a:solidFill>
                <a:srgbClr val="213B76"/>
              </a:solidFill>
              <a:latin typeface="Arial" panose="020B0604020202020204" pitchFamily="34" charset="0"/>
            </a:endParaRPr>
          </a:p>
        </p:txBody>
      </p:sp>
      <p:grpSp>
        <p:nvGrpSpPr>
          <p:cNvPr id="12" name="Groupe 11"/>
          <p:cNvGrpSpPr/>
          <p:nvPr/>
        </p:nvGrpSpPr>
        <p:grpSpPr>
          <a:xfrm>
            <a:off x="642258" y="1426956"/>
            <a:ext cx="8990385" cy="1200329"/>
            <a:chOff x="340308" y="1465241"/>
            <a:chExt cx="10372473" cy="1200329"/>
          </a:xfrm>
        </p:grpSpPr>
        <p:sp>
          <p:nvSpPr>
            <p:cNvPr id="14" name="Rectangle 13"/>
            <p:cNvSpPr/>
            <p:nvPr/>
          </p:nvSpPr>
          <p:spPr>
            <a:xfrm>
              <a:off x="1415240" y="1465241"/>
              <a:ext cx="9297541" cy="1200329"/>
            </a:xfrm>
            <a:prstGeom prst="rect">
              <a:avLst/>
            </a:prstGeom>
          </p:spPr>
          <p:txBody>
            <a:bodyPr wrap="square">
              <a:spAutoFit/>
            </a:bodyPr>
            <a:lstStyle/>
            <a:p>
              <a:r>
                <a:rPr lang="fr-FR" sz="2400" b="1" dirty="0" smtClean="0">
                  <a:solidFill>
                    <a:srgbClr val="C92360"/>
                  </a:solidFill>
                  <a:latin typeface="Arial" panose="020B0604020202020204" pitchFamily="34" charset="0"/>
                  <a:ea typeface="Arial"/>
                  <a:cs typeface="Arial" panose="020B0604020202020204" pitchFamily="34" charset="0"/>
                  <a:sym typeface="Arial"/>
                </a:rPr>
                <a:t>Il existe </a:t>
              </a:r>
              <a:r>
                <a:rPr lang="fr-FR" sz="2400" b="1" dirty="0">
                  <a:solidFill>
                    <a:srgbClr val="C92360"/>
                  </a:solidFill>
                  <a:latin typeface="Arial" panose="020B0604020202020204" pitchFamily="34" charset="0"/>
                  <a:ea typeface="Arial"/>
                  <a:cs typeface="Arial" panose="020B0604020202020204" pitchFamily="34" charset="0"/>
                  <a:sym typeface="Arial"/>
                </a:rPr>
                <a:t>de </a:t>
              </a:r>
              <a:r>
                <a:rPr lang="fr-FR" sz="2400" b="1" dirty="0" smtClean="0">
                  <a:solidFill>
                    <a:srgbClr val="213B76"/>
                  </a:solidFill>
                  <a:latin typeface="Arial" panose="020B0604020202020204" pitchFamily="34" charset="0"/>
                  <a:ea typeface="Arial"/>
                  <a:cs typeface="Arial" panose="020B0604020202020204" pitchFamily="34" charset="0"/>
                  <a:sym typeface="Arial"/>
                  <a:hlinkClick r:id="rId5"/>
                </a:rPr>
                <a:t>nombreux produits d’épargne</a:t>
              </a:r>
              <a:r>
                <a:rPr lang="fr-FR" sz="2400" b="1" dirty="0" smtClean="0">
                  <a:solidFill>
                    <a:srgbClr val="213B76"/>
                  </a:solidFill>
                  <a:latin typeface="Arial" panose="020B0604020202020204" pitchFamily="34" charset="0"/>
                  <a:ea typeface="Arial"/>
                  <a:cs typeface="Arial" panose="020B0604020202020204" pitchFamily="34" charset="0"/>
                  <a:sym typeface="Arial"/>
                </a:rPr>
                <a:t> </a:t>
              </a:r>
              <a:r>
                <a:rPr lang="fr-FR" sz="2400" b="1" dirty="0" smtClean="0">
                  <a:solidFill>
                    <a:srgbClr val="C92360"/>
                  </a:solidFill>
                  <a:latin typeface="Arial" panose="020B0604020202020204" pitchFamily="34" charset="0"/>
                  <a:ea typeface="Arial"/>
                  <a:cs typeface="Arial" panose="020B0604020202020204" pitchFamily="34" charset="0"/>
                  <a:sym typeface="Arial"/>
                </a:rPr>
                <a:t>proposés </a:t>
              </a:r>
              <a:r>
                <a:rPr lang="fr-FR" sz="2400" b="1" dirty="0">
                  <a:solidFill>
                    <a:srgbClr val="C92360"/>
                  </a:solidFill>
                  <a:latin typeface="Arial" panose="020B0604020202020204" pitchFamily="34" charset="0"/>
                  <a:ea typeface="Arial"/>
                  <a:cs typeface="Arial" panose="020B0604020202020204" pitchFamily="34" charset="0"/>
                  <a:sym typeface="Arial"/>
                </a:rPr>
                <a:t>par les banques et les assurances. </a:t>
              </a:r>
              <a:endParaRPr lang="fr-FR" sz="2400" b="1" dirty="0" smtClean="0">
                <a:solidFill>
                  <a:srgbClr val="C92360"/>
                </a:solidFill>
                <a:latin typeface="Arial" panose="020B0604020202020204" pitchFamily="34" charset="0"/>
                <a:ea typeface="Arial"/>
                <a:cs typeface="Arial" panose="020B0604020202020204" pitchFamily="34" charset="0"/>
                <a:sym typeface="Arial"/>
              </a:endParaRPr>
            </a:p>
            <a:p>
              <a:r>
                <a:rPr lang="fr-FR" sz="2400" b="1" dirty="0" smtClean="0">
                  <a:solidFill>
                    <a:srgbClr val="C92360"/>
                  </a:solidFill>
                  <a:latin typeface="Arial" panose="020B0604020202020204" pitchFamily="34" charset="0"/>
                  <a:ea typeface="Arial"/>
                  <a:cs typeface="Arial" panose="020B0604020202020204" pitchFamily="34" charset="0"/>
                  <a:sym typeface="Arial"/>
                </a:rPr>
                <a:t>À </a:t>
              </a:r>
              <a:r>
                <a:rPr lang="fr-FR" sz="2400" b="1" dirty="0">
                  <a:solidFill>
                    <a:srgbClr val="C92360"/>
                  </a:solidFill>
                  <a:latin typeface="Arial" panose="020B0604020202020204" pitchFamily="34" charset="0"/>
                  <a:ea typeface="Arial"/>
                  <a:cs typeface="Arial" panose="020B0604020202020204" pitchFamily="34" charset="0"/>
                  <a:sym typeface="Arial"/>
                </a:rPr>
                <a:t>quoi dois-je faire attention </a:t>
              </a:r>
              <a:r>
                <a:rPr lang="fr-FR" sz="2400" b="1" dirty="0" smtClean="0">
                  <a:solidFill>
                    <a:srgbClr val="C92360"/>
                  </a:solidFill>
                  <a:latin typeface="Arial" panose="020B0604020202020204" pitchFamily="34" charset="0"/>
                  <a:ea typeface="Arial"/>
                  <a:cs typeface="Arial" panose="020B0604020202020204" pitchFamily="34" charset="0"/>
                  <a:sym typeface="Arial"/>
                </a:rPr>
                <a:t>?</a:t>
              </a:r>
              <a:endParaRPr lang="fr-FR" sz="2400" b="1" dirty="0">
                <a:solidFill>
                  <a:srgbClr val="C92360"/>
                </a:solidFill>
                <a:latin typeface="Arial" panose="020B0604020202020204" pitchFamily="34" charset="0"/>
                <a:ea typeface="Arial"/>
                <a:cs typeface="Arial" panose="020B0604020202020204" pitchFamily="34" charset="0"/>
                <a:sym typeface="Arial"/>
              </a:endParaRPr>
            </a:p>
          </p:txBody>
        </p:sp>
        <p:pic>
          <p:nvPicPr>
            <p:cNvPr id="15" name="Espace réservé du contenu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0308" y="1554302"/>
              <a:ext cx="882960" cy="662220"/>
            </a:xfrm>
            <a:prstGeom prst="rect">
              <a:avLst/>
            </a:prstGeom>
          </p:spPr>
        </p:pic>
      </p:grpSp>
      <p:grpSp>
        <p:nvGrpSpPr>
          <p:cNvPr id="16" name="Groupe 15"/>
          <p:cNvGrpSpPr/>
          <p:nvPr/>
        </p:nvGrpSpPr>
        <p:grpSpPr>
          <a:xfrm>
            <a:off x="738729" y="5060299"/>
            <a:ext cx="10990626" cy="637008"/>
            <a:chOff x="897404" y="1357676"/>
            <a:chExt cx="9914031" cy="637008"/>
          </a:xfrm>
        </p:grpSpPr>
        <p:sp>
          <p:nvSpPr>
            <p:cNvPr id="17" name="Rectangle 16"/>
            <p:cNvSpPr/>
            <p:nvPr/>
          </p:nvSpPr>
          <p:spPr>
            <a:xfrm>
              <a:off x="1780364" y="1357676"/>
              <a:ext cx="9031071" cy="461665"/>
            </a:xfrm>
            <a:prstGeom prst="rect">
              <a:avLst/>
            </a:prstGeom>
          </p:spPr>
          <p:txBody>
            <a:bodyPr wrap="square">
              <a:spAutoFit/>
            </a:bodyPr>
            <a:lstStyle/>
            <a:p>
              <a:r>
                <a:rPr lang="fr-FR" sz="2400" b="1" dirty="0">
                  <a:solidFill>
                    <a:srgbClr val="E57117"/>
                  </a:solidFill>
                  <a:latin typeface="Arial" panose="020B0604020202020204" pitchFamily="34" charset="0"/>
                  <a:cs typeface="Arial" panose="020B0604020202020204" pitchFamily="34" charset="0"/>
                </a:rPr>
                <a:t>Et attention aux propositions «</a:t>
              </a:r>
              <a:r>
                <a:rPr lang="fr-FR" sz="2400" b="1" dirty="0">
                  <a:solidFill>
                    <a:srgbClr val="C92360"/>
                  </a:solidFill>
                  <a:latin typeface="Arial" panose="020B0604020202020204" pitchFamily="34" charset="0"/>
                  <a:cs typeface="Arial" panose="020B0604020202020204" pitchFamily="34" charset="0"/>
                </a:rPr>
                <a:t> </a:t>
              </a:r>
              <a:r>
                <a:rPr lang="fr-FR" sz="2400" b="1" dirty="0">
                  <a:solidFill>
                    <a:srgbClr val="213B76"/>
                  </a:solidFill>
                  <a:latin typeface="Arial" panose="020B0604020202020204" pitchFamily="34" charset="0"/>
                  <a:cs typeface="Arial" panose="020B0604020202020204" pitchFamily="34" charset="0"/>
                </a:rPr>
                <a:t>trop belles pour être honnêtes</a:t>
              </a:r>
              <a:r>
                <a:rPr lang="fr-FR" sz="2400" b="1" dirty="0">
                  <a:solidFill>
                    <a:srgbClr val="C92360"/>
                  </a:solidFill>
                  <a:latin typeface="Arial" panose="020B0604020202020204" pitchFamily="34" charset="0"/>
                  <a:cs typeface="Arial" panose="020B0604020202020204" pitchFamily="34" charset="0"/>
                </a:rPr>
                <a:t> </a:t>
              </a:r>
              <a:r>
                <a:rPr lang="fr-FR" sz="2400" b="1" dirty="0" smtClean="0">
                  <a:solidFill>
                    <a:srgbClr val="E57117"/>
                  </a:solidFill>
                  <a:latin typeface="Arial" panose="020B0604020202020204" pitchFamily="34" charset="0"/>
                  <a:cs typeface="Arial" panose="020B0604020202020204" pitchFamily="34" charset="0"/>
                </a:rPr>
                <a:t>» ! </a:t>
              </a:r>
              <a:endParaRPr lang="fr-FR" sz="2400" b="1" dirty="0">
                <a:solidFill>
                  <a:srgbClr val="E57117"/>
                </a:solidFill>
                <a:latin typeface="Arial" panose="020B0604020202020204" pitchFamily="34" charset="0"/>
                <a:cs typeface="Arial" panose="020B0604020202020204" pitchFamily="34" charset="0"/>
              </a:endParaRPr>
            </a:p>
          </p:txBody>
        </p:sp>
        <p:pic>
          <p:nvPicPr>
            <p:cNvPr id="18" name="Image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97404" y="1357676"/>
              <a:ext cx="840309" cy="637008"/>
            </a:xfrm>
            <a:prstGeom prst="rect">
              <a:avLst/>
            </a:prstGeom>
          </p:spPr>
        </p:pic>
      </p:grpSp>
      <p:sp>
        <p:nvSpPr>
          <p:cNvPr id="20"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Tree>
    <p:extLst>
      <p:ext uri="{BB962C8B-B14F-4D97-AF65-F5344CB8AC3E}">
        <p14:creationId xmlns:p14="http://schemas.microsoft.com/office/powerpoint/2010/main" val="4040804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1"/>
          </p:nvPr>
        </p:nvSpPr>
        <p:spPr/>
        <p:txBody>
          <a:bodyPr/>
          <a:lstStyle/>
          <a:p>
            <a:fld id="{27A4C574-4D1E-4B89-9988-D081408D575C}" type="slidenum">
              <a:rPr lang="fr-FR" smtClean="0"/>
              <a:pPr/>
              <a:t>44</a:t>
            </a:fld>
            <a:endParaRPr lang="fr-FR" dirty="0"/>
          </a:p>
        </p:txBody>
      </p:sp>
      <p:sp>
        <p:nvSpPr>
          <p:cNvPr id="6" name="Titre 1"/>
          <p:cNvSpPr txBox="1">
            <a:spLocks/>
          </p:cNvSpPr>
          <p:nvPr/>
        </p:nvSpPr>
        <p:spPr>
          <a:xfrm>
            <a:off x="642259" y="363472"/>
            <a:ext cx="10907484" cy="701731"/>
          </a:xfrm>
          <a:prstGeom prst="rect">
            <a:avLst/>
          </a:prstGeom>
        </p:spPr>
        <p:txBody>
          <a:bodyPr>
            <a:spAutoFit/>
          </a:bodyPr>
          <a:lstStyle>
            <a:lvl1pPr marL="857250" indent="-857250">
              <a:lnSpc>
                <a:spcPct val="90000"/>
              </a:lnSpc>
              <a:spcBef>
                <a:spcPct val="0"/>
              </a:spcBef>
              <a:buFont typeface="+mj-lt"/>
              <a:buAutoNum type="arabicPeriod" startAt="6"/>
              <a:defRPr sz="4400" b="1">
                <a:solidFill>
                  <a:srgbClr val="213B76"/>
                </a:solidFill>
                <a:latin typeface="Arial" panose="020B0604020202020204" pitchFamily="34" charset="0"/>
                <a:ea typeface="+mj-ea"/>
                <a:cs typeface="Arial" panose="020B0604020202020204" pitchFamily="34" charset="0"/>
              </a:defRPr>
            </a:lvl1pPr>
          </a:lstStyle>
          <a:p>
            <a:pPr marL="0" indent="0">
              <a:buNone/>
            </a:pPr>
            <a:r>
              <a:rPr lang="fr-FR" dirty="0" smtClean="0"/>
              <a:t>6. L’ÉPARGNE</a:t>
            </a:r>
            <a:endParaRPr lang="fr-FR" dirty="0"/>
          </a:p>
        </p:txBody>
      </p:sp>
      <p:graphicFrame>
        <p:nvGraphicFramePr>
          <p:cNvPr id="10" name="Diagramme 9"/>
          <p:cNvGraphicFramePr/>
          <p:nvPr>
            <p:extLst>
              <p:ext uri="{D42A27DB-BD31-4B8C-83A1-F6EECF244321}">
                <p14:modId xmlns:p14="http://schemas.microsoft.com/office/powerpoint/2010/main" val="1773009265"/>
              </p:ext>
            </p:extLst>
          </p:nvPr>
        </p:nvGraphicFramePr>
        <p:xfrm>
          <a:off x="2099557" y="2563594"/>
          <a:ext cx="7992888" cy="28122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3" name="Imag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772421" y="202103"/>
            <a:ext cx="1027776" cy="1027776"/>
          </a:xfrm>
          <a:prstGeom prst="rect">
            <a:avLst/>
          </a:prstGeom>
        </p:spPr>
      </p:pic>
      <p:sp>
        <p:nvSpPr>
          <p:cNvPr id="11"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grpSp>
        <p:nvGrpSpPr>
          <p:cNvPr id="12" name="Groupe 11"/>
          <p:cNvGrpSpPr/>
          <p:nvPr/>
        </p:nvGrpSpPr>
        <p:grpSpPr>
          <a:xfrm>
            <a:off x="1783162" y="1274681"/>
            <a:ext cx="7198914" cy="540000"/>
            <a:chOff x="1068527" y="4758341"/>
            <a:chExt cx="2725518" cy="540000"/>
          </a:xfrm>
        </p:grpSpPr>
        <p:sp>
          <p:nvSpPr>
            <p:cNvPr id="18" name="ZoneTexte 17"/>
            <p:cNvSpPr txBox="1"/>
            <p:nvPr/>
          </p:nvSpPr>
          <p:spPr>
            <a:xfrm>
              <a:off x="1068527" y="4787575"/>
              <a:ext cx="2725518" cy="4616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hangingPunct="0"/>
              <a:r>
                <a:rPr lang="fr-FR" sz="2400" b="1" dirty="0">
                  <a:solidFill>
                    <a:srgbClr val="E06F17"/>
                  </a:solidFill>
                  <a:latin typeface="Arial" panose="020B0604020202020204" pitchFamily="34" charset="0"/>
                  <a:cs typeface="Arial" panose="020B0604020202020204" pitchFamily="34" charset="0"/>
                  <a:sym typeface="Helvetica"/>
                </a:rPr>
                <a:t> </a:t>
              </a:r>
              <a:r>
                <a:rPr lang="fr-FR" sz="2400" b="1" dirty="0" smtClean="0">
                  <a:solidFill>
                    <a:srgbClr val="E06F17"/>
                  </a:solidFill>
                  <a:latin typeface="Arial" panose="020B0604020202020204" pitchFamily="34" charset="0"/>
                  <a:cs typeface="Arial" panose="020B0604020202020204" pitchFamily="34" charset="0"/>
                  <a:sym typeface="Helvetica"/>
                </a:rPr>
                <a:t>Exercice : </a:t>
              </a:r>
              <a:r>
                <a:rPr lang="fr-FR" sz="2200" dirty="0" smtClean="0">
                  <a:solidFill>
                    <a:srgbClr val="E06F17"/>
                  </a:solidFill>
                  <a:latin typeface="Arial" panose="020B0604020202020204" pitchFamily="34" charset="0"/>
                  <a:cs typeface="Arial" panose="020B0604020202020204" pitchFamily="34" charset="0"/>
                  <a:sym typeface="Helvetica"/>
                </a:rPr>
                <a:t>Je suis les étapes suivantes pour épargner !</a:t>
              </a:r>
              <a:endParaRPr lang="fr-FR" sz="2200" dirty="0">
                <a:solidFill>
                  <a:srgbClr val="E06F17"/>
                </a:solidFill>
                <a:latin typeface="Arial" panose="020B0604020202020204" pitchFamily="34" charset="0"/>
                <a:cs typeface="Arial" panose="020B0604020202020204" pitchFamily="34" charset="0"/>
                <a:sym typeface="Helvetica"/>
              </a:endParaRPr>
            </a:p>
          </p:txBody>
        </p:sp>
        <p:sp>
          <p:nvSpPr>
            <p:cNvPr id="19" name="Rectangle à coins arrondis 18"/>
            <p:cNvSpPr/>
            <p:nvPr/>
          </p:nvSpPr>
          <p:spPr>
            <a:xfrm>
              <a:off x="1068527" y="4758341"/>
              <a:ext cx="2725518" cy="540000"/>
            </a:xfrm>
            <a:prstGeom prst="roundRect">
              <a:avLst>
                <a:gd name="adj" fmla="val 0"/>
              </a:avLst>
            </a:prstGeom>
            <a:noFill/>
            <a:ln w="38100">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14" name="Bouton d'action : Accueil 13">
            <a:hlinkClick r:id="rId9" action="ppaction://hlinksldjump" highlightClick="1"/>
          </p:cNvPr>
          <p:cNvSpPr/>
          <p:nvPr/>
        </p:nvSpPr>
        <p:spPr>
          <a:xfrm>
            <a:off x="406646" y="5744340"/>
            <a:ext cx="1376516" cy="865239"/>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559672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graphicEl>
                                              <a:dgm id="{D3D089D6-2E11-4BB8-AA5B-2A0B78D712B0}"/>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graphicEl>
                                              <a:dgm id="{32C092CF-FA17-4320-971C-2109B6207194}"/>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graphicEl>
                                              <a:dgm id="{805B950C-0E08-4E56-B21C-3502E84CB552}"/>
                                            </p:graphic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graphicEl>
                                              <a:dgm id="{68E69AE4-3945-4E2F-A94B-E048D078CEBA}"/>
                                            </p:graphic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graphicEl>
                                              <a:dgm id="{36451B90-451F-43D6-9D99-16B74C32DD5C}"/>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graphicEl>
                                              <a:dgm id="{02E550CC-08F5-432D-9D5E-BA1EC10FE598}"/>
                                            </p:graphic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
                                            <p:graphicEl>
                                              <a:dgm id="{12D49BF2-FC8F-4A79-8A94-5E67D2F2796B}"/>
                                            </p:graphic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
                                            <p:graphicEl>
                                              <a:dgm id="{61F26E32-8DD0-473B-9C80-A62B7D7F34A9}"/>
                                            </p:graphic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
                                            <p:graphicEl>
                                              <a:dgm id="{D9C7E9C2-42C1-4CEC-AA3D-935A3F441D3B}"/>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uiExpand="1">
        <p:bldSub>
          <a:bldDgm bld="one"/>
        </p:bldSub>
      </p:bldGraphic>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45</a:t>
            </a:fld>
            <a:endParaRPr lang="fr-FR" dirty="0"/>
          </a:p>
        </p:txBody>
      </p:sp>
      <p:pic>
        <p:nvPicPr>
          <p:cNvPr id="13" name="Imag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76709" y="64998"/>
            <a:ext cx="1219200" cy="1219200"/>
          </a:xfrm>
          <a:prstGeom prst="rect">
            <a:avLst/>
          </a:prstGeom>
        </p:spPr>
      </p:pic>
      <p:sp>
        <p:nvSpPr>
          <p:cNvPr id="10" name="Rectangle 9"/>
          <p:cNvSpPr/>
          <p:nvPr/>
        </p:nvSpPr>
        <p:spPr>
          <a:xfrm>
            <a:off x="2106307" y="1284198"/>
            <a:ext cx="7983951" cy="2308324"/>
          </a:xfrm>
          <a:prstGeom prst="rect">
            <a:avLst/>
          </a:prstGeom>
          <a:solidFill>
            <a:srgbClr val="F2F2F2"/>
          </a:solidFill>
          <a:ln w="38100">
            <a:solidFill>
              <a:srgbClr val="213B76"/>
            </a:solidFill>
          </a:ln>
        </p:spPr>
        <p:txBody>
          <a:bodyPr wrap="square">
            <a:spAutoFit/>
          </a:bodyPr>
          <a:lstStyle/>
          <a:p>
            <a:pPr lvl="0" algn="ctr"/>
            <a:r>
              <a:rPr lang="fr-FR" sz="2800" b="1" dirty="0">
                <a:solidFill>
                  <a:srgbClr val="213B76"/>
                </a:solidFill>
                <a:latin typeface="Arial" panose="020B0604020202020204" pitchFamily="34" charset="0"/>
              </a:rPr>
              <a:t>THÈME </a:t>
            </a:r>
            <a:r>
              <a:rPr lang="fr-FR" sz="2800" b="1" dirty="0" smtClean="0">
                <a:solidFill>
                  <a:srgbClr val="213B76"/>
                </a:solidFill>
                <a:latin typeface="Arial" panose="020B0604020202020204" pitchFamily="34" charset="0"/>
              </a:rPr>
              <a:t>7 </a:t>
            </a:r>
            <a:r>
              <a:rPr lang="fr-FR" sz="2800" b="1" dirty="0">
                <a:solidFill>
                  <a:srgbClr val="213B76"/>
                </a:solidFill>
                <a:latin typeface="Arial" panose="020B0604020202020204" pitchFamily="34" charset="0"/>
              </a:rPr>
              <a:t>: </a:t>
            </a:r>
            <a:r>
              <a:rPr lang="fr-FR" sz="2800" b="1" dirty="0" smtClean="0">
                <a:solidFill>
                  <a:srgbClr val="213B76"/>
                </a:solidFill>
                <a:latin typeface="Arial" panose="020B0604020202020204" pitchFamily="34" charset="0"/>
              </a:rPr>
              <a:t>LE CRÉDIT</a:t>
            </a:r>
            <a:endParaRPr lang="fr-FR" sz="2800" b="1" dirty="0">
              <a:solidFill>
                <a:srgbClr val="213B76"/>
              </a:solidFill>
              <a:latin typeface="Arial" panose="020B0604020202020204" pitchFamily="34" charset="0"/>
            </a:endParaRPr>
          </a:p>
          <a:p>
            <a:pPr lvl="0" algn="ctr"/>
            <a:endParaRPr lang="fr-FR" sz="1200" b="1" dirty="0">
              <a:solidFill>
                <a:srgbClr val="213B76"/>
              </a:solidFill>
              <a:latin typeface="Arial" panose="020B0604020202020204" pitchFamily="34" charset="0"/>
            </a:endParaRPr>
          </a:p>
          <a:p>
            <a:pPr lvl="0">
              <a:spcBef>
                <a:spcPts val="600"/>
              </a:spcBef>
            </a:pPr>
            <a:r>
              <a:rPr lang="fr-FR" dirty="0">
                <a:solidFill>
                  <a:srgbClr val="213B76"/>
                </a:solidFill>
                <a:latin typeface="Arial" panose="020B0604020202020204" pitchFamily="34" charset="0"/>
              </a:rPr>
              <a:t>Je dois utiliser un moyen de transport pour aller sur mon lieu de stage. </a:t>
            </a:r>
            <a:br>
              <a:rPr lang="fr-FR" dirty="0">
                <a:solidFill>
                  <a:srgbClr val="213B76"/>
                </a:solidFill>
                <a:latin typeface="Arial" panose="020B0604020202020204" pitchFamily="34" charset="0"/>
              </a:rPr>
            </a:br>
            <a:endParaRPr lang="fr-FR" dirty="0" smtClean="0">
              <a:solidFill>
                <a:srgbClr val="213B76"/>
              </a:solidFill>
              <a:latin typeface="Arial" panose="020B0604020202020204" pitchFamily="34" charset="0"/>
            </a:endParaRPr>
          </a:p>
          <a:p>
            <a:pPr lvl="0">
              <a:spcBef>
                <a:spcPts val="600"/>
              </a:spcBef>
            </a:pPr>
            <a:r>
              <a:rPr lang="fr-FR" dirty="0" smtClean="0">
                <a:solidFill>
                  <a:srgbClr val="213B76"/>
                </a:solidFill>
                <a:latin typeface="Arial" panose="020B0604020202020204" pitchFamily="34" charset="0"/>
              </a:rPr>
              <a:t>Quelles </a:t>
            </a:r>
            <a:r>
              <a:rPr lang="fr-FR" dirty="0">
                <a:solidFill>
                  <a:srgbClr val="213B76"/>
                </a:solidFill>
                <a:latin typeface="Arial" panose="020B0604020202020204" pitchFamily="34" charset="0"/>
              </a:rPr>
              <a:t>sont les </a:t>
            </a:r>
            <a:r>
              <a:rPr lang="fr-FR" b="1" dirty="0">
                <a:solidFill>
                  <a:srgbClr val="213B76"/>
                </a:solidFill>
                <a:latin typeface="Arial" panose="020B0604020202020204" pitchFamily="34" charset="0"/>
              </a:rPr>
              <a:t>aides financières </a:t>
            </a:r>
            <a:r>
              <a:rPr lang="fr-FR" dirty="0">
                <a:solidFill>
                  <a:srgbClr val="213B76"/>
                </a:solidFill>
                <a:latin typeface="Arial" panose="020B0604020202020204" pitchFamily="34" charset="0"/>
              </a:rPr>
              <a:t>pour utiliser les transports en commun ? </a:t>
            </a:r>
          </a:p>
          <a:p>
            <a:pPr lvl="0">
              <a:spcBef>
                <a:spcPts val="600"/>
              </a:spcBef>
            </a:pPr>
            <a:r>
              <a:rPr lang="fr-FR" dirty="0">
                <a:solidFill>
                  <a:srgbClr val="213B76"/>
                </a:solidFill>
                <a:latin typeface="Arial" panose="020B0604020202020204" pitchFamily="34" charset="0"/>
              </a:rPr>
              <a:t>Comment </a:t>
            </a:r>
            <a:r>
              <a:rPr lang="fr-FR" b="1" dirty="0">
                <a:solidFill>
                  <a:srgbClr val="213B76"/>
                </a:solidFill>
                <a:latin typeface="Arial" panose="020B0604020202020204" pitchFamily="34" charset="0"/>
              </a:rPr>
              <a:t>financer </a:t>
            </a:r>
            <a:r>
              <a:rPr lang="fr-FR" dirty="0">
                <a:solidFill>
                  <a:srgbClr val="213B76"/>
                </a:solidFill>
                <a:latin typeface="Arial" panose="020B0604020202020204" pitchFamily="34" charset="0"/>
              </a:rPr>
              <a:t>l’achat d’un moyen de transport </a:t>
            </a:r>
            <a:r>
              <a:rPr lang="fr-FR" dirty="0" smtClean="0">
                <a:solidFill>
                  <a:srgbClr val="213B76"/>
                </a:solidFill>
                <a:latin typeface="Arial" panose="020B0604020202020204" pitchFamily="34" charset="0"/>
              </a:rPr>
              <a:t>?</a:t>
            </a:r>
          </a:p>
          <a:p>
            <a:pPr lvl="0">
              <a:spcBef>
                <a:spcPts val="600"/>
              </a:spcBef>
            </a:pPr>
            <a:endParaRPr lang="fr-FR" sz="1200" dirty="0">
              <a:solidFill>
                <a:srgbClr val="213B76"/>
              </a:solidFill>
              <a:latin typeface="Arial" panose="020B0604020202020204" pitchFamily="34" charset="0"/>
            </a:endParaRPr>
          </a:p>
        </p:txBody>
      </p:sp>
      <p:sp>
        <p:nvSpPr>
          <p:cNvPr id="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Tree>
    <p:extLst>
      <p:ext uri="{BB962C8B-B14F-4D97-AF65-F5344CB8AC3E}">
        <p14:creationId xmlns:p14="http://schemas.microsoft.com/office/powerpoint/2010/main" val="336829909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642258" y="365126"/>
            <a:ext cx="10907484" cy="646331"/>
          </a:xfrm>
        </p:spPr>
        <p:txBody>
          <a:bodyPr/>
          <a:lstStyle/>
          <a:p>
            <a:pPr marL="0" indent="0">
              <a:buNone/>
            </a:pPr>
            <a:r>
              <a:rPr lang="fr-FR" sz="4000" dirty="0" smtClean="0"/>
              <a:t>7. LE </a:t>
            </a:r>
            <a:r>
              <a:rPr lang="fr-FR" sz="4000" dirty="0"/>
              <a:t>CRÉDIT</a:t>
            </a:r>
          </a:p>
        </p:txBody>
      </p:sp>
      <p:sp>
        <p:nvSpPr>
          <p:cNvPr id="3" name="Espace réservé du numéro de diapositive 2"/>
          <p:cNvSpPr>
            <a:spLocks noGrp="1"/>
          </p:cNvSpPr>
          <p:nvPr>
            <p:ph type="sldNum" sz="quarter" idx="11"/>
          </p:nvPr>
        </p:nvSpPr>
        <p:spPr/>
        <p:txBody>
          <a:bodyPr/>
          <a:lstStyle/>
          <a:p>
            <a:fld id="{27A4C574-4D1E-4B89-9988-D081408D575C}" type="slidenum">
              <a:rPr lang="fr-FR" smtClean="0"/>
              <a:pPr/>
              <a:t>46</a:t>
            </a:fld>
            <a:endParaRPr lang="fr-FR" dirty="0"/>
          </a:p>
        </p:txBody>
      </p:sp>
      <p:sp>
        <p:nvSpPr>
          <p:cNvPr id="10" name="Espace réservé du contenu 9"/>
          <p:cNvSpPr>
            <a:spLocks noGrp="1"/>
          </p:cNvSpPr>
          <p:nvPr>
            <p:ph idx="1"/>
          </p:nvPr>
        </p:nvSpPr>
        <p:spPr>
          <a:xfrm>
            <a:off x="1691772" y="3056023"/>
            <a:ext cx="10204137" cy="2092881"/>
          </a:xfrm>
        </p:spPr>
        <p:txBody>
          <a:bodyPr/>
          <a:lstStyle/>
          <a:p>
            <a:pPr marL="452438" lvl="1" indent="-452438">
              <a:lnSpc>
                <a:spcPct val="100000"/>
              </a:lnSpc>
              <a:spcBef>
                <a:spcPts val="600"/>
              </a:spcBef>
              <a:tabLst>
                <a:tab pos="452438" algn="l"/>
              </a:tabLst>
            </a:pPr>
            <a:r>
              <a:rPr lang="fr-FR" dirty="0"/>
              <a:t>Les réductions sur le train au niveau national </a:t>
            </a:r>
            <a:r>
              <a:rPr lang="fr-FR" dirty="0" smtClean="0"/>
              <a:t>: </a:t>
            </a:r>
            <a:endParaRPr lang="fr-FR" dirty="0" smtClean="0">
              <a:solidFill>
                <a:srgbClr val="C81E60"/>
              </a:solidFill>
            </a:endParaRPr>
          </a:p>
          <a:p>
            <a:pPr marL="0" lvl="1" indent="0">
              <a:lnSpc>
                <a:spcPct val="100000"/>
              </a:lnSpc>
              <a:spcBef>
                <a:spcPts val="600"/>
              </a:spcBef>
              <a:buNone/>
              <a:tabLst>
                <a:tab pos="452438" algn="l"/>
              </a:tabLst>
            </a:pPr>
            <a:r>
              <a:rPr lang="fr-FR" dirty="0" smtClean="0">
                <a:solidFill>
                  <a:srgbClr val="C81E60"/>
                </a:solidFill>
              </a:rPr>
              <a:t>	la carte </a:t>
            </a:r>
            <a:r>
              <a:rPr lang="fr-FR" dirty="0">
                <a:solidFill>
                  <a:srgbClr val="C81E60"/>
                </a:solidFill>
              </a:rPr>
              <a:t>avantage jeune </a:t>
            </a:r>
            <a:r>
              <a:rPr lang="fr-FR" dirty="0" smtClean="0">
                <a:solidFill>
                  <a:srgbClr val="C81E60"/>
                </a:solidFill>
              </a:rPr>
              <a:t>SNCF</a:t>
            </a:r>
          </a:p>
          <a:p>
            <a:pPr marL="452438" lvl="1" indent="-452438">
              <a:lnSpc>
                <a:spcPct val="100000"/>
              </a:lnSpc>
              <a:spcBef>
                <a:spcPts val="600"/>
              </a:spcBef>
              <a:tabLst>
                <a:tab pos="452438" algn="l"/>
              </a:tabLst>
            </a:pPr>
            <a:r>
              <a:rPr lang="fr-FR" dirty="0"/>
              <a:t>Les aides spécifiques dans les régions pour les transports </a:t>
            </a:r>
            <a:r>
              <a:rPr lang="fr-FR" dirty="0" smtClean="0"/>
              <a:t>collectifs : </a:t>
            </a:r>
            <a:r>
              <a:rPr lang="fr-FR" dirty="0" smtClean="0">
                <a:solidFill>
                  <a:srgbClr val="213B76"/>
                </a:solidFill>
              </a:rPr>
              <a:t>contactez</a:t>
            </a:r>
            <a:r>
              <a:rPr lang="fr-FR" dirty="0" smtClean="0">
                <a:solidFill>
                  <a:srgbClr val="C81E60"/>
                </a:solidFill>
              </a:rPr>
              <a:t> </a:t>
            </a:r>
            <a:r>
              <a:rPr lang="fr-FR" dirty="0">
                <a:solidFill>
                  <a:srgbClr val="C81E60"/>
                </a:solidFill>
              </a:rPr>
              <a:t>le Conseil Régional, le Conseil Départemental ou la mairie de votre lieu de </a:t>
            </a:r>
            <a:r>
              <a:rPr lang="fr-FR" dirty="0" smtClean="0">
                <a:solidFill>
                  <a:srgbClr val="C81E60"/>
                </a:solidFill>
              </a:rPr>
              <a:t>résidence</a:t>
            </a:r>
            <a:endParaRPr lang="fr-FR" dirty="0">
              <a:solidFill>
                <a:srgbClr val="C81E60"/>
              </a:solidFill>
            </a:endParaRPr>
          </a:p>
        </p:txBody>
      </p:sp>
      <p:grpSp>
        <p:nvGrpSpPr>
          <p:cNvPr id="12" name="Groupe 11"/>
          <p:cNvGrpSpPr/>
          <p:nvPr/>
        </p:nvGrpSpPr>
        <p:grpSpPr>
          <a:xfrm>
            <a:off x="642258" y="1808167"/>
            <a:ext cx="10992694" cy="830997"/>
            <a:chOff x="930496" y="1620003"/>
            <a:chExt cx="10992694" cy="830997"/>
          </a:xfrm>
        </p:grpSpPr>
        <p:sp>
          <p:nvSpPr>
            <p:cNvPr id="13" name="Rectangle 12"/>
            <p:cNvSpPr/>
            <p:nvPr/>
          </p:nvSpPr>
          <p:spPr>
            <a:xfrm>
              <a:off x="2002642" y="1620003"/>
              <a:ext cx="9920548" cy="830997"/>
            </a:xfrm>
            <a:prstGeom prst="rect">
              <a:avLst/>
            </a:prstGeom>
          </p:spPr>
          <p:txBody>
            <a:bodyPr wrap="square">
              <a:spAutoFit/>
            </a:bodyPr>
            <a:lstStyle/>
            <a:p>
              <a:r>
                <a:rPr lang="fr-FR" sz="2400" b="1" dirty="0">
                  <a:solidFill>
                    <a:srgbClr val="C92360"/>
                  </a:solidFill>
                  <a:latin typeface="Arial" panose="020B0604020202020204" pitchFamily="34" charset="0"/>
                  <a:ea typeface="Arial"/>
                  <a:cs typeface="Arial" panose="020B0604020202020204" pitchFamily="34" charset="0"/>
                  <a:sym typeface="Arial"/>
                </a:rPr>
                <a:t>Je prends les transports en commun pour me rendre sur mon lieu de </a:t>
              </a:r>
              <a:r>
                <a:rPr lang="fr-FR" sz="2400" b="1" dirty="0" smtClean="0">
                  <a:solidFill>
                    <a:srgbClr val="C92360"/>
                  </a:solidFill>
                  <a:latin typeface="Arial" panose="020B0604020202020204" pitchFamily="34" charset="0"/>
                  <a:ea typeface="Arial"/>
                  <a:cs typeface="Arial" panose="020B0604020202020204" pitchFamily="34" charset="0"/>
                  <a:sym typeface="Arial"/>
                </a:rPr>
                <a:t>stage. Quelles sont les aides financières possibles ?</a:t>
              </a:r>
              <a:endParaRPr lang="fr-FR" sz="2400" b="1" dirty="0">
                <a:solidFill>
                  <a:srgbClr val="C92360"/>
                </a:solidFill>
                <a:latin typeface="Arial" panose="020B0604020202020204" pitchFamily="34" charset="0"/>
                <a:ea typeface="Arial"/>
                <a:cs typeface="Arial" panose="020B0604020202020204" pitchFamily="34" charset="0"/>
                <a:sym typeface="Arial"/>
              </a:endParaRPr>
            </a:p>
          </p:txBody>
        </p:sp>
        <p:pic>
          <p:nvPicPr>
            <p:cNvPr id="14"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0496" y="1728622"/>
              <a:ext cx="882960" cy="662220"/>
            </a:xfrm>
            <a:prstGeom prst="rect">
              <a:avLst/>
            </a:prstGeom>
          </p:spPr>
        </p:pic>
      </p:grpSp>
      <p:pic>
        <p:nvPicPr>
          <p:cNvPr id="15" name="Imag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76709" y="64998"/>
            <a:ext cx="1219200" cy="1219200"/>
          </a:xfrm>
          <a:prstGeom prst="rect">
            <a:avLst/>
          </a:prstGeom>
        </p:spPr>
      </p:pic>
      <p:sp>
        <p:nvSpPr>
          <p:cNvPr id="11"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Tree>
    <p:extLst>
      <p:ext uri="{BB962C8B-B14F-4D97-AF65-F5344CB8AC3E}">
        <p14:creationId xmlns:p14="http://schemas.microsoft.com/office/powerpoint/2010/main" val="355111783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642258" y="365126"/>
            <a:ext cx="10907484" cy="646331"/>
          </a:xfrm>
        </p:spPr>
        <p:txBody>
          <a:bodyPr/>
          <a:lstStyle/>
          <a:p>
            <a:pPr marL="0" indent="0">
              <a:buNone/>
            </a:pPr>
            <a:r>
              <a:rPr lang="fr-FR" sz="4000" dirty="0" smtClean="0"/>
              <a:t>7. LE </a:t>
            </a:r>
            <a:r>
              <a:rPr lang="fr-FR" sz="4000" dirty="0"/>
              <a:t>CRÉDIT</a:t>
            </a:r>
          </a:p>
        </p:txBody>
      </p:sp>
      <p:sp>
        <p:nvSpPr>
          <p:cNvPr id="3" name="Espace réservé du numéro de diapositive 2"/>
          <p:cNvSpPr>
            <a:spLocks noGrp="1"/>
          </p:cNvSpPr>
          <p:nvPr>
            <p:ph type="sldNum" sz="quarter" idx="11"/>
          </p:nvPr>
        </p:nvSpPr>
        <p:spPr/>
        <p:txBody>
          <a:bodyPr/>
          <a:lstStyle/>
          <a:p>
            <a:fld id="{27A4C574-4D1E-4B89-9988-D081408D575C}" type="slidenum">
              <a:rPr lang="fr-FR" smtClean="0"/>
              <a:pPr/>
              <a:t>47</a:t>
            </a:fld>
            <a:endParaRPr lang="fr-FR" dirty="0"/>
          </a:p>
        </p:txBody>
      </p:sp>
      <p:grpSp>
        <p:nvGrpSpPr>
          <p:cNvPr id="12" name="Groupe 11"/>
          <p:cNvGrpSpPr/>
          <p:nvPr/>
        </p:nvGrpSpPr>
        <p:grpSpPr>
          <a:xfrm>
            <a:off x="600619" y="1317616"/>
            <a:ext cx="11128736" cy="830997"/>
            <a:chOff x="930496" y="1644233"/>
            <a:chExt cx="10603429" cy="830997"/>
          </a:xfrm>
        </p:grpSpPr>
        <p:sp>
          <p:nvSpPr>
            <p:cNvPr id="13" name="Rectangle 12"/>
            <p:cNvSpPr/>
            <p:nvPr/>
          </p:nvSpPr>
          <p:spPr>
            <a:xfrm>
              <a:off x="2023756" y="1644233"/>
              <a:ext cx="9510169" cy="830997"/>
            </a:xfrm>
            <a:prstGeom prst="rect">
              <a:avLst/>
            </a:prstGeom>
          </p:spPr>
          <p:txBody>
            <a:bodyPr wrap="square">
              <a:spAutoFit/>
            </a:bodyPr>
            <a:lstStyle/>
            <a:p>
              <a:r>
                <a:rPr lang="fr-FR" sz="2400" b="1" dirty="0">
                  <a:solidFill>
                    <a:srgbClr val="C92360"/>
                  </a:solidFill>
                  <a:latin typeface="Arial" panose="020B0604020202020204" pitchFamily="34" charset="0"/>
                  <a:ea typeface="Arial"/>
                  <a:cs typeface="Arial" panose="020B0604020202020204" pitchFamily="34" charset="0"/>
                  <a:sym typeface="Arial"/>
                </a:rPr>
                <a:t>J’achète ou je loue un moyen de transport pour </a:t>
              </a:r>
              <a:r>
                <a:rPr lang="fr-FR" sz="2400" b="1" dirty="0" smtClean="0">
                  <a:solidFill>
                    <a:srgbClr val="C92360"/>
                  </a:solidFill>
                  <a:latin typeface="Arial" panose="020B0604020202020204" pitchFamily="34" charset="0"/>
                  <a:ea typeface="Arial"/>
                  <a:cs typeface="Arial" panose="020B0604020202020204" pitchFamily="34" charset="0"/>
                  <a:sym typeface="Arial"/>
                </a:rPr>
                <a:t>aller sur </a:t>
              </a:r>
              <a:r>
                <a:rPr lang="fr-FR" sz="2400" b="1" dirty="0">
                  <a:solidFill>
                    <a:srgbClr val="C92360"/>
                  </a:solidFill>
                  <a:latin typeface="Arial" panose="020B0604020202020204" pitchFamily="34" charset="0"/>
                  <a:ea typeface="Arial"/>
                  <a:cs typeface="Arial" panose="020B0604020202020204" pitchFamily="34" charset="0"/>
                  <a:sym typeface="Arial"/>
                </a:rPr>
                <a:t>mon lieu de </a:t>
              </a:r>
              <a:r>
                <a:rPr lang="fr-FR" sz="2400" b="1" dirty="0" smtClean="0">
                  <a:solidFill>
                    <a:srgbClr val="C92360"/>
                  </a:solidFill>
                  <a:latin typeface="Arial" panose="020B0604020202020204" pitchFamily="34" charset="0"/>
                  <a:ea typeface="Arial"/>
                  <a:cs typeface="Arial" panose="020B0604020202020204" pitchFamily="34" charset="0"/>
                  <a:sym typeface="Arial"/>
                </a:rPr>
                <a:t>stage. Quelles </a:t>
              </a:r>
              <a:r>
                <a:rPr lang="fr-FR" sz="2400" b="1" dirty="0">
                  <a:solidFill>
                    <a:srgbClr val="C92360"/>
                  </a:solidFill>
                  <a:latin typeface="Arial" panose="020B0604020202020204" pitchFamily="34" charset="0"/>
                  <a:ea typeface="Arial"/>
                  <a:cs typeface="Arial" panose="020B0604020202020204" pitchFamily="34" charset="0"/>
                  <a:sym typeface="Arial"/>
                </a:rPr>
                <a:t>sont les principales aides possibles ?</a:t>
              </a:r>
            </a:p>
          </p:txBody>
        </p:sp>
        <p:pic>
          <p:nvPicPr>
            <p:cNvPr id="14"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0496" y="1728622"/>
              <a:ext cx="882960" cy="662220"/>
            </a:xfrm>
            <a:prstGeom prst="rect">
              <a:avLst/>
            </a:prstGeom>
          </p:spPr>
        </p:pic>
      </p:grpSp>
      <p:pic>
        <p:nvPicPr>
          <p:cNvPr id="15" name="Imag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76709" y="64998"/>
            <a:ext cx="1219200" cy="1219200"/>
          </a:xfrm>
          <a:prstGeom prst="rect">
            <a:avLst/>
          </a:prstGeom>
        </p:spPr>
      </p:pic>
      <p:graphicFrame>
        <p:nvGraphicFramePr>
          <p:cNvPr id="16" name="Tableau 15"/>
          <p:cNvGraphicFramePr>
            <a:graphicFrameLocks noGrp="1"/>
          </p:cNvGraphicFramePr>
          <p:nvPr>
            <p:extLst>
              <p:ext uri="{D42A27DB-BD31-4B8C-83A1-F6EECF244321}">
                <p14:modId xmlns:p14="http://schemas.microsoft.com/office/powerpoint/2010/main" val="3904277605"/>
              </p:ext>
            </p:extLst>
          </p:nvPr>
        </p:nvGraphicFramePr>
        <p:xfrm>
          <a:off x="642258" y="2340071"/>
          <a:ext cx="11088093" cy="3626640"/>
        </p:xfrm>
        <a:graphic>
          <a:graphicData uri="http://schemas.openxmlformats.org/drawingml/2006/table">
            <a:tbl>
              <a:tblPr firstRow="1" firstCol="1" bandRow="1">
                <a:tableStyleId>{5C22544A-7EE6-4342-B048-85BDC9FD1C3A}</a:tableStyleId>
              </a:tblPr>
              <a:tblGrid>
                <a:gridCol w="1368093">
                  <a:extLst>
                    <a:ext uri="{9D8B030D-6E8A-4147-A177-3AD203B41FA5}">
                      <a16:colId xmlns:a16="http://schemas.microsoft.com/office/drawing/2014/main" val="4055661550"/>
                    </a:ext>
                  </a:extLst>
                </a:gridCol>
                <a:gridCol w="1620000">
                  <a:extLst>
                    <a:ext uri="{9D8B030D-6E8A-4147-A177-3AD203B41FA5}">
                      <a16:colId xmlns:a16="http://schemas.microsoft.com/office/drawing/2014/main" val="3109568453"/>
                    </a:ext>
                  </a:extLst>
                </a:gridCol>
                <a:gridCol w="1620000">
                  <a:extLst>
                    <a:ext uri="{9D8B030D-6E8A-4147-A177-3AD203B41FA5}">
                      <a16:colId xmlns:a16="http://schemas.microsoft.com/office/drawing/2014/main" val="3657227633"/>
                    </a:ext>
                  </a:extLst>
                </a:gridCol>
                <a:gridCol w="1620000">
                  <a:extLst>
                    <a:ext uri="{9D8B030D-6E8A-4147-A177-3AD203B41FA5}">
                      <a16:colId xmlns:a16="http://schemas.microsoft.com/office/drawing/2014/main" val="484760768"/>
                    </a:ext>
                  </a:extLst>
                </a:gridCol>
                <a:gridCol w="1620000">
                  <a:extLst>
                    <a:ext uri="{9D8B030D-6E8A-4147-A177-3AD203B41FA5}">
                      <a16:colId xmlns:a16="http://schemas.microsoft.com/office/drawing/2014/main" val="1473881285"/>
                    </a:ext>
                  </a:extLst>
                </a:gridCol>
                <a:gridCol w="1620000">
                  <a:extLst>
                    <a:ext uri="{9D8B030D-6E8A-4147-A177-3AD203B41FA5}">
                      <a16:colId xmlns:a16="http://schemas.microsoft.com/office/drawing/2014/main" val="4026464037"/>
                    </a:ext>
                  </a:extLst>
                </a:gridCol>
                <a:gridCol w="1620000">
                  <a:extLst>
                    <a:ext uri="{9D8B030D-6E8A-4147-A177-3AD203B41FA5}">
                      <a16:colId xmlns:a16="http://schemas.microsoft.com/office/drawing/2014/main" val="539783961"/>
                    </a:ext>
                  </a:extLst>
                </a:gridCol>
              </a:tblGrid>
              <a:tr h="97038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b="1" kern="1200" dirty="0" smtClean="0">
                          <a:solidFill>
                            <a:srgbClr val="213B76"/>
                          </a:solidFill>
                          <a:latin typeface="Arial" panose="020B0604020202020204" pitchFamily="34" charset="0"/>
                          <a:ea typeface="+mn-ea"/>
                          <a:cs typeface="Arial" panose="020B0604020202020204" pitchFamily="34" charset="0"/>
                        </a:rPr>
                        <a:t>Aides</a:t>
                      </a:r>
                      <a:endParaRPr lang="fr-FR" sz="1400" b="1" kern="120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b="1" kern="1200" dirty="0" smtClean="0">
                          <a:solidFill>
                            <a:srgbClr val="213B76"/>
                          </a:solidFill>
                          <a:latin typeface="Arial" panose="020B0604020202020204" pitchFamily="34" charset="0"/>
                          <a:ea typeface="+mn-ea"/>
                          <a:cs typeface="Arial" panose="020B0604020202020204" pitchFamily="34" charset="0"/>
                        </a:rPr>
                        <a:t>Pour acheter            un vélo</a:t>
                      </a:r>
                      <a:r>
                        <a:rPr lang="fr-FR" sz="1400" b="1" kern="1200" baseline="0" dirty="0" smtClean="0">
                          <a:solidFill>
                            <a:srgbClr val="213B76"/>
                          </a:solidFill>
                          <a:latin typeface="Arial" panose="020B0604020202020204" pitchFamily="34" charset="0"/>
                          <a:ea typeface="+mn-ea"/>
                          <a:cs typeface="Arial" panose="020B0604020202020204" pitchFamily="34" charset="0"/>
                        </a:rPr>
                        <a:t> </a:t>
                      </a:r>
                      <a:r>
                        <a:rPr lang="fr-FR" sz="1400" b="1" kern="1200" dirty="0" smtClean="0">
                          <a:solidFill>
                            <a:srgbClr val="213B76"/>
                          </a:solidFill>
                          <a:latin typeface="Arial" panose="020B0604020202020204" pitchFamily="34" charset="0"/>
                          <a:ea typeface="+mn-ea"/>
                          <a:cs typeface="Arial" panose="020B0604020202020204" pitchFamily="34" charset="0"/>
                        </a:rPr>
                        <a:t>classique ou électrique</a:t>
                      </a:r>
                      <a:endParaRPr lang="fr-FR" sz="1400" b="1" kern="1200" dirty="0">
                        <a:solidFill>
                          <a:srgbClr val="213B76"/>
                        </a:solidFill>
                        <a:latin typeface="Arial" panose="020B0604020202020204" pitchFamily="34" charset="0"/>
                        <a:ea typeface="+mn-ea"/>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b="1" kern="1200" dirty="0" smtClean="0">
                          <a:solidFill>
                            <a:srgbClr val="213B76"/>
                          </a:solidFill>
                          <a:latin typeface="Arial" panose="020B0604020202020204" pitchFamily="34" charset="0"/>
                          <a:ea typeface="+mn-ea"/>
                          <a:cs typeface="Arial" panose="020B0604020202020204" pitchFamily="34" charset="0"/>
                        </a:rPr>
                        <a:t>Pour acheter   un véhicule électrique            à moteur</a:t>
                      </a:r>
                      <a:endParaRPr lang="fr-FR" sz="1400" b="1" kern="1200" dirty="0">
                        <a:solidFill>
                          <a:srgbClr val="213B76"/>
                        </a:solidFill>
                        <a:latin typeface="Arial" panose="020B0604020202020204" pitchFamily="34" charset="0"/>
                        <a:ea typeface="+mn-ea"/>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b="1" kern="1200" dirty="0" smtClean="0">
                          <a:solidFill>
                            <a:srgbClr val="213B76"/>
                          </a:solidFill>
                          <a:latin typeface="Arial" panose="020B0604020202020204" pitchFamily="34" charset="0"/>
                          <a:ea typeface="+mn-ea"/>
                          <a:cs typeface="Arial" panose="020B0604020202020204" pitchFamily="34" charset="0"/>
                        </a:rPr>
                        <a:t>Pour acheter d’autres véhicules</a:t>
                      </a:r>
                      <a:endParaRPr lang="fr-FR" sz="1400" b="1" kern="1200" dirty="0">
                        <a:solidFill>
                          <a:srgbClr val="213B76"/>
                        </a:solidFill>
                        <a:latin typeface="Arial" panose="020B0604020202020204" pitchFamily="34" charset="0"/>
                        <a:ea typeface="+mn-ea"/>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b="1" kern="1200" dirty="0" smtClean="0">
                          <a:solidFill>
                            <a:srgbClr val="213B76"/>
                          </a:solidFill>
                          <a:latin typeface="Arial" panose="020B0604020202020204" pitchFamily="34" charset="0"/>
                          <a:ea typeface="+mn-ea"/>
                          <a:cs typeface="Arial" panose="020B0604020202020204" pitchFamily="34" charset="0"/>
                        </a:rPr>
                        <a:t>Pour faire         un crédit</a:t>
                      </a:r>
                      <a:endParaRPr lang="fr-FR" sz="1400" b="1" kern="1200" dirty="0">
                        <a:solidFill>
                          <a:srgbClr val="213B76"/>
                        </a:solidFill>
                        <a:latin typeface="Arial" panose="020B0604020202020204" pitchFamily="34" charset="0"/>
                        <a:ea typeface="+mn-ea"/>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b="1" kern="1200" dirty="0" smtClean="0">
                          <a:solidFill>
                            <a:srgbClr val="213B76"/>
                          </a:solidFill>
                          <a:latin typeface="Arial" panose="020B0604020202020204" pitchFamily="34" charset="0"/>
                          <a:ea typeface="+mn-ea"/>
                          <a:cs typeface="Arial" panose="020B0604020202020204" pitchFamily="34" charset="0"/>
                        </a:rPr>
                        <a:t>Pour passer       le permis</a:t>
                      </a:r>
                      <a:endParaRPr lang="fr-FR" sz="1400" b="1" kern="1200" dirty="0">
                        <a:solidFill>
                          <a:srgbClr val="213B76"/>
                        </a:solidFill>
                        <a:latin typeface="Arial" panose="020B0604020202020204" pitchFamily="34" charset="0"/>
                        <a:ea typeface="+mn-ea"/>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b="1" kern="1200" dirty="0" smtClean="0">
                          <a:solidFill>
                            <a:srgbClr val="213B76"/>
                          </a:solidFill>
                          <a:latin typeface="Arial" panose="020B0604020202020204" pitchFamily="34" charset="0"/>
                          <a:ea typeface="+mn-ea"/>
                          <a:cs typeface="Arial" panose="020B0604020202020204" pitchFamily="34" charset="0"/>
                        </a:rPr>
                        <a:t>Pour payer l’entretien courant (carburant, réparations)</a:t>
                      </a:r>
                      <a:endParaRPr lang="fr-FR" sz="1400" b="1" kern="1200" dirty="0">
                        <a:solidFill>
                          <a:srgbClr val="213B76"/>
                        </a:solidFill>
                        <a:latin typeface="Arial" panose="020B0604020202020204" pitchFamily="34" charset="0"/>
                        <a:ea typeface="+mn-ea"/>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extLst>
                  <a:ext uri="{0D108BD9-81ED-4DB2-BD59-A6C34878D82A}">
                    <a16:rowId xmlns:a16="http://schemas.microsoft.com/office/drawing/2014/main" val="3559803130"/>
                  </a:ext>
                </a:extLst>
              </a:tr>
              <a:tr h="72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1" kern="1200" dirty="0" smtClean="0">
                          <a:solidFill>
                            <a:srgbClr val="C81E60"/>
                          </a:solidFill>
                          <a:latin typeface="Arial" panose="020B0604020202020204" pitchFamily="34" charset="0"/>
                          <a:ea typeface="+mn-ea"/>
                          <a:cs typeface="Arial" panose="020B0604020202020204" pitchFamily="34" charset="0"/>
                        </a:rPr>
                        <a:t>Des collectivités territoriales</a:t>
                      </a:r>
                      <a:endParaRPr lang="fr-FR" sz="1400" b="1" kern="1200" dirty="0">
                        <a:solidFill>
                          <a:srgbClr val="C81E60"/>
                        </a:solidFill>
                        <a:latin typeface="Arial" panose="020B0604020202020204" pitchFamily="34" charset="0"/>
                        <a:ea typeface="+mn-ea"/>
                        <a:cs typeface="Arial" panose="020B0604020202020204" pitchFamily="34" charset="0"/>
                      </a:endParaRPr>
                    </a:p>
                  </a:txBody>
                  <a:tcPr marL="45720" marR="45720"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gridSpan="6">
                  <a:txBody>
                    <a:bodyPr/>
                    <a:lstStyle/>
                    <a:p>
                      <a:pPr marL="0" algn="ctr" defTabSz="914400" rtl="0" eaLnBrk="1" latinLnBrk="0" hangingPunct="1">
                        <a:defRPr sz="1800"/>
                      </a:pPr>
                      <a:r>
                        <a:rPr lang="fr-FR" sz="1400" kern="1200" baseline="0" dirty="0" smtClean="0">
                          <a:solidFill>
                            <a:srgbClr val="213B76"/>
                          </a:solidFill>
                          <a:latin typeface="Arial" panose="020B0604020202020204" pitchFamily="34" charset="0"/>
                          <a:ea typeface="+mn-ea"/>
                          <a:cs typeface="Arial" panose="020B0604020202020204" pitchFamily="34" charset="0"/>
                        </a:rPr>
                        <a:t>Aides selon les collectivités</a:t>
                      </a:r>
                      <a:endParaRPr lang="fr-FR" sz="1400" kern="1200" baseline="0" dirty="0">
                        <a:solidFill>
                          <a:srgbClr val="213B76"/>
                        </a:solidFill>
                        <a:latin typeface="Arial" panose="020B0604020202020204" pitchFamily="34" charset="0"/>
                        <a:ea typeface="+mn-ea"/>
                        <a:cs typeface="Arial" panose="020B0604020202020204" pitchFamily="34" charset="0"/>
                      </a:endParaRPr>
                    </a:p>
                  </a:txBody>
                  <a:tcPr marL="45720" marR="45720"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no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dirty="0" smtClean="0"/>
                    </a:p>
                  </a:txBody>
                  <a:tcPr marL="45720" marR="45720"/>
                </a:tc>
                <a:tc hMerge="1">
                  <a:txBody>
                    <a:bodyPr/>
                    <a:lstStyle/>
                    <a:p>
                      <a:pPr algn="l"/>
                      <a:endParaRPr lang="fr-FR" sz="1200" dirty="0"/>
                    </a:p>
                  </a:txBody>
                  <a:tcPr marL="45720" marR="45720"/>
                </a:tc>
                <a:tc hMerge="1">
                  <a:txBody>
                    <a:bodyPr/>
                    <a:lstStyle/>
                    <a:p>
                      <a:pPr algn="l"/>
                      <a:endParaRPr lang="fr-FR" sz="1200" dirty="0"/>
                    </a:p>
                  </a:txBody>
                  <a:tcPr marL="45720" marR="45720"/>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dirty="0" smtClean="0"/>
                    </a:p>
                  </a:txBody>
                  <a:tcPr marL="45720" marR="45720"/>
                </a:tc>
                <a:tc hMerge="1">
                  <a:txBody>
                    <a:bodyPr/>
                    <a:lstStyle/>
                    <a:p>
                      <a:pPr algn="l"/>
                      <a:endParaRPr lang="fr-FR" sz="1200" dirty="0"/>
                    </a:p>
                  </a:txBody>
                  <a:tcPr marL="45720" marR="45720"/>
                </a:tc>
                <a:extLst>
                  <a:ext uri="{0D108BD9-81ED-4DB2-BD59-A6C34878D82A}">
                    <a16:rowId xmlns:a16="http://schemas.microsoft.com/office/drawing/2014/main" val="3337537304"/>
                  </a:ext>
                </a:extLst>
              </a:tr>
              <a:tr h="79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1" kern="1200" dirty="0" smtClean="0">
                          <a:solidFill>
                            <a:srgbClr val="C81E60"/>
                          </a:solidFill>
                          <a:latin typeface="Arial" panose="020B0604020202020204" pitchFamily="34" charset="0"/>
                          <a:ea typeface="+mn-ea"/>
                          <a:cs typeface="Arial" panose="020B0604020202020204" pitchFamily="34" charset="0"/>
                        </a:rPr>
                        <a:t>De l’État</a:t>
                      </a:r>
                      <a:endParaRPr lang="fr-FR" sz="1400" b="1" kern="1200" dirty="0">
                        <a:solidFill>
                          <a:srgbClr val="C81E60"/>
                        </a:solidFill>
                        <a:latin typeface="Arial" panose="020B0604020202020204" pitchFamily="34" charset="0"/>
                        <a:ea typeface="+mn-ea"/>
                        <a:cs typeface="Arial" panose="020B0604020202020204" pitchFamily="34" charset="0"/>
                      </a:endParaRPr>
                    </a:p>
                  </a:txBody>
                  <a:tcPr marL="45720" marR="45720"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algn="ctr" defTabSz="914400" rtl="0" eaLnBrk="1" latinLnBrk="0" hangingPunct="1">
                        <a:defRPr sz="1800"/>
                      </a:pPr>
                      <a:r>
                        <a:rPr lang="fr-FR" sz="1400" kern="1200" baseline="0" dirty="0" smtClean="0">
                          <a:solidFill>
                            <a:srgbClr val="213B76"/>
                          </a:solidFill>
                          <a:latin typeface="Arial" panose="020B0604020202020204" pitchFamily="34" charset="0"/>
                          <a:ea typeface="+mn-ea"/>
                          <a:cs typeface="Arial" panose="020B0604020202020204" pitchFamily="34" charset="0"/>
                        </a:rPr>
                        <a:t>Bonus vélo</a:t>
                      </a:r>
                      <a:endParaRPr lang="fr-FR" sz="1400" kern="1200" baseline="0" dirty="0">
                        <a:solidFill>
                          <a:srgbClr val="213B76"/>
                        </a:solidFill>
                        <a:latin typeface="Arial" panose="020B0604020202020204" pitchFamily="34" charset="0"/>
                        <a:ea typeface="+mn-ea"/>
                        <a:cs typeface="Arial" panose="020B0604020202020204" pitchFamily="34" charset="0"/>
                      </a:endParaRPr>
                    </a:p>
                  </a:txBody>
                  <a:tcPr marL="45720" marR="45720" anchor="ctr">
                    <a:lnL w="28575"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noFill/>
                  </a:tcPr>
                </a:tc>
                <a:tc>
                  <a:txBody>
                    <a:bodyPr/>
                    <a:lstStyle/>
                    <a:p>
                      <a:pPr marL="0" algn="l" defTabSz="914400" rtl="0" eaLnBrk="1" latinLnBrk="0" hangingPunct="1">
                        <a:defRPr sz="1800"/>
                      </a:pPr>
                      <a:r>
                        <a:rPr lang="fr-FR" sz="1400" kern="1200" baseline="0" dirty="0" smtClean="0">
                          <a:solidFill>
                            <a:srgbClr val="213B76"/>
                          </a:solidFill>
                          <a:latin typeface="Arial" panose="020B0604020202020204" pitchFamily="34" charset="0"/>
                          <a:ea typeface="+mn-ea"/>
                          <a:cs typeface="Arial" panose="020B0604020202020204" pitchFamily="34" charset="0"/>
                        </a:rPr>
                        <a:t>Prime à la conversion</a:t>
                      </a:r>
                    </a:p>
                    <a:p>
                      <a:pPr marL="0" algn="l" defTabSz="914400" rtl="0" eaLnBrk="1" latinLnBrk="0" hangingPunct="1">
                        <a:defRPr sz="1800"/>
                      </a:pPr>
                      <a:r>
                        <a:rPr lang="fr-FR" sz="1400" kern="1200" baseline="0" dirty="0" smtClean="0">
                          <a:solidFill>
                            <a:srgbClr val="213B76"/>
                          </a:solidFill>
                          <a:latin typeface="Arial" panose="020B0604020202020204" pitchFamily="34" charset="0"/>
                          <a:ea typeface="+mn-ea"/>
                          <a:cs typeface="Arial" panose="020B0604020202020204" pitchFamily="34" charset="0"/>
                        </a:rPr>
                        <a:t>Bonus écologique</a:t>
                      </a:r>
                      <a:endParaRPr lang="fr-FR" sz="1400" kern="1200" baseline="0" dirty="0">
                        <a:solidFill>
                          <a:srgbClr val="213B76"/>
                        </a:solidFill>
                        <a:latin typeface="Arial" panose="020B0604020202020204" pitchFamily="34" charset="0"/>
                        <a:ea typeface="+mn-ea"/>
                        <a:cs typeface="Arial" panose="020B0604020202020204" pitchFamily="34" charset="0"/>
                      </a:endParaRPr>
                    </a:p>
                  </a:txBody>
                  <a:tcPr marL="45720" marR="45720" anchor="ctr">
                    <a:lnL w="28575"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noFill/>
                  </a:tcPr>
                </a:tc>
                <a:tc>
                  <a:txBody>
                    <a:bodyPr/>
                    <a:lstStyle/>
                    <a:p>
                      <a:pPr marL="0" algn="ctr" defTabSz="914400" rtl="0" eaLnBrk="1" latinLnBrk="0" hangingPunct="1">
                        <a:defRPr sz="1800"/>
                      </a:pPr>
                      <a:r>
                        <a:rPr lang="fr-FR" sz="1400" kern="1200" baseline="0" dirty="0" smtClean="0">
                          <a:solidFill>
                            <a:srgbClr val="213B76"/>
                          </a:solidFill>
                          <a:latin typeface="Arial" panose="020B0604020202020204" pitchFamily="34" charset="0"/>
                          <a:ea typeface="+mn-ea"/>
                          <a:cs typeface="Arial" panose="020B0604020202020204" pitchFamily="34" charset="0"/>
                        </a:rPr>
                        <a:t>Prime à la conversion</a:t>
                      </a:r>
                      <a:endParaRPr lang="fr-FR" sz="1400" kern="1200" baseline="0" dirty="0">
                        <a:solidFill>
                          <a:srgbClr val="213B76"/>
                        </a:solidFill>
                        <a:latin typeface="Arial" panose="020B0604020202020204" pitchFamily="34" charset="0"/>
                        <a:ea typeface="+mn-ea"/>
                        <a:cs typeface="Arial" panose="020B0604020202020204" pitchFamily="34" charset="0"/>
                      </a:endParaRPr>
                    </a:p>
                  </a:txBody>
                  <a:tcPr marL="45720" marR="45720" anchor="ctr">
                    <a:lnL w="28575"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noFill/>
                  </a:tcPr>
                </a:tc>
                <a:tc>
                  <a:txBody>
                    <a:bodyPr/>
                    <a:lstStyle/>
                    <a:p>
                      <a:pPr algn="l"/>
                      <a:endParaRPr lang="fr-FR" sz="1200" dirty="0"/>
                    </a:p>
                  </a:txBody>
                  <a:tcPr marL="45720" marR="45720" anchor="ctr">
                    <a:lnL w="28575"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noFill/>
                  </a:tcPr>
                </a:tc>
                <a:tc>
                  <a:txBody>
                    <a:bodyPr/>
                    <a:lstStyle/>
                    <a:p>
                      <a:pPr marL="0" algn="ctr" defTabSz="914400" rtl="0" eaLnBrk="1" latinLnBrk="0" hangingPunct="1">
                        <a:defRPr sz="1800"/>
                      </a:pPr>
                      <a:r>
                        <a:rPr lang="fr-FR" sz="1400" kern="1200" baseline="0" dirty="0" smtClean="0">
                          <a:solidFill>
                            <a:srgbClr val="213B76"/>
                          </a:solidFill>
                          <a:latin typeface="Arial" panose="020B0604020202020204" pitchFamily="34" charset="0"/>
                          <a:ea typeface="+mn-ea"/>
                          <a:cs typeface="Arial" panose="020B0604020202020204" pitchFamily="34" charset="0"/>
                        </a:rPr>
                        <a:t>Permis à 1€/jour</a:t>
                      </a:r>
                      <a:endParaRPr lang="fr-FR" sz="1400" kern="1200" baseline="0" dirty="0">
                        <a:solidFill>
                          <a:srgbClr val="213B76"/>
                        </a:solidFill>
                        <a:latin typeface="Arial" panose="020B0604020202020204" pitchFamily="34" charset="0"/>
                        <a:ea typeface="+mn-ea"/>
                        <a:cs typeface="Arial" panose="020B0604020202020204" pitchFamily="34" charset="0"/>
                      </a:endParaRPr>
                    </a:p>
                  </a:txBody>
                  <a:tcPr marL="45720" marR="45720" anchor="ctr">
                    <a:lnL w="28575"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noFill/>
                  </a:tcPr>
                </a:tc>
                <a:tc>
                  <a:txBody>
                    <a:bodyPr/>
                    <a:lstStyle/>
                    <a:p>
                      <a:pPr marL="0" algn="l" defTabSz="914400" rtl="0" eaLnBrk="1" latinLnBrk="0" hangingPunct="1">
                        <a:defRPr sz="1800"/>
                      </a:pPr>
                      <a:r>
                        <a:rPr lang="fr-FR" sz="1400" kern="1200" baseline="0" dirty="0" smtClean="0">
                          <a:solidFill>
                            <a:srgbClr val="213B76"/>
                          </a:solidFill>
                          <a:latin typeface="Arial" panose="020B0604020202020204" pitchFamily="34" charset="0"/>
                          <a:ea typeface="+mn-ea"/>
                          <a:cs typeface="Arial" panose="020B0604020202020204" pitchFamily="34" charset="0"/>
                        </a:rPr>
                        <a:t>Indemnité carburant</a:t>
                      </a:r>
                    </a:p>
                    <a:p>
                      <a:pPr marL="0" algn="l" defTabSz="914400" rtl="0" eaLnBrk="1" latinLnBrk="0" hangingPunct="1">
                        <a:defRPr sz="1800"/>
                      </a:pPr>
                      <a:r>
                        <a:rPr lang="fr-FR" sz="1400" kern="1200" baseline="0" dirty="0" smtClean="0">
                          <a:solidFill>
                            <a:srgbClr val="213B76"/>
                          </a:solidFill>
                          <a:latin typeface="Arial" panose="020B0604020202020204" pitchFamily="34" charset="0"/>
                          <a:ea typeface="+mn-ea"/>
                          <a:cs typeface="Arial" panose="020B0604020202020204" pitchFamily="34" charset="0"/>
                        </a:rPr>
                        <a:t>Bonus covoiturage</a:t>
                      </a:r>
                      <a:endParaRPr lang="fr-FR" sz="1400" kern="1200" baseline="0" dirty="0">
                        <a:solidFill>
                          <a:srgbClr val="213B76"/>
                        </a:solidFill>
                        <a:latin typeface="Arial" panose="020B0604020202020204" pitchFamily="34" charset="0"/>
                        <a:ea typeface="+mn-ea"/>
                        <a:cs typeface="Arial" panose="020B0604020202020204" pitchFamily="34" charset="0"/>
                      </a:endParaRPr>
                    </a:p>
                  </a:txBody>
                  <a:tcPr marL="45720" marR="45720"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noFill/>
                  </a:tcPr>
                </a:tc>
                <a:extLst>
                  <a:ext uri="{0D108BD9-81ED-4DB2-BD59-A6C34878D82A}">
                    <a16:rowId xmlns:a16="http://schemas.microsoft.com/office/drawing/2014/main" val="2174839670"/>
                  </a:ext>
                </a:extLst>
              </a:tr>
              <a:tr h="936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1" kern="1200" dirty="0" smtClean="0">
                          <a:solidFill>
                            <a:srgbClr val="C81E60"/>
                          </a:solidFill>
                          <a:latin typeface="Arial" panose="020B0604020202020204" pitchFamily="34" charset="0"/>
                          <a:ea typeface="+mn-ea"/>
                          <a:cs typeface="Arial" panose="020B0604020202020204" pitchFamily="34" charset="0"/>
                        </a:rPr>
                        <a:t>D’associations et d’autres structures</a:t>
                      </a:r>
                      <a:endParaRPr lang="fr-FR" sz="1400" b="1" kern="1200" dirty="0">
                        <a:solidFill>
                          <a:srgbClr val="C81E60"/>
                        </a:solidFill>
                        <a:latin typeface="Arial" panose="020B0604020202020204" pitchFamily="34" charset="0"/>
                        <a:ea typeface="+mn-ea"/>
                        <a:cs typeface="Arial" panose="020B0604020202020204" pitchFamily="34" charset="0"/>
                      </a:endParaRPr>
                    </a:p>
                  </a:txBody>
                  <a:tcPr marL="45720" marR="45720"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solidFill>
                      <a:srgbClr val="F8F8F8"/>
                    </a:solidFill>
                  </a:tcPr>
                </a:tc>
                <a:tc gridSpan="3">
                  <a:txBody>
                    <a:bodyPr/>
                    <a:lstStyle/>
                    <a:p>
                      <a:pPr marL="0" algn="ctr" defTabSz="914400" rtl="0" eaLnBrk="1" latinLnBrk="0" hangingPunct="1">
                        <a:defRPr sz="1800"/>
                      </a:pPr>
                      <a:r>
                        <a:rPr lang="fr-FR" sz="1400" kern="1200" baseline="0" dirty="0" smtClean="0">
                          <a:solidFill>
                            <a:srgbClr val="213B76"/>
                          </a:solidFill>
                          <a:latin typeface="Arial" panose="020B0604020202020204" pitchFamily="34" charset="0"/>
                          <a:ea typeface="+mn-ea"/>
                          <a:cs typeface="Arial" panose="020B0604020202020204" pitchFamily="34" charset="0"/>
                        </a:rPr>
                        <a:t>Associations à visée sociale</a:t>
                      </a:r>
                      <a:endParaRPr lang="fr-FR" sz="1400" kern="1200" baseline="0" dirty="0">
                        <a:solidFill>
                          <a:srgbClr val="213B76"/>
                        </a:solidFill>
                        <a:latin typeface="Arial" panose="020B0604020202020204" pitchFamily="34" charset="0"/>
                        <a:ea typeface="+mn-ea"/>
                        <a:cs typeface="Arial" panose="020B0604020202020204" pitchFamily="34" charset="0"/>
                      </a:endParaRPr>
                    </a:p>
                  </a:txBody>
                  <a:tcPr marL="45720" marR="45720" anchor="ctr">
                    <a:lnL w="28575"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noFill/>
                  </a:tcPr>
                </a:tc>
                <a:tc hMerge="1">
                  <a:txBody>
                    <a:bodyPr/>
                    <a:lstStyle/>
                    <a:p>
                      <a:pPr algn="l"/>
                      <a:endParaRPr lang="fr-FR" sz="1200" dirty="0"/>
                    </a:p>
                  </a:txBody>
                  <a:tcPr marL="45720" marR="45720"/>
                </a:tc>
                <a:tc hMerge="1">
                  <a:txBody>
                    <a:bodyPr/>
                    <a:lstStyle/>
                    <a:p>
                      <a:pPr algn="l"/>
                      <a:endParaRPr lang="fr-FR" sz="1600" dirty="0"/>
                    </a:p>
                  </a:txBody>
                  <a:tcPr marL="45720" marR="45720"/>
                </a:tc>
                <a:tc>
                  <a:txBody>
                    <a:bodyPr/>
                    <a:lstStyle/>
                    <a:p>
                      <a:pPr marL="0" algn="l" defTabSz="914400" rtl="0" eaLnBrk="1" latinLnBrk="0" hangingPunct="1">
                        <a:defRPr sz="1800"/>
                      </a:pPr>
                      <a:r>
                        <a:rPr lang="fr-FR" sz="1400" kern="1200" baseline="0" dirty="0" smtClean="0">
                          <a:solidFill>
                            <a:srgbClr val="213B76"/>
                          </a:solidFill>
                          <a:latin typeface="Arial" panose="020B0604020202020204" pitchFamily="34" charset="0"/>
                          <a:ea typeface="+mn-ea"/>
                          <a:cs typeface="Arial" panose="020B0604020202020204" pitchFamily="34" charset="0"/>
                        </a:rPr>
                        <a:t>Micro-crédit et </a:t>
                      </a:r>
                    </a:p>
                    <a:p>
                      <a:pPr marL="0" algn="l" defTabSz="914400" rtl="0" eaLnBrk="1" latinLnBrk="0" hangingPunct="1">
                        <a:defRPr sz="1800"/>
                      </a:pPr>
                      <a:r>
                        <a:rPr lang="fr-FR" sz="1400" kern="1200" baseline="0" dirty="0" smtClean="0">
                          <a:solidFill>
                            <a:srgbClr val="213B76"/>
                          </a:solidFill>
                          <a:latin typeface="Arial" panose="020B0604020202020204" pitchFamily="34" charset="0"/>
                          <a:ea typeface="+mn-ea"/>
                          <a:cs typeface="Arial" panose="020B0604020202020204" pitchFamily="34" charset="0"/>
                        </a:rPr>
                        <a:t>Prêt CAF (achat)</a:t>
                      </a:r>
                      <a:endParaRPr lang="fr-FR" sz="1400" kern="1200" baseline="0" dirty="0">
                        <a:solidFill>
                          <a:srgbClr val="213B76"/>
                        </a:solidFill>
                        <a:latin typeface="Arial" panose="020B0604020202020204" pitchFamily="34" charset="0"/>
                        <a:ea typeface="+mn-ea"/>
                        <a:cs typeface="Arial" panose="020B0604020202020204" pitchFamily="34" charset="0"/>
                      </a:endParaRPr>
                    </a:p>
                  </a:txBody>
                  <a:tcPr marL="45720" marR="45720" anchor="ctr">
                    <a:lnL w="28575"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sz="1800"/>
                      </a:pPr>
                      <a:r>
                        <a:rPr lang="fr-FR" sz="1400" kern="1200" baseline="0" dirty="0" smtClean="0">
                          <a:solidFill>
                            <a:srgbClr val="213B76"/>
                          </a:solidFill>
                          <a:latin typeface="Arial" panose="020B0604020202020204" pitchFamily="34" charset="0"/>
                          <a:ea typeface="+mn-ea"/>
                          <a:cs typeface="Arial" panose="020B0604020202020204" pitchFamily="34" charset="0"/>
                        </a:rPr>
                        <a:t>Auto-écoles solidaires</a:t>
                      </a:r>
                    </a:p>
                    <a:p>
                      <a:pPr marL="0" algn="ctr" defTabSz="914400" rtl="0" eaLnBrk="1" latinLnBrk="0" hangingPunct="1">
                        <a:defRPr sz="1800"/>
                      </a:pPr>
                      <a:endParaRPr lang="fr-FR" sz="1400" kern="1200" baseline="0" dirty="0">
                        <a:solidFill>
                          <a:srgbClr val="213B76"/>
                        </a:solidFill>
                        <a:latin typeface="Arial" panose="020B0604020202020204" pitchFamily="34" charset="0"/>
                        <a:ea typeface="+mn-ea"/>
                        <a:cs typeface="Arial" panose="020B0604020202020204" pitchFamily="34" charset="0"/>
                      </a:endParaRPr>
                    </a:p>
                  </a:txBody>
                  <a:tcPr marL="45720" marR="45720" anchor="ctr">
                    <a:lnL w="28575"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noFill/>
                  </a:tcPr>
                </a:tc>
                <a:tc>
                  <a:txBody>
                    <a:bodyPr/>
                    <a:lstStyle/>
                    <a:p>
                      <a:pPr marL="0" algn="l" defTabSz="914400" rtl="0" eaLnBrk="1" latinLnBrk="0" hangingPunct="1">
                        <a:defRPr sz="1800"/>
                      </a:pPr>
                      <a:r>
                        <a:rPr lang="fr-FR" sz="1400" kern="1200" baseline="0" dirty="0" smtClean="0">
                          <a:solidFill>
                            <a:srgbClr val="213B76"/>
                          </a:solidFill>
                          <a:latin typeface="Arial" panose="020B0604020202020204" pitchFamily="34" charset="0"/>
                          <a:ea typeface="+mn-ea"/>
                          <a:cs typeface="Arial" panose="020B0604020202020204" pitchFamily="34" charset="0"/>
                        </a:rPr>
                        <a:t>Garages solidaires</a:t>
                      </a:r>
                    </a:p>
                    <a:p>
                      <a:pPr marL="0" marR="0" lvl="0" indent="0" algn="l" defTabSz="914400" rtl="0" eaLnBrk="1" fontAlgn="auto" latinLnBrk="0" hangingPunct="1">
                        <a:lnSpc>
                          <a:spcPct val="100000"/>
                        </a:lnSpc>
                        <a:spcBef>
                          <a:spcPts val="0"/>
                        </a:spcBef>
                        <a:spcAft>
                          <a:spcPts val="0"/>
                        </a:spcAft>
                        <a:buClrTx/>
                        <a:buSzTx/>
                        <a:buFontTx/>
                        <a:buNone/>
                        <a:tabLst/>
                        <a:defRPr sz="1800"/>
                      </a:pPr>
                      <a:r>
                        <a:rPr lang="fr-FR" sz="1400" kern="1200" baseline="0" dirty="0" smtClean="0">
                          <a:solidFill>
                            <a:srgbClr val="213B76"/>
                          </a:solidFill>
                          <a:latin typeface="Arial" panose="020B0604020202020204" pitchFamily="34" charset="0"/>
                          <a:ea typeface="+mn-ea"/>
                          <a:cs typeface="Arial" panose="020B0604020202020204" pitchFamily="34" charset="0"/>
                        </a:rPr>
                        <a:t>Micro crédit et </a:t>
                      </a:r>
                      <a:br>
                        <a:rPr lang="fr-FR" sz="1400" kern="1200" baseline="0" dirty="0" smtClean="0">
                          <a:solidFill>
                            <a:srgbClr val="213B76"/>
                          </a:solidFill>
                          <a:latin typeface="Arial" panose="020B0604020202020204" pitchFamily="34" charset="0"/>
                          <a:ea typeface="+mn-ea"/>
                          <a:cs typeface="Arial" panose="020B0604020202020204" pitchFamily="34" charset="0"/>
                        </a:rPr>
                      </a:br>
                      <a:r>
                        <a:rPr lang="fr-FR" sz="1400" kern="1200" baseline="0" dirty="0" smtClean="0">
                          <a:solidFill>
                            <a:srgbClr val="213B76"/>
                          </a:solidFill>
                          <a:latin typeface="Arial" panose="020B0604020202020204" pitchFamily="34" charset="0"/>
                          <a:ea typeface="+mn-ea"/>
                          <a:cs typeface="Arial" panose="020B0604020202020204" pitchFamily="34" charset="0"/>
                        </a:rPr>
                        <a:t>Prêt CAF (réparation)</a:t>
                      </a:r>
                    </a:p>
                  </a:txBody>
                  <a:tcPr marL="45720" marR="45720"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noFill/>
                  </a:tcPr>
                </a:tc>
                <a:extLst>
                  <a:ext uri="{0D108BD9-81ED-4DB2-BD59-A6C34878D82A}">
                    <a16:rowId xmlns:a16="http://schemas.microsoft.com/office/drawing/2014/main" val="1173245655"/>
                  </a:ext>
                </a:extLst>
              </a:tr>
            </a:tbl>
          </a:graphicData>
        </a:graphic>
      </p:graphicFrame>
      <p:sp>
        <p:nvSpPr>
          <p:cNvPr id="10"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Tree>
    <p:extLst>
      <p:ext uri="{BB962C8B-B14F-4D97-AF65-F5344CB8AC3E}">
        <p14:creationId xmlns:p14="http://schemas.microsoft.com/office/powerpoint/2010/main" val="370284541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48</a:t>
            </a:fld>
            <a:endParaRPr lang="fr-FR" dirty="0"/>
          </a:p>
        </p:txBody>
      </p:sp>
      <p:sp>
        <p:nvSpPr>
          <p:cNvPr id="4" name="Titre 3"/>
          <p:cNvSpPr>
            <a:spLocks noGrp="1"/>
          </p:cNvSpPr>
          <p:nvPr>
            <p:ph type="title"/>
          </p:nvPr>
        </p:nvSpPr>
        <p:spPr>
          <a:xfrm>
            <a:off x="642258" y="365126"/>
            <a:ext cx="10907484" cy="646331"/>
          </a:xfrm>
          <a:prstGeom prst="rect">
            <a:avLst/>
          </a:prstGeom>
        </p:spPr>
        <p:txBody>
          <a:bodyPr/>
          <a:lstStyle/>
          <a:p>
            <a:pPr marL="0" indent="0">
              <a:buNone/>
            </a:pPr>
            <a:r>
              <a:rPr lang="fr-FR" sz="4000" dirty="0" smtClean="0"/>
              <a:t>7. LE </a:t>
            </a:r>
            <a:r>
              <a:rPr lang="fr-FR" sz="4000" dirty="0"/>
              <a:t>CRÉDIT</a:t>
            </a:r>
          </a:p>
        </p:txBody>
      </p:sp>
      <p:sp>
        <p:nvSpPr>
          <p:cNvPr id="6" name="- le laisser sur ton compte ;"/>
          <p:cNvSpPr txBox="1"/>
          <p:nvPr/>
        </p:nvSpPr>
        <p:spPr>
          <a:xfrm>
            <a:off x="2522588" y="3079212"/>
            <a:ext cx="92394" cy="4616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endParaRPr lang="fr-FR" sz="2000" dirty="0"/>
          </a:p>
        </p:txBody>
      </p:sp>
      <p:sp>
        <p:nvSpPr>
          <p:cNvPr id="9" name="- le laisser sur ton compte ;"/>
          <p:cNvSpPr txBox="1"/>
          <p:nvPr/>
        </p:nvSpPr>
        <p:spPr>
          <a:xfrm>
            <a:off x="2522588" y="2627044"/>
            <a:ext cx="92394" cy="4616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endParaRPr lang="fr-FR" sz="2000" dirty="0"/>
          </a:p>
        </p:txBody>
      </p:sp>
      <p:grpSp>
        <p:nvGrpSpPr>
          <p:cNvPr id="13" name="Groupe 12"/>
          <p:cNvGrpSpPr/>
          <p:nvPr/>
        </p:nvGrpSpPr>
        <p:grpSpPr>
          <a:xfrm>
            <a:off x="650423" y="1738161"/>
            <a:ext cx="11078932" cy="662220"/>
            <a:chOff x="650423" y="1644311"/>
            <a:chExt cx="11078932" cy="662220"/>
          </a:xfrm>
        </p:grpSpPr>
        <p:sp>
          <p:nvSpPr>
            <p:cNvPr id="7" name="Que peux-tu faire avec cet argent ?"/>
            <p:cNvSpPr txBox="1"/>
            <p:nvPr/>
          </p:nvSpPr>
          <p:spPr>
            <a:xfrm>
              <a:off x="1707875" y="1699455"/>
              <a:ext cx="10021480" cy="4947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dirty="0" smtClean="0">
                  <a:solidFill>
                    <a:srgbClr val="C92360"/>
                  </a:solidFill>
                  <a:latin typeface="Arial" panose="020B0604020202020204" pitchFamily="34" charset="0"/>
                  <a:cs typeface="Arial" panose="020B0604020202020204" pitchFamily="34" charset="0"/>
                </a:rPr>
                <a:t>Qu’est-ce qu’un crédit ?</a:t>
              </a:r>
              <a:endParaRPr lang="fr-FR" dirty="0">
                <a:solidFill>
                  <a:srgbClr val="C92360"/>
                </a:solidFill>
                <a:latin typeface="Arial" panose="020B0604020202020204" pitchFamily="34" charset="0"/>
                <a:cs typeface="Arial" panose="020B0604020202020204" pitchFamily="34" charset="0"/>
              </a:endParaRPr>
            </a:p>
          </p:txBody>
        </p:sp>
        <p:pic>
          <p:nvPicPr>
            <p:cNvPr id="10"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423" y="1644311"/>
              <a:ext cx="882960" cy="662220"/>
            </a:xfrm>
            <a:prstGeom prst="rect">
              <a:avLst/>
            </a:prstGeom>
          </p:spPr>
        </p:pic>
      </p:grpSp>
      <p:pic>
        <p:nvPicPr>
          <p:cNvPr id="18" name="Image 17">
            <a:hlinkClick r:id="rId4"/>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15871" y="1484435"/>
            <a:ext cx="1111666" cy="1111666"/>
          </a:xfrm>
          <a:prstGeom prst="rect">
            <a:avLst/>
          </a:prstGeom>
        </p:spPr>
      </p:pic>
      <p:sp>
        <p:nvSpPr>
          <p:cNvPr id="19" name="risqué mais qui peut rapporter plus"/>
          <p:cNvSpPr txBox="1"/>
          <p:nvPr/>
        </p:nvSpPr>
        <p:spPr>
          <a:xfrm>
            <a:off x="1699710" y="2420758"/>
            <a:ext cx="10383433" cy="4616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marL="342900" indent="-342900">
              <a:buSzPct val="125000"/>
              <a:buBlip>
                <a:blip r:embed="rId6"/>
              </a:buBlip>
            </a:pPr>
            <a:r>
              <a:rPr lang="fr-FR" sz="2000" b="0" dirty="0" smtClean="0">
                <a:latin typeface="Arial" panose="020B0604020202020204" pitchFamily="34" charset="0"/>
                <a:cs typeface="Arial" panose="020B0604020202020204" pitchFamily="34" charset="0"/>
              </a:rPr>
              <a:t>C’est une somme que j’emprunte à un organisme financier, une banque par exemple.</a:t>
            </a:r>
            <a:endParaRPr lang="fr-FR" sz="2000" b="0" dirty="0">
              <a:latin typeface="Arial" panose="020B0604020202020204" pitchFamily="34" charset="0"/>
              <a:cs typeface="Arial" panose="020B0604020202020204" pitchFamily="34" charset="0"/>
            </a:endParaRPr>
          </a:p>
        </p:txBody>
      </p:sp>
      <p:grpSp>
        <p:nvGrpSpPr>
          <p:cNvPr id="20" name="Groupe 19"/>
          <p:cNvGrpSpPr/>
          <p:nvPr/>
        </p:nvGrpSpPr>
        <p:grpSpPr>
          <a:xfrm>
            <a:off x="642258" y="3038573"/>
            <a:ext cx="11078932" cy="662220"/>
            <a:chOff x="650423" y="1644311"/>
            <a:chExt cx="11078932" cy="662220"/>
          </a:xfrm>
        </p:grpSpPr>
        <p:sp>
          <p:nvSpPr>
            <p:cNvPr id="21" name="Que peux-tu faire avec cet argent ?"/>
            <p:cNvSpPr txBox="1"/>
            <p:nvPr/>
          </p:nvSpPr>
          <p:spPr>
            <a:xfrm>
              <a:off x="1707875" y="1699455"/>
              <a:ext cx="10021480" cy="4947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dirty="0" smtClean="0">
                  <a:solidFill>
                    <a:srgbClr val="C92360"/>
                  </a:solidFill>
                  <a:latin typeface="Arial" panose="020B0604020202020204" pitchFamily="34" charset="0"/>
                  <a:cs typeface="Arial" panose="020B0604020202020204" pitchFamily="34" charset="0"/>
                </a:rPr>
                <a:t>Est-ce que ce service est payant ou gratuit ?</a:t>
              </a:r>
              <a:endParaRPr lang="fr-FR" dirty="0">
                <a:solidFill>
                  <a:srgbClr val="C92360"/>
                </a:solidFill>
                <a:latin typeface="Arial" panose="020B0604020202020204" pitchFamily="34" charset="0"/>
                <a:cs typeface="Arial" panose="020B0604020202020204" pitchFamily="34" charset="0"/>
              </a:endParaRPr>
            </a:p>
          </p:txBody>
        </p:sp>
        <p:pic>
          <p:nvPicPr>
            <p:cNvPr id="22"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423" y="1644311"/>
              <a:ext cx="882960" cy="662220"/>
            </a:xfrm>
            <a:prstGeom prst="rect">
              <a:avLst/>
            </a:prstGeom>
          </p:spPr>
        </p:pic>
      </p:grpSp>
      <p:sp>
        <p:nvSpPr>
          <p:cNvPr id="23" name="risqué mais qui peut rapporter plus"/>
          <p:cNvSpPr txBox="1"/>
          <p:nvPr/>
        </p:nvSpPr>
        <p:spPr>
          <a:xfrm>
            <a:off x="1699710" y="3591425"/>
            <a:ext cx="10098045" cy="143115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marL="342900" indent="-342900">
              <a:buSzPct val="125000"/>
              <a:buBlip>
                <a:blip r:embed="rId6"/>
              </a:buBlip>
            </a:pPr>
            <a:r>
              <a:rPr lang="fr-FR" sz="2000" b="0" dirty="0">
                <a:latin typeface="Arial" panose="020B0604020202020204" pitchFamily="34" charset="0"/>
                <a:cs typeface="Arial" panose="020B0604020202020204" pitchFamily="34" charset="0"/>
              </a:rPr>
              <a:t>C’est un service payant. Je vais devoir rembourser :</a:t>
            </a:r>
          </a:p>
          <a:p>
            <a:pPr marL="985838">
              <a:lnSpc>
                <a:spcPct val="100000"/>
              </a:lnSpc>
              <a:buSzPct val="125000"/>
            </a:pPr>
            <a:r>
              <a:rPr lang="fr-FR" sz="1600" b="0" dirty="0" smtClean="0">
                <a:solidFill>
                  <a:schemeClr val="tx1"/>
                </a:solidFill>
                <a:latin typeface="Arial" panose="020B0604020202020204" pitchFamily="34" charset="0"/>
                <a:cs typeface="Arial" panose="020B0604020202020204" pitchFamily="34" charset="0"/>
              </a:rPr>
              <a:t>La </a:t>
            </a:r>
            <a:r>
              <a:rPr lang="fr-FR" sz="1600" b="0" dirty="0">
                <a:solidFill>
                  <a:schemeClr val="tx1"/>
                </a:solidFill>
                <a:latin typeface="Arial" panose="020B0604020202020204" pitchFamily="34" charset="0"/>
                <a:cs typeface="Arial" panose="020B0604020202020204" pitchFamily="34" charset="0"/>
              </a:rPr>
              <a:t>somme empruntée (le capital)</a:t>
            </a:r>
          </a:p>
          <a:p>
            <a:pPr marL="985838" indent="-285750">
              <a:lnSpc>
                <a:spcPct val="100000"/>
              </a:lnSpc>
              <a:buSzPct val="125000"/>
              <a:buFont typeface="Arial" panose="020B0604020202020204" pitchFamily="34" charset="0"/>
              <a:buChar char="+"/>
            </a:pPr>
            <a:r>
              <a:rPr lang="fr-FR" sz="1600" b="0" dirty="0">
                <a:solidFill>
                  <a:schemeClr val="tx1"/>
                </a:solidFill>
                <a:latin typeface="Arial" panose="020B0604020202020204" pitchFamily="34" charset="0"/>
                <a:cs typeface="Arial" panose="020B0604020202020204" pitchFamily="34" charset="0"/>
              </a:rPr>
              <a:t>Les intérêts du crédit (la rémunération de l’organisme financier)</a:t>
            </a:r>
          </a:p>
          <a:p>
            <a:pPr marL="985838" indent="-285750">
              <a:lnSpc>
                <a:spcPct val="100000"/>
              </a:lnSpc>
              <a:buSzPct val="125000"/>
              <a:buFont typeface="Arial" panose="020B0604020202020204" pitchFamily="34" charset="0"/>
              <a:buChar char="+"/>
            </a:pPr>
            <a:r>
              <a:rPr lang="fr-FR" sz="1600" b="0" dirty="0">
                <a:solidFill>
                  <a:schemeClr val="tx1"/>
                </a:solidFill>
                <a:latin typeface="Arial" panose="020B0604020202020204" pitchFamily="34" charset="0"/>
                <a:cs typeface="Arial" panose="020B0604020202020204" pitchFamily="34" charset="0"/>
              </a:rPr>
              <a:t>Les frais et assurance éventuels</a:t>
            </a:r>
          </a:p>
        </p:txBody>
      </p:sp>
      <p:grpSp>
        <p:nvGrpSpPr>
          <p:cNvPr id="24" name="Groupe 23"/>
          <p:cNvGrpSpPr/>
          <p:nvPr/>
        </p:nvGrpSpPr>
        <p:grpSpPr>
          <a:xfrm>
            <a:off x="642258" y="5031730"/>
            <a:ext cx="11078932" cy="662220"/>
            <a:chOff x="650423" y="1644311"/>
            <a:chExt cx="11078932" cy="662220"/>
          </a:xfrm>
        </p:grpSpPr>
        <p:sp>
          <p:nvSpPr>
            <p:cNvPr id="25" name="Que peux-tu faire avec cet argent ?"/>
            <p:cNvSpPr txBox="1"/>
            <p:nvPr/>
          </p:nvSpPr>
          <p:spPr>
            <a:xfrm>
              <a:off x="1707875" y="1699455"/>
              <a:ext cx="10021480" cy="4947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dirty="0" smtClean="0">
                  <a:solidFill>
                    <a:srgbClr val="C92360"/>
                  </a:solidFill>
                  <a:latin typeface="Arial" panose="020B0604020202020204" pitchFamily="34" charset="0"/>
                  <a:cs typeface="Arial" panose="020B0604020202020204" pitchFamily="34" charset="0"/>
                </a:rPr>
                <a:t>Souscrire un crédit, à quoi cela m’engage-t-il ?</a:t>
              </a:r>
              <a:endParaRPr lang="fr-FR" dirty="0">
                <a:solidFill>
                  <a:srgbClr val="C92360"/>
                </a:solidFill>
                <a:latin typeface="Arial" panose="020B0604020202020204" pitchFamily="34" charset="0"/>
                <a:cs typeface="Arial" panose="020B0604020202020204" pitchFamily="34" charset="0"/>
              </a:endParaRPr>
            </a:p>
          </p:txBody>
        </p:sp>
        <p:pic>
          <p:nvPicPr>
            <p:cNvPr id="26"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423" y="1644311"/>
              <a:ext cx="882960" cy="662220"/>
            </a:xfrm>
            <a:prstGeom prst="rect">
              <a:avLst/>
            </a:prstGeom>
          </p:spPr>
        </p:pic>
      </p:grpSp>
      <p:sp>
        <p:nvSpPr>
          <p:cNvPr id="27" name="risqué mais qui peut rapporter plus"/>
          <p:cNvSpPr txBox="1"/>
          <p:nvPr/>
        </p:nvSpPr>
        <p:spPr>
          <a:xfrm>
            <a:off x="1699710" y="5565262"/>
            <a:ext cx="10657122" cy="42774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marL="342900" indent="-342900">
              <a:buSzPct val="125000"/>
              <a:buBlip>
                <a:blip r:embed="rId6"/>
              </a:buBlip>
            </a:pPr>
            <a:r>
              <a:rPr lang="fr-FR" sz="2000" b="0" dirty="0" smtClean="0">
                <a:latin typeface="Arial" panose="020B0604020202020204" pitchFamily="34" charset="0"/>
                <a:cs typeface="Arial" panose="020B0604020202020204" pitchFamily="34" charset="0"/>
              </a:rPr>
              <a:t>À rembourser la somme due à l’organisme financier en partie tous les mois (mensualité).</a:t>
            </a:r>
            <a:endParaRPr lang="fr-FR" sz="2000" b="0" dirty="0">
              <a:latin typeface="Arial" panose="020B0604020202020204" pitchFamily="34" charset="0"/>
              <a:cs typeface="Arial" panose="020B0604020202020204" pitchFamily="34" charset="0"/>
            </a:endParaRPr>
          </a:p>
        </p:txBody>
      </p:sp>
      <p:pic>
        <p:nvPicPr>
          <p:cNvPr id="28" name="Image 2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676709" y="64998"/>
            <a:ext cx="1219200" cy="1219200"/>
          </a:xfrm>
          <a:prstGeom prst="rect">
            <a:avLst/>
          </a:prstGeom>
        </p:spPr>
      </p:pic>
      <p:sp>
        <p:nvSpPr>
          <p:cNvPr id="30"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Tree>
    <p:extLst>
      <p:ext uri="{BB962C8B-B14F-4D97-AF65-F5344CB8AC3E}">
        <p14:creationId xmlns:p14="http://schemas.microsoft.com/office/powerpoint/2010/main" val="3256406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3" grpId="0" build="p" autoUpdateAnimBg="0"/>
      <p:bldP spid="27"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1"/>
          </p:nvPr>
        </p:nvSpPr>
        <p:spPr/>
        <p:txBody>
          <a:bodyPr/>
          <a:lstStyle/>
          <a:p>
            <a:fld id="{27A4C574-4D1E-4B89-9988-D081408D575C}" type="slidenum">
              <a:rPr lang="fr-FR" smtClean="0"/>
              <a:pPr/>
              <a:t>49</a:t>
            </a:fld>
            <a:endParaRPr lang="fr-FR" dirty="0"/>
          </a:p>
        </p:txBody>
      </p:sp>
      <p:sp>
        <p:nvSpPr>
          <p:cNvPr id="6" name="Titre 1"/>
          <p:cNvSpPr txBox="1">
            <a:spLocks/>
          </p:cNvSpPr>
          <p:nvPr/>
        </p:nvSpPr>
        <p:spPr>
          <a:xfrm>
            <a:off x="642259" y="363472"/>
            <a:ext cx="10907484" cy="646331"/>
          </a:xfrm>
          <a:prstGeom prst="rect">
            <a:avLst/>
          </a:prstGeom>
        </p:spPr>
        <p:txBody>
          <a:bodyPr>
            <a:spAutoFit/>
          </a:bodyPr>
          <a:lstStyle>
            <a:lvl1pPr marL="857250" indent="-857250">
              <a:lnSpc>
                <a:spcPct val="90000"/>
              </a:lnSpc>
              <a:spcBef>
                <a:spcPct val="0"/>
              </a:spcBef>
              <a:buFont typeface="+mj-lt"/>
              <a:buAutoNum type="arabicPeriod" startAt="6"/>
              <a:defRPr sz="4400" b="1">
                <a:solidFill>
                  <a:srgbClr val="213B76"/>
                </a:solidFill>
                <a:latin typeface="Arial" panose="020B0604020202020204" pitchFamily="34" charset="0"/>
                <a:ea typeface="+mj-ea"/>
                <a:cs typeface="Arial" panose="020B0604020202020204" pitchFamily="34" charset="0"/>
              </a:defRPr>
            </a:lvl1pPr>
          </a:lstStyle>
          <a:p>
            <a:pPr marL="0" indent="0">
              <a:buNone/>
            </a:pPr>
            <a:r>
              <a:rPr lang="fr-FR" sz="4000" dirty="0" smtClean="0"/>
              <a:t>7. LE </a:t>
            </a:r>
            <a:r>
              <a:rPr lang="fr-FR" sz="4000" dirty="0"/>
              <a:t>CRÉDIT</a:t>
            </a:r>
          </a:p>
        </p:txBody>
      </p:sp>
      <p:graphicFrame>
        <p:nvGraphicFramePr>
          <p:cNvPr id="10" name="Diagramme 9"/>
          <p:cNvGraphicFramePr/>
          <p:nvPr>
            <p:extLst>
              <p:ext uri="{D42A27DB-BD31-4B8C-83A1-F6EECF244321}">
                <p14:modId xmlns:p14="http://schemas.microsoft.com/office/powerpoint/2010/main" val="1367080929"/>
              </p:ext>
            </p:extLst>
          </p:nvPr>
        </p:nvGraphicFramePr>
        <p:xfrm>
          <a:off x="2099557" y="2563594"/>
          <a:ext cx="7992888" cy="28122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6" name="Image 1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9769" y="1448975"/>
            <a:ext cx="969839" cy="637008"/>
          </a:xfrm>
          <a:prstGeom prst="rect">
            <a:avLst/>
          </a:prstGeom>
        </p:spPr>
      </p:pic>
      <p:pic>
        <p:nvPicPr>
          <p:cNvPr id="11" name="Image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676709" y="64998"/>
            <a:ext cx="1219200" cy="1219200"/>
          </a:xfrm>
          <a:prstGeom prst="rect">
            <a:avLst/>
          </a:prstGeom>
        </p:spPr>
      </p:pic>
      <p:sp>
        <p:nvSpPr>
          <p:cNvPr id="12"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
        <p:nvSpPr>
          <p:cNvPr id="13" name="Bouton d'action : Accueil 12">
            <a:hlinkClick r:id="rId10" action="ppaction://hlinksldjump" highlightClick="1"/>
          </p:cNvPr>
          <p:cNvSpPr/>
          <p:nvPr/>
        </p:nvSpPr>
        <p:spPr>
          <a:xfrm>
            <a:off x="343092" y="5719288"/>
            <a:ext cx="1376516" cy="865239"/>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7" name="Groupe 16"/>
          <p:cNvGrpSpPr/>
          <p:nvPr/>
        </p:nvGrpSpPr>
        <p:grpSpPr>
          <a:xfrm>
            <a:off x="2099557" y="1448975"/>
            <a:ext cx="9090956" cy="540000"/>
            <a:chOff x="1068527" y="4758341"/>
            <a:chExt cx="2725518" cy="540000"/>
          </a:xfrm>
        </p:grpSpPr>
        <p:sp>
          <p:nvSpPr>
            <p:cNvPr id="18" name="ZoneTexte 17"/>
            <p:cNvSpPr txBox="1"/>
            <p:nvPr/>
          </p:nvSpPr>
          <p:spPr>
            <a:xfrm>
              <a:off x="1068527" y="4787575"/>
              <a:ext cx="2725518" cy="4616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hangingPunct="0"/>
              <a:r>
                <a:rPr lang="fr-FR" sz="2400" b="1" dirty="0">
                  <a:solidFill>
                    <a:srgbClr val="E06F17"/>
                  </a:solidFill>
                  <a:latin typeface="Arial" panose="020B0604020202020204" pitchFamily="34" charset="0"/>
                  <a:cs typeface="Arial" panose="020B0604020202020204" pitchFamily="34" charset="0"/>
                  <a:sym typeface="Helvetica"/>
                </a:rPr>
                <a:t> </a:t>
              </a:r>
              <a:r>
                <a:rPr lang="fr-FR" sz="2400" b="1" dirty="0" smtClean="0">
                  <a:solidFill>
                    <a:srgbClr val="E06F17"/>
                  </a:solidFill>
                  <a:latin typeface="Arial" panose="020B0604020202020204" pitchFamily="34" charset="0"/>
                  <a:cs typeface="Arial" panose="020B0604020202020204" pitchFamily="34" charset="0"/>
                  <a:sym typeface="Helvetica"/>
                </a:rPr>
                <a:t>Exercice : </a:t>
              </a:r>
              <a:r>
                <a:rPr lang="fr-FR" sz="2200" dirty="0" smtClean="0">
                  <a:solidFill>
                    <a:srgbClr val="E06F17"/>
                  </a:solidFill>
                  <a:latin typeface="Arial" panose="020B0604020202020204" pitchFamily="34" charset="0"/>
                  <a:cs typeface="Arial" panose="020B0604020202020204" pitchFamily="34" charset="0"/>
                  <a:sym typeface="Helvetica"/>
                </a:rPr>
                <a:t>Je suis les étapes suivantes pour emprunter de l’argent.</a:t>
              </a:r>
              <a:endParaRPr lang="fr-FR" sz="2200" dirty="0">
                <a:solidFill>
                  <a:srgbClr val="E06F17"/>
                </a:solidFill>
                <a:latin typeface="Arial" panose="020B0604020202020204" pitchFamily="34" charset="0"/>
                <a:cs typeface="Arial" panose="020B0604020202020204" pitchFamily="34" charset="0"/>
                <a:sym typeface="Helvetica"/>
              </a:endParaRPr>
            </a:p>
          </p:txBody>
        </p:sp>
        <p:sp>
          <p:nvSpPr>
            <p:cNvPr id="19" name="Rectangle à coins arrondis 18"/>
            <p:cNvSpPr/>
            <p:nvPr/>
          </p:nvSpPr>
          <p:spPr>
            <a:xfrm>
              <a:off x="1068527" y="4758341"/>
              <a:ext cx="2725518" cy="540000"/>
            </a:xfrm>
            <a:prstGeom prst="roundRect">
              <a:avLst>
                <a:gd name="adj" fmla="val 0"/>
              </a:avLst>
            </a:prstGeom>
            <a:noFill/>
            <a:ln w="38100">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Tree>
    <p:extLst>
      <p:ext uri="{BB962C8B-B14F-4D97-AF65-F5344CB8AC3E}">
        <p14:creationId xmlns:p14="http://schemas.microsoft.com/office/powerpoint/2010/main" val="199198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graphicEl>
                                              <a:dgm id="{D3D089D6-2E11-4BB8-AA5B-2A0B78D712B0}"/>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graphicEl>
                                              <a:dgm id="{32C092CF-FA17-4320-971C-2109B6207194}"/>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graphicEl>
                                              <a:dgm id="{805B950C-0E08-4E56-B21C-3502E84CB552}"/>
                                            </p:graphic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graphicEl>
                                              <a:dgm id="{68E69AE4-3945-4E2F-A94B-E048D078CEBA}"/>
                                            </p:graphic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graphicEl>
                                              <a:dgm id="{36451B90-451F-43D6-9D99-16B74C32DD5C}"/>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graphicEl>
                                              <a:dgm id="{02E550CC-08F5-432D-9D5E-BA1EC10FE598}"/>
                                            </p:graphic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
                                            <p:graphicEl>
                                              <a:dgm id="{12D49BF2-FC8F-4A79-8A94-5E67D2F2796B}"/>
                                            </p:graphic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
                                            <p:graphicEl>
                                              <a:dgm id="{61F26E32-8DD0-473B-9C80-A62B7D7F34A9}"/>
                                            </p:graphic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
                                            <p:graphicEl>
                                              <a:dgm id="{D9C7E9C2-42C1-4CEC-AA3D-935A3F441D3B}"/>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uiExpand="1">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e 14"/>
          <p:cNvGrpSpPr/>
          <p:nvPr/>
        </p:nvGrpSpPr>
        <p:grpSpPr>
          <a:xfrm>
            <a:off x="786625" y="1445752"/>
            <a:ext cx="10907484" cy="1026874"/>
            <a:chOff x="786625" y="1445752"/>
            <a:chExt cx="10907484" cy="1026874"/>
          </a:xfrm>
        </p:grpSpPr>
        <p:sp>
          <p:nvSpPr>
            <p:cNvPr id="17" name="Rectangle à coins arrondis 16"/>
            <p:cNvSpPr/>
            <p:nvPr/>
          </p:nvSpPr>
          <p:spPr>
            <a:xfrm>
              <a:off x="786625" y="1445752"/>
              <a:ext cx="10907484" cy="1026874"/>
            </a:xfrm>
            <a:prstGeom prst="roundRect">
              <a:avLst>
                <a:gd name="adj" fmla="val 0"/>
              </a:avLst>
            </a:prstGeom>
            <a:solidFill>
              <a:schemeClr val="bg1"/>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Rectangle à coins arrondis 17"/>
            <p:cNvSpPr/>
            <p:nvPr/>
          </p:nvSpPr>
          <p:spPr>
            <a:xfrm>
              <a:off x="1119109" y="1663292"/>
              <a:ext cx="2732285" cy="591794"/>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1" name="Moins 18"/>
            <p:cNvSpPr/>
            <p:nvPr/>
          </p:nvSpPr>
          <p:spPr>
            <a:xfrm>
              <a:off x="4122173" y="1917070"/>
              <a:ext cx="625639" cy="84237"/>
            </a:xfrm>
            <a:prstGeom prst="rect">
              <a:avLst/>
            </a:prstGeom>
            <a:solidFill>
              <a:srgbClr val="E06F17"/>
            </a:solidFill>
            <a:ln w="25400" cap="flat">
              <a:noFill/>
              <a:prstDash val="solid"/>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dirty="0">
                <a:latin typeface="Myriad Pro" panose="020B0503030403020204"/>
              </a:endParaRPr>
            </a:p>
          </p:txBody>
        </p:sp>
        <p:sp>
          <p:nvSpPr>
            <p:cNvPr id="22" name="Rectangle à coins arrondis 21"/>
            <p:cNvSpPr/>
            <p:nvPr/>
          </p:nvSpPr>
          <p:spPr>
            <a:xfrm>
              <a:off x="5018593" y="1663292"/>
              <a:ext cx="2732285" cy="591794"/>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4" name="Égal 3"/>
            <p:cNvSpPr/>
            <p:nvPr/>
          </p:nvSpPr>
          <p:spPr>
            <a:xfrm>
              <a:off x="8170578" y="1814713"/>
              <a:ext cx="590539" cy="2889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7458"/>
                  </a:lnTo>
                  <a:lnTo>
                    <a:pt x="0" y="7458"/>
                  </a:lnTo>
                  <a:close/>
                  <a:moveTo>
                    <a:pt x="0" y="14142"/>
                  </a:moveTo>
                  <a:lnTo>
                    <a:pt x="21600" y="14142"/>
                  </a:lnTo>
                  <a:lnTo>
                    <a:pt x="21600" y="21600"/>
                  </a:lnTo>
                  <a:lnTo>
                    <a:pt x="0" y="21600"/>
                  </a:lnTo>
                  <a:close/>
                </a:path>
              </a:pathLst>
            </a:custGeom>
            <a:solidFill>
              <a:srgbClr val="E06F17"/>
            </a:solidFill>
            <a:ln w="25400" cap="flat">
              <a:noFill/>
              <a:prstDash val="solid"/>
              <a:round/>
            </a:ln>
            <a:effectLst/>
          </p:spPr>
          <p:txBody>
            <a:bodyPr wrap="square" lIns="45718" tIns="45718" rIns="45718" bIns="45718" numCol="1" anchor="ctr">
              <a:noAutofit/>
            </a:bodyPr>
            <a:lstStyle/>
            <a:p>
              <a:pPr>
                <a:defRPr>
                  <a:latin typeface="Arial"/>
                  <a:ea typeface="Arial"/>
                  <a:cs typeface="Arial"/>
                  <a:sym typeface="Arial"/>
                </a:defRPr>
              </a:pPr>
              <a:endParaRPr dirty="0">
                <a:latin typeface="Myriad Pro" panose="020B0503030403020204"/>
              </a:endParaRPr>
            </a:p>
          </p:txBody>
        </p:sp>
        <p:sp>
          <p:nvSpPr>
            <p:cNvPr id="25" name="Rectangle à coins arrondis 24"/>
            <p:cNvSpPr/>
            <p:nvPr/>
          </p:nvSpPr>
          <p:spPr>
            <a:xfrm>
              <a:off x="9112373" y="1663292"/>
              <a:ext cx="2136600" cy="591794"/>
            </a:xfrm>
            <a:prstGeom prst="roundRect">
              <a:avLst>
                <a:gd name="adj" fmla="val 0"/>
              </a:avLst>
            </a:prstGeom>
            <a:solidFill>
              <a:srgbClr val="F2F2F2"/>
            </a:solidFill>
            <a:ln w="38100">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2" name="Titre 1"/>
          <p:cNvSpPr>
            <a:spLocks noGrp="1"/>
          </p:cNvSpPr>
          <p:nvPr>
            <p:ph type="title"/>
          </p:nvPr>
        </p:nvSpPr>
        <p:spPr>
          <a:xfrm>
            <a:off x="642258" y="365126"/>
            <a:ext cx="9427572" cy="646331"/>
          </a:xfrm>
        </p:spPr>
        <p:txBody>
          <a:bodyPr/>
          <a:lstStyle/>
          <a:p>
            <a:pPr marL="0" indent="0">
              <a:buNone/>
            </a:pPr>
            <a:r>
              <a:rPr lang="fr-FR" sz="4000" dirty="0" smtClean="0"/>
              <a:t>1. LE </a:t>
            </a:r>
            <a:r>
              <a:rPr lang="fr-FR" sz="4000" dirty="0"/>
              <a:t>BUDGET</a:t>
            </a:r>
          </a:p>
        </p:txBody>
      </p:sp>
      <p:sp>
        <p:nvSpPr>
          <p:cNvPr id="4" name="Espace réservé du numéro de diapositive 3"/>
          <p:cNvSpPr>
            <a:spLocks noGrp="1"/>
          </p:cNvSpPr>
          <p:nvPr>
            <p:ph type="sldNum" sz="quarter" idx="11"/>
          </p:nvPr>
        </p:nvSpPr>
        <p:spPr/>
        <p:txBody>
          <a:bodyPr/>
          <a:lstStyle/>
          <a:p>
            <a:fld id="{27A4C574-4D1E-4B89-9988-D081408D575C}" type="slidenum">
              <a:rPr lang="fr-FR" smtClean="0"/>
              <a:pPr/>
              <a:t>5</a:t>
            </a:fld>
            <a:endParaRPr lang="fr-FR" dirty="0"/>
          </a:p>
        </p:txBody>
      </p:sp>
      <p:sp>
        <p:nvSpPr>
          <p:cNvPr id="19" name="Espace réservé du contenu 7"/>
          <p:cNvSpPr>
            <a:spLocks noGrp="1"/>
          </p:cNvSpPr>
          <p:nvPr>
            <p:ph idx="4294967295"/>
          </p:nvPr>
        </p:nvSpPr>
        <p:spPr>
          <a:xfrm>
            <a:off x="1119109" y="1734661"/>
            <a:ext cx="2656363" cy="424732"/>
          </a:xfrm>
          <a:prstGeom prst="rect">
            <a:avLst/>
          </a:prstGeom>
        </p:spPr>
        <p:txBody>
          <a:bodyPr wrap="square">
            <a:spAutoFit/>
          </a:bodyPr>
          <a:lstStyle/>
          <a:p>
            <a:pPr marL="0" indent="0" algn="ctr">
              <a:spcBef>
                <a:spcPts val="0"/>
              </a:spcBef>
              <a:buNone/>
            </a:pPr>
            <a:r>
              <a:rPr lang="fr-FR" sz="2400" b="1" dirty="0" smtClean="0"/>
              <a:t>Ressources</a:t>
            </a:r>
          </a:p>
        </p:txBody>
      </p:sp>
      <p:sp>
        <p:nvSpPr>
          <p:cNvPr id="23" name="Espace réservé du contenu 7"/>
          <p:cNvSpPr>
            <a:spLocks noGrp="1"/>
          </p:cNvSpPr>
          <p:nvPr>
            <p:ph idx="4294967295"/>
          </p:nvPr>
        </p:nvSpPr>
        <p:spPr>
          <a:xfrm>
            <a:off x="5099068" y="1734661"/>
            <a:ext cx="2587962" cy="424732"/>
          </a:xfrm>
          <a:prstGeom prst="rect">
            <a:avLst/>
          </a:prstGeom>
        </p:spPr>
        <p:txBody>
          <a:bodyPr wrap="square">
            <a:spAutoFit/>
          </a:bodyPr>
          <a:lstStyle/>
          <a:p>
            <a:pPr marL="0" indent="0" algn="ctr">
              <a:spcBef>
                <a:spcPts val="0"/>
              </a:spcBef>
              <a:buNone/>
            </a:pPr>
            <a:r>
              <a:rPr lang="fr-FR" sz="2400" b="1" dirty="0" smtClean="0">
                <a:solidFill>
                  <a:srgbClr val="C92360"/>
                </a:solidFill>
              </a:rPr>
              <a:t>Dépenses</a:t>
            </a:r>
          </a:p>
        </p:txBody>
      </p:sp>
      <p:sp>
        <p:nvSpPr>
          <p:cNvPr id="26" name="Espace réservé du contenu 7"/>
          <p:cNvSpPr>
            <a:spLocks noGrp="1"/>
          </p:cNvSpPr>
          <p:nvPr>
            <p:ph idx="4294967295"/>
          </p:nvPr>
        </p:nvSpPr>
        <p:spPr>
          <a:xfrm>
            <a:off x="9112373" y="1746822"/>
            <a:ext cx="2078140" cy="424732"/>
          </a:xfrm>
          <a:prstGeom prst="rect">
            <a:avLst/>
          </a:prstGeom>
        </p:spPr>
        <p:txBody>
          <a:bodyPr wrap="square">
            <a:spAutoFit/>
          </a:bodyPr>
          <a:lstStyle/>
          <a:p>
            <a:pPr marL="0" indent="0" algn="ctr">
              <a:spcBef>
                <a:spcPts val="0"/>
              </a:spcBef>
              <a:buNone/>
            </a:pPr>
            <a:r>
              <a:rPr lang="fr-FR" sz="2400" b="1" dirty="0" smtClean="0">
                <a:solidFill>
                  <a:srgbClr val="E06F17"/>
                </a:solidFill>
              </a:rPr>
              <a:t>Solde</a:t>
            </a:r>
          </a:p>
        </p:txBody>
      </p:sp>
      <p:sp>
        <p:nvSpPr>
          <p:cNvPr id="27" name="Rectangle à coins arrondis 26"/>
          <p:cNvSpPr/>
          <p:nvPr/>
        </p:nvSpPr>
        <p:spPr>
          <a:xfrm>
            <a:off x="780458" y="3025094"/>
            <a:ext cx="2321922" cy="2027919"/>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5" name="Rectangle à coins arrondis 34"/>
          <p:cNvSpPr/>
          <p:nvPr/>
        </p:nvSpPr>
        <p:spPr>
          <a:xfrm>
            <a:off x="3309397" y="3046118"/>
            <a:ext cx="2321922" cy="1527209"/>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0" name="Espace réservé du contenu 7"/>
          <p:cNvSpPr>
            <a:spLocks noGrp="1"/>
          </p:cNvSpPr>
          <p:nvPr>
            <p:ph idx="4294967295"/>
          </p:nvPr>
        </p:nvSpPr>
        <p:spPr>
          <a:xfrm>
            <a:off x="3389604" y="3171622"/>
            <a:ext cx="2161508" cy="1277273"/>
          </a:xfrm>
          <a:prstGeom prst="rect">
            <a:avLst/>
          </a:prstGeom>
        </p:spPr>
        <p:txBody>
          <a:bodyPr wrap="square" anchor="ctr">
            <a:spAutoFit/>
          </a:bodyPr>
          <a:lstStyle/>
          <a:p>
            <a:pPr marL="0" indent="0" algn="ctr">
              <a:lnSpc>
                <a:spcPct val="100000"/>
              </a:lnSpc>
              <a:spcBef>
                <a:spcPts val="0"/>
              </a:spcBef>
              <a:buNone/>
            </a:pPr>
            <a:r>
              <a:rPr lang="fr-FR" sz="2200" b="1" dirty="0" smtClean="0">
                <a:solidFill>
                  <a:srgbClr val="C92360"/>
                </a:solidFill>
              </a:rPr>
              <a:t>Dépenses</a:t>
            </a:r>
          </a:p>
          <a:p>
            <a:pPr marL="0" indent="0" algn="ctr">
              <a:lnSpc>
                <a:spcPct val="100000"/>
              </a:lnSpc>
              <a:spcBef>
                <a:spcPts val="0"/>
              </a:spcBef>
              <a:buNone/>
            </a:pPr>
            <a:r>
              <a:rPr lang="fr-FR" sz="2200" b="1" dirty="0" smtClean="0">
                <a:solidFill>
                  <a:srgbClr val="C92360"/>
                </a:solidFill>
              </a:rPr>
              <a:t>(débit)</a:t>
            </a:r>
          </a:p>
          <a:p>
            <a:pPr marL="0" indent="0" algn="ctr">
              <a:lnSpc>
                <a:spcPct val="150000"/>
              </a:lnSpc>
              <a:spcBef>
                <a:spcPts val="0"/>
              </a:spcBef>
              <a:buNone/>
            </a:pPr>
            <a:r>
              <a:rPr lang="fr-FR" sz="2200" b="1" dirty="0" smtClean="0">
                <a:solidFill>
                  <a:srgbClr val="C92360"/>
                </a:solidFill>
              </a:rPr>
              <a:t>1 150 €</a:t>
            </a:r>
          </a:p>
        </p:txBody>
      </p:sp>
      <p:sp>
        <p:nvSpPr>
          <p:cNvPr id="36" name="Rectangle à coins arrondis 35"/>
          <p:cNvSpPr/>
          <p:nvPr/>
        </p:nvSpPr>
        <p:spPr>
          <a:xfrm>
            <a:off x="6790451" y="2788910"/>
            <a:ext cx="2321922" cy="2005672"/>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8" name="Rectangle à coins arrondis 37"/>
          <p:cNvSpPr/>
          <p:nvPr/>
        </p:nvSpPr>
        <p:spPr>
          <a:xfrm>
            <a:off x="9372187" y="2788468"/>
            <a:ext cx="2321922" cy="2230594"/>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7" name="Espace réservé du contenu 7"/>
          <p:cNvSpPr>
            <a:spLocks noGrp="1"/>
          </p:cNvSpPr>
          <p:nvPr>
            <p:ph idx="4294967295"/>
          </p:nvPr>
        </p:nvSpPr>
        <p:spPr>
          <a:xfrm>
            <a:off x="6976052" y="3153109"/>
            <a:ext cx="1950719" cy="1277273"/>
          </a:xfrm>
          <a:prstGeom prst="rect">
            <a:avLst/>
          </a:prstGeom>
        </p:spPr>
        <p:txBody>
          <a:bodyPr wrap="square" anchor="ctr">
            <a:spAutoFit/>
          </a:bodyPr>
          <a:lstStyle/>
          <a:p>
            <a:pPr marL="0" indent="0" algn="ctr">
              <a:lnSpc>
                <a:spcPct val="100000"/>
              </a:lnSpc>
              <a:spcBef>
                <a:spcPts val="0"/>
              </a:spcBef>
              <a:buNone/>
            </a:pPr>
            <a:r>
              <a:rPr lang="fr-FR" sz="2200" b="1" dirty="0" smtClean="0"/>
              <a:t>Ressources</a:t>
            </a:r>
          </a:p>
          <a:p>
            <a:pPr marL="0" indent="0" algn="ctr">
              <a:lnSpc>
                <a:spcPct val="100000"/>
              </a:lnSpc>
              <a:spcBef>
                <a:spcPts val="0"/>
              </a:spcBef>
              <a:buNone/>
            </a:pPr>
            <a:r>
              <a:rPr lang="fr-FR" sz="2200" b="1" dirty="0" smtClean="0"/>
              <a:t>(crédit)</a:t>
            </a:r>
          </a:p>
          <a:p>
            <a:pPr marL="0" indent="0" algn="ctr">
              <a:lnSpc>
                <a:spcPct val="150000"/>
              </a:lnSpc>
              <a:spcBef>
                <a:spcPts val="0"/>
              </a:spcBef>
              <a:buNone/>
            </a:pPr>
            <a:r>
              <a:rPr lang="fr-FR" sz="2200" b="1" dirty="0" smtClean="0"/>
              <a:t>1 450 €</a:t>
            </a:r>
          </a:p>
        </p:txBody>
      </p:sp>
      <p:sp>
        <p:nvSpPr>
          <p:cNvPr id="39" name="Espace réservé du contenu 7"/>
          <p:cNvSpPr>
            <a:spLocks noGrp="1"/>
          </p:cNvSpPr>
          <p:nvPr>
            <p:ph idx="4294967295"/>
          </p:nvPr>
        </p:nvSpPr>
        <p:spPr>
          <a:xfrm>
            <a:off x="9532601" y="3265128"/>
            <a:ext cx="2001094" cy="1277273"/>
          </a:xfrm>
          <a:prstGeom prst="rect">
            <a:avLst/>
          </a:prstGeom>
        </p:spPr>
        <p:txBody>
          <a:bodyPr wrap="square" anchor="ctr">
            <a:spAutoFit/>
          </a:bodyPr>
          <a:lstStyle/>
          <a:p>
            <a:pPr marL="0" indent="0" algn="ctr">
              <a:lnSpc>
                <a:spcPct val="100000"/>
              </a:lnSpc>
              <a:spcBef>
                <a:spcPts val="0"/>
              </a:spcBef>
              <a:buNone/>
            </a:pPr>
            <a:r>
              <a:rPr lang="fr-FR" sz="2200" b="1" dirty="0" smtClean="0">
                <a:solidFill>
                  <a:srgbClr val="C92360"/>
                </a:solidFill>
              </a:rPr>
              <a:t>Dépenses</a:t>
            </a:r>
          </a:p>
          <a:p>
            <a:pPr marL="0" indent="0" algn="ctr">
              <a:lnSpc>
                <a:spcPct val="100000"/>
              </a:lnSpc>
              <a:spcBef>
                <a:spcPts val="0"/>
              </a:spcBef>
              <a:buNone/>
            </a:pPr>
            <a:r>
              <a:rPr lang="fr-FR" sz="2200" b="1" dirty="0" smtClean="0">
                <a:solidFill>
                  <a:srgbClr val="C92360"/>
                </a:solidFill>
              </a:rPr>
              <a:t>(débit)</a:t>
            </a:r>
          </a:p>
          <a:p>
            <a:pPr marL="0" indent="0" algn="ctr">
              <a:lnSpc>
                <a:spcPct val="150000"/>
              </a:lnSpc>
              <a:spcBef>
                <a:spcPts val="0"/>
              </a:spcBef>
              <a:buNone/>
            </a:pPr>
            <a:r>
              <a:rPr lang="fr-FR" sz="2200" b="1" dirty="0" smtClean="0">
                <a:solidFill>
                  <a:srgbClr val="C92360"/>
                </a:solidFill>
              </a:rPr>
              <a:t>1 550 €</a:t>
            </a:r>
          </a:p>
        </p:txBody>
      </p:sp>
      <p:sp>
        <p:nvSpPr>
          <p:cNvPr id="40" name="Rectangle à coins arrondis 39"/>
          <p:cNvSpPr/>
          <p:nvPr/>
        </p:nvSpPr>
        <p:spPr>
          <a:xfrm>
            <a:off x="761129" y="5598934"/>
            <a:ext cx="4882243" cy="713341"/>
          </a:xfrm>
          <a:prstGeom prst="roundRect">
            <a:avLst>
              <a:gd name="adj" fmla="val 0"/>
            </a:avLst>
          </a:prstGeom>
          <a:solidFill>
            <a:srgbClr val="F2F2F2"/>
          </a:solidFill>
          <a:ln w="38100">
            <a:solidFill>
              <a:srgbClr val="5AA1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1" name="Espace réservé du contenu 7"/>
          <p:cNvSpPr>
            <a:spLocks noGrp="1"/>
          </p:cNvSpPr>
          <p:nvPr>
            <p:ph idx="4294967295"/>
          </p:nvPr>
        </p:nvSpPr>
        <p:spPr>
          <a:xfrm>
            <a:off x="786626" y="5646290"/>
            <a:ext cx="4830120" cy="618631"/>
          </a:xfrm>
          <a:prstGeom prst="rect">
            <a:avLst/>
          </a:prstGeom>
        </p:spPr>
        <p:txBody>
          <a:bodyPr wrap="square" anchor="ctr">
            <a:spAutoFit/>
          </a:bodyPr>
          <a:lstStyle/>
          <a:p>
            <a:pPr marL="0" indent="0" algn="ctr">
              <a:spcBef>
                <a:spcPts val="0"/>
              </a:spcBef>
              <a:buNone/>
              <a:defRPr sz="2200" b="1">
                <a:solidFill>
                  <a:srgbClr val="FFFFFF"/>
                </a:solidFill>
                <a:latin typeface="Arial"/>
                <a:ea typeface="Arial"/>
                <a:cs typeface="Arial"/>
                <a:sym typeface="Arial"/>
              </a:defRPr>
            </a:pPr>
            <a:r>
              <a:rPr lang="fr-FR" sz="1800" noProof="1">
                <a:solidFill>
                  <a:srgbClr val="5AA11C"/>
                </a:solidFill>
              </a:rPr>
              <a:t>Solde</a:t>
            </a:r>
            <a:r>
              <a:rPr lang="fr-FR" sz="1800" dirty="0">
                <a:solidFill>
                  <a:srgbClr val="5AA11C"/>
                </a:solidFill>
              </a:rPr>
              <a:t> positif (</a:t>
            </a:r>
            <a:r>
              <a:rPr lang="fr-FR" sz="1800" noProof="1">
                <a:solidFill>
                  <a:srgbClr val="5AA11C"/>
                </a:solidFill>
              </a:rPr>
              <a:t>créditeur)</a:t>
            </a:r>
          </a:p>
          <a:p>
            <a:pPr marL="0" indent="0" algn="ctr">
              <a:lnSpc>
                <a:spcPct val="100000"/>
              </a:lnSpc>
              <a:spcBef>
                <a:spcPts val="0"/>
              </a:spcBef>
              <a:buNone/>
              <a:defRPr sz="2200" b="1">
                <a:solidFill>
                  <a:srgbClr val="FFFFFF"/>
                </a:solidFill>
                <a:latin typeface="Arial"/>
                <a:ea typeface="Arial"/>
                <a:cs typeface="Arial"/>
                <a:sym typeface="Arial"/>
              </a:defRPr>
            </a:pPr>
            <a:r>
              <a:rPr lang="fr-FR" sz="1800" dirty="0">
                <a:solidFill>
                  <a:srgbClr val="5AA11C"/>
                </a:solidFill>
              </a:rPr>
              <a:t>+ 50 €</a:t>
            </a:r>
          </a:p>
        </p:txBody>
      </p:sp>
      <p:sp>
        <p:nvSpPr>
          <p:cNvPr id="42" name="Rectangle à coins arrondis 41"/>
          <p:cNvSpPr/>
          <p:nvPr/>
        </p:nvSpPr>
        <p:spPr>
          <a:xfrm>
            <a:off x="6811867" y="5563531"/>
            <a:ext cx="4882243" cy="713341"/>
          </a:xfrm>
          <a:prstGeom prst="roundRect">
            <a:avLst>
              <a:gd name="adj" fmla="val 0"/>
            </a:avLst>
          </a:prstGeom>
          <a:solidFill>
            <a:srgbClr val="F2F2F2"/>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t>
            </a:r>
            <a:endParaRPr lang="fr-FR" dirty="0"/>
          </a:p>
        </p:txBody>
      </p:sp>
      <p:sp>
        <p:nvSpPr>
          <p:cNvPr id="44" name="Espace réservé du contenu 7"/>
          <p:cNvSpPr>
            <a:spLocks noGrp="1"/>
          </p:cNvSpPr>
          <p:nvPr>
            <p:ph idx="4294967295"/>
          </p:nvPr>
        </p:nvSpPr>
        <p:spPr>
          <a:xfrm>
            <a:off x="6811867" y="5646290"/>
            <a:ext cx="4882242" cy="618631"/>
          </a:xfrm>
          <a:prstGeom prst="rect">
            <a:avLst/>
          </a:prstGeom>
        </p:spPr>
        <p:txBody>
          <a:bodyPr wrap="square" anchor="ctr">
            <a:spAutoFit/>
          </a:bodyPr>
          <a:lstStyle/>
          <a:p>
            <a:pPr marL="0" indent="0" algn="ctr">
              <a:buNone/>
              <a:defRPr sz="2200" b="1">
                <a:solidFill>
                  <a:srgbClr val="FFFFFF"/>
                </a:solidFill>
                <a:latin typeface="Arial"/>
                <a:ea typeface="Arial"/>
                <a:cs typeface="Arial"/>
                <a:sym typeface="Arial"/>
              </a:defRPr>
            </a:pPr>
            <a:r>
              <a:rPr lang="fr-FR" sz="1800" noProof="1">
                <a:solidFill>
                  <a:srgbClr val="C00000"/>
                </a:solidFill>
              </a:rPr>
              <a:t>Solde</a:t>
            </a:r>
            <a:r>
              <a:rPr lang="fr-FR" sz="1800" dirty="0">
                <a:solidFill>
                  <a:srgbClr val="C00000"/>
                </a:solidFill>
              </a:rPr>
              <a:t> négatif (</a:t>
            </a:r>
            <a:r>
              <a:rPr lang="fr-FR" sz="1800" noProof="1">
                <a:solidFill>
                  <a:srgbClr val="C00000"/>
                </a:solidFill>
              </a:rPr>
              <a:t>débiteur)</a:t>
            </a:r>
          </a:p>
          <a:p>
            <a:pPr marL="0" indent="0" algn="ctr">
              <a:lnSpc>
                <a:spcPct val="100000"/>
              </a:lnSpc>
              <a:spcBef>
                <a:spcPts val="0"/>
              </a:spcBef>
              <a:buNone/>
              <a:defRPr sz="2200" b="1">
                <a:solidFill>
                  <a:srgbClr val="FFFFFF"/>
                </a:solidFill>
                <a:latin typeface="Arial"/>
                <a:ea typeface="Arial"/>
                <a:cs typeface="Arial"/>
                <a:sym typeface="Arial"/>
              </a:defRPr>
            </a:pPr>
            <a:r>
              <a:rPr lang="fr-FR" sz="1800" dirty="0">
                <a:solidFill>
                  <a:srgbClr val="C00000"/>
                </a:solidFill>
              </a:rPr>
              <a:t>  - 100 €</a:t>
            </a:r>
          </a:p>
        </p:txBody>
      </p:sp>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4220" y="4938456"/>
            <a:ext cx="2410297" cy="475716"/>
          </a:xfrm>
          <a:prstGeom prst="rect">
            <a:avLst/>
          </a:prstGeom>
        </p:spPr>
      </p:pic>
      <p:pic>
        <p:nvPicPr>
          <p:cNvPr id="45" name="Image 4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075036" y="4944635"/>
            <a:ext cx="2336060" cy="461064"/>
          </a:xfrm>
          <a:prstGeom prst="rect">
            <a:avLst/>
          </a:prstGeom>
        </p:spPr>
      </p:pic>
      <p:pic>
        <p:nvPicPr>
          <p:cNvPr id="46" name="Image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
        <p:nvSpPr>
          <p:cNvPr id="32" name="Espace réservé du contenu 7"/>
          <p:cNvSpPr>
            <a:spLocks noGrp="1"/>
          </p:cNvSpPr>
          <p:nvPr>
            <p:ph idx="4294967295"/>
          </p:nvPr>
        </p:nvSpPr>
        <p:spPr>
          <a:xfrm>
            <a:off x="966059" y="3405984"/>
            <a:ext cx="1950719" cy="1214500"/>
          </a:xfrm>
          <a:prstGeom prst="rect">
            <a:avLst/>
          </a:prstGeom>
        </p:spPr>
        <p:txBody>
          <a:bodyPr wrap="square" anchor="ctr">
            <a:spAutoFit/>
          </a:bodyPr>
          <a:lstStyle/>
          <a:p>
            <a:pPr marL="0" indent="0" algn="ctr">
              <a:lnSpc>
                <a:spcPct val="100000"/>
              </a:lnSpc>
              <a:spcBef>
                <a:spcPts val="0"/>
              </a:spcBef>
              <a:buNone/>
            </a:pPr>
            <a:r>
              <a:rPr lang="fr-FR" sz="2200" b="1" dirty="0" smtClean="0"/>
              <a:t>Ressources</a:t>
            </a:r>
          </a:p>
          <a:p>
            <a:pPr marL="0" indent="0" algn="ctr">
              <a:lnSpc>
                <a:spcPct val="100000"/>
              </a:lnSpc>
              <a:spcBef>
                <a:spcPts val="0"/>
              </a:spcBef>
              <a:buNone/>
            </a:pPr>
            <a:r>
              <a:rPr lang="fr-FR" sz="2200" b="1" dirty="0" smtClean="0"/>
              <a:t>(crédit)</a:t>
            </a:r>
          </a:p>
          <a:p>
            <a:pPr marL="0" indent="0" algn="ctr">
              <a:lnSpc>
                <a:spcPct val="150000"/>
              </a:lnSpc>
              <a:spcBef>
                <a:spcPts val="0"/>
              </a:spcBef>
              <a:buNone/>
            </a:pPr>
            <a:r>
              <a:rPr lang="fr-FR" sz="2200" b="1" dirty="0" smtClean="0"/>
              <a:t>1 200 €</a:t>
            </a:r>
          </a:p>
        </p:txBody>
      </p:sp>
      <p:sp>
        <p:nvSpPr>
          <p:cNvPr id="31"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Tree>
    <p:extLst>
      <p:ext uri="{BB962C8B-B14F-4D97-AF65-F5344CB8AC3E}">
        <p14:creationId xmlns:p14="http://schemas.microsoft.com/office/powerpoint/2010/main" val="1197482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1">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1">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4">
                                            <p:txEl>
                                              <p:pRg st="0" end="0"/>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bldP spid="23" grpId="0" build="p"/>
      <p:bldP spid="26" grpId="0" build="p"/>
      <p:bldP spid="27" grpId="0" animBg="1"/>
      <p:bldP spid="35" grpId="0" animBg="1"/>
      <p:bldP spid="30" grpId="0" uiExpand="1"/>
      <p:bldP spid="36" grpId="0" animBg="1"/>
      <p:bldP spid="38" grpId="0" animBg="1"/>
      <p:bldP spid="37" grpId="0" uiExpand="1"/>
      <p:bldP spid="39" grpId="0" uiExpand="1"/>
      <p:bldP spid="40" grpId="0" animBg="1"/>
      <p:bldP spid="41" grpId="0" uiExpand="1" build="p"/>
      <p:bldP spid="42" grpId="0" animBg="1"/>
      <p:bldP spid="44" grpId="0" uiExpand="1" build="p"/>
      <p:bldP spid="32" grpId="0" uiExpand="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50</a:t>
            </a:fld>
            <a:endParaRPr lang="fr-FR" dirty="0"/>
          </a:p>
        </p:txBody>
      </p:sp>
      <p:sp>
        <p:nvSpPr>
          <p:cNvPr id="4" name="Titre 3"/>
          <p:cNvSpPr>
            <a:spLocks noGrp="1"/>
          </p:cNvSpPr>
          <p:nvPr>
            <p:ph type="title"/>
          </p:nvPr>
        </p:nvSpPr>
        <p:spPr>
          <a:xfrm>
            <a:off x="642258" y="365126"/>
            <a:ext cx="10319112" cy="646331"/>
          </a:xfrm>
          <a:prstGeom prst="rect">
            <a:avLst/>
          </a:prstGeom>
        </p:spPr>
        <p:txBody>
          <a:bodyPr wrap="square">
            <a:spAutoFit/>
          </a:bodyPr>
          <a:lstStyle/>
          <a:p>
            <a:pPr marL="0" indent="0">
              <a:buNone/>
            </a:pPr>
            <a:r>
              <a:rPr lang="fr-FR" sz="4000" dirty="0" smtClean="0"/>
              <a:t>7. CRÉDIT ET TAUX D’INTÉRÊT</a:t>
            </a:r>
            <a:endParaRPr lang="fr-FR" sz="4000" dirty="0"/>
          </a:p>
        </p:txBody>
      </p:sp>
      <p:pic>
        <p:nvPicPr>
          <p:cNvPr id="13" name="Image 12">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65574" y="2916465"/>
            <a:ext cx="1660852" cy="1660852"/>
          </a:xfrm>
          <a:prstGeom prst="rect">
            <a:avLst/>
          </a:prstGeom>
        </p:spPr>
      </p:pic>
      <p:pic>
        <p:nvPicPr>
          <p:cNvPr id="9" name="Imag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76709" y="64998"/>
            <a:ext cx="1219200" cy="1219200"/>
          </a:xfrm>
          <a:prstGeom prst="rect">
            <a:avLst/>
          </a:prstGeom>
        </p:spPr>
      </p:pic>
      <p:sp>
        <p:nvSpPr>
          <p:cNvPr id="10"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Tree>
    <p:extLst>
      <p:ext uri="{BB962C8B-B14F-4D97-AF65-F5344CB8AC3E}">
        <p14:creationId xmlns:p14="http://schemas.microsoft.com/office/powerpoint/2010/main" val="362709885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a:xfrm>
            <a:off x="11201248" y="6185267"/>
            <a:ext cx="443046" cy="285839"/>
          </a:xfrm>
        </p:spPr>
        <p:txBody>
          <a:bodyPr/>
          <a:lstStyle/>
          <a:p>
            <a:fld id="{27A4C574-4D1E-4B89-9988-D081408D575C}" type="slidenum">
              <a:rPr lang="fr-FR" smtClean="0"/>
              <a:pPr/>
              <a:t>51</a:t>
            </a:fld>
            <a:endParaRPr lang="fr-FR" dirty="0"/>
          </a:p>
        </p:txBody>
      </p:sp>
      <p:sp>
        <p:nvSpPr>
          <p:cNvPr id="4" name="Titre 3"/>
          <p:cNvSpPr>
            <a:spLocks noGrp="1"/>
          </p:cNvSpPr>
          <p:nvPr>
            <p:ph type="title"/>
          </p:nvPr>
        </p:nvSpPr>
        <p:spPr>
          <a:xfrm>
            <a:off x="642258" y="365126"/>
            <a:ext cx="9850482" cy="646331"/>
          </a:xfrm>
          <a:prstGeom prst="rect">
            <a:avLst/>
          </a:prstGeom>
        </p:spPr>
        <p:txBody>
          <a:bodyPr wrap="square">
            <a:spAutoFit/>
          </a:bodyPr>
          <a:lstStyle/>
          <a:p>
            <a:pPr marL="0" indent="0">
              <a:buNone/>
            </a:pPr>
            <a:r>
              <a:rPr lang="fr-FR" sz="4000" dirty="0" smtClean="0"/>
              <a:t>7. CRÉDIT </a:t>
            </a:r>
            <a:r>
              <a:rPr lang="fr-FR" sz="4000" dirty="0"/>
              <a:t>ET TAUX D’INTÉRÊT</a:t>
            </a:r>
          </a:p>
        </p:txBody>
      </p:sp>
      <p:sp>
        <p:nvSpPr>
          <p:cNvPr id="7" name="Rectangle 6"/>
          <p:cNvSpPr/>
          <p:nvPr/>
        </p:nvSpPr>
        <p:spPr>
          <a:xfrm>
            <a:off x="1903707" y="3751214"/>
            <a:ext cx="8358968" cy="1923604"/>
          </a:xfrm>
          <a:prstGeom prst="rect">
            <a:avLst/>
          </a:prstGeom>
        </p:spPr>
        <p:txBody>
          <a:bodyPr wrap="square">
            <a:spAutoFit/>
          </a:bodyPr>
          <a:lstStyle/>
          <a:p>
            <a:pPr>
              <a:spcBef>
                <a:spcPts val="600"/>
              </a:spcBef>
            </a:pPr>
            <a:r>
              <a:rPr lang="fr-FR" sz="2400" b="1" dirty="0" smtClean="0">
                <a:solidFill>
                  <a:srgbClr val="E06F17"/>
                </a:solidFill>
                <a:latin typeface="Arial" panose="020B0604020202020204" pitchFamily="34" charset="0"/>
                <a:ea typeface="Arial"/>
                <a:cs typeface="Arial" panose="020B0604020202020204" pitchFamily="34" charset="0"/>
              </a:rPr>
              <a:t>Exercice :</a:t>
            </a:r>
          </a:p>
          <a:p>
            <a:pPr>
              <a:spcBef>
                <a:spcPts val="600"/>
              </a:spcBef>
            </a:pPr>
            <a:r>
              <a:rPr lang="fr-FR" sz="2000" dirty="0" smtClean="0">
                <a:solidFill>
                  <a:srgbClr val="E06F17"/>
                </a:solidFill>
                <a:latin typeface="Arial" panose="020B0604020202020204" pitchFamily="34" charset="0"/>
                <a:ea typeface="Arial"/>
                <a:cs typeface="Arial" panose="020B0604020202020204" pitchFamily="34" charset="0"/>
              </a:rPr>
              <a:t>J’emprunte </a:t>
            </a:r>
            <a:r>
              <a:rPr lang="fr-FR" sz="2000" dirty="0" smtClean="0">
                <a:solidFill>
                  <a:srgbClr val="213B76"/>
                </a:solidFill>
                <a:latin typeface="Arial" panose="020B0604020202020204" pitchFamily="34" charset="0"/>
                <a:ea typeface="Arial"/>
                <a:cs typeface="Arial" panose="020B0604020202020204" pitchFamily="34" charset="0"/>
              </a:rPr>
              <a:t>1000 </a:t>
            </a:r>
            <a:r>
              <a:rPr lang="fr-FR" sz="2000" dirty="0">
                <a:solidFill>
                  <a:srgbClr val="213B76"/>
                </a:solidFill>
                <a:latin typeface="Arial" panose="020B0604020202020204" pitchFamily="34" charset="0"/>
                <a:ea typeface="Arial"/>
                <a:cs typeface="Arial" panose="020B0604020202020204" pitchFamily="34" charset="0"/>
              </a:rPr>
              <a:t>euros </a:t>
            </a:r>
            <a:r>
              <a:rPr lang="fr-FR" sz="2000" dirty="0" smtClean="0">
                <a:solidFill>
                  <a:srgbClr val="E06F17"/>
                </a:solidFill>
                <a:latin typeface="Arial" panose="020B0604020202020204" pitchFamily="34" charset="0"/>
                <a:ea typeface="Arial"/>
                <a:cs typeface="Arial" panose="020B0604020202020204" pitchFamily="34" charset="0"/>
              </a:rPr>
              <a:t>sur </a:t>
            </a:r>
            <a:r>
              <a:rPr lang="fr-FR" sz="2000" dirty="0">
                <a:solidFill>
                  <a:srgbClr val="213B76"/>
                </a:solidFill>
                <a:latin typeface="Arial" panose="020B0604020202020204" pitchFamily="34" charset="0"/>
                <a:ea typeface="Arial"/>
                <a:cs typeface="Arial" panose="020B0604020202020204" pitchFamily="34" charset="0"/>
              </a:rPr>
              <a:t>1 </a:t>
            </a:r>
            <a:r>
              <a:rPr lang="fr-FR" sz="2000" dirty="0" smtClean="0">
                <a:solidFill>
                  <a:srgbClr val="213B76"/>
                </a:solidFill>
                <a:latin typeface="Arial" panose="020B0604020202020204" pitchFamily="34" charset="0"/>
                <a:ea typeface="Arial"/>
                <a:cs typeface="Arial" panose="020B0604020202020204" pitchFamily="34" charset="0"/>
              </a:rPr>
              <a:t>an</a:t>
            </a:r>
            <a:r>
              <a:rPr lang="fr-FR" sz="2000" dirty="0" smtClean="0">
                <a:solidFill>
                  <a:srgbClr val="E06F17"/>
                </a:solidFill>
                <a:latin typeface="Arial" panose="020B0604020202020204" pitchFamily="34" charset="0"/>
                <a:ea typeface="Arial"/>
                <a:cs typeface="Arial" panose="020B0604020202020204" pitchFamily="34" charset="0"/>
              </a:rPr>
              <a:t>, à </a:t>
            </a:r>
            <a:r>
              <a:rPr lang="fr-FR" sz="2000" dirty="0">
                <a:solidFill>
                  <a:srgbClr val="E57117"/>
                </a:solidFill>
                <a:latin typeface="Arial" panose="020B0604020202020204" pitchFamily="34" charset="0"/>
                <a:ea typeface="Arial"/>
                <a:cs typeface="Arial" panose="020B0604020202020204" pitchFamily="34" charset="0"/>
              </a:rPr>
              <a:t>un taux d’intérêt </a:t>
            </a:r>
            <a:r>
              <a:rPr lang="fr-FR" sz="2000" dirty="0" smtClean="0">
                <a:solidFill>
                  <a:srgbClr val="E57117"/>
                </a:solidFill>
                <a:latin typeface="Arial" panose="020B0604020202020204" pitchFamily="34" charset="0"/>
                <a:ea typeface="Arial"/>
                <a:cs typeface="Arial" panose="020B0604020202020204" pitchFamily="34" charset="0"/>
              </a:rPr>
              <a:t>de </a:t>
            </a:r>
            <a:r>
              <a:rPr lang="fr-FR" sz="2000" dirty="0" smtClean="0">
                <a:solidFill>
                  <a:srgbClr val="213B76"/>
                </a:solidFill>
                <a:latin typeface="Arial" panose="020B0604020202020204" pitchFamily="34" charset="0"/>
                <a:ea typeface="Arial"/>
                <a:cs typeface="Arial" panose="020B0604020202020204" pitchFamily="34" charset="0"/>
              </a:rPr>
              <a:t>5 </a:t>
            </a:r>
            <a:r>
              <a:rPr lang="fr-FR" sz="2000" dirty="0">
                <a:solidFill>
                  <a:srgbClr val="213B76"/>
                </a:solidFill>
                <a:latin typeface="Arial" panose="020B0604020202020204" pitchFamily="34" charset="0"/>
                <a:ea typeface="Arial"/>
                <a:cs typeface="Arial" panose="020B0604020202020204" pitchFamily="34" charset="0"/>
              </a:rPr>
              <a:t>% par an</a:t>
            </a:r>
            <a:r>
              <a:rPr lang="fr-FR" sz="2000" dirty="0" smtClean="0">
                <a:solidFill>
                  <a:srgbClr val="E06F17"/>
                </a:solidFill>
                <a:latin typeface="Arial" panose="020B0604020202020204" pitchFamily="34" charset="0"/>
                <a:ea typeface="Arial"/>
                <a:cs typeface="Arial" panose="020B0604020202020204" pitchFamily="34" charset="0"/>
              </a:rPr>
              <a:t>. Combien devrais-je rembourser à la fin de la première année ? </a:t>
            </a:r>
          </a:p>
          <a:p>
            <a:pPr>
              <a:spcBef>
                <a:spcPts val="600"/>
              </a:spcBef>
            </a:pPr>
            <a:endParaRPr lang="fr-FR" sz="2000" dirty="0">
              <a:solidFill>
                <a:srgbClr val="E06F17"/>
              </a:solidFill>
              <a:latin typeface="Arial" panose="020B0604020202020204" pitchFamily="34" charset="0"/>
              <a:ea typeface="Arial"/>
              <a:cs typeface="Arial" panose="020B0604020202020204" pitchFamily="34" charset="0"/>
            </a:endParaRPr>
          </a:p>
          <a:p>
            <a:pPr>
              <a:spcBef>
                <a:spcPts val="600"/>
              </a:spcBef>
            </a:pPr>
            <a:r>
              <a:rPr lang="fr-FR" sz="2000" dirty="0" smtClean="0">
                <a:latin typeface="Arial" panose="020B0604020202020204" pitchFamily="34" charset="0"/>
                <a:hlinkClick r:id="rId3"/>
              </a:rPr>
              <a:t>Simulateur </a:t>
            </a:r>
            <a:r>
              <a:rPr lang="fr-FR" sz="2000" dirty="0">
                <a:latin typeface="Arial" panose="020B0604020202020204" pitchFamily="34" charset="0"/>
                <a:hlinkClick r:id="rId3"/>
              </a:rPr>
              <a:t>pour calculer le coût du </a:t>
            </a:r>
            <a:r>
              <a:rPr lang="fr-FR" sz="2000" dirty="0" smtClean="0">
                <a:latin typeface="Arial" panose="020B0604020202020204" pitchFamily="34" charset="0"/>
                <a:hlinkClick r:id="rId3"/>
              </a:rPr>
              <a:t>crédit</a:t>
            </a:r>
            <a:r>
              <a:rPr lang="fr-FR" sz="2000" dirty="0" smtClean="0">
                <a:latin typeface="Arial" panose="020B0604020202020204" pitchFamily="34" charset="0"/>
              </a:rPr>
              <a:t>  </a:t>
            </a:r>
            <a:r>
              <a:rPr lang="fr-FR" sz="2000" dirty="0" smtClean="0">
                <a:latin typeface="Arial" panose="020B0604020202020204" pitchFamily="34" charset="0"/>
                <a:sym typeface="Wingdings" panose="05000000000000000000" pitchFamily="2" charset="2"/>
              </a:rPr>
              <a:t> </a:t>
            </a:r>
            <a:endParaRPr lang="fr-FR" sz="2000" dirty="0">
              <a:latin typeface="Arial" panose="020B0604020202020204" pitchFamily="34" charset="0"/>
            </a:endParaRPr>
          </a:p>
        </p:txBody>
      </p:sp>
      <p:sp>
        <p:nvSpPr>
          <p:cNvPr id="8" name="Rectangle 7"/>
          <p:cNvSpPr/>
          <p:nvPr/>
        </p:nvSpPr>
        <p:spPr>
          <a:xfrm>
            <a:off x="1903707" y="2227254"/>
            <a:ext cx="10119076" cy="754053"/>
          </a:xfrm>
          <a:prstGeom prst="rect">
            <a:avLst/>
          </a:prstGeom>
        </p:spPr>
        <p:txBody>
          <a:bodyPr wrap="square">
            <a:spAutoFit/>
          </a:bodyPr>
          <a:lstStyle/>
          <a:p>
            <a:pPr marL="452438" lvl="1" indent="-452438">
              <a:spcBef>
                <a:spcPts val="600"/>
              </a:spcBef>
              <a:buBlip>
                <a:blip r:embed="rId4"/>
              </a:buBlip>
              <a:tabLst>
                <a:tab pos="452438" algn="l"/>
              </a:tabLst>
            </a:pPr>
            <a:r>
              <a:rPr lang="fr-FR" dirty="0">
                <a:solidFill>
                  <a:srgbClr val="002060"/>
                </a:solidFill>
                <a:latin typeface="Arial" panose="020B0604020202020204" pitchFamily="34" charset="0"/>
                <a:cs typeface="Arial" panose="020B0604020202020204" pitchFamily="34" charset="0"/>
                <a:sym typeface="Arial"/>
              </a:rPr>
              <a:t>Le service rendu par la banque lorsqu’elle prête de l’argent est rémunéré. C’est l’intérêt.</a:t>
            </a:r>
          </a:p>
          <a:p>
            <a:pPr marL="452438" lvl="1" indent="-452438">
              <a:spcBef>
                <a:spcPts val="600"/>
              </a:spcBef>
              <a:buBlip>
                <a:blip r:embed="rId4"/>
              </a:buBlip>
              <a:tabLst>
                <a:tab pos="452438" algn="l"/>
              </a:tabLst>
            </a:pPr>
            <a:r>
              <a:rPr lang="fr-FR" dirty="0">
                <a:solidFill>
                  <a:srgbClr val="002060"/>
                </a:solidFill>
                <a:latin typeface="Arial" panose="020B0604020202020204" pitchFamily="34" charset="0"/>
                <a:cs typeface="Arial" panose="020B0604020202020204" pitchFamily="34" charset="0"/>
                <a:sym typeface="Arial"/>
              </a:rPr>
              <a:t>L’intérêt à payer est calculé à l’aide du </a:t>
            </a:r>
            <a:r>
              <a:rPr lang="fr-FR" sz="2000" dirty="0">
                <a:solidFill>
                  <a:srgbClr val="002060"/>
                </a:solidFill>
                <a:latin typeface="Arial" panose="020B0604020202020204" pitchFamily="34" charset="0"/>
                <a:cs typeface="Arial" panose="020B0604020202020204" pitchFamily="34" charset="0"/>
                <a:sym typeface="Arial"/>
              </a:rPr>
              <a:t>taux</a:t>
            </a:r>
            <a:r>
              <a:rPr lang="fr-FR" dirty="0">
                <a:solidFill>
                  <a:srgbClr val="002060"/>
                </a:solidFill>
                <a:latin typeface="Arial" panose="020B0604020202020204" pitchFamily="34" charset="0"/>
                <a:cs typeface="Arial" panose="020B0604020202020204" pitchFamily="34" charset="0"/>
                <a:sym typeface="Arial"/>
              </a:rPr>
              <a:t> </a:t>
            </a:r>
            <a:r>
              <a:rPr lang="fr-FR" dirty="0" smtClean="0">
                <a:solidFill>
                  <a:srgbClr val="002060"/>
                </a:solidFill>
                <a:latin typeface="Arial" panose="020B0604020202020204" pitchFamily="34" charset="0"/>
                <a:cs typeface="Arial" panose="020B0604020202020204" pitchFamily="34" charset="0"/>
                <a:sym typeface="Arial"/>
              </a:rPr>
              <a:t>d’intérêt.</a:t>
            </a:r>
            <a:endParaRPr lang="fr-FR" dirty="0">
              <a:solidFill>
                <a:srgbClr val="002060"/>
              </a:solidFill>
              <a:latin typeface="Arial" panose="020B0604020202020204" pitchFamily="34" charset="0"/>
              <a:cs typeface="Arial" panose="020B0604020202020204" pitchFamily="34" charset="0"/>
              <a:sym typeface="Arial"/>
            </a:endParaRPr>
          </a:p>
        </p:txBody>
      </p:sp>
      <p:grpSp>
        <p:nvGrpSpPr>
          <p:cNvPr id="12" name="Groupe 11"/>
          <p:cNvGrpSpPr/>
          <p:nvPr/>
        </p:nvGrpSpPr>
        <p:grpSpPr>
          <a:xfrm>
            <a:off x="642258" y="1214972"/>
            <a:ext cx="10558990" cy="954107"/>
            <a:chOff x="930496" y="1568965"/>
            <a:chExt cx="10558990" cy="954107"/>
          </a:xfrm>
        </p:grpSpPr>
        <p:sp>
          <p:nvSpPr>
            <p:cNvPr id="6" name="Rectangle 5"/>
            <p:cNvSpPr/>
            <p:nvPr/>
          </p:nvSpPr>
          <p:spPr>
            <a:xfrm>
              <a:off x="2191945" y="1568965"/>
              <a:ext cx="9297541" cy="954107"/>
            </a:xfrm>
            <a:prstGeom prst="rect">
              <a:avLst/>
            </a:prstGeom>
          </p:spPr>
          <p:txBody>
            <a:bodyPr wrap="square">
              <a:spAutoFit/>
            </a:bodyPr>
            <a:lstStyle/>
            <a:p>
              <a:r>
                <a:rPr lang="fr-FR" sz="2800" b="1" dirty="0" smtClean="0">
                  <a:solidFill>
                    <a:srgbClr val="C92360"/>
                  </a:solidFill>
                  <a:latin typeface="Arial" panose="020B0604020202020204" pitchFamily="34" charset="0"/>
                  <a:ea typeface="Arial"/>
                  <a:cs typeface="Arial" panose="020B0604020202020204" pitchFamily="34" charset="0"/>
                  <a:sym typeface="Arial"/>
                </a:rPr>
                <a:t>Quand je décide de faire un crédit, </a:t>
              </a:r>
            </a:p>
            <a:p>
              <a:r>
                <a:rPr lang="fr-FR" sz="2800" b="1" dirty="0" smtClean="0">
                  <a:solidFill>
                    <a:srgbClr val="C92360"/>
                  </a:solidFill>
                  <a:latin typeface="Arial" panose="020B0604020202020204" pitchFamily="34" charset="0"/>
                  <a:ea typeface="Arial"/>
                  <a:cs typeface="Arial" panose="020B0604020202020204" pitchFamily="34" charset="0"/>
                  <a:sym typeface="Arial"/>
                </a:rPr>
                <a:t>que représente le </a:t>
              </a:r>
              <a:r>
                <a:rPr lang="fr-FR" sz="2800" b="1" dirty="0" smtClean="0">
                  <a:solidFill>
                    <a:srgbClr val="213B76"/>
                  </a:solidFill>
                  <a:latin typeface="Arial" panose="020B0604020202020204" pitchFamily="34" charset="0"/>
                  <a:ea typeface="Arial"/>
                  <a:cs typeface="Arial" panose="020B0604020202020204" pitchFamily="34" charset="0"/>
                  <a:sym typeface="Arial"/>
                </a:rPr>
                <a:t>«</a:t>
              </a:r>
              <a:r>
                <a:rPr lang="fr-FR" sz="2800" b="1" dirty="0">
                  <a:solidFill>
                    <a:srgbClr val="213B76"/>
                  </a:solidFill>
                  <a:latin typeface="Arial" panose="020B0604020202020204" pitchFamily="34" charset="0"/>
                  <a:ea typeface="Arial"/>
                  <a:cs typeface="Arial" panose="020B0604020202020204" pitchFamily="34" charset="0"/>
                  <a:sym typeface="Arial"/>
                </a:rPr>
                <a:t> taux d’intérêt » </a:t>
              </a:r>
              <a:r>
                <a:rPr lang="fr-FR" sz="2800" b="1" dirty="0">
                  <a:solidFill>
                    <a:srgbClr val="C92360"/>
                  </a:solidFill>
                  <a:latin typeface="Arial" panose="020B0604020202020204" pitchFamily="34" charset="0"/>
                  <a:ea typeface="Arial"/>
                  <a:cs typeface="Arial" panose="020B0604020202020204" pitchFamily="34" charset="0"/>
                  <a:sym typeface="Arial"/>
                </a:rPr>
                <a:t>? </a:t>
              </a:r>
            </a:p>
          </p:txBody>
        </p:sp>
        <p:pic>
          <p:nvPicPr>
            <p:cNvPr id="9" name="Espace réservé du contenu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0496" y="1728622"/>
              <a:ext cx="882960" cy="662220"/>
            </a:xfrm>
            <a:prstGeom prst="rect">
              <a:avLst/>
            </a:prstGeom>
          </p:spPr>
        </p:pic>
      </p:grpSp>
      <p:sp>
        <p:nvSpPr>
          <p:cNvPr id="11" name="Rectangle 10">
            <a:extLst>
              <a:ext uri="{FF2B5EF4-FFF2-40B4-BE49-F238E27FC236}">
                <a16:creationId xmlns:a16="http://schemas.microsoft.com/office/drawing/2014/main" id="{4A334727-9E4F-E64B-08C4-7B3457272AFC}"/>
              </a:ext>
            </a:extLst>
          </p:cNvPr>
          <p:cNvSpPr/>
          <p:nvPr/>
        </p:nvSpPr>
        <p:spPr>
          <a:xfrm>
            <a:off x="725213" y="3479162"/>
            <a:ext cx="10919081" cy="2520805"/>
          </a:xfrm>
          <a:prstGeom prst="rect">
            <a:avLst/>
          </a:prstGeom>
          <a:noFill/>
          <a:ln w="38100" cap="sq">
            <a:solidFill>
              <a:srgbClr val="E06F17"/>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17" name="Image 1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676709" y="64998"/>
            <a:ext cx="1219200" cy="1219200"/>
          </a:xfrm>
          <a:prstGeom prst="rect">
            <a:avLst/>
          </a:prstGeom>
        </p:spPr>
      </p:pic>
      <p:pic>
        <p:nvPicPr>
          <p:cNvPr id="18" name="Image 17"/>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815564" y="4118858"/>
            <a:ext cx="1458159" cy="1458159"/>
          </a:xfrm>
          <a:prstGeom prst="rect">
            <a:avLst/>
          </a:prstGeom>
        </p:spPr>
      </p:pic>
      <p:sp>
        <p:nvSpPr>
          <p:cNvPr id="1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19" name="Image 18">
            <a:hlinkClick r:id="rId8" action="ppaction://hlinkfile"/>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658340" y="208939"/>
            <a:ext cx="1018369" cy="1016356"/>
          </a:xfrm>
          <a:prstGeom prst="rect">
            <a:avLst/>
          </a:prstGeom>
        </p:spPr>
      </p:pic>
      <p:sp>
        <p:nvSpPr>
          <p:cNvPr id="16" name="Rectangle 15"/>
          <p:cNvSpPr/>
          <p:nvPr/>
        </p:nvSpPr>
        <p:spPr>
          <a:xfrm>
            <a:off x="6963245" y="5274708"/>
            <a:ext cx="1645649" cy="400110"/>
          </a:xfrm>
          <a:prstGeom prst="rect">
            <a:avLst/>
          </a:prstGeom>
        </p:spPr>
        <p:txBody>
          <a:bodyPr wrap="square">
            <a:spAutoFit/>
          </a:bodyPr>
          <a:lstStyle/>
          <a:p>
            <a:r>
              <a:rPr lang="fr-FR" sz="2000" b="1" dirty="0" smtClean="0">
                <a:solidFill>
                  <a:srgbClr val="213B76"/>
                </a:solidFill>
                <a:latin typeface="Arial" panose="020B0604020202020204" pitchFamily="34" charset="0"/>
                <a:ea typeface="Arial"/>
                <a:cs typeface="Arial" panose="020B0604020202020204" pitchFamily="34" charset="0"/>
                <a:sym typeface="Wingdings" panose="05000000000000000000" pitchFamily="2" charset="2"/>
              </a:rPr>
              <a:t> </a:t>
            </a:r>
            <a:r>
              <a:rPr lang="fr-FR" sz="2000" b="1" dirty="0" smtClean="0">
                <a:solidFill>
                  <a:srgbClr val="213B76"/>
                </a:solidFill>
                <a:latin typeface="Arial" panose="020B0604020202020204" pitchFamily="34" charset="0"/>
                <a:ea typeface="Arial"/>
                <a:cs typeface="Arial" panose="020B0604020202020204" pitchFamily="34" charset="0"/>
              </a:rPr>
              <a:t>1 027 €</a:t>
            </a:r>
            <a:endParaRPr lang="fr-FR" sz="2000" b="1" dirty="0">
              <a:solidFill>
                <a:srgbClr val="213B76"/>
              </a:solidFill>
              <a:latin typeface="Arial" panose="020B0604020202020204" pitchFamily="34" charset="0"/>
              <a:ea typeface="Arial"/>
              <a:cs typeface="Arial" panose="020B0604020202020204" pitchFamily="34" charset="0"/>
            </a:endParaRPr>
          </a:p>
        </p:txBody>
      </p:sp>
      <p:sp>
        <p:nvSpPr>
          <p:cNvPr id="15" name="Bouton d'action : Accueil 14">
            <a:hlinkClick r:id="rId10" action="ppaction://hlinksldjump" highlightClick="1"/>
          </p:cNvPr>
          <p:cNvSpPr/>
          <p:nvPr/>
        </p:nvSpPr>
        <p:spPr>
          <a:xfrm>
            <a:off x="235934" y="6105261"/>
            <a:ext cx="978557" cy="645090"/>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070317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animBg="1"/>
      <p:bldP spid="16"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1"/>
          </p:nvPr>
        </p:nvSpPr>
        <p:spPr/>
        <p:txBody>
          <a:bodyPr/>
          <a:lstStyle/>
          <a:p>
            <a:fld id="{27A4C574-4D1E-4B89-9988-D081408D575C}" type="slidenum">
              <a:rPr lang="fr-FR" smtClean="0"/>
              <a:pPr/>
              <a:t>52</a:t>
            </a:fld>
            <a:endParaRPr lang="fr-FR" dirty="0"/>
          </a:p>
        </p:txBody>
      </p:sp>
      <p:sp>
        <p:nvSpPr>
          <p:cNvPr id="11" name="Rectangle 10"/>
          <p:cNvSpPr/>
          <p:nvPr/>
        </p:nvSpPr>
        <p:spPr>
          <a:xfrm>
            <a:off x="2639661" y="1276761"/>
            <a:ext cx="6931727" cy="1723549"/>
          </a:xfrm>
          <a:prstGeom prst="rect">
            <a:avLst/>
          </a:prstGeom>
          <a:solidFill>
            <a:srgbClr val="F2F2F2"/>
          </a:solidFill>
          <a:ln w="38100">
            <a:solidFill>
              <a:srgbClr val="213B76"/>
            </a:solidFill>
          </a:ln>
        </p:spPr>
        <p:txBody>
          <a:bodyPr wrap="square">
            <a:spAutoFit/>
          </a:bodyPr>
          <a:lstStyle/>
          <a:p>
            <a:pPr lvl="0" algn="ctr"/>
            <a:r>
              <a:rPr lang="fr-FR" sz="2800" b="1" dirty="0">
                <a:solidFill>
                  <a:srgbClr val="213B76"/>
                </a:solidFill>
                <a:latin typeface="Arial" panose="020B0604020202020204" pitchFamily="34" charset="0"/>
              </a:rPr>
              <a:t>THÈME </a:t>
            </a:r>
            <a:r>
              <a:rPr lang="fr-FR" sz="2800" b="1" dirty="0" smtClean="0">
                <a:solidFill>
                  <a:srgbClr val="213B76"/>
                </a:solidFill>
                <a:latin typeface="Arial" panose="020B0604020202020204" pitchFamily="34" charset="0"/>
              </a:rPr>
              <a:t>8 </a:t>
            </a:r>
            <a:r>
              <a:rPr lang="fr-FR" sz="2800" b="1" dirty="0">
                <a:solidFill>
                  <a:srgbClr val="213B76"/>
                </a:solidFill>
                <a:latin typeface="Arial" panose="020B0604020202020204" pitchFamily="34" charset="0"/>
              </a:rPr>
              <a:t>: </a:t>
            </a:r>
            <a:r>
              <a:rPr lang="fr-FR" sz="2800" b="1" dirty="0" smtClean="0">
                <a:solidFill>
                  <a:srgbClr val="213B76"/>
                </a:solidFill>
                <a:latin typeface="Arial" panose="020B0604020202020204" pitchFamily="34" charset="0"/>
              </a:rPr>
              <a:t>LES ASSURANCES</a:t>
            </a:r>
            <a:endParaRPr lang="fr-FR" sz="2800" b="1" dirty="0">
              <a:solidFill>
                <a:srgbClr val="213B76"/>
              </a:solidFill>
              <a:latin typeface="Arial" panose="020B0604020202020204" pitchFamily="34" charset="0"/>
            </a:endParaRPr>
          </a:p>
          <a:p>
            <a:pPr lvl="0" algn="ctr"/>
            <a:endParaRPr lang="fr-FR" sz="1200" b="1" dirty="0">
              <a:solidFill>
                <a:srgbClr val="213B76"/>
              </a:solidFill>
              <a:latin typeface="Arial" panose="020B0604020202020204" pitchFamily="34" charset="0"/>
            </a:endParaRPr>
          </a:p>
          <a:p>
            <a:pPr lvl="0" algn="ctr"/>
            <a:r>
              <a:rPr lang="fr-FR" dirty="0">
                <a:solidFill>
                  <a:srgbClr val="213B76"/>
                </a:solidFill>
                <a:latin typeface="Arial" panose="020B0604020202020204" pitchFamily="34" charset="0"/>
              </a:rPr>
              <a:t>J’utilise mon véhicule personnel pour rejoindre mon lieu de stage. Je dois être assuré ainsi que mon véhicule. </a:t>
            </a:r>
            <a:endParaRPr lang="fr-FR" dirty="0" smtClean="0">
              <a:solidFill>
                <a:srgbClr val="213B76"/>
              </a:solidFill>
              <a:latin typeface="Arial" panose="020B0604020202020204" pitchFamily="34" charset="0"/>
            </a:endParaRPr>
          </a:p>
          <a:p>
            <a:pPr lvl="0" algn="ctr"/>
            <a:r>
              <a:rPr lang="fr-FR" dirty="0" smtClean="0">
                <a:solidFill>
                  <a:srgbClr val="213B76"/>
                </a:solidFill>
                <a:latin typeface="Arial" panose="020B0604020202020204" pitchFamily="34" charset="0"/>
              </a:rPr>
              <a:t>Comment </a:t>
            </a:r>
            <a:r>
              <a:rPr lang="fr-FR" dirty="0">
                <a:solidFill>
                  <a:srgbClr val="213B76"/>
                </a:solidFill>
                <a:latin typeface="Arial" panose="020B0604020202020204" pitchFamily="34" charset="0"/>
              </a:rPr>
              <a:t>fonctionne l’assurance </a:t>
            </a:r>
            <a:r>
              <a:rPr lang="fr-FR" dirty="0" smtClean="0">
                <a:solidFill>
                  <a:srgbClr val="213B76"/>
                </a:solidFill>
                <a:latin typeface="Arial" panose="020B0604020202020204" pitchFamily="34" charset="0"/>
              </a:rPr>
              <a:t>?</a:t>
            </a:r>
          </a:p>
          <a:p>
            <a:pPr lvl="0" algn="ctr"/>
            <a:endParaRPr lang="fr-FR" sz="1200" dirty="0">
              <a:solidFill>
                <a:srgbClr val="213B76"/>
              </a:solidFill>
              <a:latin typeface="Arial" panose="020B0604020202020204" pitchFamily="34" charset="0"/>
            </a:endParaRPr>
          </a:p>
        </p:txBody>
      </p:sp>
      <p:pic>
        <p:nvPicPr>
          <p:cNvPr id="18" name="Image 17">
            <a:hlinkClick r:id="rId3"/>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275098" y="3743961"/>
            <a:ext cx="1660852" cy="1660852"/>
          </a:xfrm>
          <a:prstGeom prst="rect">
            <a:avLst/>
          </a:prstGeom>
        </p:spPr>
      </p:pic>
      <p:sp>
        <p:nvSpPr>
          <p:cNvPr id="9"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3" name="Image 2"/>
          <p:cNvPicPr>
            <a:picLocks noChangeAspect="1"/>
          </p:cNvPicPr>
          <p:nvPr/>
        </p:nvPicPr>
        <p:blipFill>
          <a:blip r:embed="rId5"/>
          <a:stretch>
            <a:fillRect/>
          </a:stretch>
        </p:blipFill>
        <p:spPr>
          <a:xfrm>
            <a:off x="10974226" y="73573"/>
            <a:ext cx="1067211" cy="1067211"/>
          </a:xfrm>
          <a:prstGeom prst="rect">
            <a:avLst/>
          </a:prstGeom>
        </p:spPr>
      </p:pic>
    </p:spTree>
    <p:extLst>
      <p:ext uri="{BB962C8B-B14F-4D97-AF65-F5344CB8AC3E}">
        <p14:creationId xmlns:p14="http://schemas.microsoft.com/office/powerpoint/2010/main" val="67912547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53</a:t>
            </a:fld>
            <a:endParaRPr lang="fr-FR" dirty="0"/>
          </a:p>
        </p:txBody>
      </p:sp>
      <p:sp>
        <p:nvSpPr>
          <p:cNvPr id="5" name="- le laisser sur ton compte ;"/>
          <p:cNvSpPr txBox="1"/>
          <p:nvPr/>
        </p:nvSpPr>
        <p:spPr>
          <a:xfrm>
            <a:off x="2024564" y="3119160"/>
            <a:ext cx="92394" cy="4985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endParaRPr lang="fr-FR" sz="2200" dirty="0">
              <a:latin typeface="Myriad Pro" panose="020B0503030403020204"/>
            </a:endParaRPr>
          </a:p>
        </p:txBody>
      </p:sp>
      <p:sp>
        <p:nvSpPr>
          <p:cNvPr id="6" name="- le placer dans un produit financier (épargne)"/>
          <p:cNvSpPr txBox="1"/>
          <p:nvPr/>
        </p:nvSpPr>
        <p:spPr>
          <a:xfrm>
            <a:off x="1909933" y="3599177"/>
            <a:ext cx="92394" cy="4985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endParaRPr lang="fr-FR" sz="2200" dirty="0">
              <a:latin typeface="Myriad Pro" panose="020B0503030403020204"/>
            </a:endParaRPr>
          </a:p>
        </p:txBody>
      </p:sp>
      <p:sp>
        <p:nvSpPr>
          <p:cNvPr id="8" name="- le laisser sur ton compte ;"/>
          <p:cNvSpPr txBox="1"/>
          <p:nvPr/>
        </p:nvSpPr>
        <p:spPr>
          <a:xfrm>
            <a:off x="1956129" y="4070158"/>
            <a:ext cx="9234383" cy="1723545"/>
          </a:xfrm>
          <a:prstGeom prst="rect">
            <a:avLst/>
          </a:prstGeom>
          <a:no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marL="342900" indent="-342900">
              <a:buSzPct val="125000"/>
              <a:buBlip>
                <a:blip r:embed="rId3"/>
              </a:buBlip>
            </a:pPr>
            <a:r>
              <a:rPr lang="fr-FR" sz="2000" b="0" dirty="0">
                <a:solidFill>
                  <a:srgbClr val="213B76"/>
                </a:solidFill>
                <a:latin typeface="Arial" panose="020B0604020202020204" pitchFamily="34" charset="0"/>
                <a:cs typeface="Arial" panose="020B0604020202020204" pitchFamily="34" charset="0"/>
              </a:rPr>
              <a:t>Prime d’assurance </a:t>
            </a:r>
            <a:r>
              <a:rPr lang="fr-FR" sz="2000" b="0" dirty="0" smtClean="0">
                <a:solidFill>
                  <a:srgbClr val="213B76"/>
                </a:solidFill>
                <a:latin typeface="Arial" panose="020B0604020202020204" pitchFamily="34" charset="0"/>
                <a:cs typeface="Arial" panose="020B0604020202020204" pitchFamily="34" charset="0"/>
              </a:rPr>
              <a:t>ou cotisation : </a:t>
            </a:r>
            <a:r>
              <a:rPr lang="fr-FR" sz="2000" b="0" dirty="0">
                <a:solidFill>
                  <a:srgbClr val="213B76"/>
                </a:solidFill>
                <a:latin typeface="Arial" panose="020B0604020202020204" pitchFamily="34" charset="0"/>
                <a:cs typeface="Arial" panose="020B0604020202020204" pitchFamily="34" charset="0"/>
              </a:rPr>
              <a:t>montant versé par l’assuré à l’assureur</a:t>
            </a:r>
          </a:p>
          <a:p>
            <a:pPr marL="342900" indent="-342900">
              <a:buSzPct val="125000"/>
              <a:buBlip>
                <a:blip r:embed="rId3"/>
              </a:buBlip>
            </a:pPr>
            <a:r>
              <a:rPr lang="fr-FR" sz="2000" b="0" dirty="0">
                <a:solidFill>
                  <a:srgbClr val="213B76"/>
                </a:solidFill>
                <a:latin typeface="Arial" panose="020B0604020202020204" pitchFamily="34" charset="0"/>
                <a:cs typeface="Arial" panose="020B0604020202020204" pitchFamily="34" charset="0"/>
              </a:rPr>
              <a:t>Franchise : le montant restant à la charge de l’assuré</a:t>
            </a:r>
          </a:p>
          <a:p>
            <a:pPr marL="342900" indent="-342900">
              <a:buSzPct val="125000"/>
              <a:buBlip>
                <a:blip r:embed="rId3"/>
              </a:buBlip>
            </a:pPr>
            <a:r>
              <a:rPr lang="fr-FR" sz="2000" b="0" dirty="0">
                <a:solidFill>
                  <a:srgbClr val="213B76"/>
                </a:solidFill>
                <a:latin typeface="Arial" panose="020B0604020202020204" pitchFamily="34" charset="0"/>
                <a:cs typeface="Arial" panose="020B0604020202020204" pitchFamily="34" charset="0"/>
              </a:rPr>
              <a:t>L’assureur mutualise les primes versées par ses assurés, et utilise l’argent pour aider les seuls assurés sinistrés</a:t>
            </a:r>
          </a:p>
        </p:txBody>
      </p:sp>
      <p:sp>
        <p:nvSpPr>
          <p:cNvPr id="7" name="Que peux-tu faire avec cet argent ?"/>
          <p:cNvSpPr txBox="1"/>
          <p:nvPr/>
        </p:nvSpPr>
        <p:spPr>
          <a:xfrm>
            <a:off x="1909933" y="3415545"/>
            <a:ext cx="9754108" cy="5618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a:spcBef>
                <a:spcPts val="0"/>
              </a:spcBef>
            </a:pPr>
            <a:r>
              <a:rPr lang="fr-FR" sz="2800" dirty="0" smtClean="0">
                <a:solidFill>
                  <a:srgbClr val="C92360"/>
                </a:solidFill>
                <a:latin typeface="Arial" panose="020B0604020202020204" pitchFamily="34" charset="0"/>
                <a:cs typeface="Arial" panose="020B0604020202020204" pitchFamily="34" charset="0"/>
              </a:rPr>
              <a:t>Est-ce gratuit ou payant ?</a:t>
            </a:r>
            <a:endParaRPr lang="fr-FR" sz="2800" dirty="0">
              <a:solidFill>
                <a:srgbClr val="C92360"/>
              </a:solidFill>
              <a:latin typeface="Arial" panose="020B0604020202020204" pitchFamily="34" charset="0"/>
              <a:cs typeface="Arial" panose="020B0604020202020204" pitchFamily="34" charset="0"/>
            </a:endParaRPr>
          </a:p>
        </p:txBody>
      </p:sp>
      <p:pic>
        <p:nvPicPr>
          <p:cNvPr id="11" name="Espace réservé du contenu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3407938"/>
            <a:ext cx="882960" cy="662220"/>
          </a:xfrm>
          <a:prstGeom prst="rect">
            <a:avLst/>
          </a:prstGeom>
        </p:spPr>
      </p:pic>
      <p:sp>
        <p:nvSpPr>
          <p:cNvPr id="9" name="ZoneTexte 8"/>
          <p:cNvSpPr txBox="1"/>
          <p:nvPr/>
        </p:nvSpPr>
        <p:spPr>
          <a:xfrm>
            <a:off x="1909933" y="1428377"/>
            <a:ext cx="5258808" cy="523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r>
              <a:rPr lang="fr-FR" sz="2000" b="1" dirty="0">
                <a:solidFill>
                  <a:srgbClr val="213B76"/>
                </a:solidFill>
                <a:latin typeface="Arial" panose="020B0604020202020204" pitchFamily="34" charset="0"/>
                <a:cs typeface="Arial" panose="020B0604020202020204" pitchFamily="34" charset="0"/>
              </a:rPr>
              <a:t> </a:t>
            </a:r>
            <a:r>
              <a:rPr lang="fr-FR" sz="2800" b="1" dirty="0" smtClean="0">
                <a:solidFill>
                  <a:srgbClr val="C92360"/>
                </a:solidFill>
                <a:latin typeface="Arial" panose="020B0604020202020204" pitchFamily="34" charset="0"/>
                <a:cs typeface="Arial" panose="020B0604020202020204" pitchFamily="34" charset="0"/>
              </a:rPr>
              <a:t>Qu’est ce qu’une assurance ?</a:t>
            </a:r>
            <a:endParaRPr lang="fr-FR" sz="2000" b="1" dirty="0">
              <a:solidFill>
                <a:srgbClr val="C92360"/>
              </a:solidFill>
              <a:latin typeface="Arial" panose="020B0604020202020204" pitchFamily="34" charset="0"/>
              <a:cs typeface="Arial" panose="020B0604020202020204" pitchFamily="34" charset="0"/>
              <a:sym typeface="Helvetica"/>
            </a:endParaRPr>
          </a:p>
        </p:txBody>
      </p:sp>
      <p:pic>
        <p:nvPicPr>
          <p:cNvPr id="12" name="Espace réservé du contenu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1433673"/>
            <a:ext cx="882960" cy="662220"/>
          </a:xfrm>
          <a:prstGeom prst="rect">
            <a:avLst/>
          </a:prstGeom>
        </p:spPr>
      </p:pic>
      <p:sp>
        <p:nvSpPr>
          <p:cNvPr id="16" name="Rectangle à coins arrondis 15"/>
          <p:cNvSpPr/>
          <p:nvPr/>
        </p:nvSpPr>
        <p:spPr>
          <a:xfrm>
            <a:off x="1909933" y="2012710"/>
            <a:ext cx="9754108" cy="123140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20000"/>
              </a:lnSpc>
              <a:spcBef>
                <a:spcPts val="600"/>
              </a:spcBef>
              <a:buSzPct val="125000"/>
              <a:buBlip>
                <a:blip r:embed="rId3"/>
              </a:buBlip>
            </a:pPr>
            <a:r>
              <a:rPr lang="fr-FR" sz="2000" dirty="0">
                <a:solidFill>
                  <a:srgbClr val="213B76"/>
                </a:solidFill>
                <a:latin typeface="Arial" panose="020B0604020202020204" pitchFamily="34" charset="0"/>
                <a:ea typeface="Arial"/>
                <a:cs typeface="Arial" panose="020B0604020202020204" pitchFamily="34" charset="0"/>
                <a:sym typeface="Arial"/>
              </a:rPr>
              <a:t>Prise en charge financière partielle ou totale d’un sinistre dont je suis responsable (accident ou dégât des eaux par exemple)</a:t>
            </a:r>
          </a:p>
          <a:p>
            <a:pPr marL="342900" indent="-342900">
              <a:lnSpc>
                <a:spcPct val="120000"/>
              </a:lnSpc>
              <a:spcBef>
                <a:spcPts val="600"/>
              </a:spcBef>
              <a:buSzPct val="125000"/>
              <a:buBlip>
                <a:blip r:embed="rId3"/>
              </a:buBlip>
            </a:pPr>
            <a:r>
              <a:rPr lang="fr-FR" sz="2000" dirty="0">
                <a:solidFill>
                  <a:srgbClr val="213B76"/>
                </a:solidFill>
                <a:latin typeface="Arial" panose="020B0604020202020204" pitchFamily="34" charset="0"/>
                <a:ea typeface="Arial"/>
                <a:cs typeface="Arial" panose="020B0604020202020204" pitchFamily="34" charset="0"/>
                <a:sym typeface="Arial"/>
              </a:rPr>
              <a:t>Protection d’une personne ou d’un bien (voiture, maison, etc.)</a:t>
            </a:r>
          </a:p>
        </p:txBody>
      </p:sp>
      <p:sp>
        <p:nvSpPr>
          <p:cNvPr id="20" name="Titre 1"/>
          <p:cNvSpPr>
            <a:spLocks noGrp="1"/>
          </p:cNvSpPr>
          <p:nvPr>
            <p:ph type="title"/>
          </p:nvPr>
        </p:nvSpPr>
        <p:spPr>
          <a:xfrm>
            <a:off x="642258" y="365126"/>
            <a:ext cx="10907484" cy="646331"/>
          </a:xfrm>
          <a:prstGeom prst="rect">
            <a:avLst/>
          </a:prstGeom>
        </p:spPr>
        <p:txBody>
          <a:bodyPr>
            <a:spAutoFit/>
          </a:bodyPr>
          <a:lstStyle/>
          <a:p>
            <a:pPr marL="0" indent="0">
              <a:buNone/>
            </a:pPr>
            <a:r>
              <a:rPr lang="fr-FR" sz="4000" dirty="0" smtClean="0"/>
              <a:t>8. LES ASSURANCES</a:t>
            </a:r>
            <a:endParaRPr lang="fr-FR" sz="4000" dirty="0"/>
          </a:p>
        </p:txBody>
      </p:sp>
      <p:sp>
        <p:nvSpPr>
          <p:cNvPr id="1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18" name="Image 17"/>
          <p:cNvPicPr>
            <a:picLocks noChangeAspect="1"/>
          </p:cNvPicPr>
          <p:nvPr/>
        </p:nvPicPr>
        <p:blipFill>
          <a:blip r:embed="rId5"/>
          <a:stretch>
            <a:fillRect/>
          </a:stretch>
        </p:blipFill>
        <p:spPr>
          <a:xfrm>
            <a:off x="10974226" y="73573"/>
            <a:ext cx="1067211" cy="1067211"/>
          </a:xfrm>
          <a:prstGeom prst="rect">
            <a:avLst/>
          </a:prstGeom>
        </p:spPr>
      </p:pic>
      <p:pic>
        <p:nvPicPr>
          <p:cNvPr id="19" name="Image 18">
            <a:hlinkClick r:id="rId6" action="ppaction://hlinkfile"/>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955857" y="127087"/>
            <a:ext cx="1018369" cy="1016356"/>
          </a:xfrm>
          <a:prstGeom prst="rect">
            <a:avLst/>
          </a:prstGeom>
        </p:spPr>
      </p:pic>
    </p:spTree>
    <p:extLst>
      <p:ext uri="{BB962C8B-B14F-4D97-AF65-F5344CB8AC3E}">
        <p14:creationId xmlns:p14="http://schemas.microsoft.com/office/powerpoint/2010/main" val="1995706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bg/>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animBg="1"/>
      <p:bldP spid="7" grpId="0" animBg="1"/>
      <p:bldP spid="16"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54</a:t>
            </a:fld>
            <a:endParaRPr lang="fr-FR" dirty="0"/>
          </a:p>
        </p:txBody>
      </p:sp>
      <p:sp>
        <p:nvSpPr>
          <p:cNvPr id="5" name="- le laisser sur ton compte ;"/>
          <p:cNvSpPr txBox="1"/>
          <p:nvPr/>
        </p:nvSpPr>
        <p:spPr>
          <a:xfrm>
            <a:off x="2024564" y="3119160"/>
            <a:ext cx="92394" cy="4985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endParaRPr lang="fr-FR" sz="2200" dirty="0">
              <a:latin typeface="Myriad Pro" panose="020B0503030403020204"/>
            </a:endParaRPr>
          </a:p>
        </p:txBody>
      </p:sp>
      <p:sp>
        <p:nvSpPr>
          <p:cNvPr id="6" name="- le placer dans un produit financier (épargne)"/>
          <p:cNvSpPr txBox="1"/>
          <p:nvPr/>
        </p:nvSpPr>
        <p:spPr>
          <a:xfrm>
            <a:off x="1909933" y="3599177"/>
            <a:ext cx="92394" cy="4985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endParaRPr lang="fr-FR" sz="2200" dirty="0">
              <a:latin typeface="Myriad Pro" panose="020B0503030403020204"/>
            </a:endParaRPr>
          </a:p>
        </p:txBody>
      </p:sp>
      <p:sp>
        <p:nvSpPr>
          <p:cNvPr id="8" name="- le laisser sur ton compte ;"/>
          <p:cNvSpPr txBox="1"/>
          <p:nvPr/>
        </p:nvSpPr>
        <p:spPr>
          <a:xfrm>
            <a:off x="2328635" y="4511045"/>
            <a:ext cx="8787805" cy="1646601"/>
          </a:xfrm>
          <a:prstGeom prst="rect">
            <a:avLst/>
          </a:prstGeom>
          <a:no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marL="342900" indent="-342900">
              <a:buSzPct val="125000"/>
              <a:buBlip>
                <a:blip r:embed="rId3"/>
              </a:buBlip>
            </a:pPr>
            <a:r>
              <a:rPr lang="fr-FR" sz="2000" b="0" dirty="0">
                <a:solidFill>
                  <a:srgbClr val="213B76"/>
                </a:solidFill>
                <a:latin typeface="Arial" panose="020B0604020202020204" pitchFamily="34" charset="0"/>
                <a:cs typeface="Arial" panose="020B0604020202020204" pitchFamily="34" charset="0"/>
              </a:rPr>
              <a:t>C’est un délit </a:t>
            </a:r>
            <a:r>
              <a:rPr lang="fr-FR" sz="2000" b="0" dirty="0" smtClean="0">
                <a:solidFill>
                  <a:srgbClr val="213B76"/>
                </a:solidFill>
                <a:latin typeface="Arial" panose="020B0604020202020204" pitchFamily="34" charset="0"/>
                <a:cs typeface="Arial" panose="020B0604020202020204" pitchFamily="34" charset="0"/>
              </a:rPr>
              <a:t>: </a:t>
            </a:r>
            <a:r>
              <a:rPr lang="fr-FR" sz="2000" dirty="0">
                <a:solidFill>
                  <a:srgbClr val="E57117"/>
                </a:solidFill>
                <a:latin typeface="Arial" panose="020B0604020202020204" pitchFamily="34" charset="0"/>
                <a:cs typeface="Arial" panose="020B0604020202020204" pitchFamily="34" charset="0"/>
              </a:rPr>
              <a:t>amende jusqu’à 3 </a:t>
            </a:r>
            <a:r>
              <a:rPr lang="fr-FR" sz="2000" dirty="0" smtClean="0">
                <a:solidFill>
                  <a:srgbClr val="E57117"/>
                </a:solidFill>
                <a:latin typeface="Arial" panose="020B0604020202020204" pitchFamily="34" charset="0"/>
                <a:cs typeface="Arial" panose="020B0604020202020204" pitchFamily="34" charset="0"/>
              </a:rPr>
              <a:t>750 €</a:t>
            </a:r>
            <a:endParaRPr lang="fr-FR" sz="2000" dirty="0">
              <a:solidFill>
                <a:srgbClr val="E57117"/>
              </a:solidFill>
              <a:latin typeface="Arial" panose="020B0604020202020204" pitchFamily="34" charset="0"/>
              <a:cs typeface="Arial" panose="020B0604020202020204" pitchFamily="34" charset="0"/>
            </a:endParaRPr>
          </a:p>
          <a:p>
            <a:pPr marL="342900" indent="-342900">
              <a:buSzPct val="125000"/>
              <a:buBlip>
                <a:blip r:embed="rId3"/>
              </a:buBlip>
            </a:pPr>
            <a:r>
              <a:rPr lang="fr-FR" sz="2000" b="0" dirty="0">
                <a:solidFill>
                  <a:srgbClr val="213B76"/>
                </a:solidFill>
                <a:latin typeface="Arial" panose="020B0604020202020204" pitchFamily="34" charset="0"/>
                <a:cs typeface="Arial" panose="020B0604020202020204" pitchFamily="34" charset="0"/>
              </a:rPr>
              <a:t>Si je suis responsable d’un </a:t>
            </a:r>
            <a:r>
              <a:rPr lang="fr-FR" sz="2000" b="0" dirty="0" smtClean="0">
                <a:solidFill>
                  <a:srgbClr val="213B76"/>
                </a:solidFill>
                <a:latin typeface="Arial" panose="020B0604020202020204" pitchFamily="34" charset="0"/>
                <a:cs typeface="Arial" panose="020B0604020202020204" pitchFamily="34" charset="0"/>
              </a:rPr>
              <a:t>accident, </a:t>
            </a:r>
            <a:r>
              <a:rPr lang="fr-FR" sz="2000" b="0" dirty="0">
                <a:solidFill>
                  <a:srgbClr val="213B76"/>
                </a:solidFill>
                <a:latin typeface="Arial" panose="020B0604020202020204" pitchFamily="34" charset="0"/>
                <a:cs typeface="Arial" panose="020B0604020202020204" pitchFamily="34" charset="0"/>
              </a:rPr>
              <a:t>ne pas être assuré </a:t>
            </a:r>
            <a:r>
              <a:rPr lang="fr-FR" sz="2000" dirty="0">
                <a:solidFill>
                  <a:srgbClr val="E57117"/>
                </a:solidFill>
                <a:latin typeface="Arial" panose="020B0604020202020204" pitchFamily="34" charset="0"/>
                <a:cs typeface="Arial" panose="020B0604020202020204" pitchFamily="34" charset="0"/>
              </a:rPr>
              <a:t>peut me coûter très cher et toute ma vie</a:t>
            </a:r>
            <a:r>
              <a:rPr lang="fr-FR" sz="2000" b="0" dirty="0">
                <a:solidFill>
                  <a:srgbClr val="213B76"/>
                </a:solidFill>
                <a:latin typeface="Arial" panose="020B0604020202020204" pitchFamily="34" charset="0"/>
                <a:cs typeface="Arial" panose="020B0604020202020204" pitchFamily="34" charset="0"/>
              </a:rPr>
              <a:t> </a:t>
            </a:r>
            <a:r>
              <a:rPr lang="fr-FR" sz="2000" b="0" dirty="0" smtClean="0">
                <a:solidFill>
                  <a:srgbClr val="213B76"/>
                </a:solidFill>
                <a:latin typeface="Arial" panose="020B0604020202020204" pitchFamily="34" charset="0"/>
                <a:cs typeface="Arial" panose="020B0604020202020204" pitchFamily="34" charset="0"/>
              </a:rPr>
              <a:t>: </a:t>
            </a:r>
            <a:r>
              <a:rPr lang="fr-FR" sz="2000" b="0" dirty="0">
                <a:solidFill>
                  <a:srgbClr val="213B76"/>
                </a:solidFill>
                <a:latin typeface="Arial" panose="020B0604020202020204" pitchFamily="34" charset="0"/>
                <a:cs typeface="Arial" panose="020B0604020202020204" pitchFamily="34" charset="0"/>
              </a:rPr>
              <a:t>remboursement de frais de réparation ou d’hospitalisation par </a:t>
            </a:r>
            <a:r>
              <a:rPr lang="fr-FR" sz="2000" b="0" dirty="0" smtClean="0">
                <a:solidFill>
                  <a:srgbClr val="213B76"/>
                </a:solidFill>
                <a:latin typeface="Arial" panose="020B0604020202020204" pitchFamily="34" charset="0"/>
                <a:cs typeface="Arial" panose="020B0604020202020204" pitchFamily="34" charset="0"/>
              </a:rPr>
              <a:t>exemple.</a:t>
            </a:r>
            <a:endParaRPr lang="fr-FR" sz="2000" b="0" dirty="0">
              <a:solidFill>
                <a:srgbClr val="213B76"/>
              </a:solidFill>
              <a:latin typeface="Arial" panose="020B0604020202020204" pitchFamily="34" charset="0"/>
              <a:cs typeface="Arial" panose="020B0604020202020204" pitchFamily="34" charset="0"/>
            </a:endParaRPr>
          </a:p>
        </p:txBody>
      </p:sp>
      <p:sp>
        <p:nvSpPr>
          <p:cNvPr id="7" name="Que peux-tu faire avec cet argent ?"/>
          <p:cNvSpPr txBox="1"/>
          <p:nvPr/>
        </p:nvSpPr>
        <p:spPr>
          <a:xfrm>
            <a:off x="1956130" y="3867171"/>
            <a:ext cx="9754108" cy="6093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a:spcBef>
                <a:spcPts val="0"/>
              </a:spcBef>
            </a:pPr>
            <a:r>
              <a:rPr lang="fr-FR" sz="2800" dirty="0">
                <a:solidFill>
                  <a:srgbClr val="C92360"/>
                </a:solidFill>
                <a:latin typeface="Arial" panose="020B0604020202020204" pitchFamily="34" charset="0"/>
                <a:cs typeface="Arial" panose="020B0604020202020204" pitchFamily="34" charset="0"/>
              </a:rPr>
              <a:t>Que se passe-t-il si je ne </a:t>
            </a:r>
            <a:r>
              <a:rPr lang="fr-FR" sz="2800" dirty="0" smtClean="0">
                <a:solidFill>
                  <a:srgbClr val="C92360"/>
                </a:solidFill>
                <a:latin typeface="Arial" panose="020B0604020202020204" pitchFamily="34" charset="0"/>
                <a:cs typeface="Arial" panose="020B0604020202020204" pitchFamily="34" charset="0"/>
              </a:rPr>
              <a:t>souscris </a:t>
            </a:r>
            <a:r>
              <a:rPr lang="fr-FR" sz="2800" dirty="0">
                <a:solidFill>
                  <a:srgbClr val="C92360"/>
                </a:solidFill>
                <a:latin typeface="Arial" panose="020B0604020202020204" pitchFamily="34" charset="0"/>
                <a:cs typeface="Arial" panose="020B0604020202020204" pitchFamily="34" charset="0"/>
              </a:rPr>
              <a:t>pas une assurance ?</a:t>
            </a:r>
          </a:p>
        </p:txBody>
      </p:sp>
      <p:pic>
        <p:nvPicPr>
          <p:cNvPr id="11" name="Espace réservé du contenu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3848825"/>
            <a:ext cx="882960" cy="662220"/>
          </a:xfrm>
          <a:prstGeom prst="rect">
            <a:avLst/>
          </a:prstGeom>
        </p:spPr>
      </p:pic>
      <p:sp>
        <p:nvSpPr>
          <p:cNvPr id="9" name="ZoneTexte 8"/>
          <p:cNvSpPr txBox="1"/>
          <p:nvPr/>
        </p:nvSpPr>
        <p:spPr>
          <a:xfrm>
            <a:off x="1864553" y="1489494"/>
            <a:ext cx="9251888" cy="523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r>
              <a:rPr lang="fr-FR" sz="2000" b="1" dirty="0">
                <a:solidFill>
                  <a:srgbClr val="213B76"/>
                </a:solidFill>
                <a:latin typeface="Arial" panose="020B0604020202020204" pitchFamily="34" charset="0"/>
                <a:cs typeface="Arial" panose="020B0604020202020204" pitchFamily="34" charset="0"/>
              </a:rPr>
              <a:t> </a:t>
            </a:r>
            <a:r>
              <a:rPr lang="fr-FR" sz="2800" b="1" dirty="0" smtClean="0">
                <a:solidFill>
                  <a:srgbClr val="C92360"/>
                </a:solidFill>
                <a:latin typeface="Arial" panose="020B0604020202020204" pitchFamily="34" charset="0"/>
                <a:cs typeface="Arial" panose="020B0604020202020204" pitchFamily="34" charset="0"/>
              </a:rPr>
              <a:t>Est-ce que je dois assurer mon moyen de transport ?</a:t>
            </a:r>
            <a:endParaRPr lang="fr-FR" sz="2000" b="1" dirty="0">
              <a:solidFill>
                <a:srgbClr val="C92360"/>
              </a:solidFill>
              <a:latin typeface="Arial" panose="020B0604020202020204" pitchFamily="34" charset="0"/>
              <a:cs typeface="Arial" panose="020B0604020202020204" pitchFamily="34" charset="0"/>
              <a:sym typeface="Helvetica"/>
            </a:endParaRPr>
          </a:p>
        </p:txBody>
      </p:sp>
      <p:pic>
        <p:nvPicPr>
          <p:cNvPr id="12" name="Espace réservé du contenu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1433673"/>
            <a:ext cx="882960" cy="662220"/>
          </a:xfrm>
          <a:prstGeom prst="rect">
            <a:avLst/>
          </a:prstGeom>
        </p:spPr>
      </p:pic>
      <p:sp>
        <p:nvSpPr>
          <p:cNvPr id="16" name="Rectangle à coins arrondis 15"/>
          <p:cNvSpPr/>
          <p:nvPr/>
        </p:nvSpPr>
        <p:spPr>
          <a:xfrm>
            <a:off x="2328636" y="2101756"/>
            <a:ext cx="9221106" cy="153538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20000"/>
              </a:lnSpc>
              <a:spcBef>
                <a:spcPts val="600"/>
              </a:spcBef>
              <a:buSzPct val="125000"/>
              <a:buBlip>
                <a:blip r:embed="rId3"/>
              </a:buBlip>
            </a:pPr>
            <a:r>
              <a:rPr lang="fr-FR" sz="2000" dirty="0">
                <a:solidFill>
                  <a:srgbClr val="213B76"/>
                </a:solidFill>
                <a:latin typeface="Arial" panose="020B0604020202020204" pitchFamily="34" charset="0"/>
                <a:ea typeface="Arial"/>
                <a:cs typeface="Arial" panose="020B0604020202020204" pitchFamily="34" charset="0"/>
                <a:sym typeface="Arial"/>
              </a:rPr>
              <a:t>Véhicules terrestre à moteur (voiture, moto, trottinette, hoverboard, </a:t>
            </a:r>
            <a:r>
              <a:rPr lang="fr-FR" sz="2000" dirty="0" smtClean="0">
                <a:solidFill>
                  <a:srgbClr val="213B76"/>
                </a:solidFill>
                <a:latin typeface="Arial" panose="020B0604020202020204" pitchFamily="34" charset="0"/>
                <a:ea typeface="Arial"/>
                <a:cs typeface="Arial" panose="020B0604020202020204" pitchFamily="34" charset="0"/>
                <a:sym typeface="Arial"/>
              </a:rPr>
              <a:t>mono roue, </a:t>
            </a:r>
            <a:r>
              <a:rPr lang="fr-FR" sz="2000" dirty="0">
                <a:solidFill>
                  <a:srgbClr val="213B76"/>
                </a:solidFill>
                <a:latin typeface="Arial" panose="020B0604020202020204" pitchFamily="34" charset="0"/>
                <a:ea typeface="Arial"/>
                <a:cs typeface="Arial" panose="020B0604020202020204" pitchFamily="34" charset="0"/>
                <a:sym typeface="Arial"/>
              </a:rPr>
              <a:t>gyropodes, etc.) </a:t>
            </a:r>
            <a:r>
              <a:rPr lang="fr-FR" sz="2000" dirty="0" smtClean="0">
                <a:solidFill>
                  <a:srgbClr val="213B76"/>
                </a:solidFill>
                <a:latin typeface="Arial" panose="020B0604020202020204" pitchFamily="34" charset="0"/>
                <a:ea typeface="Arial"/>
                <a:cs typeface="Arial" panose="020B0604020202020204" pitchFamily="34" charset="0"/>
                <a:sym typeface="Arial"/>
              </a:rPr>
              <a:t>: </a:t>
            </a:r>
            <a:r>
              <a:rPr lang="fr-FR" sz="2000" b="1" dirty="0">
                <a:solidFill>
                  <a:srgbClr val="E57117"/>
                </a:solidFill>
                <a:latin typeface="Arial" panose="020B0604020202020204" pitchFamily="34" charset="0"/>
                <a:ea typeface="Arial"/>
                <a:cs typeface="Arial" panose="020B0604020202020204" pitchFamily="34" charset="0"/>
                <a:sym typeface="Arial"/>
              </a:rPr>
              <a:t>a</a:t>
            </a:r>
            <a:r>
              <a:rPr lang="fr-FR" sz="2000" b="1" dirty="0" smtClean="0">
                <a:solidFill>
                  <a:srgbClr val="E57117"/>
                </a:solidFill>
                <a:latin typeface="Arial" panose="020B0604020202020204" pitchFamily="34" charset="0"/>
                <a:ea typeface="Arial"/>
                <a:cs typeface="Arial" panose="020B0604020202020204" pitchFamily="34" charset="0"/>
                <a:sym typeface="Arial"/>
              </a:rPr>
              <a:t>ssurance </a:t>
            </a:r>
            <a:r>
              <a:rPr lang="fr-FR" sz="2000" b="1" dirty="0">
                <a:solidFill>
                  <a:srgbClr val="E57117"/>
                </a:solidFill>
                <a:latin typeface="Arial" panose="020B0604020202020204" pitchFamily="34" charset="0"/>
                <a:ea typeface="Arial"/>
                <a:cs typeface="Arial" panose="020B0604020202020204" pitchFamily="34" charset="0"/>
                <a:sym typeface="Arial"/>
              </a:rPr>
              <a:t>obligatoire</a:t>
            </a:r>
          </a:p>
          <a:p>
            <a:pPr marL="342900" indent="-342900">
              <a:lnSpc>
                <a:spcPct val="120000"/>
              </a:lnSpc>
              <a:spcBef>
                <a:spcPts val="600"/>
              </a:spcBef>
              <a:buSzPct val="125000"/>
              <a:buBlip>
                <a:blip r:embed="rId3"/>
              </a:buBlip>
            </a:pPr>
            <a:r>
              <a:rPr lang="fr-FR" sz="2000" dirty="0">
                <a:solidFill>
                  <a:srgbClr val="213B76"/>
                </a:solidFill>
                <a:latin typeface="Arial" panose="020B0604020202020204" pitchFamily="34" charset="0"/>
                <a:ea typeface="Arial"/>
                <a:cs typeface="Arial" panose="020B0604020202020204" pitchFamily="34" charset="0"/>
                <a:sym typeface="Arial"/>
              </a:rPr>
              <a:t>Vélos à assistance électrique (VAE) et vélo </a:t>
            </a:r>
            <a:r>
              <a:rPr lang="fr-FR" sz="2000" dirty="0" smtClean="0">
                <a:solidFill>
                  <a:srgbClr val="213B76"/>
                </a:solidFill>
                <a:latin typeface="Arial" panose="020B0604020202020204" pitchFamily="34" charset="0"/>
                <a:ea typeface="Arial"/>
                <a:cs typeface="Arial" panose="020B0604020202020204" pitchFamily="34" charset="0"/>
                <a:sym typeface="Arial"/>
              </a:rPr>
              <a:t>: </a:t>
            </a:r>
            <a:r>
              <a:rPr lang="fr-FR" sz="2000" b="1" dirty="0" smtClean="0">
                <a:solidFill>
                  <a:srgbClr val="E57117"/>
                </a:solidFill>
                <a:latin typeface="Arial" panose="020B0604020202020204" pitchFamily="34" charset="0"/>
                <a:ea typeface="Arial"/>
                <a:cs typeface="Arial" panose="020B0604020202020204" pitchFamily="34" charset="0"/>
                <a:sym typeface="Arial"/>
              </a:rPr>
              <a:t>assurance </a:t>
            </a:r>
            <a:r>
              <a:rPr lang="fr-FR" sz="2000" b="1" dirty="0">
                <a:solidFill>
                  <a:srgbClr val="E57117"/>
                </a:solidFill>
                <a:latin typeface="Arial" panose="020B0604020202020204" pitchFamily="34" charset="0"/>
                <a:ea typeface="Arial"/>
                <a:cs typeface="Arial" panose="020B0604020202020204" pitchFamily="34" charset="0"/>
                <a:sym typeface="Arial"/>
              </a:rPr>
              <a:t>non obligatoire</a:t>
            </a:r>
            <a:r>
              <a:rPr lang="fr-FR" sz="2000" dirty="0">
                <a:solidFill>
                  <a:srgbClr val="213B76"/>
                </a:solidFill>
                <a:latin typeface="Arial" panose="020B0604020202020204" pitchFamily="34" charset="0"/>
                <a:ea typeface="Arial"/>
                <a:cs typeface="Arial" panose="020B0604020202020204" pitchFamily="34" charset="0"/>
                <a:sym typeface="Arial"/>
              </a:rPr>
              <a:t> sauf dans un cas particulier : lequel ?</a:t>
            </a:r>
          </a:p>
        </p:txBody>
      </p:sp>
      <p:sp>
        <p:nvSpPr>
          <p:cNvPr id="20" name="Titre 1"/>
          <p:cNvSpPr>
            <a:spLocks noGrp="1"/>
          </p:cNvSpPr>
          <p:nvPr>
            <p:ph type="title"/>
          </p:nvPr>
        </p:nvSpPr>
        <p:spPr>
          <a:xfrm>
            <a:off x="642258" y="365126"/>
            <a:ext cx="10907484" cy="646331"/>
          </a:xfrm>
          <a:prstGeom prst="rect">
            <a:avLst/>
          </a:prstGeom>
        </p:spPr>
        <p:txBody>
          <a:bodyPr>
            <a:spAutoFit/>
          </a:bodyPr>
          <a:lstStyle/>
          <a:p>
            <a:pPr marL="0" indent="0">
              <a:buNone/>
            </a:pPr>
            <a:r>
              <a:rPr lang="fr-FR" sz="4000" dirty="0" smtClean="0"/>
              <a:t>8. LES </a:t>
            </a:r>
            <a:r>
              <a:rPr lang="fr-FR" sz="4000" dirty="0"/>
              <a:t>ASSURANCES</a:t>
            </a:r>
          </a:p>
        </p:txBody>
      </p:sp>
      <p:sp>
        <p:nvSpPr>
          <p:cNvPr id="13"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14" name="Image 13"/>
          <p:cNvPicPr>
            <a:picLocks noChangeAspect="1"/>
          </p:cNvPicPr>
          <p:nvPr/>
        </p:nvPicPr>
        <p:blipFill>
          <a:blip r:embed="rId5"/>
          <a:stretch>
            <a:fillRect/>
          </a:stretch>
        </p:blipFill>
        <p:spPr>
          <a:xfrm>
            <a:off x="10974226" y="73573"/>
            <a:ext cx="1067211" cy="1067211"/>
          </a:xfrm>
          <a:prstGeom prst="rect">
            <a:avLst/>
          </a:prstGeom>
        </p:spPr>
      </p:pic>
    </p:spTree>
    <p:extLst>
      <p:ext uri="{BB962C8B-B14F-4D97-AF65-F5344CB8AC3E}">
        <p14:creationId xmlns:p14="http://schemas.microsoft.com/office/powerpoint/2010/main" val="699150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P spid="7" grpId="0" animBg="1"/>
      <p:bldP spid="16"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55</a:t>
            </a:fld>
            <a:endParaRPr lang="fr-FR" dirty="0"/>
          </a:p>
        </p:txBody>
      </p:sp>
      <p:sp>
        <p:nvSpPr>
          <p:cNvPr id="5" name="- le laisser sur ton compte ;"/>
          <p:cNvSpPr txBox="1"/>
          <p:nvPr/>
        </p:nvSpPr>
        <p:spPr>
          <a:xfrm>
            <a:off x="1828622" y="3889721"/>
            <a:ext cx="92394" cy="4985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endParaRPr lang="fr-FR" sz="2200" dirty="0">
              <a:latin typeface="Myriad Pro" panose="020B0503030403020204"/>
            </a:endParaRPr>
          </a:p>
        </p:txBody>
      </p:sp>
      <p:sp>
        <p:nvSpPr>
          <p:cNvPr id="9" name="ZoneTexte 8"/>
          <p:cNvSpPr txBox="1"/>
          <p:nvPr/>
        </p:nvSpPr>
        <p:spPr>
          <a:xfrm>
            <a:off x="1525218" y="2282650"/>
            <a:ext cx="10531084" cy="523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r>
              <a:rPr lang="fr-FR" sz="2000" b="1" dirty="0">
                <a:solidFill>
                  <a:srgbClr val="213B76"/>
                </a:solidFill>
                <a:latin typeface="Arial" panose="020B0604020202020204" pitchFamily="34" charset="0"/>
                <a:cs typeface="Arial" panose="020B0604020202020204" pitchFamily="34" charset="0"/>
              </a:rPr>
              <a:t> </a:t>
            </a:r>
            <a:r>
              <a:rPr lang="fr-FR" sz="2800" b="1" dirty="0" smtClean="0">
                <a:solidFill>
                  <a:srgbClr val="C92360"/>
                </a:solidFill>
                <a:latin typeface="Arial" panose="020B0604020202020204" pitchFamily="34" charset="0"/>
                <a:cs typeface="Arial" panose="020B0604020202020204" pitchFamily="34" charset="0"/>
              </a:rPr>
              <a:t>Comment dois-je procéder pour souscrire une assurance ?</a:t>
            </a:r>
            <a:endParaRPr lang="fr-FR" sz="2000" b="1" dirty="0">
              <a:solidFill>
                <a:srgbClr val="C92360"/>
              </a:solidFill>
              <a:latin typeface="Arial" panose="020B0604020202020204" pitchFamily="34" charset="0"/>
              <a:cs typeface="Arial" panose="020B0604020202020204" pitchFamily="34" charset="0"/>
              <a:sym typeface="Helvetica"/>
            </a:endParaRPr>
          </a:p>
        </p:txBody>
      </p:sp>
      <p:pic>
        <p:nvPicPr>
          <p:cNvPr id="12"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258" y="2190553"/>
            <a:ext cx="882960" cy="662220"/>
          </a:xfrm>
          <a:prstGeom prst="rect">
            <a:avLst/>
          </a:prstGeom>
        </p:spPr>
      </p:pic>
      <p:sp>
        <p:nvSpPr>
          <p:cNvPr id="16" name="Rectangle à coins arrondis 15"/>
          <p:cNvSpPr/>
          <p:nvPr/>
        </p:nvSpPr>
        <p:spPr>
          <a:xfrm>
            <a:off x="1518048" y="2897963"/>
            <a:ext cx="10523389" cy="184405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20000"/>
              </a:lnSpc>
              <a:spcBef>
                <a:spcPts val="600"/>
              </a:spcBef>
              <a:buSzPct val="125000"/>
              <a:buBlip>
                <a:blip r:embed="rId4"/>
              </a:buBlip>
            </a:pPr>
            <a:r>
              <a:rPr lang="fr-FR" sz="2400" dirty="0">
                <a:solidFill>
                  <a:srgbClr val="213B76"/>
                </a:solidFill>
                <a:latin typeface="Arial" panose="020B0604020202020204" pitchFamily="34" charset="0"/>
                <a:ea typeface="Arial"/>
                <a:cs typeface="Arial" panose="020B0604020202020204" pitchFamily="34" charset="0"/>
                <a:sym typeface="Arial"/>
              </a:rPr>
              <a:t>En dessous de 18 ans : assurance prise obligatoirement par les </a:t>
            </a:r>
            <a:r>
              <a:rPr lang="fr-FR" sz="2400" dirty="0" smtClean="0">
                <a:solidFill>
                  <a:srgbClr val="213B76"/>
                </a:solidFill>
                <a:latin typeface="Arial" panose="020B0604020202020204" pitchFamily="34" charset="0"/>
                <a:ea typeface="Arial"/>
                <a:cs typeface="Arial" panose="020B0604020202020204" pitchFamily="34" charset="0"/>
                <a:sym typeface="Arial"/>
              </a:rPr>
              <a:t>parents</a:t>
            </a:r>
            <a:endParaRPr lang="fr-FR" sz="2400" dirty="0">
              <a:solidFill>
                <a:srgbClr val="213B76"/>
              </a:solidFill>
              <a:latin typeface="Arial" panose="020B0604020202020204" pitchFamily="34" charset="0"/>
              <a:ea typeface="Arial"/>
              <a:cs typeface="Arial" panose="020B0604020202020204" pitchFamily="34" charset="0"/>
              <a:sym typeface="Arial"/>
            </a:endParaRPr>
          </a:p>
          <a:p>
            <a:pPr marL="342900" indent="-342900">
              <a:lnSpc>
                <a:spcPct val="120000"/>
              </a:lnSpc>
              <a:spcBef>
                <a:spcPts val="600"/>
              </a:spcBef>
              <a:buSzPct val="125000"/>
              <a:buBlip>
                <a:blip r:embed="rId4"/>
              </a:buBlip>
            </a:pPr>
            <a:r>
              <a:rPr lang="fr-FR" sz="2400" dirty="0" smtClean="0">
                <a:solidFill>
                  <a:srgbClr val="213B76"/>
                </a:solidFill>
                <a:latin typeface="Arial" panose="020B0604020202020204" pitchFamily="34" charset="0"/>
                <a:ea typeface="Arial"/>
                <a:cs typeface="Arial" panose="020B0604020202020204" pitchFamily="34" charset="0"/>
                <a:sym typeface="Arial"/>
              </a:rPr>
              <a:t>Au-dessus </a:t>
            </a:r>
            <a:r>
              <a:rPr lang="fr-FR" sz="2400" dirty="0">
                <a:solidFill>
                  <a:srgbClr val="213B76"/>
                </a:solidFill>
                <a:latin typeface="Arial" panose="020B0604020202020204" pitchFamily="34" charset="0"/>
                <a:ea typeface="Arial"/>
                <a:cs typeface="Arial" panose="020B0604020202020204" pitchFamily="34" charset="0"/>
                <a:sym typeface="Arial"/>
              </a:rPr>
              <a:t>de 18 ans : choix de s’assurer sur l’assurance des </a:t>
            </a:r>
            <a:r>
              <a:rPr lang="fr-FR" sz="2400" dirty="0" smtClean="0">
                <a:solidFill>
                  <a:srgbClr val="213B76"/>
                </a:solidFill>
                <a:latin typeface="Arial" panose="020B0604020202020204" pitchFamily="34" charset="0"/>
                <a:ea typeface="Arial"/>
                <a:cs typeface="Arial" panose="020B0604020202020204" pitchFamily="34" charset="0"/>
                <a:sym typeface="Arial"/>
              </a:rPr>
              <a:t>parents</a:t>
            </a:r>
            <a:br>
              <a:rPr lang="fr-FR" sz="2400" dirty="0" smtClean="0">
                <a:solidFill>
                  <a:srgbClr val="213B76"/>
                </a:solidFill>
                <a:latin typeface="Arial" panose="020B0604020202020204" pitchFamily="34" charset="0"/>
                <a:ea typeface="Arial"/>
                <a:cs typeface="Arial" panose="020B0604020202020204" pitchFamily="34" charset="0"/>
                <a:sym typeface="Arial"/>
              </a:rPr>
            </a:br>
            <a:r>
              <a:rPr lang="fr-FR" sz="2400" dirty="0" smtClean="0">
                <a:solidFill>
                  <a:srgbClr val="213B76"/>
                </a:solidFill>
                <a:latin typeface="Arial" panose="020B0604020202020204" pitchFamily="34" charset="0"/>
                <a:ea typeface="Arial"/>
                <a:cs typeface="Arial" panose="020B0604020202020204" pitchFamily="34" charset="0"/>
                <a:sym typeface="Arial"/>
              </a:rPr>
              <a:t>ou </a:t>
            </a:r>
            <a:r>
              <a:rPr lang="fr-FR" sz="2400" dirty="0">
                <a:solidFill>
                  <a:srgbClr val="213B76"/>
                </a:solidFill>
                <a:latin typeface="Arial" panose="020B0604020202020204" pitchFamily="34" charset="0"/>
                <a:ea typeface="Arial"/>
                <a:cs typeface="Arial" panose="020B0604020202020204" pitchFamily="34" charset="0"/>
                <a:sym typeface="Arial"/>
              </a:rPr>
              <a:t>de prendre une assurance </a:t>
            </a:r>
            <a:r>
              <a:rPr lang="fr-FR" sz="2400" dirty="0" smtClean="0">
                <a:solidFill>
                  <a:srgbClr val="213B76"/>
                </a:solidFill>
                <a:latin typeface="Arial" panose="020B0604020202020204" pitchFamily="34" charset="0"/>
                <a:ea typeface="Arial"/>
                <a:cs typeface="Arial" panose="020B0604020202020204" pitchFamily="34" charset="0"/>
                <a:sym typeface="Arial"/>
              </a:rPr>
              <a:t>soi-même</a:t>
            </a:r>
            <a:endParaRPr lang="fr-FR" sz="2400" dirty="0">
              <a:solidFill>
                <a:srgbClr val="213B76"/>
              </a:solidFill>
              <a:latin typeface="Arial" panose="020B0604020202020204" pitchFamily="34" charset="0"/>
              <a:ea typeface="Arial"/>
              <a:cs typeface="Arial" panose="020B0604020202020204" pitchFamily="34" charset="0"/>
              <a:sym typeface="Arial"/>
            </a:endParaRPr>
          </a:p>
        </p:txBody>
      </p:sp>
      <p:sp>
        <p:nvSpPr>
          <p:cNvPr id="20" name="Titre 1"/>
          <p:cNvSpPr>
            <a:spLocks noGrp="1"/>
          </p:cNvSpPr>
          <p:nvPr>
            <p:ph type="title"/>
          </p:nvPr>
        </p:nvSpPr>
        <p:spPr>
          <a:xfrm>
            <a:off x="642258" y="365126"/>
            <a:ext cx="10907484" cy="646331"/>
          </a:xfrm>
          <a:prstGeom prst="rect">
            <a:avLst/>
          </a:prstGeom>
        </p:spPr>
        <p:txBody>
          <a:bodyPr>
            <a:spAutoFit/>
          </a:bodyPr>
          <a:lstStyle/>
          <a:p>
            <a:pPr marL="0" indent="0">
              <a:buNone/>
            </a:pPr>
            <a:r>
              <a:rPr lang="fr-FR" sz="4000" dirty="0" smtClean="0"/>
              <a:t>8. LES </a:t>
            </a:r>
            <a:r>
              <a:rPr lang="fr-FR" sz="4000" dirty="0"/>
              <a:t>ASSURANCES</a:t>
            </a:r>
          </a:p>
        </p:txBody>
      </p:sp>
      <p:sp>
        <p:nvSpPr>
          <p:cNvPr id="10"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11" name="Image 10"/>
          <p:cNvPicPr>
            <a:picLocks noChangeAspect="1"/>
          </p:cNvPicPr>
          <p:nvPr/>
        </p:nvPicPr>
        <p:blipFill>
          <a:blip r:embed="rId5"/>
          <a:stretch>
            <a:fillRect/>
          </a:stretch>
        </p:blipFill>
        <p:spPr>
          <a:xfrm>
            <a:off x="10974226" y="73573"/>
            <a:ext cx="1067211" cy="1067211"/>
          </a:xfrm>
          <a:prstGeom prst="rect">
            <a:avLst/>
          </a:prstGeom>
        </p:spPr>
      </p:pic>
    </p:spTree>
    <p:extLst>
      <p:ext uri="{BB962C8B-B14F-4D97-AF65-F5344CB8AC3E}">
        <p14:creationId xmlns:p14="http://schemas.microsoft.com/office/powerpoint/2010/main" val="2926552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1"/>
          </p:nvPr>
        </p:nvSpPr>
        <p:spPr/>
        <p:txBody>
          <a:bodyPr/>
          <a:lstStyle/>
          <a:p>
            <a:fld id="{27A4C574-4D1E-4B89-9988-D081408D575C}" type="slidenum">
              <a:rPr lang="fr-FR" smtClean="0"/>
              <a:pPr/>
              <a:t>56</a:t>
            </a:fld>
            <a:endParaRPr lang="fr-FR" dirty="0"/>
          </a:p>
        </p:txBody>
      </p:sp>
      <p:sp>
        <p:nvSpPr>
          <p:cNvPr id="6" name="Titre 1"/>
          <p:cNvSpPr txBox="1">
            <a:spLocks/>
          </p:cNvSpPr>
          <p:nvPr/>
        </p:nvSpPr>
        <p:spPr>
          <a:xfrm>
            <a:off x="642259" y="363472"/>
            <a:ext cx="10907484" cy="646331"/>
          </a:xfrm>
          <a:prstGeom prst="rect">
            <a:avLst/>
          </a:prstGeom>
        </p:spPr>
        <p:txBody>
          <a:bodyPr>
            <a:spAutoFit/>
          </a:bodyPr>
          <a:lstStyle>
            <a:lvl1pPr marL="857250" indent="-857250">
              <a:lnSpc>
                <a:spcPct val="90000"/>
              </a:lnSpc>
              <a:spcBef>
                <a:spcPct val="0"/>
              </a:spcBef>
              <a:buFont typeface="+mj-lt"/>
              <a:buAutoNum type="arabicPeriod" startAt="6"/>
              <a:defRPr sz="4400" b="1">
                <a:solidFill>
                  <a:srgbClr val="213B76"/>
                </a:solidFill>
                <a:latin typeface="Arial" panose="020B0604020202020204" pitchFamily="34" charset="0"/>
                <a:ea typeface="+mj-ea"/>
                <a:cs typeface="Arial" panose="020B0604020202020204" pitchFamily="34" charset="0"/>
              </a:defRPr>
            </a:lvl1pPr>
          </a:lstStyle>
          <a:p>
            <a:pPr marL="0" indent="0">
              <a:buNone/>
            </a:pPr>
            <a:r>
              <a:rPr lang="fr-FR" sz="4000" dirty="0" smtClean="0"/>
              <a:t>8. LES </a:t>
            </a:r>
            <a:r>
              <a:rPr lang="fr-FR" sz="4000" dirty="0"/>
              <a:t>ASSURANCES</a:t>
            </a:r>
          </a:p>
        </p:txBody>
      </p:sp>
      <p:graphicFrame>
        <p:nvGraphicFramePr>
          <p:cNvPr id="10" name="Diagramme 9"/>
          <p:cNvGraphicFramePr/>
          <p:nvPr>
            <p:extLst>
              <p:ext uri="{D42A27DB-BD31-4B8C-83A1-F6EECF244321}">
                <p14:modId xmlns:p14="http://schemas.microsoft.com/office/powerpoint/2010/main" val="685442549"/>
              </p:ext>
            </p:extLst>
          </p:nvPr>
        </p:nvGraphicFramePr>
        <p:xfrm>
          <a:off x="2099557" y="2563594"/>
          <a:ext cx="7992888" cy="28122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6" name="Image 1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9769" y="1448975"/>
            <a:ext cx="840309" cy="637008"/>
          </a:xfrm>
          <a:prstGeom prst="rect">
            <a:avLst/>
          </a:prstGeom>
        </p:spPr>
      </p:pic>
      <p:sp>
        <p:nvSpPr>
          <p:cNvPr id="9"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12" name="Image 11"/>
          <p:cNvPicPr>
            <a:picLocks noChangeAspect="1"/>
          </p:cNvPicPr>
          <p:nvPr/>
        </p:nvPicPr>
        <p:blipFill>
          <a:blip r:embed="rId9"/>
          <a:stretch>
            <a:fillRect/>
          </a:stretch>
        </p:blipFill>
        <p:spPr>
          <a:xfrm>
            <a:off x="10974226" y="73573"/>
            <a:ext cx="1067211" cy="1067211"/>
          </a:xfrm>
          <a:prstGeom prst="rect">
            <a:avLst/>
          </a:prstGeom>
        </p:spPr>
      </p:pic>
      <p:sp>
        <p:nvSpPr>
          <p:cNvPr id="11" name="Bouton d'action : Accueil 10">
            <a:hlinkClick r:id="rId10" action="ppaction://hlinksldjump" highlightClick="1"/>
          </p:cNvPr>
          <p:cNvSpPr/>
          <p:nvPr/>
        </p:nvSpPr>
        <p:spPr>
          <a:xfrm>
            <a:off x="481665" y="5613947"/>
            <a:ext cx="1376516" cy="865239"/>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3" name="Groupe 12"/>
          <p:cNvGrpSpPr/>
          <p:nvPr/>
        </p:nvGrpSpPr>
        <p:grpSpPr>
          <a:xfrm>
            <a:off x="1999349" y="1448975"/>
            <a:ext cx="9090956" cy="540000"/>
            <a:chOff x="1068527" y="4758341"/>
            <a:chExt cx="2725518" cy="540000"/>
          </a:xfrm>
        </p:grpSpPr>
        <p:sp>
          <p:nvSpPr>
            <p:cNvPr id="17" name="ZoneTexte 16"/>
            <p:cNvSpPr txBox="1"/>
            <p:nvPr/>
          </p:nvSpPr>
          <p:spPr>
            <a:xfrm>
              <a:off x="1068527" y="4787575"/>
              <a:ext cx="2725518" cy="4616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hangingPunct="0"/>
              <a:r>
                <a:rPr lang="fr-FR" sz="2400" b="1" dirty="0">
                  <a:solidFill>
                    <a:srgbClr val="E06F17"/>
                  </a:solidFill>
                  <a:latin typeface="Arial" panose="020B0604020202020204" pitchFamily="34" charset="0"/>
                  <a:cs typeface="Arial" panose="020B0604020202020204" pitchFamily="34" charset="0"/>
                  <a:sym typeface="Helvetica"/>
                </a:rPr>
                <a:t> </a:t>
              </a:r>
              <a:r>
                <a:rPr lang="fr-FR" sz="2400" b="1" dirty="0" smtClean="0">
                  <a:solidFill>
                    <a:srgbClr val="E06F17"/>
                  </a:solidFill>
                  <a:latin typeface="Arial" panose="020B0604020202020204" pitchFamily="34" charset="0"/>
                  <a:cs typeface="Arial" panose="020B0604020202020204" pitchFamily="34" charset="0"/>
                  <a:sym typeface="Helvetica"/>
                </a:rPr>
                <a:t>Exercice : </a:t>
              </a:r>
              <a:r>
                <a:rPr lang="fr-FR" sz="2200" dirty="0" smtClean="0">
                  <a:solidFill>
                    <a:srgbClr val="E06F17"/>
                  </a:solidFill>
                  <a:latin typeface="Arial" panose="020B0604020202020204" pitchFamily="34" charset="0"/>
                  <a:cs typeface="Arial" panose="020B0604020202020204" pitchFamily="34" charset="0"/>
                  <a:sym typeface="Helvetica"/>
                </a:rPr>
                <a:t>Je vais souscrire une assurance. Comment choisir?</a:t>
              </a:r>
              <a:endParaRPr lang="fr-FR" sz="2200" dirty="0">
                <a:solidFill>
                  <a:srgbClr val="E06F17"/>
                </a:solidFill>
                <a:latin typeface="Arial" panose="020B0604020202020204" pitchFamily="34" charset="0"/>
                <a:cs typeface="Arial" panose="020B0604020202020204" pitchFamily="34" charset="0"/>
                <a:sym typeface="Helvetica"/>
              </a:endParaRPr>
            </a:p>
          </p:txBody>
        </p:sp>
        <p:sp>
          <p:nvSpPr>
            <p:cNvPr id="18" name="Rectangle à coins arrondis 17"/>
            <p:cNvSpPr/>
            <p:nvPr/>
          </p:nvSpPr>
          <p:spPr>
            <a:xfrm>
              <a:off x="1068527" y="4758341"/>
              <a:ext cx="2725518" cy="540000"/>
            </a:xfrm>
            <a:prstGeom prst="roundRect">
              <a:avLst>
                <a:gd name="adj" fmla="val 0"/>
              </a:avLst>
            </a:prstGeom>
            <a:noFill/>
            <a:ln w="38100">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Tree>
    <p:extLst>
      <p:ext uri="{BB962C8B-B14F-4D97-AF65-F5344CB8AC3E}">
        <p14:creationId xmlns:p14="http://schemas.microsoft.com/office/powerpoint/2010/main" val="1562645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graphicEl>
                                              <a:dgm id="{D3D089D6-2E11-4BB8-AA5B-2A0B78D712B0}"/>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graphicEl>
                                              <a:dgm id="{32C092CF-FA17-4320-971C-2109B6207194}"/>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graphicEl>
                                              <a:dgm id="{805B950C-0E08-4E56-B21C-3502E84CB552}"/>
                                            </p:graphic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graphicEl>
                                              <a:dgm id="{68E69AE4-3945-4E2F-A94B-E048D078CEBA}"/>
                                            </p:graphic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graphicEl>
                                              <a:dgm id="{36451B90-451F-43D6-9D99-16B74C32DD5C}"/>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graphicEl>
                                              <a:dgm id="{02E550CC-08F5-432D-9D5E-BA1EC10FE598}"/>
                                            </p:graphic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
                                            <p:graphicEl>
                                              <a:dgm id="{12D49BF2-FC8F-4A79-8A94-5E67D2F2796B}"/>
                                            </p:graphic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
                                            <p:graphicEl>
                                              <a:dgm id="{61F26E32-8DD0-473B-9C80-A62B7D7F34A9}"/>
                                            </p:graphic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
                                            <p:graphicEl>
                                              <a:dgm id="{D9C7E9C2-42C1-4CEC-AA3D-935A3F441D3B}"/>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Dgm bld="one"/>
        </p:bldSub>
      </p:bldGraphic>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re 15"/>
          <p:cNvSpPr>
            <a:spLocks noGrp="1"/>
          </p:cNvSpPr>
          <p:nvPr>
            <p:ph type="title"/>
          </p:nvPr>
        </p:nvSpPr>
        <p:spPr>
          <a:xfrm>
            <a:off x="1543051" y="224449"/>
            <a:ext cx="10006692" cy="701731"/>
          </a:xfrm>
        </p:spPr>
        <p:txBody>
          <a:bodyPr/>
          <a:lstStyle/>
          <a:p>
            <a:pPr marL="0" indent="0">
              <a:buNone/>
            </a:pPr>
            <a:r>
              <a:rPr lang="fr-FR" dirty="0" smtClean="0"/>
              <a:t>POUR CONCLURE</a:t>
            </a:r>
            <a:endParaRPr lang="fr-FR" dirty="0"/>
          </a:p>
        </p:txBody>
      </p:sp>
      <p:sp>
        <p:nvSpPr>
          <p:cNvPr id="3" name="Espace réservé du numéro de diapositive 2"/>
          <p:cNvSpPr>
            <a:spLocks noGrp="1"/>
          </p:cNvSpPr>
          <p:nvPr>
            <p:ph type="sldNum" sz="quarter" idx="11"/>
          </p:nvPr>
        </p:nvSpPr>
        <p:spPr/>
        <p:txBody>
          <a:bodyPr/>
          <a:lstStyle/>
          <a:p>
            <a:fld id="{27A4C574-4D1E-4B89-9988-D081408D575C}" type="slidenum">
              <a:rPr lang="fr-FR" smtClean="0"/>
              <a:pPr/>
              <a:t>57</a:t>
            </a:fld>
            <a:endParaRPr lang="fr-FR" dirty="0"/>
          </a:p>
        </p:txBody>
      </p:sp>
      <p:sp>
        <p:nvSpPr>
          <p:cNvPr id="12" name="Espace réservé du contenu 11"/>
          <p:cNvSpPr>
            <a:spLocks noGrp="1"/>
          </p:cNvSpPr>
          <p:nvPr>
            <p:ph idx="1"/>
          </p:nvPr>
        </p:nvSpPr>
        <p:spPr>
          <a:xfrm>
            <a:off x="2395452" y="1825625"/>
            <a:ext cx="7310523" cy="3667671"/>
          </a:xfrm>
        </p:spPr>
        <p:txBody>
          <a:bodyPr/>
          <a:lstStyle/>
          <a:p>
            <a:pPr>
              <a:lnSpc>
                <a:spcPct val="200000"/>
              </a:lnSpc>
            </a:pPr>
            <a:r>
              <a:rPr lang="fr-FR" sz="4000" dirty="0" smtClean="0"/>
              <a:t>Quiz de fin de séquence</a:t>
            </a:r>
          </a:p>
          <a:p>
            <a:pPr lvl="1">
              <a:lnSpc>
                <a:spcPct val="200000"/>
              </a:lnSpc>
            </a:pPr>
            <a:r>
              <a:rPr lang="fr-FR" sz="3600" dirty="0" smtClean="0"/>
              <a:t>Réponses individuelles</a:t>
            </a:r>
          </a:p>
          <a:p>
            <a:pPr lvl="1">
              <a:lnSpc>
                <a:spcPct val="200000"/>
              </a:lnSpc>
            </a:pPr>
            <a:r>
              <a:rPr lang="fr-FR" sz="3600" dirty="0" smtClean="0"/>
              <a:t>Correction collective</a:t>
            </a:r>
            <a:endParaRPr lang="fr-FR" sz="3600" dirty="0"/>
          </a:p>
        </p:txBody>
      </p:sp>
      <p:sp>
        <p:nvSpPr>
          <p:cNvPr id="8" name="Espace réservé du pied de page 4"/>
          <p:cNvSpPr>
            <a:spLocks noGrp="1"/>
          </p:cNvSpPr>
          <p:nvPr>
            <p:ph type="ftr" sz="quarter" idx="3"/>
          </p:nvPr>
        </p:nvSpPr>
        <p:spPr/>
        <p:txBody>
          <a:bodyPr/>
          <a:lstStyle>
            <a:lvl1pPr algn="ctr">
              <a:defRPr sz="1200">
                <a:solidFill>
                  <a:srgbClr val="213B76"/>
                </a:solidFill>
              </a:defRPr>
            </a:lvl1pPr>
          </a:lstStyle>
          <a:p>
            <a:r>
              <a:rPr lang="fr-FR" smtClean="0"/>
              <a:t>Passeport EDUCFI – Voie professionnelle</a:t>
            </a:r>
            <a:endParaRPr lang="fr-FR" dirty="0"/>
          </a:p>
        </p:txBody>
      </p:sp>
    </p:spTree>
    <p:extLst>
      <p:ext uri="{BB962C8B-B14F-4D97-AF65-F5344CB8AC3E}">
        <p14:creationId xmlns:p14="http://schemas.microsoft.com/office/powerpoint/2010/main" val="34901785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58</a:t>
            </a:fld>
            <a:endParaRPr lang="fr-FR" dirty="0"/>
          </a:p>
        </p:txBody>
      </p:sp>
      <p:sp>
        <p:nvSpPr>
          <p:cNvPr id="6" name="Rectangle à coins arrondis 2"/>
          <p:cNvSpPr/>
          <p:nvPr/>
        </p:nvSpPr>
        <p:spPr>
          <a:xfrm>
            <a:off x="0" y="1230483"/>
            <a:ext cx="12192000" cy="1356254"/>
          </a:xfrm>
          <a:prstGeom prst="roundRect">
            <a:avLst>
              <a:gd name="adj" fmla="val 0"/>
            </a:avLst>
          </a:prstGeom>
          <a:noFill/>
          <a:ln w="38100">
            <a:noFill/>
            <a:miter lim="400000"/>
          </a:ln>
        </p:spPr>
        <p:txBody>
          <a:bodyPr lIns="45718" tIns="45718" rIns="45718" bIns="45718" anchor="ctr"/>
          <a:lstStyle/>
          <a:p>
            <a:pPr algn="ctr">
              <a:defRPr sz="1400" b="1">
                <a:latin typeface="Arial"/>
                <a:ea typeface="Arial"/>
                <a:cs typeface="Arial"/>
                <a:sym typeface="Arial"/>
              </a:defRPr>
            </a:pPr>
            <a:endParaRPr lang="en-US" sz="1600" noProof="1">
              <a:solidFill>
                <a:srgbClr val="FFFFFF"/>
              </a:solidFill>
              <a:latin typeface="Myriad Pro"/>
            </a:endParaRPr>
          </a:p>
        </p:txBody>
      </p:sp>
      <p:sp>
        <p:nvSpPr>
          <p:cNvPr id="7" name="ZoneTexte 12"/>
          <p:cNvSpPr txBox="1"/>
          <p:nvPr/>
        </p:nvSpPr>
        <p:spPr>
          <a:xfrm>
            <a:off x="1059458" y="5854692"/>
            <a:ext cx="10226851" cy="36932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lgn="ctr">
              <a:defRPr sz="1400" b="1">
                <a:solidFill>
                  <a:srgbClr val="FFFFFF"/>
                </a:solidFill>
                <a:latin typeface="Arial"/>
                <a:ea typeface="Arial"/>
                <a:cs typeface="Arial"/>
                <a:sym typeface="Arial"/>
              </a:defRPr>
            </a:lvl1pPr>
          </a:lstStyle>
          <a:p>
            <a:r>
              <a:rPr lang="en-US" sz="1800" b="0" noProof="1" smtClean="0">
                <a:solidFill>
                  <a:srgbClr val="002060"/>
                </a:solidFill>
                <a:latin typeface="Myriad Pro"/>
              </a:rPr>
              <a:t>Une rubrique pour les jeunes et une rubrique dédiée aux enseignants </a:t>
            </a:r>
            <a:r>
              <a:rPr lang="en-US" sz="1600" b="0" noProof="1" smtClean="0">
                <a:solidFill>
                  <a:srgbClr val="002060"/>
                </a:solidFill>
                <a:latin typeface="Myriad Pro"/>
              </a:rPr>
              <a:t>avec des ressources EDUSCOL.</a:t>
            </a:r>
            <a:endParaRPr lang="en-US" sz="1600" b="0" noProof="1">
              <a:solidFill>
                <a:srgbClr val="002060"/>
              </a:solidFill>
              <a:latin typeface="Myriad Pro"/>
            </a:endParaRPr>
          </a:p>
        </p:txBody>
      </p:sp>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300" y="127673"/>
            <a:ext cx="3429535" cy="833969"/>
          </a:xfrm>
          <a:prstGeom prst="rect">
            <a:avLst/>
          </a:prstGeom>
        </p:spPr>
      </p:pic>
      <p:pic>
        <p:nvPicPr>
          <p:cNvPr id="9" name="Image 8"/>
          <p:cNvPicPr>
            <a:picLocks noChangeAspect="1"/>
          </p:cNvPicPr>
          <p:nvPr/>
        </p:nvPicPr>
        <p:blipFill rotWithShape="1">
          <a:blip r:embed="rId4" cstate="print">
            <a:extLst>
              <a:ext uri="{28A0092B-C50C-407E-A947-70E740481C1C}">
                <a14:useLocalDpi xmlns:a14="http://schemas.microsoft.com/office/drawing/2010/main" val="0"/>
              </a:ext>
            </a:extLst>
          </a:blip>
          <a:srcRect t="25385" b="29172"/>
          <a:stretch/>
        </p:blipFill>
        <p:spPr>
          <a:xfrm>
            <a:off x="8988739" y="322566"/>
            <a:ext cx="2844714" cy="537643"/>
          </a:xfrm>
          <a:prstGeom prst="rect">
            <a:avLst/>
          </a:prstGeom>
        </p:spPr>
      </p:pic>
      <p:sp>
        <p:nvSpPr>
          <p:cNvPr id="10" name="ZoneTexte 9"/>
          <p:cNvSpPr txBox="1"/>
          <p:nvPr/>
        </p:nvSpPr>
        <p:spPr>
          <a:xfrm>
            <a:off x="341745" y="1297216"/>
            <a:ext cx="11387610" cy="1200325"/>
          </a:xfrm>
          <a:prstGeom prst="rect">
            <a:avLst/>
          </a:prstGeom>
          <a:solidFill>
            <a:srgbClr val="F8F8F8"/>
          </a:solidFill>
          <a:ln w="38100" cap="flat">
            <a:solidFill>
              <a:srgbClr val="213B7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400" b="1" i="0" u="none" strike="noStrike" cap="none" spc="0" normalizeH="0" baseline="0" dirty="0">
                <a:ln>
                  <a:noFill/>
                </a:ln>
                <a:solidFill>
                  <a:srgbClr val="213B76"/>
                </a:solidFill>
                <a:effectLst/>
                <a:uFillTx/>
                <a:latin typeface="Myriad Pro" panose="020B0503030403020204"/>
                <a:sym typeface="Helvetica"/>
              </a:rPr>
              <a:t>Plus d’informations </a:t>
            </a:r>
            <a:r>
              <a:rPr kumimoji="0" lang="fr-FR" sz="2400" b="1" i="0" u="none" strike="noStrike" cap="none" spc="0" normalizeH="0" baseline="0" dirty="0" smtClean="0">
                <a:ln>
                  <a:noFill/>
                </a:ln>
                <a:solidFill>
                  <a:srgbClr val="213B76"/>
                </a:solidFill>
                <a:effectLst/>
                <a:uFillTx/>
                <a:latin typeface="Myriad Pro" panose="020B0503030403020204"/>
                <a:sym typeface="Helvetica"/>
              </a:rPr>
              <a:t>sur wwww.mesquestiondargent.fr,</a:t>
            </a:r>
          </a:p>
          <a:p>
            <a:pPr algn="ctr" hangingPunct="0"/>
            <a:r>
              <a:rPr lang="fr-FR" sz="2400" dirty="0" smtClean="0">
                <a:solidFill>
                  <a:srgbClr val="213B76"/>
                </a:solidFill>
                <a:latin typeface="Myriad Pro" panose="020B0503030403020204"/>
                <a:sym typeface="Helvetica"/>
              </a:rPr>
              <a:t>le </a:t>
            </a:r>
            <a:r>
              <a:rPr lang="fr-FR" sz="2400" dirty="0">
                <a:solidFill>
                  <a:srgbClr val="213B76"/>
                </a:solidFill>
                <a:latin typeface="Myriad Pro" panose="020B0503030403020204"/>
                <a:sym typeface="Helvetica"/>
              </a:rPr>
              <a:t>portail Internet de l'éducation économique, budgétaire et financière, </a:t>
            </a:r>
          </a:p>
          <a:p>
            <a:pPr algn="ctr" hangingPunct="0"/>
            <a:r>
              <a:rPr lang="fr-FR" sz="2400" dirty="0">
                <a:solidFill>
                  <a:srgbClr val="213B76"/>
                </a:solidFill>
                <a:latin typeface="Myriad Pro" panose="020B0503030403020204"/>
                <a:sym typeface="Helvetica"/>
              </a:rPr>
              <a:t>géré par la Banque de France</a:t>
            </a:r>
            <a:r>
              <a:rPr lang="fr-FR" sz="2400" dirty="0" smtClean="0">
                <a:solidFill>
                  <a:srgbClr val="213B76"/>
                </a:solidFill>
                <a:latin typeface="Myriad Pro" panose="020B0503030403020204"/>
                <a:sym typeface="Helvetica"/>
              </a:rPr>
              <a:t>.</a:t>
            </a:r>
            <a:endParaRPr kumimoji="0" lang="fr-FR" sz="2400" b="1" i="0" u="none" strike="noStrike" cap="none" spc="0" normalizeH="0" baseline="0" dirty="0">
              <a:ln>
                <a:noFill/>
              </a:ln>
              <a:solidFill>
                <a:srgbClr val="FFFFFF"/>
              </a:solidFill>
              <a:effectLst/>
              <a:uFillTx/>
              <a:latin typeface="Myriad Pro" panose="020B0503030403020204"/>
              <a:sym typeface="Helvetica"/>
            </a:endParaRPr>
          </a:p>
        </p:txBody>
      </p:sp>
      <p:sp>
        <p:nvSpPr>
          <p:cNvPr id="12"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13" name="Imag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72788" y="2726524"/>
            <a:ext cx="6094828" cy="3038972"/>
          </a:xfrm>
          <a:prstGeom prst="rect">
            <a:avLst/>
          </a:prstGeom>
        </p:spPr>
      </p:pic>
    </p:spTree>
    <p:extLst>
      <p:ext uri="{BB962C8B-B14F-4D97-AF65-F5344CB8AC3E}">
        <p14:creationId xmlns:p14="http://schemas.microsoft.com/office/powerpoint/2010/main" val="110770173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59</a:t>
            </a:fld>
            <a:endParaRPr lang="fr-FR" dirty="0"/>
          </a:p>
        </p:txBody>
      </p:sp>
      <p:sp>
        <p:nvSpPr>
          <p:cNvPr id="4" name="Titre 3"/>
          <p:cNvSpPr>
            <a:spLocks noGrp="1"/>
          </p:cNvSpPr>
          <p:nvPr>
            <p:ph type="title"/>
          </p:nvPr>
        </p:nvSpPr>
        <p:spPr>
          <a:xfrm>
            <a:off x="703218" y="79287"/>
            <a:ext cx="10907484" cy="701731"/>
          </a:xfrm>
          <a:prstGeom prst="rect">
            <a:avLst/>
          </a:prstGeom>
        </p:spPr>
        <p:txBody>
          <a:bodyPr/>
          <a:lstStyle/>
          <a:p>
            <a:pPr marL="0" indent="0">
              <a:buNone/>
            </a:pPr>
            <a:r>
              <a:rPr lang="fr-FR" dirty="0" smtClean="0">
                <a:latin typeface="Myriad Pro" panose="020B0503030403020204"/>
              </a:rPr>
              <a:t>LEXIQUE FINANCIER</a:t>
            </a:r>
            <a:endParaRPr lang="fr-FR" dirty="0"/>
          </a:p>
        </p:txBody>
      </p:sp>
      <p:graphicFrame>
        <p:nvGraphicFramePr>
          <p:cNvPr id="5" name="Tableau 4"/>
          <p:cNvGraphicFramePr>
            <a:graphicFrameLocks noGrp="1"/>
          </p:cNvGraphicFramePr>
          <p:nvPr>
            <p:extLst>
              <p:ext uri="{D42A27DB-BD31-4B8C-83A1-F6EECF244321}">
                <p14:modId xmlns:p14="http://schemas.microsoft.com/office/powerpoint/2010/main" val="164575062"/>
              </p:ext>
            </p:extLst>
          </p:nvPr>
        </p:nvGraphicFramePr>
        <p:xfrm>
          <a:off x="822036" y="1694434"/>
          <a:ext cx="10907319" cy="4284000"/>
        </p:xfrm>
        <a:graphic>
          <a:graphicData uri="http://schemas.openxmlformats.org/drawingml/2006/table">
            <a:tbl>
              <a:tblPr firstRow="1" bandRow="1">
                <a:tableStyleId>{5940675A-B579-460E-94D1-54222C63F5DA}</a:tableStyleId>
              </a:tblPr>
              <a:tblGrid>
                <a:gridCol w="2197626">
                  <a:extLst>
                    <a:ext uri="{9D8B030D-6E8A-4147-A177-3AD203B41FA5}">
                      <a16:colId xmlns:a16="http://schemas.microsoft.com/office/drawing/2014/main" val="3761752367"/>
                    </a:ext>
                  </a:extLst>
                </a:gridCol>
                <a:gridCol w="8709693">
                  <a:extLst>
                    <a:ext uri="{9D8B030D-6E8A-4147-A177-3AD203B41FA5}">
                      <a16:colId xmlns:a16="http://schemas.microsoft.com/office/drawing/2014/main" val="2205928669"/>
                    </a:ext>
                  </a:extLst>
                </a:gridCol>
              </a:tblGrid>
              <a:tr h="535500">
                <a:tc>
                  <a:txBody>
                    <a:bodyPr/>
                    <a:lstStyle/>
                    <a:p>
                      <a:pPr algn="l"/>
                      <a:r>
                        <a:rPr lang="fr-FR" sz="2000" b="1" dirty="0">
                          <a:solidFill>
                            <a:srgbClr val="C92360"/>
                          </a:solidFill>
                          <a:latin typeface="Myriad Pro" panose="020B0503030403020204"/>
                        </a:rPr>
                        <a:t>Débiteur</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Personne qui nous doit de </a:t>
                      </a:r>
                      <a:r>
                        <a:rPr lang="fr-FR" sz="1800" dirty="0" smtClean="0">
                          <a:solidFill>
                            <a:srgbClr val="213B76"/>
                          </a:solidFill>
                          <a:latin typeface="Arial" panose="020B0604020202020204" pitchFamily="34" charset="0"/>
                          <a:cs typeface="Arial" panose="020B0604020202020204" pitchFamily="34" charset="0"/>
                        </a:rPr>
                        <a:t>l’argent.</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3016562668"/>
                  </a:ext>
                </a:extLst>
              </a:tr>
              <a:tr h="535500">
                <a:tc>
                  <a:txBody>
                    <a:bodyPr/>
                    <a:lstStyle/>
                    <a:p>
                      <a:pPr algn="l"/>
                      <a:r>
                        <a:rPr lang="fr-FR" sz="2000" b="1" dirty="0">
                          <a:solidFill>
                            <a:srgbClr val="C92360"/>
                          </a:solidFill>
                          <a:latin typeface="Myriad Pro" panose="020B0503030403020204"/>
                        </a:rPr>
                        <a:t>Créancier</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Personne à qui on doit de </a:t>
                      </a:r>
                      <a:r>
                        <a:rPr lang="fr-FR" sz="1800" dirty="0" smtClean="0">
                          <a:solidFill>
                            <a:srgbClr val="213B76"/>
                          </a:solidFill>
                          <a:latin typeface="Arial" panose="020B0604020202020204" pitchFamily="34" charset="0"/>
                          <a:cs typeface="Arial" panose="020B0604020202020204" pitchFamily="34" charset="0"/>
                        </a:rPr>
                        <a:t>l’argent.</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2406183646"/>
                  </a:ext>
                </a:extLst>
              </a:tr>
              <a:tr h="535500">
                <a:tc>
                  <a:txBody>
                    <a:bodyPr/>
                    <a:lstStyle/>
                    <a:p>
                      <a:pPr algn="l"/>
                      <a:r>
                        <a:rPr lang="fr-FR" sz="2000" b="1" dirty="0">
                          <a:solidFill>
                            <a:srgbClr val="C92360"/>
                          </a:solidFill>
                          <a:latin typeface="Myriad Pro" panose="020B0503030403020204"/>
                        </a:rPr>
                        <a:t>Crédit</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Entrée d’argent sur le compte </a:t>
                      </a:r>
                      <a:r>
                        <a:rPr lang="fr-FR" sz="1800" dirty="0" smtClean="0">
                          <a:solidFill>
                            <a:srgbClr val="213B76"/>
                          </a:solidFill>
                          <a:latin typeface="Arial" panose="020B0604020202020204" pitchFamily="34" charset="0"/>
                          <a:cs typeface="Arial" panose="020B0604020202020204" pitchFamily="34" charset="0"/>
                        </a:rPr>
                        <a:t>bancaire ou somme d’argent prêtée</a:t>
                      </a:r>
                      <a:r>
                        <a:rPr lang="fr-FR" sz="1800" baseline="0" dirty="0" smtClean="0">
                          <a:solidFill>
                            <a:srgbClr val="213B76"/>
                          </a:solidFill>
                          <a:latin typeface="Arial" panose="020B0604020202020204" pitchFamily="34" charset="0"/>
                          <a:cs typeface="Arial" panose="020B0604020202020204" pitchFamily="34" charset="0"/>
                        </a:rPr>
                        <a:t> par la banque.</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3877915305"/>
                  </a:ext>
                </a:extLst>
              </a:tr>
              <a:tr h="535500">
                <a:tc>
                  <a:txBody>
                    <a:bodyPr/>
                    <a:lstStyle/>
                    <a:p>
                      <a:pPr algn="l"/>
                      <a:r>
                        <a:rPr lang="fr-FR" sz="2000" b="1" dirty="0">
                          <a:solidFill>
                            <a:srgbClr val="C92360"/>
                          </a:solidFill>
                          <a:latin typeface="Myriad Pro" panose="020B0503030403020204"/>
                        </a:rPr>
                        <a:t>Débit</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Sortie d’argent sur le compte </a:t>
                      </a:r>
                      <a:r>
                        <a:rPr lang="fr-FR" sz="1800" dirty="0" smtClean="0">
                          <a:solidFill>
                            <a:srgbClr val="213B76"/>
                          </a:solidFill>
                          <a:latin typeface="Arial" panose="020B0604020202020204" pitchFamily="34" charset="0"/>
                          <a:cs typeface="Arial" panose="020B0604020202020204" pitchFamily="34" charset="0"/>
                        </a:rPr>
                        <a:t>bancaire.</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1171373204"/>
                  </a:ext>
                </a:extLst>
              </a:tr>
              <a:tr h="535500">
                <a:tc>
                  <a:txBody>
                    <a:bodyPr/>
                    <a:lstStyle/>
                    <a:p>
                      <a:pPr algn="l"/>
                      <a:r>
                        <a:rPr lang="fr-FR" sz="2000" b="1" dirty="0">
                          <a:solidFill>
                            <a:srgbClr val="C92360"/>
                          </a:solidFill>
                          <a:latin typeface="Myriad Pro" panose="020B0503030403020204"/>
                        </a:rPr>
                        <a:t>Épargne</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Argent mis de côté (réserve</a:t>
                      </a:r>
                      <a:r>
                        <a:rPr lang="fr-FR" sz="1800" dirty="0" smtClean="0">
                          <a:solidFill>
                            <a:srgbClr val="213B76"/>
                          </a:solidFill>
                          <a:latin typeface="Arial" panose="020B0604020202020204" pitchFamily="34" charset="0"/>
                          <a:cs typeface="Arial" panose="020B0604020202020204" pitchFamily="34" charset="0"/>
                        </a:rPr>
                        <a:t>).</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3513020466"/>
                  </a:ext>
                </a:extLst>
              </a:tr>
              <a:tr h="535500">
                <a:tc>
                  <a:txBody>
                    <a:bodyPr/>
                    <a:lstStyle/>
                    <a:p>
                      <a:pPr algn="l"/>
                      <a:r>
                        <a:rPr lang="fr-FR" sz="2000" b="1" dirty="0">
                          <a:solidFill>
                            <a:srgbClr val="C92360"/>
                          </a:solidFill>
                          <a:latin typeface="Myriad Pro" panose="020B0503030403020204"/>
                        </a:rPr>
                        <a:t>Endettement</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algn="l"/>
                      <a:r>
                        <a:rPr lang="fr-FR" sz="1800" dirty="0">
                          <a:solidFill>
                            <a:srgbClr val="213B76"/>
                          </a:solidFill>
                          <a:latin typeface="Arial" panose="020B0604020202020204" pitchFamily="34" charset="0"/>
                          <a:cs typeface="Arial" panose="020B0604020202020204" pitchFamily="34" charset="0"/>
                        </a:rPr>
                        <a:t>Ensemble</a:t>
                      </a:r>
                      <a:r>
                        <a:rPr lang="fr-FR" sz="1800" baseline="0" dirty="0">
                          <a:solidFill>
                            <a:srgbClr val="213B76"/>
                          </a:solidFill>
                          <a:latin typeface="Arial" panose="020B0604020202020204" pitchFamily="34" charset="0"/>
                          <a:cs typeface="Arial" panose="020B0604020202020204" pitchFamily="34" charset="0"/>
                        </a:rPr>
                        <a:t> des sommes que l’on n’a pas encore remboursées ou payées (dettes</a:t>
                      </a:r>
                      <a:r>
                        <a:rPr lang="fr-FR" sz="1800" baseline="0" dirty="0" smtClean="0">
                          <a:solidFill>
                            <a:srgbClr val="213B76"/>
                          </a:solidFill>
                          <a:latin typeface="Arial" panose="020B0604020202020204" pitchFamily="34" charset="0"/>
                          <a:cs typeface="Arial" panose="020B0604020202020204" pitchFamily="34" charset="0"/>
                        </a:rPr>
                        <a:t>).</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3636972667"/>
                  </a:ext>
                </a:extLst>
              </a:tr>
              <a:tr h="535500">
                <a:tc>
                  <a:txBody>
                    <a:bodyPr/>
                    <a:lstStyle/>
                    <a:p>
                      <a:pPr algn="l"/>
                      <a:r>
                        <a:rPr lang="fr-FR" sz="2000" b="1" dirty="0">
                          <a:solidFill>
                            <a:srgbClr val="C92360"/>
                          </a:solidFill>
                          <a:latin typeface="Myriad Pro" panose="020B0503030403020204"/>
                        </a:rPr>
                        <a:t>Surendettement</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smtClean="0">
                          <a:solidFill>
                            <a:srgbClr val="213B76"/>
                          </a:solidFill>
                          <a:latin typeface="Arial" panose="020B0604020202020204" pitchFamily="34" charset="0"/>
                          <a:cs typeface="Arial" panose="020B0604020202020204" pitchFamily="34" charset="0"/>
                        </a:rPr>
                        <a:t>Accumulation</a:t>
                      </a:r>
                      <a:r>
                        <a:rPr lang="fr-FR" sz="1800" baseline="0" dirty="0" smtClean="0">
                          <a:solidFill>
                            <a:srgbClr val="213B76"/>
                          </a:solidFill>
                          <a:latin typeface="Arial" panose="020B0604020202020204" pitchFamily="34" charset="0"/>
                          <a:cs typeface="Arial" panose="020B0604020202020204" pitchFamily="34" charset="0"/>
                        </a:rPr>
                        <a:t> de</a:t>
                      </a:r>
                      <a:r>
                        <a:rPr lang="fr-FR" sz="1800" dirty="0" smtClean="0">
                          <a:solidFill>
                            <a:srgbClr val="213B76"/>
                          </a:solidFill>
                          <a:latin typeface="Arial" panose="020B0604020202020204" pitchFamily="34" charset="0"/>
                          <a:cs typeface="Arial" panose="020B0604020202020204" pitchFamily="34" charset="0"/>
                        </a:rPr>
                        <a:t> dettes trop importantes pour </a:t>
                      </a:r>
                      <a:r>
                        <a:rPr lang="fr-FR" sz="1800" dirty="0">
                          <a:solidFill>
                            <a:srgbClr val="213B76"/>
                          </a:solidFill>
                          <a:latin typeface="Arial" panose="020B0604020202020204" pitchFamily="34" charset="0"/>
                          <a:cs typeface="Arial" panose="020B0604020202020204" pitchFamily="34" charset="0"/>
                        </a:rPr>
                        <a:t>pouvoir les </a:t>
                      </a:r>
                      <a:r>
                        <a:rPr lang="fr-FR" sz="1800" dirty="0" smtClean="0">
                          <a:solidFill>
                            <a:srgbClr val="213B76"/>
                          </a:solidFill>
                          <a:latin typeface="Arial" panose="020B0604020202020204" pitchFamily="34" charset="0"/>
                          <a:cs typeface="Arial" panose="020B0604020202020204" pitchFamily="34" charset="0"/>
                        </a:rPr>
                        <a:t>régler.</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1355080138"/>
                  </a:ext>
                </a:extLst>
              </a:tr>
              <a:tr h="5355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2000" b="1" dirty="0">
                          <a:solidFill>
                            <a:srgbClr val="C92360"/>
                          </a:solidFill>
                          <a:latin typeface="Myriad Pro" panose="020B0503030403020204"/>
                        </a:rPr>
                        <a:t>Compte bancaire</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Compte ouvert dans une </a:t>
                      </a:r>
                      <a:r>
                        <a:rPr lang="fr-FR" sz="1800" dirty="0" smtClean="0">
                          <a:solidFill>
                            <a:srgbClr val="213B76"/>
                          </a:solidFill>
                          <a:latin typeface="Arial" panose="020B0604020202020204" pitchFamily="34" charset="0"/>
                          <a:cs typeface="Arial" panose="020B0604020202020204" pitchFamily="34" charset="0"/>
                        </a:rPr>
                        <a:t>banque.</a:t>
                      </a:r>
                      <a:r>
                        <a:rPr lang="fr-FR" sz="1800" baseline="0" dirty="0" smtClean="0">
                          <a:solidFill>
                            <a:srgbClr val="213B76"/>
                          </a:solidFill>
                          <a:latin typeface="Arial" panose="020B0604020202020204" pitchFamily="34" charset="0"/>
                          <a:cs typeface="Arial" panose="020B0604020202020204" pitchFamily="34" charset="0"/>
                        </a:rPr>
                        <a:t> I</a:t>
                      </a:r>
                      <a:r>
                        <a:rPr lang="fr-FR" sz="1800" dirty="0" smtClean="0">
                          <a:solidFill>
                            <a:srgbClr val="213B76"/>
                          </a:solidFill>
                          <a:latin typeface="Arial" panose="020B0604020202020204" pitchFamily="34" charset="0"/>
                          <a:cs typeface="Arial" panose="020B0604020202020204" pitchFamily="34" charset="0"/>
                        </a:rPr>
                        <a:t>l </a:t>
                      </a:r>
                      <a:r>
                        <a:rPr lang="fr-FR" sz="1800" dirty="0">
                          <a:solidFill>
                            <a:srgbClr val="213B76"/>
                          </a:solidFill>
                          <a:latin typeface="Arial" panose="020B0604020202020204" pitchFamily="34" charset="0"/>
                          <a:cs typeface="Arial" panose="020B0604020202020204" pitchFamily="34" charset="0"/>
                        </a:rPr>
                        <a:t>enregistre les dépenses et les </a:t>
                      </a:r>
                      <a:r>
                        <a:rPr lang="fr-FR" sz="1800" dirty="0" smtClean="0">
                          <a:solidFill>
                            <a:srgbClr val="213B76"/>
                          </a:solidFill>
                          <a:latin typeface="Arial" panose="020B0604020202020204" pitchFamily="34" charset="0"/>
                          <a:cs typeface="Arial" panose="020B0604020202020204" pitchFamily="34" charset="0"/>
                        </a:rPr>
                        <a:t>ressources.</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206796066"/>
                  </a:ext>
                </a:extLst>
              </a:tr>
            </a:tbl>
          </a:graphicData>
        </a:graphic>
      </p:graphicFrame>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14182" y="83131"/>
            <a:ext cx="1345133" cy="1345133"/>
          </a:xfrm>
          <a:prstGeom prst="rect">
            <a:avLst/>
          </a:prstGeom>
        </p:spPr>
      </p:pic>
      <p:sp>
        <p:nvSpPr>
          <p:cNvPr id="7"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Tree>
    <p:extLst>
      <p:ext uri="{BB962C8B-B14F-4D97-AF65-F5344CB8AC3E}">
        <p14:creationId xmlns:p14="http://schemas.microsoft.com/office/powerpoint/2010/main" val="38479883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à coins arrondis 48"/>
          <p:cNvSpPr/>
          <p:nvPr/>
        </p:nvSpPr>
        <p:spPr>
          <a:xfrm>
            <a:off x="1234956" y="2801127"/>
            <a:ext cx="4267202" cy="1887436"/>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p:cNvSpPr>
            <a:spLocks noGrp="1"/>
          </p:cNvSpPr>
          <p:nvPr>
            <p:ph type="title"/>
          </p:nvPr>
        </p:nvSpPr>
        <p:spPr>
          <a:xfrm>
            <a:off x="642258" y="365126"/>
            <a:ext cx="6519090" cy="646331"/>
          </a:xfrm>
        </p:spPr>
        <p:txBody>
          <a:bodyPr/>
          <a:lstStyle/>
          <a:p>
            <a:pPr marL="0" indent="0">
              <a:buNone/>
            </a:pPr>
            <a:r>
              <a:rPr lang="fr-FR" sz="4000" dirty="0" smtClean="0"/>
              <a:t>1. LE </a:t>
            </a:r>
            <a:r>
              <a:rPr lang="fr-FR" sz="4000" dirty="0"/>
              <a:t>BUDGET</a:t>
            </a:r>
          </a:p>
        </p:txBody>
      </p:sp>
      <p:sp>
        <p:nvSpPr>
          <p:cNvPr id="4" name="Espace réservé du numéro de diapositive 3"/>
          <p:cNvSpPr>
            <a:spLocks noGrp="1"/>
          </p:cNvSpPr>
          <p:nvPr>
            <p:ph type="sldNum" sz="quarter" idx="11"/>
          </p:nvPr>
        </p:nvSpPr>
        <p:spPr/>
        <p:txBody>
          <a:bodyPr/>
          <a:lstStyle/>
          <a:p>
            <a:fld id="{27A4C574-4D1E-4B89-9988-D081408D575C}" type="slidenum">
              <a:rPr lang="fr-FR" smtClean="0"/>
              <a:pPr/>
              <a:t>6</a:t>
            </a:fld>
            <a:endParaRPr lang="fr-FR" dirty="0"/>
          </a:p>
        </p:txBody>
      </p:sp>
      <p:sp>
        <p:nvSpPr>
          <p:cNvPr id="29" name="Rectangle à coins arrondis 28"/>
          <p:cNvSpPr/>
          <p:nvPr/>
        </p:nvSpPr>
        <p:spPr>
          <a:xfrm>
            <a:off x="7303636" y="368943"/>
            <a:ext cx="3243138" cy="647901"/>
          </a:xfrm>
          <a:prstGeom prst="roundRect">
            <a:avLst>
              <a:gd name="adj" fmla="val 0"/>
            </a:avLst>
          </a:prstGeom>
          <a:noFill/>
          <a:ln w="38100" cap="sq">
            <a:solidFill>
              <a:srgbClr val="213B7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1" name="ZoneTexte 30"/>
          <p:cNvSpPr txBox="1"/>
          <p:nvPr/>
        </p:nvSpPr>
        <p:spPr>
          <a:xfrm>
            <a:off x="7512798" y="431284"/>
            <a:ext cx="2824812" cy="523220"/>
          </a:xfrm>
          <a:prstGeom prst="rect">
            <a:avLst/>
          </a:prstGeom>
          <a:noFill/>
          <a:ln>
            <a:noFill/>
          </a:ln>
        </p:spPr>
        <p:txBody>
          <a:bodyPr wrap="none" rtlCol="0">
            <a:spAutoFit/>
          </a:bodyPr>
          <a:lstStyle/>
          <a:p>
            <a:r>
              <a:rPr lang="fr-FR" sz="2800" b="1" dirty="0" smtClean="0">
                <a:solidFill>
                  <a:srgbClr val="213B76"/>
                </a:solidFill>
                <a:latin typeface="Arial" panose="020B0604020202020204" pitchFamily="34" charset="0"/>
                <a:cs typeface="Arial" panose="020B0604020202020204" pitchFamily="34" charset="0"/>
              </a:rPr>
              <a:t>Les ressources</a:t>
            </a:r>
            <a:endParaRPr lang="fr-FR" sz="2800" b="1" dirty="0">
              <a:solidFill>
                <a:srgbClr val="213B76"/>
              </a:solidFill>
              <a:latin typeface="Arial" panose="020B0604020202020204" pitchFamily="34" charset="0"/>
              <a:cs typeface="Arial" panose="020B0604020202020204" pitchFamily="34" charset="0"/>
            </a:endParaRPr>
          </a:p>
        </p:txBody>
      </p:sp>
      <p:sp>
        <p:nvSpPr>
          <p:cNvPr id="47" name="ZoneTexte 46"/>
          <p:cNvSpPr txBox="1"/>
          <p:nvPr/>
        </p:nvSpPr>
        <p:spPr>
          <a:xfrm>
            <a:off x="1514058" y="3142637"/>
            <a:ext cx="4052039" cy="1200329"/>
          </a:xfrm>
          <a:prstGeom prst="rect">
            <a:avLst/>
          </a:prstGeom>
          <a:noFill/>
        </p:spPr>
        <p:txBody>
          <a:bodyPr wrap="square" rtlCol="0">
            <a:spAutoFit/>
          </a:bodyPr>
          <a:lstStyle/>
          <a:p>
            <a:pPr marL="342900" indent="-342900">
              <a:buSzPct val="125000"/>
              <a:buBlip>
                <a:blip r:embed="rId3"/>
              </a:buBlip>
            </a:pPr>
            <a:r>
              <a:rPr lang="fr-FR" sz="2400" dirty="0">
                <a:solidFill>
                  <a:srgbClr val="213B76"/>
                </a:solidFill>
                <a:latin typeface="Arial" panose="020B0604020202020204" pitchFamily="34" charset="0"/>
                <a:cs typeface="Arial" panose="020B0604020202020204" pitchFamily="34" charset="0"/>
              </a:rPr>
              <a:t>Les revenus du </a:t>
            </a:r>
            <a:r>
              <a:rPr lang="fr-FR" sz="2400" dirty="0" smtClean="0">
                <a:solidFill>
                  <a:srgbClr val="213B76"/>
                </a:solidFill>
                <a:latin typeface="Arial" panose="020B0604020202020204" pitchFamily="34" charset="0"/>
                <a:cs typeface="Arial" panose="020B0604020202020204" pitchFamily="34" charset="0"/>
              </a:rPr>
              <a:t>travail</a:t>
            </a:r>
            <a:endParaRPr lang="fr-FR" sz="2400" dirty="0">
              <a:solidFill>
                <a:srgbClr val="213B76"/>
              </a:solidFill>
              <a:latin typeface="Arial" panose="020B0604020202020204" pitchFamily="34" charset="0"/>
              <a:cs typeface="Arial" panose="020B0604020202020204" pitchFamily="34" charset="0"/>
            </a:endParaRPr>
          </a:p>
          <a:p>
            <a:pPr marL="342900" indent="-342900">
              <a:buBlip>
                <a:blip r:embed="rId3"/>
              </a:buBlip>
            </a:pPr>
            <a:endParaRPr lang="fr-FR" sz="2400" dirty="0">
              <a:solidFill>
                <a:schemeClr val="bg1"/>
              </a:solidFill>
              <a:latin typeface="Arial" panose="020B0604020202020204" pitchFamily="34" charset="0"/>
              <a:cs typeface="Arial" panose="020B0604020202020204" pitchFamily="34" charset="0"/>
            </a:endParaRPr>
          </a:p>
          <a:p>
            <a:pPr marL="342900" indent="-342900">
              <a:buSzPct val="125000"/>
              <a:buBlip>
                <a:blip r:embed="rId3"/>
              </a:buBlip>
            </a:pPr>
            <a:r>
              <a:rPr lang="fr-FR" sz="2400" dirty="0">
                <a:solidFill>
                  <a:srgbClr val="213B76"/>
                </a:solidFill>
                <a:latin typeface="Arial" panose="020B0604020202020204" pitchFamily="34" charset="0"/>
                <a:cs typeface="Arial" panose="020B0604020202020204" pitchFamily="34" charset="0"/>
              </a:rPr>
              <a:t>Les pensions</a:t>
            </a:r>
          </a:p>
        </p:txBody>
      </p:sp>
      <p:sp>
        <p:nvSpPr>
          <p:cNvPr id="50" name="Rectangle à coins arrondis 49"/>
          <p:cNvSpPr/>
          <p:nvPr/>
        </p:nvSpPr>
        <p:spPr>
          <a:xfrm>
            <a:off x="6625320" y="2797041"/>
            <a:ext cx="4124961" cy="1891522"/>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t>
            </a:r>
            <a:endParaRPr lang="fr-FR" dirty="0"/>
          </a:p>
        </p:txBody>
      </p:sp>
      <p:sp>
        <p:nvSpPr>
          <p:cNvPr id="52" name="ZoneTexte 51"/>
          <p:cNvSpPr txBox="1"/>
          <p:nvPr/>
        </p:nvSpPr>
        <p:spPr>
          <a:xfrm>
            <a:off x="6910855" y="3174212"/>
            <a:ext cx="3722058" cy="1200329"/>
          </a:xfrm>
          <a:prstGeom prst="rect">
            <a:avLst/>
          </a:prstGeom>
          <a:noFill/>
        </p:spPr>
        <p:txBody>
          <a:bodyPr wrap="square" rtlCol="0">
            <a:spAutoFit/>
          </a:bodyPr>
          <a:lstStyle/>
          <a:p>
            <a:pPr marL="342900" indent="-342900">
              <a:buSzPct val="125000"/>
              <a:buBlip>
                <a:blip r:embed="rId3"/>
              </a:buBlip>
            </a:pPr>
            <a:r>
              <a:rPr lang="fr-FR" sz="2400" dirty="0">
                <a:solidFill>
                  <a:srgbClr val="213B76"/>
                </a:solidFill>
                <a:latin typeface="Arial" panose="020B0604020202020204" pitchFamily="34" charset="0"/>
                <a:cs typeface="Arial" panose="020B0604020202020204" pitchFamily="34" charset="0"/>
              </a:rPr>
              <a:t>Les aides </a:t>
            </a:r>
            <a:r>
              <a:rPr lang="fr-FR" sz="2400" dirty="0" smtClean="0">
                <a:solidFill>
                  <a:srgbClr val="213B76"/>
                </a:solidFill>
                <a:latin typeface="Arial" panose="020B0604020202020204" pitchFamily="34" charset="0"/>
                <a:cs typeface="Arial" panose="020B0604020202020204" pitchFamily="34" charset="0"/>
              </a:rPr>
              <a:t>sociales</a:t>
            </a:r>
          </a:p>
          <a:p>
            <a:pPr marL="342900" indent="-342900">
              <a:buSzPct val="125000"/>
              <a:buBlip>
                <a:blip r:embed="rId3"/>
              </a:buBlip>
            </a:pPr>
            <a:endParaRPr lang="fr-FR" sz="2400" dirty="0">
              <a:solidFill>
                <a:srgbClr val="213B76"/>
              </a:solidFill>
              <a:latin typeface="Arial" panose="020B0604020202020204" pitchFamily="34" charset="0"/>
              <a:cs typeface="Arial" panose="020B0604020202020204" pitchFamily="34" charset="0"/>
            </a:endParaRPr>
          </a:p>
          <a:p>
            <a:pPr marL="342900" indent="-342900">
              <a:buSzPct val="125000"/>
              <a:buBlip>
                <a:blip r:embed="rId3"/>
              </a:buBlip>
            </a:pPr>
            <a:r>
              <a:rPr lang="fr-FR" sz="2400" dirty="0">
                <a:solidFill>
                  <a:srgbClr val="213B76"/>
                </a:solidFill>
                <a:latin typeface="Arial" panose="020B0604020202020204" pitchFamily="34" charset="0"/>
                <a:cs typeface="Arial" panose="020B0604020202020204" pitchFamily="34" charset="0"/>
              </a:rPr>
              <a:t>Autres</a:t>
            </a:r>
          </a:p>
        </p:txBody>
      </p:sp>
      <p:pic>
        <p:nvPicPr>
          <p:cNvPr id="13" name="Imag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
        <p:nvSpPr>
          <p:cNvPr id="1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Tree>
    <p:extLst>
      <p:ext uri="{BB962C8B-B14F-4D97-AF65-F5344CB8AC3E}">
        <p14:creationId xmlns:p14="http://schemas.microsoft.com/office/powerpoint/2010/main" val="830474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7" grpId="0"/>
      <p:bldP spid="50" grpId="0" animBg="1"/>
      <p:bldP spid="52"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7A4C574-4D1E-4B89-9988-D081408D575C}" type="slidenum">
              <a:rPr kumimoji="0" lang="fr-FR" sz="1200" b="0" i="0" u="none" strike="noStrike" kern="1200" cap="none" spc="0" normalizeH="0" baseline="0" noProof="0" smtClean="0">
                <a:ln>
                  <a:noFill/>
                </a:ln>
                <a:solidFill>
                  <a:srgbClr val="213B76"/>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60</a:t>
            </a:fld>
            <a:endParaRPr kumimoji="0" lang="fr-FR" sz="1200" b="0" i="0" u="none" strike="noStrike" kern="1200" cap="none" spc="0" normalizeH="0" baseline="0" noProof="0" dirty="0">
              <a:ln>
                <a:noFill/>
              </a:ln>
              <a:solidFill>
                <a:srgbClr val="213B76"/>
              </a:solidFill>
              <a:effectLst/>
              <a:uLnTx/>
              <a:uFillTx/>
              <a:latin typeface="Calibri" panose="020F0502020204030204"/>
              <a:ea typeface="+mn-ea"/>
              <a:cs typeface="+mn-cs"/>
            </a:endParaRPr>
          </a:p>
        </p:txBody>
      </p:sp>
      <p:graphicFrame>
        <p:nvGraphicFramePr>
          <p:cNvPr id="5" name="Graphique 4"/>
          <p:cNvGraphicFramePr/>
          <p:nvPr>
            <p:extLst/>
          </p:nvPr>
        </p:nvGraphicFramePr>
        <p:xfrm>
          <a:off x="1073414" y="1083747"/>
          <a:ext cx="8852905" cy="5236158"/>
        </p:xfrm>
        <a:graphic>
          <a:graphicData uri="http://schemas.openxmlformats.org/drawingml/2006/chart">
            <c:chart xmlns:c="http://schemas.openxmlformats.org/drawingml/2006/chart" xmlns:r="http://schemas.openxmlformats.org/officeDocument/2006/relationships" r:id="rId3"/>
          </a:graphicData>
        </a:graphic>
      </p:graphicFrame>
      <p:sp>
        <p:nvSpPr>
          <p:cNvPr id="6" name="ZoneTexte 5"/>
          <p:cNvSpPr txBox="1"/>
          <p:nvPr/>
        </p:nvSpPr>
        <p:spPr>
          <a:xfrm>
            <a:off x="2394043" y="1319083"/>
            <a:ext cx="7200540" cy="707882"/>
          </a:xfrm>
          <a:prstGeom prst="rect">
            <a:avLst/>
          </a:prstGeom>
          <a:noFill/>
          <a:ln w="12700" cap="flat">
            <a:noFill/>
            <a:miter lim="400000"/>
          </a:ln>
          <a:effectLst/>
          <a:sp3d/>
        </p:spPr>
        <p:txBody>
          <a:bodyPr rot="0" spcFirstLastPara="1" vertOverflow="overflow" horzOverflow="overflow" vert="horz" wrap="square" lIns="45718" tIns="45718" rIns="45718" bIns="45718" numCol="1" spcCol="3810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0" cap="none" spc="0" normalizeH="0" baseline="0" noProof="0" dirty="0" smtClean="0">
                <a:ln>
                  <a:noFill/>
                </a:ln>
                <a:solidFill>
                  <a:srgbClr val="C92360"/>
                </a:solidFill>
                <a:effectLst/>
                <a:uLnTx/>
                <a:uFillTx/>
                <a:latin typeface="Arial" panose="020B0604020202020204" pitchFamily="34" charset="0"/>
                <a:ea typeface="+mn-ea"/>
                <a:cs typeface="Arial" panose="020B0604020202020204" pitchFamily="34" charset="0"/>
              </a:rPr>
              <a:t>Part d’utilisation des moyens de paiement en France 2023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smtClean="0">
                <a:ln>
                  <a:noFill/>
                </a:ln>
                <a:solidFill>
                  <a:srgbClr val="C92360"/>
                </a:solidFill>
                <a:effectLst/>
                <a:uLnTx/>
                <a:uFillTx/>
                <a:latin typeface="Arial" panose="020B0604020202020204" pitchFamily="34" charset="0"/>
                <a:ea typeface="+mn-ea"/>
                <a:cs typeface="Arial" panose="020B0604020202020204" pitchFamily="34" charset="0"/>
              </a:rPr>
              <a:t>(en pourcentage du nombre de transactions)</a:t>
            </a:r>
            <a:endParaRPr kumimoji="0" lang="fr-FR" sz="2000" b="0" i="0" u="none" strike="noStrike" kern="0" cap="none" spc="0" normalizeH="0" baseline="0" noProof="0" dirty="0" smtClean="0">
              <a:ln>
                <a:noFill/>
              </a:ln>
              <a:solidFill>
                <a:srgbClr val="C92360"/>
              </a:solidFill>
              <a:effectLst/>
              <a:uLnTx/>
              <a:uFillTx/>
              <a:latin typeface="Arial" panose="020B0604020202020204" pitchFamily="34" charset="0"/>
              <a:ea typeface="+mn-ea"/>
              <a:cs typeface="Arial" panose="020B0604020202020204" pitchFamily="34" charset="0"/>
            </a:endParaRPr>
          </a:p>
        </p:txBody>
      </p:sp>
      <p:pic>
        <p:nvPicPr>
          <p:cNvPr id="7" name="Imag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01627" y="4914566"/>
            <a:ext cx="1659405" cy="1257576"/>
          </a:xfrm>
          <a:prstGeom prst="rect">
            <a:avLst/>
          </a:prstGeom>
        </p:spPr>
      </p:pic>
      <p:pic>
        <p:nvPicPr>
          <p:cNvPr id="8" name="Imag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9"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smtClean="0">
                <a:ln>
                  <a:noFill/>
                </a:ln>
                <a:solidFill>
                  <a:srgbClr val="213B76"/>
                </a:solidFill>
                <a:effectLst/>
                <a:uLnTx/>
                <a:uFillTx/>
                <a:latin typeface="Calibri" panose="020F0502020204030204"/>
                <a:ea typeface="+mn-ea"/>
                <a:cs typeface="+mn-cs"/>
              </a:rPr>
              <a:t>Passeport EDUCFI – collège</a:t>
            </a:r>
            <a:endParaRPr kumimoji="0" lang="fr-FR" sz="1200" b="0" i="0" u="none" strike="noStrike" kern="1200" cap="none" spc="0" normalizeH="0" baseline="0" noProof="0" dirty="0">
              <a:ln>
                <a:noFill/>
              </a:ln>
              <a:solidFill>
                <a:srgbClr val="213B76"/>
              </a:solidFill>
              <a:effectLst/>
              <a:uLnTx/>
              <a:uFillTx/>
              <a:latin typeface="Calibri" panose="020F0502020204030204"/>
              <a:ea typeface="+mn-ea"/>
              <a:cs typeface="+mn-cs"/>
            </a:endParaRPr>
          </a:p>
        </p:txBody>
      </p:sp>
      <p:sp>
        <p:nvSpPr>
          <p:cNvPr id="11" name="Titre 3"/>
          <p:cNvSpPr>
            <a:spLocks noGrp="1"/>
          </p:cNvSpPr>
          <p:nvPr>
            <p:ph type="title"/>
          </p:nvPr>
        </p:nvSpPr>
        <p:spPr>
          <a:xfrm>
            <a:off x="427263" y="111126"/>
            <a:ext cx="10098497" cy="646331"/>
          </a:xfrm>
        </p:spPr>
        <p:txBody>
          <a:bodyPr/>
          <a:lstStyle/>
          <a:p>
            <a:pPr marL="0" lvl="0" indent="0">
              <a:lnSpc>
                <a:spcPct val="100000"/>
              </a:lnSpc>
              <a:buNone/>
              <a:defRPr/>
            </a:pPr>
            <a:r>
              <a:rPr lang="fr-FR" sz="3600" dirty="0">
                <a:solidFill>
                  <a:srgbClr val="203B73"/>
                </a:solidFill>
              </a:rPr>
              <a:t>PANORAMA DES PAIEMENTS SCRIPTURAUX</a:t>
            </a:r>
          </a:p>
        </p:txBody>
      </p:sp>
    </p:spTree>
    <p:extLst>
      <p:ext uri="{BB962C8B-B14F-4D97-AF65-F5344CB8AC3E}">
        <p14:creationId xmlns:p14="http://schemas.microsoft.com/office/powerpoint/2010/main" val="148844938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61</a:t>
            </a:fld>
            <a:endParaRPr lang="fr-FR" dirty="0"/>
          </a:p>
        </p:txBody>
      </p:sp>
      <p:sp>
        <p:nvSpPr>
          <p:cNvPr id="4" name="Titre 3"/>
          <p:cNvSpPr>
            <a:spLocks noGrp="1"/>
          </p:cNvSpPr>
          <p:nvPr>
            <p:ph type="title"/>
          </p:nvPr>
        </p:nvSpPr>
        <p:spPr>
          <a:xfrm>
            <a:off x="659380" y="199758"/>
            <a:ext cx="10907484" cy="701731"/>
          </a:xfrm>
          <a:prstGeom prst="rect">
            <a:avLst/>
          </a:prstGeom>
        </p:spPr>
        <p:txBody>
          <a:bodyPr/>
          <a:lstStyle/>
          <a:p>
            <a:pPr marL="0" indent="0">
              <a:buNone/>
            </a:pPr>
            <a:r>
              <a:rPr lang="fr-FR" dirty="0" smtClean="0">
                <a:latin typeface="Myriad Pro" panose="020B0503030403020204"/>
              </a:rPr>
              <a:t>LES </a:t>
            </a:r>
            <a:r>
              <a:rPr lang="fr-FR" dirty="0">
                <a:latin typeface="Myriad Pro" panose="020B0503030403020204"/>
              </a:rPr>
              <a:t>MOYENS DE </a:t>
            </a:r>
            <a:r>
              <a:rPr lang="fr-FR" dirty="0" smtClean="0">
                <a:latin typeface="Myriad Pro" panose="020B0503030403020204"/>
              </a:rPr>
              <a:t>PAIEMENT  </a:t>
            </a:r>
            <a:endParaRPr lang="fr-FR" dirty="0"/>
          </a:p>
        </p:txBody>
      </p:sp>
      <p:sp>
        <p:nvSpPr>
          <p:cNvPr id="5" name="Rectangle 4"/>
          <p:cNvSpPr/>
          <p:nvPr/>
        </p:nvSpPr>
        <p:spPr>
          <a:xfrm>
            <a:off x="3172346" y="2370410"/>
            <a:ext cx="5217390" cy="523220"/>
          </a:xfrm>
          <a:prstGeom prst="rect">
            <a:avLst/>
          </a:prstGeom>
        </p:spPr>
        <p:txBody>
          <a:bodyPr wrap="none">
            <a:spAutoFit/>
          </a:bodyPr>
          <a:lstStyle/>
          <a:p>
            <a:pPr algn="ctr"/>
            <a:r>
              <a:rPr lang="fr-FR" sz="2800" b="1" dirty="0">
                <a:solidFill>
                  <a:srgbClr val="213B76"/>
                </a:solidFill>
                <a:latin typeface="Myriad Pro" panose="020B0503030403020204"/>
                <a:cs typeface="Arial" panose="020B0604020202020204" pitchFamily="34" charset="0"/>
              </a:rPr>
              <a:t>De nouvelles façons de </a:t>
            </a:r>
            <a:r>
              <a:rPr lang="fr-FR" sz="2800" b="1" dirty="0" smtClean="0">
                <a:solidFill>
                  <a:srgbClr val="213B76"/>
                </a:solidFill>
                <a:latin typeface="Myriad Pro" panose="020B0503030403020204"/>
                <a:cs typeface="Arial" panose="020B0604020202020204" pitchFamily="34" charset="0"/>
              </a:rPr>
              <a:t>payer… </a:t>
            </a:r>
            <a:endParaRPr lang="fr-FR" sz="2800" dirty="0">
              <a:solidFill>
                <a:srgbClr val="213B76"/>
              </a:solidFill>
              <a:latin typeface="Myriad Pro" panose="020B0503030403020204"/>
            </a:endParaRPr>
          </a:p>
        </p:txBody>
      </p:sp>
      <p:pic>
        <p:nvPicPr>
          <p:cNvPr id="6" name="Espace réservé du contenu 5">
            <a:extLst>
              <a:ext uri="{FF2B5EF4-FFF2-40B4-BE49-F238E27FC236}">
                <a16:creationId xmlns:a16="http://schemas.microsoft.com/office/drawing/2014/main" id="{33FD8C5A-3778-1834-D9A1-C968E449DE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3311" y="2622312"/>
            <a:ext cx="1996824" cy="1497616"/>
          </a:xfrm>
          <a:prstGeom prst="rect">
            <a:avLst/>
          </a:prstGeom>
        </p:spPr>
      </p:pic>
      <p:sp>
        <p:nvSpPr>
          <p:cNvPr id="7" name="Que peux-tu faire avec cet argent ?">
            <a:extLst>
              <a:ext uri="{FF2B5EF4-FFF2-40B4-BE49-F238E27FC236}">
                <a16:creationId xmlns:a16="http://schemas.microsoft.com/office/drawing/2014/main" id="{21A22B0C-228D-1A2E-DAC4-540D78ABB711}"/>
              </a:ext>
            </a:extLst>
          </p:cNvPr>
          <p:cNvSpPr txBox="1"/>
          <p:nvPr/>
        </p:nvSpPr>
        <p:spPr>
          <a:xfrm>
            <a:off x="3172346" y="3079196"/>
            <a:ext cx="7737563" cy="142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sz="3600" dirty="0" smtClean="0">
                <a:solidFill>
                  <a:srgbClr val="E06F17"/>
                </a:solidFill>
                <a:latin typeface="Arial" panose="020B0604020202020204" pitchFamily="34" charset="0"/>
                <a:cs typeface="Arial" panose="020B0604020202020204" pitchFamily="34" charset="0"/>
              </a:rPr>
              <a:t>Connaissez-vous d’autres façons </a:t>
            </a:r>
            <a:r>
              <a:rPr lang="fr-FR" sz="3600" dirty="0">
                <a:solidFill>
                  <a:srgbClr val="E06F17"/>
                </a:solidFill>
                <a:latin typeface="Arial" panose="020B0604020202020204" pitchFamily="34" charset="0"/>
                <a:cs typeface="Arial" panose="020B0604020202020204" pitchFamily="34" charset="0"/>
              </a:rPr>
              <a:t>de payer ?</a:t>
            </a:r>
          </a:p>
        </p:txBody>
      </p:sp>
      <p:pic>
        <p:nvPicPr>
          <p:cNvPr id="8" name="Imag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01627" y="4914566"/>
            <a:ext cx="1659405" cy="1257576"/>
          </a:xfrm>
          <a:prstGeom prst="rect">
            <a:avLst/>
          </a:prstGeom>
        </p:spPr>
      </p:pic>
      <p:pic>
        <p:nvPicPr>
          <p:cNvPr id="10" name="Imag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78361" y="111126"/>
            <a:ext cx="1042265" cy="1042265"/>
          </a:xfrm>
          <a:prstGeom prst="rect">
            <a:avLst/>
          </a:prstGeom>
        </p:spPr>
      </p:pic>
      <p:sp>
        <p:nvSpPr>
          <p:cNvPr id="11"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Tree>
    <p:extLst>
      <p:ext uri="{BB962C8B-B14F-4D97-AF65-F5344CB8AC3E}">
        <p14:creationId xmlns:p14="http://schemas.microsoft.com/office/powerpoint/2010/main" val="5467168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62</a:t>
            </a:fld>
            <a:endParaRPr lang="fr-FR" dirty="0"/>
          </a:p>
        </p:txBody>
      </p:sp>
      <p:sp>
        <p:nvSpPr>
          <p:cNvPr id="5" name="ZoneTexte 4"/>
          <p:cNvSpPr txBox="1"/>
          <p:nvPr/>
        </p:nvSpPr>
        <p:spPr>
          <a:xfrm>
            <a:off x="1919970" y="1417707"/>
            <a:ext cx="4744990" cy="523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fr-FR" sz="2800" b="1" dirty="0" smtClean="0">
                <a:solidFill>
                  <a:srgbClr val="E06F17"/>
                </a:solidFill>
                <a:latin typeface="Myriad Pro" panose="020B0503030403020204"/>
                <a:cs typeface="Arial" panose="020B0604020202020204" pitchFamily="34" charset="0"/>
                <a:sym typeface="Helvetica"/>
              </a:rPr>
              <a:t>ATTENTION  AUX FRAUDES !</a:t>
            </a:r>
            <a:endParaRPr kumimoji="0" lang="fr-FR" sz="2800" b="1" i="0" u="none" strike="noStrike" cap="none" spc="0" normalizeH="0" baseline="0" dirty="0">
              <a:ln>
                <a:noFill/>
              </a:ln>
              <a:solidFill>
                <a:srgbClr val="E06F17"/>
              </a:solidFill>
              <a:effectLst/>
              <a:uFillTx/>
              <a:latin typeface="Myriad Pro" panose="020B0503030403020204"/>
              <a:cs typeface="Arial" panose="020B0604020202020204" pitchFamily="34" charset="0"/>
              <a:sym typeface="Helvetica"/>
            </a:endParaRPr>
          </a:p>
        </p:txBody>
      </p:sp>
      <p:sp>
        <p:nvSpPr>
          <p:cNvPr id="7" name="Rectangle 6"/>
          <p:cNvSpPr/>
          <p:nvPr/>
        </p:nvSpPr>
        <p:spPr>
          <a:xfrm>
            <a:off x="988221" y="2514037"/>
            <a:ext cx="8128070" cy="3139321"/>
          </a:xfrm>
          <a:prstGeom prst="rect">
            <a:avLst/>
          </a:prstGeom>
        </p:spPr>
        <p:txBody>
          <a:bodyPr wrap="square">
            <a:spAutoFit/>
          </a:bodyPr>
          <a:lstStyle/>
          <a:p>
            <a:pPr marL="457200" indent="-457200">
              <a:lnSpc>
                <a:spcPct val="150000"/>
              </a:lnSpc>
              <a:buSzPct val="125000"/>
              <a:buBlip>
                <a:blip r:embed="rId3"/>
              </a:buBlip>
            </a:pPr>
            <a:r>
              <a:rPr lang="fr-FR" sz="2400" b="1" dirty="0" smtClean="0">
                <a:solidFill>
                  <a:srgbClr val="213B76"/>
                </a:solidFill>
                <a:latin typeface="Arial" panose="020B0604020202020204" pitchFamily="34" charset="0"/>
                <a:cs typeface="Arial" panose="020B0604020202020204" pitchFamily="34" charset="0"/>
              </a:rPr>
              <a:t>Moyens </a:t>
            </a:r>
            <a:r>
              <a:rPr lang="fr-FR" sz="2400" b="1" dirty="0">
                <a:solidFill>
                  <a:srgbClr val="213B76"/>
                </a:solidFill>
                <a:latin typeface="Arial" panose="020B0604020202020204" pitchFamily="34" charset="0"/>
                <a:cs typeface="Arial" panose="020B0604020202020204" pitchFamily="34" charset="0"/>
              </a:rPr>
              <a:t>de paiement les plus </a:t>
            </a:r>
            <a:r>
              <a:rPr lang="fr-FR" sz="2400" b="1" dirty="0" smtClean="0">
                <a:solidFill>
                  <a:srgbClr val="213B76"/>
                </a:solidFill>
                <a:latin typeface="Arial" panose="020B0604020202020204" pitchFamily="34" charset="0"/>
                <a:cs typeface="Arial" panose="020B0604020202020204" pitchFamily="34" charset="0"/>
              </a:rPr>
              <a:t>fraudés en 2022 </a:t>
            </a:r>
            <a:r>
              <a:rPr lang="fr-FR" sz="2400" b="1" dirty="0">
                <a:solidFill>
                  <a:srgbClr val="213B76"/>
                </a:solidFill>
                <a:latin typeface="Arial" panose="020B0604020202020204" pitchFamily="34" charset="0"/>
                <a:cs typeface="Arial" panose="020B0604020202020204" pitchFamily="34" charset="0"/>
              </a:rPr>
              <a:t>: </a:t>
            </a:r>
            <a:endParaRPr lang="fr-FR" sz="2400" b="1" dirty="0" smtClean="0">
              <a:solidFill>
                <a:srgbClr val="213B76"/>
              </a:solidFill>
              <a:latin typeface="Arial" panose="020B0604020202020204" pitchFamily="34" charset="0"/>
              <a:cs typeface="Arial" panose="020B0604020202020204" pitchFamily="34" charset="0"/>
            </a:endParaRPr>
          </a:p>
          <a:p>
            <a:pPr marL="800100" lvl="1" indent="-342900">
              <a:lnSpc>
                <a:spcPct val="150000"/>
              </a:lnSpc>
              <a:buSzPct val="125000"/>
              <a:buBlip>
                <a:blip r:embed="rId4"/>
              </a:buBlip>
            </a:pPr>
            <a:r>
              <a:rPr lang="fr-FR" sz="2000" dirty="0">
                <a:solidFill>
                  <a:srgbClr val="C92360"/>
                </a:solidFill>
                <a:latin typeface="Arial" panose="020B0604020202020204" pitchFamily="34" charset="0"/>
                <a:cs typeface="Arial" panose="020B0604020202020204" pitchFamily="34" charset="0"/>
              </a:rPr>
              <a:t>Les chèques et les cartes bancaires</a:t>
            </a:r>
          </a:p>
          <a:p>
            <a:pPr>
              <a:lnSpc>
                <a:spcPct val="150000"/>
              </a:lnSpc>
              <a:buSzPct val="125000"/>
            </a:pPr>
            <a:endParaRPr lang="fr-FR" sz="2400" b="1" dirty="0">
              <a:solidFill>
                <a:srgbClr val="213B76"/>
              </a:solidFill>
              <a:latin typeface="Arial" panose="020B0604020202020204" pitchFamily="34" charset="0"/>
              <a:cs typeface="Arial" panose="020B0604020202020204" pitchFamily="34" charset="0"/>
              <a:sym typeface="Helvetica"/>
            </a:endParaRPr>
          </a:p>
          <a:p>
            <a:pPr marL="457200" indent="-457200">
              <a:lnSpc>
                <a:spcPct val="150000"/>
              </a:lnSpc>
              <a:buSzPct val="125000"/>
              <a:buBlip>
                <a:blip r:embed="rId3"/>
              </a:buBlip>
            </a:pPr>
            <a:r>
              <a:rPr lang="fr-FR" sz="2400" b="1" dirty="0" smtClean="0">
                <a:solidFill>
                  <a:srgbClr val="213B76"/>
                </a:solidFill>
                <a:latin typeface="Arial" panose="020B0604020202020204" pitchFamily="34" charset="0"/>
                <a:cs typeface="Arial" panose="020B0604020202020204" pitchFamily="34" charset="0"/>
              </a:rPr>
              <a:t>Fraude </a:t>
            </a:r>
            <a:r>
              <a:rPr lang="fr-FR" sz="2400" b="1" dirty="0">
                <a:solidFill>
                  <a:srgbClr val="213B76"/>
                </a:solidFill>
                <a:latin typeface="Arial" panose="020B0604020202020204" pitchFamily="34" charset="0"/>
                <a:cs typeface="Arial" panose="020B0604020202020204" pitchFamily="34" charset="0"/>
              </a:rPr>
              <a:t>hors pièces et billets </a:t>
            </a:r>
            <a:r>
              <a:rPr lang="fr-FR" sz="2400" b="1" dirty="0" smtClean="0">
                <a:solidFill>
                  <a:srgbClr val="213B76"/>
                </a:solidFill>
                <a:latin typeface="Arial" panose="020B0604020202020204" pitchFamily="34" charset="0"/>
                <a:cs typeface="Arial" panose="020B0604020202020204" pitchFamily="34" charset="0"/>
              </a:rPr>
              <a:t>en 2022 : </a:t>
            </a:r>
            <a:endParaRPr lang="fr-FR" sz="2400" b="1" dirty="0">
              <a:solidFill>
                <a:srgbClr val="213B76"/>
              </a:solidFill>
              <a:latin typeface="Arial" panose="020B0604020202020204" pitchFamily="34" charset="0"/>
              <a:cs typeface="Arial" panose="020B0604020202020204" pitchFamily="34" charset="0"/>
            </a:endParaRPr>
          </a:p>
          <a:p>
            <a:pPr marL="800100" lvl="1" indent="-342900">
              <a:lnSpc>
                <a:spcPct val="150000"/>
              </a:lnSpc>
              <a:buBlip>
                <a:blip r:embed="rId4"/>
              </a:buBlip>
            </a:pPr>
            <a:r>
              <a:rPr lang="fr-FR" sz="2000" dirty="0" smtClean="0">
                <a:solidFill>
                  <a:srgbClr val="C92360"/>
                </a:solidFill>
                <a:latin typeface="Arial" panose="020B0604020202020204" pitchFamily="34" charset="0"/>
                <a:cs typeface="Arial" panose="020B0604020202020204" pitchFamily="34" charset="0"/>
              </a:rPr>
              <a:t>1,192 </a:t>
            </a:r>
            <a:r>
              <a:rPr lang="fr-FR" sz="2000" dirty="0">
                <a:solidFill>
                  <a:srgbClr val="C92360"/>
                </a:solidFill>
                <a:latin typeface="Arial" panose="020B0604020202020204" pitchFamily="34" charset="0"/>
                <a:cs typeface="Arial" panose="020B0604020202020204" pitchFamily="34" charset="0"/>
              </a:rPr>
              <a:t>milliard </a:t>
            </a:r>
            <a:r>
              <a:rPr lang="fr-FR" sz="2000" dirty="0" smtClean="0">
                <a:solidFill>
                  <a:srgbClr val="C92360"/>
                </a:solidFill>
                <a:latin typeface="Arial" panose="020B0604020202020204" pitchFamily="34" charset="0"/>
                <a:cs typeface="Arial" panose="020B0604020202020204" pitchFamily="34" charset="0"/>
              </a:rPr>
              <a:t>d’euros</a:t>
            </a:r>
            <a:r>
              <a:rPr lang="fr-FR" sz="2000" dirty="0" smtClean="0">
                <a:solidFill>
                  <a:srgbClr val="203B73"/>
                </a:solidFill>
                <a:latin typeface="Arial" panose="020B0604020202020204" pitchFamily="34" charset="0"/>
                <a:cs typeface="Arial" panose="020B0604020202020204" pitchFamily="34" charset="0"/>
              </a:rPr>
              <a:t> </a:t>
            </a:r>
            <a:endParaRPr lang="fr-FR" sz="2000" dirty="0">
              <a:solidFill>
                <a:srgbClr val="203B73"/>
              </a:solidFill>
              <a:latin typeface="Arial" panose="020B0604020202020204" pitchFamily="34" charset="0"/>
              <a:cs typeface="Arial" panose="020B0604020202020204" pitchFamily="34" charset="0"/>
            </a:endParaRPr>
          </a:p>
          <a:p>
            <a:pPr marL="800100" lvl="1" indent="-342900">
              <a:lnSpc>
                <a:spcPct val="150000"/>
              </a:lnSpc>
              <a:buBlip>
                <a:blip r:embed="rId4"/>
              </a:buBlip>
            </a:pPr>
            <a:r>
              <a:rPr lang="fr-FR" sz="2000" dirty="0" smtClean="0">
                <a:solidFill>
                  <a:srgbClr val="C92360"/>
                </a:solidFill>
                <a:latin typeface="Arial" panose="020B0604020202020204" pitchFamily="34" charset="0"/>
                <a:cs typeface="Arial" panose="020B0604020202020204" pitchFamily="34" charset="0"/>
              </a:rPr>
              <a:t>7,2 </a:t>
            </a:r>
            <a:r>
              <a:rPr lang="fr-FR" sz="2000" dirty="0">
                <a:solidFill>
                  <a:srgbClr val="C92360"/>
                </a:solidFill>
                <a:latin typeface="Arial" panose="020B0604020202020204" pitchFamily="34" charset="0"/>
                <a:cs typeface="Arial" panose="020B0604020202020204" pitchFamily="34" charset="0"/>
              </a:rPr>
              <a:t>millions d’opérations </a:t>
            </a:r>
            <a:r>
              <a:rPr lang="fr-FR" sz="2000" dirty="0" smtClean="0">
                <a:solidFill>
                  <a:srgbClr val="C92360"/>
                </a:solidFill>
                <a:latin typeface="Arial" panose="020B0604020202020204" pitchFamily="34" charset="0"/>
                <a:cs typeface="Arial" panose="020B0604020202020204" pitchFamily="34" charset="0"/>
              </a:rPr>
              <a:t>frauduleuses</a:t>
            </a:r>
            <a:endParaRPr lang="fr-FR" sz="2000" dirty="0">
              <a:solidFill>
                <a:srgbClr val="C92360"/>
              </a:solidFill>
              <a:latin typeface="Arial" panose="020B0604020202020204" pitchFamily="34" charset="0"/>
              <a:cs typeface="Arial" panose="020B0604020202020204" pitchFamily="34" charset="0"/>
            </a:endParaRPr>
          </a:p>
        </p:txBody>
      </p:sp>
      <p:pic>
        <p:nvPicPr>
          <p:cNvPr id="8" name="Imag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8221" y="1360811"/>
            <a:ext cx="840309" cy="637008"/>
          </a:xfrm>
          <a:prstGeom prst="rect">
            <a:avLst/>
          </a:prstGeom>
        </p:spPr>
      </p:pic>
      <p:pic>
        <p:nvPicPr>
          <p:cNvPr id="9" name="Image 8">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001627" y="4914566"/>
            <a:ext cx="1659405" cy="1257576"/>
          </a:xfrm>
          <a:prstGeom prst="rect">
            <a:avLst/>
          </a:prstGeom>
        </p:spPr>
      </p:pic>
      <p:sp>
        <p:nvSpPr>
          <p:cNvPr id="11" name="Titre 3"/>
          <p:cNvSpPr>
            <a:spLocks noGrp="1"/>
          </p:cNvSpPr>
          <p:nvPr>
            <p:ph type="title"/>
          </p:nvPr>
        </p:nvSpPr>
        <p:spPr>
          <a:xfrm>
            <a:off x="659380" y="199758"/>
            <a:ext cx="10907484" cy="701731"/>
          </a:xfrm>
          <a:prstGeom prst="rect">
            <a:avLst/>
          </a:prstGeom>
        </p:spPr>
        <p:txBody>
          <a:bodyPr/>
          <a:lstStyle/>
          <a:p>
            <a:pPr marL="0" indent="0">
              <a:buNone/>
            </a:pPr>
            <a:r>
              <a:rPr lang="fr-FR" dirty="0" smtClean="0">
                <a:latin typeface="Myriad Pro" panose="020B0503030403020204"/>
              </a:rPr>
              <a:t>LES </a:t>
            </a:r>
            <a:r>
              <a:rPr lang="fr-FR" dirty="0">
                <a:latin typeface="Myriad Pro" panose="020B0503030403020204"/>
              </a:rPr>
              <a:t>MOYENS DE </a:t>
            </a:r>
            <a:r>
              <a:rPr lang="fr-FR" dirty="0" smtClean="0">
                <a:latin typeface="Myriad Pro" panose="020B0503030403020204"/>
              </a:rPr>
              <a:t>PAIEMENT  </a:t>
            </a:r>
            <a:endParaRPr lang="fr-FR" dirty="0"/>
          </a:p>
        </p:txBody>
      </p:sp>
      <p:sp>
        <p:nvSpPr>
          <p:cNvPr id="12"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13" name="Imag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pic>
        <p:nvPicPr>
          <p:cNvPr id="2" name="Image 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404799" y="-108257"/>
            <a:ext cx="1525964" cy="1525964"/>
          </a:xfrm>
          <a:prstGeom prst="rect">
            <a:avLst/>
          </a:prstGeom>
        </p:spPr>
      </p:pic>
    </p:spTree>
    <p:extLst>
      <p:ext uri="{BB962C8B-B14F-4D97-AF65-F5344CB8AC3E}">
        <p14:creationId xmlns:p14="http://schemas.microsoft.com/office/powerpoint/2010/main" val="263514749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63</a:t>
            </a:fld>
            <a:endParaRPr lang="fr-FR" dirty="0"/>
          </a:p>
        </p:txBody>
      </p:sp>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88736" y="4354797"/>
            <a:ext cx="1819138" cy="1385776"/>
          </a:xfrm>
          <a:prstGeom prst="rect">
            <a:avLst/>
          </a:prstGeom>
        </p:spPr>
      </p:pic>
      <p:sp>
        <p:nvSpPr>
          <p:cNvPr id="10" name="Rectangle 9"/>
          <p:cNvSpPr/>
          <p:nvPr/>
        </p:nvSpPr>
        <p:spPr>
          <a:xfrm>
            <a:off x="573675" y="480958"/>
            <a:ext cx="11155680" cy="5760000"/>
          </a:xfrm>
          <a:prstGeom prst="rect">
            <a:avLst/>
          </a:prstGeom>
          <a:noFill/>
          <a:ln w="28575" cap="sq" cmpd="sng">
            <a:solidFill>
              <a:srgbClr val="213B76"/>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sp>
        <p:nvSpPr>
          <p:cNvPr id="14" name="Titre 3"/>
          <p:cNvSpPr>
            <a:spLocks noGrp="1"/>
          </p:cNvSpPr>
          <p:nvPr>
            <p:ph type="title"/>
          </p:nvPr>
        </p:nvSpPr>
        <p:spPr>
          <a:xfrm>
            <a:off x="1223685" y="758682"/>
            <a:ext cx="9855661" cy="3222421"/>
          </a:xfrm>
          <a:prstGeom prst="rect">
            <a:avLst/>
          </a:prstGeom>
        </p:spPr>
        <p:txBody>
          <a:bodyPr/>
          <a:lstStyle/>
          <a:p>
            <a:pPr marL="0" indent="0" algn="ctr">
              <a:buNone/>
            </a:pPr>
            <a:r>
              <a:rPr lang="fr-FR" dirty="0" smtClean="0"/>
              <a:t>LE </a:t>
            </a:r>
            <a:r>
              <a:rPr lang="fr-FR" dirty="0"/>
              <a:t>PASSEPORT D’ÉDUCATION </a:t>
            </a:r>
            <a:br>
              <a:rPr lang="fr-FR" dirty="0"/>
            </a:br>
            <a:r>
              <a:rPr lang="fr-FR" dirty="0"/>
              <a:t>BUDGÉTAIRE ET </a:t>
            </a:r>
            <a:r>
              <a:rPr lang="fr-FR" dirty="0" smtClean="0"/>
              <a:t>FINANCIÈRE</a:t>
            </a:r>
            <a:br>
              <a:rPr lang="fr-FR" dirty="0" smtClean="0"/>
            </a:br>
            <a:r>
              <a:rPr lang="fr-FR" dirty="0" smtClean="0"/>
              <a:t> </a:t>
            </a:r>
            <a:br>
              <a:rPr lang="fr-FR" dirty="0" smtClean="0"/>
            </a:br>
            <a:r>
              <a:rPr lang="fr-FR" dirty="0" smtClean="0"/>
              <a:t/>
            </a:r>
            <a:br>
              <a:rPr lang="fr-FR" dirty="0" smtClean="0"/>
            </a:br>
            <a:r>
              <a:rPr lang="fr-FR" sz="1800" dirty="0" smtClean="0"/>
              <a:t/>
            </a:r>
            <a:br>
              <a:rPr lang="fr-FR" sz="1800" dirty="0" smtClean="0"/>
            </a:br>
            <a:r>
              <a:rPr lang="fr-FR" sz="2800" b="0" dirty="0" smtClean="0">
                <a:solidFill>
                  <a:srgbClr val="C92360"/>
                </a:solidFill>
              </a:rPr>
              <a:t>est réalisé en partenariat par :</a:t>
            </a:r>
            <a:endParaRPr lang="fr-FR" sz="2800" b="0" dirty="0">
              <a:solidFill>
                <a:srgbClr val="C92360"/>
              </a:solidFill>
            </a:endParaRPr>
          </a:p>
        </p:txBody>
      </p:sp>
      <p:pic>
        <p:nvPicPr>
          <p:cNvPr id="15" name="Image 14"/>
          <p:cNvPicPr>
            <a:picLocks noChangeAspect="1"/>
          </p:cNvPicPr>
          <p:nvPr/>
        </p:nvPicPr>
        <p:blipFill>
          <a:blip r:embed="rId4"/>
          <a:stretch>
            <a:fillRect/>
          </a:stretch>
        </p:blipFill>
        <p:spPr>
          <a:xfrm>
            <a:off x="6265557" y="4354670"/>
            <a:ext cx="2590800" cy="1247775"/>
          </a:xfrm>
          <a:prstGeom prst="rect">
            <a:avLst/>
          </a:prstGeom>
        </p:spPr>
      </p:pic>
      <p:pic>
        <p:nvPicPr>
          <p:cNvPr id="17" name="Image 16"/>
          <p:cNvPicPr>
            <a:picLocks noChangeAspect="1"/>
          </p:cNvPicPr>
          <p:nvPr/>
        </p:nvPicPr>
        <p:blipFill>
          <a:blip r:embed="rId5"/>
          <a:stretch>
            <a:fillRect/>
          </a:stretch>
        </p:blipFill>
        <p:spPr>
          <a:xfrm>
            <a:off x="4379923" y="2028534"/>
            <a:ext cx="3425245" cy="1327615"/>
          </a:xfrm>
          <a:prstGeom prst="rect">
            <a:avLst/>
          </a:prstGeom>
        </p:spPr>
      </p:pic>
      <p:sp>
        <p:nvSpPr>
          <p:cNvPr id="11"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2" name="Imag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93575" y="1828800"/>
            <a:ext cx="3192734" cy="1727084"/>
          </a:xfrm>
          <a:prstGeom prst="rect">
            <a:avLst/>
          </a:prstGeom>
        </p:spPr>
      </p:pic>
    </p:spTree>
    <p:extLst>
      <p:ext uri="{BB962C8B-B14F-4D97-AF65-F5344CB8AC3E}">
        <p14:creationId xmlns:p14="http://schemas.microsoft.com/office/powerpoint/2010/main" val="17761355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à coins arrondis 42"/>
          <p:cNvSpPr/>
          <p:nvPr/>
        </p:nvSpPr>
        <p:spPr>
          <a:xfrm>
            <a:off x="942560" y="2198299"/>
            <a:ext cx="4805894" cy="4019735"/>
          </a:xfrm>
          <a:prstGeom prst="roundRect">
            <a:avLst>
              <a:gd name="adj" fmla="val 0"/>
            </a:avLst>
          </a:prstGeom>
          <a:solidFill>
            <a:srgbClr val="F8F8F8"/>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p:cNvSpPr>
            <a:spLocks noGrp="1"/>
          </p:cNvSpPr>
          <p:nvPr>
            <p:ph type="title"/>
          </p:nvPr>
        </p:nvSpPr>
        <p:spPr>
          <a:xfrm>
            <a:off x="642258" y="365126"/>
            <a:ext cx="6977153" cy="646331"/>
          </a:xfrm>
        </p:spPr>
        <p:txBody>
          <a:bodyPr/>
          <a:lstStyle/>
          <a:p>
            <a:pPr marL="0" indent="0">
              <a:buNone/>
            </a:pPr>
            <a:r>
              <a:rPr lang="fr-FR" sz="4000" dirty="0" smtClean="0"/>
              <a:t>1. LE </a:t>
            </a:r>
            <a:r>
              <a:rPr lang="fr-FR" sz="4000" dirty="0"/>
              <a:t>BUDGET</a:t>
            </a:r>
          </a:p>
        </p:txBody>
      </p:sp>
      <p:sp>
        <p:nvSpPr>
          <p:cNvPr id="5" name="Espace réservé du numéro de diapositive 4"/>
          <p:cNvSpPr>
            <a:spLocks noGrp="1"/>
          </p:cNvSpPr>
          <p:nvPr>
            <p:ph type="sldNum" sz="quarter" idx="11"/>
          </p:nvPr>
        </p:nvSpPr>
        <p:spPr/>
        <p:txBody>
          <a:bodyPr/>
          <a:lstStyle/>
          <a:p>
            <a:fld id="{27A4C574-4D1E-4B89-9988-D081408D575C}" type="slidenum">
              <a:rPr lang="fr-FR" smtClean="0"/>
              <a:pPr/>
              <a:t>7</a:t>
            </a:fld>
            <a:endParaRPr lang="fr-FR" dirty="0"/>
          </a:p>
        </p:txBody>
      </p:sp>
      <p:sp>
        <p:nvSpPr>
          <p:cNvPr id="10" name="ZoneTexte 9"/>
          <p:cNvSpPr txBox="1"/>
          <p:nvPr/>
        </p:nvSpPr>
        <p:spPr>
          <a:xfrm>
            <a:off x="1234595" y="2500006"/>
            <a:ext cx="4221824" cy="3416320"/>
          </a:xfrm>
          <a:prstGeom prst="rect">
            <a:avLst/>
          </a:prstGeom>
          <a:noFill/>
          <a:ln w="38100">
            <a:noFill/>
          </a:ln>
        </p:spPr>
        <p:txBody>
          <a:bodyPr wrap="square" rtlCol="0">
            <a:spAutoFit/>
          </a:bodyPr>
          <a:lstStyle/>
          <a:p>
            <a:pPr marL="342900" indent="-342900">
              <a:lnSpc>
                <a:spcPct val="150000"/>
              </a:lnSpc>
              <a:buSzPct val="125000"/>
              <a:buBlip>
                <a:blip r:embed="rId3"/>
              </a:buBlip>
            </a:pPr>
            <a:r>
              <a:rPr lang="fr-FR" sz="2400" dirty="0" smtClean="0">
                <a:solidFill>
                  <a:srgbClr val="213B76"/>
                </a:solidFill>
                <a:latin typeface="Arial" panose="020B0604020202020204" pitchFamily="34" charset="0"/>
                <a:cs typeface="Arial" panose="020B0604020202020204" pitchFamily="34" charset="0"/>
              </a:rPr>
              <a:t>Impôts</a:t>
            </a:r>
            <a:endParaRPr lang="fr-FR" sz="2400" dirty="0">
              <a:solidFill>
                <a:srgbClr val="213B76"/>
              </a:solidFill>
              <a:latin typeface="Arial" panose="020B0604020202020204" pitchFamily="34" charset="0"/>
              <a:cs typeface="Arial" panose="020B0604020202020204" pitchFamily="34" charset="0"/>
            </a:endParaRP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Internet/téléphone (forfait)</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Loyer</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Assurances</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Transport (abonnement)</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Eau, gaz, </a:t>
            </a:r>
            <a:r>
              <a:rPr lang="fr-FR" sz="2400" dirty="0" smtClean="0">
                <a:solidFill>
                  <a:srgbClr val="213B76"/>
                </a:solidFill>
                <a:latin typeface="Arial" panose="020B0604020202020204" pitchFamily="34" charset="0"/>
                <a:cs typeface="Arial" panose="020B0604020202020204" pitchFamily="34" charset="0"/>
              </a:rPr>
              <a:t>électricité</a:t>
            </a:r>
            <a:endParaRPr lang="fr-FR" sz="1600" dirty="0">
              <a:solidFill>
                <a:srgbClr val="C92360"/>
              </a:solidFill>
              <a:latin typeface="Arial" panose="020B0604020202020204" pitchFamily="34" charset="0"/>
              <a:cs typeface="Arial" panose="020B0604020202020204" pitchFamily="34" charset="0"/>
            </a:endParaRPr>
          </a:p>
        </p:txBody>
      </p:sp>
      <p:sp>
        <p:nvSpPr>
          <p:cNvPr id="40" name="Rectangle à coins arrondis 39"/>
          <p:cNvSpPr/>
          <p:nvPr/>
        </p:nvSpPr>
        <p:spPr>
          <a:xfrm>
            <a:off x="7753490" y="368943"/>
            <a:ext cx="2833284" cy="647901"/>
          </a:xfrm>
          <a:prstGeom prst="roundRect">
            <a:avLst>
              <a:gd name="adj" fmla="val 0"/>
            </a:avLst>
          </a:prstGeom>
          <a:noFill/>
          <a:ln w="38100" cap="sq">
            <a:solidFill>
              <a:srgbClr val="C9236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1" name="ZoneTexte 40"/>
          <p:cNvSpPr txBox="1"/>
          <p:nvPr/>
        </p:nvSpPr>
        <p:spPr>
          <a:xfrm>
            <a:off x="7887569" y="431284"/>
            <a:ext cx="2565126" cy="523220"/>
          </a:xfrm>
          <a:prstGeom prst="rect">
            <a:avLst/>
          </a:prstGeom>
          <a:noFill/>
          <a:ln>
            <a:noFill/>
          </a:ln>
        </p:spPr>
        <p:txBody>
          <a:bodyPr wrap="none" rtlCol="0">
            <a:spAutoFit/>
          </a:bodyPr>
          <a:lstStyle/>
          <a:p>
            <a:r>
              <a:rPr lang="fr-FR" sz="2800" b="1" dirty="0" smtClean="0">
                <a:solidFill>
                  <a:srgbClr val="C92360"/>
                </a:solidFill>
                <a:latin typeface="Arial" panose="020B0604020202020204" pitchFamily="34" charset="0"/>
                <a:cs typeface="Arial" panose="020B0604020202020204" pitchFamily="34" charset="0"/>
              </a:rPr>
              <a:t>Les dépenses</a:t>
            </a:r>
            <a:endParaRPr lang="fr-FR" sz="2800" b="1" dirty="0">
              <a:solidFill>
                <a:srgbClr val="C92360"/>
              </a:solidFill>
              <a:latin typeface="Arial" panose="020B0604020202020204" pitchFamily="34" charset="0"/>
              <a:cs typeface="Arial" panose="020B0604020202020204" pitchFamily="34" charset="0"/>
            </a:endParaRPr>
          </a:p>
        </p:txBody>
      </p:sp>
      <p:sp>
        <p:nvSpPr>
          <p:cNvPr id="46" name="Rectangle à coins arrondis 45"/>
          <p:cNvSpPr/>
          <p:nvPr/>
        </p:nvSpPr>
        <p:spPr>
          <a:xfrm>
            <a:off x="6409166" y="2198300"/>
            <a:ext cx="5247174" cy="1845245"/>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7" name="ZoneTexte 46"/>
          <p:cNvSpPr txBox="1"/>
          <p:nvPr/>
        </p:nvSpPr>
        <p:spPr>
          <a:xfrm>
            <a:off x="6755028" y="2189602"/>
            <a:ext cx="4930696" cy="1754326"/>
          </a:xfrm>
          <a:prstGeom prst="rect">
            <a:avLst/>
          </a:prstGeom>
          <a:noFill/>
          <a:ln w="38100">
            <a:noFill/>
          </a:ln>
        </p:spPr>
        <p:txBody>
          <a:bodyPr wrap="square" rtlCol="0">
            <a:spAutoFit/>
          </a:bodyPr>
          <a:lstStyle/>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Alimentation</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Transport (essence, bus</a:t>
            </a:r>
            <a:r>
              <a:rPr lang="fr-FR" sz="2400" dirty="0" smtClean="0">
                <a:solidFill>
                  <a:srgbClr val="213B76"/>
                </a:solidFill>
                <a:latin typeface="Arial" panose="020B0604020202020204" pitchFamily="34" charset="0"/>
                <a:cs typeface="Arial" panose="020B0604020202020204" pitchFamily="34" charset="0"/>
              </a:rPr>
              <a:t>…)</a:t>
            </a:r>
          </a:p>
          <a:p>
            <a:pPr marL="342900" indent="-342900">
              <a:lnSpc>
                <a:spcPct val="150000"/>
              </a:lnSpc>
              <a:buSzPct val="125000"/>
              <a:buBlip>
                <a:blip r:embed="rId3"/>
              </a:buBlip>
            </a:pPr>
            <a:r>
              <a:rPr lang="fr-FR" sz="2400" dirty="0" smtClean="0">
                <a:solidFill>
                  <a:srgbClr val="213B76"/>
                </a:solidFill>
                <a:latin typeface="Arial" panose="020B0604020202020204" pitchFamily="34" charset="0"/>
                <a:cs typeface="Arial" panose="020B0604020202020204" pitchFamily="34" charset="0"/>
              </a:rPr>
              <a:t>Internet/téléphone </a:t>
            </a:r>
            <a:r>
              <a:rPr lang="fr-FR" sz="2400" dirty="0">
                <a:solidFill>
                  <a:srgbClr val="213B76"/>
                </a:solidFill>
                <a:latin typeface="Arial" panose="020B0604020202020204" pitchFamily="34" charset="0"/>
                <a:cs typeface="Arial" panose="020B0604020202020204" pitchFamily="34" charset="0"/>
              </a:rPr>
              <a:t>(</a:t>
            </a:r>
            <a:r>
              <a:rPr lang="fr-FR" sz="2400" dirty="0" smtClean="0">
                <a:solidFill>
                  <a:srgbClr val="213B76"/>
                </a:solidFill>
                <a:latin typeface="Arial" panose="020B0604020202020204" pitchFamily="34" charset="0"/>
                <a:cs typeface="Arial" panose="020B0604020202020204" pitchFamily="34" charset="0"/>
              </a:rPr>
              <a:t>hors forfait</a:t>
            </a:r>
            <a:r>
              <a:rPr lang="fr-FR" sz="2400" dirty="0">
                <a:solidFill>
                  <a:srgbClr val="213B76"/>
                </a:solidFill>
                <a:latin typeface="Arial" panose="020B0604020202020204" pitchFamily="34" charset="0"/>
                <a:cs typeface="Arial" panose="020B0604020202020204" pitchFamily="34" charset="0"/>
              </a:rPr>
              <a:t>)</a:t>
            </a:r>
          </a:p>
        </p:txBody>
      </p:sp>
      <p:sp>
        <p:nvSpPr>
          <p:cNvPr id="49" name="Rectangle à coins arrondis 48"/>
          <p:cNvSpPr/>
          <p:nvPr/>
        </p:nvSpPr>
        <p:spPr>
          <a:xfrm>
            <a:off x="6409166" y="4985880"/>
            <a:ext cx="5257571" cy="1242211"/>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1" name="ZoneTexte 30"/>
          <p:cNvSpPr txBox="1"/>
          <p:nvPr/>
        </p:nvSpPr>
        <p:spPr>
          <a:xfrm>
            <a:off x="6810183" y="5031006"/>
            <a:ext cx="2154771" cy="1131848"/>
          </a:xfrm>
          <a:prstGeom prst="rect">
            <a:avLst/>
          </a:prstGeom>
          <a:noFill/>
          <a:ln w="38100">
            <a:noFill/>
          </a:ln>
        </p:spPr>
        <p:txBody>
          <a:bodyPr wrap="square" rtlCol="0">
            <a:spAutoFit/>
          </a:bodyPr>
          <a:lstStyle/>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Habillement</a:t>
            </a:r>
          </a:p>
          <a:p>
            <a:pPr marL="342900" indent="-342900">
              <a:lnSpc>
                <a:spcPct val="150000"/>
              </a:lnSpc>
              <a:buSzPct val="125000"/>
              <a:buBlip>
                <a:blip r:embed="rId3"/>
              </a:buBlip>
            </a:pPr>
            <a:r>
              <a:rPr lang="fr-FR" sz="2400" dirty="0" smtClean="0">
                <a:solidFill>
                  <a:srgbClr val="213B76"/>
                </a:solidFill>
                <a:latin typeface="Arial" panose="020B0604020202020204" pitchFamily="34" charset="0"/>
                <a:cs typeface="Arial" panose="020B0604020202020204" pitchFamily="34" charset="0"/>
              </a:rPr>
              <a:t>Cadeaux</a:t>
            </a:r>
            <a:endParaRPr lang="fr-FR" sz="2400" dirty="0">
              <a:solidFill>
                <a:srgbClr val="213B76"/>
              </a:solidFill>
              <a:latin typeface="Arial" panose="020B0604020202020204" pitchFamily="34" charset="0"/>
              <a:cs typeface="Arial" panose="020B0604020202020204" pitchFamily="34" charset="0"/>
            </a:endParaRPr>
          </a:p>
        </p:txBody>
      </p:sp>
      <p:sp>
        <p:nvSpPr>
          <p:cNvPr id="51" name="ZoneTexte 50"/>
          <p:cNvSpPr txBox="1"/>
          <p:nvPr/>
        </p:nvSpPr>
        <p:spPr>
          <a:xfrm>
            <a:off x="9485751" y="5017706"/>
            <a:ext cx="2063991" cy="1200329"/>
          </a:xfrm>
          <a:prstGeom prst="rect">
            <a:avLst/>
          </a:prstGeom>
          <a:noFill/>
          <a:ln w="38100">
            <a:noFill/>
          </a:ln>
        </p:spPr>
        <p:txBody>
          <a:bodyPr wrap="square" rtlCol="0">
            <a:spAutoFit/>
          </a:bodyPr>
          <a:lstStyle/>
          <a:p>
            <a:pPr marL="342900" indent="-342900">
              <a:lnSpc>
                <a:spcPct val="150000"/>
              </a:lnSpc>
              <a:buBlip>
                <a:blip r:embed="rId3"/>
              </a:buBlip>
            </a:pPr>
            <a:r>
              <a:rPr lang="fr-FR" sz="2400" dirty="0">
                <a:solidFill>
                  <a:srgbClr val="213B76"/>
                </a:solidFill>
                <a:latin typeface="Arial" panose="020B0604020202020204" pitchFamily="34" charset="0"/>
                <a:cs typeface="Arial" panose="020B0604020202020204" pitchFamily="34" charset="0"/>
              </a:rPr>
              <a:t>Loisirs</a:t>
            </a:r>
          </a:p>
          <a:p>
            <a:pPr marL="342900" indent="-342900">
              <a:lnSpc>
                <a:spcPct val="150000"/>
              </a:lnSpc>
              <a:buBlip>
                <a:blip r:embed="rId3"/>
              </a:buBlip>
            </a:pPr>
            <a:r>
              <a:rPr lang="fr-FR" sz="2400" dirty="0" smtClean="0">
                <a:solidFill>
                  <a:srgbClr val="213B76"/>
                </a:solidFill>
                <a:latin typeface="Arial" panose="020B0604020202020204" pitchFamily="34" charset="0"/>
                <a:cs typeface="Arial" panose="020B0604020202020204" pitchFamily="34" charset="0"/>
              </a:rPr>
              <a:t>Vacances</a:t>
            </a:r>
            <a:endParaRPr lang="fr-FR" sz="2400" dirty="0">
              <a:solidFill>
                <a:srgbClr val="213B76"/>
              </a:solidFill>
              <a:latin typeface="Arial" panose="020B0604020202020204" pitchFamily="34" charset="0"/>
              <a:cs typeface="Arial" panose="020B0604020202020204" pitchFamily="34" charset="0"/>
            </a:endParaRPr>
          </a:p>
        </p:txBody>
      </p:sp>
      <p:pic>
        <p:nvPicPr>
          <p:cNvPr id="52" name="Image 5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
        <p:nvSpPr>
          <p:cNvPr id="21" name="Rectangle à coins arrondis 20"/>
          <p:cNvSpPr/>
          <p:nvPr/>
        </p:nvSpPr>
        <p:spPr>
          <a:xfrm>
            <a:off x="942560" y="1605314"/>
            <a:ext cx="4805894" cy="583553"/>
          </a:xfrm>
          <a:prstGeom prst="roundRect">
            <a:avLst>
              <a:gd name="adj" fmla="val 0"/>
            </a:avLst>
          </a:prstGeom>
          <a:solidFill>
            <a:srgbClr val="C92360"/>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latin typeface="Arial" panose="020B0604020202020204" pitchFamily="34" charset="0"/>
                <a:cs typeface="Arial" panose="020B0604020202020204" pitchFamily="34" charset="0"/>
              </a:rPr>
              <a:t>Fixes (et régulières )</a:t>
            </a:r>
          </a:p>
        </p:txBody>
      </p:sp>
      <p:sp>
        <p:nvSpPr>
          <p:cNvPr id="22" name="Rectangle à coins arrondis 21"/>
          <p:cNvSpPr/>
          <p:nvPr/>
        </p:nvSpPr>
        <p:spPr>
          <a:xfrm>
            <a:off x="6409166" y="1590136"/>
            <a:ext cx="5247174" cy="583553"/>
          </a:xfrm>
          <a:prstGeom prst="roundRect">
            <a:avLst>
              <a:gd name="adj" fmla="val 0"/>
            </a:avLst>
          </a:prstGeom>
          <a:solidFill>
            <a:srgbClr val="C92360"/>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prstClr val="white"/>
                </a:solidFill>
                <a:latin typeface="Arial" panose="020B0604020202020204" pitchFamily="34" charset="0"/>
                <a:cs typeface="Arial" panose="020B0604020202020204" pitchFamily="34" charset="0"/>
              </a:rPr>
              <a:t>Variables</a:t>
            </a:r>
            <a:r>
              <a:rPr lang="fr-FR" sz="2400" b="1" dirty="0" smtClean="0">
                <a:latin typeface="Arial" panose="020B0604020202020204" pitchFamily="34" charset="0"/>
                <a:cs typeface="Arial" panose="020B0604020202020204" pitchFamily="34" charset="0"/>
              </a:rPr>
              <a:t> </a:t>
            </a:r>
            <a:r>
              <a:rPr lang="fr-FR" sz="2400" b="1" dirty="0">
                <a:latin typeface="Arial" panose="020B0604020202020204" pitchFamily="34" charset="0"/>
                <a:cs typeface="Arial" panose="020B0604020202020204" pitchFamily="34" charset="0"/>
              </a:rPr>
              <a:t>(et régulières )</a:t>
            </a:r>
          </a:p>
        </p:txBody>
      </p:sp>
      <p:sp>
        <p:nvSpPr>
          <p:cNvPr id="23" name="Rectangle à coins arrondis 22"/>
          <p:cNvSpPr/>
          <p:nvPr/>
        </p:nvSpPr>
        <p:spPr>
          <a:xfrm>
            <a:off x="6409166" y="4386414"/>
            <a:ext cx="5257571" cy="583553"/>
          </a:xfrm>
          <a:prstGeom prst="roundRect">
            <a:avLst>
              <a:gd name="adj" fmla="val 0"/>
            </a:avLst>
          </a:prstGeom>
          <a:solidFill>
            <a:srgbClr val="C92360"/>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prstClr val="white"/>
                </a:solidFill>
                <a:latin typeface="Arial" panose="020B0604020202020204" pitchFamily="34" charset="0"/>
                <a:cs typeface="Arial" panose="020B0604020202020204" pitchFamily="34" charset="0"/>
              </a:rPr>
              <a:t>Occasionnelles</a:t>
            </a:r>
            <a:endParaRPr lang="fr-FR" sz="2400" b="1" dirty="0">
              <a:latin typeface="Arial" panose="020B0604020202020204" pitchFamily="34" charset="0"/>
              <a:cs typeface="Arial" panose="020B0604020202020204" pitchFamily="34" charset="0"/>
            </a:endParaRPr>
          </a:p>
        </p:txBody>
      </p:sp>
      <p:sp>
        <p:nvSpPr>
          <p:cNvPr id="19"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spTree>
    <p:extLst>
      <p:ext uri="{BB962C8B-B14F-4D97-AF65-F5344CB8AC3E}">
        <p14:creationId xmlns:p14="http://schemas.microsoft.com/office/powerpoint/2010/main" val="1426140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10" grpId="0"/>
      <p:bldP spid="46" grpId="0" animBg="1"/>
      <p:bldP spid="47" grpId="0"/>
      <p:bldP spid="49" grpId="0" animBg="1"/>
      <p:bldP spid="31" grpId="0"/>
      <p:bldP spid="51" grpId="0"/>
      <p:bldP spid="21" grpId="0" animBg="1"/>
      <p:bldP spid="22" grpId="0" animBg="1"/>
      <p:bldP spid="2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365126"/>
            <a:ext cx="7448415" cy="646331"/>
          </a:xfrm>
        </p:spPr>
        <p:txBody>
          <a:bodyPr/>
          <a:lstStyle/>
          <a:p>
            <a:pPr marL="0" indent="0">
              <a:buNone/>
            </a:pPr>
            <a:r>
              <a:rPr lang="fr-FR" sz="4000" dirty="0" smtClean="0"/>
              <a:t>1. LE </a:t>
            </a:r>
            <a:r>
              <a:rPr lang="fr-FR" sz="4000" dirty="0"/>
              <a:t>BUDGET</a:t>
            </a:r>
          </a:p>
        </p:txBody>
      </p:sp>
      <p:sp>
        <p:nvSpPr>
          <p:cNvPr id="5" name="Espace réservé du numéro de diapositive 4"/>
          <p:cNvSpPr>
            <a:spLocks noGrp="1"/>
          </p:cNvSpPr>
          <p:nvPr>
            <p:ph type="sldNum" sz="quarter" idx="11"/>
          </p:nvPr>
        </p:nvSpPr>
        <p:spPr/>
        <p:txBody>
          <a:bodyPr/>
          <a:lstStyle/>
          <a:p>
            <a:fld id="{27A4C574-4D1E-4B89-9988-D081408D575C}" type="slidenum">
              <a:rPr lang="fr-FR" smtClean="0"/>
              <a:pPr/>
              <a:t>8</a:t>
            </a:fld>
            <a:endParaRPr lang="fr-FR" dirty="0"/>
          </a:p>
        </p:txBody>
      </p:sp>
      <p:sp>
        <p:nvSpPr>
          <p:cNvPr id="40" name="Rectangle à coins arrondis 39"/>
          <p:cNvSpPr/>
          <p:nvPr/>
        </p:nvSpPr>
        <p:spPr>
          <a:xfrm>
            <a:off x="9153909" y="287706"/>
            <a:ext cx="1571678" cy="540000"/>
          </a:xfrm>
          <a:prstGeom prst="roundRect">
            <a:avLst>
              <a:gd name="adj" fmla="val 0"/>
            </a:avLst>
          </a:prstGeom>
          <a:noFill/>
          <a:ln w="38100" cap="sq">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1" name="ZoneTexte 40"/>
          <p:cNvSpPr txBox="1"/>
          <p:nvPr/>
        </p:nvSpPr>
        <p:spPr>
          <a:xfrm>
            <a:off x="9458686" y="304903"/>
            <a:ext cx="962123" cy="523220"/>
          </a:xfrm>
          <a:prstGeom prst="rect">
            <a:avLst/>
          </a:prstGeom>
          <a:noFill/>
          <a:ln>
            <a:noFill/>
          </a:ln>
        </p:spPr>
        <p:txBody>
          <a:bodyPr wrap="none" rtlCol="0">
            <a:spAutoFit/>
          </a:bodyPr>
          <a:lstStyle/>
          <a:p>
            <a:r>
              <a:rPr lang="fr-FR" sz="2800" b="1" dirty="0" smtClean="0">
                <a:solidFill>
                  <a:srgbClr val="E06F17"/>
                </a:solidFill>
                <a:latin typeface="Arial" panose="020B0604020202020204" pitchFamily="34" charset="0"/>
                <a:cs typeface="Arial" panose="020B0604020202020204" pitchFamily="34" charset="0"/>
              </a:rPr>
              <a:t>Quiz</a:t>
            </a:r>
            <a:endParaRPr lang="fr-FR" sz="2800" b="1" dirty="0">
              <a:solidFill>
                <a:srgbClr val="E06F17"/>
              </a:solidFill>
              <a:latin typeface="Arial" panose="020B0604020202020204" pitchFamily="34" charset="0"/>
              <a:cs typeface="Arial" panose="020B0604020202020204" pitchFamily="34" charset="0"/>
            </a:endParaRPr>
          </a:p>
        </p:txBody>
      </p:sp>
      <p:sp>
        <p:nvSpPr>
          <p:cNvPr id="26" name="Espace réservé du texte 4"/>
          <p:cNvSpPr txBox="1"/>
          <p:nvPr/>
        </p:nvSpPr>
        <p:spPr>
          <a:xfrm>
            <a:off x="1612254" y="1565255"/>
            <a:ext cx="10290266" cy="52321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defRPr sz="2500" b="1">
                <a:solidFill>
                  <a:srgbClr val="002060"/>
                </a:solidFill>
                <a:latin typeface="Arial"/>
                <a:ea typeface="Arial"/>
                <a:cs typeface="Arial"/>
                <a:sym typeface="Arial"/>
              </a:defRPr>
            </a:lvl1pPr>
          </a:lstStyle>
          <a:p>
            <a:r>
              <a:rPr lang="en-US" sz="2800" noProof="1">
                <a:solidFill>
                  <a:srgbClr val="C92360"/>
                </a:solidFill>
                <a:latin typeface="Arial" panose="020B0604020202020204" pitchFamily="34" charset="0"/>
                <a:cs typeface="Arial" panose="020B0604020202020204" pitchFamily="34" charset="0"/>
              </a:rPr>
              <a:t>Selon vous</a:t>
            </a:r>
            <a:r>
              <a:rPr sz="2800" dirty="0">
                <a:solidFill>
                  <a:srgbClr val="C92360"/>
                </a:solidFill>
                <a:latin typeface="Arial" panose="020B0604020202020204" pitchFamily="34" charset="0"/>
                <a:cs typeface="Arial" panose="020B0604020202020204" pitchFamily="34" charset="0"/>
              </a:rPr>
              <a:t>, sur </a:t>
            </a:r>
            <a:r>
              <a:rPr lang="en-US" sz="2800" noProof="1">
                <a:solidFill>
                  <a:srgbClr val="C92360"/>
                </a:solidFill>
                <a:latin typeface="Arial" panose="020B0604020202020204" pitchFamily="34" charset="0"/>
                <a:cs typeface="Arial" panose="020B0604020202020204" pitchFamily="34" charset="0"/>
              </a:rPr>
              <a:t>quelles</a:t>
            </a:r>
            <a:r>
              <a:rPr sz="2800" dirty="0">
                <a:solidFill>
                  <a:srgbClr val="C92360"/>
                </a:solidFill>
                <a:latin typeface="Arial" panose="020B0604020202020204" pitchFamily="34" charset="0"/>
                <a:cs typeface="Arial" panose="020B0604020202020204" pitchFamily="34" charset="0"/>
              </a:rPr>
              <a:t> </a:t>
            </a:r>
            <a:r>
              <a:rPr lang="en-US" sz="2800" noProof="1">
                <a:solidFill>
                  <a:srgbClr val="C92360"/>
                </a:solidFill>
                <a:latin typeface="Arial" panose="020B0604020202020204" pitchFamily="34" charset="0"/>
                <a:cs typeface="Arial" panose="020B0604020202020204" pitchFamily="34" charset="0"/>
              </a:rPr>
              <a:t>dépenses peut-on</a:t>
            </a:r>
            <a:r>
              <a:rPr sz="2800" dirty="0">
                <a:solidFill>
                  <a:srgbClr val="C92360"/>
                </a:solidFill>
                <a:latin typeface="Arial" panose="020B0604020202020204" pitchFamily="34" charset="0"/>
                <a:cs typeface="Arial" panose="020B0604020202020204" pitchFamily="34" charset="0"/>
              </a:rPr>
              <a:t> </a:t>
            </a:r>
            <a:r>
              <a:rPr lang="en-US" sz="2800" noProof="1">
                <a:solidFill>
                  <a:srgbClr val="C92360"/>
                </a:solidFill>
                <a:latin typeface="Arial" panose="020B0604020202020204" pitchFamily="34" charset="0"/>
                <a:cs typeface="Arial" panose="020B0604020202020204" pitchFamily="34" charset="0"/>
              </a:rPr>
              <a:t>agir</a:t>
            </a:r>
            <a:r>
              <a:rPr sz="2800" dirty="0">
                <a:solidFill>
                  <a:srgbClr val="C92360"/>
                </a:solidFill>
                <a:latin typeface="Arial" panose="020B0604020202020204" pitchFamily="34" charset="0"/>
                <a:cs typeface="Arial" panose="020B0604020202020204" pitchFamily="34" charset="0"/>
              </a:rPr>
              <a:t> </a:t>
            </a:r>
            <a:r>
              <a:rPr lang="fr-FR" sz="2800" dirty="0">
                <a:solidFill>
                  <a:srgbClr val="C92360"/>
                </a:solidFill>
                <a:latin typeface="Arial" panose="020B0604020202020204" pitchFamily="34" charset="0"/>
                <a:cs typeface="Arial" panose="020B0604020202020204" pitchFamily="34" charset="0"/>
              </a:rPr>
              <a:t>facilement </a:t>
            </a:r>
            <a:r>
              <a:rPr sz="2800" dirty="0">
                <a:solidFill>
                  <a:srgbClr val="C92360"/>
                </a:solidFill>
                <a:latin typeface="Arial" panose="020B0604020202020204" pitchFamily="34" charset="0"/>
                <a:cs typeface="Arial" panose="020B0604020202020204" pitchFamily="34" charset="0"/>
              </a:rPr>
              <a:t>?</a:t>
            </a:r>
          </a:p>
        </p:txBody>
      </p:sp>
      <p:pic>
        <p:nvPicPr>
          <p:cNvPr id="27"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1790" y="1531609"/>
            <a:ext cx="882960" cy="662220"/>
          </a:xfrm>
          <a:prstGeom prst="rect">
            <a:avLst/>
          </a:prstGeom>
        </p:spPr>
      </p:pic>
      <p:sp>
        <p:nvSpPr>
          <p:cNvPr id="28" name="Rectangle à coins arrondis 27"/>
          <p:cNvSpPr/>
          <p:nvPr/>
        </p:nvSpPr>
        <p:spPr>
          <a:xfrm>
            <a:off x="823141" y="2485722"/>
            <a:ext cx="10916555" cy="3614774"/>
          </a:xfrm>
          <a:prstGeom prst="roundRect">
            <a:avLst>
              <a:gd name="adj" fmla="val 0"/>
            </a:avLst>
          </a:prstGeom>
          <a:solidFill>
            <a:srgbClr val="F2F2F2"/>
          </a:solidFill>
          <a:ln w="28575">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37" name="Groupe 36"/>
          <p:cNvGrpSpPr/>
          <p:nvPr/>
        </p:nvGrpSpPr>
        <p:grpSpPr>
          <a:xfrm>
            <a:off x="1177132" y="5071377"/>
            <a:ext cx="2011247" cy="634049"/>
            <a:chOff x="1452163" y="4107210"/>
            <a:chExt cx="2011247" cy="634049"/>
          </a:xfrm>
        </p:grpSpPr>
        <p:sp>
          <p:nvSpPr>
            <p:cNvPr id="38" name="Rectangle à coins arrondis 37"/>
            <p:cNvSpPr/>
            <p:nvPr/>
          </p:nvSpPr>
          <p:spPr>
            <a:xfrm>
              <a:off x="1536269" y="4107210"/>
              <a:ext cx="1843034"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2" name="ZoneTexte 14"/>
            <p:cNvSpPr txBox="1"/>
            <p:nvPr/>
          </p:nvSpPr>
          <p:spPr>
            <a:xfrm>
              <a:off x="1452163" y="4193404"/>
              <a:ext cx="2011247" cy="461661"/>
            </a:xfrm>
            <a:prstGeom prst="rect">
              <a:avLst/>
            </a:prstGeom>
            <a:noFill/>
            <a:ln w="381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dirty="0">
                  <a:solidFill>
                    <a:srgbClr val="213B76"/>
                  </a:solidFill>
                  <a:latin typeface="Arial" panose="020B0604020202020204" pitchFamily="34" charset="0"/>
                  <a:cs typeface="Arial" panose="020B0604020202020204" pitchFamily="34" charset="0"/>
                </a:rPr>
                <a:t>Transports</a:t>
              </a:r>
            </a:p>
          </p:txBody>
        </p:sp>
      </p:grpSp>
      <p:sp>
        <p:nvSpPr>
          <p:cNvPr id="30" name="Rectangle à coins arrondis 29"/>
          <p:cNvSpPr/>
          <p:nvPr/>
        </p:nvSpPr>
        <p:spPr>
          <a:xfrm>
            <a:off x="1360793" y="2845604"/>
            <a:ext cx="2120100"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2" name="ZoneTexte 7"/>
          <p:cNvSpPr txBox="1"/>
          <p:nvPr/>
        </p:nvSpPr>
        <p:spPr>
          <a:xfrm>
            <a:off x="1584788" y="2931798"/>
            <a:ext cx="1678067"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lang="en-US" noProof="1">
                <a:solidFill>
                  <a:srgbClr val="213B76"/>
                </a:solidFill>
                <a:latin typeface="Arial" panose="020B0604020202020204" pitchFamily="34" charset="0"/>
                <a:cs typeface="Arial" panose="020B0604020202020204" pitchFamily="34" charset="0"/>
              </a:rPr>
              <a:t>Électricité</a:t>
            </a:r>
            <a:r>
              <a:rPr dirty="0">
                <a:solidFill>
                  <a:srgbClr val="213B76"/>
                </a:solidFill>
                <a:latin typeface="Myriad Pro" panose="020B0503030403020204"/>
              </a:rPr>
              <a:t> </a:t>
            </a:r>
          </a:p>
        </p:txBody>
      </p:sp>
      <p:sp>
        <p:nvSpPr>
          <p:cNvPr id="35" name="Rectangle à coins arrondis 34"/>
          <p:cNvSpPr/>
          <p:nvPr/>
        </p:nvSpPr>
        <p:spPr>
          <a:xfrm>
            <a:off x="3496389" y="3967331"/>
            <a:ext cx="4299270"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6" name="ZoneTexte 4"/>
          <p:cNvSpPr txBox="1"/>
          <p:nvPr/>
        </p:nvSpPr>
        <p:spPr>
          <a:xfrm>
            <a:off x="3606561" y="4062278"/>
            <a:ext cx="4078926"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r>
              <a:rPr lang="en-US" noProof="1">
                <a:solidFill>
                  <a:srgbClr val="213B76"/>
                </a:solidFill>
                <a:latin typeface="Arial" panose="020B0604020202020204" pitchFamily="34" charset="0"/>
                <a:cs typeface="Arial" panose="020B0604020202020204" pitchFamily="34" charset="0"/>
              </a:rPr>
              <a:t>Loisirs – sorties – cadeaux </a:t>
            </a:r>
          </a:p>
        </p:txBody>
      </p:sp>
      <p:sp>
        <p:nvSpPr>
          <p:cNvPr id="52" name="Rectangle à coins arrondis 51"/>
          <p:cNvSpPr/>
          <p:nvPr/>
        </p:nvSpPr>
        <p:spPr>
          <a:xfrm>
            <a:off x="4828820" y="2845604"/>
            <a:ext cx="1891421"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3" name="ZoneTexte 5"/>
          <p:cNvSpPr txBox="1"/>
          <p:nvPr/>
        </p:nvSpPr>
        <p:spPr>
          <a:xfrm>
            <a:off x="4734621" y="2886808"/>
            <a:ext cx="1911124"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lang="en-US" noProof="1">
                <a:solidFill>
                  <a:srgbClr val="213B76"/>
                </a:solidFill>
                <a:latin typeface="Arial" panose="020B0604020202020204" pitchFamily="34" charset="0"/>
                <a:cs typeface="Arial" panose="020B0604020202020204" pitchFamily="34" charset="0"/>
              </a:rPr>
              <a:t>Chauffage</a:t>
            </a:r>
          </a:p>
        </p:txBody>
      </p:sp>
      <p:sp>
        <p:nvSpPr>
          <p:cNvPr id="55" name="Rectangle à coins arrondis 54"/>
          <p:cNvSpPr/>
          <p:nvPr/>
        </p:nvSpPr>
        <p:spPr>
          <a:xfrm>
            <a:off x="8068168" y="2812438"/>
            <a:ext cx="3127022"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6" name="ZoneTexte 12"/>
          <p:cNvSpPr txBox="1"/>
          <p:nvPr/>
        </p:nvSpPr>
        <p:spPr>
          <a:xfrm>
            <a:off x="8112440" y="2898631"/>
            <a:ext cx="3065945"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lang="en-US" noProof="1">
                <a:solidFill>
                  <a:srgbClr val="213B76"/>
                </a:solidFill>
                <a:latin typeface="Arial" panose="020B0604020202020204" pitchFamily="34" charset="0"/>
                <a:cs typeface="Arial" panose="020B0604020202020204" pitchFamily="34" charset="0"/>
              </a:rPr>
              <a:t>Forfait téléphonique</a:t>
            </a:r>
          </a:p>
        </p:txBody>
      </p:sp>
      <p:sp>
        <p:nvSpPr>
          <p:cNvPr id="58" name="Rectangle à coins arrondis 57"/>
          <p:cNvSpPr/>
          <p:nvPr/>
        </p:nvSpPr>
        <p:spPr>
          <a:xfrm>
            <a:off x="4211523" y="5069196"/>
            <a:ext cx="3870284"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9" name="ZoneTexte 58"/>
          <p:cNvSpPr txBox="1"/>
          <p:nvPr/>
        </p:nvSpPr>
        <p:spPr>
          <a:xfrm>
            <a:off x="4294077" y="5155390"/>
            <a:ext cx="3705176" cy="4616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hangingPunct="0"/>
            <a:r>
              <a:rPr lang="fr-FR" sz="2400" b="1" dirty="0">
                <a:solidFill>
                  <a:srgbClr val="213B76"/>
                </a:solidFill>
                <a:latin typeface="Arial" panose="020B0604020202020204" pitchFamily="34" charset="0"/>
                <a:cs typeface="Arial" panose="020B0604020202020204" pitchFamily="34" charset="0"/>
                <a:sym typeface="Helvetica"/>
              </a:rPr>
              <a:t>Vêtements – chaussures </a:t>
            </a:r>
          </a:p>
        </p:txBody>
      </p:sp>
      <p:sp>
        <p:nvSpPr>
          <p:cNvPr id="61" name="Rectangle à coins arrondis 60"/>
          <p:cNvSpPr/>
          <p:nvPr/>
        </p:nvSpPr>
        <p:spPr>
          <a:xfrm>
            <a:off x="8333437" y="3967331"/>
            <a:ext cx="2563588"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a:p>
        </p:txBody>
      </p:sp>
      <p:sp>
        <p:nvSpPr>
          <p:cNvPr id="62" name="ZoneTexte 11"/>
          <p:cNvSpPr txBox="1"/>
          <p:nvPr/>
        </p:nvSpPr>
        <p:spPr>
          <a:xfrm>
            <a:off x="8475357" y="4053525"/>
            <a:ext cx="2279748"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dirty="0">
                <a:solidFill>
                  <a:srgbClr val="213B76"/>
                </a:solidFill>
                <a:latin typeface="Arial" panose="020B0604020202020204" pitchFamily="34" charset="0"/>
                <a:cs typeface="Arial" panose="020B0604020202020204" pitchFamily="34" charset="0"/>
              </a:rPr>
              <a:t>Alimentation</a:t>
            </a:r>
          </a:p>
        </p:txBody>
      </p:sp>
      <p:sp>
        <p:nvSpPr>
          <p:cNvPr id="67" name="Rectangle à coins arrondis 66"/>
          <p:cNvSpPr/>
          <p:nvPr/>
        </p:nvSpPr>
        <p:spPr>
          <a:xfrm>
            <a:off x="9189058" y="5055838"/>
            <a:ext cx="1867456"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8" name="ZoneTexte 8"/>
          <p:cNvSpPr txBox="1"/>
          <p:nvPr/>
        </p:nvSpPr>
        <p:spPr>
          <a:xfrm>
            <a:off x="9363649" y="5142032"/>
            <a:ext cx="1518274"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lang="fr-FR" dirty="0">
                <a:solidFill>
                  <a:srgbClr val="213B76"/>
                </a:solidFill>
                <a:latin typeface="Arial" panose="020B0604020202020204" pitchFamily="34" charset="0"/>
                <a:cs typeface="Arial" panose="020B0604020202020204" pitchFamily="34" charset="0"/>
              </a:rPr>
              <a:t>Énergie</a:t>
            </a:r>
            <a:endParaRPr dirty="0">
              <a:solidFill>
                <a:srgbClr val="213B76"/>
              </a:solidFill>
              <a:latin typeface="Arial" panose="020B0604020202020204" pitchFamily="34" charset="0"/>
              <a:cs typeface="Arial" panose="020B0604020202020204" pitchFamily="34" charset="0"/>
            </a:endParaRPr>
          </a:p>
        </p:txBody>
      </p:sp>
      <p:sp>
        <p:nvSpPr>
          <p:cNvPr id="43" name="Rectangle à coins arrondis 42"/>
          <p:cNvSpPr/>
          <p:nvPr/>
        </p:nvSpPr>
        <p:spPr>
          <a:xfrm>
            <a:off x="1612254" y="3967331"/>
            <a:ext cx="1095022"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4" name="ZoneTexte 8"/>
          <p:cNvSpPr txBox="1"/>
          <p:nvPr/>
        </p:nvSpPr>
        <p:spPr>
          <a:xfrm>
            <a:off x="1813649" y="4053525"/>
            <a:ext cx="692232"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r>
              <a:rPr dirty="0">
                <a:solidFill>
                  <a:srgbClr val="213B76"/>
                </a:solidFill>
                <a:latin typeface="Arial" panose="020B0604020202020204" pitchFamily="34" charset="0"/>
                <a:cs typeface="Arial" panose="020B0604020202020204" pitchFamily="34" charset="0"/>
              </a:rPr>
              <a:t>Eau</a:t>
            </a:r>
          </a:p>
        </p:txBody>
      </p:sp>
      <p:sp>
        <p:nvSpPr>
          <p:cNvPr id="39" name="Espace réservé du pied de page 4"/>
          <p:cNvSpPr>
            <a:spLocks noGrp="1"/>
          </p:cNvSpPr>
          <p:nvPr>
            <p:ph type="ftr" sz="quarter" idx="3"/>
          </p:nvPr>
        </p:nvSpPr>
        <p:spPr>
          <a:xfrm>
            <a:off x="8475357" y="6428243"/>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31" name="Image 3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Tree>
    <p:extLst>
      <p:ext uri="{BB962C8B-B14F-4D97-AF65-F5344CB8AC3E}">
        <p14:creationId xmlns:p14="http://schemas.microsoft.com/office/powerpoint/2010/main" val="4093852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6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2" grpId="0"/>
      <p:bldP spid="35" grpId="0" animBg="1"/>
      <p:bldP spid="36" grpId="0"/>
      <p:bldP spid="52" grpId="0" animBg="1"/>
      <p:bldP spid="53" grpId="0"/>
      <p:bldP spid="55" grpId="0" animBg="1"/>
      <p:bldP spid="56" grpId="0"/>
      <p:bldP spid="58" grpId="0" animBg="1"/>
      <p:bldP spid="59" grpId="0"/>
      <p:bldP spid="61" grpId="0" animBg="1"/>
      <p:bldP spid="62" grpId="0"/>
      <p:bldP spid="67" grpId="0" animBg="1"/>
      <p:bldP spid="68" grpId="0"/>
      <p:bldP spid="43" grpId="0" animBg="1"/>
      <p:bldP spid="4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365126"/>
            <a:ext cx="6375762" cy="646331"/>
          </a:xfrm>
        </p:spPr>
        <p:txBody>
          <a:bodyPr/>
          <a:lstStyle/>
          <a:p>
            <a:pPr marL="0" indent="0">
              <a:buNone/>
            </a:pPr>
            <a:r>
              <a:rPr lang="fr-FR" sz="4000" dirty="0" smtClean="0"/>
              <a:t>1. LE </a:t>
            </a:r>
            <a:r>
              <a:rPr lang="fr-FR" sz="4000" dirty="0"/>
              <a:t>BUDGET</a:t>
            </a:r>
          </a:p>
        </p:txBody>
      </p:sp>
      <p:sp>
        <p:nvSpPr>
          <p:cNvPr id="5" name="Espace réservé du numéro de diapositive 4"/>
          <p:cNvSpPr>
            <a:spLocks noGrp="1"/>
          </p:cNvSpPr>
          <p:nvPr>
            <p:ph type="sldNum" sz="quarter" idx="11"/>
          </p:nvPr>
        </p:nvSpPr>
        <p:spPr/>
        <p:txBody>
          <a:bodyPr/>
          <a:lstStyle/>
          <a:p>
            <a:fld id="{27A4C574-4D1E-4B89-9988-D081408D575C}" type="slidenum">
              <a:rPr lang="fr-FR" smtClean="0"/>
              <a:pPr/>
              <a:t>9</a:t>
            </a:fld>
            <a:endParaRPr lang="fr-FR" dirty="0"/>
          </a:p>
        </p:txBody>
      </p:sp>
      <p:graphicFrame>
        <p:nvGraphicFramePr>
          <p:cNvPr id="8" name="Tableau 7"/>
          <p:cNvGraphicFramePr>
            <a:graphicFrameLocks noGrp="1"/>
          </p:cNvGraphicFramePr>
          <p:nvPr>
            <p:extLst>
              <p:ext uri="{D42A27DB-BD31-4B8C-83A1-F6EECF244321}">
                <p14:modId xmlns:p14="http://schemas.microsoft.com/office/powerpoint/2010/main" val="4013353477"/>
              </p:ext>
            </p:extLst>
          </p:nvPr>
        </p:nvGraphicFramePr>
        <p:xfrm>
          <a:off x="6616809" y="3398771"/>
          <a:ext cx="5112000" cy="2160000"/>
        </p:xfrm>
        <a:graphic>
          <a:graphicData uri="http://schemas.openxmlformats.org/drawingml/2006/table">
            <a:tbl>
              <a:tblPr/>
              <a:tblGrid>
                <a:gridCol w="3060000">
                  <a:extLst>
                    <a:ext uri="{9D8B030D-6E8A-4147-A177-3AD203B41FA5}">
                      <a16:colId xmlns:a16="http://schemas.microsoft.com/office/drawing/2014/main" val="3313908677"/>
                    </a:ext>
                  </a:extLst>
                </a:gridCol>
                <a:gridCol w="2052000">
                  <a:extLst>
                    <a:ext uri="{9D8B030D-6E8A-4147-A177-3AD203B41FA5}">
                      <a16:colId xmlns:a16="http://schemas.microsoft.com/office/drawing/2014/main" val="1724860329"/>
                    </a:ext>
                  </a:extLst>
                </a:gridCol>
              </a:tblGrid>
              <a:tr h="432000">
                <a:tc>
                  <a:txBody>
                    <a:bodyPr/>
                    <a:lstStyle/>
                    <a:p>
                      <a:pPr algn="ctr"/>
                      <a:r>
                        <a:rPr lang="fr-FR" sz="2000" b="1" kern="1200" dirty="0">
                          <a:solidFill>
                            <a:srgbClr val="C92360"/>
                          </a:solidFill>
                          <a:latin typeface="Arial" panose="020B0604020202020204" pitchFamily="34" charset="0"/>
                          <a:ea typeface="+mn-ea"/>
                          <a:cs typeface="Arial" panose="020B0604020202020204" pitchFamily="34" charset="0"/>
                        </a:rPr>
                        <a:t>Dépenses</a:t>
                      </a: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algn="ctr"/>
                      <a:r>
                        <a:rPr lang="fr-FR" sz="2000" b="1" kern="1200" dirty="0">
                          <a:solidFill>
                            <a:srgbClr val="C92360"/>
                          </a:solidFill>
                          <a:latin typeface="Arial" panose="020B0604020202020204" pitchFamily="34" charset="0"/>
                          <a:ea typeface="+mn-ea"/>
                          <a:cs typeface="Arial" panose="020B0604020202020204" pitchFamily="34" charset="0"/>
                        </a:rPr>
                        <a:t>Montant</a:t>
                      </a: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solidFill>
                      <a:srgbClr val="F8F8F8"/>
                    </a:solidFill>
                  </a:tcPr>
                </a:tc>
                <a:extLst>
                  <a:ext uri="{0D108BD9-81ED-4DB2-BD59-A6C34878D82A}">
                    <a16:rowId xmlns:a16="http://schemas.microsoft.com/office/drawing/2014/main" val="138181509"/>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fr-FR" sz="2000" kern="1200" baseline="0" dirty="0">
                          <a:solidFill>
                            <a:srgbClr val="213B76"/>
                          </a:solidFill>
                          <a:latin typeface="Arial" panose="020B0604020202020204" pitchFamily="34" charset="0"/>
                          <a:ea typeface="+mn-ea"/>
                          <a:cs typeface="Arial" panose="020B0604020202020204" pitchFamily="34" charset="0"/>
                          <a:sym typeface="Myriad Pro"/>
                        </a:rPr>
                        <a:t>Alimentation</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000" baseline="0" dirty="0">
                          <a:solidFill>
                            <a:srgbClr val="C92360"/>
                          </a:solidFill>
                          <a:latin typeface="Arial" panose="020B0604020202020204" pitchFamily="34" charset="0"/>
                          <a:cs typeface="Arial" panose="020B0604020202020204" pitchFamily="34" charset="0"/>
                          <a:sym typeface="Myriad Pro"/>
                        </a:rPr>
                        <a:t>1 068 </a:t>
                      </a:r>
                      <a:r>
                        <a:rPr lang="fr-FR" sz="2000" dirty="0">
                          <a:solidFill>
                            <a:srgbClr val="C92360"/>
                          </a:solidFill>
                          <a:latin typeface="Arial" panose="020B0604020202020204" pitchFamily="34" charset="0"/>
                          <a:cs typeface="Arial" panose="020B0604020202020204" pitchFamily="34" charset="0"/>
                          <a:sym typeface="Myriad Pro"/>
                        </a:rPr>
                        <a:t>€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912338720"/>
                  </a:ext>
                </a:extLst>
              </a:tr>
              <a:tr h="432000">
                <a:tc>
                  <a:txBody>
                    <a:bodyPr/>
                    <a:lstStyle/>
                    <a:p>
                      <a:pPr marL="0" algn="l" defTabSz="914400" rtl="0" eaLnBrk="1" latinLnBrk="0" hangingPunct="1">
                        <a:defRPr sz="1800"/>
                      </a:pPr>
                      <a:r>
                        <a:rPr lang="fr-FR" sz="2000" kern="1200" baseline="0" dirty="0">
                          <a:solidFill>
                            <a:srgbClr val="213B76"/>
                          </a:solidFill>
                          <a:latin typeface="Arial" panose="020B0604020202020204" pitchFamily="34" charset="0"/>
                          <a:ea typeface="+mn-ea"/>
                          <a:cs typeface="Arial" panose="020B0604020202020204" pitchFamily="34" charset="0"/>
                          <a:sym typeface="Myriad Pro"/>
                        </a:rPr>
                        <a:t>Télécommunications</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000" dirty="0">
                          <a:solidFill>
                            <a:srgbClr val="C92360"/>
                          </a:solidFill>
                          <a:latin typeface="Arial" panose="020B0604020202020204" pitchFamily="34" charset="0"/>
                          <a:cs typeface="Arial" panose="020B0604020202020204" pitchFamily="34" charset="0"/>
                          <a:sym typeface="Myriad Pro"/>
                        </a:rPr>
                        <a:t>94 €</a:t>
                      </a:r>
                      <a:r>
                        <a:rPr lang="fr-FR" sz="2000" baseline="0" dirty="0">
                          <a:solidFill>
                            <a:srgbClr val="C92360"/>
                          </a:solidFill>
                          <a:latin typeface="Arial" panose="020B0604020202020204" pitchFamily="34" charset="0"/>
                          <a:cs typeface="Arial" panose="020B0604020202020204" pitchFamily="34" charset="0"/>
                          <a:sym typeface="Myriad Pro"/>
                        </a:rPr>
                        <a:t>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144492023"/>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fr-FR" sz="2000" kern="1200" baseline="0" dirty="0">
                          <a:solidFill>
                            <a:srgbClr val="213B76"/>
                          </a:solidFill>
                          <a:latin typeface="Arial" panose="020B0604020202020204" pitchFamily="34" charset="0"/>
                          <a:ea typeface="+mn-ea"/>
                          <a:cs typeface="Arial" panose="020B0604020202020204" pitchFamily="34" charset="0"/>
                          <a:sym typeface="Myriad Pro"/>
                        </a:rPr>
                        <a:t>Loisirs, cultures, divers </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000" dirty="0">
                          <a:solidFill>
                            <a:srgbClr val="C92360"/>
                          </a:solidFill>
                          <a:latin typeface="Arial" panose="020B0604020202020204" pitchFamily="34" charset="0"/>
                          <a:cs typeface="Arial" panose="020B0604020202020204" pitchFamily="34" charset="0"/>
                          <a:sym typeface="Myriad Pro"/>
                        </a:rPr>
                        <a:t>528 €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4014682191"/>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fr-FR" sz="2000" kern="1200" baseline="0" dirty="0">
                          <a:solidFill>
                            <a:srgbClr val="213B76"/>
                          </a:solidFill>
                          <a:latin typeface="Arial" panose="020B0604020202020204" pitchFamily="34" charset="0"/>
                          <a:ea typeface="+mn-ea"/>
                          <a:cs typeface="Arial" panose="020B0604020202020204" pitchFamily="34" charset="0"/>
                          <a:sym typeface="Myriad Pro"/>
                        </a:rPr>
                        <a:t>Autres dépenses</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000" dirty="0">
                          <a:solidFill>
                            <a:srgbClr val="C92360"/>
                          </a:solidFill>
                          <a:latin typeface="Arial" panose="020B0604020202020204" pitchFamily="34" charset="0"/>
                          <a:cs typeface="Arial" panose="020B0604020202020204" pitchFamily="34" charset="0"/>
                          <a:sym typeface="Myriad Pro"/>
                        </a:rPr>
                        <a:t>200 €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589808005"/>
                  </a:ext>
                </a:extLst>
              </a:tr>
            </a:tbl>
          </a:graphicData>
        </a:graphic>
      </p:graphicFrame>
      <p:graphicFrame>
        <p:nvGraphicFramePr>
          <p:cNvPr id="17" name="Tableau 16"/>
          <p:cNvGraphicFramePr>
            <a:graphicFrameLocks noGrp="1"/>
          </p:cNvGraphicFramePr>
          <p:nvPr>
            <p:extLst>
              <p:ext uri="{D42A27DB-BD31-4B8C-83A1-F6EECF244321}">
                <p14:modId xmlns:p14="http://schemas.microsoft.com/office/powerpoint/2010/main" val="635865408"/>
              </p:ext>
            </p:extLst>
          </p:nvPr>
        </p:nvGraphicFramePr>
        <p:xfrm>
          <a:off x="953165" y="3398771"/>
          <a:ext cx="5402137" cy="2844000"/>
        </p:xfrm>
        <a:graphic>
          <a:graphicData uri="http://schemas.openxmlformats.org/drawingml/2006/table">
            <a:tbl>
              <a:tblPr/>
              <a:tblGrid>
                <a:gridCol w="3497137">
                  <a:extLst>
                    <a:ext uri="{9D8B030D-6E8A-4147-A177-3AD203B41FA5}">
                      <a16:colId xmlns:a16="http://schemas.microsoft.com/office/drawing/2014/main" val="3313908677"/>
                    </a:ext>
                  </a:extLst>
                </a:gridCol>
                <a:gridCol w="1905000">
                  <a:extLst>
                    <a:ext uri="{9D8B030D-6E8A-4147-A177-3AD203B41FA5}">
                      <a16:colId xmlns:a16="http://schemas.microsoft.com/office/drawing/2014/main" val="1724860329"/>
                    </a:ext>
                  </a:extLst>
                </a:gridCol>
              </a:tblGrid>
              <a:tr h="43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a:solidFill>
                            <a:srgbClr val="C92360"/>
                          </a:solidFill>
                          <a:latin typeface="Arial" panose="020B0604020202020204" pitchFamily="34" charset="0"/>
                          <a:cs typeface="Arial" panose="020B0604020202020204" pitchFamily="34" charset="0"/>
                          <a:sym typeface="Myriad Pro"/>
                        </a:rPr>
                        <a:t>Dépenses</a:t>
                      </a:r>
                      <a:endParaRPr lang="fr-FR" sz="2000" dirty="0"/>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a:solidFill>
                            <a:srgbClr val="C92360"/>
                          </a:solidFill>
                          <a:latin typeface="Arial" panose="020B0604020202020204" pitchFamily="34" charset="0"/>
                          <a:cs typeface="Arial" panose="020B0604020202020204" pitchFamily="34" charset="0"/>
                          <a:sym typeface="Myriad Pro"/>
                        </a:rPr>
                        <a:t>Montant</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solidFill>
                      <a:srgbClr val="F8F8F8"/>
                    </a:solidFill>
                  </a:tcPr>
                </a:tc>
                <a:extLst>
                  <a:ext uri="{0D108BD9-81ED-4DB2-BD59-A6C34878D82A}">
                    <a16:rowId xmlns:a16="http://schemas.microsoft.com/office/drawing/2014/main" val="916695351"/>
                  </a:ext>
                </a:extLst>
              </a:tr>
              <a:tr h="684000">
                <a:tc>
                  <a:txBody>
                    <a:bodyPr/>
                    <a:lstStyle/>
                    <a:p>
                      <a:pPr algn="l">
                        <a:defRPr sz="1800"/>
                      </a:pPr>
                      <a:r>
                        <a:rPr lang="fr-FR" sz="2000" baseline="0" dirty="0">
                          <a:solidFill>
                            <a:srgbClr val="213B76"/>
                          </a:solidFill>
                          <a:latin typeface="Arial" panose="020B0604020202020204" pitchFamily="34" charset="0"/>
                          <a:cs typeface="Arial" panose="020B0604020202020204" pitchFamily="34" charset="0"/>
                          <a:sym typeface="Myriad Pro"/>
                        </a:rPr>
                        <a:t>Logement </a:t>
                      </a:r>
                    </a:p>
                    <a:p>
                      <a:pPr algn="l">
                        <a:defRPr sz="1800"/>
                      </a:pPr>
                      <a:r>
                        <a:rPr lang="fr-FR" sz="1800" baseline="0" dirty="0">
                          <a:solidFill>
                            <a:srgbClr val="213B76"/>
                          </a:solidFill>
                          <a:latin typeface="Arial" panose="020B0604020202020204" pitchFamily="34" charset="0"/>
                          <a:cs typeface="Arial" panose="020B0604020202020204" pitchFamily="34" charset="0"/>
                          <a:sym typeface="Myriad Pro"/>
                        </a:rPr>
                        <a:t>(loyer, eau, électricité, etc.)</a:t>
                      </a:r>
                      <a:endParaRPr lang="fr-FR" sz="1800" dirty="0">
                        <a:solidFill>
                          <a:srgbClr val="213B76"/>
                        </a:solidFill>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r">
                        <a:defRPr sz="1800"/>
                      </a:pPr>
                      <a:r>
                        <a:rPr lang="fr-FR" sz="2000" baseline="0" dirty="0">
                          <a:solidFill>
                            <a:srgbClr val="C92360"/>
                          </a:solidFill>
                          <a:latin typeface="Arial" panose="020B0604020202020204" pitchFamily="34" charset="0"/>
                          <a:cs typeface="Arial" panose="020B0604020202020204" pitchFamily="34" charset="0"/>
                          <a:sym typeface="Myriad Pro"/>
                        </a:rPr>
                        <a:t>903 </a:t>
                      </a:r>
                      <a:r>
                        <a:rPr lang="fr-FR" sz="2000" dirty="0">
                          <a:solidFill>
                            <a:srgbClr val="C92360"/>
                          </a:solidFill>
                          <a:latin typeface="Arial" panose="020B0604020202020204" pitchFamily="34" charset="0"/>
                          <a:cs typeface="Arial" panose="020B0604020202020204" pitchFamily="34" charset="0"/>
                          <a:sym typeface="Myriad Pro"/>
                        </a:rPr>
                        <a:t>€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912338720"/>
                  </a:ext>
                </a:extLst>
              </a:tr>
              <a:tr h="432000">
                <a:tc>
                  <a:txBody>
                    <a:bodyPr/>
                    <a:lstStyle/>
                    <a:p>
                      <a:pPr algn="l">
                        <a:defRPr sz="1800"/>
                      </a:pPr>
                      <a:r>
                        <a:rPr lang="fr-FR" sz="2000" dirty="0">
                          <a:solidFill>
                            <a:srgbClr val="213B76"/>
                          </a:solidFill>
                          <a:latin typeface="Arial" panose="020B0604020202020204" pitchFamily="34" charset="0"/>
                          <a:cs typeface="Arial" panose="020B0604020202020204" pitchFamily="34" charset="0"/>
                          <a:sym typeface="Myriad Pro"/>
                        </a:rPr>
                        <a:t>Transport</a:t>
                      </a:r>
                      <a:endParaRPr lang="fr-FR" sz="2000" dirty="0">
                        <a:solidFill>
                          <a:srgbClr val="213B76"/>
                        </a:solidFill>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r">
                        <a:defRPr sz="1800"/>
                      </a:pPr>
                      <a:r>
                        <a:rPr lang="fr-FR" sz="2000" dirty="0">
                          <a:solidFill>
                            <a:srgbClr val="C92360"/>
                          </a:solidFill>
                          <a:latin typeface="Arial" panose="020B0604020202020204" pitchFamily="34" charset="0"/>
                          <a:cs typeface="Arial" panose="020B0604020202020204" pitchFamily="34" charset="0"/>
                          <a:sym typeface="Myriad Pro"/>
                        </a:rPr>
                        <a:t>431 €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144492023"/>
                  </a:ext>
                </a:extLst>
              </a:tr>
              <a:tr h="432000">
                <a:tc>
                  <a:txBody>
                    <a:bodyPr/>
                    <a:lstStyle/>
                    <a:p>
                      <a:pPr algn="l">
                        <a:defRPr sz="1800"/>
                      </a:pPr>
                      <a:r>
                        <a:rPr lang="fr-FR" sz="2000" dirty="0">
                          <a:solidFill>
                            <a:srgbClr val="213B76"/>
                          </a:solidFill>
                          <a:latin typeface="Arial" panose="020B0604020202020204" pitchFamily="34" charset="0"/>
                          <a:cs typeface="Arial" panose="020B0604020202020204" pitchFamily="34" charset="0"/>
                          <a:sym typeface="Myriad Pro"/>
                        </a:rPr>
                        <a:t>Vêtements </a:t>
                      </a:r>
                      <a:endParaRPr lang="fr-FR" sz="2000" dirty="0">
                        <a:solidFill>
                          <a:srgbClr val="213B76"/>
                        </a:solidFill>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sz="1800"/>
                      </a:pPr>
                      <a:r>
                        <a:rPr lang="fr-FR" sz="2000" dirty="0">
                          <a:solidFill>
                            <a:srgbClr val="C92360"/>
                          </a:solidFill>
                          <a:latin typeface="Arial" panose="020B0604020202020204" pitchFamily="34" charset="0"/>
                          <a:cs typeface="Arial" panose="020B0604020202020204" pitchFamily="34" charset="0"/>
                          <a:sym typeface="Myriad Pro"/>
                        </a:rPr>
                        <a:t>2 136 € / </a:t>
                      </a:r>
                      <a:r>
                        <a:rPr lang="fr-FR" sz="2000" u="none" dirty="0" smtClean="0">
                          <a:solidFill>
                            <a:srgbClr val="C92360"/>
                          </a:solidFill>
                          <a:latin typeface="Arial" panose="020B0604020202020204" pitchFamily="34" charset="0"/>
                          <a:cs typeface="Arial" panose="020B0604020202020204" pitchFamily="34" charset="0"/>
                          <a:sym typeface="Myriad Pro"/>
                        </a:rPr>
                        <a:t>an</a:t>
                      </a:r>
                      <a:endParaRPr lang="fr-FR" sz="2000" dirty="0">
                        <a:solidFill>
                          <a:srgbClr val="C92360"/>
                        </a:solidFill>
                      </a:endParaRPr>
                    </a:p>
                  </a:txBody>
                  <a:tcPr marR="360000"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4014682191"/>
                  </a:ext>
                </a:extLst>
              </a:tr>
              <a:tr h="432000">
                <a:tc>
                  <a:txBody>
                    <a:bodyPr/>
                    <a:lstStyle/>
                    <a:p>
                      <a:pPr algn="l">
                        <a:defRPr sz="1800"/>
                      </a:pPr>
                      <a:r>
                        <a:rPr lang="fr-FR" sz="2000" dirty="0">
                          <a:solidFill>
                            <a:srgbClr val="213B76"/>
                          </a:solidFill>
                          <a:latin typeface="Arial" panose="020B0604020202020204" pitchFamily="34" charset="0"/>
                          <a:cs typeface="Arial" panose="020B0604020202020204" pitchFamily="34" charset="0"/>
                          <a:sym typeface="Myriad Pro"/>
                        </a:rPr>
                        <a:t>Santé </a:t>
                      </a:r>
                      <a:endParaRPr lang="fr-FR" sz="2000" dirty="0">
                        <a:solidFill>
                          <a:srgbClr val="213B76"/>
                        </a:solidFill>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r">
                        <a:defRPr sz="1800"/>
                      </a:pPr>
                      <a:r>
                        <a:rPr lang="fr-FR" sz="2000" dirty="0">
                          <a:solidFill>
                            <a:srgbClr val="C92360"/>
                          </a:solidFill>
                          <a:latin typeface="Arial" panose="020B0604020202020204" pitchFamily="34" charset="0"/>
                          <a:cs typeface="Arial" panose="020B0604020202020204" pitchFamily="34" charset="0"/>
                          <a:sym typeface="Myriad Pro"/>
                        </a:rPr>
                        <a:t>268</a:t>
                      </a:r>
                      <a:r>
                        <a:rPr lang="fr-FR" sz="2000" baseline="0" dirty="0">
                          <a:solidFill>
                            <a:srgbClr val="C92360"/>
                          </a:solidFill>
                          <a:latin typeface="Arial" panose="020B0604020202020204" pitchFamily="34" charset="0"/>
                          <a:cs typeface="Arial" panose="020B0604020202020204" pitchFamily="34" charset="0"/>
                          <a:sym typeface="Myriad Pro"/>
                        </a:rPr>
                        <a:t> </a:t>
                      </a:r>
                      <a:r>
                        <a:rPr lang="fr-FR" sz="2000" dirty="0">
                          <a:solidFill>
                            <a:srgbClr val="C92360"/>
                          </a:solidFill>
                          <a:latin typeface="Arial" panose="020B0604020202020204" pitchFamily="34" charset="0"/>
                          <a:cs typeface="Arial" panose="020B0604020202020204" pitchFamily="34" charset="0"/>
                          <a:sym typeface="Myriad Pro"/>
                        </a:rPr>
                        <a:t>€ / mois</a:t>
                      </a:r>
                      <a:endParaRPr lang="fr-FR" sz="2000" b="1" dirty="0">
                        <a:solidFill>
                          <a:srgbClr val="C92360"/>
                        </a:solidFill>
                        <a:latin typeface="Arial" panose="020B0604020202020204" pitchFamily="34" charset="0"/>
                        <a:ea typeface="Myriad Pro"/>
                        <a:cs typeface="Arial" panose="020B0604020202020204" pitchFamily="34" charset="0"/>
                        <a:sym typeface="Myriad Pro"/>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589808005"/>
                  </a:ext>
                </a:extLst>
              </a:tr>
              <a:tr h="432000">
                <a:tc>
                  <a:txBody>
                    <a:bodyPr/>
                    <a:lstStyle/>
                    <a:p>
                      <a:pPr marL="0" algn="l" defTabSz="914400" rtl="0" eaLnBrk="1" latinLnBrk="0" hangingPunct="1">
                        <a:defRPr sz="1800"/>
                      </a:pPr>
                      <a:r>
                        <a:rPr lang="fr-FR" sz="2000" dirty="0">
                          <a:solidFill>
                            <a:srgbClr val="213B76"/>
                          </a:solidFill>
                          <a:latin typeface="Arial" panose="020B0604020202020204" pitchFamily="34" charset="0"/>
                          <a:cs typeface="Arial" panose="020B0604020202020204" pitchFamily="34" charset="0"/>
                          <a:sym typeface="Myriad Pro"/>
                        </a:rPr>
                        <a:t>Assurances </a:t>
                      </a:r>
                      <a:r>
                        <a:rPr lang="fr-FR" sz="1800" dirty="0">
                          <a:solidFill>
                            <a:srgbClr val="213B76"/>
                          </a:solidFill>
                          <a:latin typeface="Arial" panose="020B0604020202020204" pitchFamily="34" charset="0"/>
                          <a:cs typeface="Arial" panose="020B0604020202020204" pitchFamily="34" charset="0"/>
                          <a:sym typeface="Myriad Pro"/>
                        </a:rPr>
                        <a:t>(</a:t>
                      </a:r>
                      <a:r>
                        <a:rPr lang="fr-FR" sz="1800" kern="1200" baseline="0" dirty="0">
                          <a:solidFill>
                            <a:srgbClr val="213B76"/>
                          </a:solidFill>
                          <a:latin typeface="Arial" panose="020B0604020202020204" pitchFamily="34" charset="0"/>
                          <a:ea typeface="+mn-ea"/>
                          <a:cs typeface="Arial" panose="020B0604020202020204" pitchFamily="34" charset="0"/>
                          <a:sym typeface="Myriad Pro"/>
                        </a:rPr>
                        <a:t>auto et habitation)</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000" dirty="0">
                          <a:solidFill>
                            <a:srgbClr val="C92360"/>
                          </a:solidFill>
                          <a:latin typeface="Arial" panose="020B0604020202020204" pitchFamily="34" charset="0"/>
                          <a:cs typeface="Arial" panose="020B0604020202020204" pitchFamily="34" charset="0"/>
                          <a:sym typeface="Myriad Pro"/>
                        </a:rPr>
                        <a:t>80 €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552215045"/>
                  </a:ext>
                </a:extLst>
              </a:tr>
            </a:tbl>
          </a:graphicData>
        </a:graphic>
      </p:graphicFrame>
      <p:graphicFrame>
        <p:nvGraphicFramePr>
          <p:cNvPr id="13" name="Tableau 12"/>
          <p:cNvGraphicFramePr>
            <a:graphicFrameLocks noGrp="1"/>
          </p:cNvGraphicFramePr>
          <p:nvPr>
            <p:extLst>
              <p:ext uri="{D42A27DB-BD31-4B8C-83A1-F6EECF244321}">
                <p14:modId xmlns:p14="http://schemas.microsoft.com/office/powerpoint/2010/main" val="3135680850"/>
              </p:ext>
            </p:extLst>
          </p:nvPr>
        </p:nvGraphicFramePr>
        <p:xfrm>
          <a:off x="953165" y="2020585"/>
          <a:ext cx="10774558" cy="1296000"/>
        </p:xfrm>
        <a:graphic>
          <a:graphicData uri="http://schemas.openxmlformats.org/drawingml/2006/table">
            <a:tbl>
              <a:tblPr/>
              <a:tblGrid>
                <a:gridCol w="8703537">
                  <a:extLst>
                    <a:ext uri="{9D8B030D-6E8A-4147-A177-3AD203B41FA5}">
                      <a16:colId xmlns:a16="http://schemas.microsoft.com/office/drawing/2014/main" val="3313908677"/>
                    </a:ext>
                  </a:extLst>
                </a:gridCol>
                <a:gridCol w="2071021">
                  <a:extLst>
                    <a:ext uri="{9D8B030D-6E8A-4147-A177-3AD203B41FA5}">
                      <a16:colId xmlns:a16="http://schemas.microsoft.com/office/drawing/2014/main" val="1724860329"/>
                    </a:ext>
                  </a:extLst>
                </a:gridCol>
              </a:tblGrid>
              <a:tr h="432000">
                <a:tc>
                  <a:txBody>
                    <a:bodyPr/>
                    <a:lstStyle/>
                    <a:p>
                      <a:pPr algn="ctr"/>
                      <a:r>
                        <a:rPr lang="fr-FR" sz="2000" b="1" kern="1200" dirty="0" smtClean="0">
                          <a:solidFill>
                            <a:srgbClr val="213B76"/>
                          </a:solidFill>
                          <a:latin typeface="Arial" panose="020B0604020202020204" pitchFamily="34" charset="0"/>
                          <a:ea typeface="+mn-ea"/>
                          <a:cs typeface="Arial" panose="020B0604020202020204" pitchFamily="34" charset="0"/>
                        </a:rPr>
                        <a:t>Ressources</a:t>
                      </a:r>
                      <a:endParaRPr lang="fr-FR" sz="2000" b="1" kern="120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algn="ctr"/>
                      <a:r>
                        <a:rPr lang="fr-FR" sz="2000" b="1" kern="1200" dirty="0">
                          <a:solidFill>
                            <a:srgbClr val="213B76"/>
                          </a:solidFill>
                          <a:latin typeface="Arial" panose="020B0604020202020204" pitchFamily="34" charset="0"/>
                          <a:ea typeface="+mn-ea"/>
                          <a:cs typeface="Arial" panose="020B0604020202020204" pitchFamily="34" charset="0"/>
                        </a:rPr>
                        <a:t>Montant</a:t>
                      </a: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extLst>
                  <a:ext uri="{0D108BD9-81ED-4DB2-BD59-A6C34878D82A}">
                    <a16:rowId xmlns:a16="http://schemas.microsoft.com/office/drawing/2014/main" val="138181509"/>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kumimoji="0" lang="fr-FR" sz="2000" b="0" i="0" u="none" strike="noStrike" kern="1200" cap="none" spc="0" normalizeH="0" baseline="0" noProof="0" dirty="0" smtClean="0">
                          <a:ln>
                            <a:noFill/>
                          </a:ln>
                          <a:solidFill>
                            <a:srgbClr val="213B76"/>
                          </a:solidFill>
                          <a:effectLst/>
                          <a:uLnTx/>
                          <a:uFillTx/>
                          <a:latin typeface="Arial" panose="020B0604020202020204" pitchFamily="34" charset="0"/>
                          <a:ea typeface="+mn-ea"/>
                          <a:cs typeface="Arial" panose="020B0604020202020204" pitchFamily="34" charset="0"/>
                        </a:rPr>
                        <a:t>Salaire mensuel d’un couple après déduction de l’impôt sur le revenu </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smtClean="0">
                          <a:ln>
                            <a:noFill/>
                          </a:ln>
                          <a:solidFill>
                            <a:srgbClr val="213B76"/>
                          </a:solidFill>
                          <a:effectLst/>
                          <a:uLnTx/>
                          <a:uFillTx/>
                          <a:latin typeface="Arial" panose="020B0604020202020204" pitchFamily="34" charset="0"/>
                          <a:ea typeface="+mn-ea"/>
                          <a:cs typeface="Arial" panose="020B0604020202020204" pitchFamily="34" charset="0"/>
                        </a:rPr>
                        <a:t>3 949 €</a:t>
                      </a:r>
                      <a:r>
                        <a:rPr lang="fr-FR" sz="2000" dirty="0" smtClean="0">
                          <a:solidFill>
                            <a:srgbClr val="213B76"/>
                          </a:solidFill>
                          <a:latin typeface="Arial" panose="020B0604020202020204" pitchFamily="34" charset="0"/>
                          <a:cs typeface="Arial" panose="020B0604020202020204" pitchFamily="34" charset="0"/>
                          <a:sym typeface="Myriad Pro"/>
                        </a:rPr>
                        <a:t> </a:t>
                      </a:r>
                      <a:r>
                        <a:rPr lang="fr-FR" sz="2000" dirty="0">
                          <a:solidFill>
                            <a:srgbClr val="213B76"/>
                          </a:solidFill>
                          <a:latin typeface="Arial" panose="020B0604020202020204" pitchFamily="34" charset="0"/>
                          <a:cs typeface="Arial" panose="020B0604020202020204" pitchFamily="34" charset="0"/>
                          <a:sym typeface="Myriad Pro"/>
                        </a:rPr>
                        <a:t>/ mois</a:t>
                      </a:r>
                      <a:endParaRPr lang="fr-FR" sz="2000" dirty="0">
                        <a:solidFill>
                          <a:srgbClr val="213B76"/>
                        </a:solidFill>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912338720"/>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kumimoji="0" lang="fr-FR" sz="2000" b="0" i="0" u="none" strike="noStrike" kern="1200" cap="none" spc="0" normalizeH="0" baseline="0" dirty="0" smtClean="0">
                          <a:ln>
                            <a:noFill/>
                          </a:ln>
                          <a:solidFill>
                            <a:srgbClr val="213B76"/>
                          </a:solidFill>
                          <a:effectLst/>
                          <a:uLnTx/>
                          <a:uFillTx/>
                          <a:latin typeface="Arial" panose="020B0604020202020204" pitchFamily="34" charset="0"/>
                          <a:ea typeface="+mn-ea"/>
                          <a:cs typeface="Arial" panose="020B0604020202020204" pitchFamily="34" charset="0"/>
                        </a:rPr>
                        <a:t>Allocations familiales</a:t>
                      </a:r>
                      <a:endParaRPr kumimoji="0" lang="fr-FR" sz="2000" b="0" i="0" u="none" strike="noStrike" kern="1200" cap="none" spc="0" normalizeH="0" baseline="0" dirty="0">
                        <a:ln>
                          <a:noFill/>
                        </a:ln>
                        <a:solidFill>
                          <a:srgbClr val="213B76"/>
                        </a:solidFill>
                        <a:effectLst/>
                        <a:uLnTx/>
                        <a:uFillTx/>
                        <a:latin typeface="Arial" panose="020B0604020202020204" pitchFamily="34" charset="0"/>
                        <a:ea typeface="+mn-ea"/>
                        <a:cs typeface="Arial" panose="020B0604020202020204" pitchFamily="34" charset="0"/>
                      </a:endParaRP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smtClean="0">
                          <a:ln>
                            <a:noFill/>
                          </a:ln>
                          <a:solidFill>
                            <a:srgbClr val="213B76"/>
                          </a:solidFill>
                          <a:effectLst/>
                          <a:uLnTx/>
                          <a:uFillTx/>
                          <a:latin typeface="Arial" panose="020B0604020202020204" pitchFamily="34" charset="0"/>
                          <a:ea typeface="+mn-ea"/>
                          <a:cs typeface="Arial" panose="020B0604020202020204" pitchFamily="34" charset="0"/>
                        </a:rPr>
                        <a:t>141 €</a:t>
                      </a:r>
                      <a:r>
                        <a:rPr lang="fr-FR" sz="2000" baseline="0" dirty="0" smtClean="0">
                          <a:solidFill>
                            <a:srgbClr val="213B76"/>
                          </a:solidFill>
                          <a:latin typeface="Arial" panose="020B0604020202020204" pitchFamily="34" charset="0"/>
                          <a:cs typeface="Arial" panose="020B0604020202020204" pitchFamily="34" charset="0"/>
                          <a:sym typeface="Myriad Pro"/>
                        </a:rPr>
                        <a:t> </a:t>
                      </a:r>
                      <a:r>
                        <a:rPr lang="fr-FR" sz="2000" baseline="0" dirty="0">
                          <a:solidFill>
                            <a:srgbClr val="213B76"/>
                          </a:solidFill>
                          <a:latin typeface="Arial" panose="020B0604020202020204" pitchFamily="34" charset="0"/>
                          <a:cs typeface="Arial" panose="020B0604020202020204" pitchFamily="34" charset="0"/>
                          <a:sym typeface="Myriad Pro"/>
                        </a:rPr>
                        <a:t>/ mois</a:t>
                      </a:r>
                      <a:endParaRPr lang="fr-FR" sz="2000" dirty="0">
                        <a:solidFill>
                          <a:srgbClr val="213B76"/>
                        </a:solidFill>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2144492023"/>
                  </a:ext>
                </a:extLst>
              </a:tr>
            </a:tbl>
          </a:graphicData>
        </a:graphic>
      </p:graphicFrame>
      <p:sp>
        <p:nvSpPr>
          <p:cNvPr id="18" name="Espace réservé du texte 4"/>
          <p:cNvSpPr txBox="1"/>
          <p:nvPr/>
        </p:nvSpPr>
        <p:spPr>
          <a:xfrm>
            <a:off x="953165" y="1438311"/>
            <a:ext cx="10769674" cy="430883"/>
          </a:xfrm>
          <a:prstGeom prst="rect">
            <a:avLst/>
          </a:prstGeom>
          <a:noFill/>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spcBef>
                <a:spcPts val="500"/>
              </a:spcBef>
              <a:defRPr sz="2300" b="1">
                <a:solidFill>
                  <a:srgbClr val="002060"/>
                </a:solidFill>
                <a:latin typeface="Arial"/>
                <a:ea typeface="Arial"/>
                <a:cs typeface="Arial"/>
                <a:sym typeface="Arial"/>
              </a:defRPr>
            </a:lvl1pPr>
          </a:lstStyle>
          <a:p>
            <a:pPr algn="ctr"/>
            <a:r>
              <a:rPr lang="fr-FR" sz="2200" dirty="0">
                <a:solidFill>
                  <a:srgbClr val="E06F17"/>
                </a:solidFill>
                <a:latin typeface="Arial" panose="020B0604020202020204" pitchFamily="34" charset="0"/>
                <a:cs typeface="Arial" panose="020B0604020202020204" pitchFamily="34" charset="0"/>
              </a:rPr>
              <a:t>Exercice : </a:t>
            </a:r>
            <a:r>
              <a:rPr lang="fr-FR" sz="2200" dirty="0" smtClean="0">
                <a:solidFill>
                  <a:srgbClr val="E06F17"/>
                </a:solidFill>
                <a:latin typeface="Arial" panose="020B0604020202020204" pitchFamily="34" charset="0"/>
                <a:cs typeface="Arial" panose="020B0604020202020204" pitchFamily="34" charset="0"/>
              </a:rPr>
              <a:t>Calculer </a:t>
            </a:r>
            <a:r>
              <a:rPr sz="2200" dirty="0" smtClean="0">
                <a:solidFill>
                  <a:srgbClr val="E06F17"/>
                </a:solidFill>
                <a:latin typeface="Arial" panose="020B0604020202020204" pitchFamily="34" charset="0"/>
                <a:cs typeface="Arial" panose="020B0604020202020204" pitchFamily="34" charset="0"/>
              </a:rPr>
              <a:t>l</a:t>
            </a:r>
            <a:r>
              <a:rPr lang="fr-FR" sz="2200" dirty="0" smtClean="0">
                <a:solidFill>
                  <a:srgbClr val="E06F17"/>
                </a:solidFill>
                <a:latin typeface="Arial" panose="020B0604020202020204" pitchFamily="34" charset="0"/>
                <a:cs typeface="Arial" panose="020B0604020202020204" pitchFamily="34" charset="0"/>
              </a:rPr>
              <a:t>'argent</a:t>
            </a:r>
            <a:r>
              <a:rPr sz="2200" dirty="0" smtClean="0">
                <a:solidFill>
                  <a:srgbClr val="E06F17"/>
                </a:solidFill>
                <a:latin typeface="Arial" panose="020B0604020202020204" pitchFamily="34" charset="0"/>
                <a:cs typeface="Arial" panose="020B0604020202020204" pitchFamily="34" charset="0"/>
              </a:rPr>
              <a:t> </a:t>
            </a:r>
            <a:r>
              <a:rPr sz="2200" dirty="0">
                <a:solidFill>
                  <a:srgbClr val="E06F17"/>
                </a:solidFill>
                <a:latin typeface="Arial" panose="020B0604020202020204" pitchFamily="34" charset="0"/>
                <a:cs typeface="Arial" panose="020B0604020202020204" pitchFamily="34" charset="0"/>
              </a:rPr>
              <a:t>disponible</a:t>
            </a:r>
            <a:r>
              <a:rPr lang="fr-FR" sz="2200" dirty="0">
                <a:solidFill>
                  <a:srgbClr val="E06F17"/>
                </a:solidFill>
                <a:latin typeface="Arial" panose="020B0604020202020204" pitchFamily="34" charset="0"/>
                <a:cs typeface="Arial" panose="020B0604020202020204" pitchFamily="34" charset="0"/>
              </a:rPr>
              <a:t> une fois toutes les dépenses </a:t>
            </a:r>
            <a:r>
              <a:rPr lang="fr-FR" sz="2200" dirty="0" smtClean="0">
                <a:solidFill>
                  <a:srgbClr val="E06F17"/>
                </a:solidFill>
                <a:latin typeface="Arial" panose="020B0604020202020204" pitchFamily="34" charset="0"/>
                <a:cs typeface="Arial" panose="020B0604020202020204" pitchFamily="34" charset="0"/>
              </a:rPr>
              <a:t>réglées.</a:t>
            </a:r>
            <a:endParaRPr sz="2200" dirty="0">
              <a:solidFill>
                <a:srgbClr val="C92360"/>
              </a:solidFill>
              <a:latin typeface="Arial" panose="020B0604020202020204" pitchFamily="34" charset="0"/>
              <a:cs typeface="Arial" panose="020B0604020202020204" pitchFamily="34" charset="0"/>
            </a:endParaRPr>
          </a:p>
        </p:txBody>
      </p:sp>
      <p:sp>
        <p:nvSpPr>
          <p:cNvPr id="19" name="Rectangle à coins arrondis 18"/>
          <p:cNvSpPr/>
          <p:nvPr/>
        </p:nvSpPr>
        <p:spPr>
          <a:xfrm>
            <a:off x="953165" y="1392454"/>
            <a:ext cx="10774558" cy="505196"/>
          </a:xfrm>
          <a:prstGeom prst="roundRect">
            <a:avLst>
              <a:gd name="adj" fmla="val 0"/>
            </a:avLst>
          </a:prstGeom>
          <a:noFill/>
          <a:ln w="38100" cap="sq">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1"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Voie professionnelle</a:t>
            </a:r>
            <a:endParaRPr lang="fr-FR" dirty="0"/>
          </a:p>
        </p:txBody>
      </p:sp>
      <p:pic>
        <p:nvPicPr>
          <p:cNvPr id="15" name="Imag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pic>
        <p:nvPicPr>
          <p:cNvPr id="4" name="Image 3">
            <a:hlinkClick r:id="rId4" action="ppaction://hlinkfile"/>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79199" y="293912"/>
            <a:ext cx="1018369" cy="1016356"/>
          </a:xfrm>
          <a:prstGeom prst="rect">
            <a:avLst/>
          </a:prstGeom>
        </p:spPr>
      </p:pic>
    </p:spTree>
    <p:extLst>
      <p:ext uri="{BB962C8B-B14F-4D97-AF65-F5344CB8AC3E}">
        <p14:creationId xmlns:p14="http://schemas.microsoft.com/office/powerpoint/2010/main" val="1999760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spAutoFit/>
      </a:bodyPr>
      <a:lstStyle>
        <a:defPPr>
          <a:defRPr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spAutoFit/>
      </a:bodyPr>
      <a:lstStyle>
        <a:defPPr>
          <a:defRPr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10413</TotalTime>
  <Words>29093</Words>
  <Application>Microsoft Office PowerPoint</Application>
  <PresentationFormat>Grand écran</PresentationFormat>
  <Paragraphs>2172</Paragraphs>
  <Slides>63</Slides>
  <Notes>63</Notes>
  <HiddenSlides>0</HiddenSlides>
  <MMClips>0</MMClips>
  <ScaleCrop>false</ScaleCrop>
  <HeadingPairs>
    <vt:vector size="6" baseType="variant">
      <vt:variant>
        <vt:lpstr>Polices utilisées</vt:lpstr>
      </vt:variant>
      <vt:variant>
        <vt:i4>9</vt:i4>
      </vt:variant>
      <vt:variant>
        <vt:lpstr>Thème</vt:lpstr>
      </vt:variant>
      <vt:variant>
        <vt:i4>2</vt:i4>
      </vt:variant>
      <vt:variant>
        <vt:lpstr>Titres des diapositives</vt:lpstr>
      </vt:variant>
      <vt:variant>
        <vt:i4>63</vt:i4>
      </vt:variant>
    </vt:vector>
  </HeadingPairs>
  <TitlesOfParts>
    <vt:vector size="74" baseType="lpstr">
      <vt:lpstr>Arial</vt:lpstr>
      <vt:lpstr>Calibri</vt:lpstr>
      <vt:lpstr>Calibri Light</vt:lpstr>
      <vt:lpstr>Helvetica</vt:lpstr>
      <vt:lpstr>Indie Flower</vt:lpstr>
      <vt:lpstr>Myriad Pro</vt:lpstr>
      <vt:lpstr>Times New Roman</vt:lpstr>
      <vt:lpstr>Vivaldi</vt:lpstr>
      <vt:lpstr>Wingdings</vt:lpstr>
      <vt:lpstr>Thème Office</vt:lpstr>
      <vt:lpstr>1_Thème Office</vt:lpstr>
      <vt:lpstr>LE PASSEPORT D’ÉDUCATION  BUDGÉTAIRE ET FINANCIÈRE</vt:lpstr>
      <vt:lpstr>SOMMAIRE</vt:lpstr>
      <vt:lpstr>Présentation PowerPoint</vt:lpstr>
      <vt:lpstr>1. LE BUDGET</vt:lpstr>
      <vt:lpstr>1. LE BUDGET</vt:lpstr>
      <vt:lpstr>1. LE BUDGET</vt:lpstr>
      <vt:lpstr>1. LE BUDGET</vt:lpstr>
      <vt:lpstr>1. LE BUDGET</vt:lpstr>
      <vt:lpstr>1. LE BUDGET</vt:lpstr>
      <vt:lpstr>1. LE BUDGET</vt:lpstr>
      <vt:lpstr>1. LE BUDGET</vt:lpstr>
      <vt:lpstr>Présentation PowerPoint</vt:lpstr>
      <vt:lpstr>2. LE COMPTE BANCAIRE</vt:lpstr>
      <vt:lpstr>2. LE COMPTE BANCAIRE</vt:lpstr>
      <vt:lpstr>2. LE COMPTE BANCAIRE</vt:lpstr>
      <vt:lpstr>2. LE COMPTE BANCAIRE</vt:lpstr>
      <vt:lpstr>2. LE COMPTE BANCAIRE</vt:lpstr>
      <vt:lpstr>2. LE COMPTE BANCAIRE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5. LES ARNAQUES</vt:lpstr>
      <vt:lpstr>5. LES ARNAQUES</vt:lpstr>
      <vt:lpstr>Présentation PowerPoint</vt:lpstr>
      <vt:lpstr>6. L’ÉPARGNE</vt:lpstr>
      <vt:lpstr>6. ÉPARGNE ET TAUX D’INTÉRÊT</vt:lpstr>
      <vt:lpstr>6. ÉPARGNE ET TAUX D’INTÉRÊT</vt:lpstr>
      <vt:lpstr>6. L’ÉPARGNE</vt:lpstr>
      <vt:lpstr>Présentation PowerPoint</vt:lpstr>
      <vt:lpstr>Présentation PowerPoint</vt:lpstr>
      <vt:lpstr>7. LE CRÉDIT</vt:lpstr>
      <vt:lpstr>7. LE CRÉDIT</vt:lpstr>
      <vt:lpstr>7. LE CRÉDIT</vt:lpstr>
      <vt:lpstr>Présentation PowerPoint</vt:lpstr>
      <vt:lpstr>7. CRÉDIT ET TAUX D’INTÉRÊT</vt:lpstr>
      <vt:lpstr>7. CRÉDIT ET TAUX D’INTÉRÊT</vt:lpstr>
      <vt:lpstr>Présentation PowerPoint</vt:lpstr>
      <vt:lpstr>8. LES ASSURANCES</vt:lpstr>
      <vt:lpstr>8. LES ASSURANCES</vt:lpstr>
      <vt:lpstr>8. LES ASSURANCES</vt:lpstr>
      <vt:lpstr>Présentation PowerPoint</vt:lpstr>
      <vt:lpstr>POUR CONCLURE</vt:lpstr>
      <vt:lpstr>Présentation PowerPoint</vt:lpstr>
      <vt:lpstr>LEXIQUE FINANCIER</vt:lpstr>
      <vt:lpstr>PANORAMA DES PAIEMENTS SCRIPTURAUX</vt:lpstr>
      <vt:lpstr>LES MOYENS DE PAIEMENT  </vt:lpstr>
      <vt:lpstr>LES MOYENS DE PAIEMENT  </vt:lpstr>
      <vt:lpstr>LE PASSEPORT D’ÉDUCATION  BUDGÉTAIRE ET FINANCIÈRE     est réalisé en partenariat par :</vt:lpstr>
    </vt:vector>
  </TitlesOfParts>
  <Company>Banque de France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VIZENKOV Béatrice (DGSER DEF)</dc:creator>
  <cp:lastModifiedBy>CELINE ROUAULT</cp:lastModifiedBy>
  <cp:revision>933</cp:revision>
  <cp:lastPrinted>2024-08-07T07:45:34Z</cp:lastPrinted>
  <dcterms:created xsi:type="dcterms:W3CDTF">2024-05-22T12:11:31Z</dcterms:created>
  <dcterms:modified xsi:type="dcterms:W3CDTF">2024-11-15T15:19:51Z</dcterms:modified>
</cp:coreProperties>
</file>