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4"/>
  </p:sldMasterIdLst>
  <p:notesMasterIdLst>
    <p:notesMasterId r:id="rId18"/>
  </p:notesMasterIdLst>
  <p:sldIdLst>
    <p:sldId id="331" r:id="rId5"/>
    <p:sldId id="350" r:id="rId6"/>
    <p:sldId id="335" r:id="rId7"/>
    <p:sldId id="338" r:id="rId8"/>
    <p:sldId id="336" r:id="rId9"/>
    <p:sldId id="339" r:id="rId10"/>
    <p:sldId id="337" r:id="rId11"/>
    <p:sldId id="340" r:id="rId12"/>
    <p:sldId id="341" r:id="rId13"/>
    <p:sldId id="342" r:id="rId14"/>
    <p:sldId id="343" r:id="rId15"/>
    <p:sldId id="352" r:id="rId16"/>
    <p:sldId id="353" r:id="rId17"/>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INISTÈRIEL" id="{0B896E98-F45E-4768-8620-EDDF394BE181}">
          <p14:sldIdLst>
            <p14:sldId id="331"/>
            <p14:sldId id="350"/>
            <p14:sldId id="335"/>
            <p14:sldId id="338"/>
            <p14:sldId id="336"/>
            <p14:sldId id="339"/>
            <p14:sldId id="337"/>
            <p14:sldId id="340"/>
            <p14:sldId id="341"/>
            <p14:sldId id="342"/>
            <p14:sldId id="343"/>
            <p14:sldId id="352"/>
            <p14:sldId id="353"/>
          </p14:sldIdLst>
        </p14:section>
      </p14:sectionLst>
    </p:ex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AE8"/>
    <a:srgbClr val="CBD1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899"/>
    <p:restoredTop sz="94660"/>
  </p:normalViewPr>
  <p:slideViewPr>
    <p:cSldViewPr showGuides="1">
      <p:cViewPr varScale="1">
        <p:scale>
          <a:sx n="84" d="100"/>
          <a:sy n="84" d="100"/>
        </p:scale>
        <p:origin x="108" y="720"/>
      </p:cViewPr>
      <p:guideLst>
        <p:guide orient="horz" pos="1620"/>
        <p:guide orient="horz" pos="191"/>
        <p:guide orient="horz" pos="854"/>
        <p:guide orient="horz" pos="821"/>
        <p:guide orient="horz" pos="3049"/>
        <p:guide orient="horz" pos="3151"/>
        <p:guide pos="2880"/>
        <p:guide pos="476"/>
        <p:guide pos="5193"/>
        <p:guide pos="5465"/>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07/08/2024</a:t>
            </a:fld>
            <a:endParaRPr lang="fr-FR" dirty="0"/>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r>
              <a:rPr lang="fr-FR"/>
              <a:t>XX/XX/XXXX</a:t>
            </a:r>
            <a:endParaRPr lang="fr-FR" dirty="0"/>
          </a:p>
        </p:txBody>
      </p:sp>
      <p:sp>
        <p:nvSpPr>
          <p:cNvPr id="5" name="Espace réservé du pied de page 4"/>
          <p:cNvSpPr>
            <a:spLocks noGrp="1"/>
          </p:cNvSpPr>
          <p:nvPr>
            <p:ph type="ftr" sz="quarter" idx="11"/>
          </p:nvPr>
        </p:nvSpPr>
        <p:spPr bwMode="gray">
          <a:xfrm>
            <a:off x="720000" y="3919897"/>
            <a:ext cx="3240000" cy="900000"/>
          </a:xfrm>
        </p:spPr>
        <p:txBody>
          <a:bodyPr anchor="b" anchorCtr="0"/>
          <a:lstStyle>
            <a:lvl1pPr>
              <a:defRPr sz="1150"/>
            </a:lvl1pPr>
          </a:lstStyle>
          <a:p>
            <a:r>
              <a:rPr lang="fr-FR" dirty="0"/>
              <a:t>Intitulé de la direction </a:t>
            </a:r>
            <a:br>
              <a:rPr lang="fr-FR" dirty="0"/>
            </a:br>
            <a:r>
              <a:rPr lang="fr-FR" dirty="0"/>
              <a:t>ou de l’organisme rattaché</a:t>
            </a:r>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2" name="Imag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394" y="51470"/>
            <a:ext cx="4355622" cy="3581126"/>
          </a:xfrm>
          <a:prstGeom prst="rect">
            <a:avLst/>
          </a:prstGeom>
        </p:spPr>
      </p:pic>
    </p:spTree>
    <p:extLst>
      <p:ext uri="{BB962C8B-B14F-4D97-AF65-F5344CB8AC3E}">
        <p14:creationId xmlns:p14="http://schemas.microsoft.com/office/powerpoint/2010/main" val="343261095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2" name="Espace réservé de la date 1"/>
          <p:cNvSpPr>
            <a:spLocks noGrp="1"/>
          </p:cNvSpPr>
          <p:nvPr>
            <p:ph type="dt" sz="half" idx="10"/>
          </p:nvPr>
        </p:nvSpPr>
        <p:spPr bwMode="gray"/>
        <p:txBody>
          <a:bodyPr/>
          <a:lstStyle/>
          <a:p>
            <a:pPr algn="r"/>
            <a:r>
              <a:rPr lang="fr-FR" cap="all"/>
              <a:t>XX/XX/XXXX</a:t>
            </a:r>
            <a:endParaRPr lang="fr-FR" cap="all" dirty="0"/>
          </a:p>
        </p:txBody>
      </p:sp>
      <p:sp>
        <p:nvSpPr>
          <p:cNvPr id="3" name="Espace réservé du pied de page 2"/>
          <p:cNvSpPr>
            <a:spLocks noGrp="1"/>
          </p:cNvSpPr>
          <p:nvPr>
            <p:ph type="ftr" sz="quarter" idx="11"/>
          </p:nvPr>
        </p:nvSpPr>
        <p:spPr bwMode="gray"/>
        <p:txBody>
          <a:bodyPr/>
          <a:lstStyle>
            <a:lvl1pPr>
              <a:defRPr/>
            </a:lvl1pPr>
          </a:lstStyle>
          <a:p>
            <a:r>
              <a:rPr lang="fr-FR" dirty="0"/>
              <a:t>Intitulé de la direction ou de l’organisme rattaché</a:t>
            </a:r>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360000" y="2346046"/>
            <a:ext cx="8424000" cy="2077200"/>
          </a:xfrm>
        </p:spPr>
        <p:txBody>
          <a:bodyPr/>
          <a:lstStyle>
            <a:lvl1pPr>
              <a:lnSpc>
                <a:spcPct val="90000"/>
              </a:lnSpc>
              <a:spcAft>
                <a:spcPts val="0"/>
              </a:spcAft>
              <a:defRPr sz="3250" b="1" cap="all" baseline="0"/>
            </a:lvl1pPr>
            <a:lvl2pPr marL="0" indent="0">
              <a:spcBef>
                <a:spcPts val="500"/>
              </a:spcBef>
              <a:spcAft>
                <a:spcPts val="0"/>
              </a:spcAft>
              <a:buNone/>
              <a:defRPr sz="1850"/>
            </a:lvl2pPr>
          </a:lstStyle>
          <a:p>
            <a:pPr lvl="0"/>
            <a:r>
              <a:rPr lang="fr-FR" dirty="0"/>
              <a:t>Titre</a:t>
            </a:r>
          </a:p>
          <a:p>
            <a:pPr lvl="1"/>
            <a:r>
              <a:rPr lang="fr-FR" dirty="0"/>
              <a:t>Sous-titre</a:t>
            </a:r>
          </a:p>
        </p:txBody>
      </p:sp>
      <p:cxnSp>
        <p:nvCxnSpPr>
          <p:cNvPr id="12" name="Connecteur droit 11"/>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Imag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79512" y="118317"/>
            <a:ext cx="2195810" cy="1805361"/>
          </a:xfrm>
          <a:prstGeom prst="rect">
            <a:avLst/>
          </a:prstGeom>
        </p:spPr>
      </p:pic>
    </p:spTree>
    <p:extLst>
      <p:ext uri="{BB962C8B-B14F-4D97-AF65-F5344CB8AC3E}">
        <p14:creationId xmlns:p14="http://schemas.microsoft.com/office/powerpoint/2010/main" val="348390452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bwMode="gray"/>
        <p:txBody>
          <a:bodyPr/>
          <a:lstStyle>
            <a:lvl1pPr>
              <a:defRPr/>
            </a:lvl1pPr>
          </a:lstStyle>
          <a:p>
            <a:r>
              <a:rPr lang="fr-FR" dirty="0"/>
              <a:t>Intitulé de la direction ou de l’organisme rattaché</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59998" y="1891968"/>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Tree>
    <p:extLst>
      <p:ext uri="{BB962C8B-B14F-4D97-AF65-F5344CB8AC3E}">
        <p14:creationId xmlns:p14="http://schemas.microsoft.com/office/powerpoint/2010/main" val="164103043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1059582"/>
            <a:ext cx="9144000" cy="4084818"/>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396000" indent="-396000">
              <a:buFont typeface="+mj-lt"/>
              <a:buAutoNum type="arabicPeriod"/>
              <a:defRPr sz="3250"/>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bwMode="gray"/>
        <p:txBody>
          <a:bodyPr/>
          <a:lstStyle>
            <a:lvl1pPr>
              <a:defRPr/>
            </a:lvl1pPr>
          </a:lstStyle>
          <a:p>
            <a:r>
              <a:rPr lang="fr-FR" dirty="0"/>
              <a:t>Intitulé de la direction ou de l’organisme rattaché</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90859688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bwMode="gray"/>
        <p:txBody>
          <a:bodyPr/>
          <a:lstStyle>
            <a:lvl1pPr>
              <a:defRPr/>
            </a:lvl1pPr>
          </a:lstStyle>
          <a:p>
            <a:r>
              <a:rPr lang="fr-FR" dirty="0"/>
              <a:t>Intitulé de la direction ou de l’organisme rattaché</a:t>
            </a:r>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0"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
        <p:nvSpPr>
          <p:cNvPr id="12" name="Espace réservé du texte 11"/>
          <p:cNvSpPr>
            <a:spLocks noGrp="1"/>
          </p:cNvSpPr>
          <p:nvPr>
            <p:ph type="body" sz="quarter" idx="14" hasCustomPrompt="1"/>
          </p:nvPr>
        </p:nvSpPr>
        <p:spPr bwMode="gray">
          <a:xfrm>
            <a:off x="359999"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312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264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84045499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359999" y="900000"/>
            <a:ext cx="8424000" cy="720000"/>
          </a:xfrm>
        </p:spPr>
        <p:txBody>
          <a:bodyPr/>
          <a:lstStyle/>
          <a:p>
            <a:r>
              <a:rPr lang="fr-FR" noProof="0" dirty="0"/>
              <a:t>Titre</a:t>
            </a:r>
            <a:endParaRPr lang="fr-FR" dirty="0"/>
          </a:p>
        </p:txBody>
      </p:sp>
      <p:sp>
        <p:nvSpPr>
          <p:cNvPr id="5" name="Espace réservé de la date 4"/>
          <p:cNvSpPr>
            <a:spLocks noGrp="1"/>
          </p:cNvSpPr>
          <p:nvPr>
            <p:ph type="dt" sz="half" idx="10"/>
          </p:nvPr>
        </p:nvSpPr>
        <p:spPr bwMode="gray"/>
        <p:txBody>
          <a:bodyPr/>
          <a:lstStyle/>
          <a:p>
            <a:pPr algn="r"/>
            <a:r>
              <a:rPr lang="fr-FR" cap="all"/>
              <a:t>XX/XX/XXXX</a:t>
            </a:r>
            <a:endParaRPr lang="fr-FR" cap="all" dirty="0"/>
          </a:p>
        </p:txBody>
      </p:sp>
      <p:sp>
        <p:nvSpPr>
          <p:cNvPr id="6" name="Espace réservé du pied de page 5"/>
          <p:cNvSpPr>
            <a:spLocks noGrp="1"/>
          </p:cNvSpPr>
          <p:nvPr>
            <p:ph type="ftr" sz="quarter" idx="11"/>
          </p:nvPr>
        </p:nvSpPr>
        <p:spPr bwMode="gray"/>
        <p:txBody>
          <a:bodyPr/>
          <a:lstStyle>
            <a:lvl1pPr>
              <a:defRPr/>
            </a:lvl1pPr>
          </a:lstStyle>
          <a:p>
            <a:r>
              <a:rPr lang="fr-FR" dirty="0"/>
              <a:t>Intitulé de la direction ou de l’organisme rattaché</a:t>
            </a:r>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359998" y="1836000"/>
            <a:ext cx="8424000" cy="2574000"/>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359999" y="900000"/>
            <a:ext cx="8424000" cy="720000"/>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359999" y="1836000"/>
            <a:ext cx="8424000" cy="2574000"/>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4" name="Espace réservé de la date 3"/>
          <p:cNvSpPr>
            <a:spLocks noGrp="1"/>
          </p:cNvSpPr>
          <p:nvPr>
            <p:ph type="dt" sz="half" idx="2"/>
          </p:nvPr>
        </p:nvSpPr>
        <p:spPr bwMode="gray">
          <a:xfrm>
            <a:off x="7614000" y="4783500"/>
            <a:ext cx="1170000" cy="360000"/>
          </a:xfrm>
          <a:prstGeom prst="rect">
            <a:avLst/>
          </a:prstGeom>
        </p:spPr>
        <p:txBody>
          <a:bodyPr vert="horz" lIns="0" tIns="0" rIns="0" bIns="0" rtlCol="0" anchor="ctr" anchorCtr="0">
            <a:noAutofit/>
          </a:bodyPr>
          <a:lstStyle>
            <a:lvl1pPr algn="ctr">
              <a:defRPr sz="750" b="1">
                <a:solidFill>
                  <a:schemeClr val="tx1"/>
                </a:solidFill>
              </a:defRPr>
            </a:lvl1pPr>
          </a:lstStyle>
          <a:p>
            <a:pPr algn="r"/>
            <a:r>
              <a:rPr lang="fr-FR" cap="all"/>
              <a:t>XX/XX/XXXX</a:t>
            </a:r>
            <a:endParaRPr lang="fr-FR" cap="all" dirty="0"/>
          </a:p>
        </p:txBody>
      </p:sp>
      <p:sp>
        <p:nvSpPr>
          <p:cNvPr id="5" name="Espace réservé du pied de page 4"/>
          <p:cNvSpPr>
            <a:spLocks noGrp="1"/>
          </p:cNvSpPr>
          <p:nvPr>
            <p:ph type="ftr" sz="quarter" idx="3"/>
          </p:nvPr>
        </p:nvSpPr>
        <p:spPr bwMode="gray">
          <a:xfrm>
            <a:off x="360000" y="4783500"/>
            <a:ext cx="5904000" cy="360000"/>
          </a:xfrm>
          <a:prstGeom prst="rect">
            <a:avLst/>
          </a:prstGeom>
        </p:spPr>
        <p:txBody>
          <a:bodyPr vert="horz" lIns="0" tIns="0" rIns="0" bIns="0" rtlCol="0" anchor="ctr" anchorCtr="0">
            <a:noAutofit/>
          </a:bodyPr>
          <a:lstStyle>
            <a:lvl1pPr algn="l">
              <a:defRPr sz="750" b="1">
                <a:solidFill>
                  <a:schemeClr val="tx1"/>
                </a:solidFill>
              </a:defRPr>
            </a:lvl1pPr>
          </a:lstStyle>
          <a:p>
            <a:r>
              <a:rPr lang="fr-FR" dirty="0"/>
              <a:t>Intitulé de la direction ou de l’organisme rattaché</a:t>
            </a:r>
          </a:p>
        </p:txBody>
      </p:sp>
      <p:sp>
        <p:nvSpPr>
          <p:cNvPr id="6" name="Espace réservé du numéro de diapositive 5"/>
          <p:cNvSpPr>
            <a:spLocks noGrp="1"/>
          </p:cNvSpPr>
          <p:nvPr>
            <p:ph type="sldNum" sz="quarter" idx="4"/>
          </p:nvPr>
        </p:nvSpPr>
        <p:spPr bwMode="gray">
          <a:xfrm>
            <a:off x="6264000"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cxnSp>
        <p:nvCxnSpPr>
          <p:cNvPr id="10" name="Connecteur droit 9"/>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7" name="Image 6"/>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323528" y="108000"/>
            <a:ext cx="755934" cy="621518"/>
          </a:xfrm>
          <a:prstGeom prst="rect">
            <a:avLst/>
          </a:prstGeom>
        </p:spPr>
      </p:pic>
    </p:spTree>
  </p:cSld>
  <p:clrMap bg1="lt1" tx1="dk1" bg2="lt2" tx2="dk2" accent1="accent1" accent2="accent2" accent3="accent3" accent4="accent4" accent5="accent5" accent6="accent6" hlink="hlink" folHlink="folHlink"/>
  <p:sldLayoutIdLst>
    <p:sldLayoutId id="2147483808" r:id="rId1"/>
    <p:sldLayoutId id="2147483812" r:id="rId2"/>
    <p:sldLayoutId id="2147483810" r:id="rId3"/>
    <p:sldLayoutId id="2147483811" r:id="rId4"/>
    <p:sldLayoutId id="2147483809" r:id="rId5"/>
    <p:sldLayoutId id="2147483798" r:id="rId6"/>
  </p:sldLayoutIdLst>
  <p:timing>
    <p:tnLst>
      <p:par>
        <p:cTn id="1" dur="indefinite" restart="never" nodeType="tmRoot"/>
      </p:par>
    </p:tnLst>
  </p:timing>
  <p:hf hdr="0"/>
  <p:txStyles>
    <p:titleStyle>
      <a:lvl1pPr algn="l" defTabSz="914400" rtl="0" eaLnBrk="1" latinLnBrk="0" hangingPunct="1">
        <a:lnSpc>
          <a:spcPct val="90000"/>
        </a:lnSpc>
        <a:spcBef>
          <a:spcPct val="0"/>
        </a:spcBef>
        <a:buNone/>
        <a:defRPr sz="255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2000" indent="-72000" algn="l" defTabSz="914400"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2000" indent="-72000" algn="l" defTabSz="914400"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6" name="Espace réservé du texte 5"/>
          <p:cNvSpPr>
            <a:spLocks noGrp="1"/>
          </p:cNvSpPr>
          <p:nvPr>
            <p:ph type="body" sz="quarter" idx="13"/>
          </p:nvPr>
        </p:nvSpPr>
        <p:spPr>
          <a:xfrm>
            <a:off x="360000" y="2346046"/>
            <a:ext cx="8424000" cy="1377832"/>
          </a:xfrm>
        </p:spPr>
        <p:txBody>
          <a:bodyPr/>
          <a:lstStyle/>
          <a:p>
            <a:r>
              <a:rPr lang="fr-FR" dirty="0" smtClean="0"/>
              <a:t>Repères pour la mise </a:t>
            </a:r>
            <a:r>
              <a:rPr lang="fr-FR" dirty="0"/>
              <a:t>en œuvre </a:t>
            </a:r>
            <a:r>
              <a:rPr lang="fr-FR" dirty="0" smtClean="0"/>
              <a:t>du </a:t>
            </a:r>
            <a:r>
              <a:rPr lang="fr-FR" smtClean="0"/>
              <a:t>parcours </a:t>
            </a:r>
            <a:r>
              <a:rPr lang="fr-FR" smtClean="0"/>
              <a:t>différencié  </a:t>
            </a:r>
            <a:r>
              <a:rPr lang="fr-FR" dirty="0" smtClean="0"/>
              <a:t>en terminale professionnelle</a:t>
            </a:r>
            <a:endParaRPr lang="fr-FR" dirty="0"/>
          </a:p>
        </p:txBody>
      </p:sp>
      <p:sp>
        <p:nvSpPr>
          <p:cNvPr id="9" name="Espace réservé du numéro de diapositive 8"/>
          <p:cNvSpPr>
            <a:spLocks noGrp="1"/>
          </p:cNvSpPr>
          <p:nvPr>
            <p:ph type="sldNum" sz="quarter" idx="12"/>
          </p:nvPr>
        </p:nvSpPr>
        <p:spPr/>
        <p:txBody>
          <a:bodyPr/>
          <a:lstStyle/>
          <a:p>
            <a:fld id="{733122C9-A0B9-462F-8757-0847AD287B63}" type="slidenum">
              <a:rPr lang="fr-FR" smtClean="0"/>
              <a:pPr/>
              <a:t>1</a:t>
            </a:fld>
            <a:endParaRPr lang="fr-FR" dirty="0"/>
          </a:p>
        </p:txBody>
      </p:sp>
    </p:spTree>
    <p:extLst>
      <p:ext uri="{BB962C8B-B14F-4D97-AF65-F5344CB8AC3E}">
        <p14:creationId xmlns:p14="http://schemas.microsoft.com/office/powerpoint/2010/main" val="4181515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a:xfrm>
            <a:off x="359998" y="738000"/>
            <a:ext cx="8604489" cy="4046400"/>
          </a:xfrm>
        </p:spPr>
        <p:txBody>
          <a:bodyPr/>
          <a:lstStyle/>
          <a:p>
            <a:pPr marL="0" indent="0">
              <a:buNone/>
            </a:pPr>
            <a:r>
              <a:rPr lang="fr-FR" dirty="0"/>
              <a:t>Organisation, points de vigilance et leviers pour la mise en place du parcours différencié</a:t>
            </a:r>
          </a:p>
        </p:txBody>
      </p:sp>
      <p:sp>
        <p:nvSpPr>
          <p:cNvPr id="11" name="Espace réservé du numéro de diapositive 10"/>
          <p:cNvSpPr>
            <a:spLocks noGrp="1"/>
          </p:cNvSpPr>
          <p:nvPr>
            <p:ph type="sldNum" sz="quarter" idx="12"/>
          </p:nvPr>
        </p:nvSpPr>
        <p:spPr/>
        <p:txBody>
          <a:bodyPr/>
          <a:lstStyle/>
          <a:p>
            <a:fld id="{733122C9-A0B9-462F-8757-0847AD287B63}" type="slidenum">
              <a:rPr lang="fr-FR" smtClean="0"/>
              <a:pPr/>
              <a:t>10</a:t>
            </a:fld>
            <a:endParaRPr lang="fr-FR" dirty="0"/>
          </a:p>
        </p:txBody>
      </p:sp>
    </p:spTree>
    <p:extLst>
      <p:ext uri="{BB962C8B-B14F-4D97-AF65-F5344CB8AC3E}">
        <p14:creationId xmlns:p14="http://schemas.microsoft.com/office/powerpoint/2010/main" val="797227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p:txBody>
          <a:bodyPr/>
          <a:lstStyle/>
          <a:p>
            <a:r>
              <a:rPr lang="fr-FR" dirty="0" smtClean="0"/>
              <a:t>1</a:t>
            </a:r>
            <a:r>
              <a:rPr lang="fr-FR" baseline="30000" dirty="0" smtClean="0"/>
              <a:t>er</a:t>
            </a:r>
            <a:r>
              <a:rPr lang="fr-FR" dirty="0" smtClean="0"/>
              <a:t> trimestre</a:t>
            </a:r>
            <a:endParaRPr lang="fr-FR"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11</a:t>
            </a:fld>
            <a:endParaRPr lang="fr-FR" dirty="0"/>
          </a:p>
        </p:txBody>
      </p:sp>
      <p:graphicFrame>
        <p:nvGraphicFramePr>
          <p:cNvPr id="3" name="Espace réservé du contenu 2"/>
          <p:cNvGraphicFramePr>
            <a:graphicFrameLocks noGrp="1"/>
          </p:cNvGraphicFramePr>
          <p:nvPr>
            <p:ph sz="quarter" idx="14"/>
            <p:extLst>
              <p:ext uri="{D42A27DB-BD31-4B8C-83A1-F6EECF244321}">
                <p14:modId xmlns:p14="http://schemas.microsoft.com/office/powerpoint/2010/main" val="3934196827"/>
              </p:ext>
            </p:extLst>
          </p:nvPr>
        </p:nvGraphicFramePr>
        <p:xfrm>
          <a:off x="360363" y="1851670"/>
          <a:ext cx="8423275" cy="2520280"/>
        </p:xfrm>
        <a:graphic>
          <a:graphicData uri="http://schemas.openxmlformats.org/drawingml/2006/table">
            <a:tbl>
              <a:tblPr firstRow="1" firstCol="1" bandRow="1"/>
              <a:tblGrid>
                <a:gridCol w="1672737">
                  <a:extLst>
                    <a:ext uri="{9D8B030D-6E8A-4147-A177-3AD203B41FA5}">
                      <a16:colId xmlns:a16="http://schemas.microsoft.com/office/drawing/2014/main" val="2004235634"/>
                    </a:ext>
                  </a:extLst>
                </a:gridCol>
                <a:gridCol w="1709454">
                  <a:extLst>
                    <a:ext uri="{9D8B030D-6E8A-4147-A177-3AD203B41FA5}">
                      <a16:colId xmlns:a16="http://schemas.microsoft.com/office/drawing/2014/main" val="3374073676"/>
                    </a:ext>
                  </a:extLst>
                </a:gridCol>
                <a:gridCol w="1392844">
                  <a:extLst>
                    <a:ext uri="{9D8B030D-6E8A-4147-A177-3AD203B41FA5}">
                      <a16:colId xmlns:a16="http://schemas.microsoft.com/office/drawing/2014/main" val="3705022164"/>
                    </a:ext>
                  </a:extLst>
                </a:gridCol>
                <a:gridCol w="2153671">
                  <a:extLst>
                    <a:ext uri="{9D8B030D-6E8A-4147-A177-3AD203B41FA5}">
                      <a16:colId xmlns:a16="http://schemas.microsoft.com/office/drawing/2014/main" val="1074689760"/>
                    </a:ext>
                  </a:extLst>
                </a:gridCol>
                <a:gridCol w="1494569">
                  <a:extLst>
                    <a:ext uri="{9D8B030D-6E8A-4147-A177-3AD203B41FA5}">
                      <a16:colId xmlns:a16="http://schemas.microsoft.com/office/drawing/2014/main" val="2997400570"/>
                    </a:ext>
                  </a:extLst>
                </a:gridCol>
              </a:tblGrid>
              <a:tr h="315036">
                <a:tc>
                  <a:txBody>
                    <a:bodyPr/>
                    <a:lstStyle/>
                    <a:p>
                      <a:pPr>
                        <a:lnSpc>
                          <a:spcPct val="107000"/>
                        </a:lnSpc>
                        <a:spcAft>
                          <a:spcPts val="0"/>
                        </a:spcAft>
                      </a:pPr>
                      <a:r>
                        <a:rPr lang="fr-FR"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Période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5007" marR="65007" marT="0" marB="0">
                    <a:lnL w="12700" cap="flat" cmpd="sng" algn="ctr">
                      <a:solidFill>
                        <a:srgbClr val="5B9BD5"/>
                      </a:solidFill>
                      <a:prstDash val="solid"/>
                      <a:round/>
                      <a:headEnd type="none" w="med" len="med"/>
                      <a:tailEnd type="none" w="med" len="med"/>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tc>
                  <a:txBody>
                    <a:bodyPr/>
                    <a:lstStyle/>
                    <a:p>
                      <a:pPr>
                        <a:lnSpc>
                          <a:spcPct val="107000"/>
                        </a:lnSpc>
                        <a:spcAft>
                          <a:spcPts val="0"/>
                        </a:spcAft>
                      </a:pPr>
                      <a:r>
                        <a:rPr lang="fr-FR"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Contenu</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5007" marR="65007"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tc>
                  <a:txBody>
                    <a:bodyPr/>
                    <a:lstStyle/>
                    <a:p>
                      <a:pPr>
                        <a:lnSpc>
                          <a:spcPct val="107000"/>
                        </a:lnSpc>
                        <a:spcAft>
                          <a:spcPts val="0"/>
                        </a:spcAft>
                      </a:pPr>
                      <a:r>
                        <a:rPr lang="fr-FR"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Acteurs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5007" marR="65007"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tc>
                  <a:txBody>
                    <a:bodyPr/>
                    <a:lstStyle/>
                    <a:p>
                      <a:pPr>
                        <a:lnSpc>
                          <a:spcPct val="107000"/>
                        </a:lnSpc>
                        <a:spcAft>
                          <a:spcPts val="0"/>
                        </a:spcAft>
                      </a:pPr>
                      <a:r>
                        <a:rPr lang="fr-FR"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Points de vigilance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5007" marR="65007"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tc>
                  <a:txBody>
                    <a:bodyPr/>
                    <a:lstStyle/>
                    <a:p>
                      <a:pPr>
                        <a:lnSpc>
                          <a:spcPct val="107000"/>
                        </a:lnSpc>
                        <a:spcAft>
                          <a:spcPts val="0"/>
                        </a:spcAft>
                      </a:pPr>
                      <a:r>
                        <a:rPr lang="fr-FR"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Leviers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5007" marR="65007" marT="0" marB="0">
                    <a:lnL>
                      <a:noFill/>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extLst>
                  <a:ext uri="{0D108BD9-81ED-4DB2-BD59-A6C34878D82A}">
                    <a16:rowId xmlns:a16="http://schemas.microsoft.com/office/drawing/2014/main" val="1773301155"/>
                  </a:ext>
                </a:extLst>
              </a:tr>
              <a:tr h="2205244">
                <a:tc>
                  <a:txBody>
                    <a:bodyPr/>
                    <a:lstStyle/>
                    <a:p>
                      <a:pPr>
                        <a:lnSpc>
                          <a:spcPct val="107000"/>
                        </a:lnSpc>
                        <a:spcAft>
                          <a:spcPts val="0"/>
                        </a:spcAft>
                      </a:pPr>
                      <a:r>
                        <a:rPr lang="fr-FR" sz="1100" b="1">
                          <a:effectLst/>
                          <a:latin typeface="Calibri" panose="020F0502020204030204" pitchFamily="34" charset="0"/>
                          <a:ea typeface="Calibri" panose="020F0502020204030204" pitchFamily="34" charset="0"/>
                          <a:cs typeface="Times New Roman" panose="02020603050405020304" pitchFamily="18" charset="0"/>
                        </a:rPr>
                        <a:t>1</a:t>
                      </a:r>
                      <a:r>
                        <a:rPr lang="fr-FR" sz="1100" b="1" baseline="30000">
                          <a:effectLst/>
                          <a:latin typeface="Calibri" panose="020F0502020204030204" pitchFamily="34" charset="0"/>
                          <a:ea typeface="Calibri" panose="020F0502020204030204" pitchFamily="34" charset="0"/>
                          <a:cs typeface="Times New Roman" panose="02020603050405020304" pitchFamily="18" charset="0"/>
                        </a:rPr>
                        <a:t>er</a:t>
                      </a:r>
                      <a:r>
                        <a:rPr lang="fr-FR" sz="1100" b="1">
                          <a:effectLst/>
                          <a:latin typeface="Calibri" panose="020F0502020204030204" pitchFamily="34" charset="0"/>
                          <a:ea typeface="Calibri" panose="020F0502020204030204" pitchFamily="34" charset="0"/>
                          <a:cs typeface="Times New Roman" panose="02020603050405020304" pitchFamily="18" charset="0"/>
                        </a:rPr>
                        <a:t> trimestre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5007" marR="65007"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marL="171450" indent="-171450">
                        <a:lnSpc>
                          <a:spcPct val="107000"/>
                        </a:lnSpc>
                        <a:spcAft>
                          <a:spcPts val="0"/>
                        </a:spcAft>
                        <a:buFont typeface="Arial" panose="020B0604020202020204" pitchFamily="34" charset="0"/>
                        <a:buChar char="•"/>
                      </a:pPr>
                      <a:r>
                        <a:rPr lang="fr-FR" sz="1100" b="0" kern="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mise en place d’un GT </a:t>
                      </a:r>
                      <a:r>
                        <a:rPr lang="fr-FR" sz="1100" b="0" kern="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organisation</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fr-FR" sz="1100" b="0" kern="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Enclenchement des réflexions sur les contenus pédagogiques au sein des conseils d’enseignement</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fr-FR" sz="1100" b="0" kern="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Premiers</a:t>
                      </a:r>
                      <a:r>
                        <a:rPr lang="fr-FR" sz="1100" b="0" kern="120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contacts avec les partenaires externes</a:t>
                      </a:r>
                      <a:endParaRPr lang="fr-FR" sz="1100" b="0" kern="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5007" marR="65007"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a:lnSpc>
                          <a:spcPct val="107000"/>
                        </a:lnSpc>
                        <a:spcAft>
                          <a:spcPts val="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Chefs d’établissement adjoint, DDFPT, </a:t>
                      </a:r>
                      <a:r>
                        <a:rPr lang="fr-FR" sz="1100" dirty="0" smtClean="0">
                          <a:effectLst/>
                          <a:latin typeface="Calibri" panose="020F0502020204030204" pitchFamily="34" charset="0"/>
                          <a:ea typeface="Calibri" panose="020F0502020204030204" pitchFamily="34" charset="0"/>
                          <a:cs typeface="Times New Roman" panose="02020603050405020304" pitchFamily="18" charset="0"/>
                        </a:rPr>
                        <a:t>coordinateurs </a:t>
                      </a:r>
                      <a:r>
                        <a:rPr lang="fr-FR" sz="1100" dirty="0">
                          <a:effectLst/>
                          <a:latin typeface="Calibri" panose="020F0502020204030204" pitchFamily="34" charset="0"/>
                          <a:ea typeface="Calibri" panose="020F0502020204030204" pitchFamily="34" charset="0"/>
                          <a:cs typeface="Times New Roman" panose="02020603050405020304" pitchFamily="18" charset="0"/>
                        </a:rPr>
                        <a:t>matières professionnelles, coordinateurs matières générales, CPE, élus du CVL</a:t>
                      </a:r>
                    </a:p>
                  </a:txBody>
                  <a:tcPr marL="65007" marR="65007"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a:lnSpc>
                          <a:spcPct val="107000"/>
                        </a:lnSpc>
                        <a:spcAft>
                          <a:spcPts val="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Les responsables légaux des élèves</a:t>
                      </a:r>
                    </a:p>
                    <a:p>
                      <a:pPr>
                        <a:lnSpc>
                          <a:spcPct val="107000"/>
                        </a:lnSpc>
                        <a:spcAft>
                          <a:spcPts val="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 et les différents partenaires doivent être associés </a:t>
                      </a:r>
                      <a:r>
                        <a:rPr lang="fr-FR" sz="1100" dirty="0" smtClean="0">
                          <a:effectLst/>
                          <a:latin typeface="Calibri" panose="020F0502020204030204" pitchFamily="34" charset="0"/>
                          <a:ea typeface="Calibri" panose="020F0502020204030204" pitchFamily="34" charset="0"/>
                          <a:cs typeface="Times New Roman" panose="02020603050405020304" pitchFamily="18" charset="0"/>
                        </a:rPr>
                        <a:t>rapidement au </a:t>
                      </a:r>
                      <a:r>
                        <a:rPr lang="fr-FR" sz="1100" dirty="0">
                          <a:effectLst/>
                          <a:latin typeface="Calibri" panose="020F0502020204030204" pitchFamily="34" charset="0"/>
                          <a:ea typeface="Calibri" panose="020F0502020204030204" pitchFamily="34" charset="0"/>
                          <a:cs typeface="Times New Roman" panose="02020603050405020304" pitchFamily="18" charset="0"/>
                        </a:rPr>
                        <a:t>processus. </a:t>
                      </a:r>
                    </a:p>
                  </a:txBody>
                  <a:tcPr marL="65007" marR="65007"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a:lnSpc>
                          <a:spcPct val="107000"/>
                        </a:lnSpc>
                        <a:spcAft>
                          <a:spcPts val="0"/>
                        </a:spcAft>
                      </a:pPr>
                      <a:r>
                        <a:rPr lang="fr-FR" sz="1100" dirty="0">
                          <a:effectLst/>
                          <a:latin typeface="Calibri" panose="020F0502020204030204" pitchFamily="34" charset="0"/>
                          <a:ea typeface="Calibri" panose="020F0502020204030204" pitchFamily="34" charset="0"/>
                          <a:cs typeface="Times New Roman" panose="02020603050405020304" pitchFamily="18" charset="0"/>
                        </a:rPr>
                        <a:t>Le </a:t>
                      </a:r>
                      <a:r>
                        <a:rPr lang="fr-FR" sz="1100" b="1" dirty="0" smtClean="0">
                          <a:effectLst/>
                          <a:latin typeface="Calibri" panose="020F0502020204030204" pitchFamily="34" charset="0"/>
                          <a:ea typeface="Calibri" panose="020F0502020204030204" pitchFamily="34" charset="0"/>
                          <a:cs typeface="Times New Roman" panose="02020603050405020304" pitchFamily="18" charset="0"/>
                        </a:rPr>
                        <a:t>calendrier </a:t>
                      </a:r>
                      <a:r>
                        <a:rPr lang="fr-FR" sz="1100" b="1" dirty="0">
                          <a:effectLst/>
                          <a:latin typeface="Calibri" panose="020F0502020204030204" pitchFamily="34" charset="0"/>
                          <a:ea typeface="Calibri" panose="020F0502020204030204" pitchFamily="34" charset="0"/>
                          <a:cs typeface="Times New Roman" panose="02020603050405020304" pitchFamily="18" charset="0"/>
                        </a:rPr>
                        <a:t>des PFMP</a:t>
                      </a:r>
                      <a:r>
                        <a:rPr lang="fr-FR" sz="1100" dirty="0">
                          <a:effectLst/>
                          <a:latin typeface="Calibri" panose="020F0502020204030204" pitchFamily="34" charset="0"/>
                          <a:ea typeface="Calibri" panose="020F0502020204030204" pitchFamily="34" charset="0"/>
                          <a:cs typeface="Times New Roman" panose="02020603050405020304" pitchFamily="18" charset="0"/>
                        </a:rPr>
                        <a:t> a été préparé en amont et présenté en conseil d’administration. </a:t>
                      </a:r>
                    </a:p>
                  </a:txBody>
                  <a:tcPr marL="65007" marR="65007"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extLst>
                  <a:ext uri="{0D108BD9-81ED-4DB2-BD59-A6C34878D82A}">
                    <a16:rowId xmlns:a16="http://schemas.microsoft.com/office/drawing/2014/main" val="3688849876"/>
                  </a:ext>
                </a:extLst>
              </a:tr>
            </a:tbl>
          </a:graphicData>
        </a:graphic>
      </p:graphicFrame>
    </p:spTree>
    <p:extLst>
      <p:ext uri="{BB962C8B-B14F-4D97-AF65-F5344CB8AC3E}">
        <p14:creationId xmlns:p14="http://schemas.microsoft.com/office/powerpoint/2010/main" val="19694620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p:txBody>
          <a:bodyPr/>
          <a:lstStyle/>
          <a:p>
            <a:r>
              <a:rPr lang="fr-FR" dirty="0" smtClean="0"/>
              <a:t>2</a:t>
            </a:r>
            <a:r>
              <a:rPr lang="fr-FR" baseline="30000" dirty="0" smtClean="0"/>
              <a:t>ème</a:t>
            </a:r>
            <a:r>
              <a:rPr lang="fr-FR" dirty="0" smtClean="0"/>
              <a:t> trimestre</a:t>
            </a:r>
            <a:endParaRPr lang="fr-FR"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12</a:t>
            </a:fld>
            <a:endParaRPr lang="fr-FR" dirty="0"/>
          </a:p>
        </p:txBody>
      </p:sp>
      <p:graphicFrame>
        <p:nvGraphicFramePr>
          <p:cNvPr id="3" name="Espace réservé du contenu 2"/>
          <p:cNvGraphicFramePr>
            <a:graphicFrameLocks noGrp="1"/>
          </p:cNvGraphicFramePr>
          <p:nvPr>
            <p:ph sz="quarter" idx="14"/>
            <p:extLst>
              <p:ext uri="{D42A27DB-BD31-4B8C-83A1-F6EECF244321}">
                <p14:modId xmlns:p14="http://schemas.microsoft.com/office/powerpoint/2010/main" val="16220783"/>
              </p:ext>
            </p:extLst>
          </p:nvPr>
        </p:nvGraphicFramePr>
        <p:xfrm>
          <a:off x="360363" y="1851670"/>
          <a:ext cx="8423275" cy="2997911"/>
        </p:xfrm>
        <a:graphic>
          <a:graphicData uri="http://schemas.openxmlformats.org/drawingml/2006/table">
            <a:tbl>
              <a:tblPr firstRow="1" firstCol="1" bandRow="1"/>
              <a:tblGrid>
                <a:gridCol w="1672737">
                  <a:extLst>
                    <a:ext uri="{9D8B030D-6E8A-4147-A177-3AD203B41FA5}">
                      <a16:colId xmlns:a16="http://schemas.microsoft.com/office/drawing/2014/main" val="2004235634"/>
                    </a:ext>
                  </a:extLst>
                </a:gridCol>
                <a:gridCol w="1709454">
                  <a:extLst>
                    <a:ext uri="{9D8B030D-6E8A-4147-A177-3AD203B41FA5}">
                      <a16:colId xmlns:a16="http://schemas.microsoft.com/office/drawing/2014/main" val="3374073676"/>
                    </a:ext>
                  </a:extLst>
                </a:gridCol>
                <a:gridCol w="1392844">
                  <a:extLst>
                    <a:ext uri="{9D8B030D-6E8A-4147-A177-3AD203B41FA5}">
                      <a16:colId xmlns:a16="http://schemas.microsoft.com/office/drawing/2014/main" val="3705022164"/>
                    </a:ext>
                  </a:extLst>
                </a:gridCol>
                <a:gridCol w="2153671">
                  <a:extLst>
                    <a:ext uri="{9D8B030D-6E8A-4147-A177-3AD203B41FA5}">
                      <a16:colId xmlns:a16="http://schemas.microsoft.com/office/drawing/2014/main" val="1074689760"/>
                    </a:ext>
                  </a:extLst>
                </a:gridCol>
                <a:gridCol w="1494569">
                  <a:extLst>
                    <a:ext uri="{9D8B030D-6E8A-4147-A177-3AD203B41FA5}">
                      <a16:colId xmlns:a16="http://schemas.microsoft.com/office/drawing/2014/main" val="2997400570"/>
                    </a:ext>
                  </a:extLst>
                </a:gridCol>
              </a:tblGrid>
              <a:tr h="315036">
                <a:tc>
                  <a:txBody>
                    <a:bodyPr/>
                    <a:lstStyle/>
                    <a:p>
                      <a:pPr>
                        <a:lnSpc>
                          <a:spcPct val="107000"/>
                        </a:lnSpc>
                        <a:spcAft>
                          <a:spcPts val="0"/>
                        </a:spcAft>
                      </a:pPr>
                      <a:r>
                        <a:rPr lang="fr-FR"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Période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5007" marR="65007" marT="0" marB="0">
                    <a:lnL w="12700" cap="flat" cmpd="sng" algn="ctr">
                      <a:solidFill>
                        <a:srgbClr val="5B9BD5"/>
                      </a:solidFill>
                      <a:prstDash val="solid"/>
                      <a:round/>
                      <a:headEnd type="none" w="med" len="med"/>
                      <a:tailEnd type="none" w="med" len="med"/>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tc>
                  <a:txBody>
                    <a:bodyPr/>
                    <a:lstStyle/>
                    <a:p>
                      <a:pPr>
                        <a:lnSpc>
                          <a:spcPct val="107000"/>
                        </a:lnSpc>
                        <a:spcAft>
                          <a:spcPts val="0"/>
                        </a:spcAft>
                      </a:pPr>
                      <a:r>
                        <a:rPr lang="fr-FR"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Contenu</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5007" marR="65007"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tc>
                  <a:txBody>
                    <a:bodyPr/>
                    <a:lstStyle/>
                    <a:p>
                      <a:pPr>
                        <a:lnSpc>
                          <a:spcPct val="107000"/>
                        </a:lnSpc>
                        <a:spcAft>
                          <a:spcPts val="0"/>
                        </a:spcAft>
                      </a:pPr>
                      <a:r>
                        <a:rPr lang="fr-FR"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Acteurs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5007" marR="65007"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tc>
                  <a:txBody>
                    <a:bodyPr/>
                    <a:lstStyle/>
                    <a:p>
                      <a:pPr>
                        <a:lnSpc>
                          <a:spcPct val="107000"/>
                        </a:lnSpc>
                        <a:spcAft>
                          <a:spcPts val="0"/>
                        </a:spcAft>
                      </a:pPr>
                      <a:r>
                        <a:rPr lang="fr-FR"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Points de vigilance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5007" marR="65007"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tc>
                  <a:txBody>
                    <a:bodyPr/>
                    <a:lstStyle/>
                    <a:p>
                      <a:pPr>
                        <a:lnSpc>
                          <a:spcPct val="107000"/>
                        </a:lnSpc>
                        <a:spcAft>
                          <a:spcPts val="0"/>
                        </a:spcAft>
                      </a:pPr>
                      <a:r>
                        <a:rPr lang="fr-FR"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Leviers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5007" marR="65007" marT="0" marB="0">
                    <a:lnL>
                      <a:noFill/>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extLst>
                  <a:ext uri="{0D108BD9-81ED-4DB2-BD59-A6C34878D82A}">
                    <a16:rowId xmlns:a16="http://schemas.microsoft.com/office/drawing/2014/main" val="1773301155"/>
                  </a:ext>
                </a:extLst>
              </a:tr>
              <a:tr h="2205244">
                <a:tc>
                  <a:txBody>
                    <a:bodyPr/>
                    <a:lstStyle/>
                    <a:p>
                      <a:pPr>
                        <a:lnSpc>
                          <a:spcPct val="107000"/>
                        </a:lnSpc>
                        <a:spcAft>
                          <a:spcPts val="0"/>
                        </a:spcAft>
                      </a:pPr>
                      <a:r>
                        <a:rPr lang="fr-FR"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a:t>
                      </a:r>
                      <a:r>
                        <a:rPr lang="fr-FR" sz="1100" b="1" baseline="30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ème</a:t>
                      </a:r>
                      <a:r>
                        <a:rPr lang="fr-FR"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trimestre</a:t>
                      </a:r>
                      <a:endParaRPr lang="fr-FR"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1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fr-FR"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marL="342900" lvl="0" indent="-342900">
                        <a:lnSpc>
                          <a:spcPct val="107000"/>
                        </a:lnSpc>
                        <a:spcAft>
                          <a:spcPts val="0"/>
                        </a:spcAft>
                        <a:buFont typeface="Symbol" panose="05050102010706020507" pitchFamily="18" charset="2"/>
                        <a:buChar char=""/>
                      </a:pP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Présentation des travaux du GT devant le conseil pédagogique</a:t>
                      </a:r>
                    </a:p>
                    <a:p>
                      <a:pPr marL="342900" lvl="0" indent="-342900">
                        <a:lnSpc>
                          <a:spcPct val="107000"/>
                        </a:lnSpc>
                        <a:spcAft>
                          <a:spcPts val="0"/>
                        </a:spcAft>
                        <a:buFont typeface="Symbol" panose="05050102010706020507" pitchFamily="18" charset="2"/>
                        <a:buChar char=""/>
                      </a:pPr>
                      <a:r>
                        <a:rPr lang="fr-FR"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Poursuite des réflexions </a:t>
                      </a: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sur les contenus pédagogiques au sein des conseils d’enseignement.</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fr-FR"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Réalisation des EDT </a:t>
                      </a:r>
                    </a:p>
                    <a:p>
                      <a:pPr marL="342900" lvl="0" indent="-342900">
                        <a:lnSpc>
                          <a:spcPct val="107000"/>
                        </a:lnSpc>
                        <a:spcAft>
                          <a:spcPts val="0"/>
                        </a:spcAft>
                        <a:buFont typeface="Symbol" panose="05050102010706020507" pitchFamily="18" charset="2"/>
                        <a:buChar char=""/>
                      </a:pPr>
                      <a:r>
                        <a:rPr lang="fr-FR"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Contacts avec les partenaires </a:t>
                      </a: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extérieurs</a:t>
                      </a: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a:lnSpc>
                          <a:spcPct val="107000"/>
                        </a:lnSpc>
                        <a:spcAft>
                          <a:spcPts val="0"/>
                        </a:spcAft>
                      </a:pP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Chefs d’établissement</a:t>
                      </a:r>
                    </a:p>
                    <a:p>
                      <a:pPr>
                        <a:lnSpc>
                          <a:spcPct val="107000"/>
                        </a:lnSpc>
                        <a:spcAft>
                          <a:spcPts val="0"/>
                        </a:spcAft>
                      </a:pP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DDFPT</a:t>
                      </a: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a:lnSpc>
                          <a:spcPct val="107000"/>
                        </a:lnSpc>
                        <a:spcAft>
                          <a:spcPts val="0"/>
                        </a:spcAft>
                      </a:pPr>
                      <a:r>
                        <a:rPr lang="fr-FR"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Les convocations aux examens des enseignants </a:t>
                      </a: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ne sont connues que tardivement (avril-mai)</a:t>
                      </a:r>
                    </a:p>
                    <a:p>
                      <a:pPr>
                        <a:lnSpc>
                          <a:spcPct val="107000"/>
                        </a:lnSpc>
                        <a:spcAft>
                          <a:spcPts val="0"/>
                        </a:spcAft>
                      </a:pP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 vie scolaire peut être mobilisée par </a:t>
                      </a:r>
                      <a:r>
                        <a:rPr lang="fr-FR"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les réinscriptions </a:t>
                      </a: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 l’accueil des nouveaux élèves.</a:t>
                      </a:r>
                    </a:p>
                    <a:p>
                      <a:pPr>
                        <a:lnSpc>
                          <a:spcPct val="107000"/>
                        </a:lnSpc>
                        <a:spcAft>
                          <a:spcPts val="0"/>
                        </a:spcAft>
                      </a:pP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 </a:t>
                      </a:r>
                      <a:r>
                        <a:rPr lang="fr-FR"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remise des manuels </a:t>
                      </a: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doit être pensée pour permettre la présence maximale de tous les personnels pendant la période des parcours. </a:t>
                      </a: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a:lnSpc>
                          <a:spcPct val="107000"/>
                        </a:lnSpc>
                        <a:spcAft>
                          <a:spcPts val="0"/>
                        </a:spcAft>
                      </a:pPr>
                      <a:r>
                        <a:rPr lang="fr-FR"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Les </a:t>
                      </a:r>
                      <a:r>
                        <a:rPr lang="fr-FR" sz="11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dédoublements habituels d’heures </a:t>
                      </a:r>
                      <a:r>
                        <a:rPr lang="fr-FR"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 cours </a:t>
                      </a:r>
                      <a:r>
                        <a:rPr lang="fr-FR"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ne </a:t>
                      </a: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seront pas forcément réalisées durant </a:t>
                      </a:r>
                      <a:r>
                        <a:rPr lang="fr-FR"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la période du parcours différencié.</a:t>
                      </a:r>
                      <a:endPar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Une fiche de « vœux » peut être proposée aux enseignants pour connaitre leurs </a:t>
                      </a:r>
                      <a:r>
                        <a:rPr lang="fr-FR" sz="11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disponibilités</a:t>
                      </a:r>
                      <a:r>
                        <a:rPr lang="fr-FR" sz="1100" b="1"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FR"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durant la période, au-delà de leur présence habituelle dans l’établissement. </a:t>
                      </a:r>
                      <a:endPar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extLst>
                  <a:ext uri="{0D108BD9-81ED-4DB2-BD59-A6C34878D82A}">
                    <a16:rowId xmlns:a16="http://schemas.microsoft.com/office/drawing/2014/main" val="3688849876"/>
                  </a:ext>
                </a:extLst>
              </a:tr>
            </a:tbl>
          </a:graphicData>
        </a:graphic>
      </p:graphicFrame>
    </p:spTree>
    <p:extLst>
      <p:ext uri="{BB962C8B-B14F-4D97-AF65-F5344CB8AC3E}">
        <p14:creationId xmlns:p14="http://schemas.microsoft.com/office/powerpoint/2010/main" val="1785513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p:txBody>
          <a:bodyPr/>
          <a:lstStyle/>
          <a:p>
            <a:r>
              <a:rPr lang="fr-FR" dirty="0"/>
              <a:t>3</a:t>
            </a:r>
            <a:r>
              <a:rPr lang="fr-FR" baseline="30000" dirty="0" smtClean="0"/>
              <a:t>ème</a:t>
            </a:r>
            <a:r>
              <a:rPr lang="fr-FR" dirty="0" smtClean="0"/>
              <a:t> trimestre</a:t>
            </a:r>
            <a:endParaRPr lang="fr-FR"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13</a:t>
            </a:fld>
            <a:endParaRPr lang="fr-FR" dirty="0"/>
          </a:p>
        </p:txBody>
      </p:sp>
      <p:graphicFrame>
        <p:nvGraphicFramePr>
          <p:cNvPr id="3" name="Espace réservé du contenu 2"/>
          <p:cNvGraphicFramePr>
            <a:graphicFrameLocks noGrp="1"/>
          </p:cNvGraphicFramePr>
          <p:nvPr>
            <p:ph sz="quarter" idx="14"/>
            <p:extLst>
              <p:ext uri="{D42A27DB-BD31-4B8C-83A1-F6EECF244321}">
                <p14:modId xmlns:p14="http://schemas.microsoft.com/office/powerpoint/2010/main" val="2847075978"/>
              </p:ext>
            </p:extLst>
          </p:nvPr>
        </p:nvGraphicFramePr>
        <p:xfrm>
          <a:off x="360363" y="1851670"/>
          <a:ext cx="8423275" cy="2520280"/>
        </p:xfrm>
        <a:graphic>
          <a:graphicData uri="http://schemas.openxmlformats.org/drawingml/2006/table">
            <a:tbl>
              <a:tblPr firstRow="1" firstCol="1" bandRow="1"/>
              <a:tblGrid>
                <a:gridCol w="1672737">
                  <a:extLst>
                    <a:ext uri="{9D8B030D-6E8A-4147-A177-3AD203B41FA5}">
                      <a16:colId xmlns:a16="http://schemas.microsoft.com/office/drawing/2014/main" val="2004235634"/>
                    </a:ext>
                  </a:extLst>
                </a:gridCol>
                <a:gridCol w="1709454">
                  <a:extLst>
                    <a:ext uri="{9D8B030D-6E8A-4147-A177-3AD203B41FA5}">
                      <a16:colId xmlns:a16="http://schemas.microsoft.com/office/drawing/2014/main" val="3374073676"/>
                    </a:ext>
                  </a:extLst>
                </a:gridCol>
                <a:gridCol w="1392844">
                  <a:extLst>
                    <a:ext uri="{9D8B030D-6E8A-4147-A177-3AD203B41FA5}">
                      <a16:colId xmlns:a16="http://schemas.microsoft.com/office/drawing/2014/main" val="3705022164"/>
                    </a:ext>
                  </a:extLst>
                </a:gridCol>
                <a:gridCol w="2153671">
                  <a:extLst>
                    <a:ext uri="{9D8B030D-6E8A-4147-A177-3AD203B41FA5}">
                      <a16:colId xmlns:a16="http://schemas.microsoft.com/office/drawing/2014/main" val="1074689760"/>
                    </a:ext>
                  </a:extLst>
                </a:gridCol>
                <a:gridCol w="1494569">
                  <a:extLst>
                    <a:ext uri="{9D8B030D-6E8A-4147-A177-3AD203B41FA5}">
                      <a16:colId xmlns:a16="http://schemas.microsoft.com/office/drawing/2014/main" val="2997400570"/>
                    </a:ext>
                  </a:extLst>
                </a:gridCol>
              </a:tblGrid>
              <a:tr h="315036">
                <a:tc>
                  <a:txBody>
                    <a:bodyPr/>
                    <a:lstStyle/>
                    <a:p>
                      <a:pPr>
                        <a:lnSpc>
                          <a:spcPct val="107000"/>
                        </a:lnSpc>
                        <a:spcAft>
                          <a:spcPts val="0"/>
                        </a:spcAft>
                      </a:pPr>
                      <a:r>
                        <a:rPr lang="fr-FR"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Période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5007" marR="65007" marT="0" marB="0">
                    <a:lnL w="12700" cap="flat" cmpd="sng" algn="ctr">
                      <a:solidFill>
                        <a:srgbClr val="5B9BD5"/>
                      </a:solidFill>
                      <a:prstDash val="solid"/>
                      <a:round/>
                      <a:headEnd type="none" w="med" len="med"/>
                      <a:tailEnd type="none" w="med" len="med"/>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tc>
                  <a:txBody>
                    <a:bodyPr/>
                    <a:lstStyle/>
                    <a:p>
                      <a:pPr>
                        <a:lnSpc>
                          <a:spcPct val="107000"/>
                        </a:lnSpc>
                        <a:spcAft>
                          <a:spcPts val="0"/>
                        </a:spcAft>
                      </a:pPr>
                      <a:r>
                        <a:rPr lang="fr-FR"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Contenu</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5007" marR="65007"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tc>
                  <a:txBody>
                    <a:bodyPr/>
                    <a:lstStyle/>
                    <a:p>
                      <a:pPr>
                        <a:lnSpc>
                          <a:spcPct val="107000"/>
                        </a:lnSpc>
                        <a:spcAft>
                          <a:spcPts val="0"/>
                        </a:spcAft>
                      </a:pPr>
                      <a:r>
                        <a:rPr lang="fr-FR"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Acteurs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5007" marR="65007"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tc>
                  <a:txBody>
                    <a:bodyPr/>
                    <a:lstStyle/>
                    <a:p>
                      <a:pPr>
                        <a:lnSpc>
                          <a:spcPct val="107000"/>
                        </a:lnSpc>
                        <a:spcAft>
                          <a:spcPts val="0"/>
                        </a:spcAft>
                      </a:pPr>
                      <a:r>
                        <a:rPr lang="fr-FR" sz="1100"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Points de vigilance</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5007" marR="65007" marT="0" marB="0">
                    <a:lnL>
                      <a:noFill/>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tc>
                  <a:txBody>
                    <a:bodyPr/>
                    <a:lstStyle/>
                    <a:p>
                      <a:pPr>
                        <a:lnSpc>
                          <a:spcPct val="107000"/>
                        </a:lnSpc>
                        <a:spcAft>
                          <a:spcPts val="0"/>
                        </a:spcAft>
                      </a:pPr>
                      <a:r>
                        <a:rPr lang="fr-FR" sz="1100" b="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Leviers</a:t>
                      </a:r>
                      <a:endParaRPr lang="fr-FR" sz="1100" b="0">
                        <a:effectLst/>
                        <a:latin typeface="Calibri" panose="020F0502020204030204" pitchFamily="34" charset="0"/>
                        <a:ea typeface="Calibri" panose="020F0502020204030204" pitchFamily="34" charset="0"/>
                        <a:cs typeface="Times New Roman" panose="02020603050405020304" pitchFamily="18" charset="0"/>
                      </a:endParaRPr>
                    </a:p>
                  </a:txBody>
                  <a:tcPr marL="65007" marR="65007" marT="0" marB="0">
                    <a:lnL>
                      <a:noFill/>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extLst>
                  <a:ext uri="{0D108BD9-81ED-4DB2-BD59-A6C34878D82A}">
                    <a16:rowId xmlns:a16="http://schemas.microsoft.com/office/drawing/2014/main" val="1773301155"/>
                  </a:ext>
                </a:extLst>
              </a:tr>
              <a:tr h="2205244">
                <a:tc>
                  <a:txBody>
                    <a:bodyPr/>
                    <a:lstStyle/>
                    <a:p>
                      <a:pPr>
                        <a:lnSpc>
                          <a:spcPct val="107000"/>
                        </a:lnSpc>
                        <a:spcAft>
                          <a:spcPts val="0"/>
                        </a:spcAft>
                      </a:pPr>
                      <a:r>
                        <a:rPr lang="fr-FR"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a:t>
                      </a:r>
                      <a:r>
                        <a:rPr lang="fr-FR" sz="1100" b="1" baseline="30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ème</a:t>
                      </a:r>
                      <a:r>
                        <a:rPr lang="fr-FR"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FR" sz="11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trimestre, avant le début du</a:t>
                      </a:r>
                      <a:r>
                        <a:rPr lang="fr-FR" sz="1100" b="1"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parcours différencié</a:t>
                      </a:r>
                      <a:endParaRPr lang="fr-F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fr-F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marL="342900" lvl="0" indent="-342900">
                        <a:lnSpc>
                          <a:spcPct val="107000"/>
                        </a:lnSpc>
                        <a:spcAft>
                          <a:spcPts val="0"/>
                        </a:spcAft>
                        <a:buFont typeface="Symbol" panose="05050102010706020507" pitchFamily="18" charset="2"/>
                        <a:buChar char=""/>
                      </a:pP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Finalisation des EDT </a:t>
                      </a:r>
                    </a:p>
                    <a:p>
                      <a:pPr marL="342900" lvl="0" indent="-342900">
                        <a:lnSpc>
                          <a:spcPct val="107000"/>
                        </a:lnSpc>
                        <a:spcAft>
                          <a:spcPts val="0"/>
                        </a:spcAft>
                        <a:buFont typeface="Symbol" panose="05050102010706020507" pitchFamily="18" charset="2"/>
                        <a:buChar char=""/>
                      </a:pP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Finalisation des interventions des partenaires</a:t>
                      </a:r>
                    </a:p>
                    <a:p>
                      <a:pPr marL="342900" lvl="0" indent="-342900">
                        <a:lnSpc>
                          <a:spcPct val="107000"/>
                        </a:lnSpc>
                        <a:spcAft>
                          <a:spcPts val="0"/>
                        </a:spcAft>
                        <a:buFont typeface="Symbol" panose="05050102010706020507" pitchFamily="18" charset="2"/>
                        <a:buChar char=""/>
                      </a:pP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Répartition du suivi des élèves en PFMP</a:t>
                      </a: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a:lnSpc>
                          <a:spcPct val="107000"/>
                        </a:lnSpc>
                        <a:spcAft>
                          <a:spcPts val="0"/>
                        </a:spcAft>
                      </a:pP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Chefs d’établissement</a:t>
                      </a:r>
                    </a:p>
                    <a:p>
                      <a:pPr>
                        <a:lnSpc>
                          <a:spcPct val="107000"/>
                        </a:lnSpc>
                        <a:spcAft>
                          <a:spcPts val="0"/>
                        </a:spcAft>
                      </a:pP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DDFPT</a:t>
                      </a: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a:lnSpc>
                          <a:spcPct val="107000"/>
                        </a:lnSpc>
                        <a:spcAft>
                          <a:spcPts val="0"/>
                        </a:spcAft>
                      </a:pPr>
                      <a:r>
                        <a:rPr lang="fr-FR"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Intégrer</a:t>
                      </a:r>
                      <a:r>
                        <a:rPr lang="fr-FR" sz="11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fr-FR"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les contraintes des </a:t>
                      </a:r>
                      <a:r>
                        <a:rPr lang="fr-FR" sz="1100" b="1"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EDT des enseignants (examens…)</a:t>
                      </a:r>
                      <a:endParaRPr lang="fr-FR"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a:lnSpc>
                          <a:spcPct val="107000"/>
                        </a:lnSpc>
                        <a:spcAft>
                          <a:spcPts val="0"/>
                        </a:spcAft>
                      </a:pP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 fonction des effectifs, </a:t>
                      </a:r>
                      <a:r>
                        <a:rPr lang="fr-FR"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certains élèves pourront être rassemblés </a:t>
                      </a: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quand les poursuites d’études sont </a:t>
                      </a:r>
                      <a:r>
                        <a:rPr lang="fr-FR"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proches </a:t>
                      </a:r>
                      <a:r>
                        <a:rPr lang="fr-FR"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(indus, tertiaire, services, ..), les moyens sont alors mutualisés.</a:t>
                      </a: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extLst>
                  <a:ext uri="{0D108BD9-81ED-4DB2-BD59-A6C34878D82A}">
                    <a16:rowId xmlns:a16="http://schemas.microsoft.com/office/drawing/2014/main" val="3688849876"/>
                  </a:ext>
                </a:extLst>
              </a:tr>
            </a:tbl>
          </a:graphicData>
        </a:graphic>
      </p:graphicFrame>
    </p:spTree>
    <p:extLst>
      <p:ext uri="{BB962C8B-B14F-4D97-AF65-F5344CB8AC3E}">
        <p14:creationId xmlns:p14="http://schemas.microsoft.com/office/powerpoint/2010/main" val="34044217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txBody>
          <a:bodyPr/>
          <a:lstStyle/>
          <a:p>
            <a:pPr marL="0" indent="0">
              <a:buNone/>
            </a:pPr>
            <a:r>
              <a:rPr lang="fr-FR" dirty="0" smtClean="0"/>
              <a:t>Sept étapes </a:t>
            </a:r>
            <a:r>
              <a:rPr lang="fr-FR" dirty="0"/>
              <a:t>de </a:t>
            </a:r>
            <a:r>
              <a:rPr lang="fr-FR" dirty="0" smtClean="0"/>
              <a:t>mise </a:t>
            </a:r>
            <a:r>
              <a:rPr lang="fr-FR" dirty="0"/>
              <a:t>en œuvre </a:t>
            </a:r>
          </a:p>
        </p:txBody>
      </p:sp>
      <p:sp>
        <p:nvSpPr>
          <p:cNvPr id="11" name="Espace réservé du numéro de diapositive 10"/>
          <p:cNvSpPr>
            <a:spLocks noGrp="1"/>
          </p:cNvSpPr>
          <p:nvPr>
            <p:ph type="sldNum" sz="quarter" idx="12"/>
          </p:nvPr>
        </p:nvSpPr>
        <p:spPr/>
        <p:txBody>
          <a:bodyPr/>
          <a:lstStyle/>
          <a:p>
            <a:fld id="{733122C9-A0B9-462F-8757-0847AD287B63}" type="slidenum">
              <a:rPr lang="fr-FR" smtClean="0"/>
              <a:pPr/>
              <a:t>2</a:t>
            </a:fld>
            <a:endParaRPr lang="fr-FR" dirty="0"/>
          </a:p>
        </p:txBody>
      </p:sp>
    </p:spTree>
    <p:extLst>
      <p:ext uri="{BB962C8B-B14F-4D97-AF65-F5344CB8AC3E}">
        <p14:creationId xmlns:p14="http://schemas.microsoft.com/office/powerpoint/2010/main" val="310726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323528" y="915566"/>
            <a:ext cx="8424000" cy="720000"/>
          </a:xfrm>
        </p:spPr>
        <p:txBody>
          <a:bodyPr/>
          <a:lstStyle/>
          <a:p>
            <a:r>
              <a:rPr lang="fr-FR" dirty="0" smtClean="0"/>
              <a:t>Sept étapes de mise en œuvre </a:t>
            </a:r>
            <a:endParaRPr lang="fr-FR" dirty="0"/>
          </a:p>
        </p:txBody>
      </p:sp>
      <p:sp>
        <p:nvSpPr>
          <p:cNvPr id="12" name="Espace réservé du contenu 11"/>
          <p:cNvSpPr>
            <a:spLocks noGrp="1"/>
          </p:cNvSpPr>
          <p:nvPr>
            <p:ph sz="quarter" idx="14"/>
          </p:nvPr>
        </p:nvSpPr>
        <p:spPr>
          <a:xfrm>
            <a:off x="323528" y="1759164"/>
            <a:ext cx="8424000" cy="3024336"/>
          </a:xfrm>
        </p:spPr>
        <p:txBody>
          <a:bodyPr/>
          <a:lstStyle/>
          <a:p>
            <a:r>
              <a:rPr lang="fr-FR" sz="1200" b="1" dirty="0" smtClean="0"/>
              <a:t>1 </a:t>
            </a:r>
            <a:r>
              <a:rPr lang="fr-FR" sz="1200" b="1" dirty="0"/>
              <a:t>EXPLICITATION DE LA MESURE </a:t>
            </a:r>
            <a:r>
              <a:rPr lang="fr-FR" sz="1200" b="1" dirty="0" smtClean="0"/>
              <a:t>« PARCOURS DIFFÉRENCIÉS »</a:t>
            </a:r>
          </a:p>
          <a:p>
            <a:r>
              <a:rPr lang="fr-FR" sz="1200" b="1" dirty="0" smtClean="0"/>
              <a:t>En amont de la rentrée scolaire ou en tout début d’année</a:t>
            </a:r>
          </a:p>
          <a:p>
            <a:r>
              <a:rPr lang="fr-FR" sz="1200" b="1" i="1" dirty="0" smtClean="0"/>
              <a:t>Objectif </a:t>
            </a:r>
            <a:r>
              <a:rPr lang="fr-FR" sz="1200" b="1" i="1" dirty="0"/>
              <a:t>général : </a:t>
            </a:r>
            <a:r>
              <a:rPr lang="fr-FR" sz="1200" i="1" dirty="0"/>
              <a:t>présenter les deux parcours et contextualiser la mise en œuvre à </a:t>
            </a:r>
            <a:r>
              <a:rPr lang="fr-FR" sz="1200" i="1" dirty="0" smtClean="0"/>
              <a:t>l’EPLE : typologie </a:t>
            </a:r>
            <a:r>
              <a:rPr lang="fr-FR" sz="1200" i="1" dirty="0"/>
              <a:t>de l’EPLE, </a:t>
            </a:r>
            <a:r>
              <a:rPr lang="fr-FR" sz="1200" i="1" dirty="0" smtClean="0"/>
              <a:t>indicateurs </a:t>
            </a:r>
            <a:r>
              <a:rPr lang="fr-FR" sz="1200" i="1" dirty="0"/>
              <a:t>de la population scolaire, </a:t>
            </a:r>
            <a:r>
              <a:rPr lang="fr-FR" sz="1200" i="1" dirty="0" smtClean="0"/>
              <a:t>carte </a:t>
            </a:r>
            <a:r>
              <a:rPr lang="fr-FR" sz="1200" i="1" dirty="0"/>
              <a:t>des formations, </a:t>
            </a:r>
            <a:r>
              <a:rPr lang="fr-FR" sz="1200" i="1" dirty="0" smtClean="0"/>
              <a:t>pratiques </a:t>
            </a:r>
            <a:r>
              <a:rPr lang="fr-FR" sz="1200" i="1" dirty="0"/>
              <a:t>existantes en termes de liaison </a:t>
            </a:r>
            <a:r>
              <a:rPr lang="fr-FR" sz="1200" i="1" dirty="0" smtClean="0"/>
              <a:t>Bac pro </a:t>
            </a:r>
            <a:r>
              <a:rPr lang="fr-FR" sz="1200" i="1" dirty="0"/>
              <a:t>– BTS, </a:t>
            </a:r>
            <a:r>
              <a:rPr lang="fr-FR" sz="1200" i="1" dirty="0" smtClean="0"/>
              <a:t>…</a:t>
            </a:r>
          </a:p>
          <a:p>
            <a:endParaRPr lang="fr-FR" sz="1200" i="1" dirty="0" smtClean="0"/>
          </a:p>
          <a:p>
            <a:pPr marL="171450" indent="-171450">
              <a:spcAft>
                <a:spcPts val="0"/>
              </a:spcAft>
              <a:buFont typeface="Arial" panose="020B0604020202020204" pitchFamily="34" charset="0"/>
              <a:buChar char="•"/>
            </a:pPr>
            <a:r>
              <a:rPr lang="fr-FR" sz="1200" dirty="0"/>
              <a:t>Appui sur deux instances : le conseil pédagogique et les conseils d’enseignement. </a:t>
            </a:r>
          </a:p>
          <a:p>
            <a:pPr marL="423450" lvl="1" indent="-171450">
              <a:spcAft>
                <a:spcPts val="0"/>
              </a:spcAft>
            </a:pPr>
            <a:r>
              <a:rPr lang="fr-FR" sz="1200" dirty="0"/>
              <a:t>Conseil pédagogique </a:t>
            </a:r>
            <a:r>
              <a:rPr lang="fr-FR" sz="1200" dirty="0" smtClean="0"/>
              <a:t>= </a:t>
            </a:r>
            <a:r>
              <a:rPr lang="fr-FR" sz="1200" dirty="0"/>
              <a:t>présentation et explicitation des deux </a:t>
            </a:r>
            <a:r>
              <a:rPr lang="fr-FR" sz="1200" dirty="0" smtClean="0"/>
              <a:t>parcours. </a:t>
            </a:r>
            <a:endParaRPr lang="fr-FR" sz="1200" dirty="0"/>
          </a:p>
          <a:p>
            <a:pPr marL="423450" lvl="1" indent="-171450">
              <a:spcBef>
                <a:spcPts val="0"/>
              </a:spcBef>
            </a:pPr>
            <a:r>
              <a:rPr lang="fr-FR" sz="1200" dirty="0" smtClean="0"/>
              <a:t>Conseils d’enseignements </a:t>
            </a:r>
            <a:r>
              <a:rPr lang="fr-FR" sz="1200" dirty="0"/>
              <a:t>= répartition des services et contenus soutien au </a:t>
            </a:r>
            <a:r>
              <a:rPr lang="fr-FR" sz="1200" dirty="0" smtClean="0"/>
              <a:t>parcours. </a:t>
            </a:r>
            <a:endParaRPr lang="fr-FR" sz="1200" dirty="0"/>
          </a:p>
          <a:p>
            <a:pPr marL="171450" indent="-171450">
              <a:buFont typeface="Arial" panose="020B0604020202020204" pitchFamily="34" charset="0"/>
              <a:buChar char="•"/>
            </a:pPr>
            <a:r>
              <a:rPr lang="fr-FR" sz="1200" dirty="0" smtClean="0"/>
              <a:t>Conseil </a:t>
            </a:r>
            <a:r>
              <a:rPr lang="fr-FR" sz="1200" dirty="0"/>
              <a:t>pédagogique </a:t>
            </a:r>
            <a:r>
              <a:rPr lang="fr-FR" sz="1200" dirty="0" smtClean="0"/>
              <a:t>= possible participation </a:t>
            </a:r>
            <a:r>
              <a:rPr lang="fr-FR" sz="1200" dirty="0"/>
              <a:t>du corps d’inspection pour appui sur leur expertise quant à l’étayage des contenus </a:t>
            </a:r>
            <a:r>
              <a:rPr lang="fr-FR" sz="1200" dirty="0" smtClean="0"/>
              <a:t>de soutien </a:t>
            </a:r>
            <a:r>
              <a:rPr lang="fr-FR" sz="1200" dirty="0"/>
              <a:t>au parcours (point de vigilance, </a:t>
            </a:r>
            <a:r>
              <a:rPr lang="fr-FR" sz="1200" dirty="0" smtClean="0"/>
              <a:t>mobilisation </a:t>
            </a:r>
            <a:r>
              <a:rPr lang="fr-FR" sz="1200" dirty="0"/>
              <a:t>de l’inspection). </a:t>
            </a:r>
          </a:p>
          <a:p>
            <a:pPr marL="171450" indent="-171450">
              <a:buFont typeface="Arial" panose="020B0604020202020204" pitchFamily="34" charset="0"/>
              <a:buChar char="•"/>
            </a:pPr>
            <a:r>
              <a:rPr lang="fr-FR" sz="1200" dirty="0"/>
              <a:t>Confection des EDT et soutien au parcours </a:t>
            </a:r>
            <a:r>
              <a:rPr lang="fr-FR" sz="1200" dirty="0" smtClean="0"/>
              <a:t>= </a:t>
            </a:r>
            <a:r>
              <a:rPr lang="fr-FR" sz="1200" dirty="0"/>
              <a:t>heures de soutien au parcours en </a:t>
            </a:r>
            <a:r>
              <a:rPr lang="fr-FR" sz="1200" dirty="0" smtClean="0"/>
              <a:t>barrette, </a:t>
            </a:r>
            <a:r>
              <a:rPr lang="fr-FR" sz="1200" dirty="0"/>
              <a:t>opportunité offerte aux enseignants de travailler une progression pédagogique transversale autour des thématiques du soutien au parcours. </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3</a:t>
            </a:fld>
            <a:endParaRPr lang="fr-FR" dirty="0"/>
          </a:p>
        </p:txBody>
      </p:sp>
    </p:spTree>
    <p:extLst>
      <p:ext uri="{BB962C8B-B14F-4D97-AF65-F5344CB8AC3E}">
        <p14:creationId xmlns:p14="http://schemas.microsoft.com/office/powerpoint/2010/main" val="24209865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p:txBody>
          <a:bodyPr/>
          <a:lstStyle/>
          <a:p>
            <a:r>
              <a:rPr lang="fr-FR" dirty="0" smtClean="0"/>
              <a:t>Sept étapes de mise en œuvre </a:t>
            </a:r>
            <a:endParaRPr lang="fr-FR" dirty="0"/>
          </a:p>
        </p:txBody>
      </p:sp>
      <p:sp>
        <p:nvSpPr>
          <p:cNvPr id="12" name="Espace réservé du contenu 11"/>
          <p:cNvSpPr>
            <a:spLocks noGrp="1"/>
          </p:cNvSpPr>
          <p:nvPr>
            <p:ph sz="quarter" idx="14"/>
          </p:nvPr>
        </p:nvSpPr>
        <p:spPr>
          <a:xfrm>
            <a:off x="359998" y="1836000"/>
            <a:ext cx="8424000" cy="2947500"/>
          </a:xfrm>
        </p:spPr>
        <p:txBody>
          <a:bodyPr/>
          <a:lstStyle/>
          <a:p>
            <a:r>
              <a:rPr lang="fr-FR" sz="1200" b="1" dirty="0" smtClean="0"/>
              <a:t>2 </a:t>
            </a:r>
            <a:r>
              <a:rPr lang="fr-FR" sz="1200" b="1" dirty="0"/>
              <a:t>ÉLABORATION DU DIAGNOSTIC INTERNE ET EXTERNE DE L’EPLE, PRÉLIMINAIRE À L’ÉLABORATION DE LA STRATÉGIE DE MISE EN </a:t>
            </a:r>
            <a:r>
              <a:rPr lang="fr-FR" sz="1200" b="1" dirty="0" smtClean="0"/>
              <a:t>ŒUVRE</a:t>
            </a:r>
          </a:p>
          <a:p>
            <a:r>
              <a:rPr lang="fr-FR" sz="1200" b="1" i="1" dirty="0" smtClean="0"/>
              <a:t>En début d’année scolaire</a:t>
            </a:r>
          </a:p>
          <a:p>
            <a:r>
              <a:rPr lang="fr-FR" sz="1200" b="1" i="1" dirty="0" smtClean="0"/>
              <a:t>Objectif </a:t>
            </a:r>
            <a:r>
              <a:rPr lang="fr-FR" sz="1200" b="1" i="1" dirty="0"/>
              <a:t>général : </a:t>
            </a:r>
            <a:r>
              <a:rPr lang="fr-FR" sz="1200" i="1" dirty="0"/>
              <a:t>élaborer un diagnostic interne et externe de </a:t>
            </a:r>
            <a:r>
              <a:rPr lang="fr-FR" sz="1200" i="1" dirty="0" smtClean="0"/>
              <a:t>l’EPLE </a:t>
            </a:r>
            <a:r>
              <a:rPr lang="fr-FR" sz="1200" i="1" dirty="0"/>
              <a:t>afin d’identifier les </a:t>
            </a:r>
            <a:r>
              <a:rPr lang="fr-FR" sz="1200" i="1" dirty="0" smtClean="0"/>
              <a:t>leviers </a:t>
            </a:r>
            <a:r>
              <a:rPr lang="fr-FR" sz="1200" i="1" dirty="0"/>
              <a:t>et les points de vigilance à la mise en œuvre des deux parcours</a:t>
            </a:r>
            <a:r>
              <a:rPr lang="fr-FR" sz="1200" i="1" dirty="0" smtClean="0"/>
              <a:t>.</a:t>
            </a:r>
          </a:p>
          <a:p>
            <a:endParaRPr lang="fr-FR" sz="1200" i="1" dirty="0" smtClean="0"/>
          </a:p>
          <a:p>
            <a:r>
              <a:rPr lang="fr-FR" sz="1200" dirty="0"/>
              <a:t>Quelques éléments d’aide à l’élaboration du diagnostic interne et externe de l’EPLE :</a:t>
            </a:r>
          </a:p>
          <a:p>
            <a:pPr marL="171450" indent="-171450">
              <a:buFont typeface="Arial" panose="020B0604020202020204" pitchFamily="34" charset="0"/>
              <a:buChar char="•"/>
            </a:pPr>
            <a:r>
              <a:rPr lang="fr-FR" sz="1200" dirty="0" smtClean="0"/>
              <a:t>Analyse des résultats </a:t>
            </a:r>
            <a:r>
              <a:rPr lang="fr-FR" sz="1200" dirty="0" err="1" smtClean="0"/>
              <a:t>Parcoursup</a:t>
            </a:r>
            <a:r>
              <a:rPr lang="fr-FR" sz="1200" dirty="0" smtClean="0"/>
              <a:t> </a:t>
            </a:r>
            <a:r>
              <a:rPr lang="fr-FR" sz="1200" dirty="0"/>
              <a:t>et </a:t>
            </a:r>
            <a:r>
              <a:rPr lang="fr-FR" sz="1200" dirty="0" smtClean="0"/>
              <a:t>du devenir </a:t>
            </a:r>
            <a:r>
              <a:rPr lang="fr-FR" sz="1200" dirty="0"/>
              <a:t>des élèves n, n-1, </a:t>
            </a:r>
            <a:r>
              <a:rPr lang="fr-FR" sz="1200" dirty="0" smtClean="0"/>
              <a:t>n-2. </a:t>
            </a:r>
            <a:endParaRPr lang="fr-FR" sz="1200" dirty="0"/>
          </a:p>
          <a:p>
            <a:pPr marL="171450" indent="-171450">
              <a:buFont typeface="Arial" panose="020B0604020202020204" pitchFamily="34" charset="0"/>
              <a:buChar char="•"/>
            </a:pPr>
            <a:r>
              <a:rPr lang="fr-FR" sz="1200" dirty="0" smtClean="0"/>
              <a:t>Définition des </a:t>
            </a:r>
            <a:r>
              <a:rPr lang="fr-FR" sz="1200" dirty="0"/>
              <a:t>premières pistes de travail </a:t>
            </a:r>
            <a:r>
              <a:rPr lang="fr-FR" sz="1200" dirty="0" smtClean="0"/>
              <a:t>intégrant notamment les partenaires de l’établissement (établissements du supérieurs, CFA…)</a:t>
            </a:r>
          </a:p>
          <a:p>
            <a:r>
              <a:rPr lang="fr-FR" sz="1200" dirty="0" smtClean="0"/>
              <a:t>Appui possible sur des outils </a:t>
            </a:r>
            <a:r>
              <a:rPr lang="fr-FR" sz="1200" dirty="0"/>
              <a:t>d’analyse et </a:t>
            </a:r>
            <a:r>
              <a:rPr lang="fr-FR" sz="1200" dirty="0" smtClean="0"/>
              <a:t>d’aide </a:t>
            </a:r>
            <a:r>
              <a:rPr lang="fr-FR" sz="1200" dirty="0"/>
              <a:t>à l’élaboration de ce diagnostic </a:t>
            </a:r>
            <a:r>
              <a:rPr lang="fr-FR" sz="1200" dirty="0" smtClean="0"/>
              <a:t>: analyse </a:t>
            </a:r>
            <a:r>
              <a:rPr lang="fr-FR" sz="1200" dirty="0"/>
              <a:t>AFOM, PESTEL, cartographie des acteurs, le tableau de bord prospectif</a:t>
            </a:r>
            <a:r>
              <a:rPr lang="fr-FR" sz="1200" dirty="0" smtClean="0"/>
              <a:t>…</a:t>
            </a:r>
            <a:endParaRPr lang="fr-FR" sz="1200"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4</a:t>
            </a:fld>
            <a:endParaRPr lang="fr-FR" dirty="0"/>
          </a:p>
        </p:txBody>
      </p:sp>
    </p:spTree>
    <p:extLst>
      <p:ext uri="{BB962C8B-B14F-4D97-AF65-F5344CB8AC3E}">
        <p14:creationId xmlns:p14="http://schemas.microsoft.com/office/powerpoint/2010/main" val="22390222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p:txBody>
          <a:bodyPr/>
          <a:lstStyle/>
          <a:p>
            <a:r>
              <a:rPr lang="fr-FR" dirty="0" smtClean="0"/>
              <a:t>Sept étapes de mise en œuvre </a:t>
            </a:r>
            <a:endParaRPr lang="fr-FR" dirty="0"/>
          </a:p>
        </p:txBody>
      </p:sp>
      <p:sp>
        <p:nvSpPr>
          <p:cNvPr id="12" name="Espace réservé du contenu 11"/>
          <p:cNvSpPr>
            <a:spLocks noGrp="1"/>
          </p:cNvSpPr>
          <p:nvPr>
            <p:ph sz="quarter" idx="14"/>
          </p:nvPr>
        </p:nvSpPr>
        <p:spPr>
          <a:xfrm>
            <a:off x="359998" y="1836000"/>
            <a:ext cx="8424000" cy="2679966"/>
          </a:xfrm>
        </p:spPr>
        <p:txBody>
          <a:bodyPr/>
          <a:lstStyle/>
          <a:p>
            <a:r>
              <a:rPr lang="fr-FR" sz="1200" b="1" dirty="0"/>
              <a:t>3</a:t>
            </a:r>
            <a:r>
              <a:rPr lang="fr-FR" sz="1200" b="1" dirty="0" smtClean="0"/>
              <a:t> CONSTITUTION </a:t>
            </a:r>
            <a:r>
              <a:rPr lang="fr-FR" sz="1200" b="1" dirty="0"/>
              <a:t>D’UNE « ÉQUIPE PROJET » DÉDIÉE À LA MISE EN ŒUVRE DES DEUX </a:t>
            </a:r>
            <a:r>
              <a:rPr lang="fr-FR" sz="1200" b="1" dirty="0" smtClean="0"/>
              <a:t>PARCOURS</a:t>
            </a:r>
          </a:p>
          <a:p>
            <a:r>
              <a:rPr lang="fr-FR" sz="1200" b="1" i="1" dirty="0" smtClean="0"/>
              <a:t>En début d’année scolaire</a:t>
            </a:r>
            <a:endParaRPr lang="fr-FR" sz="1200" b="1" i="1" dirty="0"/>
          </a:p>
          <a:p>
            <a:r>
              <a:rPr lang="fr-FR" sz="1200" b="1" i="1" dirty="0" smtClean="0"/>
              <a:t>Objectif général : </a:t>
            </a:r>
            <a:r>
              <a:rPr lang="fr-FR" sz="1200" i="1" dirty="0"/>
              <a:t>identifier et fédérer les parties prenantes incontournables contextualisées à l’EPLE (le DDFPT, le BDE, enseignants du domaine professionnel et général, inspecteurs, PSYEN, …) pour la constitution d’une équipe projet en charge de la mise en œuvre de la stratégie et de son suivi</a:t>
            </a:r>
            <a:r>
              <a:rPr lang="fr-FR" sz="1200" i="1" dirty="0" smtClean="0"/>
              <a:t>.</a:t>
            </a:r>
          </a:p>
          <a:p>
            <a:endParaRPr lang="fr-FR" sz="1200" i="1" dirty="0" smtClean="0"/>
          </a:p>
          <a:p>
            <a:pPr marL="171450" indent="-171450">
              <a:buFont typeface="Arial" panose="020B0604020202020204" pitchFamily="34" charset="0"/>
              <a:buChar char="•"/>
            </a:pPr>
            <a:r>
              <a:rPr lang="fr-FR" sz="1200" dirty="0" smtClean="0"/>
              <a:t>Partage </a:t>
            </a:r>
            <a:r>
              <a:rPr lang="fr-FR" sz="1200" dirty="0"/>
              <a:t>des éléments du diagnostic interne et externe.</a:t>
            </a:r>
          </a:p>
          <a:p>
            <a:pPr marL="171450" indent="-171450">
              <a:buFont typeface="Arial" panose="020B0604020202020204" pitchFamily="34" charset="0"/>
              <a:buChar char="•"/>
            </a:pPr>
            <a:r>
              <a:rPr lang="fr-FR" sz="1200" dirty="0" smtClean="0"/>
              <a:t>Détermination </a:t>
            </a:r>
            <a:r>
              <a:rPr lang="fr-FR" sz="1200" dirty="0"/>
              <a:t>des axes prioritaires de réflexion et de travail pour la mise en œuvre des deux parcours</a:t>
            </a:r>
            <a:r>
              <a:rPr lang="fr-FR" sz="1200" dirty="0" smtClean="0"/>
              <a:t>.</a:t>
            </a:r>
          </a:p>
          <a:p>
            <a:pPr marL="171450" indent="-171450">
              <a:buFont typeface="Arial" panose="020B0604020202020204" pitchFamily="34" charset="0"/>
              <a:buChar char="•"/>
            </a:pPr>
            <a:r>
              <a:rPr lang="fr-FR" sz="1200" dirty="0" smtClean="0"/>
              <a:t>Organisation de l’articulation entre les heures de soutien au parcours et le parcours différencié</a:t>
            </a:r>
            <a:endParaRPr lang="fr-FR" sz="1200" dirty="0"/>
          </a:p>
          <a:p>
            <a:pPr marL="171450" indent="-171450">
              <a:buFont typeface="Arial" panose="020B0604020202020204" pitchFamily="34" charset="0"/>
              <a:buChar char="•"/>
            </a:pPr>
            <a:r>
              <a:rPr lang="fr-FR" sz="1200" dirty="0" smtClean="0"/>
              <a:t>Identification </a:t>
            </a:r>
            <a:r>
              <a:rPr lang="fr-FR" sz="1200" dirty="0"/>
              <a:t>des ressources internes et externes à l’établissement pour la mise en œuvre des deux parcours </a:t>
            </a:r>
            <a:r>
              <a:rPr lang="fr-FR" sz="1200" dirty="0" smtClean="0"/>
              <a:t>: enseignants, </a:t>
            </a:r>
            <a:r>
              <a:rPr lang="fr-FR" sz="1200" dirty="0"/>
              <a:t>tuteur en entreprise, </a:t>
            </a:r>
            <a:r>
              <a:rPr lang="fr-FR" sz="1200" dirty="0" smtClean="0"/>
              <a:t>professeurs de STS</a:t>
            </a:r>
            <a:r>
              <a:rPr lang="fr-FR" sz="1200" dirty="0"/>
              <a:t>, France </a:t>
            </a:r>
            <a:r>
              <a:rPr lang="fr-FR" sz="1200" dirty="0" smtClean="0"/>
              <a:t>Travail/missions locales, </a:t>
            </a:r>
            <a:r>
              <a:rPr lang="fr-FR" sz="1200" dirty="0"/>
              <a:t>référent académique relation école entreprise</a:t>
            </a:r>
            <a:r>
              <a:rPr lang="fr-FR" sz="1200" dirty="0" smtClean="0"/>
              <a:t>…</a:t>
            </a:r>
            <a:endParaRPr lang="fr-FR" sz="1200" dirty="0"/>
          </a:p>
          <a:p>
            <a:endParaRPr lang="fr-FR" sz="1200" b="1"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5</a:t>
            </a:fld>
            <a:endParaRPr lang="fr-FR" dirty="0"/>
          </a:p>
        </p:txBody>
      </p:sp>
    </p:spTree>
    <p:extLst>
      <p:ext uri="{BB962C8B-B14F-4D97-AF65-F5344CB8AC3E}">
        <p14:creationId xmlns:p14="http://schemas.microsoft.com/office/powerpoint/2010/main" val="23102455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p:txBody>
          <a:bodyPr/>
          <a:lstStyle/>
          <a:p>
            <a:r>
              <a:rPr lang="fr-FR" dirty="0" smtClean="0"/>
              <a:t>Sept étapes de mise en œuvre </a:t>
            </a:r>
            <a:endParaRPr lang="fr-FR" dirty="0"/>
          </a:p>
        </p:txBody>
      </p:sp>
      <p:sp>
        <p:nvSpPr>
          <p:cNvPr id="12" name="Espace réservé du contenu 11"/>
          <p:cNvSpPr>
            <a:spLocks noGrp="1"/>
          </p:cNvSpPr>
          <p:nvPr>
            <p:ph sz="quarter" idx="14"/>
          </p:nvPr>
        </p:nvSpPr>
        <p:spPr>
          <a:xfrm>
            <a:off x="359999" y="1707654"/>
            <a:ext cx="8424000" cy="3075846"/>
          </a:xfrm>
        </p:spPr>
        <p:txBody>
          <a:bodyPr/>
          <a:lstStyle/>
          <a:p>
            <a:r>
              <a:rPr lang="fr-FR" sz="1200" b="1" dirty="0"/>
              <a:t>4</a:t>
            </a:r>
            <a:r>
              <a:rPr lang="fr-FR" sz="1200" b="1" dirty="0" smtClean="0"/>
              <a:t> COMMUNICATION AUTOUR DU PARCOURS DIFFÉRENCIÉS</a:t>
            </a:r>
          </a:p>
          <a:p>
            <a:r>
              <a:rPr lang="fr-FR" sz="1200" b="1" dirty="0" smtClean="0"/>
              <a:t>1</a:t>
            </a:r>
            <a:r>
              <a:rPr lang="fr-FR" sz="1200" b="1" baseline="30000" dirty="0" smtClean="0"/>
              <a:t>er</a:t>
            </a:r>
            <a:r>
              <a:rPr lang="fr-FR" sz="1200" b="1" dirty="0" smtClean="0"/>
              <a:t> semestre de l’année</a:t>
            </a:r>
            <a:endParaRPr lang="fr-FR" sz="1200" b="1" dirty="0"/>
          </a:p>
          <a:p>
            <a:pPr marL="171450" indent="-171450">
              <a:buFont typeface="Arial" panose="020B0604020202020204" pitchFamily="34" charset="0"/>
              <a:buChar char="•"/>
            </a:pPr>
            <a:r>
              <a:rPr lang="fr-FR" sz="1200" b="1" i="1" dirty="0" smtClean="0"/>
              <a:t>Objectif </a:t>
            </a:r>
            <a:r>
              <a:rPr lang="fr-FR" sz="1200" b="1" i="1" dirty="0"/>
              <a:t>général : </a:t>
            </a:r>
            <a:r>
              <a:rPr lang="fr-FR" sz="1200" i="1" dirty="0" smtClean="0"/>
              <a:t>penser la communication pour chaque </a:t>
            </a:r>
            <a:r>
              <a:rPr lang="fr-FR" sz="1200" i="1" dirty="0"/>
              <a:t>cible ou partie prenante de la mise en œuvre des parcours dans un objectif de </a:t>
            </a:r>
            <a:r>
              <a:rPr lang="fr-FR" sz="1200" i="1" dirty="0" smtClean="0"/>
              <a:t>clarification </a:t>
            </a:r>
            <a:r>
              <a:rPr lang="fr-FR" sz="1200" i="1" dirty="0"/>
              <a:t>et d’adhésion. </a:t>
            </a:r>
            <a:endParaRPr lang="fr-FR" sz="1200" i="1" dirty="0" smtClean="0"/>
          </a:p>
          <a:p>
            <a:pPr marL="171450" indent="-171450">
              <a:buFont typeface="Arial" panose="020B0604020202020204" pitchFamily="34" charset="0"/>
              <a:buChar char="•"/>
            </a:pPr>
            <a:endParaRPr lang="fr-FR" sz="1200" i="1" dirty="0" smtClean="0"/>
          </a:p>
          <a:p>
            <a:pPr marL="171450" indent="-171450">
              <a:buFont typeface="Arial" panose="020B0604020202020204" pitchFamily="34" charset="0"/>
              <a:buChar char="•"/>
            </a:pPr>
            <a:r>
              <a:rPr lang="fr-FR" sz="1200" dirty="0" smtClean="0"/>
              <a:t>Information des équipes éducatives et pédagogiques</a:t>
            </a:r>
          </a:p>
          <a:p>
            <a:pPr marL="171450" indent="-171450">
              <a:buFont typeface="Arial" panose="020B0604020202020204" pitchFamily="34" charset="0"/>
              <a:buChar char="•"/>
            </a:pPr>
            <a:r>
              <a:rPr lang="fr-FR" sz="1200" dirty="0" smtClean="0"/>
              <a:t>Information </a:t>
            </a:r>
            <a:r>
              <a:rPr lang="fr-FR" sz="1200" dirty="0"/>
              <a:t>aux </a:t>
            </a:r>
            <a:r>
              <a:rPr lang="fr-FR" sz="1200" dirty="0" smtClean="0"/>
              <a:t>élèves et parents = les </a:t>
            </a:r>
            <a:r>
              <a:rPr lang="fr-FR" sz="1200" dirty="0"/>
              <a:t>deux </a:t>
            </a:r>
            <a:r>
              <a:rPr lang="fr-FR" sz="1200" dirty="0" smtClean="0"/>
              <a:t>parcours, l’organisation </a:t>
            </a:r>
            <a:r>
              <a:rPr lang="fr-FR" sz="1200" dirty="0"/>
              <a:t>de l’année scolaire (planning PFMP, conseils de classe, Parcoursup, préparation à l’un des deux parcours, échéances des examens, </a:t>
            </a:r>
            <a:r>
              <a:rPr lang="fr-FR" sz="1200" dirty="0" smtClean="0"/>
              <a:t>…).</a:t>
            </a:r>
          </a:p>
          <a:p>
            <a:pPr marL="171450" indent="-171450">
              <a:buFont typeface="Arial" panose="020B0604020202020204" pitchFamily="34" charset="0"/>
              <a:buChar char="•"/>
            </a:pPr>
            <a:r>
              <a:rPr lang="fr-FR" sz="1200" dirty="0" smtClean="0"/>
              <a:t>Information </a:t>
            </a:r>
            <a:r>
              <a:rPr lang="fr-FR" sz="1200" dirty="0"/>
              <a:t>aux représentants des élèves :</a:t>
            </a:r>
            <a:r>
              <a:rPr lang="fr-FR" sz="1200" dirty="0" smtClean="0"/>
              <a:t> </a:t>
            </a:r>
            <a:r>
              <a:rPr lang="fr-FR" sz="1200" dirty="0"/>
              <a:t>modalités des deux parcours et </a:t>
            </a:r>
            <a:r>
              <a:rPr lang="fr-FR" sz="1200" dirty="0" smtClean="0"/>
              <a:t>opérationnalisation. </a:t>
            </a:r>
            <a:endParaRPr lang="fr-FR" sz="1200" dirty="0"/>
          </a:p>
          <a:p>
            <a:pPr marL="171450" indent="-171450">
              <a:buFont typeface="Arial" panose="020B0604020202020204" pitchFamily="34" charset="0"/>
              <a:buChar char="•"/>
            </a:pPr>
            <a:r>
              <a:rPr lang="fr-FR" sz="1200" dirty="0" smtClean="0"/>
              <a:t>Informations </a:t>
            </a:r>
            <a:r>
              <a:rPr lang="fr-FR" sz="1200" dirty="0"/>
              <a:t>aux entreprises partenaires </a:t>
            </a:r>
            <a:r>
              <a:rPr lang="fr-FR" sz="1200" dirty="0" smtClean="0"/>
              <a:t>: </a:t>
            </a:r>
            <a:r>
              <a:rPr lang="fr-FR" sz="1200" dirty="0"/>
              <a:t>modalités du parcours « insertion professionnelle ». </a:t>
            </a:r>
            <a:endParaRPr lang="fr-FR" sz="1200" dirty="0" smtClean="0"/>
          </a:p>
          <a:p>
            <a:pPr marL="171450" indent="-171450">
              <a:buFont typeface="Arial" panose="020B0604020202020204" pitchFamily="34" charset="0"/>
              <a:buChar char="•"/>
            </a:pPr>
            <a:endParaRPr lang="fr-FR" sz="1200" dirty="0"/>
          </a:p>
          <a:p>
            <a:r>
              <a:rPr lang="fr-FR" sz="1200" dirty="0" smtClean="0"/>
              <a:t>Appui </a:t>
            </a:r>
            <a:r>
              <a:rPr lang="fr-FR" sz="1200" dirty="0"/>
              <a:t>sur les ressources DGESCO pour communication aux différentes parties prenantes. </a:t>
            </a:r>
          </a:p>
          <a:p>
            <a:pPr marL="171450" indent="-171450">
              <a:buFont typeface="Arial" panose="020B0604020202020204" pitchFamily="34" charset="0"/>
              <a:buChar char="•"/>
            </a:pPr>
            <a:endParaRPr lang="fr-FR" sz="1200"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6</a:t>
            </a:fld>
            <a:endParaRPr lang="fr-FR" dirty="0"/>
          </a:p>
        </p:txBody>
      </p:sp>
    </p:spTree>
    <p:extLst>
      <p:ext uri="{BB962C8B-B14F-4D97-AF65-F5344CB8AC3E}">
        <p14:creationId xmlns:p14="http://schemas.microsoft.com/office/powerpoint/2010/main" val="5568005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p:txBody>
          <a:bodyPr/>
          <a:lstStyle/>
          <a:p>
            <a:r>
              <a:rPr lang="fr-FR" dirty="0" smtClean="0"/>
              <a:t>Sept étapes de mise en œuvre </a:t>
            </a:r>
            <a:endParaRPr lang="fr-FR" dirty="0"/>
          </a:p>
        </p:txBody>
      </p:sp>
      <p:sp>
        <p:nvSpPr>
          <p:cNvPr id="12" name="Espace réservé du contenu 11"/>
          <p:cNvSpPr>
            <a:spLocks noGrp="1"/>
          </p:cNvSpPr>
          <p:nvPr>
            <p:ph sz="quarter" idx="14"/>
          </p:nvPr>
        </p:nvSpPr>
        <p:spPr>
          <a:xfrm>
            <a:off x="359998" y="1995686"/>
            <a:ext cx="8424000" cy="2787814"/>
          </a:xfrm>
        </p:spPr>
        <p:txBody>
          <a:bodyPr/>
          <a:lstStyle/>
          <a:p>
            <a:r>
              <a:rPr lang="fr-FR" sz="1200" b="1" dirty="0"/>
              <a:t>5</a:t>
            </a:r>
            <a:r>
              <a:rPr lang="fr-FR" sz="1200" b="1" dirty="0" smtClean="0"/>
              <a:t> PRÉPARATION </a:t>
            </a:r>
            <a:r>
              <a:rPr lang="fr-FR" sz="1200" b="1" dirty="0"/>
              <a:t>DE L’OPÉRATIONNALISATION DE LA </a:t>
            </a:r>
            <a:r>
              <a:rPr lang="fr-FR" sz="1200" b="1" dirty="0" smtClean="0"/>
              <a:t>STRATÉGIE</a:t>
            </a:r>
          </a:p>
          <a:p>
            <a:r>
              <a:rPr lang="fr-FR" sz="1200" b="1" dirty="0" smtClean="0"/>
              <a:t>Tout au long de l’année scolaire, septembre / avril</a:t>
            </a:r>
          </a:p>
          <a:p>
            <a:pPr marL="171450" indent="-171450">
              <a:buFont typeface="Arial" panose="020B0604020202020204" pitchFamily="34" charset="0"/>
              <a:buChar char="•"/>
            </a:pPr>
            <a:r>
              <a:rPr lang="fr-FR" sz="1200" b="1" i="1" dirty="0"/>
              <a:t>Objectif général : </a:t>
            </a:r>
            <a:r>
              <a:rPr lang="fr-FR" sz="1200" i="1" dirty="0"/>
              <a:t>construire en équipe projet les modalités des deux parcours en s’appuyant sur les éléments du diagnostic interne et externe, les projections des élèves (poursuite d’étude ou insertion professionnelle) et les bilans des conseils de classes du semestre 1 (janvier si trimestre</a:t>
            </a:r>
            <a:r>
              <a:rPr lang="fr-FR" sz="1200" i="1" dirty="0" smtClean="0"/>
              <a:t>).</a:t>
            </a:r>
          </a:p>
          <a:p>
            <a:pPr marL="171450" indent="-171450">
              <a:buFont typeface="Arial" panose="020B0604020202020204" pitchFamily="34" charset="0"/>
              <a:buChar char="•"/>
            </a:pPr>
            <a:endParaRPr lang="fr-FR" sz="1200" i="1" dirty="0"/>
          </a:p>
          <a:p>
            <a:pPr marL="171450" indent="-171450">
              <a:buFont typeface="Arial" panose="020B0604020202020204" pitchFamily="34" charset="0"/>
              <a:buChar char="•"/>
            </a:pPr>
            <a:r>
              <a:rPr lang="fr-FR" sz="1200" dirty="0" smtClean="0"/>
              <a:t>Proposer </a:t>
            </a:r>
            <a:r>
              <a:rPr lang="fr-FR" sz="1200" dirty="0"/>
              <a:t>des modalités d’évaluations </a:t>
            </a:r>
            <a:r>
              <a:rPr lang="fr-FR" sz="1200" dirty="0" smtClean="0"/>
              <a:t>diagnostiques </a:t>
            </a:r>
            <a:r>
              <a:rPr lang="fr-FR" sz="1200" dirty="0"/>
              <a:t>des </a:t>
            </a:r>
            <a:r>
              <a:rPr lang="fr-FR" sz="1200" dirty="0" smtClean="0"/>
              <a:t>élèves pour préparer le choix de parcours : </a:t>
            </a:r>
            <a:r>
              <a:rPr lang="fr-FR" sz="1200" dirty="0"/>
              <a:t>français, mathématiques, </a:t>
            </a:r>
            <a:r>
              <a:rPr lang="fr-FR" sz="1200" dirty="0" smtClean="0"/>
              <a:t>compétences professionnelles, bilan </a:t>
            </a:r>
            <a:r>
              <a:rPr lang="fr-FR" sz="1200" dirty="0"/>
              <a:t>de compétences PFMP </a:t>
            </a:r>
            <a:r>
              <a:rPr lang="fr-FR" sz="1200" dirty="0" smtClean="0"/>
              <a:t>antérieures…</a:t>
            </a:r>
            <a:endParaRPr lang="fr-FR" sz="1200" dirty="0"/>
          </a:p>
          <a:p>
            <a:pPr marL="171450" indent="-171450">
              <a:buFont typeface="Arial" panose="020B0604020202020204" pitchFamily="34" charset="0"/>
              <a:buChar char="•"/>
            </a:pPr>
            <a:r>
              <a:rPr lang="fr-FR" sz="1200" dirty="0" smtClean="0"/>
              <a:t>Préparation </a:t>
            </a:r>
            <a:r>
              <a:rPr lang="fr-FR" sz="1200" dirty="0"/>
              <a:t>de la communication procédure Parcoursup et explicitation de la fiche de dialogue en faveur des élèves et de leurs représentants </a:t>
            </a:r>
            <a:r>
              <a:rPr lang="fr-FR" sz="1200" dirty="0" smtClean="0"/>
              <a:t>: </a:t>
            </a:r>
            <a:r>
              <a:rPr lang="fr-FR" sz="1200" dirty="0"/>
              <a:t>décembre 2024 – janvier 2025 (réunion parents professeurs et entretien individuel si nécessaire). </a:t>
            </a:r>
          </a:p>
          <a:p>
            <a:pPr marL="171450" indent="-171450">
              <a:buFont typeface="Arial" panose="020B0604020202020204" pitchFamily="34" charset="0"/>
              <a:buChar char="•"/>
            </a:pPr>
            <a:r>
              <a:rPr lang="fr-FR" sz="1200" dirty="0" smtClean="0"/>
              <a:t>Présentation </a:t>
            </a:r>
            <a:r>
              <a:rPr lang="fr-FR" sz="1200" dirty="0"/>
              <a:t>en conseil pédagogique des </a:t>
            </a:r>
            <a:r>
              <a:rPr lang="fr-FR" sz="1200" dirty="0" smtClean="0"/>
              <a:t>projets de mise en œuvre des parcours différenciés. </a:t>
            </a:r>
            <a:endParaRPr lang="fr-FR" sz="1200" dirty="0"/>
          </a:p>
          <a:p>
            <a:pPr marL="171450" indent="-171450">
              <a:buFont typeface="Arial" panose="020B0604020202020204" pitchFamily="34" charset="0"/>
              <a:buChar char="•"/>
            </a:pPr>
            <a:endParaRPr lang="fr-FR" sz="1200"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7</a:t>
            </a:fld>
            <a:endParaRPr lang="fr-FR" dirty="0"/>
          </a:p>
        </p:txBody>
      </p:sp>
    </p:spTree>
    <p:extLst>
      <p:ext uri="{BB962C8B-B14F-4D97-AF65-F5344CB8AC3E}">
        <p14:creationId xmlns:p14="http://schemas.microsoft.com/office/powerpoint/2010/main" val="9623636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p:txBody>
          <a:bodyPr/>
          <a:lstStyle/>
          <a:p>
            <a:r>
              <a:rPr lang="fr-FR" dirty="0" smtClean="0"/>
              <a:t>Sept étapes de mise en œuvre </a:t>
            </a:r>
            <a:endParaRPr lang="fr-FR" dirty="0"/>
          </a:p>
        </p:txBody>
      </p:sp>
      <p:sp>
        <p:nvSpPr>
          <p:cNvPr id="12" name="Espace réservé du contenu 11"/>
          <p:cNvSpPr>
            <a:spLocks noGrp="1"/>
          </p:cNvSpPr>
          <p:nvPr>
            <p:ph sz="quarter" idx="14"/>
          </p:nvPr>
        </p:nvSpPr>
        <p:spPr>
          <a:xfrm>
            <a:off x="359998" y="2139702"/>
            <a:ext cx="8424000" cy="2270298"/>
          </a:xfrm>
        </p:spPr>
        <p:txBody>
          <a:bodyPr/>
          <a:lstStyle/>
          <a:p>
            <a:r>
              <a:rPr lang="fr-FR" sz="1200" b="1" dirty="0" smtClean="0"/>
              <a:t>6 OPÉRATIONNALISATION </a:t>
            </a:r>
            <a:r>
              <a:rPr lang="fr-FR" sz="1200" b="1" dirty="0"/>
              <a:t>DE LA MISE EN ŒUVRE DES DEUX </a:t>
            </a:r>
            <a:r>
              <a:rPr lang="fr-FR" sz="1200" b="1" dirty="0" smtClean="0"/>
              <a:t>PARCOURS</a:t>
            </a:r>
          </a:p>
          <a:p>
            <a:r>
              <a:rPr lang="fr-FR" sz="1200" b="1" dirty="0" smtClean="0"/>
              <a:t>A l’issue du 1</a:t>
            </a:r>
            <a:r>
              <a:rPr lang="fr-FR" sz="1200" b="1" baseline="30000" dirty="0" smtClean="0"/>
              <a:t>er</a:t>
            </a:r>
            <a:r>
              <a:rPr lang="fr-FR" sz="1200" b="1" dirty="0" smtClean="0"/>
              <a:t> semestre</a:t>
            </a:r>
          </a:p>
          <a:p>
            <a:r>
              <a:rPr lang="fr-FR" sz="1200" b="1" u="sng" dirty="0" smtClean="0"/>
              <a:t>Objectif </a:t>
            </a:r>
            <a:r>
              <a:rPr lang="fr-FR" sz="1200" b="1" u="sng" dirty="0"/>
              <a:t>général : </a:t>
            </a:r>
            <a:r>
              <a:rPr lang="fr-FR" sz="1200" dirty="0"/>
              <a:t>assurer un suivi de la mise en œuvre et une éventuelle communication de réajustement (équipe projet</a:t>
            </a:r>
            <a:r>
              <a:rPr lang="fr-FR" sz="1200" dirty="0" smtClean="0"/>
              <a:t>).</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200" dirty="0" smtClean="0"/>
              <a:t>Parcours </a:t>
            </a:r>
            <a:r>
              <a:rPr lang="fr-FR" sz="1200" dirty="0"/>
              <a:t>préparation poursuite d’études = intervenants, contenus et EDT à stabiliser.</a:t>
            </a:r>
          </a:p>
          <a:p>
            <a:pPr marL="171450" indent="-171450">
              <a:buFont typeface="Arial" panose="020B0604020202020204" pitchFamily="34" charset="0"/>
              <a:buChar char="•"/>
            </a:pPr>
            <a:r>
              <a:rPr lang="fr-FR" sz="1200" dirty="0" smtClean="0"/>
              <a:t>Parcours </a:t>
            </a:r>
            <a:r>
              <a:rPr lang="fr-FR" sz="1200" dirty="0"/>
              <a:t>insertion professionnelle = convention tripartite et modalités du suivi de l’élève en entreprise. </a:t>
            </a:r>
            <a:r>
              <a:rPr lang="fr-FR" sz="1200" dirty="0" smtClean="0"/>
              <a:t>Place du BDE, de l’enseignant référent de PFMP </a:t>
            </a:r>
            <a:r>
              <a:rPr lang="fr-FR" sz="1200" dirty="0"/>
              <a:t>(gestion des conventions, attestations de fin de stage et allocations PFMP). </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8</a:t>
            </a:fld>
            <a:endParaRPr lang="fr-FR" dirty="0"/>
          </a:p>
        </p:txBody>
      </p:sp>
    </p:spTree>
    <p:extLst>
      <p:ext uri="{BB962C8B-B14F-4D97-AF65-F5344CB8AC3E}">
        <p14:creationId xmlns:p14="http://schemas.microsoft.com/office/powerpoint/2010/main" val="41669972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p:txBody>
          <a:bodyPr/>
          <a:lstStyle/>
          <a:p>
            <a:r>
              <a:rPr lang="fr-FR" dirty="0" smtClean="0"/>
              <a:t>Sept étapes de mise en œuvre </a:t>
            </a:r>
            <a:endParaRPr lang="fr-FR" dirty="0"/>
          </a:p>
        </p:txBody>
      </p:sp>
      <p:sp>
        <p:nvSpPr>
          <p:cNvPr id="12" name="Espace réservé du contenu 11"/>
          <p:cNvSpPr>
            <a:spLocks noGrp="1"/>
          </p:cNvSpPr>
          <p:nvPr>
            <p:ph sz="quarter" idx="14"/>
          </p:nvPr>
        </p:nvSpPr>
        <p:spPr>
          <a:xfrm>
            <a:off x="359998" y="2067694"/>
            <a:ext cx="8424000" cy="2342306"/>
          </a:xfrm>
        </p:spPr>
        <p:txBody>
          <a:bodyPr/>
          <a:lstStyle/>
          <a:p>
            <a:r>
              <a:rPr lang="fr-FR" sz="1200" b="1" dirty="0" smtClean="0"/>
              <a:t>7 RETEX</a:t>
            </a:r>
          </a:p>
          <a:p>
            <a:r>
              <a:rPr lang="fr-FR" sz="1200" b="1" dirty="0" smtClean="0"/>
              <a:t>Fin d’année scolaire/début de la suivante</a:t>
            </a:r>
            <a:endParaRPr lang="fr-FR" sz="1200" b="1" dirty="0"/>
          </a:p>
          <a:p>
            <a:pPr marL="171450" indent="-171450">
              <a:buFont typeface="Arial" panose="020B0604020202020204" pitchFamily="34" charset="0"/>
              <a:buChar char="•"/>
            </a:pPr>
            <a:r>
              <a:rPr lang="fr-FR" sz="1200" b="1" u="sng" dirty="0"/>
              <a:t>Objectif général :</a:t>
            </a:r>
            <a:r>
              <a:rPr lang="fr-FR" sz="1200" dirty="0"/>
              <a:t> présenter le bilan de la mise en œuvre des deux parcours (analyse préalable par l’équipe projet) afin d’identifier les réussites et les marges de progrès à apporter</a:t>
            </a:r>
            <a:r>
              <a:rPr lang="fr-FR" sz="1200" dirty="0" smtClean="0"/>
              <a:t>.</a:t>
            </a:r>
          </a:p>
          <a:p>
            <a:pPr marL="171450" indent="-171450">
              <a:buFont typeface="Arial" panose="020B0604020202020204" pitchFamily="34" charset="0"/>
              <a:buChar char="•"/>
            </a:pPr>
            <a:endParaRPr lang="fr-FR" sz="1200" dirty="0"/>
          </a:p>
          <a:p>
            <a:pPr marL="423450" lvl="1" indent="-171450"/>
            <a:r>
              <a:rPr lang="fr-FR" sz="1200" dirty="0"/>
              <a:t>Par l’équipe projet </a:t>
            </a:r>
            <a:r>
              <a:rPr lang="fr-FR" sz="1200" dirty="0" smtClean="0"/>
              <a:t>et en </a:t>
            </a:r>
            <a:r>
              <a:rPr lang="fr-FR" sz="1200" dirty="0"/>
              <a:t>conseil </a:t>
            </a:r>
            <a:r>
              <a:rPr lang="fr-FR" sz="1200" dirty="0" smtClean="0"/>
              <a:t>pédagogique.</a:t>
            </a:r>
            <a:endParaRPr lang="fr-FR" sz="1200" dirty="0"/>
          </a:p>
          <a:p>
            <a:pPr marL="423450" lvl="1" indent="-171450"/>
            <a:r>
              <a:rPr lang="fr-FR" sz="1200" dirty="0"/>
              <a:t>Par le chef d’établissement, rapport annuel d’activités présenté en conseil </a:t>
            </a:r>
            <a:r>
              <a:rPr lang="fr-FR" sz="1200" dirty="0" smtClean="0"/>
              <a:t>d’administration. </a:t>
            </a:r>
            <a:endParaRPr lang="fr-FR" sz="1200" dirty="0"/>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9</a:t>
            </a:fld>
            <a:endParaRPr lang="fr-FR" dirty="0"/>
          </a:p>
        </p:txBody>
      </p:sp>
    </p:spTree>
    <p:extLst>
      <p:ext uri="{BB962C8B-B14F-4D97-AF65-F5344CB8AC3E}">
        <p14:creationId xmlns:p14="http://schemas.microsoft.com/office/powerpoint/2010/main" val="4056431580"/>
      </p:ext>
    </p:extLst>
  </p:cSld>
  <p:clrMapOvr>
    <a:masterClrMapping/>
  </p:clrMapOvr>
  <p:timing>
    <p:tnLst>
      <p:par>
        <p:cTn id="1" dur="indefinite" restart="never" nodeType="tmRoot"/>
      </p:par>
    </p:tnLst>
  </p:timing>
</p:sld>
</file>

<file path=ppt/theme/theme1.xml><?xml version="1.0" encoding="utf-8"?>
<a:theme xmlns:a="http://schemas.openxmlformats.org/drawingml/2006/main" name="MINISTÈRIEL">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_ministeriel_marianne" id="{5F0B8B09-9A99-4083-B883-79F2388C6E1D}" vid="{F8005780-5DEF-4BE0-805B-EA49FB1EABC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A711CBDF24E87429AD9C0273156F54A" ma:contentTypeVersion="1" ma:contentTypeDescription="Crée un document." ma:contentTypeScope="" ma:versionID="2e7c5aa9ef5d81659d4bf2e92a6f29ee">
  <xsd:schema xmlns:xsd="http://www.w3.org/2001/XMLSchema" xmlns:xs="http://www.w3.org/2001/XMLSchema" xmlns:p="http://schemas.microsoft.com/office/2006/metadata/properties" xmlns:ns1="http://schemas.microsoft.com/sharepoint/v3" targetNamespace="http://schemas.microsoft.com/office/2006/metadata/properties" ma:root="true" ma:fieldsID="e407a0f58931eb9b8f607584e4edce49"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Date de début de planification" ma:description="" ma:hidden="true" ma:internalName="PublishingStartDate">
      <xsd:simpleType>
        <xsd:restriction base="dms:Unknown"/>
      </xsd:simpleType>
    </xsd:element>
    <xsd:element name="PublishingExpirationDate" ma:index="9" nillable="true" ma:displayName="Date de fin de planification"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4B279A5-87A2-445D-95C3-916EB9C5F0E3}">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schemas.microsoft.com/sharepoint/v3"/>
    <ds:schemaRef ds:uri="http://www.w3.org/XML/1998/namespace"/>
  </ds:schemaRefs>
</ds:datastoreItem>
</file>

<file path=customXml/itemProps2.xml><?xml version="1.0" encoding="utf-8"?>
<ds:datastoreItem xmlns:ds="http://schemas.openxmlformats.org/officeDocument/2006/customXml" ds:itemID="{4D416C5A-7AEB-4464-B116-D5E8F5627C91}">
  <ds:schemaRefs>
    <ds:schemaRef ds:uri="http://schemas.microsoft.com/sharepoint/v3/contenttype/forms"/>
  </ds:schemaRefs>
</ds:datastoreItem>
</file>

<file path=customXml/itemProps3.xml><?xml version="1.0" encoding="utf-8"?>
<ds:datastoreItem xmlns:ds="http://schemas.openxmlformats.org/officeDocument/2006/customXml" ds:itemID="{AD5A41BC-8BF4-4C98-B546-0CA0C6D7D4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MINISTÈRIEL</Template>
  <TotalTime>3579</TotalTime>
  <Words>1247</Words>
  <Application>Microsoft Office PowerPoint</Application>
  <PresentationFormat>Affichage à l'écran (16:9)</PresentationFormat>
  <Paragraphs>125</Paragraphs>
  <Slides>13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Arial</vt:lpstr>
      <vt:lpstr>Calibri</vt:lpstr>
      <vt:lpstr>Symbol</vt:lpstr>
      <vt:lpstr>Times New Roman</vt:lpstr>
      <vt:lpstr>MINISTÈRIEL</vt:lpstr>
      <vt:lpstr>Présentation PowerPoint</vt:lpstr>
      <vt:lpstr>Sept étapes de mise en œuvre </vt:lpstr>
      <vt:lpstr>Sept étapes de mise en œuvre </vt:lpstr>
      <vt:lpstr>Sept étapes de mise en œuvre </vt:lpstr>
      <vt:lpstr>Sept étapes de mise en œuvre </vt:lpstr>
      <vt:lpstr>Sept étapes de mise en œuvre </vt:lpstr>
      <vt:lpstr>Sept étapes de mise en œuvre </vt:lpstr>
      <vt:lpstr>Sept étapes de mise en œuvre </vt:lpstr>
      <vt:lpstr>Sept étapes de mise en œuvre </vt:lpstr>
      <vt:lpstr>Organisation, points de vigilance et leviers pour la mise en place du parcours différencié</vt:lpstr>
      <vt:lpstr>1er trimestre</vt:lpstr>
      <vt:lpstr>2ème trimestre</vt:lpstr>
      <vt:lpstr>3ème trimestre</vt:lpstr>
    </vt:vector>
  </TitlesOfParts>
  <Manager>Client</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Client</dc:subject>
  <dc:creator>Microsoft Office User</dc:creator>
  <cp:lastModifiedBy>VERONIQUE FOUQUAT</cp:lastModifiedBy>
  <cp:revision>71</cp:revision>
  <dcterms:created xsi:type="dcterms:W3CDTF">2020-03-05T15:21:24Z</dcterms:created>
  <dcterms:modified xsi:type="dcterms:W3CDTF">2024-08-07T08:17:38Z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0x010100AA711CBDF24E87429AD9C0273156F54A</vt:lpwstr>
  </property>
</Properties>
</file>