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648" r:id="rId2"/>
    <p:sldId id="647" r:id="rId3"/>
    <p:sldId id="650" r:id="rId4"/>
    <p:sldId id="256" r:id="rId5"/>
    <p:sldId id="257" r:id="rId6"/>
    <p:sldId id="626" r:id="rId7"/>
    <p:sldId id="665" r:id="rId8"/>
    <p:sldId id="288" r:id="rId9"/>
    <p:sldId id="258" r:id="rId10"/>
    <p:sldId id="291" r:id="rId11"/>
    <p:sldId id="666" r:id="rId12"/>
    <p:sldId id="272" r:id="rId13"/>
    <p:sldId id="651" r:id="rId14"/>
    <p:sldId id="652" r:id="rId15"/>
    <p:sldId id="653" r:id="rId16"/>
    <p:sldId id="654" r:id="rId17"/>
    <p:sldId id="655" r:id="rId18"/>
    <p:sldId id="656" r:id="rId19"/>
    <p:sldId id="657" r:id="rId20"/>
    <p:sldId id="658" r:id="rId21"/>
    <p:sldId id="659" r:id="rId22"/>
    <p:sldId id="660" r:id="rId23"/>
    <p:sldId id="661" r:id="rId24"/>
    <p:sldId id="662" r:id="rId25"/>
    <p:sldId id="663" r:id="rId26"/>
    <p:sldId id="278" r:id="rId27"/>
    <p:sldId id="667" r:id="rId28"/>
    <p:sldId id="668" r:id="rId29"/>
    <p:sldId id="67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117055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0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" y="239630"/>
            <a:ext cx="3839667" cy="23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80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586814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131435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130527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725364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242818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066258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422047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729803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971995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16756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643318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459281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389777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 ou de l’organisme rattaché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07997" indent="-107997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7997" indent="-107997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61865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2" r:id="rId18"/>
    <p:sldLayoutId id="2147483673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chroniques-architecture.com%2Fserres-auteuil-marc-mimram%2F&amp;psig=AOvVaw0Cf4cr6mFIsMhtIcRFaRyW&amp;ust=1678466427953000&amp;source=images&amp;cd=vfe&amp;ved=0CA0QjRxqFwoTCOjMz-6kz_0CFQAAAAAdAAAAABAH" TargetMode="External"/><Relationship Id="rId2" Type="http://schemas.openxmlformats.org/officeDocument/2006/relationships/hyperlink" Target="https://www.navigart.fr/lesabattoirs/artwork/sophie-dubosc-cheval-d-arcon-270000000002655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p.culture.gouv.fr/notice/joconde/M0301000343?base=%5B%22Collections%20des%20mus%C3%A9es%20de%20France%20%28Joconde%29%22%5D&amp;listResPage=5&amp;mainSearch=%22olympique%22&amp;resPage=5&amp;last_view=%22list%22&amp;idQuery=%220563aa2-2f22-401-d68e-bc87eb383bf8%2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collections.louvre.fr/ark:/53355/cl01025253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see-orsay.fr/fr/oeuvres/le-boxeur-portrait-de-lartiste-10989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Université de printemps d’histoire des arts - </a:t>
            </a:r>
          </a:p>
          <a:p>
            <a:pPr lvl="1"/>
            <a:r>
              <a:rPr lang="fr-FR" sz="2400" b="1" dirty="0"/>
              <a:t>L’histoire des arts à l’école : plus vite, plus haut, plus fort</a:t>
            </a:r>
          </a:p>
          <a:p>
            <a:pPr lvl="1"/>
            <a:endParaRPr lang="fr-FR" b="1" dirty="0"/>
          </a:p>
          <a:p>
            <a:pPr lvl="1"/>
            <a:r>
              <a:rPr lang="fr-FR" dirty="0"/>
              <a:t>Programme national de formation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472263" y="6378000"/>
            <a:ext cx="2239279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884000" y="6391063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4" name="Image 3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CE9166F9-5BDC-2A31-8DFF-4CB0FB05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371" y="679572"/>
            <a:ext cx="4693569" cy="16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59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5130" y="468760"/>
            <a:ext cx="9404723" cy="1400530"/>
          </a:xfrm>
        </p:spPr>
        <p:txBody>
          <a:bodyPr/>
          <a:lstStyle/>
          <a:p>
            <a:r>
              <a:rPr lang="fr-FR" dirty="0"/>
              <a:t>Méthodologie et enjeux pédagogiques</a:t>
            </a:r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E35A878B-4B1D-FE13-71CE-BB8E434FF71B}"/>
              </a:ext>
            </a:extLst>
          </p:cNvPr>
          <p:cNvSpPr/>
          <p:nvPr/>
        </p:nvSpPr>
        <p:spPr>
          <a:xfrm>
            <a:off x="3451015" y="2938601"/>
            <a:ext cx="1313932" cy="16250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FB984933-D67B-517B-5D03-CFB4F3D6D480}"/>
              </a:ext>
            </a:extLst>
          </p:cNvPr>
          <p:cNvSpPr/>
          <p:nvPr/>
        </p:nvSpPr>
        <p:spPr>
          <a:xfrm>
            <a:off x="7511428" y="2823096"/>
            <a:ext cx="1313932" cy="169510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7" name="Graphique 6" descr="Enseignant avec un remplissage uni">
            <a:extLst>
              <a:ext uri="{FF2B5EF4-FFF2-40B4-BE49-F238E27FC236}">
                <a16:creationId xmlns:a16="http://schemas.microsoft.com/office/drawing/2014/main" id="{E5B636DC-B539-33E1-8D77-2691A103F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452" y="2659310"/>
            <a:ext cx="2144543" cy="2144543"/>
          </a:xfrm>
          <a:prstGeom prst="rect">
            <a:avLst/>
          </a:prstGeom>
        </p:spPr>
      </p:pic>
      <p:pic>
        <p:nvPicPr>
          <p:cNvPr id="10" name="Graphique 9" descr="Stylo avec un remplissage uni">
            <a:extLst>
              <a:ext uri="{FF2B5EF4-FFF2-40B4-BE49-F238E27FC236}">
                <a16:creationId xmlns:a16="http://schemas.microsoft.com/office/drawing/2014/main" id="{E1DD52CF-98C5-4D8B-1439-638B389F7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8412" y="2767841"/>
            <a:ext cx="1695102" cy="1695102"/>
          </a:xfrm>
          <a:prstGeom prst="rect">
            <a:avLst/>
          </a:prstGeom>
        </p:spPr>
      </p:pic>
      <p:pic>
        <p:nvPicPr>
          <p:cNvPr id="12" name="Graphique 11" descr="Micro de radio avec un remplissage uni">
            <a:extLst>
              <a:ext uri="{FF2B5EF4-FFF2-40B4-BE49-F238E27FC236}">
                <a16:creationId xmlns:a16="http://schemas.microsoft.com/office/drawing/2014/main" id="{D6D514DB-9D9D-58DD-5453-AF9FB2761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4772" y="2930212"/>
            <a:ext cx="1532731" cy="153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82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948C6-7E27-9081-8526-660348021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224" y="561825"/>
            <a:ext cx="11232000" cy="960000"/>
          </a:xfrm>
        </p:spPr>
        <p:txBody>
          <a:bodyPr/>
          <a:lstStyle/>
          <a:p>
            <a:r>
              <a:rPr lang="fr-FR" dirty="0"/>
              <a:t>Témoignage: Mathilde </a:t>
            </a:r>
            <a:r>
              <a:rPr lang="fr-FR" dirty="0" err="1"/>
              <a:t>Garet</a:t>
            </a:r>
            <a:endParaRPr lang="fr-FR" dirty="0"/>
          </a:p>
        </p:txBody>
      </p:sp>
      <p:pic>
        <p:nvPicPr>
          <p:cNvPr id="5" name="AVAPP - 2024-04-22 - Mathilde Garet - Cheval d_arçon">
            <a:hlinkClick r:id="" action="ppaction://media"/>
            <a:extLst>
              <a:ext uri="{FF2B5EF4-FFF2-40B4-BE49-F238E27FC236}">
                <a16:creationId xmlns:a16="http://schemas.microsoft.com/office/drawing/2014/main" id="{E2CE885A-389C-F4F8-83B9-6A5E05A00764}"/>
              </a:ext>
            </a:extLst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6224" y="2102850"/>
            <a:ext cx="4019549" cy="4019549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FF0632-6FC8-1EC9-B025-2BD75F91A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06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222185" cy="2976282"/>
          </a:xfrm>
        </p:spPr>
        <p:txBody>
          <a:bodyPr/>
          <a:lstStyle/>
          <a:p>
            <a:r>
              <a:rPr lang="fr-FR" b="1" dirty="0">
                <a:latin typeface="CenturyGothic-Bold"/>
              </a:rPr>
              <a:t>Sophie Dubosc, </a:t>
            </a:r>
            <a:r>
              <a:rPr lang="fr-FR" b="1" i="1" dirty="0">
                <a:latin typeface="CenturyGothic-BoldItalic"/>
              </a:rPr>
              <a:t>Cheval d’arçon</a:t>
            </a:r>
            <a:r>
              <a:rPr lang="fr-FR" b="1" dirty="0">
                <a:latin typeface="CenturyGothic-Bold"/>
              </a:rPr>
              <a:t>, </a:t>
            </a:r>
            <a:r>
              <a:rPr lang="fr-FR" dirty="0">
                <a:latin typeface="CenturyGothic-Bold"/>
              </a:rPr>
              <a:t>2007, cheval d’arçon, chanvre et caoutchouc, 134 x 210 x 98 cm, Les Abattoirs, Musée-Frac Occitanie Toulouse</a:t>
            </a:r>
            <a:r>
              <a:rPr lang="fr-FR" dirty="0" smtClean="0">
                <a:latin typeface="CenturyGothic-Bold"/>
              </a:rPr>
              <a:t>.</a:t>
            </a:r>
            <a:br>
              <a:rPr lang="fr-FR" dirty="0" smtClean="0">
                <a:latin typeface="CenturyGothic-Bold"/>
              </a:rPr>
            </a:br>
            <a:r>
              <a:rPr lang="fr-FR" dirty="0">
                <a:latin typeface="CenturyGothic-Bold"/>
              </a:rPr>
              <a:t/>
            </a:r>
            <a:br>
              <a:rPr lang="fr-FR" dirty="0">
                <a:latin typeface="CenturyGothic-Bold"/>
              </a:rPr>
            </a:br>
            <a:r>
              <a:rPr lang="fr-FR" dirty="0">
                <a:latin typeface="CenturyGothic-Bold"/>
                <a:hlinkClick r:id="rId2"/>
              </a:rPr>
              <a:t>https://</a:t>
            </a:r>
            <a:r>
              <a:rPr lang="fr-FR" dirty="0" smtClean="0">
                <a:latin typeface="CenturyGothic-Bold"/>
                <a:hlinkClick r:id="rId2"/>
              </a:rPr>
              <a:t>www.navigart.fr/lesabattoirs/artwork/sophie-dubosc-cheval-d-arcon-270000000002655</a:t>
            </a:r>
            <a:r>
              <a:rPr lang="fr-FR" dirty="0" smtClean="0">
                <a:latin typeface="CenturyGothic-Bold"/>
              </a:rPr>
              <a:t> </a:t>
            </a:r>
            <a:endParaRPr lang="fr-FR" dirty="0"/>
          </a:p>
        </p:txBody>
      </p:sp>
      <p:sp>
        <p:nvSpPr>
          <p:cNvPr id="6" name="AutoShape 6" descr="Les serres d'Auteuil de Marc Mimram, contemporaines malgré tou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601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s’appuyer en cours sur le projet des podcasts conçus par les étudiants de l’Ecole du Louvre ?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845127" y="3382471"/>
            <a:ext cx="9975273" cy="2561129"/>
          </a:xfrm>
        </p:spPr>
        <p:txBody>
          <a:bodyPr>
            <a:normAutofit/>
          </a:bodyPr>
          <a:lstStyle/>
          <a:p>
            <a:endParaRPr lang="fr-FR" sz="14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/>
              <a:t>Quels usages directs des podcasts, à quelles fins </a:t>
            </a:r>
            <a:r>
              <a:rPr lang="fr-FR" dirty="0" smtClean="0"/>
              <a:t>pédagogiques, avec quels bénéfices pour les élèves</a:t>
            </a:r>
            <a:r>
              <a:rPr lang="fr-FR" dirty="0"/>
              <a:t> ?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/>
              <a:t>Quelles compétences, spécifiquement HDA ou générales, travaillées en classe en s’appuyant sur la démarche?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/>
              <a:t>Quels éléments de transférabilité à l’école, au collège et au lycée ?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2132112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669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734291" y="480000"/>
            <a:ext cx="9836944" cy="1076872"/>
          </a:xfrm>
        </p:spPr>
        <p:txBody>
          <a:bodyPr/>
          <a:lstStyle/>
          <a:p>
            <a:r>
              <a:rPr lang="fr-FR" sz="2800" dirty="0"/>
              <a:t>Découvrir les œuvres des collections nationales à travers les podcasts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1884000" y="1243395"/>
            <a:ext cx="9306739" cy="4921877"/>
          </a:xfrm>
        </p:spPr>
        <p:txBody>
          <a:bodyPr>
            <a:normAutofit fontScale="85000" lnSpcReduction="10000"/>
          </a:bodyPr>
          <a:lstStyle/>
          <a:p>
            <a:endParaRPr lang="fr-FR" sz="1800" b="1" dirty="0"/>
          </a:p>
          <a:p>
            <a:pPr marL="0" indent="0">
              <a:buNone/>
            </a:pPr>
            <a:r>
              <a:rPr lang="fr-FR" sz="2400" b="1" dirty="0"/>
              <a:t>Travail en réception : Ecouter un / plusieurs podcasts, écoute active</a:t>
            </a:r>
            <a:endParaRPr lang="fr-FR" sz="2400" dirty="0"/>
          </a:p>
          <a:p>
            <a:endParaRPr lang="fr-FR" sz="1400" i="1" dirty="0"/>
          </a:p>
          <a:p>
            <a:pPr marL="0" indent="0">
              <a:buNone/>
            </a:pPr>
            <a:r>
              <a:rPr lang="fr-FR" sz="2100" dirty="0"/>
              <a:t>Selon le niveau d’enseignement, le contexte d’enseignement, par exemple :</a:t>
            </a:r>
          </a:p>
          <a:p>
            <a:endParaRPr lang="fr-FR" sz="1400" dirty="0"/>
          </a:p>
          <a:p>
            <a:r>
              <a:rPr lang="fr-FR" sz="1800" dirty="0"/>
              <a:t>Concevoir un jeu (écouter / reconnaître)</a:t>
            </a:r>
          </a:p>
          <a:p>
            <a:r>
              <a:rPr lang="fr-FR" sz="1800" dirty="0"/>
              <a:t>Faire dessiner et confronter les dessins pour justifier des choix individuels</a:t>
            </a:r>
          </a:p>
          <a:p>
            <a:r>
              <a:rPr lang="fr-FR" sz="1800" dirty="0"/>
              <a:t>Faire repérer les mots-clés / le lexique propre à la description</a:t>
            </a:r>
          </a:p>
          <a:p>
            <a:r>
              <a:rPr lang="fr-FR" sz="1800" dirty="0"/>
              <a:t>Faire analyser les éléments de description</a:t>
            </a:r>
          </a:p>
          <a:p>
            <a:r>
              <a:rPr lang="fr-FR" sz="1800" dirty="0"/>
              <a:t>Identifier les choix de l’auteur du podcast / envisager d’autres choix possibles (expression de la sensibilité)</a:t>
            </a:r>
          </a:p>
          <a:p>
            <a:r>
              <a:rPr lang="fr-FR" sz="1800" dirty="0"/>
              <a:t>Identifier les partis pris (expression de la sensibilité)</a:t>
            </a:r>
          </a:p>
          <a:p>
            <a:r>
              <a:rPr lang="fr-FR" sz="1800" dirty="0"/>
              <a:t>Susciter la réflexion sur l’importance de la forme pour capter l’auditoire</a:t>
            </a:r>
          </a:p>
          <a:p>
            <a:r>
              <a:rPr lang="fr-FR" sz="1800"/>
              <a:t>Attirer </a:t>
            </a:r>
            <a:r>
              <a:rPr lang="fr-FR" sz="1800" dirty="0"/>
              <a:t>l’attention sur la nécessité de précision et de concision pour être bien compris</a:t>
            </a:r>
          </a:p>
          <a:p>
            <a:endParaRPr lang="fr-FR" sz="1400" i="1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7" y="6378000"/>
            <a:ext cx="2062839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266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845128" y="672963"/>
            <a:ext cx="9781526" cy="1076872"/>
          </a:xfrm>
        </p:spPr>
        <p:txBody>
          <a:bodyPr/>
          <a:lstStyle/>
          <a:p>
            <a:r>
              <a:rPr lang="fr-FR" sz="3200" dirty="0"/>
              <a:t>Découvrir les œuvres des collections nationales à travers les podcasts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845128" y="1916833"/>
            <a:ext cx="10345611" cy="4193022"/>
          </a:xfrm>
        </p:spPr>
        <p:txBody>
          <a:bodyPr>
            <a:normAutofit fontScale="92500" lnSpcReduction="10000"/>
          </a:bodyPr>
          <a:lstStyle/>
          <a:p>
            <a:endParaRPr lang="fr-FR" sz="1800" b="1" dirty="0"/>
          </a:p>
          <a:p>
            <a:pPr marL="0" indent="0">
              <a:buNone/>
            </a:pPr>
            <a:r>
              <a:rPr lang="fr-FR" sz="1800" b="1" dirty="0"/>
              <a:t>Travail en réception : Ecouter un / plusieurs podcasts, nourrir les apports de connaissance</a:t>
            </a:r>
            <a:endParaRPr lang="fr-FR" sz="1800" dirty="0"/>
          </a:p>
          <a:p>
            <a:endParaRPr lang="fr-FR" sz="1400" i="1" dirty="0"/>
          </a:p>
          <a:p>
            <a:pPr marL="0" indent="0">
              <a:buNone/>
            </a:pPr>
            <a:r>
              <a:rPr lang="fr-FR" sz="1800" dirty="0"/>
              <a:t>Selon le niveau d’enseignement, le contexte d’enseignement, par exemple :</a:t>
            </a:r>
          </a:p>
          <a:p>
            <a:endParaRPr lang="fr-FR" sz="1400" dirty="0"/>
          </a:p>
          <a:p>
            <a:r>
              <a:rPr lang="fr-FR" sz="1800" dirty="0"/>
              <a:t>Sélectionner les podcasts permettant de nourrir le cours de français, d’histoire, d’arts-plastiques, de LCA et les intégrer au cours en proposant une activité à partir de l’écoute (dessin, questionnaire, relevé de mots, renseignement de cartel détaillé lacunaire,…)</a:t>
            </a:r>
          </a:p>
          <a:p>
            <a:endParaRPr lang="fr-FR" sz="1800" dirty="0"/>
          </a:p>
          <a:p>
            <a:r>
              <a:rPr lang="fr-FR" dirty="0"/>
              <a:t>Sélectionner les podcasts s’intégrant à des projets interdisciplinaires avec l’EPS pour tisser les liens interdisciplinaires avec un podcast qui souligne les points de convergence, pour ensuite proposer d’autres activités pédagogiques plus spécifiques à chaque champ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7" y="6378000"/>
            <a:ext cx="2215239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238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71055" y="672963"/>
            <a:ext cx="10719684" cy="1076872"/>
          </a:xfrm>
        </p:spPr>
        <p:txBody>
          <a:bodyPr/>
          <a:lstStyle/>
          <a:p>
            <a:r>
              <a:rPr lang="fr-FR" sz="3200" dirty="0"/>
              <a:t>S’inspirer de la démarche et l’adaptant au niveau d’enseignement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1883999" y="1916833"/>
            <a:ext cx="9306740" cy="4359276"/>
          </a:xfrm>
        </p:spPr>
        <p:txBody>
          <a:bodyPr>
            <a:normAutofit fontScale="92500" lnSpcReduction="10000"/>
          </a:bodyPr>
          <a:lstStyle/>
          <a:p>
            <a:endParaRPr lang="fr-FR" sz="1800" b="1" dirty="0"/>
          </a:p>
          <a:p>
            <a:r>
              <a:rPr lang="fr-FR" sz="1800" b="1" dirty="0"/>
              <a:t>A l’école, par exemple :</a:t>
            </a:r>
            <a:endParaRPr lang="fr-FR" sz="1400" i="1" dirty="0"/>
          </a:p>
          <a:p>
            <a:pPr marL="0" indent="0">
              <a:buNone/>
            </a:pPr>
            <a:r>
              <a:rPr lang="fr-FR" sz="1800" dirty="0"/>
              <a:t>Constituer un album numérique d’œuvres sélectionnées par les élèves au sein d’un corpus, accompagnées d’un enregistrement collectif de mots-clés, ou de quelques phrases</a:t>
            </a:r>
          </a:p>
          <a:p>
            <a:endParaRPr lang="fr-FR" sz="1800" dirty="0"/>
          </a:p>
          <a:p>
            <a:r>
              <a:rPr lang="fr-FR" sz="1800" b="1" dirty="0"/>
              <a:t>Au collège en cours de LV, par exemple, extrait du programme cycle 4 :</a:t>
            </a:r>
          </a:p>
          <a:p>
            <a:pPr marL="0" indent="0">
              <a:buNone/>
            </a:pPr>
            <a:r>
              <a:rPr lang="fr-FR" sz="1800" dirty="0"/>
              <a:t>« Élaborer collectivement un audio guide pour présenter une exposition de productions d’élèves, d’œuvres choisies pour l’histoire des arts. »</a:t>
            </a:r>
          </a:p>
          <a:p>
            <a:endParaRPr lang="fr-FR" sz="1400" i="1" dirty="0"/>
          </a:p>
          <a:p>
            <a:r>
              <a:rPr lang="fr-FR" sz="1800" b="1" dirty="0"/>
              <a:t>Au collège, dans le cadre des cours de français ou d’histoire, par exemple :</a:t>
            </a:r>
          </a:p>
          <a:p>
            <a:pPr marL="0" indent="0">
              <a:buNone/>
            </a:pPr>
            <a:r>
              <a:rPr lang="fr-FR" sz="1800" dirty="0"/>
              <a:t>Mener un projet sur le patrimoine de proximité. Réaliser des podcasts pour donner à tous les auditeurs l’envie d’aller le découvrir.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7" y="6378000"/>
            <a:ext cx="2201385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1339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71055" y="835746"/>
            <a:ext cx="11097491" cy="1076872"/>
          </a:xfrm>
        </p:spPr>
        <p:txBody>
          <a:bodyPr/>
          <a:lstStyle/>
          <a:p>
            <a:r>
              <a:rPr lang="fr-FR" sz="3600" dirty="0"/>
              <a:t>S’inspirer de la démarche et l’adaptant au niveau d’enseignement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1593052" y="2028364"/>
            <a:ext cx="9227347" cy="3956800"/>
          </a:xfrm>
        </p:spPr>
        <p:txBody>
          <a:bodyPr/>
          <a:lstStyle/>
          <a:p>
            <a:pPr marL="0" indent="0">
              <a:buNone/>
            </a:pPr>
            <a:endParaRPr lang="fr-FR" sz="1800" b="1" dirty="0"/>
          </a:p>
          <a:p>
            <a:r>
              <a:rPr lang="fr-FR" dirty="0"/>
              <a:t>Compétences travaillées, entre autres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Opérer des choix et les justifier</a:t>
            </a:r>
          </a:p>
          <a:p>
            <a:pPr marL="285750" indent="-285750">
              <a:buFontTx/>
              <a:buChar char="-"/>
            </a:pPr>
            <a:r>
              <a:rPr lang="fr-FR" dirty="0"/>
              <a:t>Exercer sa capacité de synthèse</a:t>
            </a:r>
          </a:p>
          <a:p>
            <a:pPr marL="285750" indent="-285750">
              <a:buFontTx/>
              <a:buChar char="-"/>
            </a:pPr>
            <a:r>
              <a:rPr lang="fr-FR" dirty="0"/>
              <a:t>Sélectionner quelques éléments pertinents, en vue de démontrer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Construire un discours raisonné, sous-tendu par des connaissances et une approche sensible propre</a:t>
            </a:r>
          </a:p>
          <a:p>
            <a:pPr marL="285750" indent="-285750">
              <a:buFontTx/>
              <a:buChar char="-"/>
            </a:pPr>
            <a:r>
              <a:rPr lang="fr-FR" dirty="0"/>
              <a:t>S’exercer aux compétences orales (clarté, conviction,…)</a:t>
            </a:r>
          </a:p>
          <a:p>
            <a:pPr marL="285750" indent="-285750">
              <a:buFontTx/>
              <a:buChar char="-"/>
            </a:pPr>
            <a:endParaRPr lang="fr-FR" sz="1800" b="1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1619712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3300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304800" y="993103"/>
            <a:ext cx="11194473" cy="960000"/>
          </a:xfrm>
        </p:spPr>
        <p:txBody>
          <a:bodyPr/>
          <a:lstStyle/>
          <a:p>
            <a:r>
              <a:rPr lang="fr-FR" sz="3200" dirty="0"/>
              <a:t>Transférer la démarche pour renforcer les compétences spécifiques à l’histoire des arts :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411273" y="2226206"/>
            <a:ext cx="11088000" cy="4022194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Extrait du programme de l’enseignement optionnel de 2</a:t>
            </a:r>
            <a:r>
              <a:rPr lang="fr-FR" baseline="30000" dirty="0"/>
              <a:t>nde</a:t>
            </a:r>
            <a:r>
              <a:rPr lang="fr-FR" dirty="0"/>
              <a:t> et du programme du cycle terminal enseignement optionnel HDA et enseignement de spécialité HDA :</a:t>
            </a:r>
          </a:p>
          <a:p>
            <a:endParaRPr lang="fr-FR" sz="900" dirty="0"/>
          </a:p>
          <a:p>
            <a:pPr marL="0" indent="0">
              <a:buNone/>
            </a:pPr>
            <a:r>
              <a:rPr lang="fr-FR" sz="1600" dirty="0"/>
              <a:t>«  Situations et repères pour l’enseignement :</a:t>
            </a:r>
          </a:p>
          <a:p>
            <a:endParaRPr lang="fr-FR" sz="900" dirty="0"/>
          </a:p>
          <a:p>
            <a:pPr marL="0" indent="0">
              <a:buNone/>
            </a:pPr>
            <a:r>
              <a:rPr lang="fr-FR" sz="1600" dirty="0"/>
              <a:t>[…] les élèves sont invités </a:t>
            </a:r>
            <a:r>
              <a:rPr lang="fr-FR" sz="1600" b="1" dirty="0"/>
              <a:t>à exploiter les ressources documentaires disponibles, en particulier celles offertes par les technologies de l’information et de la communication</a:t>
            </a:r>
            <a:r>
              <a:rPr lang="fr-FR" sz="1600" dirty="0"/>
              <a:t>. Ils sont initiés à l’identification, à la critique et à la hiérarchisation des sources documentaires.</a:t>
            </a:r>
          </a:p>
          <a:p>
            <a:pPr marL="0" indent="0">
              <a:buNone/>
            </a:pPr>
            <a:r>
              <a:rPr lang="fr-FR" sz="1600" dirty="0"/>
              <a:t>En histoire des arts, </a:t>
            </a:r>
            <a:r>
              <a:rPr lang="fr-FR" sz="1600" b="1" dirty="0"/>
              <a:t>le plaisir fait partie intégrante du rapport aux œuvres</a:t>
            </a:r>
            <a:r>
              <a:rPr lang="fr-FR" sz="1600" dirty="0"/>
              <a:t>. Pour cela, l’élève doit </a:t>
            </a:r>
            <a:r>
              <a:rPr lang="fr-FR" sz="1600" b="1" dirty="0"/>
              <a:t>pouvoir faire des choix. Apprendre à justifier </a:t>
            </a:r>
            <a:r>
              <a:rPr lang="fr-FR" sz="1600" dirty="0"/>
              <a:t>ceux-ci passe autant </a:t>
            </a:r>
            <a:r>
              <a:rPr lang="fr-FR" sz="1600" b="1" dirty="0"/>
              <a:t>par une approche raisonnée que par une approche sensible.</a:t>
            </a:r>
            <a:r>
              <a:rPr lang="fr-FR" sz="1600" dirty="0"/>
              <a:t> Ainsi, la position adoptée à l’égard des objets d’étude, quels qu’ils soient, articule en permanence l’acquisition de connaissances et </a:t>
            </a:r>
            <a:r>
              <a:rPr lang="fr-FR" sz="1600" b="1" dirty="0"/>
              <a:t>l’expression distanciée du ressenti et des impressions de chacun</a:t>
            </a:r>
            <a:r>
              <a:rPr lang="fr-FR" sz="1600" dirty="0"/>
              <a:t>. L’élaboration progressive du questionnement et l’appropriation des savoirs s’effectue par </a:t>
            </a:r>
            <a:r>
              <a:rPr lang="fr-FR" sz="1600" b="1" dirty="0"/>
              <a:t>l’apprentissage du discours oral ou écrit sur l’art, enrichi par tout type de commentaire et de matériau visuel, sonore ou audiovisuel</a:t>
            </a:r>
            <a:r>
              <a:rPr lang="fr-FR" sz="1600" dirty="0"/>
              <a:t>. »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7" y="6378000"/>
            <a:ext cx="2118257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9376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681850" y="719999"/>
            <a:ext cx="10508889" cy="5306727"/>
          </a:xfrm>
        </p:spPr>
        <p:txBody>
          <a:bodyPr>
            <a:normAutofit fontScale="92500" lnSpcReduction="10000"/>
          </a:bodyPr>
          <a:lstStyle/>
          <a:p>
            <a:r>
              <a:rPr lang="fr-FR" sz="1600" dirty="0"/>
              <a:t>E</a:t>
            </a:r>
            <a:r>
              <a:rPr lang="fr-FR" dirty="0"/>
              <a:t>xtrait des programmes de l’enseignement optionnel de 2</a:t>
            </a:r>
            <a:r>
              <a:rPr lang="fr-FR" baseline="30000" dirty="0"/>
              <a:t>nde</a:t>
            </a:r>
            <a:r>
              <a:rPr lang="fr-FR" dirty="0"/>
              <a:t> , optionnel</a:t>
            </a:r>
          </a:p>
          <a:p>
            <a:pPr marL="0" indent="0">
              <a:buNone/>
            </a:pPr>
            <a:r>
              <a:rPr lang="fr-FR" dirty="0"/>
              <a:t> de cycle terminal, de spécialité :</a:t>
            </a:r>
          </a:p>
          <a:p>
            <a:endParaRPr lang="fr-FR" sz="1600" dirty="0"/>
          </a:p>
          <a:p>
            <a:pPr marL="0" indent="0">
              <a:buNone/>
            </a:pPr>
            <a:r>
              <a:rPr lang="fr-FR" sz="1600" dirty="0"/>
              <a:t>«  Situations et repères pour l’enseignement : réalisation d’un </a:t>
            </a:r>
            <a:r>
              <a:rPr lang="fr-FR" sz="1600" b="1" dirty="0"/>
              <a:t>projet collectif</a:t>
            </a:r>
          </a:p>
          <a:p>
            <a:endParaRPr lang="fr-FR" sz="1200" dirty="0"/>
          </a:p>
          <a:p>
            <a:pPr marL="0" indent="0">
              <a:buNone/>
            </a:pPr>
            <a:r>
              <a:rPr lang="fr-FR" sz="1600" dirty="0"/>
              <a:t>[…] </a:t>
            </a:r>
            <a:r>
              <a:rPr lang="fr-FR" sz="1600" b="1" dirty="0"/>
              <a:t>l’appétence des élèves</a:t>
            </a:r>
            <a:r>
              <a:rPr lang="fr-FR" sz="1600" dirty="0"/>
              <a:t> […] </a:t>
            </a:r>
            <a:r>
              <a:rPr lang="fr-FR" sz="1600" b="1" dirty="0"/>
              <a:t>leur initiative</a:t>
            </a:r>
            <a:r>
              <a:rPr lang="fr-FR" sz="1600" dirty="0"/>
              <a:t> […] leur </a:t>
            </a:r>
            <a:r>
              <a:rPr lang="fr-FR" sz="1600" b="1" dirty="0"/>
              <a:t>confiance</a:t>
            </a:r>
            <a:r>
              <a:rPr lang="fr-FR" sz="1600" dirty="0"/>
              <a:t> en eux-mêmes et susciter </a:t>
            </a:r>
            <a:r>
              <a:rPr lang="fr-FR" sz="1600" b="1" dirty="0"/>
              <a:t>leur engouement</a:t>
            </a:r>
            <a:r>
              <a:rPr lang="fr-FR" sz="1600" dirty="0"/>
              <a:t>.</a:t>
            </a:r>
          </a:p>
          <a:p>
            <a:pPr marL="0" indent="0">
              <a:buNone/>
            </a:pPr>
            <a:r>
              <a:rPr lang="fr-FR" sz="1600" dirty="0"/>
              <a:t>[…] </a:t>
            </a:r>
            <a:r>
              <a:rPr lang="fr-FR" sz="1600" b="1" dirty="0"/>
              <a:t>les activités qui requièrent l’implication de l’élève en tant que médiateur et passeur de connaissances</a:t>
            </a:r>
            <a:r>
              <a:rPr lang="fr-FR" sz="1600" dirty="0"/>
              <a:t>, dans la continuité de l’enseignement de l’histoire des arts </a:t>
            </a:r>
            <a:r>
              <a:rPr lang="fr-FR" sz="1600" b="1" dirty="0"/>
              <a:t>au collège </a:t>
            </a:r>
            <a:r>
              <a:rPr lang="fr-FR" sz="1600" dirty="0"/>
              <a:t>:</a:t>
            </a:r>
          </a:p>
          <a:p>
            <a:endParaRPr lang="fr-FR" sz="1600" dirty="0"/>
          </a:p>
          <a:p>
            <a:pPr marL="0" indent="0">
              <a:buNone/>
            </a:pPr>
            <a:r>
              <a:rPr lang="fr-FR" sz="1600" dirty="0"/>
              <a:t>[…]  </a:t>
            </a:r>
            <a:r>
              <a:rPr lang="fr-FR" sz="1600" b="1" dirty="0"/>
              <a:t>créer, individuellement ou collectivement, des formes numériques rendant compte de manière imaginative </a:t>
            </a:r>
            <a:r>
              <a:rPr lang="fr-FR" sz="1600" dirty="0"/>
              <a:t>d’un événement, d’une expérience artistique, de la rencontre avec des œuvres d’art ou d’un espace patrimonial : micro-fictions, mises en scène graphiques de documents numérisés, informations supplémentaires par QR-</a:t>
            </a:r>
            <a:r>
              <a:rPr lang="fr-FR" sz="1600" dirty="0" err="1"/>
              <a:t>codes,etc</a:t>
            </a:r>
            <a:r>
              <a:rPr lang="fr-FR" sz="1600" dirty="0"/>
              <a:t>. »</a:t>
            </a:r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Créer des podcasts ou interventions brèves sur la </a:t>
            </a:r>
            <a:r>
              <a:rPr lang="fr-FR" sz="1600" dirty="0" err="1"/>
              <a:t>webradio</a:t>
            </a:r>
            <a:r>
              <a:rPr lang="fr-FR" sz="1600" dirty="0"/>
              <a:t> de l’établissement pour faire rayonner l’enseignement histoire des arts dans l’établissement scolaire, au sein de la communauté éducative, pour présenter un aperçu lors des journées portes ouvertes,…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2132112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8405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Atelier pédagogique et didactique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Ecrire, décrire et parler : les 100 podcasts de l’Ecole du Louvre</a:t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1593272" y="4017817"/>
            <a:ext cx="8977745" cy="2360183"/>
          </a:xfrm>
        </p:spPr>
        <p:txBody>
          <a:bodyPr>
            <a:normAutofit/>
          </a:bodyPr>
          <a:lstStyle/>
          <a:p>
            <a:endParaRPr lang="fr-FR" sz="1400" b="1" dirty="0"/>
          </a:p>
          <a:p>
            <a:pPr marL="0" indent="0">
              <a:buNone/>
            </a:pPr>
            <a:r>
              <a:rPr lang="fr-FR" sz="1600" b="1" dirty="0"/>
              <a:t>Cécile Boyer</a:t>
            </a:r>
            <a:r>
              <a:rPr lang="fr-FR" sz="1600" dirty="0"/>
              <a:t>, chargée d’études au bureau de la formation des personnels enseignants et d’éducation, DGESCO</a:t>
            </a:r>
          </a:p>
          <a:p>
            <a:pPr marL="0" indent="0">
              <a:buNone/>
            </a:pPr>
            <a:r>
              <a:rPr lang="fr-FR" sz="1600" b="1" dirty="0"/>
              <a:t>Mathilde </a:t>
            </a:r>
            <a:r>
              <a:rPr lang="fr-FR" sz="1600" b="1" dirty="0" err="1"/>
              <a:t>Garet</a:t>
            </a:r>
            <a:r>
              <a:rPr lang="fr-FR" sz="1600" dirty="0"/>
              <a:t>, élève de l’Ecole du Louvre de classe préparatoire au concours de conservateur</a:t>
            </a:r>
          </a:p>
          <a:p>
            <a:pPr marL="0" indent="0">
              <a:buNone/>
            </a:pPr>
            <a:r>
              <a:rPr lang="fr-FR" sz="1600" b="1" dirty="0"/>
              <a:t>Ludovic </a:t>
            </a:r>
            <a:r>
              <a:rPr lang="fr-FR" sz="1600" b="1" dirty="0" err="1"/>
              <a:t>Raffalli</a:t>
            </a:r>
            <a:r>
              <a:rPr lang="fr-FR" sz="1600" dirty="0"/>
              <a:t>, responsable du secteur vie scolaire à l’Ecole du Louvre</a:t>
            </a:r>
          </a:p>
          <a:p>
            <a:endParaRPr lang="fr-FR" sz="1400" i="1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2075506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3210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1066799" y="1191566"/>
            <a:ext cx="10123939" cy="484901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Extrait du programme de l’enseignement optionnel de 1</a:t>
            </a:r>
            <a:r>
              <a:rPr lang="fr-FR" baseline="30000" dirty="0"/>
              <a:t>ère</a:t>
            </a:r>
            <a:r>
              <a:rPr lang="fr-FR" dirty="0"/>
              <a:t> enseignement optionnel :</a:t>
            </a:r>
          </a:p>
          <a:p>
            <a:endParaRPr lang="fr-FR" sz="1600" dirty="0"/>
          </a:p>
          <a:p>
            <a:pPr marL="0" indent="0">
              <a:buNone/>
            </a:pPr>
            <a:r>
              <a:rPr lang="fr-FR" sz="1600" dirty="0"/>
              <a:t>«  Evaluation :</a:t>
            </a:r>
          </a:p>
          <a:p>
            <a:endParaRPr lang="fr-FR" sz="1600" dirty="0"/>
          </a:p>
          <a:p>
            <a:pPr marL="0" indent="0">
              <a:buNone/>
            </a:pPr>
            <a:r>
              <a:rPr lang="fr-FR" sz="1600" dirty="0"/>
              <a:t>[…] prendre des formes variées et s’appuyer sur </a:t>
            </a:r>
            <a:r>
              <a:rPr lang="fr-FR" sz="1600" b="1" dirty="0"/>
              <a:t>des exercices de natures diverses </a:t>
            </a:r>
            <a:r>
              <a:rPr lang="fr-FR" sz="1600" dirty="0"/>
              <a:t>qui entraînent les élèves </a:t>
            </a:r>
            <a:r>
              <a:rPr lang="fr-FR" sz="1600" b="1" dirty="0"/>
              <a:t>à argumenter de façon personnelle</a:t>
            </a:r>
            <a:r>
              <a:rPr lang="fr-FR" sz="1600" dirty="0"/>
              <a:t>, à l’oral comme à l'écrit, et les préparent aux exigences de l’enseignement supérieur : […]</a:t>
            </a:r>
          </a:p>
          <a:p>
            <a:endParaRPr lang="fr-FR" sz="1600" dirty="0"/>
          </a:p>
          <a:p>
            <a:pPr marL="0" indent="0">
              <a:buNone/>
            </a:pPr>
            <a:r>
              <a:rPr lang="fr-FR" sz="1600" dirty="0"/>
              <a:t>Les critères d’évaluation incluent, entre autres, la capacité de l’élève à :</a:t>
            </a:r>
          </a:p>
          <a:p>
            <a:r>
              <a:rPr lang="fr-FR" sz="1600" dirty="0"/>
              <a:t>maîtriser des </a:t>
            </a:r>
            <a:r>
              <a:rPr lang="fr-FR" sz="1600" b="1" dirty="0"/>
              <a:t>repères</a:t>
            </a:r>
            <a:r>
              <a:rPr lang="fr-FR" sz="1600" dirty="0"/>
              <a:t> culturels, géographiques et chronologiques ;</a:t>
            </a:r>
          </a:p>
          <a:p>
            <a:r>
              <a:rPr lang="fr-FR" sz="1600" dirty="0"/>
              <a:t>utiliser un </a:t>
            </a:r>
            <a:r>
              <a:rPr lang="fr-FR" sz="1600" b="1" dirty="0"/>
              <a:t>vocabulaire</a:t>
            </a:r>
            <a:r>
              <a:rPr lang="fr-FR" sz="1600" dirty="0"/>
              <a:t> technique et formel propre aux différents arts ;</a:t>
            </a:r>
          </a:p>
          <a:p>
            <a:r>
              <a:rPr lang="fr-FR" sz="1600" b="1" dirty="0"/>
              <a:t>construire un propos écrit ou oral raisonné sur des œuvres</a:t>
            </a:r>
            <a:r>
              <a:rPr lang="fr-FR" sz="1600" dirty="0"/>
              <a:t>, un thème, une problématique d’histoire des arts ;</a:t>
            </a:r>
          </a:p>
          <a:p>
            <a:r>
              <a:rPr lang="fr-FR" sz="1600" b="1" dirty="0"/>
              <a:t>formuler un jugement esthétique et critique argumenté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1619712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059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789709" y="1191565"/>
            <a:ext cx="10183091" cy="5042980"/>
          </a:xfrm>
        </p:spPr>
        <p:txBody>
          <a:bodyPr>
            <a:normAutofit/>
          </a:bodyPr>
          <a:lstStyle/>
          <a:p>
            <a:r>
              <a:rPr lang="fr-FR" dirty="0"/>
              <a:t>Extrait du programme de l’enseignement de spécialité, cycle terminal :</a:t>
            </a:r>
          </a:p>
          <a:p>
            <a:endParaRPr lang="fr-FR" sz="1600" dirty="0"/>
          </a:p>
          <a:p>
            <a:pPr marL="0" indent="0">
              <a:buNone/>
            </a:pPr>
            <a:r>
              <a:rPr lang="fr-FR" sz="1600" dirty="0"/>
              <a:t>« Compétences acquises au cycle terminal :</a:t>
            </a:r>
          </a:p>
          <a:p>
            <a:pPr marL="0" indent="0">
              <a:buNone/>
            </a:pPr>
            <a:r>
              <a:rPr lang="fr-FR" sz="1600" dirty="0"/>
              <a:t>À l’issue du cycle terminal, l’élève a acquis un corpus de connaissances artistiques et d’outils méthodologiques lui permettant de comprendre son environnement culturel et artistique, d’en </a:t>
            </a:r>
            <a:r>
              <a:rPr lang="fr-FR" sz="1600" b="1" dirty="0"/>
              <a:t>faire l’expérience sensible tout en l’analysant</a:t>
            </a:r>
            <a:r>
              <a:rPr lang="fr-FR" sz="1600" dirty="0"/>
              <a:t>, […]</a:t>
            </a:r>
          </a:p>
          <a:p>
            <a:endParaRPr lang="fr-FR" sz="1600" dirty="0"/>
          </a:p>
          <a:p>
            <a:pPr marL="0" indent="0">
              <a:buNone/>
            </a:pPr>
            <a:r>
              <a:rPr lang="fr-FR" sz="1600" dirty="0"/>
              <a:t>[…] </a:t>
            </a:r>
            <a:r>
              <a:rPr lang="fr-FR" sz="1600" b="1" dirty="0"/>
              <a:t>de décrire, analyser, interpréter et comparer des œuvres </a:t>
            </a:r>
            <a:r>
              <a:rPr lang="fr-FR" sz="1600" dirty="0"/>
              <a:t>et des formes artistiques de natures diverses, en prenant en compte leur matérialité par l'analyse formelle et sémantique […]</a:t>
            </a:r>
          </a:p>
          <a:p>
            <a:endParaRPr lang="fr-FR" sz="1600" dirty="0"/>
          </a:p>
          <a:p>
            <a:endParaRPr lang="fr-FR" sz="1600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1619712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4911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79999" y="480000"/>
            <a:ext cx="11232000" cy="960000"/>
          </a:xfrm>
        </p:spPr>
        <p:txBody>
          <a:bodyPr/>
          <a:lstStyle/>
          <a:p>
            <a:r>
              <a:rPr lang="fr-FR" dirty="0"/>
              <a:t>Epreuve orale de spécialité :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1205345" y="1440000"/>
            <a:ext cx="9102654" cy="493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dirty="0"/>
              <a:t>Le portfolio :</a:t>
            </a:r>
          </a:p>
          <a:p>
            <a:pPr marL="0" indent="0">
              <a:buNone/>
            </a:pPr>
            <a:r>
              <a:rPr lang="fr-FR" sz="1400" dirty="0"/>
              <a:t>-choix des 3 à 8 œuvres</a:t>
            </a:r>
          </a:p>
          <a:p>
            <a:pPr marL="0" indent="0">
              <a:buNone/>
            </a:pPr>
            <a:r>
              <a:rPr lang="fr-FR" sz="1400" dirty="0"/>
              <a:t>- choix des documents</a:t>
            </a:r>
          </a:p>
          <a:p>
            <a:pPr marL="0" indent="0">
              <a:buNone/>
            </a:pPr>
            <a:endParaRPr lang="fr-FR" sz="1400" dirty="0"/>
          </a:p>
          <a:p>
            <a:r>
              <a:rPr lang="fr-FR" dirty="0"/>
              <a:t>Extrait du descripteur d’épreuve :</a:t>
            </a:r>
          </a:p>
          <a:p>
            <a:endParaRPr lang="fr-FR" sz="1400" dirty="0"/>
          </a:p>
          <a:p>
            <a:pPr marL="0" indent="0">
              <a:buNone/>
            </a:pPr>
            <a:r>
              <a:rPr lang="fr-FR" sz="1400" dirty="0"/>
              <a:t>« Le candidat compose ce portfolio autour d'une problématique de son choix, reliée à une question du programme limitatif et qu'il lui appartiendra d'exprimer oralement lors de l'épreuve. </a:t>
            </a:r>
          </a:p>
          <a:p>
            <a:pPr marL="0" indent="0">
              <a:buNone/>
            </a:pPr>
            <a:r>
              <a:rPr lang="fr-FR" sz="1400" dirty="0"/>
              <a:t>[…]</a:t>
            </a:r>
          </a:p>
          <a:p>
            <a:pPr marL="0" indent="0">
              <a:buNone/>
            </a:pPr>
            <a:r>
              <a:rPr lang="fr-FR" sz="1400" dirty="0"/>
              <a:t>Barème et notation</a:t>
            </a:r>
          </a:p>
          <a:p>
            <a:pPr marL="0" indent="0">
              <a:buNone/>
            </a:pPr>
            <a:r>
              <a:rPr lang="fr-FR" sz="1400" dirty="0"/>
              <a:t>[…]</a:t>
            </a:r>
          </a:p>
          <a:p>
            <a:pPr marL="0" indent="0">
              <a:buNone/>
            </a:pPr>
            <a:r>
              <a:rPr lang="fr-FR" sz="1400" dirty="0"/>
              <a:t>- maîtrise du vocabulaire approprié à chaque domaine artistique ;</a:t>
            </a:r>
          </a:p>
          <a:p>
            <a:pPr marL="0" indent="0">
              <a:buNone/>
            </a:pPr>
            <a:r>
              <a:rPr lang="fr-FR" sz="1400" dirty="0"/>
              <a:t>- sensibilité de l'approche ;</a:t>
            </a:r>
          </a:p>
          <a:p>
            <a:pPr marL="0" indent="0">
              <a:buNone/>
            </a:pPr>
            <a:r>
              <a:rPr lang="fr-FR" sz="1400" dirty="0"/>
              <a:t>- clarté et qualité de l'expression orale. »</a:t>
            </a:r>
          </a:p>
          <a:p>
            <a:pPr marL="285750" indent="-285750">
              <a:buFontTx/>
              <a:buChar char="-"/>
            </a:pPr>
            <a:endParaRPr lang="fr-FR" sz="1400" i="1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1619712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1176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590835" y="679572"/>
            <a:ext cx="11232000" cy="960000"/>
          </a:xfrm>
        </p:spPr>
        <p:txBody>
          <a:bodyPr/>
          <a:lstStyle/>
          <a:p>
            <a:r>
              <a:rPr lang="fr-FR" dirty="0"/>
              <a:t>Concevoir et réaliser des podcasts pour s’entrainer au grand oral :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1142511" y="2230582"/>
            <a:ext cx="9629128" cy="383770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Extrait du descripteur d’épreuve :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dirty="0"/>
              <a:t>« Finalité de l’épreuve :</a:t>
            </a:r>
          </a:p>
          <a:p>
            <a:endParaRPr lang="fr-FR" sz="1400" dirty="0"/>
          </a:p>
          <a:p>
            <a:pPr marL="0" indent="0">
              <a:buNone/>
            </a:pPr>
            <a:r>
              <a:rPr lang="fr-FR" sz="1400" dirty="0"/>
              <a:t>L'épreuve permet au candidat de montrer sa capacité à </a:t>
            </a:r>
            <a:r>
              <a:rPr lang="fr-FR" sz="1400" b="1" dirty="0"/>
              <a:t>prendre la parole en public de façon claire et convaincante</a:t>
            </a:r>
            <a:r>
              <a:rPr lang="fr-FR" sz="1400" dirty="0"/>
              <a:t>. Elle lui offre aussi l’opportunité d'utiliser les connaissances liées à ses spécialités pour </a:t>
            </a:r>
            <a:r>
              <a:rPr lang="fr-FR" sz="1400" b="1" dirty="0"/>
              <a:t>démontrer ses capacités argumentatives</a:t>
            </a:r>
            <a:r>
              <a:rPr lang="fr-FR" sz="1400" dirty="0"/>
              <a:t>.</a:t>
            </a:r>
          </a:p>
          <a:p>
            <a:endParaRPr lang="fr-FR" sz="1400" dirty="0"/>
          </a:p>
          <a:p>
            <a:pPr marL="0" indent="0">
              <a:buNone/>
            </a:pPr>
            <a:r>
              <a:rPr lang="fr-FR" sz="1400" dirty="0"/>
              <a:t>Évaluation de l'épreuve :</a:t>
            </a:r>
          </a:p>
          <a:p>
            <a:endParaRPr lang="fr-FR" sz="1400" dirty="0"/>
          </a:p>
          <a:p>
            <a:pPr marL="0" indent="0">
              <a:buNone/>
            </a:pPr>
            <a:r>
              <a:rPr lang="fr-FR" sz="1400" dirty="0"/>
              <a:t>Le jury valorise la solidité des connaissances du candidat, sa capacité à argumenter et à relier les savoirs, son esprit critique, </a:t>
            </a:r>
            <a:r>
              <a:rPr lang="fr-FR" sz="1400" b="1" dirty="0"/>
              <a:t>la précision </a:t>
            </a:r>
            <a:r>
              <a:rPr lang="fr-FR" sz="1400" dirty="0"/>
              <a:t>de son expression, </a:t>
            </a:r>
            <a:r>
              <a:rPr lang="fr-FR" sz="1400" b="1" dirty="0"/>
              <a:t>la clarté </a:t>
            </a:r>
            <a:r>
              <a:rPr lang="fr-FR" sz="1400" dirty="0"/>
              <a:t>de son propos, </a:t>
            </a:r>
            <a:r>
              <a:rPr lang="fr-FR" sz="1400" b="1" dirty="0"/>
              <a:t>son engagement </a:t>
            </a:r>
            <a:r>
              <a:rPr lang="fr-FR" sz="1400" dirty="0"/>
              <a:t>dans sa parole, </a:t>
            </a:r>
            <a:r>
              <a:rPr lang="fr-FR" sz="1400" b="1" dirty="0"/>
              <a:t>sa force de conviction</a:t>
            </a:r>
            <a:r>
              <a:rPr lang="fr-FR" sz="1400" dirty="0"/>
              <a:t>. Il peut s'appuyer sur la grille indicative de l'annexe 1. »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1619712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602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1619712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  <p:pic>
        <p:nvPicPr>
          <p:cNvPr id="8" name="Image 7"/>
          <p:cNvPicPr/>
          <p:nvPr/>
        </p:nvPicPr>
        <p:blipFill rotWithShape="1">
          <a:blip r:embed="rId2"/>
          <a:srcRect l="18022" t="19996" r="19643" b="41776"/>
          <a:stretch/>
        </p:blipFill>
        <p:spPr bwMode="auto">
          <a:xfrm>
            <a:off x="1229056" y="1059509"/>
            <a:ext cx="8079220" cy="2354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/>
          <p:nvPr/>
        </p:nvPicPr>
        <p:blipFill rotWithShape="1">
          <a:blip r:embed="rId3"/>
          <a:srcRect l="18850" t="29700" r="20138" b="28837"/>
          <a:stretch/>
        </p:blipFill>
        <p:spPr bwMode="auto">
          <a:xfrm>
            <a:off x="2948249" y="3701544"/>
            <a:ext cx="7835180" cy="2692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6400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997526" y="2300928"/>
            <a:ext cx="10193213" cy="960000"/>
          </a:xfrm>
        </p:spPr>
        <p:txBody>
          <a:bodyPr/>
          <a:lstStyle/>
          <a:p>
            <a:r>
              <a:rPr lang="fr-FR" dirty="0"/>
              <a:t>Et maintenant </a:t>
            </a:r>
            <a:r>
              <a:rPr lang="fr-FR" dirty="0" smtClean="0"/>
              <a:t>…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														… à vous !</a:t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997526" y="3837072"/>
            <a:ext cx="9310474" cy="2193015"/>
          </a:xfrm>
        </p:spPr>
        <p:txBody>
          <a:bodyPr/>
          <a:lstStyle/>
          <a:p>
            <a:pPr marL="0" indent="0">
              <a:buNone/>
            </a:pPr>
            <a:r>
              <a:rPr lang="fr-FR" sz="1400" dirty="0" smtClean="0"/>
              <a:t>a) Prenez quelques minutes pour définir les 3 mots-clés par lesquels vous commenceriez votre propos pour réaliser un podcast de 3 minutes sur la sculpture d’</a:t>
            </a:r>
            <a:r>
              <a:rPr lang="fr-FR" sz="1400" dirty="0" smtClean="0">
                <a:latin typeface="Calibri" panose="020F0502020204030204" pitchFamily="34" charset="0"/>
              </a:rPr>
              <a:t>Alfred </a:t>
            </a:r>
            <a:r>
              <a:rPr lang="fr-FR" sz="1400" dirty="0">
                <a:latin typeface="Calibri" panose="020F0502020204030204" pitchFamily="34" charset="0"/>
              </a:rPr>
              <a:t>Boucher</a:t>
            </a:r>
            <a:r>
              <a:rPr lang="fr-FR" sz="1400" i="1" dirty="0">
                <a:latin typeface="Calibri" panose="020F0502020204030204" pitchFamily="34" charset="0"/>
              </a:rPr>
              <a:t>, Au but</a:t>
            </a:r>
            <a:r>
              <a:rPr lang="fr-FR" sz="1400" dirty="0">
                <a:latin typeface="Calibri" panose="020F0502020204030204" pitchFamily="34" charset="0"/>
              </a:rPr>
              <a:t>,</a:t>
            </a:r>
            <a:r>
              <a:rPr lang="fr-FR" sz="1400" dirty="0"/>
              <a:t> </a:t>
            </a:r>
            <a:r>
              <a:rPr lang="fr-FR" sz="1400" dirty="0">
                <a:latin typeface="Calibri" panose="020F0502020204030204" pitchFamily="34" charset="0"/>
              </a:rPr>
              <a:t>1886</a:t>
            </a:r>
            <a:r>
              <a:rPr lang="fr-FR" sz="1400" dirty="0"/>
              <a:t>, Musée Camille Claudel, </a:t>
            </a:r>
            <a:r>
              <a:rPr lang="fr-FR" sz="1400" dirty="0" smtClean="0"/>
              <a:t>Nogent-sur-Marne (diapo suivante). Ce sont les 3 axes autour desquels vous allez construire votre commentaire. </a:t>
            </a:r>
            <a:r>
              <a:rPr lang="fr-FR" sz="1400" dirty="0"/>
              <a:t>O</a:t>
            </a:r>
            <a:r>
              <a:rPr lang="fr-FR" sz="1400" dirty="0" smtClean="0"/>
              <a:t>pérer des choix sera probablement nécessaire.</a:t>
            </a:r>
            <a:endParaRPr lang="fr-FR" sz="1400" dirty="0"/>
          </a:p>
          <a:p>
            <a:pPr marL="0" indent="0">
              <a:buNone/>
            </a:pPr>
            <a:r>
              <a:rPr lang="fr-FR" sz="1400" dirty="0" smtClean="0"/>
              <a:t>« Je vais vous parler de X, Y et Z. »</a:t>
            </a:r>
          </a:p>
          <a:p>
            <a:pPr marL="0" indent="0">
              <a:buNone/>
            </a:pPr>
            <a:r>
              <a:rPr lang="fr-FR" sz="1400" dirty="0" smtClean="0"/>
              <a:t>b) Prononcez votre phrase à voix haute plusieurs fois en posant votre intonation de différentes manières.</a:t>
            </a:r>
          </a:p>
          <a:p>
            <a:pPr marL="0" indent="0">
              <a:buNone/>
            </a:pPr>
            <a:r>
              <a:rPr lang="fr-FR" sz="1400" dirty="0" smtClean="0"/>
              <a:t>c) Ecoutez ensuite le podcast de l’étudiant l’Ecole du Louvre (diapo d’après) ! Avez-vous opté pour les mêmes partis-pris ?</a:t>
            </a:r>
            <a:endParaRPr lang="fr-FR" sz="1400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8" y="6378000"/>
            <a:ext cx="1619712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08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158" y="5255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AutoShape 2" descr="http://mba-collections.dijon.fr/ow4/mba/images/0659PE_P-259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975" y="1727283"/>
            <a:ext cx="806531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latin typeface="Calibri" panose="020F0502020204030204" pitchFamily="34" charset="0"/>
              </a:rPr>
              <a:t>Alfred Boucher</a:t>
            </a:r>
            <a:r>
              <a:rPr lang="fr-FR" sz="3200" b="1" i="1" dirty="0">
                <a:latin typeface="Calibri" panose="020F0502020204030204" pitchFamily="34" charset="0"/>
              </a:rPr>
              <a:t>, Au but</a:t>
            </a:r>
            <a:r>
              <a:rPr lang="fr-FR" sz="3200" b="1" dirty="0">
                <a:latin typeface="Calibri" panose="020F0502020204030204" pitchFamily="34" charset="0"/>
              </a:rPr>
              <a:t>,</a:t>
            </a:r>
            <a:r>
              <a:rPr lang="fr-FR" sz="3200" dirty="0"/>
              <a:t> </a:t>
            </a:r>
            <a:r>
              <a:rPr lang="fr-FR" sz="3200" dirty="0">
                <a:latin typeface="Calibri" panose="020F0502020204030204" pitchFamily="34" charset="0"/>
              </a:rPr>
              <a:t>1886</a:t>
            </a:r>
            <a:r>
              <a:rPr lang="fr-FR" sz="3200" dirty="0"/>
              <a:t>, Musée Camille Claudel, </a:t>
            </a:r>
            <a:r>
              <a:rPr lang="fr-FR" sz="3200" dirty="0" smtClean="0"/>
              <a:t>Nogent-sur-Marne</a:t>
            </a:r>
          </a:p>
          <a:p>
            <a:endParaRPr lang="fr-FR" sz="2000" dirty="0"/>
          </a:p>
          <a:p>
            <a:r>
              <a:rPr lang="fr-FR" u="sng" dirty="0">
                <a:hlinkClick r:id="rId2"/>
              </a:rPr>
              <a:t>Au But (culture.gouv.fr)</a:t>
            </a:r>
            <a:br>
              <a:rPr lang="fr-FR" u="sng" dirty="0">
                <a:hlinkClick r:id="rId2"/>
              </a:rPr>
            </a:br>
            <a:r>
              <a:rPr lang="fr-FR" u="sng" dirty="0">
                <a:hlinkClick r:id="rId2"/>
              </a:rPr>
              <a:t>https://fr.m.wikipedia.org/wiki/Fichier:Rixens_jour_de_vernissage.jpg</a:t>
            </a:r>
            <a:r>
              <a:rPr lang="fr-FR" sz="2000" dirty="0"/>
              <a:t> </a:t>
            </a:r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2860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16584-531C-79ED-06F2-B9503ACF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AVAPP - 2024-07-26 - Lénaïg Laot - Au But d_Alfred Boucher">
            <a:hlinkClick r:id="" action="ppaction://media"/>
            <a:extLst>
              <a:ext uri="{FF2B5EF4-FFF2-40B4-BE49-F238E27FC236}">
                <a16:creationId xmlns:a16="http://schemas.microsoft.com/office/drawing/2014/main" id="{F812458D-3DEA-FA61-E563-7B9B51ED89E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8575" y="836529"/>
            <a:ext cx="4324349" cy="4324349"/>
          </a:xfrm>
        </p:spPr>
      </p:pic>
    </p:spTree>
    <p:extLst>
      <p:ext uri="{BB962C8B-B14F-4D97-AF65-F5344CB8AC3E}">
        <p14:creationId xmlns:p14="http://schemas.microsoft.com/office/powerpoint/2010/main" val="40240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BB6B19-4097-95EC-6B74-A653C614F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AVAPP - Claire - La VIctoire de Samothrace (2)">
            <a:hlinkClick r:id="" action="ppaction://media"/>
            <a:extLst>
              <a:ext uri="{FF2B5EF4-FFF2-40B4-BE49-F238E27FC236}">
                <a16:creationId xmlns:a16="http://schemas.microsoft.com/office/drawing/2014/main" id="{C877F406-8F29-F747-62DA-317A99570B5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7125" y="963613"/>
            <a:ext cx="4648199" cy="4648199"/>
          </a:xfrm>
        </p:spPr>
      </p:pic>
    </p:spTree>
    <p:extLst>
      <p:ext uri="{BB962C8B-B14F-4D97-AF65-F5344CB8AC3E}">
        <p14:creationId xmlns:p14="http://schemas.microsoft.com/office/powerpoint/2010/main" val="27232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841378" cy="5449521"/>
          </a:xfrm>
        </p:spPr>
        <p:txBody>
          <a:bodyPr/>
          <a:lstStyle/>
          <a:p>
            <a:r>
              <a:rPr lang="fr-FR" b="1" dirty="0"/>
              <a:t>Victoire de Samothrace</a:t>
            </a:r>
            <a:r>
              <a:rPr lang="fr-FR" dirty="0"/>
              <a:t>, vers -200-175, Paris, Musée du </a:t>
            </a:r>
            <a:r>
              <a:rPr lang="fr-FR" dirty="0" smtClean="0"/>
              <a:t>Louvre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u="sng" dirty="0">
                <a:hlinkClick r:id="rId2"/>
              </a:rPr>
              <a:t>statue ; base de statue ; Victoire de Samothrace - Louvre Collections</a:t>
            </a: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665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DE L’ATELIER</a:t>
            </a:r>
            <a:br>
              <a:rPr lang="fr-FR" dirty="0"/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1595233" y="2309129"/>
            <a:ext cx="9072767" cy="3367964"/>
          </a:xfrm>
        </p:spPr>
        <p:txBody>
          <a:bodyPr>
            <a:normAutofit fontScale="47500" lnSpcReduction="20000"/>
          </a:bodyPr>
          <a:lstStyle/>
          <a:p>
            <a:endParaRPr lang="fr-FR" sz="1400" b="1" dirty="0"/>
          </a:p>
          <a:p>
            <a:pPr marL="0" indent="0">
              <a:buNone/>
            </a:pPr>
            <a:r>
              <a:rPr lang="fr-FR" sz="4900" dirty="0"/>
              <a:t>S’appuyer sur les podcasts avec les élèves, dans les séquences d’enseignement d’histoire des arts</a:t>
            </a:r>
          </a:p>
          <a:p>
            <a:endParaRPr lang="fr-FR" sz="49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900" dirty="0"/>
              <a:t>Connaître la démarche de conception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900" dirty="0"/>
              <a:t>Avoir en tête les défis de la réalisation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900" dirty="0"/>
              <a:t>S’appuyer directement sur les podcasts pour construire des séquences d’apprentissage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900" dirty="0"/>
              <a:t>Viser la transférabilité de la démarche</a:t>
            </a:r>
          </a:p>
          <a:p>
            <a:endParaRPr lang="fr-FR" i="1" dirty="0"/>
          </a:p>
          <a:p>
            <a:endParaRPr lang="fr-FR" dirty="0"/>
          </a:p>
          <a:p>
            <a:endParaRPr lang="fr-FR" sz="1400" i="1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287" y="6378000"/>
            <a:ext cx="2140821" cy="480000"/>
          </a:xfrm>
        </p:spPr>
        <p:txBody>
          <a:bodyPr/>
          <a:lstStyle/>
          <a:p>
            <a:pPr algn="r"/>
            <a:r>
              <a:rPr lang="fr-FR" cap="all" dirty="0"/>
              <a:t>30-31 MAI et 1</a:t>
            </a:r>
            <a:r>
              <a:rPr lang="fr-FR" cap="all" baseline="30000" dirty="0"/>
              <a:t>er</a:t>
            </a:r>
            <a:r>
              <a:rPr lang="fr-FR" cap="all" dirty="0"/>
              <a:t> juin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2CFD984E-7B38-7E41-A165-19C63EC5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000" y="6378000"/>
            <a:ext cx="5904000" cy="480000"/>
          </a:xfrm>
        </p:spPr>
        <p:txBody>
          <a:bodyPr/>
          <a:lstStyle/>
          <a:p>
            <a:r>
              <a:rPr lang="fr-FR" dirty="0"/>
              <a:t>Direction générale de l’enseignement scolaire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18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L’olympiade culturelle de l’Ecole du Louvre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479322" y="8182568"/>
            <a:ext cx="2517304" cy="207163"/>
          </a:xfrm>
        </p:spPr>
        <p:txBody>
          <a:bodyPr>
            <a:normAutofit fontScale="40000" lnSpcReduction="20000"/>
          </a:bodyPr>
          <a:lstStyle/>
          <a:p>
            <a:endParaRPr lang="fr-FR" dirty="0"/>
          </a:p>
        </p:txBody>
      </p:sp>
      <p:pic>
        <p:nvPicPr>
          <p:cNvPr id="1026" name="Picture 2" descr="Accuei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1"/>
            <a:ext cx="3139439" cy="169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96785" y="5104015"/>
            <a:ext cx="418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Podcasts </a:t>
            </a:r>
            <a:r>
              <a:rPr lang="fr-FR" dirty="0" err="1">
                <a:solidFill>
                  <a:srgbClr val="FFC000"/>
                </a:solidFill>
              </a:rPr>
              <a:t>culture,patrimoine</a:t>
            </a:r>
            <a:r>
              <a:rPr lang="fr-FR" dirty="0">
                <a:solidFill>
                  <a:srgbClr val="FFC000"/>
                </a:solidFill>
              </a:rPr>
              <a:t>, sport et olympisme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60" y="5436523"/>
            <a:ext cx="2855609" cy="9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40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Genèse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L’Ecole du Louvre et la médiation culturelle</a:t>
            </a:r>
          </a:p>
          <a:p>
            <a:r>
              <a:rPr lang="fr-FR" dirty="0"/>
              <a:t>J-100: 100 podcasts écrits et enregistrés par les élèves de l’Ecole du Louvre</a:t>
            </a:r>
          </a:p>
          <a:p>
            <a:r>
              <a:rPr lang="fr-FR" dirty="0"/>
              <a:t>Faire découvrir au large public le patrimoine sportif et les œuvres de musées en lien avec le sport et l’olympisme (choix des œuvres et diversité)</a:t>
            </a:r>
          </a:p>
          <a:p>
            <a:r>
              <a:rPr lang="fr-FR" dirty="0"/>
              <a:t>Un projet pédagogique nouveau: médiation écrite et orale</a:t>
            </a:r>
          </a:p>
          <a:p>
            <a:r>
              <a:rPr lang="fr-FR" dirty="0"/>
              <a:t>Une subvention du ministère de la Culture, en partenariat avec RADIO CAMPUS PARIS et le CNOSF</a:t>
            </a:r>
          </a:p>
          <a:p>
            <a:r>
              <a:rPr lang="fr-FR" dirty="0"/>
              <a:t>Labellisation Olympiade culturelle</a:t>
            </a:r>
          </a:p>
          <a:p>
            <a:r>
              <a:rPr lang="fr-FR" dirty="0"/>
              <a:t>Objectifs</a:t>
            </a:r>
          </a:p>
        </p:txBody>
      </p:sp>
    </p:spTree>
    <p:extLst>
      <p:ext uri="{BB962C8B-B14F-4D97-AF65-F5344CB8AC3E}">
        <p14:creationId xmlns:p14="http://schemas.microsoft.com/office/powerpoint/2010/main" val="404967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AD0D11-C058-F3D2-3029-C2ECEA0B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format des podcasts: chemin </a:t>
            </a:r>
            <a:r>
              <a:rPr lang="fr-FR"/>
              <a:t>de réflexion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58309F-5681-7660-0E86-99D17C775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Court</a:t>
            </a:r>
          </a:p>
          <a:p>
            <a:r>
              <a:rPr lang="fr-FR" dirty="0"/>
              <a:t>Enjeu de la description</a:t>
            </a:r>
          </a:p>
          <a:p>
            <a:r>
              <a:rPr lang="fr-FR" dirty="0"/>
              <a:t>Des mots clés</a:t>
            </a:r>
          </a:p>
          <a:p>
            <a:r>
              <a:rPr lang="fr-FR" dirty="0"/>
              <a:t>Description</a:t>
            </a:r>
          </a:p>
          <a:p>
            <a:r>
              <a:rPr lang="fr-FR" dirty="0"/>
              <a:t>Lien avec le sport</a:t>
            </a:r>
          </a:p>
          <a:p>
            <a:r>
              <a:rPr lang="fr-FR" dirty="0"/>
              <a:t>Avis personnel/ressenti</a:t>
            </a:r>
          </a:p>
        </p:txBody>
      </p:sp>
    </p:spTree>
    <p:extLst>
      <p:ext uri="{BB962C8B-B14F-4D97-AF65-F5344CB8AC3E}">
        <p14:creationId xmlns:p14="http://schemas.microsoft.com/office/powerpoint/2010/main" val="424056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DAA968-D173-8546-0218-B2B37D3E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Ecoute d’un podcast</a:t>
            </a:r>
          </a:p>
        </p:txBody>
      </p:sp>
      <p:pic>
        <p:nvPicPr>
          <p:cNvPr id="4" name="AVAPP - 2024-04-19 - Suzie Zanetta - Le Boxeur">
            <a:hlinkClick r:id="" action="ppaction://media"/>
            <a:extLst>
              <a:ext uri="{FF2B5EF4-FFF2-40B4-BE49-F238E27FC236}">
                <a16:creationId xmlns:a16="http://schemas.microsoft.com/office/drawing/2014/main" id="{3399E23F-ADDC-15CF-E3FA-06CCC44BEFA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5226" y="1096963"/>
            <a:ext cx="4524374" cy="4524374"/>
          </a:xfrm>
        </p:spPr>
      </p:pic>
    </p:spTree>
    <p:extLst>
      <p:ext uri="{BB962C8B-B14F-4D97-AF65-F5344CB8AC3E}">
        <p14:creationId xmlns:p14="http://schemas.microsoft.com/office/powerpoint/2010/main" val="214871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158" y="5255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AutoShape 2" descr="http://mba-collections.dijon.fr/ow4/mba/images/0659PE_P-259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375" y="1654227"/>
            <a:ext cx="106430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Pierre Bonnard</a:t>
            </a:r>
          </a:p>
          <a:p>
            <a:r>
              <a:rPr lang="fr-FR" sz="3200" b="1" i="1" dirty="0"/>
              <a:t>Le Boxeur (portrait de l'artiste)</a:t>
            </a:r>
          </a:p>
          <a:p>
            <a:r>
              <a:rPr lang="fr-FR" sz="3200" dirty="0"/>
              <a:t>En 1931</a:t>
            </a:r>
          </a:p>
          <a:p>
            <a:r>
              <a:rPr lang="fr-FR" sz="3200" dirty="0"/>
              <a:t>Huile sur toile</a:t>
            </a:r>
          </a:p>
          <a:p>
            <a:r>
              <a:rPr lang="fr-FR" sz="3200" dirty="0"/>
              <a:t>Musée d’Orsay, </a:t>
            </a:r>
            <a:r>
              <a:rPr lang="fr-FR" sz="3200" dirty="0" smtClean="0"/>
              <a:t>Paris</a:t>
            </a:r>
          </a:p>
          <a:p>
            <a:endParaRPr lang="fr-FR" sz="3200" dirty="0"/>
          </a:p>
          <a:p>
            <a:r>
              <a:rPr lang="fr-FR" sz="3200" dirty="0">
                <a:hlinkClick r:id="rId2"/>
              </a:rPr>
              <a:t>https://</a:t>
            </a:r>
            <a:r>
              <a:rPr lang="fr-FR" sz="3200" dirty="0" smtClean="0">
                <a:hlinkClick r:id="rId2"/>
              </a:rPr>
              <a:t>www.musee-orsay.fr/fr/oeuvres/le-boxeur-portrait-de-lartiste-109890</a:t>
            </a:r>
            <a:r>
              <a:rPr lang="fr-FR" sz="3200" dirty="0" smtClean="0"/>
              <a:t>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68259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2210" y="1464314"/>
            <a:ext cx="10226843" cy="49409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 dirty="0"/>
          </a:p>
          <a:p>
            <a:r>
              <a:rPr lang="fr-FR" b="1" dirty="0"/>
              <a:t>Phase 1</a:t>
            </a:r>
            <a:r>
              <a:rPr lang="fr-FR" dirty="0"/>
              <a:t>: recrutement par vagues</a:t>
            </a:r>
          </a:p>
          <a:p>
            <a:r>
              <a:rPr lang="fr-FR" b="1" dirty="0"/>
              <a:t>Phase 2 </a:t>
            </a:r>
            <a:r>
              <a:rPr lang="fr-FR" dirty="0"/>
              <a:t>: </a:t>
            </a:r>
            <a:r>
              <a:rPr lang="fr-FR" dirty="0" err="1"/>
              <a:t>écritrure</a:t>
            </a:r>
            <a:r>
              <a:rPr lang="fr-FR" dirty="0"/>
              <a:t> + relecture + 1 atelier de préparation à l’oralisation – atelier théorique à l’Ecole du Louvre </a:t>
            </a:r>
          </a:p>
          <a:p>
            <a:r>
              <a:rPr lang="fr-FR" b="1" dirty="0"/>
              <a:t>Phase 3 </a:t>
            </a:r>
            <a:r>
              <a:rPr lang="fr-FR" dirty="0"/>
              <a:t>: enregistrement dans les studios de Radio Campus Paris (3</a:t>
            </a:r>
            <a:r>
              <a:rPr lang="fr-FR" baseline="30000" dirty="0"/>
              <a:t>e</a:t>
            </a:r>
            <a:r>
              <a:rPr lang="fr-FR" dirty="0"/>
              <a:t> arrondissement) </a:t>
            </a:r>
          </a:p>
          <a:p>
            <a:endParaRPr lang="fr-FR" dirty="0"/>
          </a:p>
          <a:p>
            <a:r>
              <a:rPr lang="fr-FR" dirty="0"/>
              <a:t>Editorialisation, montage, diffusion</a:t>
            </a:r>
          </a:p>
        </p:txBody>
      </p:sp>
    </p:spTree>
    <p:extLst>
      <p:ext uri="{BB962C8B-B14F-4D97-AF65-F5344CB8AC3E}">
        <p14:creationId xmlns:p14="http://schemas.microsoft.com/office/powerpoint/2010/main" val="32563045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1119</TotalTime>
  <Words>2043</Words>
  <Application>Microsoft Office PowerPoint</Application>
  <PresentationFormat>Grand écran</PresentationFormat>
  <Paragraphs>221</Paragraphs>
  <Slides>29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Century Gothic</vt:lpstr>
      <vt:lpstr>CenturyGothic-Bold</vt:lpstr>
      <vt:lpstr>CenturyGothic-BoldItalic</vt:lpstr>
      <vt:lpstr>Wingdings</vt:lpstr>
      <vt:lpstr>Wingdings 3</vt:lpstr>
      <vt:lpstr>Ion</vt:lpstr>
      <vt:lpstr>Présentation PowerPoint</vt:lpstr>
      <vt:lpstr>Atelier pédagogique et didactique  Ecrire, décrire et parler : les 100 podcasts de l’Ecole du Louvre </vt:lpstr>
      <vt:lpstr>OBJECTIFS DE L’ATELIER </vt:lpstr>
      <vt:lpstr>L’olympiade culturelle de l’Ecole du Louvre</vt:lpstr>
      <vt:lpstr>Genèse du projet</vt:lpstr>
      <vt:lpstr>Le format des podcasts: chemin de réflexion</vt:lpstr>
      <vt:lpstr>Ecoute d’un podcast</vt:lpstr>
      <vt:lpstr> </vt:lpstr>
      <vt:lpstr>Méthode du projet</vt:lpstr>
      <vt:lpstr>Méthodologie et enjeux pédagogiques</vt:lpstr>
      <vt:lpstr>Témoignage: Mathilde Garet</vt:lpstr>
      <vt:lpstr>Sophie Dubosc, Cheval d’arçon, 2007, cheval d’arçon, chanvre et caoutchouc, 134 x 210 x 98 cm, Les Abattoirs, Musée-Frac Occitanie Toulouse.  https://www.navigart.fr/lesabattoirs/artwork/sophie-dubosc-cheval-d-arcon-270000000002655 </vt:lpstr>
      <vt:lpstr>Comment s’appuyer en cours sur le projet des podcasts conçus par les étudiants de l’Ecole du Louvre ?  </vt:lpstr>
      <vt:lpstr>Découvrir les œuvres des collections nationales à travers les podcasts </vt:lpstr>
      <vt:lpstr>Découvrir les œuvres des collections nationales à travers les podcasts </vt:lpstr>
      <vt:lpstr>S’inspirer de la démarche et l’adaptant au niveau d’enseignement </vt:lpstr>
      <vt:lpstr>S’inspirer de la démarche et l’adaptant au niveau d’enseignement </vt:lpstr>
      <vt:lpstr>Transférer la démarche pour renforcer les compétences spécifiques à l’histoire des arts :  </vt:lpstr>
      <vt:lpstr>  </vt:lpstr>
      <vt:lpstr>  </vt:lpstr>
      <vt:lpstr>  </vt:lpstr>
      <vt:lpstr>Epreuve orale de spécialité :    </vt:lpstr>
      <vt:lpstr>Concevoir et réaliser des podcasts pour s’entrainer au grand oral :    </vt:lpstr>
      <vt:lpstr>  </vt:lpstr>
      <vt:lpstr>Et maintenant …               … à vous ! </vt:lpstr>
      <vt:lpstr> </vt:lpstr>
      <vt:lpstr>Présentation PowerPoint</vt:lpstr>
      <vt:lpstr>Présentation PowerPoint</vt:lpstr>
      <vt:lpstr>Victoire de Samothrace, vers -200-175, Paris, Musée du Louvre  statue ; base de statue ; Victoire de Samothrace - Louvre Collections   </vt:lpstr>
    </vt:vector>
  </TitlesOfParts>
  <Company>Ecole du Louvre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L’olympiade culturelle de l’Ecole du Louvre</dc:title>
  <dc:creator>Ludovic RAFFALLI</dc:creator>
  <cp:lastModifiedBy>CECILE BOYER</cp:lastModifiedBy>
  <cp:revision>67</cp:revision>
  <dcterms:created xsi:type="dcterms:W3CDTF">2023-03-09T16:13:28Z</dcterms:created>
  <dcterms:modified xsi:type="dcterms:W3CDTF">2024-06-24T11:12:46Z</dcterms:modified>
</cp:coreProperties>
</file>