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55" r:id="rId5"/>
    <p:sldId id="350" r:id="rId6"/>
    <p:sldId id="364" r:id="rId7"/>
    <p:sldId id="332" r:id="rId8"/>
    <p:sldId id="334" r:id="rId9"/>
    <p:sldId id="361" r:id="rId10"/>
    <p:sldId id="359" r:id="rId11"/>
    <p:sldId id="362" r:id="rId12"/>
    <p:sldId id="360" r:id="rId13"/>
    <p:sldId id="363" r:id="rId14"/>
    <p:sldId id="352" r:id="rId15"/>
    <p:sldId id="353" r:id="rId16"/>
    <p:sldId id="354" r:id="rId17"/>
    <p:sldId id="358" r:id="rId18"/>
    <p:sldId id="356"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55"/>
            <p14:sldId id="350"/>
            <p14:sldId id="364"/>
            <p14:sldId id="332"/>
            <p14:sldId id="334"/>
            <p14:sldId id="361"/>
            <p14:sldId id="359"/>
            <p14:sldId id="362"/>
            <p14:sldId id="360"/>
            <p14:sldId id="363"/>
            <p14:sldId id="352"/>
            <p14:sldId id="353"/>
            <p14:sldId id="354"/>
            <p14:sldId id="358"/>
            <p14:sldId id="35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CHAMPRENAULT" initials="JC" lastIdx="16" clrIdx="0">
    <p:extLst>
      <p:ext uri="{19B8F6BF-5375-455C-9EA6-DF929625EA0E}">
        <p15:presenceInfo xmlns:p15="http://schemas.microsoft.com/office/powerpoint/2012/main" userId="S-1-5-21-1616320312-2655828719-4280963109-17763" providerId="AD"/>
      </p:ext>
    </p:extLst>
  </p:cmAuthor>
  <p:cmAuthor id="2" name="JUDITH KLEIN" initials="JK" lastIdx="5" clrIdx="1">
    <p:extLst>
      <p:ext uri="{19B8F6BF-5375-455C-9EA6-DF929625EA0E}">
        <p15:presenceInfo xmlns:p15="http://schemas.microsoft.com/office/powerpoint/2012/main" userId="S-1-5-21-1616320312-2655828719-4280963109-8328" providerId="AD"/>
      </p:ext>
    </p:extLst>
  </p:cmAuthor>
  <p:cmAuthor id="3" name="FREDERIC BROUZES" initials="FB" lastIdx="6" clrIdx="2">
    <p:extLst>
      <p:ext uri="{19B8F6BF-5375-455C-9EA6-DF929625EA0E}">
        <p15:presenceInfo xmlns:p15="http://schemas.microsoft.com/office/powerpoint/2012/main" userId="S-1-5-21-1616320312-2655828719-4280963109-7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1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8" autoAdjust="0"/>
    <p:restoredTop sz="94660"/>
  </p:normalViewPr>
  <p:slideViewPr>
    <p:cSldViewPr showGuides="1">
      <p:cViewPr varScale="1">
        <p:scale>
          <a:sx n="146" d="100"/>
          <a:sy n="146" d="100"/>
        </p:scale>
        <p:origin x="138"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24/05/2024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marL="0" indent="0" algn="just">
              <a:buFont typeface="Arial" panose="020B0604020202020204" pitchFamily="34" charset="0"/>
              <a:buNone/>
            </a:pPr>
            <a:r>
              <a:rPr lang="fr-FR" sz="1200" b="1" dirty="0" smtClean="0"/>
              <a:t>Une démarche volontaire</a:t>
            </a:r>
            <a:r>
              <a:rPr lang="fr-FR" sz="1200" b="1" baseline="0" dirty="0" smtClean="0"/>
              <a:t> :</a:t>
            </a:r>
          </a:p>
          <a:p>
            <a:pPr marL="342900" indent="-342900" algn="just">
              <a:buFont typeface="Arial" panose="020B0604020202020204" pitchFamily="34" charset="0"/>
              <a:buChar char="•"/>
            </a:pPr>
            <a:r>
              <a:rPr lang="fr-FR" sz="1200" dirty="0" smtClean="0"/>
              <a:t>Les « classes engagées » en 2</a:t>
            </a:r>
            <a:r>
              <a:rPr lang="fr-FR" sz="1200" baseline="30000" dirty="0" smtClean="0"/>
              <a:t>nde</a:t>
            </a:r>
            <a:r>
              <a:rPr lang="fr-FR" sz="1200" dirty="0" smtClean="0"/>
              <a:t> mettent en œuvre un projet pédagogique qui intègre le séjour de cohésion du SNU. </a:t>
            </a:r>
          </a:p>
          <a:p>
            <a:pPr marL="342900" indent="-342900" algn="just">
              <a:buFont typeface="Arial" panose="020B0604020202020204" pitchFamily="34" charset="0"/>
              <a:buChar char="•"/>
            </a:pPr>
            <a:r>
              <a:rPr lang="fr-FR" sz="1200" dirty="0" smtClean="0"/>
              <a:t>Ce dernier propose un tronc commun de contenus et une «dominante » qui s’appuie sur les ressources locales et les partenariats. </a:t>
            </a:r>
          </a:p>
          <a:p>
            <a:pPr marL="342900" indent="-342900" algn="just">
              <a:buFont typeface="Arial" panose="020B0604020202020204" pitchFamily="34" charset="0"/>
              <a:buChar char="•"/>
            </a:pPr>
            <a:r>
              <a:rPr lang="fr-FR" sz="1200" dirty="0" smtClean="0"/>
              <a:t>Les équipes déterminent la thématique du projet de classe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baseline="0" dirty="0" smtClean="0"/>
          </a:p>
          <a:p>
            <a:pPr lvl="0" algn="just"/>
            <a:endParaRPr lang="fr-FR" sz="12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dirty="0" smtClean="0"/>
              <a:t>Pour les « lycées engagés »</a:t>
            </a:r>
            <a:r>
              <a:rPr lang="fr-FR" sz="1200" dirty="0" smtClean="0"/>
              <a:t>, l’engagement sera un axe central du projet d’établissement avec plusieurs « classes engagées » en 2</a:t>
            </a:r>
            <a:r>
              <a:rPr lang="fr-FR" sz="1200" baseline="30000" dirty="0" smtClean="0"/>
              <a:t>nde</a:t>
            </a:r>
            <a:r>
              <a:rPr lang="fr-FR" sz="1200" dirty="0" smtClean="0"/>
              <a:t> dès 2023-2024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b="1" dirty="0" smtClean="0"/>
          </a:p>
          <a:p>
            <a:pPr marL="0" indent="0" algn="just">
              <a:buFont typeface="Arial" panose="020B0604020202020204" pitchFamily="34" charset="0"/>
              <a:buNone/>
            </a:pPr>
            <a:r>
              <a:rPr lang="fr-FR" sz="1200" b="1" dirty="0" smtClean="0">
                <a:ea typeface="Calibri" panose="020F0502020204030204" pitchFamily="34" charset="0"/>
                <a:cs typeface="Times New Roman" panose="02020603050405020304" pitchFamily="18" charset="0"/>
              </a:rPr>
              <a:t>La candidature </a:t>
            </a:r>
            <a:r>
              <a:rPr lang="fr-FR" sz="1200" dirty="0" smtClean="0">
                <a:ea typeface="Calibri" panose="020F0502020204030204" pitchFamily="34" charset="0"/>
                <a:cs typeface="Times New Roman" panose="02020603050405020304" pitchFamily="18" charset="0"/>
              </a:rPr>
              <a:t>à cette labellisation s’effectue sous forme d’appel à projets, au moyen d’un questionnaire dématérialisé, mis à disposition sur le service Démarches Simplifiées.</a:t>
            </a:r>
          </a:p>
          <a:p>
            <a:pPr marL="342900" indent="-342900" algn="just">
              <a:buFont typeface="Arial" panose="020B0604020202020204" pitchFamily="34" charset="0"/>
              <a:buChar char="•"/>
            </a:pPr>
            <a:endParaRPr lang="fr-FR" sz="1200" dirty="0" smtClean="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fr-FR" sz="1200" dirty="0" smtClean="0">
                <a:ea typeface="Calibri" panose="020F0502020204030204" pitchFamily="34" charset="0"/>
                <a:cs typeface="Times New Roman" panose="02020603050405020304" pitchFamily="18" charset="0"/>
              </a:rPr>
              <a:t>La labellisation s’effectue au niveau académique.</a:t>
            </a:r>
          </a:p>
          <a:p>
            <a:pPr marL="342900" indent="-342900" algn="just">
              <a:buFont typeface="Arial" panose="020B0604020202020204" pitchFamily="34" charset="0"/>
              <a:buChar char="•"/>
            </a:pPr>
            <a:endParaRPr lang="fr-FR" sz="1200" dirty="0" smtClean="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fr-FR" sz="1200" dirty="0" smtClean="0"/>
              <a:t>Les lycées reçoivent une dotation financière d’un montant de 1000€ par classe engagée. Les circuits de versement de</a:t>
            </a:r>
            <a:r>
              <a:rPr lang="fr-FR" sz="1200" baseline="0" dirty="0" smtClean="0"/>
              <a:t> cette dotation sont en cours de définition.</a:t>
            </a:r>
            <a:endParaRPr lang="fr-FR" sz="1200" dirty="0" smtClean="0"/>
          </a:p>
          <a:p>
            <a:pPr marL="342900" indent="-342900" algn="just">
              <a:buFont typeface="Arial" panose="020B0604020202020204" pitchFamily="34" charset="0"/>
              <a:buChar char="•"/>
            </a:pPr>
            <a:endParaRPr lang="fr-FR" sz="1200" dirty="0" smtClean="0"/>
          </a:p>
          <a:p>
            <a:pPr marL="342900" indent="-342900" algn="just">
              <a:buFont typeface="Arial" panose="020B0604020202020204" pitchFamily="34" charset="0"/>
              <a:buChar char="•"/>
            </a:pPr>
            <a:r>
              <a:rPr lang="fr-FR" sz="1200" dirty="0" smtClean="0"/>
              <a:t>Dans les lycées, un référent « engagement » est identifié par le chef d’établissement. Sa mission est rémunérée dans le cadre du PACTE.</a:t>
            </a:r>
            <a:endParaRPr lang="fr-FR" sz="1200" dirty="0" smtClean="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Les étapes et le calendrier</a:t>
            </a:r>
            <a:r>
              <a:rPr lang="fr-FR" dirty="0" smtClean="0"/>
              <a:t> : consultation</a:t>
            </a:r>
            <a:r>
              <a:rPr lang="fr-FR" baseline="0" dirty="0" smtClean="0"/>
              <a:t> des organisations syndicales en cours au niveau du cabinet du ministre et de la secrétaire d’Etat ; puis : validations et arbitrages ;</a:t>
            </a:r>
            <a:r>
              <a:rPr lang="fr-FR" sz="1200" kern="1200" dirty="0" smtClean="0">
                <a:solidFill>
                  <a:schemeClr val="tx1"/>
                </a:solidFill>
                <a:effectLst/>
                <a:latin typeface="+mn-lt"/>
                <a:ea typeface="+mn-ea"/>
                <a:cs typeface="+mn-cs"/>
              </a:rPr>
              <a:t> prochaine réunion des recteurs : il en sera question , puis webinaire ensuite et envoi AAP. Remontée au fil de l’eau jusqu’au 15 octobre. </a:t>
            </a:r>
          </a:p>
        </p:txBody>
      </p:sp>
      <p:sp>
        <p:nvSpPr>
          <p:cNvPr id="4" name="Espace réservé du numéro de diapositive 3"/>
          <p:cNvSpPr>
            <a:spLocks noGrp="1"/>
          </p:cNvSpPr>
          <p:nvPr>
            <p:ph type="sldNum" sz="quarter" idx="10"/>
          </p:nvPr>
        </p:nvSpPr>
        <p:spPr/>
        <p:txBody>
          <a:bodyPr/>
          <a:lstStyle/>
          <a:p>
            <a:fld id="{BEF5A662-7D7B-44EC-8C06-7E8CB3B258FD}" type="slidenum">
              <a:rPr lang="fr-FR" smtClean="0"/>
              <a:t>4</a:t>
            </a:fld>
            <a:endParaRPr lang="fr-FR"/>
          </a:p>
        </p:txBody>
      </p:sp>
    </p:spTree>
    <p:extLst>
      <p:ext uri="{BB962C8B-B14F-4D97-AF65-F5344CB8AC3E}">
        <p14:creationId xmlns:p14="http://schemas.microsoft.com/office/powerpoint/2010/main" val="1251359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Secrétariat général Délégation Générale au Service National Universel (DGSNU)</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smtClean="0"/>
              <a:t>Secrétariat général Délégation Générale au Service National Universel (DGSNU)</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smtClean="0"/>
              <a:t>Secrétariat général Délégation Générale au Service National Universel (DGSNU)</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smtClean="0"/>
              <a:t>Secrétariat général Délégation Générale au Service National Universel (DGSNU)</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smtClean="0"/>
              <a:t>Secrétariat général Délégation Générale au Service National Universel (DGSNU)</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XX/XX/XXXX</a:t>
            </a:r>
            <a:endParaRPr lang="fr-FR"/>
          </a:p>
        </p:txBody>
      </p:sp>
      <p:sp>
        <p:nvSpPr>
          <p:cNvPr id="3" name="Espace réservé du pied de page 2"/>
          <p:cNvSpPr>
            <a:spLocks noGrp="1"/>
          </p:cNvSpPr>
          <p:nvPr>
            <p:ph type="ftr" sz="quarter" idx="11"/>
          </p:nvPr>
        </p:nvSpPr>
        <p:spPr/>
        <p:txBody>
          <a:bodyPr/>
          <a:lstStyle/>
          <a:p>
            <a:r>
              <a:rPr lang="fr-FR" smtClean="0"/>
              <a:t>Secrétariat général Délégation Générale au Service National Universel (DGSNU)</a:t>
            </a:r>
            <a:endParaRPr lang="fr-FR"/>
          </a:p>
        </p:txBody>
      </p:sp>
      <p:sp>
        <p:nvSpPr>
          <p:cNvPr id="4" name="Espace réservé du numéro de diapositive 3"/>
          <p:cNvSpPr>
            <a:spLocks noGrp="1"/>
          </p:cNvSpPr>
          <p:nvPr>
            <p:ph type="sldNum" sz="quarter" idx="12"/>
          </p:nvPr>
        </p:nvSpPr>
        <p:spPr/>
        <p:txBody>
          <a:bodyPr/>
          <a:lstStyle/>
          <a:p>
            <a:fld id="{5A6EC83D-9070-4A4A-9294-543D693C8DB0}" type="slidenum">
              <a:rPr lang="fr-FR" smtClean="0"/>
              <a:t>‹N°›</a:t>
            </a:fld>
            <a:endParaRPr lang="fr-FR"/>
          </a:p>
        </p:txBody>
      </p:sp>
    </p:spTree>
    <p:extLst>
      <p:ext uri="{BB962C8B-B14F-4D97-AF65-F5344CB8AC3E}">
        <p14:creationId xmlns:p14="http://schemas.microsoft.com/office/powerpoint/2010/main" val="481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p:txBody>
          <a:bodyPr/>
          <a:lstStyle/>
          <a:p>
            <a:r>
              <a:rPr lang="fr-FR" smtClean="0"/>
              <a:t>Secrétariat général Délégation Générale au Service National Universel (DGSNU)</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2625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0ED204B-5DFD-46BA-A755-CF5D5D84A566}" type="datetime1">
              <a:rPr lang="fr-FR" smtClean="0"/>
              <a:t>24/05/2024</a:t>
            </a:fld>
            <a:endParaRPr lang="fr-FR"/>
          </a:p>
        </p:txBody>
      </p:sp>
      <p:sp>
        <p:nvSpPr>
          <p:cNvPr id="5" name="Espace réservé du pied de page 4"/>
          <p:cNvSpPr>
            <a:spLocks noGrp="1"/>
          </p:cNvSpPr>
          <p:nvPr>
            <p:ph type="ftr" sz="quarter" idx="11"/>
          </p:nvPr>
        </p:nvSpPr>
        <p:spPr/>
        <p:txBody>
          <a:bodyPr/>
          <a:lstStyle/>
          <a:p>
            <a:r>
              <a:rPr lang="fr-FR" smtClean="0"/>
              <a:t>DSGNU - AAP CLE 2024-2025</a:t>
            </a:r>
            <a:endParaRPr lang="fr-FR"/>
          </a:p>
        </p:txBody>
      </p:sp>
      <p:sp>
        <p:nvSpPr>
          <p:cNvPr id="6" name="Espace réservé du numéro de diapositive 5"/>
          <p:cNvSpPr>
            <a:spLocks noGrp="1"/>
          </p:cNvSpPr>
          <p:nvPr>
            <p:ph type="sldNum" sz="quarter" idx="12"/>
          </p:nvPr>
        </p:nvSpPr>
        <p:spPr/>
        <p:txBody>
          <a:bodyPr/>
          <a:lstStyle/>
          <a:p>
            <a:fld id="{C0256CF4-EF91-45F1-A728-B17A2BA338D4}" type="slidenum">
              <a:rPr lang="fr-FR" smtClean="0"/>
              <a:t>‹N°›</a:t>
            </a:fld>
            <a:endParaRPr lang="fr-FR"/>
          </a:p>
        </p:txBody>
      </p:sp>
    </p:spTree>
    <p:extLst>
      <p:ext uri="{BB962C8B-B14F-4D97-AF65-F5344CB8AC3E}">
        <p14:creationId xmlns:p14="http://schemas.microsoft.com/office/powerpoint/2010/main" val="83817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re et sous-titre">
    <p:spTree>
      <p:nvGrpSpPr>
        <p:cNvPr id="1" name=""/>
        <p:cNvGrpSpPr/>
        <p:nvPr/>
      </p:nvGrpSpPr>
      <p:grpSpPr>
        <a:xfrm>
          <a:off x="0" y="0"/>
          <a:ext cx="0" cy="0"/>
          <a:chOff x="0" y="0"/>
          <a:chExt cx="0" cy="0"/>
        </a:xfrm>
      </p:grpSpPr>
      <p:sp>
        <p:nvSpPr>
          <p:cNvPr id="22" name="Texte du titre"/>
          <p:cNvSpPr txBox="1">
            <a:spLocks noGrp="1"/>
          </p:cNvSpPr>
          <p:nvPr>
            <p:ph type="title"/>
          </p:nvPr>
        </p:nvSpPr>
        <p:spPr>
          <a:xfrm>
            <a:off x="0" y="0"/>
            <a:ext cx="180000" cy="180000"/>
          </a:xfrm>
          <a:prstGeom prst="rect">
            <a:avLst/>
          </a:prstGeom>
          <a:ln w="9525">
            <a:solidFill>
              <a:srgbClr val="000000">
                <a:alpha val="0"/>
              </a:srgbClr>
            </a:solidFill>
            <a:round/>
          </a:ln>
        </p:spPr>
        <p:txBody>
          <a:bodyPr/>
          <a:lstStyle>
            <a:lvl1pPr>
              <a:defRPr sz="100">
                <a:solidFill>
                  <a:srgbClr val="000000">
                    <a:alpha val="0"/>
                  </a:srgbClr>
                </a:solidFill>
              </a:defRPr>
            </a:lvl1pPr>
          </a:lstStyle>
          <a:p>
            <a:r>
              <a:t>Texte du titre</a:t>
            </a:r>
          </a:p>
        </p:txBody>
      </p:sp>
      <p:sp>
        <p:nvSpPr>
          <p:cNvPr id="23" name="Texte niveau 1…"/>
          <p:cNvSpPr txBox="1">
            <a:spLocks noGrp="1"/>
          </p:cNvSpPr>
          <p:nvPr>
            <p:ph type="body" sz="half" idx="1"/>
          </p:nvPr>
        </p:nvSpPr>
        <p:spPr>
          <a:xfrm>
            <a:off x="359999" y="2346045"/>
            <a:ext cx="8424003" cy="2077204"/>
          </a:xfrm>
          <a:prstGeom prst="rect">
            <a:avLst/>
          </a:prstGeom>
        </p:spPr>
        <p:txBody>
          <a:bodyPr/>
          <a:lstStyle>
            <a:lvl1pPr>
              <a:lnSpc>
                <a:spcPct val="90000"/>
              </a:lnSpc>
              <a:spcBef>
                <a:spcPts val="0"/>
              </a:spcBef>
              <a:defRPr sz="3200" b="1" cap="all"/>
            </a:lvl1pPr>
            <a:lvl2pPr marL="0" indent="0">
              <a:lnSpc>
                <a:spcPct val="90000"/>
              </a:lnSpc>
              <a:spcBef>
                <a:spcPts val="0"/>
              </a:spcBef>
              <a:buSzTx/>
              <a:buNone/>
              <a:defRPr sz="3200" b="1" cap="all"/>
            </a:lvl2pPr>
            <a:lvl3pPr marL="647983" indent="-287993">
              <a:lnSpc>
                <a:spcPct val="90000"/>
              </a:lnSpc>
              <a:spcBef>
                <a:spcPts val="0"/>
              </a:spcBef>
              <a:defRPr sz="3200" b="1" cap="all"/>
            </a:lvl3pPr>
            <a:lvl4pPr marL="869120" indent="-329134">
              <a:lnSpc>
                <a:spcPct val="90000"/>
              </a:lnSpc>
              <a:spcBef>
                <a:spcPts val="0"/>
              </a:spcBef>
              <a:defRPr sz="3200" b="1" cap="all"/>
            </a:lvl4pPr>
            <a:lvl5pPr marL="1085115" indent="-329134">
              <a:lnSpc>
                <a:spcPct val="90000"/>
              </a:lnSpc>
              <a:spcBef>
                <a:spcPts val="0"/>
              </a:spcBef>
              <a:defRPr sz="3200" b="1" cap="all"/>
            </a:lvl5pPr>
          </a:lstStyle>
          <a:p>
            <a:r>
              <a:t>Texte niveau 1</a:t>
            </a:r>
          </a:p>
          <a:p>
            <a:pPr lvl="1"/>
            <a:r>
              <a:t>Texte niveau 2</a:t>
            </a:r>
          </a:p>
          <a:p>
            <a:pPr lvl="2"/>
            <a:r>
              <a:t>Texte niveau 3</a:t>
            </a:r>
          </a:p>
          <a:p>
            <a:pPr lvl="3"/>
            <a:r>
              <a:t>Texte niveau 4</a:t>
            </a:r>
          </a:p>
          <a:p>
            <a:pPr lvl="4"/>
            <a:r>
              <a:t>Texte niveau 5</a:t>
            </a:r>
          </a:p>
        </p:txBody>
      </p:sp>
      <p:sp>
        <p:nvSpPr>
          <p:cNvPr id="24" name="Connecteur droit 11"/>
          <p:cNvSpPr/>
          <p:nvPr/>
        </p:nvSpPr>
        <p:spPr>
          <a:xfrm>
            <a:off x="360000" y="4784400"/>
            <a:ext cx="8424000" cy="1"/>
          </a:xfrm>
          <a:prstGeom prst="line">
            <a:avLst/>
          </a:prstGeom>
          <a:ln w="10160">
            <a:solidFill>
              <a:srgbClr val="000000"/>
            </a:solidFill>
          </a:ln>
        </p:spPr>
        <p:txBody>
          <a:bodyPr lIns="45718" tIns="45718" rIns="45718" bIns="45718"/>
          <a:lstStyle/>
          <a:p>
            <a:endParaRPr sz="1800"/>
          </a:p>
        </p:txBody>
      </p:sp>
      <p:pic>
        <p:nvPicPr>
          <p:cNvPr id="25" name="Image 3" descr="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12" y="118318"/>
            <a:ext cx="1040665" cy="855619"/>
          </a:xfrm>
          <a:prstGeom prst="rect">
            <a:avLst/>
          </a:prstGeom>
          <a:ln w="12700">
            <a:miter lim="400000"/>
          </a:ln>
        </p:spPr>
      </p:pic>
      <p:sp>
        <p:nvSpPr>
          <p:cNvPr id="2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062502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Secrétariat général Délégation Générale au Service National Universel (DGSNU)</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 id="2147483815" r:id="rId8"/>
    <p:sldLayoutId id="2147483816"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9i-oAyvKq4" TargetMode="External"/><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hyperlink" Target="https://www.youtube.com/watch?v=F9i-oAyvKq4&amp;t=42s"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duscol.education.fr/3912/classes-et-lycees-engages" TargetMode="External"/><Relationship Id="rId2" Type="http://schemas.openxmlformats.org/officeDocument/2006/relationships/hyperlink" Target="https://www.education.gouv.fr/bo/2024/Hebdo17/MENG2411005N" TargetMode="External"/><Relationship Id="rId1" Type="http://schemas.openxmlformats.org/officeDocument/2006/relationships/slideLayout" Target="../slideLayouts/slideLayout6.xml"/><Relationship Id="rId6" Type="http://schemas.openxmlformats.org/officeDocument/2006/relationships/hyperlink" Target="https://www.snu.gouv.fr/" TargetMode="External"/><Relationship Id="rId5" Type="http://schemas.openxmlformats.org/officeDocument/2006/relationships/hyperlink" Target="https://eduscol.education.fr/document/58476/download?attachment" TargetMode="External"/><Relationship Id="rId4" Type="http://schemas.openxmlformats.org/officeDocument/2006/relationships/hyperlink" Target="https://eduscol.education.fr/document/52368/downloa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duscol.education.fr/document/53151/download" TargetMode="Externa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hyperlink" Target="https://eduscol.education.fr/document/52638/downloa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duscol.education.fr/document/53160/download" TargetMode="Externa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https://eduscol.education.fr/document/53148/downlo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143000" y="1649804"/>
            <a:ext cx="6858000" cy="1840954"/>
          </a:xfrm>
          <a:solidFill>
            <a:srgbClr val="002060"/>
          </a:solidFill>
          <a:ln>
            <a:solidFill>
              <a:srgbClr val="E1000F"/>
            </a:solidFill>
          </a:ln>
        </p:spPr>
        <p:txBody>
          <a:bodyPr>
            <a:normAutofit/>
          </a:bodyPr>
          <a:lstStyle/>
          <a:p>
            <a:r>
              <a:rPr lang="fr-FR" sz="2400" dirty="0" smtClean="0">
                <a:solidFill>
                  <a:schemeClr val="bg1"/>
                </a:solidFill>
                <a:latin typeface="Marianne" panose="02000000000000000000" pitchFamily="2" charset="0"/>
              </a:rPr>
              <a:t>Labellisation </a:t>
            </a:r>
            <a:br>
              <a:rPr lang="fr-FR" sz="2400" dirty="0" smtClean="0">
                <a:solidFill>
                  <a:schemeClr val="bg1"/>
                </a:solidFill>
                <a:latin typeface="Marianne" panose="02000000000000000000" pitchFamily="2" charset="0"/>
              </a:rPr>
            </a:br>
            <a:r>
              <a:rPr lang="fr-FR" sz="2400" dirty="0" smtClean="0">
                <a:solidFill>
                  <a:schemeClr val="bg1"/>
                </a:solidFill>
                <a:latin typeface="Marianne" panose="02000000000000000000" pitchFamily="2" charset="0"/>
              </a:rPr>
              <a:t>« Classes et lycées engagés » (CLE) </a:t>
            </a:r>
            <a:br>
              <a:rPr lang="fr-FR" sz="2400" dirty="0" smtClean="0">
                <a:solidFill>
                  <a:schemeClr val="bg1"/>
                </a:solidFill>
                <a:latin typeface="Marianne" panose="02000000000000000000" pitchFamily="2" charset="0"/>
              </a:rPr>
            </a:br>
            <a:r>
              <a:rPr lang="fr-FR" sz="2400" dirty="0" smtClean="0">
                <a:solidFill>
                  <a:schemeClr val="bg1"/>
                </a:solidFill>
                <a:latin typeface="Marianne" panose="02000000000000000000" pitchFamily="2" charset="0"/>
              </a:rPr>
              <a:t>2024-2025</a:t>
            </a:r>
            <a:endParaRPr lang="fr-FR" sz="2400" dirty="0">
              <a:solidFill>
                <a:schemeClr val="bg1"/>
              </a:solidFill>
              <a:latin typeface="Marianne" panose="02000000000000000000" pitchFamily="2" charset="0"/>
            </a:endParaRPr>
          </a:p>
        </p:txBody>
      </p:sp>
      <p:sp>
        <p:nvSpPr>
          <p:cNvPr id="6" name="Sous-titre 5"/>
          <p:cNvSpPr>
            <a:spLocks noGrp="1"/>
          </p:cNvSpPr>
          <p:nvPr>
            <p:ph type="subTitle" idx="1"/>
          </p:nvPr>
        </p:nvSpPr>
        <p:spPr>
          <a:xfrm>
            <a:off x="1143000" y="3512187"/>
            <a:ext cx="6858000" cy="1055651"/>
          </a:xfrm>
          <a:solidFill>
            <a:schemeClr val="tx1">
              <a:lumMod val="50000"/>
              <a:lumOff val="50000"/>
            </a:schemeClr>
          </a:solidFill>
          <a:ln w="19050">
            <a:solidFill>
              <a:srgbClr val="E1000F"/>
            </a:solidFill>
          </a:ln>
        </p:spPr>
        <p:txBody>
          <a:bodyPr/>
          <a:lstStyle/>
          <a:p>
            <a:endParaRPr lang="fr-FR" sz="900" b="1" dirty="0">
              <a:solidFill>
                <a:schemeClr val="bg1"/>
              </a:solidFill>
              <a:latin typeface="Marianne" panose="02000000000000000000" pitchFamily="2" charset="0"/>
            </a:endParaRPr>
          </a:p>
          <a:p>
            <a:r>
              <a:rPr lang="fr-FR" sz="1500" dirty="0" smtClean="0">
                <a:solidFill>
                  <a:schemeClr val="bg1"/>
                </a:solidFill>
                <a:latin typeface="Marianne" panose="02000000000000000000" pitchFamily="2" charset="0"/>
                <a:sym typeface="Wingdings" panose="05000000000000000000" pitchFamily="2" charset="2"/>
              </a:rPr>
              <a:t> </a:t>
            </a:r>
            <a:r>
              <a:rPr lang="fr-FR" sz="1500" dirty="0" smtClean="0">
                <a:solidFill>
                  <a:schemeClr val="bg1"/>
                </a:solidFill>
                <a:latin typeface="Marianne" panose="02000000000000000000" pitchFamily="2" charset="0"/>
              </a:rPr>
              <a:t>Présentation du label CLE pour les </a:t>
            </a:r>
            <a:r>
              <a:rPr lang="fr-FR" sz="1500" dirty="0">
                <a:solidFill>
                  <a:schemeClr val="bg1"/>
                </a:solidFill>
                <a:latin typeface="Marianne" panose="02000000000000000000" pitchFamily="2" charset="0"/>
              </a:rPr>
              <a:t>é</a:t>
            </a:r>
            <a:r>
              <a:rPr lang="fr-FR" sz="1500" dirty="0" smtClean="0">
                <a:solidFill>
                  <a:schemeClr val="bg1"/>
                </a:solidFill>
                <a:latin typeface="Marianne" panose="02000000000000000000" pitchFamily="2" charset="0"/>
              </a:rPr>
              <a:t>tablissements scolaires</a:t>
            </a:r>
            <a:endParaRPr lang="fr-FR" sz="1500" dirty="0">
              <a:solidFill>
                <a:schemeClr val="bg1"/>
              </a:solidFill>
              <a:latin typeface="Marianne" panose="02000000000000000000" pitchFamily="2" charset="0"/>
            </a:endParaRPr>
          </a:p>
        </p:txBody>
      </p:sp>
      <p:pic>
        <p:nvPicPr>
          <p:cNvPr id="7" name="Imag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295407" y="1671233"/>
            <a:ext cx="1691306" cy="771831"/>
          </a:xfrm>
          <a:prstGeom prst="rect">
            <a:avLst/>
          </a:prstGeom>
          <a:ln w="19050">
            <a:solidFill>
              <a:srgbClr val="E1000F"/>
            </a:solidFill>
          </a:ln>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2774" y="199783"/>
            <a:ext cx="795797" cy="795797"/>
          </a:xfrm>
          <a:prstGeom prst="rect">
            <a:avLst/>
          </a:prstGeom>
        </p:spPr>
      </p:pic>
      <p:sp>
        <p:nvSpPr>
          <p:cNvPr id="10" name="ZoneTexte 9"/>
          <p:cNvSpPr txBox="1"/>
          <p:nvPr/>
        </p:nvSpPr>
        <p:spPr>
          <a:xfrm>
            <a:off x="6658571" y="286058"/>
            <a:ext cx="2254321" cy="646331"/>
          </a:xfrm>
          <a:prstGeom prst="rect">
            <a:avLst/>
          </a:prstGeom>
          <a:noFill/>
        </p:spPr>
        <p:txBody>
          <a:bodyPr wrap="square" rtlCol="0">
            <a:spAutoFit/>
          </a:bodyPr>
          <a:lstStyle/>
          <a:p>
            <a:r>
              <a:rPr lang="fr-FR" sz="1200" b="1" dirty="0">
                <a:latin typeface="Marianne" panose="02000000000000000000" pitchFamily="2" charset="0"/>
              </a:rPr>
              <a:t>Délégation générale </a:t>
            </a:r>
          </a:p>
          <a:p>
            <a:r>
              <a:rPr lang="fr-FR" sz="1200" b="1" dirty="0">
                <a:latin typeface="Marianne" panose="02000000000000000000" pitchFamily="2" charset="0"/>
              </a:rPr>
              <a:t>au service national universel [DGSNU]</a:t>
            </a:r>
          </a:p>
        </p:txBody>
      </p:sp>
      <p:sp>
        <p:nvSpPr>
          <p:cNvPr id="11" name="ZoneTexte 10"/>
          <p:cNvSpPr txBox="1"/>
          <p:nvPr/>
        </p:nvSpPr>
        <p:spPr>
          <a:xfrm>
            <a:off x="3798520" y="286058"/>
            <a:ext cx="1986902" cy="646331"/>
          </a:xfrm>
          <a:prstGeom prst="rect">
            <a:avLst/>
          </a:prstGeom>
          <a:noFill/>
        </p:spPr>
        <p:txBody>
          <a:bodyPr wrap="square" rtlCol="0">
            <a:spAutoFit/>
          </a:bodyPr>
          <a:lstStyle/>
          <a:p>
            <a:r>
              <a:rPr lang="fr-FR" sz="1200" b="1" dirty="0">
                <a:latin typeface="Marianne" panose="02000000000000000000" pitchFamily="2" charset="0"/>
              </a:rPr>
              <a:t>Direction générale de l’enseignement scolaire </a:t>
            </a:r>
          </a:p>
          <a:p>
            <a:r>
              <a:rPr lang="fr-FR" sz="1200" b="1" dirty="0">
                <a:latin typeface="Marianne" panose="02000000000000000000" pitchFamily="2" charset="0"/>
              </a:rPr>
              <a:t>[DGESCO]</a:t>
            </a:r>
          </a:p>
        </p:txBody>
      </p:sp>
      <p:sp>
        <p:nvSpPr>
          <p:cNvPr id="12" name="Rectangle 11"/>
          <p:cNvSpPr/>
          <p:nvPr/>
        </p:nvSpPr>
        <p:spPr>
          <a:xfrm>
            <a:off x="179512" y="136592"/>
            <a:ext cx="1512168" cy="113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296" y="167467"/>
            <a:ext cx="1680416" cy="1316326"/>
          </a:xfrm>
          <a:prstGeom prst="rect">
            <a:avLst/>
          </a:prstGeom>
        </p:spPr>
      </p:pic>
    </p:spTree>
    <p:extLst>
      <p:ext uri="{BB962C8B-B14F-4D97-AF65-F5344CB8AC3E}">
        <p14:creationId xmlns:p14="http://schemas.microsoft.com/office/powerpoint/2010/main" val="403128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073" y="37305"/>
            <a:ext cx="1046259" cy="1046259"/>
          </a:xfrm>
          <a:prstGeom prst="rect">
            <a:avLst/>
          </a:prstGeom>
        </p:spPr>
      </p:pic>
      <p:sp>
        <p:nvSpPr>
          <p:cNvPr id="5" name="ZoneTexte 4"/>
          <p:cNvSpPr txBox="1"/>
          <p:nvPr/>
        </p:nvSpPr>
        <p:spPr>
          <a:xfrm>
            <a:off x="1303020" y="323076"/>
            <a:ext cx="7440930" cy="369332"/>
          </a:xfrm>
          <a:prstGeom prst="rect">
            <a:avLst/>
          </a:prstGeom>
          <a:noFill/>
        </p:spPr>
        <p:txBody>
          <a:bodyPr wrap="square" rtlCol="0">
            <a:spAutoFit/>
          </a:bodyPr>
          <a:lstStyle/>
          <a:p>
            <a:pPr algn="ctr"/>
            <a:r>
              <a:rPr lang="fr-FR" b="1" dirty="0">
                <a:solidFill>
                  <a:srgbClr val="E1000F"/>
                </a:solidFill>
                <a:latin typeface="Marianne" panose="02000000000000000000" pitchFamily="2" charset="0"/>
              </a:rPr>
              <a:t>Une vidéo de valorisation du séjour de cohésion</a:t>
            </a:r>
          </a:p>
        </p:txBody>
      </p:sp>
      <p:sp>
        <p:nvSpPr>
          <p:cNvPr id="6" name="ZoneTexte 5"/>
          <p:cNvSpPr txBox="1"/>
          <p:nvPr/>
        </p:nvSpPr>
        <p:spPr>
          <a:xfrm>
            <a:off x="1234405" y="767686"/>
            <a:ext cx="7084314" cy="507831"/>
          </a:xfrm>
          <a:prstGeom prst="rect">
            <a:avLst/>
          </a:prstGeom>
          <a:noFill/>
        </p:spPr>
        <p:txBody>
          <a:bodyPr wrap="square" rtlCol="0">
            <a:spAutoFit/>
          </a:bodyPr>
          <a:lstStyle/>
          <a:p>
            <a:r>
              <a:rPr lang="fr-FR" sz="1350" dirty="0">
                <a:latin typeface="Marianne" panose="02000000000000000000" pitchFamily="2" charset="0"/>
              </a:rPr>
              <a:t>LIEN </a:t>
            </a:r>
            <a:r>
              <a:rPr lang="fr-FR" sz="1350" b="1" dirty="0" smtClean="0">
                <a:latin typeface="Marianne" panose="02000000000000000000" pitchFamily="2" charset="0"/>
              </a:rPr>
              <a:t>: </a:t>
            </a:r>
            <a:r>
              <a:rPr lang="fr-FR" sz="1350" b="1" dirty="0" smtClean="0">
                <a:latin typeface="Marianne" panose="02000000000000000000" pitchFamily="2" charset="0"/>
                <a:hlinkClick r:id="rId3"/>
              </a:rPr>
              <a:t>https</a:t>
            </a:r>
            <a:r>
              <a:rPr lang="fr-FR" sz="1350" b="1" dirty="0">
                <a:latin typeface="Marianne" panose="02000000000000000000" pitchFamily="2" charset="0"/>
                <a:hlinkClick r:id="rId3"/>
              </a:rPr>
              <a:t>://</a:t>
            </a:r>
            <a:r>
              <a:rPr lang="fr-FR" sz="1350" b="1" dirty="0" smtClean="0">
                <a:latin typeface="Marianne" panose="02000000000000000000" pitchFamily="2" charset="0"/>
                <a:hlinkClick r:id="rId3"/>
              </a:rPr>
              <a:t>youtu.be/F9i-oAyvKq4</a:t>
            </a:r>
            <a:endParaRPr lang="fr-FR" sz="1350" b="1" dirty="0" smtClean="0">
              <a:latin typeface="Marianne" panose="02000000000000000000" pitchFamily="2" charset="0"/>
            </a:endParaRPr>
          </a:p>
          <a:p>
            <a:endParaRPr lang="fr-FR" sz="1350" dirty="0">
              <a:latin typeface="Marianne" panose="02000000000000000000" pitchFamily="2" charset="0"/>
            </a:endParaRPr>
          </a:p>
        </p:txBody>
      </p:sp>
      <p:pic>
        <p:nvPicPr>
          <p:cNvPr id="7" name="Image 6">
            <a:hlinkClick r:id="rId3"/>
          </p:cNvPr>
          <p:cNvPicPr>
            <a:picLocks noChangeAspect="1"/>
          </p:cNvPicPr>
          <p:nvPr/>
        </p:nvPicPr>
        <p:blipFill>
          <a:blip r:embed="rId4"/>
          <a:stretch>
            <a:fillRect/>
          </a:stretch>
        </p:blipFill>
        <p:spPr>
          <a:xfrm>
            <a:off x="1442418" y="1083564"/>
            <a:ext cx="6014466" cy="3437502"/>
          </a:xfrm>
          <a:prstGeom prst="rect">
            <a:avLst/>
          </a:prstGeom>
        </p:spPr>
      </p:pic>
      <p:pic>
        <p:nvPicPr>
          <p:cNvPr id="8" name="Image 7">
            <a:hlinkClick r:id="rId5"/>
          </p:cNvPr>
          <p:cNvPicPr>
            <a:picLocks noChangeAspect="1"/>
          </p:cNvPicPr>
          <p:nvPr/>
        </p:nvPicPr>
        <p:blipFill>
          <a:blip r:embed="rId6"/>
          <a:stretch>
            <a:fillRect/>
          </a:stretch>
        </p:blipFill>
        <p:spPr>
          <a:xfrm>
            <a:off x="7884368" y="2355726"/>
            <a:ext cx="722438" cy="745301"/>
          </a:xfrm>
          <a:prstGeom prst="rect">
            <a:avLst/>
          </a:prstGeom>
        </p:spPr>
      </p:pic>
    </p:spTree>
    <p:extLst>
      <p:ext uri="{BB962C8B-B14F-4D97-AF65-F5344CB8AC3E}">
        <p14:creationId xmlns:p14="http://schemas.microsoft.com/office/powerpoint/2010/main" val="8156208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t>11</a:t>
            </a:fld>
            <a:endParaRPr lang="fr-FR"/>
          </a:p>
        </p:txBody>
      </p:sp>
      <p:sp>
        <p:nvSpPr>
          <p:cNvPr id="5" name="ZoneTexte 4"/>
          <p:cNvSpPr txBox="1"/>
          <p:nvPr/>
        </p:nvSpPr>
        <p:spPr>
          <a:xfrm>
            <a:off x="395536" y="342186"/>
            <a:ext cx="8544064" cy="4247317"/>
          </a:xfrm>
          <a:prstGeom prst="rect">
            <a:avLst/>
          </a:prstGeom>
          <a:noFill/>
        </p:spPr>
        <p:txBody>
          <a:bodyPr wrap="square" rtlCol="0">
            <a:spAutoFit/>
          </a:bodyPr>
          <a:lstStyle/>
          <a:p>
            <a:pPr algn="ctr"/>
            <a:r>
              <a:rPr lang="fr-FR" b="1" dirty="0" smtClean="0">
                <a:solidFill>
                  <a:srgbClr val="002060"/>
                </a:solidFill>
                <a:latin typeface="Marianne" panose="02000000000000000000" pitchFamily="2" charset="0"/>
              </a:rPr>
              <a:t>INTÉRÊT DE LA LABELLISATION</a:t>
            </a:r>
          </a:p>
          <a:p>
            <a:endParaRPr lang="fr-FR" sz="1600" dirty="0">
              <a:latin typeface="Marianne" panose="02000000000000000000" pitchFamily="2" charset="0"/>
            </a:endParaRPr>
          </a:p>
          <a:p>
            <a:pPr marL="285750" indent="-285750">
              <a:buFont typeface="Wingdings" panose="05000000000000000000" pitchFamily="2" charset="2"/>
              <a:buChar char="Ø"/>
            </a:pPr>
            <a:r>
              <a:rPr lang="fr-FR" sz="1600" dirty="0" smtClean="0">
                <a:latin typeface="Marianne" panose="02000000000000000000" pitchFamily="2" charset="0"/>
              </a:rPr>
              <a:t>Développement de la </a:t>
            </a:r>
            <a:r>
              <a:rPr lang="fr-FR" sz="1600" b="1" dirty="0" smtClean="0">
                <a:latin typeface="Marianne" panose="02000000000000000000" pitchFamily="2" charset="0"/>
              </a:rPr>
              <a:t>pratique de l’engagement </a:t>
            </a:r>
            <a:r>
              <a:rPr lang="fr-FR" sz="1600" dirty="0" smtClean="0">
                <a:latin typeface="Marianne" panose="02000000000000000000" pitchFamily="2" charset="0"/>
              </a:rPr>
              <a:t>dans le cadre du parcours citoyen de l’élève par des actions concrètes engagées</a:t>
            </a:r>
          </a:p>
          <a:p>
            <a:endParaRPr lang="fr-FR" sz="1000" dirty="0">
              <a:latin typeface="Marianne" panose="02000000000000000000" pitchFamily="2" charset="0"/>
            </a:endParaRPr>
          </a:p>
          <a:p>
            <a:pPr marL="285750" indent="-285750">
              <a:buFont typeface="Wingdings" panose="05000000000000000000" pitchFamily="2" charset="2"/>
              <a:buChar char="Ø"/>
            </a:pPr>
            <a:r>
              <a:rPr lang="fr-FR" sz="1600" dirty="0">
                <a:latin typeface="Marianne" panose="02000000000000000000" pitchFamily="2" charset="0"/>
              </a:rPr>
              <a:t>C</a:t>
            </a:r>
            <a:r>
              <a:rPr lang="fr-FR" sz="1600" dirty="0" smtClean="0">
                <a:latin typeface="Marianne" panose="02000000000000000000" pitchFamily="2" charset="0"/>
              </a:rPr>
              <a:t>onstruction d’un parcours de l’engagement </a:t>
            </a:r>
            <a:r>
              <a:rPr lang="fr-FR" sz="1600" b="1" dirty="0" smtClean="0">
                <a:latin typeface="Marianne" panose="02000000000000000000" pitchFamily="2" charset="0"/>
              </a:rPr>
              <a:t>en cohérence et complémentarité des enseignements scolaires et des actions éducatives</a:t>
            </a:r>
          </a:p>
          <a:p>
            <a:endParaRPr lang="fr-FR" sz="1000" dirty="0" smtClean="0">
              <a:latin typeface="Marianne" panose="02000000000000000000" pitchFamily="2" charset="0"/>
            </a:endParaRPr>
          </a:p>
          <a:p>
            <a:pPr marL="285750" indent="-285750">
              <a:buFont typeface="Wingdings" panose="05000000000000000000" pitchFamily="2" charset="2"/>
              <a:buChar char="Ø"/>
            </a:pPr>
            <a:r>
              <a:rPr lang="fr-FR" sz="1600" dirty="0" smtClean="0">
                <a:latin typeface="Marianne" panose="02000000000000000000" pitchFamily="2" charset="0"/>
              </a:rPr>
              <a:t>Renforcement de l’</a:t>
            </a:r>
            <a:r>
              <a:rPr lang="fr-FR" sz="1600" b="1" dirty="0" smtClean="0">
                <a:latin typeface="Marianne" panose="02000000000000000000" pitchFamily="2" charset="0"/>
              </a:rPr>
              <a:t>autonomie</a:t>
            </a:r>
            <a:r>
              <a:rPr lang="fr-FR" sz="1600" dirty="0" smtClean="0">
                <a:latin typeface="Marianne" panose="02000000000000000000" pitchFamily="2" charset="0"/>
              </a:rPr>
              <a:t> et de la </a:t>
            </a:r>
            <a:r>
              <a:rPr lang="fr-FR" sz="1600" b="1" dirty="0" smtClean="0">
                <a:latin typeface="Marianne" panose="02000000000000000000" pitchFamily="2" charset="0"/>
              </a:rPr>
              <a:t>responsabilisation</a:t>
            </a:r>
            <a:r>
              <a:rPr lang="fr-FR" sz="1600" dirty="0" smtClean="0">
                <a:latin typeface="Marianne" panose="02000000000000000000" pitchFamily="2" charset="0"/>
              </a:rPr>
              <a:t> des jeunes</a:t>
            </a:r>
          </a:p>
          <a:p>
            <a:pPr marL="285750" indent="-285750">
              <a:buFont typeface="Wingdings" panose="05000000000000000000" pitchFamily="2" charset="2"/>
              <a:buChar char="Ø"/>
            </a:pPr>
            <a:endParaRPr lang="fr-FR" sz="1000" dirty="0">
              <a:latin typeface="Marianne" panose="02000000000000000000" pitchFamily="2" charset="0"/>
            </a:endParaRPr>
          </a:p>
          <a:p>
            <a:pPr marL="285750" indent="-285750">
              <a:buFont typeface="Wingdings" panose="05000000000000000000" pitchFamily="2" charset="2"/>
              <a:buChar char="Ø"/>
            </a:pPr>
            <a:r>
              <a:rPr lang="fr-FR" sz="1600" b="1" dirty="0" smtClean="0">
                <a:latin typeface="Marianne" panose="02000000000000000000" pitchFamily="2" charset="0"/>
              </a:rPr>
              <a:t>Valorisation des jeunes </a:t>
            </a:r>
            <a:r>
              <a:rPr lang="fr-FR" sz="1600" dirty="0" smtClean="0">
                <a:latin typeface="Marianne" panose="02000000000000000000" pitchFamily="2" charset="0"/>
              </a:rPr>
              <a:t>et des compétences transversales ainsi renforcées</a:t>
            </a:r>
          </a:p>
          <a:p>
            <a:pPr marL="285750" indent="-285750">
              <a:buFont typeface="Wingdings" panose="05000000000000000000" pitchFamily="2" charset="2"/>
              <a:buChar char="Ø"/>
            </a:pPr>
            <a:endParaRPr lang="fr-FR" sz="1000" dirty="0" smtClean="0">
              <a:latin typeface="Marianne" panose="02000000000000000000" pitchFamily="2" charset="0"/>
            </a:endParaRPr>
          </a:p>
          <a:p>
            <a:pPr marL="285750" indent="-285750">
              <a:buFont typeface="Wingdings" panose="05000000000000000000" pitchFamily="2" charset="2"/>
              <a:buChar char="Ø"/>
            </a:pPr>
            <a:r>
              <a:rPr lang="fr-FR" sz="1600" dirty="0" smtClean="0">
                <a:latin typeface="Marianne" panose="02000000000000000000" pitchFamily="2" charset="0"/>
              </a:rPr>
              <a:t>Apprentissage de la </a:t>
            </a:r>
            <a:r>
              <a:rPr lang="fr-FR" sz="1600" b="1" dirty="0" smtClean="0">
                <a:latin typeface="Marianne" panose="02000000000000000000" pitchFamily="2" charset="0"/>
              </a:rPr>
              <a:t>vie en collectivité </a:t>
            </a:r>
            <a:r>
              <a:rPr lang="fr-FR" sz="1600" dirty="0" smtClean="0">
                <a:latin typeface="Marianne" panose="02000000000000000000" pitchFamily="2" charset="0"/>
              </a:rPr>
              <a:t>au contact de jeunes de leur région venant d’horizons variés (jeunes d’établissements, départements et origines diverses)</a:t>
            </a:r>
          </a:p>
          <a:p>
            <a:endParaRPr lang="fr-FR" sz="1000" dirty="0" smtClean="0">
              <a:latin typeface="Marianne" panose="02000000000000000000" pitchFamily="2" charset="0"/>
            </a:endParaRPr>
          </a:p>
          <a:p>
            <a:pPr marL="285750" indent="-285750">
              <a:buFont typeface="Wingdings" panose="05000000000000000000" pitchFamily="2" charset="2"/>
              <a:buChar char="Ø"/>
            </a:pPr>
            <a:r>
              <a:rPr lang="fr-FR" sz="1600" dirty="0" smtClean="0">
                <a:latin typeface="Marianne" panose="02000000000000000000" pitchFamily="2" charset="0"/>
              </a:rPr>
              <a:t> Séjour de cohésion SNU </a:t>
            </a:r>
            <a:r>
              <a:rPr lang="fr-FR" sz="1600" b="1" dirty="0" smtClean="0">
                <a:latin typeface="Marianne" panose="02000000000000000000" pitchFamily="2" charset="0"/>
              </a:rPr>
              <a:t>mixte</a:t>
            </a:r>
            <a:r>
              <a:rPr lang="fr-FR" sz="1600" dirty="0" smtClean="0">
                <a:latin typeface="Marianne" panose="02000000000000000000" pitchFamily="2" charset="0"/>
              </a:rPr>
              <a:t> et </a:t>
            </a:r>
            <a:r>
              <a:rPr lang="fr-FR" sz="1600" b="1" dirty="0" smtClean="0">
                <a:latin typeface="Marianne" panose="02000000000000000000" pitchFamily="2" charset="0"/>
              </a:rPr>
              <a:t>inclusif.</a:t>
            </a:r>
          </a:p>
          <a:p>
            <a:endParaRPr lang="fr-FR" sz="1000" dirty="0" smtClean="0">
              <a:latin typeface="Marianne" panose="02000000000000000000" pitchFamily="2" charset="0"/>
            </a:endParaRPr>
          </a:p>
          <a:p>
            <a:pPr marL="285750" indent="-285750">
              <a:buFont typeface="Wingdings" panose="05000000000000000000" pitchFamily="2" charset="2"/>
              <a:buChar char="Ø"/>
            </a:pPr>
            <a:r>
              <a:rPr lang="fr-FR" sz="1600" b="1" dirty="0" smtClean="0">
                <a:latin typeface="Marianne" panose="02000000000000000000" pitchFamily="2" charset="0"/>
              </a:rPr>
              <a:t>Gratuité totale du séjour de cohésion </a:t>
            </a:r>
            <a:r>
              <a:rPr lang="fr-FR" sz="1600" dirty="0" smtClean="0">
                <a:latin typeface="Marianne" panose="02000000000000000000" pitchFamily="2" charset="0"/>
              </a:rPr>
              <a:t>pour les jeunes et l’établissement scolaire (transport, tenues, hébergement, restauration, activités, etc.)</a:t>
            </a: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pic>
        <p:nvPicPr>
          <p:cNvPr id="2" name="Imag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956376" y="123478"/>
            <a:ext cx="695935" cy="695935"/>
          </a:xfrm>
          <a:prstGeom prst="rect">
            <a:avLst/>
          </a:prstGeom>
        </p:spPr>
      </p:pic>
    </p:spTree>
    <p:extLst>
      <p:ext uri="{BB962C8B-B14F-4D97-AF65-F5344CB8AC3E}">
        <p14:creationId xmlns:p14="http://schemas.microsoft.com/office/powerpoint/2010/main" val="181110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t>12</a:t>
            </a:fld>
            <a:endParaRPr lang="fr-FR"/>
          </a:p>
        </p:txBody>
      </p:sp>
      <p:sp>
        <p:nvSpPr>
          <p:cNvPr id="5" name="ZoneTexte 4"/>
          <p:cNvSpPr txBox="1"/>
          <p:nvPr/>
        </p:nvSpPr>
        <p:spPr>
          <a:xfrm>
            <a:off x="248648" y="289253"/>
            <a:ext cx="8535352" cy="4154984"/>
          </a:xfrm>
          <a:prstGeom prst="rect">
            <a:avLst/>
          </a:prstGeom>
          <a:noFill/>
        </p:spPr>
        <p:txBody>
          <a:bodyPr wrap="square" rtlCol="0">
            <a:spAutoFit/>
          </a:bodyPr>
          <a:lstStyle/>
          <a:p>
            <a:pPr algn="ctr"/>
            <a:r>
              <a:rPr lang="fr-FR" b="1" dirty="0" smtClean="0">
                <a:solidFill>
                  <a:srgbClr val="002060"/>
                </a:solidFill>
                <a:latin typeface="Marianne" panose="02000000000000000000" pitchFamily="2" charset="0"/>
              </a:rPr>
              <a:t>ACCOMPAGNEMENT</a:t>
            </a:r>
          </a:p>
          <a:p>
            <a:pPr marL="285750" indent="-285750" algn="ctr">
              <a:buFont typeface="Wingdings" panose="05000000000000000000" pitchFamily="2" charset="2"/>
              <a:buChar char="Ø"/>
            </a:pPr>
            <a:endParaRPr lang="fr-FR" b="1" dirty="0" smtClean="0">
              <a:latin typeface="Marianne" panose="02000000000000000000" pitchFamily="2" charset="0"/>
            </a:endParaRPr>
          </a:p>
          <a:p>
            <a:pPr marL="285750" indent="-285750">
              <a:spcBef>
                <a:spcPts val="1200"/>
              </a:spcBef>
              <a:buFont typeface="Wingdings" panose="05000000000000000000" pitchFamily="2" charset="2"/>
              <a:buChar char="Ø"/>
            </a:pPr>
            <a:r>
              <a:rPr lang="fr-FR" sz="1400" b="1" dirty="0">
                <a:latin typeface="Marianne" panose="02000000000000000000" pitchFamily="2" charset="0"/>
              </a:rPr>
              <a:t>Référents académiques </a:t>
            </a:r>
            <a:r>
              <a:rPr lang="fr-FR" sz="1400" b="1" dirty="0" smtClean="0">
                <a:latin typeface="Marianne" panose="02000000000000000000" pitchFamily="2" charset="0"/>
              </a:rPr>
              <a:t>CLE</a:t>
            </a:r>
          </a:p>
          <a:p>
            <a:pPr marL="285750" indent="-285750">
              <a:spcBef>
                <a:spcPts val="1200"/>
              </a:spcBef>
              <a:buFont typeface="Wingdings" panose="05000000000000000000" pitchFamily="2" charset="2"/>
              <a:buChar char="Ø"/>
            </a:pPr>
            <a:r>
              <a:rPr lang="fr-FR" sz="1400" b="1" dirty="0">
                <a:latin typeface="Marianne" panose="02000000000000000000" pitchFamily="2" charset="0"/>
              </a:rPr>
              <a:t>R</a:t>
            </a:r>
            <a:r>
              <a:rPr lang="fr-FR" sz="1400" b="1" dirty="0" smtClean="0">
                <a:latin typeface="Marianne" panose="02000000000000000000" pitchFamily="2" charset="0"/>
              </a:rPr>
              <a:t>éférents régionaux </a:t>
            </a:r>
            <a:r>
              <a:rPr lang="fr-FR" sz="1400" dirty="0" smtClean="0">
                <a:latin typeface="Marianne" panose="02000000000000000000" pitchFamily="2" charset="0"/>
              </a:rPr>
              <a:t>et </a:t>
            </a:r>
            <a:r>
              <a:rPr lang="fr-FR" sz="1400" b="1" dirty="0" smtClean="0">
                <a:latin typeface="Marianne" panose="02000000000000000000" pitchFamily="2" charset="0"/>
              </a:rPr>
              <a:t>chefs de</a:t>
            </a:r>
            <a:r>
              <a:rPr lang="fr-FR" sz="1400" b="1" dirty="0" smtClean="0">
                <a:solidFill>
                  <a:srgbClr val="0070C0"/>
                </a:solidFill>
                <a:latin typeface="Marianne" panose="02000000000000000000" pitchFamily="2" charset="0"/>
              </a:rPr>
              <a:t> </a:t>
            </a:r>
            <a:r>
              <a:rPr lang="fr-FR" sz="1400" b="1" dirty="0" smtClean="0">
                <a:latin typeface="Marianne" panose="02000000000000000000" pitchFamily="2" charset="0"/>
              </a:rPr>
              <a:t>projets départementaux SNU </a:t>
            </a:r>
            <a:r>
              <a:rPr lang="fr-FR" sz="1400" dirty="0" smtClean="0">
                <a:latin typeface="Marianne" panose="02000000000000000000" pitchFamily="2" charset="0"/>
              </a:rPr>
              <a:t>au sein des </a:t>
            </a:r>
            <a:br>
              <a:rPr lang="fr-FR" sz="1400" dirty="0" smtClean="0">
                <a:latin typeface="Marianne" panose="02000000000000000000" pitchFamily="2" charset="0"/>
              </a:rPr>
            </a:br>
            <a:r>
              <a:rPr lang="fr-FR" sz="1400" dirty="0" smtClean="0">
                <a:latin typeface="Marianne" panose="02000000000000000000" pitchFamily="2" charset="0"/>
              </a:rPr>
              <a:t>Délégations régionales académiques à la Jeunesse, à l’engagement et aux sports (DRAJES) </a:t>
            </a:r>
            <a:br>
              <a:rPr lang="fr-FR" sz="1400" dirty="0" smtClean="0">
                <a:latin typeface="Marianne" panose="02000000000000000000" pitchFamily="2" charset="0"/>
              </a:rPr>
            </a:br>
            <a:r>
              <a:rPr lang="fr-FR" sz="1400" dirty="0" smtClean="0">
                <a:latin typeface="Marianne" panose="02000000000000000000" pitchFamily="2" charset="0"/>
              </a:rPr>
              <a:t>et des Services départementaux à la Jeunesse, à l’engagement et aux sports (SDJES).</a:t>
            </a:r>
          </a:p>
          <a:p>
            <a:pPr marL="285750" indent="-285750">
              <a:spcBef>
                <a:spcPts val="1200"/>
              </a:spcBef>
              <a:buFont typeface="Wingdings" panose="05000000000000000000" pitchFamily="2" charset="2"/>
              <a:buChar char="Ø"/>
            </a:pPr>
            <a:r>
              <a:rPr lang="fr-FR" sz="1400" dirty="0">
                <a:latin typeface="Marianne" panose="02000000000000000000" pitchFamily="2" charset="0"/>
              </a:rPr>
              <a:t>Mise en place </a:t>
            </a:r>
            <a:r>
              <a:rPr lang="fr-FR" sz="1400" b="1" dirty="0">
                <a:latin typeface="Marianne" panose="02000000000000000000" pitchFamily="2" charset="0"/>
              </a:rPr>
              <a:t>d’échanges réguliers entre le centre SNU et les référents et membres de l’équipe éducative de la CLE. </a:t>
            </a:r>
          </a:p>
          <a:p>
            <a:pPr marL="285750" indent="-285750">
              <a:spcBef>
                <a:spcPts val="1200"/>
              </a:spcBef>
              <a:buFont typeface="Wingdings" panose="05000000000000000000" pitchFamily="2" charset="2"/>
              <a:buChar char="Ø"/>
            </a:pPr>
            <a:r>
              <a:rPr lang="fr-FR" sz="1400" b="1" dirty="0">
                <a:latin typeface="Marianne" panose="02000000000000000000" pitchFamily="2" charset="0"/>
              </a:rPr>
              <a:t>Communication </a:t>
            </a:r>
            <a:r>
              <a:rPr lang="fr-FR" sz="1400" dirty="0">
                <a:latin typeface="Marianne" panose="02000000000000000000" pitchFamily="2" charset="0"/>
              </a:rPr>
              <a:t>sur le séjour de cohésion, sur le projet pédagogique annuel de la CLE comme sur le projet pédagogique du centre SNU.</a:t>
            </a:r>
          </a:p>
          <a:p>
            <a:pPr marL="285750" indent="-285750">
              <a:spcBef>
                <a:spcPts val="1200"/>
              </a:spcBef>
              <a:buFont typeface="Wingdings" panose="05000000000000000000" pitchFamily="2" charset="2"/>
              <a:buChar char="Ø"/>
            </a:pPr>
            <a:r>
              <a:rPr lang="fr-FR" sz="1400" dirty="0" smtClean="0">
                <a:latin typeface="Marianne" panose="02000000000000000000" pitchFamily="2" charset="0"/>
              </a:rPr>
              <a:t>Le référent SNU de l’établissement pourra participer aux </a:t>
            </a:r>
            <a:r>
              <a:rPr lang="fr-FR" sz="1400" b="1" dirty="0" smtClean="0">
                <a:latin typeface="Marianne" panose="02000000000000000000" pitchFamily="2" charset="0"/>
              </a:rPr>
              <a:t>3 journées </a:t>
            </a:r>
            <a:r>
              <a:rPr lang="fr-FR" sz="1400" dirty="0" smtClean="0">
                <a:latin typeface="Marianne" panose="02000000000000000000" pitchFamily="2" charset="0"/>
              </a:rPr>
              <a:t>du séjour de cohésion dédiées aux activités de la coloration, avec accord du chef d’établissement.</a:t>
            </a:r>
          </a:p>
          <a:p>
            <a:pPr marL="285750" indent="-285750">
              <a:spcBef>
                <a:spcPts val="1200"/>
              </a:spcBef>
              <a:buFont typeface="Wingdings" panose="05000000000000000000" pitchFamily="2" charset="2"/>
              <a:buChar char="Ø"/>
            </a:pPr>
            <a:r>
              <a:rPr lang="fr-FR" sz="1400" dirty="0" smtClean="0">
                <a:latin typeface="Marianne" panose="02000000000000000000" pitchFamily="2" charset="0"/>
              </a:rPr>
              <a:t>Les </a:t>
            </a:r>
            <a:r>
              <a:rPr lang="fr-FR" sz="1400" b="1" dirty="0" smtClean="0">
                <a:latin typeface="Marianne" panose="02000000000000000000" pitchFamily="2" charset="0"/>
              </a:rPr>
              <a:t>IA-IPR </a:t>
            </a:r>
            <a:r>
              <a:rPr lang="fr-FR" sz="1400" dirty="0" smtClean="0">
                <a:latin typeface="Marianne" panose="02000000000000000000" pitchFamily="2" charset="0"/>
              </a:rPr>
              <a:t>des disciplines mobilisées sur les projets et les </a:t>
            </a:r>
            <a:r>
              <a:rPr lang="fr-FR" sz="1400" b="1" dirty="0" smtClean="0">
                <a:latin typeface="Marianne" panose="02000000000000000000" pitchFamily="2" charset="0"/>
              </a:rPr>
              <a:t>référents thématiques </a:t>
            </a:r>
            <a:r>
              <a:rPr lang="fr-FR" sz="1400" dirty="0" smtClean="0">
                <a:latin typeface="Marianne" panose="02000000000000000000" pitchFamily="2" charset="0"/>
              </a:rPr>
              <a:t>(EDD, mémoire et citoyenneté, Génération 2024, Trinôme académique, égalité filles-garçons, etc.).</a:t>
            </a: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pic>
        <p:nvPicPr>
          <p:cNvPr id="2" name="Imag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14000" y="123478"/>
            <a:ext cx="1006980" cy="705311"/>
          </a:xfrm>
          <a:prstGeom prst="rect">
            <a:avLst/>
          </a:prstGeom>
        </p:spPr>
      </p:pic>
    </p:spTree>
    <p:extLst>
      <p:ext uri="{BB962C8B-B14F-4D97-AF65-F5344CB8AC3E}">
        <p14:creationId xmlns:p14="http://schemas.microsoft.com/office/powerpoint/2010/main" val="244699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13</a:t>
            </a:fld>
            <a:endParaRPr lang="fr-FR" dirty="0">
              <a:latin typeface="Marianne" panose="02000000000000000000" pitchFamily="2" charset="0"/>
            </a:endParaRPr>
          </a:p>
        </p:txBody>
      </p:sp>
      <p:sp>
        <p:nvSpPr>
          <p:cNvPr id="6" name="ZoneTexte 5"/>
          <p:cNvSpPr txBox="1"/>
          <p:nvPr/>
        </p:nvSpPr>
        <p:spPr>
          <a:xfrm>
            <a:off x="364986" y="267494"/>
            <a:ext cx="8712928" cy="5070619"/>
          </a:xfrm>
          <a:prstGeom prst="rect">
            <a:avLst/>
          </a:prstGeom>
          <a:noFill/>
        </p:spPr>
        <p:txBody>
          <a:bodyPr wrap="square" rtlCol="0">
            <a:spAutoFit/>
          </a:bodyPr>
          <a:lstStyle/>
          <a:p>
            <a:pPr algn="ctr"/>
            <a:r>
              <a:rPr lang="fr-FR" b="1" dirty="0" smtClean="0">
                <a:solidFill>
                  <a:srgbClr val="002060"/>
                </a:solidFill>
                <a:latin typeface="Marianne" panose="02000000000000000000" pitchFamily="2" charset="0"/>
              </a:rPr>
              <a:t>Organisation logistique des séjours : premiers cadrages</a:t>
            </a:r>
          </a:p>
          <a:p>
            <a:pPr algn="ctr"/>
            <a:endParaRPr lang="fr-FR" b="1" dirty="0" smtClean="0">
              <a:solidFill>
                <a:srgbClr val="002060"/>
              </a:solidFill>
              <a:latin typeface="Marianne" panose="02000000000000000000" pitchFamily="2" charset="0"/>
            </a:endParaRPr>
          </a:p>
          <a:p>
            <a:pPr algn="ctr"/>
            <a:endParaRPr lang="fr-FR" sz="1050" b="1" dirty="0" smtClean="0">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sym typeface="Wingdings" panose="05000000000000000000" pitchFamily="2" charset="2"/>
              </a:rPr>
              <a:t>Labellisation :</a:t>
            </a:r>
            <a:r>
              <a:rPr lang="fr-FR" sz="1400" dirty="0">
                <a:latin typeface="Marianne" panose="02000000000000000000" pitchFamily="2" charset="0"/>
                <a:sym typeface="Wingdings" panose="05000000000000000000" pitchFamily="2" charset="2"/>
              </a:rPr>
              <a:t> dépôt des candidatures sur démarches simplifiées (appel à </a:t>
            </a:r>
            <a:r>
              <a:rPr lang="fr-FR" sz="1400" dirty="0" smtClean="0">
                <a:latin typeface="Marianne" panose="02000000000000000000" pitchFamily="2" charset="0"/>
                <a:sym typeface="Wingdings" panose="05000000000000000000" pitchFamily="2" charset="2"/>
              </a:rPr>
              <a:t>projet débuté le 25 avril 2024 avec un recensement </a:t>
            </a:r>
            <a:r>
              <a:rPr lang="fr-FR" sz="1400" dirty="0">
                <a:latin typeface="Marianne" panose="02000000000000000000" pitchFamily="2" charset="0"/>
                <a:sym typeface="Wingdings" panose="05000000000000000000" pitchFamily="2" charset="2"/>
              </a:rPr>
              <a:t>des projets en continu jusqu’au </a:t>
            </a:r>
            <a:r>
              <a:rPr lang="fr-FR" sz="1400" dirty="0" smtClean="0">
                <a:latin typeface="Marianne" panose="02000000000000000000" pitchFamily="2" charset="0"/>
                <a:sym typeface="Wingdings" panose="05000000000000000000" pitchFamily="2" charset="2"/>
              </a:rPr>
              <a:t>5 juin 2024 sélectionné par un comité académique).</a:t>
            </a:r>
          </a:p>
          <a:p>
            <a:endParaRPr lang="fr-FR" sz="600" dirty="0" smtClean="0">
              <a:latin typeface="Marianne" panose="02000000000000000000" pitchFamily="2" charset="0"/>
              <a:sym typeface="Wingdings" panose="05000000000000000000" pitchFamily="2" charset="2"/>
            </a:endParaRPr>
          </a:p>
          <a:p>
            <a:pPr marL="285750" indent="-285750">
              <a:buFont typeface="Wingdings" panose="05000000000000000000" pitchFamily="2" charset="2"/>
              <a:buChar char="Ø"/>
            </a:pPr>
            <a:r>
              <a:rPr lang="fr-FR" sz="1400" b="1" dirty="0">
                <a:latin typeface="Marianne" panose="02000000000000000000" pitchFamily="2" charset="0"/>
              </a:rPr>
              <a:t>Une classe engagée </a:t>
            </a:r>
            <a:r>
              <a:rPr lang="fr-FR" sz="1400" dirty="0">
                <a:latin typeface="Marianne" panose="02000000000000000000" pitchFamily="2" charset="0"/>
              </a:rPr>
              <a:t>rassemble les élèves d’un même groupe classe (2</a:t>
            </a:r>
            <a:r>
              <a:rPr lang="fr-FR" sz="1400" baseline="30000" dirty="0">
                <a:latin typeface="Marianne" panose="02000000000000000000" pitchFamily="2" charset="0"/>
              </a:rPr>
              <a:t>de</a:t>
            </a:r>
            <a:r>
              <a:rPr lang="fr-FR" sz="1400" dirty="0">
                <a:latin typeface="Marianne" panose="02000000000000000000" pitchFamily="2" charset="0"/>
              </a:rPr>
              <a:t> 4) ou issus de classes différentes ou de groupes constitués </a:t>
            </a:r>
            <a:r>
              <a:rPr lang="fr-FR" sz="1400" dirty="0" smtClean="0">
                <a:latin typeface="Marianne" panose="02000000000000000000" pitchFamily="2" charset="0"/>
              </a:rPr>
              <a:t>(éco-délégués, élèves du CVL, </a:t>
            </a:r>
            <a:r>
              <a:rPr lang="fr-FR" sz="1400" dirty="0">
                <a:latin typeface="Marianne" panose="02000000000000000000" pitchFamily="2" charset="0"/>
              </a:rPr>
              <a:t>etc</a:t>
            </a:r>
            <a:r>
              <a:rPr lang="fr-FR" sz="1400" dirty="0" smtClean="0">
                <a:latin typeface="Marianne" panose="02000000000000000000" pitchFamily="2" charset="0"/>
              </a:rPr>
              <a:t>.).</a:t>
            </a:r>
          </a:p>
          <a:p>
            <a:r>
              <a:rPr lang="fr-FR" sz="1400" dirty="0">
                <a:solidFill>
                  <a:srgbClr val="FF0000"/>
                </a:solidFill>
                <a:latin typeface="Marianne" panose="02000000000000000000" pitchFamily="2" charset="0"/>
              </a:rPr>
              <a:t> </a:t>
            </a:r>
            <a:r>
              <a:rPr lang="fr-FR" sz="1400" dirty="0" smtClean="0">
                <a:solidFill>
                  <a:srgbClr val="FF0000"/>
                </a:solidFill>
                <a:latin typeface="Marianne" panose="02000000000000000000" pitchFamily="2" charset="0"/>
              </a:rPr>
              <a:t>     /!\ </a:t>
            </a:r>
            <a:r>
              <a:rPr lang="fr-FR" sz="1400" dirty="0">
                <a:solidFill>
                  <a:srgbClr val="FF0000"/>
                </a:solidFill>
                <a:latin typeface="Marianne" panose="02000000000000000000" pitchFamily="2" charset="0"/>
              </a:rPr>
              <a:t>Une seule </a:t>
            </a:r>
            <a:r>
              <a:rPr lang="fr-FR" sz="1400" dirty="0" smtClean="0">
                <a:solidFill>
                  <a:srgbClr val="FF0000"/>
                </a:solidFill>
                <a:latin typeface="Marianne" panose="02000000000000000000" pitchFamily="2" charset="0"/>
              </a:rPr>
              <a:t>candidature par projet CLE</a:t>
            </a:r>
          </a:p>
          <a:p>
            <a:endParaRPr lang="fr-FR" sz="600" dirty="0" smtClean="0">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L’établissement scolaire doit remplir un </a:t>
            </a:r>
            <a:r>
              <a:rPr lang="fr-FR" sz="1400" b="1" dirty="0" smtClean="0">
                <a:latin typeface="Marianne" panose="02000000000000000000" pitchFamily="2" charset="0"/>
              </a:rPr>
              <a:t>dossier </a:t>
            </a:r>
            <a:r>
              <a:rPr lang="fr-FR" sz="1400" b="1" dirty="0">
                <a:latin typeface="Marianne" panose="02000000000000000000" pitchFamily="2" charset="0"/>
              </a:rPr>
              <a:t>de candidature dans « Démarches simplifiées » pour chacun de ses projets de « classe engagée </a:t>
            </a:r>
            <a:r>
              <a:rPr lang="fr-FR" sz="1400" b="1" dirty="0" smtClean="0">
                <a:latin typeface="Marianne" panose="02000000000000000000" pitchFamily="2" charset="0"/>
              </a:rPr>
              <a:t>».  </a:t>
            </a:r>
            <a:r>
              <a:rPr lang="fr-FR" sz="1400" dirty="0" smtClean="0">
                <a:solidFill>
                  <a:srgbClr val="FF0000"/>
                </a:solidFill>
                <a:latin typeface="Marianne" panose="02000000000000000000" pitchFamily="2" charset="0"/>
              </a:rPr>
              <a:t>/!\ Avant le 5 juin</a:t>
            </a:r>
            <a:endParaRPr lang="fr-FR" sz="1400" b="1" dirty="0">
              <a:latin typeface="Marianne" panose="02000000000000000000" pitchFamily="2" charset="0"/>
            </a:endParaRPr>
          </a:p>
          <a:p>
            <a:endParaRPr lang="fr-FR" sz="600" dirty="0" smtClean="0">
              <a:latin typeface="Marianne" panose="02000000000000000000" pitchFamily="2" charset="0"/>
            </a:endParaRPr>
          </a:p>
          <a:p>
            <a:pPr marL="285750" indent="-285750">
              <a:buFont typeface="Wingdings" panose="05000000000000000000" pitchFamily="2" charset="2"/>
              <a:buChar char="Ø"/>
            </a:pPr>
            <a:r>
              <a:rPr lang="fr-FR" sz="1400" dirty="0" smtClean="0">
                <a:latin typeface="Marianne" panose="02000000000000000000" pitchFamily="2" charset="0"/>
              </a:rPr>
              <a:t>Les centres sont situés dans </a:t>
            </a:r>
            <a:r>
              <a:rPr lang="fr-FR" sz="1400" b="1" dirty="0" smtClean="0">
                <a:latin typeface="Marianne" panose="02000000000000000000" pitchFamily="2" charset="0"/>
              </a:rPr>
              <a:t>la région académique </a:t>
            </a:r>
            <a:r>
              <a:rPr lang="fr-FR" sz="1400" dirty="0" smtClean="0">
                <a:latin typeface="Marianne" panose="02000000000000000000" pitchFamily="2" charset="0"/>
              </a:rPr>
              <a:t>de l’établissement scolaire. </a:t>
            </a:r>
            <a:r>
              <a:rPr lang="fr-FR" sz="1400" dirty="0" smtClean="0">
                <a:latin typeface="Marianne" panose="02000000000000000000" pitchFamily="2" charset="0"/>
                <a:sym typeface="Wingdings" panose="05000000000000000000" pitchFamily="2" charset="2"/>
              </a:rPr>
              <a:t> </a:t>
            </a:r>
          </a:p>
          <a:p>
            <a:endParaRPr lang="fr-FR" sz="600" dirty="0" smtClean="0">
              <a:latin typeface="Marianne" panose="02000000000000000000" pitchFamily="2" charset="0"/>
              <a:sym typeface="Wingdings" panose="05000000000000000000" pitchFamily="2" charset="2"/>
            </a:endParaRPr>
          </a:p>
          <a:p>
            <a:pPr marL="285750" indent="-285750">
              <a:buFont typeface="Wingdings" panose="05000000000000000000" pitchFamily="2" charset="2"/>
              <a:buChar char="Ø"/>
            </a:pPr>
            <a:r>
              <a:rPr lang="fr-FR" sz="1400" b="1" dirty="0" smtClean="0">
                <a:latin typeface="Marianne" panose="02000000000000000000" pitchFamily="2" charset="0"/>
                <a:sym typeface="Wingdings" panose="05000000000000000000" pitchFamily="2" charset="2"/>
              </a:rPr>
              <a:t>L’équipe de direction et des encadrants de proximité </a:t>
            </a:r>
            <a:r>
              <a:rPr lang="fr-FR" sz="1400" dirty="0" smtClean="0">
                <a:latin typeface="Marianne" panose="02000000000000000000" pitchFamily="2" charset="0"/>
                <a:sym typeface="Wingdings" panose="05000000000000000000" pitchFamily="2" charset="2"/>
              </a:rPr>
              <a:t>: 30 personnes pour 120 jeunes répartis dans des « maisonnées ».</a:t>
            </a:r>
          </a:p>
          <a:p>
            <a:endParaRPr lang="fr-FR" sz="600" dirty="0" smtClean="0">
              <a:latin typeface="Marianne" panose="02000000000000000000" pitchFamily="2" charset="0"/>
              <a:sym typeface="Wingdings" panose="05000000000000000000" pitchFamily="2" charset="2"/>
            </a:endParaRPr>
          </a:p>
          <a:p>
            <a:pPr marL="285750" indent="-285750">
              <a:buFont typeface="Wingdings" panose="05000000000000000000" pitchFamily="2" charset="2"/>
              <a:buChar char="Ø"/>
            </a:pPr>
            <a:r>
              <a:rPr lang="fr-FR" sz="1400" b="1" dirty="0" smtClean="0">
                <a:latin typeface="Marianne" panose="02000000000000000000" pitchFamily="2" charset="0"/>
                <a:sym typeface="Wingdings" panose="05000000000000000000" pitchFamily="2" charset="2"/>
              </a:rPr>
              <a:t>L’organisation logistique des séjours de cohésion</a:t>
            </a:r>
            <a:r>
              <a:rPr lang="fr-FR" sz="1400" dirty="0" smtClean="0">
                <a:latin typeface="Marianne" panose="02000000000000000000" pitchFamily="2" charset="0"/>
                <a:sym typeface="Wingdings" panose="05000000000000000000" pitchFamily="2" charset="2"/>
              </a:rPr>
              <a:t> sera effectuée par la DGSNU et le recteur de région</a:t>
            </a:r>
            <a:r>
              <a:rPr lang="fr-FR" sz="1400" dirty="0">
                <a:latin typeface="Marianne" panose="02000000000000000000" pitchFamily="2" charset="0"/>
                <a:sym typeface="Wingdings" panose="05000000000000000000" pitchFamily="2" charset="2"/>
              </a:rPr>
              <a:t> </a:t>
            </a:r>
            <a:r>
              <a:rPr lang="fr-FR" sz="1400" dirty="0" smtClean="0">
                <a:latin typeface="Marianne" panose="02000000000000000000" pitchFamily="2" charset="0"/>
                <a:sym typeface="Wingdings" panose="05000000000000000000" pitchFamily="2" charset="2"/>
              </a:rPr>
              <a:t>académique.</a:t>
            </a:r>
          </a:p>
          <a:p>
            <a:endParaRPr lang="fr-FR" sz="500" dirty="0" smtClean="0">
              <a:latin typeface="Marianne" panose="02000000000000000000" pitchFamily="2" charset="0"/>
              <a:sym typeface="Wingdings" panose="05000000000000000000" pitchFamily="2" charset="2"/>
            </a:endParaRPr>
          </a:p>
          <a:p>
            <a:pPr marL="285750" indent="-285750">
              <a:buFont typeface="Wingdings" panose="05000000000000000000" pitchFamily="2" charset="2"/>
              <a:buChar char="Ø"/>
            </a:pPr>
            <a:r>
              <a:rPr lang="fr-FR" sz="1400" dirty="0" smtClean="0">
                <a:latin typeface="Marianne" panose="02000000000000000000" pitchFamily="2" charset="0"/>
                <a:sym typeface="Wingdings" panose="05000000000000000000" pitchFamily="2" charset="2"/>
              </a:rPr>
              <a:t>Les établissements scolaire peuvent indiquer </a:t>
            </a:r>
            <a:r>
              <a:rPr lang="fr-FR" sz="1400" b="1" dirty="0" smtClean="0">
                <a:latin typeface="Marianne" panose="02000000000000000000" pitchFamily="2" charset="0"/>
                <a:sym typeface="Wingdings" panose="05000000000000000000" pitchFamily="2" charset="2"/>
              </a:rPr>
              <a:t>un choix de période souhaitée </a:t>
            </a:r>
            <a:r>
              <a:rPr lang="fr-FR" sz="1400" dirty="0" smtClean="0">
                <a:latin typeface="Marianne" panose="02000000000000000000" pitchFamily="2" charset="0"/>
                <a:sym typeface="Wingdings" panose="05000000000000000000" pitchFamily="2" charset="2"/>
              </a:rPr>
              <a:t>( 1</a:t>
            </a:r>
            <a:r>
              <a:rPr lang="fr-FR" sz="1400" baseline="30000" dirty="0" smtClean="0">
                <a:latin typeface="Marianne" panose="02000000000000000000" pitchFamily="2" charset="0"/>
                <a:sym typeface="Wingdings" panose="05000000000000000000" pitchFamily="2" charset="2"/>
              </a:rPr>
              <a:t>er</a:t>
            </a:r>
            <a:r>
              <a:rPr lang="fr-FR" sz="1400" dirty="0" smtClean="0">
                <a:latin typeface="Marianne" panose="02000000000000000000" pitchFamily="2" charset="0"/>
                <a:sym typeface="Wingdings" panose="05000000000000000000" pitchFamily="2" charset="2"/>
              </a:rPr>
              <a:t>, 2</a:t>
            </a:r>
            <a:r>
              <a:rPr lang="fr-FR" sz="1400" baseline="30000" dirty="0" smtClean="0">
                <a:latin typeface="Marianne" panose="02000000000000000000" pitchFamily="2" charset="0"/>
                <a:sym typeface="Wingdings" panose="05000000000000000000" pitchFamily="2" charset="2"/>
              </a:rPr>
              <a:t>nd</a:t>
            </a:r>
            <a:r>
              <a:rPr lang="fr-FR" sz="1400" dirty="0" smtClean="0">
                <a:latin typeface="Marianne" panose="02000000000000000000" pitchFamily="2" charset="0"/>
                <a:sym typeface="Wingdings" panose="05000000000000000000" pitchFamily="2" charset="2"/>
              </a:rPr>
              <a:t> ou 3</a:t>
            </a:r>
            <a:r>
              <a:rPr lang="fr-FR" sz="1400" baseline="30000" dirty="0" smtClean="0">
                <a:latin typeface="Marianne" panose="02000000000000000000" pitchFamily="2" charset="0"/>
                <a:sym typeface="Wingdings" panose="05000000000000000000" pitchFamily="2" charset="2"/>
              </a:rPr>
              <a:t>e</a:t>
            </a:r>
            <a:r>
              <a:rPr lang="fr-FR" sz="1400" dirty="0" smtClean="0">
                <a:latin typeface="Marianne" panose="02000000000000000000" pitchFamily="2" charset="0"/>
                <a:sym typeface="Wingdings" panose="05000000000000000000" pitchFamily="2" charset="2"/>
              </a:rPr>
              <a:t> trimestre) et leurs éventuelles contraintes liées aux PFMP.</a:t>
            </a:r>
          </a:p>
          <a:p>
            <a:endParaRPr lang="fr-FR" sz="1600" dirty="0">
              <a:latin typeface="Marianne" panose="02000000000000000000" pitchFamily="2" charset="0"/>
              <a:sym typeface="Wingdings" panose="05000000000000000000" pitchFamily="2" charset="2"/>
            </a:endParaRPr>
          </a:p>
          <a:p>
            <a:endParaRPr lang="fr-FR" sz="1600" dirty="0" smtClean="0">
              <a:latin typeface="Marianne" panose="02000000000000000000" pitchFamily="2" charset="0"/>
              <a:sym typeface="Wingdings" panose="05000000000000000000" pitchFamily="2" charset="2"/>
            </a:endParaRPr>
          </a:p>
        </p:txBody>
      </p:sp>
      <p:sp>
        <p:nvSpPr>
          <p:cNvPr id="5"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spTree>
    <p:extLst>
      <p:ext uri="{BB962C8B-B14F-4D97-AF65-F5344CB8AC3E}">
        <p14:creationId xmlns:p14="http://schemas.microsoft.com/office/powerpoint/2010/main" val="1707556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t>14</a:t>
            </a:fld>
            <a:endParaRPr lang="fr-FR"/>
          </a:p>
        </p:txBody>
      </p:sp>
      <p:sp>
        <p:nvSpPr>
          <p:cNvPr id="8" name="Espace réservé du pied de page 3"/>
          <p:cNvSpPr>
            <a:spLocks noGrp="1"/>
          </p:cNvSpPr>
          <p:nvPr>
            <p:ph type="ftr" sz="quarter" idx="11"/>
          </p:nvPr>
        </p:nvSpPr>
        <p:spPr>
          <a:xfrm>
            <a:off x="360000" y="4789684"/>
            <a:ext cx="5904000" cy="360000"/>
          </a:xfrm>
        </p:spPr>
        <p:txBody>
          <a:bodyPr/>
          <a:lstStyle/>
          <a:p>
            <a:r>
              <a:rPr lang="fr-FR" b="0" dirty="0" smtClean="0"/>
              <a:t>DGSNU – CLE 2024-2025 – MAI 2024</a:t>
            </a:r>
            <a:endParaRPr lang="fr-FR" b="0" dirty="0"/>
          </a:p>
        </p:txBody>
      </p:sp>
      <p:graphicFrame>
        <p:nvGraphicFramePr>
          <p:cNvPr id="5" name="Tableau 4"/>
          <p:cNvGraphicFramePr>
            <a:graphicFrameLocks noGrp="1"/>
          </p:cNvGraphicFramePr>
          <p:nvPr>
            <p:extLst>
              <p:ext uri="{D42A27DB-BD31-4B8C-83A1-F6EECF244321}">
                <p14:modId xmlns:p14="http://schemas.microsoft.com/office/powerpoint/2010/main" val="667372445"/>
              </p:ext>
            </p:extLst>
          </p:nvPr>
        </p:nvGraphicFramePr>
        <p:xfrm>
          <a:off x="1421127" y="1059582"/>
          <a:ext cx="6158380" cy="3211451"/>
        </p:xfrm>
        <a:graphic>
          <a:graphicData uri="http://schemas.openxmlformats.org/drawingml/2006/table">
            <a:tbl>
              <a:tblPr firstRow="1" firstCol="1" bandRow="1"/>
              <a:tblGrid>
                <a:gridCol w="2411525">
                  <a:extLst>
                    <a:ext uri="{9D8B030D-6E8A-4147-A177-3AD203B41FA5}">
                      <a16:colId xmlns:a16="http://schemas.microsoft.com/office/drawing/2014/main" val="3386172522"/>
                    </a:ext>
                  </a:extLst>
                </a:gridCol>
                <a:gridCol w="1137556">
                  <a:extLst>
                    <a:ext uri="{9D8B030D-6E8A-4147-A177-3AD203B41FA5}">
                      <a16:colId xmlns:a16="http://schemas.microsoft.com/office/drawing/2014/main" val="1974742696"/>
                    </a:ext>
                  </a:extLst>
                </a:gridCol>
                <a:gridCol w="2609299">
                  <a:extLst>
                    <a:ext uri="{9D8B030D-6E8A-4147-A177-3AD203B41FA5}">
                      <a16:colId xmlns:a16="http://schemas.microsoft.com/office/drawing/2014/main" val="1020912667"/>
                    </a:ext>
                  </a:extLst>
                </a:gridCol>
              </a:tblGrid>
              <a:tr h="158591">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Action</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Échéance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Responsable(s) opérationnel(s)</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3200914"/>
                  </a:ext>
                </a:extLst>
              </a:tr>
              <a:tr h="158591">
                <a:tc>
                  <a:txBody>
                    <a:bodyPr/>
                    <a:lstStyle/>
                    <a:p>
                      <a:pPr algn="ctr">
                        <a:lnSpc>
                          <a:spcPct val="107000"/>
                        </a:lnSpc>
                        <a:spcAft>
                          <a:spcPts val="0"/>
                        </a:spcAft>
                      </a:pPr>
                      <a:r>
                        <a:rPr lang="fr-FR" sz="700" b="1" dirty="0">
                          <a:effectLst/>
                          <a:latin typeface="Marianne" panose="02000000000000000000" pitchFamily="2" charset="0"/>
                          <a:ea typeface="Calibri" panose="020F0502020204030204" pitchFamily="34" charset="0"/>
                          <a:cs typeface="Times New Roman" panose="02020603050405020304" pitchFamily="18" charset="0"/>
                        </a:rPr>
                        <a:t>Lancement de l’AAP CLE 2024-2025</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25/04/2024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700" dirty="0">
                          <a:effectLst/>
                          <a:latin typeface="Marianne" panose="02000000000000000000" pitchFamily="2" charset="0"/>
                          <a:ea typeface="Calibri" panose="020F0502020204030204" pitchFamily="34" charset="0"/>
                          <a:cs typeface="Times New Roman" panose="02020603050405020304" pitchFamily="18" charset="0"/>
                        </a:rPr>
                        <a:t>DGSNU - DGESCO</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50937"/>
                  </a:ext>
                </a:extLst>
              </a:tr>
              <a:tr h="158591">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Fin de l’AAP CLE 2024-2025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5/06/2024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3832016489"/>
                  </a:ext>
                </a:extLst>
              </a:tr>
              <a:tr h="291801">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Campagne de labellisation CLE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Au fil de l’eau et jusqu’au 09/07/2024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Comités académiques de labellisation</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4660313"/>
                  </a:ext>
                </a:extLst>
              </a:tr>
              <a:tr h="312423">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Communication des résultats aux établissements</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10/07/2024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extLst>
                  <a:ext uri="{0D108BD9-81ED-4DB2-BD59-A6C34878D82A}">
                    <a16:rowId xmlns:a16="http://schemas.microsoft.com/office/drawing/2014/main" val="2663129944"/>
                  </a:ext>
                </a:extLst>
              </a:tr>
              <a:tr h="491102">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Opérations logistiques d’affectation dans les centres SNU (schéma de répartition des séjours de cohésion)</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Juillet-août 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DRAJES (en lien avec les SDJES et le référent académique) – suivi par DGSNU</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306254"/>
                  </a:ext>
                </a:extLst>
              </a:tr>
              <a:tr h="325110">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Communication de la date de réalisation du séjour de cohésion aux établissements</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Avant le 28 août 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Chef de projet départemental (SDJES),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en lien avec le référent académique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9077268"/>
                  </a:ext>
                </a:extLst>
              </a:tr>
              <a:tr h="657621">
                <a:tc>
                  <a:txBody>
                    <a:bodyPr/>
                    <a:lstStyle/>
                    <a:p>
                      <a:pPr algn="ctr">
                        <a:lnSpc>
                          <a:spcPct val="107000"/>
                        </a:lnSpc>
                        <a:spcAft>
                          <a:spcPts val="0"/>
                        </a:spcAft>
                      </a:pPr>
                      <a:r>
                        <a:rPr lang="fr-FR" sz="700" b="1">
                          <a:effectLst/>
                          <a:latin typeface="Marianne" panose="02000000000000000000" pitchFamily="2" charset="0"/>
                          <a:ea typeface="Calibri" panose="020F0502020204030204" pitchFamily="34" charset="0"/>
                          <a:cs typeface="Times New Roman" panose="02020603050405020304" pitchFamily="18" charset="0"/>
                        </a:rPr>
                        <a:t>Organisation d’un </a:t>
                      </a: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webinaire d’information et d’échanges à destination des chefs d’établissement</a:t>
                      </a:r>
                      <a:r>
                        <a:rPr lang="fr-FR" sz="700" b="1">
                          <a:effectLst/>
                          <a:latin typeface="Marianne" panose="02000000000000000000" pitchFamily="2" charset="0"/>
                          <a:ea typeface="Calibri" panose="020F0502020204030204" pitchFamily="34" charset="0"/>
                          <a:cs typeface="Times New Roman" panose="02020603050405020304" pitchFamily="18" charset="0"/>
                        </a:rPr>
                        <a:t>, des référents académiques, des référents régionaux et départementaux</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Fin août 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DGSNU - DGESCO</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a:effectLst/>
                          <a:latin typeface="Marianne" panose="02000000000000000000" pitchFamily="2" charset="0"/>
                          <a:ea typeface="Calibri" panose="020F0502020204030204" pitchFamily="34" charset="0"/>
                          <a:cs typeface="Times New Roman" panose="02020603050405020304" pitchFamily="18" charset="0"/>
                        </a:rPr>
                        <a:t>et start up engagement (SUE)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724577"/>
                  </a:ext>
                </a:extLst>
              </a:tr>
              <a:tr h="657621">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Confirmation par les établissements, via la plateforme, des effectifs attendus </a:t>
                      </a:r>
                      <a:r>
                        <a:rPr lang="fr-FR" sz="700" b="1">
                          <a:effectLst/>
                          <a:latin typeface="Marianne" panose="02000000000000000000" pitchFamily="2" charset="0"/>
                          <a:ea typeface="Calibri" panose="020F0502020204030204" pitchFamily="34" charset="0"/>
                          <a:cs typeface="Times New Roman" panose="02020603050405020304" pitchFamily="18" charset="0"/>
                        </a:rPr>
                        <a:t>par classe ainsi que des noms des référents engagement des établissements et des référents de classe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Mi-septembre 2024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700" b="1" dirty="0">
                          <a:solidFill>
                            <a:srgbClr val="FF0000"/>
                          </a:solidFill>
                          <a:effectLst/>
                          <a:latin typeface="Marianne" panose="02000000000000000000" pitchFamily="2" charset="0"/>
                          <a:ea typeface="Calibri" panose="020F0502020204030204" pitchFamily="34" charset="0"/>
                          <a:cs typeface="Times New Roman" panose="02020603050405020304" pitchFamily="18" charset="0"/>
                        </a:rPr>
                        <a:t>Chefs d’établissement</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925" marR="45925" marT="6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5944637"/>
                  </a:ext>
                </a:extLst>
              </a:tr>
            </a:tbl>
          </a:graphicData>
        </a:graphic>
      </p:graphicFrame>
      <p:sp>
        <p:nvSpPr>
          <p:cNvPr id="6" name="Rectangle 5"/>
          <p:cNvSpPr/>
          <p:nvPr/>
        </p:nvSpPr>
        <p:spPr>
          <a:xfrm>
            <a:off x="1458827" y="356265"/>
            <a:ext cx="6120680" cy="369332"/>
          </a:xfrm>
          <a:prstGeom prst="rect">
            <a:avLst/>
          </a:prstGeom>
        </p:spPr>
        <p:txBody>
          <a:bodyPr wrap="square">
            <a:spAutoFit/>
          </a:bodyPr>
          <a:lstStyle/>
          <a:p>
            <a:pPr algn="ctr"/>
            <a:r>
              <a:rPr lang="fr-FR" b="1" dirty="0" smtClean="0">
                <a:solidFill>
                  <a:srgbClr val="002060"/>
                </a:solidFill>
                <a:latin typeface="Marianne" panose="02000000000000000000" pitchFamily="2" charset="0"/>
              </a:rPr>
              <a:t>Calendrier des opérations</a:t>
            </a:r>
            <a:endParaRPr lang="fr-FR" b="1" dirty="0">
              <a:solidFill>
                <a:srgbClr val="002060"/>
              </a:solidFill>
              <a:latin typeface="Marianne" panose="02000000000000000000" pitchFamily="2" charset="0"/>
            </a:endParaRPr>
          </a:p>
        </p:txBody>
      </p:sp>
    </p:spTree>
    <p:extLst>
      <p:ext uri="{BB962C8B-B14F-4D97-AF65-F5344CB8AC3E}">
        <p14:creationId xmlns:p14="http://schemas.microsoft.com/office/powerpoint/2010/main" val="145016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DSGNU - AAP CLE 2024-2025</a:t>
            </a:r>
            <a:endParaRPr lang="fr-FR"/>
          </a:p>
        </p:txBody>
      </p:sp>
      <p:sp>
        <p:nvSpPr>
          <p:cNvPr id="3" name="Espace réservé du numéro de diapositive 2"/>
          <p:cNvSpPr>
            <a:spLocks noGrp="1"/>
          </p:cNvSpPr>
          <p:nvPr>
            <p:ph type="sldNum" sz="quarter" idx="12"/>
          </p:nvPr>
        </p:nvSpPr>
        <p:spPr/>
        <p:txBody>
          <a:bodyPr/>
          <a:lstStyle/>
          <a:p>
            <a:fld id="{C0256CF4-EF91-45F1-A728-B17A2BA338D4}" type="slidenum">
              <a:rPr lang="fr-FR" smtClean="0"/>
              <a:t>15</a:t>
            </a:fld>
            <a:endParaRPr lang="fr-F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05623" y="0"/>
            <a:ext cx="6738377" cy="5143500"/>
          </a:xfrm>
          <a:prstGeom prst="rect">
            <a:avLst/>
          </a:prstGeom>
        </p:spPr>
      </p:pic>
      <p:sp>
        <p:nvSpPr>
          <p:cNvPr id="7" name="Rectangle 6"/>
          <p:cNvSpPr/>
          <p:nvPr/>
        </p:nvSpPr>
        <p:spPr>
          <a:xfrm>
            <a:off x="7221" y="0"/>
            <a:ext cx="2487845"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p:cNvSpPr txBox="1"/>
          <p:nvPr/>
        </p:nvSpPr>
        <p:spPr>
          <a:xfrm>
            <a:off x="-5324" y="3864769"/>
            <a:ext cx="2400300" cy="1338828"/>
          </a:xfrm>
          <a:prstGeom prst="rect">
            <a:avLst/>
          </a:prstGeom>
          <a:noFill/>
        </p:spPr>
        <p:txBody>
          <a:bodyPr wrap="square" rtlCol="0">
            <a:spAutoFit/>
          </a:bodyPr>
          <a:lstStyle/>
          <a:p>
            <a:pPr algn="ctr"/>
            <a:endParaRPr lang="fr-FR" sz="1350" b="1" dirty="0">
              <a:solidFill>
                <a:schemeClr val="bg1"/>
              </a:solidFill>
              <a:latin typeface="Marianne" panose="02000000000000000000" pitchFamily="2" charset="0"/>
            </a:endParaRPr>
          </a:p>
          <a:p>
            <a:pPr algn="ctr"/>
            <a:r>
              <a:rPr lang="fr-FR" sz="1350" b="1" dirty="0" smtClean="0">
                <a:solidFill>
                  <a:schemeClr val="bg1"/>
                </a:solidFill>
                <a:latin typeface="Marianne" panose="02000000000000000000" pitchFamily="2" charset="0"/>
              </a:rPr>
              <a:t>Contact pour </a:t>
            </a:r>
            <a:endParaRPr lang="fr-FR" sz="1350" b="1" dirty="0">
              <a:solidFill>
                <a:schemeClr val="bg1"/>
              </a:solidFill>
              <a:latin typeface="Marianne" panose="02000000000000000000" pitchFamily="2" charset="0"/>
            </a:endParaRPr>
          </a:p>
          <a:p>
            <a:pPr algn="ctr"/>
            <a:r>
              <a:rPr lang="fr-FR" sz="1350" b="1" dirty="0">
                <a:solidFill>
                  <a:schemeClr val="bg1">
                    <a:lumMod val="95000"/>
                  </a:schemeClr>
                </a:solidFill>
                <a:latin typeface="Marianne" panose="02000000000000000000" pitchFamily="2" charset="0"/>
              </a:rPr>
              <a:t>l’AAP CLE 2024-2025 : </a:t>
            </a:r>
            <a:r>
              <a:rPr lang="fr-FR" sz="1350" b="1" u="sng" dirty="0" smtClean="0">
                <a:solidFill>
                  <a:schemeClr val="bg1">
                    <a:lumMod val="95000"/>
                  </a:schemeClr>
                </a:solidFill>
                <a:latin typeface="Marianne" panose="02000000000000000000" pitchFamily="2" charset="0"/>
              </a:rPr>
              <a:t>aap@snu.gouv.fr</a:t>
            </a:r>
          </a:p>
          <a:p>
            <a:pPr algn="ctr"/>
            <a:endParaRPr lang="fr-FR" sz="1350" b="1" dirty="0">
              <a:solidFill>
                <a:srgbClr val="002060"/>
              </a:solidFill>
              <a:latin typeface="Marianne" panose="02000000000000000000" pitchFamily="2" charset="0"/>
            </a:endParaRPr>
          </a:p>
          <a:p>
            <a:pPr algn="ctr"/>
            <a:endParaRPr lang="fr-FR" sz="1350" dirty="0"/>
          </a:p>
        </p:txBody>
      </p:sp>
      <p:sp>
        <p:nvSpPr>
          <p:cNvPr id="9" name="ZoneTexte 8"/>
          <p:cNvSpPr txBox="1"/>
          <p:nvPr/>
        </p:nvSpPr>
        <p:spPr>
          <a:xfrm>
            <a:off x="64294" y="200026"/>
            <a:ext cx="2330683" cy="923330"/>
          </a:xfrm>
          <a:prstGeom prst="rect">
            <a:avLst/>
          </a:prstGeom>
          <a:noFill/>
        </p:spPr>
        <p:txBody>
          <a:bodyPr wrap="square" rtlCol="0">
            <a:spAutoFit/>
          </a:bodyPr>
          <a:lstStyle/>
          <a:p>
            <a:pPr algn="ctr"/>
            <a:r>
              <a:rPr lang="fr-FR" b="1" dirty="0">
                <a:solidFill>
                  <a:schemeClr val="bg1"/>
                </a:solidFill>
                <a:latin typeface="Marianne" panose="02000000000000000000" pitchFamily="2" charset="0"/>
              </a:rPr>
              <a:t>MERCI POUR </a:t>
            </a:r>
          </a:p>
          <a:p>
            <a:pPr algn="ctr"/>
            <a:r>
              <a:rPr lang="fr-FR" b="1" dirty="0">
                <a:solidFill>
                  <a:schemeClr val="bg1"/>
                </a:solidFill>
                <a:latin typeface="Marianne" panose="02000000000000000000" pitchFamily="2" charset="0"/>
              </a:rPr>
              <a:t>VOTRE ATTENTION</a:t>
            </a:r>
          </a:p>
        </p:txBody>
      </p:sp>
      <p:pic>
        <p:nvPicPr>
          <p:cNvPr id="10" name="Imag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820" y="3114832"/>
            <a:ext cx="1032478" cy="4711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5623" y="1508596"/>
            <a:ext cx="1327472" cy="1327472"/>
          </a:xfrm>
          <a:prstGeom prst="rect">
            <a:avLst/>
          </a:prstGeom>
        </p:spPr>
      </p:pic>
    </p:spTree>
    <p:extLst>
      <p:ext uri="{BB962C8B-B14F-4D97-AF65-F5344CB8AC3E}">
        <p14:creationId xmlns:p14="http://schemas.microsoft.com/office/powerpoint/2010/main" val="215797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b="0" dirty="0" smtClean="0"/>
              <a:t>DGSNU – CLE 2024-2025 – MAI 2024</a:t>
            </a:r>
            <a:endParaRPr lang="fr-FR" b="0"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sp>
        <p:nvSpPr>
          <p:cNvPr id="7" name="ZoneTexte 6"/>
          <p:cNvSpPr txBox="1"/>
          <p:nvPr/>
        </p:nvSpPr>
        <p:spPr>
          <a:xfrm>
            <a:off x="539552" y="987574"/>
            <a:ext cx="8208912" cy="3647152"/>
          </a:xfrm>
          <a:prstGeom prst="rect">
            <a:avLst/>
          </a:prstGeom>
          <a:noFill/>
        </p:spPr>
        <p:txBody>
          <a:bodyPr wrap="square" rtlCol="0">
            <a:spAutoFit/>
          </a:bodyPr>
          <a:lstStyle/>
          <a:p>
            <a:pPr algn="ctr"/>
            <a:r>
              <a:rPr lang="fr-FR" sz="2400" b="1" dirty="0" smtClean="0">
                <a:solidFill>
                  <a:srgbClr val="002060"/>
                </a:solidFill>
                <a:latin typeface="Marianne" panose="02000000000000000000" pitchFamily="2" charset="0"/>
              </a:rPr>
              <a:t>SOMMAIRE</a:t>
            </a:r>
            <a:r>
              <a:rPr lang="fr-FR" b="1" dirty="0" smtClean="0">
                <a:solidFill>
                  <a:srgbClr val="002060"/>
                </a:solidFill>
                <a:latin typeface="Marianne" panose="02000000000000000000" pitchFamily="2" charset="0"/>
              </a:rPr>
              <a:t> </a:t>
            </a:r>
          </a:p>
          <a:p>
            <a:pPr algn="ctr"/>
            <a:endParaRPr lang="fr-FR" b="1" dirty="0" smtClean="0">
              <a:solidFill>
                <a:srgbClr val="002060"/>
              </a:solidFill>
              <a:latin typeface="Marianne" panose="02000000000000000000" pitchFamily="2" charset="0"/>
            </a:endParaRPr>
          </a:p>
          <a:p>
            <a:pPr marL="285750" indent="-285750">
              <a:lnSpc>
                <a:spcPct val="150000"/>
              </a:lnSpc>
              <a:buFont typeface="Arial" panose="020B0604020202020204" pitchFamily="34" charset="0"/>
              <a:buChar char="•"/>
            </a:pPr>
            <a:r>
              <a:rPr lang="fr-FR" b="1" dirty="0" smtClean="0">
                <a:latin typeface="Marianne" panose="02000000000000000000" pitchFamily="2" charset="0"/>
              </a:rPr>
              <a:t>Ressources</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Le label CLE 24-25</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Qu’est-ce que le séjour de cohésion ?</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Intérêts de la labellisation </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Accompagnements du label</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Organisation logistique des séjours de cohésion : premiers cadrages</a:t>
            </a:r>
          </a:p>
          <a:p>
            <a:pPr marL="285750" indent="-285750">
              <a:lnSpc>
                <a:spcPct val="150000"/>
              </a:lnSpc>
              <a:buFont typeface="Arial" panose="020B0604020202020204" pitchFamily="34" charset="0"/>
              <a:buChar char="•"/>
            </a:pPr>
            <a:r>
              <a:rPr lang="fr-FR" b="1" dirty="0" smtClean="0">
                <a:latin typeface="Marianne" panose="02000000000000000000" pitchFamily="2" charset="0"/>
              </a:rPr>
              <a:t>Calendrier des opérations</a:t>
            </a:r>
          </a:p>
        </p:txBody>
      </p:sp>
      <p:pic>
        <p:nvPicPr>
          <p:cNvPr id="2" name="Image 1"/>
          <p:cNvPicPr>
            <a:picLocks noChangeAspect="1"/>
          </p:cNvPicPr>
          <p:nvPr/>
        </p:nvPicPr>
        <p:blipFill>
          <a:blip r:embed="rId2"/>
          <a:stretch>
            <a:fillRect/>
          </a:stretch>
        </p:blipFill>
        <p:spPr>
          <a:xfrm>
            <a:off x="7380312" y="195486"/>
            <a:ext cx="1265658" cy="594814"/>
          </a:xfrm>
          <a:prstGeom prst="rect">
            <a:avLst/>
          </a:prstGeom>
        </p:spPr>
      </p:pic>
    </p:spTree>
    <p:extLst>
      <p:ext uri="{BB962C8B-B14F-4D97-AF65-F5344CB8AC3E}">
        <p14:creationId xmlns:p14="http://schemas.microsoft.com/office/powerpoint/2010/main" val="37698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t>3</a:t>
            </a:fld>
            <a:endParaRPr lang="fr-FR"/>
          </a:p>
        </p:txBody>
      </p:sp>
      <p:sp>
        <p:nvSpPr>
          <p:cNvPr id="5" name="ZoneTexte 4"/>
          <p:cNvSpPr txBox="1"/>
          <p:nvPr/>
        </p:nvSpPr>
        <p:spPr>
          <a:xfrm>
            <a:off x="755576" y="411510"/>
            <a:ext cx="8064896" cy="4262705"/>
          </a:xfrm>
          <a:prstGeom prst="rect">
            <a:avLst/>
          </a:prstGeom>
          <a:noFill/>
        </p:spPr>
        <p:txBody>
          <a:bodyPr wrap="square" rtlCol="0">
            <a:spAutoFit/>
          </a:bodyPr>
          <a:lstStyle/>
          <a:p>
            <a:pPr algn="ctr"/>
            <a:r>
              <a:rPr lang="fr-FR" sz="2400" b="1" dirty="0" smtClean="0">
                <a:solidFill>
                  <a:srgbClr val="002060"/>
                </a:solidFill>
                <a:latin typeface="Marianne" panose="02000000000000000000" pitchFamily="2" charset="0"/>
              </a:rPr>
              <a:t>RESSOURCES </a:t>
            </a:r>
          </a:p>
          <a:p>
            <a:pPr algn="ctr"/>
            <a:endParaRPr lang="fr-FR" sz="700" b="1" dirty="0" smtClean="0">
              <a:latin typeface="Marianne" panose="02000000000000000000" pitchFamily="2" charset="0"/>
            </a:endParaRPr>
          </a:p>
          <a:p>
            <a:pPr marL="285750" indent="-285750">
              <a:buFont typeface="Wingdings" panose="05000000000000000000" pitchFamily="2" charset="2"/>
              <a:buChar char="Ø"/>
            </a:pPr>
            <a:r>
              <a:rPr lang="fr-FR" sz="1400" b="1" dirty="0" smtClean="0">
                <a:latin typeface="Marianne" panose="02000000000000000000" pitchFamily="2" charset="0"/>
              </a:rPr>
              <a:t>Note </a:t>
            </a:r>
            <a:r>
              <a:rPr lang="fr-FR" sz="1400" b="1" dirty="0">
                <a:latin typeface="Marianne" panose="02000000000000000000" pitchFamily="2" charset="0"/>
              </a:rPr>
              <a:t>de service déterminant les modalités et principes de labellisation </a:t>
            </a:r>
            <a:r>
              <a:rPr lang="fr-FR" sz="1400" b="1" dirty="0" smtClean="0">
                <a:latin typeface="Marianne" panose="02000000000000000000" pitchFamily="2" charset="0"/>
              </a:rPr>
              <a:t/>
            </a:r>
            <a:br>
              <a:rPr lang="fr-FR" sz="1400" b="1" dirty="0" smtClean="0">
                <a:latin typeface="Marianne" panose="02000000000000000000" pitchFamily="2" charset="0"/>
              </a:rPr>
            </a:br>
            <a:r>
              <a:rPr lang="fr-FR" sz="1400" dirty="0" smtClean="0">
                <a:latin typeface="Marianne" panose="02000000000000000000" pitchFamily="2" charset="0"/>
              </a:rPr>
              <a:t>(</a:t>
            </a:r>
            <a:r>
              <a:rPr lang="fr-FR" sz="1400" dirty="0">
                <a:latin typeface="Marianne" panose="02000000000000000000" pitchFamily="2" charset="0"/>
              </a:rPr>
              <a:t>BOENJS n°17 du 25 avril </a:t>
            </a:r>
            <a:r>
              <a:rPr lang="fr-FR" sz="1400" dirty="0" smtClean="0">
                <a:latin typeface="Marianne" panose="02000000000000000000" pitchFamily="2" charset="0"/>
              </a:rPr>
              <a:t>2024) </a:t>
            </a:r>
            <a:r>
              <a:rPr lang="fr-FR" sz="1400" dirty="0">
                <a:latin typeface="Marianne" panose="02000000000000000000" pitchFamily="2" charset="0"/>
              </a:rPr>
              <a:t>:</a:t>
            </a:r>
          </a:p>
          <a:p>
            <a:pPr lvl="1"/>
            <a:r>
              <a:rPr lang="fr-FR" sz="1400" dirty="0">
                <a:solidFill>
                  <a:schemeClr val="tx1">
                    <a:lumMod val="50000"/>
                    <a:lumOff val="50000"/>
                  </a:schemeClr>
                </a:solidFill>
                <a:latin typeface="Marianne" panose="02000000000000000000" pitchFamily="2" charset="0"/>
                <a:hlinkClick r:id="rId2"/>
              </a:rPr>
              <a:t>https://www.education.gouv.fr/bo/2024/Hebdo17/MENG2411005N</a:t>
            </a:r>
            <a:endParaRPr lang="fr-FR" sz="1400" dirty="0">
              <a:solidFill>
                <a:schemeClr val="tx1">
                  <a:lumMod val="50000"/>
                  <a:lumOff val="50000"/>
                </a:schemeClr>
              </a:solidFill>
              <a:latin typeface="Marianne" panose="02000000000000000000" pitchFamily="2" charset="0"/>
            </a:endParaRPr>
          </a:p>
          <a:p>
            <a:endParaRPr lang="fr-FR" sz="1000" dirty="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EDUSCOL</a:t>
            </a:r>
            <a:r>
              <a:rPr lang="fr-FR" sz="1400" dirty="0">
                <a:latin typeface="Marianne" panose="02000000000000000000" pitchFamily="2" charset="0"/>
              </a:rPr>
              <a:t>,</a:t>
            </a:r>
            <a:r>
              <a:rPr lang="fr-FR" sz="1400" b="1" dirty="0">
                <a:latin typeface="Marianne" panose="02000000000000000000" pitchFamily="2" charset="0"/>
              </a:rPr>
              <a:t> </a:t>
            </a:r>
            <a:r>
              <a:rPr lang="fr-FR" sz="1400" dirty="0">
                <a:latin typeface="Marianne" panose="02000000000000000000" pitchFamily="2" charset="0"/>
              </a:rPr>
              <a:t>page d’information et de ressources pédagogiques sur le tronc commun et les </a:t>
            </a:r>
            <a:r>
              <a:rPr lang="fr-FR" sz="1400" dirty="0" smtClean="0">
                <a:latin typeface="Marianne" panose="02000000000000000000" pitchFamily="2" charset="0"/>
              </a:rPr>
              <a:t>colorations pour accompagner les équipes éducatives </a:t>
            </a:r>
            <a:r>
              <a:rPr lang="fr-FR" sz="1400" b="1" dirty="0">
                <a:latin typeface="Marianne" panose="02000000000000000000" pitchFamily="2" charset="0"/>
              </a:rPr>
              <a:t>:</a:t>
            </a:r>
          </a:p>
          <a:p>
            <a:pPr lvl="1"/>
            <a:r>
              <a:rPr lang="fr-FR" sz="1400" dirty="0">
                <a:solidFill>
                  <a:schemeClr val="tx1">
                    <a:lumMod val="50000"/>
                    <a:lumOff val="50000"/>
                  </a:schemeClr>
                </a:solidFill>
                <a:latin typeface="Marianne" panose="02000000000000000000" pitchFamily="2" charset="0"/>
                <a:hlinkClick r:id="rId3"/>
              </a:rPr>
              <a:t>https://eduscol.education.fr/3912/classes-et-lycees-engages</a:t>
            </a:r>
            <a:endParaRPr lang="fr-FR" sz="1400" dirty="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endParaRPr lang="fr-FR" sz="1000" b="1" dirty="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Guide pratique </a:t>
            </a:r>
            <a:r>
              <a:rPr lang="fr-FR" sz="1400" dirty="0">
                <a:latin typeface="Marianne" panose="02000000000000000000" pitchFamily="2" charset="0"/>
              </a:rPr>
              <a:t>CLE 2024-2025 </a:t>
            </a:r>
            <a:r>
              <a:rPr lang="fr-FR" sz="1400" b="1" dirty="0">
                <a:latin typeface="Marianne" panose="02000000000000000000" pitchFamily="2" charset="0"/>
              </a:rPr>
              <a:t>: </a:t>
            </a:r>
            <a:endParaRPr lang="fr-FR" sz="1400" b="1" dirty="0">
              <a:solidFill>
                <a:srgbClr val="FF0000"/>
              </a:solidFill>
              <a:latin typeface="Marianne" panose="02000000000000000000" pitchFamily="2" charset="0"/>
            </a:endParaRPr>
          </a:p>
          <a:p>
            <a:pPr lvl="1"/>
            <a:r>
              <a:rPr lang="fr-FR" sz="1400" dirty="0">
                <a:solidFill>
                  <a:schemeClr val="tx1">
                    <a:lumMod val="50000"/>
                    <a:lumOff val="50000"/>
                  </a:schemeClr>
                </a:solidFill>
                <a:latin typeface="Marianne" panose="02000000000000000000" pitchFamily="2" charset="0"/>
                <a:hlinkClick r:id="rId4"/>
              </a:rPr>
              <a:t>https://eduscol.education.fr/document/52368/download</a:t>
            </a:r>
            <a:endParaRPr lang="fr-FR" sz="1400" dirty="0">
              <a:solidFill>
                <a:schemeClr val="tx1">
                  <a:lumMod val="50000"/>
                  <a:lumOff val="50000"/>
                </a:schemeClr>
              </a:solidFill>
              <a:latin typeface="Marianne" panose="02000000000000000000" pitchFamily="2" charset="0"/>
            </a:endParaRPr>
          </a:p>
          <a:p>
            <a:r>
              <a:rPr lang="fr-FR" sz="1400" dirty="0">
                <a:solidFill>
                  <a:schemeClr val="tx1">
                    <a:lumMod val="50000"/>
                    <a:lumOff val="50000"/>
                  </a:schemeClr>
                </a:solidFill>
                <a:latin typeface="Marianne" panose="02000000000000000000" pitchFamily="2" charset="0"/>
              </a:rPr>
              <a:t> </a:t>
            </a:r>
            <a:endParaRPr lang="fr-FR" sz="1000" b="1" dirty="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Flyer de communication </a:t>
            </a:r>
            <a:r>
              <a:rPr lang="fr-FR" sz="1400" dirty="0" smtClean="0">
                <a:latin typeface="Marianne" panose="02000000000000000000" pitchFamily="2" charset="0"/>
              </a:rPr>
              <a:t>sur les CLE </a:t>
            </a:r>
            <a:r>
              <a:rPr lang="fr-FR" sz="1400" dirty="0">
                <a:latin typeface="Marianne" panose="02000000000000000000" pitchFamily="2" charset="0"/>
              </a:rPr>
              <a:t>:</a:t>
            </a:r>
          </a:p>
          <a:p>
            <a:pPr lvl="1"/>
            <a:r>
              <a:rPr lang="fr-FR" sz="1400" dirty="0">
                <a:solidFill>
                  <a:schemeClr val="tx1">
                    <a:lumMod val="50000"/>
                    <a:lumOff val="50000"/>
                  </a:schemeClr>
                </a:solidFill>
                <a:latin typeface="Marianne" panose="02000000000000000000" pitchFamily="2" charset="0"/>
                <a:hlinkClick r:id="rId5"/>
              </a:rPr>
              <a:t>https://</a:t>
            </a:r>
            <a:r>
              <a:rPr lang="fr-FR" sz="1400" dirty="0" smtClean="0">
                <a:solidFill>
                  <a:schemeClr val="tx1">
                    <a:lumMod val="50000"/>
                    <a:lumOff val="50000"/>
                  </a:schemeClr>
                </a:solidFill>
                <a:latin typeface="Marianne" panose="02000000000000000000" pitchFamily="2" charset="0"/>
                <a:hlinkClick r:id="rId5"/>
              </a:rPr>
              <a:t>eduscol.education.fr/document/58476/download?attachment</a:t>
            </a:r>
            <a:endParaRPr lang="fr-FR" sz="1400" dirty="0" smtClean="0">
              <a:solidFill>
                <a:schemeClr val="tx1">
                  <a:lumMod val="50000"/>
                  <a:lumOff val="50000"/>
                </a:schemeClr>
              </a:solidFill>
              <a:latin typeface="Marianne" panose="02000000000000000000" pitchFamily="2" charset="0"/>
            </a:endParaRPr>
          </a:p>
          <a:p>
            <a:pPr lvl="1"/>
            <a:endParaRPr lang="fr-FR" sz="1400" dirty="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FAQ </a:t>
            </a:r>
            <a:r>
              <a:rPr lang="fr-FR" sz="1400" dirty="0">
                <a:latin typeface="Marianne" panose="02000000000000000000" pitchFamily="2" charset="0"/>
              </a:rPr>
              <a:t>CLE 2024-2025 (à venir, au fil des questions) : </a:t>
            </a:r>
          </a:p>
          <a:p>
            <a:pPr lvl="1"/>
            <a:endParaRPr lang="fr-FR" sz="1000" dirty="0" smtClean="0">
              <a:solidFill>
                <a:schemeClr val="tx1">
                  <a:lumMod val="50000"/>
                  <a:lumOff val="50000"/>
                </a:schemeClr>
              </a:solidFill>
              <a:latin typeface="Marianne" panose="02000000000000000000" pitchFamily="2" charset="0"/>
            </a:endParaRPr>
          </a:p>
          <a:p>
            <a:pPr marL="285750" indent="-285750">
              <a:buFont typeface="Wingdings" panose="05000000000000000000" pitchFamily="2" charset="2"/>
              <a:buChar char="Ø"/>
            </a:pPr>
            <a:r>
              <a:rPr lang="fr-FR" sz="1400" b="1" dirty="0">
                <a:latin typeface="Marianne" panose="02000000000000000000" pitchFamily="2" charset="0"/>
              </a:rPr>
              <a:t>Site officiel SNU </a:t>
            </a:r>
            <a:r>
              <a:rPr lang="fr-FR" sz="1400" dirty="0">
                <a:latin typeface="Marianne" panose="02000000000000000000" pitchFamily="2" charset="0"/>
              </a:rPr>
              <a:t>: </a:t>
            </a:r>
            <a:r>
              <a:rPr lang="fr-FR" sz="1400" dirty="0" smtClean="0">
                <a:latin typeface="Marianne" panose="02000000000000000000" pitchFamily="2" charset="0"/>
                <a:hlinkClick r:id="rId6"/>
              </a:rPr>
              <a:t>https</a:t>
            </a:r>
            <a:r>
              <a:rPr lang="fr-FR" sz="1400" dirty="0">
                <a:latin typeface="Marianne" panose="02000000000000000000" pitchFamily="2" charset="0"/>
                <a:hlinkClick r:id="rId6"/>
              </a:rPr>
              <a:t>://www.snu.gouv.fr</a:t>
            </a:r>
            <a:r>
              <a:rPr lang="fr-FR" sz="1400" dirty="0" smtClean="0">
                <a:latin typeface="Marianne" panose="02000000000000000000" pitchFamily="2" charset="0"/>
                <a:hlinkClick r:id="rId6"/>
              </a:rPr>
              <a:t>/</a:t>
            </a:r>
            <a:endParaRPr lang="fr-FR" sz="1400" dirty="0" smtClean="0">
              <a:latin typeface="Marianne" panose="02000000000000000000" pitchFamily="2" charset="0"/>
            </a:endParaRPr>
          </a:p>
          <a:p>
            <a:pPr marL="285750" indent="-285750">
              <a:buFont typeface="Wingdings" panose="05000000000000000000" pitchFamily="2" charset="2"/>
              <a:buChar char="Ø"/>
            </a:pPr>
            <a:endParaRPr lang="fr-FR" sz="1400" b="1" dirty="0">
              <a:latin typeface="Marianne" panose="02000000000000000000" pitchFamily="2" charset="0"/>
            </a:endParaRPr>
          </a:p>
        </p:txBody>
      </p:sp>
      <p:sp>
        <p:nvSpPr>
          <p:cNvPr id="6" name="Espace réservé du pied de page 3"/>
          <p:cNvSpPr>
            <a:spLocks noGrp="1"/>
          </p:cNvSpPr>
          <p:nvPr>
            <p:ph type="ftr" sz="quarter" idx="11"/>
          </p:nvPr>
        </p:nvSpPr>
        <p:spPr/>
        <p:txBody>
          <a:bodyPr/>
          <a:lstStyle/>
          <a:p>
            <a:r>
              <a:rPr lang="fr-FR" b="0" dirty="0" smtClean="0"/>
              <a:t>DGSNU – CLE 2024-2025 – MAI 2024</a:t>
            </a:r>
            <a:endParaRPr lang="fr-FR" b="0" dirty="0"/>
          </a:p>
        </p:txBody>
      </p:sp>
    </p:spTree>
    <p:extLst>
      <p:ext uri="{BB962C8B-B14F-4D97-AF65-F5344CB8AC3E}">
        <p14:creationId xmlns:p14="http://schemas.microsoft.com/office/powerpoint/2010/main" val="321356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96" y="229097"/>
            <a:ext cx="8595922" cy="4570482"/>
          </a:xfrm>
          <a:prstGeom prst="rect">
            <a:avLst/>
          </a:prstGeom>
        </p:spPr>
        <p:txBody>
          <a:bodyPr wrap="square">
            <a:spAutoFit/>
          </a:bodyPr>
          <a:lstStyle/>
          <a:p>
            <a:pPr lvl="0" algn="ctr"/>
            <a:r>
              <a:rPr lang="fr-FR" sz="2000" b="1" dirty="0" smtClean="0">
                <a:solidFill>
                  <a:srgbClr val="002060"/>
                </a:solidFill>
                <a:latin typeface="Marianne" panose="02000000000000000000" pitchFamily="2" charset="0"/>
              </a:rPr>
              <a:t>LE LABEL</a:t>
            </a:r>
          </a:p>
          <a:p>
            <a:pPr lvl="0" algn="ctr"/>
            <a:endParaRPr lang="fr-FR" b="1" dirty="0">
              <a:latin typeface="Marianne" panose="02000000000000000000" pitchFamily="2" charset="0"/>
            </a:endParaRPr>
          </a:p>
          <a:p>
            <a:pPr marL="171450" indent="-171450">
              <a:buFont typeface="Wingdings" panose="05000000000000000000" pitchFamily="2" charset="2"/>
              <a:buChar char="Ø"/>
            </a:pPr>
            <a:r>
              <a:rPr lang="fr-FR" sz="1200" b="1" dirty="0">
                <a:latin typeface="Marianne" panose="02000000000000000000" pitchFamily="2" charset="0"/>
              </a:rPr>
              <a:t>Une démarche </a:t>
            </a:r>
            <a:r>
              <a:rPr lang="fr-FR" sz="1200" b="1" dirty="0" smtClean="0">
                <a:latin typeface="Marianne" panose="02000000000000000000" pitchFamily="2" charset="0"/>
              </a:rPr>
              <a:t>volontaire pour les classes de seconde (GT et professionnelles) ou de 1</a:t>
            </a:r>
            <a:r>
              <a:rPr lang="fr-FR" sz="1200" b="1" baseline="30000" dirty="0" smtClean="0">
                <a:latin typeface="Marianne" panose="02000000000000000000" pitchFamily="2" charset="0"/>
              </a:rPr>
              <a:t>ère</a:t>
            </a:r>
            <a:r>
              <a:rPr lang="fr-FR" sz="1200" b="1" dirty="0" smtClean="0">
                <a:latin typeface="Marianne" panose="02000000000000000000" pitchFamily="2" charset="0"/>
              </a:rPr>
              <a:t> année de CAP</a:t>
            </a:r>
          </a:p>
          <a:p>
            <a:endParaRPr lang="fr-FR" sz="700" dirty="0">
              <a:latin typeface="Marianne" panose="02000000000000000000" pitchFamily="2" charset="0"/>
            </a:endParaRPr>
          </a:p>
          <a:p>
            <a:pPr marL="171450" indent="-171450">
              <a:spcAft>
                <a:spcPts val="600"/>
              </a:spcAft>
              <a:buFont typeface="Wingdings" panose="05000000000000000000" pitchFamily="2" charset="2"/>
              <a:buChar char="Ø"/>
            </a:pPr>
            <a:r>
              <a:rPr lang="fr-FR" sz="1200" b="1" dirty="0" smtClean="0">
                <a:latin typeface="Marianne" panose="02000000000000000000" pitchFamily="2" charset="0"/>
              </a:rPr>
              <a:t>Critères :</a:t>
            </a:r>
            <a:endParaRPr lang="fr-FR" sz="1200" dirty="0" smtClean="0">
              <a:latin typeface="Marianne" panose="02000000000000000000" pitchFamily="2" charset="0"/>
            </a:endParaRPr>
          </a:p>
          <a:p>
            <a:pPr marL="171450" indent="-171450">
              <a:spcAft>
                <a:spcPts val="600"/>
              </a:spcAft>
              <a:buFont typeface="Arial" panose="020B0604020202020204" pitchFamily="34" charset="0"/>
              <a:buChar char="•"/>
            </a:pPr>
            <a:r>
              <a:rPr lang="fr-FR" sz="1200" dirty="0" smtClean="0">
                <a:latin typeface="Marianne" panose="02000000000000000000" pitchFamily="2" charset="0"/>
              </a:rPr>
              <a:t>Une </a:t>
            </a:r>
            <a:r>
              <a:rPr lang="fr-FR" sz="1200" dirty="0">
                <a:latin typeface="Marianne" panose="02000000000000000000" pitchFamily="2" charset="0"/>
              </a:rPr>
              <a:t>classe engagée rassemble les </a:t>
            </a:r>
            <a:r>
              <a:rPr lang="fr-FR" sz="1200" b="1" dirty="0">
                <a:latin typeface="Marianne" panose="02000000000000000000" pitchFamily="2" charset="0"/>
              </a:rPr>
              <a:t>élèves d’un même groupe classe </a:t>
            </a:r>
            <a:r>
              <a:rPr lang="fr-FR" sz="1200" dirty="0" smtClean="0">
                <a:latin typeface="Marianne" panose="02000000000000000000" pitchFamily="2" charset="0"/>
              </a:rPr>
              <a:t>(ex. 2</a:t>
            </a:r>
            <a:r>
              <a:rPr lang="fr-FR" sz="1200" baseline="30000" dirty="0" smtClean="0">
                <a:latin typeface="Marianne" panose="02000000000000000000" pitchFamily="2" charset="0"/>
              </a:rPr>
              <a:t>de</a:t>
            </a:r>
            <a:r>
              <a:rPr lang="fr-FR" sz="1200" dirty="0" smtClean="0">
                <a:latin typeface="Marianne" panose="02000000000000000000" pitchFamily="2" charset="0"/>
              </a:rPr>
              <a:t> </a:t>
            </a:r>
            <a:r>
              <a:rPr lang="fr-FR" sz="1200" dirty="0">
                <a:latin typeface="Marianne" panose="02000000000000000000" pitchFamily="2" charset="0"/>
              </a:rPr>
              <a:t>4) </a:t>
            </a:r>
            <a:r>
              <a:rPr lang="fr-FR" sz="1200" b="1" dirty="0">
                <a:latin typeface="Marianne" panose="02000000000000000000" pitchFamily="2" charset="0"/>
              </a:rPr>
              <a:t>ou issus de classes différentes ou de groupes constitués </a:t>
            </a:r>
            <a:r>
              <a:rPr lang="fr-FR" sz="1200" dirty="0" smtClean="0">
                <a:latin typeface="Marianne" panose="02000000000000000000" pitchFamily="2" charset="0"/>
              </a:rPr>
              <a:t>(éco-délégués, jeunes du CVL, etc</a:t>
            </a:r>
            <a:r>
              <a:rPr lang="fr-FR" sz="1200" dirty="0">
                <a:latin typeface="Marianne" panose="02000000000000000000" pitchFamily="2" charset="0"/>
              </a:rPr>
              <a:t>.). </a:t>
            </a:r>
            <a:r>
              <a:rPr lang="fr-FR" sz="1200" dirty="0">
                <a:solidFill>
                  <a:srgbClr val="FF0000"/>
                </a:solidFill>
                <a:latin typeface="Marianne" panose="02000000000000000000" pitchFamily="2" charset="0"/>
              </a:rPr>
              <a:t>/!\ Une seule candidature / projet CLE</a:t>
            </a:r>
            <a:r>
              <a:rPr lang="fr-FR" sz="1200" dirty="0" smtClean="0">
                <a:latin typeface="Marianne" panose="02000000000000000000" pitchFamily="2" charset="0"/>
              </a:rPr>
              <a:t>.</a:t>
            </a:r>
          </a:p>
          <a:p>
            <a:pPr marL="171450" indent="-171450">
              <a:spcAft>
                <a:spcPts val="600"/>
              </a:spcAft>
              <a:buFont typeface="Arial" panose="020B0604020202020204" pitchFamily="34" charset="0"/>
              <a:buChar char="•"/>
            </a:pPr>
            <a:r>
              <a:rPr lang="fr-FR" sz="1200" dirty="0">
                <a:latin typeface="Marianne" panose="02000000000000000000" pitchFamily="2" charset="0"/>
              </a:rPr>
              <a:t>Un seuil </a:t>
            </a:r>
            <a:r>
              <a:rPr lang="fr-FR" sz="1200" dirty="0" smtClean="0">
                <a:latin typeface="Marianne" panose="02000000000000000000" pitchFamily="2" charset="0"/>
              </a:rPr>
              <a:t>de </a:t>
            </a:r>
            <a:r>
              <a:rPr lang="fr-FR" sz="1200" b="1" dirty="0">
                <a:latin typeface="Marianne" panose="02000000000000000000" pitchFamily="2" charset="0"/>
              </a:rPr>
              <a:t>15 élèves minimum </a:t>
            </a:r>
            <a:r>
              <a:rPr lang="fr-FR" sz="1200" dirty="0">
                <a:latin typeface="Marianne" panose="02000000000000000000" pitchFamily="2" charset="0"/>
              </a:rPr>
              <a:t>par classe engagée </a:t>
            </a:r>
            <a:r>
              <a:rPr lang="fr-FR" sz="1200" dirty="0" smtClean="0">
                <a:latin typeface="Marianne" panose="02000000000000000000" pitchFamily="2" charset="0"/>
              </a:rPr>
              <a:t>(</a:t>
            </a:r>
            <a:r>
              <a:rPr lang="fr-FR" sz="1200" dirty="0">
                <a:latin typeface="Marianne" panose="02000000000000000000" pitchFamily="2" charset="0"/>
              </a:rPr>
              <a:t>sauf exception à justifier via </a:t>
            </a:r>
            <a:r>
              <a:rPr lang="fr-FR" sz="1200" dirty="0" smtClean="0">
                <a:latin typeface="Marianne" panose="02000000000000000000" pitchFamily="2" charset="0"/>
              </a:rPr>
              <a:t>«</a:t>
            </a:r>
            <a:r>
              <a:rPr lang="fr-FR" sz="1200" dirty="0">
                <a:latin typeface="Marianne" panose="02000000000000000000" pitchFamily="2" charset="0"/>
              </a:rPr>
              <a:t> Démarches simplifiées »).</a:t>
            </a:r>
          </a:p>
          <a:p>
            <a:pPr marL="171450" lvl="0" indent="-171450">
              <a:buFont typeface="Arial" panose="020B0604020202020204" pitchFamily="34" charset="0"/>
              <a:buChar char="•"/>
            </a:pPr>
            <a:r>
              <a:rPr lang="fr-FR" sz="1200" dirty="0" smtClean="0">
                <a:solidFill>
                  <a:srgbClr val="000000"/>
                </a:solidFill>
                <a:latin typeface="Marianne" panose="02000000000000000000" pitchFamily="2" charset="0"/>
              </a:rPr>
              <a:t>La conduite d’un </a:t>
            </a:r>
            <a:r>
              <a:rPr lang="fr-FR" sz="1200" b="1" dirty="0" smtClean="0">
                <a:solidFill>
                  <a:srgbClr val="000000"/>
                </a:solidFill>
                <a:latin typeface="Marianne" panose="02000000000000000000" pitchFamily="2" charset="0"/>
              </a:rPr>
              <a:t>projet pédagogique annuel porté par les équipes éducatives </a:t>
            </a:r>
            <a:r>
              <a:rPr lang="fr-FR" sz="1200" dirty="0" smtClean="0">
                <a:solidFill>
                  <a:srgbClr val="000000"/>
                </a:solidFill>
                <a:latin typeface="Marianne" panose="02000000000000000000" pitchFamily="2" charset="0"/>
              </a:rPr>
              <a:t>de l’établissement scolaire qui met en avant l’engagement dans une des quatre « colorations » suivantes : </a:t>
            </a:r>
          </a:p>
          <a:p>
            <a:pPr marL="628650" lvl="1" indent="-171450">
              <a:buFont typeface="Wingdings" panose="05000000000000000000" pitchFamily="2" charset="2"/>
              <a:buChar char="Ø"/>
            </a:pPr>
            <a:r>
              <a:rPr lang="fr-FR" sz="1200" dirty="0">
                <a:latin typeface="Marianne" panose="02000000000000000000" pitchFamily="2" charset="0"/>
              </a:rPr>
              <a:t>« Défense et Mémoire »</a:t>
            </a:r>
          </a:p>
          <a:p>
            <a:pPr marL="628650" lvl="1" indent="-171450">
              <a:buFont typeface="Wingdings" panose="05000000000000000000" pitchFamily="2" charset="2"/>
              <a:buChar char="Ø"/>
            </a:pPr>
            <a:r>
              <a:rPr lang="fr-FR" sz="1200" dirty="0">
                <a:latin typeface="Marianne" panose="02000000000000000000" pitchFamily="2" charset="0"/>
              </a:rPr>
              <a:t>« Environnement »</a:t>
            </a:r>
          </a:p>
          <a:p>
            <a:pPr marL="628650" lvl="1" indent="-171450">
              <a:buFont typeface="Wingdings" panose="05000000000000000000" pitchFamily="2" charset="2"/>
              <a:buChar char="Ø"/>
            </a:pPr>
            <a:r>
              <a:rPr lang="fr-FR" sz="1200" dirty="0">
                <a:latin typeface="Marianne" panose="02000000000000000000" pitchFamily="2" charset="0"/>
              </a:rPr>
              <a:t>« Résilience et prévention des risques »</a:t>
            </a:r>
          </a:p>
          <a:p>
            <a:pPr marL="628650" lvl="1" indent="-171450">
              <a:spcAft>
                <a:spcPts val="600"/>
              </a:spcAft>
              <a:buFont typeface="Wingdings" panose="05000000000000000000" pitchFamily="2" charset="2"/>
              <a:buChar char="Ø"/>
            </a:pPr>
            <a:r>
              <a:rPr lang="fr-FR" sz="1200" dirty="0">
                <a:latin typeface="Marianne" panose="02000000000000000000" pitchFamily="2" charset="0"/>
              </a:rPr>
              <a:t>« Sports et Jeux Olympiques et Paralympiques </a:t>
            </a:r>
            <a:r>
              <a:rPr lang="fr-FR" sz="1200" dirty="0" smtClean="0">
                <a:latin typeface="Marianne" panose="02000000000000000000" pitchFamily="2" charset="0"/>
              </a:rPr>
              <a:t>»</a:t>
            </a:r>
          </a:p>
          <a:p>
            <a:pPr marL="171450" indent="-171450">
              <a:spcAft>
                <a:spcPts val="600"/>
              </a:spcAft>
              <a:buFont typeface="Arial" panose="020B0604020202020204" pitchFamily="34" charset="0"/>
              <a:buChar char="•"/>
            </a:pPr>
            <a:r>
              <a:rPr lang="fr-FR" sz="1200" b="1" dirty="0" smtClean="0">
                <a:latin typeface="Marianne" panose="02000000000000000000" pitchFamily="2" charset="0"/>
              </a:rPr>
              <a:t>La </a:t>
            </a:r>
            <a:r>
              <a:rPr lang="fr-FR" sz="1200" b="1" dirty="0">
                <a:latin typeface="Marianne" panose="02000000000000000000" pitchFamily="2" charset="0"/>
              </a:rPr>
              <a:t>participation obligatoire de la classe engagée à un séjour de cohésion </a:t>
            </a:r>
            <a:r>
              <a:rPr lang="fr-FR" sz="1200" b="1" dirty="0" smtClean="0">
                <a:latin typeface="Marianne" panose="02000000000000000000" pitchFamily="2" charset="0"/>
              </a:rPr>
              <a:t>du </a:t>
            </a:r>
            <a:r>
              <a:rPr lang="fr-FR" sz="1200" b="1" dirty="0">
                <a:latin typeface="Marianne" panose="02000000000000000000" pitchFamily="2" charset="0"/>
              </a:rPr>
              <a:t>SNU </a:t>
            </a:r>
            <a:r>
              <a:rPr lang="fr-FR" sz="1200" dirty="0" smtClean="0">
                <a:latin typeface="Marianne" panose="02000000000000000000" pitchFamily="2" charset="0"/>
              </a:rPr>
              <a:t>dans </a:t>
            </a:r>
            <a:r>
              <a:rPr lang="fr-FR" sz="1200" dirty="0">
                <a:latin typeface="Marianne" panose="02000000000000000000" pitchFamily="2" charset="0"/>
              </a:rPr>
              <a:t>la coloration </a:t>
            </a:r>
            <a:r>
              <a:rPr lang="fr-FR" sz="1200" dirty="0" smtClean="0">
                <a:latin typeface="Marianne" panose="02000000000000000000" pitchFamily="2" charset="0"/>
              </a:rPr>
              <a:t>choisie </a:t>
            </a:r>
            <a:r>
              <a:rPr lang="fr-FR" sz="1200" dirty="0">
                <a:latin typeface="Marianne" panose="02000000000000000000" pitchFamily="2" charset="0"/>
              </a:rPr>
              <a:t>par l’établissement.   </a:t>
            </a:r>
          </a:p>
          <a:p>
            <a:pPr marL="171450" lvl="0" indent="-171450">
              <a:spcAft>
                <a:spcPts val="600"/>
              </a:spcAft>
              <a:buFont typeface="Arial" panose="020B0604020202020204" pitchFamily="34" charset="0"/>
              <a:buChar char="•"/>
            </a:pPr>
            <a:r>
              <a:rPr lang="fr-FR" sz="1200" b="1" dirty="0" smtClean="0">
                <a:solidFill>
                  <a:srgbClr val="000000"/>
                </a:solidFill>
                <a:latin typeface="Marianne" panose="02000000000000000000" pitchFamily="2" charset="0"/>
              </a:rPr>
              <a:t>Obtention automatique du label « lycée engagé »</a:t>
            </a:r>
            <a:r>
              <a:rPr lang="fr-FR" sz="1200" dirty="0" smtClean="0">
                <a:solidFill>
                  <a:srgbClr val="000000"/>
                </a:solidFill>
                <a:latin typeface="Marianne" panose="02000000000000000000" pitchFamily="2" charset="0"/>
              </a:rPr>
              <a:t> dès deux classes engagées dans l’établissement</a:t>
            </a:r>
          </a:p>
          <a:p>
            <a:pPr marL="171450" lvl="0" indent="-171450">
              <a:spcAft>
                <a:spcPts val="600"/>
              </a:spcAft>
              <a:buFont typeface="Arial" panose="020B0604020202020204" pitchFamily="34" charset="0"/>
              <a:buChar char="•"/>
            </a:pPr>
            <a:r>
              <a:rPr lang="fr-FR" sz="1200" dirty="0" smtClean="0">
                <a:solidFill>
                  <a:srgbClr val="000000"/>
                </a:solidFill>
                <a:latin typeface="Marianne" panose="02000000000000000000" pitchFamily="2" charset="0"/>
              </a:rPr>
              <a:t>L’inscription dans </a:t>
            </a:r>
            <a:r>
              <a:rPr lang="fr-FR" sz="1200" b="1" dirty="0" smtClean="0">
                <a:solidFill>
                  <a:srgbClr val="000000"/>
                </a:solidFill>
                <a:latin typeface="Marianne" panose="02000000000000000000" pitchFamily="2" charset="0"/>
              </a:rPr>
              <a:t>le continuum des apprentissages et des compétences </a:t>
            </a:r>
            <a:r>
              <a:rPr lang="fr-FR" sz="1200" dirty="0" smtClean="0">
                <a:solidFill>
                  <a:srgbClr val="000000"/>
                </a:solidFill>
                <a:latin typeface="Marianne" panose="02000000000000000000" pitchFamily="2" charset="0"/>
              </a:rPr>
              <a:t>relatifs à la citoyenneté et à </a:t>
            </a:r>
            <a:r>
              <a:rPr lang="fr-FR" sz="1200" dirty="0" smtClean="0">
                <a:latin typeface="Marianne" panose="02000000000000000000" pitchFamily="2" charset="0"/>
              </a:rPr>
              <a:t>l’enseignement</a:t>
            </a:r>
            <a:r>
              <a:rPr lang="fr-FR" sz="1200" dirty="0" smtClean="0">
                <a:solidFill>
                  <a:srgbClr val="000000"/>
                </a:solidFill>
                <a:latin typeface="Marianne" panose="02000000000000000000" pitchFamily="2" charset="0"/>
              </a:rPr>
              <a:t> moral et civique (EMC)</a:t>
            </a:r>
            <a:r>
              <a:rPr lang="fr-FR" sz="1200" dirty="0">
                <a:latin typeface="Marianne" panose="02000000000000000000" pitchFamily="2" charset="0"/>
              </a:rPr>
              <a:t> </a:t>
            </a:r>
            <a:r>
              <a:rPr lang="fr-FR" sz="1200" dirty="0" smtClean="0">
                <a:latin typeface="Marianne" panose="02000000000000000000" pitchFamily="2" charset="0"/>
              </a:rPr>
              <a:t>: </a:t>
            </a:r>
            <a:r>
              <a:rPr lang="fr-FR" sz="1200" dirty="0">
                <a:latin typeface="Marianne" panose="02000000000000000000" pitchFamily="2" charset="0"/>
              </a:rPr>
              <a:t>s</a:t>
            </a:r>
            <a:r>
              <a:rPr lang="fr-FR" sz="1200" dirty="0" smtClean="0">
                <a:latin typeface="Marianne" panose="02000000000000000000" pitchFamily="2" charset="0"/>
              </a:rPr>
              <a:t>emaine de l’engagement, élections aux instances lycéennes, forum de l’engagement, liens avec les </a:t>
            </a:r>
            <a:r>
              <a:rPr lang="fr-FR" sz="1200" dirty="0">
                <a:latin typeface="Marianne" panose="02000000000000000000" pitchFamily="2" charset="0"/>
              </a:rPr>
              <a:t>p</a:t>
            </a:r>
            <a:r>
              <a:rPr lang="fr-FR" sz="1200" dirty="0" smtClean="0">
                <a:latin typeface="Marianne" panose="02000000000000000000" pitchFamily="2" charset="0"/>
              </a:rPr>
              <a:t>arcours éducatifs de l’élève dont le </a:t>
            </a:r>
            <a:r>
              <a:rPr lang="fr-FR" sz="1200" dirty="0">
                <a:latin typeface="Marianne" panose="02000000000000000000" pitchFamily="2" charset="0"/>
              </a:rPr>
              <a:t>P</a:t>
            </a:r>
            <a:r>
              <a:rPr lang="fr-FR" sz="1200" dirty="0" smtClean="0">
                <a:latin typeface="Marianne" panose="02000000000000000000" pitchFamily="2" charset="0"/>
              </a:rPr>
              <a:t>arcours citoyen, etc.</a:t>
            </a:r>
          </a:p>
          <a:p>
            <a:pPr lvl="1"/>
            <a:endParaRPr lang="fr-FR" sz="700" dirty="0" smtClean="0">
              <a:latin typeface="Marianne" panose="02000000000000000000" pitchFamily="2" charset="0"/>
            </a:endParaRPr>
          </a:p>
        </p:txBody>
      </p:sp>
      <p:sp>
        <p:nvSpPr>
          <p:cNvPr id="5" name="Espace réservé du numéro de diapositive 4"/>
          <p:cNvSpPr>
            <a:spLocks noGrp="1"/>
          </p:cNvSpPr>
          <p:nvPr>
            <p:ph type="sldNum" sz="quarter" idx="12"/>
          </p:nvPr>
        </p:nvSpPr>
        <p:spPr/>
        <p:txBody>
          <a:bodyPr/>
          <a:lstStyle/>
          <a:p>
            <a:fld id="{5A6EC83D-9070-4A4A-9294-543D693C8DB0}" type="slidenum">
              <a:rPr lang="fr-FR" smtClean="0"/>
              <a:t>4</a:t>
            </a:fld>
            <a:endParaRPr lang="fr-FR"/>
          </a:p>
        </p:txBody>
      </p:sp>
      <p:sp>
        <p:nvSpPr>
          <p:cNvPr id="6" name="Espace réservé du pied de page 3"/>
          <p:cNvSpPr>
            <a:spLocks noGrp="1"/>
          </p:cNvSpPr>
          <p:nvPr>
            <p:ph type="ftr" sz="quarter" idx="11"/>
          </p:nvPr>
        </p:nvSpPr>
        <p:spPr>
          <a:xfrm>
            <a:off x="360000" y="4789684"/>
            <a:ext cx="5904000" cy="360000"/>
          </a:xfrm>
        </p:spPr>
        <p:txBody>
          <a:bodyPr/>
          <a:lstStyle/>
          <a:p>
            <a:r>
              <a:rPr lang="fr-FR" b="0" dirty="0" smtClean="0"/>
              <a:t>DGSNU – CLE 2024-2025 – MAI 2024</a:t>
            </a:r>
            <a:endParaRPr lang="fr-FR" b="0" dirty="0"/>
          </a:p>
        </p:txBody>
      </p:sp>
      <p:pic>
        <p:nvPicPr>
          <p:cNvPr id="7" name="Image 6"/>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066500" y="2643503"/>
            <a:ext cx="288290" cy="298450"/>
          </a:xfrm>
          <a:prstGeom prst="rect">
            <a:avLst/>
          </a:prstGeom>
          <a:ln>
            <a:noFill/>
          </a:ln>
          <a:extLst>
            <a:ext uri="{53640926-AAD7-44D8-BBD7-CCE9431645EC}">
              <a14:shadowObscured xmlns:a14="http://schemas.microsoft.com/office/drawing/2010/main"/>
            </a:ext>
          </a:extLst>
        </p:spPr>
      </p:pic>
      <p:pic>
        <p:nvPicPr>
          <p:cNvPr id="8" name="Image 7"/>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652120" y="2602228"/>
            <a:ext cx="340360" cy="339725"/>
          </a:xfrm>
          <a:prstGeom prst="rect">
            <a:avLst/>
          </a:prstGeom>
        </p:spPr>
      </p:pic>
      <p:pic>
        <p:nvPicPr>
          <p:cNvPr id="9" name="Image 8"/>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6860580" y="2612142"/>
            <a:ext cx="320675" cy="320675"/>
          </a:xfrm>
          <a:prstGeom prst="rect">
            <a:avLst/>
          </a:prstGeom>
          <a:ln>
            <a:noFill/>
          </a:ln>
          <a:extLst>
            <a:ext uri="{53640926-AAD7-44D8-BBD7-CCE9431645EC}">
              <a14:shadowObscured xmlns:a14="http://schemas.microsoft.com/office/drawing/2010/main"/>
            </a:ext>
          </a:extLst>
        </p:spPr>
      </p:pic>
      <p:pic>
        <p:nvPicPr>
          <p:cNvPr id="10" name="Image 9"/>
          <p:cNvPicPr/>
          <p:nvPr/>
        </p:nvPicPr>
        <p:blipFill>
          <a:blip r:embed="rId7" cstate="print">
            <a:duotone>
              <a:prstClr val="black"/>
              <a:srgbClr val="7030A0">
                <a:tint val="45000"/>
                <a:satMod val="400000"/>
              </a:srgbClr>
            </a:duotone>
            <a:extLst>
              <a:ext uri="{28A0092B-C50C-407E-A947-70E740481C1C}">
                <a14:useLocalDpi xmlns:a14="http://schemas.microsoft.com/office/drawing/2010/main"/>
              </a:ext>
            </a:extLst>
          </a:blip>
          <a:stretch>
            <a:fillRect/>
          </a:stretch>
        </p:blipFill>
        <p:spPr>
          <a:xfrm>
            <a:off x="6371444" y="2688693"/>
            <a:ext cx="270510" cy="238125"/>
          </a:xfrm>
          <a:prstGeom prst="rect">
            <a:avLst/>
          </a:prstGeom>
        </p:spPr>
      </p:pic>
      <p:pic>
        <p:nvPicPr>
          <p:cNvPr id="11" name="Image 10"/>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7859588" y="229097"/>
            <a:ext cx="1030882" cy="470445"/>
          </a:xfrm>
          <a:prstGeom prst="rect">
            <a:avLst/>
          </a:prstGeom>
          <a:ln w="19050">
            <a:solidFill>
              <a:srgbClr val="E1000F"/>
            </a:solidFill>
          </a:ln>
        </p:spPr>
      </p:pic>
    </p:spTree>
    <p:extLst>
      <p:ext uri="{BB962C8B-B14F-4D97-AF65-F5344CB8AC3E}">
        <p14:creationId xmlns:p14="http://schemas.microsoft.com/office/powerpoint/2010/main" val="291419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5</a:t>
            </a:fld>
            <a:endParaRPr lang="fr-FR" dirty="0">
              <a:latin typeface="Marianne" panose="02000000000000000000" pitchFamily="2" charset="0"/>
            </a:endParaRPr>
          </a:p>
        </p:txBody>
      </p:sp>
      <p:sp>
        <p:nvSpPr>
          <p:cNvPr id="5" name="Rectangle 4"/>
          <p:cNvSpPr/>
          <p:nvPr/>
        </p:nvSpPr>
        <p:spPr>
          <a:xfrm>
            <a:off x="284352" y="203686"/>
            <a:ext cx="8856984" cy="5062924"/>
          </a:xfrm>
          <a:prstGeom prst="rect">
            <a:avLst/>
          </a:prstGeom>
        </p:spPr>
        <p:txBody>
          <a:bodyPr wrap="square">
            <a:spAutoFit/>
          </a:bodyPr>
          <a:lstStyle/>
          <a:p>
            <a:pPr marL="176212" algn="ctr"/>
            <a:r>
              <a:rPr lang="fr-FR" b="1" dirty="0" smtClean="0">
                <a:solidFill>
                  <a:srgbClr val="002060"/>
                </a:solidFill>
                <a:latin typeface="Marianne" panose="02000000000000000000" pitchFamily="2" charset="0"/>
              </a:rPr>
              <a:t>Qu’est-ce que le séjour de cohésion ?   </a:t>
            </a:r>
            <a:r>
              <a:rPr lang="fr-FR" b="1" dirty="0" smtClean="0">
                <a:solidFill>
                  <a:srgbClr val="E1000F"/>
                </a:solidFill>
                <a:latin typeface="Marianne" panose="02000000000000000000" pitchFamily="2" charset="0"/>
              </a:rPr>
              <a:t>1/5</a:t>
            </a:r>
          </a:p>
          <a:p>
            <a:pPr marL="176212"/>
            <a:endParaRPr lang="fr-FR" sz="1200" b="1" dirty="0">
              <a:latin typeface="Marianne" panose="02000000000000000000" pitchFamily="2" charset="0"/>
            </a:endParaRPr>
          </a:p>
          <a:p>
            <a:pPr marL="347662" indent="-171450">
              <a:spcAft>
                <a:spcPts val="600"/>
              </a:spcAft>
              <a:buFont typeface="Wingdings" panose="05000000000000000000" pitchFamily="2" charset="2"/>
              <a:buChar char="Ø"/>
            </a:pPr>
            <a:r>
              <a:rPr lang="fr-FR" sz="1200" dirty="0" smtClean="0">
                <a:latin typeface="Marianne" panose="02000000000000000000" pitchFamily="2" charset="0"/>
              </a:rPr>
              <a:t>Un séjour de </a:t>
            </a:r>
            <a:r>
              <a:rPr lang="fr-FR" sz="1200" b="1" dirty="0" smtClean="0">
                <a:latin typeface="Marianne" panose="02000000000000000000" pitchFamily="2" charset="0"/>
              </a:rPr>
              <a:t>12 jours </a:t>
            </a:r>
            <a:r>
              <a:rPr lang="fr-FR" sz="1200" dirty="0" smtClean="0">
                <a:latin typeface="Marianne" panose="02000000000000000000" pitchFamily="2" charset="0"/>
              </a:rPr>
              <a:t>dans un centre </a:t>
            </a:r>
            <a:r>
              <a:rPr lang="fr-FR" sz="1200" dirty="0">
                <a:latin typeface="Marianne" panose="02000000000000000000" pitchFamily="2" charset="0"/>
              </a:rPr>
              <a:t>situé dans la région académique </a:t>
            </a:r>
            <a:r>
              <a:rPr lang="fr-FR" sz="1200" dirty="0" smtClean="0">
                <a:latin typeface="Marianne" panose="02000000000000000000" pitchFamily="2" charset="0"/>
              </a:rPr>
              <a:t>(sauf exceptions)</a:t>
            </a:r>
          </a:p>
          <a:p>
            <a:pPr marL="347662" indent="-171450">
              <a:spcAft>
                <a:spcPts val="600"/>
              </a:spcAft>
              <a:buFont typeface="Wingdings" panose="05000000000000000000" pitchFamily="2" charset="2"/>
              <a:buChar char="Ø"/>
            </a:pPr>
            <a:r>
              <a:rPr lang="fr-FR" sz="1200" dirty="0" smtClean="0">
                <a:latin typeface="Marianne" panose="02000000000000000000" pitchFamily="2" charset="0"/>
              </a:rPr>
              <a:t>Une </a:t>
            </a:r>
            <a:r>
              <a:rPr lang="fr-FR" sz="1200" b="1" dirty="0" smtClean="0">
                <a:latin typeface="Marianne" panose="02000000000000000000" pitchFamily="2" charset="0"/>
              </a:rPr>
              <a:t>pédagogie active </a:t>
            </a:r>
            <a:r>
              <a:rPr lang="fr-FR" sz="1200" dirty="0" smtClean="0">
                <a:latin typeface="Marianne" panose="02000000000000000000" pitchFamily="2" charset="0"/>
              </a:rPr>
              <a:t>avec </a:t>
            </a:r>
            <a:r>
              <a:rPr lang="fr-FR" sz="1200" b="1" dirty="0" smtClean="0">
                <a:latin typeface="Marianne" panose="02000000000000000000" pitchFamily="2" charset="0"/>
              </a:rPr>
              <a:t>démarche</a:t>
            </a:r>
            <a:r>
              <a:rPr lang="fr-FR" sz="1200" dirty="0" smtClean="0">
                <a:latin typeface="Marianne" panose="02000000000000000000" pitchFamily="2" charset="0"/>
              </a:rPr>
              <a:t> </a:t>
            </a:r>
            <a:r>
              <a:rPr lang="fr-FR" sz="1200" b="1" dirty="0" smtClean="0">
                <a:latin typeface="Marianne" panose="02000000000000000000" pitchFamily="2" charset="0"/>
              </a:rPr>
              <a:t>de projet</a:t>
            </a:r>
          </a:p>
          <a:p>
            <a:pPr marL="347662" indent="-171450">
              <a:spcAft>
                <a:spcPts val="600"/>
              </a:spcAft>
              <a:buFont typeface="Wingdings" panose="05000000000000000000" pitchFamily="2" charset="2"/>
              <a:buChar char="Ø"/>
            </a:pPr>
            <a:r>
              <a:rPr lang="fr-FR" sz="1200" dirty="0" smtClean="0">
                <a:latin typeface="Marianne" panose="02000000000000000000" pitchFamily="2" charset="0"/>
              </a:rPr>
              <a:t>Des contenus</a:t>
            </a:r>
            <a:r>
              <a:rPr lang="fr-FR" sz="1200" b="1" dirty="0" smtClean="0">
                <a:latin typeface="Marianne" panose="02000000000000000000" pitchFamily="2" charset="0"/>
              </a:rPr>
              <a:t> </a:t>
            </a:r>
            <a:r>
              <a:rPr lang="fr-FR" sz="1200" dirty="0">
                <a:latin typeface="Marianne" panose="02000000000000000000" pitchFamily="2" charset="0"/>
              </a:rPr>
              <a:t>qui s’appuient sur les ressources locales et des </a:t>
            </a:r>
            <a:r>
              <a:rPr lang="fr-FR" sz="1200" dirty="0" smtClean="0">
                <a:latin typeface="Marianne" panose="02000000000000000000" pitchFamily="2" charset="0"/>
              </a:rPr>
              <a:t>partenariats avec, pour tous les jeunes volontaires: </a:t>
            </a:r>
            <a:r>
              <a:rPr lang="fr-FR" sz="1200" b="1" dirty="0" smtClean="0">
                <a:latin typeface="Marianne" panose="02000000000000000000" pitchFamily="2" charset="0"/>
              </a:rPr>
              <a:t>un tronc commun et une « coloration</a:t>
            </a:r>
            <a:r>
              <a:rPr lang="fr-FR" sz="1200" dirty="0" smtClean="0">
                <a:latin typeface="Marianne" panose="02000000000000000000" pitchFamily="2" charset="0"/>
              </a:rPr>
              <a:t> » (abordée </a:t>
            </a:r>
            <a:r>
              <a:rPr lang="fr-FR" sz="1200" dirty="0">
                <a:latin typeface="Marianne" panose="02000000000000000000" pitchFamily="2" charset="0"/>
              </a:rPr>
              <a:t>pendant 3 jours </a:t>
            </a:r>
            <a:r>
              <a:rPr lang="fr-FR" sz="1200" dirty="0" smtClean="0">
                <a:latin typeface="Marianne" panose="02000000000000000000" pitchFamily="2" charset="0"/>
              </a:rPr>
              <a:t>et débouchant </a:t>
            </a:r>
            <a:r>
              <a:rPr lang="fr-FR" sz="1200" dirty="0">
                <a:latin typeface="Marianne" panose="02000000000000000000" pitchFamily="2" charset="0"/>
              </a:rPr>
              <a:t>sur un </a:t>
            </a:r>
            <a:r>
              <a:rPr lang="fr-FR" sz="1200" dirty="0" smtClean="0">
                <a:latin typeface="Marianne" panose="02000000000000000000" pitchFamily="2" charset="0"/>
              </a:rPr>
              <a:t>projet concret). </a:t>
            </a:r>
            <a:endParaRPr lang="fr-FR" sz="1200" dirty="0">
              <a:latin typeface="Marianne" panose="02000000000000000000" pitchFamily="2" charset="0"/>
            </a:endParaRPr>
          </a:p>
          <a:p>
            <a:pPr marL="176212"/>
            <a:r>
              <a:rPr lang="fr-FR" sz="1200" dirty="0" smtClean="0">
                <a:latin typeface="Marianne" panose="02000000000000000000" pitchFamily="2" charset="0"/>
              </a:rPr>
              <a:t>Le tronc commun se compose de :</a:t>
            </a:r>
          </a:p>
          <a:p>
            <a:pPr marL="176212">
              <a:spcBef>
                <a:spcPts val="600"/>
              </a:spcBef>
            </a:pPr>
            <a:r>
              <a:rPr lang="fr-FR" sz="1200" dirty="0" smtClean="0">
                <a:solidFill>
                  <a:schemeClr val="tx2">
                    <a:lumMod val="60000"/>
                    <a:lumOff val="40000"/>
                  </a:schemeClr>
                </a:solidFill>
                <a:latin typeface="Marianne" panose="02000000000000000000" pitchFamily="2" charset="0"/>
              </a:rPr>
              <a:t>4 modules </a:t>
            </a:r>
          </a:p>
          <a:p>
            <a:pPr marL="347662" indent="-171450" algn="just">
              <a:buFont typeface="Arial" panose="020B0604020202020204" pitchFamily="34" charset="0"/>
              <a:buChar char="•"/>
            </a:pPr>
            <a:r>
              <a:rPr lang="fr-FR" sz="1200" b="1" dirty="0">
                <a:latin typeface="Marianne" panose="02000000000000000000" pitchFamily="2" charset="0"/>
              </a:rPr>
              <a:t>J</a:t>
            </a:r>
            <a:r>
              <a:rPr lang="fr-FR" sz="1200" b="1" dirty="0" smtClean="0">
                <a:latin typeface="Marianne" panose="02000000000000000000" pitchFamily="2" charset="0"/>
              </a:rPr>
              <a:t>ournée </a:t>
            </a:r>
            <a:r>
              <a:rPr lang="fr-FR" sz="1200" b="1" dirty="0">
                <a:latin typeface="Marianne" panose="02000000000000000000" pitchFamily="2" charset="0"/>
              </a:rPr>
              <a:t>défense et mémoire </a:t>
            </a:r>
            <a:r>
              <a:rPr lang="fr-FR" sz="1200" dirty="0" smtClean="0">
                <a:latin typeface="Marianne" panose="02000000000000000000" pitchFamily="2" charset="0"/>
              </a:rPr>
              <a:t>(JDM)</a:t>
            </a:r>
            <a:endParaRPr lang="fr-FR" sz="1200" dirty="0">
              <a:latin typeface="Marianne" panose="02000000000000000000" pitchFamily="2" charset="0"/>
            </a:endParaRPr>
          </a:p>
          <a:p>
            <a:pPr marL="347662" indent="-171450" algn="just">
              <a:buFont typeface="Arial" panose="020B0604020202020204" pitchFamily="34" charset="0"/>
              <a:buChar char="•"/>
            </a:pPr>
            <a:r>
              <a:rPr lang="fr-FR" sz="1200" b="1" dirty="0">
                <a:latin typeface="Marianne" panose="02000000000000000000" pitchFamily="2" charset="0"/>
              </a:rPr>
              <a:t>J</a:t>
            </a:r>
            <a:r>
              <a:rPr lang="fr-FR" sz="1200" b="1" dirty="0" smtClean="0">
                <a:latin typeface="Marianne" panose="02000000000000000000" pitchFamily="2" charset="0"/>
              </a:rPr>
              <a:t>ournée </a:t>
            </a:r>
            <a:r>
              <a:rPr lang="fr-FR" sz="1200" b="1" dirty="0">
                <a:latin typeface="Marianne" panose="02000000000000000000" pitchFamily="2" charset="0"/>
              </a:rPr>
              <a:t>sécurité intérieure  </a:t>
            </a:r>
            <a:r>
              <a:rPr lang="fr-FR" sz="1200" dirty="0" smtClean="0">
                <a:latin typeface="Marianne" panose="02000000000000000000" pitchFamily="2" charset="0"/>
              </a:rPr>
              <a:t>(JSI)</a:t>
            </a:r>
            <a:endParaRPr lang="fr-FR" sz="1200" dirty="0">
              <a:latin typeface="Marianne" panose="02000000000000000000" pitchFamily="2" charset="0"/>
            </a:endParaRPr>
          </a:p>
          <a:p>
            <a:pPr marL="347662" indent="-171450" algn="just">
              <a:buFont typeface="Arial" panose="020B0604020202020204" pitchFamily="34" charset="0"/>
              <a:buChar char="•"/>
            </a:pPr>
            <a:r>
              <a:rPr lang="fr-FR" sz="1200" b="1" dirty="0" smtClean="0">
                <a:latin typeface="Marianne" panose="02000000000000000000" pitchFamily="2" charset="0"/>
              </a:rPr>
              <a:t>Module sur les </a:t>
            </a:r>
            <a:r>
              <a:rPr lang="fr-FR" sz="1200" b="1" dirty="0">
                <a:latin typeface="Marianne" panose="02000000000000000000" pitchFamily="2" charset="0"/>
              </a:rPr>
              <a:t>valeurs de la </a:t>
            </a:r>
            <a:r>
              <a:rPr lang="fr-FR" sz="1200" b="1" dirty="0" smtClean="0">
                <a:latin typeface="Marianne" panose="02000000000000000000" pitchFamily="2" charset="0"/>
              </a:rPr>
              <a:t>République </a:t>
            </a:r>
            <a:r>
              <a:rPr lang="fr-FR" sz="1200" dirty="0" smtClean="0">
                <a:latin typeface="Marianne" panose="02000000000000000000" pitchFamily="2" charset="0"/>
              </a:rPr>
              <a:t>(VLR)</a:t>
            </a:r>
          </a:p>
          <a:p>
            <a:pPr marL="347662" indent="-171450" algn="just">
              <a:buFont typeface="Arial" panose="020B0604020202020204" pitchFamily="34" charset="0"/>
              <a:buChar char="•"/>
            </a:pPr>
            <a:r>
              <a:rPr lang="fr-FR" sz="1200" b="1" dirty="0" smtClean="0">
                <a:latin typeface="Marianne" panose="02000000000000000000" pitchFamily="2" charset="0"/>
              </a:rPr>
              <a:t>Prévention </a:t>
            </a:r>
            <a:r>
              <a:rPr lang="fr-FR" sz="1200" b="1" dirty="0">
                <a:latin typeface="Marianne" panose="02000000000000000000" pitchFamily="2" charset="0"/>
              </a:rPr>
              <a:t>et secours civiques de niveau </a:t>
            </a:r>
            <a:r>
              <a:rPr lang="fr-FR" sz="1200" b="1" dirty="0" smtClean="0">
                <a:latin typeface="Marianne" panose="02000000000000000000" pitchFamily="2" charset="0"/>
              </a:rPr>
              <a:t>1 </a:t>
            </a:r>
            <a:r>
              <a:rPr lang="fr-FR" sz="1200" dirty="0" smtClean="0">
                <a:latin typeface="Marianne" panose="02000000000000000000" pitchFamily="2" charset="0"/>
              </a:rPr>
              <a:t>(PSC1) </a:t>
            </a:r>
          </a:p>
          <a:p>
            <a:pPr marL="176212" algn="just">
              <a:spcBef>
                <a:spcPts val="600"/>
              </a:spcBef>
            </a:pPr>
            <a:r>
              <a:rPr lang="fr-FR" sz="1200" dirty="0" smtClean="0">
                <a:solidFill>
                  <a:schemeClr val="tx2">
                    <a:lumMod val="60000"/>
                    <a:lumOff val="40000"/>
                  </a:schemeClr>
                </a:solidFill>
                <a:latin typeface="Marianne" panose="02000000000000000000" pitchFamily="2" charset="0"/>
              </a:rPr>
              <a:t>3 thématiques transversales </a:t>
            </a:r>
            <a:endParaRPr lang="fr-FR" sz="1200" dirty="0" smtClean="0">
              <a:latin typeface="Marianne" panose="02000000000000000000" pitchFamily="2" charset="0"/>
            </a:endParaRPr>
          </a:p>
          <a:p>
            <a:pPr marL="347662" indent="-171450" algn="just">
              <a:buFont typeface="Arial" panose="020B0604020202020204" pitchFamily="34" charset="0"/>
              <a:buChar char="•"/>
            </a:pPr>
            <a:r>
              <a:rPr lang="fr-FR" sz="1200" b="1" dirty="0">
                <a:latin typeface="Marianne" panose="02000000000000000000" pitchFamily="2" charset="0"/>
              </a:rPr>
              <a:t>A</a:t>
            </a:r>
            <a:r>
              <a:rPr lang="fr-FR" sz="1200" b="1" dirty="0" smtClean="0">
                <a:latin typeface="Marianne" panose="02000000000000000000" pitchFamily="2" charset="0"/>
              </a:rPr>
              <a:t>ctivités </a:t>
            </a:r>
            <a:r>
              <a:rPr lang="fr-FR" sz="1200" b="1" dirty="0">
                <a:latin typeface="Marianne" panose="02000000000000000000" pitchFamily="2" charset="0"/>
              </a:rPr>
              <a:t>sportives et de </a:t>
            </a:r>
            <a:r>
              <a:rPr lang="fr-FR" sz="1200" b="1" dirty="0" smtClean="0">
                <a:latin typeface="Marianne" panose="02000000000000000000" pitchFamily="2" charset="0"/>
              </a:rPr>
              <a:t>cohésion</a:t>
            </a:r>
          </a:p>
          <a:p>
            <a:pPr marL="347662" indent="-171450" algn="just">
              <a:buFont typeface="Arial" panose="020B0604020202020204" pitchFamily="34" charset="0"/>
              <a:buChar char="•"/>
            </a:pPr>
            <a:r>
              <a:rPr lang="fr-FR" sz="1200" b="1" dirty="0">
                <a:latin typeface="Marianne" panose="02000000000000000000" pitchFamily="2" charset="0"/>
              </a:rPr>
              <a:t>D</a:t>
            </a:r>
            <a:r>
              <a:rPr lang="fr-FR" sz="1200" b="1" dirty="0" smtClean="0">
                <a:latin typeface="Marianne" panose="02000000000000000000" pitchFamily="2" charset="0"/>
              </a:rPr>
              <a:t>éveloppement durable</a:t>
            </a:r>
          </a:p>
          <a:p>
            <a:pPr marL="347662" indent="-171450">
              <a:buFont typeface="Arial" panose="020B0604020202020204" pitchFamily="34" charset="0"/>
              <a:buChar char="•"/>
            </a:pPr>
            <a:r>
              <a:rPr lang="fr-FR" sz="1200" b="1" dirty="0" smtClean="0">
                <a:latin typeface="Marianne" panose="02000000000000000000" pitchFamily="2" charset="0"/>
              </a:rPr>
              <a:t>Autonomie</a:t>
            </a:r>
            <a:r>
              <a:rPr lang="fr-FR" sz="1200" dirty="0" smtClean="0">
                <a:latin typeface="Marianne" panose="02000000000000000000" pitchFamily="2" charset="0"/>
              </a:rPr>
              <a:t> des jeunes : bilans et auto-positionnement, </a:t>
            </a:r>
            <a:br>
              <a:rPr lang="fr-FR" sz="1200" dirty="0" smtClean="0">
                <a:latin typeface="Marianne" panose="02000000000000000000" pitchFamily="2" charset="0"/>
              </a:rPr>
            </a:br>
            <a:r>
              <a:rPr lang="fr-FR" sz="1200" dirty="0" smtClean="0">
                <a:latin typeface="Marianne" panose="02000000000000000000" pitchFamily="2" charset="0"/>
              </a:rPr>
              <a:t>débats, démocratie interne, prévention santé…</a:t>
            </a:r>
          </a:p>
          <a:p>
            <a:pPr marL="176212" algn="just">
              <a:spcBef>
                <a:spcPts val="600"/>
              </a:spcBef>
            </a:pPr>
            <a:r>
              <a:rPr lang="fr-FR" sz="1200" dirty="0" smtClean="0">
                <a:solidFill>
                  <a:schemeClr val="tx2">
                    <a:lumMod val="60000"/>
                    <a:lumOff val="40000"/>
                  </a:schemeClr>
                </a:solidFill>
                <a:latin typeface="Marianne" panose="02000000000000000000" pitchFamily="2" charset="0"/>
              </a:rPr>
              <a:t>Des activités obligatoires</a:t>
            </a:r>
            <a:endParaRPr lang="fr-FR" sz="1200" dirty="0">
              <a:latin typeface="Marianne" panose="02000000000000000000" pitchFamily="2" charset="0"/>
            </a:endParaRPr>
          </a:p>
          <a:p>
            <a:pPr marL="347662" indent="-171450" algn="just">
              <a:buFont typeface="Arial" panose="020B0604020202020204" pitchFamily="34" charset="0"/>
              <a:buChar char="•"/>
            </a:pPr>
            <a:r>
              <a:rPr lang="fr-FR" sz="1200" b="1" dirty="0" smtClean="0">
                <a:latin typeface="Marianne" panose="02000000000000000000" pitchFamily="2" charset="0"/>
              </a:rPr>
              <a:t>Lever des couleurs </a:t>
            </a:r>
            <a:r>
              <a:rPr lang="fr-FR" sz="1200" dirty="0" smtClean="0">
                <a:latin typeface="Marianne" panose="02000000000000000000" pitchFamily="2" charset="0"/>
              </a:rPr>
              <a:t>(quotidien)</a:t>
            </a:r>
          </a:p>
          <a:p>
            <a:pPr marL="347662" indent="-171450" algn="just">
              <a:buFont typeface="Arial" panose="020B0604020202020204" pitchFamily="34" charset="0"/>
              <a:buChar char="•"/>
            </a:pPr>
            <a:r>
              <a:rPr lang="fr-FR" sz="1200" b="1" dirty="0">
                <a:latin typeface="Marianne" panose="02000000000000000000" pitchFamily="2" charset="0"/>
              </a:rPr>
              <a:t>Initiation à l’auto-défense</a:t>
            </a:r>
            <a:endParaRPr lang="fr-FR" sz="1200" dirty="0" smtClean="0">
              <a:latin typeface="Marianne" panose="02000000000000000000" pitchFamily="2" charset="0"/>
            </a:endParaRPr>
          </a:p>
          <a:p>
            <a:pPr marL="347662" indent="-171450" algn="just">
              <a:buFont typeface="Arial" panose="020B0604020202020204" pitchFamily="34" charset="0"/>
              <a:buChar char="•"/>
            </a:pPr>
            <a:r>
              <a:rPr lang="fr-FR" sz="1200" b="1" dirty="0" smtClean="0">
                <a:latin typeface="Marianne" panose="02000000000000000000" pitchFamily="2" charset="0"/>
              </a:rPr>
              <a:t>Rallye </a:t>
            </a:r>
            <a:r>
              <a:rPr lang="fr-FR" sz="1200" b="1" dirty="0">
                <a:latin typeface="Marianne" panose="02000000000000000000" pitchFamily="2" charset="0"/>
              </a:rPr>
              <a:t>de synthèse </a:t>
            </a:r>
            <a:r>
              <a:rPr lang="fr-FR" sz="1200" dirty="0" smtClean="0">
                <a:latin typeface="Marianne" panose="02000000000000000000" pitchFamily="2" charset="0"/>
              </a:rPr>
              <a:t>final pour remobiliser les compétences.</a:t>
            </a:r>
          </a:p>
          <a:p>
            <a:pPr marL="633412" lvl="1" algn="just"/>
            <a:endParaRPr lang="fr-FR" sz="1200" b="1" dirty="0" smtClean="0">
              <a:latin typeface="Marianne" panose="02000000000000000000" pitchFamily="2" charset="0"/>
            </a:endParaRPr>
          </a:p>
          <a:p>
            <a:pPr marL="176212" algn="just"/>
            <a:endParaRPr lang="fr-FR" sz="1100" dirty="0" smtClean="0">
              <a:latin typeface="Marianne" panose="02000000000000000000" pitchFamily="2" charset="0"/>
            </a:endParaRP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pic>
        <p:nvPicPr>
          <p:cNvPr id="3" name="Imag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98778" y="2066421"/>
            <a:ext cx="1154105" cy="1155502"/>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1573" y="2066421"/>
            <a:ext cx="2033199" cy="1142391"/>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21573" y="3352529"/>
            <a:ext cx="1923796" cy="113285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54772" y="3360173"/>
            <a:ext cx="1677161" cy="1084773"/>
          </a:xfrm>
          <a:prstGeom prst="rect">
            <a:avLst/>
          </a:prstGeom>
        </p:spPr>
      </p:pic>
    </p:spTree>
    <p:extLst>
      <p:ext uri="{BB962C8B-B14F-4D97-AF65-F5344CB8AC3E}">
        <p14:creationId xmlns:p14="http://schemas.microsoft.com/office/powerpoint/2010/main" val="217091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6</a:t>
            </a:fld>
            <a:endParaRPr lang="fr-FR" dirty="0">
              <a:latin typeface="Marianne" panose="02000000000000000000" pitchFamily="2" charset="0"/>
            </a:endParaRPr>
          </a:p>
        </p:txBody>
      </p:sp>
      <p:sp>
        <p:nvSpPr>
          <p:cNvPr id="5" name="Rectangle 4"/>
          <p:cNvSpPr/>
          <p:nvPr/>
        </p:nvSpPr>
        <p:spPr>
          <a:xfrm>
            <a:off x="284352" y="203686"/>
            <a:ext cx="8752144" cy="2031325"/>
          </a:xfrm>
          <a:prstGeom prst="rect">
            <a:avLst/>
          </a:prstGeom>
        </p:spPr>
        <p:txBody>
          <a:bodyPr wrap="square">
            <a:spAutoFit/>
          </a:bodyPr>
          <a:lstStyle/>
          <a:p>
            <a:pPr marL="176212" algn="ctr"/>
            <a:r>
              <a:rPr lang="fr-FR" b="1" dirty="0" smtClean="0">
                <a:solidFill>
                  <a:srgbClr val="002060"/>
                </a:solidFill>
                <a:latin typeface="Marianne" panose="02000000000000000000" pitchFamily="2" charset="0"/>
              </a:rPr>
              <a:t>Qu’est-ce que le séjour de cohésion ?  </a:t>
            </a:r>
            <a:r>
              <a:rPr lang="fr-FR" b="1" dirty="0" smtClean="0">
                <a:solidFill>
                  <a:srgbClr val="E1000F"/>
                </a:solidFill>
                <a:latin typeface="Marianne" panose="02000000000000000000" pitchFamily="2" charset="0"/>
              </a:rPr>
              <a:t>2/5</a:t>
            </a:r>
          </a:p>
          <a:p>
            <a:pPr marL="176212"/>
            <a:endParaRPr lang="fr-FR" sz="1200" b="1" dirty="0">
              <a:latin typeface="Marianne" panose="02000000000000000000" pitchFamily="2" charset="0"/>
            </a:endParaRPr>
          </a:p>
          <a:p>
            <a:pPr marL="633412" lvl="1" algn="just"/>
            <a:endParaRPr lang="fr-FR" sz="1200" b="1" dirty="0" smtClean="0">
              <a:latin typeface="Marianne" panose="02000000000000000000" pitchFamily="2" charset="0"/>
            </a:endParaRPr>
          </a:p>
          <a:p>
            <a:pPr marL="347662" indent="-171450" algn="just">
              <a:buFont typeface="Wingdings" panose="05000000000000000000" pitchFamily="2" charset="2"/>
              <a:buChar char="Ø"/>
            </a:pPr>
            <a:r>
              <a:rPr lang="fr-FR" sz="1200" b="1" dirty="0" smtClean="0">
                <a:latin typeface="Marianne" panose="02000000000000000000" pitchFamily="2" charset="0"/>
              </a:rPr>
              <a:t>Les activités de la coloration </a:t>
            </a:r>
            <a:r>
              <a:rPr lang="fr-FR" sz="1200" dirty="0" smtClean="0">
                <a:latin typeface="Marianne" panose="02000000000000000000" pitchFamily="2" charset="0"/>
              </a:rPr>
              <a:t>se répartissent sur trois journées du séjour et se composent : </a:t>
            </a:r>
          </a:p>
          <a:p>
            <a:pPr marL="347662" indent="-171450" algn="just">
              <a:buFont typeface="Arial" panose="020B0604020202020204" pitchFamily="34" charset="0"/>
              <a:buChar char="•"/>
            </a:pPr>
            <a:r>
              <a:rPr lang="fr-FR" sz="1200" dirty="0" smtClean="0">
                <a:latin typeface="Marianne" panose="02000000000000000000" pitchFamily="2" charset="0"/>
              </a:rPr>
              <a:t>de découvertes ; </a:t>
            </a:r>
          </a:p>
          <a:p>
            <a:pPr marL="347662" indent="-171450" algn="just">
              <a:buFont typeface="Arial" panose="020B0604020202020204" pitchFamily="34" charset="0"/>
              <a:buChar char="•"/>
            </a:pPr>
            <a:r>
              <a:rPr lang="fr-FR" sz="1200" dirty="0" smtClean="0">
                <a:latin typeface="Marianne" panose="02000000000000000000" pitchFamily="2" charset="0"/>
              </a:rPr>
              <a:t>de visites</a:t>
            </a:r>
            <a:r>
              <a:rPr lang="fr-FR" sz="1200" dirty="0">
                <a:latin typeface="Marianne" panose="02000000000000000000" pitchFamily="2" charset="0"/>
              </a:rPr>
              <a:t> </a:t>
            </a:r>
            <a:r>
              <a:rPr lang="fr-FR" sz="1200" dirty="0" smtClean="0">
                <a:latin typeface="Marianne" panose="02000000000000000000" pitchFamily="2" charset="0"/>
              </a:rPr>
              <a:t>;</a:t>
            </a:r>
          </a:p>
          <a:p>
            <a:pPr marL="347662" indent="-171450" algn="just">
              <a:buFont typeface="Arial" panose="020B0604020202020204" pitchFamily="34" charset="0"/>
              <a:buChar char="•"/>
            </a:pPr>
            <a:r>
              <a:rPr lang="fr-FR" sz="1200" dirty="0">
                <a:latin typeface="Marianne" panose="02000000000000000000" pitchFamily="2" charset="0"/>
              </a:rPr>
              <a:t>d</a:t>
            </a:r>
            <a:r>
              <a:rPr lang="fr-FR" sz="1200" dirty="0" smtClean="0">
                <a:latin typeface="Marianne" panose="02000000000000000000" pitchFamily="2" charset="0"/>
              </a:rPr>
              <a:t>e rencontres et d’échanges avec les acteurs institutionnels et associatifs de la coloration dans le territoire ;</a:t>
            </a:r>
          </a:p>
          <a:p>
            <a:pPr marL="347662" indent="-171450" algn="just">
              <a:buFont typeface="Arial" panose="020B0604020202020204" pitchFamily="34" charset="0"/>
              <a:buChar char="•"/>
            </a:pPr>
            <a:r>
              <a:rPr lang="fr-FR" sz="1200" dirty="0" smtClean="0">
                <a:latin typeface="Marianne" panose="02000000000000000000" pitchFamily="2" charset="0"/>
              </a:rPr>
              <a:t>d’un </a:t>
            </a:r>
            <a:r>
              <a:rPr lang="fr-FR" sz="1200" i="1" dirty="0" smtClean="0">
                <a:solidFill>
                  <a:srgbClr val="E1000F"/>
                </a:solidFill>
                <a:latin typeface="Marianne" panose="02000000000000000000" pitchFamily="2" charset="0"/>
              </a:rPr>
              <a:t>projet collectif engagé </a:t>
            </a:r>
            <a:r>
              <a:rPr lang="fr-FR" sz="1200" dirty="0" smtClean="0">
                <a:latin typeface="Marianne" panose="02000000000000000000" pitchFamily="2" charset="0"/>
              </a:rPr>
              <a:t>pour les autres et l’intérêt général dans la coloration retenue par les équipes éducatives de l’établissement ;</a:t>
            </a:r>
          </a:p>
          <a:p>
            <a:pPr marL="347662" indent="-171450" algn="just">
              <a:buFont typeface="Arial" panose="020B0604020202020204" pitchFamily="34" charset="0"/>
              <a:buChar char="•"/>
            </a:pPr>
            <a:r>
              <a:rPr lang="fr-FR" sz="1200" dirty="0" smtClean="0">
                <a:latin typeface="Marianne" panose="02000000000000000000" pitchFamily="2" charset="0"/>
              </a:rPr>
              <a:t>d’une valorisation des actions menées par les jeunes volontaires.</a:t>
            </a: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pic>
        <p:nvPicPr>
          <p:cNvPr id="2" name="Imag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7544" y="2427734"/>
            <a:ext cx="2524079" cy="1883594"/>
          </a:xfrm>
          <a:prstGeom prst="rect">
            <a:avLst/>
          </a:prstGeom>
        </p:spPr>
      </p:pic>
      <p:pic>
        <p:nvPicPr>
          <p:cNvPr id="14" name="Image 1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156176" y="2204526"/>
            <a:ext cx="2463464" cy="2040569"/>
          </a:xfrm>
          <a:prstGeom prst="rect">
            <a:avLst/>
          </a:prstGeom>
        </p:spPr>
      </p:pic>
      <p:pic>
        <p:nvPicPr>
          <p:cNvPr id="15" name="Image 1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70523" y="2587712"/>
            <a:ext cx="2779801" cy="1563638"/>
          </a:xfrm>
          <a:prstGeom prst="rect">
            <a:avLst/>
          </a:prstGeom>
        </p:spPr>
      </p:pic>
    </p:spTree>
    <p:extLst>
      <p:ext uri="{BB962C8B-B14F-4D97-AF65-F5344CB8AC3E}">
        <p14:creationId xmlns:p14="http://schemas.microsoft.com/office/powerpoint/2010/main" val="1787008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7</a:t>
            </a:fld>
            <a:endParaRPr lang="fr-FR" dirty="0">
              <a:latin typeface="Marianne" panose="02000000000000000000" pitchFamily="2" charset="0"/>
            </a:endParaRPr>
          </a:p>
        </p:txBody>
      </p:sp>
      <p:sp>
        <p:nvSpPr>
          <p:cNvPr id="5" name="Rectangle 4"/>
          <p:cNvSpPr/>
          <p:nvPr/>
        </p:nvSpPr>
        <p:spPr>
          <a:xfrm>
            <a:off x="107504" y="203686"/>
            <a:ext cx="8928992" cy="692497"/>
          </a:xfrm>
          <a:prstGeom prst="rect">
            <a:avLst/>
          </a:prstGeom>
        </p:spPr>
        <p:txBody>
          <a:bodyPr wrap="square">
            <a:spAutoFit/>
          </a:bodyPr>
          <a:lstStyle/>
          <a:p>
            <a:pPr marL="176212" algn="ctr"/>
            <a:r>
              <a:rPr lang="fr-FR" b="1" dirty="0" smtClean="0">
                <a:solidFill>
                  <a:srgbClr val="002060"/>
                </a:solidFill>
                <a:latin typeface="Marianne" panose="02000000000000000000" pitchFamily="2" charset="0"/>
              </a:rPr>
              <a:t>Qu’est-ce que le séjour de cohésion ?  </a:t>
            </a:r>
            <a:r>
              <a:rPr lang="fr-FR" b="1" dirty="0" smtClean="0">
                <a:solidFill>
                  <a:srgbClr val="E1000F"/>
                </a:solidFill>
                <a:latin typeface="Marianne" panose="02000000000000000000" pitchFamily="2" charset="0"/>
              </a:rPr>
              <a:t>3/5</a:t>
            </a:r>
          </a:p>
          <a:p>
            <a:pPr marL="633412" lvl="1" algn="ctr"/>
            <a:endParaRPr lang="fr-FR" sz="200" b="1" dirty="0">
              <a:latin typeface="Marianne" panose="02000000000000000000" pitchFamily="2" charset="0"/>
            </a:endParaRPr>
          </a:p>
          <a:p>
            <a:pPr marL="633412" lvl="1"/>
            <a:r>
              <a:rPr lang="fr-FR" b="1" dirty="0" smtClean="0">
                <a:solidFill>
                  <a:srgbClr val="E1000F"/>
                </a:solidFill>
                <a:latin typeface="Marianne" panose="02000000000000000000" pitchFamily="2" charset="0"/>
              </a:rPr>
              <a:t>                                                4 colorations</a:t>
            </a: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sp>
        <p:nvSpPr>
          <p:cNvPr id="7" name="Zone de texte 15"/>
          <p:cNvSpPr txBox="1"/>
          <p:nvPr/>
        </p:nvSpPr>
        <p:spPr>
          <a:xfrm>
            <a:off x="661065" y="1059582"/>
            <a:ext cx="187261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Environnement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hlinkClick r:id="rId2"/>
          </p:cNvPr>
          <p:cNvPicPr/>
          <p:nvPr/>
        </p:nvPicPr>
        <p:blipFill>
          <a:blip r:embed="rId3" cstate="print">
            <a:extLst>
              <a:ext uri="{28A0092B-C50C-407E-A947-70E740481C1C}">
                <a14:useLocalDpi xmlns:a14="http://schemas.microsoft.com/office/drawing/2010/main"/>
              </a:ext>
            </a:extLst>
          </a:blip>
          <a:stretch>
            <a:fillRect/>
          </a:stretch>
        </p:blipFill>
        <p:spPr>
          <a:xfrm>
            <a:off x="865535" y="1374542"/>
            <a:ext cx="1452245" cy="1143635"/>
          </a:xfrm>
          <a:prstGeom prst="rect">
            <a:avLst/>
          </a:prstGeom>
          <a:ln w="19050">
            <a:solidFill>
              <a:srgbClr val="00B050"/>
            </a:solidFill>
          </a:ln>
        </p:spPr>
      </p:pic>
      <p:sp>
        <p:nvSpPr>
          <p:cNvPr id="9" name="Zone de texte 9"/>
          <p:cNvSpPr txBox="1"/>
          <p:nvPr/>
        </p:nvSpPr>
        <p:spPr>
          <a:xfrm>
            <a:off x="346105" y="2581931"/>
            <a:ext cx="2785735" cy="7819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100" b="1" i="1" dirty="0">
                <a:solidFill>
                  <a:srgbClr val="00B050"/>
                </a:solidFill>
                <a:effectLst/>
                <a:latin typeface="Marianne" panose="02000000000000000000" pitchFamily="2" charset="0"/>
                <a:ea typeface="Calibri" panose="020F0502020204030204" pitchFamily="34" charset="0"/>
                <a:cs typeface="Times New Roman" panose="02020603050405020304" pitchFamily="18" charset="0"/>
              </a:rPr>
              <a:t>S’engager</a:t>
            </a:r>
            <a:r>
              <a:rPr lang="fr-FR" sz="1100" i="1" dirty="0">
                <a:solidFill>
                  <a:srgbClr val="00B050"/>
                </a:solidFill>
                <a:effectLst/>
                <a:latin typeface="Marianne" panose="02000000000000000000" pitchFamily="2" charset="0"/>
                <a:ea typeface="Calibri" panose="020F0502020204030204" pitchFamily="34" charset="0"/>
                <a:cs typeface="Times New Roman" panose="02020603050405020304" pitchFamily="18" charset="0"/>
              </a:rPr>
              <a:t> pour la protection de l’environnement, pour la biodiversité et la transition écologique.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12"/>
          <p:cNvSpPr txBox="1"/>
          <p:nvPr/>
        </p:nvSpPr>
        <p:spPr>
          <a:xfrm>
            <a:off x="5842727" y="995251"/>
            <a:ext cx="2328545" cy="310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Défense et Mémoire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 16">
            <a:hlinkClick r:id="rId4"/>
          </p:cNvPr>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t="28172" b="10637"/>
          <a:stretch/>
        </p:blipFill>
        <p:spPr bwMode="auto">
          <a:xfrm>
            <a:off x="6264000" y="1344784"/>
            <a:ext cx="1562100" cy="1216660"/>
          </a:xfrm>
          <a:prstGeom prst="rect">
            <a:avLst/>
          </a:prstGeom>
          <a:ln w="19050">
            <a:solidFill>
              <a:srgbClr val="002060"/>
            </a:solidFill>
          </a:ln>
          <a:extLst>
            <a:ext uri="{53640926-AAD7-44D8-BBD7-CCE9431645EC}">
              <a14:shadowObscured xmlns:a14="http://schemas.microsoft.com/office/drawing/2010/main"/>
            </a:ext>
          </a:extLst>
        </p:spPr>
      </p:pic>
      <p:sp>
        <p:nvSpPr>
          <p:cNvPr id="18" name="Zone de texte 8"/>
          <p:cNvSpPr txBox="1"/>
          <p:nvPr/>
        </p:nvSpPr>
        <p:spPr>
          <a:xfrm>
            <a:off x="5769725" y="2571750"/>
            <a:ext cx="2724150" cy="525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b="1" i="1" dirty="0">
                <a:solidFill>
                  <a:srgbClr val="002060"/>
                </a:solidFill>
                <a:effectLst/>
                <a:latin typeface="Marianne" panose="02000000000000000000" pitchFamily="2" charset="0"/>
                <a:ea typeface="Calibri" panose="020F0502020204030204" pitchFamily="34" charset="0"/>
                <a:cs typeface="Times New Roman" panose="02020603050405020304" pitchFamily="18" charset="0"/>
              </a:rPr>
              <a:t>S’engager</a:t>
            </a:r>
            <a:r>
              <a:rPr lang="fr-FR" sz="1100" i="1" dirty="0">
                <a:solidFill>
                  <a:srgbClr val="002060"/>
                </a:solidFill>
                <a:effectLst/>
                <a:latin typeface="Marianne" panose="02000000000000000000" pitchFamily="2" charset="0"/>
                <a:ea typeface="Calibri" panose="020F0502020204030204" pitchFamily="34" charset="0"/>
                <a:cs typeface="Times New Roman" panose="02020603050405020304" pitchFamily="18" charset="0"/>
              </a:rPr>
              <a:t> contre l’oubli, au service de la Nation et des valeurs républicaines.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Bulle ronde 18"/>
          <p:cNvSpPr/>
          <p:nvPr/>
        </p:nvSpPr>
        <p:spPr>
          <a:xfrm>
            <a:off x="164790" y="3530367"/>
            <a:ext cx="4407210" cy="1174705"/>
          </a:xfrm>
          <a:prstGeom prst="wedgeEllipseCallout">
            <a:avLst>
              <a:gd name="adj1" fmla="val -13443"/>
              <a:gd name="adj2" fmla="val -864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0"/>
              </a:spcAft>
            </a:pPr>
            <a:r>
              <a:rPr lang="fr-FR" sz="900" b="1" dirty="0">
                <a:effectLst/>
                <a:latin typeface="Marianne" panose="02000000000000000000" pitchFamily="2" charset="0"/>
                <a:ea typeface="Calibri" panose="020F0502020204030204" pitchFamily="34" charset="0"/>
                <a:cs typeface="Times New Roman" panose="02020603050405020304" pitchFamily="18" charset="0"/>
              </a:rPr>
              <a:t>PISTES D’ACTIONS ENGAGÉES :</a:t>
            </a:r>
            <a:endParaRPr lang="fr-FR" sz="1100" dirty="0">
              <a:effectLst/>
              <a:ea typeface="Calibri" panose="020F0502020204030204" pitchFamily="34" charset="0"/>
              <a:cs typeface="Times New Roman" panose="02020603050405020304" pitchFamily="18" charset="0"/>
            </a:endParaRPr>
          </a:p>
          <a:p>
            <a:pPr marR="149225" algn="just">
              <a:lnSpc>
                <a:spcPct val="107000"/>
              </a:lnSpc>
              <a:spcAft>
                <a:spcPts val="0"/>
              </a:spcAft>
            </a:pPr>
            <a:r>
              <a:rPr lang="fr-FR" sz="900" i="1" dirty="0">
                <a:effectLst/>
                <a:latin typeface="Marianne" panose="02000000000000000000" pitchFamily="2" charset="0"/>
                <a:ea typeface="Calibri" panose="020F0502020204030204" pitchFamily="34" charset="0"/>
                <a:cs typeface="Times New Roman" panose="02020603050405020304" pitchFamily="18" charset="0"/>
              </a:rPr>
              <a:t>Clean Walk</a:t>
            </a:r>
            <a:r>
              <a:rPr lang="fr-FR" sz="900" dirty="0">
                <a:effectLst/>
                <a:latin typeface="Marianne" panose="02000000000000000000" pitchFamily="2" charset="0"/>
                <a:ea typeface="Calibri" panose="020F0502020204030204" pitchFamily="34" charset="0"/>
                <a:cs typeface="Times New Roman" panose="02020603050405020304" pitchFamily="18" charset="0"/>
              </a:rPr>
              <a:t>, arrachage de plantes invasives, recensement d’espèces animales et végétales, animation d’une aire éducative, valorisation du patrimoine naturel, etc.</a:t>
            </a:r>
            <a:endParaRPr lang="fr-FR" sz="1100" dirty="0">
              <a:effectLst/>
              <a:ea typeface="Calibri" panose="020F0502020204030204" pitchFamily="34" charset="0"/>
              <a:cs typeface="Times New Roman" panose="02020603050405020304" pitchFamily="18" charset="0"/>
            </a:endParaRPr>
          </a:p>
        </p:txBody>
      </p:sp>
      <p:sp>
        <p:nvSpPr>
          <p:cNvPr id="20" name="Bulle ronde 19"/>
          <p:cNvSpPr/>
          <p:nvPr/>
        </p:nvSpPr>
        <p:spPr>
          <a:xfrm>
            <a:off x="5076056" y="3291829"/>
            <a:ext cx="3790013" cy="1451387"/>
          </a:xfrm>
          <a:prstGeom prst="wedgeEllipseCallout">
            <a:avLst>
              <a:gd name="adj1" fmla="val -2576"/>
              <a:gd name="adj2" fmla="val -7250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R="20955" algn="ctr">
              <a:lnSpc>
                <a:spcPct val="107000"/>
              </a:lnSpc>
              <a:spcAft>
                <a:spcPts val="0"/>
              </a:spcAft>
            </a:pPr>
            <a:r>
              <a:rPr lang="fr-FR" sz="1000" b="1" dirty="0">
                <a:effectLst/>
                <a:latin typeface="Marianne" panose="02000000000000000000" pitchFamily="2" charset="0"/>
                <a:ea typeface="Calibri" panose="020F0502020204030204" pitchFamily="34" charset="0"/>
                <a:cs typeface="Times New Roman" panose="02020603050405020304" pitchFamily="18" charset="0"/>
              </a:rPr>
              <a:t>PISTES D’ACTIONS ENGAGÉES :</a:t>
            </a:r>
            <a:endParaRPr lang="fr-FR" sz="1100" dirty="0">
              <a:effectLst/>
              <a:ea typeface="Calibri" panose="020F0502020204030204" pitchFamily="34" charset="0"/>
              <a:cs typeface="Times New Roman" panose="02020603050405020304" pitchFamily="18" charset="0"/>
            </a:endParaRPr>
          </a:p>
          <a:p>
            <a:pPr marR="20955" algn="just">
              <a:lnSpc>
                <a:spcPct val="107000"/>
              </a:lnSpc>
              <a:spcAft>
                <a:spcPts val="0"/>
              </a:spcAft>
            </a:pPr>
            <a:r>
              <a:rPr lang="fr-FR" sz="900" dirty="0">
                <a:effectLst/>
                <a:latin typeface="Marianne" panose="02000000000000000000" pitchFamily="2" charset="0"/>
                <a:ea typeface="Calibri" panose="020F0502020204030204" pitchFamily="34" charset="0"/>
                <a:cs typeface="Times New Roman" panose="02020603050405020304" pitchFamily="18" charset="0"/>
              </a:rPr>
              <a:t>Médiation et/ou chantier participatif sur un lieu de mémoire, valorisation de l’histoire et de la mémoire d’un territoire, organisation d’une cérémonie républicaine, d’une action solidaire au bénéfice des militaires et de leur famille, etc.</a:t>
            </a:r>
            <a:endParaRPr lang="fr-FR"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523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8</a:t>
            </a:fld>
            <a:endParaRPr lang="fr-FR" dirty="0">
              <a:latin typeface="Marianne" panose="02000000000000000000" pitchFamily="2" charset="0"/>
            </a:endParaRPr>
          </a:p>
        </p:txBody>
      </p:sp>
      <p:sp>
        <p:nvSpPr>
          <p:cNvPr id="5" name="Rectangle 4"/>
          <p:cNvSpPr/>
          <p:nvPr/>
        </p:nvSpPr>
        <p:spPr>
          <a:xfrm>
            <a:off x="107504" y="203686"/>
            <a:ext cx="8928992" cy="692497"/>
          </a:xfrm>
          <a:prstGeom prst="rect">
            <a:avLst/>
          </a:prstGeom>
        </p:spPr>
        <p:txBody>
          <a:bodyPr wrap="square">
            <a:spAutoFit/>
          </a:bodyPr>
          <a:lstStyle/>
          <a:p>
            <a:pPr marL="176212" algn="ctr"/>
            <a:r>
              <a:rPr lang="fr-FR" b="1" dirty="0" smtClean="0">
                <a:solidFill>
                  <a:srgbClr val="002060"/>
                </a:solidFill>
                <a:latin typeface="Marianne" panose="02000000000000000000" pitchFamily="2" charset="0"/>
              </a:rPr>
              <a:t>Qu’est-ce que le séjour de cohésion ?  </a:t>
            </a:r>
            <a:r>
              <a:rPr lang="fr-FR" b="1" dirty="0" smtClean="0">
                <a:solidFill>
                  <a:srgbClr val="E1000F"/>
                </a:solidFill>
                <a:latin typeface="Marianne" panose="02000000000000000000" pitchFamily="2" charset="0"/>
              </a:rPr>
              <a:t>4/5</a:t>
            </a:r>
          </a:p>
          <a:p>
            <a:pPr marL="633412" lvl="1" algn="ctr"/>
            <a:endParaRPr lang="fr-FR" sz="200" b="1" dirty="0">
              <a:latin typeface="Marianne" panose="02000000000000000000" pitchFamily="2" charset="0"/>
            </a:endParaRPr>
          </a:p>
          <a:p>
            <a:pPr marL="633412" lvl="1"/>
            <a:r>
              <a:rPr lang="fr-FR" b="1" dirty="0" smtClean="0">
                <a:solidFill>
                  <a:srgbClr val="E1000F"/>
                </a:solidFill>
                <a:latin typeface="Marianne" panose="02000000000000000000" pitchFamily="2" charset="0"/>
              </a:rPr>
              <a:t>                                                4 colorations</a:t>
            </a: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sp>
        <p:nvSpPr>
          <p:cNvPr id="10" name="Zone de texte 16"/>
          <p:cNvSpPr txBox="1"/>
          <p:nvPr/>
        </p:nvSpPr>
        <p:spPr>
          <a:xfrm>
            <a:off x="353501" y="1059582"/>
            <a:ext cx="3042285" cy="615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16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Sport et Jeux Olympiques et Paralympiques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hlinkClick r:id="rId2"/>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95180" y="1714513"/>
            <a:ext cx="1558925" cy="922655"/>
          </a:xfrm>
          <a:prstGeom prst="rect">
            <a:avLst/>
          </a:prstGeom>
          <a:ln w="19050" cap="flat" cmpd="sng" algn="ctr">
            <a:solidFill>
              <a:srgbClr val="ED7D31">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12" name="Zone de texte 10"/>
          <p:cNvSpPr txBox="1"/>
          <p:nvPr/>
        </p:nvSpPr>
        <p:spPr>
          <a:xfrm>
            <a:off x="360000" y="2707881"/>
            <a:ext cx="3251835" cy="723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100" b="1" i="1" dirty="0">
                <a:solidFill>
                  <a:srgbClr val="C45911"/>
                </a:solidFill>
                <a:effectLst/>
                <a:latin typeface="Marianne" panose="02000000000000000000" pitchFamily="2" charset="0"/>
                <a:ea typeface="Calibri" panose="020F0502020204030204" pitchFamily="34" charset="0"/>
                <a:cs typeface="Times New Roman" panose="02020603050405020304" pitchFamily="18" charset="0"/>
              </a:rPr>
              <a:t>S’engager</a:t>
            </a:r>
            <a:r>
              <a:rPr lang="fr-FR" sz="1100" i="1" dirty="0">
                <a:solidFill>
                  <a:srgbClr val="C45911"/>
                </a:solidFill>
                <a:effectLst/>
                <a:latin typeface="Marianne" panose="02000000000000000000" pitchFamily="2" charset="0"/>
                <a:ea typeface="Calibri" panose="020F0502020204030204" pitchFamily="34" charset="0"/>
                <a:cs typeface="Times New Roman" panose="02020603050405020304" pitchFamily="18" charset="0"/>
              </a:rPr>
              <a:t> par le sport au service de la cohésion, de la mixité, de l’inclusion et des valeurs olympiques.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17"/>
          <p:cNvSpPr txBox="1"/>
          <p:nvPr/>
        </p:nvSpPr>
        <p:spPr>
          <a:xfrm>
            <a:off x="4868985" y="1077412"/>
            <a:ext cx="3551555" cy="3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Résilience et prévention des risques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a:hlinkClick r:id="rId4"/>
          </p:cNvPr>
          <p:cNvPicPr/>
          <p:nvPr/>
        </p:nvPicPr>
        <p:blipFill>
          <a:blip r:embed="rId5" cstate="print">
            <a:extLst>
              <a:ext uri="{28A0092B-C50C-407E-A947-70E740481C1C}">
                <a14:useLocalDpi xmlns:a14="http://schemas.microsoft.com/office/drawing/2010/main"/>
              </a:ext>
            </a:extLst>
          </a:blip>
          <a:stretch>
            <a:fillRect/>
          </a:stretch>
        </p:blipFill>
        <p:spPr>
          <a:xfrm>
            <a:off x="5653845" y="1423487"/>
            <a:ext cx="1957070" cy="1091565"/>
          </a:xfrm>
          <a:prstGeom prst="rect">
            <a:avLst/>
          </a:prstGeom>
          <a:ln w="19050">
            <a:solidFill>
              <a:srgbClr val="7030A0"/>
            </a:solidFill>
          </a:ln>
        </p:spPr>
      </p:pic>
      <p:sp>
        <p:nvSpPr>
          <p:cNvPr id="19" name="Zone de texte 13"/>
          <p:cNvSpPr txBox="1"/>
          <p:nvPr/>
        </p:nvSpPr>
        <p:spPr>
          <a:xfrm>
            <a:off x="5077900" y="2513795"/>
            <a:ext cx="3342640" cy="542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100" b="1" i="1">
                <a:solidFill>
                  <a:srgbClr val="7030A0"/>
                </a:solidFill>
                <a:effectLst/>
                <a:latin typeface="Marianne" panose="02000000000000000000" pitchFamily="2" charset="0"/>
                <a:ea typeface="Calibri" panose="020F0502020204030204" pitchFamily="34" charset="0"/>
                <a:cs typeface="Times New Roman" panose="02020603050405020304" pitchFamily="18" charset="0"/>
              </a:rPr>
              <a:t>S’engager</a:t>
            </a:r>
            <a:r>
              <a:rPr lang="fr-FR" sz="1100" i="1">
                <a:solidFill>
                  <a:srgbClr val="7030A0"/>
                </a:solidFill>
                <a:effectLst/>
                <a:latin typeface="Marianne" panose="02000000000000000000" pitchFamily="2" charset="0"/>
                <a:ea typeface="Calibri" panose="020F0502020204030204" pitchFamily="34" charset="0"/>
                <a:cs typeface="Times New Roman" panose="02020603050405020304" pitchFamily="18" charset="0"/>
              </a:rPr>
              <a:t> pour mieux comprendre les risques, mieux réagir et y faire face ensemble.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Bulle ronde 19"/>
          <p:cNvSpPr/>
          <p:nvPr/>
        </p:nvSpPr>
        <p:spPr>
          <a:xfrm>
            <a:off x="4830487" y="3379285"/>
            <a:ext cx="3917977" cy="1352705"/>
          </a:xfrm>
          <a:prstGeom prst="wedgeEllipseCallout">
            <a:avLst>
              <a:gd name="adj1" fmla="val 13662"/>
              <a:gd name="adj2" fmla="val -7990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07000"/>
              </a:lnSpc>
              <a:spcAft>
                <a:spcPts val="800"/>
              </a:spcAft>
            </a:pPr>
            <a:r>
              <a:rPr lang="fr-FR" sz="1000" b="1" dirty="0">
                <a:effectLst/>
                <a:latin typeface="Marianne" panose="02000000000000000000" pitchFamily="2" charset="0"/>
                <a:ea typeface="Calibri" panose="020F0502020204030204" pitchFamily="34" charset="0"/>
                <a:cs typeface="Times New Roman" panose="02020603050405020304" pitchFamily="18" charset="0"/>
              </a:rPr>
              <a:t>PISTES D’ACTIONS ENGAGÉES : </a:t>
            </a:r>
            <a:r>
              <a:rPr lang="fr-FR" sz="900" dirty="0">
                <a:effectLst/>
                <a:latin typeface="Marianne" panose="02000000000000000000" pitchFamily="2" charset="0"/>
                <a:ea typeface="Calibri" panose="020F0502020204030204" pitchFamily="34" charset="0"/>
                <a:cs typeface="Times New Roman" panose="02020603050405020304" pitchFamily="18" charset="0"/>
              </a:rPr>
              <a:t>Création de plans familiaux et individuels de gestion de crise, visite de terrain et/ou simulation d’un exercice « grandeur nature », </a:t>
            </a:r>
            <a:r>
              <a:rPr lang="fr-FR" sz="900" dirty="0" smtClean="0">
                <a:effectLst/>
                <a:latin typeface="Marianne" panose="02000000000000000000" pitchFamily="2" charset="0"/>
                <a:ea typeface="Calibri" panose="020F0502020204030204" pitchFamily="34" charset="0"/>
                <a:cs typeface="Times New Roman" panose="02020603050405020304" pitchFamily="18" charset="0"/>
              </a:rPr>
              <a:t>ambassadeur d’une institution ou d’un message de </a:t>
            </a:r>
            <a:r>
              <a:rPr lang="fr-FR" sz="900" dirty="0" smtClean="0">
                <a:latin typeface="Marianne" panose="02000000000000000000" pitchFamily="2" charset="0"/>
                <a:ea typeface="Calibri" panose="020F0502020204030204" pitchFamily="34" charset="0"/>
                <a:cs typeface="Times New Roman" panose="02020603050405020304" pitchFamily="18" charset="0"/>
              </a:rPr>
              <a:t>prévention et de sécurité, </a:t>
            </a:r>
            <a:r>
              <a:rPr lang="fr-FR" sz="900" dirty="0" smtClean="0">
                <a:effectLst/>
                <a:latin typeface="Marianne" panose="02000000000000000000" pitchFamily="2" charset="0"/>
                <a:ea typeface="Calibri" panose="020F0502020204030204" pitchFamily="34" charset="0"/>
                <a:cs typeface="Times New Roman" panose="02020603050405020304" pitchFamily="18" charset="0"/>
              </a:rPr>
              <a:t>etc</a:t>
            </a:r>
            <a:r>
              <a:rPr lang="fr-FR" sz="900" dirty="0">
                <a:effectLst/>
                <a:latin typeface="Marianne" panose="02000000000000000000" pitchFamily="2" charset="0"/>
                <a:ea typeface="Calibri" panose="020F0502020204030204" pitchFamily="34" charset="0"/>
                <a:cs typeface="Times New Roman" panose="02020603050405020304" pitchFamily="18" charset="0"/>
              </a:rPr>
              <a:t>.</a:t>
            </a:r>
            <a:endParaRPr lang="fr-FR" sz="1100" dirty="0">
              <a:effectLst/>
              <a:ea typeface="Calibri" panose="020F0502020204030204" pitchFamily="34" charset="0"/>
              <a:cs typeface="Times New Roman" panose="02020603050405020304" pitchFamily="18" charset="0"/>
            </a:endParaRPr>
          </a:p>
        </p:txBody>
      </p:sp>
      <p:sp>
        <p:nvSpPr>
          <p:cNvPr id="24" name="Bulle ronde 23"/>
          <p:cNvSpPr/>
          <p:nvPr/>
        </p:nvSpPr>
        <p:spPr>
          <a:xfrm>
            <a:off x="467544" y="3514851"/>
            <a:ext cx="3602293" cy="1217139"/>
          </a:xfrm>
          <a:prstGeom prst="wedgeEllipseCallout">
            <a:avLst>
              <a:gd name="adj1" fmla="val -6653"/>
              <a:gd name="adj2" fmla="val -73978"/>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900" b="1" dirty="0">
                <a:effectLst/>
                <a:latin typeface="Marianne" panose="02000000000000000000" pitchFamily="2" charset="0"/>
                <a:ea typeface="Calibri" panose="020F0502020204030204" pitchFamily="34" charset="0"/>
                <a:cs typeface="Times New Roman" panose="02020603050405020304" pitchFamily="18" charset="0"/>
              </a:rPr>
              <a:t>PISTES D’ACTIONS ENGAGÉES :</a:t>
            </a:r>
            <a:r>
              <a:rPr lang="fr-FR" sz="1100" dirty="0">
                <a:effectLst/>
                <a:ea typeface="Calibri" panose="020F0502020204030204" pitchFamily="34" charset="0"/>
                <a:cs typeface="Times New Roman" panose="02020603050405020304" pitchFamily="18" charset="0"/>
              </a:rPr>
              <a:t> </a:t>
            </a:r>
          </a:p>
          <a:p>
            <a:pPr algn="just">
              <a:lnSpc>
                <a:spcPct val="107000"/>
              </a:lnSpc>
              <a:spcAft>
                <a:spcPts val="0"/>
              </a:spcAft>
            </a:pPr>
            <a:r>
              <a:rPr lang="fr-FR" sz="900" dirty="0">
                <a:effectLst/>
                <a:latin typeface="Marianne" panose="02000000000000000000" pitchFamily="2" charset="0"/>
                <a:ea typeface="Calibri" panose="020F0502020204030204" pitchFamily="34" charset="0"/>
                <a:cs typeface="Times New Roman" panose="02020603050405020304" pitchFamily="18" charset="0"/>
              </a:rPr>
              <a:t>Rencontres avec des sportifs handisport, pratique de nouveaux sports olympiques et de sports partagés, défense des valeurs républicaines via le sport, etc.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6189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A6EC83D-9070-4A4A-9294-543D693C8DB0}" type="slidenum">
              <a:rPr lang="fr-FR" smtClean="0">
                <a:latin typeface="Marianne" panose="02000000000000000000" pitchFamily="2" charset="0"/>
              </a:rPr>
              <a:t>9</a:t>
            </a:fld>
            <a:endParaRPr lang="fr-FR" dirty="0">
              <a:latin typeface="Marianne" panose="02000000000000000000" pitchFamily="2" charset="0"/>
            </a:endParaRPr>
          </a:p>
        </p:txBody>
      </p:sp>
      <p:sp>
        <p:nvSpPr>
          <p:cNvPr id="5" name="Rectangle 4"/>
          <p:cNvSpPr/>
          <p:nvPr/>
        </p:nvSpPr>
        <p:spPr>
          <a:xfrm>
            <a:off x="284352" y="203686"/>
            <a:ext cx="8464112" cy="907941"/>
          </a:xfrm>
          <a:prstGeom prst="rect">
            <a:avLst/>
          </a:prstGeom>
        </p:spPr>
        <p:txBody>
          <a:bodyPr wrap="square">
            <a:spAutoFit/>
          </a:bodyPr>
          <a:lstStyle/>
          <a:p>
            <a:pPr marL="176212" algn="ctr"/>
            <a:r>
              <a:rPr lang="fr-FR" b="1" dirty="0" smtClean="0">
                <a:solidFill>
                  <a:srgbClr val="002060"/>
                </a:solidFill>
                <a:latin typeface="Marianne" panose="02000000000000000000" pitchFamily="2" charset="0"/>
              </a:rPr>
              <a:t>Qu’est-ce que le séjour de cohésion ?  </a:t>
            </a:r>
            <a:r>
              <a:rPr lang="fr-FR" b="1" dirty="0" smtClean="0">
                <a:solidFill>
                  <a:srgbClr val="E1000F"/>
                </a:solidFill>
                <a:latin typeface="Marianne" panose="02000000000000000000" pitchFamily="2" charset="0"/>
              </a:rPr>
              <a:t>5/5</a:t>
            </a:r>
            <a:endParaRPr lang="fr-FR" sz="1200" b="1" dirty="0">
              <a:latin typeface="Marianne" panose="02000000000000000000" pitchFamily="2" charset="0"/>
            </a:endParaRPr>
          </a:p>
          <a:p>
            <a:pPr marL="633412" lvl="1" algn="just"/>
            <a:endParaRPr lang="fr-FR" sz="1200" b="1" dirty="0" smtClean="0">
              <a:latin typeface="Marianne" panose="02000000000000000000" pitchFamily="2" charset="0"/>
            </a:endParaRPr>
          </a:p>
          <a:p>
            <a:pPr marL="176212" algn="just"/>
            <a:endParaRPr lang="fr-FR" sz="1200" b="1" dirty="0">
              <a:latin typeface="Marianne" panose="02000000000000000000" pitchFamily="2" charset="0"/>
            </a:endParaRPr>
          </a:p>
          <a:p>
            <a:pPr marL="342900" indent="-166688" algn="just">
              <a:buFont typeface="Arial" panose="020B0604020202020204" pitchFamily="34" charset="0"/>
              <a:buChar char="•"/>
            </a:pPr>
            <a:endParaRPr lang="fr-FR" sz="1100" dirty="0" smtClean="0">
              <a:latin typeface="Marianne" panose="02000000000000000000" pitchFamily="2" charset="0"/>
            </a:endParaRPr>
          </a:p>
        </p:txBody>
      </p:sp>
      <p:sp>
        <p:nvSpPr>
          <p:cNvPr id="6" name="Espace réservé du pied de page 3"/>
          <p:cNvSpPr>
            <a:spLocks noGrp="1"/>
          </p:cNvSpPr>
          <p:nvPr>
            <p:ph type="ftr" sz="quarter" idx="11"/>
          </p:nvPr>
        </p:nvSpPr>
        <p:spPr>
          <a:xfrm>
            <a:off x="360000" y="4783500"/>
            <a:ext cx="5904000" cy="360000"/>
          </a:xfrm>
        </p:spPr>
        <p:txBody>
          <a:bodyPr/>
          <a:lstStyle/>
          <a:p>
            <a:r>
              <a:rPr lang="fr-FR" b="0" dirty="0" smtClean="0"/>
              <a:t>DGSNU – CLE 2024-2025 – MAI 2024</a:t>
            </a:r>
            <a:endParaRPr lang="fr-FR" b="0" dirty="0"/>
          </a:p>
        </p:txBody>
      </p:sp>
      <p:sp>
        <p:nvSpPr>
          <p:cNvPr id="7" name="Rectangle 6"/>
          <p:cNvSpPr/>
          <p:nvPr/>
        </p:nvSpPr>
        <p:spPr>
          <a:xfrm>
            <a:off x="107504" y="762773"/>
            <a:ext cx="6307135" cy="3585597"/>
          </a:xfrm>
          <a:prstGeom prst="rect">
            <a:avLst/>
          </a:prstGeom>
        </p:spPr>
        <p:txBody>
          <a:bodyPr wrap="square">
            <a:spAutoFit/>
          </a:bodyPr>
          <a:lstStyle/>
          <a:p>
            <a:pPr marL="633412" lvl="1" algn="just"/>
            <a:endParaRPr lang="fr-FR" sz="1200" b="1" dirty="0" smtClean="0">
              <a:latin typeface="Marianne" panose="02000000000000000000" pitchFamily="2" charset="0"/>
            </a:endParaRPr>
          </a:p>
          <a:p>
            <a:pPr marL="176212" algn="just"/>
            <a:endParaRPr lang="fr-FR" sz="1200" b="1" dirty="0">
              <a:latin typeface="Marianne" panose="02000000000000000000" pitchFamily="2" charset="0"/>
            </a:endParaRPr>
          </a:p>
          <a:p>
            <a:pPr marL="347662" indent="-171450" algn="just">
              <a:buFont typeface="Wingdings" panose="05000000000000000000" pitchFamily="2" charset="2"/>
              <a:buChar char="Ø"/>
            </a:pPr>
            <a:r>
              <a:rPr lang="fr-FR" sz="1200" b="1" dirty="0" smtClean="0">
                <a:latin typeface="Marianne" panose="02000000000000000000" pitchFamily="2" charset="0"/>
              </a:rPr>
              <a:t>Des éléments forts </a:t>
            </a:r>
            <a:r>
              <a:rPr lang="fr-FR" sz="1200" dirty="0" smtClean="0">
                <a:latin typeface="Marianne" panose="02000000000000000000" pitchFamily="2" charset="0"/>
              </a:rPr>
              <a:t>du séjour :</a:t>
            </a:r>
          </a:p>
          <a:p>
            <a:pPr marL="176212" algn="just"/>
            <a:endParaRPr lang="fr-FR" sz="1200" dirty="0" smtClean="0">
              <a:latin typeface="Marianne" panose="02000000000000000000" pitchFamily="2" charset="0"/>
            </a:endParaRPr>
          </a:p>
          <a:p>
            <a:pPr marL="804862" lvl="1" indent="-171450" algn="just">
              <a:buFont typeface="Arial" panose="020B0604020202020204" pitchFamily="34" charset="0"/>
              <a:buChar char="•"/>
            </a:pPr>
            <a:r>
              <a:rPr lang="fr-FR" sz="1200" dirty="0" smtClean="0">
                <a:latin typeface="Marianne" panose="02000000000000000000" pitchFamily="2" charset="0"/>
              </a:rPr>
              <a:t>Temps de la </a:t>
            </a:r>
            <a:r>
              <a:rPr lang="fr-FR" sz="1200" b="1" dirty="0" smtClean="0">
                <a:latin typeface="Marianne" panose="02000000000000000000" pitchFamily="2" charset="0"/>
              </a:rPr>
              <a:t>vie quotidienne </a:t>
            </a:r>
            <a:r>
              <a:rPr lang="fr-FR" sz="1200" dirty="0" smtClean="0">
                <a:latin typeface="Marianne" panose="02000000000000000000" pitchFamily="2" charset="0"/>
              </a:rPr>
              <a:t>;</a:t>
            </a:r>
          </a:p>
          <a:p>
            <a:pPr marL="633412" lvl="1" algn="just"/>
            <a:endParaRPr lang="fr-FR" sz="1200" dirty="0" smtClean="0">
              <a:latin typeface="Marianne" panose="02000000000000000000" pitchFamily="2" charset="0"/>
            </a:endParaRPr>
          </a:p>
          <a:p>
            <a:pPr marL="804862" lvl="1" indent="-171450" algn="just">
              <a:buFont typeface="Arial" panose="020B0604020202020204" pitchFamily="34" charset="0"/>
              <a:buChar char="•"/>
            </a:pPr>
            <a:r>
              <a:rPr lang="fr-FR" sz="1200" b="1" dirty="0">
                <a:latin typeface="Marianne" panose="02000000000000000000" pitchFamily="2" charset="0"/>
              </a:rPr>
              <a:t>Activités sportives </a:t>
            </a:r>
            <a:r>
              <a:rPr lang="fr-FR" sz="1200" dirty="0">
                <a:latin typeface="Marianne" panose="02000000000000000000" pitchFamily="2" charset="0"/>
              </a:rPr>
              <a:t>et de cohésion </a:t>
            </a:r>
            <a:r>
              <a:rPr lang="fr-FR" sz="1200" dirty="0" smtClean="0">
                <a:latin typeface="Marianne" panose="02000000000000000000" pitchFamily="2" charset="0"/>
              </a:rPr>
              <a:t>régulières ;</a:t>
            </a:r>
          </a:p>
          <a:p>
            <a:pPr marL="633412" lvl="1" algn="just"/>
            <a:endParaRPr lang="fr-FR" sz="1200" dirty="0" smtClean="0">
              <a:latin typeface="Marianne" panose="02000000000000000000" pitchFamily="2" charset="0"/>
            </a:endParaRPr>
          </a:p>
          <a:p>
            <a:pPr marL="804862" lvl="1" indent="-171450" algn="just">
              <a:buFont typeface="Arial" panose="020B0604020202020204" pitchFamily="34" charset="0"/>
              <a:buChar char="•"/>
            </a:pPr>
            <a:r>
              <a:rPr lang="fr-FR" sz="1200" dirty="0" smtClean="0">
                <a:latin typeface="Marianne" panose="02000000000000000000" pitchFamily="2" charset="0"/>
              </a:rPr>
              <a:t>Port </a:t>
            </a:r>
            <a:r>
              <a:rPr lang="fr-FR" sz="1200" dirty="0">
                <a:latin typeface="Marianne" panose="02000000000000000000" pitchFamily="2" charset="0"/>
              </a:rPr>
              <a:t>d’une </a:t>
            </a:r>
            <a:r>
              <a:rPr lang="fr-FR" sz="1200" b="1" dirty="0">
                <a:latin typeface="Marianne" panose="02000000000000000000" pitchFamily="2" charset="0"/>
              </a:rPr>
              <a:t>tenue </a:t>
            </a:r>
            <a:r>
              <a:rPr lang="fr-FR" sz="1200" b="1" dirty="0" smtClean="0">
                <a:latin typeface="Marianne" panose="02000000000000000000" pitchFamily="2" charset="0"/>
              </a:rPr>
              <a:t>commune </a:t>
            </a:r>
            <a:r>
              <a:rPr lang="fr-FR" sz="1200" dirty="0" smtClean="0">
                <a:latin typeface="Marianne" panose="02000000000000000000" pitchFamily="2" charset="0"/>
              </a:rPr>
              <a:t>;</a:t>
            </a:r>
          </a:p>
          <a:p>
            <a:pPr marL="633412" lvl="1" algn="just"/>
            <a:endParaRPr lang="fr-FR" sz="1200" dirty="0" smtClean="0">
              <a:latin typeface="Marianne" panose="02000000000000000000" pitchFamily="2" charset="0"/>
            </a:endParaRPr>
          </a:p>
          <a:p>
            <a:pPr marL="804862" lvl="1" indent="-171450" algn="just">
              <a:buFont typeface="Arial" panose="020B0604020202020204" pitchFamily="34" charset="0"/>
              <a:buChar char="•"/>
            </a:pPr>
            <a:r>
              <a:rPr lang="fr-FR" sz="1200" b="1" dirty="0" smtClean="0">
                <a:latin typeface="Marianne" panose="02000000000000000000" pitchFamily="2" charset="0"/>
              </a:rPr>
              <a:t>Rituels républicains </a:t>
            </a:r>
            <a:r>
              <a:rPr lang="fr-FR" sz="1200" dirty="0" smtClean="0">
                <a:latin typeface="Marianne" panose="02000000000000000000" pitchFamily="2" charset="0"/>
              </a:rPr>
              <a:t>: cérémonial quotidien des couleurs, participation à des cérémonies nationales et/ou locales en fonction du calendrier, cérémonies d’ouverture et de clôture du séjour, etc.</a:t>
            </a:r>
          </a:p>
          <a:p>
            <a:pPr marL="633412" lvl="1" algn="just"/>
            <a:endParaRPr lang="fr-FR" sz="1200" dirty="0" smtClean="0">
              <a:latin typeface="Marianne" panose="02000000000000000000" pitchFamily="2" charset="0"/>
            </a:endParaRPr>
          </a:p>
          <a:p>
            <a:pPr marL="804862" lvl="1" indent="-171450" algn="just">
              <a:buFont typeface="Arial" panose="020B0604020202020204" pitchFamily="34" charset="0"/>
              <a:buChar char="•"/>
            </a:pPr>
            <a:r>
              <a:rPr lang="fr-FR" sz="1200" dirty="0" smtClean="0">
                <a:latin typeface="Marianne" panose="02000000000000000000" pitchFamily="2" charset="0"/>
              </a:rPr>
              <a:t>Séquences d’</a:t>
            </a:r>
            <a:r>
              <a:rPr lang="fr-FR" sz="1200" b="1" dirty="0" smtClean="0">
                <a:latin typeface="Marianne" panose="02000000000000000000" pitchFamily="2" charset="0"/>
              </a:rPr>
              <a:t>auto-positionnement </a:t>
            </a:r>
            <a:r>
              <a:rPr lang="fr-FR" sz="1200" dirty="0" smtClean="0">
                <a:latin typeface="Marianne" panose="02000000000000000000" pitchFamily="2" charset="0"/>
              </a:rPr>
              <a:t>des jeunes ;</a:t>
            </a:r>
          </a:p>
          <a:p>
            <a:pPr marL="633412" lvl="1" algn="just"/>
            <a:endParaRPr lang="fr-FR" sz="1200" dirty="0">
              <a:latin typeface="Marianne" panose="02000000000000000000" pitchFamily="2" charset="0"/>
            </a:endParaRPr>
          </a:p>
          <a:p>
            <a:pPr marL="804862" lvl="1" indent="-171450" algn="just">
              <a:buFont typeface="Arial" panose="020B0604020202020204" pitchFamily="34" charset="0"/>
              <a:buChar char="•"/>
            </a:pPr>
            <a:r>
              <a:rPr lang="fr-FR" sz="1200" dirty="0" smtClean="0">
                <a:latin typeface="Marianne" panose="02000000000000000000" pitchFamily="2" charset="0"/>
              </a:rPr>
              <a:t>Créneaux de </a:t>
            </a:r>
            <a:r>
              <a:rPr lang="fr-FR" sz="1200" b="1" dirty="0" smtClean="0">
                <a:latin typeface="Marianne" panose="02000000000000000000" pitchFamily="2" charset="0"/>
              </a:rPr>
              <a:t>démocratie interne </a:t>
            </a:r>
            <a:r>
              <a:rPr lang="fr-FR" sz="1200" dirty="0" smtClean="0">
                <a:latin typeface="Marianne" panose="02000000000000000000" pitchFamily="2" charset="0"/>
              </a:rPr>
              <a:t>(centrés sur la régulation de la vie en collectivité, sur la </a:t>
            </a:r>
            <a:r>
              <a:rPr lang="fr-FR" sz="1200" b="1" dirty="0" smtClean="0">
                <a:latin typeface="Marianne" panose="02000000000000000000" pitchFamily="2" charset="0"/>
              </a:rPr>
              <a:t>prise de décision </a:t>
            </a:r>
            <a:r>
              <a:rPr lang="fr-FR" sz="1200" dirty="0" smtClean="0">
                <a:latin typeface="Marianne" panose="02000000000000000000" pitchFamily="2" charset="0"/>
              </a:rPr>
              <a:t>et la </a:t>
            </a:r>
            <a:r>
              <a:rPr lang="fr-FR" sz="1200" b="1" dirty="0" smtClean="0">
                <a:latin typeface="Marianne" panose="02000000000000000000" pitchFamily="2" charset="0"/>
              </a:rPr>
              <a:t>conduite de projets communs</a:t>
            </a:r>
            <a:r>
              <a:rPr lang="fr-FR" sz="1200" dirty="0" smtClean="0">
                <a:latin typeface="Marianne" panose="02000000000000000000" pitchFamily="2" charset="0"/>
              </a:rPr>
              <a:t>).</a:t>
            </a:r>
            <a:endParaRPr lang="fr-FR" sz="1200" dirty="0">
              <a:latin typeface="Marianne" panose="02000000000000000000" pitchFamily="2" charset="0"/>
            </a:endParaRPr>
          </a:p>
          <a:p>
            <a:pPr marL="342900" indent="-166688" algn="just">
              <a:buFont typeface="Arial" panose="020B0604020202020204" pitchFamily="34" charset="0"/>
              <a:buChar char="•"/>
            </a:pPr>
            <a:endParaRPr lang="fr-FR" sz="1100" dirty="0" smtClean="0">
              <a:latin typeface="Marianne" panose="02000000000000000000" pitchFamily="2" charset="0"/>
            </a:endParaRP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42854" y="3537173"/>
            <a:ext cx="2177332" cy="1194817"/>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50395" y="2111006"/>
            <a:ext cx="2162598" cy="1279905"/>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71132" y="762773"/>
            <a:ext cx="2121125" cy="1201971"/>
          </a:xfrm>
          <a:prstGeom prst="rect">
            <a:avLst/>
          </a:prstGeom>
        </p:spPr>
      </p:pic>
    </p:spTree>
    <p:extLst>
      <p:ext uri="{BB962C8B-B14F-4D97-AF65-F5344CB8AC3E}">
        <p14:creationId xmlns:p14="http://schemas.microsoft.com/office/powerpoint/2010/main" val="3433853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6088</TotalTime>
  <Words>1987</Words>
  <Application>Microsoft Office PowerPoint</Application>
  <PresentationFormat>Affichage à l'écran (16:9)</PresentationFormat>
  <Paragraphs>234</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Marianne</vt:lpstr>
      <vt:lpstr>Times New Roman</vt:lpstr>
      <vt:lpstr>Wingdings</vt:lpstr>
      <vt:lpstr>MINISTÈRIEL</vt:lpstr>
      <vt:lpstr>Labellisation  « Classes et lycées engagés » (CLE)  2024-2025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CHRISTOPHE CHAPPEE</cp:lastModifiedBy>
  <cp:revision>146</cp:revision>
  <dcterms:created xsi:type="dcterms:W3CDTF">2020-03-05T15:21:24Z</dcterms:created>
  <dcterms:modified xsi:type="dcterms:W3CDTF">2024-05-24T14:31:30Z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