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7" r:id="rId4"/>
  </p:sldMasterIdLst>
  <p:notesMasterIdLst>
    <p:notesMasterId r:id="rId18"/>
  </p:notesMasterIdLst>
  <p:handoutMasterIdLst>
    <p:handoutMasterId r:id="rId19"/>
  </p:handoutMasterIdLst>
  <p:sldIdLst>
    <p:sldId id="443" r:id="rId5"/>
    <p:sldId id="445" r:id="rId6"/>
    <p:sldId id="451" r:id="rId7"/>
    <p:sldId id="452" r:id="rId8"/>
    <p:sldId id="453" r:id="rId9"/>
    <p:sldId id="454" r:id="rId10"/>
    <p:sldId id="455" r:id="rId11"/>
    <p:sldId id="456" r:id="rId12"/>
    <p:sldId id="457" r:id="rId13"/>
    <p:sldId id="458" r:id="rId14"/>
    <p:sldId id="459" r:id="rId15"/>
    <p:sldId id="460" r:id="rId16"/>
    <p:sldId id="461" r:id="rId17"/>
  </p:sldIdLst>
  <p:sldSz cx="9144000" cy="5143500" type="screen16x9"/>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NISTÈRIEL" id="{0B896E98-F45E-4768-8620-EDDF394BE181}">
          <p14:sldIdLst>
            <p14:sldId id="443"/>
            <p14:sldId id="445"/>
            <p14:sldId id="451"/>
            <p14:sldId id="452"/>
            <p14:sldId id="453"/>
            <p14:sldId id="454"/>
            <p14:sldId id="455"/>
            <p14:sldId id="456"/>
            <p14:sldId id="457"/>
            <p14:sldId id="458"/>
            <p14:sldId id="459"/>
            <p14:sldId id="460"/>
            <p14:sldId id="461"/>
          </p14:sldIdLst>
        </p14:section>
      </p14:sectionLst>
    </p:ext>
    <p:ext uri="{EFAFB233-063F-42B5-8137-9DF3F51BA10A}">
      <p15:sldGuideLst xmlns:p15="http://schemas.microsoft.com/office/powerpoint/2012/main">
        <p15:guide id="1" orient="horz" pos="1620">
          <p15:clr>
            <a:srgbClr val="A4A3A4"/>
          </p15:clr>
        </p15:guide>
        <p15:guide id="2" orient="horz" pos="191">
          <p15:clr>
            <a:srgbClr val="A4A3A4"/>
          </p15:clr>
        </p15:guide>
        <p15:guide id="3" orient="horz" pos="854">
          <p15:clr>
            <a:srgbClr val="A4A3A4"/>
          </p15:clr>
        </p15:guide>
        <p15:guide id="4" orient="horz" pos="821">
          <p15:clr>
            <a:srgbClr val="A4A3A4"/>
          </p15:clr>
        </p15:guide>
        <p15:guide id="5" orient="horz" pos="3049">
          <p15:clr>
            <a:srgbClr val="A4A3A4"/>
          </p15:clr>
        </p15:guide>
        <p15:guide id="6" orient="horz" pos="3151">
          <p15:clr>
            <a:srgbClr val="A4A3A4"/>
          </p15:clr>
        </p15:guide>
        <p15:guide id="7" pos="2880">
          <p15:clr>
            <a:srgbClr val="A4A3A4"/>
          </p15:clr>
        </p15:guide>
        <p15:guide id="8" pos="476">
          <p15:clr>
            <a:srgbClr val="A4A3A4"/>
          </p15:clr>
        </p15:guide>
        <p15:guide id="9" pos="5193">
          <p15:clr>
            <a:srgbClr val="A4A3A4"/>
          </p15:clr>
        </p15:guide>
        <p15:guide id="10" pos="5465">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OUARD GEFFRAY" initials="EG" lastIdx="2" clrIdx="0">
    <p:extLst>
      <p:ext uri="{19B8F6BF-5375-455C-9EA6-DF929625EA0E}">
        <p15:presenceInfo xmlns:p15="http://schemas.microsoft.com/office/powerpoint/2012/main" userId="S-1-5-21-1616320312-2655828719-4280963109-26529" providerId="AD"/>
      </p:ext>
    </p:extLst>
  </p:cmAuthor>
  <p:cmAuthor id="2" name="MAGDA TOMASINI" initials="MT" lastIdx="3" clrIdx="1">
    <p:extLst>
      <p:ext uri="{19B8F6BF-5375-455C-9EA6-DF929625EA0E}">
        <p15:presenceInfo xmlns:p15="http://schemas.microsoft.com/office/powerpoint/2012/main" userId="S-1-5-21-1616320312-2655828719-4280963109-84838" providerId="AD"/>
      </p:ext>
    </p:extLst>
  </p:cmAuthor>
  <p:cmAuthor id="3" name="David FOLTZ" initials="Ac" lastIdx="3" clrIdx="2">
    <p:extLst>
      <p:ext uri="{19B8F6BF-5375-455C-9EA6-DF929625EA0E}">
        <p15:presenceInfo xmlns:p15="http://schemas.microsoft.com/office/powerpoint/2012/main" userId="David FOLTZ" providerId="None"/>
      </p:ext>
    </p:extLst>
  </p:cmAuthor>
  <p:cmAuthor id="4" name="CHLOE BATALLAN" initials="CB" lastIdx="3" clrIdx="3">
    <p:extLst>
      <p:ext uri="{19B8F6BF-5375-455C-9EA6-DF929625EA0E}">
        <p15:presenceInfo xmlns:p15="http://schemas.microsoft.com/office/powerpoint/2012/main" userId="S-1-5-21-1616320312-2655828719-4280963109-828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B170"/>
    <a:srgbClr val="0EB09D"/>
    <a:srgbClr val="0CA491"/>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695" autoAdjust="0"/>
    <p:restoredTop sz="93453" autoAdjust="0"/>
  </p:normalViewPr>
  <p:slideViewPr>
    <p:cSldViewPr showGuides="1">
      <p:cViewPr varScale="1">
        <p:scale>
          <a:sx n="97" d="100"/>
          <a:sy n="97" d="100"/>
        </p:scale>
        <p:origin x="924" y="78"/>
      </p:cViewPr>
      <p:guideLst>
        <p:guide orient="horz" pos="1620"/>
        <p:guide orient="horz" pos="191"/>
        <p:guide orient="horz" pos="854"/>
        <p:guide orient="horz" pos="821"/>
        <p:guide orient="horz" pos="3049"/>
        <p:guide orient="horz" pos="3151"/>
        <p:guide pos="2880"/>
        <p:guide pos="476"/>
        <p:guide pos="5193"/>
        <p:guide pos="5465"/>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2886" y="-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4" y="3"/>
            <a:ext cx="2945659" cy="496332"/>
          </a:xfrm>
          <a:prstGeom prst="rect">
            <a:avLst/>
          </a:prstGeom>
        </p:spPr>
        <p:txBody>
          <a:bodyPr vert="horz" lIns="91412" tIns="45707" rIns="91412" bIns="45707" rtlCol="0"/>
          <a:lstStyle>
            <a:lvl1pPr algn="l">
              <a:defRPr sz="1200"/>
            </a:lvl1pPr>
          </a:lstStyle>
          <a:p>
            <a:endParaRPr lang="fr-FR" dirty="0"/>
          </a:p>
        </p:txBody>
      </p:sp>
      <p:sp>
        <p:nvSpPr>
          <p:cNvPr id="3" name="Espace réservé de la date 2"/>
          <p:cNvSpPr>
            <a:spLocks noGrp="1"/>
          </p:cNvSpPr>
          <p:nvPr>
            <p:ph type="dt" sz="quarter" idx="1"/>
          </p:nvPr>
        </p:nvSpPr>
        <p:spPr>
          <a:xfrm>
            <a:off x="3850447" y="3"/>
            <a:ext cx="2945659" cy="496332"/>
          </a:xfrm>
          <a:prstGeom prst="rect">
            <a:avLst/>
          </a:prstGeom>
        </p:spPr>
        <p:txBody>
          <a:bodyPr vert="horz" lIns="91412" tIns="45707" rIns="91412" bIns="45707" rtlCol="0"/>
          <a:lstStyle>
            <a:lvl1pPr algn="r">
              <a:defRPr sz="1200"/>
            </a:lvl1pPr>
          </a:lstStyle>
          <a:p>
            <a:fld id="{36BAFA53-1CD4-4DA8-A62E-8F1E5A783A9B}" type="datetimeFigureOut">
              <a:rPr lang="fr-FR" smtClean="0"/>
              <a:t>14/05/2025</a:t>
            </a:fld>
            <a:endParaRPr lang="fr-FR" dirty="0"/>
          </a:p>
        </p:txBody>
      </p:sp>
      <p:sp>
        <p:nvSpPr>
          <p:cNvPr id="4" name="Espace réservé du pied de page 3"/>
          <p:cNvSpPr>
            <a:spLocks noGrp="1"/>
          </p:cNvSpPr>
          <p:nvPr>
            <p:ph type="ftr" sz="quarter" idx="2"/>
          </p:nvPr>
        </p:nvSpPr>
        <p:spPr>
          <a:xfrm>
            <a:off x="4" y="9428586"/>
            <a:ext cx="2945659" cy="496332"/>
          </a:xfrm>
          <a:prstGeom prst="rect">
            <a:avLst/>
          </a:prstGeom>
        </p:spPr>
        <p:txBody>
          <a:bodyPr vert="horz" lIns="91412" tIns="45707" rIns="91412" bIns="45707"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50447" y="9428586"/>
            <a:ext cx="2945659" cy="496332"/>
          </a:xfrm>
          <a:prstGeom prst="rect">
            <a:avLst/>
          </a:prstGeom>
        </p:spPr>
        <p:txBody>
          <a:bodyPr vert="horz" lIns="91412" tIns="45707" rIns="91412" bIns="45707" rtlCol="0" anchor="b"/>
          <a:lstStyle>
            <a:lvl1pPr algn="r">
              <a:defRPr sz="1200"/>
            </a:lvl1pPr>
          </a:lstStyle>
          <a:p>
            <a:fld id="{FC966379-7BFC-4EAE-B891-B3E75096DD88}" type="slidenum">
              <a:rPr lang="fr-FR" smtClean="0"/>
              <a:t>‹N°›</a:t>
            </a:fld>
            <a:endParaRPr lang="fr-FR" dirty="0"/>
          </a:p>
        </p:txBody>
      </p:sp>
    </p:spTree>
    <p:extLst>
      <p:ext uri="{BB962C8B-B14F-4D97-AF65-F5344CB8AC3E}">
        <p14:creationId xmlns:p14="http://schemas.microsoft.com/office/powerpoint/2010/main" val="3626570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4" y="3"/>
            <a:ext cx="2945659" cy="496332"/>
          </a:xfrm>
          <a:prstGeom prst="rect">
            <a:avLst/>
          </a:prstGeom>
        </p:spPr>
        <p:txBody>
          <a:bodyPr vert="horz" lIns="91412" tIns="45707" rIns="91412" bIns="45707" rtlCol="0"/>
          <a:lstStyle>
            <a:lvl1pPr algn="l">
              <a:defRPr sz="1200">
                <a:latin typeface="Arial" pitchFamily="34" charset="0"/>
              </a:defRPr>
            </a:lvl1pPr>
          </a:lstStyle>
          <a:p>
            <a:endParaRPr lang="fr-FR" dirty="0"/>
          </a:p>
        </p:txBody>
      </p:sp>
      <p:sp>
        <p:nvSpPr>
          <p:cNvPr id="3" name="Espace réservé de la date 2"/>
          <p:cNvSpPr>
            <a:spLocks noGrp="1"/>
          </p:cNvSpPr>
          <p:nvPr>
            <p:ph type="dt" idx="1"/>
          </p:nvPr>
        </p:nvSpPr>
        <p:spPr>
          <a:xfrm>
            <a:off x="3850447" y="3"/>
            <a:ext cx="2945659" cy="496332"/>
          </a:xfrm>
          <a:prstGeom prst="rect">
            <a:avLst/>
          </a:prstGeom>
        </p:spPr>
        <p:txBody>
          <a:bodyPr vert="horz" lIns="91412" tIns="45707" rIns="91412" bIns="45707" rtlCol="0"/>
          <a:lstStyle>
            <a:lvl1pPr algn="r">
              <a:defRPr sz="1200">
                <a:latin typeface="Arial" pitchFamily="34" charset="0"/>
              </a:defRPr>
            </a:lvl1pPr>
          </a:lstStyle>
          <a:p>
            <a:fld id="{D680E798-53FF-4C51-A981-953463752515}" type="datetimeFigureOut">
              <a:rPr lang="fr-FR" smtClean="0"/>
              <a:pPr/>
              <a:t>14/05/2025</a:t>
            </a:fld>
            <a:endParaRPr lang="fr-FR" dirty="0"/>
          </a:p>
        </p:txBody>
      </p:sp>
      <p:sp>
        <p:nvSpPr>
          <p:cNvPr id="4" name="Espace réservé de l'image des diapositives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12" tIns="45707" rIns="91412" bIns="45707" rtlCol="0" anchor="ctr"/>
          <a:lstStyle/>
          <a:p>
            <a:endParaRPr lang="fr-FR" dirty="0"/>
          </a:p>
        </p:txBody>
      </p:sp>
      <p:sp>
        <p:nvSpPr>
          <p:cNvPr id="5" name="Espace réservé des commentaires 4"/>
          <p:cNvSpPr>
            <a:spLocks noGrp="1"/>
          </p:cNvSpPr>
          <p:nvPr>
            <p:ph type="body" sz="quarter" idx="3"/>
          </p:nvPr>
        </p:nvSpPr>
        <p:spPr>
          <a:xfrm>
            <a:off x="679768" y="4715157"/>
            <a:ext cx="5438140" cy="4466987"/>
          </a:xfrm>
          <a:prstGeom prst="rect">
            <a:avLst/>
          </a:prstGeom>
        </p:spPr>
        <p:txBody>
          <a:bodyPr vert="horz" lIns="91412" tIns="45707" rIns="91412" bIns="45707"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4" y="9428586"/>
            <a:ext cx="2945659" cy="496332"/>
          </a:xfrm>
          <a:prstGeom prst="rect">
            <a:avLst/>
          </a:prstGeom>
        </p:spPr>
        <p:txBody>
          <a:bodyPr vert="horz" lIns="91412" tIns="45707" rIns="91412" bIns="45707" rtlCol="0" anchor="b"/>
          <a:lstStyle>
            <a:lvl1pPr algn="l">
              <a:defRPr sz="1200">
                <a:latin typeface="Arial" pitchFamily="34" charset="0"/>
              </a:defRPr>
            </a:lvl1pPr>
          </a:lstStyle>
          <a:p>
            <a:endParaRPr lang="fr-FR" dirty="0"/>
          </a:p>
        </p:txBody>
      </p:sp>
      <p:sp>
        <p:nvSpPr>
          <p:cNvPr id="7" name="Espace réservé du numéro de diapositive 6"/>
          <p:cNvSpPr>
            <a:spLocks noGrp="1"/>
          </p:cNvSpPr>
          <p:nvPr>
            <p:ph type="sldNum" sz="quarter" idx="5"/>
          </p:nvPr>
        </p:nvSpPr>
        <p:spPr>
          <a:xfrm>
            <a:off x="3850447" y="9428586"/>
            <a:ext cx="2945659" cy="496332"/>
          </a:xfrm>
          <a:prstGeom prst="rect">
            <a:avLst/>
          </a:prstGeom>
        </p:spPr>
        <p:txBody>
          <a:bodyPr vert="horz" lIns="91412" tIns="45707" rIns="91412" bIns="45707" rtlCol="0" anchor="b"/>
          <a:lstStyle>
            <a:lvl1pPr algn="r">
              <a:defRPr sz="1200">
                <a:latin typeface="Arial" pitchFamily="34" charset="0"/>
              </a:defRPr>
            </a:lvl1pPr>
          </a:lstStyle>
          <a:p>
            <a:fld id="{1B06CD8F-B7ED-4A05-9FB1-A01CC0EF02CC}" type="slidenum">
              <a:rPr lang="fr-FR" smtClean="0"/>
              <a:pPr/>
              <a:t>‹N°›</a:t>
            </a:fld>
            <a:endParaRPr lang="fr-FR" dirty="0"/>
          </a:p>
        </p:txBody>
      </p:sp>
    </p:spTree>
    <p:extLst>
      <p:ext uri="{BB962C8B-B14F-4D97-AF65-F5344CB8AC3E}">
        <p14:creationId xmlns:p14="http://schemas.microsoft.com/office/powerpoint/2010/main" val="411662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r>
              <a:rPr lang="fr-FR" dirty="0"/>
              <a:t>Février 2024</a:t>
            </a:r>
          </a:p>
        </p:txBody>
      </p:sp>
      <p:sp>
        <p:nvSpPr>
          <p:cNvPr id="6" name="Espace réservé du numéro de diapositive 5"/>
          <p:cNvSpPr>
            <a:spLocks noGrp="1"/>
          </p:cNvSpPr>
          <p:nvPr>
            <p:ph type="sldNum" sz="quarter" idx="12"/>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sp>
        <p:nvSpPr>
          <p:cNvPr id="9" name="Espace réservé du numéro de diapositive 5">
            <a:extLst>
              <a:ext uri="{FF2B5EF4-FFF2-40B4-BE49-F238E27FC236}">
                <a16:creationId xmlns:a16="http://schemas.microsoft.com/office/drawing/2014/main" id="{25D9C7CA-740F-844C-A7AE-AD691440042F}"/>
              </a:ext>
            </a:extLst>
          </p:cNvPr>
          <p:cNvSpPr txBox="1">
            <a:spLocks/>
          </p:cNvSpPr>
          <p:nvPr userDrawn="1"/>
        </p:nvSpPr>
        <p:spPr bwMode="gray">
          <a:xfrm>
            <a:off x="7668344" y="4783500"/>
            <a:ext cx="1350000" cy="360000"/>
          </a:xfrm>
          <a:prstGeom prst="rect">
            <a:avLst/>
          </a:prstGeom>
        </p:spPr>
        <p:txBody>
          <a:bodyPr vert="horz" lIns="0" tIns="0" rIns="0" bIns="0" rtlCol="0" anchor="ctr" anchorCtr="0">
            <a:noAutofit/>
          </a:bodyPr>
          <a:lstStyle>
            <a:defPPr>
              <a:defRPr lang="fr-FR"/>
            </a:defPPr>
            <a:lvl1pPr marL="0" algn="r" defTabSz="914400" rtl="0" eaLnBrk="1" latinLnBrk="0" hangingPunct="1">
              <a:defRPr sz="75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432610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sp>
        <p:nvSpPr>
          <p:cNvPr id="11" name="Espace réservé du texte 10"/>
          <p:cNvSpPr>
            <a:spLocks noGrp="1"/>
          </p:cNvSpPr>
          <p:nvPr>
            <p:ph type="body" sz="quarter" idx="13" hasCustomPrompt="1"/>
          </p:nvPr>
        </p:nvSpPr>
        <p:spPr bwMode="gray">
          <a:xfrm>
            <a:off x="360000" y="2346046"/>
            <a:ext cx="8424000" cy="2077200"/>
          </a:xfrm>
        </p:spPr>
        <p:txBody>
          <a:bodyPr/>
          <a:lstStyle>
            <a:lvl1pPr>
              <a:lnSpc>
                <a:spcPct val="90000"/>
              </a:lnSpc>
              <a:spcAft>
                <a:spcPts val="0"/>
              </a:spcAft>
              <a:defRPr sz="3250" b="1" cap="all" baseline="0"/>
            </a:lvl1pPr>
            <a:lvl2pPr marL="0" indent="0">
              <a:spcBef>
                <a:spcPts val="500"/>
              </a:spcBef>
              <a:spcAft>
                <a:spcPts val="0"/>
              </a:spcAft>
              <a:buNone/>
              <a:defRPr sz="1850"/>
            </a:lvl2pPr>
          </a:lstStyle>
          <a:p>
            <a:pPr lvl="0"/>
            <a:r>
              <a:rPr lang="fr-FR" dirty="0"/>
              <a:t>Titre</a:t>
            </a:r>
          </a:p>
          <a:p>
            <a:pPr lvl="1"/>
            <a:r>
              <a:rPr lang="fr-FR" dirty="0"/>
              <a:t>Sous-titre</a:t>
            </a:r>
          </a:p>
        </p:txBody>
      </p:sp>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512" y="180000"/>
            <a:ext cx="4716611" cy="1404000"/>
          </a:xfrm>
          <a:prstGeom prst="rect">
            <a:avLst/>
          </a:prstGeom>
        </p:spPr>
      </p:pic>
      <p:sp>
        <p:nvSpPr>
          <p:cNvPr id="9" name="Espace réservé du numéro de diapositive 5">
            <a:extLst>
              <a:ext uri="{FF2B5EF4-FFF2-40B4-BE49-F238E27FC236}">
                <a16:creationId xmlns:a16="http://schemas.microsoft.com/office/drawing/2014/main" id="{2613105A-8B51-8E44-A87C-D517D1CC0FA6}"/>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483904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900000"/>
            <a:ext cx="8424000" cy="720000"/>
          </a:xfrm>
        </p:spPr>
        <p:txBody>
          <a:bodyPr/>
          <a:lstStyle>
            <a:lvl1pPr>
              <a:defRPr/>
            </a:lvl1pPr>
          </a:lstStyle>
          <a:p>
            <a:r>
              <a:rPr lang="fr-FR" dirty="0"/>
              <a:t>Titre</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359998" y="1891968"/>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3312000" y="1893600"/>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6263999" y="1893600"/>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Tree>
    <p:extLst>
      <p:ext uri="{BB962C8B-B14F-4D97-AF65-F5344CB8AC3E}">
        <p14:creationId xmlns:p14="http://schemas.microsoft.com/office/powerpoint/2010/main" val="1641030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190859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900000"/>
            <a:ext cx="8424000" cy="720000"/>
          </a:xfrm>
        </p:spPr>
        <p:txBody>
          <a:bodyPr/>
          <a:lstStyle>
            <a:lvl1pPr>
              <a:defRPr/>
            </a:lvl1pPr>
          </a:lstStyle>
          <a:p>
            <a:r>
              <a:rPr lang="fr-FR" dirty="0"/>
              <a:t>Titre</a:t>
            </a:r>
          </a:p>
        </p:txBody>
      </p:sp>
      <p:sp>
        <p:nvSpPr>
          <p:cNvPr id="12" name="Espace réservé du texte 11"/>
          <p:cNvSpPr>
            <a:spLocks noGrp="1"/>
          </p:cNvSpPr>
          <p:nvPr>
            <p:ph type="body" sz="quarter" idx="14" hasCustomPrompt="1"/>
          </p:nvPr>
        </p:nvSpPr>
        <p:spPr bwMode="gray">
          <a:xfrm>
            <a:off x="359999"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3312000"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6264000"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1" name="Espace réservé du numéro de diapositive 5">
            <a:extLst>
              <a:ext uri="{FF2B5EF4-FFF2-40B4-BE49-F238E27FC236}">
                <a16:creationId xmlns:a16="http://schemas.microsoft.com/office/drawing/2014/main" id="{1AFD7A81-F2C0-7A45-B905-D023E393D95E}"/>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8404549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359999" y="900000"/>
            <a:ext cx="8424000" cy="720000"/>
          </a:xfrm>
          <a:prstGeom prst="rect">
            <a:avLst/>
          </a:prstGeom>
        </p:spPr>
        <p:txBody>
          <a:bodyPr vert="horz" lIns="0" tIns="0" rIns="0" bIns="0" rtlCol="0" anchor="t" anchorCtr="0">
            <a:noAutofit/>
          </a:bodyPr>
          <a:lstStyle/>
          <a:p>
            <a:r>
              <a:rPr lang="fr-FR" noProof="0" dirty="0"/>
              <a:t>Titre</a:t>
            </a:r>
          </a:p>
        </p:txBody>
      </p:sp>
      <p:sp>
        <p:nvSpPr>
          <p:cNvPr id="3" name="Espace réservé du texte 2"/>
          <p:cNvSpPr>
            <a:spLocks noGrp="1"/>
          </p:cNvSpPr>
          <p:nvPr>
            <p:ph type="body" idx="1"/>
          </p:nvPr>
        </p:nvSpPr>
        <p:spPr bwMode="gray">
          <a:xfrm>
            <a:off x="359999" y="1836000"/>
            <a:ext cx="8424000" cy="2574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6" name="Espace réservé du numéro de diapositive 5"/>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‹N°›</a:t>
            </a:fld>
            <a:endParaRPr lang="fr-FR" dirty="0"/>
          </a:p>
        </p:txBody>
      </p:sp>
    </p:spTree>
  </p:cSld>
  <p:clrMap bg1="lt1" tx1="dk1" bg2="lt2" tx2="dk2" accent1="accent1" accent2="accent2" accent3="accent3" accent4="accent4" accent5="accent5" accent6="accent6" hlink="hlink" folHlink="folHlink"/>
  <p:sldLayoutIdLst>
    <p:sldLayoutId id="2147483808" r:id="rId1"/>
    <p:sldLayoutId id="2147483812" r:id="rId2"/>
    <p:sldLayoutId id="2147483810" r:id="rId3"/>
    <p:sldLayoutId id="2147483811" r:id="rId4"/>
    <p:sldLayoutId id="2147483809" r:id="rId5"/>
  </p:sldLayoutIdLst>
  <p:hf hdr="0"/>
  <p:txStyles>
    <p:title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jpg"/><Relationship Id="rId1" Type="http://schemas.openxmlformats.org/officeDocument/2006/relationships/slideLayout" Target="../slideLayouts/slideLayout5.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image" Target="../media/image16.tiff"/></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B718569-F624-954C-A5A6-FA760C8CB63B}"/>
              </a:ext>
            </a:extLst>
          </p:cNvPr>
          <p:cNvPicPr>
            <a:picLocks noChangeAspect="1"/>
          </p:cNvPicPr>
          <p:nvPr/>
        </p:nvPicPr>
        <p:blipFill>
          <a:blip r:embed="rId2"/>
          <a:stretch>
            <a:fillRect/>
          </a:stretch>
        </p:blipFill>
        <p:spPr>
          <a:xfrm>
            <a:off x="0" y="0"/>
            <a:ext cx="9144000" cy="5143500"/>
          </a:xfrm>
          <a:prstGeom prst="rect">
            <a:avLst/>
          </a:prstGeom>
        </p:spPr>
      </p:pic>
      <p:sp>
        <p:nvSpPr>
          <p:cNvPr id="7" name="Espace réservé de la date 6"/>
          <p:cNvSpPr>
            <a:spLocks noGrp="1"/>
          </p:cNvSpPr>
          <p:nvPr>
            <p:ph type="dt" sz="half" idx="10"/>
          </p:nvPr>
        </p:nvSpPr>
        <p:spPr/>
        <p:txBody>
          <a:bodyPr/>
          <a:lstStyle/>
          <a:p>
            <a:pPr algn="r"/>
            <a:r>
              <a:rPr lang="fr-FR" cap="all" dirty="0"/>
              <a:t>Février 2024</a:t>
            </a:r>
          </a:p>
        </p:txBody>
      </p:sp>
      <p:sp>
        <p:nvSpPr>
          <p:cNvPr id="9" name="Espace réservé du numéro de diapositive 8"/>
          <p:cNvSpPr>
            <a:spLocks noGrp="1"/>
          </p:cNvSpPr>
          <p:nvPr>
            <p:ph type="sldNum" sz="quarter" idx="12"/>
          </p:nvPr>
        </p:nvSpPr>
        <p:spPr/>
        <p:txBody>
          <a:bodyPr/>
          <a:lstStyle/>
          <a:p>
            <a:fld id="{733122C9-A0B9-462F-8757-0847AD287B63}" type="slidenum">
              <a:rPr lang="fr-FR" smtClean="0"/>
              <a:pPr/>
              <a:t>1</a:t>
            </a:fld>
            <a:endParaRPr lang="fr-FR" dirty="0"/>
          </a:p>
        </p:txBody>
      </p:sp>
      <p:sp>
        <p:nvSpPr>
          <p:cNvPr id="5" name="Titre 4"/>
          <p:cNvSpPr>
            <a:spLocks noGrp="1"/>
          </p:cNvSpPr>
          <p:nvPr>
            <p:ph type="title"/>
          </p:nvPr>
        </p:nvSpPr>
        <p:spPr/>
        <p:txBody>
          <a:bodyPr/>
          <a:lstStyle/>
          <a:p>
            <a:endParaRPr lang="fr-FR"/>
          </a:p>
        </p:txBody>
      </p:sp>
      <p:sp>
        <p:nvSpPr>
          <p:cNvPr id="6" name="Titre 1">
            <a:extLst>
              <a:ext uri="{FF2B5EF4-FFF2-40B4-BE49-F238E27FC236}">
                <a16:creationId xmlns:a16="http://schemas.microsoft.com/office/drawing/2014/main" id="{DA3BEBC7-E29E-3AB1-C07E-23147C8C06A2}"/>
              </a:ext>
            </a:extLst>
          </p:cNvPr>
          <p:cNvSpPr txBox="1">
            <a:spLocks/>
          </p:cNvSpPr>
          <p:nvPr/>
        </p:nvSpPr>
        <p:spPr bwMode="gray">
          <a:xfrm>
            <a:off x="4427984" y="1851670"/>
            <a:ext cx="4518443" cy="1008112"/>
          </a:xfrm>
          <a:prstGeom prst="rect">
            <a:avLst/>
          </a:prstGeom>
          <a:ln>
            <a:solidFill>
              <a:schemeClr val="tx1">
                <a:alpha val="0"/>
              </a:schemeClr>
            </a:solidFill>
          </a:ln>
        </p:spPr>
        <p:txBody>
          <a:bodyPr vert="horz" lIns="0" tIns="0" rIns="0" bIns="0" rtlCol="0" anchor="t" anchorCtr="0">
            <a:noAutofit/>
          </a:bodyPr>
          <a:lstStyle>
            <a:lvl1pPr algn="l" defTabSz="914400" rtl="0" eaLnBrk="1" latinLnBrk="0" hangingPunct="1">
              <a:lnSpc>
                <a:spcPct val="90000"/>
              </a:lnSpc>
              <a:spcBef>
                <a:spcPct val="0"/>
              </a:spcBef>
              <a:buNone/>
              <a:defRPr sz="100" b="1" kern="1200">
                <a:solidFill>
                  <a:schemeClr val="tx1">
                    <a:alpha val="0"/>
                  </a:schemeClr>
                </a:solidFill>
                <a:latin typeface="+mj-lt"/>
                <a:ea typeface="+mj-ea"/>
                <a:cs typeface="+mj-cs"/>
              </a:defRPr>
            </a:lvl1pPr>
          </a:lstStyle>
          <a:p>
            <a:r>
              <a:rPr lang="fr-FR" sz="3600" dirty="0">
                <a:solidFill>
                  <a:schemeClr val="tx1"/>
                </a:solidFill>
                <a:latin typeface="Arial" panose="020B0604020202020204" pitchFamily="34" charset="0"/>
                <a:ea typeface="Calibri" panose="020F0502020204030204" pitchFamily="34" charset="0"/>
                <a:cs typeface="Times New Roman" panose="02020603050405020304" pitchFamily="18" charset="0"/>
              </a:rPr>
              <a:t>LYCÉENS ET</a:t>
            </a:r>
            <a:br>
              <a:rPr lang="fr-FR" sz="3600" dirty="0">
                <a:solidFill>
                  <a:schemeClr val="tx1"/>
                </a:solidFill>
                <a:latin typeface="Arial" panose="020B0604020202020204" pitchFamily="34" charset="0"/>
                <a:ea typeface="Calibri" panose="020F0502020204030204" pitchFamily="34" charset="0"/>
                <a:cs typeface="Times New Roman" panose="02020603050405020304" pitchFamily="18" charset="0"/>
              </a:rPr>
            </a:br>
            <a:r>
              <a:rPr lang="fr-FR" sz="3600" dirty="0">
                <a:solidFill>
                  <a:schemeClr val="tx1"/>
                </a:solidFill>
                <a:latin typeface="Arial" panose="020B0604020202020204" pitchFamily="34" charset="0"/>
                <a:ea typeface="Calibri" panose="020F0502020204030204" pitchFamily="34" charset="0"/>
                <a:cs typeface="Times New Roman" panose="02020603050405020304" pitchFamily="18" charset="0"/>
              </a:rPr>
              <a:t>FUTURS LYCÉENS</a:t>
            </a:r>
            <a:br>
              <a:rPr lang="fr-FR" sz="3600" dirty="0">
                <a:solidFill>
                  <a:schemeClr val="tx1"/>
                </a:solidFill>
                <a:latin typeface="Arial" panose="020B0604020202020204" pitchFamily="34" charset="0"/>
                <a:ea typeface="Calibri" panose="020F0502020204030204" pitchFamily="34" charset="0"/>
                <a:cs typeface="Times New Roman" panose="02020603050405020304" pitchFamily="18" charset="0"/>
              </a:rPr>
            </a:br>
            <a:r>
              <a:rPr lang="fr-FR"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PROFESSIONNELS</a:t>
            </a:r>
            <a:r>
              <a:rPr lang="fr-FR" sz="3600" dirty="0">
                <a:solidFill>
                  <a:schemeClr val="tx1"/>
                </a:solidFill>
                <a:latin typeface="Arial" panose="020B0604020202020204" pitchFamily="34" charset="0"/>
                <a:ea typeface="Calibri" panose="020F0502020204030204" pitchFamily="34" charset="0"/>
                <a:cs typeface="Times New Roman" panose="02020603050405020304" pitchFamily="18" charset="0"/>
              </a:rPr>
              <a:t/>
            </a:r>
            <a:br>
              <a:rPr lang="fr-FR" sz="3600" dirty="0">
                <a:solidFill>
                  <a:schemeClr val="tx1"/>
                </a:solidFill>
                <a:latin typeface="Arial" panose="020B0604020202020204" pitchFamily="34" charset="0"/>
                <a:ea typeface="Calibri" panose="020F0502020204030204" pitchFamily="34" charset="0"/>
                <a:cs typeface="Times New Roman" panose="02020603050405020304" pitchFamily="18" charset="0"/>
              </a:rPr>
            </a:br>
            <a:r>
              <a:rPr lang="fr-FR" sz="1800" b="0" dirty="0">
                <a:solidFill>
                  <a:schemeClr val="tx1"/>
                </a:solidFill>
                <a:latin typeface="Arial" panose="020B0604020202020204" pitchFamily="34" charset="0"/>
                <a:ea typeface="Calibri" panose="020F0502020204030204" pitchFamily="34" charset="0"/>
                <a:cs typeface="Times New Roman" panose="02020603050405020304" pitchFamily="18" charset="0"/>
              </a:rPr>
              <a:t>ANNÉE SCOLAIRE </a:t>
            </a:r>
            <a:r>
              <a:rPr lang="fr-FR" sz="1800" b="0" dirty="0" smtClean="0">
                <a:solidFill>
                  <a:schemeClr val="tx1"/>
                </a:solidFill>
                <a:latin typeface="Arial" panose="020B0604020202020204" pitchFamily="34" charset="0"/>
                <a:ea typeface="Calibri" panose="020F0502020204030204" pitchFamily="34" charset="0"/>
                <a:cs typeface="Times New Roman" panose="02020603050405020304" pitchFamily="18" charset="0"/>
              </a:rPr>
              <a:t>2025-2026</a:t>
            </a:r>
            <a:endParaRPr lang="fr-FR" sz="1800" b="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16" name="ZoneTexte 15">
            <a:extLst>
              <a:ext uri="{FF2B5EF4-FFF2-40B4-BE49-F238E27FC236}">
                <a16:creationId xmlns:a16="http://schemas.microsoft.com/office/drawing/2014/main" id="{80CDB287-0D77-F119-48FB-B24FEDA03B73}"/>
              </a:ext>
            </a:extLst>
          </p:cNvPr>
          <p:cNvSpPr txBox="1"/>
          <p:nvPr/>
        </p:nvSpPr>
        <p:spPr>
          <a:xfrm>
            <a:off x="4355976" y="4128607"/>
            <a:ext cx="2736304" cy="600164"/>
          </a:xfrm>
          <a:prstGeom prst="rect">
            <a:avLst/>
          </a:prstGeom>
          <a:noFill/>
        </p:spPr>
        <p:txBody>
          <a:bodyPr wrap="square" rtlCol="0">
            <a:spAutoFit/>
          </a:bodyPr>
          <a:lstStyle/>
          <a:p>
            <a:r>
              <a:rPr lang="fr-FR" sz="1100" b="1" dirty="0">
                <a:effectLst/>
                <a:latin typeface="Arial" panose="020B0604020202020204" pitchFamily="34" charset="0"/>
                <a:ea typeface="Calibri" panose="020F0502020204030204" pitchFamily="34" charset="0"/>
                <a:cs typeface="Times New Roman" panose="02020603050405020304" pitchFamily="18" charset="0"/>
              </a:rPr>
              <a:t>Direction générale de l’enseignement</a:t>
            </a:r>
            <a:br>
              <a:rPr lang="fr-FR" sz="1100" b="1" dirty="0">
                <a:effectLst/>
                <a:latin typeface="Arial" panose="020B0604020202020204" pitchFamily="34" charset="0"/>
                <a:ea typeface="Calibri" panose="020F0502020204030204" pitchFamily="34" charset="0"/>
                <a:cs typeface="Times New Roman" panose="02020603050405020304" pitchFamily="18" charset="0"/>
              </a:rPr>
            </a:br>
            <a:r>
              <a:rPr lang="fr-FR" sz="1100" b="1" dirty="0">
                <a:effectLst/>
                <a:latin typeface="Arial" panose="020B0604020202020204" pitchFamily="34" charset="0"/>
                <a:ea typeface="Calibri" panose="020F0502020204030204" pitchFamily="34" charset="0"/>
                <a:cs typeface="Times New Roman" panose="02020603050405020304" pitchFamily="18" charset="0"/>
              </a:rPr>
              <a:t>scolaire (</a:t>
            </a:r>
            <a:r>
              <a:rPr lang="fr-FR" sz="1100" b="1" dirty="0" err="1">
                <a:effectLst/>
                <a:latin typeface="Arial" panose="020B0604020202020204" pitchFamily="34" charset="0"/>
                <a:ea typeface="Calibri" panose="020F0502020204030204" pitchFamily="34" charset="0"/>
                <a:cs typeface="Times New Roman" panose="02020603050405020304" pitchFamily="18" charset="0"/>
              </a:rPr>
              <a:t>Dgesco</a:t>
            </a:r>
            <a:r>
              <a:rPr lang="fr-FR" sz="1100" b="1" dirty="0">
                <a:effectLst/>
                <a:latin typeface="Arial" panose="020B0604020202020204" pitchFamily="34" charset="0"/>
                <a:ea typeface="Calibri" panose="020F0502020204030204" pitchFamily="34" charset="0"/>
                <a:cs typeface="Times New Roman" panose="02020603050405020304" pitchFamily="18" charset="0"/>
              </a:rPr>
              <a:t>)</a:t>
            </a:r>
          </a:p>
          <a:p>
            <a:r>
              <a:rPr lang="fr-FR" sz="1100" dirty="0">
                <a:effectLst/>
                <a:latin typeface="Arial" panose="020B0604020202020204" pitchFamily="34" charset="0"/>
                <a:ea typeface="Calibri" panose="020F0502020204030204" pitchFamily="34" charset="0"/>
                <a:cs typeface="Times New Roman" panose="02020603050405020304" pitchFamily="18" charset="0"/>
              </a:rPr>
              <a:t>Mai </a:t>
            </a:r>
            <a:r>
              <a:rPr lang="fr-FR" sz="1100" dirty="0" smtClean="0">
                <a:effectLst/>
                <a:latin typeface="Arial" panose="020B0604020202020204" pitchFamily="34" charset="0"/>
                <a:ea typeface="Calibri" panose="020F0502020204030204" pitchFamily="34" charset="0"/>
                <a:cs typeface="Times New Roman" panose="02020603050405020304" pitchFamily="18" charset="0"/>
              </a:rPr>
              <a:t>2025</a:t>
            </a:r>
            <a:endParaRPr lang="fr-FR" sz="11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2516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10</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sp>
        <p:nvSpPr>
          <p:cNvPr id="25" name="Titre 1">
            <a:extLst>
              <a:ext uri="{FF2B5EF4-FFF2-40B4-BE49-F238E27FC236}">
                <a16:creationId xmlns:a16="http://schemas.microsoft.com/office/drawing/2014/main" id="{8C6B4C0A-7F03-1B4C-94E8-681F1E5163A8}"/>
              </a:ext>
            </a:extLst>
          </p:cNvPr>
          <p:cNvSpPr txBox="1">
            <a:spLocks/>
          </p:cNvSpPr>
          <p:nvPr/>
        </p:nvSpPr>
        <p:spPr bwMode="gray">
          <a:xfrm>
            <a:off x="503548" y="880675"/>
            <a:ext cx="8136904" cy="104175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dirty="0">
                <a:solidFill>
                  <a:srgbClr val="49B170"/>
                </a:solidFill>
              </a:rPr>
              <a:t>En fin d’année de terminale, vous êtes préparé à votre projet post-bac pendant 6 semaines :</a:t>
            </a:r>
          </a:p>
          <a:p>
            <a:r>
              <a:rPr lang="fr-FR" sz="1800" b="0" dirty="0">
                <a:solidFill>
                  <a:srgbClr val="49B170"/>
                </a:solidFill>
                <a:latin typeface="Arial" panose="020B0604020202020204" pitchFamily="34" charset="0"/>
                <a:ea typeface="Calibri" panose="020F0502020204030204" pitchFamily="34" charset="0"/>
                <a:cs typeface="Arial" panose="020B0604020202020204" pitchFamily="34" charset="0"/>
              </a:rPr>
              <a:t>•</a:t>
            </a:r>
            <a:r>
              <a:rPr lang="fr-FR" sz="1800" b="0" dirty="0"/>
              <a:t> soit pour </a:t>
            </a:r>
            <a:r>
              <a:rPr lang="fr-FR" sz="1800" dirty="0"/>
              <a:t>une insertion professionnelle</a:t>
            </a:r>
          </a:p>
          <a:p>
            <a:r>
              <a:rPr lang="fr-FR" sz="1800" b="0" dirty="0">
                <a:solidFill>
                  <a:srgbClr val="49B170"/>
                </a:solidFill>
                <a:latin typeface="Arial" panose="020B0604020202020204" pitchFamily="34" charset="0"/>
                <a:ea typeface="Calibri" panose="020F0502020204030204" pitchFamily="34" charset="0"/>
                <a:cs typeface="Arial" panose="020B0604020202020204" pitchFamily="34" charset="0"/>
              </a:rPr>
              <a:t>•</a:t>
            </a:r>
            <a:r>
              <a:rPr lang="fr-FR" sz="1800" b="0" dirty="0"/>
              <a:t> soit pour </a:t>
            </a:r>
            <a:r>
              <a:rPr lang="fr-FR" sz="1800" dirty="0"/>
              <a:t>une poursuite d’études</a:t>
            </a:r>
          </a:p>
        </p:txBody>
      </p:sp>
      <p:sp>
        <p:nvSpPr>
          <p:cNvPr id="6" name="Titre 1">
            <a:extLst>
              <a:ext uri="{FF2B5EF4-FFF2-40B4-BE49-F238E27FC236}">
                <a16:creationId xmlns:a16="http://schemas.microsoft.com/office/drawing/2014/main" id="{EFEB1498-BC62-5245-A452-812C46D47087}"/>
              </a:ext>
            </a:extLst>
          </p:cNvPr>
          <p:cNvSpPr txBox="1">
            <a:spLocks/>
          </p:cNvSpPr>
          <p:nvPr/>
        </p:nvSpPr>
        <p:spPr bwMode="gray">
          <a:xfrm>
            <a:off x="6688281" y="2211710"/>
            <a:ext cx="2073984" cy="195751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000" b="0" i="1" dirty="0"/>
              <a:t>Les deux parcours vous sont présentés en début d’année de terminale et vous continuez à réfléchir à votre projet professionnel, notamment lors des heures de soutien au parcours.</a:t>
            </a:r>
          </a:p>
          <a:p>
            <a:endParaRPr lang="fr-FR" sz="1000" b="0" i="1" dirty="0"/>
          </a:p>
          <a:p>
            <a:r>
              <a:rPr lang="fr-FR" sz="1000" b="0" i="1" dirty="0"/>
              <a:t>Une fiche de dialogue avec le lycée vous permet à vous et votre famille d’exprimer un premier souhait de parcours et permet au conseil de classe de vous faire des recommandations.</a:t>
            </a:r>
          </a:p>
          <a:p>
            <a:endParaRPr lang="fr-FR" sz="1000" b="0" i="1" dirty="0"/>
          </a:p>
          <a:p>
            <a:r>
              <a:rPr lang="fr-FR" sz="1000" b="0" i="1" dirty="0"/>
              <a:t>L’inscription dans l’un ou l’autre parcours se fait au terme d’un entretien à l’issue du dernier conseil de classe précédant le parcours.</a:t>
            </a:r>
          </a:p>
        </p:txBody>
      </p:sp>
      <p:grpSp>
        <p:nvGrpSpPr>
          <p:cNvPr id="89" name="Groupe 88">
            <a:extLst>
              <a:ext uri="{FF2B5EF4-FFF2-40B4-BE49-F238E27FC236}">
                <a16:creationId xmlns:a16="http://schemas.microsoft.com/office/drawing/2014/main" id="{776739B2-A247-2342-B36A-341403064958}"/>
              </a:ext>
            </a:extLst>
          </p:cNvPr>
          <p:cNvGrpSpPr/>
          <p:nvPr/>
        </p:nvGrpSpPr>
        <p:grpSpPr>
          <a:xfrm>
            <a:off x="503548" y="1981057"/>
            <a:ext cx="6012668" cy="2942239"/>
            <a:chOff x="503548" y="1981057"/>
            <a:chExt cx="6012668" cy="2942239"/>
          </a:xfrm>
        </p:grpSpPr>
        <p:sp>
          <p:nvSpPr>
            <p:cNvPr id="11" name="Rectangle 10">
              <a:extLst>
                <a:ext uri="{FF2B5EF4-FFF2-40B4-BE49-F238E27FC236}">
                  <a16:creationId xmlns:a16="http://schemas.microsoft.com/office/drawing/2014/main" id="{FF3DF0C4-1C18-1547-A335-B7F1CBF56771}"/>
                </a:ext>
              </a:extLst>
            </p:cNvPr>
            <p:cNvSpPr/>
            <p:nvPr/>
          </p:nvSpPr>
          <p:spPr>
            <a:xfrm>
              <a:off x="503548" y="1981057"/>
              <a:ext cx="5940660" cy="289494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4" name="Titre 1">
              <a:extLst>
                <a:ext uri="{FF2B5EF4-FFF2-40B4-BE49-F238E27FC236}">
                  <a16:creationId xmlns:a16="http://schemas.microsoft.com/office/drawing/2014/main" id="{DEE1E0D6-8C05-B841-B2FD-E6FBAE923627}"/>
                </a:ext>
              </a:extLst>
            </p:cNvPr>
            <p:cNvSpPr txBox="1">
              <a:spLocks/>
            </p:cNvSpPr>
            <p:nvPr/>
          </p:nvSpPr>
          <p:spPr bwMode="gray">
            <a:xfrm>
              <a:off x="2627784" y="2067694"/>
              <a:ext cx="2550747" cy="768890"/>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pPr algn="ctr"/>
              <a:r>
                <a:rPr lang="fr-FR" sz="1200" dirty="0"/>
                <a:t>Pour tous :</a:t>
              </a:r>
            </a:p>
            <a:p>
              <a:pPr algn="ctr"/>
              <a:r>
                <a:rPr lang="fr-FR" sz="1200" b="0" dirty="0"/>
                <a:t>• 22 semaines de cours</a:t>
              </a:r>
            </a:p>
            <a:p>
              <a:pPr algn="ctr"/>
              <a:r>
                <a:rPr lang="fr-FR" sz="1200" b="0" dirty="0"/>
                <a:t>• 6 semaines de PFMP</a:t>
              </a:r>
            </a:p>
            <a:p>
              <a:pPr algn="ctr"/>
              <a:r>
                <a:rPr lang="fr-FR" sz="1200" b="0" dirty="0"/>
                <a:t>• 2 semaines d’examen</a:t>
              </a:r>
            </a:p>
          </p:txBody>
        </p:sp>
        <p:sp>
          <p:nvSpPr>
            <p:cNvPr id="15" name="Titre 1">
              <a:extLst>
                <a:ext uri="{FF2B5EF4-FFF2-40B4-BE49-F238E27FC236}">
                  <a16:creationId xmlns:a16="http://schemas.microsoft.com/office/drawing/2014/main" id="{31EE3C4D-2B73-0F47-BE09-83EDAF59FF00}"/>
                </a:ext>
              </a:extLst>
            </p:cNvPr>
            <p:cNvSpPr txBox="1">
              <a:spLocks/>
            </p:cNvSpPr>
            <p:nvPr/>
          </p:nvSpPr>
          <p:spPr bwMode="gray">
            <a:xfrm>
              <a:off x="1524637" y="2993579"/>
              <a:ext cx="2206294" cy="1090339"/>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pPr algn="ctr"/>
              <a:r>
                <a:rPr lang="fr-FR" sz="1200" dirty="0"/>
                <a:t>Pour les élèves qui souhaitent travailler directement</a:t>
              </a:r>
              <a:br>
                <a:rPr lang="fr-FR" sz="1200" dirty="0"/>
              </a:br>
              <a:r>
                <a:rPr lang="fr-FR" sz="1200" dirty="0"/>
                <a:t>après le lycée :</a:t>
              </a:r>
            </a:p>
            <a:p>
              <a:pPr algn="ctr"/>
              <a:r>
                <a:rPr lang="fr-FR" sz="1200" b="0" dirty="0"/>
                <a:t>• 6 semaines de PFMP</a:t>
              </a:r>
            </a:p>
          </p:txBody>
        </p:sp>
        <p:grpSp>
          <p:nvGrpSpPr>
            <p:cNvPr id="19" name="Groupe 18">
              <a:extLst>
                <a:ext uri="{FF2B5EF4-FFF2-40B4-BE49-F238E27FC236}">
                  <a16:creationId xmlns:a16="http://schemas.microsoft.com/office/drawing/2014/main" id="{4156A61A-7C72-1B4F-8956-EEDAFA1DB64A}"/>
                </a:ext>
              </a:extLst>
            </p:cNvPr>
            <p:cNvGrpSpPr/>
            <p:nvPr/>
          </p:nvGrpSpPr>
          <p:grpSpPr>
            <a:xfrm>
              <a:off x="539552" y="2099732"/>
              <a:ext cx="859509" cy="2704266"/>
              <a:chOff x="608829" y="2099732"/>
              <a:chExt cx="859509" cy="2704266"/>
            </a:xfrm>
          </p:grpSpPr>
          <p:cxnSp>
            <p:nvCxnSpPr>
              <p:cNvPr id="7" name="Connecteur droit 6">
                <a:extLst>
                  <a:ext uri="{FF2B5EF4-FFF2-40B4-BE49-F238E27FC236}">
                    <a16:creationId xmlns:a16="http://schemas.microsoft.com/office/drawing/2014/main" id="{9CD69F1B-3BF5-6140-AAE3-26AD83696F82}"/>
                  </a:ext>
                </a:extLst>
              </p:cNvPr>
              <p:cNvCxnSpPr>
                <a:cxnSpLocks/>
              </p:cNvCxnSpPr>
              <p:nvPr/>
            </p:nvCxnSpPr>
            <p:spPr>
              <a:xfrm>
                <a:off x="1038583" y="2099732"/>
                <a:ext cx="1" cy="2704266"/>
              </a:xfrm>
              <a:prstGeom prst="line">
                <a:avLst/>
              </a:prstGeom>
              <a:ln w="28575">
                <a:solidFill>
                  <a:schemeClr val="tx1">
                    <a:lumMod val="50000"/>
                    <a:lumOff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Titre 1">
                <a:extLst>
                  <a:ext uri="{FF2B5EF4-FFF2-40B4-BE49-F238E27FC236}">
                    <a16:creationId xmlns:a16="http://schemas.microsoft.com/office/drawing/2014/main" id="{45EFEB54-3A00-7B41-9657-5B0BC005A088}"/>
                  </a:ext>
                </a:extLst>
              </p:cNvPr>
              <p:cNvSpPr txBox="1">
                <a:spLocks/>
              </p:cNvSpPr>
              <p:nvPr/>
            </p:nvSpPr>
            <p:spPr bwMode="gray">
              <a:xfrm>
                <a:off x="608829" y="2283718"/>
                <a:ext cx="859509" cy="412827"/>
              </a:xfrm>
              <a:prstGeom prst="rect">
                <a:avLst/>
              </a:prstGeom>
              <a:solidFill>
                <a:schemeClr val="bg1">
                  <a:lumMod val="95000"/>
                </a:schemeClr>
              </a:solidFill>
            </p:spPr>
            <p:txBody>
              <a:bodyPr vert="horz" lIns="0" tIns="0" rIns="0" bIns="0" rtlCol="0" anchor="ctr"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pPr algn="ctr"/>
                <a:r>
                  <a:rPr lang="fr-FR" sz="1000" b="0" i="1" dirty="0"/>
                  <a:t>De septembre</a:t>
                </a:r>
                <a:br>
                  <a:rPr lang="fr-FR" sz="1000" b="0" i="1" dirty="0"/>
                </a:br>
                <a:r>
                  <a:rPr lang="fr-FR" sz="1000" b="0" i="1" dirty="0"/>
                  <a:t>à mi-mai</a:t>
                </a:r>
              </a:p>
            </p:txBody>
          </p:sp>
          <p:sp>
            <p:nvSpPr>
              <p:cNvPr id="21" name="Titre 1">
                <a:extLst>
                  <a:ext uri="{FF2B5EF4-FFF2-40B4-BE49-F238E27FC236}">
                    <a16:creationId xmlns:a16="http://schemas.microsoft.com/office/drawing/2014/main" id="{77245087-7051-0F48-9F85-148A0AF0F7BB}"/>
                  </a:ext>
                </a:extLst>
              </p:cNvPr>
              <p:cNvSpPr txBox="1">
                <a:spLocks/>
              </p:cNvSpPr>
              <p:nvPr/>
            </p:nvSpPr>
            <p:spPr bwMode="gray">
              <a:xfrm>
                <a:off x="608829" y="3226949"/>
                <a:ext cx="859509" cy="412827"/>
              </a:xfrm>
              <a:prstGeom prst="rect">
                <a:avLst/>
              </a:prstGeom>
              <a:solidFill>
                <a:schemeClr val="bg1">
                  <a:lumMod val="95000"/>
                </a:schemeClr>
              </a:solidFill>
            </p:spPr>
            <p:txBody>
              <a:bodyPr vert="horz" lIns="0" tIns="0" rIns="0" bIns="0" rtlCol="0" anchor="ctr"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pPr algn="ctr"/>
                <a:r>
                  <a:rPr lang="fr-FR" sz="1000" b="0" i="1" dirty="0"/>
                  <a:t>De mi-mai</a:t>
                </a:r>
                <a:br>
                  <a:rPr lang="fr-FR" sz="1000" b="0" i="1" dirty="0"/>
                </a:br>
                <a:r>
                  <a:rPr lang="fr-FR" sz="1000" b="0" i="1" dirty="0"/>
                  <a:t>à juillet</a:t>
                </a:r>
              </a:p>
            </p:txBody>
          </p:sp>
          <p:sp>
            <p:nvSpPr>
              <p:cNvPr id="22" name="Titre 1">
                <a:extLst>
                  <a:ext uri="{FF2B5EF4-FFF2-40B4-BE49-F238E27FC236}">
                    <a16:creationId xmlns:a16="http://schemas.microsoft.com/office/drawing/2014/main" id="{2A660AF6-E165-A245-8ECD-45EAE4DC6FB8}"/>
                  </a:ext>
                </a:extLst>
              </p:cNvPr>
              <p:cNvSpPr txBox="1">
                <a:spLocks/>
              </p:cNvSpPr>
              <p:nvPr/>
            </p:nvSpPr>
            <p:spPr bwMode="gray">
              <a:xfrm>
                <a:off x="608829" y="4325304"/>
                <a:ext cx="859509" cy="189411"/>
              </a:xfrm>
              <a:prstGeom prst="rect">
                <a:avLst/>
              </a:prstGeom>
              <a:solidFill>
                <a:schemeClr val="bg1">
                  <a:lumMod val="95000"/>
                </a:schemeClr>
              </a:solidFill>
            </p:spPr>
            <p:txBody>
              <a:bodyPr vert="horz" lIns="0" tIns="0" rIns="0" bIns="0" rtlCol="0" anchor="ctr"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pPr algn="ctr"/>
                <a:r>
                  <a:rPr lang="fr-FR" sz="1000" b="0" i="1" dirty="0"/>
                  <a:t>Juillet</a:t>
                </a:r>
              </a:p>
            </p:txBody>
          </p:sp>
        </p:grpSp>
        <p:sp>
          <p:nvSpPr>
            <p:cNvPr id="23" name="Titre 1">
              <a:extLst>
                <a:ext uri="{FF2B5EF4-FFF2-40B4-BE49-F238E27FC236}">
                  <a16:creationId xmlns:a16="http://schemas.microsoft.com/office/drawing/2014/main" id="{B750822D-C945-A241-8CBD-5006629DE4A2}"/>
                </a:ext>
              </a:extLst>
            </p:cNvPr>
            <p:cNvSpPr txBox="1">
              <a:spLocks/>
            </p:cNvSpPr>
            <p:nvPr/>
          </p:nvSpPr>
          <p:spPr bwMode="gray">
            <a:xfrm>
              <a:off x="3953638" y="2993579"/>
              <a:ext cx="2562578" cy="1090339"/>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pPr algn="ctr"/>
              <a:r>
                <a:rPr lang="fr-FR" sz="1200" dirty="0"/>
                <a:t>Pour les élèves qui veulent poursuivre leurs études :</a:t>
              </a:r>
            </a:p>
            <a:p>
              <a:pPr algn="ctr"/>
              <a:r>
                <a:rPr lang="fr-FR" sz="1200" b="0" dirty="0"/>
                <a:t>• 6 semaines de préparation</a:t>
              </a:r>
              <a:br>
                <a:rPr lang="fr-FR" sz="1200" b="0" dirty="0"/>
              </a:br>
              <a:r>
                <a:rPr lang="fr-FR" sz="1200" b="0" dirty="0"/>
                <a:t>au supérieur</a:t>
              </a:r>
            </a:p>
          </p:txBody>
        </p:sp>
        <p:sp>
          <p:nvSpPr>
            <p:cNvPr id="24" name="Titre 1">
              <a:extLst>
                <a:ext uri="{FF2B5EF4-FFF2-40B4-BE49-F238E27FC236}">
                  <a16:creationId xmlns:a16="http://schemas.microsoft.com/office/drawing/2014/main" id="{EF928A37-C3B8-1041-AC06-8DA168BAE550}"/>
                </a:ext>
              </a:extLst>
            </p:cNvPr>
            <p:cNvSpPr txBox="1">
              <a:spLocks/>
            </p:cNvSpPr>
            <p:nvPr/>
          </p:nvSpPr>
          <p:spPr bwMode="gray">
            <a:xfrm>
              <a:off x="2268925" y="4154406"/>
              <a:ext cx="3268463" cy="768890"/>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pPr algn="ctr"/>
              <a:r>
                <a:rPr lang="fr-FR" sz="1200" dirty="0"/>
                <a:t>Pour tous :</a:t>
              </a:r>
            </a:p>
            <a:p>
              <a:pPr algn="ctr"/>
              <a:r>
                <a:rPr lang="fr-FR" sz="1200" b="0" dirty="0"/>
                <a:t>• Épreuve de prévention, santé, environnement</a:t>
              </a:r>
            </a:p>
            <a:p>
              <a:pPr algn="ctr"/>
              <a:r>
                <a:rPr lang="fr-FR" sz="1200" b="0" dirty="0"/>
                <a:t>• Oral de projet</a:t>
              </a:r>
            </a:p>
          </p:txBody>
        </p:sp>
        <p:grpSp>
          <p:nvGrpSpPr>
            <p:cNvPr id="82" name="Groupe 81">
              <a:extLst>
                <a:ext uri="{FF2B5EF4-FFF2-40B4-BE49-F238E27FC236}">
                  <a16:creationId xmlns:a16="http://schemas.microsoft.com/office/drawing/2014/main" id="{465759E8-832C-D148-BB8B-7DDDD6751C4C}"/>
                </a:ext>
              </a:extLst>
            </p:cNvPr>
            <p:cNvGrpSpPr/>
            <p:nvPr/>
          </p:nvGrpSpPr>
          <p:grpSpPr>
            <a:xfrm>
              <a:off x="2591365" y="3869414"/>
              <a:ext cx="2643562" cy="358520"/>
              <a:chOff x="2591365" y="3795886"/>
              <a:chExt cx="2643562" cy="358520"/>
            </a:xfrm>
          </p:grpSpPr>
          <p:cxnSp>
            <p:nvCxnSpPr>
              <p:cNvPr id="44" name="Connecteur droit 43">
                <a:extLst>
                  <a:ext uri="{FF2B5EF4-FFF2-40B4-BE49-F238E27FC236}">
                    <a16:creationId xmlns:a16="http://schemas.microsoft.com/office/drawing/2014/main" id="{71009AB3-2336-0F44-B6F0-85B7BD1A3B62}"/>
                  </a:ext>
                </a:extLst>
              </p:cNvPr>
              <p:cNvCxnSpPr>
                <a:cxnSpLocks/>
                <a:endCxn id="24" idx="0"/>
              </p:cNvCxnSpPr>
              <p:nvPr/>
            </p:nvCxnSpPr>
            <p:spPr>
              <a:xfrm>
                <a:off x="3903157" y="4012148"/>
                <a:ext cx="0" cy="142258"/>
              </a:xfrm>
              <a:prstGeom prst="line">
                <a:avLst/>
              </a:prstGeom>
              <a:ln w="3175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DF2FE4A3-D75C-1F40-AF77-E99FB9988CC1}"/>
                  </a:ext>
                </a:extLst>
              </p:cNvPr>
              <p:cNvCxnSpPr>
                <a:cxnSpLocks/>
              </p:cNvCxnSpPr>
              <p:nvPr/>
            </p:nvCxnSpPr>
            <p:spPr>
              <a:xfrm>
                <a:off x="2695575" y="4012148"/>
                <a:ext cx="244792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Arc 71">
                <a:extLst>
                  <a:ext uri="{FF2B5EF4-FFF2-40B4-BE49-F238E27FC236}">
                    <a16:creationId xmlns:a16="http://schemas.microsoft.com/office/drawing/2014/main" id="{3CA1DA35-8737-D045-A7B9-7BDF95BF8B28}"/>
                  </a:ext>
                </a:extLst>
              </p:cNvPr>
              <p:cNvSpPr/>
              <p:nvPr/>
            </p:nvSpPr>
            <p:spPr>
              <a:xfrm rot="5400000">
                <a:off x="5018903" y="3795886"/>
                <a:ext cx="216024" cy="216024"/>
              </a:xfrm>
              <a:prstGeom prst="arc">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9" name="Arc 78">
                <a:extLst>
                  <a:ext uri="{FF2B5EF4-FFF2-40B4-BE49-F238E27FC236}">
                    <a16:creationId xmlns:a16="http://schemas.microsoft.com/office/drawing/2014/main" id="{1E176DFE-F9C3-5840-AD54-8AD00C3C1E21}"/>
                  </a:ext>
                </a:extLst>
              </p:cNvPr>
              <p:cNvSpPr/>
              <p:nvPr/>
            </p:nvSpPr>
            <p:spPr>
              <a:xfrm rot="10800000">
                <a:off x="2591365" y="3795886"/>
                <a:ext cx="216024" cy="216024"/>
              </a:xfrm>
              <a:prstGeom prst="arc">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87" name="Groupe 86">
              <a:extLst>
                <a:ext uri="{FF2B5EF4-FFF2-40B4-BE49-F238E27FC236}">
                  <a16:creationId xmlns:a16="http://schemas.microsoft.com/office/drawing/2014/main" id="{BF488994-7F89-314A-977B-6AFEFC9254DA}"/>
                </a:ext>
              </a:extLst>
            </p:cNvPr>
            <p:cNvGrpSpPr/>
            <p:nvPr/>
          </p:nvGrpSpPr>
          <p:grpSpPr>
            <a:xfrm>
              <a:off x="2542068" y="2832597"/>
              <a:ext cx="2757037" cy="329675"/>
              <a:chOff x="2542068" y="2832597"/>
              <a:chExt cx="2757037" cy="329675"/>
            </a:xfrm>
          </p:grpSpPr>
          <p:sp>
            <p:nvSpPr>
              <p:cNvPr id="40" name="Virage 39">
                <a:extLst>
                  <a:ext uri="{FF2B5EF4-FFF2-40B4-BE49-F238E27FC236}">
                    <a16:creationId xmlns:a16="http://schemas.microsoft.com/office/drawing/2014/main" id="{36487D8D-9D5C-7C4F-8D18-8A2B271217EB}"/>
                  </a:ext>
                </a:extLst>
              </p:cNvPr>
              <p:cNvSpPr/>
              <p:nvPr/>
            </p:nvSpPr>
            <p:spPr>
              <a:xfrm rot="5400000" flipV="1">
                <a:off x="3081754" y="2392106"/>
                <a:ext cx="230480" cy="1309851"/>
              </a:xfrm>
              <a:prstGeom prst="bentArrow">
                <a:avLst>
                  <a:gd name="adj1" fmla="val 12235"/>
                  <a:gd name="adj2" fmla="val 21719"/>
                  <a:gd name="adj3" fmla="val 25000"/>
                  <a:gd name="adj4" fmla="val 246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2" name="Virage 41">
                <a:extLst>
                  <a:ext uri="{FF2B5EF4-FFF2-40B4-BE49-F238E27FC236}">
                    <a16:creationId xmlns:a16="http://schemas.microsoft.com/office/drawing/2014/main" id="{4746F617-7CC6-B34D-A06D-25981B64F14F}"/>
                  </a:ext>
                </a:extLst>
              </p:cNvPr>
              <p:cNvSpPr/>
              <p:nvPr/>
            </p:nvSpPr>
            <p:spPr>
              <a:xfrm rot="5400000">
                <a:off x="4460273" y="2323439"/>
                <a:ext cx="230480" cy="1447185"/>
              </a:xfrm>
              <a:prstGeom prst="bentArrow">
                <a:avLst>
                  <a:gd name="adj1" fmla="val 12235"/>
                  <a:gd name="adj2" fmla="val 21719"/>
                  <a:gd name="adj3" fmla="val 25000"/>
                  <a:gd name="adj4" fmla="val 246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86" name="Connecteur droit 85">
                <a:extLst>
                  <a:ext uri="{FF2B5EF4-FFF2-40B4-BE49-F238E27FC236}">
                    <a16:creationId xmlns:a16="http://schemas.microsoft.com/office/drawing/2014/main" id="{A389AAC8-FBA2-C14F-A1CE-D99D41BA6B53}"/>
                  </a:ext>
                </a:extLst>
              </p:cNvPr>
              <p:cNvCxnSpPr/>
              <p:nvPr/>
            </p:nvCxnSpPr>
            <p:spPr>
              <a:xfrm>
                <a:off x="3903157" y="2832597"/>
                <a:ext cx="0" cy="9919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90318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11</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sp>
        <p:nvSpPr>
          <p:cNvPr id="25" name="Titre 1">
            <a:extLst>
              <a:ext uri="{FF2B5EF4-FFF2-40B4-BE49-F238E27FC236}">
                <a16:creationId xmlns:a16="http://schemas.microsoft.com/office/drawing/2014/main" id="{8C6B4C0A-7F03-1B4C-94E8-681F1E5163A8}"/>
              </a:ext>
            </a:extLst>
          </p:cNvPr>
          <p:cNvSpPr txBox="1">
            <a:spLocks/>
          </p:cNvSpPr>
          <p:nvPr/>
        </p:nvSpPr>
        <p:spPr bwMode="gray">
          <a:xfrm>
            <a:off x="536130" y="915566"/>
            <a:ext cx="5707970" cy="361522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dirty="0">
                <a:solidFill>
                  <a:srgbClr val="49B170"/>
                </a:solidFill>
              </a:rPr>
              <a:t>Toute une équipe vous accompagne </a:t>
            </a:r>
            <a:r>
              <a:rPr lang="fr-FR" sz="1800" b="0" dirty="0"/>
              <a:t>pendant votre parcours de lycéen.</a:t>
            </a:r>
          </a:p>
          <a:p>
            <a:r>
              <a:rPr lang="fr-FR" sz="1800" b="0" dirty="0"/>
              <a:t> </a:t>
            </a:r>
          </a:p>
          <a:p>
            <a:r>
              <a:rPr lang="fr-FR" sz="1600" b="0" dirty="0">
                <a:solidFill>
                  <a:srgbClr val="49B170"/>
                </a:solidFill>
                <a:latin typeface="Arial" panose="020B0604020202020204" pitchFamily="34" charset="0"/>
                <a:ea typeface="Calibri" panose="020F0502020204030204" pitchFamily="34" charset="0"/>
                <a:cs typeface="Arial" panose="020B0604020202020204" pitchFamily="34" charset="0"/>
              </a:rPr>
              <a:t>•</a:t>
            </a:r>
            <a:r>
              <a:rPr lang="fr-FR" sz="1600" b="0" dirty="0"/>
              <a:t> </a:t>
            </a:r>
            <a:r>
              <a:rPr lang="fr-FR" sz="1600" dirty="0"/>
              <a:t>Vos professeurs et l’équipe éducative </a:t>
            </a:r>
            <a:r>
              <a:rPr lang="fr-FR" sz="1600" b="0" dirty="0"/>
              <a:t>du lycée</a:t>
            </a:r>
          </a:p>
          <a:p>
            <a:endParaRPr lang="fr-FR" sz="1600" b="0" dirty="0"/>
          </a:p>
          <a:p>
            <a:r>
              <a:rPr lang="fr-FR" sz="1600" b="0" dirty="0">
                <a:solidFill>
                  <a:srgbClr val="49B170"/>
                </a:solidFill>
                <a:latin typeface="Arial" panose="020B0604020202020204" pitchFamily="34" charset="0"/>
                <a:ea typeface="Calibri" panose="020F0502020204030204" pitchFamily="34" charset="0"/>
                <a:cs typeface="Arial" panose="020B0604020202020204" pitchFamily="34" charset="0"/>
              </a:rPr>
              <a:t>•</a:t>
            </a:r>
            <a:r>
              <a:rPr lang="fr-FR" sz="1600" b="0" dirty="0"/>
              <a:t> </a:t>
            </a:r>
            <a:r>
              <a:rPr lang="fr-FR" sz="1600" dirty="0"/>
              <a:t>Le bureau des entreprises du lycée</a:t>
            </a:r>
          </a:p>
          <a:p>
            <a:r>
              <a:rPr lang="fr-FR" sz="1600" b="0" dirty="0"/>
              <a:t>Il constitue le point d'entrée dans l’établissement pour chaque entreprise du territoire. Il vous accompagne toute l’année dans vos temps de stage et d’alternance et facilite la participation des professionnels aux activités du lycée.</a:t>
            </a:r>
          </a:p>
          <a:p>
            <a:endParaRPr lang="fr-FR" sz="1600" b="0" dirty="0"/>
          </a:p>
          <a:p>
            <a:r>
              <a:rPr lang="fr-FR" sz="1600" b="0" dirty="0">
                <a:solidFill>
                  <a:srgbClr val="49B170"/>
                </a:solidFill>
                <a:latin typeface="Arial" panose="020B0604020202020204" pitchFamily="34" charset="0"/>
                <a:ea typeface="Calibri" panose="020F0502020204030204" pitchFamily="34" charset="0"/>
                <a:cs typeface="Arial" panose="020B0604020202020204" pitchFamily="34" charset="0"/>
              </a:rPr>
              <a:t>•</a:t>
            </a:r>
            <a:r>
              <a:rPr lang="fr-FR" sz="1600" b="0" dirty="0"/>
              <a:t> </a:t>
            </a:r>
            <a:r>
              <a:rPr lang="fr-FR" sz="1600" dirty="0"/>
              <a:t>Vos tuteurs en entreprise </a:t>
            </a:r>
            <a:r>
              <a:rPr lang="fr-FR" sz="1600" b="0" dirty="0"/>
              <a:t>pendant vos stages</a:t>
            </a:r>
          </a:p>
          <a:p>
            <a:endParaRPr lang="fr-FR" sz="1600" b="0" dirty="0"/>
          </a:p>
          <a:p>
            <a:r>
              <a:rPr lang="fr-FR" sz="1600" b="0" dirty="0">
                <a:solidFill>
                  <a:srgbClr val="49B170"/>
                </a:solidFill>
                <a:latin typeface="Arial" panose="020B0604020202020204" pitchFamily="34" charset="0"/>
                <a:ea typeface="Calibri" panose="020F0502020204030204" pitchFamily="34" charset="0"/>
                <a:cs typeface="Arial" panose="020B0604020202020204" pitchFamily="34" charset="0"/>
              </a:rPr>
              <a:t>•</a:t>
            </a:r>
            <a:r>
              <a:rPr lang="fr-FR" sz="1600" b="0" dirty="0"/>
              <a:t> </a:t>
            </a:r>
            <a:r>
              <a:rPr lang="fr-FR" sz="1600" dirty="0"/>
              <a:t>Les équipes de France Travail et de la mission locale</a:t>
            </a:r>
          </a:p>
          <a:p>
            <a:r>
              <a:rPr lang="fr-FR" sz="1600" b="0" dirty="0"/>
              <a:t>Lors de votre dernière année, ils animent des </a:t>
            </a:r>
            <a:r>
              <a:rPr lang="fr-FR" sz="1600" b="0" dirty="0" smtClean="0"/>
              <a:t>ateliers</a:t>
            </a:r>
            <a:br>
              <a:rPr lang="fr-FR" sz="1600" b="0" dirty="0" smtClean="0"/>
            </a:br>
            <a:r>
              <a:rPr lang="fr-FR" sz="1600" b="0" dirty="0" smtClean="0"/>
              <a:t>Avenir Pro </a:t>
            </a:r>
            <a:r>
              <a:rPr lang="fr-FR" sz="1600" b="0" dirty="0"/>
              <a:t>pour vous guider dans vos recherches d’opportunités d’emploi, la valorisation de vos compétences</a:t>
            </a:r>
            <a:br>
              <a:rPr lang="fr-FR" sz="1600" b="0" dirty="0"/>
            </a:br>
            <a:r>
              <a:rPr lang="fr-FR" sz="1600" b="0" dirty="0"/>
              <a:t>et votre compréhension des attentes des employeurs.</a:t>
            </a:r>
          </a:p>
        </p:txBody>
      </p:sp>
      <p:pic>
        <p:nvPicPr>
          <p:cNvPr id="10" name="Image 9">
            <a:extLst>
              <a:ext uri="{FF2B5EF4-FFF2-40B4-BE49-F238E27FC236}">
                <a16:creationId xmlns:a16="http://schemas.microsoft.com/office/drawing/2014/main" id="{F0E6C652-D556-E747-A802-47F064C60A90}"/>
              </a:ext>
            </a:extLst>
          </p:cNvPr>
          <p:cNvPicPr>
            <a:picLocks noChangeAspect="1"/>
          </p:cNvPicPr>
          <p:nvPr/>
        </p:nvPicPr>
        <p:blipFill>
          <a:blip r:embed="rId3"/>
          <a:stretch>
            <a:fillRect/>
          </a:stretch>
        </p:blipFill>
        <p:spPr>
          <a:xfrm>
            <a:off x="6516216" y="1998770"/>
            <a:ext cx="1666822" cy="1108003"/>
          </a:xfrm>
          <a:prstGeom prst="rect">
            <a:avLst/>
          </a:prstGeom>
        </p:spPr>
      </p:pic>
      <p:pic>
        <p:nvPicPr>
          <p:cNvPr id="11" name="Image 10">
            <a:extLst>
              <a:ext uri="{FF2B5EF4-FFF2-40B4-BE49-F238E27FC236}">
                <a16:creationId xmlns:a16="http://schemas.microsoft.com/office/drawing/2014/main" id="{680A8D4D-23ED-3C43-A2F0-E021297AED48}"/>
              </a:ext>
            </a:extLst>
          </p:cNvPr>
          <p:cNvPicPr>
            <a:picLocks noChangeAspect="1"/>
          </p:cNvPicPr>
          <p:nvPr/>
        </p:nvPicPr>
        <p:blipFill>
          <a:blip r:embed="rId4"/>
          <a:stretch>
            <a:fillRect/>
          </a:stretch>
        </p:blipFill>
        <p:spPr>
          <a:xfrm>
            <a:off x="7824498" y="2948151"/>
            <a:ext cx="1237018" cy="1021884"/>
          </a:xfrm>
          <a:prstGeom prst="rect">
            <a:avLst/>
          </a:prstGeom>
        </p:spPr>
      </p:pic>
      <p:pic>
        <p:nvPicPr>
          <p:cNvPr id="12" name="Image 11">
            <a:extLst>
              <a:ext uri="{FF2B5EF4-FFF2-40B4-BE49-F238E27FC236}">
                <a16:creationId xmlns:a16="http://schemas.microsoft.com/office/drawing/2014/main" id="{2C0FE174-3E7F-7F4A-98E9-5988E7D62112}"/>
              </a:ext>
            </a:extLst>
          </p:cNvPr>
          <p:cNvPicPr>
            <a:picLocks noChangeAspect="1"/>
          </p:cNvPicPr>
          <p:nvPr/>
        </p:nvPicPr>
        <p:blipFill>
          <a:blip r:embed="rId5"/>
          <a:stretch>
            <a:fillRect/>
          </a:stretch>
        </p:blipFill>
        <p:spPr>
          <a:xfrm>
            <a:off x="6516216" y="3386295"/>
            <a:ext cx="1308282" cy="1362794"/>
          </a:xfrm>
          <a:prstGeom prst="rect">
            <a:avLst/>
          </a:prstGeom>
        </p:spPr>
      </p:pic>
      <p:pic>
        <p:nvPicPr>
          <p:cNvPr id="3" name="Image 2">
            <a:extLst>
              <a:ext uri="{FF2B5EF4-FFF2-40B4-BE49-F238E27FC236}">
                <a16:creationId xmlns:a16="http://schemas.microsoft.com/office/drawing/2014/main" id="{B1E4E672-C688-1B43-B4B9-95A746BCE94D}"/>
              </a:ext>
            </a:extLst>
          </p:cNvPr>
          <p:cNvPicPr>
            <a:picLocks noChangeAspect="1"/>
          </p:cNvPicPr>
          <p:nvPr/>
        </p:nvPicPr>
        <p:blipFill>
          <a:blip r:embed="rId6"/>
          <a:stretch>
            <a:fillRect/>
          </a:stretch>
        </p:blipFill>
        <p:spPr>
          <a:xfrm>
            <a:off x="6937966" y="731756"/>
            <a:ext cx="1512168" cy="1354651"/>
          </a:xfrm>
          <a:prstGeom prst="rect">
            <a:avLst/>
          </a:prstGeom>
        </p:spPr>
      </p:pic>
    </p:spTree>
    <p:extLst>
      <p:ext uri="{BB962C8B-B14F-4D97-AF65-F5344CB8AC3E}">
        <p14:creationId xmlns:p14="http://schemas.microsoft.com/office/powerpoint/2010/main" val="4166136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12</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sp>
        <p:nvSpPr>
          <p:cNvPr id="25" name="Titre 1">
            <a:extLst>
              <a:ext uri="{FF2B5EF4-FFF2-40B4-BE49-F238E27FC236}">
                <a16:creationId xmlns:a16="http://schemas.microsoft.com/office/drawing/2014/main" id="{8C6B4C0A-7F03-1B4C-94E8-681F1E5163A8}"/>
              </a:ext>
            </a:extLst>
          </p:cNvPr>
          <p:cNvSpPr txBox="1">
            <a:spLocks/>
          </p:cNvSpPr>
          <p:nvPr/>
        </p:nvSpPr>
        <p:spPr bwMode="gray">
          <a:xfrm>
            <a:off x="1403648" y="1491630"/>
            <a:ext cx="3619738" cy="2808312"/>
          </a:xfrm>
          <a:prstGeom prst="rect">
            <a:avLst/>
          </a:prstGeom>
          <a:ln>
            <a:noFill/>
          </a:ln>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dirty="0">
                <a:solidFill>
                  <a:srgbClr val="49B170"/>
                </a:solidFill>
              </a:rPr>
              <a:t>En cas de besoin, des dispositifs spécifiques sont mis en place </a:t>
            </a:r>
            <a:r>
              <a:rPr lang="fr-FR" sz="1800" b="0" dirty="0"/>
              <a:t>par le lycée pour vous soutenir.</a:t>
            </a:r>
          </a:p>
          <a:p>
            <a:r>
              <a:rPr lang="fr-FR" sz="1800" b="0" dirty="0"/>
              <a:t> </a:t>
            </a:r>
          </a:p>
          <a:p>
            <a:r>
              <a:rPr lang="fr-FR" sz="1800" b="0" dirty="0">
                <a:solidFill>
                  <a:srgbClr val="49B170"/>
                </a:solidFill>
              </a:rPr>
              <a:t>• </a:t>
            </a:r>
            <a:r>
              <a:rPr lang="fr-FR" sz="1800" dirty="0"/>
              <a:t>Tous droits ouverts </a:t>
            </a:r>
            <a:r>
              <a:rPr lang="fr-FR" sz="1800" b="0" dirty="0"/>
              <a:t>pour éviter le décrochage pendant le lycée.</a:t>
            </a:r>
          </a:p>
          <a:p>
            <a:r>
              <a:rPr lang="fr-FR" sz="1800" b="0" dirty="0"/>
              <a:t> </a:t>
            </a:r>
          </a:p>
          <a:p>
            <a:r>
              <a:rPr lang="fr-FR" sz="1800" b="0" dirty="0">
                <a:solidFill>
                  <a:srgbClr val="49B170"/>
                </a:solidFill>
              </a:rPr>
              <a:t>• </a:t>
            </a:r>
            <a:r>
              <a:rPr lang="fr-FR" sz="1800" dirty="0"/>
              <a:t>Ambition emploi </a:t>
            </a:r>
            <a:r>
              <a:rPr lang="fr-FR" sz="1800" b="0" dirty="0"/>
              <a:t>pour vous accompagner vers l’emploi ou la poursuite d’études si vous n’avez pas de solution après le lycée.</a:t>
            </a:r>
          </a:p>
        </p:txBody>
      </p:sp>
      <p:pic>
        <p:nvPicPr>
          <p:cNvPr id="10" name="Image 9">
            <a:extLst>
              <a:ext uri="{FF2B5EF4-FFF2-40B4-BE49-F238E27FC236}">
                <a16:creationId xmlns:a16="http://schemas.microsoft.com/office/drawing/2014/main" id="{AF6914F7-11FA-484D-85A2-734709F9539B}"/>
              </a:ext>
            </a:extLst>
          </p:cNvPr>
          <p:cNvPicPr>
            <a:picLocks noChangeAspect="1"/>
          </p:cNvPicPr>
          <p:nvPr/>
        </p:nvPicPr>
        <p:blipFill>
          <a:blip r:embed="rId3"/>
          <a:stretch>
            <a:fillRect/>
          </a:stretch>
        </p:blipFill>
        <p:spPr>
          <a:xfrm>
            <a:off x="5362951" y="1634418"/>
            <a:ext cx="2743200" cy="2463800"/>
          </a:xfrm>
          <a:prstGeom prst="rect">
            <a:avLst/>
          </a:prstGeom>
        </p:spPr>
      </p:pic>
    </p:spTree>
    <p:extLst>
      <p:ext uri="{BB962C8B-B14F-4D97-AF65-F5344CB8AC3E}">
        <p14:creationId xmlns:p14="http://schemas.microsoft.com/office/powerpoint/2010/main" val="1056575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13</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sp>
        <p:nvSpPr>
          <p:cNvPr id="25" name="Titre 1">
            <a:extLst>
              <a:ext uri="{FF2B5EF4-FFF2-40B4-BE49-F238E27FC236}">
                <a16:creationId xmlns:a16="http://schemas.microsoft.com/office/drawing/2014/main" id="{8C6B4C0A-7F03-1B4C-94E8-681F1E5163A8}"/>
              </a:ext>
            </a:extLst>
          </p:cNvPr>
          <p:cNvSpPr txBox="1">
            <a:spLocks/>
          </p:cNvSpPr>
          <p:nvPr/>
        </p:nvSpPr>
        <p:spPr bwMode="gray">
          <a:xfrm>
            <a:off x="2627784" y="1275606"/>
            <a:ext cx="5904656" cy="18002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b="0" dirty="0"/>
              <a:t>Vous souhaitez </a:t>
            </a:r>
            <a:r>
              <a:rPr lang="fr-FR" sz="1800" dirty="0">
                <a:solidFill>
                  <a:srgbClr val="49B170"/>
                </a:solidFill>
              </a:rPr>
              <a:t>poursuivre vos études après le lycée</a:t>
            </a:r>
            <a:r>
              <a:rPr lang="fr-FR" sz="1800" b="0" dirty="0"/>
              <a:t> ?</a:t>
            </a:r>
          </a:p>
          <a:p>
            <a:r>
              <a:rPr lang="fr-FR" sz="1800" b="0" dirty="0"/>
              <a:t> </a:t>
            </a:r>
          </a:p>
          <a:p>
            <a:r>
              <a:rPr lang="fr-FR" sz="1800" b="0" dirty="0">
                <a:solidFill>
                  <a:srgbClr val="49B170"/>
                </a:solidFill>
              </a:rPr>
              <a:t>•</a:t>
            </a:r>
            <a:r>
              <a:rPr lang="fr-FR" sz="1800" b="0" dirty="0"/>
              <a:t> </a:t>
            </a:r>
            <a:r>
              <a:rPr lang="fr-FR" sz="1800" dirty="0"/>
              <a:t>Après votre CAP, </a:t>
            </a:r>
            <a:r>
              <a:rPr lang="fr-FR" sz="1800" b="0" dirty="0"/>
              <a:t>vous pouvez faire :</a:t>
            </a:r>
          </a:p>
          <a:p>
            <a:r>
              <a:rPr lang="fr-FR" sz="1800" b="0" dirty="0"/>
              <a:t>- un bac pro</a:t>
            </a:r>
          </a:p>
          <a:p>
            <a:r>
              <a:rPr lang="fr-FR" sz="1800" b="0" dirty="0"/>
              <a:t>- un certificat de spécialisation d’un an</a:t>
            </a:r>
          </a:p>
          <a:p>
            <a:r>
              <a:rPr lang="fr-FR" sz="1800" b="0" dirty="0"/>
              <a:t>- un autre CAP en un an</a:t>
            </a:r>
          </a:p>
          <a:p>
            <a:r>
              <a:rPr lang="fr-FR" sz="1800" b="0" dirty="0"/>
              <a:t>- etc.</a:t>
            </a:r>
          </a:p>
        </p:txBody>
      </p:sp>
      <p:pic>
        <p:nvPicPr>
          <p:cNvPr id="2" name="Image 1">
            <a:extLst>
              <a:ext uri="{FF2B5EF4-FFF2-40B4-BE49-F238E27FC236}">
                <a16:creationId xmlns:a16="http://schemas.microsoft.com/office/drawing/2014/main" id="{FDFC89F3-AEC4-E34A-88E6-EDE485B79289}"/>
              </a:ext>
            </a:extLst>
          </p:cNvPr>
          <p:cNvPicPr>
            <a:picLocks noChangeAspect="1"/>
          </p:cNvPicPr>
          <p:nvPr/>
        </p:nvPicPr>
        <p:blipFill>
          <a:blip r:embed="rId3"/>
          <a:stretch>
            <a:fillRect/>
          </a:stretch>
        </p:blipFill>
        <p:spPr>
          <a:xfrm>
            <a:off x="514709" y="987574"/>
            <a:ext cx="1840765" cy="1990420"/>
          </a:xfrm>
          <a:prstGeom prst="rect">
            <a:avLst/>
          </a:prstGeom>
        </p:spPr>
      </p:pic>
      <p:sp>
        <p:nvSpPr>
          <p:cNvPr id="12" name="Titre 1">
            <a:extLst>
              <a:ext uri="{FF2B5EF4-FFF2-40B4-BE49-F238E27FC236}">
                <a16:creationId xmlns:a16="http://schemas.microsoft.com/office/drawing/2014/main" id="{DFC84EA5-F7FD-894A-800B-E07A41C54C2D}"/>
              </a:ext>
            </a:extLst>
          </p:cNvPr>
          <p:cNvSpPr txBox="1">
            <a:spLocks/>
          </p:cNvSpPr>
          <p:nvPr/>
        </p:nvSpPr>
        <p:spPr bwMode="gray">
          <a:xfrm>
            <a:off x="755576" y="3396151"/>
            <a:ext cx="5904656" cy="100811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b="0" dirty="0">
                <a:solidFill>
                  <a:srgbClr val="49B170"/>
                </a:solidFill>
              </a:rPr>
              <a:t>• </a:t>
            </a:r>
            <a:r>
              <a:rPr lang="fr-FR" sz="1800" dirty="0"/>
              <a:t>Après votre bac pro, </a:t>
            </a:r>
            <a:r>
              <a:rPr lang="fr-FR" sz="1800" b="0" dirty="0"/>
              <a:t>vous pouvez faire :</a:t>
            </a:r>
          </a:p>
          <a:p>
            <a:r>
              <a:rPr lang="fr-FR" sz="1800" b="0" dirty="0"/>
              <a:t>- un certificat de spécialisation d’un an (niveau bac)</a:t>
            </a:r>
          </a:p>
          <a:p>
            <a:r>
              <a:rPr lang="fr-FR" sz="1800" b="0" dirty="0"/>
              <a:t>- un BTS (niveau bac + 2)</a:t>
            </a:r>
          </a:p>
          <a:p>
            <a:r>
              <a:rPr lang="fr-FR" sz="1800" b="0" dirty="0"/>
              <a:t>- etc.</a:t>
            </a:r>
          </a:p>
        </p:txBody>
      </p:sp>
      <p:pic>
        <p:nvPicPr>
          <p:cNvPr id="10" name="Image 9">
            <a:extLst>
              <a:ext uri="{FF2B5EF4-FFF2-40B4-BE49-F238E27FC236}">
                <a16:creationId xmlns:a16="http://schemas.microsoft.com/office/drawing/2014/main" id="{3E6C56BC-ADDC-9A4F-8C79-249D0278F3ED}"/>
              </a:ext>
            </a:extLst>
          </p:cNvPr>
          <p:cNvPicPr>
            <a:picLocks noChangeAspect="1"/>
          </p:cNvPicPr>
          <p:nvPr/>
        </p:nvPicPr>
        <p:blipFill>
          <a:blip r:embed="rId4"/>
          <a:stretch>
            <a:fillRect/>
          </a:stretch>
        </p:blipFill>
        <p:spPr>
          <a:xfrm>
            <a:off x="5746489" y="2891384"/>
            <a:ext cx="2857959" cy="1978587"/>
          </a:xfrm>
          <a:prstGeom prst="rect">
            <a:avLst/>
          </a:prstGeom>
        </p:spPr>
      </p:pic>
    </p:spTree>
    <p:extLst>
      <p:ext uri="{BB962C8B-B14F-4D97-AF65-F5344CB8AC3E}">
        <p14:creationId xmlns:p14="http://schemas.microsoft.com/office/powerpoint/2010/main" val="1231054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1F5BC5AD-B779-F31E-86B3-33C85C890E8D}"/>
              </a:ext>
            </a:extLst>
          </p:cNvPr>
          <p:cNvSpPr/>
          <p:nvPr/>
        </p:nvSpPr>
        <p:spPr>
          <a:xfrm>
            <a:off x="2483768" y="1083044"/>
            <a:ext cx="6294850" cy="357693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365382" y="2966840"/>
            <a:ext cx="1938863" cy="1732697"/>
          </a:xfrm>
        </p:spPr>
        <p:txBody>
          <a:bodyPr/>
          <a:lstStyle/>
          <a:p>
            <a:r>
              <a:rPr lang="fr-FR" sz="1800" b="0" dirty="0">
                <a:effectLst/>
                <a:latin typeface="Arial" panose="020B0604020202020204" pitchFamily="34" charset="0"/>
                <a:ea typeface="Calibri" panose="020F0502020204030204" pitchFamily="34" charset="0"/>
                <a:cs typeface="Times New Roman" panose="02020603050405020304" pitchFamily="18" charset="0"/>
              </a:rPr>
              <a:t>On entre au lycée pro </a:t>
            </a:r>
            <a:r>
              <a:rPr lang="fr-FR" sz="1800" dirty="0">
                <a:effectLst/>
                <a:latin typeface="Arial" panose="020B0604020202020204" pitchFamily="34" charset="0"/>
                <a:ea typeface="Calibri" panose="020F0502020204030204" pitchFamily="34" charset="0"/>
                <a:cs typeface="Times New Roman" panose="02020603050405020304" pitchFamily="18" charset="0"/>
              </a:rPr>
              <a:t>après la 3</a:t>
            </a:r>
            <a:r>
              <a:rPr lang="fr-FR" sz="1800" baseline="30000" dirty="0">
                <a:effectLst/>
                <a:latin typeface="Arial" panose="020B0604020202020204" pitchFamily="34" charset="0"/>
                <a:ea typeface="Calibri" panose="020F0502020204030204" pitchFamily="34" charset="0"/>
                <a:cs typeface="Times New Roman" panose="02020603050405020304" pitchFamily="18" charset="0"/>
              </a:rPr>
              <a:t>e</a:t>
            </a:r>
            <a:r>
              <a:rPr lang="fr-FR" sz="1800" dirty="0">
                <a:effectLst/>
                <a:latin typeface="Arial" panose="020B0604020202020204" pitchFamily="34" charset="0"/>
                <a:ea typeface="Calibri" panose="020F0502020204030204" pitchFamily="34" charset="0"/>
                <a:cs typeface="Times New Roman" panose="02020603050405020304" pitchFamily="18" charset="0"/>
              </a:rPr>
              <a:t> </a:t>
            </a:r>
            <a:r>
              <a:rPr lang="fr-FR" sz="1800" b="0" dirty="0">
                <a:effectLst/>
                <a:latin typeface="Arial" panose="020B0604020202020204" pitchFamily="34" charset="0"/>
                <a:ea typeface="Calibri" panose="020F0502020204030204" pitchFamily="34" charset="0"/>
                <a:cs typeface="Times New Roman" panose="02020603050405020304" pitchFamily="18" charset="0"/>
              </a:rPr>
              <a:t>:</a:t>
            </a:r>
            <a:br>
              <a:rPr lang="fr-FR" sz="1800" b="0" dirty="0">
                <a:effectLst/>
                <a:latin typeface="Arial" panose="020B0604020202020204" pitchFamily="34" charset="0"/>
                <a:ea typeface="Calibri" panose="020F0502020204030204" pitchFamily="34" charset="0"/>
                <a:cs typeface="Times New Roman" panose="02020603050405020304" pitchFamily="18" charset="0"/>
              </a:rPr>
            </a:br>
            <a:r>
              <a:rPr lang="fr-FR" sz="1800" b="0" dirty="0">
                <a:solidFill>
                  <a:srgbClr val="49B170"/>
                </a:solidFill>
                <a:effectLst/>
                <a:latin typeface="Arial" panose="020B0604020202020204" pitchFamily="34" charset="0"/>
                <a:ea typeface="Calibri" panose="020F0502020204030204" pitchFamily="34" charset="0"/>
                <a:cs typeface="Arial" panose="020B0604020202020204" pitchFamily="34" charset="0"/>
              </a:rPr>
              <a:t>•</a:t>
            </a:r>
            <a:r>
              <a:rPr lang="fr-FR" sz="1800" b="0"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t> </a:t>
            </a:r>
            <a:r>
              <a:rPr lang="fr-FR" sz="1800" b="0" dirty="0">
                <a:effectLst/>
                <a:latin typeface="Arial" panose="020B0604020202020204" pitchFamily="34" charset="0"/>
                <a:ea typeface="Calibri" panose="020F0502020204030204" pitchFamily="34" charset="0"/>
                <a:cs typeface="Times New Roman" panose="02020603050405020304" pitchFamily="18" charset="0"/>
              </a:rPr>
              <a:t>soit en </a:t>
            </a:r>
            <a:r>
              <a:rPr lang="fr-FR" sz="1800"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t>1</a:t>
            </a:r>
            <a:r>
              <a:rPr lang="fr-FR" sz="1800" baseline="30000"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t>re</a:t>
            </a:r>
            <a:r>
              <a:rPr lang="fr-FR" sz="1800"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t> année de CAP</a:t>
            </a:r>
            <a:r>
              <a:rPr lang="fr-FR" sz="1800" b="0" dirty="0">
                <a:effectLst/>
                <a:latin typeface="Arial" panose="020B0604020202020204" pitchFamily="34" charset="0"/>
                <a:ea typeface="Calibri" panose="020F0502020204030204" pitchFamily="34" charset="0"/>
                <a:cs typeface="Times New Roman" panose="02020603050405020304" pitchFamily="18" charset="0"/>
              </a:rPr>
              <a:t/>
            </a:r>
            <a:br>
              <a:rPr lang="fr-FR" sz="1800" b="0" dirty="0">
                <a:effectLst/>
                <a:latin typeface="Arial" panose="020B0604020202020204" pitchFamily="34" charset="0"/>
                <a:ea typeface="Calibri" panose="020F0502020204030204" pitchFamily="34" charset="0"/>
                <a:cs typeface="Times New Roman" panose="02020603050405020304" pitchFamily="18" charset="0"/>
              </a:rPr>
            </a:br>
            <a:r>
              <a:rPr lang="fr-FR" sz="1800" b="0" dirty="0">
                <a:solidFill>
                  <a:srgbClr val="49B170"/>
                </a:solidFill>
                <a:effectLst/>
                <a:latin typeface="Arial" panose="020B0604020202020204" pitchFamily="34" charset="0"/>
                <a:ea typeface="Calibri" panose="020F0502020204030204" pitchFamily="34" charset="0"/>
                <a:cs typeface="Arial" panose="020B0604020202020204" pitchFamily="34" charset="0"/>
              </a:rPr>
              <a:t>•</a:t>
            </a:r>
            <a:r>
              <a:rPr lang="fr-FR" sz="1800" b="0"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t> </a:t>
            </a:r>
            <a:r>
              <a:rPr lang="fr-FR" sz="1800" b="0" dirty="0">
                <a:effectLst/>
                <a:latin typeface="Arial" panose="020B0604020202020204" pitchFamily="34" charset="0"/>
                <a:ea typeface="Calibri" panose="020F0502020204030204" pitchFamily="34" charset="0"/>
                <a:cs typeface="Times New Roman" panose="02020603050405020304" pitchFamily="18" charset="0"/>
              </a:rPr>
              <a:t>soit en </a:t>
            </a:r>
            <a:r>
              <a:rPr lang="fr-FR" sz="1800"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t>seconde professionnelle</a:t>
            </a:r>
          </a:p>
        </p:txBody>
      </p:sp>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2</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grpSp>
        <p:nvGrpSpPr>
          <p:cNvPr id="77" name="Groupe 76">
            <a:extLst>
              <a:ext uri="{FF2B5EF4-FFF2-40B4-BE49-F238E27FC236}">
                <a16:creationId xmlns:a16="http://schemas.microsoft.com/office/drawing/2014/main" id="{CB0D84E4-4268-BD48-CDB7-2BF2BBBCC6F7}"/>
              </a:ext>
            </a:extLst>
          </p:cNvPr>
          <p:cNvGrpSpPr/>
          <p:nvPr/>
        </p:nvGrpSpPr>
        <p:grpSpPr>
          <a:xfrm>
            <a:off x="2483767" y="1275606"/>
            <a:ext cx="5990035" cy="3186850"/>
            <a:chOff x="2555775" y="1406890"/>
            <a:chExt cx="5990035" cy="3186850"/>
          </a:xfrm>
        </p:grpSpPr>
        <p:cxnSp>
          <p:nvCxnSpPr>
            <p:cNvPr id="51" name="Connecteur droit 50">
              <a:extLst>
                <a:ext uri="{FF2B5EF4-FFF2-40B4-BE49-F238E27FC236}">
                  <a16:creationId xmlns:a16="http://schemas.microsoft.com/office/drawing/2014/main" id="{D5540692-9F73-DC44-1063-51D74262EAD2}"/>
                </a:ext>
              </a:extLst>
            </p:cNvPr>
            <p:cNvCxnSpPr>
              <a:cxnSpLocks/>
              <a:endCxn id="39" idx="2"/>
            </p:cNvCxnSpPr>
            <p:nvPr/>
          </p:nvCxnSpPr>
          <p:spPr>
            <a:xfrm>
              <a:off x="7609708" y="2549456"/>
              <a:ext cx="11569" cy="13917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487A3612-AC0D-9150-68C9-C05A9D80C8CF}"/>
                </a:ext>
              </a:extLst>
            </p:cNvPr>
            <p:cNvCxnSpPr>
              <a:cxnSpLocks/>
            </p:cNvCxnSpPr>
            <p:nvPr/>
          </p:nvCxnSpPr>
          <p:spPr>
            <a:xfrm>
              <a:off x="3941372" y="1880886"/>
              <a:ext cx="0" cy="1915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Groupe 24">
              <a:extLst>
                <a:ext uri="{FF2B5EF4-FFF2-40B4-BE49-F238E27FC236}">
                  <a16:creationId xmlns:a16="http://schemas.microsoft.com/office/drawing/2014/main" id="{21C6F96C-9F71-8D82-873E-12EF47FBDA81}"/>
                </a:ext>
              </a:extLst>
            </p:cNvPr>
            <p:cNvGrpSpPr/>
            <p:nvPr/>
          </p:nvGrpSpPr>
          <p:grpSpPr>
            <a:xfrm>
              <a:off x="2857180" y="3360477"/>
              <a:ext cx="2185681" cy="603996"/>
              <a:chOff x="1228056" y="3853796"/>
              <a:chExt cx="2983904" cy="603996"/>
            </a:xfrm>
          </p:grpSpPr>
          <p:sp>
            <p:nvSpPr>
              <p:cNvPr id="23" name="Rectangle : coins arrondis 22">
                <a:extLst>
                  <a:ext uri="{FF2B5EF4-FFF2-40B4-BE49-F238E27FC236}">
                    <a16:creationId xmlns:a16="http://schemas.microsoft.com/office/drawing/2014/main" id="{6FBA0450-D7A4-7FFA-2EE4-4550D943B6F1}"/>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15" name="Rectangle : coins arrondis 14">
                <a:extLst>
                  <a:ext uri="{FF2B5EF4-FFF2-40B4-BE49-F238E27FC236}">
                    <a16:creationId xmlns:a16="http://schemas.microsoft.com/office/drawing/2014/main" id="{D998E887-CD55-CDC8-A212-905268E46598}"/>
                  </a:ext>
                </a:extLst>
              </p:cNvPr>
              <p:cNvSpPr/>
              <p:nvPr/>
            </p:nvSpPr>
            <p:spPr>
              <a:xfrm>
                <a:off x="1259632" y="3853796"/>
                <a:ext cx="2952328" cy="580710"/>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Seconde</a:t>
                </a:r>
                <a:br>
                  <a:rPr lang="fr-FR"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r>
                  <a:rPr lang="fr-FR"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professionnelle</a:t>
                </a:r>
                <a:endParaRPr lang="fr-FR" sz="1400" b="1" dirty="0">
                  <a:solidFill>
                    <a:schemeClr val="bg1"/>
                  </a:solidFill>
                </a:endParaRPr>
              </a:p>
            </p:txBody>
          </p:sp>
        </p:grpSp>
        <p:grpSp>
          <p:nvGrpSpPr>
            <p:cNvPr id="26" name="Groupe 25">
              <a:extLst>
                <a:ext uri="{FF2B5EF4-FFF2-40B4-BE49-F238E27FC236}">
                  <a16:creationId xmlns:a16="http://schemas.microsoft.com/office/drawing/2014/main" id="{D32C5C7A-A956-2989-809B-A12ED477570E}"/>
                </a:ext>
              </a:extLst>
            </p:cNvPr>
            <p:cNvGrpSpPr/>
            <p:nvPr/>
          </p:nvGrpSpPr>
          <p:grpSpPr>
            <a:xfrm>
              <a:off x="2857180" y="2679993"/>
              <a:ext cx="2185681" cy="603996"/>
              <a:chOff x="1228056" y="3853796"/>
              <a:chExt cx="2983904" cy="603996"/>
            </a:xfrm>
          </p:grpSpPr>
          <p:sp>
            <p:nvSpPr>
              <p:cNvPr id="27" name="Rectangle : coins arrondis 26">
                <a:extLst>
                  <a:ext uri="{FF2B5EF4-FFF2-40B4-BE49-F238E27FC236}">
                    <a16:creationId xmlns:a16="http://schemas.microsoft.com/office/drawing/2014/main" id="{FE57BC10-9709-7CAA-4476-C2A9CBB730A8}"/>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28" name="Rectangle : coins arrondis 27">
                <a:extLst>
                  <a:ext uri="{FF2B5EF4-FFF2-40B4-BE49-F238E27FC236}">
                    <a16:creationId xmlns:a16="http://schemas.microsoft.com/office/drawing/2014/main" id="{B6425629-3600-3FDE-0880-48B95C51BA26}"/>
                  </a:ext>
                </a:extLst>
              </p:cNvPr>
              <p:cNvSpPr/>
              <p:nvPr/>
            </p:nvSpPr>
            <p:spPr>
              <a:xfrm>
                <a:off x="1259632" y="3853796"/>
                <a:ext cx="2952328" cy="58071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Première</a:t>
                </a: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r>
                <a:b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professionnelle</a:t>
                </a:r>
                <a:endParaRPr lang="fr-FR" sz="1400" b="1" dirty="0">
                  <a:solidFill>
                    <a:schemeClr val="tx1"/>
                  </a:solidFill>
                </a:endParaRPr>
              </a:p>
            </p:txBody>
          </p:sp>
        </p:grpSp>
        <p:grpSp>
          <p:nvGrpSpPr>
            <p:cNvPr id="30" name="Groupe 29">
              <a:extLst>
                <a:ext uri="{FF2B5EF4-FFF2-40B4-BE49-F238E27FC236}">
                  <a16:creationId xmlns:a16="http://schemas.microsoft.com/office/drawing/2014/main" id="{AFB241C5-4DCD-B0E2-D866-52E81FCDF0C7}"/>
                </a:ext>
              </a:extLst>
            </p:cNvPr>
            <p:cNvGrpSpPr/>
            <p:nvPr/>
          </p:nvGrpSpPr>
          <p:grpSpPr>
            <a:xfrm>
              <a:off x="2857180" y="2006598"/>
              <a:ext cx="2185681" cy="603996"/>
              <a:chOff x="1228056" y="3853796"/>
              <a:chExt cx="2983904" cy="603996"/>
            </a:xfrm>
          </p:grpSpPr>
          <p:sp>
            <p:nvSpPr>
              <p:cNvPr id="32" name="Rectangle : coins arrondis 31">
                <a:extLst>
                  <a:ext uri="{FF2B5EF4-FFF2-40B4-BE49-F238E27FC236}">
                    <a16:creationId xmlns:a16="http://schemas.microsoft.com/office/drawing/2014/main" id="{7BEDEB2A-A136-2D0B-0A4F-09A4B79EE02F}"/>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33" name="Rectangle : coins arrondis 32">
                <a:extLst>
                  <a:ext uri="{FF2B5EF4-FFF2-40B4-BE49-F238E27FC236}">
                    <a16:creationId xmlns:a16="http://schemas.microsoft.com/office/drawing/2014/main" id="{65174C08-9E03-36AC-CB08-41DFA464C421}"/>
                  </a:ext>
                </a:extLst>
              </p:cNvPr>
              <p:cNvSpPr/>
              <p:nvPr/>
            </p:nvSpPr>
            <p:spPr>
              <a:xfrm>
                <a:off x="1259632" y="3853796"/>
                <a:ext cx="2952328" cy="58071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Terminale</a:t>
                </a: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r>
                <a:b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professionnelle</a:t>
                </a:r>
                <a:endParaRPr lang="fr-FR" sz="1400" b="1" dirty="0">
                  <a:solidFill>
                    <a:schemeClr val="tx1"/>
                  </a:solidFill>
                </a:endParaRPr>
              </a:p>
            </p:txBody>
          </p:sp>
        </p:grpSp>
        <p:sp>
          <p:nvSpPr>
            <p:cNvPr id="34" name="ZoneTexte 33">
              <a:extLst>
                <a:ext uri="{FF2B5EF4-FFF2-40B4-BE49-F238E27FC236}">
                  <a16:creationId xmlns:a16="http://schemas.microsoft.com/office/drawing/2014/main" id="{9E29DD44-E378-D536-A264-FF325E553653}"/>
                </a:ext>
              </a:extLst>
            </p:cNvPr>
            <p:cNvSpPr txBox="1"/>
            <p:nvPr/>
          </p:nvSpPr>
          <p:spPr>
            <a:xfrm>
              <a:off x="2843808" y="1406890"/>
              <a:ext cx="2199053" cy="523220"/>
            </a:xfrm>
            <a:prstGeom prst="rect">
              <a:avLst/>
            </a:prstGeom>
            <a:noFill/>
          </p:spPr>
          <p:txBody>
            <a:bodyPr wrap="square" rtlCol="0">
              <a:spAutoFit/>
            </a:bodyP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BACCALAURÉAT</a:t>
              </a:r>
              <a:b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b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PROFESSIONNEL</a:t>
              </a:r>
              <a:endParaRPr lang="fr-FR" sz="1400" b="1" dirty="0">
                <a:solidFill>
                  <a:schemeClr val="tx1"/>
                </a:solidFill>
              </a:endParaRPr>
            </a:p>
          </p:txBody>
        </p:sp>
        <p:grpSp>
          <p:nvGrpSpPr>
            <p:cNvPr id="37" name="Groupe 36">
              <a:extLst>
                <a:ext uri="{FF2B5EF4-FFF2-40B4-BE49-F238E27FC236}">
                  <a16:creationId xmlns:a16="http://schemas.microsoft.com/office/drawing/2014/main" id="{DB6CFB18-92BC-383B-6988-D9AEA4E6ED0F}"/>
                </a:ext>
              </a:extLst>
            </p:cNvPr>
            <p:cNvGrpSpPr/>
            <p:nvPr/>
          </p:nvGrpSpPr>
          <p:grpSpPr>
            <a:xfrm>
              <a:off x="6676968" y="3360477"/>
              <a:ext cx="1868842" cy="603996"/>
              <a:chOff x="1228056" y="3853796"/>
              <a:chExt cx="2983904" cy="603996"/>
            </a:xfrm>
          </p:grpSpPr>
          <p:sp>
            <p:nvSpPr>
              <p:cNvPr id="38" name="Rectangle : coins arrondis 37">
                <a:extLst>
                  <a:ext uri="{FF2B5EF4-FFF2-40B4-BE49-F238E27FC236}">
                    <a16:creationId xmlns:a16="http://schemas.microsoft.com/office/drawing/2014/main" id="{06D69079-0CCC-10E4-B035-5C2B6A3AA09B}"/>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39" name="Rectangle : coins arrondis 38">
                <a:extLst>
                  <a:ext uri="{FF2B5EF4-FFF2-40B4-BE49-F238E27FC236}">
                    <a16:creationId xmlns:a16="http://schemas.microsoft.com/office/drawing/2014/main" id="{2D90226E-6C0E-871F-7891-B9E080330C96}"/>
                  </a:ext>
                </a:extLst>
              </p:cNvPr>
              <p:cNvSpPr/>
              <p:nvPr/>
            </p:nvSpPr>
            <p:spPr>
              <a:xfrm>
                <a:off x="1259632" y="3853796"/>
                <a:ext cx="2952328" cy="580710"/>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a:t>
                </a:r>
                <a:r>
                  <a:rPr lang="fr-FR" sz="1400" b="1" baseline="30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a:t>
                </a:r>
                <a:r>
                  <a:rPr lang="fr-FR"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année</a:t>
                </a:r>
                <a:endParaRPr lang="fr-FR" sz="1400" b="1" dirty="0">
                  <a:solidFill>
                    <a:schemeClr val="bg1"/>
                  </a:solidFill>
                </a:endParaRPr>
              </a:p>
            </p:txBody>
          </p:sp>
        </p:grpSp>
        <p:grpSp>
          <p:nvGrpSpPr>
            <p:cNvPr id="43" name="Groupe 42">
              <a:extLst>
                <a:ext uri="{FF2B5EF4-FFF2-40B4-BE49-F238E27FC236}">
                  <a16:creationId xmlns:a16="http://schemas.microsoft.com/office/drawing/2014/main" id="{612DE74C-BC96-2955-E3E4-C703826FE672}"/>
                </a:ext>
              </a:extLst>
            </p:cNvPr>
            <p:cNvGrpSpPr/>
            <p:nvPr/>
          </p:nvGrpSpPr>
          <p:grpSpPr>
            <a:xfrm>
              <a:off x="6676968" y="2681747"/>
              <a:ext cx="1868842" cy="603996"/>
              <a:chOff x="1228056" y="3853796"/>
              <a:chExt cx="2983904" cy="603996"/>
            </a:xfrm>
          </p:grpSpPr>
          <p:sp>
            <p:nvSpPr>
              <p:cNvPr id="44" name="Rectangle : coins arrondis 43">
                <a:extLst>
                  <a:ext uri="{FF2B5EF4-FFF2-40B4-BE49-F238E27FC236}">
                    <a16:creationId xmlns:a16="http://schemas.microsoft.com/office/drawing/2014/main" id="{DA34BB6B-040C-0FFF-3CDE-6931267AE05C}"/>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45" name="Rectangle : coins arrondis 44">
                <a:extLst>
                  <a:ext uri="{FF2B5EF4-FFF2-40B4-BE49-F238E27FC236}">
                    <a16:creationId xmlns:a16="http://schemas.microsoft.com/office/drawing/2014/main" id="{2D0D2092-763E-6330-51D3-A683218EB9CE}"/>
                  </a:ext>
                </a:extLst>
              </p:cNvPr>
              <p:cNvSpPr/>
              <p:nvPr/>
            </p:nvSpPr>
            <p:spPr>
              <a:xfrm>
                <a:off x="1259632" y="3853796"/>
                <a:ext cx="2952328" cy="58071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2</a:t>
                </a:r>
                <a:r>
                  <a:rPr lang="fr-FR" sz="1400" b="1" baseline="30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a:t>
                </a: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année</a:t>
                </a:r>
                <a:endParaRPr lang="fr-FR" sz="1400" b="1" dirty="0">
                  <a:solidFill>
                    <a:schemeClr val="tx1"/>
                  </a:solidFill>
                </a:endParaRPr>
              </a:p>
            </p:txBody>
          </p:sp>
        </p:grpSp>
        <p:sp>
          <p:nvSpPr>
            <p:cNvPr id="55" name="ZoneTexte 54">
              <a:extLst>
                <a:ext uri="{FF2B5EF4-FFF2-40B4-BE49-F238E27FC236}">
                  <a16:creationId xmlns:a16="http://schemas.microsoft.com/office/drawing/2014/main" id="{CE601A45-83B4-17C9-EC09-72E740336954}"/>
                </a:ext>
              </a:extLst>
            </p:cNvPr>
            <p:cNvSpPr txBox="1"/>
            <p:nvPr/>
          </p:nvSpPr>
          <p:spPr>
            <a:xfrm>
              <a:off x="6676967" y="2279531"/>
              <a:ext cx="1868843" cy="307777"/>
            </a:xfrm>
            <a:prstGeom prst="rect">
              <a:avLst/>
            </a:prstGeom>
            <a:noFill/>
          </p:spPr>
          <p:txBody>
            <a:bodyPr wrap="square" rtlCol="0">
              <a:spAutoFit/>
            </a:bodyP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CAP</a:t>
              </a:r>
              <a:endParaRPr lang="fr-FR" sz="1400" b="1" dirty="0">
                <a:solidFill>
                  <a:schemeClr val="tx1"/>
                </a:solidFill>
              </a:endParaRPr>
            </a:p>
          </p:txBody>
        </p:sp>
        <p:cxnSp>
          <p:nvCxnSpPr>
            <p:cNvPr id="58" name="Connecteur droit 57">
              <a:extLst>
                <a:ext uri="{FF2B5EF4-FFF2-40B4-BE49-F238E27FC236}">
                  <a16:creationId xmlns:a16="http://schemas.microsoft.com/office/drawing/2014/main" id="{FCFDC572-ACBB-ECB4-29CA-56500CE8D84C}"/>
                </a:ext>
              </a:extLst>
            </p:cNvPr>
            <p:cNvCxnSpPr>
              <a:cxnSpLocks/>
            </p:cNvCxnSpPr>
            <p:nvPr/>
          </p:nvCxnSpPr>
          <p:spPr>
            <a:xfrm flipH="1">
              <a:off x="5161436" y="3701584"/>
              <a:ext cx="1440160" cy="0"/>
            </a:xfrm>
            <a:prstGeom prst="line">
              <a:avLst/>
            </a:prstGeom>
            <a:ln w="28575">
              <a:solidFill>
                <a:schemeClr val="tx1">
                  <a:lumMod val="50000"/>
                  <a:lumOff val="50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AC970F8A-A116-7C46-3C75-D492387F2F38}"/>
                </a:ext>
              </a:extLst>
            </p:cNvPr>
            <p:cNvCxnSpPr>
              <a:cxnSpLocks/>
            </p:cNvCxnSpPr>
            <p:nvPr/>
          </p:nvCxnSpPr>
          <p:spPr>
            <a:xfrm flipH="1">
              <a:off x="5161436" y="2980964"/>
              <a:ext cx="1440160" cy="0"/>
            </a:xfrm>
            <a:prstGeom prst="line">
              <a:avLst/>
            </a:prstGeom>
            <a:ln w="28575">
              <a:solidFill>
                <a:schemeClr val="tx1">
                  <a:lumMod val="50000"/>
                  <a:lumOff val="50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ZoneTexte 63">
              <a:extLst>
                <a:ext uri="{FF2B5EF4-FFF2-40B4-BE49-F238E27FC236}">
                  <a16:creationId xmlns:a16="http://schemas.microsoft.com/office/drawing/2014/main" id="{794F919E-B39E-AE98-99A8-80DE1D68F291}"/>
                </a:ext>
              </a:extLst>
            </p:cNvPr>
            <p:cNvSpPr txBox="1"/>
            <p:nvPr/>
          </p:nvSpPr>
          <p:spPr>
            <a:xfrm>
              <a:off x="5166296" y="3083478"/>
              <a:ext cx="1435297" cy="553998"/>
            </a:xfrm>
            <a:prstGeom prst="rect">
              <a:avLst/>
            </a:prstGeom>
            <a:noFill/>
          </p:spPr>
          <p:txBody>
            <a:bodyPr wrap="square">
              <a:spAutoFit/>
            </a:bodyPr>
            <a:lstStyle/>
            <a:p>
              <a:pPr algn="ctr"/>
              <a:r>
                <a:rPr lang="fr-FR" sz="1000" i="1" dirty="0">
                  <a:effectLst/>
                  <a:latin typeface="Arial" panose="020B0604020202020204" pitchFamily="34" charset="0"/>
                  <a:ea typeface="Calibri" panose="020F0502020204030204" pitchFamily="34" charset="0"/>
                  <a:cs typeface="Times New Roman" panose="02020603050405020304" pitchFamily="18" charset="0"/>
                </a:rPr>
                <a:t>Des passerelles</a:t>
              </a:r>
              <a:br>
                <a:rPr lang="fr-FR" sz="1000" i="1" dirty="0">
                  <a:effectLst/>
                  <a:latin typeface="Arial" panose="020B0604020202020204" pitchFamily="34" charset="0"/>
                  <a:ea typeface="Calibri" panose="020F0502020204030204" pitchFamily="34" charset="0"/>
                  <a:cs typeface="Times New Roman" panose="02020603050405020304" pitchFamily="18" charset="0"/>
                </a:rPr>
              </a:br>
              <a:r>
                <a:rPr lang="fr-FR" sz="1000" i="1" dirty="0">
                  <a:effectLst/>
                  <a:latin typeface="Arial" panose="020B0604020202020204" pitchFamily="34" charset="0"/>
                  <a:ea typeface="Calibri" panose="020F0502020204030204" pitchFamily="34" charset="0"/>
                  <a:cs typeface="Times New Roman" panose="02020603050405020304" pitchFamily="18" charset="0"/>
                </a:rPr>
                <a:t>sont possibles entre les formations</a:t>
              </a:r>
              <a:r>
                <a:rPr lang="fr-FR" sz="1000" i="1" dirty="0">
                  <a:effectLst/>
                </a:rPr>
                <a:t> </a:t>
              </a:r>
              <a:endParaRPr lang="fr-FR" sz="1000" i="1" dirty="0"/>
            </a:p>
          </p:txBody>
        </p:sp>
        <p:sp>
          <p:nvSpPr>
            <p:cNvPr id="67" name="ZoneTexte 66">
              <a:extLst>
                <a:ext uri="{FF2B5EF4-FFF2-40B4-BE49-F238E27FC236}">
                  <a16:creationId xmlns:a16="http://schemas.microsoft.com/office/drawing/2014/main" id="{EE348852-3CAC-CDD6-07A0-46349933ED2F}"/>
                </a:ext>
              </a:extLst>
            </p:cNvPr>
            <p:cNvSpPr txBox="1"/>
            <p:nvPr/>
          </p:nvSpPr>
          <p:spPr>
            <a:xfrm>
              <a:off x="6855186" y="1496911"/>
              <a:ext cx="1605246" cy="707886"/>
            </a:xfrm>
            <a:prstGeom prst="rect">
              <a:avLst/>
            </a:prstGeom>
            <a:noFill/>
          </p:spPr>
          <p:txBody>
            <a:bodyPr wrap="square">
              <a:spAutoFit/>
            </a:bodyPr>
            <a:lstStyle/>
            <a:p>
              <a:pPr algn="ctr"/>
              <a:r>
                <a:rPr lang="fr-FR" sz="1000" i="1" dirty="0">
                  <a:effectLst/>
                  <a:latin typeface="Arial" panose="020B0604020202020204" pitchFamily="34" charset="0"/>
                  <a:ea typeface="Calibri" panose="020F0502020204030204" pitchFamily="34" charset="0"/>
                  <a:cs typeface="Times New Roman" panose="02020603050405020304" pitchFamily="18" charset="0"/>
                </a:rPr>
                <a:t>Le CAP peut être préparé en 1, 2 ou 3 ans selon votre rythme d’apprentissage</a:t>
              </a:r>
              <a:r>
                <a:rPr lang="fr-FR" sz="1000" i="1" dirty="0">
                  <a:effectLst/>
                </a:rPr>
                <a:t> </a:t>
              </a:r>
              <a:endParaRPr lang="fr-FR" sz="1000" i="1" dirty="0"/>
            </a:p>
          </p:txBody>
        </p:sp>
        <p:sp>
          <p:nvSpPr>
            <p:cNvPr id="73" name="Virage 72">
              <a:extLst>
                <a:ext uri="{FF2B5EF4-FFF2-40B4-BE49-F238E27FC236}">
                  <a16:creationId xmlns:a16="http://schemas.microsoft.com/office/drawing/2014/main" id="{9431D98F-7B5D-236A-268F-1D1A564CFF0C}"/>
                </a:ext>
              </a:extLst>
            </p:cNvPr>
            <p:cNvSpPr/>
            <p:nvPr/>
          </p:nvSpPr>
          <p:spPr>
            <a:xfrm rot="16200000" flipV="1">
              <a:off x="3028952" y="3544498"/>
              <a:ext cx="576064" cy="1522417"/>
            </a:xfrm>
            <a:prstGeom prst="bentArrow">
              <a:avLst/>
            </a:prstGeom>
            <a:solidFill>
              <a:srgbClr val="49B1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76" name="Virage 75">
              <a:extLst>
                <a:ext uri="{FF2B5EF4-FFF2-40B4-BE49-F238E27FC236}">
                  <a16:creationId xmlns:a16="http://schemas.microsoft.com/office/drawing/2014/main" id="{99E4A71B-614E-FC08-E442-BC19EA2F0C34}"/>
                </a:ext>
              </a:extLst>
            </p:cNvPr>
            <p:cNvSpPr/>
            <p:nvPr/>
          </p:nvSpPr>
          <p:spPr>
            <a:xfrm rot="16200000" flipV="1">
              <a:off x="5344658" y="2164898"/>
              <a:ext cx="576064" cy="4281620"/>
            </a:xfrm>
            <a:prstGeom prst="bentArrow">
              <a:avLst/>
            </a:prstGeom>
            <a:solidFill>
              <a:srgbClr val="49B1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Tree>
    <p:extLst>
      <p:ext uri="{BB962C8B-B14F-4D97-AF65-F5344CB8AC3E}">
        <p14:creationId xmlns:p14="http://schemas.microsoft.com/office/powerpoint/2010/main" val="2500025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05775" y="944086"/>
            <a:ext cx="7992888" cy="519737"/>
          </a:xfrm>
        </p:spPr>
        <p:txBody>
          <a:bodyPr/>
          <a:lstStyle/>
          <a:p>
            <a:r>
              <a:rPr lang="fr-FR" sz="1800" b="0" dirty="0">
                <a:effectLst/>
                <a:latin typeface="Arial" panose="020B0604020202020204" pitchFamily="34" charset="0"/>
                <a:ea typeface="Calibri" panose="020F0502020204030204" pitchFamily="34" charset="0"/>
                <a:cs typeface="Times New Roman" panose="02020603050405020304" pitchFamily="18" charset="0"/>
              </a:rPr>
              <a:t>La classe de seconde est organisée</a:t>
            </a:r>
            <a:r>
              <a:rPr lang="fr-FR" sz="1800" dirty="0">
                <a:effectLst/>
                <a:latin typeface="Arial" panose="020B0604020202020204" pitchFamily="34" charset="0"/>
                <a:ea typeface="Calibri" panose="020F0502020204030204" pitchFamily="34" charset="0"/>
                <a:cs typeface="Times New Roman" panose="02020603050405020304" pitchFamily="18" charset="0"/>
              </a:rPr>
              <a:t> en </a:t>
            </a:r>
            <a:r>
              <a:rPr lang="fr-FR" sz="2400"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t>familles de métiers,</a:t>
            </a:r>
            <a:r>
              <a:rPr lang="fr-FR" sz="2400" dirty="0">
                <a:solidFill>
                  <a:srgbClr val="49B170"/>
                </a:solidFill>
                <a:latin typeface="Arial" panose="020B0604020202020204" pitchFamily="34" charset="0"/>
                <a:ea typeface="Calibri" panose="020F0502020204030204" pitchFamily="34" charset="0"/>
                <a:cs typeface="Times New Roman" panose="02020603050405020304" pitchFamily="18" charset="0"/>
              </a:rPr>
              <a:t/>
            </a:r>
            <a:br>
              <a:rPr lang="fr-FR" sz="2400" dirty="0">
                <a:solidFill>
                  <a:srgbClr val="49B170"/>
                </a:solidFill>
                <a:latin typeface="Arial" panose="020B0604020202020204" pitchFamily="34" charset="0"/>
                <a:ea typeface="Calibri" panose="020F0502020204030204" pitchFamily="34" charset="0"/>
                <a:cs typeface="Times New Roman" panose="02020603050405020304" pitchFamily="18" charset="0"/>
              </a:rPr>
            </a:br>
            <a:r>
              <a:rPr lang="fr-FR" sz="1800" b="0" dirty="0">
                <a:effectLst/>
                <a:latin typeface="Arial" panose="020B0604020202020204" pitchFamily="34" charset="0"/>
                <a:ea typeface="Calibri" panose="020F0502020204030204" pitchFamily="34" charset="0"/>
                <a:cs typeface="Times New Roman" panose="02020603050405020304" pitchFamily="18" charset="0"/>
              </a:rPr>
              <a:t>qui regroupent chacune entre </a:t>
            </a:r>
            <a:r>
              <a:rPr lang="fr-FR" sz="1800" dirty="0">
                <a:effectLst/>
                <a:latin typeface="Arial" panose="020B0604020202020204" pitchFamily="34" charset="0"/>
                <a:ea typeface="Calibri" panose="020F0502020204030204" pitchFamily="34" charset="0"/>
                <a:cs typeface="Times New Roman" panose="02020603050405020304" pitchFamily="18" charset="0"/>
              </a:rPr>
              <a:t>2 et 10 spécialités de baccalauréat.</a:t>
            </a:r>
          </a:p>
        </p:txBody>
      </p:sp>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3</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grpSp>
        <p:nvGrpSpPr>
          <p:cNvPr id="13" name="Groupe 12">
            <a:extLst>
              <a:ext uri="{FF2B5EF4-FFF2-40B4-BE49-F238E27FC236}">
                <a16:creationId xmlns:a16="http://schemas.microsoft.com/office/drawing/2014/main" id="{3CF1A459-2CF9-459E-EA6A-E7500DC924CC}"/>
              </a:ext>
            </a:extLst>
          </p:cNvPr>
          <p:cNvGrpSpPr/>
          <p:nvPr/>
        </p:nvGrpSpPr>
        <p:grpSpPr>
          <a:xfrm>
            <a:off x="3869070" y="1779732"/>
            <a:ext cx="1405859" cy="1245328"/>
            <a:chOff x="1797989" y="2057194"/>
            <a:chExt cx="1405859" cy="1245328"/>
          </a:xfrm>
        </p:grpSpPr>
        <p:sp>
          <p:nvSpPr>
            <p:cNvPr id="10" name="Rectangle : coins arrondis 9">
              <a:extLst>
                <a:ext uri="{FF2B5EF4-FFF2-40B4-BE49-F238E27FC236}">
                  <a16:creationId xmlns:a16="http://schemas.microsoft.com/office/drawing/2014/main" id="{352EBC22-733E-AC05-A089-CCC37ACB04E8}"/>
                </a:ext>
              </a:extLst>
            </p:cNvPr>
            <p:cNvSpPr/>
            <p:nvPr/>
          </p:nvSpPr>
          <p:spPr>
            <a:xfrm>
              <a:off x="1797989" y="2104328"/>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3" name="Rectangle : coins arrondis 2">
              <a:extLst>
                <a:ext uri="{FF2B5EF4-FFF2-40B4-BE49-F238E27FC236}">
                  <a16:creationId xmlns:a16="http://schemas.microsoft.com/office/drawing/2014/main" id="{CEBF39E1-4607-E4E2-E951-B08D870E13AA}"/>
                </a:ext>
              </a:extLst>
            </p:cNvPr>
            <p:cNvSpPr/>
            <p:nvPr/>
          </p:nvSpPr>
          <p:spPr>
            <a:xfrm>
              <a:off x="1835696" y="2057194"/>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Beauté et bien-être</a:t>
              </a:r>
              <a:r>
                <a:rPr lang="fr-FR" sz="1200" b="1" dirty="0">
                  <a:solidFill>
                    <a:schemeClr val="tx1"/>
                  </a:solidFill>
                  <a:effectLst/>
                </a:rPr>
                <a:t> </a:t>
              </a:r>
              <a:endParaRPr lang="fr-FR" sz="1200" b="1" dirty="0">
                <a:solidFill>
                  <a:schemeClr val="tx1"/>
                </a:solidFill>
              </a:endParaRPr>
            </a:p>
          </p:txBody>
        </p:sp>
      </p:grpSp>
      <p:grpSp>
        <p:nvGrpSpPr>
          <p:cNvPr id="14" name="Groupe 13">
            <a:extLst>
              <a:ext uri="{FF2B5EF4-FFF2-40B4-BE49-F238E27FC236}">
                <a16:creationId xmlns:a16="http://schemas.microsoft.com/office/drawing/2014/main" id="{9774D91D-2B6A-5D36-96C9-ADA4C0D707A0}"/>
              </a:ext>
            </a:extLst>
          </p:cNvPr>
          <p:cNvGrpSpPr/>
          <p:nvPr/>
        </p:nvGrpSpPr>
        <p:grpSpPr>
          <a:xfrm>
            <a:off x="2106104" y="1965677"/>
            <a:ext cx="1405859" cy="1245328"/>
            <a:chOff x="-21384" y="2585095"/>
            <a:chExt cx="1405859" cy="1245328"/>
          </a:xfrm>
        </p:grpSpPr>
        <p:sp>
          <p:nvSpPr>
            <p:cNvPr id="11" name="Rectangle : coins arrondis 10">
              <a:extLst>
                <a:ext uri="{FF2B5EF4-FFF2-40B4-BE49-F238E27FC236}">
                  <a16:creationId xmlns:a16="http://schemas.microsoft.com/office/drawing/2014/main" id="{0B10245D-144C-D27C-814A-E7BBA1D829F1}"/>
                </a:ext>
              </a:extLst>
            </p:cNvPr>
            <p:cNvSpPr/>
            <p:nvPr/>
          </p:nvSpPr>
          <p:spPr>
            <a:xfrm>
              <a:off x="-21384" y="2632229"/>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12" name="Rectangle : coins arrondis 11">
              <a:extLst>
                <a:ext uri="{FF2B5EF4-FFF2-40B4-BE49-F238E27FC236}">
                  <a16:creationId xmlns:a16="http://schemas.microsoft.com/office/drawing/2014/main" id="{031557AC-9ACD-2AA1-E93E-B7D192A0326D}"/>
                </a:ext>
              </a:extLst>
            </p:cNvPr>
            <p:cNvSpPr/>
            <p:nvPr/>
          </p:nvSpPr>
          <p:spPr>
            <a:xfrm>
              <a:off x="16323" y="2585095"/>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Maintenance des matériels et des véhicules</a:t>
              </a:r>
              <a:r>
                <a:rPr lang="fr-FR" sz="1200" b="1" dirty="0">
                  <a:solidFill>
                    <a:schemeClr val="tx1"/>
                  </a:solidFill>
                  <a:effectLst/>
                </a:rPr>
                <a:t> </a:t>
              </a:r>
              <a:endParaRPr lang="fr-FR" sz="1200" b="1" dirty="0">
                <a:solidFill>
                  <a:schemeClr val="tx1"/>
                </a:solidFill>
              </a:endParaRPr>
            </a:p>
          </p:txBody>
        </p:sp>
      </p:grpSp>
      <p:grpSp>
        <p:nvGrpSpPr>
          <p:cNvPr id="16" name="Groupe 15">
            <a:extLst>
              <a:ext uri="{FF2B5EF4-FFF2-40B4-BE49-F238E27FC236}">
                <a16:creationId xmlns:a16="http://schemas.microsoft.com/office/drawing/2014/main" id="{EACB20B2-ADAC-B79F-46D7-9F1FD8D5BC83}"/>
              </a:ext>
            </a:extLst>
          </p:cNvPr>
          <p:cNvGrpSpPr/>
          <p:nvPr/>
        </p:nvGrpSpPr>
        <p:grpSpPr>
          <a:xfrm>
            <a:off x="2411759" y="3461253"/>
            <a:ext cx="1405859" cy="1245328"/>
            <a:chOff x="1797989" y="2057194"/>
            <a:chExt cx="1405859" cy="1245328"/>
          </a:xfrm>
        </p:grpSpPr>
        <p:sp>
          <p:nvSpPr>
            <p:cNvPr id="17" name="Rectangle : coins arrondis 16">
              <a:extLst>
                <a:ext uri="{FF2B5EF4-FFF2-40B4-BE49-F238E27FC236}">
                  <a16:creationId xmlns:a16="http://schemas.microsoft.com/office/drawing/2014/main" id="{023ABA1C-120C-5555-C301-7469A53188A2}"/>
                </a:ext>
              </a:extLst>
            </p:cNvPr>
            <p:cNvSpPr/>
            <p:nvPr/>
          </p:nvSpPr>
          <p:spPr>
            <a:xfrm>
              <a:off x="1797989" y="2104328"/>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18" name="Rectangle : coins arrondis 17">
              <a:extLst>
                <a:ext uri="{FF2B5EF4-FFF2-40B4-BE49-F238E27FC236}">
                  <a16:creationId xmlns:a16="http://schemas.microsoft.com/office/drawing/2014/main" id="{9F74C748-81FB-A61B-1C78-878ED7D01F07}"/>
                </a:ext>
              </a:extLst>
            </p:cNvPr>
            <p:cNvSpPr/>
            <p:nvPr/>
          </p:nvSpPr>
          <p:spPr>
            <a:xfrm>
              <a:off x="1835696" y="2057194"/>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Construction durable, bâtiment</a:t>
              </a:r>
              <a:b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et travaux publics</a:t>
              </a:r>
              <a:r>
                <a:rPr lang="fr-FR" sz="1200" b="1" dirty="0">
                  <a:solidFill>
                    <a:schemeClr val="tx1"/>
                  </a:solidFill>
                  <a:effectLst/>
                </a:rPr>
                <a:t> </a:t>
              </a:r>
              <a:endParaRPr lang="fr-FR" sz="1200" b="1" dirty="0">
                <a:solidFill>
                  <a:schemeClr val="tx1"/>
                </a:solidFill>
              </a:endParaRPr>
            </a:p>
          </p:txBody>
        </p:sp>
      </p:grpSp>
      <p:grpSp>
        <p:nvGrpSpPr>
          <p:cNvPr id="19" name="Groupe 18">
            <a:extLst>
              <a:ext uri="{FF2B5EF4-FFF2-40B4-BE49-F238E27FC236}">
                <a16:creationId xmlns:a16="http://schemas.microsoft.com/office/drawing/2014/main" id="{ADCDD1FB-8EED-8A4E-39EF-CFFB0A41EA22}"/>
              </a:ext>
            </a:extLst>
          </p:cNvPr>
          <p:cNvGrpSpPr/>
          <p:nvPr/>
        </p:nvGrpSpPr>
        <p:grpSpPr>
          <a:xfrm>
            <a:off x="4044631" y="3307610"/>
            <a:ext cx="1405859" cy="1245328"/>
            <a:chOff x="-21384" y="2585095"/>
            <a:chExt cx="1405859" cy="1245328"/>
          </a:xfrm>
        </p:grpSpPr>
        <p:sp>
          <p:nvSpPr>
            <p:cNvPr id="20" name="Rectangle : coins arrondis 19">
              <a:extLst>
                <a:ext uri="{FF2B5EF4-FFF2-40B4-BE49-F238E27FC236}">
                  <a16:creationId xmlns:a16="http://schemas.microsoft.com/office/drawing/2014/main" id="{BB21258B-5731-A804-A3F4-97B28A64DC68}"/>
                </a:ext>
              </a:extLst>
            </p:cNvPr>
            <p:cNvSpPr/>
            <p:nvPr/>
          </p:nvSpPr>
          <p:spPr>
            <a:xfrm>
              <a:off x="-21384" y="2632229"/>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21" name="Rectangle : coins arrondis 20">
              <a:extLst>
                <a:ext uri="{FF2B5EF4-FFF2-40B4-BE49-F238E27FC236}">
                  <a16:creationId xmlns:a16="http://schemas.microsoft.com/office/drawing/2014/main" id="{A8CF0559-8015-D365-811B-D851A2988456}"/>
                </a:ext>
              </a:extLst>
            </p:cNvPr>
            <p:cNvSpPr/>
            <p:nvPr/>
          </p:nvSpPr>
          <p:spPr>
            <a:xfrm>
              <a:off x="16323" y="2585095"/>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Réalisation d'ensembles mécaniques et industriels</a:t>
              </a:r>
              <a:r>
                <a:rPr lang="fr-FR" sz="1200" b="1" dirty="0">
                  <a:solidFill>
                    <a:schemeClr val="tx1"/>
                  </a:solidFill>
                  <a:effectLst/>
                </a:rPr>
                <a:t> </a:t>
              </a:r>
              <a:endParaRPr lang="fr-FR" sz="1200" b="1" dirty="0">
                <a:solidFill>
                  <a:schemeClr val="tx1"/>
                </a:solidFill>
              </a:endParaRPr>
            </a:p>
          </p:txBody>
        </p:sp>
      </p:grpSp>
      <p:grpSp>
        <p:nvGrpSpPr>
          <p:cNvPr id="22" name="Groupe 21">
            <a:extLst>
              <a:ext uri="{FF2B5EF4-FFF2-40B4-BE49-F238E27FC236}">
                <a16:creationId xmlns:a16="http://schemas.microsoft.com/office/drawing/2014/main" id="{320ADD9A-193E-03D4-F0AE-F5AD979317A5}"/>
              </a:ext>
            </a:extLst>
          </p:cNvPr>
          <p:cNvGrpSpPr/>
          <p:nvPr/>
        </p:nvGrpSpPr>
        <p:grpSpPr>
          <a:xfrm>
            <a:off x="5701859" y="2012811"/>
            <a:ext cx="1467245" cy="1245328"/>
            <a:chOff x="1797989" y="2057194"/>
            <a:chExt cx="1467245" cy="1245328"/>
          </a:xfrm>
        </p:grpSpPr>
        <p:sp>
          <p:nvSpPr>
            <p:cNvPr id="24" name="Rectangle : coins arrondis 23">
              <a:extLst>
                <a:ext uri="{FF2B5EF4-FFF2-40B4-BE49-F238E27FC236}">
                  <a16:creationId xmlns:a16="http://schemas.microsoft.com/office/drawing/2014/main" id="{7605CF6A-F60A-C279-B7AC-EF765493DF56}"/>
                </a:ext>
              </a:extLst>
            </p:cNvPr>
            <p:cNvSpPr/>
            <p:nvPr/>
          </p:nvSpPr>
          <p:spPr>
            <a:xfrm>
              <a:off x="1797989" y="2104328"/>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31" name="Rectangle : coins arrondis 30">
              <a:extLst>
                <a:ext uri="{FF2B5EF4-FFF2-40B4-BE49-F238E27FC236}">
                  <a16:creationId xmlns:a16="http://schemas.microsoft.com/office/drawing/2014/main" id="{3BE21F35-0A53-E9A1-A75F-472C33BF89B3}"/>
                </a:ext>
              </a:extLst>
            </p:cNvPr>
            <p:cNvSpPr/>
            <p:nvPr/>
          </p:nvSpPr>
          <p:spPr>
            <a:xfrm>
              <a:off x="1835696" y="2057194"/>
              <a:ext cx="1429538"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Gestion administrative, transport et logistique</a:t>
              </a:r>
              <a:r>
                <a:rPr lang="fr-FR" sz="1200" b="1" dirty="0">
                  <a:solidFill>
                    <a:schemeClr val="tx1"/>
                  </a:solidFill>
                  <a:effectLst/>
                </a:rPr>
                <a:t> </a:t>
              </a:r>
              <a:endParaRPr lang="fr-FR" sz="1200" b="1" dirty="0">
                <a:solidFill>
                  <a:schemeClr val="tx1"/>
                </a:solidFill>
              </a:endParaRPr>
            </a:p>
          </p:txBody>
        </p:sp>
      </p:grpSp>
      <p:grpSp>
        <p:nvGrpSpPr>
          <p:cNvPr id="35" name="Groupe 34">
            <a:extLst>
              <a:ext uri="{FF2B5EF4-FFF2-40B4-BE49-F238E27FC236}">
                <a16:creationId xmlns:a16="http://schemas.microsoft.com/office/drawing/2014/main" id="{3CEDD1AE-5B4F-FB87-F780-503D30B8F604}"/>
              </a:ext>
            </a:extLst>
          </p:cNvPr>
          <p:cNvGrpSpPr/>
          <p:nvPr/>
        </p:nvGrpSpPr>
        <p:grpSpPr>
          <a:xfrm>
            <a:off x="5639796" y="3537866"/>
            <a:ext cx="1405859" cy="1245328"/>
            <a:chOff x="-21384" y="2585095"/>
            <a:chExt cx="1405859" cy="1245328"/>
          </a:xfrm>
        </p:grpSpPr>
        <p:sp>
          <p:nvSpPr>
            <p:cNvPr id="36" name="Rectangle : coins arrondis 35">
              <a:extLst>
                <a:ext uri="{FF2B5EF4-FFF2-40B4-BE49-F238E27FC236}">
                  <a16:creationId xmlns:a16="http://schemas.microsoft.com/office/drawing/2014/main" id="{3F1E3990-9659-D552-1646-427C172A3E72}"/>
                </a:ext>
              </a:extLst>
            </p:cNvPr>
            <p:cNvSpPr/>
            <p:nvPr/>
          </p:nvSpPr>
          <p:spPr>
            <a:xfrm>
              <a:off x="-21384" y="2632229"/>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40" name="Rectangle : coins arrondis 39">
              <a:extLst>
                <a:ext uri="{FF2B5EF4-FFF2-40B4-BE49-F238E27FC236}">
                  <a16:creationId xmlns:a16="http://schemas.microsoft.com/office/drawing/2014/main" id="{25A9FA52-12D6-57E0-9A90-38FAA4564D87}"/>
                </a:ext>
              </a:extLst>
            </p:cNvPr>
            <p:cNvSpPr/>
            <p:nvPr/>
          </p:nvSpPr>
          <p:spPr>
            <a:xfrm>
              <a:off x="16323" y="2585095"/>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Relation</a:t>
              </a:r>
              <a:b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client</a:t>
              </a:r>
              <a:r>
                <a:rPr lang="fr-FR" sz="1200" b="1" dirty="0">
                  <a:solidFill>
                    <a:schemeClr val="tx1"/>
                  </a:solidFill>
                  <a:effectLst/>
                </a:rPr>
                <a:t> </a:t>
              </a:r>
              <a:endParaRPr lang="fr-FR" sz="1200" b="1" dirty="0">
                <a:solidFill>
                  <a:schemeClr val="tx1"/>
                </a:solidFill>
              </a:endParaRPr>
            </a:p>
          </p:txBody>
        </p:sp>
      </p:grpSp>
      <p:pic>
        <p:nvPicPr>
          <p:cNvPr id="42" name="Image 41">
            <a:extLst>
              <a:ext uri="{FF2B5EF4-FFF2-40B4-BE49-F238E27FC236}">
                <a16:creationId xmlns:a16="http://schemas.microsoft.com/office/drawing/2014/main" id="{1927E801-82BC-3853-8EC3-E37FBE25D6EA}"/>
              </a:ext>
            </a:extLst>
          </p:cNvPr>
          <p:cNvPicPr>
            <a:picLocks noChangeAspect="1"/>
          </p:cNvPicPr>
          <p:nvPr/>
        </p:nvPicPr>
        <p:blipFill>
          <a:blip r:embed="rId3"/>
          <a:stretch>
            <a:fillRect/>
          </a:stretch>
        </p:blipFill>
        <p:spPr>
          <a:xfrm>
            <a:off x="7095286" y="1839485"/>
            <a:ext cx="1930400" cy="1866900"/>
          </a:xfrm>
          <a:prstGeom prst="rect">
            <a:avLst/>
          </a:prstGeom>
        </p:spPr>
      </p:pic>
      <p:pic>
        <p:nvPicPr>
          <p:cNvPr id="26" name="Image 25">
            <a:extLst>
              <a:ext uri="{FF2B5EF4-FFF2-40B4-BE49-F238E27FC236}">
                <a16:creationId xmlns:a16="http://schemas.microsoft.com/office/drawing/2014/main" id="{F7FF8572-4960-0C48-B1DE-2985B79A1632}"/>
              </a:ext>
            </a:extLst>
          </p:cNvPr>
          <p:cNvPicPr>
            <a:picLocks noChangeAspect="1"/>
          </p:cNvPicPr>
          <p:nvPr/>
        </p:nvPicPr>
        <p:blipFill>
          <a:blip r:embed="rId4"/>
          <a:stretch>
            <a:fillRect/>
          </a:stretch>
        </p:blipFill>
        <p:spPr>
          <a:xfrm>
            <a:off x="107773" y="2720489"/>
            <a:ext cx="2442947" cy="1634754"/>
          </a:xfrm>
          <a:prstGeom prst="rect">
            <a:avLst/>
          </a:prstGeom>
        </p:spPr>
      </p:pic>
    </p:spTree>
    <p:extLst>
      <p:ext uri="{BB962C8B-B14F-4D97-AF65-F5344CB8AC3E}">
        <p14:creationId xmlns:p14="http://schemas.microsoft.com/office/powerpoint/2010/main" val="3766271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4</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grpSp>
        <p:nvGrpSpPr>
          <p:cNvPr id="13" name="Groupe 12">
            <a:extLst>
              <a:ext uri="{FF2B5EF4-FFF2-40B4-BE49-F238E27FC236}">
                <a16:creationId xmlns:a16="http://schemas.microsoft.com/office/drawing/2014/main" id="{3CF1A459-2CF9-459E-EA6A-E7500DC924CC}"/>
              </a:ext>
            </a:extLst>
          </p:cNvPr>
          <p:cNvGrpSpPr/>
          <p:nvPr/>
        </p:nvGrpSpPr>
        <p:grpSpPr>
          <a:xfrm>
            <a:off x="2830320" y="1735193"/>
            <a:ext cx="1405859" cy="1245328"/>
            <a:chOff x="1797989" y="2057194"/>
            <a:chExt cx="1405859" cy="1245328"/>
          </a:xfrm>
        </p:grpSpPr>
        <p:sp>
          <p:nvSpPr>
            <p:cNvPr id="10" name="Rectangle : coins arrondis 9">
              <a:extLst>
                <a:ext uri="{FF2B5EF4-FFF2-40B4-BE49-F238E27FC236}">
                  <a16:creationId xmlns:a16="http://schemas.microsoft.com/office/drawing/2014/main" id="{352EBC22-733E-AC05-A089-CCC37ACB04E8}"/>
                </a:ext>
              </a:extLst>
            </p:cNvPr>
            <p:cNvSpPr/>
            <p:nvPr/>
          </p:nvSpPr>
          <p:spPr>
            <a:xfrm>
              <a:off x="1797989" y="2104328"/>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3" name="Rectangle : coins arrondis 2">
              <a:extLst>
                <a:ext uri="{FF2B5EF4-FFF2-40B4-BE49-F238E27FC236}">
                  <a16:creationId xmlns:a16="http://schemas.microsoft.com/office/drawing/2014/main" id="{CEBF39E1-4607-E4E2-E951-B08D870E13AA}"/>
                </a:ext>
              </a:extLst>
            </p:cNvPr>
            <p:cNvSpPr/>
            <p:nvPr/>
          </p:nvSpPr>
          <p:spPr>
            <a:xfrm>
              <a:off x="1835696" y="2057194"/>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Agencement, menuiserie et ameublement</a:t>
              </a:r>
              <a:r>
                <a:rPr lang="fr-FR" sz="1200" b="1" dirty="0">
                  <a:solidFill>
                    <a:schemeClr val="tx1"/>
                  </a:solidFill>
                  <a:effectLst/>
                </a:rPr>
                <a:t> </a:t>
              </a:r>
              <a:endParaRPr lang="fr-FR" sz="1200" b="1" dirty="0">
                <a:solidFill>
                  <a:schemeClr val="tx1"/>
                </a:solidFill>
              </a:endParaRPr>
            </a:p>
          </p:txBody>
        </p:sp>
      </p:grpSp>
      <p:grpSp>
        <p:nvGrpSpPr>
          <p:cNvPr id="14" name="Groupe 13">
            <a:extLst>
              <a:ext uri="{FF2B5EF4-FFF2-40B4-BE49-F238E27FC236}">
                <a16:creationId xmlns:a16="http://schemas.microsoft.com/office/drawing/2014/main" id="{9774D91D-2B6A-5D36-96C9-ADA4C0D707A0}"/>
              </a:ext>
            </a:extLst>
          </p:cNvPr>
          <p:cNvGrpSpPr/>
          <p:nvPr/>
        </p:nvGrpSpPr>
        <p:grpSpPr>
          <a:xfrm>
            <a:off x="1316321" y="1983488"/>
            <a:ext cx="1405859" cy="1245328"/>
            <a:chOff x="-21384" y="2585095"/>
            <a:chExt cx="1405859" cy="1245328"/>
          </a:xfrm>
        </p:grpSpPr>
        <p:sp>
          <p:nvSpPr>
            <p:cNvPr id="11" name="Rectangle : coins arrondis 10">
              <a:extLst>
                <a:ext uri="{FF2B5EF4-FFF2-40B4-BE49-F238E27FC236}">
                  <a16:creationId xmlns:a16="http://schemas.microsoft.com/office/drawing/2014/main" id="{0B10245D-144C-D27C-814A-E7BBA1D829F1}"/>
                </a:ext>
              </a:extLst>
            </p:cNvPr>
            <p:cNvSpPr/>
            <p:nvPr/>
          </p:nvSpPr>
          <p:spPr>
            <a:xfrm>
              <a:off x="-21384" y="2632229"/>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12" name="Rectangle : coins arrondis 11">
              <a:extLst>
                <a:ext uri="{FF2B5EF4-FFF2-40B4-BE49-F238E27FC236}">
                  <a16:creationId xmlns:a16="http://schemas.microsoft.com/office/drawing/2014/main" id="{031557AC-9ACD-2AA1-E93E-B7D192A0326D}"/>
                </a:ext>
              </a:extLst>
            </p:cNvPr>
            <p:cNvSpPr/>
            <p:nvPr/>
          </p:nvSpPr>
          <p:spPr>
            <a:xfrm>
              <a:off x="16323" y="2585095"/>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Aéronautique</a:t>
              </a:r>
              <a:endParaRPr lang="fr-FR" sz="1200" b="1" dirty="0">
                <a:solidFill>
                  <a:schemeClr val="tx1"/>
                </a:solidFill>
              </a:endParaRPr>
            </a:p>
          </p:txBody>
        </p:sp>
      </p:grpSp>
      <p:grpSp>
        <p:nvGrpSpPr>
          <p:cNvPr id="16" name="Groupe 15">
            <a:extLst>
              <a:ext uri="{FF2B5EF4-FFF2-40B4-BE49-F238E27FC236}">
                <a16:creationId xmlns:a16="http://schemas.microsoft.com/office/drawing/2014/main" id="{EACB20B2-ADAC-B79F-46D7-9F1FD8D5BC83}"/>
              </a:ext>
            </a:extLst>
          </p:cNvPr>
          <p:cNvGrpSpPr/>
          <p:nvPr/>
        </p:nvGrpSpPr>
        <p:grpSpPr>
          <a:xfrm>
            <a:off x="1828083" y="3386976"/>
            <a:ext cx="1405859" cy="1245328"/>
            <a:chOff x="1797989" y="2057194"/>
            <a:chExt cx="1405859" cy="1245328"/>
          </a:xfrm>
        </p:grpSpPr>
        <p:sp>
          <p:nvSpPr>
            <p:cNvPr id="17" name="Rectangle : coins arrondis 16">
              <a:extLst>
                <a:ext uri="{FF2B5EF4-FFF2-40B4-BE49-F238E27FC236}">
                  <a16:creationId xmlns:a16="http://schemas.microsoft.com/office/drawing/2014/main" id="{023ABA1C-120C-5555-C301-7469A53188A2}"/>
                </a:ext>
              </a:extLst>
            </p:cNvPr>
            <p:cNvSpPr/>
            <p:nvPr/>
          </p:nvSpPr>
          <p:spPr>
            <a:xfrm>
              <a:off x="1797989" y="2104328"/>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18" name="Rectangle : coins arrondis 17">
              <a:extLst>
                <a:ext uri="{FF2B5EF4-FFF2-40B4-BE49-F238E27FC236}">
                  <a16:creationId xmlns:a16="http://schemas.microsoft.com/office/drawing/2014/main" id="{9F74C748-81FB-A61B-1C78-878ED7D01F07}"/>
                </a:ext>
              </a:extLst>
            </p:cNvPr>
            <p:cNvSpPr/>
            <p:nvPr/>
          </p:nvSpPr>
          <p:spPr>
            <a:xfrm>
              <a:off x="1835696" y="2057194"/>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Études et modélisation numérique du bâtiment</a:t>
              </a:r>
              <a:r>
                <a:rPr lang="fr-FR" sz="1200" b="1" dirty="0">
                  <a:solidFill>
                    <a:schemeClr val="tx1"/>
                  </a:solidFill>
                  <a:effectLst/>
                </a:rPr>
                <a:t> </a:t>
              </a:r>
              <a:endParaRPr lang="fr-FR" sz="1200" b="1" dirty="0">
                <a:solidFill>
                  <a:schemeClr val="tx1"/>
                </a:solidFill>
              </a:endParaRPr>
            </a:p>
          </p:txBody>
        </p:sp>
      </p:grpSp>
      <p:grpSp>
        <p:nvGrpSpPr>
          <p:cNvPr id="19" name="Groupe 18">
            <a:extLst>
              <a:ext uri="{FF2B5EF4-FFF2-40B4-BE49-F238E27FC236}">
                <a16:creationId xmlns:a16="http://schemas.microsoft.com/office/drawing/2014/main" id="{ADCDD1FB-8EED-8A4E-39EF-CFFB0A41EA22}"/>
              </a:ext>
            </a:extLst>
          </p:cNvPr>
          <p:cNvGrpSpPr/>
          <p:nvPr/>
        </p:nvGrpSpPr>
        <p:grpSpPr>
          <a:xfrm>
            <a:off x="3326035" y="3099311"/>
            <a:ext cx="1530628" cy="1245328"/>
            <a:chOff x="-21384" y="2585095"/>
            <a:chExt cx="1405859" cy="1245328"/>
          </a:xfrm>
        </p:grpSpPr>
        <p:sp>
          <p:nvSpPr>
            <p:cNvPr id="20" name="Rectangle : coins arrondis 19">
              <a:extLst>
                <a:ext uri="{FF2B5EF4-FFF2-40B4-BE49-F238E27FC236}">
                  <a16:creationId xmlns:a16="http://schemas.microsoft.com/office/drawing/2014/main" id="{BB21258B-5731-A804-A3F4-97B28A64DC68}"/>
                </a:ext>
              </a:extLst>
            </p:cNvPr>
            <p:cNvSpPr/>
            <p:nvPr/>
          </p:nvSpPr>
          <p:spPr>
            <a:xfrm>
              <a:off x="-21384" y="2632229"/>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21" name="Rectangle : coins arrondis 20">
              <a:extLst>
                <a:ext uri="{FF2B5EF4-FFF2-40B4-BE49-F238E27FC236}">
                  <a16:creationId xmlns:a16="http://schemas.microsoft.com/office/drawing/2014/main" id="{A8CF0559-8015-D365-811B-D851A2988456}"/>
                </a:ext>
              </a:extLst>
            </p:cNvPr>
            <p:cNvSpPr/>
            <p:nvPr/>
          </p:nvSpPr>
          <p:spPr>
            <a:xfrm>
              <a:off x="16323" y="2585095"/>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 </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Industries graphiques et communication</a:t>
              </a:r>
              <a:endParaRPr lang="fr-FR" sz="1200" b="1" dirty="0">
                <a:solidFill>
                  <a:schemeClr val="tx1"/>
                </a:solidFill>
              </a:endParaRPr>
            </a:p>
          </p:txBody>
        </p:sp>
      </p:grpSp>
      <p:grpSp>
        <p:nvGrpSpPr>
          <p:cNvPr id="22" name="Groupe 21">
            <a:extLst>
              <a:ext uri="{FF2B5EF4-FFF2-40B4-BE49-F238E27FC236}">
                <a16:creationId xmlns:a16="http://schemas.microsoft.com/office/drawing/2014/main" id="{320ADD9A-193E-03D4-F0AE-F5AD979317A5}"/>
              </a:ext>
            </a:extLst>
          </p:cNvPr>
          <p:cNvGrpSpPr/>
          <p:nvPr/>
        </p:nvGrpSpPr>
        <p:grpSpPr>
          <a:xfrm>
            <a:off x="4348990" y="1758760"/>
            <a:ext cx="1425422" cy="1245328"/>
            <a:chOff x="1797989" y="2057194"/>
            <a:chExt cx="1467245" cy="1245328"/>
          </a:xfrm>
        </p:grpSpPr>
        <p:sp>
          <p:nvSpPr>
            <p:cNvPr id="24" name="Rectangle : coins arrondis 23">
              <a:extLst>
                <a:ext uri="{FF2B5EF4-FFF2-40B4-BE49-F238E27FC236}">
                  <a16:creationId xmlns:a16="http://schemas.microsoft.com/office/drawing/2014/main" id="{7605CF6A-F60A-C279-B7AC-EF765493DF56}"/>
                </a:ext>
              </a:extLst>
            </p:cNvPr>
            <p:cNvSpPr/>
            <p:nvPr/>
          </p:nvSpPr>
          <p:spPr>
            <a:xfrm>
              <a:off x="1797989" y="2104328"/>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31" name="Rectangle : coins arrondis 30">
              <a:extLst>
                <a:ext uri="{FF2B5EF4-FFF2-40B4-BE49-F238E27FC236}">
                  <a16:creationId xmlns:a16="http://schemas.microsoft.com/office/drawing/2014/main" id="{3BE21F35-0A53-E9A1-A75F-472C33BF89B3}"/>
                </a:ext>
              </a:extLst>
            </p:cNvPr>
            <p:cNvSpPr/>
            <p:nvPr/>
          </p:nvSpPr>
          <p:spPr>
            <a:xfrm>
              <a:off x="1835696" y="2057194"/>
              <a:ext cx="1429538"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Alimentation</a:t>
              </a:r>
              <a:r>
                <a:rPr lang="fr-FR" sz="1200" b="1" dirty="0">
                  <a:effectLst/>
                </a:rPr>
                <a:t> </a:t>
              </a:r>
              <a:endParaRPr lang="fr-FR" sz="1200" b="1" dirty="0">
                <a:solidFill>
                  <a:schemeClr val="tx1"/>
                </a:solidFill>
              </a:endParaRPr>
            </a:p>
          </p:txBody>
        </p:sp>
      </p:grpSp>
      <p:grpSp>
        <p:nvGrpSpPr>
          <p:cNvPr id="35" name="Groupe 34">
            <a:extLst>
              <a:ext uri="{FF2B5EF4-FFF2-40B4-BE49-F238E27FC236}">
                <a16:creationId xmlns:a16="http://schemas.microsoft.com/office/drawing/2014/main" id="{3CEDD1AE-5B4F-FB87-F780-503D30B8F604}"/>
              </a:ext>
            </a:extLst>
          </p:cNvPr>
          <p:cNvGrpSpPr/>
          <p:nvPr/>
        </p:nvGrpSpPr>
        <p:grpSpPr>
          <a:xfrm>
            <a:off x="4951402" y="3175377"/>
            <a:ext cx="1405859" cy="1245328"/>
            <a:chOff x="-21384" y="2585095"/>
            <a:chExt cx="1405859" cy="1245328"/>
          </a:xfrm>
        </p:grpSpPr>
        <p:sp>
          <p:nvSpPr>
            <p:cNvPr id="36" name="Rectangle : coins arrondis 35">
              <a:extLst>
                <a:ext uri="{FF2B5EF4-FFF2-40B4-BE49-F238E27FC236}">
                  <a16:creationId xmlns:a16="http://schemas.microsoft.com/office/drawing/2014/main" id="{3F1E3990-9659-D552-1646-427C172A3E72}"/>
                </a:ext>
              </a:extLst>
            </p:cNvPr>
            <p:cNvSpPr/>
            <p:nvPr/>
          </p:nvSpPr>
          <p:spPr>
            <a:xfrm>
              <a:off x="-21384" y="2632229"/>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40" name="Rectangle : coins arrondis 39">
              <a:extLst>
                <a:ext uri="{FF2B5EF4-FFF2-40B4-BE49-F238E27FC236}">
                  <a16:creationId xmlns:a16="http://schemas.microsoft.com/office/drawing/2014/main" id="{25A9FA52-12D6-57E0-9A90-38FAA4564D87}"/>
                </a:ext>
              </a:extLst>
            </p:cNvPr>
            <p:cNvSpPr/>
            <p:nvPr/>
          </p:nvSpPr>
          <p:spPr>
            <a:xfrm>
              <a:off x="16323" y="2585095"/>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Transitions numérique et énergétique</a:t>
              </a:r>
              <a:r>
                <a:rPr lang="fr-FR" sz="1200" b="1" dirty="0">
                  <a:solidFill>
                    <a:schemeClr val="tx1"/>
                  </a:solidFill>
                  <a:effectLst/>
                </a:rPr>
                <a:t> </a:t>
              </a:r>
              <a:endParaRPr lang="fr-FR" sz="1200" b="1" dirty="0">
                <a:solidFill>
                  <a:schemeClr val="tx1"/>
                </a:solidFill>
              </a:endParaRPr>
            </a:p>
          </p:txBody>
        </p:sp>
      </p:grpSp>
      <p:grpSp>
        <p:nvGrpSpPr>
          <p:cNvPr id="4" name="Groupe 3">
            <a:extLst>
              <a:ext uri="{FF2B5EF4-FFF2-40B4-BE49-F238E27FC236}">
                <a16:creationId xmlns:a16="http://schemas.microsoft.com/office/drawing/2014/main" id="{FC4CC3AB-2B17-9DBA-CEBF-B966EECC4038}"/>
              </a:ext>
            </a:extLst>
          </p:cNvPr>
          <p:cNvGrpSpPr/>
          <p:nvPr/>
        </p:nvGrpSpPr>
        <p:grpSpPr>
          <a:xfrm>
            <a:off x="6450396" y="2764312"/>
            <a:ext cx="1388790" cy="1245328"/>
            <a:chOff x="1797989" y="2057194"/>
            <a:chExt cx="1467245" cy="1245328"/>
          </a:xfrm>
        </p:grpSpPr>
        <p:sp>
          <p:nvSpPr>
            <p:cNvPr id="5" name="Rectangle : coins arrondis 4">
              <a:extLst>
                <a:ext uri="{FF2B5EF4-FFF2-40B4-BE49-F238E27FC236}">
                  <a16:creationId xmlns:a16="http://schemas.microsoft.com/office/drawing/2014/main" id="{782284DD-7197-5C3B-758C-ECC819A94946}"/>
                </a:ext>
              </a:extLst>
            </p:cNvPr>
            <p:cNvSpPr/>
            <p:nvPr/>
          </p:nvSpPr>
          <p:spPr>
            <a:xfrm>
              <a:off x="1797989" y="2104328"/>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6" name="Rectangle : coins arrondis 5">
              <a:extLst>
                <a:ext uri="{FF2B5EF4-FFF2-40B4-BE49-F238E27FC236}">
                  <a16:creationId xmlns:a16="http://schemas.microsoft.com/office/drawing/2014/main" id="{9C0230AD-08C7-2F0D-8ECE-7908D7A62F35}"/>
                </a:ext>
              </a:extLst>
            </p:cNvPr>
            <p:cNvSpPr/>
            <p:nvPr/>
          </p:nvSpPr>
          <p:spPr>
            <a:xfrm>
              <a:off x="1835696" y="2057194"/>
              <a:ext cx="1429538"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Hôtellerie restauration</a:t>
              </a:r>
              <a:r>
                <a:rPr lang="fr-FR" sz="1200" b="1" dirty="0">
                  <a:solidFill>
                    <a:schemeClr val="tx1"/>
                  </a:solidFill>
                  <a:effectLst/>
                </a:rPr>
                <a:t>  </a:t>
              </a:r>
              <a:endParaRPr lang="fr-FR" sz="1200" b="1" dirty="0">
                <a:solidFill>
                  <a:schemeClr val="tx1"/>
                </a:solidFill>
              </a:endParaRPr>
            </a:p>
          </p:txBody>
        </p:sp>
      </p:grpSp>
      <p:grpSp>
        <p:nvGrpSpPr>
          <p:cNvPr id="15" name="Groupe 14">
            <a:extLst>
              <a:ext uri="{FF2B5EF4-FFF2-40B4-BE49-F238E27FC236}">
                <a16:creationId xmlns:a16="http://schemas.microsoft.com/office/drawing/2014/main" id="{F8179A75-9353-BD06-B0C9-78383D3CB474}"/>
              </a:ext>
            </a:extLst>
          </p:cNvPr>
          <p:cNvGrpSpPr/>
          <p:nvPr/>
        </p:nvGrpSpPr>
        <p:grpSpPr>
          <a:xfrm>
            <a:off x="5890671" y="1407958"/>
            <a:ext cx="1405859" cy="1245328"/>
            <a:chOff x="-21384" y="2585095"/>
            <a:chExt cx="1405859" cy="1245328"/>
          </a:xfrm>
        </p:grpSpPr>
        <p:sp>
          <p:nvSpPr>
            <p:cNvPr id="23" name="Rectangle : coins arrondis 22">
              <a:extLst>
                <a:ext uri="{FF2B5EF4-FFF2-40B4-BE49-F238E27FC236}">
                  <a16:creationId xmlns:a16="http://schemas.microsoft.com/office/drawing/2014/main" id="{E74C6ECC-FAF5-8F62-0376-3E6474779D63}"/>
                </a:ext>
              </a:extLst>
            </p:cNvPr>
            <p:cNvSpPr/>
            <p:nvPr/>
          </p:nvSpPr>
          <p:spPr>
            <a:xfrm>
              <a:off x="-21384" y="2632229"/>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25" name="Rectangle : coins arrondis 24">
              <a:extLst>
                <a:ext uri="{FF2B5EF4-FFF2-40B4-BE49-F238E27FC236}">
                  <a16:creationId xmlns:a16="http://schemas.microsoft.com/office/drawing/2014/main" id="{6476BD72-96B9-D03D-17C7-E5DD5FAAE393}"/>
                </a:ext>
              </a:extLst>
            </p:cNvPr>
            <p:cNvSpPr/>
            <p:nvPr/>
          </p:nvSpPr>
          <p:spPr>
            <a:xfrm>
              <a:off x="16323" y="2585095"/>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 </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Pilotage et maintenance d’installations automatisées</a:t>
              </a:r>
              <a:endParaRPr lang="fr-FR" sz="1200" b="1" dirty="0">
                <a:solidFill>
                  <a:schemeClr val="tx1"/>
                </a:solidFill>
              </a:endParaRPr>
            </a:p>
          </p:txBody>
        </p:sp>
      </p:grpSp>
      <p:pic>
        <p:nvPicPr>
          <p:cNvPr id="26" name="Image 25">
            <a:extLst>
              <a:ext uri="{FF2B5EF4-FFF2-40B4-BE49-F238E27FC236}">
                <a16:creationId xmlns:a16="http://schemas.microsoft.com/office/drawing/2014/main" id="{219A7E6A-46FE-CD00-0484-4864D39808D5}"/>
              </a:ext>
            </a:extLst>
          </p:cNvPr>
          <p:cNvPicPr>
            <a:picLocks noChangeAspect="1"/>
          </p:cNvPicPr>
          <p:nvPr/>
        </p:nvPicPr>
        <p:blipFill>
          <a:blip r:embed="rId3"/>
          <a:stretch>
            <a:fillRect/>
          </a:stretch>
        </p:blipFill>
        <p:spPr>
          <a:xfrm>
            <a:off x="467544" y="876653"/>
            <a:ext cx="2619202" cy="1483323"/>
          </a:xfrm>
          <a:prstGeom prst="rect">
            <a:avLst/>
          </a:prstGeom>
        </p:spPr>
      </p:pic>
      <p:pic>
        <p:nvPicPr>
          <p:cNvPr id="27" name="Image 26">
            <a:extLst>
              <a:ext uri="{FF2B5EF4-FFF2-40B4-BE49-F238E27FC236}">
                <a16:creationId xmlns:a16="http://schemas.microsoft.com/office/drawing/2014/main" id="{10CEBDF3-18C2-C379-9784-6895378494FC}"/>
              </a:ext>
            </a:extLst>
          </p:cNvPr>
          <p:cNvPicPr>
            <a:picLocks noChangeAspect="1"/>
          </p:cNvPicPr>
          <p:nvPr/>
        </p:nvPicPr>
        <p:blipFill>
          <a:blip r:embed="rId4"/>
          <a:stretch>
            <a:fillRect/>
          </a:stretch>
        </p:blipFill>
        <p:spPr>
          <a:xfrm>
            <a:off x="7051104" y="3175377"/>
            <a:ext cx="2057400" cy="1778000"/>
          </a:xfrm>
          <a:prstGeom prst="rect">
            <a:avLst/>
          </a:prstGeom>
        </p:spPr>
      </p:pic>
      <p:sp>
        <p:nvSpPr>
          <p:cNvPr id="30" name="Titre 1">
            <a:extLst>
              <a:ext uri="{FF2B5EF4-FFF2-40B4-BE49-F238E27FC236}">
                <a16:creationId xmlns:a16="http://schemas.microsoft.com/office/drawing/2014/main" id="{027ADDF9-F071-6640-9D6B-A3008860BD02}"/>
              </a:ext>
            </a:extLst>
          </p:cNvPr>
          <p:cNvSpPr>
            <a:spLocks noGrp="1"/>
          </p:cNvSpPr>
          <p:nvPr>
            <p:ph type="title"/>
          </p:nvPr>
        </p:nvSpPr>
        <p:spPr>
          <a:xfrm>
            <a:off x="517834" y="3828578"/>
            <a:ext cx="997964" cy="983246"/>
          </a:xfrm>
        </p:spPr>
        <p:txBody>
          <a:bodyPr/>
          <a:lstStyle/>
          <a:p>
            <a:r>
              <a:rPr lang="fr-FR" sz="1000" b="0" i="1" dirty="0"/>
              <a:t>Il existe également</a:t>
            </a:r>
            <a:br>
              <a:rPr lang="fr-FR" sz="1000" b="0" i="1" dirty="0"/>
            </a:br>
            <a:r>
              <a:rPr lang="fr-FR" sz="1000" b="0" i="1" dirty="0"/>
              <a:t>des spécialités hors familles</a:t>
            </a:r>
            <a:br>
              <a:rPr lang="fr-FR" sz="1000" b="0" i="1" dirty="0"/>
            </a:br>
            <a:r>
              <a:rPr lang="fr-FR" sz="1000" b="0" i="1" dirty="0"/>
              <a:t>de métiers.</a:t>
            </a:r>
          </a:p>
        </p:txBody>
      </p:sp>
    </p:spTree>
    <p:extLst>
      <p:ext uri="{BB962C8B-B14F-4D97-AF65-F5344CB8AC3E}">
        <p14:creationId xmlns:p14="http://schemas.microsoft.com/office/powerpoint/2010/main" val="4234347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1F5BC5AD-B779-F31E-86B3-33C85C890E8D}"/>
              </a:ext>
            </a:extLst>
          </p:cNvPr>
          <p:cNvSpPr/>
          <p:nvPr/>
        </p:nvSpPr>
        <p:spPr>
          <a:xfrm>
            <a:off x="2483768" y="1083044"/>
            <a:ext cx="6294850" cy="370045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365382" y="1083044"/>
            <a:ext cx="2081826" cy="1732697"/>
          </a:xfrm>
        </p:spPr>
        <p:txBody>
          <a:bodyPr/>
          <a:lstStyle/>
          <a:p>
            <a:r>
              <a:rPr lang="fr-FR" sz="1600" b="0" dirty="0"/>
              <a:t>Vous pouvez choisir de suivre toute votre formation ou une partie de votre formation</a:t>
            </a:r>
            <a:br>
              <a:rPr lang="fr-FR" sz="1600" b="0" dirty="0"/>
            </a:br>
            <a:r>
              <a:rPr lang="fr-FR" sz="1600" b="0" dirty="0"/>
              <a:t>sous </a:t>
            </a:r>
            <a:r>
              <a:rPr lang="fr-FR" sz="1600" dirty="0">
                <a:solidFill>
                  <a:srgbClr val="49B170"/>
                </a:solidFill>
              </a:rPr>
              <a:t>contrat d’apprentissage.</a:t>
            </a:r>
            <a:br>
              <a:rPr lang="fr-FR" sz="1600" dirty="0">
                <a:solidFill>
                  <a:srgbClr val="49B170"/>
                </a:solidFill>
              </a:rPr>
            </a:br>
            <a:r>
              <a:rPr lang="fr-FR" sz="1600" b="0" dirty="0"/>
              <a:t> </a:t>
            </a:r>
            <a:br>
              <a:rPr lang="fr-FR" sz="1600" b="0" dirty="0"/>
            </a:br>
            <a:r>
              <a:rPr lang="fr-FR" sz="1600" b="0" dirty="0"/>
              <a:t>Vous pouvez aussi partir vous former</a:t>
            </a:r>
            <a:br>
              <a:rPr lang="fr-FR" sz="1600" b="0" dirty="0"/>
            </a:br>
            <a:r>
              <a:rPr lang="fr-FR" sz="1600" dirty="0">
                <a:solidFill>
                  <a:srgbClr val="49B170"/>
                </a:solidFill>
              </a:rPr>
              <a:t>à l’étranger</a:t>
            </a:r>
            <a:r>
              <a:rPr lang="fr-FR" sz="1600" b="0" dirty="0"/>
              <a:t> à n’importe quel moment de votre cursus, dans une entreprise et/ou un établissement</a:t>
            </a:r>
            <a:br>
              <a:rPr lang="fr-FR" sz="1600" b="0" dirty="0"/>
            </a:br>
            <a:r>
              <a:rPr lang="fr-FR" sz="1600" b="0" dirty="0"/>
              <a:t>de formation professionnelle.</a:t>
            </a:r>
          </a:p>
        </p:txBody>
      </p:sp>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5</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grpSp>
        <p:nvGrpSpPr>
          <p:cNvPr id="4" name="Groupe 3">
            <a:extLst>
              <a:ext uri="{FF2B5EF4-FFF2-40B4-BE49-F238E27FC236}">
                <a16:creationId xmlns:a16="http://schemas.microsoft.com/office/drawing/2014/main" id="{64FA4CAE-646A-454B-87DB-486AC2415B74}"/>
              </a:ext>
            </a:extLst>
          </p:cNvPr>
          <p:cNvGrpSpPr/>
          <p:nvPr/>
        </p:nvGrpSpPr>
        <p:grpSpPr>
          <a:xfrm>
            <a:off x="2771800" y="1275606"/>
            <a:ext cx="5702002" cy="3176633"/>
            <a:chOff x="2771800" y="1275606"/>
            <a:chExt cx="5702002" cy="3176633"/>
          </a:xfrm>
        </p:grpSpPr>
        <p:cxnSp>
          <p:nvCxnSpPr>
            <p:cNvPr id="51" name="Connecteur droit 50">
              <a:extLst>
                <a:ext uri="{FF2B5EF4-FFF2-40B4-BE49-F238E27FC236}">
                  <a16:creationId xmlns:a16="http://schemas.microsoft.com/office/drawing/2014/main" id="{D5540692-9F73-DC44-1063-51D74262EAD2}"/>
                </a:ext>
              </a:extLst>
            </p:cNvPr>
            <p:cNvCxnSpPr>
              <a:cxnSpLocks/>
            </p:cNvCxnSpPr>
            <p:nvPr/>
          </p:nvCxnSpPr>
          <p:spPr>
            <a:xfrm>
              <a:off x="7539381" y="2427734"/>
              <a:ext cx="9888" cy="1925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487A3612-AC0D-9150-68C9-C05A9D80C8CF}"/>
                </a:ext>
              </a:extLst>
            </p:cNvPr>
            <p:cNvCxnSpPr>
              <a:cxnSpLocks/>
            </p:cNvCxnSpPr>
            <p:nvPr/>
          </p:nvCxnSpPr>
          <p:spPr>
            <a:xfrm>
              <a:off x="3869364" y="1749602"/>
              <a:ext cx="0" cy="1915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Groupe 24">
              <a:extLst>
                <a:ext uri="{FF2B5EF4-FFF2-40B4-BE49-F238E27FC236}">
                  <a16:creationId xmlns:a16="http://schemas.microsoft.com/office/drawing/2014/main" id="{21C6F96C-9F71-8D82-873E-12EF47FBDA81}"/>
                </a:ext>
              </a:extLst>
            </p:cNvPr>
            <p:cNvGrpSpPr/>
            <p:nvPr/>
          </p:nvGrpSpPr>
          <p:grpSpPr>
            <a:xfrm>
              <a:off x="2785172" y="3542834"/>
              <a:ext cx="2185681" cy="909405"/>
              <a:chOff x="1228056" y="3853796"/>
              <a:chExt cx="2983904" cy="603996"/>
            </a:xfrm>
          </p:grpSpPr>
          <p:sp>
            <p:nvSpPr>
              <p:cNvPr id="23" name="Rectangle : coins arrondis 22">
                <a:extLst>
                  <a:ext uri="{FF2B5EF4-FFF2-40B4-BE49-F238E27FC236}">
                    <a16:creationId xmlns:a16="http://schemas.microsoft.com/office/drawing/2014/main" id="{6FBA0450-D7A4-7FFA-2EE4-4550D943B6F1}"/>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15" name="Rectangle : coins arrondis 14">
                <a:extLst>
                  <a:ext uri="{FF2B5EF4-FFF2-40B4-BE49-F238E27FC236}">
                    <a16:creationId xmlns:a16="http://schemas.microsoft.com/office/drawing/2014/main" id="{D998E887-CD55-CDC8-A212-905268E46598}"/>
                  </a:ext>
                </a:extLst>
              </p:cNvPr>
              <p:cNvSpPr/>
              <p:nvPr/>
            </p:nvSpPr>
            <p:spPr>
              <a:xfrm>
                <a:off x="1259632" y="3853796"/>
                <a:ext cx="2952328" cy="58071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Seconde</a:t>
                </a:r>
                <a:b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professionnelle</a:t>
                </a:r>
                <a:b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200" b="1" i="1"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t>choix d’une famille</a:t>
                </a:r>
                <a:br>
                  <a:rPr lang="fr-FR" sz="1200" b="1" i="1"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br>
                <a:r>
                  <a:rPr lang="fr-FR" sz="1200" b="1" i="1"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t>de métiers</a:t>
                </a:r>
                <a:endParaRPr lang="fr-FR" sz="1200" b="1" i="1" dirty="0">
                  <a:solidFill>
                    <a:srgbClr val="49B170"/>
                  </a:solidFill>
                </a:endParaRPr>
              </a:p>
            </p:txBody>
          </p:sp>
        </p:grpSp>
        <p:grpSp>
          <p:nvGrpSpPr>
            <p:cNvPr id="26" name="Groupe 25">
              <a:extLst>
                <a:ext uri="{FF2B5EF4-FFF2-40B4-BE49-F238E27FC236}">
                  <a16:creationId xmlns:a16="http://schemas.microsoft.com/office/drawing/2014/main" id="{D32C5C7A-A956-2989-809B-A12ED477570E}"/>
                </a:ext>
              </a:extLst>
            </p:cNvPr>
            <p:cNvGrpSpPr/>
            <p:nvPr/>
          </p:nvGrpSpPr>
          <p:grpSpPr>
            <a:xfrm>
              <a:off x="2785172" y="2548709"/>
              <a:ext cx="2185681" cy="905668"/>
              <a:chOff x="1228056" y="3853796"/>
              <a:chExt cx="2983904" cy="603996"/>
            </a:xfrm>
          </p:grpSpPr>
          <p:sp>
            <p:nvSpPr>
              <p:cNvPr id="27" name="Rectangle : coins arrondis 26">
                <a:extLst>
                  <a:ext uri="{FF2B5EF4-FFF2-40B4-BE49-F238E27FC236}">
                    <a16:creationId xmlns:a16="http://schemas.microsoft.com/office/drawing/2014/main" id="{FE57BC10-9709-7CAA-4476-C2A9CBB730A8}"/>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28" name="Rectangle : coins arrondis 27">
                <a:extLst>
                  <a:ext uri="{FF2B5EF4-FFF2-40B4-BE49-F238E27FC236}">
                    <a16:creationId xmlns:a16="http://schemas.microsoft.com/office/drawing/2014/main" id="{B6425629-3600-3FDE-0880-48B95C51BA26}"/>
                  </a:ext>
                </a:extLst>
              </p:cNvPr>
              <p:cNvSpPr/>
              <p:nvPr/>
            </p:nvSpPr>
            <p:spPr>
              <a:xfrm>
                <a:off x="1259632" y="3853796"/>
                <a:ext cx="2952328" cy="58071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Première</a:t>
                </a: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r>
                <a:b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professionnelle</a:t>
                </a:r>
                <a:b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200" b="1" i="1" dirty="0">
                    <a:solidFill>
                      <a:srgbClr val="49B170"/>
                    </a:solidFill>
                    <a:latin typeface="Arial" panose="020B0604020202020204" pitchFamily="34" charset="0"/>
                    <a:ea typeface="Calibri" panose="020F0502020204030204" pitchFamily="34" charset="0"/>
                    <a:cs typeface="Times New Roman" panose="02020603050405020304" pitchFamily="18" charset="0"/>
                  </a:rPr>
                  <a:t>choix d’une spécialité</a:t>
                </a:r>
                <a:endParaRPr lang="fr-FR" sz="1200" b="1" dirty="0">
                  <a:solidFill>
                    <a:schemeClr val="tx1"/>
                  </a:solidFill>
                </a:endParaRPr>
              </a:p>
            </p:txBody>
          </p:sp>
        </p:grpSp>
        <p:grpSp>
          <p:nvGrpSpPr>
            <p:cNvPr id="30" name="Groupe 29">
              <a:extLst>
                <a:ext uri="{FF2B5EF4-FFF2-40B4-BE49-F238E27FC236}">
                  <a16:creationId xmlns:a16="http://schemas.microsoft.com/office/drawing/2014/main" id="{AFB241C5-4DCD-B0E2-D866-52E81FCDF0C7}"/>
                </a:ext>
              </a:extLst>
            </p:cNvPr>
            <p:cNvGrpSpPr/>
            <p:nvPr/>
          </p:nvGrpSpPr>
          <p:grpSpPr>
            <a:xfrm>
              <a:off x="2785172" y="1875314"/>
              <a:ext cx="2185681" cy="603996"/>
              <a:chOff x="1228056" y="3853796"/>
              <a:chExt cx="2983904" cy="603996"/>
            </a:xfrm>
          </p:grpSpPr>
          <p:sp>
            <p:nvSpPr>
              <p:cNvPr id="32" name="Rectangle : coins arrondis 31">
                <a:extLst>
                  <a:ext uri="{FF2B5EF4-FFF2-40B4-BE49-F238E27FC236}">
                    <a16:creationId xmlns:a16="http://schemas.microsoft.com/office/drawing/2014/main" id="{7BEDEB2A-A136-2D0B-0A4F-09A4B79EE02F}"/>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33" name="Rectangle : coins arrondis 32">
                <a:extLst>
                  <a:ext uri="{FF2B5EF4-FFF2-40B4-BE49-F238E27FC236}">
                    <a16:creationId xmlns:a16="http://schemas.microsoft.com/office/drawing/2014/main" id="{65174C08-9E03-36AC-CB08-41DFA464C421}"/>
                  </a:ext>
                </a:extLst>
              </p:cNvPr>
              <p:cNvSpPr/>
              <p:nvPr/>
            </p:nvSpPr>
            <p:spPr>
              <a:xfrm>
                <a:off x="1259632" y="3853796"/>
                <a:ext cx="2952328" cy="58071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Terminale</a:t>
                </a: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r>
                <a:b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professionnelle</a:t>
                </a:r>
                <a:endParaRPr lang="fr-FR" sz="1400" b="1" dirty="0">
                  <a:solidFill>
                    <a:schemeClr val="tx1"/>
                  </a:solidFill>
                </a:endParaRPr>
              </a:p>
            </p:txBody>
          </p:sp>
        </p:grpSp>
        <p:sp>
          <p:nvSpPr>
            <p:cNvPr id="34" name="ZoneTexte 33">
              <a:extLst>
                <a:ext uri="{FF2B5EF4-FFF2-40B4-BE49-F238E27FC236}">
                  <a16:creationId xmlns:a16="http://schemas.microsoft.com/office/drawing/2014/main" id="{9E29DD44-E378-D536-A264-FF325E553653}"/>
                </a:ext>
              </a:extLst>
            </p:cNvPr>
            <p:cNvSpPr txBox="1"/>
            <p:nvPr/>
          </p:nvSpPr>
          <p:spPr>
            <a:xfrm>
              <a:off x="2771800" y="1275606"/>
              <a:ext cx="2199053" cy="523220"/>
            </a:xfrm>
            <a:prstGeom prst="rect">
              <a:avLst/>
            </a:prstGeom>
            <a:noFill/>
          </p:spPr>
          <p:txBody>
            <a:bodyPr wrap="square" rtlCol="0">
              <a:spAutoFit/>
            </a:bodyP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BACCALAURÉAT</a:t>
              </a:r>
              <a:b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b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PROFESSIONNEL</a:t>
              </a:r>
              <a:endParaRPr lang="fr-FR" sz="1400" b="1" dirty="0">
                <a:solidFill>
                  <a:schemeClr val="tx1"/>
                </a:solidFill>
              </a:endParaRPr>
            </a:p>
          </p:txBody>
        </p:sp>
        <p:grpSp>
          <p:nvGrpSpPr>
            <p:cNvPr id="37" name="Groupe 36">
              <a:extLst>
                <a:ext uri="{FF2B5EF4-FFF2-40B4-BE49-F238E27FC236}">
                  <a16:creationId xmlns:a16="http://schemas.microsoft.com/office/drawing/2014/main" id="{DB6CFB18-92BC-383B-6988-D9AEA4E6ED0F}"/>
                </a:ext>
              </a:extLst>
            </p:cNvPr>
            <p:cNvGrpSpPr/>
            <p:nvPr/>
          </p:nvGrpSpPr>
          <p:grpSpPr>
            <a:xfrm>
              <a:off x="6604960" y="3495754"/>
              <a:ext cx="1868842" cy="921402"/>
              <a:chOff x="1228056" y="3853796"/>
              <a:chExt cx="2983904" cy="603996"/>
            </a:xfrm>
          </p:grpSpPr>
          <p:sp>
            <p:nvSpPr>
              <p:cNvPr id="38" name="Rectangle : coins arrondis 37">
                <a:extLst>
                  <a:ext uri="{FF2B5EF4-FFF2-40B4-BE49-F238E27FC236}">
                    <a16:creationId xmlns:a16="http://schemas.microsoft.com/office/drawing/2014/main" id="{06D69079-0CCC-10E4-B035-5C2B6A3AA09B}"/>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39" name="Rectangle : coins arrondis 38">
                <a:extLst>
                  <a:ext uri="{FF2B5EF4-FFF2-40B4-BE49-F238E27FC236}">
                    <a16:creationId xmlns:a16="http://schemas.microsoft.com/office/drawing/2014/main" id="{2D90226E-6C0E-871F-7891-B9E080330C96}"/>
                  </a:ext>
                </a:extLst>
              </p:cNvPr>
              <p:cNvSpPr/>
              <p:nvPr/>
            </p:nvSpPr>
            <p:spPr>
              <a:xfrm>
                <a:off x="1259632" y="3853796"/>
                <a:ext cx="2952328" cy="58071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a:t>
                </a:r>
                <a:r>
                  <a:rPr lang="fr-FR" sz="1400" b="1" baseline="30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re</a:t>
                </a: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année</a:t>
                </a:r>
                <a:b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200" b="1" i="1" dirty="0">
                    <a:solidFill>
                      <a:srgbClr val="49B170"/>
                    </a:solidFill>
                    <a:latin typeface="Arial" panose="020B0604020202020204" pitchFamily="34" charset="0"/>
                    <a:ea typeface="Calibri" panose="020F0502020204030204" pitchFamily="34" charset="0"/>
                    <a:cs typeface="Times New Roman" panose="02020603050405020304" pitchFamily="18" charset="0"/>
                  </a:rPr>
                  <a:t>choix d’une spécialité parmi environ 200</a:t>
                </a:r>
                <a:endParaRPr lang="fr-FR" sz="1200" b="1" dirty="0">
                  <a:solidFill>
                    <a:schemeClr val="tx1"/>
                  </a:solidFill>
                </a:endParaRPr>
              </a:p>
            </p:txBody>
          </p:sp>
        </p:grpSp>
        <p:grpSp>
          <p:nvGrpSpPr>
            <p:cNvPr id="43" name="Groupe 42">
              <a:extLst>
                <a:ext uri="{FF2B5EF4-FFF2-40B4-BE49-F238E27FC236}">
                  <a16:creationId xmlns:a16="http://schemas.microsoft.com/office/drawing/2014/main" id="{612DE74C-BC96-2955-E3E4-C703826FE672}"/>
                </a:ext>
              </a:extLst>
            </p:cNvPr>
            <p:cNvGrpSpPr/>
            <p:nvPr/>
          </p:nvGrpSpPr>
          <p:grpSpPr>
            <a:xfrm>
              <a:off x="6604960" y="2550462"/>
              <a:ext cx="1868842" cy="854725"/>
              <a:chOff x="1228056" y="3853796"/>
              <a:chExt cx="2983904" cy="603996"/>
            </a:xfrm>
          </p:grpSpPr>
          <p:sp>
            <p:nvSpPr>
              <p:cNvPr id="44" name="Rectangle : coins arrondis 43">
                <a:extLst>
                  <a:ext uri="{FF2B5EF4-FFF2-40B4-BE49-F238E27FC236}">
                    <a16:creationId xmlns:a16="http://schemas.microsoft.com/office/drawing/2014/main" id="{DA34BB6B-040C-0FFF-3CDE-6931267AE05C}"/>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45" name="Rectangle : coins arrondis 44">
                <a:extLst>
                  <a:ext uri="{FF2B5EF4-FFF2-40B4-BE49-F238E27FC236}">
                    <a16:creationId xmlns:a16="http://schemas.microsoft.com/office/drawing/2014/main" id="{2D0D2092-763E-6330-51D3-A683218EB9CE}"/>
                  </a:ext>
                </a:extLst>
              </p:cNvPr>
              <p:cNvSpPr/>
              <p:nvPr/>
            </p:nvSpPr>
            <p:spPr>
              <a:xfrm>
                <a:off x="1259632" y="3853796"/>
                <a:ext cx="2952328" cy="58071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2</a:t>
                </a:r>
                <a:r>
                  <a:rPr lang="fr-FR" sz="1400" b="1" baseline="30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a:t>
                </a: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année</a:t>
                </a:r>
                <a:endParaRPr lang="fr-FR" sz="1400" b="1" dirty="0">
                  <a:solidFill>
                    <a:schemeClr val="tx1"/>
                  </a:solidFill>
                </a:endParaRPr>
              </a:p>
            </p:txBody>
          </p:sp>
        </p:grpSp>
        <p:sp>
          <p:nvSpPr>
            <p:cNvPr id="55" name="ZoneTexte 54">
              <a:extLst>
                <a:ext uri="{FF2B5EF4-FFF2-40B4-BE49-F238E27FC236}">
                  <a16:creationId xmlns:a16="http://schemas.microsoft.com/office/drawing/2014/main" id="{CE601A45-83B4-17C9-EC09-72E740336954}"/>
                </a:ext>
              </a:extLst>
            </p:cNvPr>
            <p:cNvSpPr txBox="1"/>
            <p:nvPr/>
          </p:nvSpPr>
          <p:spPr>
            <a:xfrm>
              <a:off x="6604959" y="2148247"/>
              <a:ext cx="1868843" cy="307777"/>
            </a:xfrm>
            <a:prstGeom prst="rect">
              <a:avLst/>
            </a:prstGeom>
            <a:noFill/>
          </p:spPr>
          <p:txBody>
            <a:bodyPr wrap="square" rtlCol="0">
              <a:spAutoFit/>
            </a:bodyP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CAP</a:t>
              </a:r>
              <a:endParaRPr lang="fr-FR" sz="1400" b="1" dirty="0">
                <a:solidFill>
                  <a:schemeClr val="tx1"/>
                </a:solidFill>
              </a:endParaRPr>
            </a:p>
          </p:txBody>
        </p:sp>
        <p:cxnSp>
          <p:nvCxnSpPr>
            <p:cNvPr id="58" name="Connecteur droit 57">
              <a:extLst>
                <a:ext uri="{FF2B5EF4-FFF2-40B4-BE49-F238E27FC236}">
                  <a16:creationId xmlns:a16="http://schemas.microsoft.com/office/drawing/2014/main" id="{FCFDC572-ACBB-ECB4-29CA-56500CE8D84C}"/>
                </a:ext>
              </a:extLst>
            </p:cNvPr>
            <p:cNvCxnSpPr>
              <a:cxnSpLocks/>
            </p:cNvCxnSpPr>
            <p:nvPr/>
          </p:nvCxnSpPr>
          <p:spPr>
            <a:xfrm flipH="1">
              <a:off x="5089428" y="4011910"/>
              <a:ext cx="1440160" cy="0"/>
            </a:xfrm>
            <a:prstGeom prst="line">
              <a:avLst/>
            </a:prstGeom>
            <a:ln w="28575">
              <a:solidFill>
                <a:schemeClr val="tx1">
                  <a:lumMod val="50000"/>
                  <a:lumOff val="50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AC970F8A-A116-7C46-3C75-D492387F2F38}"/>
                </a:ext>
              </a:extLst>
            </p:cNvPr>
            <p:cNvCxnSpPr>
              <a:cxnSpLocks/>
            </p:cNvCxnSpPr>
            <p:nvPr/>
          </p:nvCxnSpPr>
          <p:spPr>
            <a:xfrm flipH="1">
              <a:off x="5089428" y="2994300"/>
              <a:ext cx="1440160" cy="0"/>
            </a:xfrm>
            <a:prstGeom prst="line">
              <a:avLst/>
            </a:prstGeom>
            <a:ln w="28575">
              <a:solidFill>
                <a:schemeClr val="tx1">
                  <a:lumMod val="50000"/>
                  <a:lumOff val="50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ZoneTexte 63">
              <a:extLst>
                <a:ext uri="{FF2B5EF4-FFF2-40B4-BE49-F238E27FC236}">
                  <a16:creationId xmlns:a16="http://schemas.microsoft.com/office/drawing/2014/main" id="{794F919E-B39E-AE98-99A8-80DE1D68F291}"/>
                </a:ext>
              </a:extLst>
            </p:cNvPr>
            <p:cNvSpPr txBox="1"/>
            <p:nvPr/>
          </p:nvSpPr>
          <p:spPr>
            <a:xfrm>
              <a:off x="5094288" y="3218755"/>
              <a:ext cx="1435297" cy="553998"/>
            </a:xfrm>
            <a:prstGeom prst="rect">
              <a:avLst/>
            </a:prstGeom>
            <a:noFill/>
          </p:spPr>
          <p:txBody>
            <a:bodyPr wrap="square">
              <a:spAutoFit/>
            </a:bodyPr>
            <a:lstStyle/>
            <a:p>
              <a:pPr algn="ctr"/>
              <a:r>
                <a:rPr lang="fr-FR" sz="1000" i="1" dirty="0">
                  <a:effectLst/>
                  <a:latin typeface="Arial" panose="020B0604020202020204" pitchFamily="34" charset="0"/>
                  <a:ea typeface="Calibri" panose="020F0502020204030204" pitchFamily="34" charset="0"/>
                  <a:cs typeface="Times New Roman" panose="02020603050405020304" pitchFamily="18" charset="0"/>
                </a:rPr>
                <a:t>Des passerelles</a:t>
              </a:r>
              <a:br>
                <a:rPr lang="fr-FR" sz="1000" i="1" dirty="0">
                  <a:effectLst/>
                  <a:latin typeface="Arial" panose="020B0604020202020204" pitchFamily="34" charset="0"/>
                  <a:ea typeface="Calibri" panose="020F0502020204030204" pitchFamily="34" charset="0"/>
                  <a:cs typeface="Times New Roman" panose="02020603050405020304" pitchFamily="18" charset="0"/>
                </a:rPr>
              </a:br>
              <a:r>
                <a:rPr lang="fr-FR" sz="1000" i="1" dirty="0">
                  <a:effectLst/>
                  <a:latin typeface="Arial" panose="020B0604020202020204" pitchFamily="34" charset="0"/>
                  <a:ea typeface="Calibri" panose="020F0502020204030204" pitchFamily="34" charset="0"/>
                  <a:cs typeface="Times New Roman" panose="02020603050405020304" pitchFamily="18" charset="0"/>
                </a:rPr>
                <a:t>sont possibles entre les formations</a:t>
              </a:r>
              <a:r>
                <a:rPr lang="fr-FR" sz="1000" i="1" dirty="0">
                  <a:effectLst/>
                </a:rPr>
                <a:t> </a:t>
              </a:r>
              <a:endParaRPr lang="fr-FR" sz="1000" i="1" dirty="0"/>
            </a:p>
          </p:txBody>
        </p:sp>
        <p:sp>
          <p:nvSpPr>
            <p:cNvPr id="67" name="ZoneTexte 66">
              <a:extLst>
                <a:ext uri="{FF2B5EF4-FFF2-40B4-BE49-F238E27FC236}">
                  <a16:creationId xmlns:a16="http://schemas.microsoft.com/office/drawing/2014/main" id="{EE348852-3CAC-CDD6-07A0-46349933ED2F}"/>
                </a:ext>
              </a:extLst>
            </p:cNvPr>
            <p:cNvSpPr txBox="1"/>
            <p:nvPr/>
          </p:nvSpPr>
          <p:spPr>
            <a:xfrm>
              <a:off x="6783178" y="1365627"/>
              <a:ext cx="1605246" cy="707886"/>
            </a:xfrm>
            <a:prstGeom prst="rect">
              <a:avLst/>
            </a:prstGeom>
            <a:noFill/>
          </p:spPr>
          <p:txBody>
            <a:bodyPr wrap="square">
              <a:spAutoFit/>
            </a:bodyPr>
            <a:lstStyle/>
            <a:p>
              <a:pPr algn="ctr"/>
              <a:r>
                <a:rPr lang="fr-FR" sz="1000" i="1" dirty="0">
                  <a:effectLst/>
                  <a:latin typeface="Arial" panose="020B0604020202020204" pitchFamily="34" charset="0"/>
                  <a:ea typeface="Calibri" panose="020F0502020204030204" pitchFamily="34" charset="0"/>
                  <a:cs typeface="Times New Roman" panose="02020603050405020304" pitchFamily="18" charset="0"/>
                </a:rPr>
                <a:t>Le CAP peut être préparé en 1, 2 ou 3 ans selon votre rythme d’apprentissage</a:t>
              </a:r>
              <a:r>
                <a:rPr lang="fr-FR" sz="1000" i="1" dirty="0">
                  <a:effectLst/>
                </a:rPr>
                <a:t> </a:t>
              </a:r>
              <a:endParaRPr lang="fr-FR" sz="1000" i="1" dirty="0"/>
            </a:p>
          </p:txBody>
        </p:sp>
      </p:grpSp>
    </p:spTree>
    <p:extLst>
      <p:ext uri="{BB962C8B-B14F-4D97-AF65-F5344CB8AC3E}">
        <p14:creationId xmlns:p14="http://schemas.microsoft.com/office/powerpoint/2010/main" val="1286434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915566"/>
            <a:ext cx="3744416" cy="3867934"/>
          </a:xfrm>
        </p:spPr>
        <p:txBody>
          <a:bodyPr/>
          <a:lstStyle/>
          <a:p>
            <a:r>
              <a:rPr lang="fr-FR" sz="1800" dirty="0">
                <a:solidFill>
                  <a:srgbClr val="49B170"/>
                </a:solidFill>
              </a:rPr>
              <a:t>Vous suivez des enseignements généraux, </a:t>
            </a:r>
            <a:r>
              <a:rPr lang="fr-FR" sz="1800" b="0" dirty="0"/>
              <a:t>qui sont indispensables pour une insertion professionnelle réussie :</a:t>
            </a:r>
            <a:br>
              <a:rPr lang="fr-FR" sz="1800" b="0" dirty="0"/>
            </a:br>
            <a:r>
              <a:rPr lang="fr-FR" sz="1800" b="0" dirty="0">
                <a:solidFill>
                  <a:srgbClr val="49B170"/>
                </a:solidFill>
              </a:rPr>
              <a:t>• </a:t>
            </a:r>
            <a:r>
              <a:rPr lang="fr-FR" sz="1800" b="0" dirty="0"/>
              <a:t>Français</a:t>
            </a:r>
            <a:br>
              <a:rPr lang="fr-FR" sz="1800" b="0" dirty="0"/>
            </a:br>
            <a:r>
              <a:rPr lang="fr-FR" sz="1800" b="0" dirty="0">
                <a:solidFill>
                  <a:srgbClr val="49B170"/>
                </a:solidFill>
              </a:rPr>
              <a:t>• </a:t>
            </a:r>
            <a:r>
              <a:rPr lang="fr-FR" sz="1800" b="0" dirty="0"/>
              <a:t>Histoire-géographie et éducation morale et civique</a:t>
            </a:r>
            <a:br>
              <a:rPr lang="fr-FR" sz="1800" b="0" dirty="0"/>
            </a:br>
            <a:r>
              <a:rPr lang="fr-FR" sz="1800" b="0" dirty="0">
                <a:solidFill>
                  <a:srgbClr val="49B170"/>
                </a:solidFill>
              </a:rPr>
              <a:t>•</a:t>
            </a:r>
            <a:r>
              <a:rPr lang="fr-FR" sz="1800" b="0" dirty="0"/>
              <a:t> Mathématiques-sciences</a:t>
            </a:r>
            <a:br>
              <a:rPr lang="fr-FR" sz="1800" b="0" dirty="0"/>
            </a:br>
            <a:r>
              <a:rPr lang="fr-FR" sz="1800" b="0" dirty="0">
                <a:solidFill>
                  <a:srgbClr val="49B170"/>
                </a:solidFill>
              </a:rPr>
              <a:t>•</a:t>
            </a:r>
            <a:r>
              <a:rPr lang="fr-FR" sz="1800" b="0" dirty="0"/>
              <a:t> </a:t>
            </a:r>
            <a:r>
              <a:rPr lang="fr-FR" sz="1800" b="0" dirty="0" smtClean="0"/>
              <a:t>Langue(s) vivante(s)</a:t>
            </a:r>
            <a:r>
              <a:rPr lang="fr-FR" sz="1800" b="0" dirty="0"/>
              <a:t/>
            </a:r>
            <a:br>
              <a:rPr lang="fr-FR" sz="1800" b="0" dirty="0"/>
            </a:br>
            <a:r>
              <a:rPr lang="fr-FR" sz="1800" b="0" dirty="0">
                <a:solidFill>
                  <a:srgbClr val="49B170"/>
                </a:solidFill>
              </a:rPr>
              <a:t>•</a:t>
            </a:r>
            <a:r>
              <a:rPr lang="fr-FR" sz="1800" b="0" dirty="0"/>
              <a:t> Arts appliqués</a:t>
            </a:r>
            <a:br>
              <a:rPr lang="fr-FR" sz="1800" b="0" dirty="0"/>
            </a:br>
            <a:r>
              <a:rPr lang="fr-FR" sz="1800" b="0" dirty="0"/>
              <a:t>et culture artistique</a:t>
            </a:r>
            <a:br>
              <a:rPr lang="fr-FR" sz="1800" b="0" dirty="0"/>
            </a:br>
            <a:r>
              <a:rPr lang="fr-FR" sz="1800" b="0" dirty="0">
                <a:solidFill>
                  <a:srgbClr val="49B170"/>
                </a:solidFill>
              </a:rPr>
              <a:t>•</a:t>
            </a:r>
            <a:r>
              <a:rPr lang="fr-FR" sz="1800" b="0" dirty="0"/>
              <a:t> EPS</a:t>
            </a:r>
          </a:p>
        </p:txBody>
      </p:sp>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6</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sp>
        <p:nvSpPr>
          <p:cNvPr id="25" name="Titre 1">
            <a:extLst>
              <a:ext uri="{FF2B5EF4-FFF2-40B4-BE49-F238E27FC236}">
                <a16:creationId xmlns:a16="http://schemas.microsoft.com/office/drawing/2014/main" id="{8C6B4C0A-7F03-1B4C-94E8-681F1E5163A8}"/>
              </a:ext>
            </a:extLst>
          </p:cNvPr>
          <p:cNvSpPr txBox="1">
            <a:spLocks/>
          </p:cNvSpPr>
          <p:nvPr/>
        </p:nvSpPr>
        <p:spPr bwMode="gray">
          <a:xfrm>
            <a:off x="4860032" y="915566"/>
            <a:ext cx="3888432" cy="386793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b="0" dirty="0"/>
              <a:t>En début de seconde, comme en début de 1</a:t>
            </a:r>
            <a:r>
              <a:rPr lang="fr-FR" sz="1800" b="0" baseline="30000" dirty="0"/>
              <a:t>re</a:t>
            </a:r>
            <a:r>
              <a:rPr lang="fr-FR" sz="1800" b="0" dirty="0"/>
              <a:t> année de CAP, vous passez </a:t>
            </a:r>
            <a:r>
              <a:rPr lang="fr-FR" sz="1800" dirty="0"/>
              <a:t>des tests de positionnement en français et en mathématiques.</a:t>
            </a:r>
          </a:p>
          <a:p>
            <a:r>
              <a:rPr lang="fr-FR" sz="1800" b="0" dirty="0"/>
              <a:t> </a:t>
            </a:r>
          </a:p>
          <a:p>
            <a:r>
              <a:rPr lang="fr-FR" sz="1800" b="0" dirty="0"/>
              <a:t>Ils permettent de mettre en place</a:t>
            </a:r>
            <a:br>
              <a:rPr lang="fr-FR" sz="1800" b="0" dirty="0"/>
            </a:br>
            <a:r>
              <a:rPr lang="fr-FR" sz="1800" b="0" dirty="0"/>
              <a:t>des séances de français et de mathématiques </a:t>
            </a:r>
            <a:r>
              <a:rPr lang="fr-FR" sz="1800" dirty="0"/>
              <a:t>en petits groupes</a:t>
            </a:r>
            <a:br>
              <a:rPr lang="fr-FR" sz="1800" dirty="0"/>
            </a:br>
            <a:r>
              <a:rPr lang="fr-FR" sz="1800" b="0" dirty="0"/>
              <a:t>en fonction de vos besoins.</a:t>
            </a:r>
          </a:p>
          <a:p>
            <a:r>
              <a:rPr lang="fr-FR" sz="1800" b="0" dirty="0"/>
              <a:t> </a:t>
            </a:r>
          </a:p>
          <a:p>
            <a:r>
              <a:rPr lang="fr-FR" sz="1800" b="0" dirty="0"/>
              <a:t>Vous pouvez aussi avoir des heures de français et de mathématiques </a:t>
            </a:r>
            <a:r>
              <a:rPr lang="fr-FR" sz="1800" dirty="0"/>
              <a:t>en </a:t>
            </a:r>
            <a:r>
              <a:rPr lang="fr-FR" sz="1800" dirty="0" err="1"/>
              <a:t>co</a:t>
            </a:r>
            <a:r>
              <a:rPr lang="fr-FR" sz="1800" dirty="0"/>
              <a:t>-intervention</a:t>
            </a:r>
            <a:r>
              <a:rPr lang="fr-FR" sz="1800" b="0" dirty="0"/>
              <a:t> avec vos professeurs de français et de mathématiques et vos professeurs d’enseignements professionnels.</a:t>
            </a:r>
          </a:p>
        </p:txBody>
      </p:sp>
      <p:pic>
        <p:nvPicPr>
          <p:cNvPr id="4" name="Image 3">
            <a:extLst>
              <a:ext uri="{FF2B5EF4-FFF2-40B4-BE49-F238E27FC236}">
                <a16:creationId xmlns:a16="http://schemas.microsoft.com/office/drawing/2014/main" id="{A6E68C31-8E22-9B46-951C-B9466ABC6714}"/>
              </a:ext>
            </a:extLst>
          </p:cNvPr>
          <p:cNvPicPr>
            <a:picLocks noChangeAspect="1"/>
          </p:cNvPicPr>
          <p:nvPr/>
        </p:nvPicPr>
        <p:blipFill>
          <a:blip r:embed="rId3"/>
          <a:stretch>
            <a:fillRect/>
          </a:stretch>
        </p:blipFill>
        <p:spPr>
          <a:xfrm>
            <a:off x="2569575" y="3075806"/>
            <a:ext cx="2093421" cy="1729347"/>
          </a:xfrm>
          <a:prstGeom prst="rect">
            <a:avLst/>
          </a:prstGeom>
        </p:spPr>
      </p:pic>
    </p:spTree>
    <p:extLst>
      <p:ext uri="{BB962C8B-B14F-4D97-AF65-F5344CB8AC3E}">
        <p14:creationId xmlns:p14="http://schemas.microsoft.com/office/powerpoint/2010/main" val="3914172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997217"/>
            <a:ext cx="8136904" cy="576064"/>
          </a:xfrm>
        </p:spPr>
        <p:txBody>
          <a:bodyPr/>
          <a:lstStyle/>
          <a:p>
            <a:r>
              <a:rPr lang="fr-FR" sz="1800" dirty="0">
                <a:solidFill>
                  <a:srgbClr val="49B170"/>
                </a:solidFill>
              </a:rPr>
              <a:t>Vous suivez aussi des enseignements professionnels, </a:t>
            </a:r>
            <a:r>
              <a:rPr lang="fr-FR" sz="1800" b="0" dirty="0"/>
              <a:t>qui sont liés à la spécialité </a:t>
            </a:r>
            <a:r>
              <a:rPr lang="fr-FR" sz="1800" b="0" dirty="0" smtClean="0"/>
              <a:t>ou famille de métiers que </a:t>
            </a:r>
            <a:r>
              <a:rPr lang="fr-FR" sz="1800" b="0" dirty="0"/>
              <a:t>vous avez choisie.</a:t>
            </a:r>
          </a:p>
        </p:txBody>
      </p:sp>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7</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sp>
        <p:nvSpPr>
          <p:cNvPr id="25" name="Titre 1">
            <a:extLst>
              <a:ext uri="{FF2B5EF4-FFF2-40B4-BE49-F238E27FC236}">
                <a16:creationId xmlns:a16="http://schemas.microsoft.com/office/drawing/2014/main" id="{8C6B4C0A-7F03-1B4C-94E8-681F1E5163A8}"/>
              </a:ext>
            </a:extLst>
          </p:cNvPr>
          <p:cNvSpPr txBox="1">
            <a:spLocks/>
          </p:cNvSpPr>
          <p:nvPr/>
        </p:nvSpPr>
        <p:spPr bwMode="gray">
          <a:xfrm>
            <a:off x="448206" y="1707654"/>
            <a:ext cx="6500057" cy="307584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dirty="0">
                <a:solidFill>
                  <a:srgbClr val="49B170"/>
                </a:solidFill>
              </a:rPr>
              <a:t>Les stages, </a:t>
            </a:r>
            <a:r>
              <a:rPr lang="fr-FR" sz="1800" b="0" dirty="0"/>
              <a:t>qu’on appelle périodes de formation en milieu professionnel (PFMP), font partie de la formation dès la</a:t>
            </a:r>
            <a:br>
              <a:rPr lang="fr-FR" sz="1800" b="0" dirty="0"/>
            </a:br>
            <a:r>
              <a:rPr lang="fr-FR" sz="1800" b="0" dirty="0"/>
              <a:t>1</a:t>
            </a:r>
            <a:r>
              <a:rPr lang="fr-FR" sz="1800" b="0" baseline="30000" dirty="0"/>
              <a:t>re</a:t>
            </a:r>
            <a:r>
              <a:rPr lang="fr-FR" sz="1800" b="0" dirty="0"/>
              <a:t> année au lycée professionnel. Ils permettent d’acquérir des compétences et savoirs en entreprise et sont des occasions privilégiées de préciser votre projet professionnel.</a:t>
            </a:r>
          </a:p>
          <a:p>
            <a:endParaRPr lang="fr-FR" sz="1800" b="0" dirty="0"/>
          </a:p>
          <a:p>
            <a:r>
              <a:rPr lang="fr-FR" sz="1800" b="0" dirty="0">
                <a:solidFill>
                  <a:srgbClr val="49B170"/>
                </a:solidFill>
              </a:rPr>
              <a:t>•</a:t>
            </a:r>
            <a:r>
              <a:rPr lang="fr-FR" sz="1800" b="0" dirty="0"/>
              <a:t> </a:t>
            </a:r>
            <a:r>
              <a:rPr lang="fr-FR" sz="1800" dirty="0"/>
              <a:t>12 à 14 semaines en CAP</a:t>
            </a:r>
          </a:p>
          <a:p>
            <a:r>
              <a:rPr lang="fr-FR" sz="1800" b="0" dirty="0">
                <a:solidFill>
                  <a:srgbClr val="49B170"/>
                </a:solidFill>
              </a:rPr>
              <a:t>•</a:t>
            </a:r>
            <a:r>
              <a:rPr lang="fr-FR" sz="1800" b="0" dirty="0"/>
              <a:t> </a:t>
            </a:r>
            <a:r>
              <a:rPr lang="fr-FR" sz="1800" dirty="0"/>
              <a:t>20 à 26 semaines en baccalauréat professionnel</a:t>
            </a:r>
          </a:p>
          <a:p>
            <a:r>
              <a:rPr lang="fr-FR" sz="1800" b="0" dirty="0"/>
              <a:t> </a:t>
            </a:r>
          </a:p>
          <a:p>
            <a:r>
              <a:rPr lang="fr-FR" sz="1800" b="0" dirty="0"/>
              <a:t>Depuis septembre 2023, </a:t>
            </a:r>
            <a:r>
              <a:rPr lang="fr-FR" sz="1800" dirty="0"/>
              <a:t>chaque semaine de stage est gratifiée </a:t>
            </a:r>
            <a:r>
              <a:rPr lang="fr-FR" sz="1800" b="0" dirty="0"/>
              <a:t>par l’État entre 50 et 100 euros par semaine, en fonction de votre année de formation.</a:t>
            </a:r>
          </a:p>
        </p:txBody>
      </p:sp>
      <p:pic>
        <p:nvPicPr>
          <p:cNvPr id="8" name="Image 7">
            <a:extLst>
              <a:ext uri="{FF2B5EF4-FFF2-40B4-BE49-F238E27FC236}">
                <a16:creationId xmlns:a16="http://schemas.microsoft.com/office/drawing/2014/main" id="{0405F209-AFBD-2144-8EB6-4EDF7D73C47D}"/>
              </a:ext>
            </a:extLst>
          </p:cNvPr>
          <p:cNvPicPr>
            <a:picLocks noChangeAspect="1"/>
          </p:cNvPicPr>
          <p:nvPr/>
        </p:nvPicPr>
        <p:blipFill>
          <a:blip r:embed="rId3"/>
          <a:stretch>
            <a:fillRect/>
          </a:stretch>
        </p:blipFill>
        <p:spPr>
          <a:xfrm>
            <a:off x="6660232" y="2422112"/>
            <a:ext cx="2097938" cy="2258198"/>
          </a:xfrm>
          <a:prstGeom prst="rect">
            <a:avLst/>
          </a:prstGeom>
        </p:spPr>
      </p:pic>
    </p:spTree>
    <p:extLst>
      <p:ext uri="{BB962C8B-B14F-4D97-AF65-F5344CB8AC3E}">
        <p14:creationId xmlns:p14="http://schemas.microsoft.com/office/powerpoint/2010/main" val="3817964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8</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sp>
        <p:nvSpPr>
          <p:cNvPr id="25" name="Titre 1">
            <a:extLst>
              <a:ext uri="{FF2B5EF4-FFF2-40B4-BE49-F238E27FC236}">
                <a16:creationId xmlns:a16="http://schemas.microsoft.com/office/drawing/2014/main" id="{8C6B4C0A-7F03-1B4C-94E8-681F1E5163A8}"/>
              </a:ext>
            </a:extLst>
          </p:cNvPr>
          <p:cNvSpPr txBox="1">
            <a:spLocks/>
          </p:cNvSpPr>
          <p:nvPr/>
        </p:nvSpPr>
        <p:spPr bwMode="gray">
          <a:xfrm>
            <a:off x="3707904" y="1275606"/>
            <a:ext cx="4320480" cy="251063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dirty="0">
                <a:solidFill>
                  <a:srgbClr val="49B170"/>
                </a:solidFill>
              </a:rPr>
              <a:t>Des heures d’accompagnement</a:t>
            </a:r>
            <a:r>
              <a:rPr lang="fr-FR" sz="1800" dirty="0"/>
              <a:t> </a:t>
            </a:r>
            <a:r>
              <a:rPr lang="fr-FR" sz="1800" b="0" dirty="0"/>
              <a:t>par l’équipe éducative sont prévues pour vous aider à construire vos choix d’orientation tout au long du lycée.</a:t>
            </a:r>
          </a:p>
          <a:p>
            <a:endParaRPr lang="fr-FR" sz="1800" b="0" dirty="0"/>
          </a:p>
          <a:p>
            <a:r>
              <a:rPr lang="fr-FR" sz="1800" b="0" dirty="0">
                <a:solidFill>
                  <a:srgbClr val="49B170"/>
                </a:solidFill>
              </a:rPr>
              <a:t>•</a:t>
            </a:r>
            <a:r>
              <a:rPr lang="fr-FR" sz="1800" b="0" dirty="0"/>
              <a:t> </a:t>
            </a:r>
            <a:r>
              <a:rPr lang="fr-FR" sz="1800" dirty="0"/>
              <a:t>Des heures d’accompagnement personnalisé en CAP</a:t>
            </a:r>
          </a:p>
          <a:p>
            <a:r>
              <a:rPr lang="fr-FR" sz="1800" b="0" dirty="0">
                <a:solidFill>
                  <a:srgbClr val="49B170"/>
                </a:solidFill>
              </a:rPr>
              <a:t>•</a:t>
            </a:r>
            <a:r>
              <a:rPr lang="fr-FR" sz="1800" b="0" dirty="0"/>
              <a:t> </a:t>
            </a:r>
            <a:r>
              <a:rPr lang="fr-FR" sz="1800" dirty="0"/>
              <a:t>Des heures de soutien au parcours en bac pro</a:t>
            </a:r>
          </a:p>
          <a:p>
            <a:r>
              <a:rPr lang="fr-FR" sz="1800" b="0" dirty="0"/>
              <a:t> </a:t>
            </a:r>
          </a:p>
          <a:p>
            <a:r>
              <a:rPr lang="fr-FR" sz="1800" b="0" dirty="0"/>
              <a:t>Vous pouvez aussi être accompagné par un </a:t>
            </a:r>
            <a:r>
              <a:rPr lang="fr-FR" sz="1800" dirty="0"/>
              <a:t>mentor, </a:t>
            </a:r>
            <a:r>
              <a:rPr lang="fr-FR" sz="1800" b="0" dirty="0"/>
              <a:t>c’est-à-dire un adulte bénévole expérimenté.</a:t>
            </a:r>
          </a:p>
        </p:txBody>
      </p:sp>
      <p:pic>
        <p:nvPicPr>
          <p:cNvPr id="8" name="Image 7">
            <a:extLst>
              <a:ext uri="{FF2B5EF4-FFF2-40B4-BE49-F238E27FC236}">
                <a16:creationId xmlns:a16="http://schemas.microsoft.com/office/drawing/2014/main" id="{89F5D66B-9E5E-9240-B2C4-8537277821EB}"/>
              </a:ext>
            </a:extLst>
          </p:cNvPr>
          <p:cNvPicPr>
            <a:picLocks noChangeAspect="1"/>
          </p:cNvPicPr>
          <p:nvPr/>
        </p:nvPicPr>
        <p:blipFill>
          <a:blip r:embed="rId3"/>
          <a:stretch>
            <a:fillRect/>
          </a:stretch>
        </p:blipFill>
        <p:spPr>
          <a:xfrm>
            <a:off x="395536" y="1841500"/>
            <a:ext cx="2925570" cy="1944743"/>
          </a:xfrm>
          <a:prstGeom prst="rect">
            <a:avLst/>
          </a:prstGeom>
        </p:spPr>
      </p:pic>
    </p:spTree>
    <p:extLst>
      <p:ext uri="{BB962C8B-B14F-4D97-AF65-F5344CB8AC3E}">
        <p14:creationId xmlns:p14="http://schemas.microsoft.com/office/powerpoint/2010/main" val="209970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9</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sp>
        <p:nvSpPr>
          <p:cNvPr id="25" name="Titre 1">
            <a:extLst>
              <a:ext uri="{FF2B5EF4-FFF2-40B4-BE49-F238E27FC236}">
                <a16:creationId xmlns:a16="http://schemas.microsoft.com/office/drawing/2014/main" id="{8C6B4C0A-7F03-1B4C-94E8-681F1E5163A8}"/>
              </a:ext>
            </a:extLst>
          </p:cNvPr>
          <p:cNvSpPr txBox="1">
            <a:spLocks/>
          </p:cNvSpPr>
          <p:nvPr/>
        </p:nvSpPr>
        <p:spPr bwMode="gray">
          <a:xfrm>
            <a:off x="395536" y="915566"/>
            <a:ext cx="4176464" cy="381642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dirty="0">
                <a:solidFill>
                  <a:srgbClr val="49B170"/>
                </a:solidFill>
              </a:rPr>
              <a:t>Des heures de projet ou de réalisation d’un chef-d’œuvre </a:t>
            </a:r>
            <a:r>
              <a:rPr lang="fr-FR" sz="1800" b="0" dirty="0"/>
              <a:t>font également partie de votre emploi du temps.</a:t>
            </a:r>
          </a:p>
          <a:p>
            <a:endParaRPr lang="fr-FR" sz="1800" b="0" dirty="0"/>
          </a:p>
          <a:p>
            <a:r>
              <a:rPr lang="fr-FR" sz="1800" b="0" dirty="0">
                <a:solidFill>
                  <a:srgbClr val="49B170"/>
                </a:solidFill>
              </a:rPr>
              <a:t>•</a:t>
            </a:r>
            <a:r>
              <a:rPr lang="fr-FR" sz="1800" b="0" dirty="0"/>
              <a:t> Chef-d’œuvre en CAP</a:t>
            </a:r>
          </a:p>
          <a:p>
            <a:r>
              <a:rPr lang="fr-FR" sz="1800" b="0" dirty="0">
                <a:solidFill>
                  <a:srgbClr val="49B170"/>
                </a:solidFill>
              </a:rPr>
              <a:t>•</a:t>
            </a:r>
            <a:r>
              <a:rPr lang="fr-FR" sz="1800" b="0" dirty="0"/>
              <a:t> Projet en bac pro</a:t>
            </a:r>
          </a:p>
          <a:p>
            <a:r>
              <a:rPr lang="fr-FR" sz="1800" b="0" dirty="0"/>
              <a:t> </a:t>
            </a:r>
          </a:p>
          <a:p>
            <a:r>
              <a:rPr lang="fr-FR" sz="1800" b="0" dirty="0"/>
              <a:t>Le chef-d’œuvre et le projet sont des réalisations concrètes qui marquent un aboutissement de vos talents et compétences dans votre spécialité.</a:t>
            </a:r>
          </a:p>
          <a:p>
            <a:r>
              <a:rPr lang="fr-FR" sz="1800" b="0" dirty="0"/>
              <a:t>Ils peuvent être réalisés de manière individuelle ou collective avec le concours des professeurs. Ils sont évalués à l’examen.</a:t>
            </a:r>
          </a:p>
        </p:txBody>
      </p:sp>
      <p:sp>
        <p:nvSpPr>
          <p:cNvPr id="6" name="Titre 1">
            <a:extLst>
              <a:ext uri="{FF2B5EF4-FFF2-40B4-BE49-F238E27FC236}">
                <a16:creationId xmlns:a16="http://schemas.microsoft.com/office/drawing/2014/main" id="{EFEB1498-BC62-5245-A452-812C46D47087}"/>
              </a:ext>
            </a:extLst>
          </p:cNvPr>
          <p:cNvSpPr txBox="1">
            <a:spLocks/>
          </p:cNvSpPr>
          <p:nvPr/>
        </p:nvSpPr>
        <p:spPr bwMode="gray">
          <a:xfrm>
            <a:off x="5033796" y="2643758"/>
            <a:ext cx="3786676" cy="223224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b="0" dirty="0"/>
              <a:t>Enfin, en dehors des heures d’enseignement, votre lycée peut vous proposer certaines </a:t>
            </a:r>
            <a:r>
              <a:rPr lang="fr-FR" sz="1800" dirty="0">
                <a:solidFill>
                  <a:srgbClr val="49B170"/>
                </a:solidFill>
              </a:rPr>
              <a:t>activités optionnelles</a:t>
            </a:r>
            <a:r>
              <a:rPr lang="fr-FR" sz="1800" b="0" dirty="0"/>
              <a:t> comme source d’ouverture et d’épanouissement : ateliers artistiques, codage, éducation financière, pratique d’une langue étrangère, entrepreneuriat, etc.</a:t>
            </a:r>
          </a:p>
        </p:txBody>
      </p:sp>
      <p:pic>
        <p:nvPicPr>
          <p:cNvPr id="3" name="Image 2">
            <a:extLst>
              <a:ext uri="{FF2B5EF4-FFF2-40B4-BE49-F238E27FC236}">
                <a16:creationId xmlns:a16="http://schemas.microsoft.com/office/drawing/2014/main" id="{C4AA4F99-F1CD-9941-822F-0C634592A0F4}"/>
              </a:ext>
            </a:extLst>
          </p:cNvPr>
          <p:cNvPicPr>
            <a:picLocks noChangeAspect="1"/>
          </p:cNvPicPr>
          <p:nvPr/>
        </p:nvPicPr>
        <p:blipFill>
          <a:blip r:embed="rId3"/>
          <a:stretch>
            <a:fillRect/>
          </a:stretch>
        </p:blipFill>
        <p:spPr>
          <a:xfrm flipH="1">
            <a:off x="4644008" y="901102"/>
            <a:ext cx="2838060" cy="1485900"/>
          </a:xfrm>
          <a:prstGeom prst="rect">
            <a:avLst/>
          </a:prstGeom>
        </p:spPr>
      </p:pic>
    </p:spTree>
    <p:extLst>
      <p:ext uri="{BB962C8B-B14F-4D97-AF65-F5344CB8AC3E}">
        <p14:creationId xmlns:p14="http://schemas.microsoft.com/office/powerpoint/2010/main" val="3954235845"/>
      </p:ext>
    </p:extLst>
  </p:cSld>
  <p:clrMapOvr>
    <a:masterClrMapping/>
  </p:clrMapOvr>
</p:sld>
</file>

<file path=ppt/theme/theme1.xml><?xml version="1.0" encoding="utf-8"?>
<a:theme xmlns:a="http://schemas.openxmlformats.org/drawingml/2006/main" name="MINISTÈR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_ministeriel_marianne" id="{5F0B8B09-9A99-4083-B883-79F2388C6E1D}" vid="{F8005780-5DEF-4BE0-805B-EA49FB1EABC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0 xmlns="2c7ddd52-0a06-43b1-a35c-dcb15ea2e3f4">Gabarit powerpoint MENJ</Description0>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3AB55E0CC5DA459F57F5A42893F46A005A087D358B12CA4E82A8A8BA9B8A8CF200D3544DBFAD4F664AA25DF68E6D1F0A9E00689F2856DFEDCE40890FDCED81A7DFC9005D57C802836FCB44B44B7372FB2B7972" ma:contentTypeVersion="2" ma:contentTypeDescription="Crée un document." ma:contentTypeScope="" ma:versionID="5a60f89c127121cb1fddd53ae7c254b1">
  <xsd:schema xmlns:xsd="http://www.w3.org/2001/XMLSchema" xmlns:xs="http://www.w3.org/2001/XMLSchema" xmlns:p="http://schemas.microsoft.com/office/2006/metadata/properties" xmlns:ns2="2c7ddd52-0a06-43b1-a35c-dcb15ea2e3f4" targetNamespace="http://schemas.microsoft.com/office/2006/metadata/properties" ma:root="true" ma:fieldsID="d5f738a9b3eb3c0a5db9868b5f12e787" ns2:_="">
    <xsd:import namespace="2c7ddd52-0a06-43b1-a35c-dcb15ea2e3f4"/>
    <xsd:element name="properties">
      <xsd:complexType>
        <xsd:sequence>
          <xsd:element name="documentManagement">
            <xsd:complexType>
              <xsd:all>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7ddd52-0a06-43b1-a35c-dcb15ea2e3f4" elementFormDefault="qualified">
    <xsd:import namespace="http://schemas.microsoft.com/office/2006/documentManagement/types"/>
    <xsd:import namespace="http://schemas.microsoft.com/office/infopath/2007/PartnerControls"/>
    <xsd:element name="Description0" ma:index="8" nillable="true" ma:displayName="Description" ma:description="Description du document" ma:internalName="Description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ma:readOnly="true"/>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B279A5-87A2-445D-95C3-916EB9C5F0E3}">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2c7ddd52-0a06-43b1-a35c-dcb15ea2e3f4"/>
    <ds:schemaRef ds:uri="http://www.w3.org/XML/1998/namespace"/>
  </ds:schemaRefs>
</ds:datastoreItem>
</file>

<file path=customXml/itemProps2.xml><?xml version="1.0" encoding="utf-8"?>
<ds:datastoreItem xmlns:ds="http://schemas.openxmlformats.org/officeDocument/2006/customXml" ds:itemID="{8372BEA4-A762-4CC8-ADD6-932E44D609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7ddd52-0a06-43b1-a35c-dcb15ea2e3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416C5A-7AEB-4464-B116-D5E8F5627C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MINISTÈRIEL</Template>
  <TotalTime>19572</TotalTime>
  <Words>1169</Words>
  <Application>Microsoft Office PowerPoint</Application>
  <PresentationFormat>Affichage à l'écran (16:9)</PresentationFormat>
  <Paragraphs>130</Paragraphs>
  <Slides>13</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13</vt:i4>
      </vt:variant>
    </vt:vector>
  </HeadingPairs>
  <TitlesOfParts>
    <vt:vector size="17" baseType="lpstr">
      <vt:lpstr>Arial</vt:lpstr>
      <vt:lpstr>Calibri</vt:lpstr>
      <vt:lpstr>Times New Roman</vt:lpstr>
      <vt:lpstr>MINISTÈRIEL</vt:lpstr>
      <vt:lpstr>Présentation PowerPoint</vt:lpstr>
      <vt:lpstr>On entre au lycée pro après la 3e : • soit en 1re année de CAP • soit en seconde professionnelle</vt:lpstr>
      <vt:lpstr>La classe de seconde est organisée en familles de métiers, qui regroupent chacune entre 2 et 10 spécialités de baccalauréat.</vt:lpstr>
      <vt:lpstr>Il existe également des spécialités hors familles de métiers.</vt:lpstr>
      <vt:lpstr>Vous pouvez choisir de suivre toute votre formation ou une partie de votre formation sous contrat d’apprentissage.   Vous pouvez aussi partir vous former à l’étranger à n’importe quel moment de votre cursus, dans une entreprise et/ou un établissement de formation professionnelle.</vt:lpstr>
      <vt:lpstr>Vous suivez des enseignements généraux, qui sont indispensables pour une insertion professionnelle réussie : • Français • Histoire-géographie et éducation morale et civique • Mathématiques-sciences • Langue(s) vivante(s) • Arts appliqués et culture artistique • EPS</vt:lpstr>
      <vt:lpstr>Vous suivez aussi des enseignements professionnels, qui sont liés à la spécialité ou famille de métiers que vous avez choisie.</vt:lpstr>
      <vt:lpstr>Présentation PowerPoint</vt:lpstr>
      <vt:lpstr>Présentation PowerPoint</vt:lpstr>
      <vt:lpstr>Présentation PowerPoint</vt:lpstr>
      <vt:lpstr>Présentation PowerPoint</vt:lpstr>
      <vt:lpstr>Présentation PowerPoint</vt:lpstr>
      <vt:lpstr>Présentation PowerPoint</vt:lpstr>
    </vt:vector>
  </TitlesOfParts>
  <Manager>Client</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Client</dc:subject>
  <dc:creator>Microsoft Office User</dc:creator>
  <cp:lastModifiedBy>AGNES MILLER</cp:lastModifiedBy>
  <cp:revision>907</cp:revision>
  <cp:lastPrinted>2024-02-05T08:58:46Z</cp:lastPrinted>
  <dcterms:created xsi:type="dcterms:W3CDTF">2020-03-05T15:21:24Z</dcterms:created>
  <dcterms:modified xsi:type="dcterms:W3CDTF">2025-05-14T06:52:25Z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0x010100873AB55E0CC5DA459F57F5A42893F46A005A087D358B12CA4E82A8A8BA9B8A8CF200D3544DBFAD4F664AA25DF68E6D1F0A9E00689F2856DFEDCE40890FDCED81A7DFC9005D57C802836FCB44B44B7372FB2B7972</vt:lpwstr>
  </property>
</Properties>
</file>